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0"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7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D667A5B-5767-46BB-BC2A-4140C426338B}" type="datetimeFigureOut">
              <a:rPr lang="en-US" smtClean="0"/>
              <a:t>9/28/2024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0A8E5AE-E41D-4C0D-AF83-EBE5430A62D9}" type="slidenum">
              <a:rPr lang="en-US" smtClean="0"/>
              <a:t>‹#›</a:t>
            </a:fld>
            <a:endParaRPr lang="en-US"/>
          </a:p>
        </p:txBody>
      </p:sp>
    </p:spTree>
    <p:extLst>
      <p:ext uri="{BB962C8B-B14F-4D97-AF65-F5344CB8AC3E}">
        <p14:creationId xmlns:p14="http://schemas.microsoft.com/office/powerpoint/2010/main" val="854086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8E5AE-E41D-4C0D-AF83-EBE5430A62D9}" type="slidenum">
              <a:rPr lang="en-US" smtClean="0"/>
              <a:t>1</a:t>
            </a:fld>
            <a:endParaRPr lang="en-US"/>
          </a:p>
        </p:txBody>
      </p:sp>
    </p:spTree>
    <p:extLst>
      <p:ext uri="{BB962C8B-B14F-4D97-AF65-F5344CB8AC3E}">
        <p14:creationId xmlns:p14="http://schemas.microsoft.com/office/powerpoint/2010/main" val="2103298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7C3D6-1D4C-A866-1994-00860A8A2471}"/>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B577BA2-9FFC-3800-7121-82751D8C196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3B0CE62-2C5A-061F-6D2D-8FF270295C4E}"/>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5" name="Footer Placeholder 4">
            <a:extLst>
              <a:ext uri="{FF2B5EF4-FFF2-40B4-BE49-F238E27FC236}">
                <a16:creationId xmlns:a16="http://schemas.microsoft.com/office/drawing/2014/main" id="{2779E78E-0BA4-CD42-B6DC-2ABA1D79D0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B67F81-90CB-52A1-4ADC-5159EC7F1A5B}"/>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702477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2DDD9-228B-5BA0-F268-51B062244F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AD933B-4038-7A8A-2272-001CB98414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30FACA-AA69-2C50-6C97-E211E46F3A84}"/>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5" name="Footer Placeholder 4">
            <a:extLst>
              <a:ext uri="{FF2B5EF4-FFF2-40B4-BE49-F238E27FC236}">
                <a16:creationId xmlns:a16="http://schemas.microsoft.com/office/drawing/2014/main" id="{58D04360-DBAE-F5AF-C5B4-771C9E3626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5D015-755E-61AC-1635-236745B40E48}"/>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557204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D2C5A1-C77D-99E1-6809-271DDD4CEFBF}"/>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89D68B-44D9-7977-2657-3DB08EA8311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58D74A-C1A3-8FD8-F494-0D5E764022D8}"/>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5" name="Footer Placeholder 4">
            <a:extLst>
              <a:ext uri="{FF2B5EF4-FFF2-40B4-BE49-F238E27FC236}">
                <a16:creationId xmlns:a16="http://schemas.microsoft.com/office/drawing/2014/main" id="{853E5381-B0CF-7C06-5256-EF6E9B486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57216F-D142-668A-8923-B08D5C204307}"/>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90033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0205" y="1057478"/>
            <a:ext cx="9003588" cy="391794"/>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02893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36EF0-0D0E-D23C-2E06-0ED7BE3170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F6F6EB-A755-8EB1-76F2-183EF5076D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235592-D475-EEE9-3459-10EFDA11F539}"/>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5" name="Footer Placeholder 4">
            <a:extLst>
              <a:ext uri="{FF2B5EF4-FFF2-40B4-BE49-F238E27FC236}">
                <a16:creationId xmlns:a16="http://schemas.microsoft.com/office/drawing/2014/main" id="{172A572B-5654-E2A6-E3D7-144FC6064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F5CB4F-6601-F166-9436-06C2D8057F71}"/>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769676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F6A80-8986-DF4E-477B-61B9E5C17DEE}"/>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E5E48415-9F5F-F2C9-9C90-63E9DC4BDC16}"/>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5D69F6-440F-F0B8-A26A-EA7C6D8E7033}"/>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5" name="Footer Placeholder 4">
            <a:extLst>
              <a:ext uri="{FF2B5EF4-FFF2-40B4-BE49-F238E27FC236}">
                <a16:creationId xmlns:a16="http://schemas.microsoft.com/office/drawing/2014/main" id="{F0083C95-4206-5526-C5DC-307C6496D5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36252C-1ABF-49B6-F866-EAE76C52801B}"/>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810653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DD87A-1E6D-B7CC-45FA-3DFB23EF1F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CEB91D-24E8-9F00-8516-85CD1633263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A6F983-AD07-6CB4-BA51-9C3108699AC4}"/>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0EAFF0-6E34-24EC-9A4D-20F08DAFBFE1}"/>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6" name="Footer Placeholder 5">
            <a:extLst>
              <a:ext uri="{FF2B5EF4-FFF2-40B4-BE49-F238E27FC236}">
                <a16:creationId xmlns:a16="http://schemas.microsoft.com/office/drawing/2014/main" id="{81189841-CC5E-D03E-36AB-7895E51B4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4FE77C-0908-1AF0-AE4C-873DCF11E0FA}"/>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547991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01635-1E75-E83F-E2CF-A2B93F747D25}"/>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26C9C26-2CE1-B618-41F6-F4C6291444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147EA68-365A-2B6B-92DC-EE6F9CA0F9A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502521-593A-E5D0-B3FB-F5F0376DBA7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D05C1E3-E753-6261-22A4-C478131D476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DECD97-F100-01A2-6EF2-0E6652B4E732}"/>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8" name="Footer Placeholder 7">
            <a:extLst>
              <a:ext uri="{FF2B5EF4-FFF2-40B4-BE49-F238E27FC236}">
                <a16:creationId xmlns:a16="http://schemas.microsoft.com/office/drawing/2014/main" id="{5095A19B-3022-D056-9A8D-C3658884D8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28119A-FB3F-C6F7-47A8-31C0844A4F38}"/>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04142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56EB9-D104-36FF-6D90-D0BE602DFF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33EBE1-4B3B-FD92-4146-F255FE9BA414}"/>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4" name="Footer Placeholder 3">
            <a:extLst>
              <a:ext uri="{FF2B5EF4-FFF2-40B4-BE49-F238E27FC236}">
                <a16:creationId xmlns:a16="http://schemas.microsoft.com/office/drawing/2014/main" id="{149AEFDD-839C-2784-6269-899EA86F4C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C7B17C-A2F8-CDCC-47B0-970387EE9A53}"/>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76229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ED84FF-7B08-40FF-AC68-36EC83DFE311}"/>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3" name="Footer Placeholder 2">
            <a:extLst>
              <a:ext uri="{FF2B5EF4-FFF2-40B4-BE49-F238E27FC236}">
                <a16:creationId xmlns:a16="http://schemas.microsoft.com/office/drawing/2014/main" id="{D360B350-778C-64CD-D9A0-38135E7174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F4B1E5F-B3D4-F47B-BF95-EEA320558382}"/>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689460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680F-EE80-FD6F-A645-8D632EFA3DC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7691C6B-AF60-FF9E-16DE-B89FAECB595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5DA8F8-ED1D-AAE6-A9E9-67E6AC5A82F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4CACD0F-D0C8-3BCB-DF06-4FBA98CFF5EB}"/>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6" name="Footer Placeholder 5">
            <a:extLst>
              <a:ext uri="{FF2B5EF4-FFF2-40B4-BE49-F238E27FC236}">
                <a16:creationId xmlns:a16="http://schemas.microsoft.com/office/drawing/2014/main" id="{0461C921-2689-3EED-32B0-D936E073C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49EEB4-D53D-D091-F09D-DA014EA725BD}"/>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908590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E2BEA-76F0-A760-61D4-5D8A618F1F1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48F8027-98C4-FBCB-8D33-F3ED0BA1115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094EF97-C8A4-EB78-91D4-7085A2BD88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81835AD-6774-F070-70D9-B7044739D69E}"/>
              </a:ext>
            </a:extLst>
          </p:cNvPr>
          <p:cNvSpPr>
            <a:spLocks noGrp="1"/>
          </p:cNvSpPr>
          <p:nvPr>
            <p:ph type="dt" sz="half" idx="10"/>
          </p:nvPr>
        </p:nvSpPr>
        <p:spPr/>
        <p:txBody>
          <a:bodyPr/>
          <a:lstStyle/>
          <a:p>
            <a:fld id="{1D8BD707-D9CF-40AE-B4C6-C98DA3205C09}" type="datetimeFigureOut">
              <a:rPr lang="en-US" smtClean="0"/>
              <a:t>9/28/2024</a:t>
            </a:fld>
            <a:endParaRPr lang="en-US"/>
          </a:p>
        </p:txBody>
      </p:sp>
      <p:sp>
        <p:nvSpPr>
          <p:cNvPr id="6" name="Footer Placeholder 5">
            <a:extLst>
              <a:ext uri="{FF2B5EF4-FFF2-40B4-BE49-F238E27FC236}">
                <a16:creationId xmlns:a16="http://schemas.microsoft.com/office/drawing/2014/main" id="{D5A67492-022E-B903-3065-A61533538A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A32576-DCA7-5F10-30C7-D9FDC346EB1C}"/>
              </a:ext>
            </a:extLst>
          </p:cNvPr>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65176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57F31-C327-6B24-0140-213B61CEDF0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F3FF89-77FF-8281-4329-88D4A6A1C9F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CC391F-25B0-41E1-1F3D-C9C7A486BBB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1D8BD707-D9CF-40AE-B4C6-C98DA3205C09}" type="datetimeFigureOut">
              <a:rPr lang="en-US" smtClean="0"/>
              <a:t>9/28/2024</a:t>
            </a:fld>
            <a:endParaRPr lang="en-US"/>
          </a:p>
        </p:txBody>
      </p:sp>
      <p:sp>
        <p:nvSpPr>
          <p:cNvPr id="5" name="Footer Placeholder 4">
            <a:extLst>
              <a:ext uri="{FF2B5EF4-FFF2-40B4-BE49-F238E27FC236}">
                <a16:creationId xmlns:a16="http://schemas.microsoft.com/office/drawing/2014/main" id="{25020527-1942-7480-3CD6-CCF0474C7B4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211C25-D51F-4B8E-CA20-F99B85A09BA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1315006064"/>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538222" y="4409333"/>
            <a:ext cx="3744595" cy="1385570"/>
          </a:xfrm>
          <a:prstGeom prst="rect">
            <a:avLst/>
          </a:prstGeom>
        </p:spPr>
        <p:txBody>
          <a:bodyPr vert="horz" wrap="square" lIns="0" tIns="191770" rIns="0" bIns="0" rtlCol="0">
            <a:spAutoFit/>
          </a:bodyPr>
          <a:lstStyle/>
          <a:p>
            <a:pPr marL="11430" algn="ctr">
              <a:lnSpc>
                <a:spcPct val="100000"/>
              </a:lnSpc>
              <a:spcBef>
                <a:spcPts val="1510"/>
              </a:spcBef>
            </a:pPr>
            <a:r>
              <a:rPr sz="2400" spc="-70" dirty="0">
                <a:latin typeface="Calibri Light"/>
                <a:cs typeface="Calibri Light"/>
              </a:rPr>
              <a:t>Dr.</a:t>
            </a:r>
            <a:r>
              <a:rPr sz="2400" spc="-15" dirty="0">
                <a:latin typeface="Calibri Light"/>
                <a:cs typeface="Calibri Light"/>
              </a:rPr>
              <a:t> </a:t>
            </a:r>
            <a:r>
              <a:rPr sz="2400" spc="5" dirty="0">
                <a:latin typeface="Calibri Light"/>
                <a:cs typeface="Calibri Light"/>
              </a:rPr>
              <a:t>Mohammad</a:t>
            </a:r>
            <a:r>
              <a:rPr sz="2400" spc="-45" dirty="0">
                <a:latin typeface="Calibri Light"/>
                <a:cs typeface="Calibri Light"/>
              </a:rPr>
              <a:t> </a:t>
            </a:r>
            <a:r>
              <a:rPr sz="2400" spc="10" dirty="0">
                <a:latin typeface="Calibri Light"/>
                <a:cs typeface="Calibri Light"/>
              </a:rPr>
              <a:t>Ramadneh</a:t>
            </a:r>
            <a:endParaRPr sz="2400" dirty="0">
              <a:latin typeface="Calibri Light"/>
              <a:cs typeface="Calibri Light"/>
            </a:endParaRPr>
          </a:p>
          <a:p>
            <a:pPr marL="12700" marR="5080" algn="ctr">
              <a:lnSpc>
                <a:spcPct val="147900"/>
              </a:lnSpc>
              <a:spcBef>
                <a:spcPts val="25"/>
              </a:spcBef>
            </a:pPr>
            <a:r>
              <a:rPr sz="1800" spc="10" dirty="0">
                <a:latin typeface="Calibri Light"/>
                <a:cs typeface="Calibri Light"/>
              </a:rPr>
              <a:t>Consultant</a:t>
            </a:r>
            <a:r>
              <a:rPr sz="1800" spc="145" dirty="0">
                <a:latin typeface="Calibri Light"/>
                <a:cs typeface="Calibri Light"/>
              </a:rPr>
              <a:t> </a:t>
            </a:r>
            <a:r>
              <a:rPr sz="1800" spc="15" dirty="0">
                <a:latin typeface="Calibri Light"/>
                <a:cs typeface="Calibri Light"/>
              </a:rPr>
              <a:t>Obstetrician</a:t>
            </a:r>
            <a:r>
              <a:rPr sz="1800" spc="65" dirty="0">
                <a:latin typeface="Calibri Light"/>
                <a:cs typeface="Calibri Light"/>
              </a:rPr>
              <a:t> </a:t>
            </a:r>
            <a:r>
              <a:rPr sz="1800" dirty="0">
                <a:latin typeface="Calibri Light"/>
                <a:cs typeface="Calibri Light"/>
              </a:rPr>
              <a:t>&amp;</a:t>
            </a:r>
            <a:r>
              <a:rPr sz="1800" spc="60" dirty="0">
                <a:latin typeface="Calibri Light"/>
                <a:cs typeface="Calibri Light"/>
              </a:rPr>
              <a:t> </a:t>
            </a:r>
            <a:r>
              <a:rPr sz="1800" spc="10" dirty="0">
                <a:latin typeface="Calibri Light"/>
                <a:cs typeface="Calibri Light"/>
              </a:rPr>
              <a:t>Gynecologist </a:t>
            </a:r>
            <a:r>
              <a:rPr sz="1800" spc="-395" dirty="0">
                <a:latin typeface="Calibri Light"/>
                <a:cs typeface="Calibri Light"/>
              </a:rPr>
              <a:t> </a:t>
            </a:r>
            <a:r>
              <a:rPr sz="1800" spc="10" dirty="0">
                <a:latin typeface="Calibri Light"/>
                <a:cs typeface="Calibri Light"/>
              </a:rPr>
              <a:t>Reproductive</a:t>
            </a:r>
            <a:r>
              <a:rPr sz="1800" spc="90" dirty="0">
                <a:latin typeface="Calibri Light"/>
                <a:cs typeface="Calibri Light"/>
              </a:rPr>
              <a:t> </a:t>
            </a:r>
            <a:r>
              <a:rPr sz="1800" spc="15" dirty="0">
                <a:latin typeface="Calibri Light"/>
                <a:cs typeface="Calibri Light"/>
              </a:rPr>
              <a:t>Endocrinologist</a:t>
            </a:r>
            <a:endParaRPr sz="1800" dirty="0">
              <a:latin typeface="Calibri Light"/>
              <a:cs typeface="Calibri Light"/>
            </a:endParaRPr>
          </a:p>
        </p:txBody>
      </p:sp>
      <p:sp>
        <p:nvSpPr>
          <p:cNvPr id="3" name="object 3"/>
          <p:cNvSpPr txBox="1">
            <a:spLocks noGrp="1"/>
          </p:cNvSpPr>
          <p:nvPr>
            <p:ph type="title"/>
          </p:nvPr>
        </p:nvSpPr>
        <p:spPr>
          <a:xfrm>
            <a:off x="1387602" y="2826841"/>
            <a:ext cx="6353810" cy="848994"/>
          </a:xfrm>
          <a:prstGeom prst="rect">
            <a:avLst/>
          </a:prstGeom>
        </p:spPr>
        <p:txBody>
          <a:bodyPr vert="horz" wrap="square" lIns="0" tIns="12700" rIns="0" bIns="0" rtlCol="0">
            <a:spAutoFit/>
          </a:bodyPr>
          <a:lstStyle/>
          <a:p>
            <a:pPr marL="12700">
              <a:lnSpc>
                <a:spcPct val="100000"/>
              </a:lnSpc>
              <a:spcBef>
                <a:spcPts val="100"/>
              </a:spcBef>
            </a:pPr>
            <a:r>
              <a:rPr sz="5400" spc="-615" dirty="0"/>
              <a:t>E</a:t>
            </a:r>
            <a:r>
              <a:rPr sz="5400" spc="-670" dirty="0"/>
              <a:t>C</a:t>
            </a:r>
            <a:r>
              <a:rPr sz="5400" spc="-615" dirty="0"/>
              <a:t>T</a:t>
            </a:r>
            <a:r>
              <a:rPr sz="5400" spc="-705" dirty="0"/>
              <a:t>O</a:t>
            </a:r>
            <a:r>
              <a:rPr sz="5400" spc="-615" dirty="0"/>
              <a:t>P</a:t>
            </a:r>
            <a:r>
              <a:rPr sz="5400" spc="-240" dirty="0"/>
              <a:t>I</a:t>
            </a:r>
            <a:r>
              <a:rPr sz="5400" spc="-705" dirty="0"/>
              <a:t>C</a:t>
            </a:r>
            <a:r>
              <a:rPr sz="5400" spc="-175" dirty="0"/>
              <a:t> </a:t>
            </a:r>
            <a:r>
              <a:rPr sz="5400" spc="-615" dirty="0"/>
              <a:t>P</a:t>
            </a:r>
            <a:r>
              <a:rPr sz="5400" spc="-670" dirty="0"/>
              <a:t>R</a:t>
            </a:r>
            <a:r>
              <a:rPr sz="5400" spc="-615" dirty="0"/>
              <a:t>E</a:t>
            </a:r>
            <a:r>
              <a:rPr sz="5400" spc="-705" dirty="0"/>
              <a:t>G</a:t>
            </a:r>
            <a:r>
              <a:rPr sz="5400" spc="-670" dirty="0"/>
              <a:t>NANC</a:t>
            </a:r>
            <a:r>
              <a:rPr sz="5400" spc="-650" dirty="0"/>
              <a:t>Y</a:t>
            </a:r>
            <a:endParaRPr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63214" y="465785"/>
            <a:ext cx="2416175" cy="483234"/>
          </a:xfrm>
          <a:prstGeom prst="rect">
            <a:avLst/>
          </a:prstGeom>
        </p:spPr>
        <p:txBody>
          <a:bodyPr vert="horz" wrap="square" lIns="0" tIns="12700" rIns="0" bIns="0" rtlCol="0">
            <a:spAutoFit/>
          </a:bodyPr>
          <a:lstStyle/>
          <a:p>
            <a:pPr marL="12700">
              <a:lnSpc>
                <a:spcPct val="100000"/>
              </a:lnSpc>
              <a:spcBef>
                <a:spcPts val="100"/>
              </a:spcBef>
            </a:pPr>
            <a:r>
              <a:rPr sz="3000" spc="-345" dirty="0"/>
              <a:t>R</a:t>
            </a:r>
            <a:r>
              <a:rPr sz="3000" spc="-95" dirty="0"/>
              <a:t>I</a:t>
            </a:r>
            <a:r>
              <a:rPr sz="3000" spc="-325" dirty="0"/>
              <a:t>S</a:t>
            </a:r>
            <a:r>
              <a:rPr sz="3000" spc="-390" dirty="0"/>
              <a:t>K</a:t>
            </a:r>
            <a:r>
              <a:rPr sz="3000" spc="-35" dirty="0"/>
              <a:t> </a:t>
            </a:r>
            <a:r>
              <a:rPr sz="3000" spc="-420" dirty="0"/>
              <a:t>F</a:t>
            </a:r>
            <a:r>
              <a:rPr sz="3000" spc="-345" dirty="0"/>
              <a:t>AC</a:t>
            </a:r>
            <a:r>
              <a:rPr sz="3000" spc="-330" dirty="0"/>
              <a:t>T</a:t>
            </a:r>
            <a:r>
              <a:rPr sz="3000" spc="-365" dirty="0"/>
              <a:t>O</a:t>
            </a:r>
            <a:r>
              <a:rPr sz="3000" spc="-345" dirty="0"/>
              <a:t>R</a:t>
            </a:r>
            <a:r>
              <a:rPr sz="3000" spc="-360" dirty="0"/>
              <a:t>S</a:t>
            </a:r>
            <a:endParaRPr sz="3000"/>
          </a:p>
        </p:txBody>
      </p:sp>
      <p:sp>
        <p:nvSpPr>
          <p:cNvPr id="3" name="object 3"/>
          <p:cNvSpPr txBox="1"/>
          <p:nvPr/>
        </p:nvSpPr>
        <p:spPr>
          <a:xfrm>
            <a:off x="304800" y="838200"/>
            <a:ext cx="7729220" cy="4707058"/>
          </a:xfrm>
          <a:prstGeom prst="rect">
            <a:avLst/>
          </a:prstGeom>
        </p:spPr>
        <p:txBody>
          <a:bodyPr vert="horz" wrap="square" lIns="0" tIns="13335" rIns="0" bIns="0" rtlCol="0">
            <a:spAutoFit/>
          </a:bodyPr>
          <a:lstStyle/>
          <a:p>
            <a:pPr marL="12700" marR="8890">
              <a:lnSpc>
                <a:spcPct val="100000"/>
              </a:lnSpc>
              <a:spcBef>
                <a:spcPts val="105"/>
              </a:spcBef>
            </a:pPr>
            <a:r>
              <a:rPr sz="2000" spc="-165" dirty="0">
                <a:latin typeface="Microsoft Sans Serif"/>
                <a:cs typeface="Microsoft Sans Serif"/>
              </a:rPr>
              <a:t>The</a:t>
            </a:r>
            <a:r>
              <a:rPr sz="2000" spc="-5" dirty="0">
                <a:latin typeface="Microsoft Sans Serif"/>
                <a:cs typeface="Microsoft Sans Serif"/>
              </a:rPr>
              <a:t> </a:t>
            </a:r>
            <a:r>
              <a:rPr sz="2000" spc="-140" dirty="0">
                <a:latin typeface="Microsoft Sans Serif"/>
                <a:cs typeface="Microsoft Sans Serif"/>
              </a:rPr>
              <a:t>major</a:t>
            </a:r>
            <a:r>
              <a:rPr sz="2000" spc="20" dirty="0">
                <a:latin typeface="Microsoft Sans Serif"/>
                <a:cs typeface="Microsoft Sans Serif"/>
              </a:rPr>
              <a:t> </a:t>
            </a:r>
            <a:r>
              <a:rPr sz="2000" spc="-150" dirty="0">
                <a:latin typeface="Microsoft Sans Serif"/>
                <a:cs typeface="Microsoft Sans Serif"/>
              </a:rPr>
              <a:t>cause</a:t>
            </a:r>
            <a:r>
              <a:rPr sz="2000" spc="45" dirty="0">
                <a:latin typeface="Microsoft Sans Serif"/>
                <a:cs typeface="Microsoft Sans Serif"/>
              </a:rPr>
              <a:t> </a:t>
            </a:r>
            <a:r>
              <a:rPr sz="2000" spc="-125" dirty="0">
                <a:latin typeface="Microsoft Sans Serif"/>
                <a:cs typeface="Microsoft Sans Serif"/>
              </a:rPr>
              <a:t>of</a:t>
            </a:r>
            <a:r>
              <a:rPr sz="2000" dirty="0">
                <a:latin typeface="Microsoft Sans Serif"/>
                <a:cs typeface="Microsoft Sans Serif"/>
              </a:rPr>
              <a:t> </a:t>
            </a:r>
            <a:r>
              <a:rPr sz="2000" spc="-130" dirty="0">
                <a:latin typeface="Microsoft Sans Serif"/>
                <a:cs typeface="Microsoft Sans Serif"/>
              </a:rPr>
              <a:t>ectopic</a:t>
            </a:r>
            <a:r>
              <a:rPr sz="2000" spc="75" dirty="0">
                <a:latin typeface="Microsoft Sans Serif"/>
                <a:cs typeface="Microsoft Sans Serif"/>
              </a:rPr>
              <a:t> </a:t>
            </a:r>
            <a:r>
              <a:rPr sz="2000" spc="-150" dirty="0">
                <a:latin typeface="Microsoft Sans Serif"/>
                <a:cs typeface="Microsoft Sans Serif"/>
              </a:rPr>
              <a:t>pregnancy</a:t>
            </a:r>
            <a:r>
              <a:rPr sz="2000" spc="100" dirty="0">
                <a:latin typeface="Microsoft Sans Serif"/>
                <a:cs typeface="Microsoft Sans Serif"/>
              </a:rPr>
              <a:t> </a:t>
            </a:r>
            <a:r>
              <a:rPr sz="2000" spc="-105" dirty="0">
                <a:latin typeface="Microsoft Sans Serif"/>
                <a:cs typeface="Microsoft Sans Serif"/>
              </a:rPr>
              <a:t>is</a:t>
            </a:r>
            <a:r>
              <a:rPr sz="2000" spc="70" dirty="0">
                <a:latin typeface="Microsoft Sans Serif"/>
                <a:cs typeface="Microsoft Sans Serif"/>
              </a:rPr>
              <a:t> </a:t>
            </a:r>
            <a:r>
              <a:rPr sz="2000" spc="-125" dirty="0">
                <a:latin typeface="Microsoft Sans Serif"/>
                <a:cs typeface="Microsoft Sans Serif"/>
              </a:rPr>
              <a:t>disruption</a:t>
            </a:r>
            <a:r>
              <a:rPr sz="2000" spc="90" dirty="0">
                <a:latin typeface="Microsoft Sans Serif"/>
                <a:cs typeface="Microsoft Sans Serif"/>
              </a:rPr>
              <a:t> </a:t>
            </a:r>
            <a:r>
              <a:rPr sz="2000" spc="-125" dirty="0">
                <a:latin typeface="Microsoft Sans Serif"/>
                <a:cs typeface="Microsoft Sans Serif"/>
              </a:rPr>
              <a:t>of</a:t>
            </a:r>
            <a:r>
              <a:rPr sz="2000" dirty="0">
                <a:latin typeface="Microsoft Sans Serif"/>
                <a:cs typeface="Microsoft Sans Serif"/>
              </a:rPr>
              <a:t> </a:t>
            </a:r>
            <a:r>
              <a:rPr sz="2000" spc="-145" dirty="0">
                <a:latin typeface="Microsoft Sans Serif"/>
                <a:cs typeface="Microsoft Sans Serif"/>
              </a:rPr>
              <a:t>normal</a:t>
            </a:r>
            <a:r>
              <a:rPr sz="2000" spc="55" dirty="0">
                <a:latin typeface="Microsoft Sans Serif"/>
                <a:cs typeface="Microsoft Sans Serif"/>
              </a:rPr>
              <a:t> </a:t>
            </a:r>
            <a:r>
              <a:rPr sz="2000" spc="-125" dirty="0">
                <a:latin typeface="Microsoft Sans Serif"/>
                <a:cs typeface="Microsoft Sans Serif"/>
              </a:rPr>
              <a:t>tubal</a:t>
            </a:r>
            <a:r>
              <a:rPr sz="2000" spc="30" dirty="0">
                <a:latin typeface="Microsoft Sans Serif"/>
                <a:cs typeface="Microsoft Sans Serif"/>
              </a:rPr>
              <a:t> </a:t>
            </a:r>
            <a:r>
              <a:rPr sz="2000" spc="-155" dirty="0">
                <a:latin typeface="Microsoft Sans Serif"/>
                <a:cs typeface="Microsoft Sans Serif"/>
              </a:rPr>
              <a:t>anatomy</a:t>
            </a:r>
            <a:r>
              <a:rPr sz="2000" spc="114" dirty="0">
                <a:latin typeface="Microsoft Sans Serif"/>
                <a:cs typeface="Microsoft Sans Serif"/>
              </a:rPr>
              <a:t> </a:t>
            </a:r>
            <a:r>
              <a:rPr sz="2000" spc="-145" dirty="0">
                <a:latin typeface="Microsoft Sans Serif"/>
                <a:cs typeface="Microsoft Sans Serif"/>
              </a:rPr>
              <a:t>from</a:t>
            </a:r>
            <a:r>
              <a:rPr sz="2000" spc="40" dirty="0">
                <a:latin typeface="Microsoft Sans Serif"/>
                <a:cs typeface="Microsoft Sans Serif"/>
              </a:rPr>
              <a:t> </a:t>
            </a:r>
            <a:r>
              <a:rPr sz="2000" spc="-120" dirty="0">
                <a:latin typeface="Microsoft Sans Serif"/>
                <a:cs typeface="Microsoft Sans Serif"/>
              </a:rPr>
              <a:t>factors</a:t>
            </a:r>
            <a:r>
              <a:rPr sz="2000" spc="75" dirty="0">
                <a:latin typeface="Microsoft Sans Serif"/>
                <a:cs typeface="Microsoft Sans Serif"/>
              </a:rPr>
              <a:t> </a:t>
            </a:r>
            <a:r>
              <a:rPr sz="2000" spc="-150" dirty="0">
                <a:latin typeface="Microsoft Sans Serif"/>
                <a:cs typeface="Microsoft Sans Serif"/>
              </a:rPr>
              <a:t>such </a:t>
            </a:r>
            <a:r>
              <a:rPr sz="2000" spc="-434" dirty="0">
                <a:latin typeface="Microsoft Sans Serif"/>
                <a:cs typeface="Microsoft Sans Serif"/>
              </a:rPr>
              <a:t> </a:t>
            </a:r>
            <a:r>
              <a:rPr sz="2000" spc="-155" dirty="0">
                <a:latin typeface="Microsoft Sans Serif"/>
                <a:cs typeface="Microsoft Sans Serif"/>
              </a:rPr>
              <a:t>as </a:t>
            </a:r>
            <a:r>
              <a:rPr sz="2000" spc="-110" dirty="0">
                <a:latin typeface="Microsoft Sans Serif"/>
                <a:cs typeface="Microsoft Sans Serif"/>
              </a:rPr>
              <a:t>infection,</a:t>
            </a:r>
            <a:r>
              <a:rPr sz="2000" spc="229" dirty="0">
                <a:latin typeface="Microsoft Sans Serif"/>
                <a:cs typeface="Microsoft Sans Serif"/>
              </a:rPr>
              <a:t> </a:t>
            </a:r>
            <a:r>
              <a:rPr sz="2000" spc="-140" dirty="0">
                <a:latin typeface="Microsoft Sans Serif"/>
                <a:cs typeface="Microsoft Sans Serif"/>
              </a:rPr>
              <a:t>surgery,</a:t>
            </a:r>
            <a:r>
              <a:rPr sz="2000" spc="170" dirty="0">
                <a:latin typeface="Microsoft Sans Serif"/>
                <a:cs typeface="Microsoft Sans Serif"/>
              </a:rPr>
              <a:t> </a:t>
            </a:r>
            <a:r>
              <a:rPr sz="2000" spc="-130" dirty="0">
                <a:latin typeface="Microsoft Sans Serif"/>
                <a:cs typeface="Microsoft Sans Serif"/>
              </a:rPr>
              <a:t>congenital</a:t>
            </a:r>
            <a:r>
              <a:rPr sz="2000" spc="190" dirty="0">
                <a:latin typeface="Microsoft Sans Serif"/>
                <a:cs typeface="Microsoft Sans Serif"/>
              </a:rPr>
              <a:t> </a:t>
            </a:r>
            <a:r>
              <a:rPr sz="2000" spc="-135" dirty="0">
                <a:latin typeface="Microsoft Sans Serif"/>
                <a:cs typeface="Microsoft Sans Serif"/>
              </a:rPr>
              <a:t>anomalies,</a:t>
            </a:r>
            <a:r>
              <a:rPr sz="2000" spc="185" dirty="0">
                <a:latin typeface="Microsoft Sans Serif"/>
                <a:cs typeface="Microsoft Sans Serif"/>
              </a:rPr>
              <a:t> </a:t>
            </a:r>
            <a:r>
              <a:rPr sz="2000" spc="-130" dirty="0">
                <a:latin typeface="Microsoft Sans Serif"/>
                <a:cs typeface="Microsoft Sans Serif"/>
              </a:rPr>
              <a:t>or </a:t>
            </a:r>
            <a:r>
              <a:rPr sz="2000" spc="-135" dirty="0">
                <a:latin typeface="Microsoft Sans Serif"/>
                <a:cs typeface="Microsoft Sans Serif"/>
              </a:rPr>
              <a:t>tumors. </a:t>
            </a:r>
            <a:r>
              <a:rPr sz="2000" spc="-145" dirty="0">
                <a:latin typeface="Microsoft Sans Serif"/>
                <a:cs typeface="Microsoft Sans Serif"/>
              </a:rPr>
              <a:t>Anatomic</a:t>
            </a:r>
            <a:r>
              <a:rPr sz="2000" spc="160" dirty="0">
                <a:latin typeface="Microsoft Sans Serif"/>
                <a:cs typeface="Microsoft Sans Serif"/>
              </a:rPr>
              <a:t> </a:t>
            </a:r>
            <a:r>
              <a:rPr sz="2000" spc="-114" dirty="0">
                <a:latin typeface="Microsoft Sans Serif"/>
                <a:cs typeface="Microsoft Sans Serif"/>
              </a:rPr>
              <a:t>distortion</a:t>
            </a:r>
            <a:r>
              <a:rPr sz="2000" spc="220" dirty="0">
                <a:latin typeface="Microsoft Sans Serif"/>
                <a:cs typeface="Microsoft Sans Serif"/>
              </a:rPr>
              <a:t> </a:t>
            </a:r>
            <a:r>
              <a:rPr sz="2000" spc="-155" dirty="0">
                <a:latin typeface="Microsoft Sans Serif"/>
                <a:cs typeface="Microsoft Sans Serif"/>
              </a:rPr>
              <a:t>can</a:t>
            </a:r>
            <a:r>
              <a:rPr sz="2000" spc="145" dirty="0">
                <a:latin typeface="Microsoft Sans Serif"/>
                <a:cs typeface="Microsoft Sans Serif"/>
              </a:rPr>
              <a:t> </a:t>
            </a:r>
            <a:r>
              <a:rPr sz="2000" spc="-165" dirty="0">
                <a:latin typeface="Microsoft Sans Serif"/>
                <a:cs typeface="Microsoft Sans Serif"/>
              </a:rPr>
              <a:t>be </a:t>
            </a:r>
            <a:r>
              <a:rPr sz="2000" spc="-160" dirty="0">
                <a:latin typeface="Microsoft Sans Serif"/>
                <a:cs typeface="Microsoft Sans Serif"/>
              </a:rPr>
              <a:t> </a:t>
            </a:r>
            <a:r>
              <a:rPr sz="2000" spc="-155" dirty="0">
                <a:latin typeface="Microsoft Sans Serif"/>
                <a:cs typeface="Microsoft Sans Serif"/>
              </a:rPr>
              <a:t>accompanied</a:t>
            </a:r>
            <a:r>
              <a:rPr sz="2000" spc="85" dirty="0">
                <a:latin typeface="Microsoft Sans Serif"/>
                <a:cs typeface="Microsoft Sans Serif"/>
              </a:rPr>
              <a:t> </a:t>
            </a:r>
            <a:r>
              <a:rPr sz="2000" spc="-155" dirty="0">
                <a:latin typeface="Microsoft Sans Serif"/>
                <a:cs typeface="Microsoft Sans Serif"/>
              </a:rPr>
              <a:t>by</a:t>
            </a:r>
            <a:r>
              <a:rPr sz="2000" spc="-5" dirty="0">
                <a:latin typeface="Microsoft Sans Serif"/>
                <a:cs typeface="Microsoft Sans Serif"/>
              </a:rPr>
              <a:t> </a:t>
            </a:r>
            <a:r>
              <a:rPr sz="2000" spc="-120" dirty="0">
                <a:latin typeface="Microsoft Sans Serif"/>
                <a:cs typeface="Microsoft Sans Serif"/>
              </a:rPr>
              <a:t>functional</a:t>
            </a:r>
            <a:r>
              <a:rPr sz="2000" spc="100" dirty="0">
                <a:latin typeface="Microsoft Sans Serif"/>
                <a:cs typeface="Microsoft Sans Serif"/>
              </a:rPr>
              <a:t> </a:t>
            </a:r>
            <a:r>
              <a:rPr sz="2000" spc="-140" dirty="0">
                <a:latin typeface="Microsoft Sans Serif"/>
                <a:cs typeface="Microsoft Sans Serif"/>
              </a:rPr>
              <a:t>impairment</a:t>
            </a:r>
            <a:r>
              <a:rPr sz="2000" spc="65" dirty="0">
                <a:latin typeface="Microsoft Sans Serif"/>
                <a:cs typeface="Microsoft Sans Serif"/>
              </a:rPr>
              <a:t> </a:t>
            </a:r>
            <a:r>
              <a:rPr sz="2000" spc="-165" dirty="0">
                <a:latin typeface="Microsoft Sans Serif"/>
                <a:cs typeface="Microsoft Sans Serif"/>
              </a:rPr>
              <a:t>due</a:t>
            </a:r>
            <a:r>
              <a:rPr sz="2000" spc="15" dirty="0">
                <a:latin typeface="Microsoft Sans Serif"/>
                <a:cs typeface="Microsoft Sans Serif"/>
              </a:rPr>
              <a:t> </a:t>
            </a:r>
            <a:r>
              <a:rPr sz="2000" spc="-120" dirty="0">
                <a:latin typeface="Microsoft Sans Serif"/>
                <a:cs typeface="Microsoft Sans Serif"/>
              </a:rPr>
              <a:t>to</a:t>
            </a:r>
            <a:r>
              <a:rPr sz="2000" spc="-5" dirty="0">
                <a:latin typeface="Microsoft Sans Serif"/>
                <a:cs typeface="Microsoft Sans Serif"/>
              </a:rPr>
              <a:t> </a:t>
            </a:r>
            <a:r>
              <a:rPr sz="2000" spc="-170" dirty="0">
                <a:latin typeface="Microsoft Sans Serif"/>
                <a:cs typeface="Microsoft Sans Serif"/>
              </a:rPr>
              <a:t>damaged</a:t>
            </a:r>
            <a:r>
              <a:rPr sz="2000" spc="40" dirty="0">
                <a:latin typeface="Microsoft Sans Serif"/>
                <a:cs typeface="Microsoft Sans Serif"/>
              </a:rPr>
              <a:t> </a:t>
            </a:r>
            <a:r>
              <a:rPr sz="2000" spc="-105" dirty="0">
                <a:latin typeface="Microsoft Sans Serif"/>
                <a:cs typeface="Microsoft Sans Serif"/>
              </a:rPr>
              <a:t>ciliary</a:t>
            </a:r>
            <a:r>
              <a:rPr sz="2000" spc="45" dirty="0">
                <a:latin typeface="Microsoft Sans Serif"/>
                <a:cs typeface="Microsoft Sans Serif"/>
              </a:rPr>
              <a:t> </a:t>
            </a:r>
            <a:r>
              <a:rPr sz="2000" spc="-100" dirty="0">
                <a:latin typeface="Microsoft Sans Serif"/>
                <a:cs typeface="Microsoft Sans Serif"/>
              </a:rPr>
              <a:t>activity.</a:t>
            </a:r>
            <a:endParaRPr sz="2000" dirty="0">
              <a:latin typeface="Microsoft Sans Serif"/>
              <a:cs typeface="Microsoft Sans Serif"/>
            </a:endParaRPr>
          </a:p>
          <a:p>
            <a:pPr marL="12700" marR="5080">
              <a:lnSpc>
                <a:spcPct val="100000"/>
              </a:lnSpc>
              <a:spcBef>
                <a:spcPts val="1010"/>
              </a:spcBef>
              <a:buAutoNum type="arabicParenR"/>
              <a:tabLst>
                <a:tab pos="229235" algn="l"/>
              </a:tabLst>
            </a:pPr>
            <a:r>
              <a:rPr sz="2000" u="heavy" spc="-135" dirty="0">
                <a:uFill>
                  <a:solidFill>
                    <a:srgbClr val="FFFFFF"/>
                  </a:solidFill>
                </a:uFill>
                <a:latin typeface="Microsoft Sans Serif"/>
                <a:cs typeface="Microsoft Sans Serif"/>
              </a:rPr>
              <a:t>Previous</a:t>
            </a:r>
            <a:r>
              <a:rPr sz="2000" u="heavy" spc="180" dirty="0">
                <a:uFill>
                  <a:solidFill>
                    <a:srgbClr val="FFFFFF"/>
                  </a:solidFill>
                </a:uFill>
                <a:latin typeface="Microsoft Sans Serif"/>
                <a:cs typeface="Microsoft Sans Serif"/>
              </a:rPr>
              <a:t> </a:t>
            </a:r>
            <a:r>
              <a:rPr sz="2000" u="heavy" spc="-130" dirty="0">
                <a:uFill>
                  <a:solidFill>
                    <a:srgbClr val="FFFFFF"/>
                  </a:solidFill>
                </a:uFill>
                <a:latin typeface="Microsoft Sans Serif"/>
                <a:cs typeface="Microsoft Sans Serif"/>
              </a:rPr>
              <a:t>ectopic</a:t>
            </a:r>
            <a:r>
              <a:rPr sz="2000" u="heavy" spc="190" dirty="0">
                <a:uFill>
                  <a:solidFill>
                    <a:srgbClr val="FFFFFF"/>
                  </a:solidFill>
                </a:uFill>
                <a:latin typeface="Microsoft Sans Serif"/>
                <a:cs typeface="Microsoft Sans Serif"/>
              </a:rPr>
              <a:t> </a:t>
            </a:r>
            <a:r>
              <a:rPr sz="2000" u="heavy" spc="-150" dirty="0">
                <a:uFill>
                  <a:solidFill>
                    <a:srgbClr val="FFFFFF"/>
                  </a:solidFill>
                </a:uFill>
                <a:latin typeface="Microsoft Sans Serif"/>
                <a:cs typeface="Microsoft Sans Serif"/>
              </a:rPr>
              <a:t>pregnancy</a:t>
            </a:r>
            <a:r>
              <a:rPr sz="2000" spc="-150" dirty="0">
                <a:latin typeface="Microsoft Sans Serif"/>
                <a:cs typeface="Microsoft Sans Serif"/>
              </a:rPr>
              <a:t>,</a:t>
            </a:r>
            <a:r>
              <a:rPr sz="2000" spc="150" dirty="0">
                <a:latin typeface="Microsoft Sans Serif"/>
                <a:cs typeface="Microsoft Sans Serif"/>
              </a:rPr>
              <a:t> </a:t>
            </a:r>
            <a:r>
              <a:rPr sz="2000" spc="-125" dirty="0">
                <a:latin typeface="Microsoft Sans Serif"/>
                <a:cs typeface="Microsoft Sans Serif"/>
              </a:rPr>
              <a:t>especially</a:t>
            </a:r>
            <a:r>
              <a:rPr sz="2000" spc="204" dirty="0">
                <a:latin typeface="Microsoft Sans Serif"/>
                <a:cs typeface="Microsoft Sans Serif"/>
              </a:rPr>
              <a:t> </a:t>
            </a:r>
            <a:r>
              <a:rPr sz="2000" spc="-70" dirty="0">
                <a:latin typeface="Microsoft Sans Serif"/>
                <a:cs typeface="Microsoft Sans Serif"/>
              </a:rPr>
              <a:t>if </a:t>
            </a:r>
            <a:r>
              <a:rPr sz="2000" spc="-120" dirty="0">
                <a:latin typeface="Microsoft Sans Serif"/>
                <a:cs typeface="Microsoft Sans Serif"/>
              </a:rPr>
              <a:t>history</a:t>
            </a:r>
            <a:r>
              <a:rPr sz="2000" spc="210" dirty="0">
                <a:latin typeface="Microsoft Sans Serif"/>
                <a:cs typeface="Microsoft Sans Serif"/>
              </a:rPr>
              <a:t> </a:t>
            </a:r>
            <a:r>
              <a:rPr sz="2000" spc="-125" dirty="0">
                <a:latin typeface="Microsoft Sans Serif"/>
                <a:cs typeface="Microsoft Sans Serif"/>
              </a:rPr>
              <a:t>of</a:t>
            </a:r>
            <a:r>
              <a:rPr sz="2000" spc="200" dirty="0">
                <a:latin typeface="Microsoft Sans Serif"/>
                <a:cs typeface="Microsoft Sans Serif"/>
              </a:rPr>
              <a:t> </a:t>
            </a:r>
            <a:r>
              <a:rPr sz="2000" spc="-140" dirty="0">
                <a:latin typeface="Microsoft Sans Serif"/>
                <a:cs typeface="Microsoft Sans Serif"/>
              </a:rPr>
              <a:t>salpingostomy.</a:t>
            </a:r>
            <a:r>
              <a:rPr sz="2000" spc="175" dirty="0">
                <a:latin typeface="Microsoft Sans Serif"/>
                <a:cs typeface="Microsoft Sans Serif"/>
              </a:rPr>
              <a:t> </a:t>
            </a:r>
            <a:r>
              <a:rPr sz="2000" spc="-160" dirty="0">
                <a:latin typeface="Microsoft Sans Serif"/>
                <a:cs typeface="Microsoft Sans Serif"/>
              </a:rPr>
              <a:t>The</a:t>
            </a:r>
            <a:r>
              <a:rPr sz="2000" spc="130" dirty="0">
                <a:latin typeface="Microsoft Sans Serif"/>
                <a:cs typeface="Microsoft Sans Serif"/>
              </a:rPr>
              <a:t> </a:t>
            </a:r>
            <a:r>
              <a:rPr sz="2000" spc="-110" dirty="0">
                <a:latin typeface="Microsoft Sans Serif"/>
                <a:cs typeface="Microsoft Sans Serif"/>
              </a:rPr>
              <a:t>risk </a:t>
            </a:r>
            <a:r>
              <a:rPr sz="2000" spc="-125" dirty="0">
                <a:latin typeface="Microsoft Sans Serif"/>
                <a:cs typeface="Microsoft Sans Serif"/>
              </a:rPr>
              <a:t>of </a:t>
            </a:r>
            <a:r>
              <a:rPr sz="2000" spc="-135" dirty="0">
                <a:latin typeface="Microsoft Sans Serif"/>
                <a:cs typeface="Microsoft Sans Serif"/>
              </a:rPr>
              <a:t>repeat </a:t>
            </a:r>
            <a:r>
              <a:rPr sz="2000" spc="-130" dirty="0">
                <a:latin typeface="Microsoft Sans Serif"/>
                <a:cs typeface="Microsoft Sans Serif"/>
              </a:rPr>
              <a:t> ectopic</a:t>
            </a:r>
            <a:r>
              <a:rPr sz="2000" spc="-125" dirty="0">
                <a:latin typeface="Microsoft Sans Serif"/>
                <a:cs typeface="Microsoft Sans Serif"/>
              </a:rPr>
              <a:t> </a:t>
            </a:r>
            <a:r>
              <a:rPr sz="2000" spc="-150" dirty="0">
                <a:latin typeface="Microsoft Sans Serif"/>
                <a:cs typeface="Microsoft Sans Serif"/>
              </a:rPr>
              <a:t>pregnancy</a:t>
            </a:r>
            <a:r>
              <a:rPr sz="2000" spc="-145" dirty="0">
                <a:latin typeface="Microsoft Sans Serif"/>
                <a:cs typeface="Microsoft Sans Serif"/>
              </a:rPr>
              <a:t> </a:t>
            </a:r>
            <a:r>
              <a:rPr sz="2000" spc="-114" dirty="0">
                <a:latin typeface="Microsoft Sans Serif"/>
                <a:cs typeface="Microsoft Sans Serif"/>
              </a:rPr>
              <a:t>in </a:t>
            </a:r>
            <a:r>
              <a:rPr sz="2000" spc="-125" dirty="0">
                <a:latin typeface="Microsoft Sans Serif"/>
                <a:cs typeface="Microsoft Sans Serif"/>
              </a:rPr>
              <a:t>patients</a:t>
            </a:r>
            <a:r>
              <a:rPr sz="2000" spc="-120" dirty="0">
                <a:latin typeface="Microsoft Sans Serif"/>
                <a:cs typeface="Microsoft Sans Serif"/>
              </a:rPr>
              <a:t> </a:t>
            </a:r>
            <a:r>
              <a:rPr sz="2000" spc="-125" dirty="0">
                <a:latin typeface="Microsoft Sans Serif"/>
                <a:cs typeface="Microsoft Sans Serif"/>
              </a:rPr>
              <a:t>with </a:t>
            </a:r>
            <a:r>
              <a:rPr sz="2000" spc="-170" dirty="0">
                <a:latin typeface="Microsoft Sans Serif"/>
                <a:cs typeface="Microsoft Sans Serif"/>
              </a:rPr>
              <a:t>a</a:t>
            </a:r>
            <a:r>
              <a:rPr sz="2000" spc="-165" dirty="0">
                <a:latin typeface="Microsoft Sans Serif"/>
                <a:cs typeface="Microsoft Sans Serif"/>
              </a:rPr>
              <a:t> </a:t>
            </a:r>
            <a:r>
              <a:rPr sz="2000" spc="-114" dirty="0">
                <a:latin typeface="Microsoft Sans Serif"/>
                <a:cs typeface="Microsoft Sans Serif"/>
              </a:rPr>
              <a:t>prior</a:t>
            </a:r>
            <a:r>
              <a:rPr sz="2000" spc="-110" dirty="0">
                <a:latin typeface="Microsoft Sans Serif"/>
                <a:cs typeface="Microsoft Sans Serif"/>
              </a:rPr>
              <a:t> </a:t>
            </a:r>
            <a:r>
              <a:rPr sz="2000" spc="-130" dirty="0">
                <a:latin typeface="Microsoft Sans Serif"/>
                <a:cs typeface="Microsoft Sans Serif"/>
              </a:rPr>
              <a:t>ectopic</a:t>
            </a:r>
            <a:r>
              <a:rPr sz="2000" spc="-125" dirty="0">
                <a:latin typeface="Microsoft Sans Serif"/>
                <a:cs typeface="Microsoft Sans Serif"/>
              </a:rPr>
              <a:t> </a:t>
            </a:r>
            <a:r>
              <a:rPr sz="2000" spc="-130" dirty="0">
                <a:latin typeface="Microsoft Sans Serif"/>
                <a:cs typeface="Microsoft Sans Serif"/>
              </a:rPr>
              <a:t>gestation</a:t>
            </a:r>
            <a:r>
              <a:rPr sz="2000" spc="-125" dirty="0">
                <a:latin typeface="Microsoft Sans Serif"/>
                <a:cs typeface="Microsoft Sans Serif"/>
              </a:rPr>
              <a:t> </a:t>
            </a:r>
            <a:r>
              <a:rPr sz="2000" spc="-105" dirty="0">
                <a:latin typeface="Microsoft Sans Serif"/>
                <a:cs typeface="Microsoft Sans Serif"/>
              </a:rPr>
              <a:t>is </a:t>
            </a:r>
            <a:r>
              <a:rPr sz="2000" spc="-135" dirty="0">
                <a:latin typeface="Microsoft Sans Serif"/>
                <a:cs typeface="Microsoft Sans Serif"/>
              </a:rPr>
              <a:t>approximately</a:t>
            </a:r>
            <a:r>
              <a:rPr sz="2000" spc="-130" dirty="0">
                <a:latin typeface="Microsoft Sans Serif"/>
                <a:cs typeface="Microsoft Sans Serif"/>
              </a:rPr>
              <a:t> </a:t>
            </a:r>
            <a:r>
              <a:rPr sz="2000" spc="-100" dirty="0">
                <a:latin typeface="Microsoft Sans Serif"/>
                <a:cs typeface="Microsoft Sans Serif"/>
              </a:rPr>
              <a:t>three- </a:t>
            </a:r>
            <a:r>
              <a:rPr sz="2000" spc="-120" dirty="0">
                <a:latin typeface="Microsoft Sans Serif"/>
                <a:cs typeface="Microsoft Sans Serif"/>
              </a:rPr>
              <a:t>to eightfold </a:t>
            </a:r>
            <a:r>
              <a:rPr sz="2000" spc="-440" dirty="0">
                <a:latin typeface="Microsoft Sans Serif"/>
                <a:cs typeface="Microsoft Sans Serif"/>
              </a:rPr>
              <a:t> </a:t>
            </a:r>
            <a:r>
              <a:rPr sz="2000" spc="-135" dirty="0">
                <a:latin typeface="Microsoft Sans Serif"/>
                <a:cs typeface="Microsoft Sans Serif"/>
              </a:rPr>
              <a:t>higher</a:t>
            </a:r>
            <a:r>
              <a:rPr sz="2000" spc="40" dirty="0">
                <a:latin typeface="Microsoft Sans Serif"/>
                <a:cs typeface="Microsoft Sans Serif"/>
              </a:rPr>
              <a:t> </a:t>
            </a:r>
            <a:r>
              <a:rPr sz="2000" spc="-160" dirty="0">
                <a:latin typeface="Microsoft Sans Serif"/>
                <a:cs typeface="Microsoft Sans Serif"/>
              </a:rPr>
              <a:t>compared</a:t>
            </a:r>
            <a:r>
              <a:rPr sz="2000" spc="60" dirty="0">
                <a:latin typeface="Microsoft Sans Serif"/>
                <a:cs typeface="Microsoft Sans Serif"/>
              </a:rPr>
              <a:t> </a:t>
            </a:r>
            <a:r>
              <a:rPr sz="2000" spc="-125" dirty="0">
                <a:latin typeface="Microsoft Sans Serif"/>
                <a:cs typeface="Microsoft Sans Serif"/>
              </a:rPr>
              <a:t>with</a:t>
            </a:r>
            <a:r>
              <a:rPr sz="2000" spc="15" dirty="0">
                <a:latin typeface="Microsoft Sans Serif"/>
                <a:cs typeface="Microsoft Sans Serif"/>
              </a:rPr>
              <a:t> </a:t>
            </a:r>
            <a:r>
              <a:rPr sz="2000" spc="-130" dirty="0">
                <a:latin typeface="Microsoft Sans Serif"/>
                <a:cs typeface="Microsoft Sans Serif"/>
              </a:rPr>
              <a:t>other</a:t>
            </a:r>
            <a:r>
              <a:rPr sz="2000" spc="40" dirty="0">
                <a:latin typeface="Microsoft Sans Serif"/>
                <a:cs typeface="Microsoft Sans Serif"/>
              </a:rPr>
              <a:t> </a:t>
            </a:r>
            <a:r>
              <a:rPr sz="2000" spc="-145" dirty="0">
                <a:latin typeface="Microsoft Sans Serif"/>
                <a:cs typeface="Microsoft Sans Serif"/>
              </a:rPr>
              <a:t>pregnant</a:t>
            </a:r>
            <a:r>
              <a:rPr sz="2000" spc="65" dirty="0">
                <a:latin typeface="Microsoft Sans Serif"/>
                <a:cs typeface="Microsoft Sans Serif"/>
              </a:rPr>
              <a:t> </a:t>
            </a:r>
            <a:r>
              <a:rPr sz="2000" spc="-125" dirty="0">
                <a:latin typeface="Microsoft Sans Serif"/>
                <a:cs typeface="Microsoft Sans Serif"/>
              </a:rPr>
              <a:t>patients</a:t>
            </a:r>
            <a:endParaRPr sz="2000" dirty="0">
              <a:latin typeface="Microsoft Sans Serif"/>
              <a:cs typeface="Microsoft Sans Serif"/>
            </a:endParaRPr>
          </a:p>
          <a:p>
            <a:pPr marL="12700" marR="45720">
              <a:lnSpc>
                <a:spcPct val="100000"/>
              </a:lnSpc>
              <a:spcBef>
                <a:spcPts val="1010"/>
              </a:spcBef>
              <a:buAutoNum type="arabicParenR"/>
              <a:tabLst>
                <a:tab pos="229235" algn="l"/>
              </a:tabLst>
            </a:pPr>
            <a:r>
              <a:rPr sz="2000" u="heavy" spc="-125" dirty="0">
                <a:uFill>
                  <a:solidFill>
                    <a:srgbClr val="FFFFFF"/>
                  </a:solidFill>
                </a:uFill>
                <a:latin typeface="Microsoft Sans Serif"/>
                <a:cs typeface="Microsoft Sans Serif"/>
              </a:rPr>
              <a:t>Pelvic</a:t>
            </a:r>
            <a:r>
              <a:rPr sz="2000" u="heavy" spc="70" dirty="0">
                <a:uFill>
                  <a:solidFill>
                    <a:srgbClr val="FFFFFF"/>
                  </a:solidFill>
                </a:uFill>
                <a:latin typeface="Microsoft Sans Serif"/>
                <a:cs typeface="Microsoft Sans Serif"/>
              </a:rPr>
              <a:t> </a:t>
            </a:r>
            <a:r>
              <a:rPr sz="2000" u="heavy" spc="-135" dirty="0">
                <a:uFill>
                  <a:solidFill>
                    <a:srgbClr val="FFFFFF"/>
                  </a:solidFill>
                </a:uFill>
                <a:latin typeface="Microsoft Sans Serif"/>
                <a:cs typeface="Microsoft Sans Serif"/>
              </a:rPr>
              <a:t>inflammatory</a:t>
            </a:r>
            <a:r>
              <a:rPr sz="2000" u="heavy" spc="80" dirty="0">
                <a:uFill>
                  <a:solidFill>
                    <a:srgbClr val="FFFFFF"/>
                  </a:solidFill>
                </a:uFill>
                <a:latin typeface="Microsoft Sans Serif"/>
                <a:cs typeface="Microsoft Sans Serif"/>
              </a:rPr>
              <a:t> </a:t>
            </a:r>
            <a:r>
              <a:rPr sz="2000" u="heavy" spc="-140" dirty="0">
                <a:uFill>
                  <a:solidFill>
                    <a:srgbClr val="FFFFFF"/>
                  </a:solidFill>
                </a:uFill>
                <a:latin typeface="Microsoft Sans Serif"/>
                <a:cs typeface="Microsoft Sans Serif"/>
              </a:rPr>
              <a:t>disease</a:t>
            </a:r>
            <a:r>
              <a:rPr sz="2000" spc="85" dirty="0">
                <a:latin typeface="Microsoft Sans Serif"/>
                <a:cs typeface="Microsoft Sans Serif"/>
              </a:rPr>
              <a:t> </a:t>
            </a:r>
            <a:r>
              <a:rPr sz="2000" spc="-165" dirty="0">
                <a:latin typeface="Microsoft Sans Serif"/>
                <a:cs typeface="Microsoft Sans Serif"/>
              </a:rPr>
              <a:t>and</a:t>
            </a:r>
            <a:r>
              <a:rPr sz="2000" spc="25" dirty="0">
                <a:latin typeface="Microsoft Sans Serif"/>
                <a:cs typeface="Microsoft Sans Serif"/>
              </a:rPr>
              <a:t> </a:t>
            </a:r>
            <a:r>
              <a:rPr sz="2000" spc="-130" dirty="0">
                <a:latin typeface="Microsoft Sans Serif"/>
                <a:cs typeface="Microsoft Sans Serif"/>
              </a:rPr>
              <a:t>other</a:t>
            </a:r>
            <a:r>
              <a:rPr sz="2000" spc="50" dirty="0">
                <a:latin typeface="Microsoft Sans Serif"/>
                <a:cs typeface="Microsoft Sans Serif"/>
              </a:rPr>
              <a:t> </a:t>
            </a:r>
            <a:r>
              <a:rPr sz="2000" spc="-120" dirty="0">
                <a:latin typeface="Microsoft Sans Serif"/>
                <a:cs typeface="Microsoft Sans Serif"/>
              </a:rPr>
              <a:t>genital</a:t>
            </a:r>
            <a:r>
              <a:rPr sz="2000" spc="80" dirty="0">
                <a:latin typeface="Microsoft Sans Serif"/>
                <a:cs typeface="Microsoft Sans Serif"/>
              </a:rPr>
              <a:t> </a:t>
            </a:r>
            <a:r>
              <a:rPr sz="2000" spc="-120" dirty="0">
                <a:latin typeface="Microsoft Sans Serif"/>
                <a:cs typeface="Microsoft Sans Serif"/>
              </a:rPr>
              <a:t>infections</a:t>
            </a:r>
            <a:r>
              <a:rPr sz="2000" spc="155" dirty="0">
                <a:latin typeface="Microsoft Sans Serif"/>
                <a:cs typeface="Microsoft Sans Serif"/>
              </a:rPr>
              <a:t> </a:t>
            </a:r>
            <a:r>
              <a:rPr sz="2000" spc="400" dirty="0">
                <a:latin typeface="Microsoft Sans Serif"/>
                <a:cs typeface="Microsoft Sans Serif"/>
              </a:rPr>
              <a:t>—</a:t>
            </a:r>
            <a:r>
              <a:rPr sz="2000" spc="-15" dirty="0">
                <a:latin typeface="Microsoft Sans Serif"/>
                <a:cs typeface="Microsoft Sans Serif"/>
              </a:rPr>
              <a:t> </a:t>
            </a:r>
            <a:r>
              <a:rPr sz="2000" spc="-125" dirty="0">
                <a:latin typeface="Microsoft Sans Serif"/>
                <a:cs typeface="Microsoft Sans Serif"/>
              </a:rPr>
              <a:t>Pelvic</a:t>
            </a:r>
            <a:r>
              <a:rPr sz="2000" spc="30" dirty="0">
                <a:latin typeface="Microsoft Sans Serif"/>
                <a:cs typeface="Microsoft Sans Serif"/>
              </a:rPr>
              <a:t> </a:t>
            </a:r>
            <a:r>
              <a:rPr sz="2000" spc="-114" dirty="0">
                <a:latin typeface="Microsoft Sans Serif"/>
                <a:cs typeface="Microsoft Sans Serif"/>
              </a:rPr>
              <a:t>infection</a:t>
            </a:r>
            <a:r>
              <a:rPr sz="2000" spc="95" dirty="0">
                <a:latin typeface="Microsoft Sans Serif"/>
                <a:cs typeface="Microsoft Sans Serif"/>
              </a:rPr>
              <a:t> </a:t>
            </a:r>
            <a:r>
              <a:rPr sz="2000" spc="-120" dirty="0">
                <a:latin typeface="Microsoft Sans Serif"/>
                <a:cs typeface="Microsoft Sans Serif"/>
              </a:rPr>
              <a:t>(eg,</a:t>
            </a:r>
            <a:r>
              <a:rPr sz="2000" spc="30" dirty="0">
                <a:latin typeface="Microsoft Sans Serif"/>
                <a:cs typeface="Microsoft Sans Serif"/>
              </a:rPr>
              <a:t> </a:t>
            </a:r>
            <a:r>
              <a:rPr sz="2000" spc="-130" dirty="0">
                <a:latin typeface="Microsoft Sans Serif"/>
                <a:cs typeface="Microsoft Sans Serif"/>
              </a:rPr>
              <a:t>nonspecific </a:t>
            </a:r>
            <a:r>
              <a:rPr sz="2000" spc="-440" dirty="0">
                <a:latin typeface="Microsoft Sans Serif"/>
                <a:cs typeface="Microsoft Sans Serif"/>
              </a:rPr>
              <a:t> </a:t>
            </a:r>
            <a:r>
              <a:rPr sz="2000" spc="-105" dirty="0">
                <a:latin typeface="Microsoft Sans Serif"/>
                <a:cs typeface="Microsoft Sans Serif"/>
              </a:rPr>
              <a:t>salpingitis,</a:t>
            </a:r>
            <a:r>
              <a:rPr sz="2000" spc="-100" dirty="0">
                <a:latin typeface="Microsoft Sans Serif"/>
                <a:cs typeface="Microsoft Sans Serif"/>
              </a:rPr>
              <a:t> </a:t>
            </a:r>
            <a:r>
              <a:rPr sz="2000" spc="-135" dirty="0">
                <a:latin typeface="Microsoft Sans Serif"/>
                <a:cs typeface="Microsoft Sans Serif"/>
              </a:rPr>
              <a:t>chlamydia,</a:t>
            </a:r>
            <a:r>
              <a:rPr sz="2000" spc="-130" dirty="0">
                <a:latin typeface="Microsoft Sans Serif"/>
                <a:cs typeface="Microsoft Sans Serif"/>
              </a:rPr>
              <a:t> </a:t>
            </a:r>
            <a:r>
              <a:rPr sz="2000" spc="-135" dirty="0">
                <a:latin typeface="Microsoft Sans Serif"/>
                <a:cs typeface="Microsoft Sans Serif"/>
              </a:rPr>
              <a:t>gonorrhea),</a:t>
            </a:r>
            <a:r>
              <a:rPr sz="2000" spc="-130" dirty="0">
                <a:latin typeface="Microsoft Sans Serif"/>
                <a:cs typeface="Microsoft Sans Serif"/>
              </a:rPr>
              <a:t> </a:t>
            </a:r>
            <a:r>
              <a:rPr sz="2000" spc="-125" dirty="0">
                <a:latin typeface="Microsoft Sans Serif"/>
                <a:cs typeface="Microsoft Sans Serif"/>
              </a:rPr>
              <a:t>especially</a:t>
            </a:r>
            <a:r>
              <a:rPr sz="2000" spc="-120" dirty="0">
                <a:latin typeface="Microsoft Sans Serif"/>
                <a:cs typeface="Microsoft Sans Serif"/>
              </a:rPr>
              <a:t> </a:t>
            </a:r>
            <a:r>
              <a:rPr sz="2000" spc="-125" dirty="0">
                <a:latin typeface="Microsoft Sans Serif"/>
                <a:cs typeface="Microsoft Sans Serif"/>
              </a:rPr>
              <a:t>recurrent</a:t>
            </a:r>
            <a:r>
              <a:rPr sz="2000" spc="-120" dirty="0">
                <a:latin typeface="Microsoft Sans Serif"/>
                <a:cs typeface="Microsoft Sans Serif"/>
              </a:rPr>
              <a:t> </a:t>
            </a:r>
            <a:r>
              <a:rPr sz="2000" spc="-110" dirty="0">
                <a:latin typeface="Microsoft Sans Serif"/>
                <a:cs typeface="Microsoft Sans Serif"/>
              </a:rPr>
              <a:t>infection,</a:t>
            </a:r>
            <a:r>
              <a:rPr sz="2000" spc="-105" dirty="0">
                <a:latin typeface="Microsoft Sans Serif"/>
                <a:cs typeface="Microsoft Sans Serif"/>
              </a:rPr>
              <a:t> is </a:t>
            </a:r>
            <a:r>
              <a:rPr sz="2000" spc="-170" dirty="0">
                <a:latin typeface="Microsoft Sans Serif"/>
                <a:cs typeface="Microsoft Sans Serif"/>
              </a:rPr>
              <a:t>a</a:t>
            </a:r>
            <a:r>
              <a:rPr sz="2000" spc="-165" dirty="0">
                <a:latin typeface="Microsoft Sans Serif"/>
                <a:cs typeface="Microsoft Sans Serif"/>
              </a:rPr>
              <a:t> </a:t>
            </a:r>
            <a:r>
              <a:rPr sz="2000" spc="-140" dirty="0">
                <a:latin typeface="Microsoft Sans Serif"/>
                <a:cs typeface="Microsoft Sans Serif"/>
              </a:rPr>
              <a:t>major </a:t>
            </a:r>
            <a:r>
              <a:rPr sz="2000" spc="-150" dirty="0">
                <a:latin typeface="Microsoft Sans Serif"/>
                <a:cs typeface="Microsoft Sans Serif"/>
              </a:rPr>
              <a:t>cause</a:t>
            </a:r>
            <a:r>
              <a:rPr sz="2000" spc="-145" dirty="0">
                <a:latin typeface="Microsoft Sans Serif"/>
                <a:cs typeface="Microsoft Sans Serif"/>
              </a:rPr>
              <a:t> </a:t>
            </a:r>
            <a:r>
              <a:rPr sz="2000" spc="-125" dirty="0">
                <a:latin typeface="Microsoft Sans Serif"/>
                <a:cs typeface="Microsoft Sans Serif"/>
              </a:rPr>
              <a:t>of tubal </a:t>
            </a:r>
            <a:r>
              <a:rPr sz="2000" spc="-120" dirty="0">
                <a:latin typeface="Microsoft Sans Serif"/>
                <a:cs typeface="Microsoft Sans Serif"/>
              </a:rPr>
              <a:t> </a:t>
            </a:r>
            <a:r>
              <a:rPr sz="2000" spc="-140" dirty="0">
                <a:latin typeface="Microsoft Sans Serif"/>
                <a:cs typeface="Microsoft Sans Serif"/>
              </a:rPr>
              <a:t>pathology</a:t>
            </a:r>
            <a:r>
              <a:rPr sz="2000" spc="-135" dirty="0">
                <a:latin typeface="Microsoft Sans Serif"/>
                <a:cs typeface="Microsoft Sans Serif"/>
              </a:rPr>
              <a:t> </a:t>
            </a:r>
            <a:r>
              <a:rPr sz="2000" spc="-140" dirty="0">
                <a:latin typeface="Microsoft Sans Serif"/>
                <a:cs typeface="Microsoft Sans Serif"/>
              </a:rPr>
              <a:t>and,</a:t>
            </a:r>
            <a:r>
              <a:rPr sz="2000" spc="-135" dirty="0">
                <a:latin typeface="Microsoft Sans Serif"/>
                <a:cs typeface="Microsoft Sans Serif"/>
              </a:rPr>
              <a:t> </a:t>
            </a:r>
            <a:r>
              <a:rPr sz="2000" spc="-120" dirty="0">
                <a:latin typeface="Microsoft Sans Serif"/>
                <a:cs typeface="Microsoft Sans Serif"/>
              </a:rPr>
              <a:t>therefore,</a:t>
            </a:r>
            <a:r>
              <a:rPr sz="2000" spc="-114" dirty="0">
                <a:latin typeface="Microsoft Sans Serif"/>
                <a:cs typeface="Microsoft Sans Serif"/>
              </a:rPr>
              <a:t> </a:t>
            </a:r>
            <a:r>
              <a:rPr sz="2000" spc="-135" dirty="0">
                <a:latin typeface="Microsoft Sans Serif"/>
                <a:cs typeface="Microsoft Sans Serif"/>
              </a:rPr>
              <a:t>increases</a:t>
            </a:r>
            <a:r>
              <a:rPr sz="2000" spc="-130" dirty="0">
                <a:latin typeface="Microsoft Sans Serif"/>
                <a:cs typeface="Microsoft Sans Serif"/>
              </a:rPr>
              <a:t> </a:t>
            </a:r>
            <a:r>
              <a:rPr sz="2000" spc="-135" dirty="0">
                <a:latin typeface="Microsoft Sans Serif"/>
                <a:cs typeface="Microsoft Sans Serif"/>
              </a:rPr>
              <a:t>the </a:t>
            </a:r>
            <a:r>
              <a:rPr sz="2000" spc="-110" dirty="0">
                <a:latin typeface="Microsoft Sans Serif"/>
                <a:cs typeface="Microsoft Sans Serif"/>
              </a:rPr>
              <a:t>risk </a:t>
            </a:r>
            <a:r>
              <a:rPr sz="2000" spc="-125" dirty="0">
                <a:latin typeface="Microsoft Sans Serif"/>
                <a:cs typeface="Microsoft Sans Serif"/>
              </a:rPr>
              <a:t>of </a:t>
            </a:r>
            <a:r>
              <a:rPr sz="2000" spc="-130" dirty="0">
                <a:latin typeface="Microsoft Sans Serif"/>
                <a:cs typeface="Microsoft Sans Serif"/>
              </a:rPr>
              <a:t>ectopic</a:t>
            </a:r>
            <a:r>
              <a:rPr sz="2000" spc="190" dirty="0">
                <a:latin typeface="Microsoft Sans Serif"/>
                <a:cs typeface="Microsoft Sans Serif"/>
              </a:rPr>
              <a:t> </a:t>
            </a:r>
            <a:r>
              <a:rPr sz="2000" spc="-150" dirty="0">
                <a:latin typeface="Microsoft Sans Serif"/>
                <a:cs typeface="Microsoft Sans Serif"/>
              </a:rPr>
              <a:t>pregnancy.</a:t>
            </a:r>
            <a:r>
              <a:rPr sz="2000" spc="150" dirty="0">
                <a:latin typeface="Microsoft Sans Serif"/>
                <a:cs typeface="Microsoft Sans Serif"/>
              </a:rPr>
              <a:t> </a:t>
            </a:r>
            <a:r>
              <a:rPr sz="2000" spc="-125" dirty="0">
                <a:latin typeface="Microsoft Sans Serif"/>
                <a:cs typeface="Microsoft Sans Serif"/>
              </a:rPr>
              <a:t>Pelvic </a:t>
            </a:r>
            <a:r>
              <a:rPr sz="2000" spc="-114" dirty="0">
                <a:latin typeface="Microsoft Sans Serif"/>
                <a:cs typeface="Microsoft Sans Serif"/>
              </a:rPr>
              <a:t>infection</a:t>
            </a:r>
            <a:r>
              <a:rPr sz="2000" spc="220" dirty="0">
                <a:latin typeface="Microsoft Sans Serif"/>
                <a:cs typeface="Microsoft Sans Serif"/>
              </a:rPr>
              <a:t> </a:t>
            </a:r>
            <a:r>
              <a:rPr sz="2000" spc="-180" dirty="0">
                <a:latin typeface="Microsoft Sans Serif"/>
                <a:cs typeface="Microsoft Sans Serif"/>
              </a:rPr>
              <a:t>may</a:t>
            </a:r>
            <a:r>
              <a:rPr sz="2000" spc="95" dirty="0">
                <a:latin typeface="Microsoft Sans Serif"/>
                <a:cs typeface="Microsoft Sans Serif"/>
              </a:rPr>
              <a:t> </a:t>
            </a:r>
            <a:r>
              <a:rPr sz="2000" spc="-110" dirty="0">
                <a:latin typeface="Microsoft Sans Serif"/>
                <a:cs typeface="Microsoft Sans Serif"/>
              </a:rPr>
              <a:t>alter </a:t>
            </a:r>
            <a:r>
              <a:rPr sz="2000" spc="-105" dirty="0">
                <a:latin typeface="Microsoft Sans Serif"/>
                <a:cs typeface="Microsoft Sans Serif"/>
              </a:rPr>
              <a:t> </a:t>
            </a:r>
            <a:r>
              <a:rPr sz="2000" spc="-125" dirty="0">
                <a:latin typeface="Microsoft Sans Serif"/>
                <a:cs typeface="Microsoft Sans Serif"/>
              </a:rPr>
              <a:t>tubal</a:t>
            </a:r>
            <a:r>
              <a:rPr sz="2000" spc="-120" dirty="0">
                <a:latin typeface="Microsoft Sans Serif"/>
                <a:cs typeface="Microsoft Sans Serif"/>
              </a:rPr>
              <a:t> </a:t>
            </a:r>
            <a:r>
              <a:rPr sz="2000" spc="-125" dirty="0">
                <a:latin typeface="Microsoft Sans Serif"/>
                <a:cs typeface="Microsoft Sans Serif"/>
              </a:rPr>
              <a:t>function</a:t>
            </a:r>
            <a:r>
              <a:rPr sz="2000" spc="-120" dirty="0">
                <a:latin typeface="Microsoft Sans Serif"/>
                <a:cs typeface="Microsoft Sans Serif"/>
              </a:rPr>
              <a:t> </a:t>
            </a:r>
            <a:r>
              <a:rPr sz="2000" spc="-165" dirty="0">
                <a:latin typeface="Microsoft Sans Serif"/>
                <a:cs typeface="Microsoft Sans Serif"/>
              </a:rPr>
              <a:t>and</a:t>
            </a:r>
            <a:r>
              <a:rPr sz="2000" spc="120" dirty="0">
                <a:latin typeface="Microsoft Sans Serif"/>
                <a:cs typeface="Microsoft Sans Serif"/>
              </a:rPr>
              <a:t> </a:t>
            </a:r>
            <a:r>
              <a:rPr sz="2000" spc="-180" dirty="0">
                <a:latin typeface="Microsoft Sans Serif"/>
                <a:cs typeface="Microsoft Sans Serif"/>
              </a:rPr>
              <a:t>may</a:t>
            </a:r>
            <a:r>
              <a:rPr sz="2000" spc="90" dirty="0">
                <a:latin typeface="Microsoft Sans Serif"/>
                <a:cs typeface="Microsoft Sans Serif"/>
              </a:rPr>
              <a:t> </a:t>
            </a:r>
            <a:r>
              <a:rPr sz="2000" spc="-130" dirty="0">
                <a:latin typeface="Microsoft Sans Serif"/>
                <a:cs typeface="Microsoft Sans Serif"/>
              </a:rPr>
              <a:t>also </a:t>
            </a:r>
            <a:r>
              <a:rPr sz="2000" spc="-150" dirty="0">
                <a:latin typeface="Microsoft Sans Serif"/>
                <a:cs typeface="Microsoft Sans Serif"/>
              </a:rPr>
              <a:t>cause</a:t>
            </a:r>
            <a:r>
              <a:rPr sz="2000" spc="150" dirty="0">
                <a:latin typeface="Microsoft Sans Serif"/>
                <a:cs typeface="Microsoft Sans Serif"/>
              </a:rPr>
              <a:t> </a:t>
            </a:r>
            <a:r>
              <a:rPr sz="2000" spc="-125" dirty="0">
                <a:latin typeface="Microsoft Sans Serif"/>
                <a:cs typeface="Microsoft Sans Serif"/>
              </a:rPr>
              <a:t>tubal</a:t>
            </a:r>
            <a:r>
              <a:rPr sz="2000" spc="204" dirty="0">
                <a:latin typeface="Microsoft Sans Serif"/>
                <a:cs typeface="Microsoft Sans Serif"/>
              </a:rPr>
              <a:t> </a:t>
            </a:r>
            <a:r>
              <a:rPr sz="2000" spc="-125" dirty="0">
                <a:latin typeface="Microsoft Sans Serif"/>
                <a:cs typeface="Microsoft Sans Serif"/>
              </a:rPr>
              <a:t>obstruction</a:t>
            </a:r>
            <a:r>
              <a:rPr sz="2000" spc="200" dirty="0">
                <a:latin typeface="Microsoft Sans Serif"/>
                <a:cs typeface="Microsoft Sans Serif"/>
              </a:rPr>
              <a:t> </a:t>
            </a:r>
            <a:r>
              <a:rPr sz="2000" spc="-165" dirty="0">
                <a:latin typeface="Microsoft Sans Serif"/>
                <a:cs typeface="Microsoft Sans Serif"/>
              </a:rPr>
              <a:t>and</a:t>
            </a:r>
            <a:r>
              <a:rPr sz="2000" spc="120" dirty="0">
                <a:latin typeface="Microsoft Sans Serif"/>
                <a:cs typeface="Microsoft Sans Serif"/>
              </a:rPr>
              <a:t> </a:t>
            </a:r>
            <a:r>
              <a:rPr sz="2000" spc="-120" dirty="0">
                <a:latin typeface="Microsoft Sans Serif"/>
                <a:cs typeface="Microsoft Sans Serif"/>
              </a:rPr>
              <a:t>pelvic </a:t>
            </a:r>
            <a:r>
              <a:rPr sz="2000" spc="-145" dirty="0">
                <a:latin typeface="Microsoft Sans Serif"/>
                <a:cs typeface="Microsoft Sans Serif"/>
              </a:rPr>
              <a:t>adhesive</a:t>
            </a:r>
            <a:r>
              <a:rPr sz="2000" spc="165" dirty="0">
                <a:latin typeface="Microsoft Sans Serif"/>
                <a:cs typeface="Microsoft Sans Serif"/>
              </a:rPr>
              <a:t> </a:t>
            </a:r>
            <a:r>
              <a:rPr sz="2000" spc="-114" dirty="0">
                <a:latin typeface="Microsoft Sans Serif"/>
                <a:cs typeface="Microsoft Sans Serif"/>
              </a:rPr>
              <a:t>disease.</a:t>
            </a:r>
            <a:r>
              <a:rPr sz="2000" spc="220" dirty="0">
                <a:latin typeface="Microsoft Sans Serif"/>
                <a:cs typeface="Microsoft Sans Serif"/>
              </a:rPr>
              <a:t> </a:t>
            </a:r>
            <a:r>
              <a:rPr sz="2000" spc="-125" dirty="0">
                <a:latin typeface="Microsoft Sans Serif"/>
                <a:cs typeface="Microsoft Sans Serif"/>
              </a:rPr>
              <a:t>Patients </a:t>
            </a:r>
            <a:r>
              <a:rPr sz="2000" spc="-120" dirty="0">
                <a:latin typeface="Microsoft Sans Serif"/>
                <a:cs typeface="Microsoft Sans Serif"/>
              </a:rPr>
              <a:t> </a:t>
            </a:r>
            <a:r>
              <a:rPr sz="2000" spc="-125" dirty="0">
                <a:latin typeface="Microsoft Sans Serif"/>
                <a:cs typeface="Microsoft Sans Serif"/>
              </a:rPr>
              <a:t>with</a:t>
            </a:r>
            <a:r>
              <a:rPr sz="2000" spc="15" dirty="0">
                <a:latin typeface="Microsoft Sans Serif"/>
                <a:cs typeface="Microsoft Sans Serif"/>
              </a:rPr>
              <a:t> </a:t>
            </a:r>
            <a:r>
              <a:rPr sz="2000" spc="-170" dirty="0">
                <a:latin typeface="Microsoft Sans Serif"/>
                <a:cs typeface="Microsoft Sans Serif"/>
              </a:rPr>
              <a:t>a</a:t>
            </a:r>
            <a:r>
              <a:rPr sz="2000" spc="-30" dirty="0">
                <a:latin typeface="Microsoft Sans Serif"/>
                <a:cs typeface="Microsoft Sans Serif"/>
              </a:rPr>
              <a:t> </a:t>
            </a:r>
            <a:r>
              <a:rPr sz="2000" spc="-120" dirty="0">
                <a:latin typeface="Microsoft Sans Serif"/>
                <a:cs typeface="Microsoft Sans Serif"/>
              </a:rPr>
              <a:t>history</a:t>
            </a:r>
            <a:r>
              <a:rPr sz="2000" spc="75" dirty="0">
                <a:latin typeface="Microsoft Sans Serif"/>
                <a:cs typeface="Microsoft Sans Serif"/>
              </a:rPr>
              <a:t> </a:t>
            </a:r>
            <a:r>
              <a:rPr sz="2000" spc="-125" dirty="0">
                <a:latin typeface="Microsoft Sans Serif"/>
                <a:cs typeface="Microsoft Sans Serif"/>
              </a:rPr>
              <a:t>of</a:t>
            </a:r>
            <a:r>
              <a:rPr sz="2000" spc="-5" dirty="0">
                <a:latin typeface="Microsoft Sans Serif"/>
                <a:cs typeface="Microsoft Sans Serif"/>
              </a:rPr>
              <a:t> </a:t>
            </a:r>
            <a:r>
              <a:rPr sz="2000" spc="-155" dirty="0">
                <a:latin typeface="Microsoft Sans Serif"/>
                <a:cs typeface="Microsoft Sans Serif"/>
              </a:rPr>
              <a:t>PID</a:t>
            </a:r>
            <a:r>
              <a:rPr sz="2000" spc="5" dirty="0">
                <a:latin typeface="Microsoft Sans Serif"/>
                <a:cs typeface="Microsoft Sans Serif"/>
              </a:rPr>
              <a:t> </a:t>
            </a:r>
            <a:r>
              <a:rPr sz="2000" spc="-155" dirty="0">
                <a:latin typeface="Microsoft Sans Serif"/>
                <a:cs typeface="Microsoft Sans Serif"/>
              </a:rPr>
              <a:t>have</a:t>
            </a:r>
            <a:r>
              <a:rPr sz="2000" spc="20" dirty="0">
                <a:latin typeface="Microsoft Sans Serif"/>
                <a:cs typeface="Microsoft Sans Serif"/>
              </a:rPr>
              <a:t> </a:t>
            </a:r>
            <a:r>
              <a:rPr sz="2000" spc="-165" dirty="0">
                <a:latin typeface="Microsoft Sans Serif"/>
                <a:cs typeface="Microsoft Sans Serif"/>
              </a:rPr>
              <a:t>an</a:t>
            </a:r>
            <a:r>
              <a:rPr sz="2000" spc="15" dirty="0">
                <a:latin typeface="Microsoft Sans Serif"/>
                <a:cs typeface="Microsoft Sans Serif"/>
              </a:rPr>
              <a:t> </a:t>
            </a:r>
            <a:r>
              <a:rPr sz="2000" spc="-135" dirty="0">
                <a:latin typeface="Microsoft Sans Serif"/>
                <a:cs typeface="Microsoft Sans Serif"/>
              </a:rPr>
              <a:t>approximately</a:t>
            </a:r>
            <a:r>
              <a:rPr sz="2000" spc="100" dirty="0">
                <a:latin typeface="Microsoft Sans Serif"/>
                <a:cs typeface="Microsoft Sans Serif"/>
              </a:rPr>
              <a:t> </a:t>
            </a:r>
            <a:r>
              <a:rPr sz="2000" spc="-125" dirty="0">
                <a:latin typeface="Microsoft Sans Serif"/>
                <a:cs typeface="Microsoft Sans Serif"/>
              </a:rPr>
              <a:t>threefold</a:t>
            </a:r>
            <a:r>
              <a:rPr sz="2000" spc="90" dirty="0">
                <a:latin typeface="Microsoft Sans Serif"/>
                <a:cs typeface="Microsoft Sans Serif"/>
              </a:rPr>
              <a:t> </a:t>
            </a:r>
            <a:r>
              <a:rPr sz="2000" spc="-135" dirty="0">
                <a:latin typeface="Microsoft Sans Serif"/>
                <a:cs typeface="Microsoft Sans Serif"/>
              </a:rPr>
              <a:t>increased</a:t>
            </a:r>
            <a:r>
              <a:rPr sz="2000" spc="90" dirty="0">
                <a:latin typeface="Microsoft Sans Serif"/>
                <a:cs typeface="Microsoft Sans Serif"/>
              </a:rPr>
              <a:t> </a:t>
            </a:r>
            <a:r>
              <a:rPr sz="2000" spc="-110" dirty="0">
                <a:latin typeface="Microsoft Sans Serif"/>
                <a:cs typeface="Microsoft Sans Serif"/>
              </a:rPr>
              <a:t>risk</a:t>
            </a:r>
            <a:r>
              <a:rPr sz="2000" spc="25" dirty="0">
                <a:latin typeface="Microsoft Sans Serif"/>
                <a:cs typeface="Microsoft Sans Serif"/>
              </a:rPr>
              <a:t> </a:t>
            </a:r>
            <a:r>
              <a:rPr sz="2000" spc="-125" dirty="0">
                <a:latin typeface="Microsoft Sans Serif"/>
                <a:cs typeface="Microsoft Sans Serif"/>
              </a:rPr>
              <a:t>of</a:t>
            </a:r>
            <a:r>
              <a:rPr sz="2000" spc="-5" dirty="0">
                <a:latin typeface="Microsoft Sans Serif"/>
                <a:cs typeface="Microsoft Sans Serif"/>
              </a:rPr>
              <a:t> </a:t>
            </a:r>
            <a:r>
              <a:rPr sz="2000" spc="-130" dirty="0">
                <a:latin typeface="Microsoft Sans Serif"/>
                <a:cs typeface="Microsoft Sans Serif"/>
              </a:rPr>
              <a:t>ectopic</a:t>
            </a:r>
            <a:r>
              <a:rPr sz="2000" spc="-105" dirty="0">
                <a:latin typeface="Microsoft Sans Serif"/>
                <a:cs typeface="Microsoft Sans Serif"/>
              </a:rPr>
              <a:t> </a:t>
            </a:r>
            <a:r>
              <a:rPr sz="2000" spc="-150" dirty="0">
                <a:latin typeface="Microsoft Sans Serif"/>
                <a:cs typeface="Microsoft Sans Serif"/>
              </a:rPr>
              <a:t>pregnancy.</a:t>
            </a:r>
            <a:endParaRPr sz="2000" dirty="0">
              <a:latin typeface="Microsoft Sans Serif"/>
              <a:cs typeface="Microsoft Sans Serif"/>
            </a:endParaRPr>
          </a:p>
          <a:p>
            <a:pPr marL="228600" indent="-216535">
              <a:lnSpc>
                <a:spcPct val="100000"/>
              </a:lnSpc>
              <a:spcBef>
                <a:spcPts val="1015"/>
              </a:spcBef>
              <a:buAutoNum type="arabicParenR"/>
              <a:tabLst>
                <a:tab pos="229235" algn="l"/>
              </a:tabLst>
            </a:pPr>
            <a:r>
              <a:rPr sz="2000" u="heavy" spc="-140" dirty="0">
                <a:uFill>
                  <a:solidFill>
                    <a:srgbClr val="FFFFFF"/>
                  </a:solidFill>
                </a:uFill>
                <a:latin typeface="Microsoft Sans Serif"/>
                <a:cs typeface="Microsoft Sans Serif"/>
              </a:rPr>
              <a:t>Previous</a:t>
            </a:r>
            <a:r>
              <a:rPr sz="2000" u="heavy" spc="55" dirty="0">
                <a:uFill>
                  <a:solidFill>
                    <a:srgbClr val="FFFFFF"/>
                  </a:solidFill>
                </a:uFill>
                <a:latin typeface="Microsoft Sans Serif"/>
                <a:cs typeface="Microsoft Sans Serif"/>
              </a:rPr>
              <a:t> </a:t>
            </a:r>
            <a:r>
              <a:rPr sz="2000" u="heavy" spc="-120" dirty="0">
                <a:uFill>
                  <a:solidFill>
                    <a:srgbClr val="FFFFFF"/>
                  </a:solidFill>
                </a:uFill>
                <a:latin typeface="Microsoft Sans Serif"/>
                <a:cs typeface="Microsoft Sans Serif"/>
              </a:rPr>
              <a:t>pelvic</a:t>
            </a:r>
            <a:r>
              <a:rPr sz="2000" u="heavy" spc="30" dirty="0">
                <a:uFill>
                  <a:solidFill>
                    <a:srgbClr val="FFFFFF"/>
                  </a:solidFill>
                </a:uFill>
                <a:latin typeface="Microsoft Sans Serif"/>
                <a:cs typeface="Microsoft Sans Serif"/>
              </a:rPr>
              <a:t> </a:t>
            </a:r>
            <a:r>
              <a:rPr sz="2000" u="heavy" spc="-120" dirty="0">
                <a:uFill>
                  <a:solidFill>
                    <a:srgbClr val="FFFFFF"/>
                  </a:solidFill>
                </a:uFill>
                <a:latin typeface="Microsoft Sans Serif"/>
                <a:cs typeface="Microsoft Sans Serif"/>
              </a:rPr>
              <a:t>surgeries</a:t>
            </a:r>
            <a:r>
              <a:rPr sz="2000" spc="-120" dirty="0">
                <a:latin typeface="Microsoft Sans Serif"/>
                <a:cs typeface="Microsoft Sans Serif"/>
              </a:rPr>
              <a:t>.</a:t>
            </a:r>
            <a:endParaRPr sz="2000" dirty="0">
              <a:latin typeface="Microsoft Sans Serif"/>
              <a:cs typeface="Microsoft Sans Serif"/>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301497"/>
            <a:ext cx="8982075" cy="6152966"/>
          </a:xfrm>
          <a:prstGeom prst="rect">
            <a:avLst/>
          </a:prstGeom>
        </p:spPr>
        <p:txBody>
          <a:bodyPr vert="horz" wrap="square" lIns="0" tIns="12700" rIns="0" bIns="0" rtlCol="0">
            <a:spAutoFit/>
          </a:bodyPr>
          <a:lstStyle/>
          <a:p>
            <a:pPr marL="12700" marR="116839">
              <a:lnSpc>
                <a:spcPct val="100000"/>
              </a:lnSpc>
              <a:spcBef>
                <a:spcPts val="100"/>
              </a:spcBef>
              <a:buAutoNum type="arabicParenR" startAt="4"/>
              <a:tabLst>
                <a:tab pos="232410" algn="l"/>
              </a:tabLst>
            </a:pPr>
            <a:r>
              <a:rPr sz="1800" spc="-120" dirty="0">
                <a:latin typeface="Microsoft Sans Serif"/>
                <a:cs typeface="Microsoft Sans Serif"/>
              </a:rPr>
              <a:t>Infertility</a:t>
            </a:r>
            <a:r>
              <a:rPr sz="1800" spc="-50" dirty="0">
                <a:latin typeface="Microsoft Sans Serif"/>
                <a:cs typeface="Microsoft Sans Serif"/>
              </a:rPr>
              <a:t> </a:t>
            </a:r>
            <a:r>
              <a:rPr sz="1800" spc="420" dirty="0">
                <a:latin typeface="Microsoft Sans Serif"/>
                <a:cs typeface="Microsoft Sans Serif"/>
              </a:rPr>
              <a:t>—</a:t>
            </a:r>
            <a:r>
              <a:rPr sz="1800" spc="-70" dirty="0">
                <a:latin typeface="Microsoft Sans Serif"/>
                <a:cs typeface="Microsoft Sans Serif"/>
              </a:rPr>
              <a:t> </a:t>
            </a:r>
            <a:r>
              <a:rPr sz="1800" spc="-190" dirty="0">
                <a:latin typeface="Microsoft Sans Serif"/>
                <a:cs typeface="Microsoft Sans Serif"/>
              </a:rPr>
              <a:t>The</a:t>
            </a:r>
            <a:r>
              <a:rPr sz="1800" spc="-70" dirty="0">
                <a:latin typeface="Microsoft Sans Serif"/>
                <a:cs typeface="Microsoft Sans Serif"/>
              </a:rPr>
              <a:t> </a:t>
            </a:r>
            <a:r>
              <a:rPr sz="1800" spc="-160" dirty="0">
                <a:latin typeface="Microsoft Sans Serif"/>
                <a:cs typeface="Microsoft Sans Serif"/>
              </a:rPr>
              <a:t>incidence</a:t>
            </a:r>
            <a:r>
              <a:rPr sz="1800" spc="-45" dirty="0">
                <a:latin typeface="Microsoft Sans Serif"/>
                <a:cs typeface="Microsoft Sans Serif"/>
              </a:rPr>
              <a:t> </a:t>
            </a:r>
            <a:r>
              <a:rPr sz="1800" spc="-140" dirty="0">
                <a:latin typeface="Microsoft Sans Serif"/>
                <a:cs typeface="Microsoft Sans Serif"/>
              </a:rPr>
              <a:t>of</a:t>
            </a:r>
            <a:r>
              <a:rPr sz="1800" spc="-50" dirty="0">
                <a:latin typeface="Microsoft Sans Serif"/>
                <a:cs typeface="Microsoft Sans Serif"/>
              </a:rPr>
              <a:t> </a:t>
            </a:r>
            <a:r>
              <a:rPr sz="1800" spc="-155" dirty="0">
                <a:latin typeface="Microsoft Sans Serif"/>
                <a:cs typeface="Microsoft Sans Serif"/>
              </a:rPr>
              <a:t>ectopic</a:t>
            </a:r>
            <a:r>
              <a:rPr sz="1800" spc="-50" dirty="0">
                <a:latin typeface="Microsoft Sans Serif"/>
                <a:cs typeface="Microsoft Sans Serif"/>
              </a:rPr>
              <a:t> </a:t>
            </a:r>
            <a:r>
              <a:rPr sz="1800" spc="-180" dirty="0">
                <a:latin typeface="Microsoft Sans Serif"/>
                <a:cs typeface="Microsoft Sans Serif"/>
              </a:rPr>
              <a:t>pregnancy</a:t>
            </a:r>
            <a:r>
              <a:rPr sz="1800" spc="-10" dirty="0">
                <a:latin typeface="Microsoft Sans Serif"/>
                <a:cs typeface="Microsoft Sans Serif"/>
              </a:rPr>
              <a:t> </a:t>
            </a:r>
            <a:r>
              <a:rPr sz="1800" spc="-120" dirty="0">
                <a:latin typeface="Microsoft Sans Serif"/>
                <a:cs typeface="Microsoft Sans Serif"/>
              </a:rPr>
              <a:t>is</a:t>
            </a:r>
            <a:r>
              <a:rPr sz="1800" spc="-55" dirty="0">
                <a:latin typeface="Microsoft Sans Serif"/>
                <a:cs typeface="Microsoft Sans Serif"/>
              </a:rPr>
              <a:t> </a:t>
            </a:r>
            <a:r>
              <a:rPr sz="1800" spc="-165" dirty="0">
                <a:latin typeface="Microsoft Sans Serif"/>
                <a:cs typeface="Microsoft Sans Serif"/>
              </a:rPr>
              <a:t>approximately</a:t>
            </a:r>
            <a:r>
              <a:rPr sz="1800" spc="-30" dirty="0">
                <a:latin typeface="Microsoft Sans Serif"/>
                <a:cs typeface="Microsoft Sans Serif"/>
              </a:rPr>
              <a:t> </a:t>
            </a:r>
            <a:r>
              <a:rPr sz="1800" spc="-155" dirty="0">
                <a:latin typeface="Microsoft Sans Serif"/>
                <a:cs typeface="Microsoft Sans Serif"/>
              </a:rPr>
              <a:t>two-</a:t>
            </a:r>
            <a:r>
              <a:rPr sz="1800" spc="-25" dirty="0">
                <a:latin typeface="Microsoft Sans Serif"/>
                <a:cs typeface="Microsoft Sans Serif"/>
              </a:rPr>
              <a:t> </a:t>
            </a:r>
            <a:r>
              <a:rPr sz="1800" spc="-135" dirty="0">
                <a:latin typeface="Microsoft Sans Serif"/>
                <a:cs typeface="Microsoft Sans Serif"/>
              </a:rPr>
              <a:t>to</a:t>
            </a:r>
            <a:r>
              <a:rPr sz="1800" spc="-65" dirty="0">
                <a:latin typeface="Microsoft Sans Serif"/>
                <a:cs typeface="Microsoft Sans Serif"/>
              </a:rPr>
              <a:t> </a:t>
            </a:r>
            <a:r>
              <a:rPr sz="1800" spc="-150" dirty="0">
                <a:latin typeface="Microsoft Sans Serif"/>
                <a:cs typeface="Microsoft Sans Serif"/>
              </a:rPr>
              <a:t>threefold</a:t>
            </a:r>
            <a:r>
              <a:rPr sz="1800" spc="10" dirty="0">
                <a:latin typeface="Microsoft Sans Serif"/>
                <a:cs typeface="Microsoft Sans Serif"/>
              </a:rPr>
              <a:t> </a:t>
            </a:r>
            <a:r>
              <a:rPr sz="1800" spc="-160" dirty="0">
                <a:latin typeface="Microsoft Sans Serif"/>
                <a:cs typeface="Microsoft Sans Serif"/>
              </a:rPr>
              <a:t>higher</a:t>
            </a:r>
            <a:r>
              <a:rPr sz="1800" spc="-55" dirty="0">
                <a:latin typeface="Microsoft Sans Serif"/>
                <a:cs typeface="Microsoft Sans Serif"/>
              </a:rPr>
              <a:t> </a:t>
            </a:r>
            <a:r>
              <a:rPr sz="1800" spc="-130" dirty="0">
                <a:latin typeface="Microsoft Sans Serif"/>
                <a:cs typeface="Microsoft Sans Serif"/>
              </a:rPr>
              <a:t>in</a:t>
            </a:r>
            <a:r>
              <a:rPr sz="1800" spc="-70" dirty="0">
                <a:latin typeface="Microsoft Sans Serif"/>
                <a:cs typeface="Microsoft Sans Serif"/>
              </a:rPr>
              <a:t> </a:t>
            </a:r>
            <a:r>
              <a:rPr sz="1800" spc="-150" dirty="0">
                <a:latin typeface="Microsoft Sans Serif"/>
                <a:cs typeface="Microsoft Sans Serif"/>
              </a:rPr>
              <a:t>patients</a:t>
            </a:r>
            <a:r>
              <a:rPr sz="1800" spc="-15" dirty="0">
                <a:latin typeface="Microsoft Sans Serif"/>
                <a:cs typeface="Microsoft Sans Serif"/>
              </a:rPr>
              <a:t> </a:t>
            </a:r>
            <a:r>
              <a:rPr sz="1800" spc="-150" dirty="0">
                <a:latin typeface="Microsoft Sans Serif"/>
                <a:cs typeface="Microsoft Sans Serif"/>
              </a:rPr>
              <a:t>with </a:t>
            </a:r>
            <a:r>
              <a:rPr sz="1800" spc="-459" dirty="0">
                <a:latin typeface="Microsoft Sans Serif"/>
                <a:cs typeface="Microsoft Sans Serif"/>
              </a:rPr>
              <a:t> </a:t>
            </a:r>
            <a:r>
              <a:rPr sz="1800" spc="-125" dirty="0">
                <a:latin typeface="Microsoft Sans Serif"/>
                <a:cs typeface="Microsoft Sans Serif"/>
              </a:rPr>
              <a:t>infertility, </a:t>
            </a:r>
            <a:r>
              <a:rPr sz="1800" spc="-165" dirty="0">
                <a:latin typeface="Microsoft Sans Serif"/>
                <a:cs typeface="Microsoft Sans Serif"/>
              </a:rPr>
              <a:t>although</a:t>
            </a:r>
            <a:r>
              <a:rPr sz="1800" spc="-160" dirty="0">
                <a:latin typeface="Microsoft Sans Serif"/>
                <a:cs typeface="Microsoft Sans Serif"/>
              </a:rPr>
              <a:t> </a:t>
            </a:r>
            <a:r>
              <a:rPr sz="1800" spc="-130" dirty="0">
                <a:latin typeface="Microsoft Sans Serif"/>
                <a:cs typeface="Microsoft Sans Serif"/>
              </a:rPr>
              <a:t>this </a:t>
            </a:r>
            <a:r>
              <a:rPr sz="1800" spc="-160" dirty="0">
                <a:latin typeface="Microsoft Sans Serif"/>
                <a:cs typeface="Microsoft Sans Serif"/>
              </a:rPr>
              <a:t>could </a:t>
            </a:r>
            <a:r>
              <a:rPr sz="1800" spc="-135" dirty="0">
                <a:latin typeface="Microsoft Sans Serif"/>
                <a:cs typeface="Microsoft Sans Serif"/>
              </a:rPr>
              <a:t>reflect </a:t>
            </a:r>
            <a:r>
              <a:rPr sz="1800" spc="-155" dirty="0">
                <a:latin typeface="Microsoft Sans Serif"/>
                <a:cs typeface="Microsoft Sans Serif"/>
              </a:rPr>
              <a:t>the</a:t>
            </a:r>
            <a:r>
              <a:rPr sz="1800" spc="-150" dirty="0">
                <a:latin typeface="Microsoft Sans Serif"/>
                <a:cs typeface="Microsoft Sans Serif"/>
              </a:rPr>
              <a:t> </a:t>
            </a:r>
            <a:r>
              <a:rPr sz="1800" spc="-165" dirty="0">
                <a:latin typeface="Microsoft Sans Serif"/>
                <a:cs typeface="Microsoft Sans Serif"/>
              </a:rPr>
              <a:t>increased</a:t>
            </a:r>
            <a:r>
              <a:rPr sz="1800" spc="-160" dirty="0">
                <a:latin typeface="Microsoft Sans Serif"/>
                <a:cs typeface="Microsoft Sans Serif"/>
              </a:rPr>
              <a:t> incidence</a:t>
            </a:r>
            <a:r>
              <a:rPr sz="1800" spc="-155" dirty="0">
                <a:latin typeface="Microsoft Sans Serif"/>
                <a:cs typeface="Microsoft Sans Serif"/>
              </a:rPr>
              <a:t> </a:t>
            </a:r>
            <a:r>
              <a:rPr sz="1800" spc="-140" dirty="0">
                <a:latin typeface="Microsoft Sans Serif"/>
                <a:cs typeface="Microsoft Sans Serif"/>
              </a:rPr>
              <a:t>of </a:t>
            </a:r>
            <a:r>
              <a:rPr sz="1800" spc="-150" dirty="0">
                <a:latin typeface="Microsoft Sans Serif"/>
                <a:cs typeface="Microsoft Sans Serif"/>
              </a:rPr>
              <a:t>tubal</a:t>
            </a:r>
            <a:r>
              <a:rPr sz="1800" spc="-145" dirty="0">
                <a:latin typeface="Microsoft Sans Serif"/>
                <a:cs typeface="Microsoft Sans Serif"/>
              </a:rPr>
              <a:t> </a:t>
            </a:r>
            <a:r>
              <a:rPr sz="1800" spc="-160" dirty="0">
                <a:latin typeface="Microsoft Sans Serif"/>
                <a:cs typeface="Microsoft Sans Serif"/>
              </a:rPr>
              <a:t>abnormality</a:t>
            </a:r>
            <a:r>
              <a:rPr sz="1800" spc="-155" dirty="0">
                <a:latin typeface="Microsoft Sans Serif"/>
                <a:cs typeface="Microsoft Sans Serif"/>
              </a:rPr>
              <a:t> </a:t>
            </a:r>
            <a:r>
              <a:rPr sz="1800" spc="-130" dirty="0">
                <a:latin typeface="Microsoft Sans Serif"/>
                <a:cs typeface="Microsoft Sans Serif"/>
              </a:rPr>
              <a:t>in </a:t>
            </a:r>
            <a:r>
              <a:rPr sz="1800" spc="-135" dirty="0">
                <a:latin typeface="Microsoft Sans Serif"/>
                <a:cs typeface="Microsoft Sans Serif"/>
              </a:rPr>
              <a:t>this </a:t>
            </a:r>
            <a:r>
              <a:rPr sz="1800" spc="-175" dirty="0">
                <a:latin typeface="Microsoft Sans Serif"/>
                <a:cs typeface="Microsoft Sans Serif"/>
              </a:rPr>
              <a:t>group</a:t>
            </a:r>
            <a:r>
              <a:rPr sz="1800" spc="-170" dirty="0">
                <a:latin typeface="Microsoft Sans Serif"/>
                <a:cs typeface="Microsoft Sans Serif"/>
              </a:rPr>
              <a:t> </a:t>
            </a:r>
            <a:r>
              <a:rPr sz="1800" spc="-140" dirty="0">
                <a:latin typeface="Microsoft Sans Serif"/>
                <a:cs typeface="Microsoft Sans Serif"/>
              </a:rPr>
              <a:t>of </a:t>
            </a:r>
            <a:r>
              <a:rPr sz="1800" spc="-145" dirty="0">
                <a:latin typeface="Microsoft Sans Serif"/>
                <a:cs typeface="Microsoft Sans Serif"/>
              </a:rPr>
              <a:t>patients, </a:t>
            </a:r>
            <a:r>
              <a:rPr sz="1800" spc="-140" dirty="0">
                <a:latin typeface="Microsoft Sans Serif"/>
                <a:cs typeface="Microsoft Sans Serif"/>
              </a:rPr>
              <a:t> </a:t>
            </a:r>
            <a:r>
              <a:rPr sz="1800" spc="-175" dirty="0">
                <a:latin typeface="Microsoft Sans Serif"/>
                <a:cs typeface="Microsoft Sans Serif"/>
              </a:rPr>
              <a:t>which</a:t>
            </a:r>
            <a:r>
              <a:rPr sz="1800" spc="-80" dirty="0">
                <a:latin typeface="Microsoft Sans Serif"/>
                <a:cs typeface="Microsoft Sans Serif"/>
              </a:rPr>
              <a:t> </a:t>
            </a:r>
            <a:r>
              <a:rPr sz="1800" spc="-210" dirty="0">
                <a:latin typeface="Microsoft Sans Serif"/>
                <a:cs typeface="Microsoft Sans Serif"/>
              </a:rPr>
              <a:t>may</a:t>
            </a:r>
            <a:r>
              <a:rPr sz="1800" spc="-50" dirty="0">
                <a:latin typeface="Microsoft Sans Serif"/>
                <a:cs typeface="Microsoft Sans Serif"/>
              </a:rPr>
              <a:t> </a:t>
            </a:r>
            <a:r>
              <a:rPr sz="1800" spc="-155" dirty="0">
                <a:latin typeface="Microsoft Sans Serif"/>
                <a:cs typeface="Microsoft Sans Serif"/>
              </a:rPr>
              <a:t>also</a:t>
            </a:r>
            <a:r>
              <a:rPr sz="1800" spc="-80" dirty="0">
                <a:latin typeface="Microsoft Sans Serif"/>
                <a:cs typeface="Microsoft Sans Serif"/>
              </a:rPr>
              <a:t> </a:t>
            </a:r>
            <a:r>
              <a:rPr sz="1800" spc="-185" dirty="0">
                <a:latin typeface="Microsoft Sans Serif"/>
                <a:cs typeface="Microsoft Sans Serif"/>
              </a:rPr>
              <a:t>be</a:t>
            </a:r>
            <a:r>
              <a:rPr sz="1800" spc="-60" dirty="0">
                <a:latin typeface="Microsoft Sans Serif"/>
                <a:cs typeface="Microsoft Sans Serif"/>
              </a:rPr>
              <a:t> </a:t>
            </a:r>
            <a:r>
              <a:rPr sz="1800" spc="-185" dirty="0">
                <a:latin typeface="Microsoft Sans Serif"/>
                <a:cs typeface="Microsoft Sans Serif"/>
              </a:rPr>
              <a:t>an</a:t>
            </a:r>
            <a:r>
              <a:rPr sz="1800" spc="-60" dirty="0">
                <a:latin typeface="Microsoft Sans Serif"/>
                <a:cs typeface="Microsoft Sans Serif"/>
              </a:rPr>
              <a:t> </a:t>
            </a:r>
            <a:r>
              <a:rPr sz="1800" spc="-150" dirty="0">
                <a:latin typeface="Microsoft Sans Serif"/>
                <a:cs typeface="Microsoft Sans Serif"/>
              </a:rPr>
              <a:t>etiology</a:t>
            </a:r>
            <a:r>
              <a:rPr sz="1800" spc="-45" dirty="0">
                <a:latin typeface="Microsoft Sans Serif"/>
                <a:cs typeface="Microsoft Sans Serif"/>
              </a:rPr>
              <a:t> </a:t>
            </a:r>
            <a:r>
              <a:rPr sz="1800" spc="-140" dirty="0">
                <a:latin typeface="Microsoft Sans Serif"/>
                <a:cs typeface="Microsoft Sans Serif"/>
              </a:rPr>
              <a:t>of</a:t>
            </a:r>
            <a:r>
              <a:rPr sz="1800" spc="-60" dirty="0">
                <a:latin typeface="Microsoft Sans Serif"/>
                <a:cs typeface="Microsoft Sans Serif"/>
              </a:rPr>
              <a:t> </a:t>
            </a:r>
            <a:r>
              <a:rPr sz="1800" spc="-125" dirty="0">
                <a:latin typeface="Microsoft Sans Serif"/>
                <a:cs typeface="Microsoft Sans Serif"/>
              </a:rPr>
              <a:t>infertility.</a:t>
            </a:r>
            <a:endParaRPr sz="1800" dirty="0">
              <a:latin typeface="Microsoft Sans Serif"/>
              <a:cs typeface="Microsoft Sans Serif"/>
            </a:endParaRPr>
          </a:p>
          <a:p>
            <a:pPr>
              <a:lnSpc>
                <a:spcPct val="100000"/>
              </a:lnSpc>
              <a:spcBef>
                <a:spcPts val="10"/>
              </a:spcBef>
              <a:buClr>
                <a:srgbClr val="FFFFFF"/>
              </a:buClr>
              <a:buFont typeface="Microsoft Sans Serif"/>
              <a:buAutoNum type="arabicParenR" startAt="4"/>
            </a:pPr>
            <a:endParaRPr sz="1900" dirty="0">
              <a:latin typeface="Microsoft Sans Serif"/>
              <a:cs typeface="Microsoft Sans Serif"/>
            </a:endParaRPr>
          </a:p>
          <a:p>
            <a:pPr marL="12700" marR="315595">
              <a:lnSpc>
                <a:spcPct val="100000"/>
              </a:lnSpc>
              <a:spcBef>
                <a:spcPts val="5"/>
              </a:spcBef>
              <a:buAutoNum type="arabicParenR" startAt="4"/>
              <a:tabLst>
                <a:tab pos="232410" algn="l"/>
              </a:tabLst>
            </a:pPr>
            <a:r>
              <a:rPr sz="1800" spc="-135" dirty="0">
                <a:latin typeface="Microsoft Sans Serif"/>
                <a:cs typeface="Microsoft Sans Serif"/>
              </a:rPr>
              <a:t>In </a:t>
            </a:r>
            <a:r>
              <a:rPr sz="1800" spc="-130" dirty="0">
                <a:latin typeface="Microsoft Sans Serif"/>
                <a:cs typeface="Microsoft Sans Serif"/>
              </a:rPr>
              <a:t>vitro </a:t>
            </a:r>
            <a:r>
              <a:rPr sz="1800" spc="-125" dirty="0">
                <a:latin typeface="Microsoft Sans Serif"/>
                <a:cs typeface="Microsoft Sans Serif"/>
              </a:rPr>
              <a:t>fertilization </a:t>
            </a:r>
            <a:r>
              <a:rPr sz="1800" spc="420" dirty="0">
                <a:latin typeface="Microsoft Sans Serif"/>
                <a:cs typeface="Microsoft Sans Serif"/>
              </a:rPr>
              <a:t>— </a:t>
            </a:r>
            <a:r>
              <a:rPr sz="1800" spc="-170" dirty="0">
                <a:latin typeface="Microsoft Sans Serif"/>
                <a:cs typeface="Microsoft Sans Serif"/>
              </a:rPr>
              <a:t>IVF </a:t>
            </a:r>
            <a:r>
              <a:rPr sz="1800" spc="-180" dirty="0">
                <a:latin typeface="Microsoft Sans Serif"/>
                <a:cs typeface="Microsoft Sans Serif"/>
              </a:rPr>
              <a:t>has</a:t>
            </a:r>
            <a:r>
              <a:rPr sz="1800" spc="-175" dirty="0">
                <a:latin typeface="Microsoft Sans Serif"/>
                <a:cs typeface="Microsoft Sans Serif"/>
              </a:rPr>
              <a:t> </a:t>
            </a:r>
            <a:r>
              <a:rPr sz="1800" spc="-190" dirty="0">
                <a:latin typeface="Microsoft Sans Serif"/>
                <a:cs typeface="Microsoft Sans Serif"/>
              </a:rPr>
              <a:t>been</a:t>
            </a:r>
            <a:r>
              <a:rPr sz="1800" spc="-185" dirty="0">
                <a:latin typeface="Microsoft Sans Serif"/>
                <a:cs typeface="Microsoft Sans Serif"/>
              </a:rPr>
              <a:t> </a:t>
            </a:r>
            <a:r>
              <a:rPr sz="1800" spc="-160" dirty="0">
                <a:latin typeface="Microsoft Sans Serif"/>
                <a:cs typeface="Microsoft Sans Serif"/>
              </a:rPr>
              <a:t>associated </a:t>
            </a:r>
            <a:r>
              <a:rPr sz="1800" spc="-150" dirty="0">
                <a:latin typeface="Microsoft Sans Serif"/>
                <a:cs typeface="Microsoft Sans Serif"/>
              </a:rPr>
              <a:t>with </a:t>
            </a:r>
            <a:r>
              <a:rPr sz="1800" spc="-185" dirty="0">
                <a:latin typeface="Microsoft Sans Serif"/>
                <a:cs typeface="Microsoft Sans Serif"/>
              </a:rPr>
              <a:t>an</a:t>
            </a:r>
            <a:r>
              <a:rPr sz="1800" spc="-180" dirty="0">
                <a:latin typeface="Microsoft Sans Serif"/>
                <a:cs typeface="Microsoft Sans Serif"/>
              </a:rPr>
              <a:t> </a:t>
            </a:r>
            <a:r>
              <a:rPr sz="1800" spc="-165" dirty="0">
                <a:latin typeface="Microsoft Sans Serif"/>
                <a:cs typeface="Microsoft Sans Serif"/>
              </a:rPr>
              <a:t>increased</a:t>
            </a:r>
            <a:r>
              <a:rPr sz="1800" spc="-160" dirty="0">
                <a:latin typeface="Microsoft Sans Serif"/>
                <a:cs typeface="Microsoft Sans Serif"/>
              </a:rPr>
              <a:t> </a:t>
            </a:r>
            <a:r>
              <a:rPr sz="1800" spc="-130" dirty="0">
                <a:latin typeface="Microsoft Sans Serif"/>
                <a:cs typeface="Microsoft Sans Serif"/>
              </a:rPr>
              <a:t>risk </a:t>
            </a:r>
            <a:r>
              <a:rPr sz="1800" spc="-140" dirty="0">
                <a:latin typeface="Microsoft Sans Serif"/>
                <a:cs typeface="Microsoft Sans Serif"/>
              </a:rPr>
              <a:t>of </a:t>
            </a:r>
            <a:r>
              <a:rPr sz="1800" spc="-150" dirty="0">
                <a:latin typeface="Microsoft Sans Serif"/>
                <a:cs typeface="Microsoft Sans Serif"/>
              </a:rPr>
              <a:t>tubal </a:t>
            </a:r>
            <a:r>
              <a:rPr sz="1800" spc="-155" dirty="0">
                <a:latin typeface="Microsoft Sans Serif"/>
                <a:cs typeface="Microsoft Sans Serif"/>
              </a:rPr>
              <a:t>ectopic </a:t>
            </a:r>
            <a:r>
              <a:rPr sz="1800" spc="-180" dirty="0">
                <a:latin typeface="Microsoft Sans Serif"/>
                <a:cs typeface="Microsoft Sans Serif"/>
              </a:rPr>
              <a:t>pregnancy. </a:t>
            </a:r>
            <a:r>
              <a:rPr sz="1800" spc="-175" dirty="0">
                <a:latin typeface="Microsoft Sans Serif"/>
                <a:cs typeface="Microsoft Sans Serif"/>
              </a:rPr>
              <a:t> </a:t>
            </a:r>
            <a:r>
              <a:rPr sz="1800" spc="-150" dirty="0">
                <a:latin typeface="Microsoft Sans Serif"/>
                <a:cs typeface="Microsoft Sans Serif"/>
              </a:rPr>
              <a:t>Especially</a:t>
            </a:r>
            <a:r>
              <a:rPr sz="1800" spc="-95" dirty="0">
                <a:latin typeface="Microsoft Sans Serif"/>
                <a:cs typeface="Microsoft Sans Serif"/>
              </a:rPr>
              <a:t> </a:t>
            </a:r>
            <a:r>
              <a:rPr sz="1800" spc="-85" dirty="0">
                <a:latin typeface="Microsoft Sans Serif"/>
                <a:cs typeface="Microsoft Sans Serif"/>
              </a:rPr>
              <a:t>if</a:t>
            </a:r>
            <a:r>
              <a:rPr sz="1800" spc="-65" dirty="0">
                <a:latin typeface="Microsoft Sans Serif"/>
                <a:cs typeface="Microsoft Sans Serif"/>
              </a:rPr>
              <a:t> </a:t>
            </a:r>
            <a:r>
              <a:rPr sz="1800" spc="-160" dirty="0">
                <a:latin typeface="Microsoft Sans Serif"/>
                <a:cs typeface="Microsoft Sans Serif"/>
              </a:rPr>
              <a:t>day-three</a:t>
            </a:r>
            <a:r>
              <a:rPr sz="1800" spc="-5" dirty="0">
                <a:latin typeface="Microsoft Sans Serif"/>
                <a:cs typeface="Microsoft Sans Serif"/>
              </a:rPr>
              <a:t> </a:t>
            </a:r>
            <a:r>
              <a:rPr sz="1800" spc="-190" dirty="0">
                <a:latin typeface="Microsoft Sans Serif"/>
                <a:cs typeface="Microsoft Sans Serif"/>
              </a:rPr>
              <a:t>embryo</a:t>
            </a:r>
            <a:r>
              <a:rPr sz="1800" spc="-55" dirty="0">
                <a:latin typeface="Microsoft Sans Serif"/>
                <a:cs typeface="Microsoft Sans Serif"/>
              </a:rPr>
              <a:t> </a:t>
            </a:r>
            <a:r>
              <a:rPr sz="1800" spc="-145" dirty="0">
                <a:latin typeface="Microsoft Sans Serif"/>
                <a:cs typeface="Microsoft Sans Serif"/>
              </a:rPr>
              <a:t>transfer</a:t>
            </a:r>
            <a:r>
              <a:rPr sz="1800" spc="-35" dirty="0">
                <a:latin typeface="Microsoft Sans Serif"/>
                <a:cs typeface="Microsoft Sans Serif"/>
              </a:rPr>
              <a:t> </a:t>
            </a:r>
            <a:r>
              <a:rPr sz="1800" spc="-190" dirty="0">
                <a:latin typeface="Microsoft Sans Serif"/>
                <a:cs typeface="Microsoft Sans Serif"/>
              </a:rPr>
              <a:t>compared</a:t>
            </a:r>
            <a:r>
              <a:rPr sz="1800" spc="-30" dirty="0">
                <a:latin typeface="Microsoft Sans Serif"/>
                <a:cs typeface="Microsoft Sans Serif"/>
              </a:rPr>
              <a:t> </a:t>
            </a:r>
            <a:r>
              <a:rPr sz="1800" spc="-135" dirty="0">
                <a:latin typeface="Microsoft Sans Serif"/>
                <a:cs typeface="Microsoft Sans Serif"/>
              </a:rPr>
              <a:t>to</a:t>
            </a:r>
            <a:r>
              <a:rPr sz="1800" spc="-60" dirty="0">
                <a:latin typeface="Microsoft Sans Serif"/>
                <a:cs typeface="Microsoft Sans Serif"/>
              </a:rPr>
              <a:t> </a:t>
            </a:r>
            <a:r>
              <a:rPr sz="1800" spc="-145" dirty="0">
                <a:latin typeface="Microsoft Sans Serif"/>
                <a:cs typeface="Microsoft Sans Serif"/>
              </a:rPr>
              <a:t>day-five</a:t>
            </a:r>
            <a:r>
              <a:rPr sz="1800" spc="-45" dirty="0">
                <a:latin typeface="Microsoft Sans Serif"/>
                <a:cs typeface="Microsoft Sans Serif"/>
              </a:rPr>
              <a:t> </a:t>
            </a:r>
            <a:r>
              <a:rPr sz="1800" spc="-185" dirty="0">
                <a:latin typeface="Microsoft Sans Serif"/>
                <a:cs typeface="Microsoft Sans Serif"/>
              </a:rPr>
              <a:t>embryo</a:t>
            </a:r>
            <a:r>
              <a:rPr sz="1800" spc="-45" dirty="0">
                <a:latin typeface="Microsoft Sans Serif"/>
                <a:cs typeface="Microsoft Sans Serif"/>
              </a:rPr>
              <a:t> </a:t>
            </a:r>
            <a:r>
              <a:rPr sz="1800" spc="-145" dirty="0">
                <a:latin typeface="Microsoft Sans Serif"/>
                <a:cs typeface="Microsoft Sans Serif"/>
              </a:rPr>
              <a:t>transfer,</a:t>
            </a:r>
            <a:r>
              <a:rPr sz="1800" spc="-25" dirty="0">
                <a:latin typeface="Microsoft Sans Serif"/>
                <a:cs typeface="Microsoft Sans Serif"/>
              </a:rPr>
              <a:t> </a:t>
            </a:r>
            <a:r>
              <a:rPr sz="1800" spc="-185" dirty="0">
                <a:latin typeface="Microsoft Sans Serif"/>
                <a:cs typeface="Microsoft Sans Serif"/>
              </a:rPr>
              <a:t>and</a:t>
            </a:r>
            <a:r>
              <a:rPr sz="1800" spc="-25" dirty="0">
                <a:latin typeface="Microsoft Sans Serif"/>
                <a:cs typeface="Microsoft Sans Serif"/>
              </a:rPr>
              <a:t> </a:t>
            </a:r>
            <a:r>
              <a:rPr sz="1800" spc="-150" dirty="0">
                <a:latin typeface="Microsoft Sans Serif"/>
                <a:cs typeface="Microsoft Sans Serif"/>
              </a:rPr>
              <a:t>with</a:t>
            </a:r>
            <a:r>
              <a:rPr sz="1800" spc="-65" dirty="0">
                <a:latin typeface="Microsoft Sans Serif"/>
                <a:cs typeface="Microsoft Sans Serif"/>
              </a:rPr>
              <a:t> </a:t>
            </a:r>
            <a:r>
              <a:rPr sz="1800" spc="-160" dirty="0">
                <a:latin typeface="Microsoft Sans Serif"/>
                <a:cs typeface="Microsoft Sans Serif"/>
              </a:rPr>
              <a:t>higher</a:t>
            </a:r>
            <a:r>
              <a:rPr sz="1800" spc="-25" dirty="0">
                <a:latin typeface="Microsoft Sans Serif"/>
                <a:cs typeface="Microsoft Sans Serif"/>
              </a:rPr>
              <a:t> </a:t>
            </a:r>
            <a:r>
              <a:rPr sz="1800" spc="-130" dirty="0">
                <a:latin typeface="Microsoft Sans Serif"/>
                <a:cs typeface="Microsoft Sans Serif"/>
              </a:rPr>
              <a:t>risk</a:t>
            </a:r>
            <a:r>
              <a:rPr sz="1800" spc="-85" dirty="0">
                <a:latin typeface="Microsoft Sans Serif"/>
                <a:cs typeface="Microsoft Sans Serif"/>
              </a:rPr>
              <a:t> </a:t>
            </a:r>
            <a:r>
              <a:rPr sz="1800" spc="-150" dirty="0">
                <a:latin typeface="Microsoft Sans Serif"/>
                <a:cs typeface="Microsoft Sans Serif"/>
              </a:rPr>
              <a:t>with</a:t>
            </a:r>
            <a:r>
              <a:rPr sz="1800" spc="-45" dirty="0">
                <a:latin typeface="Microsoft Sans Serif"/>
                <a:cs typeface="Microsoft Sans Serif"/>
              </a:rPr>
              <a:t> </a:t>
            </a:r>
            <a:r>
              <a:rPr sz="1800" spc="-185" dirty="0">
                <a:latin typeface="Microsoft Sans Serif"/>
                <a:cs typeface="Microsoft Sans Serif"/>
              </a:rPr>
              <a:t>a </a:t>
            </a:r>
            <a:r>
              <a:rPr sz="1800" spc="-465" dirty="0">
                <a:latin typeface="Microsoft Sans Serif"/>
                <a:cs typeface="Microsoft Sans Serif"/>
              </a:rPr>
              <a:t> </a:t>
            </a:r>
            <a:r>
              <a:rPr sz="1800" spc="-150" dirty="0">
                <a:latin typeface="Microsoft Sans Serif"/>
                <a:cs typeface="Microsoft Sans Serif"/>
              </a:rPr>
              <a:t>fresh</a:t>
            </a:r>
            <a:r>
              <a:rPr sz="1800" spc="-50" dirty="0">
                <a:latin typeface="Microsoft Sans Serif"/>
                <a:cs typeface="Microsoft Sans Serif"/>
              </a:rPr>
              <a:t> </a:t>
            </a:r>
            <a:r>
              <a:rPr sz="1800" spc="-190" dirty="0">
                <a:latin typeface="Microsoft Sans Serif"/>
                <a:cs typeface="Microsoft Sans Serif"/>
              </a:rPr>
              <a:t>embryo</a:t>
            </a:r>
            <a:r>
              <a:rPr sz="1800" spc="-25" dirty="0">
                <a:latin typeface="Microsoft Sans Serif"/>
                <a:cs typeface="Microsoft Sans Serif"/>
              </a:rPr>
              <a:t> </a:t>
            </a:r>
            <a:r>
              <a:rPr sz="1800" spc="-145" dirty="0">
                <a:latin typeface="Microsoft Sans Serif"/>
                <a:cs typeface="Microsoft Sans Serif"/>
              </a:rPr>
              <a:t>transfer</a:t>
            </a:r>
            <a:r>
              <a:rPr sz="1800" spc="-45" dirty="0">
                <a:latin typeface="Microsoft Sans Serif"/>
                <a:cs typeface="Microsoft Sans Serif"/>
              </a:rPr>
              <a:t> </a:t>
            </a:r>
            <a:r>
              <a:rPr sz="1800" spc="-155" dirty="0">
                <a:latin typeface="Microsoft Sans Serif"/>
                <a:cs typeface="Microsoft Sans Serif"/>
              </a:rPr>
              <a:t>cycles</a:t>
            </a:r>
            <a:r>
              <a:rPr sz="1800" spc="-90" dirty="0">
                <a:latin typeface="Microsoft Sans Serif"/>
                <a:cs typeface="Microsoft Sans Serif"/>
              </a:rPr>
              <a:t> </a:t>
            </a:r>
            <a:r>
              <a:rPr sz="1800" spc="-190" dirty="0">
                <a:latin typeface="Microsoft Sans Serif"/>
                <a:cs typeface="Microsoft Sans Serif"/>
              </a:rPr>
              <a:t>compared</a:t>
            </a:r>
            <a:r>
              <a:rPr sz="1800" spc="-30" dirty="0">
                <a:latin typeface="Microsoft Sans Serif"/>
                <a:cs typeface="Microsoft Sans Serif"/>
              </a:rPr>
              <a:t> </a:t>
            </a:r>
            <a:r>
              <a:rPr sz="1800" spc="-135" dirty="0">
                <a:latin typeface="Microsoft Sans Serif"/>
                <a:cs typeface="Microsoft Sans Serif"/>
              </a:rPr>
              <a:t>to</a:t>
            </a:r>
            <a:r>
              <a:rPr sz="1800" spc="-60" dirty="0">
                <a:latin typeface="Microsoft Sans Serif"/>
                <a:cs typeface="Microsoft Sans Serif"/>
              </a:rPr>
              <a:t> </a:t>
            </a:r>
            <a:r>
              <a:rPr sz="1800" spc="-155" dirty="0">
                <a:latin typeface="Microsoft Sans Serif"/>
                <a:cs typeface="Microsoft Sans Serif"/>
              </a:rPr>
              <a:t>frozen</a:t>
            </a:r>
            <a:r>
              <a:rPr sz="1800" spc="-55" dirty="0">
                <a:latin typeface="Microsoft Sans Serif"/>
                <a:cs typeface="Microsoft Sans Serif"/>
              </a:rPr>
              <a:t> </a:t>
            </a:r>
            <a:r>
              <a:rPr sz="1800" spc="-190" dirty="0">
                <a:latin typeface="Microsoft Sans Serif"/>
                <a:cs typeface="Microsoft Sans Serif"/>
              </a:rPr>
              <a:t>embryo</a:t>
            </a:r>
            <a:r>
              <a:rPr sz="1800" spc="-50" dirty="0">
                <a:latin typeface="Microsoft Sans Serif"/>
                <a:cs typeface="Microsoft Sans Serif"/>
              </a:rPr>
              <a:t> </a:t>
            </a:r>
            <a:r>
              <a:rPr sz="1800" spc="-145" dirty="0">
                <a:latin typeface="Microsoft Sans Serif"/>
                <a:cs typeface="Microsoft Sans Serif"/>
              </a:rPr>
              <a:t>transfer</a:t>
            </a:r>
            <a:r>
              <a:rPr sz="1800" spc="-20" dirty="0">
                <a:latin typeface="Microsoft Sans Serif"/>
                <a:cs typeface="Microsoft Sans Serif"/>
              </a:rPr>
              <a:t> </a:t>
            </a:r>
            <a:r>
              <a:rPr sz="1800" spc="-145" dirty="0">
                <a:latin typeface="Microsoft Sans Serif"/>
                <a:cs typeface="Microsoft Sans Serif"/>
              </a:rPr>
              <a:t>cycles.</a:t>
            </a:r>
            <a:endParaRPr sz="1800" dirty="0">
              <a:latin typeface="Microsoft Sans Serif"/>
              <a:cs typeface="Microsoft Sans Serif"/>
            </a:endParaRPr>
          </a:p>
          <a:p>
            <a:pPr>
              <a:lnSpc>
                <a:spcPct val="100000"/>
              </a:lnSpc>
              <a:spcBef>
                <a:spcPts val="10"/>
              </a:spcBef>
              <a:buClr>
                <a:srgbClr val="FFFFFF"/>
              </a:buClr>
              <a:buFont typeface="Microsoft Sans Serif"/>
              <a:buAutoNum type="arabicParenR" startAt="4"/>
            </a:pPr>
            <a:endParaRPr sz="1900" dirty="0">
              <a:latin typeface="Microsoft Sans Serif"/>
              <a:cs typeface="Microsoft Sans Serif"/>
            </a:endParaRPr>
          </a:p>
          <a:p>
            <a:pPr marL="12700" marR="123825">
              <a:lnSpc>
                <a:spcPct val="100000"/>
              </a:lnSpc>
              <a:buAutoNum type="arabicParenR" startAt="4"/>
              <a:tabLst>
                <a:tab pos="232410" algn="l"/>
              </a:tabLst>
            </a:pPr>
            <a:r>
              <a:rPr sz="1800" spc="-170" dirty="0">
                <a:latin typeface="Microsoft Sans Serif"/>
                <a:cs typeface="Microsoft Sans Serif"/>
              </a:rPr>
              <a:t>Other </a:t>
            </a:r>
            <a:r>
              <a:rPr sz="1800" spc="-155" dirty="0">
                <a:latin typeface="Microsoft Sans Serif"/>
                <a:cs typeface="Microsoft Sans Serif"/>
              </a:rPr>
              <a:t>assisted </a:t>
            </a:r>
            <a:r>
              <a:rPr sz="1800" spc="-160" dirty="0">
                <a:latin typeface="Microsoft Sans Serif"/>
                <a:cs typeface="Microsoft Sans Serif"/>
              </a:rPr>
              <a:t>reproduction</a:t>
            </a:r>
            <a:r>
              <a:rPr sz="1800" spc="-155" dirty="0">
                <a:latin typeface="Microsoft Sans Serif"/>
                <a:cs typeface="Microsoft Sans Serif"/>
              </a:rPr>
              <a:t> </a:t>
            </a:r>
            <a:r>
              <a:rPr sz="1800" spc="-185" dirty="0">
                <a:latin typeface="Microsoft Sans Serif"/>
                <a:cs typeface="Microsoft Sans Serif"/>
              </a:rPr>
              <a:t>methods</a:t>
            </a:r>
            <a:r>
              <a:rPr sz="1800" spc="-180" dirty="0">
                <a:latin typeface="Microsoft Sans Serif"/>
                <a:cs typeface="Microsoft Sans Serif"/>
              </a:rPr>
              <a:t> </a:t>
            </a:r>
            <a:r>
              <a:rPr sz="1800" spc="420" dirty="0">
                <a:latin typeface="Microsoft Sans Serif"/>
                <a:cs typeface="Microsoft Sans Serif"/>
              </a:rPr>
              <a:t>— </a:t>
            </a:r>
            <a:r>
              <a:rPr sz="1800" spc="-165" dirty="0">
                <a:latin typeface="Microsoft Sans Serif"/>
                <a:cs typeface="Microsoft Sans Serif"/>
              </a:rPr>
              <a:t>Several </a:t>
            </a:r>
            <a:r>
              <a:rPr sz="1800" spc="-155" dirty="0">
                <a:latin typeface="Microsoft Sans Serif"/>
                <a:cs typeface="Microsoft Sans Serif"/>
              </a:rPr>
              <a:t>reports </a:t>
            </a:r>
            <a:r>
              <a:rPr sz="1800" spc="-185" dirty="0">
                <a:latin typeface="Microsoft Sans Serif"/>
                <a:cs typeface="Microsoft Sans Serif"/>
              </a:rPr>
              <a:t>have</a:t>
            </a:r>
            <a:r>
              <a:rPr sz="1800" spc="-180" dirty="0">
                <a:latin typeface="Microsoft Sans Serif"/>
                <a:cs typeface="Microsoft Sans Serif"/>
              </a:rPr>
              <a:t> </a:t>
            </a:r>
            <a:r>
              <a:rPr sz="1800" spc="-155" dirty="0">
                <a:latin typeface="Microsoft Sans Serif"/>
                <a:cs typeface="Microsoft Sans Serif"/>
              </a:rPr>
              <a:t>also </a:t>
            </a:r>
            <a:r>
              <a:rPr sz="1800" spc="-175" dirty="0">
                <a:latin typeface="Microsoft Sans Serif"/>
                <a:cs typeface="Microsoft Sans Serif"/>
              </a:rPr>
              <a:t>suggested</a:t>
            </a:r>
            <a:r>
              <a:rPr sz="1800" spc="-170" dirty="0">
                <a:latin typeface="Microsoft Sans Serif"/>
                <a:cs typeface="Microsoft Sans Serif"/>
              </a:rPr>
              <a:t> </a:t>
            </a:r>
            <a:r>
              <a:rPr sz="1800" spc="-185" dirty="0">
                <a:latin typeface="Microsoft Sans Serif"/>
                <a:cs typeface="Microsoft Sans Serif"/>
              </a:rPr>
              <a:t>an</a:t>
            </a:r>
            <a:r>
              <a:rPr sz="1800" spc="-180" dirty="0">
                <a:latin typeface="Microsoft Sans Serif"/>
                <a:cs typeface="Microsoft Sans Serif"/>
              </a:rPr>
              <a:t> </a:t>
            </a:r>
            <a:r>
              <a:rPr sz="1800" spc="-155" dirty="0">
                <a:latin typeface="Microsoft Sans Serif"/>
                <a:cs typeface="Microsoft Sans Serif"/>
              </a:rPr>
              <a:t>association </a:t>
            </a:r>
            <a:r>
              <a:rPr sz="1800" spc="-185" dirty="0">
                <a:latin typeface="Microsoft Sans Serif"/>
                <a:cs typeface="Microsoft Sans Serif"/>
              </a:rPr>
              <a:t>between </a:t>
            </a:r>
            <a:r>
              <a:rPr sz="1800" spc="-180" dirty="0">
                <a:latin typeface="Microsoft Sans Serif"/>
                <a:cs typeface="Microsoft Sans Serif"/>
              </a:rPr>
              <a:t> </a:t>
            </a:r>
            <a:r>
              <a:rPr sz="1800" spc="-110" dirty="0">
                <a:latin typeface="Microsoft Sans Serif"/>
                <a:cs typeface="Microsoft Sans Serif"/>
              </a:rPr>
              <a:t>fertility </a:t>
            </a:r>
            <a:r>
              <a:rPr sz="1800" spc="-170" dirty="0">
                <a:latin typeface="Microsoft Sans Serif"/>
                <a:cs typeface="Microsoft Sans Serif"/>
              </a:rPr>
              <a:t>drugs</a:t>
            </a:r>
            <a:r>
              <a:rPr sz="1800" spc="-165" dirty="0">
                <a:latin typeface="Microsoft Sans Serif"/>
                <a:cs typeface="Microsoft Sans Serif"/>
              </a:rPr>
              <a:t> </a:t>
            </a:r>
            <a:r>
              <a:rPr sz="1800" spc="-190" dirty="0">
                <a:latin typeface="Microsoft Sans Serif"/>
                <a:cs typeface="Microsoft Sans Serif"/>
              </a:rPr>
              <a:t>and</a:t>
            </a:r>
            <a:r>
              <a:rPr sz="1800" spc="-185" dirty="0">
                <a:latin typeface="Microsoft Sans Serif"/>
                <a:cs typeface="Microsoft Sans Serif"/>
              </a:rPr>
              <a:t> </a:t>
            </a:r>
            <a:r>
              <a:rPr sz="1800" spc="-155" dirty="0">
                <a:latin typeface="Microsoft Sans Serif"/>
                <a:cs typeface="Microsoft Sans Serif"/>
              </a:rPr>
              <a:t>ectopic </a:t>
            </a:r>
            <a:r>
              <a:rPr sz="1800" spc="-180" dirty="0">
                <a:latin typeface="Microsoft Sans Serif"/>
                <a:cs typeface="Microsoft Sans Serif"/>
              </a:rPr>
              <a:t>pregnancy,</a:t>
            </a:r>
            <a:r>
              <a:rPr sz="1800" spc="-175" dirty="0">
                <a:latin typeface="Microsoft Sans Serif"/>
                <a:cs typeface="Microsoft Sans Serif"/>
              </a:rPr>
              <a:t> which </a:t>
            </a:r>
            <a:r>
              <a:rPr sz="1800" spc="-210" dirty="0">
                <a:latin typeface="Microsoft Sans Serif"/>
                <a:cs typeface="Microsoft Sans Serif"/>
              </a:rPr>
              <a:t>may</a:t>
            </a:r>
            <a:r>
              <a:rPr sz="1800" spc="-204" dirty="0">
                <a:latin typeface="Microsoft Sans Serif"/>
                <a:cs typeface="Microsoft Sans Serif"/>
              </a:rPr>
              <a:t> </a:t>
            </a:r>
            <a:r>
              <a:rPr sz="1800" spc="-185" dirty="0">
                <a:latin typeface="Microsoft Sans Serif"/>
                <a:cs typeface="Microsoft Sans Serif"/>
              </a:rPr>
              <a:t>be</a:t>
            </a:r>
            <a:r>
              <a:rPr sz="1800" spc="-180" dirty="0">
                <a:latin typeface="Microsoft Sans Serif"/>
                <a:cs typeface="Microsoft Sans Serif"/>
              </a:rPr>
              <a:t> </a:t>
            </a:r>
            <a:r>
              <a:rPr sz="1800" spc="-150" dirty="0">
                <a:latin typeface="Microsoft Sans Serif"/>
                <a:cs typeface="Microsoft Sans Serif"/>
              </a:rPr>
              <a:t>related </a:t>
            </a:r>
            <a:r>
              <a:rPr sz="1800" spc="-135" dirty="0">
                <a:latin typeface="Microsoft Sans Serif"/>
                <a:cs typeface="Microsoft Sans Serif"/>
              </a:rPr>
              <a:t>to </a:t>
            </a:r>
            <a:r>
              <a:rPr sz="1800" spc="-150" dirty="0">
                <a:latin typeface="Microsoft Sans Serif"/>
                <a:cs typeface="Microsoft Sans Serif"/>
              </a:rPr>
              <a:t>altered tubal function </a:t>
            </a:r>
            <a:r>
              <a:rPr sz="1800" spc="-175" dirty="0">
                <a:latin typeface="Microsoft Sans Serif"/>
                <a:cs typeface="Microsoft Sans Serif"/>
              </a:rPr>
              <a:t>secondary</a:t>
            </a:r>
            <a:r>
              <a:rPr sz="1800" spc="-170" dirty="0">
                <a:latin typeface="Microsoft Sans Serif"/>
                <a:cs typeface="Microsoft Sans Serif"/>
              </a:rPr>
              <a:t> </a:t>
            </a:r>
            <a:r>
              <a:rPr sz="1800" spc="-135" dirty="0">
                <a:latin typeface="Microsoft Sans Serif"/>
                <a:cs typeface="Microsoft Sans Serif"/>
              </a:rPr>
              <a:t>to </a:t>
            </a:r>
            <a:r>
              <a:rPr sz="1800" spc="-180" dirty="0">
                <a:latin typeface="Microsoft Sans Serif"/>
                <a:cs typeface="Microsoft Sans Serif"/>
              </a:rPr>
              <a:t>hormonal </a:t>
            </a:r>
            <a:r>
              <a:rPr sz="1800" spc="-175" dirty="0">
                <a:latin typeface="Microsoft Sans Serif"/>
                <a:cs typeface="Microsoft Sans Serif"/>
              </a:rPr>
              <a:t> </a:t>
            </a:r>
            <a:r>
              <a:rPr sz="1800" spc="-140" dirty="0">
                <a:latin typeface="Microsoft Sans Serif"/>
                <a:cs typeface="Microsoft Sans Serif"/>
              </a:rPr>
              <a:t>fluctuation.</a:t>
            </a:r>
            <a:endParaRPr sz="1800" dirty="0">
              <a:latin typeface="Microsoft Sans Serif"/>
              <a:cs typeface="Microsoft Sans Serif"/>
            </a:endParaRPr>
          </a:p>
          <a:p>
            <a:pPr>
              <a:lnSpc>
                <a:spcPct val="100000"/>
              </a:lnSpc>
              <a:spcBef>
                <a:spcPts val="15"/>
              </a:spcBef>
              <a:buClr>
                <a:srgbClr val="FFFFFF"/>
              </a:buClr>
              <a:buFont typeface="Microsoft Sans Serif"/>
              <a:buAutoNum type="arabicParenR" startAt="4"/>
            </a:pPr>
            <a:endParaRPr sz="1900" dirty="0">
              <a:latin typeface="Microsoft Sans Serif"/>
              <a:cs typeface="Microsoft Sans Serif"/>
            </a:endParaRPr>
          </a:p>
          <a:p>
            <a:pPr marL="12700" marR="224154">
              <a:lnSpc>
                <a:spcPct val="100000"/>
              </a:lnSpc>
              <a:buAutoNum type="arabicParenR" startAt="4"/>
              <a:tabLst>
                <a:tab pos="232410" algn="l"/>
              </a:tabLst>
            </a:pPr>
            <a:r>
              <a:rPr sz="1800" spc="-160" dirty="0">
                <a:latin typeface="Microsoft Sans Serif"/>
                <a:cs typeface="Microsoft Sans Serif"/>
              </a:rPr>
              <a:t>Contraceptive</a:t>
            </a:r>
            <a:r>
              <a:rPr sz="1800" spc="-30" dirty="0">
                <a:latin typeface="Microsoft Sans Serif"/>
                <a:cs typeface="Microsoft Sans Serif"/>
              </a:rPr>
              <a:t> </a:t>
            </a:r>
            <a:r>
              <a:rPr sz="1800" spc="-185" dirty="0">
                <a:latin typeface="Microsoft Sans Serif"/>
                <a:cs typeface="Microsoft Sans Serif"/>
              </a:rPr>
              <a:t>methods</a:t>
            </a:r>
            <a:r>
              <a:rPr sz="1800" spc="-10" dirty="0">
                <a:latin typeface="Microsoft Sans Serif"/>
                <a:cs typeface="Microsoft Sans Serif"/>
              </a:rPr>
              <a:t> </a:t>
            </a:r>
            <a:r>
              <a:rPr sz="1800" spc="420" dirty="0">
                <a:latin typeface="Microsoft Sans Serif"/>
                <a:cs typeface="Microsoft Sans Serif"/>
              </a:rPr>
              <a:t>—</a:t>
            </a:r>
            <a:r>
              <a:rPr sz="1800" spc="-55" dirty="0">
                <a:latin typeface="Microsoft Sans Serif"/>
                <a:cs typeface="Microsoft Sans Serif"/>
              </a:rPr>
              <a:t> </a:t>
            </a:r>
            <a:r>
              <a:rPr sz="1800" spc="-155" dirty="0">
                <a:latin typeface="Microsoft Sans Serif"/>
                <a:cs typeface="Microsoft Sans Serif"/>
              </a:rPr>
              <a:t>Patients</a:t>
            </a:r>
            <a:r>
              <a:rPr sz="1800" spc="-45" dirty="0">
                <a:latin typeface="Microsoft Sans Serif"/>
                <a:cs typeface="Microsoft Sans Serif"/>
              </a:rPr>
              <a:t> </a:t>
            </a:r>
            <a:r>
              <a:rPr sz="1800" spc="-160" dirty="0">
                <a:latin typeface="Microsoft Sans Serif"/>
                <a:cs typeface="Microsoft Sans Serif"/>
              </a:rPr>
              <a:t>using</a:t>
            </a:r>
            <a:r>
              <a:rPr sz="1800" spc="-80" dirty="0">
                <a:latin typeface="Microsoft Sans Serif"/>
                <a:cs typeface="Microsoft Sans Serif"/>
              </a:rPr>
              <a:t> </a:t>
            </a:r>
            <a:r>
              <a:rPr sz="1800" spc="-180" dirty="0">
                <a:latin typeface="Microsoft Sans Serif"/>
                <a:cs typeface="Microsoft Sans Serif"/>
              </a:rPr>
              <a:t>hormonal</a:t>
            </a:r>
            <a:r>
              <a:rPr sz="1800" spc="-20" dirty="0">
                <a:latin typeface="Microsoft Sans Serif"/>
                <a:cs typeface="Microsoft Sans Serif"/>
              </a:rPr>
              <a:t> </a:t>
            </a:r>
            <a:r>
              <a:rPr sz="1800" spc="-155" dirty="0">
                <a:latin typeface="Microsoft Sans Serif"/>
                <a:cs typeface="Microsoft Sans Serif"/>
              </a:rPr>
              <a:t>contraception</a:t>
            </a:r>
            <a:r>
              <a:rPr sz="1800" spc="-10" dirty="0">
                <a:latin typeface="Microsoft Sans Serif"/>
                <a:cs typeface="Microsoft Sans Serif"/>
              </a:rPr>
              <a:t> </a:t>
            </a:r>
            <a:r>
              <a:rPr sz="1800" spc="-150" dirty="0">
                <a:latin typeface="Microsoft Sans Serif"/>
                <a:cs typeface="Microsoft Sans Serif"/>
              </a:rPr>
              <a:t>or</a:t>
            </a:r>
            <a:r>
              <a:rPr sz="1800" spc="-65" dirty="0">
                <a:latin typeface="Microsoft Sans Serif"/>
                <a:cs typeface="Microsoft Sans Serif"/>
              </a:rPr>
              <a:t> </a:t>
            </a:r>
            <a:r>
              <a:rPr sz="1800" spc="-185" dirty="0">
                <a:latin typeface="Microsoft Sans Serif"/>
                <a:cs typeface="Microsoft Sans Serif"/>
              </a:rPr>
              <a:t>an</a:t>
            </a:r>
            <a:r>
              <a:rPr sz="1800" spc="-55" dirty="0">
                <a:latin typeface="Microsoft Sans Serif"/>
                <a:cs typeface="Microsoft Sans Serif"/>
              </a:rPr>
              <a:t> </a:t>
            </a:r>
            <a:r>
              <a:rPr sz="1800" spc="-145" dirty="0">
                <a:latin typeface="Microsoft Sans Serif"/>
                <a:cs typeface="Microsoft Sans Serif"/>
              </a:rPr>
              <a:t>intrauterine</a:t>
            </a:r>
            <a:r>
              <a:rPr sz="1800" spc="-35" dirty="0">
                <a:latin typeface="Microsoft Sans Serif"/>
                <a:cs typeface="Microsoft Sans Serif"/>
              </a:rPr>
              <a:t> </a:t>
            </a:r>
            <a:r>
              <a:rPr sz="1800" spc="-160" dirty="0">
                <a:latin typeface="Microsoft Sans Serif"/>
                <a:cs typeface="Microsoft Sans Serif"/>
              </a:rPr>
              <a:t>device</a:t>
            </a:r>
            <a:r>
              <a:rPr sz="1800" spc="-80" dirty="0">
                <a:latin typeface="Microsoft Sans Serif"/>
                <a:cs typeface="Microsoft Sans Serif"/>
              </a:rPr>
              <a:t> </a:t>
            </a:r>
            <a:r>
              <a:rPr sz="1800" spc="-165" dirty="0">
                <a:latin typeface="Microsoft Sans Serif"/>
                <a:cs typeface="Microsoft Sans Serif"/>
              </a:rPr>
              <a:t>(IUD)</a:t>
            </a:r>
            <a:r>
              <a:rPr sz="1800" spc="-35" dirty="0">
                <a:latin typeface="Microsoft Sans Serif"/>
                <a:cs typeface="Microsoft Sans Serif"/>
              </a:rPr>
              <a:t> </a:t>
            </a:r>
            <a:r>
              <a:rPr sz="1800" spc="-165" dirty="0">
                <a:latin typeface="Microsoft Sans Serif"/>
                <a:cs typeface="Microsoft Sans Serif"/>
              </a:rPr>
              <a:t>are</a:t>
            </a:r>
            <a:r>
              <a:rPr sz="1800" spc="-55" dirty="0">
                <a:latin typeface="Microsoft Sans Serif"/>
                <a:cs typeface="Microsoft Sans Serif"/>
              </a:rPr>
              <a:t> </a:t>
            </a:r>
            <a:r>
              <a:rPr sz="1800" spc="-140" dirty="0">
                <a:latin typeface="Microsoft Sans Serif"/>
                <a:cs typeface="Microsoft Sans Serif"/>
              </a:rPr>
              <a:t>at </a:t>
            </a:r>
            <a:r>
              <a:rPr sz="1800" spc="-465" dirty="0">
                <a:latin typeface="Microsoft Sans Serif"/>
                <a:cs typeface="Microsoft Sans Serif"/>
              </a:rPr>
              <a:t> </a:t>
            </a:r>
            <a:r>
              <a:rPr sz="1800" spc="-160" dirty="0">
                <a:latin typeface="Microsoft Sans Serif"/>
                <a:cs typeface="Microsoft Sans Serif"/>
              </a:rPr>
              <a:t>very </a:t>
            </a:r>
            <a:r>
              <a:rPr sz="1800" spc="-170" dirty="0">
                <a:latin typeface="Microsoft Sans Serif"/>
                <a:cs typeface="Microsoft Sans Serif"/>
              </a:rPr>
              <a:t>low</a:t>
            </a:r>
            <a:r>
              <a:rPr sz="1800" spc="-165" dirty="0">
                <a:latin typeface="Microsoft Sans Serif"/>
                <a:cs typeface="Microsoft Sans Serif"/>
              </a:rPr>
              <a:t> </a:t>
            </a:r>
            <a:r>
              <a:rPr sz="1800" spc="-135" dirty="0">
                <a:latin typeface="Microsoft Sans Serif"/>
                <a:cs typeface="Microsoft Sans Serif"/>
              </a:rPr>
              <a:t>risk </a:t>
            </a:r>
            <a:r>
              <a:rPr sz="1800" spc="-140" dirty="0">
                <a:latin typeface="Microsoft Sans Serif"/>
                <a:cs typeface="Microsoft Sans Serif"/>
              </a:rPr>
              <a:t>of </a:t>
            </a:r>
            <a:r>
              <a:rPr sz="1800" spc="-160" dirty="0">
                <a:latin typeface="Microsoft Sans Serif"/>
                <a:cs typeface="Microsoft Sans Serif"/>
              </a:rPr>
              <a:t>conceiving </a:t>
            </a:r>
            <a:r>
              <a:rPr sz="1800" spc="-180" dirty="0">
                <a:latin typeface="Microsoft Sans Serif"/>
                <a:cs typeface="Microsoft Sans Serif"/>
              </a:rPr>
              <a:t>any</a:t>
            </a:r>
            <a:r>
              <a:rPr sz="1800" spc="-175" dirty="0">
                <a:latin typeface="Microsoft Sans Serif"/>
                <a:cs typeface="Microsoft Sans Serif"/>
              </a:rPr>
              <a:t> </a:t>
            </a:r>
            <a:r>
              <a:rPr sz="1800" spc="-180" dirty="0">
                <a:latin typeface="Microsoft Sans Serif"/>
                <a:cs typeface="Microsoft Sans Serif"/>
              </a:rPr>
              <a:t>pregnancy,</a:t>
            </a:r>
            <a:r>
              <a:rPr sz="1800" spc="-175" dirty="0">
                <a:latin typeface="Microsoft Sans Serif"/>
                <a:cs typeface="Microsoft Sans Serif"/>
              </a:rPr>
              <a:t> </a:t>
            </a:r>
            <a:r>
              <a:rPr sz="1800" spc="-145" dirty="0">
                <a:latin typeface="Microsoft Sans Serif"/>
                <a:cs typeface="Microsoft Sans Serif"/>
              </a:rPr>
              <a:t>either intrauterine</a:t>
            </a:r>
            <a:r>
              <a:rPr sz="1800" spc="-140" dirty="0">
                <a:latin typeface="Microsoft Sans Serif"/>
                <a:cs typeface="Microsoft Sans Serif"/>
              </a:rPr>
              <a:t> </a:t>
            </a:r>
            <a:r>
              <a:rPr sz="1800" spc="-150" dirty="0">
                <a:latin typeface="Microsoft Sans Serif"/>
                <a:cs typeface="Microsoft Sans Serif"/>
              </a:rPr>
              <a:t>or </a:t>
            </a:r>
            <a:r>
              <a:rPr sz="1800" spc="-145" dirty="0">
                <a:latin typeface="Microsoft Sans Serif"/>
                <a:cs typeface="Microsoft Sans Serif"/>
              </a:rPr>
              <a:t>ectopic. </a:t>
            </a:r>
            <a:r>
              <a:rPr sz="1800" spc="-190" dirty="0">
                <a:latin typeface="Microsoft Sans Serif"/>
                <a:cs typeface="Microsoft Sans Serif"/>
              </a:rPr>
              <a:t>However,</a:t>
            </a:r>
            <a:r>
              <a:rPr sz="1800" spc="-185" dirty="0">
                <a:latin typeface="Microsoft Sans Serif"/>
                <a:cs typeface="Microsoft Sans Serif"/>
              </a:rPr>
              <a:t> </a:t>
            </a:r>
            <a:r>
              <a:rPr sz="1800" spc="-85" dirty="0">
                <a:latin typeface="Microsoft Sans Serif"/>
                <a:cs typeface="Microsoft Sans Serif"/>
              </a:rPr>
              <a:t>if </a:t>
            </a:r>
            <a:r>
              <a:rPr sz="1800" spc="-160" dirty="0">
                <a:latin typeface="Microsoft Sans Serif"/>
                <a:cs typeface="Microsoft Sans Serif"/>
              </a:rPr>
              <a:t>they</a:t>
            </a:r>
            <a:r>
              <a:rPr sz="1800" spc="-155" dirty="0">
                <a:latin typeface="Microsoft Sans Serif"/>
                <a:cs typeface="Microsoft Sans Serif"/>
              </a:rPr>
              <a:t> </a:t>
            </a:r>
            <a:r>
              <a:rPr sz="1800" spc="-160" dirty="0">
                <a:latin typeface="Microsoft Sans Serif"/>
                <a:cs typeface="Microsoft Sans Serif"/>
              </a:rPr>
              <a:t>conceive, </a:t>
            </a:r>
            <a:r>
              <a:rPr sz="1800" spc="-155" dirty="0">
                <a:latin typeface="Microsoft Sans Serif"/>
                <a:cs typeface="Microsoft Sans Serif"/>
              </a:rPr>
              <a:t>the </a:t>
            </a:r>
            <a:r>
              <a:rPr sz="1800" spc="-150" dirty="0">
                <a:latin typeface="Microsoft Sans Serif"/>
                <a:cs typeface="Microsoft Sans Serif"/>
              </a:rPr>
              <a:t> </a:t>
            </a:r>
            <a:r>
              <a:rPr sz="1800" spc="-145" dirty="0">
                <a:latin typeface="Microsoft Sans Serif"/>
                <a:cs typeface="Microsoft Sans Serif"/>
              </a:rPr>
              <a:t>probability</a:t>
            </a:r>
            <a:r>
              <a:rPr sz="1800" spc="-45" dirty="0">
                <a:latin typeface="Microsoft Sans Serif"/>
                <a:cs typeface="Microsoft Sans Serif"/>
              </a:rPr>
              <a:t> </a:t>
            </a:r>
            <a:r>
              <a:rPr sz="1800" spc="-140" dirty="0">
                <a:latin typeface="Microsoft Sans Serif"/>
                <a:cs typeface="Microsoft Sans Serif"/>
              </a:rPr>
              <a:t>of</a:t>
            </a:r>
            <a:r>
              <a:rPr sz="1800" spc="-55" dirty="0">
                <a:latin typeface="Microsoft Sans Serif"/>
                <a:cs typeface="Microsoft Sans Serif"/>
              </a:rPr>
              <a:t> </a:t>
            </a:r>
            <a:r>
              <a:rPr sz="1800" spc="-185" dirty="0">
                <a:latin typeface="Microsoft Sans Serif"/>
                <a:cs typeface="Microsoft Sans Serif"/>
              </a:rPr>
              <a:t>an</a:t>
            </a:r>
            <a:r>
              <a:rPr sz="1800" spc="-55" dirty="0">
                <a:latin typeface="Microsoft Sans Serif"/>
                <a:cs typeface="Microsoft Sans Serif"/>
              </a:rPr>
              <a:t> </a:t>
            </a:r>
            <a:r>
              <a:rPr sz="1800" spc="-155" dirty="0">
                <a:latin typeface="Microsoft Sans Serif"/>
                <a:cs typeface="Microsoft Sans Serif"/>
              </a:rPr>
              <a:t>ectopic</a:t>
            </a:r>
            <a:r>
              <a:rPr sz="1800" spc="-65" dirty="0">
                <a:latin typeface="Microsoft Sans Serif"/>
                <a:cs typeface="Microsoft Sans Serif"/>
              </a:rPr>
              <a:t> </a:t>
            </a:r>
            <a:r>
              <a:rPr sz="1800" spc="-180" dirty="0">
                <a:latin typeface="Microsoft Sans Serif"/>
                <a:cs typeface="Microsoft Sans Serif"/>
              </a:rPr>
              <a:t>pregnancy</a:t>
            </a:r>
            <a:r>
              <a:rPr sz="1800" spc="-15" dirty="0">
                <a:latin typeface="Microsoft Sans Serif"/>
                <a:cs typeface="Microsoft Sans Serif"/>
              </a:rPr>
              <a:t> </a:t>
            </a:r>
            <a:r>
              <a:rPr sz="1800" spc="-120" dirty="0">
                <a:latin typeface="Microsoft Sans Serif"/>
                <a:cs typeface="Microsoft Sans Serif"/>
              </a:rPr>
              <a:t>is</a:t>
            </a:r>
            <a:r>
              <a:rPr sz="1800" spc="-60" dirty="0">
                <a:latin typeface="Microsoft Sans Serif"/>
                <a:cs typeface="Microsoft Sans Serif"/>
              </a:rPr>
              <a:t> </a:t>
            </a:r>
            <a:r>
              <a:rPr sz="1800" spc="-155" dirty="0">
                <a:latin typeface="Microsoft Sans Serif"/>
                <a:cs typeface="Microsoft Sans Serif"/>
              </a:rPr>
              <a:t>generally</a:t>
            </a:r>
            <a:r>
              <a:rPr sz="1800" spc="-45" dirty="0">
                <a:latin typeface="Microsoft Sans Serif"/>
                <a:cs typeface="Microsoft Sans Serif"/>
              </a:rPr>
              <a:t> </a:t>
            </a:r>
            <a:r>
              <a:rPr sz="1800" spc="-160" dirty="0">
                <a:latin typeface="Microsoft Sans Serif"/>
                <a:cs typeface="Microsoft Sans Serif"/>
              </a:rPr>
              <a:t>higher</a:t>
            </a:r>
            <a:r>
              <a:rPr sz="1800" spc="-40" dirty="0">
                <a:latin typeface="Microsoft Sans Serif"/>
                <a:cs typeface="Microsoft Sans Serif"/>
              </a:rPr>
              <a:t> </a:t>
            </a:r>
            <a:r>
              <a:rPr sz="1800" spc="-165" dirty="0">
                <a:latin typeface="Microsoft Sans Serif"/>
                <a:cs typeface="Microsoft Sans Serif"/>
              </a:rPr>
              <a:t>than</a:t>
            </a:r>
            <a:r>
              <a:rPr sz="1800" spc="-55" dirty="0">
                <a:latin typeface="Microsoft Sans Serif"/>
                <a:cs typeface="Microsoft Sans Serif"/>
              </a:rPr>
              <a:t> </a:t>
            </a:r>
            <a:r>
              <a:rPr sz="1800" spc="-130" dirty="0">
                <a:latin typeface="Microsoft Sans Serif"/>
                <a:cs typeface="Microsoft Sans Serif"/>
              </a:rPr>
              <a:t>in</a:t>
            </a:r>
            <a:r>
              <a:rPr sz="1800" spc="-80" dirty="0">
                <a:latin typeface="Microsoft Sans Serif"/>
                <a:cs typeface="Microsoft Sans Serif"/>
              </a:rPr>
              <a:t> </a:t>
            </a:r>
            <a:r>
              <a:rPr sz="1800" spc="-165" dirty="0">
                <a:latin typeface="Microsoft Sans Serif"/>
                <a:cs typeface="Microsoft Sans Serif"/>
              </a:rPr>
              <a:t>those</a:t>
            </a:r>
            <a:r>
              <a:rPr sz="1800" spc="-50" dirty="0">
                <a:latin typeface="Microsoft Sans Serif"/>
                <a:cs typeface="Microsoft Sans Serif"/>
              </a:rPr>
              <a:t> </a:t>
            </a:r>
            <a:r>
              <a:rPr sz="1800" spc="-155" dirty="0">
                <a:latin typeface="Microsoft Sans Serif"/>
                <a:cs typeface="Microsoft Sans Serif"/>
              </a:rPr>
              <a:t>not</a:t>
            </a:r>
            <a:r>
              <a:rPr sz="1800" spc="-45" dirty="0">
                <a:latin typeface="Microsoft Sans Serif"/>
                <a:cs typeface="Microsoft Sans Serif"/>
              </a:rPr>
              <a:t> </a:t>
            </a:r>
            <a:r>
              <a:rPr sz="1800" spc="-160" dirty="0">
                <a:latin typeface="Microsoft Sans Serif"/>
                <a:cs typeface="Microsoft Sans Serif"/>
              </a:rPr>
              <a:t>using</a:t>
            </a:r>
            <a:r>
              <a:rPr sz="1800" spc="-60" dirty="0">
                <a:latin typeface="Microsoft Sans Serif"/>
                <a:cs typeface="Microsoft Sans Serif"/>
              </a:rPr>
              <a:t> </a:t>
            </a:r>
            <a:r>
              <a:rPr sz="1800" spc="-150" dirty="0">
                <a:latin typeface="Microsoft Sans Serif"/>
                <a:cs typeface="Microsoft Sans Serif"/>
              </a:rPr>
              <a:t>contraception.</a:t>
            </a:r>
            <a:endParaRPr sz="1800" dirty="0">
              <a:latin typeface="Microsoft Sans Serif"/>
              <a:cs typeface="Microsoft Sans Serif"/>
            </a:endParaRPr>
          </a:p>
          <a:p>
            <a:pPr marL="12700" marR="309245" indent="42545">
              <a:lnSpc>
                <a:spcPct val="100000"/>
              </a:lnSpc>
            </a:pPr>
            <a:r>
              <a:rPr sz="1800" spc="-215" dirty="0">
                <a:latin typeface="Microsoft Sans Serif"/>
                <a:cs typeface="Microsoft Sans Serif"/>
              </a:rPr>
              <a:t>Among</a:t>
            </a:r>
            <a:r>
              <a:rPr sz="1800" spc="-210" dirty="0">
                <a:latin typeface="Microsoft Sans Serif"/>
                <a:cs typeface="Microsoft Sans Serif"/>
              </a:rPr>
              <a:t> </a:t>
            </a:r>
            <a:r>
              <a:rPr sz="1800" spc="-195" dirty="0">
                <a:latin typeface="Microsoft Sans Serif"/>
                <a:cs typeface="Microsoft Sans Serif"/>
              </a:rPr>
              <a:t>IUD</a:t>
            </a:r>
            <a:r>
              <a:rPr sz="1800" spc="-190" dirty="0">
                <a:latin typeface="Microsoft Sans Serif"/>
                <a:cs typeface="Microsoft Sans Serif"/>
              </a:rPr>
              <a:t> </a:t>
            </a:r>
            <a:r>
              <a:rPr sz="1800" spc="-165" dirty="0">
                <a:latin typeface="Microsoft Sans Serif"/>
                <a:cs typeface="Microsoft Sans Serif"/>
              </a:rPr>
              <a:t>users</a:t>
            </a:r>
            <a:r>
              <a:rPr sz="1800" spc="-160" dirty="0">
                <a:latin typeface="Microsoft Sans Serif"/>
                <a:cs typeface="Microsoft Sans Serif"/>
              </a:rPr>
              <a:t> </a:t>
            </a:r>
            <a:r>
              <a:rPr sz="1800" spc="-150" dirty="0">
                <a:latin typeface="Microsoft Sans Serif"/>
                <a:cs typeface="Microsoft Sans Serif"/>
              </a:rPr>
              <a:t>with </a:t>
            </a:r>
            <a:r>
              <a:rPr sz="1800" spc="-155" dirty="0">
                <a:latin typeface="Microsoft Sans Serif"/>
                <a:cs typeface="Microsoft Sans Serif"/>
              </a:rPr>
              <a:t>contraceptive </a:t>
            </a:r>
            <a:r>
              <a:rPr sz="1800" spc="-130" dirty="0">
                <a:latin typeface="Microsoft Sans Serif"/>
                <a:cs typeface="Microsoft Sans Serif"/>
              </a:rPr>
              <a:t>failure, </a:t>
            </a:r>
            <a:r>
              <a:rPr sz="1800" spc="-155" dirty="0">
                <a:latin typeface="Microsoft Sans Serif"/>
                <a:cs typeface="Microsoft Sans Serif"/>
              </a:rPr>
              <a:t>the</a:t>
            </a:r>
            <a:r>
              <a:rPr sz="1800" spc="-150" dirty="0">
                <a:latin typeface="Microsoft Sans Serif"/>
                <a:cs typeface="Microsoft Sans Serif"/>
              </a:rPr>
              <a:t> </a:t>
            </a:r>
            <a:r>
              <a:rPr sz="1800" spc="-135" dirty="0">
                <a:latin typeface="Microsoft Sans Serif"/>
                <a:cs typeface="Microsoft Sans Serif"/>
              </a:rPr>
              <a:t>risk </a:t>
            </a:r>
            <a:r>
              <a:rPr sz="1800" spc="-140" dirty="0">
                <a:latin typeface="Microsoft Sans Serif"/>
                <a:cs typeface="Microsoft Sans Serif"/>
              </a:rPr>
              <a:t>of </a:t>
            </a:r>
            <a:r>
              <a:rPr sz="1800" spc="-155" dirty="0">
                <a:latin typeface="Microsoft Sans Serif"/>
                <a:cs typeface="Microsoft Sans Serif"/>
              </a:rPr>
              <a:t>ectopic </a:t>
            </a:r>
            <a:r>
              <a:rPr sz="1800" spc="-180" dirty="0">
                <a:latin typeface="Microsoft Sans Serif"/>
                <a:cs typeface="Microsoft Sans Serif"/>
              </a:rPr>
              <a:t>pregnancy</a:t>
            </a:r>
            <a:r>
              <a:rPr sz="1800" spc="-175" dirty="0">
                <a:latin typeface="Microsoft Sans Serif"/>
                <a:cs typeface="Microsoft Sans Serif"/>
              </a:rPr>
              <a:t> </a:t>
            </a:r>
            <a:r>
              <a:rPr sz="1800" spc="-120" dirty="0">
                <a:latin typeface="Microsoft Sans Serif"/>
                <a:cs typeface="Microsoft Sans Serif"/>
              </a:rPr>
              <a:t>is </a:t>
            </a:r>
            <a:r>
              <a:rPr sz="1800" spc="-160" dirty="0">
                <a:latin typeface="Microsoft Sans Serif"/>
                <a:cs typeface="Microsoft Sans Serif"/>
              </a:rPr>
              <a:t>high </a:t>
            </a:r>
            <a:r>
              <a:rPr sz="1800" spc="-155" dirty="0">
                <a:latin typeface="Microsoft Sans Serif"/>
                <a:cs typeface="Microsoft Sans Serif"/>
              </a:rPr>
              <a:t>(1 </a:t>
            </a:r>
            <a:r>
              <a:rPr sz="1800" spc="-130" dirty="0">
                <a:latin typeface="Microsoft Sans Serif"/>
                <a:cs typeface="Microsoft Sans Serif"/>
              </a:rPr>
              <a:t>in </a:t>
            </a:r>
            <a:r>
              <a:rPr sz="1800" spc="-185" dirty="0">
                <a:latin typeface="Microsoft Sans Serif"/>
                <a:cs typeface="Microsoft Sans Serif"/>
              </a:rPr>
              <a:t>2</a:t>
            </a:r>
            <a:r>
              <a:rPr sz="1800" spc="-180" dirty="0">
                <a:latin typeface="Microsoft Sans Serif"/>
                <a:cs typeface="Microsoft Sans Serif"/>
              </a:rPr>
              <a:t> </a:t>
            </a:r>
            <a:r>
              <a:rPr sz="1800" spc="-170" dirty="0">
                <a:latin typeface="Microsoft Sans Serif"/>
                <a:cs typeface="Microsoft Sans Serif"/>
              </a:rPr>
              <a:t>pregnancies</a:t>
            </a:r>
            <a:r>
              <a:rPr sz="1800" spc="135" dirty="0">
                <a:latin typeface="Microsoft Sans Serif"/>
                <a:cs typeface="Microsoft Sans Serif"/>
              </a:rPr>
              <a:t> </a:t>
            </a:r>
            <a:r>
              <a:rPr sz="1800" spc="-130" dirty="0">
                <a:latin typeface="Microsoft Sans Serif"/>
                <a:cs typeface="Microsoft Sans Serif"/>
              </a:rPr>
              <a:t>for </a:t>
            </a:r>
            <a:r>
              <a:rPr sz="1800" spc="-465" dirty="0">
                <a:latin typeface="Microsoft Sans Serif"/>
                <a:cs typeface="Microsoft Sans Serif"/>
              </a:rPr>
              <a:t> </a:t>
            </a:r>
            <a:r>
              <a:rPr sz="1800" spc="-155" dirty="0">
                <a:latin typeface="Microsoft Sans Serif"/>
                <a:cs typeface="Microsoft Sans Serif"/>
              </a:rPr>
              <a:t>the </a:t>
            </a:r>
            <a:r>
              <a:rPr sz="1800" spc="-229" dirty="0">
                <a:latin typeface="Microsoft Sans Serif"/>
                <a:cs typeface="Microsoft Sans Serif"/>
              </a:rPr>
              <a:t>LNG</a:t>
            </a:r>
            <a:r>
              <a:rPr sz="1800" spc="-225" dirty="0">
                <a:latin typeface="Microsoft Sans Serif"/>
                <a:cs typeface="Microsoft Sans Serif"/>
              </a:rPr>
              <a:t> </a:t>
            </a:r>
            <a:r>
              <a:rPr sz="1800" spc="-195" dirty="0">
                <a:latin typeface="Microsoft Sans Serif"/>
                <a:cs typeface="Microsoft Sans Serif"/>
              </a:rPr>
              <a:t>IUD</a:t>
            </a:r>
            <a:r>
              <a:rPr sz="1800" spc="-190" dirty="0">
                <a:latin typeface="Microsoft Sans Serif"/>
                <a:cs typeface="Microsoft Sans Serif"/>
              </a:rPr>
              <a:t> and</a:t>
            </a:r>
            <a:r>
              <a:rPr sz="1800" spc="-185" dirty="0">
                <a:latin typeface="Microsoft Sans Serif"/>
                <a:cs typeface="Microsoft Sans Serif"/>
              </a:rPr>
              <a:t> </a:t>
            </a:r>
            <a:r>
              <a:rPr sz="1800" spc="-180" dirty="0">
                <a:latin typeface="Microsoft Sans Serif"/>
                <a:cs typeface="Microsoft Sans Serif"/>
              </a:rPr>
              <a:t>1 </a:t>
            </a:r>
            <a:r>
              <a:rPr sz="1800" spc="-130" dirty="0">
                <a:latin typeface="Microsoft Sans Serif"/>
                <a:cs typeface="Microsoft Sans Serif"/>
              </a:rPr>
              <a:t>in </a:t>
            </a:r>
            <a:r>
              <a:rPr sz="1800" spc="-185" dirty="0">
                <a:latin typeface="Microsoft Sans Serif"/>
                <a:cs typeface="Microsoft Sans Serif"/>
              </a:rPr>
              <a:t>16</a:t>
            </a:r>
            <a:r>
              <a:rPr sz="1800" spc="-180" dirty="0">
                <a:latin typeface="Microsoft Sans Serif"/>
                <a:cs typeface="Microsoft Sans Serif"/>
              </a:rPr>
              <a:t> </a:t>
            </a:r>
            <a:r>
              <a:rPr sz="1800" spc="-170" dirty="0">
                <a:latin typeface="Microsoft Sans Serif"/>
                <a:cs typeface="Microsoft Sans Serif"/>
              </a:rPr>
              <a:t>pregnancies</a:t>
            </a:r>
            <a:r>
              <a:rPr sz="1800" spc="-165" dirty="0">
                <a:latin typeface="Microsoft Sans Serif"/>
                <a:cs typeface="Microsoft Sans Serif"/>
              </a:rPr>
              <a:t> </a:t>
            </a:r>
            <a:r>
              <a:rPr sz="1800" spc="-130" dirty="0">
                <a:latin typeface="Microsoft Sans Serif"/>
                <a:cs typeface="Microsoft Sans Serif"/>
              </a:rPr>
              <a:t>for </a:t>
            </a:r>
            <a:r>
              <a:rPr sz="1800" spc="-155" dirty="0">
                <a:latin typeface="Microsoft Sans Serif"/>
                <a:cs typeface="Microsoft Sans Serif"/>
              </a:rPr>
              <a:t>the </a:t>
            </a:r>
            <a:r>
              <a:rPr sz="1800" spc="-175" dirty="0">
                <a:latin typeface="Microsoft Sans Serif"/>
                <a:cs typeface="Microsoft Sans Serif"/>
              </a:rPr>
              <a:t>copper</a:t>
            </a:r>
            <a:r>
              <a:rPr sz="1800" spc="-170" dirty="0">
                <a:latin typeface="Microsoft Sans Serif"/>
                <a:cs typeface="Microsoft Sans Serif"/>
              </a:rPr>
              <a:t> </a:t>
            </a:r>
            <a:r>
              <a:rPr sz="1800" spc="-195" dirty="0">
                <a:latin typeface="Microsoft Sans Serif"/>
                <a:cs typeface="Microsoft Sans Serif"/>
              </a:rPr>
              <a:t>IUD</a:t>
            </a:r>
            <a:r>
              <a:rPr sz="1800" spc="-190" dirty="0">
                <a:latin typeface="Microsoft Sans Serif"/>
                <a:cs typeface="Microsoft Sans Serif"/>
              </a:rPr>
              <a:t> </a:t>
            </a:r>
            <a:r>
              <a:rPr sz="1800" spc="-165" dirty="0">
                <a:latin typeface="Microsoft Sans Serif"/>
                <a:cs typeface="Microsoft Sans Serif"/>
              </a:rPr>
              <a:t>versus </a:t>
            </a:r>
            <a:r>
              <a:rPr sz="1800" spc="-180" dirty="0">
                <a:latin typeface="Microsoft Sans Serif"/>
                <a:cs typeface="Microsoft Sans Serif"/>
              </a:rPr>
              <a:t>1 </a:t>
            </a:r>
            <a:r>
              <a:rPr sz="1800" spc="-130" dirty="0">
                <a:latin typeface="Microsoft Sans Serif"/>
                <a:cs typeface="Microsoft Sans Serif"/>
              </a:rPr>
              <a:t>in </a:t>
            </a:r>
            <a:r>
              <a:rPr sz="1800" spc="-185" dirty="0">
                <a:latin typeface="Microsoft Sans Serif"/>
                <a:cs typeface="Microsoft Sans Serif"/>
              </a:rPr>
              <a:t>50</a:t>
            </a:r>
            <a:r>
              <a:rPr sz="1800" spc="-180" dirty="0">
                <a:latin typeface="Microsoft Sans Serif"/>
                <a:cs typeface="Microsoft Sans Serif"/>
              </a:rPr>
              <a:t> </a:t>
            </a:r>
            <a:r>
              <a:rPr sz="1800" spc="-170" dirty="0">
                <a:latin typeface="Microsoft Sans Serif"/>
                <a:cs typeface="Microsoft Sans Serif"/>
              </a:rPr>
              <a:t>pregnancies</a:t>
            </a:r>
            <a:r>
              <a:rPr sz="1800" spc="-165" dirty="0">
                <a:latin typeface="Microsoft Sans Serif"/>
                <a:cs typeface="Microsoft Sans Serif"/>
              </a:rPr>
              <a:t> </a:t>
            </a:r>
            <a:r>
              <a:rPr sz="1800" spc="-204" dirty="0">
                <a:latin typeface="Microsoft Sans Serif"/>
                <a:cs typeface="Microsoft Sans Serif"/>
              </a:rPr>
              <a:t>among </a:t>
            </a:r>
            <a:r>
              <a:rPr sz="1800" spc="-200" dirty="0">
                <a:latin typeface="Microsoft Sans Serif"/>
                <a:cs typeface="Microsoft Sans Serif"/>
              </a:rPr>
              <a:t> </a:t>
            </a:r>
            <a:r>
              <a:rPr sz="1800" spc="-160" dirty="0">
                <a:latin typeface="Microsoft Sans Serif"/>
                <a:cs typeface="Microsoft Sans Serif"/>
              </a:rPr>
              <a:t>noncontraceptors).</a:t>
            </a:r>
            <a:endParaRPr sz="1800" dirty="0">
              <a:latin typeface="Microsoft Sans Serif"/>
              <a:cs typeface="Microsoft Sans Serif"/>
            </a:endParaRPr>
          </a:p>
          <a:p>
            <a:pPr marL="12700" marR="5080">
              <a:lnSpc>
                <a:spcPct val="100000"/>
              </a:lnSpc>
              <a:spcBef>
                <a:spcPts val="5"/>
              </a:spcBef>
            </a:pPr>
            <a:r>
              <a:rPr sz="1800" spc="-160" dirty="0">
                <a:latin typeface="Microsoft Sans Serif"/>
                <a:cs typeface="Microsoft Sans Serif"/>
              </a:rPr>
              <a:t>Estrogen/progestin</a:t>
            </a:r>
            <a:r>
              <a:rPr sz="1800" spc="155" dirty="0">
                <a:latin typeface="Microsoft Sans Serif"/>
                <a:cs typeface="Microsoft Sans Serif"/>
              </a:rPr>
              <a:t> </a:t>
            </a:r>
            <a:r>
              <a:rPr sz="1800" spc="-155" dirty="0">
                <a:latin typeface="Microsoft Sans Serif"/>
                <a:cs typeface="Microsoft Sans Serif"/>
              </a:rPr>
              <a:t>contraceptives </a:t>
            </a:r>
            <a:r>
              <a:rPr sz="1800" spc="420" dirty="0">
                <a:latin typeface="Microsoft Sans Serif"/>
                <a:cs typeface="Microsoft Sans Serif"/>
              </a:rPr>
              <a:t>— </a:t>
            </a:r>
            <a:r>
              <a:rPr sz="1800" spc="-150" dirty="0">
                <a:latin typeface="Microsoft Sans Serif"/>
                <a:cs typeface="Microsoft Sans Serif"/>
              </a:rPr>
              <a:t>Similarly, </a:t>
            </a:r>
            <a:r>
              <a:rPr sz="1800" spc="-160" dirty="0">
                <a:latin typeface="Microsoft Sans Serif"/>
                <a:cs typeface="Microsoft Sans Serif"/>
              </a:rPr>
              <a:t>estrogen/progestin</a:t>
            </a:r>
            <a:r>
              <a:rPr sz="1800" spc="160" dirty="0">
                <a:latin typeface="Microsoft Sans Serif"/>
                <a:cs typeface="Microsoft Sans Serif"/>
              </a:rPr>
              <a:t> </a:t>
            </a:r>
            <a:r>
              <a:rPr sz="1800" spc="-150" dirty="0">
                <a:latin typeface="Microsoft Sans Serif"/>
                <a:cs typeface="Microsoft Sans Serif"/>
              </a:rPr>
              <a:t>oral </a:t>
            </a:r>
            <a:r>
              <a:rPr sz="1800" spc="-155" dirty="0">
                <a:latin typeface="Microsoft Sans Serif"/>
                <a:cs typeface="Microsoft Sans Serif"/>
              </a:rPr>
              <a:t>contraceptives </a:t>
            </a:r>
            <a:r>
              <a:rPr sz="1800" spc="-165" dirty="0">
                <a:latin typeface="Microsoft Sans Serif"/>
                <a:cs typeface="Microsoft Sans Serif"/>
              </a:rPr>
              <a:t>are </a:t>
            </a:r>
            <a:r>
              <a:rPr sz="1800" spc="-150" dirty="0">
                <a:latin typeface="Microsoft Sans Serif"/>
                <a:cs typeface="Microsoft Sans Serif"/>
              </a:rPr>
              <a:t>highly </a:t>
            </a:r>
            <a:r>
              <a:rPr sz="1800" spc="-145" dirty="0">
                <a:latin typeface="Microsoft Sans Serif"/>
                <a:cs typeface="Microsoft Sans Serif"/>
              </a:rPr>
              <a:t>effective </a:t>
            </a:r>
            <a:r>
              <a:rPr sz="1800" spc="-140" dirty="0">
                <a:latin typeface="Microsoft Sans Serif"/>
                <a:cs typeface="Microsoft Sans Serif"/>
              </a:rPr>
              <a:t> </a:t>
            </a:r>
            <a:r>
              <a:rPr sz="1800" spc="-190" dirty="0">
                <a:latin typeface="Microsoft Sans Serif"/>
                <a:cs typeface="Microsoft Sans Serif"/>
              </a:rPr>
              <a:t>and</a:t>
            </a:r>
            <a:r>
              <a:rPr sz="1800" spc="-185" dirty="0">
                <a:latin typeface="Microsoft Sans Serif"/>
                <a:cs typeface="Microsoft Sans Serif"/>
              </a:rPr>
              <a:t> </a:t>
            </a:r>
            <a:r>
              <a:rPr sz="1800" spc="-155" dirty="0">
                <a:latin typeface="Microsoft Sans Serif"/>
                <a:cs typeface="Microsoft Sans Serif"/>
              </a:rPr>
              <a:t>the </a:t>
            </a:r>
            <a:r>
              <a:rPr sz="1800" spc="-150" dirty="0">
                <a:latin typeface="Microsoft Sans Serif"/>
                <a:cs typeface="Microsoft Sans Serif"/>
              </a:rPr>
              <a:t>overall </a:t>
            </a:r>
            <a:r>
              <a:rPr sz="1800" spc="-135" dirty="0">
                <a:latin typeface="Microsoft Sans Serif"/>
                <a:cs typeface="Microsoft Sans Serif"/>
              </a:rPr>
              <a:t>risk </a:t>
            </a:r>
            <a:r>
              <a:rPr sz="1800" spc="-140" dirty="0">
                <a:latin typeface="Microsoft Sans Serif"/>
                <a:cs typeface="Microsoft Sans Serif"/>
              </a:rPr>
              <a:t>of </a:t>
            </a:r>
            <a:r>
              <a:rPr sz="1800" spc="-155" dirty="0">
                <a:latin typeface="Microsoft Sans Serif"/>
                <a:cs typeface="Microsoft Sans Serif"/>
              </a:rPr>
              <a:t>ectopic </a:t>
            </a:r>
            <a:r>
              <a:rPr sz="1800" spc="-180" dirty="0">
                <a:latin typeface="Microsoft Sans Serif"/>
                <a:cs typeface="Microsoft Sans Serif"/>
              </a:rPr>
              <a:t>pregnancy</a:t>
            </a:r>
            <a:r>
              <a:rPr sz="1800" spc="-175" dirty="0">
                <a:latin typeface="Microsoft Sans Serif"/>
                <a:cs typeface="Microsoft Sans Serif"/>
              </a:rPr>
              <a:t> </a:t>
            </a:r>
            <a:r>
              <a:rPr sz="1800" spc="-120" dirty="0">
                <a:latin typeface="Microsoft Sans Serif"/>
                <a:cs typeface="Microsoft Sans Serif"/>
              </a:rPr>
              <a:t>is </a:t>
            </a:r>
            <a:r>
              <a:rPr sz="1800" spc="-170" dirty="0">
                <a:latin typeface="Microsoft Sans Serif"/>
                <a:cs typeface="Microsoft Sans Serif"/>
              </a:rPr>
              <a:t>low, </a:t>
            </a:r>
            <a:r>
              <a:rPr sz="1800" spc="-160" dirty="0">
                <a:latin typeface="Microsoft Sans Serif"/>
                <a:cs typeface="Microsoft Sans Serif"/>
              </a:rPr>
              <a:t>since </a:t>
            </a:r>
            <a:r>
              <a:rPr sz="1800" spc="-165" dirty="0">
                <a:latin typeface="Microsoft Sans Serif"/>
                <a:cs typeface="Microsoft Sans Serif"/>
              </a:rPr>
              <a:t>conception</a:t>
            </a:r>
            <a:r>
              <a:rPr sz="1800" spc="-160" dirty="0">
                <a:latin typeface="Microsoft Sans Serif"/>
                <a:cs typeface="Microsoft Sans Serif"/>
              </a:rPr>
              <a:t> </a:t>
            </a:r>
            <a:r>
              <a:rPr sz="1800" spc="-120" dirty="0">
                <a:latin typeface="Microsoft Sans Serif"/>
                <a:cs typeface="Microsoft Sans Serif"/>
              </a:rPr>
              <a:t>is </a:t>
            </a:r>
            <a:r>
              <a:rPr sz="1800" spc="-160" dirty="0">
                <a:latin typeface="Microsoft Sans Serif"/>
                <a:cs typeface="Microsoft Sans Serif"/>
              </a:rPr>
              <a:t>prevented.</a:t>
            </a:r>
            <a:r>
              <a:rPr sz="1800" spc="-155" dirty="0">
                <a:latin typeface="Microsoft Sans Serif"/>
                <a:cs typeface="Microsoft Sans Serif"/>
              </a:rPr>
              <a:t> </a:t>
            </a:r>
            <a:r>
              <a:rPr sz="1800" spc="-190" dirty="0">
                <a:latin typeface="Microsoft Sans Serif"/>
                <a:cs typeface="Microsoft Sans Serif"/>
              </a:rPr>
              <a:t>However,</a:t>
            </a:r>
            <a:r>
              <a:rPr sz="1800" spc="-185" dirty="0">
                <a:latin typeface="Microsoft Sans Serif"/>
                <a:cs typeface="Microsoft Sans Serif"/>
              </a:rPr>
              <a:t> </a:t>
            </a:r>
            <a:r>
              <a:rPr sz="1800" spc="-130" dirty="0">
                <a:latin typeface="Microsoft Sans Serif"/>
                <a:cs typeface="Microsoft Sans Serif"/>
              </a:rPr>
              <a:t>in </a:t>
            </a:r>
            <a:r>
              <a:rPr sz="1800" spc="-150" dirty="0">
                <a:latin typeface="Microsoft Sans Serif"/>
                <a:cs typeface="Microsoft Sans Serif"/>
              </a:rPr>
              <a:t>patients</a:t>
            </a:r>
            <a:r>
              <a:rPr sz="1800" spc="-145" dirty="0">
                <a:latin typeface="Microsoft Sans Serif"/>
                <a:cs typeface="Microsoft Sans Serif"/>
              </a:rPr>
              <a:t> </a:t>
            </a:r>
            <a:r>
              <a:rPr sz="1800" spc="-204" dirty="0">
                <a:latin typeface="Microsoft Sans Serif"/>
                <a:cs typeface="Microsoft Sans Serif"/>
              </a:rPr>
              <a:t>who</a:t>
            </a:r>
            <a:r>
              <a:rPr sz="1800" spc="-200" dirty="0">
                <a:latin typeface="Microsoft Sans Serif"/>
                <a:cs typeface="Microsoft Sans Serif"/>
              </a:rPr>
              <a:t> </a:t>
            </a:r>
            <a:r>
              <a:rPr sz="1800" spc="-190" dirty="0">
                <a:latin typeface="Microsoft Sans Serif"/>
                <a:cs typeface="Microsoft Sans Serif"/>
              </a:rPr>
              <a:t>do </a:t>
            </a:r>
            <a:r>
              <a:rPr sz="1800" spc="-185" dirty="0">
                <a:latin typeface="Microsoft Sans Serif"/>
                <a:cs typeface="Microsoft Sans Serif"/>
              </a:rPr>
              <a:t> </a:t>
            </a:r>
            <a:r>
              <a:rPr sz="1800" spc="-200" dirty="0">
                <a:latin typeface="Microsoft Sans Serif"/>
                <a:cs typeface="Microsoft Sans Serif"/>
              </a:rPr>
              <a:t>become</a:t>
            </a:r>
            <a:r>
              <a:rPr sz="1800" spc="-195" dirty="0">
                <a:latin typeface="Microsoft Sans Serif"/>
                <a:cs typeface="Microsoft Sans Serif"/>
              </a:rPr>
              <a:t> </a:t>
            </a:r>
            <a:r>
              <a:rPr sz="1800" spc="-170" dirty="0">
                <a:latin typeface="Microsoft Sans Serif"/>
                <a:cs typeface="Microsoft Sans Serif"/>
              </a:rPr>
              <a:t>pregnant</a:t>
            </a:r>
            <a:r>
              <a:rPr sz="1800" spc="-165" dirty="0">
                <a:latin typeface="Microsoft Sans Serif"/>
                <a:cs typeface="Microsoft Sans Serif"/>
              </a:rPr>
              <a:t> </a:t>
            </a:r>
            <a:r>
              <a:rPr sz="1800" spc="-155" dirty="0">
                <a:latin typeface="Microsoft Sans Serif"/>
                <a:cs typeface="Microsoft Sans Serif"/>
              </a:rPr>
              <a:t>while </a:t>
            </a:r>
            <a:r>
              <a:rPr sz="1800" spc="-185" dirty="0">
                <a:latin typeface="Microsoft Sans Serif"/>
                <a:cs typeface="Microsoft Sans Serif"/>
              </a:rPr>
              <a:t>on</a:t>
            </a:r>
            <a:r>
              <a:rPr sz="1800" spc="-180" dirty="0">
                <a:latin typeface="Microsoft Sans Serif"/>
                <a:cs typeface="Microsoft Sans Serif"/>
              </a:rPr>
              <a:t> </a:t>
            </a:r>
            <a:r>
              <a:rPr sz="1800" spc="-165" dirty="0">
                <a:latin typeface="Microsoft Sans Serif"/>
                <a:cs typeface="Microsoft Sans Serif"/>
              </a:rPr>
              <a:t>these </a:t>
            </a:r>
            <a:r>
              <a:rPr sz="1800" spc="-155" dirty="0">
                <a:latin typeface="Microsoft Sans Serif"/>
                <a:cs typeface="Microsoft Sans Serif"/>
              </a:rPr>
              <a:t>contraceptives,</a:t>
            </a:r>
            <a:r>
              <a:rPr sz="1800" spc="165" dirty="0">
                <a:latin typeface="Microsoft Sans Serif"/>
                <a:cs typeface="Microsoft Sans Serif"/>
              </a:rPr>
              <a:t> </a:t>
            </a:r>
            <a:r>
              <a:rPr sz="1800" spc="-155" dirty="0">
                <a:latin typeface="Microsoft Sans Serif"/>
                <a:cs typeface="Microsoft Sans Serif"/>
              </a:rPr>
              <a:t>the </a:t>
            </a:r>
            <a:r>
              <a:rPr sz="1800" spc="-135" dirty="0">
                <a:latin typeface="Microsoft Sans Serif"/>
                <a:cs typeface="Microsoft Sans Serif"/>
              </a:rPr>
              <a:t>risk </a:t>
            </a:r>
            <a:r>
              <a:rPr sz="1800" spc="-140" dirty="0">
                <a:latin typeface="Microsoft Sans Serif"/>
                <a:cs typeface="Microsoft Sans Serif"/>
              </a:rPr>
              <a:t>of </a:t>
            </a:r>
            <a:r>
              <a:rPr sz="1800" spc="-155" dirty="0">
                <a:latin typeface="Microsoft Sans Serif"/>
                <a:cs typeface="Microsoft Sans Serif"/>
              </a:rPr>
              <a:t>ectopic </a:t>
            </a:r>
            <a:r>
              <a:rPr sz="1800" spc="-180" dirty="0">
                <a:latin typeface="Microsoft Sans Serif"/>
                <a:cs typeface="Microsoft Sans Serif"/>
              </a:rPr>
              <a:t>pregnancy</a:t>
            </a:r>
            <a:r>
              <a:rPr sz="1800" spc="120" dirty="0">
                <a:latin typeface="Microsoft Sans Serif"/>
                <a:cs typeface="Microsoft Sans Serif"/>
              </a:rPr>
              <a:t> </a:t>
            </a:r>
            <a:r>
              <a:rPr sz="1800" spc="-180" dirty="0">
                <a:latin typeface="Microsoft Sans Serif"/>
                <a:cs typeface="Microsoft Sans Serif"/>
              </a:rPr>
              <a:t>appears</a:t>
            </a:r>
            <a:r>
              <a:rPr sz="1800" spc="114" dirty="0">
                <a:latin typeface="Microsoft Sans Serif"/>
                <a:cs typeface="Microsoft Sans Serif"/>
              </a:rPr>
              <a:t> </a:t>
            </a:r>
            <a:r>
              <a:rPr sz="1800" spc="-135" dirty="0">
                <a:latin typeface="Microsoft Sans Serif"/>
                <a:cs typeface="Microsoft Sans Serif"/>
              </a:rPr>
              <a:t>to </a:t>
            </a:r>
            <a:r>
              <a:rPr sz="1800" spc="-185" dirty="0">
                <a:latin typeface="Microsoft Sans Serif"/>
                <a:cs typeface="Microsoft Sans Serif"/>
              </a:rPr>
              <a:t>be</a:t>
            </a:r>
            <a:r>
              <a:rPr sz="1800" spc="110" dirty="0">
                <a:latin typeface="Microsoft Sans Serif"/>
                <a:cs typeface="Microsoft Sans Serif"/>
              </a:rPr>
              <a:t> </a:t>
            </a:r>
            <a:r>
              <a:rPr sz="1800" spc="-165" dirty="0">
                <a:latin typeface="Microsoft Sans Serif"/>
                <a:cs typeface="Microsoft Sans Serif"/>
              </a:rPr>
              <a:t>increased </a:t>
            </a:r>
            <a:r>
              <a:rPr sz="1800" spc="-145" dirty="0">
                <a:latin typeface="Microsoft Sans Serif"/>
                <a:cs typeface="Microsoft Sans Serif"/>
              </a:rPr>
              <a:t>two- </a:t>
            </a:r>
            <a:r>
              <a:rPr sz="1800" spc="-465" dirty="0">
                <a:latin typeface="Microsoft Sans Serif"/>
                <a:cs typeface="Microsoft Sans Serif"/>
              </a:rPr>
              <a:t> </a:t>
            </a:r>
            <a:r>
              <a:rPr sz="1800" spc="-135" dirty="0">
                <a:latin typeface="Microsoft Sans Serif"/>
                <a:cs typeface="Microsoft Sans Serif"/>
              </a:rPr>
              <a:t>to</a:t>
            </a:r>
            <a:r>
              <a:rPr sz="1800" spc="-60" dirty="0">
                <a:latin typeface="Microsoft Sans Serif"/>
                <a:cs typeface="Microsoft Sans Serif"/>
              </a:rPr>
              <a:t> </a:t>
            </a:r>
            <a:r>
              <a:rPr sz="1800" spc="-135" dirty="0">
                <a:latin typeface="Microsoft Sans Serif"/>
                <a:cs typeface="Microsoft Sans Serif"/>
              </a:rPr>
              <a:t>fivefold</a:t>
            </a:r>
            <a:r>
              <a:rPr sz="1800" spc="-70" dirty="0">
                <a:latin typeface="Microsoft Sans Serif"/>
                <a:cs typeface="Microsoft Sans Serif"/>
              </a:rPr>
              <a:t> </a:t>
            </a:r>
            <a:r>
              <a:rPr sz="1800" spc="-190" dirty="0">
                <a:latin typeface="Microsoft Sans Serif"/>
                <a:cs typeface="Microsoft Sans Serif"/>
              </a:rPr>
              <a:t>compared</a:t>
            </a:r>
            <a:r>
              <a:rPr sz="1800" spc="-35" dirty="0">
                <a:latin typeface="Microsoft Sans Serif"/>
                <a:cs typeface="Microsoft Sans Serif"/>
              </a:rPr>
              <a:t> </a:t>
            </a:r>
            <a:r>
              <a:rPr sz="1800" spc="-150" dirty="0">
                <a:latin typeface="Microsoft Sans Serif"/>
                <a:cs typeface="Microsoft Sans Serif"/>
              </a:rPr>
              <a:t>with</a:t>
            </a:r>
            <a:r>
              <a:rPr sz="1800" spc="-60" dirty="0">
                <a:latin typeface="Microsoft Sans Serif"/>
                <a:cs typeface="Microsoft Sans Serif"/>
              </a:rPr>
              <a:t> </a:t>
            </a:r>
            <a:r>
              <a:rPr sz="1800" spc="-155" dirty="0">
                <a:latin typeface="Microsoft Sans Serif"/>
                <a:cs typeface="Microsoft Sans Serif"/>
              </a:rPr>
              <a:t>other</a:t>
            </a:r>
            <a:r>
              <a:rPr sz="1800" spc="-40" dirty="0">
                <a:latin typeface="Microsoft Sans Serif"/>
                <a:cs typeface="Microsoft Sans Serif"/>
              </a:rPr>
              <a:t> </a:t>
            </a:r>
            <a:r>
              <a:rPr sz="1800" spc="-170" dirty="0">
                <a:latin typeface="Microsoft Sans Serif"/>
                <a:cs typeface="Microsoft Sans Serif"/>
              </a:rPr>
              <a:t>pregnant</a:t>
            </a:r>
            <a:r>
              <a:rPr sz="1800" spc="10" dirty="0">
                <a:latin typeface="Microsoft Sans Serif"/>
                <a:cs typeface="Microsoft Sans Serif"/>
              </a:rPr>
              <a:t> </a:t>
            </a:r>
            <a:r>
              <a:rPr sz="1800" spc="-145" dirty="0">
                <a:latin typeface="Microsoft Sans Serif"/>
                <a:cs typeface="Microsoft Sans Serif"/>
              </a:rPr>
              <a:t>patients.</a:t>
            </a:r>
            <a:endParaRPr sz="1800" dirty="0">
              <a:latin typeface="Microsoft Sans Serif"/>
              <a:cs typeface="Microsoft Sans Serif"/>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301497"/>
            <a:ext cx="8924925" cy="5906745"/>
          </a:xfrm>
          <a:prstGeom prst="rect">
            <a:avLst/>
          </a:prstGeom>
        </p:spPr>
        <p:txBody>
          <a:bodyPr vert="horz" wrap="square" lIns="0" tIns="12700" rIns="0" bIns="0" rtlCol="0">
            <a:spAutoFit/>
          </a:bodyPr>
          <a:lstStyle/>
          <a:p>
            <a:pPr marL="12700" marR="5080">
              <a:lnSpc>
                <a:spcPct val="100000"/>
              </a:lnSpc>
              <a:spcBef>
                <a:spcPts val="100"/>
              </a:spcBef>
              <a:buAutoNum type="arabicParenR" startAt="8"/>
              <a:tabLst>
                <a:tab pos="232410" algn="l"/>
              </a:tabLst>
            </a:pPr>
            <a:r>
              <a:rPr sz="1800" spc="-185" dirty="0">
                <a:latin typeface="Microsoft Sans Serif"/>
                <a:cs typeface="Microsoft Sans Serif"/>
              </a:rPr>
              <a:t>Smoking</a:t>
            </a:r>
            <a:r>
              <a:rPr sz="1800" spc="-180" dirty="0">
                <a:latin typeface="Microsoft Sans Serif"/>
                <a:cs typeface="Microsoft Sans Serif"/>
              </a:rPr>
              <a:t> </a:t>
            </a:r>
            <a:r>
              <a:rPr sz="1800" spc="420" dirty="0">
                <a:latin typeface="Microsoft Sans Serif"/>
                <a:cs typeface="Microsoft Sans Serif"/>
              </a:rPr>
              <a:t>— </a:t>
            </a:r>
            <a:r>
              <a:rPr sz="1800" spc="-155" dirty="0">
                <a:latin typeface="Microsoft Sans Serif"/>
                <a:cs typeface="Microsoft Sans Serif"/>
              </a:rPr>
              <a:t>Cigarette</a:t>
            </a:r>
            <a:r>
              <a:rPr sz="1800" spc="-150" dirty="0">
                <a:latin typeface="Microsoft Sans Serif"/>
                <a:cs typeface="Microsoft Sans Serif"/>
              </a:rPr>
              <a:t> </a:t>
            </a:r>
            <a:r>
              <a:rPr sz="1800" spc="-180" dirty="0">
                <a:latin typeface="Microsoft Sans Serif"/>
                <a:cs typeface="Microsoft Sans Serif"/>
              </a:rPr>
              <a:t>smoking</a:t>
            </a:r>
            <a:r>
              <a:rPr sz="1800" spc="-175" dirty="0">
                <a:latin typeface="Microsoft Sans Serif"/>
                <a:cs typeface="Microsoft Sans Serif"/>
              </a:rPr>
              <a:t> </a:t>
            </a:r>
            <a:r>
              <a:rPr sz="1800" spc="-130" dirty="0">
                <a:latin typeface="Microsoft Sans Serif"/>
                <a:cs typeface="Microsoft Sans Serif"/>
              </a:rPr>
              <a:t>in </a:t>
            </a:r>
            <a:r>
              <a:rPr sz="1800" spc="-155" dirty="0">
                <a:latin typeface="Microsoft Sans Serif"/>
                <a:cs typeface="Microsoft Sans Serif"/>
              </a:rPr>
              <a:t>the periconceptional</a:t>
            </a:r>
            <a:r>
              <a:rPr sz="1800" spc="-150" dirty="0">
                <a:latin typeface="Microsoft Sans Serif"/>
                <a:cs typeface="Microsoft Sans Serif"/>
              </a:rPr>
              <a:t> </a:t>
            </a:r>
            <a:r>
              <a:rPr sz="1800" spc="-160" dirty="0">
                <a:latin typeface="Microsoft Sans Serif"/>
                <a:cs typeface="Microsoft Sans Serif"/>
              </a:rPr>
              <a:t>period</a:t>
            </a:r>
            <a:r>
              <a:rPr sz="1800" spc="-155" dirty="0">
                <a:latin typeface="Microsoft Sans Serif"/>
                <a:cs typeface="Microsoft Sans Serif"/>
              </a:rPr>
              <a:t> </a:t>
            </a:r>
            <a:r>
              <a:rPr sz="1800" spc="-120" dirty="0">
                <a:latin typeface="Microsoft Sans Serif"/>
                <a:cs typeface="Microsoft Sans Serif"/>
              </a:rPr>
              <a:t>is </a:t>
            </a:r>
            <a:r>
              <a:rPr sz="1800" spc="-160" dirty="0">
                <a:latin typeface="Microsoft Sans Serif"/>
                <a:cs typeface="Microsoft Sans Serif"/>
              </a:rPr>
              <a:t>associated </a:t>
            </a:r>
            <a:r>
              <a:rPr sz="1800" spc="-150" dirty="0">
                <a:latin typeface="Microsoft Sans Serif"/>
                <a:cs typeface="Microsoft Sans Serif"/>
              </a:rPr>
              <a:t>with </a:t>
            </a:r>
            <a:r>
              <a:rPr sz="1800" spc="-185" dirty="0">
                <a:latin typeface="Microsoft Sans Serif"/>
                <a:cs typeface="Microsoft Sans Serif"/>
              </a:rPr>
              <a:t>an</a:t>
            </a:r>
            <a:r>
              <a:rPr sz="1800" spc="105" dirty="0">
                <a:latin typeface="Microsoft Sans Serif"/>
                <a:cs typeface="Microsoft Sans Serif"/>
              </a:rPr>
              <a:t> </a:t>
            </a:r>
            <a:r>
              <a:rPr sz="1800" spc="-165" dirty="0">
                <a:latin typeface="Microsoft Sans Serif"/>
                <a:cs typeface="Microsoft Sans Serif"/>
              </a:rPr>
              <a:t>increased </a:t>
            </a:r>
            <a:r>
              <a:rPr sz="1800" spc="-135" dirty="0">
                <a:latin typeface="Microsoft Sans Serif"/>
                <a:cs typeface="Microsoft Sans Serif"/>
              </a:rPr>
              <a:t>risk </a:t>
            </a:r>
            <a:r>
              <a:rPr sz="1800" spc="-140" dirty="0">
                <a:latin typeface="Microsoft Sans Serif"/>
                <a:cs typeface="Microsoft Sans Serif"/>
              </a:rPr>
              <a:t>of </a:t>
            </a:r>
            <a:r>
              <a:rPr sz="1800" spc="-135" dirty="0">
                <a:latin typeface="Microsoft Sans Serif"/>
                <a:cs typeface="Microsoft Sans Serif"/>
              </a:rPr>
              <a:t> </a:t>
            </a:r>
            <a:r>
              <a:rPr sz="1800" spc="-155" dirty="0">
                <a:latin typeface="Microsoft Sans Serif"/>
                <a:cs typeface="Microsoft Sans Serif"/>
              </a:rPr>
              <a:t>ectopic</a:t>
            </a:r>
            <a:r>
              <a:rPr sz="1800" spc="-35" dirty="0">
                <a:latin typeface="Microsoft Sans Serif"/>
                <a:cs typeface="Microsoft Sans Serif"/>
              </a:rPr>
              <a:t> </a:t>
            </a:r>
            <a:r>
              <a:rPr sz="1800" spc="-180" dirty="0">
                <a:latin typeface="Microsoft Sans Serif"/>
                <a:cs typeface="Microsoft Sans Serif"/>
              </a:rPr>
              <a:t>pregnancy.</a:t>
            </a:r>
            <a:r>
              <a:rPr sz="1800" spc="-95" dirty="0">
                <a:latin typeface="Microsoft Sans Serif"/>
                <a:cs typeface="Microsoft Sans Serif"/>
              </a:rPr>
              <a:t> </a:t>
            </a:r>
            <a:r>
              <a:rPr sz="1800" spc="-215" dirty="0">
                <a:latin typeface="Microsoft Sans Serif"/>
                <a:cs typeface="Microsoft Sans Serif"/>
              </a:rPr>
              <a:t>A</a:t>
            </a:r>
            <a:r>
              <a:rPr sz="1800" spc="-135" dirty="0">
                <a:latin typeface="Microsoft Sans Serif"/>
                <a:cs typeface="Microsoft Sans Serif"/>
              </a:rPr>
              <a:t> </a:t>
            </a:r>
            <a:r>
              <a:rPr sz="1800" spc="-145" dirty="0">
                <a:latin typeface="Microsoft Sans Serif"/>
                <a:cs typeface="Microsoft Sans Serif"/>
              </a:rPr>
              <a:t>history</a:t>
            </a:r>
            <a:r>
              <a:rPr sz="1800" spc="-65" dirty="0">
                <a:latin typeface="Microsoft Sans Serif"/>
                <a:cs typeface="Microsoft Sans Serif"/>
              </a:rPr>
              <a:t> </a:t>
            </a:r>
            <a:r>
              <a:rPr sz="1800" spc="-140" dirty="0">
                <a:latin typeface="Microsoft Sans Serif"/>
                <a:cs typeface="Microsoft Sans Serif"/>
              </a:rPr>
              <a:t>of</a:t>
            </a:r>
            <a:r>
              <a:rPr sz="1800" spc="-50" dirty="0">
                <a:latin typeface="Microsoft Sans Serif"/>
                <a:cs typeface="Microsoft Sans Serif"/>
              </a:rPr>
              <a:t> </a:t>
            </a:r>
            <a:r>
              <a:rPr sz="1800" spc="-180" dirty="0">
                <a:latin typeface="Microsoft Sans Serif"/>
                <a:cs typeface="Microsoft Sans Serif"/>
              </a:rPr>
              <a:t>smoking</a:t>
            </a:r>
            <a:r>
              <a:rPr sz="1800" spc="-45" dirty="0">
                <a:latin typeface="Microsoft Sans Serif"/>
                <a:cs typeface="Microsoft Sans Serif"/>
              </a:rPr>
              <a:t> </a:t>
            </a:r>
            <a:r>
              <a:rPr sz="1800" spc="-120" dirty="0">
                <a:latin typeface="Microsoft Sans Serif"/>
                <a:cs typeface="Microsoft Sans Serif"/>
              </a:rPr>
              <a:t>is</a:t>
            </a:r>
            <a:r>
              <a:rPr sz="1800" spc="-85" dirty="0">
                <a:latin typeface="Microsoft Sans Serif"/>
                <a:cs typeface="Microsoft Sans Serif"/>
              </a:rPr>
              <a:t> </a:t>
            </a:r>
            <a:r>
              <a:rPr sz="1800" spc="-160" dirty="0">
                <a:latin typeface="Microsoft Sans Serif"/>
                <a:cs typeface="Microsoft Sans Serif"/>
              </a:rPr>
              <a:t>associated</a:t>
            </a:r>
            <a:r>
              <a:rPr sz="1800" spc="-45" dirty="0">
                <a:latin typeface="Microsoft Sans Serif"/>
                <a:cs typeface="Microsoft Sans Serif"/>
              </a:rPr>
              <a:t> </a:t>
            </a:r>
            <a:r>
              <a:rPr sz="1800" spc="-150" dirty="0">
                <a:latin typeface="Microsoft Sans Serif"/>
                <a:cs typeface="Microsoft Sans Serif"/>
              </a:rPr>
              <a:t>with</a:t>
            </a:r>
            <a:r>
              <a:rPr sz="1800" spc="-55" dirty="0">
                <a:latin typeface="Microsoft Sans Serif"/>
                <a:cs typeface="Microsoft Sans Serif"/>
              </a:rPr>
              <a:t> </a:t>
            </a:r>
            <a:r>
              <a:rPr sz="1800" spc="-180" dirty="0">
                <a:latin typeface="Microsoft Sans Serif"/>
                <a:cs typeface="Microsoft Sans Serif"/>
              </a:rPr>
              <a:t>a</a:t>
            </a:r>
            <a:r>
              <a:rPr sz="1800" spc="-65" dirty="0">
                <a:latin typeface="Microsoft Sans Serif"/>
                <a:cs typeface="Microsoft Sans Serif"/>
              </a:rPr>
              <a:t> </a:t>
            </a:r>
            <a:r>
              <a:rPr sz="1800" spc="-155" dirty="0">
                <a:latin typeface="Microsoft Sans Serif"/>
                <a:cs typeface="Microsoft Sans Serif"/>
              </a:rPr>
              <a:t>two-</a:t>
            </a:r>
            <a:r>
              <a:rPr sz="1800" spc="-55" dirty="0">
                <a:latin typeface="Microsoft Sans Serif"/>
                <a:cs typeface="Microsoft Sans Serif"/>
              </a:rPr>
              <a:t> </a:t>
            </a:r>
            <a:r>
              <a:rPr sz="1800" spc="-135" dirty="0">
                <a:latin typeface="Microsoft Sans Serif"/>
                <a:cs typeface="Microsoft Sans Serif"/>
              </a:rPr>
              <a:t>to</a:t>
            </a:r>
            <a:r>
              <a:rPr sz="1800" spc="-50" dirty="0">
                <a:latin typeface="Microsoft Sans Serif"/>
                <a:cs typeface="Microsoft Sans Serif"/>
              </a:rPr>
              <a:t> </a:t>
            </a:r>
            <a:r>
              <a:rPr sz="1800" spc="-150" dirty="0">
                <a:latin typeface="Microsoft Sans Serif"/>
                <a:cs typeface="Microsoft Sans Serif"/>
              </a:rPr>
              <a:t>threefold</a:t>
            </a:r>
            <a:r>
              <a:rPr sz="1800" spc="-25" dirty="0">
                <a:latin typeface="Microsoft Sans Serif"/>
                <a:cs typeface="Microsoft Sans Serif"/>
              </a:rPr>
              <a:t> </a:t>
            </a:r>
            <a:r>
              <a:rPr sz="1800" spc="-160" dirty="0">
                <a:latin typeface="Microsoft Sans Serif"/>
                <a:cs typeface="Microsoft Sans Serif"/>
              </a:rPr>
              <a:t>increase</a:t>
            </a:r>
            <a:r>
              <a:rPr sz="1800" spc="-40" dirty="0">
                <a:latin typeface="Microsoft Sans Serif"/>
                <a:cs typeface="Microsoft Sans Serif"/>
              </a:rPr>
              <a:t> </a:t>
            </a:r>
            <a:r>
              <a:rPr sz="1800" spc="-130" dirty="0">
                <a:latin typeface="Microsoft Sans Serif"/>
                <a:cs typeface="Microsoft Sans Serif"/>
              </a:rPr>
              <a:t>in</a:t>
            </a:r>
            <a:r>
              <a:rPr sz="1800" spc="-50" dirty="0">
                <a:latin typeface="Microsoft Sans Serif"/>
                <a:cs typeface="Microsoft Sans Serif"/>
              </a:rPr>
              <a:t> </a:t>
            </a:r>
            <a:r>
              <a:rPr sz="1800" spc="-155" dirty="0">
                <a:latin typeface="Microsoft Sans Serif"/>
                <a:cs typeface="Microsoft Sans Serif"/>
              </a:rPr>
              <a:t>ectopic</a:t>
            </a:r>
            <a:r>
              <a:rPr sz="1800" spc="-65" dirty="0">
                <a:latin typeface="Microsoft Sans Serif"/>
                <a:cs typeface="Microsoft Sans Serif"/>
              </a:rPr>
              <a:t> </a:t>
            </a:r>
            <a:r>
              <a:rPr sz="1800" spc="-180" dirty="0">
                <a:latin typeface="Microsoft Sans Serif"/>
                <a:cs typeface="Microsoft Sans Serif"/>
              </a:rPr>
              <a:t>pregnancy </a:t>
            </a:r>
            <a:r>
              <a:rPr sz="1800" spc="-175" dirty="0">
                <a:latin typeface="Microsoft Sans Serif"/>
                <a:cs typeface="Microsoft Sans Serif"/>
              </a:rPr>
              <a:t> </a:t>
            </a:r>
            <a:r>
              <a:rPr sz="1800" spc="-135" dirty="0">
                <a:latin typeface="Microsoft Sans Serif"/>
                <a:cs typeface="Microsoft Sans Serif"/>
              </a:rPr>
              <a:t>risk </a:t>
            </a:r>
            <a:r>
              <a:rPr sz="1800" spc="-190" dirty="0">
                <a:latin typeface="Microsoft Sans Serif"/>
                <a:cs typeface="Microsoft Sans Serif"/>
              </a:rPr>
              <a:t>and</a:t>
            </a:r>
            <a:r>
              <a:rPr sz="1800" spc="-185" dirty="0">
                <a:latin typeface="Microsoft Sans Serif"/>
                <a:cs typeface="Microsoft Sans Serif"/>
              </a:rPr>
              <a:t> </a:t>
            </a:r>
            <a:r>
              <a:rPr sz="1800" spc="-155" dirty="0">
                <a:latin typeface="Microsoft Sans Serif"/>
                <a:cs typeface="Microsoft Sans Serif"/>
              </a:rPr>
              <a:t>current</a:t>
            </a:r>
            <a:r>
              <a:rPr sz="1800" spc="-150" dirty="0">
                <a:latin typeface="Microsoft Sans Serif"/>
                <a:cs typeface="Microsoft Sans Serif"/>
              </a:rPr>
              <a:t> </a:t>
            </a:r>
            <a:r>
              <a:rPr sz="1800" spc="-180" dirty="0">
                <a:latin typeface="Microsoft Sans Serif"/>
                <a:cs typeface="Microsoft Sans Serif"/>
              </a:rPr>
              <a:t>use</a:t>
            </a:r>
            <a:r>
              <a:rPr sz="1800" spc="-175" dirty="0">
                <a:latin typeface="Microsoft Sans Serif"/>
                <a:cs typeface="Microsoft Sans Serif"/>
              </a:rPr>
              <a:t> </a:t>
            </a:r>
            <a:r>
              <a:rPr sz="1800" spc="-120" dirty="0">
                <a:latin typeface="Microsoft Sans Serif"/>
                <a:cs typeface="Microsoft Sans Serif"/>
              </a:rPr>
              <a:t>is </a:t>
            </a:r>
            <a:r>
              <a:rPr sz="1800" spc="-160" dirty="0">
                <a:latin typeface="Microsoft Sans Serif"/>
                <a:cs typeface="Microsoft Sans Serif"/>
              </a:rPr>
              <a:t>associate </a:t>
            </a:r>
            <a:r>
              <a:rPr sz="1800" spc="-150" dirty="0">
                <a:latin typeface="Microsoft Sans Serif"/>
                <a:cs typeface="Microsoft Sans Serif"/>
              </a:rPr>
              <a:t>with </a:t>
            </a:r>
            <a:r>
              <a:rPr sz="1800" spc="-185" dirty="0">
                <a:latin typeface="Microsoft Sans Serif"/>
                <a:cs typeface="Microsoft Sans Serif"/>
              </a:rPr>
              <a:t>a</a:t>
            </a:r>
            <a:r>
              <a:rPr sz="1800" spc="-180" dirty="0">
                <a:latin typeface="Microsoft Sans Serif"/>
                <a:cs typeface="Microsoft Sans Serif"/>
              </a:rPr>
              <a:t> </a:t>
            </a:r>
            <a:r>
              <a:rPr sz="1800" spc="-150" dirty="0">
                <a:latin typeface="Microsoft Sans Serif"/>
                <a:cs typeface="Microsoft Sans Serif"/>
              </a:rPr>
              <a:t>two- </a:t>
            </a:r>
            <a:r>
              <a:rPr sz="1800" spc="-135" dirty="0">
                <a:latin typeface="Microsoft Sans Serif"/>
                <a:cs typeface="Microsoft Sans Serif"/>
              </a:rPr>
              <a:t>to </a:t>
            </a:r>
            <a:r>
              <a:rPr sz="1800" spc="-145" dirty="0">
                <a:latin typeface="Microsoft Sans Serif"/>
                <a:cs typeface="Microsoft Sans Serif"/>
              </a:rPr>
              <a:t>fourfold </a:t>
            </a:r>
            <a:r>
              <a:rPr sz="1800" spc="-125" dirty="0">
                <a:latin typeface="Microsoft Sans Serif"/>
                <a:cs typeface="Microsoft Sans Serif"/>
              </a:rPr>
              <a:t>risk; </a:t>
            </a:r>
            <a:r>
              <a:rPr sz="1800" spc="-155" dirty="0">
                <a:latin typeface="Microsoft Sans Serif"/>
                <a:cs typeface="Microsoft Sans Serif"/>
              </a:rPr>
              <a:t>the </a:t>
            </a:r>
            <a:r>
              <a:rPr sz="1800" spc="-135" dirty="0">
                <a:latin typeface="Microsoft Sans Serif"/>
                <a:cs typeface="Microsoft Sans Serif"/>
              </a:rPr>
              <a:t>risk </a:t>
            </a:r>
            <a:r>
              <a:rPr sz="1800" spc="-210" dirty="0">
                <a:latin typeface="Microsoft Sans Serif"/>
                <a:cs typeface="Microsoft Sans Serif"/>
              </a:rPr>
              <a:t>may</a:t>
            </a:r>
            <a:r>
              <a:rPr sz="1800" spc="-204" dirty="0">
                <a:latin typeface="Microsoft Sans Serif"/>
                <a:cs typeface="Microsoft Sans Serif"/>
              </a:rPr>
              <a:t> </a:t>
            </a:r>
            <a:r>
              <a:rPr sz="1800" spc="-190" dirty="0">
                <a:latin typeface="Microsoft Sans Serif"/>
                <a:cs typeface="Microsoft Sans Serif"/>
              </a:rPr>
              <a:t>be</a:t>
            </a:r>
            <a:r>
              <a:rPr sz="1800" spc="-185" dirty="0">
                <a:latin typeface="Microsoft Sans Serif"/>
                <a:cs typeface="Microsoft Sans Serif"/>
              </a:rPr>
              <a:t> </a:t>
            </a:r>
            <a:r>
              <a:rPr sz="1800" spc="-170" dirty="0">
                <a:latin typeface="Microsoft Sans Serif"/>
                <a:cs typeface="Microsoft Sans Serif"/>
              </a:rPr>
              <a:t>dose-dependent.</a:t>
            </a:r>
            <a:r>
              <a:rPr sz="1800" spc="-165" dirty="0">
                <a:latin typeface="Microsoft Sans Serif"/>
                <a:cs typeface="Microsoft Sans Serif"/>
              </a:rPr>
              <a:t> </a:t>
            </a:r>
            <a:r>
              <a:rPr sz="1800" spc="-220" dirty="0">
                <a:latin typeface="Microsoft Sans Serif"/>
                <a:cs typeface="Microsoft Sans Serif"/>
              </a:rPr>
              <a:t>A </a:t>
            </a:r>
            <a:r>
              <a:rPr sz="1800" spc="-155" dirty="0">
                <a:latin typeface="Microsoft Sans Serif"/>
                <a:cs typeface="Microsoft Sans Serif"/>
              </a:rPr>
              <a:t>possible </a:t>
            </a:r>
            <a:r>
              <a:rPr sz="1800" spc="-150" dirty="0">
                <a:latin typeface="Microsoft Sans Serif"/>
                <a:cs typeface="Microsoft Sans Serif"/>
              </a:rPr>
              <a:t> </a:t>
            </a:r>
            <a:r>
              <a:rPr sz="1800" spc="-160" dirty="0">
                <a:latin typeface="Microsoft Sans Serif"/>
                <a:cs typeface="Microsoft Sans Serif"/>
              </a:rPr>
              <a:t>explanation</a:t>
            </a:r>
            <a:r>
              <a:rPr sz="1800" spc="-155" dirty="0">
                <a:latin typeface="Microsoft Sans Serif"/>
                <a:cs typeface="Microsoft Sans Serif"/>
              </a:rPr>
              <a:t> </a:t>
            </a:r>
            <a:r>
              <a:rPr sz="1800" spc="-130" dirty="0">
                <a:latin typeface="Microsoft Sans Serif"/>
                <a:cs typeface="Microsoft Sans Serif"/>
              </a:rPr>
              <a:t>for this </a:t>
            </a:r>
            <a:r>
              <a:rPr sz="1800" spc="-145" dirty="0">
                <a:latin typeface="Microsoft Sans Serif"/>
                <a:cs typeface="Microsoft Sans Serif"/>
              </a:rPr>
              <a:t>finding </a:t>
            </a:r>
            <a:r>
              <a:rPr sz="1800" spc="-210" dirty="0">
                <a:latin typeface="Microsoft Sans Serif"/>
                <a:cs typeface="Microsoft Sans Serif"/>
              </a:rPr>
              <a:t>may</a:t>
            </a:r>
            <a:r>
              <a:rPr sz="1800" spc="-204" dirty="0">
                <a:latin typeface="Microsoft Sans Serif"/>
                <a:cs typeface="Microsoft Sans Serif"/>
              </a:rPr>
              <a:t> </a:t>
            </a:r>
            <a:r>
              <a:rPr sz="1800" spc="-190" dirty="0">
                <a:latin typeface="Microsoft Sans Serif"/>
                <a:cs typeface="Microsoft Sans Serif"/>
              </a:rPr>
              <a:t>be</a:t>
            </a:r>
            <a:r>
              <a:rPr sz="1800" spc="-185" dirty="0">
                <a:latin typeface="Microsoft Sans Serif"/>
                <a:cs typeface="Microsoft Sans Serif"/>
              </a:rPr>
              <a:t> </a:t>
            </a:r>
            <a:r>
              <a:rPr sz="1800" spc="-165" dirty="0">
                <a:latin typeface="Microsoft Sans Serif"/>
                <a:cs typeface="Microsoft Sans Serif"/>
              </a:rPr>
              <a:t>impaired</a:t>
            </a:r>
            <a:r>
              <a:rPr sz="1800" spc="-160" dirty="0">
                <a:latin typeface="Microsoft Sans Serif"/>
                <a:cs typeface="Microsoft Sans Serif"/>
              </a:rPr>
              <a:t> </a:t>
            </a:r>
            <a:r>
              <a:rPr sz="1800" spc="-130" dirty="0">
                <a:latin typeface="Microsoft Sans Serif"/>
                <a:cs typeface="Microsoft Sans Serif"/>
              </a:rPr>
              <a:t>in </a:t>
            </a:r>
            <a:r>
              <a:rPr sz="1800" spc="-150" dirty="0">
                <a:latin typeface="Microsoft Sans Serif"/>
                <a:cs typeface="Microsoft Sans Serif"/>
              </a:rPr>
              <a:t>tubal</a:t>
            </a:r>
            <a:r>
              <a:rPr sz="1800" spc="-145" dirty="0">
                <a:latin typeface="Microsoft Sans Serif"/>
                <a:cs typeface="Microsoft Sans Serif"/>
              </a:rPr>
              <a:t> </a:t>
            </a:r>
            <a:r>
              <a:rPr sz="1800" spc="-135" dirty="0">
                <a:latin typeface="Microsoft Sans Serif"/>
                <a:cs typeface="Microsoft Sans Serif"/>
              </a:rPr>
              <a:t>motility </a:t>
            </a:r>
            <a:r>
              <a:rPr sz="1800" spc="-130" dirty="0">
                <a:latin typeface="Microsoft Sans Serif"/>
                <a:cs typeface="Microsoft Sans Serif"/>
              </a:rPr>
              <a:t>in </a:t>
            </a:r>
            <a:r>
              <a:rPr sz="1800" spc="-185" dirty="0">
                <a:latin typeface="Microsoft Sans Serif"/>
                <a:cs typeface="Microsoft Sans Serif"/>
              </a:rPr>
              <a:t>smokers</a:t>
            </a:r>
            <a:r>
              <a:rPr sz="1800" spc="-180" dirty="0">
                <a:latin typeface="Microsoft Sans Serif"/>
                <a:cs typeface="Microsoft Sans Serif"/>
              </a:rPr>
              <a:t> </a:t>
            </a:r>
            <a:r>
              <a:rPr sz="1800" spc="-150" dirty="0">
                <a:latin typeface="Microsoft Sans Serif"/>
                <a:cs typeface="Microsoft Sans Serif"/>
              </a:rPr>
              <a:t>or </a:t>
            </a:r>
            <a:r>
              <a:rPr sz="1800" spc="-165" dirty="0">
                <a:latin typeface="Microsoft Sans Serif"/>
                <a:cs typeface="Microsoft Sans Serif"/>
              </a:rPr>
              <a:t>impaired</a:t>
            </a:r>
            <a:r>
              <a:rPr sz="1800" spc="-160" dirty="0">
                <a:latin typeface="Microsoft Sans Serif"/>
                <a:cs typeface="Microsoft Sans Serif"/>
              </a:rPr>
              <a:t> </a:t>
            </a:r>
            <a:r>
              <a:rPr sz="1800" spc="-175" dirty="0">
                <a:latin typeface="Microsoft Sans Serif"/>
                <a:cs typeface="Microsoft Sans Serif"/>
              </a:rPr>
              <a:t>immunity,</a:t>
            </a:r>
            <a:r>
              <a:rPr sz="1800" spc="-170" dirty="0">
                <a:latin typeface="Microsoft Sans Serif"/>
                <a:cs typeface="Microsoft Sans Serif"/>
              </a:rPr>
              <a:t> </a:t>
            </a:r>
            <a:r>
              <a:rPr sz="1800" spc="-160" dirty="0">
                <a:latin typeface="Microsoft Sans Serif"/>
                <a:cs typeface="Microsoft Sans Serif"/>
              </a:rPr>
              <a:t>thus </a:t>
            </a:r>
            <a:r>
              <a:rPr sz="1800" spc="-155" dirty="0">
                <a:latin typeface="Microsoft Sans Serif"/>
                <a:cs typeface="Microsoft Sans Serif"/>
              </a:rPr>
              <a:t> </a:t>
            </a:r>
            <a:r>
              <a:rPr sz="1800" spc="-190" dirty="0">
                <a:latin typeface="Microsoft Sans Serif"/>
                <a:cs typeface="Microsoft Sans Serif"/>
              </a:rPr>
              <a:t>p</a:t>
            </a:r>
            <a:r>
              <a:rPr sz="1800" spc="-130" dirty="0">
                <a:latin typeface="Microsoft Sans Serif"/>
                <a:cs typeface="Microsoft Sans Serif"/>
              </a:rPr>
              <a:t>r</a:t>
            </a:r>
            <a:r>
              <a:rPr sz="1800" spc="-190" dirty="0">
                <a:latin typeface="Microsoft Sans Serif"/>
                <a:cs typeface="Microsoft Sans Serif"/>
              </a:rPr>
              <a:t>e</a:t>
            </a:r>
            <a:r>
              <a:rPr sz="1800" spc="-195" dirty="0">
                <a:latin typeface="Microsoft Sans Serif"/>
                <a:cs typeface="Microsoft Sans Serif"/>
              </a:rPr>
              <a:t>d</a:t>
            </a:r>
            <a:r>
              <a:rPr sz="1800" spc="-80" dirty="0">
                <a:latin typeface="Microsoft Sans Serif"/>
                <a:cs typeface="Microsoft Sans Serif"/>
              </a:rPr>
              <a:t>i</a:t>
            </a:r>
            <a:r>
              <a:rPr sz="1800" spc="-165" dirty="0">
                <a:latin typeface="Microsoft Sans Serif"/>
                <a:cs typeface="Microsoft Sans Serif"/>
              </a:rPr>
              <a:t>s</a:t>
            </a:r>
            <a:r>
              <a:rPr sz="1800" spc="-190" dirty="0">
                <a:latin typeface="Microsoft Sans Serif"/>
                <a:cs typeface="Microsoft Sans Serif"/>
              </a:rPr>
              <a:t>p</a:t>
            </a:r>
            <a:r>
              <a:rPr sz="1800" spc="-195" dirty="0">
                <a:latin typeface="Microsoft Sans Serif"/>
                <a:cs typeface="Microsoft Sans Serif"/>
              </a:rPr>
              <a:t>o</a:t>
            </a:r>
            <a:r>
              <a:rPr sz="1800" spc="-165" dirty="0">
                <a:latin typeface="Microsoft Sans Serif"/>
                <a:cs typeface="Microsoft Sans Serif"/>
              </a:rPr>
              <a:t>s</a:t>
            </a:r>
            <a:r>
              <a:rPr sz="1800" spc="-80" dirty="0">
                <a:latin typeface="Microsoft Sans Serif"/>
                <a:cs typeface="Microsoft Sans Serif"/>
              </a:rPr>
              <a:t>i</a:t>
            </a:r>
            <a:r>
              <a:rPr sz="1800" spc="-190" dirty="0">
                <a:latin typeface="Microsoft Sans Serif"/>
                <a:cs typeface="Microsoft Sans Serif"/>
              </a:rPr>
              <a:t>n</a:t>
            </a:r>
            <a:r>
              <a:rPr sz="1800" spc="-185" dirty="0">
                <a:latin typeface="Microsoft Sans Serif"/>
                <a:cs typeface="Microsoft Sans Serif"/>
              </a:rPr>
              <a:t>g</a:t>
            </a:r>
            <a:r>
              <a:rPr sz="1800" spc="-35" dirty="0">
                <a:latin typeface="Microsoft Sans Serif"/>
                <a:cs typeface="Microsoft Sans Serif"/>
              </a:rPr>
              <a:t> </a:t>
            </a:r>
            <a:r>
              <a:rPr sz="1800" spc="-90" dirty="0">
                <a:latin typeface="Microsoft Sans Serif"/>
                <a:cs typeface="Microsoft Sans Serif"/>
              </a:rPr>
              <a:t>t</a:t>
            </a:r>
            <a:r>
              <a:rPr sz="1800" spc="-190" dirty="0">
                <a:latin typeface="Microsoft Sans Serif"/>
                <a:cs typeface="Microsoft Sans Serif"/>
              </a:rPr>
              <a:t>he</a:t>
            </a:r>
            <a:r>
              <a:rPr sz="1800" spc="-270" dirty="0">
                <a:latin typeface="Microsoft Sans Serif"/>
                <a:cs typeface="Microsoft Sans Serif"/>
              </a:rPr>
              <a:t>m</a:t>
            </a:r>
            <a:r>
              <a:rPr sz="1800" spc="-60" dirty="0">
                <a:latin typeface="Microsoft Sans Serif"/>
                <a:cs typeface="Microsoft Sans Serif"/>
              </a:rPr>
              <a:t> </a:t>
            </a:r>
            <a:r>
              <a:rPr sz="1800" spc="-135" dirty="0">
                <a:latin typeface="Microsoft Sans Serif"/>
                <a:cs typeface="Microsoft Sans Serif"/>
              </a:rPr>
              <a:t>to</a:t>
            </a:r>
            <a:r>
              <a:rPr sz="1800" spc="-60" dirty="0">
                <a:latin typeface="Microsoft Sans Serif"/>
                <a:cs typeface="Microsoft Sans Serif"/>
              </a:rPr>
              <a:t> </a:t>
            </a:r>
            <a:r>
              <a:rPr sz="1800" spc="-190" dirty="0">
                <a:latin typeface="Microsoft Sans Serif"/>
                <a:cs typeface="Microsoft Sans Serif"/>
              </a:rPr>
              <a:t>p</a:t>
            </a:r>
            <a:r>
              <a:rPr sz="1800" spc="-195" dirty="0">
                <a:latin typeface="Microsoft Sans Serif"/>
                <a:cs typeface="Microsoft Sans Serif"/>
              </a:rPr>
              <a:t>e</a:t>
            </a:r>
            <a:r>
              <a:rPr sz="1800" spc="-80" dirty="0">
                <a:latin typeface="Microsoft Sans Serif"/>
                <a:cs typeface="Microsoft Sans Serif"/>
              </a:rPr>
              <a:t>l</a:t>
            </a:r>
            <a:r>
              <a:rPr sz="1800" spc="-165" dirty="0">
                <a:latin typeface="Microsoft Sans Serif"/>
                <a:cs typeface="Microsoft Sans Serif"/>
              </a:rPr>
              <a:t>v</a:t>
            </a:r>
            <a:r>
              <a:rPr sz="1800" spc="-80" dirty="0">
                <a:latin typeface="Microsoft Sans Serif"/>
                <a:cs typeface="Microsoft Sans Serif"/>
              </a:rPr>
              <a:t>i</a:t>
            </a:r>
            <a:r>
              <a:rPr sz="1800" spc="-165" dirty="0">
                <a:latin typeface="Microsoft Sans Serif"/>
                <a:cs typeface="Microsoft Sans Serif"/>
              </a:rPr>
              <a:t>c</a:t>
            </a:r>
            <a:r>
              <a:rPr sz="1800" spc="-95" dirty="0">
                <a:latin typeface="Microsoft Sans Serif"/>
                <a:cs typeface="Microsoft Sans Serif"/>
              </a:rPr>
              <a:t> </a:t>
            </a:r>
            <a:r>
              <a:rPr sz="1800" spc="-80" dirty="0">
                <a:latin typeface="Microsoft Sans Serif"/>
                <a:cs typeface="Microsoft Sans Serif"/>
              </a:rPr>
              <a:t>i</a:t>
            </a:r>
            <a:r>
              <a:rPr sz="1800" spc="-185" dirty="0">
                <a:latin typeface="Microsoft Sans Serif"/>
                <a:cs typeface="Microsoft Sans Serif"/>
              </a:rPr>
              <a:t>n</a:t>
            </a:r>
            <a:r>
              <a:rPr sz="1800" spc="-100" dirty="0">
                <a:latin typeface="Microsoft Sans Serif"/>
                <a:cs typeface="Microsoft Sans Serif"/>
              </a:rPr>
              <a:t>f</a:t>
            </a:r>
            <a:r>
              <a:rPr sz="1800" spc="-80" dirty="0">
                <a:latin typeface="Microsoft Sans Serif"/>
                <a:cs typeface="Microsoft Sans Serif"/>
              </a:rPr>
              <a:t>l</a:t>
            </a:r>
            <a:r>
              <a:rPr sz="1800" spc="-190" dirty="0">
                <a:latin typeface="Microsoft Sans Serif"/>
                <a:cs typeface="Microsoft Sans Serif"/>
              </a:rPr>
              <a:t>a</a:t>
            </a:r>
            <a:r>
              <a:rPr sz="1800" spc="-285" dirty="0">
                <a:latin typeface="Microsoft Sans Serif"/>
                <a:cs typeface="Microsoft Sans Serif"/>
              </a:rPr>
              <a:t>m</a:t>
            </a:r>
            <a:r>
              <a:rPr sz="1800" spc="-280" dirty="0">
                <a:latin typeface="Microsoft Sans Serif"/>
                <a:cs typeface="Microsoft Sans Serif"/>
              </a:rPr>
              <a:t>m</a:t>
            </a:r>
            <a:r>
              <a:rPr sz="1800" spc="-185" dirty="0">
                <a:latin typeface="Microsoft Sans Serif"/>
                <a:cs typeface="Microsoft Sans Serif"/>
              </a:rPr>
              <a:t>a</a:t>
            </a:r>
            <a:r>
              <a:rPr sz="1800" spc="-100" dirty="0">
                <a:latin typeface="Microsoft Sans Serif"/>
                <a:cs typeface="Microsoft Sans Serif"/>
              </a:rPr>
              <a:t>t</a:t>
            </a:r>
            <a:r>
              <a:rPr sz="1800" spc="-190" dirty="0">
                <a:latin typeface="Microsoft Sans Serif"/>
                <a:cs typeface="Microsoft Sans Serif"/>
              </a:rPr>
              <a:t>o</a:t>
            </a:r>
            <a:r>
              <a:rPr sz="1800" spc="-130" dirty="0">
                <a:latin typeface="Microsoft Sans Serif"/>
                <a:cs typeface="Microsoft Sans Serif"/>
              </a:rPr>
              <a:t>r</a:t>
            </a:r>
            <a:r>
              <a:rPr sz="1800" spc="-165" dirty="0">
                <a:latin typeface="Microsoft Sans Serif"/>
                <a:cs typeface="Microsoft Sans Serif"/>
              </a:rPr>
              <a:t>y</a:t>
            </a:r>
            <a:r>
              <a:rPr sz="1800" spc="-45" dirty="0">
                <a:latin typeface="Microsoft Sans Serif"/>
                <a:cs typeface="Microsoft Sans Serif"/>
              </a:rPr>
              <a:t> </a:t>
            </a:r>
            <a:r>
              <a:rPr sz="1800" spc="-135" dirty="0">
                <a:latin typeface="Microsoft Sans Serif"/>
                <a:cs typeface="Microsoft Sans Serif"/>
              </a:rPr>
              <a:t>di</a:t>
            </a:r>
            <a:r>
              <a:rPr sz="1800" spc="-165" dirty="0">
                <a:latin typeface="Microsoft Sans Serif"/>
                <a:cs typeface="Microsoft Sans Serif"/>
              </a:rPr>
              <a:t>s</a:t>
            </a:r>
            <a:r>
              <a:rPr sz="1800" spc="-190" dirty="0">
                <a:latin typeface="Microsoft Sans Serif"/>
                <a:cs typeface="Microsoft Sans Serif"/>
              </a:rPr>
              <a:t>e</a:t>
            </a:r>
            <a:r>
              <a:rPr sz="1800" spc="-195" dirty="0">
                <a:latin typeface="Microsoft Sans Serif"/>
                <a:cs typeface="Microsoft Sans Serif"/>
              </a:rPr>
              <a:t>a</a:t>
            </a:r>
            <a:r>
              <a:rPr sz="1800" spc="-165" dirty="0">
                <a:latin typeface="Microsoft Sans Serif"/>
                <a:cs typeface="Microsoft Sans Serif"/>
              </a:rPr>
              <a:t>s</a:t>
            </a:r>
            <a:r>
              <a:rPr sz="1800" spc="-140" dirty="0">
                <a:latin typeface="Microsoft Sans Serif"/>
                <a:cs typeface="Microsoft Sans Serif"/>
              </a:rPr>
              <a:t>e.</a:t>
            </a:r>
            <a:endParaRPr sz="1800" dirty="0">
              <a:latin typeface="Microsoft Sans Serif"/>
              <a:cs typeface="Microsoft Sans Serif"/>
            </a:endParaRPr>
          </a:p>
          <a:p>
            <a:pPr>
              <a:lnSpc>
                <a:spcPct val="100000"/>
              </a:lnSpc>
              <a:spcBef>
                <a:spcPts val="10"/>
              </a:spcBef>
              <a:buClr>
                <a:srgbClr val="FFFFFF"/>
              </a:buClr>
              <a:buFont typeface="Microsoft Sans Serif"/>
              <a:buAutoNum type="arabicParenR" startAt="8"/>
            </a:pPr>
            <a:endParaRPr sz="1900" dirty="0">
              <a:latin typeface="Microsoft Sans Serif"/>
              <a:cs typeface="Microsoft Sans Serif"/>
            </a:endParaRPr>
          </a:p>
          <a:p>
            <a:pPr marL="12700" marR="386715">
              <a:lnSpc>
                <a:spcPct val="100000"/>
              </a:lnSpc>
              <a:spcBef>
                <a:spcPts val="5"/>
              </a:spcBef>
              <a:buAutoNum type="arabicParenR" startAt="8"/>
              <a:tabLst>
                <a:tab pos="232410" algn="l"/>
              </a:tabLst>
            </a:pPr>
            <a:r>
              <a:rPr sz="1800" spc="-135" dirty="0">
                <a:latin typeface="Microsoft Sans Serif"/>
                <a:cs typeface="Microsoft Sans Serif"/>
              </a:rPr>
              <a:t>In</a:t>
            </a:r>
            <a:r>
              <a:rPr sz="1800" spc="-60" dirty="0">
                <a:latin typeface="Microsoft Sans Serif"/>
                <a:cs typeface="Microsoft Sans Serif"/>
              </a:rPr>
              <a:t> </a:t>
            </a:r>
            <a:r>
              <a:rPr sz="1800" spc="-155" dirty="0">
                <a:latin typeface="Microsoft Sans Serif"/>
                <a:cs typeface="Microsoft Sans Serif"/>
              </a:rPr>
              <a:t>utero</a:t>
            </a:r>
            <a:r>
              <a:rPr sz="1800" spc="-50" dirty="0">
                <a:latin typeface="Microsoft Sans Serif"/>
                <a:cs typeface="Microsoft Sans Serif"/>
              </a:rPr>
              <a:t> </a:t>
            </a:r>
            <a:r>
              <a:rPr sz="1800" spc="-229" dirty="0">
                <a:latin typeface="Microsoft Sans Serif"/>
                <a:cs typeface="Microsoft Sans Serif"/>
              </a:rPr>
              <a:t>DES</a:t>
            </a:r>
            <a:r>
              <a:rPr sz="1800" spc="-55" dirty="0">
                <a:latin typeface="Microsoft Sans Serif"/>
                <a:cs typeface="Microsoft Sans Serif"/>
              </a:rPr>
              <a:t> </a:t>
            </a:r>
            <a:r>
              <a:rPr sz="1800" spc="-175" dirty="0">
                <a:latin typeface="Microsoft Sans Serif"/>
                <a:cs typeface="Microsoft Sans Serif"/>
              </a:rPr>
              <a:t>exposure</a:t>
            </a:r>
            <a:r>
              <a:rPr sz="1800" spc="-15" dirty="0">
                <a:latin typeface="Microsoft Sans Serif"/>
                <a:cs typeface="Microsoft Sans Serif"/>
              </a:rPr>
              <a:t> </a:t>
            </a:r>
            <a:r>
              <a:rPr sz="1800" spc="420" dirty="0">
                <a:latin typeface="Microsoft Sans Serif"/>
                <a:cs typeface="Microsoft Sans Serif"/>
              </a:rPr>
              <a:t>—</a:t>
            </a:r>
            <a:r>
              <a:rPr sz="1800" spc="-55" dirty="0">
                <a:latin typeface="Microsoft Sans Serif"/>
                <a:cs typeface="Microsoft Sans Serif"/>
              </a:rPr>
              <a:t> </a:t>
            </a:r>
            <a:r>
              <a:rPr sz="1800" spc="-150" dirty="0">
                <a:latin typeface="Microsoft Sans Serif"/>
                <a:cs typeface="Microsoft Sans Serif"/>
              </a:rPr>
              <a:t>Patients</a:t>
            </a:r>
            <a:r>
              <a:rPr sz="1800" spc="-50" dirty="0">
                <a:latin typeface="Microsoft Sans Serif"/>
                <a:cs typeface="Microsoft Sans Serif"/>
              </a:rPr>
              <a:t> </a:t>
            </a:r>
            <a:r>
              <a:rPr sz="1800" spc="-150" dirty="0">
                <a:latin typeface="Microsoft Sans Serif"/>
                <a:cs typeface="Microsoft Sans Serif"/>
              </a:rPr>
              <a:t>with</a:t>
            </a:r>
            <a:r>
              <a:rPr sz="1800" spc="-75" dirty="0">
                <a:latin typeface="Microsoft Sans Serif"/>
                <a:cs typeface="Microsoft Sans Serif"/>
              </a:rPr>
              <a:t> </a:t>
            </a:r>
            <a:r>
              <a:rPr sz="1800" spc="-180" dirty="0">
                <a:latin typeface="Microsoft Sans Serif"/>
                <a:cs typeface="Microsoft Sans Serif"/>
              </a:rPr>
              <a:t>a</a:t>
            </a:r>
            <a:r>
              <a:rPr sz="1800" spc="-55" dirty="0">
                <a:latin typeface="Microsoft Sans Serif"/>
                <a:cs typeface="Microsoft Sans Serif"/>
              </a:rPr>
              <a:t> </a:t>
            </a:r>
            <a:r>
              <a:rPr sz="1800" spc="-145" dirty="0">
                <a:latin typeface="Microsoft Sans Serif"/>
                <a:cs typeface="Microsoft Sans Serif"/>
              </a:rPr>
              <a:t>history</a:t>
            </a:r>
            <a:r>
              <a:rPr sz="1800" spc="-70" dirty="0">
                <a:latin typeface="Microsoft Sans Serif"/>
                <a:cs typeface="Microsoft Sans Serif"/>
              </a:rPr>
              <a:t> </a:t>
            </a:r>
            <a:r>
              <a:rPr sz="1800" spc="-140" dirty="0">
                <a:latin typeface="Microsoft Sans Serif"/>
                <a:cs typeface="Microsoft Sans Serif"/>
              </a:rPr>
              <a:t>of</a:t>
            </a:r>
            <a:r>
              <a:rPr sz="1800" spc="-50" dirty="0">
                <a:latin typeface="Microsoft Sans Serif"/>
                <a:cs typeface="Microsoft Sans Serif"/>
              </a:rPr>
              <a:t> </a:t>
            </a:r>
            <a:r>
              <a:rPr sz="1800" spc="-130" dirty="0">
                <a:latin typeface="Microsoft Sans Serif"/>
                <a:cs typeface="Microsoft Sans Serif"/>
              </a:rPr>
              <a:t>in</a:t>
            </a:r>
            <a:r>
              <a:rPr sz="1800" spc="-70" dirty="0">
                <a:latin typeface="Microsoft Sans Serif"/>
                <a:cs typeface="Microsoft Sans Serif"/>
              </a:rPr>
              <a:t> </a:t>
            </a:r>
            <a:r>
              <a:rPr sz="1800" spc="-155" dirty="0">
                <a:latin typeface="Microsoft Sans Serif"/>
                <a:cs typeface="Microsoft Sans Serif"/>
              </a:rPr>
              <a:t>utero</a:t>
            </a:r>
            <a:r>
              <a:rPr sz="1800" spc="-30" dirty="0">
                <a:latin typeface="Microsoft Sans Serif"/>
                <a:cs typeface="Microsoft Sans Serif"/>
              </a:rPr>
              <a:t> </a:t>
            </a:r>
            <a:r>
              <a:rPr sz="1800" spc="-135" dirty="0">
                <a:latin typeface="Microsoft Sans Serif"/>
                <a:cs typeface="Microsoft Sans Serif"/>
              </a:rPr>
              <a:t>diethylstilbestrol</a:t>
            </a:r>
            <a:r>
              <a:rPr sz="1800" spc="-60" dirty="0">
                <a:latin typeface="Microsoft Sans Serif"/>
                <a:cs typeface="Microsoft Sans Serif"/>
              </a:rPr>
              <a:t> </a:t>
            </a:r>
            <a:r>
              <a:rPr sz="1800" spc="-185" dirty="0">
                <a:latin typeface="Microsoft Sans Serif"/>
                <a:cs typeface="Microsoft Sans Serif"/>
              </a:rPr>
              <a:t>(DES)</a:t>
            </a:r>
            <a:r>
              <a:rPr sz="1800" spc="-35" dirty="0">
                <a:latin typeface="Microsoft Sans Serif"/>
                <a:cs typeface="Microsoft Sans Serif"/>
              </a:rPr>
              <a:t> </a:t>
            </a:r>
            <a:r>
              <a:rPr sz="1800" spc="-175" dirty="0">
                <a:latin typeface="Microsoft Sans Serif"/>
                <a:cs typeface="Microsoft Sans Serif"/>
              </a:rPr>
              <a:t>exposure</a:t>
            </a:r>
            <a:r>
              <a:rPr sz="1800" spc="-55" dirty="0">
                <a:latin typeface="Microsoft Sans Serif"/>
                <a:cs typeface="Microsoft Sans Serif"/>
              </a:rPr>
              <a:t> </a:t>
            </a:r>
            <a:r>
              <a:rPr sz="1800" spc="-185" dirty="0">
                <a:latin typeface="Microsoft Sans Serif"/>
                <a:cs typeface="Microsoft Sans Serif"/>
              </a:rPr>
              <a:t>have</a:t>
            </a:r>
            <a:r>
              <a:rPr sz="1800" spc="-45" dirty="0">
                <a:latin typeface="Microsoft Sans Serif"/>
                <a:cs typeface="Microsoft Sans Serif"/>
              </a:rPr>
              <a:t> </a:t>
            </a:r>
            <a:r>
              <a:rPr sz="1800" spc="-180" dirty="0">
                <a:latin typeface="Microsoft Sans Serif"/>
                <a:cs typeface="Microsoft Sans Serif"/>
              </a:rPr>
              <a:t>a </a:t>
            </a:r>
            <a:r>
              <a:rPr sz="1800" spc="-465" dirty="0">
                <a:latin typeface="Microsoft Sans Serif"/>
                <a:cs typeface="Microsoft Sans Serif"/>
              </a:rPr>
              <a:t> </a:t>
            </a:r>
            <a:r>
              <a:rPr sz="1800" spc="-145" dirty="0">
                <a:latin typeface="Microsoft Sans Serif"/>
                <a:cs typeface="Microsoft Sans Serif"/>
              </a:rPr>
              <a:t>fourfold</a:t>
            </a:r>
            <a:r>
              <a:rPr sz="1800" spc="-140" dirty="0">
                <a:latin typeface="Microsoft Sans Serif"/>
                <a:cs typeface="Microsoft Sans Serif"/>
              </a:rPr>
              <a:t> </a:t>
            </a:r>
            <a:r>
              <a:rPr sz="1800" spc="-165" dirty="0">
                <a:latin typeface="Microsoft Sans Serif"/>
                <a:cs typeface="Microsoft Sans Serif"/>
              </a:rPr>
              <a:t>increased </a:t>
            </a:r>
            <a:r>
              <a:rPr sz="1800" spc="-135" dirty="0">
                <a:latin typeface="Microsoft Sans Serif"/>
                <a:cs typeface="Microsoft Sans Serif"/>
              </a:rPr>
              <a:t>risk </a:t>
            </a:r>
            <a:r>
              <a:rPr sz="1800" spc="-140" dirty="0">
                <a:latin typeface="Microsoft Sans Serif"/>
                <a:cs typeface="Microsoft Sans Serif"/>
              </a:rPr>
              <a:t>of </a:t>
            </a:r>
            <a:r>
              <a:rPr sz="1800" spc="-155" dirty="0">
                <a:latin typeface="Microsoft Sans Serif"/>
                <a:cs typeface="Microsoft Sans Serif"/>
              </a:rPr>
              <a:t>ectopic </a:t>
            </a:r>
            <a:r>
              <a:rPr sz="1800" spc="-180" dirty="0">
                <a:latin typeface="Microsoft Sans Serif"/>
                <a:cs typeface="Microsoft Sans Serif"/>
              </a:rPr>
              <a:t>pregnancy</a:t>
            </a:r>
            <a:r>
              <a:rPr sz="1800" spc="-175" dirty="0">
                <a:latin typeface="Microsoft Sans Serif"/>
                <a:cs typeface="Microsoft Sans Serif"/>
              </a:rPr>
              <a:t> </a:t>
            </a:r>
            <a:r>
              <a:rPr sz="1800" spc="-190" dirty="0">
                <a:latin typeface="Microsoft Sans Serif"/>
                <a:cs typeface="Microsoft Sans Serif"/>
              </a:rPr>
              <a:t>due</a:t>
            </a:r>
            <a:r>
              <a:rPr sz="1800" spc="-185" dirty="0">
                <a:latin typeface="Microsoft Sans Serif"/>
                <a:cs typeface="Microsoft Sans Serif"/>
              </a:rPr>
              <a:t> </a:t>
            </a:r>
            <a:r>
              <a:rPr sz="1800" spc="-135" dirty="0">
                <a:latin typeface="Microsoft Sans Serif"/>
                <a:cs typeface="Microsoft Sans Serif"/>
              </a:rPr>
              <a:t>to </a:t>
            </a:r>
            <a:r>
              <a:rPr sz="1800" spc="-180" dirty="0">
                <a:latin typeface="Microsoft Sans Serif"/>
                <a:cs typeface="Microsoft Sans Serif"/>
              </a:rPr>
              <a:t>abnormal</a:t>
            </a:r>
            <a:r>
              <a:rPr sz="1800" spc="-175" dirty="0">
                <a:latin typeface="Microsoft Sans Serif"/>
                <a:cs typeface="Microsoft Sans Serif"/>
              </a:rPr>
              <a:t> </a:t>
            </a:r>
            <a:r>
              <a:rPr sz="1800" spc="-150" dirty="0">
                <a:latin typeface="Microsoft Sans Serif"/>
                <a:cs typeface="Microsoft Sans Serif"/>
              </a:rPr>
              <a:t>tubal </a:t>
            </a:r>
            <a:r>
              <a:rPr sz="1800" spc="-180" dirty="0">
                <a:latin typeface="Microsoft Sans Serif"/>
                <a:cs typeface="Microsoft Sans Serif"/>
              </a:rPr>
              <a:t>morphology</a:t>
            </a:r>
            <a:r>
              <a:rPr sz="1800" spc="-175" dirty="0">
                <a:latin typeface="Microsoft Sans Serif"/>
                <a:cs typeface="Microsoft Sans Serif"/>
              </a:rPr>
              <a:t> </a:t>
            </a:r>
            <a:r>
              <a:rPr sz="1800" spc="-165" dirty="0">
                <a:latin typeface="Microsoft Sans Serif"/>
                <a:cs typeface="Microsoft Sans Serif"/>
              </a:rPr>
              <a:t>and,</a:t>
            </a:r>
            <a:r>
              <a:rPr sz="1800" spc="-160" dirty="0">
                <a:latin typeface="Microsoft Sans Serif"/>
                <a:cs typeface="Microsoft Sans Serif"/>
              </a:rPr>
              <a:t> possibly, </a:t>
            </a:r>
            <a:r>
              <a:rPr sz="1800" spc="-165" dirty="0">
                <a:latin typeface="Microsoft Sans Serif"/>
                <a:cs typeface="Microsoft Sans Serif"/>
              </a:rPr>
              <a:t>impaired </a:t>
            </a:r>
            <a:r>
              <a:rPr sz="1800" spc="-160" dirty="0">
                <a:latin typeface="Microsoft Sans Serif"/>
                <a:cs typeface="Microsoft Sans Serif"/>
              </a:rPr>
              <a:t> </a:t>
            </a:r>
            <a:r>
              <a:rPr sz="1800" spc="-140" dirty="0">
                <a:latin typeface="Microsoft Sans Serif"/>
                <a:cs typeface="Microsoft Sans Serif"/>
              </a:rPr>
              <a:t>fimbrial </a:t>
            </a:r>
            <a:r>
              <a:rPr sz="1800" spc="-145" dirty="0">
                <a:latin typeface="Microsoft Sans Serif"/>
                <a:cs typeface="Microsoft Sans Serif"/>
              </a:rPr>
              <a:t>function. </a:t>
            </a:r>
            <a:r>
              <a:rPr sz="1800" spc="-175" dirty="0">
                <a:latin typeface="Microsoft Sans Serif"/>
                <a:cs typeface="Microsoft Sans Serif"/>
              </a:rPr>
              <a:t>There</a:t>
            </a:r>
            <a:r>
              <a:rPr sz="1800" spc="-170" dirty="0">
                <a:latin typeface="Microsoft Sans Serif"/>
                <a:cs typeface="Microsoft Sans Serif"/>
              </a:rPr>
              <a:t> </a:t>
            </a:r>
            <a:r>
              <a:rPr sz="1800" spc="-200" dirty="0">
                <a:latin typeface="Microsoft Sans Serif"/>
                <a:cs typeface="Microsoft Sans Serif"/>
              </a:rPr>
              <a:t>was</a:t>
            </a:r>
            <a:r>
              <a:rPr sz="1800" spc="-195" dirty="0">
                <a:latin typeface="Microsoft Sans Serif"/>
                <a:cs typeface="Microsoft Sans Serif"/>
              </a:rPr>
              <a:t> </a:t>
            </a:r>
            <a:r>
              <a:rPr sz="1800" spc="-180" dirty="0">
                <a:latin typeface="Microsoft Sans Serif"/>
                <a:cs typeface="Microsoft Sans Serif"/>
              </a:rPr>
              <a:t>a</a:t>
            </a:r>
            <a:r>
              <a:rPr sz="1800" spc="-175" dirty="0">
                <a:latin typeface="Microsoft Sans Serif"/>
                <a:cs typeface="Microsoft Sans Serif"/>
              </a:rPr>
              <a:t> </a:t>
            </a:r>
            <a:r>
              <a:rPr sz="1800" spc="-140" dirty="0">
                <a:latin typeface="Microsoft Sans Serif"/>
                <a:cs typeface="Microsoft Sans Serif"/>
              </a:rPr>
              <a:t>3.7-fold </a:t>
            </a:r>
            <a:r>
              <a:rPr sz="1800" spc="-160" dirty="0">
                <a:latin typeface="Microsoft Sans Serif"/>
                <a:cs typeface="Microsoft Sans Serif"/>
              </a:rPr>
              <a:t>increase </a:t>
            </a:r>
            <a:r>
              <a:rPr sz="1800" spc="-135" dirty="0">
                <a:latin typeface="Microsoft Sans Serif"/>
                <a:cs typeface="Microsoft Sans Serif"/>
              </a:rPr>
              <a:t>risk </a:t>
            </a:r>
            <a:r>
              <a:rPr sz="1800" spc="-160" dirty="0">
                <a:latin typeface="Microsoft Sans Serif"/>
                <a:cs typeface="Microsoft Sans Serif"/>
              </a:rPr>
              <a:t>associated </a:t>
            </a:r>
            <a:r>
              <a:rPr sz="1800" spc="-150" dirty="0">
                <a:latin typeface="Microsoft Sans Serif"/>
                <a:cs typeface="Microsoft Sans Serif"/>
              </a:rPr>
              <a:t>with </a:t>
            </a:r>
            <a:r>
              <a:rPr sz="1800" spc="-229" dirty="0">
                <a:latin typeface="Microsoft Sans Serif"/>
                <a:cs typeface="Microsoft Sans Serif"/>
              </a:rPr>
              <a:t>DES</a:t>
            </a:r>
            <a:r>
              <a:rPr sz="1800" spc="-225" dirty="0">
                <a:latin typeface="Microsoft Sans Serif"/>
                <a:cs typeface="Microsoft Sans Serif"/>
              </a:rPr>
              <a:t> </a:t>
            </a:r>
            <a:r>
              <a:rPr sz="1800" spc="-175" dirty="0">
                <a:latin typeface="Microsoft Sans Serif"/>
                <a:cs typeface="Microsoft Sans Serif"/>
              </a:rPr>
              <a:t>exposure</a:t>
            </a:r>
            <a:r>
              <a:rPr sz="1800" spc="-170" dirty="0">
                <a:latin typeface="Microsoft Sans Serif"/>
                <a:cs typeface="Microsoft Sans Serif"/>
              </a:rPr>
              <a:t> </a:t>
            </a:r>
            <a:r>
              <a:rPr sz="1800" spc="-190" dirty="0">
                <a:latin typeface="Microsoft Sans Serif"/>
                <a:cs typeface="Microsoft Sans Serif"/>
              </a:rPr>
              <a:t>compared</a:t>
            </a:r>
            <a:r>
              <a:rPr sz="1800" spc="-185" dirty="0">
                <a:latin typeface="Microsoft Sans Serif"/>
                <a:cs typeface="Microsoft Sans Serif"/>
              </a:rPr>
              <a:t> </a:t>
            </a:r>
            <a:r>
              <a:rPr sz="1800" spc="-150" dirty="0">
                <a:latin typeface="Microsoft Sans Serif"/>
                <a:cs typeface="Microsoft Sans Serif"/>
              </a:rPr>
              <a:t>with </a:t>
            </a:r>
            <a:r>
              <a:rPr sz="1800" spc="-185" dirty="0">
                <a:latin typeface="Microsoft Sans Serif"/>
                <a:cs typeface="Microsoft Sans Serif"/>
              </a:rPr>
              <a:t>no </a:t>
            </a:r>
            <a:r>
              <a:rPr sz="1800" spc="-180" dirty="0">
                <a:latin typeface="Microsoft Sans Serif"/>
                <a:cs typeface="Microsoft Sans Serif"/>
              </a:rPr>
              <a:t> </a:t>
            </a:r>
            <a:r>
              <a:rPr sz="1800" spc="-165" dirty="0">
                <a:latin typeface="Microsoft Sans Serif"/>
                <a:cs typeface="Microsoft Sans Serif"/>
              </a:rPr>
              <a:t>exposure.</a:t>
            </a:r>
            <a:endParaRPr sz="1800" dirty="0">
              <a:latin typeface="Microsoft Sans Serif"/>
              <a:cs typeface="Microsoft Sans Serif"/>
            </a:endParaRPr>
          </a:p>
          <a:p>
            <a:pPr>
              <a:lnSpc>
                <a:spcPct val="100000"/>
              </a:lnSpc>
              <a:spcBef>
                <a:spcPts val="10"/>
              </a:spcBef>
              <a:buClr>
                <a:srgbClr val="FFFFFF"/>
              </a:buClr>
              <a:buFont typeface="Microsoft Sans Serif"/>
              <a:buAutoNum type="arabicParenR" startAt="8"/>
            </a:pPr>
            <a:endParaRPr sz="1900" dirty="0">
              <a:latin typeface="Microsoft Sans Serif"/>
              <a:cs typeface="Microsoft Sans Serif"/>
            </a:endParaRPr>
          </a:p>
          <a:p>
            <a:pPr marL="335280" indent="-323215">
              <a:lnSpc>
                <a:spcPct val="100000"/>
              </a:lnSpc>
              <a:spcBef>
                <a:spcPts val="5"/>
              </a:spcBef>
              <a:buAutoNum type="arabicParenR" startAt="8"/>
              <a:tabLst>
                <a:tab pos="335915" algn="l"/>
              </a:tabLst>
            </a:pPr>
            <a:r>
              <a:rPr sz="1800" spc="-180" dirty="0">
                <a:latin typeface="Microsoft Sans Serif"/>
                <a:cs typeface="Microsoft Sans Serif"/>
              </a:rPr>
              <a:t>Vaginal</a:t>
            </a:r>
            <a:r>
              <a:rPr sz="1800" spc="-15" dirty="0">
                <a:latin typeface="Microsoft Sans Serif"/>
                <a:cs typeface="Microsoft Sans Serif"/>
              </a:rPr>
              <a:t> </a:t>
            </a:r>
            <a:r>
              <a:rPr sz="1800" spc="-175" dirty="0">
                <a:latin typeface="Microsoft Sans Serif"/>
                <a:cs typeface="Microsoft Sans Serif"/>
              </a:rPr>
              <a:t>douching</a:t>
            </a:r>
            <a:r>
              <a:rPr sz="1800" spc="-40" dirty="0">
                <a:latin typeface="Microsoft Sans Serif"/>
                <a:cs typeface="Microsoft Sans Serif"/>
              </a:rPr>
              <a:t> </a:t>
            </a:r>
            <a:r>
              <a:rPr sz="1800" spc="420" dirty="0">
                <a:latin typeface="Microsoft Sans Serif"/>
                <a:cs typeface="Microsoft Sans Serif"/>
              </a:rPr>
              <a:t>—</a:t>
            </a:r>
            <a:r>
              <a:rPr sz="1800" spc="-55" dirty="0">
                <a:latin typeface="Microsoft Sans Serif"/>
                <a:cs typeface="Microsoft Sans Serif"/>
              </a:rPr>
              <a:t> </a:t>
            </a:r>
            <a:r>
              <a:rPr sz="1800" spc="-170" dirty="0">
                <a:latin typeface="Microsoft Sans Serif"/>
                <a:cs typeface="Microsoft Sans Serif"/>
              </a:rPr>
              <a:t>Regular</a:t>
            </a:r>
            <a:r>
              <a:rPr sz="1800" spc="-30" dirty="0">
                <a:latin typeface="Microsoft Sans Serif"/>
                <a:cs typeface="Microsoft Sans Serif"/>
              </a:rPr>
              <a:t> </a:t>
            </a:r>
            <a:r>
              <a:rPr sz="1800" spc="-155" dirty="0">
                <a:latin typeface="Microsoft Sans Serif"/>
                <a:cs typeface="Microsoft Sans Serif"/>
              </a:rPr>
              <a:t>vaginal</a:t>
            </a:r>
            <a:r>
              <a:rPr sz="1800" spc="-55" dirty="0">
                <a:latin typeface="Microsoft Sans Serif"/>
                <a:cs typeface="Microsoft Sans Serif"/>
              </a:rPr>
              <a:t> </a:t>
            </a:r>
            <a:r>
              <a:rPr sz="1800" spc="-170" dirty="0">
                <a:latin typeface="Microsoft Sans Serif"/>
                <a:cs typeface="Microsoft Sans Serif"/>
              </a:rPr>
              <a:t>douching</a:t>
            </a:r>
            <a:r>
              <a:rPr sz="1800" spc="-25" dirty="0">
                <a:latin typeface="Microsoft Sans Serif"/>
                <a:cs typeface="Microsoft Sans Serif"/>
              </a:rPr>
              <a:t> </a:t>
            </a:r>
            <a:r>
              <a:rPr sz="1800" spc="-120" dirty="0">
                <a:latin typeface="Microsoft Sans Serif"/>
                <a:cs typeface="Microsoft Sans Serif"/>
              </a:rPr>
              <a:t>is</a:t>
            </a:r>
            <a:r>
              <a:rPr sz="1800" spc="-60" dirty="0">
                <a:latin typeface="Microsoft Sans Serif"/>
                <a:cs typeface="Microsoft Sans Serif"/>
              </a:rPr>
              <a:t> </a:t>
            </a:r>
            <a:r>
              <a:rPr sz="1800" spc="-160" dirty="0">
                <a:latin typeface="Microsoft Sans Serif"/>
                <a:cs typeface="Microsoft Sans Serif"/>
              </a:rPr>
              <a:t>associated</a:t>
            </a:r>
            <a:r>
              <a:rPr sz="1800" spc="-65" dirty="0">
                <a:latin typeface="Microsoft Sans Serif"/>
                <a:cs typeface="Microsoft Sans Serif"/>
              </a:rPr>
              <a:t> </a:t>
            </a:r>
            <a:r>
              <a:rPr sz="1800" spc="-150" dirty="0">
                <a:latin typeface="Microsoft Sans Serif"/>
                <a:cs typeface="Microsoft Sans Serif"/>
              </a:rPr>
              <a:t>with</a:t>
            </a:r>
            <a:r>
              <a:rPr sz="1800" spc="-45" dirty="0">
                <a:latin typeface="Microsoft Sans Serif"/>
                <a:cs typeface="Microsoft Sans Serif"/>
              </a:rPr>
              <a:t> </a:t>
            </a:r>
            <a:r>
              <a:rPr sz="1800" spc="-185" dirty="0">
                <a:latin typeface="Microsoft Sans Serif"/>
                <a:cs typeface="Microsoft Sans Serif"/>
              </a:rPr>
              <a:t>an</a:t>
            </a:r>
            <a:r>
              <a:rPr sz="1800" spc="-50" dirty="0">
                <a:latin typeface="Microsoft Sans Serif"/>
                <a:cs typeface="Microsoft Sans Serif"/>
              </a:rPr>
              <a:t> </a:t>
            </a:r>
            <a:r>
              <a:rPr sz="1800" spc="-185" dirty="0">
                <a:latin typeface="Microsoft Sans Serif"/>
                <a:cs typeface="Microsoft Sans Serif"/>
              </a:rPr>
              <a:t>up</a:t>
            </a:r>
            <a:r>
              <a:rPr sz="1800" spc="-50" dirty="0">
                <a:latin typeface="Microsoft Sans Serif"/>
                <a:cs typeface="Microsoft Sans Serif"/>
              </a:rPr>
              <a:t> </a:t>
            </a:r>
            <a:r>
              <a:rPr sz="1800" spc="-140" dirty="0">
                <a:latin typeface="Microsoft Sans Serif"/>
                <a:cs typeface="Microsoft Sans Serif"/>
              </a:rPr>
              <a:t>to</a:t>
            </a:r>
            <a:r>
              <a:rPr sz="1800" spc="-45" dirty="0">
                <a:latin typeface="Microsoft Sans Serif"/>
                <a:cs typeface="Microsoft Sans Serif"/>
              </a:rPr>
              <a:t> </a:t>
            </a:r>
            <a:r>
              <a:rPr sz="1800" spc="-145" dirty="0">
                <a:latin typeface="Microsoft Sans Serif"/>
                <a:cs typeface="Microsoft Sans Serif"/>
              </a:rPr>
              <a:t>threefold</a:t>
            </a:r>
            <a:r>
              <a:rPr sz="1800" spc="-25" dirty="0">
                <a:latin typeface="Microsoft Sans Serif"/>
                <a:cs typeface="Microsoft Sans Serif"/>
              </a:rPr>
              <a:t> </a:t>
            </a:r>
            <a:r>
              <a:rPr sz="1800" spc="-160" dirty="0">
                <a:latin typeface="Microsoft Sans Serif"/>
                <a:cs typeface="Microsoft Sans Serif"/>
              </a:rPr>
              <a:t>increased</a:t>
            </a:r>
            <a:r>
              <a:rPr sz="1800" spc="-50" dirty="0">
                <a:latin typeface="Microsoft Sans Serif"/>
                <a:cs typeface="Microsoft Sans Serif"/>
              </a:rPr>
              <a:t> </a:t>
            </a:r>
            <a:r>
              <a:rPr sz="1800" spc="-130" dirty="0">
                <a:latin typeface="Microsoft Sans Serif"/>
                <a:cs typeface="Microsoft Sans Serif"/>
              </a:rPr>
              <a:t>risk</a:t>
            </a:r>
            <a:r>
              <a:rPr sz="1800" spc="-60" dirty="0">
                <a:latin typeface="Microsoft Sans Serif"/>
                <a:cs typeface="Microsoft Sans Serif"/>
              </a:rPr>
              <a:t> </a:t>
            </a:r>
            <a:r>
              <a:rPr sz="1800" spc="-140" dirty="0">
                <a:latin typeface="Microsoft Sans Serif"/>
                <a:cs typeface="Microsoft Sans Serif"/>
              </a:rPr>
              <a:t>of</a:t>
            </a:r>
            <a:endParaRPr sz="1800" dirty="0">
              <a:latin typeface="Microsoft Sans Serif"/>
              <a:cs typeface="Microsoft Sans Serif"/>
            </a:endParaRPr>
          </a:p>
          <a:p>
            <a:pPr marL="12700">
              <a:lnSpc>
                <a:spcPct val="100000"/>
              </a:lnSpc>
            </a:pPr>
            <a:r>
              <a:rPr sz="1800" spc="-150" dirty="0">
                <a:latin typeface="Microsoft Sans Serif"/>
                <a:cs typeface="Microsoft Sans Serif"/>
              </a:rPr>
              <a:t>ect</a:t>
            </a:r>
            <a:r>
              <a:rPr sz="1800" spc="-190" dirty="0">
                <a:latin typeface="Microsoft Sans Serif"/>
                <a:cs typeface="Microsoft Sans Serif"/>
              </a:rPr>
              <a:t>o</a:t>
            </a:r>
            <a:r>
              <a:rPr sz="1800" spc="-135" dirty="0">
                <a:latin typeface="Microsoft Sans Serif"/>
                <a:cs typeface="Microsoft Sans Serif"/>
              </a:rPr>
              <a:t>pi</a:t>
            </a:r>
            <a:r>
              <a:rPr sz="1800" spc="-170" dirty="0">
                <a:latin typeface="Microsoft Sans Serif"/>
                <a:cs typeface="Microsoft Sans Serif"/>
              </a:rPr>
              <a:t>c</a:t>
            </a:r>
            <a:r>
              <a:rPr sz="1800" spc="-40" dirty="0">
                <a:latin typeface="Microsoft Sans Serif"/>
                <a:cs typeface="Microsoft Sans Serif"/>
              </a:rPr>
              <a:t> </a:t>
            </a:r>
            <a:r>
              <a:rPr sz="1800" spc="-190" dirty="0">
                <a:latin typeface="Microsoft Sans Serif"/>
                <a:cs typeface="Microsoft Sans Serif"/>
              </a:rPr>
              <a:t>p</a:t>
            </a:r>
            <a:r>
              <a:rPr sz="1800" spc="-130" dirty="0">
                <a:latin typeface="Microsoft Sans Serif"/>
                <a:cs typeface="Microsoft Sans Serif"/>
              </a:rPr>
              <a:t>r</a:t>
            </a:r>
            <a:r>
              <a:rPr sz="1800" spc="-190" dirty="0">
                <a:latin typeface="Microsoft Sans Serif"/>
                <a:cs typeface="Microsoft Sans Serif"/>
              </a:rPr>
              <a:t>e</a:t>
            </a:r>
            <a:r>
              <a:rPr sz="1800" spc="-195" dirty="0">
                <a:latin typeface="Microsoft Sans Serif"/>
                <a:cs typeface="Microsoft Sans Serif"/>
              </a:rPr>
              <a:t>g</a:t>
            </a:r>
            <a:r>
              <a:rPr sz="1800" spc="-190" dirty="0">
                <a:latin typeface="Microsoft Sans Serif"/>
                <a:cs typeface="Microsoft Sans Serif"/>
              </a:rPr>
              <a:t>n</a:t>
            </a:r>
            <a:r>
              <a:rPr sz="1800" spc="-195" dirty="0">
                <a:latin typeface="Microsoft Sans Serif"/>
                <a:cs typeface="Microsoft Sans Serif"/>
              </a:rPr>
              <a:t>a</a:t>
            </a:r>
            <a:r>
              <a:rPr sz="1800" spc="-180" dirty="0">
                <a:latin typeface="Microsoft Sans Serif"/>
                <a:cs typeface="Microsoft Sans Serif"/>
              </a:rPr>
              <a:t>nc</a:t>
            </a:r>
            <a:r>
              <a:rPr sz="1800" spc="-280" dirty="0">
                <a:latin typeface="Microsoft Sans Serif"/>
                <a:cs typeface="Microsoft Sans Serif"/>
              </a:rPr>
              <a:t>y</a:t>
            </a:r>
            <a:r>
              <a:rPr sz="1800" spc="-90" dirty="0">
                <a:latin typeface="Microsoft Sans Serif"/>
                <a:cs typeface="Microsoft Sans Serif"/>
              </a:rPr>
              <a:t>.</a:t>
            </a:r>
            <a:endParaRPr sz="1800" dirty="0">
              <a:latin typeface="Microsoft Sans Serif"/>
              <a:cs typeface="Microsoft Sans Serif"/>
            </a:endParaRPr>
          </a:p>
          <a:p>
            <a:pPr>
              <a:lnSpc>
                <a:spcPct val="100000"/>
              </a:lnSpc>
              <a:spcBef>
                <a:spcPts val="10"/>
              </a:spcBef>
            </a:pPr>
            <a:endParaRPr sz="1900" dirty="0">
              <a:latin typeface="Microsoft Sans Serif"/>
              <a:cs typeface="Microsoft Sans Serif"/>
            </a:endParaRPr>
          </a:p>
          <a:p>
            <a:pPr marL="12700" marR="75565">
              <a:lnSpc>
                <a:spcPct val="100000"/>
              </a:lnSpc>
              <a:buAutoNum type="arabicParenR" startAt="11"/>
              <a:tabLst>
                <a:tab pos="323850" algn="l"/>
              </a:tabLst>
            </a:pPr>
            <a:r>
              <a:rPr sz="1800" spc="-155" dirty="0">
                <a:latin typeface="Microsoft Sans Serif"/>
                <a:cs typeface="Microsoft Sans Serif"/>
              </a:rPr>
              <a:t>Increasing </a:t>
            </a:r>
            <a:r>
              <a:rPr sz="1800" spc="-190" dirty="0">
                <a:latin typeface="Microsoft Sans Serif"/>
                <a:cs typeface="Microsoft Sans Serif"/>
              </a:rPr>
              <a:t>age</a:t>
            </a:r>
            <a:r>
              <a:rPr sz="1800" spc="-185" dirty="0">
                <a:latin typeface="Microsoft Sans Serif"/>
                <a:cs typeface="Microsoft Sans Serif"/>
              </a:rPr>
              <a:t> </a:t>
            </a:r>
            <a:r>
              <a:rPr sz="1800" spc="420" dirty="0">
                <a:latin typeface="Microsoft Sans Serif"/>
                <a:cs typeface="Microsoft Sans Serif"/>
              </a:rPr>
              <a:t>— </a:t>
            </a:r>
            <a:r>
              <a:rPr sz="1800" spc="-175" dirty="0">
                <a:latin typeface="Microsoft Sans Serif"/>
                <a:cs typeface="Microsoft Sans Serif"/>
              </a:rPr>
              <a:t>There </a:t>
            </a:r>
            <a:r>
              <a:rPr sz="1800" spc="-120" dirty="0">
                <a:latin typeface="Microsoft Sans Serif"/>
                <a:cs typeface="Microsoft Sans Serif"/>
              </a:rPr>
              <a:t>is </a:t>
            </a:r>
            <a:r>
              <a:rPr sz="1800" spc="-190" dirty="0">
                <a:latin typeface="Microsoft Sans Serif"/>
                <a:cs typeface="Microsoft Sans Serif"/>
              </a:rPr>
              <a:t>an</a:t>
            </a:r>
            <a:r>
              <a:rPr sz="1800" spc="-185" dirty="0">
                <a:latin typeface="Microsoft Sans Serif"/>
                <a:cs typeface="Microsoft Sans Serif"/>
              </a:rPr>
              <a:t> </a:t>
            </a:r>
            <a:r>
              <a:rPr sz="1800" spc="-155" dirty="0">
                <a:latin typeface="Microsoft Sans Serif"/>
                <a:cs typeface="Microsoft Sans Serif"/>
              </a:rPr>
              <a:t>increasing proportion </a:t>
            </a:r>
            <a:r>
              <a:rPr sz="1800" spc="-140" dirty="0">
                <a:latin typeface="Microsoft Sans Serif"/>
                <a:cs typeface="Microsoft Sans Serif"/>
              </a:rPr>
              <a:t>of </a:t>
            </a:r>
            <a:r>
              <a:rPr sz="1800" spc="-155" dirty="0">
                <a:latin typeface="Microsoft Sans Serif"/>
                <a:cs typeface="Microsoft Sans Serif"/>
              </a:rPr>
              <a:t>ectopic </a:t>
            </a:r>
            <a:r>
              <a:rPr sz="1800" spc="-170" dirty="0">
                <a:latin typeface="Microsoft Sans Serif"/>
                <a:cs typeface="Microsoft Sans Serif"/>
              </a:rPr>
              <a:t>pregnancies</a:t>
            </a:r>
            <a:r>
              <a:rPr sz="1800" spc="-165" dirty="0">
                <a:latin typeface="Microsoft Sans Serif"/>
                <a:cs typeface="Microsoft Sans Serif"/>
              </a:rPr>
              <a:t> </a:t>
            </a:r>
            <a:r>
              <a:rPr sz="1800" spc="-210" dirty="0">
                <a:latin typeface="Microsoft Sans Serif"/>
                <a:cs typeface="Microsoft Sans Serif"/>
              </a:rPr>
              <a:t>among</a:t>
            </a:r>
            <a:r>
              <a:rPr sz="1800" spc="-204" dirty="0">
                <a:latin typeface="Microsoft Sans Serif"/>
                <a:cs typeface="Microsoft Sans Serif"/>
              </a:rPr>
              <a:t> </a:t>
            </a:r>
            <a:r>
              <a:rPr sz="1800" spc="-150" dirty="0">
                <a:latin typeface="Microsoft Sans Serif"/>
                <a:cs typeface="Microsoft Sans Serif"/>
              </a:rPr>
              <a:t>patients </a:t>
            </a:r>
            <a:r>
              <a:rPr sz="1800" spc="-130" dirty="0">
                <a:latin typeface="Microsoft Sans Serif"/>
                <a:cs typeface="Microsoft Sans Serif"/>
              </a:rPr>
              <a:t>in </a:t>
            </a:r>
            <a:r>
              <a:rPr sz="1800" spc="-155" dirty="0">
                <a:latin typeface="Microsoft Sans Serif"/>
                <a:cs typeface="Microsoft Sans Serif"/>
              </a:rPr>
              <a:t>the older </a:t>
            </a:r>
            <a:r>
              <a:rPr sz="1800" spc="-465" dirty="0">
                <a:latin typeface="Microsoft Sans Serif"/>
                <a:cs typeface="Microsoft Sans Serif"/>
              </a:rPr>
              <a:t> </a:t>
            </a:r>
            <a:r>
              <a:rPr sz="1800" spc="-185" dirty="0">
                <a:latin typeface="Microsoft Sans Serif"/>
                <a:cs typeface="Microsoft Sans Serif"/>
              </a:rPr>
              <a:t>age</a:t>
            </a:r>
            <a:r>
              <a:rPr sz="1800" spc="-45" dirty="0">
                <a:latin typeface="Microsoft Sans Serif"/>
                <a:cs typeface="Microsoft Sans Serif"/>
              </a:rPr>
              <a:t> </a:t>
            </a:r>
            <a:r>
              <a:rPr sz="1800" spc="-165" dirty="0">
                <a:latin typeface="Microsoft Sans Serif"/>
                <a:cs typeface="Microsoft Sans Serif"/>
              </a:rPr>
              <a:t>groups.</a:t>
            </a:r>
            <a:r>
              <a:rPr sz="1800" spc="-45" dirty="0">
                <a:latin typeface="Microsoft Sans Serif"/>
                <a:cs typeface="Microsoft Sans Serif"/>
              </a:rPr>
              <a:t> </a:t>
            </a:r>
            <a:r>
              <a:rPr sz="1800" spc="-160" dirty="0">
                <a:latin typeface="Microsoft Sans Serif"/>
                <a:cs typeface="Microsoft Sans Serif"/>
              </a:rPr>
              <a:t>This</a:t>
            </a:r>
            <a:r>
              <a:rPr sz="1800" spc="-60" dirty="0">
                <a:latin typeface="Microsoft Sans Serif"/>
                <a:cs typeface="Microsoft Sans Serif"/>
              </a:rPr>
              <a:t> </a:t>
            </a:r>
            <a:r>
              <a:rPr sz="1800" spc="-160" dirty="0">
                <a:latin typeface="Microsoft Sans Serif"/>
                <a:cs typeface="Microsoft Sans Serif"/>
              </a:rPr>
              <a:t>high</a:t>
            </a:r>
            <a:r>
              <a:rPr sz="1800" spc="-75" dirty="0">
                <a:latin typeface="Microsoft Sans Serif"/>
                <a:cs typeface="Microsoft Sans Serif"/>
              </a:rPr>
              <a:t> </a:t>
            </a:r>
            <a:r>
              <a:rPr sz="1800" spc="-160" dirty="0">
                <a:latin typeface="Microsoft Sans Serif"/>
                <a:cs typeface="Microsoft Sans Serif"/>
              </a:rPr>
              <a:t>incidence</a:t>
            </a:r>
            <a:r>
              <a:rPr sz="1800" spc="-50" dirty="0">
                <a:latin typeface="Microsoft Sans Serif"/>
                <a:cs typeface="Microsoft Sans Serif"/>
              </a:rPr>
              <a:t> </a:t>
            </a:r>
            <a:r>
              <a:rPr sz="1800" spc="-130" dirty="0">
                <a:latin typeface="Microsoft Sans Serif"/>
                <a:cs typeface="Microsoft Sans Serif"/>
              </a:rPr>
              <a:t>in</a:t>
            </a:r>
            <a:r>
              <a:rPr sz="1800" spc="-75" dirty="0">
                <a:latin typeface="Microsoft Sans Serif"/>
                <a:cs typeface="Microsoft Sans Serif"/>
              </a:rPr>
              <a:t> </a:t>
            </a:r>
            <a:r>
              <a:rPr sz="1800" spc="-155" dirty="0">
                <a:latin typeface="Microsoft Sans Serif"/>
                <a:cs typeface="Microsoft Sans Serif"/>
              </a:rPr>
              <a:t>older</a:t>
            </a:r>
            <a:r>
              <a:rPr sz="1800" spc="-55" dirty="0">
                <a:latin typeface="Microsoft Sans Serif"/>
                <a:cs typeface="Microsoft Sans Serif"/>
              </a:rPr>
              <a:t> </a:t>
            </a:r>
            <a:r>
              <a:rPr sz="1800" spc="-150" dirty="0">
                <a:latin typeface="Microsoft Sans Serif"/>
                <a:cs typeface="Microsoft Sans Serif"/>
              </a:rPr>
              <a:t>patients</a:t>
            </a:r>
            <a:r>
              <a:rPr sz="1800" spc="-20" dirty="0">
                <a:latin typeface="Microsoft Sans Serif"/>
                <a:cs typeface="Microsoft Sans Serif"/>
              </a:rPr>
              <a:t> </a:t>
            </a:r>
            <a:r>
              <a:rPr sz="1800" spc="-210" dirty="0">
                <a:latin typeface="Microsoft Sans Serif"/>
                <a:cs typeface="Microsoft Sans Serif"/>
              </a:rPr>
              <a:t>may</a:t>
            </a:r>
            <a:r>
              <a:rPr sz="1800" spc="-60" dirty="0">
                <a:latin typeface="Microsoft Sans Serif"/>
                <a:cs typeface="Microsoft Sans Serif"/>
              </a:rPr>
              <a:t> </a:t>
            </a:r>
            <a:r>
              <a:rPr sz="1800" spc="-190" dirty="0">
                <a:latin typeface="Microsoft Sans Serif"/>
                <a:cs typeface="Microsoft Sans Serif"/>
              </a:rPr>
              <a:t>be</a:t>
            </a:r>
            <a:r>
              <a:rPr sz="1800" spc="-50" dirty="0">
                <a:latin typeface="Microsoft Sans Serif"/>
                <a:cs typeface="Microsoft Sans Serif"/>
              </a:rPr>
              <a:t> </a:t>
            </a:r>
            <a:r>
              <a:rPr sz="1800" spc="-185" dirty="0">
                <a:latin typeface="Microsoft Sans Serif"/>
                <a:cs typeface="Microsoft Sans Serif"/>
              </a:rPr>
              <a:t>a</a:t>
            </a:r>
            <a:r>
              <a:rPr sz="1800" spc="-75" dirty="0">
                <a:latin typeface="Microsoft Sans Serif"/>
                <a:cs typeface="Microsoft Sans Serif"/>
              </a:rPr>
              <a:t> </a:t>
            </a:r>
            <a:r>
              <a:rPr sz="1800" spc="-140" dirty="0">
                <a:latin typeface="Microsoft Sans Serif"/>
                <a:cs typeface="Microsoft Sans Serif"/>
              </a:rPr>
              <a:t>reflection</a:t>
            </a:r>
            <a:r>
              <a:rPr sz="1800" spc="-30" dirty="0">
                <a:latin typeface="Microsoft Sans Serif"/>
                <a:cs typeface="Microsoft Sans Serif"/>
              </a:rPr>
              <a:t> </a:t>
            </a:r>
            <a:r>
              <a:rPr sz="1800" spc="-140" dirty="0">
                <a:latin typeface="Microsoft Sans Serif"/>
                <a:cs typeface="Microsoft Sans Serif"/>
              </a:rPr>
              <a:t>of</a:t>
            </a:r>
            <a:r>
              <a:rPr sz="1800" spc="-70" dirty="0">
                <a:latin typeface="Microsoft Sans Serif"/>
                <a:cs typeface="Microsoft Sans Serif"/>
              </a:rPr>
              <a:t> </a:t>
            </a:r>
            <a:r>
              <a:rPr sz="1800" spc="-160" dirty="0">
                <a:latin typeface="Microsoft Sans Serif"/>
                <a:cs typeface="Microsoft Sans Serif"/>
              </a:rPr>
              <a:t>cumulative</a:t>
            </a:r>
            <a:r>
              <a:rPr sz="1800" spc="-50" dirty="0">
                <a:latin typeface="Microsoft Sans Serif"/>
                <a:cs typeface="Microsoft Sans Serif"/>
              </a:rPr>
              <a:t> </a:t>
            </a:r>
            <a:r>
              <a:rPr sz="1800" spc="-135" dirty="0">
                <a:latin typeface="Microsoft Sans Serif"/>
                <a:cs typeface="Microsoft Sans Serif"/>
              </a:rPr>
              <a:t>risk</a:t>
            </a:r>
            <a:r>
              <a:rPr sz="1800" spc="-90" dirty="0">
                <a:latin typeface="Microsoft Sans Serif"/>
                <a:cs typeface="Microsoft Sans Serif"/>
              </a:rPr>
              <a:t> </a:t>
            </a:r>
            <a:r>
              <a:rPr sz="1800" spc="-145" dirty="0">
                <a:latin typeface="Microsoft Sans Serif"/>
                <a:cs typeface="Microsoft Sans Serif"/>
              </a:rPr>
              <a:t>factors</a:t>
            </a:r>
            <a:r>
              <a:rPr sz="1800" spc="-40" dirty="0">
                <a:latin typeface="Microsoft Sans Serif"/>
                <a:cs typeface="Microsoft Sans Serif"/>
              </a:rPr>
              <a:t> </a:t>
            </a:r>
            <a:r>
              <a:rPr sz="1800" spc="-165" dirty="0">
                <a:latin typeface="Microsoft Sans Serif"/>
                <a:cs typeface="Microsoft Sans Serif"/>
              </a:rPr>
              <a:t>over</a:t>
            </a:r>
            <a:r>
              <a:rPr sz="1800" spc="-60" dirty="0">
                <a:latin typeface="Microsoft Sans Serif"/>
                <a:cs typeface="Microsoft Sans Serif"/>
              </a:rPr>
              <a:t> </a:t>
            </a:r>
            <a:r>
              <a:rPr sz="1800" spc="-135" dirty="0">
                <a:latin typeface="Microsoft Sans Serif"/>
                <a:cs typeface="Microsoft Sans Serif"/>
              </a:rPr>
              <a:t>time.</a:t>
            </a:r>
            <a:endParaRPr sz="1800" dirty="0">
              <a:latin typeface="Microsoft Sans Serif"/>
              <a:cs typeface="Microsoft Sans Serif"/>
            </a:endParaRPr>
          </a:p>
          <a:p>
            <a:pPr>
              <a:lnSpc>
                <a:spcPct val="100000"/>
              </a:lnSpc>
              <a:spcBef>
                <a:spcPts val="15"/>
              </a:spcBef>
              <a:buClr>
                <a:srgbClr val="FFFFFF"/>
              </a:buClr>
              <a:buFont typeface="Microsoft Sans Serif"/>
              <a:buAutoNum type="arabicParenR" startAt="11"/>
            </a:pPr>
            <a:endParaRPr sz="1900" dirty="0">
              <a:latin typeface="Microsoft Sans Serif"/>
              <a:cs typeface="Microsoft Sans Serif"/>
            </a:endParaRPr>
          </a:p>
          <a:p>
            <a:pPr marL="335915" indent="-323850">
              <a:lnSpc>
                <a:spcPct val="100000"/>
              </a:lnSpc>
              <a:buAutoNum type="arabicParenR" startAt="11"/>
              <a:tabLst>
                <a:tab pos="336550" algn="l"/>
              </a:tabLst>
            </a:pPr>
            <a:r>
              <a:rPr sz="1800" spc="-165" dirty="0">
                <a:latin typeface="Microsoft Sans Serif"/>
                <a:cs typeface="Microsoft Sans Serif"/>
              </a:rPr>
              <a:t>Endometriosis</a:t>
            </a:r>
            <a:endParaRPr sz="1800" dirty="0">
              <a:latin typeface="Microsoft Sans Serif"/>
              <a:cs typeface="Microsoft Sans Serif"/>
            </a:endParaRPr>
          </a:p>
          <a:p>
            <a:pPr>
              <a:lnSpc>
                <a:spcPct val="100000"/>
              </a:lnSpc>
              <a:spcBef>
                <a:spcPts val="10"/>
              </a:spcBef>
            </a:pPr>
            <a:endParaRPr sz="1900" dirty="0">
              <a:latin typeface="Microsoft Sans Serif"/>
              <a:cs typeface="Microsoft Sans Serif"/>
            </a:endParaRPr>
          </a:p>
          <a:p>
            <a:pPr marL="12700" marR="168275">
              <a:lnSpc>
                <a:spcPct val="100000"/>
              </a:lnSpc>
            </a:pPr>
            <a:r>
              <a:rPr sz="1800" spc="-170" dirty="0">
                <a:latin typeface="Microsoft Sans Serif"/>
                <a:cs typeface="Microsoft Sans Serif"/>
              </a:rPr>
              <a:t>Other</a:t>
            </a:r>
            <a:r>
              <a:rPr sz="1800" spc="-50" dirty="0">
                <a:latin typeface="Microsoft Sans Serif"/>
                <a:cs typeface="Microsoft Sans Serif"/>
              </a:rPr>
              <a:t> </a:t>
            </a:r>
            <a:r>
              <a:rPr sz="1800" spc="420" dirty="0">
                <a:latin typeface="Microsoft Sans Serif"/>
                <a:cs typeface="Microsoft Sans Serif"/>
              </a:rPr>
              <a:t>—</a:t>
            </a:r>
            <a:r>
              <a:rPr sz="1800" spc="-55" dirty="0">
                <a:latin typeface="Microsoft Sans Serif"/>
                <a:cs typeface="Microsoft Sans Serif"/>
              </a:rPr>
              <a:t> </a:t>
            </a:r>
            <a:r>
              <a:rPr sz="1800" spc="-170" dirty="0">
                <a:latin typeface="Microsoft Sans Serif"/>
                <a:cs typeface="Microsoft Sans Serif"/>
              </a:rPr>
              <a:t>Other</a:t>
            </a:r>
            <a:r>
              <a:rPr sz="1800" spc="-60" dirty="0">
                <a:latin typeface="Microsoft Sans Serif"/>
                <a:cs typeface="Microsoft Sans Serif"/>
              </a:rPr>
              <a:t> </a:t>
            </a:r>
            <a:r>
              <a:rPr sz="1800" spc="-140" dirty="0">
                <a:latin typeface="Microsoft Sans Serif"/>
                <a:cs typeface="Microsoft Sans Serif"/>
              </a:rPr>
              <a:t>factors,</a:t>
            </a:r>
            <a:r>
              <a:rPr sz="1800" spc="-20" dirty="0">
                <a:latin typeface="Microsoft Sans Serif"/>
                <a:cs typeface="Microsoft Sans Serif"/>
              </a:rPr>
              <a:t> </a:t>
            </a:r>
            <a:r>
              <a:rPr sz="1800" spc="-175" dirty="0">
                <a:latin typeface="Microsoft Sans Serif"/>
                <a:cs typeface="Microsoft Sans Serif"/>
              </a:rPr>
              <a:t>such</a:t>
            </a:r>
            <a:r>
              <a:rPr sz="1800" spc="-70" dirty="0">
                <a:latin typeface="Microsoft Sans Serif"/>
                <a:cs typeface="Microsoft Sans Serif"/>
              </a:rPr>
              <a:t> </a:t>
            </a:r>
            <a:r>
              <a:rPr sz="1800" spc="-175" dirty="0">
                <a:latin typeface="Microsoft Sans Serif"/>
                <a:cs typeface="Microsoft Sans Serif"/>
              </a:rPr>
              <a:t>as</a:t>
            </a:r>
            <a:r>
              <a:rPr sz="1800" spc="-70" dirty="0">
                <a:latin typeface="Microsoft Sans Serif"/>
                <a:cs typeface="Microsoft Sans Serif"/>
              </a:rPr>
              <a:t> </a:t>
            </a:r>
            <a:r>
              <a:rPr sz="1800" spc="-165" dirty="0">
                <a:latin typeface="Microsoft Sans Serif"/>
                <a:cs typeface="Microsoft Sans Serif"/>
              </a:rPr>
              <a:t>blood</a:t>
            </a:r>
            <a:r>
              <a:rPr sz="1800" spc="-20" dirty="0">
                <a:latin typeface="Microsoft Sans Serif"/>
                <a:cs typeface="Microsoft Sans Serif"/>
              </a:rPr>
              <a:t> </a:t>
            </a:r>
            <a:r>
              <a:rPr sz="1800" spc="-160" dirty="0">
                <a:latin typeface="Microsoft Sans Serif"/>
                <a:cs typeface="Microsoft Sans Serif"/>
              </a:rPr>
              <a:t>pressure,</a:t>
            </a:r>
            <a:r>
              <a:rPr sz="1800" spc="-30" dirty="0">
                <a:latin typeface="Microsoft Sans Serif"/>
                <a:cs typeface="Microsoft Sans Serif"/>
              </a:rPr>
              <a:t> </a:t>
            </a:r>
            <a:r>
              <a:rPr sz="1800" spc="-185" dirty="0">
                <a:latin typeface="Microsoft Sans Serif"/>
                <a:cs typeface="Microsoft Sans Serif"/>
              </a:rPr>
              <a:t>body</a:t>
            </a:r>
            <a:r>
              <a:rPr sz="1800" spc="-45" dirty="0">
                <a:latin typeface="Microsoft Sans Serif"/>
                <a:cs typeface="Microsoft Sans Serif"/>
              </a:rPr>
              <a:t> </a:t>
            </a:r>
            <a:r>
              <a:rPr sz="1800" spc="-200" dirty="0">
                <a:latin typeface="Microsoft Sans Serif"/>
                <a:cs typeface="Microsoft Sans Serif"/>
              </a:rPr>
              <a:t>mass</a:t>
            </a:r>
            <a:r>
              <a:rPr sz="1800" spc="-60" dirty="0">
                <a:latin typeface="Microsoft Sans Serif"/>
                <a:cs typeface="Microsoft Sans Serif"/>
              </a:rPr>
              <a:t> </a:t>
            </a:r>
            <a:r>
              <a:rPr sz="1800" spc="-150" dirty="0">
                <a:latin typeface="Microsoft Sans Serif"/>
                <a:cs typeface="Microsoft Sans Serif"/>
              </a:rPr>
              <a:t>index,</a:t>
            </a:r>
            <a:r>
              <a:rPr sz="1800" spc="-65" dirty="0">
                <a:latin typeface="Microsoft Sans Serif"/>
                <a:cs typeface="Microsoft Sans Serif"/>
              </a:rPr>
              <a:t> </a:t>
            </a:r>
            <a:r>
              <a:rPr sz="1800" spc="-170" dirty="0">
                <a:latin typeface="Microsoft Sans Serif"/>
                <a:cs typeface="Microsoft Sans Serif"/>
              </a:rPr>
              <a:t>low</a:t>
            </a:r>
            <a:r>
              <a:rPr sz="1800" spc="-55" dirty="0">
                <a:latin typeface="Microsoft Sans Serif"/>
                <a:cs typeface="Microsoft Sans Serif"/>
              </a:rPr>
              <a:t> </a:t>
            </a:r>
            <a:r>
              <a:rPr sz="1800" spc="-155" dirty="0">
                <a:latin typeface="Microsoft Sans Serif"/>
                <a:cs typeface="Microsoft Sans Serif"/>
              </a:rPr>
              <a:t>density</a:t>
            </a:r>
            <a:r>
              <a:rPr sz="1800" spc="-65" dirty="0">
                <a:latin typeface="Microsoft Sans Serif"/>
                <a:cs typeface="Microsoft Sans Serif"/>
              </a:rPr>
              <a:t> </a:t>
            </a:r>
            <a:r>
              <a:rPr sz="1800" spc="-145" dirty="0">
                <a:latin typeface="Microsoft Sans Serif"/>
                <a:cs typeface="Microsoft Sans Serif"/>
              </a:rPr>
              <a:t>lipoprotein</a:t>
            </a:r>
            <a:r>
              <a:rPr sz="1800" spc="-20" dirty="0">
                <a:latin typeface="Microsoft Sans Serif"/>
                <a:cs typeface="Microsoft Sans Serif"/>
              </a:rPr>
              <a:t> </a:t>
            </a:r>
            <a:r>
              <a:rPr sz="1800" spc="-145" dirty="0">
                <a:latin typeface="Microsoft Sans Serif"/>
                <a:cs typeface="Microsoft Sans Serif"/>
              </a:rPr>
              <a:t>cholesterol,</a:t>
            </a:r>
            <a:r>
              <a:rPr sz="1800" spc="-45" dirty="0">
                <a:latin typeface="Microsoft Sans Serif"/>
                <a:cs typeface="Microsoft Sans Serif"/>
              </a:rPr>
              <a:t> </a:t>
            </a:r>
            <a:r>
              <a:rPr sz="1800" spc="-190" dirty="0">
                <a:latin typeface="Microsoft Sans Serif"/>
                <a:cs typeface="Microsoft Sans Serif"/>
              </a:rPr>
              <a:t>and </a:t>
            </a:r>
            <a:r>
              <a:rPr sz="1800" spc="-185" dirty="0">
                <a:latin typeface="Microsoft Sans Serif"/>
                <a:cs typeface="Microsoft Sans Serif"/>
              </a:rPr>
              <a:t> </a:t>
            </a:r>
            <a:r>
              <a:rPr sz="1800" spc="-155" dirty="0">
                <a:latin typeface="Microsoft Sans Serif"/>
                <a:cs typeface="Microsoft Sans Serif"/>
              </a:rPr>
              <a:t>alcohol</a:t>
            </a:r>
            <a:r>
              <a:rPr sz="1800" spc="-45" dirty="0">
                <a:latin typeface="Microsoft Sans Serif"/>
                <a:cs typeface="Microsoft Sans Serif"/>
              </a:rPr>
              <a:t> </a:t>
            </a:r>
            <a:r>
              <a:rPr sz="1800" spc="-175" dirty="0">
                <a:latin typeface="Microsoft Sans Serif"/>
                <a:cs typeface="Microsoft Sans Serif"/>
              </a:rPr>
              <a:t>consumption</a:t>
            </a:r>
            <a:r>
              <a:rPr sz="1800" spc="-60" dirty="0">
                <a:latin typeface="Microsoft Sans Serif"/>
                <a:cs typeface="Microsoft Sans Serif"/>
              </a:rPr>
              <a:t> </a:t>
            </a:r>
            <a:r>
              <a:rPr sz="1800" spc="-185" dirty="0">
                <a:latin typeface="Microsoft Sans Serif"/>
                <a:cs typeface="Microsoft Sans Serif"/>
              </a:rPr>
              <a:t>do</a:t>
            </a:r>
            <a:r>
              <a:rPr sz="1800" spc="-55" dirty="0">
                <a:latin typeface="Microsoft Sans Serif"/>
                <a:cs typeface="Microsoft Sans Serif"/>
              </a:rPr>
              <a:t> </a:t>
            </a:r>
            <a:r>
              <a:rPr sz="1800" spc="-155" dirty="0">
                <a:latin typeface="Microsoft Sans Serif"/>
                <a:cs typeface="Microsoft Sans Serif"/>
              </a:rPr>
              <a:t>not</a:t>
            </a:r>
            <a:r>
              <a:rPr sz="1800" spc="-50" dirty="0">
                <a:latin typeface="Microsoft Sans Serif"/>
                <a:cs typeface="Microsoft Sans Serif"/>
              </a:rPr>
              <a:t> </a:t>
            </a:r>
            <a:r>
              <a:rPr sz="1800" spc="-175" dirty="0">
                <a:latin typeface="Microsoft Sans Serif"/>
                <a:cs typeface="Microsoft Sans Serif"/>
              </a:rPr>
              <a:t>appear</a:t>
            </a:r>
            <a:r>
              <a:rPr sz="1800" spc="-15" dirty="0">
                <a:latin typeface="Microsoft Sans Serif"/>
                <a:cs typeface="Microsoft Sans Serif"/>
              </a:rPr>
              <a:t> </a:t>
            </a:r>
            <a:r>
              <a:rPr sz="1800" spc="-135" dirty="0">
                <a:latin typeface="Microsoft Sans Serif"/>
                <a:cs typeface="Microsoft Sans Serif"/>
              </a:rPr>
              <a:t>to</a:t>
            </a:r>
            <a:r>
              <a:rPr sz="1800" spc="-75" dirty="0">
                <a:latin typeface="Microsoft Sans Serif"/>
                <a:cs typeface="Microsoft Sans Serif"/>
              </a:rPr>
              <a:t> </a:t>
            </a:r>
            <a:r>
              <a:rPr sz="1800" spc="-190" dirty="0">
                <a:latin typeface="Microsoft Sans Serif"/>
                <a:cs typeface="Microsoft Sans Serif"/>
              </a:rPr>
              <a:t>be</a:t>
            </a:r>
            <a:r>
              <a:rPr sz="1800" spc="-50" dirty="0">
                <a:latin typeface="Microsoft Sans Serif"/>
                <a:cs typeface="Microsoft Sans Serif"/>
              </a:rPr>
              <a:t> </a:t>
            </a:r>
            <a:r>
              <a:rPr sz="1800" spc="-160" dirty="0">
                <a:latin typeface="Microsoft Sans Serif"/>
                <a:cs typeface="Microsoft Sans Serif"/>
              </a:rPr>
              <a:t>associated</a:t>
            </a:r>
            <a:r>
              <a:rPr sz="1800" spc="-60" dirty="0">
                <a:latin typeface="Microsoft Sans Serif"/>
                <a:cs typeface="Microsoft Sans Serif"/>
              </a:rPr>
              <a:t> </a:t>
            </a:r>
            <a:r>
              <a:rPr sz="1800" spc="-150" dirty="0">
                <a:latin typeface="Microsoft Sans Serif"/>
                <a:cs typeface="Microsoft Sans Serif"/>
              </a:rPr>
              <a:t>with</a:t>
            </a:r>
            <a:r>
              <a:rPr sz="1800" spc="-55" dirty="0">
                <a:latin typeface="Microsoft Sans Serif"/>
                <a:cs typeface="Microsoft Sans Serif"/>
              </a:rPr>
              <a:t> </a:t>
            </a:r>
            <a:r>
              <a:rPr sz="1800" spc="-185" dirty="0">
                <a:latin typeface="Microsoft Sans Serif"/>
                <a:cs typeface="Microsoft Sans Serif"/>
              </a:rPr>
              <a:t>an</a:t>
            </a:r>
            <a:r>
              <a:rPr sz="1800" spc="-60" dirty="0">
                <a:latin typeface="Microsoft Sans Serif"/>
                <a:cs typeface="Microsoft Sans Serif"/>
              </a:rPr>
              <a:t> </a:t>
            </a:r>
            <a:r>
              <a:rPr sz="1800" spc="-165" dirty="0">
                <a:latin typeface="Microsoft Sans Serif"/>
                <a:cs typeface="Microsoft Sans Serif"/>
              </a:rPr>
              <a:t>increased</a:t>
            </a:r>
            <a:r>
              <a:rPr sz="1800" spc="-55" dirty="0">
                <a:latin typeface="Microsoft Sans Serif"/>
                <a:cs typeface="Microsoft Sans Serif"/>
              </a:rPr>
              <a:t> </a:t>
            </a:r>
            <a:r>
              <a:rPr sz="1800" spc="-135" dirty="0">
                <a:latin typeface="Microsoft Sans Serif"/>
                <a:cs typeface="Microsoft Sans Serif"/>
              </a:rPr>
              <a:t>risk</a:t>
            </a:r>
            <a:r>
              <a:rPr sz="1800" spc="-65" dirty="0">
                <a:latin typeface="Microsoft Sans Serif"/>
                <a:cs typeface="Microsoft Sans Serif"/>
              </a:rPr>
              <a:t> </a:t>
            </a:r>
            <a:r>
              <a:rPr sz="1800" spc="-140" dirty="0">
                <a:latin typeface="Microsoft Sans Serif"/>
                <a:cs typeface="Microsoft Sans Serif"/>
              </a:rPr>
              <a:t>of</a:t>
            </a:r>
            <a:r>
              <a:rPr sz="1800" spc="-65" dirty="0">
                <a:latin typeface="Microsoft Sans Serif"/>
                <a:cs typeface="Microsoft Sans Serif"/>
              </a:rPr>
              <a:t> </a:t>
            </a:r>
            <a:r>
              <a:rPr sz="1800" spc="-155" dirty="0">
                <a:latin typeface="Microsoft Sans Serif"/>
                <a:cs typeface="Microsoft Sans Serif"/>
              </a:rPr>
              <a:t>ectopic</a:t>
            </a:r>
            <a:r>
              <a:rPr sz="1800" spc="15" dirty="0">
                <a:latin typeface="Microsoft Sans Serif"/>
                <a:cs typeface="Microsoft Sans Serif"/>
              </a:rPr>
              <a:t> </a:t>
            </a:r>
            <a:r>
              <a:rPr sz="1800" spc="-180" dirty="0">
                <a:latin typeface="Microsoft Sans Serif"/>
                <a:cs typeface="Microsoft Sans Serif"/>
              </a:rPr>
              <a:t>pregnancy.</a:t>
            </a:r>
            <a:endParaRPr sz="1800" dirty="0">
              <a:latin typeface="Microsoft Sans Serif"/>
              <a:cs typeface="Microsoft Sans Serif"/>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329052" y="700786"/>
            <a:ext cx="4481830" cy="512445"/>
          </a:xfrm>
          <a:prstGeom prst="rect">
            <a:avLst/>
          </a:prstGeom>
        </p:spPr>
        <p:txBody>
          <a:bodyPr vert="horz" wrap="square" lIns="0" tIns="11430" rIns="0" bIns="0" rtlCol="0">
            <a:spAutoFit/>
          </a:bodyPr>
          <a:lstStyle/>
          <a:p>
            <a:pPr marL="12700">
              <a:lnSpc>
                <a:spcPct val="100000"/>
              </a:lnSpc>
              <a:spcBef>
                <a:spcPts val="90"/>
              </a:spcBef>
            </a:pPr>
            <a:r>
              <a:rPr sz="3200" b="0" spc="-425" dirty="0">
                <a:latin typeface="Microsoft Sans Serif"/>
                <a:cs typeface="Microsoft Sans Serif"/>
              </a:rPr>
              <a:t>C</a:t>
            </a:r>
            <a:r>
              <a:rPr sz="3200" b="0" spc="-315" dirty="0">
                <a:latin typeface="Microsoft Sans Serif"/>
                <a:cs typeface="Microsoft Sans Serif"/>
              </a:rPr>
              <a:t>L</a:t>
            </a:r>
            <a:r>
              <a:rPr sz="3200" b="0" spc="-320" dirty="0">
                <a:latin typeface="Microsoft Sans Serif"/>
                <a:cs typeface="Microsoft Sans Serif"/>
              </a:rPr>
              <a:t>INICA</a:t>
            </a:r>
            <a:r>
              <a:rPr sz="3200" b="0" spc="-325" dirty="0">
                <a:latin typeface="Microsoft Sans Serif"/>
                <a:cs typeface="Microsoft Sans Serif"/>
              </a:rPr>
              <a:t>L</a:t>
            </a:r>
            <a:r>
              <a:rPr sz="3200" b="0" spc="-195" dirty="0">
                <a:latin typeface="Microsoft Sans Serif"/>
                <a:cs typeface="Microsoft Sans Serif"/>
              </a:rPr>
              <a:t> </a:t>
            </a:r>
            <a:r>
              <a:rPr sz="3200" b="0" spc="-495" dirty="0">
                <a:latin typeface="Microsoft Sans Serif"/>
                <a:cs typeface="Microsoft Sans Serif"/>
              </a:rPr>
              <a:t>M</a:t>
            </a:r>
            <a:r>
              <a:rPr sz="3200" b="0" spc="-385" dirty="0">
                <a:latin typeface="Microsoft Sans Serif"/>
                <a:cs typeface="Microsoft Sans Serif"/>
              </a:rPr>
              <a:t>A</a:t>
            </a:r>
            <a:r>
              <a:rPr sz="3200" b="0" spc="-315" dirty="0">
                <a:latin typeface="Microsoft Sans Serif"/>
                <a:cs typeface="Microsoft Sans Serif"/>
              </a:rPr>
              <a:t>NIF</a:t>
            </a:r>
            <a:r>
              <a:rPr sz="3200" b="0" spc="-380" dirty="0">
                <a:latin typeface="Microsoft Sans Serif"/>
                <a:cs typeface="Microsoft Sans Serif"/>
              </a:rPr>
              <a:t>E</a:t>
            </a:r>
            <a:r>
              <a:rPr sz="3200" b="0" spc="-390" dirty="0">
                <a:latin typeface="Microsoft Sans Serif"/>
                <a:cs typeface="Microsoft Sans Serif"/>
              </a:rPr>
              <a:t>S</a:t>
            </a:r>
            <a:r>
              <a:rPr sz="3200" b="0" spc="-540" dirty="0">
                <a:latin typeface="Microsoft Sans Serif"/>
                <a:cs typeface="Microsoft Sans Serif"/>
              </a:rPr>
              <a:t>T</a:t>
            </a:r>
            <a:r>
              <a:rPr sz="3200" b="0" spc="-575" dirty="0">
                <a:latin typeface="Microsoft Sans Serif"/>
                <a:cs typeface="Microsoft Sans Serif"/>
              </a:rPr>
              <a:t>A</a:t>
            </a:r>
            <a:r>
              <a:rPr sz="3200" b="0" spc="-325" dirty="0">
                <a:latin typeface="Microsoft Sans Serif"/>
                <a:cs typeface="Microsoft Sans Serif"/>
              </a:rPr>
              <a:t>TIO</a:t>
            </a:r>
            <a:r>
              <a:rPr sz="3200" b="0" spc="-420" dirty="0">
                <a:latin typeface="Microsoft Sans Serif"/>
                <a:cs typeface="Microsoft Sans Serif"/>
              </a:rPr>
              <a:t>N</a:t>
            </a:r>
            <a:r>
              <a:rPr sz="3200" b="0" spc="-390" dirty="0">
                <a:latin typeface="Microsoft Sans Serif"/>
                <a:cs typeface="Microsoft Sans Serif"/>
              </a:rPr>
              <a:t>S</a:t>
            </a:r>
            <a:endParaRPr sz="3200">
              <a:latin typeface="Microsoft Sans Serif"/>
              <a:cs typeface="Microsoft Sans Serif"/>
            </a:endParaRPr>
          </a:p>
        </p:txBody>
      </p:sp>
      <p:sp>
        <p:nvSpPr>
          <p:cNvPr id="4" name="object 4"/>
          <p:cNvSpPr txBox="1"/>
          <p:nvPr/>
        </p:nvSpPr>
        <p:spPr>
          <a:xfrm>
            <a:off x="78739" y="1465529"/>
            <a:ext cx="8917940" cy="4629472"/>
          </a:xfrm>
          <a:prstGeom prst="rect">
            <a:avLst/>
          </a:prstGeom>
        </p:spPr>
        <p:txBody>
          <a:bodyPr vert="horz" wrap="square" lIns="0" tIns="12700" rIns="0" bIns="0" rtlCol="0">
            <a:spAutoFit/>
          </a:bodyPr>
          <a:lstStyle/>
          <a:p>
            <a:pPr marL="12700" marR="8255">
              <a:lnSpc>
                <a:spcPct val="100000"/>
              </a:lnSpc>
              <a:spcBef>
                <a:spcPts val="100"/>
              </a:spcBef>
            </a:pPr>
            <a:r>
              <a:rPr sz="2000" spc="-190" dirty="0">
                <a:latin typeface="Microsoft Sans Serif"/>
                <a:cs typeface="Microsoft Sans Serif"/>
              </a:rPr>
              <a:t>The</a:t>
            </a:r>
            <a:r>
              <a:rPr sz="2000" spc="-185" dirty="0">
                <a:latin typeface="Microsoft Sans Serif"/>
                <a:cs typeface="Microsoft Sans Serif"/>
              </a:rPr>
              <a:t> most</a:t>
            </a:r>
            <a:r>
              <a:rPr sz="2000" spc="-180" dirty="0">
                <a:latin typeface="Microsoft Sans Serif"/>
                <a:cs typeface="Microsoft Sans Serif"/>
              </a:rPr>
              <a:t> </a:t>
            </a:r>
            <a:r>
              <a:rPr sz="2000" spc="-229" dirty="0">
                <a:latin typeface="Microsoft Sans Serif"/>
                <a:cs typeface="Microsoft Sans Serif"/>
              </a:rPr>
              <a:t>commom</a:t>
            </a:r>
            <a:r>
              <a:rPr sz="2000" spc="-225" dirty="0">
                <a:latin typeface="Microsoft Sans Serif"/>
                <a:cs typeface="Microsoft Sans Serif"/>
              </a:rPr>
              <a:t> </a:t>
            </a:r>
            <a:r>
              <a:rPr sz="2000" spc="-130" dirty="0">
                <a:latin typeface="Microsoft Sans Serif"/>
                <a:cs typeface="Microsoft Sans Serif"/>
              </a:rPr>
              <a:t>clinical </a:t>
            </a:r>
            <a:r>
              <a:rPr sz="2000" spc="-155" dirty="0">
                <a:latin typeface="Microsoft Sans Serif"/>
                <a:cs typeface="Microsoft Sans Serif"/>
              </a:rPr>
              <a:t>presentation</a:t>
            </a:r>
            <a:r>
              <a:rPr sz="2000" spc="-150" dirty="0">
                <a:latin typeface="Microsoft Sans Serif"/>
                <a:cs typeface="Microsoft Sans Serif"/>
              </a:rPr>
              <a:t> </a:t>
            </a:r>
            <a:r>
              <a:rPr sz="2000" spc="-140" dirty="0">
                <a:latin typeface="Microsoft Sans Serif"/>
                <a:cs typeface="Microsoft Sans Serif"/>
              </a:rPr>
              <a:t>of </a:t>
            </a:r>
            <a:r>
              <a:rPr sz="2000" spc="-155" dirty="0">
                <a:latin typeface="Microsoft Sans Serif"/>
                <a:cs typeface="Microsoft Sans Serif"/>
              </a:rPr>
              <a:t>ectopic </a:t>
            </a:r>
            <a:r>
              <a:rPr sz="2000" spc="-180" dirty="0">
                <a:latin typeface="Microsoft Sans Serif"/>
                <a:cs typeface="Microsoft Sans Serif"/>
              </a:rPr>
              <a:t>pregnancy</a:t>
            </a:r>
            <a:r>
              <a:rPr sz="2000" spc="-175" dirty="0">
                <a:latin typeface="Microsoft Sans Serif"/>
                <a:cs typeface="Microsoft Sans Serif"/>
              </a:rPr>
              <a:t> </a:t>
            </a:r>
            <a:r>
              <a:rPr sz="2000" spc="-120" dirty="0">
                <a:latin typeface="Microsoft Sans Serif"/>
                <a:cs typeface="Microsoft Sans Serif"/>
              </a:rPr>
              <a:t>is </a:t>
            </a:r>
            <a:r>
              <a:rPr sz="2000" spc="-110" dirty="0">
                <a:latin typeface="Microsoft Sans Serif"/>
                <a:cs typeface="Microsoft Sans Serif"/>
              </a:rPr>
              <a:t>first </a:t>
            </a:r>
            <a:r>
              <a:rPr sz="2000" spc="-150" dirty="0">
                <a:latin typeface="Microsoft Sans Serif"/>
                <a:cs typeface="Microsoft Sans Serif"/>
              </a:rPr>
              <a:t>trimester </a:t>
            </a:r>
            <a:r>
              <a:rPr sz="2000" spc="-155" dirty="0">
                <a:latin typeface="Microsoft Sans Serif"/>
                <a:cs typeface="Microsoft Sans Serif"/>
              </a:rPr>
              <a:t>vaginal </a:t>
            </a:r>
            <a:r>
              <a:rPr sz="2000" spc="-160" dirty="0">
                <a:latin typeface="Microsoft Sans Serif"/>
                <a:cs typeface="Microsoft Sans Serif"/>
              </a:rPr>
              <a:t>bleeding and/or </a:t>
            </a:r>
            <a:r>
              <a:rPr sz="2000" spc="-155" dirty="0">
                <a:latin typeface="Microsoft Sans Serif"/>
                <a:cs typeface="Microsoft Sans Serif"/>
              </a:rPr>
              <a:t> </a:t>
            </a:r>
            <a:r>
              <a:rPr sz="2000" spc="-175" dirty="0">
                <a:latin typeface="Microsoft Sans Serif"/>
                <a:cs typeface="Microsoft Sans Serif"/>
              </a:rPr>
              <a:t>abdominal</a:t>
            </a:r>
            <a:r>
              <a:rPr sz="2000" spc="-15" dirty="0">
                <a:latin typeface="Microsoft Sans Serif"/>
                <a:cs typeface="Microsoft Sans Serif"/>
              </a:rPr>
              <a:t> </a:t>
            </a:r>
            <a:r>
              <a:rPr sz="2000" spc="-150" dirty="0">
                <a:latin typeface="Microsoft Sans Serif"/>
                <a:cs typeface="Microsoft Sans Serif"/>
              </a:rPr>
              <a:t>pain,</a:t>
            </a:r>
            <a:r>
              <a:rPr sz="2000" spc="-35" dirty="0">
                <a:latin typeface="Microsoft Sans Serif"/>
                <a:cs typeface="Microsoft Sans Serif"/>
              </a:rPr>
              <a:t> </a:t>
            </a:r>
            <a:r>
              <a:rPr sz="2000" spc="-135" dirty="0">
                <a:latin typeface="Microsoft Sans Serif"/>
                <a:cs typeface="Microsoft Sans Serif"/>
              </a:rPr>
              <a:t>typically</a:t>
            </a:r>
            <a:r>
              <a:rPr sz="2000" spc="-90" dirty="0">
                <a:latin typeface="Microsoft Sans Serif"/>
                <a:cs typeface="Microsoft Sans Serif"/>
              </a:rPr>
              <a:t> </a:t>
            </a:r>
            <a:r>
              <a:rPr sz="2000" spc="-175" dirty="0">
                <a:latin typeface="Microsoft Sans Serif"/>
                <a:cs typeface="Microsoft Sans Serif"/>
              </a:rPr>
              <a:t>appear</a:t>
            </a:r>
            <a:r>
              <a:rPr sz="2000" spc="-40" dirty="0">
                <a:latin typeface="Microsoft Sans Serif"/>
                <a:cs typeface="Microsoft Sans Serif"/>
              </a:rPr>
              <a:t> </a:t>
            </a:r>
            <a:r>
              <a:rPr sz="2000" spc="-135" dirty="0">
                <a:latin typeface="Microsoft Sans Serif"/>
                <a:cs typeface="Microsoft Sans Serif"/>
              </a:rPr>
              <a:t>six</a:t>
            </a:r>
            <a:r>
              <a:rPr sz="2000" spc="-85" dirty="0">
                <a:latin typeface="Microsoft Sans Serif"/>
                <a:cs typeface="Microsoft Sans Serif"/>
              </a:rPr>
              <a:t> </a:t>
            </a:r>
            <a:r>
              <a:rPr sz="2000" spc="-135" dirty="0">
                <a:latin typeface="Microsoft Sans Serif"/>
                <a:cs typeface="Microsoft Sans Serif"/>
              </a:rPr>
              <a:t>to</a:t>
            </a:r>
            <a:r>
              <a:rPr sz="2000" spc="-55" dirty="0">
                <a:latin typeface="Microsoft Sans Serif"/>
                <a:cs typeface="Microsoft Sans Serif"/>
              </a:rPr>
              <a:t> </a:t>
            </a:r>
            <a:r>
              <a:rPr sz="2000" spc="-150" dirty="0">
                <a:latin typeface="Microsoft Sans Serif"/>
                <a:cs typeface="Microsoft Sans Serif"/>
              </a:rPr>
              <a:t>eight</a:t>
            </a:r>
            <a:r>
              <a:rPr sz="2000" spc="-40" dirty="0">
                <a:latin typeface="Microsoft Sans Serif"/>
                <a:cs typeface="Microsoft Sans Serif"/>
              </a:rPr>
              <a:t> </a:t>
            </a:r>
            <a:r>
              <a:rPr sz="2000" spc="-190" dirty="0">
                <a:latin typeface="Microsoft Sans Serif"/>
                <a:cs typeface="Microsoft Sans Serif"/>
              </a:rPr>
              <a:t>weeks</a:t>
            </a:r>
            <a:r>
              <a:rPr sz="2000" spc="-40" dirty="0">
                <a:latin typeface="Microsoft Sans Serif"/>
                <a:cs typeface="Microsoft Sans Serif"/>
              </a:rPr>
              <a:t> </a:t>
            </a:r>
            <a:r>
              <a:rPr sz="2000" spc="-135" dirty="0">
                <a:latin typeface="Microsoft Sans Serif"/>
                <a:cs typeface="Microsoft Sans Serif"/>
              </a:rPr>
              <a:t>after</a:t>
            </a:r>
            <a:r>
              <a:rPr sz="2000" spc="-50" dirty="0">
                <a:latin typeface="Microsoft Sans Serif"/>
                <a:cs typeface="Microsoft Sans Serif"/>
              </a:rPr>
              <a:t> </a:t>
            </a:r>
            <a:r>
              <a:rPr sz="2000" spc="-155" dirty="0">
                <a:latin typeface="Microsoft Sans Serif"/>
                <a:cs typeface="Microsoft Sans Serif"/>
              </a:rPr>
              <a:t>the</a:t>
            </a:r>
            <a:r>
              <a:rPr sz="2000" spc="-50" dirty="0">
                <a:latin typeface="Microsoft Sans Serif"/>
                <a:cs typeface="Microsoft Sans Serif"/>
              </a:rPr>
              <a:t> </a:t>
            </a:r>
            <a:r>
              <a:rPr sz="2000" spc="-130" dirty="0">
                <a:latin typeface="Microsoft Sans Serif"/>
                <a:cs typeface="Microsoft Sans Serif"/>
              </a:rPr>
              <a:t>last</a:t>
            </a:r>
            <a:r>
              <a:rPr sz="2000" spc="-60" dirty="0">
                <a:latin typeface="Microsoft Sans Serif"/>
                <a:cs typeface="Microsoft Sans Serif"/>
              </a:rPr>
              <a:t> </a:t>
            </a:r>
            <a:r>
              <a:rPr sz="2000" spc="-180" dirty="0">
                <a:latin typeface="Microsoft Sans Serif"/>
                <a:cs typeface="Microsoft Sans Serif"/>
              </a:rPr>
              <a:t>normal</a:t>
            </a:r>
            <a:r>
              <a:rPr sz="2000" spc="-20" dirty="0">
                <a:latin typeface="Microsoft Sans Serif"/>
                <a:cs typeface="Microsoft Sans Serif"/>
              </a:rPr>
              <a:t> </a:t>
            </a:r>
            <a:r>
              <a:rPr sz="2000" spc="-170" dirty="0">
                <a:latin typeface="Microsoft Sans Serif"/>
                <a:cs typeface="Microsoft Sans Serif"/>
              </a:rPr>
              <a:t>menstrual</a:t>
            </a:r>
            <a:r>
              <a:rPr sz="2000" spc="-35" dirty="0">
                <a:latin typeface="Microsoft Sans Serif"/>
                <a:cs typeface="Microsoft Sans Serif"/>
              </a:rPr>
              <a:t> </a:t>
            </a:r>
            <a:r>
              <a:rPr sz="2000" spc="-160" dirty="0">
                <a:latin typeface="Microsoft Sans Serif"/>
                <a:cs typeface="Microsoft Sans Serif"/>
              </a:rPr>
              <a:t>period</a:t>
            </a:r>
            <a:r>
              <a:rPr sz="2000" spc="-30" dirty="0">
                <a:latin typeface="Microsoft Sans Serif"/>
                <a:cs typeface="Microsoft Sans Serif"/>
              </a:rPr>
              <a:t> </a:t>
            </a:r>
            <a:r>
              <a:rPr sz="2000" spc="-170" dirty="0">
                <a:latin typeface="Microsoft Sans Serif"/>
                <a:cs typeface="Microsoft Sans Serif"/>
              </a:rPr>
              <a:t>(amenorrhea)</a:t>
            </a:r>
            <a:r>
              <a:rPr sz="2000" spc="20" dirty="0">
                <a:latin typeface="Microsoft Sans Serif"/>
                <a:cs typeface="Microsoft Sans Serif"/>
              </a:rPr>
              <a:t> </a:t>
            </a:r>
            <a:r>
              <a:rPr sz="2000" spc="-155" dirty="0">
                <a:latin typeface="Microsoft Sans Serif"/>
                <a:cs typeface="Microsoft Sans Serif"/>
              </a:rPr>
              <a:t>but </a:t>
            </a:r>
            <a:r>
              <a:rPr sz="2000" spc="-465" dirty="0">
                <a:latin typeface="Microsoft Sans Serif"/>
                <a:cs typeface="Microsoft Sans Serif"/>
              </a:rPr>
              <a:t> </a:t>
            </a:r>
            <a:r>
              <a:rPr sz="2000" spc="-210" dirty="0">
                <a:latin typeface="Microsoft Sans Serif"/>
                <a:cs typeface="Microsoft Sans Serif"/>
              </a:rPr>
              <a:t>may</a:t>
            </a:r>
            <a:r>
              <a:rPr sz="2000" spc="-70" dirty="0">
                <a:latin typeface="Microsoft Sans Serif"/>
                <a:cs typeface="Microsoft Sans Serif"/>
              </a:rPr>
              <a:t> </a:t>
            </a:r>
            <a:r>
              <a:rPr sz="2000" spc="-165" dirty="0">
                <a:latin typeface="Microsoft Sans Serif"/>
                <a:cs typeface="Microsoft Sans Serif"/>
              </a:rPr>
              <a:t>occur</a:t>
            </a:r>
            <a:r>
              <a:rPr sz="2000" spc="-60" dirty="0">
                <a:latin typeface="Microsoft Sans Serif"/>
                <a:cs typeface="Microsoft Sans Serif"/>
              </a:rPr>
              <a:t> </a:t>
            </a:r>
            <a:r>
              <a:rPr sz="2000" spc="-140" dirty="0">
                <a:latin typeface="Microsoft Sans Serif"/>
                <a:cs typeface="Microsoft Sans Serif"/>
              </a:rPr>
              <a:t>later,</a:t>
            </a:r>
            <a:r>
              <a:rPr sz="2000" spc="-55" dirty="0">
                <a:latin typeface="Microsoft Sans Serif"/>
                <a:cs typeface="Microsoft Sans Serif"/>
              </a:rPr>
              <a:t> </a:t>
            </a:r>
            <a:r>
              <a:rPr sz="2000" spc="-150" dirty="0">
                <a:latin typeface="Microsoft Sans Serif"/>
                <a:cs typeface="Microsoft Sans Serif"/>
              </a:rPr>
              <a:t>especially</a:t>
            </a:r>
            <a:r>
              <a:rPr sz="2000" spc="-85" dirty="0">
                <a:latin typeface="Microsoft Sans Serif"/>
                <a:cs typeface="Microsoft Sans Serif"/>
              </a:rPr>
              <a:t> if</a:t>
            </a:r>
            <a:r>
              <a:rPr sz="2000" spc="-75" dirty="0">
                <a:latin typeface="Microsoft Sans Serif"/>
                <a:cs typeface="Microsoft Sans Serif"/>
              </a:rPr>
              <a:t> </a:t>
            </a:r>
            <a:r>
              <a:rPr sz="2000" spc="-155" dirty="0">
                <a:latin typeface="Microsoft Sans Serif"/>
                <a:cs typeface="Microsoft Sans Serif"/>
              </a:rPr>
              <a:t>the</a:t>
            </a:r>
            <a:r>
              <a:rPr sz="2000" spc="-55" dirty="0">
                <a:latin typeface="Microsoft Sans Serif"/>
                <a:cs typeface="Microsoft Sans Serif"/>
              </a:rPr>
              <a:t> </a:t>
            </a:r>
            <a:r>
              <a:rPr sz="2000" spc="-155" dirty="0">
                <a:latin typeface="Microsoft Sans Serif"/>
                <a:cs typeface="Microsoft Sans Serif"/>
              </a:rPr>
              <a:t>ectopic</a:t>
            </a:r>
            <a:r>
              <a:rPr sz="2000" spc="-45" dirty="0">
                <a:latin typeface="Microsoft Sans Serif"/>
                <a:cs typeface="Microsoft Sans Serif"/>
              </a:rPr>
              <a:t> </a:t>
            </a:r>
            <a:r>
              <a:rPr sz="2000" spc="-180" dirty="0">
                <a:latin typeface="Microsoft Sans Serif"/>
                <a:cs typeface="Microsoft Sans Serif"/>
              </a:rPr>
              <a:t>pregnancy</a:t>
            </a:r>
            <a:r>
              <a:rPr sz="2000" spc="-15" dirty="0">
                <a:latin typeface="Microsoft Sans Serif"/>
                <a:cs typeface="Microsoft Sans Serif"/>
              </a:rPr>
              <a:t> </a:t>
            </a:r>
            <a:r>
              <a:rPr sz="2000" spc="-120" dirty="0">
                <a:latin typeface="Microsoft Sans Serif"/>
                <a:cs typeface="Microsoft Sans Serif"/>
              </a:rPr>
              <a:t>is</a:t>
            </a:r>
            <a:r>
              <a:rPr sz="2000" spc="-70" dirty="0">
                <a:latin typeface="Microsoft Sans Serif"/>
                <a:cs typeface="Microsoft Sans Serif"/>
              </a:rPr>
              <a:t> </a:t>
            </a:r>
            <a:r>
              <a:rPr sz="2000" spc="-140" dirty="0">
                <a:latin typeface="Microsoft Sans Serif"/>
                <a:cs typeface="Microsoft Sans Serif"/>
              </a:rPr>
              <a:t>at</a:t>
            </a:r>
            <a:r>
              <a:rPr sz="2000" spc="-75" dirty="0">
                <a:latin typeface="Microsoft Sans Serif"/>
                <a:cs typeface="Microsoft Sans Serif"/>
              </a:rPr>
              <a:t> </a:t>
            </a:r>
            <a:r>
              <a:rPr sz="2000" spc="-185" dirty="0">
                <a:latin typeface="Microsoft Sans Serif"/>
                <a:cs typeface="Microsoft Sans Serif"/>
              </a:rPr>
              <a:t>an</a:t>
            </a:r>
            <a:r>
              <a:rPr sz="2000" spc="-50" dirty="0">
                <a:latin typeface="Microsoft Sans Serif"/>
                <a:cs typeface="Microsoft Sans Serif"/>
              </a:rPr>
              <a:t> </a:t>
            </a:r>
            <a:r>
              <a:rPr sz="2000" spc="-190" dirty="0">
                <a:latin typeface="Microsoft Sans Serif"/>
                <a:cs typeface="Microsoft Sans Serif"/>
              </a:rPr>
              <a:t>non</a:t>
            </a:r>
            <a:r>
              <a:rPr sz="2000" spc="-30" dirty="0">
                <a:latin typeface="Microsoft Sans Serif"/>
                <a:cs typeface="Microsoft Sans Serif"/>
              </a:rPr>
              <a:t> </a:t>
            </a:r>
            <a:r>
              <a:rPr sz="2000" spc="-150" dirty="0">
                <a:latin typeface="Microsoft Sans Serif"/>
                <a:cs typeface="Microsoft Sans Serif"/>
              </a:rPr>
              <a:t>tubal</a:t>
            </a:r>
            <a:r>
              <a:rPr sz="2000" spc="-45" dirty="0">
                <a:latin typeface="Microsoft Sans Serif"/>
                <a:cs typeface="Microsoft Sans Serif"/>
              </a:rPr>
              <a:t> </a:t>
            </a:r>
            <a:r>
              <a:rPr sz="2000" spc="-125" dirty="0">
                <a:latin typeface="Microsoft Sans Serif"/>
                <a:cs typeface="Microsoft Sans Serif"/>
              </a:rPr>
              <a:t>site.</a:t>
            </a:r>
            <a:endParaRPr sz="2000" dirty="0">
              <a:latin typeface="Microsoft Sans Serif"/>
              <a:cs typeface="Microsoft Sans Serif"/>
            </a:endParaRPr>
          </a:p>
          <a:p>
            <a:pPr>
              <a:lnSpc>
                <a:spcPct val="100000"/>
              </a:lnSpc>
              <a:spcBef>
                <a:spcPts val="15"/>
              </a:spcBef>
            </a:pPr>
            <a:endParaRPr sz="2000" dirty="0">
              <a:latin typeface="Microsoft Sans Serif"/>
              <a:cs typeface="Microsoft Sans Serif"/>
            </a:endParaRPr>
          </a:p>
          <a:p>
            <a:pPr marL="12700">
              <a:lnSpc>
                <a:spcPct val="100000"/>
              </a:lnSpc>
            </a:pPr>
            <a:r>
              <a:rPr sz="2000" spc="-125" dirty="0">
                <a:latin typeface="Microsoft Sans Serif"/>
                <a:cs typeface="Microsoft Sans Serif"/>
              </a:rPr>
              <a:t>-</a:t>
            </a:r>
            <a:r>
              <a:rPr sz="2000" spc="-155" dirty="0">
                <a:latin typeface="Microsoft Sans Serif"/>
                <a:cs typeface="Microsoft Sans Serif"/>
              </a:rPr>
              <a:t>Ect</a:t>
            </a:r>
            <a:r>
              <a:rPr sz="2000" spc="-190" dirty="0">
                <a:latin typeface="Microsoft Sans Serif"/>
                <a:cs typeface="Microsoft Sans Serif"/>
              </a:rPr>
              <a:t>op</a:t>
            </a:r>
            <a:r>
              <a:rPr sz="2000" spc="-80" dirty="0">
                <a:latin typeface="Microsoft Sans Serif"/>
                <a:cs typeface="Microsoft Sans Serif"/>
              </a:rPr>
              <a:t>i</a:t>
            </a:r>
            <a:r>
              <a:rPr sz="2000" spc="-165" dirty="0">
                <a:latin typeface="Microsoft Sans Serif"/>
                <a:cs typeface="Microsoft Sans Serif"/>
              </a:rPr>
              <a:t>c</a:t>
            </a:r>
            <a:r>
              <a:rPr sz="2000" spc="-45" dirty="0">
                <a:latin typeface="Microsoft Sans Serif"/>
                <a:cs typeface="Microsoft Sans Serif"/>
              </a:rPr>
              <a:t> </a:t>
            </a:r>
            <a:r>
              <a:rPr sz="2000" spc="-190" dirty="0">
                <a:latin typeface="Microsoft Sans Serif"/>
                <a:cs typeface="Microsoft Sans Serif"/>
              </a:rPr>
              <a:t>p</a:t>
            </a:r>
            <a:r>
              <a:rPr sz="2000" spc="-125" dirty="0">
                <a:latin typeface="Microsoft Sans Serif"/>
                <a:cs typeface="Microsoft Sans Serif"/>
              </a:rPr>
              <a:t>r</a:t>
            </a:r>
            <a:r>
              <a:rPr sz="2000" spc="-190" dirty="0">
                <a:latin typeface="Microsoft Sans Serif"/>
                <a:cs typeface="Microsoft Sans Serif"/>
              </a:rPr>
              <a:t>egnan</a:t>
            </a:r>
            <a:r>
              <a:rPr sz="2000" spc="-170" dirty="0">
                <a:latin typeface="Microsoft Sans Serif"/>
                <a:cs typeface="Microsoft Sans Serif"/>
              </a:rPr>
              <a:t>c</a:t>
            </a:r>
            <a:r>
              <a:rPr sz="2000" spc="-165" dirty="0">
                <a:latin typeface="Microsoft Sans Serif"/>
                <a:cs typeface="Microsoft Sans Serif"/>
              </a:rPr>
              <a:t>y</a:t>
            </a:r>
            <a:r>
              <a:rPr sz="2000" spc="-20" dirty="0">
                <a:latin typeface="Microsoft Sans Serif"/>
                <a:cs typeface="Microsoft Sans Serif"/>
              </a:rPr>
              <a:t> </a:t>
            </a:r>
            <a:r>
              <a:rPr sz="2000" spc="-235" dirty="0">
                <a:latin typeface="Microsoft Sans Serif"/>
                <a:cs typeface="Microsoft Sans Serif"/>
              </a:rPr>
              <a:t>ma</a:t>
            </a:r>
            <a:r>
              <a:rPr sz="2000" spc="-165" dirty="0">
                <a:latin typeface="Microsoft Sans Serif"/>
                <a:cs typeface="Microsoft Sans Serif"/>
              </a:rPr>
              <a:t>y</a:t>
            </a:r>
            <a:r>
              <a:rPr sz="2000" spc="-70" dirty="0">
                <a:latin typeface="Microsoft Sans Serif"/>
                <a:cs typeface="Microsoft Sans Serif"/>
              </a:rPr>
              <a:t> </a:t>
            </a:r>
            <a:r>
              <a:rPr sz="2000" spc="-135" dirty="0">
                <a:latin typeface="Microsoft Sans Serif"/>
                <a:cs typeface="Microsoft Sans Serif"/>
              </a:rPr>
              <a:t>al</a:t>
            </a:r>
            <a:r>
              <a:rPr sz="2000" spc="-160" dirty="0">
                <a:latin typeface="Microsoft Sans Serif"/>
                <a:cs typeface="Microsoft Sans Serif"/>
              </a:rPr>
              <a:t>s</a:t>
            </a:r>
            <a:r>
              <a:rPr sz="2000" spc="-180" dirty="0">
                <a:latin typeface="Microsoft Sans Serif"/>
                <a:cs typeface="Microsoft Sans Serif"/>
              </a:rPr>
              <a:t>o</a:t>
            </a:r>
            <a:r>
              <a:rPr sz="2000" spc="-75" dirty="0">
                <a:latin typeface="Microsoft Sans Serif"/>
                <a:cs typeface="Microsoft Sans Serif"/>
              </a:rPr>
              <a:t> </a:t>
            </a:r>
            <a:r>
              <a:rPr sz="2000" spc="-190" dirty="0">
                <a:latin typeface="Microsoft Sans Serif"/>
                <a:cs typeface="Microsoft Sans Serif"/>
              </a:rPr>
              <a:t>b</a:t>
            </a:r>
            <a:r>
              <a:rPr sz="2000" spc="-180" dirty="0">
                <a:latin typeface="Microsoft Sans Serif"/>
                <a:cs typeface="Microsoft Sans Serif"/>
              </a:rPr>
              <a:t>e</a:t>
            </a:r>
            <a:r>
              <a:rPr sz="2000" spc="-55" dirty="0">
                <a:latin typeface="Microsoft Sans Serif"/>
                <a:cs typeface="Microsoft Sans Serif"/>
              </a:rPr>
              <a:t> </a:t>
            </a:r>
            <a:r>
              <a:rPr sz="2000" spc="-190" dirty="0">
                <a:latin typeface="Microsoft Sans Serif"/>
                <a:cs typeface="Microsoft Sans Serif"/>
              </a:rPr>
              <a:t>a</a:t>
            </a:r>
            <a:r>
              <a:rPr sz="2000" spc="-170" dirty="0">
                <a:latin typeface="Microsoft Sans Serif"/>
                <a:cs typeface="Microsoft Sans Serif"/>
              </a:rPr>
              <a:t>s</a:t>
            </a:r>
            <a:r>
              <a:rPr sz="2000" spc="-160" dirty="0">
                <a:latin typeface="Microsoft Sans Serif"/>
                <a:cs typeface="Microsoft Sans Serif"/>
              </a:rPr>
              <a:t>y</a:t>
            </a:r>
            <a:r>
              <a:rPr sz="2000" spc="-235" dirty="0">
                <a:latin typeface="Microsoft Sans Serif"/>
                <a:cs typeface="Microsoft Sans Serif"/>
              </a:rPr>
              <a:t>mp</a:t>
            </a:r>
            <a:r>
              <a:rPr sz="2000" spc="-90" dirty="0">
                <a:latin typeface="Microsoft Sans Serif"/>
                <a:cs typeface="Microsoft Sans Serif"/>
              </a:rPr>
              <a:t>t</a:t>
            </a:r>
            <a:r>
              <a:rPr sz="2000" spc="-190" dirty="0">
                <a:latin typeface="Microsoft Sans Serif"/>
                <a:cs typeface="Microsoft Sans Serif"/>
              </a:rPr>
              <a:t>o</a:t>
            </a:r>
            <a:r>
              <a:rPr sz="2000" spc="-235" dirty="0">
                <a:latin typeface="Microsoft Sans Serif"/>
                <a:cs typeface="Microsoft Sans Serif"/>
              </a:rPr>
              <a:t>ma</a:t>
            </a:r>
            <a:r>
              <a:rPr sz="2000" spc="-85" dirty="0">
                <a:latin typeface="Microsoft Sans Serif"/>
                <a:cs typeface="Microsoft Sans Serif"/>
              </a:rPr>
              <a:t>ti</a:t>
            </a:r>
            <a:r>
              <a:rPr sz="2000" spc="-160" dirty="0">
                <a:latin typeface="Microsoft Sans Serif"/>
                <a:cs typeface="Microsoft Sans Serif"/>
              </a:rPr>
              <a:t>c</a:t>
            </a:r>
            <a:r>
              <a:rPr sz="2000" spc="-90" dirty="0">
                <a:latin typeface="Microsoft Sans Serif"/>
                <a:cs typeface="Microsoft Sans Serif"/>
              </a:rPr>
              <a:t>.</a:t>
            </a:r>
            <a:endParaRPr sz="2000" dirty="0">
              <a:latin typeface="Microsoft Sans Serif"/>
              <a:cs typeface="Microsoft Sans Serif"/>
            </a:endParaRPr>
          </a:p>
          <a:p>
            <a:pPr>
              <a:lnSpc>
                <a:spcPct val="100000"/>
              </a:lnSpc>
              <a:spcBef>
                <a:spcPts val="10"/>
              </a:spcBef>
            </a:pPr>
            <a:endParaRPr sz="2000" dirty="0">
              <a:latin typeface="Microsoft Sans Serif"/>
              <a:cs typeface="Microsoft Sans Serif"/>
            </a:endParaRPr>
          </a:p>
          <a:p>
            <a:pPr marL="12700" marR="527685">
              <a:lnSpc>
                <a:spcPct val="100000"/>
              </a:lnSpc>
              <a:spcBef>
                <a:spcPts val="5"/>
              </a:spcBef>
            </a:pPr>
            <a:r>
              <a:rPr sz="2000" spc="-155" dirty="0">
                <a:latin typeface="Microsoft Sans Serif"/>
                <a:cs typeface="Microsoft Sans Serif"/>
              </a:rPr>
              <a:t>-Ectopic </a:t>
            </a:r>
            <a:r>
              <a:rPr sz="2000" spc="-180" dirty="0">
                <a:latin typeface="Microsoft Sans Serif"/>
                <a:cs typeface="Microsoft Sans Serif"/>
              </a:rPr>
              <a:t>pregnancy</a:t>
            </a:r>
            <a:r>
              <a:rPr sz="2000" spc="-175" dirty="0">
                <a:latin typeface="Microsoft Sans Serif"/>
                <a:cs typeface="Microsoft Sans Serif"/>
              </a:rPr>
              <a:t> </a:t>
            </a:r>
            <a:r>
              <a:rPr sz="2000" spc="-210" dirty="0">
                <a:latin typeface="Microsoft Sans Serif"/>
                <a:cs typeface="Microsoft Sans Serif"/>
              </a:rPr>
              <a:t>may</a:t>
            </a:r>
            <a:r>
              <a:rPr sz="2000" spc="-204" dirty="0">
                <a:latin typeface="Microsoft Sans Serif"/>
                <a:cs typeface="Microsoft Sans Serif"/>
              </a:rPr>
              <a:t> </a:t>
            </a:r>
            <a:r>
              <a:rPr sz="2000" spc="-190" dirty="0">
                <a:latin typeface="Microsoft Sans Serif"/>
                <a:cs typeface="Microsoft Sans Serif"/>
              </a:rPr>
              <a:t>be</a:t>
            </a:r>
            <a:r>
              <a:rPr sz="2000" spc="-185" dirty="0">
                <a:latin typeface="Microsoft Sans Serif"/>
                <a:cs typeface="Microsoft Sans Serif"/>
              </a:rPr>
              <a:t> </a:t>
            </a:r>
            <a:r>
              <a:rPr sz="2000" spc="-165" dirty="0">
                <a:latin typeface="Microsoft Sans Serif"/>
                <a:cs typeface="Microsoft Sans Serif"/>
              </a:rPr>
              <a:t>unruptured</a:t>
            </a:r>
            <a:r>
              <a:rPr sz="2000" spc="-160" dirty="0">
                <a:latin typeface="Microsoft Sans Serif"/>
                <a:cs typeface="Microsoft Sans Serif"/>
              </a:rPr>
              <a:t> </a:t>
            </a:r>
            <a:r>
              <a:rPr sz="2000" spc="-150" dirty="0">
                <a:latin typeface="Microsoft Sans Serif"/>
                <a:cs typeface="Microsoft Sans Serif"/>
              </a:rPr>
              <a:t>or </a:t>
            </a:r>
            <a:r>
              <a:rPr sz="2000" spc="-160" dirty="0">
                <a:latin typeface="Microsoft Sans Serif"/>
                <a:cs typeface="Microsoft Sans Serif"/>
              </a:rPr>
              <a:t>ruptured</a:t>
            </a:r>
            <a:r>
              <a:rPr sz="2000" spc="-155" dirty="0">
                <a:latin typeface="Microsoft Sans Serif"/>
                <a:cs typeface="Microsoft Sans Serif"/>
              </a:rPr>
              <a:t> </a:t>
            </a:r>
            <a:r>
              <a:rPr sz="2000" spc="-140" dirty="0">
                <a:latin typeface="Microsoft Sans Serif"/>
                <a:cs typeface="Microsoft Sans Serif"/>
              </a:rPr>
              <a:t>at </a:t>
            </a:r>
            <a:r>
              <a:rPr sz="2000" spc="-155" dirty="0">
                <a:latin typeface="Microsoft Sans Serif"/>
                <a:cs typeface="Microsoft Sans Serif"/>
              </a:rPr>
              <a:t>the </a:t>
            </a:r>
            <a:r>
              <a:rPr sz="2000" spc="-160" dirty="0">
                <a:latin typeface="Microsoft Sans Serif"/>
                <a:cs typeface="Microsoft Sans Serif"/>
              </a:rPr>
              <a:t>time </a:t>
            </a:r>
            <a:r>
              <a:rPr sz="2000" spc="-140" dirty="0">
                <a:latin typeface="Microsoft Sans Serif"/>
                <a:cs typeface="Microsoft Sans Serif"/>
              </a:rPr>
              <a:t>of </a:t>
            </a:r>
            <a:r>
              <a:rPr sz="2000" spc="-155" dirty="0">
                <a:latin typeface="Microsoft Sans Serif"/>
                <a:cs typeface="Microsoft Sans Serif"/>
              </a:rPr>
              <a:t>presentation</a:t>
            </a:r>
            <a:r>
              <a:rPr sz="2000" spc="-150" dirty="0">
                <a:latin typeface="Microsoft Sans Serif"/>
                <a:cs typeface="Microsoft Sans Serif"/>
              </a:rPr>
              <a:t> </a:t>
            </a:r>
            <a:r>
              <a:rPr sz="2000" spc="-135" dirty="0">
                <a:latin typeface="Microsoft Sans Serif"/>
                <a:cs typeface="Microsoft Sans Serif"/>
              </a:rPr>
              <a:t>to </a:t>
            </a:r>
            <a:r>
              <a:rPr sz="2000" spc="-170" dirty="0">
                <a:latin typeface="Microsoft Sans Serif"/>
                <a:cs typeface="Microsoft Sans Serif"/>
              </a:rPr>
              <a:t>medical </a:t>
            </a:r>
            <a:r>
              <a:rPr sz="2000" spc="-150" dirty="0">
                <a:latin typeface="Microsoft Sans Serif"/>
                <a:cs typeface="Microsoft Sans Serif"/>
              </a:rPr>
              <a:t>care. </a:t>
            </a:r>
            <a:r>
              <a:rPr sz="2000" spc="-180" dirty="0">
                <a:latin typeface="Microsoft Sans Serif"/>
                <a:cs typeface="Microsoft Sans Serif"/>
              </a:rPr>
              <a:t>Tubal </a:t>
            </a:r>
            <a:r>
              <a:rPr sz="2000" spc="-175" dirty="0">
                <a:latin typeface="Microsoft Sans Serif"/>
                <a:cs typeface="Microsoft Sans Serif"/>
              </a:rPr>
              <a:t> </a:t>
            </a:r>
            <a:r>
              <a:rPr sz="2000" spc="-155" dirty="0">
                <a:latin typeface="Microsoft Sans Serif"/>
                <a:cs typeface="Microsoft Sans Serif"/>
              </a:rPr>
              <a:t>rupture</a:t>
            </a:r>
            <a:r>
              <a:rPr sz="2000" spc="-150" dirty="0">
                <a:latin typeface="Microsoft Sans Serif"/>
                <a:cs typeface="Microsoft Sans Serif"/>
              </a:rPr>
              <a:t> </a:t>
            </a:r>
            <a:r>
              <a:rPr sz="2000" spc="-180" dirty="0">
                <a:latin typeface="Microsoft Sans Serif"/>
                <a:cs typeface="Microsoft Sans Serif"/>
              </a:rPr>
              <a:t>can </a:t>
            </a:r>
            <a:r>
              <a:rPr sz="2000" spc="-140" dirty="0">
                <a:latin typeface="Microsoft Sans Serif"/>
                <a:cs typeface="Microsoft Sans Serif"/>
              </a:rPr>
              <a:t>result </a:t>
            </a:r>
            <a:r>
              <a:rPr sz="2000" spc="-130" dirty="0">
                <a:latin typeface="Microsoft Sans Serif"/>
                <a:cs typeface="Microsoft Sans Serif"/>
              </a:rPr>
              <a:t>in </a:t>
            </a:r>
            <a:r>
              <a:rPr sz="2000" spc="-110" dirty="0">
                <a:latin typeface="Microsoft Sans Serif"/>
                <a:cs typeface="Microsoft Sans Serif"/>
              </a:rPr>
              <a:t>life </a:t>
            </a:r>
            <a:r>
              <a:rPr sz="2000" spc="-155" dirty="0">
                <a:latin typeface="Microsoft Sans Serif"/>
                <a:cs typeface="Microsoft Sans Serif"/>
              </a:rPr>
              <a:t>threatening</a:t>
            </a:r>
            <a:r>
              <a:rPr sz="2000" spc="-150" dirty="0">
                <a:latin typeface="Microsoft Sans Serif"/>
                <a:cs typeface="Microsoft Sans Serif"/>
              </a:rPr>
              <a:t> </a:t>
            </a:r>
            <a:r>
              <a:rPr sz="2000" spc="-160" dirty="0">
                <a:latin typeface="Microsoft Sans Serif"/>
                <a:cs typeface="Microsoft Sans Serif"/>
              </a:rPr>
              <a:t>intraabdominal</a:t>
            </a:r>
            <a:r>
              <a:rPr sz="2000" spc="-155" dirty="0">
                <a:latin typeface="Microsoft Sans Serif"/>
                <a:cs typeface="Microsoft Sans Serif"/>
              </a:rPr>
              <a:t> </a:t>
            </a:r>
            <a:r>
              <a:rPr sz="2000" spc="-180" dirty="0">
                <a:latin typeface="Microsoft Sans Serif"/>
                <a:cs typeface="Microsoft Sans Serif"/>
              </a:rPr>
              <a:t>hemorrhage,</a:t>
            </a:r>
            <a:r>
              <a:rPr sz="2000" spc="-175" dirty="0">
                <a:latin typeface="Microsoft Sans Serif"/>
                <a:cs typeface="Microsoft Sans Serif"/>
              </a:rPr>
              <a:t> </a:t>
            </a:r>
            <a:r>
              <a:rPr sz="2000" spc="-165" dirty="0">
                <a:latin typeface="Microsoft Sans Serif"/>
                <a:cs typeface="Microsoft Sans Serif"/>
              </a:rPr>
              <a:t>present</a:t>
            </a:r>
            <a:r>
              <a:rPr sz="2000" spc="-160" dirty="0">
                <a:latin typeface="Microsoft Sans Serif"/>
                <a:cs typeface="Microsoft Sans Serif"/>
              </a:rPr>
              <a:t> </a:t>
            </a:r>
            <a:r>
              <a:rPr sz="2000" spc="-150" dirty="0">
                <a:latin typeface="Microsoft Sans Serif"/>
                <a:cs typeface="Microsoft Sans Serif"/>
              </a:rPr>
              <a:t>with </a:t>
            </a:r>
            <a:r>
              <a:rPr sz="2000" spc="-170" dirty="0">
                <a:latin typeface="Microsoft Sans Serif"/>
                <a:cs typeface="Microsoft Sans Serif"/>
              </a:rPr>
              <a:t>severe </a:t>
            </a:r>
            <a:r>
              <a:rPr sz="2000" spc="-150" dirty="0">
                <a:latin typeface="Microsoft Sans Serif"/>
                <a:cs typeface="Microsoft Sans Serif"/>
              </a:rPr>
              <a:t>or persistent </a:t>
            </a:r>
            <a:r>
              <a:rPr sz="2000" spc="-145" dirty="0">
                <a:latin typeface="Microsoft Sans Serif"/>
                <a:cs typeface="Microsoft Sans Serif"/>
              </a:rPr>
              <a:t> </a:t>
            </a:r>
            <a:r>
              <a:rPr sz="2000" spc="-175" dirty="0">
                <a:latin typeface="Microsoft Sans Serif"/>
                <a:cs typeface="Microsoft Sans Serif"/>
              </a:rPr>
              <a:t>abdominal</a:t>
            </a:r>
            <a:r>
              <a:rPr sz="2000" spc="-15" dirty="0">
                <a:latin typeface="Microsoft Sans Serif"/>
                <a:cs typeface="Microsoft Sans Serif"/>
              </a:rPr>
              <a:t> </a:t>
            </a:r>
            <a:r>
              <a:rPr sz="2000" spc="-160" dirty="0">
                <a:latin typeface="Microsoft Sans Serif"/>
                <a:cs typeface="Microsoft Sans Serif"/>
              </a:rPr>
              <a:t>pain</a:t>
            </a:r>
            <a:r>
              <a:rPr sz="2000" spc="-75" dirty="0">
                <a:latin typeface="Microsoft Sans Serif"/>
                <a:cs typeface="Microsoft Sans Serif"/>
              </a:rPr>
              <a:t> </a:t>
            </a:r>
            <a:r>
              <a:rPr sz="2000" spc="-150" dirty="0">
                <a:latin typeface="Microsoft Sans Serif"/>
                <a:cs typeface="Microsoft Sans Serif"/>
              </a:rPr>
              <a:t>or</a:t>
            </a:r>
            <a:r>
              <a:rPr sz="2000" spc="-55" dirty="0">
                <a:latin typeface="Microsoft Sans Serif"/>
                <a:cs typeface="Microsoft Sans Serif"/>
              </a:rPr>
              <a:t> </a:t>
            </a:r>
            <a:r>
              <a:rPr sz="2000" spc="-190" dirty="0">
                <a:latin typeface="Microsoft Sans Serif"/>
                <a:cs typeface="Microsoft Sans Serif"/>
              </a:rPr>
              <a:t>symptoms</a:t>
            </a:r>
            <a:r>
              <a:rPr sz="2000" spc="-40" dirty="0">
                <a:latin typeface="Microsoft Sans Serif"/>
                <a:cs typeface="Microsoft Sans Serif"/>
              </a:rPr>
              <a:t> </a:t>
            </a:r>
            <a:r>
              <a:rPr sz="2000" spc="-160" dirty="0">
                <a:latin typeface="Microsoft Sans Serif"/>
                <a:cs typeface="Microsoft Sans Serif"/>
              </a:rPr>
              <a:t>suggestive</a:t>
            </a:r>
            <a:r>
              <a:rPr sz="2000" spc="-50" dirty="0">
                <a:latin typeface="Microsoft Sans Serif"/>
                <a:cs typeface="Microsoft Sans Serif"/>
              </a:rPr>
              <a:t> </a:t>
            </a:r>
            <a:r>
              <a:rPr sz="2000" spc="-140" dirty="0">
                <a:latin typeface="Microsoft Sans Serif"/>
                <a:cs typeface="Microsoft Sans Serif"/>
              </a:rPr>
              <a:t>of</a:t>
            </a:r>
            <a:r>
              <a:rPr sz="2000" spc="-65" dirty="0">
                <a:latin typeface="Microsoft Sans Serif"/>
                <a:cs typeface="Microsoft Sans Serif"/>
              </a:rPr>
              <a:t> </a:t>
            </a:r>
            <a:r>
              <a:rPr sz="2000" spc="-175" dirty="0">
                <a:latin typeface="Microsoft Sans Serif"/>
                <a:cs typeface="Microsoft Sans Serif"/>
              </a:rPr>
              <a:t>ongoing</a:t>
            </a:r>
            <a:r>
              <a:rPr sz="2000" spc="-25" dirty="0">
                <a:latin typeface="Microsoft Sans Serif"/>
                <a:cs typeface="Microsoft Sans Serif"/>
              </a:rPr>
              <a:t> </a:t>
            </a:r>
            <a:r>
              <a:rPr sz="2000" spc="-170" dirty="0">
                <a:latin typeface="Microsoft Sans Serif"/>
                <a:cs typeface="Microsoft Sans Serif"/>
              </a:rPr>
              <a:t>blood</a:t>
            </a:r>
            <a:r>
              <a:rPr sz="2000" spc="-25" dirty="0">
                <a:latin typeface="Microsoft Sans Serif"/>
                <a:cs typeface="Microsoft Sans Serif"/>
              </a:rPr>
              <a:t> </a:t>
            </a:r>
            <a:r>
              <a:rPr sz="2000" spc="-140" dirty="0">
                <a:latin typeface="Microsoft Sans Serif"/>
                <a:cs typeface="Microsoft Sans Serif"/>
              </a:rPr>
              <a:t>loss(</a:t>
            </a:r>
            <a:r>
              <a:rPr sz="2000" spc="-70" dirty="0">
                <a:latin typeface="Microsoft Sans Serif"/>
                <a:cs typeface="Microsoft Sans Serif"/>
              </a:rPr>
              <a:t> </a:t>
            </a:r>
            <a:r>
              <a:rPr sz="2000" spc="-145" dirty="0">
                <a:latin typeface="Microsoft Sans Serif"/>
                <a:cs typeface="Microsoft Sans Serif"/>
              </a:rPr>
              <a:t>feeling</a:t>
            </a:r>
            <a:r>
              <a:rPr sz="2000" spc="-75" dirty="0">
                <a:latin typeface="Microsoft Sans Serif"/>
                <a:cs typeface="Microsoft Sans Serif"/>
              </a:rPr>
              <a:t> </a:t>
            </a:r>
            <a:r>
              <a:rPr sz="2000" spc="-130" dirty="0">
                <a:latin typeface="Microsoft Sans Serif"/>
                <a:cs typeface="Microsoft Sans Serif"/>
              </a:rPr>
              <a:t>faint</a:t>
            </a:r>
            <a:r>
              <a:rPr sz="2000" spc="-55" dirty="0">
                <a:latin typeface="Microsoft Sans Serif"/>
                <a:cs typeface="Microsoft Sans Serif"/>
              </a:rPr>
              <a:t> </a:t>
            </a:r>
            <a:r>
              <a:rPr sz="2000" spc="-150" dirty="0">
                <a:latin typeface="Microsoft Sans Serif"/>
                <a:cs typeface="Microsoft Sans Serif"/>
              </a:rPr>
              <a:t>or</a:t>
            </a:r>
            <a:r>
              <a:rPr sz="2000" spc="-55" dirty="0">
                <a:latin typeface="Microsoft Sans Serif"/>
                <a:cs typeface="Microsoft Sans Serif"/>
              </a:rPr>
              <a:t> </a:t>
            </a:r>
            <a:r>
              <a:rPr sz="2000" spc="-150" dirty="0">
                <a:latin typeface="Microsoft Sans Serif"/>
                <a:cs typeface="Microsoft Sans Serif"/>
              </a:rPr>
              <a:t>loss</a:t>
            </a:r>
            <a:r>
              <a:rPr sz="2000" spc="-60" dirty="0">
                <a:latin typeface="Microsoft Sans Serif"/>
                <a:cs typeface="Microsoft Sans Serif"/>
              </a:rPr>
              <a:t> </a:t>
            </a:r>
            <a:r>
              <a:rPr sz="2000" spc="-140" dirty="0">
                <a:latin typeface="Microsoft Sans Serif"/>
                <a:cs typeface="Microsoft Sans Serif"/>
              </a:rPr>
              <a:t>of</a:t>
            </a:r>
            <a:r>
              <a:rPr sz="2000" spc="15" dirty="0">
                <a:latin typeface="Microsoft Sans Serif"/>
                <a:cs typeface="Microsoft Sans Serif"/>
              </a:rPr>
              <a:t> </a:t>
            </a:r>
            <a:r>
              <a:rPr sz="2000" spc="-160" dirty="0">
                <a:latin typeface="Microsoft Sans Serif"/>
                <a:cs typeface="Microsoft Sans Serif"/>
              </a:rPr>
              <a:t>cosciousness).</a:t>
            </a:r>
            <a:endParaRPr sz="2000" dirty="0">
              <a:latin typeface="Microsoft Sans Serif"/>
              <a:cs typeface="Microsoft Sans Serif"/>
            </a:endParaRPr>
          </a:p>
          <a:p>
            <a:pPr>
              <a:lnSpc>
                <a:spcPct val="100000"/>
              </a:lnSpc>
              <a:spcBef>
                <a:spcPts val="10"/>
              </a:spcBef>
            </a:pPr>
            <a:endParaRPr sz="2000" dirty="0">
              <a:latin typeface="Microsoft Sans Serif"/>
              <a:cs typeface="Microsoft Sans Serif"/>
            </a:endParaRPr>
          </a:p>
          <a:p>
            <a:pPr marL="12700" marR="5080">
              <a:lnSpc>
                <a:spcPct val="100000"/>
              </a:lnSpc>
            </a:pPr>
            <a:r>
              <a:rPr sz="2000" spc="-180" dirty="0">
                <a:latin typeface="Microsoft Sans Serif"/>
                <a:cs typeface="Microsoft Sans Serif"/>
              </a:rPr>
              <a:t>-Normal</a:t>
            </a:r>
            <a:r>
              <a:rPr sz="2000" spc="-175" dirty="0">
                <a:latin typeface="Microsoft Sans Serif"/>
                <a:cs typeface="Microsoft Sans Serif"/>
              </a:rPr>
              <a:t> </a:t>
            </a:r>
            <a:r>
              <a:rPr sz="2000" spc="-150" dirty="0">
                <a:latin typeface="Microsoft Sans Serif"/>
                <a:cs typeface="Microsoft Sans Serif"/>
              </a:rPr>
              <a:t>early </a:t>
            </a:r>
            <a:r>
              <a:rPr sz="2000" spc="-180" dirty="0">
                <a:latin typeface="Microsoft Sans Serif"/>
                <a:cs typeface="Microsoft Sans Serif"/>
              </a:rPr>
              <a:t>pregnancy</a:t>
            </a:r>
            <a:r>
              <a:rPr sz="2000" spc="-175" dirty="0">
                <a:latin typeface="Microsoft Sans Serif"/>
                <a:cs typeface="Microsoft Sans Serif"/>
              </a:rPr>
              <a:t> </a:t>
            </a:r>
            <a:r>
              <a:rPr sz="2000" spc="-190" dirty="0">
                <a:latin typeface="Microsoft Sans Serif"/>
                <a:cs typeface="Microsoft Sans Serif"/>
              </a:rPr>
              <a:t>symptoms</a:t>
            </a:r>
            <a:r>
              <a:rPr sz="2000" spc="-185" dirty="0">
                <a:latin typeface="Microsoft Sans Serif"/>
                <a:cs typeface="Microsoft Sans Serif"/>
              </a:rPr>
              <a:t> </a:t>
            </a:r>
            <a:r>
              <a:rPr sz="2000" spc="-140" dirty="0">
                <a:latin typeface="Microsoft Sans Serif"/>
                <a:cs typeface="Microsoft Sans Serif"/>
              </a:rPr>
              <a:t>(e.g </a:t>
            </a:r>
            <a:r>
              <a:rPr sz="2000" spc="-160" dirty="0">
                <a:latin typeface="Microsoft Sans Serif"/>
                <a:cs typeface="Microsoft Sans Serif"/>
              </a:rPr>
              <a:t>breast tenderness, </a:t>
            </a:r>
            <a:r>
              <a:rPr sz="2000" spc="-155" dirty="0">
                <a:latin typeface="Microsoft Sans Serif"/>
                <a:cs typeface="Microsoft Sans Serif"/>
              </a:rPr>
              <a:t>frequent</a:t>
            </a:r>
            <a:r>
              <a:rPr sz="2000" spc="-150" dirty="0">
                <a:latin typeface="Microsoft Sans Serif"/>
                <a:cs typeface="Microsoft Sans Serif"/>
              </a:rPr>
              <a:t> </a:t>
            </a:r>
            <a:r>
              <a:rPr sz="2000" spc="-145" dirty="0">
                <a:latin typeface="Microsoft Sans Serif"/>
                <a:cs typeface="Microsoft Sans Serif"/>
              </a:rPr>
              <a:t>urination, </a:t>
            </a:r>
            <a:r>
              <a:rPr sz="2000" spc="-175" dirty="0">
                <a:latin typeface="Microsoft Sans Serif"/>
                <a:cs typeface="Microsoft Sans Serif"/>
              </a:rPr>
              <a:t>nausea)</a:t>
            </a:r>
            <a:r>
              <a:rPr sz="2000" spc="-170" dirty="0">
                <a:latin typeface="Microsoft Sans Serif"/>
                <a:cs typeface="Microsoft Sans Serif"/>
              </a:rPr>
              <a:t> </a:t>
            </a:r>
            <a:r>
              <a:rPr sz="2000" spc="-165" dirty="0">
                <a:latin typeface="Microsoft Sans Serif"/>
                <a:cs typeface="Microsoft Sans Serif"/>
              </a:rPr>
              <a:t>are </a:t>
            </a:r>
            <a:r>
              <a:rPr sz="2000" spc="-185" dirty="0">
                <a:latin typeface="Microsoft Sans Serif"/>
                <a:cs typeface="Microsoft Sans Serif"/>
              </a:rPr>
              <a:t>sometimes </a:t>
            </a:r>
            <a:r>
              <a:rPr sz="2000" spc="-180" dirty="0">
                <a:latin typeface="Microsoft Sans Serif"/>
                <a:cs typeface="Microsoft Sans Serif"/>
              </a:rPr>
              <a:t> </a:t>
            </a:r>
            <a:r>
              <a:rPr sz="2000" spc="-165" dirty="0">
                <a:latin typeface="Microsoft Sans Serif"/>
                <a:cs typeface="Microsoft Sans Serif"/>
              </a:rPr>
              <a:t>present</a:t>
            </a:r>
            <a:r>
              <a:rPr sz="2000" spc="-25" dirty="0">
                <a:latin typeface="Microsoft Sans Serif"/>
                <a:cs typeface="Microsoft Sans Serif"/>
              </a:rPr>
              <a:t> </a:t>
            </a:r>
            <a:r>
              <a:rPr sz="2000" spc="-190" dirty="0">
                <a:latin typeface="Microsoft Sans Serif"/>
                <a:cs typeface="Microsoft Sans Serif"/>
              </a:rPr>
              <a:t>and</a:t>
            </a:r>
            <a:r>
              <a:rPr sz="2000" spc="-50" dirty="0">
                <a:latin typeface="Microsoft Sans Serif"/>
                <a:cs typeface="Microsoft Sans Serif"/>
              </a:rPr>
              <a:t> </a:t>
            </a:r>
            <a:r>
              <a:rPr sz="2000" spc="-210" dirty="0">
                <a:latin typeface="Microsoft Sans Serif"/>
                <a:cs typeface="Microsoft Sans Serif"/>
              </a:rPr>
              <a:t>may</a:t>
            </a:r>
            <a:r>
              <a:rPr sz="2000" spc="-40" dirty="0">
                <a:latin typeface="Microsoft Sans Serif"/>
                <a:cs typeface="Microsoft Sans Serif"/>
              </a:rPr>
              <a:t> </a:t>
            </a:r>
            <a:r>
              <a:rPr sz="2000" spc="-185" dirty="0">
                <a:latin typeface="Microsoft Sans Serif"/>
                <a:cs typeface="Microsoft Sans Serif"/>
              </a:rPr>
              <a:t>be</a:t>
            </a:r>
            <a:r>
              <a:rPr sz="2000" spc="-55" dirty="0">
                <a:latin typeface="Microsoft Sans Serif"/>
                <a:cs typeface="Microsoft Sans Serif"/>
              </a:rPr>
              <a:t> </a:t>
            </a:r>
            <a:r>
              <a:rPr sz="2000" spc="-170" dirty="0">
                <a:latin typeface="Microsoft Sans Serif"/>
                <a:cs typeface="Microsoft Sans Serif"/>
              </a:rPr>
              <a:t>absent</a:t>
            </a:r>
            <a:r>
              <a:rPr sz="2000" spc="-40" dirty="0">
                <a:latin typeface="Microsoft Sans Serif"/>
                <a:cs typeface="Microsoft Sans Serif"/>
              </a:rPr>
              <a:t> </a:t>
            </a:r>
            <a:r>
              <a:rPr sz="2000" spc="-180" dirty="0">
                <a:latin typeface="Microsoft Sans Serif"/>
                <a:cs typeface="Microsoft Sans Serif"/>
              </a:rPr>
              <a:t>because</a:t>
            </a:r>
            <a:r>
              <a:rPr sz="2000" spc="-25" dirty="0">
                <a:latin typeface="Microsoft Sans Serif"/>
                <a:cs typeface="Microsoft Sans Serif"/>
              </a:rPr>
              <a:t> </a:t>
            </a:r>
            <a:r>
              <a:rPr sz="2000" spc="-190" dirty="0">
                <a:latin typeface="Microsoft Sans Serif"/>
                <a:cs typeface="Microsoft Sans Serif"/>
              </a:rPr>
              <a:t>hormones</a:t>
            </a:r>
            <a:r>
              <a:rPr sz="2000" spc="-15" dirty="0">
                <a:latin typeface="Microsoft Sans Serif"/>
                <a:cs typeface="Microsoft Sans Serif"/>
              </a:rPr>
              <a:t> </a:t>
            </a:r>
            <a:r>
              <a:rPr sz="2000" spc="-145" dirty="0">
                <a:latin typeface="Microsoft Sans Serif"/>
                <a:cs typeface="Microsoft Sans Serif"/>
              </a:rPr>
              <a:t>levels</a:t>
            </a:r>
            <a:r>
              <a:rPr sz="2000" spc="-85" dirty="0">
                <a:latin typeface="Microsoft Sans Serif"/>
                <a:cs typeface="Microsoft Sans Serif"/>
              </a:rPr>
              <a:t> </a:t>
            </a:r>
            <a:r>
              <a:rPr sz="2000" spc="-110" dirty="0">
                <a:latin typeface="Microsoft Sans Serif"/>
                <a:cs typeface="Microsoft Sans Serif"/>
              </a:rPr>
              <a:t>(</a:t>
            </a:r>
            <a:r>
              <a:rPr sz="2000" spc="-25" dirty="0">
                <a:latin typeface="Microsoft Sans Serif"/>
                <a:cs typeface="Microsoft Sans Serif"/>
              </a:rPr>
              <a:t> </a:t>
            </a:r>
            <a:r>
              <a:rPr sz="2000" spc="-140" dirty="0">
                <a:latin typeface="Microsoft Sans Serif"/>
                <a:cs typeface="Microsoft Sans Serif"/>
              </a:rPr>
              <a:t>estradiol,</a:t>
            </a:r>
            <a:r>
              <a:rPr sz="2000" spc="-40" dirty="0">
                <a:latin typeface="Microsoft Sans Serif"/>
                <a:cs typeface="Microsoft Sans Serif"/>
              </a:rPr>
              <a:t> </a:t>
            </a:r>
            <a:r>
              <a:rPr sz="2000" spc="-165" dirty="0">
                <a:latin typeface="Microsoft Sans Serif"/>
                <a:cs typeface="Microsoft Sans Serif"/>
              </a:rPr>
              <a:t>progesterone,</a:t>
            </a:r>
            <a:r>
              <a:rPr sz="2000" spc="20" dirty="0">
                <a:latin typeface="Microsoft Sans Serif"/>
                <a:cs typeface="Microsoft Sans Serif"/>
              </a:rPr>
              <a:t> </a:t>
            </a:r>
            <a:r>
              <a:rPr sz="2000" spc="-200" dirty="0">
                <a:latin typeface="Microsoft Sans Serif"/>
                <a:cs typeface="Microsoft Sans Serif"/>
              </a:rPr>
              <a:t>hCG)</a:t>
            </a:r>
            <a:r>
              <a:rPr sz="2000" spc="-50" dirty="0">
                <a:latin typeface="Microsoft Sans Serif"/>
                <a:cs typeface="Microsoft Sans Serif"/>
              </a:rPr>
              <a:t> </a:t>
            </a:r>
            <a:r>
              <a:rPr sz="2000" spc="-210" dirty="0">
                <a:latin typeface="Microsoft Sans Serif"/>
                <a:cs typeface="Microsoft Sans Serif"/>
              </a:rPr>
              <a:t>may</a:t>
            </a:r>
            <a:r>
              <a:rPr sz="2000" spc="-65" dirty="0">
                <a:latin typeface="Microsoft Sans Serif"/>
                <a:cs typeface="Microsoft Sans Serif"/>
              </a:rPr>
              <a:t> </a:t>
            </a:r>
            <a:r>
              <a:rPr sz="2000" spc="-190" dirty="0">
                <a:latin typeface="Microsoft Sans Serif"/>
                <a:cs typeface="Microsoft Sans Serif"/>
              </a:rPr>
              <a:t>be</a:t>
            </a:r>
            <a:r>
              <a:rPr sz="2000" spc="-45" dirty="0">
                <a:latin typeface="Microsoft Sans Serif"/>
                <a:cs typeface="Microsoft Sans Serif"/>
              </a:rPr>
              <a:t> </a:t>
            </a:r>
            <a:r>
              <a:rPr sz="2000" spc="-165" dirty="0">
                <a:latin typeface="Microsoft Sans Serif"/>
                <a:cs typeface="Microsoft Sans Serif"/>
              </a:rPr>
              <a:t>lower</a:t>
            </a:r>
            <a:r>
              <a:rPr sz="2000" spc="-60" dirty="0">
                <a:latin typeface="Microsoft Sans Serif"/>
                <a:cs typeface="Microsoft Sans Serif"/>
              </a:rPr>
              <a:t> </a:t>
            </a:r>
            <a:r>
              <a:rPr sz="2000" spc="-165" dirty="0">
                <a:latin typeface="Microsoft Sans Serif"/>
                <a:cs typeface="Microsoft Sans Serif"/>
              </a:rPr>
              <a:t>than</a:t>
            </a:r>
            <a:r>
              <a:rPr sz="2000" spc="-30" dirty="0">
                <a:latin typeface="Microsoft Sans Serif"/>
                <a:cs typeface="Microsoft Sans Serif"/>
              </a:rPr>
              <a:t> </a:t>
            </a:r>
            <a:r>
              <a:rPr sz="2000" spc="-130" dirty="0">
                <a:latin typeface="Microsoft Sans Serif"/>
                <a:cs typeface="Microsoft Sans Serif"/>
              </a:rPr>
              <a:t>in </a:t>
            </a:r>
            <a:r>
              <a:rPr sz="2000" spc="-459" dirty="0">
                <a:latin typeface="Microsoft Sans Serif"/>
                <a:cs typeface="Microsoft Sans Serif"/>
              </a:rPr>
              <a:t> </a:t>
            </a:r>
            <a:r>
              <a:rPr sz="2000" spc="-175" dirty="0">
                <a:latin typeface="Microsoft Sans Serif"/>
                <a:cs typeface="Microsoft Sans Serif"/>
              </a:rPr>
              <a:t>normal</a:t>
            </a:r>
            <a:r>
              <a:rPr sz="2000" spc="-50" dirty="0">
                <a:latin typeface="Microsoft Sans Serif"/>
                <a:cs typeface="Microsoft Sans Serif"/>
              </a:rPr>
              <a:t> </a:t>
            </a:r>
            <a:r>
              <a:rPr sz="2000" spc="-180" dirty="0">
                <a:latin typeface="Microsoft Sans Serif"/>
                <a:cs typeface="Microsoft Sans Serif"/>
              </a:rPr>
              <a:t>pregnancy.</a:t>
            </a:r>
            <a:endParaRPr sz="2000" dirty="0">
              <a:latin typeface="Microsoft Sans Serif"/>
              <a:cs typeface="Microsoft Sans Serif"/>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78739" y="1124839"/>
            <a:ext cx="8893175" cy="5245026"/>
          </a:xfrm>
          <a:prstGeom prst="rect">
            <a:avLst/>
          </a:prstGeom>
        </p:spPr>
        <p:txBody>
          <a:bodyPr vert="horz" wrap="square" lIns="0" tIns="12700" rIns="0" bIns="0" rtlCol="0">
            <a:spAutoFit/>
          </a:bodyPr>
          <a:lstStyle/>
          <a:p>
            <a:pPr marL="12700">
              <a:lnSpc>
                <a:spcPct val="100000"/>
              </a:lnSpc>
              <a:spcBef>
                <a:spcPts val="100"/>
              </a:spcBef>
            </a:pPr>
            <a:r>
              <a:rPr sz="2000" spc="-195" dirty="0">
                <a:latin typeface="Microsoft Sans Serif"/>
                <a:cs typeface="Microsoft Sans Serif"/>
              </a:rPr>
              <a:t>T</a:t>
            </a:r>
            <a:r>
              <a:rPr sz="2000" spc="-190" dirty="0">
                <a:latin typeface="Microsoft Sans Serif"/>
                <a:cs typeface="Microsoft Sans Serif"/>
              </a:rPr>
              <a:t>h</a:t>
            </a:r>
            <a:r>
              <a:rPr sz="2000" spc="-185" dirty="0">
                <a:latin typeface="Microsoft Sans Serif"/>
                <a:cs typeface="Microsoft Sans Serif"/>
              </a:rPr>
              <a:t>e</a:t>
            </a:r>
            <a:r>
              <a:rPr sz="2000" spc="-80" dirty="0">
                <a:latin typeface="Microsoft Sans Serif"/>
                <a:cs typeface="Microsoft Sans Serif"/>
              </a:rPr>
              <a:t> </a:t>
            </a:r>
            <a:r>
              <a:rPr sz="2000" spc="-180" dirty="0">
                <a:latin typeface="Microsoft Sans Serif"/>
                <a:cs typeface="Microsoft Sans Serif"/>
              </a:rPr>
              <a:t>va</a:t>
            </a:r>
            <a:r>
              <a:rPr sz="2000" spc="-195" dirty="0">
                <a:latin typeface="Microsoft Sans Serif"/>
                <a:cs typeface="Microsoft Sans Serif"/>
              </a:rPr>
              <a:t>g</a:t>
            </a:r>
            <a:r>
              <a:rPr sz="2000" spc="-80" dirty="0">
                <a:latin typeface="Microsoft Sans Serif"/>
                <a:cs typeface="Microsoft Sans Serif"/>
              </a:rPr>
              <a:t>i</a:t>
            </a:r>
            <a:r>
              <a:rPr sz="2000" spc="-190" dirty="0">
                <a:latin typeface="Microsoft Sans Serif"/>
                <a:cs typeface="Microsoft Sans Serif"/>
              </a:rPr>
              <a:t>n</a:t>
            </a:r>
            <a:r>
              <a:rPr sz="2000" spc="-195" dirty="0">
                <a:latin typeface="Microsoft Sans Serif"/>
                <a:cs typeface="Microsoft Sans Serif"/>
              </a:rPr>
              <a:t>a</a:t>
            </a:r>
            <a:r>
              <a:rPr sz="2000" spc="-85" dirty="0">
                <a:latin typeface="Microsoft Sans Serif"/>
                <a:cs typeface="Microsoft Sans Serif"/>
              </a:rPr>
              <a:t>l</a:t>
            </a:r>
            <a:r>
              <a:rPr sz="2000" spc="-45" dirty="0">
                <a:latin typeface="Microsoft Sans Serif"/>
                <a:cs typeface="Microsoft Sans Serif"/>
              </a:rPr>
              <a:t> </a:t>
            </a:r>
            <a:r>
              <a:rPr sz="2000" spc="-155" dirty="0">
                <a:latin typeface="Microsoft Sans Serif"/>
                <a:cs typeface="Microsoft Sans Serif"/>
              </a:rPr>
              <a:t>ble</a:t>
            </a:r>
            <a:r>
              <a:rPr sz="2000" spc="-195" dirty="0">
                <a:latin typeface="Microsoft Sans Serif"/>
                <a:cs typeface="Microsoft Sans Serif"/>
              </a:rPr>
              <a:t>e</a:t>
            </a:r>
            <a:r>
              <a:rPr sz="2000" spc="-155" dirty="0">
                <a:latin typeface="Microsoft Sans Serif"/>
                <a:cs typeface="Microsoft Sans Serif"/>
              </a:rPr>
              <a:t>din</a:t>
            </a:r>
            <a:r>
              <a:rPr sz="2000" spc="-185" dirty="0">
                <a:latin typeface="Microsoft Sans Serif"/>
                <a:cs typeface="Microsoft Sans Serif"/>
              </a:rPr>
              <a:t>g</a:t>
            </a:r>
            <a:r>
              <a:rPr sz="2000" spc="-55" dirty="0">
                <a:latin typeface="Microsoft Sans Serif"/>
                <a:cs typeface="Microsoft Sans Serif"/>
              </a:rPr>
              <a:t> </a:t>
            </a:r>
            <a:r>
              <a:rPr sz="2000" spc="-80" dirty="0">
                <a:latin typeface="Microsoft Sans Serif"/>
                <a:cs typeface="Microsoft Sans Serif"/>
              </a:rPr>
              <a:t>i</a:t>
            </a:r>
            <a:r>
              <a:rPr sz="2000" spc="-185" dirty="0">
                <a:latin typeface="Microsoft Sans Serif"/>
                <a:cs typeface="Microsoft Sans Serif"/>
              </a:rPr>
              <a:t>n</a:t>
            </a:r>
            <a:r>
              <a:rPr sz="2000" spc="-55" dirty="0">
                <a:latin typeface="Microsoft Sans Serif"/>
                <a:cs typeface="Microsoft Sans Serif"/>
              </a:rPr>
              <a:t> </a:t>
            </a:r>
            <a:r>
              <a:rPr sz="2000" spc="-190" dirty="0">
                <a:latin typeface="Microsoft Sans Serif"/>
                <a:cs typeface="Microsoft Sans Serif"/>
              </a:rPr>
              <a:t>p</a:t>
            </a:r>
            <a:r>
              <a:rPr sz="2000" spc="-195" dirty="0">
                <a:latin typeface="Microsoft Sans Serif"/>
                <a:cs typeface="Microsoft Sans Serif"/>
              </a:rPr>
              <a:t>a</a:t>
            </a:r>
            <a:r>
              <a:rPr sz="2000" spc="-90" dirty="0">
                <a:latin typeface="Microsoft Sans Serif"/>
                <a:cs typeface="Microsoft Sans Serif"/>
              </a:rPr>
              <a:t>ti</a:t>
            </a:r>
            <a:r>
              <a:rPr sz="2000" spc="-190" dirty="0">
                <a:latin typeface="Microsoft Sans Serif"/>
                <a:cs typeface="Microsoft Sans Serif"/>
              </a:rPr>
              <a:t>e</a:t>
            </a:r>
            <a:r>
              <a:rPr sz="2000" spc="-195" dirty="0">
                <a:latin typeface="Microsoft Sans Serif"/>
                <a:cs typeface="Microsoft Sans Serif"/>
              </a:rPr>
              <a:t>n</a:t>
            </a:r>
            <a:r>
              <a:rPr sz="2000" spc="-90" dirty="0">
                <a:latin typeface="Microsoft Sans Serif"/>
                <a:cs typeface="Microsoft Sans Serif"/>
              </a:rPr>
              <a:t>t</a:t>
            </a:r>
            <a:r>
              <a:rPr sz="2000" spc="-50" dirty="0">
                <a:latin typeface="Microsoft Sans Serif"/>
                <a:cs typeface="Microsoft Sans Serif"/>
              </a:rPr>
              <a:t> </a:t>
            </a:r>
            <a:r>
              <a:rPr sz="2000" spc="-245" dirty="0">
                <a:latin typeface="Microsoft Sans Serif"/>
                <a:cs typeface="Microsoft Sans Serif"/>
              </a:rPr>
              <a:t>w</a:t>
            </a:r>
            <a:r>
              <a:rPr sz="2000" spc="-80" dirty="0">
                <a:latin typeface="Microsoft Sans Serif"/>
                <a:cs typeface="Microsoft Sans Serif"/>
              </a:rPr>
              <a:t>i</a:t>
            </a:r>
            <a:r>
              <a:rPr sz="2000" spc="-135" dirty="0">
                <a:latin typeface="Microsoft Sans Serif"/>
                <a:cs typeface="Microsoft Sans Serif"/>
              </a:rPr>
              <a:t>th</a:t>
            </a:r>
            <a:r>
              <a:rPr sz="2000" spc="-60" dirty="0">
                <a:latin typeface="Microsoft Sans Serif"/>
                <a:cs typeface="Microsoft Sans Serif"/>
              </a:rPr>
              <a:t> </a:t>
            </a:r>
            <a:r>
              <a:rPr sz="2000" spc="-90" dirty="0">
                <a:latin typeface="Microsoft Sans Serif"/>
                <a:cs typeface="Microsoft Sans Serif"/>
              </a:rPr>
              <a:t>t</a:t>
            </a:r>
            <a:r>
              <a:rPr sz="2000" spc="-190" dirty="0">
                <a:latin typeface="Microsoft Sans Serif"/>
                <a:cs typeface="Microsoft Sans Serif"/>
              </a:rPr>
              <a:t>ub</a:t>
            </a:r>
            <a:r>
              <a:rPr sz="2000" spc="-195" dirty="0">
                <a:latin typeface="Microsoft Sans Serif"/>
                <a:cs typeface="Microsoft Sans Serif"/>
              </a:rPr>
              <a:t>a</a:t>
            </a:r>
            <a:r>
              <a:rPr sz="2000" spc="-85" dirty="0">
                <a:latin typeface="Microsoft Sans Serif"/>
                <a:cs typeface="Microsoft Sans Serif"/>
              </a:rPr>
              <a:t>l</a:t>
            </a:r>
            <a:r>
              <a:rPr sz="2000" spc="-45" dirty="0">
                <a:latin typeface="Microsoft Sans Serif"/>
                <a:cs typeface="Microsoft Sans Serif"/>
              </a:rPr>
              <a:t> </a:t>
            </a:r>
            <a:r>
              <a:rPr sz="2000" spc="-150" dirty="0">
                <a:latin typeface="Microsoft Sans Serif"/>
                <a:cs typeface="Microsoft Sans Serif"/>
              </a:rPr>
              <a:t>ect</a:t>
            </a:r>
            <a:r>
              <a:rPr sz="2000" spc="-190" dirty="0">
                <a:latin typeface="Microsoft Sans Serif"/>
                <a:cs typeface="Microsoft Sans Serif"/>
              </a:rPr>
              <a:t>o</a:t>
            </a:r>
            <a:r>
              <a:rPr sz="2000" spc="-135" dirty="0">
                <a:latin typeface="Microsoft Sans Serif"/>
                <a:cs typeface="Microsoft Sans Serif"/>
              </a:rPr>
              <a:t>pi</a:t>
            </a:r>
            <a:r>
              <a:rPr sz="2000" spc="-170" dirty="0">
                <a:latin typeface="Microsoft Sans Serif"/>
                <a:cs typeface="Microsoft Sans Serif"/>
              </a:rPr>
              <a:t>c</a:t>
            </a:r>
            <a:r>
              <a:rPr sz="2000" spc="-65" dirty="0">
                <a:latin typeface="Microsoft Sans Serif"/>
                <a:cs typeface="Microsoft Sans Serif"/>
              </a:rPr>
              <a:t> </a:t>
            </a:r>
            <a:r>
              <a:rPr sz="2000" spc="-195" dirty="0">
                <a:latin typeface="Microsoft Sans Serif"/>
                <a:cs typeface="Microsoft Sans Serif"/>
              </a:rPr>
              <a:t>p</a:t>
            </a:r>
            <a:r>
              <a:rPr sz="2000" spc="-125" dirty="0">
                <a:latin typeface="Microsoft Sans Serif"/>
                <a:cs typeface="Microsoft Sans Serif"/>
              </a:rPr>
              <a:t>r</a:t>
            </a:r>
            <a:r>
              <a:rPr sz="2000" spc="-190" dirty="0">
                <a:latin typeface="Microsoft Sans Serif"/>
                <a:cs typeface="Microsoft Sans Serif"/>
              </a:rPr>
              <a:t>e</a:t>
            </a:r>
            <a:r>
              <a:rPr sz="2000" spc="-195" dirty="0">
                <a:latin typeface="Microsoft Sans Serif"/>
                <a:cs typeface="Microsoft Sans Serif"/>
              </a:rPr>
              <a:t>g</a:t>
            </a:r>
            <a:r>
              <a:rPr sz="2000" spc="-190" dirty="0">
                <a:latin typeface="Microsoft Sans Serif"/>
                <a:cs typeface="Microsoft Sans Serif"/>
              </a:rPr>
              <a:t>n</a:t>
            </a:r>
            <a:r>
              <a:rPr sz="2000" spc="-195" dirty="0">
                <a:latin typeface="Microsoft Sans Serif"/>
                <a:cs typeface="Microsoft Sans Serif"/>
              </a:rPr>
              <a:t>a</a:t>
            </a:r>
            <a:r>
              <a:rPr sz="2000" spc="-180" dirty="0">
                <a:latin typeface="Microsoft Sans Serif"/>
                <a:cs typeface="Microsoft Sans Serif"/>
              </a:rPr>
              <a:t>nc</a:t>
            </a:r>
            <a:r>
              <a:rPr sz="2000" spc="-130" dirty="0">
                <a:latin typeface="Microsoft Sans Serif"/>
                <a:cs typeface="Microsoft Sans Serif"/>
              </a:rPr>
              <a:t>y</a:t>
            </a:r>
            <a:r>
              <a:rPr sz="2000" spc="-125" dirty="0">
                <a:latin typeface="Microsoft Sans Serif"/>
                <a:cs typeface="Microsoft Sans Serif"/>
              </a:rPr>
              <a:t>---</a:t>
            </a:r>
            <a:endParaRPr sz="2000" dirty="0">
              <a:latin typeface="Microsoft Sans Serif"/>
              <a:cs typeface="Microsoft Sans Serif"/>
            </a:endParaRPr>
          </a:p>
          <a:p>
            <a:pPr>
              <a:lnSpc>
                <a:spcPct val="100000"/>
              </a:lnSpc>
              <a:spcBef>
                <a:spcPts val="10"/>
              </a:spcBef>
            </a:pPr>
            <a:endParaRPr sz="2000" dirty="0">
              <a:latin typeface="Microsoft Sans Serif"/>
              <a:cs typeface="Microsoft Sans Serif"/>
            </a:endParaRPr>
          </a:p>
          <a:p>
            <a:pPr marL="125095" indent="-113030">
              <a:lnSpc>
                <a:spcPct val="100000"/>
              </a:lnSpc>
              <a:buChar char="•"/>
              <a:tabLst>
                <a:tab pos="125730" algn="l"/>
              </a:tabLst>
            </a:pPr>
            <a:r>
              <a:rPr sz="2000" spc="-175" dirty="0">
                <a:latin typeface="Microsoft Sans Serif"/>
                <a:cs typeface="Microsoft Sans Serif"/>
              </a:rPr>
              <a:t>There</a:t>
            </a:r>
            <a:r>
              <a:rPr sz="2000" spc="-30" dirty="0">
                <a:latin typeface="Microsoft Sans Serif"/>
                <a:cs typeface="Microsoft Sans Serif"/>
              </a:rPr>
              <a:t> </a:t>
            </a:r>
            <a:r>
              <a:rPr sz="2000" spc="-120" dirty="0">
                <a:latin typeface="Microsoft Sans Serif"/>
                <a:cs typeface="Microsoft Sans Serif"/>
              </a:rPr>
              <a:t>is</a:t>
            </a:r>
            <a:r>
              <a:rPr sz="2000" spc="-80" dirty="0">
                <a:latin typeface="Microsoft Sans Serif"/>
                <a:cs typeface="Microsoft Sans Serif"/>
              </a:rPr>
              <a:t> </a:t>
            </a:r>
            <a:r>
              <a:rPr sz="2000" u="heavy" spc="-185" dirty="0">
                <a:uFill>
                  <a:solidFill>
                    <a:srgbClr val="FFFFFF"/>
                  </a:solidFill>
                </a:uFill>
                <a:latin typeface="Microsoft Sans Serif"/>
                <a:cs typeface="Microsoft Sans Serif"/>
              </a:rPr>
              <a:t>no</a:t>
            </a:r>
            <a:r>
              <a:rPr sz="2000" u="heavy" spc="-60" dirty="0">
                <a:uFill>
                  <a:solidFill>
                    <a:srgbClr val="FFFFFF"/>
                  </a:solidFill>
                </a:uFill>
                <a:latin typeface="Microsoft Sans Serif"/>
                <a:cs typeface="Microsoft Sans Serif"/>
              </a:rPr>
              <a:t> </a:t>
            </a:r>
            <a:r>
              <a:rPr sz="2000" u="heavy" spc="-165" dirty="0">
                <a:uFill>
                  <a:solidFill>
                    <a:srgbClr val="FFFFFF"/>
                  </a:solidFill>
                </a:uFill>
                <a:latin typeface="Microsoft Sans Serif"/>
                <a:cs typeface="Microsoft Sans Serif"/>
              </a:rPr>
              <a:t>bleeding</a:t>
            </a:r>
            <a:r>
              <a:rPr sz="2000" u="heavy" spc="-25" dirty="0">
                <a:uFill>
                  <a:solidFill>
                    <a:srgbClr val="FFFFFF"/>
                  </a:solidFill>
                </a:uFill>
                <a:latin typeface="Microsoft Sans Serif"/>
                <a:cs typeface="Microsoft Sans Serif"/>
              </a:rPr>
              <a:t> </a:t>
            </a:r>
            <a:r>
              <a:rPr sz="2000" u="heavy" spc="-150" dirty="0">
                <a:uFill>
                  <a:solidFill>
                    <a:srgbClr val="FFFFFF"/>
                  </a:solidFill>
                </a:uFill>
                <a:latin typeface="Microsoft Sans Serif"/>
                <a:cs typeface="Microsoft Sans Serif"/>
              </a:rPr>
              <a:t>pattern</a:t>
            </a:r>
            <a:r>
              <a:rPr sz="2000" u="heavy" spc="-25" dirty="0">
                <a:uFill>
                  <a:solidFill>
                    <a:srgbClr val="FFFFFF"/>
                  </a:solidFill>
                </a:uFill>
                <a:latin typeface="Microsoft Sans Serif"/>
                <a:cs typeface="Microsoft Sans Serif"/>
              </a:rPr>
              <a:t> </a:t>
            </a:r>
            <a:r>
              <a:rPr sz="2000" u="heavy" spc="-150" dirty="0">
                <a:uFill>
                  <a:solidFill>
                    <a:srgbClr val="FFFFFF"/>
                  </a:solidFill>
                </a:uFill>
                <a:latin typeface="Microsoft Sans Serif"/>
                <a:cs typeface="Microsoft Sans Serif"/>
              </a:rPr>
              <a:t>or</a:t>
            </a:r>
            <a:r>
              <a:rPr sz="2000" u="heavy" spc="-65" dirty="0">
                <a:uFill>
                  <a:solidFill>
                    <a:srgbClr val="FFFFFF"/>
                  </a:solidFill>
                </a:uFill>
                <a:latin typeface="Microsoft Sans Serif"/>
                <a:cs typeface="Microsoft Sans Serif"/>
              </a:rPr>
              <a:t> </a:t>
            </a:r>
            <a:r>
              <a:rPr sz="2000" u="heavy" spc="-180" dirty="0">
                <a:uFill>
                  <a:solidFill>
                    <a:srgbClr val="FFFFFF"/>
                  </a:solidFill>
                </a:uFill>
                <a:latin typeface="Microsoft Sans Serif"/>
                <a:cs typeface="Microsoft Sans Serif"/>
              </a:rPr>
              <a:t>volume</a:t>
            </a:r>
            <a:r>
              <a:rPr sz="2000" u="heavy" spc="-70" dirty="0">
                <a:uFill>
                  <a:solidFill>
                    <a:srgbClr val="FFFFFF"/>
                  </a:solidFill>
                </a:uFill>
                <a:latin typeface="Microsoft Sans Serif"/>
                <a:cs typeface="Microsoft Sans Serif"/>
              </a:rPr>
              <a:t> </a:t>
            </a:r>
            <a:r>
              <a:rPr sz="2000" spc="-140" dirty="0">
                <a:latin typeface="Microsoft Sans Serif"/>
                <a:cs typeface="Microsoft Sans Serif"/>
              </a:rPr>
              <a:t>that</a:t>
            </a:r>
            <a:r>
              <a:rPr sz="2000" spc="-30" dirty="0">
                <a:latin typeface="Microsoft Sans Serif"/>
                <a:cs typeface="Microsoft Sans Serif"/>
              </a:rPr>
              <a:t> </a:t>
            </a:r>
            <a:r>
              <a:rPr sz="2000" spc="-120" dirty="0">
                <a:latin typeface="Microsoft Sans Serif"/>
                <a:cs typeface="Microsoft Sans Serif"/>
              </a:rPr>
              <a:t>is</a:t>
            </a:r>
            <a:r>
              <a:rPr sz="2000" spc="-95" dirty="0">
                <a:latin typeface="Microsoft Sans Serif"/>
                <a:cs typeface="Microsoft Sans Serif"/>
              </a:rPr>
              <a:t> </a:t>
            </a:r>
            <a:r>
              <a:rPr sz="2000" spc="-180" dirty="0">
                <a:latin typeface="Microsoft Sans Serif"/>
                <a:cs typeface="Microsoft Sans Serif"/>
              </a:rPr>
              <a:t>pathognomonic</a:t>
            </a:r>
            <a:r>
              <a:rPr sz="2000" spc="5" dirty="0">
                <a:latin typeface="Microsoft Sans Serif"/>
                <a:cs typeface="Microsoft Sans Serif"/>
              </a:rPr>
              <a:t> </a:t>
            </a:r>
            <a:r>
              <a:rPr sz="2000" spc="-130" dirty="0">
                <a:latin typeface="Microsoft Sans Serif"/>
                <a:cs typeface="Microsoft Sans Serif"/>
              </a:rPr>
              <a:t>for</a:t>
            </a:r>
            <a:r>
              <a:rPr sz="2000" spc="-55" dirty="0">
                <a:latin typeface="Microsoft Sans Serif"/>
                <a:cs typeface="Microsoft Sans Serif"/>
              </a:rPr>
              <a:t> </a:t>
            </a:r>
            <a:r>
              <a:rPr sz="2000" spc="-155" dirty="0">
                <a:latin typeface="Microsoft Sans Serif"/>
                <a:cs typeface="Microsoft Sans Serif"/>
              </a:rPr>
              <a:t>ectopic</a:t>
            </a:r>
            <a:r>
              <a:rPr sz="2000" spc="-45" dirty="0">
                <a:latin typeface="Microsoft Sans Serif"/>
                <a:cs typeface="Microsoft Sans Serif"/>
              </a:rPr>
              <a:t> </a:t>
            </a:r>
            <a:r>
              <a:rPr sz="2000" spc="-180" dirty="0">
                <a:latin typeface="Microsoft Sans Serif"/>
                <a:cs typeface="Microsoft Sans Serif"/>
              </a:rPr>
              <a:t>pregnancy.</a:t>
            </a:r>
            <a:r>
              <a:rPr sz="2000" dirty="0">
                <a:latin typeface="Microsoft Sans Serif"/>
                <a:cs typeface="Microsoft Sans Serif"/>
              </a:rPr>
              <a:t> </a:t>
            </a:r>
            <a:r>
              <a:rPr sz="2000" spc="-165" dirty="0">
                <a:latin typeface="Microsoft Sans Serif"/>
                <a:cs typeface="Microsoft Sans Serif"/>
              </a:rPr>
              <a:t>Bleeding</a:t>
            </a:r>
            <a:r>
              <a:rPr sz="2000" spc="-50" dirty="0">
                <a:latin typeface="Microsoft Sans Serif"/>
                <a:cs typeface="Microsoft Sans Serif"/>
              </a:rPr>
              <a:t> </a:t>
            </a:r>
            <a:r>
              <a:rPr sz="2000" spc="-210" dirty="0">
                <a:latin typeface="Microsoft Sans Serif"/>
                <a:cs typeface="Microsoft Sans Serif"/>
              </a:rPr>
              <a:t>may</a:t>
            </a:r>
            <a:r>
              <a:rPr sz="2000" spc="-70" dirty="0">
                <a:latin typeface="Microsoft Sans Serif"/>
                <a:cs typeface="Microsoft Sans Serif"/>
              </a:rPr>
              <a:t> </a:t>
            </a:r>
            <a:r>
              <a:rPr sz="2000" spc="-175" dirty="0">
                <a:latin typeface="Microsoft Sans Serif"/>
                <a:cs typeface="Microsoft Sans Serif"/>
              </a:rPr>
              <a:t>range</a:t>
            </a:r>
            <a:endParaRPr sz="2000" dirty="0">
              <a:latin typeface="Microsoft Sans Serif"/>
              <a:cs typeface="Microsoft Sans Serif"/>
            </a:endParaRPr>
          </a:p>
          <a:p>
            <a:pPr marL="12700">
              <a:lnSpc>
                <a:spcPct val="100000"/>
              </a:lnSpc>
            </a:pPr>
            <a:r>
              <a:rPr sz="2000" spc="-170" dirty="0">
                <a:latin typeface="Microsoft Sans Serif"/>
                <a:cs typeface="Microsoft Sans Serif"/>
              </a:rPr>
              <a:t>from</a:t>
            </a:r>
            <a:r>
              <a:rPr sz="2000" spc="-55" dirty="0">
                <a:latin typeface="Microsoft Sans Serif"/>
                <a:cs typeface="Microsoft Sans Serif"/>
              </a:rPr>
              <a:t> </a:t>
            </a:r>
            <a:r>
              <a:rPr sz="2000" spc="-160" dirty="0">
                <a:latin typeface="Microsoft Sans Serif"/>
                <a:cs typeface="Microsoft Sans Serif"/>
              </a:rPr>
              <a:t>scant</a:t>
            </a:r>
            <a:r>
              <a:rPr sz="2000" spc="-50" dirty="0">
                <a:latin typeface="Microsoft Sans Serif"/>
                <a:cs typeface="Microsoft Sans Serif"/>
              </a:rPr>
              <a:t> </a:t>
            </a:r>
            <a:r>
              <a:rPr sz="2000" spc="-190" dirty="0">
                <a:latin typeface="Microsoft Sans Serif"/>
                <a:cs typeface="Microsoft Sans Serif"/>
              </a:rPr>
              <a:t>brown</a:t>
            </a:r>
            <a:r>
              <a:rPr sz="2000" spc="-25" dirty="0">
                <a:latin typeface="Microsoft Sans Serif"/>
                <a:cs typeface="Microsoft Sans Serif"/>
              </a:rPr>
              <a:t> </a:t>
            </a:r>
            <a:r>
              <a:rPr sz="2000" spc="-150" dirty="0">
                <a:latin typeface="Microsoft Sans Serif"/>
                <a:cs typeface="Microsoft Sans Serif"/>
              </a:rPr>
              <a:t>staining</a:t>
            </a:r>
            <a:r>
              <a:rPr sz="2000" spc="-70" dirty="0">
                <a:latin typeface="Microsoft Sans Serif"/>
                <a:cs typeface="Microsoft Sans Serif"/>
              </a:rPr>
              <a:t> </a:t>
            </a:r>
            <a:r>
              <a:rPr sz="2000" spc="-140" dirty="0">
                <a:latin typeface="Microsoft Sans Serif"/>
                <a:cs typeface="Microsoft Sans Serif"/>
              </a:rPr>
              <a:t>to</a:t>
            </a:r>
            <a:r>
              <a:rPr sz="2000" spc="-55" dirty="0">
                <a:latin typeface="Microsoft Sans Serif"/>
                <a:cs typeface="Microsoft Sans Serif"/>
              </a:rPr>
              <a:t> </a:t>
            </a:r>
            <a:r>
              <a:rPr sz="2000" spc="-180" dirty="0">
                <a:latin typeface="Microsoft Sans Serif"/>
                <a:cs typeface="Microsoft Sans Serif"/>
              </a:rPr>
              <a:t>hemorrhage.</a:t>
            </a:r>
            <a:endParaRPr sz="2000" dirty="0">
              <a:latin typeface="Microsoft Sans Serif"/>
              <a:cs typeface="Microsoft Sans Serif"/>
            </a:endParaRPr>
          </a:p>
          <a:p>
            <a:pPr>
              <a:lnSpc>
                <a:spcPct val="100000"/>
              </a:lnSpc>
              <a:spcBef>
                <a:spcPts val="10"/>
              </a:spcBef>
            </a:pPr>
            <a:endParaRPr sz="2000" dirty="0">
              <a:latin typeface="Microsoft Sans Serif"/>
              <a:cs typeface="Microsoft Sans Serif"/>
            </a:endParaRPr>
          </a:p>
          <a:p>
            <a:pPr marL="125095" indent="-113030">
              <a:lnSpc>
                <a:spcPct val="100000"/>
              </a:lnSpc>
              <a:spcBef>
                <a:spcPts val="5"/>
              </a:spcBef>
              <a:buChar char="•"/>
              <a:tabLst>
                <a:tab pos="125730" algn="l"/>
              </a:tabLst>
            </a:pPr>
            <a:r>
              <a:rPr sz="2000" spc="-190" dirty="0">
                <a:latin typeface="Microsoft Sans Serif"/>
                <a:cs typeface="Microsoft Sans Serif"/>
              </a:rPr>
              <a:t>The</a:t>
            </a:r>
            <a:r>
              <a:rPr sz="2000" spc="-55" dirty="0">
                <a:latin typeface="Microsoft Sans Serif"/>
                <a:cs typeface="Microsoft Sans Serif"/>
              </a:rPr>
              <a:t> </a:t>
            </a:r>
            <a:r>
              <a:rPr sz="2000" spc="-155" dirty="0">
                <a:latin typeface="Microsoft Sans Serif"/>
                <a:cs typeface="Microsoft Sans Serif"/>
              </a:rPr>
              <a:t>vaginal</a:t>
            </a:r>
            <a:r>
              <a:rPr sz="2000" spc="-60" dirty="0">
                <a:latin typeface="Microsoft Sans Serif"/>
                <a:cs typeface="Microsoft Sans Serif"/>
              </a:rPr>
              <a:t> </a:t>
            </a:r>
            <a:r>
              <a:rPr sz="2000" spc="-160" dirty="0">
                <a:latin typeface="Microsoft Sans Serif"/>
                <a:cs typeface="Microsoft Sans Serif"/>
              </a:rPr>
              <a:t>bleeding</a:t>
            </a:r>
            <a:r>
              <a:rPr sz="2000" spc="-25" dirty="0">
                <a:latin typeface="Microsoft Sans Serif"/>
                <a:cs typeface="Microsoft Sans Serif"/>
              </a:rPr>
              <a:t> </a:t>
            </a:r>
            <a:r>
              <a:rPr sz="2000" spc="-120" dirty="0">
                <a:latin typeface="Microsoft Sans Serif"/>
                <a:cs typeface="Microsoft Sans Serif"/>
              </a:rPr>
              <a:t>is</a:t>
            </a:r>
            <a:r>
              <a:rPr sz="2000" spc="-65" dirty="0">
                <a:latin typeface="Microsoft Sans Serif"/>
                <a:cs typeface="Microsoft Sans Serif"/>
              </a:rPr>
              <a:t> </a:t>
            </a:r>
            <a:r>
              <a:rPr sz="2000" u="heavy" spc="-150" dirty="0">
                <a:uFill>
                  <a:solidFill>
                    <a:srgbClr val="FFFFFF"/>
                  </a:solidFill>
                </a:uFill>
                <a:latin typeface="Microsoft Sans Serif"/>
                <a:cs typeface="Microsoft Sans Serif"/>
              </a:rPr>
              <a:t>usually</a:t>
            </a:r>
            <a:r>
              <a:rPr sz="2000" u="heavy" spc="-65" dirty="0">
                <a:uFill>
                  <a:solidFill>
                    <a:srgbClr val="FFFFFF"/>
                  </a:solidFill>
                </a:uFill>
                <a:latin typeface="Microsoft Sans Serif"/>
                <a:cs typeface="Microsoft Sans Serif"/>
              </a:rPr>
              <a:t> </a:t>
            </a:r>
            <a:r>
              <a:rPr sz="2000" u="heavy" spc="-140" dirty="0">
                <a:uFill>
                  <a:solidFill>
                    <a:srgbClr val="FFFFFF"/>
                  </a:solidFill>
                </a:uFill>
                <a:latin typeface="Microsoft Sans Serif"/>
                <a:cs typeface="Microsoft Sans Serif"/>
              </a:rPr>
              <a:t>intermittent</a:t>
            </a:r>
            <a:r>
              <a:rPr sz="2000" spc="-55" dirty="0">
                <a:latin typeface="Microsoft Sans Serif"/>
                <a:cs typeface="Microsoft Sans Serif"/>
              </a:rPr>
              <a:t> </a:t>
            </a:r>
            <a:r>
              <a:rPr sz="2000" spc="-160" dirty="0">
                <a:latin typeface="Microsoft Sans Serif"/>
                <a:cs typeface="Microsoft Sans Serif"/>
              </a:rPr>
              <a:t>but</a:t>
            </a:r>
            <a:r>
              <a:rPr sz="2000" spc="-50" dirty="0">
                <a:latin typeface="Microsoft Sans Serif"/>
                <a:cs typeface="Microsoft Sans Serif"/>
              </a:rPr>
              <a:t> </a:t>
            </a:r>
            <a:r>
              <a:rPr sz="2000" spc="-210" dirty="0">
                <a:latin typeface="Microsoft Sans Serif"/>
                <a:cs typeface="Microsoft Sans Serif"/>
              </a:rPr>
              <a:t>may</a:t>
            </a:r>
            <a:r>
              <a:rPr sz="2000" spc="-40" dirty="0">
                <a:latin typeface="Microsoft Sans Serif"/>
                <a:cs typeface="Microsoft Sans Serif"/>
              </a:rPr>
              <a:t> </a:t>
            </a:r>
            <a:r>
              <a:rPr sz="2000" spc="-165" dirty="0">
                <a:latin typeface="Microsoft Sans Serif"/>
                <a:cs typeface="Microsoft Sans Serif"/>
              </a:rPr>
              <a:t>occur</a:t>
            </a:r>
            <a:r>
              <a:rPr sz="2000" spc="-80" dirty="0">
                <a:latin typeface="Microsoft Sans Serif"/>
                <a:cs typeface="Microsoft Sans Serif"/>
              </a:rPr>
              <a:t> </a:t>
            </a:r>
            <a:r>
              <a:rPr sz="2000" spc="-175" dirty="0">
                <a:latin typeface="Microsoft Sans Serif"/>
                <a:cs typeface="Microsoft Sans Serif"/>
              </a:rPr>
              <a:t>as</a:t>
            </a:r>
            <a:r>
              <a:rPr sz="2000" spc="-40" dirty="0">
                <a:latin typeface="Microsoft Sans Serif"/>
                <a:cs typeface="Microsoft Sans Serif"/>
              </a:rPr>
              <a:t> </a:t>
            </a:r>
            <a:r>
              <a:rPr sz="2000" spc="-180" dirty="0">
                <a:latin typeface="Microsoft Sans Serif"/>
                <a:cs typeface="Microsoft Sans Serif"/>
              </a:rPr>
              <a:t>a</a:t>
            </a:r>
            <a:r>
              <a:rPr sz="2000" spc="-70" dirty="0">
                <a:latin typeface="Microsoft Sans Serif"/>
                <a:cs typeface="Microsoft Sans Serif"/>
              </a:rPr>
              <a:t> </a:t>
            </a:r>
            <a:r>
              <a:rPr sz="2000" spc="-150" dirty="0">
                <a:latin typeface="Microsoft Sans Serif"/>
                <a:cs typeface="Microsoft Sans Serif"/>
              </a:rPr>
              <a:t>single</a:t>
            </a:r>
            <a:r>
              <a:rPr sz="2000" spc="-70" dirty="0">
                <a:latin typeface="Microsoft Sans Serif"/>
                <a:cs typeface="Microsoft Sans Serif"/>
              </a:rPr>
              <a:t> </a:t>
            </a:r>
            <a:r>
              <a:rPr sz="2000" spc="-170" dirty="0">
                <a:latin typeface="Microsoft Sans Serif"/>
                <a:cs typeface="Microsoft Sans Serif"/>
              </a:rPr>
              <a:t>episode</a:t>
            </a:r>
            <a:r>
              <a:rPr sz="2000" spc="-30" dirty="0">
                <a:latin typeface="Microsoft Sans Serif"/>
                <a:cs typeface="Microsoft Sans Serif"/>
              </a:rPr>
              <a:t> </a:t>
            </a:r>
            <a:r>
              <a:rPr sz="2000" spc="-150" dirty="0">
                <a:latin typeface="Microsoft Sans Serif"/>
                <a:cs typeface="Microsoft Sans Serif"/>
              </a:rPr>
              <a:t>or</a:t>
            </a:r>
            <a:r>
              <a:rPr sz="2000" spc="-75" dirty="0">
                <a:latin typeface="Microsoft Sans Serif"/>
                <a:cs typeface="Microsoft Sans Serif"/>
              </a:rPr>
              <a:t> </a:t>
            </a:r>
            <a:r>
              <a:rPr sz="2000" spc="-160" dirty="0">
                <a:latin typeface="Microsoft Sans Serif"/>
                <a:cs typeface="Microsoft Sans Serif"/>
              </a:rPr>
              <a:t>continuously.</a:t>
            </a:r>
            <a:endParaRPr sz="2000" dirty="0">
              <a:latin typeface="Microsoft Sans Serif"/>
              <a:cs typeface="Microsoft Sans Serif"/>
            </a:endParaRPr>
          </a:p>
          <a:p>
            <a:pPr>
              <a:lnSpc>
                <a:spcPct val="100000"/>
              </a:lnSpc>
              <a:spcBef>
                <a:spcPts val="10"/>
              </a:spcBef>
              <a:buClr>
                <a:srgbClr val="FFFFFF"/>
              </a:buClr>
              <a:buFont typeface="Microsoft Sans Serif"/>
              <a:buChar char="•"/>
            </a:pPr>
            <a:endParaRPr sz="2000" dirty="0">
              <a:latin typeface="Microsoft Sans Serif"/>
              <a:cs typeface="Microsoft Sans Serif"/>
            </a:endParaRPr>
          </a:p>
          <a:p>
            <a:pPr marL="12700" marR="5080">
              <a:lnSpc>
                <a:spcPct val="100000"/>
              </a:lnSpc>
              <a:buChar char="•"/>
              <a:tabLst>
                <a:tab pos="125730" algn="l"/>
              </a:tabLst>
            </a:pPr>
            <a:r>
              <a:rPr sz="2000" spc="-190" dirty="0">
                <a:latin typeface="Microsoft Sans Serif"/>
                <a:cs typeface="Microsoft Sans Serif"/>
              </a:rPr>
              <a:t>The</a:t>
            </a:r>
            <a:r>
              <a:rPr sz="2000" spc="-185" dirty="0">
                <a:latin typeface="Microsoft Sans Serif"/>
                <a:cs typeface="Microsoft Sans Serif"/>
              </a:rPr>
              <a:t> </a:t>
            </a:r>
            <a:r>
              <a:rPr sz="2000" spc="-155" dirty="0">
                <a:latin typeface="Microsoft Sans Serif"/>
                <a:cs typeface="Microsoft Sans Serif"/>
              </a:rPr>
              <a:t>vaginal </a:t>
            </a:r>
            <a:r>
              <a:rPr sz="2000" spc="-160" dirty="0">
                <a:latin typeface="Microsoft Sans Serif"/>
                <a:cs typeface="Microsoft Sans Serif"/>
              </a:rPr>
              <a:t>bleeding </a:t>
            </a:r>
            <a:r>
              <a:rPr sz="2000" spc="-120" dirty="0">
                <a:latin typeface="Microsoft Sans Serif"/>
                <a:cs typeface="Microsoft Sans Serif"/>
              </a:rPr>
              <a:t>is </a:t>
            </a:r>
            <a:r>
              <a:rPr sz="2000" u="heavy" spc="-130" dirty="0">
                <a:uFill>
                  <a:solidFill>
                    <a:srgbClr val="FFFFFF"/>
                  </a:solidFill>
                </a:uFill>
                <a:latin typeface="Microsoft Sans Serif"/>
                <a:cs typeface="Microsoft Sans Serif"/>
              </a:rPr>
              <a:t>typically </a:t>
            </a:r>
            <a:r>
              <a:rPr sz="2000" u="heavy" spc="-175" dirty="0">
                <a:uFill>
                  <a:solidFill>
                    <a:srgbClr val="FFFFFF"/>
                  </a:solidFill>
                </a:uFill>
                <a:latin typeface="Microsoft Sans Serif"/>
                <a:cs typeface="Microsoft Sans Serif"/>
              </a:rPr>
              <a:t>preceded</a:t>
            </a:r>
            <a:r>
              <a:rPr sz="2000" u="heavy" spc="-170" dirty="0">
                <a:uFill>
                  <a:solidFill>
                    <a:srgbClr val="FFFFFF"/>
                  </a:solidFill>
                </a:uFill>
                <a:latin typeface="Microsoft Sans Serif"/>
                <a:cs typeface="Microsoft Sans Serif"/>
              </a:rPr>
              <a:t> </a:t>
            </a:r>
            <a:r>
              <a:rPr sz="2000" u="heavy" spc="-175" dirty="0">
                <a:uFill>
                  <a:solidFill>
                    <a:srgbClr val="FFFFFF"/>
                  </a:solidFill>
                </a:uFill>
                <a:latin typeface="Microsoft Sans Serif"/>
                <a:cs typeface="Microsoft Sans Serif"/>
              </a:rPr>
              <a:t>by </a:t>
            </a:r>
            <a:r>
              <a:rPr sz="2000" u="heavy" spc="-180" dirty="0">
                <a:uFill>
                  <a:solidFill>
                    <a:srgbClr val="FFFFFF"/>
                  </a:solidFill>
                </a:uFill>
                <a:latin typeface="Microsoft Sans Serif"/>
                <a:cs typeface="Microsoft Sans Serif"/>
              </a:rPr>
              <a:t>amenorrhea</a:t>
            </a:r>
            <a:r>
              <a:rPr sz="2000" spc="-180" dirty="0">
                <a:latin typeface="Microsoft Sans Serif"/>
                <a:cs typeface="Microsoft Sans Serif"/>
              </a:rPr>
              <a:t>.</a:t>
            </a:r>
            <a:r>
              <a:rPr sz="2000" spc="-175" dirty="0">
                <a:latin typeface="Microsoft Sans Serif"/>
                <a:cs typeface="Microsoft Sans Serif"/>
              </a:rPr>
              <a:t> </a:t>
            </a:r>
            <a:r>
              <a:rPr sz="2000" spc="-190" dirty="0">
                <a:latin typeface="Microsoft Sans Serif"/>
                <a:cs typeface="Microsoft Sans Serif"/>
              </a:rPr>
              <a:t>However,</a:t>
            </a:r>
            <a:r>
              <a:rPr sz="2000" spc="-185" dirty="0">
                <a:latin typeface="Microsoft Sans Serif"/>
                <a:cs typeface="Microsoft Sans Serif"/>
              </a:rPr>
              <a:t> </a:t>
            </a:r>
            <a:r>
              <a:rPr sz="2000" spc="-204" dirty="0">
                <a:latin typeface="Microsoft Sans Serif"/>
                <a:cs typeface="Microsoft Sans Serif"/>
              </a:rPr>
              <a:t>some</a:t>
            </a:r>
            <a:r>
              <a:rPr sz="2000" spc="-200" dirty="0">
                <a:latin typeface="Microsoft Sans Serif"/>
                <a:cs typeface="Microsoft Sans Serif"/>
              </a:rPr>
              <a:t> </a:t>
            </a:r>
            <a:r>
              <a:rPr sz="2000" spc="-150" dirty="0">
                <a:latin typeface="Microsoft Sans Serif"/>
                <a:cs typeface="Microsoft Sans Serif"/>
              </a:rPr>
              <a:t>patients </a:t>
            </a:r>
            <a:r>
              <a:rPr sz="2000" spc="-210" dirty="0">
                <a:latin typeface="Microsoft Sans Serif"/>
                <a:cs typeface="Microsoft Sans Serif"/>
              </a:rPr>
              <a:t>may</a:t>
            </a:r>
            <a:r>
              <a:rPr sz="2000" spc="-204" dirty="0">
                <a:latin typeface="Microsoft Sans Serif"/>
                <a:cs typeface="Microsoft Sans Serif"/>
              </a:rPr>
              <a:t> </a:t>
            </a:r>
            <a:r>
              <a:rPr sz="2000" spc="-150" dirty="0">
                <a:latin typeface="Microsoft Sans Serif"/>
                <a:cs typeface="Microsoft Sans Serif"/>
              </a:rPr>
              <a:t>misinterpret </a:t>
            </a:r>
            <a:r>
              <a:rPr sz="2000" spc="-145" dirty="0">
                <a:latin typeface="Microsoft Sans Serif"/>
                <a:cs typeface="Microsoft Sans Serif"/>
              </a:rPr>
              <a:t> </a:t>
            </a:r>
            <a:r>
              <a:rPr sz="2000" spc="-160" dirty="0">
                <a:latin typeface="Microsoft Sans Serif"/>
                <a:cs typeface="Microsoft Sans Serif"/>
              </a:rPr>
              <a:t>bleeding</a:t>
            </a:r>
            <a:r>
              <a:rPr sz="2000" spc="-155" dirty="0">
                <a:latin typeface="Microsoft Sans Serif"/>
                <a:cs typeface="Microsoft Sans Serif"/>
              </a:rPr>
              <a:t> </a:t>
            </a:r>
            <a:r>
              <a:rPr sz="2000" spc="-175" dirty="0">
                <a:latin typeface="Microsoft Sans Serif"/>
                <a:cs typeface="Microsoft Sans Serif"/>
              </a:rPr>
              <a:t>as normal</a:t>
            </a:r>
            <a:r>
              <a:rPr sz="2000" spc="-170" dirty="0">
                <a:latin typeface="Microsoft Sans Serif"/>
                <a:cs typeface="Microsoft Sans Serif"/>
              </a:rPr>
              <a:t> </a:t>
            </a:r>
            <a:r>
              <a:rPr sz="2000" spc="-195" dirty="0">
                <a:latin typeface="Microsoft Sans Serif"/>
                <a:cs typeface="Microsoft Sans Serif"/>
              </a:rPr>
              <a:t>menses</a:t>
            </a:r>
            <a:r>
              <a:rPr sz="2000" spc="-190" dirty="0">
                <a:latin typeface="Microsoft Sans Serif"/>
                <a:cs typeface="Microsoft Sans Serif"/>
              </a:rPr>
              <a:t> and</a:t>
            </a:r>
            <a:r>
              <a:rPr sz="2000" spc="95" dirty="0">
                <a:latin typeface="Microsoft Sans Serif"/>
                <a:cs typeface="Microsoft Sans Serif"/>
              </a:rPr>
              <a:t> </a:t>
            </a:r>
            <a:r>
              <a:rPr sz="2000" spc="-210" dirty="0">
                <a:latin typeface="Microsoft Sans Serif"/>
                <a:cs typeface="Microsoft Sans Serif"/>
              </a:rPr>
              <a:t>may</a:t>
            </a:r>
            <a:r>
              <a:rPr sz="2000" spc="60" dirty="0">
                <a:latin typeface="Microsoft Sans Serif"/>
                <a:cs typeface="Microsoft Sans Serif"/>
              </a:rPr>
              <a:t> </a:t>
            </a:r>
            <a:r>
              <a:rPr sz="2000" spc="-155" dirty="0">
                <a:latin typeface="Microsoft Sans Serif"/>
                <a:cs typeface="Microsoft Sans Serif"/>
              </a:rPr>
              <a:t>not</a:t>
            </a:r>
            <a:r>
              <a:rPr sz="2000" spc="165" dirty="0">
                <a:latin typeface="Microsoft Sans Serif"/>
                <a:cs typeface="Microsoft Sans Serif"/>
              </a:rPr>
              <a:t> </a:t>
            </a:r>
            <a:r>
              <a:rPr sz="2000" spc="-145" dirty="0">
                <a:latin typeface="Microsoft Sans Serif"/>
                <a:cs typeface="Microsoft Sans Serif"/>
              </a:rPr>
              <a:t>realize </a:t>
            </a:r>
            <a:r>
              <a:rPr sz="2000" spc="-160" dirty="0">
                <a:latin typeface="Microsoft Sans Serif"/>
                <a:cs typeface="Microsoft Sans Serif"/>
              </a:rPr>
              <a:t>they</a:t>
            </a:r>
            <a:r>
              <a:rPr sz="2000" spc="160" dirty="0">
                <a:latin typeface="Microsoft Sans Serif"/>
                <a:cs typeface="Microsoft Sans Serif"/>
              </a:rPr>
              <a:t> </a:t>
            </a:r>
            <a:r>
              <a:rPr sz="2000" spc="-165" dirty="0">
                <a:latin typeface="Microsoft Sans Serif"/>
                <a:cs typeface="Microsoft Sans Serif"/>
              </a:rPr>
              <a:t>are </a:t>
            </a:r>
            <a:r>
              <a:rPr sz="2000" spc="-170" dirty="0">
                <a:latin typeface="Microsoft Sans Serif"/>
                <a:cs typeface="Microsoft Sans Serif"/>
              </a:rPr>
              <a:t>pregnant</a:t>
            </a:r>
            <a:r>
              <a:rPr sz="2000" spc="140" dirty="0">
                <a:latin typeface="Microsoft Sans Serif"/>
                <a:cs typeface="Microsoft Sans Serif"/>
              </a:rPr>
              <a:t> </a:t>
            </a:r>
            <a:r>
              <a:rPr sz="2000" spc="-140" dirty="0">
                <a:latin typeface="Microsoft Sans Serif"/>
                <a:cs typeface="Microsoft Sans Serif"/>
              </a:rPr>
              <a:t>prior </a:t>
            </a:r>
            <a:r>
              <a:rPr sz="2000" spc="-135" dirty="0">
                <a:latin typeface="Microsoft Sans Serif"/>
                <a:cs typeface="Microsoft Sans Serif"/>
              </a:rPr>
              <a:t>to </a:t>
            </a:r>
            <a:r>
              <a:rPr sz="2000" spc="-165" dirty="0">
                <a:latin typeface="Microsoft Sans Serif"/>
                <a:cs typeface="Microsoft Sans Serif"/>
              </a:rPr>
              <a:t>developing</a:t>
            </a:r>
            <a:r>
              <a:rPr sz="2000" spc="145" dirty="0">
                <a:latin typeface="Microsoft Sans Serif"/>
                <a:cs typeface="Microsoft Sans Serif"/>
              </a:rPr>
              <a:t> </a:t>
            </a:r>
            <a:r>
              <a:rPr sz="2000" spc="-190" dirty="0">
                <a:latin typeface="Microsoft Sans Serif"/>
                <a:cs typeface="Microsoft Sans Serif"/>
              </a:rPr>
              <a:t>symptoms </a:t>
            </a:r>
            <a:r>
              <a:rPr sz="2000" spc="-185" dirty="0">
                <a:latin typeface="Microsoft Sans Serif"/>
                <a:cs typeface="Microsoft Sans Serif"/>
              </a:rPr>
              <a:t> </a:t>
            </a:r>
            <a:r>
              <a:rPr sz="2000" spc="-160" dirty="0">
                <a:latin typeface="Microsoft Sans Serif"/>
                <a:cs typeface="Microsoft Sans Serif"/>
              </a:rPr>
              <a:t>associated</a:t>
            </a:r>
            <a:r>
              <a:rPr sz="2000" spc="-60" dirty="0">
                <a:latin typeface="Microsoft Sans Serif"/>
                <a:cs typeface="Microsoft Sans Serif"/>
              </a:rPr>
              <a:t> </a:t>
            </a:r>
            <a:r>
              <a:rPr sz="2000" spc="-150" dirty="0">
                <a:latin typeface="Microsoft Sans Serif"/>
                <a:cs typeface="Microsoft Sans Serif"/>
              </a:rPr>
              <a:t>with</a:t>
            </a:r>
            <a:r>
              <a:rPr sz="2000" spc="-55" dirty="0">
                <a:latin typeface="Microsoft Sans Serif"/>
                <a:cs typeface="Microsoft Sans Serif"/>
              </a:rPr>
              <a:t> </a:t>
            </a:r>
            <a:r>
              <a:rPr sz="2000" spc="-155" dirty="0">
                <a:latin typeface="Microsoft Sans Serif"/>
                <a:cs typeface="Microsoft Sans Serif"/>
              </a:rPr>
              <a:t>ectopic</a:t>
            </a:r>
            <a:r>
              <a:rPr sz="2000" spc="-60" dirty="0">
                <a:latin typeface="Microsoft Sans Serif"/>
                <a:cs typeface="Microsoft Sans Serif"/>
              </a:rPr>
              <a:t> </a:t>
            </a:r>
            <a:r>
              <a:rPr sz="2000" spc="-180" dirty="0">
                <a:latin typeface="Microsoft Sans Serif"/>
                <a:cs typeface="Microsoft Sans Serif"/>
              </a:rPr>
              <a:t>pregnancy.</a:t>
            </a:r>
            <a:r>
              <a:rPr sz="2000" spc="-25" dirty="0">
                <a:latin typeface="Microsoft Sans Serif"/>
                <a:cs typeface="Microsoft Sans Serif"/>
              </a:rPr>
              <a:t> </a:t>
            </a:r>
            <a:r>
              <a:rPr sz="2000" spc="-160" dirty="0">
                <a:latin typeface="Microsoft Sans Serif"/>
                <a:cs typeface="Microsoft Sans Serif"/>
              </a:rPr>
              <a:t>This</a:t>
            </a:r>
            <a:r>
              <a:rPr sz="2000" spc="-85" dirty="0">
                <a:latin typeface="Microsoft Sans Serif"/>
                <a:cs typeface="Microsoft Sans Serif"/>
              </a:rPr>
              <a:t> </a:t>
            </a:r>
            <a:r>
              <a:rPr sz="2000" spc="-120" dirty="0">
                <a:latin typeface="Microsoft Sans Serif"/>
                <a:cs typeface="Microsoft Sans Serif"/>
              </a:rPr>
              <a:t>is</a:t>
            </a:r>
            <a:r>
              <a:rPr sz="2000" spc="-40" dirty="0">
                <a:latin typeface="Microsoft Sans Serif"/>
                <a:cs typeface="Microsoft Sans Serif"/>
              </a:rPr>
              <a:t> </a:t>
            </a:r>
            <a:r>
              <a:rPr sz="2000" spc="-140" dirty="0">
                <a:latin typeface="Microsoft Sans Serif"/>
                <a:cs typeface="Microsoft Sans Serif"/>
              </a:rPr>
              <a:t>particularlytrue</a:t>
            </a:r>
            <a:r>
              <a:rPr sz="2000" spc="-15" dirty="0">
                <a:latin typeface="Microsoft Sans Serif"/>
                <a:cs typeface="Microsoft Sans Serif"/>
              </a:rPr>
              <a:t> </a:t>
            </a:r>
            <a:r>
              <a:rPr sz="2000" spc="-130" dirty="0">
                <a:latin typeface="Microsoft Sans Serif"/>
                <a:cs typeface="Microsoft Sans Serif"/>
              </a:rPr>
              <a:t>in</a:t>
            </a:r>
            <a:r>
              <a:rPr sz="2000" spc="-75" dirty="0">
                <a:latin typeface="Microsoft Sans Serif"/>
                <a:cs typeface="Microsoft Sans Serif"/>
              </a:rPr>
              <a:t> </a:t>
            </a:r>
            <a:r>
              <a:rPr sz="2000" spc="-150" dirty="0">
                <a:latin typeface="Microsoft Sans Serif"/>
                <a:cs typeface="Microsoft Sans Serif"/>
              </a:rPr>
              <a:t>patients</a:t>
            </a:r>
            <a:r>
              <a:rPr sz="2000" spc="-40" dirty="0">
                <a:latin typeface="Microsoft Sans Serif"/>
                <a:cs typeface="Microsoft Sans Serif"/>
              </a:rPr>
              <a:t> </a:t>
            </a:r>
            <a:r>
              <a:rPr sz="2000" spc="-204" dirty="0">
                <a:latin typeface="Microsoft Sans Serif"/>
                <a:cs typeface="Microsoft Sans Serif"/>
              </a:rPr>
              <a:t>who</a:t>
            </a:r>
            <a:r>
              <a:rPr sz="2000" spc="-55" dirty="0">
                <a:latin typeface="Microsoft Sans Serif"/>
                <a:cs typeface="Microsoft Sans Serif"/>
              </a:rPr>
              <a:t> </a:t>
            </a:r>
            <a:r>
              <a:rPr sz="2000" spc="-180" dirty="0">
                <a:latin typeface="Microsoft Sans Serif"/>
                <a:cs typeface="Microsoft Sans Serif"/>
              </a:rPr>
              <a:t>have</a:t>
            </a:r>
            <a:r>
              <a:rPr sz="2000" spc="-55" dirty="0">
                <a:latin typeface="Microsoft Sans Serif"/>
                <a:cs typeface="Microsoft Sans Serif"/>
              </a:rPr>
              <a:t> </a:t>
            </a:r>
            <a:r>
              <a:rPr sz="2000" spc="-145" dirty="0">
                <a:latin typeface="Microsoft Sans Serif"/>
                <a:cs typeface="Microsoft Sans Serif"/>
              </a:rPr>
              <a:t>irregular</a:t>
            </a:r>
            <a:r>
              <a:rPr sz="2000" spc="-35" dirty="0">
                <a:latin typeface="Microsoft Sans Serif"/>
                <a:cs typeface="Microsoft Sans Serif"/>
              </a:rPr>
              <a:t> </a:t>
            </a:r>
            <a:r>
              <a:rPr sz="2000" spc="-195" dirty="0">
                <a:latin typeface="Microsoft Sans Serif"/>
                <a:cs typeface="Microsoft Sans Serif"/>
              </a:rPr>
              <a:t>menses</a:t>
            </a:r>
            <a:r>
              <a:rPr sz="2000" spc="-45" dirty="0">
                <a:latin typeface="Microsoft Sans Serif"/>
                <a:cs typeface="Microsoft Sans Serif"/>
              </a:rPr>
              <a:t> </a:t>
            </a:r>
            <a:r>
              <a:rPr sz="2000" spc="-150" dirty="0">
                <a:latin typeface="Microsoft Sans Serif"/>
                <a:cs typeface="Microsoft Sans Serif"/>
              </a:rPr>
              <a:t>or</a:t>
            </a:r>
            <a:r>
              <a:rPr sz="2000" spc="-60" dirty="0">
                <a:latin typeface="Microsoft Sans Serif"/>
                <a:cs typeface="Microsoft Sans Serif"/>
              </a:rPr>
              <a:t> </a:t>
            </a:r>
            <a:r>
              <a:rPr sz="2000" spc="-204" dirty="0">
                <a:latin typeface="Microsoft Sans Serif"/>
                <a:cs typeface="Microsoft Sans Serif"/>
              </a:rPr>
              <a:t>who</a:t>
            </a:r>
            <a:r>
              <a:rPr sz="2000" spc="-55" dirty="0">
                <a:latin typeface="Microsoft Sans Serif"/>
                <a:cs typeface="Microsoft Sans Serif"/>
              </a:rPr>
              <a:t> </a:t>
            </a:r>
            <a:r>
              <a:rPr sz="2000" spc="-190" dirty="0">
                <a:latin typeface="Microsoft Sans Serif"/>
                <a:cs typeface="Microsoft Sans Serif"/>
              </a:rPr>
              <a:t>do </a:t>
            </a:r>
            <a:r>
              <a:rPr sz="2000" spc="-185" dirty="0">
                <a:latin typeface="Microsoft Sans Serif"/>
                <a:cs typeface="Microsoft Sans Serif"/>
              </a:rPr>
              <a:t> </a:t>
            </a:r>
            <a:r>
              <a:rPr sz="2000" spc="-160" dirty="0">
                <a:latin typeface="Microsoft Sans Serif"/>
                <a:cs typeface="Microsoft Sans Serif"/>
              </a:rPr>
              <a:t>not</a:t>
            </a:r>
            <a:r>
              <a:rPr sz="2000" spc="-60" dirty="0">
                <a:latin typeface="Microsoft Sans Serif"/>
                <a:cs typeface="Microsoft Sans Serif"/>
              </a:rPr>
              <a:t> </a:t>
            </a:r>
            <a:r>
              <a:rPr sz="2000" spc="-180" dirty="0">
                <a:latin typeface="Microsoft Sans Serif"/>
                <a:cs typeface="Microsoft Sans Serif"/>
              </a:rPr>
              <a:t>keep</a:t>
            </a:r>
            <a:r>
              <a:rPr sz="2000" spc="-55" dirty="0">
                <a:latin typeface="Microsoft Sans Serif"/>
                <a:cs typeface="Microsoft Sans Serif"/>
              </a:rPr>
              <a:t> </a:t>
            </a:r>
            <a:r>
              <a:rPr sz="2000" spc="-150" dirty="0">
                <a:latin typeface="Microsoft Sans Serif"/>
                <a:cs typeface="Microsoft Sans Serif"/>
              </a:rPr>
              <a:t>track</a:t>
            </a:r>
            <a:r>
              <a:rPr sz="2000" spc="-40" dirty="0">
                <a:latin typeface="Microsoft Sans Serif"/>
                <a:cs typeface="Microsoft Sans Serif"/>
              </a:rPr>
              <a:t> </a:t>
            </a:r>
            <a:r>
              <a:rPr sz="2000" spc="-140" dirty="0">
                <a:latin typeface="Microsoft Sans Serif"/>
                <a:cs typeface="Microsoft Sans Serif"/>
              </a:rPr>
              <a:t>of</a:t>
            </a:r>
            <a:r>
              <a:rPr sz="2000" spc="-75" dirty="0">
                <a:latin typeface="Microsoft Sans Serif"/>
                <a:cs typeface="Microsoft Sans Serif"/>
              </a:rPr>
              <a:t> </a:t>
            </a:r>
            <a:r>
              <a:rPr sz="2000" spc="-170" dirty="0">
                <a:latin typeface="Microsoft Sans Serif"/>
                <a:cs typeface="Microsoft Sans Serif"/>
              </a:rPr>
              <a:t>menstrual</a:t>
            </a:r>
            <a:r>
              <a:rPr sz="2000" spc="-20" dirty="0">
                <a:latin typeface="Microsoft Sans Serif"/>
                <a:cs typeface="Microsoft Sans Serif"/>
              </a:rPr>
              <a:t> </a:t>
            </a:r>
            <a:r>
              <a:rPr sz="2000" spc="-145" dirty="0">
                <a:latin typeface="Microsoft Sans Serif"/>
                <a:cs typeface="Microsoft Sans Serif"/>
              </a:rPr>
              <a:t>cycles.</a:t>
            </a:r>
            <a:endParaRPr sz="2000" dirty="0">
              <a:latin typeface="Microsoft Sans Serif"/>
              <a:cs typeface="Microsoft Sans Serif"/>
            </a:endParaRPr>
          </a:p>
          <a:p>
            <a:pPr>
              <a:lnSpc>
                <a:spcPct val="100000"/>
              </a:lnSpc>
              <a:spcBef>
                <a:spcPts val="15"/>
              </a:spcBef>
              <a:buClr>
                <a:srgbClr val="FFFFFF"/>
              </a:buClr>
              <a:buFont typeface="Microsoft Sans Serif"/>
              <a:buChar char="•"/>
            </a:pPr>
            <a:endParaRPr sz="2000" dirty="0">
              <a:latin typeface="Microsoft Sans Serif"/>
              <a:cs typeface="Microsoft Sans Serif"/>
            </a:endParaRPr>
          </a:p>
          <a:p>
            <a:pPr marL="125095" indent="-113030">
              <a:lnSpc>
                <a:spcPct val="100000"/>
              </a:lnSpc>
              <a:buChar char="•"/>
              <a:tabLst>
                <a:tab pos="125730" algn="l"/>
              </a:tabLst>
            </a:pPr>
            <a:r>
              <a:rPr sz="2000" spc="-190" dirty="0">
                <a:latin typeface="Microsoft Sans Serif"/>
                <a:cs typeface="Microsoft Sans Serif"/>
              </a:rPr>
              <a:t>The</a:t>
            </a:r>
            <a:r>
              <a:rPr sz="2000" spc="-55" dirty="0">
                <a:latin typeface="Microsoft Sans Serif"/>
                <a:cs typeface="Microsoft Sans Serif"/>
              </a:rPr>
              <a:t> </a:t>
            </a:r>
            <a:r>
              <a:rPr sz="2000" spc="-170" dirty="0">
                <a:latin typeface="Microsoft Sans Serif"/>
                <a:cs typeface="Microsoft Sans Serif"/>
              </a:rPr>
              <a:t>presumptive</a:t>
            </a:r>
            <a:r>
              <a:rPr sz="2000" spc="-20" dirty="0">
                <a:latin typeface="Microsoft Sans Serif"/>
                <a:cs typeface="Microsoft Sans Serif"/>
              </a:rPr>
              <a:t> </a:t>
            </a:r>
            <a:r>
              <a:rPr sz="2000" spc="-170" dirty="0">
                <a:latin typeface="Microsoft Sans Serif"/>
                <a:cs typeface="Microsoft Sans Serif"/>
              </a:rPr>
              <a:t>source</a:t>
            </a:r>
            <a:r>
              <a:rPr sz="2000" spc="-50" dirty="0">
                <a:latin typeface="Microsoft Sans Serif"/>
                <a:cs typeface="Microsoft Sans Serif"/>
              </a:rPr>
              <a:t> </a:t>
            </a:r>
            <a:r>
              <a:rPr sz="2000" spc="-140" dirty="0">
                <a:latin typeface="Microsoft Sans Serif"/>
                <a:cs typeface="Microsoft Sans Serif"/>
              </a:rPr>
              <a:t>of</a:t>
            </a:r>
            <a:r>
              <a:rPr sz="2000" spc="-70" dirty="0">
                <a:latin typeface="Microsoft Sans Serif"/>
                <a:cs typeface="Microsoft Sans Serif"/>
              </a:rPr>
              <a:t> </a:t>
            </a:r>
            <a:r>
              <a:rPr sz="2000" spc="-175" dirty="0">
                <a:latin typeface="Microsoft Sans Serif"/>
                <a:cs typeface="Microsoft Sans Serif"/>
              </a:rPr>
              <a:t>such</a:t>
            </a:r>
            <a:r>
              <a:rPr sz="2000" spc="-40" dirty="0">
                <a:latin typeface="Microsoft Sans Serif"/>
                <a:cs typeface="Microsoft Sans Serif"/>
              </a:rPr>
              <a:t> </a:t>
            </a:r>
            <a:r>
              <a:rPr sz="2000" spc="-165" dirty="0">
                <a:latin typeface="Microsoft Sans Serif"/>
                <a:cs typeface="Microsoft Sans Serif"/>
              </a:rPr>
              <a:t>bleeding</a:t>
            </a:r>
            <a:r>
              <a:rPr sz="2000" spc="-50" dirty="0">
                <a:latin typeface="Microsoft Sans Serif"/>
                <a:cs typeface="Microsoft Sans Serif"/>
              </a:rPr>
              <a:t> </a:t>
            </a:r>
            <a:r>
              <a:rPr sz="2000" spc="-120" dirty="0">
                <a:latin typeface="Microsoft Sans Serif"/>
                <a:cs typeface="Microsoft Sans Serif"/>
              </a:rPr>
              <a:t>is</a:t>
            </a:r>
            <a:r>
              <a:rPr sz="2000" spc="-25" dirty="0">
                <a:latin typeface="Microsoft Sans Serif"/>
                <a:cs typeface="Microsoft Sans Serif"/>
              </a:rPr>
              <a:t> </a:t>
            </a:r>
            <a:r>
              <a:rPr sz="2000" u="heavy" spc="-160" dirty="0">
                <a:uFill>
                  <a:solidFill>
                    <a:srgbClr val="FFFFFF"/>
                  </a:solidFill>
                </a:uFill>
                <a:latin typeface="Microsoft Sans Serif"/>
                <a:cs typeface="Microsoft Sans Serif"/>
              </a:rPr>
              <a:t>sloughing</a:t>
            </a:r>
            <a:r>
              <a:rPr sz="2000" u="heavy" spc="-50" dirty="0">
                <a:uFill>
                  <a:solidFill>
                    <a:srgbClr val="FFFFFF"/>
                  </a:solidFill>
                </a:uFill>
                <a:latin typeface="Microsoft Sans Serif"/>
                <a:cs typeface="Microsoft Sans Serif"/>
              </a:rPr>
              <a:t> </a:t>
            </a:r>
            <a:r>
              <a:rPr sz="2000" u="heavy" spc="-140" dirty="0">
                <a:uFill>
                  <a:solidFill>
                    <a:srgbClr val="FFFFFF"/>
                  </a:solidFill>
                </a:uFill>
                <a:latin typeface="Microsoft Sans Serif"/>
                <a:cs typeface="Microsoft Sans Serif"/>
              </a:rPr>
              <a:t>of</a:t>
            </a:r>
            <a:r>
              <a:rPr sz="2000" u="heavy" spc="-45" dirty="0">
                <a:uFill>
                  <a:solidFill>
                    <a:srgbClr val="FFFFFF"/>
                  </a:solidFill>
                </a:uFill>
                <a:latin typeface="Microsoft Sans Serif"/>
                <a:cs typeface="Microsoft Sans Serif"/>
              </a:rPr>
              <a:t> </a:t>
            </a:r>
            <a:r>
              <a:rPr sz="2000" u="heavy" spc="-150" dirty="0">
                <a:uFill>
                  <a:solidFill>
                    <a:srgbClr val="FFFFFF"/>
                  </a:solidFill>
                </a:uFill>
                <a:latin typeface="Microsoft Sans Serif"/>
                <a:cs typeface="Microsoft Sans Serif"/>
              </a:rPr>
              <a:t>the</a:t>
            </a:r>
            <a:r>
              <a:rPr sz="2000" u="heavy" spc="-60" dirty="0">
                <a:uFill>
                  <a:solidFill>
                    <a:srgbClr val="FFFFFF"/>
                  </a:solidFill>
                </a:uFill>
                <a:latin typeface="Microsoft Sans Serif"/>
                <a:cs typeface="Microsoft Sans Serif"/>
              </a:rPr>
              <a:t> </a:t>
            </a:r>
            <a:r>
              <a:rPr sz="2000" u="heavy" spc="-160" dirty="0">
                <a:uFill>
                  <a:solidFill>
                    <a:srgbClr val="FFFFFF"/>
                  </a:solidFill>
                </a:uFill>
                <a:latin typeface="Microsoft Sans Serif"/>
                <a:cs typeface="Microsoft Sans Serif"/>
              </a:rPr>
              <a:t>decidualized</a:t>
            </a:r>
            <a:r>
              <a:rPr sz="2000" u="heavy" spc="-40" dirty="0">
                <a:uFill>
                  <a:solidFill>
                    <a:srgbClr val="FFFFFF"/>
                  </a:solidFill>
                </a:uFill>
                <a:latin typeface="Microsoft Sans Serif"/>
                <a:cs typeface="Microsoft Sans Serif"/>
              </a:rPr>
              <a:t> </a:t>
            </a:r>
            <a:r>
              <a:rPr sz="2000" u="heavy" spc="-180" dirty="0">
                <a:uFill>
                  <a:solidFill>
                    <a:srgbClr val="FFFFFF"/>
                  </a:solidFill>
                </a:uFill>
                <a:latin typeface="Microsoft Sans Serif"/>
                <a:cs typeface="Microsoft Sans Serif"/>
              </a:rPr>
              <a:t>endometrium</a:t>
            </a:r>
            <a:r>
              <a:rPr sz="2000" spc="-20" dirty="0">
                <a:latin typeface="Microsoft Sans Serif"/>
                <a:cs typeface="Microsoft Sans Serif"/>
              </a:rPr>
              <a:t> </a:t>
            </a:r>
            <a:r>
              <a:rPr sz="2000" spc="-150" dirty="0">
                <a:latin typeface="Microsoft Sans Serif"/>
                <a:cs typeface="Microsoft Sans Serif"/>
              </a:rPr>
              <a:t>rather</a:t>
            </a:r>
            <a:r>
              <a:rPr sz="2000" spc="-35" dirty="0">
                <a:latin typeface="Microsoft Sans Serif"/>
                <a:cs typeface="Microsoft Sans Serif"/>
              </a:rPr>
              <a:t> </a:t>
            </a:r>
            <a:r>
              <a:rPr sz="2000" spc="-165" dirty="0">
                <a:latin typeface="Microsoft Sans Serif"/>
                <a:cs typeface="Microsoft Sans Serif"/>
              </a:rPr>
              <a:t>than</a:t>
            </a:r>
            <a:endParaRPr sz="2000" dirty="0">
              <a:latin typeface="Microsoft Sans Serif"/>
              <a:cs typeface="Microsoft Sans Serif"/>
            </a:endParaRPr>
          </a:p>
          <a:p>
            <a:pPr marL="12700">
              <a:lnSpc>
                <a:spcPct val="100000"/>
              </a:lnSpc>
            </a:pPr>
            <a:r>
              <a:rPr sz="2000" spc="-190" dirty="0">
                <a:latin typeface="Microsoft Sans Serif"/>
                <a:cs typeface="Microsoft Sans Serif"/>
              </a:rPr>
              <a:t>b</a:t>
            </a:r>
            <a:r>
              <a:rPr sz="2000" spc="-80" dirty="0">
                <a:latin typeface="Microsoft Sans Serif"/>
                <a:cs typeface="Microsoft Sans Serif"/>
              </a:rPr>
              <a:t>l</a:t>
            </a:r>
            <a:r>
              <a:rPr sz="2000" spc="-190" dirty="0">
                <a:latin typeface="Microsoft Sans Serif"/>
                <a:cs typeface="Microsoft Sans Serif"/>
              </a:rPr>
              <a:t>eed</a:t>
            </a:r>
            <a:r>
              <a:rPr sz="2000" spc="-80" dirty="0">
                <a:latin typeface="Microsoft Sans Serif"/>
                <a:cs typeface="Microsoft Sans Serif"/>
              </a:rPr>
              <a:t>i</a:t>
            </a:r>
            <a:r>
              <a:rPr sz="2000" spc="-190" dirty="0">
                <a:latin typeface="Microsoft Sans Serif"/>
                <a:cs typeface="Microsoft Sans Serif"/>
              </a:rPr>
              <a:t>n</a:t>
            </a:r>
            <a:r>
              <a:rPr sz="2000" spc="-180" dirty="0">
                <a:latin typeface="Microsoft Sans Serif"/>
                <a:cs typeface="Microsoft Sans Serif"/>
              </a:rPr>
              <a:t>g</a:t>
            </a:r>
            <a:r>
              <a:rPr sz="2000" spc="-30" dirty="0">
                <a:latin typeface="Microsoft Sans Serif"/>
                <a:cs typeface="Microsoft Sans Serif"/>
              </a:rPr>
              <a:t> </a:t>
            </a:r>
            <a:r>
              <a:rPr sz="2000" spc="-90" dirty="0">
                <a:latin typeface="Microsoft Sans Serif"/>
                <a:cs typeface="Microsoft Sans Serif"/>
              </a:rPr>
              <a:t>f</a:t>
            </a:r>
            <a:r>
              <a:rPr sz="2000" spc="-125" dirty="0">
                <a:latin typeface="Microsoft Sans Serif"/>
                <a:cs typeface="Microsoft Sans Serif"/>
              </a:rPr>
              <a:t>r</a:t>
            </a:r>
            <a:r>
              <a:rPr sz="2000" spc="-190" dirty="0">
                <a:latin typeface="Microsoft Sans Serif"/>
                <a:cs typeface="Microsoft Sans Serif"/>
              </a:rPr>
              <a:t>o</a:t>
            </a:r>
            <a:r>
              <a:rPr sz="2000" spc="-270" dirty="0">
                <a:latin typeface="Microsoft Sans Serif"/>
                <a:cs typeface="Microsoft Sans Serif"/>
              </a:rPr>
              <a:t>m</a:t>
            </a:r>
            <a:r>
              <a:rPr sz="2000" spc="-55" dirty="0">
                <a:latin typeface="Microsoft Sans Serif"/>
                <a:cs typeface="Microsoft Sans Serif"/>
              </a:rPr>
              <a:t> </a:t>
            </a:r>
            <a:r>
              <a:rPr sz="2000" spc="-90" dirty="0">
                <a:latin typeface="Microsoft Sans Serif"/>
                <a:cs typeface="Microsoft Sans Serif"/>
              </a:rPr>
              <a:t>t</a:t>
            </a:r>
            <a:r>
              <a:rPr sz="2000" spc="-190" dirty="0">
                <a:latin typeface="Microsoft Sans Serif"/>
                <a:cs typeface="Microsoft Sans Serif"/>
              </a:rPr>
              <a:t>h</a:t>
            </a:r>
            <a:r>
              <a:rPr sz="2000" spc="-180" dirty="0">
                <a:latin typeface="Microsoft Sans Serif"/>
                <a:cs typeface="Microsoft Sans Serif"/>
              </a:rPr>
              <a:t>e</a:t>
            </a:r>
            <a:r>
              <a:rPr sz="2000" spc="-55" dirty="0">
                <a:latin typeface="Microsoft Sans Serif"/>
                <a:cs typeface="Microsoft Sans Serif"/>
              </a:rPr>
              <a:t> </a:t>
            </a:r>
            <a:r>
              <a:rPr sz="2000" spc="-90" dirty="0">
                <a:latin typeface="Microsoft Sans Serif"/>
                <a:cs typeface="Microsoft Sans Serif"/>
              </a:rPr>
              <a:t>t</a:t>
            </a:r>
            <a:r>
              <a:rPr sz="2000" spc="-190" dirty="0">
                <a:latin typeface="Microsoft Sans Serif"/>
                <a:cs typeface="Microsoft Sans Serif"/>
              </a:rPr>
              <a:t>ub</a:t>
            </a:r>
            <a:r>
              <a:rPr sz="2000" spc="-180" dirty="0">
                <a:latin typeface="Microsoft Sans Serif"/>
                <a:cs typeface="Microsoft Sans Serif"/>
              </a:rPr>
              <a:t>e</a:t>
            </a:r>
            <a:r>
              <a:rPr sz="2000" spc="-55" dirty="0">
                <a:latin typeface="Microsoft Sans Serif"/>
                <a:cs typeface="Microsoft Sans Serif"/>
              </a:rPr>
              <a:t> </a:t>
            </a:r>
            <a:r>
              <a:rPr sz="2000" spc="-80" dirty="0">
                <a:latin typeface="Microsoft Sans Serif"/>
                <a:cs typeface="Microsoft Sans Serif"/>
              </a:rPr>
              <a:t>i</a:t>
            </a:r>
            <a:r>
              <a:rPr sz="2000" spc="-114" dirty="0">
                <a:latin typeface="Microsoft Sans Serif"/>
                <a:cs typeface="Microsoft Sans Serif"/>
              </a:rPr>
              <a:t>tself.</a:t>
            </a:r>
            <a:endParaRPr sz="2000" dirty="0">
              <a:latin typeface="Microsoft Sans Serif"/>
              <a:cs typeface="Microsoft Sans Serif"/>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78739" y="1399413"/>
            <a:ext cx="8962390" cy="4444807"/>
          </a:xfrm>
          <a:prstGeom prst="rect">
            <a:avLst/>
          </a:prstGeom>
        </p:spPr>
        <p:txBody>
          <a:bodyPr vert="horz" wrap="square" lIns="0" tIns="12700" rIns="0" bIns="0" rtlCol="0">
            <a:spAutoFit/>
          </a:bodyPr>
          <a:lstStyle/>
          <a:p>
            <a:pPr marL="12700">
              <a:lnSpc>
                <a:spcPct val="100000"/>
              </a:lnSpc>
              <a:spcBef>
                <a:spcPts val="100"/>
              </a:spcBef>
            </a:pPr>
            <a:r>
              <a:rPr sz="2400" spc="-190" dirty="0">
                <a:latin typeface="Microsoft Sans Serif"/>
                <a:cs typeface="Microsoft Sans Serif"/>
              </a:rPr>
              <a:t>The</a:t>
            </a:r>
            <a:r>
              <a:rPr sz="2400" spc="-80" dirty="0">
                <a:latin typeface="Microsoft Sans Serif"/>
                <a:cs typeface="Microsoft Sans Serif"/>
              </a:rPr>
              <a:t> </a:t>
            </a:r>
            <a:r>
              <a:rPr sz="2400" spc="-175" dirty="0">
                <a:latin typeface="Microsoft Sans Serif"/>
                <a:cs typeface="Microsoft Sans Serif"/>
              </a:rPr>
              <a:t>abdominal</a:t>
            </a:r>
            <a:r>
              <a:rPr sz="2400" spc="-20" dirty="0">
                <a:latin typeface="Microsoft Sans Serif"/>
                <a:cs typeface="Microsoft Sans Serif"/>
              </a:rPr>
              <a:t> </a:t>
            </a:r>
            <a:r>
              <a:rPr sz="2400" spc="-160" dirty="0">
                <a:latin typeface="Microsoft Sans Serif"/>
                <a:cs typeface="Microsoft Sans Serif"/>
              </a:rPr>
              <a:t>pain</a:t>
            </a:r>
            <a:r>
              <a:rPr sz="2400" spc="-55" dirty="0">
                <a:latin typeface="Microsoft Sans Serif"/>
                <a:cs typeface="Microsoft Sans Serif"/>
              </a:rPr>
              <a:t> </a:t>
            </a:r>
            <a:r>
              <a:rPr sz="2400" spc="-130" dirty="0">
                <a:latin typeface="Microsoft Sans Serif"/>
                <a:cs typeface="Microsoft Sans Serif"/>
              </a:rPr>
              <a:t>in</a:t>
            </a:r>
            <a:r>
              <a:rPr sz="2400" spc="-80" dirty="0">
                <a:latin typeface="Microsoft Sans Serif"/>
                <a:cs typeface="Microsoft Sans Serif"/>
              </a:rPr>
              <a:t> </a:t>
            </a:r>
            <a:r>
              <a:rPr sz="2400" spc="-145" dirty="0">
                <a:latin typeface="Microsoft Sans Serif"/>
                <a:cs typeface="Microsoft Sans Serif"/>
              </a:rPr>
              <a:t>patient</a:t>
            </a:r>
            <a:r>
              <a:rPr sz="2400" spc="-30" dirty="0">
                <a:latin typeface="Microsoft Sans Serif"/>
                <a:cs typeface="Microsoft Sans Serif"/>
              </a:rPr>
              <a:t> </a:t>
            </a:r>
            <a:r>
              <a:rPr sz="2400" spc="-150" dirty="0">
                <a:latin typeface="Microsoft Sans Serif"/>
                <a:cs typeface="Microsoft Sans Serif"/>
              </a:rPr>
              <a:t>with</a:t>
            </a:r>
            <a:r>
              <a:rPr sz="2400" spc="-70" dirty="0">
                <a:latin typeface="Microsoft Sans Serif"/>
                <a:cs typeface="Microsoft Sans Serif"/>
              </a:rPr>
              <a:t> </a:t>
            </a:r>
            <a:r>
              <a:rPr sz="2400" spc="-150" dirty="0">
                <a:latin typeface="Microsoft Sans Serif"/>
                <a:cs typeface="Microsoft Sans Serif"/>
              </a:rPr>
              <a:t>tubal</a:t>
            </a:r>
            <a:r>
              <a:rPr sz="2400" spc="-45" dirty="0">
                <a:latin typeface="Microsoft Sans Serif"/>
                <a:cs typeface="Microsoft Sans Serif"/>
              </a:rPr>
              <a:t> </a:t>
            </a:r>
            <a:r>
              <a:rPr sz="2400" spc="-155" dirty="0">
                <a:latin typeface="Microsoft Sans Serif"/>
                <a:cs typeface="Microsoft Sans Serif"/>
              </a:rPr>
              <a:t>ectopic</a:t>
            </a:r>
            <a:r>
              <a:rPr sz="2400" spc="-45" dirty="0">
                <a:latin typeface="Microsoft Sans Serif"/>
                <a:cs typeface="Microsoft Sans Serif"/>
              </a:rPr>
              <a:t> </a:t>
            </a:r>
            <a:r>
              <a:rPr sz="2400" spc="-180" dirty="0">
                <a:latin typeface="Microsoft Sans Serif"/>
                <a:cs typeface="Microsoft Sans Serif"/>
              </a:rPr>
              <a:t>pregnancy</a:t>
            </a:r>
            <a:r>
              <a:rPr sz="2400" spc="15" dirty="0">
                <a:latin typeface="Microsoft Sans Serif"/>
                <a:cs typeface="Microsoft Sans Serif"/>
              </a:rPr>
              <a:t> </a:t>
            </a:r>
            <a:r>
              <a:rPr sz="2400" spc="-125" dirty="0">
                <a:latin typeface="Microsoft Sans Serif"/>
                <a:cs typeface="Microsoft Sans Serif"/>
              </a:rPr>
              <a:t>---</a:t>
            </a:r>
            <a:endParaRPr sz="2400" dirty="0">
              <a:latin typeface="Microsoft Sans Serif"/>
              <a:cs typeface="Microsoft Sans Serif"/>
            </a:endParaRPr>
          </a:p>
          <a:p>
            <a:pPr>
              <a:lnSpc>
                <a:spcPct val="100000"/>
              </a:lnSpc>
              <a:spcBef>
                <a:spcPts val="5"/>
              </a:spcBef>
            </a:pPr>
            <a:endParaRPr sz="2400" dirty="0">
              <a:latin typeface="Microsoft Sans Serif"/>
              <a:cs typeface="Microsoft Sans Serif"/>
            </a:endParaRPr>
          </a:p>
          <a:p>
            <a:pPr marL="125095" indent="-113030">
              <a:lnSpc>
                <a:spcPct val="100000"/>
              </a:lnSpc>
              <a:spcBef>
                <a:spcPts val="5"/>
              </a:spcBef>
              <a:buChar char="•"/>
              <a:tabLst>
                <a:tab pos="125730" algn="l"/>
              </a:tabLst>
            </a:pPr>
            <a:r>
              <a:rPr sz="2400" spc="-185" dirty="0">
                <a:latin typeface="Microsoft Sans Serif"/>
                <a:cs typeface="Microsoft Sans Serif"/>
              </a:rPr>
              <a:t>The</a:t>
            </a:r>
            <a:r>
              <a:rPr sz="2400" spc="-55" dirty="0">
                <a:latin typeface="Microsoft Sans Serif"/>
                <a:cs typeface="Microsoft Sans Serif"/>
              </a:rPr>
              <a:t> </a:t>
            </a:r>
            <a:r>
              <a:rPr sz="2400" spc="-140" dirty="0">
                <a:latin typeface="Microsoft Sans Serif"/>
                <a:cs typeface="Microsoft Sans Serif"/>
              </a:rPr>
              <a:t>timing,</a:t>
            </a:r>
            <a:r>
              <a:rPr sz="2400" spc="-75" dirty="0">
                <a:latin typeface="Microsoft Sans Serif"/>
                <a:cs typeface="Microsoft Sans Serif"/>
              </a:rPr>
              <a:t> </a:t>
            </a:r>
            <a:r>
              <a:rPr sz="2400" spc="-155" dirty="0">
                <a:latin typeface="Microsoft Sans Serif"/>
                <a:cs typeface="Microsoft Sans Serif"/>
              </a:rPr>
              <a:t>character</a:t>
            </a:r>
            <a:r>
              <a:rPr sz="2400" spc="-35" dirty="0">
                <a:latin typeface="Microsoft Sans Serif"/>
                <a:cs typeface="Microsoft Sans Serif"/>
              </a:rPr>
              <a:t> </a:t>
            </a:r>
            <a:r>
              <a:rPr sz="2400" spc="-185" dirty="0">
                <a:latin typeface="Microsoft Sans Serif"/>
                <a:cs typeface="Microsoft Sans Serif"/>
              </a:rPr>
              <a:t>and</a:t>
            </a:r>
            <a:r>
              <a:rPr sz="2400" spc="-30" dirty="0">
                <a:latin typeface="Microsoft Sans Serif"/>
                <a:cs typeface="Microsoft Sans Serif"/>
              </a:rPr>
              <a:t> </a:t>
            </a:r>
            <a:r>
              <a:rPr sz="2400" spc="-145" dirty="0">
                <a:latin typeface="Microsoft Sans Serif"/>
                <a:cs typeface="Microsoft Sans Serif"/>
              </a:rPr>
              <a:t>severity</a:t>
            </a:r>
            <a:r>
              <a:rPr sz="2400" spc="-70" dirty="0">
                <a:latin typeface="Microsoft Sans Serif"/>
                <a:cs typeface="Microsoft Sans Serif"/>
              </a:rPr>
              <a:t> </a:t>
            </a:r>
            <a:r>
              <a:rPr sz="2400" spc="-140" dirty="0">
                <a:latin typeface="Microsoft Sans Serif"/>
                <a:cs typeface="Microsoft Sans Serif"/>
              </a:rPr>
              <a:t>of</a:t>
            </a:r>
            <a:r>
              <a:rPr sz="2400" spc="-50" dirty="0">
                <a:latin typeface="Microsoft Sans Serif"/>
                <a:cs typeface="Microsoft Sans Serif"/>
              </a:rPr>
              <a:t> </a:t>
            </a:r>
            <a:r>
              <a:rPr sz="2400" spc="-175" dirty="0">
                <a:latin typeface="Microsoft Sans Serif"/>
                <a:cs typeface="Microsoft Sans Serif"/>
              </a:rPr>
              <a:t>abdominal</a:t>
            </a:r>
            <a:r>
              <a:rPr sz="2400" spc="-45" dirty="0">
                <a:latin typeface="Microsoft Sans Serif"/>
                <a:cs typeface="Microsoft Sans Serif"/>
              </a:rPr>
              <a:t> </a:t>
            </a:r>
            <a:r>
              <a:rPr sz="2400" spc="-160" dirty="0">
                <a:latin typeface="Microsoft Sans Serif"/>
                <a:cs typeface="Microsoft Sans Serif"/>
              </a:rPr>
              <a:t>pain</a:t>
            </a:r>
            <a:r>
              <a:rPr sz="2400" spc="-50" dirty="0">
                <a:latin typeface="Microsoft Sans Serif"/>
                <a:cs typeface="Microsoft Sans Serif"/>
              </a:rPr>
              <a:t> </a:t>
            </a:r>
            <a:r>
              <a:rPr sz="2400" spc="-170" dirty="0">
                <a:latin typeface="Microsoft Sans Serif"/>
                <a:cs typeface="Microsoft Sans Serif"/>
              </a:rPr>
              <a:t>vary,</a:t>
            </a:r>
            <a:r>
              <a:rPr sz="2400" spc="-55" dirty="0">
                <a:latin typeface="Microsoft Sans Serif"/>
                <a:cs typeface="Microsoft Sans Serif"/>
              </a:rPr>
              <a:t> </a:t>
            </a:r>
            <a:r>
              <a:rPr sz="2400" spc="-185" dirty="0">
                <a:latin typeface="Microsoft Sans Serif"/>
                <a:cs typeface="Microsoft Sans Serif"/>
              </a:rPr>
              <a:t>and</a:t>
            </a:r>
            <a:r>
              <a:rPr sz="2400" spc="-55" dirty="0">
                <a:latin typeface="Microsoft Sans Serif"/>
                <a:cs typeface="Microsoft Sans Serif"/>
              </a:rPr>
              <a:t> </a:t>
            </a:r>
            <a:r>
              <a:rPr sz="2400" spc="-155" dirty="0">
                <a:latin typeface="Microsoft Sans Serif"/>
                <a:cs typeface="Microsoft Sans Serif"/>
              </a:rPr>
              <a:t>there</a:t>
            </a:r>
            <a:r>
              <a:rPr sz="2400" spc="-25" dirty="0">
                <a:latin typeface="Microsoft Sans Serif"/>
                <a:cs typeface="Microsoft Sans Serif"/>
              </a:rPr>
              <a:t> </a:t>
            </a:r>
            <a:r>
              <a:rPr sz="2400" spc="-120" dirty="0">
                <a:latin typeface="Microsoft Sans Serif"/>
                <a:cs typeface="Microsoft Sans Serif"/>
              </a:rPr>
              <a:t>is</a:t>
            </a:r>
            <a:r>
              <a:rPr sz="2400" spc="-105" dirty="0">
                <a:latin typeface="Microsoft Sans Serif"/>
                <a:cs typeface="Microsoft Sans Serif"/>
              </a:rPr>
              <a:t> </a:t>
            </a:r>
            <a:r>
              <a:rPr sz="2400" u="heavy" spc="-185" dirty="0">
                <a:uFill>
                  <a:solidFill>
                    <a:srgbClr val="FFFFFF"/>
                  </a:solidFill>
                </a:uFill>
                <a:latin typeface="Microsoft Sans Serif"/>
                <a:cs typeface="Microsoft Sans Serif"/>
              </a:rPr>
              <a:t>no</a:t>
            </a:r>
            <a:r>
              <a:rPr sz="2400" u="heavy" spc="-50" dirty="0">
                <a:uFill>
                  <a:solidFill>
                    <a:srgbClr val="FFFFFF"/>
                  </a:solidFill>
                </a:uFill>
                <a:latin typeface="Microsoft Sans Serif"/>
                <a:cs typeface="Microsoft Sans Serif"/>
              </a:rPr>
              <a:t> </a:t>
            </a:r>
            <a:r>
              <a:rPr sz="2400" u="heavy" spc="-160" dirty="0">
                <a:uFill>
                  <a:solidFill>
                    <a:srgbClr val="FFFFFF"/>
                  </a:solidFill>
                </a:uFill>
                <a:latin typeface="Microsoft Sans Serif"/>
                <a:cs typeface="Microsoft Sans Serif"/>
              </a:rPr>
              <a:t>pain</a:t>
            </a:r>
            <a:r>
              <a:rPr sz="2400" u="heavy" spc="-75" dirty="0">
                <a:uFill>
                  <a:solidFill>
                    <a:srgbClr val="FFFFFF"/>
                  </a:solidFill>
                </a:uFill>
                <a:latin typeface="Microsoft Sans Serif"/>
                <a:cs typeface="Microsoft Sans Serif"/>
              </a:rPr>
              <a:t> </a:t>
            </a:r>
            <a:r>
              <a:rPr sz="2400" u="heavy" spc="-155" dirty="0">
                <a:uFill>
                  <a:solidFill>
                    <a:srgbClr val="FFFFFF"/>
                  </a:solidFill>
                </a:uFill>
                <a:latin typeface="Microsoft Sans Serif"/>
                <a:cs typeface="Microsoft Sans Serif"/>
              </a:rPr>
              <a:t>pattern</a:t>
            </a:r>
            <a:r>
              <a:rPr sz="2400" spc="-5" dirty="0">
                <a:latin typeface="Microsoft Sans Serif"/>
                <a:cs typeface="Microsoft Sans Serif"/>
              </a:rPr>
              <a:t> </a:t>
            </a:r>
            <a:r>
              <a:rPr sz="2400" spc="-140" dirty="0">
                <a:latin typeface="Microsoft Sans Serif"/>
                <a:cs typeface="Microsoft Sans Serif"/>
              </a:rPr>
              <a:t>that</a:t>
            </a:r>
            <a:r>
              <a:rPr sz="2400" spc="-50" dirty="0">
                <a:latin typeface="Microsoft Sans Serif"/>
                <a:cs typeface="Microsoft Sans Serif"/>
              </a:rPr>
              <a:t> </a:t>
            </a:r>
            <a:r>
              <a:rPr sz="2400" spc="-120" dirty="0">
                <a:latin typeface="Microsoft Sans Serif"/>
                <a:cs typeface="Microsoft Sans Serif"/>
              </a:rPr>
              <a:t>is</a:t>
            </a:r>
            <a:endParaRPr sz="2400" dirty="0">
              <a:latin typeface="Microsoft Sans Serif"/>
              <a:cs typeface="Microsoft Sans Serif"/>
            </a:endParaRPr>
          </a:p>
          <a:p>
            <a:pPr marL="12700">
              <a:lnSpc>
                <a:spcPct val="100000"/>
              </a:lnSpc>
            </a:pPr>
            <a:r>
              <a:rPr sz="2400" spc="-190" dirty="0">
                <a:latin typeface="Microsoft Sans Serif"/>
                <a:cs typeface="Microsoft Sans Serif"/>
              </a:rPr>
              <a:t>p</a:t>
            </a:r>
            <a:r>
              <a:rPr sz="2400" spc="-195" dirty="0">
                <a:latin typeface="Microsoft Sans Serif"/>
                <a:cs typeface="Microsoft Sans Serif"/>
              </a:rPr>
              <a:t>a</a:t>
            </a:r>
            <a:r>
              <a:rPr sz="2400" spc="-90" dirty="0">
                <a:latin typeface="Microsoft Sans Serif"/>
                <a:cs typeface="Microsoft Sans Serif"/>
              </a:rPr>
              <a:t>t</a:t>
            </a:r>
            <a:r>
              <a:rPr sz="2400" spc="-190" dirty="0">
                <a:latin typeface="Microsoft Sans Serif"/>
                <a:cs typeface="Microsoft Sans Serif"/>
              </a:rPr>
              <a:t>ho</a:t>
            </a:r>
            <a:r>
              <a:rPr sz="2400" spc="-195" dirty="0">
                <a:latin typeface="Microsoft Sans Serif"/>
                <a:cs typeface="Microsoft Sans Serif"/>
              </a:rPr>
              <a:t>g</a:t>
            </a:r>
            <a:r>
              <a:rPr sz="2400" spc="-190" dirty="0">
                <a:latin typeface="Microsoft Sans Serif"/>
                <a:cs typeface="Microsoft Sans Serif"/>
              </a:rPr>
              <a:t>n</a:t>
            </a:r>
            <a:r>
              <a:rPr sz="2400" spc="-235" dirty="0">
                <a:latin typeface="Microsoft Sans Serif"/>
                <a:cs typeface="Microsoft Sans Serif"/>
              </a:rPr>
              <a:t>om</a:t>
            </a:r>
            <a:r>
              <a:rPr sz="2400" spc="-190" dirty="0">
                <a:latin typeface="Microsoft Sans Serif"/>
                <a:cs typeface="Microsoft Sans Serif"/>
              </a:rPr>
              <a:t>o</a:t>
            </a:r>
            <a:r>
              <a:rPr sz="2400" spc="-195" dirty="0">
                <a:latin typeface="Microsoft Sans Serif"/>
                <a:cs typeface="Microsoft Sans Serif"/>
              </a:rPr>
              <a:t>n</a:t>
            </a:r>
            <a:r>
              <a:rPr sz="2400" spc="-80" dirty="0">
                <a:latin typeface="Microsoft Sans Serif"/>
                <a:cs typeface="Microsoft Sans Serif"/>
              </a:rPr>
              <a:t>i</a:t>
            </a:r>
            <a:r>
              <a:rPr sz="2400" spc="-165" dirty="0">
                <a:latin typeface="Microsoft Sans Serif"/>
                <a:cs typeface="Microsoft Sans Serif"/>
              </a:rPr>
              <a:t>c</a:t>
            </a:r>
            <a:r>
              <a:rPr sz="2400" dirty="0">
                <a:latin typeface="Microsoft Sans Serif"/>
                <a:cs typeface="Microsoft Sans Serif"/>
              </a:rPr>
              <a:t> </a:t>
            </a:r>
            <a:r>
              <a:rPr sz="2400" spc="-90" dirty="0">
                <a:latin typeface="Microsoft Sans Serif"/>
                <a:cs typeface="Microsoft Sans Serif"/>
              </a:rPr>
              <a:t>f</a:t>
            </a:r>
            <a:r>
              <a:rPr sz="2400" spc="-190" dirty="0">
                <a:latin typeface="Microsoft Sans Serif"/>
                <a:cs typeface="Microsoft Sans Serif"/>
              </a:rPr>
              <a:t>o</a:t>
            </a:r>
            <a:r>
              <a:rPr sz="2400" spc="-110" dirty="0">
                <a:latin typeface="Microsoft Sans Serif"/>
                <a:cs typeface="Microsoft Sans Serif"/>
              </a:rPr>
              <a:t>r</a:t>
            </a:r>
            <a:r>
              <a:rPr sz="2400" spc="-60" dirty="0">
                <a:latin typeface="Microsoft Sans Serif"/>
                <a:cs typeface="Microsoft Sans Serif"/>
              </a:rPr>
              <a:t> </a:t>
            </a:r>
            <a:r>
              <a:rPr sz="2400" spc="-150" dirty="0">
                <a:latin typeface="Microsoft Sans Serif"/>
                <a:cs typeface="Microsoft Sans Serif"/>
              </a:rPr>
              <a:t>ect</a:t>
            </a:r>
            <a:r>
              <a:rPr sz="2400" spc="-190" dirty="0">
                <a:latin typeface="Microsoft Sans Serif"/>
                <a:cs typeface="Microsoft Sans Serif"/>
              </a:rPr>
              <a:t>o</a:t>
            </a:r>
            <a:r>
              <a:rPr sz="2400" spc="-135" dirty="0">
                <a:latin typeface="Microsoft Sans Serif"/>
                <a:cs typeface="Microsoft Sans Serif"/>
              </a:rPr>
              <a:t>pi</a:t>
            </a:r>
            <a:r>
              <a:rPr sz="2400" spc="-170" dirty="0">
                <a:latin typeface="Microsoft Sans Serif"/>
                <a:cs typeface="Microsoft Sans Serif"/>
              </a:rPr>
              <a:t>c</a:t>
            </a:r>
            <a:r>
              <a:rPr sz="2400" spc="-45" dirty="0">
                <a:latin typeface="Microsoft Sans Serif"/>
                <a:cs typeface="Microsoft Sans Serif"/>
              </a:rPr>
              <a:t> </a:t>
            </a:r>
            <a:r>
              <a:rPr sz="2400" spc="-190" dirty="0">
                <a:latin typeface="Microsoft Sans Serif"/>
                <a:cs typeface="Microsoft Sans Serif"/>
              </a:rPr>
              <a:t>p</a:t>
            </a:r>
            <a:r>
              <a:rPr sz="2400" spc="-130" dirty="0">
                <a:latin typeface="Microsoft Sans Serif"/>
                <a:cs typeface="Microsoft Sans Serif"/>
              </a:rPr>
              <a:t>r</a:t>
            </a:r>
            <a:r>
              <a:rPr sz="2400" spc="-190" dirty="0">
                <a:latin typeface="Microsoft Sans Serif"/>
                <a:cs typeface="Microsoft Sans Serif"/>
              </a:rPr>
              <a:t>e</a:t>
            </a:r>
            <a:r>
              <a:rPr sz="2400" spc="-195" dirty="0">
                <a:latin typeface="Microsoft Sans Serif"/>
                <a:cs typeface="Microsoft Sans Serif"/>
              </a:rPr>
              <a:t>g</a:t>
            </a:r>
            <a:r>
              <a:rPr sz="2400" spc="-190" dirty="0">
                <a:latin typeface="Microsoft Sans Serif"/>
                <a:cs typeface="Microsoft Sans Serif"/>
              </a:rPr>
              <a:t>n</a:t>
            </a:r>
            <a:r>
              <a:rPr sz="2400" spc="-195" dirty="0">
                <a:latin typeface="Microsoft Sans Serif"/>
                <a:cs typeface="Microsoft Sans Serif"/>
              </a:rPr>
              <a:t>a</a:t>
            </a:r>
            <a:r>
              <a:rPr sz="2400" spc="-180" dirty="0">
                <a:latin typeface="Microsoft Sans Serif"/>
                <a:cs typeface="Microsoft Sans Serif"/>
              </a:rPr>
              <a:t>nc</a:t>
            </a:r>
            <a:r>
              <a:rPr sz="2400" spc="-280" dirty="0">
                <a:latin typeface="Microsoft Sans Serif"/>
                <a:cs typeface="Microsoft Sans Serif"/>
              </a:rPr>
              <a:t>y</a:t>
            </a:r>
            <a:r>
              <a:rPr sz="2400" spc="-90" dirty="0">
                <a:latin typeface="Microsoft Sans Serif"/>
                <a:cs typeface="Microsoft Sans Serif"/>
              </a:rPr>
              <a:t>.</a:t>
            </a:r>
            <a:endParaRPr sz="2400" dirty="0">
              <a:latin typeface="Microsoft Sans Serif"/>
              <a:cs typeface="Microsoft Sans Serif"/>
            </a:endParaRPr>
          </a:p>
          <a:p>
            <a:pPr>
              <a:lnSpc>
                <a:spcPct val="100000"/>
              </a:lnSpc>
              <a:spcBef>
                <a:spcPts val="10"/>
              </a:spcBef>
            </a:pPr>
            <a:endParaRPr sz="2400" dirty="0">
              <a:latin typeface="Microsoft Sans Serif"/>
              <a:cs typeface="Microsoft Sans Serif"/>
            </a:endParaRPr>
          </a:p>
          <a:p>
            <a:pPr marL="12700" marR="381635">
              <a:lnSpc>
                <a:spcPct val="100000"/>
              </a:lnSpc>
              <a:spcBef>
                <a:spcPts val="5"/>
              </a:spcBef>
              <a:buChar char="•"/>
              <a:tabLst>
                <a:tab pos="132080" algn="l"/>
              </a:tabLst>
            </a:pPr>
            <a:r>
              <a:rPr sz="2400" u="heavy" spc="-160" dirty="0">
                <a:uFill>
                  <a:solidFill>
                    <a:srgbClr val="FFFFFF"/>
                  </a:solidFill>
                </a:uFill>
                <a:latin typeface="Microsoft Sans Serif"/>
                <a:cs typeface="Microsoft Sans Serif"/>
              </a:rPr>
              <a:t>Usually</a:t>
            </a:r>
            <a:r>
              <a:rPr sz="2400" u="heavy" spc="-95" dirty="0">
                <a:uFill>
                  <a:solidFill>
                    <a:srgbClr val="FFFFFF"/>
                  </a:solidFill>
                </a:uFill>
                <a:latin typeface="Microsoft Sans Serif"/>
                <a:cs typeface="Microsoft Sans Serif"/>
              </a:rPr>
              <a:t> </a:t>
            </a:r>
            <a:r>
              <a:rPr sz="2400" u="heavy" spc="-155" dirty="0">
                <a:uFill>
                  <a:solidFill>
                    <a:srgbClr val="FFFFFF"/>
                  </a:solidFill>
                </a:uFill>
                <a:latin typeface="Microsoft Sans Serif"/>
                <a:cs typeface="Microsoft Sans Serif"/>
              </a:rPr>
              <a:t>located</a:t>
            </a:r>
            <a:r>
              <a:rPr sz="2400" u="heavy" spc="-55" dirty="0">
                <a:uFill>
                  <a:solidFill>
                    <a:srgbClr val="FFFFFF"/>
                  </a:solidFill>
                </a:uFill>
                <a:latin typeface="Microsoft Sans Serif"/>
                <a:cs typeface="Microsoft Sans Serif"/>
              </a:rPr>
              <a:t> </a:t>
            </a:r>
            <a:r>
              <a:rPr sz="2400" u="heavy" spc="-130" dirty="0">
                <a:uFill>
                  <a:solidFill>
                    <a:srgbClr val="FFFFFF"/>
                  </a:solidFill>
                </a:uFill>
                <a:latin typeface="Microsoft Sans Serif"/>
                <a:cs typeface="Microsoft Sans Serif"/>
              </a:rPr>
              <a:t>in</a:t>
            </a:r>
            <a:r>
              <a:rPr sz="2400" u="heavy" spc="-50" dirty="0">
                <a:uFill>
                  <a:solidFill>
                    <a:srgbClr val="FFFFFF"/>
                  </a:solidFill>
                </a:uFill>
                <a:latin typeface="Microsoft Sans Serif"/>
                <a:cs typeface="Microsoft Sans Serif"/>
              </a:rPr>
              <a:t> </a:t>
            </a:r>
            <a:r>
              <a:rPr sz="2400" u="heavy" spc="-155" dirty="0">
                <a:uFill>
                  <a:solidFill>
                    <a:srgbClr val="FFFFFF"/>
                  </a:solidFill>
                </a:uFill>
                <a:latin typeface="Microsoft Sans Serif"/>
                <a:cs typeface="Microsoft Sans Serif"/>
              </a:rPr>
              <a:t>the</a:t>
            </a:r>
            <a:r>
              <a:rPr sz="2400" u="heavy" spc="-50" dirty="0">
                <a:uFill>
                  <a:solidFill>
                    <a:srgbClr val="FFFFFF"/>
                  </a:solidFill>
                </a:uFill>
                <a:latin typeface="Microsoft Sans Serif"/>
                <a:cs typeface="Microsoft Sans Serif"/>
              </a:rPr>
              <a:t> </a:t>
            </a:r>
            <a:r>
              <a:rPr sz="2400" u="heavy" spc="-145" dirty="0">
                <a:uFill>
                  <a:solidFill>
                    <a:srgbClr val="FFFFFF"/>
                  </a:solidFill>
                </a:uFill>
                <a:latin typeface="Microsoft Sans Serif"/>
                <a:cs typeface="Microsoft Sans Serif"/>
              </a:rPr>
              <a:t>pelvis</a:t>
            </a:r>
            <a:r>
              <a:rPr sz="2400" spc="-60" dirty="0">
                <a:latin typeface="Microsoft Sans Serif"/>
                <a:cs typeface="Microsoft Sans Serif"/>
              </a:rPr>
              <a:t> </a:t>
            </a:r>
            <a:r>
              <a:rPr sz="2400" spc="-190" dirty="0">
                <a:latin typeface="Microsoft Sans Serif"/>
                <a:cs typeface="Microsoft Sans Serif"/>
              </a:rPr>
              <a:t>and</a:t>
            </a:r>
            <a:r>
              <a:rPr sz="2400" spc="-50" dirty="0">
                <a:latin typeface="Microsoft Sans Serif"/>
                <a:cs typeface="Microsoft Sans Serif"/>
              </a:rPr>
              <a:t> </a:t>
            </a:r>
            <a:r>
              <a:rPr sz="2400" spc="-210" dirty="0">
                <a:latin typeface="Microsoft Sans Serif"/>
                <a:cs typeface="Microsoft Sans Serif"/>
              </a:rPr>
              <a:t>may</a:t>
            </a:r>
            <a:r>
              <a:rPr sz="2400" spc="-45" dirty="0">
                <a:latin typeface="Microsoft Sans Serif"/>
                <a:cs typeface="Microsoft Sans Serif"/>
              </a:rPr>
              <a:t> </a:t>
            </a:r>
            <a:r>
              <a:rPr sz="2400" spc="-185" dirty="0">
                <a:latin typeface="Microsoft Sans Serif"/>
                <a:cs typeface="Microsoft Sans Serif"/>
              </a:rPr>
              <a:t>be</a:t>
            </a:r>
            <a:r>
              <a:rPr sz="2400" spc="-55" dirty="0">
                <a:latin typeface="Microsoft Sans Serif"/>
                <a:cs typeface="Microsoft Sans Serif"/>
              </a:rPr>
              <a:t> </a:t>
            </a:r>
            <a:r>
              <a:rPr sz="2400" spc="-145" dirty="0">
                <a:latin typeface="Microsoft Sans Serif"/>
                <a:cs typeface="Microsoft Sans Serif"/>
              </a:rPr>
              <a:t>diffuse</a:t>
            </a:r>
            <a:r>
              <a:rPr sz="2400" spc="-50" dirty="0">
                <a:latin typeface="Microsoft Sans Serif"/>
                <a:cs typeface="Microsoft Sans Serif"/>
              </a:rPr>
              <a:t> </a:t>
            </a:r>
            <a:r>
              <a:rPr sz="2400" spc="-150" dirty="0">
                <a:latin typeface="Microsoft Sans Serif"/>
                <a:cs typeface="Microsoft Sans Serif"/>
              </a:rPr>
              <a:t>or</a:t>
            </a:r>
            <a:r>
              <a:rPr sz="2400" spc="-60" dirty="0">
                <a:latin typeface="Microsoft Sans Serif"/>
                <a:cs typeface="Microsoft Sans Serif"/>
              </a:rPr>
              <a:t> </a:t>
            </a:r>
            <a:r>
              <a:rPr sz="2400" spc="-145" dirty="0">
                <a:latin typeface="Microsoft Sans Serif"/>
                <a:cs typeface="Microsoft Sans Serif"/>
              </a:rPr>
              <a:t>localized</a:t>
            </a:r>
            <a:r>
              <a:rPr sz="2400" spc="-100" dirty="0">
                <a:latin typeface="Microsoft Sans Serif"/>
                <a:cs typeface="Microsoft Sans Serif"/>
              </a:rPr>
              <a:t> </a:t>
            </a:r>
            <a:r>
              <a:rPr sz="2400" spc="-135" dirty="0">
                <a:latin typeface="Microsoft Sans Serif"/>
                <a:cs typeface="Microsoft Sans Serif"/>
              </a:rPr>
              <a:t>to</a:t>
            </a:r>
            <a:r>
              <a:rPr sz="2400" spc="-55" dirty="0">
                <a:latin typeface="Microsoft Sans Serif"/>
                <a:cs typeface="Microsoft Sans Serif"/>
              </a:rPr>
              <a:t> </a:t>
            </a:r>
            <a:r>
              <a:rPr sz="2400" spc="-190" dirty="0">
                <a:latin typeface="Microsoft Sans Serif"/>
                <a:cs typeface="Microsoft Sans Serif"/>
              </a:rPr>
              <a:t>one</a:t>
            </a:r>
            <a:r>
              <a:rPr sz="2400" spc="-50" dirty="0">
                <a:latin typeface="Microsoft Sans Serif"/>
                <a:cs typeface="Microsoft Sans Serif"/>
              </a:rPr>
              <a:t> </a:t>
            </a:r>
            <a:r>
              <a:rPr sz="2400" spc="-145" dirty="0">
                <a:latin typeface="Microsoft Sans Serif"/>
                <a:cs typeface="Microsoft Sans Serif"/>
              </a:rPr>
              <a:t>side,</a:t>
            </a:r>
            <a:r>
              <a:rPr sz="2400" spc="-45" dirty="0">
                <a:latin typeface="Microsoft Sans Serif"/>
                <a:cs typeface="Microsoft Sans Serif"/>
              </a:rPr>
              <a:t> </a:t>
            </a:r>
            <a:r>
              <a:rPr sz="2400" spc="-155" dirty="0">
                <a:latin typeface="Microsoft Sans Serif"/>
                <a:cs typeface="Microsoft Sans Serif"/>
              </a:rPr>
              <a:t>mild</a:t>
            </a:r>
            <a:r>
              <a:rPr sz="2400" spc="-95" dirty="0">
                <a:latin typeface="Microsoft Sans Serif"/>
                <a:cs typeface="Microsoft Sans Serif"/>
              </a:rPr>
              <a:t> </a:t>
            </a:r>
            <a:r>
              <a:rPr sz="2400" spc="-150" dirty="0">
                <a:latin typeface="Microsoft Sans Serif"/>
                <a:cs typeface="Microsoft Sans Serif"/>
              </a:rPr>
              <a:t>or</a:t>
            </a:r>
            <a:r>
              <a:rPr sz="2400" spc="-65" dirty="0">
                <a:latin typeface="Microsoft Sans Serif"/>
                <a:cs typeface="Microsoft Sans Serif"/>
              </a:rPr>
              <a:t> </a:t>
            </a:r>
            <a:r>
              <a:rPr sz="2400" spc="-160" dirty="0">
                <a:latin typeface="Microsoft Sans Serif"/>
                <a:cs typeface="Microsoft Sans Serif"/>
              </a:rPr>
              <a:t>severe,</a:t>
            </a:r>
            <a:r>
              <a:rPr sz="2400" spc="-30" dirty="0">
                <a:latin typeface="Microsoft Sans Serif"/>
                <a:cs typeface="Microsoft Sans Serif"/>
              </a:rPr>
              <a:t> </a:t>
            </a:r>
            <a:r>
              <a:rPr sz="2400" spc="-165" dirty="0">
                <a:latin typeface="Microsoft Sans Serif"/>
                <a:cs typeface="Microsoft Sans Serif"/>
              </a:rPr>
              <a:t>continuous</a:t>
            </a:r>
            <a:r>
              <a:rPr sz="2400" spc="-40" dirty="0">
                <a:latin typeface="Microsoft Sans Serif"/>
                <a:cs typeface="Microsoft Sans Serif"/>
              </a:rPr>
              <a:t> </a:t>
            </a:r>
            <a:r>
              <a:rPr sz="2400" spc="-150" dirty="0">
                <a:latin typeface="Microsoft Sans Serif"/>
                <a:cs typeface="Microsoft Sans Serif"/>
              </a:rPr>
              <a:t>or </a:t>
            </a:r>
            <a:r>
              <a:rPr sz="2400" spc="-459" dirty="0">
                <a:latin typeface="Microsoft Sans Serif"/>
                <a:cs typeface="Microsoft Sans Serif"/>
              </a:rPr>
              <a:t> </a:t>
            </a:r>
            <a:r>
              <a:rPr sz="2400" spc="-140" dirty="0">
                <a:latin typeface="Microsoft Sans Serif"/>
                <a:cs typeface="Microsoft Sans Serif"/>
              </a:rPr>
              <a:t>intermittent,</a:t>
            </a:r>
            <a:r>
              <a:rPr sz="2400" spc="-35" dirty="0">
                <a:latin typeface="Microsoft Sans Serif"/>
                <a:cs typeface="Microsoft Sans Serif"/>
              </a:rPr>
              <a:t> </a:t>
            </a:r>
            <a:r>
              <a:rPr sz="2400" spc="-135" dirty="0">
                <a:latin typeface="Microsoft Sans Serif"/>
                <a:cs typeface="Microsoft Sans Serif"/>
              </a:rPr>
              <a:t>dull</a:t>
            </a:r>
            <a:r>
              <a:rPr sz="2400" spc="-65" dirty="0">
                <a:latin typeface="Microsoft Sans Serif"/>
                <a:cs typeface="Microsoft Sans Serif"/>
              </a:rPr>
              <a:t> </a:t>
            </a:r>
            <a:r>
              <a:rPr sz="2400" spc="-150" dirty="0">
                <a:latin typeface="Microsoft Sans Serif"/>
                <a:cs typeface="Microsoft Sans Serif"/>
              </a:rPr>
              <a:t>or</a:t>
            </a:r>
            <a:r>
              <a:rPr sz="2400" spc="-60" dirty="0">
                <a:latin typeface="Microsoft Sans Serif"/>
                <a:cs typeface="Microsoft Sans Serif"/>
              </a:rPr>
              <a:t> </a:t>
            </a:r>
            <a:r>
              <a:rPr sz="2400" spc="-160" dirty="0">
                <a:latin typeface="Microsoft Sans Serif"/>
                <a:cs typeface="Microsoft Sans Serif"/>
              </a:rPr>
              <a:t>sharp.</a:t>
            </a:r>
            <a:endParaRPr sz="2400" dirty="0">
              <a:latin typeface="Microsoft Sans Serif"/>
              <a:cs typeface="Microsoft Sans Serif"/>
            </a:endParaRPr>
          </a:p>
          <a:p>
            <a:pPr>
              <a:lnSpc>
                <a:spcPct val="100000"/>
              </a:lnSpc>
              <a:spcBef>
                <a:spcPts val="10"/>
              </a:spcBef>
              <a:buClr>
                <a:srgbClr val="FFFFFF"/>
              </a:buClr>
              <a:buFont typeface="Microsoft Sans Serif"/>
              <a:buChar char="•"/>
            </a:pPr>
            <a:endParaRPr sz="2400" dirty="0">
              <a:latin typeface="Microsoft Sans Serif"/>
              <a:cs typeface="Microsoft Sans Serif"/>
            </a:endParaRPr>
          </a:p>
          <a:p>
            <a:pPr marL="12700" marR="5080">
              <a:lnSpc>
                <a:spcPct val="100000"/>
              </a:lnSpc>
              <a:buChar char="•"/>
              <a:tabLst>
                <a:tab pos="125730" algn="l"/>
              </a:tabLst>
            </a:pPr>
            <a:r>
              <a:rPr sz="2400" spc="-180" dirty="0">
                <a:latin typeface="Microsoft Sans Serif"/>
                <a:cs typeface="Microsoft Sans Serif"/>
              </a:rPr>
              <a:t>Tubal</a:t>
            </a:r>
            <a:r>
              <a:rPr sz="2400" spc="-175" dirty="0">
                <a:latin typeface="Microsoft Sans Serif"/>
                <a:cs typeface="Microsoft Sans Serif"/>
              </a:rPr>
              <a:t> </a:t>
            </a:r>
            <a:r>
              <a:rPr sz="2400" spc="-155" dirty="0">
                <a:latin typeface="Microsoft Sans Serif"/>
                <a:cs typeface="Microsoft Sans Serif"/>
              </a:rPr>
              <a:t>rupture </a:t>
            </a:r>
            <a:r>
              <a:rPr sz="2400" spc="-210" dirty="0">
                <a:latin typeface="Microsoft Sans Serif"/>
                <a:cs typeface="Microsoft Sans Serif"/>
              </a:rPr>
              <a:t>may</a:t>
            </a:r>
            <a:r>
              <a:rPr sz="2400" spc="-204" dirty="0">
                <a:latin typeface="Microsoft Sans Serif"/>
                <a:cs typeface="Microsoft Sans Serif"/>
              </a:rPr>
              <a:t> </a:t>
            </a:r>
            <a:r>
              <a:rPr sz="2400" spc="-190" dirty="0">
                <a:latin typeface="Microsoft Sans Serif"/>
                <a:cs typeface="Microsoft Sans Serif"/>
              </a:rPr>
              <a:t>be</a:t>
            </a:r>
            <a:r>
              <a:rPr sz="2400" spc="-185" dirty="0">
                <a:latin typeface="Microsoft Sans Serif"/>
                <a:cs typeface="Microsoft Sans Serif"/>
              </a:rPr>
              <a:t> </a:t>
            </a:r>
            <a:r>
              <a:rPr sz="2400" spc="-160" dirty="0">
                <a:latin typeface="Microsoft Sans Serif"/>
                <a:cs typeface="Microsoft Sans Serif"/>
              </a:rPr>
              <a:t>associated </a:t>
            </a:r>
            <a:r>
              <a:rPr sz="2400" spc="-150" dirty="0">
                <a:latin typeface="Microsoft Sans Serif"/>
                <a:cs typeface="Microsoft Sans Serif"/>
              </a:rPr>
              <a:t>with </a:t>
            </a:r>
            <a:r>
              <a:rPr sz="2400" spc="-185" dirty="0">
                <a:latin typeface="Microsoft Sans Serif"/>
                <a:cs typeface="Microsoft Sans Serif"/>
              </a:rPr>
              <a:t>an</a:t>
            </a:r>
            <a:r>
              <a:rPr sz="2400" spc="-180" dirty="0">
                <a:latin typeface="Microsoft Sans Serif"/>
                <a:cs typeface="Microsoft Sans Serif"/>
              </a:rPr>
              <a:t> </a:t>
            </a:r>
            <a:r>
              <a:rPr sz="2400" spc="-165" dirty="0">
                <a:latin typeface="Microsoft Sans Serif"/>
                <a:cs typeface="Microsoft Sans Serif"/>
              </a:rPr>
              <a:t>abrupt</a:t>
            </a:r>
            <a:r>
              <a:rPr sz="2400" spc="-160" dirty="0">
                <a:latin typeface="Microsoft Sans Serif"/>
                <a:cs typeface="Microsoft Sans Serif"/>
              </a:rPr>
              <a:t> </a:t>
            </a:r>
            <a:r>
              <a:rPr sz="2400" spc="-165" dirty="0">
                <a:latin typeface="Microsoft Sans Serif"/>
                <a:cs typeface="Microsoft Sans Serif"/>
              </a:rPr>
              <a:t>onset </a:t>
            </a:r>
            <a:r>
              <a:rPr sz="2400" spc="-140" dirty="0">
                <a:latin typeface="Microsoft Sans Serif"/>
                <a:cs typeface="Microsoft Sans Serif"/>
              </a:rPr>
              <a:t>of </a:t>
            </a:r>
            <a:r>
              <a:rPr sz="2400" spc="-170" dirty="0">
                <a:latin typeface="Microsoft Sans Serif"/>
                <a:cs typeface="Microsoft Sans Serif"/>
              </a:rPr>
              <a:t>severe </a:t>
            </a:r>
            <a:r>
              <a:rPr sz="2400" spc="-160" dirty="0">
                <a:latin typeface="Microsoft Sans Serif"/>
                <a:cs typeface="Microsoft Sans Serif"/>
              </a:rPr>
              <a:t>pain (acute</a:t>
            </a:r>
            <a:r>
              <a:rPr sz="2400" spc="-155" dirty="0">
                <a:latin typeface="Microsoft Sans Serif"/>
                <a:cs typeface="Microsoft Sans Serif"/>
              </a:rPr>
              <a:t> </a:t>
            </a:r>
            <a:r>
              <a:rPr sz="2400" spc="-175" dirty="0">
                <a:latin typeface="Microsoft Sans Serif"/>
                <a:cs typeface="Microsoft Sans Serif"/>
              </a:rPr>
              <a:t>abdomen+surgical</a:t>
            </a:r>
            <a:r>
              <a:rPr sz="2400" spc="-170" dirty="0">
                <a:latin typeface="Microsoft Sans Serif"/>
                <a:cs typeface="Microsoft Sans Serif"/>
              </a:rPr>
              <a:t> </a:t>
            </a:r>
            <a:r>
              <a:rPr sz="2400" spc="-180" dirty="0">
                <a:latin typeface="Microsoft Sans Serif"/>
                <a:cs typeface="Microsoft Sans Serif"/>
              </a:rPr>
              <a:t>abdomen). </a:t>
            </a:r>
            <a:r>
              <a:rPr sz="2400" spc="-465" dirty="0">
                <a:latin typeface="Microsoft Sans Serif"/>
                <a:cs typeface="Microsoft Sans Serif"/>
              </a:rPr>
              <a:t> </a:t>
            </a:r>
            <a:r>
              <a:rPr sz="2400" spc="-170" dirty="0">
                <a:latin typeface="Microsoft Sans Serif"/>
                <a:cs typeface="Microsoft Sans Serif"/>
              </a:rPr>
              <a:t>Referred</a:t>
            </a:r>
            <a:r>
              <a:rPr sz="2400" spc="-165" dirty="0">
                <a:latin typeface="Microsoft Sans Serif"/>
                <a:cs typeface="Microsoft Sans Serif"/>
              </a:rPr>
              <a:t> </a:t>
            </a:r>
            <a:r>
              <a:rPr sz="2400" spc="-160" dirty="0">
                <a:latin typeface="Microsoft Sans Serif"/>
                <a:cs typeface="Microsoft Sans Serif"/>
              </a:rPr>
              <a:t>pain </a:t>
            </a:r>
            <a:r>
              <a:rPr sz="2400" spc="-210" dirty="0">
                <a:latin typeface="Microsoft Sans Serif"/>
                <a:cs typeface="Microsoft Sans Serif"/>
              </a:rPr>
              <a:t>may</a:t>
            </a:r>
            <a:r>
              <a:rPr sz="2400" spc="-204" dirty="0">
                <a:latin typeface="Microsoft Sans Serif"/>
                <a:cs typeface="Microsoft Sans Serif"/>
              </a:rPr>
              <a:t> </a:t>
            </a:r>
            <a:r>
              <a:rPr sz="2400" spc="-185" dirty="0">
                <a:latin typeface="Microsoft Sans Serif"/>
                <a:cs typeface="Microsoft Sans Serif"/>
              </a:rPr>
              <a:t>be</a:t>
            </a:r>
            <a:r>
              <a:rPr sz="2400" spc="105" dirty="0">
                <a:latin typeface="Microsoft Sans Serif"/>
                <a:cs typeface="Microsoft Sans Serif"/>
              </a:rPr>
              <a:t> </a:t>
            </a:r>
            <a:r>
              <a:rPr sz="2400" spc="-114" dirty="0">
                <a:latin typeface="Microsoft Sans Serif"/>
                <a:cs typeface="Microsoft Sans Serif"/>
              </a:rPr>
              <a:t>felt </a:t>
            </a:r>
            <a:r>
              <a:rPr sz="2400" spc="-130" dirty="0">
                <a:latin typeface="Microsoft Sans Serif"/>
                <a:cs typeface="Microsoft Sans Serif"/>
              </a:rPr>
              <a:t>in </a:t>
            </a:r>
            <a:r>
              <a:rPr sz="2400" spc="-160" dirty="0">
                <a:latin typeface="Microsoft Sans Serif"/>
                <a:cs typeface="Microsoft Sans Serif"/>
              </a:rPr>
              <a:t>the</a:t>
            </a:r>
            <a:r>
              <a:rPr sz="2400" spc="160" dirty="0">
                <a:latin typeface="Microsoft Sans Serif"/>
                <a:cs typeface="Microsoft Sans Serif"/>
              </a:rPr>
              <a:t> </a:t>
            </a:r>
            <a:r>
              <a:rPr sz="2400" spc="-165" dirty="0">
                <a:latin typeface="Microsoft Sans Serif"/>
                <a:cs typeface="Microsoft Sans Serif"/>
              </a:rPr>
              <a:t>shoulder. </a:t>
            </a:r>
            <a:r>
              <a:rPr sz="2400" spc="-175" dirty="0">
                <a:latin typeface="Microsoft Sans Serif"/>
                <a:cs typeface="Microsoft Sans Serif"/>
              </a:rPr>
              <a:t>Blood</a:t>
            </a:r>
            <a:r>
              <a:rPr sz="2400" spc="125" dirty="0">
                <a:latin typeface="Microsoft Sans Serif"/>
                <a:cs typeface="Microsoft Sans Serif"/>
              </a:rPr>
              <a:t> </a:t>
            </a:r>
            <a:r>
              <a:rPr sz="2400" spc="-160" dirty="0">
                <a:latin typeface="Microsoft Sans Serif"/>
                <a:cs typeface="Microsoft Sans Serif"/>
              </a:rPr>
              <a:t>pooling </a:t>
            </a:r>
            <a:r>
              <a:rPr sz="2400" spc="-130" dirty="0">
                <a:latin typeface="Microsoft Sans Serif"/>
                <a:cs typeface="Microsoft Sans Serif"/>
              </a:rPr>
              <a:t>in </a:t>
            </a:r>
            <a:r>
              <a:rPr sz="2400" spc="-185" dirty="0">
                <a:latin typeface="Microsoft Sans Serif"/>
                <a:cs typeface="Microsoft Sans Serif"/>
              </a:rPr>
              <a:t>pouch</a:t>
            </a:r>
            <a:r>
              <a:rPr sz="2400" spc="110" dirty="0">
                <a:latin typeface="Microsoft Sans Serif"/>
                <a:cs typeface="Microsoft Sans Serif"/>
              </a:rPr>
              <a:t> </a:t>
            </a:r>
            <a:r>
              <a:rPr sz="2400" spc="-140" dirty="0">
                <a:latin typeface="Microsoft Sans Serif"/>
                <a:cs typeface="Microsoft Sans Serif"/>
              </a:rPr>
              <a:t>of </a:t>
            </a:r>
            <a:r>
              <a:rPr sz="2400" spc="-170" dirty="0">
                <a:latin typeface="Microsoft Sans Serif"/>
                <a:cs typeface="Microsoft Sans Serif"/>
              </a:rPr>
              <a:t>douglas</a:t>
            </a:r>
            <a:r>
              <a:rPr sz="2400" spc="140" dirty="0">
                <a:latin typeface="Microsoft Sans Serif"/>
                <a:cs typeface="Microsoft Sans Serif"/>
              </a:rPr>
              <a:t> </a:t>
            </a:r>
            <a:r>
              <a:rPr sz="2400" spc="-210" dirty="0">
                <a:latin typeface="Microsoft Sans Serif"/>
                <a:cs typeface="Microsoft Sans Serif"/>
              </a:rPr>
              <a:t>may</a:t>
            </a:r>
            <a:r>
              <a:rPr sz="2400" spc="55" dirty="0">
                <a:latin typeface="Microsoft Sans Serif"/>
                <a:cs typeface="Microsoft Sans Serif"/>
              </a:rPr>
              <a:t> </a:t>
            </a:r>
            <a:r>
              <a:rPr sz="2400" spc="-180" dirty="0">
                <a:latin typeface="Microsoft Sans Serif"/>
                <a:cs typeface="Microsoft Sans Serif"/>
              </a:rPr>
              <a:t>cause</a:t>
            </a:r>
            <a:r>
              <a:rPr sz="2400" spc="120" dirty="0">
                <a:latin typeface="Microsoft Sans Serif"/>
                <a:cs typeface="Microsoft Sans Serif"/>
              </a:rPr>
              <a:t> </a:t>
            </a:r>
            <a:r>
              <a:rPr sz="2400" spc="-185" dirty="0">
                <a:latin typeface="Microsoft Sans Serif"/>
                <a:cs typeface="Microsoft Sans Serif"/>
              </a:rPr>
              <a:t>an</a:t>
            </a:r>
            <a:r>
              <a:rPr sz="2400" spc="110" dirty="0">
                <a:latin typeface="Microsoft Sans Serif"/>
                <a:cs typeface="Microsoft Sans Serif"/>
              </a:rPr>
              <a:t> </a:t>
            </a:r>
            <a:r>
              <a:rPr sz="2400" spc="-170" dirty="0">
                <a:latin typeface="Microsoft Sans Serif"/>
                <a:cs typeface="Microsoft Sans Serif"/>
              </a:rPr>
              <a:t>urge</a:t>
            </a:r>
            <a:r>
              <a:rPr sz="2400" spc="135" dirty="0">
                <a:latin typeface="Microsoft Sans Serif"/>
                <a:cs typeface="Microsoft Sans Serif"/>
              </a:rPr>
              <a:t> </a:t>
            </a:r>
            <a:r>
              <a:rPr sz="2400" spc="-135" dirty="0">
                <a:latin typeface="Microsoft Sans Serif"/>
                <a:cs typeface="Microsoft Sans Serif"/>
              </a:rPr>
              <a:t>to </a:t>
            </a:r>
            <a:r>
              <a:rPr sz="2400" spc="-130" dirty="0">
                <a:latin typeface="Microsoft Sans Serif"/>
                <a:cs typeface="Microsoft Sans Serif"/>
              </a:rPr>
              <a:t> </a:t>
            </a:r>
            <a:r>
              <a:rPr sz="2400" spc="-155" dirty="0">
                <a:latin typeface="Microsoft Sans Serif"/>
                <a:cs typeface="Microsoft Sans Serif"/>
              </a:rPr>
              <a:t>defecate.</a:t>
            </a:r>
            <a:endParaRPr sz="2400" dirty="0">
              <a:latin typeface="Microsoft Sans Serif"/>
              <a:cs typeface="Microsoft Sans Serif"/>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8644" y="1462301"/>
            <a:ext cx="7723505" cy="3909404"/>
          </a:xfrm>
          <a:prstGeom prst="rect">
            <a:avLst/>
          </a:prstGeom>
        </p:spPr>
        <p:txBody>
          <a:bodyPr vert="horz" wrap="square" lIns="0" tIns="178435" rIns="0" bIns="0" rtlCol="0">
            <a:spAutoFit/>
          </a:bodyPr>
          <a:lstStyle/>
          <a:p>
            <a:pPr marL="356870" indent="-344805">
              <a:lnSpc>
                <a:spcPct val="100000"/>
              </a:lnSpc>
              <a:spcBef>
                <a:spcPts val="1405"/>
              </a:spcBef>
              <a:buClr>
                <a:srgbClr val="DC9E1F"/>
              </a:buClr>
              <a:buFont typeface="Arial MT"/>
              <a:buChar char="•"/>
              <a:tabLst>
                <a:tab pos="356870" algn="l"/>
                <a:tab pos="357505" algn="l"/>
              </a:tabLst>
            </a:pPr>
            <a:r>
              <a:rPr sz="2800" b="1" spc="-265" dirty="0">
                <a:latin typeface="Arial"/>
                <a:cs typeface="Arial"/>
              </a:rPr>
              <a:t>P</a:t>
            </a:r>
            <a:r>
              <a:rPr sz="2800" b="1" spc="-250" dirty="0">
                <a:latin typeface="Arial"/>
                <a:cs typeface="Arial"/>
              </a:rPr>
              <a:t>h</a:t>
            </a:r>
            <a:r>
              <a:rPr sz="2800" b="1" spc="-215" dirty="0">
                <a:latin typeface="Arial"/>
                <a:cs typeface="Arial"/>
              </a:rPr>
              <a:t>ys</a:t>
            </a:r>
            <a:r>
              <a:rPr sz="2800" b="1" spc="-95" dirty="0">
                <a:latin typeface="Arial"/>
                <a:cs typeface="Arial"/>
              </a:rPr>
              <a:t>i</a:t>
            </a:r>
            <a:r>
              <a:rPr sz="2800" b="1" spc="-215" dirty="0">
                <a:latin typeface="Arial"/>
                <a:cs typeface="Arial"/>
              </a:rPr>
              <a:t>ca</a:t>
            </a:r>
            <a:r>
              <a:rPr sz="2800" b="1" spc="-120" dirty="0">
                <a:latin typeface="Arial"/>
                <a:cs typeface="Arial"/>
              </a:rPr>
              <a:t>l</a:t>
            </a:r>
            <a:r>
              <a:rPr sz="2800" b="1" spc="-20" dirty="0">
                <a:latin typeface="Arial"/>
                <a:cs typeface="Arial"/>
              </a:rPr>
              <a:t> </a:t>
            </a:r>
            <a:r>
              <a:rPr sz="2800" b="1" spc="-215" dirty="0">
                <a:latin typeface="Arial"/>
                <a:cs typeface="Arial"/>
              </a:rPr>
              <a:t>exa</a:t>
            </a:r>
            <a:r>
              <a:rPr sz="2800" b="1" spc="-360" dirty="0">
                <a:latin typeface="Arial"/>
                <a:cs typeface="Arial"/>
              </a:rPr>
              <a:t>m</a:t>
            </a:r>
            <a:r>
              <a:rPr sz="2800" b="1" spc="-95" dirty="0">
                <a:latin typeface="Arial"/>
                <a:cs typeface="Arial"/>
              </a:rPr>
              <a:t>i</a:t>
            </a:r>
            <a:r>
              <a:rPr sz="2800" b="1" spc="-245" dirty="0">
                <a:latin typeface="Arial"/>
                <a:cs typeface="Arial"/>
              </a:rPr>
              <a:t>n</a:t>
            </a:r>
            <a:r>
              <a:rPr sz="2800" b="1" spc="-215" dirty="0">
                <a:latin typeface="Arial"/>
                <a:cs typeface="Arial"/>
              </a:rPr>
              <a:t>a</a:t>
            </a:r>
            <a:r>
              <a:rPr sz="2800" b="1" spc="-130" dirty="0">
                <a:latin typeface="Arial"/>
                <a:cs typeface="Arial"/>
              </a:rPr>
              <a:t>t</a:t>
            </a:r>
            <a:r>
              <a:rPr sz="2800" b="1" spc="-95" dirty="0">
                <a:latin typeface="Arial"/>
                <a:cs typeface="Arial"/>
              </a:rPr>
              <a:t>i</a:t>
            </a:r>
            <a:r>
              <a:rPr sz="2800" b="1" spc="-245" dirty="0">
                <a:latin typeface="Arial"/>
                <a:cs typeface="Arial"/>
              </a:rPr>
              <a:t>o</a:t>
            </a:r>
            <a:r>
              <a:rPr sz="2800" b="1" spc="-265" dirty="0">
                <a:latin typeface="Arial"/>
                <a:cs typeface="Arial"/>
              </a:rPr>
              <a:t>n</a:t>
            </a:r>
            <a:endParaRPr sz="2800" dirty="0">
              <a:latin typeface="Arial"/>
              <a:cs typeface="Arial"/>
            </a:endParaRPr>
          </a:p>
          <a:p>
            <a:pPr marL="12700" marR="5080">
              <a:lnSpc>
                <a:spcPct val="100000"/>
              </a:lnSpc>
              <a:spcBef>
                <a:spcPts val="1075"/>
              </a:spcBef>
            </a:pPr>
            <a:r>
              <a:rPr sz="2800" spc="-120" dirty="0">
                <a:latin typeface="Microsoft Sans Serif"/>
                <a:cs typeface="Microsoft Sans Serif"/>
              </a:rPr>
              <a:t>-Is </a:t>
            </a:r>
            <a:r>
              <a:rPr sz="2800" spc="-145" dirty="0">
                <a:latin typeface="Microsoft Sans Serif"/>
                <a:cs typeface="Microsoft Sans Serif"/>
              </a:rPr>
              <a:t>often </a:t>
            </a:r>
            <a:r>
              <a:rPr sz="2800" spc="-170" dirty="0">
                <a:latin typeface="Microsoft Sans Serif"/>
                <a:cs typeface="Microsoft Sans Serif"/>
              </a:rPr>
              <a:t>unremarkable</a:t>
            </a:r>
            <a:r>
              <a:rPr sz="2800" spc="-165" dirty="0">
                <a:latin typeface="Microsoft Sans Serif"/>
                <a:cs typeface="Microsoft Sans Serif"/>
              </a:rPr>
              <a:t> </a:t>
            </a:r>
            <a:r>
              <a:rPr sz="2800" spc="-155" dirty="0">
                <a:latin typeface="Microsoft Sans Serif"/>
                <a:cs typeface="Microsoft Sans Serif"/>
              </a:rPr>
              <a:t>or </a:t>
            </a:r>
            <a:r>
              <a:rPr sz="2800" spc="-215" dirty="0">
                <a:latin typeface="Microsoft Sans Serif"/>
                <a:cs typeface="Microsoft Sans Serif"/>
              </a:rPr>
              <a:t>may</a:t>
            </a:r>
            <a:r>
              <a:rPr sz="2800" spc="-210" dirty="0">
                <a:latin typeface="Microsoft Sans Serif"/>
                <a:cs typeface="Microsoft Sans Serif"/>
              </a:rPr>
              <a:t> </a:t>
            </a:r>
            <a:r>
              <a:rPr sz="2800" spc="-150" dirty="0">
                <a:latin typeface="Microsoft Sans Serif"/>
                <a:cs typeface="Microsoft Sans Serif"/>
              </a:rPr>
              <a:t>reveal</a:t>
            </a:r>
            <a:r>
              <a:rPr sz="2800" spc="-145" dirty="0">
                <a:latin typeface="Microsoft Sans Serif"/>
                <a:cs typeface="Microsoft Sans Serif"/>
              </a:rPr>
              <a:t> </a:t>
            </a:r>
            <a:r>
              <a:rPr sz="2800" spc="-155" dirty="0">
                <a:latin typeface="Microsoft Sans Serif"/>
                <a:cs typeface="Microsoft Sans Serif"/>
              </a:rPr>
              <a:t>adnexal,</a:t>
            </a:r>
            <a:r>
              <a:rPr sz="2800" spc="-150" dirty="0">
                <a:latin typeface="Microsoft Sans Serif"/>
                <a:cs typeface="Microsoft Sans Serif"/>
              </a:rPr>
              <a:t> </a:t>
            </a:r>
            <a:r>
              <a:rPr sz="2800" spc="-140" dirty="0">
                <a:latin typeface="Microsoft Sans Serif"/>
                <a:cs typeface="Microsoft Sans Serif"/>
              </a:rPr>
              <a:t>cervical</a:t>
            </a:r>
            <a:r>
              <a:rPr sz="2800" spc="-135" dirty="0">
                <a:latin typeface="Microsoft Sans Serif"/>
                <a:cs typeface="Microsoft Sans Serif"/>
              </a:rPr>
              <a:t> </a:t>
            </a:r>
            <a:r>
              <a:rPr sz="2800" spc="-155" dirty="0">
                <a:latin typeface="Microsoft Sans Serif"/>
                <a:cs typeface="Microsoft Sans Serif"/>
              </a:rPr>
              <a:t>motion, and/or </a:t>
            </a:r>
            <a:r>
              <a:rPr sz="2800" spc="-170" dirty="0">
                <a:latin typeface="Microsoft Sans Serif"/>
                <a:cs typeface="Microsoft Sans Serif"/>
              </a:rPr>
              <a:t>abdominal </a:t>
            </a:r>
            <a:r>
              <a:rPr sz="2800" spc="-520" dirty="0">
                <a:latin typeface="Microsoft Sans Serif"/>
                <a:cs typeface="Microsoft Sans Serif"/>
              </a:rPr>
              <a:t> </a:t>
            </a:r>
            <a:r>
              <a:rPr sz="2800" spc="-155" dirty="0">
                <a:latin typeface="Microsoft Sans Serif"/>
                <a:cs typeface="Microsoft Sans Serif"/>
              </a:rPr>
              <a:t>tenderness,</a:t>
            </a:r>
            <a:r>
              <a:rPr sz="2800" spc="40" dirty="0">
                <a:latin typeface="Microsoft Sans Serif"/>
                <a:cs typeface="Microsoft Sans Serif"/>
              </a:rPr>
              <a:t> </a:t>
            </a:r>
            <a:r>
              <a:rPr sz="2800" spc="-195" dirty="0">
                <a:latin typeface="Microsoft Sans Serif"/>
                <a:cs typeface="Microsoft Sans Serif"/>
              </a:rPr>
              <a:t>an</a:t>
            </a:r>
            <a:r>
              <a:rPr sz="2800" spc="-5" dirty="0">
                <a:latin typeface="Microsoft Sans Serif"/>
                <a:cs typeface="Microsoft Sans Serif"/>
              </a:rPr>
              <a:t> </a:t>
            </a:r>
            <a:r>
              <a:rPr sz="2800" spc="-165" dirty="0">
                <a:latin typeface="Microsoft Sans Serif"/>
                <a:cs typeface="Microsoft Sans Serif"/>
              </a:rPr>
              <a:t>adnexal</a:t>
            </a:r>
            <a:r>
              <a:rPr sz="2800" spc="10" dirty="0">
                <a:latin typeface="Microsoft Sans Serif"/>
                <a:cs typeface="Microsoft Sans Serif"/>
              </a:rPr>
              <a:t> </a:t>
            </a:r>
            <a:r>
              <a:rPr sz="2800" spc="-180" dirty="0">
                <a:latin typeface="Microsoft Sans Serif"/>
                <a:cs typeface="Microsoft Sans Serif"/>
              </a:rPr>
              <a:t>mass,</a:t>
            </a:r>
            <a:r>
              <a:rPr sz="2800" spc="-10" dirty="0">
                <a:latin typeface="Microsoft Sans Serif"/>
                <a:cs typeface="Microsoft Sans Serif"/>
              </a:rPr>
              <a:t> </a:t>
            </a:r>
            <a:r>
              <a:rPr sz="2800" spc="-190" dirty="0">
                <a:latin typeface="Microsoft Sans Serif"/>
                <a:cs typeface="Microsoft Sans Serif"/>
              </a:rPr>
              <a:t>and</a:t>
            </a:r>
            <a:r>
              <a:rPr sz="2800" dirty="0">
                <a:latin typeface="Microsoft Sans Serif"/>
                <a:cs typeface="Microsoft Sans Serif"/>
              </a:rPr>
              <a:t> </a:t>
            </a:r>
            <a:r>
              <a:rPr sz="2800" spc="-165" dirty="0">
                <a:latin typeface="Microsoft Sans Serif"/>
                <a:cs typeface="Microsoft Sans Serif"/>
              </a:rPr>
              <a:t>mild</a:t>
            </a:r>
            <a:r>
              <a:rPr sz="2800" spc="-5" dirty="0">
                <a:latin typeface="Microsoft Sans Serif"/>
                <a:cs typeface="Microsoft Sans Serif"/>
              </a:rPr>
              <a:t> </a:t>
            </a:r>
            <a:r>
              <a:rPr sz="2800" spc="-145" dirty="0">
                <a:latin typeface="Microsoft Sans Serif"/>
                <a:cs typeface="Microsoft Sans Serif"/>
              </a:rPr>
              <a:t>uterine</a:t>
            </a:r>
            <a:r>
              <a:rPr sz="2800" spc="20" dirty="0">
                <a:latin typeface="Microsoft Sans Serif"/>
                <a:cs typeface="Microsoft Sans Serif"/>
              </a:rPr>
              <a:t> </a:t>
            </a:r>
            <a:r>
              <a:rPr sz="2800" spc="-160" dirty="0">
                <a:latin typeface="Microsoft Sans Serif"/>
                <a:cs typeface="Microsoft Sans Serif"/>
              </a:rPr>
              <a:t>enlargement.</a:t>
            </a:r>
            <a:endParaRPr sz="2800" dirty="0">
              <a:latin typeface="Microsoft Sans Serif"/>
              <a:cs typeface="Microsoft Sans Serif"/>
            </a:endParaRPr>
          </a:p>
          <a:p>
            <a:pPr marL="12700" marR="325755">
              <a:lnSpc>
                <a:spcPct val="100000"/>
              </a:lnSpc>
              <a:spcBef>
                <a:spcPts val="1080"/>
              </a:spcBef>
            </a:pPr>
            <a:r>
              <a:rPr sz="2800" spc="-95" dirty="0">
                <a:latin typeface="Microsoft Sans Serif"/>
                <a:cs typeface="Microsoft Sans Serif"/>
              </a:rPr>
              <a:t>-If </a:t>
            </a:r>
            <a:r>
              <a:rPr sz="2800" spc="-150" dirty="0">
                <a:latin typeface="Microsoft Sans Serif"/>
                <a:cs typeface="Microsoft Sans Serif"/>
              </a:rPr>
              <a:t>ruptured</a:t>
            </a:r>
            <a:r>
              <a:rPr sz="2800" spc="-145" dirty="0">
                <a:latin typeface="Microsoft Sans Serif"/>
                <a:cs typeface="Microsoft Sans Serif"/>
              </a:rPr>
              <a:t> </a:t>
            </a:r>
            <a:r>
              <a:rPr sz="2800" spc="-150" dirty="0">
                <a:latin typeface="Microsoft Sans Serif"/>
                <a:cs typeface="Microsoft Sans Serif"/>
              </a:rPr>
              <a:t>ectopic </a:t>
            </a:r>
            <a:r>
              <a:rPr sz="2800" spc="-160" dirty="0">
                <a:latin typeface="Microsoft Sans Serif"/>
                <a:cs typeface="Microsoft Sans Serif"/>
              </a:rPr>
              <a:t>pregnancy:</a:t>
            </a:r>
            <a:r>
              <a:rPr sz="2800" spc="-155" dirty="0">
                <a:latin typeface="Microsoft Sans Serif"/>
                <a:cs typeface="Microsoft Sans Serif"/>
              </a:rPr>
              <a:t> </a:t>
            </a:r>
            <a:r>
              <a:rPr sz="2800" spc="-190" dirty="0">
                <a:latin typeface="Microsoft Sans Serif"/>
                <a:cs typeface="Microsoft Sans Serif"/>
              </a:rPr>
              <a:t>hemodynamic</a:t>
            </a:r>
            <a:r>
              <a:rPr sz="2800" spc="-185" dirty="0">
                <a:latin typeface="Microsoft Sans Serif"/>
                <a:cs typeface="Microsoft Sans Serif"/>
              </a:rPr>
              <a:t> </a:t>
            </a:r>
            <a:r>
              <a:rPr sz="2800" spc="-160" dirty="0">
                <a:latin typeface="Microsoft Sans Serif"/>
                <a:cs typeface="Microsoft Sans Serif"/>
              </a:rPr>
              <a:t>unstable</a:t>
            </a:r>
            <a:r>
              <a:rPr sz="2800" spc="-155" dirty="0">
                <a:latin typeface="Microsoft Sans Serif"/>
                <a:cs typeface="Microsoft Sans Serif"/>
              </a:rPr>
              <a:t> </a:t>
            </a:r>
            <a:r>
              <a:rPr sz="2800" spc="-125" dirty="0">
                <a:latin typeface="Microsoft Sans Serif"/>
                <a:cs typeface="Microsoft Sans Serif"/>
              </a:rPr>
              <a:t>( </a:t>
            </a:r>
            <a:r>
              <a:rPr sz="2800" spc="-140" dirty="0">
                <a:latin typeface="Microsoft Sans Serif"/>
                <a:cs typeface="Microsoft Sans Serif"/>
              </a:rPr>
              <a:t>feeling </a:t>
            </a:r>
            <a:r>
              <a:rPr sz="2800" spc="-120" dirty="0">
                <a:latin typeface="Microsoft Sans Serif"/>
                <a:cs typeface="Microsoft Sans Serif"/>
              </a:rPr>
              <a:t>faint, </a:t>
            </a:r>
            <a:r>
              <a:rPr sz="2800" spc="-114" dirty="0">
                <a:latin typeface="Microsoft Sans Serif"/>
                <a:cs typeface="Microsoft Sans Serif"/>
              </a:rPr>
              <a:t> </a:t>
            </a:r>
            <a:r>
              <a:rPr sz="2800" spc="-160" dirty="0">
                <a:latin typeface="Microsoft Sans Serif"/>
                <a:cs typeface="Microsoft Sans Serif"/>
              </a:rPr>
              <a:t>hypotension,</a:t>
            </a:r>
            <a:r>
              <a:rPr sz="2800" spc="-155" dirty="0">
                <a:latin typeface="Microsoft Sans Serif"/>
                <a:cs typeface="Microsoft Sans Serif"/>
              </a:rPr>
              <a:t> </a:t>
            </a:r>
            <a:r>
              <a:rPr sz="2800" spc="-114" dirty="0">
                <a:latin typeface="Microsoft Sans Serif"/>
                <a:cs typeface="Microsoft Sans Serif"/>
              </a:rPr>
              <a:t>tachycardia….shock),</a:t>
            </a:r>
            <a:r>
              <a:rPr sz="2800" spc="-110" dirty="0">
                <a:latin typeface="Microsoft Sans Serif"/>
                <a:cs typeface="Microsoft Sans Serif"/>
              </a:rPr>
              <a:t> </a:t>
            </a:r>
            <a:r>
              <a:rPr sz="2800" spc="-145" dirty="0">
                <a:latin typeface="Microsoft Sans Serif"/>
                <a:cs typeface="Microsoft Sans Serif"/>
              </a:rPr>
              <a:t>surgical </a:t>
            </a:r>
            <a:r>
              <a:rPr sz="2800" spc="-200" dirty="0">
                <a:latin typeface="Microsoft Sans Serif"/>
                <a:cs typeface="Microsoft Sans Serif"/>
              </a:rPr>
              <a:t>abdomen</a:t>
            </a:r>
            <a:r>
              <a:rPr sz="2800" spc="-195" dirty="0">
                <a:latin typeface="Microsoft Sans Serif"/>
                <a:cs typeface="Microsoft Sans Serif"/>
              </a:rPr>
              <a:t> </a:t>
            </a:r>
            <a:r>
              <a:rPr sz="2800" spc="-125" dirty="0">
                <a:latin typeface="Microsoft Sans Serif"/>
                <a:cs typeface="Microsoft Sans Serif"/>
              </a:rPr>
              <a:t>( </a:t>
            </a:r>
            <a:r>
              <a:rPr sz="2800" spc="-155" dirty="0">
                <a:latin typeface="Microsoft Sans Serif"/>
                <a:cs typeface="Microsoft Sans Serif"/>
              </a:rPr>
              <a:t>distended,</a:t>
            </a:r>
            <a:r>
              <a:rPr sz="2800" spc="-150" dirty="0">
                <a:latin typeface="Microsoft Sans Serif"/>
                <a:cs typeface="Microsoft Sans Serif"/>
              </a:rPr>
              <a:t> diffused </a:t>
            </a:r>
            <a:r>
              <a:rPr sz="2800" spc="-155" dirty="0">
                <a:latin typeface="Microsoft Sans Serif"/>
                <a:cs typeface="Microsoft Sans Serif"/>
              </a:rPr>
              <a:t>or </a:t>
            </a:r>
            <a:r>
              <a:rPr sz="2800" spc="-520" dirty="0">
                <a:latin typeface="Microsoft Sans Serif"/>
                <a:cs typeface="Microsoft Sans Serif"/>
              </a:rPr>
              <a:t> </a:t>
            </a:r>
            <a:r>
              <a:rPr sz="2800" spc="-145" dirty="0">
                <a:latin typeface="Microsoft Sans Serif"/>
                <a:cs typeface="Microsoft Sans Serif"/>
              </a:rPr>
              <a:t>localized</a:t>
            </a:r>
            <a:r>
              <a:rPr sz="2800" spc="35" dirty="0">
                <a:latin typeface="Microsoft Sans Serif"/>
                <a:cs typeface="Microsoft Sans Serif"/>
              </a:rPr>
              <a:t> </a:t>
            </a:r>
            <a:r>
              <a:rPr sz="2800" spc="-155" dirty="0">
                <a:latin typeface="Microsoft Sans Serif"/>
                <a:cs typeface="Microsoft Sans Serif"/>
              </a:rPr>
              <a:t>tenderness)</a:t>
            </a:r>
            <a:endParaRPr sz="2800" dirty="0">
              <a:latin typeface="Microsoft Sans Serif"/>
              <a:cs typeface="Microsoft Sans Serif"/>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31975" y="630758"/>
            <a:ext cx="5482590" cy="636905"/>
          </a:xfrm>
          <a:prstGeom prst="rect">
            <a:avLst/>
          </a:prstGeom>
        </p:spPr>
        <p:txBody>
          <a:bodyPr vert="horz" wrap="square" lIns="0" tIns="13970" rIns="0" bIns="0" rtlCol="0">
            <a:spAutoFit/>
          </a:bodyPr>
          <a:lstStyle/>
          <a:p>
            <a:pPr marL="12700">
              <a:lnSpc>
                <a:spcPct val="100000"/>
              </a:lnSpc>
              <a:spcBef>
                <a:spcPts val="110"/>
              </a:spcBef>
            </a:pPr>
            <a:r>
              <a:rPr spc="-385" dirty="0"/>
              <a:t>DIF</a:t>
            </a:r>
            <a:r>
              <a:rPr spc="-430" dirty="0"/>
              <a:t>F</a:t>
            </a:r>
            <a:r>
              <a:rPr spc="-495" dirty="0"/>
              <a:t>ER</a:t>
            </a:r>
            <a:r>
              <a:rPr spc="-500" dirty="0"/>
              <a:t>E</a:t>
            </a:r>
            <a:r>
              <a:rPr spc="-385" dirty="0"/>
              <a:t>NTI</a:t>
            </a:r>
            <a:r>
              <a:rPr spc="-535" dirty="0"/>
              <a:t>A</a:t>
            </a:r>
            <a:r>
              <a:rPr spc="-434" dirty="0"/>
              <a:t>L</a:t>
            </a:r>
            <a:r>
              <a:rPr spc="-340" dirty="0"/>
              <a:t> </a:t>
            </a:r>
            <a:r>
              <a:rPr spc="-450" dirty="0"/>
              <a:t>DIAG</a:t>
            </a:r>
            <a:r>
              <a:rPr spc="-509" dirty="0"/>
              <a:t>N</a:t>
            </a:r>
            <a:r>
              <a:rPr spc="-430" dirty="0"/>
              <a:t>OSIS</a:t>
            </a:r>
          </a:p>
        </p:txBody>
      </p:sp>
      <p:sp>
        <p:nvSpPr>
          <p:cNvPr id="3" name="object 3"/>
          <p:cNvSpPr txBox="1"/>
          <p:nvPr/>
        </p:nvSpPr>
        <p:spPr>
          <a:xfrm>
            <a:off x="78739" y="1521333"/>
            <a:ext cx="8778240" cy="3983142"/>
          </a:xfrm>
          <a:prstGeom prst="rect">
            <a:avLst/>
          </a:prstGeom>
        </p:spPr>
        <p:txBody>
          <a:bodyPr vert="horz" wrap="square" lIns="0" tIns="12700" rIns="0" bIns="0" rtlCol="0">
            <a:spAutoFit/>
          </a:bodyPr>
          <a:lstStyle/>
          <a:p>
            <a:pPr marL="12700">
              <a:lnSpc>
                <a:spcPct val="100000"/>
              </a:lnSpc>
              <a:spcBef>
                <a:spcPts val="100"/>
              </a:spcBef>
            </a:pPr>
            <a:r>
              <a:rPr sz="1800" spc="-190" dirty="0">
                <a:latin typeface="Microsoft Sans Serif"/>
                <a:cs typeface="Microsoft Sans Serif"/>
              </a:rPr>
              <a:t>The</a:t>
            </a:r>
            <a:r>
              <a:rPr sz="1800" spc="-75" dirty="0">
                <a:latin typeface="Microsoft Sans Serif"/>
                <a:cs typeface="Microsoft Sans Serif"/>
              </a:rPr>
              <a:t> </a:t>
            </a:r>
            <a:r>
              <a:rPr sz="1800" spc="-135" dirty="0">
                <a:latin typeface="Microsoft Sans Serif"/>
                <a:cs typeface="Microsoft Sans Serif"/>
              </a:rPr>
              <a:t>differential</a:t>
            </a:r>
            <a:r>
              <a:rPr sz="1800" spc="-20" dirty="0">
                <a:latin typeface="Microsoft Sans Serif"/>
                <a:cs typeface="Microsoft Sans Serif"/>
              </a:rPr>
              <a:t> </a:t>
            </a:r>
            <a:r>
              <a:rPr sz="1800" spc="-160" dirty="0">
                <a:latin typeface="Microsoft Sans Serif"/>
                <a:cs typeface="Microsoft Sans Serif"/>
              </a:rPr>
              <a:t>diagnosis</a:t>
            </a:r>
            <a:r>
              <a:rPr sz="1800" spc="-40" dirty="0">
                <a:latin typeface="Microsoft Sans Serif"/>
                <a:cs typeface="Microsoft Sans Serif"/>
              </a:rPr>
              <a:t> </a:t>
            </a:r>
            <a:r>
              <a:rPr sz="1800" spc="-140" dirty="0">
                <a:latin typeface="Microsoft Sans Serif"/>
                <a:cs typeface="Microsoft Sans Serif"/>
              </a:rPr>
              <a:t>of</a:t>
            </a:r>
            <a:r>
              <a:rPr sz="1800" spc="-65" dirty="0">
                <a:latin typeface="Microsoft Sans Serif"/>
                <a:cs typeface="Microsoft Sans Serif"/>
              </a:rPr>
              <a:t> </a:t>
            </a:r>
            <a:r>
              <a:rPr sz="1800" spc="-165" dirty="0">
                <a:latin typeface="Microsoft Sans Serif"/>
                <a:cs typeface="Microsoft Sans Serif"/>
              </a:rPr>
              <a:t>bleeding</a:t>
            </a:r>
            <a:r>
              <a:rPr sz="1800" spc="-25" dirty="0">
                <a:latin typeface="Microsoft Sans Serif"/>
                <a:cs typeface="Microsoft Sans Serif"/>
              </a:rPr>
              <a:t> </a:t>
            </a:r>
            <a:r>
              <a:rPr sz="1800" spc="-150" dirty="0">
                <a:latin typeface="Microsoft Sans Serif"/>
                <a:cs typeface="Microsoft Sans Serif"/>
              </a:rPr>
              <a:t>with</a:t>
            </a:r>
            <a:r>
              <a:rPr sz="1800" spc="-70" dirty="0">
                <a:latin typeface="Microsoft Sans Serif"/>
                <a:cs typeface="Microsoft Sans Serif"/>
              </a:rPr>
              <a:t> </a:t>
            </a:r>
            <a:r>
              <a:rPr sz="1800" spc="-150" dirty="0">
                <a:latin typeface="Microsoft Sans Serif"/>
                <a:cs typeface="Microsoft Sans Serif"/>
              </a:rPr>
              <a:t>or</a:t>
            </a:r>
            <a:r>
              <a:rPr sz="1800" spc="-55" dirty="0">
                <a:latin typeface="Microsoft Sans Serif"/>
                <a:cs typeface="Microsoft Sans Serif"/>
              </a:rPr>
              <a:t> </a:t>
            </a:r>
            <a:r>
              <a:rPr sz="1800" spc="-155" dirty="0">
                <a:latin typeface="Microsoft Sans Serif"/>
                <a:cs typeface="Microsoft Sans Serif"/>
              </a:rPr>
              <a:t>without</a:t>
            </a:r>
            <a:r>
              <a:rPr sz="1800" spc="-20" dirty="0">
                <a:latin typeface="Microsoft Sans Serif"/>
                <a:cs typeface="Microsoft Sans Serif"/>
              </a:rPr>
              <a:t> </a:t>
            </a:r>
            <a:r>
              <a:rPr sz="1800" spc="-160" dirty="0">
                <a:latin typeface="Microsoft Sans Serif"/>
                <a:cs typeface="Microsoft Sans Serif"/>
              </a:rPr>
              <a:t>pain</a:t>
            </a:r>
            <a:r>
              <a:rPr sz="1800" spc="-50" dirty="0">
                <a:latin typeface="Microsoft Sans Serif"/>
                <a:cs typeface="Microsoft Sans Serif"/>
              </a:rPr>
              <a:t> </a:t>
            </a:r>
            <a:r>
              <a:rPr sz="1800" spc="-150" dirty="0">
                <a:latin typeface="Microsoft Sans Serif"/>
                <a:cs typeface="Microsoft Sans Serif"/>
              </a:rPr>
              <a:t>early</a:t>
            </a:r>
            <a:r>
              <a:rPr sz="1800" spc="-60" dirty="0">
                <a:latin typeface="Microsoft Sans Serif"/>
                <a:cs typeface="Microsoft Sans Serif"/>
              </a:rPr>
              <a:t> </a:t>
            </a:r>
            <a:r>
              <a:rPr sz="1800" spc="-135" dirty="0">
                <a:latin typeface="Microsoft Sans Serif"/>
                <a:cs typeface="Microsoft Sans Serif"/>
              </a:rPr>
              <a:t>in</a:t>
            </a:r>
            <a:r>
              <a:rPr sz="1800" spc="-75" dirty="0">
                <a:latin typeface="Microsoft Sans Serif"/>
                <a:cs typeface="Microsoft Sans Serif"/>
              </a:rPr>
              <a:t> </a:t>
            </a:r>
            <a:r>
              <a:rPr sz="1800" spc="-180" dirty="0">
                <a:latin typeface="Microsoft Sans Serif"/>
                <a:cs typeface="Microsoft Sans Serif"/>
              </a:rPr>
              <a:t>pregnancy</a:t>
            </a:r>
            <a:r>
              <a:rPr sz="1800" spc="30" dirty="0">
                <a:latin typeface="Microsoft Sans Serif"/>
                <a:cs typeface="Microsoft Sans Serif"/>
              </a:rPr>
              <a:t> </a:t>
            </a:r>
            <a:r>
              <a:rPr sz="1800" spc="-155" dirty="0">
                <a:latin typeface="Microsoft Sans Serif"/>
                <a:cs typeface="Microsoft Sans Serif"/>
              </a:rPr>
              <a:t>includes</a:t>
            </a:r>
            <a:r>
              <a:rPr sz="1800" spc="-45" dirty="0">
                <a:latin typeface="Microsoft Sans Serif"/>
                <a:cs typeface="Microsoft Sans Serif"/>
              </a:rPr>
              <a:t> </a:t>
            </a:r>
            <a:r>
              <a:rPr sz="1800" spc="-90" dirty="0">
                <a:latin typeface="Microsoft Sans Serif"/>
                <a:cs typeface="Microsoft Sans Serif"/>
              </a:rPr>
              <a:t>:</a:t>
            </a:r>
            <a:endParaRPr sz="1800" dirty="0">
              <a:latin typeface="Microsoft Sans Serif"/>
              <a:cs typeface="Microsoft Sans Serif"/>
            </a:endParaRPr>
          </a:p>
          <a:p>
            <a:pPr>
              <a:lnSpc>
                <a:spcPct val="100000"/>
              </a:lnSpc>
              <a:spcBef>
                <a:spcPts val="10"/>
              </a:spcBef>
            </a:pPr>
            <a:endParaRPr sz="1900" dirty="0">
              <a:latin typeface="Microsoft Sans Serif"/>
              <a:cs typeface="Microsoft Sans Serif"/>
            </a:endParaRPr>
          </a:p>
          <a:p>
            <a:pPr marL="151130" indent="-139065">
              <a:lnSpc>
                <a:spcPct val="100000"/>
              </a:lnSpc>
              <a:buSzPct val="94444"/>
              <a:buChar char="●"/>
              <a:tabLst>
                <a:tab pos="151765" algn="l"/>
              </a:tabLst>
            </a:pPr>
            <a:r>
              <a:rPr sz="1800" spc="-190" dirty="0">
                <a:latin typeface="Microsoft Sans Serif"/>
                <a:cs typeface="Microsoft Sans Serif"/>
              </a:rPr>
              <a:t>Ec</a:t>
            </a:r>
            <a:r>
              <a:rPr sz="1800" spc="-90" dirty="0">
                <a:latin typeface="Microsoft Sans Serif"/>
                <a:cs typeface="Microsoft Sans Serif"/>
              </a:rPr>
              <a:t>t</a:t>
            </a:r>
            <a:r>
              <a:rPr sz="1800" spc="-190" dirty="0">
                <a:latin typeface="Microsoft Sans Serif"/>
                <a:cs typeface="Microsoft Sans Serif"/>
              </a:rPr>
              <a:t>o</a:t>
            </a:r>
            <a:r>
              <a:rPr sz="1800" spc="-135" dirty="0">
                <a:latin typeface="Microsoft Sans Serif"/>
                <a:cs typeface="Microsoft Sans Serif"/>
              </a:rPr>
              <a:t>pi</a:t>
            </a:r>
            <a:r>
              <a:rPr sz="1800" spc="-170" dirty="0">
                <a:latin typeface="Microsoft Sans Serif"/>
                <a:cs typeface="Microsoft Sans Serif"/>
              </a:rPr>
              <a:t>c</a:t>
            </a:r>
            <a:r>
              <a:rPr sz="1800" spc="-45" dirty="0">
                <a:latin typeface="Microsoft Sans Serif"/>
                <a:cs typeface="Microsoft Sans Serif"/>
              </a:rPr>
              <a:t> </a:t>
            </a:r>
            <a:r>
              <a:rPr sz="1800" spc="-190" dirty="0">
                <a:latin typeface="Microsoft Sans Serif"/>
                <a:cs typeface="Microsoft Sans Serif"/>
              </a:rPr>
              <a:t>p</a:t>
            </a:r>
            <a:r>
              <a:rPr sz="1800" spc="-130" dirty="0">
                <a:latin typeface="Microsoft Sans Serif"/>
                <a:cs typeface="Microsoft Sans Serif"/>
              </a:rPr>
              <a:t>r</a:t>
            </a:r>
            <a:r>
              <a:rPr sz="1800" spc="-190" dirty="0">
                <a:latin typeface="Microsoft Sans Serif"/>
                <a:cs typeface="Microsoft Sans Serif"/>
              </a:rPr>
              <a:t>e</a:t>
            </a:r>
            <a:r>
              <a:rPr sz="1800" spc="-195" dirty="0">
                <a:latin typeface="Microsoft Sans Serif"/>
                <a:cs typeface="Microsoft Sans Serif"/>
              </a:rPr>
              <a:t>g</a:t>
            </a:r>
            <a:r>
              <a:rPr sz="1800" spc="-190" dirty="0">
                <a:latin typeface="Microsoft Sans Serif"/>
                <a:cs typeface="Microsoft Sans Serif"/>
              </a:rPr>
              <a:t>n</a:t>
            </a:r>
            <a:r>
              <a:rPr sz="1800" spc="-195" dirty="0">
                <a:latin typeface="Microsoft Sans Serif"/>
                <a:cs typeface="Microsoft Sans Serif"/>
              </a:rPr>
              <a:t>a</a:t>
            </a:r>
            <a:r>
              <a:rPr sz="1800" spc="-175" dirty="0">
                <a:latin typeface="Microsoft Sans Serif"/>
                <a:cs typeface="Microsoft Sans Serif"/>
              </a:rPr>
              <a:t>ncy</a:t>
            </a:r>
            <a:endParaRPr sz="1800" dirty="0">
              <a:latin typeface="Microsoft Sans Serif"/>
              <a:cs typeface="Microsoft Sans Serif"/>
            </a:endParaRPr>
          </a:p>
          <a:p>
            <a:pPr>
              <a:lnSpc>
                <a:spcPct val="100000"/>
              </a:lnSpc>
              <a:spcBef>
                <a:spcPts val="10"/>
              </a:spcBef>
              <a:buClr>
                <a:srgbClr val="FFFFFF"/>
              </a:buClr>
              <a:buFont typeface="Microsoft Sans Serif"/>
              <a:buChar char="●"/>
            </a:pPr>
            <a:endParaRPr sz="1900" dirty="0">
              <a:latin typeface="Microsoft Sans Serif"/>
              <a:cs typeface="Microsoft Sans Serif"/>
            </a:endParaRPr>
          </a:p>
          <a:p>
            <a:pPr marL="151130" indent="-139065">
              <a:lnSpc>
                <a:spcPct val="100000"/>
              </a:lnSpc>
              <a:buSzPct val="94444"/>
              <a:buChar char="●"/>
              <a:tabLst>
                <a:tab pos="151765" algn="l"/>
              </a:tabLst>
            </a:pPr>
            <a:r>
              <a:rPr sz="1800" spc="-155" dirty="0">
                <a:latin typeface="Microsoft Sans Serif"/>
                <a:cs typeface="Microsoft Sans Serif"/>
              </a:rPr>
              <a:t>Physiologic</a:t>
            </a:r>
            <a:r>
              <a:rPr sz="1800" spc="-70" dirty="0">
                <a:latin typeface="Microsoft Sans Serif"/>
                <a:cs typeface="Microsoft Sans Serif"/>
              </a:rPr>
              <a:t> </a:t>
            </a:r>
            <a:r>
              <a:rPr sz="1800" spc="-145" dirty="0">
                <a:latin typeface="Microsoft Sans Serif"/>
                <a:cs typeface="Microsoft Sans Serif"/>
              </a:rPr>
              <a:t>(eg,</a:t>
            </a:r>
            <a:r>
              <a:rPr sz="1800" spc="-50" dirty="0">
                <a:latin typeface="Microsoft Sans Serif"/>
                <a:cs typeface="Microsoft Sans Serif"/>
              </a:rPr>
              <a:t> </a:t>
            </a:r>
            <a:r>
              <a:rPr sz="1800" spc="-155" dirty="0">
                <a:latin typeface="Microsoft Sans Serif"/>
                <a:cs typeface="Microsoft Sans Serif"/>
              </a:rPr>
              <a:t>implantation</a:t>
            </a:r>
            <a:r>
              <a:rPr sz="1800" spc="-30" dirty="0">
                <a:latin typeface="Microsoft Sans Serif"/>
                <a:cs typeface="Microsoft Sans Serif"/>
              </a:rPr>
              <a:t> </a:t>
            </a:r>
            <a:r>
              <a:rPr sz="1800" spc="-160" dirty="0">
                <a:latin typeface="Microsoft Sans Serif"/>
                <a:cs typeface="Microsoft Sans Serif"/>
              </a:rPr>
              <a:t>bleeding)</a:t>
            </a:r>
            <a:endParaRPr sz="1800" dirty="0">
              <a:latin typeface="Microsoft Sans Serif"/>
              <a:cs typeface="Microsoft Sans Serif"/>
            </a:endParaRPr>
          </a:p>
          <a:p>
            <a:pPr>
              <a:lnSpc>
                <a:spcPct val="100000"/>
              </a:lnSpc>
              <a:spcBef>
                <a:spcPts val="10"/>
              </a:spcBef>
              <a:buClr>
                <a:srgbClr val="FFFFFF"/>
              </a:buClr>
              <a:buFont typeface="Microsoft Sans Serif"/>
              <a:buChar char="●"/>
            </a:pPr>
            <a:endParaRPr sz="1900" dirty="0">
              <a:latin typeface="Microsoft Sans Serif"/>
              <a:cs typeface="Microsoft Sans Serif"/>
            </a:endParaRPr>
          </a:p>
          <a:p>
            <a:pPr marL="151130" indent="-139065">
              <a:lnSpc>
                <a:spcPct val="100000"/>
              </a:lnSpc>
              <a:buSzPct val="94444"/>
              <a:buChar char="●"/>
              <a:tabLst>
                <a:tab pos="151765" algn="l"/>
              </a:tabLst>
            </a:pPr>
            <a:r>
              <a:rPr sz="1800" spc="-215" dirty="0">
                <a:latin typeface="Microsoft Sans Serif"/>
                <a:cs typeface="Microsoft Sans Serif"/>
              </a:rPr>
              <a:t>S</a:t>
            </a:r>
            <a:r>
              <a:rPr sz="1800" spc="-190" dirty="0">
                <a:latin typeface="Microsoft Sans Serif"/>
                <a:cs typeface="Microsoft Sans Serif"/>
              </a:rPr>
              <a:t>pon</a:t>
            </a:r>
            <a:r>
              <a:rPr sz="1800" spc="-90" dirty="0">
                <a:latin typeface="Microsoft Sans Serif"/>
                <a:cs typeface="Microsoft Sans Serif"/>
              </a:rPr>
              <a:t>t</a:t>
            </a:r>
            <a:r>
              <a:rPr sz="1800" spc="-190" dirty="0">
                <a:latin typeface="Microsoft Sans Serif"/>
                <a:cs typeface="Microsoft Sans Serif"/>
              </a:rPr>
              <a:t>aneou</a:t>
            </a:r>
            <a:r>
              <a:rPr sz="1800" spc="-165" dirty="0">
                <a:latin typeface="Microsoft Sans Serif"/>
                <a:cs typeface="Microsoft Sans Serif"/>
              </a:rPr>
              <a:t>s</a:t>
            </a:r>
            <a:r>
              <a:rPr sz="1800" spc="30" dirty="0">
                <a:latin typeface="Microsoft Sans Serif"/>
                <a:cs typeface="Microsoft Sans Serif"/>
              </a:rPr>
              <a:t> </a:t>
            </a:r>
            <a:r>
              <a:rPr sz="1800" spc="-190" dirty="0">
                <a:latin typeface="Microsoft Sans Serif"/>
                <a:cs typeface="Microsoft Sans Serif"/>
              </a:rPr>
              <a:t>abo</a:t>
            </a:r>
            <a:r>
              <a:rPr sz="1800" spc="-125" dirty="0">
                <a:latin typeface="Microsoft Sans Serif"/>
                <a:cs typeface="Microsoft Sans Serif"/>
              </a:rPr>
              <a:t>r</a:t>
            </a:r>
            <a:r>
              <a:rPr sz="1800" spc="-135" dirty="0">
                <a:latin typeface="Microsoft Sans Serif"/>
                <a:cs typeface="Microsoft Sans Serif"/>
              </a:rPr>
              <a:t>tion</a:t>
            </a:r>
            <a:r>
              <a:rPr sz="1800" spc="-35" dirty="0">
                <a:latin typeface="Microsoft Sans Serif"/>
                <a:cs typeface="Microsoft Sans Serif"/>
              </a:rPr>
              <a:t> </a:t>
            </a:r>
            <a:r>
              <a:rPr sz="1800" spc="-110" dirty="0">
                <a:latin typeface="Microsoft Sans Serif"/>
                <a:cs typeface="Microsoft Sans Serif"/>
              </a:rPr>
              <a:t>(</a:t>
            </a:r>
            <a:r>
              <a:rPr sz="1800" spc="-80" dirty="0">
                <a:latin typeface="Microsoft Sans Serif"/>
                <a:cs typeface="Microsoft Sans Serif"/>
              </a:rPr>
              <a:t> </a:t>
            </a:r>
            <a:r>
              <a:rPr sz="1800" spc="-285" dirty="0">
                <a:latin typeface="Microsoft Sans Serif"/>
                <a:cs typeface="Microsoft Sans Serif"/>
              </a:rPr>
              <a:t>m</a:t>
            </a:r>
            <a:r>
              <a:rPr sz="1800" spc="-80" dirty="0">
                <a:latin typeface="Microsoft Sans Serif"/>
                <a:cs typeface="Microsoft Sans Serif"/>
              </a:rPr>
              <a:t>i</a:t>
            </a:r>
            <a:r>
              <a:rPr sz="1800" spc="-170" dirty="0">
                <a:latin typeface="Microsoft Sans Serif"/>
                <a:cs typeface="Microsoft Sans Serif"/>
              </a:rPr>
              <a:t>s</a:t>
            </a:r>
            <a:r>
              <a:rPr sz="1800" spc="-160" dirty="0">
                <a:latin typeface="Microsoft Sans Serif"/>
                <a:cs typeface="Microsoft Sans Serif"/>
              </a:rPr>
              <a:t>c</a:t>
            </a:r>
            <a:r>
              <a:rPr sz="1800" spc="-190" dirty="0">
                <a:latin typeface="Microsoft Sans Serif"/>
                <a:cs typeface="Microsoft Sans Serif"/>
              </a:rPr>
              <a:t>a</a:t>
            </a:r>
            <a:r>
              <a:rPr sz="1800" spc="-125" dirty="0">
                <a:latin typeface="Microsoft Sans Serif"/>
                <a:cs typeface="Microsoft Sans Serif"/>
              </a:rPr>
              <a:t>rr</a:t>
            </a:r>
            <a:r>
              <a:rPr sz="1800" spc="-80" dirty="0">
                <a:latin typeface="Microsoft Sans Serif"/>
                <a:cs typeface="Microsoft Sans Serif"/>
              </a:rPr>
              <a:t>i</a:t>
            </a:r>
            <a:r>
              <a:rPr sz="1800" spc="-190" dirty="0">
                <a:latin typeface="Microsoft Sans Serif"/>
                <a:cs typeface="Microsoft Sans Serif"/>
              </a:rPr>
              <a:t>age</a:t>
            </a:r>
            <a:r>
              <a:rPr sz="1800" spc="-110" dirty="0">
                <a:latin typeface="Microsoft Sans Serif"/>
                <a:cs typeface="Microsoft Sans Serif"/>
              </a:rPr>
              <a:t>)</a:t>
            </a:r>
            <a:endParaRPr sz="1800" dirty="0">
              <a:latin typeface="Microsoft Sans Serif"/>
              <a:cs typeface="Microsoft Sans Serif"/>
            </a:endParaRPr>
          </a:p>
          <a:p>
            <a:pPr>
              <a:lnSpc>
                <a:spcPct val="100000"/>
              </a:lnSpc>
              <a:spcBef>
                <a:spcPts val="15"/>
              </a:spcBef>
              <a:buClr>
                <a:srgbClr val="FFFFFF"/>
              </a:buClr>
              <a:buFont typeface="Microsoft Sans Serif"/>
              <a:buChar char="●"/>
            </a:pPr>
            <a:endParaRPr sz="1900" dirty="0">
              <a:latin typeface="Microsoft Sans Serif"/>
              <a:cs typeface="Microsoft Sans Serif"/>
            </a:endParaRPr>
          </a:p>
          <a:p>
            <a:pPr marL="151130" indent="-139065">
              <a:lnSpc>
                <a:spcPct val="100000"/>
              </a:lnSpc>
              <a:buSzPct val="94444"/>
              <a:buChar char="●"/>
              <a:tabLst>
                <a:tab pos="151765" algn="l"/>
              </a:tabLst>
            </a:pPr>
            <a:r>
              <a:rPr sz="1800" spc="-150" dirty="0">
                <a:latin typeface="Microsoft Sans Serif"/>
                <a:cs typeface="Microsoft Sans Serif"/>
              </a:rPr>
              <a:t>Cervical,</a:t>
            </a:r>
            <a:r>
              <a:rPr sz="1800" spc="-50" dirty="0">
                <a:latin typeface="Microsoft Sans Serif"/>
                <a:cs typeface="Microsoft Sans Serif"/>
              </a:rPr>
              <a:t> </a:t>
            </a:r>
            <a:r>
              <a:rPr sz="1800" spc="-145" dirty="0">
                <a:latin typeface="Microsoft Sans Serif"/>
                <a:cs typeface="Microsoft Sans Serif"/>
              </a:rPr>
              <a:t>vaginal,</a:t>
            </a:r>
            <a:r>
              <a:rPr sz="1800" spc="-70" dirty="0">
                <a:latin typeface="Microsoft Sans Serif"/>
                <a:cs typeface="Microsoft Sans Serif"/>
              </a:rPr>
              <a:t> </a:t>
            </a:r>
            <a:r>
              <a:rPr sz="1800" spc="-150" dirty="0">
                <a:latin typeface="Microsoft Sans Serif"/>
                <a:cs typeface="Microsoft Sans Serif"/>
              </a:rPr>
              <a:t>or</a:t>
            </a:r>
            <a:r>
              <a:rPr sz="1800" spc="-60" dirty="0">
                <a:latin typeface="Microsoft Sans Serif"/>
                <a:cs typeface="Microsoft Sans Serif"/>
              </a:rPr>
              <a:t> </a:t>
            </a:r>
            <a:r>
              <a:rPr sz="1800" spc="-150" dirty="0">
                <a:latin typeface="Microsoft Sans Serif"/>
                <a:cs typeface="Microsoft Sans Serif"/>
              </a:rPr>
              <a:t>uterine</a:t>
            </a:r>
            <a:r>
              <a:rPr sz="1800" spc="-35" dirty="0">
                <a:latin typeface="Microsoft Sans Serif"/>
                <a:cs typeface="Microsoft Sans Serif"/>
              </a:rPr>
              <a:t> </a:t>
            </a:r>
            <a:r>
              <a:rPr sz="1800" spc="-165" dirty="0">
                <a:latin typeface="Microsoft Sans Serif"/>
                <a:cs typeface="Microsoft Sans Serif"/>
              </a:rPr>
              <a:t>pathology</a:t>
            </a:r>
            <a:r>
              <a:rPr sz="1800" spc="-25" dirty="0">
                <a:latin typeface="Microsoft Sans Serif"/>
                <a:cs typeface="Microsoft Sans Serif"/>
              </a:rPr>
              <a:t> </a:t>
            </a:r>
            <a:r>
              <a:rPr sz="1800" spc="-140" dirty="0">
                <a:latin typeface="Microsoft Sans Serif"/>
                <a:cs typeface="Microsoft Sans Serif"/>
              </a:rPr>
              <a:t>(eg,</a:t>
            </a:r>
            <a:r>
              <a:rPr sz="1800" spc="-50" dirty="0">
                <a:latin typeface="Microsoft Sans Serif"/>
                <a:cs typeface="Microsoft Sans Serif"/>
              </a:rPr>
              <a:t> </a:t>
            </a:r>
            <a:r>
              <a:rPr sz="1800" spc="-145" dirty="0">
                <a:latin typeface="Microsoft Sans Serif"/>
                <a:cs typeface="Microsoft Sans Serif"/>
              </a:rPr>
              <a:t>cervical</a:t>
            </a:r>
            <a:r>
              <a:rPr sz="1800" spc="-70" dirty="0">
                <a:latin typeface="Microsoft Sans Serif"/>
                <a:cs typeface="Microsoft Sans Serif"/>
              </a:rPr>
              <a:t> </a:t>
            </a:r>
            <a:r>
              <a:rPr sz="1800" spc="-155" dirty="0">
                <a:latin typeface="Microsoft Sans Serif"/>
                <a:cs typeface="Microsoft Sans Serif"/>
              </a:rPr>
              <a:t>polyp)</a:t>
            </a:r>
            <a:endParaRPr sz="1800" dirty="0">
              <a:latin typeface="Microsoft Sans Serif"/>
              <a:cs typeface="Microsoft Sans Serif"/>
            </a:endParaRPr>
          </a:p>
          <a:p>
            <a:pPr>
              <a:lnSpc>
                <a:spcPct val="100000"/>
              </a:lnSpc>
              <a:spcBef>
                <a:spcPts val="10"/>
              </a:spcBef>
              <a:buClr>
                <a:srgbClr val="FFFFFF"/>
              </a:buClr>
              <a:buFont typeface="Microsoft Sans Serif"/>
              <a:buChar char="●"/>
            </a:pPr>
            <a:endParaRPr sz="1900" dirty="0">
              <a:latin typeface="Microsoft Sans Serif"/>
              <a:cs typeface="Microsoft Sans Serif"/>
            </a:endParaRPr>
          </a:p>
          <a:p>
            <a:pPr marL="151130" indent="-139065">
              <a:lnSpc>
                <a:spcPct val="100000"/>
              </a:lnSpc>
              <a:buSzPct val="94444"/>
              <a:buChar char="●"/>
              <a:tabLst>
                <a:tab pos="151765" algn="l"/>
              </a:tabLst>
            </a:pPr>
            <a:r>
              <a:rPr sz="1800" spc="-165" dirty="0">
                <a:latin typeface="Microsoft Sans Serif"/>
                <a:cs typeface="Microsoft Sans Serif"/>
              </a:rPr>
              <a:t>Subchorionic</a:t>
            </a:r>
            <a:r>
              <a:rPr sz="1800" spc="-15" dirty="0">
                <a:latin typeface="Microsoft Sans Serif"/>
                <a:cs typeface="Microsoft Sans Serif"/>
              </a:rPr>
              <a:t> </a:t>
            </a:r>
            <a:r>
              <a:rPr sz="1800" spc="-200" dirty="0">
                <a:latin typeface="Microsoft Sans Serif"/>
                <a:cs typeface="Microsoft Sans Serif"/>
              </a:rPr>
              <a:t>hematoma</a:t>
            </a:r>
            <a:r>
              <a:rPr sz="1800" spc="-25" dirty="0">
                <a:latin typeface="Microsoft Sans Serif"/>
                <a:cs typeface="Microsoft Sans Serif"/>
              </a:rPr>
              <a:t> </a:t>
            </a:r>
            <a:r>
              <a:rPr sz="1800" spc="-160" dirty="0">
                <a:latin typeface="Microsoft Sans Serif"/>
                <a:cs typeface="Microsoft Sans Serif"/>
              </a:rPr>
              <a:t>(threatened</a:t>
            </a:r>
            <a:r>
              <a:rPr sz="1800" spc="20" dirty="0">
                <a:latin typeface="Microsoft Sans Serif"/>
                <a:cs typeface="Microsoft Sans Serif"/>
              </a:rPr>
              <a:t> </a:t>
            </a:r>
            <a:r>
              <a:rPr sz="1800" spc="-160" dirty="0">
                <a:latin typeface="Microsoft Sans Serif"/>
                <a:cs typeface="Microsoft Sans Serif"/>
              </a:rPr>
              <a:t>miscarriage)</a:t>
            </a:r>
            <a:endParaRPr sz="1800" dirty="0">
              <a:latin typeface="Microsoft Sans Serif"/>
              <a:cs typeface="Microsoft Sans Serif"/>
            </a:endParaRPr>
          </a:p>
          <a:p>
            <a:pPr>
              <a:lnSpc>
                <a:spcPct val="100000"/>
              </a:lnSpc>
              <a:spcBef>
                <a:spcPts val="10"/>
              </a:spcBef>
              <a:buClr>
                <a:srgbClr val="FFFFFF"/>
              </a:buClr>
              <a:buFont typeface="Microsoft Sans Serif"/>
              <a:buChar char="●"/>
            </a:pPr>
            <a:endParaRPr sz="1900" dirty="0">
              <a:latin typeface="Microsoft Sans Serif"/>
              <a:cs typeface="Microsoft Sans Serif"/>
            </a:endParaRPr>
          </a:p>
          <a:p>
            <a:pPr marL="12700" marR="5080">
              <a:lnSpc>
                <a:spcPct val="100000"/>
              </a:lnSpc>
              <a:spcBef>
                <a:spcPts val="5"/>
              </a:spcBef>
              <a:buSzPct val="94444"/>
              <a:buChar char="●"/>
              <a:tabLst>
                <a:tab pos="151765" algn="l"/>
              </a:tabLst>
            </a:pPr>
            <a:r>
              <a:rPr sz="1800" spc="-160" dirty="0">
                <a:latin typeface="Microsoft Sans Serif"/>
                <a:cs typeface="Microsoft Sans Serif"/>
              </a:rPr>
              <a:t>Gestational</a:t>
            </a:r>
            <a:r>
              <a:rPr sz="1800" spc="-35" dirty="0">
                <a:latin typeface="Microsoft Sans Serif"/>
                <a:cs typeface="Microsoft Sans Serif"/>
              </a:rPr>
              <a:t> </a:t>
            </a:r>
            <a:r>
              <a:rPr sz="1800" spc="-150" dirty="0">
                <a:latin typeface="Microsoft Sans Serif"/>
                <a:cs typeface="Microsoft Sans Serif"/>
              </a:rPr>
              <a:t>trophoblastic</a:t>
            </a:r>
            <a:r>
              <a:rPr sz="1800" spc="-15" dirty="0">
                <a:latin typeface="Microsoft Sans Serif"/>
                <a:cs typeface="Microsoft Sans Serif"/>
              </a:rPr>
              <a:t> </a:t>
            </a:r>
            <a:r>
              <a:rPr sz="1800" spc="-165" dirty="0">
                <a:latin typeface="Microsoft Sans Serif"/>
                <a:cs typeface="Microsoft Sans Serif"/>
              </a:rPr>
              <a:t>disease</a:t>
            </a:r>
            <a:r>
              <a:rPr sz="1800" spc="-40" dirty="0">
                <a:latin typeface="Microsoft Sans Serif"/>
                <a:cs typeface="Microsoft Sans Serif"/>
              </a:rPr>
              <a:t> </a:t>
            </a:r>
            <a:r>
              <a:rPr sz="1800" spc="-195" dirty="0">
                <a:latin typeface="Microsoft Sans Serif"/>
                <a:cs typeface="Microsoft Sans Serif"/>
              </a:rPr>
              <a:t>(human</a:t>
            </a:r>
            <a:r>
              <a:rPr sz="1800" spc="-25" dirty="0">
                <a:latin typeface="Microsoft Sans Serif"/>
                <a:cs typeface="Microsoft Sans Serif"/>
              </a:rPr>
              <a:t> </a:t>
            </a:r>
            <a:r>
              <a:rPr sz="1800" spc="-155" dirty="0">
                <a:latin typeface="Microsoft Sans Serif"/>
                <a:cs typeface="Microsoft Sans Serif"/>
              </a:rPr>
              <a:t>chorionic</a:t>
            </a:r>
            <a:r>
              <a:rPr sz="1800" spc="-55" dirty="0">
                <a:latin typeface="Microsoft Sans Serif"/>
                <a:cs typeface="Microsoft Sans Serif"/>
              </a:rPr>
              <a:t> </a:t>
            </a:r>
            <a:r>
              <a:rPr sz="1800" spc="-170" dirty="0">
                <a:latin typeface="Microsoft Sans Serif"/>
                <a:cs typeface="Microsoft Sans Serif"/>
              </a:rPr>
              <a:t>gonadotropin</a:t>
            </a:r>
            <a:r>
              <a:rPr sz="1800" spc="30" dirty="0">
                <a:latin typeface="Microsoft Sans Serif"/>
                <a:cs typeface="Microsoft Sans Serif"/>
              </a:rPr>
              <a:t> </a:t>
            </a:r>
            <a:r>
              <a:rPr sz="1800" spc="-155" dirty="0">
                <a:latin typeface="Microsoft Sans Serif"/>
                <a:cs typeface="Microsoft Sans Serif"/>
              </a:rPr>
              <a:t>concentration</a:t>
            </a:r>
            <a:r>
              <a:rPr sz="1800" spc="5" dirty="0">
                <a:latin typeface="Microsoft Sans Serif"/>
                <a:cs typeface="Microsoft Sans Serif"/>
              </a:rPr>
              <a:t> </a:t>
            </a:r>
            <a:r>
              <a:rPr sz="1800" spc="-120" dirty="0">
                <a:latin typeface="Microsoft Sans Serif"/>
                <a:cs typeface="Microsoft Sans Serif"/>
              </a:rPr>
              <a:t>is</a:t>
            </a:r>
            <a:r>
              <a:rPr sz="1800" spc="-85" dirty="0">
                <a:latin typeface="Microsoft Sans Serif"/>
                <a:cs typeface="Microsoft Sans Serif"/>
              </a:rPr>
              <a:t> </a:t>
            </a:r>
            <a:r>
              <a:rPr sz="1800" spc="-160" dirty="0">
                <a:latin typeface="Microsoft Sans Serif"/>
                <a:cs typeface="Microsoft Sans Serif"/>
              </a:rPr>
              <a:t>unusually</a:t>
            </a:r>
            <a:r>
              <a:rPr sz="1800" spc="-35" dirty="0">
                <a:latin typeface="Microsoft Sans Serif"/>
                <a:cs typeface="Microsoft Sans Serif"/>
              </a:rPr>
              <a:t> </a:t>
            </a:r>
            <a:r>
              <a:rPr sz="1800" spc="-160" dirty="0">
                <a:latin typeface="Microsoft Sans Serif"/>
                <a:cs typeface="Microsoft Sans Serif"/>
              </a:rPr>
              <a:t>high</a:t>
            </a:r>
            <a:r>
              <a:rPr sz="1800" spc="-65" dirty="0">
                <a:latin typeface="Microsoft Sans Serif"/>
                <a:cs typeface="Microsoft Sans Serif"/>
              </a:rPr>
              <a:t> </a:t>
            </a:r>
            <a:r>
              <a:rPr sz="1800" spc="-130" dirty="0">
                <a:latin typeface="Microsoft Sans Serif"/>
                <a:cs typeface="Microsoft Sans Serif"/>
              </a:rPr>
              <a:t>for</a:t>
            </a:r>
            <a:r>
              <a:rPr sz="1800" spc="-25" dirty="0">
                <a:latin typeface="Microsoft Sans Serif"/>
                <a:cs typeface="Microsoft Sans Serif"/>
              </a:rPr>
              <a:t> </a:t>
            </a:r>
            <a:r>
              <a:rPr sz="1800" spc="-155" dirty="0">
                <a:latin typeface="Microsoft Sans Serif"/>
                <a:cs typeface="Microsoft Sans Serif"/>
              </a:rPr>
              <a:t>the </a:t>
            </a:r>
            <a:r>
              <a:rPr sz="1800" spc="-465" dirty="0">
                <a:latin typeface="Microsoft Sans Serif"/>
                <a:cs typeface="Microsoft Sans Serif"/>
              </a:rPr>
              <a:t> </a:t>
            </a:r>
            <a:r>
              <a:rPr sz="1800" spc="-150" dirty="0">
                <a:latin typeface="Microsoft Sans Serif"/>
                <a:cs typeface="Microsoft Sans Serif"/>
              </a:rPr>
              <a:t>gestational</a:t>
            </a:r>
            <a:r>
              <a:rPr sz="1800" spc="-30" dirty="0">
                <a:latin typeface="Microsoft Sans Serif"/>
                <a:cs typeface="Microsoft Sans Serif"/>
              </a:rPr>
              <a:t> </a:t>
            </a:r>
            <a:r>
              <a:rPr sz="1800" spc="-165" dirty="0">
                <a:latin typeface="Microsoft Sans Serif"/>
                <a:cs typeface="Microsoft Sans Serif"/>
              </a:rPr>
              <a:t>age)</a:t>
            </a:r>
            <a:endParaRPr sz="1800" dirty="0">
              <a:latin typeface="Microsoft Sans Serif"/>
              <a:cs typeface="Microsoft Sans Serif"/>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3335" rIns="0" bIns="0" rtlCol="0">
            <a:spAutoFit/>
          </a:bodyPr>
          <a:lstStyle/>
          <a:p>
            <a:pPr marL="17145">
              <a:lnSpc>
                <a:spcPct val="100000"/>
              </a:lnSpc>
              <a:spcBef>
                <a:spcPts val="105"/>
              </a:spcBef>
            </a:pPr>
            <a:r>
              <a:rPr spc="-425" dirty="0"/>
              <a:t>INVE</a:t>
            </a:r>
            <a:r>
              <a:rPr spc="-500" dirty="0"/>
              <a:t>S</a:t>
            </a:r>
            <a:r>
              <a:rPr spc="-320" dirty="0"/>
              <a:t>TI</a:t>
            </a:r>
            <a:r>
              <a:rPr spc="-540" dirty="0"/>
              <a:t>G</a:t>
            </a:r>
            <a:r>
              <a:rPr spc="-755" dirty="0"/>
              <a:t>A</a:t>
            </a:r>
            <a:r>
              <a:rPr spc="-320" dirty="0"/>
              <a:t>TI</a:t>
            </a:r>
            <a:r>
              <a:rPr spc="-540" dirty="0"/>
              <a:t>ON</a:t>
            </a:r>
            <a:r>
              <a:rPr spc="-480" dirty="0"/>
              <a:t>S</a:t>
            </a:r>
          </a:p>
        </p:txBody>
      </p:sp>
      <p:sp>
        <p:nvSpPr>
          <p:cNvPr id="4" name="object 4"/>
          <p:cNvSpPr txBox="1"/>
          <p:nvPr/>
        </p:nvSpPr>
        <p:spPr>
          <a:xfrm>
            <a:off x="78739" y="2405634"/>
            <a:ext cx="7693661" cy="2167260"/>
          </a:xfrm>
          <a:prstGeom prst="rect">
            <a:avLst/>
          </a:prstGeom>
        </p:spPr>
        <p:txBody>
          <a:bodyPr vert="horz" wrap="square" lIns="0" tIns="12700" rIns="0" bIns="0" rtlCol="0">
            <a:spAutoFit/>
          </a:bodyPr>
          <a:lstStyle/>
          <a:p>
            <a:pPr marL="229235" indent="-217170">
              <a:lnSpc>
                <a:spcPct val="100000"/>
              </a:lnSpc>
              <a:spcBef>
                <a:spcPts val="100"/>
              </a:spcBef>
              <a:buAutoNum type="arabicParenR"/>
              <a:tabLst>
                <a:tab pos="229870" algn="l"/>
              </a:tabLst>
            </a:pPr>
            <a:r>
              <a:rPr sz="2800" spc="-240" dirty="0">
                <a:latin typeface="Microsoft Sans Serif"/>
                <a:cs typeface="Microsoft Sans Serif"/>
              </a:rPr>
              <a:t>T</a:t>
            </a:r>
            <a:r>
              <a:rPr sz="2800" spc="-125" dirty="0">
                <a:latin typeface="Microsoft Sans Serif"/>
                <a:cs typeface="Microsoft Sans Serif"/>
              </a:rPr>
              <a:t>r</a:t>
            </a:r>
            <a:r>
              <a:rPr sz="2800" spc="-190" dirty="0">
                <a:latin typeface="Microsoft Sans Serif"/>
                <a:cs typeface="Microsoft Sans Serif"/>
              </a:rPr>
              <a:t>a</a:t>
            </a:r>
            <a:r>
              <a:rPr sz="2800" spc="-195" dirty="0">
                <a:latin typeface="Microsoft Sans Serif"/>
                <a:cs typeface="Microsoft Sans Serif"/>
              </a:rPr>
              <a:t>n</a:t>
            </a:r>
            <a:r>
              <a:rPr sz="2800" spc="-165" dirty="0">
                <a:latin typeface="Microsoft Sans Serif"/>
                <a:cs typeface="Microsoft Sans Serif"/>
              </a:rPr>
              <a:t>sv</a:t>
            </a:r>
            <a:r>
              <a:rPr sz="2800" spc="-190" dirty="0">
                <a:latin typeface="Microsoft Sans Serif"/>
                <a:cs typeface="Microsoft Sans Serif"/>
              </a:rPr>
              <a:t>a</a:t>
            </a:r>
            <a:r>
              <a:rPr sz="2800" spc="-195" dirty="0">
                <a:latin typeface="Microsoft Sans Serif"/>
                <a:cs typeface="Microsoft Sans Serif"/>
              </a:rPr>
              <a:t>g</a:t>
            </a:r>
            <a:r>
              <a:rPr sz="2800" spc="-80" dirty="0">
                <a:latin typeface="Microsoft Sans Serif"/>
                <a:cs typeface="Microsoft Sans Serif"/>
              </a:rPr>
              <a:t>i</a:t>
            </a:r>
            <a:r>
              <a:rPr sz="2800" spc="-190" dirty="0">
                <a:latin typeface="Microsoft Sans Serif"/>
                <a:cs typeface="Microsoft Sans Serif"/>
              </a:rPr>
              <a:t>n</a:t>
            </a:r>
            <a:r>
              <a:rPr sz="2800" spc="-195" dirty="0">
                <a:latin typeface="Microsoft Sans Serif"/>
                <a:cs typeface="Microsoft Sans Serif"/>
              </a:rPr>
              <a:t>a</a:t>
            </a:r>
            <a:r>
              <a:rPr sz="2800" spc="-85" dirty="0">
                <a:latin typeface="Microsoft Sans Serif"/>
                <a:cs typeface="Microsoft Sans Serif"/>
              </a:rPr>
              <a:t>l</a:t>
            </a:r>
            <a:r>
              <a:rPr sz="2800" spc="-65" dirty="0">
                <a:latin typeface="Microsoft Sans Serif"/>
                <a:cs typeface="Microsoft Sans Serif"/>
              </a:rPr>
              <a:t> </a:t>
            </a:r>
            <a:r>
              <a:rPr sz="2800" spc="-195" dirty="0">
                <a:latin typeface="Microsoft Sans Serif"/>
                <a:cs typeface="Microsoft Sans Serif"/>
              </a:rPr>
              <a:t>u</a:t>
            </a:r>
            <a:r>
              <a:rPr sz="2800" spc="-80" dirty="0">
                <a:latin typeface="Microsoft Sans Serif"/>
                <a:cs typeface="Microsoft Sans Serif"/>
              </a:rPr>
              <a:t>l</a:t>
            </a:r>
            <a:r>
              <a:rPr sz="2800" spc="-90" dirty="0">
                <a:latin typeface="Microsoft Sans Serif"/>
                <a:cs typeface="Microsoft Sans Serif"/>
              </a:rPr>
              <a:t>t</a:t>
            </a:r>
            <a:r>
              <a:rPr sz="2800" spc="-125" dirty="0">
                <a:latin typeface="Microsoft Sans Serif"/>
                <a:cs typeface="Microsoft Sans Serif"/>
              </a:rPr>
              <a:t>r</a:t>
            </a:r>
            <a:r>
              <a:rPr sz="2800" spc="-180" dirty="0">
                <a:latin typeface="Microsoft Sans Serif"/>
                <a:cs typeface="Microsoft Sans Serif"/>
              </a:rPr>
              <a:t>aso</a:t>
            </a:r>
            <a:r>
              <a:rPr sz="2800" spc="-195" dirty="0">
                <a:latin typeface="Microsoft Sans Serif"/>
                <a:cs typeface="Microsoft Sans Serif"/>
              </a:rPr>
              <a:t>u</a:t>
            </a:r>
            <a:r>
              <a:rPr sz="2800" spc="-190" dirty="0">
                <a:latin typeface="Microsoft Sans Serif"/>
                <a:cs typeface="Microsoft Sans Serif"/>
              </a:rPr>
              <a:t>n</a:t>
            </a:r>
            <a:r>
              <a:rPr sz="2800" spc="-185" dirty="0">
                <a:latin typeface="Microsoft Sans Serif"/>
                <a:cs typeface="Microsoft Sans Serif"/>
              </a:rPr>
              <a:t>d</a:t>
            </a:r>
            <a:r>
              <a:rPr sz="2800" spc="-10" dirty="0">
                <a:latin typeface="Microsoft Sans Serif"/>
                <a:cs typeface="Microsoft Sans Serif"/>
              </a:rPr>
              <a:t> </a:t>
            </a:r>
            <a:r>
              <a:rPr sz="2800" spc="-125" dirty="0">
                <a:latin typeface="Microsoft Sans Serif"/>
                <a:cs typeface="Microsoft Sans Serif"/>
              </a:rPr>
              <a:t>(</a:t>
            </a:r>
            <a:r>
              <a:rPr sz="2800" spc="-195" dirty="0">
                <a:latin typeface="Microsoft Sans Serif"/>
                <a:cs typeface="Microsoft Sans Serif"/>
              </a:rPr>
              <a:t>T</a:t>
            </a:r>
            <a:r>
              <a:rPr sz="2800" spc="-220" dirty="0">
                <a:latin typeface="Microsoft Sans Serif"/>
                <a:cs typeface="Microsoft Sans Serif"/>
              </a:rPr>
              <a:t>V</a:t>
            </a:r>
            <a:r>
              <a:rPr sz="2800" spc="-250" dirty="0">
                <a:latin typeface="Microsoft Sans Serif"/>
                <a:cs typeface="Microsoft Sans Serif"/>
              </a:rPr>
              <a:t>U</a:t>
            </a:r>
            <a:r>
              <a:rPr sz="2800" spc="-165" dirty="0">
                <a:latin typeface="Microsoft Sans Serif"/>
                <a:cs typeface="Microsoft Sans Serif"/>
              </a:rPr>
              <a:t>S)</a:t>
            </a:r>
            <a:endParaRPr sz="2800" dirty="0">
              <a:latin typeface="Microsoft Sans Serif"/>
              <a:cs typeface="Microsoft Sans Serif"/>
            </a:endParaRPr>
          </a:p>
          <a:p>
            <a:pPr marL="231775" indent="-219710">
              <a:lnSpc>
                <a:spcPct val="100000"/>
              </a:lnSpc>
              <a:buAutoNum type="arabicParenR"/>
              <a:tabLst>
                <a:tab pos="232410" algn="l"/>
              </a:tabLst>
            </a:pPr>
            <a:r>
              <a:rPr sz="2800" spc="-215" dirty="0">
                <a:latin typeface="Microsoft Sans Serif"/>
                <a:cs typeface="Microsoft Sans Serif"/>
              </a:rPr>
              <a:t>S</a:t>
            </a:r>
            <a:r>
              <a:rPr sz="2800" spc="-190" dirty="0">
                <a:latin typeface="Microsoft Sans Serif"/>
                <a:cs typeface="Microsoft Sans Serif"/>
              </a:rPr>
              <a:t>e</a:t>
            </a:r>
            <a:r>
              <a:rPr sz="2800" spc="-125" dirty="0">
                <a:latin typeface="Microsoft Sans Serif"/>
                <a:cs typeface="Microsoft Sans Serif"/>
              </a:rPr>
              <a:t>r</a:t>
            </a:r>
            <a:r>
              <a:rPr sz="2800" spc="-190" dirty="0">
                <a:latin typeface="Microsoft Sans Serif"/>
                <a:cs typeface="Microsoft Sans Serif"/>
              </a:rPr>
              <a:t>u</a:t>
            </a:r>
            <a:r>
              <a:rPr sz="2800" spc="-270" dirty="0">
                <a:latin typeface="Microsoft Sans Serif"/>
                <a:cs typeface="Microsoft Sans Serif"/>
              </a:rPr>
              <a:t>m</a:t>
            </a:r>
            <a:r>
              <a:rPr sz="2800" spc="-55" dirty="0">
                <a:latin typeface="Microsoft Sans Serif"/>
                <a:cs typeface="Microsoft Sans Serif"/>
              </a:rPr>
              <a:t> </a:t>
            </a:r>
            <a:r>
              <a:rPr sz="2800" spc="-215" dirty="0">
                <a:latin typeface="Microsoft Sans Serif"/>
                <a:cs typeface="Microsoft Sans Serif"/>
              </a:rPr>
              <a:t>huma</a:t>
            </a:r>
            <a:r>
              <a:rPr sz="2800" spc="-180" dirty="0">
                <a:latin typeface="Microsoft Sans Serif"/>
                <a:cs typeface="Microsoft Sans Serif"/>
              </a:rPr>
              <a:t>n</a:t>
            </a:r>
            <a:r>
              <a:rPr sz="2800" spc="-30" dirty="0">
                <a:latin typeface="Microsoft Sans Serif"/>
                <a:cs typeface="Microsoft Sans Serif"/>
              </a:rPr>
              <a:t> </a:t>
            </a:r>
            <a:r>
              <a:rPr sz="2800" spc="-175" dirty="0">
                <a:latin typeface="Microsoft Sans Serif"/>
                <a:cs typeface="Microsoft Sans Serif"/>
              </a:rPr>
              <a:t>ch</a:t>
            </a:r>
            <a:r>
              <a:rPr sz="2800" spc="-190" dirty="0">
                <a:latin typeface="Microsoft Sans Serif"/>
                <a:cs typeface="Microsoft Sans Serif"/>
              </a:rPr>
              <a:t>o</a:t>
            </a:r>
            <a:r>
              <a:rPr sz="2800" spc="-125" dirty="0">
                <a:latin typeface="Microsoft Sans Serif"/>
                <a:cs typeface="Microsoft Sans Serif"/>
              </a:rPr>
              <a:t>r</a:t>
            </a:r>
            <a:r>
              <a:rPr sz="2800" spc="-80" dirty="0">
                <a:latin typeface="Microsoft Sans Serif"/>
                <a:cs typeface="Microsoft Sans Serif"/>
              </a:rPr>
              <a:t>i</a:t>
            </a:r>
            <a:r>
              <a:rPr sz="2800" spc="-190" dirty="0">
                <a:latin typeface="Microsoft Sans Serif"/>
                <a:cs typeface="Microsoft Sans Serif"/>
              </a:rPr>
              <a:t>on</a:t>
            </a:r>
            <a:r>
              <a:rPr sz="2800" spc="-80" dirty="0">
                <a:latin typeface="Microsoft Sans Serif"/>
                <a:cs typeface="Microsoft Sans Serif"/>
              </a:rPr>
              <a:t>i</a:t>
            </a:r>
            <a:r>
              <a:rPr sz="2800" spc="-165" dirty="0">
                <a:latin typeface="Microsoft Sans Serif"/>
                <a:cs typeface="Microsoft Sans Serif"/>
              </a:rPr>
              <a:t>c</a:t>
            </a:r>
            <a:r>
              <a:rPr sz="2800" spc="-45" dirty="0">
                <a:latin typeface="Microsoft Sans Serif"/>
                <a:cs typeface="Microsoft Sans Serif"/>
              </a:rPr>
              <a:t> </a:t>
            </a:r>
            <a:r>
              <a:rPr sz="2800" spc="-190" dirty="0">
                <a:latin typeface="Microsoft Sans Serif"/>
                <a:cs typeface="Microsoft Sans Serif"/>
              </a:rPr>
              <a:t>gonado</a:t>
            </a:r>
            <a:r>
              <a:rPr sz="2800" spc="-90" dirty="0">
                <a:latin typeface="Microsoft Sans Serif"/>
                <a:cs typeface="Microsoft Sans Serif"/>
              </a:rPr>
              <a:t>t</a:t>
            </a:r>
            <a:r>
              <a:rPr sz="2800" spc="-125" dirty="0">
                <a:latin typeface="Microsoft Sans Serif"/>
                <a:cs typeface="Microsoft Sans Serif"/>
              </a:rPr>
              <a:t>r</a:t>
            </a:r>
            <a:r>
              <a:rPr sz="2800" spc="-190" dirty="0">
                <a:latin typeface="Microsoft Sans Serif"/>
                <a:cs typeface="Microsoft Sans Serif"/>
              </a:rPr>
              <a:t>op</a:t>
            </a:r>
            <a:r>
              <a:rPr sz="2800" spc="-80" dirty="0">
                <a:latin typeface="Microsoft Sans Serif"/>
                <a:cs typeface="Microsoft Sans Serif"/>
              </a:rPr>
              <a:t>i</a:t>
            </a:r>
            <a:r>
              <a:rPr sz="2800" spc="-180" dirty="0">
                <a:latin typeface="Microsoft Sans Serif"/>
                <a:cs typeface="Microsoft Sans Serif"/>
              </a:rPr>
              <a:t>n</a:t>
            </a:r>
            <a:r>
              <a:rPr sz="2800" spc="-10" dirty="0">
                <a:latin typeface="Microsoft Sans Serif"/>
                <a:cs typeface="Microsoft Sans Serif"/>
              </a:rPr>
              <a:t> </a:t>
            </a:r>
            <a:r>
              <a:rPr sz="2800" spc="-125" dirty="0">
                <a:latin typeface="Microsoft Sans Serif"/>
                <a:cs typeface="Microsoft Sans Serif"/>
              </a:rPr>
              <a:t>(</a:t>
            </a:r>
            <a:r>
              <a:rPr sz="2800" spc="-190" dirty="0">
                <a:latin typeface="Microsoft Sans Serif"/>
                <a:cs typeface="Microsoft Sans Serif"/>
              </a:rPr>
              <a:t>h</a:t>
            </a:r>
            <a:r>
              <a:rPr sz="2800" spc="-250" dirty="0">
                <a:latin typeface="Microsoft Sans Serif"/>
                <a:cs typeface="Microsoft Sans Serif"/>
              </a:rPr>
              <a:t>C</a:t>
            </a:r>
            <a:r>
              <a:rPr sz="2800" spc="-235" dirty="0">
                <a:latin typeface="Microsoft Sans Serif"/>
                <a:cs typeface="Microsoft Sans Serif"/>
              </a:rPr>
              <a:t>G</a:t>
            </a:r>
            <a:r>
              <a:rPr sz="2800" spc="-110" dirty="0">
                <a:latin typeface="Microsoft Sans Serif"/>
                <a:cs typeface="Microsoft Sans Serif"/>
              </a:rPr>
              <a:t>)</a:t>
            </a:r>
            <a:endParaRPr sz="2800" dirty="0">
              <a:latin typeface="Microsoft Sans Serif"/>
              <a:cs typeface="Microsoft Sans Serif"/>
            </a:endParaRPr>
          </a:p>
          <a:p>
            <a:pPr>
              <a:lnSpc>
                <a:spcPct val="100000"/>
              </a:lnSpc>
              <a:spcBef>
                <a:spcPts val="10"/>
              </a:spcBef>
            </a:pPr>
            <a:endParaRPr sz="2800" dirty="0">
              <a:latin typeface="Microsoft Sans Serif"/>
              <a:cs typeface="Microsoft Sans Serif"/>
            </a:endParaRPr>
          </a:p>
          <a:p>
            <a:pPr marL="64135">
              <a:lnSpc>
                <a:spcPct val="100000"/>
              </a:lnSpc>
            </a:pPr>
            <a:r>
              <a:rPr sz="2800" spc="-170" dirty="0">
                <a:latin typeface="Microsoft Sans Serif"/>
                <a:cs typeface="Microsoft Sans Serif"/>
              </a:rPr>
              <a:t>Other</a:t>
            </a:r>
            <a:r>
              <a:rPr sz="2800" spc="-30" dirty="0">
                <a:latin typeface="Microsoft Sans Serif"/>
                <a:cs typeface="Microsoft Sans Serif"/>
              </a:rPr>
              <a:t> </a:t>
            </a:r>
            <a:r>
              <a:rPr sz="2800" spc="-110" dirty="0">
                <a:latin typeface="Microsoft Sans Serif"/>
                <a:cs typeface="Microsoft Sans Serif"/>
              </a:rPr>
              <a:t>(</a:t>
            </a:r>
            <a:r>
              <a:rPr sz="2800" spc="-75" dirty="0">
                <a:latin typeface="Microsoft Sans Serif"/>
                <a:cs typeface="Microsoft Sans Serif"/>
              </a:rPr>
              <a:t> </a:t>
            </a:r>
            <a:r>
              <a:rPr sz="2800" spc="-170" dirty="0">
                <a:latin typeface="Microsoft Sans Serif"/>
                <a:cs typeface="Microsoft Sans Serif"/>
              </a:rPr>
              <a:t>laparoscopy,</a:t>
            </a:r>
            <a:r>
              <a:rPr sz="2800" spc="-15" dirty="0">
                <a:latin typeface="Microsoft Sans Serif"/>
                <a:cs typeface="Microsoft Sans Serif"/>
              </a:rPr>
              <a:t> </a:t>
            </a:r>
            <a:r>
              <a:rPr sz="2800" spc="-190" dirty="0">
                <a:latin typeface="Microsoft Sans Serif"/>
                <a:cs typeface="Microsoft Sans Serif"/>
              </a:rPr>
              <a:t>serum</a:t>
            </a:r>
            <a:r>
              <a:rPr sz="2800" spc="-30" dirty="0">
                <a:latin typeface="Microsoft Sans Serif"/>
                <a:cs typeface="Microsoft Sans Serif"/>
              </a:rPr>
              <a:t> </a:t>
            </a:r>
            <a:r>
              <a:rPr sz="2800" spc="-170" dirty="0">
                <a:latin typeface="Microsoft Sans Serif"/>
                <a:cs typeface="Microsoft Sans Serif"/>
              </a:rPr>
              <a:t>progesterone</a:t>
            </a:r>
            <a:r>
              <a:rPr sz="2800" spc="25" dirty="0">
                <a:latin typeface="Microsoft Sans Serif"/>
                <a:cs typeface="Microsoft Sans Serif"/>
              </a:rPr>
              <a:t> </a:t>
            </a:r>
            <a:r>
              <a:rPr sz="2800" spc="-135" dirty="0">
                <a:latin typeface="Microsoft Sans Serif"/>
                <a:cs typeface="Microsoft Sans Serif"/>
              </a:rPr>
              <a:t>level,</a:t>
            </a:r>
            <a:r>
              <a:rPr sz="2800" spc="-55" dirty="0">
                <a:latin typeface="Microsoft Sans Serif"/>
                <a:cs typeface="Microsoft Sans Serif"/>
              </a:rPr>
              <a:t> </a:t>
            </a:r>
            <a:r>
              <a:rPr sz="2800" spc="-165" dirty="0">
                <a:latin typeface="Microsoft Sans Serif"/>
                <a:cs typeface="Microsoft Sans Serif"/>
              </a:rPr>
              <a:t>endometrial</a:t>
            </a:r>
            <a:r>
              <a:rPr sz="2800" spc="-10" dirty="0">
                <a:latin typeface="Microsoft Sans Serif"/>
                <a:cs typeface="Microsoft Sans Serif"/>
              </a:rPr>
              <a:t> </a:t>
            </a:r>
            <a:r>
              <a:rPr sz="2800" spc="-155" dirty="0">
                <a:latin typeface="Microsoft Sans Serif"/>
                <a:cs typeface="Microsoft Sans Serif"/>
              </a:rPr>
              <a:t>curettage,</a:t>
            </a:r>
            <a:r>
              <a:rPr sz="2800" spc="5" dirty="0">
                <a:latin typeface="Microsoft Sans Serif"/>
                <a:cs typeface="Microsoft Sans Serif"/>
              </a:rPr>
              <a:t> </a:t>
            </a:r>
            <a:r>
              <a:rPr sz="2800" spc="-210" dirty="0">
                <a:latin typeface="Microsoft Sans Serif"/>
                <a:cs typeface="Microsoft Sans Serif"/>
              </a:rPr>
              <a:t>MRI</a:t>
            </a:r>
            <a:r>
              <a:rPr sz="2800" spc="-65" dirty="0">
                <a:latin typeface="Microsoft Sans Serif"/>
                <a:cs typeface="Microsoft Sans Serif"/>
              </a:rPr>
              <a:t> </a:t>
            </a:r>
            <a:r>
              <a:rPr sz="2800" spc="-110" dirty="0">
                <a:latin typeface="Microsoft Sans Serif"/>
                <a:cs typeface="Microsoft Sans Serif"/>
              </a:rPr>
              <a:t>)</a:t>
            </a:r>
            <a:endParaRPr sz="2800" dirty="0">
              <a:latin typeface="Microsoft Sans Serif"/>
              <a:cs typeface="Microsoft Sans Serif"/>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78738" y="301497"/>
            <a:ext cx="4874261" cy="382156"/>
          </a:xfrm>
          <a:prstGeom prst="rect">
            <a:avLst/>
          </a:prstGeom>
        </p:spPr>
        <p:txBody>
          <a:bodyPr vert="horz" wrap="square" lIns="0" tIns="12700" rIns="0" bIns="0" rtlCol="0">
            <a:spAutoFit/>
          </a:bodyPr>
          <a:lstStyle/>
          <a:p>
            <a:pPr marL="12700">
              <a:lnSpc>
                <a:spcPct val="100000"/>
              </a:lnSpc>
              <a:spcBef>
                <a:spcPts val="100"/>
              </a:spcBef>
            </a:pPr>
            <a:r>
              <a:rPr sz="2400" b="0" spc="-340" dirty="0">
                <a:latin typeface="Microsoft Sans Serif"/>
                <a:cs typeface="Microsoft Sans Serif"/>
              </a:rPr>
              <a:t>T</a:t>
            </a:r>
            <a:r>
              <a:rPr sz="2400" b="0" spc="-195" dirty="0">
                <a:latin typeface="Microsoft Sans Serif"/>
                <a:cs typeface="Microsoft Sans Serif"/>
              </a:rPr>
              <a:t>ra</a:t>
            </a:r>
            <a:r>
              <a:rPr sz="2400" b="0" spc="-240" dirty="0">
                <a:latin typeface="Microsoft Sans Serif"/>
                <a:cs typeface="Microsoft Sans Serif"/>
              </a:rPr>
              <a:t>n</a:t>
            </a:r>
            <a:r>
              <a:rPr sz="2400" b="0" spc="-225" dirty="0">
                <a:latin typeface="Microsoft Sans Serif"/>
                <a:cs typeface="Microsoft Sans Serif"/>
              </a:rPr>
              <a:t>sv</a:t>
            </a:r>
            <a:r>
              <a:rPr sz="2400" b="0" spc="-235" dirty="0">
                <a:latin typeface="Microsoft Sans Serif"/>
                <a:cs typeface="Microsoft Sans Serif"/>
              </a:rPr>
              <a:t>a</a:t>
            </a:r>
            <a:r>
              <a:rPr sz="2400" b="0" spc="-240" dirty="0">
                <a:latin typeface="Microsoft Sans Serif"/>
                <a:cs typeface="Microsoft Sans Serif"/>
              </a:rPr>
              <a:t>g</a:t>
            </a:r>
            <a:r>
              <a:rPr sz="2400" b="0" spc="-180" dirty="0">
                <a:latin typeface="Microsoft Sans Serif"/>
                <a:cs typeface="Microsoft Sans Serif"/>
              </a:rPr>
              <a:t>in</a:t>
            </a:r>
            <a:r>
              <a:rPr sz="2400" b="0" spc="-240" dirty="0">
                <a:latin typeface="Microsoft Sans Serif"/>
                <a:cs typeface="Microsoft Sans Serif"/>
              </a:rPr>
              <a:t>a</a:t>
            </a:r>
            <a:r>
              <a:rPr sz="2400" b="0" spc="-114" dirty="0">
                <a:latin typeface="Microsoft Sans Serif"/>
                <a:cs typeface="Microsoft Sans Serif"/>
              </a:rPr>
              <a:t>l</a:t>
            </a:r>
            <a:r>
              <a:rPr sz="2400" b="0" spc="-95" dirty="0">
                <a:latin typeface="Microsoft Sans Serif"/>
                <a:cs typeface="Microsoft Sans Serif"/>
              </a:rPr>
              <a:t> </a:t>
            </a:r>
            <a:r>
              <a:rPr sz="2400" b="0" spc="-325" dirty="0">
                <a:latin typeface="Microsoft Sans Serif"/>
                <a:cs typeface="Microsoft Sans Serif"/>
              </a:rPr>
              <a:t>U</a:t>
            </a:r>
            <a:r>
              <a:rPr sz="2400" b="0" spc="-114" dirty="0">
                <a:latin typeface="Microsoft Sans Serif"/>
                <a:cs typeface="Microsoft Sans Serif"/>
              </a:rPr>
              <a:t>l</a:t>
            </a:r>
            <a:r>
              <a:rPr sz="2400" b="0" spc="-140" dirty="0">
                <a:latin typeface="Microsoft Sans Serif"/>
                <a:cs typeface="Microsoft Sans Serif"/>
              </a:rPr>
              <a:t>tr</a:t>
            </a:r>
            <a:r>
              <a:rPr sz="2400" b="0" spc="-245" dirty="0">
                <a:latin typeface="Microsoft Sans Serif"/>
                <a:cs typeface="Microsoft Sans Serif"/>
              </a:rPr>
              <a:t>a</a:t>
            </a:r>
            <a:r>
              <a:rPr sz="2400" b="0" spc="-225" dirty="0">
                <a:latin typeface="Microsoft Sans Serif"/>
                <a:cs typeface="Microsoft Sans Serif"/>
              </a:rPr>
              <a:t>s</a:t>
            </a:r>
            <a:r>
              <a:rPr sz="2400" b="0" spc="-240" dirty="0">
                <a:latin typeface="Microsoft Sans Serif"/>
                <a:cs typeface="Microsoft Sans Serif"/>
              </a:rPr>
              <a:t>oun</a:t>
            </a:r>
            <a:r>
              <a:rPr sz="2400" b="0" spc="-245" dirty="0">
                <a:latin typeface="Microsoft Sans Serif"/>
                <a:cs typeface="Microsoft Sans Serif"/>
              </a:rPr>
              <a:t>d</a:t>
            </a:r>
            <a:r>
              <a:rPr sz="2400" b="0" spc="-50" dirty="0">
                <a:latin typeface="Microsoft Sans Serif"/>
                <a:cs typeface="Microsoft Sans Serif"/>
              </a:rPr>
              <a:t> </a:t>
            </a:r>
            <a:r>
              <a:rPr sz="2400" b="0" spc="-145" dirty="0">
                <a:latin typeface="Microsoft Sans Serif"/>
                <a:cs typeface="Microsoft Sans Serif"/>
              </a:rPr>
              <a:t>(</a:t>
            </a:r>
            <a:r>
              <a:rPr sz="2400" b="0" spc="-275" dirty="0">
                <a:latin typeface="Microsoft Sans Serif"/>
                <a:cs typeface="Microsoft Sans Serif"/>
              </a:rPr>
              <a:t>T</a:t>
            </a:r>
            <a:r>
              <a:rPr sz="2400" b="0" spc="-285" dirty="0">
                <a:latin typeface="Microsoft Sans Serif"/>
                <a:cs typeface="Microsoft Sans Serif"/>
              </a:rPr>
              <a:t>V</a:t>
            </a:r>
            <a:r>
              <a:rPr sz="2400" b="0" spc="-315" dirty="0">
                <a:latin typeface="Microsoft Sans Serif"/>
                <a:cs typeface="Microsoft Sans Serif"/>
              </a:rPr>
              <a:t>U</a:t>
            </a:r>
            <a:r>
              <a:rPr sz="2400" b="0" spc="-285" dirty="0">
                <a:latin typeface="Microsoft Sans Serif"/>
                <a:cs typeface="Microsoft Sans Serif"/>
              </a:rPr>
              <a:t>S</a:t>
            </a:r>
            <a:r>
              <a:rPr sz="2400" b="0" spc="-145" dirty="0">
                <a:latin typeface="Microsoft Sans Serif"/>
                <a:cs typeface="Microsoft Sans Serif"/>
              </a:rPr>
              <a:t>)</a:t>
            </a:r>
            <a:endParaRPr sz="2400" dirty="0">
              <a:latin typeface="Microsoft Sans Serif"/>
              <a:cs typeface="Microsoft Sans Serif"/>
            </a:endParaRPr>
          </a:p>
        </p:txBody>
      </p:sp>
      <p:sp>
        <p:nvSpPr>
          <p:cNvPr id="4" name="object 4"/>
          <p:cNvSpPr txBox="1"/>
          <p:nvPr/>
        </p:nvSpPr>
        <p:spPr>
          <a:xfrm>
            <a:off x="78739" y="941959"/>
            <a:ext cx="8912860" cy="4783361"/>
          </a:xfrm>
          <a:prstGeom prst="rect">
            <a:avLst/>
          </a:prstGeom>
        </p:spPr>
        <p:txBody>
          <a:bodyPr vert="horz" wrap="square" lIns="0" tIns="12700" rIns="0" bIns="0" rtlCol="0">
            <a:spAutoFit/>
          </a:bodyPr>
          <a:lstStyle/>
          <a:p>
            <a:pPr marL="12700" marR="5080">
              <a:lnSpc>
                <a:spcPct val="100000"/>
              </a:lnSpc>
              <a:spcBef>
                <a:spcPts val="100"/>
              </a:spcBef>
            </a:pPr>
            <a:r>
              <a:rPr sz="1800" spc="-130" dirty="0">
                <a:latin typeface="Microsoft Sans Serif"/>
                <a:cs typeface="Microsoft Sans Serif"/>
              </a:rPr>
              <a:t>Is </a:t>
            </a:r>
            <a:r>
              <a:rPr sz="1800" spc="-155" dirty="0">
                <a:latin typeface="Microsoft Sans Serif"/>
                <a:cs typeface="Microsoft Sans Serif"/>
              </a:rPr>
              <a:t>the </a:t>
            </a:r>
            <a:r>
              <a:rPr sz="1800" spc="-180" dirty="0">
                <a:latin typeface="Microsoft Sans Serif"/>
                <a:cs typeface="Microsoft Sans Serif"/>
              </a:rPr>
              <a:t>most</a:t>
            </a:r>
            <a:r>
              <a:rPr sz="1800" spc="-175" dirty="0">
                <a:latin typeface="Microsoft Sans Serif"/>
                <a:cs typeface="Microsoft Sans Serif"/>
              </a:rPr>
              <a:t> </a:t>
            </a:r>
            <a:r>
              <a:rPr sz="1800" spc="-155" dirty="0">
                <a:latin typeface="Microsoft Sans Serif"/>
                <a:cs typeface="Microsoft Sans Serif"/>
              </a:rPr>
              <a:t>useful </a:t>
            </a:r>
            <a:r>
              <a:rPr sz="1800" spc="-170" dirty="0">
                <a:latin typeface="Microsoft Sans Serif"/>
                <a:cs typeface="Microsoft Sans Serif"/>
              </a:rPr>
              <a:t>imaging </a:t>
            </a:r>
            <a:r>
              <a:rPr sz="1800" spc="-135" dirty="0">
                <a:latin typeface="Microsoft Sans Serif"/>
                <a:cs typeface="Microsoft Sans Serif"/>
              </a:rPr>
              <a:t>test </a:t>
            </a:r>
            <a:r>
              <a:rPr sz="1800" spc="-130" dirty="0">
                <a:latin typeface="Microsoft Sans Serif"/>
                <a:cs typeface="Microsoft Sans Serif"/>
              </a:rPr>
              <a:t>for </a:t>
            </a:r>
            <a:r>
              <a:rPr sz="1800" spc="-165" dirty="0">
                <a:latin typeface="Microsoft Sans Serif"/>
                <a:cs typeface="Microsoft Sans Serif"/>
              </a:rPr>
              <a:t>determining</a:t>
            </a:r>
            <a:r>
              <a:rPr sz="1800" spc="-160" dirty="0">
                <a:latin typeface="Microsoft Sans Serif"/>
                <a:cs typeface="Microsoft Sans Serif"/>
              </a:rPr>
              <a:t> </a:t>
            </a:r>
            <a:r>
              <a:rPr sz="1800" spc="-155" dirty="0">
                <a:latin typeface="Microsoft Sans Serif"/>
                <a:cs typeface="Microsoft Sans Serif"/>
              </a:rPr>
              <a:t>the</a:t>
            </a:r>
            <a:r>
              <a:rPr sz="1800" spc="-150" dirty="0">
                <a:latin typeface="Microsoft Sans Serif"/>
                <a:cs typeface="Microsoft Sans Serif"/>
              </a:rPr>
              <a:t> </a:t>
            </a:r>
            <a:r>
              <a:rPr sz="1800" u="heavy" spc="-145" dirty="0">
                <a:uFill>
                  <a:solidFill>
                    <a:srgbClr val="FFFFFF"/>
                  </a:solidFill>
                </a:uFill>
                <a:latin typeface="Microsoft Sans Serif"/>
                <a:cs typeface="Microsoft Sans Serif"/>
              </a:rPr>
              <a:t>location </a:t>
            </a:r>
            <a:r>
              <a:rPr sz="1800" u="heavy" spc="-140" dirty="0">
                <a:uFill>
                  <a:solidFill>
                    <a:srgbClr val="FFFFFF"/>
                  </a:solidFill>
                </a:uFill>
                <a:latin typeface="Microsoft Sans Serif"/>
                <a:cs typeface="Microsoft Sans Serif"/>
              </a:rPr>
              <a:t>of </a:t>
            </a:r>
            <a:r>
              <a:rPr sz="1800" u="heavy" spc="-185" dirty="0">
                <a:uFill>
                  <a:solidFill>
                    <a:srgbClr val="FFFFFF"/>
                  </a:solidFill>
                </a:uFill>
                <a:latin typeface="Microsoft Sans Serif"/>
                <a:cs typeface="Microsoft Sans Serif"/>
              </a:rPr>
              <a:t>a</a:t>
            </a:r>
            <a:r>
              <a:rPr sz="1800" u="heavy" spc="105" dirty="0">
                <a:uFill>
                  <a:solidFill>
                    <a:srgbClr val="FFFFFF"/>
                  </a:solidFill>
                </a:uFill>
                <a:latin typeface="Microsoft Sans Serif"/>
                <a:cs typeface="Microsoft Sans Serif"/>
              </a:rPr>
              <a:t> </a:t>
            </a:r>
            <a:r>
              <a:rPr sz="1800" u="heavy" spc="-180" dirty="0">
                <a:uFill>
                  <a:solidFill>
                    <a:srgbClr val="FFFFFF"/>
                  </a:solidFill>
                </a:uFill>
                <a:latin typeface="Microsoft Sans Serif"/>
                <a:cs typeface="Microsoft Sans Serif"/>
              </a:rPr>
              <a:t>pregnancy</a:t>
            </a:r>
            <a:r>
              <a:rPr sz="1800" spc="-180" dirty="0">
                <a:latin typeface="Microsoft Sans Serif"/>
                <a:cs typeface="Microsoft Sans Serif"/>
              </a:rPr>
              <a:t>.</a:t>
            </a:r>
            <a:r>
              <a:rPr sz="1800" spc="120" dirty="0">
                <a:latin typeface="Microsoft Sans Serif"/>
                <a:cs typeface="Microsoft Sans Serif"/>
              </a:rPr>
              <a:t> </a:t>
            </a:r>
            <a:r>
              <a:rPr sz="1800" spc="-220" dirty="0">
                <a:latin typeface="Microsoft Sans Serif"/>
                <a:cs typeface="Microsoft Sans Serif"/>
              </a:rPr>
              <a:t>TVUS</a:t>
            </a:r>
            <a:r>
              <a:rPr sz="1800" spc="35" dirty="0">
                <a:latin typeface="Microsoft Sans Serif"/>
                <a:cs typeface="Microsoft Sans Serif"/>
              </a:rPr>
              <a:t> </a:t>
            </a:r>
            <a:r>
              <a:rPr sz="1800" spc="-170" dirty="0">
                <a:latin typeface="Microsoft Sans Serif"/>
                <a:cs typeface="Microsoft Sans Serif"/>
              </a:rPr>
              <a:t>should</a:t>
            </a:r>
            <a:r>
              <a:rPr sz="1800" spc="140" dirty="0">
                <a:latin typeface="Microsoft Sans Serif"/>
                <a:cs typeface="Microsoft Sans Serif"/>
              </a:rPr>
              <a:t> </a:t>
            </a:r>
            <a:r>
              <a:rPr sz="1800" spc="-185" dirty="0">
                <a:latin typeface="Microsoft Sans Serif"/>
                <a:cs typeface="Microsoft Sans Serif"/>
              </a:rPr>
              <a:t>be</a:t>
            </a:r>
            <a:r>
              <a:rPr sz="1800" spc="110" dirty="0">
                <a:latin typeface="Microsoft Sans Serif"/>
                <a:cs typeface="Microsoft Sans Serif"/>
              </a:rPr>
              <a:t> </a:t>
            </a:r>
            <a:r>
              <a:rPr sz="1800" spc="-175" dirty="0">
                <a:latin typeface="Microsoft Sans Serif"/>
                <a:cs typeface="Microsoft Sans Serif"/>
              </a:rPr>
              <a:t>performed</a:t>
            </a:r>
            <a:r>
              <a:rPr sz="1800" spc="125" dirty="0">
                <a:latin typeface="Microsoft Sans Serif"/>
                <a:cs typeface="Microsoft Sans Serif"/>
              </a:rPr>
              <a:t> </a:t>
            </a:r>
            <a:r>
              <a:rPr sz="1800" spc="-140" dirty="0">
                <a:latin typeface="Microsoft Sans Serif"/>
                <a:cs typeface="Microsoft Sans Serif"/>
              </a:rPr>
              <a:t>at </a:t>
            </a:r>
            <a:r>
              <a:rPr sz="1800" spc="-135" dirty="0">
                <a:latin typeface="Microsoft Sans Serif"/>
                <a:cs typeface="Microsoft Sans Serif"/>
              </a:rPr>
              <a:t> </a:t>
            </a:r>
            <a:r>
              <a:rPr sz="1800" spc="-155" dirty="0">
                <a:latin typeface="Microsoft Sans Serif"/>
                <a:cs typeface="Microsoft Sans Serif"/>
              </a:rPr>
              <a:t>the</a:t>
            </a:r>
            <a:r>
              <a:rPr sz="1800" spc="-50" dirty="0">
                <a:latin typeface="Microsoft Sans Serif"/>
                <a:cs typeface="Microsoft Sans Serif"/>
              </a:rPr>
              <a:t> </a:t>
            </a:r>
            <a:r>
              <a:rPr sz="1800" spc="-155" dirty="0">
                <a:latin typeface="Microsoft Sans Serif"/>
                <a:cs typeface="Microsoft Sans Serif"/>
              </a:rPr>
              <a:t>time</a:t>
            </a:r>
            <a:r>
              <a:rPr sz="1800" spc="-70" dirty="0">
                <a:latin typeface="Microsoft Sans Serif"/>
                <a:cs typeface="Microsoft Sans Serif"/>
              </a:rPr>
              <a:t> </a:t>
            </a:r>
            <a:r>
              <a:rPr sz="1800" spc="-140" dirty="0">
                <a:latin typeface="Microsoft Sans Serif"/>
                <a:cs typeface="Microsoft Sans Serif"/>
              </a:rPr>
              <a:t>of</a:t>
            </a:r>
            <a:r>
              <a:rPr sz="1800" spc="-50" dirty="0">
                <a:latin typeface="Microsoft Sans Serif"/>
                <a:cs typeface="Microsoft Sans Serif"/>
              </a:rPr>
              <a:t> </a:t>
            </a:r>
            <a:r>
              <a:rPr sz="1800" spc="-155" dirty="0">
                <a:latin typeface="Microsoft Sans Serif"/>
                <a:cs typeface="Microsoft Sans Serif"/>
              </a:rPr>
              <a:t>presentation</a:t>
            </a:r>
            <a:r>
              <a:rPr sz="1800" spc="-5" dirty="0">
                <a:latin typeface="Microsoft Sans Serif"/>
                <a:cs typeface="Microsoft Sans Serif"/>
              </a:rPr>
              <a:t> </a:t>
            </a:r>
            <a:r>
              <a:rPr sz="1800" spc="-140" dirty="0">
                <a:latin typeface="Microsoft Sans Serif"/>
                <a:cs typeface="Microsoft Sans Serif"/>
              </a:rPr>
              <a:t>of</a:t>
            </a:r>
            <a:r>
              <a:rPr sz="1800" spc="-50" dirty="0">
                <a:latin typeface="Microsoft Sans Serif"/>
                <a:cs typeface="Microsoft Sans Serif"/>
              </a:rPr>
              <a:t> </a:t>
            </a:r>
            <a:r>
              <a:rPr sz="1800" spc="-180" dirty="0">
                <a:latin typeface="Microsoft Sans Serif"/>
                <a:cs typeface="Microsoft Sans Serif"/>
              </a:rPr>
              <a:t>a</a:t>
            </a:r>
            <a:r>
              <a:rPr sz="1800" spc="-70" dirty="0">
                <a:latin typeface="Microsoft Sans Serif"/>
                <a:cs typeface="Microsoft Sans Serif"/>
              </a:rPr>
              <a:t> </a:t>
            </a:r>
            <a:r>
              <a:rPr sz="1800" spc="-170" dirty="0">
                <a:latin typeface="Microsoft Sans Serif"/>
                <a:cs typeface="Microsoft Sans Serif"/>
              </a:rPr>
              <a:t>suspected</a:t>
            </a:r>
            <a:r>
              <a:rPr sz="1800" spc="-30" dirty="0">
                <a:latin typeface="Microsoft Sans Serif"/>
                <a:cs typeface="Microsoft Sans Serif"/>
              </a:rPr>
              <a:t> </a:t>
            </a:r>
            <a:r>
              <a:rPr sz="1800" spc="-155" dirty="0">
                <a:latin typeface="Microsoft Sans Serif"/>
                <a:cs typeface="Microsoft Sans Serif"/>
              </a:rPr>
              <a:t>ectopic</a:t>
            </a:r>
            <a:r>
              <a:rPr sz="1800" spc="-65" dirty="0">
                <a:latin typeface="Microsoft Sans Serif"/>
                <a:cs typeface="Microsoft Sans Serif"/>
              </a:rPr>
              <a:t> </a:t>
            </a:r>
            <a:r>
              <a:rPr sz="1800" spc="-180" dirty="0">
                <a:latin typeface="Microsoft Sans Serif"/>
                <a:cs typeface="Microsoft Sans Serif"/>
              </a:rPr>
              <a:t>pregnancy</a:t>
            </a:r>
            <a:r>
              <a:rPr sz="1800" spc="-15" dirty="0">
                <a:latin typeface="Microsoft Sans Serif"/>
                <a:cs typeface="Microsoft Sans Serif"/>
              </a:rPr>
              <a:t> </a:t>
            </a:r>
            <a:r>
              <a:rPr sz="1800" spc="-190" dirty="0">
                <a:latin typeface="Microsoft Sans Serif"/>
                <a:cs typeface="Microsoft Sans Serif"/>
              </a:rPr>
              <a:t>and</a:t>
            </a:r>
            <a:r>
              <a:rPr sz="1800" spc="-25" dirty="0">
                <a:latin typeface="Microsoft Sans Serif"/>
                <a:cs typeface="Microsoft Sans Serif"/>
              </a:rPr>
              <a:t> </a:t>
            </a:r>
            <a:r>
              <a:rPr sz="1800" spc="-210" dirty="0">
                <a:latin typeface="Microsoft Sans Serif"/>
                <a:cs typeface="Microsoft Sans Serif"/>
              </a:rPr>
              <a:t>may</a:t>
            </a:r>
            <a:r>
              <a:rPr sz="1800" spc="-65" dirty="0">
                <a:latin typeface="Microsoft Sans Serif"/>
                <a:cs typeface="Microsoft Sans Serif"/>
              </a:rPr>
              <a:t> </a:t>
            </a:r>
            <a:r>
              <a:rPr sz="1800" spc="-190" dirty="0">
                <a:latin typeface="Microsoft Sans Serif"/>
                <a:cs typeface="Microsoft Sans Serif"/>
              </a:rPr>
              <a:t>need</a:t>
            </a:r>
            <a:r>
              <a:rPr sz="1800" spc="-25" dirty="0">
                <a:latin typeface="Microsoft Sans Serif"/>
                <a:cs typeface="Microsoft Sans Serif"/>
              </a:rPr>
              <a:t> </a:t>
            </a:r>
            <a:r>
              <a:rPr sz="1800" spc="-135" dirty="0">
                <a:latin typeface="Microsoft Sans Serif"/>
                <a:cs typeface="Microsoft Sans Serif"/>
              </a:rPr>
              <a:t>to</a:t>
            </a:r>
            <a:r>
              <a:rPr sz="1800" spc="-55" dirty="0">
                <a:latin typeface="Microsoft Sans Serif"/>
                <a:cs typeface="Microsoft Sans Serif"/>
              </a:rPr>
              <a:t> </a:t>
            </a:r>
            <a:r>
              <a:rPr sz="1800" spc="-185" dirty="0">
                <a:latin typeface="Microsoft Sans Serif"/>
                <a:cs typeface="Microsoft Sans Serif"/>
              </a:rPr>
              <a:t>be</a:t>
            </a:r>
            <a:r>
              <a:rPr sz="1800" spc="-70" dirty="0">
                <a:latin typeface="Microsoft Sans Serif"/>
                <a:cs typeface="Microsoft Sans Serif"/>
              </a:rPr>
              <a:t> </a:t>
            </a:r>
            <a:r>
              <a:rPr sz="1800" spc="-160" dirty="0">
                <a:latin typeface="Microsoft Sans Serif"/>
                <a:cs typeface="Microsoft Sans Serif"/>
              </a:rPr>
              <a:t>repeated,</a:t>
            </a:r>
            <a:r>
              <a:rPr sz="1800" spc="25" dirty="0">
                <a:latin typeface="Microsoft Sans Serif"/>
                <a:cs typeface="Microsoft Sans Serif"/>
              </a:rPr>
              <a:t> </a:t>
            </a:r>
            <a:r>
              <a:rPr sz="1800" spc="-180" dirty="0">
                <a:latin typeface="Microsoft Sans Serif"/>
                <a:cs typeface="Microsoft Sans Serif"/>
              </a:rPr>
              <a:t>depending</a:t>
            </a:r>
            <a:r>
              <a:rPr sz="1800" spc="-25" dirty="0">
                <a:latin typeface="Microsoft Sans Serif"/>
                <a:cs typeface="Microsoft Sans Serif"/>
              </a:rPr>
              <a:t> </a:t>
            </a:r>
            <a:r>
              <a:rPr sz="1800" spc="-185" dirty="0">
                <a:latin typeface="Microsoft Sans Serif"/>
                <a:cs typeface="Microsoft Sans Serif"/>
              </a:rPr>
              <a:t>on</a:t>
            </a:r>
            <a:r>
              <a:rPr sz="1800" spc="-50" dirty="0">
                <a:latin typeface="Microsoft Sans Serif"/>
                <a:cs typeface="Microsoft Sans Serif"/>
              </a:rPr>
              <a:t> </a:t>
            </a:r>
            <a:r>
              <a:rPr sz="1800" spc="-155" dirty="0">
                <a:latin typeface="Microsoft Sans Serif"/>
                <a:cs typeface="Microsoft Sans Serif"/>
              </a:rPr>
              <a:t>the </a:t>
            </a:r>
            <a:r>
              <a:rPr sz="1800" spc="-459" dirty="0">
                <a:latin typeface="Microsoft Sans Serif"/>
                <a:cs typeface="Microsoft Sans Serif"/>
              </a:rPr>
              <a:t> </a:t>
            </a:r>
            <a:r>
              <a:rPr sz="1800" spc="-150" dirty="0">
                <a:latin typeface="Microsoft Sans Serif"/>
                <a:cs typeface="Microsoft Sans Serif"/>
              </a:rPr>
              <a:t>findings</a:t>
            </a:r>
            <a:r>
              <a:rPr sz="1800" spc="-50" dirty="0">
                <a:latin typeface="Microsoft Sans Serif"/>
                <a:cs typeface="Microsoft Sans Serif"/>
              </a:rPr>
              <a:t> </a:t>
            </a:r>
            <a:r>
              <a:rPr sz="1800" spc="-190" dirty="0">
                <a:latin typeface="Microsoft Sans Serif"/>
                <a:cs typeface="Microsoft Sans Serif"/>
              </a:rPr>
              <a:t>and</a:t>
            </a:r>
            <a:r>
              <a:rPr sz="1800" spc="-55" dirty="0">
                <a:latin typeface="Microsoft Sans Serif"/>
                <a:cs typeface="Microsoft Sans Serif"/>
              </a:rPr>
              <a:t> </a:t>
            </a:r>
            <a:r>
              <a:rPr sz="1800" spc="-155" dirty="0">
                <a:latin typeface="Microsoft Sans Serif"/>
                <a:cs typeface="Microsoft Sans Serif"/>
              </a:rPr>
              <a:t>the</a:t>
            </a:r>
            <a:r>
              <a:rPr sz="1800" spc="-40" dirty="0">
                <a:latin typeface="Microsoft Sans Serif"/>
                <a:cs typeface="Microsoft Sans Serif"/>
              </a:rPr>
              <a:t> </a:t>
            </a:r>
            <a:r>
              <a:rPr sz="1800" spc="-229" dirty="0">
                <a:latin typeface="Microsoft Sans Serif"/>
                <a:cs typeface="Microsoft Sans Serif"/>
              </a:rPr>
              <a:t>hCG</a:t>
            </a:r>
            <a:r>
              <a:rPr sz="1800" spc="-45" dirty="0">
                <a:latin typeface="Microsoft Sans Serif"/>
                <a:cs typeface="Microsoft Sans Serif"/>
              </a:rPr>
              <a:t> </a:t>
            </a:r>
            <a:r>
              <a:rPr sz="1800" spc="-135" dirty="0">
                <a:latin typeface="Microsoft Sans Serif"/>
                <a:cs typeface="Microsoft Sans Serif"/>
              </a:rPr>
              <a:t>level.</a:t>
            </a:r>
            <a:endParaRPr sz="1800" dirty="0">
              <a:latin typeface="Microsoft Sans Serif"/>
              <a:cs typeface="Microsoft Sans Serif"/>
            </a:endParaRPr>
          </a:p>
          <a:p>
            <a:pPr>
              <a:lnSpc>
                <a:spcPct val="100000"/>
              </a:lnSpc>
              <a:spcBef>
                <a:spcPts val="10"/>
              </a:spcBef>
            </a:pPr>
            <a:endParaRPr sz="1900" dirty="0">
              <a:latin typeface="Microsoft Sans Serif"/>
              <a:cs typeface="Microsoft Sans Serif"/>
            </a:endParaRPr>
          </a:p>
          <a:p>
            <a:pPr marL="128270" indent="-116205">
              <a:lnSpc>
                <a:spcPct val="100000"/>
              </a:lnSpc>
              <a:buChar char="-"/>
              <a:tabLst>
                <a:tab pos="128905" algn="l"/>
              </a:tabLst>
            </a:pPr>
            <a:r>
              <a:rPr sz="1800" u="heavy" spc="-180" dirty="0">
                <a:uFill>
                  <a:solidFill>
                    <a:srgbClr val="FFFFFF"/>
                  </a:solidFill>
                </a:uFill>
                <a:latin typeface="Microsoft Sans Serif"/>
                <a:cs typeface="Microsoft Sans Serif"/>
              </a:rPr>
              <a:t>Diagnose</a:t>
            </a:r>
            <a:r>
              <a:rPr sz="1800" u="heavy" spc="-40" dirty="0">
                <a:uFill>
                  <a:solidFill>
                    <a:srgbClr val="FFFFFF"/>
                  </a:solidFill>
                </a:uFill>
                <a:latin typeface="Microsoft Sans Serif"/>
                <a:cs typeface="Microsoft Sans Serif"/>
              </a:rPr>
              <a:t> </a:t>
            </a:r>
            <a:r>
              <a:rPr sz="1800" u="heavy" spc="-185" dirty="0">
                <a:uFill>
                  <a:solidFill>
                    <a:srgbClr val="FFFFFF"/>
                  </a:solidFill>
                </a:uFill>
                <a:latin typeface="Microsoft Sans Serif"/>
                <a:cs typeface="Microsoft Sans Serif"/>
              </a:rPr>
              <a:t>an</a:t>
            </a:r>
            <a:r>
              <a:rPr sz="1800" u="heavy" spc="-45" dirty="0">
                <a:uFill>
                  <a:solidFill>
                    <a:srgbClr val="FFFFFF"/>
                  </a:solidFill>
                </a:uFill>
                <a:latin typeface="Microsoft Sans Serif"/>
                <a:cs typeface="Microsoft Sans Serif"/>
              </a:rPr>
              <a:t> </a:t>
            </a:r>
            <a:r>
              <a:rPr sz="1800" u="heavy" spc="-185" dirty="0">
                <a:uFill>
                  <a:solidFill>
                    <a:srgbClr val="FFFFFF"/>
                  </a:solidFill>
                </a:uFill>
                <a:latin typeface="Microsoft Sans Serif"/>
                <a:cs typeface="Microsoft Sans Serif"/>
              </a:rPr>
              <a:t>IUP</a:t>
            </a:r>
            <a:r>
              <a:rPr sz="1800" u="heavy" spc="-65" dirty="0">
                <a:uFill>
                  <a:solidFill>
                    <a:srgbClr val="FFFFFF"/>
                  </a:solidFill>
                </a:uFill>
                <a:latin typeface="Microsoft Sans Serif"/>
                <a:cs typeface="Microsoft Sans Serif"/>
              </a:rPr>
              <a:t> </a:t>
            </a:r>
            <a:r>
              <a:rPr sz="1800" u="heavy" spc="-145" dirty="0">
                <a:uFill>
                  <a:solidFill>
                    <a:srgbClr val="FFFFFF"/>
                  </a:solidFill>
                </a:uFill>
                <a:latin typeface="Microsoft Sans Serif"/>
                <a:cs typeface="Microsoft Sans Serif"/>
              </a:rPr>
              <a:t>(intrauterine</a:t>
            </a:r>
            <a:r>
              <a:rPr sz="1800" u="heavy" spc="-5" dirty="0">
                <a:uFill>
                  <a:solidFill>
                    <a:srgbClr val="FFFFFF"/>
                  </a:solidFill>
                </a:uFill>
                <a:latin typeface="Microsoft Sans Serif"/>
                <a:cs typeface="Microsoft Sans Serif"/>
              </a:rPr>
              <a:t> </a:t>
            </a:r>
            <a:r>
              <a:rPr sz="1800" u="heavy" spc="-165" dirty="0">
                <a:uFill>
                  <a:solidFill>
                    <a:srgbClr val="FFFFFF"/>
                  </a:solidFill>
                </a:uFill>
                <a:latin typeface="Microsoft Sans Serif"/>
                <a:cs typeface="Microsoft Sans Serif"/>
              </a:rPr>
              <a:t>pregnancy</a:t>
            </a:r>
            <a:r>
              <a:rPr sz="1800" spc="-165" dirty="0">
                <a:latin typeface="Microsoft Sans Serif"/>
                <a:cs typeface="Microsoft Sans Serif"/>
              </a:rPr>
              <a:t>):</a:t>
            </a:r>
            <a:r>
              <a:rPr sz="1800" spc="-20" dirty="0">
                <a:latin typeface="Microsoft Sans Serif"/>
                <a:cs typeface="Microsoft Sans Serif"/>
              </a:rPr>
              <a:t> </a:t>
            </a:r>
            <a:r>
              <a:rPr sz="1800" spc="-160" dirty="0">
                <a:latin typeface="Microsoft Sans Serif"/>
                <a:cs typeface="Microsoft Sans Serif"/>
              </a:rPr>
              <a:t>Findings</a:t>
            </a:r>
            <a:r>
              <a:rPr sz="1800" spc="-65" dirty="0">
                <a:latin typeface="Microsoft Sans Serif"/>
                <a:cs typeface="Microsoft Sans Serif"/>
              </a:rPr>
              <a:t> </a:t>
            </a:r>
            <a:r>
              <a:rPr sz="1800" spc="-155" dirty="0">
                <a:latin typeface="Microsoft Sans Serif"/>
                <a:cs typeface="Microsoft Sans Serif"/>
              </a:rPr>
              <a:t>diagnostic</a:t>
            </a:r>
            <a:r>
              <a:rPr sz="1800" spc="-35" dirty="0">
                <a:latin typeface="Microsoft Sans Serif"/>
                <a:cs typeface="Microsoft Sans Serif"/>
              </a:rPr>
              <a:t> </a:t>
            </a:r>
            <a:r>
              <a:rPr sz="1800" spc="-140" dirty="0">
                <a:latin typeface="Microsoft Sans Serif"/>
                <a:cs typeface="Microsoft Sans Serif"/>
              </a:rPr>
              <a:t>of</a:t>
            </a:r>
            <a:r>
              <a:rPr sz="1800" spc="-50" dirty="0">
                <a:latin typeface="Microsoft Sans Serif"/>
                <a:cs typeface="Microsoft Sans Serif"/>
              </a:rPr>
              <a:t> </a:t>
            </a:r>
            <a:r>
              <a:rPr sz="1800" spc="-185" dirty="0">
                <a:latin typeface="Microsoft Sans Serif"/>
                <a:cs typeface="Microsoft Sans Serif"/>
              </a:rPr>
              <a:t>an</a:t>
            </a:r>
            <a:r>
              <a:rPr sz="1800" spc="-45" dirty="0">
                <a:latin typeface="Microsoft Sans Serif"/>
                <a:cs typeface="Microsoft Sans Serif"/>
              </a:rPr>
              <a:t> </a:t>
            </a:r>
            <a:r>
              <a:rPr sz="1800" spc="-185" dirty="0">
                <a:latin typeface="Microsoft Sans Serif"/>
                <a:cs typeface="Microsoft Sans Serif"/>
              </a:rPr>
              <a:t>IUP</a:t>
            </a:r>
            <a:r>
              <a:rPr sz="1800" spc="-70" dirty="0">
                <a:latin typeface="Microsoft Sans Serif"/>
                <a:cs typeface="Microsoft Sans Serif"/>
              </a:rPr>
              <a:t> </a:t>
            </a:r>
            <a:r>
              <a:rPr sz="1800" spc="-155" dirty="0">
                <a:latin typeface="Microsoft Sans Serif"/>
                <a:cs typeface="Microsoft Sans Serif"/>
              </a:rPr>
              <a:t>include</a:t>
            </a:r>
            <a:r>
              <a:rPr sz="1800" spc="-65" dirty="0">
                <a:latin typeface="Microsoft Sans Serif"/>
                <a:cs typeface="Microsoft Sans Serif"/>
              </a:rPr>
              <a:t> </a:t>
            </a:r>
            <a:r>
              <a:rPr sz="1800" spc="-180" dirty="0">
                <a:latin typeface="Microsoft Sans Serif"/>
                <a:cs typeface="Microsoft Sans Serif"/>
              </a:rPr>
              <a:t>a</a:t>
            </a:r>
            <a:r>
              <a:rPr sz="1800" spc="-55" dirty="0">
                <a:latin typeface="Microsoft Sans Serif"/>
                <a:cs typeface="Microsoft Sans Serif"/>
              </a:rPr>
              <a:t> </a:t>
            </a:r>
            <a:r>
              <a:rPr sz="1800" spc="-150" dirty="0">
                <a:latin typeface="Microsoft Sans Serif"/>
                <a:cs typeface="Microsoft Sans Serif"/>
              </a:rPr>
              <a:t>gestational</a:t>
            </a:r>
            <a:r>
              <a:rPr sz="1800" spc="-35" dirty="0">
                <a:latin typeface="Microsoft Sans Serif"/>
                <a:cs typeface="Microsoft Sans Serif"/>
              </a:rPr>
              <a:t> </a:t>
            </a:r>
            <a:r>
              <a:rPr sz="1800" spc="-175" dirty="0">
                <a:latin typeface="Microsoft Sans Serif"/>
                <a:cs typeface="Microsoft Sans Serif"/>
              </a:rPr>
              <a:t>sac</a:t>
            </a:r>
            <a:r>
              <a:rPr sz="1800" spc="-65" dirty="0">
                <a:latin typeface="Microsoft Sans Serif"/>
                <a:cs typeface="Microsoft Sans Serif"/>
              </a:rPr>
              <a:t> </a:t>
            </a:r>
            <a:r>
              <a:rPr sz="1800" spc="-150" dirty="0">
                <a:latin typeface="Microsoft Sans Serif"/>
                <a:cs typeface="Microsoft Sans Serif"/>
              </a:rPr>
              <a:t>with</a:t>
            </a:r>
            <a:r>
              <a:rPr sz="1800" spc="-55" dirty="0">
                <a:latin typeface="Microsoft Sans Serif"/>
                <a:cs typeface="Microsoft Sans Serif"/>
              </a:rPr>
              <a:t> </a:t>
            </a:r>
            <a:r>
              <a:rPr sz="1800" spc="-180" dirty="0">
                <a:latin typeface="Microsoft Sans Serif"/>
                <a:cs typeface="Microsoft Sans Serif"/>
              </a:rPr>
              <a:t>a</a:t>
            </a:r>
            <a:endParaRPr sz="1800" dirty="0">
              <a:latin typeface="Microsoft Sans Serif"/>
              <a:cs typeface="Microsoft Sans Serif"/>
            </a:endParaRPr>
          </a:p>
          <a:p>
            <a:pPr marL="12700">
              <a:lnSpc>
                <a:spcPct val="100000"/>
              </a:lnSpc>
              <a:spcBef>
                <a:spcPts val="5"/>
              </a:spcBef>
            </a:pPr>
            <a:r>
              <a:rPr sz="1800" spc="-150" dirty="0">
                <a:latin typeface="Microsoft Sans Serif"/>
                <a:cs typeface="Microsoft Sans Serif"/>
              </a:rPr>
              <a:t>yolk</a:t>
            </a:r>
            <a:r>
              <a:rPr sz="1800" spc="-65" dirty="0">
                <a:latin typeface="Microsoft Sans Serif"/>
                <a:cs typeface="Microsoft Sans Serif"/>
              </a:rPr>
              <a:t> </a:t>
            </a:r>
            <a:r>
              <a:rPr sz="1800" spc="-175" dirty="0">
                <a:latin typeface="Microsoft Sans Serif"/>
                <a:cs typeface="Microsoft Sans Serif"/>
              </a:rPr>
              <a:t>sac</a:t>
            </a:r>
            <a:r>
              <a:rPr sz="1800" spc="-70" dirty="0">
                <a:latin typeface="Microsoft Sans Serif"/>
                <a:cs typeface="Microsoft Sans Serif"/>
              </a:rPr>
              <a:t> </a:t>
            </a:r>
            <a:r>
              <a:rPr sz="1800" spc="-150" dirty="0">
                <a:latin typeface="Microsoft Sans Serif"/>
                <a:cs typeface="Microsoft Sans Serif"/>
              </a:rPr>
              <a:t>or</a:t>
            </a:r>
            <a:r>
              <a:rPr sz="1800" spc="-85" dirty="0">
                <a:latin typeface="Microsoft Sans Serif"/>
                <a:cs typeface="Microsoft Sans Serif"/>
              </a:rPr>
              <a:t> </a:t>
            </a:r>
            <a:r>
              <a:rPr sz="1800" spc="-190" dirty="0">
                <a:latin typeface="Microsoft Sans Serif"/>
                <a:cs typeface="Microsoft Sans Serif"/>
              </a:rPr>
              <a:t>embryo</a:t>
            </a:r>
            <a:r>
              <a:rPr sz="1800" spc="-30" dirty="0">
                <a:latin typeface="Microsoft Sans Serif"/>
                <a:cs typeface="Microsoft Sans Serif"/>
              </a:rPr>
              <a:t> </a:t>
            </a:r>
            <a:r>
              <a:rPr sz="1800" spc="-145" dirty="0">
                <a:latin typeface="Microsoft Sans Serif"/>
                <a:cs typeface="Microsoft Sans Serif"/>
              </a:rPr>
              <a:t>(with</a:t>
            </a:r>
            <a:r>
              <a:rPr sz="1800" spc="-60" dirty="0">
                <a:latin typeface="Microsoft Sans Serif"/>
                <a:cs typeface="Microsoft Sans Serif"/>
              </a:rPr>
              <a:t> </a:t>
            </a:r>
            <a:r>
              <a:rPr sz="1800" spc="-150" dirty="0">
                <a:latin typeface="Microsoft Sans Serif"/>
                <a:cs typeface="Microsoft Sans Serif"/>
              </a:rPr>
              <a:t>or</a:t>
            </a:r>
            <a:r>
              <a:rPr sz="1800" spc="-65" dirty="0">
                <a:latin typeface="Microsoft Sans Serif"/>
                <a:cs typeface="Microsoft Sans Serif"/>
              </a:rPr>
              <a:t> </a:t>
            </a:r>
            <a:r>
              <a:rPr sz="1800" spc="-155" dirty="0">
                <a:latin typeface="Microsoft Sans Serif"/>
                <a:cs typeface="Microsoft Sans Serif"/>
              </a:rPr>
              <a:t>without</a:t>
            </a:r>
            <a:r>
              <a:rPr sz="1800" spc="-50" dirty="0">
                <a:latin typeface="Microsoft Sans Serif"/>
                <a:cs typeface="Microsoft Sans Serif"/>
              </a:rPr>
              <a:t> </a:t>
            </a:r>
            <a:r>
              <a:rPr sz="1800" spc="-185" dirty="0">
                <a:latin typeface="Microsoft Sans Serif"/>
                <a:cs typeface="Microsoft Sans Serif"/>
              </a:rPr>
              <a:t>a</a:t>
            </a:r>
            <a:r>
              <a:rPr sz="1800" spc="-55" dirty="0">
                <a:latin typeface="Microsoft Sans Serif"/>
                <a:cs typeface="Microsoft Sans Serif"/>
              </a:rPr>
              <a:t> </a:t>
            </a:r>
            <a:r>
              <a:rPr sz="1800" spc="-155" dirty="0">
                <a:latin typeface="Microsoft Sans Serif"/>
                <a:cs typeface="Microsoft Sans Serif"/>
              </a:rPr>
              <a:t>heartbeat)</a:t>
            </a:r>
            <a:r>
              <a:rPr sz="1800" spc="-10" dirty="0">
                <a:latin typeface="Microsoft Sans Serif"/>
                <a:cs typeface="Microsoft Sans Serif"/>
              </a:rPr>
              <a:t> </a:t>
            </a:r>
            <a:r>
              <a:rPr sz="1800" spc="-130" dirty="0">
                <a:latin typeface="Microsoft Sans Serif"/>
                <a:cs typeface="Microsoft Sans Serif"/>
              </a:rPr>
              <a:t>in</a:t>
            </a:r>
            <a:r>
              <a:rPr sz="1800" spc="-80" dirty="0">
                <a:latin typeface="Microsoft Sans Serif"/>
                <a:cs typeface="Microsoft Sans Serif"/>
              </a:rPr>
              <a:t> </a:t>
            </a:r>
            <a:r>
              <a:rPr sz="1800" spc="-155" dirty="0">
                <a:latin typeface="Microsoft Sans Serif"/>
                <a:cs typeface="Microsoft Sans Serif"/>
              </a:rPr>
              <a:t>the</a:t>
            </a:r>
            <a:r>
              <a:rPr sz="1800" spc="-55" dirty="0">
                <a:latin typeface="Microsoft Sans Serif"/>
                <a:cs typeface="Microsoft Sans Serif"/>
              </a:rPr>
              <a:t> </a:t>
            </a:r>
            <a:r>
              <a:rPr sz="1800" spc="-145" dirty="0">
                <a:latin typeface="Microsoft Sans Serif"/>
                <a:cs typeface="Microsoft Sans Serif"/>
              </a:rPr>
              <a:t>uterus.</a:t>
            </a:r>
            <a:endParaRPr sz="1800" dirty="0">
              <a:latin typeface="Microsoft Sans Serif"/>
              <a:cs typeface="Microsoft Sans Serif"/>
            </a:endParaRPr>
          </a:p>
          <a:p>
            <a:pPr>
              <a:lnSpc>
                <a:spcPct val="100000"/>
              </a:lnSpc>
              <a:spcBef>
                <a:spcPts val="10"/>
              </a:spcBef>
            </a:pPr>
            <a:endParaRPr sz="1900" dirty="0">
              <a:latin typeface="Microsoft Sans Serif"/>
              <a:cs typeface="Microsoft Sans Serif"/>
            </a:endParaRPr>
          </a:p>
          <a:p>
            <a:pPr marL="12700" marR="281940">
              <a:lnSpc>
                <a:spcPct val="100000"/>
              </a:lnSpc>
              <a:buChar char="-"/>
              <a:tabLst>
                <a:tab pos="128905" algn="l"/>
              </a:tabLst>
            </a:pPr>
            <a:r>
              <a:rPr sz="1800" u="heavy" spc="-180" dirty="0">
                <a:uFill>
                  <a:solidFill>
                    <a:srgbClr val="FFFFFF"/>
                  </a:solidFill>
                </a:uFill>
                <a:latin typeface="Microsoft Sans Serif"/>
                <a:cs typeface="Microsoft Sans Serif"/>
              </a:rPr>
              <a:t>Diagnose</a:t>
            </a:r>
            <a:r>
              <a:rPr sz="1800" u="heavy" spc="-175" dirty="0">
                <a:uFill>
                  <a:solidFill>
                    <a:srgbClr val="FFFFFF"/>
                  </a:solidFill>
                </a:uFill>
                <a:latin typeface="Microsoft Sans Serif"/>
                <a:cs typeface="Microsoft Sans Serif"/>
              </a:rPr>
              <a:t> </a:t>
            </a:r>
            <a:r>
              <a:rPr sz="1800" u="heavy" spc="-185" dirty="0">
                <a:uFill>
                  <a:solidFill>
                    <a:srgbClr val="FFFFFF"/>
                  </a:solidFill>
                </a:uFill>
                <a:latin typeface="Microsoft Sans Serif"/>
                <a:cs typeface="Microsoft Sans Serif"/>
              </a:rPr>
              <a:t>an</a:t>
            </a:r>
            <a:r>
              <a:rPr sz="1800" u="heavy" spc="-180" dirty="0">
                <a:uFill>
                  <a:solidFill>
                    <a:srgbClr val="FFFFFF"/>
                  </a:solidFill>
                </a:uFill>
                <a:latin typeface="Microsoft Sans Serif"/>
                <a:cs typeface="Microsoft Sans Serif"/>
              </a:rPr>
              <a:t> </a:t>
            </a:r>
            <a:r>
              <a:rPr sz="1800" u="heavy" spc="-155" dirty="0">
                <a:uFill>
                  <a:solidFill>
                    <a:srgbClr val="FFFFFF"/>
                  </a:solidFill>
                </a:uFill>
                <a:latin typeface="Microsoft Sans Serif"/>
                <a:cs typeface="Microsoft Sans Serif"/>
              </a:rPr>
              <a:t>ectopic </a:t>
            </a:r>
            <a:r>
              <a:rPr sz="1800" u="heavy" spc="-170" dirty="0">
                <a:uFill>
                  <a:solidFill>
                    <a:srgbClr val="FFFFFF"/>
                  </a:solidFill>
                </a:uFill>
                <a:latin typeface="Microsoft Sans Serif"/>
                <a:cs typeface="Microsoft Sans Serif"/>
              </a:rPr>
              <a:t>pregnancy</a:t>
            </a:r>
            <a:r>
              <a:rPr sz="1800" spc="-170" dirty="0">
                <a:latin typeface="Microsoft Sans Serif"/>
                <a:cs typeface="Microsoft Sans Serif"/>
              </a:rPr>
              <a:t>: </a:t>
            </a:r>
            <a:r>
              <a:rPr sz="1800" spc="-190" dirty="0">
                <a:latin typeface="Microsoft Sans Serif"/>
                <a:cs typeface="Microsoft Sans Serif"/>
              </a:rPr>
              <a:t>The </a:t>
            </a:r>
            <a:r>
              <a:rPr sz="1800" spc="-185" dirty="0">
                <a:latin typeface="Microsoft Sans Serif"/>
                <a:cs typeface="Microsoft Sans Serif"/>
              </a:rPr>
              <a:t>most</a:t>
            </a:r>
            <a:r>
              <a:rPr sz="1800" spc="-180" dirty="0">
                <a:latin typeface="Microsoft Sans Serif"/>
                <a:cs typeface="Microsoft Sans Serif"/>
              </a:rPr>
              <a:t> </a:t>
            </a:r>
            <a:r>
              <a:rPr sz="1800" spc="-140" dirty="0">
                <a:latin typeface="Microsoft Sans Serif"/>
                <a:cs typeface="Microsoft Sans Serif"/>
              </a:rPr>
              <a:t>specific </a:t>
            </a:r>
            <a:r>
              <a:rPr sz="1800" spc="-160" dirty="0">
                <a:latin typeface="Microsoft Sans Serif"/>
                <a:cs typeface="Microsoft Sans Serif"/>
              </a:rPr>
              <a:t>signs </a:t>
            </a:r>
            <a:r>
              <a:rPr sz="1800" spc="-140" dirty="0">
                <a:latin typeface="Microsoft Sans Serif"/>
                <a:cs typeface="Microsoft Sans Serif"/>
              </a:rPr>
              <a:t>of </a:t>
            </a:r>
            <a:r>
              <a:rPr sz="1800" spc="-185" dirty="0">
                <a:latin typeface="Microsoft Sans Serif"/>
                <a:cs typeface="Microsoft Sans Serif"/>
              </a:rPr>
              <a:t>an</a:t>
            </a:r>
            <a:r>
              <a:rPr sz="1800" spc="-180" dirty="0">
                <a:latin typeface="Microsoft Sans Serif"/>
                <a:cs typeface="Microsoft Sans Serif"/>
              </a:rPr>
              <a:t> </a:t>
            </a:r>
            <a:r>
              <a:rPr sz="1800" spc="-155" dirty="0">
                <a:latin typeface="Microsoft Sans Serif"/>
                <a:cs typeface="Microsoft Sans Serif"/>
              </a:rPr>
              <a:t>ectopic </a:t>
            </a:r>
            <a:r>
              <a:rPr sz="1800" spc="-180" dirty="0">
                <a:latin typeface="Microsoft Sans Serif"/>
                <a:cs typeface="Microsoft Sans Serif"/>
              </a:rPr>
              <a:t>pregnancy</a:t>
            </a:r>
            <a:r>
              <a:rPr sz="1800" spc="-175" dirty="0">
                <a:latin typeface="Microsoft Sans Serif"/>
                <a:cs typeface="Microsoft Sans Serif"/>
              </a:rPr>
              <a:t> </a:t>
            </a:r>
            <a:r>
              <a:rPr sz="1800" spc="-155" dirty="0">
                <a:latin typeface="Microsoft Sans Serif"/>
                <a:cs typeface="Microsoft Sans Serif"/>
              </a:rPr>
              <a:t>include </a:t>
            </a:r>
            <a:r>
              <a:rPr sz="1800" spc="-185" dirty="0">
                <a:latin typeface="Microsoft Sans Serif"/>
                <a:cs typeface="Microsoft Sans Serif"/>
              </a:rPr>
              <a:t>a</a:t>
            </a:r>
            <a:r>
              <a:rPr sz="1800" spc="-180" dirty="0">
                <a:latin typeface="Microsoft Sans Serif"/>
                <a:cs typeface="Microsoft Sans Serif"/>
              </a:rPr>
              <a:t> </a:t>
            </a:r>
            <a:r>
              <a:rPr sz="1800" spc="-150" dirty="0">
                <a:latin typeface="Microsoft Sans Serif"/>
                <a:cs typeface="Microsoft Sans Serif"/>
              </a:rPr>
              <a:t>gestational </a:t>
            </a:r>
            <a:r>
              <a:rPr sz="1800" spc="-465" dirty="0">
                <a:latin typeface="Microsoft Sans Serif"/>
                <a:cs typeface="Microsoft Sans Serif"/>
              </a:rPr>
              <a:t> </a:t>
            </a:r>
            <a:r>
              <a:rPr sz="1800" spc="-170" dirty="0">
                <a:latin typeface="Microsoft Sans Serif"/>
                <a:cs typeface="Microsoft Sans Serif"/>
              </a:rPr>
              <a:t>sac</a:t>
            </a:r>
            <a:r>
              <a:rPr sz="1800" spc="-70" dirty="0">
                <a:latin typeface="Microsoft Sans Serif"/>
                <a:cs typeface="Microsoft Sans Serif"/>
              </a:rPr>
              <a:t> </a:t>
            </a:r>
            <a:r>
              <a:rPr sz="1800" spc="-150" dirty="0">
                <a:latin typeface="Microsoft Sans Serif"/>
                <a:cs typeface="Microsoft Sans Serif"/>
              </a:rPr>
              <a:t>with</a:t>
            </a:r>
            <a:r>
              <a:rPr sz="1800" spc="-60" dirty="0">
                <a:latin typeface="Microsoft Sans Serif"/>
                <a:cs typeface="Microsoft Sans Serif"/>
              </a:rPr>
              <a:t> </a:t>
            </a:r>
            <a:r>
              <a:rPr sz="1800" spc="-185" dirty="0">
                <a:latin typeface="Microsoft Sans Serif"/>
                <a:cs typeface="Microsoft Sans Serif"/>
              </a:rPr>
              <a:t>a</a:t>
            </a:r>
            <a:r>
              <a:rPr sz="1800" spc="-75" dirty="0">
                <a:latin typeface="Microsoft Sans Serif"/>
                <a:cs typeface="Microsoft Sans Serif"/>
              </a:rPr>
              <a:t> </a:t>
            </a:r>
            <a:r>
              <a:rPr sz="1800" spc="-150" dirty="0">
                <a:latin typeface="Microsoft Sans Serif"/>
                <a:cs typeface="Microsoft Sans Serif"/>
              </a:rPr>
              <a:t>yolk</a:t>
            </a:r>
            <a:r>
              <a:rPr sz="1800" spc="-65" dirty="0">
                <a:latin typeface="Microsoft Sans Serif"/>
                <a:cs typeface="Microsoft Sans Serif"/>
              </a:rPr>
              <a:t> </a:t>
            </a:r>
            <a:r>
              <a:rPr sz="1800" spc="-175" dirty="0">
                <a:latin typeface="Microsoft Sans Serif"/>
                <a:cs typeface="Microsoft Sans Serif"/>
              </a:rPr>
              <a:t>sac</a:t>
            </a:r>
            <a:r>
              <a:rPr sz="1800" spc="-65" dirty="0">
                <a:latin typeface="Microsoft Sans Serif"/>
                <a:cs typeface="Microsoft Sans Serif"/>
              </a:rPr>
              <a:t> </a:t>
            </a:r>
            <a:r>
              <a:rPr sz="1800" spc="-150" dirty="0">
                <a:latin typeface="Microsoft Sans Serif"/>
                <a:cs typeface="Microsoft Sans Serif"/>
              </a:rPr>
              <a:t>or</a:t>
            </a:r>
            <a:r>
              <a:rPr sz="1800" spc="-65" dirty="0">
                <a:latin typeface="Microsoft Sans Serif"/>
                <a:cs typeface="Microsoft Sans Serif"/>
              </a:rPr>
              <a:t> </a:t>
            </a:r>
            <a:r>
              <a:rPr sz="1800" spc="-190" dirty="0">
                <a:latin typeface="Microsoft Sans Serif"/>
                <a:cs typeface="Microsoft Sans Serif"/>
              </a:rPr>
              <a:t>embryo</a:t>
            </a:r>
            <a:r>
              <a:rPr sz="1800" spc="-55" dirty="0">
                <a:latin typeface="Microsoft Sans Serif"/>
                <a:cs typeface="Microsoft Sans Serif"/>
              </a:rPr>
              <a:t> </a:t>
            </a:r>
            <a:r>
              <a:rPr sz="1800" spc="-145" dirty="0">
                <a:latin typeface="Microsoft Sans Serif"/>
                <a:cs typeface="Microsoft Sans Serif"/>
              </a:rPr>
              <a:t>(with</a:t>
            </a:r>
            <a:r>
              <a:rPr sz="1800" spc="-55" dirty="0">
                <a:latin typeface="Microsoft Sans Serif"/>
                <a:cs typeface="Microsoft Sans Serif"/>
              </a:rPr>
              <a:t> </a:t>
            </a:r>
            <a:r>
              <a:rPr sz="1800" spc="-150" dirty="0">
                <a:latin typeface="Microsoft Sans Serif"/>
                <a:cs typeface="Microsoft Sans Serif"/>
              </a:rPr>
              <a:t>or</a:t>
            </a:r>
            <a:r>
              <a:rPr sz="1800" spc="-65" dirty="0">
                <a:latin typeface="Microsoft Sans Serif"/>
                <a:cs typeface="Microsoft Sans Serif"/>
              </a:rPr>
              <a:t> </a:t>
            </a:r>
            <a:r>
              <a:rPr sz="1800" spc="-155" dirty="0">
                <a:latin typeface="Microsoft Sans Serif"/>
                <a:cs typeface="Microsoft Sans Serif"/>
              </a:rPr>
              <a:t>without</a:t>
            </a:r>
            <a:r>
              <a:rPr sz="1800" spc="-45" dirty="0">
                <a:latin typeface="Microsoft Sans Serif"/>
                <a:cs typeface="Microsoft Sans Serif"/>
              </a:rPr>
              <a:t> </a:t>
            </a:r>
            <a:r>
              <a:rPr sz="1800" spc="-185" dirty="0">
                <a:latin typeface="Microsoft Sans Serif"/>
                <a:cs typeface="Microsoft Sans Serif"/>
              </a:rPr>
              <a:t>a</a:t>
            </a:r>
            <a:r>
              <a:rPr sz="1800" spc="-55" dirty="0">
                <a:latin typeface="Microsoft Sans Serif"/>
                <a:cs typeface="Microsoft Sans Serif"/>
              </a:rPr>
              <a:t> </a:t>
            </a:r>
            <a:r>
              <a:rPr sz="1800" spc="-155" dirty="0">
                <a:latin typeface="Microsoft Sans Serif"/>
                <a:cs typeface="Microsoft Sans Serif"/>
              </a:rPr>
              <a:t>heartbeat)</a:t>
            </a:r>
            <a:r>
              <a:rPr sz="1800" spc="-10" dirty="0">
                <a:latin typeface="Microsoft Sans Serif"/>
                <a:cs typeface="Microsoft Sans Serif"/>
              </a:rPr>
              <a:t> </a:t>
            </a:r>
            <a:r>
              <a:rPr sz="1800" spc="-155" dirty="0">
                <a:latin typeface="Microsoft Sans Serif"/>
                <a:cs typeface="Microsoft Sans Serif"/>
              </a:rPr>
              <a:t>outside</a:t>
            </a:r>
            <a:r>
              <a:rPr sz="1800" spc="-60" dirty="0">
                <a:latin typeface="Microsoft Sans Serif"/>
                <a:cs typeface="Microsoft Sans Serif"/>
              </a:rPr>
              <a:t> </a:t>
            </a:r>
            <a:r>
              <a:rPr sz="1800" spc="-140" dirty="0">
                <a:latin typeface="Microsoft Sans Serif"/>
                <a:cs typeface="Microsoft Sans Serif"/>
              </a:rPr>
              <a:t>of</a:t>
            </a:r>
            <a:r>
              <a:rPr sz="1800" spc="-55" dirty="0">
                <a:latin typeface="Microsoft Sans Serif"/>
                <a:cs typeface="Microsoft Sans Serif"/>
              </a:rPr>
              <a:t> </a:t>
            </a:r>
            <a:r>
              <a:rPr sz="1800" spc="-155" dirty="0">
                <a:latin typeface="Microsoft Sans Serif"/>
                <a:cs typeface="Microsoft Sans Serif"/>
              </a:rPr>
              <a:t>the</a:t>
            </a:r>
            <a:r>
              <a:rPr sz="1800" spc="-5" dirty="0">
                <a:latin typeface="Microsoft Sans Serif"/>
                <a:cs typeface="Microsoft Sans Serif"/>
              </a:rPr>
              <a:t> </a:t>
            </a:r>
            <a:r>
              <a:rPr sz="1800" spc="-150" dirty="0">
                <a:latin typeface="Microsoft Sans Serif"/>
                <a:cs typeface="Microsoft Sans Serif"/>
              </a:rPr>
              <a:t>uterus.</a:t>
            </a:r>
            <a:r>
              <a:rPr sz="1800" spc="-20" dirty="0">
                <a:latin typeface="Microsoft Sans Serif"/>
                <a:cs typeface="Microsoft Sans Serif"/>
              </a:rPr>
              <a:t> </a:t>
            </a:r>
            <a:r>
              <a:rPr sz="1800" spc="-165" dirty="0">
                <a:latin typeface="Microsoft Sans Serif"/>
                <a:cs typeface="Microsoft Sans Serif"/>
              </a:rPr>
              <a:t>With</a:t>
            </a:r>
            <a:r>
              <a:rPr sz="1800" spc="-75" dirty="0">
                <a:latin typeface="Microsoft Sans Serif"/>
                <a:cs typeface="Microsoft Sans Serif"/>
              </a:rPr>
              <a:t> </a:t>
            </a:r>
            <a:r>
              <a:rPr sz="1800" spc="-185" dirty="0">
                <a:latin typeface="Microsoft Sans Serif"/>
                <a:cs typeface="Microsoft Sans Serif"/>
              </a:rPr>
              <a:t>empty</a:t>
            </a:r>
            <a:r>
              <a:rPr sz="1800" spc="-45" dirty="0">
                <a:latin typeface="Microsoft Sans Serif"/>
                <a:cs typeface="Microsoft Sans Serif"/>
              </a:rPr>
              <a:t> </a:t>
            </a:r>
            <a:r>
              <a:rPr sz="1800" spc="-150" dirty="0">
                <a:latin typeface="Microsoft Sans Serif"/>
                <a:cs typeface="Microsoft Sans Serif"/>
              </a:rPr>
              <a:t>uterus.</a:t>
            </a:r>
            <a:endParaRPr sz="1800" dirty="0">
              <a:latin typeface="Microsoft Sans Serif"/>
              <a:cs typeface="Microsoft Sans Serif"/>
            </a:endParaRPr>
          </a:p>
          <a:p>
            <a:pPr>
              <a:lnSpc>
                <a:spcPct val="100000"/>
              </a:lnSpc>
              <a:spcBef>
                <a:spcPts val="10"/>
              </a:spcBef>
              <a:buClr>
                <a:srgbClr val="FFFFFF"/>
              </a:buClr>
              <a:buFont typeface="Microsoft Sans Serif"/>
              <a:buChar char="-"/>
            </a:pPr>
            <a:endParaRPr sz="1900" dirty="0">
              <a:latin typeface="Microsoft Sans Serif"/>
              <a:cs typeface="Microsoft Sans Serif"/>
            </a:endParaRPr>
          </a:p>
          <a:p>
            <a:pPr marL="12700" marR="233679">
              <a:lnSpc>
                <a:spcPct val="100000"/>
              </a:lnSpc>
              <a:buChar char="-"/>
              <a:tabLst>
                <a:tab pos="128905" algn="l"/>
              </a:tabLst>
            </a:pPr>
            <a:r>
              <a:rPr sz="1800" u="heavy" spc="-165" dirty="0">
                <a:uFill>
                  <a:solidFill>
                    <a:srgbClr val="FFFFFF"/>
                  </a:solidFill>
                </a:uFill>
                <a:latin typeface="Microsoft Sans Serif"/>
                <a:cs typeface="Microsoft Sans Serif"/>
              </a:rPr>
              <a:t>Detect</a:t>
            </a:r>
            <a:r>
              <a:rPr sz="1800" u="heavy" spc="-45" dirty="0">
                <a:uFill>
                  <a:solidFill>
                    <a:srgbClr val="FFFFFF"/>
                  </a:solidFill>
                </a:uFill>
                <a:latin typeface="Microsoft Sans Serif"/>
                <a:cs typeface="Microsoft Sans Serif"/>
              </a:rPr>
              <a:t> </a:t>
            </a:r>
            <a:r>
              <a:rPr sz="1800" u="heavy" spc="-150" dirty="0">
                <a:uFill>
                  <a:solidFill>
                    <a:srgbClr val="FFFFFF"/>
                  </a:solidFill>
                </a:uFill>
                <a:latin typeface="Microsoft Sans Serif"/>
                <a:cs typeface="Microsoft Sans Serif"/>
              </a:rPr>
              <a:t>findings</a:t>
            </a:r>
            <a:r>
              <a:rPr sz="1800" u="heavy" spc="-35" dirty="0">
                <a:uFill>
                  <a:solidFill>
                    <a:srgbClr val="FFFFFF"/>
                  </a:solidFill>
                </a:uFill>
                <a:latin typeface="Microsoft Sans Serif"/>
                <a:cs typeface="Microsoft Sans Serif"/>
              </a:rPr>
              <a:t> </a:t>
            </a:r>
            <a:r>
              <a:rPr sz="1800" u="heavy" spc="-140" dirty="0">
                <a:uFill>
                  <a:solidFill>
                    <a:srgbClr val="FFFFFF"/>
                  </a:solidFill>
                </a:uFill>
                <a:latin typeface="Microsoft Sans Serif"/>
                <a:cs typeface="Microsoft Sans Serif"/>
              </a:rPr>
              <a:t>that</a:t>
            </a:r>
            <a:r>
              <a:rPr sz="1800" u="heavy" spc="-55" dirty="0">
                <a:uFill>
                  <a:solidFill>
                    <a:srgbClr val="FFFFFF"/>
                  </a:solidFill>
                </a:uFill>
                <a:latin typeface="Microsoft Sans Serif"/>
                <a:cs typeface="Microsoft Sans Serif"/>
              </a:rPr>
              <a:t> </a:t>
            </a:r>
            <a:r>
              <a:rPr sz="1800" u="heavy" spc="-165" dirty="0">
                <a:uFill>
                  <a:solidFill>
                    <a:srgbClr val="FFFFFF"/>
                  </a:solidFill>
                </a:uFill>
                <a:latin typeface="Microsoft Sans Serif"/>
                <a:cs typeface="Microsoft Sans Serif"/>
              </a:rPr>
              <a:t>are</a:t>
            </a:r>
            <a:r>
              <a:rPr sz="1800" u="heavy" spc="-45" dirty="0">
                <a:uFill>
                  <a:solidFill>
                    <a:srgbClr val="FFFFFF"/>
                  </a:solidFill>
                </a:uFill>
                <a:latin typeface="Microsoft Sans Serif"/>
                <a:cs typeface="Microsoft Sans Serif"/>
              </a:rPr>
              <a:t> </a:t>
            </a:r>
            <a:r>
              <a:rPr sz="1800" u="heavy" spc="-155" dirty="0">
                <a:uFill>
                  <a:solidFill>
                    <a:srgbClr val="FFFFFF"/>
                  </a:solidFill>
                </a:uFill>
                <a:latin typeface="Microsoft Sans Serif"/>
                <a:cs typeface="Microsoft Sans Serif"/>
              </a:rPr>
              <a:t>suggestive,</a:t>
            </a:r>
            <a:r>
              <a:rPr sz="1800" u="heavy" spc="-50" dirty="0">
                <a:uFill>
                  <a:solidFill>
                    <a:srgbClr val="FFFFFF"/>
                  </a:solidFill>
                </a:uFill>
                <a:latin typeface="Microsoft Sans Serif"/>
                <a:cs typeface="Microsoft Sans Serif"/>
              </a:rPr>
              <a:t> </a:t>
            </a:r>
            <a:r>
              <a:rPr sz="1800" u="heavy" spc="-155" dirty="0">
                <a:uFill>
                  <a:solidFill>
                    <a:srgbClr val="FFFFFF"/>
                  </a:solidFill>
                </a:uFill>
                <a:latin typeface="Microsoft Sans Serif"/>
                <a:cs typeface="Microsoft Sans Serif"/>
              </a:rPr>
              <a:t>but</a:t>
            </a:r>
            <a:r>
              <a:rPr sz="1800" u="heavy" spc="-45" dirty="0">
                <a:uFill>
                  <a:solidFill>
                    <a:srgbClr val="FFFFFF"/>
                  </a:solidFill>
                </a:uFill>
                <a:latin typeface="Microsoft Sans Serif"/>
                <a:cs typeface="Microsoft Sans Serif"/>
              </a:rPr>
              <a:t> </a:t>
            </a:r>
            <a:r>
              <a:rPr sz="1800" u="heavy" spc="-155" dirty="0">
                <a:uFill>
                  <a:solidFill>
                    <a:srgbClr val="FFFFFF"/>
                  </a:solidFill>
                </a:uFill>
                <a:latin typeface="Microsoft Sans Serif"/>
                <a:cs typeface="Microsoft Sans Serif"/>
              </a:rPr>
              <a:t>not</a:t>
            </a:r>
            <a:r>
              <a:rPr sz="1800" u="heavy" spc="-40" dirty="0">
                <a:uFill>
                  <a:solidFill>
                    <a:srgbClr val="FFFFFF"/>
                  </a:solidFill>
                </a:uFill>
                <a:latin typeface="Microsoft Sans Serif"/>
                <a:cs typeface="Microsoft Sans Serif"/>
              </a:rPr>
              <a:t> </a:t>
            </a:r>
            <a:r>
              <a:rPr sz="1800" u="heavy" spc="-150" dirty="0">
                <a:uFill>
                  <a:solidFill>
                    <a:srgbClr val="FFFFFF"/>
                  </a:solidFill>
                </a:uFill>
                <a:latin typeface="Microsoft Sans Serif"/>
                <a:cs typeface="Microsoft Sans Serif"/>
              </a:rPr>
              <a:t>diagnostic,</a:t>
            </a:r>
            <a:r>
              <a:rPr sz="1800" u="heavy" spc="-40" dirty="0">
                <a:uFill>
                  <a:solidFill>
                    <a:srgbClr val="FFFFFF"/>
                  </a:solidFill>
                </a:uFill>
                <a:latin typeface="Microsoft Sans Serif"/>
                <a:cs typeface="Microsoft Sans Serif"/>
              </a:rPr>
              <a:t> </a:t>
            </a:r>
            <a:r>
              <a:rPr sz="1800" u="heavy" spc="-140" dirty="0">
                <a:uFill>
                  <a:solidFill>
                    <a:srgbClr val="FFFFFF"/>
                  </a:solidFill>
                </a:uFill>
                <a:latin typeface="Microsoft Sans Serif"/>
                <a:cs typeface="Microsoft Sans Serif"/>
              </a:rPr>
              <a:t>of</a:t>
            </a:r>
            <a:r>
              <a:rPr sz="1800" u="heavy" spc="-55" dirty="0">
                <a:uFill>
                  <a:solidFill>
                    <a:srgbClr val="FFFFFF"/>
                  </a:solidFill>
                </a:uFill>
                <a:latin typeface="Microsoft Sans Serif"/>
                <a:cs typeface="Microsoft Sans Serif"/>
              </a:rPr>
              <a:t> </a:t>
            </a:r>
            <a:r>
              <a:rPr sz="1800" u="heavy" spc="-155" dirty="0">
                <a:uFill>
                  <a:solidFill>
                    <a:srgbClr val="FFFFFF"/>
                  </a:solidFill>
                </a:uFill>
                <a:latin typeface="Microsoft Sans Serif"/>
                <a:cs typeface="Microsoft Sans Serif"/>
              </a:rPr>
              <a:t>ectopic</a:t>
            </a:r>
            <a:r>
              <a:rPr sz="1800" u="heavy" spc="-35" dirty="0">
                <a:uFill>
                  <a:solidFill>
                    <a:srgbClr val="FFFFFF"/>
                  </a:solidFill>
                </a:uFill>
                <a:latin typeface="Microsoft Sans Serif"/>
                <a:cs typeface="Microsoft Sans Serif"/>
              </a:rPr>
              <a:t> </a:t>
            </a:r>
            <a:r>
              <a:rPr sz="1800" u="heavy" spc="-165" dirty="0">
                <a:uFill>
                  <a:solidFill>
                    <a:srgbClr val="FFFFFF"/>
                  </a:solidFill>
                </a:uFill>
                <a:latin typeface="Microsoft Sans Serif"/>
                <a:cs typeface="Microsoft Sans Serif"/>
              </a:rPr>
              <a:t>pregnancy</a:t>
            </a:r>
            <a:r>
              <a:rPr sz="1800" spc="-165" dirty="0">
                <a:latin typeface="Microsoft Sans Serif"/>
                <a:cs typeface="Microsoft Sans Serif"/>
              </a:rPr>
              <a:t>:</a:t>
            </a:r>
            <a:r>
              <a:rPr sz="1800" spc="-95" dirty="0">
                <a:latin typeface="Microsoft Sans Serif"/>
                <a:cs typeface="Microsoft Sans Serif"/>
              </a:rPr>
              <a:t> </a:t>
            </a:r>
            <a:r>
              <a:rPr sz="1800" spc="-220" dirty="0">
                <a:latin typeface="Microsoft Sans Serif"/>
                <a:cs typeface="Microsoft Sans Serif"/>
              </a:rPr>
              <a:t>A</a:t>
            </a:r>
            <a:r>
              <a:rPr sz="1800" spc="-130" dirty="0">
                <a:latin typeface="Microsoft Sans Serif"/>
                <a:cs typeface="Microsoft Sans Serif"/>
              </a:rPr>
              <a:t> </a:t>
            </a:r>
            <a:r>
              <a:rPr sz="1800" spc="-180" dirty="0">
                <a:latin typeface="Microsoft Sans Serif"/>
                <a:cs typeface="Microsoft Sans Serif"/>
              </a:rPr>
              <a:t>complex</a:t>
            </a:r>
            <a:r>
              <a:rPr sz="1800" spc="-70" dirty="0">
                <a:latin typeface="Microsoft Sans Serif"/>
                <a:cs typeface="Microsoft Sans Serif"/>
              </a:rPr>
              <a:t> </a:t>
            </a:r>
            <a:r>
              <a:rPr sz="1800" spc="-185" dirty="0">
                <a:latin typeface="Microsoft Sans Serif"/>
                <a:cs typeface="Microsoft Sans Serif"/>
              </a:rPr>
              <a:t>inhomogenous </a:t>
            </a:r>
            <a:r>
              <a:rPr sz="1800" spc="-180" dirty="0">
                <a:latin typeface="Microsoft Sans Serif"/>
                <a:cs typeface="Microsoft Sans Serif"/>
              </a:rPr>
              <a:t> </a:t>
            </a:r>
            <a:r>
              <a:rPr sz="1800" spc="-160" dirty="0">
                <a:latin typeface="Microsoft Sans Serif"/>
                <a:cs typeface="Microsoft Sans Serif"/>
              </a:rPr>
              <a:t>extraovarian</a:t>
            </a:r>
            <a:r>
              <a:rPr sz="1800" spc="-155" dirty="0">
                <a:latin typeface="Microsoft Sans Serif"/>
                <a:cs typeface="Microsoft Sans Serif"/>
              </a:rPr>
              <a:t> </a:t>
            </a:r>
            <a:r>
              <a:rPr sz="1800" spc="-170" dirty="0">
                <a:latin typeface="Microsoft Sans Serif"/>
                <a:cs typeface="Microsoft Sans Serif"/>
              </a:rPr>
              <a:t>adnexal</a:t>
            </a:r>
            <a:r>
              <a:rPr sz="1800" spc="-165" dirty="0">
                <a:latin typeface="Microsoft Sans Serif"/>
                <a:cs typeface="Microsoft Sans Serif"/>
              </a:rPr>
              <a:t> </a:t>
            </a:r>
            <a:r>
              <a:rPr sz="1800" spc="-180" dirty="0">
                <a:latin typeface="Microsoft Sans Serif"/>
                <a:cs typeface="Microsoft Sans Serif"/>
              </a:rPr>
              <a:t>mass. </a:t>
            </a:r>
            <a:r>
              <a:rPr sz="1800" spc="-155" dirty="0">
                <a:latin typeface="Microsoft Sans Serif"/>
                <a:cs typeface="Microsoft Sans Serif"/>
              </a:rPr>
              <a:t>This </a:t>
            </a:r>
            <a:r>
              <a:rPr sz="1800" spc="-120" dirty="0">
                <a:latin typeface="Microsoft Sans Serif"/>
                <a:cs typeface="Microsoft Sans Serif"/>
              </a:rPr>
              <a:t>is </a:t>
            </a:r>
            <a:r>
              <a:rPr sz="1800" spc="-155" dirty="0">
                <a:latin typeface="Microsoft Sans Serif"/>
                <a:cs typeface="Microsoft Sans Serif"/>
              </a:rPr>
              <a:t>the </a:t>
            </a:r>
            <a:r>
              <a:rPr sz="1800" spc="-185" dirty="0">
                <a:latin typeface="Microsoft Sans Serif"/>
                <a:cs typeface="Microsoft Sans Serif"/>
              </a:rPr>
              <a:t>most </a:t>
            </a:r>
            <a:r>
              <a:rPr sz="1800" spc="-215" dirty="0">
                <a:latin typeface="Microsoft Sans Serif"/>
                <a:cs typeface="Microsoft Sans Serif"/>
              </a:rPr>
              <a:t>common</a:t>
            </a:r>
            <a:r>
              <a:rPr sz="1800" spc="-210" dirty="0">
                <a:latin typeface="Microsoft Sans Serif"/>
                <a:cs typeface="Microsoft Sans Serif"/>
              </a:rPr>
              <a:t> </a:t>
            </a:r>
            <a:r>
              <a:rPr sz="1800" spc="-160" dirty="0">
                <a:latin typeface="Microsoft Sans Serif"/>
                <a:cs typeface="Microsoft Sans Serif"/>
              </a:rPr>
              <a:t>ultrasound</a:t>
            </a:r>
            <a:r>
              <a:rPr sz="1800" spc="-155" dirty="0">
                <a:latin typeface="Microsoft Sans Serif"/>
                <a:cs typeface="Microsoft Sans Serif"/>
              </a:rPr>
              <a:t> </a:t>
            </a:r>
            <a:r>
              <a:rPr sz="1800" spc="-145" dirty="0">
                <a:latin typeface="Microsoft Sans Serif"/>
                <a:cs typeface="Microsoft Sans Serif"/>
              </a:rPr>
              <a:t>finding </a:t>
            </a:r>
            <a:r>
              <a:rPr sz="1800" spc="-130" dirty="0">
                <a:latin typeface="Microsoft Sans Serif"/>
                <a:cs typeface="Microsoft Sans Serif"/>
              </a:rPr>
              <a:t>in </a:t>
            </a:r>
            <a:r>
              <a:rPr sz="1800" spc="-155" dirty="0">
                <a:latin typeface="Microsoft Sans Serif"/>
                <a:cs typeface="Microsoft Sans Serif"/>
              </a:rPr>
              <a:t>ectopic </a:t>
            </a:r>
            <a:r>
              <a:rPr sz="1800" spc="-180" dirty="0">
                <a:latin typeface="Microsoft Sans Serif"/>
                <a:cs typeface="Microsoft Sans Serif"/>
              </a:rPr>
              <a:t>pregnancy</a:t>
            </a:r>
            <a:r>
              <a:rPr sz="1800" spc="-175" dirty="0">
                <a:latin typeface="Microsoft Sans Serif"/>
                <a:cs typeface="Microsoft Sans Serif"/>
              </a:rPr>
              <a:t> </a:t>
            </a:r>
            <a:r>
              <a:rPr sz="1800" spc="-190" dirty="0">
                <a:latin typeface="Microsoft Sans Serif"/>
                <a:cs typeface="Microsoft Sans Serif"/>
              </a:rPr>
              <a:t>and</a:t>
            </a:r>
            <a:r>
              <a:rPr sz="1800" spc="95" dirty="0">
                <a:latin typeface="Microsoft Sans Serif"/>
                <a:cs typeface="Microsoft Sans Serif"/>
              </a:rPr>
              <a:t> </a:t>
            </a:r>
            <a:r>
              <a:rPr sz="1800" spc="-120" dirty="0">
                <a:latin typeface="Microsoft Sans Serif"/>
                <a:cs typeface="Microsoft Sans Serif"/>
              </a:rPr>
              <a:t>is </a:t>
            </a:r>
            <a:r>
              <a:rPr sz="1800" spc="-114" dirty="0">
                <a:latin typeface="Microsoft Sans Serif"/>
                <a:cs typeface="Microsoft Sans Serif"/>
              </a:rPr>
              <a:t> </a:t>
            </a:r>
            <a:r>
              <a:rPr sz="1800" spc="-165" dirty="0">
                <a:latin typeface="Microsoft Sans Serif"/>
                <a:cs typeface="Microsoft Sans Serif"/>
              </a:rPr>
              <a:t>present</a:t>
            </a:r>
            <a:r>
              <a:rPr sz="1800" spc="-35" dirty="0">
                <a:latin typeface="Microsoft Sans Serif"/>
                <a:cs typeface="Microsoft Sans Serif"/>
              </a:rPr>
              <a:t> </a:t>
            </a:r>
            <a:r>
              <a:rPr sz="1800" spc="-130" dirty="0">
                <a:latin typeface="Microsoft Sans Serif"/>
                <a:cs typeface="Microsoft Sans Serif"/>
              </a:rPr>
              <a:t>in</a:t>
            </a:r>
            <a:r>
              <a:rPr sz="1800" spc="-80" dirty="0">
                <a:latin typeface="Microsoft Sans Serif"/>
                <a:cs typeface="Microsoft Sans Serif"/>
              </a:rPr>
              <a:t> </a:t>
            </a:r>
            <a:r>
              <a:rPr sz="1800" spc="-185" dirty="0">
                <a:latin typeface="Microsoft Sans Serif"/>
                <a:cs typeface="Microsoft Sans Serif"/>
              </a:rPr>
              <a:t>89</a:t>
            </a:r>
            <a:r>
              <a:rPr sz="1800" spc="-60" dirty="0">
                <a:latin typeface="Microsoft Sans Serif"/>
                <a:cs typeface="Microsoft Sans Serif"/>
              </a:rPr>
              <a:t> </a:t>
            </a:r>
            <a:r>
              <a:rPr sz="1800" spc="-165" dirty="0">
                <a:latin typeface="Microsoft Sans Serif"/>
                <a:cs typeface="Microsoft Sans Serif"/>
              </a:rPr>
              <a:t>percent</a:t>
            </a:r>
            <a:r>
              <a:rPr sz="1800" spc="-30" dirty="0">
                <a:latin typeface="Microsoft Sans Serif"/>
                <a:cs typeface="Microsoft Sans Serif"/>
              </a:rPr>
              <a:t> </a:t>
            </a:r>
            <a:r>
              <a:rPr sz="1800" spc="-150" dirty="0">
                <a:latin typeface="Microsoft Sans Serif"/>
                <a:cs typeface="Microsoft Sans Serif"/>
              </a:rPr>
              <a:t>or</a:t>
            </a:r>
            <a:r>
              <a:rPr sz="1800" spc="-65" dirty="0">
                <a:latin typeface="Microsoft Sans Serif"/>
                <a:cs typeface="Microsoft Sans Serif"/>
              </a:rPr>
              <a:t> </a:t>
            </a:r>
            <a:r>
              <a:rPr sz="1800" spc="-195" dirty="0">
                <a:latin typeface="Microsoft Sans Serif"/>
                <a:cs typeface="Microsoft Sans Serif"/>
              </a:rPr>
              <a:t>more</a:t>
            </a:r>
            <a:r>
              <a:rPr sz="1800" spc="-55" dirty="0">
                <a:latin typeface="Microsoft Sans Serif"/>
                <a:cs typeface="Microsoft Sans Serif"/>
              </a:rPr>
              <a:t> </a:t>
            </a:r>
            <a:r>
              <a:rPr sz="1800" spc="-140" dirty="0">
                <a:latin typeface="Microsoft Sans Serif"/>
                <a:cs typeface="Microsoft Sans Serif"/>
              </a:rPr>
              <a:t>of</a:t>
            </a:r>
            <a:r>
              <a:rPr sz="1800" spc="-35" dirty="0">
                <a:latin typeface="Microsoft Sans Serif"/>
                <a:cs typeface="Microsoft Sans Serif"/>
              </a:rPr>
              <a:t> </a:t>
            </a:r>
            <a:r>
              <a:rPr sz="1800" spc="-160" dirty="0">
                <a:latin typeface="Microsoft Sans Serif"/>
                <a:cs typeface="Microsoft Sans Serif"/>
              </a:rPr>
              <a:t>cases.</a:t>
            </a:r>
            <a:endParaRPr sz="1800" dirty="0">
              <a:latin typeface="Microsoft Sans Serif"/>
              <a:cs typeface="Microsoft Sans Serif"/>
            </a:endParaRPr>
          </a:p>
          <a:p>
            <a:pPr>
              <a:lnSpc>
                <a:spcPct val="100000"/>
              </a:lnSpc>
              <a:spcBef>
                <a:spcPts val="15"/>
              </a:spcBef>
              <a:buClr>
                <a:srgbClr val="FFFFFF"/>
              </a:buClr>
              <a:buFont typeface="Microsoft Sans Serif"/>
              <a:buChar char="-"/>
            </a:pPr>
            <a:endParaRPr sz="1900" dirty="0">
              <a:latin typeface="Microsoft Sans Serif"/>
              <a:cs typeface="Microsoft Sans Serif"/>
            </a:endParaRPr>
          </a:p>
          <a:p>
            <a:pPr marL="12700" marR="90170">
              <a:lnSpc>
                <a:spcPct val="100000"/>
              </a:lnSpc>
              <a:buChar char="-"/>
              <a:tabLst>
                <a:tab pos="128905" algn="l"/>
              </a:tabLst>
            </a:pPr>
            <a:r>
              <a:rPr sz="1800" u="heavy" spc="-165" dirty="0">
                <a:uFill>
                  <a:solidFill>
                    <a:srgbClr val="FFFFFF"/>
                  </a:solidFill>
                </a:uFill>
                <a:latin typeface="Microsoft Sans Serif"/>
                <a:cs typeface="Microsoft Sans Serif"/>
              </a:rPr>
              <a:t>Detect</a:t>
            </a:r>
            <a:r>
              <a:rPr sz="1800" u="heavy" spc="-160" dirty="0">
                <a:uFill>
                  <a:solidFill>
                    <a:srgbClr val="FFFFFF"/>
                  </a:solidFill>
                </a:uFill>
                <a:latin typeface="Microsoft Sans Serif"/>
                <a:cs typeface="Microsoft Sans Serif"/>
              </a:rPr>
              <a:t> </a:t>
            </a:r>
            <a:r>
              <a:rPr sz="1800" u="heavy" spc="-150" dirty="0">
                <a:uFill>
                  <a:solidFill>
                    <a:srgbClr val="FFFFFF"/>
                  </a:solidFill>
                </a:uFill>
                <a:latin typeface="Microsoft Sans Serif"/>
                <a:cs typeface="Microsoft Sans Serif"/>
              </a:rPr>
              <a:t>findings</a:t>
            </a:r>
            <a:r>
              <a:rPr sz="1800" u="heavy" spc="-145" dirty="0">
                <a:uFill>
                  <a:solidFill>
                    <a:srgbClr val="FFFFFF"/>
                  </a:solidFill>
                </a:uFill>
                <a:latin typeface="Microsoft Sans Serif"/>
                <a:cs typeface="Microsoft Sans Serif"/>
              </a:rPr>
              <a:t> </a:t>
            </a:r>
            <a:r>
              <a:rPr sz="1800" u="heavy" spc="-160" dirty="0">
                <a:uFill>
                  <a:solidFill>
                    <a:srgbClr val="FFFFFF"/>
                  </a:solidFill>
                </a:uFill>
                <a:latin typeface="Microsoft Sans Serif"/>
                <a:cs typeface="Microsoft Sans Serif"/>
              </a:rPr>
              <a:t>suggestive </a:t>
            </a:r>
            <a:r>
              <a:rPr sz="1800" u="heavy" spc="-140" dirty="0">
                <a:uFill>
                  <a:solidFill>
                    <a:srgbClr val="FFFFFF"/>
                  </a:solidFill>
                </a:uFill>
                <a:latin typeface="Microsoft Sans Serif"/>
                <a:cs typeface="Microsoft Sans Serif"/>
              </a:rPr>
              <a:t>of </a:t>
            </a:r>
            <a:r>
              <a:rPr sz="1800" u="heavy" spc="-155" dirty="0">
                <a:uFill>
                  <a:solidFill>
                    <a:srgbClr val="FFFFFF"/>
                  </a:solidFill>
                </a:uFill>
                <a:latin typeface="Microsoft Sans Serif"/>
                <a:cs typeface="Microsoft Sans Serif"/>
              </a:rPr>
              <a:t>ectopic</a:t>
            </a:r>
            <a:r>
              <a:rPr sz="1800" u="heavy" spc="-150" dirty="0">
                <a:uFill>
                  <a:solidFill>
                    <a:srgbClr val="FFFFFF"/>
                  </a:solidFill>
                </a:uFill>
                <a:latin typeface="Microsoft Sans Serif"/>
                <a:cs typeface="Microsoft Sans Serif"/>
              </a:rPr>
              <a:t> </a:t>
            </a:r>
            <a:r>
              <a:rPr sz="1800" u="heavy" spc="-145" dirty="0">
                <a:uFill>
                  <a:solidFill>
                    <a:srgbClr val="FFFFFF"/>
                  </a:solidFill>
                </a:uFill>
                <a:latin typeface="Microsoft Sans Serif"/>
                <a:cs typeface="Microsoft Sans Serif"/>
              </a:rPr>
              <a:t>rupture</a:t>
            </a:r>
            <a:r>
              <a:rPr sz="1800" spc="-145" dirty="0">
                <a:latin typeface="Microsoft Sans Serif"/>
                <a:cs typeface="Microsoft Sans Serif"/>
              </a:rPr>
              <a:t>: </a:t>
            </a:r>
            <a:r>
              <a:rPr sz="1800" spc="-220" dirty="0">
                <a:latin typeface="Microsoft Sans Serif"/>
                <a:cs typeface="Microsoft Sans Serif"/>
              </a:rPr>
              <a:t>A</a:t>
            </a:r>
            <a:r>
              <a:rPr sz="1800" spc="-215" dirty="0">
                <a:latin typeface="Microsoft Sans Serif"/>
                <a:cs typeface="Microsoft Sans Serif"/>
              </a:rPr>
              <a:t> </a:t>
            </a:r>
            <a:r>
              <a:rPr sz="1800" spc="-145" dirty="0">
                <a:latin typeface="Microsoft Sans Serif"/>
                <a:cs typeface="Microsoft Sans Serif"/>
              </a:rPr>
              <a:t>finding</a:t>
            </a:r>
            <a:r>
              <a:rPr sz="1800" spc="-140" dirty="0">
                <a:latin typeface="Microsoft Sans Serif"/>
                <a:cs typeface="Microsoft Sans Serif"/>
              </a:rPr>
              <a:t> of </a:t>
            </a:r>
            <a:r>
              <a:rPr sz="1800" spc="-125" dirty="0">
                <a:latin typeface="Microsoft Sans Serif"/>
                <a:cs typeface="Microsoft Sans Serif"/>
              </a:rPr>
              <a:t>fluid </a:t>
            </a:r>
            <a:r>
              <a:rPr sz="1800" spc="-150" dirty="0">
                <a:latin typeface="Microsoft Sans Serif"/>
                <a:cs typeface="Microsoft Sans Serif"/>
              </a:rPr>
              <a:t>with </a:t>
            </a:r>
            <a:r>
              <a:rPr sz="1800" spc="-155" dirty="0">
                <a:latin typeface="Microsoft Sans Serif"/>
                <a:cs typeface="Microsoft Sans Serif"/>
              </a:rPr>
              <a:t>debris</a:t>
            </a:r>
            <a:r>
              <a:rPr sz="1800" spc="-150" dirty="0">
                <a:latin typeface="Microsoft Sans Serif"/>
                <a:cs typeface="Microsoft Sans Serif"/>
              </a:rPr>
              <a:t> (consistent</a:t>
            </a:r>
            <a:r>
              <a:rPr sz="1800" spc="-145" dirty="0">
                <a:latin typeface="Microsoft Sans Serif"/>
                <a:cs typeface="Microsoft Sans Serif"/>
              </a:rPr>
              <a:t> </a:t>
            </a:r>
            <a:r>
              <a:rPr sz="1800" spc="-150" dirty="0">
                <a:latin typeface="Microsoft Sans Serif"/>
                <a:cs typeface="Microsoft Sans Serif"/>
              </a:rPr>
              <a:t>with</a:t>
            </a:r>
            <a:r>
              <a:rPr sz="1800" spc="-145" dirty="0">
                <a:latin typeface="Microsoft Sans Serif"/>
                <a:cs typeface="Microsoft Sans Serif"/>
              </a:rPr>
              <a:t> </a:t>
            </a:r>
            <a:r>
              <a:rPr sz="1800" spc="-160" dirty="0">
                <a:latin typeface="Microsoft Sans Serif"/>
                <a:cs typeface="Microsoft Sans Serif"/>
              </a:rPr>
              <a:t>blood)</a:t>
            </a:r>
            <a:r>
              <a:rPr sz="1800" spc="-155" dirty="0">
                <a:latin typeface="Microsoft Sans Serif"/>
                <a:cs typeface="Microsoft Sans Serif"/>
              </a:rPr>
              <a:t> </a:t>
            </a:r>
            <a:r>
              <a:rPr sz="1800" spc="-130" dirty="0">
                <a:latin typeface="Microsoft Sans Serif"/>
                <a:cs typeface="Microsoft Sans Serif"/>
              </a:rPr>
              <a:t>in </a:t>
            </a:r>
            <a:r>
              <a:rPr sz="1800" spc="-150" dirty="0">
                <a:latin typeface="Microsoft Sans Serif"/>
                <a:cs typeface="Microsoft Sans Serif"/>
              </a:rPr>
              <a:t>the </a:t>
            </a:r>
            <a:r>
              <a:rPr sz="1800" spc="-145" dirty="0">
                <a:latin typeface="Microsoft Sans Serif"/>
                <a:cs typeface="Microsoft Sans Serif"/>
              </a:rPr>
              <a:t> pelvic</a:t>
            </a:r>
            <a:r>
              <a:rPr sz="1800" spc="-95" dirty="0">
                <a:latin typeface="Microsoft Sans Serif"/>
                <a:cs typeface="Microsoft Sans Serif"/>
              </a:rPr>
              <a:t> </a:t>
            </a:r>
            <a:r>
              <a:rPr sz="1800" spc="-155" dirty="0">
                <a:latin typeface="Microsoft Sans Serif"/>
                <a:cs typeface="Microsoft Sans Serif"/>
              </a:rPr>
              <a:t>cul-de-sac</a:t>
            </a:r>
            <a:r>
              <a:rPr sz="1800" spc="-20" dirty="0">
                <a:latin typeface="Microsoft Sans Serif"/>
                <a:cs typeface="Microsoft Sans Serif"/>
              </a:rPr>
              <a:t> </a:t>
            </a:r>
            <a:r>
              <a:rPr sz="1800" spc="-160" dirty="0">
                <a:latin typeface="Microsoft Sans Serif"/>
                <a:cs typeface="Microsoft Sans Serif"/>
              </a:rPr>
              <a:t>and/or</a:t>
            </a:r>
            <a:r>
              <a:rPr sz="1800" spc="-40" dirty="0">
                <a:latin typeface="Microsoft Sans Serif"/>
                <a:cs typeface="Microsoft Sans Serif"/>
              </a:rPr>
              <a:t> </a:t>
            </a:r>
            <a:r>
              <a:rPr sz="1800" spc="-200" dirty="0">
                <a:latin typeface="Microsoft Sans Serif"/>
                <a:cs typeface="Microsoft Sans Serif"/>
              </a:rPr>
              <a:t>abdomen</a:t>
            </a:r>
            <a:r>
              <a:rPr sz="1800" spc="-25" dirty="0">
                <a:latin typeface="Microsoft Sans Serif"/>
                <a:cs typeface="Microsoft Sans Serif"/>
              </a:rPr>
              <a:t> </a:t>
            </a:r>
            <a:r>
              <a:rPr sz="1800" spc="-210" dirty="0">
                <a:latin typeface="Microsoft Sans Serif"/>
                <a:cs typeface="Microsoft Sans Serif"/>
              </a:rPr>
              <a:t>may</a:t>
            </a:r>
            <a:r>
              <a:rPr sz="1800" spc="-40" dirty="0">
                <a:latin typeface="Microsoft Sans Serif"/>
                <a:cs typeface="Microsoft Sans Serif"/>
              </a:rPr>
              <a:t> </a:t>
            </a:r>
            <a:r>
              <a:rPr sz="1800" spc="-185" dirty="0">
                <a:latin typeface="Microsoft Sans Serif"/>
                <a:cs typeface="Microsoft Sans Serif"/>
              </a:rPr>
              <a:t>be</a:t>
            </a:r>
            <a:r>
              <a:rPr sz="1800" spc="-75" dirty="0">
                <a:latin typeface="Microsoft Sans Serif"/>
                <a:cs typeface="Microsoft Sans Serif"/>
              </a:rPr>
              <a:t> </a:t>
            </a:r>
            <a:r>
              <a:rPr sz="1800" spc="-150" dirty="0">
                <a:latin typeface="Microsoft Sans Serif"/>
                <a:cs typeface="Microsoft Sans Serif"/>
              </a:rPr>
              <a:t>consistent</a:t>
            </a:r>
            <a:r>
              <a:rPr sz="1800" spc="-45" dirty="0">
                <a:latin typeface="Microsoft Sans Serif"/>
                <a:cs typeface="Microsoft Sans Serif"/>
              </a:rPr>
              <a:t> </a:t>
            </a:r>
            <a:r>
              <a:rPr sz="1800" spc="-150" dirty="0">
                <a:latin typeface="Microsoft Sans Serif"/>
                <a:cs typeface="Microsoft Sans Serif"/>
              </a:rPr>
              <a:t>with</a:t>
            </a:r>
            <a:r>
              <a:rPr sz="1800" spc="-50" dirty="0">
                <a:latin typeface="Microsoft Sans Serif"/>
                <a:cs typeface="Microsoft Sans Serif"/>
              </a:rPr>
              <a:t> </a:t>
            </a:r>
            <a:r>
              <a:rPr sz="1800" spc="-155" dirty="0">
                <a:latin typeface="Microsoft Sans Serif"/>
                <a:cs typeface="Microsoft Sans Serif"/>
              </a:rPr>
              <a:t>rupture</a:t>
            </a:r>
            <a:r>
              <a:rPr sz="1800" spc="-30" dirty="0">
                <a:latin typeface="Microsoft Sans Serif"/>
                <a:cs typeface="Microsoft Sans Serif"/>
              </a:rPr>
              <a:t> </a:t>
            </a:r>
            <a:r>
              <a:rPr sz="1800" spc="-140" dirty="0">
                <a:latin typeface="Microsoft Sans Serif"/>
                <a:cs typeface="Microsoft Sans Serif"/>
              </a:rPr>
              <a:t>of</a:t>
            </a:r>
            <a:r>
              <a:rPr sz="1800" spc="-50" dirty="0">
                <a:latin typeface="Microsoft Sans Serif"/>
                <a:cs typeface="Microsoft Sans Serif"/>
              </a:rPr>
              <a:t> </a:t>
            </a:r>
            <a:r>
              <a:rPr sz="1800" spc="-185" dirty="0">
                <a:latin typeface="Microsoft Sans Serif"/>
                <a:cs typeface="Microsoft Sans Serif"/>
              </a:rPr>
              <a:t>an</a:t>
            </a:r>
            <a:r>
              <a:rPr sz="1800" spc="-50" dirty="0">
                <a:latin typeface="Microsoft Sans Serif"/>
                <a:cs typeface="Microsoft Sans Serif"/>
              </a:rPr>
              <a:t> </a:t>
            </a:r>
            <a:r>
              <a:rPr sz="1800" spc="-150" dirty="0">
                <a:latin typeface="Microsoft Sans Serif"/>
                <a:cs typeface="Microsoft Sans Serif"/>
              </a:rPr>
              <a:t>ectopic</a:t>
            </a:r>
            <a:r>
              <a:rPr sz="1800" spc="-40" dirty="0">
                <a:latin typeface="Microsoft Sans Serif"/>
                <a:cs typeface="Microsoft Sans Serif"/>
              </a:rPr>
              <a:t> </a:t>
            </a:r>
            <a:r>
              <a:rPr sz="1800" spc="-180" dirty="0">
                <a:latin typeface="Microsoft Sans Serif"/>
                <a:cs typeface="Microsoft Sans Serif"/>
              </a:rPr>
              <a:t>pregnancy.</a:t>
            </a:r>
            <a:r>
              <a:rPr sz="1800" spc="-25" dirty="0">
                <a:latin typeface="Microsoft Sans Serif"/>
                <a:cs typeface="Microsoft Sans Serif"/>
              </a:rPr>
              <a:t> </a:t>
            </a:r>
            <a:r>
              <a:rPr sz="1800" spc="-170" dirty="0">
                <a:latin typeface="Microsoft Sans Serif"/>
                <a:cs typeface="Microsoft Sans Serif"/>
              </a:rPr>
              <a:t>Blood</a:t>
            </a:r>
            <a:r>
              <a:rPr sz="1800" spc="-55" dirty="0">
                <a:latin typeface="Microsoft Sans Serif"/>
                <a:cs typeface="Microsoft Sans Serif"/>
              </a:rPr>
              <a:t> </a:t>
            </a:r>
            <a:r>
              <a:rPr sz="1800" spc="-130" dirty="0">
                <a:latin typeface="Microsoft Sans Serif"/>
                <a:cs typeface="Microsoft Sans Serif"/>
              </a:rPr>
              <a:t>clot</a:t>
            </a:r>
            <a:r>
              <a:rPr sz="1800" spc="-75" dirty="0">
                <a:latin typeface="Microsoft Sans Serif"/>
                <a:cs typeface="Microsoft Sans Serif"/>
              </a:rPr>
              <a:t> </a:t>
            </a:r>
            <a:r>
              <a:rPr sz="1800" spc="-210" dirty="0">
                <a:latin typeface="Microsoft Sans Serif"/>
                <a:cs typeface="Microsoft Sans Serif"/>
              </a:rPr>
              <a:t>may </a:t>
            </a:r>
            <a:r>
              <a:rPr sz="1800" spc="-204" dirty="0">
                <a:latin typeface="Microsoft Sans Serif"/>
                <a:cs typeface="Microsoft Sans Serif"/>
              </a:rPr>
              <a:t> </a:t>
            </a:r>
            <a:r>
              <a:rPr sz="1800" spc="-155" dirty="0">
                <a:latin typeface="Microsoft Sans Serif"/>
                <a:cs typeface="Microsoft Sans Serif"/>
              </a:rPr>
              <a:t>also</a:t>
            </a:r>
            <a:r>
              <a:rPr sz="1800" spc="-70" dirty="0">
                <a:latin typeface="Microsoft Sans Serif"/>
                <a:cs typeface="Microsoft Sans Serif"/>
              </a:rPr>
              <a:t> </a:t>
            </a:r>
            <a:r>
              <a:rPr sz="1800" spc="-170" dirty="0">
                <a:latin typeface="Microsoft Sans Serif"/>
                <a:cs typeface="Microsoft Sans Serif"/>
              </a:rPr>
              <a:t>surround</a:t>
            </a:r>
            <a:r>
              <a:rPr sz="1800" spc="-10" dirty="0">
                <a:latin typeface="Microsoft Sans Serif"/>
                <a:cs typeface="Microsoft Sans Serif"/>
              </a:rPr>
              <a:t> </a:t>
            </a:r>
            <a:r>
              <a:rPr sz="1800" spc="-155" dirty="0">
                <a:latin typeface="Microsoft Sans Serif"/>
                <a:cs typeface="Microsoft Sans Serif"/>
              </a:rPr>
              <a:t>the</a:t>
            </a:r>
            <a:r>
              <a:rPr sz="1800" spc="-55" dirty="0">
                <a:latin typeface="Microsoft Sans Serif"/>
                <a:cs typeface="Microsoft Sans Serif"/>
              </a:rPr>
              <a:t> </a:t>
            </a:r>
            <a:r>
              <a:rPr sz="1800" spc="-160" dirty="0">
                <a:latin typeface="Microsoft Sans Serif"/>
                <a:cs typeface="Microsoft Sans Serif"/>
              </a:rPr>
              <a:t>uterus</a:t>
            </a:r>
            <a:r>
              <a:rPr sz="1800" spc="-45" dirty="0">
                <a:latin typeface="Microsoft Sans Serif"/>
                <a:cs typeface="Microsoft Sans Serif"/>
              </a:rPr>
              <a:t> </a:t>
            </a:r>
            <a:r>
              <a:rPr sz="1800" spc="-190" dirty="0">
                <a:latin typeface="Microsoft Sans Serif"/>
                <a:cs typeface="Microsoft Sans Serif"/>
              </a:rPr>
              <a:t>and</a:t>
            </a:r>
            <a:r>
              <a:rPr sz="1800" spc="-30" dirty="0">
                <a:latin typeface="Microsoft Sans Serif"/>
                <a:cs typeface="Microsoft Sans Serif"/>
              </a:rPr>
              <a:t> </a:t>
            </a:r>
            <a:r>
              <a:rPr sz="1800" spc="-185" dirty="0">
                <a:latin typeface="Microsoft Sans Serif"/>
                <a:cs typeface="Microsoft Sans Serif"/>
              </a:rPr>
              <a:t>adnexa</a:t>
            </a:r>
            <a:r>
              <a:rPr sz="1800" spc="-50" dirty="0">
                <a:latin typeface="Microsoft Sans Serif"/>
                <a:cs typeface="Microsoft Sans Serif"/>
              </a:rPr>
              <a:t> </a:t>
            </a:r>
            <a:r>
              <a:rPr sz="1800" spc="-185" dirty="0">
                <a:latin typeface="Microsoft Sans Serif"/>
                <a:cs typeface="Microsoft Sans Serif"/>
              </a:rPr>
              <a:t>on</a:t>
            </a:r>
            <a:r>
              <a:rPr sz="1800" spc="-50" dirty="0">
                <a:latin typeface="Microsoft Sans Serif"/>
                <a:cs typeface="Microsoft Sans Serif"/>
              </a:rPr>
              <a:t> </a:t>
            </a:r>
            <a:r>
              <a:rPr sz="1800" spc="-155" dirty="0">
                <a:latin typeface="Microsoft Sans Serif"/>
                <a:cs typeface="Microsoft Sans Serif"/>
              </a:rPr>
              <a:t>the</a:t>
            </a:r>
            <a:r>
              <a:rPr sz="1800" spc="-55" dirty="0">
                <a:latin typeface="Microsoft Sans Serif"/>
                <a:cs typeface="Microsoft Sans Serif"/>
              </a:rPr>
              <a:t> </a:t>
            </a:r>
            <a:r>
              <a:rPr sz="1800" spc="-155" dirty="0">
                <a:latin typeface="Microsoft Sans Serif"/>
                <a:cs typeface="Microsoft Sans Serif"/>
              </a:rPr>
              <a:t>side</a:t>
            </a:r>
            <a:r>
              <a:rPr sz="1800" spc="-55" dirty="0">
                <a:latin typeface="Microsoft Sans Serif"/>
                <a:cs typeface="Microsoft Sans Serif"/>
              </a:rPr>
              <a:t> </a:t>
            </a:r>
            <a:r>
              <a:rPr sz="1800" spc="-140" dirty="0">
                <a:latin typeface="Microsoft Sans Serif"/>
                <a:cs typeface="Microsoft Sans Serif"/>
              </a:rPr>
              <a:t>of</a:t>
            </a:r>
            <a:r>
              <a:rPr sz="1800" spc="-75" dirty="0">
                <a:latin typeface="Microsoft Sans Serif"/>
                <a:cs typeface="Microsoft Sans Serif"/>
              </a:rPr>
              <a:t> </a:t>
            </a:r>
            <a:r>
              <a:rPr sz="1800" spc="-155" dirty="0">
                <a:latin typeface="Microsoft Sans Serif"/>
                <a:cs typeface="Microsoft Sans Serif"/>
              </a:rPr>
              <a:t>the</a:t>
            </a:r>
            <a:r>
              <a:rPr sz="1800" spc="-30" dirty="0">
                <a:latin typeface="Microsoft Sans Serif"/>
                <a:cs typeface="Microsoft Sans Serif"/>
              </a:rPr>
              <a:t> </a:t>
            </a:r>
            <a:r>
              <a:rPr sz="1800" spc="-140" dirty="0">
                <a:latin typeface="Microsoft Sans Serif"/>
                <a:cs typeface="Microsoft Sans Serif"/>
              </a:rPr>
              <a:t>patient's</a:t>
            </a:r>
            <a:r>
              <a:rPr sz="1800" spc="-45" dirty="0">
                <a:latin typeface="Microsoft Sans Serif"/>
                <a:cs typeface="Microsoft Sans Serif"/>
              </a:rPr>
              <a:t> </a:t>
            </a:r>
            <a:r>
              <a:rPr sz="1800" spc="-150" dirty="0">
                <a:latin typeface="Microsoft Sans Serif"/>
                <a:cs typeface="Microsoft Sans Serif"/>
              </a:rPr>
              <a:t>pain.</a:t>
            </a:r>
            <a:endParaRPr sz="1800" dirty="0">
              <a:latin typeface="Microsoft Sans Serif"/>
              <a:cs typeface="Microsoft Sans Serif"/>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8644" y="893140"/>
            <a:ext cx="1854835" cy="483234"/>
          </a:xfrm>
          <a:prstGeom prst="rect">
            <a:avLst/>
          </a:prstGeom>
        </p:spPr>
        <p:txBody>
          <a:bodyPr vert="horz" wrap="square" lIns="0" tIns="12700" rIns="0" bIns="0" rtlCol="0">
            <a:spAutoFit/>
          </a:bodyPr>
          <a:lstStyle/>
          <a:p>
            <a:pPr marL="12700">
              <a:lnSpc>
                <a:spcPct val="100000"/>
              </a:lnSpc>
              <a:spcBef>
                <a:spcPts val="100"/>
              </a:spcBef>
            </a:pPr>
            <a:r>
              <a:rPr sz="3000" spc="-265" dirty="0"/>
              <a:t>DEFINITION</a:t>
            </a:r>
            <a:endParaRPr sz="3000"/>
          </a:p>
        </p:txBody>
      </p:sp>
      <p:sp>
        <p:nvSpPr>
          <p:cNvPr id="3" name="object 3"/>
          <p:cNvSpPr txBox="1"/>
          <p:nvPr/>
        </p:nvSpPr>
        <p:spPr>
          <a:xfrm>
            <a:off x="688644" y="2590800"/>
            <a:ext cx="7048500" cy="1308100"/>
          </a:xfrm>
          <a:prstGeom prst="rect">
            <a:avLst/>
          </a:prstGeom>
        </p:spPr>
        <p:txBody>
          <a:bodyPr vert="horz" wrap="square" lIns="0" tIns="13970" rIns="0" bIns="0" rtlCol="0">
            <a:spAutoFit/>
          </a:bodyPr>
          <a:lstStyle/>
          <a:p>
            <a:pPr marL="356870" marR="5080" indent="-344805">
              <a:lnSpc>
                <a:spcPct val="100000"/>
              </a:lnSpc>
              <a:spcBef>
                <a:spcPts val="110"/>
              </a:spcBef>
              <a:buClr>
                <a:srgbClr val="DC9E1F"/>
              </a:buClr>
              <a:buSzPct val="60714"/>
              <a:buFont typeface="Arial MT"/>
              <a:buChar char="•"/>
              <a:tabLst>
                <a:tab pos="408305" algn="l"/>
                <a:tab pos="408940" algn="l"/>
              </a:tabLst>
            </a:pPr>
            <a:r>
              <a:rPr dirty="0"/>
              <a:t>	</a:t>
            </a:r>
            <a:r>
              <a:rPr sz="2800" spc="-225" dirty="0">
                <a:latin typeface="Microsoft Sans Serif"/>
                <a:cs typeface="Microsoft Sans Serif"/>
              </a:rPr>
              <a:t>Ectopic </a:t>
            </a:r>
            <a:r>
              <a:rPr sz="2800" spc="-250" dirty="0">
                <a:latin typeface="Microsoft Sans Serif"/>
                <a:cs typeface="Microsoft Sans Serif"/>
              </a:rPr>
              <a:t>pregnancy</a:t>
            </a:r>
            <a:r>
              <a:rPr sz="2800" spc="-245" dirty="0">
                <a:latin typeface="Microsoft Sans Serif"/>
                <a:cs typeface="Microsoft Sans Serif"/>
              </a:rPr>
              <a:t> </a:t>
            </a:r>
            <a:r>
              <a:rPr sz="2800" spc="-185" dirty="0">
                <a:latin typeface="Microsoft Sans Serif"/>
                <a:cs typeface="Microsoft Sans Serif"/>
              </a:rPr>
              <a:t>is </a:t>
            </a:r>
            <a:r>
              <a:rPr sz="2800" spc="-280" dirty="0">
                <a:latin typeface="Microsoft Sans Serif"/>
                <a:cs typeface="Microsoft Sans Serif"/>
              </a:rPr>
              <a:t>a</a:t>
            </a:r>
            <a:r>
              <a:rPr sz="2800" spc="-275" dirty="0">
                <a:latin typeface="Microsoft Sans Serif"/>
                <a:cs typeface="Microsoft Sans Serif"/>
              </a:rPr>
              <a:t> </a:t>
            </a:r>
            <a:r>
              <a:rPr sz="2800" spc="-250" dirty="0">
                <a:latin typeface="Microsoft Sans Serif"/>
                <a:cs typeface="Microsoft Sans Serif"/>
              </a:rPr>
              <a:t>pregnancy</a:t>
            </a:r>
            <a:r>
              <a:rPr sz="2800" spc="-245" dirty="0">
                <a:latin typeface="Microsoft Sans Serif"/>
                <a:cs typeface="Microsoft Sans Serif"/>
              </a:rPr>
              <a:t> </a:t>
            </a:r>
            <a:r>
              <a:rPr sz="2800" spc="-200" dirty="0">
                <a:latin typeface="Microsoft Sans Serif"/>
                <a:cs typeface="Microsoft Sans Serif"/>
              </a:rPr>
              <a:t>in </a:t>
            </a:r>
            <a:r>
              <a:rPr sz="2800" spc="-250" dirty="0">
                <a:latin typeface="Microsoft Sans Serif"/>
                <a:cs typeface="Microsoft Sans Serif"/>
              </a:rPr>
              <a:t>which</a:t>
            </a:r>
            <a:r>
              <a:rPr sz="2800" spc="-245" dirty="0">
                <a:latin typeface="Microsoft Sans Serif"/>
                <a:cs typeface="Microsoft Sans Serif"/>
              </a:rPr>
              <a:t> </a:t>
            </a:r>
            <a:r>
              <a:rPr sz="2800" spc="-220" dirty="0">
                <a:latin typeface="Microsoft Sans Serif"/>
                <a:cs typeface="Microsoft Sans Serif"/>
              </a:rPr>
              <a:t>the </a:t>
            </a:r>
            <a:r>
              <a:rPr sz="2800" spc="-215" dirty="0">
                <a:latin typeface="Microsoft Sans Serif"/>
                <a:cs typeface="Microsoft Sans Serif"/>
              </a:rPr>
              <a:t> </a:t>
            </a:r>
            <a:r>
              <a:rPr sz="2800" spc="-270" dirty="0">
                <a:latin typeface="Microsoft Sans Serif"/>
                <a:cs typeface="Microsoft Sans Serif"/>
              </a:rPr>
              <a:t>de</a:t>
            </a:r>
            <a:r>
              <a:rPr sz="2800" spc="-229" dirty="0">
                <a:latin typeface="Microsoft Sans Serif"/>
                <a:cs typeface="Microsoft Sans Serif"/>
              </a:rPr>
              <a:t>v</a:t>
            </a:r>
            <a:r>
              <a:rPr sz="2800" spc="-270" dirty="0">
                <a:latin typeface="Microsoft Sans Serif"/>
                <a:cs typeface="Microsoft Sans Serif"/>
              </a:rPr>
              <a:t>e</a:t>
            </a:r>
            <a:r>
              <a:rPr sz="2800" spc="-120" dirty="0">
                <a:latin typeface="Microsoft Sans Serif"/>
                <a:cs typeface="Microsoft Sans Serif"/>
              </a:rPr>
              <a:t>l</a:t>
            </a:r>
            <a:r>
              <a:rPr sz="2800" spc="-270" dirty="0">
                <a:latin typeface="Microsoft Sans Serif"/>
                <a:cs typeface="Microsoft Sans Serif"/>
              </a:rPr>
              <a:t>op</a:t>
            </a:r>
            <a:r>
              <a:rPr sz="2800" spc="-120" dirty="0">
                <a:latin typeface="Microsoft Sans Serif"/>
                <a:cs typeface="Microsoft Sans Serif"/>
              </a:rPr>
              <a:t>i</a:t>
            </a:r>
            <a:r>
              <a:rPr sz="2800" spc="-270" dirty="0">
                <a:latin typeface="Microsoft Sans Serif"/>
                <a:cs typeface="Microsoft Sans Serif"/>
              </a:rPr>
              <a:t>n</a:t>
            </a:r>
            <a:r>
              <a:rPr sz="2800" spc="-280" dirty="0">
                <a:latin typeface="Microsoft Sans Serif"/>
                <a:cs typeface="Microsoft Sans Serif"/>
              </a:rPr>
              <a:t>g</a:t>
            </a:r>
            <a:r>
              <a:rPr sz="2800" spc="60" dirty="0">
                <a:latin typeface="Microsoft Sans Serif"/>
                <a:cs typeface="Microsoft Sans Serif"/>
              </a:rPr>
              <a:t> </a:t>
            </a:r>
            <a:r>
              <a:rPr sz="2800" spc="-270" dirty="0">
                <a:latin typeface="Microsoft Sans Serif"/>
                <a:cs typeface="Microsoft Sans Serif"/>
              </a:rPr>
              <a:t>b</a:t>
            </a:r>
            <a:r>
              <a:rPr sz="2800" spc="-120" dirty="0">
                <a:latin typeface="Microsoft Sans Serif"/>
                <a:cs typeface="Microsoft Sans Serif"/>
              </a:rPr>
              <a:t>l</a:t>
            </a:r>
            <a:r>
              <a:rPr sz="2800" spc="-270" dirty="0">
                <a:latin typeface="Microsoft Sans Serif"/>
                <a:cs typeface="Microsoft Sans Serif"/>
              </a:rPr>
              <a:t>a</a:t>
            </a:r>
            <a:r>
              <a:rPr sz="2800" spc="-229" dirty="0">
                <a:latin typeface="Microsoft Sans Serif"/>
                <a:cs typeface="Microsoft Sans Serif"/>
              </a:rPr>
              <a:t>s</a:t>
            </a:r>
            <a:r>
              <a:rPr sz="2800" spc="-114" dirty="0">
                <a:latin typeface="Microsoft Sans Serif"/>
                <a:cs typeface="Microsoft Sans Serif"/>
              </a:rPr>
              <a:t>t</a:t>
            </a:r>
            <a:r>
              <a:rPr sz="2800" spc="-270" dirty="0">
                <a:latin typeface="Microsoft Sans Serif"/>
                <a:cs typeface="Microsoft Sans Serif"/>
              </a:rPr>
              <a:t>o</a:t>
            </a:r>
            <a:r>
              <a:rPr sz="2800" spc="-229" dirty="0">
                <a:latin typeface="Microsoft Sans Serif"/>
                <a:cs typeface="Microsoft Sans Serif"/>
              </a:rPr>
              <a:t>cys</a:t>
            </a:r>
            <a:r>
              <a:rPr sz="2800" spc="-140" dirty="0">
                <a:latin typeface="Microsoft Sans Serif"/>
                <a:cs typeface="Microsoft Sans Serif"/>
              </a:rPr>
              <a:t>t</a:t>
            </a:r>
            <a:r>
              <a:rPr sz="2800" dirty="0">
                <a:latin typeface="Microsoft Sans Serif"/>
                <a:cs typeface="Microsoft Sans Serif"/>
              </a:rPr>
              <a:t> </a:t>
            </a:r>
            <a:r>
              <a:rPr sz="2800" spc="-270" dirty="0">
                <a:latin typeface="Microsoft Sans Serif"/>
                <a:cs typeface="Microsoft Sans Serif"/>
              </a:rPr>
              <a:t>be</a:t>
            </a:r>
            <a:r>
              <a:rPr sz="2800" spc="-229" dirty="0">
                <a:latin typeface="Microsoft Sans Serif"/>
                <a:cs typeface="Microsoft Sans Serif"/>
              </a:rPr>
              <a:t>c</a:t>
            </a:r>
            <a:r>
              <a:rPr sz="2800" spc="-270" dirty="0">
                <a:latin typeface="Microsoft Sans Serif"/>
                <a:cs typeface="Microsoft Sans Serif"/>
              </a:rPr>
              <a:t>o</a:t>
            </a:r>
            <a:r>
              <a:rPr sz="2800" spc="-395" dirty="0">
                <a:latin typeface="Microsoft Sans Serif"/>
                <a:cs typeface="Microsoft Sans Serif"/>
              </a:rPr>
              <a:t>m</a:t>
            </a:r>
            <a:r>
              <a:rPr sz="2800" spc="-270" dirty="0">
                <a:latin typeface="Microsoft Sans Serif"/>
                <a:cs typeface="Microsoft Sans Serif"/>
              </a:rPr>
              <a:t>e</a:t>
            </a:r>
            <a:r>
              <a:rPr sz="2800" spc="-250" dirty="0">
                <a:latin typeface="Microsoft Sans Serif"/>
                <a:cs typeface="Microsoft Sans Serif"/>
              </a:rPr>
              <a:t>s</a:t>
            </a:r>
            <a:r>
              <a:rPr sz="2800" spc="-30" dirty="0">
                <a:latin typeface="Microsoft Sans Serif"/>
                <a:cs typeface="Microsoft Sans Serif"/>
              </a:rPr>
              <a:t> </a:t>
            </a:r>
            <a:r>
              <a:rPr sz="2800" spc="-120" dirty="0">
                <a:latin typeface="Microsoft Sans Serif"/>
                <a:cs typeface="Microsoft Sans Serif"/>
              </a:rPr>
              <a:t>i</a:t>
            </a:r>
            <a:r>
              <a:rPr sz="2800" spc="-395" dirty="0">
                <a:latin typeface="Microsoft Sans Serif"/>
                <a:cs typeface="Microsoft Sans Serif"/>
              </a:rPr>
              <a:t>m</a:t>
            </a:r>
            <a:r>
              <a:rPr sz="2800" spc="-270" dirty="0">
                <a:latin typeface="Microsoft Sans Serif"/>
                <a:cs typeface="Microsoft Sans Serif"/>
              </a:rPr>
              <a:t>p</a:t>
            </a:r>
            <a:r>
              <a:rPr sz="2800" spc="-120" dirty="0">
                <a:latin typeface="Microsoft Sans Serif"/>
                <a:cs typeface="Microsoft Sans Serif"/>
              </a:rPr>
              <a:t>l</a:t>
            </a:r>
            <a:r>
              <a:rPr sz="2800" spc="-270" dirty="0">
                <a:latin typeface="Microsoft Sans Serif"/>
                <a:cs typeface="Microsoft Sans Serif"/>
              </a:rPr>
              <a:t>an</a:t>
            </a:r>
            <a:r>
              <a:rPr sz="2800" spc="-114" dirty="0">
                <a:latin typeface="Microsoft Sans Serif"/>
                <a:cs typeface="Microsoft Sans Serif"/>
              </a:rPr>
              <a:t>t</a:t>
            </a:r>
            <a:r>
              <a:rPr sz="2800" spc="-270" dirty="0">
                <a:latin typeface="Microsoft Sans Serif"/>
                <a:cs typeface="Microsoft Sans Serif"/>
              </a:rPr>
              <a:t>e</a:t>
            </a:r>
            <a:r>
              <a:rPr sz="2800" spc="-280" dirty="0">
                <a:latin typeface="Microsoft Sans Serif"/>
                <a:cs typeface="Microsoft Sans Serif"/>
              </a:rPr>
              <a:t>d</a:t>
            </a:r>
            <a:r>
              <a:rPr sz="2800" spc="90" dirty="0">
                <a:latin typeface="Microsoft Sans Serif"/>
                <a:cs typeface="Microsoft Sans Serif"/>
              </a:rPr>
              <a:t> </a:t>
            </a:r>
            <a:r>
              <a:rPr sz="2800" u="heavy" spc="-270" dirty="0">
                <a:uFill>
                  <a:solidFill>
                    <a:srgbClr val="FFFFFF"/>
                  </a:solidFill>
                </a:uFill>
                <a:latin typeface="Microsoft Sans Serif"/>
                <a:cs typeface="Microsoft Sans Serif"/>
              </a:rPr>
              <a:t>a</a:t>
            </a:r>
            <a:r>
              <a:rPr sz="2800" u="heavy" spc="-140" dirty="0">
                <a:uFill>
                  <a:solidFill>
                    <a:srgbClr val="FFFFFF"/>
                  </a:solidFill>
                </a:uFill>
                <a:latin typeface="Microsoft Sans Serif"/>
                <a:cs typeface="Microsoft Sans Serif"/>
              </a:rPr>
              <a:t>t</a:t>
            </a:r>
            <a:r>
              <a:rPr sz="2800" u="heavy" spc="-50" dirty="0">
                <a:uFill>
                  <a:solidFill>
                    <a:srgbClr val="FFFFFF"/>
                  </a:solidFill>
                </a:uFill>
                <a:latin typeface="Microsoft Sans Serif"/>
                <a:cs typeface="Microsoft Sans Serif"/>
              </a:rPr>
              <a:t> </a:t>
            </a:r>
            <a:r>
              <a:rPr sz="2800" u="heavy" spc="-280" dirty="0">
                <a:uFill>
                  <a:solidFill>
                    <a:srgbClr val="FFFFFF"/>
                  </a:solidFill>
                </a:uFill>
                <a:latin typeface="Microsoft Sans Serif"/>
                <a:cs typeface="Microsoft Sans Serif"/>
              </a:rPr>
              <a:t>a</a:t>
            </a:r>
            <a:r>
              <a:rPr sz="2800" u="heavy" spc="-65" dirty="0">
                <a:uFill>
                  <a:solidFill>
                    <a:srgbClr val="FFFFFF"/>
                  </a:solidFill>
                </a:uFill>
                <a:latin typeface="Microsoft Sans Serif"/>
                <a:cs typeface="Microsoft Sans Serif"/>
              </a:rPr>
              <a:t> </a:t>
            </a:r>
            <a:r>
              <a:rPr sz="2800" u="heavy" spc="-229" dirty="0">
                <a:uFill>
                  <a:solidFill>
                    <a:srgbClr val="FFFFFF"/>
                  </a:solidFill>
                </a:uFill>
                <a:latin typeface="Microsoft Sans Serif"/>
                <a:cs typeface="Microsoft Sans Serif"/>
              </a:rPr>
              <a:t>s</a:t>
            </a:r>
            <a:r>
              <a:rPr sz="2800" u="heavy" spc="-120" dirty="0">
                <a:uFill>
                  <a:solidFill>
                    <a:srgbClr val="FFFFFF"/>
                  </a:solidFill>
                </a:uFill>
                <a:latin typeface="Microsoft Sans Serif"/>
                <a:cs typeface="Microsoft Sans Serif"/>
              </a:rPr>
              <a:t>i</a:t>
            </a:r>
            <a:r>
              <a:rPr sz="2800" u="heavy" spc="-114" dirty="0">
                <a:uFill>
                  <a:solidFill>
                    <a:srgbClr val="FFFFFF"/>
                  </a:solidFill>
                </a:uFill>
                <a:latin typeface="Microsoft Sans Serif"/>
                <a:cs typeface="Microsoft Sans Serif"/>
              </a:rPr>
              <a:t>t</a:t>
            </a:r>
            <a:r>
              <a:rPr sz="2800" u="heavy" spc="-204" dirty="0">
                <a:uFill>
                  <a:solidFill>
                    <a:srgbClr val="FFFFFF"/>
                  </a:solidFill>
                </a:uFill>
                <a:latin typeface="Microsoft Sans Serif"/>
                <a:cs typeface="Microsoft Sans Serif"/>
              </a:rPr>
              <a:t>e </a:t>
            </a:r>
            <a:r>
              <a:rPr sz="2800" spc="-135" dirty="0">
                <a:latin typeface="Microsoft Sans Serif"/>
                <a:cs typeface="Microsoft Sans Serif"/>
              </a:rPr>
              <a:t> </a:t>
            </a:r>
            <a:r>
              <a:rPr sz="2800" u="heavy" spc="-270" dirty="0">
                <a:uFill>
                  <a:solidFill>
                    <a:srgbClr val="FFFFFF"/>
                  </a:solidFill>
                </a:uFill>
                <a:latin typeface="Microsoft Sans Serif"/>
                <a:cs typeface="Microsoft Sans Serif"/>
              </a:rPr>
              <a:t>o</a:t>
            </a:r>
            <a:r>
              <a:rPr sz="2800" u="heavy" spc="-114" dirty="0">
                <a:uFill>
                  <a:solidFill>
                    <a:srgbClr val="FFFFFF"/>
                  </a:solidFill>
                </a:uFill>
                <a:latin typeface="Microsoft Sans Serif"/>
                <a:cs typeface="Microsoft Sans Serif"/>
              </a:rPr>
              <a:t>t</a:t>
            </a:r>
            <a:r>
              <a:rPr sz="2800" u="heavy" spc="-270" dirty="0">
                <a:uFill>
                  <a:solidFill>
                    <a:srgbClr val="FFFFFF"/>
                  </a:solidFill>
                </a:uFill>
                <a:latin typeface="Microsoft Sans Serif"/>
                <a:cs typeface="Microsoft Sans Serif"/>
              </a:rPr>
              <a:t>he</a:t>
            </a:r>
            <a:r>
              <a:rPr sz="2800" u="heavy" spc="-170" dirty="0">
                <a:uFill>
                  <a:solidFill>
                    <a:srgbClr val="FFFFFF"/>
                  </a:solidFill>
                </a:uFill>
                <a:latin typeface="Microsoft Sans Serif"/>
                <a:cs typeface="Microsoft Sans Serif"/>
              </a:rPr>
              <a:t>r</a:t>
            </a:r>
            <a:r>
              <a:rPr sz="2800" u="heavy" spc="-30" dirty="0">
                <a:uFill>
                  <a:solidFill>
                    <a:srgbClr val="FFFFFF"/>
                  </a:solidFill>
                </a:uFill>
                <a:latin typeface="Microsoft Sans Serif"/>
                <a:cs typeface="Microsoft Sans Serif"/>
              </a:rPr>
              <a:t> </a:t>
            </a:r>
            <a:r>
              <a:rPr sz="2800" u="heavy" spc="-114" dirty="0">
                <a:uFill>
                  <a:solidFill>
                    <a:srgbClr val="FFFFFF"/>
                  </a:solidFill>
                </a:uFill>
                <a:latin typeface="Microsoft Sans Serif"/>
                <a:cs typeface="Microsoft Sans Serif"/>
              </a:rPr>
              <a:t>t</a:t>
            </a:r>
            <a:r>
              <a:rPr sz="2800" u="heavy" spc="-270" dirty="0">
                <a:uFill>
                  <a:solidFill>
                    <a:srgbClr val="FFFFFF"/>
                  </a:solidFill>
                </a:uFill>
                <a:latin typeface="Microsoft Sans Serif"/>
                <a:cs typeface="Microsoft Sans Serif"/>
              </a:rPr>
              <a:t>ha</a:t>
            </a:r>
            <a:r>
              <a:rPr sz="2800" u="heavy" spc="-280" dirty="0">
                <a:uFill>
                  <a:solidFill>
                    <a:srgbClr val="FFFFFF"/>
                  </a:solidFill>
                </a:uFill>
                <a:latin typeface="Microsoft Sans Serif"/>
                <a:cs typeface="Microsoft Sans Serif"/>
              </a:rPr>
              <a:t>n</a:t>
            </a:r>
            <a:r>
              <a:rPr sz="2800" u="heavy" spc="-40" dirty="0">
                <a:uFill>
                  <a:solidFill>
                    <a:srgbClr val="FFFFFF"/>
                  </a:solidFill>
                </a:uFill>
                <a:latin typeface="Microsoft Sans Serif"/>
                <a:cs typeface="Microsoft Sans Serif"/>
              </a:rPr>
              <a:t> </a:t>
            </a:r>
            <a:r>
              <a:rPr sz="2800" u="heavy" spc="-114" dirty="0">
                <a:uFill>
                  <a:solidFill>
                    <a:srgbClr val="FFFFFF"/>
                  </a:solidFill>
                </a:uFill>
                <a:latin typeface="Microsoft Sans Serif"/>
                <a:cs typeface="Microsoft Sans Serif"/>
              </a:rPr>
              <a:t>t</a:t>
            </a:r>
            <a:r>
              <a:rPr sz="2800" u="heavy" spc="-270" dirty="0">
                <a:uFill>
                  <a:solidFill>
                    <a:srgbClr val="FFFFFF"/>
                  </a:solidFill>
                </a:uFill>
                <a:latin typeface="Microsoft Sans Serif"/>
                <a:cs typeface="Microsoft Sans Serif"/>
              </a:rPr>
              <a:t>h</a:t>
            </a:r>
            <a:r>
              <a:rPr sz="2800" u="heavy" spc="-280" dirty="0">
                <a:uFill>
                  <a:solidFill>
                    <a:srgbClr val="FFFFFF"/>
                  </a:solidFill>
                </a:uFill>
                <a:latin typeface="Microsoft Sans Serif"/>
                <a:cs typeface="Microsoft Sans Serif"/>
              </a:rPr>
              <a:t>e</a:t>
            </a:r>
            <a:r>
              <a:rPr sz="2800" u="heavy" spc="-65" dirty="0">
                <a:uFill>
                  <a:solidFill>
                    <a:srgbClr val="FFFFFF"/>
                  </a:solidFill>
                </a:uFill>
                <a:latin typeface="Microsoft Sans Serif"/>
                <a:cs typeface="Microsoft Sans Serif"/>
              </a:rPr>
              <a:t> </a:t>
            </a:r>
            <a:r>
              <a:rPr sz="2800" u="heavy" spc="-270" dirty="0">
                <a:uFill>
                  <a:solidFill>
                    <a:srgbClr val="FFFFFF"/>
                  </a:solidFill>
                </a:uFill>
                <a:latin typeface="Microsoft Sans Serif"/>
                <a:cs typeface="Microsoft Sans Serif"/>
              </a:rPr>
              <a:t>endo</a:t>
            </a:r>
            <a:r>
              <a:rPr sz="2800" u="heavy" spc="-395" dirty="0">
                <a:uFill>
                  <a:solidFill>
                    <a:srgbClr val="FFFFFF"/>
                  </a:solidFill>
                </a:uFill>
                <a:latin typeface="Microsoft Sans Serif"/>
                <a:cs typeface="Microsoft Sans Serif"/>
              </a:rPr>
              <a:t>m</a:t>
            </a:r>
            <a:r>
              <a:rPr sz="2800" u="heavy" spc="-270" dirty="0">
                <a:uFill>
                  <a:solidFill>
                    <a:srgbClr val="FFFFFF"/>
                  </a:solidFill>
                </a:uFill>
                <a:latin typeface="Microsoft Sans Serif"/>
                <a:cs typeface="Microsoft Sans Serif"/>
              </a:rPr>
              <a:t>e</a:t>
            </a:r>
            <a:r>
              <a:rPr sz="2800" u="heavy" spc="-114" dirty="0">
                <a:uFill>
                  <a:solidFill>
                    <a:srgbClr val="FFFFFF"/>
                  </a:solidFill>
                </a:uFill>
                <a:latin typeface="Microsoft Sans Serif"/>
                <a:cs typeface="Microsoft Sans Serif"/>
              </a:rPr>
              <a:t>t</a:t>
            </a:r>
            <a:r>
              <a:rPr sz="2800" u="heavy" spc="-150" dirty="0">
                <a:uFill>
                  <a:solidFill>
                    <a:srgbClr val="FFFFFF"/>
                  </a:solidFill>
                </a:uFill>
                <a:latin typeface="Microsoft Sans Serif"/>
                <a:cs typeface="Microsoft Sans Serif"/>
              </a:rPr>
              <a:t>r</a:t>
            </a:r>
            <a:r>
              <a:rPr sz="2800" u="heavy" spc="-120" dirty="0">
                <a:uFill>
                  <a:solidFill>
                    <a:srgbClr val="FFFFFF"/>
                  </a:solidFill>
                </a:uFill>
                <a:latin typeface="Microsoft Sans Serif"/>
                <a:cs typeface="Microsoft Sans Serif"/>
              </a:rPr>
              <a:t>i</a:t>
            </a:r>
            <a:r>
              <a:rPr sz="2800" u="heavy" spc="-270" dirty="0">
                <a:uFill>
                  <a:solidFill>
                    <a:srgbClr val="FFFFFF"/>
                  </a:solidFill>
                </a:uFill>
                <a:latin typeface="Microsoft Sans Serif"/>
                <a:cs typeface="Microsoft Sans Serif"/>
              </a:rPr>
              <a:t>u</a:t>
            </a:r>
            <a:r>
              <a:rPr sz="2800" u="heavy" spc="-415" dirty="0">
                <a:uFill>
                  <a:solidFill>
                    <a:srgbClr val="FFFFFF"/>
                  </a:solidFill>
                </a:uFill>
                <a:latin typeface="Microsoft Sans Serif"/>
                <a:cs typeface="Microsoft Sans Serif"/>
              </a:rPr>
              <a:t>m</a:t>
            </a:r>
            <a:r>
              <a:rPr sz="2800" u="heavy" spc="-5" dirty="0">
                <a:uFill>
                  <a:solidFill>
                    <a:srgbClr val="FFFFFF"/>
                  </a:solidFill>
                </a:uFill>
                <a:latin typeface="Microsoft Sans Serif"/>
                <a:cs typeface="Microsoft Sans Serif"/>
              </a:rPr>
              <a:t> </a:t>
            </a:r>
            <a:r>
              <a:rPr sz="2800" u="heavy" spc="-270" dirty="0">
                <a:uFill>
                  <a:solidFill>
                    <a:srgbClr val="FFFFFF"/>
                  </a:solidFill>
                </a:uFill>
                <a:latin typeface="Microsoft Sans Serif"/>
                <a:cs typeface="Microsoft Sans Serif"/>
              </a:rPr>
              <a:t>o</a:t>
            </a:r>
            <a:r>
              <a:rPr sz="2800" u="heavy" spc="-140" dirty="0">
                <a:uFill>
                  <a:solidFill>
                    <a:srgbClr val="FFFFFF"/>
                  </a:solidFill>
                </a:uFill>
                <a:latin typeface="Microsoft Sans Serif"/>
                <a:cs typeface="Microsoft Sans Serif"/>
              </a:rPr>
              <a:t>f</a:t>
            </a:r>
            <a:r>
              <a:rPr sz="2800" u="heavy" spc="-50" dirty="0">
                <a:uFill>
                  <a:solidFill>
                    <a:srgbClr val="FFFFFF"/>
                  </a:solidFill>
                </a:uFill>
                <a:latin typeface="Microsoft Sans Serif"/>
                <a:cs typeface="Microsoft Sans Serif"/>
              </a:rPr>
              <a:t> </a:t>
            </a:r>
            <a:r>
              <a:rPr sz="2800" u="heavy" spc="-114" dirty="0">
                <a:uFill>
                  <a:solidFill>
                    <a:srgbClr val="FFFFFF"/>
                  </a:solidFill>
                </a:uFill>
                <a:latin typeface="Microsoft Sans Serif"/>
                <a:cs typeface="Microsoft Sans Serif"/>
              </a:rPr>
              <a:t>t</a:t>
            </a:r>
            <a:r>
              <a:rPr sz="2800" u="heavy" spc="-270" dirty="0">
                <a:uFill>
                  <a:solidFill>
                    <a:srgbClr val="FFFFFF"/>
                  </a:solidFill>
                </a:uFill>
                <a:latin typeface="Microsoft Sans Serif"/>
                <a:cs typeface="Microsoft Sans Serif"/>
              </a:rPr>
              <a:t>h</a:t>
            </a:r>
            <a:r>
              <a:rPr sz="2800" u="heavy" spc="-280" dirty="0">
                <a:uFill>
                  <a:solidFill>
                    <a:srgbClr val="FFFFFF"/>
                  </a:solidFill>
                </a:uFill>
                <a:latin typeface="Microsoft Sans Serif"/>
                <a:cs typeface="Microsoft Sans Serif"/>
              </a:rPr>
              <a:t>e</a:t>
            </a:r>
            <a:r>
              <a:rPr sz="2800" u="heavy" spc="-40" dirty="0">
                <a:uFill>
                  <a:solidFill>
                    <a:srgbClr val="FFFFFF"/>
                  </a:solidFill>
                </a:uFill>
                <a:latin typeface="Microsoft Sans Serif"/>
                <a:cs typeface="Microsoft Sans Serif"/>
              </a:rPr>
              <a:t> </a:t>
            </a:r>
            <a:r>
              <a:rPr sz="2800" u="heavy" spc="-270" dirty="0">
                <a:uFill>
                  <a:solidFill>
                    <a:srgbClr val="FFFFFF"/>
                  </a:solidFill>
                </a:uFill>
                <a:latin typeface="Microsoft Sans Serif"/>
                <a:cs typeface="Microsoft Sans Serif"/>
              </a:rPr>
              <a:t>u</a:t>
            </a:r>
            <a:r>
              <a:rPr sz="2800" u="heavy" spc="-114" dirty="0">
                <a:uFill>
                  <a:solidFill>
                    <a:srgbClr val="FFFFFF"/>
                  </a:solidFill>
                </a:uFill>
                <a:latin typeface="Microsoft Sans Serif"/>
                <a:cs typeface="Microsoft Sans Serif"/>
              </a:rPr>
              <a:t>t</a:t>
            </a:r>
            <a:r>
              <a:rPr sz="2800" u="heavy" spc="-270" dirty="0">
                <a:uFill>
                  <a:solidFill>
                    <a:srgbClr val="FFFFFF"/>
                  </a:solidFill>
                </a:uFill>
                <a:latin typeface="Microsoft Sans Serif"/>
                <a:cs typeface="Microsoft Sans Serif"/>
              </a:rPr>
              <a:t>e</a:t>
            </a:r>
            <a:r>
              <a:rPr sz="2800" u="heavy" spc="-150" dirty="0">
                <a:uFill>
                  <a:solidFill>
                    <a:srgbClr val="FFFFFF"/>
                  </a:solidFill>
                </a:uFill>
                <a:latin typeface="Microsoft Sans Serif"/>
                <a:cs typeface="Microsoft Sans Serif"/>
              </a:rPr>
              <a:t>r</a:t>
            </a:r>
            <a:r>
              <a:rPr sz="2800" u="heavy" spc="-120" dirty="0">
                <a:uFill>
                  <a:solidFill>
                    <a:srgbClr val="FFFFFF"/>
                  </a:solidFill>
                </a:uFill>
                <a:latin typeface="Microsoft Sans Serif"/>
                <a:cs typeface="Microsoft Sans Serif"/>
              </a:rPr>
              <a:t>i</a:t>
            </a:r>
            <a:r>
              <a:rPr sz="2800" u="heavy" spc="-270" dirty="0">
                <a:uFill>
                  <a:solidFill>
                    <a:srgbClr val="FFFFFF"/>
                  </a:solidFill>
                </a:uFill>
                <a:latin typeface="Microsoft Sans Serif"/>
                <a:cs typeface="Microsoft Sans Serif"/>
              </a:rPr>
              <a:t>n</a:t>
            </a:r>
            <a:r>
              <a:rPr sz="2800" u="heavy" spc="-280" dirty="0">
                <a:uFill>
                  <a:solidFill>
                    <a:srgbClr val="FFFFFF"/>
                  </a:solidFill>
                </a:uFill>
                <a:latin typeface="Microsoft Sans Serif"/>
                <a:cs typeface="Microsoft Sans Serif"/>
              </a:rPr>
              <a:t>e</a:t>
            </a:r>
            <a:r>
              <a:rPr sz="2800" u="heavy" spc="-40" dirty="0">
                <a:uFill>
                  <a:solidFill>
                    <a:srgbClr val="FFFFFF"/>
                  </a:solidFill>
                </a:uFill>
                <a:latin typeface="Microsoft Sans Serif"/>
                <a:cs typeface="Microsoft Sans Serif"/>
              </a:rPr>
              <a:t> </a:t>
            </a:r>
            <a:r>
              <a:rPr sz="2800" u="heavy" spc="-235" dirty="0">
                <a:uFill>
                  <a:solidFill>
                    <a:srgbClr val="FFFFFF"/>
                  </a:solidFill>
                </a:uFill>
                <a:latin typeface="Microsoft Sans Serif"/>
                <a:cs typeface="Microsoft Sans Serif"/>
              </a:rPr>
              <a:t>c</a:t>
            </a:r>
            <a:r>
              <a:rPr sz="2800" u="heavy" spc="-270" dirty="0">
                <a:uFill>
                  <a:solidFill>
                    <a:srgbClr val="FFFFFF"/>
                  </a:solidFill>
                </a:uFill>
                <a:latin typeface="Microsoft Sans Serif"/>
                <a:cs typeface="Microsoft Sans Serif"/>
              </a:rPr>
              <a:t>a</a:t>
            </a:r>
            <a:r>
              <a:rPr sz="2800" u="heavy" spc="-235" dirty="0">
                <a:uFill>
                  <a:solidFill>
                    <a:srgbClr val="FFFFFF"/>
                  </a:solidFill>
                </a:uFill>
                <a:latin typeface="Microsoft Sans Serif"/>
                <a:cs typeface="Microsoft Sans Serif"/>
              </a:rPr>
              <a:t>v</a:t>
            </a:r>
            <a:r>
              <a:rPr sz="2800" u="heavy" spc="-120" dirty="0">
                <a:uFill>
                  <a:solidFill>
                    <a:srgbClr val="FFFFFF"/>
                  </a:solidFill>
                </a:uFill>
                <a:latin typeface="Microsoft Sans Serif"/>
                <a:cs typeface="Microsoft Sans Serif"/>
              </a:rPr>
              <a:t>i</a:t>
            </a:r>
            <a:r>
              <a:rPr sz="2800" u="heavy" spc="-114" dirty="0">
                <a:uFill>
                  <a:solidFill>
                    <a:srgbClr val="FFFFFF"/>
                  </a:solidFill>
                </a:uFill>
                <a:latin typeface="Microsoft Sans Serif"/>
                <a:cs typeface="Microsoft Sans Serif"/>
              </a:rPr>
              <a:t>t</a:t>
            </a:r>
            <a:r>
              <a:rPr sz="2800" u="heavy" spc="-75" dirty="0">
                <a:uFill>
                  <a:solidFill>
                    <a:srgbClr val="FFFFFF"/>
                  </a:solidFill>
                </a:uFill>
                <a:latin typeface="Microsoft Sans Serif"/>
                <a:cs typeface="Microsoft Sans Serif"/>
              </a:rPr>
              <a:t>y</a:t>
            </a:r>
            <a:r>
              <a:rPr sz="1700" u="heavy" spc="-85" dirty="0">
                <a:uFill>
                  <a:solidFill>
                    <a:srgbClr val="FFFFFF"/>
                  </a:solidFill>
                </a:uFill>
                <a:latin typeface="Microsoft Sans Serif"/>
                <a:cs typeface="Microsoft Sans Serif"/>
              </a:rPr>
              <a:t>.</a:t>
            </a:r>
            <a:endParaRPr sz="1700" dirty="0">
              <a:latin typeface="Microsoft Sans Serif"/>
              <a:cs typeface="Microsoft Sans Serif"/>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78739" y="1169670"/>
            <a:ext cx="8873490" cy="1736373"/>
          </a:xfrm>
          <a:prstGeom prst="rect">
            <a:avLst/>
          </a:prstGeom>
        </p:spPr>
        <p:txBody>
          <a:bodyPr vert="horz" wrap="square" lIns="0" tIns="12700" rIns="0" bIns="0" rtlCol="0">
            <a:spAutoFit/>
          </a:bodyPr>
          <a:lstStyle/>
          <a:p>
            <a:pPr marL="12700" marR="5080">
              <a:lnSpc>
                <a:spcPct val="100000"/>
              </a:lnSpc>
              <a:spcBef>
                <a:spcPts val="100"/>
              </a:spcBef>
            </a:pPr>
            <a:r>
              <a:rPr sz="2800" spc="-95" dirty="0">
                <a:latin typeface="Microsoft Sans Serif"/>
                <a:cs typeface="Microsoft Sans Serif"/>
              </a:rPr>
              <a:t>If</a:t>
            </a:r>
            <a:r>
              <a:rPr sz="2800" spc="-75" dirty="0">
                <a:latin typeface="Microsoft Sans Serif"/>
                <a:cs typeface="Microsoft Sans Serif"/>
              </a:rPr>
              <a:t> </a:t>
            </a:r>
            <a:r>
              <a:rPr sz="2800" spc="-220" dirty="0">
                <a:latin typeface="Microsoft Sans Serif"/>
                <a:cs typeface="Microsoft Sans Serif"/>
              </a:rPr>
              <a:t>TVUS</a:t>
            </a:r>
            <a:r>
              <a:rPr sz="2800" spc="-65" dirty="0">
                <a:latin typeface="Microsoft Sans Serif"/>
                <a:cs typeface="Microsoft Sans Serif"/>
              </a:rPr>
              <a:t> </a:t>
            </a:r>
            <a:r>
              <a:rPr sz="2800" spc="-125" dirty="0">
                <a:latin typeface="Microsoft Sans Serif"/>
                <a:cs typeface="Microsoft Sans Serif"/>
              </a:rPr>
              <a:t>is</a:t>
            </a:r>
            <a:r>
              <a:rPr sz="2800" spc="-80" dirty="0">
                <a:latin typeface="Microsoft Sans Serif"/>
                <a:cs typeface="Microsoft Sans Serif"/>
              </a:rPr>
              <a:t> </a:t>
            </a:r>
            <a:r>
              <a:rPr sz="2800" spc="-155" dirty="0">
                <a:latin typeface="Microsoft Sans Serif"/>
                <a:cs typeface="Microsoft Sans Serif"/>
              </a:rPr>
              <a:t>nondiagnostic,</a:t>
            </a:r>
            <a:r>
              <a:rPr sz="2800" spc="-20" dirty="0">
                <a:latin typeface="Microsoft Sans Serif"/>
                <a:cs typeface="Microsoft Sans Serif"/>
              </a:rPr>
              <a:t> </a:t>
            </a:r>
            <a:r>
              <a:rPr sz="2800" spc="-85" dirty="0">
                <a:latin typeface="Microsoft Sans Serif"/>
                <a:cs typeface="Microsoft Sans Serif"/>
              </a:rPr>
              <a:t>it</a:t>
            </a:r>
            <a:r>
              <a:rPr sz="2800" spc="-70" dirty="0">
                <a:latin typeface="Microsoft Sans Serif"/>
                <a:cs typeface="Microsoft Sans Serif"/>
              </a:rPr>
              <a:t> </a:t>
            </a:r>
            <a:r>
              <a:rPr sz="2800" spc="-210" dirty="0">
                <a:latin typeface="Microsoft Sans Serif"/>
                <a:cs typeface="Microsoft Sans Serif"/>
              </a:rPr>
              <a:t>may</a:t>
            </a:r>
            <a:r>
              <a:rPr sz="2800" spc="-35" dirty="0">
                <a:latin typeface="Microsoft Sans Serif"/>
                <a:cs typeface="Microsoft Sans Serif"/>
              </a:rPr>
              <a:t> </a:t>
            </a:r>
            <a:r>
              <a:rPr sz="2800" spc="-185" dirty="0">
                <a:latin typeface="Microsoft Sans Serif"/>
                <a:cs typeface="Microsoft Sans Serif"/>
              </a:rPr>
              <a:t>be</a:t>
            </a:r>
            <a:r>
              <a:rPr sz="2800" spc="-45" dirty="0">
                <a:latin typeface="Microsoft Sans Serif"/>
                <a:cs typeface="Microsoft Sans Serif"/>
              </a:rPr>
              <a:t> </a:t>
            </a:r>
            <a:r>
              <a:rPr sz="2800" spc="-180" dirty="0">
                <a:latin typeface="Microsoft Sans Serif"/>
                <a:cs typeface="Microsoft Sans Serif"/>
              </a:rPr>
              <a:t>because</a:t>
            </a:r>
            <a:r>
              <a:rPr sz="2800" spc="-45" dirty="0">
                <a:latin typeface="Microsoft Sans Serif"/>
                <a:cs typeface="Microsoft Sans Serif"/>
              </a:rPr>
              <a:t> </a:t>
            </a:r>
            <a:r>
              <a:rPr sz="2800" spc="-155" dirty="0">
                <a:latin typeface="Microsoft Sans Serif"/>
                <a:cs typeface="Microsoft Sans Serif"/>
              </a:rPr>
              <a:t>the</a:t>
            </a:r>
            <a:r>
              <a:rPr sz="2800" spc="-45" dirty="0">
                <a:latin typeface="Microsoft Sans Serif"/>
                <a:cs typeface="Microsoft Sans Serif"/>
              </a:rPr>
              <a:t> </a:t>
            </a:r>
            <a:r>
              <a:rPr sz="2800" spc="-150" dirty="0">
                <a:latin typeface="Microsoft Sans Serif"/>
                <a:cs typeface="Microsoft Sans Serif"/>
              </a:rPr>
              <a:t>gestation</a:t>
            </a:r>
            <a:r>
              <a:rPr sz="2800" spc="-25" dirty="0">
                <a:latin typeface="Microsoft Sans Serif"/>
                <a:cs typeface="Microsoft Sans Serif"/>
              </a:rPr>
              <a:t> </a:t>
            </a:r>
            <a:r>
              <a:rPr sz="2800" spc="-120" dirty="0">
                <a:latin typeface="Microsoft Sans Serif"/>
                <a:cs typeface="Microsoft Sans Serif"/>
              </a:rPr>
              <a:t>is</a:t>
            </a:r>
            <a:r>
              <a:rPr sz="2800" spc="-85" dirty="0">
                <a:latin typeface="Microsoft Sans Serif"/>
                <a:cs typeface="Microsoft Sans Serif"/>
              </a:rPr>
              <a:t> </a:t>
            </a:r>
            <a:r>
              <a:rPr sz="2800" spc="-155" dirty="0">
                <a:latin typeface="Microsoft Sans Serif"/>
                <a:cs typeface="Microsoft Sans Serif"/>
              </a:rPr>
              <a:t>too</a:t>
            </a:r>
            <a:r>
              <a:rPr sz="2800" spc="-45" dirty="0">
                <a:latin typeface="Microsoft Sans Serif"/>
                <a:cs typeface="Microsoft Sans Serif"/>
              </a:rPr>
              <a:t> </a:t>
            </a:r>
            <a:r>
              <a:rPr sz="2800" spc="-150" dirty="0">
                <a:latin typeface="Microsoft Sans Serif"/>
                <a:cs typeface="Microsoft Sans Serif"/>
              </a:rPr>
              <a:t>early</a:t>
            </a:r>
            <a:r>
              <a:rPr sz="2800" spc="-35" dirty="0">
                <a:latin typeface="Microsoft Sans Serif"/>
                <a:cs typeface="Microsoft Sans Serif"/>
              </a:rPr>
              <a:t> </a:t>
            </a:r>
            <a:r>
              <a:rPr sz="2800" spc="-140" dirty="0">
                <a:latin typeface="Microsoft Sans Serif"/>
                <a:cs typeface="Microsoft Sans Serif"/>
              </a:rPr>
              <a:t>to</a:t>
            </a:r>
            <a:r>
              <a:rPr sz="2800" spc="-45" dirty="0">
                <a:latin typeface="Microsoft Sans Serif"/>
                <a:cs typeface="Microsoft Sans Serif"/>
              </a:rPr>
              <a:t> </a:t>
            </a:r>
            <a:r>
              <a:rPr sz="2800" spc="-185" dirty="0">
                <a:latin typeface="Microsoft Sans Serif"/>
                <a:cs typeface="Microsoft Sans Serif"/>
              </a:rPr>
              <a:t>be</a:t>
            </a:r>
            <a:r>
              <a:rPr sz="2800" spc="-45" dirty="0">
                <a:latin typeface="Microsoft Sans Serif"/>
                <a:cs typeface="Microsoft Sans Serif"/>
              </a:rPr>
              <a:t> </a:t>
            </a:r>
            <a:r>
              <a:rPr sz="2800" spc="-145" dirty="0">
                <a:latin typeface="Microsoft Sans Serif"/>
                <a:cs typeface="Microsoft Sans Serif"/>
              </a:rPr>
              <a:t>visualized</a:t>
            </a:r>
            <a:r>
              <a:rPr sz="2800" spc="-100" dirty="0">
                <a:latin typeface="Microsoft Sans Serif"/>
                <a:cs typeface="Microsoft Sans Serif"/>
              </a:rPr>
              <a:t> </a:t>
            </a:r>
            <a:r>
              <a:rPr sz="2800" spc="-185" dirty="0">
                <a:latin typeface="Microsoft Sans Serif"/>
                <a:cs typeface="Microsoft Sans Serif"/>
              </a:rPr>
              <a:t>on</a:t>
            </a:r>
            <a:r>
              <a:rPr sz="2800" spc="-45" dirty="0">
                <a:latin typeface="Microsoft Sans Serif"/>
                <a:cs typeface="Microsoft Sans Serif"/>
              </a:rPr>
              <a:t> </a:t>
            </a:r>
            <a:r>
              <a:rPr sz="2800" spc="-155" dirty="0">
                <a:latin typeface="Microsoft Sans Serif"/>
                <a:cs typeface="Microsoft Sans Serif"/>
              </a:rPr>
              <a:t>ultrasound.</a:t>
            </a:r>
            <a:r>
              <a:rPr sz="2800" spc="-20" dirty="0">
                <a:latin typeface="Microsoft Sans Serif"/>
                <a:cs typeface="Microsoft Sans Serif"/>
              </a:rPr>
              <a:t> </a:t>
            </a:r>
            <a:r>
              <a:rPr sz="2800" spc="-95" dirty="0">
                <a:latin typeface="Microsoft Sans Serif"/>
                <a:cs typeface="Microsoft Sans Serif"/>
              </a:rPr>
              <a:t>If</a:t>
            </a:r>
            <a:r>
              <a:rPr sz="2800" spc="-45" dirty="0">
                <a:latin typeface="Microsoft Sans Serif"/>
                <a:cs typeface="Microsoft Sans Serif"/>
              </a:rPr>
              <a:t> </a:t>
            </a:r>
            <a:r>
              <a:rPr sz="2800" spc="-150" dirty="0">
                <a:latin typeface="Microsoft Sans Serif"/>
                <a:cs typeface="Microsoft Sans Serif"/>
              </a:rPr>
              <a:t>so, </a:t>
            </a:r>
            <a:r>
              <a:rPr sz="2800" spc="-465" dirty="0">
                <a:latin typeface="Microsoft Sans Serif"/>
                <a:cs typeface="Microsoft Sans Serif"/>
              </a:rPr>
              <a:t> </a:t>
            </a:r>
            <a:r>
              <a:rPr sz="2800" spc="-155" dirty="0">
                <a:latin typeface="Microsoft Sans Serif"/>
                <a:cs typeface="Microsoft Sans Serif"/>
              </a:rPr>
              <a:t>the </a:t>
            </a:r>
            <a:r>
              <a:rPr sz="2800" spc="-145" dirty="0">
                <a:latin typeface="Microsoft Sans Serif"/>
                <a:cs typeface="Microsoft Sans Serif"/>
              </a:rPr>
              <a:t>patient </a:t>
            </a:r>
            <a:r>
              <a:rPr sz="2800" spc="-180" dirty="0">
                <a:latin typeface="Microsoft Sans Serif"/>
                <a:cs typeface="Microsoft Sans Serif"/>
              </a:rPr>
              <a:t>has</a:t>
            </a:r>
            <a:r>
              <a:rPr sz="2800" spc="-175" dirty="0">
                <a:latin typeface="Microsoft Sans Serif"/>
                <a:cs typeface="Microsoft Sans Serif"/>
              </a:rPr>
              <a:t> </a:t>
            </a:r>
            <a:r>
              <a:rPr sz="2800" spc="-185" dirty="0">
                <a:latin typeface="Microsoft Sans Serif"/>
                <a:cs typeface="Microsoft Sans Serif"/>
              </a:rPr>
              <a:t>a</a:t>
            </a:r>
            <a:r>
              <a:rPr sz="2800" spc="-180" dirty="0">
                <a:latin typeface="Microsoft Sans Serif"/>
                <a:cs typeface="Microsoft Sans Serif"/>
              </a:rPr>
              <a:t> pregnancy</a:t>
            </a:r>
            <a:r>
              <a:rPr sz="2800" spc="-175" dirty="0">
                <a:latin typeface="Microsoft Sans Serif"/>
                <a:cs typeface="Microsoft Sans Serif"/>
              </a:rPr>
              <a:t> </a:t>
            </a:r>
            <a:r>
              <a:rPr sz="2800" spc="-140" dirty="0">
                <a:latin typeface="Microsoft Sans Serif"/>
                <a:cs typeface="Microsoft Sans Serif"/>
              </a:rPr>
              <a:t>of </a:t>
            </a:r>
            <a:r>
              <a:rPr sz="2800" spc="-195" dirty="0">
                <a:latin typeface="Microsoft Sans Serif"/>
                <a:cs typeface="Microsoft Sans Serif"/>
              </a:rPr>
              <a:t>unknown</a:t>
            </a:r>
            <a:r>
              <a:rPr sz="2800" spc="85" dirty="0">
                <a:latin typeface="Microsoft Sans Serif"/>
                <a:cs typeface="Microsoft Sans Serif"/>
              </a:rPr>
              <a:t> </a:t>
            </a:r>
            <a:r>
              <a:rPr sz="2800" spc="-140" dirty="0">
                <a:latin typeface="Microsoft Sans Serif"/>
                <a:cs typeface="Microsoft Sans Serif"/>
              </a:rPr>
              <a:t>location. </a:t>
            </a:r>
            <a:r>
              <a:rPr sz="2800" spc="-165" dirty="0">
                <a:latin typeface="Microsoft Sans Serif"/>
                <a:cs typeface="Microsoft Sans Serif"/>
              </a:rPr>
              <a:t>For </a:t>
            </a:r>
            <a:r>
              <a:rPr sz="2800" spc="-145" dirty="0">
                <a:latin typeface="Microsoft Sans Serif"/>
                <a:cs typeface="Microsoft Sans Serif"/>
              </a:rPr>
              <a:t>follow </a:t>
            </a:r>
            <a:r>
              <a:rPr sz="2800" spc="-185" dirty="0">
                <a:latin typeface="Microsoft Sans Serif"/>
                <a:cs typeface="Microsoft Sans Serif"/>
              </a:rPr>
              <a:t>up</a:t>
            </a:r>
            <a:r>
              <a:rPr sz="2800" spc="110" dirty="0">
                <a:latin typeface="Microsoft Sans Serif"/>
                <a:cs typeface="Microsoft Sans Serif"/>
              </a:rPr>
              <a:t> </a:t>
            </a:r>
            <a:r>
              <a:rPr sz="2800" spc="-175" dirty="0">
                <a:latin typeface="Microsoft Sans Serif"/>
                <a:cs typeface="Microsoft Sans Serif"/>
              </a:rPr>
              <a:t>by </a:t>
            </a:r>
            <a:r>
              <a:rPr sz="2800" spc="-190" dirty="0">
                <a:latin typeface="Microsoft Sans Serif"/>
                <a:cs typeface="Microsoft Sans Serif"/>
              </a:rPr>
              <a:t>serum</a:t>
            </a:r>
            <a:r>
              <a:rPr sz="2800" spc="95" dirty="0">
                <a:latin typeface="Microsoft Sans Serif"/>
                <a:cs typeface="Microsoft Sans Serif"/>
              </a:rPr>
              <a:t> </a:t>
            </a:r>
            <a:r>
              <a:rPr sz="2800" spc="-229" dirty="0">
                <a:latin typeface="Microsoft Sans Serif"/>
                <a:cs typeface="Microsoft Sans Serif"/>
              </a:rPr>
              <a:t>hCG</a:t>
            </a:r>
            <a:r>
              <a:rPr sz="2800" spc="20" dirty="0">
                <a:latin typeface="Microsoft Sans Serif"/>
                <a:cs typeface="Microsoft Sans Serif"/>
              </a:rPr>
              <a:t> </a:t>
            </a:r>
            <a:r>
              <a:rPr sz="2800" spc="-140" dirty="0">
                <a:latin typeface="Microsoft Sans Serif"/>
                <a:cs typeface="Microsoft Sans Serif"/>
              </a:rPr>
              <a:t>level </a:t>
            </a:r>
            <a:r>
              <a:rPr sz="2800" spc="-165" dirty="0">
                <a:latin typeface="Microsoft Sans Serif"/>
                <a:cs typeface="Microsoft Sans Serif"/>
              </a:rPr>
              <a:t>every</a:t>
            </a:r>
            <a:r>
              <a:rPr sz="2800" spc="150" dirty="0">
                <a:latin typeface="Microsoft Sans Serif"/>
                <a:cs typeface="Microsoft Sans Serif"/>
              </a:rPr>
              <a:t> </a:t>
            </a:r>
            <a:r>
              <a:rPr sz="2800" spc="-185" dirty="0">
                <a:latin typeface="Microsoft Sans Serif"/>
                <a:cs typeface="Microsoft Sans Serif"/>
              </a:rPr>
              <a:t>2</a:t>
            </a:r>
            <a:r>
              <a:rPr sz="2800" spc="105" dirty="0">
                <a:latin typeface="Microsoft Sans Serif"/>
                <a:cs typeface="Microsoft Sans Serif"/>
              </a:rPr>
              <a:t> </a:t>
            </a:r>
            <a:r>
              <a:rPr sz="2800" spc="-175" dirty="0">
                <a:latin typeface="Microsoft Sans Serif"/>
                <a:cs typeface="Microsoft Sans Serif"/>
              </a:rPr>
              <a:t>days</a:t>
            </a:r>
            <a:r>
              <a:rPr sz="2800" spc="130" dirty="0">
                <a:latin typeface="Microsoft Sans Serif"/>
                <a:cs typeface="Microsoft Sans Serif"/>
              </a:rPr>
              <a:t> </a:t>
            </a:r>
            <a:r>
              <a:rPr sz="2800" spc="-190" dirty="0">
                <a:latin typeface="Microsoft Sans Serif"/>
                <a:cs typeface="Microsoft Sans Serif"/>
              </a:rPr>
              <a:t>and </a:t>
            </a:r>
            <a:r>
              <a:rPr sz="2800" spc="-185" dirty="0">
                <a:latin typeface="Microsoft Sans Serif"/>
                <a:cs typeface="Microsoft Sans Serif"/>
              </a:rPr>
              <a:t> </a:t>
            </a:r>
            <a:r>
              <a:rPr sz="2800" spc="-165" dirty="0">
                <a:latin typeface="Microsoft Sans Serif"/>
                <a:cs typeface="Microsoft Sans Serif"/>
              </a:rPr>
              <a:t>repeat</a:t>
            </a:r>
            <a:r>
              <a:rPr sz="2800" spc="-60" dirty="0">
                <a:latin typeface="Microsoft Sans Serif"/>
                <a:cs typeface="Microsoft Sans Serif"/>
              </a:rPr>
              <a:t> </a:t>
            </a:r>
            <a:r>
              <a:rPr sz="2800" spc="-195" dirty="0">
                <a:latin typeface="Microsoft Sans Serif"/>
                <a:cs typeface="Microsoft Sans Serif"/>
              </a:rPr>
              <a:t>TVUS.</a:t>
            </a:r>
            <a:endParaRPr sz="2800" dirty="0">
              <a:latin typeface="Microsoft Sans Serif"/>
              <a:cs typeface="Microsoft Sans Serif"/>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4400" y="301497"/>
            <a:ext cx="5371999" cy="391160"/>
          </a:xfrm>
          <a:prstGeom prst="rect">
            <a:avLst/>
          </a:prstGeom>
        </p:spPr>
        <p:txBody>
          <a:bodyPr vert="horz" wrap="square" lIns="0" tIns="12700" rIns="0" bIns="0" rtlCol="0">
            <a:spAutoFit/>
          </a:bodyPr>
          <a:lstStyle/>
          <a:p>
            <a:pPr marL="12700">
              <a:lnSpc>
                <a:spcPct val="100000"/>
              </a:lnSpc>
              <a:spcBef>
                <a:spcPts val="100"/>
              </a:spcBef>
            </a:pPr>
            <a:r>
              <a:rPr sz="2400" b="0" spc="-280" dirty="0">
                <a:latin typeface="Microsoft Sans Serif"/>
                <a:cs typeface="Microsoft Sans Serif"/>
              </a:rPr>
              <a:t>Human</a:t>
            </a:r>
            <a:r>
              <a:rPr sz="2400" b="0" spc="-75" dirty="0">
                <a:latin typeface="Microsoft Sans Serif"/>
                <a:cs typeface="Microsoft Sans Serif"/>
              </a:rPr>
              <a:t> </a:t>
            </a:r>
            <a:r>
              <a:rPr sz="2400" b="0" spc="-200" dirty="0">
                <a:latin typeface="Microsoft Sans Serif"/>
                <a:cs typeface="Microsoft Sans Serif"/>
              </a:rPr>
              <a:t>chorionic</a:t>
            </a:r>
            <a:r>
              <a:rPr sz="2400" b="0" spc="-90" dirty="0">
                <a:latin typeface="Microsoft Sans Serif"/>
                <a:cs typeface="Microsoft Sans Serif"/>
              </a:rPr>
              <a:t> </a:t>
            </a:r>
            <a:r>
              <a:rPr sz="2400" b="0" spc="-215" dirty="0">
                <a:latin typeface="Microsoft Sans Serif"/>
                <a:cs typeface="Microsoft Sans Serif"/>
              </a:rPr>
              <a:t>gonadotropin</a:t>
            </a:r>
            <a:endParaRPr sz="2400" dirty="0">
              <a:latin typeface="Microsoft Sans Serif"/>
              <a:cs typeface="Microsoft Sans Serif"/>
            </a:endParaRPr>
          </a:p>
        </p:txBody>
      </p:sp>
      <p:sp>
        <p:nvSpPr>
          <p:cNvPr id="4" name="object 4"/>
          <p:cNvSpPr txBox="1"/>
          <p:nvPr/>
        </p:nvSpPr>
        <p:spPr>
          <a:xfrm>
            <a:off x="88814" y="723461"/>
            <a:ext cx="9131385" cy="6168355"/>
          </a:xfrm>
          <a:prstGeom prst="rect">
            <a:avLst/>
          </a:prstGeom>
        </p:spPr>
        <p:txBody>
          <a:bodyPr vert="horz" wrap="square" lIns="0" tIns="12700" rIns="0" bIns="0" rtlCol="0">
            <a:spAutoFit/>
          </a:bodyPr>
          <a:lstStyle/>
          <a:p>
            <a:pPr marL="12700" marR="179070">
              <a:lnSpc>
                <a:spcPct val="100000"/>
              </a:lnSpc>
              <a:spcBef>
                <a:spcPts val="100"/>
              </a:spcBef>
              <a:buSzPct val="94444"/>
              <a:buChar char="•"/>
              <a:tabLst>
                <a:tab pos="80010" algn="l"/>
              </a:tabLst>
            </a:pPr>
            <a:r>
              <a:rPr sz="2000" spc="-185" dirty="0">
                <a:latin typeface="Microsoft Sans Serif"/>
                <a:cs typeface="Microsoft Sans Serif"/>
              </a:rPr>
              <a:t>Serum,</a:t>
            </a:r>
            <a:r>
              <a:rPr sz="2000" spc="-180" dirty="0">
                <a:latin typeface="Microsoft Sans Serif"/>
                <a:cs typeface="Microsoft Sans Serif"/>
              </a:rPr>
              <a:t> </a:t>
            </a:r>
            <a:r>
              <a:rPr sz="2000" spc="-150" dirty="0">
                <a:latin typeface="Microsoft Sans Serif"/>
                <a:cs typeface="Microsoft Sans Serif"/>
              </a:rPr>
              <a:t>rather </a:t>
            </a:r>
            <a:r>
              <a:rPr sz="2000" spc="-165" dirty="0">
                <a:latin typeface="Microsoft Sans Serif"/>
                <a:cs typeface="Microsoft Sans Serif"/>
              </a:rPr>
              <a:t>than</a:t>
            </a:r>
            <a:r>
              <a:rPr sz="2000" spc="-160" dirty="0">
                <a:latin typeface="Microsoft Sans Serif"/>
                <a:cs typeface="Microsoft Sans Serif"/>
              </a:rPr>
              <a:t> </a:t>
            </a:r>
            <a:r>
              <a:rPr sz="2000" spc="-145" dirty="0">
                <a:latin typeface="Microsoft Sans Serif"/>
                <a:cs typeface="Microsoft Sans Serif"/>
              </a:rPr>
              <a:t>urine, </a:t>
            </a:r>
            <a:r>
              <a:rPr sz="2000" spc="-229" dirty="0">
                <a:latin typeface="Microsoft Sans Serif"/>
                <a:cs typeface="Microsoft Sans Serif"/>
              </a:rPr>
              <a:t>hCG</a:t>
            </a:r>
            <a:r>
              <a:rPr sz="2000" spc="-225" dirty="0">
                <a:latin typeface="Microsoft Sans Serif"/>
                <a:cs typeface="Microsoft Sans Serif"/>
              </a:rPr>
              <a:t> </a:t>
            </a:r>
            <a:r>
              <a:rPr sz="2000" spc="-120" dirty="0">
                <a:latin typeface="Microsoft Sans Serif"/>
                <a:cs typeface="Microsoft Sans Serif"/>
              </a:rPr>
              <a:t>is </a:t>
            </a:r>
            <a:r>
              <a:rPr sz="2000" spc="-155" dirty="0">
                <a:latin typeface="Microsoft Sans Serif"/>
                <a:cs typeface="Microsoft Sans Serif"/>
              </a:rPr>
              <a:t>the </a:t>
            </a:r>
            <a:r>
              <a:rPr sz="2000" spc="-160" dirty="0">
                <a:latin typeface="Microsoft Sans Serif"/>
                <a:cs typeface="Microsoft Sans Serif"/>
              </a:rPr>
              <a:t>preferred</a:t>
            </a:r>
            <a:r>
              <a:rPr sz="2000" spc="-155" dirty="0">
                <a:latin typeface="Microsoft Sans Serif"/>
                <a:cs typeface="Microsoft Sans Serif"/>
              </a:rPr>
              <a:t> </a:t>
            </a:r>
            <a:r>
              <a:rPr sz="2000" spc="-135" dirty="0">
                <a:latin typeface="Microsoft Sans Serif"/>
                <a:cs typeface="Microsoft Sans Serif"/>
              </a:rPr>
              <a:t>test </a:t>
            </a:r>
            <a:r>
              <a:rPr sz="2000" spc="-130" dirty="0">
                <a:latin typeface="Microsoft Sans Serif"/>
                <a:cs typeface="Microsoft Sans Serif"/>
              </a:rPr>
              <a:t>for </a:t>
            </a:r>
            <a:r>
              <a:rPr sz="2000" spc="-185" dirty="0">
                <a:latin typeface="Microsoft Sans Serif"/>
                <a:cs typeface="Microsoft Sans Serif"/>
              </a:rPr>
              <a:t>a</a:t>
            </a:r>
            <a:r>
              <a:rPr sz="2000" spc="105" dirty="0">
                <a:latin typeface="Microsoft Sans Serif"/>
                <a:cs typeface="Microsoft Sans Serif"/>
              </a:rPr>
              <a:t> </a:t>
            </a:r>
            <a:r>
              <a:rPr sz="2000" spc="-170" dirty="0">
                <a:latin typeface="Microsoft Sans Serif"/>
                <a:cs typeface="Microsoft Sans Serif"/>
              </a:rPr>
              <a:t>pregnant</a:t>
            </a:r>
            <a:r>
              <a:rPr sz="2000" spc="140" dirty="0">
                <a:latin typeface="Microsoft Sans Serif"/>
                <a:cs typeface="Microsoft Sans Serif"/>
              </a:rPr>
              <a:t> </a:t>
            </a:r>
            <a:r>
              <a:rPr sz="2000" spc="-145" dirty="0">
                <a:latin typeface="Microsoft Sans Serif"/>
                <a:cs typeface="Microsoft Sans Serif"/>
              </a:rPr>
              <a:t>patient </a:t>
            </a:r>
            <a:r>
              <a:rPr sz="2000" spc="-150" dirty="0">
                <a:latin typeface="Microsoft Sans Serif"/>
                <a:cs typeface="Microsoft Sans Serif"/>
              </a:rPr>
              <a:t>with </a:t>
            </a:r>
            <a:r>
              <a:rPr sz="2000" spc="-160" dirty="0">
                <a:latin typeface="Microsoft Sans Serif"/>
                <a:cs typeface="Microsoft Sans Serif"/>
              </a:rPr>
              <a:t>pain and/or</a:t>
            </a:r>
            <a:r>
              <a:rPr sz="2000" spc="155" dirty="0">
                <a:latin typeface="Microsoft Sans Serif"/>
                <a:cs typeface="Microsoft Sans Serif"/>
              </a:rPr>
              <a:t> </a:t>
            </a:r>
            <a:r>
              <a:rPr sz="2000" spc="-155" dirty="0">
                <a:latin typeface="Microsoft Sans Serif"/>
                <a:cs typeface="Microsoft Sans Serif"/>
              </a:rPr>
              <a:t>bleeding.</a:t>
            </a:r>
            <a:r>
              <a:rPr sz="2000" spc="170" dirty="0">
                <a:latin typeface="Microsoft Sans Serif"/>
                <a:cs typeface="Microsoft Sans Serif"/>
              </a:rPr>
              <a:t> </a:t>
            </a:r>
            <a:r>
              <a:rPr sz="2000" spc="-95" dirty="0">
                <a:latin typeface="Microsoft Sans Serif"/>
                <a:cs typeface="Microsoft Sans Serif"/>
              </a:rPr>
              <a:t>It </a:t>
            </a:r>
            <a:r>
              <a:rPr sz="2000" spc="-120" dirty="0">
                <a:latin typeface="Microsoft Sans Serif"/>
                <a:cs typeface="Microsoft Sans Serif"/>
              </a:rPr>
              <a:t>is </a:t>
            </a:r>
            <a:r>
              <a:rPr sz="2000" spc="-114" dirty="0">
                <a:latin typeface="Microsoft Sans Serif"/>
                <a:cs typeface="Microsoft Sans Serif"/>
              </a:rPr>
              <a:t> </a:t>
            </a:r>
            <a:r>
              <a:rPr sz="2000" spc="-160" dirty="0">
                <a:latin typeface="Microsoft Sans Serif"/>
                <a:cs typeface="Microsoft Sans Serif"/>
              </a:rPr>
              <a:t>not </a:t>
            </a:r>
            <a:r>
              <a:rPr sz="2000" spc="-155" dirty="0">
                <a:latin typeface="Microsoft Sans Serif"/>
                <a:cs typeface="Microsoft Sans Serif"/>
              </a:rPr>
              <a:t>possible </a:t>
            </a:r>
            <a:r>
              <a:rPr sz="2000" spc="-140" dirty="0">
                <a:latin typeface="Microsoft Sans Serif"/>
                <a:cs typeface="Microsoft Sans Serif"/>
              </a:rPr>
              <a:t>to </a:t>
            </a:r>
            <a:r>
              <a:rPr sz="2000" spc="-170" dirty="0">
                <a:latin typeface="Microsoft Sans Serif"/>
                <a:cs typeface="Microsoft Sans Serif"/>
              </a:rPr>
              <a:t>determine</a:t>
            </a:r>
            <a:r>
              <a:rPr sz="2000" spc="-165" dirty="0">
                <a:latin typeface="Microsoft Sans Serif"/>
                <a:cs typeface="Microsoft Sans Serif"/>
              </a:rPr>
              <a:t> </a:t>
            </a:r>
            <a:r>
              <a:rPr sz="2000" spc="-175" dirty="0">
                <a:latin typeface="Microsoft Sans Serif"/>
                <a:cs typeface="Microsoft Sans Serif"/>
              </a:rPr>
              <a:t>whether</a:t>
            </a:r>
            <a:r>
              <a:rPr sz="2000" spc="-170" dirty="0">
                <a:latin typeface="Microsoft Sans Serif"/>
                <a:cs typeface="Microsoft Sans Serif"/>
              </a:rPr>
              <a:t> </a:t>
            </a:r>
            <a:r>
              <a:rPr sz="2000" spc="-180" dirty="0">
                <a:latin typeface="Microsoft Sans Serif"/>
                <a:cs typeface="Microsoft Sans Serif"/>
              </a:rPr>
              <a:t>a pregnancy</a:t>
            </a:r>
            <a:r>
              <a:rPr sz="2000" spc="-175" dirty="0">
                <a:latin typeface="Microsoft Sans Serif"/>
                <a:cs typeface="Microsoft Sans Serif"/>
              </a:rPr>
              <a:t> </a:t>
            </a:r>
            <a:r>
              <a:rPr sz="2000" spc="-120" dirty="0">
                <a:latin typeface="Microsoft Sans Serif"/>
                <a:cs typeface="Microsoft Sans Serif"/>
              </a:rPr>
              <a:t>is </a:t>
            </a:r>
            <a:r>
              <a:rPr sz="2000" spc="-175" dirty="0">
                <a:latin typeface="Microsoft Sans Serif"/>
                <a:cs typeface="Microsoft Sans Serif"/>
              </a:rPr>
              <a:t>normal</a:t>
            </a:r>
            <a:r>
              <a:rPr sz="2000" spc="-170" dirty="0">
                <a:latin typeface="Microsoft Sans Serif"/>
                <a:cs typeface="Microsoft Sans Serif"/>
              </a:rPr>
              <a:t> from </a:t>
            </a:r>
            <a:r>
              <a:rPr sz="2000" spc="-180" dirty="0">
                <a:latin typeface="Microsoft Sans Serif"/>
                <a:cs typeface="Microsoft Sans Serif"/>
              </a:rPr>
              <a:t>a</a:t>
            </a:r>
            <a:r>
              <a:rPr sz="2000" spc="-175" dirty="0">
                <a:latin typeface="Microsoft Sans Serif"/>
                <a:cs typeface="Microsoft Sans Serif"/>
              </a:rPr>
              <a:t> </a:t>
            </a:r>
            <a:r>
              <a:rPr sz="2000" spc="-150" dirty="0">
                <a:latin typeface="Microsoft Sans Serif"/>
                <a:cs typeface="Microsoft Sans Serif"/>
              </a:rPr>
              <a:t>single </a:t>
            </a:r>
            <a:r>
              <a:rPr sz="2000" spc="-229" dirty="0">
                <a:latin typeface="Microsoft Sans Serif"/>
                <a:cs typeface="Microsoft Sans Serif"/>
              </a:rPr>
              <a:t>hCG</a:t>
            </a:r>
            <a:r>
              <a:rPr sz="2000" spc="-225" dirty="0">
                <a:latin typeface="Microsoft Sans Serif"/>
                <a:cs typeface="Microsoft Sans Serif"/>
              </a:rPr>
              <a:t> </a:t>
            </a:r>
            <a:r>
              <a:rPr sz="2000" spc="-140" dirty="0">
                <a:latin typeface="Microsoft Sans Serif"/>
                <a:cs typeface="Microsoft Sans Serif"/>
              </a:rPr>
              <a:t>level </a:t>
            </a:r>
            <a:r>
              <a:rPr sz="2000" spc="-185" dirty="0">
                <a:latin typeface="Microsoft Sans Serif"/>
                <a:cs typeface="Microsoft Sans Serif"/>
              </a:rPr>
              <a:t>because</a:t>
            </a:r>
            <a:r>
              <a:rPr sz="2000" spc="-180" dirty="0">
                <a:latin typeface="Microsoft Sans Serif"/>
                <a:cs typeface="Microsoft Sans Serif"/>
              </a:rPr>
              <a:t> </a:t>
            </a:r>
            <a:r>
              <a:rPr sz="2000" spc="-155" dirty="0">
                <a:latin typeface="Microsoft Sans Serif"/>
                <a:cs typeface="Microsoft Sans Serif"/>
              </a:rPr>
              <a:t>there </a:t>
            </a:r>
            <a:r>
              <a:rPr sz="2000" spc="-120" dirty="0">
                <a:latin typeface="Microsoft Sans Serif"/>
                <a:cs typeface="Microsoft Sans Serif"/>
              </a:rPr>
              <a:t>is </a:t>
            </a:r>
            <a:r>
              <a:rPr sz="2000" spc="-180" dirty="0">
                <a:latin typeface="Microsoft Sans Serif"/>
                <a:cs typeface="Microsoft Sans Serif"/>
              </a:rPr>
              <a:t>a</a:t>
            </a:r>
            <a:r>
              <a:rPr sz="2000" spc="-175" dirty="0">
                <a:latin typeface="Microsoft Sans Serif"/>
                <a:cs typeface="Microsoft Sans Serif"/>
              </a:rPr>
              <a:t> wide </a:t>
            </a:r>
            <a:r>
              <a:rPr sz="2000" spc="-465" dirty="0">
                <a:latin typeface="Microsoft Sans Serif"/>
                <a:cs typeface="Microsoft Sans Serif"/>
              </a:rPr>
              <a:t> </a:t>
            </a:r>
            <a:r>
              <a:rPr sz="2000" spc="-125" dirty="0">
                <a:latin typeface="Microsoft Sans Serif"/>
                <a:cs typeface="Microsoft Sans Serif"/>
              </a:rPr>
              <a:t>r</a:t>
            </a:r>
            <a:r>
              <a:rPr sz="2000" spc="-190" dirty="0">
                <a:latin typeface="Microsoft Sans Serif"/>
                <a:cs typeface="Microsoft Sans Serif"/>
              </a:rPr>
              <a:t>a</a:t>
            </a:r>
            <a:r>
              <a:rPr sz="2000" spc="-195" dirty="0">
                <a:latin typeface="Microsoft Sans Serif"/>
                <a:cs typeface="Microsoft Sans Serif"/>
              </a:rPr>
              <a:t>n</a:t>
            </a:r>
            <a:r>
              <a:rPr sz="2000" spc="-190" dirty="0">
                <a:latin typeface="Microsoft Sans Serif"/>
                <a:cs typeface="Microsoft Sans Serif"/>
              </a:rPr>
              <a:t>g</a:t>
            </a:r>
            <a:r>
              <a:rPr sz="2000" spc="-185" dirty="0">
                <a:latin typeface="Microsoft Sans Serif"/>
                <a:cs typeface="Microsoft Sans Serif"/>
              </a:rPr>
              <a:t>e</a:t>
            </a:r>
            <a:r>
              <a:rPr sz="2000" spc="-35" dirty="0">
                <a:latin typeface="Microsoft Sans Serif"/>
                <a:cs typeface="Microsoft Sans Serif"/>
              </a:rPr>
              <a:t> </a:t>
            </a:r>
            <a:r>
              <a:rPr sz="2000" spc="-185" dirty="0">
                <a:latin typeface="Microsoft Sans Serif"/>
                <a:cs typeface="Microsoft Sans Serif"/>
              </a:rPr>
              <a:t>o</a:t>
            </a:r>
            <a:r>
              <a:rPr sz="2000" spc="-90" dirty="0">
                <a:latin typeface="Microsoft Sans Serif"/>
                <a:cs typeface="Microsoft Sans Serif"/>
              </a:rPr>
              <a:t>f</a:t>
            </a:r>
            <a:r>
              <a:rPr sz="2000" spc="-60" dirty="0">
                <a:latin typeface="Microsoft Sans Serif"/>
                <a:cs typeface="Microsoft Sans Serif"/>
              </a:rPr>
              <a:t> </a:t>
            </a:r>
            <a:r>
              <a:rPr sz="2000" spc="-190" dirty="0">
                <a:latin typeface="Microsoft Sans Serif"/>
                <a:cs typeface="Microsoft Sans Serif"/>
              </a:rPr>
              <a:t>n</a:t>
            </a:r>
            <a:r>
              <a:rPr sz="2000" spc="-195" dirty="0">
                <a:latin typeface="Microsoft Sans Serif"/>
                <a:cs typeface="Microsoft Sans Serif"/>
              </a:rPr>
              <a:t>o</a:t>
            </a:r>
            <a:r>
              <a:rPr sz="2000" spc="-125" dirty="0">
                <a:latin typeface="Microsoft Sans Serif"/>
                <a:cs typeface="Microsoft Sans Serif"/>
              </a:rPr>
              <a:t>r</a:t>
            </a:r>
            <a:r>
              <a:rPr sz="2000" spc="-280" dirty="0">
                <a:latin typeface="Microsoft Sans Serif"/>
                <a:cs typeface="Microsoft Sans Serif"/>
              </a:rPr>
              <a:t>m</a:t>
            </a:r>
            <a:r>
              <a:rPr sz="2000" spc="-195" dirty="0">
                <a:latin typeface="Microsoft Sans Serif"/>
                <a:cs typeface="Microsoft Sans Serif"/>
              </a:rPr>
              <a:t>a</a:t>
            </a:r>
            <a:r>
              <a:rPr sz="2000" spc="-80" dirty="0">
                <a:latin typeface="Microsoft Sans Serif"/>
                <a:cs typeface="Microsoft Sans Serif"/>
              </a:rPr>
              <a:t>l</a:t>
            </a:r>
            <a:r>
              <a:rPr sz="2000" spc="-45" dirty="0">
                <a:latin typeface="Microsoft Sans Serif"/>
                <a:cs typeface="Microsoft Sans Serif"/>
              </a:rPr>
              <a:t> </a:t>
            </a:r>
            <a:r>
              <a:rPr sz="2000" spc="-80" dirty="0">
                <a:latin typeface="Microsoft Sans Serif"/>
                <a:cs typeface="Microsoft Sans Serif"/>
              </a:rPr>
              <a:t>l</a:t>
            </a:r>
            <a:r>
              <a:rPr sz="2000" spc="-160" dirty="0">
                <a:latin typeface="Microsoft Sans Serif"/>
                <a:cs typeface="Microsoft Sans Serif"/>
              </a:rPr>
              <a:t>evel</a:t>
            </a:r>
            <a:r>
              <a:rPr sz="2000" spc="-165" dirty="0">
                <a:latin typeface="Microsoft Sans Serif"/>
                <a:cs typeface="Microsoft Sans Serif"/>
              </a:rPr>
              <a:t>s</a:t>
            </a:r>
            <a:r>
              <a:rPr sz="2000" spc="-90" dirty="0">
                <a:latin typeface="Microsoft Sans Serif"/>
                <a:cs typeface="Microsoft Sans Serif"/>
              </a:rPr>
              <a:t> </a:t>
            </a:r>
            <a:r>
              <a:rPr sz="2000" spc="-185" dirty="0">
                <a:latin typeface="Microsoft Sans Serif"/>
                <a:cs typeface="Microsoft Sans Serif"/>
              </a:rPr>
              <a:t>a</a:t>
            </a:r>
            <a:r>
              <a:rPr sz="2000" spc="-90" dirty="0">
                <a:latin typeface="Microsoft Sans Serif"/>
                <a:cs typeface="Microsoft Sans Serif"/>
              </a:rPr>
              <a:t>t</a:t>
            </a:r>
            <a:r>
              <a:rPr sz="2000" spc="-60" dirty="0">
                <a:latin typeface="Microsoft Sans Serif"/>
                <a:cs typeface="Microsoft Sans Serif"/>
              </a:rPr>
              <a:t> </a:t>
            </a:r>
            <a:r>
              <a:rPr sz="2000" spc="-190" dirty="0">
                <a:latin typeface="Microsoft Sans Serif"/>
                <a:cs typeface="Microsoft Sans Serif"/>
              </a:rPr>
              <a:t>e</a:t>
            </a:r>
            <a:r>
              <a:rPr sz="2000" spc="-195" dirty="0">
                <a:latin typeface="Microsoft Sans Serif"/>
                <a:cs typeface="Microsoft Sans Serif"/>
              </a:rPr>
              <a:t>a</a:t>
            </a:r>
            <a:r>
              <a:rPr sz="2000" spc="-165" dirty="0">
                <a:latin typeface="Microsoft Sans Serif"/>
                <a:cs typeface="Microsoft Sans Serif"/>
              </a:rPr>
              <a:t>c</a:t>
            </a:r>
            <a:r>
              <a:rPr sz="2000" spc="-185" dirty="0">
                <a:latin typeface="Microsoft Sans Serif"/>
                <a:cs typeface="Microsoft Sans Serif"/>
              </a:rPr>
              <a:t>h</a:t>
            </a:r>
            <a:r>
              <a:rPr sz="2000" spc="-55" dirty="0">
                <a:latin typeface="Microsoft Sans Serif"/>
                <a:cs typeface="Microsoft Sans Serif"/>
              </a:rPr>
              <a:t> </a:t>
            </a:r>
            <a:r>
              <a:rPr sz="2000" spc="-245" dirty="0">
                <a:latin typeface="Microsoft Sans Serif"/>
                <a:cs typeface="Microsoft Sans Serif"/>
              </a:rPr>
              <a:t>w</a:t>
            </a:r>
            <a:r>
              <a:rPr sz="2000" spc="-190" dirty="0">
                <a:latin typeface="Microsoft Sans Serif"/>
                <a:cs typeface="Microsoft Sans Serif"/>
              </a:rPr>
              <a:t>e</a:t>
            </a:r>
            <a:r>
              <a:rPr sz="2000" spc="-195" dirty="0">
                <a:latin typeface="Microsoft Sans Serif"/>
                <a:cs typeface="Microsoft Sans Serif"/>
              </a:rPr>
              <a:t>e</a:t>
            </a:r>
            <a:r>
              <a:rPr sz="2000" spc="-165" dirty="0">
                <a:latin typeface="Microsoft Sans Serif"/>
                <a:cs typeface="Microsoft Sans Serif"/>
              </a:rPr>
              <a:t>k</a:t>
            </a:r>
            <a:r>
              <a:rPr sz="2000" spc="-45" dirty="0">
                <a:latin typeface="Microsoft Sans Serif"/>
                <a:cs typeface="Microsoft Sans Serif"/>
              </a:rPr>
              <a:t> </a:t>
            </a:r>
            <a:r>
              <a:rPr sz="2000" spc="-185" dirty="0">
                <a:latin typeface="Microsoft Sans Serif"/>
                <a:cs typeface="Microsoft Sans Serif"/>
              </a:rPr>
              <a:t>o</a:t>
            </a:r>
            <a:r>
              <a:rPr sz="2000" spc="-90" dirty="0">
                <a:latin typeface="Microsoft Sans Serif"/>
                <a:cs typeface="Microsoft Sans Serif"/>
              </a:rPr>
              <a:t>f</a:t>
            </a:r>
            <a:r>
              <a:rPr sz="2000" spc="-60" dirty="0">
                <a:latin typeface="Microsoft Sans Serif"/>
                <a:cs typeface="Microsoft Sans Serif"/>
              </a:rPr>
              <a:t> </a:t>
            </a:r>
            <a:r>
              <a:rPr sz="2000" spc="-190" dirty="0">
                <a:latin typeface="Microsoft Sans Serif"/>
                <a:cs typeface="Microsoft Sans Serif"/>
              </a:rPr>
              <a:t>p</a:t>
            </a:r>
            <a:r>
              <a:rPr sz="2000" spc="-130" dirty="0">
                <a:latin typeface="Microsoft Sans Serif"/>
                <a:cs typeface="Microsoft Sans Serif"/>
              </a:rPr>
              <a:t>r</a:t>
            </a:r>
            <a:r>
              <a:rPr sz="2000" spc="-190" dirty="0">
                <a:latin typeface="Microsoft Sans Serif"/>
                <a:cs typeface="Microsoft Sans Serif"/>
              </a:rPr>
              <a:t>e</a:t>
            </a:r>
            <a:r>
              <a:rPr sz="2000" spc="-195" dirty="0">
                <a:latin typeface="Microsoft Sans Serif"/>
                <a:cs typeface="Microsoft Sans Serif"/>
              </a:rPr>
              <a:t>g</a:t>
            </a:r>
            <a:r>
              <a:rPr sz="2000" spc="-190" dirty="0">
                <a:latin typeface="Microsoft Sans Serif"/>
                <a:cs typeface="Microsoft Sans Serif"/>
              </a:rPr>
              <a:t>n</a:t>
            </a:r>
            <a:r>
              <a:rPr sz="2000" spc="-195" dirty="0">
                <a:latin typeface="Microsoft Sans Serif"/>
                <a:cs typeface="Microsoft Sans Serif"/>
              </a:rPr>
              <a:t>a</a:t>
            </a:r>
            <a:r>
              <a:rPr sz="2000" spc="-180" dirty="0">
                <a:latin typeface="Microsoft Sans Serif"/>
                <a:cs typeface="Microsoft Sans Serif"/>
              </a:rPr>
              <a:t>nc</a:t>
            </a:r>
            <a:r>
              <a:rPr sz="2000" spc="-280" dirty="0">
                <a:latin typeface="Microsoft Sans Serif"/>
                <a:cs typeface="Microsoft Sans Serif"/>
              </a:rPr>
              <a:t>y</a:t>
            </a:r>
            <a:r>
              <a:rPr sz="2000" spc="-90" dirty="0">
                <a:latin typeface="Microsoft Sans Serif"/>
                <a:cs typeface="Microsoft Sans Serif"/>
              </a:rPr>
              <a:t>.</a:t>
            </a:r>
            <a:endParaRPr sz="2000" dirty="0">
              <a:latin typeface="Microsoft Sans Serif"/>
              <a:cs typeface="Microsoft Sans Serif"/>
            </a:endParaRPr>
          </a:p>
          <a:p>
            <a:pPr>
              <a:lnSpc>
                <a:spcPct val="100000"/>
              </a:lnSpc>
              <a:spcBef>
                <a:spcPts val="10"/>
              </a:spcBef>
              <a:buClr>
                <a:srgbClr val="FFFFFF"/>
              </a:buClr>
              <a:buFont typeface="Microsoft Sans Serif"/>
              <a:buChar char="•"/>
            </a:pPr>
            <a:endParaRPr sz="2000" dirty="0">
              <a:latin typeface="Microsoft Sans Serif"/>
              <a:cs typeface="Microsoft Sans Serif"/>
            </a:endParaRPr>
          </a:p>
          <a:p>
            <a:pPr marL="12700" marR="104139">
              <a:lnSpc>
                <a:spcPct val="100000"/>
              </a:lnSpc>
              <a:buSzPct val="94444"/>
              <a:buChar char="•"/>
              <a:tabLst>
                <a:tab pos="80010" algn="l"/>
              </a:tabLst>
            </a:pPr>
            <a:r>
              <a:rPr sz="2000" spc="-135" dirty="0">
                <a:latin typeface="Microsoft Sans Serif"/>
                <a:cs typeface="Microsoft Sans Serif"/>
              </a:rPr>
              <a:t>In </a:t>
            </a:r>
            <a:r>
              <a:rPr sz="2000" spc="-170" dirty="0">
                <a:latin typeface="Microsoft Sans Serif"/>
                <a:cs typeface="Microsoft Sans Serif"/>
              </a:rPr>
              <a:t>pregnant</a:t>
            </a:r>
            <a:r>
              <a:rPr sz="2000" spc="-165" dirty="0">
                <a:latin typeface="Microsoft Sans Serif"/>
                <a:cs typeface="Microsoft Sans Serif"/>
              </a:rPr>
              <a:t> </a:t>
            </a:r>
            <a:r>
              <a:rPr sz="2000" spc="-145" dirty="0">
                <a:latin typeface="Microsoft Sans Serif"/>
                <a:cs typeface="Microsoft Sans Serif"/>
              </a:rPr>
              <a:t>patients,</a:t>
            </a:r>
            <a:r>
              <a:rPr sz="2000" spc="-140" dirty="0">
                <a:latin typeface="Microsoft Sans Serif"/>
                <a:cs typeface="Microsoft Sans Serif"/>
              </a:rPr>
              <a:t> </a:t>
            </a:r>
            <a:r>
              <a:rPr sz="2000" spc="-229" dirty="0">
                <a:latin typeface="Microsoft Sans Serif"/>
                <a:cs typeface="Microsoft Sans Serif"/>
              </a:rPr>
              <a:t>hCG</a:t>
            </a:r>
            <a:r>
              <a:rPr sz="2000" spc="-225" dirty="0">
                <a:latin typeface="Microsoft Sans Serif"/>
                <a:cs typeface="Microsoft Sans Serif"/>
              </a:rPr>
              <a:t> </a:t>
            </a:r>
            <a:r>
              <a:rPr sz="2000" spc="-180" dirty="0">
                <a:latin typeface="Microsoft Sans Serif"/>
                <a:cs typeface="Microsoft Sans Serif"/>
              </a:rPr>
              <a:t>can</a:t>
            </a:r>
            <a:r>
              <a:rPr sz="2000" spc="-175" dirty="0">
                <a:latin typeface="Microsoft Sans Serif"/>
                <a:cs typeface="Microsoft Sans Serif"/>
              </a:rPr>
              <a:t> </a:t>
            </a:r>
            <a:r>
              <a:rPr sz="2000" spc="-185" dirty="0">
                <a:latin typeface="Microsoft Sans Serif"/>
                <a:cs typeface="Microsoft Sans Serif"/>
              </a:rPr>
              <a:t>be</a:t>
            </a:r>
            <a:r>
              <a:rPr sz="2000" spc="105" dirty="0">
                <a:latin typeface="Microsoft Sans Serif"/>
                <a:cs typeface="Microsoft Sans Serif"/>
              </a:rPr>
              <a:t> </a:t>
            </a:r>
            <a:r>
              <a:rPr sz="2000" spc="-160" dirty="0">
                <a:latin typeface="Microsoft Sans Serif"/>
                <a:cs typeface="Microsoft Sans Serif"/>
              </a:rPr>
              <a:t>detected</a:t>
            </a:r>
            <a:r>
              <a:rPr sz="2000" spc="160" dirty="0">
                <a:latin typeface="Microsoft Sans Serif"/>
                <a:cs typeface="Microsoft Sans Serif"/>
              </a:rPr>
              <a:t> </a:t>
            </a:r>
            <a:r>
              <a:rPr sz="2000" spc="-130" dirty="0">
                <a:latin typeface="Microsoft Sans Serif"/>
                <a:cs typeface="Microsoft Sans Serif"/>
              </a:rPr>
              <a:t>in </a:t>
            </a:r>
            <a:r>
              <a:rPr sz="2000" spc="-190" dirty="0">
                <a:latin typeface="Microsoft Sans Serif"/>
                <a:cs typeface="Microsoft Sans Serif"/>
              </a:rPr>
              <a:t>serum</a:t>
            </a:r>
            <a:r>
              <a:rPr sz="2000" spc="95" dirty="0">
                <a:latin typeface="Microsoft Sans Serif"/>
                <a:cs typeface="Microsoft Sans Serif"/>
              </a:rPr>
              <a:t> </a:t>
            </a:r>
            <a:r>
              <a:rPr sz="2000" spc="-175" dirty="0">
                <a:latin typeface="Microsoft Sans Serif"/>
                <a:cs typeface="Microsoft Sans Serif"/>
              </a:rPr>
              <a:t>as</a:t>
            </a:r>
            <a:r>
              <a:rPr sz="2000" spc="130" dirty="0">
                <a:latin typeface="Microsoft Sans Serif"/>
                <a:cs typeface="Microsoft Sans Serif"/>
              </a:rPr>
              <a:t> </a:t>
            </a:r>
            <a:r>
              <a:rPr sz="2000" spc="-150" dirty="0">
                <a:latin typeface="Microsoft Sans Serif"/>
                <a:cs typeface="Microsoft Sans Serif"/>
              </a:rPr>
              <a:t>early </a:t>
            </a:r>
            <a:r>
              <a:rPr sz="2000" spc="-175" dirty="0">
                <a:latin typeface="Microsoft Sans Serif"/>
                <a:cs typeface="Microsoft Sans Serif"/>
              </a:rPr>
              <a:t>as </a:t>
            </a:r>
            <a:r>
              <a:rPr sz="2000" spc="-135" dirty="0">
                <a:latin typeface="Microsoft Sans Serif"/>
                <a:cs typeface="Microsoft Sans Serif"/>
              </a:rPr>
              <a:t>six </a:t>
            </a:r>
            <a:r>
              <a:rPr sz="2000" spc="-175" dirty="0">
                <a:latin typeface="Microsoft Sans Serif"/>
                <a:cs typeface="Microsoft Sans Serif"/>
              </a:rPr>
              <a:t>days</a:t>
            </a:r>
            <a:r>
              <a:rPr sz="2000" spc="130" dirty="0">
                <a:latin typeface="Microsoft Sans Serif"/>
                <a:cs typeface="Microsoft Sans Serif"/>
              </a:rPr>
              <a:t> </a:t>
            </a:r>
            <a:r>
              <a:rPr sz="2000" spc="-135" dirty="0">
                <a:latin typeface="Microsoft Sans Serif"/>
                <a:cs typeface="Microsoft Sans Serif"/>
              </a:rPr>
              <a:t>after </a:t>
            </a:r>
            <a:r>
              <a:rPr sz="2000" spc="-155" dirty="0">
                <a:latin typeface="Microsoft Sans Serif"/>
                <a:cs typeface="Microsoft Sans Serif"/>
              </a:rPr>
              <a:t>the </a:t>
            </a:r>
            <a:r>
              <a:rPr sz="2000" spc="-140" dirty="0">
                <a:latin typeface="Microsoft Sans Serif"/>
                <a:cs typeface="Microsoft Sans Serif"/>
              </a:rPr>
              <a:t>luteinizing </a:t>
            </a:r>
            <a:r>
              <a:rPr sz="2000" spc="-195" dirty="0">
                <a:latin typeface="Microsoft Sans Serif"/>
                <a:cs typeface="Microsoft Sans Serif"/>
              </a:rPr>
              <a:t>hormone </a:t>
            </a:r>
            <a:r>
              <a:rPr sz="2000" spc="-190" dirty="0">
                <a:latin typeface="Microsoft Sans Serif"/>
                <a:cs typeface="Microsoft Sans Serif"/>
              </a:rPr>
              <a:t> </a:t>
            </a:r>
            <a:r>
              <a:rPr sz="2000" spc="-170" dirty="0">
                <a:latin typeface="Microsoft Sans Serif"/>
                <a:cs typeface="Microsoft Sans Serif"/>
              </a:rPr>
              <a:t>surge </a:t>
            </a:r>
            <a:r>
              <a:rPr sz="2000" spc="-160" dirty="0">
                <a:latin typeface="Microsoft Sans Serif"/>
                <a:cs typeface="Microsoft Sans Serif"/>
              </a:rPr>
              <a:t>(approximately</a:t>
            </a:r>
            <a:r>
              <a:rPr sz="2000" spc="-155" dirty="0">
                <a:latin typeface="Microsoft Sans Serif"/>
                <a:cs typeface="Microsoft Sans Serif"/>
              </a:rPr>
              <a:t> </a:t>
            </a:r>
            <a:r>
              <a:rPr sz="2000" spc="-185" dirty="0">
                <a:latin typeface="Microsoft Sans Serif"/>
                <a:cs typeface="Microsoft Sans Serif"/>
              </a:rPr>
              <a:t>21</a:t>
            </a:r>
            <a:r>
              <a:rPr sz="2000" spc="-180" dirty="0">
                <a:latin typeface="Microsoft Sans Serif"/>
                <a:cs typeface="Microsoft Sans Serif"/>
              </a:rPr>
              <a:t> </a:t>
            </a:r>
            <a:r>
              <a:rPr sz="2000" spc="-135" dirty="0">
                <a:latin typeface="Microsoft Sans Serif"/>
                <a:cs typeface="Microsoft Sans Serif"/>
              </a:rPr>
              <a:t>to </a:t>
            </a:r>
            <a:r>
              <a:rPr sz="2000" spc="-185" dirty="0">
                <a:latin typeface="Microsoft Sans Serif"/>
                <a:cs typeface="Microsoft Sans Serif"/>
              </a:rPr>
              <a:t>22</a:t>
            </a:r>
            <a:r>
              <a:rPr sz="2000" spc="-180" dirty="0">
                <a:latin typeface="Microsoft Sans Serif"/>
                <a:cs typeface="Microsoft Sans Serif"/>
              </a:rPr>
              <a:t> </a:t>
            </a:r>
            <a:r>
              <a:rPr sz="2000" spc="-175" dirty="0">
                <a:latin typeface="Microsoft Sans Serif"/>
                <a:cs typeface="Microsoft Sans Serif"/>
              </a:rPr>
              <a:t>days</a:t>
            </a:r>
            <a:r>
              <a:rPr sz="2000" spc="-170" dirty="0">
                <a:latin typeface="Microsoft Sans Serif"/>
                <a:cs typeface="Microsoft Sans Serif"/>
              </a:rPr>
              <a:t> </a:t>
            </a:r>
            <a:r>
              <a:rPr sz="2000" spc="-135" dirty="0">
                <a:latin typeface="Microsoft Sans Serif"/>
                <a:cs typeface="Microsoft Sans Serif"/>
              </a:rPr>
              <a:t>after </a:t>
            </a:r>
            <a:r>
              <a:rPr sz="2000" spc="-155" dirty="0">
                <a:latin typeface="Microsoft Sans Serif"/>
                <a:cs typeface="Microsoft Sans Serif"/>
              </a:rPr>
              <a:t>the </a:t>
            </a:r>
            <a:r>
              <a:rPr sz="2000" spc="-110" dirty="0">
                <a:latin typeface="Microsoft Sans Serif"/>
                <a:cs typeface="Microsoft Sans Serif"/>
              </a:rPr>
              <a:t>first </a:t>
            </a:r>
            <a:r>
              <a:rPr sz="2000" spc="-180" dirty="0">
                <a:latin typeface="Microsoft Sans Serif"/>
                <a:cs typeface="Microsoft Sans Serif"/>
              </a:rPr>
              <a:t>day</a:t>
            </a:r>
            <a:r>
              <a:rPr sz="2000" spc="-175" dirty="0">
                <a:latin typeface="Microsoft Sans Serif"/>
                <a:cs typeface="Microsoft Sans Serif"/>
              </a:rPr>
              <a:t> </a:t>
            </a:r>
            <a:r>
              <a:rPr sz="2000" spc="-140" dirty="0">
                <a:latin typeface="Microsoft Sans Serif"/>
                <a:cs typeface="Microsoft Sans Serif"/>
              </a:rPr>
              <a:t>of </a:t>
            </a:r>
            <a:r>
              <a:rPr sz="2000" spc="-155" dirty="0">
                <a:latin typeface="Microsoft Sans Serif"/>
                <a:cs typeface="Microsoft Sans Serif"/>
              </a:rPr>
              <a:t>the </a:t>
            </a:r>
            <a:r>
              <a:rPr sz="2000" spc="-130" dirty="0">
                <a:latin typeface="Microsoft Sans Serif"/>
                <a:cs typeface="Microsoft Sans Serif"/>
              </a:rPr>
              <a:t>last </a:t>
            </a:r>
            <a:r>
              <a:rPr sz="2000" spc="-170" dirty="0">
                <a:latin typeface="Microsoft Sans Serif"/>
                <a:cs typeface="Microsoft Sans Serif"/>
              </a:rPr>
              <a:t>menstrual</a:t>
            </a:r>
            <a:r>
              <a:rPr sz="2000" spc="-165" dirty="0">
                <a:latin typeface="Microsoft Sans Serif"/>
                <a:cs typeface="Microsoft Sans Serif"/>
              </a:rPr>
              <a:t> </a:t>
            </a:r>
            <a:r>
              <a:rPr sz="2000" spc="-160" dirty="0">
                <a:latin typeface="Microsoft Sans Serif"/>
                <a:cs typeface="Microsoft Sans Serif"/>
              </a:rPr>
              <a:t>period</a:t>
            </a:r>
            <a:r>
              <a:rPr sz="2000" spc="-155" dirty="0">
                <a:latin typeface="Microsoft Sans Serif"/>
                <a:cs typeface="Microsoft Sans Serif"/>
              </a:rPr>
              <a:t> </a:t>
            </a:r>
            <a:r>
              <a:rPr sz="2000" spc="-130" dirty="0">
                <a:latin typeface="Microsoft Sans Serif"/>
                <a:cs typeface="Microsoft Sans Serif"/>
              </a:rPr>
              <a:t>in </a:t>
            </a:r>
            <a:r>
              <a:rPr sz="2000" spc="-150" dirty="0">
                <a:latin typeface="Microsoft Sans Serif"/>
                <a:cs typeface="Microsoft Sans Serif"/>
              </a:rPr>
              <a:t>patients with </a:t>
            </a:r>
            <a:r>
              <a:rPr sz="2000" spc="-165" dirty="0">
                <a:latin typeface="Microsoft Sans Serif"/>
                <a:cs typeface="Microsoft Sans Serif"/>
              </a:rPr>
              <a:t>28-day </a:t>
            </a:r>
            <a:r>
              <a:rPr sz="2000" spc="-160" dirty="0">
                <a:latin typeface="Microsoft Sans Serif"/>
                <a:cs typeface="Microsoft Sans Serif"/>
              </a:rPr>
              <a:t> </a:t>
            </a:r>
            <a:r>
              <a:rPr sz="2000" spc="-155" dirty="0">
                <a:latin typeface="Microsoft Sans Serif"/>
                <a:cs typeface="Microsoft Sans Serif"/>
              </a:rPr>
              <a:t>cycles).The</a:t>
            </a:r>
            <a:r>
              <a:rPr sz="2000" spc="-70" dirty="0">
                <a:latin typeface="Microsoft Sans Serif"/>
                <a:cs typeface="Microsoft Sans Serif"/>
              </a:rPr>
              <a:t> </a:t>
            </a:r>
            <a:r>
              <a:rPr sz="2000" spc="-229" dirty="0">
                <a:latin typeface="Microsoft Sans Serif"/>
                <a:cs typeface="Microsoft Sans Serif"/>
              </a:rPr>
              <a:t>hCG</a:t>
            </a:r>
            <a:r>
              <a:rPr sz="2000" spc="-45" dirty="0">
                <a:latin typeface="Microsoft Sans Serif"/>
                <a:cs typeface="Microsoft Sans Serif"/>
              </a:rPr>
              <a:t> </a:t>
            </a:r>
            <a:r>
              <a:rPr sz="2000" spc="-155" dirty="0">
                <a:latin typeface="Microsoft Sans Serif"/>
                <a:cs typeface="Microsoft Sans Serif"/>
              </a:rPr>
              <a:t>concentration</a:t>
            </a:r>
            <a:r>
              <a:rPr sz="2000" spc="-30" dirty="0">
                <a:latin typeface="Microsoft Sans Serif"/>
                <a:cs typeface="Microsoft Sans Serif"/>
              </a:rPr>
              <a:t> </a:t>
            </a:r>
            <a:r>
              <a:rPr sz="2000" spc="-130" dirty="0">
                <a:latin typeface="Microsoft Sans Serif"/>
                <a:cs typeface="Microsoft Sans Serif"/>
              </a:rPr>
              <a:t>in</a:t>
            </a:r>
            <a:r>
              <a:rPr sz="2000" spc="-70" dirty="0">
                <a:latin typeface="Microsoft Sans Serif"/>
                <a:cs typeface="Microsoft Sans Serif"/>
              </a:rPr>
              <a:t> </a:t>
            </a:r>
            <a:r>
              <a:rPr sz="2000" spc="-180" dirty="0">
                <a:latin typeface="Microsoft Sans Serif"/>
                <a:cs typeface="Microsoft Sans Serif"/>
              </a:rPr>
              <a:t>a</a:t>
            </a:r>
            <a:r>
              <a:rPr sz="2000" spc="-50" dirty="0">
                <a:latin typeface="Microsoft Sans Serif"/>
                <a:cs typeface="Microsoft Sans Serif"/>
              </a:rPr>
              <a:t> </a:t>
            </a:r>
            <a:r>
              <a:rPr sz="2000" spc="-175" dirty="0">
                <a:latin typeface="Microsoft Sans Serif"/>
                <a:cs typeface="Microsoft Sans Serif"/>
              </a:rPr>
              <a:t>normal</a:t>
            </a:r>
            <a:r>
              <a:rPr sz="2000" spc="-40" dirty="0">
                <a:latin typeface="Microsoft Sans Serif"/>
                <a:cs typeface="Microsoft Sans Serif"/>
              </a:rPr>
              <a:t> </a:t>
            </a:r>
            <a:r>
              <a:rPr sz="2000" spc="-185" dirty="0">
                <a:latin typeface="Microsoft Sans Serif"/>
                <a:cs typeface="Microsoft Sans Serif"/>
              </a:rPr>
              <a:t>IUP</a:t>
            </a:r>
            <a:r>
              <a:rPr sz="2000" spc="-70" dirty="0">
                <a:latin typeface="Microsoft Sans Serif"/>
                <a:cs typeface="Microsoft Sans Serif"/>
              </a:rPr>
              <a:t> </a:t>
            </a:r>
            <a:r>
              <a:rPr sz="2000" spc="-145" dirty="0">
                <a:latin typeface="Microsoft Sans Serif"/>
                <a:cs typeface="Microsoft Sans Serif"/>
              </a:rPr>
              <a:t>rises</a:t>
            </a:r>
            <a:r>
              <a:rPr sz="2000" spc="-65" dirty="0">
                <a:latin typeface="Microsoft Sans Serif"/>
                <a:cs typeface="Microsoft Sans Serif"/>
              </a:rPr>
              <a:t> </a:t>
            </a:r>
            <a:r>
              <a:rPr sz="2000" spc="-130" dirty="0">
                <a:latin typeface="Microsoft Sans Serif"/>
                <a:cs typeface="Microsoft Sans Serif"/>
              </a:rPr>
              <a:t>in</a:t>
            </a:r>
            <a:r>
              <a:rPr sz="2000" spc="-70" dirty="0">
                <a:latin typeface="Microsoft Sans Serif"/>
                <a:cs typeface="Microsoft Sans Serif"/>
              </a:rPr>
              <a:t> </a:t>
            </a:r>
            <a:r>
              <a:rPr sz="2000" spc="-180" dirty="0">
                <a:latin typeface="Microsoft Sans Serif"/>
                <a:cs typeface="Microsoft Sans Serif"/>
              </a:rPr>
              <a:t>a</a:t>
            </a:r>
            <a:r>
              <a:rPr sz="2000" spc="-70" dirty="0">
                <a:latin typeface="Microsoft Sans Serif"/>
                <a:cs typeface="Microsoft Sans Serif"/>
              </a:rPr>
              <a:t> </a:t>
            </a:r>
            <a:r>
              <a:rPr sz="2000" spc="-145" dirty="0">
                <a:latin typeface="Microsoft Sans Serif"/>
                <a:cs typeface="Microsoft Sans Serif"/>
              </a:rPr>
              <a:t>curvilinear</a:t>
            </a:r>
            <a:r>
              <a:rPr sz="2000" spc="-55" dirty="0">
                <a:latin typeface="Microsoft Sans Serif"/>
                <a:cs typeface="Microsoft Sans Serif"/>
              </a:rPr>
              <a:t> </a:t>
            </a:r>
            <a:r>
              <a:rPr sz="2000" spc="-155" dirty="0">
                <a:latin typeface="Microsoft Sans Serif"/>
                <a:cs typeface="Microsoft Sans Serif"/>
              </a:rPr>
              <a:t>fashion</a:t>
            </a:r>
            <a:r>
              <a:rPr sz="2000" spc="-50" dirty="0">
                <a:latin typeface="Microsoft Sans Serif"/>
                <a:cs typeface="Microsoft Sans Serif"/>
              </a:rPr>
              <a:t> </a:t>
            </a:r>
            <a:r>
              <a:rPr sz="2000" spc="-130" dirty="0">
                <a:latin typeface="Microsoft Sans Serif"/>
                <a:cs typeface="Microsoft Sans Serif"/>
              </a:rPr>
              <a:t>until</a:t>
            </a:r>
            <a:r>
              <a:rPr sz="2000" spc="-55" dirty="0">
                <a:latin typeface="Microsoft Sans Serif"/>
                <a:cs typeface="Microsoft Sans Serif"/>
              </a:rPr>
              <a:t> </a:t>
            </a:r>
            <a:r>
              <a:rPr sz="2000" spc="-165" dirty="0">
                <a:latin typeface="Microsoft Sans Serif"/>
                <a:cs typeface="Microsoft Sans Serif"/>
              </a:rPr>
              <a:t>approximately</a:t>
            </a:r>
            <a:r>
              <a:rPr sz="2000" spc="-40" dirty="0">
                <a:latin typeface="Microsoft Sans Serif"/>
                <a:cs typeface="Microsoft Sans Serif"/>
              </a:rPr>
              <a:t> </a:t>
            </a:r>
            <a:r>
              <a:rPr sz="2000" spc="-185" dirty="0">
                <a:latin typeface="Microsoft Sans Serif"/>
                <a:cs typeface="Microsoft Sans Serif"/>
              </a:rPr>
              <a:t>41</a:t>
            </a:r>
            <a:r>
              <a:rPr sz="2000" spc="-45" dirty="0">
                <a:latin typeface="Microsoft Sans Serif"/>
                <a:cs typeface="Microsoft Sans Serif"/>
              </a:rPr>
              <a:t> </a:t>
            </a:r>
            <a:r>
              <a:rPr sz="2000" spc="-180" dirty="0">
                <a:latin typeface="Microsoft Sans Serif"/>
                <a:cs typeface="Microsoft Sans Serif"/>
              </a:rPr>
              <a:t>days</a:t>
            </a:r>
            <a:r>
              <a:rPr sz="2000" spc="-35" dirty="0">
                <a:latin typeface="Microsoft Sans Serif"/>
                <a:cs typeface="Microsoft Sans Serif"/>
              </a:rPr>
              <a:t> </a:t>
            </a:r>
            <a:r>
              <a:rPr sz="2000" spc="-140" dirty="0">
                <a:latin typeface="Microsoft Sans Serif"/>
                <a:cs typeface="Microsoft Sans Serif"/>
              </a:rPr>
              <a:t>of </a:t>
            </a:r>
            <a:r>
              <a:rPr sz="2000" spc="-465" dirty="0">
                <a:latin typeface="Microsoft Sans Serif"/>
                <a:cs typeface="Microsoft Sans Serif"/>
              </a:rPr>
              <a:t> </a:t>
            </a:r>
            <a:r>
              <a:rPr sz="2000" spc="-150" dirty="0">
                <a:latin typeface="Microsoft Sans Serif"/>
                <a:cs typeface="Microsoft Sans Serif"/>
              </a:rPr>
              <a:t>gestation, </a:t>
            </a:r>
            <a:r>
              <a:rPr sz="2000" spc="-135" dirty="0">
                <a:latin typeface="Microsoft Sans Serif"/>
                <a:cs typeface="Microsoft Sans Serif"/>
              </a:rPr>
              <a:t>after </a:t>
            </a:r>
            <a:r>
              <a:rPr sz="2000" spc="-175" dirty="0">
                <a:latin typeface="Microsoft Sans Serif"/>
                <a:cs typeface="Microsoft Sans Serif"/>
              </a:rPr>
              <a:t>which </a:t>
            </a:r>
            <a:r>
              <a:rPr sz="2000" spc="-85" dirty="0">
                <a:latin typeface="Microsoft Sans Serif"/>
                <a:cs typeface="Microsoft Sans Serif"/>
              </a:rPr>
              <a:t>it </a:t>
            </a:r>
            <a:r>
              <a:rPr sz="2000" spc="-145" dirty="0">
                <a:latin typeface="Microsoft Sans Serif"/>
                <a:cs typeface="Microsoft Sans Serif"/>
              </a:rPr>
              <a:t>rises </a:t>
            </a:r>
            <a:r>
              <a:rPr sz="2000" spc="-195" dirty="0">
                <a:latin typeface="Microsoft Sans Serif"/>
                <a:cs typeface="Microsoft Sans Serif"/>
              </a:rPr>
              <a:t>more</a:t>
            </a:r>
            <a:r>
              <a:rPr sz="2000" spc="-190" dirty="0">
                <a:latin typeface="Microsoft Sans Serif"/>
                <a:cs typeface="Microsoft Sans Serif"/>
              </a:rPr>
              <a:t> </a:t>
            </a:r>
            <a:r>
              <a:rPr sz="2000" spc="-155" dirty="0">
                <a:latin typeface="Microsoft Sans Serif"/>
                <a:cs typeface="Microsoft Sans Serif"/>
              </a:rPr>
              <a:t>slowly </a:t>
            </a:r>
            <a:r>
              <a:rPr sz="2000" spc="-130" dirty="0">
                <a:latin typeface="Microsoft Sans Serif"/>
                <a:cs typeface="Microsoft Sans Serif"/>
              </a:rPr>
              <a:t>until </a:t>
            </a:r>
            <a:r>
              <a:rPr sz="2000" spc="-165" dirty="0">
                <a:latin typeface="Microsoft Sans Serif"/>
                <a:cs typeface="Microsoft Sans Serif"/>
              </a:rPr>
              <a:t>approximately </a:t>
            </a:r>
            <a:r>
              <a:rPr sz="2000" spc="-185" dirty="0">
                <a:latin typeface="Microsoft Sans Serif"/>
                <a:cs typeface="Microsoft Sans Serif"/>
              </a:rPr>
              <a:t>10</a:t>
            </a:r>
            <a:r>
              <a:rPr sz="2000" spc="-180" dirty="0">
                <a:latin typeface="Microsoft Sans Serif"/>
                <a:cs typeface="Microsoft Sans Serif"/>
              </a:rPr>
              <a:t> </a:t>
            </a:r>
            <a:r>
              <a:rPr sz="2000" spc="-175" dirty="0">
                <a:latin typeface="Microsoft Sans Serif"/>
                <a:cs typeface="Microsoft Sans Serif"/>
              </a:rPr>
              <a:t>weeks,</a:t>
            </a:r>
            <a:r>
              <a:rPr sz="2000" spc="-170" dirty="0">
                <a:latin typeface="Microsoft Sans Serif"/>
                <a:cs typeface="Microsoft Sans Serif"/>
              </a:rPr>
              <a:t> </a:t>
            </a:r>
            <a:r>
              <a:rPr sz="2000" spc="-190" dirty="0">
                <a:latin typeface="Microsoft Sans Serif"/>
                <a:cs typeface="Microsoft Sans Serif"/>
              </a:rPr>
              <a:t>and</a:t>
            </a:r>
            <a:r>
              <a:rPr sz="2000" spc="-185" dirty="0">
                <a:latin typeface="Microsoft Sans Serif"/>
                <a:cs typeface="Microsoft Sans Serif"/>
              </a:rPr>
              <a:t> </a:t>
            </a:r>
            <a:r>
              <a:rPr sz="2000" spc="-165" dirty="0">
                <a:latin typeface="Microsoft Sans Serif"/>
                <a:cs typeface="Microsoft Sans Serif"/>
              </a:rPr>
              <a:t>then</a:t>
            </a:r>
            <a:r>
              <a:rPr sz="2000" spc="-160" dirty="0">
                <a:latin typeface="Microsoft Sans Serif"/>
                <a:cs typeface="Microsoft Sans Serif"/>
              </a:rPr>
              <a:t> </a:t>
            </a:r>
            <a:r>
              <a:rPr sz="2000" spc="-155" dirty="0">
                <a:latin typeface="Microsoft Sans Serif"/>
                <a:cs typeface="Microsoft Sans Serif"/>
              </a:rPr>
              <a:t>declines </a:t>
            </a:r>
            <a:r>
              <a:rPr sz="2000" spc="-130" dirty="0">
                <a:latin typeface="Microsoft Sans Serif"/>
                <a:cs typeface="Microsoft Sans Serif"/>
              </a:rPr>
              <a:t>until </a:t>
            </a:r>
            <a:r>
              <a:rPr sz="2000" spc="-165" dirty="0">
                <a:latin typeface="Microsoft Sans Serif"/>
                <a:cs typeface="Microsoft Sans Serif"/>
              </a:rPr>
              <a:t>reaching</a:t>
            </a:r>
            <a:r>
              <a:rPr sz="2000" spc="-160" dirty="0">
                <a:latin typeface="Microsoft Sans Serif"/>
                <a:cs typeface="Microsoft Sans Serif"/>
              </a:rPr>
              <a:t> </a:t>
            </a:r>
            <a:r>
              <a:rPr sz="2000" spc="-185" dirty="0">
                <a:latin typeface="Microsoft Sans Serif"/>
                <a:cs typeface="Microsoft Sans Serif"/>
              </a:rPr>
              <a:t>a </a:t>
            </a:r>
            <a:r>
              <a:rPr sz="2000" spc="-180" dirty="0">
                <a:latin typeface="Microsoft Sans Serif"/>
                <a:cs typeface="Microsoft Sans Serif"/>
              </a:rPr>
              <a:t> </a:t>
            </a:r>
            <a:r>
              <a:rPr sz="2000" spc="-140" dirty="0">
                <a:latin typeface="Microsoft Sans Serif"/>
                <a:cs typeface="Microsoft Sans Serif"/>
              </a:rPr>
              <a:t>plat</a:t>
            </a:r>
            <a:r>
              <a:rPr sz="2000" spc="-195" dirty="0">
                <a:latin typeface="Microsoft Sans Serif"/>
                <a:cs typeface="Microsoft Sans Serif"/>
              </a:rPr>
              <a:t>e</a:t>
            </a:r>
            <a:r>
              <a:rPr sz="2000" spc="-190" dirty="0">
                <a:latin typeface="Microsoft Sans Serif"/>
                <a:cs typeface="Microsoft Sans Serif"/>
              </a:rPr>
              <a:t>a</a:t>
            </a:r>
            <a:r>
              <a:rPr sz="2000" spc="-185" dirty="0">
                <a:latin typeface="Microsoft Sans Serif"/>
                <a:cs typeface="Microsoft Sans Serif"/>
              </a:rPr>
              <a:t>u</a:t>
            </a:r>
            <a:r>
              <a:rPr sz="2000" spc="-35" dirty="0">
                <a:latin typeface="Microsoft Sans Serif"/>
                <a:cs typeface="Microsoft Sans Serif"/>
              </a:rPr>
              <a:t> </a:t>
            </a:r>
            <a:r>
              <a:rPr sz="2000" spc="-80" dirty="0">
                <a:latin typeface="Microsoft Sans Serif"/>
                <a:cs typeface="Microsoft Sans Serif"/>
              </a:rPr>
              <a:t>i</a:t>
            </a:r>
            <a:r>
              <a:rPr sz="2000" spc="-185" dirty="0">
                <a:latin typeface="Microsoft Sans Serif"/>
                <a:cs typeface="Microsoft Sans Serif"/>
              </a:rPr>
              <a:t>n</a:t>
            </a:r>
            <a:r>
              <a:rPr sz="2000" spc="-80" dirty="0">
                <a:latin typeface="Microsoft Sans Serif"/>
                <a:cs typeface="Microsoft Sans Serif"/>
              </a:rPr>
              <a:t> </a:t>
            </a:r>
            <a:r>
              <a:rPr sz="2000" spc="-90" dirty="0">
                <a:latin typeface="Microsoft Sans Serif"/>
                <a:cs typeface="Microsoft Sans Serif"/>
              </a:rPr>
              <a:t>t</a:t>
            </a:r>
            <a:r>
              <a:rPr sz="2000" spc="-190" dirty="0">
                <a:latin typeface="Microsoft Sans Serif"/>
                <a:cs typeface="Microsoft Sans Serif"/>
              </a:rPr>
              <a:t>h</a:t>
            </a:r>
            <a:r>
              <a:rPr sz="2000" spc="-185" dirty="0">
                <a:latin typeface="Microsoft Sans Serif"/>
                <a:cs typeface="Microsoft Sans Serif"/>
              </a:rPr>
              <a:t>e</a:t>
            </a:r>
            <a:r>
              <a:rPr sz="2000" spc="-55" dirty="0">
                <a:latin typeface="Microsoft Sans Serif"/>
                <a:cs typeface="Microsoft Sans Serif"/>
              </a:rPr>
              <a:t> </a:t>
            </a:r>
            <a:r>
              <a:rPr sz="2000" spc="-165" dirty="0">
                <a:latin typeface="Microsoft Sans Serif"/>
                <a:cs typeface="Microsoft Sans Serif"/>
              </a:rPr>
              <a:t>s</a:t>
            </a:r>
            <a:r>
              <a:rPr sz="2000" spc="-180" dirty="0">
                <a:latin typeface="Microsoft Sans Serif"/>
                <a:cs typeface="Microsoft Sans Serif"/>
              </a:rPr>
              <a:t>eco</a:t>
            </a:r>
            <a:r>
              <a:rPr sz="2000" spc="-195" dirty="0">
                <a:latin typeface="Microsoft Sans Serif"/>
                <a:cs typeface="Microsoft Sans Serif"/>
              </a:rPr>
              <a:t>n</a:t>
            </a:r>
            <a:r>
              <a:rPr sz="2000" spc="-185" dirty="0">
                <a:latin typeface="Microsoft Sans Serif"/>
                <a:cs typeface="Microsoft Sans Serif"/>
              </a:rPr>
              <a:t>d</a:t>
            </a:r>
            <a:r>
              <a:rPr sz="2000" spc="-55" dirty="0">
                <a:latin typeface="Microsoft Sans Serif"/>
                <a:cs typeface="Microsoft Sans Serif"/>
              </a:rPr>
              <a:t> </a:t>
            </a:r>
            <a:r>
              <a:rPr sz="2000" spc="-190" dirty="0">
                <a:latin typeface="Microsoft Sans Serif"/>
                <a:cs typeface="Microsoft Sans Serif"/>
              </a:rPr>
              <a:t>a</a:t>
            </a:r>
            <a:r>
              <a:rPr sz="2000" spc="-195" dirty="0">
                <a:latin typeface="Microsoft Sans Serif"/>
                <a:cs typeface="Microsoft Sans Serif"/>
              </a:rPr>
              <a:t>n</a:t>
            </a:r>
            <a:r>
              <a:rPr sz="2000" spc="-185" dirty="0">
                <a:latin typeface="Microsoft Sans Serif"/>
                <a:cs typeface="Microsoft Sans Serif"/>
              </a:rPr>
              <a:t>d</a:t>
            </a:r>
            <a:r>
              <a:rPr sz="2000" spc="-55" dirty="0">
                <a:latin typeface="Microsoft Sans Serif"/>
                <a:cs typeface="Microsoft Sans Serif"/>
              </a:rPr>
              <a:t> </a:t>
            </a:r>
            <a:r>
              <a:rPr sz="2000" spc="-90" dirty="0">
                <a:latin typeface="Microsoft Sans Serif"/>
                <a:cs typeface="Microsoft Sans Serif"/>
              </a:rPr>
              <a:t>t</a:t>
            </a:r>
            <a:r>
              <a:rPr sz="2000" spc="-190" dirty="0">
                <a:latin typeface="Microsoft Sans Serif"/>
                <a:cs typeface="Microsoft Sans Serif"/>
              </a:rPr>
              <a:t>h</a:t>
            </a:r>
            <a:r>
              <a:rPr sz="2000" spc="-80" dirty="0">
                <a:latin typeface="Microsoft Sans Serif"/>
                <a:cs typeface="Microsoft Sans Serif"/>
              </a:rPr>
              <a:t>i</a:t>
            </a:r>
            <a:r>
              <a:rPr sz="2000" spc="-125" dirty="0">
                <a:latin typeface="Microsoft Sans Serif"/>
                <a:cs typeface="Microsoft Sans Serif"/>
              </a:rPr>
              <a:t>r</a:t>
            </a:r>
            <a:r>
              <a:rPr sz="2000" spc="-185" dirty="0">
                <a:latin typeface="Microsoft Sans Serif"/>
                <a:cs typeface="Microsoft Sans Serif"/>
              </a:rPr>
              <a:t>d</a:t>
            </a:r>
            <a:r>
              <a:rPr sz="2000" spc="-30" dirty="0">
                <a:latin typeface="Microsoft Sans Serif"/>
                <a:cs typeface="Microsoft Sans Serif"/>
              </a:rPr>
              <a:t> </a:t>
            </a:r>
            <a:r>
              <a:rPr sz="2000" spc="-90" dirty="0">
                <a:latin typeface="Microsoft Sans Serif"/>
                <a:cs typeface="Microsoft Sans Serif"/>
              </a:rPr>
              <a:t>t</a:t>
            </a:r>
            <a:r>
              <a:rPr sz="2000" spc="-125" dirty="0">
                <a:latin typeface="Microsoft Sans Serif"/>
                <a:cs typeface="Microsoft Sans Serif"/>
              </a:rPr>
              <a:t>r</a:t>
            </a:r>
            <a:r>
              <a:rPr sz="2000" spc="-80" dirty="0">
                <a:latin typeface="Microsoft Sans Serif"/>
                <a:cs typeface="Microsoft Sans Serif"/>
              </a:rPr>
              <a:t>i</a:t>
            </a:r>
            <a:r>
              <a:rPr sz="2000" spc="-280" dirty="0">
                <a:latin typeface="Microsoft Sans Serif"/>
                <a:cs typeface="Microsoft Sans Serif"/>
              </a:rPr>
              <a:t>m</a:t>
            </a:r>
            <a:r>
              <a:rPr sz="2000" spc="-150" dirty="0">
                <a:latin typeface="Microsoft Sans Serif"/>
                <a:cs typeface="Microsoft Sans Serif"/>
              </a:rPr>
              <a:t>est</a:t>
            </a:r>
            <a:r>
              <a:rPr sz="2000" spc="-190" dirty="0">
                <a:latin typeface="Microsoft Sans Serif"/>
                <a:cs typeface="Microsoft Sans Serif"/>
              </a:rPr>
              <a:t>e</a:t>
            </a:r>
            <a:r>
              <a:rPr sz="2000" spc="-125" dirty="0">
                <a:latin typeface="Microsoft Sans Serif"/>
                <a:cs typeface="Microsoft Sans Serif"/>
              </a:rPr>
              <a:t>r</a:t>
            </a:r>
            <a:r>
              <a:rPr sz="2000" spc="-165" dirty="0">
                <a:latin typeface="Microsoft Sans Serif"/>
                <a:cs typeface="Microsoft Sans Serif"/>
              </a:rPr>
              <a:t>s</a:t>
            </a:r>
            <a:r>
              <a:rPr sz="2000" spc="-90" dirty="0">
                <a:latin typeface="Microsoft Sans Serif"/>
                <a:cs typeface="Microsoft Sans Serif"/>
              </a:rPr>
              <a:t>.</a:t>
            </a:r>
            <a:endParaRPr sz="2000" dirty="0">
              <a:latin typeface="Microsoft Sans Serif"/>
              <a:cs typeface="Microsoft Sans Serif"/>
            </a:endParaRPr>
          </a:p>
          <a:p>
            <a:pPr>
              <a:lnSpc>
                <a:spcPct val="100000"/>
              </a:lnSpc>
              <a:spcBef>
                <a:spcPts val="15"/>
              </a:spcBef>
              <a:buClr>
                <a:srgbClr val="FFFFFF"/>
              </a:buClr>
              <a:buFont typeface="Microsoft Sans Serif"/>
              <a:buChar char="•"/>
            </a:pPr>
            <a:endParaRPr sz="2000" dirty="0">
              <a:latin typeface="Microsoft Sans Serif"/>
              <a:cs typeface="Microsoft Sans Serif"/>
            </a:endParaRPr>
          </a:p>
          <a:p>
            <a:pPr marL="12700" marR="5080">
              <a:lnSpc>
                <a:spcPct val="100000"/>
              </a:lnSpc>
              <a:buSzPct val="94444"/>
              <a:buChar char="•"/>
              <a:tabLst>
                <a:tab pos="80010" algn="l"/>
              </a:tabLst>
            </a:pPr>
            <a:r>
              <a:rPr sz="2000" spc="-229" dirty="0">
                <a:latin typeface="Microsoft Sans Serif"/>
                <a:cs typeface="Microsoft Sans Serif"/>
              </a:rPr>
              <a:t>hCG</a:t>
            </a:r>
            <a:r>
              <a:rPr sz="2000" spc="-65" dirty="0">
                <a:latin typeface="Microsoft Sans Serif"/>
                <a:cs typeface="Microsoft Sans Serif"/>
              </a:rPr>
              <a:t> </a:t>
            </a:r>
            <a:r>
              <a:rPr sz="2000" spc="-150" dirty="0">
                <a:latin typeface="Microsoft Sans Serif"/>
                <a:cs typeface="Microsoft Sans Serif"/>
              </a:rPr>
              <a:t>discriminatory</a:t>
            </a:r>
            <a:r>
              <a:rPr sz="2000" spc="-60" dirty="0">
                <a:latin typeface="Microsoft Sans Serif"/>
                <a:cs typeface="Microsoft Sans Serif"/>
              </a:rPr>
              <a:t> </a:t>
            </a:r>
            <a:r>
              <a:rPr sz="2000" spc="-185" dirty="0">
                <a:latin typeface="Microsoft Sans Serif"/>
                <a:cs typeface="Microsoft Sans Serif"/>
              </a:rPr>
              <a:t>zone</a:t>
            </a:r>
            <a:r>
              <a:rPr sz="2000" spc="-10" dirty="0">
                <a:latin typeface="Microsoft Sans Serif"/>
                <a:cs typeface="Microsoft Sans Serif"/>
              </a:rPr>
              <a:t> </a:t>
            </a:r>
            <a:r>
              <a:rPr sz="2000" spc="420" dirty="0">
                <a:latin typeface="Microsoft Sans Serif"/>
                <a:cs typeface="Microsoft Sans Serif"/>
              </a:rPr>
              <a:t>—</a:t>
            </a:r>
            <a:r>
              <a:rPr sz="2000" spc="-105" dirty="0">
                <a:latin typeface="Microsoft Sans Serif"/>
                <a:cs typeface="Microsoft Sans Serif"/>
              </a:rPr>
              <a:t> </a:t>
            </a:r>
            <a:r>
              <a:rPr sz="2000" spc="-190" dirty="0">
                <a:latin typeface="Microsoft Sans Serif"/>
                <a:cs typeface="Microsoft Sans Serif"/>
              </a:rPr>
              <a:t>The</a:t>
            </a:r>
            <a:r>
              <a:rPr sz="2000" spc="-55" dirty="0">
                <a:latin typeface="Microsoft Sans Serif"/>
                <a:cs typeface="Microsoft Sans Serif"/>
              </a:rPr>
              <a:t> </a:t>
            </a:r>
            <a:r>
              <a:rPr sz="2000" spc="-150" dirty="0">
                <a:latin typeface="Microsoft Sans Serif"/>
                <a:cs typeface="Microsoft Sans Serif"/>
              </a:rPr>
              <a:t>discriminatory</a:t>
            </a:r>
            <a:r>
              <a:rPr sz="2000" spc="-60" dirty="0">
                <a:latin typeface="Microsoft Sans Serif"/>
                <a:cs typeface="Microsoft Sans Serif"/>
              </a:rPr>
              <a:t> </a:t>
            </a:r>
            <a:r>
              <a:rPr sz="2000" spc="-185" dirty="0">
                <a:latin typeface="Microsoft Sans Serif"/>
                <a:cs typeface="Microsoft Sans Serif"/>
              </a:rPr>
              <a:t>zone</a:t>
            </a:r>
            <a:r>
              <a:rPr sz="2000" spc="-45" dirty="0">
                <a:latin typeface="Microsoft Sans Serif"/>
                <a:cs typeface="Microsoft Sans Serif"/>
              </a:rPr>
              <a:t> </a:t>
            </a:r>
            <a:r>
              <a:rPr sz="2000" spc="-120" dirty="0">
                <a:latin typeface="Microsoft Sans Serif"/>
                <a:cs typeface="Microsoft Sans Serif"/>
              </a:rPr>
              <a:t>is</a:t>
            </a:r>
            <a:r>
              <a:rPr sz="2000" spc="-90" dirty="0">
                <a:latin typeface="Microsoft Sans Serif"/>
                <a:cs typeface="Microsoft Sans Serif"/>
              </a:rPr>
              <a:t> </a:t>
            </a:r>
            <a:r>
              <a:rPr sz="2000" spc="-155" dirty="0">
                <a:latin typeface="Microsoft Sans Serif"/>
                <a:cs typeface="Microsoft Sans Serif"/>
              </a:rPr>
              <a:t>the</a:t>
            </a:r>
            <a:r>
              <a:rPr sz="2000" spc="-25" dirty="0">
                <a:latin typeface="Microsoft Sans Serif"/>
                <a:cs typeface="Microsoft Sans Serif"/>
              </a:rPr>
              <a:t> </a:t>
            </a:r>
            <a:r>
              <a:rPr sz="2000" spc="-190" dirty="0">
                <a:latin typeface="Microsoft Sans Serif"/>
                <a:cs typeface="Microsoft Sans Serif"/>
              </a:rPr>
              <a:t>serum</a:t>
            </a:r>
            <a:r>
              <a:rPr sz="2000" spc="-55" dirty="0">
                <a:latin typeface="Microsoft Sans Serif"/>
                <a:cs typeface="Microsoft Sans Serif"/>
              </a:rPr>
              <a:t> </a:t>
            </a:r>
            <a:r>
              <a:rPr sz="2000" spc="-229" dirty="0">
                <a:latin typeface="Microsoft Sans Serif"/>
                <a:cs typeface="Microsoft Sans Serif"/>
              </a:rPr>
              <a:t>hCG</a:t>
            </a:r>
            <a:r>
              <a:rPr sz="2000" spc="-60" dirty="0">
                <a:latin typeface="Microsoft Sans Serif"/>
                <a:cs typeface="Microsoft Sans Serif"/>
              </a:rPr>
              <a:t> </a:t>
            </a:r>
            <a:r>
              <a:rPr sz="2000" spc="-145" dirty="0">
                <a:latin typeface="Microsoft Sans Serif"/>
                <a:cs typeface="Microsoft Sans Serif"/>
              </a:rPr>
              <a:t>level</a:t>
            </a:r>
            <a:r>
              <a:rPr sz="2000" spc="-65" dirty="0">
                <a:latin typeface="Microsoft Sans Serif"/>
                <a:cs typeface="Microsoft Sans Serif"/>
              </a:rPr>
              <a:t> </a:t>
            </a:r>
            <a:r>
              <a:rPr sz="2000" spc="-185" dirty="0">
                <a:latin typeface="Microsoft Sans Serif"/>
                <a:cs typeface="Microsoft Sans Serif"/>
              </a:rPr>
              <a:t>above</a:t>
            </a:r>
            <a:r>
              <a:rPr sz="2000" spc="-50" dirty="0">
                <a:latin typeface="Microsoft Sans Serif"/>
                <a:cs typeface="Microsoft Sans Serif"/>
              </a:rPr>
              <a:t> </a:t>
            </a:r>
            <a:r>
              <a:rPr sz="2000" spc="-175" dirty="0">
                <a:latin typeface="Microsoft Sans Serif"/>
                <a:cs typeface="Microsoft Sans Serif"/>
              </a:rPr>
              <a:t>which</a:t>
            </a:r>
            <a:r>
              <a:rPr sz="2000" spc="-45" dirty="0">
                <a:latin typeface="Microsoft Sans Serif"/>
                <a:cs typeface="Microsoft Sans Serif"/>
              </a:rPr>
              <a:t> </a:t>
            </a:r>
            <a:r>
              <a:rPr sz="2000" spc="-185" dirty="0">
                <a:latin typeface="Microsoft Sans Serif"/>
                <a:cs typeface="Microsoft Sans Serif"/>
              </a:rPr>
              <a:t>a</a:t>
            </a:r>
            <a:r>
              <a:rPr sz="2000" spc="-75" dirty="0">
                <a:latin typeface="Microsoft Sans Serif"/>
                <a:cs typeface="Microsoft Sans Serif"/>
              </a:rPr>
              <a:t> </a:t>
            </a:r>
            <a:r>
              <a:rPr sz="2000" spc="-150" dirty="0">
                <a:latin typeface="Microsoft Sans Serif"/>
                <a:cs typeface="Microsoft Sans Serif"/>
              </a:rPr>
              <a:t>gestational</a:t>
            </a:r>
            <a:r>
              <a:rPr sz="2000" spc="-20" dirty="0">
                <a:latin typeface="Microsoft Sans Serif"/>
                <a:cs typeface="Microsoft Sans Serif"/>
              </a:rPr>
              <a:t> </a:t>
            </a:r>
            <a:r>
              <a:rPr sz="2000" spc="-175" dirty="0">
                <a:latin typeface="Microsoft Sans Serif"/>
                <a:cs typeface="Microsoft Sans Serif"/>
              </a:rPr>
              <a:t>sac </a:t>
            </a:r>
            <a:r>
              <a:rPr sz="2000" spc="-170" dirty="0">
                <a:latin typeface="Microsoft Sans Serif"/>
                <a:cs typeface="Microsoft Sans Serif"/>
              </a:rPr>
              <a:t> </a:t>
            </a:r>
            <a:r>
              <a:rPr sz="2000" spc="-165" dirty="0">
                <a:latin typeface="Microsoft Sans Serif"/>
                <a:cs typeface="Microsoft Sans Serif"/>
              </a:rPr>
              <a:t>should </a:t>
            </a:r>
            <a:r>
              <a:rPr sz="2000" spc="-185" dirty="0">
                <a:latin typeface="Microsoft Sans Serif"/>
                <a:cs typeface="Microsoft Sans Serif"/>
              </a:rPr>
              <a:t>be</a:t>
            </a:r>
            <a:r>
              <a:rPr sz="2000" spc="-180" dirty="0">
                <a:latin typeface="Microsoft Sans Serif"/>
                <a:cs typeface="Microsoft Sans Serif"/>
              </a:rPr>
              <a:t> </a:t>
            </a:r>
            <a:r>
              <a:rPr sz="2000" spc="-150" dirty="0">
                <a:latin typeface="Microsoft Sans Serif"/>
                <a:cs typeface="Microsoft Sans Serif"/>
              </a:rPr>
              <a:t>visualized </a:t>
            </a:r>
            <a:r>
              <a:rPr sz="2000" spc="-204" dirty="0">
                <a:latin typeface="Microsoft Sans Serif"/>
                <a:cs typeface="Microsoft Sans Serif"/>
              </a:rPr>
              <a:t>when</a:t>
            </a:r>
            <a:r>
              <a:rPr sz="2000" spc="-200" dirty="0">
                <a:latin typeface="Microsoft Sans Serif"/>
                <a:cs typeface="Microsoft Sans Serif"/>
              </a:rPr>
              <a:t> </a:t>
            </a:r>
            <a:r>
              <a:rPr sz="2000" spc="-185" dirty="0">
                <a:latin typeface="Microsoft Sans Serif"/>
                <a:cs typeface="Microsoft Sans Serif"/>
              </a:rPr>
              <a:t>an</a:t>
            </a:r>
            <a:r>
              <a:rPr sz="2000" spc="-180" dirty="0">
                <a:latin typeface="Microsoft Sans Serif"/>
                <a:cs typeface="Microsoft Sans Serif"/>
              </a:rPr>
              <a:t> </a:t>
            </a:r>
            <a:r>
              <a:rPr sz="2000" spc="-185" dirty="0">
                <a:latin typeface="Microsoft Sans Serif"/>
                <a:cs typeface="Microsoft Sans Serif"/>
              </a:rPr>
              <a:t>IUP</a:t>
            </a:r>
            <a:r>
              <a:rPr sz="2000" spc="-180" dirty="0">
                <a:latin typeface="Microsoft Sans Serif"/>
                <a:cs typeface="Microsoft Sans Serif"/>
              </a:rPr>
              <a:t> </a:t>
            </a:r>
            <a:r>
              <a:rPr sz="2000" spc="-120" dirty="0">
                <a:latin typeface="Microsoft Sans Serif"/>
                <a:cs typeface="Microsoft Sans Serif"/>
              </a:rPr>
              <a:t>is </a:t>
            </a:r>
            <a:r>
              <a:rPr sz="2000" spc="-155" dirty="0">
                <a:latin typeface="Microsoft Sans Serif"/>
                <a:cs typeface="Microsoft Sans Serif"/>
              </a:rPr>
              <a:t>present.</a:t>
            </a:r>
            <a:r>
              <a:rPr sz="2000" spc="-150" dirty="0">
                <a:latin typeface="Microsoft Sans Serif"/>
                <a:cs typeface="Microsoft Sans Serif"/>
              </a:rPr>
              <a:t> </a:t>
            </a:r>
            <a:r>
              <a:rPr sz="2000" spc="-165" dirty="0">
                <a:latin typeface="Microsoft Sans Serif"/>
                <a:cs typeface="Microsoft Sans Serif"/>
              </a:rPr>
              <a:t>For </a:t>
            </a:r>
            <a:r>
              <a:rPr sz="2000" spc="-195" dirty="0">
                <a:latin typeface="Microsoft Sans Serif"/>
                <a:cs typeface="Microsoft Sans Serif"/>
              </a:rPr>
              <a:t>TVUS,</a:t>
            </a:r>
            <a:r>
              <a:rPr sz="2000" spc="-190" dirty="0">
                <a:latin typeface="Microsoft Sans Serif"/>
                <a:cs typeface="Microsoft Sans Serif"/>
              </a:rPr>
              <a:t> </a:t>
            </a:r>
            <a:r>
              <a:rPr sz="2000" spc="-150" dirty="0">
                <a:latin typeface="Microsoft Sans Serif"/>
                <a:cs typeface="Microsoft Sans Serif"/>
              </a:rPr>
              <a:t>discriminatory </a:t>
            </a:r>
            <a:r>
              <a:rPr sz="2000" spc="-180" dirty="0">
                <a:latin typeface="Microsoft Sans Serif"/>
                <a:cs typeface="Microsoft Sans Serif"/>
              </a:rPr>
              <a:t>zone</a:t>
            </a:r>
            <a:r>
              <a:rPr sz="2000" spc="114" dirty="0">
                <a:latin typeface="Microsoft Sans Serif"/>
                <a:cs typeface="Microsoft Sans Serif"/>
              </a:rPr>
              <a:t> </a:t>
            </a:r>
            <a:r>
              <a:rPr sz="2000" spc="-160" dirty="0">
                <a:latin typeface="Microsoft Sans Serif"/>
                <a:cs typeface="Microsoft Sans Serif"/>
              </a:rPr>
              <a:t>vary</a:t>
            </a:r>
            <a:r>
              <a:rPr sz="2000" spc="160" dirty="0">
                <a:latin typeface="Microsoft Sans Serif"/>
                <a:cs typeface="Microsoft Sans Serif"/>
              </a:rPr>
              <a:t> </a:t>
            </a:r>
            <a:r>
              <a:rPr sz="2000" spc="-175" dirty="0">
                <a:latin typeface="Microsoft Sans Serif"/>
                <a:cs typeface="Microsoft Sans Serif"/>
              </a:rPr>
              <a:t>by </a:t>
            </a:r>
            <a:r>
              <a:rPr sz="2000" spc="-155" dirty="0">
                <a:latin typeface="Microsoft Sans Serif"/>
                <a:cs typeface="Microsoft Sans Serif"/>
              </a:rPr>
              <a:t>laboratory</a:t>
            </a:r>
            <a:r>
              <a:rPr sz="2000" spc="165" dirty="0">
                <a:latin typeface="Microsoft Sans Serif"/>
                <a:cs typeface="Microsoft Sans Serif"/>
              </a:rPr>
              <a:t> </a:t>
            </a:r>
            <a:r>
              <a:rPr sz="2000" spc="-190" dirty="0">
                <a:latin typeface="Microsoft Sans Serif"/>
                <a:cs typeface="Microsoft Sans Serif"/>
              </a:rPr>
              <a:t>and </a:t>
            </a:r>
            <a:r>
              <a:rPr sz="2000" spc="-185" dirty="0">
                <a:latin typeface="Microsoft Sans Serif"/>
                <a:cs typeface="Microsoft Sans Serif"/>
              </a:rPr>
              <a:t> </a:t>
            </a:r>
            <a:r>
              <a:rPr sz="2000" spc="-130" dirty="0">
                <a:latin typeface="Microsoft Sans Serif"/>
                <a:cs typeface="Microsoft Sans Serif"/>
              </a:rPr>
              <a:t>institution, </a:t>
            </a:r>
            <a:r>
              <a:rPr sz="2000" spc="-190" dirty="0">
                <a:latin typeface="Microsoft Sans Serif"/>
                <a:cs typeface="Microsoft Sans Serif"/>
              </a:rPr>
              <a:t>and</a:t>
            </a:r>
            <a:r>
              <a:rPr sz="2000" spc="-185" dirty="0">
                <a:latin typeface="Microsoft Sans Serif"/>
                <a:cs typeface="Microsoft Sans Serif"/>
              </a:rPr>
              <a:t> </a:t>
            </a:r>
            <a:r>
              <a:rPr sz="2000" spc="-204" dirty="0">
                <a:latin typeface="Microsoft Sans Serif"/>
                <a:cs typeface="Microsoft Sans Serif"/>
              </a:rPr>
              <a:t>some</a:t>
            </a:r>
            <a:r>
              <a:rPr sz="2000" spc="-200" dirty="0">
                <a:latin typeface="Microsoft Sans Serif"/>
                <a:cs typeface="Microsoft Sans Serif"/>
              </a:rPr>
              <a:t> </a:t>
            </a:r>
            <a:r>
              <a:rPr sz="2000" spc="-135" dirty="0">
                <a:latin typeface="Microsoft Sans Serif"/>
                <a:cs typeface="Microsoft Sans Serif"/>
              </a:rPr>
              <a:t>institutions </a:t>
            </a:r>
            <a:r>
              <a:rPr sz="2000" spc="-150" dirty="0">
                <a:latin typeface="Microsoft Sans Serif"/>
                <a:cs typeface="Microsoft Sans Serif"/>
              </a:rPr>
              <a:t>set </a:t>
            </a:r>
            <a:r>
              <a:rPr sz="2000" spc="-155" dirty="0">
                <a:latin typeface="Microsoft Sans Serif"/>
                <a:cs typeface="Microsoft Sans Serif"/>
              </a:rPr>
              <a:t>the </a:t>
            </a:r>
            <a:r>
              <a:rPr sz="2000" spc="-150" dirty="0">
                <a:latin typeface="Microsoft Sans Serif"/>
                <a:cs typeface="Microsoft Sans Serif"/>
              </a:rPr>
              <a:t>discriminatory </a:t>
            </a:r>
            <a:r>
              <a:rPr sz="2000" spc="-185" dirty="0">
                <a:latin typeface="Microsoft Sans Serif"/>
                <a:cs typeface="Microsoft Sans Serif"/>
              </a:rPr>
              <a:t>zone</a:t>
            </a:r>
            <a:r>
              <a:rPr sz="2000" spc="105" dirty="0">
                <a:latin typeface="Microsoft Sans Serif"/>
                <a:cs typeface="Microsoft Sans Serif"/>
              </a:rPr>
              <a:t> </a:t>
            </a:r>
            <a:r>
              <a:rPr sz="2000" spc="-140" dirty="0">
                <a:latin typeface="Microsoft Sans Serif"/>
                <a:cs typeface="Microsoft Sans Serif"/>
              </a:rPr>
              <a:t>at </a:t>
            </a:r>
            <a:r>
              <a:rPr sz="2000" spc="-190" dirty="0">
                <a:latin typeface="Microsoft Sans Serif"/>
                <a:cs typeface="Microsoft Sans Serif"/>
              </a:rPr>
              <a:t>2000</a:t>
            </a:r>
            <a:r>
              <a:rPr sz="2000" spc="100" dirty="0">
                <a:latin typeface="Microsoft Sans Serif"/>
                <a:cs typeface="Microsoft Sans Serif"/>
              </a:rPr>
              <a:t> </a:t>
            </a:r>
            <a:r>
              <a:rPr sz="2000" spc="-180" dirty="0">
                <a:latin typeface="Microsoft Sans Serif"/>
                <a:cs typeface="Microsoft Sans Serif"/>
              </a:rPr>
              <a:t>mIU/Ml</a:t>
            </a:r>
            <a:r>
              <a:rPr sz="2000" spc="114" dirty="0">
                <a:latin typeface="Microsoft Sans Serif"/>
                <a:cs typeface="Microsoft Sans Serif"/>
              </a:rPr>
              <a:t> </a:t>
            </a:r>
            <a:r>
              <a:rPr sz="2000" spc="-155" dirty="0">
                <a:latin typeface="Microsoft Sans Serif"/>
                <a:cs typeface="Microsoft Sans Serif"/>
              </a:rPr>
              <a:t>[[1500</a:t>
            </a:r>
            <a:r>
              <a:rPr sz="2000" spc="170" dirty="0">
                <a:latin typeface="Microsoft Sans Serif"/>
                <a:cs typeface="Microsoft Sans Serif"/>
              </a:rPr>
              <a:t> </a:t>
            </a:r>
            <a:r>
              <a:rPr sz="2000" spc="-195" dirty="0">
                <a:latin typeface="Microsoft Sans Serif"/>
                <a:cs typeface="Microsoft Sans Serif"/>
              </a:rPr>
              <a:t>mIU/mL </a:t>
            </a:r>
            <a:r>
              <a:rPr sz="2000" spc="-165" dirty="0">
                <a:latin typeface="Microsoft Sans Serif"/>
                <a:cs typeface="Microsoft Sans Serif"/>
              </a:rPr>
              <a:t>(80 percent</a:t>
            </a:r>
            <a:r>
              <a:rPr sz="2000" spc="150" dirty="0">
                <a:latin typeface="Microsoft Sans Serif"/>
                <a:cs typeface="Microsoft Sans Serif"/>
              </a:rPr>
              <a:t> </a:t>
            </a:r>
            <a:r>
              <a:rPr sz="2000" spc="-190" dirty="0">
                <a:latin typeface="Microsoft Sans Serif"/>
                <a:cs typeface="Microsoft Sans Serif"/>
              </a:rPr>
              <a:t>had </a:t>
            </a:r>
            <a:r>
              <a:rPr sz="2000" spc="-465" dirty="0">
                <a:latin typeface="Microsoft Sans Serif"/>
                <a:cs typeface="Microsoft Sans Serif"/>
              </a:rPr>
              <a:t> </a:t>
            </a:r>
            <a:r>
              <a:rPr sz="2000" spc="-180" dirty="0">
                <a:latin typeface="Microsoft Sans Serif"/>
                <a:cs typeface="Microsoft Sans Serif"/>
              </a:rPr>
              <a:t>a</a:t>
            </a:r>
            <a:r>
              <a:rPr sz="2000" spc="-55" dirty="0">
                <a:latin typeface="Microsoft Sans Serif"/>
                <a:cs typeface="Microsoft Sans Serif"/>
              </a:rPr>
              <a:t> </a:t>
            </a:r>
            <a:r>
              <a:rPr sz="2000" spc="-150" dirty="0">
                <a:latin typeface="Microsoft Sans Serif"/>
                <a:cs typeface="Microsoft Sans Serif"/>
              </a:rPr>
              <a:t>gestational</a:t>
            </a:r>
            <a:r>
              <a:rPr sz="2000" spc="-45" dirty="0">
                <a:latin typeface="Microsoft Sans Serif"/>
                <a:cs typeface="Microsoft Sans Serif"/>
              </a:rPr>
              <a:t> </a:t>
            </a:r>
            <a:r>
              <a:rPr sz="2000" spc="-175" dirty="0">
                <a:latin typeface="Microsoft Sans Serif"/>
                <a:cs typeface="Microsoft Sans Serif"/>
              </a:rPr>
              <a:t>sac</a:t>
            </a:r>
            <a:r>
              <a:rPr sz="2000" spc="-70" dirty="0">
                <a:latin typeface="Microsoft Sans Serif"/>
                <a:cs typeface="Microsoft Sans Serif"/>
              </a:rPr>
              <a:t> </a:t>
            </a:r>
            <a:r>
              <a:rPr sz="2000" spc="-145" dirty="0">
                <a:latin typeface="Microsoft Sans Serif"/>
                <a:cs typeface="Microsoft Sans Serif"/>
              </a:rPr>
              <a:t>visualized),</a:t>
            </a:r>
            <a:r>
              <a:rPr sz="2000" spc="-70" dirty="0">
                <a:latin typeface="Microsoft Sans Serif"/>
                <a:cs typeface="Microsoft Sans Serif"/>
              </a:rPr>
              <a:t> </a:t>
            </a:r>
            <a:r>
              <a:rPr sz="2000" spc="-190" dirty="0">
                <a:latin typeface="Microsoft Sans Serif"/>
                <a:cs typeface="Microsoft Sans Serif"/>
              </a:rPr>
              <a:t>2000</a:t>
            </a:r>
            <a:r>
              <a:rPr sz="2000" spc="-5" dirty="0">
                <a:latin typeface="Microsoft Sans Serif"/>
                <a:cs typeface="Microsoft Sans Serif"/>
              </a:rPr>
              <a:t> </a:t>
            </a:r>
            <a:r>
              <a:rPr sz="2000" spc="-195" dirty="0">
                <a:latin typeface="Microsoft Sans Serif"/>
                <a:cs typeface="Microsoft Sans Serif"/>
              </a:rPr>
              <a:t>mIU/mL</a:t>
            </a:r>
            <a:r>
              <a:rPr sz="2000" spc="-105" dirty="0">
                <a:latin typeface="Microsoft Sans Serif"/>
                <a:cs typeface="Microsoft Sans Serif"/>
              </a:rPr>
              <a:t> </a:t>
            </a:r>
            <a:r>
              <a:rPr sz="2000" spc="-165" dirty="0">
                <a:latin typeface="Microsoft Sans Serif"/>
                <a:cs typeface="Microsoft Sans Serif"/>
              </a:rPr>
              <a:t>(91</a:t>
            </a:r>
            <a:r>
              <a:rPr sz="2000" spc="-50" dirty="0">
                <a:latin typeface="Microsoft Sans Serif"/>
                <a:cs typeface="Microsoft Sans Serif"/>
              </a:rPr>
              <a:t> </a:t>
            </a:r>
            <a:r>
              <a:rPr sz="2000" spc="-150" dirty="0">
                <a:latin typeface="Microsoft Sans Serif"/>
                <a:cs typeface="Microsoft Sans Serif"/>
              </a:rPr>
              <a:t>percent),</a:t>
            </a:r>
            <a:r>
              <a:rPr sz="2000" spc="-5" dirty="0">
                <a:latin typeface="Microsoft Sans Serif"/>
                <a:cs typeface="Microsoft Sans Serif"/>
              </a:rPr>
              <a:t> </a:t>
            </a:r>
            <a:r>
              <a:rPr sz="2000" spc="-190" dirty="0">
                <a:latin typeface="Microsoft Sans Serif"/>
                <a:cs typeface="Microsoft Sans Serif"/>
              </a:rPr>
              <a:t>and</a:t>
            </a:r>
            <a:r>
              <a:rPr sz="2000" spc="-55" dirty="0">
                <a:latin typeface="Microsoft Sans Serif"/>
                <a:cs typeface="Microsoft Sans Serif"/>
              </a:rPr>
              <a:t> </a:t>
            </a:r>
            <a:r>
              <a:rPr sz="2000" spc="-190" dirty="0">
                <a:latin typeface="Microsoft Sans Serif"/>
                <a:cs typeface="Microsoft Sans Serif"/>
              </a:rPr>
              <a:t>3510</a:t>
            </a:r>
            <a:r>
              <a:rPr sz="2000" spc="-20" dirty="0">
                <a:latin typeface="Microsoft Sans Serif"/>
                <a:cs typeface="Microsoft Sans Serif"/>
              </a:rPr>
              <a:t> </a:t>
            </a:r>
            <a:r>
              <a:rPr sz="2000" spc="-195" dirty="0">
                <a:latin typeface="Microsoft Sans Serif"/>
                <a:cs typeface="Microsoft Sans Serif"/>
              </a:rPr>
              <a:t>mIU/mL</a:t>
            </a:r>
            <a:r>
              <a:rPr sz="2000" spc="-105" dirty="0">
                <a:latin typeface="Microsoft Sans Serif"/>
                <a:cs typeface="Microsoft Sans Serif"/>
              </a:rPr>
              <a:t> </a:t>
            </a:r>
            <a:r>
              <a:rPr sz="2000" spc="-165" dirty="0">
                <a:latin typeface="Microsoft Sans Serif"/>
                <a:cs typeface="Microsoft Sans Serif"/>
              </a:rPr>
              <a:t>(99</a:t>
            </a:r>
            <a:r>
              <a:rPr sz="2000" spc="-55" dirty="0">
                <a:latin typeface="Microsoft Sans Serif"/>
                <a:cs typeface="Microsoft Sans Serif"/>
              </a:rPr>
              <a:t> </a:t>
            </a:r>
            <a:r>
              <a:rPr sz="2000" spc="-140" dirty="0">
                <a:latin typeface="Microsoft Sans Serif"/>
                <a:cs typeface="Microsoft Sans Serif"/>
              </a:rPr>
              <a:t>percent)]].</a:t>
            </a:r>
            <a:endParaRPr sz="2000" dirty="0">
              <a:latin typeface="Microsoft Sans Serif"/>
              <a:cs typeface="Microsoft Sans Serif"/>
            </a:endParaRPr>
          </a:p>
          <a:p>
            <a:pPr>
              <a:lnSpc>
                <a:spcPct val="100000"/>
              </a:lnSpc>
              <a:spcBef>
                <a:spcPts val="15"/>
              </a:spcBef>
              <a:buClr>
                <a:srgbClr val="FFFFFF"/>
              </a:buClr>
              <a:buFont typeface="Microsoft Sans Serif"/>
              <a:buChar char="•"/>
            </a:pPr>
            <a:endParaRPr sz="2000" dirty="0">
              <a:latin typeface="Microsoft Sans Serif"/>
              <a:cs typeface="Microsoft Sans Serif"/>
            </a:endParaRPr>
          </a:p>
          <a:p>
            <a:pPr marL="79375" indent="-67310">
              <a:lnSpc>
                <a:spcPct val="100000"/>
              </a:lnSpc>
              <a:buSzPct val="94444"/>
              <a:buChar char="•"/>
              <a:tabLst>
                <a:tab pos="80010" algn="l"/>
              </a:tabLst>
            </a:pPr>
            <a:r>
              <a:rPr sz="2000" spc="-135" dirty="0">
                <a:latin typeface="Microsoft Sans Serif"/>
                <a:cs typeface="Microsoft Sans Serif"/>
              </a:rPr>
              <a:t>In</a:t>
            </a:r>
            <a:r>
              <a:rPr sz="2000" spc="-70" dirty="0">
                <a:latin typeface="Microsoft Sans Serif"/>
                <a:cs typeface="Microsoft Sans Serif"/>
              </a:rPr>
              <a:t> </a:t>
            </a:r>
            <a:r>
              <a:rPr sz="2000" spc="-155" dirty="0">
                <a:latin typeface="Microsoft Sans Serif"/>
                <a:cs typeface="Microsoft Sans Serif"/>
              </a:rPr>
              <a:t>ectopic</a:t>
            </a:r>
            <a:r>
              <a:rPr sz="2000" spc="-40" dirty="0">
                <a:latin typeface="Microsoft Sans Serif"/>
                <a:cs typeface="Microsoft Sans Serif"/>
              </a:rPr>
              <a:t> </a:t>
            </a:r>
            <a:r>
              <a:rPr sz="2000" spc="-180" dirty="0">
                <a:latin typeface="Microsoft Sans Serif"/>
                <a:cs typeface="Microsoft Sans Serif"/>
              </a:rPr>
              <a:t>pregnancy</a:t>
            </a:r>
            <a:r>
              <a:rPr sz="2000" spc="-10" dirty="0">
                <a:latin typeface="Microsoft Sans Serif"/>
                <a:cs typeface="Microsoft Sans Serif"/>
              </a:rPr>
              <a:t> </a:t>
            </a:r>
            <a:r>
              <a:rPr sz="2000" spc="-155" dirty="0">
                <a:latin typeface="Microsoft Sans Serif"/>
                <a:cs typeface="Microsoft Sans Serif"/>
              </a:rPr>
              <a:t>there</a:t>
            </a:r>
            <a:r>
              <a:rPr sz="2000" spc="-25" dirty="0">
                <a:latin typeface="Microsoft Sans Serif"/>
                <a:cs typeface="Microsoft Sans Serif"/>
              </a:rPr>
              <a:t> </a:t>
            </a:r>
            <a:r>
              <a:rPr sz="2000" spc="-120" dirty="0">
                <a:latin typeface="Microsoft Sans Serif"/>
                <a:cs typeface="Microsoft Sans Serif"/>
              </a:rPr>
              <a:t>is</a:t>
            </a:r>
            <a:r>
              <a:rPr sz="2000" spc="-90" dirty="0">
                <a:latin typeface="Microsoft Sans Serif"/>
                <a:cs typeface="Microsoft Sans Serif"/>
              </a:rPr>
              <a:t> </a:t>
            </a:r>
            <a:r>
              <a:rPr sz="2000" spc="-180" dirty="0">
                <a:latin typeface="Microsoft Sans Serif"/>
                <a:cs typeface="Microsoft Sans Serif"/>
              </a:rPr>
              <a:t>abnormal</a:t>
            </a:r>
            <a:r>
              <a:rPr sz="2000" spc="-15" dirty="0">
                <a:latin typeface="Microsoft Sans Serif"/>
                <a:cs typeface="Microsoft Sans Serif"/>
              </a:rPr>
              <a:t> </a:t>
            </a:r>
            <a:r>
              <a:rPr sz="2000" spc="-135" dirty="0">
                <a:latin typeface="Microsoft Sans Serif"/>
                <a:cs typeface="Microsoft Sans Serif"/>
              </a:rPr>
              <a:t>rising</a:t>
            </a:r>
            <a:r>
              <a:rPr sz="2000" spc="-75" dirty="0">
                <a:latin typeface="Microsoft Sans Serif"/>
                <a:cs typeface="Microsoft Sans Serif"/>
              </a:rPr>
              <a:t> </a:t>
            </a:r>
            <a:r>
              <a:rPr sz="2000" spc="-150" dirty="0">
                <a:latin typeface="Microsoft Sans Serif"/>
                <a:cs typeface="Microsoft Sans Serif"/>
              </a:rPr>
              <a:t>or</a:t>
            </a:r>
            <a:r>
              <a:rPr sz="2000" spc="-55" dirty="0">
                <a:latin typeface="Microsoft Sans Serif"/>
                <a:cs typeface="Microsoft Sans Serif"/>
              </a:rPr>
              <a:t> </a:t>
            </a:r>
            <a:r>
              <a:rPr sz="2000" spc="-160" dirty="0">
                <a:latin typeface="Microsoft Sans Serif"/>
                <a:cs typeface="Microsoft Sans Serif"/>
              </a:rPr>
              <a:t>plateauing</a:t>
            </a:r>
            <a:r>
              <a:rPr sz="2000" spc="-25" dirty="0">
                <a:latin typeface="Microsoft Sans Serif"/>
                <a:cs typeface="Microsoft Sans Serif"/>
              </a:rPr>
              <a:t> </a:t>
            </a:r>
            <a:r>
              <a:rPr sz="2000" spc="-140" dirty="0">
                <a:latin typeface="Microsoft Sans Serif"/>
                <a:cs typeface="Microsoft Sans Serif"/>
              </a:rPr>
              <a:t>of</a:t>
            </a:r>
            <a:r>
              <a:rPr sz="2000" spc="-55" dirty="0">
                <a:latin typeface="Microsoft Sans Serif"/>
                <a:cs typeface="Microsoft Sans Serif"/>
              </a:rPr>
              <a:t> </a:t>
            </a:r>
            <a:r>
              <a:rPr sz="2000" spc="-190" dirty="0">
                <a:latin typeface="Microsoft Sans Serif"/>
                <a:cs typeface="Microsoft Sans Serif"/>
              </a:rPr>
              <a:t>serum</a:t>
            </a:r>
            <a:r>
              <a:rPr sz="2000" spc="-10" dirty="0">
                <a:latin typeface="Microsoft Sans Serif"/>
                <a:cs typeface="Microsoft Sans Serif"/>
              </a:rPr>
              <a:t> </a:t>
            </a:r>
            <a:r>
              <a:rPr sz="2000" spc="-200" dirty="0">
                <a:latin typeface="Microsoft Sans Serif"/>
                <a:cs typeface="Microsoft Sans Serif"/>
              </a:rPr>
              <a:t>hCG.</a:t>
            </a:r>
            <a:r>
              <a:rPr sz="2000" spc="-45" dirty="0">
                <a:latin typeface="Microsoft Sans Serif"/>
                <a:cs typeface="Microsoft Sans Serif"/>
              </a:rPr>
              <a:t> </a:t>
            </a:r>
            <a:r>
              <a:rPr sz="2000" spc="-215" dirty="0">
                <a:latin typeface="Microsoft Sans Serif"/>
                <a:cs typeface="Microsoft Sans Serif"/>
              </a:rPr>
              <a:t>we</a:t>
            </a:r>
            <a:r>
              <a:rPr sz="2000" spc="-45" dirty="0">
                <a:latin typeface="Microsoft Sans Serif"/>
                <a:cs typeface="Microsoft Sans Serif"/>
              </a:rPr>
              <a:t> </a:t>
            </a:r>
            <a:r>
              <a:rPr sz="2000" spc="-155" dirty="0">
                <a:latin typeface="Microsoft Sans Serif"/>
                <a:cs typeface="Microsoft Sans Serif"/>
              </a:rPr>
              <a:t>generally</a:t>
            </a:r>
            <a:r>
              <a:rPr sz="2000" spc="-35" dirty="0">
                <a:latin typeface="Microsoft Sans Serif"/>
                <a:cs typeface="Microsoft Sans Serif"/>
              </a:rPr>
              <a:t> </a:t>
            </a:r>
            <a:r>
              <a:rPr sz="2000" spc="-155" dirty="0">
                <a:latin typeface="Microsoft Sans Serif"/>
                <a:cs typeface="Microsoft Sans Serif"/>
              </a:rPr>
              <a:t>define</a:t>
            </a:r>
            <a:r>
              <a:rPr sz="2000" spc="-55" dirty="0">
                <a:latin typeface="Microsoft Sans Serif"/>
                <a:cs typeface="Microsoft Sans Serif"/>
              </a:rPr>
              <a:t> </a:t>
            </a:r>
            <a:r>
              <a:rPr sz="2000" spc="-190" dirty="0">
                <a:latin typeface="Microsoft Sans Serif"/>
                <a:cs typeface="Microsoft Sans Serif"/>
              </a:rPr>
              <a:t>an</a:t>
            </a:r>
            <a:endParaRPr sz="2000" dirty="0">
              <a:latin typeface="Microsoft Sans Serif"/>
              <a:cs typeface="Microsoft Sans Serif"/>
            </a:endParaRPr>
          </a:p>
          <a:p>
            <a:pPr marL="12700">
              <a:lnSpc>
                <a:spcPct val="100000"/>
              </a:lnSpc>
            </a:pPr>
            <a:r>
              <a:rPr sz="2000" spc="-190" dirty="0">
                <a:latin typeface="Microsoft Sans Serif"/>
                <a:cs typeface="Microsoft Sans Serif"/>
              </a:rPr>
              <a:t>abno</a:t>
            </a:r>
            <a:r>
              <a:rPr sz="2000" spc="-125" dirty="0">
                <a:latin typeface="Microsoft Sans Serif"/>
                <a:cs typeface="Microsoft Sans Serif"/>
              </a:rPr>
              <a:t>r</a:t>
            </a:r>
            <a:r>
              <a:rPr sz="2000" spc="-235" dirty="0">
                <a:latin typeface="Microsoft Sans Serif"/>
                <a:cs typeface="Microsoft Sans Serif"/>
              </a:rPr>
              <a:t>ma</a:t>
            </a:r>
            <a:r>
              <a:rPr sz="2000" spc="-85" dirty="0">
                <a:latin typeface="Microsoft Sans Serif"/>
                <a:cs typeface="Microsoft Sans Serif"/>
              </a:rPr>
              <a:t>l</a:t>
            </a:r>
            <a:r>
              <a:rPr sz="2000" spc="-20" dirty="0">
                <a:latin typeface="Microsoft Sans Serif"/>
                <a:cs typeface="Microsoft Sans Serif"/>
              </a:rPr>
              <a:t> </a:t>
            </a:r>
            <a:r>
              <a:rPr sz="2000" spc="-125" dirty="0">
                <a:latin typeface="Microsoft Sans Serif"/>
                <a:cs typeface="Microsoft Sans Serif"/>
              </a:rPr>
              <a:t>r</a:t>
            </a:r>
            <a:r>
              <a:rPr sz="2000" spc="-80" dirty="0">
                <a:latin typeface="Microsoft Sans Serif"/>
                <a:cs typeface="Microsoft Sans Serif"/>
              </a:rPr>
              <a:t>i</a:t>
            </a:r>
            <a:r>
              <a:rPr sz="2000" spc="-170" dirty="0">
                <a:latin typeface="Microsoft Sans Serif"/>
                <a:cs typeface="Microsoft Sans Serif"/>
              </a:rPr>
              <a:t>s</a:t>
            </a:r>
            <a:r>
              <a:rPr sz="2000" spc="-180" dirty="0">
                <a:latin typeface="Microsoft Sans Serif"/>
                <a:cs typeface="Microsoft Sans Serif"/>
              </a:rPr>
              <a:t>e</a:t>
            </a:r>
            <a:r>
              <a:rPr sz="2000" spc="-70" dirty="0">
                <a:latin typeface="Microsoft Sans Serif"/>
                <a:cs typeface="Microsoft Sans Serif"/>
              </a:rPr>
              <a:t> </a:t>
            </a:r>
            <a:r>
              <a:rPr sz="2000" spc="-190" dirty="0">
                <a:latin typeface="Microsoft Sans Serif"/>
                <a:cs typeface="Microsoft Sans Serif"/>
              </a:rPr>
              <a:t>a</a:t>
            </a:r>
            <a:r>
              <a:rPr sz="2000" spc="-165" dirty="0">
                <a:latin typeface="Microsoft Sans Serif"/>
                <a:cs typeface="Microsoft Sans Serif"/>
              </a:rPr>
              <a:t>s</a:t>
            </a:r>
            <a:r>
              <a:rPr sz="2000" spc="-70" dirty="0">
                <a:latin typeface="Microsoft Sans Serif"/>
                <a:cs typeface="Microsoft Sans Serif"/>
              </a:rPr>
              <a:t> </a:t>
            </a:r>
            <a:r>
              <a:rPr sz="2000" spc="-185" dirty="0">
                <a:latin typeface="Microsoft Sans Serif"/>
                <a:cs typeface="Microsoft Sans Serif"/>
              </a:rPr>
              <a:t>&lt;50</a:t>
            </a:r>
            <a:r>
              <a:rPr sz="2000" spc="-60" dirty="0">
                <a:latin typeface="Microsoft Sans Serif"/>
                <a:cs typeface="Microsoft Sans Serif"/>
              </a:rPr>
              <a:t> </a:t>
            </a:r>
            <a:r>
              <a:rPr sz="2000" spc="-190" dirty="0">
                <a:latin typeface="Microsoft Sans Serif"/>
                <a:cs typeface="Microsoft Sans Serif"/>
              </a:rPr>
              <a:t>pe</a:t>
            </a:r>
            <a:r>
              <a:rPr sz="2000" spc="-125" dirty="0">
                <a:latin typeface="Microsoft Sans Serif"/>
                <a:cs typeface="Microsoft Sans Serif"/>
              </a:rPr>
              <a:t>r</a:t>
            </a:r>
            <a:r>
              <a:rPr sz="2000" spc="-175" dirty="0">
                <a:latin typeface="Microsoft Sans Serif"/>
                <a:cs typeface="Microsoft Sans Serif"/>
              </a:rPr>
              <a:t>ce</a:t>
            </a:r>
            <a:r>
              <a:rPr sz="2000" spc="-190" dirty="0">
                <a:latin typeface="Microsoft Sans Serif"/>
                <a:cs typeface="Microsoft Sans Serif"/>
              </a:rPr>
              <a:t>n</a:t>
            </a:r>
            <a:r>
              <a:rPr sz="2000" spc="-90" dirty="0">
                <a:latin typeface="Microsoft Sans Serif"/>
                <a:cs typeface="Microsoft Sans Serif"/>
              </a:rPr>
              <a:t>t</a:t>
            </a:r>
            <a:r>
              <a:rPr sz="2000" spc="-30" dirty="0">
                <a:latin typeface="Microsoft Sans Serif"/>
                <a:cs typeface="Microsoft Sans Serif"/>
              </a:rPr>
              <a:t> </a:t>
            </a:r>
            <a:r>
              <a:rPr sz="2000" spc="-190" dirty="0">
                <a:latin typeface="Microsoft Sans Serif"/>
                <a:cs typeface="Microsoft Sans Serif"/>
              </a:rPr>
              <a:t>o</a:t>
            </a:r>
            <a:r>
              <a:rPr sz="2000" spc="-175" dirty="0">
                <a:latin typeface="Microsoft Sans Serif"/>
                <a:cs typeface="Microsoft Sans Serif"/>
              </a:rPr>
              <a:t>ve</a:t>
            </a:r>
            <a:r>
              <a:rPr sz="2000" spc="-110" dirty="0">
                <a:latin typeface="Microsoft Sans Serif"/>
                <a:cs typeface="Microsoft Sans Serif"/>
              </a:rPr>
              <a:t>r</a:t>
            </a:r>
            <a:r>
              <a:rPr sz="2000" spc="-65" dirty="0">
                <a:latin typeface="Microsoft Sans Serif"/>
                <a:cs typeface="Microsoft Sans Serif"/>
              </a:rPr>
              <a:t> </a:t>
            </a:r>
            <a:r>
              <a:rPr sz="2000" spc="-90" dirty="0">
                <a:latin typeface="Microsoft Sans Serif"/>
                <a:cs typeface="Microsoft Sans Serif"/>
              </a:rPr>
              <a:t>t</a:t>
            </a:r>
            <a:r>
              <a:rPr sz="2000" spc="-250" dirty="0">
                <a:latin typeface="Microsoft Sans Serif"/>
                <a:cs typeface="Microsoft Sans Serif"/>
              </a:rPr>
              <a:t>w</a:t>
            </a:r>
            <a:r>
              <a:rPr sz="2000" spc="-180" dirty="0">
                <a:latin typeface="Microsoft Sans Serif"/>
                <a:cs typeface="Microsoft Sans Serif"/>
              </a:rPr>
              <a:t>o</a:t>
            </a:r>
            <a:r>
              <a:rPr sz="2000" spc="-55" dirty="0">
                <a:latin typeface="Microsoft Sans Serif"/>
                <a:cs typeface="Microsoft Sans Serif"/>
              </a:rPr>
              <a:t> </a:t>
            </a:r>
            <a:r>
              <a:rPr sz="2000" spc="-190" dirty="0">
                <a:latin typeface="Microsoft Sans Serif"/>
                <a:cs typeface="Microsoft Sans Serif"/>
              </a:rPr>
              <a:t>da</a:t>
            </a:r>
            <a:r>
              <a:rPr sz="2000" spc="-170" dirty="0">
                <a:latin typeface="Microsoft Sans Serif"/>
                <a:cs typeface="Microsoft Sans Serif"/>
              </a:rPr>
              <a:t>ys</a:t>
            </a:r>
            <a:endParaRPr sz="2000" dirty="0">
              <a:latin typeface="Microsoft Sans Serif"/>
              <a:cs typeface="Microsoft Sans Serif"/>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990600" y="533400"/>
            <a:ext cx="7239000" cy="5873496"/>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838200" y="457200"/>
            <a:ext cx="7543800" cy="5995416"/>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1042416" y="475487"/>
            <a:ext cx="7674864" cy="4760976"/>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1405127" y="838200"/>
            <a:ext cx="6507480" cy="4879848"/>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204" y="1057478"/>
            <a:ext cx="2672995" cy="505267"/>
          </a:xfrm>
          <a:prstGeom prst="rect">
            <a:avLst/>
          </a:prstGeom>
        </p:spPr>
        <p:txBody>
          <a:bodyPr vert="horz" wrap="square" lIns="0" tIns="12700" rIns="0" bIns="0" rtlCol="0">
            <a:spAutoFit/>
          </a:bodyPr>
          <a:lstStyle/>
          <a:p>
            <a:pPr marL="12700">
              <a:lnSpc>
                <a:spcPct val="100000"/>
              </a:lnSpc>
              <a:spcBef>
                <a:spcPts val="100"/>
              </a:spcBef>
            </a:pPr>
            <a:r>
              <a:rPr sz="3200" b="1" spc="-215" dirty="0">
                <a:latin typeface="Arial"/>
                <a:cs typeface="Arial"/>
              </a:rPr>
              <a:t>Progesterone</a:t>
            </a:r>
            <a:endParaRPr sz="3200" dirty="0">
              <a:latin typeface="Arial"/>
              <a:cs typeface="Arial"/>
            </a:endParaRPr>
          </a:p>
        </p:txBody>
      </p:sp>
      <p:sp>
        <p:nvSpPr>
          <p:cNvPr id="3" name="object 3"/>
          <p:cNvSpPr txBox="1"/>
          <p:nvPr/>
        </p:nvSpPr>
        <p:spPr>
          <a:xfrm>
            <a:off x="70205" y="1892839"/>
            <a:ext cx="7481570" cy="1604222"/>
          </a:xfrm>
          <a:prstGeom prst="rect">
            <a:avLst/>
          </a:prstGeom>
        </p:spPr>
        <p:txBody>
          <a:bodyPr vert="horz" wrap="square" lIns="0" tIns="12065" rIns="0" bIns="0" rtlCol="0">
            <a:spAutoFit/>
          </a:bodyPr>
          <a:lstStyle/>
          <a:p>
            <a:pPr marL="12700" marR="5080">
              <a:lnSpc>
                <a:spcPct val="150000"/>
              </a:lnSpc>
              <a:spcBef>
                <a:spcPts val="95"/>
              </a:spcBef>
            </a:pPr>
            <a:r>
              <a:rPr sz="2400" spc="-185" dirty="0">
                <a:latin typeface="Microsoft Sans Serif"/>
                <a:cs typeface="Microsoft Sans Serif"/>
              </a:rPr>
              <a:t>-Serum</a:t>
            </a:r>
            <a:r>
              <a:rPr sz="2400" spc="-180" dirty="0">
                <a:latin typeface="Microsoft Sans Serif"/>
                <a:cs typeface="Microsoft Sans Serif"/>
              </a:rPr>
              <a:t> </a:t>
            </a:r>
            <a:r>
              <a:rPr sz="2400" spc="-160" dirty="0">
                <a:latin typeface="Microsoft Sans Serif"/>
                <a:cs typeface="Microsoft Sans Serif"/>
              </a:rPr>
              <a:t>progesterone</a:t>
            </a:r>
            <a:r>
              <a:rPr sz="2400" spc="-155" dirty="0">
                <a:latin typeface="Microsoft Sans Serif"/>
                <a:cs typeface="Microsoft Sans Serif"/>
              </a:rPr>
              <a:t> </a:t>
            </a:r>
            <a:r>
              <a:rPr sz="2400" spc="-150" dirty="0">
                <a:latin typeface="Microsoft Sans Serif"/>
                <a:cs typeface="Microsoft Sans Serif"/>
              </a:rPr>
              <a:t>concentrations</a:t>
            </a:r>
            <a:r>
              <a:rPr sz="2400" spc="-145" dirty="0">
                <a:latin typeface="Microsoft Sans Serif"/>
                <a:cs typeface="Microsoft Sans Serif"/>
              </a:rPr>
              <a:t> </a:t>
            </a:r>
            <a:r>
              <a:rPr sz="2400" spc="-160" dirty="0">
                <a:latin typeface="Microsoft Sans Serif"/>
                <a:cs typeface="Microsoft Sans Serif"/>
              </a:rPr>
              <a:t>are </a:t>
            </a:r>
            <a:r>
              <a:rPr sz="2400" spc="-155" dirty="0">
                <a:latin typeface="Microsoft Sans Serif"/>
                <a:cs typeface="Microsoft Sans Serif"/>
              </a:rPr>
              <a:t>higher</a:t>
            </a:r>
            <a:r>
              <a:rPr sz="2400" spc="-150" dirty="0">
                <a:latin typeface="Microsoft Sans Serif"/>
                <a:cs typeface="Microsoft Sans Serif"/>
              </a:rPr>
              <a:t> </a:t>
            </a:r>
            <a:r>
              <a:rPr sz="2400" spc="-145" dirty="0">
                <a:latin typeface="Microsoft Sans Serif"/>
                <a:cs typeface="Microsoft Sans Serif"/>
              </a:rPr>
              <a:t>in </a:t>
            </a:r>
            <a:r>
              <a:rPr sz="2400" spc="-150" dirty="0">
                <a:latin typeface="Microsoft Sans Serif"/>
                <a:cs typeface="Microsoft Sans Serif"/>
              </a:rPr>
              <a:t>viable</a:t>
            </a:r>
            <a:r>
              <a:rPr sz="2400" spc="-145" dirty="0">
                <a:latin typeface="Microsoft Sans Serif"/>
                <a:cs typeface="Microsoft Sans Serif"/>
              </a:rPr>
              <a:t> </a:t>
            </a:r>
            <a:r>
              <a:rPr sz="2400" spc="-135" dirty="0">
                <a:latin typeface="Microsoft Sans Serif"/>
                <a:cs typeface="Microsoft Sans Serif"/>
              </a:rPr>
              <a:t>intrauterine </a:t>
            </a:r>
            <a:r>
              <a:rPr sz="2400" spc="-130" dirty="0">
                <a:latin typeface="Microsoft Sans Serif"/>
                <a:cs typeface="Microsoft Sans Serif"/>
              </a:rPr>
              <a:t> </a:t>
            </a:r>
            <a:r>
              <a:rPr sz="2400" spc="-165" dirty="0">
                <a:latin typeface="Microsoft Sans Serif"/>
                <a:cs typeface="Microsoft Sans Serif"/>
              </a:rPr>
              <a:t>pregnancies</a:t>
            </a:r>
            <a:r>
              <a:rPr sz="2400" spc="-160" dirty="0">
                <a:latin typeface="Microsoft Sans Serif"/>
                <a:cs typeface="Microsoft Sans Serif"/>
              </a:rPr>
              <a:t> </a:t>
            </a:r>
            <a:r>
              <a:rPr sz="2400" spc="-165" dirty="0">
                <a:latin typeface="Microsoft Sans Serif"/>
                <a:cs typeface="Microsoft Sans Serif"/>
              </a:rPr>
              <a:t>than </a:t>
            </a:r>
            <a:r>
              <a:rPr sz="2400" spc="-145" dirty="0">
                <a:latin typeface="Microsoft Sans Serif"/>
                <a:cs typeface="Microsoft Sans Serif"/>
              </a:rPr>
              <a:t>in </a:t>
            </a:r>
            <a:r>
              <a:rPr sz="2400" spc="-155" dirty="0">
                <a:latin typeface="Microsoft Sans Serif"/>
                <a:cs typeface="Microsoft Sans Serif"/>
              </a:rPr>
              <a:t>ectopic</a:t>
            </a:r>
            <a:r>
              <a:rPr sz="2400" spc="-150" dirty="0">
                <a:latin typeface="Microsoft Sans Serif"/>
                <a:cs typeface="Microsoft Sans Serif"/>
              </a:rPr>
              <a:t> </a:t>
            </a:r>
            <a:r>
              <a:rPr sz="2400" spc="-165" dirty="0">
                <a:latin typeface="Microsoft Sans Serif"/>
                <a:cs typeface="Microsoft Sans Serif"/>
              </a:rPr>
              <a:t>pregnancies</a:t>
            </a:r>
            <a:r>
              <a:rPr sz="2400" spc="-160" dirty="0">
                <a:latin typeface="Microsoft Sans Serif"/>
                <a:cs typeface="Microsoft Sans Serif"/>
              </a:rPr>
              <a:t> </a:t>
            </a:r>
            <a:r>
              <a:rPr sz="2400" spc="-190" dirty="0">
                <a:latin typeface="Microsoft Sans Serif"/>
                <a:cs typeface="Microsoft Sans Serif"/>
              </a:rPr>
              <a:t>and</a:t>
            </a:r>
            <a:r>
              <a:rPr sz="2400" spc="-185" dirty="0">
                <a:latin typeface="Microsoft Sans Serif"/>
                <a:cs typeface="Microsoft Sans Serif"/>
              </a:rPr>
              <a:t> </a:t>
            </a:r>
            <a:r>
              <a:rPr sz="2400" spc="-135" dirty="0">
                <a:latin typeface="Microsoft Sans Serif"/>
                <a:cs typeface="Microsoft Sans Serif"/>
              </a:rPr>
              <a:t>intrauterine </a:t>
            </a:r>
            <a:r>
              <a:rPr sz="2400" spc="-165" dirty="0">
                <a:latin typeface="Microsoft Sans Serif"/>
                <a:cs typeface="Microsoft Sans Serif"/>
              </a:rPr>
              <a:t>pregnancies</a:t>
            </a:r>
            <a:r>
              <a:rPr sz="2400" spc="-160" dirty="0">
                <a:latin typeface="Microsoft Sans Serif"/>
                <a:cs typeface="Microsoft Sans Serif"/>
              </a:rPr>
              <a:t> </a:t>
            </a:r>
            <a:r>
              <a:rPr sz="2400" spc="-140" dirty="0">
                <a:latin typeface="Microsoft Sans Serif"/>
                <a:cs typeface="Microsoft Sans Serif"/>
              </a:rPr>
              <a:t>that </a:t>
            </a:r>
            <a:r>
              <a:rPr sz="2400" spc="-160" dirty="0">
                <a:latin typeface="Microsoft Sans Serif"/>
                <a:cs typeface="Microsoft Sans Serif"/>
              </a:rPr>
              <a:t>are </a:t>
            </a:r>
            <a:r>
              <a:rPr sz="2400" spc="-520" dirty="0">
                <a:latin typeface="Microsoft Sans Serif"/>
                <a:cs typeface="Microsoft Sans Serif"/>
              </a:rPr>
              <a:t> </a:t>
            </a:r>
            <a:r>
              <a:rPr sz="2400" spc="-180" dirty="0">
                <a:latin typeface="Microsoft Sans Serif"/>
                <a:cs typeface="Microsoft Sans Serif"/>
              </a:rPr>
              <a:t>de</a:t>
            </a:r>
            <a:r>
              <a:rPr sz="2400" spc="-165" dirty="0">
                <a:latin typeface="Microsoft Sans Serif"/>
                <a:cs typeface="Microsoft Sans Serif"/>
              </a:rPr>
              <a:t>s</a:t>
            </a:r>
            <a:r>
              <a:rPr sz="2400" spc="-85" dirty="0">
                <a:latin typeface="Microsoft Sans Serif"/>
                <a:cs typeface="Microsoft Sans Serif"/>
              </a:rPr>
              <a:t>t</a:t>
            </a:r>
            <a:r>
              <a:rPr sz="2400" spc="-80" dirty="0">
                <a:latin typeface="Microsoft Sans Serif"/>
                <a:cs typeface="Microsoft Sans Serif"/>
              </a:rPr>
              <a:t>i</a:t>
            </a:r>
            <a:r>
              <a:rPr sz="2400" spc="-180" dirty="0">
                <a:latin typeface="Microsoft Sans Serif"/>
                <a:cs typeface="Microsoft Sans Serif"/>
              </a:rPr>
              <a:t>ne</a:t>
            </a:r>
            <a:r>
              <a:rPr sz="2400" spc="-204" dirty="0">
                <a:latin typeface="Microsoft Sans Serif"/>
                <a:cs typeface="Microsoft Sans Serif"/>
              </a:rPr>
              <a:t>d</a:t>
            </a:r>
            <a:r>
              <a:rPr sz="2400" spc="20" dirty="0">
                <a:latin typeface="Microsoft Sans Serif"/>
                <a:cs typeface="Microsoft Sans Serif"/>
              </a:rPr>
              <a:t> </a:t>
            </a:r>
            <a:r>
              <a:rPr sz="2400" spc="-85" dirty="0">
                <a:latin typeface="Microsoft Sans Serif"/>
                <a:cs typeface="Microsoft Sans Serif"/>
              </a:rPr>
              <a:t>t</a:t>
            </a:r>
            <a:r>
              <a:rPr sz="2400" spc="-204" dirty="0">
                <a:latin typeface="Microsoft Sans Serif"/>
                <a:cs typeface="Microsoft Sans Serif"/>
              </a:rPr>
              <a:t>o</a:t>
            </a:r>
            <a:r>
              <a:rPr sz="2400" spc="-5" dirty="0">
                <a:latin typeface="Microsoft Sans Serif"/>
                <a:cs typeface="Microsoft Sans Serif"/>
              </a:rPr>
              <a:t> </a:t>
            </a:r>
            <a:r>
              <a:rPr sz="2400" spc="-180" dirty="0">
                <a:latin typeface="Microsoft Sans Serif"/>
                <a:cs typeface="Microsoft Sans Serif"/>
              </a:rPr>
              <a:t>abo</a:t>
            </a:r>
            <a:r>
              <a:rPr sz="2400" spc="-95" dirty="0">
                <a:latin typeface="Microsoft Sans Serif"/>
                <a:cs typeface="Microsoft Sans Serif"/>
              </a:rPr>
              <a:t>r</a:t>
            </a:r>
            <a:r>
              <a:rPr sz="2400" spc="-85" dirty="0">
                <a:latin typeface="Microsoft Sans Serif"/>
                <a:cs typeface="Microsoft Sans Serif"/>
              </a:rPr>
              <a:t>t</a:t>
            </a:r>
            <a:r>
              <a:rPr sz="2400" spc="-105" dirty="0">
                <a:latin typeface="Microsoft Sans Serif"/>
                <a:cs typeface="Microsoft Sans Serif"/>
              </a:rPr>
              <a:t>.</a:t>
            </a:r>
            <a:endParaRPr sz="2400" dirty="0">
              <a:latin typeface="Microsoft Sans Serif"/>
              <a:cs typeface="Microsoft Sans Serif"/>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52400" y="0"/>
            <a:ext cx="8991600" cy="6781798"/>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93694" y="893140"/>
            <a:ext cx="2347595" cy="483234"/>
          </a:xfrm>
          <a:prstGeom prst="rect">
            <a:avLst/>
          </a:prstGeom>
        </p:spPr>
        <p:txBody>
          <a:bodyPr vert="horz" wrap="square" lIns="0" tIns="12700" rIns="0" bIns="0" rtlCol="0">
            <a:spAutoFit/>
          </a:bodyPr>
          <a:lstStyle/>
          <a:p>
            <a:pPr marL="12700">
              <a:lnSpc>
                <a:spcPct val="100000"/>
              </a:lnSpc>
              <a:spcBef>
                <a:spcPts val="100"/>
              </a:spcBef>
            </a:pPr>
            <a:r>
              <a:rPr sz="3000" spc="-360" dirty="0"/>
              <a:t>MANAGEMENT</a:t>
            </a:r>
            <a:endParaRPr sz="3000"/>
          </a:p>
        </p:txBody>
      </p:sp>
      <p:sp>
        <p:nvSpPr>
          <p:cNvPr id="3" name="object 3"/>
          <p:cNvSpPr txBox="1"/>
          <p:nvPr/>
        </p:nvSpPr>
        <p:spPr>
          <a:xfrm>
            <a:off x="609600" y="2209800"/>
            <a:ext cx="1877060" cy="3238707"/>
          </a:xfrm>
          <a:prstGeom prst="rect">
            <a:avLst/>
          </a:prstGeom>
        </p:spPr>
        <p:txBody>
          <a:bodyPr vert="horz" wrap="square" lIns="0" tIns="12065" rIns="0" bIns="0" rtlCol="0">
            <a:spAutoFit/>
          </a:bodyPr>
          <a:lstStyle/>
          <a:p>
            <a:pPr marL="356870" indent="-344805">
              <a:lnSpc>
                <a:spcPct val="100000"/>
              </a:lnSpc>
              <a:spcBef>
                <a:spcPts val="95"/>
              </a:spcBef>
              <a:buClr>
                <a:srgbClr val="DC9E1F"/>
              </a:buClr>
              <a:buFont typeface="Arial MT"/>
              <a:buChar char="•"/>
              <a:tabLst>
                <a:tab pos="356870" algn="l"/>
                <a:tab pos="357505" algn="l"/>
              </a:tabLst>
            </a:pPr>
            <a:r>
              <a:rPr sz="3200" spc="-250" dirty="0">
                <a:latin typeface="Microsoft Sans Serif"/>
                <a:cs typeface="Microsoft Sans Serif"/>
              </a:rPr>
              <a:t>Surgical</a:t>
            </a:r>
            <a:endParaRPr sz="3200" dirty="0">
              <a:latin typeface="Microsoft Sans Serif"/>
              <a:cs typeface="Microsoft Sans Serif"/>
            </a:endParaRPr>
          </a:p>
          <a:p>
            <a:pPr>
              <a:lnSpc>
                <a:spcPct val="100000"/>
              </a:lnSpc>
              <a:buClr>
                <a:srgbClr val="DC9E1F"/>
              </a:buClr>
              <a:buFont typeface="Arial MT"/>
              <a:buChar char="•"/>
            </a:pPr>
            <a:endParaRPr sz="3600" dirty="0">
              <a:latin typeface="Microsoft Sans Serif"/>
              <a:cs typeface="Microsoft Sans Serif"/>
            </a:endParaRPr>
          </a:p>
          <a:p>
            <a:pPr marL="356870" indent="-344805">
              <a:lnSpc>
                <a:spcPct val="100000"/>
              </a:lnSpc>
              <a:spcBef>
                <a:spcPts val="2505"/>
              </a:spcBef>
              <a:buClr>
                <a:srgbClr val="DC9E1F"/>
              </a:buClr>
              <a:buFont typeface="Arial MT"/>
              <a:buChar char="•"/>
              <a:tabLst>
                <a:tab pos="356870" algn="l"/>
                <a:tab pos="357505" algn="l"/>
              </a:tabLst>
            </a:pPr>
            <a:r>
              <a:rPr sz="3200" spc="-275" dirty="0">
                <a:latin typeface="Microsoft Sans Serif"/>
                <a:cs typeface="Microsoft Sans Serif"/>
              </a:rPr>
              <a:t>Medical</a:t>
            </a:r>
            <a:endParaRPr sz="3200" dirty="0">
              <a:latin typeface="Microsoft Sans Serif"/>
              <a:cs typeface="Microsoft Sans Serif"/>
            </a:endParaRPr>
          </a:p>
          <a:p>
            <a:pPr>
              <a:lnSpc>
                <a:spcPct val="100000"/>
              </a:lnSpc>
              <a:buClr>
                <a:srgbClr val="DC9E1F"/>
              </a:buClr>
              <a:buFont typeface="Arial MT"/>
              <a:buChar char="•"/>
            </a:pPr>
            <a:endParaRPr sz="3600" dirty="0">
              <a:latin typeface="Microsoft Sans Serif"/>
              <a:cs typeface="Microsoft Sans Serif"/>
            </a:endParaRPr>
          </a:p>
          <a:p>
            <a:pPr marL="356870" indent="-344805">
              <a:lnSpc>
                <a:spcPct val="100000"/>
              </a:lnSpc>
              <a:spcBef>
                <a:spcPts val="2505"/>
              </a:spcBef>
              <a:buClr>
                <a:srgbClr val="DC9E1F"/>
              </a:buClr>
              <a:buFont typeface="Arial MT"/>
              <a:buChar char="•"/>
              <a:tabLst>
                <a:tab pos="356870" algn="l"/>
                <a:tab pos="357505" algn="l"/>
              </a:tabLst>
            </a:pPr>
            <a:r>
              <a:rPr sz="3200" spc="-365" dirty="0">
                <a:latin typeface="Microsoft Sans Serif"/>
                <a:cs typeface="Microsoft Sans Serif"/>
              </a:rPr>
              <a:t>E</a:t>
            </a:r>
            <a:r>
              <a:rPr sz="3200" spc="-260" dirty="0">
                <a:latin typeface="Microsoft Sans Serif"/>
                <a:cs typeface="Microsoft Sans Serif"/>
              </a:rPr>
              <a:t>x</a:t>
            </a:r>
            <a:r>
              <a:rPr sz="3200" spc="-300" dirty="0">
                <a:latin typeface="Microsoft Sans Serif"/>
                <a:cs typeface="Microsoft Sans Serif"/>
              </a:rPr>
              <a:t>pe</a:t>
            </a:r>
            <a:r>
              <a:rPr sz="3200" spc="-260" dirty="0">
                <a:latin typeface="Microsoft Sans Serif"/>
                <a:cs typeface="Microsoft Sans Serif"/>
              </a:rPr>
              <a:t>c</a:t>
            </a:r>
            <a:r>
              <a:rPr sz="3200" spc="-155" dirty="0">
                <a:latin typeface="Microsoft Sans Serif"/>
                <a:cs typeface="Microsoft Sans Serif"/>
              </a:rPr>
              <a:t>t</a:t>
            </a:r>
            <a:r>
              <a:rPr sz="3200" spc="-300" dirty="0">
                <a:latin typeface="Microsoft Sans Serif"/>
                <a:cs typeface="Microsoft Sans Serif"/>
              </a:rPr>
              <a:t>an</a:t>
            </a:r>
            <a:r>
              <a:rPr sz="3200" spc="-165" dirty="0">
                <a:latin typeface="Microsoft Sans Serif"/>
                <a:cs typeface="Microsoft Sans Serif"/>
              </a:rPr>
              <a:t>t</a:t>
            </a:r>
            <a:endParaRPr sz="3200" dirty="0">
              <a:latin typeface="Microsoft Sans Serif"/>
              <a:cs typeface="Microsoft Sans Serif"/>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6244" y="318269"/>
            <a:ext cx="5652770" cy="2080698"/>
          </a:xfrm>
          <a:prstGeom prst="rect">
            <a:avLst/>
          </a:prstGeom>
        </p:spPr>
        <p:txBody>
          <a:bodyPr vert="horz" wrap="square" lIns="0" tIns="178435" rIns="0" bIns="0" rtlCol="0">
            <a:spAutoFit/>
          </a:bodyPr>
          <a:lstStyle/>
          <a:p>
            <a:pPr marL="356870" indent="-344805">
              <a:lnSpc>
                <a:spcPct val="100000"/>
              </a:lnSpc>
              <a:spcBef>
                <a:spcPts val="1405"/>
              </a:spcBef>
              <a:buClr>
                <a:srgbClr val="DC9E1F"/>
              </a:buClr>
              <a:buFont typeface="Arial MT"/>
              <a:buChar char="•"/>
              <a:tabLst>
                <a:tab pos="356870" algn="l"/>
                <a:tab pos="357505" algn="l"/>
              </a:tabLst>
            </a:pPr>
            <a:r>
              <a:rPr sz="2400" b="1" spc="-95" dirty="0">
                <a:latin typeface="Arial"/>
                <a:cs typeface="Arial"/>
              </a:rPr>
              <a:t>I</a:t>
            </a:r>
            <a:r>
              <a:rPr sz="2400" b="1" spc="-305" dirty="0">
                <a:latin typeface="Arial"/>
                <a:cs typeface="Arial"/>
              </a:rPr>
              <a:t>ND</a:t>
            </a:r>
            <a:r>
              <a:rPr sz="2400" b="1" spc="-95" dirty="0">
                <a:latin typeface="Arial"/>
                <a:cs typeface="Arial"/>
              </a:rPr>
              <a:t>I</a:t>
            </a:r>
            <a:r>
              <a:rPr sz="2400" b="1" spc="-305" dirty="0">
                <a:latin typeface="Arial"/>
                <a:cs typeface="Arial"/>
              </a:rPr>
              <a:t>C</a:t>
            </a:r>
            <a:r>
              <a:rPr sz="2400" b="1" spc="-445" dirty="0">
                <a:latin typeface="Arial"/>
                <a:cs typeface="Arial"/>
              </a:rPr>
              <a:t>A</a:t>
            </a:r>
            <a:r>
              <a:rPr sz="2400" b="1" spc="-250" dirty="0">
                <a:latin typeface="Arial"/>
                <a:cs typeface="Arial"/>
              </a:rPr>
              <a:t>T</a:t>
            </a:r>
            <a:r>
              <a:rPr sz="2400" b="1" spc="-95" dirty="0">
                <a:latin typeface="Arial"/>
                <a:cs typeface="Arial"/>
              </a:rPr>
              <a:t>I</a:t>
            </a:r>
            <a:r>
              <a:rPr sz="2400" b="1" spc="-315" dirty="0">
                <a:latin typeface="Arial"/>
                <a:cs typeface="Arial"/>
              </a:rPr>
              <a:t>O</a:t>
            </a:r>
            <a:r>
              <a:rPr sz="2400" b="1" spc="-305" dirty="0">
                <a:latin typeface="Arial"/>
                <a:cs typeface="Arial"/>
              </a:rPr>
              <a:t>N</a:t>
            </a:r>
            <a:r>
              <a:rPr sz="2400" b="1" spc="-290" dirty="0">
                <a:latin typeface="Arial"/>
                <a:cs typeface="Arial"/>
              </a:rPr>
              <a:t>S</a:t>
            </a:r>
            <a:r>
              <a:rPr sz="2400" b="1" spc="30" dirty="0">
                <a:latin typeface="Arial"/>
                <a:cs typeface="Arial"/>
              </a:rPr>
              <a:t> </a:t>
            </a:r>
            <a:r>
              <a:rPr sz="2400" b="1" spc="-250" dirty="0">
                <a:latin typeface="Arial"/>
                <a:cs typeface="Arial"/>
              </a:rPr>
              <a:t>F</a:t>
            </a:r>
            <a:r>
              <a:rPr sz="2400" b="1" spc="-315" dirty="0">
                <a:latin typeface="Arial"/>
                <a:cs typeface="Arial"/>
              </a:rPr>
              <a:t>OR</a:t>
            </a:r>
            <a:r>
              <a:rPr sz="2400" b="1" spc="-30" dirty="0">
                <a:latin typeface="Arial"/>
                <a:cs typeface="Arial"/>
              </a:rPr>
              <a:t> </a:t>
            </a:r>
            <a:r>
              <a:rPr sz="2400" b="1" spc="-265" dirty="0">
                <a:latin typeface="Arial"/>
                <a:cs typeface="Arial"/>
              </a:rPr>
              <a:t>S</a:t>
            </a:r>
            <a:r>
              <a:rPr sz="2400" b="1" spc="-305" dirty="0">
                <a:latin typeface="Arial"/>
                <a:cs typeface="Arial"/>
              </a:rPr>
              <a:t>UR</a:t>
            </a:r>
            <a:r>
              <a:rPr sz="2400" b="1" spc="-315" dirty="0">
                <a:latin typeface="Arial"/>
                <a:cs typeface="Arial"/>
              </a:rPr>
              <a:t>G</a:t>
            </a:r>
            <a:r>
              <a:rPr sz="2400" b="1" spc="-95" dirty="0">
                <a:latin typeface="Arial"/>
                <a:cs typeface="Arial"/>
              </a:rPr>
              <a:t>I</a:t>
            </a:r>
            <a:r>
              <a:rPr sz="2400" b="1" spc="-305" dirty="0">
                <a:latin typeface="Arial"/>
                <a:cs typeface="Arial"/>
              </a:rPr>
              <a:t>CA</a:t>
            </a:r>
            <a:r>
              <a:rPr sz="2400" b="1" spc="-265" dirty="0">
                <a:latin typeface="Arial"/>
                <a:cs typeface="Arial"/>
              </a:rPr>
              <a:t>L</a:t>
            </a:r>
            <a:r>
              <a:rPr sz="2400" b="1" spc="-30" dirty="0">
                <a:latin typeface="Arial"/>
                <a:cs typeface="Arial"/>
              </a:rPr>
              <a:t> </a:t>
            </a:r>
            <a:r>
              <a:rPr sz="2400" b="1" spc="-250" dirty="0">
                <a:latin typeface="Arial"/>
                <a:cs typeface="Arial"/>
              </a:rPr>
              <a:t>T</a:t>
            </a:r>
            <a:r>
              <a:rPr sz="2400" b="1" spc="-305" dirty="0">
                <a:latin typeface="Arial"/>
                <a:cs typeface="Arial"/>
              </a:rPr>
              <a:t>R</a:t>
            </a:r>
            <a:r>
              <a:rPr sz="2400" b="1" spc="-265" dirty="0">
                <a:latin typeface="Arial"/>
                <a:cs typeface="Arial"/>
              </a:rPr>
              <a:t>E</a:t>
            </a:r>
            <a:r>
              <a:rPr sz="2400" b="1" spc="-445" dirty="0">
                <a:latin typeface="Arial"/>
                <a:cs typeface="Arial"/>
              </a:rPr>
              <a:t>A</a:t>
            </a:r>
            <a:r>
              <a:rPr sz="2400" b="1" spc="-250" dirty="0">
                <a:latin typeface="Arial"/>
                <a:cs typeface="Arial"/>
              </a:rPr>
              <a:t>T</a:t>
            </a:r>
            <a:r>
              <a:rPr sz="2400" b="1" spc="-350" dirty="0">
                <a:latin typeface="Arial"/>
                <a:cs typeface="Arial"/>
              </a:rPr>
              <a:t>M</a:t>
            </a:r>
            <a:r>
              <a:rPr sz="2400" b="1" spc="-265" dirty="0">
                <a:latin typeface="Arial"/>
                <a:cs typeface="Arial"/>
              </a:rPr>
              <a:t>E</a:t>
            </a:r>
            <a:r>
              <a:rPr sz="2400" b="1" spc="-305" dirty="0">
                <a:latin typeface="Arial"/>
                <a:cs typeface="Arial"/>
              </a:rPr>
              <a:t>N</a:t>
            </a:r>
            <a:r>
              <a:rPr sz="2400" b="1" spc="-265" dirty="0">
                <a:latin typeface="Arial"/>
                <a:cs typeface="Arial"/>
              </a:rPr>
              <a:t>T</a:t>
            </a:r>
            <a:endParaRPr sz="2400" dirty="0">
              <a:latin typeface="Arial"/>
              <a:cs typeface="Arial"/>
            </a:endParaRPr>
          </a:p>
          <a:p>
            <a:pPr marL="207645" indent="-195580">
              <a:lnSpc>
                <a:spcPct val="100000"/>
              </a:lnSpc>
              <a:spcBef>
                <a:spcPts val="1075"/>
              </a:spcBef>
              <a:buClr>
                <a:srgbClr val="FFFFFF"/>
              </a:buClr>
              <a:buChar char="-"/>
              <a:tabLst>
                <a:tab pos="208279" algn="l"/>
              </a:tabLst>
            </a:pPr>
            <a:r>
              <a:rPr sz="2400" spc="-254" dirty="0">
                <a:latin typeface="Microsoft Sans Serif"/>
                <a:cs typeface="Microsoft Sans Serif"/>
              </a:rPr>
              <a:t>H</a:t>
            </a:r>
            <a:r>
              <a:rPr sz="2400" spc="-204" dirty="0">
                <a:latin typeface="Microsoft Sans Serif"/>
                <a:cs typeface="Microsoft Sans Serif"/>
              </a:rPr>
              <a:t>emod</a:t>
            </a:r>
            <a:r>
              <a:rPr sz="2400" spc="-165" dirty="0">
                <a:latin typeface="Microsoft Sans Serif"/>
                <a:cs typeface="Microsoft Sans Serif"/>
              </a:rPr>
              <a:t>y</a:t>
            </a:r>
            <a:r>
              <a:rPr sz="2400" spc="-215" dirty="0">
                <a:latin typeface="Microsoft Sans Serif"/>
                <a:cs typeface="Microsoft Sans Serif"/>
              </a:rPr>
              <a:t>nam</a:t>
            </a:r>
            <a:r>
              <a:rPr sz="2400" spc="-80" dirty="0">
                <a:latin typeface="Microsoft Sans Serif"/>
                <a:cs typeface="Microsoft Sans Serif"/>
              </a:rPr>
              <a:t>i</a:t>
            </a:r>
            <a:r>
              <a:rPr sz="2400" spc="-185" dirty="0">
                <a:latin typeface="Microsoft Sans Serif"/>
                <a:cs typeface="Microsoft Sans Serif"/>
              </a:rPr>
              <a:t>c</a:t>
            </a:r>
            <a:r>
              <a:rPr sz="2400" spc="60" dirty="0">
                <a:latin typeface="Microsoft Sans Serif"/>
                <a:cs typeface="Microsoft Sans Serif"/>
              </a:rPr>
              <a:t> </a:t>
            </a:r>
            <a:r>
              <a:rPr sz="2400" spc="-80" dirty="0">
                <a:latin typeface="Microsoft Sans Serif"/>
                <a:cs typeface="Microsoft Sans Serif"/>
              </a:rPr>
              <a:t>i</a:t>
            </a:r>
            <a:r>
              <a:rPr sz="2400" spc="-180" dirty="0">
                <a:latin typeface="Microsoft Sans Serif"/>
                <a:cs typeface="Microsoft Sans Serif"/>
              </a:rPr>
              <a:t>n</a:t>
            </a:r>
            <a:r>
              <a:rPr sz="2400" spc="-165" dirty="0">
                <a:latin typeface="Microsoft Sans Serif"/>
                <a:cs typeface="Microsoft Sans Serif"/>
              </a:rPr>
              <a:t>s</a:t>
            </a:r>
            <a:r>
              <a:rPr sz="2400" spc="-85" dirty="0">
                <a:latin typeface="Microsoft Sans Serif"/>
                <a:cs typeface="Microsoft Sans Serif"/>
              </a:rPr>
              <a:t>t</a:t>
            </a:r>
            <a:r>
              <a:rPr sz="2400" spc="-180" dirty="0">
                <a:latin typeface="Microsoft Sans Serif"/>
                <a:cs typeface="Microsoft Sans Serif"/>
              </a:rPr>
              <a:t>ab</a:t>
            </a:r>
            <a:r>
              <a:rPr sz="2400" spc="-80" dirty="0">
                <a:latin typeface="Microsoft Sans Serif"/>
                <a:cs typeface="Microsoft Sans Serif"/>
              </a:rPr>
              <a:t>ili</a:t>
            </a:r>
            <a:r>
              <a:rPr sz="2400" spc="-85" dirty="0">
                <a:latin typeface="Microsoft Sans Serif"/>
                <a:cs typeface="Microsoft Sans Serif"/>
              </a:rPr>
              <a:t>t</a:t>
            </a:r>
            <a:r>
              <a:rPr sz="2400" spc="-185" dirty="0">
                <a:latin typeface="Microsoft Sans Serif"/>
                <a:cs typeface="Microsoft Sans Serif"/>
              </a:rPr>
              <a:t>y</a:t>
            </a:r>
            <a:endParaRPr sz="2400" dirty="0">
              <a:latin typeface="Microsoft Sans Serif"/>
              <a:cs typeface="Microsoft Sans Serif"/>
            </a:endParaRPr>
          </a:p>
          <a:p>
            <a:pPr marL="207645" indent="-195580">
              <a:lnSpc>
                <a:spcPct val="100000"/>
              </a:lnSpc>
              <a:spcBef>
                <a:spcPts val="1085"/>
              </a:spcBef>
              <a:buChar char="-"/>
              <a:tabLst>
                <a:tab pos="208279" algn="l"/>
              </a:tabLst>
            </a:pPr>
            <a:r>
              <a:rPr sz="2400" spc="-175" dirty="0">
                <a:latin typeface="Microsoft Sans Serif"/>
                <a:cs typeface="Microsoft Sans Serif"/>
              </a:rPr>
              <a:t>Impending</a:t>
            </a:r>
            <a:r>
              <a:rPr sz="2400" spc="20" dirty="0">
                <a:latin typeface="Microsoft Sans Serif"/>
                <a:cs typeface="Microsoft Sans Serif"/>
              </a:rPr>
              <a:t> </a:t>
            </a:r>
            <a:r>
              <a:rPr sz="2400" spc="-155" dirty="0">
                <a:latin typeface="Microsoft Sans Serif"/>
                <a:cs typeface="Microsoft Sans Serif"/>
              </a:rPr>
              <a:t>or</a:t>
            </a:r>
            <a:r>
              <a:rPr sz="2400" dirty="0">
                <a:latin typeface="Microsoft Sans Serif"/>
                <a:cs typeface="Microsoft Sans Serif"/>
              </a:rPr>
              <a:t> </a:t>
            </a:r>
            <a:r>
              <a:rPr sz="2400" spc="-170" dirty="0">
                <a:latin typeface="Microsoft Sans Serif"/>
                <a:cs typeface="Microsoft Sans Serif"/>
              </a:rPr>
              <a:t>ongoing</a:t>
            </a:r>
            <a:r>
              <a:rPr sz="2400" spc="20" dirty="0">
                <a:latin typeface="Microsoft Sans Serif"/>
                <a:cs typeface="Microsoft Sans Serif"/>
              </a:rPr>
              <a:t> </a:t>
            </a:r>
            <a:r>
              <a:rPr sz="2400" spc="-145" dirty="0">
                <a:latin typeface="Microsoft Sans Serif"/>
                <a:cs typeface="Microsoft Sans Serif"/>
              </a:rPr>
              <a:t>rupture</a:t>
            </a:r>
            <a:r>
              <a:rPr sz="2400" spc="-5" dirty="0">
                <a:latin typeface="Microsoft Sans Serif"/>
                <a:cs typeface="Microsoft Sans Serif"/>
              </a:rPr>
              <a:t> </a:t>
            </a:r>
            <a:r>
              <a:rPr sz="2400" spc="-145" dirty="0">
                <a:latin typeface="Microsoft Sans Serif"/>
                <a:cs typeface="Microsoft Sans Serif"/>
              </a:rPr>
              <a:t>of</a:t>
            </a:r>
            <a:r>
              <a:rPr sz="2400" spc="-30" dirty="0">
                <a:latin typeface="Microsoft Sans Serif"/>
                <a:cs typeface="Microsoft Sans Serif"/>
              </a:rPr>
              <a:t> </a:t>
            </a:r>
            <a:r>
              <a:rPr sz="2400" spc="-150" dirty="0">
                <a:latin typeface="Microsoft Sans Serif"/>
                <a:cs typeface="Microsoft Sans Serif"/>
              </a:rPr>
              <a:t>ectopic</a:t>
            </a:r>
            <a:r>
              <a:rPr sz="2400" spc="40" dirty="0">
                <a:latin typeface="Microsoft Sans Serif"/>
                <a:cs typeface="Microsoft Sans Serif"/>
              </a:rPr>
              <a:t> </a:t>
            </a:r>
            <a:r>
              <a:rPr sz="2400" spc="-204" dirty="0">
                <a:latin typeface="Microsoft Sans Serif"/>
                <a:cs typeface="Microsoft Sans Serif"/>
              </a:rPr>
              <a:t>mass</a:t>
            </a:r>
            <a:endParaRPr sz="2400" dirty="0">
              <a:latin typeface="Microsoft Sans Serif"/>
              <a:cs typeface="Microsoft Sans Serif"/>
            </a:endParaRPr>
          </a:p>
          <a:p>
            <a:pPr marL="207645" indent="-195580">
              <a:lnSpc>
                <a:spcPct val="100000"/>
              </a:lnSpc>
              <a:spcBef>
                <a:spcPts val="1080"/>
              </a:spcBef>
              <a:buChar char="-"/>
              <a:tabLst>
                <a:tab pos="208279" algn="l"/>
              </a:tabLst>
            </a:pPr>
            <a:r>
              <a:rPr sz="2400" spc="-250" dirty="0">
                <a:latin typeface="Microsoft Sans Serif"/>
                <a:cs typeface="Microsoft Sans Serif"/>
              </a:rPr>
              <a:t>C</a:t>
            </a:r>
            <a:r>
              <a:rPr sz="2400" spc="-185" dirty="0">
                <a:latin typeface="Microsoft Sans Serif"/>
                <a:cs typeface="Microsoft Sans Serif"/>
              </a:rPr>
              <a:t>on</a:t>
            </a:r>
            <a:r>
              <a:rPr sz="2400" spc="-85" dirty="0">
                <a:latin typeface="Microsoft Sans Serif"/>
                <a:cs typeface="Microsoft Sans Serif"/>
              </a:rPr>
              <a:t>t</a:t>
            </a:r>
            <a:r>
              <a:rPr sz="2400" spc="-95" dirty="0">
                <a:latin typeface="Microsoft Sans Serif"/>
                <a:cs typeface="Microsoft Sans Serif"/>
              </a:rPr>
              <a:t>r</a:t>
            </a:r>
            <a:r>
              <a:rPr sz="2400" spc="-185" dirty="0">
                <a:latin typeface="Microsoft Sans Serif"/>
                <a:cs typeface="Microsoft Sans Serif"/>
              </a:rPr>
              <a:t>a</a:t>
            </a:r>
            <a:r>
              <a:rPr sz="2400" spc="-80" dirty="0">
                <a:latin typeface="Microsoft Sans Serif"/>
                <a:cs typeface="Microsoft Sans Serif"/>
              </a:rPr>
              <a:t>i</a:t>
            </a:r>
            <a:r>
              <a:rPr sz="2400" spc="-185" dirty="0">
                <a:latin typeface="Microsoft Sans Serif"/>
                <a:cs typeface="Microsoft Sans Serif"/>
              </a:rPr>
              <a:t>nd</a:t>
            </a:r>
            <a:r>
              <a:rPr sz="2400" spc="-80" dirty="0">
                <a:latin typeface="Microsoft Sans Serif"/>
                <a:cs typeface="Microsoft Sans Serif"/>
              </a:rPr>
              <a:t>i</a:t>
            </a:r>
            <a:r>
              <a:rPr sz="2400" spc="-170" dirty="0">
                <a:latin typeface="Microsoft Sans Serif"/>
                <a:cs typeface="Microsoft Sans Serif"/>
              </a:rPr>
              <a:t>c</a:t>
            </a:r>
            <a:r>
              <a:rPr sz="2400" spc="-185" dirty="0">
                <a:latin typeface="Microsoft Sans Serif"/>
                <a:cs typeface="Microsoft Sans Serif"/>
              </a:rPr>
              <a:t>a</a:t>
            </a:r>
            <a:r>
              <a:rPr sz="2400" spc="-85" dirty="0">
                <a:latin typeface="Microsoft Sans Serif"/>
                <a:cs typeface="Microsoft Sans Serif"/>
              </a:rPr>
              <a:t>t</a:t>
            </a:r>
            <a:r>
              <a:rPr sz="2400" spc="-80" dirty="0">
                <a:latin typeface="Microsoft Sans Serif"/>
                <a:cs typeface="Microsoft Sans Serif"/>
              </a:rPr>
              <a:t>i</a:t>
            </a:r>
            <a:r>
              <a:rPr sz="2400" spc="-185" dirty="0">
                <a:latin typeface="Microsoft Sans Serif"/>
                <a:cs typeface="Microsoft Sans Serif"/>
              </a:rPr>
              <a:t>o</a:t>
            </a:r>
            <a:r>
              <a:rPr sz="2400" spc="-160" dirty="0">
                <a:latin typeface="Microsoft Sans Serif"/>
                <a:cs typeface="Microsoft Sans Serif"/>
              </a:rPr>
              <a:t>n</a:t>
            </a:r>
            <a:r>
              <a:rPr sz="2400" spc="-185" dirty="0">
                <a:latin typeface="Microsoft Sans Serif"/>
                <a:cs typeface="Microsoft Sans Serif"/>
              </a:rPr>
              <a:t>s</a:t>
            </a:r>
            <a:r>
              <a:rPr sz="2400" spc="85" dirty="0">
                <a:latin typeface="Microsoft Sans Serif"/>
                <a:cs typeface="Microsoft Sans Serif"/>
              </a:rPr>
              <a:t> </a:t>
            </a:r>
            <a:r>
              <a:rPr sz="2400" spc="-85" dirty="0">
                <a:latin typeface="Microsoft Sans Serif"/>
                <a:cs typeface="Microsoft Sans Serif"/>
              </a:rPr>
              <a:t>t</a:t>
            </a:r>
            <a:r>
              <a:rPr sz="2400" spc="-204" dirty="0">
                <a:latin typeface="Microsoft Sans Serif"/>
                <a:cs typeface="Microsoft Sans Serif"/>
              </a:rPr>
              <a:t>o</a:t>
            </a:r>
            <a:r>
              <a:rPr sz="2400" spc="-30" dirty="0">
                <a:latin typeface="Microsoft Sans Serif"/>
                <a:cs typeface="Microsoft Sans Serif"/>
              </a:rPr>
              <a:t> </a:t>
            </a:r>
            <a:r>
              <a:rPr sz="2400" spc="-280" dirty="0">
                <a:latin typeface="Microsoft Sans Serif"/>
                <a:cs typeface="Microsoft Sans Serif"/>
              </a:rPr>
              <a:t>m</a:t>
            </a:r>
            <a:r>
              <a:rPr sz="2400" spc="-185" dirty="0">
                <a:latin typeface="Microsoft Sans Serif"/>
                <a:cs typeface="Microsoft Sans Serif"/>
              </a:rPr>
              <a:t>e</a:t>
            </a:r>
            <a:r>
              <a:rPr sz="2400" spc="-85" dirty="0">
                <a:latin typeface="Microsoft Sans Serif"/>
                <a:cs typeface="Microsoft Sans Serif"/>
              </a:rPr>
              <a:t>t</a:t>
            </a:r>
            <a:r>
              <a:rPr sz="2400" spc="-185" dirty="0">
                <a:latin typeface="Microsoft Sans Serif"/>
                <a:cs typeface="Microsoft Sans Serif"/>
              </a:rPr>
              <a:t>ho</a:t>
            </a:r>
            <a:r>
              <a:rPr sz="2400" spc="-85" dirty="0">
                <a:latin typeface="Microsoft Sans Serif"/>
                <a:cs typeface="Microsoft Sans Serif"/>
              </a:rPr>
              <a:t>t</a:t>
            </a:r>
            <a:r>
              <a:rPr sz="2400" spc="-95" dirty="0">
                <a:latin typeface="Microsoft Sans Serif"/>
                <a:cs typeface="Microsoft Sans Serif"/>
              </a:rPr>
              <a:t>r</a:t>
            </a:r>
            <a:r>
              <a:rPr sz="2400" spc="-185" dirty="0">
                <a:latin typeface="Microsoft Sans Serif"/>
                <a:cs typeface="Microsoft Sans Serif"/>
              </a:rPr>
              <a:t>e</a:t>
            </a:r>
            <a:r>
              <a:rPr sz="2400" spc="-170" dirty="0">
                <a:latin typeface="Microsoft Sans Serif"/>
                <a:cs typeface="Microsoft Sans Serif"/>
              </a:rPr>
              <a:t>x</a:t>
            </a:r>
            <a:r>
              <a:rPr sz="2400" spc="-185" dirty="0">
                <a:latin typeface="Microsoft Sans Serif"/>
                <a:cs typeface="Microsoft Sans Serif"/>
              </a:rPr>
              <a:t>a</a:t>
            </a:r>
            <a:r>
              <a:rPr sz="2400" spc="-85" dirty="0">
                <a:latin typeface="Microsoft Sans Serif"/>
                <a:cs typeface="Microsoft Sans Serif"/>
              </a:rPr>
              <a:t>t</a:t>
            </a:r>
            <a:r>
              <a:rPr sz="2400" spc="-204" dirty="0">
                <a:latin typeface="Microsoft Sans Serif"/>
                <a:cs typeface="Microsoft Sans Serif"/>
              </a:rPr>
              <a:t>e</a:t>
            </a:r>
            <a:endParaRPr sz="2400" dirty="0">
              <a:latin typeface="Microsoft Sans Serif"/>
              <a:cs typeface="Microsoft Sans Serif"/>
            </a:endParaRPr>
          </a:p>
        </p:txBody>
      </p:sp>
      <p:sp>
        <p:nvSpPr>
          <p:cNvPr id="3" name="object 3"/>
          <p:cNvSpPr txBox="1"/>
          <p:nvPr/>
        </p:nvSpPr>
        <p:spPr>
          <a:xfrm>
            <a:off x="457200" y="2209800"/>
            <a:ext cx="8610600" cy="4562788"/>
          </a:xfrm>
          <a:prstGeom prst="rect">
            <a:avLst/>
          </a:prstGeom>
        </p:spPr>
        <p:txBody>
          <a:bodyPr vert="horz" wrap="square" lIns="0" tIns="149860" rIns="0" bIns="0" rtlCol="0">
            <a:spAutoFit/>
          </a:bodyPr>
          <a:lstStyle/>
          <a:p>
            <a:pPr marL="268605" indent="-256540">
              <a:lnSpc>
                <a:spcPct val="100000"/>
              </a:lnSpc>
              <a:spcBef>
                <a:spcPts val="1180"/>
              </a:spcBef>
              <a:buChar char="-"/>
              <a:tabLst>
                <a:tab pos="268605" algn="l"/>
                <a:tab pos="269240" algn="l"/>
              </a:tabLst>
            </a:pPr>
            <a:r>
              <a:rPr sz="2400" spc="-160" dirty="0">
                <a:latin typeface="Microsoft Sans Serif"/>
                <a:cs typeface="Microsoft Sans Serif"/>
              </a:rPr>
              <a:t>Coexisting</a:t>
            </a:r>
            <a:r>
              <a:rPr sz="2400" spc="55" dirty="0">
                <a:latin typeface="Microsoft Sans Serif"/>
                <a:cs typeface="Microsoft Sans Serif"/>
              </a:rPr>
              <a:t> </a:t>
            </a:r>
            <a:r>
              <a:rPr sz="2400" spc="-135" dirty="0">
                <a:latin typeface="Microsoft Sans Serif"/>
                <a:cs typeface="Microsoft Sans Serif"/>
              </a:rPr>
              <a:t>intrauterine</a:t>
            </a:r>
            <a:r>
              <a:rPr sz="2400" spc="35" dirty="0">
                <a:latin typeface="Microsoft Sans Serif"/>
                <a:cs typeface="Microsoft Sans Serif"/>
              </a:rPr>
              <a:t> </a:t>
            </a:r>
            <a:r>
              <a:rPr sz="2400" spc="-170" dirty="0">
                <a:latin typeface="Microsoft Sans Serif"/>
                <a:cs typeface="Microsoft Sans Serif"/>
              </a:rPr>
              <a:t>pregnancy</a:t>
            </a:r>
            <a:endParaRPr sz="2400" dirty="0">
              <a:latin typeface="Microsoft Sans Serif"/>
              <a:cs typeface="Microsoft Sans Serif"/>
            </a:endParaRPr>
          </a:p>
          <a:p>
            <a:pPr marL="268605" indent="-256540">
              <a:lnSpc>
                <a:spcPct val="100000"/>
              </a:lnSpc>
              <a:spcBef>
                <a:spcPts val="1085"/>
              </a:spcBef>
              <a:buChar char="-"/>
              <a:tabLst>
                <a:tab pos="268605" algn="l"/>
                <a:tab pos="269240" algn="l"/>
              </a:tabLst>
            </a:pPr>
            <a:r>
              <a:rPr sz="2400" spc="-180" dirty="0">
                <a:latin typeface="Microsoft Sans Serif"/>
                <a:cs typeface="Microsoft Sans Serif"/>
              </a:rPr>
              <a:t>Not</a:t>
            </a:r>
            <a:r>
              <a:rPr sz="2400" spc="-5" dirty="0">
                <a:latin typeface="Microsoft Sans Serif"/>
                <a:cs typeface="Microsoft Sans Serif"/>
              </a:rPr>
              <a:t> </a:t>
            </a:r>
            <a:r>
              <a:rPr sz="2400" spc="-160" dirty="0">
                <a:latin typeface="Microsoft Sans Serif"/>
                <a:cs typeface="Microsoft Sans Serif"/>
              </a:rPr>
              <a:t>able</a:t>
            </a:r>
            <a:r>
              <a:rPr sz="2400" dirty="0">
                <a:latin typeface="Microsoft Sans Serif"/>
                <a:cs typeface="Microsoft Sans Serif"/>
              </a:rPr>
              <a:t> </a:t>
            </a:r>
            <a:r>
              <a:rPr sz="2400" spc="-155" dirty="0">
                <a:latin typeface="Microsoft Sans Serif"/>
                <a:cs typeface="Microsoft Sans Serif"/>
              </a:rPr>
              <a:t>or</a:t>
            </a:r>
            <a:r>
              <a:rPr sz="2400" spc="5" dirty="0">
                <a:latin typeface="Microsoft Sans Serif"/>
                <a:cs typeface="Microsoft Sans Serif"/>
              </a:rPr>
              <a:t> </a:t>
            </a:r>
            <a:r>
              <a:rPr sz="2400" spc="-140" dirty="0">
                <a:latin typeface="Microsoft Sans Serif"/>
                <a:cs typeface="Microsoft Sans Serif"/>
              </a:rPr>
              <a:t>willing</a:t>
            </a:r>
            <a:r>
              <a:rPr sz="2400" spc="25" dirty="0">
                <a:latin typeface="Microsoft Sans Serif"/>
                <a:cs typeface="Microsoft Sans Serif"/>
              </a:rPr>
              <a:t> </a:t>
            </a:r>
            <a:r>
              <a:rPr sz="2400" spc="-145" dirty="0">
                <a:latin typeface="Microsoft Sans Serif"/>
                <a:cs typeface="Microsoft Sans Serif"/>
              </a:rPr>
              <a:t>to</a:t>
            </a:r>
            <a:r>
              <a:rPr sz="2400" spc="5" dirty="0">
                <a:latin typeface="Microsoft Sans Serif"/>
                <a:cs typeface="Microsoft Sans Serif"/>
              </a:rPr>
              <a:t> </a:t>
            </a:r>
            <a:r>
              <a:rPr sz="2400" spc="-180" dirty="0">
                <a:latin typeface="Microsoft Sans Serif"/>
                <a:cs typeface="Microsoft Sans Serif"/>
              </a:rPr>
              <a:t>comply</a:t>
            </a:r>
            <a:r>
              <a:rPr sz="2400" spc="20" dirty="0">
                <a:latin typeface="Microsoft Sans Serif"/>
                <a:cs typeface="Microsoft Sans Serif"/>
              </a:rPr>
              <a:t> </a:t>
            </a:r>
            <a:r>
              <a:rPr sz="2400" spc="-155" dirty="0">
                <a:latin typeface="Microsoft Sans Serif"/>
                <a:cs typeface="Microsoft Sans Serif"/>
              </a:rPr>
              <a:t>with</a:t>
            </a:r>
            <a:r>
              <a:rPr sz="2400" dirty="0">
                <a:latin typeface="Microsoft Sans Serif"/>
                <a:cs typeface="Microsoft Sans Serif"/>
              </a:rPr>
              <a:t> </a:t>
            </a:r>
            <a:r>
              <a:rPr sz="2400" spc="-165" dirty="0">
                <a:latin typeface="Microsoft Sans Serif"/>
                <a:cs typeface="Microsoft Sans Serif"/>
              </a:rPr>
              <a:t>medical</a:t>
            </a:r>
            <a:r>
              <a:rPr sz="2400" spc="15" dirty="0">
                <a:latin typeface="Microsoft Sans Serif"/>
                <a:cs typeface="Microsoft Sans Serif"/>
              </a:rPr>
              <a:t> </a:t>
            </a:r>
            <a:r>
              <a:rPr sz="2400" spc="-155" dirty="0">
                <a:latin typeface="Microsoft Sans Serif"/>
                <a:cs typeface="Microsoft Sans Serif"/>
              </a:rPr>
              <a:t>therapy</a:t>
            </a:r>
            <a:r>
              <a:rPr sz="2400" spc="25" dirty="0">
                <a:latin typeface="Microsoft Sans Serif"/>
                <a:cs typeface="Microsoft Sans Serif"/>
              </a:rPr>
              <a:t> </a:t>
            </a:r>
            <a:r>
              <a:rPr sz="2400" spc="-140" dirty="0">
                <a:latin typeface="Microsoft Sans Serif"/>
                <a:cs typeface="Microsoft Sans Serif"/>
              </a:rPr>
              <a:t>post-treatment</a:t>
            </a:r>
            <a:r>
              <a:rPr sz="2400" spc="45" dirty="0">
                <a:latin typeface="Microsoft Sans Serif"/>
                <a:cs typeface="Microsoft Sans Serif"/>
              </a:rPr>
              <a:t> </a:t>
            </a:r>
            <a:r>
              <a:rPr sz="2400" spc="-145" dirty="0">
                <a:latin typeface="Microsoft Sans Serif"/>
                <a:cs typeface="Microsoft Sans Serif"/>
              </a:rPr>
              <a:t>follow-up</a:t>
            </a:r>
            <a:endParaRPr sz="2400" dirty="0">
              <a:latin typeface="Microsoft Sans Serif"/>
              <a:cs typeface="Microsoft Sans Serif"/>
            </a:endParaRPr>
          </a:p>
          <a:p>
            <a:pPr marL="268605" indent="-256540">
              <a:lnSpc>
                <a:spcPct val="100000"/>
              </a:lnSpc>
              <a:spcBef>
                <a:spcPts val="1080"/>
              </a:spcBef>
              <a:buChar char="-"/>
              <a:tabLst>
                <a:tab pos="268605" algn="l"/>
                <a:tab pos="269240" algn="l"/>
              </a:tabLst>
            </a:pPr>
            <a:r>
              <a:rPr sz="2400" spc="-180" dirty="0">
                <a:latin typeface="Microsoft Sans Serif"/>
                <a:cs typeface="Microsoft Sans Serif"/>
              </a:rPr>
              <a:t>Lack</a:t>
            </a:r>
            <a:r>
              <a:rPr sz="2400" spc="10" dirty="0">
                <a:latin typeface="Microsoft Sans Serif"/>
                <a:cs typeface="Microsoft Sans Serif"/>
              </a:rPr>
              <a:t> </a:t>
            </a:r>
            <a:r>
              <a:rPr sz="2400" spc="-145" dirty="0">
                <a:latin typeface="Microsoft Sans Serif"/>
                <a:cs typeface="Microsoft Sans Serif"/>
              </a:rPr>
              <a:t>of</a:t>
            </a:r>
            <a:r>
              <a:rPr sz="2400" spc="-30" dirty="0">
                <a:latin typeface="Microsoft Sans Serif"/>
                <a:cs typeface="Microsoft Sans Serif"/>
              </a:rPr>
              <a:t> </a:t>
            </a:r>
            <a:r>
              <a:rPr sz="2400" spc="-150" dirty="0">
                <a:latin typeface="Microsoft Sans Serif"/>
                <a:cs typeface="Microsoft Sans Serif"/>
              </a:rPr>
              <a:t>timely</a:t>
            </a:r>
            <a:r>
              <a:rPr sz="2400" spc="15" dirty="0">
                <a:latin typeface="Microsoft Sans Serif"/>
                <a:cs typeface="Microsoft Sans Serif"/>
              </a:rPr>
              <a:t> </a:t>
            </a:r>
            <a:r>
              <a:rPr sz="2400" spc="-175" dirty="0">
                <a:latin typeface="Microsoft Sans Serif"/>
                <a:cs typeface="Microsoft Sans Serif"/>
              </a:rPr>
              <a:t>access</a:t>
            </a:r>
            <a:r>
              <a:rPr sz="2400" spc="35" dirty="0">
                <a:latin typeface="Microsoft Sans Serif"/>
                <a:cs typeface="Microsoft Sans Serif"/>
              </a:rPr>
              <a:t> </a:t>
            </a:r>
            <a:r>
              <a:rPr sz="2400" spc="-145" dirty="0">
                <a:latin typeface="Microsoft Sans Serif"/>
                <a:cs typeface="Microsoft Sans Serif"/>
              </a:rPr>
              <a:t>to</a:t>
            </a:r>
            <a:r>
              <a:rPr sz="2400" spc="-25" dirty="0">
                <a:latin typeface="Microsoft Sans Serif"/>
                <a:cs typeface="Microsoft Sans Serif"/>
              </a:rPr>
              <a:t> </a:t>
            </a:r>
            <a:r>
              <a:rPr sz="2400" spc="-204" dirty="0">
                <a:latin typeface="Microsoft Sans Serif"/>
                <a:cs typeface="Microsoft Sans Serif"/>
              </a:rPr>
              <a:t>a</a:t>
            </a:r>
            <a:r>
              <a:rPr sz="2400" spc="-30" dirty="0">
                <a:latin typeface="Microsoft Sans Serif"/>
                <a:cs typeface="Microsoft Sans Serif"/>
              </a:rPr>
              <a:t> </a:t>
            </a:r>
            <a:r>
              <a:rPr sz="2400" spc="-170" dirty="0">
                <a:latin typeface="Microsoft Sans Serif"/>
                <a:cs typeface="Microsoft Sans Serif"/>
              </a:rPr>
              <a:t>medical</a:t>
            </a:r>
            <a:r>
              <a:rPr sz="2400" spc="40" dirty="0">
                <a:latin typeface="Microsoft Sans Serif"/>
                <a:cs typeface="Microsoft Sans Serif"/>
              </a:rPr>
              <a:t> </a:t>
            </a:r>
            <a:r>
              <a:rPr sz="2400" spc="-130" dirty="0">
                <a:latin typeface="Microsoft Sans Serif"/>
                <a:cs typeface="Microsoft Sans Serif"/>
              </a:rPr>
              <a:t>institution</a:t>
            </a:r>
            <a:r>
              <a:rPr sz="2400" spc="15" dirty="0">
                <a:latin typeface="Microsoft Sans Serif"/>
                <a:cs typeface="Microsoft Sans Serif"/>
              </a:rPr>
              <a:t> </a:t>
            </a:r>
            <a:r>
              <a:rPr sz="2400" spc="-130" dirty="0">
                <a:latin typeface="Microsoft Sans Serif"/>
                <a:cs typeface="Microsoft Sans Serif"/>
              </a:rPr>
              <a:t>for</a:t>
            </a:r>
            <a:r>
              <a:rPr sz="2400" spc="5" dirty="0">
                <a:latin typeface="Microsoft Sans Serif"/>
                <a:cs typeface="Microsoft Sans Serif"/>
              </a:rPr>
              <a:t> </a:t>
            </a:r>
            <a:r>
              <a:rPr sz="2400" spc="-195" dirty="0">
                <a:latin typeface="Microsoft Sans Serif"/>
                <a:cs typeface="Microsoft Sans Serif"/>
              </a:rPr>
              <a:t>management</a:t>
            </a:r>
            <a:r>
              <a:rPr sz="2400" spc="15" dirty="0">
                <a:latin typeface="Microsoft Sans Serif"/>
                <a:cs typeface="Microsoft Sans Serif"/>
              </a:rPr>
              <a:t> </a:t>
            </a:r>
            <a:r>
              <a:rPr sz="2400" spc="-145" dirty="0">
                <a:latin typeface="Microsoft Sans Serif"/>
                <a:cs typeface="Microsoft Sans Serif"/>
              </a:rPr>
              <a:t>of</a:t>
            </a:r>
            <a:r>
              <a:rPr sz="2400" spc="-25" dirty="0">
                <a:latin typeface="Microsoft Sans Serif"/>
                <a:cs typeface="Microsoft Sans Serif"/>
              </a:rPr>
              <a:t> </a:t>
            </a:r>
            <a:r>
              <a:rPr sz="2400" spc="-145" dirty="0">
                <a:latin typeface="Microsoft Sans Serif"/>
                <a:cs typeface="Microsoft Sans Serif"/>
              </a:rPr>
              <a:t>tubal</a:t>
            </a:r>
            <a:r>
              <a:rPr sz="2400" spc="-10" dirty="0">
                <a:latin typeface="Microsoft Sans Serif"/>
                <a:cs typeface="Microsoft Sans Serif"/>
              </a:rPr>
              <a:t> </a:t>
            </a:r>
            <a:r>
              <a:rPr sz="2400" spc="-145" dirty="0">
                <a:latin typeface="Microsoft Sans Serif"/>
                <a:cs typeface="Microsoft Sans Serif"/>
              </a:rPr>
              <a:t>rupture</a:t>
            </a:r>
            <a:endParaRPr sz="2400" dirty="0">
              <a:latin typeface="Microsoft Sans Serif"/>
              <a:cs typeface="Microsoft Sans Serif"/>
            </a:endParaRPr>
          </a:p>
          <a:p>
            <a:pPr marL="268605" indent="-256540">
              <a:lnSpc>
                <a:spcPct val="100000"/>
              </a:lnSpc>
              <a:spcBef>
                <a:spcPts val="1080"/>
              </a:spcBef>
              <a:buChar char="-"/>
              <a:tabLst>
                <a:tab pos="268605" algn="l"/>
                <a:tab pos="269240" algn="l"/>
              </a:tabLst>
            </a:pPr>
            <a:r>
              <a:rPr sz="2400" spc="-254" dirty="0">
                <a:latin typeface="Microsoft Sans Serif"/>
                <a:cs typeface="Microsoft Sans Serif"/>
              </a:rPr>
              <a:t>D</a:t>
            </a:r>
            <a:r>
              <a:rPr sz="2400" spc="-180" dirty="0">
                <a:latin typeface="Microsoft Sans Serif"/>
                <a:cs typeface="Microsoft Sans Serif"/>
              </a:rPr>
              <a:t>e</a:t>
            </a:r>
            <a:r>
              <a:rPr sz="2400" spc="-165" dirty="0">
                <a:latin typeface="Microsoft Sans Serif"/>
                <a:cs typeface="Microsoft Sans Serif"/>
              </a:rPr>
              <a:t>s</a:t>
            </a:r>
            <a:r>
              <a:rPr sz="2400" spc="-80" dirty="0">
                <a:latin typeface="Microsoft Sans Serif"/>
                <a:cs typeface="Microsoft Sans Serif"/>
              </a:rPr>
              <a:t>i</a:t>
            </a:r>
            <a:r>
              <a:rPr sz="2400" spc="-95" dirty="0">
                <a:latin typeface="Microsoft Sans Serif"/>
                <a:cs typeface="Microsoft Sans Serif"/>
              </a:rPr>
              <a:t>r</a:t>
            </a:r>
            <a:r>
              <a:rPr sz="2400" spc="-204" dirty="0">
                <a:latin typeface="Microsoft Sans Serif"/>
                <a:cs typeface="Microsoft Sans Serif"/>
              </a:rPr>
              <a:t>e</a:t>
            </a:r>
            <a:r>
              <a:rPr sz="2400" spc="40" dirty="0">
                <a:latin typeface="Microsoft Sans Serif"/>
                <a:cs typeface="Microsoft Sans Serif"/>
              </a:rPr>
              <a:t> </a:t>
            </a:r>
            <a:r>
              <a:rPr sz="2400" spc="-85" dirty="0">
                <a:latin typeface="Microsoft Sans Serif"/>
                <a:cs typeface="Microsoft Sans Serif"/>
              </a:rPr>
              <a:t>f</a:t>
            </a:r>
            <a:r>
              <a:rPr sz="2400" spc="-180" dirty="0">
                <a:latin typeface="Microsoft Sans Serif"/>
                <a:cs typeface="Microsoft Sans Serif"/>
              </a:rPr>
              <a:t>o</a:t>
            </a:r>
            <a:r>
              <a:rPr sz="2400" spc="-125" dirty="0">
                <a:latin typeface="Microsoft Sans Serif"/>
                <a:cs typeface="Microsoft Sans Serif"/>
              </a:rPr>
              <a:t>r</a:t>
            </a:r>
            <a:r>
              <a:rPr sz="2400" spc="-25" dirty="0">
                <a:latin typeface="Microsoft Sans Serif"/>
                <a:cs typeface="Microsoft Sans Serif"/>
              </a:rPr>
              <a:t> </a:t>
            </a:r>
            <a:r>
              <a:rPr sz="2400" spc="-180" dirty="0">
                <a:latin typeface="Microsoft Sans Serif"/>
                <a:cs typeface="Microsoft Sans Serif"/>
              </a:rPr>
              <a:t>pe</a:t>
            </a:r>
            <a:r>
              <a:rPr sz="2400" spc="-95" dirty="0">
                <a:latin typeface="Microsoft Sans Serif"/>
                <a:cs typeface="Microsoft Sans Serif"/>
              </a:rPr>
              <a:t>r</a:t>
            </a:r>
            <a:r>
              <a:rPr sz="2400" spc="-200" dirty="0">
                <a:latin typeface="Microsoft Sans Serif"/>
                <a:cs typeface="Microsoft Sans Serif"/>
              </a:rPr>
              <a:t>manen</a:t>
            </a:r>
            <a:r>
              <a:rPr sz="2400" spc="-105" dirty="0">
                <a:latin typeface="Microsoft Sans Serif"/>
                <a:cs typeface="Microsoft Sans Serif"/>
              </a:rPr>
              <a:t>t</a:t>
            </a:r>
            <a:r>
              <a:rPr sz="2400" spc="15" dirty="0">
                <a:latin typeface="Microsoft Sans Serif"/>
                <a:cs typeface="Microsoft Sans Serif"/>
              </a:rPr>
              <a:t> </a:t>
            </a:r>
            <a:r>
              <a:rPr sz="2400" spc="-165" dirty="0">
                <a:latin typeface="Microsoft Sans Serif"/>
                <a:cs typeface="Microsoft Sans Serif"/>
              </a:rPr>
              <a:t>c</a:t>
            </a:r>
            <a:r>
              <a:rPr sz="2400" spc="-180" dirty="0">
                <a:latin typeface="Microsoft Sans Serif"/>
                <a:cs typeface="Microsoft Sans Serif"/>
              </a:rPr>
              <a:t>on</a:t>
            </a:r>
            <a:r>
              <a:rPr sz="2400" spc="-85" dirty="0">
                <a:latin typeface="Microsoft Sans Serif"/>
                <a:cs typeface="Microsoft Sans Serif"/>
              </a:rPr>
              <a:t>t</a:t>
            </a:r>
            <a:r>
              <a:rPr sz="2400" spc="-95" dirty="0">
                <a:latin typeface="Microsoft Sans Serif"/>
                <a:cs typeface="Microsoft Sans Serif"/>
              </a:rPr>
              <a:t>r</a:t>
            </a:r>
            <a:r>
              <a:rPr sz="2400" spc="-180" dirty="0">
                <a:latin typeface="Microsoft Sans Serif"/>
                <a:cs typeface="Microsoft Sans Serif"/>
              </a:rPr>
              <a:t>a</a:t>
            </a:r>
            <a:r>
              <a:rPr sz="2400" spc="-165" dirty="0">
                <a:latin typeface="Microsoft Sans Serif"/>
                <a:cs typeface="Microsoft Sans Serif"/>
              </a:rPr>
              <a:t>c</a:t>
            </a:r>
            <a:r>
              <a:rPr sz="2400" spc="-180" dirty="0">
                <a:latin typeface="Microsoft Sans Serif"/>
                <a:cs typeface="Microsoft Sans Serif"/>
              </a:rPr>
              <a:t>ep</a:t>
            </a:r>
            <a:r>
              <a:rPr sz="2400" spc="-85" dirty="0">
                <a:latin typeface="Microsoft Sans Serif"/>
                <a:cs typeface="Microsoft Sans Serif"/>
              </a:rPr>
              <a:t>t</a:t>
            </a:r>
            <a:r>
              <a:rPr sz="2400" spc="-80" dirty="0">
                <a:latin typeface="Microsoft Sans Serif"/>
                <a:cs typeface="Microsoft Sans Serif"/>
              </a:rPr>
              <a:t>i</a:t>
            </a:r>
            <a:r>
              <a:rPr sz="2400" spc="-180" dirty="0">
                <a:latin typeface="Microsoft Sans Serif"/>
                <a:cs typeface="Microsoft Sans Serif"/>
              </a:rPr>
              <a:t>o</a:t>
            </a:r>
            <a:r>
              <a:rPr sz="2400" spc="-204" dirty="0">
                <a:latin typeface="Microsoft Sans Serif"/>
                <a:cs typeface="Microsoft Sans Serif"/>
              </a:rPr>
              <a:t>n</a:t>
            </a:r>
            <a:endParaRPr sz="2400" dirty="0">
              <a:latin typeface="Microsoft Sans Serif"/>
              <a:cs typeface="Microsoft Sans Serif"/>
            </a:endParaRPr>
          </a:p>
          <a:p>
            <a:pPr marL="268605" indent="-256540">
              <a:spcBef>
                <a:spcPts val="1085"/>
              </a:spcBef>
              <a:buFontTx/>
              <a:buChar char="-"/>
              <a:tabLst>
                <a:tab pos="268605" algn="l"/>
                <a:tab pos="269240" algn="l"/>
              </a:tabLst>
            </a:pPr>
            <a:r>
              <a:rPr sz="2400" spc="-210" dirty="0">
                <a:latin typeface="Microsoft Sans Serif"/>
                <a:cs typeface="Microsoft Sans Serif"/>
              </a:rPr>
              <a:t>Known</a:t>
            </a:r>
            <a:r>
              <a:rPr sz="2400" spc="40" dirty="0">
                <a:latin typeface="Microsoft Sans Serif"/>
                <a:cs typeface="Microsoft Sans Serif"/>
              </a:rPr>
              <a:t> </a:t>
            </a:r>
            <a:r>
              <a:rPr sz="2400" spc="-145" dirty="0">
                <a:latin typeface="Microsoft Sans Serif"/>
                <a:cs typeface="Microsoft Sans Serif"/>
              </a:rPr>
              <a:t>tubal</a:t>
            </a:r>
            <a:r>
              <a:rPr sz="2400" spc="-5" dirty="0">
                <a:latin typeface="Microsoft Sans Serif"/>
                <a:cs typeface="Microsoft Sans Serif"/>
              </a:rPr>
              <a:t> </a:t>
            </a:r>
            <a:r>
              <a:rPr sz="2400" spc="-165" dirty="0">
                <a:latin typeface="Microsoft Sans Serif"/>
                <a:cs typeface="Microsoft Sans Serif"/>
              </a:rPr>
              <a:t>disease</a:t>
            </a:r>
            <a:r>
              <a:rPr sz="2400" spc="40" dirty="0">
                <a:latin typeface="Microsoft Sans Serif"/>
                <a:cs typeface="Microsoft Sans Serif"/>
              </a:rPr>
              <a:t> </a:t>
            </a:r>
            <a:r>
              <a:rPr sz="2400" spc="-155" dirty="0">
                <a:latin typeface="Microsoft Sans Serif"/>
                <a:cs typeface="Microsoft Sans Serif"/>
              </a:rPr>
              <a:t>with</a:t>
            </a:r>
            <a:r>
              <a:rPr sz="2400" dirty="0">
                <a:latin typeface="Microsoft Sans Serif"/>
                <a:cs typeface="Microsoft Sans Serif"/>
              </a:rPr>
              <a:t> </a:t>
            </a:r>
            <a:r>
              <a:rPr sz="2400" spc="-170" dirty="0">
                <a:latin typeface="Microsoft Sans Serif"/>
                <a:cs typeface="Microsoft Sans Serif"/>
              </a:rPr>
              <a:t>planned</a:t>
            </a:r>
            <a:r>
              <a:rPr sz="2400" spc="20" dirty="0">
                <a:latin typeface="Microsoft Sans Serif"/>
                <a:cs typeface="Microsoft Sans Serif"/>
              </a:rPr>
              <a:t> </a:t>
            </a:r>
            <a:r>
              <a:rPr sz="2400" spc="-145" dirty="0">
                <a:latin typeface="Microsoft Sans Serif"/>
                <a:cs typeface="Microsoft Sans Serif"/>
              </a:rPr>
              <a:t>in</a:t>
            </a:r>
            <a:r>
              <a:rPr sz="2400" dirty="0">
                <a:latin typeface="Microsoft Sans Serif"/>
                <a:cs typeface="Microsoft Sans Serif"/>
              </a:rPr>
              <a:t> </a:t>
            </a:r>
            <a:r>
              <a:rPr sz="2400" spc="-125" dirty="0">
                <a:latin typeface="Microsoft Sans Serif"/>
                <a:cs typeface="Microsoft Sans Serif"/>
              </a:rPr>
              <a:t>vitro</a:t>
            </a:r>
            <a:r>
              <a:rPr sz="2400" spc="-5" dirty="0">
                <a:latin typeface="Microsoft Sans Serif"/>
                <a:cs typeface="Microsoft Sans Serif"/>
              </a:rPr>
              <a:t> </a:t>
            </a:r>
            <a:r>
              <a:rPr sz="2400" spc="-120" dirty="0">
                <a:latin typeface="Microsoft Sans Serif"/>
                <a:cs typeface="Microsoft Sans Serif"/>
              </a:rPr>
              <a:t>fertilization</a:t>
            </a:r>
            <a:r>
              <a:rPr sz="2400" spc="45" dirty="0">
                <a:latin typeface="Microsoft Sans Serif"/>
                <a:cs typeface="Microsoft Sans Serif"/>
              </a:rPr>
              <a:t> </a:t>
            </a:r>
            <a:r>
              <a:rPr sz="2400" spc="-130" dirty="0">
                <a:latin typeface="Microsoft Sans Serif"/>
                <a:cs typeface="Microsoft Sans Serif"/>
              </a:rPr>
              <a:t>for</a:t>
            </a:r>
            <a:r>
              <a:rPr sz="2400" dirty="0">
                <a:latin typeface="Microsoft Sans Serif"/>
                <a:cs typeface="Microsoft Sans Serif"/>
              </a:rPr>
              <a:t> </a:t>
            </a:r>
            <a:r>
              <a:rPr sz="2400" spc="-140" dirty="0">
                <a:latin typeface="Microsoft Sans Serif"/>
                <a:cs typeface="Microsoft Sans Serif"/>
              </a:rPr>
              <a:t>future</a:t>
            </a:r>
            <a:r>
              <a:rPr sz="2400" dirty="0">
                <a:latin typeface="Microsoft Sans Serif"/>
                <a:cs typeface="Microsoft Sans Serif"/>
              </a:rPr>
              <a:t> </a:t>
            </a:r>
            <a:r>
              <a:rPr sz="2400" spc="-170" dirty="0">
                <a:latin typeface="Microsoft Sans Serif"/>
                <a:cs typeface="Microsoft Sans Serif"/>
              </a:rPr>
              <a:t>pregnancy</a:t>
            </a:r>
            <a:r>
              <a:rPr sz="2400" spc="45" dirty="0">
                <a:latin typeface="Microsoft Sans Serif"/>
                <a:cs typeface="Microsoft Sans Serif"/>
              </a:rPr>
              <a:t> </a:t>
            </a:r>
            <a:r>
              <a:rPr sz="2400" spc="-145" dirty="0">
                <a:latin typeface="Microsoft Sans Serif"/>
                <a:cs typeface="Microsoft Sans Serif"/>
              </a:rPr>
              <a:t>(only</a:t>
            </a:r>
            <a:r>
              <a:rPr lang="en-US" sz="2400" spc="-145" dirty="0">
                <a:latin typeface="Microsoft Sans Serif"/>
                <a:cs typeface="Microsoft Sans Serif"/>
              </a:rPr>
              <a:t> in</a:t>
            </a:r>
            <a:r>
              <a:rPr lang="en-US" sz="2400" dirty="0">
                <a:latin typeface="Microsoft Sans Serif"/>
                <a:cs typeface="Microsoft Sans Serif"/>
              </a:rPr>
              <a:t> </a:t>
            </a:r>
            <a:r>
              <a:rPr lang="en-US" sz="2400" spc="-145" dirty="0">
                <a:latin typeface="Microsoft Sans Serif"/>
                <a:cs typeface="Microsoft Sans Serif"/>
              </a:rPr>
              <a:t>patients</a:t>
            </a:r>
            <a:r>
              <a:rPr lang="en-US" sz="2400" spc="25" dirty="0">
                <a:latin typeface="Microsoft Sans Serif"/>
                <a:cs typeface="Microsoft Sans Serif"/>
              </a:rPr>
              <a:t> </a:t>
            </a:r>
            <a:r>
              <a:rPr lang="en-US" sz="2400" spc="-215" dirty="0">
                <a:latin typeface="Microsoft Sans Serif"/>
                <a:cs typeface="Microsoft Sans Serif"/>
              </a:rPr>
              <a:t>who</a:t>
            </a:r>
            <a:r>
              <a:rPr lang="en-US" sz="2400" spc="5" dirty="0">
                <a:latin typeface="Microsoft Sans Serif"/>
                <a:cs typeface="Microsoft Sans Serif"/>
              </a:rPr>
              <a:t> </a:t>
            </a:r>
            <a:r>
              <a:rPr lang="en-US" sz="2400" spc="-160" dirty="0">
                <a:latin typeface="Microsoft Sans Serif"/>
                <a:cs typeface="Microsoft Sans Serif"/>
              </a:rPr>
              <a:t>are</a:t>
            </a:r>
            <a:r>
              <a:rPr lang="en-US" sz="2400" spc="5" dirty="0">
                <a:latin typeface="Microsoft Sans Serif"/>
                <a:cs typeface="Microsoft Sans Serif"/>
              </a:rPr>
              <a:t> </a:t>
            </a:r>
            <a:r>
              <a:rPr lang="en-US" sz="2400" spc="-160" dirty="0">
                <a:latin typeface="Microsoft Sans Serif"/>
                <a:cs typeface="Microsoft Sans Serif"/>
              </a:rPr>
              <a:t>otherwise</a:t>
            </a:r>
            <a:r>
              <a:rPr lang="en-US" sz="2400" spc="50" dirty="0">
                <a:latin typeface="Microsoft Sans Serif"/>
                <a:cs typeface="Microsoft Sans Serif"/>
              </a:rPr>
              <a:t> </a:t>
            </a:r>
            <a:r>
              <a:rPr lang="en-US" sz="2400" spc="-190" dirty="0">
                <a:latin typeface="Microsoft Sans Serif"/>
                <a:cs typeface="Microsoft Sans Serif"/>
              </a:rPr>
              <a:t>good</a:t>
            </a:r>
            <a:r>
              <a:rPr lang="en-US" sz="2400" spc="5" dirty="0">
                <a:latin typeface="Microsoft Sans Serif"/>
                <a:cs typeface="Microsoft Sans Serif"/>
              </a:rPr>
              <a:t> </a:t>
            </a:r>
            <a:r>
              <a:rPr lang="en-US" sz="2400" spc="-160" dirty="0">
                <a:latin typeface="Microsoft Sans Serif"/>
                <a:cs typeface="Microsoft Sans Serif"/>
              </a:rPr>
              <a:t>candidates</a:t>
            </a:r>
            <a:r>
              <a:rPr lang="en-US" sz="2400" spc="50" dirty="0">
                <a:latin typeface="Microsoft Sans Serif"/>
                <a:cs typeface="Microsoft Sans Serif"/>
              </a:rPr>
              <a:t> </a:t>
            </a:r>
            <a:r>
              <a:rPr lang="en-US" sz="2400" spc="-130" dirty="0">
                <a:latin typeface="Microsoft Sans Serif"/>
                <a:cs typeface="Microsoft Sans Serif"/>
              </a:rPr>
              <a:t>for</a:t>
            </a:r>
            <a:r>
              <a:rPr lang="en-US" sz="2400" spc="-20" dirty="0">
                <a:latin typeface="Microsoft Sans Serif"/>
                <a:cs typeface="Microsoft Sans Serif"/>
              </a:rPr>
              <a:t> </a:t>
            </a:r>
            <a:r>
              <a:rPr lang="en-US" sz="2400" spc="-145" dirty="0">
                <a:latin typeface="Microsoft Sans Serif"/>
                <a:cs typeface="Microsoft Sans Serif"/>
              </a:rPr>
              <a:t>surgical</a:t>
            </a:r>
            <a:r>
              <a:rPr lang="en-US" sz="2400" spc="45" dirty="0">
                <a:latin typeface="Microsoft Sans Serif"/>
                <a:cs typeface="Microsoft Sans Serif"/>
              </a:rPr>
              <a:t> </a:t>
            </a:r>
            <a:r>
              <a:rPr lang="en-US" sz="2400" spc="-150" dirty="0">
                <a:latin typeface="Microsoft Sans Serif"/>
                <a:cs typeface="Microsoft Sans Serif"/>
              </a:rPr>
              <a:t>therapy).</a:t>
            </a:r>
            <a:endParaRPr lang="en-US" sz="2400" dirty="0">
              <a:latin typeface="Microsoft Sans Serif"/>
              <a:cs typeface="Microsoft Sans Serif"/>
            </a:endParaRPr>
          </a:p>
          <a:p>
            <a:pPr marL="268605" indent="-256540">
              <a:lnSpc>
                <a:spcPct val="100000"/>
              </a:lnSpc>
              <a:spcBef>
                <a:spcPts val="1085"/>
              </a:spcBef>
              <a:buChar char="-"/>
              <a:tabLst>
                <a:tab pos="268605" algn="l"/>
                <a:tab pos="269240" algn="l"/>
              </a:tabLst>
            </a:pPr>
            <a:endParaRPr sz="2400" dirty="0">
              <a:latin typeface="Microsoft Sans Serif"/>
              <a:cs typeface="Microsoft Sans Serif"/>
            </a:endParaRPr>
          </a:p>
        </p:txBody>
      </p:sp>
      <p:sp>
        <p:nvSpPr>
          <p:cNvPr id="4" name="object 4"/>
          <p:cNvSpPr txBox="1"/>
          <p:nvPr/>
        </p:nvSpPr>
        <p:spPr>
          <a:xfrm>
            <a:off x="457200" y="5638800"/>
            <a:ext cx="6434455" cy="1031051"/>
          </a:xfrm>
          <a:prstGeom prst="rect">
            <a:avLst/>
          </a:prstGeom>
        </p:spPr>
        <p:txBody>
          <a:bodyPr vert="horz" wrap="square" lIns="0" tIns="149860" rIns="0" bIns="0" rtlCol="0">
            <a:spAutoFit/>
          </a:bodyPr>
          <a:lstStyle/>
          <a:p>
            <a:pPr marL="12700">
              <a:lnSpc>
                <a:spcPct val="100000"/>
              </a:lnSpc>
              <a:spcBef>
                <a:spcPts val="1085"/>
              </a:spcBef>
              <a:tabLst>
                <a:tab pos="268605" algn="l"/>
              </a:tabLst>
            </a:pPr>
            <a:endParaRPr lang="en-US" sz="2400" spc="-125" dirty="0">
              <a:latin typeface="Microsoft Sans Serif"/>
              <a:cs typeface="Microsoft Sans Serif"/>
            </a:endParaRPr>
          </a:p>
          <a:p>
            <a:pPr marL="12700">
              <a:lnSpc>
                <a:spcPct val="100000"/>
              </a:lnSpc>
              <a:spcBef>
                <a:spcPts val="1085"/>
              </a:spcBef>
              <a:tabLst>
                <a:tab pos="268605" algn="l"/>
              </a:tabLst>
            </a:pPr>
            <a:r>
              <a:rPr sz="2400" spc="-125" dirty="0">
                <a:latin typeface="Microsoft Sans Serif"/>
                <a:cs typeface="Microsoft Sans Serif"/>
              </a:rPr>
              <a:t>-	</a:t>
            </a:r>
            <a:r>
              <a:rPr sz="2400" spc="-195" dirty="0">
                <a:latin typeface="Microsoft Sans Serif"/>
                <a:cs typeface="Microsoft Sans Serif"/>
              </a:rPr>
              <a:t>F</a:t>
            </a:r>
            <a:r>
              <a:rPr sz="2400" spc="-180" dirty="0">
                <a:latin typeface="Microsoft Sans Serif"/>
                <a:cs typeface="Microsoft Sans Serif"/>
              </a:rPr>
              <a:t>a</a:t>
            </a:r>
            <a:r>
              <a:rPr sz="2400" spc="-80" dirty="0">
                <a:latin typeface="Microsoft Sans Serif"/>
                <a:cs typeface="Microsoft Sans Serif"/>
              </a:rPr>
              <a:t>il</a:t>
            </a:r>
            <a:r>
              <a:rPr sz="2400" spc="-180" dirty="0">
                <a:latin typeface="Microsoft Sans Serif"/>
                <a:cs typeface="Microsoft Sans Serif"/>
              </a:rPr>
              <a:t>e</a:t>
            </a:r>
            <a:r>
              <a:rPr sz="2400" spc="-204" dirty="0">
                <a:latin typeface="Microsoft Sans Serif"/>
                <a:cs typeface="Microsoft Sans Serif"/>
              </a:rPr>
              <a:t>d</a:t>
            </a:r>
            <a:r>
              <a:rPr sz="2400" spc="20" dirty="0">
                <a:latin typeface="Microsoft Sans Serif"/>
                <a:cs typeface="Microsoft Sans Serif"/>
              </a:rPr>
              <a:t> </a:t>
            </a:r>
            <a:r>
              <a:rPr sz="2400" spc="-215" dirty="0">
                <a:latin typeface="Microsoft Sans Serif"/>
                <a:cs typeface="Microsoft Sans Serif"/>
              </a:rPr>
              <a:t>med</a:t>
            </a:r>
            <a:r>
              <a:rPr sz="2400" spc="-80" dirty="0">
                <a:latin typeface="Microsoft Sans Serif"/>
                <a:cs typeface="Microsoft Sans Serif"/>
              </a:rPr>
              <a:t>i</a:t>
            </a:r>
            <a:r>
              <a:rPr sz="2400" spc="-165" dirty="0">
                <a:latin typeface="Microsoft Sans Serif"/>
                <a:cs typeface="Microsoft Sans Serif"/>
              </a:rPr>
              <a:t>c</a:t>
            </a:r>
            <a:r>
              <a:rPr sz="2400" spc="-180" dirty="0">
                <a:latin typeface="Microsoft Sans Serif"/>
                <a:cs typeface="Microsoft Sans Serif"/>
              </a:rPr>
              <a:t>a</a:t>
            </a:r>
            <a:r>
              <a:rPr sz="2400" spc="-95" dirty="0">
                <a:latin typeface="Microsoft Sans Serif"/>
                <a:cs typeface="Microsoft Sans Serif"/>
              </a:rPr>
              <a:t>l</a:t>
            </a:r>
            <a:r>
              <a:rPr sz="2400" spc="10" dirty="0">
                <a:latin typeface="Microsoft Sans Serif"/>
                <a:cs typeface="Microsoft Sans Serif"/>
              </a:rPr>
              <a:t> </a:t>
            </a:r>
            <a:r>
              <a:rPr sz="2400" spc="-85" dirty="0">
                <a:latin typeface="Microsoft Sans Serif"/>
                <a:cs typeface="Microsoft Sans Serif"/>
              </a:rPr>
              <a:t>t</a:t>
            </a:r>
            <a:r>
              <a:rPr sz="2400" spc="-180" dirty="0">
                <a:latin typeface="Microsoft Sans Serif"/>
                <a:cs typeface="Microsoft Sans Serif"/>
              </a:rPr>
              <a:t>he</a:t>
            </a:r>
            <a:r>
              <a:rPr sz="2400" spc="-95" dirty="0">
                <a:latin typeface="Microsoft Sans Serif"/>
                <a:cs typeface="Microsoft Sans Serif"/>
              </a:rPr>
              <a:t>r</a:t>
            </a:r>
            <a:r>
              <a:rPr sz="2400" spc="-180" dirty="0">
                <a:latin typeface="Microsoft Sans Serif"/>
                <a:cs typeface="Microsoft Sans Serif"/>
              </a:rPr>
              <a:t>ap</a:t>
            </a:r>
            <a:r>
              <a:rPr sz="2400" spc="-185" dirty="0">
                <a:latin typeface="Microsoft Sans Serif"/>
                <a:cs typeface="Microsoft Sans Serif"/>
              </a:rPr>
              <a:t>y</a:t>
            </a:r>
            <a:endParaRPr sz="2400" dirty="0">
              <a:latin typeface="Microsoft Sans Serif"/>
              <a:cs typeface="Microsoft Sans Serif"/>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82751" y="332231"/>
            <a:ext cx="7717535" cy="569061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200" y="268519"/>
            <a:ext cx="8760156" cy="6320961"/>
          </a:xfrm>
          <a:prstGeom prst="rect">
            <a:avLst/>
          </a:prstGeom>
        </p:spPr>
        <p:txBody>
          <a:bodyPr vert="horz" wrap="square" lIns="0" tIns="11430" rIns="0" bIns="0" rtlCol="0">
            <a:spAutoFit/>
          </a:bodyPr>
          <a:lstStyle/>
          <a:p>
            <a:pPr marL="356870" indent="-344805">
              <a:lnSpc>
                <a:spcPct val="100000"/>
              </a:lnSpc>
              <a:spcBef>
                <a:spcPts val="90"/>
              </a:spcBef>
              <a:buClr>
                <a:srgbClr val="DC9E1F"/>
              </a:buClr>
              <a:buFont typeface="Arial MT"/>
              <a:buChar char="•"/>
              <a:tabLst>
                <a:tab pos="356870" algn="l"/>
                <a:tab pos="357505" algn="l"/>
              </a:tabLst>
            </a:pPr>
            <a:r>
              <a:rPr sz="2400" spc="-245" dirty="0">
                <a:latin typeface="Microsoft Sans Serif"/>
                <a:cs typeface="Microsoft Sans Serif"/>
              </a:rPr>
              <a:t>A</a:t>
            </a:r>
            <a:r>
              <a:rPr sz="2400" spc="-114" dirty="0">
                <a:latin typeface="Microsoft Sans Serif"/>
                <a:cs typeface="Microsoft Sans Serif"/>
              </a:rPr>
              <a:t> </a:t>
            </a:r>
            <a:r>
              <a:rPr sz="2400" spc="-155" dirty="0">
                <a:latin typeface="Microsoft Sans Serif"/>
                <a:cs typeface="Microsoft Sans Serif"/>
              </a:rPr>
              <a:t>laparoscopic</a:t>
            </a:r>
            <a:r>
              <a:rPr sz="2400" spc="90" dirty="0">
                <a:latin typeface="Microsoft Sans Serif"/>
                <a:cs typeface="Microsoft Sans Serif"/>
              </a:rPr>
              <a:t> </a:t>
            </a:r>
            <a:r>
              <a:rPr sz="2400" spc="-145" dirty="0">
                <a:latin typeface="Microsoft Sans Serif"/>
                <a:cs typeface="Microsoft Sans Serif"/>
              </a:rPr>
              <a:t>surgical</a:t>
            </a:r>
            <a:r>
              <a:rPr sz="2400" spc="35" dirty="0">
                <a:latin typeface="Microsoft Sans Serif"/>
                <a:cs typeface="Microsoft Sans Serif"/>
              </a:rPr>
              <a:t> </a:t>
            </a:r>
            <a:r>
              <a:rPr sz="2400" spc="-170" dirty="0">
                <a:latin typeface="Microsoft Sans Serif"/>
                <a:cs typeface="Microsoft Sans Serif"/>
              </a:rPr>
              <a:t>approach</a:t>
            </a:r>
            <a:r>
              <a:rPr sz="2400" spc="25" dirty="0">
                <a:latin typeface="Microsoft Sans Serif"/>
                <a:cs typeface="Microsoft Sans Serif"/>
              </a:rPr>
              <a:t> </a:t>
            </a:r>
            <a:r>
              <a:rPr sz="2400" spc="-135" dirty="0">
                <a:latin typeface="Microsoft Sans Serif"/>
                <a:cs typeface="Microsoft Sans Serif"/>
              </a:rPr>
              <a:t>is</a:t>
            </a:r>
            <a:r>
              <a:rPr sz="2400" spc="-10" dirty="0">
                <a:latin typeface="Microsoft Sans Serif"/>
                <a:cs typeface="Microsoft Sans Serif"/>
              </a:rPr>
              <a:t> </a:t>
            </a:r>
            <a:r>
              <a:rPr sz="2400" spc="-145" dirty="0">
                <a:latin typeface="Microsoft Sans Serif"/>
                <a:cs typeface="Microsoft Sans Serif"/>
              </a:rPr>
              <a:t>preferable</a:t>
            </a:r>
            <a:r>
              <a:rPr sz="2400" spc="25" dirty="0">
                <a:latin typeface="Microsoft Sans Serif"/>
                <a:cs typeface="Microsoft Sans Serif"/>
              </a:rPr>
              <a:t> </a:t>
            </a:r>
            <a:r>
              <a:rPr sz="2400" spc="-145" dirty="0">
                <a:latin typeface="Microsoft Sans Serif"/>
                <a:cs typeface="Microsoft Sans Serif"/>
              </a:rPr>
              <a:t>to</a:t>
            </a:r>
            <a:r>
              <a:rPr sz="2400" spc="-5" dirty="0">
                <a:latin typeface="Microsoft Sans Serif"/>
                <a:cs typeface="Microsoft Sans Serif"/>
              </a:rPr>
              <a:t> </a:t>
            </a:r>
            <a:r>
              <a:rPr sz="2400" spc="-195" dirty="0">
                <a:latin typeface="Microsoft Sans Serif"/>
                <a:cs typeface="Microsoft Sans Serif"/>
              </a:rPr>
              <a:t>an</a:t>
            </a:r>
            <a:r>
              <a:rPr sz="2400" spc="-25" dirty="0">
                <a:latin typeface="Microsoft Sans Serif"/>
                <a:cs typeface="Microsoft Sans Serif"/>
              </a:rPr>
              <a:t> </a:t>
            </a:r>
            <a:r>
              <a:rPr sz="2400" spc="-190" dirty="0">
                <a:latin typeface="Microsoft Sans Serif"/>
                <a:cs typeface="Microsoft Sans Serif"/>
              </a:rPr>
              <a:t>open</a:t>
            </a:r>
            <a:r>
              <a:rPr sz="2400" spc="-5" dirty="0">
                <a:latin typeface="Microsoft Sans Serif"/>
                <a:cs typeface="Microsoft Sans Serif"/>
              </a:rPr>
              <a:t> </a:t>
            </a:r>
            <a:r>
              <a:rPr sz="2400" spc="-160" dirty="0">
                <a:latin typeface="Microsoft Sans Serif"/>
                <a:cs typeface="Microsoft Sans Serif"/>
              </a:rPr>
              <a:t>approach.</a:t>
            </a:r>
            <a:endParaRPr sz="2400" dirty="0">
              <a:latin typeface="Microsoft Sans Serif"/>
              <a:cs typeface="Microsoft Sans Serif"/>
            </a:endParaRPr>
          </a:p>
          <a:p>
            <a:pPr>
              <a:lnSpc>
                <a:spcPct val="100000"/>
              </a:lnSpc>
              <a:buClr>
                <a:srgbClr val="DC9E1F"/>
              </a:buClr>
              <a:buFont typeface="Arial MT"/>
              <a:buChar char="•"/>
            </a:pPr>
            <a:endParaRPr sz="2400" dirty="0">
              <a:latin typeface="Microsoft Sans Serif"/>
              <a:cs typeface="Microsoft Sans Serif"/>
            </a:endParaRPr>
          </a:p>
          <a:p>
            <a:pPr marL="356870" marR="722630" indent="-344805">
              <a:lnSpc>
                <a:spcPct val="100000"/>
              </a:lnSpc>
              <a:spcBef>
                <a:spcPts val="1960"/>
              </a:spcBef>
              <a:buClr>
                <a:srgbClr val="DC9E1F"/>
              </a:buClr>
              <a:buFont typeface="Arial MT"/>
              <a:buChar char="•"/>
              <a:tabLst>
                <a:tab pos="356870" algn="l"/>
                <a:tab pos="357505" algn="l"/>
              </a:tabLst>
            </a:pPr>
            <a:r>
              <a:rPr sz="2400" spc="-145" dirty="0">
                <a:latin typeface="Microsoft Sans Serif"/>
                <a:cs typeface="Microsoft Sans Serif"/>
              </a:rPr>
              <a:t>In </a:t>
            </a:r>
            <a:r>
              <a:rPr sz="2400" spc="-155" dirty="0">
                <a:latin typeface="Microsoft Sans Serif"/>
                <a:cs typeface="Microsoft Sans Serif"/>
              </a:rPr>
              <a:t>the </a:t>
            </a:r>
            <a:r>
              <a:rPr sz="2400" spc="-170" dirty="0">
                <a:latin typeface="Microsoft Sans Serif"/>
                <a:cs typeface="Microsoft Sans Serif"/>
              </a:rPr>
              <a:t>presence</a:t>
            </a:r>
            <a:r>
              <a:rPr sz="2400" spc="-165" dirty="0">
                <a:latin typeface="Microsoft Sans Serif"/>
                <a:cs typeface="Microsoft Sans Serif"/>
              </a:rPr>
              <a:t> </a:t>
            </a:r>
            <a:r>
              <a:rPr sz="2400" spc="-145" dirty="0">
                <a:latin typeface="Microsoft Sans Serif"/>
                <a:cs typeface="Microsoft Sans Serif"/>
              </a:rPr>
              <a:t>of </a:t>
            </a:r>
            <a:r>
              <a:rPr sz="2400" spc="-204" dirty="0">
                <a:latin typeface="Microsoft Sans Serif"/>
                <a:cs typeface="Microsoft Sans Serif"/>
              </a:rPr>
              <a:t>a</a:t>
            </a:r>
            <a:r>
              <a:rPr sz="2400" spc="-200" dirty="0">
                <a:latin typeface="Microsoft Sans Serif"/>
                <a:cs typeface="Microsoft Sans Serif"/>
              </a:rPr>
              <a:t> </a:t>
            </a:r>
            <a:r>
              <a:rPr sz="2400" spc="-155" dirty="0">
                <a:latin typeface="Microsoft Sans Serif"/>
                <a:cs typeface="Microsoft Sans Serif"/>
              </a:rPr>
              <a:t>healthy</a:t>
            </a:r>
            <a:r>
              <a:rPr sz="2400" spc="-150" dirty="0">
                <a:latin typeface="Microsoft Sans Serif"/>
                <a:cs typeface="Microsoft Sans Serif"/>
              </a:rPr>
              <a:t> </a:t>
            </a:r>
            <a:r>
              <a:rPr sz="2400" spc="-135" dirty="0">
                <a:latin typeface="Microsoft Sans Serif"/>
                <a:cs typeface="Microsoft Sans Serif"/>
              </a:rPr>
              <a:t>contralateral </a:t>
            </a:r>
            <a:r>
              <a:rPr sz="2400" spc="-145" dirty="0">
                <a:latin typeface="Microsoft Sans Serif"/>
                <a:cs typeface="Microsoft Sans Serif"/>
              </a:rPr>
              <a:t>tube, </a:t>
            </a:r>
            <a:r>
              <a:rPr sz="2400" spc="-165" dirty="0">
                <a:latin typeface="Microsoft Sans Serif"/>
                <a:cs typeface="Microsoft Sans Serif"/>
              </a:rPr>
              <a:t>salpingectomy</a:t>
            </a:r>
            <a:r>
              <a:rPr sz="2400" spc="-160" dirty="0">
                <a:latin typeface="Microsoft Sans Serif"/>
                <a:cs typeface="Microsoft Sans Serif"/>
              </a:rPr>
              <a:t> </a:t>
            </a:r>
            <a:r>
              <a:rPr sz="2400" spc="-165" dirty="0">
                <a:latin typeface="Microsoft Sans Serif"/>
                <a:cs typeface="Microsoft Sans Serif"/>
              </a:rPr>
              <a:t>should</a:t>
            </a:r>
            <a:r>
              <a:rPr sz="2400" spc="-160" dirty="0">
                <a:latin typeface="Microsoft Sans Serif"/>
                <a:cs typeface="Microsoft Sans Serif"/>
              </a:rPr>
              <a:t> </a:t>
            </a:r>
            <a:r>
              <a:rPr sz="2400" spc="-195" dirty="0">
                <a:latin typeface="Microsoft Sans Serif"/>
                <a:cs typeface="Microsoft Sans Serif"/>
              </a:rPr>
              <a:t>be </a:t>
            </a:r>
            <a:r>
              <a:rPr sz="2400" spc="-520" dirty="0">
                <a:latin typeface="Microsoft Sans Serif"/>
                <a:cs typeface="Microsoft Sans Serif"/>
              </a:rPr>
              <a:t> </a:t>
            </a:r>
            <a:r>
              <a:rPr sz="2400" spc="-180" dirty="0">
                <a:latin typeface="Microsoft Sans Serif"/>
                <a:cs typeface="Microsoft Sans Serif"/>
              </a:rPr>
              <a:t>pe</a:t>
            </a:r>
            <a:r>
              <a:rPr sz="2400" spc="-95" dirty="0">
                <a:latin typeface="Microsoft Sans Serif"/>
                <a:cs typeface="Microsoft Sans Serif"/>
              </a:rPr>
              <a:t>r</a:t>
            </a:r>
            <a:r>
              <a:rPr sz="2400" spc="-85" dirty="0">
                <a:latin typeface="Microsoft Sans Serif"/>
                <a:cs typeface="Microsoft Sans Serif"/>
              </a:rPr>
              <a:t>f</a:t>
            </a:r>
            <a:r>
              <a:rPr sz="2400" spc="-180" dirty="0">
                <a:latin typeface="Microsoft Sans Serif"/>
                <a:cs typeface="Microsoft Sans Serif"/>
              </a:rPr>
              <a:t>o</a:t>
            </a:r>
            <a:r>
              <a:rPr sz="2400" spc="-95" dirty="0">
                <a:latin typeface="Microsoft Sans Serif"/>
                <a:cs typeface="Microsoft Sans Serif"/>
              </a:rPr>
              <a:t>r</a:t>
            </a:r>
            <a:r>
              <a:rPr sz="2400" spc="-229" dirty="0">
                <a:latin typeface="Microsoft Sans Serif"/>
                <a:cs typeface="Microsoft Sans Serif"/>
              </a:rPr>
              <a:t>me</a:t>
            </a:r>
            <a:r>
              <a:rPr sz="2400" spc="-204" dirty="0">
                <a:latin typeface="Microsoft Sans Serif"/>
                <a:cs typeface="Microsoft Sans Serif"/>
              </a:rPr>
              <a:t>d</a:t>
            </a:r>
            <a:r>
              <a:rPr sz="2400" spc="20" dirty="0">
                <a:latin typeface="Microsoft Sans Serif"/>
                <a:cs typeface="Microsoft Sans Serif"/>
              </a:rPr>
              <a:t> </a:t>
            </a:r>
            <a:r>
              <a:rPr sz="2400" spc="-80" dirty="0">
                <a:latin typeface="Microsoft Sans Serif"/>
                <a:cs typeface="Microsoft Sans Serif"/>
              </a:rPr>
              <a:t>i</a:t>
            </a:r>
            <a:r>
              <a:rPr sz="2400" spc="-204" dirty="0">
                <a:latin typeface="Microsoft Sans Serif"/>
                <a:cs typeface="Microsoft Sans Serif"/>
              </a:rPr>
              <a:t>n</a:t>
            </a:r>
            <a:r>
              <a:rPr sz="2400" spc="-30" dirty="0">
                <a:latin typeface="Microsoft Sans Serif"/>
                <a:cs typeface="Microsoft Sans Serif"/>
              </a:rPr>
              <a:t> </a:t>
            </a:r>
            <a:r>
              <a:rPr sz="2400" spc="-180" dirty="0">
                <a:latin typeface="Microsoft Sans Serif"/>
                <a:cs typeface="Microsoft Sans Serif"/>
              </a:rPr>
              <a:t>p</a:t>
            </a:r>
            <a:r>
              <a:rPr sz="2400" spc="-95" dirty="0">
                <a:latin typeface="Microsoft Sans Serif"/>
                <a:cs typeface="Microsoft Sans Serif"/>
              </a:rPr>
              <a:t>r</a:t>
            </a:r>
            <a:r>
              <a:rPr sz="2400" spc="-180" dirty="0">
                <a:latin typeface="Microsoft Sans Serif"/>
                <a:cs typeface="Microsoft Sans Serif"/>
              </a:rPr>
              <a:t>e</a:t>
            </a:r>
            <a:r>
              <a:rPr sz="2400" spc="-85" dirty="0">
                <a:latin typeface="Microsoft Sans Serif"/>
                <a:cs typeface="Microsoft Sans Serif"/>
              </a:rPr>
              <a:t>f</a:t>
            </a:r>
            <a:r>
              <a:rPr sz="2400" spc="-180" dirty="0">
                <a:latin typeface="Microsoft Sans Serif"/>
                <a:cs typeface="Microsoft Sans Serif"/>
              </a:rPr>
              <a:t>e</a:t>
            </a:r>
            <a:r>
              <a:rPr sz="2400" spc="-95" dirty="0">
                <a:latin typeface="Microsoft Sans Serif"/>
                <a:cs typeface="Microsoft Sans Serif"/>
              </a:rPr>
              <a:t>r</a:t>
            </a:r>
            <a:r>
              <a:rPr sz="2400" spc="-180" dirty="0">
                <a:latin typeface="Microsoft Sans Serif"/>
                <a:cs typeface="Microsoft Sans Serif"/>
              </a:rPr>
              <a:t>en</a:t>
            </a:r>
            <a:r>
              <a:rPr sz="2400" spc="-165" dirty="0">
                <a:latin typeface="Microsoft Sans Serif"/>
                <a:cs typeface="Microsoft Sans Serif"/>
              </a:rPr>
              <a:t>c</a:t>
            </a:r>
            <a:r>
              <a:rPr sz="2400" spc="-204" dirty="0">
                <a:latin typeface="Microsoft Sans Serif"/>
                <a:cs typeface="Microsoft Sans Serif"/>
              </a:rPr>
              <a:t>e</a:t>
            </a:r>
            <a:r>
              <a:rPr sz="2400" spc="40" dirty="0">
                <a:latin typeface="Microsoft Sans Serif"/>
                <a:cs typeface="Microsoft Sans Serif"/>
              </a:rPr>
              <a:t> </a:t>
            </a:r>
            <a:r>
              <a:rPr sz="2400" spc="-85" dirty="0">
                <a:latin typeface="Microsoft Sans Serif"/>
                <a:cs typeface="Microsoft Sans Serif"/>
              </a:rPr>
              <a:t>t</a:t>
            </a:r>
            <a:r>
              <a:rPr sz="2400" spc="-204" dirty="0">
                <a:latin typeface="Microsoft Sans Serif"/>
                <a:cs typeface="Microsoft Sans Serif"/>
              </a:rPr>
              <a:t>o</a:t>
            </a:r>
            <a:r>
              <a:rPr sz="2400" spc="30" dirty="0">
                <a:latin typeface="Microsoft Sans Serif"/>
                <a:cs typeface="Microsoft Sans Serif"/>
              </a:rPr>
              <a:t> </a:t>
            </a:r>
            <a:r>
              <a:rPr sz="2400" spc="-165" dirty="0">
                <a:latin typeface="Microsoft Sans Serif"/>
                <a:cs typeface="Microsoft Sans Serif"/>
              </a:rPr>
              <a:t>s</a:t>
            </a:r>
            <a:r>
              <a:rPr sz="2400" spc="-180" dirty="0">
                <a:latin typeface="Microsoft Sans Serif"/>
                <a:cs typeface="Microsoft Sans Serif"/>
              </a:rPr>
              <a:t>a</a:t>
            </a:r>
            <a:r>
              <a:rPr sz="2400" spc="-80" dirty="0">
                <a:latin typeface="Microsoft Sans Serif"/>
                <a:cs typeface="Microsoft Sans Serif"/>
              </a:rPr>
              <a:t>l</a:t>
            </a:r>
            <a:r>
              <a:rPr sz="2400" spc="-180" dirty="0">
                <a:latin typeface="Microsoft Sans Serif"/>
                <a:cs typeface="Microsoft Sans Serif"/>
              </a:rPr>
              <a:t>p</a:t>
            </a:r>
            <a:r>
              <a:rPr sz="2400" spc="-80" dirty="0">
                <a:latin typeface="Microsoft Sans Serif"/>
                <a:cs typeface="Microsoft Sans Serif"/>
              </a:rPr>
              <a:t>i</a:t>
            </a:r>
            <a:r>
              <a:rPr sz="2400" spc="-180" dirty="0">
                <a:latin typeface="Microsoft Sans Serif"/>
                <a:cs typeface="Microsoft Sans Serif"/>
              </a:rPr>
              <a:t>ngo</a:t>
            </a:r>
            <a:r>
              <a:rPr sz="2400" spc="-165" dirty="0">
                <a:latin typeface="Microsoft Sans Serif"/>
                <a:cs typeface="Microsoft Sans Serif"/>
              </a:rPr>
              <a:t>s</a:t>
            </a:r>
            <a:r>
              <a:rPr sz="2400" spc="-85" dirty="0">
                <a:latin typeface="Microsoft Sans Serif"/>
                <a:cs typeface="Microsoft Sans Serif"/>
              </a:rPr>
              <a:t>t</a:t>
            </a:r>
            <a:r>
              <a:rPr sz="2400" spc="-229" dirty="0">
                <a:latin typeface="Microsoft Sans Serif"/>
                <a:cs typeface="Microsoft Sans Serif"/>
              </a:rPr>
              <a:t>om</a:t>
            </a:r>
            <a:r>
              <a:rPr sz="2400" spc="-260" dirty="0">
                <a:latin typeface="Microsoft Sans Serif"/>
                <a:cs typeface="Microsoft Sans Serif"/>
              </a:rPr>
              <a:t>y</a:t>
            </a:r>
            <a:r>
              <a:rPr sz="2400" spc="-105" dirty="0">
                <a:latin typeface="Microsoft Sans Serif"/>
                <a:cs typeface="Microsoft Sans Serif"/>
              </a:rPr>
              <a:t>.</a:t>
            </a:r>
            <a:endParaRPr sz="2400" dirty="0">
              <a:latin typeface="Microsoft Sans Serif"/>
              <a:cs typeface="Microsoft Sans Serif"/>
            </a:endParaRPr>
          </a:p>
          <a:p>
            <a:pPr>
              <a:lnSpc>
                <a:spcPct val="100000"/>
              </a:lnSpc>
              <a:buClr>
                <a:srgbClr val="DC9E1F"/>
              </a:buClr>
              <a:buFont typeface="Arial MT"/>
              <a:buChar char="•"/>
            </a:pPr>
            <a:endParaRPr sz="2400" dirty="0">
              <a:latin typeface="Microsoft Sans Serif"/>
              <a:cs typeface="Microsoft Sans Serif"/>
            </a:endParaRPr>
          </a:p>
          <a:p>
            <a:pPr marL="356870" marR="5080" indent="-344805">
              <a:lnSpc>
                <a:spcPct val="100000"/>
              </a:lnSpc>
              <a:spcBef>
                <a:spcPts val="1960"/>
              </a:spcBef>
              <a:buClr>
                <a:srgbClr val="DC9E1F"/>
              </a:buClr>
              <a:buFont typeface="Arial MT"/>
              <a:buChar char="•"/>
              <a:tabLst>
                <a:tab pos="356870" algn="l"/>
                <a:tab pos="357505" algn="l"/>
              </a:tabLst>
            </a:pPr>
            <a:r>
              <a:rPr sz="2400" spc="-145" dirty="0">
                <a:latin typeface="Microsoft Sans Serif"/>
                <a:cs typeface="Microsoft Sans Serif"/>
              </a:rPr>
              <a:t>In</a:t>
            </a:r>
            <a:r>
              <a:rPr sz="2400" spc="-20" dirty="0">
                <a:latin typeface="Microsoft Sans Serif"/>
                <a:cs typeface="Microsoft Sans Serif"/>
              </a:rPr>
              <a:t> </a:t>
            </a:r>
            <a:r>
              <a:rPr sz="2400" spc="-220" dirty="0">
                <a:latin typeface="Microsoft Sans Serif"/>
                <a:cs typeface="Microsoft Sans Serif"/>
              </a:rPr>
              <a:t>women</a:t>
            </a:r>
            <a:r>
              <a:rPr sz="2400" spc="30" dirty="0">
                <a:latin typeface="Microsoft Sans Serif"/>
                <a:cs typeface="Microsoft Sans Serif"/>
              </a:rPr>
              <a:t> </a:t>
            </a:r>
            <a:r>
              <a:rPr sz="2400" spc="-155" dirty="0">
                <a:latin typeface="Microsoft Sans Serif"/>
                <a:cs typeface="Microsoft Sans Serif"/>
              </a:rPr>
              <a:t>with</a:t>
            </a:r>
            <a:r>
              <a:rPr sz="2400" spc="5" dirty="0">
                <a:latin typeface="Microsoft Sans Serif"/>
                <a:cs typeface="Microsoft Sans Serif"/>
              </a:rPr>
              <a:t> </a:t>
            </a:r>
            <a:r>
              <a:rPr sz="2400" spc="-204" dirty="0">
                <a:latin typeface="Microsoft Sans Serif"/>
                <a:cs typeface="Microsoft Sans Serif"/>
              </a:rPr>
              <a:t>a</a:t>
            </a:r>
            <a:r>
              <a:rPr sz="2400" spc="-20" dirty="0">
                <a:latin typeface="Microsoft Sans Serif"/>
                <a:cs typeface="Microsoft Sans Serif"/>
              </a:rPr>
              <a:t> </a:t>
            </a:r>
            <a:r>
              <a:rPr sz="2400" spc="-140" dirty="0">
                <a:latin typeface="Microsoft Sans Serif"/>
                <a:cs typeface="Microsoft Sans Serif"/>
              </a:rPr>
              <a:t>history</a:t>
            </a:r>
            <a:r>
              <a:rPr sz="2400" spc="50" dirty="0">
                <a:latin typeface="Microsoft Sans Serif"/>
                <a:cs typeface="Microsoft Sans Serif"/>
              </a:rPr>
              <a:t> </a:t>
            </a:r>
            <a:r>
              <a:rPr sz="2400" spc="-145" dirty="0">
                <a:latin typeface="Microsoft Sans Serif"/>
                <a:cs typeface="Microsoft Sans Serif"/>
              </a:rPr>
              <a:t>of</a:t>
            </a:r>
            <a:r>
              <a:rPr sz="2400" spc="-20" dirty="0">
                <a:latin typeface="Microsoft Sans Serif"/>
                <a:cs typeface="Microsoft Sans Serif"/>
              </a:rPr>
              <a:t> </a:t>
            </a:r>
            <a:r>
              <a:rPr sz="2400" spc="-125" dirty="0">
                <a:latin typeface="Microsoft Sans Serif"/>
                <a:cs typeface="Microsoft Sans Serif"/>
              </a:rPr>
              <a:t>fertility-reducing</a:t>
            </a:r>
            <a:r>
              <a:rPr sz="2400" spc="105" dirty="0">
                <a:latin typeface="Microsoft Sans Serif"/>
                <a:cs typeface="Microsoft Sans Serif"/>
              </a:rPr>
              <a:t> </a:t>
            </a:r>
            <a:r>
              <a:rPr sz="2400" spc="-140" dirty="0">
                <a:latin typeface="Microsoft Sans Serif"/>
                <a:cs typeface="Microsoft Sans Serif"/>
              </a:rPr>
              <a:t>factors</a:t>
            </a:r>
            <a:r>
              <a:rPr sz="2400" spc="25" dirty="0">
                <a:latin typeface="Microsoft Sans Serif"/>
                <a:cs typeface="Microsoft Sans Serif"/>
              </a:rPr>
              <a:t> </a:t>
            </a:r>
            <a:r>
              <a:rPr sz="2400" spc="-150" dirty="0">
                <a:latin typeface="Microsoft Sans Serif"/>
                <a:cs typeface="Microsoft Sans Serif"/>
              </a:rPr>
              <a:t>(previous</a:t>
            </a:r>
            <a:r>
              <a:rPr sz="2400" spc="50" dirty="0">
                <a:latin typeface="Microsoft Sans Serif"/>
                <a:cs typeface="Microsoft Sans Serif"/>
              </a:rPr>
              <a:t> </a:t>
            </a:r>
            <a:r>
              <a:rPr sz="2400" spc="-150" dirty="0">
                <a:latin typeface="Microsoft Sans Serif"/>
                <a:cs typeface="Microsoft Sans Serif"/>
              </a:rPr>
              <a:t>ectopic</a:t>
            </a:r>
            <a:r>
              <a:rPr sz="2400" spc="25" dirty="0">
                <a:latin typeface="Microsoft Sans Serif"/>
                <a:cs typeface="Microsoft Sans Serif"/>
              </a:rPr>
              <a:t> </a:t>
            </a:r>
            <a:r>
              <a:rPr sz="2400" spc="-175" dirty="0">
                <a:latin typeface="Microsoft Sans Serif"/>
                <a:cs typeface="Microsoft Sans Serif"/>
              </a:rPr>
              <a:t>pregnancy, </a:t>
            </a:r>
            <a:r>
              <a:rPr sz="2400" spc="-515" dirty="0">
                <a:latin typeface="Microsoft Sans Serif"/>
                <a:cs typeface="Microsoft Sans Serif"/>
              </a:rPr>
              <a:t> </a:t>
            </a:r>
            <a:r>
              <a:rPr sz="2400" spc="-140" dirty="0">
                <a:latin typeface="Microsoft Sans Serif"/>
                <a:cs typeface="Microsoft Sans Serif"/>
              </a:rPr>
              <a:t>contralateral </a:t>
            </a:r>
            <a:r>
              <a:rPr sz="2400" spc="-145" dirty="0">
                <a:latin typeface="Microsoft Sans Serif"/>
                <a:cs typeface="Microsoft Sans Serif"/>
              </a:rPr>
              <a:t>tubal </a:t>
            </a:r>
            <a:r>
              <a:rPr sz="2400" spc="-185" dirty="0">
                <a:latin typeface="Microsoft Sans Serif"/>
                <a:cs typeface="Microsoft Sans Serif"/>
              </a:rPr>
              <a:t>damage,</a:t>
            </a:r>
            <a:r>
              <a:rPr sz="2400" spc="-180" dirty="0">
                <a:latin typeface="Microsoft Sans Serif"/>
                <a:cs typeface="Microsoft Sans Serif"/>
              </a:rPr>
              <a:t> </a:t>
            </a:r>
            <a:r>
              <a:rPr sz="2400" spc="-160" dirty="0">
                <a:latin typeface="Microsoft Sans Serif"/>
                <a:cs typeface="Microsoft Sans Serif"/>
              </a:rPr>
              <a:t>previous</a:t>
            </a:r>
            <a:r>
              <a:rPr sz="2400" spc="-155" dirty="0">
                <a:latin typeface="Microsoft Sans Serif"/>
                <a:cs typeface="Microsoft Sans Serif"/>
              </a:rPr>
              <a:t> </a:t>
            </a:r>
            <a:r>
              <a:rPr sz="2400" spc="-175" dirty="0">
                <a:latin typeface="Microsoft Sans Serif"/>
                <a:cs typeface="Microsoft Sans Serif"/>
              </a:rPr>
              <a:t>abdominal</a:t>
            </a:r>
            <a:r>
              <a:rPr sz="2400" spc="-170" dirty="0">
                <a:latin typeface="Microsoft Sans Serif"/>
                <a:cs typeface="Microsoft Sans Serif"/>
              </a:rPr>
              <a:t> </a:t>
            </a:r>
            <a:r>
              <a:rPr sz="2400" spc="-165" dirty="0">
                <a:latin typeface="Microsoft Sans Serif"/>
                <a:cs typeface="Microsoft Sans Serif"/>
              </a:rPr>
              <a:t>surgery, </a:t>
            </a:r>
            <a:r>
              <a:rPr sz="2400" spc="-160" dirty="0">
                <a:latin typeface="Microsoft Sans Serif"/>
                <a:cs typeface="Microsoft Sans Serif"/>
              </a:rPr>
              <a:t>previous</a:t>
            </a:r>
            <a:r>
              <a:rPr sz="2400" spc="-155" dirty="0">
                <a:latin typeface="Microsoft Sans Serif"/>
                <a:cs typeface="Microsoft Sans Serif"/>
              </a:rPr>
              <a:t> </a:t>
            </a:r>
            <a:r>
              <a:rPr sz="2400" spc="-145" dirty="0">
                <a:latin typeface="Microsoft Sans Serif"/>
                <a:cs typeface="Microsoft Sans Serif"/>
              </a:rPr>
              <a:t>pelvic </a:t>
            </a:r>
            <a:r>
              <a:rPr sz="2400" spc="-140" dirty="0">
                <a:latin typeface="Microsoft Sans Serif"/>
                <a:cs typeface="Microsoft Sans Serif"/>
              </a:rPr>
              <a:t> </a:t>
            </a:r>
            <a:r>
              <a:rPr sz="2400" spc="-160" dirty="0">
                <a:latin typeface="Microsoft Sans Serif"/>
                <a:cs typeface="Microsoft Sans Serif"/>
              </a:rPr>
              <a:t>inflammatory</a:t>
            </a:r>
            <a:r>
              <a:rPr sz="2400" spc="40" dirty="0">
                <a:latin typeface="Microsoft Sans Serif"/>
                <a:cs typeface="Microsoft Sans Serif"/>
              </a:rPr>
              <a:t> </a:t>
            </a:r>
            <a:r>
              <a:rPr sz="2400" spc="-150" dirty="0">
                <a:latin typeface="Microsoft Sans Serif"/>
                <a:cs typeface="Microsoft Sans Serif"/>
              </a:rPr>
              <a:t>disease),</a:t>
            </a:r>
            <a:r>
              <a:rPr sz="2400" spc="70" dirty="0">
                <a:latin typeface="Microsoft Sans Serif"/>
                <a:cs typeface="Microsoft Sans Serif"/>
              </a:rPr>
              <a:t> </a:t>
            </a:r>
            <a:r>
              <a:rPr sz="2400" spc="-165" dirty="0">
                <a:latin typeface="Microsoft Sans Serif"/>
                <a:cs typeface="Microsoft Sans Serif"/>
              </a:rPr>
              <a:t>salpingostomy</a:t>
            </a:r>
            <a:r>
              <a:rPr sz="2400" spc="110" dirty="0">
                <a:latin typeface="Microsoft Sans Serif"/>
                <a:cs typeface="Microsoft Sans Serif"/>
              </a:rPr>
              <a:t> </a:t>
            </a:r>
            <a:r>
              <a:rPr sz="2400" spc="-165" dirty="0">
                <a:latin typeface="Microsoft Sans Serif"/>
                <a:cs typeface="Microsoft Sans Serif"/>
              </a:rPr>
              <a:t>should</a:t>
            </a:r>
            <a:r>
              <a:rPr sz="2400" spc="35" dirty="0">
                <a:latin typeface="Microsoft Sans Serif"/>
                <a:cs typeface="Microsoft Sans Serif"/>
              </a:rPr>
              <a:t> </a:t>
            </a:r>
            <a:r>
              <a:rPr sz="2400" spc="-195" dirty="0">
                <a:latin typeface="Microsoft Sans Serif"/>
                <a:cs typeface="Microsoft Sans Serif"/>
              </a:rPr>
              <a:t>be</a:t>
            </a:r>
            <a:r>
              <a:rPr sz="2400" spc="-30" dirty="0">
                <a:latin typeface="Microsoft Sans Serif"/>
                <a:cs typeface="Microsoft Sans Serif"/>
              </a:rPr>
              <a:t> </a:t>
            </a:r>
            <a:r>
              <a:rPr sz="2400" spc="-155" dirty="0">
                <a:latin typeface="Microsoft Sans Serif"/>
                <a:cs typeface="Microsoft Sans Serif"/>
              </a:rPr>
              <a:t>considered.</a:t>
            </a:r>
            <a:endParaRPr sz="2400" dirty="0">
              <a:latin typeface="Microsoft Sans Serif"/>
              <a:cs typeface="Microsoft Sans Serif"/>
            </a:endParaRPr>
          </a:p>
          <a:p>
            <a:pPr>
              <a:lnSpc>
                <a:spcPct val="100000"/>
              </a:lnSpc>
              <a:buClr>
                <a:srgbClr val="DC9E1F"/>
              </a:buClr>
              <a:buFont typeface="Arial MT"/>
              <a:buChar char="•"/>
            </a:pPr>
            <a:endParaRPr sz="2400" dirty="0">
              <a:latin typeface="Microsoft Sans Serif"/>
              <a:cs typeface="Microsoft Sans Serif"/>
            </a:endParaRPr>
          </a:p>
          <a:p>
            <a:pPr marL="356870" marR="215900" indent="-344805">
              <a:lnSpc>
                <a:spcPct val="100000"/>
              </a:lnSpc>
              <a:spcBef>
                <a:spcPts val="1965"/>
              </a:spcBef>
              <a:buClr>
                <a:srgbClr val="DC9E1F"/>
              </a:buClr>
              <a:buFont typeface="Arial MT"/>
              <a:buChar char="•"/>
              <a:tabLst>
                <a:tab pos="356870" algn="l"/>
                <a:tab pos="357505" algn="l"/>
              </a:tabLst>
            </a:pPr>
            <a:r>
              <a:rPr sz="2400" spc="-85" dirty="0">
                <a:latin typeface="Microsoft Sans Serif"/>
                <a:cs typeface="Microsoft Sans Serif"/>
              </a:rPr>
              <a:t>I</a:t>
            </a:r>
            <a:r>
              <a:rPr sz="2400" spc="-105" dirty="0">
                <a:latin typeface="Microsoft Sans Serif"/>
                <a:cs typeface="Microsoft Sans Serif"/>
              </a:rPr>
              <a:t>f</a:t>
            </a:r>
            <a:r>
              <a:rPr sz="2400" spc="-30" dirty="0">
                <a:latin typeface="Microsoft Sans Serif"/>
                <a:cs typeface="Microsoft Sans Serif"/>
              </a:rPr>
              <a:t> </a:t>
            </a:r>
            <a:r>
              <a:rPr sz="2400" spc="-204" dirty="0">
                <a:latin typeface="Microsoft Sans Serif"/>
                <a:cs typeface="Microsoft Sans Serif"/>
              </a:rPr>
              <a:t>a</a:t>
            </a:r>
            <a:r>
              <a:rPr sz="2400" spc="-20" dirty="0">
                <a:latin typeface="Microsoft Sans Serif"/>
                <a:cs typeface="Microsoft Sans Serif"/>
              </a:rPr>
              <a:t> </a:t>
            </a:r>
            <a:r>
              <a:rPr sz="2400" spc="-165" dirty="0">
                <a:latin typeface="Microsoft Sans Serif"/>
                <a:cs typeface="Microsoft Sans Serif"/>
              </a:rPr>
              <a:t>s</a:t>
            </a:r>
            <a:r>
              <a:rPr sz="2400" spc="-180" dirty="0">
                <a:latin typeface="Microsoft Sans Serif"/>
                <a:cs typeface="Microsoft Sans Serif"/>
              </a:rPr>
              <a:t>a</a:t>
            </a:r>
            <a:r>
              <a:rPr sz="2400" spc="-75" dirty="0">
                <a:latin typeface="Microsoft Sans Serif"/>
                <a:cs typeface="Microsoft Sans Serif"/>
              </a:rPr>
              <a:t>l</a:t>
            </a:r>
            <a:r>
              <a:rPr sz="2400" spc="-180" dirty="0">
                <a:latin typeface="Microsoft Sans Serif"/>
                <a:cs typeface="Microsoft Sans Serif"/>
              </a:rPr>
              <a:t>p</a:t>
            </a:r>
            <a:r>
              <a:rPr sz="2400" spc="-75" dirty="0">
                <a:latin typeface="Microsoft Sans Serif"/>
                <a:cs typeface="Microsoft Sans Serif"/>
              </a:rPr>
              <a:t>i</a:t>
            </a:r>
            <a:r>
              <a:rPr sz="2400" spc="-180" dirty="0">
                <a:latin typeface="Microsoft Sans Serif"/>
                <a:cs typeface="Microsoft Sans Serif"/>
              </a:rPr>
              <a:t>ngo</a:t>
            </a:r>
            <a:r>
              <a:rPr sz="2400" spc="-165" dirty="0">
                <a:latin typeface="Microsoft Sans Serif"/>
                <a:cs typeface="Microsoft Sans Serif"/>
              </a:rPr>
              <a:t>s</a:t>
            </a:r>
            <a:r>
              <a:rPr sz="2400" spc="-80" dirty="0">
                <a:latin typeface="Microsoft Sans Serif"/>
                <a:cs typeface="Microsoft Sans Serif"/>
              </a:rPr>
              <a:t>t</a:t>
            </a:r>
            <a:r>
              <a:rPr sz="2400" spc="-180" dirty="0">
                <a:latin typeface="Microsoft Sans Serif"/>
                <a:cs typeface="Microsoft Sans Serif"/>
              </a:rPr>
              <a:t>o</a:t>
            </a:r>
            <a:r>
              <a:rPr sz="2400" spc="-280" dirty="0">
                <a:latin typeface="Microsoft Sans Serif"/>
                <a:cs typeface="Microsoft Sans Serif"/>
              </a:rPr>
              <a:t>m</a:t>
            </a:r>
            <a:r>
              <a:rPr sz="2400" spc="-185" dirty="0">
                <a:latin typeface="Microsoft Sans Serif"/>
                <a:cs typeface="Microsoft Sans Serif"/>
              </a:rPr>
              <a:t>y</a:t>
            </a:r>
            <a:r>
              <a:rPr sz="2400" spc="90" dirty="0">
                <a:latin typeface="Microsoft Sans Serif"/>
                <a:cs typeface="Microsoft Sans Serif"/>
              </a:rPr>
              <a:t> </a:t>
            </a:r>
            <a:r>
              <a:rPr sz="2400" spc="-80" dirty="0">
                <a:latin typeface="Microsoft Sans Serif"/>
                <a:cs typeface="Microsoft Sans Serif"/>
              </a:rPr>
              <a:t>i</a:t>
            </a:r>
            <a:r>
              <a:rPr sz="2400" spc="-185" dirty="0">
                <a:latin typeface="Microsoft Sans Serif"/>
                <a:cs typeface="Microsoft Sans Serif"/>
              </a:rPr>
              <a:t>s</a:t>
            </a:r>
            <a:r>
              <a:rPr sz="2400" spc="-30" dirty="0">
                <a:latin typeface="Microsoft Sans Serif"/>
                <a:cs typeface="Microsoft Sans Serif"/>
              </a:rPr>
              <a:t> </a:t>
            </a:r>
            <a:r>
              <a:rPr sz="2400" spc="-180" dirty="0">
                <a:latin typeface="Microsoft Sans Serif"/>
                <a:cs typeface="Microsoft Sans Serif"/>
              </a:rPr>
              <a:t>pe</a:t>
            </a:r>
            <a:r>
              <a:rPr sz="2400" spc="-95" dirty="0">
                <a:latin typeface="Microsoft Sans Serif"/>
                <a:cs typeface="Microsoft Sans Serif"/>
              </a:rPr>
              <a:t>r</a:t>
            </a:r>
            <a:r>
              <a:rPr sz="2400" spc="-85" dirty="0">
                <a:latin typeface="Microsoft Sans Serif"/>
                <a:cs typeface="Microsoft Sans Serif"/>
              </a:rPr>
              <a:t>f</a:t>
            </a:r>
            <a:r>
              <a:rPr sz="2400" spc="-180" dirty="0">
                <a:latin typeface="Microsoft Sans Serif"/>
                <a:cs typeface="Microsoft Sans Serif"/>
              </a:rPr>
              <a:t>o</a:t>
            </a:r>
            <a:r>
              <a:rPr sz="2400" spc="-95" dirty="0">
                <a:latin typeface="Microsoft Sans Serif"/>
                <a:cs typeface="Microsoft Sans Serif"/>
              </a:rPr>
              <a:t>r</a:t>
            </a:r>
            <a:r>
              <a:rPr sz="2400" spc="-280" dirty="0">
                <a:latin typeface="Microsoft Sans Serif"/>
                <a:cs typeface="Microsoft Sans Serif"/>
              </a:rPr>
              <a:t>m</a:t>
            </a:r>
            <a:r>
              <a:rPr sz="2400" spc="-180" dirty="0">
                <a:latin typeface="Microsoft Sans Serif"/>
                <a:cs typeface="Microsoft Sans Serif"/>
              </a:rPr>
              <a:t>ed</a:t>
            </a:r>
            <a:r>
              <a:rPr sz="2400" spc="-105" dirty="0">
                <a:latin typeface="Microsoft Sans Serif"/>
                <a:cs typeface="Microsoft Sans Serif"/>
              </a:rPr>
              <a:t>,</a:t>
            </a:r>
            <a:r>
              <a:rPr sz="2400" spc="15" dirty="0">
                <a:latin typeface="Microsoft Sans Serif"/>
                <a:cs typeface="Microsoft Sans Serif"/>
              </a:rPr>
              <a:t> </a:t>
            </a:r>
            <a:r>
              <a:rPr sz="2400" spc="-250" dirty="0">
                <a:latin typeface="Microsoft Sans Serif"/>
                <a:cs typeface="Microsoft Sans Serif"/>
              </a:rPr>
              <a:t>w</a:t>
            </a:r>
            <a:r>
              <a:rPr sz="2400" spc="-180" dirty="0">
                <a:latin typeface="Microsoft Sans Serif"/>
                <a:cs typeface="Microsoft Sans Serif"/>
              </a:rPr>
              <a:t>o</a:t>
            </a:r>
            <a:r>
              <a:rPr sz="2400" spc="-280" dirty="0">
                <a:latin typeface="Microsoft Sans Serif"/>
                <a:cs typeface="Microsoft Sans Serif"/>
              </a:rPr>
              <a:t>m</a:t>
            </a:r>
            <a:r>
              <a:rPr sz="2400" spc="-180" dirty="0">
                <a:latin typeface="Microsoft Sans Serif"/>
                <a:cs typeface="Microsoft Sans Serif"/>
              </a:rPr>
              <a:t>e</a:t>
            </a:r>
            <a:r>
              <a:rPr sz="2400" spc="-204" dirty="0">
                <a:latin typeface="Microsoft Sans Serif"/>
                <a:cs typeface="Microsoft Sans Serif"/>
              </a:rPr>
              <a:t>n</a:t>
            </a:r>
            <a:r>
              <a:rPr sz="2400" spc="20" dirty="0">
                <a:latin typeface="Microsoft Sans Serif"/>
                <a:cs typeface="Microsoft Sans Serif"/>
              </a:rPr>
              <a:t> </a:t>
            </a:r>
            <a:r>
              <a:rPr sz="2400" spc="-165" dirty="0">
                <a:latin typeface="Microsoft Sans Serif"/>
                <a:cs typeface="Microsoft Sans Serif"/>
              </a:rPr>
              <a:t>s</a:t>
            </a:r>
            <a:r>
              <a:rPr sz="2400" spc="-180" dirty="0">
                <a:latin typeface="Microsoft Sans Serif"/>
                <a:cs typeface="Microsoft Sans Serif"/>
              </a:rPr>
              <a:t>hou</a:t>
            </a:r>
            <a:r>
              <a:rPr sz="2400" spc="-80" dirty="0">
                <a:latin typeface="Microsoft Sans Serif"/>
                <a:cs typeface="Microsoft Sans Serif"/>
              </a:rPr>
              <a:t>l</a:t>
            </a:r>
            <a:r>
              <a:rPr sz="2400" spc="-204" dirty="0">
                <a:latin typeface="Microsoft Sans Serif"/>
                <a:cs typeface="Microsoft Sans Serif"/>
              </a:rPr>
              <a:t>d</a:t>
            </a:r>
            <a:r>
              <a:rPr sz="2400" spc="20" dirty="0">
                <a:latin typeface="Microsoft Sans Serif"/>
                <a:cs typeface="Microsoft Sans Serif"/>
              </a:rPr>
              <a:t> </a:t>
            </a:r>
            <a:r>
              <a:rPr sz="2400" spc="-180" dirty="0">
                <a:latin typeface="Microsoft Sans Serif"/>
                <a:cs typeface="Microsoft Sans Serif"/>
              </a:rPr>
              <a:t>b</a:t>
            </a:r>
            <a:r>
              <a:rPr sz="2400" spc="-204" dirty="0">
                <a:latin typeface="Microsoft Sans Serif"/>
                <a:cs typeface="Microsoft Sans Serif"/>
              </a:rPr>
              <a:t>e</a:t>
            </a:r>
            <a:r>
              <a:rPr sz="2400" spc="-30" dirty="0">
                <a:latin typeface="Microsoft Sans Serif"/>
                <a:cs typeface="Microsoft Sans Serif"/>
              </a:rPr>
              <a:t> </a:t>
            </a:r>
            <a:r>
              <a:rPr sz="2400" spc="-80" dirty="0">
                <a:latin typeface="Microsoft Sans Serif"/>
                <a:cs typeface="Microsoft Sans Serif"/>
              </a:rPr>
              <a:t>i</a:t>
            </a:r>
            <a:r>
              <a:rPr sz="2400" spc="-180" dirty="0">
                <a:latin typeface="Microsoft Sans Serif"/>
                <a:cs typeface="Microsoft Sans Serif"/>
              </a:rPr>
              <a:t>n</a:t>
            </a:r>
            <a:r>
              <a:rPr sz="2400" spc="-85" dirty="0">
                <a:latin typeface="Microsoft Sans Serif"/>
                <a:cs typeface="Microsoft Sans Serif"/>
              </a:rPr>
              <a:t>f</a:t>
            </a:r>
            <a:r>
              <a:rPr sz="2400" spc="-180" dirty="0">
                <a:latin typeface="Microsoft Sans Serif"/>
                <a:cs typeface="Microsoft Sans Serif"/>
              </a:rPr>
              <a:t>o</a:t>
            </a:r>
            <a:r>
              <a:rPr sz="2400" spc="-95" dirty="0">
                <a:latin typeface="Microsoft Sans Serif"/>
                <a:cs typeface="Microsoft Sans Serif"/>
              </a:rPr>
              <a:t>r</a:t>
            </a:r>
            <a:r>
              <a:rPr sz="2400" spc="-280" dirty="0">
                <a:latin typeface="Microsoft Sans Serif"/>
                <a:cs typeface="Microsoft Sans Serif"/>
              </a:rPr>
              <a:t>m</a:t>
            </a:r>
            <a:r>
              <a:rPr sz="2400" spc="-180" dirty="0">
                <a:latin typeface="Microsoft Sans Serif"/>
                <a:cs typeface="Microsoft Sans Serif"/>
              </a:rPr>
              <a:t>e</a:t>
            </a:r>
            <a:r>
              <a:rPr sz="2400" spc="-204" dirty="0">
                <a:latin typeface="Microsoft Sans Serif"/>
                <a:cs typeface="Microsoft Sans Serif"/>
              </a:rPr>
              <a:t>d</a:t>
            </a:r>
            <a:r>
              <a:rPr sz="2400" spc="20" dirty="0">
                <a:latin typeface="Microsoft Sans Serif"/>
                <a:cs typeface="Microsoft Sans Serif"/>
              </a:rPr>
              <a:t> </a:t>
            </a:r>
            <a:r>
              <a:rPr sz="2400" spc="-180" dirty="0">
                <a:latin typeface="Microsoft Sans Serif"/>
                <a:cs typeface="Microsoft Sans Serif"/>
              </a:rPr>
              <a:t>abou</a:t>
            </a:r>
            <a:r>
              <a:rPr sz="2400" spc="-105" dirty="0">
                <a:latin typeface="Microsoft Sans Serif"/>
                <a:cs typeface="Microsoft Sans Serif"/>
              </a:rPr>
              <a:t>t</a:t>
            </a:r>
            <a:r>
              <a:rPr sz="2400" spc="-10" dirty="0">
                <a:latin typeface="Microsoft Sans Serif"/>
                <a:cs typeface="Microsoft Sans Serif"/>
              </a:rPr>
              <a:t> </a:t>
            </a:r>
            <a:r>
              <a:rPr sz="2400" spc="-85" dirty="0">
                <a:latin typeface="Microsoft Sans Serif"/>
                <a:cs typeface="Microsoft Sans Serif"/>
              </a:rPr>
              <a:t>t</a:t>
            </a:r>
            <a:r>
              <a:rPr sz="2400" spc="-180" dirty="0">
                <a:latin typeface="Microsoft Sans Serif"/>
                <a:cs typeface="Microsoft Sans Serif"/>
              </a:rPr>
              <a:t>h</a:t>
            </a:r>
            <a:r>
              <a:rPr sz="2400" spc="-204" dirty="0">
                <a:latin typeface="Microsoft Sans Serif"/>
                <a:cs typeface="Microsoft Sans Serif"/>
              </a:rPr>
              <a:t>e</a:t>
            </a:r>
            <a:r>
              <a:rPr sz="2400" spc="-5" dirty="0">
                <a:latin typeface="Microsoft Sans Serif"/>
                <a:cs typeface="Microsoft Sans Serif"/>
              </a:rPr>
              <a:t> </a:t>
            </a:r>
            <a:r>
              <a:rPr sz="2400" spc="-95" dirty="0">
                <a:latin typeface="Microsoft Sans Serif"/>
                <a:cs typeface="Microsoft Sans Serif"/>
              </a:rPr>
              <a:t>r</a:t>
            </a:r>
            <a:r>
              <a:rPr sz="2400" spc="-80" dirty="0">
                <a:latin typeface="Microsoft Sans Serif"/>
                <a:cs typeface="Microsoft Sans Serif"/>
              </a:rPr>
              <a:t>i</a:t>
            </a:r>
            <a:r>
              <a:rPr sz="2400" spc="-165" dirty="0">
                <a:latin typeface="Microsoft Sans Serif"/>
                <a:cs typeface="Microsoft Sans Serif"/>
              </a:rPr>
              <a:t>s</a:t>
            </a:r>
            <a:r>
              <a:rPr sz="2400" spc="-185" dirty="0">
                <a:latin typeface="Microsoft Sans Serif"/>
                <a:cs typeface="Microsoft Sans Serif"/>
              </a:rPr>
              <a:t>k</a:t>
            </a:r>
            <a:r>
              <a:rPr sz="2400" spc="-10" dirty="0">
                <a:latin typeface="Microsoft Sans Serif"/>
                <a:cs typeface="Microsoft Sans Serif"/>
              </a:rPr>
              <a:t> </a:t>
            </a:r>
            <a:r>
              <a:rPr sz="2400" spc="-180" dirty="0">
                <a:latin typeface="Microsoft Sans Serif"/>
                <a:cs typeface="Microsoft Sans Serif"/>
              </a:rPr>
              <a:t>o</a:t>
            </a:r>
            <a:r>
              <a:rPr sz="2400" spc="-100" dirty="0">
                <a:latin typeface="Microsoft Sans Serif"/>
                <a:cs typeface="Microsoft Sans Serif"/>
              </a:rPr>
              <a:t>f  </a:t>
            </a:r>
            <a:r>
              <a:rPr sz="2400" spc="-140" dirty="0">
                <a:latin typeface="Microsoft Sans Serif"/>
                <a:cs typeface="Microsoft Sans Serif"/>
              </a:rPr>
              <a:t>persistent</a:t>
            </a:r>
            <a:r>
              <a:rPr sz="2400" spc="-135" dirty="0">
                <a:latin typeface="Microsoft Sans Serif"/>
                <a:cs typeface="Microsoft Sans Serif"/>
              </a:rPr>
              <a:t> </a:t>
            </a:r>
            <a:r>
              <a:rPr sz="2400" spc="-145" dirty="0">
                <a:latin typeface="Microsoft Sans Serif"/>
                <a:cs typeface="Microsoft Sans Serif"/>
              </a:rPr>
              <a:t>trophoblast</a:t>
            </a:r>
            <a:r>
              <a:rPr sz="2400" spc="-140" dirty="0">
                <a:latin typeface="Microsoft Sans Serif"/>
                <a:cs typeface="Microsoft Sans Serif"/>
              </a:rPr>
              <a:t> </a:t>
            </a:r>
            <a:r>
              <a:rPr sz="2400" spc="-155" dirty="0">
                <a:latin typeface="Microsoft Sans Serif"/>
                <a:cs typeface="Microsoft Sans Serif"/>
              </a:rPr>
              <a:t>with the </a:t>
            </a:r>
            <a:r>
              <a:rPr sz="2400" spc="-190" dirty="0">
                <a:latin typeface="Microsoft Sans Serif"/>
                <a:cs typeface="Microsoft Sans Serif"/>
              </a:rPr>
              <a:t>need</a:t>
            </a:r>
            <a:r>
              <a:rPr sz="2400" spc="-185" dirty="0">
                <a:latin typeface="Microsoft Sans Serif"/>
                <a:cs typeface="Microsoft Sans Serif"/>
              </a:rPr>
              <a:t> </a:t>
            </a:r>
            <a:r>
              <a:rPr sz="2400" spc="-130" dirty="0">
                <a:latin typeface="Microsoft Sans Serif"/>
                <a:cs typeface="Microsoft Sans Serif"/>
              </a:rPr>
              <a:t>for </a:t>
            </a:r>
            <a:r>
              <a:rPr sz="2400" spc="-185" dirty="0">
                <a:latin typeface="Microsoft Sans Serif"/>
                <a:cs typeface="Microsoft Sans Serif"/>
              </a:rPr>
              <a:t>serum</a:t>
            </a:r>
            <a:r>
              <a:rPr sz="2400" spc="-180" dirty="0">
                <a:latin typeface="Microsoft Sans Serif"/>
                <a:cs typeface="Microsoft Sans Serif"/>
              </a:rPr>
              <a:t> </a:t>
            </a:r>
            <a:r>
              <a:rPr sz="2400" spc="-190" dirty="0">
                <a:latin typeface="Microsoft Sans Serif"/>
                <a:cs typeface="Microsoft Sans Serif"/>
              </a:rPr>
              <a:t>B-hCG</a:t>
            </a:r>
            <a:r>
              <a:rPr sz="2400" spc="-185" dirty="0">
                <a:latin typeface="Microsoft Sans Serif"/>
                <a:cs typeface="Microsoft Sans Serif"/>
              </a:rPr>
              <a:t> </a:t>
            </a:r>
            <a:r>
              <a:rPr sz="2400" spc="-140" dirty="0">
                <a:latin typeface="Microsoft Sans Serif"/>
                <a:cs typeface="Microsoft Sans Serif"/>
              </a:rPr>
              <a:t>level follow-up. </a:t>
            </a:r>
            <a:r>
              <a:rPr sz="2400" spc="-185" dirty="0">
                <a:latin typeface="Microsoft Sans Serif"/>
                <a:cs typeface="Microsoft Sans Serif"/>
              </a:rPr>
              <a:t>They </a:t>
            </a:r>
            <a:r>
              <a:rPr sz="2400" spc="-180" dirty="0">
                <a:latin typeface="Microsoft Sans Serif"/>
                <a:cs typeface="Microsoft Sans Serif"/>
              </a:rPr>
              <a:t> </a:t>
            </a:r>
            <a:r>
              <a:rPr sz="2400" spc="-165" dirty="0">
                <a:latin typeface="Microsoft Sans Serif"/>
                <a:cs typeface="Microsoft Sans Serif"/>
              </a:rPr>
              <a:t>should</a:t>
            </a:r>
            <a:r>
              <a:rPr sz="2400" spc="25" dirty="0">
                <a:latin typeface="Microsoft Sans Serif"/>
                <a:cs typeface="Microsoft Sans Serif"/>
              </a:rPr>
              <a:t> </a:t>
            </a:r>
            <a:r>
              <a:rPr sz="2400" spc="-160" dirty="0">
                <a:latin typeface="Microsoft Sans Serif"/>
                <a:cs typeface="Microsoft Sans Serif"/>
              </a:rPr>
              <a:t>also</a:t>
            </a:r>
            <a:r>
              <a:rPr sz="2400" spc="25" dirty="0">
                <a:latin typeface="Microsoft Sans Serif"/>
                <a:cs typeface="Microsoft Sans Serif"/>
              </a:rPr>
              <a:t> </a:t>
            </a:r>
            <a:r>
              <a:rPr sz="2400" spc="-195" dirty="0">
                <a:latin typeface="Microsoft Sans Serif"/>
                <a:cs typeface="Microsoft Sans Serif"/>
              </a:rPr>
              <a:t>be</a:t>
            </a:r>
            <a:r>
              <a:rPr sz="2400" spc="-20" dirty="0">
                <a:latin typeface="Microsoft Sans Serif"/>
                <a:cs typeface="Microsoft Sans Serif"/>
              </a:rPr>
              <a:t> </a:t>
            </a:r>
            <a:r>
              <a:rPr sz="2400" spc="-160" dirty="0">
                <a:latin typeface="Microsoft Sans Serif"/>
                <a:cs typeface="Microsoft Sans Serif"/>
              </a:rPr>
              <a:t>counselled</a:t>
            </a:r>
            <a:r>
              <a:rPr sz="2400" spc="70" dirty="0">
                <a:latin typeface="Microsoft Sans Serif"/>
                <a:cs typeface="Microsoft Sans Serif"/>
              </a:rPr>
              <a:t> </a:t>
            </a:r>
            <a:r>
              <a:rPr sz="2400" spc="-140" dirty="0">
                <a:latin typeface="Microsoft Sans Serif"/>
                <a:cs typeface="Microsoft Sans Serif"/>
              </a:rPr>
              <a:t>that</a:t>
            </a:r>
            <a:r>
              <a:rPr sz="2400" spc="-25" dirty="0">
                <a:latin typeface="Microsoft Sans Serif"/>
                <a:cs typeface="Microsoft Sans Serif"/>
              </a:rPr>
              <a:t> </a:t>
            </a:r>
            <a:r>
              <a:rPr sz="2400" spc="-150" dirty="0">
                <a:latin typeface="Microsoft Sans Serif"/>
                <a:cs typeface="Microsoft Sans Serif"/>
              </a:rPr>
              <a:t>there</a:t>
            </a:r>
            <a:r>
              <a:rPr sz="2400" spc="5" dirty="0">
                <a:latin typeface="Microsoft Sans Serif"/>
                <a:cs typeface="Microsoft Sans Serif"/>
              </a:rPr>
              <a:t> </a:t>
            </a:r>
            <a:r>
              <a:rPr sz="2400" spc="-135" dirty="0">
                <a:latin typeface="Microsoft Sans Serif"/>
                <a:cs typeface="Microsoft Sans Serif"/>
              </a:rPr>
              <a:t>is</a:t>
            </a:r>
            <a:r>
              <a:rPr sz="2400" spc="-5" dirty="0">
                <a:latin typeface="Microsoft Sans Serif"/>
                <a:cs typeface="Microsoft Sans Serif"/>
              </a:rPr>
              <a:t> </a:t>
            </a:r>
            <a:r>
              <a:rPr sz="2400" spc="-204" dirty="0">
                <a:latin typeface="Microsoft Sans Serif"/>
                <a:cs typeface="Microsoft Sans Serif"/>
              </a:rPr>
              <a:t>a</a:t>
            </a:r>
            <a:r>
              <a:rPr sz="2400" spc="-25" dirty="0">
                <a:latin typeface="Microsoft Sans Serif"/>
                <a:cs typeface="Microsoft Sans Serif"/>
              </a:rPr>
              <a:t> </a:t>
            </a:r>
            <a:r>
              <a:rPr sz="2400" spc="-160" dirty="0">
                <a:latin typeface="Microsoft Sans Serif"/>
                <a:cs typeface="Microsoft Sans Serif"/>
              </a:rPr>
              <a:t>small</a:t>
            </a:r>
            <a:r>
              <a:rPr sz="2400" spc="20" dirty="0">
                <a:latin typeface="Microsoft Sans Serif"/>
                <a:cs typeface="Microsoft Sans Serif"/>
              </a:rPr>
              <a:t> </a:t>
            </a:r>
            <a:r>
              <a:rPr sz="2400" spc="-130" dirty="0">
                <a:latin typeface="Microsoft Sans Serif"/>
                <a:cs typeface="Microsoft Sans Serif"/>
              </a:rPr>
              <a:t>risk</a:t>
            </a:r>
            <a:r>
              <a:rPr sz="2400" spc="20" dirty="0">
                <a:latin typeface="Microsoft Sans Serif"/>
                <a:cs typeface="Microsoft Sans Serif"/>
              </a:rPr>
              <a:t> </a:t>
            </a:r>
            <a:r>
              <a:rPr sz="2400" spc="-140" dirty="0">
                <a:latin typeface="Microsoft Sans Serif"/>
                <a:cs typeface="Microsoft Sans Serif"/>
              </a:rPr>
              <a:t>that</a:t>
            </a:r>
            <a:r>
              <a:rPr sz="2400" spc="-25" dirty="0">
                <a:latin typeface="Microsoft Sans Serif"/>
                <a:cs typeface="Microsoft Sans Serif"/>
              </a:rPr>
              <a:t> </a:t>
            </a:r>
            <a:r>
              <a:rPr sz="2400" spc="-160" dirty="0">
                <a:latin typeface="Microsoft Sans Serif"/>
                <a:cs typeface="Microsoft Sans Serif"/>
              </a:rPr>
              <a:t>they</a:t>
            </a:r>
            <a:r>
              <a:rPr sz="2400" spc="25" dirty="0">
                <a:latin typeface="Microsoft Sans Serif"/>
                <a:cs typeface="Microsoft Sans Serif"/>
              </a:rPr>
              <a:t> </a:t>
            </a:r>
            <a:r>
              <a:rPr sz="2400" spc="-215" dirty="0">
                <a:latin typeface="Microsoft Sans Serif"/>
                <a:cs typeface="Microsoft Sans Serif"/>
              </a:rPr>
              <a:t>may</a:t>
            </a:r>
            <a:r>
              <a:rPr sz="2400" spc="-5" dirty="0">
                <a:latin typeface="Microsoft Sans Serif"/>
                <a:cs typeface="Microsoft Sans Serif"/>
              </a:rPr>
              <a:t> </a:t>
            </a:r>
            <a:r>
              <a:rPr sz="2400" spc="-190" dirty="0">
                <a:latin typeface="Microsoft Sans Serif"/>
                <a:cs typeface="Microsoft Sans Serif"/>
              </a:rPr>
              <a:t>need</a:t>
            </a:r>
            <a:r>
              <a:rPr sz="2400" dirty="0">
                <a:latin typeface="Microsoft Sans Serif"/>
                <a:cs typeface="Microsoft Sans Serif"/>
              </a:rPr>
              <a:t> </a:t>
            </a:r>
            <a:r>
              <a:rPr sz="2400" spc="-135" dirty="0">
                <a:latin typeface="Microsoft Sans Serif"/>
                <a:cs typeface="Microsoft Sans Serif"/>
              </a:rPr>
              <a:t>further </a:t>
            </a:r>
            <a:r>
              <a:rPr sz="2400" spc="-515" dirty="0">
                <a:latin typeface="Microsoft Sans Serif"/>
                <a:cs typeface="Microsoft Sans Serif"/>
              </a:rPr>
              <a:t> </a:t>
            </a:r>
            <a:r>
              <a:rPr sz="2400" spc="-155" dirty="0">
                <a:latin typeface="Microsoft Sans Serif"/>
                <a:cs typeface="Microsoft Sans Serif"/>
              </a:rPr>
              <a:t>treatment</a:t>
            </a:r>
            <a:r>
              <a:rPr sz="2400" spc="-5" dirty="0">
                <a:latin typeface="Microsoft Sans Serif"/>
                <a:cs typeface="Microsoft Sans Serif"/>
              </a:rPr>
              <a:t> </a:t>
            </a:r>
            <a:r>
              <a:rPr sz="2400" spc="-145" dirty="0">
                <a:latin typeface="Microsoft Sans Serif"/>
                <a:cs typeface="Microsoft Sans Serif"/>
              </a:rPr>
              <a:t>in</a:t>
            </a:r>
            <a:r>
              <a:rPr sz="2400" spc="-5" dirty="0">
                <a:latin typeface="Microsoft Sans Serif"/>
                <a:cs typeface="Microsoft Sans Serif"/>
              </a:rPr>
              <a:t> </a:t>
            </a:r>
            <a:r>
              <a:rPr sz="2400" spc="-160" dirty="0">
                <a:latin typeface="Microsoft Sans Serif"/>
                <a:cs typeface="Microsoft Sans Serif"/>
              </a:rPr>
              <a:t>the</a:t>
            </a:r>
            <a:r>
              <a:rPr sz="2400" spc="-25" dirty="0">
                <a:latin typeface="Microsoft Sans Serif"/>
                <a:cs typeface="Microsoft Sans Serif"/>
              </a:rPr>
              <a:t> </a:t>
            </a:r>
            <a:r>
              <a:rPr sz="2400" spc="-165" dirty="0">
                <a:latin typeface="Microsoft Sans Serif"/>
                <a:cs typeface="Microsoft Sans Serif"/>
              </a:rPr>
              <a:t>form</a:t>
            </a:r>
            <a:r>
              <a:rPr sz="2400" spc="-5" dirty="0">
                <a:latin typeface="Microsoft Sans Serif"/>
                <a:cs typeface="Microsoft Sans Serif"/>
              </a:rPr>
              <a:t> </a:t>
            </a:r>
            <a:r>
              <a:rPr sz="2400" spc="-145" dirty="0">
                <a:latin typeface="Microsoft Sans Serif"/>
                <a:cs typeface="Microsoft Sans Serif"/>
              </a:rPr>
              <a:t>of</a:t>
            </a:r>
            <a:r>
              <a:rPr sz="2400" spc="-25" dirty="0">
                <a:latin typeface="Microsoft Sans Serif"/>
                <a:cs typeface="Microsoft Sans Serif"/>
              </a:rPr>
              <a:t> </a:t>
            </a:r>
            <a:r>
              <a:rPr sz="2400" spc="-165" dirty="0">
                <a:latin typeface="Microsoft Sans Serif"/>
                <a:cs typeface="Microsoft Sans Serif"/>
              </a:rPr>
              <a:t>systemic</a:t>
            </a:r>
            <a:r>
              <a:rPr sz="2400" spc="35" dirty="0">
                <a:latin typeface="Microsoft Sans Serif"/>
                <a:cs typeface="Microsoft Sans Serif"/>
              </a:rPr>
              <a:t> </a:t>
            </a:r>
            <a:r>
              <a:rPr sz="2400" spc="-160" dirty="0">
                <a:latin typeface="Microsoft Sans Serif"/>
                <a:cs typeface="Microsoft Sans Serif"/>
              </a:rPr>
              <a:t>methotrexate</a:t>
            </a:r>
            <a:r>
              <a:rPr sz="2400" spc="45" dirty="0">
                <a:latin typeface="Microsoft Sans Serif"/>
                <a:cs typeface="Microsoft Sans Serif"/>
              </a:rPr>
              <a:t> </a:t>
            </a:r>
            <a:r>
              <a:rPr sz="2400" spc="-155" dirty="0">
                <a:latin typeface="Microsoft Sans Serif"/>
                <a:cs typeface="Microsoft Sans Serif"/>
              </a:rPr>
              <a:t>or</a:t>
            </a:r>
            <a:r>
              <a:rPr sz="2400" spc="-25" dirty="0">
                <a:latin typeface="Microsoft Sans Serif"/>
                <a:cs typeface="Microsoft Sans Serif"/>
              </a:rPr>
              <a:t> </a:t>
            </a:r>
            <a:r>
              <a:rPr sz="2400" spc="-170" dirty="0">
                <a:latin typeface="Microsoft Sans Serif"/>
                <a:cs typeface="Microsoft Sans Serif"/>
              </a:rPr>
              <a:t>salpingectomy.</a:t>
            </a:r>
            <a:endParaRPr sz="2400" dirty="0">
              <a:latin typeface="Microsoft Sans Serif"/>
              <a:cs typeface="Microsoft Sans Serif"/>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57200" y="228600"/>
            <a:ext cx="8077200" cy="64008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09600" y="76200"/>
            <a:ext cx="8077200" cy="66294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48063" y="228600"/>
            <a:ext cx="3529965" cy="482600"/>
          </a:xfrm>
          <a:prstGeom prst="rect">
            <a:avLst/>
          </a:prstGeom>
        </p:spPr>
        <p:txBody>
          <a:bodyPr vert="horz" wrap="square" lIns="0" tIns="12700" rIns="0" bIns="0" rtlCol="0">
            <a:spAutoFit/>
          </a:bodyPr>
          <a:lstStyle/>
          <a:p>
            <a:pPr marL="12700">
              <a:lnSpc>
                <a:spcPct val="100000"/>
              </a:lnSpc>
              <a:spcBef>
                <a:spcPts val="100"/>
              </a:spcBef>
            </a:pPr>
            <a:r>
              <a:rPr sz="3000" spc="-415" dirty="0"/>
              <a:t>M</a:t>
            </a:r>
            <a:r>
              <a:rPr sz="3000" spc="-330" dirty="0"/>
              <a:t>E</a:t>
            </a:r>
            <a:r>
              <a:rPr sz="3000" spc="-350" dirty="0"/>
              <a:t>D</a:t>
            </a:r>
            <a:r>
              <a:rPr sz="3000" spc="-95" dirty="0"/>
              <a:t>I</a:t>
            </a:r>
            <a:r>
              <a:rPr sz="3000" spc="-350" dirty="0"/>
              <a:t>CA</a:t>
            </a:r>
            <a:r>
              <a:rPr sz="3000" spc="-330" dirty="0"/>
              <a:t>L</a:t>
            </a:r>
            <a:r>
              <a:rPr sz="3000" spc="-85" dirty="0"/>
              <a:t> </a:t>
            </a:r>
            <a:r>
              <a:rPr sz="3000" spc="-275" dirty="0"/>
              <a:t>T</a:t>
            </a:r>
            <a:r>
              <a:rPr sz="3000" spc="-350" dirty="0"/>
              <a:t>R</a:t>
            </a:r>
            <a:r>
              <a:rPr sz="3000" spc="-330" dirty="0"/>
              <a:t>E</a:t>
            </a:r>
            <a:r>
              <a:rPr sz="3000" spc="-540" dirty="0"/>
              <a:t>A</a:t>
            </a:r>
            <a:r>
              <a:rPr sz="3000" spc="-275" dirty="0"/>
              <a:t>T</a:t>
            </a:r>
            <a:r>
              <a:rPr sz="3000" spc="-415" dirty="0"/>
              <a:t>M</a:t>
            </a:r>
            <a:r>
              <a:rPr sz="3000" spc="-330" dirty="0"/>
              <a:t>E</a:t>
            </a:r>
            <a:r>
              <a:rPr sz="3000" spc="-350" dirty="0"/>
              <a:t>N</a:t>
            </a:r>
            <a:r>
              <a:rPr sz="3000" spc="-330" dirty="0"/>
              <a:t>T</a:t>
            </a:r>
            <a:endParaRPr sz="3000"/>
          </a:p>
        </p:txBody>
      </p:sp>
      <p:sp>
        <p:nvSpPr>
          <p:cNvPr id="3" name="object 3"/>
          <p:cNvSpPr txBox="1"/>
          <p:nvPr/>
        </p:nvSpPr>
        <p:spPr>
          <a:xfrm>
            <a:off x="4864" y="883287"/>
            <a:ext cx="9016365" cy="5974713"/>
          </a:xfrm>
          <a:prstGeom prst="rect">
            <a:avLst/>
          </a:prstGeom>
        </p:spPr>
        <p:txBody>
          <a:bodyPr vert="horz" wrap="square" lIns="0" tIns="11430" rIns="0" bIns="0" rtlCol="0">
            <a:spAutoFit/>
          </a:bodyPr>
          <a:lstStyle/>
          <a:p>
            <a:pPr marL="38100" marR="52069">
              <a:lnSpc>
                <a:spcPct val="100000"/>
              </a:lnSpc>
              <a:spcBef>
                <a:spcPts val="90"/>
              </a:spcBef>
              <a:buChar char="-"/>
              <a:tabLst>
                <a:tab pos="172720" algn="l"/>
              </a:tabLst>
            </a:pPr>
            <a:r>
              <a:rPr sz="2400" spc="-160" dirty="0">
                <a:latin typeface="Microsoft Sans Serif"/>
                <a:cs typeface="Microsoft Sans Serif"/>
              </a:rPr>
              <a:t>Methotrexate</a:t>
            </a:r>
            <a:r>
              <a:rPr sz="2400" spc="-155" dirty="0">
                <a:latin typeface="Microsoft Sans Serif"/>
                <a:cs typeface="Microsoft Sans Serif"/>
              </a:rPr>
              <a:t> </a:t>
            </a:r>
            <a:r>
              <a:rPr sz="2400" spc="-185" dirty="0">
                <a:latin typeface="Microsoft Sans Serif"/>
                <a:cs typeface="Microsoft Sans Serif"/>
              </a:rPr>
              <a:t>(MTX)</a:t>
            </a:r>
            <a:r>
              <a:rPr sz="2400" spc="-180" dirty="0">
                <a:latin typeface="Microsoft Sans Serif"/>
                <a:cs typeface="Microsoft Sans Serif"/>
              </a:rPr>
              <a:t> </a:t>
            </a:r>
            <a:r>
              <a:rPr sz="2400" spc="-135" dirty="0">
                <a:latin typeface="Microsoft Sans Serif"/>
                <a:cs typeface="Microsoft Sans Serif"/>
              </a:rPr>
              <a:t>is </a:t>
            </a:r>
            <a:r>
              <a:rPr sz="2400" spc="-204" dirty="0">
                <a:latin typeface="Microsoft Sans Serif"/>
                <a:cs typeface="Microsoft Sans Serif"/>
              </a:rPr>
              <a:t>a</a:t>
            </a:r>
            <a:r>
              <a:rPr sz="2400" spc="-200" dirty="0">
                <a:latin typeface="Microsoft Sans Serif"/>
                <a:cs typeface="Microsoft Sans Serif"/>
              </a:rPr>
              <a:t> </a:t>
            </a:r>
            <a:r>
              <a:rPr sz="2400" spc="-120" dirty="0">
                <a:latin typeface="Microsoft Sans Serif"/>
                <a:cs typeface="Microsoft Sans Serif"/>
              </a:rPr>
              <a:t>folic </a:t>
            </a:r>
            <a:r>
              <a:rPr sz="2400" spc="-160" dirty="0">
                <a:latin typeface="Microsoft Sans Serif"/>
                <a:cs typeface="Microsoft Sans Serif"/>
              </a:rPr>
              <a:t>acid </a:t>
            </a:r>
            <a:r>
              <a:rPr sz="2400" spc="-150" dirty="0">
                <a:latin typeface="Microsoft Sans Serif"/>
                <a:cs typeface="Microsoft Sans Serif"/>
              </a:rPr>
              <a:t>antagonist</a:t>
            </a:r>
            <a:r>
              <a:rPr sz="2400" spc="-145" dirty="0">
                <a:latin typeface="Microsoft Sans Serif"/>
                <a:cs typeface="Microsoft Sans Serif"/>
              </a:rPr>
              <a:t> </a:t>
            </a:r>
            <a:r>
              <a:rPr sz="2400" spc="-160" dirty="0">
                <a:latin typeface="Microsoft Sans Serif"/>
                <a:cs typeface="Microsoft Sans Serif"/>
              </a:rPr>
              <a:t>widely</a:t>
            </a:r>
            <a:r>
              <a:rPr sz="2400" spc="-155" dirty="0">
                <a:latin typeface="Microsoft Sans Serif"/>
                <a:cs typeface="Microsoft Sans Serif"/>
              </a:rPr>
              <a:t> </a:t>
            </a:r>
            <a:r>
              <a:rPr sz="2400" spc="-185" dirty="0">
                <a:latin typeface="Microsoft Sans Serif"/>
                <a:cs typeface="Microsoft Sans Serif"/>
              </a:rPr>
              <a:t>used</a:t>
            </a:r>
            <a:r>
              <a:rPr sz="2400" spc="-180" dirty="0">
                <a:latin typeface="Microsoft Sans Serif"/>
                <a:cs typeface="Microsoft Sans Serif"/>
              </a:rPr>
              <a:t> </a:t>
            </a:r>
            <a:r>
              <a:rPr sz="2400" spc="-130" dirty="0">
                <a:latin typeface="Microsoft Sans Serif"/>
                <a:cs typeface="Microsoft Sans Serif"/>
              </a:rPr>
              <a:t>for </a:t>
            </a:r>
            <a:r>
              <a:rPr sz="2400" spc="-155" dirty="0">
                <a:latin typeface="Microsoft Sans Serif"/>
                <a:cs typeface="Microsoft Sans Serif"/>
              </a:rPr>
              <a:t>treatment </a:t>
            </a:r>
            <a:r>
              <a:rPr sz="2400" spc="-145" dirty="0">
                <a:latin typeface="Microsoft Sans Serif"/>
                <a:cs typeface="Microsoft Sans Serif"/>
              </a:rPr>
              <a:t>of </a:t>
            </a:r>
            <a:r>
              <a:rPr sz="2400" spc="-150" dirty="0">
                <a:latin typeface="Microsoft Sans Serif"/>
                <a:cs typeface="Microsoft Sans Serif"/>
              </a:rPr>
              <a:t>neoplasia,</a:t>
            </a:r>
            <a:r>
              <a:rPr sz="2400" spc="-145" dirty="0">
                <a:latin typeface="Microsoft Sans Serif"/>
                <a:cs typeface="Microsoft Sans Serif"/>
              </a:rPr>
              <a:t> </a:t>
            </a:r>
            <a:r>
              <a:rPr sz="2400" spc="-165" dirty="0">
                <a:latin typeface="Microsoft Sans Serif"/>
                <a:cs typeface="Microsoft Sans Serif"/>
              </a:rPr>
              <a:t>severe </a:t>
            </a:r>
            <a:r>
              <a:rPr sz="2400" spc="-520" dirty="0">
                <a:latin typeface="Microsoft Sans Serif"/>
                <a:cs typeface="Microsoft Sans Serif"/>
              </a:rPr>
              <a:t> </a:t>
            </a:r>
            <a:r>
              <a:rPr sz="2400" spc="-140" dirty="0">
                <a:latin typeface="Microsoft Sans Serif"/>
                <a:cs typeface="Microsoft Sans Serif"/>
              </a:rPr>
              <a:t>psoriasis,</a:t>
            </a:r>
            <a:r>
              <a:rPr sz="2400" spc="-135" dirty="0">
                <a:latin typeface="Microsoft Sans Serif"/>
                <a:cs typeface="Microsoft Sans Serif"/>
              </a:rPr>
              <a:t> </a:t>
            </a:r>
            <a:r>
              <a:rPr sz="2400" spc="-190" dirty="0">
                <a:latin typeface="Microsoft Sans Serif"/>
                <a:cs typeface="Microsoft Sans Serif"/>
              </a:rPr>
              <a:t>and </a:t>
            </a:r>
            <a:r>
              <a:rPr sz="2400" spc="-165" dirty="0">
                <a:latin typeface="Microsoft Sans Serif"/>
                <a:cs typeface="Microsoft Sans Serif"/>
              </a:rPr>
              <a:t>rheumatoid</a:t>
            </a:r>
            <a:r>
              <a:rPr sz="2400" spc="-160" dirty="0">
                <a:latin typeface="Microsoft Sans Serif"/>
                <a:cs typeface="Microsoft Sans Serif"/>
              </a:rPr>
              <a:t> </a:t>
            </a:r>
            <a:r>
              <a:rPr sz="2400" spc="-114" dirty="0">
                <a:latin typeface="Microsoft Sans Serif"/>
                <a:cs typeface="Microsoft Sans Serif"/>
              </a:rPr>
              <a:t>arthritis. </a:t>
            </a:r>
            <a:r>
              <a:rPr sz="2400" spc="-95" dirty="0">
                <a:latin typeface="Microsoft Sans Serif"/>
                <a:cs typeface="Microsoft Sans Serif"/>
              </a:rPr>
              <a:t>It </a:t>
            </a:r>
            <a:r>
              <a:rPr sz="2400" spc="-135" dirty="0">
                <a:latin typeface="Microsoft Sans Serif"/>
                <a:cs typeface="Microsoft Sans Serif"/>
              </a:rPr>
              <a:t>inhibits </a:t>
            </a:r>
            <a:r>
              <a:rPr sz="2400" spc="-165" dirty="0">
                <a:latin typeface="Microsoft Sans Serif"/>
                <a:cs typeface="Microsoft Sans Serif"/>
              </a:rPr>
              <a:t>deoxynucleic</a:t>
            </a:r>
            <a:r>
              <a:rPr sz="2400" spc="-160" dirty="0">
                <a:latin typeface="Microsoft Sans Serif"/>
                <a:cs typeface="Microsoft Sans Serif"/>
              </a:rPr>
              <a:t> acid </a:t>
            </a:r>
            <a:r>
              <a:rPr sz="2400" spc="-190" dirty="0">
                <a:latin typeface="Microsoft Sans Serif"/>
                <a:cs typeface="Microsoft Sans Serif"/>
              </a:rPr>
              <a:t>(DNA)</a:t>
            </a:r>
            <a:r>
              <a:rPr sz="2400" spc="-185" dirty="0">
                <a:latin typeface="Microsoft Sans Serif"/>
                <a:cs typeface="Microsoft Sans Serif"/>
              </a:rPr>
              <a:t> </a:t>
            </a:r>
            <a:r>
              <a:rPr sz="2400" spc="-155" dirty="0">
                <a:latin typeface="Microsoft Sans Serif"/>
                <a:cs typeface="Microsoft Sans Serif"/>
              </a:rPr>
              <a:t>synthesis</a:t>
            </a:r>
            <a:r>
              <a:rPr sz="2400" spc="-150" dirty="0">
                <a:latin typeface="Microsoft Sans Serif"/>
                <a:cs typeface="Microsoft Sans Serif"/>
              </a:rPr>
              <a:t> </a:t>
            </a:r>
            <a:r>
              <a:rPr sz="2400" spc="-190" dirty="0">
                <a:latin typeface="Microsoft Sans Serif"/>
                <a:cs typeface="Microsoft Sans Serif"/>
              </a:rPr>
              <a:t>and</a:t>
            </a:r>
            <a:r>
              <a:rPr sz="2400" spc="-185" dirty="0">
                <a:latin typeface="Microsoft Sans Serif"/>
                <a:cs typeface="Microsoft Sans Serif"/>
              </a:rPr>
              <a:t> </a:t>
            </a:r>
            <a:r>
              <a:rPr sz="2400" spc="-135" dirty="0">
                <a:latin typeface="Microsoft Sans Serif"/>
                <a:cs typeface="Microsoft Sans Serif"/>
              </a:rPr>
              <a:t>cell </a:t>
            </a:r>
            <a:r>
              <a:rPr sz="2400" spc="-130" dirty="0">
                <a:latin typeface="Microsoft Sans Serif"/>
                <a:cs typeface="Microsoft Sans Serif"/>
              </a:rPr>
              <a:t> </a:t>
            </a:r>
            <a:r>
              <a:rPr sz="2400" spc="-145" dirty="0">
                <a:latin typeface="Microsoft Sans Serif"/>
                <a:cs typeface="Microsoft Sans Serif"/>
              </a:rPr>
              <a:t>reproduction,</a:t>
            </a:r>
            <a:r>
              <a:rPr sz="2400" spc="45" dirty="0">
                <a:latin typeface="Microsoft Sans Serif"/>
                <a:cs typeface="Microsoft Sans Serif"/>
              </a:rPr>
              <a:t> </a:t>
            </a:r>
            <a:r>
              <a:rPr sz="2400" spc="-140" dirty="0">
                <a:latin typeface="Microsoft Sans Serif"/>
                <a:cs typeface="Microsoft Sans Serif"/>
              </a:rPr>
              <a:t>primarily</a:t>
            </a:r>
            <a:r>
              <a:rPr sz="2400" spc="50" dirty="0">
                <a:latin typeface="Microsoft Sans Serif"/>
                <a:cs typeface="Microsoft Sans Serif"/>
              </a:rPr>
              <a:t> </a:t>
            </a:r>
            <a:r>
              <a:rPr sz="2400" spc="-145" dirty="0">
                <a:latin typeface="Microsoft Sans Serif"/>
                <a:cs typeface="Microsoft Sans Serif"/>
              </a:rPr>
              <a:t>in</a:t>
            </a:r>
            <a:r>
              <a:rPr sz="2400" spc="-20" dirty="0">
                <a:latin typeface="Microsoft Sans Serif"/>
                <a:cs typeface="Microsoft Sans Serif"/>
              </a:rPr>
              <a:t> </a:t>
            </a:r>
            <a:r>
              <a:rPr sz="2400" spc="-140" dirty="0">
                <a:latin typeface="Microsoft Sans Serif"/>
                <a:cs typeface="Microsoft Sans Serif"/>
              </a:rPr>
              <a:t>actively</a:t>
            </a:r>
            <a:r>
              <a:rPr sz="2400" spc="70" dirty="0">
                <a:latin typeface="Microsoft Sans Serif"/>
                <a:cs typeface="Microsoft Sans Serif"/>
              </a:rPr>
              <a:t> </a:t>
            </a:r>
            <a:r>
              <a:rPr sz="2400" spc="-130" dirty="0">
                <a:latin typeface="Microsoft Sans Serif"/>
                <a:cs typeface="Microsoft Sans Serif"/>
              </a:rPr>
              <a:t>proliferating</a:t>
            </a:r>
            <a:r>
              <a:rPr sz="2400" spc="45" dirty="0">
                <a:latin typeface="Microsoft Sans Serif"/>
                <a:cs typeface="Microsoft Sans Serif"/>
              </a:rPr>
              <a:t> </a:t>
            </a:r>
            <a:r>
              <a:rPr sz="2400" spc="-140" dirty="0">
                <a:latin typeface="Microsoft Sans Serif"/>
                <a:cs typeface="Microsoft Sans Serif"/>
              </a:rPr>
              <a:t>cells</a:t>
            </a:r>
            <a:r>
              <a:rPr sz="2400" spc="25" dirty="0">
                <a:latin typeface="Microsoft Sans Serif"/>
                <a:cs typeface="Microsoft Sans Serif"/>
              </a:rPr>
              <a:t> </a:t>
            </a:r>
            <a:r>
              <a:rPr sz="2400" spc="-180" dirty="0">
                <a:latin typeface="Microsoft Sans Serif"/>
                <a:cs typeface="Microsoft Sans Serif"/>
              </a:rPr>
              <a:t>such</a:t>
            </a:r>
            <a:r>
              <a:rPr sz="2400" spc="30" dirty="0">
                <a:latin typeface="Microsoft Sans Serif"/>
                <a:cs typeface="Microsoft Sans Serif"/>
              </a:rPr>
              <a:t> </a:t>
            </a:r>
            <a:r>
              <a:rPr sz="2400" spc="-185" dirty="0">
                <a:latin typeface="Microsoft Sans Serif"/>
                <a:cs typeface="Microsoft Sans Serif"/>
              </a:rPr>
              <a:t>as</a:t>
            </a:r>
            <a:r>
              <a:rPr sz="2400" spc="-25" dirty="0">
                <a:latin typeface="Microsoft Sans Serif"/>
                <a:cs typeface="Microsoft Sans Serif"/>
              </a:rPr>
              <a:t> </a:t>
            </a:r>
            <a:r>
              <a:rPr sz="2400" spc="-160" dirty="0">
                <a:latin typeface="Microsoft Sans Serif"/>
                <a:cs typeface="Microsoft Sans Serif"/>
              </a:rPr>
              <a:t>malignant</a:t>
            </a:r>
            <a:r>
              <a:rPr sz="2400" spc="45" dirty="0">
                <a:latin typeface="Microsoft Sans Serif"/>
                <a:cs typeface="Microsoft Sans Serif"/>
              </a:rPr>
              <a:t> </a:t>
            </a:r>
            <a:r>
              <a:rPr sz="2400" spc="-130" dirty="0">
                <a:latin typeface="Microsoft Sans Serif"/>
                <a:cs typeface="Microsoft Sans Serif"/>
              </a:rPr>
              <a:t>cells,</a:t>
            </a:r>
            <a:r>
              <a:rPr sz="2400" spc="25" dirty="0">
                <a:latin typeface="Microsoft Sans Serif"/>
                <a:cs typeface="Microsoft Sans Serif"/>
              </a:rPr>
              <a:t> </a:t>
            </a:r>
            <a:r>
              <a:rPr sz="2400" spc="-145" dirty="0">
                <a:latin typeface="Microsoft Sans Serif"/>
                <a:cs typeface="Microsoft Sans Serif"/>
              </a:rPr>
              <a:t>trophoblasts,</a:t>
            </a:r>
            <a:r>
              <a:rPr sz="2400" spc="50" dirty="0">
                <a:latin typeface="Microsoft Sans Serif"/>
                <a:cs typeface="Microsoft Sans Serif"/>
              </a:rPr>
              <a:t> </a:t>
            </a:r>
            <a:r>
              <a:rPr sz="2400" spc="-190" dirty="0">
                <a:latin typeface="Microsoft Sans Serif"/>
                <a:cs typeface="Microsoft Sans Serif"/>
              </a:rPr>
              <a:t>and </a:t>
            </a:r>
            <a:r>
              <a:rPr sz="2400" spc="-515" dirty="0">
                <a:latin typeface="Microsoft Sans Serif"/>
                <a:cs typeface="Microsoft Sans Serif"/>
              </a:rPr>
              <a:t> </a:t>
            </a:r>
            <a:r>
              <a:rPr sz="2400" spc="-85" dirty="0">
                <a:latin typeface="Microsoft Sans Serif"/>
                <a:cs typeface="Microsoft Sans Serif"/>
              </a:rPr>
              <a:t>f</a:t>
            </a:r>
            <a:r>
              <a:rPr sz="2400" spc="-180" dirty="0">
                <a:latin typeface="Microsoft Sans Serif"/>
                <a:cs typeface="Microsoft Sans Serif"/>
              </a:rPr>
              <a:t>e</a:t>
            </a:r>
            <a:r>
              <a:rPr sz="2400" spc="-85" dirty="0">
                <a:latin typeface="Microsoft Sans Serif"/>
                <a:cs typeface="Microsoft Sans Serif"/>
              </a:rPr>
              <a:t>t</a:t>
            </a:r>
            <a:r>
              <a:rPr sz="2400" spc="-180" dirty="0">
                <a:latin typeface="Microsoft Sans Serif"/>
                <a:cs typeface="Microsoft Sans Serif"/>
              </a:rPr>
              <a:t>a</a:t>
            </a:r>
            <a:r>
              <a:rPr sz="2400" spc="-95" dirty="0">
                <a:latin typeface="Microsoft Sans Serif"/>
                <a:cs typeface="Microsoft Sans Serif"/>
              </a:rPr>
              <a:t>l</a:t>
            </a:r>
            <a:r>
              <a:rPr sz="2400" spc="-10" dirty="0">
                <a:latin typeface="Microsoft Sans Serif"/>
                <a:cs typeface="Microsoft Sans Serif"/>
              </a:rPr>
              <a:t> </a:t>
            </a:r>
            <a:r>
              <a:rPr sz="2400" spc="-165" dirty="0">
                <a:latin typeface="Microsoft Sans Serif"/>
                <a:cs typeface="Microsoft Sans Serif"/>
              </a:rPr>
              <a:t>c</a:t>
            </a:r>
            <a:r>
              <a:rPr sz="2400" spc="-180" dirty="0">
                <a:latin typeface="Microsoft Sans Serif"/>
                <a:cs typeface="Microsoft Sans Serif"/>
              </a:rPr>
              <a:t>e</a:t>
            </a:r>
            <a:r>
              <a:rPr sz="2400" spc="-80" dirty="0">
                <a:latin typeface="Microsoft Sans Serif"/>
                <a:cs typeface="Microsoft Sans Serif"/>
              </a:rPr>
              <a:t>ll</a:t>
            </a:r>
            <a:r>
              <a:rPr sz="2400" spc="-165" dirty="0">
                <a:latin typeface="Microsoft Sans Serif"/>
                <a:cs typeface="Microsoft Sans Serif"/>
              </a:rPr>
              <a:t>s</a:t>
            </a:r>
            <a:r>
              <a:rPr sz="2400" spc="-105" dirty="0">
                <a:latin typeface="Microsoft Sans Serif"/>
                <a:cs typeface="Microsoft Sans Serif"/>
              </a:rPr>
              <a:t>.</a:t>
            </a:r>
            <a:r>
              <a:rPr sz="2400" spc="15" dirty="0">
                <a:latin typeface="Microsoft Sans Serif"/>
                <a:cs typeface="Microsoft Sans Serif"/>
              </a:rPr>
              <a:t> </a:t>
            </a:r>
            <a:r>
              <a:rPr sz="2400" spc="-285" dirty="0">
                <a:latin typeface="Microsoft Sans Serif"/>
                <a:cs typeface="Microsoft Sans Serif"/>
              </a:rPr>
              <a:t>M</a:t>
            </a:r>
            <a:r>
              <a:rPr sz="2400" spc="-195" dirty="0">
                <a:latin typeface="Microsoft Sans Serif"/>
                <a:cs typeface="Microsoft Sans Serif"/>
              </a:rPr>
              <a:t>T</a:t>
            </a:r>
            <a:r>
              <a:rPr sz="2400" spc="-245" dirty="0">
                <a:latin typeface="Microsoft Sans Serif"/>
                <a:cs typeface="Microsoft Sans Serif"/>
              </a:rPr>
              <a:t>X</a:t>
            </a:r>
            <a:r>
              <a:rPr sz="2400" spc="-20" dirty="0">
                <a:latin typeface="Microsoft Sans Serif"/>
                <a:cs typeface="Microsoft Sans Serif"/>
              </a:rPr>
              <a:t> </a:t>
            </a:r>
            <a:r>
              <a:rPr sz="2400" spc="-80" dirty="0">
                <a:latin typeface="Microsoft Sans Serif"/>
                <a:cs typeface="Microsoft Sans Serif"/>
              </a:rPr>
              <a:t>i</a:t>
            </a:r>
            <a:r>
              <a:rPr sz="2400" spc="-185" dirty="0">
                <a:latin typeface="Microsoft Sans Serif"/>
                <a:cs typeface="Microsoft Sans Serif"/>
              </a:rPr>
              <a:t>s</a:t>
            </a:r>
            <a:r>
              <a:rPr sz="2400" spc="-10" dirty="0">
                <a:latin typeface="Microsoft Sans Serif"/>
                <a:cs typeface="Microsoft Sans Serif"/>
              </a:rPr>
              <a:t> </a:t>
            </a:r>
            <a:r>
              <a:rPr sz="2400" spc="-95" dirty="0">
                <a:latin typeface="Microsoft Sans Serif"/>
                <a:cs typeface="Microsoft Sans Serif"/>
              </a:rPr>
              <a:t>r</a:t>
            </a:r>
            <a:r>
              <a:rPr sz="2400" spc="-180" dirty="0">
                <a:latin typeface="Microsoft Sans Serif"/>
                <a:cs typeface="Microsoft Sans Serif"/>
              </a:rPr>
              <a:t>ap</a:t>
            </a:r>
            <a:r>
              <a:rPr sz="2400" spc="-80" dirty="0">
                <a:latin typeface="Microsoft Sans Serif"/>
                <a:cs typeface="Microsoft Sans Serif"/>
              </a:rPr>
              <a:t>i</a:t>
            </a:r>
            <a:r>
              <a:rPr sz="2400" spc="-180" dirty="0">
                <a:latin typeface="Microsoft Sans Serif"/>
                <a:cs typeface="Microsoft Sans Serif"/>
              </a:rPr>
              <a:t>d</a:t>
            </a:r>
            <a:r>
              <a:rPr sz="2400" spc="-80" dirty="0">
                <a:latin typeface="Microsoft Sans Serif"/>
                <a:cs typeface="Microsoft Sans Serif"/>
              </a:rPr>
              <a:t>l</a:t>
            </a:r>
            <a:r>
              <a:rPr sz="2400" spc="-185" dirty="0">
                <a:latin typeface="Microsoft Sans Serif"/>
                <a:cs typeface="Microsoft Sans Serif"/>
              </a:rPr>
              <a:t>y</a:t>
            </a:r>
            <a:r>
              <a:rPr sz="2400" spc="15" dirty="0">
                <a:latin typeface="Microsoft Sans Serif"/>
                <a:cs typeface="Microsoft Sans Serif"/>
              </a:rPr>
              <a:t> </a:t>
            </a:r>
            <a:r>
              <a:rPr sz="2400" spc="-165" dirty="0">
                <a:latin typeface="Microsoft Sans Serif"/>
                <a:cs typeface="Microsoft Sans Serif"/>
              </a:rPr>
              <a:t>c</a:t>
            </a:r>
            <a:r>
              <a:rPr sz="2400" spc="-80" dirty="0">
                <a:latin typeface="Microsoft Sans Serif"/>
                <a:cs typeface="Microsoft Sans Serif"/>
              </a:rPr>
              <a:t>l</a:t>
            </a:r>
            <a:r>
              <a:rPr sz="2400" spc="-180" dirty="0">
                <a:latin typeface="Microsoft Sans Serif"/>
                <a:cs typeface="Microsoft Sans Serif"/>
              </a:rPr>
              <a:t>ea</a:t>
            </a:r>
            <a:r>
              <a:rPr sz="2400" spc="-95" dirty="0">
                <a:latin typeface="Microsoft Sans Serif"/>
                <a:cs typeface="Microsoft Sans Serif"/>
              </a:rPr>
              <a:t>r</a:t>
            </a:r>
            <a:r>
              <a:rPr sz="2400" spc="-180" dirty="0">
                <a:latin typeface="Microsoft Sans Serif"/>
                <a:cs typeface="Microsoft Sans Serif"/>
              </a:rPr>
              <a:t>e</a:t>
            </a:r>
            <a:r>
              <a:rPr sz="2400" spc="-204" dirty="0">
                <a:latin typeface="Microsoft Sans Serif"/>
                <a:cs typeface="Microsoft Sans Serif"/>
              </a:rPr>
              <a:t>d</a:t>
            </a:r>
            <a:r>
              <a:rPr sz="2400" spc="40" dirty="0">
                <a:latin typeface="Microsoft Sans Serif"/>
                <a:cs typeface="Microsoft Sans Serif"/>
              </a:rPr>
              <a:t> </a:t>
            </a:r>
            <a:r>
              <a:rPr sz="2400" spc="-180" dirty="0">
                <a:latin typeface="Microsoft Sans Serif"/>
                <a:cs typeface="Microsoft Sans Serif"/>
              </a:rPr>
              <a:t>b</a:t>
            </a:r>
            <a:r>
              <a:rPr sz="2400" spc="-185" dirty="0">
                <a:latin typeface="Microsoft Sans Serif"/>
                <a:cs typeface="Microsoft Sans Serif"/>
              </a:rPr>
              <a:t>y</a:t>
            </a:r>
            <a:r>
              <a:rPr sz="2400" spc="-10" dirty="0">
                <a:latin typeface="Microsoft Sans Serif"/>
                <a:cs typeface="Microsoft Sans Serif"/>
              </a:rPr>
              <a:t> </a:t>
            </a:r>
            <a:r>
              <a:rPr sz="2400" spc="-85" dirty="0">
                <a:latin typeface="Microsoft Sans Serif"/>
                <a:cs typeface="Microsoft Sans Serif"/>
              </a:rPr>
              <a:t>t</a:t>
            </a:r>
            <a:r>
              <a:rPr sz="2400" spc="-180" dirty="0">
                <a:latin typeface="Microsoft Sans Serif"/>
                <a:cs typeface="Microsoft Sans Serif"/>
              </a:rPr>
              <a:t>h</a:t>
            </a:r>
            <a:r>
              <a:rPr sz="2400" spc="-204" dirty="0">
                <a:latin typeface="Microsoft Sans Serif"/>
                <a:cs typeface="Microsoft Sans Serif"/>
              </a:rPr>
              <a:t>e</a:t>
            </a:r>
            <a:r>
              <a:rPr sz="2400" spc="60" dirty="0">
                <a:latin typeface="Microsoft Sans Serif"/>
                <a:cs typeface="Microsoft Sans Serif"/>
              </a:rPr>
              <a:t> </a:t>
            </a:r>
            <a:r>
              <a:rPr sz="2400" spc="-165" dirty="0">
                <a:latin typeface="Microsoft Sans Serif"/>
                <a:cs typeface="Microsoft Sans Serif"/>
              </a:rPr>
              <a:t>k</a:t>
            </a:r>
            <a:r>
              <a:rPr sz="2400" spc="-80" dirty="0">
                <a:latin typeface="Microsoft Sans Serif"/>
                <a:cs typeface="Microsoft Sans Serif"/>
              </a:rPr>
              <a:t>i</a:t>
            </a:r>
            <a:r>
              <a:rPr sz="2400" spc="-180" dirty="0">
                <a:latin typeface="Microsoft Sans Serif"/>
                <a:cs typeface="Microsoft Sans Serif"/>
              </a:rPr>
              <a:t>dne</a:t>
            </a:r>
            <a:r>
              <a:rPr sz="2400" spc="-165" dirty="0">
                <a:latin typeface="Microsoft Sans Serif"/>
                <a:cs typeface="Microsoft Sans Serif"/>
              </a:rPr>
              <a:t>y</a:t>
            </a:r>
            <a:r>
              <a:rPr sz="2400" spc="-155" dirty="0">
                <a:latin typeface="Microsoft Sans Serif"/>
                <a:cs typeface="Microsoft Sans Serif"/>
              </a:rPr>
              <a:t>s</a:t>
            </a:r>
            <a:r>
              <a:rPr sz="2400" spc="-105" dirty="0">
                <a:latin typeface="Microsoft Sans Serif"/>
                <a:cs typeface="Microsoft Sans Serif"/>
              </a:rPr>
              <a:t>.</a:t>
            </a:r>
            <a:endParaRPr sz="2400">
              <a:latin typeface="Microsoft Sans Serif"/>
              <a:cs typeface="Microsoft Sans Serif"/>
            </a:endParaRPr>
          </a:p>
          <a:p>
            <a:pPr marL="168910" indent="-131445">
              <a:lnSpc>
                <a:spcPct val="100000"/>
              </a:lnSpc>
              <a:spcBef>
                <a:spcPts val="1085"/>
              </a:spcBef>
              <a:buChar char="-"/>
              <a:tabLst>
                <a:tab pos="169545" algn="l"/>
              </a:tabLst>
            </a:pPr>
            <a:r>
              <a:rPr sz="2400" spc="-195" dirty="0">
                <a:latin typeface="Microsoft Sans Serif"/>
                <a:cs typeface="Microsoft Sans Serif"/>
              </a:rPr>
              <a:t>The</a:t>
            </a:r>
            <a:r>
              <a:rPr sz="2400" spc="-20" dirty="0">
                <a:latin typeface="Microsoft Sans Serif"/>
                <a:cs typeface="Microsoft Sans Serif"/>
              </a:rPr>
              <a:t> </a:t>
            </a:r>
            <a:r>
              <a:rPr sz="2400" spc="-185" dirty="0">
                <a:latin typeface="Microsoft Sans Serif"/>
                <a:cs typeface="Microsoft Sans Serif"/>
              </a:rPr>
              <a:t>dose</a:t>
            </a:r>
            <a:r>
              <a:rPr sz="2400" spc="25" dirty="0">
                <a:latin typeface="Microsoft Sans Serif"/>
                <a:cs typeface="Microsoft Sans Serif"/>
              </a:rPr>
              <a:t> </a:t>
            </a:r>
            <a:r>
              <a:rPr sz="2400" spc="-145" dirty="0">
                <a:latin typeface="Microsoft Sans Serif"/>
                <a:cs typeface="Microsoft Sans Serif"/>
              </a:rPr>
              <a:t>of</a:t>
            </a:r>
            <a:r>
              <a:rPr sz="2400" spc="-25" dirty="0">
                <a:latin typeface="Microsoft Sans Serif"/>
                <a:cs typeface="Microsoft Sans Serif"/>
              </a:rPr>
              <a:t> </a:t>
            </a:r>
            <a:r>
              <a:rPr sz="2400" spc="-240" dirty="0">
                <a:latin typeface="Microsoft Sans Serif"/>
                <a:cs typeface="Microsoft Sans Serif"/>
              </a:rPr>
              <a:t>MTX</a:t>
            </a:r>
            <a:r>
              <a:rPr sz="2400" spc="-20" dirty="0">
                <a:latin typeface="Microsoft Sans Serif"/>
                <a:cs typeface="Microsoft Sans Serif"/>
              </a:rPr>
              <a:t> </a:t>
            </a:r>
            <a:r>
              <a:rPr sz="2400" spc="-185" dirty="0">
                <a:latin typeface="Microsoft Sans Serif"/>
                <a:cs typeface="Microsoft Sans Serif"/>
              </a:rPr>
              <a:t>used</a:t>
            </a:r>
            <a:r>
              <a:rPr sz="2400" spc="25" dirty="0">
                <a:latin typeface="Microsoft Sans Serif"/>
                <a:cs typeface="Microsoft Sans Serif"/>
              </a:rPr>
              <a:t> </a:t>
            </a:r>
            <a:r>
              <a:rPr sz="2400" spc="-145" dirty="0">
                <a:latin typeface="Microsoft Sans Serif"/>
                <a:cs typeface="Microsoft Sans Serif"/>
              </a:rPr>
              <a:t>to</a:t>
            </a:r>
            <a:r>
              <a:rPr sz="2400" spc="-25" dirty="0">
                <a:latin typeface="Microsoft Sans Serif"/>
                <a:cs typeface="Microsoft Sans Serif"/>
              </a:rPr>
              <a:t> </a:t>
            </a:r>
            <a:r>
              <a:rPr sz="2400" spc="-130" dirty="0">
                <a:latin typeface="Microsoft Sans Serif"/>
                <a:cs typeface="Microsoft Sans Serif"/>
              </a:rPr>
              <a:t>treat</a:t>
            </a:r>
            <a:r>
              <a:rPr sz="2400" spc="-5" dirty="0">
                <a:latin typeface="Microsoft Sans Serif"/>
                <a:cs typeface="Microsoft Sans Serif"/>
              </a:rPr>
              <a:t> </a:t>
            </a:r>
            <a:r>
              <a:rPr sz="2400" spc="-150" dirty="0">
                <a:latin typeface="Microsoft Sans Serif"/>
                <a:cs typeface="Microsoft Sans Serif"/>
              </a:rPr>
              <a:t>ectopic</a:t>
            </a:r>
            <a:r>
              <a:rPr sz="2400" spc="15" dirty="0">
                <a:latin typeface="Microsoft Sans Serif"/>
                <a:cs typeface="Microsoft Sans Serif"/>
              </a:rPr>
              <a:t> </a:t>
            </a:r>
            <a:r>
              <a:rPr sz="2400" spc="-170" dirty="0">
                <a:latin typeface="Microsoft Sans Serif"/>
                <a:cs typeface="Microsoft Sans Serif"/>
              </a:rPr>
              <a:t>pregnancy</a:t>
            </a:r>
            <a:r>
              <a:rPr sz="2400" spc="45" dirty="0">
                <a:latin typeface="Microsoft Sans Serif"/>
                <a:cs typeface="Microsoft Sans Serif"/>
              </a:rPr>
              <a:t> </a:t>
            </a:r>
            <a:r>
              <a:rPr sz="2400" spc="-160" dirty="0">
                <a:latin typeface="Microsoft Sans Serif"/>
                <a:cs typeface="Microsoft Sans Serif"/>
              </a:rPr>
              <a:t>(50</a:t>
            </a:r>
            <a:r>
              <a:rPr sz="2400" dirty="0">
                <a:latin typeface="Microsoft Sans Serif"/>
                <a:cs typeface="Microsoft Sans Serif"/>
              </a:rPr>
              <a:t> </a:t>
            </a:r>
            <a:r>
              <a:rPr sz="2400" spc="-215" dirty="0">
                <a:latin typeface="Microsoft Sans Serif"/>
                <a:cs typeface="Microsoft Sans Serif"/>
              </a:rPr>
              <a:t>mg/m</a:t>
            </a:r>
            <a:r>
              <a:rPr sz="2400" spc="90" dirty="0">
                <a:latin typeface="Microsoft Sans Serif"/>
                <a:cs typeface="Microsoft Sans Serif"/>
              </a:rPr>
              <a:t> </a:t>
            </a:r>
            <a:r>
              <a:rPr sz="2400" spc="-209" baseline="24691" dirty="0">
                <a:latin typeface="Microsoft Sans Serif"/>
                <a:cs typeface="Microsoft Sans Serif"/>
              </a:rPr>
              <a:t>2</a:t>
            </a:r>
            <a:r>
              <a:rPr sz="2400" spc="-22" baseline="24691" dirty="0">
                <a:latin typeface="Microsoft Sans Serif"/>
                <a:cs typeface="Microsoft Sans Serif"/>
              </a:rPr>
              <a:t> </a:t>
            </a:r>
            <a:r>
              <a:rPr sz="2400" spc="-155" dirty="0">
                <a:latin typeface="Microsoft Sans Serif"/>
                <a:cs typeface="Microsoft Sans Serif"/>
              </a:rPr>
              <a:t>or</a:t>
            </a:r>
            <a:r>
              <a:rPr sz="2400" spc="-20" dirty="0">
                <a:latin typeface="Microsoft Sans Serif"/>
                <a:cs typeface="Microsoft Sans Serif"/>
              </a:rPr>
              <a:t> </a:t>
            </a:r>
            <a:r>
              <a:rPr sz="2400" spc="-204" dirty="0">
                <a:latin typeface="Microsoft Sans Serif"/>
                <a:cs typeface="Microsoft Sans Serif"/>
              </a:rPr>
              <a:t>1</a:t>
            </a:r>
            <a:r>
              <a:rPr sz="2400" spc="-15" dirty="0">
                <a:latin typeface="Microsoft Sans Serif"/>
                <a:cs typeface="Microsoft Sans Serif"/>
              </a:rPr>
              <a:t> </a:t>
            </a:r>
            <a:r>
              <a:rPr sz="2400" spc="-170" dirty="0">
                <a:latin typeface="Microsoft Sans Serif"/>
                <a:cs typeface="Microsoft Sans Serif"/>
              </a:rPr>
              <a:t>mg/kg)</a:t>
            </a:r>
            <a:endParaRPr sz="2400">
              <a:latin typeface="Microsoft Sans Serif"/>
              <a:cs typeface="Microsoft Sans Serif"/>
            </a:endParaRPr>
          </a:p>
          <a:p>
            <a:pPr marL="38100" marR="30480">
              <a:lnSpc>
                <a:spcPct val="100000"/>
              </a:lnSpc>
              <a:spcBef>
                <a:spcPts val="1080"/>
              </a:spcBef>
              <a:buChar char="-"/>
              <a:tabLst>
                <a:tab pos="172720" algn="l"/>
              </a:tabLst>
            </a:pPr>
            <a:r>
              <a:rPr sz="2400" spc="-240" dirty="0">
                <a:latin typeface="Microsoft Sans Serif"/>
                <a:cs typeface="Microsoft Sans Serif"/>
              </a:rPr>
              <a:t>MTX</a:t>
            </a:r>
            <a:r>
              <a:rPr sz="2400" spc="-235" dirty="0">
                <a:latin typeface="Microsoft Sans Serif"/>
                <a:cs typeface="Microsoft Sans Serif"/>
              </a:rPr>
              <a:t> </a:t>
            </a:r>
            <a:r>
              <a:rPr sz="2400" spc="-185" dirty="0">
                <a:latin typeface="Microsoft Sans Serif"/>
                <a:cs typeface="Microsoft Sans Serif"/>
              </a:rPr>
              <a:t>can</a:t>
            </a:r>
            <a:r>
              <a:rPr sz="2400" spc="-180" dirty="0">
                <a:latin typeface="Microsoft Sans Serif"/>
                <a:cs typeface="Microsoft Sans Serif"/>
              </a:rPr>
              <a:t> </a:t>
            </a:r>
            <a:r>
              <a:rPr sz="2400" spc="-195" dirty="0">
                <a:latin typeface="Microsoft Sans Serif"/>
                <a:cs typeface="Microsoft Sans Serif"/>
              </a:rPr>
              <a:t>be</a:t>
            </a:r>
            <a:r>
              <a:rPr sz="2400" spc="-190" dirty="0">
                <a:latin typeface="Microsoft Sans Serif"/>
                <a:cs typeface="Microsoft Sans Serif"/>
              </a:rPr>
              <a:t> </a:t>
            </a:r>
            <a:r>
              <a:rPr sz="2400" spc="-165" dirty="0">
                <a:latin typeface="Microsoft Sans Serif"/>
                <a:cs typeface="Microsoft Sans Serif"/>
              </a:rPr>
              <a:t>given</a:t>
            </a:r>
            <a:r>
              <a:rPr sz="2400" spc="-160" dirty="0">
                <a:latin typeface="Microsoft Sans Serif"/>
                <a:cs typeface="Microsoft Sans Serif"/>
              </a:rPr>
              <a:t> </a:t>
            </a:r>
            <a:r>
              <a:rPr sz="2400" spc="-155" dirty="0">
                <a:latin typeface="Microsoft Sans Serif"/>
                <a:cs typeface="Microsoft Sans Serif"/>
              </a:rPr>
              <a:t>systemically</a:t>
            </a:r>
            <a:r>
              <a:rPr sz="2400" spc="-150" dirty="0">
                <a:latin typeface="Microsoft Sans Serif"/>
                <a:cs typeface="Microsoft Sans Serif"/>
              </a:rPr>
              <a:t> </a:t>
            </a:r>
            <a:r>
              <a:rPr sz="2400" spc="-100" dirty="0">
                <a:latin typeface="Microsoft Sans Serif"/>
                <a:cs typeface="Microsoft Sans Serif"/>
              </a:rPr>
              <a:t>(ie, </a:t>
            </a:r>
            <a:r>
              <a:rPr sz="2400" spc="-155" dirty="0">
                <a:latin typeface="Microsoft Sans Serif"/>
                <a:cs typeface="Microsoft Sans Serif"/>
              </a:rPr>
              <a:t>intravenously,</a:t>
            </a:r>
            <a:r>
              <a:rPr sz="2400" spc="-150" dirty="0">
                <a:latin typeface="Microsoft Sans Serif"/>
                <a:cs typeface="Microsoft Sans Serif"/>
              </a:rPr>
              <a:t> intramuscularly</a:t>
            </a:r>
            <a:r>
              <a:rPr sz="2400" spc="-145" dirty="0">
                <a:latin typeface="Microsoft Sans Serif"/>
                <a:cs typeface="Microsoft Sans Serif"/>
              </a:rPr>
              <a:t> </a:t>
            </a:r>
            <a:r>
              <a:rPr sz="2400" spc="-125" dirty="0">
                <a:latin typeface="Microsoft Sans Serif"/>
                <a:cs typeface="Microsoft Sans Serif"/>
              </a:rPr>
              <a:t>[IM], </a:t>
            </a:r>
            <a:r>
              <a:rPr sz="2400" spc="-155" dirty="0">
                <a:latin typeface="Microsoft Sans Serif"/>
                <a:cs typeface="Microsoft Sans Serif"/>
              </a:rPr>
              <a:t>or </a:t>
            </a:r>
            <a:r>
              <a:rPr sz="2400" spc="-130" dirty="0">
                <a:latin typeface="Microsoft Sans Serif"/>
                <a:cs typeface="Microsoft Sans Serif"/>
              </a:rPr>
              <a:t>orally) </a:t>
            </a:r>
            <a:r>
              <a:rPr sz="2400" spc="-155" dirty="0">
                <a:latin typeface="Microsoft Sans Serif"/>
                <a:cs typeface="Microsoft Sans Serif"/>
              </a:rPr>
              <a:t>or </a:t>
            </a:r>
            <a:r>
              <a:rPr sz="2400" spc="-185" dirty="0">
                <a:latin typeface="Microsoft Sans Serif"/>
                <a:cs typeface="Microsoft Sans Serif"/>
              </a:rPr>
              <a:t>by</a:t>
            </a:r>
            <a:r>
              <a:rPr sz="2400" spc="-180" dirty="0">
                <a:latin typeface="Microsoft Sans Serif"/>
                <a:cs typeface="Microsoft Sans Serif"/>
              </a:rPr>
              <a:t> </a:t>
            </a:r>
            <a:r>
              <a:rPr sz="2400" spc="-135" dirty="0">
                <a:latin typeface="Microsoft Sans Serif"/>
                <a:cs typeface="Microsoft Sans Serif"/>
              </a:rPr>
              <a:t>direct </a:t>
            </a:r>
            <a:r>
              <a:rPr sz="2400" spc="-520" dirty="0">
                <a:latin typeface="Microsoft Sans Serif"/>
                <a:cs typeface="Microsoft Sans Serif"/>
              </a:rPr>
              <a:t> </a:t>
            </a:r>
            <a:r>
              <a:rPr sz="2400" spc="-140" dirty="0">
                <a:latin typeface="Microsoft Sans Serif"/>
                <a:cs typeface="Microsoft Sans Serif"/>
              </a:rPr>
              <a:t>local injection</a:t>
            </a:r>
            <a:r>
              <a:rPr sz="2400" spc="250" dirty="0">
                <a:latin typeface="Microsoft Sans Serif"/>
                <a:cs typeface="Microsoft Sans Serif"/>
              </a:rPr>
              <a:t> </a:t>
            </a:r>
            <a:r>
              <a:rPr sz="2400" spc="-140" dirty="0">
                <a:latin typeface="Microsoft Sans Serif"/>
                <a:cs typeface="Microsoft Sans Serif"/>
              </a:rPr>
              <a:t>into </a:t>
            </a:r>
            <a:r>
              <a:rPr sz="2400" spc="-155" dirty="0">
                <a:latin typeface="Microsoft Sans Serif"/>
                <a:cs typeface="Microsoft Sans Serif"/>
              </a:rPr>
              <a:t>the </a:t>
            </a:r>
            <a:r>
              <a:rPr sz="2400" spc="-150" dirty="0">
                <a:latin typeface="Microsoft Sans Serif"/>
                <a:cs typeface="Microsoft Sans Serif"/>
              </a:rPr>
              <a:t>ectopic</a:t>
            </a:r>
            <a:r>
              <a:rPr sz="2400" spc="229" dirty="0">
                <a:latin typeface="Microsoft Sans Serif"/>
                <a:cs typeface="Microsoft Sans Serif"/>
              </a:rPr>
              <a:t> </a:t>
            </a:r>
            <a:r>
              <a:rPr sz="2400" spc="-170" dirty="0">
                <a:latin typeface="Microsoft Sans Serif"/>
                <a:cs typeface="Microsoft Sans Serif"/>
              </a:rPr>
              <a:t>pregnancy</a:t>
            </a:r>
            <a:r>
              <a:rPr sz="2400" spc="190" dirty="0">
                <a:latin typeface="Microsoft Sans Serif"/>
                <a:cs typeface="Microsoft Sans Serif"/>
              </a:rPr>
              <a:t> </a:t>
            </a:r>
            <a:r>
              <a:rPr sz="2400" spc="-175" dirty="0">
                <a:latin typeface="Microsoft Sans Serif"/>
                <a:cs typeface="Microsoft Sans Serif"/>
              </a:rPr>
              <a:t>sac</a:t>
            </a:r>
            <a:r>
              <a:rPr sz="2400" spc="185" dirty="0">
                <a:latin typeface="Microsoft Sans Serif"/>
                <a:cs typeface="Microsoft Sans Serif"/>
              </a:rPr>
              <a:t> </a:t>
            </a:r>
            <a:r>
              <a:rPr sz="2400" spc="-155" dirty="0">
                <a:latin typeface="Microsoft Sans Serif"/>
                <a:cs typeface="Microsoft Sans Serif"/>
              </a:rPr>
              <a:t>with</a:t>
            </a:r>
            <a:r>
              <a:rPr sz="2400" spc="220" dirty="0">
                <a:latin typeface="Microsoft Sans Serif"/>
                <a:cs typeface="Microsoft Sans Serif"/>
              </a:rPr>
              <a:t> </a:t>
            </a:r>
            <a:r>
              <a:rPr sz="2400" spc="-140" dirty="0">
                <a:latin typeface="Microsoft Sans Serif"/>
                <a:cs typeface="Microsoft Sans Serif"/>
              </a:rPr>
              <a:t>either</a:t>
            </a:r>
            <a:r>
              <a:rPr sz="2400" spc="250" dirty="0">
                <a:latin typeface="Microsoft Sans Serif"/>
                <a:cs typeface="Microsoft Sans Serif"/>
              </a:rPr>
              <a:t> </a:t>
            </a:r>
            <a:r>
              <a:rPr sz="2400" spc="-204" dirty="0">
                <a:latin typeface="Microsoft Sans Serif"/>
                <a:cs typeface="Microsoft Sans Serif"/>
              </a:rPr>
              <a:t>a</a:t>
            </a:r>
            <a:r>
              <a:rPr sz="2400" spc="120" dirty="0">
                <a:latin typeface="Microsoft Sans Serif"/>
                <a:cs typeface="Microsoft Sans Serif"/>
              </a:rPr>
              <a:t> </a:t>
            </a:r>
            <a:r>
              <a:rPr sz="2400" spc="-150" dirty="0">
                <a:latin typeface="Microsoft Sans Serif"/>
                <a:cs typeface="Microsoft Sans Serif"/>
              </a:rPr>
              <a:t>transvaginal</a:t>
            </a:r>
            <a:r>
              <a:rPr sz="2400" spc="235" dirty="0">
                <a:latin typeface="Microsoft Sans Serif"/>
                <a:cs typeface="Microsoft Sans Serif"/>
              </a:rPr>
              <a:t> </a:t>
            </a:r>
            <a:r>
              <a:rPr sz="2400" spc="-155" dirty="0">
                <a:latin typeface="Microsoft Sans Serif"/>
                <a:cs typeface="Microsoft Sans Serif"/>
              </a:rPr>
              <a:t>or </a:t>
            </a:r>
            <a:r>
              <a:rPr sz="2400" spc="-160" dirty="0">
                <a:latin typeface="Microsoft Sans Serif"/>
                <a:cs typeface="Microsoft Sans Serif"/>
              </a:rPr>
              <a:t>transabdominal </a:t>
            </a:r>
            <a:r>
              <a:rPr sz="2400" spc="-155" dirty="0">
                <a:latin typeface="Microsoft Sans Serif"/>
                <a:cs typeface="Microsoft Sans Serif"/>
              </a:rPr>
              <a:t> </a:t>
            </a:r>
            <a:r>
              <a:rPr sz="2400" spc="-140" dirty="0">
                <a:latin typeface="Microsoft Sans Serif"/>
                <a:cs typeface="Microsoft Sans Serif"/>
              </a:rPr>
              <a:t>(eg, </a:t>
            </a:r>
            <a:r>
              <a:rPr sz="2400" spc="-150" dirty="0">
                <a:latin typeface="Microsoft Sans Serif"/>
                <a:cs typeface="Microsoft Sans Serif"/>
              </a:rPr>
              <a:t>laparoscopic)</a:t>
            </a:r>
            <a:r>
              <a:rPr sz="2400" spc="-145" dirty="0">
                <a:latin typeface="Microsoft Sans Serif"/>
                <a:cs typeface="Microsoft Sans Serif"/>
              </a:rPr>
              <a:t> </a:t>
            </a:r>
            <a:r>
              <a:rPr sz="2400" spc="-160" dirty="0">
                <a:latin typeface="Microsoft Sans Serif"/>
                <a:cs typeface="Microsoft Sans Serif"/>
              </a:rPr>
              <a:t>approach.</a:t>
            </a:r>
            <a:r>
              <a:rPr sz="2400" spc="210" dirty="0">
                <a:latin typeface="Microsoft Sans Serif"/>
                <a:cs typeface="Microsoft Sans Serif"/>
              </a:rPr>
              <a:t> </a:t>
            </a:r>
            <a:r>
              <a:rPr sz="2400" spc="-195" dirty="0">
                <a:latin typeface="Microsoft Sans Serif"/>
                <a:cs typeface="Microsoft Sans Serif"/>
              </a:rPr>
              <a:t>IM</a:t>
            </a:r>
            <a:r>
              <a:rPr sz="2400" spc="140" dirty="0">
                <a:latin typeface="Microsoft Sans Serif"/>
                <a:cs typeface="Microsoft Sans Serif"/>
              </a:rPr>
              <a:t> </a:t>
            </a:r>
            <a:r>
              <a:rPr sz="2400" spc="-150" dirty="0">
                <a:latin typeface="Microsoft Sans Serif"/>
                <a:cs typeface="Microsoft Sans Serif"/>
              </a:rPr>
              <a:t>administration</a:t>
            </a:r>
            <a:r>
              <a:rPr sz="2400" spc="229" dirty="0">
                <a:latin typeface="Microsoft Sans Serif"/>
                <a:cs typeface="Microsoft Sans Serif"/>
              </a:rPr>
              <a:t> </a:t>
            </a:r>
            <a:r>
              <a:rPr sz="2400" spc="-130" dirty="0">
                <a:latin typeface="Microsoft Sans Serif"/>
                <a:cs typeface="Microsoft Sans Serif"/>
              </a:rPr>
              <a:t>is </a:t>
            </a:r>
            <a:r>
              <a:rPr sz="2400" spc="-160" dirty="0">
                <a:latin typeface="Microsoft Sans Serif"/>
                <a:cs typeface="Microsoft Sans Serif"/>
              </a:rPr>
              <a:t>the</a:t>
            </a:r>
            <a:r>
              <a:rPr sz="2400" spc="215" dirty="0">
                <a:latin typeface="Microsoft Sans Serif"/>
                <a:cs typeface="Microsoft Sans Serif"/>
              </a:rPr>
              <a:t> </a:t>
            </a:r>
            <a:r>
              <a:rPr sz="2400" spc="-185" dirty="0">
                <a:latin typeface="Microsoft Sans Serif"/>
                <a:cs typeface="Microsoft Sans Serif"/>
              </a:rPr>
              <a:t>most</a:t>
            </a:r>
            <a:r>
              <a:rPr sz="2400" spc="160" dirty="0">
                <a:latin typeface="Microsoft Sans Serif"/>
                <a:cs typeface="Microsoft Sans Serif"/>
              </a:rPr>
              <a:t> </a:t>
            </a:r>
            <a:r>
              <a:rPr sz="2400" spc="-220" dirty="0">
                <a:latin typeface="Microsoft Sans Serif"/>
                <a:cs typeface="Microsoft Sans Serif"/>
              </a:rPr>
              <a:t>common</a:t>
            </a:r>
            <a:r>
              <a:rPr sz="2400" spc="90" dirty="0">
                <a:latin typeface="Microsoft Sans Serif"/>
                <a:cs typeface="Microsoft Sans Serif"/>
              </a:rPr>
              <a:t> </a:t>
            </a:r>
            <a:r>
              <a:rPr sz="2400" spc="-150" dirty="0">
                <a:latin typeface="Microsoft Sans Serif"/>
                <a:cs typeface="Microsoft Sans Serif"/>
              </a:rPr>
              <a:t>route </a:t>
            </a:r>
            <a:r>
              <a:rPr sz="2400" spc="-130" dirty="0">
                <a:latin typeface="Microsoft Sans Serif"/>
                <a:cs typeface="Microsoft Sans Serif"/>
              </a:rPr>
              <a:t>for </a:t>
            </a:r>
            <a:r>
              <a:rPr sz="2400" spc="-155" dirty="0">
                <a:latin typeface="Microsoft Sans Serif"/>
                <a:cs typeface="Microsoft Sans Serif"/>
              </a:rPr>
              <a:t>treatment</a:t>
            </a:r>
            <a:r>
              <a:rPr sz="2400" spc="220" dirty="0">
                <a:latin typeface="Microsoft Sans Serif"/>
                <a:cs typeface="Microsoft Sans Serif"/>
              </a:rPr>
              <a:t> </a:t>
            </a:r>
            <a:r>
              <a:rPr sz="2400" spc="-145" dirty="0">
                <a:latin typeface="Microsoft Sans Serif"/>
                <a:cs typeface="Microsoft Sans Serif"/>
              </a:rPr>
              <a:t>of </a:t>
            </a:r>
            <a:r>
              <a:rPr sz="2400" spc="-140" dirty="0">
                <a:latin typeface="Microsoft Sans Serif"/>
                <a:cs typeface="Microsoft Sans Serif"/>
              </a:rPr>
              <a:t> </a:t>
            </a:r>
            <a:r>
              <a:rPr sz="2400" spc="-145" dirty="0">
                <a:latin typeface="Microsoft Sans Serif"/>
                <a:cs typeface="Microsoft Sans Serif"/>
              </a:rPr>
              <a:t>tubal</a:t>
            </a:r>
            <a:r>
              <a:rPr sz="2400" spc="-5" dirty="0">
                <a:latin typeface="Microsoft Sans Serif"/>
                <a:cs typeface="Microsoft Sans Serif"/>
              </a:rPr>
              <a:t> </a:t>
            </a:r>
            <a:r>
              <a:rPr sz="2400" spc="-175" dirty="0">
                <a:latin typeface="Microsoft Sans Serif"/>
                <a:cs typeface="Microsoft Sans Serif"/>
              </a:rPr>
              <a:t>pregnancy.</a:t>
            </a:r>
            <a:r>
              <a:rPr sz="2400" spc="85" dirty="0">
                <a:latin typeface="Microsoft Sans Serif"/>
                <a:cs typeface="Microsoft Sans Serif"/>
              </a:rPr>
              <a:t> </a:t>
            </a:r>
            <a:r>
              <a:rPr sz="2400" spc="-160" dirty="0">
                <a:latin typeface="Microsoft Sans Serif"/>
                <a:cs typeface="Microsoft Sans Serif"/>
              </a:rPr>
              <a:t>Local</a:t>
            </a:r>
            <a:r>
              <a:rPr sz="2400" spc="20" dirty="0">
                <a:latin typeface="Microsoft Sans Serif"/>
                <a:cs typeface="Microsoft Sans Serif"/>
              </a:rPr>
              <a:t> </a:t>
            </a:r>
            <a:r>
              <a:rPr sz="2400" spc="-140" dirty="0">
                <a:latin typeface="Microsoft Sans Serif"/>
                <a:cs typeface="Microsoft Sans Serif"/>
              </a:rPr>
              <a:t>injection</a:t>
            </a:r>
            <a:r>
              <a:rPr sz="2400" spc="50" dirty="0">
                <a:latin typeface="Microsoft Sans Serif"/>
                <a:cs typeface="Microsoft Sans Serif"/>
              </a:rPr>
              <a:t> </a:t>
            </a:r>
            <a:r>
              <a:rPr sz="2400" spc="-135" dirty="0">
                <a:latin typeface="Microsoft Sans Serif"/>
                <a:cs typeface="Microsoft Sans Serif"/>
              </a:rPr>
              <a:t>is</a:t>
            </a:r>
            <a:r>
              <a:rPr sz="2400" spc="-5" dirty="0">
                <a:latin typeface="Microsoft Sans Serif"/>
                <a:cs typeface="Microsoft Sans Serif"/>
              </a:rPr>
              <a:t> </a:t>
            </a:r>
            <a:r>
              <a:rPr sz="2400" spc="-185" dirty="0">
                <a:latin typeface="Microsoft Sans Serif"/>
                <a:cs typeface="Microsoft Sans Serif"/>
              </a:rPr>
              <a:t>used</a:t>
            </a:r>
            <a:r>
              <a:rPr sz="2400" spc="5" dirty="0">
                <a:latin typeface="Microsoft Sans Serif"/>
                <a:cs typeface="Microsoft Sans Serif"/>
              </a:rPr>
              <a:t> </a:t>
            </a:r>
            <a:r>
              <a:rPr sz="2400" spc="-145" dirty="0">
                <a:latin typeface="Microsoft Sans Serif"/>
                <a:cs typeface="Microsoft Sans Serif"/>
              </a:rPr>
              <a:t>in</a:t>
            </a:r>
            <a:r>
              <a:rPr sz="2400" dirty="0">
                <a:latin typeface="Microsoft Sans Serif"/>
                <a:cs typeface="Microsoft Sans Serif"/>
              </a:rPr>
              <a:t> </a:t>
            </a:r>
            <a:r>
              <a:rPr sz="2400" spc="-210" dirty="0">
                <a:latin typeface="Microsoft Sans Serif"/>
                <a:cs typeface="Microsoft Sans Serif"/>
              </a:rPr>
              <a:t>some</a:t>
            </a:r>
            <a:r>
              <a:rPr sz="2400" spc="5" dirty="0">
                <a:latin typeface="Microsoft Sans Serif"/>
                <a:cs typeface="Microsoft Sans Serif"/>
              </a:rPr>
              <a:t> </a:t>
            </a:r>
            <a:r>
              <a:rPr sz="2400" spc="-175" dirty="0">
                <a:latin typeface="Microsoft Sans Serif"/>
                <a:cs typeface="Microsoft Sans Serif"/>
              </a:rPr>
              <a:t>cases</a:t>
            </a:r>
            <a:r>
              <a:rPr sz="2400" spc="25" dirty="0">
                <a:latin typeface="Microsoft Sans Serif"/>
                <a:cs typeface="Microsoft Sans Serif"/>
              </a:rPr>
              <a:t> </a:t>
            </a:r>
            <a:r>
              <a:rPr sz="2400" spc="-145" dirty="0">
                <a:latin typeface="Microsoft Sans Serif"/>
                <a:cs typeface="Microsoft Sans Serif"/>
              </a:rPr>
              <a:t>of</a:t>
            </a:r>
            <a:r>
              <a:rPr sz="2400" spc="-5" dirty="0">
                <a:latin typeface="Microsoft Sans Serif"/>
                <a:cs typeface="Microsoft Sans Serif"/>
              </a:rPr>
              <a:t> </a:t>
            </a:r>
            <a:r>
              <a:rPr sz="2400" spc="-145" dirty="0">
                <a:latin typeface="Microsoft Sans Serif"/>
                <a:cs typeface="Microsoft Sans Serif"/>
              </a:rPr>
              <a:t>rare</a:t>
            </a:r>
            <a:r>
              <a:rPr sz="2400" spc="5" dirty="0">
                <a:latin typeface="Microsoft Sans Serif"/>
                <a:cs typeface="Microsoft Sans Serif"/>
              </a:rPr>
              <a:t> </a:t>
            </a:r>
            <a:r>
              <a:rPr sz="2400" spc="-150" dirty="0">
                <a:latin typeface="Microsoft Sans Serif"/>
                <a:cs typeface="Microsoft Sans Serif"/>
              </a:rPr>
              <a:t>ectopic</a:t>
            </a:r>
            <a:r>
              <a:rPr sz="2400" spc="25" dirty="0">
                <a:latin typeface="Microsoft Sans Serif"/>
                <a:cs typeface="Microsoft Sans Serif"/>
              </a:rPr>
              <a:t> </a:t>
            </a:r>
            <a:r>
              <a:rPr sz="2400" spc="-150" dirty="0">
                <a:latin typeface="Microsoft Sans Serif"/>
                <a:cs typeface="Microsoft Sans Serif"/>
              </a:rPr>
              <a:t>gestation</a:t>
            </a:r>
            <a:r>
              <a:rPr sz="2400" spc="30" dirty="0">
                <a:latin typeface="Microsoft Sans Serif"/>
                <a:cs typeface="Microsoft Sans Serif"/>
              </a:rPr>
              <a:t> </a:t>
            </a:r>
            <a:r>
              <a:rPr sz="2400" spc="-145" dirty="0">
                <a:latin typeface="Microsoft Sans Serif"/>
                <a:cs typeface="Microsoft Sans Serif"/>
              </a:rPr>
              <a:t>locations</a:t>
            </a:r>
            <a:r>
              <a:rPr sz="2400" spc="45" dirty="0">
                <a:latin typeface="Microsoft Sans Serif"/>
                <a:cs typeface="Microsoft Sans Serif"/>
              </a:rPr>
              <a:t> </a:t>
            </a:r>
            <a:r>
              <a:rPr sz="2400" spc="-125" dirty="0">
                <a:latin typeface="Microsoft Sans Serif"/>
                <a:cs typeface="Microsoft Sans Serif"/>
              </a:rPr>
              <a:t>(</a:t>
            </a:r>
            <a:r>
              <a:rPr sz="2400" spc="-350" dirty="0">
                <a:latin typeface="Microsoft Sans Serif"/>
                <a:cs typeface="Microsoft Sans Serif"/>
              </a:rPr>
              <a:t> </a:t>
            </a:r>
            <a:r>
              <a:rPr sz="2400" spc="-155" dirty="0">
                <a:latin typeface="Microsoft Sans Serif"/>
                <a:cs typeface="Microsoft Sans Serif"/>
              </a:rPr>
              <a:t>eg, </a:t>
            </a:r>
            <a:r>
              <a:rPr sz="2400" spc="-515" dirty="0">
                <a:latin typeface="Microsoft Sans Serif"/>
                <a:cs typeface="Microsoft Sans Serif"/>
              </a:rPr>
              <a:t> </a:t>
            </a:r>
            <a:r>
              <a:rPr sz="2400" spc="-145" dirty="0">
                <a:latin typeface="Microsoft Sans Serif"/>
                <a:cs typeface="Microsoft Sans Serif"/>
              </a:rPr>
              <a:t>cervical</a:t>
            </a:r>
            <a:r>
              <a:rPr sz="2400" spc="35" dirty="0">
                <a:latin typeface="Microsoft Sans Serif"/>
                <a:cs typeface="Microsoft Sans Serif"/>
              </a:rPr>
              <a:t> </a:t>
            </a:r>
            <a:r>
              <a:rPr sz="2400" spc="-155" dirty="0">
                <a:latin typeface="Microsoft Sans Serif"/>
                <a:cs typeface="Microsoft Sans Serif"/>
              </a:rPr>
              <a:t>ectopic</a:t>
            </a:r>
            <a:r>
              <a:rPr sz="2400" spc="35" dirty="0">
                <a:latin typeface="Microsoft Sans Serif"/>
                <a:cs typeface="Microsoft Sans Serif"/>
              </a:rPr>
              <a:t> </a:t>
            </a:r>
            <a:r>
              <a:rPr sz="2400" spc="-160" dirty="0">
                <a:latin typeface="Microsoft Sans Serif"/>
                <a:cs typeface="Microsoft Sans Serif"/>
              </a:rPr>
              <a:t>pregnancy).</a:t>
            </a:r>
            <a:endParaRPr sz="2400">
              <a:latin typeface="Microsoft Sans Serif"/>
              <a:cs typeface="Microsoft Sans Serif"/>
            </a:endParaRPr>
          </a:p>
          <a:p>
            <a:pPr marL="172085" indent="-134620">
              <a:lnSpc>
                <a:spcPct val="100000"/>
              </a:lnSpc>
              <a:spcBef>
                <a:spcPts val="1085"/>
              </a:spcBef>
              <a:buChar char="-"/>
              <a:tabLst>
                <a:tab pos="172720" algn="l"/>
              </a:tabLst>
            </a:pPr>
            <a:r>
              <a:rPr sz="2400" spc="-175" dirty="0">
                <a:latin typeface="Microsoft Sans Serif"/>
                <a:cs typeface="Microsoft Sans Serif"/>
              </a:rPr>
              <a:t>With</a:t>
            </a:r>
            <a:r>
              <a:rPr sz="2400" spc="25" dirty="0">
                <a:latin typeface="Microsoft Sans Serif"/>
                <a:cs typeface="Microsoft Sans Serif"/>
              </a:rPr>
              <a:t> </a:t>
            </a:r>
            <a:r>
              <a:rPr sz="2400" spc="-145" dirty="0">
                <a:latin typeface="Microsoft Sans Serif"/>
                <a:cs typeface="Microsoft Sans Serif"/>
              </a:rPr>
              <a:t>early</a:t>
            </a:r>
            <a:r>
              <a:rPr sz="2400" spc="-5" dirty="0">
                <a:latin typeface="Microsoft Sans Serif"/>
                <a:cs typeface="Microsoft Sans Serif"/>
              </a:rPr>
              <a:t> </a:t>
            </a:r>
            <a:r>
              <a:rPr sz="2400" spc="-150" dirty="0">
                <a:latin typeface="Microsoft Sans Serif"/>
                <a:cs typeface="Microsoft Sans Serif"/>
              </a:rPr>
              <a:t>diagnosis,</a:t>
            </a:r>
            <a:r>
              <a:rPr sz="2400" spc="75" dirty="0">
                <a:latin typeface="Microsoft Sans Serif"/>
                <a:cs typeface="Microsoft Sans Serif"/>
              </a:rPr>
              <a:t> </a:t>
            </a:r>
            <a:r>
              <a:rPr sz="2400" spc="-185" dirty="0">
                <a:latin typeface="Microsoft Sans Serif"/>
                <a:cs typeface="Microsoft Sans Serif"/>
              </a:rPr>
              <a:t>most</a:t>
            </a:r>
            <a:r>
              <a:rPr sz="2400" spc="-5" dirty="0">
                <a:latin typeface="Microsoft Sans Serif"/>
                <a:cs typeface="Microsoft Sans Serif"/>
              </a:rPr>
              <a:t> </a:t>
            </a:r>
            <a:r>
              <a:rPr sz="2400" spc="-145" dirty="0">
                <a:latin typeface="Microsoft Sans Serif"/>
                <a:cs typeface="Microsoft Sans Serif"/>
              </a:rPr>
              <a:t>patients</a:t>
            </a:r>
            <a:r>
              <a:rPr sz="2400" spc="20" dirty="0">
                <a:latin typeface="Microsoft Sans Serif"/>
                <a:cs typeface="Microsoft Sans Serif"/>
              </a:rPr>
              <a:t> </a:t>
            </a:r>
            <a:r>
              <a:rPr sz="2400" spc="-155" dirty="0">
                <a:latin typeface="Microsoft Sans Serif"/>
                <a:cs typeface="Microsoft Sans Serif"/>
              </a:rPr>
              <a:t>with</a:t>
            </a:r>
            <a:r>
              <a:rPr sz="2400" spc="5" dirty="0">
                <a:latin typeface="Microsoft Sans Serif"/>
                <a:cs typeface="Microsoft Sans Serif"/>
              </a:rPr>
              <a:t> </a:t>
            </a:r>
            <a:r>
              <a:rPr sz="2400" spc="-150" dirty="0">
                <a:latin typeface="Microsoft Sans Serif"/>
                <a:cs typeface="Microsoft Sans Serif"/>
              </a:rPr>
              <a:t>ectopic</a:t>
            </a:r>
            <a:r>
              <a:rPr sz="2400" spc="20" dirty="0">
                <a:latin typeface="Microsoft Sans Serif"/>
                <a:cs typeface="Microsoft Sans Serif"/>
              </a:rPr>
              <a:t> </a:t>
            </a:r>
            <a:r>
              <a:rPr sz="2400" spc="-170" dirty="0">
                <a:latin typeface="Microsoft Sans Serif"/>
                <a:cs typeface="Microsoft Sans Serif"/>
              </a:rPr>
              <a:t>pregnancy</a:t>
            </a:r>
            <a:r>
              <a:rPr sz="2400" spc="45" dirty="0">
                <a:latin typeface="Microsoft Sans Serif"/>
                <a:cs typeface="Microsoft Sans Serif"/>
              </a:rPr>
              <a:t> </a:t>
            </a:r>
            <a:r>
              <a:rPr sz="2400" spc="-215" dirty="0">
                <a:latin typeface="Microsoft Sans Serif"/>
                <a:cs typeface="Microsoft Sans Serif"/>
              </a:rPr>
              <a:t>may</a:t>
            </a:r>
            <a:r>
              <a:rPr sz="2400" dirty="0">
                <a:latin typeface="Microsoft Sans Serif"/>
                <a:cs typeface="Microsoft Sans Serif"/>
              </a:rPr>
              <a:t> </a:t>
            </a:r>
            <a:r>
              <a:rPr sz="2400" spc="-195" dirty="0">
                <a:latin typeface="Microsoft Sans Serif"/>
                <a:cs typeface="Microsoft Sans Serif"/>
              </a:rPr>
              <a:t>be</a:t>
            </a:r>
            <a:r>
              <a:rPr sz="2400" dirty="0">
                <a:latin typeface="Microsoft Sans Serif"/>
                <a:cs typeface="Microsoft Sans Serif"/>
              </a:rPr>
              <a:t> </a:t>
            </a:r>
            <a:r>
              <a:rPr sz="2400" spc="-145" dirty="0">
                <a:latin typeface="Microsoft Sans Serif"/>
                <a:cs typeface="Microsoft Sans Serif"/>
              </a:rPr>
              <a:t>treated</a:t>
            </a:r>
            <a:r>
              <a:rPr sz="2400" dirty="0">
                <a:latin typeface="Microsoft Sans Serif"/>
                <a:cs typeface="Microsoft Sans Serif"/>
              </a:rPr>
              <a:t> </a:t>
            </a:r>
            <a:r>
              <a:rPr sz="2400" spc="-160" dirty="0">
                <a:latin typeface="Microsoft Sans Serif"/>
                <a:cs typeface="Microsoft Sans Serif"/>
              </a:rPr>
              <a:t>medically</a:t>
            </a:r>
            <a:r>
              <a:rPr sz="2400" spc="50" dirty="0">
                <a:latin typeface="Microsoft Sans Serif"/>
                <a:cs typeface="Microsoft Sans Serif"/>
              </a:rPr>
              <a:t> </a:t>
            </a:r>
            <a:r>
              <a:rPr sz="2400" spc="-155" dirty="0">
                <a:latin typeface="Microsoft Sans Serif"/>
                <a:cs typeface="Microsoft Sans Serif"/>
              </a:rPr>
              <a:t>with</a:t>
            </a:r>
            <a:endParaRPr sz="2400">
              <a:latin typeface="Microsoft Sans Serif"/>
              <a:cs typeface="Microsoft Sans Serif"/>
            </a:endParaRPr>
          </a:p>
          <a:p>
            <a:pPr marL="38100">
              <a:lnSpc>
                <a:spcPct val="100000"/>
              </a:lnSpc>
            </a:pPr>
            <a:r>
              <a:rPr sz="2400" spc="-204" dirty="0">
                <a:latin typeface="Microsoft Sans Serif"/>
                <a:cs typeface="Microsoft Sans Serif"/>
              </a:rPr>
              <a:t>MTX.</a:t>
            </a:r>
            <a:endParaRPr sz="2400">
              <a:latin typeface="Microsoft Sans Serif"/>
              <a:cs typeface="Microsoft Sans Serif"/>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8105" y="74092"/>
            <a:ext cx="8999705" cy="6783908"/>
          </a:xfrm>
          <a:prstGeom prst="rect">
            <a:avLst/>
          </a:prstGeom>
        </p:spPr>
        <p:txBody>
          <a:bodyPr vert="horz" wrap="square" lIns="0" tIns="12700" rIns="0" bIns="0" rtlCol="0">
            <a:spAutoFit/>
          </a:bodyPr>
          <a:lstStyle/>
          <a:p>
            <a:pPr marL="12700">
              <a:lnSpc>
                <a:spcPct val="100000"/>
              </a:lnSpc>
              <a:spcBef>
                <a:spcPts val="100"/>
              </a:spcBef>
            </a:pPr>
            <a:r>
              <a:rPr sz="2000" spc="-110" dirty="0">
                <a:latin typeface="Microsoft Sans Serif"/>
                <a:cs typeface="Microsoft Sans Serif"/>
              </a:rPr>
              <a:t>-</a:t>
            </a:r>
            <a:r>
              <a:rPr sz="2000" spc="-60" dirty="0">
                <a:latin typeface="Microsoft Sans Serif"/>
                <a:cs typeface="Microsoft Sans Serif"/>
              </a:rPr>
              <a:t> </a:t>
            </a:r>
            <a:r>
              <a:rPr sz="2000" spc="-229" dirty="0">
                <a:latin typeface="Microsoft Sans Serif"/>
                <a:cs typeface="Microsoft Sans Serif"/>
              </a:rPr>
              <a:t>MTX</a:t>
            </a:r>
            <a:r>
              <a:rPr sz="2000" spc="-90" dirty="0">
                <a:latin typeface="Microsoft Sans Serif"/>
                <a:cs typeface="Microsoft Sans Serif"/>
              </a:rPr>
              <a:t> </a:t>
            </a:r>
            <a:r>
              <a:rPr sz="2000" spc="-120" dirty="0">
                <a:latin typeface="Microsoft Sans Serif"/>
                <a:cs typeface="Microsoft Sans Serif"/>
              </a:rPr>
              <a:t>is</a:t>
            </a:r>
            <a:r>
              <a:rPr sz="2000" spc="-65" dirty="0">
                <a:latin typeface="Microsoft Sans Serif"/>
                <a:cs typeface="Microsoft Sans Serif"/>
              </a:rPr>
              <a:t> </a:t>
            </a:r>
            <a:r>
              <a:rPr sz="2000" spc="-155" dirty="0">
                <a:latin typeface="Microsoft Sans Serif"/>
                <a:cs typeface="Microsoft Sans Serif"/>
              </a:rPr>
              <a:t>the</a:t>
            </a:r>
            <a:r>
              <a:rPr sz="2000" spc="-50" dirty="0">
                <a:latin typeface="Microsoft Sans Serif"/>
                <a:cs typeface="Microsoft Sans Serif"/>
              </a:rPr>
              <a:t> </a:t>
            </a:r>
            <a:r>
              <a:rPr sz="2000" spc="-155" dirty="0">
                <a:latin typeface="Microsoft Sans Serif"/>
                <a:cs typeface="Microsoft Sans Serif"/>
              </a:rPr>
              <a:t>preferred</a:t>
            </a:r>
            <a:r>
              <a:rPr sz="2000" spc="-5" dirty="0">
                <a:latin typeface="Microsoft Sans Serif"/>
                <a:cs typeface="Microsoft Sans Serif"/>
              </a:rPr>
              <a:t> </a:t>
            </a:r>
            <a:r>
              <a:rPr sz="2000" spc="-160" dirty="0">
                <a:latin typeface="Microsoft Sans Serif"/>
                <a:cs typeface="Microsoft Sans Serif"/>
              </a:rPr>
              <a:t>treatment</a:t>
            </a:r>
            <a:r>
              <a:rPr sz="2000" dirty="0">
                <a:latin typeface="Microsoft Sans Serif"/>
                <a:cs typeface="Microsoft Sans Serif"/>
              </a:rPr>
              <a:t> </a:t>
            </a:r>
            <a:r>
              <a:rPr sz="2000" spc="-155" dirty="0">
                <a:latin typeface="Microsoft Sans Serif"/>
                <a:cs typeface="Microsoft Sans Serif"/>
              </a:rPr>
              <a:t>option</a:t>
            </a:r>
            <a:r>
              <a:rPr sz="2000" spc="-50" dirty="0">
                <a:latin typeface="Microsoft Sans Serif"/>
                <a:cs typeface="Microsoft Sans Serif"/>
              </a:rPr>
              <a:t> </a:t>
            </a:r>
            <a:r>
              <a:rPr sz="2000" spc="-204" dirty="0">
                <a:latin typeface="Microsoft Sans Serif"/>
                <a:cs typeface="Microsoft Sans Serif"/>
              </a:rPr>
              <a:t>when</a:t>
            </a:r>
            <a:r>
              <a:rPr sz="2000" spc="-25" dirty="0">
                <a:latin typeface="Microsoft Sans Serif"/>
                <a:cs typeface="Microsoft Sans Serif"/>
              </a:rPr>
              <a:t> </a:t>
            </a:r>
            <a:r>
              <a:rPr sz="2000" spc="-120" dirty="0">
                <a:latin typeface="Microsoft Sans Serif"/>
                <a:cs typeface="Microsoft Sans Serif"/>
              </a:rPr>
              <a:t>all</a:t>
            </a:r>
            <a:r>
              <a:rPr sz="2000" spc="-90" dirty="0">
                <a:latin typeface="Microsoft Sans Serif"/>
                <a:cs typeface="Microsoft Sans Serif"/>
              </a:rPr>
              <a:t> </a:t>
            </a:r>
            <a:r>
              <a:rPr sz="2000" spc="-140" dirty="0">
                <a:latin typeface="Microsoft Sans Serif"/>
                <a:cs typeface="Microsoft Sans Serif"/>
              </a:rPr>
              <a:t>of</a:t>
            </a:r>
            <a:r>
              <a:rPr sz="2000" spc="-50" dirty="0">
                <a:latin typeface="Microsoft Sans Serif"/>
                <a:cs typeface="Microsoft Sans Serif"/>
              </a:rPr>
              <a:t> </a:t>
            </a:r>
            <a:r>
              <a:rPr sz="2000" spc="-155" dirty="0">
                <a:latin typeface="Microsoft Sans Serif"/>
                <a:cs typeface="Microsoft Sans Serif"/>
              </a:rPr>
              <a:t>the</a:t>
            </a:r>
            <a:r>
              <a:rPr sz="2000" spc="-50" dirty="0">
                <a:latin typeface="Microsoft Sans Serif"/>
                <a:cs typeface="Microsoft Sans Serif"/>
              </a:rPr>
              <a:t> </a:t>
            </a:r>
            <a:r>
              <a:rPr sz="2000" spc="-150" dirty="0">
                <a:latin typeface="Microsoft Sans Serif"/>
                <a:cs typeface="Microsoft Sans Serif"/>
              </a:rPr>
              <a:t>following</a:t>
            </a:r>
            <a:r>
              <a:rPr sz="2000" spc="-50" dirty="0">
                <a:latin typeface="Microsoft Sans Serif"/>
                <a:cs typeface="Microsoft Sans Serif"/>
              </a:rPr>
              <a:t> </a:t>
            </a:r>
            <a:r>
              <a:rPr sz="2000" spc="-145" dirty="0">
                <a:latin typeface="Microsoft Sans Serif"/>
                <a:cs typeface="Microsoft Sans Serif"/>
              </a:rPr>
              <a:t>characteristics</a:t>
            </a:r>
            <a:r>
              <a:rPr sz="2000" spc="-55" dirty="0">
                <a:latin typeface="Microsoft Sans Serif"/>
                <a:cs typeface="Microsoft Sans Serif"/>
              </a:rPr>
              <a:t> </a:t>
            </a:r>
            <a:r>
              <a:rPr sz="2000" spc="-165" dirty="0">
                <a:latin typeface="Microsoft Sans Serif"/>
                <a:cs typeface="Microsoft Sans Serif"/>
              </a:rPr>
              <a:t>are</a:t>
            </a:r>
            <a:r>
              <a:rPr sz="2000" spc="-25" dirty="0">
                <a:latin typeface="Microsoft Sans Serif"/>
                <a:cs typeface="Microsoft Sans Serif"/>
              </a:rPr>
              <a:t> </a:t>
            </a:r>
            <a:r>
              <a:rPr sz="2000" spc="-150" dirty="0">
                <a:latin typeface="Microsoft Sans Serif"/>
                <a:cs typeface="Microsoft Sans Serif"/>
              </a:rPr>
              <a:t>present:</a:t>
            </a:r>
            <a:endParaRPr sz="2000" dirty="0">
              <a:latin typeface="Microsoft Sans Serif"/>
              <a:cs typeface="Microsoft Sans Serif"/>
            </a:endParaRPr>
          </a:p>
          <a:p>
            <a:pPr marL="356870" indent="-344805">
              <a:lnSpc>
                <a:spcPct val="100000"/>
              </a:lnSpc>
              <a:spcBef>
                <a:spcPts val="5"/>
              </a:spcBef>
              <a:buAutoNum type="arabicParenR"/>
              <a:tabLst>
                <a:tab pos="356870" algn="l"/>
                <a:tab pos="357505" algn="l"/>
              </a:tabLst>
            </a:pPr>
            <a:r>
              <a:rPr sz="2000" spc="-245" dirty="0">
                <a:latin typeface="Microsoft Sans Serif"/>
                <a:cs typeface="Microsoft Sans Serif"/>
              </a:rPr>
              <a:t>H</a:t>
            </a:r>
            <a:r>
              <a:rPr sz="2000" spc="-190" dirty="0">
                <a:latin typeface="Microsoft Sans Serif"/>
                <a:cs typeface="Microsoft Sans Serif"/>
              </a:rPr>
              <a:t>e</a:t>
            </a:r>
            <a:r>
              <a:rPr sz="2000" spc="-285" dirty="0">
                <a:latin typeface="Microsoft Sans Serif"/>
                <a:cs typeface="Microsoft Sans Serif"/>
              </a:rPr>
              <a:t>m</a:t>
            </a:r>
            <a:r>
              <a:rPr sz="2000" spc="-190" dirty="0">
                <a:latin typeface="Microsoft Sans Serif"/>
                <a:cs typeface="Microsoft Sans Serif"/>
              </a:rPr>
              <a:t>o</a:t>
            </a:r>
            <a:r>
              <a:rPr sz="2000" spc="-195" dirty="0">
                <a:latin typeface="Microsoft Sans Serif"/>
                <a:cs typeface="Microsoft Sans Serif"/>
              </a:rPr>
              <a:t>d</a:t>
            </a:r>
            <a:r>
              <a:rPr sz="2000" spc="-165" dirty="0">
                <a:latin typeface="Microsoft Sans Serif"/>
                <a:cs typeface="Microsoft Sans Serif"/>
              </a:rPr>
              <a:t>y</a:t>
            </a:r>
            <a:r>
              <a:rPr sz="2000" spc="-190" dirty="0">
                <a:latin typeface="Microsoft Sans Serif"/>
                <a:cs typeface="Microsoft Sans Serif"/>
              </a:rPr>
              <a:t>n</a:t>
            </a:r>
            <a:r>
              <a:rPr sz="2000" spc="-235" dirty="0">
                <a:latin typeface="Microsoft Sans Serif"/>
                <a:cs typeface="Microsoft Sans Serif"/>
              </a:rPr>
              <a:t>am</a:t>
            </a:r>
            <a:r>
              <a:rPr sz="2000" spc="-80" dirty="0">
                <a:latin typeface="Microsoft Sans Serif"/>
                <a:cs typeface="Microsoft Sans Serif"/>
              </a:rPr>
              <a:t>i</a:t>
            </a:r>
            <a:r>
              <a:rPr sz="2000" spc="-165" dirty="0">
                <a:latin typeface="Microsoft Sans Serif"/>
                <a:cs typeface="Microsoft Sans Serif"/>
              </a:rPr>
              <a:t>c</a:t>
            </a:r>
            <a:r>
              <a:rPr sz="2000" spc="-40" dirty="0">
                <a:latin typeface="Microsoft Sans Serif"/>
                <a:cs typeface="Microsoft Sans Serif"/>
              </a:rPr>
              <a:t> </a:t>
            </a:r>
            <a:r>
              <a:rPr sz="2000" spc="-130" dirty="0">
                <a:latin typeface="Microsoft Sans Serif"/>
                <a:cs typeface="Microsoft Sans Serif"/>
              </a:rPr>
              <a:t>st</a:t>
            </a:r>
            <a:r>
              <a:rPr sz="2000" spc="-190" dirty="0">
                <a:latin typeface="Microsoft Sans Serif"/>
                <a:cs typeface="Microsoft Sans Serif"/>
              </a:rPr>
              <a:t>a</a:t>
            </a:r>
            <a:r>
              <a:rPr sz="2000" spc="-140" dirty="0">
                <a:latin typeface="Microsoft Sans Serif"/>
                <a:cs typeface="Microsoft Sans Serif"/>
              </a:rPr>
              <a:t>bi</a:t>
            </a:r>
            <a:r>
              <a:rPr sz="2000" spc="-70" dirty="0">
                <a:latin typeface="Microsoft Sans Serif"/>
                <a:cs typeface="Microsoft Sans Serif"/>
              </a:rPr>
              <a:t>l</a:t>
            </a:r>
            <a:r>
              <a:rPr sz="2000" spc="-80" dirty="0">
                <a:latin typeface="Microsoft Sans Serif"/>
                <a:cs typeface="Microsoft Sans Serif"/>
              </a:rPr>
              <a:t>i</a:t>
            </a:r>
            <a:r>
              <a:rPr sz="2000" spc="-90" dirty="0">
                <a:latin typeface="Microsoft Sans Serif"/>
                <a:cs typeface="Microsoft Sans Serif"/>
              </a:rPr>
              <a:t>t</a:t>
            </a:r>
            <a:r>
              <a:rPr sz="2000" spc="-280" dirty="0">
                <a:latin typeface="Microsoft Sans Serif"/>
                <a:cs typeface="Microsoft Sans Serif"/>
              </a:rPr>
              <a:t>y</a:t>
            </a:r>
            <a:r>
              <a:rPr sz="2000" spc="-90" dirty="0">
                <a:latin typeface="Microsoft Sans Serif"/>
                <a:cs typeface="Microsoft Sans Serif"/>
              </a:rPr>
              <a:t>.</a:t>
            </a:r>
            <a:endParaRPr sz="2000" dirty="0">
              <a:latin typeface="Microsoft Sans Serif"/>
              <a:cs typeface="Microsoft Sans Serif"/>
            </a:endParaRPr>
          </a:p>
          <a:p>
            <a:pPr marL="356870" indent="-344805">
              <a:lnSpc>
                <a:spcPct val="100000"/>
              </a:lnSpc>
              <a:buAutoNum type="arabicParenR"/>
              <a:tabLst>
                <a:tab pos="356870" algn="l"/>
                <a:tab pos="357505" algn="l"/>
              </a:tabLst>
            </a:pPr>
            <a:r>
              <a:rPr sz="2000" spc="-200" dirty="0">
                <a:latin typeface="Microsoft Sans Serif"/>
                <a:cs typeface="Microsoft Sans Serif"/>
              </a:rPr>
              <a:t>Serum</a:t>
            </a:r>
            <a:r>
              <a:rPr sz="2000" spc="-55" dirty="0">
                <a:latin typeface="Microsoft Sans Serif"/>
                <a:cs typeface="Microsoft Sans Serif"/>
              </a:rPr>
              <a:t> </a:t>
            </a:r>
            <a:r>
              <a:rPr sz="2000" spc="-180" dirty="0">
                <a:latin typeface="Microsoft Sans Serif"/>
                <a:cs typeface="Microsoft Sans Serif"/>
              </a:rPr>
              <a:t>beta-human</a:t>
            </a:r>
            <a:r>
              <a:rPr sz="2000" spc="20" dirty="0">
                <a:latin typeface="Microsoft Sans Serif"/>
                <a:cs typeface="Microsoft Sans Serif"/>
              </a:rPr>
              <a:t> </a:t>
            </a:r>
            <a:r>
              <a:rPr sz="2000" spc="-155" dirty="0">
                <a:latin typeface="Microsoft Sans Serif"/>
                <a:cs typeface="Microsoft Sans Serif"/>
              </a:rPr>
              <a:t>chorionic</a:t>
            </a:r>
            <a:r>
              <a:rPr sz="2000" spc="-55" dirty="0">
                <a:latin typeface="Microsoft Sans Serif"/>
                <a:cs typeface="Microsoft Sans Serif"/>
              </a:rPr>
              <a:t> </a:t>
            </a:r>
            <a:r>
              <a:rPr sz="2000" spc="-170" dirty="0">
                <a:latin typeface="Microsoft Sans Serif"/>
                <a:cs typeface="Microsoft Sans Serif"/>
              </a:rPr>
              <a:t>gonadotropin</a:t>
            </a:r>
            <a:r>
              <a:rPr sz="2000" spc="20" dirty="0">
                <a:latin typeface="Microsoft Sans Serif"/>
                <a:cs typeface="Microsoft Sans Serif"/>
              </a:rPr>
              <a:t> </a:t>
            </a:r>
            <a:r>
              <a:rPr sz="2000" spc="-185" dirty="0">
                <a:latin typeface="Microsoft Sans Serif"/>
                <a:cs typeface="Microsoft Sans Serif"/>
              </a:rPr>
              <a:t>(hCG)</a:t>
            </a:r>
            <a:r>
              <a:rPr sz="2000" spc="-55" dirty="0">
                <a:latin typeface="Microsoft Sans Serif"/>
                <a:cs typeface="Microsoft Sans Serif"/>
              </a:rPr>
              <a:t> </a:t>
            </a:r>
            <a:r>
              <a:rPr sz="2000" spc="-155" dirty="0">
                <a:latin typeface="Microsoft Sans Serif"/>
                <a:cs typeface="Microsoft Sans Serif"/>
              </a:rPr>
              <a:t>concentration</a:t>
            </a:r>
            <a:r>
              <a:rPr sz="2000" dirty="0">
                <a:latin typeface="Microsoft Sans Serif"/>
                <a:cs typeface="Microsoft Sans Serif"/>
              </a:rPr>
              <a:t> </a:t>
            </a:r>
            <a:r>
              <a:rPr sz="2000" spc="-165" dirty="0">
                <a:latin typeface="Microsoft Sans Serif"/>
                <a:cs typeface="Microsoft Sans Serif"/>
              </a:rPr>
              <a:t>≤5000</a:t>
            </a:r>
            <a:r>
              <a:rPr sz="2000" spc="-25" dirty="0">
                <a:latin typeface="Microsoft Sans Serif"/>
                <a:cs typeface="Microsoft Sans Serif"/>
              </a:rPr>
              <a:t> </a:t>
            </a:r>
            <a:r>
              <a:rPr sz="2000" spc="-150" dirty="0">
                <a:latin typeface="Microsoft Sans Serif"/>
                <a:cs typeface="Microsoft Sans Serif"/>
              </a:rPr>
              <a:t>U/L.</a:t>
            </a:r>
            <a:endParaRPr sz="2000" dirty="0">
              <a:latin typeface="Microsoft Sans Serif"/>
              <a:cs typeface="Microsoft Sans Serif"/>
            </a:endParaRPr>
          </a:p>
          <a:p>
            <a:pPr marL="356870" marR="5080" indent="-344805">
              <a:lnSpc>
                <a:spcPct val="100000"/>
              </a:lnSpc>
              <a:buAutoNum type="arabicParenR"/>
              <a:tabLst>
                <a:tab pos="356870" algn="l"/>
                <a:tab pos="357505" algn="l"/>
              </a:tabLst>
            </a:pPr>
            <a:r>
              <a:rPr sz="2000" spc="-215" dirty="0">
                <a:latin typeface="Microsoft Sans Serif"/>
                <a:cs typeface="Microsoft Sans Serif"/>
              </a:rPr>
              <a:t>No</a:t>
            </a:r>
            <a:r>
              <a:rPr sz="2000" spc="-50" dirty="0">
                <a:latin typeface="Microsoft Sans Serif"/>
                <a:cs typeface="Microsoft Sans Serif"/>
              </a:rPr>
              <a:t> </a:t>
            </a:r>
            <a:r>
              <a:rPr sz="2000" spc="-130" dirty="0">
                <a:latin typeface="Microsoft Sans Serif"/>
                <a:cs typeface="Microsoft Sans Serif"/>
              </a:rPr>
              <a:t>fetal</a:t>
            </a:r>
            <a:r>
              <a:rPr sz="2000" spc="-40" dirty="0">
                <a:latin typeface="Microsoft Sans Serif"/>
                <a:cs typeface="Microsoft Sans Serif"/>
              </a:rPr>
              <a:t> </a:t>
            </a:r>
            <a:r>
              <a:rPr sz="2000" spc="-160" dirty="0">
                <a:latin typeface="Microsoft Sans Serif"/>
                <a:cs typeface="Microsoft Sans Serif"/>
              </a:rPr>
              <a:t>cardiac</a:t>
            </a:r>
            <a:r>
              <a:rPr sz="2000" spc="-60" dirty="0">
                <a:latin typeface="Microsoft Sans Serif"/>
                <a:cs typeface="Microsoft Sans Serif"/>
              </a:rPr>
              <a:t> </a:t>
            </a:r>
            <a:r>
              <a:rPr sz="2000" spc="-130" dirty="0">
                <a:latin typeface="Microsoft Sans Serif"/>
                <a:cs typeface="Microsoft Sans Serif"/>
              </a:rPr>
              <a:t>activity</a:t>
            </a:r>
            <a:r>
              <a:rPr sz="2000" spc="-65" dirty="0">
                <a:latin typeface="Microsoft Sans Serif"/>
                <a:cs typeface="Microsoft Sans Serif"/>
              </a:rPr>
              <a:t> </a:t>
            </a:r>
            <a:r>
              <a:rPr sz="2000" spc="-160" dirty="0">
                <a:latin typeface="Microsoft Sans Serif"/>
                <a:cs typeface="Microsoft Sans Serif"/>
              </a:rPr>
              <a:t>detected</a:t>
            </a:r>
            <a:r>
              <a:rPr sz="2000" spc="-20" dirty="0">
                <a:latin typeface="Microsoft Sans Serif"/>
                <a:cs typeface="Microsoft Sans Serif"/>
              </a:rPr>
              <a:t> </a:t>
            </a:r>
            <a:r>
              <a:rPr sz="2000" spc="-185" dirty="0">
                <a:latin typeface="Microsoft Sans Serif"/>
                <a:cs typeface="Microsoft Sans Serif"/>
              </a:rPr>
              <a:t>on</a:t>
            </a:r>
            <a:r>
              <a:rPr sz="2000" spc="-55" dirty="0">
                <a:latin typeface="Microsoft Sans Serif"/>
                <a:cs typeface="Microsoft Sans Serif"/>
              </a:rPr>
              <a:t> </a:t>
            </a:r>
            <a:r>
              <a:rPr sz="2000" spc="-155" dirty="0">
                <a:latin typeface="Microsoft Sans Serif"/>
                <a:cs typeface="Microsoft Sans Serif"/>
              </a:rPr>
              <a:t>transvaginal</a:t>
            </a:r>
            <a:r>
              <a:rPr sz="2000" spc="-35" dirty="0">
                <a:latin typeface="Microsoft Sans Serif"/>
                <a:cs typeface="Microsoft Sans Serif"/>
              </a:rPr>
              <a:t> </a:t>
            </a:r>
            <a:r>
              <a:rPr sz="2000" spc="-160" dirty="0">
                <a:latin typeface="Microsoft Sans Serif"/>
                <a:cs typeface="Microsoft Sans Serif"/>
              </a:rPr>
              <a:t>ultrasound</a:t>
            </a:r>
            <a:r>
              <a:rPr sz="2000" spc="-30" dirty="0">
                <a:latin typeface="Microsoft Sans Serif"/>
                <a:cs typeface="Microsoft Sans Serif"/>
              </a:rPr>
              <a:t> </a:t>
            </a:r>
            <a:r>
              <a:rPr sz="2000" spc="-175" dirty="0">
                <a:latin typeface="Microsoft Sans Serif"/>
                <a:cs typeface="Microsoft Sans Serif"/>
              </a:rPr>
              <a:t>(TVUS).</a:t>
            </a:r>
            <a:r>
              <a:rPr sz="2000" spc="-40" dirty="0">
                <a:latin typeface="Microsoft Sans Serif"/>
                <a:cs typeface="Microsoft Sans Serif"/>
              </a:rPr>
              <a:t> </a:t>
            </a:r>
            <a:r>
              <a:rPr sz="2000" spc="-160" dirty="0">
                <a:latin typeface="Microsoft Sans Serif"/>
                <a:cs typeface="Microsoft Sans Serif"/>
              </a:rPr>
              <a:t>Ectopic</a:t>
            </a:r>
            <a:r>
              <a:rPr sz="2000" spc="-40" dirty="0">
                <a:latin typeface="Microsoft Sans Serif"/>
                <a:cs typeface="Microsoft Sans Serif"/>
              </a:rPr>
              <a:t> </a:t>
            </a:r>
            <a:r>
              <a:rPr sz="2000" spc="-200" dirty="0">
                <a:latin typeface="Microsoft Sans Serif"/>
                <a:cs typeface="Microsoft Sans Serif"/>
              </a:rPr>
              <a:t>mass</a:t>
            </a:r>
            <a:r>
              <a:rPr sz="2000" spc="-55" dirty="0">
                <a:latin typeface="Microsoft Sans Serif"/>
                <a:cs typeface="Microsoft Sans Serif"/>
              </a:rPr>
              <a:t> </a:t>
            </a:r>
            <a:r>
              <a:rPr sz="2000" spc="-150" dirty="0">
                <a:latin typeface="Microsoft Sans Serif"/>
                <a:cs typeface="Microsoft Sans Serif"/>
              </a:rPr>
              <a:t>size</a:t>
            </a:r>
            <a:r>
              <a:rPr sz="2000" spc="-95" dirty="0">
                <a:latin typeface="Microsoft Sans Serif"/>
                <a:cs typeface="Microsoft Sans Serif"/>
              </a:rPr>
              <a:t> </a:t>
            </a:r>
            <a:r>
              <a:rPr sz="2000" spc="-150" dirty="0">
                <a:latin typeface="Microsoft Sans Serif"/>
                <a:cs typeface="Microsoft Sans Serif"/>
              </a:rPr>
              <a:t>less</a:t>
            </a:r>
            <a:r>
              <a:rPr sz="2000" spc="-60" dirty="0">
                <a:latin typeface="Microsoft Sans Serif"/>
                <a:cs typeface="Microsoft Sans Serif"/>
              </a:rPr>
              <a:t> </a:t>
            </a:r>
            <a:r>
              <a:rPr sz="2000" spc="-165" dirty="0">
                <a:latin typeface="Microsoft Sans Serif"/>
                <a:cs typeface="Microsoft Sans Serif"/>
              </a:rPr>
              <a:t>than</a:t>
            </a:r>
            <a:r>
              <a:rPr sz="2000" spc="-50" dirty="0">
                <a:latin typeface="Microsoft Sans Serif"/>
                <a:cs typeface="Microsoft Sans Serif"/>
              </a:rPr>
              <a:t> </a:t>
            </a:r>
            <a:r>
              <a:rPr sz="2000" spc="-185" dirty="0">
                <a:latin typeface="Microsoft Sans Serif"/>
                <a:cs typeface="Microsoft Sans Serif"/>
              </a:rPr>
              <a:t>3</a:t>
            </a:r>
            <a:r>
              <a:rPr sz="2000" spc="-50" dirty="0">
                <a:latin typeface="Microsoft Sans Serif"/>
                <a:cs typeface="Microsoft Sans Serif"/>
              </a:rPr>
              <a:t> </a:t>
            </a:r>
            <a:r>
              <a:rPr sz="2000" spc="-135" dirty="0">
                <a:latin typeface="Microsoft Sans Serif"/>
                <a:cs typeface="Microsoft Sans Serif"/>
              </a:rPr>
              <a:t>to</a:t>
            </a:r>
            <a:r>
              <a:rPr sz="2000" spc="-50" dirty="0">
                <a:latin typeface="Microsoft Sans Serif"/>
                <a:cs typeface="Microsoft Sans Serif"/>
              </a:rPr>
              <a:t> </a:t>
            </a:r>
            <a:r>
              <a:rPr sz="2000" spc="-185" dirty="0">
                <a:latin typeface="Microsoft Sans Serif"/>
                <a:cs typeface="Microsoft Sans Serif"/>
              </a:rPr>
              <a:t>4 </a:t>
            </a:r>
            <a:r>
              <a:rPr sz="2000" spc="-465" dirty="0">
                <a:latin typeface="Microsoft Sans Serif"/>
                <a:cs typeface="Microsoft Sans Serif"/>
              </a:rPr>
              <a:t> </a:t>
            </a:r>
            <a:r>
              <a:rPr sz="2000" spc="-180" dirty="0">
                <a:latin typeface="Microsoft Sans Serif"/>
                <a:cs typeface="Microsoft Sans Serif"/>
              </a:rPr>
              <a:t>cm.</a:t>
            </a:r>
            <a:endParaRPr sz="2000" dirty="0">
              <a:latin typeface="Microsoft Sans Serif"/>
              <a:cs typeface="Microsoft Sans Serif"/>
            </a:endParaRPr>
          </a:p>
          <a:p>
            <a:pPr marL="356870" indent="-344805">
              <a:lnSpc>
                <a:spcPct val="100000"/>
              </a:lnSpc>
              <a:buAutoNum type="arabicParenR"/>
              <a:tabLst>
                <a:tab pos="356870" algn="l"/>
                <a:tab pos="357505" algn="l"/>
              </a:tabLst>
            </a:pPr>
            <a:r>
              <a:rPr sz="2000" spc="-150" dirty="0">
                <a:latin typeface="Microsoft Sans Serif"/>
                <a:cs typeface="Microsoft Sans Serif"/>
              </a:rPr>
              <a:t>Patients</a:t>
            </a:r>
            <a:r>
              <a:rPr sz="2000" spc="-45" dirty="0">
                <a:latin typeface="Microsoft Sans Serif"/>
                <a:cs typeface="Microsoft Sans Serif"/>
              </a:rPr>
              <a:t> </a:t>
            </a:r>
            <a:r>
              <a:rPr sz="2000" spc="-165" dirty="0">
                <a:latin typeface="Microsoft Sans Serif"/>
                <a:cs typeface="Microsoft Sans Serif"/>
              </a:rPr>
              <a:t>are</a:t>
            </a:r>
            <a:r>
              <a:rPr sz="2000" spc="-45" dirty="0">
                <a:latin typeface="Microsoft Sans Serif"/>
                <a:cs typeface="Microsoft Sans Serif"/>
              </a:rPr>
              <a:t> </a:t>
            </a:r>
            <a:r>
              <a:rPr sz="2000" spc="-135" dirty="0">
                <a:latin typeface="Microsoft Sans Serif"/>
                <a:cs typeface="Microsoft Sans Serif"/>
              </a:rPr>
              <a:t>willing</a:t>
            </a:r>
            <a:r>
              <a:rPr sz="2000" spc="-65" dirty="0">
                <a:latin typeface="Microsoft Sans Serif"/>
                <a:cs typeface="Microsoft Sans Serif"/>
              </a:rPr>
              <a:t> </a:t>
            </a:r>
            <a:r>
              <a:rPr sz="2000" spc="-190" dirty="0">
                <a:latin typeface="Microsoft Sans Serif"/>
                <a:cs typeface="Microsoft Sans Serif"/>
              </a:rPr>
              <a:t>and</a:t>
            </a:r>
            <a:r>
              <a:rPr sz="2000" spc="-50" dirty="0">
                <a:latin typeface="Microsoft Sans Serif"/>
                <a:cs typeface="Microsoft Sans Serif"/>
              </a:rPr>
              <a:t> </a:t>
            </a:r>
            <a:r>
              <a:rPr sz="2000" spc="-160" dirty="0">
                <a:latin typeface="Microsoft Sans Serif"/>
                <a:cs typeface="Microsoft Sans Serif"/>
              </a:rPr>
              <a:t>able</a:t>
            </a:r>
            <a:r>
              <a:rPr sz="2000" spc="-45" dirty="0">
                <a:latin typeface="Microsoft Sans Serif"/>
                <a:cs typeface="Microsoft Sans Serif"/>
              </a:rPr>
              <a:t> </a:t>
            </a:r>
            <a:r>
              <a:rPr sz="2000" spc="-135" dirty="0">
                <a:latin typeface="Microsoft Sans Serif"/>
                <a:cs typeface="Microsoft Sans Serif"/>
              </a:rPr>
              <a:t>to</a:t>
            </a:r>
            <a:r>
              <a:rPr sz="2000" spc="-50" dirty="0">
                <a:latin typeface="Microsoft Sans Serif"/>
                <a:cs typeface="Microsoft Sans Serif"/>
              </a:rPr>
              <a:t> </a:t>
            </a:r>
            <a:r>
              <a:rPr sz="2000" spc="-180" dirty="0">
                <a:latin typeface="Microsoft Sans Serif"/>
                <a:cs typeface="Microsoft Sans Serif"/>
              </a:rPr>
              <a:t>comply</a:t>
            </a:r>
            <a:r>
              <a:rPr sz="2000" spc="-65" dirty="0">
                <a:latin typeface="Microsoft Sans Serif"/>
                <a:cs typeface="Microsoft Sans Serif"/>
              </a:rPr>
              <a:t> </a:t>
            </a:r>
            <a:r>
              <a:rPr sz="2000" spc="-150" dirty="0">
                <a:latin typeface="Microsoft Sans Serif"/>
                <a:cs typeface="Microsoft Sans Serif"/>
              </a:rPr>
              <a:t>with</a:t>
            </a:r>
            <a:r>
              <a:rPr sz="2000" spc="-70" dirty="0">
                <a:latin typeface="Microsoft Sans Serif"/>
                <a:cs typeface="Microsoft Sans Serif"/>
              </a:rPr>
              <a:t> </a:t>
            </a:r>
            <a:r>
              <a:rPr sz="2000" spc="-155" dirty="0">
                <a:latin typeface="Microsoft Sans Serif"/>
                <a:cs typeface="Microsoft Sans Serif"/>
              </a:rPr>
              <a:t>post-treatment</a:t>
            </a:r>
            <a:r>
              <a:rPr sz="2000" spc="30" dirty="0">
                <a:latin typeface="Microsoft Sans Serif"/>
                <a:cs typeface="Microsoft Sans Serif"/>
              </a:rPr>
              <a:t> </a:t>
            </a:r>
            <a:r>
              <a:rPr sz="2000" spc="-155" dirty="0">
                <a:latin typeface="Microsoft Sans Serif"/>
                <a:cs typeface="Microsoft Sans Serif"/>
              </a:rPr>
              <a:t>follow-up</a:t>
            </a:r>
            <a:r>
              <a:rPr sz="2000" spc="-50" dirty="0">
                <a:latin typeface="Microsoft Sans Serif"/>
                <a:cs typeface="Microsoft Sans Serif"/>
              </a:rPr>
              <a:t> </a:t>
            </a:r>
            <a:r>
              <a:rPr sz="2000" spc="-190" dirty="0">
                <a:latin typeface="Microsoft Sans Serif"/>
                <a:cs typeface="Microsoft Sans Serif"/>
              </a:rPr>
              <a:t>and</a:t>
            </a:r>
            <a:r>
              <a:rPr sz="2000" spc="-20" dirty="0">
                <a:latin typeface="Microsoft Sans Serif"/>
                <a:cs typeface="Microsoft Sans Serif"/>
              </a:rPr>
              <a:t> </a:t>
            </a:r>
            <a:r>
              <a:rPr sz="2000" spc="-185" dirty="0">
                <a:latin typeface="Microsoft Sans Serif"/>
                <a:cs typeface="Microsoft Sans Serif"/>
              </a:rPr>
              <a:t>have</a:t>
            </a:r>
            <a:r>
              <a:rPr sz="2000" spc="-40" dirty="0">
                <a:latin typeface="Microsoft Sans Serif"/>
                <a:cs typeface="Microsoft Sans Serif"/>
              </a:rPr>
              <a:t> </a:t>
            </a:r>
            <a:r>
              <a:rPr sz="2000" spc="-175" dirty="0">
                <a:latin typeface="Microsoft Sans Serif"/>
                <a:cs typeface="Microsoft Sans Serif"/>
              </a:rPr>
              <a:t>access</a:t>
            </a:r>
            <a:r>
              <a:rPr sz="2000" spc="-50" dirty="0">
                <a:latin typeface="Microsoft Sans Serif"/>
                <a:cs typeface="Microsoft Sans Serif"/>
              </a:rPr>
              <a:t> </a:t>
            </a:r>
            <a:r>
              <a:rPr sz="2000" spc="-140" dirty="0">
                <a:latin typeface="Microsoft Sans Serif"/>
                <a:cs typeface="Microsoft Sans Serif"/>
              </a:rPr>
              <a:t>to</a:t>
            </a:r>
            <a:r>
              <a:rPr sz="2000" spc="-70" dirty="0">
                <a:latin typeface="Microsoft Sans Serif"/>
                <a:cs typeface="Microsoft Sans Serif"/>
              </a:rPr>
              <a:t> </a:t>
            </a:r>
            <a:r>
              <a:rPr sz="2000" spc="-190" dirty="0">
                <a:latin typeface="Microsoft Sans Serif"/>
                <a:cs typeface="Microsoft Sans Serif"/>
              </a:rPr>
              <a:t>emergency</a:t>
            </a:r>
            <a:endParaRPr sz="2000" dirty="0">
              <a:latin typeface="Microsoft Sans Serif"/>
              <a:cs typeface="Microsoft Sans Serif"/>
            </a:endParaRPr>
          </a:p>
          <a:p>
            <a:pPr marL="356870">
              <a:lnSpc>
                <a:spcPct val="100000"/>
              </a:lnSpc>
              <a:spcBef>
                <a:spcPts val="5"/>
              </a:spcBef>
            </a:pPr>
            <a:r>
              <a:rPr sz="2000" spc="-170" dirty="0">
                <a:latin typeface="Microsoft Sans Serif"/>
                <a:cs typeface="Microsoft Sans Serif"/>
              </a:rPr>
              <a:t>medical</a:t>
            </a:r>
            <a:r>
              <a:rPr sz="2000" spc="-70" dirty="0">
                <a:latin typeface="Microsoft Sans Serif"/>
                <a:cs typeface="Microsoft Sans Serif"/>
              </a:rPr>
              <a:t> </a:t>
            </a:r>
            <a:r>
              <a:rPr sz="2000" spc="-155" dirty="0">
                <a:latin typeface="Microsoft Sans Serif"/>
                <a:cs typeface="Microsoft Sans Serif"/>
              </a:rPr>
              <a:t>services</a:t>
            </a:r>
            <a:r>
              <a:rPr sz="2000" spc="-65" dirty="0">
                <a:latin typeface="Microsoft Sans Serif"/>
                <a:cs typeface="Microsoft Sans Serif"/>
              </a:rPr>
              <a:t> </a:t>
            </a:r>
            <a:r>
              <a:rPr sz="2000" spc="-145" dirty="0">
                <a:latin typeface="Microsoft Sans Serif"/>
                <a:cs typeface="Microsoft Sans Serif"/>
              </a:rPr>
              <a:t>within</a:t>
            </a:r>
            <a:r>
              <a:rPr sz="2000" spc="-75" dirty="0">
                <a:latin typeface="Microsoft Sans Serif"/>
                <a:cs typeface="Microsoft Sans Serif"/>
              </a:rPr>
              <a:t> </a:t>
            </a:r>
            <a:r>
              <a:rPr sz="2000" spc="-185" dirty="0">
                <a:latin typeface="Microsoft Sans Serif"/>
                <a:cs typeface="Microsoft Sans Serif"/>
              </a:rPr>
              <a:t>a</a:t>
            </a:r>
            <a:r>
              <a:rPr sz="2000" spc="-55" dirty="0">
                <a:latin typeface="Microsoft Sans Serif"/>
                <a:cs typeface="Microsoft Sans Serif"/>
              </a:rPr>
              <a:t> </a:t>
            </a:r>
            <a:r>
              <a:rPr sz="2000" spc="-170" dirty="0">
                <a:latin typeface="Microsoft Sans Serif"/>
                <a:cs typeface="Microsoft Sans Serif"/>
              </a:rPr>
              <a:t>reasonable</a:t>
            </a:r>
            <a:r>
              <a:rPr sz="2000" spc="-25" dirty="0">
                <a:latin typeface="Microsoft Sans Serif"/>
                <a:cs typeface="Microsoft Sans Serif"/>
              </a:rPr>
              <a:t> </a:t>
            </a:r>
            <a:r>
              <a:rPr sz="2000" spc="-160" dirty="0">
                <a:latin typeface="Microsoft Sans Serif"/>
                <a:cs typeface="Microsoft Sans Serif"/>
              </a:rPr>
              <a:t>time</a:t>
            </a:r>
            <a:r>
              <a:rPr sz="2000" spc="-50" dirty="0">
                <a:latin typeface="Microsoft Sans Serif"/>
                <a:cs typeface="Microsoft Sans Serif"/>
              </a:rPr>
              <a:t> </a:t>
            </a:r>
            <a:r>
              <a:rPr sz="2000" spc="-175" dirty="0">
                <a:latin typeface="Microsoft Sans Serif"/>
                <a:cs typeface="Microsoft Sans Serif"/>
              </a:rPr>
              <a:t>frame</a:t>
            </a:r>
            <a:r>
              <a:rPr sz="2000" spc="-50" dirty="0">
                <a:latin typeface="Microsoft Sans Serif"/>
                <a:cs typeface="Microsoft Sans Serif"/>
              </a:rPr>
              <a:t> </a:t>
            </a:r>
            <a:r>
              <a:rPr sz="2000" spc="-130" dirty="0">
                <a:latin typeface="Microsoft Sans Serif"/>
                <a:cs typeface="Microsoft Sans Serif"/>
              </a:rPr>
              <a:t>in</a:t>
            </a:r>
            <a:r>
              <a:rPr sz="2000" spc="-80" dirty="0">
                <a:latin typeface="Microsoft Sans Serif"/>
                <a:cs typeface="Microsoft Sans Serif"/>
              </a:rPr>
              <a:t> </a:t>
            </a:r>
            <a:r>
              <a:rPr sz="2000" spc="-175" dirty="0">
                <a:latin typeface="Microsoft Sans Serif"/>
                <a:cs typeface="Microsoft Sans Serif"/>
              </a:rPr>
              <a:t>case</a:t>
            </a:r>
            <a:r>
              <a:rPr sz="2000" spc="-50" dirty="0">
                <a:latin typeface="Microsoft Sans Serif"/>
                <a:cs typeface="Microsoft Sans Serif"/>
              </a:rPr>
              <a:t> </a:t>
            </a:r>
            <a:r>
              <a:rPr sz="2000" spc="-140" dirty="0">
                <a:latin typeface="Microsoft Sans Serif"/>
                <a:cs typeface="Microsoft Sans Serif"/>
              </a:rPr>
              <a:t>of</a:t>
            </a:r>
            <a:r>
              <a:rPr sz="2000" spc="-70" dirty="0">
                <a:latin typeface="Microsoft Sans Serif"/>
                <a:cs typeface="Microsoft Sans Serif"/>
              </a:rPr>
              <a:t> </a:t>
            </a:r>
            <a:r>
              <a:rPr sz="2000" spc="-185" dirty="0">
                <a:latin typeface="Microsoft Sans Serif"/>
                <a:cs typeface="Microsoft Sans Serif"/>
              </a:rPr>
              <a:t>a</a:t>
            </a:r>
            <a:r>
              <a:rPr sz="2000" spc="-55" dirty="0">
                <a:latin typeface="Microsoft Sans Serif"/>
                <a:cs typeface="Microsoft Sans Serif"/>
              </a:rPr>
              <a:t> </a:t>
            </a:r>
            <a:r>
              <a:rPr sz="2000" spc="-160" dirty="0">
                <a:latin typeface="Microsoft Sans Serif"/>
                <a:cs typeface="Microsoft Sans Serif"/>
              </a:rPr>
              <a:t>ruptured</a:t>
            </a:r>
            <a:r>
              <a:rPr sz="2000" spc="-5" dirty="0">
                <a:latin typeface="Microsoft Sans Serif"/>
                <a:cs typeface="Microsoft Sans Serif"/>
              </a:rPr>
              <a:t> </a:t>
            </a:r>
            <a:r>
              <a:rPr sz="2000" spc="-140" dirty="0">
                <a:latin typeface="Microsoft Sans Serif"/>
                <a:cs typeface="Microsoft Sans Serif"/>
              </a:rPr>
              <a:t>fallopian</a:t>
            </a:r>
            <a:r>
              <a:rPr sz="2000" spc="-60" dirty="0">
                <a:latin typeface="Microsoft Sans Serif"/>
                <a:cs typeface="Microsoft Sans Serif"/>
              </a:rPr>
              <a:t> </a:t>
            </a:r>
            <a:r>
              <a:rPr sz="2000" spc="-140" dirty="0">
                <a:latin typeface="Microsoft Sans Serif"/>
                <a:cs typeface="Microsoft Sans Serif"/>
              </a:rPr>
              <a:t>tube.</a:t>
            </a:r>
            <a:endParaRPr sz="2000" dirty="0">
              <a:latin typeface="Microsoft Sans Serif"/>
              <a:cs typeface="Microsoft Sans Serif"/>
            </a:endParaRPr>
          </a:p>
          <a:p>
            <a:pPr>
              <a:lnSpc>
                <a:spcPct val="100000"/>
              </a:lnSpc>
              <a:spcBef>
                <a:spcPts val="10"/>
              </a:spcBef>
            </a:pPr>
            <a:endParaRPr sz="2000" dirty="0">
              <a:latin typeface="Microsoft Sans Serif"/>
              <a:cs typeface="Microsoft Sans Serif"/>
            </a:endParaRPr>
          </a:p>
          <a:p>
            <a:pPr marL="12700">
              <a:lnSpc>
                <a:spcPct val="100000"/>
              </a:lnSpc>
            </a:pPr>
            <a:r>
              <a:rPr sz="2000" spc="-110" dirty="0">
                <a:latin typeface="Microsoft Sans Serif"/>
                <a:cs typeface="Microsoft Sans Serif"/>
              </a:rPr>
              <a:t>-</a:t>
            </a:r>
            <a:r>
              <a:rPr sz="2000" spc="-60" dirty="0">
                <a:latin typeface="Microsoft Sans Serif"/>
                <a:cs typeface="Microsoft Sans Serif"/>
              </a:rPr>
              <a:t> </a:t>
            </a:r>
            <a:r>
              <a:rPr sz="2000" spc="-229" dirty="0">
                <a:latin typeface="Microsoft Sans Serif"/>
                <a:cs typeface="Microsoft Sans Serif"/>
              </a:rPr>
              <a:t>MTX</a:t>
            </a:r>
            <a:r>
              <a:rPr sz="2000" spc="-90" dirty="0">
                <a:latin typeface="Microsoft Sans Serif"/>
                <a:cs typeface="Microsoft Sans Serif"/>
              </a:rPr>
              <a:t> </a:t>
            </a:r>
            <a:r>
              <a:rPr sz="2000" spc="-120" dirty="0">
                <a:latin typeface="Microsoft Sans Serif"/>
                <a:cs typeface="Microsoft Sans Serif"/>
              </a:rPr>
              <a:t>is</a:t>
            </a:r>
            <a:r>
              <a:rPr sz="2000" spc="-60" dirty="0">
                <a:latin typeface="Microsoft Sans Serif"/>
                <a:cs typeface="Microsoft Sans Serif"/>
              </a:rPr>
              <a:t> </a:t>
            </a:r>
            <a:r>
              <a:rPr sz="2000" spc="-155" dirty="0">
                <a:latin typeface="Microsoft Sans Serif"/>
                <a:cs typeface="Microsoft Sans Serif"/>
              </a:rPr>
              <a:t>contraindicated</a:t>
            </a:r>
            <a:r>
              <a:rPr sz="2000" spc="-30" dirty="0">
                <a:latin typeface="Microsoft Sans Serif"/>
                <a:cs typeface="Microsoft Sans Serif"/>
              </a:rPr>
              <a:t> </a:t>
            </a:r>
            <a:r>
              <a:rPr sz="2000" spc="-190" dirty="0">
                <a:latin typeface="Microsoft Sans Serif"/>
                <a:cs typeface="Microsoft Sans Serif"/>
              </a:rPr>
              <a:t>and</a:t>
            </a:r>
            <a:r>
              <a:rPr sz="2000" spc="-25" dirty="0">
                <a:latin typeface="Microsoft Sans Serif"/>
                <a:cs typeface="Microsoft Sans Serif"/>
              </a:rPr>
              <a:t> </a:t>
            </a:r>
            <a:r>
              <a:rPr sz="2000" spc="-165" dirty="0">
                <a:latin typeface="Microsoft Sans Serif"/>
                <a:cs typeface="Microsoft Sans Serif"/>
              </a:rPr>
              <a:t>surgery</a:t>
            </a:r>
            <a:r>
              <a:rPr sz="2000" spc="-40" dirty="0">
                <a:latin typeface="Microsoft Sans Serif"/>
                <a:cs typeface="Microsoft Sans Serif"/>
              </a:rPr>
              <a:t> </a:t>
            </a:r>
            <a:r>
              <a:rPr sz="2000" spc="-120" dirty="0">
                <a:latin typeface="Microsoft Sans Serif"/>
                <a:cs typeface="Microsoft Sans Serif"/>
              </a:rPr>
              <a:t>is</a:t>
            </a:r>
            <a:r>
              <a:rPr sz="2000" spc="-90" dirty="0">
                <a:latin typeface="Microsoft Sans Serif"/>
                <a:cs typeface="Microsoft Sans Serif"/>
              </a:rPr>
              <a:t> </a:t>
            </a:r>
            <a:r>
              <a:rPr sz="2000" spc="-160" dirty="0">
                <a:latin typeface="Microsoft Sans Serif"/>
                <a:cs typeface="Microsoft Sans Serif"/>
              </a:rPr>
              <a:t>required</a:t>
            </a:r>
            <a:r>
              <a:rPr sz="2000" spc="-5" dirty="0">
                <a:latin typeface="Microsoft Sans Serif"/>
                <a:cs typeface="Microsoft Sans Serif"/>
              </a:rPr>
              <a:t> </a:t>
            </a:r>
            <a:r>
              <a:rPr sz="2000" spc="-200" dirty="0">
                <a:latin typeface="Microsoft Sans Serif"/>
                <a:cs typeface="Microsoft Sans Serif"/>
              </a:rPr>
              <a:t>when</a:t>
            </a:r>
            <a:r>
              <a:rPr sz="2000" spc="-50" dirty="0">
                <a:latin typeface="Microsoft Sans Serif"/>
                <a:cs typeface="Microsoft Sans Serif"/>
              </a:rPr>
              <a:t> </a:t>
            </a:r>
            <a:r>
              <a:rPr sz="2000" spc="-155" dirty="0">
                <a:latin typeface="Microsoft Sans Serif"/>
                <a:cs typeface="Microsoft Sans Serif"/>
              </a:rPr>
              <a:t>the</a:t>
            </a:r>
            <a:r>
              <a:rPr sz="2000" spc="-55" dirty="0">
                <a:latin typeface="Microsoft Sans Serif"/>
                <a:cs typeface="Microsoft Sans Serif"/>
              </a:rPr>
              <a:t> </a:t>
            </a:r>
            <a:r>
              <a:rPr sz="2000" spc="-150" dirty="0">
                <a:latin typeface="Microsoft Sans Serif"/>
                <a:cs typeface="Microsoft Sans Serif"/>
              </a:rPr>
              <a:t>following</a:t>
            </a:r>
            <a:r>
              <a:rPr sz="2000" spc="-55" dirty="0">
                <a:latin typeface="Microsoft Sans Serif"/>
                <a:cs typeface="Microsoft Sans Serif"/>
              </a:rPr>
              <a:t> </a:t>
            </a:r>
            <a:r>
              <a:rPr sz="2000" spc="-165" dirty="0">
                <a:latin typeface="Microsoft Sans Serif"/>
                <a:cs typeface="Microsoft Sans Serif"/>
              </a:rPr>
              <a:t>are</a:t>
            </a:r>
            <a:r>
              <a:rPr sz="2000" spc="-5" dirty="0">
                <a:latin typeface="Microsoft Sans Serif"/>
                <a:cs typeface="Microsoft Sans Serif"/>
              </a:rPr>
              <a:t> </a:t>
            </a:r>
            <a:r>
              <a:rPr sz="2000" spc="-155" dirty="0">
                <a:latin typeface="Microsoft Sans Serif"/>
                <a:cs typeface="Microsoft Sans Serif"/>
              </a:rPr>
              <a:t>present:</a:t>
            </a:r>
            <a:endParaRPr sz="2000" dirty="0">
              <a:latin typeface="Microsoft Sans Serif"/>
              <a:cs typeface="Microsoft Sans Serif"/>
            </a:endParaRPr>
          </a:p>
          <a:p>
            <a:pPr marL="356870" indent="-344805">
              <a:lnSpc>
                <a:spcPct val="100000"/>
              </a:lnSpc>
              <a:buAutoNum type="arabicParenR"/>
              <a:tabLst>
                <a:tab pos="356870" algn="l"/>
                <a:tab pos="357505" algn="l"/>
              </a:tabLst>
            </a:pPr>
            <a:r>
              <a:rPr sz="2000" spc="-245" dirty="0">
                <a:latin typeface="Microsoft Sans Serif"/>
                <a:cs typeface="Microsoft Sans Serif"/>
              </a:rPr>
              <a:t>H</a:t>
            </a:r>
            <a:r>
              <a:rPr sz="2000" spc="-190" dirty="0">
                <a:latin typeface="Microsoft Sans Serif"/>
                <a:cs typeface="Microsoft Sans Serif"/>
              </a:rPr>
              <a:t>e</a:t>
            </a:r>
            <a:r>
              <a:rPr sz="2000" spc="-285" dirty="0">
                <a:latin typeface="Microsoft Sans Serif"/>
                <a:cs typeface="Microsoft Sans Serif"/>
              </a:rPr>
              <a:t>m</a:t>
            </a:r>
            <a:r>
              <a:rPr sz="2000" spc="-190" dirty="0">
                <a:latin typeface="Microsoft Sans Serif"/>
                <a:cs typeface="Microsoft Sans Serif"/>
              </a:rPr>
              <a:t>o</a:t>
            </a:r>
            <a:r>
              <a:rPr sz="2000" spc="-195" dirty="0">
                <a:latin typeface="Microsoft Sans Serif"/>
                <a:cs typeface="Microsoft Sans Serif"/>
              </a:rPr>
              <a:t>d</a:t>
            </a:r>
            <a:r>
              <a:rPr sz="2000" spc="-165" dirty="0">
                <a:latin typeface="Microsoft Sans Serif"/>
                <a:cs typeface="Microsoft Sans Serif"/>
              </a:rPr>
              <a:t>y</a:t>
            </a:r>
            <a:r>
              <a:rPr sz="2000" spc="-190" dirty="0">
                <a:latin typeface="Microsoft Sans Serif"/>
                <a:cs typeface="Microsoft Sans Serif"/>
              </a:rPr>
              <a:t>n</a:t>
            </a:r>
            <a:r>
              <a:rPr sz="2000" spc="-235" dirty="0">
                <a:latin typeface="Microsoft Sans Serif"/>
                <a:cs typeface="Microsoft Sans Serif"/>
              </a:rPr>
              <a:t>am</a:t>
            </a:r>
            <a:r>
              <a:rPr sz="2000" spc="-80" dirty="0">
                <a:latin typeface="Microsoft Sans Serif"/>
                <a:cs typeface="Microsoft Sans Serif"/>
              </a:rPr>
              <a:t>i</a:t>
            </a:r>
            <a:r>
              <a:rPr sz="2000" spc="-165" dirty="0">
                <a:latin typeface="Microsoft Sans Serif"/>
                <a:cs typeface="Microsoft Sans Serif"/>
              </a:rPr>
              <a:t>c</a:t>
            </a:r>
            <a:r>
              <a:rPr sz="2000" spc="-40" dirty="0">
                <a:latin typeface="Microsoft Sans Serif"/>
                <a:cs typeface="Microsoft Sans Serif"/>
              </a:rPr>
              <a:t> </a:t>
            </a:r>
            <a:r>
              <a:rPr sz="2000" spc="-80" dirty="0">
                <a:latin typeface="Microsoft Sans Serif"/>
                <a:cs typeface="Microsoft Sans Serif"/>
              </a:rPr>
              <a:t>i</a:t>
            </a:r>
            <a:r>
              <a:rPr sz="2000" spc="-150" dirty="0">
                <a:latin typeface="Microsoft Sans Serif"/>
                <a:cs typeface="Microsoft Sans Serif"/>
              </a:rPr>
              <a:t>nst</a:t>
            </a:r>
            <a:r>
              <a:rPr sz="2000" spc="-190" dirty="0">
                <a:latin typeface="Microsoft Sans Serif"/>
                <a:cs typeface="Microsoft Sans Serif"/>
              </a:rPr>
              <a:t>a</a:t>
            </a:r>
            <a:r>
              <a:rPr sz="2000" spc="-140" dirty="0">
                <a:latin typeface="Microsoft Sans Serif"/>
                <a:cs typeface="Microsoft Sans Serif"/>
              </a:rPr>
              <a:t>bi</a:t>
            </a:r>
            <a:r>
              <a:rPr sz="2000" spc="-70" dirty="0">
                <a:latin typeface="Microsoft Sans Serif"/>
                <a:cs typeface="Microsoft Sans Serif"/>
              </a:rPr>
              <a:t>l</a:t>
            </a:r>
            <a:r>
              <a:rPr sz="2000" spc="-80" dirty="0">
                <a:latin typeface="Microsoft Sans Serif"/>
                <a:cs typeface="Microsoft Sans Serif"/>
              </a:rPr>
              <a:t>i</a:t>
            </a:r>
            <a:r>
              <a:rPr sz="2000" spc="-90" dirty="0">
                <a:latin typeface="Microsoft Sans Serif"/>
                <a:cs typeface="Microsoft Sans Serif"/>
              </a:rPr>
              <a:t>t</a:t>
            </a:r>
            <a:r>
              <a:rPr sz="2000" spc="-280" dirty="0">
                <a:latin typeface="Microsoft Sans Serif"/>
                <a:cs typeface="Microsoft Sans Serif"/>
              </a:rPr>
              <a:t>y</a:t>
            </a:r>
            <a:r>
              <a:rPr sz="2000" spc="-90" dirty="0">
                <a:latin typeface="Microsoft Sans Serif"/>
                <a:cs typeface="Microsoft Sans Serif"/>
              </a:rPr>
              <a:t>.</a:t>
            </a:r>
            <a:endParaRPr sz="2000" dirty="0">
              <a:latin typeface="Microsoft Sans Serif"/>
              <a:cs typeface="Microsoft Sans Serif"/>
            </a:endParaRPr>
          </a:p>
          <a:p>
            <a:pPr marL="356870" indent="-344805">
              <a:lnSpc>
                <a:spcPct val="100000"/>
              </a:lnSpc>
              <a:buAutoNum type="arabicParenR"/>
              <a:tabLst>
                <a:tab pos="356870" algn="l"/>
                <a:tab pos="357505" algn="l"/>
              </a:tabLst>
            </a:pPr>
            <a:r>
              <a:rPr sz="2000" spc="-145" dirty="0">
                <a:latin typeface="Microsoft Sans Serif"/>
                <a:cs typeface="Microsoft Sans Serif"/>
              </a:rPr>
              <a:t>Intrauterine</a:t>
            </a:r>
            <a:r>
              <a:rPr sz="2000" dirty="0">
                <a:latin typeface="Microsoft Sans Serif"/>
                <a:cs typeface="Microsoft Sans Serif"/>
              </a:rPr>
              <a:t> </a:t>
            </a:r>
            <a:r>
              <a:rPr sz="2000" spc="-180" dirty="0">
                <a:latin typeface="Microsoft Sans Serif"/>
                <a:cs typeface="Microsoft Sans Serif"/>
              </a:rPr>
              <a:t>pregnancy,</a:t>
            </a:r>
            <a:r>
              <a:rPr sz="2000" spc="5" dirty="0">
                <a:latin typeface="Microsoft Sans Serif"/>
                <a:cs typeface="Microsoft Sans Serif"/>
              </a:rPr>
              <a:t> </a:t>
            </a:r>
            <a:r>
              <a:rPr sz="2000" spc="-150" dirty="0">
                <a:latin typeface="Microsoft Sans Serif"/>
                <a:cs typeface="Microsoft Sans Serif"/>
              </a:rPr>
              <a:t>including</a:t>
            </a:r>
            <a:r>
              <a:rPr sz="2000" spc="-70" dirty="0">
                <a:latin typeface="Microsoft Sans Serif"/>
                <a:cs typeface="Microsoft Sans Serif"/>
              </a:rPr>
              <a:t> </a:t>
            </a:r>
            <a:r>
              <a:rPr sz="2000" spc="-180" dirty="0">
                <a:latin typeface="Microsoft Sans Serif"/>
                <a:cs typeface="Microsoft Sans Serif"/>
              </a:rPr>
              <a:t>a</a:t>
            </a:r>
            <a:r>
              <a:rPr sz="2000" spc="-50" dirty="0">
                <a:latin typeface="Microsoft Sans Serif"/>
                <a:cs typeface="Microsoft Sans Serif"/>
              </a:rPr>
              <a:t> </a:t>
            </a:r>
            <a:r>
              <a:rPr sz="2000" spc="-155" dirty="0">
                <a:latin typeface="Microsoft Sans Serif"/>
                <a:cs typeface="Microsoft Sans Serif"/>
              </a:rPr>
              <a:t>heterotopic</a:t>
            </a:r>
            <a:r>
              <a:rPr sz="2000" spc="-10" dirty="0">
                <a:latin typeface="Microsoft Sans Serif"/>
                <a:cs typeface="Microsoft Sans Serif"/>
              </a:rPr>
              <a:t> </a:t>
            </a:r>
            <a:r>
              <a:rPr sz="2000" spc="-180" dirty="0">
                <a:latin typeface="Microsoft Sans Serif"/>
                <a:cs typeface="Microsoft Sans Serif"/>
              </a:rPr>
              <a:t>pregnancy</a:t>
            </a:r>
            <a:r>
              <a:rPr sz="2000" spc="15" dirty="0">
                <a:latin typeface="Microsoft Sans Serif"/>
                <a:cs typeface="Microsoft Sans Serif"/>
              </a:rPr>
              <a:t> </a:t>
            </a:r>
            <a:r>
              <a:rPr sz="2000" spc="-150" dirty="0">
                <a:latin typeface="Microsoft Sans Serif"/>
                <a:cs typeface="Microsoft Sans Serif"/>
              </a:rPr>
              <a:t>with</a:t>
            </a:r>
            <a:r>
              <a:rPr sz="2000" spc="-70" dirty="0">
                <a:latin typeface="Microsoft Sans Serif"/>
                <a:cs typeface="Microsoft Sans Serif"/>
              </a:rPr>
              <a:t> </a:t>
            </a:r>
            <a:r>
              <a:rPr sz="2000" spc="-150" dirty="0">
                <a:latin typeface="Microsoft Sans Serif"/>
                <a:cs typeface="Microsoft Sans Serif"/>
              </a:rPr>
              <a:t>coexisting</a:t>
            </a:r>
            <a:r>
              <a:rPr sz="2000" spc="-65" dirty="0">
                <a:latin typeface="Microsoft Sans Serif"/>
                <a:cs typeface="Microsoft Sans Serif"/>
              </a:rPr>
              <a:t> </a:t>
            </a:r>
            <a:r>
              <a:rPr sz="2000" spc="-150" dirty="0">
                <a:latin typeface="Microsoft Sans Serif"/>
                <a:cs typeface="Microsoft Sans Serif"/>
              </a:rPr>
              <a:t>viable</a:t>
            </a:r>
            <a:r>
              <a:rPr sz="2000" spc="-65" dirty="0">
                <a:latin typeface="Microsoft Sans Serif"/>
                <a:cs typeface="Microsoft Sans Serif"/>
              </a:rPr>
              <a:t> </a:t>
            </a:r>
            <a:r>
              <a:rPr sz="2000" spc="-145" dirty="0">
                <a:latin typeface="Microsoft Sans Serif"/>
                <a:cs typeface="Microsoft Sans Serif"/>
              </a:rPr>
              <a:t>intrauterine</a:t>
            </a:r>
            <a:r>
              <a:rPr sz="2000" dirty="0">
                <a:latin typeface="Microsoft Sans Serif"/>
                <a:cs typeface="Microsoft Sans Serif"/>
              </a:rPr>
              <a:t> </a:t>
            </a:r>
            <a:r>
              <a:rPr sz="2000" spc="-175" dirty="0">
                <a:latin typeface="Microsoft Sans Serif"/>
                <a:cs typeface="Microsoft Sans Serif"/>
              </a:rPr>
              <a:t>pregnancy.</a:t>
            </a:r>
            <a:endParaRPr sz="2000" dirty="0">
              <a:latin typeface="Microsoft Sans Serif"/>
              <a:cs typeface="Microsoft Sans Serif"/>
            </a:endParaRPr>
          </a:p>
          <a:p>
            <a:pPr marL="356870" indent="-344805">
              <a:lnSpc>
                <a:spcPct val="100000"/>
              </a:lnSpc>
              <a:buAutoNum type="arabicParenR"/>
              <a:tabLst>
                <a:tab pos="356870" algn="l"/>
                <a:tab pos="357505" algn="l"/>
              </a:tabLst>
            </a:pPr>
            <a:r>
              <a:rPr sz="2000" spc="-170" dirty="0">
                <a:latin typeface="Microsoft Sans Serif"/>
                <a:cs typeface="Microsoft Sans Serif"/>
              </a:rPr>
              <a:t>Signs</a:t>
            </a:r>
            <a:r>
              <a:rPr sz="2000" spc="-65" dirty="0">
                <a:latin typeface="Microsoft Sans Serif"/>
                <a:cs typeface="Microsoft Sans Serif"/>
              </a:rPr>
              <a:t> </a:t>
            </a:r>
            <a:r>
              <a:rPr sz="2000" spc="-150" dirty="0">
                <a:latin typeface="Microsoft Sans Serif"/>
                <a:cs typeface="Microsoft Sans Serif"/>
              </a:rPr>
              <a:t>or</a:t>
            </a:r>
            <a:r>
              <a:rPr sz="2000" spc="-55" dirty="0">
                <a:latin typeface="Microsoft Sans Serif"/>
                <a:cs typeface="Microsoft Sans Serif"/>
              </a:rPr>
              <a:t> </a:t>
            </a:r>
            <a:r>
              <a:rPr sz="2000" spc="-190" dirty="0">
                <a:latin typeface="Microsoft Sans Serif"/>
                <a:cs typeface="Microsoft Sans Serif"/>
              </a:rPr>
              <a:t>symptoms</a:t>
            </a:r>
            <a:r>
              <a:rPr sz="2000" spc="-40" dirty="0">
                <a:latin typeface="Microsoft Sans Serif"/>
                <a:cs typeface="Microsoft Sans Serif"/>
              </a:rPr>
              <a:t> </a:t>
            </a:r>
            <a:r>
              <a:rPr sz="2000" spc="-140" dirty="0">
                <a:latin typeface="Microsoft Sans Serif"/>
                <a:cs typeface="Microsoft Sans Serif"/>
              </a:rPr>
              <a:t>of</a:t>
            </a:r>
            <a:r>
              <a:rPr sz="2000" spc="-75" dirty="0">
                <a:latin typeface="Microsoft Sans Serif"/>
                <a:cs typeface="Microsoft Sans Serif"/>
              </a:rPr>
              <a:t> </a:t>
            </a:r>
            <a:r>
              <a:rPr sz="2000" spc="-175" dirty="0">
                <a:latin typeface="Microsoft Sans Serif"/>
                <a:cs typeface="Microsoft Sans Serif"/>
              </a:rPr>
              <a:t>impending</a:t>
            </a:r>
            <a:r>
              <a:rPr sz="2000" spc="-30" dirty="0">
                <a:latin typeface="Microsoft Sans Serif"/>
                <a:cs typeface="Microsoft Sans Serif"/>
              </a:rPr>
              <a:t> </a:t>
            </a:r>
            <a:r>
              <a:rPr sz="2000" spc="-150" dirty="0">
                <a:latin typeface="Microsoft Sans Serif"/>
                <a:cs typeface="Microsoft Sans Serif"/>
              </a:rPr>
              <a:t>or</a:t>
            </a:r>
            <a:r>
              <a:rPr sz="2000" spc="-60" dirty="0">
                <a:latin typeface="Microsoft Sans Serif"/>
                <a:cs typeface="Microsoft Sans Serif"/>
              </a:rPr>
              <a:t> </a:t>
            </a:r>
            <a:r>
              <a:rPr sz="2000" spc="-175" dirty="0">
                <a:latin typeface="Microsoft Sans Serif"/>
                <a:cs typeface="Microsoft Sans Serif"/>
              </a:rPr>
              <a:t>ongoing</a:t>
            </a:r>
            <a:r>
              <a:rPr sz="2000" spc="-35" dirty="0">
                <a:latin typeface="Microsoft Sans Serif"/>
                <a:cs typeface="Microsoft Sans Serif"/>
              </a:rPr>
              <a:t> </a:t>
            </a:r>
            <a:r>
              <a:rPr sz="2000" spc="-155" dirty="0">
                <a:latin typeface="Microsoft Sans Serif"/>
                <a:cs typeface="Microsoft Sans Serif"/>
              </a:rPr>
              <a:t>rupture</a:t>
            </a:r>
            <a:r>
              <a:rPr sz="2000" spc="-25" dirty="0">
                <a:latin typeface="Microsoft Sans Serif"/>
                <a:cs typeface="Microsoft Sans Serif"/>
              </a:rPr>
              <a:t> </a:t>
            </a:r>
            <a:r>
              <a:rPr sz="2000" spc="-140" dirty="0">
                <a:latin typeface="Microsoft Sans Serif"/>
                <a:cs typeface="Microsoft Sans Serif"/>
              </a:rPr>
              <a:t>of</a:t>
            </a:r>
            <a:r>
              <a:rPr sz="2000" spc="-55" dirty="0">
                <a:latin typeface="Microsoft Sans Serif"/>
                <a:cs typeface="Microsoft Sans Serif"/>
              </a:rPr>
              <a:t> </a:t>
            </a:r>
            <a:r>
              <a:rPr sz="2000" spc="-155" dirty="0">
                <a:latin typeface="Microsoft Sans Serif"/>
                <a:cs typeface="Microsoft Sans Serif"/>
              </a:rPr>
              <a:t>ectopic</a:t>
            </a:r>
            <a:r>
              <a:rPr sz="2000" spc="-45" dirty="0">
                <a:latin typeface="Microsoft Sans Serif"/>
                <a:cs typeface="Microsoft Sans Serif"/>
              </a:rPr>
              <a:t> </a:t>
            </a:r>
            <a:r>
              <a:rPr sz="2000" spc="-200" dirty="0">
                <a:latin typeface="Microsoft Sans Serif"/>
                <a:cs typeface="Microsoft Sans Serif"/>
              </a:rPr>
              <a:t>mass</a:t>
            </a:r>
            <a:r>
              <a:rPr sz="2000" spc="-60" dirty="0">
                <a:latin typeface="Microsoft Sans Serif"/>
                <a:cs typeface="Microsoft Sans Serif"/>
              </a:rPr>
              <a:t> </a:t>
            </a:r>
            <a:r>
              <a:rPr sz="2000" spc="-140" dirty="0">
                <a:latin typeface="Microsoft Sans Serif"/>
                <a:cs typeface="Microsoft Sans Serif"/>
              </a:rPr>
              <a:t>(eg,</a:t>
            </a:r>
            <a:r>
              <a:rPr sz="2000" spc="-45" dirty="0">
                <a:latin typeface="Microsoft Sans Serif"/>
                <a:cs typeface="Microsoft Sans Serif"/>
              </a:rPr>
              <a:t> </a:t>
            </a:r>
            <a:r>
              <a:rPr sz="2000" spc="-145" dirty="0">
                <a:latin typeface="Microsoft Sans Serif"/>
                <a:cs typeface="Microsoft Sans Serif"/>
              </a:rPr>
              <a:t>pelvic</a:t>
            </a:r>
            <a:r>
              <a:rPr sz="2000" spc="-65" dirty="0">
                <a:latin typeface="Microsoft Sans Serif"/>
                <a:cs typeface="Microsoft Sans Serif"/>
              </a:rPr>
              <a:t> </a:t>
            </a:r>
            <a:r>
              <a:rPr sz="2000" spc="-150" dirty="0">
                <a:latin typeface="Microsoft Sans Serif"/>
                <a:cs typeface="Microsoft Sans Serif"/>
              </a:rPr>
              <a:t>or</a:t>
            </a:r>
            <a:r>
              <a:rPr sz="2000" spc="-75" dirty="0">
                <a:latin typeface="Microsoft Sans Serif"/>
                <a:cs typeface="Microsoft Sans Serif"/>
              </a:rPr>
              <a:t> </a:t>
            </a:r>
            <a:r>
              <a:rPr sz="2000" spc="-175" dirty="0">
                <a:latin typeface="Microsoft Sans Serif"/>
                <a:cs typeface="Microsoft Sans Serif"/>
              </a:rPr>
              <a:t>abdominal</a:t>
            </a:r>
            <a:r>
              <a:rPr sz="2000" spc="-15" dirty="0">
                <a:latin typeface="Microsoft Sans Serif"/>
                <a:cs typeface="Microsoft Sans Serif"/>
              </a:rPr>
              <a:t> </a:t>
            </a:r>
            <a:r>
              <a:rPr sz="2000" spc="-160" dirty="0">
                <a:latin typeface="Microsoft Sans Serif"/>
                <a:cs typeface="Microsoft Sans Serif"/>
              </a:rPr>
              <a:t>pain</a:t>
            </a:r>
            <a:r>
              <a:rPr sz="2000" spc="-55" dirty="0">
                <a:latin typeface="Microsoft Sans Serif"/>
                <a:cs typeface="Microsoft Sans Serif"/>
              </a:rPr>
              <a:t> </a:t>
            </a:r>
            <a:r>
              <a:rPr sz="2000" spc="-150" dirty="0">
                <a:latin typeface="Microsoft Sans Serif"/>
                <a:cs typeface="Microsoft Sans Serif"/>
              </a:rPr>
              <a:t>or</a:t>
            </a:r>
            <a:endParaRPr sz="2000" dirty="0">
              <a:latin typeface="Microsoft Sans Serif"/>
              <a:cs typeface="Microsoft Sans Serif"/>
            </a:endParaRPr>
          </a:p>
          <a:p>
            <a:pPr marL="356870">
              <a:lnSpc>
                <a:spcPct val="100000"/>
              </a:lnSpc>
            </a:pPr>
            <a:r>
              <a:rPr sz="2000" spc="-190" dirty="0">
                <a:latin typeface="Microsoft Sans Serif"/>
                <a:cs typeface="Microsoft Sans Serif"/>
              </a:rPr>
              <a:t>e</a:t>
            </a:r>
            <a:r>
              <a:rPr sz="2000" spc="-175" dirty="0">
                <a:latin typeface="Microsoft Sans Serif"/>
                <a:cs typeface="Microsoft Sans Serif"/>
              </a:rPr>
              <a:t>v</a:t>
            </a:r>
            <a:r>
              <a:rPr sz="2000" spc="-70" dirty="0">
                <a:latin typeface="Microsoft Sans Serif"/>
                <a:cs typeface="Microsoft Sans Serif"/>
              </a:rPr>
              <a:t>i</a:t>
            </a:r>
            <a:r>
              <a:rPr sz="2000" spc="-190" dirty="0">
                <a:latin typeface="Microsoft Sans Serif"/>
                <a:cs typeface="Microsoft Sans Serif"/>
              </a:rPr>
              <a:t>den</a:t>
            </a:r>
            <a:r>
              <a:rPr sz="2000" spc="-170" dirty="0">
                <a:latin typeface="Microsoft Sans Serif"/>
                <a:cs typeface="Microsoft Sans Serif"/>
              </a:rPr>
              <a:t>c</a:t>
            </a:r>
            <a:r>
              <a:rPr sz="2000" spc="-180" dirty="0">
                <a:latin typeface="Microsoft Sans Serif"/>
                <a:cs typeface="Microsoft Sans Serif"/>
              </a:rPr>
              <a:t>e</a:t>
            </a:r>
            <a:r>
              <a:rPr sz="2000" spc="-50" dirty="0">
                <a:latin typeface="Microsoft Sans Serif"/>
                <a:cs typeface="Microsoft Sans Serif"/>
              </a:rPr>
              <a:t> </a:t>
            </a:r>
            <a:r>
              <a:rPr sz="2000" spc="-190" dirty="0">
                <a:latin typeface="Microsoft Sans Serif"/>
                <a:cs typeface="Microsoft Sans Serif"/>
              </a:rPr>
              <a:t>o</a:t>
            </a:r>
            <a:r>
              <a:rPr sz="2000" spc="-90" dirty="0">
                <a:latin typeface="Microsoft Sans Serif"/>
                <a:cs typeface="Microsoft Sans Serif"/>
              </a:rPr>
              <a:t>f</a:t>
            </a:r>
            <a:r>
              <a:rPr sz="2000" spc="-55" dirty="0">
                <a:latin typeface="Microsoft Sans Serif"/>
                <a:cs typeface="Microsoft Sans Serif"/>
              </a:rPr>
              <a:t> </a:t>
            </a:r>
            <a:r>
              <a:rPr sz="2000" spc="-80" dirty="0">
                <a:latin typeface="Microsoft Sans Serif"/>
                <a:cs typeface="Microsoft Sans Serif"/>
              </a:rPr>
              <a:t>i</a:t>
            </a:r>
            <a:r>
              <a:rPr sz="2000" spc="-190" dirty="0">
                <a:latin typeface="Microsoft Sans Serif"/>
                <a:cs typeface="Microsoft Sans Serif"/>
              </a:rPr>
              <a:t>n</a:t>
            </a:r>
            <a:r>
              <a:rPr sz="2000" spc="-90" dirty="0">
                <a:latin typeface="Microsoft Sans Serif"/>
                <a:cs typeface="Microsoft Sans Serif"/>
              </a:rPr>
              <a:t>t</a:t>
            </a:r>
            <a:r>
              <a:rPr sz="2000" spc="-125" dirty="0">
                <a:latin typeface="Microsoft Sans Serif"/>
                <a:cs typeface="Microsoft Sans Serif"/>
              </a:rPr>
              <a:t>r</a:t>
            </a:r>
            <a:r>
              <a:rPr sz="2000" spc="-190" dirty="0">
                <a:latin typeface="Microsoft Sans Serif"/>
                <a:cs typeface="Microsoft Sans Serif"/>
              </a:rPr>
              <a:t>ape</a:t>
            </a:r>
            <a:r>
              <a:rPr sz="2000" spc="-125" dirty="0">
                <a:latin typeface="Microsoft Sans Serif"/>
                <a:cs typeface="Microsoft Sans Serif"/>
              </a:rPr>
              <a:t>r</a:t>
            </a:r>
            <a:r>
              <a:rPr sz="2000" spc="-80" dirty="0">
                <a:latin typeface="Microsoft Sans Serif"/>
                <a:cs typeface="Microsoft Sans Serif"/>
              </a:rPr>
              <a:t>i</a:t>
            </a:r>
            <a:r>
              <a:rPr sz="2000" spc="-90" dirty="0">
                <a:latin typeface="Microsoft Sans Serif"/>
                <a:cs typeface="Microsoft Sans Serif"/>
              </a:rPr>
              <a:t>t</a:t>
            </a:r>
            <a:r>
              <a:rPr sz="2000" spc="-190" dirty="0">
                <a:latin typeface="Microsoft Sans Serif"/>
                <a:cs typeface="Microsoft Sans Serif"/>
              </a:rPr>
              <a:t>onea</a:t>
            </a:r>
            <a:r>
              <a:rPr sz="2000" spc="-85" dirty="0">
                <a:latin typeface="Microsoft Sans Serif"/>
                <a:cs typeface="Microsoft Sans Serif"/>
              </a:rPr>
              <a:t>l</a:t>
            </a:r>
            <a:r>
              <a:rPr sz="2000" dirty="0">
                <a:latin typeface="Microsoft Sans Serif"/>
                <a:cs typeface="Microsoft Sans Serif"/>
              </a:rPr>
              <a:t> </a:t>
            </a:r>
            <a:r>
              <a:rPr sz="2000" spc="-190" dirty="0">
                <a:latin typeface="Microsoft Sans Serif"/>
                <a:cs typeface="Microsoft Sans Serif"/>
              </a:rPr>
              <a:t>b</a:t>
            </a:r>
            <a:r>
              <a:rPr sz="2000" spc="-80" dirty="0">
                <a:latin typeface="Microsoft Sans Serif"/>
                <a:cs typeface="Microsoft Sans Serif"/>
              </a:rPr>
              <a:t>l</a:t>
            </a:r>
            <a:r>
              <a:rPr sz="2000" spc="-190" dirty="0">
                <a:latin typeface="Microsoft Sans Serif"/>
                <a:cs typeface="Microsoft Sans Serif"/>
              </a:rPr>
              <a:t>eed</a:t>
            </a:r>
            <a:r>
              <a:rPr sz="2000" spc="-80" dirty="0">
                <a:latin typeface="Microsoft Sans Serif"/>
                <a:cs typeface="Microsoft Sans Serif"/>
              </a:rPr>
              <a:t>i</a:t>
            </a:r>
            <a:r>
              <a:rPr sz="2000" spc="-190" dirty="0">
                <a:latin typeface="Microsoft Sans Serif"/>
                <a:cs typeface="Microsoft Sans Serif"/>
              </a:rPr>
              <a:t>n</a:t>
            </a:r>
            <a:r>
              <a:rPr sz="2000" spc="-180" dirty="0">
                <a:latin typeface="Microsoft Sans Serif"/>
                <a:cs typeface="Microsoft Sans Serif"/>
              </a:rPr>
              <a:t>g</a:t>
            </a:r>
            <a:r>
              <a:rPr sz="2000" spc="-55" dirty="0">
                <a:latin typeface="Microsoft Sans Serif"/>
                <a:cs typeface="Microsoft Sans Serif"/>
              </a:rPr>
              <a:t> </a:t>
            </a:r>
            <a:r>
              <a:rPr sz="2000" spc="-175" dirty="0">
                <a:latin typeface="Microsoft Sans Serif"/>
                <a:cs typeface="Microsoft Sans Serif"/>
              </a:rPr>
              <a:t>su</a:t>
            </a:r>
            <a:r>
              <a:rPr sz="2000" spc="-190" dirty="0">
                <a:latin typeface="Microsoft Sans Serif"/>
                <a:cs typeface="Microsoft Sans Serif"/>
              </a:rPr>
              <a:t>gge</a:t>
            </a:r>
            <a:r>
              <a:rPr sz="2000" spc="-135" dirty="0">
                <a:latin typeface="Microsoft Sans Serif"/>
                <a:cs typeface="Microsoft Sans Serif"/>
              </a:rPr>
              <a:t>st</a:t>
            </a:r>
            <a:r>
              <a:rPr sz="2000" spc="-75" dirty="0">
                <a:latin typeface="Microsoft Sans Serif"/>
                <a:cs typeface="Microsoft Sans Serif"/>
              </a:rPr>
              <a:t>i</a:t>
            </a:r>
            <a:r>
              <a:rPr sz="2000" spc="-170" dirty="0">
                <a:latin typeface="Microsoft Sans Serif"/>
                <a:cs typeface="Microsoft Sans Serif"/>
              </a:rPr>
              <a:t>v</a:t>
            </a:r>
            <a:r>
              <a:rPr sz="2000" spc="-180" dirty="0">
                <a:latin typeface="Microsoft Sans Serif"/>
                <a:cs typeface="Microsoft Sans Serif"/>
              </a:rPr>
              <a:t>e</a:t>
            </a:r>
            <a:r>
              <a:rPr sz="2000" spc="-50" dirty="0">
                <a:latin typeface="Microsoft Sans Serif"/>
                <a:cs typeface="Microsoft Sans Serif"/>
              </a:rPr>
              <a:t> </a:t>
            </a:r>
            <a:r>
              <a:rPr sz="2000" spc="-190" dirty="0">
                <a:latin typeface="Microsoft Sans Serif"/>
                <a:cs typeface="Microsoft Sans Serif"/>
              </a:rPr>
              <a:t>o</a:t>
            </a:r>
            <a:r>
              <a:rPr sz="2000" spc="-90" dirty="0">
                <a:latin typeface="Microsoft Sans Serif"/>
                <a:cs typeface="Microsoft Sans Serif"/>
              </a:rPr>
              <a:t>f</a:t>
            </a:r>
            <a:r>
              <a:rPr sz="2000" spc="-55" dirty="0">
                <a:latin typeface="Microsoft Sans Serif"/>
                <a:cs typeface="Microsoft Sans Serif"/>
              </a:rPr>
              <a:t> </a:t>
            </a:r>
            <a:r>
              <a:rPr sz="2000" spc="-125" dirty="0">
                <a:latin typeface="Microsoft Sans Serif"/>
                <a:cs typeface="Microsoft Sans Serif"/>
              </a:rPr>
              <a:t>r</a:t>
            </a:r>
            <a:r>
              <a:rPr sz="2000" spc="-190" dirty="0">
                <a:latin typeface="Microsoft Sans Serif"/>
                <a:cs typeface="Microsoft Sans Serif"/>
              </a:rPr>
              <a:t>up</a:t>
            </a:r>
            <a:r>
              <a:rPr sz="2000" spc="-90" dirty="0">
                <a:latin typeface="Microsoft Sans Serif"/>
                <a:cs typeface="Microsoft Sans Serif"/>
              </a:rPr>
              <a:t>t</a:t>
            </a:r>
            <a:r>
              <a:rPr sz="2000" spc="-190" dirty="0">
                <a:latin typeface="Microsoft Sans Serif"/>
                <a:cs typeface="Microsoft Sans Serif"/>
              </a:rPr>
              <a:t>u</a:t>
            </a:r>
            <a:r>
              <a:rPr sz="2000" spc="-125" dirty="0">
                <a:latin typeface="Microsoft Sans Serif"/>
                <a:cs typeface="Microsoft Sans Serif"/>
              </a:rPr>
              <a:t>r</a:t>
            </a:r>
            <a:r>
              <a:rPr sz="2000" spc="-155" dirty="0">
                <a:latin typeface="Microsoft Sans Serif"/>
                <a:cs typeface="Microsoft Sans Serif"/>
              </a:rPr>
              <a:t>e</a:t>
            </a:r>
            <a:r>
              <a:rPr sz="2000" spc="-114" dirty="0">
                <a:latin typeface="Microsoft Sans Serif"/>
                <a:cs typeface="Microsoft Sans Serif"/>
              </a:rPr>
              <a:t>).</a:t>
            </a:r>
            <a:endParaRPr sz="2000" dirty="0">
              <a:latin typeface="Microsoft Sans Serif"/>
              <a:cs typeface="Microsoft Sans Serif"/>
            </a:endParaRPr>
          </a:p>
          <a:p>
            <a:pPr marL="356870" indent="-344805">
              <a:lnSpc>
                <a:spcPct val="100000"/>
              </a:lnSpc>
              <a:spcBef>
                <a:spcPts val="5"/>
              </a:spcBef>
              <a:buAutoNum type="arabicParenR" startAt="4"/>
              <a:tabLst>
                <a:tab pos="356870" algn="l"/>
                <a:tab pos="357505" algn="l"/>
              </a:tabLst>
            </a:pPr>
            <a:r>
              <a:rPr sz="2000" spc="-135" dirty="0">
                <a:latin typeface="Microsoft Sans Serif"/>
                <a:cs typeface="Microsoft Sans Serif"/>
              </a:rPr>
              <a:t>Clinically</a:t>
            </a:r>
            <a:r>
              <a:rPr sz="2000" spc="-110" dirty="0">
                <a:latin typeface="Microsoft Sans Serif"/>
                <a:cs typeface="Microsoft Sans Serif"/>
              </a:rPr>
              <a:t> </a:t>
            </a:r>
            <a:r>
              <a:rPr sz="2000" spc="-160" dirty="0">
                <a:latin typeface="Microsoft Sans Serif"/>
                <a:cs typeface="Microsoft Sans Serif"/>
              </a:rPr>
              <a:t>important</a:t>
            </a:r>
            <a:r>
              <a:rPr sz="2000" spc="-25" dirty="0">
                <a:latin typeface="Microsoft Sans Serif"/>
                <a:cs typeface="Microsoft Sans Serif"/>
              </a:rPr>
              <a:t> </a:t>
            </a:r>
            <a:r>
              <a:rPr sz="2000" spc="-160" dirty="0">
                <a:latin typeface="Microsoft Sans Serif"/>
                <a:cs typeface="Microsoft Sans Serif"/>
              </a:rPr>
              <a:t>abnormalities</a:t>
            </a:r>
            <a:r>
              <a:rPr sz="2000" spc="-15" dirty="0">
                <a:latin typeface="Microsoft Sans Serif"/>
                <a:cs typeface="Microsoft Sans Serif"/>
              </a:rPr>
              <a:t> </a:t>
            </a:r>
            <a:r>
              <a:rPr sz="2000" spc="-130" dirty="0">
                <a:latin typeface="Microsoft Sans Serif"/>
                <a:cs typeface="Microsoft Sans Serif"/>
              </a:rPr>
              <a:t>in</a:t>
            </a:r>
            <a:r>
              <a:rPr sz="2000" spc="-70" dirty="0">
                <a:latin typeface="Microsoft Sans Serif"/>
                <a:cs typeface="Microsoft Sans Serif"/>
              </a:rPr>
              <a:t> </a:t>
            </a:r>
            <a:r>
              <a:rPr sz="2000" spc="-160" dirty="0">
                <a:latin typeface="Microsoft Sans Serif"/>
                <a:cs typeface="Microsoft Sans Serif"/>
              </a:rPr>
              <a:t>baseline</a:t>
            </a:r>
            <a:r>
              <a:rPr sz="2000" spc="-50" dirty="0">
                <a:latin typeface="Microsoft Sans Serif"/>
                <a:cs typeface="Microsoft Sans Serif"/>
              </a:rPr>
              <a:t> </a:t>
            </a:r>
            <a:r>
              <a:rPr sz="2000" spc="-160" dirty="0">
                <a:latin typeface="Microsoft Sans Serif"/>
                <a:cs typeface="Microsoft Sans Serif"/>
              </a:rPr>
              <a:t>hematologic,</a:t>
            </a:r>
            <a:r>
              <a:rPr sz="2000" spc="-40" dirty="0">
                <a:latin typeface="Microsoft Sans Serif"/>
                <a:cs typeface="Microsoft Sans Serif"/>
              </a:rPr>
              <a:t> </a:t>
            </a:r>
            <a:r>
              <a:rPr sz="2000" spc="-170" dirty="0">
                <a:latin typeface="Microsoft Sans Serif"/>
                <a:cs typeface="Microsoft Sans Serif"/>
              </a:rPr>
              <a:t>kidney,</a:t>
            </a:r>
            <a:r>
              <a:rPr sz="2000" spc="-40" dirty="0">
                <a:latin typeface="Microsoft Sans Serif"/>
                <a:cs typeface="Microsoft Sans Serif"/>
              </a:rPr>
              <a:t> </a:t>
            </a:r>
            <a:r>
              <a:rPr sz="2000" spc="-150" dirty="0">
                <a:latin typeface="Microsoft Sans Serif"/>
                <a:cs typeface="Microsoft Sans Serif"/>
              </a:rPr>
              <a:t>or</a:t>
            </a:r>
            <a:r>
              <a:rPr sz="2000" spc="-55" dirty="0">
                <a:latin typeface="Microsoft Sans Serif"/>
                <a:cs typeface="Microsoft Sans Serif"/>
              </a:rPr>
              <a:t> </a:t>
            </a:r>
            <a:r>
              <a:rPr sz="2000" spc="-155" dirty="0">
                <a:latin typeface="Microsoft Sans Serif"/>
                <a:cs typeface="Microsoft Sans Serif"/>
              </a:rPr>
              <a:t>hepatic</a:t>
            </a:r>
            <a:r>
              <a:rPr sz="2000" spc="-35" dirty="0">
                <a:latin typeface="Microsoft Sans Serif"/>
                <a:cs typeface="Microsoft Sans Serif"/>
              </a:rPr>
              <a:t> </a:t>
            </a:r>
            <a:r>
              <a:rPr sz="2000" spc="-155" dirty="0">
                <a:latin typeface="Microsoft Sans Serif"/>
                <a:cs typeface="Microsoft Sans Serif"/>
              </a:rPr>
              <a:t>laboratory</a:t>
            </a:r>
            <a:r>
              <a:rPr sz="2000" spc="50" dirty="0">
                <a:latin typeface="Microsoft Sans Serif"/>
                <a:cs typeface="Microsoft Sans Serif"/>
              </a:rPr>
              <a:t> </a:t>
            </a:r>
            <a:r>
              <a:rPr sz="2000" spc="-155" dirty="0">
                <a:latin typeface="Microsoft Sans Serif"/>
                <a:cs typeface="Microsoft Sans Serif"/>
              </a:rPr>
              <a:t>values.</a:t>
            </a:r>
            <a:endParaRPr sz="2000" dirty="0">
              <a:latin typeface="Microsoft Sans Serif"/>
              <a:cs typeface="Microsoft Sans Serif"/>
            </a:endParaRPr>
          </a:p>
          <a:p>
            <a:pPr marL="356870" indent="-344805">
              <a:lnSpc>
                <a:spcPct val="100000"/>
              </a:lnSpc>
              <a:buAutoNum type="arabicParenR" startAt="4"/>
              <a:tabLst>
                <a:tab pos="356870" algn="l"/>
                <a:tab pos="357505" algn="l"/>
              </a:tabLst>
            </a:pPr>
            <a:r>
              <a:rPr sz="2000" spc="-170" dirty="0">
                <a:latin typeface="Microsoft Sans Serif"/>
                <a:cs typeface="Microsoft Sans Serif"/>
              </a:rPr>
              <a:t>Medical</a:t>
            </a:r>
            <a:r>
              <a:rPr sz="2000" spc="-60" dirty="0">
                <a:latin typeface="Microsoft Sans Serif"/>
                <a:cs typeface="Microsoft Sans Serif"/>
              </a:rPr>
              <a:t> </a:t>
            </a:r>
            <a:r>
              <a:rPr sz="2000" spc="-155" dirty="0">
                <a:latin typeface="Microsoft Sans Serif"/>
                <a:cs typeface="Microsoft Sans Serif"/>
              </a:rPr>
              <a:t>conditions</a:t>
            </a:r>
            <a:r>
              <a:rPr sz="2000" spc="-35" dirty="0">
                <a:latin typeface="Microsoft Sans Serif"/>
                <a:cs typeface="Microsoft Sans Serif"/>
              </a:rPr>
              <a:t> </a:t>
            </a:r>
            <a:r>
              <a:rPr sz="2000" spc="-175" dirty="0">
                <a:latin typeface="Microsoft Sans Serif"/>
                <a:cs typeface="Microsoft Sans Serif"/>
              </a:rPr>
              <a:t>such</a:t>
            </a:r>
            <a:r>
              <a:rPr sz="2000" spc="-65" dirty="0">
                <a:latin typeface="Microsoft Sans Serif"/>
                <a:cs typeface="Microsoft Sans Serif"/>
              </a:rPr>
              <a:t> </a:t>
            </a:r>
            <a:r>
              <a:rPr sz="2000" spc="-175" dirty="0">
                <a:latin typeface="Microsoft Sans Serif"/>
                <a:cs typeface="Microsoft Sans Serif"/>
              </a:rPr>
              <a:t>as</a:t>
            </a:r>
            <a:r>
              <a:rPr sz="2000" spc="-40" dirty="0">
                <a:latin typeface="Microsoft Sans Serif"/>
                <a:cs typeface="Microsoft Sans Serif"/>
              </a:rPr>
              <a:t> </a:t>
            </a:r>
            <a:r>
              <a:rPr sz="2000" spc="-175" dirty="0">
                <a:latin typeface="Microsoft Sans Serif"/>
                <a:cs typeface="Microsoft Sans Serif"/>
              </a:rPr>
              <a:t>immunodeficiency,</a:t>
            </a:r>
            <a:r>
              <a:rPr sz="2000" spc="-35" dirty="0">
                <a:latin typeface="Microsoft Sans Serif"/>
                <a:cs typeface="Microsoft Sans Serif"/>
              </a:rPr>
              <a:t> </a:t>
            </a:r>
            <a:r>
              <a:rPr sz="2000" spc="-145" dirty="0">
                <a:latin typeface="Microsoft Sans Serif"/>
                <a:cs typeface="Microsoft Sans Serif"/>
              </a:rPr>
              <a:t>active</a:t>
            </a:r>
            <a:r>
              <a:rPr sz="2000" spc="-70" dirty="0">
                <a:latin typeface="Microsoft Sans Serif"/>
                <a:cs typeface="Microsoft Sans Serif"/>
              </a:rPr>
              <a:t> </a:t>
            </a:r>
            <a:r>
              <a:rPr sz="2000" spc="-180" dirty="0">
                <a:latin typeface="Microsoft Sans Serif"/>
                <a:cs typeface="Microsoft Sans Serif"/>
              </a:rPr>
              <a:t>pulmonary</a:t>
            </a:r>
            <a:r>
              <a:rPr sz="2000" spc="-15" dirty="0">
                <a:latin typeface="Microsoft Sans Serif"/>
                <a:cs typeface="Microsoft Sans Serif"/>
              </a:rPr>
              <a:t> </a:t>
            </a:r>
            <a:r>
              <a:rPr sz="2000" spc="-165" dirty="0">
                <a:latin typeface="Microsoft Sans Serif"/>
                <a:cs typeface="Microsoft Sans Serif"/>
              </a:rPr>
              <a:t>disease</a:t>
            </a:r>
            <a:r>
              <a:rPr sz="2000" spc="-45" dirty="0">
                <a:latin typeface="Microsoft Sans Serif"/>
                <a:cs typeface="Microsoft Sans Serif"/>
              </a:rPr>
              <a:t> </a:t>
            </a:r>
            <a:r>
              <a:rPr sz="2000" spc="-135" dirty="0">
                <a:latin typeface="Microsoft Sans Serif"/>
                <a:cs typeface="Microsoft Sans Serif"/>
              </a:rPr>
              <a:t>(eg,</a:t>
            </a:r>
            <a:r>
              <a:rPr sz="2000" spc="-35" dirty="0">
                <a:latin typeface="Microsoft Sans Serif"/>
                <a:cs typeface="Microsoft Sans Serif"/>
              </a:rPr>
              <a:t> </a:t>
            </a:r>
            <a:r>
              <a:rPr sz="2000" spc="-145" dirty="0">
                <a:latin typeface="Microsoft Sans Serif"/>
                <a:cs typeface="Microsoft Sans Serif"/>
              </a:rPr>
              <a:t>tuberculosis),</a:t>
            </a:r>
            <a:r>
              <a:rPr sz="2000" spc="-20" dirty="0">
                <a:latin typeface="Microsoft Sans Serif"/>
                <a:cs typeface="Microsoft Sans Serif"/>
              </a:rPr>
              <a:t> </a:t>
            </a:r>
            <a:r>
              <a:rPr sz="2000" spc="-190" dirty="0">
                <a:latin typeface="Microsoft Sans Serif"/>
                <a:cs typeface="Microsoft Sans Serif"/>
              </a:rPr>
              <a:t>and</a:t>
            </a:r>
            <a:r>
              <a:rPr sz="2000" spc="-45" dirty="0">
                <a:latin typeface="Microsoft Sans Serif"/>
                <a:cs typeface="Microsoft Sans Serif"/>
              </a:rPr>
              <a:t> </a:t>
            </a:r>
            <a:r>
              <a:rPr sz="2000" spc="-150" dirty="0">
                <a:latin typeface="Microsoft Sans Serif"/>
                <a:cs typeface="Microsoft Sans Serif"/>
              </a:rPr>
              <a:t>peptic</a:t>
            </a:r>
            <a:endParaRPr sz="2000" dirty="0">
              <a:latin typeface="Microsoft Sans Serif"/>
              <a:cs typeface="Microsoft Sans Serif"/>
            </a:endParaRPr>
          </a:p>
          <a:p>
            <a:pPr marL="356870">
              <a:lnSpc>
                <a:spcPct val="100000"/>
              </a:lnSpc>
            </a:pPr>
            <a:r>
              <a:rPr sz="2000" spc="-190" dirty="0">
                <a:latin typeface="Microsoft Sans Serif"/>
                <a:cs typeface="Microsoft Sans Serif"/>
              </a:rPr>
              <a:t>u</a:t>
            </a:r>
            <a:r>
              <a:rPr sz="2000" spc="-80" dirty="0">
                <a:latin typeface="Microsoft Sans Serif"/>
                <a:cs typeface="Microsoft Sans Serif"/>
              </a:rPr>
              <a:t>l</a:t>
            </a:r>
            <a:r>
              <a:rPr sz="2000" spc="-175" dirty="0">
                <a:latin typeface="Microsoft Sans Serif"/>
                <a:cs typeface="Microsoft Sans Serif"/>
              </a:rPr>
              <a:t>ce</a:t>
            </a:r>
            <a:r>
              <a:rPr sz="2000" spc="-110" dirty="0">
                <a:latin typeface="Microsoft Sans Serif"/>
                <a:cs typeface="Microsoft Sans Serif"/>
              </a:rPr>
              <a:t>r</a:t>
            </a:r>
            <a:r>
              <a:rPr sz="2000" spc="-60" dirty="0">
                <a:latin typeface="Microsoft Sans Serif"/>
                <a:cs typeface="Microsoft Sans Serif"/>
              </a:rPr>
              <a:t> </a:t>
            </a:r>
            <a:r>
              <a:rPr sz="2000" spc="-190" dirty="0">
                <a:latin typeface="Microsoft Sans Serif"/>
                <a:cs typeface="Microsoft Sans Serif"/>
              </a:rPr>
              <a:t>d</a:t>
            </a:r>
            <a:r>
              <a:rPr sz="2000" spc="-80" dirty="0">
                <a:latin typeface="Microsoft Sans Serif"/>
                <a:cs typeface="Microsoft Sans Serif"/>
              </a:rPr>
              <a:t>i</a:t>
            </a:r>
            <a:r>
              <a:rPr sz="2000" spc="-175" dirty="0">
                <a:latin typeface="Microsoft Sans Serif"/>
                <a:cs typeface="Microsoft Sans Serif"/>
              </a:rPr>
              <a:t>se</a:t>
            </a:r>
            <a:r>
              <a:rPr sz="2000" spc="-190" dirty="0">
                <a:latin typeface="Microsoft Sans Serif"/>
                <a:cs typeface="Microsoft Sans Serif"/>
              </a:rPr>
              <a:t>a</a:t>
            </a:r>
            <a:r>
              <a:rPr sz="2000" spc="-150" dirty="0">
                <a:latin typeface="Microsoft Sans Serif"/>
                <a:cs typeface="Microsoft Sans Serif"/>
              </a:rPr>
              <a:t>se.</a:t>
            </a:r>
            <a:endParaRPr sz="2000" dirty="0">
              <a:latin typeface="Microsoft Sans Serif"/>
              <a:cs typeface="Microsoft Sans Serif"/>
            </a:endParaRPr>
          </a:p>
          <a:p>
            <a:pPr marL="356870" indent="-344805">
              <a:lnSpc>
                <a:spcPct val="100000"/>
              </a:lnSpc>
              <a:buAutoNum type="arabicParenR" startAt="6"/>
              <a:tabLst>
                <a:tab pos="356870" algn="l"/>
                <a:tab pos="357505" algn="l"/>
              </a:tabLst>
            </a:pPr>
            <a:r>
              <a:rPr sz="2000" spc="-245" dirty="0">
                <a:latin typeface="Microsoft Sans Serif"/>
                <a:cs typeface="Microsoft Sans Serif"/>
              </a:rPr>
              <a:t>H</a:t>
            </a:r>
            <a:r>
              <a:rPr sz="2000" spc="-165" dirty="0">
                <a:latin typeface="Microsoft Sans Serif"/>
                <a:cs typeface="Microsoft Sans Serif"/>
              </a:rPr>
              <a:t>y</a:t>
            </a:r>
            <a:r>
              <a:rPr sz="2000" spc="-190" dirty="0">
                <a:latin typeface="Microsoft Sans Serif"/>
                <a:cs typeface="Microsoft Sans Serif"/>
              </a:rPr>
              <a:t>p</a:t>
            </a:r>
            <a:r>
              <a:rPr sz="2000" spc="-195" dirty="0">
                <a:latin typeface="Microsoft Sans Serif"/>
                <a:cs typeface="Microsoft Sans Serif"/>
              </a:rPr>
              <a:t>e</a:t>
            </a:r>
            <a:r>
              <a:rPr sz="2000" spc="-125" dirty="0">
                <a:latin typeface="Microsoft Sans Serif"/>
                <a:cs typeface="Microsoft Sans Serif"/>
              </a:rPr>
              <a:t>r</a:t>
            </a:r>
            <a:r>
              <a:rPr sz="2000" spc="-165" dirty="0">
                <a:latin typeface="Microsoft Sans Serif"/>
                <a:cs typeface="Microsoft Sans Serif"/>
              </a:rPr>
              <a:t>s</a:t>
            </a:r>
            <a:r>
              <a:rPr sz="2000" spc="-190" dirty="0">
                <a:latin typeface="Microsoft Sans Serif"/>
                <a:cs typeface="Microsoft Sans Serif"/>
              </a:rPr>
              <a:t>e</a:t>
            </a:r>
            <a:r>
              <a:rPr sz="2000" spc="-195" dirty="0">
                <a:latin typeface="Microsoft Sans Serif"/>
                <a:cs typeface="Microsoft Sans Serif"/>
              </a:rPr>
              <a:t>n</a:t>
            </a:r>
            <a:r>
              <a:rPr sz="2000" spc="-165" dirty="0">
                <a:latin typeface="Microsoft Sans Serif"/>
                <a:cs typeface="Microsoft Sans Serif"/>
              </a:rPr>
              <a:t>s</a:t>
            </a:r>
            <a:r>
              <a:rPr sz="2000" spc="-80" dirty="0">
                <a:latin typeface="Microsoft Sans Serif"/>
                <a:cs typeface="Microsoft Sans Serif"/>
              </a:rPr>
              <a:t>i</a:t>
            </a:r>
            <a:r>
              <a:rPr sz="2000" spc="-90" dirty="0">
                <a:latin typeface="Microsoft Sans Serif"/>
                <a:cs typeface="Microsoft Sans Serif"/>
              </a:rPr>
              <a:t>ti</a:t>
            </a:r>
            <a:r>
              <a:rPr sz="2000" spc="-165" dirty="0">
                <a:latin typeface="Microsoft Sans Serif"/>
                <a:cs typeface="Microsoft Sans Serif"/>
              </a:rPr>
              <a:t>v</a:t>
            </a:r>
            <a:r>
              <a:rPr sz="2000" spc="-80" dirty="0">
                <a:latin typeface="Microsoft Sans Serif"/>
                <a:cs typeface="Microsoft Sans Serif"/>
              </a:rPr>
              <a:t>i</a:t>
            </a:r>
            <a:r>
              <a:rPr sz="2000" spc="-95" dirty="0">
                <a:latin typeface="Microsoft Sans Serif"/>
                <a:cs typeface="Microsoft Sans Serif"/>
              </a:rPr>
              <a:t>t</a:t>
            </a:r>
            <a:r>
              <a:rPr sz="2000" spc="-165" dirty="0">
                <a:latin typeface="Microsoft Sans Serif"/>
                <a:cs typeface="Microsoft Sans Serif"/>
              </a:rPr>
              <a:t>y</a:t>
            </a:r>
            <a:r>
              <a:rPr sz="2000" spc="-70" dirty="0">
                <a:latin typeface="Microsoft Sans Serif"/>
                <a:cs typeface="Microsoft Sans Serif"/>
              </a:rPr>
              <a:t> </a:t>
            </a:r>
            <a:r>
              <a:rPr sz="2000" spc="-135" dirty="0">
                <a:latin typeface="Microsoft Sans Serif"/>
                <a:cs typeface="Microsoft Sans Serif"/>
              </a:rPr>
              <a:t>to</a:t>
            </a:r>
            <a:r>
              <a:rPr sz="2000" spc="-55" dirty="0">
                <a:latin typeface="Microsoft Sans Serif"/>
                <a:cs typeface="Microsoft Sans Serif"/>
              </a:rPr>
              <a:t> </a:t>
            </a:r>
            <a:r>
              <a:rPr sz="2000" spc="-280" dirty="0">
                <a:latin typeface="Microsoft Sans Serif"/>
                <a:cs typeface="Microsoft Sans Serif"/>
              </a:rPr>
              <a:t>M</a:t>
            </a:r>
            <a:r>
              <a:rPr sz="2000" spc="-195" dirty="0">
                <a:latin typeface="Microsoft Sans Serif"/>
                <a:cs typeface="Microsoft Sans Serif"/>
              </a:rPr>
              <a:t>T</a:t>
            </a:r>
            <a:r>
              <a:rPr sz="2000" spc="-204" dirty="0">
                <a:latin typeface="Microsoft Sans Serif"/>
                <a:cs typeface="Microsoft Sans Serif"/>
              </a:rPr>
              <a:t>X</a:t>
            </a:r>
            <a:r>
              <a:rPr sz="2000" spc="-90" dirty="0">
                <a:latin typeface="Microsoft Sans Serif"/>
                <a:cs typeface="Microsoft Sans Serif"/>
              </a:rPr>
              <a:t>.</a:t>
            </a:r>
            <a:r>
              <a:rPr lang="en-US" sz="2000" dirty="0">
                <a:latin typeface="Microsoft Sans Serif"/>
                <a:cs typeface="Microsoft Sans Serif"/>
              </a:rPr>
              <a:t>          7)  </a:t>
            </a:r>
            <a:r>
              <a:rPr sz="2000" spc="-160" dirty="0">
                <a:latin typeface="Microsoft Sans Serif"/>
                <a:cs typeface="Microsoft Sans Serif"/>
              </a:rPr>
              <a:t>Breastfeeding.</a:t>
            </a:r>
            <a:endParaRPr sz="2000" dirty="0">
              <a:latin typeface="Microsoft Sans Serif"/>
              <a:cs typeface="Microsoft Sans Serif"/>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84551" y="893140"/>
            <a:ext cx="4363720" cy="483234"/>
          </a:xfrm>
          <a:prstGeom prst="rect">
            <a:avLst/>
          </a:prstGeom>
        </p:spPr>
        <p:txBody>
          <a:bodyPr vert="horz" wrap="square" lIns="0" tIns="12700" rIns="0" bIns="0" rtlCol="0">
            <a:spAutoFit/>
          </a:bodyPr>
          <a:lstStyle/>
          <a:p>
            <a:pPr marL="12700">
              <a:lnSpc>
                <a:spcPct val="100000"/>
              </a:lnSpc>
              <a:spcBef>
                <a:spcPts val="100"/>
              </a:spcBef>
            </a:pPr>
            <a:r>
              <a:rPr sz="3000" spc="-325" dirty="0"/>
              <a:t>EXPE</a:t>
            </a:r>
            <a:r>
              <a:rPr sz="3000" spc="-345" dirty="0"/>
              <a:t>C</a:t>
            </a:r>
            <a:r>
              <a:rPr sz="3000" spc="-465" dirty="0"/>
              <a:t>T</a:t>
            </a:r>
            <a:r>
              <a:rPr sz="3000" spc="-345" dirty="0"/>
              <a:t>AN</a:t>
            </a:r>
            <a:r>
              <a:rPr sz="3000" spc="-330" dirty="0"/>
              <a:t>T</a:t>
            </a:r>
            <a:r>
              <a:rPr sz="3000" spc="-15" dirty="0"/>
              <a:t> </a:t>
            </a:r>
            <a:r>
              <a:rPr sz="3000" spc="-420" dirty="0"/>
              <a:t>M</a:t>
            </a:r>
            <a:r>
              <a:rPr sz="3000" spc="-345" dirty="0"/>
              <a:t>ANA</a:t>
            </a:r>
            <a:r>
              <a:rPr sz="3000" spc="-375" dirty="0"/>
              <a:t>G</a:t>
            </a:r>
            <a:r>
              <a:rPr sz="3000" spc="-325" dirty="0"/>
              <a:t>E</a:t>
            </a:r>
            <a:r>
              <a:rPr sz="3000" spc="-420" dirty="0"/>
              <a:t>M</a:t>
            </a:r>
            <a:r>
              <a:rPr sz="3000" spc="-325" dirty="0"/>
              <a:t>E</a:t>
            </a:r>
            <a:r>
              <a:rPr sz="3000" spc="-345" dirty="0"/>
              <a:t>N</a:t>
            </a:r>
            <a:r>
              <a:rPr sz="3000" spc="-330" dirty="0"/>
              <a:t>T</a:t>
            </a:r>
            <a:endParaRPr sz="3000"/>
          </a:p>
        </p:txBody>
      </p:sp>
      <p:sp>
        <p:nvSpPr>
          <p:cNvPr id="3" name="object 3"/>
          <p:cNvSpPr txBox="1"/>
          <p:nvPr/>
        </p:nvSpPr>
        <p:spPr>
          <a:xfrm>
            <a:off x="533400" y="2209800"/>
            <a:ext cx="7538084" cy="3365024"/>
          </a:xfrm>
          <a:prstGeom prst="rect">
            <a:avLst/>
          </a:prstGeom>
        </p:spPr>
        <p:txBody>
          <a:bodyPr vert="horz" wrap="square" lIns="0" tIns="12700" rIns="0" bIns="0" rtlCol="0">
            <a:spAutoFit/>
          </a:bodyPr>
          <a:lstStyle/>
          <a:p>
            <a:pPr marL="356870" indent="-344805">
              <a:lnSpc>
                <a:spcPct val="100000"/>
              </a:lnSpc>
              <a:spcBef>
                <a:spcPts val="100"/>
              </a:spcBef>
              <a:buClr>
                <a:srgbClr val="DC9E1F"/>
              </a:buClr>
              <a:buFont typeface="Arial MT"/>
              <a:buChar char="•"/>
              <a:tabLst>
                <a:tab pos="356870" algn="l"/>
                <a:tab pos="357505" algn="l"/>
              </a:tabLst>
            </a:pPr>
            <a:r>
              <a:rPr sz="2400" b="1" spc="-300" dirty="0">
                <a:latin typeface="Arial"/>
                <a:cs typeface="Arial"/>
              </a:rPr>
              <a:t>CAND</a:t>
            </a:r>
            <a:r>
              <a:rPr sz="2400" b="1" spc="-95" dirty="0">
                <a:latin typeface="Arial"/>
                <a:cs typeface="Arial"/>
              </a:rPr>
              <a:t>I</a:t>
            </a:r>
            <a:r>
              <a:rPr sz="2400" b="1" spc="-300" dirty="0">
                <a:latin typeface="Arial"/>
                <a:cs typeface="Arial"/>
              </a:rPr>
              <a:t>D</a:t>
            </a:r>
            <a:r>
              <a:rPr sz="2400" b="1" spc="-440" dirty="0">
                <a:latin typeface="Arial"/>
                <a:cs typeface="Arial"/>
              </a:rPr>
              <a:t>A</a:t>
            </a:r>
            <a:r>
              <a:rPr sz="2400" b="1" spc="-250" dirty="0">
                <a:latin typeface="Arial"/>
                <a:cs typeface="Arial"/>
              </a:rPr>
              <a:t>T</a:t>
            </a:r>
            <a:r>
              <a:rPr sz="2400" b="1" spc="-265" dirty="0">
                <a:latin typeface="Arial"/>
                <a:cs typeface="Arial"/>
              </a:rPr>
              <a:t>E</a:t>
            </a:r>
            <a:r>
              <a:rPr sz="2400" b="1" spc="-290" dirty="0">
                <a:latin typeface="Arial"/>
                <a:cs typeface="Arial"/>
              </a:rPr>
              <a:t>S</a:t>
            </a:r>
            <a:r>
              <a:rPr sz="2400" b="1" spc="30" dirty="0">
                <a:latin typeface="Arial"/>
                <a:cs typeface="Arial"/>
              </a:rPr>
              <a:t> </a:t>
            </a:r>
            <a:r>
              <a:rPr sz="2400" b="1" spc="-250" dirty="0">
                <a:latin typeface="Arial"/>
                <a:cs typeface="Arial"/>
              </a:rPr>
              <a:t>F</a:t>
            </a:r>
            <a:r>
              <a:rPr sz="2400" b="1" spc="-315" dirty="0">
                <a:latin typeface="Arial"/>
                <a:cs typeface="Arial"/>
              </a:rPr>
              <a:t>OR</a:t>
            </a:r>
            <a:r>
              <a:rPr sz="2400" b="1" spc="-30" dirty="0">
                <a:latin typeface="Arial"/>
                <a:cs typeface="Arial"/>
              </a:rPr>
              <a:t> </a:t>
            </a:r>
            <a:r>
              <a:rPr sz="2400" b="1" spc="-265" dirty="0">
                <a:latin typeface="Arial"/>
                <a:cs typeface="Arial"/>
              </a:rPr>
              <a:t>EXPE</a:t>
            </a:r>
            <a:r>
              <a:rPr sz="2400" b="1" spc="-300" dirty="0">
                <a:latin typeface="Arial"/>
                <a:cs typeface="Arial"/>
              </a:rPr>
              <a:t>C</a:t>
            </a:r>
            <a:r>
              <a:rPr sz="2400" b="1" spc="-390" dirty="0">
                <a:latin typeface="Arial"/>
                <a:cs typeface="Arial"/>
              </a:rPr>
              <a:t>T</a:t>
            </a:r>
            <a:r>
              <a:rPr sz="2400" b="1" spc="-300" dirty="0">
                <a:latin typeface="Arial"/>
                <a:cs typeface="Arial"/>
              </a:rPr>
              <a:t>AN</a:t>
            </a:r>
            <a:r>
              <a:rPr sz="2400" b="1" spc="-265" dirty="0">
                <a:latin typeface="Arial"/>
                <a:cs typeface="Arial"/>
              </a:rPr>
              <a:t>T</a:t>
            </a:r>
            <a:r>
              <a:rPr sz="2400" b="1" spc="-30" dirty="0">
                <a:latin typeface="Arial"/>
                <a:cs typeface="Arial"/>
              </a:rPr>
              <a:t> </a:t>
            </a:r>
            <a:r>
              <a:rPr sz="2400" b="1" spc="-350" dirty="0">
                <a:latin typeface="Arial"/>
                <a:cs typeface="Arial"/>
              </a:rPr>
              <a:t>M</a:t>
            </a:r>
            <a:r>
              <a:rPr sz="2400" b="1" spc="-300" dirty="0">
                <a:latin typeface="Arial"/>
                <a:cs typeface="Arial"/>
              </a:rPr>
              <a:t>ANA</a:t>
            </a:r>
            <a:r>
              <a:rPr sz="2400" b="1" spc="-315" dirty="0">
                <a:latin typeface="Arial"/>
                <a:cs typeface="Arial"/>
              </a:rPr>
              <a:t>G</a:t>
            </a:r>
            <a:r>
              <a:rPr sz="2400" b="1" spc="-265" dirty="0">
                <a:latin typeface="Arial"/>
                <a:cs typeface="Arial"/>
              </a:rPr>
              <a:t>E</a:t>
            </a:r>
            <a:r>
              <a:rPr sz="2400" b="1" spc="-350" dirty="0">
                <a:latin typeface="Arial"/>
                <a:cs typeface="Arial"/>
              </a:rPr>
              <a:t>M</a:t>
            </a:r>
            <a:r>
              <a:rPr sz="2400" b="1" spc="-265" dirty="0">
                <a:latin typeface="Arial"/>
                <a:cs typeface="Arial"/>
              </a:rPr>
              <a:t>E</a:t>
            </a:r>
            <a:r>
              <a:rPr sz="2400" b="1" spc="-300" dirty="0">
                <a:latin typeface="Arial"/>
                <a:cs typeface="Arial"/>
              </a:rPr>
              <a:t>N</a:t>
            </a:r>
            <a:r>
              <a:rPr sz="2400" b="1" spc="-265" dirty="0">
                <a:latin typeface="Arial"/>
                <a:cs typeface="Arial"/>
              </a:rPr>
              <a:t>T</a:t>
            </a:r>
            <a:endParaRPr sz="2400" dirty="0">
              <a:latin typeface="Arial"/>
              <a:cs typeface="Arial"/>
            </a:endParaRPr>
          </a:p>
          <a:p>
            <a:pPr>
              <a:lnSpc>
                <a:spcPct val="100000"/>
              </a:lnSpc>
              <a:buClr>
                <a:srgbClr val="DC9E1F"/>
              </a:buClr>
              <a:buFont typeface="Arial MT"/>
              <a:buChar char="•"/>
            </a:pPr>
            <a:endParaRPr sz="2400" dirty="0">
              <a:latin typeface="Arial"/>
              <a:cs typeface="Arial"/>
            </a:endParaRPr>
          </a:p>
          <a:p>
            <a:pPr marL="756285" marR="5080" lvl="1" indent="-287020">
              <a:lnSpc>
                <a:spcPct val="100000"/>
              </a:lnSpc>
              <a:spcBef>
                <a:spcPts val="2025"/>
              </a:spcBef>
              <a:buClr>
                <a:srgbClr val="DC9E1F"/>
              </a:buClr>
              <a:buChar char="-"/>
              <a:tabLst>
                <a:tab pos="756285" algn="l"/>
                <a:tab pos="756920" algn="l"/>
              </a:tabLst>
            </a:pPr>
            <a:r>
              <a:rPr sz="2400" spc="-165" dirty="0">
                <a:latin typeface="Microsoft Sans Serif"/>
                <a:cs typeface="Microsoft Sans Serif"/>
              </a:rPr>
              <a:t>Transvaginal</a:t>
            </a:r>
            <a:r>
              <a:rPr sz="2400" spc="-160" dirty="0">
                <a:latin typeface="Microsoft Sans Serif"/>
                <a:cs typeface="Microsoft Sans Serif"/>
              </a:rPr>
              <a:t> </a:t>
            </a:r>
            <a:r>
              <a:rPr sz="2400" spc="-155" dirty="0">
                <a:latin typeface="Microsoft Sans Serif"/>
                <a:cs typeface="Microsoft Sans Serif"/>
              </a:rPr>
              <a:t>ultrasound</a:t>
            </a:r>
            <a:r>
              <a:rPr sz="2400" spc="-150" dirty="0">
                <a:latin typeface="Microsoft Sans Serif"/>
                <a:cs typeface="Microsoft Sans Serif"/>
              </a:rPr>
              <a:t> </a:t>
            </a:r>
            <a:r>
              <a:rPr sz="2400" spc="-190" dirty="0">
                <a:latin typeface="Microsoft Sans Serif"/>
                <a:cs typeface="Microsoft Sans Serif"/>
              </a:rPr>
              <a:t>(TVUS)</a:t>
            </a:r>
            <a:r>
              <a:rPr sz="2400" spc="-185" dirty="0">
                <a:latin typeface="Microsoft Sans Serif"/>
                <a:cs typeface="Microsoft Sans Serif"/>
              </a:rPr>
              <a:t> does</a:t>
            </a:r>
            <a:r>
              <a:rPr sz="2400" spc="-180" dirty="0">
                <a:latin typeface="Microsoft Sans Serif"/>
                <a:cs typeface="Microsoft Sans Serif"/>
              </a:rPr>
              <a:t> </a:t>
            </a:r>
            <a:r>
              <a:rPr sz="2400" spc="-160" dirty="0">
                <a:latin typeface="Microsoft Sans Serif"/>
                <a:cs typeface="Microsoft Sans Serif"/>
              </a:rPr>
              <a:t>not </a:t>
            </a:r>
            <a:r>
              <a:rPr sz="2400" spc="-200" dirty="0">
                <a:latin typeface="Microsoft Sans Serif"/>
                <a:cs typeface="Microsoft Sans Serif"/>
              </a:rPr>
              <a:t>show</a:t>
            </a:r>
            <a:r>
              <a:rPr sz="2400" spc="-195" dirty="0">
                <a:latin typeface="Microsoft Sans Serif"/>
                <a:cs typeface="Microsoft Sans Serif"/>
              </a:rPr>
              <a:t> </a:t>
            </a:r>
            <a:r>
              <a:rPr sz="2400" spc="-204" dirty="0">
                <a:latin typeface="Microsoft Sans Serif"/>
                <a:cs typeface="Microsoft Sans Serif"/>
              </a:rPr>
              <a:t>a</a:t>
            </a:r>
            <a:r>
              <a:rPr sz="2400" spc="-200" dirty="0">
                <a:latin typeface="Microsoft Sans Serif"/>
                <a:cs typeface="Microsoft Sans Serif"/>
              </a:rPr>
              <a:t> </a:t>
            </a:r>
            <a:r>
              <a:rPr sz="2400" spc="-150" dirty="0">
                <a:latin typeface="Microsoft Sans Serif"/>
                <a:cs typeface="Microsoft Sans Serif"/>
              </a:rPr>
              <a:t>gestational </a:t>
            </a:r>
            <a:r>
              <a:rPr sz="2400" spc="-180" dirty="0">
                <a:latin typeface="Microsoft Sans Serif"/>
                <a:cs typeface="Microsoft Sans Serif"/>
              </a:rPr>
              <a:t>sac</a:t>
            </a:r>
            <a:r>
              <a:rPr sz="2400" spc="-175" dirty="0">
                <a:latin typeface="Microsoft Sans Serif"/>
                <a:cs typeface="Microsoft Sans Serif"/>
              </a:rPr>
              <a:t> </a:t>
            </a:r>
            <a:r>
              <a:rPr sz="2400" spc="-155" dirty="0">
                <a:latin typeface="Microsoft Sans Serif"/>
                <a:cs typeface="Microsoft Sans Serif"/>
              </a:rPr>
              <a:t>or </a:t>
            </a:r>
            <a:r>
              <a:rPr sz="2400" spc="-150" dirty="0">
                <a:latin typeface="Microsoft Sans Serif"/>
                <a:cs typeface="Microsoft Sans Serif"/>
              </a:rPr>
              <a:t> </a:t>
            </a:r>
            <a:r>
              <a:rPr sz="2400" spc="-165" dirty="0">
                <a:latin typeface="Microsoft Sans Serif"/>
                <a:cs typeface="Microsoft Sans Serif"/>
              </a:rPr>
              <a:t>demonstrate</a:t>
            </a:r>
            <a:r>
              <a:rPr sz="2400" spc="25" dirty="0">
                <a:latin typeface="Microsoft Sans Serif"/>
                <a:cs typeface="Microsoft Sans Serif"/>
              </a:rPr>
              <a:t> </a:t>
            </a:r>
            <a:r>
              <a:rPr sz="2400" spc="-195" dirty="0">
                <a:latin typeface="Microsoft Sans Serif"/>
                <a:cs typeface="Microsoft Sans Serif"/>
              </a:rPr>
              <a:t>an</a:t>
            </a:r>
            <a:r>
              <a:rPr sz="2400" spc="30" dirty="0">
                <a:latin typeface="Microsoft Sans Serif"/>
                <a:cs typeface="Microsoft Sans Serif"/>
              </a:rPr>
              <a:t> </a:t>
            </a:r>
            <a:r>
              <a:rPr sz="2400" spc="-145" dirty="0">
                <a:latin typeface="Microsoft Sans Serif"/>
                <a:cs typeface="Microsoft Sans Serif"/>
              </a:rPr>
              <a:t>extrauterine</a:t>
            </a:r>
            <a:r>
              <a:rPr sz="2400" spc="65" dirty="0">
                <a:latin typeface="Microsoft Sans Serif"/>
                <a:cs typeface="Microsoft Sans Serif"/>
              </a:rPr>
              <a:t> </a:t>
            </a:r>
            <a:r>
              <a:rPr sz="2400" spc="-204" dirty="0">
                <a:latin typeface="Microsoft Sans Serif"/>
                <a:cs typeface="Microsoft Sans Serif"/>
              </a:rPr>
              <a:t>mass</a:t>
            </a:r>
            <a:r>
              <a:rPr sz="2400" spc="-5" dirty="0">
                <a:latin typeface="Microsoft Sans Serif"/>
                <a:cs typeface="Microsoft Sans Serif"/>
              </a:rPr>
              <a:t> </a:t>
            </a:r>
            <a:r>
              <a:rPr sz="2400" spc="-155" dirty="0">
                <a:latin typeface="Microsoft Sans Serif"/>
                <a:cs typeface="Microsoft Sans Serif"/>
              </a:rPr>
              <a:t>suspicious</a:t>
            </a:r>
            <a:r>
              <a:rPr sz="2400" spc="90" dirty="0">
                <a:latin typeface="Microsoft Sans Serif"/>
                <a:cs typeface="Microsoft Sans Serif"/>
              </a:rPr>
              <a:t> </a:t>
            </a:r>
            <a:r>
              <a:rPr sz="2400" spc="-130" dirty="0">
                <a:latin typeface="Microsoft Sans Serif"/>
                <a:cs typeface="Microsoft Sans Serif"/>
              </a:rPr>
              <a:t>for</a:t>
            </a:r>
            <a:r>
              <a:rPr sz="2400" spc="-20" dirty="0">
                <a:latin typeface="Microsoft Sans Serif"/>
                <a:cs typeface="Microsoft Sans Serif"/>
              </a:rPr>
              <a:t> </a:t>
            </a:r>
            <a:r>
              <a:rPr sz="2400" spc="-195" dirty="0">
                <a:latin typeface="Microsoft Sans Serif"/>
                <a:cs typeface="Microsoft Sans Serif"/>
              </a:rPr>
              <a:t>an</a:t>
            </a:r>
            <a:r>
              <a:rPr sz="2400" dirty="0">
                <a:latin typeface="Microsoft Sans Serif"/>
                <a:cs typeface="Microsoft Sans Serif"/>
              </a:rPr>
              <a:t> </a:t>
            </a:r>
            <a:r>
              <a:rPr sz="2400" spc="-150" dirty="0">
                <a:latin typeface="Microsoft Sans Serif"/>
                <a:cs typeface="Microsoft Sans Serif"/>
              </a:rPr>
              <a:t>ectopic</a:t>
            </a:r>
            <a:r>
              <a:rPr sz="2400" spc="20" dirty="0">
                <a:latin typeface="Microsoft Sans Serif"/>
                <a:cs typeface="Microsoft Sans Serif"/>
              </a:rPr>
              <a:t> </a:t>
            </a:r>
            <a:r>
              <a:rPr sz="2400" spc="-170" dirty="0">
                <a:latin typeface="Microsoft Sans Serif"/>
                <a:cs typeface="Microsoft Sans Serif"/>
              </a:rPr>
              <a:t>pregnancy </a:t>
            </a:r>
            <a:r>
              <a:rPr sz="2400" spc="-520" dirty="0">
                <a:latin typeface="Microsoft Sans Serif"/>
                <a:cs typeface="Microsoft Sans Serif"/>
              </a:rPr>
              <a:t> </a:t>
            </a:r>
            <a:r>
              <a:rPr sz="2400" spc="-180" dirty="0">
                <a:latin typeface="Microsoft Sans Serif"/>
                <a:cs typeface="Microsoft Sans Serif"/>
              </a:rPr>
              <a:t>and</a:t>
            </a:r>
            <a:endParaRPr sz="2400" dirty="0">
              <a:latin typeface="Microsoft Sans Serif"/>
              <a:cs typeface="Microsoft Sans Serif"/>
            </a:endParaRPr>
          </a:p>
          <a:p>
            <a:pPr marL="814069" lvl="1" indent="-344805">
              <a:lnSpc>
                <a:spcPct val="100000"/>
              </a:lnSpc>
              <a:spcBef>
                <a:spcPts val="1085"/>
              </a:spcBef>
              <a:buClr>
                <a:srgbClr val="DC9E1F"/>
              </a:buClr>
              <a:buChar char="-"/>
              <a:tabLst>
                <a:tab pos="814069" algn="l"/>
                <a:tab pos="814705" algn="l"/>
              </a:tabLst>
            </a:pPr>
            <a:r>
              <a:rPr sz="2400" spc="-195" dirty="0">
                <a:latin typeface="Microsoft Sans Serif"/>
                <a:cs typeface="Microsoft Sans Serif"/>
              </a:rPr>
              <a:t>The</a:t>
            </a:r>
            <a:r>
              <a:rPr sz="2400" spc="-25" dirty="0">
                <a:latin typeface="Microsoft Sans Serif"/>
                <a:cs typeface="Microsoft Sans Serif"/>
              </a:rPr>
              <a:t> </a:t>
            </a:r>
            <a:r>
              <a:rPr sz="2400" spc="-175" dirty="0">
                <a:latin typeface="Microsoft Sans Serif"/>
                <a:cs typeface="Microsoft Sans Serif"/>
              </a:rPr>
              <a:t>beta-human</a:t>
            </a:r>
            <a:r>
              <a:rPr sz="2400" spc="25" dirty="0">
                <a:latin typeface="Microsoft Sans Serif"/>
                <a:cs typeface="Microsoft Sans Serif"/>
              </a:rPr>
              <a:t> </a:t>
            </a:r>
            <a:r>
              <a:rPr sz="2400" spc="-150" dirty="0">
                <a:latin typeface="Microsoft Sans Serif"/>
                <a:cs typeface="Microsoft Sans Serif"/>
              </a:rPr>
              <a:t>chorionic</a:t>
            </a:r>
            <a:r>
              <a:rPr sz="2400" spc="65" dirty="0">
                <a:latin typeface="Microsoft Sans Serif"/>
                <a:cs typeface="Microsoft Sans Serif"/>
              </a:rPr>
              <a:t> </a:t>
            </a:r>
            <a:r>
              <a:rPr sz="2400" spc="-160" dirty="0">
                <a:latin typeface="Microsoft Sans Serif"/>
                <a:cs typeface="Microsoft Sans Serif"/>
              </a:rPr>
              <a:t>gonadotropin</a:t>
            </a:r>
            <a:r>
              <a:rPr sz="2400" spc="50" dirty="0">
                <a:latin typeface="Microsoft Sans Serif"/>
                <a:cs typeface="Microsoft Sans Serif"/>
              </a:rPr>
              <a:t> </a:t>
            </a:r>
            <a:r>
              <a:rPr sz="2400" spc="-170" dirty="0">
                <a:latin typeface="Microsoft Sans Serif"/>
                <a:cs typeface="Microsoft Sans Serif"/>
              </a:rPr>
              <a:t>(hCG)</a:t>
            </a:r>
            <a:r>
              <a:rPr sz="2400" spc="5" dirty="0">
                <a:latin typeface="Microsoft Sans Serif"/>
                <a:cs typeface="Microsoft Sans Serif"/>
              </a:rPr>
              <a:t> </a:t>
            </a:r>
            <a:r>
              <a:rPr sz="2400" spc="-150" dirty="0">
                <a:latin typeface="Microsoft Sans Serif"/>
                <a:cs typeface="Microsoft Sans Serif"/>
              </a:rPr>
              <a:t>concentration</a:t>
            </a:r>
            <a:r>
              <a:rPr sz="2400" spc="70" dirty="0">
                <a:latin typeface="Microsoft Sans Serif"/>
                <a:cs typeface="Microsoft Sans Serif"/>
              </a:rPr>
              <a:t> </a:t>
            </a:r>
            <a:r>
              <a:rPr sz="2400" spc="-135" dirty="0">
                <a:latin typeface="Microsoft Sans Serif"/>
                <a:cs typeface="Microsoft Sans Serif"/>
              </a:rPr>
              <a:t>is</a:t>
            </a:r>
            <a:r>
              <a:rPr sz="2400" spc="-5" dirty="0">
                <a:latin typeface="Microsoft Sans Serif"/>
                <a:cs typeface="Microsoft Sans Serif"/>
              </a:rPr>
              <a:t> </a:t>
            </a:r>
            <a:r>
              <a:rPr sz="2400" spc="-175" dirty="0">
                <a:latin typeface="Microsoft Sans Serif"/>
                <a:cs typeface="Microsoft Sans Serif"/>
              </a:rPr>
              <a:t>low</a:t>
            </a:r>
            <a:endParaRPr sz="2400" dirty="0">
              <a:latin typeface="Microsoft Sans Serif"/>
              <a:cs typeface="Microsoft Sans Serif"/>
            </a:endParaRPr>
          </a:p>
          <a:p>
            <a:pPr marL="756285">
              <a:lnSpc>
                <a:spcPct val="100000"/>
              </a:lnSpc>
            </a:pPr>
            <a:r>
              <a:rPr sz="2400" spc="-95" dirty="0">
                <a:latin typeface="Microsoft Sans Serif"/>
                <a:cs typeface="Microsoft Sans Serif"/>
              </a:rPr>
              <a:t>(</a:t>
            </a:r>
            <a:r>
              <a:rPr sz="2400" spc="-45" dirty="0">
                <a:latin typeface="Microsoft Sans Serif"/>
                <a:cs typeface="Microsoft Sans Serif"/>
              </a:rPr>
              <a:t>≤</a:t>
            </a:r>
            <a:r>
              <a:rPr sz="2400" spc="-185" dirty="0">
                <a:latin typeface="Microsoft Sans Serif"/>
                <a:cs typeface="Microsoft Sans Serif"/>
              </a:rPr>
              <a:t>20</a:t>
            </a:r>
            <a:r>
              <a:rPr sz="2400" spc="-204" dirty="0">
                <a:latin typeface="Microsoft Sans Serif"/>
                <a:cs typeface="Microsoft Sans Serif"/>
              </a:rPr>
              <a:t>0</a:t>
            </a:r>
            <a:r>
              <a:rPr sz="2400" spc="5" dirty="0">
                <a:latin typeface="Microsoft Sans Serif"/>
                <a:cs typeface="Microsoft Sans Serif"/>
              </a:rPr>
              <a:t> </a:t>
            </a:r>
            <a:r>
              <a:rPr sz="2400" spc="-280" dirty="0">
                <a:latin typeface="Microsoft Sans Serif"/>
                <a:cs typeface="Microsoft Sans Serif"/>
              </a:rPr>
              <a:t>m</a:t>
            </a:r>
            <a:r>
              <a:rPr sz="2400" spc="-85" dirty="0">
                <a:latin typeface="Microsoft Sans Serif"/>
                <a:cs typeface="Microsoft Sans Serif"/>
              </a:rPr>
              <a:t>I</a:t>
            </a:r>
            <a:r>
              <a:rPr sz="2400" spc="-245" dirty="0">
                <a:latin typeface="Microsoft Sans Serif"/>
                <a:cs typeface="Microsoft Sans Serif"/>
              </a:rPr>
              <a:t>U</a:t>
            </a:r>
            <a:r>
              <a:rPr sz="2400" spc="-85" dirty="0">
                <a:latin typeface="Microsoft Sans Serif"/>
                <a:cs typeface="Microsoft Sans Serif"/>
              </a:rPr>
              <a:t>/</a:t>
            </a:r>
            <a:r>
              <a:rPr sz="2400" spc="-280" dirty="0">
                <a:latin typeface="Microsoft Sans Serif"/>
                <a:cs typeface="Microsoft Sans Serif"/>
              </a:rPr>
              <a:t>m</a:t>
            </a:r>
            <a:r>
              <a:rPr sz="2400" spc="-185" dirty="0">
                <a:latin typeface="Microsoft Sans Serif"/>
                <a:cs typeface="Microsoft Sans Serif"/>
              </a:rPr>
              <a:t>L</a:t>
            </a:r>
            <a:r>
              <a:rPr sz="2400" spc="-125" dirty="0">
                <a:latin typeface="Microsoft Sans Serif"/>
                <a:cs typeface="Microsoft Sans Serif"/>
              </a:rPr>
              <a:t>)</a:t>
            </a:r>
            <a:r>
              <a:rPr sz="2400" dirty="0">
                <a:latin typeface="Microsoft Sans Serif"/>
                <a:cs typeface="Microsoft Sans Serif"/>
              </a:rPr>
              <a:t> </a:t>
            </a:r>
            <a:r>
              <a:rPr sz="2400" spc="-185" dirty="0">
                <a:latin typeface="Microsoft Sans Serif"/>
                <a:cs typeface="Microsoft Sans Serif"/>
              </a:rPr>
              <a:t>an</a:t>
            </a:r>
            <a:r>
              <a:rPr sz="2400" spc="-204" dirty="0">
                <a:latin typeface="Microsoft Sans Serif"/>
                <a:cs typeface="Microsoft Sans Serif"/>
              </a:rPr>
              <a:t>d</a:t>
            </a:r>
            <a:r>
              <a:rPr sz="2400" spc="-5" dirty="0">
                <a:latin typeface="Microsoft Sans Serif"/>
                <a:cs typeface="Microsoft Sans Serif"/>
              </a:rPr>
              <a:t> </a:t>
            </a:r>
            <a:r>
              <a:rPr sz="2400" spc="-185" dirty="0">
                <a:latin typeface="Microsoft Sans Serif"/>
                <a:cs typeface="Microsoft Sans Serif"/>
              </a:rPr>
              <a:t>de</a:t>
            </a:r>
            <a:r>
              <a:rPr sz="2400" spc="-170" dirty="0">
                <a:latin typeface="Microsoft Sans Serif"/>
                <a:cs typeface="Microsoft Sans Serif"/>
              </a:rPr>
              <a:t>c</a:t>
            </a:r>
            <a:r>
              <a:rPr sz="2400" spc="-80" dirty="0">
                <a:latin typeface="Microsoft Sans Serif"/>
                <a:cs typeface="Microsoft Sans Serif"/>
              </a:rPr>
              <a:t>li</a:t>
            </a:r>
            <a:r>
              <a:rPr sz="2400" spc="-185" dirty="0">
                <a:latin typeface="Microsoft Sans Serif"/>
                <a:cs typeface="Microsoft Sans Serif"/>
              </a:rPr>
              <a:t>n</a:t>
            </a:r>
            <a:r>
              <a:rPr sz="2400" spc="-80" dirty="0">
                <a:latin typeface="Microsoft Sans Serif"/>
                <a:cs typeface="Microsoft Sans Serif"/>
              </a:rPr>
              <a:t>i</a:t>
            </a:r>
            <a:r>
              <a:rPr sz="2400" spc="-185" dirty="0">
                <a:latin typeface="Microsoft Sans Serif"/>
                <a:cs typeface="Microsoft Sans Serif"/>
              </a:rPr>
              <a:t>ng</a:t>
            </a:r>
            <a:r>
              <a:rPr sz="2400" spc="-105" dirty="0">
                <a:latin typeface="Microsoft Sans Serif"/>
                <a:cs typeface="Microsoft Sans Serif"/>
              </a:rPr>
              <a:t>.</a:t>
            </a:r>
            <a:endParaRPr sz="2400" dirty="0">
              <a:latin typeface="Microsoft Sans Serif"/>
              <a:cs typeface="Microsoft Sans Serif"/>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755904" y="1039367"/>
            <a:ext cx="7705344" cy="410565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4864" y="0"/>
            <a:ext cx="9144000" cy="6858000"/>
            <a:chOff x="0" y="0"/>
            <a:chExt cx="9144000" cy="6858000"/>
          </a:xfrm>
        </p:grpSpPr>
        <p:pic>
          <p:nvPicPr>
            <p:cNvPr id="3" name="object 3"/>
            <p:cNvPicPr/>
            <p:nvPr/>
          </p:nvPicPr>
          <p:blipFill>
            <a:blip r:embed="rId2" cstate="print"/>
            <a:stretch>
              <a:fillRect/>
            </a:stretch>
          </p:blipFill>
          <p:spPr>
            <a:xfrm>
              <a:off x="0" y="0"/>
              <a:ext cx="9144000" cy="6858000"/>
            </a:xfrm>
            <a:prstGeom prst="rect">
              <a:avLst/>
            </a:prstGeom>
          </p:spPr>
        </p:pic>
        <p:pic>
          <p:nvPicPr>
            <p:cNvPr id="4" name="object 4"/>
            <p:cNvPicPr/>
            <p:nvPr/>
          </p:nvPicPr>
          <p:blipFill>
            <a:blip r:embed="rId3" cstate="print"/>
            <a:stretch>
              <a:fillRect/>
            </a:stretch>
          </p:blipFill>
          <p:spPr>
            <a:xfrm>
              <a:off x="36576" y="1267967"/>
              <a:ext cx="9107424" cy="3456432"/>
            </a:xfrm>
            <a:prstGeom prst="rect">
              <a:avLst/>
            </a:prstGeom>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82751" y="548640"/>
            <a:ext cx="7991856" cy="559308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47389" y="1028141"/>
            <a:ext cx="2504440" cy="483234"/>
          </a:xfrm>
          <a:prstGeom prst="rect">
            <a:avLst/>
          </a:prstGeom>
        </p:spPr>
        <p:txBody>
          <a:bodyPr vert="horz" wrap="square" lIns="0" tIns="12700" rIns="0" bIns="0" rtlCol="0">
            <a:spAutoFit/>
          </a:bodyPr>
          <a:lstStyle/>
          <a:p>
            <a:pPr marL="12700">
              <a:lnSpc>
                <a:spcPct val="100000"/>
              </a:lnSpc>
              <a:spcBef>
                <a:spcPts val="100"/>
              </a:spcBef>
            </a:pPr>
            <a:r>
              <a:rPr sz="3000" spc="-310" dirty="0"/>
              <a:t>EPIDEMIOLOGY</a:t>
            </a:r>
            <a:endParaRPr sz="3000"/>
          </a:p>
        </p:txBody>
      </p:sp>
      <p:sp>
        <p:nvSpPr>
          <p:cNvPr id="3" name="object 3"/>
          <p:cNvSpPr txBox="1"/>
          <p:nvPr/>
        </p:nvSpPr>
        <p:spPr>
          <a:xfrm>
            <a:off x="688644" y="2439161"/>
            <a:ext cx="7417434" cy="1690206"/>
          </a:xfrm>
          <a:prstGeom prst="rect">
            <a:avLst/>
          </a:prstGeom>
        </p:spPr>
        <p:txBody>
          <a:bodyPr vert="horz" wrap="square" lIns="0" tIns="12700" rIns="0" bIns="0" rtlCol="0">
            <a:spAutoFit/>
          </a:bodyPr>
          <a:lstStyle/>
          <a:p>
            <a:pPr marL="12700">
              <a:lnSpc>
                <a:spcPct val="100000"/>
              </a:lnSpc>
              <a:spcBef>
                <a:spcPts val="100"/>
              </a:spcBef>
            </a:pPr>
            <a:r>
              <a:rPr sz="1800" spc="-155" dirty="0">
                <a:latin typeface="Microsoft Sans Serif"/>
                <a:cs typeface="Microsoft Sans Serif"/>
              </a:rPr>
              <a:t>-The</a:t>
            </a:r>
            <a:r>
              <a:rPr sz="1800" spc="20" dirty="0">
                <a:latin typeface="Microsoft Sans Serif"/>
                <a:cs typeface="Microsoft Sans Serif"/>
              </a:rPr>
              <a:t> </a:t>
            </a:r>
            <a:r>
              <a:rPr sz="1800" spc="-140" dirty="0">
                <a:latin typeface="Microsoft Sans Serif"/>
                <a:cs typeface="Microsoft Sans Serif"/>
              </a:rPr>
              <a:t>reported</a:t>
            </a:r>
            <a:r>
              <a:rPr sz="1800" spc="95" dirty="0">
                <a:latin typeface="Microsoft Sans Serif"/>
                <a:cs typeface="Microsoft Sans Serif"/>
              </a:rPr>
              <a:t> </a:t>
            </a:r>
            <a:r>
              <a:rPr sz="1800" spc="-140" dirty="0">
                <a:latin typeface="Microsoft Sans Serif"/>
                <a:cs typeface="Microsoft Sans Serif"/>
              </a:rPr>
              <a:t>incidence</a:t>
            </a:r>
            <a:r>
              <a:rPr sz="1800" spc="50" dirty="0">
                <a:latin typeface="Microsoft Sans Serif"/>
                <a:cs typeface="Microsoft Sans Serif"/>
              </a:rPr>
              <a:t> </a:t>
            </a:r>
            <a:r>
              <a:rPr sz="1800" spc="-130" dirty="0">
                <a:latin typeface="Microsoft Sans Serif"/>
                <a:cs typeface="Microsoft Sans Serif"/>
              </a:rPr>
              <a:t>of</a:t>
            </a:r>
            <a:r>
              <a:rPr sz="1800" spc="25" dirty="0">
                <a:latin typeface="Microsoft Sans Serif"/>
                <a:cs typeface="Microsoft Sans Serif"/>
              </a:rPr>
              <a:t> </a:t>
            </a:r>
            <a:r>
              <a:rPr sz="1800" spc="-135" dirty="0">
                <a:latin typeface="Microsoft Sans Serif"/>
                <a:cs typeface="Microsoft Sans Serif"/>
              </a:rPr>
              <a:t>ectopic</a:t>
            </a:r>
            <a:r>
              <a:rPr sz="1800" spc="30" dirty="0">
                <a:latin typeface="Microsoft Sans Serif"/>
                <a:cs typeface="Microsoft Sans Serif"/>
              </a:rPr>
              <a:t> </a:t>
            </a:r>
            <a:r>
              <a:rPr sz="1800" spc="-155" dirty="0">
                <a:latin typeface="Microsoft Sans Serif"/>
                <a:cs typeface="Microsoft Sans Serif"/>
              </a:rPr>
              <a:t>pregnancy</a:t>
            </a:r>
            <a:r>
              <a:rPr sz="1800" spc="110" dirty="0">
                <a:latin typeface="Microsoft Sans Serif"/>
                <a:cs typeface="Microsoft Sans Serif"/>
              </a:rPr>
              <a:t> </a:t>
            </a:r>
            <a:r>
              <a:rPr sz="1800" spc="-165" dirty="0">
                <a:latin typeface="Microsoft Sans Serif"/>
                <a:cs typeface="Microsoft Sans Serif"/>
              </a:rPr>
              <a:t>has</a:t>
            </a:r>
            <a:r>
              <a:rPr sz="1800" spc="30" dirty="0">
                <a:latin typeface="Microsoft Sans Serif"/>
                <a:cs typeface="Microsoft Sans Serif"/>
              </a:rPr>
              <a:t> </a:t>
            </a:r>
            <a:r>
              <a:rPr sz="1800" spc="-135" dirty="0">
                <a:latin typeface="Microsoft Sans Serif"/>
                <a:cs typeface="Microsoft Sans Serif"/>
              </a:rPr>
              <a:t>varied</a:t>
            </a:r>
            <a:r>
              <a:rPr sz="1800" spc="20" dirty="0">
                <a:latin typeface="Microsoft Sans Serif"/>
                <a:cs typeface="Microsoft Sans Serif"/>
              </a:rPr>
              <a:t> </a:t>
            </a:r>
            <a:r>
              <a:rPr sz="1800" spc="-145" dirty="0">
                <a:latin typeface="Microsoft Sans Serif"/>
                <a:cs typeface="Microsoft Sans Serif"/>
              </a:rPr>
              <a:t>across</a:t>
            </a:r>
            <a:r>
              <a:rPr sz="1800" spc="30" dirty="0">
                <a:latin typeface="Microsoft Sans Serif"/>
                <a:cs typeface="Microsoft Sans Serif"/>
              </a:rPr>
              <a:t> </a:t>
            </a:r>
            <a:r>
              <a:rPr sz="1800" spc="-145" dirty="0">
                <a:latin typeface="Microsoft Sans Serif"/>
                <a:cs typeface="Microsoft Sans Serif"/>
              </a:rPr>
              <a:t>time</a:t>
            </a:r>
            <a:r>
              <a:rPr sz="1800" spc="25" dirty="0">
                <a:latin typeface="Microsoft Sans Serif"/>
                <a:cs typeface="Microsoft Sans Serif"/>
              </a:rPr>
              <a:t> </a:t>
            </a:r>
            <a:r>
              <a:rPr sz="1800" spc="-175" dirty="0">
                <a:latin typeface="Microsoft Sans Serif"/>
                <a:cs typeface="Microsoft Sans Serif"/>
              </a:rPr>
              <a:t>and</a:t>
            </a:r>
            <a:r>
              <a:rPr sz="1800" spc="20" dirty="0">
                <a:latin typeface="Microsoft Sans Serif"/>
                <a:cs typeface="Microsoft Sans Serif"/>
              </a:rPr>
              <a:t> </a:t>
            </a:r>
            <a:r>
              <a:rPr sz="1800" spc="-130" dirty="0">
                <a:latin typeface="Microsoft Sans Serif"/>
                <a:cs typeface="Microsoft Sans Serif"/>
              </a:rPr>
              <a:t>patient</a:t>
            </a:r>
            <a:endParaRPr sz="1800" dirty="0">
              <a:latin typeface="Microsoft Sans Serif"/>
              <a:cs typeface="Microsoft Sans Serif"/>
            </a:endParaRPr>
          </a:p>
          <a:p>
            <a:pPr marL="12700">
              <a:lnSpc>
                <a:spcPct val="100000"/>
              </a:lnSpc>
            </a:pPr>
            <a:r>
              <a:rPr sz="1800" spc="-165" dirty="0">
                <a:latin typeface="Microsoft Sans Serif"/>
                <a:cs typeface="Microsoft Sans Serif"/>
              </a:rPr>
              <a:t>popu</a:t>
            </a:r>
            <a:r>
              <a:rPr sz="1800" spc="-55" dirty="0">
                <a:latin typeface="Microsoft Sans Serif"/>
                <a:cs typeface="Microsoft Sans Serif"/>
              </a:rPr>
              <a:t>l</a:t>
            </a:r>
            <a:r>
              <a:rPr sz="1800" spc="-165" dirty="0">
                <a:latin typeface="Microsoft Sans Serif"/>
                <a:cs typeface="Microsoft Sans Serif"/>
              </a:rPr>
              <a:t>a</a:t>
            </a:r>
            <a:r>
              <a:rPr sz="1800" spc="-75" dirty="0">
                <a:latin typeface="Microsoft Sans Serif"/>
                <a:cs typeface="Microsoft Sans Serif"/>
              </a:rPr>
              <a:t>t</a:t>
            </a:r>
            <a:r>
              <a:rPr sz="1800" spc="-55" dirty="0">
                <a:latin typeface="Microsoft Sans Serif"/>
                <a:cs typeface="Microsoft Sans Serif"/>
              </a:rPr>
              <a:t>i</a:t>
            </a:r>
            <a:r>
              <a:rPr sz="1800" spc="-165" dirty="0">
                <a:latin typeface="Microsoft Sans Serif"/>
                <a:cs typeface="Microsoft Sans Serif"/>
              </a:rPr>
              <a:t>on</a:t>
            </a:r>
            <a:r>
              <a:rPr sz="1800" spc="-140" dirty="0">
                <a:latin typeface="Microsoft Sans Serif"/>
                <a:cs typeface="Microsoft Sans Serif"/>
              </a:rPr>
              <a:t>s</a:t>
            </a:r>
            <a:r>
              <a:rPr sz="1800" spc="-90" dirty="0">
                <a:latin typeface="Microsoft Sans Serif"/>
                <a:cs typeface="Microsoft Sans Serif"/>
              </a:rPr>
              <a:t>.</a:t>
            </a:r>
            <a:r>
              <a:rPr sz="1800" spc="90" dirty="0">
                <a:latin typeface="Microsoft Sans Serif"/>
                <a:cs typeface="Microsoft Sans Serif"/>
              </a:rPr>
              <a:t> </a:t>
            </a:r>
            <a:r>
              <a:rPr sz="1800" spc="-195" dirty="0">
                <a:latin typeface="Microsoft Sans Serif"/>
                <a:cs typeface="Microsoft Sans Serif"/>
              </a:rPr>
              <a:t>E</a:t>
            </a:r>
            <a:r>
              <a:rPr sz="1800" spc="-140" dirty="0">
                <a:latin typeface="Microsoft Sans Serif"/>
                <a:cs typeface="Microsoft Sans Serif"/>
              </a:rPr>
              <a:t>s</a:t>
            </a:r>
            <a:r>
              <a:rPr sz="1800" spc="-75" dirty="0">
                <a:latin typeface="Microsoft Sans Serif"/>
                <a:cs typeface="Microsoft Sans Serif"/>
              </a:rPr>
              <a:t>t</a:t>
            </a:r>
            <a:r>
              <a:rPr sz="1800" spc="-55" dirty="0">
                <a:latin typeface="Microsoft Sans Serif"/>
                <a:cs typeface="Microsoft Sans Serif"/>
              </a:rPr>
              <a:t>i</a:t>
            </a:r>
            <a:r>
              <a:rPr sz="1800" spc="-260" dirty="0">
                <a:latin typeface="Microsoft Sans Serif"/>
                <a:cs typeface="Microsoft Sans Serif"/>
              </a:rPr>
              <a:t>m</a:t>
            </a:r>
            <a:r>
              <a:rPr sz="1800" spc="-165" dirty="0">
                <a:latin typeface="Microsoft Sans Serif"/>
                <a:cs typeface="Microsoft Sans Serif"/>
              </a:rPr>
              <a:t>a</a:t>
            </a:r>
            <a:r>
              <a:rPr sz="1800" spc="-75" dirty="0">
                <a:latin typeface="Microsoft Sans Serif"/>
                <a:cs typeface="Microsoft Sans Serif"/>
              </a:rPr>
              <a:t>t</a:t>
            </a:r>
            <a:r>
              <a:rPr sz="1800" spc="-165" dirty="0">
                <a:latin typeface="Microsoft Sans Serif"/>
                <a:cs typeface="Microsoft Sans Serif"/>
              </a:rPr>
              <a:t>e</a:t>
            </a:r>
            <a:r>
              <a:rPr sz="1800" spc="-180" dirty="0">
                <a:latin typeface="Microsoft Sans Serif"/>
                <a:cs typeface="Microsoft Sans Serif"/>
              </a:rPr>
              <a:t>d</a:t>
            </a:r>
            <a:r>
              <a:rPr sz="1800" spc="60" dirty="0">
                <a:latin typeface="Microsoft Sans Serif"/>
                <a:cs typeface="Microsoft Sans Serif"/>
              </a:rPr>
              <a:t> </a:t>
            </a:r>
            <a:r>
              <a:rPr sz="1800" spc="-100" dirty="0">
                <a:latin typeface="Microsoft Sans Serif"/>
                <a:cs typeface="Microsoft Sans Serif"/>
              </a:rPr>
              <a:t>r</a:t>
            </a:r>
            <a:r>
              <a:rPr sz="1800" spc="-165" dirty="0">
                <a:latin typeface="Microsoft Sans Serif"/>
                <a:cs typeface="Microsoft Sans Serif"/>
              </a:rPr>
              <a:t>a</a:t>
            </a:r>
            <a:r>
              <a:rPr sz="1800" spc="-75" dirty="0">
                <a:latin typeface="Microsoft Sans Serif"/>
                <a:cs typeface="Microsoft Sans Serif"/>
              </a:rPr>
              <a:t>t</a:t>
            </a:r>
            <a:r>
              <a:rPr sz="1800" spc="-180" dirty="0">
                <a:latin typeface="Microsoft Sans Serif"/>
                <a:cs typeface="Microsoft Sans Serif"/>
              </a:rPr>
              <a:t>e</a:t>
            </a:r>
            <a:r>
              <a:rPr sz="1800" spc="40" dirty="0">
                <a:latin typeface="Microsoft Sans Serif"/>
                <a:cs typeface="Microsoft Sans Serif"/>
              </a:rPr>
              <a:t> </a:t>
            </a:r>
            <a:r>
              <a:rPr sz="1800" spc="-165" dirty="0">
                <a:latin typeface="Microsoft Sans Serif"/>
                <a:cs typeface="Microsoft Sans Serif"/>
              </a:rPr>
              <a:t>o</a:t>
            </a:r>
            <a:r>
              <a:rPr sz="1800" spc="-90" dirty="0">
                <a:latin typeface="Microsoft Sans Serif"/>
                <a:cs typeface="Microsoft Sans Serif"/>
              </a:rPr>
              <a:t>f</a:t>
            </a:r>
            <a:r>
              <a:rPr sz="1800" spc="55" dirty="0">
                <a:latin typeface="Microsoft Sans Serif"/>
                <a:cs typeface="Microsoft Sans Serif"/>
              </a:rPr>
              <a:t> </a:t>
            </a:r>
            <a:r>
              <a:rPr sz="1800" u="heavy" spc="-165" dirty="0">
                <a:uFill>
                  <a:solidFill>
                    <a:srgbClr val="FFFFFF"/>
                  </a:solidFill>
                </a:uFill>
                <a:latin typeface="Microsoft Sans Serif"/>
                <a:cs typeface="Microsoft Sans Serif"/>
              </a:rPr>
              <a:t>15</a:t>
            </a:r>
            <a:r>
              <a:rPr sz="1800" u="heavy" spc="-100" dirty="0">
                <a:uFill>
                  <a:solidFill>
                    <a:srgbClr val="FFFFFF"/>
                  </a:solidFill>
                </a:uFill>
                <a:latin typeface="Microsoft Sans Serif"/>
                <a:cs typeface="Microsoft Sans Serif"/>
              </a:rPr>
              <a:t>-</a:t>
            </a:r>
            <a:r>
              <a:rPr sz="1800" u="heavy" spc="-165" dirty="0">
                <a:uFill>
                  <a:solidFill>
                    <a:srgbClr val="FFFFFF"/>
                  </a:solidFill>
                </a:uFill>
                <a:latin typeface="Microsoft Sans Serif"/>
                <a:cs typeface="Microsoft Sans Serif"/>
              </a:rPr>
              <a:t>2</a:t>
            </a:r>
            <a:r>
              <a:rPr sz="1800" u="heavy" spc="-180" dirty="0">
                <a:uFill>
                  <a:solidFill>
                    <a:srgbClr val="FFFFFF"/>
                  </a:solidFill>
                </a:uFill>
                <a:latin typeface="Microsoft Sans Serif"/>
                <a:cs typeface="Microsoft Sans Serif"/>
              </a:rPr>
              <a:t>0</a:t>
            </a:r>
            <a:r>
              <a:rPr sz="1800" u="heavy" spc="60" dirty="0">
                <a:uFill>
                  <a:solidFill>
                    <a:srgbClr val="FFFFFF"/>
                  </a:solidFill>
                </a:uFill>
                <a:latin typeface="Microsoft Sans Serif"/>
                <a:cs typeface="Microsoft Sans Serif"/>
              </a:rPr>
              <a:t> </a:t>
            </a:r>
            <a:r>
              <a:rPr sz="1800" u="heavy" spc="-165" dirty="0">
                <a:uFill>
                  <a:solidFill>
                    <a:srgbClr val="FFFFFF"/>
                  </a:solidFill>
                </a:uFill>
                <a:latin typeface="Microsoft Sans Serif"/>
                <a:cs typeface="Microsoft Sans Serif"/>
              </a:rPr>
              <a:t>pe</a:t>
            </a:r>
            <a:r>
              <a:rPr sz="1800" u="heavy" spc="-110" dirty="0">
                <a:uFill>
                  <a:solidFill>
                    <a:srgbClr val="FFFFFF"/>
                  </a:solidFill>
                </a:uFill>
                <a:latin typeface="Microsoft Sans Serif"/>
                <a:cs typeface="Microsoft Sans Serif"/>
              </a:rPr>
              <a:t>r</a:t>
            </a:r>
            <a:r>
              <a:rPr sz="1800" u="heavy" spc="10" dirty="0">
                <a:uFill>
                  <a:solidFill>
                    <a:srgbClr val="FFFFFF"/>
                  </a:solidFill>
                </a:uFill>
                <a:latin typeface="Microsoft Sans Serif"/>
                <a:cs typeface="Microsoft Sans Serif"/>
              </a:rPr>
              <a:t> </a:t>
            </a:r>
            <a:r>
              <a:rPr sz="1800" u="heavy" spc="-165" dirty="0">
                <a:uFill>
                  <a:solidFill>
                    <a:srgbClr val="FFFFFF"/>
                  </a:solidFill>
                </a:uFill>
                <a:latin typeface="Microsoft Sans Serif"/>
                <a:cs typeface="Microsoft Sans Serif"/>
              </a:rPr>
              <a:t>100</a:t>
            </a:r>
            <a:r>
              <a:rPr sz="1800" u="heavy" spc="-180" dirty="0">
                <a:uFill>
                  <a:solidFill>
                    <a:srgbClr val="FFFFFF"/>
                  </a:solidFill>
                </a:uFill>
                <a:latin typeface="Microsoft Sans Serif"/>
                <a:cs typeface="Microsoft Sans Serif"/>
              </a:rPr>
              <a:t>0</a:t>
            </a:r>
            <a:r>
              <a:rPr sz="1800" u="heavy" spc="40" dirty="0">
                <a:uFill>
                  <a:solidFill>
                    <a:srgbClr val="FFFFFF"/>
                  </a:solidFill>
                </a:uFill>
                <a:latin typeface="Microsoft Sans Serif"/>
                <a:cs typeface="Microsoft Sans Serif"/>
              </a:rPr>
              <a:t> </a:t>
            </a:r>
            <a:r>
              <a:rPr sz="1800" u="heavy" spc="-165" dirty="0">
                <a:uFill>
                  <a:solidFill>
                    <a:srgbClr val="FFFFFF"/>
                  </a:solidFill>
                </a:uFill>
                <a:latin typeface="Microsoft Sans Serif"/>
                <a:cs typeface="Microsoft Sans Serif"/>
              </a:rPr>
              <a:t>p</a:t>
            </a:r>
            <a:r>
              <a:rPr sz="1800" u="heavy" spc="-100" dirty="0">
                <a:uFill>
                  <a:solidFill>
                    <a:srgbClr val="FFFFFF"/>
                  </a:solidFill>
                </a:uFill>
                <a:latin typeface="Microsoft Sans Serif"/>
                <a:cs typeface="Microsoft Sans Serif"/>
              </a:rPr>
              <a:t>r</a:t>
            </a:r>
            <a:r>
              <a:rPr sz="1800" u="heavy" spc="-165" dirty="0">
                <a:uFill>
                  <a:solidFill>
                    <a:srgbClr val="FFFFFF"/>
                  </a:solidFill>
                </a:uFill>
                <a:latin typeface="Microsoft Sans Serif"/>
                <a:cs typeface="Microsoft Sans Serif"/>
              </a:rPr>
              <a:t>egnan</a:t>
            </a:r>
            <a:r>
              <a:rPr sz="1800" u="heavy" spc="-140" dirty="0">
                <a:uFill>
                  <a:solidFill>
                    <a:srgbClr val="FFFFFF"/>
                  </a:solidFill>
                </a:uFill>
                <a:latin typeface="Microsoft Sans Serif"/>
                <a:cs typeface="Microsoft Sans Serif"/>
              </a:rPr>
              <a:t>c</a:t>
            </a:r>
            <a:r>
              <a:rPr sz="1800" u="heavy" spc="-55" dirty="0">
                <a:uFill>
                  <a:solidFill>
                    <a:srgbClr val="FFFFFF"/>
                  </a:solidFill>
                </a:uFill>
                <a:latin typeface="Microsoft Sans Serif"/>
                <a:cs typeface="Microsoft Sans Serif"/>
              </a:rPr>
              <a:t>i</a:t>
            </a:r>
            <a:r>
              <a:rPr sz="1800" u="heavy" spc="-165" dirty="0">
                <a:uFill>
                  <a:solidFill>
                    <a:srgbClr val="FFFFFF"/>
                  </a:solidFill>
                </a:uFill>
                <a:latin typeface="Microsoft Sans Serif"/>
                <a:cs typeface="Microsoft Sans Serif"/>
              </a:rPr>
              <a:t>e</a:t>
            </a:r>
            <a:r>
              <a:rPr sz="1800" u="heavy" spc="-140" dirty="0">
                <a:uFill>
                  <a:solidFill>
                    <a:srgbClr val="FFFFFF"/>
                  </a:solidFill>
                </a:uFill>
                <a:latin typeface="Microsoft Sans Serif"/>
                <a:cs typeface="Microsoft Sans Serif"/>
              </a:rPr>
              <a:t>s</a:t>
            </a:r>
            <a:r>
              <a:rPr sz="1800" u="heavy" spc="-75" dirty="0">
                <a:uFill>
                  <a:solidFill>
                    <a:srgbClr val="FFFFFF"/>
                  </a:solidFill>
                </a:uFill>
                <a:latin typeface="Microsoft Sans Serif"/>
                <a:cs typeface="Microsoft Sans Serif"/>
              </a:rPr>
              <a:t>.</a:t>
            </a:r>
            <a:r>
              <a:rPr sz="1800" u="heavy" spc="-80" dirty="0">
                <a:uFill>
                  <a:solidFill>
                    <a:srgbClr val="FFFFFF"/>
                  </a:solidFill>
                </a:uFill>
                <a:latin typeface="Microsoft Sans Serif"/>
                <a:cs typeface="Microsoft Sans Serif"/>
              </a:rPr>
              <a:t>(</a:t>
            </a:r>
            <a:r>
              <a:rPr sz="1800" u="heavy" spc="-145" dirty="0">
                <a:uFill>
                  <a:solidFill>
                    <a:srgbClr val="FFFFFF"/>
                  </a:solidFill>
                </a:uFill>
                <a:latin typeface="Microsoft Sans Serif"/>
                <a:cs typeface="Microsoft Sans Serif"/>
              </a:rPr>
              <a:t>2</a:t>
            </a:r>
            <a:r>
              <a:rPr sz="1800" u="heavy" spc="-265" dirty="0">
                <a:uFill>
                  <a:solidFill>
                    <a:srgbClr val="FFFFFF"/>
                  </a:solidFill>
                </a:uFill>
                <a:latin typeface="Microsoft Sans Serif"/>
                <a:cs typeface="Microsoft Sans Serif"/>
              </a:rPr>
              <a:t>%</a:t>
            </a:r>
            <a:r>
              <a:rPr sz="1800" u="heavy" spc="-110" dirty="0">
                <a:uFill>
                  <a:solidFill>
                    <a:srgbClr val="FFFFFF"/>
                  </a:solidFill>
                </a:uFill>
                <a:latin typeface="Microsoft Sans Serif"/>
                <a:cs typeface="Microsoft Sans Serif"/>
              </a:rPr>
              <a:t>)</a:t>
            </a:r>
            <a:endParaRPr sz="1800" dirty="0">
              <a:latin typeface="Microsoft Sans Serif"/>
              <a:cs typeface="Microsoft Sans Serif"/>
            </a:endParaRPr>
          </a:p>
          <a:p>
            <a:pPr>
              <a:lnSpc>
                <a:spcPct val="100000"/>
              </a:lnSpc>
            </a:pPr>
            <a:endParaRPr sz="2000" dirty="0">
              <a:latin typeface="Microsoft Sans Serif"/>
              <a:cs typeface="Microsoft Sans Serif"/>
            </a:endParaRPr>
          </a:p>
          <a:p>
            <a:pPr>
              <a:lnSpc>
                <a:spcPct val="100000"/>
              </a:lnSpc>
              <a:spcBef>
                <a:spcPts val="40"/>
              </a:spcBef>
            </a:pPr>
            <a:endParaRPr sz="1700" dirty="0">
              <a:latin typeface="Microsoft Sans Serif"/>
              <a:cs typeface="Microsoft Sans Serif"/>
            </a:endParaRPr>
          </a:p>
          <a:p>
            <a:pPr marL="12700" marR="5080">
              <a:lnSpc>
                <a:spcPct val="100000"/>
              </a:lnSpc>
            </a:pPr>
            <a:r>
              <a:rPr sz="1800" spc="-110" dirty="0">
                <a:latin typeface="Microsoft Sans Serif"/>
                <a:cs typeface="Microsoft Sans Serif"/>
              </a:rPr>
              <a:t>-</a:t>
            </a:r>
            <a:r>
              <a:rPr sz="1800" spc="-10" dirty="0">
                <a:latin typeface="Microsoft Sans Serif"/>
                <a:cs typeface="Microsoft Sans Serif"/>
              </a:rPr>
              <a:t> </a:t>
            </a:r>
            <a:r>
              <a:rPr sz="1800" spc="-140" dirty="0">
                <a:latin typeface="Microsoft Sans Serif"/>
                <a:cs typeface="Microsoft Sans Serif"/>
              </a:rPr>
              <a:t>Ectopic</a:t>
            </a:r>
            <a:r>
              <a:rPr sz="1800" spc="45" dirty="0">
                <a:latin typeface="Microsoft Sans Serif"/>
                <a:cs typeface="Microsoft Sans Serif"/>
              </a:rPr>
              <a:t> </a:t>
            </a:r>
            <a:r>
              <a:rPr sz="1800" spc="-155" dirty="0">
                <a:latin typeface="Microsoft Sans Serif"/>
                <a:cs typeface="Microsoft Sans Serif"/>
              </a:rPr>
              <a:t>pregnancy</a:t>
            </a:r>
            <a:r>
              <a:rPr sz="1800" spc="110" dirty="0">
                <a:latin typeface="Microsoft Sans Serif"/>
                <a:cs typeface="Microsoft Sans Serif"/>
              </a:rPr>
              <a:t> </a:t>
            </a:r>
            <a:r>
              <a:rPr sz="1800" spc="-125" dirty="0">
                <a:latin typeface="Microsoft Sans Serif"/>
                <a:cs typeface="Microsoft Sans Serif"/>
              </a:rPr>
              <a:t>mortality</a:t>
            </a:r>
            <a:r>
              <a:rPr sz="1800" spc="90" dirty="0">
                <a:latin typeface="Microsoft Sans Serif"/>
                <a:cs typeface="Microsoft Sans Serif"/>
              </a:rPr>
              <a:t> </a:t>
            </a:r>
            <a:r>
              <a:rPr sz="1800" spc="-114" dirty="0">
                <a:latin typeface="Microsoft Sans Serif"/>
                <a:cs typeface="Microsoft Sans Serif"/>
              </a:rPr>
              <a:t>ratio</a:t>
            </a:r>
            <a:r>
              <a:rPr sz="1800" spc="20" dirty="0">
                <a:latin typeface="Microsoft Sans Serif"/>
                <a:cs typeface="Microsoft Sans Serif"/>
              </a:rPr>
              <a:t> </a:t>
            </a:r>
            <a:r>
              <a:rPr sz="1800" spc="-110" dirty="0">
                <a:latin typeface="Microsoft Sans Serif"/>
                <a:cs typeface="Microsoft Sans Serif"/>
              </a:rPr>
              <a:t>is</a:t>
            </a:r>
            <a:r>
              <a:rPr sz="1800" spc="5" dirty="0">
                <a:latin typeface="Microsoft Sans Serif"/>
                <a:cs typeface="Microsoft Sans Serif"/>
              </a:rPr>
              <a:t> </a:t>
            </a:r>
            <a:r>
              <a:rPr sz="1800" spc="-150" dirty="0">
                <a:latin typeface="Microsoft Sans Serif"/>
                <a:cs typeface="Microsoft Sans Serif"/>
              </a:rPr>
              <a:t>0.48</a:t>
            </a:r>
            <a:r>
              <a:rPr sz="1800" spc="20" dirty="0">
                <a:latin typeface="Microsoft Sans Serif"/>
                <a:cs typeface="Microsoft Sans Serif"/>
              </a:rPr>
              <a:t> </a:t>
            </a:r>
            <a:r>
              <a:rPr sz="1800" spc="-150" dirty="0">
                <a:latin typeface="Microsoft Sans Serif"/>
                <a:cs typeface="Microsoft Sans Serif"/>
              </a:rPr>
              <a:t>deaths</a:t>
            </a:r>
            <a:r>
              <a:rPr sz="1800" spc="80" dirty="0">
                <a:latin typeface="Microsoft Sans Serif"/>
                <a:cs typeface="Microsoft Sans Serif"/>
              </a:rPr>
              <a:t> </a:t>
            </a:r>
            <a:r>
              <a:rPr sz="1800" spc="-150" dirty="0">
                <a:latin typeface="Microsoft Sans Serif"/>
                <a:cs typeface="Microsoft Sans Serif"/>
              </a:rPr>
              <a:t>per</a:t>
            </a:r>
            <a:r>
              <a:rPr sz="1800" spc="15" dirty="0">
                <a:latin typeface="Microsoft Sans Serif"/>
                <a:cs typeface="Microsoft Sans Serif"/>
              </a:rPr>
              <a:t> </a:t>
            </a:r>
            <a:r>
              <a:rPr sz="1800" spc="-155" dirty="0">
                <a:latin typeface="Microsoft Sans Serif"/>
                <a:cs typeface="Microsoft Sans Serif"/>
              </a:rPr>
              <a:t>100,000</a:t>
            </a:r>
            <a:r>
              <a:rPr sz="1800" spc="95" dirty="0">
                <a:latin typeface="Microsoft Sans Serif"/>
                <a:cs typeface="Microsoft Sans Serif"/>
              </a:rPr>
              <a:t> </a:t>
            </a:r>
            <a:r>
              <a:rPr sz="1800" spc="-110" dirty="0">
                <a:latin typeface="Microsoft Sans Serif"/>
                <a:cs typeface="Microsoft Sans Serif"/>
              </a:rPr>
              <a:t>live</a:t>
            </a:r>
            <a:r>
              <a:rPr sz="1800" spc="-25" dirty="0">
                <a:latin typeface="Microsoft Sans Serif"/>
                <a:cs typeface="Microsoft Sans Serif"/>
              </a:rPr>
              <a:t> </a:t>
            </a:r>
            <a:r>
              <a:rPr sz="1800" spc="-120" dirty="0">
                <a:latin typeface="Microsoft Sans Serif"/>
                <a:cs typeface="Microsoft Sans Serif"/>
              </a:rPr>
              <a:t>births</a:t>
            </a:r>
            <a:r>
              <a:rPr sz="1800" spc="55" dirty="0">
                <a:latin typeface="Microsoft Sans Serif"/>
                <a:cs typeface="Microsoft Sans Serif"/>
              </a:rPr>
              <a:t> </a:t>
            </a:r>
            <a:r>
              <a:rPr sz="1800" spc="-120" dirty="0">
                <a:latin typeface="Microsoft Sans Serif"/>
                <a:cs typeface="Microsoft Sans Serif"/>
              </a:rPr>
              <a:t>in</a:t>
            </a:r>
            <a:r>
              <a:rPr sz="1800" spc="-5" dirty="0">
                <a:latin typeface="Microsoft Sans Serif"/>
                <a:cs typeface="Microsoft Sans Serif"/>
              </a:rPr>
              <a:t> </a:t>
            </a:r>
            <a:r>
              <a:rPr sz="1800" spc="-155" dirty="0">
                <a:latin typeface="Microsoft Sans Serif"/>
                <a:cs typeface="Microsoft Sans Serif"/>
              </a:rPr>
              <a:t>developed </a:t>
            </a:r>
            <a:r>
              <a:rPr sz="1800" spc="-465" dirty="0">
                <a:latin typeface="Microsoft Sans Serif"/>
                <a:cs typeface="Microsoft Sans Serif"/>
              </a:rPr>
              <a:t> </a:t>
            </a:r>
            <a:r>
              <a:rPr sz="1800" spc="-140" dirty="0">
                <a:latin typeface="Microsoft Sans Serif"/>
                <a:cs typeface="Microsoft Sans Serif"/>
              </a:rPr>
              <a:t>c</a:t>
            </a:r>
            <a:r>
              <a:rPr sz="1800" spc="-170" dirty="0">
                <a:latin typeface="Microsoft Sans Serif"/>
                <a:cs typeface="Microsoft Sans Serif"/>
              </a:rPr>
              <a:t>oun</a:t>
            </a:r>
            <a:r>
              <a:rPr sz="1800" spc="-75" dirty="0">
                <a:latin typeface="Microsoft Sans Serif"/>
                <a:cs typeface="Microsoft Sans Serif"/>
              </a:rPr>
              <a:t>t</a:t>
            </a:r>
            <a:r>
              <a:rPr sz="1800" spc="-100" dirty="0">
                <a:latin typeface="Microsoft Sans Serif"/>
                <a:cs typeface="Microsoft Sans Serif"/>
              </a:rPr>
              <a:t>r</a:t>
            </a:r>
            <a:r>
              <a:rPr sz="1800" spc="-55" dirty="0">
                <a:latin typeface="Microsoft Sans Serif"/>
                <a:cs typeface="Microsoft Sans Serif"/>
              </a:rPr>
              <a:t>i</a:t>
            </a:r>
            <a:r>
              <a:rPr sz="1800" spc="-170" dirty="0">
                <a:latin typeface="Microsoft Sans Serif"/>
                <a:cs typeface="Microsoft Sans Serif"/>
              </a:rPr>
              <a:t>e</a:t>
            </a:r>
            <a:r>
              <a:rPr sz="1800" spc="-140" dirty="0">
                <a:latin typeface="Microsoft Sans Serif"/>
                <a:cs typeface="Microsoft Sans Serif"/>
              </a:rPr>
              <a:t>s</a:t>
            </a:r>
            <a:r>
              <a:rPr sz="1800" spc="-90" dirty="0">
                <a:latin typeface="Microsoft Sans Serif"/>
                <a:cs typeface="Microsoft Sans Serif"/>
              </a:rPr>
              <a:t>,</a:t>
            </a:r>
            <a:r>
              <a:rPr sz="1800" spc="65" dirty="0">
                <a:latin typeface="Microsoft Sans Serif"/>
                <a:cs typeface="Microsoft Sans Serif"/>
              </a:rPr>
              <a:t> </a:t>
            </a:r>
            <a:r>
              <a:rPr sz="1800" spc="-170" dirty="0">
                <a:latin typeface="Microsoft Sans Serif"/>
                <a:cs typeface="Microsoft Sans Serif"/>
              </a:rPr>
              <a:t>an</a:t>
            </a:r>
            <a:r>
              <a:rPr sz="1800" spc="-185" dirty="0">
                <a:latin typeface="Microsoft Sans Serif"/>
                <a:cs typeface="Microsoft Sans Serif"/>
              </a:rPr>
              <a:t>d</a:t>
            </a:r>
            <a:r>
              <a:rPr sz="1800" spc="15" dirty="0">
                <a:latin typeface="Microsoft Sans Serif"/>
                <a:cs typeface="Microsoft Sans Serif"/>
              </a:rPr>
              <a:t> </a:t>
            </a:r>
            <a:r>
              <a:rPr sz="1800" spc="-170" dirty="0">
                <a:latin typeface="Microsoft Sans Serif"/>
                <a:cs typeface="Microsoft Sans Serif"/>
              </a:rPr>
              <a:t>h</a:t>
            </a:r>
            <a:r>
              <a:rPr sz="1800" spc="-55" dirty="0">
                <a:latin typeface="Microsoft Sans Serif"/>
                <a:cs typeface="Microsoft Sans Serif"/>
              </a:rPr>
              <a:t>i</a:t>
            </a:r>
            <a:r>
              <a:rPr sz="1800" spc="-170" dirty="0">
                <a:latin typeface="Microsoft Sans Serif"/>
                <a:cs typeface="Microsoft Sans Serif"/>
              </a:rPr>
              <a:t>ghe</a:t>
            </a:r>
            <a:r>
              <a:rPr sz="1800" spc="-110" dirty="0">
                <a:latin typeface="Microsoft Sans Serif"/>
                <a:cs typeface="Microsoft Sans Serif"/>
              </a:rPr>
              <a:t>r</a:t>
            </a:r>
            <a:r>
              <a:rPr sz="1800" spc="55" dirty="0">
                <a:latin typeface="Microsoft Sans Serif"/>
                <a:cs typeface="Microsoft Sans Serif"/>
              </a:rPr>
              <a:t> </a:t>
            </a:r>
            <a:r>
              <a:rPr sz="1800" spc="-100" dirty="0">
                <a:latin typeface="Microsoft Sans Serif"/>
                <a:cs typeface="Microsoft Sans Serif"/>
              </a:rPr>
              <a:t>r</a:t>
            </a:r>
            <a:r>
              <a:rPr sz="1800" spc="-170" dirty="0">
                <a:latin typeface="Microsoft Sans Serif"/>
                <a:cs typeface="Microsoft Sans Serif"/>
              </a:rPr>
              <a:t>a</a:t>
            </a:r>
            <a:r>
              <a:rPr sz="1800" spc="-75" dirty="0">
                <a:latin typeface="Microsoft Sans Serif"/>
                <a:cs typeface="Microsoft Sans Serif"/>
              </a:rPr>
              <a:t>t</a:t>
            </a:r>
            <a:r>
              <a:rPr sz="1800" spc="-55" dirty="0">
                <a:latin typeface="Microsoft Sans Serif"/>
                <a:cs typeface="Microsoft Sans Serif"/>
              </a:rPr>
              <a:t>i</a:t>
            </a:r>
            <a:r>
              <a:rPr sz="1800" spc="-185" dirty="0">
                <a:latin typeface="Microsoft Sans Serif"/>
                <a:cs typeface="Microsoft Sans Serif"/>
              </a:rPr>
              <a:t>o</a:t>
            </a:r>
            <a:r>
              <a:rPr sz="1800" spc="15" dirty="0">
                <a:latin typeface="Microsoft Sans Serif"/>
                <a:cs typeface="Microsoft Sans Serif"/>
              </a:rPr>
              <a:t> </a:t>
            </a:r>
            <a:r>
              <a:rPr sz="1800" spc="-55" dirty="0">
                <a:latin typeface="Microsoft Sans Serif"/>
                <a:cs typeface="Microsoft Sans Serif"/>
              </a:rPr>
              <a:t>i</a:t>
            </a:r>
            <a:r>
              <a:rPr sz="1800" spc="-185" dirty="0">
                <a:latin typeface="Microsoft Sans Serif"/>
                <a:cs typeface="Microsoft Sans Serif"/>
              </a:rPr>
              <a:t>n</a:t>
            </a:r>
            <a:r>
              <a:rPr sz="1800" spc="-10" dirty="0">
                <a:latin typeface="Microsoft Sans Serif"/>
                <a:cs typeface="Microsoft Sans Serif"/>
              </a:rPr>
              <a:t> </a:t>
            </a:r>
            <a:r>
              <a:rPr sz="1800" spc="-170" dirty="0">
                <a:latin typeface="Microsoft Sans Serif"/>
                <a:cs typeface="Microsoft Sans Serif"/>
              </a:rPr>
              <a:t>de</a:t>
            </a:r>
            <a:r>
              <a:rPr sz="1800" spc="-140" dirty="0">
                <a:latin typeface="Microsoft Sans Serif"/>
                <a:cs typeface="Microsoft Sans Serif"/>
              </a:rPr>
              <a:t>v</a:t>
            </a:r>
            <a:r>
              <a:rPr sz="1800" spc="-170" dirty="0">
                <a:latin typeface="Microsoft Sans Serif"/>
                <a:cs typeface="Microsoft Sans Serif"/>
              </a:rPr>
              <a:t>e</a:t>
            </a:r>
            <a:r>
              <a:rPr sz="1800" spc="-55" dirty="0">
                <a:latin typeface="Microsoft Sans Serif"/>
                <a:cs typeface="Microsoft Sans Serif"/>
              </a:rPr>
              <a:t>l</a:t>
            </a:r>
            <a:r>
              <a:rPr sz="1800" spc="-170" dirty="0">
                <a:latin typeface="Microsoft Sans Serif"/>
                <a:cs typeface="Microsoft Sans Serif"/>
              </a:rPr>
              <a:t>op</a:t>
            </a:r>
            <a:r>
              <a:rPr sz="1800" spc="-55" dirty="0">
                <a:latin typeface="Microsoft Sans Serif"/>
                <a:cs typeface="Microsoft Sans Serif"/>
              </a:rPr>
              <a:t>i</a:t>
            </a:r>
            <a:r>
              <a:rPr sz="1800" spc="-170" dirty="0">
                <a:latin typeface="Microsoft Sans Serif"/>
                <a:cs typeface="Microsoft Sans Serif"/>
              </a:rPr>
              <a:t>n</a:t>
            </a:r>
            <a:r>
              <a:rPr sz="1800" spc="-185" dirty="0">
                <a:latin typeface="Microsoft Sans Serif"/>
                <a:cs typeface="Microsoft Sans Serif"/>
              </a:rPr>
              <a:t>g</a:t>
            </a:r>
            <a:r>
              <a:rPr sz="1800" spc="65" dirty="0">
                <a:latin typeface="Microsoft Sans Serif"/>
                <a:cs typeface="Microsoft Sans Serif"/>
              </a:rPr>
              <a:t> </a:t>
            </a:r>
            <a:r>
              <a:rPr sz="1800" spc="-140" dirty="0">
                <a:latin typeface="Microsoft Sans Serif"/>
                <a:cs typeface="Microsoft Sans Serif"/>
              </a:rPr>
              <a:t>c</a:t>
            </a:r>
            <a:r>
              <a:rPr sz="1800" spc="-170" dirty="0">
                <a:latin typeface="Microsoft Sans Serif"/>
                <a:cs typeface="Microsoft Sans Serif"/>
              </a:rPr>
              <a:t>oun</a:t>
            </a:r>
            <a:r>
              <a:rPr sz="1800" spc="-75" dirty="0">
                <a:latin typeface="Microsoft Sans Serif"/>
                <a:cs typeface="Microsoft Sans Serif"/>
              </a:rPr>
              <a:t>t</a:t>
            </a:r>
            <a:r>
              <a:rPr sz="1800" spc="-100" dirty="0">
                <a:latin typeface="Microsoft Sans Serif"/>
                <a:cs typeface="Microsoft Sans Serif"/>
              </a:rPr>
              <a:t>r</a:t>
            </a:r>
            <a:r>
              <a:rPr sz="1800" spc="-55" dirty="0">
                <a:latin typeface="Microsoft Sans Serif"/>
                <a:cs typeface="Microsoft Sans Serif"/>
              </a:rPr>
              <a:t>i</a:t>
            </a:r>
            <a:r>
              <a:rPr sz="1800" spc="-170" dirty="0">
                <a:latin typeface="Microsoft Sans Serif"/>
                <a:cs typeface="Microsoft Sans Serif"/>
              </a:rPr>
              <a:t>e</a:t>
            </a:r>
            <a:r>
              <a:rPr sz="1800" spc="-140" dirty="0">
                <a:latin typeface="Microsoft Sans Serif"/>
                <a:cs typeface="Microsoft Sans Serif"/>
              </a:rPr>
              <a:t>s</a:t>
            </a:r>
            <a:r>
              <a:rPr sz="1800" spc="-90" dirty="0">
                <a:latin typeface="Microsoft Sans Serif"/>
                <a:cs typeface="Microsoft Sans Serif"/>
              </a:rPr>
              <a:t>.</a:t>
            </a:r>
            <a:endParaRPr sz="1800" dirty="0">
              <a:latin typeface="Microsoft Sans Serif"/>
              <a:cs typeface="Microsoft Sans Serif"/>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95573" y="237185"/>
            <a:ext cx="2748915" cy="483234"/>
          </a:xfrm>
          <a:prstGeom prst="rect">
            <a:avLst/>
          </a:prstGeom>
        </p:spPr>
        <p:txBody>
          <a:bodyPr vert="horz" wrap="square" lIns="0" tIns="12700" rIns="0" bIns="0" rtlCol="0">
            <a:spAutoFit/>
          </a:bodyPr>
          <a:lstStyle/>
          <a:p>
            <a:pPr marL="12700">
              <a:lnSpc>
                <a:spcPct val="100000"/>
              </a:lnSpc>
              <a:spcBef>
                <a:spcPts val="100"/>
              </a:spcBef>
            </a:pPr>
            <a:r>
              <a:rPr sz="3000" spc="-345" dirty="0"/>
              <a:t>AN</a:t>
            </a:r>
            <a:r>
              <a:rPr sz="3000" spc="-535" dirty="0"/>
              <a:t>A</a:t>
            </a:r>
            <a:r>
              <a:rPr sz="3000" spc="-330" dirty="0"/>
              <a:t>T</a:t>
            </a:r>
            <a:r>
              <a:rPr sz="3000" spc="-365" dirty="0"/>
              <a:t>O</a:t>
            </a:r>
            <a:r>
              <a:rPr sz="3000" spc="-420" dirty="0"/>
              <a:t>M</a:t>
            </a:r>
            <a:r>
              <a:rPr sz="3000" spc="-95" dirty="0"/>
              <a:t>I</a:t>
            </a:r>
            <a:r>
              <a:rPr sz="3000" spc="-390" dirty="0"/>
              <a:t>C</a:t>
            </a:r>
            <a:r>
              <a:rPr sz="3000" spc="-50" dirty="0"/>
              <a:t> </a:t>
            </a:r>
            <a:r>
              <a:rPr sz="3000" spc="-325" dirty="0"/>
              <a:t>S</a:t>
            </a:r>
            <a:r>
              <a:rPr sz="3000" spc="-95" dirty="0"/>
              <a:t>I</a:t>
            </a:r>
            <a:r>
              <a:rPr sz="3000" spc="-280" dirty="0"/>
              <a:t>T</a:t>
            </a:r>
            <a:r>
              <a:rPr sz="3000" spc="-325" dirty="0"/>
              <a:t>E</a:t>
            </a:r>
            <a:r>
              <a:rPr sz="3000" spc="-360" dirty="0"/>
              <a:t>S</a:t>
            </a:r>
            <a:endParaRPr sz="3000"/>
          </a:p>
        </p:txBody>
      </p:sp>
      <p:sp>
        <p:nvSpPr>
          <p:cNvPr id="3" name="object 3"/>
          <p:cNvSpPr txBox="1"/>
          <p:nvPr/>
        </p:nvSpPr>
        <p:spPr>
          <a:xfrm>
            <a:off x="304800" y="1295400"/>
            <a:ext cx="6906895" cy="4765675"/>
          </a:xfrm>
          <a:prstGeom prst="rect">
            <a:avLst/>
          </a:prstGeom>
        </p:spPr>
        <p:txBody>
          <a:bodyPr vert="horz" wrap="square" lIns="0" tIns="72390" rIns="0" bIns="0" rtlCol="0">
            <a:spAutoFit/>
          </a:bodyPr>
          <a:lstStyle/>
          <a:p>
            <a:pPr marL="12700" marR="5080">
              <a:lnSpc>
                <a:spcPct val="80000"/>
              </a:lnSpc>
              <a:spcBef>
                <a:spcPts val="570"/>
              </a:spcBef>
            </a:pPr>
            <a:r>
              <a:rPr sz="2000" spc="-195" dirty="0">
                <a:latin typeface="Microsoft Sans Serif"/>
                <a:cs typeface="Microsoft Sans Serif"/>
              </a:rPr>
              <a:t>The</a:t>
            </a:r>
            <a:r>
              <a:rPr sz="2000" spc="-25" dirty="0">
                <a:latin typeface="Microsoft Sans Serif"/>
                <a:cs typeface="Microsoft Sans Serif"/>
              </a:rPr>
              <a:t> </a:t>
            </a:r>
            <a:r>
              <a:rPr sz="2000" spc="-150" dirty="0">
                <a:latin typeface="Microsoft Sans Serif"/>
                <a:cs typeface="Microsoft Sans Serif"/>
              </a:rPr>
              <a:t>great</a:t>
            </a:r>
            <a:r>
              <a:rPr sz="2000" spc="-5" dirty="0">
                <a:latin typeface="Microsoft Sans Serif"/>
                <a:cs typeface="Microsoft Sans Serif"/>
              </a:rPr>
              <a:t> </a:t>
            </a:r>
            <a:r>
              <a:rPr sz="2000" spc="-145" dirty="0">
                <a:latin typeface="Microsoft Sans Serif"/>
                <a:cs typeface="Microsoft Sans Serif"/>
              </a:rPr>
              <a:t>majority</a:t>
            </a:r>
            <a:r>
              <a:rPr sz="2000" spc="50" dirty="0">
                <a:latin typeface="Microsoft Sans Serif"/>
                <a:cs typeface="Microsoft Sans Serif"/>
              </a:rPr>
              <a:t> </a:t>
            </a:r>
            <a:r>
              <a:rPr sz="2000" spc="-145" dirty="0">
                <a:latin typeface="Microsoft Sans Serif"/>
                <a:cs typeface="Microsoft Sans Serif"/>
              </a:rPr>
              <a:t>of</a:t>
            </a:r>
            <a:r>
              <a:rPr sz="2000" spc="20" dirty="0">
                <a:latin typeface="Microsoft Sans Serif"/>
                <a:cs typeface="Microsoft Sans Serif"/>
              </a:rPr>
              <a:t> </a:t>
            </a:r>
            <a:r>
              <a:rPr sz="2000" spc="-150" dirty="0">
                <a:latin typeface="Microsoft Sans Serif"/>
                <a:cs typeface="Microsoft Sans Serif"/>
              </a:rPr>
              <a:t>ectopic</a:t>
            </a:r>
            <a:r>
              <a:rPr sz="2000" spc="25" dirty="0">
                <a:latin typeface="Microsoft Sans Serif"/>
                <a:cs typeface="Microsoft Sans Serif"/>
              </a:rPr>
              <a:t> </a:t>
            </a:r>
            <a:r>
              <a:rPr sz="2000" spc="-165" dirty="0">
                <a:latin typeface="Microsoft Sans Serif"/>
                <a:cs typeface="Microsoft Sans Serif"/>
              </a:rPr>
              <a:t>pregnancies</a:t>
            </a:r>
            <a:r>
              <a:rPr sz="2000" spc="65" dirty="0">
                <a:latin typeface="Microsoft Sans Serif"/>
                <a:cs typeface="Microsoft Sans Serif"/>
              </a:rPr>
              <a:t> </a:t>
            </a:r>
            <a:r>
              <a:rPr sz="2000" spc="-165" dirty="0">
                <a:latin typeface="Microsoft Sans Serif"/>
                <a:cs typeface="Microsoft Sans Serif"/>
              </a:rPr>
              <a:t>occur</a:t>
            </a:r>
            <a:r>
              <a:rPr sz="2000" spc="30" dirty="0">
                <a:latin typeface="Microsoft Sans Serif"/>
                <a:cs typeface="Microsoft Sans Serif"/>
              </a:rPr>
              <a:t> </a:t>
            </a:r>
            <a:r>
              <a:rPr sz="2000" spc="-145" dirty="0">
                <a:latin typeface="Microsoft Sans Serif"/>
                <a:cs typeface="Microsoft Sans Serif"/>
              </a:rPr>
              <a:t>in</a:t>
            </a:r>
            <a:r>
              <a:rPr sz="2000" spc="35" dirty="0">
                <a:latin typeface="Microsoft Sans Serif"/>
                <a:cs typeface="Microsoft Sans Serif"/>
              </a:rPr>
              <a:t> </a:t>
            </a:r>
            <a:r>
              <a:rPr sz="2000" spc="-155" dirty="0">
                <a:latin typeface="Microsoft Sans Serif"/>
                <a:cs typeface="Microsoft Sans Serif"/>
              </a:rPr>
              <a:t>the</a:t>
            </a:r>
            <a:r>
              <a:rPr sz="2000" spc="5" dirty="0">
                <a:latin typeface="Microsoft Sans Serif"/>
                <a:cs typeface="Microsoft Sans Serif"/>
              </a:rPr>
              <a:t> </a:t>
            </a:r>
            <a:r>
              <a:rPr sz="2000" spc="-140" dirty="0">
                <a:latin typeface="Microsoft Sans Serif"/>
                <a:cs typeface="Microsoft Sans Serif"/>
              </a:rPr>
              <a:t>fallopian</a:t>
            </a:r>
            <a:r>
              <a:rPr sz="2000" spc="25" dirty="0">
                <a:latin typeface="Microsoft Sans Serif"/>
                <a:cs typeface="Microsoft Sans Serif"/>
              </a:rPr>
              <a:t> </a:t>
            </a:r>
            <a:r>
              <a:rPr sz="2000" spc="-165" dirty="0">
                <a:latin typeface="Microsoft Sans Serif"/>
                <a:cs typeface="Microsoft Sans Serif"/>
              </a:rPr>
              <a:t>tube</a:t>
            </a:r>
            <a:r>
              <a:rPr sz="2000" dirty="0">
                <a:latin typeface="Microsoft Sans Serif"/>
                <a:cs typeface="Microsoft Sans Serif"/>
              </a:rPr>
              <a:t> </a:t>
            </a:r>
            <a:r>
              <a:rPr sz="2000" spc="-140" dirty="0">
                <a:latin typeface="Microsoft Sans Serif"/>
                <a:cs typeface="Microsoft Sans Serif"/>
              </a:rPr>
              <a:t>(96 </a:t>
            </a:r>
            <a:r>
              <a:rPr sz="2000" spc="-515" dirty="0">
                <a:latin typeface="Microsoft Sans Serif"/>
                <a:cs typeface="Microsoft Sans Serif"/>
              </a:rPr>
              <a:t> </a:t>
            </a:r>
            <a:r>
              <a:rPr sz="2000" spc="-140" dirty="0">
                <a:latin typeface="Microsoft Sans Serif"/>
                <a:cs typeface="Microsoft Sans Serif"/>
              </a:rPr>
              <a:t>percent).</a:t>
            </a:r>
            <a:endParaRPr sz="2000">
              <a:latin typeface="Microsoft Sans Serif"/>
              <a:cs typeface="Microsoft Sans Serif"/>
            </a:endParaRPr>
          </a:p>
          <a:p>
            <a:pPr marL="134620" indent="-121920">
              <a:lnSpc>
                <a:spcPct val="100000"/>
              </a:lnSpc>
              <a:spcBef>
                <a:spcPts val="605"/>
              </a:spcBef>
              <a:buChar char="-"/>
              <a:tabLst>
                <a:tab pos="134620" algn="l"/>
              </a:tabLst>
            </a:pPr>
            <a:r>
              <a:rPr sz="2000" u="heavy" spc="-235" dirty="0">
                <a:uFill>
                  <a:solidFill>
                    <a:srgbClr val="FFFFFF"/>
                  </a:solidFill>
                </a:uFill>
                <a:latin typeface="Microsoft Sans Serif"/>
                <a:cs typeface="Microsoft Sans Serif"/>
              </a:rPr>
              <a:t>A</a:t>
            </a:r>
            <a:r>
              <a:rPr sz="2000" u="heavy" spc="-215" dirty="0">
                <a:uFill>
                  <a:solidFill>
                    <a:srgbClr val="FFFFFF"/>
                  </a:solidFill>
                </a:uFill>
                <a:latin typeface="Microsoft Sans Serif"/>
                <a:cs typeface="Microsoft Sans Serif"/>
              </a:rPr>
              <a:t>mpu</a:t>
            </a:r>
            <a:r>
              <a:rPr sz="2000" u="heavy" spc="-80" dirty="0">
                <a:uFill>
                  <a:solidFill>
                    <a:srgbClr val="FFFFFF"/>
                  </a:solidFill>
                </a:uFill>
                <a:latin typeface="Microsoft Sans Serif"/>
                <a:cs typeface="Microsoft Sans Serif"/>
              </a:rPr>
              <a:t>ll</a:t>
            </a:r>
            <a:r>
              <a:rPr sz="2000" u="heavy" spc="-180" dirty="0">
                <a:uFill>
                  <a:solidFill>
                    <a:srgbClr val="FFFFFF"/>
                  </a:solidFill>
                </a:uFill>
                <a:latin typeface="Microsoft Sans Serif"/>
                <a:cs typeface="Microsoft Sans Serif"/>
              </a:rPr>
              <a:t>a</a:t>
            </a:r>
            <a:r>
              <a:rPr sz="2000" u="heavy" spc="-95" dirty="0">
                <a:uFill>
                  <a:solidFill>
                    <a:srgbClr val="FFFFFF"/>
                  </a:solidFill>
                </a:uFill>
                <a:latin typeface="Microsoft Sans Serif"/>
                <a:cs typeface="Microsoft Sans Serif"/>
              </a:rPr>
              <a:t>r</a:t>
            </a:r>
            <a:r>
              <a:rPr sz="2000" u="heavy" spc="-185" dirty="0">
                <a:uFill>
                  <a:solidFill>
                    <a:srgbClr val="FFFFFF"/>
                  </a:solidFill>
                </a:uFill>
                <a:latin typeface="Microsoft Sans Serif"/>
                <a:cs typeface="Microsoft Sans Serif"/>
              </a:rPr>
              <a:t>y</a:t>
            </a:r>
            <a:r>
              <a:rPr sz="2000" spc="85" dirty="0">
                <a:latin typeface="Microsoft Sans Serif"/>
                <a:cs typeface="Microsoft Sans Serif"/>
              </a:rPr>
              <a:t> </a:t>
            </a:r>
            <a:r>
              <a:rPr sz="2000" spc="-95" dirty="0">
                <a:latin typeface="Microsoft Sans Serif"/>
                <a:cs typeface="Microsoft Sans Serif"/>
              </a:rPr>
              <a:t>(</a:t>
            </a:r>
            <a:r>
              <a:rPr sz="2000" spc="-180" dirty="0">
                <a:latin typeface="Microsoft Sans Serif"/>
                <a:cs typeface="Microsoft Sans Serif"/>
              </a:rPr>
              <a:t>7</a:t>
            </a:r>
            <a:r>
              <a:rPr sz="2000" spc="-204" dirty="0">
                <a:latin typeface="Microsoft Sans Serif"/>
                <a:cs typeface="Microsoft Sans Serif"/>
              </a:rPr>
              <a:t>0</a:t>
            </a:r>
            <a:r>
              <a:rPr sz="2000" spc="-5" dirty="0">
                <a:latin typeface="Microsoft Sans Serif"/>
                <a:cs typeface="Microsoft Sans Serif"/>
              </a:rPr>
              <a:t> </a:t>
            </a:r>
            <a:r>
              <a:rPr sz="2000" spc="-180" dirty="0">
                <a:latin typeface="Microsoft Sans Serif"/>
                <a:cs typeface="Microsoft Sans Serif"/>
              </a:rPr>
              <a:t>pe</a:t>
            </a:r>
            <a:r>
              <a:rPr sz="2000" spc="-95" dirty="0">
                <a:latin typeface="Microsoft Sans Serif"/>
                <a:cs typeface="Microsoft Sans Serif"/>
              </a:rPr>
              <a:t>r</a:t>
            </a:r>
            <a:r>
              <a:rPr sz="2000" spc="-165" dirty="0">
                <a:latin typeface="Microsoft Sans Serif"/>
                <a:cs typeface="Microsoft Sans Serif"/>
              </a:rPr>
              <a:t>c</a:t>
            </a:r>
            <a:r>
              <a:rPr sz="2000" spc="-180" dirty="0">
                <a:latin typeface="Microsoft Sans Serif"/>
                <a:cs typeface="Microsoft Sans Serif"/>
              </a:rPr>
              <a:t>en</a:t>
            </a:r>
            <a:r>
              <a:rPr sz="2000" spc="-85" dirty="0">
                <a:latin typeface="Microsoft Sans Serif"/>
                <a:cs typeface="Microsoft Sans Serif"/>
              </a:rPr>
              <a:t>t</a:t>
            </a:r>
            <a:r>
              <a:rPr sz="2000" spc="-125" dirty="0">
                <a:latin typeface="Microsoft Sans Serif"/>
                <a:cs typeface="Microsoft Sans Serif"/>
              </a:rPr>
              <a:t>)</a:t>
            </a:r>
            <a:endParaRPr sz="2000">
              <a:latin typeface="Microsoft Sans Serif"/>
              <a:cs typeface="Microsoft Sans Serif"/>
            </a:endParaRPr>
          </a:p>
          <a:p>
            <a:pPr marL="146685" indent="-134620">
              <a:lnSpc>
                <a:spcPct val="100000"/>
              </a:lnSpc>
              <a:spcBef>
                <a:spcPts val="600"/>
              </a:spcBef>
              <a:buChar char="-"/>
              <a:tabLst>
                <a:tab pos="147320" algn="l"/>
              </a:tabLst>
            </a:pPr>
            <a:r>
              <a:rPr sz="2000" u="heavy" spc="-85" dirty="0">
                <a:uFill>
                  <a:solidFill>
                    <a:srgbClr val="FFFFFF"/>
                  </a:solidFill>
                </a:uFill>
                <a:latin typeface="Microsoft Sans Serif"/>
                <a:cs typeface="Microsoft Sans Serif"/>
              </a:rPr>
              <a:t>I</a:t>
            </a:r>
            <a:r>
              <a:rPr sz="2000" u="heavy" spc="-170" dirty="0">
                <a:uFill>
                  <a:solidFill>
                    <a:srgbClr val="FFFFFF"/>
                  </a:solidFill>
                </a:uFill>
                <a:latin typeface="Microsoft Sans Serif"/>
                <a:cs typeface="Microsoft Sans Serif"/>
              </a:rPr>
              <a:t>s</a:t>
            </a:r>
            <a:r>
              <a:rPr sz="2000" u="heavy" spc="-85" dirty="0">
                <a:uFill>
                  <a:solidFill>
                    <a:srgbClr val="FFFFFF"/>
                  </a:solidFill>
                </a:uFill>
                <a:latin typeface="Microsoft Sans Serif"/>
                <a:cs typeface="Microsoft Sans Serif"/>
              </a:rPr>
              <a:t>t</a:t>
            </a:r>
            <a:r>
              <a:rPr sz="2000" u="heavy" spc="-185" dirty="0">
                <a:uFill>
                  <a:solidFill>
                    <a:srgbClr val="FFFFFF"/>
                  </a:solidFill>
                </a:uFill>
                <a:latin typeface="Microsoft Sans Serif"/>
                <a:cs typeface="Microsoft Sans Serif"/>
              </a:rPr>
              <a:t>h</a:t>
            </a:r>
            <a:r>
              <a:rPr sz="2000" u="heavy" spc="-280" dirty="0">
                <a:uFill>
                  <a:solidFill>
                    <a:srgbClr val="FFFFFF"/>
                  </a:solidFill>
                </a:uFill>
                <a:latin typeface="Microsoft Sans Serif"/>
                <a:cs typeface="Microsoft Sans Serif"/>
              </a:rPr>
              <a:t>m</a:t>
            </a:r>
            <a:r>
              <a:rPr sz="2000" u="heavy" spc="-80" dirty="0">
                <a:uFill>
                  <a:solidFill>
                    <a:srgbClr val="FFFFFF"/>
                  </a:solidFill>
                </a:uFill>
                <a:latin typeface="Microsoft Sans Serif"/>
                <a:cs typeface="Microsoft Sans Serif"/>
              </a:rPr>
              <a:t>i</a:t>
            </a:r>
            <a:r>
              <a:rPr sz="2000" u="heavy" spc="-185" dirty="0">
                <a:uFill>
                  <a:solidFill>
                    <a:srgbClr val="FFFFFF"/>
                  </a:solidFill>
                </a:uFill>
                <a:latin typeface="Microsoft Sans Serif"/>
                <a:cs typeface="Microsoft Sans Serif"/>
              </a:rPr>
              <a:t>c</a:t>
            </a:r>
            <a:r>
              <a:rPr sz="2000" spc="30" dirty="0">
                <a:latin typeface="Microsoft Sans Serif"/>
                <a:cs typeface="Microsoft Sans Serif"/>
              </a:rPr>
              <a:t> </a:t>
            </a:r>
            <a:r>
              <a:rPr sz="2000" spc="-95" dirty="0">
                <a:latin typeface="Microsoft Sans Serif"/>
                <a:cs typeface="Microsoft Sans Serif"/>
              </a:rPr>
              <a:t>(</a:t>
            </a:r>
            <a:r>
              <a:rPr sz="2000" spc="-185" dirty="0">
                <a:latin typeface="Microsoft Sans Serif"/>
                <a:cs typeface="Microsoft Sans Serif"/>
              </a:rPr>
              <a:t>1</a:t>
            </a:r>
            <a:r>
              <a:rPr sz="2000" spc="-204" dirty="0">
                <a:latin typeface="Microsoft Sans Serif"/>
                <a:cs typeface="Microsoft Sans Serif"/>
              </a:rPr>
              <a:t>2</a:t>
            </a:r>
            <a:r>
              <a:rPr sz="2000" spc="-5" dirty="0">
                <a:latin typeface="Microsoft Sans Serif"/>
                <a:cs typeface="Microsoft Sans Serif"/>
              </a:rPr>
              <a:t> </a:t>
            </a:r>
            <a:r>
              <a:rPr sz="2000" spc="-185" dirty="0">
                <a:latin typeface="Microsoft Sans Serif"/>
                <a:cs typeface="Microsoft Sans Serif"/>
              </a:rPr>
              <a:t>pe</a:t>
            </a:r>
            <a:r>
              <a:rPr sz="2000" spc="-95" dirty="0">
                <a:latin typeface="Microsoft Sans Serif"/>
                <a:cs typeface="Microsoft Sans Serif"/>
              </a:rPr>
              <a:t>r</a:t>
            </a:r>
            <a:r>
              <a:rPr sz="2000" spc="-170" dirty="0">
                <a:latin typeface="Microsoft Sans Serif"/>
                <a:cs typeface="Microsoft Sans Serif"/>
              </a:rPr>
              <a:t>c</a:t>
            </a:r>
            <a:r>
              <a:rPr sz="2000" spc="-185" dirty="0">
                <a:latin typeface="Microsoft Sans Serif"/>
                <a:cs typeface="Microsoft Sans Serif"/>
              </a:rPr>
              <a:t>en</a:t>
            </a:r>
            <a:r>
              <a:rPr sz="2000" spc="-85" dirty="0">
                <a:latin typeface="Microsoft Sans Serif"/>
                <a:cs typeface="Microsoft Sans Serif"/>
              </a:rPr>
              <a:t>t</a:t>
            </a:r>
            <a:r>
              <a:rPr sz="2000" spc="-125" dirty="0">
                <a:latin typeface="Microsoft Sans Serif"/>
                <a:cs typeface="Microsoft Sans Serif"/>
              </a:rPr>
              <a:t>)</a:t>
            </a:r>
            <a:endParaRPr sz="2000">
              <a:latin typeface="Microsoft Sans Serif"/>
              <a:cs typeface="Microsoft Sans Serif"/>
            </a:endParaRPr>
          </a:p>
          <a:p>
            <a:pPr marL="146685" indent="-134620">
              <a:lnSpc>
                <a:spcPct val="100000"/>
              </a:lnSpc>
              <a:spcBef>
                <a:spcPts val="600"/>
              </a:spcBef>
              <a:buChar char="-"/>
              <a:tabLst>
                <a:tab pos="147320" algn="l"/>
              </a:tabLst>
            </a:pPr>
            <a:r>
              <a:rPr sz="2000" u="heavy" spc="-195" dirty="0">
                <a:uFill>
                  <a:solidFill>
                    <a:srgbClr val="FFFFFF"/>
                  </a:solidFill>
                </a:uFill>
                <a:latin typeface="Microsoft Sans Serif"/>
                <a:cs typeface="Microsoft Sans Serif"/>
              </a:rPr>
              <a:t>F</a:t>
            </a:r>
            <a:r>
              <a:rPr sz="2000" u="heavy" spc="-80" dirty="0">
                <a:uFill>
                  <a:solidFill>
                    <a:srgbClr val="FFFFFF"/>
                  </a:solidFill>
                </a:uFill>
                <a:latin typeface="Microsoft Sans Serif"/>
                <a:cs typeface="Microsoft Sans Serif"/>
              </a:rPr>
              <a:t>i</a:t>
            </a:r>
            <a:r>
              <a:rPr sz="2000" u="heavy" spc="-229" dirty="0">
                <a:uFill>
                  <a:solidFill>
                    <a:srgbClr val="FFFFFF"/>
                  </a:solidFill>
                </a:uFill>
                <a:latin typeface="Microsoft Sans Serif"/>
                <a:cs typeface="Microsoft Sans Serif"/>
              </a:rPr>
              <a:t>mb</a:t>
            </a:r>
            <a:r>
              <a:rPr sz="2000" u="heavy" spc="-95" dirty="0">
                <a:uFill>
                  <a:solidFill>
                    <a:srgbClr val="FFFFFF"/>
                  </a:solidFill>
                </a:uFill>
                <a:latin typeface="Microsoft Sans Serif"/>
                <a:cs typeface="Microsoft Sans Serif"/>
              </a:rPr>
              <a:t>r</a:t>
            </a:r>
            <a:r>
              <a:rPr sz="2000" u="heavy" spc="-80" dirty="0">
                <a:uFill>
                  <a:solidFill>
                    <a:srgbClr val="FFFFFF"/>
                  </a:solidFill>
                </a:uFill>
                <a:latin typeface="Microsoft Sans Serif"/>
                <a:cs typeface="Microsoft Sans Serif"/>
              </a:rPr>
              <a:t>i</a:t>
            </a:r>
            <a:r>
              <a:rPr sz="2000" u="heavy" spc="-180" dirty="0">
                <a:uFill>
                  <a:solidFill>
                    <a:srgbClr val="FFFFFF"/>
                  </a:solidFill>
                </a:uFill>
                <a:latin typeface="Microsoft Sans Serif"/>
                <a:cs typeface="Microsoft Sans Serif"/>
              </a:rPr>
              <a:t>a</a:t>
            </a:r>
            <a:r>
              <a:rPr sz="2000" u="heavy" spc="-95" dirty="0">
                <a:uFill>
                  <a:solidFill>
                    <a:srgbClr val="FFFFFF"/>
                  </a:solidFill>
                </a:uFill>
                <a:latin typeface="Microsoft Sans Serif"/>
                <a:cs typeface="Microsoft Sans Serif"/>
              </a:rPr>
              <a:t>l</a:t>
            </a:r>
            <a:r>
              <a:rPr sz="2000" spc="30" dirty="0">
                <a:latin typeface="Microsoft Sans Serif"/>
                <a:cs typeface="Microsoft Sans Serif"/>
              </a:rPr>
              <a:t> </a:t>
            </a:r>
            <a:r>
              <a:rPr sz="2000" spc="-95" dirty="0">
                <a:latin typeface="Microsoft Sans Serif"/>
                <a:cs typeface="Microsoft Sans Serif"/>
              </a:rPr>
              <a:t>(</a:t>
            </a:r>
            <a:r>
              <a:rPr sz="2000" spc="-300" dirty="0">
                <a:latin typeface="Microsoft Sans Serif"/>
                <a:cs typeface="Microsoft Sans Serif"/>
              </a:rPr>
              <a:t>1</a:t>
            </a:r>
            <a:r>
              <a:rPr sz="2000" spc="-180" dirty="0">
                <a:latin typeface="Microsoft Sans Serif"/>
                <a:cs typeface="Microsoft Sans Serif"/>
              </a:rPr>
              <a:t>1</a:t>
            </a:r>
            <a:r>
              <a:rPr sz="2000" spc="-85" dirty="0">
                <a:latin typeface="Microsoft Sans Serif"/>
                <a:cs typeface="Microsoft Sans Serif"/>
              </a:rPr>
              <a:t>.</a:t>
            </a:r>
            <a:r>
              <a:rPr sz="2000" spc="-204" dirty="0">
                <a:latin typeface="Microsoft Sans Serif"/>
                <a:cs typeface="Microsoft Sans Serif"/>
              </a:rPr>
              <a:t>1</a:t>
            </a:r>
            <a:r>
              <a:rPr sz="2000" spc="-5" dirty="0">
                <a:latin typeface="Microsoft Sans Serif"/>
                <a:cs typeface="Microsoft Sans Serif"/>
              </a:rPr>
              <a:t> </a:t>
            </a:r>
            <a:r>
              <a:rPr sz="2000" spc="-180" dirty="0">
                <a:latin typeface="Microsoft Sans Serif"/>
                <a:cs typeface="Microsoft Sans Serif"/>
              </a:rPr>
              <a:t>pe</a:t>
            </a:r>
            <a:r>
              <a:rPr sz="2000" spc="-95" dirty="0">
                <a:latin typeface="Microsoft Sans Serif"/>
                <a:cs typeface="Microsoft Sans Serif"/>
              </a:rPr>
              <a:t>r</a:t>
            </a:r>
            <a:r>
              <a:rPr sz="2000" spc="-165" dirty="0">
                <a:latin typeface="Microsoft Sans Serif"/>
                <a:cs typeface="Microsoft Sans Serif"/>
              </a:rPr>
              <a:t>c</a:t>
            </a:r>
            <a:r>
              <a:rPr sz="2000" spc="-180" dirty="0">
                <a:latin typeface="Microsoft Sans Serif"/>
                <a:cs typeface="Microsoft Sans Serif"/>
              </a:rPr>
              <a:t>en</a:t>
            </a:r>
            <a:r>
              <a:rPr sz="2000" spc="-85" dirty="0">
                <a:latin typeface="Microsoft Sans Serif"/>
                <a:cs typeface="Microsoft Sans Serif"/>
              </a:rPr>
              <a:t>t</a:t>
            </a:r>
            <a:r>
              <a:rPr sz="2000" spc="-125" dirty="0">
                <a:latin typeface="Microsoft Sans Serif"/>
                <a:cs typeface="Microsoft Sans Serif"/>
              </a:rPr>
              <a:t>)</a:t>
            </a:r>
            <a:endParaRPr sz="2000">
              <a:latin typeface="Microsoft Sans Serif"/>
              <a:cs typeface="Microsoft Sans Serif"/>
            </a:endParaRPr>
          </a:p>
          <a:p>
            <a:pPr marL="146685" indent="-134620">
              <a:lnSpc>
                <a:spcPct val="100000"/>
              </a:lnSpc>
              <a:spcBef>
                <a:spcPts val="600"/>
              </a:spcBef>
              <a:buChar char="-"/>
              <a:tabLst>
                <a:tab pos="147320" algn="l"/>
              </a:tabLst>
            </a:pPr>
            <a:r>
              <a:rPr sz="2000" spc="-265" dirty="0">
                <a:latin typeface="Microsoft Sans Serif"/>
                <a:cs typeface="Microsoft Sans Serif"/>
              </a:rPr>
              <a:t>O</a:t>
            </a:r>
            <a:r>
              <a:rPr sz="2000" spc="-170" dirty="0">
                <a:latin typeface="Microsoft Sans Serif"/>
                <a:cs typeface="Microsoft Sans Serif"/>
              </a:rPr>
              <a:t>v</a:t>
            </a:r>
            <a:r>
              <a:rPr sz="2000" spc="-185" dirty="0">
                <a:latin typeface="Microsoft Sans Serif"/>
                <a:cs typeface="Microsoft Sans Serif"/>
              </a:rPr>
              <a:t>a</a:t>
            </a:r>
            <a:r>
              <a:rPr sz="2000" spc="-95" dirty="0">
                <a:latin typeface="Microsoft Sans Serif"/>
                <a:cs typeface="Microsoft Sans Serif"/>
              </a:rPr>
              <a:t>r</a:t>
            </a:r>
            <a:r>
              <a:rPr sz="2000" spc="-80" dirty="0">
                <a:latin typeface="Microsoft Sans Serif"/>
                <a:cs typeface="Microsoft Sans Serif"/>
              </a:rPr>
              <a:t>i</a:t>
            </a:r>
            <a:r>
              <a:rPr sz="2000" spc="-185" dirty="0">
                <a:latin typeface="Microsoft Sans Serif"/>
                <a:cs typeface="Microsoft Sans Serif"/>
              </a:rPr>
              <a:t>a</a:t>
            </a:r>
            <a:r>
              <a:rPr sz="2000" spc="-204" dirty="0">
                <a:latin typeface="Microsoft Sans Serif"/>
                <a:cs typeface="Microsoft Sans Serif"/>
              </a:rPr>
              <a:t>n</a:t>
            </a:r>
            <a:r>
              <a:rPr sz="2000" spc="60" dirty="0">
                <a:latin typeface="Microsoft Sans Serif"/>
                <a:cs typeface="Microsoft Sans Serif"/>
              </a:rPr>
              <a:t> </a:t>
            </a:r>
            <a:r>
              <a:rPr sz="2000" spc="-95" dirty="0">
                <a:latin typeface="Microsoft Sans Serif"/>
                <a:cs typeface="Microsoft Sans Serif"/>
              </a:rPr>
              <a:t>(</a:t>
            </a:r>
            <a:r>
              <a:rPr sz="2000" spc="-185" dirty="0">
                <a:latin typeface="Microsoft Sans Serif"/>
                <a:cs typeface="Microsoft Sans Serif"/>
              </a:rPr>
              <a:t>3</a:t>
            </a:r>
            <a:r>
              <a:rPr sz="2000" spc="-85" dirty="0">
                <a:latin typeface="Microsoft Sans Serif"/>
                <a:cs typeface="Microsoft Sans Serif"/>
              </a:rPr>
              <a:t>.</a:t>
            </a:r>
            <a:r>
              <a:rPr sz="2000" spc="-204" dirty="0">
                <a:latin typeface="Microsoft Sans Serif"/>
                <a:cs typeface="Microsoft Sans Serif"/>
              </a:rPr>
              <a:t>2</a:t>
            </a:r>
            <a:r>
              <a:rPr sz="2000" spc="-30" dirty="0">
                <a:latin typeface="Microsoft Sans Serif"/>
                <a:cs typeface="Microsoft Sans Serif"/>
              </a:rPr>
              <a:t> </a:t>
            </a:r>
            <a:r>
              <a:rPr sz="2000" spc="-185" dirty="0">
                <a:latin typeface="Microsoft Sans Serif"/>
                <a:cs typeface="Microsoft Sans Serif"/>
              </a:rPr>
              <a:t>pe</a:t>
            </a:r>
            <a:r>
              <a:rPr sz="2000" spc="-95" dirty="0">
                <a:latin typeface="Microsoft Sans Serif"/>
                <a:cs typeface="Microsoft Sans Serif"/>
              </a:rPr>
              <a:t>r</a:t>
            </a:r>
            <a:r>
              <a:rPr sz="2000" spc="-170" dirty="0">
                <a:latin typeface="Microsoft Sans Serif"/>
                <a:cs typeface="Microsoft Sans Serif"/>
              </a:rPr>
              <a:t>c</a:t>
            </a:r>
            <a:r>
              <a:rPr sz="2000" spc="-185" dirty="0">
                <a:latin typeface="Microsoft Sans Serif"/>
                <a:cs typeface="Microsoft Sans Serif"/>
              </a:rPr>
              <a:t>en</a:t>
            </a:r>
            <a:r>
              <a:rPr sz="2000" spc="-85" dirty="0">
                <a:latin typeface="Microsoft Sans Serif"/>
                <a:cs typeface="Microsoft Sans Serif"/>
              </a:rPr>
              <a:t>t</a:t>
            </a:r>
            <a:r>
              <a:rPr sz="2000" spc="-95" dirty="0">
                <a:latin typeface="Microsoft Sans Serif"/>
                <a:cs typeface="Microsoft Sans Serif"/>
              </a:rPr>
              <a:t>)</a:t>
            </a:r>
            <a:r>
              <a:rPr sz="2000" spc="-105" dirty="0">
                <a:latin typeface="Microsoft Sans Serif"/>
                <a:cs typeface="Microsoft Sans Serif"/>
              </a:rPr>
              <a:t>,</a:t>
            </a:r>
            <a:endParaRPr sz="2000">
              <a:latin typeface="Microsoft Sans Serif"/>
              <a:cs typeface="Microsoft Sans Serif"/>
            </a:endParaRPr>
          </a:p>
          <a:p>
            <a:pPr marL="146685" indent="-134620">
              <a:lnSpc>
                <a:spcPct val="100000"/>
              </a:lnSpc>
              <a:spcBef>
                <a:spcPts val="605"/>
              </a:spcBef>
              <a:buChar char="-"/>
              <a:tabLst>
                <a:tab pos="147320" algn="l"/>
              </a:tabLst>
            </a:pPr>
            <a:r>
              <a:rPr sz="2000" spc="-85" dirty="0">
                <a:latin typeface="Microsoft Sans Serif"/>
                <a:cs typeface="Microsoft Sans Serif"/>
              </a:rPr>
              <a:t>I</a:t>
            </a:r>
            <a:r>
              <a:rPr sz="2000" spc="-180" dirty="0">
                <a:latin typeface="Microsoft Sans Serif"/>
                <a:cs typeface="Microsoft Sans Serif"/>
              </a:rPr>
              <a:t>n</a:t>
            </a:r>
            <a:r>
              <a:rPr sz="2000" spc="-85" dirty="0">
                <a:latin typeface="Microsoft Sans Serif"/>
                <a:cs typeface="Microsoft Sans Serif"/>
              </a:rPr>
              <a:t>t</a:t>
            </a:r>
            <a:r>
              <a:rPr sz="2000" spc="-180" dirty="0">
                <a:latin typeface="Microsoft Sans Serif"/>
                <a:cs typeface="Microsoft Sans Serif"/>
              </a:rPr>
              <a:t>e</a:t>
            </a:r>
            <a:r>
              <a:rPr sz="2000" spc="-95" dirty="0">
                <a:latin typeface="Microsoft Sans Serif"/>
                <a:cs typeface="Microsoft Sans Serif"/>
              </a:rPr>
              <a:t>r</a:t>
            </a:r>
            <a:r>
              <a:rPr sz="2000" spc="-165" dirty="0">
                <a:latin typeface="Microsoft Sans Serif"/>
                <a:cs typeface="Microsoft Sans Serif"/>
              </a:rPr>
              <a:t>s</a:t>
            </a:r>
            <a:r>
              <a:rPr sz="2000" spc="-85" dirty="0">
                <a:latin typeface="Microsoft Sans Serif"/>
                <a:cs typeface="Microsoft Sans Serif"/>
              </a:rPr>
              <a:t>t</a:t>
            </a:r>
            <a:r>
              <a:rPr sz="2000" spc="-80" dirty="0">
                <a:latin typeface="Microsoft Sans Serif"/>
                <a:cs typeface="Microsoft Sans Serif"/>
              </a:rPr>
              <a:t>i</a:t>
            </a:r>
            <a:r>
              <a:rPr sz="2000" spc="-85" dirty="0">
                <a:latin typeface="Microsoft Sans Serif"/>
                <a:cs typeface="Microsoft Sans Serif"/>
              </a:rPr>
              <a:t>t</a:t>
            </a:r>
            <a:r>
              <a:rPr sz="2000" spc="-80" dirty="0">
                <a:latin typeface="Microsoft Sans Serif"/>
                <a:cs typeface="Microsoft Sans Serif"/>
              </a:rPr>
              <a:t>i</a:t>
            </a:r>
            <a:r>
              <a:rPr sz="2000" spc="-180" dirty="0">
                <a:latin typeface="Microsoft Sans Serif"/>
                <a:cs typeface="Microsoft Sans Serif"/>
              </a:rPr>
              <a:t>a</a:t>
            </a:r>
            <a:r>
              <a:rPr sz="2000" spc="-95" dirty="0">
                <a:latin typeface="Microsoft Sans Serif"/>
                <a:cs typeface="Microsoft Sans Serif"/>
              </a:rPr>
              <a:t>l</a:t>
            </a:r>
            <a:r>
              <a:rPr sz="2000" spc="60" dirty="0">
                <a:latin typeface="Microsoft Sans Serif"/>
                <a:cs typeface="Microsoft Sans Serif"/>
              </a:rPr>
              <a:t> </a:t>
            </a:r>
            <a:r>
              <a:rPr sz="2000" spc="-180" dirty="0">
                <a:latin typeface="Microsoft Sans Serif"/>
                <a:cs typeface="Microsoft Sans Serif"/>
              </a:rPr>
              <a:t>o</a:t>
            </a:r>
            <a:r>
              <a:rPr sz="2000" spc="-125" dirty="0">
                <a:latin typeface="Microsoft Sans Serif"/>
                <a:cs typeface="Microsoft Sans Serif"/>
              </a:rPr>
              <a:t>r</a:t>
            </a:r>
            <a:r>
              <a:rPr sz="2000" spc="-20" dirty="0">
                <a:latin typeface="Microsoft Sans Serif"/>
                <a:cs typeface="Microsoft Sans Serif"/>
              </a:rPr>
              <a:t> </a:t>
            </a:r>
            <a:r>
              <a:rPr sz="2000" spc="-165" dirty="0">
                <a:latin typeface="Microsoft Sans Serif"/>
                <a:cs typeface="Microsoft Sans Serif"/>
              </a:rPr>
              <a:t>c</a:t>
            </a:r>
            <a:r>
              <a:rPr sz="2000" spc="-180" dirty="0">
                <a:latin typeface="Microsoft Sans Serif"/>
                <a:cs typeface="Microsoft Sans Serif"/>
              </a:rPr>
              <a:t>o</a:t>
            </a:r>
            <a:r>
              <a:rPr sz="2000" spc="-95" dirty="0">
                <a:latin typeface="Microsoft Sans Serif"/>
                <a:cs typeface="Microsoft Sans Serif"/>
              </a:rPr>
              <a:t>r</a:t>
            </a:r>
            <a:r>
              <a:rPr sz="2000" spc="-180" dirty="0">
                <a:latin typeface="Microsoft Sans Serif"/>
                <a:cs typeface="Microsoft Sans Serif"/>
              </a:rPr>
              <a:t>nua</a:t>
            </a:r>
            <a:r>
              <a:rPr sz="2000" spc="-95" dirty="0">
                <a:latin typeface="Microsoft Sans Serif"/>
                <a:cs typeface="Microsoft Sans Serif"/>
              </a:rPr>
              <a:t>l</a:t>
            </a:r>
            <a:r>
              <a:rPr sz="2000" spc="40" dirty="0">
                <a:latin typeface="Microsoft Sans Serif"/>
                <a:cs typeface="Microsoft Sans Serif"/>
              </a:rPr>
              <a:t> </a:t>
            </a:r>
            <a:r>
              <a:rPr sz="2000" spc="-180" dirty="0">
                <a:latin typeface="Microsoft Sans Serif"/>
                <a:cs typeface="Microsoft Sans Serif"/>
              </a:rPr>
              <a:t>p</a:t>
            </a:r>
            <a:r>
              <a:rPr sz="2000" spc="-95" dirty="0">
                <a:latin typeface="Microsoft Sans Serif"/>
                <a:cs typeface="Microsoft Sans Serif"/>
              </a:rPr>
              <a:t>r</a:t>
            </a:r>
            <a:r>
              <a:rPr sz="2000" spc="-180" dirty="0">
                <a:latin typeface="Microsoft Sans Serif"/>
                <a:cs typeface="Microsoft Sans Serif"/>
              </a:rPr>
              <a:t>egnan</a:t>
            </a:r>
            <a:r>
              <a:rPr sz="2000" spc="-165" dirty="0">
                <a:latin typeface="Microsoft Sans Serif"/>
                <a:cs typeface="Microsoft Sans Serif"/>
              </a:rPr>
              <a:t>c</a:t>
            </a:r>
            <a:r>
              <a:rPr sz="2000" spc="-185" dirty="0">
                <a:latin typeface="Microsoft Sans Serif"/>
                <a:cs typeface="Microsoft Sans Serif"/>
              </a:rPr>
              <a:t>y</a:t>
            </a:r>
            <a:r>
              <a:rPr sz="2000" spc="40" dirty="0">
                <a:latin typeface="Microsoft Sans Serif"/>
                <a:cs typeface="Microsoft Sans Serif"/>
              </a:rPr>
              <a:t> </a:t>
            </a:r>
            <a:r>
              <a:rPr sz="2000" spc="-95" dirty="0">
                <a:latin typeface="Microsoft Sans Serif"/>
                <a:cs typeface="Microsoft Sans Serif"/>
              </a:rPr>
              <a:t>(</a:t>
            </a:r>
            <a:r>
              <a:rPr sz="2000" spc="-180" dirty="0">
                <a:latin typeface="Microsoft Sans Serif"/>
                <a:cs typeface="Microsoft Sans Serif"/>
              </a:rPr>
              <a:t>2</a:t>
            </a:r>
            <a:r>
              <a:rPr sz="2000" spc="-85" dirty="0">
                <a:latin typeface="Microsoft Sans Serif"/>
                <a:cs typeface="Microsoft Sans Serif"/>
              </a:rPr>
              <a:t>.</a:t>
            </a:r>
            <a:r>
              <a:rPr sz="2000" spc="-204" dirty="0">
                <a:latin typeface="Microsoft Sans Serif"/>
                <a:cs typeface="Microsoft Sans Serif"/>
              </a:rPr>
              <a:t>4</a:t>
            </a:r>
            <a:r>
              <a:rPr sz="2000" spc="-30" dirty="0">
                <a:latin typeface="Microsoft Sans Serif"/>
                <a:cs typeface="Microsoft Sans Serif"/>
              </a:rPr>
              <a:t> </a:t>
            </a:r>
            <a:r>
              <a:rPr sz="2000" spc="-180" dirty="0">
                <a:latin typeface="Microsoft Sans Serif"/>
                <a:cs typeface="Microsoft Sans Serif"/>
              </a:rPr>
              <a:t>pe</a:t>
            </a:r>
            <a:r>
              <a:rPr sz="2000" spc="-95" dirty="0">
                <a:latin typeface="Microsoft Sans Serif"/>
                <a:cs typeface="Microsoft Sans Serif"/>
              </a:rPr>
              <a:t>r</a:t>
            </a:r>
            <a:r>
              <a:rPr sz="2000" spc="-165" dirty="0">
                <a:latin typeface="Microsoft Sans Serif"/>
                <a:cs typeface="Microsoft Sans Serif"/>
              </a:rPr>
              <a:t>c</a:t>
            </a:r>
            <a:r>
              <a:rPr sz="2000" spc="-180" dirty="0">
                <a:latin typeface="Microsoft Sans Serif"/>
                <a:cs typeface="Microsoft Sans Serif"/>
              </a:rPr>
              <a:t>en</a:t>
            </a:r>
            <a:r>
              <a:rPr sz="2000" spc="-85" dirty="0">
                <a:latin typeface="Microsoft Sans Serif"/>
                <a:cs typeface="Microsoft Sans Serif"/>
              </a:rPr>
              <a:t>t</a:t>
            </a:r>
            <a:r>
              <a:rPr sz="2000" spc="-125" dirty="0">
                <a:latin typeface="Microsoft Sans Serif"/>
                <a:cs typeface="Microsoft Sans Serif"/>
              </a:rPr>
              <a:t>)</a:t>
            </a:r>
            <a:endParaRPr sz="2000">
              <a:latin typeface="Microsoft Sans Serif"/>
              <a:cs typeface="Microsoft Sans Serif"/>
            </a:endParaRPr>
          </a:p>
          <a:p>
            <a:pPr marL="134620" indent="-121920">
              <a:lnSpc>
                <a:spcPct val="100000"/>
              </a:lnSpc>
              <a:spcBef>
                <a:spcPts val="600"/>
              </a:spcBef>
              <a:buChar char="-"/>
              <a:tabLst>
                <a:tab pos="134620" algn="l"/>
              </a:tabLst>
            </a:pPr>
            <a:r>
              <a:rPr sz="2000" spc="-235" dirty="0">
                <a:latin typeface="Microsoft Sans Serif"/>
                <a:cs typeface="Microsoft Sans Serif"/>
              </a:rPr>
              <a:t>A</a:t>
            </a:r>
            <a:r>
              <a:rPr sz="2000" spc="-204" dirty="0">
                <a:latin typeface="Microsoft Sans Serif"/>
                <a:cs typeface="Microsoft Sans Serif"/>
              </a:rPr>
              <a:t>bdom</a:t>
            </a:r>
            <a:r>
              <a:rPr sz="2000" spc="-80" dirty="0">
                <a:latin typeface="Microsoft Sans Serif"/>
                <a:cs typeface="Microsoft Sans Serif"/>
              </a:rPr>
              <a:t>i</a:t>
            </a:r>
            <a:r>
              <a:rPr sz="2000" spc="-180" dirty="0">
                <a:latin typeface="Microsoft Sans Serif"/>
                <a:cs typeface="Microsoft Sans Serif"/>
              </a:rPr>
              <a:t>na</a:t>
            </a:r>
            <a:r>
              <a:rPr sz="2000" spc="-95" dirty="0">
                <a:latin typeface="Microsoft Sans Serif"/>
                <a:cs typeface="Microsoft Sans Serif"/>
              </a:rPr>
              <a:t>l</a:t>
            </a:r>
            <a:r>
              <a:rPr sz="2000" spc="60" dirty="0">
                <a:latin typeface="Microsoft Sans Serif"/>
                <a:cs typeface="Microsoft Sans Serif"/>
              </a:rPr>
              <a:t> </a:t>
            </a:r>
            <a:r>
              <a:rPr sz="2000" spc="-95" dirty="0">
                <a:latin typeface="Microsoft Sans Serif"/>
                <a:cs typeface="Microsoft Sans Serif"/>
              </a:rPr>
              <a:t>(</a:t>
            </a:r>
            <a:r>
              <a:rPr sz="2000" spc="-180" dirty="0">
                <a:latin typeface="Microsoft Sans Serif"/>
                <a:cs typeface="Microsoft Sans Serif"/>
              </a:rPr>
              <a:t>1</a:t>
            </a:r>
            <a:r>
              <a:rPr sz="2000" spc="-85" dirty="0">
                <a:latin typeface="Microsoft Sans Serif"/>
                <a:cs typeface="Microsoft Sans Serif"/>
              </a:rPr>
              <a:t>.</a:t>
            </a:r>
            <a:r>
              <a:rPr sz="2000" spc="-204" dirty="0">
                <a:latin typeface="Microsoft Sans Serif"/>
                <a:cs typeface="Microsoft Sans Serif"/>
              </a:rPr>
              <a:t>3</a:t>
            </a:r>
            <a:r>
              <a:rPr sz="2000" spc="-30" dirty="0">
                <a:latin typeface="Microsoft Sans Serif"/>
                <a:cs typeface="Microsoft Sans Serif"/>
              </a:rPr>
              <a:t> </a:t>
            </a:r>
            <a:r>
              <a:rPr sz="2000" spc="-180" dirty="0">
                <a:latin typeface="Microsoft Sans Serif"/>
                <a:cs typeface="Microsoft Sans Serif"/>
              </a:rPr>
              <a:t>pe</a:t>
            </a:r>
            <a:r>
              <a:rPr sz="2000" spc="-95" dirty="0">
                <a:latin typeface="Microsoft Sans Serif"/>
                <a:cs typeface="Microsoft Sans Serif"/>
              </a:rPr>
              <a:t>r</a:t>
            </a:r>
            <a:r>
              <a:rPr sz="2000" spc="-165" dirty="0">
                <a:latin typeface="Microsoft Sans Serif"/>
                <a:cs typeface="Microsoft Sans Serif"/>
              </a:rPr>
              <a:t>c</a:t>
            </a:r>
            <a:r>
              <a:rPr sz="2000" spc="-180" dirty="0">
                <a:latin typeface="Microsoft Sans Serif"/>
                <a:cs typeface="Microsoft Sans Serif"/>
              </a:rPr>
              <a:t>en</a:t>
            </a:r>
            <a:r>
              <a:rPr sz="2000" spc="-85" dirty="0">
                <a:latin typeface="Microsoft Sans Serif"/>
                <a:cs typeface="Microsoft Sans Serif"/>
              </a:rPr>
              <a:t>t</a:t>
            </a:r>
            <a:r>
              <a:rPr sz="2000" spc="-125" dirty="0">
                <a:latin typeface="Microsoft Sans Serif"/>
                <a:cs typeface="Microsoft Sans Serif"/>
              </a:rPr>
              <a:t>)</a:t>
            </a:r>
            <a:endParaRPr sz="2000">
              <a:latin typeface="Microsoft Sans Serif"/>
              <a:cs typeface="Microsoft Sans Serif"/>
            </a:endParaRPr>
          </a:p>
          <a:p>
            <a:pPr marL="146685" indent="-134620">
              <a:lnSpc>
                <a:spcPct val="100000"/>
              </a:lnSpc>
              <a:spcBef>
                <a:spcPts val="600"/>
              </a:spcBef>
              <a:buChar char="-"/>
              <a:tabLst>
                <a:tab pos="147320" algn="l"/>
              </a:tabLst>
            </a:pPr>
            <a:r>
              <a:rPr sz="2000" spc="-155" dirty="0">
                <a:latin typeface="Microsoft Sans Serif"/>
                <a:cs typeface="Microsoft Sans Serif"/>
              </a:rPr>
              <a:t>Cervical</a:t>
            </a:r>
            <a:endParaRPr sz="2000">
              <a:latin typeface="Microsoft Sans Serif"/>
              <a:cs typeface="Microsoft Sans Serif"/>
            </a:endParaRPr>
          </a:p>
          <a:p>
            <a:pPr marL="146685" indent="-134620">
              <a:lnSpc>
                <a:spcPct val="100000"/>
              </a:lnSpc>
              <a:spcBef>
                <a:spcPts val="605"/>
              </a:spcBef>
              <a:buChar char="-"/>
              <a:tabLst>
                <a:tab pos="147320" algn="l"/>
              </a:tabLst>
            </a:pPr>
            <a:r>
              <a:rPr sz="2000" spc="-254" dirty="0">
                <a:latin typeface="Microsoft Sans Serif"/>
                <a:cs typeface="Microsoft Sans Serif"/>
              </a:rPr>
              <a:t>R</a:t>
            </a:r>
            <a:r>
              <a:rPr sz="2000" spc="-180" dirty="0">
                <a:latin typeface="Microsoft Sans Serif"/>
                <a:cs typeface="Microsoft Sans Serif"/>
              </a:rPr>
              <a:t>a</a:t>
            </a:r>
            <a:r>
              <a:rPr sz="2000" spc="-95" dirty="0">
                <a:latin typeface="Microsoft Sans Serif"/>
                <a:cs typeface="Microsoft Sans Serif"/>
              </a:rPr>
              <a:t>r</a:t>
            </a:r>
            <a:r>
              <a:rPr sz="2000" spc="-204" dirty="0">
                <a:latin typeface="Microsoft Sans Serif"/>
                <a:cs typeface="Microsoft Sans Serif"/>
              </a:rPr>
              <a:t>e</a:t>
            </a:r>
            <a:r>
              <a:rPr sz="2000" spc="20" dirty="0">
                <a:latin typeface="Microsoft Sans Serif"/>
                <a:cs typeface="Microsoft Sans Serif"/>
              </a:rPr>
              <a:t> </a:t>
            </a:r>
            <a:r>
              <a:rPr sz="2000" spc="-85" dirty="0">
                <a:latin typeface="Microsoft Sans Serif"/>
                <a:cs typeface="Microsoft Sans Serif"/>
              </a:rPr>
              <a:t>t</a:t>
            </a:r>
            <a:r>
              <a:rPr sz="2000" spc="-165" dirty="0">
                <a:latin typeface="Microsoft Sans Serif"/>
                <a:cs typeface="Microsoft Sans Serif"/>
              </a:rPr>
              <a:t>y</a:t>
            </a:r>
            <a:r>
              <a:rPr sz="2000" spc="-180" dirty="0">
                <a:latin typeface="Microsoft Sans Serif"/>
                <a:cs typeface="Microsoft Sans Serif"/>
              </a:rPr>
              <a:t>pe</a:t>
            </a:r>
            <a:r>
              <a:rPr sz="2000" spc="-185" dirty="0">
                <a:latin typeface="Microsoft Sans Serif"/>
                <a:cs typeface="Microsoft Sans Serif"/>
              </a:rPr>
              <a:t>s</a:t>
            </a:r>
            <a:endParaRPr sz="2000">
              <a:latin typeface="Microsoft Sans Serif"/>
              <a:cs typeface="Microsoft Sans Serif"/>
            </a:endParaRPr>
          </a:p>
          <a:p>
            <a:pPr marL="146685" indent="-134620">
              <a:lnSpc>
                <a:spcPct val="100000"/>
              </a:lnSpc>
              <a:spcBef>
                <a:spcPts val="600"/>
              </a:spcBef>
              <a:buChar char="-"/>
              <a:tabLst>
                <a:tab pos="147320" algn="l"/>
              </a:tabLst>
            </a:pPr>
            <a:r>
              <a:rPr sz="2000" spc="-175" dirty="0">
                <a:latin typeface="Microsoft Sans Serif"/>
                <a:cs typeface="Microsoft Sans Serif"/>
              </a:rPr>
              <a:t>Rudimentary</a:t>
            </a:r>
            <a:r>
              <a:rPr sz="2000" spc="65" dirty="0">
                <a:latin typeface="Microsoft Sans Serif"/>
                <a:cs typeface="Microsoft Sans Serif"/>
              </a:rPr>
              <a:t> </a:t>
            </a:r>
            <a:r>
              <a:rPr sz="2000" spc="-145" dirty="0">
                <a:latin typeface="Microsoft Sans Serif"/>
                <a:cs typeface="Microsoft Sans Serif"/>
              </a:rPr>
              <a:t>uterine</a:t>
            </a:r>
            <a:r>
              <a:rPr sz="2000" spc="25" dirty="0">
                <a:latin typeface="Microsoft Sans Serif"/>
                <a:cs typeface="Microsoft Sans Serif"/>
              </a:rPr>
              <a:t> </a:t>
            </a:r>
            <a:r>
              <a:rPr sz="2000" spc="-165" dirty="0">
                <a:latin typeface="Microsoft Sans Serif"/>
                <a:cs typeface="Microsoft Sans Serif"/>
              </a:rPr>
              <a:t>horn</a:t>
            </a:r>
            <a:r>
              <a:rPr sz="2000" dirty="0">
                <a:latin typeface="Microsoft Sans Serif"/>
                <a:cs typeface="Microsoft Sans Serif"/>
              </a:rPr>
              <a:t> </a:t>
            </a:r>
            <a:r>
              <a:rPr sz="2000" spc="-170" dirty="0">
                <a:latin typeface="Microsoft Sans Serif"/>
                <a:cs typeface="Microsoft Sans Serif"/>
              </a:rPr>
              <a:t>pregnancy</a:t>
            </a:r>
            <a:endParaRPr sz="2000">
              <a:latin typeface="Microsoft Sans Serif"/>
              <a:cs typeface="Microsoft Sans Serif"/>
            </a:endParaRPr>
          </a:p>
          <a:p>
            <a:pPr marL="146685" indent="-134620">
              <a:lnSpc>
                <a:spcPct val="100000"/>
              </a:lnSpc>
              <a:spcBef>
                <a:spcPts val="600"/>
              </a:spcBef>
              <a:buChar char="-"/>
              <a:tabLst>
                <a:tab pos="147320" algn="l"/>
              </a:tabLst>
            </a:pPr>
            <a:r>
              <a:rPr sz="2000" spc="-254" dirty="0">
                <a:latin typeface="Microsoft Sans Serif"/>
                <a:cs typeface="Microsoft Sans Serif"/>
              </a:rPr>
              <a:t>H</a:t>
            </a:r>
            <a:r>
              <a:rPr sz="2000" spc="-165" dirty="0">
                <a:latin typeface="Microsoft Sans Serif"/>
                <a:cs typeface="Microsoft Sans Serif"/>
              </a:rPr>
              <a:t>ys</a:t>
            </a:r>
            <a:r>
              <a:rPr sz="2000" spc="-85" dirty="0">
                <a:latin typeface="Microsoft Sans Serif"/>
                <a:cs typeface="Microsoft Sans Serif"/>
              </a:rPr>
              <a:t>t</a:t>
            </a:r>
            <a:r>
              <a:rPr sz="2000" spc="-180" dirty="0">
                <a:latin typeface="Microsoft Sans Serif"/>
                <a:cs typeface="Microsoft Sans Serif"/>
              </a:rPr>
              <a:t>e</a:t>
            </a:r>
            <a:r>
              <a:rPr sz="2000" spc="-95" dirty="0">
                <a:latin typeface="Microsoft Sans Serif"/>
                <a:cs typeface="Microsoft Sans Serif"/>
              </a:rPr>
              <a:t>r</a:t>
            </a:r>
            <a:r>
              <a:rPr sz="2000" spc="-180" dirty="0">
                <a:latin typeface="Microsoft Sans Serif"/>
                <a:cs typeface="Microsoft Sans Serif"/>
              </a:rPr>
              <a:t>o</a:t>
            </a:r>
            <a:r>
              <a:rPr sz="2000" spc="-85" dirty="0">
                <a:latin typeface="Microsoft Sans Serif"/>
                <a:cs typeface="Microsoft Sans Serif"/>
              </a:rPr>
              <a:t>t</a:t>
            </a:r>
            <a:r>
              <a:rPr sz="2000" spc="-229" dirty="0">
                <a:latin typeface="Microsoft Sans Serif"/>
                <a:cs typeface="Microsoft Sans Serif"/>
              </a:rPr>
              <a:t>om</a:t>
            </a:r>
            <a:r>
              <a:rPr sz="2000" spc="-185" dirty="0">
                <a:latin typeface="Microsoft Sans Serif"/>
                <a:cs typeface="Microsoft Sans Serif"/>
              </a:rPr>
              <a:t>y</a:t>
            </a:r>
            <a:r>
              <a:rPr sz="2000" spc="85" dirty="0">
                <a:latin typeface="Microsoft Sans Serif"/>
                <a:cs typeface="Microsoft Sans Serif"/>
              </a:rPr>
              <a:t> </a:t>
            </a:r>
            <a:r>
              <a:rPr sz="2000" spc="-165" dirty="0">
                <a:latin typeface="Microsoft Sans Serif"/>
                <a:cs typeface="Microsoft Sans Serif"/>
              </a:rPr>
              <a:t>sc</a:t>
            </a:r>
            <a:r>
              <a:rPr sz="2000" spc="-180" dirty="0">
                <a:latin typeface="Microsoft Sans Serif"/>
                <a:cs typeface="Microsoft Sans Serif"/>
              </a:rPr>
              <a:t>a</a:t>
            </a:r>
            <a:r>
              <a:rPr sz="2000" spc="-125" dirty="0">
                <a:latin typeface="Microsoft Sans Serif"/>
                <a:cs typeface="Microsoft Sans Serif"/>
              </a:rPr>
              <a:t>r</a:t>
            </a:r>
            <a:r>
              <a:rPr sz="2000" dirty="0">
                <a:latin typeface="Microsoft Sans Serif"/>
                <a:cs typeface="Microsoft Sans Serif"/>
              </a:rPr>
              <a:t> </a:t>
            </a:r>
            <a:r>
              <a:rPr sz="2000" spc="-180" dirty="0">
                <a:latin typeface="Microsoft Sans Serif"/>
                <a:cs typeface="Microsoft Sans Serif"/>
              </a:rPr>
              <a:t>p</a:t>
            </a:r>
            <a:r>
              <a:rPr sz="2000" spc="-95" dirty="0">
                <a:latin typeface="Microsoft Sans Serif"/>
                <a:cs typeface="Microsoft Sans Serif"/>
              </a:rPr>
              <a:t>r</a:t>
            </a:r>
            <a:r>
              <a:rPr sz="2000" spc="-180" dirty="0">
                <a:latin typeface="Microsoft Sans Serif"/>
                <a:cs typeface="Microsoft Sans Serif"/>
              </a:rPr>
              <a:t>egnan</a:t>
            </a:r>
            <a:r>
              <a:rPr sz="2000" spc="-165" dirty="0">
                <a:latin typeface="Microsoft Sans Serif"/>
                <a:cs typeface="Microsoft Sans Serif"/>
              </a:rPr>
              <a:t>c</a:t>
            </a:r>
            <a:r>
              <a:rPr sz="2000" spc="-185" dirty="0">
                <a:latin typeface="Microsoft Sans Serif"/>
                <a:cs typeface="Microsoft Sans Serif"/>
              </a:rPr>
              <a:t>y</a:t>
            </a:r>
            <a:endParaRPr sz="2000">
              <a:latin typeface="Microsoft Sans Serif"/>
              <a:cs typeface="Microsoft Sans Serif"/>
            </a:endParaRPr>
          </a:p>
          <a:p>
            <a:pPr marL="146685" indent="-134620">
              <a:lnSpc>
                <a:spcPct val="100000"/>
              </a:lnSpc>
              <a:spcBef>
                <a:spcPts val="600"/>
              </a:spcBef>
              <a:buChar char="-"/>
              <a:tabLst>
                <a:tab pos="147320" algn="l"/>
              </a:tabLst>
            </a:pPr>
            <a:r>
              <a:rPr sz="2000" spc="-155" dirty="0">
                <a:latin typeface="Microsoft Sans Serif"/>
                <a:cs typeface="Microsoft Sans Serif"/>
              </a:rPr>
              <a:t>Heterotopic</a:t>
            </a:r>
            <a:r>
              <a:rPr sz="2000" spc="35" dirty="0">
                <a:latin typeface="Microsoft Sans Serif"/>
                <a:cs typeface="Microsoft Sans Serif"/>
              </a:rPr>
              <a:t> </a:t>
            </a:r>
            <a:r>
              <a:rPr sz="2000" spc="-175" dirty="0">
                <a:latin typeface="Microsoft Sans Serif"/>
                <a:cs typeface="Microsoft Sans Serif"/>
              </a:rPr>
              <a:t>pregnancy</a:t>
            </a:r>
            <a:r>
              <a:rPr sz="2000" spc="35" dirty="0">
                <a:latin typeface="Microsoft Sans Serif"/>
                <a:cs typeface="Microsoft Sans Serif"/>
              </a:rPr>
              <a:t> </a:t>
            </a:r>
            <a:r>
              <a:rPr sz="2000" spc="-150" dirty="0">
                <a:latin typeface="Microsoft Sans Serif"/>
                <a:cs typeface="Microsoft Sans Serif"/>
              </a:rPr>
              <a:t>(both</a:t>
            </a:r>
            <a:r>
              <a:rPr sz="2000" dirty="0">
                <a:latin typeface="Microsoft Sans Serif"/>
                <a:cs typeface="Microsoft Sans Serif"/>
              </a:rPr>
              <a:t> </a:t>
            </a:r>
            <a:r>
              <a:rPr sz="2000" spc="-135" dirty="0">
                <a:latin typeface="Microsoft Sans Serif"/>
                <a:cs typeface="Microsoft Sans Serif"/>
              </a:rPr>
              <a:t>intrauterine</a:t>
            </a:r>
            <a:r>
              <a:rPr sz="2000" spc="40" dirty="0">
                <a:latin typeface="Microsoft Sans Serif"/>
                <a:cs typeface="Microsoft Sans Serif"/>
              </a:rPr>
              <a:t> </a:t>
            </a:r>
            <a:r>
              <a:rPr sz="2000" spc="-190" dirty="0">
                <a:latin typeface="Microsoft Sans Serif"/>
                <a:cs typeface="Microsoft Sans Serif"/>
              </a:rPr>
              <a:t>and</a:t>
            </a:r>
            <a:r>
              <a:rPr sz="2000" dirty="0">
                <a:latin typeface="Microsoft Sans Serif"/>
                <a:cs typeface="Microsoft Sans Serif"/>
              </a:rPr>
              <a:t> </a:t>
            </a:r>
            <a:r>
              <a:rPr sz="2000" spc="-155" dirty="0">
                <a:latin typeface="Microsoft Sans Serif"/>
                <a:cs typeface="Microsoft Sans Serif"/>
              </a:rPr>
              <a:t>ectopic</a:t>
            </a:r>
            <a:r>
              <a:rPr sz="2000" spc="10" dirty="0">
                <a:latin typeface="Microsoft Sans Serif"/>
                <a:cs typeface="Microsoft Sans Serif"/>
              </a:rPr>
              <a:t> </a:t>
            </a:r>
            <a:r>
              <a:rPr sz="2000" spc="-165" dirty="0">
                <a:latin typeface="Microsoft Sans Serif"/>
                <a:cs typeface="Microsoft Sans Serif"/>
              </a:rPr>
              <a:t>pregnancy)</a:t>
            </a:r>
            <a:endParaRPr sz="2000">
              <a:latin typeface="Microsoft Sans Serif"/>
              <a:cs typeface="Microsoft Sans Serif"/>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1757" y="1295400"/>
            <a:ext cx="8960485" cy="1860125"/>
          </a:xfrm>
          <a:prstGeom prst="rect">
            <a:avLst/>
          </a:prstGeom>
        </p:spPr>
        <p:txBody>
          <a:bodyPr vert="horz" wrap="square" lIns="0" tIns="13335" rIns="0" bIns="0" rtlCol="0">
            <a:spAutoFit/>
          </a:bodyPr>
          <a:lstStyle/>
          <a:p>
            <a:pPr marL="26034" algn="ctr">
              <a:lnSpc>
                <a:spcPct val="100000"/>
              </a:lnSpc>
              <a:spcBef>
                <a:spcPts val="105"/>
              </a:spcBef>
            </a:pPr>
            <a:r>
              <a:rPr sz="2000" spc="-560" dirty="0"/>
              <a:t>PATHOLOGY</a:t>
            </a:r>
          </a:p>
          <a:p>
            <a:pPr marL="12700" marR="5080">
              <a:lnSpc>
                <a:spcPct val="100000"/>
              </a:lnSpc>
              <a:spcBef>
                <a:spcPts val="40"/>
              </a:spcBef>
            </a:pPr>
            <a:r>
              <a:rPr sz="2000" b="0" spc="-170" dirty="0">
                <a:latin typeface="Microsoft Sans Serif"/>
                <a:cs typeface="Microsoft Sans Serif"/>
              </a:rPr>
              <a:t>-Tubal </a:t>
            </a:r>
            <a:r>
              <a:rPr sz="2000" b="0" spc="-180" dirty="0">
                <a:latin typeface="Microsoft Sans Serif"/>
                <a:cs typeface="Microsoft Sans Serif"/>
              </a:rPr>
              <a:t>pregnancy</a:t>
            </a:r>
            <a:r>
              <a:rPr sz="2000" b="0" spc="-175" dirty="0">
                <a:latin typeface="Microsoft Sans Serif"/>
                <a:cs typeface="Microsoft Sans Serif"/>
              </a:rPr>
              <a:t> </a:t>
            </a:r>
            <a:r>
              <a:rPr sz="2000" b="0" spc="420" dirty="0">
                <a:latin typeface="Microsoft Sans Serif"/>
                <a:cs typeface="Microsoft Sans Serif"/>
              </a:rPr>
              <a:t>— </a:t>
            </a:r>
            <a:r>
              <a:rPr sz="2000" b="0" spc="-165" dirty="0">
                <a:latin typeface="Microsoft Sans Serif"/>
                <a:cs typeface="Microsoft Sans Serif"/>
              </a:rPr>
              <a:t>Several </a:t>
            </a:r>
            <a:r>
              <a:rPr sz="2000" b="0" spc="-145" dirty="0">
                <a:latin typeface="Microsoft Sans Serif"/>
                <a:cs typeface="Microsoft Sans Serif"/>
              </a:rPr>
              <a:t>factors </a:t>
            </a:r>
            <a:r>
              <a:rPr sz="2000" b="0" spc="-210" dirty="0">
                <a:latin typeface="Microsoft Sans Serif"/>
                <a:cs typeface="Microsoft Sans Serif"/>
              </a:rPr>
              <a:t>may</a:t>
            </a:r>
            <a:r>
              <a:rPr sz="2000" b="0" spc="-204" dirty="0">
                <a:latin typeface="Microsoft Sans Serif"/>
                <a:cs typeface="Microsoft Sans Serif"/>
              </a:rPr>
              <a:t> </a:t>
            </a:r>
            <a:r>
              <a:rPr sz="2000" b="0" spc="-185" dirty="0">
                <a:latin typeface="Microsoft Sans Serif"/>
                <a:cs typeface="Microsoft Sans Serif"/>
              </a:rPr>
              <a:t>be</a:t>
            </a:r>
            <a:r>
              <a:rPr sz="2000" b="0" spc="-180" dirty="0">
                <a:latin typeface="Microsoft Sans Serif"/>
                <a:cs typeface="Microsoft Sans Serif"/>
              </a:rPr>
              <a:t> </a:t>
            </a:r>
            <a:r>
              <a:rPr sz="2000" b="0" spc="-155" dirty="0">
                <a:latin typeface="Microsoft Sans Serif"/>
                <a:cs typeface="Microsoft Sans Serif"/>
              </a:rPr>
              <a:t>involved </a:t>
            </a:r>
            <a:r>
              <a:rPr sz="2000" b="0" spc="-135" dirty="0">
                <a:latin typeface="Microsoft Sans Serif"/>
                <a:cs typeface="Microsoft Sans Serif"/>
              </a:rPr>
              <a:t>in </a:t>
            </a:r>
            <a:r>
              <a:rPr sz="2000" b="0" spc="-160" dirty="0">
                <a:latin typeface="Microsoft Sans Serif"/>
                <a:cs typeface="Microsoft Sans Serif"/>
              </a:rPr>
              <a:t>the </a:t>
            </a:r>
            <a:r>
              <a:rPr sz="2000" b="0" spc="-170" dirty="0">
                <a:latin typeface="Microsoft Sans Serif"/>
                <a:cs typeface="Microsoft Sans Serif"/>
              </a:rPr>
              <a:t>pathogenesis</a:t>
            </a:r>
            <a:r>
              <a:rPr sz="2000" b="0" spc="-165" dirty="0">
                <a:latin typeface="Microsoft Sans Serif"/>
                <a:cs typeface="Microsoft Sans Serif"/>
              </a:rPr>
              <a:t> </a:t>
            </a:r>
            <a:r>
              <a:rPr sz="2000" b="0" spc="-140" dirty="0">
                <a:latin typeface="Microsoft Sans Serif"/>
                <a:cs typeface="Microsoft Sans Serif"/>
              </a:rPr>
              <a:t>of </a:t>
            </a:r>
            <a:r>
              <a:rPr sz="2000" b="0" spc="-150" dirty="0">
                <a:latin typeface="Microsoft Sans Serif"/>
                <a:cs typeface="Microsoft Sans Serif"/>
              </a:rPr>
              <a:t>tubal </a:t>
            </a:r>
            <a:r>
              <a:rPr sz="2000" b="0" spc="-165" dirty="0">
                <a:latin typeface="Microsoft Sans Serif"/>
                <a:cs typeface="Microsoft Sans Serif"/>
              </a:rPr>
              <a:t>pregnancies,</a:t>
            </a:r>
            <a:r>
              <a:rPr sz="2000" b="0" spc="-160" dirty="0">
                <a:latin typeface="Microsoft Sans Serif"/>
                <a:cs typeface="Microsoft Sans Serif"/>
              </a:rPr>
              <a:t> but they </a:t>
            </a:r>
            <a:r>
              <a:rPr sz="2000" b="0" spc="-165" dirty="0">
                <a:latin typeface="Microsoft Sans Serif"/>
                <a:cs typeface="Microsoft Sans Serif"/>
              </a:rPr>
              <a:t>are </a:t>
            </a:r>
            <a:r>
              <a:rPr sz="2000" b="0" spc="-465" dirty="0">
                <a:latin typeface="Microsoft Sans Serif"/>
                <a:cs typeface="Microsoft Sans Serif"/>
              </a:rPr>
              <a:t> </a:t>
            </a:r>
            <a:r>
              <a:rPr sz="2000" b="0" spc="-155" dirty="0">
                <a:latin typeface="Microsoft Sans Serif"/>
                <a:cs typeface="Microsoft Sans Serif"/>
              </a:rPr>
              <a:t>generally</a:t>
            </a:r>
            <a:r>
              <a:rPr sz="2000" b="0" spc="-150" dirty="0">
                <a:latin typeface="Microsoft Sans Serif"/>
                <a:cs typeface="Microsoft Sans Serif"/>
              </a:rPr>
              <a:t> </a:t>
            </a:r>
            <a:r>
              <a:rPr sz="2000" b="0" spc="-160" dirty="0">
                <a:latin typeface="Microsoft Sans Serif"/>
                <a:cs typeface="Microsoft Sans Serif"/>
              </a:rPr>
              <a:t>believed</a:t>
            </a:r>
            <a:r>
              <a:rPr sz="2000" b="0" spc="-155" dirty="0">
                <a:latin typeface="Microsoft Sans Serif"/>
                <a:cs typeface="Microsoft Sans Serif"/>
              </a:rPr>
              <a:t> </a:t>
            </a:r>
            <a:r>
              <a:rPr sz="2000" b="0" spc="-135" dirty="0">
                <a:latin typeface="Microsoft Sans Serif"/>
                <a:cs typeface="Microsoft Sans Serif"/>
              </a:rPr>
              <a:t>to </a:t>
            </a:r>
            <a:r>
              <a:rPr sz="2000" b="0" spc="-185" dirty="0">
                <a:latin typeface="Microsoft Sans Serif"/>
                <a:cs typeface="Microsoft Sans Serif"/>
              </a:rPr>
              <a:t>be</a:t>
            </a:r>
            <a:r>
              <a:rPr sz="2000" b="0" spc="-180" dirty="0">
                <a:latin typeface="Microsoft Sans Serif"/>
                <a:cs typeface="Microsoft Sans Serif"/>
              </a:rPr>
              <a:t> </a:t>
            </a:r>
            <a:r>
              <a:rPr sz="2000" b="0" spc="-155" dirty="0">
                <a:latin typeface="Microsoft Sans Serif"/>
                <a:cs typeface="Microsoft Sans Serif"/>
              </a:rPr>
              <a:t>the</a:t>
            </a:r>
            <a:r>
              <a:rPr sz="2000" b="0" spc="-150" dirty="0">
                <a:latin typeface="Microsoft Sans Serif"/>
                <a:cs typeface="Microsoft Sans Serif"/>
              </a:rPr>
              <a:t> </a:t>
            </a:r>
            <a:r>
              <a:rPr sz="2000" b="0" spc="-140" dirty="0">
                <a:latin typeface="Microsoft Sans Serif"/>
                <a:cs typeface="Microsoft Sans Serif"/>
              </a:rPr>
              <a:t>result</a:t>
            </a:r>
            <a:r>
              <a:rPr sz="2000" b="0" spc="-135" dirty="0">
                <a:latin typeface="Microsoft Sans Serif"/>
                <a:cs typeface="Microsoft Sans Serif"/>
              </a:rPr>
              <a:t> </a:t>
            </a:r>
            <a:r>
              <a:rPr sz="2000" b="0" spc="-140" dirty="0">
                <a:latin typeface="Microsoft Sans Serif"/>
                <a:cs typeface="Microsoft Sans Serif"/>
              </a:rPr>
              <a:t>of (1)</a:t>
            </a:r>
            <a:r>
              <a:rPr sz="2000" b="0" spc="195" dirty="0">
                <a:latin typeface="Microsoft Sans Serif"/>
                <a:cs typeface="Microsoft Sans Serif"/>
              </a:rPr>
              <a:t> </a:t>
            </a:r>
            <a:r>
              <a:rPr sz="2000" b="0" spc="-155" dirty="0">
                <a:latin typeface="Microsoft Sans Serif"/>
                <a:cs typeface="Microsoft Sans Serif"/>
              </a:rPr>
              <a:t>conditions</a:t>
            </a:r>
            <a:r>
              <a:rPr sz="2000" b="0" spc="170" dirty="0">
                <a:latin typeface="Microsoft Sans Serif"/>
                <a:cs typeface="Microsoft Sans Serif"/>
              </a:rPr>
              <a:t> </a:t>
            </a:r>
            <a:r>
              <a:rPr sz="2000" b="0" spc="-140" dirty="0">
                <a:latin typeface="Microsoft Sans Serif"/>
                <a:cs typeface="Microsoft Sans Serif"/>
              </a:rPr>
              <a:t>that</a:t>
            </a:r>
            <a:r>
              <a:rPr sz="2000" b="0" spc="195" dirty="0">
                <a:latin typeface="Microsoft Sans Serif"/>
                <a:cs typeface="Microsoft Sans Serif"/>
              </a:rPr>
              <a:t> </a:t>
            </a:r>
            <a:r>
              <a:rPr sz="2000" b="0" spc="-160" dirty="0">
                <a:latin typeface="Microsoft Sans Serif"/>
                <a:cs typeface="Microsoft Sans Serif"/>
              </a:rPr>
              <a:t>delay</a:t>
            </a:r>
            <a:r>
              <a:rPr sz="2000" b="0" spc="160" dirty="0">
                <a:latin typeface="Microsoft Sans Serif"/>
                <a:cs typeface="Microsoft Sans Serif"/>
              </a:rPr>
              <a:t> </a:t>
            </a:r>
            <a:r>
              <a:rPr sz="2000" b="0" spc="-150" dirty="0">
                <a:latin typeface="Microsoft Sans Serif"/>
                <a:cs typeface="Microsoft Sans Serif"/>
              </a:rPr>
              <a:t>or</a:t>
            </a:r>
            <a:r>
              <a:rPr sz="2000" b="0" spc="180" dirty="0">
                <a:latin typeface="Microsoft Sans Serif"/>
                <a:cs typeface="Microsoft Sans Serif"/>
              </a:rPr>
              <a:t> </a:t>
            </a:r>
            <a:r>
              <a:rPr sz="2000" b="0" spc="-165" dirty="0">
                <a:latin typeface="Microsoft Sans Serif"/>
                <a:cs typeface="Microsoft Sans Serif"/>
              </a:rPr>
              <a:t>prevent</a:t>
            </a:r>
            <a:r>
              <a:rPr sz="2000" b="0" spc="145" dirty="0">
                <a:latin typeface="Microsoft Sans Serif"/>
                <a:cs typeface="Microsoft Sans Serif"/>
              </a:rPr>
              <a:t> </a:t>
            </a:r>
            <a:r>
              <a:rPr sz="2000" b="0" spc="-180" dirty="0">
                <a:latin typeface="Microsoft Sans Serif"/>
                <a:cs typeface="Microsoft Sans Serif"/>
              </a:rPr>
              <a:t>passage</a:t>
            </a:r>
            <a:r>
              <a:rPr sz="2000" b="0" spc="120" dirty="0">
                <a:latin typeface="Microsoft Sans Serif"/>
                <a:cs typeface="Microsoft Sans Serif"/>
              </a:rPr>
              <a:t> </a:t>
            </a:r>
            <a:r>
              <a:rPr sz="2000" b="0" spc="-140" dirty="0">
                <a:latin typeface="Microsoft Sans Serif"/>
                <a:cs typeface="Microsoft Sans Serif"/>
              </a:rPr>
              <a:t>of </a:t>
            </a:r>
            <a:r>
              <a:rPr sz="2000" b="0" spc="-155" dirty="0">
                <a:latin typeface="Microsoft Sans Serif"/>
                <a:cs typeface="Microsoft Sans Serif"/>
              </a:rPr>
              <a:t>the</a:t>
            </a:r>
            <a:r>
              <a:rPr sz="2000" b="0" spc="170" dirty="0">
                <a:latin typeface="Microsoft Sans Serif"/>
                <a:cs typeface="Microsoft Sans Serif"/>
              </a:rPr>
              <a:t> </a:t>
            </a:r>
            <a:r>
              <a:rPr sz="2000" b="0" spc="-130" dirty="0">
                <a:latin typeface="Microsoft Sans Serif"/>
                <a:cs typeface="Microsoft Sans Serif"/>
              </a:rPr>
              <a:t>fertilized </a:t>
            </a:r>
            <a:r>
              <a:rPr sz="2000" b="0" spc="-165" dirty="0">
                <a:latin typeface="Microsoft Sans Serif"/>
                <a:cs typeface="Microsoft Sans Serif"/>
              </a:rPr>
              <a:t>oocyte </a:t>
            </a:r>
            <a:r>
              <a:rPr sz="2000" b="0" spc="-160" dirty="0">
                <a:latin typeface="Microsoft Sans Serif"/>
                <a:cs typeface="Microsoft Sans Serif"/>
              </a:rPr>
              <a:t> </a:t>
            </a:r>
            <a:r>
              <a:rPr sz="2000" b="0" spc="-140" dirty="0">
                <a:latin typeface="Microsoft Sans Serif"/>
                <a:cs typeface="Microsoft Sans Serif"/>
              </a:rPr>
              <a:t>into</a:t>
            </a:r>
            <a:r>
              <a:rPr sz="2000" b="0" spc="-55" dirty="0">
                <a:latin typeface="Microsoft Sans Serif"/>
                <a:cs typeface="Microsoft Sans Serif"/>
              </a:rPr>
              <a:t> </a:t>
            </a:r>
            <a:r>
              <a:rPr sz="2000" b="0" spc="-155" dirty="0">
                <a:latin typeface="Microsoft Sans Serif"/>
                <a:cs typeface="Microsoft Sans Serif"/>
              </a:rPr>
              <a:t>the</a:t>
            </a:r>
            <a:r>
              <a:rPr sz="2000" b="0" spc="-55" dirty="0">
                <a:latin typeface="Microsoft Sans Serif"/>
                <a:cs typeface="Microsoft Sans Serif"/>
              </a:rPr>
              <a:t> </a:t>
            </a:r>
            <a:r>
              <a:rPr sz="2000" b="0" spc="-150" dirty="0">
                <a:latin typeface="Microsoft Sans Serif"/>
                <a:cs typeface="Microsoft Sans Serif"/>
              </a:rPr>
              <a:t>uterine</a:t>
            </a:r>
            <a:r>
              <a:rPr sz="2000" b="0" spc="-35" dirty="0">
                <a:latin typeface="Microsoft Sans Serif"/>
                <a:cs typeface="Microsoft Sans Serif"/>
              </a:rPr>
              <a:t> </a:t>
            </a:r>
            <a:r>
              <a:rPr sz="2000" b="0" spc="-145" dirty="0">
                <a:latin typeface="Microsoft Sans Serif"/>
                <a:cs typeface="Microsoft Sans Serif"/>
              </a:rPr>
              <a:t>cavity</a:t>
            </a:r>
            <a:r>
              <a:rPr sz="2000" b="0" spc="-90" dirty="0">
                <a:latin typeface="Microsoft Sans Serif"/>
                <a:cs typeface="Microsoft Sans Serif"/>
              </a:rPr>
              <a:t> </a:t>
            </a:r>
            <a:r>
              <a:rPr sz="2000" b="0" spc="-150" dirty="0">
                <a:latin typeface="Microsoft Sans Serif"/>
                <a:cs typeface="Microsoft Sans Serif"/>
              </a:rPr>
              <a:t>or</a:t>
            </a:r>
            <a:r>
              <a:rPr sz="2000" b="0" spc="-65" dirty="0">
                <a:latin typeface="Microsoft Sans Serif"/>
                <a:cs typeface="Microsoft Sans Serif"/>
              </a:rPr>
              <a:t> </a:t>
            </a:r>
            <a:r>
              <a:rPr sz="2000" b="0" spc="-140" dirty="0">
                <a:latin typeface="Microsoft Sans Serif"/>
                <a:cs typeface="Microsoft Sans Serif"/>
              </a:rPr>
              <a:t>(2)</a:t>
            </a:r>
            <a:r>
              <a:rPr sz="2000" b="0" spc="-65" dirty="0">
                <a:latin typeface="Microsoft Sans Serif"/>
                <a:cs typeface="Microsoft Sans Serif"/>
              </a:rPr>
              <a:t> </a:t>
            </a:r>
            <a:r>
              <a:rPr sz="2000" b="0" spc="-145" dirty="0">
                <a:latin typeface="Microsoft Sans Serif"/>
                <a:cs typeface="Microsoft Sans Serif"/>
              </a:rPr>
              <a:t>factors</a:t>
            </a:r>
            <a:r>
              <a:rPr sz="2000" b="0" spc="-40" dirty="0">
                <a:latin typeface="Microsoft Sans Serif"/>
                <a:cs typeface="Microsoft Sans Serif"/>
              </a:rPr>
              <a:t> </a:t>
            </a:r>
            <a:r>
              <a:rPr sz="2000" b="0" spc="-155" dirty="0">
                <a:latin typeface="Microsoft Sans Serif"/>
                <a:cs typeface="Microsoft Sans Serif"/>
              </a:rPr>
              <a:t>inherent</a:t>
            </a:r>
            <a:r>
              <a:rPr sz="2000" b="0" spc="-30" dirty="0">
                <a:latin typeface="Microsoft Sans Serif"/>
                <a:cs typeface="Microsoft Sans Serif"/>
              </a:rPr>
              <a:t> </a:t>
            </a:r>
            <a:r>
              <a:rPr sz="2000" b="0" spc="-130" dirty="0">
                <a:latin typeface="Microsoft Sans Serif"/>
                <a:cs typeface="Microsoft Sans Serif"/>
              </a:rPr>
              <a:t>in</a:t>
            </a:r>
            <a:r>
              <a:rPr sz="2000" b="0" spc="-80" dirty="0">
                <a:latin typeface="Microsoft Sans Serif"/>
                <a:cs typeface="Microsoft Sans Serif"/>
              </a:rPr>
              <a:t> </a:t>
            </a:r>
            <a:r>
              <a:rPr sz="2000" b="0" spc="-155" dirty="0">
                <a:latin typeface="Microsoft Sans Serif"/>
                <a:cs typeface="Microsoft Sans Serif"/>
              </a:rPr>
              <a:t>the</a:t>
            </a:r>
            <a:r>
              <a:rPr sz="2000" b="0" spc="-50" dirty="0">
                <a:latin typeface="Microsoft Sans Serif"/>
                <a:cs typeface="Microsoft Sans Serif"/>
              </a:rPr>
              <a:t> </a:t>
            </a:r>
            <a:r>
              <a:rPr sz="2000" b="0" spc="-190" dirty="0">
                <a:latin typeface="Microsoft Sans Serif"/>
                <a:cs typeface="Microsoft Sans Serif"/>
              </a:rPr>
              <a:t>embryo</a:t>
            </a:r>
            <a:r>
              <a:rPr sz="2000" b="0" spc="-30" dirty="0">
                <a:latin typeface="Microsoft Sans Serif"/>
                <a:cs typeface="Microsoft Sans Serif"/>
              </a:rPr>
              <a:t> </a:t>
            </a:r>
            <a:r>
              <a:rPr sz="2000" b="0" spc="-140" dirty="0">
                <a:latin typeface="Microsoft Sans Serif"/>
                <a:cs typeface="Microsoft Sans Serif"/>
              </a:rPr>
              <a:t>that</a:t>
            </a:r>
            <a:r>
              <a:rPr sz="2000" b="0" spc="-60" dirty="0">
                <a:latin typeface="Microsoft Sans Serif"/>
                <a:cs typeface="Microsoft Sans Serif"/>
              </a:rPr>
              <a:t> </a:t>
            </a:r>
            <a:r>
              <a:rPr sz="2000" b="0" spc="-140" dirty="0">
                <a:latin typeface="Microsoft Sans Serif"/>
                <a:cs typeface="Microsoft Sans Serif"/>
              </a:rPr>
              <a:t>result</a:t>
            </a:r>
            <a:r>
              <a:rPr sz="2000" b="0" spc="-45" dirty="0">
                <a:latin typeface="Microsoft Sans Serif"/>
                <a:cs typeface="Microsoft Sans Serif"/>
              </a:rPr>
              <a:t> </a:t>
            </a:r>
            <a:r>
              <a:rPr sz="2000" b="0" spc="-130" dirty="0">
                <a:latin typeface="Microsoft Sans Serif"/>
                <a:cs typeface="Microsoft Sans Serif"/>
              </a:rPr>
              <a:t>in</a:t>
            </a:r>
            <a:r>
              <a:rPr sz="2000" b="0" spc="-80" dirty="0">
                <a:latin typeface="Microsoft Sans Serif"/>
                <a:cs typeface="Microsoft Sans Serif"/>
              </a:rPr>
              <a:t> </a:t>
            </a:r>
            <a:r>
              <a:rPr sz="2000" b="0" spc="-175" dirty="0">
                <a:latin typeface="Microsoft Sans Serif"/>
                <a:cs typeface="Microsoft Sans Serif"/>
              </a:rPr>
              <a:t>premature</a:t>
            </a:r>
            <a:r>
              <a:rPr sz="2000" b="0" spc="-5" dirty="0">
                <a:latin typeface="Microsoft Sans Serif"/>
                <a:cs typeface="Microsoft Sans Serif"/>
              </a:rPr>
              <a:t> </a:t>
            </a:r>
            <a:r>
              <a:rPr sz="2000" b="0" spc="-145" dirty="0">
                <a:latin typeface="Microsoft Sans Serif"/>
                <a:cs typeface="Microsoft Sans Serif"/>
              </a:rPr>
              <a:t>implantation.</a:t>
            </a:r>
            <a:endParaRPr sz="2000" dirty="0">
              <a:latin typeface="Microsoft Sans Serif"/>
              <a:cs typeface="Microsoft Sans Serif"/>
            </a:endParaRPr>
          </a:p>
        </p:txBody>
      </p:sp>
      <p:sp>
        <p:nvSpPr>
          <p:cNvPr id="4" name="object 4"/>
          <p:cNvSpPr txBox="1"/>
          <p:nvPr/>
        </p:nvSpPr>
        <p:spPr>
          <a:xfrm>
            <a:off x="116125" y="3406302"/>
            <a:ext cx="8961120" cy="2967479"/>
          </a:xfrm>
          <a:prstGeom prst="rect">
            <a:avLst/>
          </a:prstGeom>
        </p:spPr>
        <p:txBody>
          <a:bodyPr vert="horz" wrap="square" lIns="0" tIns="12700" rIns="0" bIns="0" rtlCol="0">
            <a:spAutoFit/>
          </a:bodyPr>
          <a:lstStyle/>
          <a:p>
            <a:pPr marL="12700" marR="273685" algn="just">
              <a:lnSpc>
                <a:spcPct val="100000"/>
              </a:lnSpc>
              <a:spcBef>
                <a:spcPts val="100"/>
              </a:spcBef>
              <a:buSzPct val="94444"/>
              <a:buChar char="•"/>
              <a:tabLst>
                <a:tab pos="80010" algn="l"/>
              </a:tabLst>
            </a:pPr>
            <a:r>
              <a:rPr sz="2400" spc="-180" dirty="0">
                <a:latin typeface="Microsoft Sans Serif"/>
                <a:cs typeface="Microsoft Sans Serif"/>
              </a:rPr>
              <a:t>Tubal </a:t>
            </a:r>
            <a:r>
              <a:rPr sz="2400" spc="-170" dirty="0">
                <a:latin typeface="Microsoft Sans Serif"/>
                <a:cs typeface="Microsoft Sans Serif"/>
              </a:rPr>
              <a:t>pathology, </a:t>
            </a:r>
            <a:r>
              <a:rPr sz="2400" spc="-140" dirty="0">
                <a:latin typeface="Microsoft Sans Serif"/>
                <a:cs typeface="Microsoft Sans Serif"/>
              </a:rPr>
              <a:t>particularly </a:t>
            </a:r>
            <a:r>
              <a:rPr sz="2400" spc="-160" dirty="0">
                <a:latin typeface="Microsoft Sans Serif"/>
                <a:cs typeface="Microsoft Sans Serif"/>
              </a:rPr>
              <a:t>chronic </a:t>
            </a:r>
            <a:r>
              <a:rPr sz="2400" spc="-135" dirty="0">
                <a:latin typeface="Microsoft Sans Serif"/>
                <a:cs typeface="Microsoft Sans Serif"/>
              </a:rPr>
              <a:t>salpingitis, </a:t>
            </a:r>
            <a:r>
              <a:rPr sz="2400" spc="-125" dirty="0">
                <a:latin typeface="Microsoft Sans Serif"/>
                <a:cs typeface="Microsoft Sans Serif"/>
              </a:rPr>
              <a:t>is </a:t>
            </a:r>
            <a:r>
              <a:rPr sz="2400" spc="-175" dirty="0">
                <a:latin typeface="Microsoft Sans Serif"/>
                <a:cs typeface="Microsoft Sans Serif"/>
              </a:rPr>
              <a:t>observed </a:t>
            </a:r>
            <a:r>
              <a:rPr sz="2400" spc="-130" dirty="0">
                <a:latin typeface="Microsoft Sans Serif"/>
                <a:cs typeface="Microsoft Sans Serif"/>
              </a:rPr>
              <a:t>in </a:t>
            </a:r>
            <a:r>
              <a:rPr sz="2400" spc="-185" dirty="0">
                <a:latin typeface="Microsoft Sans Serif"/>
                <a:cs typeface="Microsoft Sans Serif"/>
              </a:rPr>
              <a:t>up </a:t>
            </a:r>
            <a:r>
              <a:rPr sz="2400" spc="-135" dirty="0">
                <a:latin typeface="Microsoft Sans Serif"/>
                <a:cs typeface="Microsoft Sans Serif"/>
              </a:rPr>
              <a:t>to </a:t>
            </a:r>
            <a:r>
              <a:rPr sz="2400" spc="-185" dirty="0">
                <a:latin typeface="Microsoft Sans Serif"/>
                <a:cs typeface="Microsoft Sans Serif"/>
              </a:rPr>
              <a:t>90 </a:t>
            </a:r>
            <a:r>
              <a:rPr sz="2400" spc="-165" dirty="0">
                <a:latin typeface="Microsoft Sans Serif"/>
                <a:cs typeface="Microsoft Sans Serif"/>
              </a:rPr>
              <a:t>percent </a:t>
            </a:r>
            <a:r>
              <a:rPr sz="2400" spc="-140" dirty="0">
                <a:latin typeface="Microsoft Sans Serif"/>
                <a:cs typeface="Microsoft Sans Serif"/>
              </a:rPr>
              <a:t>of </a:t>
            </a:r>
            <a:r>
              <a:rPr sz="2400" spc="-150" dirty="0">
                <a:latin typeface="Microsoft Sans Serif"/>
                <a:cs typeface="Microsoft Sans Serif"/>
              </a:rPr>
              <a:t>surgical </a:t>
            </a:r>
            <a:r>
              <a:rPr sz="2400" spc="-180" dirty="0">
                <a:latin typeface="Microsoft Sans Serif"/>
                <a:cs typeface="Microsoft Sans Serif"/>
              </a:rPr>
              <a:t>specimens </a:t>
            </a:r>
            <a:r>
              <a:rPr sz="2400" spc="-140" dirty="0">
                <a:latin typeface="Microsoft Sans Serif"/>
                <a:cs typeface="Microsoft Sans Serif"/>
              </a:rPr>
              <a:t>of </a:t>
            </a:r>
            <a:r>
              <a:rPr sz="2400" spc="-135" dirty="0">
                <a:latin typeface="Microsoft Sans Serif"/>
                <a:cs typeface="Microsoft Sans Serif"/>
              </a:rPr>
              <a:t> </a:t>
            </a:r>
            <a:r>
              <a:rPr sz="2400" spc="-150" dirty="0">
                <a:latin typeface="Microsoft Sans Serif"/>
                <a:cs typeface="Microsoft Sans Serif"/>
              </a:rPr>
              <a:t>tubal </a:t>
            </a:r>
            <a:r>
              <a:rPr sz="2400" spc="-165" dirty="0">
                <a:latin typeface="Microsoft Sans Serif"/>
                <a:cs typeface="Microsoft Sans Serif"/>
              </a:rPr>
              <a:t>pregnancies. </a:t>
            </a:r>
            <a:r>
              <a:rPr sz="2400" spc="-190" dirty="0">
                <a:latin typeface="Microsoft Sans Serif"/>
                <a:cs typeface="Microsoft Sans Serif"/>
              </a:rPr>
              <a:t>The </a:t>
            </a:r>
            <a:r>
              <a:rPr sz="2400" spc="-145" dirty="0">
                <a:latin typeface="Microsoft Sans Serif"/>
                <a:cs typeface="Microsoft Sans Serif"/>
              </a:rPr>
              <a:t>histologic </a:t>
            </a:r>
            <a:r>
              <a:rPr sz="2400" spc="-155" dirty="0">
                <a:latin typeface="Microsoft Sans Serif"/>
                <a:cs typeface="Microsoft Sans Serif"/>
              </a:rPr>
              <a:t>features </a:t>
            </a:r>
            <a:r>
              <a:rPr sz="2400" spc="-140" dirty="0">
                <a:latin typeface="Microsoft Sans Serif"/>
                <a:cs typeface="Microsoft Sans Serif"/>
              </a:rPr>
              <a:t>of </a:t>
            </a:r>
            <a:r>
              <a:rPr sz="2400" spc="-160" dirty="0">
                <a:latin typeface="Microsoft Sans Serif"/>
                <a:cs typeface="Microsoft Sans Serif"/>
              </a:rPr>
              <a:t>chronic </a:t>
            </a:r>
            <a:r>
              <a:rPr sz="2400" spc="-135" dirty="0">
                <a:latin typeface="Microsoft Sans Serif"/>
                <a:cs typeface="Microsoft Sans Serif"/>
              </a:rPr>
              <a:t>salpingitis </a:t>
            </a:r>
            <a:r>
              <a:rPr sz="2400" spc="-165" dirty="0">
                <a:latin typeface="Microsoft Sans Serif"/>
                <a:cs typeface="Microsoft Sans Serif"/>
              </a:rPr>
              <a:t>are </a:t>
            </a:r>
            <a:r>
              <a:rPr sz="2400" spc="-120" dirty="0">
                <a:latin typeface="Microsoft Sans Serif"/>
                <a:cs typeface="Microsoft Sans Serif"/>
              </a:rPr>
              <a:t>infiltration </a:t>
            </a:r>
            <a:r>
              <a:rPr sz="2400" spc="-140" dirty="0">
                <a:latin typeface="Microsoft Sans Serif"/>
                <a:cs typeface="Microsoft Sans Serif"/>
              </a:rPr>
              <a:t>of </a:t>
            </a:r>
            <a:r>
              <a:rPr sz="2400" spc="-155" dirty="0">
                <a:latin typeface="Microsoft Sans Serif"/>
                <a:cs typeface="Microsoft Sans Serif"/>
              </a:rPr>
              <a:t>the </a:t>
            </a:r>
            <a:r>
              <a:rPr sz="2400" spc="-150" dirty="0">
                <a:latin typeface="Microsoft Sans Serif"/>
                <a:cs typeface="Microsoft Sans Serif"/>
              </a:rPr>
              <a:t>tubal wall </a:t>
            </a:r>
            <a:r>
              <a:rPr sz="2400" spc="-175" dirty="0">
                <a:latin typeface="Microsoft Sans Serif"/>
                <a:cs typeface="Microsoft Sans Serif"/>
              </a:rPr>
              <a:t>by </a:t>
            </a:r>
            <a:r>
              <a:rPr sz="2400" spc="-180" dirty="0">
                <a:latin typeface="Microsoft Sans Serif"/>
                <a:cs typeface="Microsoft Sans Serif"/>
              </a:rPr>
              <a:t>plasma </a:t>
            </a:r>
            <a:r>
              <a:rPr sz="2400" spc="-175" dirty="0">
                <a:latin typeface="Microsoft Sans Serif"/>
                <a:cs typeface="Microsoft Sans Serif"/>
              </a:rPr>
              <a:t> </a:t>
            </a:r>
            <a:r>
              <a:rPr sz="2400" spc="-135" dirty="0">
                <a:latin typeface="Microsoft Sans Serif"/>
                <a:cs typeface="Microsoft Sans Serif"/>
              </a:rPr>
              <a:t>cells</a:t>
            </a:r>
            <a:r>
              <a:rPr sz="2400" spc="-100" dirty="0">
                <a:latin typeface="Microsoft Sans Serif"/>
                <a:cs typeface="Microsoft Sans Serif"/>
              </a:rPr>
              <a:t> </a:t>
            </a:r>
            <a:r>
              <a:rPr sz="2400" spc="-190" dirty="0">
                <a:latin typeface="Microsoft Sans Serif"/>
                <a:cs typeface="Microsoft Sans Serif"/>
              </a:rPr>
              <a:t>and</a:t>
            </a:r>
            <a:r>
              <a:rPr sz="2400" spc="-55" dirty="0">
                <a:latin typeface="Microsoft Sans Serif"/>
                <a:cs typeface="Microsoft Sans Serif"/>
              </a:rPr>
              <a:t> </a:t>
            </a:r>
            <a:r>
              <a:rPr sz="2400" spc="-160" dirty="0">
                <a:latin typeface="Microsoft Sans Serif"/>
                <a:cs typeface="Microsoft Sans Serif"/>
              </a:rPr>
              <a:t>lymphocytes.</a:t>
            </a:r>
            <a:endParaRPr sz="2400" dirty="0">
              <a:latin typeface="Microsoft Sans Serif"/>
              <a:cs typeface="Microsoft Sans Serif"/>
            </a:endParaRPr>
          </a:p>
          <a:p>
            <a:pPr>
              <a:lnSpc>
                <a:spcPct val="100000"/>
              </a:lnSpc>
              <a:spcBef>
                <a:spcPts val="10"/>
              </a:spcBef>
              <a:buClr>
                <a:srgbClr val="FFFFFF"/>
              </a:buClr>
              <a:buFont typeface="Microsoft Sans Serif"/>
              <a:buChar char="•"/>
            </a:pPr>
            <a:endParaRPr sz="2400" dirty="0">
              <a:latin typeface="Microsoft Sans Serif"/>
              <a:cs typeface="Microsoft Sans Serif"/>
            </a:endParaRPr>
          </a:p>
          <a:p>
            <a:pPr marL="12700" marR="5080">
              <a:lnSpc>
                <a:spcPct val="100000"/>
              </a:lnSpc>
              <a:buSzPct val="94444"/>
              <a:buChar char="•"/>
              <a:tabLst>
                <a:tab pos="80010" algn="l"/>
              </a:tabLst>
            </a:pPr>
            <a:r>
              <a:rPr sz="2400" spc="-200" dirty="0">
                <a:latin typeface="Microsoft Sans Serif"/>
                <a:cs typeface="Microsoft Sans Serif"/>
              </a:rPr>
              <a:t>Serum</a:t>
            </a:r>
            <a:r>
              <a:rPr sz="2400" spc="-195" dirty="0">
                <a:latin typeface="Microsoft Sans Serif"/>
                <a:cs typeface="Microsoft Sans Serif"/>
              </a:rPr>
              <a:t> </a:t>
            </a:r>
            <a:r>
              <a:rPr sz="2400" spc="-150" dirty="0">
                <a:latin typeface="Microsoft Sans Serif"/>
                <a:cs typeface="Microsoft Sans Serif"/>
              </a:rPr>
              <a:t>or </a:t>
            </a:r>
            <a:r>
              <a:rPr sz="2400" spc="-145" dirty="0">
                <a:latin typeface="Microsoft Sans Serif"/>
                <a:cs typeface="Microsoft Sans Serif"/>
              </a:rPr>
              <a:t>extracellular factors </a:t>
            </a:r>
            <a:r>
              <a:rPr sz="2400" spc="290" dirty="0">
                <a:latin typeface="Microsoft Sans Serif"/>
                <a:cs typeface="Microsoft Sans Serif"/>
              </a:rPr>
              <a:t>– </a:t>
            </a:r>
            <a:r>
              <a:rPr sz="2400" spc="-215" dirty="0">
                <a:latin typeface="Microsoft Sans Serif"/>
                <a:cs typeface="Microsoft Sans Serif"/>
              </a:rPr>
              <a:t>A </a:t>
            </a:r>
            <a:r>
              <a:rPr sz="2400" spc="-195" dirty="0">
                <a:latin typeface="Microsoft Sans Serif"/>
                <a:cs typeface="Microsoft Sans Serif"/>
              </a:rPr>
              <a:t>number</a:t>
            </a:r>
            <a:r>
              <a:rPr sz="2400" spc="-190" dirty="0">
                <a:latin typeface="Microsoft Sans Serif"/>
                <a:cs typeface="Microsoft Sans Serif"/>
              </a:rPr>
              <a:t> </a:t>
            </a:r>
            <a:r>
              <a:rPr sz="2400" spc="-140" dirty="0">
                <a:latin typeface="Microsoft Sans Serif"/>
                <a:cs typeface="Microsoft Sans Serif"/>
              </a:rPr>
              <a:t>of </a:t>
            </a:r>
            <a:r>
              <a:rPr sz="2400" spc="-145" dirty="0">
                <a:latin typeface="Microsoft Sans Serif"/>
                <a:cs typeface="Microsoft Sans Serif"/>
              </a:rPr>
              <a:t>factors (eg, </a:t>
            </a:r>
            <a:r>
              <a:rPr sz="2400" spc="-125" dirty="0">
                <a:latin typeface="Microsoft Sans Serif"/>
                <a:cs typeface="Microsoft Sans Serif"/>
              </a:rPr>
              <a:t>lectin, </a:t>
            </a:r>
            <a:r>
              <a:rPr sz="2400" spc="-135" dirty="0">
                <a:latin typeface="Microsoft Sans Serif"/>
                <a:cs typeface="Microsoft Sans Serif"/>
              </a:rPr>
              <a:t>integrin, </a:t>
            </a:r>
            <a:r>
              <a:rPr sz="2400" spc="-160" dirty="0">
                <a:latin typeface="Microsoft Sans Serif"/>
                <a:cs typeface="Microsoft Sans Serif"/>
              </a:rPr>
              <a:t>matrix-degrading</a:t>
            </a:r>
            <a:r>
              <a:rPr sz="2400" spc="-155" dirty="0">
                <a:latin typeface="Microsoft Sans Serif"/>
                <a:cs typeface="Microsoft Sans Serif"/>
              </a:rPr>
              <a:t> </a:t>
            </a:r>
            <a:r>
              <a:rPr sz="2400" spc="-170" dirty="0">
                <a:latin typeface="Microsoft Sans Serif"/>
                <a:cs typeface="Microsoft Sans Serif"/>
              </a:rPr>
              <a:t>cumulus, </a:t>
            </a:r>
            <a:r>
              <a:rPr sz="2400" spc="-165" dirty="0">
                <a:latin typeface="Microsoft Sans Serif"/>
                <a:cs typeface="Microsoft Sans Serif"/>
              </a:rPr>
              <a:t> </a:t>
            </a:r>
            <a:r>
              <a:rPr sz="2400" spc="-155" dirty="0">
                <a:latin typeface="Microsoft Sans Serif"/>
                <a:cs typeface="Microsoft Sans Serif"/>
              </a:rPr>
              <a:t>prostaglandins, </a:t>
            </a:r>
            <a:r>
              <a:rPr sz="2400" spc="-170" dirty="0">
                <a:latin typeface="Microsoft Sans Serif"/>
                <a:cs typeface="Microsoft Sans Serif"/>
              </a:rPr>
              <a:t>growth</a:t>
            </a:r>
            <a:r>
              <a:rPr sz="2400" spc="-165" dirty="0">
                <a:latin typeface="Microsoft Sans Serif"/>
                <a:cs typeface="Microsoft Sans Serif"/>
              </a:rPr>
              <a:t> </a:t>
            </a:r>
            <a:r>
              <a:rPr sz="2400" spc="-140" dirty="0">
                <a:latin typeface="Microsoft Sans Serif"/>
                <a:cs typeface="Microsoft Sans Serif"/>
              </a:rPr>
              <a:t>factors, </a:t>
            </a:r>
            <a:r>
              <a:rPr sz="2400" spc="-150" dirty="0">
                <a:latin typeface="Microsoft Sans Serif"/>
                <a:cs typeface="Microsoft Sans Serif"/>
              </a:rPr>
              <a:t>cytokines, </a:t>
            </a:r>
            <a:r>
              <a:rPr sz="2400" spc="-190" dirty="0">
                <a:latin typeface="Microsoft Sans Serif"/>
                <a:cs typeface="Microsoft Sans Serif"/>
              </a:rPr>
              <a:t>and</a:t>
            </a:r>
            <a:r>
              <a:rPr sz="2400" spc="-185" dirty="0">
                <a:latin typeface="Microsoft Sans Serif"/>
                <a:cs typeface="Microsoft Sans Serif"/>
              </a:rPr>
              <a:t> </a:t>
            </a:r>
            <a:r>
              <a:rPr sz="2400" spc="-170" dirty="0">
                <a:latin typeface="Microsoft Sans Serif"/>
                <a:cs typeface="Microsoft Sans Serif"/>
              </a:rPr>
              <a:t>modulator</a:t>
            </a:r>
            <a:r>
              <a:rPr sz="2400" spc="-165" dirty="0">
                <a:latin typeface="Microsoft Sans Serif"/>
                <a:cs typeface="Microsoft Sans Serif"/>
              </a:rPr>
              <a:t> </a:t>
            </a:r>
            <a:r>
              <a:rPr sz="2400" spc="-150" dirty="0">
                <a:latin typeface="Microsoft Sans Serif"/>
                <a:cs typeface="Microsoft Sans Serif"/>
              </a:rPr>
              <a:t>proteins) </a:t>
            </a:r>
            <a:r>
              <a:rPr sz="2400" spc="-210" dirty="0">
                <a:latin typeface="Microsoft Sans Serif"/>
                <a:cs typeface="Microsoft Sans Serif"/>
              </a:rPr>
              <a:t>may</a:t>
            </a:r>
            <a:r>
              <a:rPr sz="2400" spc="-204" dirty="0">
                <a:latin typeface="Microsoft Sans Serif"/>
                <a:cs typeface="Microsoft Sans Serif"/>
              </a:rPr>
              <a:t> </a:t>
            </a:r>
            <a:r>
              <a:rPr sz="2400" spc="-180" dirty="0">
                <a:latin typeface="Microsoft Sans Serif"/>
                <a:cs typeface="Microsoft Sans Serif"/>
              </a:rPr>
              <a:t>cause</a:t>
            </a:r>
            <a:r>
              <a:rPr sz="2400" spc="-175" dirty="0">
                <a:latin typeface="Microsoft Sans Serif"/>
                <a:cs typeface="Microsoft Sans Serif"/>
              </a:rPr>
              <a:t> premature</a:t>
            </a:r>
            <a:r>
              <a:rPr sz="2400" spc="-170" dirty="0">
                <a:latin typeface="Microsoft Sans Serif"/>
                <a:cs typeface="Microsoft Sans Serif"/>
              </a:rPr>
              <a:t> </a:t>
            </a:r>
            <a:r>
              <a:rPr sz="2400" spc="-155" dirty="0">
                <a:latin typeface="Microsoft Sans Serif"/>
                <a:cs typeface="Microsoft Sans Serif"/>
              </a:rPr>
              <a:t>implantation </a:t>
            </a:r>
            <a:r>
              <a:rPr sz="2400" spc="-130" dirty="0">
                <a:latin typeface="Microsoft Sans Serif"/>
                <a:cs typeface="Microsoft Sans Serif"/>
              </a:rPr>
              <a:t>in </a:t>
            </a:r>
            <a:r>
              <a:rPr sz="2400" spc="-160" dirty="0">
                <a:latin typeface="Microsoft Sans Serif"/>
                <a:cs typeface="Microsoft Sans Serif"/>
              </a:rPr>
              <a:t>the </a:t>
            </a:r>
            <a:r>
              <a:rPr sz="2400" spc="-465" dirty="0">
                <a:latin typeface="Microsoft Sans Serif"/>
                <a:cs typeface="Microsoft Sans Serif"/>
              </a:rPr>
              <a:t> </a:t>
            </a:r>
            <a:r>
              <a:rPr sz="2400" spc="-150" dirty="0">
                <a:latin typeface="Microsoft Sans Serif"/>
                <a:cs typeface="Microsoft Sans Serif"/>
              </a:rPr>
              <a:t>tube.</a:t>
            </a:r>
            <a:endParaRPr sz="2400" dirty="0">
              <a:latin typeface="Microsoft Sans Serif"/>
              <a:cs typeface="Microsoft Sans Serif"/>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10</TotalTime>
  <Words>2593</Words>
  <Application>Microsoft Office PowerPoint</Application>
  <PresentationFormat>On-screen Show (4:3)</PresentationFormat>
  <Paragraphs>180</Paragraphs>
  <Slides>35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Aptos</vt:lpstr>
      <vt:lpstr>Aptos Display</vt:lpstr>
      <vt:lpstr>Arial</vt:lpstr>
      <vt:lpstr>Arial MT</vt:lpstr>
      <vt:lpstr>Calibri Light</vt:lpstr>
      <vt:lpstr>Microsoft Sans Serif</vt:lpstr>
      <vt:lpstr>Office Theme</vt:lpstr>
      <vt:lpstr>ECTOPIC PREGNANCY</vt:lpstr>
      <vt:lpstr>DEFINITION</vt:lpstr>
      <vt:lpstr>PowerPoint Presentation</vt:lpstr>
      <vt:lpstr>PowerPoint Presentation</vt:lpstr>
      <vt:lpstr>PowerPoint Presentation</vt:lpstr>
      <vt:lpstr>PowerPoint Presentation</vt:lpstr>
      <vt:lpstr>EPIDEMIOLOGY</vt:lpstr>
      <vt:lpstr>ANATOMIC SITES</vt:lpstr>
      <vt:lpstr>PATHOLOGY -Tubal pregnancy — Several factors may be involved in the pathogenesis of tubal pregnancies, but they are  generally believed to be the result of (1) conditions that delay or prevent passage of the fertilized oocyte  into the uterine cavity or (2) factors inherent in the embryo that result in premature implantation.</vt:lpstr>
      <vt:lpstr>RISK FACTORS</vt:lpstr>
      <vt:lpstr>PowerPoint Presentation</vt:lpstr>
      <vt:lpstr>PowerPoint Presentation</vt:lpstr>
      <vt:lpstr>CLINICAL MANIFESTATIONS</vt:lpstr>
      <vt:lpstr>PowerPoint Presentation</vt:lpstr>
      <vt:lpstr>PowerPoint Presentation</vt:lpstr>
      <vt:lpstr>PowerPoint Presentation</vt:lpstr>
      <vt:lpstr>DIFFERENTIAL DIAGNOSIS</vt:lpstr>
      <vt:lpstr>INVESTIGATIONS</vt:lpstr>
      <vt:lpstr>Transvaginal Ultrasound (TVUS)</vt:lpstr>
      <vt:lpstr>PowerPoint Presentation</vt:lpstr>
      <vt:lpstr>Human chorionic gonadotropin</vt:lpstr>
      <vt:lpstr>PowerPoint Presentation</vt:lpstr>
      <vt:lpstr>PowerPoint Presentation</vt:lpstr>
      <vt:lpstr>PowerPoint Presentation</vt:lpstr>
      <vt:lpstr>PowerPoint Presentation</vt:lpstr>
      <vt:lpstr>PowerPoint Presentation</vt:lpstr>
      <vt:lpstr>PowerPoint Presentation</vt:lpstr>
      <vt:lpstr>MANAGEMENT</vt:lpstr>
      <vt:lpstr>PowerPoint Presentation</vt:lpstr>
      <vt:lpstr>PowerPoint Presentation</vt:lpstr>
      <vt:lpstr>PowerPoint Presentation</vt:lpstr>
      <vt:lpstr>PowerPoint Presentation</vt:lpstr>
      <vt:lpstr>MEDICAL TREATMENT</vt:lpstr>
      <vt:lpstr>PowerPoint Presentation</vt:lpstr>
      <vt:lpstr>EXPECTANT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Ectopic pregnancy.pdf</dc:title>
  <cp:lastModifiedBy>غنى منير علي هليل</cp:lastModifiedBy>
  <cp:revision>2</cp:revision>
  <dcterms:created xsi:type="dcterms:W3CDTF">2024-09-28T16:48:23Z</dcterms:created>
  <dcterms:modified xsi:type="dcterms:W3CDTF">2024-09-28T17:33:24Z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2024-07-09T00:00:00Z</vt:filetime>
  </property>
  <property fmtid="{D5CDD505-2E9C-101B-9397-08002B2CF9AE}" pid="3" name="Creator">
    <vt:lpwstr>Microsoft® PowerPoint® 2016</vt:lpwstr>
  </property>
  <property fmtid="{D5CDD505-2E9C-101B-9397-08002B2CF9AE}" pid="4" name="LastSaved">
    <vt:filetime>2024-09-28T00:00:00Z</vt:filetime>
  </property>
</Properties>
</file>