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sldIdLst>
    <p:sldId id="256" r:id="rId2"/>
    <p:sldId id="257" r:id="rId3"/>
    <p:sldId id="259" r:id="rId4"/>
    <p:sldId id="294" r:id="rId5"/>
    <p:sldId id="261" r:id="rId6"/>
    <p:sldId id="278" r:id="rId7"/>
    <p:sldId id="263" r:id="rId8"/>
    <p:sldId id="264" r:id="rId9"/>
    <p:sldId id="277" r:id="rId10"/>
    <p:sldId id="265" r:id="rId11"/>
    <p:sldId id="266" r:id="rId12"/>
    <p:sldId id="268" r:id="rId13"/>
    <p:sldId id="267" r:id="rId14"/>
    <p:sldId id="276" r:id="rId15"/>
    <p:sldId id="279" r:id="rId16"/>
    <p:sldId id="280" r:id="rId17"/>
    <p:sldId id="281" r:id="rId18"/>
    <p:sldId id="284" r:id="rId19"/>
    <p:sldId id="286" r:id="rId20"/>
    <p:sldId id="288" r:id="rId21"/>
    <p:sldId id="289" r:id="rId22"/>
    <p:sldId id="287" r:id="rId23"/>
    <p:sldId id="290" r:id="rId24"/>
    <p:sldId id="291" r:id="rId25"/>
    <p:sldId id="292" r:id="rId26"/>
    <p:sldId id="293" r:id="rId27"/>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587D8"/>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16" autoAdjust="0"/>
    <p:restoredTop sz="94583" autoAdjust="0"/>
  </p:normalViewPr>
  <p:slideViewPr>
    <p:cSldViewPr>
      <p:cViewPr>
        <p:scale>
          <a:sx n="79" d="100"/>
          <a:sy n="79" d="100"/>
        </p:scale>
        <p:origin x="1568" y="448"/>
      </p:cViewPr>
      <p:guideLst>
        <p:guide orient="horz" pos="2160"/>
        <p:guide pos="2880"/>
      </p:guideLst>
    </p:cSldViewPr>
  </p:slideViewPr>
  <p:outlineViewPr>
    <p:cViewPr>
      <p:scale>
        <a:sx n="33" d="100"/>
        <a:sy n="33" d="100"/>
      </p:scale>
      <p:origin x="12" y="25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2691072056‏/3220979384‏/0040</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6167346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34758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10</a:t>
            </a:fld>
            <a:endParaRPr lang="ar-JO"/>
          </a:p>
        </p:txBody>
      </p:sp>
    </p:spTree>
    <p:extLst>
      <p:ext uri="{BB962C8B-B14F-4D97-AF65-F5344CB8AC3E}">
        <p14:creationId xmlns:p14="http://schemas.microsoft.com/office/powerpoint/2010/main" val="160777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2691072056‏/3220978520‏/0040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2691072056‏/3220978520‏/0040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2691072056‏/3220978520‏/0040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2691072056‏/3220978520‏/0040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2691072056‏/3220978520‏/0040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2691072056‏/3220978520‏/0040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2691072056‏/3220978520‏/0040</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2691072056‏/3220978520‏/0040</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2691072056‏/3220978520‏/0040</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2691072056‏/3220978520‏/0040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2691072056‏/3220978520‏/0040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2691072056‏/3220979240‏/0040</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1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hyperlink" Target="http://www.hcc.mnscu.edu/programs/dept/chem/V.25/page_id_31251.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hcc.mnscu.edu/programs/dept/chem/V.25/page_id_31251.html" TargetMode="External"/><Relationship Id="rId4" Type="http://schemas.openxmlformats.org/officeDocument/2006/relationships/image" Target="../media/image3.gif"/><Relationship Id="rId5"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carbohyrate 2.jpg"/>
          <p:cNvPicPr>
            <a:picLocks noChangeAspect="1"/>
          </p:cNvPicPr>
          <p:nvPr/>
        </p:nvPicPr>
        <p:blipFill>
          <a:blip r:embed="rId3"/>
          <a:stretch>
            <a:fillRect/>
          </a:stretch>
        </p:blipFill>
        <p:spPr>
          <a:xfrm>
            <a:off x="2786050" y="2398280"/>
            <a:ext cx="3786214" cy="2245166"/>
          </a:xfrm>
          <a:prstGeom prst="rect">
            <a:avLst/>
          </a:prstGeom>
        </p:spPr>
      </p:pic>
      <p:sp>
        <p:nvSpPr>
          <p:cNvPr id="2" name="عنوان 1"/>
          <p:cNvSpPr>
            <a:spLocks noGrp="1"/>
          </p:cNvSpPr>
          <p:nvPr>
            <p:ph type="ctrTitle"/>
          </p:nvPr>
        </p:nvSpPr>
        <p:spPr>
          <a:xfrm>
            <a:off x="685800" y="1428736"/>
            <a:ext cx="7772400" cy="1470025"/>
          </a:xfrm>
        </p:spPr>
        <p:txBody>
          <a:bodyPr>
            <a:normAutofit/>
          </a:bodyPr>
          <a:lstStyle/>
          <a:p>
            <a:pPr rtl="0"/>
            <a:r>
              <a:rPr lang="en-US" sz="6000" dirty="0" smtClean="0">
                <a:solidFill>
                  <a:srgbClr val="C00000"/>
                </a:solidFill>
              </a:rPr>
              <a:t>Carbohydrates</a:t>
            </a:r>
            <a:endParaRPr lang="ar-JO" sz="6000" dirty="0">
              <a:solidFill>
                <a:srgbClr val="C00000"/>
              </a:solidFill>
            </a:endParaRPr>
          </a:p>
        </p:txBody>
      </p:sp>
      <p:sp>
        <p:nvSpPr>
          <p:cNvPr id="3" name="عنوان فرعي 2"/>
          <p:cNvSpPr>
            <a:spLocks noGrp="1"/>
          </p:cNvSpPr>
          <p:nvPr>
            <p:ph type="subTitle" idx="1"/>
          </p:nvPr>
        </p:nvSpPr>
        <p:spPr>
          <a:xfrm>
            <a:off x="428596" y="4748234"/>
            <a:ext cx="8643966" cy="2038352"/>
          </a:xfrm>
        </p:spPr>
        <p:txBody>
          <a:bodyPr>
            <a:normAutofit/>
          </a:bodyPr>
          <a:lstStyle/>
          <a:p>
            <a:pPr rtl="0"/>
            <a:r>
              <a:rPr lang="en-US" sz="2800" dirty="0" smtClean="0">
                <a:solidFill>
                  <a:schemeClr val="tx1"/>
                </a:solidFill>
                <a:latin typeface="Arial" pitchFamily="34" charset="0"/>
                <a:cs typeface="Arial" pitchFamily="34" charset="0"/>
              </a:rPr>
              <a:t>Dr. </a:t>
            </a:r>
            <a:r>
              <a:rPr lang="en-US" sz="2800" dirty="0" err="1" smtClean="0">
                <a:solidFill>
                  <a:schemeClr val="tx1"/>
                </a:solidFill>
                <a:latin typeface="Arial" pitchFamily="34" charset="0"/>
                <a:cs typeface="Arial" pitchFamily="34" charset="0"/>
              </a:rPr>
              <a:t>Nesrin</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Mwafi</a:t>
            </a:r>
            <a:endParaRPr lang="en-US" sz="2800" dirty="0" smtClean="0">
              <a:solidFill>
                <a:schemeClr val="tx1"/>
              </a:solidFill>
              <a:latin typeface="Arial" pitchFamily="34" charset="0"/>
              <a:cs typeface="Arial" pitchFamily="34" charset="0"/>
            </a:endParaRPr>
          </a:p>
          <a:p>
            <a:pPr rtl="0"/>
            <a:r>
              <a:rPr lang="ar-JO" sz="2800" dirty="0" smtClean="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Biochemistry &amp; Molecular Biology Department </a:t>
            </a:r>
          </a:p>
          <a:p>
            <a:pPr rtl="0"/>
            <a:r>
              <a:rPr lang="en-US" sz="2800" dirty="0" smtClean="0">
                <a:solidFill>
                  <a:schemeClr val="tx1"/>
                </a:solidFill>
                <a:latin typeface="Arial" pitchFamily="34" charset="0"/>
                <a:cs typeface="Arial" pitchFamily="34" charset="0"/>
              </a:rPr>
              <a:t>Faculty of Medicine, </a:t>
            </a:r>
            <a:r>
              <a:rPr lang="en-US" sz="2800" dirty="0" err="1" smtClean="0">
                <a:solidFill>
                  <a:schemeClr val="tx1"/>
                </a:solidFill>
                <a:latin typeface="Arial" pitchFamily="34" charset="0"/>
                <a:cs typeface="Arial" pitchFamily="34" charset="0"/>
              </a:rPr>
              <a:t>Mutah</a:t>
            </a:r>
            <a:r>
              <a:rPr lang="en-US" sz="2800" dirty="0" smtClean="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4"/>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digestion.jpg"/>
          <p:cNvPicPr>
            <a:picLocks noChangeAspect="1"/>
          </p:cNvPicPr>
          <p:nvPr/>
        </p:nvPicPr>
        <p:blipFill>
          <a:blip r:embed="rId3"/>
          <a:srcRect b="4471"/>
          <a:stretch>
            <a:fillRect/>
          </a:stretch>
        </p:blipFill>
        <p:spPr>
          <a:xfrm>
            <a:off x="5357819" y="1269730"/>
            <a:ext cx="3857651" cy="4873914"/>
          </a:xfrm>
          <a:prstGeom prst="rect">
            <a:avLst/>
          </a:prstGeom>
        </p:spPr>
      </p:pic>
      <p:sp>
        <p:nvSpPr>
          <p:cNvPr id="2" name="عنوان 1"/>
          <p:cNvSpPr>
            <a:spLocks noGrp="1"/>
          </p:cNvSpPr>
          <p:nvPr>
            <p:ph type="title"/>
          </p:nvPr>
        </p:nvSpPr>
        <p:spPr>
          <a:xfrm>
            <a:off x="-428660" y="-24"/>
            <a:ext cx="9144000" cy="1143000"/>
          </a:xfrm>
        </p:spPr>
        <p:txBody>
          <a:bodyPr>
            <a:normAutofit/>
          </a:bodyPr>
          <a:lstStyle/>
          <a:p>
            <a:pPr rtl="0"/>
            <a:r>
              <a:rPr lang="en-US" dirty="0" smtClean="0">
                <a:solidFill>
                  <a:srgbClr val="C00000"/>
                </a:solidFill>
              </a:rPr>
              <a:t>Digestion of starch</a:t>
            </a:r>
            <a:endParaRPr lang="ar-JO" dirty="0">
              <a:solidFill>
                <a:srgbClr val="C00000"/>
              </a:solidFill>
            </a:endParaRPr>
          </a:p>
        </p:txBody>
      </p:sp>
      <p:sp>
        <p:nvSpPr>
          <p:cNvPr id="3" name="عنصر نائب للمحتوى 2"/>
          <p:cNvSpPr>
            <a:spLocks noGrp="1"/>
          </p:cNvSpPr>
          <p:nvPr>
            <p:ph idx="1"/>
          </p:nvPr>
        </p:nvSpPr>
        <p:spPr>
          <a:xfrm>
            <a:off x="428596" y="1285860"/>
            <a:ext cx="8358246" cy="5429288"/>
          </a:xfrm>
        </p:spPr>
        <p:txBody>
          <a:bodyPr>
            <a:normAutofit/>
          </a:bodyPr>
          <a:lstStyle/>
          <a:p>
            <a:pPr algn="l" rtl="0">
              <a:buFont typeface="+mj-lt"/>
              <a:buAutoNum type="arabicPeriod"/>
            </a:pPr>
            <a:r>
              <a:rPr lang="en-US" sz="1800" dirty="0" smtClean="0">
                <a:latin typeface="Arial" pitchFamily="34" charset="0"/>
                <a:cs typeface="Arial" pitchFamily="34" charset="0"/>
              </a:rPr>
              <a:t>The salivary amylase enzyme randomly </a:t>
            </a:r>
          </a:p>
          <a:p>
            <a:pPr algn="l" rtl="0">
              <a:buNone/>
            </a:pPr>
            <a:r>
              <a:rPr lang="en-US" sz="1800" dirty="0" smtClean="0">
                <a:latin typeface="Arial" pitchFamily="34" charset="0"/>
                <a:cs typeface="Arial" pitchFamily="34" charset="0"/>
              </a:rPr>
              <a:t>       hydrolyses the </a:t>
            </a:r>
            <a:r>
              <a:rPr lang="el-GR" sz="1800" dirty="0" smtClean="0">
                <a:latin typeface="Arial" pitchFamily="34" charset="0"/>
                <a:cs typeface="Arial" pitchFamily="34" charset="0"/>
              </a:rPr>
              <a:t>α</a:t>
            </a:r>
            <a:r>
              <a:rPr lang="en-US" sz="1800" dirty="0" smtClean="0">
                <a:latin typeface="Arial" pitchFamily="34" charset="0"/>
                <a:cs typeface="Arial" pitchFamily="34" charset="0"/>
              </a:rPr>
              <a:t>-(1      4) bonds</a:t>
            </a:r>
          </a:p>
          <a:p>
            <a:pPr algn="l" rtl="0">
              <a:buNone/>
            </a:pPr>
            <a:endParaRPr lang="en-US" sz="1800" dirty="0" smtClean="0">
              <a:latin typeface="Arial" pitchFamily="34" charset="0"/>
              <a:cs typeface="Arial" pitchFamily="34" charset="0"/>
            </a:endParaRPr>
          </a:p>
          <a:p>
            <a:pPr algn="l" rtl="0">
              <a:buFont typeface="+mj-lt"/>
              <a:buAutoNum type="arabicPeriod" startAt="2"/>
            </a:pPr>
            <a:r>
              <a:rPr lang="en-US" sz="1800" dirty="0" smtClean="0">
                <a:latin typeface="Arial" pitchFamily="34" charset="0"/>
                <a:cs typeface="Arial" pitchFamily="34" charset="0"/>
              </a:rPr>
              <a:t>Starch digestion to small oligosaccharides </a:t>
            </a:r>
          </a:p>
          <a:p>
            <a:pPr algn="l" rtl="0">
              <a:buNone/>
            </a:pPr>
            <a:r>
              <a:rPr lang="en-US" sz="1800" dirty="0" smtClean="0">
                <a:latin typeface="Arial" pitchFamily="34" charset="0"/>
                <a:cs typeface="Arial" pitchFamily="34" charset="0"/>
              </a:rPr>
              <a:t>     continues in the small intestine by</a:t>
            </a:r>
          </a:p>
          <a:p>
            <a:pPr algn="l" rtl="0">
              <a:buNone/>
            </a:pPr>
            <a:r>
              <a:rPr lang="en-US" sz="1800" dirty="0" smtClean="0">
                <a:latin typeface="Arial" pitchFamily="34" charset="0"/>
                <a:cs typeface="Arial" pitchFamily="34" charset="0"/>
              </a:rPr>
              <a:t>     pancreatic </a:t>
            </a:r>
            <a:r>
              <a:rPr lang="en-GB" sz="1800" dirty="0" smtClean="0">
                <a:latin typeface="Arial" pitchFamily="34" charset="0"/>
                <a:cs typeface="Arial" pitchFamily="34" charset="0"/>
              </a:rPr>
              <a:t>amylase</a:t>
            </a:r>
            <a:endParaRPr lang="en-US" sz="1800" dirty="0" smtClean="0">
              <a:latin typeface="Arial" pitchFamily="34" charset="0"/>
              <a:cs typeface="Arial" pitchFamily="34" charset="0"/>
            </a:endParaRPr>
          </a:p>
          <a:p>
            <a:pPr algn="l" rtl="0">
              <a:buNone/>
            </a:pPr>
            <a:endParaRPr lang="en-US" sz="1800" dirty="0" smtClean="0">
              <a:latin typeface="Arial" pitchFamily="34" charset="0"/>
              <a:cs typeface="Arial" pitchFamily="34" charset="0"/>
            </a:endParaRPr>
          </a:p>
          <a:p>
            <a:pPr algn="l" rtl="0">
              <a:buFont typeface="+mj-lt"/>
              <a:buAutoNum type="arabicPeriod" startAt="3"/>
            </a:pPr>
            <a:r>
              <a:rPr lang="en-US" sz="1800" dirty="0" smtClean="0">
                <a:latin typeface="Arial" pitchFamily="34" charset="0"/>
                <a:cs typeface="Arial" pitchFamily="34" charset="0"/>
              </a:rPr>
              <a:t>Further hydrolysis by </a:t>
            </a:r>
            <a:r>
              <a:rPr lang="el-GR" sz="1800" dirty="0" smtClean="0">
                <a:latin typeface="Arial" pitchFamily="34" charset="0"/>
                <a:cs typeface="Arial" pitchFamily="34" charset="0"/>
              </a:rPr>
              <a:t>α</a:t>
            </a:r>
            <a:r>
              <a:rPr lang="en-US" sz="1800" dirty="0" smtClean="0">
                <a:latin typeface="Arial" pitchFamily="34" charset="0"/>
                <a:cs typeface="Arial" pitchFamily="34" charset="0"/>
              </a:rPr>
              <a:t>-</a:t>
            </a:r>
            <a:r>
              <a:rPr lang="en-US" sz="1800" dirty="0" err="1" smtClean="0">
                <a:latin typeface="Arial" pitchFamily="34" charset="0"/>
                <a:cs typeface="Arial" pitchFamily="34" charset="0"/>
              </a:rPr>
              <a:t>glucosidase</a:t>
            </a:r>
            <a:r>
              <a:rPr lang="en-US" sz="1800" dirty="0" smtClean="0">
                <a:latin typeface="Arial" pitchFamily="34" charset="0"/>
                <a:cs typeface="Arial" pitchFamily="34" charset="0"/>
              </a:rPr>
              <a:t> (which </a:t>
            </a:r>
          </a:p>
          <a:p>
            <a:pPr algn="l" rtl="0">
              <a:buNone/>
            </a:pPr>
            <a:r>
              <a:rPr lang="en-US" sz="1800" dirty="0" smtClean="0">
                <a:latin typeface="Arial" pitchFamily="34" charset="0"/>
                <a:cs typeface="Arial" pitchFamily="34" charset="0"/>
              </a:rPr>
              <a:t>     remove one glucose residue at time) and by</a:t>
            </a:r>
          </a:p>
          <a:p>
            <a:pPr algn="l" rtl="0">
              <a:buNone/>
            </a:pPr>
            <a:r>
              <a:rPr lang="en-US" sz="1800" dirty="0" smtClean="0">
                <a:latin typeface="Arial" pitchFamily="34" charset="0"/>
                <a:cs typeface="Arial" pitchFamily="34" charset="0"/>
              </a:rPr>
              <a:t>     a debranching enzyme (which hydrolyzes </a:t>
            </a:r>
          </a:p>
          <a:p>
            <a:pPr algn="l" rtl="0">
              <a:buNone/>
            </a:pPr>
            <a:r>
              <a:rPr lang="en-US" sz="1800" dirty="0" smtClean="0">
                <a:latin typeface="Arial" pitchFamily="34" charset="0"/>
                <a:cs typeface="Arial" pitchFamily="34" charset="0"/>
              </a:rPr>
              <a:t>     </a:t>
            </a:r>
            <a:r>
              <a:rPr lang="en-GB" sz="1800" dirty="0" smtClean="0">
                <a:latin typeface="Arial" pitchFamily="34" charset="0"/>
                <a:cs typeface="Arial" pitchFamily="34" charset="0"/>
              </a:rPr>
              <a:t>specifically  </a:t>
            </a:r>
            <a:r>
              <a:rPr lang="el-GR" sz="1800" dirty="0" smtClean="0">
                <a:latin typeface="Arial" pitchFamily="34" charset="0"/>
                <a:cs typeface="Arial" pitchFamily="34" charset="0"/>
              </a:rPr>
              <a:t>α</a:t>
            </a:r>
            <a:r>
              <a:rPr lang="en-US" sz="1800" dirty="0" smtClean="0">
                <a:latin typeface="Arial" pitchFamily="34" charset="0"/>
                <a:cs typeface="Arial" pitchFamily="34" charset="0"/>
              </a:rPr>
              <a:t>-[ 1       6] bond</a:t>
            </a:r>
          </a:p>
          <a:p>
            <a:pPr algn="l" rtl="0"/>
            <a:endParaRPr lang="en-US" sz="1800" dirty="0" smtClean="0">
              <a:latin typeface="Arial" pitchFamily="34" charset="0"/>
              <a:cs typeface="Arial" pitchFamily="34" charset="0"/>
            </a:endParaRPr>
          </a:p>
          <a:p>
            <a:pPr algn="l" rtl="0">
              <a:buFont typeface="+mj-lt"/>
              <a:buAutoNum type="arabicPeriod" startAt="4"/>
            </a:pPr>
            <a:r>
              <a:rPr lang="en-US" sz="1800" dirty="0" smtClean="0">
                <a:latin typeface="Arial" pitchFamily="34" charset="0"/>
                <a:cs typeface="Arial" pitchFamily="34" charset="0"/>
              </a:rPr>
              <a:t>The produced monosaccharides (glucose residues)       </a:t>
            </a:r>
          </a:p>
          <a:p>
            <a:pPr algn="l" rtl="0">
              <a:buNone/>
            </a:pPr>
            <a:r>
              <a:rPr lang="en-US" sz="1800" dirty="0" smtClean="0">
                <a:latin typeface="Arial" pitchFamily="34" charset="0"/>
                <a:cs typeface="Arial" pitchFamily="34" charset="0"/>
              </a:rPr>
              <a:t>     are absorbed by the intestine and transported </a:t>
            </a:r>
          </a:p>
          <a:p>
            <a:pPr algn="l" rtl="0">
              <a:buNone/>
            </a:pPr>
            <a:r>
              <a:rPr lang="en-US" sz="1800" dirty="0" smtClean="0">
                <a:latin typeface="Arial" pitchFamily="34" charset="0"/>
                <a:cs typeface="Arial" pitchFamily="34" charset="0"/>
              </a:rPr>
              <a:t>     to the bloodstream</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رابط كسهم مستقيم 8"/>
          <p:cNvCxnSpPr/>
          <p:nvPr/>
        </p:nvCxnSpPr>
        <p:spPr>
          <a:xfrm>
            <a:off x="2928926" y="1785926"/>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2558056" y="4784734"/>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11"/>
          <p:cNvSpPr/>
          <p:nvPr/>
        </p:nvSpPr>
        <p:spPr>
          <a:xfrm>
            <a:off x="5857884" y="1857364"/>
            <a:ext cx="142876" cy="14287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مستطيل مستدير الزوايا 12"/>
          <p:cNvSpPr/>
          <p:nvPr/>
        </p:nvSpPr>
        <p:spPr>
          <a:xfrm>
            <a:off x="6010284" y="1643050"/>
            <a:ext cx="142876" cy="14287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51 0.00694 C 0.0592 0.03796 0.10347 0.06921 0.12048 0.08102 " pathEditMode="relative" ptsTypes="aA">
                                      <p:cBhvr>
                                        <p:cTn id="6" dur="1000" fill="hold"/>
                                        <p:tgtEl>
                                          <p:spTgt spid="1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2987 0.01019 C 0.07154 0.05278 0.1132 0.0956 0.12987 0.11343 " pathEditMode="relative" ptsTypes="aA">
                                      <p:cBhvr>
                                        <p:cTn id="8" dur="1500" fill="hold"/>
                                        <p:tgtEl>
                                          <p:spTgt spid="1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1" nodeType="clickEffect">
                                  <p:stCondLst>
                                    <p:cond delay="0"/>
                                  </p:stCondLst>
                                  <p:childTnLst>
                                    <p:animMotion origin="layout" path="M 0.14653 0.08218 C 0.14531 0.16597 0.14427 0.24977 0.15121 0.29167 C 0.15816 0.33356 0.1901 0.31806 0.18819 0.3331 C 0.18628 0.34815 0.15191 0.37593 0.13941 0.38218 C 0.12691 0.38843 0.11753 0.37292 0.11319 0.37106 " pathEditMode="relative" rAng="0" ptsTypes="aaaaA">
                                      <p:cBhvr>
                                        <p:cTn id="23" dur="2000" fill="hold"/>
                                        <p:tgtEl>
                                          <p:spTgt spid="12"/>
                                        </p:tgtEl>
                                        <p:attrNameLst>
                                          <p:attrName>ppt_x</p:attrName>
                                          <p:attrName>ppt_y</p:attrName>
                                        </p:attrNameLst>
                                      </p:cBhvr>
                                      <p:rCtr x="500" y="15300"/>
                                    </p:animMotion>
                                  </p:childTnLst>
                                </p:cTn>
                              </p:par>
                            </p:childTnLst>
                          </p:cTn>
                        </p:par>
                        <p:par>
                          <p:cTn id="24" fill="hold">
                            <p:stCondLst>
                              <p:cond delay="2000"/>
                            </p:stCondLst>
                            <p:childTnLst>
                              <p:par>
                                <p:cTn id="25" presetID="0" presetClass="path" presetSubtype="0" accel="50000" decel="50000" fill="hold" grpId="1" nodeType="afterEffect">
                                  <p:stCondLst>
                                    <p:cond delay="0"/>
                                  </p:stCondLst>
                                  <p:childTnLst>
                                    <p:animMotion origin="layout" path="M 0.13282 0.11759 C 0.13056 0.1963 0.12848 0.275 0.13525 0.31435 C 0.14202 0.3537 0.17344 0.33796 0.17327 0.35417 C 0.17309 0.37037 0.14636 0.40417 0.13403 0.41111 C 0.12171 0.41806 0.10712 0.39421 0.09948 0.39537 C 0.09184 0.39653 0.08959 0.41389 0.08768 0.41759 " pathEditMode="relative" rAng="0" ptsTypes="aaaaaA">
                                      <p:cBhvr>
                                        <p:cTn id="26" dur="2000" fill="hold"/>
                                        <p:tgtEl>
                                          <p:spTgt spid="13"/>
                                        </p:tgtEl>
                                        <p:attrNameLst>
                                          <p:attrName>ppt_x</p:attrName>
                                          <p:attrName>ppt_y</p:attrName>
                                        </p:attrNameLst>
                                      </p:cBhvr>
                                      <p:rCtr x="-200" y="15000"/>
                                    </p:animMotion>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heckerboard(across)">
                                      <p:cBhvr>
                                        <p:cTn id="31" dur="500"/>
                                        <p:tgtEl>
                                          <p:spTgt spid="3">
                                            <p:txEl>
                                              <p:pRg st="7" end="7"/>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heckerboard(across)">
                                      <p:cBhvr>
                                        <p:cTn id="34" dur="500"/>
                                        <p:tgtEl>
                                          <p:spTgt spid="3">
                                            <p:txEl>
                                              <p:pRg st="8" end="8"/>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heckerboard(across)">
                                      <p:cBhvr>
                                        <p:cTn id="37" dur="500"/>
                                        <p:tgtEl>
                                          <p:spTgt spid="3">
                                            <p:txEl>
                                              <p:pRg st="9" end="9"/>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0" dur="500"/>
                                        <p:tgtEl>
                                          <p:spTgt spid="3">
                                            <p:txEl>
                                              <p:pRg st="10" end="10"/>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heckerboard(across)">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8" dur="500"/>
                                        <p:tgtEl>
                                          <p:spTgt spid="3">
                                            <p:txEl>
                                              <p:pRg st="12" end="12"/>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51" dur="500"/>
                                        <p:tgtEl>
                                          <p:spTgt spid="3">
                                            <p:txEl>
                                              <p:pRg st="13" end="13"/>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5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Storage Polysaccharides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643966" cy="5429288"/>
          </a:xfrm>
        </p:spPr>
        <p:txBody>
          <a:bodyPr/>
          <a:lstStyle/>
          <a:p>
            <a:pPr algn="l" rtl="0">
              <a:buNone/>
            </a:pPr>
            <a:r>
              <a:rPr lang="en-US" sz="2400" dirty="0" smtClean="0">
                <a:solidFill>
                  <a:srgbClr val="0000FF"/>
                </a:solidFill>
                <a:latin typeface="Arial" pitchFamily="34" charset="0"/>
                <a:cs typeface="Arial" pitchFamily="34" charset="0"/>
              </a:rPr>
              <a:t>Glycogen: </a:t>
            </a:r>
            <a:r>
              <a:rPr lang="en-US" sz="2400" dirty="0" smtClean="0">
                <a:latin typeface="Arial" pitchFamily="34" charset="0"/>
                <a:cs typeface="Arial" pitchFamily="34" charset="0"/>
              </a:rPr>
              <a:t>is the storage polysaccharide in animal &amp; human</a:t>
            </a:r>
          </a:p>
          <a:p>
            <a:pPr lvl="1" algn="l" rtl="0">
              <a:buFont typeface="Wingdings" pitchFamily="2" charset="2"/>
              <a:buChar char="§"/>
            </a:pPr>
            <a:r>
              <a:rPr lang="en-US" sz="2000" dirty="0" smtClean="0">
                <a:latin typeface="Arial" pitchFamily="34" charset="0"/>
                <a:cs typeface="Arial" pitchFamily="34" charset="0"/>
              </a:rPr>
              <a:t>Polymer composed of glucose units like amylopectin but glycogen is more highly branched with branch points occurring every 8-14 residues</a:t>
            </a:r>
          </a:p>
          <a:p>
            <a:pPr lvl="1" algn="l" rtl="0">
              <a:buFont typeface="Wingdings" pitchFamily="2" charset="2"/>
              <a:buChar char="§"/>
            </a:pPr>
            <a:r>
              <a:rPr lang="en-US" sz="2000" dirty="0" smtClean="0">
                <a:latin typeface="Arial" pitchFamily="34" charset="0"/>
                <a:cs typeface="Arial" pitchFamily="34" charset="0"/>
              </a:rPr>
              <a:t>Mainly found in skeletal muscle (up to 1-2% of muscle mass) and liver cells (up to 10% of liver mass)</a:t>
            </a:r>
          </a:p>
          <a:p>
            <a:pPr lvl="1" algn="l" rtl="0">
              <a:buFont typeface="Wingdings" pitchFamily="2" charset="2"/>
              <a:buChar char="§"/>
            </a:pPr>
            <a:endParaRPr lang="en-US" sz="2000" dirty="0" smtClean="0">
              <a:latin typeface="Arial" pitchFamily="34" charset="0"/>
              <a:cs typeface="Arial" pitchFamily="34" charset="0"/>
            </a:endParaRPr>
          </a:p>
          <a:p>
            <a:pPr lvl="3" algn="l" rtl="0">
              <a:buNone/>
            </a:pPr>
            <a:endParaRPr lang="en-US" dirty="0" smtClean="0">
              <a:latin typeface="Arial" pitchFamily="34" charset="0"/>
              <a:cs typeface="Arial" pitchFamily="34" charset="0"/>
            </a:endParaRPr>
          </a:p>
          <a:p>
            <a:pPr lvl="3" algn="l" rtl="0">
              <a:buNone/>
            </a:pPr>
            <a:endParaRPr lang="en-US"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صورة 7" descr="glycogen 3.gif"/>
          <p:cNvPicPr>
            <a:picLocks noChangeAspect="1"/>
          </p:cNvPicPr>
          <p:nvPr/>
        </p:nvPicPr>
        <p:blipFill>
          <a:blip r:embed="rId3"/>
          <a:stretch>
            <a:fillRect/>
          </a:stretch>
        </p:blipFill>
        <p:spPr>
          <a:xfrm>
            <a:off x="4011258" y="3315103"/>
            <a:ext cx="4704146" cy="3542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Storage Polysaccharides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643966" cy="5429288"/>
          </a:xfrm>
        </p:spPr>
        <p:txBody>
          <a:bodyPr/>
          <a:lstStyle/>
          <a:p>
            <a:pPr algn="l" rtl="0">
              <a:buFont typeface="Wingdings" pitchFamily="2" charset="2"/>
              <a:buChar char="q"/>
            </a:pPr>
            <a:r>
              <a:rPr lang="en-US" sz="2200" dirty="0" smtClean="0">
                <a:latin typeface="Arial" pitchFamily="34" charset="0"/>
                <a:cs typeface="Arial" pitchFamily="34" charset="0"/>
              </a:rPr>
              <a:t>Starch and glycogen have one reducing end (the molecule end containing a free anomeric carbon C1).  On the other hand, the branches ends are all called non-reducing ends and being sites where enzymatic lengthening and degradation occur.  </a:t>
            </a:r>
          </a:p>
          <a:p>
            <a:pPr lvl="1" algn="l" rtl="0">
              <a:buFont typeface="Wingdings" pitchFamily="2" charset="2"/>
              <a:buChar char="§"/>
            </a:pPr>
            <a:endParaRPr lang="en-US" sz="2200" dirty="0" smtClean="0">
              <a:latin typeface="Arial" pitchFamily="34" charset="0"/>
              <a:cs typeface="Arial" pitchFamily="34" charset="0"/>
            </a:endParaRPr>
          </a:p>
          <a:p>
            <a:pPr lvl="3" algn="l" rtl="0">
              <a:buNone/>
            </a:pPr>
            <a:endParaRPr lang="en-US" sz="2200" dirty="0" smtClean="0">
              <a:latin typeface="Arial" pitchFamily="34" charset="0"/>
              <a:cs typeface="Arial" pitchFamily="34" charset="0"/>
            </a:endParaRPr>
          </a:p>
          <a:p>
            <a:pPr lvl="3" algn="l" rtl="0">
              <a:buNone/>
            </a:pPr>
            <a:endParaRPr lang="en-US" sz="22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صورة 6" descr="219_Three_Important_Polysaccharides-01.jpg"/>
          <p:cNvPicPr>
            <a:picLocks noChangeAspect="1"/>
          </p:cNvPicPr>
          <p:nvPr/>
        </p:nvPicPr>
        <p:blipFill>
          <a:blip r:embed="rId3"/>
          <a:srcRect r="65604"/>
          <a:stretch>
            <a:fillRect/>
          </a:stretch>
        </p:blipFill>
        <p:spPr>
          <a:xfrm>
            <a:off x="1115616" y="3339192"/>
            <a:ext cx="3500462" cy="3518832"/>
          </a:xfrm>
          <a:prstGeom prst="rect">
            <a:avLst/>
          </a:prstGeom>
        </p:spPr>
      </p:pic>
      <p:grpSp>
        <p:nvGrpSpPr>
          <p:cNvPr id="13" name="مجموعة 12"/>
          <p:cNvGrpSpPr/>
          <p:nvPr/>
        </p:nvGrpSpPr>
        <p:grpSpPr>
          <a:xfrm>
            <a:off x="4143372" y="3071810"/>
            <a:ext cx="1128611" cy="646331"/>
            <a:chOff x="4143372" y="3071810"/>
            <a:chExt cx="1128611" cy="646331"/>
          </a:xfrm>
        </p:grpSpPr>
        <p:sp>
          <p:nvSpPr>
            <p:cNvPr id="9" name="مربع نص 8"/>
            <p:cNvSpPr txBox="1"/>
            <p:nvPr/>
          </p:nvSpPr>
          <p:spPr>
            <a:xfrm>
              <a:off x="4208230" y="3071810"/>
              <a:ext cx="1063753" cy="646331"/>
            </a:xfrm>
            <a:prstGeom prst="rect">
              <a:avLst/>
            </a:prstGeom>
            <a:noFill/>
          </p:spPr>
          <p:txBody>
            <a:bodyPr wrap="none" rtlCol="0">
              <a:spAutoFit/>
            </a:bodyPr>
            <a:lstStyle/>
            <a:p>
              <a:pPr algn="ctr" rtl="0"/>
              <a:r>
                <a:rPr lang="en-US" b="1" dirty="0" smtClean="0">
                  <a:solidFill>
                    <a:srgbClr val="0000FF"/>
                  </a:solidFill>
                </a:rPr>
                <a:t>reducing </a:t>
              </a:r>
            </a:p>
            <a:p>
              <a:pPr algn="ctr" rtl="0"/>
              <a:r>
                <a:rPr lang="en-US" b="1" dirty="0" smtClean="0">
                  <a:solidFill>
                    <a:srgbClr val="0000FF"/>
                  </a:solidFill>
                </a:rPr>
                <a:t>end (RE)</a:t>
              </a:r>
              <a:endParaRPr lang="en-GB" b="1" dirty="0">
                <a:solidFill>
                  <a:srgbClr val="0000FF"/>
                </a:solidFill>
              </a:endParaRPr>
            </a:p>
          </p:txBody>
        </p:sp>
        <p:cxnSp>
          <p:nvCxnSpPr>
            <p:cNvPr id="12" name="رابط كسهم مستقيم 11"/>
            <p:cNvCxnSpPr/>
            <p:nvPr/>
          </p:nvCxnSpPr>
          <p:spPr>
            <a:xfrm rot="10800000" flipV="1">
              <a:off x="4143372" y="3429000"/>
              <a:ext cx="214314"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مجموعة 50"/>
          <p:cNvGrpSpPr/>
          <p:nvPr/>
        </p:nvGrpSpPr>
        <p:grpSpPr>
          <a:xfrm>
            <a:off x="405677" y="3071810"/>
            <a:ext cx="1451679" cy="937466"/>
            <a:chOff x="405677" y="3071810"/>
            <a:chExt cx="1451679" cy="937466"/>
          </a:xfrm>
        </p:grpSpPr>
        <p:sp>
          <p:nvSpPr>
            <p:cNvPr id="10" name="مربع نص 9"/>
            <p:cNvSpPr txBox="1"/>
            <p:nvPr/>
          </p:nvSpPr>
          <p:spPr>
            <a:xfrm>
              <a:off x="405677" y="3071810"/>
              <a:ext cx="1451679" cy="646331"/>
            </a:xfrm>
            <a:prstGeom prst="rect">
              <a:avLst/>
            </a:prstGeom>
            <a:noFill/>
          </p:spPr>
          <p:txBody>
            <a:bodyPr wrap="none" rtlCol="0">
              <a:spAutoFit/>
            </a:bodyPr>
            <a:lstStyle/>
            <a:p>
              <a:pPr algn="ctr"/>
              <a:r>
                <a:rPr lang="en-US" b="1" dirty="0" smtClean="0">
                  <a:solidFill>
                    <a:srgbClr val="FF0000"/>
                  </a:solidFill>
                </a:rPr>
                <a:t>non-reducing</a:t>
              </a:r>
            </a:p>
            <a:p>
              <a:pPr algn="ctr"/>
              <a:r>
                <a:rPr lang="en-US" b="1" dirty="0" smtClean="0">
                  <a:solidFill>
                    <a:srgbClr val="FF0000"/>
                  </a:solidFill>
                </a:rPr>
                <a:t>  end (NRE)</a:t>
              </a:r>
              <a:endParaRPr lang="en-GB" b="1" dirty="0">
                <a:solidFill>
                  <a:srgbClr val="FF0000"/>
                </a:solidFill>
              </a:endParaRPr>
            </a:p>
          </p:txBody>
        </p:sp>
        <p:cxnSp>
          <p:nvCxnSpPr>
            <p:cNvPr id="14" name="رابط كسهم مستقيم 13"/>
            <p:cNvCxnSpPr/>
            <p:nvPr/>
          </p:nvCxnSpPr>
          <p:spPr>
            <a:xfrm flipV="1">
              <a:off x="769744" y="3804486"/>
              <a:ext cx="223838" cy="2047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0" name="صورة 19" descr="219_Three_Important_Polysaccharides-01.jpg"/>
          <p:cNvPicPr>
            <a:picLocks noChangeAspect="1"/>
          </p:cNvPicPr>
          <p:nvPr/>
        </p:nvPicPr>
        <p:blipFill>
          <a:blip r:embed="rId3"/>
          <a:srcRect l="33676" r="26294"/>
          <a:stretch>
            <a:fillRect/>
          </a:stretch>
        </p:blipFill>
        <p:spPr>
          <a:xfrm>
            <a:off x="5286380" y="3464188"/>
            <a:ext cx="3929090" cy="3393835"/>
          </a:xfrm>
          <a:prstGeom prst="rect">
            <a:avLst/>
          </a:prstGeom>
        </p:spPr>
      </p:pic>
      <p:sp>
        <p:nvSpPr>
          <p:cNvPr id="22" name="مربع نص 21"/>
          <p:cNvSpPr txBox="1"/>
          <p:nvPr/>
        </p:nvSpPr>
        <p:spPr>
          <a:xfrm>
            <a:off x="4145281" y="4416990"/>
            <a:ext cx="426719" cy="369332"/>
          </a:xfrm>
          <a:prstGeom prst="rect">
            <a:avLst/>
          </a:prstGeom>
          <a:noFill/>
        </p:spPr>
        <p:txBody>
          <a:bodyPr wrap="none" rtlCol="0">
            <a:spAutoFit/>
          </a:bodyPr>
          <a:lstStyle/>
          <a:p>
            <a:pPr algn="ctr" rtl="0"/>
            <a:r>
              <a:rPr lang="en-US" b="1" dirty="0" smtClean="0">
                <a:solidFill>
                  <a:srgbClr val="0000FF"/>
                </a:solidFill>
              </a:rPr>
              <a:t>RE</a:t>
            </a:r>
            <a:endParaRPr lang="en-GB" b="1" dirty="0">
              <a:solidFill>
                <a:srgbClr val="0000FF"/>
              </a:solidFill>
            </a:endParaRPr>
          </a:p>
        </p:txBody>
      </p:sp>
      <p:grpSp>
        <p:nvGrpSpPr>
          <p:cNvPr id="33" name="مجموعة 32"/>
          <p:cNvGrpSpPr/>
          <p:nvPr/>
        </p:nvGrpSpPr>
        <p:grpSpPr>
          <a:xfrm>
            <a:off x="1047425" y="3754106"/>
            <a:ext cx="3452567" cy="2457076"/>
            <a:chOff x="976557" y="3758006"/>
            <a:chExt cx="3452567" cy="2457076"/>
          </a:xfrm>
        </p:grpSpPr>
        <p:sp>
          <p:nvSpPr>
            <p:cNvPr id="27" name="مربع نص 26"/>
            <p:cNvSpPr txBox="1"/>
            <p:nvPr/>
          </p:nvSpPr>
          <p:spPr>
            <a:xfrm>
              <a:off x="3492929" y="3758006"/>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grpSp>
          <p:nvGrpSpPr>
            <p:cNvPr id="32" name="مجموعة 31"/>
            <p:cNvGrpSpPr/>
            <p:nvPr/>
          </p:nvGrpSpPr>
          <p:grpSpPr>
            <a:xfrm>
              <a:off x="976557" y="4048630"/>
              <a:ext cx="3452567" cy="2166452"/>
              <a:chOff x="976557" y="4048630"/>
              <a:chExt cx="3452567" cy="2166452"/>
            </a:xfrm>
          </p:grpSpPr>
          <p:sp>
            <p:nvSpPr>
              <p:cNvPr id="23" name="مربع نص 22"/>
              <p:cNvSpPr txBox="1"/>
              <p:nvPr/>
            </p:nvSpPr>
            <p:spPr>
              <a:xfrm>
                <a:off x="976557" y="5702874"/>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24" name="مربع نص 23"/>
              <p:cNvSpPr txBox="1"/>
              <p:nvPr/>
            </p:nvSpPr>
            <p:spPr>
              <a:xfrm>
                <a:off x="1064789" y="4857760"/>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25" name="مربع نص 24"/>
              <p:cNvSpPr txBox="1"/>
              <p:nvPr/>
            </p:nvSpPr>
            <p:spPr>
              <a:xfrm>
                <a:off x="1428728" y="4286256"/>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26" name="مربع نص 25"/>
              <p:cNvSpPr txBox="1"/>
              <p:nvPr/>
            </p:nvSpPr>
            <p:spPr>
              <a:xfrm>
                <a:off x="2746465" y="4048630"/>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28" name="مربع نص 27"/>
              <p:cNvSpPr txBox="1"/>
              <p:nvPr/>
            </p:nvSpPr>
            <p:spPr>
              <a:xfrm>
                <a:off x="3135739" y="5845750"/>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30" name="مربع نص 29"/>
              <p:cNvSpPr txBox="1"/>
              <p:nvPr/>
            </p:nvSpPr>
            <p:spPr>
              <a:xfrm>
                <a:off x="3850119" y="5417122"/>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grpSp>
      </p:grpSp>
      <p:sp>
        <p:nvSpPr>
          <p:cNvPr id="31" name="مربع نص 30"/>
          <p:cNvSpPr txBox="1"/>
          <p:nvPr/>
        </p:nvSpPr>
        <p:spPr>
          <a:xfrm>
            <a:off x="8574437" y="4274114"/>
            <a:ext cx="426719" cy="369332"/>
          </a:xfrm>
          <a:prstGeom prst="rect">
            <a:avLst/>
          </a:prstGeom>
          <a:noFill/>
        </p:spPr>
        <p:txBody>
          <a:bodyPr wrap="none" rtlCol="0">
            <a:spAutoFit/>
          </a:bodyPr>
          <a:lstStyle/>
          <a:p>
            <a:pPr algn="ctr" rtl="0"/>
            <a:r>
              <a:rPr lang="en-US" b="1" dirty="0" smtClean="0">
                <a:solidFill>
                  <a:srgbClr val="0000FF"/>
                </a:solidFill>
              </a:rPr>
              <a:t>RE</a:t>
            </a:r>
            <a:endParaRPr lang="en-GB" b="1" dirty="0">
              <a:solidFill>
                <a:srgbClr val="0000FF"/>
              </a:solidFill>
            </a:endParaRPr>
          </a:p>
        </p:txBody>
      </p:sp>
      <p:grpSp>
        <p:nvGrpSpPr>
          <p:cNvPr id="50" name="مجموعة 49"/>
          <p:cNvGrpSpPr/>
          <p:nvPr/>
        </p:nvGrpSpPr>
        <p:grpSpPr>
          <a:xfrm>
            <a:off x="4993127" y="3262812"/>
            <a:ext cx="3944092" cy="3238022"/>
            <a:chOff x="4993127" y="3262812"/>
            <a:chExt cx="3944092" cy="3238022"/>
          </a:xfrm>
        </p:grpSpPr>
        <p:grpSp>
          <p:nvGrpSpPr>
            <p:cNvPr id="35" name="مجموعة 34"/>
            <p:cNvGrpSpPr/>
            <p:nvPr/>
          </p:nvGrpSpPr>
          <p:grpSpPr>
            <a:xfrm>
              <a:off x="4993127" y="4043758"/>
              <a:ext cx="3944092" cy="2385638"/>
              <a:chOff x="278219" y="3758006"/>
              <a:chExt cx="3944092" cy="2385638"/>
            </a:xfrm>
          </p:grpSpPr>
          <p:sp>
            <p:nvSpPr>
              <p:cNvPr id="36" name="مربع نص 35"/>
              <p:cNvSpPr txBox="1"/>
              <p:nvPr/>
            </p:nvSpPr>
            <p:spPr>
              <a:xfrm>
                <a:off x="3492929" y="3758006"/>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grpSp>
            <p:nvGrpSpPr>
              <p:cNvPr id="37" name="مجموعة 31"/>
              <p:cNvGrpSpPr/>
              <p:nvPr/>
            </p:nvGrpSpPr>
            <p:grpSpPr>
              <a:xfrm>
                <a:off x="278219" y="3786190"/>
                <a:ext cx="3944092" cy="2357454"/>
                <a:chOff x="278219" y="3786190"/>
                <a:chExt cx="3944092" cy="2357454"/>
              </a:xfrm>
            </p:grpSpPr>
            <p:sp>
              <p:nvSpPr>
                <p:cNvPr id="38" name="مربع نص 37"/>
                <p:cNvSpPr txBox="1"/>
                <p:nvPr/>
              </p:nvSpPr>
              <p:spPr>
                <a:xfrm>
                  <a:off x="976557" y="5702874"/>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39" name="مربع نص 38"/>
                <p:cNvSpPr txBox="1"/>
                <p:nvPr/>
              </p:nvSpPr>
              <p:spPr>
                <a:xfrm>
                  <a:off x="278219" y="4631304"/>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40" name="مربع نص 39"/>
                <p:cNvSpPr txBox="1"/>
                <p:nvPr/>
              </p:nvSpPr>
              <p:spPr>
                <a:xfrm>
                  <a:off x="1214414" y="3786190"/>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41" name="مربع نص 40"/>
                <p:cNvSpPr txBox="1"/>
                <p:nvPr/>
              </p:nvSpPr>
              <p:spPr>
                <a:xfrm>
                  <a:off x="2278483" y="5345684"/>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42" name="مربع نص 41"/>
                <p:cNvSpPr txBox="1"/>
                <p:nvPr/>
              </p:nvSpPr>
              <p:spPr>
                <a:xfrm>
                  <a:off x="3000364" y="5774312"/>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43" name="مربع نص 42"/>
                <p:cNvSpPr txBox="1"/>
                <p:nvPr/>
              </p:nvSpPr>
              <p:spPr>
                <a:xfrm>
                  <a:off x="3643306" y="5488560"/>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grpSp>
        </p:grpSp>
        <p:sp>
          <p:nvSpPr>
            <p:cNvPr id="44" name="مربع نص 43"/>
            <p:cNvSpPr txBox="1"/>
            <p:nvPr/>
          </p:nvSpPr>
          <p:spPr>
            <a:xfrm>
              <a:off x="5207441" y="3929066"/>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45" name="مربع نص 44"/>
            <p:cNvSpPr txBox="1"/>
            <p:nvPr/>
          </p:nvSpPr>
          <p:spPr>
            <a:xfrm>
              <a:off x="6000760" y="3571876"/>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46" name="مربع نص 45"/>
            <p:cNvSpPr txBox="1"/>
            <p:nvPr/>
          </p:nvSpPr>
          <p:spPr>
            <a:xfrm>
              <a:off x="7316995" y="3262812"/>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47" name="مربع نص 46"/>
            <p:cNvSpPr txBox="1"/>
            <p:nvPr/>
          </p:nvSpPr>
          <p:spPr>
            <a:xfrm>
              <a:off x="7330273" y="3754106"/>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sp>
          <p:nvSpPr>
            <p:cNvPr id="49" name="مربع نص 48"/>
            <p:cNvSpPr txBox="1"/>
            <p:nvPr/>
          </p:nvSpPr>
          <p:spPr>
            <a:xfrm>
              <a:off x="6707639" y="6131502"/>
              <a:ext cx="579005" cy="369332"/>
            </a:xfrm>
            <a:prstGeom prst="rect">
              <a:avLst/>
            </a:prstGeom>
            <a:noFill/>
          </p:spPr>
          <p:txBody>
            <a:bodyPr wrap="none" rtlCol="0">
              <a:spAutoFit/>
            </a:bodyPr>
            <a:lstStyle/>
            <a:p>
              <a:pPr algn="ctr" rtl="0"/>
              <a:r>
                <a:rPr lang="en-US" b="1" dirty="0" smtClean="0">
                  <a:solidFill>
                    <a:srgbClr val="FF0000"/>
                  </a:solidFill>
                </a:rPr>
                <a:t>NRE</a:t>
              </a:r>
              <a:endParaRPr lang="en-GB"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out)">
                                      <p:cBhvr>
                                        <p:cTn id="12" dur="500"/>
                                        <p:tgtEl>
                                          <p:spTgt spid="13"/>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ou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heckerboard(across)">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ox(ou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ox(out)">
                                      <p:cBhvr>
                                        <p:cTn id="30" dur="500"/>
                                        <p:tgtEl>
                                          <p:spTgt spid="51"/>
                                        </p:tgtEl>
                                      </p:cBhvr>
                                    </p:animEffect>
                                  </p:childTnLst>
                                </p:cTn>
                              </p:par>
                              <p:par>
                                <p:cTn id="31" presetID="4" presetClass="entr" presetSubtype="32"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ox(out)">
                                      <p:cBhvr>
                                        <p:cTn id="33" dur="500"/>
                                        <p:tgtEl>
                                          <p:spTgt spid="33"/>
                                        </p:tgtEl>
                                      </p:cBhvr>
                                    </p:animEffect>
                                  </p:childTnLst>
                                </p:cTn>
                              </p:par>
                            </p:childTnLst>
                          </p:cTn>
                        </p:par>
                        <p:par>
                          <p:cTn id="34" fill="hold">
                            <p:stCondLst>
                              <p:cond delay="500"/>
                            </p:stCondLst>
                            <p:childTnLst>
                              <p:par>
                                <p:cTn id="35" presetID="4" presetClass="entr" presetSubtype="32"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ox(ou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dirty="0" smtClean="0">
                <a:solidFill>
                  <a:srgbClr val="C00000"/>
                </a:solidFill>
              </a:rPr>
              <a:t>Synthesis &amp; Breakdown of Glycogen</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285860"/>
            <a:ext cx="8643966" cy="5429288"/>
          </a:xfrm>
        </p:spPr>
        <p:txBody>
          <a:bodyPr/>
          <a:lstStyle/>
          <a:p>
            <a:pPr algn="l" rtl="0">
              <a:buFont typeface="Wingdings" pitchFamily="2" charset="2"/>
              <a:buChar char="q"/>
            </a:pPr>
            <a:r>
              <a:rPr lang="en-US" sz="2400" dirty="0" smtClean="0">
                <a:latin typeface="Arial" pitchFamily="34" charset="0"/>
                <a:cs typeface="Arial" pitchFamily="34" charset="0"/>
              </a:rPr>
              <a:t>The brain and other tissues require a constant supply of blood glucose for survival</a:t>
            </a:r>
          </a:p>
          <a:p>
            <a:pPr algn="l" rtl="0">
              <a:buFont typeface="Wingdings" pitchFamily="2" charset="2"/>
              <a:buChar char="q"/>
            </a:pPr>
            <a:r>
              <a:rPr lang="en-US" sz="2400" dirty="0" smtClean="0">
                <a:latin typeface="Arial" pitchFamily="34" charset="0"/>
                <a:cs typeface="Arial" pitchFamily="34" charset="0"/>
              </a:rPr>
              <a:t>Some tissues particularly liver and skeletal muscles store glucose in a form that can be rapidly mobilized (i.e. glycogen) </a:t>
            </a:r>
          </a:p>
          <a:p>
            <a:pPr algn="l" rtl="0">
              <a:buFont typeface="Wingdings" pitchFamily="2" charset="2"/>
              <a:buChar char="q"/>
            </a:pPr>
            <a:r>
              <a:rPr lang="en-US" sz="2400" dirty="0" smtClean="0">
                <a:latin typeface="Arial" pitchFamily="34" charset="0"/>
                <a:cs typeface="Arial" pitchFamily="34" charset="0"/>
              </a:rPr>
              <a:t>Glycogen in synthesized (glycogenesis) when blood glucose is high and glycogen is degraded (glycogenolysis) releasing glucose into the blood stream when blood glucose is low (normal blood glucose level is 80-100 mg/dl)</a:t>
            </a:r>
          </a:p>
          <a:p>
            <a:pPr algn="l" rtl="0">
              <a:buFont typeface="Wingdings" pitchFamily="2" charset="2"/>
              <a:buChar char="q"/>
            </a:pPr>
            <a:r>
              <a:rPr lang="en-US" sz="2400" dirty="0" smtClean="0">
                <a:latin typeface="Arial" pitchFamily="34" charset="0"/>
                <a:cs typeface="Arial" pitchFamily="34" charset="0"/>
              </a:rPr>
              <a:t>This balance between the need and availability is called metabolic homeostasis     </a:t>
            </a:r>
          </a:p>
          <a:p>
            <a:pPr lvl="3" algn="l" rtl="0">
              <a:buNone/>
            </a:pPr>
            <a:endParaRPr lang="en-US" sz="2200" dirty="0" smtClean="0">
              <a:latin typeface="Arial" pitchFamily="34" charset="0"/>
              <a:cs typeface="Arial" pitchFamily="34" charset="0"/>
            </a:endParaRPr>
          </a:p>
          <a:p>
            <a:pPr lvl="3" algn="l" rtl="0">
              <a:buNone/>
            </a:pPr>
            <a:endParaRPr lang="en-US" sz="22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heckerboard(across)">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Structural 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285860"/>
            <a:ext cx="8501122" cy="1643074"/>
          </a:xfrm>
        </p:spPr>
        <p:txBody>
          <a:bodyPr>
            <a:normAutofit/>
          </a:bodyPr>
          <a:lstStyle/>
          <a:p>
            <a:pPr marL="457200" indent="-457200" algn="l" rtl="0">
              <a:buNone/>
            </a:pPr>
            <a:r>
              <a:rPr lang="en-US" sz="2200" dirty="0" smtClean="0">
                <a:solidFill>
                  <a:srgbClr val="0000FF"/>
                </a:solidFill>
                <a:latin typeface="Arial" pitchFamily="34" charset="0"/>
                <a:cs typeface="Arial" pitchFamily="34" charset="0"/>
              </a:rPr>
              <a:t>Cellulose: </a:t>
            </a:r>
            <a:r>
              <a:rPr lang="en-US" sz="2200" dirty="0" smtClean="0">
                <a:latin typeface="Arial" pitchFamily="34" charset="0"/>
                <a:cs typeface="Arial" pitchFamily="34" charset="0"/>
              </a:rPr>
              <a:t>the primary structural component of plant cell walls.</a:t>
            </a:r>
          </a:p>
          <a:p>
            <a:pPr marL="457200" indent="-457200" algn="l" rtl="0">
              <a:buNone/>
            </a:pPr>
            <a:endParaRPr lang="en-US" sz="800" dirty="0" smtClean="0">
              <a:latin typeface="Arial" pitchFamily="34" charset="0"/>
              <a:cs typeface="Arial" pitchFamily="34" charset="0"/>
            </a:endParaRPr>
          </a:p>
          <a:p>
            <a:pPr marL="857250" lvl="1" indent="-457200" algn="l" rtl="0">
              <a:buFont typeface="Wingdings" pitchFamily="2" charset="2"/>
              <a:buChar char="§"/>
            </a:pPr>
            <a:r>
              <a:rPr lang="en-US" sz="1800" dirty="0" smtClean="0">
                <a:latin typeface="Arial" pitchFamily="34" charset="0"/>
                <a:cs typeface="Arial" pitchFamily="34" charset="0"/>
              </a:rPr>
              <a:t>A linear polymer of D-glucose residues linked via </a:t>
            </a:r>
            <a:r>
              <a:rPr lang="el-GR" sz="1800" dirty="0" smtClean="0">
                <a:latin typeface="Arial" pitchFamily="34" charset="0"/>
                <a:cs typeface="Arial" pitchFamily="34" charset="0"/>
              </a:rPr>
              <a:t>β</a:t>
            </a:r>
            <a:r>
              <a:rPr lang="en-US" sz="1800" dirty="0" smtClean="0">
                <a:latin typeface="Arial" pitchFamily="34" charset="0"/>
                <a:cs typeface="Arial" pitchFamily="34" charset="0"/>
              </a:rPr>
              <a:t>-(1-4) glycosidic bonds.</a:t>
            </a:r>
          </a:p>
        </p:txBody>
      </p:sp>
      <p:pic>
        <p:nvPicPr>
          <p:cNvPr id="10" name="صورة 9" descr="cellulose.jpg"/>
          <p:cNvPicPr>
            <a:picLocks noChangeAspect="1"/>
          </p:cNvPicPr>
          <p:nvPr/>
        </p:nvPicPr>
        <p:blipFill>
          <a:blip r:embed="rId3"/>
          <a:stretch>
            <a:fillRect/>
          </a:stretch>
        </p:blipFill>
        <p:spPr>
          <a:xfrm>
            <a:off x="899592" y="2780928"/>
            <a:ext cx="7715143" cy="2160240"/>
          </a:xfrm>
          <a:prstGeom prst="rect">
            <a:avLst/>
          </a:prstGeom>
        </p:spPr>
      </p:pic>
      <p:sp>
        <p:nvSpPr>
          <p:cNvPr id="11" name="عنصر نائب للمحتوى 2"/>
          <p:cNvSpPr txBox="1">
            <a:spLocks/>
          </p:cNvSpPr>
          <p:nvPr/>
        </p:nvSpPr>
        <p:spPr>
          <a:xfrm>
            <a:off x="500034" y="5000636"/>
            <a:ext cx="8501122" cy="1643074"/>
          </a:xfrm>
          <a:prstGeom prst="rect">
            <a:avLst/>
          </a:prstGeom>
        </p:spPr>
        <p:txBody>
          <a:bodyPr vert="horz" lIns="91440" tIns="45720" rIns="91440" bIns="45720" rtlCol="1">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857250" marR="0" lvl="1" indent="-4572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dirty="0" smtClean="0">
                <a:latin typeface="Arial" pitchFamily="34" charset="0"/>
                <a:cs typeface="Arial" pitchFamily="34" charset="0"/>
              </a:rPr>
              <a:t>It is the most abundant organic molecule on the earth. cellulose accounts for over half of the carbon in the biosphere.</a:t>
            </a:r>
          </a:p>
          <a:p>
            <a:pPr marL="857250" lvl="1" indent="-457200" algn="l" rtl="0">
              <a:spcBef>
                <a:spcPct val="20000"/>
              </a:spcBef>
              <a:buFont typeface="Wingdings" pitchFamily="2" charset="2"/>
              <a:buChar cha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It</a:t>
            </a:r>
            <a:r>
              <a:rPr kumimoji="0" lang="en-US"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adopts a very different molecular architecture from that of starch (hollow helix) due to its </a:t>
            </a:r>
            <a:r>
              <a:rPr lang="el-GR" dirty="0" smtClean="0">
                <a:latin typeface="Arial" pitchFamily="34" charset="0"/>
                <a:cs typeface="Arial" pitchFamily="34" charset="0"/>
              </a:rPr>
              <a:t>β</a:t>
            </a:r>
            <a:r>
              <a:rPr lang="en-US" dirty="0" smtClean="0">
                <a:latin typeface="Arial" pitchFamily="34" charset="0"/>
                <a:cs typeface="Arial" pitchFamily="34" charset="0"/>
              </a:rPr>
              <a:t>-linkages.</a:t>
            </a:r>
            <a:endPar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500"/>
                                        <p:tgtEl>
                                          <p:spTgt spid="7">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checkerboard(across)">
                                      <p:cBhvr>
                                        <p:cTn id="2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Structural 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071546"/>
            <a:ext cx="8501122" cy="5429288"/>
          </a:xfrm>
        </p:spPr>
        <p:txBody>
          <a:bodyPr>
            <a:normAutofit/>
          </a:bodyPr>
          <a:lstStyle/>
          <a:p>
            <a:pPr marL="457200" indent="-457200" algn="l" rtl="0">
              <a:buNone/>
            </a:pPr>
            <a:endParaRPr lang="en-US" sz="800" dirty="0" smtClean="0">
              <a:latin typeface="Arial" pitchFamily="34" charset="0"/>
              <a:cs typeface="Arial" pitchFamily="34" charset="0"/>
            </a:endParaRPr>
          </a:p>
          <a:p>
            <a:pPr marL="857250" lvl="1" indent="-457200" algn="l" rtl="0">
              <a:buFont typeface="Wingdings" pitchFamily="2" charset="2"/>
              <a:buChar char="§"/>
            </a:pPr>
            <a:r>
              <a:rPr lang="en-US" sz="1800" dirty="0" smtClean="0">
                <a:latin typeface="Arial" pitchFamily="34" charset="0"/>
                <a:cs typeface="Arial" pitchFamily="34" charset="0"/>
              </a:rPr>
              <a:t>Cellulose forms very long straight chains. The parallel chains interact with one another through H-bonds  </a:t>
            </a:r>
          </a:p>
        </p:txBody>
      </p:sp>
      <p:pic>
        <p:nvPicPr>
          <p:cNvPr id="9" name="صورة 8" descr="05_08CelluloseArrange.jpg"/>
          <p:cNvPicPr>
            <a:picLocks noChangeAspect="1"/>
          </p:cNvPicPr>
          <p:nvPr/>
        </p:nvPicPr>
        <p:blipFill>
          <a:blip r:embed="rId3"/>
          <a:stretch>
            <a:fillRect/>
          </a:stretch>
        </p:blipFill>
        <p:spPr>
          <a:xfrm>
            <a:off x="2000232" y="2055595"/>
            <a:ext cx="6500858" cy="473099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chitinn.jpg"/>
          <p:cNvPicPr>
            <a:picLocks noChangeAspect="1"/>
          </p:cNvPicPr>
          <p:nvPr/>
        </p:nvPicPr>
        <p:blipFill>
          <a:blip r:embed="rId2"/>
          <a:srcRect t="13658" b="4178"/>
          <a:stretch>
            <a:fillRect/>
          </a:stretch>
        </p:blipFill>
        <p:spPr>
          <a:xfrm>
            <a:off x="214282" y="4267940"/>
            <a:ext cx="5441960" cy="2518646"/>
          </a:xfrm>
          <a:prstGeom prst="rect">
            <a:avLst/>
          </a:prstGeom>
        </p:spPr>
      </p:pic>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Structural 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071546"/>
            <a:ext cx="8501122" cy="5429288"/>
          </a:xfrm>
        </p:spPr>
        <p:txBody>
          <a:bodyPr>
            <a:normAutofit/>
          </a:bodyPr>
          <a:lstStyle/>
          <a:p>
            <a:pPr marL="457200" indent="-457200" algn="l" rtl="0">
              <a:buNone/>
            </a:pPr>
            <a:endParaRPr lang="en-US" sz="800" dirty="0" smtClean="0">
              <a:latin typeface="Arial" pitchFamily="34" charset="0"/>
              <a:cs typeface="Arial" pitchFamily="34" charset="0"/>
            </a:endParaRPr>
          </a:p>
          <a:p>
            <a:pPr marL="857250" lvl="1" indent="-457200" algn="l" rtl="0">
              <a:buFont typeface="Wingdings" pitchFamily="2" charset="2"/>
              <a:buChar char="§"/>
            </a:pPr>
            <a:r>
              <a:rPr lang="en-US" sz="1800" dirty="0" smtClean="0">
                <a:latin typeface="Arial" pitchFamily="34" charset="0"/>
                <a:cs typeface="Arial" pitchFamily="34" charset="0"/>
              </a:rPr>
              <a:t>Compared to humans, herbivores and termites can digest cellulose because they have cellulases enzymes “enzymes capable of hydrolyzing the </a:t>
            </a:r>
            <a:r>
              <a:rPr lang="el-GR" sz="1800" dirty="0" smtClean="0">
                <a:latin typeface="Arial" pitchFamily="34" charset="0"/>
                <a:cs typeface="Arial" pitchFamily="34" charset="0"/>
              </a:rPr>
              <a:t>β</a:t>
            </a:r>
            <a:r>
              <a:rPr lang="en-US" sz="1800" dirty="0" smtClean="0">
                <a:latin typeface="Arial" pitchFamily="34" charset="0"/>
                <a:cs typeface="Arial" pitchFamily="34" charset="0"/>
              </a:rPr>
              <a:t>-(1-4) bonds of cellulose ”.</a:t>
            </a:r>
          </a:p>
          <a:p>
            <a:pPr marL="857250" lvl="1" indent="-457200" algn="l" rtl="0">
              <a:buNone/>
            </a:pPr>
            <a:endParaRPr lang="en-US" sz="800" dirty="0" smtClean="0">
              <a:latin typeface="Arial" pitchFamily="34" charset="0"/>
              <a:cs typeface="Arial" pitchFamily="34" charset="0"/>
            </a:endParaRPr>
          </a:p>
          <a:p>
            <a:pPr marL="457200" indent="-457200" algn="l" rtl="0">
              <a:buNone/>
            </a:pPr>
            <a:r>
              <a:rPr lang="en-US" sz="2200" dirty="0" smtClean="0">
                <a:solidFill>
                  <a:srgbClr val="0000FF"/>
                </a:solidFill>
                <a:latin typeface="Arial" pitchFamily="34" charset="0"/>
                <a:cs typeface="Arial" pitchFamily="34" charset="0"/>
              </a:rPr>
              <a:t>Chitin: </a:t>
            </a:r>
            <a:endParaRPr lang="en-US" sz="2200" dirty="0" smtClean="0">
              <a:latin typeface="Arial" pitchFamily="34" charset="0"/>
              <a:cs typeface="Arial" pitchFamily="34" charset="0"/>
            </a:endParaRPr>
          </a:p>
          <a:p>
            <a:pPr marL="457200" indent="-457200" algn="l" rtl="0">
              <a:buNone/>
            </a:pPr>
            <a:endParaRPr lang="en-US" sz="800" dirty="0" smtClean="0">
              <a:latin typeface="Arial" pitchFamily="34" charset="0"/>
              <a:cs typeface="Arial" pitchFamily="34" charset="0"/>
            </a:endParaRPr>
          </a:p>
          <a:p>
            <a:pPr marL="857250" lvl="1" indent="-457200" algn="l" rtl="0">
              <a:buFont typeface="Wingdings" pitchFamily="2" charset="2"/>
              <a:buChar char="§"/>
            </a:pPr>
            <a:r>
              <a:rPr lang="en-US" sz="1800" dirty="0" smtClean="0">
                <a:latin typeface="Arial" pitchFamily="34" charset="0"/>
                <a:cs typeface="Arial" pitchFamily="34" charset="0"/>
              </a:rPr>
              <a:t>It is the structural component of the exoskeletons of the invertebrates like insects and spiders. Also, it is the main component of the cell walls of fungi. </a:t>
            </a:r>
          </a:p>
          <a:p>
            <a:pPr marL="857250" lvl="1" indent="-457200" algn="l" rtl="0">
              <a:buFont typeface="Wingdings" pitchFamily="2" charset="2"/>
              <a:buChar char="§"/>
            </a:pPr>
            <a:r>
              <a:rPr lang="en-US" sz="1800" dirty="0" smtClean="0">
                <a:latin typeface="Arial" pitchFamily="34" charset="0"/>
                <a:cs typeface="Arial" pitchFamily="34" charset="0"/>
              </a:rPr>
              <a:t>A long chain polymer of N-acetyl-D-glucosamine residues joined by        </a:t>
            </a:r>
            <a:r>
              <a:rPr lang="el-GR" sz="1800" dirty="0" smtClean="0">
                <a:latin typeface="Arial" pitchFamily="34" charset="0"/>
                <a:cs typeface="Arial" pitchFamily="34" charset="0"/>
              </a:rPr>
              <a:t>β</a:t>
            </a:r>
            <a:r>
              <a:rPr lang="en-US" sz="1800" dirty="0" smtClean="0">
                <a:latin typeface="Arial" pitchFamily="34" charset="0"/>
                <a:cs typeface="Arial" pitchFamily="34" charset="0"/>
              </a:rPr>
              <a:t>-(1-4) bonds.</a:t>
            </a:r>
          </a:p>
          <a:p>
            <a:pPr marL="857250" lvl="1" indent="-457200" algn="l" rtl="0">
              <a:buNone/>
            </a:pPr>
            <a:endParaRPr lang="en-US" sz="1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p:txBody>
      </p:sp>
      <p:pic>
        <p:nvPicPr>
          <p:cNvPr id="10" name="صورة 9" descr="images (1).jpg"/>
          <p:cNvPicPr>
            <a:picLocks noChangeAspect="1"/>
          </p:cNvPicPr>
          <p:nvPr/>
        </p:nvPicPr>
        <p:blipFill>
          <a:blip r:embed="rId4"/>
          <a:stretch>
            <a:fillRect/>
          </a:stretch>
        </p:blipFill>
        <p:spPr>
          <a:xfrm>
            <a:off x="6462744" y="4643446"/>
            <a:ext cx="2609850" cy="1752600"/>
          </a:xfrm>
          <a:prstGeom prst="rect">
            <a:avLst/>
          </a:prstGeom>
        </p:spPr>
      </p:pic>
      <p:sp>
        <p:nvSpPr>
          <p:cNvPr id="13" name="سهم إلى اليسار 12"/>
          <p:cNvSpPr/>
          <p:nvPr/>
        </p:nvSpPr>
        <p:spPr>
          <a:xfrm>
            <a:off x="5786446" y="5357826"/>
            <a:ext cx="571504" cy="285752"/>
          </a:xfrm>
          <a:prstGeom prst="leftArrow">
            <a:avLst/>
          </a:prstGeom>
          <a:solidFill>
            <a:srgbClr val="F587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checkerboard(across)">
                                      <p:cBhvr>
                                        <p:cTn id="10" dur="500"/>
                                        <p:tgtEl>
                                          <p:spTgt spid="7">
                                            <p:txEl>
                                              <p:pRg st="5" end="5"/>
                                            </p:txEl>
                                          </p:spTgt>
                                        </p:tgtEl>
                                      </p:cBhvr>
                                    </p:animEffect>
                                  </p:childTnLst>
                                </p:cTn>
                              </p:par>
                            </p:childTnLst>
                          </p:cTn>
                        </p:par>
                        <p:par>
                          <p:cTn id="11" fill="hold">
                            <p:stCondLst>
                              <p:cond delay="500"/>
                            </p:stCondLst>
                            <p:childTnLst>
                              <p:par>
                                <p:cTn id="12" presetID="8"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checkerboard(across)">
                                      <p:cBhvr>
                                        <p:cTn id="19" dur="500"/>
                                        <p:tgtEl>
                                          <p:spTgt spid="7">
                                            <p:txEl>
                                              <p:pRg st="6" end="6"/>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1000"/>
                                        <p:tgtEl>
                                          <p:spTgt spid="9"/>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Structural 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071546"/>
            <a:ext cx="8501122" cy="5429288"/>
          </a:xfrm>
        </p:spPr>
        <p:txBody>
          <a:bodyPr>
            <a:normAutofit/>
          </a:bodyPr>
          <a:lstStyle/>
          <a:p>
            <a:pPr marL="457200" indent="-457200" algn="l" rtl="0">
              <a:buNone/>
            </a:pPr>
            <a:endParaRPr lang="en-US" sz="800" dirty="0" smtClean="0">
              <a:latin typeface="Arial" pitchFamily="34" charset="0"/>
              <a:cs typeface="Arial" pitchFamily="34" charset="0"/>
            </a:endParaRPr>
          </a:p>
          <a:p>
            <a:pPr marL="857250" lvl="1" indent="-457200" algn="l" rtl="0">
              <a:buFont typeface="Wingdings" pitchFamily="2" charset="2"/>
              <a:buChar char="§"/>
            </a:pPr>
            <a:r>
              <a:rPr lang="en-US" sz="1800" dirty="0" smtClean="0">
                <a:latin typeface="Arial" pitchFamily="34" charset="0"/>
                <a:cs typeface="Arial" pitchFamily="34" charset="0"/>
              </a:rPr>
              <a:t>It has similar structure to cellulose with the only difference is the replacement of OH at C2 of each monomer with acetyl amine group</a:t>
            </a:r>
          </a:p>
          <a:p>
            <a:pPr marL="857250" lvl="1" indent="-457200" algn="l" rtl="0">
              <a:buFont typeface="Wingdings" pitchFamily="2" charset="2"/>
              <a:buChar char="§"/>
            </a:pPr>
            <a:endParaRPr lang="en-US" sz="1800" dirty="0" smtClean="0">
              <a:latin typeface="Arial" pitchFamily="34" charset="0"/>
              <a:cs typeface="Arial" pitchFamily="34" charset="0"/>
            </a:endParaRPr>
          </a:p>
          <a:p>
            <a:pPr marL="857250" lvl="1" indent="-457200" algn="l" rtl="0">
              <a:buNone/>
            </a:pPr>
            <a:r>
              <a:rPr lang="en-US" sz="1800" dirty="0" smtClean="0">
                <a:solidFill>
                  <a:srgbClr val="0000FF"/>
                </a:solidFill>
                <a:latin typeface="Arial" pitchFamily="34" charset="0"/>
                <a:cs typeface="Arial" pitchFamily="34" charset="0"/>
              </a:rPr>
              <a:t>Chitosan: </a:t>
            </a:r>
            <a:r>
              <a:rPr lang="en-GB" sz="2000" dirty="0" smtClean="0">
                <a:latin typeface="Arial" pitchFamily="34" charset="0"/>
                <a:cs typeface="Arial" pitchFamily="34" charset="0"/>
              </a:rPr>
              <a:t> is a linear polysaccharide composed of randomly distributed </a:t>
            </a:r>
            <a:r>
              <a:rPr lang="el-GR" sz="2000" dirty="0" smtClean="0">
                <a:latin typeface="Arial" pitchFamily="34" charset="0"/>
                <a:cs typeface="Arial" pitchFamily="34" charset="0"/>
              </a:rPr>
              <a:t>β-(1-4)-</a:t>
            </a:r>
            <a:r>
              <a:rPr lang="en-GB" sz="2000" dirty="0" smtClean="0">
                <a:latin typeface="Arial" pitchFamily="34" charset="0"/>
                <a:cs typeface="Arial" pitchFamily="34" charset="0"/>
              </a:rPr>
              <a:t>linked D-glucosamine (deacetylated unit) and N-acetyl-D-glucosamine (acetylated unit).</a:t>
            </a:r>
            <a:r>
              <a:rPr lang="en-US" sz="2000" dirty="0" smtClean="0">
                <a:solidFill>
                  <a:srgbClr val="0000FF"/>
                </a:solidFill>
                <a:latin typeface="Arial" pitchFamily="34" charset="0"/>
                <a:cs typeface="Arial" pitchFamily="34" charset="0"/>
              </a:rPr>
              <a:t> </a:t>
            </a:r>
            <a:r>
              <a:rPr lang="en-US" sz="2000" dirty="0" smtClean="0">
                <a:latin typeface="Arial" pitchFamily="34" charset="0"/>
                <a:cs typeface="Arial" pitchFamily="34" charset="0"/>
              </a:rPr>
              <a:t>It is produced commercially by deacetylation of chitin (e.g. </a:t>
            </a:r>
            <a:r>
              <a:rPr lang="en-GB" sz="2000" dirty="0" smtClean="0">
                <a:latin typeface="Arial" pitchFamily="34" charset="0"/>
                <a:cs typeface="Arial" pitchFamily="34" charset="0"/>
              </a:rPr>
              <a:t>by treating shrimp shells with the alkali sodium hydroxide). </a:t>
            </a:r>
          </a:p>
          <a:p>
            <a:pPr marL="857250" lvl="1" indent="-457200" algn="l" rtl="0">
              <a:buNone/>
            </a:pPr>
            <a:endParaRPr lang="en-GB" sz="2000" dirty="0" smtClean="0">
              <a:latin typeface="Arial" pitchFamily="34" charset="0"/>
              <a:cs typeface="Arial" pitchFamily="34" charset="0"/>
            </a:endParaRPr>
          </a:p>
          <a:p>
            <a:pPr marL="857250" lvl="1" indent="-457200" algn="l" rtl="0">
              <a:buNone/>
            </a:pPr>
            <a:r>
              <a:rPr lang="en-GB" sz="2000" dirty="0" smtClean="0">
                <a:latin typeface="Arial" pitchFamily="34" charset="0"/>
                <a:cs typeface="Arial" pitchFamily="34" charset="0"/>
              </a:rPr>
              <a:t>Medical uses: it is useful in weight loss </a:t>
            </a:r>
          </a:p>
          <a:p>
            <a:pPr marL="857250" lvl="1" indent="-457200" algn="l" rtl="0">
              <a:buNone/>
            </a:pPr>
            <a:r>
              <a:rPr lang="en-GB" sz="2000" dirty="0" smtClean="0">
                <a:latin typeface="Arial" pitchFamily="34" charset="0"/>
                <a:cs typeface="Arial" pitchFamily="34" charset="0"/>
              </a:rPr>
              <a:t>and obesity treatment plans because it </a:t>
            </a:r>
          </a:p>
          <a:p>
            <a:pPr marL="857250" lvl="1" indent="-457200" algn="l" rtl="0">
              <a:buNone/>
            </a:pPr>
            <a:r>
              <a:rPr lang="en-GB" sz="2000" dirty="0" smtClean="0">
                <a:latin typeface="Arial" pitchFamily="34" charset="0"/>
                <a:cs typeface="Arial" pitchFamily="34" charset="0"/>
              </a:rPr>
              <a:t>can reduce fat absorption</a:t>
            </a:r>
            <a:r>
              <a:rPr lang="en-US" sz="2000" dirty="0" smtClean="0">
                <a:latin typeface="Arial" pitchFamily="34" charset="0"/>
                <a:cs typeface="Arial" pitchFamily="34" charset="0"/>
              </a:rPr>
              <a:t> </a:t>
            </a:r>
            <a:r>
              <a:rPr lang="en-US" sz="2000" dirty="0" smtClean="0">
                <a:solidFill>
                  <a:srgbClr val="0000FF"/>
                </a:solidFill>
                <a:latin typeface="Arial" pitchFamily="34" charset="0"/>
                <a:cs typeface="Arial" pitchFamily="34" charset="0"/>
              </a:rPr>
              <a:t>  </a:t>
            </a:r>
            <a:endParaRPr lang="en-US" sz="20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a:p>
            <a:pPr marL="857250" lvl="1" indent="-457200" algn="l" rtl="0">
              <a:buNone/>
            </a:pPr>
            <a:endParaRPr lang="en-US" sz="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p:txBody>
      </p:sp>
      <p:pic>
        <p:nvPicPr>
          <p:cNvPr id="8" name="صورة 7" descr="chitosan.jpg"/>
          <p:cNvPicPr>
            <a:picLocks noChangeAspect="1"/>
          </p:cNvPicPr>
          <p:nvPr/>
        </p:nvPicPr>
        <p:blipFill>
          <a:blip r:embed="rId3" cstate="print"/>
          <a:stretch>
            <a:fillRect/>
          </a:stretch>
        </p:blipFill>
        <p:spPr>
          <a:xfrm>
            <a:off x="6429388" y="3571900"/>
            <a:ext cx="2365737" cy="3214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checkerboard(across)">
                                      <p:cBhvr>
                                        <p:cTn id="12" dur="500"/>
                                        <p:tgtEl>
                                          <p:spTgt spid="7">
                                            <p:txEl>
                                              <p:pRg st="5" end="5"/>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checkerboard(across)">
                                      <p:cBhvr>
                                        <p:cTn id="15" dur="500"/>
                                        <p:tgtEl>
                                          <p:spTgt spid="7">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xEl>
                                              <p:pRg st="7" end="7"/>
                                            </p:txEl>
                                          </p:spTgt>
                                        </p:tgtEl>
                                        <p:attrNameLst>
                                          <p:attrName>style.visibility</p:attrName>
                                        </p:attrNameLst>
                                      </p:cBhvr>
                                      <p:to>
                                        <p:strVal val="visible"/>
                                      </p:to>
                                    </p:set>
                                    <p:animEffect transition="in" filter="checkerboard(across)">
                                      <p:cBhvr>
                                        <p:cTn id="18" dur="500"/>
                                        <p:tgtEl>
                                          <p:spTgt spid="7">
                                            <p:txEl>
                                              <p:pRg st="7" end="7"/>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in)">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285860"/>
            <a:ext cx="8501122" cy="2143140"/>
          </a:xfrm>
        </p:spPr>
        <p:txBody>
          <a:bodyPr>
            <a:normAutofit lnSpcReduction="10000"/>
          </a:bodyPr>
          <a:lstStyle/>
          <a:p>
            <a:pPr marL="457200" indent="-457200" algn="l" rtl="0">
              <a:buFont typeface="Wingdings" pitchFamily="2" charset="2"/>
              <a:buChar char="q"/>
            </a:pPr>
            <a:r>
              <a:rPr lang="en-US" sz="2200" dirty="0" smtClean="0">
                <a:latin typeface="Arial" pitchFamily="34" charset="0"/>
                <a:cs typeface="Arial" pitchFamily="34" charset="0"/>
              </a:rPr>
              <a:t>Consist of two or more different monosaccharide units and are closely associated with lipid (glycolipids) or protein (glycoproteins)</a:t>
            </a:r>
          </a:p>
          <a:p>
            <a:pPr marL="457200" indent="-457200" algn="l" rtl="0">
              <a:buFont typeface="Wingdings" pitchFamily="2" charset="2"/>
              <a:buChar char="q"/>
            </a:pPr>
            <a:r>
              <a:rPr lang="en-US" sz="2200" dirty="0" smtClean="0">
                <a:latin typeface="Arial" pitchFamily="34" charset="0"/>
                <a:cs typeface="Arial" pitchFamily="34" charset="0"/>
              </a:rPr>
              <a:t>The naturally occurring heteroglycans are mostly found in the connective tissues (such as cartilage, tendon, blood vessel walls,…..etc)</a:t>
            </a:r>
          </a:p>
          <a:p>
            <a:pPr marL="457200" indent="-457200" algn="l" rtl="0">
              <a:buNone/>
            </a:pPr>
            <a:endParaRPr lang="en-US" sz="2200" dirty="0" smtClean="0">
              <a:latin typeface="Arial" pitchFamily="34" charset="0"/>
              <a:cs typeface="Arial" pitchFamily="34" charset="0"/>
            </a:endParaRPr>
          </a:p>
          <a:p>
            <a:pPr marL="457200" indent="-457200" algn="l" rtl="0">
              <a:buNone/>
            </a:pPr>
            <a:endParaRPr lang="en-US" sz="800" dirty="0" smtClean="0">
              <a:latin typeface="Arial" pitchFamily="34" charset="0"/>
              <a:cs typeface="Arial" pitchFamily="34" charset="0"/>
            </a:endParaRPr>
          </a:p>
          <a:p>
            <a:pPr marL="857250" lvl="1" indent="-457200" algn="l" rtl="0">
              <a:buNone/>
            </a:pPr>
            <a:endParaRPr lang="en-US" sz="800" dirty="0" smtClean="0">
              <a:latin typeface="Arial" pitchFamily="34" charset="0"/>
              <a:cs typeface="Arial" pitchFamily="34" charset="0"/>
            </a:endParaRPr>
          </a:p>
        </p:txBody>
      </p:sp>
      <p:pic>
        <p:nvPicPr>
          <p:cNvPr id="8" name="صورة 7" descr="hyaluronic-acid-injection-k.jpg"/>
          <p:cNvPicPr>
            <a:picLocks noChangeAspect="1"/>
          </p:cNvPicPr>
          <p:nvPr/>
        </p:nvPicPr>
        <p:blipFill>
          <a:blip r:embed="rId3"/>
          <a:stretch>
            <a:fillRect/>
          </a:stretch>
        </p:blipFill>
        <p:spPr>
          <a:xfrm>
            <a:off x="1142976" y="5141378"/>
            <a:ext cx="2333628" cy="1645208"/>
          </a:xfrm>
          <a:prstGeom prst="rect">
            <a:avLst/>
          </a:prstGeom>
        </p:spPr>
      </p:pic>
      <p:pic>
        <p:nvPicPr>
          <p:cNvPr id="9" name="صورة 8" descr="hyaluroniatee.jpg"/>
          <p:cNvPicPr>
            <a:picLocks noChangeAspect="1"/>
          </p:cNvPicPr>
          <p:nvPr/>
        </p:nvPicPr>
        <p:blipFill>
          <a:blip r:embed="rId4"/>
          <a:stretch>
            <a:fillRect/>
          </a:stretch>
        </p:blipFill>
        <p:spPr>
          <a:xfrm>
            <a:off x="7391420" y="5214950"/>
            <a:ext cx="1643074" cy="1603641"/>
          </a:xfrm>
          <a:prstGeom prst="rect">
            <a:avLst/>
          </a:prstGeom>
        </p:spPr>
      </p:pic>
      <p:sp>
        <p:nvSpPr>
          <p:cNvPr id="10" name="مربع نص 9"/>
          <p:cNvSpPr txBox="1"/>
          <p:nvPr/>
        </p:nvSpPr>
        <p:spPr>
          <a:xfrm>
            <a:off x="3286116" y="4643446"/>
            <a:ext cx="184731" cy="369332"/>
          </a:xfrm>
          <a:prstGeom prst="rect">
            <a:avLst/>
          </a:prstGeom>
          <a:noFill/>
        </p:spPr>
        <p:txBody>
          <a:bodyPr wrap="none" rtlCol="0">
            <a:spAutoFit/>
          </a:bodyPr>
          <a:lstStyle/>
          <a:p>
            <a:endParaRPr lang="en-GB" dirty="0"/>
          </a:p>
        </p:txBody>
      </p:sp>
      <p:sp>
        <p:nvSpPr>
          <p:cNvPr id="11" name="مستطيل 10"/>
          <p:cNvSpPr/>
          <p:nvPr/>
        </p:nvSpPr>
        <p:spPr>
          <a:xfrm>
            <a:off x="142844" y="3714752"/>
            <a:ext cx="4572000" cy="1400383"/>
          </a:xfrm>
          <a:prstGeom prst="rect">
            <a:avLst/>
          </a:prstGeom>
        </p:spPr>
        <p:txBody>
          <a:bodyPr>
            <a:spAutoFit/>
          </a:bodyPr>
          <a:lstStyle/>
          <a:p>
            <a:pPr marL="857250" lvl="1" indent="-457200" algn="l" rtl="0">
              <a:buFont typeface="Wingdings" pitchFamily="2" charset="2"/>
              <a:buChar char="§"/>
            </a:pPr>
            <a:r>
              <a:rPr lang="en-US" sz="1900" dirty="0" smtClean="0">
                <a:latin typeface="Arial" pitchFamily="34" charset="0"/>
                <a:cs typeface="Arial" pitchFamily="34" charset="0"/>
              </a:rPr>
              <a:t>It is </a:t>
            </a:r>
            <a:r>
              <a:rPr lang="en-GB" sz="1900" dirty="0" smtClean="0">
                <a:latin typeface="Arial" pitchFamily="34" charset="0"/>
                <a:cs typeface="Arial" pitchFamily="34" charset="0"/>
              </a:rPr>
              <a:t> the major component of joint fluid (synovial fluid). It acts as a lubricating agent and shock absorber.</a:t>
            </a:r>
          </a:p>
          <a:p>
            <a:pPr marL="857250" lvl="1" indent="-457200" algn="l" rtl="0">
              <a:buNone/>
            </a:pPr>
            <a:endParaRPr lang="en-GB" sz="900" dirty="0" smtClean="0">
              <a:latin typeface="Arial" pitchFamily="34" charset="0"/>
              <a:cs typeface="Arial" pitchFamily="34" charset="0"/>
            </a:endParaRPr>
          </a:p>
        </p:txBody>
      </p:sp>
      <p:sp>
        <p:nvSpPr>
          <p:cNvPr id="12" name="مستطيل 11"/>
          <p:cNvSpPr/>
          <p:nvPr/>
        </p:nvSpPr>
        <p:spPr>
          <a:xfrm>
            <a:off x="4143372" y="3643314"/>
            <a:ext cx="5000628" cy="2431435"/>
          </a:xfrm>
          <a:prstGeom prst="rect">
            <a:avLst/>
          </a:prstGeom>
        </p:spPr>
        <p:txBody>
          <a:bodyPr wrap="square">
            <a:spAutoFit/>
          </a:bodyPr>
          <a:lstStyle/>
          <a:p>
            <a:pPr marL="857250" lvl="1" indent="-457200" algn="l" rtl="0">
              <a:buFont typeface="Wingdings" pitchFamily="2" charset="2"/>
              <a:buChar char="§"/>
            </a:pPr>
            <a:r>
              <a:rPr lang="en-US" sz="1900" dirty="0" smtClean="0">
                <a:latin typeface="Arial" pitchFamily="34" charset="0"/>
                <a:cs typeface="Arial" pitchFamily="34" charset="0"/>
              </a:rPr>
              <a:t>It </a:t>
            </a:r>
            <a:r>
              <a:rPr lang="en-GB" sz="1900" dirty="0" smtClean="0"/>
              <a:t> </a:t>
            </a:r>
            <a:r>
              <a:rPr lang="en-GB" sz="1900" dirty="0" smtClean="0">
                <a:latin typeface="Arial" pitchFamily="34" charset="0"/>
                <a:cs typeface="Arial" pitchFamily="34" charset="0"/>
              </a:rPr>
              <a:t>is also a major component of skin, where it is involved in tissue repair. Dry and  scaly skin such as that caused by eczema may be treated with a prescription skin lotion containing sodium              hyaluronate as its                       active ingredient.</a:t>
            </a:r>
          </a:p>
        </p:txBody>
      </p:sp>
      <p:sp>
        <p:nvSpPr>
          <p:cNvPr id="13" name="مربع نص 12"/>
          <p:cNvSpPr txBox="1"/>
          <p:nvPr/>
        </p:nvSpPr>
        <p:spPr>
          <a:xfrm>
            <a:off x="2927829" y="3243204"/>
            <a:ext cx="4249881" cy="400110"/>
          </a:xfrm>
          <a:prstGeom prst="rect">
            <a:avLst/>
          </a:prstGeom>
          <a:noFill/>
        </p:spPr>
        <p:txBody>
          <a:bodyPr wrap="none" rtlCol="0">
            <a:spAutoFit/>
          </a:bodyPr>
          <a:lstStyle/>
          <a:p>
            <a:pPr marL="457200" indent="-457200" algn="l" rtl="0">
              <a:buFont typeface="+mj-lt"/>
              <a:buAutoNum type="arabicPeriod"/>
            </a:pPr>
            <a:r>
              <a:rPr lang="en-US" sz="2000" b="1" dirty="0" smtClean="0">
                <a:solidFill>
                  <a:srgbClr val="0000FF"/>
                </a:solidFill>
                <a:latin typeface="Arial" pitchFamily="34" charset="0"/>
                <a:cs typeface="Arial" pitchFamily="34" charset="0"/>
              </a:rPr>
              <a:t>Hyaluronic acid </a:t>
            </a:r>
            <a:r>
              <a:rPr lang="en-US" sz="2000" dirty="0" smtClean="0">
                <a:latin typeface="Arial" pitchFamily="34" charset="0"/>
                <a:cs typeface="Arial" pitchFamily="34" charset="0"/>
              </a:rPr>
              <a:t>(Hyaluronate) </a:t>
            </a:r>
            <a:endParaRPr lang="en-GB" sz="20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7" dur="500"/>
                                        <p:tgtEl>
                                          <p:spTgt spid="11">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checkerboard(across)">
                                      <p:cBhvr>
                                        <p:cTn id="25" dur="500"/>
                                        <p:tgtEl>
                                          <p:spTgt spid="12">
                                            <p:txEl>
                                              <p:pRg st="0" end="0"/>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500174"/>
            <a:ext cx="8501122" cy="2000264"/>
          </a:xfrm>
        </p:spPr>
        <p:txBody>
          <a:bodyPr>
            <a:normAutofit/>
          </a:bodyPr>
          <a:lstStyle/>
          <a:p>
            <a:pPr marL="457200" indent="-457200" algn="l" rtl="0">
              <a:buNone/>
            </a:pPr>
            <a:endParaRPr lang="en-US" sz="2000" dirty="0" smtClean="0">
              <a:latin typeface="Arial" pitchFamily="34" charset="0"/>
              <a:cs typeface="Arial" pitchFamily="34" charset="0"/>
            </a:endParaRPr>
          </a:p>
          <a:p>
            <a:pPr marL="457200" indent="-457200" algn="l" rtl="0">
              <a:buNone/>
            </a:pPr>
            <a:endParaRPr lang="en-US" sz="2000" dirty="0" smtClean="0">
              <a:latin typeface="Arial" pitchFamily="34" charset="0"/>
              <a:cs typeface="Arial" pitchFamily="34" charset="0"/>
            </a:endParaRPr>
          </a:p>
          <a:p>
            <a:pPr marL="457200" indent="-457200" algn="l" rtl="0">
              <a:buNone/>
            </a:pPr>
            <a:r>
              <a:rPr lang="en-US" sz="2000" dirty="0" smtClean="0">
                <a:latin typeface="Arial" pitchFamily="34" charset="0"/>
                <a:cs typeface="Arial" pitchFamily="34" charset="0"/>
              </a:rPr>
              <a:t> </a:t>
            </a:r>
          </a:p>
          <a:p>
            <a:pPr marL="857250" lvl="1" indent="-457200" algn="l" rtl="0">
              <a:buNone/>
            </a:pPr>
            <a:endParaRPr lang="en-US" sz="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p:txBody>
      </p:sp>
      <p:sp>
        <p:nvSpPr>
          <p:cNvPr id="9" name="مستطيل 8"/>
          <p:cNvSpPr/>
          <p:nvPr/>
        </p:nvSpPr>
        <p:spPr>
          <a:xfrm>
            <a:off x="571472" y="1387934"/>
            <a:ext cx="8429684" cy="969496"/>
          </a:xfrm>
          <a:prstGeom prst="rect">
            <a:avLst/>
          </a:prstGeom>
        </p:spPr>
        <p:txBody>
          <a:bodyPr wrap="square">
            <a:spAutoFit/>
          </a:bodyPr>
          <a:lstStyle/>
          <a:p>
            <a:pPr marL="857250" lvl="1" indent="-457200" algn="l" rtl="0">
              <a:buFont typeface="Wingdings" pitchFamily="2" charset="2"/>
              <a:buChar char="§"/>
            </a:pPr>
            <a:r>
              <a:rPr lang="en-US" sz="1900" dirty="0" smtClean="0">
                <a:latin typeface="Arial" pitchFamily="34" charset="0"/>
                <a:cs typeface="Arial" pitchFamily="34" charset="0"/>
              </a:rPr>
              <a:t>Hyaluronic acid</a:t>
            </a:r>
            <a:r>
              <a:rPr lang="en-GB" sz="1900" dirty="0" smtClean="0">
                <a:latin typeface="Arial" pitchFamily="34" charset="0"/>
                <a:cs typeface="Arial" pitchFamily="34" charset="0"/>
              </a:rPr>
              <a:t> is a </a:t>
            </a:r>
            <a:r>
              <a:rPr lang="en-GB" sz="1900" b="1" dirty="0" smtClean="0">
                <a:latin typeface="Arial" pitchFamily="34" charset="0"/>
                <a:cs typeface="Arial" pitchFamily="34" charset="0"/>
              </a:rPr>
              <a:t>linear</a:t>
            </a:r>
            <a:r>
              <a:rPr lang="en-GB" sz="1900" dirty="0" smtClean="0">
                <a:latin typeface="Arial" pitchFamily="34" charset="0"/>
                <a:cs typeface="Arial" pitchFamily="34" charset="0"/>
              </a:rPr>
              <a:t> polymer </a:t>
            </a:r>
            <a:r>
              <a:rPr lang="en-GB" sz="1900" dirty="0" smtClean="0">
                <a:latin typeface="Arial" pitchFamily="34" charset="0"/>
                <a:cs typeface="Arial" pitchFamily="34" charset="0"/>
              </a:rPr>
              <a:t>of the disaccharides “ D-glucuronic acid and N-acetyl-D-glucosamine “ linked via alternating </a:t>
            </a:r>
            <a:r>
              <a:rPr lang="el-GR" sz="1900" b="1" dirty="0" smtClean="0">
                <a:solidFill>
                  <a:srgbClr val="FF0000"/>
                </a:solidFill>
                <a:latin typeface="Arial" pitchFamily="34" charset="0"/>
                <a:cs typeface="Arial" pitchFamily="34" charset="0"/>
              </a:rPr>
              <a:t>β-1,4</a:t>
            </a:r>
            <a:r>
              <a:rPr lang="el-GR" sz="1900" dirty="0" smtClean="0">
                <a:latin typeface="Arial" pitchFamily="34" charset="0"/>
                <a:cs typeface="Arial" pitchFamily="34" charset="0"/>
              </a:rPr>
              <a:t> </a:t>
            </a:r>
            <a:r>
              <a:rPr lang="en-GB" sz="1900" dirty="0" smtClean="0">
                <a:latin typeface="Arial" pitchFamily="34" charset="0"/>
                <a:cs typeface="Arial" pitchFamily="34" charset="0"/>
              </a:rPr>
              <a:t>and </a:t>
            </a:r>
            <a:r>
              <a:rPr lang="el-GR" sz="1900" b="1" dirty="0" smtClean="0">
                <a:solidFill>
                  <a:srgbClr val="0000FF"/>
                </a:solidFill>
                <a:latin typeface="Arial" pitchFamily="34" charset="0"/>
                <a:cs typeface="Arial" pitchFamily="34" charset="0"/>
              </a:rPr>
              <a:t>β-1,3 </a:t>
            </a:r>
            <a:r>
              <a:rPr lang="en-US" sz="1900" dirty="0" smtClean="0">
                <a:latin typeface="Arial" pitchFamily="34" charset="0"/>
                <a:cs typeface="Arial" pitchFamily="34" charset="0"/>
              </a:rPr>
              <a:t>glycosidic bonds</a:t>
            </a:r>
            <a:r>
              <a:rPr lang="en-GB" sz="1900" dirty="0" smtClean="0">
                <a:latin typeface="Arial" pitchFamily="34" charset="0"/>
                <a:cs typeface="Arial" pitchFamily="34" charset="0"/>
              </a:rPr>
              <a:t>. </a:t>
            </a:r>
            <a:endParaRPr lang="en-US" sz="1900" dirty="0" smtClean="0">
              <a:latin typeface="Arial" pitchFamily="34" charset="0"/>
              <a:cs typeface="Arial" pitchFamily="34" charset="0"/>
            </a:endParaRPr>
          </a:p>
        </p:txBody>
      </p:sp>
      <p:cxnSp>
        <p:nvCxnSpPr>
          <p:cNvPr id="17" name="رابط مستقيم 16"/>
          <p:cNvCxnSpPr/>
          <p:nvPr/>
        </p:nvCxnSpPr>
        <p:spPr>
          <a:xfrm rot="10800000">
            <a:off x="7197744" y="3487738"/>
            <a:ext cx="35719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مجموعة 31"/>
          <p:cNvGrpSpPr/>
          <p:nvPr/>
        </p:nvGrpSpPr>
        <p:grpSpPr>
          <a:xfrm>
            <a:off x="1000100" y="2571744"/>
            <a:ext cx="7407463" cy="3781432"/>
            <a:chOff x="1000100" y="2571744"/>
            <a:chExt cx="7407463" cy="3781432"/>
          </a:xfrm>
        </p:grpSpPr>
        <p:grpSp>
          <p:nvGrpSpPr>
            <p:cNvPr id="4" name="مجموعة 23"/>
            <p:cNvGrpSpPr/>
            <p:nvPr/>
          </p:nvGrpSpPr>
          <p:grpSpPr>
            <a:xfrm>
              <a:off x="1000100" y="2571744"/>
              <a:ext cx="7407463" cy="3781432"/>
              <a:chOff x="1000100" y="2571744"/>
              <a:chExt cx="7407463" cy="3781432"/>
            </a:xfrm>
          </p:grpSpPr>
          <p:grpSp>
            <p:nvGrpSpPr>
              <p:cNvPr id="8" name="مجموعة 20"/>
              <p:cNvGrpSpPr/>
              <p:nvPr/>
            </p:nvGrpSpPr>
            <p:grpSpPr>
              <a:xfrm>
                <a:off x="1000100" y="2571744"/>
                <a:ext cx="7407463" cy="3781432"/>
                <a:chOff x="1000100" y="2571744"/>
                <a:chExt cx="7407463" cy="3781432"/>
              </a:xfrm>
            </p:grpSpPr>
            <p:grpSp>
              <p:nvGrpSpPr>
                <p:cNvPr id="14" name="مجموعة 18"/>
                <p:cNvGrpSpPr/>
                <p:nvPr/>
              </p:nvGrpSpPr>
              <p:grpSpPr>
                <a:xfrm>
                  <a:off x="1000100" y="2571744"/>
                  <a:ext cx="7407463" cy="3781432"/>
                  <a:chOff x="1000100" y="2571744"/>
                  <a:chExt cx="7407463" cy="3781432"/>
                </a:xfrm>
              </p:grpSpPr>
              <p:grpSp>
                <p:nvGrpSpPr>
                  <p:cNvPr id="15" name="مجموعة 15"/>
                  <p:cNvGrpSpPr/>
                  <p:nvPr/>
                </p:nvGrpSpPr>
                <p:grpSpPr>
                  <a:xfrm>
                    <a:off x="1000100" y="2571744"/>
                    <a:ext cx="7407463" cy="3781432"/>
                    <a:chOff x="1000100" y="2571744"/>
                    <a:chExt cx="7407463" cy="3781432"/>
                  </a:xfrm>
                </p:grpSpPr>
                <p:pic>
                  <p:nvPicPr>
                    <p:cNvPr id="38914" name="Picture 2"/>
                    <p:cNvPicPr>
                      <a:picLocks noChangeAspect="1" noChangeArrowheads="1"/>
                    </p:cNvPicPr>
                    <p:nvPr/>
                  </p:nvPicPr>
                  <p:blipFill>
                    <a:blip r:embed="rId3"/>
                    <a:srcRect/>
                    <a:stretch>
                      <a:fillRect/>
                    </a:stretch>
                  </p:blipFill>
                  <p:spPr bwMode="auto">
                    <a:xfrm>
                      <a:off x="1000100" y="2571744"/>
                      <a:ext cx="7407463" cy="3781432"/>
                    </a:xfrm>
                    <a:prstGeom prst="rect">
                      <a:avLst/>
                    </a:prstGeom>
                    <a:noFill/>
                    <a:ln w="9525">
                      <a:noFill/>
                      <a:miter lim="800000"/>
                      <a:headEnd/>
                      <a:tailEnd/>
                    </a:ln>
                    <a:effectLst/>
                  </p:spPr>
                </p:pic>
                <p:sp>
                  <p:nvSpPr>
                    <p:cNvPr id="10" name="مربع نص 9"/>
                    <p:cNvSpPr txBox="1"/>
                    <p:nvPr/>
                  </p:nvSpPr>
                  <p:spPr>
                    <a:xfrm>
                      <a:off x="2606727" y="4559308"/>
                      <a:ext cx="288861" cy="338554"/>
                    </a:xfrm>
                    <a:prstGeom prst="rect">
                      <a:avLst/>
                    </a:prstGeom>
                    <a:noFill/>
                  </p:spPr>
                  <p:txBody>
                    <a:bodyPr wrap="none" rtlCol="0">
                      <a:spAutoFit/>
                    </a:bodyPr>
                    <a:lstStyle/>
                    <a:p>
                      <a:r>
                        <a:rPr lang="en-US" sz="1600" b="1" dirty="0" smtClean="0">
                          <a:solidFill>
                            <a:srgbClr val="0000FF"/>
                          </a:solidFill>
                        </a:rPr>
                        <a:t>1</a:t>
                      </a:r>
                      <a:endParaRPr lang="en-GB" sz="1600" b="1" dirty="0">
                        <a:solidFill>
                          <a:srgbClr val="0000FF"/>
                        </a:solidFill>
                      </a:endParaRPr>
                    </a:p>
                  </p:txBody>
                </p:sp>
                <p:sp>
                  <p:nvSpPr>
                    <p:cNvPr id="11" name="مربع نص 10"/>
                    <p:cNvSpPr txBox="1"/>
                    <p:nvPr/>
                  </p:nvSpPr>
                  <p:spPr>
                    <a:xfrm>
                      <a:off x="3589397" y="4429132"/>
                      <a:ext cx="288861" cy="338554"/>
                    </a:xfrm>
                    <a:prstGeom prst="rect">
                      <a:avLst/>
                    </a:prstGeom>
                    <a:noFill/>
                  </p:spPr>
                  <p:txBody>
                    <a:bodyPr wrap="none" rtlCol="0">
                      <a:spAutoFit/>
                    </a:bodyPr>
                    <a:lstStyle/>
                    <a:p>
                      <a:r>
                        <a:rPr lang="en-US" sz="1600" b="1" dirty="0" smtClean="0">
                          <a:solidFill>
                            <a:srgbClr val="0000FF"/>
                          </a:solidFill>
                        </a:rPr>
                        <a:t>3</a:t>
                      </a:r>
                      <a:endParaRPr lang="en-GB" sz="1600" b="1" dirty="0">
                        <a:solidFill>
                          <a:srgbClr val="0000FF"/>
                        </a:solidFill>
                      </a:endParaRPr>
                    </a:p>
                  </p:txBody>
                </p:sp>
                <p:sp>
                  <p:nvSpPr>
                    <p:cNvPr id="12" name="مربع نص 11"/>
                    <p:cNvSpPr txBox="1"/>
                    <p:nvPr/>
                  </p:nvSpPr>
                  <p:spPr>
                    <a:xfrm>
                      <a:off x="4214812" y="4286256"/>
                      <a:ext cx="288861" cy="338554"/>
                    </a:xfrm>
                    <a:prstGeom prst="rect">
                      <a:avLst/>
                    </a:prstGeom>
                    <a:noFill/>
                  </p:spPr>
                  <p:txBody>
                    <a:bodyPr wrap="none" rtlCol="0">
                      <a:spAutoFit/>
                    </a:bodyPr>
                    <a:lstStyle/>
                    <a:p>
                      <a:r>
                        <a:rPr lang="en-US" sz="1600" b="1" dirty="0" smtClean="0">
                          <a:solidFill>
                            <a:srgbClr val="FF0000"/>
                          </a:solidFill>
                        </a:rPr>
                        <a:t>1</a:t>
                      </a:r>
                      <a:endParaRPr lang="en-GB" sz="1600" b="1" dirty="0">
                        <a:solidFill>
                          <a:srgbClr val="FF0000"/>
                        </a:solidFill>
                      </a:endParaRPr>
                    </a:p>
                  </p:txBody>
                </p:sp>
                <p:sp>
                  <p:nvSpPr>
                    <p:cNvPr id="13" name="مربع نص 12"/>
                    <p:cNvSpPr txBox="1"/>
                    <p:nvPr/>
                  </p:nvSpPr>
                  <p:spPr>
                    <a:xfrm>
                      <a:off x="4518092" y="3559176"/>
                      <a:ext cx="288861" cy="338554"/>
                    </a:xfrm>
                    <a:prstGeom prst="rect">
                      <a:avLst/>
                    </a:prstGeom>
                    <a:noFill/>
                  </p:spPr>
                  <p:txBody>
                    <a:bodyPr wrap="none" rtlCol="0">
                      <a:spAutoFit/>
                    </a:bodyPr>
                    <a:lstStyle/>
                    <a:p>
                      <a:r>
                        <a:rPr lang="en-US" sz="1600" b="1" dirty="0" smtClean="0">
                          <a:solidFill>
                            <a:srgbClr val="FF0000"/>
                          </a:solidFill>
                        </a:rPr>
                        <a:t>4</a:t>
                      </a:r>
                      <a:endParaRPr lang="en-GB" sz="1600" b="1" dirty="0">
                        <a:solidFill>
                          <a:srgbClr val="FF0000"/>
                        </a:solidFill>
                      </a:endParaRPr>
                    </a:p>
                  </p:txBody>
                </p:sp>
              </p:grpSp>
              <p:sp>
                <p:nvSpPr>
                  <p:cNvPr id="18" name="مستطيل 17"/>
                  <p:cNvSpPr/>
                  <p:nvPr/>
                </p:nvSpPr>
                <p:spPr>
                  <a:xfrm>
                    <a:off x="7261244" y="3092448"/>
                    <a:ext cx="71438"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مستطيل 19"/>
                <p:cNvSpPr/>
                <p:nvPr/>
              </p:nvSpPr>
              <p:spPr>
                <a:xfrm>
                  <a:off x="1865294" y="5038736"/>
                  <a:ext cx="71438"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رابط مستقيم 21"/>
              <p:cNvCxnSpPr/>
              <p:nvPr/>
            </p:nvCxnSpPr>
            <p:spPr>
              <a:xfrm rot="10800000">
                <a:off x="1357290" y="5105412"/>
                <a:ext cx="35719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rot="10800000">
                <a:off x="7275534" y="3143248"/>
                <a:ext cx="65405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مربع نص 26"/>
            <p:cNvSpPr txBox="1"/>
            <p:nvPr/>
          </p:nvSpPr>
          <p:spPr>
            <a:xfrm>
              <a:off x="5343596" y="3571876"/>
              <a:ext cx="288861" cy="338554"/>
            </a:xfrm>
            <a:prstGeom prst="rect">
              <a:avLst/>
            </a:prstGeom>
            <a:noFill/>
          </p:spPr>
          <p:txBody>
            <a:bodyPr wrap="none" rtlCol="0">
              <a:spAutoFit/>
            </a:bodyPr>
            <a:lstStyle/>
            <a:p>
              <a:r>
                <a:rPr lang="en-US" sz="1600" b="1" dirty="0" smtClean="0">
                  <a:solidFill>
                    <a:srgbClr val="0000FF"/>
                  </a:solidFill>
                </a:rPr>
                <a:t>1</a:t>
              </a:r>
              <a:endParaRPr lang="en-GB" sz="1600" b="1" dirty="0">
                <a:solidFill>
                  <a:srgbClr val="0000FF"/>
                </a:solidFill>
              </a:endParaRPr>
            </a:p>
          </p:txBody>
        </p:sp>
        <p:sp>
          <p:nvSpPr>
            <p:cNvPr id="28" name="مربع نص 27"/>
            <p:cNvSpPr txBox="1"/>
            <p:nvPr/>
          </p:nvSpPr>
          <p:spPr>
            <a:xfrm>
              <a:off x="6283404" y="3475038"/>
              <a:ext cx="288861" cy="338554"/>
            </a:xfrm>
            <a:prstGeom prst="rect">
              <a:avLst/>
            </a:prstGeom>
            <a:noFill/>
          </p:spPr>
          <p:txBody>
            <a:bodyPr wrap="none" rtlCol="0">
              <a:spAutoFit/>
            </a:bodyPr>
            <a:lstStyle/>
            <a:p>
              <a:r>
                <a:rPr lang="en-US" sz="1600" b="1" dirty="0" smtClean="0">
                  <a:solidFill>
                    <a:srgbClr val="0000FF"/>
                  </a:solidFill>
                </a:rPr>
                <a:t>3</a:t>
              </a:r>
              <a:endParaRPr lang="en-GB" sz="1600" b="1" dirty="0">
                <a:solidFill>
                  <a:srgbClr val="0000FF"/>
                </a:solidFill>
              </a:endParaRPr>
            </a:p>
          </p:txBody>
        </p:sp>
        <p:sp>
          <p:nvSpPr>
            <p:cNvPr id="29" name="مربع نص 28"/>
            <p:cNvSpPr txBox="1"/>
            <p:nvPr/>
          </p:nvSpPr>
          <p:spPr>
            <a:xfrm>
              <a:off x="6867607" y="3309522"/>
              <a:ext cx="288861" cy="338554"/>
            </a:xfrm>
            <a:prstGeom prst="rect">
              <a:avLst/>
            </a:prstGeom>
            <a:noFill/>
          </p:spPr>
          <p:txBody>
            <a:bodyPr wrap="none" rtlCol="0">
              <a:spAutoFit/>
            </a:bodyPr>
            <a:lstStyle/>
            <a:p>
              <a:r>
                <a:rPr lang="en-US" sz="1600" b="1" dirty="0" smtClean="0">
                  <a:solidFill>
                    <a:srgbClr val="FF0000"/>
                  </a:solidFill>
                </a:rPr>
                <a:t>4</a:t>
              </a:r>
              <a:endParaRPr lang="en-GB" sz="1600" b="1" dirty="0">
                <a:solidFill>
                  <a:srgbClr val="FF0000"/>
                </a:solidFill>
              </a:endParaRPr>
            </a:p>
          </p:txBody>
        </p:sp>
      </p:grpSp>
      <p:grpSp>
        <p:nvGrpSpPr>
          <p:cNvPr id="33" name="مجموعة 32"/>
          <p:cNvGrpSpPr/>
          <p:nvPr/>
        </p:nvGrpSpPr>
        <p:grpSpPr>
          <a:xfrm>
            <a:off x="4403724" y="2643182"/>
            <a:ext cx="3748114" cy="1760249"/>
            <a:chOff x="4403724" y="2643182"/>
            <a:chExt cx="3748114" cy="1760249"/>
          </a:xfrm>
        </p:grpSpPr>
        <p:sp>
          <p:nvSpPr>
            <p:cNvPr id="30" name="قوس متوسط مزدوج 29"/>
            <p:cNvSpPr/>
            <p:nvPr/>
          </p:nvSpPr>
          <p:spPr>
            <a:xfrm>
              <a:off x="4403724" y="2643182"/>
              <a:ext cx="3429024" cy="1714512"/>
            </a:xfrm>
            <a:prstGeom prst="bracketPair">
              <a:avLst/>
            </a:prstGeom>
            <a:ln w="38100">
              <a:solidFill>
                <a:srgbClr val="F587D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مربع نص 31"/>
            <p:cNvSpPr txBox="1"/>
            <p:nvPr/>
          </p:nvSpPr>
          <p:spPr>
            <a:xfrm>
              <a:off x="7802062" y="3941766"/>
              <a:ext cx="349776" cy="461665"/>
            </a:xfrm>
            <a:prstGeom prst="rect">
              <a:avLst/>
            </a:prstGeom>
            <a:noFill/>
          </p:spPr>
          <p:txBody>
            <a:bodyPr wrap="none" rtlCol="0">
              <a:spAutoFit/>
            </a:bodyPr>
            <a:lstStyle/>
            <a:p>
              <a:r>
                <a:rPr lang="en-US" sz="2400" b="1" dirty="0" smtClean="0"/>
                <a:t>n</a:t>
              </a:r>
              <a:endParaRPr lang="en-GB"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amond(in)">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مجموعة 28"/>
          <p:cNvGrpSpPr/>
          <p:nvPr/>
        </p:nvGrpSpPr>
        <p:grpSpPr>
          <a:xfrm>
            <a:off x="1643082" y="3264099"/>
            <a:ext cx="5715000" cy="1807975"/>
            <a:chOff x="1643082" y="2786058"/>
            <a:chExt cx="5715000" cy="1807975"/>
          </a:xfrm>
        </p:grpSpPr>
        <p:pic>
          <p:nvPicPr>
            <p:cNvPr id="12" name="Picture 2" descr="fig   6">
              <a:hlinkClick r:id="rId2"/>
            </p:cNvPr>
            <p:cNvPicPr>
              <a:picLocks noChangeAspect="1" noChangeArrowheads="1"/>
            </p:cNvPicPr>
            <p:nvPr/>
          </p:nvPicPr>
          <p:blipFill>
            <a:blip r:embed="rId3"/>
            <a:srcRect/>
            <a:stretch>
              <a:fillRect/>
            </a:stretch>
          </p:blipFill>
          <p:spPr bwMode="auto">
            <a:xfrm>
              <a:off x="1643082" y="2786058"/>
              <a:ext cx="5715000" cy="1600201"/>
            </a:xfrm>
            <a:prstGeom prst="rect">
              <a:avLst/>
            </a:prstGeom>
            <a:noFill/>
          </p:spPr>
        </p:pic>
        <p:grpSp>
          <p:nvGrpSpPr>
            <p:cNvPr id="28" name="مجموعة 27"/>
            <p:cNvGrpSpPr/>
            <p:nvPr/>
          </p:nvGrpSpPr>
          <p:grpSpPr>
            <a:xfrm>
              <a:off x="2602393" y="4286256"/>
              <a:ext cx="3741538" cy="307777"/>
              <a:chOff x="3086909" y="4478545"/>
              <a:chExt cx="3741538" cy="307777"/>
            </a:xfrm>
          </p:grpSpPr>
          <p:sp>
            <p:nvSpPr>
              <p:cNvPr id="13" name="مربع نص 12"/>
              <p:cNvSpPr txBox="1"/>
              <p:nvPr/>
            </p:nvSpPr>
            <p:spPr>
              <a:xfrm>
                <a:off x="3086909" y="4478545"/>
                <a:ext cx="3741538" cy="307777"/>
              </a:xfrm>
              <a:prstGeom prst="rect">
                <a:avLst/>
              </a:prstGeom>
              <a:noFill/>
            </p:spPr>
            <p:txBody>
              <a:bodyPr wrap="none" rtlCol="0">
                <a:spAutoFit/>
              </a:bodyPr>
              <a:lstStyle/>
              <a:p>
                <a:r>
                  <a:rPr lang="el-GR" sz="1400" dirty="0" smtClean="0"/>
                  <a:t>α</a:t>
                </a:r>
                <a:r>
                  <a:rPr lang="en-US" sz="1400" dirty="0" smtClean="0"/>
                  <a:t>-D-</a:t>
                </a:r>
                <a:r>
                  <a:rPr lang="en-US" sz="1400" dirty="0" err="1" smtClean="0"/>
                  <a:t>glucopyranosyl</a:t>
                </a:r>
                <a:r>
                  <a:rPr lang="en-US" sz="1400" dirty="0" smtClean="0"/>
                  <a:t>-(1         4)-</a:t>
                </a:r>
                <a:r>
                  <a:rPr lang="el-GR" sz="1400" dirty="0" smtClean="0"/>
                  <a:t>α</a:t>
                </a:r>
                <a:r>
                  <a:rPr lang="en-US" sz="1400" dirty="0" smtClean="0"/>
                  <a:t>-D-</a:t>
                </a:r>
                <a:r>
                  <a:rPr lang="en-US" sz="1400" dirty="0" err="1" smtClean="0"/>
                  <a:t>glucopyranose</a:t>
                </a:r>
                <a:endParaRPr lang="en-GB" sz="1400" dirty="0"/>
              </a:p>
            </p:txBody>
          </p:sp>
          <p:cxnSp>
            <p:nvCxnSpPr>
              <p:cNvPr id="27" name="رابط كسهم مستقيم 26"/>
              <p:cNvCxnSpPr/>
              <p:nvPr/>
            </p:nvCxnSpPr>
            <p:spPr>
              <a:xfrm>
                <a:off x="4849286" y="4659521"/>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Disaccharides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1785950"/>
          </a:xfrm>
        </p:spPr>
        <p:txBody>
          <a:bodyPr>
            <a:normAutofit fontScale="92500" lnSpcReduction="10000"/>
          </a:bodyPr>
          <a:lstStyle/>
          <a:p>
            <a:pPr algn="l" rtl="0">
              <a:buFont typeface="Wingdings" pitchFamily="2" charset="2"/>
              <a:buChar char="q"/>
            </a:pPr>
            <a:r>
              <a:rPr lang="en-US" sz="2400" dirty="0" smtClean="0">
                <a:latin typeface="Arial" pitchFamily="34" charset="0"/>
                <a:cs typeface="Arial" pitchFamily="34" charset="0"/>
              </a:rPr>
              <a:t>These are two monosaccharides linked together via the</a:t>
            </a:r>
          </a:p>
          <a:p>
            <a:pPr algn="l" rtl="0">
              <a:buNone/>
            </a:pPr>
            <a:r>
              <a:rPr lang="en-US" sz="2400" dirty="0" smtClean="0">
                <a:latin typeface="Arial" pitchFamily="34" charset="0"/>
                <a:cs typeface="Arial" pitchFamily="34" charset="0"/>
              </a:rPr>
              <a:t>     glycosidic bond. Three common disaccharides: </a:t>
            </a:r>
          </a:p>
          <a:p>
            <a:pPr algn="l" rtl="0">
              <a:buNone/>
            </a:pPr>
            <a:endParaRPr lang="en-US" sz="2000" dirty="0" smtClean="0">
              <a:latin typeface="Arial" pitchFamily="34" charset="0"/>
              <a:cs typeface="Arial" pitchFamily="34" charset="0"/>
            </a:endParaRPr>
          </a:p>
          <a:p>
            <a:pPr lvl="1" algn="l" rtl="0">
              <a:buFont typeface="Wingdings" pitchFamily="2" charset="2"/>
              <a:buChar char="§"/>
            </a:pPr>
            <a:r>
              <a:rPr lang="en-US" sz="2000" dirty="0" smtClean="0">
                <a:solidFill>
                  <a:srgbClr val="0000FF"/>
                </a:solidFill>
                <a:latin typeface="Arial" pitchFamily="34" charset="0"/>
                <a:cs typeface="Arial" pitchFamily="34" charset="0"/>
              </a:rPr>
              <a:t>Maltose</a:t>
            </a:r>
            <a:r>
              <a:rPr lang="en-US" sz="2000" dirty="0" smtClean="0">
                <a:latin typeface="Arial" pitchFamily="34" charset="0"/>
                <a:cs typeface="Arial" pitchFamily="34" charset="0"/>
              </a:rPr>
              <a:t> “malt sugar” consists of two </a:t>
            </a:r>
            <a:r>
              <a:rPr lang="el-GR" sz="2000" dirty="0" smtClean="0">
                <a:latin typeface="Arial" pitchFamily="34" charset="0"/>
                <a:cs typeface="Arial" pitchFamily="34" charset="0"/>
              </a:rPr>
              <a:t>α</a:t>
            </a:r>
            <a:r>
              <a:rPr lang="en-US" sz="2000" dirty="0" smtClean="0">
                <a:latin typeface="Arial" pitchFamily="34" charset="0"/>
                <a:cs typeface="Arial" pitchFamily="34" charset="0"/>
              </a:rPr>
              <a:t>-glucose units, is a </a:t>
            </a:r>
          </a:p>
          <a:p>
            <a:pPr lvl="1" algn="l" rtl="0">
              <a:buNone/>
            </a:pPr>
            <a:r>
              <a:rPr lang="en-US" sz="2000" dirty="0" smtClean="0">
                <a:latin typeface="Arial" pitchFamily="34" charset="0"/>
                <a:cs typeface="Arial" pitchFamily="34" charset="0"/>
              </a:rPr>
              <a:t>    disaccharide released during the hydrolysis of the starch </a:t>
            </a:r>
          </a:p>
          <a:p>
            <a:pPr algn="l" rtl="0">
              <a:buNone/>
            </a:pPr>
            <a:endParaRPr lang="en-US" dirty="0" smtClean="0"/>
          </a:p>
          <a:p>
            <a:pPr algn="l" rtl="0">
              <a:buNone/>
            </a:pPr>
            <a:endParaRPr lang="en-US" dirty="0" smtClean="0"/>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مجموعة 44"/>
          <p:cNvGrpSpPr/>
          <p:nvPr/>
        </p:nvGrpSpPr>
        <p:grpSpPr>
          <a:xfrm>
            <a:off x="7143768" y="3357562"/>
            <a:ext cx="1364488" cy="646331"/>
            <a:chOff x="7143768" y="2939692"/>
            <a:chExt cx="1364488" cy="646331"/>
          </a:xfrm>
        </p:grpSpPr>
        <p:cxnSp>
          <p:nvCxnSpPr>
            <p:cNvPr id="43" name="رابط كسهم مستقيم 42"/>
            <p:cNvCxnSpPr/>
            <p:nvPr/>
          </p:nvCxnSpPr>
          <p:spPr>
            <a:xfrm rot="10800000" flipV="1">
              <a:off x="7143768" y="3286124"/>
              <a:ext cx="285752" cy="2143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مربع نص 43"/>
            <p:cNvSpPr txBox="1"/>
            <p:nvPr/>
          </p:nvSpPr>
          <p:spPr>
            <a:xfrm>
              <a:off x="7397246" y="2939692"/>
              <a:ext cx="1111010" cy="646331"/>
            </a:xfrm>
            <a:prstGeom prst="rect">
              <a:avLst/>
            </a:prstGeom>
            <a:noFill/>
          </p:spPr>
          <p:txBody>
            <a:bodyPr wrap="none" rtlCol="0">
              <a:spAutoFit/>
            </a:bodyPr>
            <a:lstStyle/>
            <a:p>
              <a:pPr algn="ctr"/>
              <a:r>
                <a:rPr lang="en-US" b="1" dirty="0" smtClean="0">
                  <a:solidFill>
                    <a:srgbClr val="0000FF"/>
                  </a:solidFill>
                </a:rPr>
                <a:t>Reducing </a:t>
              </a:r>
            </a:p>
            <a:p>
              <a:pPr algn="ctr"/>
              <a:r>
                <a:rPr lang="en-US" b="1" dirty="0" smtClean="0">
                  <a:solidFill>
                    <a:srgbClr val="0000FF"/>
                  </a:solidFill>
                </a:rPr>
                <a:t>end</a:t>
              </a:r>
              <a:endParaRPr lang="en-GB" b="1"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amond(in)">
                                      <p:cBhvr>
                                        <p:cTn id="15" dur="1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heckerboard(across)">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68376" y="2381264"/>
            <a:ext cx="6981825" cy="3048000"/>
          </a:xfrm>
          <a:prstGeom prst="rect">
            <a:avLst/>
          </a:prstGeom>
          <a:noFill/>
          <a:ln w="9525">
            <a:noFill/>
            <a:miter lim="800000"/>
            <a:headEnd/>
            <a:tailEnd/>
          </a:ln>
          <a:effectLst/>
        </p:spPr>
      </p:pic>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500174"/>
            <a:ext cx="8501122" cy="2000264"/>
          </a:xfrm>
        </p:spPr>
        <p:txBody>
          <a:bodyPr>
            <a:normAutofit/>
          </a:bodyPr>
          <a:lstStyle/>
          <a:p>
            <a:pPr marL="457200" indent="-457200" algn="l" rtl="0">
              <a:buNone/>
            </a:pPr>
            <a:endParaRPr lang="en-US" sz="2000" dirty="0" smtClean="0">
              <a:latin typeface="Arial" pitchFamily="34" charset="0"/>
              <a:cs typeface="Arial" pitchFamily="34" charset="0"/>
            </a:endParaRPr>
          </a:p>
          <a:p>
            <a:pPr marL="457200" indent="-457200" algn="l" rtl="0">
              <a:buNone/>
            </a:pPr>
            <a:endParaRPr lang="en-US" sz="2000" dirty="0" smtClean="0">
              <a:latin typeface="Arial" pitchFamily="34" charset="0"/>
              <a:cs typeface="Arial" pitchFamily="34" charset="0"/>
            </a:endParaRPr>
          </a:p>
          <a:p>
            <a:pPr marL="457200" indent="-457200" algn="l" rtl="0">
              <a:buNone/>
            </a:pPr>
            <a:r>
              <a:rPr lang="en-US" sz="2000" dirty="0" smtClean="0">
                <a:latin typeface="Arial" pitchFamily="34" charset="0"/>
                <a:cs typeface="Arial" pitchFamily="34" charset="0"/>
              </a:rPr>
              <a:t> </a:t>
            </a:r>
          </a:p>
          <a:p>
            <a:pPr marL="857250" lvl="1" indent="-457200" algn="l" rtl="0">
              <a:buNone/>
            </a:pPr>
            <a:endParaRPr lang="en-US" sz="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a:p>
            <a:pPr marL="857250" lvl="1" indent="-457200" algn="l" rtl="0">
              <a:buNone/>
            </a:pPr>
            <a:endParaRPr lang="en-US" sz="1800" dirty="0" smtClean="0">
              <a:latin typeface="Arial" pitchFamily="34" charset="0"/>
              <a:cs typeface="Arial" pitchFamily="34" charset="0"/>
            </a:endParaRPr>
          </a:p>
        </p:txBody>
      </p:sp>
      <p:sp>
        <p:nvSpPr>
          <p:cNvPr id="35" name="مربع نص 34"/>
          <p:cNvSpPr txBox="1"/>
          <p:nvPr/>
        </p:nvSpPr>
        <p:spPr>
          <a:xfrm>
            <a:off x="3857625" y="5786454"/>
            <a:ext cx="1359667" cy="369332"/>
          </a:xfrm>
          <a:prstGeom prst="rect">
            <a:avLst/>
          </a:prstGeom>
          <a:noFill/>
        </p:spPr>
        <p:txBody>
          <a:bodyPr wrap="none" rtlCol="0">
            <a:spAutoFit/>
          </a:bodyPr>
          <a:lstStyle/>
          <a:p>
            <a:r>
              <a:rPr lang="en-US" b="1" dirty="0" smtClean="0"/>
              <a:t>Hyaluronate</a:t>
            </a:r>
            <a:endParaRPr lang="en-GB" b="1" dirty="0"/>
          </a:p>
        </p:txBody>
      </p:sp>
      <p:sp>
        <p:nvSpPr>
          <p:cNvPr id="63" name="مربع نص 62"/>
          <p:cNvSpPr txBox="1"/>
          <p:nvPr/>
        </p:nvSpPr>
        <p:spPr>
          <a:xfrm>
            <a:off x="1412858" y="5000636"/>
            <a:ext cx="1518428" cy="584775"/>
          </a:xfrm>
          <a:prstGeom prst="rect">
            <a:avLst/>
          </a:prstGeom>
          <a:noFill/>
        </p:spPr>
        <p:txBody>
          <a:bodyPr wrap="none" rtlCol="0">
            <a:spAutoFit/>
          </a:bodyPr>
          <a:lstStyle/>
          <a:p>
            <a:r>
              <a:rPr lang="en-US" sz="1600" dirty="0" smtClean="0">
                <a:latin typeface="Arial" pitchFamily="34" charset="0"/>
                <a:cs typeface="Arial" pitchFamily="34" charset="0"/>
              </a:rPr>
              <a:t>D-</a:t>
            </a:r>
            <a:r>
              <a:rPr lang="en-US" sz="1600" dirty="0" err="1" smtClean="0">
                <a:latin typeface="Arial" pitchFamily="34" charset="0"/>
                <a:cs typeface="Arial" pitchFamily="34" charset="0"/>
              </a:rPr>
              <a:t>Glucuronate</a:t>
            </a:r>
            <a:endParaRPr lang="en-US" sz="1600" dirty="0" smtClean="0">
              <a:latin typeface="Arial" pitchFamily="34" charset="0"/>
              <a:cs typeface="Arial" pitchFamily="34" charset="0"/>
            </a:endParaRPr>
          </a:p>
          <a:p>
            <a:pPr algn="ctr"/>
            <a:r>
              <a:rPr lang="en-US" sz="1600" dirty="0" smtClean="0">
                <a:latin typeface="Arial" pitchFamily="34" charset="0"/>
                <a:cs typeface="Arial" pitchFamily="34" charset="0"/>
              </a:rPr>
              <a:t>(</a:t>
            </a:r>
            <a:r>
              <a:rPr lang="en-US" sz="1600" b="1" dirty="0" smtClean="0">
                <a:latin typeface="Arial" pitchFamily="34" charset="0"/>
                <a:cs typeface="Arial" pitchFamily="34" charset="0"/>
              </a:rPr>
              <a:t>anion</a:t>
            </a:r>
            <a:r>
              <a:rPr lang="en-US" sz="1600" dirty="0" smtClean="0">
                <a:latin typeface="Arial" pitchFamily="34" charset="0"/>
                <a:cs typeface="Arial" pitchFamily="34" charset="0"/>
              </a:rPr>
              <a:t>)</a:t>
            </a:r>
            <a:endParaRPr lang="en-GB" sz="1600" dirty="0">
              <a:latin typeface="Arial" pitchFamily="34" charset="0"/>
              <a:cs typeface="Arial" pitchFamily="34" charset="0"/>
            </a:endParaRPr>
          </a:p>
        </p:txBody>
      </p:sp>
      <p:grpSp>
        <p:nvGrpSpPr>
          <p:cNvPr id="16" name="مجموعة 32"/>
          <p:cNvGrpSpPr/>
          <p:nvPr/>
        </p:nvGrpSpPr>
        <p:grpSpPr>
          <a:xfrm>
            <a:off x="4357686" y="2143116"/>
            <a:ext cx="3748114" cy="1714512"/>
            <a:chOff x="4403724" y="2714620"/>
            <a:chExt cx="3748114" cy="1714512"/>
          </a:xfrm>
        </p:grpSpPr>
        <p:sp>
          <p:nvSpPr>
            <p:cNvPr id="32" name="مربع نص 31"/>
            <p:cNvSpPr txBox="1"/>
            <p:nvPr/>
          </p:nvSpPr>
          <p:spPr>
            <a:xfrm>
              <a:off x="7802062" y="3941766"/>
              <a:ext cx="349776" cy="461665"/>
            </a:xfrm>
            <a:prstGeom prst="rect">
              <a:avLst/>
            </a:prstGeom>
            <a:noFill/>
          </p:spPr>
          <p:txBody>
            <a:bodyPr wrap="none" rtlCol="0">
              <a:spAutoFit/>
            </a:bodyPr>
            <a:lstStyle/>
            <a:p>
              <a:r>
                <a:rPr lang="en-US" sz="2400" b="1" dirty="0" smtClean="0"/>
                <a:t>n</a:t>
              </a:r>
              <a:endParaRPr lang="en-GB" sz="2400" b="1" dirty="0"/>
            </a:p>
          </p:txBody>
        </p:sp>
        <p:sp>
          <p:nvSpPr>
            <p:cNvPr id="30" name="قوس متوسط مزدوج 29"/>
            <p:cNvSpPr/>
            <p:nvPr/>
          </p:nvSpPr>
          <p:spPr>
            <a:xfrm>
              <a:off x="4403724" y="2714620"/>
              <a:ext cx="3429024" cy="1714512"/>
            </a:xfrm>
            <a:prstGeom prst="bracketPair">
              <a:avLst/>
            </a:prstGeom>
            <a:ln w="38100">
              <a:solidFill>
                <a:srgbClr val="F587D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0" name="شكل بيضاوي 59"/>
          <p:cNvSpPr/>
          <p:nvPr/>
        </p:nvSpPr>
        <p:spPr>
          <a:xfrm>
            <a:off x="1643042" y="3429000"/>
            <a:ext cx="1071570" cy="571504"/>
          </a:xfrm>
          <a:prstGeom prst="ellipse">
            <a:avLst/>
          </a:prstGeom>
          <a:noFill/>
          <a:ln>
            <a:solidFill>
              <a:srgbClr val="F58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amond(in)">
                                      <p:cBhvr>
                                        <p:cTn id="7" dur="1000"/>
                                        <p:tgtEl>
                                          <p:spTgt spid="6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checkerboard(across)">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heckerboard(across)">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3" grpId="0"/>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مستطيل 8"/>
          <p:cNvSpPr/>
          <p:nvPr/>
        </p:nvSpPr>
        <p:spPr>
          <a:xfrm>
            <a:off x="214282" y="1357299"/>
            <a:ext cx="8929718" cy="2431435"/>
          </a:xfrm>
          <a:prstGeom prst="rect">
            <a:avLst/>
          </a:prstGeom>
        </p:spPr>
        <p:txBody>
          <a:bodyPr wrap="square">
            <a:spAutoFit/>
          </a:bodyPr>
          <a:lstStyle/>
          <a:p>
            <a:pPr marL="857250" lvl="1" indent="-457200" algn="l" rtl="0">
              <a:buFont typeface="+mj-lt"/>
              <a:buAutoNum type="arabicPeriod" startAt="2"/>
            </a:pPr>
            <a:r>
              <a:rPr lang="en-US" sz="2000" b="1" dirty="0" smtClean="0">
                <a:solidFill>
                  <a:srgbClr val="0000FF"/>
                </a:solidFill>
                <a:latin typeface="Arial" pitchFamily="34" charset="0"/>
                <a:cs typeface="Arial" pitchFamily="34" charset="0"/>
              </a:rPr>
              <a:t>Sulfated heteroglycans </a:t>
            </a:r>
            <a:r>
              <a:rPr lang="en-US" sz="2000" dirty="0" smtClean="0">
                <a:latin typeface="Arial" pitchFamily="34" charset="0"/>
                <a:cs typeface="Arial" pitchFamily="34" charset="0"/>
              </a:rPr>
              <a:t>these consist of sulfated disaccharide units such as: chondroitin sulfate, dermatan sulfate, keratan sulfate and heparin</a:t>
            </a:r>
          </a:p>
          <a:p>
            <a:pPr marL="857250" lvl="1" indent="-457200" algn="l" rtl="0">
              <a:buFont typeface="+mj-lt"/>
              <a:buAutoNum type="arabicPeriod" startAt="2"/>
            </a:pPr>
            <a:endParaRPr lang="en-US" sz="2000" b="1" dirty="0" smtClean="0">
              <a:solidFill>
                <a:srgbClr val="0000FF"/>
              </a:solidFill>
              <a:latin typeface="Arial" pitchFamily="34" charset="0"/>
              <a:cs typeface="Arial" pitchFamily="34" charset="0"/>
            </a:endParaRPr>
          </a:p>
          <a:p>
            <a:pPr marL="1314450" lvl="2" indent="-457200" algn="l" rtl="0">
              <a:buFont typeface="Wingdings" pitchFamily="2" charset="2"/>
              <a:buChar char="§"/>
            </a:pPr>
            <a:r>
              <a:rPr lang="en-US" b="1" dirty="0" smtClean="0">
                <a:solidFill>
                  <a:srgbClr val="0000FF"/>
                </a:solidFill>
                <a:latin typeface="Arial" pitchFamily="34" charset="0"/>
                <a:cs typeface="Arial" pitchFamily="34" charset="0"/>
              </a:rPr>
              <a:t>Chondroitin-4-sulfate &amp; Chondroitin-6-sulfate </a:t>
            </a:r>
            <a:r>
              <a:rPr lang="en-US" dirty="0" smtClean="0">
                <a:latin typeface="Arial" pitchFamily="34" charset="0"/>
                <a:cs typeface="Arial" pitchFamily="34" charset="0"/>
              </a:rPr>
              <a:t>are unbranched polymers containing the disaccharide “ </a:t>
            </a:r>
            <a:r>
              <a:rPr lang="en-GB" dirty="0" smtClean="0">
                <a:latin typeface="Arial" pitchFamily="34" charset="0"/>
                <a:cs typeface="Arial" pitchFamily="34" charset="0"/>
              </a:rPr>
              <a:t>D-</a:t>
            </a:r>
            <a:r>
              <a:rPr lang="en-GB" dirty="0" err="1" smtClean="0">
                <a:latin typeface="Arial" pitchFamily="34" charset="0"/>
                <a:cs typeface="Arial" pitchFamily="34" charset="0"/>
              </a:rPr>
              <a:t>glucuronic</a:t>
            </a:r>
            <a:r>
              <a:rPr lang="en-GB" dirty="0" smtClean="0">
                <a:latin typeface="Arial" pitchFamily="34" charset="0"/>
                <a:cs typeface="Arial" pitchFamily="34" charset="0"/>
              </a:rPr>
              <a:t> acid and N-acetyl-D-galactosamine ” with the N-acetyl-D-galactosamine OH groups at position 4 and 6 being sulfated, respectively. </a:t>
            </a:r>
            <a:r>
              <a:rPr lang="en-US" dirty="0" smtClean="0">
                <a:latin typeface="Arial" pitchFamily="34" charset="0"/>
                <a:cs typeface="Arial" pitchFamily="34" charset="0"/>
              </a:rPr>
              <a:t> </a:t>
            </a:r>
            <a:endParaRPr lang="en-US" sz="1900" dirty="0" smtClean="0">
              <a:latin typeface="Arial" pitchFamily="34" charset="0"/>
              <a:cs typeface="Arial" pitchFamily="34" charset="0"/>
            </a:endParaRPr>
          </a:p>
        </p:txBody>
      </p:sp>
      <p:grpSp>
        <p:nvGrpSpPr>
          <p:cNvPr id="47" name="مجموعة 46"/>
          <p:cNvGrpSpPr/>
          <p:nvPr/>
        </p:nvGrpSpPr>
        <p:grpSpPr>
          <a:xfrm>
            <a:off x="71406" y="4393416"/>
            <a:ext cx="5000628" cy="2321732"/>
            <a:chOff x="71406" y="4393416"/>
            <a:chExt cx="5000628" cy="2321732"/>
          </a:xfrm>
        </p:grpSpPr>
        <p:sp>
          <p:nvSpPr>
            <p:cNvPr id="41" name="مستطيل 40"/>
            <p:cNvSpPr/>
            <p:nvPr/>
          </p:nvSpPr>
          <p:spPr>
            <a:xfrm>
              <a:off x="500034" y="6053428"/>
              <a:ext cx="4572000" cy="661720"/>
            </a:xfrm>
            <a:prstGeom prst="rect">
              <a:avLst/>
            </a:prstGeom>
          </p:spPr>
          <p:txBody>
            <a:bodyPr>
              <a:spAutoFit/>
            </a:bodyPr>
            <a:lstStyle/>
            <a:p>
              <a:pPr marL="857250" lvl="1" indent="-457200" algn="l" rtl="0">
                <a:buFont typeface="+mj-lt"/>
                <a:buAutoNum type="arabicPeriod" startAt="2"/>
              </a:pPr>
              <a:endParaRPr lang="en-US" sz="1900" dirty="0" smtClean="0">
                <a:latin typeface="Arial" pitchFamily="34" charset="0"/>
                <a:cs typeface="Arial" pitchFamily="34" charset="0"/>
              </a:endParaRPr>
            </a:p>
            <a:p>
              <a:pPr marL="857250" lvl="1" indent="-457200" algn="l" rtl="0"/>
              <a:r>
                <a:rPr lang="en-US" b="1" dirty="0" smtClean="0">
                  <a:solidFill>
                    <a:srgbClr val="FF0000"/>
                  </a:solidFill>
                  <a:latin typeface="Arial" pitchFamily="34" charset="0"/>
                  <a:cs typeface="Arial" pitchFamily="34" charset="0"/>
                </a:rPr>
                <a:t>      Chondroitin-4-sulfate</a:t>
              </a:r>
              <a:endParaRPr lang="en-US" dirty="0" smtClean="0">
                <a:solidFill>
                  <a:srgbClr val="FF0000"/>
                </a:solidFill>
                <a:latin typeface="Arial" pitchFamily="34" charset="0"/>
                <a:cs typeface="Arial" pitchFamily="34" charset="0"/>
              </a:endParaRPr>
            </a:p>
          </p:txBody>
        </p:sp>
        <p:pic>
          <p:nvPicPr>
            <p:cNvPr id="43" name="صورة 42" descr="chondroition.png"/>
            <p:cNvPicPr>
              <a:picLocks noChangeAspect="1"/>
            </p:cNvPicPr>
            <p:nvPr/>
          </p:nvPicPr>
          <p:blipFill>
            <a:blip r:embed="rId3"/>
            <a:stretch>
              <a:fillRect/>
            </a:stretch>
          </p:blipFill>
          <p:spPr>
            <a:xfrm>
              <a:off x="928662" y="4393416"/>
              <a:ext cx="2857513" cy="1393038"/>
            </a:xfrm>
            <a:prstGeom prst="rect">
              <a:avLst/>
            </a:prstGeom>
          </p:spPr>
        </p:pic>
        <p:sp>
          <p:nvSpPr>
            <p:cNvPr id="45" name="مستطيل 44"/>
            <p:cNvSpPr/>
            <p:nvPr/>
          </p:nvSpPr>
          <p:spPr>
            <a:xfrm>
              <a:off x="71406" y="5692991"/>
              <a:ext cx="4643470" cy="523220"/>
            </a:xfrm>
            <a:prstGeom prst="rect">
              <a:avLst/>
            </a:prstGeom>
          </p:spPr>
          <p:txBody>
            <a:bodyPr wrap="square">
              <a:spAutoFit/>
            </a:bodyPr>
            <a:lstStyle/>
            <a:p>
              <a:pPr marL="857250" lvl="1" indent="-457200" algn="l" rtl="0"/>
              <a:r>
                <a:rPr lang="en-US" sz="1400" b="1" dirty="0" smtClean="0">
                  <a:latin typeface="Arial" pitchFamily="34" charset="0"/>
                  <a:cs typeface="Arial" pitchFamily="34" charset="0"/>
                </a:rPr>
                <a:t>  D-</a:t>
              </a:r>
              <a:r>
                <a:rPr lang="en-US" sz="1400" b="1" dirty="0" err="1" smtClean="0">
                  <a:latin typeface="Arial" pitchFamily="34" charset="0"/>
                  <a:cs typeface="Arial" pitchFamily="34" charset="0"/>
                </a:rPr>
                <a:t>Glucuronate</a:t>
              </a:r>
              <a:r>
                <a:rPr lang="en-US" sz="1400" b="1" dirty="0" smtClean="0">
                  <a:latin typeface="Arial" pitchFamily="34" charset="0"/>
                  <a:cs typeface="Arial" pitchFamily="34" charset="0"/>
                </a:rPr>
                <a:t>       N-acetyl-D-galactosamine-</a:t>
              </a:r>
            </a:p>
            <a:p>
              <a:pPr marL="857250" lvl="1" indent="-457200" algn="l" rtl="0"/>
              <a:r>
                <a:rPr lang="en-US" sz="1400" b="1" dirty="0" smtClean="0">
                  <a:latin typeface="Arial" pitchFamily="34" charset="0"/>
                  <a:cs typeface="Arial" pitchFamily="34" charset="0"/>
                </a:rPr>
                <a:t>                                                          4-sulfate</a:t>
              </a:r>
            </a:p>
          </p:txBody>
        </p:sp>
      </p:grpSp>
      <p:grpSp>
        <p:nvGrpSpPr>
          <p:cNvPr id="23" name="مجموعة 22"/>
          <p:cNvGrpSpPr/>
          <p:nvPr/>
        </p:nvGrpSpPr>
        <p:grpSpPr>
          <a:xfrm>
            <a:off x="4643438" y="4393416"/>
            <a:ext cx="4500562" cy="2321732"/>
            <a:chOff x="4643438" y="4393416"/>
            <a:chExt cx="4500562" cy="2321732"/>
          </a:xfrm>
        </p:grpSpPr>
        <p:sp>
          <p:nvSpPr>
            <p:cNvPr id="44" name="مستطيل 43"/>
            <p:cNvSpPr/>
            <p:nvPr/>
          </p:nvSpPr>
          <p:spPr>
            <a:xfrm>
              <a:off x="5578495" y="6345816"/>
              <a:ext cx="2922595" cy="369332"/>
            </a:xfrm>
            <a:prstGeom prst="rect">
              <a:avLst/>
            </a:prstGeom>
          </p:spPr>
          <p:txBody>
            <a:bodyPr wrap="none">
              <a:spAutoFit/>
            </a:bodyPr>
            <a:lstStyle/>
            <a:p>
              <a:pPr marL="857250" lvl="1" indent="-457200" algn="l" rtl="0"/>
              <a:r>
                <a:rPr lang="en-US" b="1" dirty="0" smtClean="0">
                  <a:solidFill>
                    <a:srgbClr val="FF0000"/>
                  </a:solidFill>
                  <a:latin typeface="Arial" pitchFamily="34" charset="0"/>
                  <a:cs typeface="Arial" pitchFamily="34" charset="0"/>
                </a:rPr>
                <a:t>Chondroitin-6-sulfate</a:t>
              </a:r>
              <a:endParaRPr lang="en-US" dirty="0" smtClean="0">
                <a:solidFill>
                  <a:srgbClr val="FF0000"/>
                </a:solidFill>
                <a:latin typeface="Arial" pitchFamily="34" charset="0"/>
                <a:cs typeface="Arial" pitchFamily="34" charset="0"/>
              </a:endParaRPr>
            </a:p>
          </p:txBody>
        </p:sp>
        <p:sp>
          <p:nvSpPr>
            <p:cNvPr id="46" name="مستطيل 45"/>
            <p:cNvSpPr/>
            <p:nvPr/>
          </p:nvSpPr>
          <p:spPr>
            <a:xfrm>
              <a:off x="4643438" y="5691862"/>
              <a:ext cx="4500562" cy="523220"/>
            </a:xfrm>
            <a:prstGeom prst="rect">
              <a:avLst/>
            </a:prstGeom>
          </p:spPr>
          <p:txBody>
            <a:bodyPr wrap="square">
              <a:spAutoFit/>
            </a:bodyPr>
            <a:lstStyle/>
            <a:p>
              <a:pPr marL="857250" lvl="1" indent="-457200" algn="l" rtl="0"/>
              <a:r>
                <a:rPr lang="en-US" sz="1400" b="1" dirty="0" smtClean="0">
                  <a:latin typeface="Arial" pitchFamily="34" charset="0"/>
                  <a:cs typeface="Arial" pitchFamily="34" charset="0"/>
                </a:rPr>
                <a:t>  D-</a:t>
              </a:r>
              <a:r>
                <a:rPr lang="en-US" sz="1400" b="1" dirty="0" err="1" smtClean="0">
                  <a:latin typeface="Arial" pitchFamily="34" charset="0"/>
                  <a:cs typeface="Arial" pitchFamily="34" charset="0"/>
                </a:rPr>
                <a:t>Glucuronate</a:t>
              </a:r>
              <a:r>
                <a:rPr lang="en-US" sz="1400" b="1" dirty="0" smtClean="0">
                  <a:latin typeface="Arial" pitchFamily="34" charset="0"/>
                  <a:cs typeface="Arial" pitchFamily="34" charset="0"/>
                </a:rPr>
                <a:t>       N-acetyl-D-galactosamine-</a:t>
              </a:r>
            </a:p>
            <a:p>
              <a:pPr marL="857250" lvl="1" indent="-457200" algn="l" rtl="0"/>
              <a:r>
                <a:rPr lang="en-US" sz="1400" b="1" dirty="0" smtClean="0">
                  <a:latin typeface="Arial" pitchFamily="34" charset="0"/>
                  <a:cs typeface="Arial" pitchFamily="34" charset="0"/>
                </a:rPr>
                <a:t>                                                          6-sulfate</a:t>
              </a:r>
            </a:p>
          </p:txBody>
        </p:sp>
        <p:grpSp>
          <p:nvGrpSpPr>
            <p:cNvPr id="57" name="مجموعة 56"/>
            <p:cNvGrpSpPr/>
            <p:nvPr/>
          </p:nvGrpSpPr>
          <p:grpSpPr>
            <a:xfrm>
              <a:off x="5357818" y="4393416"/>
              <a:ext cx="2857513" cy="1393038"/>
              <a:chOff x="5357818" y="4393416"/>
              <a:chExt cx="2857513" cy="1393038"/>
            </a:xfrm>
          </p:grpSpPr>
          <p:grpSp>
            <p:nvGrpSpPr>
              <p:cNvPr id="55" name="مجموعة 54"/>
              <p:cNvGrpSpPr/>
              <p:nvPr/>
            </p:nvGrpSpPr>
            <p:grpSpPr>
              <a:xfrm>
                <a:off x="5357818" y="4393416"/>
                <a:ext cx="2857513" cy="1393038"/>
                <a:chOff x="5357818" y="4393416"/>
                <a:chExt cx="2857513" cy="1393038"/>
              </a:xfrm>
            </p:grpSpPr>
            <p:grpSp>
              <p:nvGrpSpPr>
                <p:cNvPr id="53" name="مجموعة 52"/>
                <p:cNvGrpSpPr/>
                <p:nvPr/>
              </p:nvGrpSpPr>
              <p:grpSpPr>
                <a:xfrm>
                  <a:off x="5357818" y="4393416"/>
                  <a:ext cx="2857513" cy="1393038"/>
                  <a:chOff x="5357818" y="4393416"/>
                  <a:chExt cx="2857513" cy="1393038"/>
                </a:xfrm>
              </p:grpSpPr>
              <p:grpSp>
                <p:nvGrpSpPr>
                  <p:cNvPr id="51" name="مجموعة 50"/>
                  <p:cNvGrpSpPr/>
                  <p:nvPr/>
                </p:nvGrpSpPr>
                <p:grpSpPr>
                  <a:xfrm>
                    <a:off x="5357818" y="4393416"/>
                    <a:ext cx="2857513" cy="1393038"/>
                    <a:chOff x="5357818" y="4393416"/>
                    <a:chExt cx="2857513" cy="1393038"/>
                  </a:xfrm>
                </p:grpSpPr>
                <p:grpSp>
                  <p:nvGrpSpPr>
                    <p:cNvPr id="50" name="مجموعة 49"/>
                    <p:cNvGrpSpPr/>
                    <p:nvPr/>
                  </p:nvGrpSpPr>
                  <p:grpSpPr>
                    <a:xfrm>
                      <a:off x="5357818" y="4393416"/>
                      <a:ext cx="2857513" cy="1393038"/>
                      <a:chOff x="5357818" y="4393416"/>
                      <a:chExt cx="2857513" cy="1393038"/>
                    </a:xfrm>
                  </p:grpSpPr>
                  <p:pic>
                    <p:nvPicPr>
                      <p:cNvPr id="42" name="صورة 41" descr="chondroition.png"/>
                      <p:cNvPicPr>
                        <a:picLocks noChangeAspect="1"/>
                      </p:cNvPicPr>
                      <p:nvPr/>
                    </p:nvPicPr>
                    <p:blipFill>
                      <a:blip r:embed="rId3"/>
                      <a:stretch>
                        <a:fillRect/>
                      </a:stretch>
                    </p:blipFill>
                    <p:spPr>
                      <a:xfrm>
                        <a:off x="5357818" y="4393416"/>
                        <a:ext cx="2857513" cy="1393038"/>
                      </a:xfrm>
                      <a:prstGeom prst="rect">
                        <a:avLst/>
                      </a:prstGeom>
                    </p:spPr>
                  </p:pic>
                  <p:sp>
                    <p:nvSpPr>
                      <p:cNvPr id="48" name="مستطيل 47"/>
                      <p:cNvSpPr/>
                      <p:nvPr/>
                    </p:nvSpPr>
                    <p:spPr>
                      <a:xfrm>
                        <a:off x="6559564" y="4702184"/>
                        <a:ext cx="42862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مستطيل 48"/>
                    <p:cNvSpPr/>
                    <p:nvPr/>
                  </p:nvSpPr>
                  <p:spPr>
                    <a:xfrm>
                      <a:off x="7370782" y="4429132"/>
                      <a:ext cx="21431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مربع نص 51"/>
                  <p:cNvSpPr txBox="1"/>
                  <p:nvPr/>
                </p:nvSpPr>
                <p:spPr>
                  <a:xfrm>
                    <a:off x="6672987" y="4749037"/>
                    <a:ext cx="386644" cy="276999"/>
                  </a:xfrm>
                  <a:prstGeom prst="rect">
                    <a:avLst/>
                  </a:prstGeom>
                  <a:noFill/>
                </p:spPr>
                <p:txBody>
                  <a:bodyPr wrap="none" rtlCol="0">
                    <a:spAutoFit/>
                  </a:bodyPr>
                  <a:lstStyle/>
                  <a:p>
                    <a:r>
                      <a:rPr lang="en-US" sz="1200" b="1" dirty="0" smtClean="0"/>
                      <a:t>HO</a:t>
                    </a:r>
                    <a:endParaRPr lang="en-GB" sz="1200" b="1" dirty="0"/>
                  </a:p>
                </p:txBody>
              </p:sp>
            </p:grpSp>
            <p:sp>
              <p:nvSpPr>
                <p:cNvPr id="54" name="مربع نص 53"/>
                <p:cNvSpPr txBox="1"/>
                <p:nvPr/>
              </p:nvSpPr>
              <p:spPr>
                <a:xfrm>
                  <a:off x="7303561" y="4467232"/>
                  <a:ext cx="516488" cy="276999"/>
                </a:xfrm>
                <a:prstGeom prst="rect">
                  <a:avLst/>
                </a:prstGeom>
                <a:noFill/>
              </p:spPr>
              <p:txBody>
                <a:bodyPr wrap="none" rtlCol="0">
                  <a:spAutoFit/>
                </a:bodyPr>
                <a:lstStyle/>
                <a:p>
                  <a:pPr algn="l" rtl="0"/>
                  <a:r>
                    <a:rPr lang="en-US" sz="1200" b="1" dirty="0" smtClean="0">
                      <a:solidFill>
                        <a:srgbClr val="C00000"/>
                      </a:solidFill>
                    </a:rPr>
                    <a:t>OSO</a:t>
                  </a:r>
                  <a:r>
                    <a:rPr lang="en-US" sz="1200" b="1" baseline="-25000" dirty="0" smtClean="0">
                      <a:solidFill>
                        <a:srgbClr val="C00000"/>
                      </a:solidFill>
                    </a:rPr>
                    <a:t>3</a:t>
                  </a:r>
                  <a:endParaRPr lang="en-GB" sz="1200" b="1" baseline="-25000" dirty="0">
                    <a:solidFill>
                      <a:srgbClr val="C00000"/>
                    </a:solidFill>
                  </a:endParaRPr>
                </a:p>
              </p:txBody>
            </p:sp>
          </p:grpSp>
          <p:cxnSp>
            <p:nvCxnSpPr>
              <p:cNvPr id="56" name="رابط مستقيم 55"/>
              <p:cNvCxnSpPr/>
              <p:nvPr/>
            </p:nvCxnSpPr>
            <p:spPr>
              <a:xfrm rot="5400000" flipH="1" flipV="1">
                <a:off x="7739878" y="4441038"/>
                <a:ext cx="1588" cy="1428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checkerboard(across)">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amond(in)">
                                      <p:cBhvr>
                                        <p:cTn id="12" dur="1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amond(in)">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مستطيل 30"/>
          <p:cNvSpPr/>
          <p:nvPr/>
        </p:nvSpPr>
        <p:spPr>
          <a:xfrm>
            <a:off x="71406" y="1388922"/>
            <a:ext cx="8429684" cy="2416046"/>
          </a:xfrm>
          <a:prstGeom prst="rect">
            <a:avLst/>
          </a:prstGeom>
        </p:spPr>
        <p:txBody>
          <a:bodyPr wrap="square">
            <a:spAutoFit/>
          </a:bodyPr>
          <a:lstStyle/>
          <a:p>
            <a:pPr marL="857250" lvl="1" indent="-457200" algn="l" rtl="0">
              <a:buFont typeface="Wingdings" pitchFamily="2" charset="2"/>
              <a:buChar char="§"/>
            </a:pPr>
            <a:r>
              <a:rPr lang="en-US" dirty="0" smtClean="0">
                <a:latin typeface="Arial" pitchFamily="34" charset="0"/>
                <a:cs typeface="Arial" pitchFamily="34" charset="0"/>
              </a:rPr>
              <a:t>Chondroitin sulfate is a major component of cartilages. They provide them with resistance to compression. </a:t>
            </a:r>
            <a:r>
              <a:rPr lang="en-GB" dirty="0" smtClean="0">
                <a:latin typeface="Arial" pitchFamily="34" charset="0"/>
                <a:cs typeface="Arial" pitchFamily="34" charset="0"/>
              </a:rPr>
              <a:t>Loss of chondroitin sulfate from the cartilage is a major cause of osteoarthritis.</a:t>
            </a:r>
          </a:p>
          <a:p>
            <a:pPr marL="857250" lvl="1" indent="-457200" algn="l" rtl="0">
              <a:buFont typeface="Wingdings" pitchFamily="2" charset="2"/>
              <a:buChar char="§"/>
            </a:pPr>
            <a:endParaRPr lang="en-US" sz="1900" dirty="0" smtClean="0">
              <a:latin typeface="Arial" pitchFamily="34" charset="0"/>
              <a:cs typeface="Arial" pitchFamily="34" charset="0"/>
            </a:endParaRPr>
          </a:p>
          <a:p>
            <a:pPr marL="857250" lvl="1" indent="-457200" algn="l" rtl="0">
              <a:buFont typeface="Wingdings" pitchFamily="2" charset="2"/>
              <a:buChar char="§"/>
            </a:pPr>
            <a:endParaRPr lang="en-US" sz="1900" dirty="0" smtClean="0">
              <a:latin typeface="Arial" pitchFamily="34" charset="0"/>
              <a:cs typeface="Arial" pitchFamily="34" charset="0"/>
            </a:endParaRPr>
          </a:p>
          <a:p>
            <a:pPr marL="857250" lvl="1" indent="-457200" algn="l" rtl="0">
              <a:buFont typeface="Wingdings" pitchFamily="2" charset="2"/>
              <a:buChar char="§"/>
            </a:pPr>
            <a:r>
              <a:rPr lang="en-US" dirty="0" smtClean="0">
                <a:latin typeface="Arial" pitchFamily="34" charset="0"/>
                <a:cs typeface="Arial" pitchFamily="34" charset="0"/>
              </a:rPr>
              <a:t>Ch</a:t>
            </a:r>
            <a:r>
              <a:rPr lang="en-GB" dirty="0" err="1" smtClean="0">
                <a:latin typeface="Arial" pitchFamily="34" charset="0"/>
                <a:cs typeface="Arial" pitchFamily="34" charset="0"/>
              </a:rPr>
              <a:t>ondroitin</a:t>
            </a:r>
            <a:r>
              <a:rPr lang="en-GB" dirty="0" smtClean="0">
                <a:latin typeface="Arial" pitchFamily="34" charset="0"/>
                <a:cs typeface="Arial" pitchFamily="34" charset="0"/>
              </a:rPr>
              <a:t> is used as dietary supplement to treat osteoarthritis. It is commonly sold together with glucosamine</a:t>
            </a:r>
          </a:p>
          <a:p>
            <a:pPr marL="857250" lvl="1" indent="-457200" algn="l" rtl="0">
              <a:buFont typeface="Wingdings" pitchFamily="2" charset="2"/>
              <a:buChar char="§"/>
            </a:pPr>
            <a:endParaRPr lang="en-US" sz="1900" dirty="0" smtClean="0">
              <a:latin typeface="Arial" pitchFamily="34" charset="0"/>
              <a:cs typeface="Arial" pitchFamily="34" charset="0"/>
            </a:endParaRPr>
          </a:p>
        </p:txBody>
      </p:sp>
      <p:pic>
        <p:nvPicPr>
          <p:cNvPr id="8" name="صورة 7" descr="flexmax-glucosamine-chondroitin-80-capsules-nature-s-way.jpg"/>
          <p:cNvPicPr>
            <a:picLocks noChangeAspect="1"/>
          </p:cNvPicPr>
          <p:nvPr/>
        </p:nvPicPr>
        <p:blipFill>
          <a:blip r:embed="rId3"/>
          <a:stretch>
            <a:fillRect/>
          </a:stretch>
        </p:blipFill>
        <p:spPr>
          <a:xfrm>
            <a:off x="6000780" y="3714772"/>
            <a:ext cx="28575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xEl>
                                              <p:pRg st="3" end="3"/>
                                            </p:txEl>
                                          </p:spTgt>
                                        </p:tgtEl>
                                        <p:attrNameLst>
                                          <p:attrName>style.visibility</p:attrName>
                                        </p:attrNameLst>
                                      </p:cBhvr>
                                      <p:to>
                                        <p:strVal val="visible"/>
                                      </p:to>
                                    </p:set>
                                    <p:animEffect transition="in" filter="checkerboard(across)">
                                      <p:cBhvr>
                                        <p:cTn id="7" dur="500"/>
                                        <p:tgtEl>
                                          <p:spTgt spid="31">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مستطيل 30"/>
          <p:cNvSpPr/>
          <p:nvPr/>
        </p:nvSpPr>
        <p:spPr>
          <a:xfrm>
            <a:off x="71406" y="1388922"/>
            <a:ext cx="8429684" cy="1261884"/>
          </a:xfrm>
          <a:prstGeom prst="rect">
            <a:avLst/>
          </a:prstGeom>
        </p:spPr>
        <p:txBody>
          <a:bodyPr wrap="square">
            <a:spAutoFit/>
          </a:bodyPr>
          <a:lstStyle/>
          <a:p>
            <a:pPr marL="857250" lvl="1" indent="-457200" algn="l" rtl="0">
              <a:buFont typeface="Wingdings" pitchFamily="2" charset="2"/>
              <a:buChar char="§"/>
            </a:pPr>
            <a:r>
              <a:rPr lang="en-US" sz="1900" dirty="0" smtClean="0">
                <a:solidFill>
                  <a:srgbClr val="0000FF"/>
                </a:solidFill>
                <a:latin typeface="Arial" pitchFamily="34" charset="0"/>
                <a:cs typeface="Arial" pitchFamily="34" charset="0"/>
              </a:rPr>
              <a:t>Dermatan sulfate: </a:t>
            </a:r>
            <a:r>
              <a:rPr lang="en-US" sz="1900" dirty="0" smtClean="0">
                <a:latin typeface="Arial" pitchFamily="34" charset="0"/>
                <a:cs typeface="Arial" pitchFamily="34" charset="0"/>
              </a:rPr>
              <a:t>is a natural polysaccharide found mostly in the skin. It is a linear polymer of a disaccharide containing L-</a:t>
            </a:r>
            <a:r>
              <a:rPr lang="en-US" sz="1900" dirty="0" err="1" smtClean="0">
                <a:latin typeface="Arial" pitchFamily="34" charset="0"/>
                <a:cs typeface="Arial" pitchFamily="34" charset="0"/>
              </a:rPr>
              <a:t>Iduronic</a:t>
            </a:r>
            <a:r>
              <a:rPr lang="en-US" sz="1900" dirty="0" smtClean="0">
                <a:latin typeface="Arial" pitchFamily="34" charset="0"/>
                <a:cs typeface="Arial" pitchFamily="34" charset="0"/>
              </a:rPr>
              <a:t> acid (modified L-</a:t>
            </a:r>
            <a:r>
              <a:rPr lang="en-US" sz="1900" dirty="0" err="1" smtClean="0">
                <a:latin typeface="Arial" pitchFamily="34" charset="0"/>
                <a:cs typeface="Arial" pitchFamily="34" charset="0"/>
              </a:rPr>
              <a:t>Idose</a:t>
            </a:r>
            <a:r>
              <a:rPr lang="en-US" sz="1900" dirty="0" smtClean="0">
                <a:latin typeface="Arial" pitchFamily="34" charset="0"/>
                <a:cs typeface="Arial" pitchFamily="34" charset="0"/>
              </a:rPr>
              <a:t> sugar) and N-acetyl-D-galactosamine-4-sulfate</a:t>
            </a:r>
          </a:p>
        </p:txBody>
      </p:sp>
      <p:grpSp>
        <p:nvGrpSpPr>
          <p:cNvPr id="12" name="مجموعة 11"/>
          <p:cNvGrpSpPr/>
          <p:nvPr/>
        </p:nvGrpSpPr>
        <p:grpSpPr>
          <a:xfrm>
            <a:off x="2285984" y="2952762"/>
            <a:ext cx="5729867" cy="3262320"/>
            <a:chOff x="2285984" y="2952762"/>
            <a:chExt cx="5729867" cy="3262320"/>
          </a:xfrm>
        </p:grpSpPr>
        <p:sp>
          <p:nvSpPr>
            <p:cNvPr id="9" name="مربع نص 8"/>
            <p:cNvSpPr txBox="1"/>
            <p:nvPr/>
          </p:nvSpPr>
          <p:spPr>
            <a:xfrm>
              <a:off x="3357554" y="5845750"/>
              <a:ext cx="1840376" cy="369332"/>
            </a:xfrm>
            <a:prstGeom prst="rect">
              <a:avLst/>
            </a:prstGeom>
            <a:noFill/>
          </p:spPr>
          <p:txBody>
            <a:bodyPr wrap="none" rtlCol="0">
              <a:spAutoFit/>
            </a:bodyPr>
            <a:lstStyle/>
            <a:p>
              <a:r>
                <a:rPr lang="en-US" b="1" dirty="0" smtClean="0"/>
                <a:t>Dermatan sulfate</a:t>
              </a:r>
              <a:endParaRPr lang="en-GB" b="1" dirty="0"/>
            </a:p>
          </p:txBody>
        </p:sp>
        <p:pic>
          <p:nvPicPr>
            <p:cNvPr id="1027" name="Picture 3"/>
            <p:cNvPicPr>
              <a:picLocks noChangeAspect="1" noChangeArrowheads="1"/>
            </p:cNvPicPr>
            <p:nvPr/>
          </p:nvPicPr>
          <p:blipFill>
            <a:blip r:embed="rId3"/>
            <a:srcRect/>
            <a:stretch>
              <a:fillRect/>
            </a:stretch>
          </p:blipFill>
          <p:spPr bwMode="auto">
            <a:xfrm>
              <a:off x="2514600" y="2952762"/>
              <a:ext cx="4114800" cy="2190750"/>
            </a:xfrm>
            <a:prstGeom prst="rect">
              <a:avLst/>
            </a:prstGeom>
            <a:noFill/>
            <a:ln w="9525">
              <a:noFill/>
              <a:miter lim="800000"/>
              <a:headEnd/>
              <a:tailEnd/>
            </a:ln>
            <a:effectLst/>
          </p:spPr>
        </p:pic>
        <p:sp>
          <p:nvSpPr>
            <p:cNvPr id="10" name="مستطيل 9"/>
            <p:cNvSpPr/>
            <p:nvPr/>
          </p:nvSpPr>
          <p:spPr>
            <a:xfrm>
              <a:off x="2285984" y="5202808"/>
              <a:ext cx="1364476" cy="369332"/>
            </a:xfrm>
            <a:prstGeom prst="rect">
              <a:avLst/>
            </a:prstGeom>
          </p:spPr>
          <p:txBody>
            <a:bodyPr wrap="none">
              <a:spAutoFit/>
            </a:bodyPr>
            <a:lstStyle/>
            <a:p>
              <a:r>
                <a:rPr lang="en-US" dirty="0" smtClean="0">
                  <a:solidFill>
                    <a:srgbClr val="FF0000"/>
                  </a:solidFill>
                  <a:latin typeface="Arial" pitchFamily="34" charset="0"/>
                  <a:cs typeface="Arial" pitchFamily="34" charset="0"/>
                </a:rPr>
                <a:t>L-</a:t>
              </a:r>
              <a:r>
                <a:rPr lang="en-US" dirty="0" err="1" smtClean="0">
                  <a:solidFill>
                    <a:srgbClr val="FF0000"/>
                  </a:solidFill>
                  <a:latin typeface="Arial" pitchFamily="34" charset="0"/>
                  <a:cs typeface="Arial" pitchFamily="34" charset="0"/>
                </a:rPr>
                <a:t>Iduronate</a:t>
              </a:r>
              <a:endParaRPr lang="en-GB" dirty="0">
                <a:solidFill>
                  <a:srgbClr val="FF0000"/>
                </a:solidFill>
              </a:endParaRPr>
            </a:p>
          </p:txBody>
        </p:sp>
        <p:sp>
          <p:nvSpPr>
            <p:cNvPr id="11" name="مستطيل 10"/>
            <p:cNvSpPr/>
            <p:nvPr/>
          </p:nvSpPr>
          <p:spPr>
            <a:xfrm>
              <a:off x="4214810" y="5214950"/>
              <a:ext cx="3801041" cy="369332"/>
            </a:xfrm>
            <a:prstGeom prst="rect">
              <a:avLst/>
            </a:prstGeom>
          </p:spPr>
          <p:txBody>
            <a:bodyPr wrap="none">
              <a:spAutoFit/>
            </a:bodyPr>
            <a:lstStyle/>
            <a:p>
              <a:r>
                <a:rPr lang="en-US" dirty="0" smtClean="0">
                  <a:solidFill>
                    <a:srgbClr val="FF0000"/>
                  </a:solidFill>
                  <a:latin typeface="Arial" pitchFamily="34" charset="0"/>
                  <a:cs typeface="Arial" pitchFamily="34" charset="0"/>
                </a:rPr>
                <a:t>N-acetyl-D-galactosamine-4-sulfate</a:t>
              </a:r>
              <a:endParaRPr lang="en-GB"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مستطيل 30"/>
          <p:cNvSpPr/>
          <p:nvPr/>
        </p:nvSpPr>
        <p:spPr>
          <a:xfrm>
            <a:off x="71406" y="1388922"/>
            <a:ext cx="8429684" cy="1600438"/>
          </a:xfrm>
          <a:prstGeom prst="rect">
            <a:avLst/>
          </a:prstGeom>
        </p:spPr>
        <p:txBody>
          <a:bodyPr wrap="square">
            <a:spAutoFit/>
          </a:bodyPr>
          <a:lstStyle/>
          <a:p>
            <a:pPr marL="857250" lvl="1" indent="-457200" algn="l" rtl="0">
              <a:buFont typeface="Wingdings" pitchFamily="2" charset="2"/>
              <a:buChar char="§"/>
            </a:pPr>
            <a:r>
              <a:rPr lang="en-US" sz="1900" dirty="0" smtClean="0">
                <a:solidFill>
                  <a:srgbClr val="0000FF"/>
                </a:solidFill>
                <a:latin typeface="Arial" pitchFamily="34" charset="0"/>
                <a:cs typeface="Arial" pitchFamily="34" charset="0"/>
              </a:rPr>
              <a:t>Keratan sulfate: </a:t>
            </a:r>
            <a:r>
              <a:rPr lang="en-US" sz="1900" dirty="0" smtClean="0">
                <a:latin typeface="Arial" pitchFamily="34" charset="0"/>
                <a:cs typeface="Arial" pitchFamily="34" charset="0"/>
              </a:rPr>
              <a:t>is a natural polysaccharide mainly found in the cartilage and bone. It is </a:t>
            </a:r>
            <a:r>
              <a:rPr lang="en-GB" sz="2000" dirty="0" smtClean="0">
                <a:latin typeface="Arial" pitchFamily="34" charset="0"/>
                <a:cs typeface="Arial" pitchFamily="34" charset="0"/>
              </a:rPr>
              <a:t>highly hydrated molecules which in joints can act as a cushion to absorb mechanical shock.</a:t>
            </a:r>
            <a:r>
              <a:rPr lang="en-US" sz="2000" dirty="0" smtClean="0">
                <a:latin typeface="Arial" pitchFamily="34" charset="0"/>
                <a:cs typeface="Arial" pitchFamily="34" charset="0"/>
              </a:rPr>
              <a:t>This linear polymer is consisting of repeating disaccharide unit containing </a:t>
            </a:r>
          </a:p>
          <a:p>
            <a:pPr marL="857250" lvl="1" indent="-457200" algn="l" rtl="0"/>
            <a:r>
              <a:rPr lang="en-US" sz="2000" dirty="0" smtClean="0">
                <a:latin typeface="Arial" pitchFamily="34" charset="0"/>
                <a:cs typeface="Arial" pitchFamily="34" charset="0"/>
              </a:rPr>
              <a:t>      D-galactose </a:t>
            </a:r>
            <a:r>
              <a:rPr lang="en-US" sz="1900" dirty="0" smtClean="0">
                <a:latin typeface="Arial" pitchFamily="34" charset="0"/>
                <a:cs typeface="Arial" pitchFamily="34" charset="0"/>
              </a:rPr>
              <a:t>and N-acetyl-D-glucosamine-6-sulfate</a:t>
            </a:r>
          </a:p>
        </p:txBody>
      </p:sp>
      <p:grpSp>
        <p:nvGrpSpPr>
          <p:cNvPr id="13" name="مجموعة 12"/>
          <p:cNvGrpSpPr/>
          <p:nvPr/>
        </p:nvGrpSpPr>
        <p:grpSpPr>
          <a:xfrm>
            <a:off x="2441848" y="3398898"/>
            <a:ext cx="5574008" cy="3256954"/>
            <a:chOff x="2441848" y="3398898"/>
            <a:chExt cx="5574008" cy="3256954"/>
          </a:xfrm>
        </p:grpSpPr>
        <p:sp>
          <p:nvSpPr>
            <p:cNvPr id="9" name="مربع نص 8"/>
            <p:cNvSpPr txBox="1"/>
            <p:nvPr/>
          </p:nvSpPr>
          <p:spPr>
            <a:xfrm>
              <a:off x="3804901" y="6286520"/>
              <a:ext cx="1624355" cy="369332"/>
            </a:xfrm>
            <a:prstGeom prst="rect">
              <a:avLst/>
            </a:prstGeom>
            <a:noFill/>
          </p:spPr>
          <p:txBody>
            <a:bodyPr wrap="none" rtlCol="0">
              <a:spAutoFit/>
            </a:bodyPr>
            <a:lstStyle/>
            <a:p>
              <a:r>
                <a:rPr lang="en-US" b="1" dirty="0" smtClean="0"/>
                <a:t>Keratan sulfate</a:t>
              </a:r>
              <a:endParaRPr lang="en-GB" b="1" dirty="0"/>
            </a:p>
          </p:txBody>
        </p:sp>
        <p:sp>
          <p:nvSpPr>
            <p:cNvPr id="10" name="مستطيل 9"/>
            <p:cNvSpPr/>
            <p:nvPr/>
          </p:nvSpPr>
          <p:spPr>
            <a:xfrm>
              <a:off x="2441848" y="5715016"/>
              <a:ext cx="1415772" cy="369332"/>
            </a:xfrm>
            <a:prstGeom prst="rect">
              <a:avLst/>
            </a:prstGeom>
          </p:spPr>
          <p:txBody>
            <a:bodyPr wrap="none">
              <a:spAutoFit/>
            </a:bodyPr>
            <a:lstStyle/>
            <a:p>
              <a:r>
                <a:rPr lang="en-US" dirty="0" smtClean="0">
                  <a:solidFill>
                    <a:srgbClr val="FF0000"/>
                  </a:solidFill>
                  <a:latin typeface="Arial" pitchFamily="34" charset="0"/>
                  <a:cs typeface="Arial" pitchFamily="34" charset="0"/>
                </a:rPr>
                <a:t>D-galactose</a:t>
              </a:r>
              <a:endParaRPr lang="en-GB" dirty="0">
                <a:solidFill>
                  <a:srgbClr val="FF0000"/>
                </a:solidFill>
              </a:endParaRPr>
            </a:p>
          </p:txBody>
        </p:sp>
        <p:sp>
          <p:nvSpPr>
            <p:cNvPr id="11" name="مستطيل 10"/>
            <p:cNvSpPr/>
            <p:nvPr/>
          </p:nvSpPr>
          <p:spPr>
            <a:xfrm>
              <a:off x="4407176" y="5715016"/>
              <a:ext cx="3608680" cy="369332"/>
            </a:xfrm>
            <a:prstGeom prst="rect">
              <a:avLst/>
            </a:prstGeom>
          </p:spPr>
          <p:txBody>
            <a:bodyPr wrap="none">
              <a:spAutoFit/>
            </a:bodyPr>
            <a:lstStyle/>
            <a:p>
              <a:r>
                <a:rPr lang="en-US" dirty="0" smtClean="0">
                  <a:solidFill>
                    <a:srgbClr val="FF0000"/>
                  </a:solidFill>
                  <a:latin typeface="Arial" pitchFamily="34" charset="0"/>
                  <a:cs typeface="Arial" pitchFamily="34" charset="0"/>
                </a:rPr>
                <a:t>N-acetyl-D-glucosamine-6-sulfate</a:t>
              </a:r>
              <a:endParaRPr lang="en-GB" dirty="0">
                <a:solidFill>
                  <a:srgbClr val="FF0000"/>
                </a:solidFill>
              </a:endParaRPr>
            </a:p>
          </p:txBody>
        </p:sp>
        <p:pic>
          <p:nvPicPr>
            <p:cNvPr id="12" name="صورة 11" descr="keratan_sulfate1362660494603.jpg"/>
            <p:cNvPicPr>
              <a:picLocks noChangeAspect="1"/>
            </p:cNvPicPr>
            <p:nvPr/>
          </p:nvPicPr>
          <p:blipFill>
            <a:blip r:embed="rId3"/>
            <a:srcRect b="11009"/>
            <a:stretch>
              <a:fillRect/>
            </a:stretch>
          </p:blipFill>
          <p:spPr>
            <a:xfrm>
              <a:off x="2624141" y="3398898"/>
              <a:ext cx="4090999" cy="231611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مستطيل 30"/>
          <p:cNvSpPr/>
          <p:nvPr/>
        </p:nvSpPr>
        <p:spPr>
          <a:xfrm>
            <a:off x="71406" y="1388922"/>
            <a:ext cx="8429684" cy="3954929"/>
          </a:xfrm>
          <a:prstGeom prst="rect">
            <a:avLst/>
          </a:prstGeom>
        </p:spPr>
        <p:txBody>
          <a:bodyPr wrap="square">
            <a:spAutoFit/>
          </a:bodyPr>
          <a:lstStyle/>
          <a:p>
            <a:pPr marL="857250" lvl="1" indent="-457200" algn="l" rtl="0">
              <a:buFont typeface="Wingdings" pitchFamily="2" charset="2"/>
              <a:buChar char="§"/>
            </a:pPr>
            <a:r>
              <a:rPr lang="en-US" sz="1900" dirty="0" smtClean="0">
                <a:solidFill>
                  <a:srgbClr val="0000FF"/>
                </a:solidFill>
                <a:latin typeface="Arial" pitchFamily="34" charset="0"/>
                <a:cs typeface="Arial" pitchFamily="34" charset="0"/>
              </a:rPr>
              <a:t>Heparin: </a:t>
            </a:r>
            <a:r>
              <a:rPr lang="en-US" sz="1900" dirty="0" smtClean="0">
                <a:latin typeface="Arial" pitchFamily="34" charset="0"/>
                <a:cs typeface="Arial" pitchFamily="34" charset="0"/>
              </a:rPr>
              <a:t>is the most highly charged polymer of any known biological molecule</a:t>
            </a:r>
            <a:r>
              <a:rPr lang="en-GB" sz="2000" dirty="0" smtClean="0">
                <a:latin typeface="Arial" pitchFamily="34" charset="0"/>
                <a:cs typeface="Arial" pitchFamily="34" charset="0"/>
              </a:rPr>
              <a:t>. Heparin is a complex mixture of linear polysaccharide and it varies in the degree of sulphation of its sugar units. One example is the sulfated disaccharide unit containing </a:t>
            </a:r>
            <a:r>
              <a:rPr lang="en-US" sz="2000" dirty="0" smtClean="0">
                <a:latin typeface="Arial" pitchFamily="34" charset="0"/>
                <a:cs typeface="Arial" pitchFamily="34" charset="0"/>
              </a:rPr>
              <a:t>L-Iduronate-2-sulfate and N-sulfo-D-glucosamine-6-sulfate</a:t>
            </a:r>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p:txBody>
      </p:sp>
      <p:sp>
        <p:nvSpPr>
          <p:cNvPr id="9" name="مربع نص 8"/>
          <p:cNvSpPr txBox="1"/>
          <p:nvPr/>
        </p:nvSpPr>
        <p:spPr>
          <a:xfrm>
            <a:off x="3672578" y="5857892"/>
            <a:ext cx="1200970" cy="461665"/>
          </a:xfrm>
          <a:prstGeom prst="rect">
            <a:avLst/>
          </a:prstGeom>
          <a:noFill/>
        </p:spPr>
        <p:txBody>
          <a:bodyPr wrap="none" rtlCol="0">
            <a:spAutoFit/>
          </a:bodyPr>
          <a:lstStyle/>
          <a:p>
            <a:r>
              <a:rPr lang="en-US" sz="2400" b="1" dirty="0" smtClean="0">
                <a:solidFill>
                  <a:srgbClr val="C00000"/>
                </a:solidFill>
              </a:rPr>
              <a:t>Heparin</a:t>
            </a:r>
            <a:endParaRPr lang="en-GB" sz="2400" b="1" dirty="0">
              <a:solidFill>
                <a:srgbClr val="C00000"/>
              </a:solidFill>
            </a:endParaRPr>
          </a:p>
        </p:txBody>
      </p:sp>
      <p:grpSp>
        <p:nvGrpSpPr>
          <p:cNvPr id="18" name="مجموعة 17"/>
          <p:cNvGrpSpPr/>
          <p:nvPr/>
        </p:nvGrpSpPr>
        <p:grpSpPr>
          <a:xfrm>
            <a:off x="500034" y="3581411"/>
            <a:ext cx="3362325" cy="1692277"/>
            <a:chOff x="500034" y="3476635"/>
            <a:chExt cx="3362325" cy="1692277"/>
          </a:xfrm>
        </p:grpSpPr>
        <p:pic>
          <p:nvPicPr>
            <p:cNvPr id="1029" name="Picture 5"/>
            <p:cNvPicPr>
              <a:picLocks noChangeAspect="1" noChangeArrowheads="1"/>
            </p:cNvPicPr>
            <p:nvPr/>
          </p:nvPicPr>
          <p:blipFill>
            <a:blip r:embed="rId3"/>
            <a:srcRect/>
            <a:stretch>
              <a:fillRect/>
            </a:stretch>
          </p:blipFill>
          <p:spPr bwMode="auto">
            <a:xfrm>
              <a:off x="500034" y="3476635"/>
              <a:ext cx="3362325" cy="1419225"/>
            </a:xfrm>
            <a:prstGeom prst="rect">
              <a:avLst/>
            </a:prstGeom>
            <a:noFill/>
            <a:ln w="9525">
              <a:noFill/>
              <a:miter lim="800000"/>
              <a:headEnd/>
              <a:tailEnd/>
            </a:ln>
            <a:effectLst/>
          </p:spPr>
        </p:pic>
        <p:grpSp>
          <p:nvGrpSpPr>
            <p:cNvPr id="13" name="مجموعة 12"/>
            <p:cNvGrpSpPr/>
            <p:nvPr/>
          </p:nvGrpSpPr>
          <p:grpSpPr>
            <a:xfrm>
              <a:off x="534766" y="4857760"/>
              <a:ext cx="3062710" cy="311152"/>
              <a:chOff x="391890" y="4857760"/>
              <a:chExt cx="3062710" cy="311152"/>
            </a:xfrm>
          </p:grpSpPr>
          <p:sp>
            <p:nvSpPr>
              <p:cNvPr id="11" name="مستطيل 10"/>
              <p:cNvSpPr/>
              <p:nvPr/>
            </p:nvSpPr>
            <p:spPr>
              <a:xfrm>
                <a:off x="1987532" y="4861135"/>
                <a:ext cx="1467068" cy="307777"/>
              </a:xfrm>
              <a:prstGeom prst="rect">
                <a:avLst/>
              </a:prstGeom>
              <a:ln>
                <a:noFill/>
              </a:ln>
            </p:spPr>
            <p:txBody>
              <a:bodyPr wrap="none">
                <a:spAutoFit/>
              </a:bodyPr>
              <a:lstStyle/>
              <a:p>
                <a:r>
                  <a:rPr lang="en-US" sz="1400" b="1" dirty="0" smtClean="0">
                    <a:latin typeface="Arial" pitchFamily="34" charset="0"/>
                    <a:cs typeface="Arial" pitchFamily="34" charset="0"/>
                  </a:rPr>
                  <a:t>D-glucosamine</a:t>
                </a:r>
                <a:endParaRPr lang="en-GB" sz="1400" b="1" dirty="0"/>
              </a:p>
            </p:txBody>
          </p:sp>
          <p:sp>
            <p:nvSpPr>
              <p:cNvPr id="10" name="مستطيل 9"/>
              <p:cNvSpPr/>
              <p:nvPr/>
            </p:nvSpPr>
            <p:spPr>
              <a:xfrm>
                <a:off x="391890" y="4857760"/>
                <a:ext cx="1465466" cy="307777"/>
              </a:xfrm>
              <a:prstGeom prst="rect">
                <a:avLst/>
              </a:prstGeom>
            </p:spPr>
            <p:txBody>
              <a:bodyPr wrap="none">
                <a:spAutoFit/>
              </a:bodyPr>
              <a:lstStyle/>
              <a:p>
                <a:r>
                  <a:rPr lang="en-US" sz="1400" b="1" dirty="0" smtClean="0">
                    <a:latin typeface="Arial" pitchFamily="34" charset="0"/>
                    <a:cs typeface="Arial" pitchFamily="34" charset="0"/>
                  </a:rPr>
                  <a:t>L-</a:t>
                </a:r>
                <a:r>
                  <a:rPr lang="en-US" sz="1400" b="1" dirty="0" err="1" smtClean="0">
                    <a:latin typeface="Arial" pitchFamily="34" charset="0"/>
                    <a:cs typeface="Arial" pitchFamily="34" charset="0"/>
                  </a:rPr>
                  <a:t>Iduronic</a:t>
                </a:r>
                <a:r>
                  <a:rPr lang="en-US" sz="1400" b="1" dirty="0" smtClean="0">
                    <a:latin typeface="Arial" pitchFamily="34" charset="0"/>
                    <a:cs typeface="Arial" pitchFamily="34" charset="0"/>
                  </a:rPr>
                  <a:t> acid</a:t>
                </a:r>
                <a:endParaRPr lang="en-GB" sz="1400" b="1" dirty="0"/>
              </a:p>
            </p:txBody>
          </p:sp>
        </p:grpSp>
      </p:grpSp>
      <p:grpSp>
        <p:nvGrpSpPr>
          <p:cNvPr id="17" name="مجموعة 16"/>
          <p:cNvGrpSpPr/>
          <p:nvPr/>
        </p:nvGrpSpPr>
        <p:grpSpPr>
          <a:xfrm>
            <a:off x="4643438" y="3592514"/>
            <a:ext cx="4143404" cy="1934717"/>
            <a:chOff x="4643438" y="3592514"/>
            <a:chExt cx="4143404" cy="1934717"/>
          </a:xfrm>
        </p:grpSpPr>
        <p:pic>
          <p:nvPicPr>
            <p:cNvPr id="1030" name="Picture 6"/>
            <p:cNvPicPr>
              <a:picLocks noChangeAspect="1" noChangeArrowheads="1"/>
            </p:cNvPicPr>
            <p:nvPr/>
          </p:nvPicPr>
          <p:blipFill>
            <a:blip r:embed="rId4"/>
            <a:srcRect/>
            <a:stretch>
              <a:fillRect/>
            </a:stretch>
          </p:blipFill>
          <p:spPr bwMode="auto">
            <a:xfrm>
              <a:off x="5072066" y="3592514"/>
              <a:ext cx="3286148" cy="1540808"/>
            </a:xfrm>
            <a:prstGeom prst="rect">
              <a:avLst/>
            </a:prstGeom>
            <a:noFill/>
            <a:ln w="9525">
              <a:noFill/>
              <a:miter lim="800000"/>
              <a:headEnd/>
              <a:tailEnd/>
            </a:ln>
            <a:effectLst/>
          </p:spPr>
        </p:pic>
        <p:grpSp>
          <p:nvGrpSpPr>
            <p:cNvPr id="19" name="مجموعة 18"/>
            <p:cNvGrpSpPr/>
            <p:nvPr/>
          </p:nvGrpSpPr>
          <p:grpSpPr>
            <a:xfrm>
              <a:off x="4643438" y="5000636"/>
              <a:ext cx="4143404" cy="526595"/>
              <a:chOff x="4643438" y="4857760"/>
              <a:chExt cx="4143404" cy="526595"/>
            </a:xfrm>
          </p:grpSpPr>
          <p:sp>
            <p:nvSpPr>
              <p:cNvPr id="14" name="مستطيل 13"/>
              <p:cNvSpPr/>
              <p:nvPr/>
            </p:nvSpPr>
            <p:spPr>
              <a:xfrm>
                <a:off x="4643438" y="4857760"/>
                <a:ext cx="1960793" cy="307777"/>
              </a:xfrm>
              <a:prstGeom prst="rect">
                <a:avLst/>
              </a:prstGeom>
            </p:spPr>
            <p:txBody>
              <a:bodyPr wrap="none">
                <a:spAutoFit/>
              </a:bodyPr>
              <a:lstStyle/>
              <a:p>
                <a:r>
                  <a:rPr lang="en-US" sz="1400" b="1" dirty="0" smtClean="0">
                    <a:latin typeface="Arial" pitchFamily="34" charset="0"/>
                    <a:cs typeface="Arial" pitchFamily="34" charset="0"/>
                  </a:rPr>
                  <a:t>L-Iduronate-2-sulfate</a:t>
                </a:r>
                <a:endParaRPr lang="en-GB" sz="1400" b="1" dirty="0"/>
              </a:p>
            </p:txBody>
          </p:sp>
          <p:sp>
            <p:nvSpPr>
              <p:cNvPr id="16" name="مستطيل 15"/>
              <p:cNvSpPr/>
              <p:nvPr/>
            </p:nvSpPr>
            <p:spPr>
              <a:xfrm>
                <a:off x="6585598" y="4861135"/>
                <a:ext cx="2201244" cy="523220"/>
              </a:xfrm>
              <a:prstGeom prst="rect">
                <a:avLst/>
              </a:prstGeom>
            </p:spPr>
            <p:txBody>
              <a:bodyPr wrap="none">
                <a:spAutoFit/>
              </a:bodyPr>
              <a:lstStyle/>
              <a:p>
                <a:r>
                  <a:rPr lang="en-US" sz="1400" b="1" dirty="0" smtClean="0">
                    <a:latin typeface="Arial" pitchFamily="34" charset="0"/>
                    <a:cs typeface="Arial" pitchFamily="34" charset="0"/>
                  </a:rPr>
                  <a:t>N-</a:t>
                </a:r>
                <a:r>
                  <a:rPr lang="en-US" sz="1400" b="1" dirty="0" err="1" smtClean="0">
                    <a:latin typeface="Arial" pitchFamily="34" charset="0"/>
                    <a:cs typeface="Arial" pitchFamily="34" charset="0"/>
                  </a:rPr>
                  <a:t>sulfo</a:t>
                </a:r>
                <a:r>
                  <a:rPr lang="en-US" sz="1400" b="1" dirty="0" smtClean="0">
                    <a:latin typeface="Arial" pitchFamily="34" charset="0"/>
                    <a:cs typeface="Arial" pitchFamily="34" charset="0"/>
                  </a:rPr>
                  <a:t>-D-glucosamine-</a:t>
                </a:r>
              </a:p>
              <a:p>
                <a:r>
                  <a:rPr lang="en-US" sz="1400" b="1" dirty="0" smtClean="0">
                    <a:latin typeface="Arial" pitchFamily="34" charset="0"/>
                    <a:cs typeface="Arial" pitchFamily="34" charset="0"/>
                  </a:rPr>
                  <a:t>6-sulfate</a:t>
                </a:r>
                <a:endParaRPr lang="en-GB" sz="1400" b="1" dirty="0"/>
              </a:p>
            </p:txBody>
          </p:sp>
        </p:grpSp>
      </p:grpSp>
      <p:sp>
        <p:nvSpPr>
          <p:cNvPr id="21" name="سهم مخطط إلى اليمين 20"/>
          <p:cNvSpPr/>
          <p:nvPr/>
        </p:nvSpPr>
        <p:spPr>
          <a:xfrm>
            <a:off x="4214810" y="4357694"/>
            <a:ext cx="571504" cy="357190"/>
          </a:xfrm>
          <a:prstGeom prst="stripedRightArrow">
            <a:avLst/>
          </a:prstGeom>
          <a:solidFill>
            <a:srgbClr val="F587D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1000"/>
                                        <p:tgtEl>
                                          <p:spTgt spid="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amond(in)">
                                      <p:cBhvr>
                                        <p:cTn id="15" dur="1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amond(in)">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smtClean="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مستطيل 30"/>
          <p:cNvSpPr/>
          <p:nvPr/>
        </p:nvSpPr>
        <p:spPr>
          <a:xfrm>
            <a:off x="71406" y="1388922"/>
            <a:ext cx="8429684" cy="3016210"/>
          </a:xfrm>
          <a:prstGeom prst="rect">
            <a:avLst/>
          </a:prstGeom>
        </p:spPr>
        <p:txBody>
          <a:bodyPr wrap="square">
            <a:spAutoFit/>
          </a:bodyPr>
          <a:lstStyle/>
          <a:p>
            <a:pPr marL="857250" lvl="1" indent="-457200" algn="l" rtl="0">
              <a:buFont typeface="Wingdings" pitchFamily="2" charset="2"/>
              <a:buChar char="§"/>
            </a:pPr>
            <a:r>
              <a:rPr lang="en-US" sz="1900" dirty="0" smtClean="0">
                <a:latin typeface="Arial" pitchFamily="34" charset="0"/>
                <a:cs typeface="Arial" pitchFamily="34" charset="0"/>
              </a:rPr>
              <a:t>Heparin is stored almost exclusively within the secretory granules of mast cells and it inhibits blood clotting. So, heparin is widely used as an injectable anticoagulant  (e.g. postsurgical patients)   </a:t>
            </a: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a:p>
            <a:pPr marL="857250" lvl="1" indent="-457200" algn="l" rtl="0"/>
            <a:endParaRPr lang="en-US" sz="1900" dirty="0" smtClean="0">
              <a:latin typeface="Arial" pitchFamily="34" charset="0"/>
              <a:cs typeface="Arial" pitchFamily="34" charset="0"/>
            </a:endParaRPr>
          </a:p>
        </p:txBody>
      </p:sp>
      <p:pic>
        <p:nvPicPr>
          <p:cNvPr id="17" name="صورة 16" descr="ht_heparin_080306_ms.jpg"/>
          <p:cNvPicPr>
            <a:picLocks noChangeAspect="1"/>
          </p:cNvPicPr>
          <p:nvPr/>
        </p:nvPicPr>
        <p:blipFill>
          <a:blip r:embed="rId3"/>
          <a:stretch>
            <a:fillRect/>
          </a:stretch>
        </p:blipFill>
        <p:spPr>
          <a:xfrm>
            <a:off x="2857488" y="2786058"/>
            <a:ext cx="3933825" cy="295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Glycosidic bond </a:t>
            </a:r>
            <a:endParaRPr lang="ar-JO" dirty="0">
              <a:solidFill>
                <a:srgbClr val="C00000"/>
              </a:solidFill>
            </a:endParaRPr>
          </a:p>
        </p:txBody>
      </p:sp>
      <p:sp>
        <p:nvSpPr>
          <p:cNvPr id="3" name="عنصر نائب للمحتوى 2"/>
          <p:cNvSpPr>
            <a:spLocks noGrp="1"/>
          </p:cNvSpPr>
          <p:nvPr>
            <p:ph idx="1"/>
          </p:nvPr>
        </p:nvSpPr>
        <p:spPr>
          <a:xfrm>
            <a:off x="500034" y="1357298"/>
            <a:ext cx="8501122" cy="1214446"/>
          </a:xfrm>
        </p:spPr>
        <p:txBody>
          <a:bodyPr>
            <a:normAutofit/>
          </a:bodyPr>
          <a:lstStyle/>
          <a:p>
            <a:pPr algn="l" rtl="0">
              <a:buFont typeface="Wingdings" pitchFamily="2" charset="2"/>
              <a:buChar char="q"/>
            </a:pPr>
            <a:r>
              <a:rPr lang="en-US" sz="2100" dirty="0" smtClean="0">
                <a:latin typeface="Arial" pitchFamily="34" charset="0"/>
                <a:cs typeface="Arial" pitchFamily="34" charset="0"/>
              </a:rPr>
              <a:t>Glycosidic bond is a type of covalent  bond where the anomeric group of a sugar can condense with an alcohol. This type of bond is called O-glycosidic bond.</a:t>
            </a:r>
          </a:p>
          <a:p>
            <a:pPr algn="l" rtl="0">
              <a:buNone/>
            </a:pPr>
            <a:endParaRPr lang="en-US" sz="2100" dirty="0" smtClean="0">
              <a:latin typeface="Arial" pitchFamily="34" charset="0"/>
              <a:cs typeface="Arial" pitchFamily="34" charset="0"/>
            </a:endParaRPr>
          </a:p>
          <a:p>
            <a:pPr lvl="1" algn="l" rtl="0">
              <a:buNone/>
            </a:pPr>
            <a:endParaRPr lang="en-US" sz="2000" dirty="0" smtClean="0">
              <a:latin typeface="Arial" pitchFamily="34" charset="0"/>
              <a:cs typeface="Arial" pitchFamily="34" charset="0"/>
            </a:endParaRPr>
          </a:p>
          <a:p>
            <a:pPr lvl="1" algn="l" rtl="0">
              <a:buNone/>
            </a:pPr>
            <a:endParaRPr lang="en-US" sz="2000" dirty="0" smtClean="0">
              <a:latin typeface="Arial" pitchFamily="34" charset="0"/>
              <a:cs typeface="Arial" pitchFamily="34" charset="0"/>
            </a:endParaRPr>
          </a:p>
          <a:p>
            <a:pPr lvl="1" algn="l" rtl="0">
              <a:buNone/>
            </a:pPr>
            <a:endParaRPr lang="en-US" sz="2000" dirty="0" smtClean="0">
              <a:latin typeface="Arial" pitchFamily="34" charset="0"/>
              <a:cs typeface="Arial" pitchFamily="34" charset="0"/>
            </a:endParaRPr>
          </a:p>
          <a:p>
            <a:pPr lvl="1" algn="l" rtl="0">
              <a:buNone/>
            </a:pPr>
            <a:endParaRPr lang="en-US" sz="20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صورة 11" descr="nucleoside.jpg"/>
          <p:cNvPicPr>
            <a:picLocks noChangeAspect="1"/>
          </p:cNvPicPr>
          <p:nvPr/>
        </p:nvPicPr>
        <p:blipFill>
          <a:blip r:embed="rId3"/>
          <a:srcRect l="3279" t="1554" r="8197" b="42783"/>
          <a:stretch>
            <a:fillRect/>
          </a:stretch>
        </p:blipFill>
        <p:spPr>
          <a:xfrm>
            <a:off x="5286380" y="3143248"/>
            <a:ext cx="3857620" cy="3643338"/>
          </a:xfrm>
          <a:prstGeom prst="rect">
            <a:avLst/>
          </a:prstGeom>
        </p:spPr>
      </p:pic>
      <p:sp>
        <p:nvSpPr>
          <p:cNvPr id="13" name="مربع نص 12"/>
          <p:cNvSpPr txBox="1"/>
          <p:nvPr/>
        </p:nvSpPr>
        <p:spPr>
          <a:xfrm>
            <a:off x="500034" y="2986675"/>
            <a:ext cx="5098279" cy="3908762"/>
          </a:xfrm>
          <a:prstGeom prst="rect">
            <a:avLst/>
          </a:prstGeom>
          <a:noFill/>
        </p:spPr>
        <p:txBody>
          <a:bodyPr wrap="square" rtlCol="0">
            <a:spAutoFit/>
          </a:bodyPr>
          <a:lstStyle/>
          <a:p>
            <a:pPr algn="l" rtl="0">
              <a:buFont typeface="Wingdings" pitchFamily="2" charset="2"/>
              <a:buChar char="q"/>
            </a:pPr>
            <a:r>
              <a:rPr lang="en-US" sz="2100" dirty="0" smtClean="0">
                <a:latin typeface="Arial" pitchFamily="34" charset="0"/>
                <a:cs typeface="Arial" pitchFamily="34" charset="0"/>
              </a:rPr>
              <a:t>  N-glycosidic bond is another type of glycosidic bond which forms between    the anomeric carbon of sugar and an amine.</a:t>
            </a:r>
          </a:p>
          <a:p>
            <a:pPr algn="l" rtl="0"/>
            <a:endParaRPr lang="en-US" sz="2100" dirty="0" smtClean="0">
              <a:latin typeface="Arial" pitchFamily="34" charset="0"/>
              <a:cs typeface="Arial" pitchFamily="34" charset="0"/>
            </a:endParaRPr>
          </a:p>
          <a:p>
            <a:pPr algn="l" rtl="0">
              <a:buNone/>
            </a:pPr>
            <a:r>
              <a:rPr lang="en-US" sz="2100" dirty="0" smtClean="0">
                <a:latin typeface="Arial" pitchFamily="34" charset="0"/>
                <a:cs typeface="Arial" pitchFamily="34" charset="0"/>
              </a:rPr>
              <a:t>e.g. the bonds that link D-ribose and</a:t>
            </a:r>
          </a:p>
          <a:p>
            <a:pPr algn="l" rtl="0">
              <a:buNone/>
            </a:pPr>
            <a:r>
              <a:rPr lang="en-US" sz="2100" dirty="0" smtClean="0">
                <a:latin typeface="Arial" pitchFamily="34" charset="0"/>
                <a:cs typeface="Arial" pitchFamily="34" charset="0"/>
              </a:rPr>
              <a:t> D-</a:t>
            </a:r>
            <a:r>
              <a:rPr lang="en-US" sz="2100" dirty="0" err="1" smtClean="0">
                <a:latin typeface="Arial" pitchFamily="34" charset="0"/>
                <a:cs typeface="Arial" pitchFamily="34" charset="0"/>
              </a:rPr>
              <a:t>deoxyribose</a:t>
            </a:r>
            <a:r>
              <a:rPr lang="en-US" sz="2100" dirty="0" smtClean="0">
                <a:latin typeface="Arial" pitchFamily="34" charset="0"/>
                <a:cs typeface="Arial" pitchFamily="34" charset="0"/>
              </a:rPr>
              <a:t> to purines and pyrimidines in the nucleic acids: RNA &amp; DNA, respectively.</a:t>
            </a:r>
          </a:p>
          <a:p>
            <a:pPr algn="l" rtl="0">
              <a:buNone/>
            </a:pPr>
            <a:endParaRPr lang="en-US" sz="2100" dirty="0" smtClean="0">
              <a:latin typeface="Arial" pitchFamily="34" charset="0"/>
              <a:cs typeface="Arial" pitchFamily="34" charset="0"/>
            </a:endParaRPr>
          </a:p>
          <a:p>
            <a:pPr lvl="1" algn="l" rtl="0">
              <a:buNone/>
            </a:pPr>
            <a:endParaRPr lang="en-US" sz="2000" dirty="0" smtClean="0">
              <a:latin typeface="Arial" pitchFamily="34" charset="0"/>
              <a:cs typeface="Arial" pitchFamily="34" charset="0"/>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checkerboard(across)">
                                      <p:cBhvr>
                                        <p:cTn id="12" dur="500"/>
                                        <p:tgtEl>
                                          <p:spTgt spid="1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checkerboard(across)">
                                      <p:cBhvr>
                                        <p:cTn id="15" dur="500"/>
                                        <p:tgtEl>
                                          <p:spTgt spid="13">
                                            <p:txEl>
                                              <p:pRg st="3" end="3"/>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41"/>
          <p:cNvGrpSpPr/>
          <p:nvPr/>
        </p:nvGrpSpPr>
        <p:grpSpPr>
          <a:xfrm>
            <a:off x="5072066" y="5072074"/>
            <a:ext cx="3183277" cy="1781587"/>
            <a:chOff x="4817747" y="5000636"/>
            <a:chExt cx="3183277" cy="1781587"/>
          </a:xfrm>
        </p:grpSpPr>
        <p:grpSp>
          <p:nvGrpSpPr>
            <p:cNvPr id="7" name="مجموعة 37"/>
            <p:cNvGrpSpPr/>
            <p:nvPr/>
          </p:nvGrpSpPr>
          <p:grpSpPr>
            <a:xfrm>
              <a:off x="4817747" y="5000636"/>
              <a:ext cx="3183277" cy="1781587"/>
              <a:chOff x="4817747" y="5000636"/>
              <a:chExt cx="3183277" cy="1781587"/>
            </a:xfrm>
          </p:grpSpPr>
          <p:grpSp>
            <p:nvGrpSpPr>
              <p:cNvPr id="8" name="مجموعة 35"/>
              <p:cNvGrpSpPr/>
              <p:nvPr/>
            </p:nvGrpSpPr>
            <p:grpSpPr>
              <a:xfrm>
                <a:off x="4817747" y="5000636"/>
                <a:ext cx="3183277" cy="1781587"/>
                <a:chOff x="4817747" y="5000636"/>
                <a:chExt cx="3183277" cy="1781587"/>
              </a:xfrm>
            </p:grpSpPr>
            <p:grpSp>
              <p:nvGrpSpPr>
                <p:cNvPr id="9" name="مجموعة 29"/>
                <p:cNvGrpSpPr/>
                <p:nvPr/>
              </p:nvGrpSpPr>
              <p:grpSpPr>
                <a:xfrm>
                  <a:off x="4817747" y="5000636"/>
                  <a:ext cx="3183277" cy="1781587"/>
                  <a:chOff x="4817747" y="5000636"/>
                  <a:chExt cx="3183277" cy="1781587"/>
                </a:xfrm>
              </p:grpSpPr>
              <p:grpSp>
                <p:nvGrpSpPr>
                  <p:cNvPr id="10" name="مجموعة 24"/>
                  <p:cNvGrpSpPr/>
                  <p:nvPr/>
                </p:nvGrpSpPr>
                <p:grpSpPr>
                  <a:xfrm>
                    <a:off x="4817747" y="5000636"/>
                    <a:ext cx="3183277" cy="1781587"/>
                    <a:chOff x="4817747" y="5000636"/>
                    <a:chExt cx="3183277" cy="1781587"/>
                  </a:xfrm>
                </p:grpSpPr>
                <p:grpSp>
                  <p:nvGrpSpPr>
                    <p:cNvPr id="11" name="مجموعة 22"/>
                    <p:cNvGrpSpPr/>
                    <p:nvPr/>
                  </p:nvGrpSpPr>
                  <p:grpSpPr>
                    <a:xfrm>
                      <a:off x="4817747" y="5000636"/>
                      <a:ext cx="3183277" cy="1781587"/>
                      <a:chOff x="4817747" y="5000636"/>
                      <a:chExt cx="3183277" cy="1781587"/>
                    </a:xfrm>
                  </p:grpSpPr>
                  <p:grpSp>
                    <p:nvGrpSpPr>
                      <p:cNvPr id="14" name="مجموعة 19"/>
                      <p:cNvGrpSpPr/>
                      <p:nvPr/>
                    </p:nvGrpSpPr>
                    <p:grpSpPr>
                      <a:xfrm>
                        <a:off x="4817747" y="5000636"/>
                        <a:ext cx="3183277" cy="1781587"/>
                        <a:chOff x="4817747" y="5000636"/>
                        <a:chExt cx="3183277" cy="1781587"/>
                      </a:xfrm>
                    </p:grpSpPr>
                    <p:grpSp>
                      <p:nvGrpSpPr>
                        <p:cNvPr id="15" name="مجموعة 10"/>
                        <p:cNvGrpSpPr/>
                        <p:nvPr/>
                      </p:nvGrpSpPr>
                      <p:grpSpPr>
                        <a:xfrm>
                          <a:off x="4817747" y="5000636"/>
                          <a:ext cx="3183277" cy="1781587"/>
                          <a:chOff x="2674607" y="2504669"/>
                          <a:chExt cx="3183277" cy="1781587"/>
                        </a:xfrm>
                      </p:grpSpPr>
                      <p:pic>
                        <p:nvPicPr>
                          <p:cNvPr id="16" name="Picture 3"/>
                          <p:cNvPicPr>
                            <a:picLocks noChangeAspect="1" noChangeArrowheads="1"/>
                          </p:cNvPicPr>
                          <p:nvPr/>
                        </p:nvPicPr>
                        <p:blipFill>
                          <a:blip r:embed="rId2"/>
                          <a:srcRect/>
                          <a:stretch>
                            <a:fillRect/>
                          </a:stretch>
                        </p:blipFill>
                        <p:spPr bwMode="auto">
                          <a:xfrm>
                            <a:off x="2674607" y="2504669"/>
                            <a:ext cx="3183277" cy="1781587"/>
                          </a:xfrm>
                          <a:prstGeom prst="rect">
                            <a:avLst/>
                          </a:prstGeom>
                          <a:noFill/>
                          <a:ln w="9525">
                            <a:noFill/>
                            <a:miter lim="800000"/>
                            <a:headEnd/>
                            <a:tailEnd/>
                          </a:ln>
                          <a:effectLst/>
                        </p:spPr>
                      </p:pic>
                      <p:sp>
                        <p:nvSpPr>
                          <p:cNvPr id="17" name="مربع نص 16"/>
                          <p:cNvSpPr txBox="1"/>
                          <p:nvPr/>
                        </p:nvSpPr>
                        <p:spPr>
                          <a:xfrm>
                            <a:off x="3806423" y="3807467"/>
                            <a:ext cx="336951" cy="307777"/>
                          </a:xfrm>
                          <a:prstGeom prst="rect">
                            <a:avLst/>
                          </a:prstGeom>
                          <a:noFill/>
                        </p:spPr>
                        <p:txBody>
                          <a:bodyPr wrap="none" rtlCol="0">
                            <a:spAutoFit/>
                          </a:bodyPr>
                          <a:lstStyle/>
                          <a:p>
                            <a:r>
                              <a:rPr lang="el-GR" sz="1400" b="1" dirty="0" smtClean="0">
                                <a:solidFill>
                                  <a:srgbClr val="0000FF"/>
                                </a:solidFill>
                              </a:rPr>
                              <a:t>β</a:t>
                            </a:r>
                            <a:r>
                              <a:rPr lang="en-US" sz="1400" b="1" dirty="0" smtClean="0">
                                <a:solidFill>
                                  <a:srgbClr val="0000FF"/>
                                </a:solidFill>
                              </a:rPr>
                              <a:t>-</a:t>
                            </a:r>
                            <a:endParaRPr lang="en-GB" sz="1400" b="1" dirty="0">
                              <a:solidFill>
                                <a:srgbClr val="0000FF"/>
                              </a:solidFill>
                            </a:endParaRPr>
                          </a:p>
                        </p:txBody>
                      </p:sp>
                    </p:grpSp>
                    <p:sp>
                      <p:nvSpPr>
                        <p:cNvPr id="19" name="مستطيل 18"/>
                        <p:cNvSpPr/>
                        <p:nvPr/>
                      </p:nvSpPr>
                      <p:spPr>
                        <a:xfrm flipV="1">
                          <a:off x="6758172" y="6561514"/>
                          <a:ext cx="142876" cy="142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2" name="مستطيل 21"/>
                      <p:cNvSpPr/>
                      <p:nvPr/>
                    </p:nvSpPr>
                    <p:spPr>
                      <a:xfrm flipV="1">
                        <a:off x="7572396" y="5814860"/>
                        <a:ext cx="214314" cy="25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4" name="مستطيل 23"/>
                    <p:cNvSpPr/>
                    <p:nvPr/>
                  </p:nvSpPr>
                  <p:spPr>
                    <a:xfrm flipV="1">
                      <a:off x="7550880" y="5304036"/>
                      <a:ext cx="214314" cy="25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6" name="مستطيل 25"/>
                  <p:cNvSpPr/>
                  <p:nvPr/>
                </p:nvSpPr>
                <p:spPr>
                  <a:xfrm flipH="1">
                    <a:off x="7429520" y="5671982"/>
                    <a:ext cx="12399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35" name="مربع نص 34"/>
                <p:cNvSpPr txBox="1"/>
                <p:nvPr/>
              </p:nvSpPr>
              <p:spPr>
                <a:xfrm>
                  <a:off x="6688110" y="6494570"/>
                  <a:ext cx="300082" cy="253916"/>
                </a:xfrm>
                <a:prstGeom prst="rect">
                  <a:avLst/>
                </a:prstGeom>
                <a:noFill/>
              </p:spPr>
              <p:txBody>
                <a:bodyPr wrap="none" rtlCol="0">
                  <a:spAutoFit/>
                </a:bodyPr>
                <a:lstStyle/>
                <a:p>
                  <a:r>
                    <a:rPr lang="el-GR" sz="1050" b="1" dirty="0" smtClean="0"/>
                    <a:t>β</a:t>
                  </a:r>
                  <a:r>
                    <a:rPr lang="en-US" sz="1050" b="1" dirty="0" smtClean="0"/>
                    <a:t>-</a:t>
                  </a:r>
                  <a:endParaRPr lang="en-GB" sz="1050" b="1" dirty="0"/>
                </a:p>
              </p:txBody>
            </p:sp>
          </p:grpSp>
          <p:sp>
            <p:nvSpPr>
              <p:cNvPr id="37" name="مربع نص 36"/>
              <p:cNvSpPr txBox="1"/>
              <p:nvPr/>
            </p:nvSpPr>
            <p:spPr>
              <a:xfrm>
                <a:off x="7363914" y="5554054"/>
                <a:ext cx="258404" cy="253916"/>
              </a:xfrm>
              <a:prstGeom prst="rect">
                <a:avLst/>
              </a:prstGeom>
              <a:noFill/>
            </p:spPr>
            <p:txBody>
              <a:bodyPr wrap="none" rtlCol="0">
                <a:spAutoFit/>
              </a:bodyPr>
              <a:lstStyle/>
              <a:p>
                <a:r>
                  <a:rPr lang="el-GR" sz="1050" b="1" dirty="0" smtClean="0">
                    <a:solidFill>
                      <a:srgbClr val="F587D8"/>
                    </a:solidFill>
                  </a:rPr>
                  <a:t>β</a:t>
                </a:r>
                <a:endParaRPr lang="en-GB" sz="1050" b="1" dirty="0">
                  <a:solidFill>
                    <a:srgbClr val="F587D8"/>
                  </a:solidFill>
                </a:endParaRPr>
              </a:p>
            </p:txBody>
          </p:sp>
        </p:grpSp>
        <p:sp>
          <p:nvSpPr>
            <p:cNvPr id="40" name="مربع نص 39"/>
            <p:cNvSpPr txBox="1"/>
            <p:nvPr/>
          </p:nvSpPr>
          <p:spPr>
            <a:xfrm>
              <a:off x="7351192" y="5332850"/>
              <a:ext cx="553856" cy="307777"/>
            </a:xfrm>
            <a:prstGeom prst="rect">
              <a:avLst/>
            </a:prstGeom>
            <a:noFill/>
          </p:spPr>
          <p:txBody>
            <a:bodyPr wrap="square" rtlCol="0">
              <a:spAutoFit/>
            </a:bodyPr>
            <a:lstStyle/>
            <a:p>
              <a:r>
                <a:rPr lang="en-US" sz="1400" dirty="0" smtClean="0"/>
                <a:t>OH</a:t>
              </a:r>
              <a:endParaRPr lang="en-GB" sz="1400" dirty="0"/>
            </a:p>
          </p:txBody>
        </p:sp>
        <p:sp>
          <p:nvSpPr>
            <p:cNvPr id="41" name="مربع نص 40"/>
            <p:cNvSpPr txBox="1"/>
            <p:nvPr/>
          </p:nvSpPr>
          <p:spPr>
            <a:xfrm>
              <a:off x="7239744" y="5742913"/>
              <a:ext cx="553856" cy="307777"/>
            </a:xfrm>
            <a:prstGeom prst="rect">
              <a:avLst/>
            </a:prstGeom>
            <a:noFill/>
          </p:spPr>
          <p:txBody>
            <a:bodyPr wrap="square" rtlCol="0">
              <a:spAutoFit/>
            </a:bodyPr>
            <a:lstStyle/>
            <a:p>
              <a:r>
                <a:rPr lang="en-US" sz="1400" dirty="0" smtClean="0"/>
                <a:t>H</a:t>
              </a:r>
              <a:endParaRPr lang="en-GB" sz="1400" dirty="0"/>
            </a:p>
          </p:txBody>
        </p:sp>
      </p:grpSp>
      <p:grpSp>
        <p:nvGrpSpPr>
          <p:cNvPr id="18" name="مجموعة 28"/>
          <p:cNvGrpSpPr/>
          <p:nvPr/>
        </p:nvGrpSpPr>
        <p:grpSpPr>
          <a:xfrm>
            <a:off x="1643082" y="2742786"/>
            <a:ext cx="5715000" cy="1807975"/>
            <a:chOff x="1643082" y="2786058"/>
            <a:chExt cx="5715000" cy="1807975"/>
          </a:xfrm>
        </p:grpSpPr>
        <p:pic>
          <p:nvPicPr>
            <p:cNvPr id="12" name="Picture 2" descr="fig   6">
              <a:hlinkClick r:id="rId3"/>
            </p:cNvPr>
            <p:cNvPicPr>
              <a:picLocks noChangeAspect="1" noChangeArrowheads="1"/>
            </p:cNvPicPr>
            <p:nvPr/>
          </p:nvPicPr>
          <p:blipFill>
            <a:blip r:embed="rId4"/>
            <a:srcRect/>
            <a:stretch>
              <a:fillRect/>
            </a:stretch>
          </p:blipFill>
          <p:spPr bwMode="auto">
            <a:xfrm>
              <a:off x="1643082" y="2786058"/>
              <a:ext cx="5715000" cy="1600201"/>
            </a:xfrm>
            <a:prstGeom prst="rect">
              <a:avLst/>
            </a:prstGeom>
            <a:noFill/>
          </p:spPr>
        </p:pic>
        <p:grpSp>
          <p:nvGrpSpPr>
            <p:cNvPr id="20" name="مجموعة 27"/>
            <p:cNvGrpSpPr/>
            <p:nvPr/>
          </p:nvGrpSpPr>
          <p:grpSpPr>
            <a:xfrm>
              <a:off x="2643174" y="4286256"/>
              <a:ext cx="3700757" cy="307777"/>
              <a:chOff x="3127690" y="4478545"/>
              <a:chExt cx="3700757" cy="307777"/>
            </a:xfrm>
          </p:grpSpPr>
          <p:sp>
            <p:nvSpPr>
              <p:cNvPr id="13" name="مربع نص 12"/>
              <p:cNvSpPr txBox="1"/>
              <p:nvPr/>
            </p:nvSpPr>
            <p:spPr>
              <a:xfrm>
                <a:off x="3127690" y="4478545"/>
                <a:ext cx="3700757" cy="307777"/>
              </a:xfrm>
              <a:prstGeom prst="rect">
                <a:avLst/>
              </a:prstGeom>
              <a:noFill/>
            </p:spPr>
            <p:txBody>
              <a:bodyPr wrap="none" rtlCol="0">
                <a:spAutoFit/>
              </a:bodyPr>
              <a:lstStyle/>
              <a:p>
                <a:r>
                  <a:rPr lang="el-GR" sz="1400" dirty="0" smtClean="0"/>
                  <a:t>α</a:t>
                </a:r>
                <a:r>
                  <a:rPr lang="en-US" sz="1400" dirty="0" smtClean="0"/>
                  <a:t>-D-</a:t>
                </a:r>
                <a:r>
                  <a:rPr lang="en-US" sz="1400" dirty="0" err="1" smtClean="0"/>
                  <a:t>glucopyranosyl</a:t>
                </a:r>
                <a:r>
                  <a:rPr lang="en-US" sz="1400" dirty="0" smtClean="0"/>
                  <a:t>-(1        4)-</a:t>
                </a:r>
                <a:r>
                  <a:rPr lang="el-GR" sz="1400" dirty="0" smtClean="0"/>
                  <a:t>α</a:t>
                </a:r>
                <a:r>
                  <a:rPr lang="en-US" sz="1400" dirty="0" smtClean="0"/>
                  <a:t>-D-</a:t>
                </a:r>
                <a:r>
                  <a:rPr lang="en-US" sz="1400" dirty="0" err="1" smtClean="0"/>
                  <a:t>glucopyranose</a:t>
                </a:r>
                <a:endParaRPr lang="en-GB" sz="1400" dirty="0"/>
              </a:p>
            </p:txBody>
          </p:sp>
          <p:cxnSp>
            <p:nvCxnSpPr>
              <p:cNvPr id="27" name="رابط كسهم مستقيم 26"/>
              <p:cNvCxnSpPr/>
              <p:nvPr/>
            </p:nvCxnSpPr>
            <p:spPr>
              <a:xfrm>
                <a:off x="4895852" y="4659521"/>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 name="مجموعة 10"/>
          <p:cNvGrpSpPr/>
          <p:nvPr/>
        </p:nvGrpSpPr>
        <p:grpSpPr>
          <a:xfrm>
            <a:off x="1460161" y="5076437"/>
            <a:ext cx="3183277" cy="1781587"/>
            <a:chOff x="2674607" y="2504669"/>
            <a:chExt cx="3183277" cy="1781587"/>
          </a:xfrm>
        </p:grpSpPr>
        <p:pic>
          <p:nvPicPr>
            <p:cNvPr id="33" name="Picture 3"/>
            <p:cNvPicPr>
              <a:picLocks noChangeAspect="1" noChangeArrowheads="1"/>
            </p:cNvPicPr>
            <p:nvPr/>
          </p:nvPicPr>
          <p:blipFill>
            <a:blip r:embed="rId2"/>
            <a:srcRect/>
            <a:stretch>
              <a:fillRect/>
            </a:stretch>
          </p:blipFill>
          <p:spPr bwMode="auto">
            <a:xfrm>
              <a:off x="2674607" y="2504669"/>
              <a:ext cx="3183277" cy="1781587"/>
            </a:xfrm>
            <a:prstGeom prst="rect">
              <a:avLst/>
            </a:prstGeom>
            <a:noFill/>
            <a:ln w="9525">
              <a:noFill/>
              <a:miter lim="800000"/>
              <a:headEnd/>
              <a:tailEnd/>
            </a:ln>
            <a:effectLst/>
          </p:spPr>
        </p:pic>
        <p:sp>
          <p:nvSpPr>
            <p:cNvPr id="34" name="مربع نص 33"/>
            <p:cNvSpPr txBox="1"/>
            <p:nvPr/>
          </p:nvSpPr>
          <p:spPr>
            <a:xfrm>
              <a:off x="3801612" y="3807467"/>
              <a:ext cx="341760" cy="307777"/>
            </a:xfrm>
            <a:prstGeom prst="rect">
              <a:avLst/>
            </a:prstGeom>
            <a:noFill/>
          </p:spPr>
          <p:txBody>
            <a:bodyPr wrap="none" rtlCol="0">
              <a:spAutoFit/>
            </a:bodyPr>
            <a:lstStyle/>
            <a:p>
              <a:r>
                <a:rPr lang="el-GR" sz="1400" b="1" dirty="0" smtClean="0">
                  <a:solidFill>
                    <a:srgbClr val="0000FF"/>
                  </a:solidFill>
                </a:rPr>
                <a:t>α</a:t>
              </a:r>
              <a:r>
                <a:rPr lang="en-US" sz="1400" b="1" dirty="0" smtClean="0">
                  <a:solidFill>
                    <a:srgbClr val="0000FF"/>
                  </a:solidFill>
                </a:rPr>
                <a:t>-</a:t>
              </a:r>
              <a:endParaRPr lang="en-GB" sz="1400" b="1" dirty="0">
                <a:solidFill>
                  <a:srgbClr val="0000FF"/>
                </a:solidFill>
              </a:endParaRPr>
            </a:p>
          </p:txBody>
        </p:sp>
      </p:grpSp>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Disaccharides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1785950"/>
          </a:xfrm>
        </p:spPr>
        <p:txBody>
          <a:bodyPr>
            <a:normAutofit/>
          </a:bodyPr>
          <a:lstStyle/>
          <a:p>
            <a:pPr algn="l" rtl="0">
              <a:buFont typeface="Wingdings" pitchFamily="2" charset="2"/>
              <a:buChar char="q"/>
            </a:pPr>
            <a:r>
              <a:rPr lang="en-US" sz="2400" dirty="0" smtClean="0">
                <a:latin typeface="Arial" pitchFamily="34" charset="0"/>
                <a:cs typeface="Arial" pitchFamily="34" charset="0"/>
              </a:rPr>
              <a:t>These are two monosaccharides linked together via the glycosidic bond. Three common disaccharides: </a:t>
            </a:r>
          </a:p>
          <a:p>
            <a:pPr algn="l" rtl="0">
              <a:buNone/>
            </a:pPr>
            <a:endParaRPr lang="en-US" sz="400" dirty="0" smtClean="0">
              <a:latin typeface="Arial" pitchFamily="34" charset="0"/>
              <a:cs typeface="Arial" pitchFamily="34" charset="0"/>
            </a:endParaRPr>
          </a:p>
          <a:p>
            <a:pPr lvl="1" algn="l" rtl="0">
              <a:buFont typeface="Wingdings" pitchFamily="2" charset="2"/>
              <a:buChar char="§"/>
            </a:pPr>
            <a:r>
              <a:rPr lang="en-US" sz="2000" dirty="0" smtClean="0">
                <a:solidFill>
                  <a:srgbClr val="0000FF"/>
                </a:solidFill>
                <a:latin typeface="Arial" pitchFamily="34" charset="0"/>
                <a:cs typeface="Arial" pitchFamily="34" charset="0"/>
              </a:rPr>
              <a:t>Maltose</a:t>
            </a:r>
            <a:r>
              <a:rPr lang="en-US" sz="2000" dirty="0" smtClean="0">
                <a:latin typeface="Arial" pitchFamily="34" charset="0"/>
                <a:cs typeface="Arial" pitchFamily="34" charset="0"/>
              </a:rPr>
              <a:t> “malt sugar” consists of two </a:t>
            </a:r>
            <a:r>
              <a:rPr lang="el-GR" sz="2000" dirty="0" smtClean="0">
                <a:latin typeface="Arial" pitchFamily="34" charset="0"/>
                <a:cs typeface="Arial" pitchFamily="34" charset="0"/>
              </a:rPr>
              <a:t>α</a:t>
            </a:r>
            <a:r>
              <a:rPr lang="en-US" sz="2000" dirty="0" smtClean="0">
                <a:latin typeface="Arial" pitchFamily="34" charset="0"/>
                <a:cs typeface="Arial" pitchFamily="34" charset="0"/>
              </a:rPr>
              <a:t>-glucose units, is a disaccharide released during the hydrolysis of the starch </a:t>
            </a:r>
          </a:p>
          <a:p>
            <a:pPr algn="l" rtl="0">
              <a:buNone/>
            </a:pPr>
            <a:endParaRPr lang="en-US" dirty="0" smtClean="0"/>
          </a:p>
          <a:p>
            <a:pPr algn="l" rtl="0">
              <a:buNone/>
            </a:pPr>
            <a:endParaRPr lang="en-US" dirty="0" smtClean="0"/>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عنصر نائب للمحتوى 2"/>
          <p:cNvSpPr txBox="1">
            <a:spLocks/>
          </p:cNvSpPr>
          <p:nvPr/>
        </p:nvSpPr>
        <p:spPr>
          <a:xfrm>
            <a:off x="500034" y="4255608"/>
            <a:ext cx="8358246" cy="1117608"/>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lvl="1" algn="l" rtl="0">
              <a:buFont typeface="Wingdings" pitchFamily="2" charset="2"/>
              <a:buChar char="§"/>
            </a:pPr>
            <a:r>
              <a:rPr lang="en-US" sz="2000" dirty="0" smtClean="0">
                <a:solidFill>
                  <a:srgbClr val="0000FF"/>
                </a:solidFill>
                <a:latin typeface="Arial" pitchFamily="34" charset="0"/>
                <a:cs typeface="Arial" pitchFamily="34" charset="0"/>
              </a:rPr>
              <a:t>  Lactose</a:t>
            </a:r>
            <a:r>
              <a:rPr lang="en-US" sz="2000" dirty="0" smtClean="0">
                <a:latin typeface="Arial" pitchFamily="34" charset="0"/>
                <a:cs typeface="Arial" pitchFamily="34" charset="0"/>
              </a:rPr>
              <a:t> “milk sugar” consists of glucose &amp; galactose, is a disaccharide occurs naturally in the milk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23" name="مجموعة 44"/>
          <p:cNvGrpSpPr/>
          <p:nvPr/>
        </p:nvGrpSpPr>
        <p:grpSpPr>
          <a:xfrm>
            <a:off x="7143768" y="2797861"/>
            <a:ext cx="1364488" cy="646331"/>
            <a:chOff x="7143768" y="2939692"/>
            <a:chExt cx="1364488" cy="646331"/>
          </a:xfrm>
        </p:grpSpPr>
        <p:cxnSp>
          <p:nvCxnSpPr>
            <p:cNvPr id="43" name="رابط كسهم مستقيم 42"/>
            <p:cNvCxnSpPr/>
            <p:nvPr/>
          </p:nvCxnSpPr>
          <p:spPr>
            <a:xfrm rot="10800000" flipV="1">
              <a:off x="7143768" y="3286124"/>
              <a:ext cx="285752" cy="2143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مربع نص 43"/>
            <p:cNvSpPr txBox="1"/>
            <p:nvPr/>
          </p:nvSpPr>
          <p:spPr>
            <a:xfrm>
              <a:off x="7397246" y="2939692"/>
              <a:ext cx="1111010" cy="646331"/>
            </a:xfrm>
            <a:prstGeom prst="rect">
              <a:avLst/>
            </a:prstGeom>
            <a:noFill/>
          </p:spPr>
          <p:txBody>
            <a:bodyPr wrap="none" rtlCol="0">
              <a:spAutoFit/>
            </a:bodyPr>
            <a:lstStyle/>
            <a:p>
              <a:pPr algn="ctr"/>
              <a:r>
                <a:rPr lang="en-US" b="1" dirty="0" smtClean="0">
                  <a:solidFill>
                    <a:srgbClr val="0000FF"/>
                  </a:solidFill>
                </a:rPr>
                <a:t>Reducing </a:t>
              </a:r>
            </a:p>
            <a:p>
              <a:pPr algn="ctr"/>
              <a:r>
                <a:rPr lang="en-US" b="1" dirty="0" smtClean="0">
                  <a:solidFill>
                    <a:srgbClr val="0000FF"/>
                  </a:solidFill>
                </a:rPr>
                <a:t>end</a:t>
              </a:r>
              <a:endParaRPr lang="en-GB" b="1" dirty="0">
                <a:solidFill>
                  <a:srgbClr val="0000FF"/>
                </a:solidFill>
              </a:endParaRPr>
            </a:p>
          </p:txBody>
        </p:sp>
      </p:grpSp>
      <p:grpSp>
        <p:nvGrpSpPr>
          <p:cNvPr id="25" name="مجموعة 45"/>
          <p:cNvGrpSpPr/>
          <p:nvPr/>
        </p:nvGrpSpPr>
        <p:grpSpPr>
          <a:xfrm>
            <a:off x="7922420" y="5396227"/>
            <a:ext cx="935860" cy="461665"/>
            <a:chOff x="7143768" y="3120969"/>
            <a:chExt cx="935860" cy="461665"/>
          </a:xfrm>
        </p:grpSpPr>
        <p:cxnSp>
          <p:nvCxnSpPr>
            <p:cNvPr id="47" name="رابط كسهم مستقيم 46"/>
            <p:cNvCxnSpPr/>
            <p:nvPr/>
          </p:nvCxnSpPr>
          <p:spPr>
            <a:xfrm rot="10800000" flipV="1">
              <a:off x="7143768" y="3368320"/>
              <a:ext cx="221480" cy="1321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مربع نص 47"/>
            <p:cNvSpPr txBox="1"/>
            <p:nvPr/>
          </p:nvSpPr>
          <p:spPr>
            <a:xfrm>
              <a:off x="7272036" y="3120969"/>
              <a:ext cx="807592" cy="461665"/>
            </a:xfrm>
            <a:prstGeom prst="rect">
              <a:avLst/>
            </a:prstGeom>
            <a:noFill/>
          </p:spPr>
          <p:txBody>
            <a:bodyPr wrap="none" rtlCol="0">
              <a:spAutoFit/>
            </a:bodyPr>
            <a:lstStyle/>
            <a:p>
              <a:pPr algn="ctr"/>
              <a:r>
                <a:rPr lang="en-US" sz="1200" b="1" dirty="0" smtClean="0">
                  <a:solidFill>
                    <a:srgbClr val="0000FF"/>
                  </a:solidFill>
                </a:rPr>
                <a:t>Reducing </a:t>
              </a:r>
            </a:p>
            <a:p>
              <a:pPr algn="ctr"/>
              <a:r>
                <a:rPr lang="en-US" sz="1200" b="1" dirty="0" smtClean="0">
                  <a:solidFill>
                    <a:srgbClr val="0000FF"/>
                  </a:solidFill>
                </a:rPr>
                <a:t>end</a:t>
              </a:r>
              <a:endParaRPr lang="en-GB" sz="1200" b="1" dirty="0">
                <a:solidFill>
                  <a:srgbClr val="0000FF"/>
                </a:solidFill>
              </a:endParaRPr>
            </a:p>
          </p:txBody>
        </p:sp>
      </p:grpSp>
      <p:grpSp>
        <p:nvGrpSpPr>
          <p:cNvPr id="28" name="مجموعة 49"/>
          <p:cNvGrpSpPr/>
          <p:nvPr/>
        </p:nvGrpSpPr>
        <p:grpSpPr>
          <a:xfrm>
            <a:off x="4303896" y="5375474"/>
            <a:ext cx="935860" cy="461665"/>
            <a:chOff x="7143768" y="3120969"/>
            <a:chExt cx="935860" cy="461665"/>
          </a:xfrm>
        </p:grpSpPr>
        <p:cxnSp>
          <p:nvCxnSpPr>
            <p:cNvPr id="51" name="رابط كسهم مستقيم 50"/>
            <p:cNvCxnSpPr/>
            <p:nvPr/>
          </p:nvCxnSpPr>
          <p:spPr>
            <a:xfrm rot="10800000" flipV="1">
              <a:off x="7143768" y="3368320"/>
              <a:ext cx="221480" cy="1321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مربع نص 51"/>
            <p:cNvSpPr txBox="1"/>
            <p:nvPr/>
          </p:nvSpPr>
          <p:spPr>
            <a:xfrm>
              <a:off x="7272036" y="3120969"/>
              <a:ext cx="807592" cy="461665"/>
            </a:xfrm>
            <a:prstGeom prst="rect">
              <a:avLst/>
            </a:prstGeom>
            <a:noFill/>
          </p:spPr>
          <p:txBody>
            <a:bodyPr wrap="none" rtlCol="0">
              <a:spAutoFit/>
            </a:bodyPr>
            <a:lstStyle/>
            <a:p>
              <a:pPr algn="ctr"/>
              <a:r>
                <a:rPr lang="en-US" sz="1200" b="1" dirty="0" smtClean="0">
                  <a:solidFill>
                    <a:srgbClr val="0000FF"/>
                  </a:solidFill>
                </a:rPr>
                <a:t>Reducing </a:t>
              </a:r>
            </a:p>
            <a:p>
              <a:pPr algn="ctr"/>
              <a:r>
                <a:rPr lang="en-US" sz="1200" b="1" dirty="0" smtClean="0">
                  <a:solidFill>
                    <a:srgbClr val="0000FF"/>
                  </a:solidFill>
                </a:rPr>
                <a:t>end</a:t>
              </a:r>
              <a:endParaRPr lang="en-GB" sz="1200" b="1"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checkerboard(across)">
                                      <p:cBhvr>
                                        <p:cTn id="7" dur="500"/>
                                        <p:tgtEl>
                                          <p:spTgt spid="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checkerboard(across)">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in)">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par>
                                <p:cTn id="28" presetID="3" presetClass="entr" presetSubtype="1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Disaccharides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عنصر نائب للمحتوى 2"/>
          <p:cNvSpPr txBox="1">
            <a:spLocks/>
          </p:cNvSpPr>
          <p:nvPr/>
        </p:nvSpPr>
        <p:spPr>
          <a:xfrm>
            <a:off x="500034" y="1142984"/>
            <a:ext cx="8358246" cy="1285884"/>
          </a:xfrm>
          <a:prstGeom prst="rect">
            <a:avLst/>
          </a:prstGeom>
        </p:spPr>
        <p:txBody>
          <a:bodyPr vert="horz" lIns="91440" tIns="45720" rIns="91440" bIns="45720" rtlCol="1">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lvl="1" algn="l" rtl="0">
              <a:buFont typeface="Wingdings" pitchFamily="2" charset="2"/>
              <a:buChar char="§"/>
            </a:pPr>
            <a:r>
              <a:rPr lang="en-US" sz="2200" dirty="0" smtClean="0">
                <a:solidFill>
                  <a:srgbClr val="0000FF"/>
                </a:solidFill>
                <a:latin typeface="Arial" pitchFamily="34" charset="0"/>
                <a:cs typeface="Arial" pitchFamily="34" charset="0"/>
              </a:rPr>
              <a:t> Sucrose </a:t>
            </a:r>
            <a:r>
              <a:rPr lang="en-US" sz="2200" dirty="0" smtClean="0">
                <a:latin typeface="Arial" pitchFamily="34" charset="0"/>
                <a:cs typeface="Arial" pitchFamily="34" charset="0"/>
              </a:rPr>
              <a:t>“table sugar” consists of glucose &amp; fructose, </a:t>
            </a:r>
            <a:r>
              <a:rPr lang="en-US" sz="2400" dirty="0" smtClean="0">
                <a:latin typeface="Arial" pitchFamily="34" charset="0"/>
                <a:cs typeface="Arial" pitchFamily="34" charset="0"/>
              </a:rPr>
              <a:t>is a disaccharide obtained commercially from cane or beet.</a:t>
            </a:r>
            <a:endParaRPr lang="en-US" sz="2200" dirty="0" smtClean="0">
              <a:latin typeface="Arial" pitchFamily="34" charset="0"/>
              <a:cs typeface="Arial" pitchFamily="34" charset="0"/>
            </a:endParaRPr>
          </a:p>
          <a:p>
            <a:pPr lvl="1" algn="l" rtl="0"/>
            <a:r>
              <a:rPr lang="en-US" sz="2000" dirty="0" smtClean="0">
                <a:solidFill>
                  <a:srgbClr val="0000FF"/>
                </a:solidFill>
                <a:latin typeface="Arial" pitchFamily="34" charset="0"/>
                <a:cs typeface="Arial" pitchFamily="34" charset="0"/>
              </a:rPr>
              <a:t> </a:t>
            </a:r>
            <a:endParaRPr lang="en-US" sz="20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5" name="Picture 2"/>
          <p:cNvPicPr>
            <a:picLocks noChangeAspect="1" noChangeArrowheads="1"/>
          </p:cNvPicPr>
          <p:nvPr/>
        </p:nvPicPr>
        <p:blipFill>
          <a:blip r:embed="rId3"/>
          <a:srcRect/>
          <a:stretch>
            <a:fillRect/>
          </a:stretch>
        </p:blipFill>
        <p:spPr bwMode="auto">
          <a:xfrm>
            <a:off x="2857488" y="2085754"/>
            <a:ext cx="3441715" cy="1986188"/>
          </a:xfrm>
          <a:prstGeom prst="rect">
            <a:avLst/>
          </a:prstGeom>
          <a:noFill/>
          <a:ln w="9525">
            <a:noFill/>
            <a:miter lim="800000"/>
            <a:headEnd/>
            <a:tailEnd/>
          </a:ln>
          <a:effectLst/>
        </p:spPr>
      </p:pic>
      <p:sp>
        <p:nvSpPr>
          <p:cNvPr id="16" name="عنصر نائب للمحتوى 2"/>
          <p:cNvSpPr txBox="1">
            <a:spLocks/>
          </p:cNvSpPr>
          <p:nvPr/>
        </p:nvSpPr>
        <p:spPr>
          <a:xfrm>
            <a:off x="500034" y="4500570"/>
            <a:ext cx="8358246" cy="214314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lvl="1" algn="l" rtl="0">
              <a:buFont typeface="Wingdings" pitchFamily="2" charset="2"/>
              <a:buChar char="q"/>
            </a:pPr>
            <a:r>
              <a:rPr lang="en-US" sz="2200" dirty="0" smtClean="0">
                <a:latin typeface="Arial" pitchFamily="34" charset="0"/>
                <a:cs typeface="Arial" pitchFamily="34" charset="0"/>
              </a:rPr>
              <a:t>  Sucrose is not a reducing sugar because the anomeric carbon of the second residue (the reducing end) is not free but involved in the glycosidic bond formation.</a:t>
            </a:r>
          </a:p>
          <a:p>
            <a:pPr lvl="1" algn="l" rtl="0"/>
            <a:r>
              <a:rPr lang="en-US" sz="2000" dirty="0" smtClean="0">
                <a:solidFill>
                  <a:srgbClr val="0000FF"/>
                </a:solidFill>
                <a:latin typeface="Arial" pitchFamily="34" charset="0"/>
                <a:cs typeface="Arial" pitchFamily="34" charset="0"/>
              </a:rPr>
              <a:t> </a:t>
            </a:r>
            <a:endParaRPr lang="en-US" sz="20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checkerboard(across)">
                                      <p:cBhvr>
                                        <p:cTn id="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Disaccharides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عنصر نائب للمحتوى 2"/>
          <p:cNvSpPr txBox="1">
            <a:spLocks/>
          </p:cNvSpPr>
          <p:nvPr/>
        </p:nvSpPr>
        <p:spPr>
          <a:xfrm>
            <a:off x="500034" y="1142984"/>
            <a:ext cx="8358246" cy="2000264"/>
          </a:xfrm>
          <a:prstGeom prst="rect">
            <a:avLst/>
          </a:prstGeom>
        </p:spPr>
        <p:txBody>
          <a:bodyPr vert="horz" lIns="91440" tIns="45720" rIns="91440" bIns="45720" rtlCol="1">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lvl="1" algn="l" rtl="0">
              <a:buFont typeface="Wingdings" pitchFamily="2" charset="2"/>
              <a:buChar char="§"/>
            </a:pPr>
            <a:r>
              <a:rPr lang="en-US" sz="2200" dirty="0" smtClean="0">
                <a:solidFill>
                  <a:srgbClr val="0000FF"/>
                </a:solidFill>
                <a:latin typeface="Arial" pitchFamily="34" charset="0"/>
                <a:cs typeface="Arial" pitchFamily="34" charset="0"/>
              </a:rPr>
              <a:t> Cellobiose </a:t>
            </a:r>
            <a:r>
              <a:rPr lang="en-US" sz="2200" dirty="0" smtClean="0">
                <a:latin typeface="Arial" pitchFamily="34" charset="0"/>
                <a:cs typeface="Arial" pitchFamily="34" charset="0"/>
              </a:rPr>
              <a:t>consists of two D-glucose residues linked by the </a:t>
            </a:r>
            <a:r>
              <a:rPr lang="el-GR" sz="2200" dirty="0" smtClean="0">
                <a:latin typeface="Arial" pitchFamily="34" charset="0"/>
                <a:cs typeface="Arial" pitchFamily="34" charset="0"/>
              </a:rPr>
              <a:t>β</a:t>
            </a:r>
            <a:r>
              <a:rPr lang="en-US" sz="2200" dirty="0" smtClean="0">
                <a:latin typeface="Arial" pitchFamily="34" charset="0"/>
                <a:cs typeface="Arial" pitchFamily="34" charset="0"/>
              </a:rPr>
              <a:t>-glycosidic bond (C1 of one residue is joined to the oxygen atom attached at C4 of the second residue). It is released during cellulose degradation </a:t>
            </a:r>
          </a:p>
          <a:p>
            <a:pPr lvl="1" algn="l" rtl="0"/>
            <a:r>
              <a:rPr lang="en-US" sz="2000" dirty="0" smtClean="0">
                <a:solidFill>
                  <a:srgbClr val="0000FF"/>
                </a:solidFill>
                <a:latin typeface="Arial" pitchFamily="34" charset="0"/>
                <a:cs typeface="Arial" pitchFamily="34" charset="0"/>
              </a:rPr>
              <a:t> </a:t>
            </a:r>
            <a:endParaRPr lang="en-US" sz="20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صورة 7" descr="Fig7CellobioseSynth.gif"/>
          <p:cNvPicPr>
            <a:picLocks noChangeAspect="1"/>
          </p:cNvPicPr>
          <p:nvPr/>
        </p:nvPicPr>
        <p:blipFill>
          <a:blip r:embed="rId3"/>
          <a:stretch>
            <a:fillRect/>
          </a:stretch>
        </p:blipFill>
        <p:spPr>
          <a:xfrm>
            <a:off x="500034" y="2857496"/>
            <a:ext cx="7639073" cy="2614882"/>
          </a:xfrm>
          <a:prstGeom prst="rect">
            <a:avLst/>
          </a:prstGeom>
        </p:spPr>
      </p:pic>
      <p:sp>
        <p:nvSpPr>
          <p:cNvPr id="9" name="مستطيل 8"/>
          <p:cNvSpPr/>
          <p:nvPr/>
        </p:nvSpPr>
        <p:spPr>
          <a:xfrm>
            <a:off x="4357686" y="5357826"/>
            <a:ext cx="4576317" cy="369332"/>
          </a:xfrm>
          <a:prstGeom prst="rect">
            <a:avLst/>
          </a:prstGeom>
        </p:spPr>
        <p:txBody>
          <a:bodyPr wrap="none">
            <a:spAutoFit/>
          </a:bodyPr>
          <a:lstStyle/>
          <a:p>
            <a:r>
              <a:rPr lang="el-GR" dirty="0" smtClean="0">
                <a:solidFill>
                  <a:srgbClr val="FF0000"/>
                </a:solidFill>
              </a:rPr>
              <a:t>β</a:t>
            </a:r>
            <a:r>
              <a:rPr lang="en-US" dirty="0" smtClean="0">
                <a:solidFill>
                  <a:srgbClr val="FF0000"/>
                </a:solidFill>
              </a:rPr>
              <a:t>-D-</a:t>
            </a:r>
            <a:r>
              <a:rPr lang="en-US" dirty="0" err="1" smtClean="0">
                <a:solidFill>
                  <a:srgbClr val="FF0000"/>
                </a:solidFill>
              </a:rPr>
              <a:t>Glucopyranosyl</a:t>
            </a:r>
            <a:r>
              <a:rPr lang="en-US" dirty="0" smtClean="0">
                <a:solidFill>
                  <a:srgbClr val="FF0000"/>
                </a:solidFill>
              </a:rPr>
              <a:t>-(1    4)-</a:t>
            </a:r>
            <a:r>
              <a:rPr lang="el-GR" dirty="0" smtClean="0">
                <a:solidFill>
                  <a:srgbClr val="FF0000"/>
                </a:solidFill>
              </a:rPr>
              <a:t> β</a:t>
            </a:r>
            <a:r>
              <a:rPr lang="en-US" dirty="0" smtClean="0">
                <a:solidFill>
                  <a:srgbClr val="FF0000"/>
                </a:solidFill>
              </a:rPr>
              <a:t>-D-glucopyranose</a:t>
            </a:r>
            <a:endParaRPr lang="en-US" dirty="0">
              <a:solidFill>
                <a:srgbClr val="FF0000"/>
              </a:solidFill>
            </a:endParaRPr>
          </a:p>
        </p:txBody>
      </p:sp>
      <p:cxnSp>
        <p:nvCxnSpPr>
          <p:cNvPr id="10" name="رابط كسهم مستقيم 9"/>
          <p:cNvCxnSpPr/>
          <p:nvPr/>
        </p:nvCxnSpPr>
        <p:spPr>
          <a:xfrm>
            <a:off x="6584964" y="5584840"/>
            <a:ext cx="14287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1" name="مجموعة 44"/>
          <p:cNvGrpSpPr/>
          <p:nvPr/>
        </p:nvGrpSpPr>
        <p:grpSpPr>
          <a:xfrm>
            <a:off x="7786710" y="3139859"/>
            <a:ext cx="1364488" cy="646331"/>
            <a:chOff x="7143768" y="2939692"/>
            <a:chExt cx="1364488" cy="646331"/>
          </a:xfrm>
        </p:grpSpPr>
        <p:cxnSp>
          <p:nvCxnSpPr>
            <p:cNvPr id="12" name="رابط كسهم مستقيم 11"/>
            <p:cNvCxnSpPr/>
            <p:nvPr/>
          </p:nvCxnSpPr>
          <p:spPr>
            <a:xfrm rot="10800000" flipV="1">
              <a:off x="7143768" y="3286124"/>
              <a:ext cx="285752" cy="2143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7397246" y="2939692"/>
              <a:ext cx="1111010" cy="646331"/>
            </a:xfrm>
            <a:prstGeom prst="rect">
              <a:avLst/>
            </a:prstGeom>
            <a:noFill/>
          </p:spPr>
          <p:txBody>
            <a:bodyPr wrap="none" rtlCol="0">
              <a:spAutoFit/>
            </a:bodyPr>
            <a:lstStyle/>
            <a:p>
              <a:pPr algn="ctr"/>
              <a:r>
                <a:rPr lang="en-US" b="1" dirty="0" smtClean="0">
                  <a:solidFill>
                    <a:srgbClr val="0000FF"/>
                  </a:solidFill>
                </a:rPr>
                <a:t>Reducing </a:t>
              </a:r>
            </a:p>
            <a:p>
              <a:pPr algn="ctr"/>
              <a:r>
                <a:rPr lang="en-US" b="1" dirty="0" smtClean="0">
                  <a:solidFill>
                    <a:srgbClr val="0000FF"/>
                  </a:solidFill>
                </a:rPr>
                <a:t>end</a:t>
              </a:r>
              <a:endParaRPr lang="en-GB" b="1"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Polysaccharides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429288"/>
          </a:xfrm>
        </p:spPr>
        <p:txBody>
          <a:bodyPr/>
          <a:lstStyle/>
          <a:p>
            <a:pPr algn="l" rtl="0">
              <a:buFont typeface="Wingdings" pitchFamily="2" charset="2"/>
              <a:buChar char="q"/>
            </a:pPr>
            <a:r>
              <a:rPr lang="en-US" sz="2400" dirty="0" smtClean="0">
                <a:latin typeface="Arial" pitchFamily="34" charset="0"/>
                <a:cs typeface="Arial" pitchFamily="34" charset="0"/>
              </a:rPr>
              <a:t>Polysaccharides “glycans” are polymeric molecules consist of long chains of monosaccharide units bound together via the glycosidic linkages.</a:t>
            </a:r>
          </a:p>
          <a:p>
            <a:pPr algn="l" rtl="0">
              <a:buFont typeface="Wingdings" pitchFamily="2" charset="2"/>
              <a:buChar char="q"/>
            </a:pPr>
            <a:r>
              <a:rPr lang="en-US" sz="2400" dirty="0" smtClean="0">
                <a:latin typeface="Arial" pitchFamily="34" charset="0"/>
                <a:cs typeface="Arial" pitchFamily="34" charset="0"/>
              </a:rPr>
              <a:t>Polysaccharides composed of same type of monosaccharides are called </a:t>
            </a:r>
            <a:r>
              <a:rPr lang="en-US" sz="2400" b="1" dirty="0" smtClean="0">
                <a:solidFill>
                  <a:srgbClr val="0000FF"/>
                </a:solidFill>
                <a:latin typeface="Arial" pitchFamily="34" charset="0"/>
                <a:cs typeface="Arial" pitchFamily="34" charset="0"/>
              </a:rPr>
              <a:t>homopolysaccharides </a:t>
            </a:r>
            <a:r>
              <a:rPr lang="en-US" sz="2400" dirty="0" smtClean="0">
                <a:latin typeface="Arial" pitchFamily="34" charset="0"/>
                <a:cs typeface="Arial" pitchFamily="34" charset="0"/>
              </a:rPr>
              <a:t>“homoglycans”  and those consisting of more than one type are called </a:t>
            </a:r>
            <a:r>
              <a:rPr lang="en-US" sz="2400" b="1" dirty="0" smtClean="0">
                <a:solidFill>
                  <a:srgbClr val="0000FF"/>
                </a:solidFill>
                <a:latin typeface="Arial" pitchFamily="34" charset="0"/>
                <a:cs typeface="Arial" pitchFamily="34" charset="0"/>
              </a:rPr>
              <a:t>heteropolysaccharides </a:t>
            </a:r>
            <a:r>
              <a:rPr lang="en-US" sz="2400" dirty="0" smtClean="0">
                <a:latin typeface="Arial" pitchFamily="34" charset="0"/>
                <a:cs typeface="Arial" pitchFamily="34" charset="0"/>
              </a:rPr>
              <a:t>“heteroglycans” . </a:t>
            </a:r>
          </a:p>
          <a:p>
            <a:pPr algn="l" rtl="0">
              <a:buFont typeface="Wingdings" pitchFamily="2" charset="2"/>
              <a:buChar char="q"/>
            </a:pPr>
            <a:r>
              <a:rPr lang="en-US" sz="2400" dirty="0" smtClean="0">
                <a:latin typeface="Arial" pitchFamily="34" charset="0"/>
                <a:cs typeface="Arial" pitchFamily="34" charset="0"/>
              </a:rPr>
              <a:t>They form branched as well as linear polymers.</a:t>
            </a:r>
          </a:p>
          <a:p>
            <a:pPr algn="l" rtl="0">
              <a:buFont typeface="Wingdings" pitchFamily="2" charset="2"/>
              <a:buChar char="q"/>
            </a:pPr>
            <a:r>
              <a:rPr lang="en-US" sz="2400" dirty="0" smtClean="0">
                <a:latin typeface="Arial" pitchFamily="34" charset="0"/>
                <a:cs typeface="Arial" pitchFamily="34" charset="0"/>
              </a:rPr>
              <a:t>They are classified into: </a:t>
            </a:r>
          </a:p>
          <a:p>
            <a:pPr marL="857250" lvl="1" indent="-457200" algn="l" rtl="0">
              <a:buFont typeface="+mj-lt"/>
              <a:buAutoNum type="arabicPeriod"/>
            </a:pPr>
            <a:r>
              <a:rPr lang="en-US" sz="2100" dirty="0" smtClean="0">
                <a:latin typeface="Arial" pitchFamily="34" charset="0"/>
                <a:cs typeface="Arial" pitchFamily="34" charset="0"/>
              </a:rPr>
              <a:t>Storage polysaccharides like starch and glycogen</a:t>
            </a:r>
          </a:p>
          <a:p>
            <a:pPr marL="857250" lvl="1" indent="-457200" algn="l" rtl="0">
              <a:buFont typeface="+mj-lt"/>
              <a:buAutoNum type="arabicPeriod"/>
            </a:pPr>
            <a:r>
              <a:rPr lang="en-US" sz="2100" dirty="0" smtClean="0">
                <a:latin typeface="Arial" pitchFamily="34" charset="0"/>
                <a:cs typeface="Arial" pitchFamily="34" charset="0"/>
              </a:rPr>
              <a:t>Structural polysaccharides like cellulose and chitin  </a:t>
            </a:r>
          </a:p>
          <a:p>
            <a:pPr lvl="2" algn="l" rtl="0">
              <a:buNone/>
            </a:pPr>
            <a:endParaRPr lang="en-US" sz="2100" dirty="0" smtClean="0">
              <a:latin typeface="Arial" pitchFamily="34" charset="0"/>
              <a:cs typeface="Arial" pitchFamily="34" charset="0"/>
            </a:endParaRPr>
          </a:p>
          <a:p>
            <a:pPr lvl="2" algn="l" rtl="0">
              <a:buNone/>
            </a:pPr>
            <a:endParaRPr lang="en-US" sz="21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Storage Polysaccharides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429288"/>
          </a:xfrm>
        </p:spPr>
        <p:txBody>
          <a:bodyPr/>
          <a:lstStyle/>
          <a:p>
            <a:pPr algn="l" rtl="0">
              <a:buNone/>
            </a:pPr>
            <a:r>
              <a:rPr lang="en-US" sz="2400" dirty="0" smtClean="0">
                <a:solidFill>
                  <a:srgbClr val="0000FF"/>
                </a:solidFill>
                <a:latin typeface="Arial" pitchFamily="34" charset="0"/>
                <a:cs typeface="Arial" pitchFamily="34" charset="0"/>
              </a:rPr>
              <a:t>Starch: </a:t>
            </a:r>
            <a:r>
              <a:rPr lang="en-US" sz="2400" dirty="0" smtClean="0">
                <a:latin typeface="Arial" pitchFamily="34" charset="0"/>
                <a:cs typeface="Arial" pitchFamily="34" charset="0"/>
              </a:rPr>
              <a:t>is the storage polysaccharides in plants.</a:t>
            </a:r>
          </a:p>
          <a:p>
            <a:pPr lvl="1" algn="l" rtl="0">
              <a:buFont typeface="Wingdings" pitchFamily="2" charset="2"/>
              <a:buChar char="§"/>
            </a:pPr>
            <a:r>
              <a:rPr lang="en-US" sz="2000" dirty="0" smtClean="0">
                <a:latin typeface="Arial" pitchFamily="34" charset="0"/>
                <a:cs typeface="Arial" pitchFamily="34" charset="0"/>
              </a:rPr>
              <a:t>Polymer composed of glucose monomers</a:t>
            </a:r>
          </a:p>
          <a:p>
            <a:pPr lvl="1" algn="l" rtl="0">
              <a:buFont typeface="Wingdings" pitchFamily="2" charset="2"/>
              <a:buChar char="§"/>
            </a:pPr>
            <a:r>
              <a:rPr lang="en-US" sz="2000" dirty="0" smtClean="0">
                <a:latin typeface="Arial" pitchFamily="34" charset="0"/>
                <a:cs typeface="Arial" pitchFamily="34" charset="0"/>
              </a:rPr>
              <a:t>a mixture of </a:t>
            </a:r>
            <a:r>
              <a:rPr lang="en-US" sz="2000" b="1" dirty="0" smtClean="0">
                <a:solidFill>
                  <a:srgbClr val="FF0000"/>
                </a:solidFill>
                <a:latin typeface="Arial" pitchFamily="34" charset="0"/>
                <a:cs typeface="Arial" pitchFamily="34" charset="0"/>
              </a:rPr>
              <a:t>amylose</a:t>
            </a:r>
            <a:r>
              <a:rPr lang="en-US" sz="2000" dirty="0" smtClean="0">
                <a:latin typeface="Arial" pitchFamily="34" charset="0"/>
                <a:cs typeface="Arial" pitchFamily="34" charset="0"/>
              </a:rPr>
              <a:t> (20%, water soluble) and </a:t>
            </a:r>
            <a:r>
              <a:rPr lang="en-US" sz="2000" b="1" dirty="0" smtClean="0">
                <a:solidFill>
                  <a:srgbClr val="FF0000"/>
                </a:solidFill>
                <a:latin typeface="Arial" pitchFamily="34" charset="0"/>
                <a:cs typeface="Arial" pitchFamily="34" charset="0"/>
              </a:rPr>
              <a:t>amylopectin </a:t>
            </a:r>
            <a:r>
              <a:rPr lang="en-US" sz="2000" dirty="0" smtClean="0">
                <a:latin typeface="Arial" pitchFamily="34" charset="0"/>
                <a:cs typeface="Arial" pitchFamily="34" charset="0"/>
              </a:rPr>
              <a:t>(80%, water insoluble)</a:t>
            </a:r>
            <a:r>
              <a:rPr lang="en-US" sz="2000" b="1" dirty="0" smtClean="0">
                <a:solidFill>
                  <a:srgbClr val="FF0000"/>
                </a:solidFill>
                <a:latin typeface="Arial" pitchFamily="34" charset="0"/>
                <a:cs typeface="Arial" pitchFamily="34" charset="0"/>
              </a:rPr>
              <a:t> </a:t>
            </a:r>
            <a:r>
              <a:rPr lang="en-US" sz="2000" dirty="0" smtClean="0">
                <a:latin typeface="Arial" pitchFamily="34" charset="0"/>
                <a:cs typeface="Arial" pitchFamily="34" charset="0"/>
              </a:rPr>
              <a:t>stored in plant cells as insoluble granules. </a:t>
            </a:r>
            <a:endParaRPr lang="en-US" sz="2000" b="1" dirty="0" smtClean="0">
              <a:latin typeface="Arial" pitchFamily="34" charset="0"/>
              <a:cs typeface="Arial" pitchFamily="34" charset="0"/>
            </a:endParaRPr>
          </a:p>
          <a:p>
            <a:pPr algn="l" rtl="0">
              <a:buNone/>
            </a:pPr>
            <a:r>
              <a:rPr lang="en-US" sz="2000" b="1" dirty="0" smtClean="0">
                <a:solidFill>
                  <a:srgbClr val="FF0000"/>
                </a:solidFill>
                <a:latin typeface="Arial" pitchFamily="34" charset="0"/>
                <a:cs typeface="Arial" pitchFamily="34" charset="0"/>
              </a:rPr>
              <a:t>    </a:t>
            </a:r>
          </a:p>
          <a:p>
            <a:pPr lvl="2" algn="l" rtl="0">
              <a:buNone/>
            </a:pPr>
            <a:endParaRPr lang="en-US" sz="21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مجموعة 44"/>
          <p:cNvGrpSpPr/>
          <p:nvPr/>
        </p:nvGrpSpPr>
        <p:grpSpPr>
          <a:xfrm>
            <a:off x="428596" y="3446765"/>
            <a:ext cx="4664212" cy="1982499"/>
            <a:chOff x="428596" y="3446765"/>
            <a:chExt cx="4664212" cy="1982499"/>
          </a:xfrm>
        </p:grpSpPr>
        <p:grpSp>
          <p:nvGrpSpPr>
            <p:cNvPr id="31" name="مجموعة 30"/>
            <p:cNvGrpSpPr/>
            <p:nvPr/>
          </p:nvGrpSpPr>
          <p:grpSpPr>
            <a:xfrm>
              <a:off x="428596" y="3916924"/>
              <a:ext cx="4664212" cy="1512340"/>
              <a:chOff x="550730" y="3500438"/>
              <a:chExt cx="4664212" cy="1512340"/>
            </a:xfrm>
          </p:grpSpPr>
          <p:grpSp>
            <p:nvGrpSpPr>
              <p:cNvPr id="28" name="مجموعة 27"/>
              <p:cNvGrpSpPr/>
              <p:nvPr/>
            </p:nvGrpSpPr>
            <p:grpSpPr>
              <a:xfrm>
                <a:off x="550730" y="3500438"/>
                <a:ext cx="4664212" cy="1512340"/>
                <a:chOff x="550730" y="3500438"/>
                <a:chExt cx="4664212" cy="1512340"/>
              </a:xfrm>
            </p:grpSpPr>
            <p:grpSp>
              <p:nvGrpSpPr>
                <p:cNvPr id="26" name="مجموعة 25"/>
                <p:cNvGrpSpPr/>
                <p:nvPr/>
              </p:nvGrpSpPr>
              <p:grpSpPr>
                <a:xfrm>
                  <a:off x="550730" y="3500438"/>
                  <a:ext cx="4664212" cy="949351"/>
                  <a:chOff x="550730" y="3500438"/>
                  <a:chExt cx="4664212" cy="949351"/>
                </a:xfrm>
              </p:grpSpPr>
              <p:grpSp>
                <p:nvGrpSpPr>
                  <p:cNvPr id="24" name="مجموعة 23"/>
                  <p:cNvGrpSpPr/>
                  <p:nvPr/>
                </p:nvGrpSpPr>
                <p:grpSpPr>
                  <a:xfrm>
                    <a:off x="714348" y="3500438"/>
                    <a:ext cx="4500594" cy="949351"/>
                    <a:chOff x="714348" y="4429132"/>
                    <a:chExt cx="4500594" cy="949351"/>
                  </a:xfrm>
                </p:grpSpPr>
                <p:grpSp>
                  <p:nvGrpSpPr>
                    <p:cNvPr id="17" name="مجموعة 16"/>
                    <p:cNvGrpSpPr/>
                    <p:nvPr/>
                  </p:nvGrpSpPr>
                  <p:grpSpPr>
                    <a:xfrm>
                      <a:off x="714348" y="4429132"/>
                      <a:ext cx="4500594" cy="949351"/>
                      <a:chOff x="714348" y="4429132"/>
                      <a:chExt cx="4500594" cy="949351"/>
                    </a:xfrm>
                  </p:grpSpPr>
                  <p:pic>
                    <p:nvPicPr>
                      <p:cNvPr id="8" name="صورة 7" descr="amylose.gif"/>
                      <p:cNvPicPr>
                        <a:picLocks noChangeAspect="1"/>
                      </p:cNvPicPr>
                      <p:nvPr/>
                    </p:nvPicPr>
                    <p:blipFill>
                      <a:blip r:embed="rId3"/>
                      <a:srcRect b="43750"/>
                      <a:stretch>
                        <a:fillRect/>
                      </a:stretch>
                    </p:blipFill>
                    <p:spPr>
                      <a:xfrm>
                        <a:off x="714348" y="4429132"/>
                        <a:ext cx="4500594" cy="949351"/>
                      </a:xfrm>
                      <a:prstGeom prst="rect">
                        <a:avLst/>
                      </a:prstGeom>
                    </p:spPr>
                  </p:pic>
                  <p:sp>
                    <p:nvSpPr>
                      <p:cNvPr id="12" name="مربع نص 11"/>
                      <p:cNvSpPr txBox="1"/>
                      <p:nvPr/>
                    </p:nvSpPr>
                    <p:spPr>
                      <a:xfrm>
                        <a:off x="1812701" y="4813740"/>
                        <a:ext cx="263214" cy="276999"/>
                      </a:xfrm>
                      <a:prstGeom prst="rect">
                        <a:avLst/>
                      </a:prstGeom>
                      <a:noFill/>
                    </p:spPr>
                    <p:txBody>
                      <a:bodyPr wrap="none" rtlCol="0">
                        <a:spAutoFit/>
                      </a:bodyPr>
                      <a:lstStyle/>
                      <a:p>
                        <a:r>
                          <a:rPr lang="en-US" sz="1200" b="1" dirty="0" smtClean="0">
                            <a:solidFill>
                              <a:srgbClr val="FF0000"/>
                            </a:solidFill>
                          </a:rPr>
                          <a:t>4</a:t>
                        </a:r>
                        <a:endParaRPr lang="en-GB" sz="1200" b="1" dirty="0">
                          <a:solidFill>
                            <a:srgbClr val="FF0000"/>
                          </a:solidFill>
                        </a:endParaRPr>
                      </a:p>
                    </p:txBody>
                  </p:sp>
                  <p:sp>
                    <p:nvSpPr>
                      <p:cNvPr id="14" name="مربع نص 13"/>
                      <p:cNvSpPr txBox="1"/>
                      <p:nvPr/>
                    </p:nvSpPr>
                    <p:spPr>
                      <a:xfrm>
                        <a:off x="1497341" y="4817085"/>
                        <a:ext cx="263213" cy="276999"/>
                      </a:xfrm>
                      <a:prstGeom prst="rect">
                        <a:avLst/>
                      </a:prstGeom>
                      <a:noFill/>
                    </p:spPr>
                    <p:txBody>
                      <a:bodyPr wrap="none" rtlCol="0">
                        <a:spAutoFit/>
                      </a:bodyPr>
                      <a:lstStyle/>
                      <a:p>
                        <a:r>
                          <a:rPr lang="en-US" sz="1200" b="1" dirty="0" smtClean="0">
                            <a:solidFill>
                              <a:srgbClr val="FF0000"/>
                            </a:solidFill>
                          </a:rPr>
                          <a:t>1</a:t>
                        </a:r>
                        <a:endParaRPr lang="en-GB" sz="1200" b="1" dirty="0">
                          <a:solidFill>
                            <a:srgbClr val="FF0000"/>
                          </a:solidFill>
                        </a:endParaRPr>
                      </a:p>
                    </p:txBody>
                  </p:sp>
                  <p:sp>
                    <p:nvSpPr>
                      <p:cNvPr id="15" name="مربع نص 14"/>
                      <p:cNvSpPr txBox="1"/>
                      <p:nvPr/>
                    </p:nvSpPr>
                    <p:spPr>
                      <a:xfrm>
                        <a:off x="2428860" y="4811036"/>
                        <a:ext cx="276037" cy="276999"/>
                      </a:xfrm>
                      <a:prstGeom prst="rect">
                        <a:avLst/>
                      </a:prstGeom>
                      <a:noFill/>
                    </p:spPr>
                    <p:txBody>
                      <a:bodyPr wrap="none" rtlCol="0">
                        <a:spAutoFit/>
                      </a:bodyPr>
                      <a:lstStyle/>
                      <a:p>
                        <a:r>
                          <a:rPr lang="el-GR" sz="1200" b="1" dirty="0" smtClean="0">
                            <a:solidFill>
                              <a:srgbClr val="FF0000"/>
                            </a:solidFill>
                          </a:rPr>
                          <a:t>α</a:t>
                        </a:r>
                        <a:endParaRPr lang="en-GB" sz="1200" b="1" dirty="0">
                          <a:solidFill>
                            <a:srgbClr val="FF0000"/>
                          </a:solidFill>
                        </a:endParaRPr>
                      </a:p>
                    </p:txBody>
                  </p:sp>
                  <p:sp>
                    <p:nvSpPr>
                      <p:cNvPr id="16" name="مربع نص 15"/>
                      <p:cNvSpPr txBox="1"/>
                      <p:nvPr/>
                    </p:nvSpPr>
                    <p:spPr>
                      <a:xfrm>
                        <a:off x="1337984" y="4815152"/>
                        <a:ext cx="276037" cy="276999"/>
                      </a:xfrm>
                      <a:prstGeom prst="rect">
                        <a:avLst/>
                      </a:prstGeom>
                      <a:noFill/>
                    </p:spPr>
                    <p:txBody>
                      <a:bodyPr wrap="none" rtlCol="0">
                        <a:spAutoFit/>
                      </a:bodyPr>
                      <a:lstStyle/>
                      <a:p>
                        <a:r>
                          <a:rPr lang="el-GR" sz="1200" b="1" dirty="0" smtClean="0">
                            <a:solidFill>
                              <a:srgbClr val="FF0000"/>
                            </a:solidFill>
                          </a:rPr>
                          <a:t>α</a:t>
                        </a:r>
                        <a:endParaRPr lang="en-GB" sz="1200" b="1" dirty="0">
                          <a:solidFill>
                            <a:srgbClr val="FF0000"/>
                          </a:solidFill>
                        </a:endParaRPr>
                      </a:p>
                    </p:txBody>
                  </p:sp>
                </p:grpSp>
                <p:sp>
                  <p:nvSpPr>
                    <p:cNvPr id="18" name="مربع نص 17"/>
                    <p:cNvSpPr txBox="1"/>
                    <p:nvPr/>
                  </p:nvSpPr>
                  <p:spPr>
                    <a:xfrm>
                      <a:off x="2887096" y="4813740"/>
                      <a:ext cx="263214" cy="276999"/>
                    </a:xfrm>
                    <a:prstGeom prst="rect">
                      <a:avLst/>
                    </a:prstGeom>
                    <a:noFill/>
                  </p:spPr>
                  <p:txBody>
                    <a:bodyPr wrap="none" rtlCol="0">
                      <a:spAutoFit/>
                    </a:bodyPr>
                    <a:lstStyle/>
                    <a:p>
                      <a:r>
                        <a:rPr lang="en-US" sz="1200" b="1" dirty="0" smtClean="0">
                          <a:solidFill>
                            <a:srgbClr val="FF0000"/>
                          </a:solidFill>
                        </a:rPr>
                        <a:t>4</a:t>
                      </a:r>
                      <a:endParaRPr lang="en-GB" sz="1200" b="1" dirty="0">
                        <a:solidFill>
                          <a:srgbClr val="FF0000"/>
                        </a:solidFill>
                      </a:endParaRPr>
                    </a:p>
                  </p:txBody>
                </p:sp>
                <p:sp>
                  <p:nvSpPr>
                    <p:cNvPr id="19" name="مربع نص 18"/>
                    <p:cNvSpPr txBox="1"/>
                    <p:nvPr/>
                  </p:nvSpPr>
                  <p:spPr>
                    <a:xfrm>
                      <a:off x="2571736" y="4817085"/>
                      <a:ext cx="263213" cy="276999"/>
                    </a:xfrm>
                    <a:prstGeom prst="rect">
                      <a:avLst/>
                    </a:prstGeom>
                    <a:noFill/>
                  </p:spPr>
                  <p:txBody>
                    <a:bodyPr wrap="none" rtlCol="0">
                      <a:spAutoFit/>
                    </a:bodyPr>
                    <a:lstStyle/>
                    <a:p>
                      <a:r>
                        <a:rPr lang="en-US" sz="1200" b="1" dirty="0" smtClean="0">
                          <a:solidFill>
                            <a:srgbClr val="FF0000"/>
                          </a:solidFill>
                        </a:rPr>
                        <a:t>1</a:t>
                      </a:r>
                      <a:endParaRPr lang="en-GB" sz="1200" b="1" dirty="0">
                        <a:solidFill>
                          <a:srgbClr val="FF0000"/>
                        </a:solidFill>
                      </a:endParaRPr>
                    </a:p>
                  </p:txBody>
                </p:sp>
                <p:sp>
                  <p:nvSpPr>
                    <p:cNvPr id="20" name="مربع نص 19"/>
                    <p:cNvSpPr txBox="1"/>
                    <p:nvPr/>
                  </p:nvSpPr>
                  <p:spPr>
                    <a:xfrm>
                      <a:off x="3503255" y="4811036"/>
                      <a:ext cx="276037" cy="276999"/>
                    </a:xfrm>
                    <a:prstGeom prst="rect">
                      <a:avLst/>
                    </a:prstGeom>
                    <a:noFill/>
                  </p:spPr>
                  <p:txBody>
                    <a:bodyPr wrap="none" rtlCol="0">
                      <a:spAutoFit/>
                    </a:bodyPr>
                    <a:lstStyle/>
                    <a:p>
                      <a:r>
                        <a:rPr lang="el-GR" sz="1200" b="1" dirty="0" smtClean="0">
                          <a:solidFill>
                            <a:srgbClr val="FF0000"/>
                          </a:solidFill>
                        </a:rPr>
                        <a:t>α</a:t>
                      </a:r>
                      <a:endParaRPr lang="en-GB" sz="1200" b="1" dirty="0">
                        <a:solidFill>
                          <a:srgbClr val="FF0000"/>
                        </a:solidFill>
                      </a:endParaRPr>
                    </a:p>
                  </p:txBody>
                </p:sp>
                <p:sp>
                  <p:nvSpPr>
                    <p:cNvPr id="21" name="مربع نص 20"/>
                    <p:cNvSpPr txBox="1"/>
                    <p:nvPr/>
                  </p:nvSpPr>
                  <p:spPr>
                    <a:xfrm>
                      <a:off x="3971023" y="4826097"/>
                      <a:ext cx="263214" cy="276999"/>
                    </a:xfrm>
                    <a:prstGeom prst="rect">
                      <a:avLst/>
                    </a:prstGeom>
                    <a:noFill/>
                  </p:spPr>
                  <p:txBody>
                    <a:bodyPr wrap="none" rtlCol="0">
                      <a:spAutoFit/>
                    </a:bodyPr>
                    <a:lstStyle/>
                    <a:p>
                      <a:r>
                        <a:rPr lang="en-US" sz="1200" b="1" dirty="0" smtClean="0">
                          <a:solidFill>
                            <a:srgbClr val="FF0000"/>
                          </a:solidFill>
                        </a:rPr>
                        <a:t>4</a:t>
                      </a:r>
                      <a:endParaRPr lang="en-GB" sz="1200" b="1" dirty="0">
                        <a:solidFill>
                          <a:srgbClr val="FF0000"/>
                        </a:solidFill>
                      </a:endParaRPr>
                    </a:p>
                  </p:txBody>
                </p:sp>
                <p:sp>
                  <p:nvSpPr>
                    <p:cNvPr id="22" name="مربع نص 21"/>
                    <p:cNvSpPr txBox="1"/>
                    <p:nvPr/>
                  </p:nvSpPr>
                  <p:spPr>
                    <a:xfrm>
                      <a:off x="3655663" y="4829442"/>
                      <a:ext cx="263213" cy="276999"/>
                    </a:xfrm>
                    <a:prstGeom prst="rect">
                      <a:avLst/>
                    </a:prstGeom>
                    <a:noFill/>
                  </p:spPr>
                  <p:txBody>
                    <a:bodyPr wrap="none" rtlCol="0">
                      <a:spAutoFit/>
                    </a:bodyPr>
                    <a:lstStyle/>
                    <a:p>
                      <a:r>
                        <a:rPr lang="en-US" sz="1200" b="1" dirty="0" smtClean="0">
                          <a:solidFill>
                            <a:srgbClr val="FF0000"/>
                          </a:solidFill>
                        </a:rPr>
                        <a:t>1</a:t>
                      </a:r>
                      <a:endParaRPr lang="en-GB" sz="1200" b="1" dirty="0">
                        <a:solidFill>
                          <a:srgbClr val="FF0000"/>
                        </a:solidFill>
                      </a:endParaRPr>
                    </a:p>
                  </p:txBody>
                </p:sp>
                <p:sp>
                  <p:nvSpPr>
                    <p:cNvPr id="23" name="مربع نص 22"/>
                    <p:cNvSpPr txBox="1"/>
                    <p:nvPr/>
                  </p:nvSpPr>
                  <p:spPr>
                    <a:xfrm>
                      <a:off x="4587182" y="4823393"/>
                      <a:ext cx="276037" cy="276999"/>
                    </a:xfrm>
                    <a:prstGeom prst="rect">
                      <a:avLst/>
                    </a:prstGeom>
                    <a:noFill/>
                  </p:spPr>
                  <p:txBody>
                    <a:bodyPr wrap="none" rtlCol="0">
                      <a:spAutoFit/>
                    </a:bodyPr>
                    <a:lstStyle/>
                    <a:p>
                      <a:r>
                        <a:rPr lang="el-GR" sz="1200" b="1" dirty="0" smtClean="0">
                          <a:solidFill>
                            <a:srgbClr val="FF0000"/>
                          </a:solidFill>
                        </a:rPr>
                        <a:t>α</a:t>
                      </a:r>
                      <a:endParaRPr lang="en-GB" sz="1200" b="1" dirty="0">
                        <a:solidFill>
                          <a:srgbClr val="FF0000"/>
                        </a:solidFill>
                      </a:endParaRPr>
                    </a:p>
                  </p:txBody>
                </p:sp>
              </p:grpSp>
              <p:sp>
                <p:nvSpPr>
                  <p:cNvPr id="25" name="مربع نص 24"/>
                  <p:cNvSpPr txBox="1"/>
                  <p:nvPr/>
                </p:nvSpPr>
                <p:spPr>
                  <a:xfrm>
                    <a:off x="550730" y="4059585"/>
                    <a:ext cx="306494" cy="307777"/>
                  </a:xfrm>
                  <a:prstGeom prst="rect">
                    <a:avLst/>
                  </a:prstGeom>
                  <a:noFill/>
                </p:spPr>
                <p:txBody>
                  <a:bodyPr wrap="none" rtlCol="0">
                    <a:spAutoFit/>
                  </a:bodyPr>
                  <a:lstStyle/>
                  <a:p>
                    <a:r>
                      <a:rPr lang="en-US" sz="1400" b="1" dirty="0" smtClean="0"/>
                      <a:t>O</a:t>
                    </a:r>
                    <a:endParaRPr lang="en-GB" sz="1400" b="1" dirty="0"/>
                  </a:p>
                </p:txBody>
              </p:sp>
            </p:grpSp>
            <p:sp>
              <p:nvSpPr>
                <p:cNvPr id="27" name="مربع نص 26"/>
                <p:cNvSpPr txBox="1"/>
                <p:nvPr/>
              </p:nvSpPr>
              <p:spPr>
                <a:xfrm>
                  <a:off x="1050796" y="4643446"/>
                  <a:ext cx="3711721" cy="369332"/>
                </a:xfrm>
                <a:prstGeom prst="rect">
                  <a:avLst/>
                </a:prstGeom>
                <a:noFill/>
              </p:spPr>
              <p:txBody>
                <a:bodyPr wrap="none" rtlCol="0">
                  <a:spAutoFit/>
                </a:bodyPr>
                <a:lstStyle/>
                <a:p>
                  <a:r>
                    <a:rPr lang="en-US" dirty="0" smtClean="0"/>
                    <a:t>Amylose : </a:t>
                  </a:r>
                  <a:r>
                    <a:rPr lang="el-GR" dirty="0" smtClean="0"/>
                    <a:t>α</a:t>
                  </a:r>
                  <a:r>
                    <a:rPr lang="en-US" dirty="0" smtClean="0"/>
                    <a:t> (1       4) glycosidic  bonds</a:t>
                  </a:r>
                  <a:endParaRPr lang="en-GB" dirty="0"/>
                </a:p>
              </p:txBody>
            </p:sp>
          </p:grpSp>
          <p:cxnSp>
            <p:nvCxnSpPr>
              <p:cNvPr id="30" name="رابط كسهم مستقيم 29"/>
              <p:cNvCxnSpPr/>
              <p:nvPr/>
            </p:nvCxnSpPr>
            <p:spPr>
              <a:xfrm>
                <a:off x="2571736" y="482339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 name="مربع نص 43"/>
            <p:cNvSpPr txBox="1"/>
            <p:nvPr/>
          </p:nvSpPr>
          <p:spPr>
            <a:xfrm>
              <a:off x="1180846" y="3446765"/>
              <a:ext cx="3105402" cy="677108"/>
            </a:xfrm>
            <a:prstGeom prst="rect">
              <a:avLst/>
            </a:prstGeom>
            <a:noFill/>
          </p:spPr>
          <p:txBody>
            <a:bodyPr wrap="none" rtlCol="0">
              <a:spAutoFit/>
            </a:bodyPr>
            <a:lstStyle/>
            <a:p>
              <a:pPr marL="0" lvl="2"/>
              <a:r>
                <a:rPr lang="en-US" sz="2000" dirty="0" smtClean="0">
                  <a:latin typeface="Arial" pitchFamily="34" charset="0"/>
                  <a:cs typeface="Arial" pitchFamily="34" charset="0"/>
                </a:rPr>
                <a:t>unbranched starch(linear)</a:t>
              </a:r>
              <a:endParaRPr lang="en-US" sz="2100" dirty="0" smtClean="0">
                <a:latin typeface="Arial" pitchFamily="34" charset="0"/>
                <a:cs typeface="Arial" pitchFamily="34" charset="0"/>
              </a:endParaRPr>
            </a:p>
            <a:p>
              <a:endParaRPr lang="en-GB" dirty="0"/>
            </a:p>
          </p:txBody>
        </p:sp>
      </p:grpSp>
      <p:grpSp>
        <p:nvGrpSpPr>
          <p:cNvPr id="35" name="مجموعة 34"/>
          <p:cNvGrpSpPr/>
          <p:nvPr/>
        </p:nvGrpSpPr>
        <p:grpSpPr>
          <a:xfrm>
            <a:off x="5616359" y="2857496"/>
            <a:ext cx="3170483" cy="3786214"/>
            <a:chOff x="5616359" y="2857496"/>
            <a:chExt cx="3170483" cy="3786214"/>
          </a:xfrm>
        </p:grpSpPr>
        <p:pic>
          <p:nvPicPr>
            <p:cNvPr id="33" name="صورة 32" descr="helical amylose cellulose.gif"/>
            <p:cNvPicPr>
              <a:picLocks noChangeAspect="1"/>
            </p:cNvPicPr>
            <p:nvPr/>
          </p:nvPicPr>
          <p:blipFill>
            <a:blip r:embed="rId4"/>
            <a:srcRect l="54972" t="10000" r="10221" b="25555"/>
            <a:stretch>
              <a:fillRect/>
            </a:stretch>
          </p:blipFill>
          <p:spPr>
            <a:xfrm>
              <a:off x="5857884" y="2857496"/>
              <a:ext cx="2500330" cy="3452837"/>
            </a:xfrm>
            <a:prstGeom prst="rect">
              <a:avLst/>
            </a:prstGeom>
          </p:spPr>
        </p:pic>
        <p:sp>
          <p:nvSpPr>
            <p:cNvPr id="34" name="مربع نص 33"/>
            <p:cNvSpPr txBox="1"/>
            <p:nvPr/>
          </p:nvSpPr>
          <p:spPr>
            <a:xfrm>
              <a:off x="5616359" y="6274378"/>
              <a:ext cx="3170483" cy="369332"/>
            </a:xfrm>
            <a:prstGeom prst="rect">
              <a:avLst/>
            </a:prstGeom>
            <a:noFill/>
          </p:spPr>
          <p:txBody>
            <a:bodyPr wrap="none" rtlCol="0">
              <a:spAutoFit/>
            </a:bodyPr>
            <a:lstStyle/>
            <a:p>
              <a:r>
                <a:rPr lang="en-US" dirty="0" smtClean="0"/>
                <a:t>The helical structure of amylose</a:t>
              </a: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diamond(in)">
                                      <p:cBhvr>
                                        <p:cTn id="17" dur="10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amond(in)">
                                      <p:cBhvr>
                                        <p:cTn id="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Storage Polysaccharides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429288"/>
          </a:xfrm>
        </p:spPr>
        <p:txBody>
          <a:bodyPr/>
          <a:lstStyle/>
          <a:p>
            <a:pPr algn="l" rtl="0">
              <a:buNone/>
            </a:pPr>
            <a:r>
              <a:rPr lang="en-US" sz="2000" b="1" dirty="0" smtClean="0">
                <a:solidFill>
                  <a:srgbClr val="FF0000"/>
                </a:solidFill>
                <a:latin typeface="Arial" pitchFamily="34" charset="0"/>
                <a:cs typeface="Arial" pitchFamily="34" charset="0"/>
              </a:rPr>
              <a:t>    </a:t>
            </a:r>
          </a:p>
          <a:p>
            <a:pPr lvl="2" algn="l" rtl="0">
              <a:buNone/>
            </a:pPr>
            <a:endParaRPr lang="en-US" sz="21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رابط كسهم مستقيم 36"/>
          <p:cNvCxnSpPr/>
          <p:nvPr/>
        </p:nvCxnSpPr>
        <p:spPr>
          <a:xfrm>
            <a:off x="2071670" y="5143512"/>
            <a:ext cx="285752" cy="158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9" name="مجموعة 18"/>
          <p:cNvGrpSpPr/>
          <p:nvPr/>
        </p:nvGrpSpPr>
        <p:grpSpPr>
          <a:xfrm>
            <a:off x="652434" y="1536939"/>
            <a:ext cx="6897857" cy="3749449"/>
            <a:chOff x="652434" y="1536939"/>
            <a:chExt cx="6897857" cy="3749449"/>
          </a:xfrm>
        </p:grpSpPr>
        <p:grpSp>
          <p:nvGrpSpPr>
            <p:cNvPr id="17" name="مجموعة 47"/>
            <p:cNvGrpSpPr/>
            <p:nvPr/>
          </p:nvGrpSpPr>
          <p:grpSpPr>
            <a:xfrm>
              <a:off x="714348" y="1536939"/>
              <a:ext cx="5133968" cy="3106507"/>
              <a:chOff x="3938626" y="3342501"/>
              <a:chExt cx="5133968" cy="3106507"/>
            </a:xfrm>
          </p:grpSpPr>
          <p:grpSp>
            <p:nvGrpSpPr>
              <p:cNvPr id="24" name="مجموعة 41"/>
              <p:cNvGrpSpPr/>
              <p:nvPr/>
            </p:nvGrpSpPr>
            <p:grpSpPr>
              <a:xfrm>
                <a:off x="3938626" y="3342501"/>
                <a:ext cx="5133968" cy="3106507"/>
                <a:chOff x="3938626" y="3342501"/>
                <a:chExt cx="5133968" cy="3106507"/>
              </a:xfrm>
            </p:grpSpPr>
            <p:grpSp>
              <p:nvGrpSpPr>
                <p:cNvPr id="26" name="مجموعة 42"/>
                <p:cNvGrpSpPr/>
                <p:nvPr/>
              </p:nvGrpSpPr>
              <p:grpSpPr>
                <a:xfrm>
                  <a:off x="3938626" y="3579088"/>
                  <a:ext cx="5133968" cy="2869920"/>
                  <a:chOff x="3938626" y="3505846"/>
                  <a:chExt cx="5133968" cy="2869920"/>
                </a:xfrm>
              </p:grpSpPr>
              <p:pic>
                <p:nvPicPr>
                  <p:cNvPr id="1026" name="Picture 2"/>
                  <p:cNvPicPr>
                    <a:picLocks noChangeAspect="1" noChangeArrowheads="1"/>
                  </p:cNvPicPr>
                  <p:nvPr/>
                </p:nvPicPr>
                <p:blipFill>
                  <a:blip r:embed="rId3"/>
                  <a:srcRect/>
                  <a:stretch>
                    <a:fillRect/>
                  </a:stretch>
                </p:blipFill>
                <p:spPr bwMode="auto">
                  <a:xfrm>
                    <a:off x="3938626" y="3505846"/>
                    <a:ext cx="5133968" cy="2869920"/>
                  </a:xfrm>
                  <a:prstGeom prst="rect">
                    <a:avLst/>
                  </a:prstGeom>
                  <a:noFill/>
                  <a:ln w="9525">
                    <a:noFill/>
                    <a:miter lim="800000"/>
                    <a:headEnd/>
                    <a:tailEnd/>
                  </a:ln>
                  <a:effectLst/>
                </p:spPr>
              </p:pic>
              <p:cxnSp>
                <p:nvCxnSpPr>
                  <p:cNvPr id="39" name="رابط كسهم مستقيم 38"/>
                  <p:cNvCxnSpPr/>
                  <p:nvPr/>
                </p:nvCxnSpPr>
                <p:spPr>
                  <a:xfrm rot="10800000" flipV="1">
                    <a:off x="7358082" y="5018401"/>
                    <a:ext cx="428628" cy="35719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0" name="رابط كسهم مستقيم 39"/>
                  <p:cNvCxnSpPr/>
                  <p:nvPr/>
                </p:nvCxnSpPr>
                <p:spPr>
                  <a:xfrm rot="16200000" flipH="1">
                    <a:off x="5929322" y="5651298"/>
                    <a:ext cx="347666" cy="61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1" name="مربع نص 40"/>
                <p:cNvSpPr txBox="1"/>
                <p:nvPr/>
              </p:nvSpPr>
              <p:spPr>
                <a:xfrm>
                  <a:off x="5378945" y="3342501"/>
                  <a:ext cx="1838965" cy="369332"/>
                </a:xfrm>
                <a:prstGeom prst="rect">
                  <a:avLst/>
                </a:prstGeom>
                <a:noFill/>
              </p:spPr>
              <p:txBody>
                <a:bodyPr wrap="none" rtlCol="0">
                  <a:spAutoFit/>
                </a:bodyPr>
                <a:lstStyle/>
                <a:p>
                  <a:r>
                    <a:rPr lang="en-US" dirty="0" smtClean="0">
                      <a:latin typeface="Arial" pitchFamily="34" charset="0"/>
                      <a:cs typeface="Arial" pitchFamily="34" charset="0"/>
                    </a:rPr>
                    <a:t>branched starch</a:t>
                  </a:r>
                  <a:endParaRPr lang="en-GB" dirty="0"/>
                </a:p>
              </p:txBody>
            </p:sp>
          </p:grpSp>
          <p:cxnSp>
            <p:nvCxnSpPr>
              <p:cNvPr id="38" name="رابط كسهم مستقيم 37"/>
              <p:cNvCxnSpPr/>
              <p:nvPr/>
            </p:nvCxnSpPr>
            <p:spPr>
              <a:xfrm rot="10800000" flipV="1">
                <a:off x="7143770" y="4714883"/>
                <a:ext cx="285751" cy="1428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مربع نص 46"/>
              <p:cNvSpPr txBox="1"/>
              <p:nvPr/>
            </p:nvSpPr>
            <p:spPr>
              <a:xfrm>
                <a:off x="7348083" y="4572008"/>
                <a:ext cx="1153008" cy="338554"/>
              </a:xfrm>
              <a:prstGeom prst="rect">
                <a:avLst/>
              </a:prstGeom>
              <a:noFill/>
            </p:spPr>
            <p:txBody>
              <a:bodyPr wrap="none" rtlCol="0">
                <a:spAutoFit/>
              </a:bodyPr>
              <a:lstStyle/>
              <a:p>
                <a:r>
                  <a:rPr lang="en-US" sz="1600" b="1" dirty="0" smtClean="0"/>
                  <a:t>1- 4 linkage</a:t>
                </a:r>
                <a:endParaRPr lang="en-GB" sz="1600" b="1" dirty="0"/>
              </a:p>
            </p:txBody>
          </p:sp>
        </p:grpSp>
        <p:sp>
          <p:nvSpPr>
            <p:cNvPr id="42" name="مربع نص 41"/>
            <p:cNvSpPr txBox="1"/>
            <p:nvPr/>
          </p:nvSpPr>
          <p:spPr>
            <a:xfrm>
              <a:off x="652434" y="4640057"/>
              <a:ext cx="6897857" cy="646331"/>
            </a:xfrm>
            <a:prstGeom prst="rect">
              <a:avLst/>
            </a:prstGeom>
            <a:noFill/>
            <a:ln>
              <a:noFill/>
            </a:ln>
          </p:spPr>
          <p:txBody>
            <a:bodyPr wrap="square" rtlCol="0">
              <a:spAutoFit/>
            </a:bodyPr>
            <a:lstStyle/>
            <a:p>
              <a:pPr algn="l" rtl="0"/>
              <a:r>
                <a:rPr lang="en-US" dirty="0" smtClean="0"/>
                <a:t> Amylopectin: </a:t>
              </a:r>
              <a:r>
                <a:rPr lang="el-GR" dirty="0" smtClean="0">
                  <a:solidFill>
                    <a:srgbClr val="FF0000"/>
                  </a:solidFill>
                </a:rPr>
                <a:t>α</a:t>
              </a:r>
              <a:r>
                <a:rPr lang="en-US" dirty="0" smtClean="0">
                  <a:solidFill>
                    <a:srgbClr val="FF0000"/>
                  </a:solidFill>
                </a:rPr>
                <a:t> (1       4) </a:t>
              </a:r>
              <a:r>
                <a:rPr lang="en-US" dirty="0" smtClean="0"/>
                <a:t>glycosidic bonds</a:t>
              </a:r>
            </a:p>
            <a:p>
              <a:pPr algn="l" rtl="0"/>
              <a:r>
                <a:rPr lang="en-US" dirty="0" smtClean="0"/>
                <a:t>         with </a:t>
              </a:r>
              <a:r>
                <a:rPr lang="el-GR" dirty="0" smtClean="0">
                  <a:solidFill>
                    <a:srgbClr val="0000FF"/>
                  </a:solidFill>
                </a:rPr>
                <a:t>α</a:t>
              </a:r>
              <a:r>
                <a:rPr lang="en-US" dirty="0" smtClean="0">
                  <a:solidFill>
                    <a:srgbClr val="0000FF"/>
                  </a:solidFill>
                </a:rPr>
                <a:t> (1       6) </a:t>
              </a:r>
              <a:r>
                <a:rPr lang="en-US" dirty="0" smtClean="0"/>
                <a:t>branch </a:t>
              </a:r>
              <a:r>
                <a:rPr lang="en-US" dirty="0" smtClean="0"/>
                <a:t>points (every 24-30 units)</a:t>
              </a:r>
              <a:endParaRPr lang="en-GB" dirty="0"/>
            </a:p>
          </p:txBody>
        </p:sp>
      </p:grpSp>
      <p:cxnSp>
        <p:nvCxnSpPr>
          <p:cNvPr id="43" name="رابط كسهم مستقيم 42"/>
          <p:cNvCxnSpPr/>
          <p:nvPr/>
        </p:nvCxnSpPr>
        <p:spPr>
          <a:xfrm>
            <a:off x="2487598" y="4856172"/>
            <a:ext cx="285752"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5" name="صورة 44" descr="amylose and amylopectin.png"/>
          <p:cNvPicPr>
            <a:picLocks noChangeAspect="1"/>
          </p:cNvPicPr>
          <p:nvPr/>
        </p:nvPicPr>
        <p:blipFill>
          <a:blip r:embed="rId4"/>
          <a:srcRect l="20937" r="46250" b="6849"/>
          <a:stretch>
            <a:fillRect/>
          </a:stretch>
        </p:blipFill>
        <p:spPr>
          <a:xfrm>
            <a:off x="6215074" y="2428868"/>
            <a:ext cx="2500330" cy="3238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amond(in)">
                                      <p:cBhvr>
                                        <p:cTn id="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6492</TotalTime>
  <Words>1414</Words>
  <Application>Microsoft Macintosh PowerPoint</Application>
  <PresentationFormat>On-screen Show (4:3)</PresentationFormat>
  <Paragraphs>270</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Times New Roman</vt:lpstr>
      <vt:lpstr>Wingdings</vt:lpstr>
      <vt:lpstr>Arial</vt:lpstr>
      <vt:lpstr>سمة Office</vt:lpstr>
      <vt:lpstr>Carbohydrates</vt:lpstr>
      <vt:lpstr>Disaccharides </vt:lpstr>
      <vt:lpstr>Glycosidic bond </vt:lpstr>
      <vt:lpstr>Disaccharides </vt:lpstr>
      <vt:lpstr>Disaccharides </vt:lpstr>
      <vt:lpstr>Disaccharides </vt:lpstr>
      <vt:lpstr>Polysaccharides </vt:lpstr>
      <vt:lpstr>Storage Polysaccharides </vt:lpstr>
      <vt:lpstr>Storage Polysaccharides </vt:lpstr>
      <vt:lpstr>Digestion of starch</vt:lpstr>
      <vt:lpstr>Storage Polysaccharides </vt:lpstr>
      <vt:lpstr>Storage Polysaccharides </vt:lpstr>
      <vt:lpstr>Synthesis &amp; Breakdown of Glycogen</vt:lpstr>
      <vt:lpstr>Structural Polysaccharides </vt:lpstr>
      <vt:lpstr>Structural Polysaccharides </vt:lpstr>
      <vt:lpstr>Structural Polysaccharides </vt:lpstr>
      <vt:lpstr>Structural Polysaccharides </vt:lpstr>
      <vt:lpstr>Heteropolysaccharides </vt:lpstr>
      <vt:lpstr>Heteropolysaccharides </vt:lpstr>
      <vt:lpstr>Heteropolysaccharides </vt:lpstr>
      <vt:lpstr>Heteropolysaccharides </vt:lpstr>
      <vt:lpstr>Heteropolysaccharides </vt:lpstr>
      <vt:lpstr>Heteropolysaccharides </vt:lpstr>
      <vt:lpstr>Heteropolysaccharides </vt:lpstr>
      <vt:lpstr>Heteropolysaccharides </vt:lpstr>
      <vt:lpstr>Heteropolysaccharides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285</cp:revision>
  <dcterms:created xsi:type="dcterms:W3CDTF">2014-10-12T07:45:16Z</dcterms:created>
  <dcterms:modified xsi:type="dcterms:W3CDTF">2016-11-20T21:18:18Z</dcterms:modified>
</cp:coreProperties>
</file>