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  <p:sldId id="268" r:id="rId14"/>
    <p:sldId id="269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AF1FE-732C-4D83-A7D8-8F53EAB87AA3}" type="datetimeFigureOut">
              <a:rPr lang="en-US" smtClean="0"/>
              <a:t>04/07/2025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0A79-6E9F-428C-919B-B8D73D180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986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AF1FE-732C-4D83-A7D8-8F53EAB87AA3}" type="datetimeFigureOut">
              <a:rPr lang="en-US" smtClean="0"/>
              <a:t>04/07/2025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0A79-6E9F-428C-919B-B8D73D180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96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AF1FE-732C-4D83-A7D8-8F53EAB87AA3}" type="datetimeFigureOut">
              <a:rPr lang="en-US" smtClean="0"/>
              <a:t>04/07/2025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0A79-6E9F-428C-919B-B8D73D180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081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AF1FE-732C-4D83-A7D8-8F53EAB87AA3}" type="datetimeFigureOut">
              <a:rPr lang="en-US" smtClean="0"/>
              <a:t>04/07/2025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0A79-6E9F-428C-919B-B8D73D180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7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AF1FE-732C-4D83-A7D8-8F53EAB87AA3}" type="datetimeFigureOut">
              <a:rPr lang="en-US" smtClean="0"/>
              <a:t>04/07/2025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0A79-6E9F-428C-919B-B8D73D180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885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AF1FE-732C-4D83-A7D8-8F53EAB87AA3}" type="datetimeFigureOut">
              <a:rPr lang="en-US" smtClean="0"/>
              <a:t>04/07/2025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0A79-6E9F-428C-919B-B8D73D180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957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AF1FE-732C-4D83-A7D8-8F53EAB87AA3}" type="datetimeFigureOut">
              <a:rPr lang="en-US" smtClean="0"/>
              <a:t>04/07/2025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0A79-6E9F-428C-919B-B8D73D180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319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AF1FE-732C-4D83-A7D8-8F53EAB87AA3}" type="datetimeFigureOut">
              <a:rPr lang="en-US" smtClean="0"/>
              <a:t>04/07/2025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0A79-6E9F-428C-919B-B8D73D180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924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AF1FE-732C-4D83-A7D8-8F53EAB87AA3}" type="datetimeFigureOut">
              <a:rPr lang="en-US" smtClean="0"/>
              <a:t>04/07/2025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0A79-6E9F-428C-919B-B8D73D180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070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AF1FE-732C-4D83-A7D8-8F53EAB87AA3}" type="datetimeFigureOut">
              <a:rPr lang="en-US" smtClean="0"/>
              <a:t>04/07/2025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0A79-6E9F-428C-919B-B8D73D180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522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AF1FE-732C-4D83-A7D8-8F53EAB87AA3}" type="datetimeFigureOut">
              <a:rPr lang="en-US" smtClean="0"/>
              <a:t>04/07/2025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70A79-6E9F-428C-919B-B8D73D180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66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AF1FE-732C-4D83-A7D8-8F53EAB87AA3}" type="datetimeFigureOut">
              <a:rPr lang="en-US" smtClean="0"/>
              <a:t>04/07/2025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70A79-6E9F-428C-919B-B8D73D1809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998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cturio.com/" TargetMode="External"/><Relationship Id="rId2" Type="http://schemas.openxmlformats.org/officeDocument/2006/relationships/hyperlink" Target="https://next.ambos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ntuk.org/medical-student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1405" y="777130"/>
            <a:ext cx="9144000" cy="2387600"/>
          </a:xfrm>
        </p:spPr>
        <p:txBody>
          <a:bodyPr/>
          <a:lstStyle/>
          <a:p>
            <a:r>
              <a:rPr lang="en-US" dirty="0" smtClean="0"/>
              <a:t>Peripheral vertigo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5380" y="3182369"/>
            <a:ext cx="9144000" cy="1993544"/>
          </a:xfrm>
        </p:spPr>
        <p:txBody>
          <a:bodyPr>
            <a:normAutofit/>
          </a:bodyPr>
          <a:lstStyle/>
          <a:p>
            <a:r>
              <a:rPr lang="en" b="1" dirty="0" smtClean="0"/>
              <a:t>Dr. Islam Alzayadneh, MD, FRCS</a:t>
            </a:r>
            <a:r>
              <a:rPr lang="en" sz="1400" b="1" dirty="0" smtClean="0"/>
              <a:t>(Canada)</a:t>
            </a:r>
          </a:p>
          <a:p>
            <a:r>
              <a:rPr lang="en-US" sz="2000" b="1" dirty="0" smtClean="0"/>
              <a:t>Otolaryngologist &amp; Facial plastic surgeon</a:t>
            </a:r>
            <a:r>
              <a:rPr lang="en" sz="2000" b="1" dirty="0" smtClean="0"/>
              <a:t/>
            </a:r>
            <a:br>
              <a:rPr lang="en" sz="2000" b="1" dirty="0" smtClean="0"/>
            </a:br>
            <a:r>
              <a:rPr lang="en" dirty="0" smtClean="0"/>
              <a:t>Mutah University</a:t>
            </a:r>
            <a:br>
              <a:rPr lang="en" dirty="0" smtClean="0"/>
            </a:br>
            <a:r>
              <a:rPr lang="en-US" dirty="0" smtClean="0"/>
              <a:t>S</a:t>
            </a:r>
            <a:r>
              <a:rPr lang="en" dirty="0" smtClean="0"/>
              <a:t>chool of Medicine-</a:t>
            </a:r>
            <a:r>
              <a:rPr lang="en-US" dirty="0" smtClean="0"/>
              <a:t>S</a:t>
            </a:r>
            <a:r>
              <a:rPr lang="en" dirty="0" smtClean="0"/>
              <a:t>pecial Surgery Department</a:t>
            </a:r>
            <a:br>
              <a:rPr lang="en" dirty="0" smtClean="0"/>
            </a:br>
            <a:r>
              <a:rPr lang="en-US" dirty="0" smtClean="0"/>
              <a:t>U</a:t>
            </a:r>
            <a:r>
              <a:rPr lang="en" dirty="0" smtClean="0"/>
              <a:t>ndergraduate Seminars 2025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53620" t="35615" r="19515" b="22573"/>
          <a:stretch/>
        </p:blipFill>
        <p:spPr>
          <a:xfrm>
            <a:off x="9280477" y="3742898"/>
            <a:ext cx="2775045" cy="2866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535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675"/>
    </mc:Choice>
    <mc:Fallback xmlns="">
      <p:transition spd="slow" advTm="12675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Clinical Evaluation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Key symptoms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Dizziness/spinning</a:t>
            </a:r>
          </a:p>
          <a:p>
            <a:pPr lvl="1"/>
            <a:r>
              <a:rPr lang="en-US" dirty="0" smtClean="0"/>
              <a:t>Nausea, vomiting</a:t>
            </a:r>
          </a:p>
          <a:p>
            <a:pPr lvl="1"/>
            <a:r>
              <a:rPr lang="en-US" dirty="0" smtClean="0"/>
              <a:t>Hearing loss or tinnitus</a:t>
            </a:r>
          </a:p>
          <a:p>
            <a:pPr lvl="1"/>
            <a:r>
              <a:rPr lang="en-US" dirty="0" smtClean="0"/>
              <a:t>Gait instability</a:t>
            </a:r>
          </a:p>
          <a:p>
            <a:r>
              <a:rPr lang="en-US" b="1" dirty="0" smtClean="0"/>
              <a:t>Dix-</a:t>
            </a:r>
            <a:r>
              <a:rPr lang="en-US" b="1" dirty="0" err="1" smtClean="0"/>
              <a:t>Hallpike</a:t>
            </a:r>
            <a:r>
              <a:rPr lang="en-US" b="1" dirty="0" smtClean="0"/>
              <a:t> Maneuver</a:t>
            </a:r>
            <a:r>
              <a:rPr lang="en-US" dirty="0" smtClean="0"/>
              <a:t>: Diagnostic for BPPV (induces vertigo + nystagmus)</a:t>
            </a:r>
          </a:p>
          <a:p>
            <a:r>
              <a:rPr lang="en-US" b="1" dirty="0" smtClean="0"/>
              <a:t>Nystagmus</a:t>
            </a:r>
            <a:r>
              <a:rPr lang="en-US" dirty="0" smtClean="0"/>
              <a:t>: Fatigable, unidirectional in peripheral vertigo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8264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Dix </a:t>
            </a:r>
            <a:r>
              <a:rPr lang="en-US" dirty="0" err="1"/>
              <a:t>Hallpike</a:t>
            </a:r>
            <a:r>
              <a:rPr lang="en-US" dirty="0"/>
              <a:t> test can help aid in the diagnosis of peripheral vertigo, typically making symptoms worse and nystagmus more obvious.</a:t>
            </a:r>
          </a:p>
          <a:p>
            <a:r>
              <a:rPr lang="en-US" dirty="0"/>
              <a:t>Other specialized tests include: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Electro/</a:t>
            </a:r>
            <a:r>
              <a:rPr lang="en-US" sz="2000" dirty="0" err="1"/>
              <a:t>videonystagmography</a:t>
            </a:r>
            <a:r>
              <a:rPr lang="en-US" sz="2000" dirty="0"/>
              <a:t> (ENG)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Computerized dynamic </a:t>
            </a:r>
            <a:r>
              <a:rPr lang="en-US" sz="2000" dirty="0" err="1"/>
              <a:t>posturography</a:t>
            </a:r>
            <a:r>
              <a:rPr lang="en-US" sz="2000" dirty="0"/>
              <a:t> (CDP)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The rotating-chair test also known as sinusoidal harmonic acceleration (SHA)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Vestibular-evoked myogenic potentials</a:t>
            </a:r>
          </a:p>
        </p:txBody>
      </p:sp>
    </p:spTree>
    <p:extLst>
      <p:ext uri="{BB962C8B-B14F-4D97-AF65-F5344CB8AC3E}">
        <p14:creationId xmlns:p14="http://schemas.microsoft.com/office/powerpoint/2010/main" val="125935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Treatment usually involves giving the body time to heal and treatment of the underlying process. </a:t>
            </a:r>
            <a:endParaRPr lang="en-US" dirty="0" smtClean="0"/>
          </a:p>
          <a:p>
            <a:r>
              <a:rPr lang="en-US" dirty="0" smtClean="0"/>
              <a:t>There </a:t>
            </a:r>
            <a:r>
              <a:rPr lang="en-US" dirty="0"/>
              <a:t>is some data to suggest, antihistamines, benzodiazepines, corticosteroids, </a:t>
            </a:r>
            <a:r>
              <a:rPr lang="en-US" dirty="0" err="1"/>
              <a:t>antiemetics</a:t>
            </a:r>
            <a:r>
              <a:rPr lang="en-US" dirty="0"/>
              <a:t>, and anticholinergic’s may be of use depending on the etiology of peripheral vertigo. </a:t>
            </a:r>
            <a:endParaRPr lang="en-US" dirty="0" smtClean="0"/>
          </a:p>
          <a:p>
            <a:r>
              <a:rPr lang="en-US" dirty="0" smtClean="0"/>
              <a:t>Vestibular </a:t>
            </a:r>
            <a:r>
              <a:rPr lang="en-US" dirty="0"/>
              <a:t>rehabilitation therapy (VRT) may also offer relief to some patients. Vestibular rehabilitation therapy is a form of physical therapy that takes advantage of the plasticity of the brain using specialized exercises and head movements to help gaze and gait stabilization</a:t>
            </a:r>
          </a:p>
        </p:txBody>
      </p:sp>
    </p:spTree>
    <p:extLst>
      <p:ext uri="{BB962C8B-B14F-4D97-AF65-F5344CB8AC3E}">
        <p14:creationId xmlns:p14="http://schemas.microsoft.com/office/powerpoint/2010/main" val="7836050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208" y="72901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Management options</a:t>
            </a:r>
            <a:br>
              <a:rPr lang="en-US" dirty="0" smtClean="0"/>
            </a:br>
            <a:r>
              <a:rPr lang="en-US" sz="2200" dirty="0" smtClean="0"/>
              <a:t>Drugs help acute symptoms but are not curative. Avoid long-term use of vestibular suppressants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437082"/>
              </p:ext>
            </p:extLst>
          </p:nvPr>
        </p:nvGraphicFramePr>
        <p:xfrm>
          <a:off x="987490" y="2361906"/>
          <a:ext cx="10515600" cy="2103120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4160950052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35312044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Approach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/>
                        <a:t>Examples / Notes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90451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Repositioning Maneuvers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/>
                        <a:t>Epley maneuver</a:t>
                      </a:r>
                      <a:r>
                        <a:rPr lang="en-US"/>
                        <a:t> (BPPV), Semont, Lempert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37082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Medications (short-term only)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Antihistamines (meclizine), benzodiazepines, corticosteroids, antiemetics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13336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Vestibular Rehab Therapy (VRT)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Exercises for gaze and gait stabilization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135948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Hearing Support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Audiology referral if hearing loss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98674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08806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Generally good for peripheral causes</a:t>
            </a:r>
          </a:p>
          <a:p>
            <a:r>
              <a:rPr lang="en-US" dirty="0" smtClean="0"/>
              <a:t>Proper diagnosis → resolution or symptom control</a:t>
            </a:r>
          </a:p>
          <a:p>
            <a:r>
              <a:rPr lang="en-US" dirty="0" smtClean="0"/>
              <a:t>Untreated BPPV may recur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021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student reading resources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862370"/>
              </p:ext>
            </p:extLst>
          </p:nvPr>
        </p:nvGraphicFramePr>
        <p:xfrm>
          <a:off x="838200" y="2492534"/>
          <a:ext cx="10515600" cy="201168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412486662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39443494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6701413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Platform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Description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Link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668053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Amboss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ENT dizziness/vertigo learning cards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hlinkClick r:id="rId2"/>
                        </a:rPr>
                        <a:t>https://next.amboss.com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1253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Lecturio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Vertigo videos and MCQs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hlinkClick r:id="rId3"/>
                        </a:rPr>
                        <a:t>https://www.lecturio.com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39868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/>
                        <a:t>ENT UK (Students)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ENT learning and OSCE prep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hlinkClick r:id="rId4"/>
                        </a:rPr>
                        <a:t>https://www.entuk.org/medical-students</a:t>
                      </a:r>
                      <a:endParaRPr lang="en-US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4162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3891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Vertigo?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Vertigo</a:t>
            </a:r>
            <a:r>
              <a:rPr lang="en-US" dirty="0" smtClean="0"/>
              <a:t> = Illusion of motion or spinning. </a:t>
            </a:r>
            <a:r>
              <a:rPr lang="en-US" dirty="0"/>
              <a:t>Often, nausea and vomiting will accompany these symptoms.</a:t>
            </a:r>
            <a:endParaRPr lang="en-US" dirty="0" smtClean="0"/>
          </a:p>
          <a:p>
            <a:r>
              <a:rPr lang="en-US" b="1" dirty="0" smtClean="0"/>
              <a:t>Symptom</a:t>
            </a:r>
            <a:r>
              <a:rPr lang="en-US" dirty="0" smtClean="0"/>
              <a:t>, not a diagnosis.</a:t>
            </a:r>
          </a:p>
          <a:p>
            <a:r>
              <a:rPr lang="en-US" dirty="0" smtClean="0"/>
              <a:t>Two main types:</a:t>
            </a:r>
          </a:p>
          <a:p>
            <a:pPr lvl="1"/>
            <a:r>
              <a:rPr lang="en-US" b="1" dirty="0" smtClean="0"/>
              <a:t>Peripheral Vertigo</a:t>
            </a:r>
            <a:r>
              <a:rPr lang="en-US" dirty="0" smtClean="0"/>
              <a:t> (~80%)</a:t>
            </a:r>
          </a:p>
          <a:p>
            <a:pPr lvl="1"/>
            <a:r>
              <a:rPr lang="en-US" b="1" dirty="0" smtClean="0"/>
              <a:t>Central Vertigo</a:t>
            </a:r>
            <a:r>
              <a:rPr lang="en-US" dirty="0" smtClean="0"/>
              <a:t> (~20%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141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Pathophysiology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</a:t>
            </a:r>
            <a:r>
              <a:rPr lang="en-US" dirty="0" smtClean="0"/>
              <a:t>isturbance </a:t>
            </a:r>
            <a:r>
              <a:rPr lang="en-US" dirty="0"/>
              <a:t>of the vestibular system, semicircular canals, or cranial nerve VIII. </a:t>
            </a:r>
            <a:r>
              <a:rPr lang="en-US" dirty="0" smtClean="0"/>
              <a:t>could </a:t>
            </a:r>
            <a:r>
              <a:rPr lang="en-US" dirty="0"/>
              <a:t>be related to damage to one of these organs </a:t>
            </a:r>
            <a:r>
              <a:rPr lang="en-US" dirty="0" smtClean="0"/>
              <a:t>or confused </a:t>
            </a:r>
            <a:r>
              <a:rPr lang="en-US" dirty="0"/>
              <a:t>neuronal </a:t>
            </a:r>
            <a:r>
              <a:rPr lang="en-US" dirty="0" smtClean="0"/>
              <a:t>input.</a:t>
            </a:r>
          </a:p>
          <a:p>
            <a:r>
              <a:rPr lang="en-US" dirty="0" smtClean="0"/>
              <a:t>Remember that </a:t>
            </a:r>
            <a:r>
              <a:rPr lang="en-US" dirty="0"/>
              <a:t>the central nervous system </a:t>
            </a:r>
            <a:r>
              <a:rPr lang="en-US" dirty="0" smtClean="0"/>
              <a:t>CNS receives </a:t>
            </a:r>
            <a:r>
              <a:rPr lang="en-US" dirty="0"/>
              <a:t>inputs bilaterally from these structures/systems, assembles the input and then, forms a response. </a:t>
            </a:r>
            <a:r>
              <a:rPr lang="en-US" dirty="0" smtClean="0"/>
              <a:t>The CNS also </a:t>
            </a:r>
            <a:r>
              <a:rPr lang="en-US" dirty="0"/>
              <a:t>coordinates these bilateral inputs with our visual and sensory inputs creating an overall picture of whether we are moving in space/time or if the environment around us is </a:t>
            </a:r>
            <a:r>
              <a:rPr lang="en-US" dirty="0" smtClean="0"/>
              <a:t>moving. </a:t>
            </a:r>
          </a:p>
          <a:p>
            <a:r>
              <a:rPr lang="en-US" dirty="0" smtClean="0"/>
              <a:t>conflicting </a:t>
            </a:r>
            <a:r>
              <a:rPr lang="en-US" dirty="0"/>
              <a:t>inputs from these various symptoms overwhelm </a:t>
            </a:r>
            <a:r>
              <a:rPr lang="en-US" dirty="0" smtClean="0"/>
              <a:t>the CNS causing </a:t>
            </a:r>
            <a:r>
              <a:rPr lang="en-US" dirty="0"/>
              <a:t>"dizziness," nausea, and the perception of movement.</a:t>
            </a:r>
          </a:p>
        </p:txBody>
      </p:sp>
    </p:spTree>
    <p:extLst>
      <p:ext uri="{BB962C8B-B14F-4D97-AF65-F5344CB8AC3E}">
        <p14:creationId xmlns:p14="http://schemas.microsoft.com/office/powerpoint/2010/main" val="34518601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Peripheral versus central</a:t>
            </a:r>
            <a:br>
              <a:rPr lang="en-US" dirty="0" smtClean="0"/>
            </a:br>
            <a:r>
              <a:rPr lang="en-US" sz="2000" dirty="0"/>
              <a:t>Usually, peripheral vertigo is, although not always, due to a benign process, whereas central vertigo often indicates a more serious pathology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6785631"/>
              </p:ext>
            </p:extLst>
          </p:nvPr>
        </p:nvGraphicFramePr>
        <p:xfrm>
          <a:off x="931506" y="2023204"/>
          <a:ext cx="10515600" cy="274320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46471224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68160780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84750038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/>
                        <a:t>Feature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/>
                        <a:t>Peripheral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/>
                        <a:t>Central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30692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Onset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Sudden, episodic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Gradual or constant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509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Nystagmus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Horizontal/rotatory, </a:t>
                      </a:r>
                      <a:r>
                        <a:rPr lang="en-US" b="1"/>
                        <a:t>fatigable</a:t>
                      </a:r>
                      <a:r>
                        <a:rPr lang="en-US"/>
                        <a:t>, unidirectional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Vertical or multidirectional, </a:t>
                      </a:r>
                      <a:r>
                        <a:rPr lang="en-US" b="1"/>
                        <a:t>not fatigable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437681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Hearing Symptoms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Often present (e.g., tinnitus, hearing loss)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Usually absent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296807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Aggravated by movement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Yes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Sometimes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579157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/>
                        <a:t>Gait instability</a:t>
                      </a:r>
                      <a:endParaRPr lang="en-US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Mild (can walk)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Severe (often cannot walk)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40444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7961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causes of peripheral vertigo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715408"/>
              </p:ext>
            </p:extLst>
          </p:nvPr>
        </p:nvGraphicFramePr>
        <p:xfrm>
          <a:off x="883460" y="1810280"/>
          <a:ext cx="10470340" cy="4382028"/>
        </p:xfrm>
        <a:graphic>
          <a:graphicData uri="http://schemas.openxmlformats.org/drawingml/2006/table">
            <a:tbl>
              <a:tblPr/>
              <a:tblGrid>
                <a:gridCol w="5235170">
                  <a:extLst>
                    <a:ext uri="{9D8B030D-6E8A-4147-A177-3AD203B41FA5}">
                      <a16:colId xmlns:a16="http://schemas.microsoft.com/office/drawing/2014/main" val="2874332819"/>
                    </a:ext>
                  </a:extLst>
                </a:gridCol>
                <a:gridCol w="5235170">
                  <a:extLst>
                    <a:ext uri="{9D8B030D-6E8A-4147-A177-3AD203B41FA5}">
                      <a16:colId xmlns:a16="http://schemas.microsoft.com/office/drawing/2014/main" val="1497199727"/>
                    </a:ext>
                  </a:extLst>
                </a:gridCol>
              </a:tblGrid>
              <a:tr h="330269">
                <a:tc>
                  <a:txBody>
                    <a:bodyPr/>
                    <a:lstStyle/>
                    <a:p>
                      <a:r>
                        <a:rPr lang="en-US" sz="1800" b="1"/>
                        <a:t>Cause</a:t>
                      </a:r>
                      <a:endParaRPr lang="en-US" sz="1800"/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/>
                        <a:t>Key Features</a:t>
                      </a:r>
                      <a:endParaRPr lang="en-US" sz="1800"/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2416819"/>
                  </a:ext>
                </a:extLst>
              </a:tr>
              <a:tr h="578506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Benign Paroxysmal Positional Vertigo (BPPV)</a:t>
                      </a:r>
                      <a:endParaRPr lang="en-US" sz="1800" dirty="0"/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Triggered by head movement, no hearing loss, otolith debris in posterior canal</a:t>
                      </a:r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850809"/>
                  </a:ext>
                </a:extLst>
              </a:tr>
              <a:tr h="578506">
                <a:tc>
                  <a:txBody>
                    <a:bodyPr/>
                    <a:lstStyle/>
                    <a:p>
                      <a:r>
                        <a:rPr lang="en-US" sz="1800" b="1"/>
                        <a:t>Vestibular neuritis</a:t>
                      </a:r>
                      <a:endParaRPr lang="en-US" sz="1800"/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Post-viral; vertigo, nausea, imbalance but </a:t>
                      </a:r>
                      <a:r>
                        <a:rPr lang="en-US" sz="1800" b="1"/>
                        <a:t>no hearing loss</a:t>
                      </a:r>
                      <a:endParaRPr lang="en-US" sz="1800"/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6660429"/>
                  </a:ext>
                </a:extLst>
              </a:tr>
              <a:tr h="330269">
                <a:tc>
                  <a:txBody>
                    <a:bodyPr/>
                    <a:lstStyle/>
                    <a:p>
                      <a:r>
                        <a:rPr lang="en-US" sz="1800" b="1"/>
                        <a:t>Labyrinthitis</a:t>
                      </a:r>
                      <a:endParaRPr lang="en-US" sz="1800"/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Like neuritis </a:t>
                      </a:r>
                      <a:r>
                        <a:rPr lang="en-US" sz="1800" b="1"/>
                        <a:t>+ hearing loss</a:t>
                      </a:r>
                      <a:endParaRPr lang="en-US" sz="1800"/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4788677"/>
                  </a:ext>
                </a:extLst>
              </a:tr>
              <a:tr h="330269">
                <a:tc>
                  <a:txBody>
                    <a:bodyPr/>
                    <a:lstStyle/>
                    <a:p>
                      <a:r>
                        <a:rPr lang="en-US" sz="1800" b="1"/>
                        <a:t>Meniere’s Disease</a:t>
                      </a:r>
                      <a:endParaRPr lang="en-US" sz="1800"/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Episodic vertigo, </a:t>
                      </a:r>
                      <a:r>
                        <a:rPr lang="en-US" sz="1800" b="1"/>
                        <a:t>tinnitus, hearing loss</a:t>
                      </a:r>
                      <a:r>
                        <a:rPr lang="en-US" sz="1800"/>
                        <a:t>, fullness in ear</a:t>
                      </a:r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303795"/>
                  </a:ext>
                </a:extLst>
              </a:tr>
              <a:tr h="330269">
                <a:tc>
                  <a:txBody>
                    <a:bodyPr/>
                    <a:lstStyle/>
                    <a:p>
                      <a:r>
                        <a:rPr lang="en-US" sz="1800" b="1"/>
                        <a:t>Otitis media</a:t>
                      </a:r>
                      <a:endParaRPr lang="en-US" sz="1800"/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Infection-related</a:t>
                      </a:r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9808488"/>
                  </a:ext>
                </a:extLst>
              </a:tr>
              <a:tr h="578506">
                <a:tc>
                  <a:txBody>
                    <a:bodyPr/>
                    <a:lstStyle/>
                    <a:p>
                      <a:r>
                        <a:rPr lang="en-US" sz="1800" b="1"/>
                        <a:t>Acoustic neuroma</a:t>
                      </a:r>
                      <a:endParaRPr lang="en-US" sz="1800"/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Progressive hearing loss, imbalance (not truly episodic)</a:t>
                      </a:r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2071429"/>
                  </a:ext>
                </a:extLst>
              </a:tr>
              <a:tr h="330269">
                <a:tc>
                  <a:txBody>
                    <a:bodyPr/>
                    <a:lstStyle/>
                    <a:p>
                      <a:r>
                        <a:rPr lang="en-US" sz="1800" b="1"/>
                        <a:t>Aminoglycosides</a:t>
                      </a:r>
                      <a:endParaRPr lang="en-US" sz="1800"/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/>
                        <a:t>Bilateral damage; ototoxic</a:t>
                      </a:r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1008206"/>
                  </a:ext>
                </a:extLst>
              </a:tr>
              <a:tr h="578506">
                <a:tc>
                  <a:txBody>
                    <a:bodyPr/>
                    <a:lstStyle/>
                    <a:p>
                      <a:r>
                        <a:rPr lang="en-US" sz="1800" b="1"/>
                        <a:t>Cogan Syndrome</a:t>
                      </a:r>
                      <a:endParaRPr lang="en-US" sz="1800"/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Autoimmune; mimics Meniere’s, absent vestibular response on caloric test</a:t>
                      </a:r>
                    </a:p>
                  </a:txBody>
                  <a:tcPr marL="90653" marR="90653" marT="45326" marB="4532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3199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327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 vertigo causes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Brainstem </a:t>
            </a:r>
            <a:r>
              <a:rPr lang="en-US" dirty="0"/>
              <a:t>ischemia/infarction</a:t>
            </a:r>
          </a:p>
          <a:p>
            <a:r>
              <a:rPr lang="en-US" dirty="0" err="1"/>
              <a:t>Vertebrobasilar</a:t>
            </a:r>
            <a:r>
              <a:rPr lang="en-US" dirty="0"/>
              <a:t> insufficiency</a:t>
            </a:r>
          </a:p>
          <a:p>
            <a:r>
              <a:rPr lang="en-US" dirty="0"/>
              <a:t>Space-occupying lesions</a:t>
            </a:r>
          </a:p>
          <a:p>
            <a:r>
              <a:rPr lang="en-US" dirty="0"/>
              <a:t>Demyelination syndromes</a:t>
            </a:r>
          </a:p>
          <a:p>
            <a:r>
              <a:rPr lang="en-US" dirty="0"/>
              <a:t>Vestibular migraine</a:t>
            </a:r>
          </a:p>
          <a:p>
            <a:r>
              <a:rPr lang="en-US" dirty="0"/>
              <a:t>Chiari malformation</a:t>
            </a:r>
          </a:p>
        </p:txBody>
      </p:sp>
    </p:spTree>
    <p:extLst>
      <p:ext uri="{BB962C8B-B14F-4D97-AF65-F5344CB8AC3E}">
        <p14:creationId xmlns:p14="http://schemas.microsoft.com/office/powerpoint/2010/main" val="2123001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Benign Paroxysmal Positional Vertigo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is </a:t>
            </a:r>
            <a:r>
              <a:rPr lang="en-US" dirty="0"/>
              <a:t>classically described as a sudden onset of spinning brought on by a rapid head movement or a quick turn in bed before getting up. </a:t>
            </a:r>
            <a:endParaRPr lang="en-US" dirty="0" smtClean="0"/>
          </a:p>
          <a:p>
            <a:r>
              <a:rPr lang="en-US" dirty="0" smtClean="0"/>
              <a:t>There </a:t>
            </a:r>
            <a:r>
              <a:rPr lang="en-US" dirty="0"/>
              <a:t>is no associated ear pain, tinnitus, or hearing loss.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pathophysiology behind this is usually the displacement of otolith or calcium debris located in the posterior semicircle canal.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type of vertigo classically can be made worse with the Dix </a:t>
            </a:r>
            <a:r>
              <a:rPr lang="en-US" dirty="0" err="1"/>
              <a:t>Hallpike</a:t>
            </a:r>
            <a:r>
              <a:rPr lang="en-US" dirty="0"/>
              <a:t> maneuver and subsequently fixed with the </a:t>
            </a:r>
            <a:r>
              <a:rPr lang="en-US" dirty="0" err="1"/>
              <a:t>Epley</a:t>
            </a:r>
            <a:r>
              <a:rPr lang="en-US" dirty="0"/>
              <a:t> maneuver by relocating these otoliths. </a:t>
            </a:r>
            <a:endParaRPr lang="en-US" dirty="0" smtClean="0"/>
          </a:p>
          <a:p>
            <a:r>
              <a:rPr lang="en-US" dirty="0" smtClean="0"/>
              <a:t>Other </a:t>
            </a:r>
            <a:r>
              <a:rPr lang="en-US" dirty="0"/>
              <a:t>less commonly used maneuvers include </a:t>
            </a:r>
            <a:r>
              <a:rPr lang="en-US" dirty="0" err="1"/>
              <a:t>Semont</a:t>
            </a:r>
            <a:r>
              <a:rPr lang="en-US" dirty="0"/>
              <a:t>, </a:t>
            </a:r>
            <a:r>
              <a:rPr lang="en-US" dirty="0" err="1"/>
              <a:t>Lempert</a:t>
            </a:r>
            <a:r>
              <a:rPr lang="en-US" dirty="0"/>
              <a:t>, and Hamid.</a:t>
            </a:r>
          </a:p>
        </p:txBody>
      </p:sp>
    </p:spTree>
    <p:extLst>
      <p:ext uri="{BB962C8B-B14F-4D97-AF65-F5344CB8AC3E}">
        <p14:creationId xmlns:p14="http://schemas.microsoft.com/office/powerpoint/2010/main" val="6930182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Vestibular neuritis &amp; </a:t>
            </a:r>
            <a:r>
              <a:rPr lang="en-US" dirty="0" err="1" smtClean="0"/>
              <a:t>Labyrinthitis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Vestibular neuritis </a:t>
            </a:r>
            <a:r>
              <a:rPr lang="en-US" dirty="0"/>
              <a:t>is usually a post-viral inflammatory syndrome. Patients typically develop rapid, severe nausea, vomiting, vertigo, and gait instability. Despite gait instability, patients are still able to ambulate.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there is an associated unilateral hearing loss, it is then called </a:t>
            </a:r>
            <a:r>
              <a:rPr lang="en-US" b="1" dirty="0" err="1">
                <a:solidFill>
                  <a:srgbClr val="C00000"/>
                </a:solidFill>
              </a:rPr>
              <a:t>labyrinthitis</a:t>
            </a:r>
            <a:r>
              <a:rPr lang="en-US" b="1" dirty="0">
                <a:solidFill>
                  <a:srgbClr val="C00000"/>
                </a:solidFill>
              </a:rPr>
              <a:t>.</a:t>
            </a: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42921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Meniere's disease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Excess </a:t>
            </a:r>
            <a:r>
              <a:rPr lang="en-US" dirty="0"/>
              <a:t>endolymphatic fluid causes Meniere's disease.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excess pressure causes inner ear dysfunction. </a:t>
            </a:r>
            <a:endParaRPr lang="en-US" dirty="0" smtClean="0"/>
          </a:p>
          <a:p>
            <a:r>
              <a:rPr lang="en-US" dirty="0" smtClean="0"/>
              <a:t>Patients </a:t>
            </a:r>
            <a:r>
              <a:rPr lang="en-US" dirty="0"/>
              <a:t>present with episodic </a:t>
            </a:r>
            <a:r>
              <a:rPr lang="en-US" dirty="0" smtClean="0"/>
              <a:t>fluctuating unilateral </a:t>
            </a:r>
            <a:r>
              <a:rPr lang="en-US" dirty="0"/>
              <a:t>tinnitus, hearing loss, nausea, vomiting, </a:t>
            </a:r>
            <a:r>
              <a:rPr lang="en-US" dirty="0" smtClean="0"/>
              <a:t>ear fullness, </a:t>
            </a:r>
            <a:r>
              <a:rPr lang="en-US" dirty="0"/>
              <a:t>and vertigo. </a:t>
            </a:r>
            <a:endParaRPr lang="en-US" dirty="0" smtClean="0"/>
          </a:p>
          <a:p>
            <a:r>
              <a:rPr lang="en-US" dirty="0" smtClean="0"/>
              <a:t>Audiometry </a:t>
            </a:r>
            <a:r>
              <a:rPr lang="en-US" dirty="0"/>
              <a:t>testing demonstrating a low </a:t>
            </a:r>
            <a:r>
              <a:rPr lang="en-US" dirty="0" smtClean="0"/>
              <a:t>frequency sensorineural </a:t>
            </a:r>
            <a:r>
              <a:rPr lang="en-US" dirty="0"/>
              <a:t>hearing loss can aid in diagnosis.</a:t>
            </a:r>
          </a:p>
        </p:txBody>
      </p:sp>
    </p:spTree>
    <p:extLst>
      <p:ext uri="{BB962C8B-B14F-4D97-AF65-F5344CB8AC3E}">
        <p14:creationId xmlns:p14="http://schemas.microsoft.com/office/powerpoint/2010/main" val="2516209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611</Words>
  <Application>Microsoft Office PowerPoint</Application>
  <PresentationFormat>Widescreen</PresentationFormat>
  <Paragraphs>119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Peripheral vertigo</vt:lpstr>
      <vt:lpstr>What is Vertigo?</vt:lpstr>
      <vt:lpstr>Pathophysiology </vt:lpstr>
      <vt:lpstr>Peripheral versus central Usually, peripheral vertigo is, although not always, due to a benign process, whereas central vertigo often indicates a more serious pathology</vt:lpstr>
      <vt:lpstr>Common causes of peripheral vertigo</vt:lpstr>
      <vt:lpstr>Central vertigo causes</vt:lpstr>
      <vt:lpstr>Benign Paroxysmal Positional Vertigo</vt:lpstr>
      <vt:lpstr>Vestibular neuritis &amp; Labyrinthitis</vt:lpstr>
      <vt:lpstr>Meniere's disease</vt:lpstr>
      <vt:lpstr>Clinical Evaluation</vt:lpstr>
      <vt:lpstr>Examination</vt:lpstr>
      <vt:lpstr>Management</vt:lpstr>
      <vt:lpstr>Management options Drugs help acute symptoms but are not curative. Avoid long-term use of vestibular suppressants.</vt:lpstr>
      <vt:lpstr>Prognosis</vt:lpstr>
      <vt:lpstr>Further student reading 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Peripheral vertigo</dc:title>
  <dc:creator>Islam Jihad. Alzayadne</dc:creator>
  <cp:lastModifiedBy>Islam Jihad. Alzayadne</cp:lastModifiedBy>
  <cp:revision>11</cp:revision>
  <dcterms:created xsi:type="dcterms:W3CDTF">2025-07-03T20:31:49Z</dcterms:created>
  <dcterms:modified xsi:type="dcterms:W3CDTF">2025-07-04T05:32:07Z</dcterms:modified>
</cp:coreProperties>
</file>