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4"/>
  </p:sldMasterIdLst>
  <p:sldIdLst>
    <p:sldId id="256" r:id="rId5"/>
    <p:sldId id="279" r:id="rId6"/>
    <p:sldId id="280" r:id="rId7"/>
    <p:sldId id="281" r:id="rId8"/>
    <p:sldId id="282" r:id="rId9"/>
    <p:sldId id="283" r:id="rId10"/>
    <p:sldId id="284" r:id="rId11"/>
    <p:sldId id="285" r:id="rId12"/>
    <p:sldId id="286" r:id="rId13"/>
    <p:sldId id="270" r:id="rId14"/>
  </p:sldIdLst>
  <p:sldSz cx="9144000" cy="6858000" type="screen4x3"/>
  <p:notesSz cx="6858000" cy="9144000"/>
  <p:defaultTextStyle>
    <a:defPPr>
      <a:defRPr lang="ar-S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tableStyles" Target="tableStyles.xml" /><Relationship Id="rId3" Type="http://schemas.openxmlformats.org/officeDocument/2006/relationships/customXml" Target="../customXml/item3.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theme" Target="theme/theme1.xml" /><Relationship Id="rId2" Type="http://schemas.openxmlformats.org/officeDocument/2006/relationships/customXml" Target="../customXml/item2.xml" /><Relationship Id="rId16" Type="http://schemas.openxmlformats.org/officeDocument/2006/relationships/viewProps" Target="viewProps.xml" /><Relationship Id="rId1" Type="http://schemas.openxmlformats.org/officeDocument/2006/relationships/customXml" Target="../customXml/item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presProps" Target="presProps.xml" /><Relationship Id="rId10" Type="http://schemas.openxmlformats.org/officeDocument/2006/relationships/slide" Target="slides/slide6.xml" /><Relationship Id="rId4" Type="http://schemas.openxmlformats.org/officeDocument/2006/relationships/slideMaster" Target="slideMasters/slideMaster1.xml" /><Relationship Id="rId9" Type="http://schemas.openxmlformats.org/officeDocument/2006/relationships/slide" Target="slides/slide5.xml" /><Relationship Id="rId14" Type="http://schemas.openxmlformats.org/officeDocument/2006/relationships/slide" Target="slides/slide10.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7DB030C3-BF98-4F0C-9B4E-21D930BA4F92}"/>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154B239F-32DA-4DCB-A8B6-3D30C6D4B443}"/>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9" name="عنوان 8"/>
          <p:cNvSpPr>
            <a:spLocks noGrp="1"/>
          </p:cNvSpPr>
          <p:nvPr>
            <p:ph type="ctrTitle"/>
          </p:nvPr>
        </p:nvSpPr>
        <p:spPr>
          <a:xfrm>
            <a:off x="429064" y="3337560"/>
            <a:ext cx="6480048" cy="2301240"/>
          </a:xfrm>
        </p:spPr>
        <p:txBody>
          <a:bodyPr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17" name="عنوان فرعي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a:t>انقر لتحرير نمط العنوان الثانوي الرئيسي</a:t>
            </a:r>
            <a:endParaRPr lang="en-US"/>
          </a:p>
        </p:txBody>
      </p:sp>
      <p:sp>
        <p:nvSpPr>
          <p:cNvPr id="6" name="عنصر نائب للتاريخ 29">
            <a:extLst>
              <a:ext uri="{FF2B5EF4-FFF2-40B4-BE49-F238E27FC236}">
                <a16:creationId xmlns:a16="http://schemas.microsoft.com/office/drawing/2014/main" id="{C4B5C96D-AA54-4474-8ECC-E3DEAB148C74}"/>
              </a:ext>
            </a:extLst>
          </p:cNvPr>
          <p:cNvSpPr>
            <a:spLocks noGrp="1"/>
          </p:cNvSpPr>
          <p:nvPr>
            <p:ph type="dt" sz="half" idx="10"/>
          </p:nvPr>
        </p:nvSpPr>
        <p:spPr/>
        <p:txBody>
          <a:bodyPr/>
          <a:lstStyle>
            <a:lvl1pPr>
              <a:defRPr/>
            </a:lvl1pPr>
          </a:lstStyle>
          <a:p>
            <a:pPr>
              <a:defRPr/>
            </a:pPr>
            <a:fld id="{5DA0FE83-B386-46D4-8B7D-36F0195B681B}" type="datetimeFigureOut">
              <a:rPr lang="ar-SA"/>
              <a:pPr>
                <a:defRPr/>
              </a:pPr>
              <a:t>10/08/1443</a:t>
            </a:fld>
            <a:endParaRPr lang="ar-SA"/>
          </a:p>
        </p:txBody>
      </p:sp>
      <p:sp>
        <p:nvSpPr>
          <p:cNvPr id="7" name="عنصر نائب للتذييل 18">
            <a:extLst>
              <a:ext uri="{FF2B5EF4-FFF2-40B4-BE49-F238E27FC236}">
                <a16:creationId xmlns:a16="http://schemas.microsoft.com/office/drawing/2014/main" id="{7A9E6086-2C33-4748-8F9D-4FC99D170DC0}"/>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26">
            <a:extLst>
              <a:ext uri="{FF2B5EF4-FFF2-40B4-BE49-F238E27FC236}">
                <a16:creationId xmlns:a16="http://schemas.microsoft.com/office/drawing/2014/main" id="{527FD431-4035-4276-9E77-0024792CBC69}"/>
              </a:ext>
            </a:extLst>
          </p:cNvPr>
          <p:cNvSpPr>
            <a:spLocks noGrp="1"/>
          </p:cNvSpPr>
          <p:nvPr>
            <p:ph type="sldNum" sz="quarter" idx="12"/>
          </p:nvPr>
        </p:nvSpPr>
        <p:spPr/>
        <p:txBody>
          <a:bodyPr/>
          <a:lstStyle>
            <a:lvl1pPr>
              <a:defRPr/>
            </a:lvl1pPr>
          </a:lstStyle>
          <a:p>
            <a:fld id="{81BE2354-2B3C-4F0D-A230-23F51806F16D}" type="slidenum">
              <a:rPr lang="ar-SA" altLang="en-US"/>
              <a:pPr/>
              <a:t>‹#›</a:t>
            </a:fld>
            <a:endParaRPr lang="ar-SA" altLang="en-US"/>
          </a:p>
        </p:txBody>
      </p:sp>
    </p:spTree>
    <p:extLst>
      <p:ext uri="{BB962C8B-B14F-4D97-AF65-F5344CB8AC3E}">
        <p14:creationId xmlns:p14="http://schemas.microsoft.com/office/powerpoint/2010/main" val="340784545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194D7D2-1B26-45A5-B49C-EA237F977440}"/>
              </a:ext>
            </a:extLst>
          </p:cNvPr>
          <p:cNvSpPr>
            <a:spLocks noGrp="1"/>
          </p:cNvSpPr>
          <p:nvPr>
            <p:ph type="dt" sz="half" idx="10"/>
          </p:nvPr>
        </p:nvSpPr>
        <p:spPr/>
        <p:txBody>
          <a:bodyPr/>
          <a:lstStyle>
            <a:lvl1pPr>
              <a:defRPr/>
            </a:lvl1pPr>
          </a:lstStyle>
          <a:p>
            <a:pPr>
              <a:defRPr/>
            </a:pPr>
            <a:fld id="{BE00729C-9F88-4472-BE39-8D940F0B497C}" type="datetimeFigureOut">
              <a:rPr lang="ar-SA"/>
              <a:pPr>
                <a:defRPr/>
              </a:pPr>
              <a:t>10/08/1443</a:t>
            </a:fld>
            <a:endParaRPr lang="ar-SA"/>
          </a:p>
        </p:txBody>
      </p:sp>
      <p:sp>
        <p:nvSpPr>
          <p:cNvPr id="5" name="عنصر نائب للتذييل 21">
            <a:extLst>
              <a:ext uri="{FF2B5EF4-FFF2-40B4-BE49-F238E27FC236}">
                <a16:creationId xmlns:a16="http://schemas.microsoft.com/office/drawing/2014/main" id="{0D589E62-951B-45F8-85A9-5979D81983A9}"/>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5CA375FA-D93D-4AEA-BBC7-0139EBDB7F96}"/>
              </a:ext>
            </a:extLst>
          </p:cNvPr>
          <p:cNvSpPr>
            <a:spLocks noGrp="1"/>
          </p:cNvSpPr>
          <p:nvPr>
            <p:ph type="sldNum" sz="quarter" idx="12"/>
          </p:nvPr>
        </p:nvSpPr>
        <p:spPr/>
        <p:txBody>
          <a:bodyPr/>
          <a:lstStyle>
            <a:lvl1pPr>
              <a:defRPr/>
            </a:lvl1pPr>
          </a:lstStyle>
          <a:p>
            <a:fld id="{245C7C37-7F67-428E-9F9F-188350BA34B1}" type="slidenum">
              <a:rPr lang="ar-SA" altLang="en-US"/>
              <a:pPr/>
              <a:t>‹#›</a:t>
            </a:fld>
            <a:endParaRPr lang="ar-SA" altLang="en-US"/>
          </a:p>
        </p:txBody>
      </p:sp>
    </p:spTree>
    <p:extLst>
      <p:ext uri="{BB962C8B-B14F-4D97-AF65-F5344CB8AC3E}">
        <p14:creationId xmlns:p14="http://schemas.microsoft.com/office/powerpoint/2010/main" val="3550844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971638C1-60BC-4C5B-A05E-47C176986F1A}"/>
              </a:ext>
            </a:extLst>
          </p:cNvPr>
          <p:cNvSpPr>
            <a:spLocks noGrp="1"/>
          </p:cNvSpPr>
          <p:nvPr>
            <p:ph type="dt" sz="half" idx="10"/>
          </p:nvPr>
        </p:nvSpPr>
        <p:spPr/>
        <p:txBody>
          <a:bodyPr/>
          <a:lstStyle>
            <a:lvl1pPr>
              <a:defRPr/>
            </a:lvl1pPr>
          </a:lstStyle>
          <a:p>
            <a:pPr>
              <a:defRPr/>
            </a:pPr>
            <a:fld id="{BE640216-E20C-47B3-A578-BED1D4501756}" type="datetimeFigureOut">
              <a:rPr lang="ar-SA"/>
              <a:pPr>
                <a:defRPr/>
              </a:pPr>
              <a:t>10/08/1443</a:t>
            </a:fld>
            <a:endParaRPr lang="ar-SA"/>
          </a:p>
        </p:txBody>
      </p:sp>
      <p:sp>
        <p:nvSpPr>
          <p:cNvPr id="5" name="عنصر نائب للتذييل 21">
            <a:extLst>
              <a:ext uri="{FF2B5EF4-FFF2-40B4-BE49-F238E27FC236}">
                <a16:creationId xmlns:a16="http://schemas.microsoft.com/office/drawing/2014/main" id="{5A3339F2-5B37-4D2C-A977-608696A0D93D}"/>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8C499D3F-2E03-403E-9EB4-DD1563EBB4A6}"/>
              </a:ext>
            </a:extLst>
          </p:cNvPr>
          <p:cNvSpPr>
            <a:spLocks noGrp="1"/>
          </p:cNvSpPr>
          <p:nvPr>
            <p:ph type="sldNum" sz="quarter" idx="12"/>
          </p:nvPr>
        </p:nvSpPr>
        <p:spPr/>
        <p:txBody>
          <a:bodyPr/>
          <a:lstStyle>
            <a:lvl1pPr>
              <a:defRPr/>
            </a:lvl1pPr>
          </a:lstStyle>
          <a:p>
            <a:fld id="{74676B4E-0DD0-438D-AB53-8004FAD838F9}" type="slidenum">
              <a:rPr lang="ar-SA" altLang="en-US"/>
              <a:pPr/>
              <a:t>‹#›</a:t>
            </a:fld>
            <a:endParaRPr lang="ar-SA" altLang="en-US"/>
          </a:p>
        </p:txBody>
      </p:sp>
    </p:spTree>
    <p:extLst>
      <p:ext uri="{BB962C8B-B14F-4D97-AF65-F5344CB8AC3E}">
        <p14:creationId xmlns:p14="http://schemas.microsoft.com/office/powerpoint/2010/main" val="3614272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lgn="l">
              <a:defRPr/>
            </a:lvl1pPr>
          </a:lstStyle>
          <a:p>
            <a:r>
              <a:rPr lang="ar-SA"/>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تاريخ 9">
            <a:extLst>
              <a:ext uri="{FF2B5EF4-FFF2-40B4-BE49-F238E27FC236}">
                <a16:creationId xmlns:a16="http://schemas.microsoft.com/office/drawing/2014/main" id="{2948912F-EE3A-4224-A302-4D3C34A0D534}"/>
              </a:ext>
            </a:extLst>
          </p:cNvPr>
          <p:cNvSpPr>
            <a:spLocks noGrp="1"/>
          </p:cNvSpPr>
          <p:nvPr>
            <p:ph type="dt" sz="half" idx="10"/>
          </p:nvPr>
        </p:nvSpPr>
        <p:spPr/>
        <p:txBody>
          <a:bodyPr/>
          <a:lstStyle>
            <a:lvl1pPr>
              <a:defRPr/>
            </a:lvl1pPr>
          </a:lstStyle>
          <a:p>
            <a:pPr>
              <a:defRPr/>
            </a:pPr>
            <a:fld id="{078A4399-3F64-4988-9845-850B24D268F3}" type="datetimeFigureOut">
              <a:rPr lang="ar-SA"/>
              <a:pPr>
                <a:defRPr/>
              </a:pPr>
              <a:t>10/08/1443</a:t>
            </a:fld>
            <a:endParaRPr lang="ar-SA"/>
          </a:p>
        </p:txBody>
      </p:sp>
      <p:sp>
        <p:nvSpPr>
          <p:cNvPr id="5" name="عنصر نائب للتذييل 21">
            <a:extLst>
              <a:ext uri="{FF2B5EF4-FFF2-40B4-BE49-F238E27FC236}">
                <a16:creationId xmlns:a16="http://schemas.microsoft.com/office/drawing/2014/main" id="{CB2E0CE4-0428-49A2-A369-1A0105D8C89C}"/>
              </a:ext>
            </a:extLst>
          </p:cNvPr>
          <p:cNvSpPr>
            <a:spLocks noGrp="1"/>
          </p:cNvSpPr>
          <p:nvPr>
            <p:ph type="ftr" sz="quarter" idx="11"/>
          </p:nvPr>
        </p:nvSpPr>
        <p:spPr/>
        <p:txBody>
          <a:bodyPr/>
          <a:lstStyle>
            <a:lvl1pPr>
              <a:defRPr/>
            </a:lvl1pPr>
          </a:lstStyle>
          <a:p>
            <a:pPr>
              <a:defRPr/>
            </a:pPr>
            <a:endParaRPr lang="ar-SA"/>
          </a:p>
        </p:txBody>
      </p:sp>
      <p:sp>
        <p:nvSpPr>
          <p:cNvPr id="6" name="عنصر نائب لرقم الشريحة 17">
            <a:extLst>
              <a:ext uri="{FF2B5EF4-FFF2-40B4-BE49-F238E27FC236}">
                <a16:creationId xmlns:a16="http://schemas.microsoft.com/office/drawing/2014/main" id="{EBCA9627-F012-41EA-9BD1-D96B28089425}"/>
              </a:ext>
            </a:extLst>
          </p:cNvPr>
          <p:cNvSpPr>
            <a:spLocks noGrp="1"/>
          </p:cNvSpPr>
          <p:nvPr>
            <p:ph type="sldNum" sz="quarter" idx="12"/>
          </p:nvPr>
        </p:nvSpPr>
        <p:spPr/>
        <p:txBody>
          <a:bodyPr/>
          <a:lstStyle>
            <a:lvl1pPr>
              <a:defRPr/>
            </a:lvl1pPr>
          </a:lstStyle>
          <a:p>
            <a:fld id="{D36ED566-EBBB-43C1-A19B-D12A4BD3FCA0}" type="slidenum">
              <a:rPr lang="ar-SA" altLang="en-US"/>
              <a:pPr/>
              <a:t>‹#›</a:t>
            </a:fld>
            <a:endParaRPr lang="ar-SA" altLang="en-US"/>
          </a:p>
        </p:txBody>
      </p:sp>
    </p:spTree>
    <p:extLst>
      <p:ext uri="{BB962C8B-B14F-4D97-AF65-F5344CB8AC3E}">
        <p14:creationId xmlns:p14="http://schemas.microsoft.com/office/powerpoint/2010/main" val="772380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شكل حر 10">
            <a:extLst>
              <a:ext uri="{FF2B5EF4-FFF2-40B4-BE49-F238E27FC236}">
                <a16:creationId xmlns:a16="http://schemas.microsoft.com/office/drawing/2014/main" id="{284263CF-BFC6-46D0-A525-E04661E4386F}"/>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5" name="شكل حر 12">
            <a:extLst>
              <a:ext uri="{FF2B5EF4-FFF2-40B4-BE49-F238E27FC236}">
                <a16:creationId xmlns:a16="http://schemas.microsoft.com/office/drawing/2014/main" id="{AB7593F0-32B2-4569-A552-51D80AA246C1}"/>
              </a:ext>
            </a:extLst>
          </p:cNvPr>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2" name="عنوان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a:t>انقر لتحرير أنماط النص الرئيسي</a:t>
            </a:r>
          </a:p>
        </p:txBody>
      </p:sp>
      <p:sp>
        <p:nvSpPr>
          <p:cNvPr id="6" name="عنصر نائب للتاريخ 3">
            <a:extLst>
              <a:ext uri="{FF2B5EF4-FFF2-40B4-BE49-F238E27FC236}">
                <a16:creationId xmlns:a16="http://schemas.microsoft.com/office/drawing/2014/main" id="{75AD4DE1-5BC2-40E0-8E92-6D07B1DCB514}"/>
              </a:ext>
            </a:extLst>
          </p:cNvPr>
          <p:cNvSpPr>
            <a:spLocks noGrp="1"/>
          </p:cNvSpPr>
          <p:nvPr>
            <p:ph type="dt" sz="half" idx="10"/>
          </p:nvPr>
        </p:nvSpPr>
        <p:spPr/>
        <p:txBody>
          <a:bodyPr/>
          <a:lstStyle>
            <a:lvl1pPr>
              <a:defRPr/>
            </a:lvl1pPr>
          </a:lstStyle>
          <a:p>
            <a:pPr>
              <a:defRPr/>
            </a:pPr>
            <a:fld id="{C81AE851-8D44-4E2B-B7B6-0724FE80180E}" type="datetimeFigureOut">
              <a:rPr lang="ar-SA"/>
              <a:pPr>
                <a:defRPr/>
              </a:pPr>
              <a:t>10/08/1443</a:t>
            </a:fld>
            <a:endParaRPr lang="ar-SA"/>
          </a:p>
        </p:txBody>
      </p:sp>
      <p:sp>
        <p:nvSpPr>
          <p:cNvPr id="7" name="عنصر نائب للتذييل 4">
            <a:extLst>
              <a:ext uri="{FF2B5EF4-FFF2-40B4-BE49-F238E27FC236}">
                <a16:creationId xmlns:a16="http://schemas.microsoft.com/office/drawing/2014/main" id="{459F4F5C-6B7A-44E3-AF66-3EC560BDD8C7}"/>
              </a:ext>
            </a:extLst>
          </p:cNvPr>
          <p:cNvSpPr>
            <a:spLocks noGrp="1"/>
          </p:cNvSpPr>
          <p:nvPr>
            <p:ph type="ftr" sz="quarter" idx="11"/>
          </p:nvPr>
        </p:nvSpPr>
        <p:spPr/>
        <p:txBody>
          <a:bodyPr/>
          <a:lstStyle>
            <a:lvl1pPr>
              <a:defRPr/>
            </a:lvl1pPr>
          </a:lstStyle>
          <a:p>
            <a:pPr>
              <a:defRPr/>
            </a:pPr>
            <a:endParaRPr lang="ar-SA"/>
          </a:p>
        </p:txBody>
      </p:sp>
      <p:sp>
        <p:nvSpPr>
          <p:cNvPr id="8" name="عنصر نائب لرقم الشريحة 5">
            <a:extLst>
              <a:ext uri="{FF2B5EF4-FFF2-40B4-BE49-F238E27FC236}">
                <a16:creationId xmlns:a16="http://schemas.microsoft.com/office/drawing/2014/main" id="{4B1EB355-5386-48B6-82DF-EF570EC83B78}"/>
              </a:ext>
            </a:extLst>
          </p:cNvPr>
          <p:cNvSpPr>
            <a:spLocks noGrp="1"/>
          </p:cNvSpPr>
          <p:nvPr>
            <p:ph type="sldNum" sz="quarter" idx="12"/>
          </p:nvPr>
        </p:nvSpPr>
        <p:spPr/>
        <p:txBody>
          <a:bodyPr/>
          <a:lstStyle>
            <a:lvl1pPr>
              <a:defRPr/>
            </a:lvl1pPr>
          </a:lstStyle>
          <a:p>
            <a:fld id="{DE8FCC0F-5294-4C86-948B-8306C1BF963C}" type="slidenum">
              <a:rPr lang="ar-SA" altLang="en-US"/>
              <a:pPr/>
              <a:t>‹#›</a:t>
            </a:fld>
            <a:endParaRPr lang="ar-SA" altLang="en-US"/>
          </a:p>
        </p:txBody>
      </p:sp>
    </p:spTree>
    <p:extLst>
      <p:ext uri="{BB962C8B-B14F-4D97-AF65-F5344CB8AC3E}">
        <p14:creationId xmlns:p14="http://schemas.microsoft.com/office/powerpoint/2010/main" val="36712669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7467600" cy="1143000"/>
          </a:xfrm>
        </p:spPr>
        <p:txBody>
          <a:bodyPr/>
          <a:lstStyle/>
          <a:p>
            <a:r>
              <a:rPr lang="ar-SA"/>
              <a:t>انقر لتحرير نمط العنوان الرئيسي</a:t>
            </a:r>
            <a:endParaRPr lang="en-US"/>
          </a:p>
        </p:txBody>
      </p:sp>
      <p:sp>
        <p:nvSpPr>
          <p:cNvPr id="3" name="عنصر نائب للمحتوى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عنصر نائب للمحتوى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9">
            <a:extLst>
              <a:ext uri="{FF2B5EF4-FFF2-40B4-BE49-F238E27FC236}">
                <a16:creationId xmlns:a16="http://schemas.microsoft.com/office/drawing/2014/main" id="{A5401910-5191-4FD1-9803-BEEB5026FD5C}"/>
              </a:ext>
            </a:extLst>
          </p:cNvPr>
          <p:cNvSpPr>
            <a:spLocks noGrp="1"/>
          </p:cNvSpPr>
          <p:nvPr>
            <p:ph type="dt" sz="half" idx="10"/>
          </p:nvPr>
        </p:nvSpPr>
        <p:spPr/>
        <p:txBody>
          <a:bodyPr/>
          <a:lstStyle>
            <a:lvl1pPr>
              <a:defRPr/>
            </a:lvl1pPr>
          </a:lstStyle>
          <a:p>
            <a:pPr>
              <a:defRPr/>
            </a:pPr>
            <a:fld id="{5D48B64C-72AA-4279-A932-92003AB2DCBF}" type="datetimeFigureOut">
              <a:rPr lang="ar-SA"/>
              <a:pPr>
                <a:defRPr/>
              </a:pPr>
              <a:t>10/08/1443</a:t>
            </a:fld>
            <a:endParaRPr lang="ar-SA"/>
          </a:p>
        </p:txBody>
      </p:sp>
      <p:sp>
        <p:nvSpPr>
          <p:cNvPr id="6" name="عنصر نائب للتذييل 21">
            <a:extLst>
              <a:ext uri="{FF2B5EF4-FFF2-40B4-BE49-F238E27FC236}">
                <a16:creationId xmlns:a16="http://schemas.microsoft.com/office/drawing/2014/main" id="{58D8E9F8-F822-45C5-8209-18B41F8C9F4E}"/>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33CDE39C-84ED-4454-8EBB-0294D384249D}"/>
              </a:ext>
            </a:extLst>
          </p:cNvPr>
          <p:cNvSpPr>
            <a:spLocks noGrp="1"/>
          </p:cNvSpPr>
          <p:nvPr>
            <p:ph type="sldNum" sz="quarter" idx="12"/>
          </p:nvPr>
        </p:nvSpPr>
        <p:spPr/>
        <p:txBody>
          <a:bodyPr/>
          <a:lstStyle>
            <a:lvl1pPr>
              <a:defRPr/>
            </a:lvl1pPr>
          </a:lstStyle>
          <a:p>
            <a:fld id="{5218FE20-8233-431B-B921-FBBBED10D141}" type="slidenum">
              <a:rPr lang="ar-SA" altLang="en-US"/>
              <a:pPr/>
              <a:t>‹#›</a:t>
            </a:fld>
            <a:endParaRPr lang="ar-SA" altLang="en-US"/>
          </a:p>
        </p:txBody>
      </p:sp>
    </p:spTree>
    <p:extLst>
      <p:ext uri="{BB962C8B-B14F-4D97-AF65-F5344CB8AC3E}">
        <p14:creationId xmlns:p14="http://schemas.microsoft.com/office/powerpoint/2010/main" val="2765266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lstStyle>
            <a:lvl1pPr>
              <a:defRPr/>
            </a:lvl1pPr>
          </a:lstStyle>
          <a:p>
            <a:r>
              <a:rPr lang="ar-SA"/>
              <a:t>انقر لتحرير نمط العنوان الرئيسي</a:t>
            </a:r>
            <a:endParaRPr lang="en-US"/>
          </a:p>
        </p:txBody>
      </p:sp>
      <p:sp>
        <p:nvSpPr>
          <p:cNvPr id="3" name="عنصر نائب للنص 2"/>
          <p:cNvSpPr>
            <a:spLocks noGrp="1"/>
          </p:cNvSpPr>
          <p:nvPr>
            <p:ph type="body" idx="1"/>
          </p:nvPr>
        </p:nvSpPr>
        <p:spPr>
          <a:xfrm>
            <a:off x="457200" y="5486400"/>
            <a:ext cx="4040188"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4" name="عنصر نائب للنص 3"/>
          <p:cNvSpPr>
            <a:spLocks noGrp="1"/>
          </p:cNvSpPr>
          <p:nvPr>
            <p:ph type="body" sz="half" idx="3"/>
          </p:nvPr>
        </p:nvSpPr>
        <p:spPr>
          <a:xfrm>
            <a:off x="4645025" y="5486400"/>
            <a:ext cx="4041775" cy="838200"/>
          </a:xfrm>
        </p:spPr>
        <p:txBody>
          <a:bodyPr/>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a:r>
              <a:rPr lang="ar-SA"/>
              <a:t>انقر لتحرير أنماط النص الرئيسي</a:t>
            </a:r>
          </a:p>
        </p:txBody>
      </p:sp>
      <p:sp>
        <p:nvSpPr>
          <p:cNvPr id="5" name="عنصر نائب للمحتوى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محتوى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7" name="عنصر نائب للتاريخ 9">
            <a:extLst>
              <a:ext uri="{FF2B5EF4-FFF2-40B4-BE49-F238E27FC236}">
                <a16:creationId xmlns:a16="http://schemas.microsoft.com/office/drawing/2014/main" id="{E70E6107-36BA-4A08-839F-FD986BCB5EAA}"/>
              </a:ext>
            </a:extLst>
          </p:cNvPr>
          <p:cNvSpPr>
            <a:spLocks noGrp="1"/>
          </p:cNvSpPr>
          <p:nvPr>
            <p:ph type="dt" sz="half" idx="10"/>
          </p:nvPr>
        </p:nvSpPr>
        <p:spPr/>
        <p:txBody>
          <a:bodyPr/>
          <a:lstStyle>
            <a:lvl1pPr>
              <a:defRPr/>
            </a:lvl1pPr>
          </a:lstStyle>
          <a:p>
            <a:pPr>
              <a:defRPr/>
            </a:pPr>
            <a:fld id="{A41E21D3-BDAE-4543-9C9D-A424D4CE672E}" type="datetimeFigureOut">
              <a:rPr lang="ar-SA"/>
              <a:pPr>
                <a:defRPr/>
              </a:pPr>
              <a:t>10/08/1443</a:t>
            </a:fld>
            <a:endParaRPr lang="ar-SA"/>
          </a:p>
        </p:txBody>
      </p:sp>
      <p:sp>
        <p:nvSpPr>
          <p:cNvPr id="8" name="عنصر نائب للتذييل 21">
            <a:extLst>
              <a:ext uri="{FF2B5EF4-FFF2-40B4-BE49-F238E27FC236}">
                <a16:creationId xmlns:a16="http://schemas.microsoft.com/office/drawing/2014/main" id="{4D6A21DD-CB59-4536-9964-58C29ADD0109}"/>
              </a:ext>
            </a:extLst>
          </p:cNvPr>
          <p:cNvSpPr>
            <a:spLocks noGrp="1"/>
          </p:cNvSpPr>
          <p:nvPr>
            <p:ph type="ftr" sz="quarter" idx="11"/>
          </p:nvPr>
        </p:nvSpPr>
        <p:spPr/>
        <p:txBody>
          <a:bodyPr/>
          <a:lstStyle>
            <a:lvl1pPr>
              <a:defRPr/>
            </a:lvl1pPr>
          </a:lstStyle>
          <a:p>
            <a:pPr>
              <a:defRPr/>
            </a:pPr>
            <a:endParaRPr lang="ar-SA"/>
          </a:p>
        </p:txBody>
      </p:sp>
      <p:sp>
        <p:nvSpPr>
          <p:cNvPr id="9" name="عنصر نائب لرقم الشريحة 17">
            <a:extLst>
              <a:ext uri="{FF2B5EF4-FFF2-40B4-BE49-F238E27FC236}">
                <a16:creationId xmlns:a16="http://schemas.microsoft.com/office/drawing/2014/main" id="{A81F9A25-9E20-4D69-B579-DF426AE2ECC4}"/>
              </a:ext>
            </a:extLst>
          </p:cNvPr>
          <p:cNvSpPr>
            <a:spLocks noGrp="1"/>
          </p:cNvSpPr>
          <p:nvPr>
            <p:ph type="sldNum" sz="quarter" idx="12"/>
          </p:nvPr>
        </p:nvSpPr>
        <p:spPr/>
        <p:txBody>
          <a:bodyPr/>
          <a:lstStyle>
            <a:lvl1pPr>
              <a:defRPr/>
            </a:lvl1pPr>
          </a:lstStyle>
          <a:p>
            <a:fld id="{45E162D2-973F-488A-8560-4E2EBCEA9929}" type="slidenum">
              <a:rPr lang="ar-SA" altLang="en-US"/>
              <a:pPr/>
              <a:t>‹#›</a:t>
            </a:fld>
            <a:endParaRPr lang="ar-SA" altLang="en-US"/>
          </a:p>
        </p:txBody>
      </p:sp>
    </p:spTree>
    <p:extLst>
      <p:ext uri="{BB962C8B-B14F-4D97-AF65-F5344CB8AC3E}">
        <p14:creationId xmlns:p14="http://schemas.microsoft.com/office/powerpoint/2010/main" val="962843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320"/>
            <a:ext cx="7470648" cy="1143000"/>
          </a:xfrm>
        </p:spPr>
        <p:txBody>
          <a:bodyPr/>
          <a:lstStyle>
            <a:lvl1pPr algn="l">
              <a:defRPr sz="4600"/>
            </a:lvl1pPr>
          </a:lstStyle>
          <a:p>
            <a:r>
              <a:rPr lang="ar-SA"/>
              <a:t>انقر لتحرير نمط العنوان الرئيسي</a:t>
            </a:r>
            <a:endParaRPr lang="en-US"/>
          </a:p>
        </p:txBody>
      </p:sp>
      <p:sp>
        <p:nvSpPr>
          <p:cNvPr id="3" name="عنصر نائب للتاريخ 9">
            <a:extLst>
              <a:ext uri="{FF2B5EF4-FFF2-40B4-BE49-F238E27FC236}">
                <a16:creationId xmlns:a16="http://schemas.microsoft.com/office/drawing/2014/main" id="{B4AB8260-2620-4842-8B43-BBBA713FCFDF}"/>
              </a:ext>
            </a:extLst>
          </p:cNvPr>
          <p:cNvSpPr>
            <a:spLocks noGrp="1"/>
          </p:cNvSpPr>
          <p:nvPr>
            <p:ph type="dt" sz="half" idx="10"/>
          </p:nvPr>
        </p:nvSpPr>
        <p:spPr/>
        <p:txBody>
          <a:bodyPr/>
          <a:lstStyle>
            <a:lvl1pPr>
              <a:defRPr/>
            </a:lvl1pPr>
          </a:lstStyle>
          <a:p>
            <a:pPr>
              <a:defRPr/>
            </a:pPr>
            <a:fld id="{FCB55862-0893-42DE-8025-2C019ADFC63D}" type="datetimeFigureOut">
              <a:rPr lang="ar-SA"/>
              <a:pPr>
                <a:defRPr/>
              </a:pPr>
              <a:t>10/08/1443</a:t>
            </a:fld>
            <a:endParaRPr lang="ar-SA"/>
          </a:p>
        </p:txBody>
      </p:sp>
      <p:sp>
        <p:nvSpPr>
          <p:cNvPr id="4" name="عنصر نائب للتذييل 21">
            <a:extLst>
              <a:ext uri="{FF2B5EF4-FFF2-40B4-BE49-F238E27FC236}">
                <a16:creationId xmlns:a16="http://schemas.microsoft.com/office/drawing/2014/main" id="{1AB2E589-DF76-4324-87A1-9BC2FE1C02AC}"/>
              </a:ext>
            </a:extLst>
          </p:cNvPr>
          <p:cNvSpPr>
            <a:spLocks noGrp="1"/>
          </p:cNvSpPr>
          <p:nvPr>
            <p:ph type="ftr" sz="quarter" idx="11"/>
          </p:nvPr>
        </p:nvSpPr>
        <p:spPr/>
        <p:txBody>
          <a:bodyPr/>
          <a:lstStyle>
            <a:lvl1pPr>
              <a:defRPr/>
            </a:lvl1pPr>
          </a:lstStyle>
          <a:p>
            <a:pPr>
              <a:defRPr/>
            </a:pPr>
            <a:endParaRPr lang="ar-SA"/>
          </a:p>
        </p:txBody>
      </p:sp>
      <p:sp>
        <p:nvSpPr>
          <p:cNvPr id="5" name="عنصر نائب لرقم الشريحة 17">
            <a:extLst>
              <a:ext uri="{FF2B5EF4-FFF2-40B4-BE49-F238E27FC236}">
                <a16:creationId xmlns:a16="http://schemas.microsoft.com/office/drawing/2014/main" id="{79BFBBE8-D397-45EC-82EA-2CD3D71E91FF}"/>
              </a:ext>
            </a:extLst>
          </p:cNvPr>
          <p:cNvSpPr>
            <a:spLocks noGrp="1"/>
          </p:cNvSpPr>
          <p:nvPr>
            <p:ph type="sldNum" sz="quarter" idx="12"/>
          </p:nvPr>
        </p:nvSpPr>
        <p:spPr/>
        <p:txBody>
          <a:bodyPr/>
          <a:lstStyle>
            <a:lvl1pPr>
              <a:defRPr/>
            </a:lvl1pPr>
          </a:lstStyle>
          <a:p>
            <a:fld id="{04D06217-9943-4F86-937F-5FF076BD2770}" type="slidenum">
              <a:rPr lang="ar-SA" altLang="en-US"/>
              <a:pPr/>
              <a:t>‹#›</a:t>
            </a:fld>
            <a:endParaRPr lang="ar-SA" altLang="en-US"/>
          </a:p>
        </p:txBody>
      </p:sp>
    </p:spTree>
    <p:extLst>
      <p:ext uri="{BB962C8B-B14F-4D97-AF65-F5344CB8AC3E}">
        <p14:creationId xmlns:p14="http://schemas.microsoft.com/office/powerpoint/2010/main" val="644400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9">
            <a:extLst>
              <a:ext uri="{FF2B5EF4-FFF2-40B4-BE49-F238E27FC236}">
                <a16:creationId xmlns:a16="http://schemas.microsoft.com/office/drawing/2014/main" id="{F81B62A5-057F-4AAD-A8C6-C2B01107CB88}"/>
              </a:ext>
            </a:extLst>
          </p:cNvPr>
          <p:cNvSpPr>
            <a:spLocks noGrp="1"/>
          </p:cNvSpPr>
          <p:nvPr>
            <p:ph type="dt" sz="half" idx="10"/>
          </p:nvPr>
        </p:nvSpPr>
        <p:spPr/>
        <p:txBody>
          <a:bodyPr/>
          <a:lstStyle>
            <a:lvl1pPr>
              <a:defRPr/>
            </a:lvl1pPr>
          </a:lstStyle>
          <a:p>
            <a:pPr>
              <a:defRPr/>
            </a:pPr>
            <a:fld id="{3BE83124-0FA2-46D4-88D5-54C60C829F91}" type="datetimeFigureOut">
              <a:rPr lang="ar-SA"/>
              <a:pPr>
                <a:defRPr/>
              </a:pPr>
              <a:t>10/08/1443</a:t>
            </a:fld>
            <a:endParaRPr lang="ar-SA"/>
          </a:p>
        </p:txBody>
      </p:sp>
      <p:sp>
        <p:nvSpPr>
          <p:cNvPr id="3" name="عنصر نائب للتذييل 21">
            <a:extLst>
              <a:ext uri="{FF2B5EF4-FFF2-40B4-BE49-F238E27FC236}">
                <a16:creationId xmlns:a16="http://schemas.microsoft.com/office/drawing/2014/main" id="{04747059-BEF5-43EB-A0AC-6574E481E485}"/>
              </a:ext>
            </a:extLst>
          </p:cNvPr>
          <p:cNvSpPr>
            <a:spLocks noGrp="1"/>
          </p:cNvSpPr>
          <p:nvPr>
            <p:ph type="ftr" sz="quarter" idx="11"/>
          </p:nvPr>
        </p:nvSpPr>
        <p:spPr/>
        <p:txBody>
          <a:bodyPr/>
          <a:lstStyle>
            <a:lvl1pPr>
              <a:defRPr/>
            </a:lvl1pPr>
          </a:lstStyle>
          <a:p>
            <a:pPr>
              <a:defRPr/>
            </a:pPr>
            <a:endParaRPr lang="ar-SA"/>
          </a:p>
        </p:txBody>
      </p:sp>
      <p:sp>
        <p:nvSpPr>
          <p:cNvPr id="4" name="عنصر نائب لرقم الشريحة 17">
            <a:extLst>
              <a:ext uri="{FF2B5EF4-FFF2-40B4-BE49-F238E27FC236}">
                <a16:creationId xmlns:a16="http://schemas.microsoft.com/office/drawing/2014/main" id="{BAD345AE-9D0E-4B56-9C3C-335B0E305192}"/>
              </a:ext>
            </a:extLst>
          </p:cNvPr>
          <p:cNvSpPr>
            <a:spLocks noGrp="1"/>
          </p:cNvSpPr>
          <p:nvPr>
            <p:ph type="sldNum" sz="quarter" idx="12"/>
          </p:nvPr>
        </p:nvSpPr>
        <p:spPr/>
        <p:txBody>
          <a:bodyPr/>
          <a:lstStyle>
            <a:lvl1pPr>
              <a:defRPr/>
            </a:lvl1pPr>
          </a:lstStyle>
          <a:p>
            <a:fld id="{1E6D9BDE-6620-459F-8E92-A639357E817F}" type="slidenum">
              <a:rPr lang="ar-SA" altLang="en-US"/>
              <a:pPr/>
              <a:t>‹#›</a:t>
            </a:fld>
            <a:endParaRPr lang="ar-SA" altLang="en-US"/>
          </a:p>
        </p:txBody>
      </p:sp>
    </p:spTree>
    <p:extLst>
      <p:ext uri="{BB962C8B-B14F-4D97-AF65-F5344CB8AC3E}">
        <p14:creationId xmlns:p14="http://schemas.microsoft.com/office/powerpoint/2010/main" val="1409372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lang="ar-SA"/>
              <a:t>انقر لتحرير نمط العنوان الرئيسي</a:t>
            </a:r>
            <a:endParaRPr lang="en-US"/>
          </a:p>
        </p:txBody>
      </p:sp>
      <p:sp>
        <p:nvSpPr>
          <p:cNvPr id="3" name="عنصر نائب للنص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a:r>
              <a:rPr lang="ar-SA"/>
              <a:t>انقر لتحرير أنماط النص الرئيسي</a:t>
            </a:r>
          </a:p>
        </p:txBody>
      </p:sp>
      <p:sp>
        <p:nvSpPr>
          <p:cNvPr id="4" name="عنصر نائب للمحتوى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5" name="عنصر نائب للتاريخ 4">
            <a:extLst>
              <a:ext uri="{FF2B5EF4-FFF2-40B4-BE49-F238E27FC236}">
                <a16:creationId xmlns:a16="http://schemas.microsoft.com/office/drawing/2014/main" id="{535337C7-0301-4728-B2B7-DA37AB50FA32}"/>
              </a:ext>
            </a:extLst>
          </p:cNvPr>
          <p:cNvSpPr>
            <a:spLocks noGrp="1"/>
          </p:cNvSpPr>
          <p:nvPr>
            <p:ph type="dt" sz="half" idx="10"/>
          </p:nvPr>
        </p:nvSpPr>
        <p:spPr/>
        <p:txBody>
          <a:bodyPr/>
          <a:lstStyle>
            <a:lvl1pPr>
              <a:defRPr/>
            </a:lvl1pPr>
          </a:lstStyle>
          <a:p>
            <a:pPr>
              <a:defRPr/>
            </a:pPr>
            <a:fld id="{C768B702-893D-434C-A06D-6A40B8CFB7C7}" type="datetimeFigureOut">
              <a:rPr lang="ar-SA"/>
              <a:pPr>
                <a:defRPr/>
              </a:pPr>
              <a:t>10/08/1443</a:t>
            </a:fld>
            <a:endParaRPr lang="ar-SA"/>
          </a:p>
        </p:txBody>
      </p:sp>
      <p:sp>
        <p:nvSpPr>
          <p:cNvPr id="6" name="عنصر نائب للتذييل 5">
            <a:extLst>
              <a:ext uri="{FF2B5EF4-FFF2-40B4-BE49-F238E27FC236}">
                <a16:creationId xmlns:a16="http://schemas.microsoft.com/office/drawing/2014/main" id="{17565848-2130-438F-B3D6-5DB5C347FAC0}"/>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6">
            <a:extLst>
              <a:ext uri="{FF2B5EF4-FFF2-40B4-BE49-F238E27FC236}">
                <a16:creationId xmlns:a16="http://schemas.microsoft.com/office/drawing/2014/main" id="{45F838A7-E68C-4052-BA0B-F77239D03E26}"/>
              </a:ext>
            </a:extLst>
          </p:cNvPr>
          <p:cNvSpPr>
            <a:spLocks noGrp="1"/>
          </p:cNvSpPr>
          <p:nvPr>
            <p:ph type="sldNum" sz="quarter" idx="12"/>
          </p:nvPr>
        </p:nvSpPr>
        <p:spPr>
          <a:xfrm>
            <a:off x="8156575" y="6421438"/>
            <a:ext cx="762000" cy="365125"/>
          </a:xfrm>
        </p:spPr>
        <p:txBody>
          <a:bodyPr/>
          <a:lstStyle>
            <a:lvl1pPr>
              <a:defRPr/>
            </a:lvl1pPr>
          </a:lstStyle>
          <a:p>
            <a:fld id="{2DFA0CDA-6AB8-439F-AA10-ABEE743BF3F4}" type="slidenum">
              <a:rPr lang="ar-SA" altLang="en-US"/>
              <a:pPr/>
              <a:t>‹#›</a:t>
            </a:fld>
            <a:endParaRPr lang="ar-SA" altLang="en-US"/>
          </a:p>
        </p:txBody>
      </p:sp>
    </p:spTree>
    <p:extLst>
      <p:ext uri="{BB962C8B-B14F-4D97-AF65-F5344CB8AC3E}">
        <p14:creationId xmlns:p14="http://schemas.microsoft.com/office/powerpoint/2010/main" val="3861495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lang="ar-SA"/>
              <a:t>انقر لتحرير نمط العنوان الرئيسي</a:t>
            </a:r>
            <a:endParaRPr lang="en-US"/>
          </a:p>
        </p:txBody>
      </p:sp>
      <p:sp>
        <p:nvSpPr>
          <p:cNvPr id="3" name="عنصر نائب للصورة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normAutofit/>
          </a:bodyPr>
          <a:lstStyle>
            <a:lvl1pPr marL="0" indent="0">
              <a:buNone/>
              <a:defRPr sz="3200"/>
            </a:lvl1pPr>
          </a:lstStyle>
          <a:p>
            <a:pPr lvl="0"/>
            <a:r>
              <a:rPr lang="ar-SA" noProof="0"/>
              <a:t>انقر فوق الرمز لإضافة صورة</a:t>
            </a:r>
            <a:endParaRPr lang="en-US" noProof="0" dirty="0"/>
          </a:p>
        </p:txBody>
      </p:sp>
      <p:sp>
        <p:nvSpPr>
          <p:cNvPr id="4" name="عنصر نائب للنص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a:r>
              <a:rPr lang="ar-SA"/>
              <a:t>انقر لتحرير أنماط النص الرئيسي</a:t>
            </a:r>
          </a:p>
        </p:txBody>
      </p:sp>
      <p:sp>
        <p:nvSpPr>
          <p:cNvPr id="5" name="عنصر نائب للتاريخ 9">
            <a:extLst>
              <a:ext uri="{FF2B5EF4-FFF2-40B4-BE49-F238E27FC236}">
                <a16:creationId xmlns:a16="http://schemas.microsoft.com/office/drawing/2014/main" id="{6C995ECC-CCE7-4810-8690-8D09CDEF3CD3}"/>
              </a:ext>
            </a:extLst>
          </p:cNvPr>
          <p:cNvSpPr>
            <a:spLocks noGrp="1"/>
          </p:cNvSpPr>
          <p:nvPr>
            <p:ph type="dt" sz="half" idx="10"/>
          </p:nvPr>
        </p:nvSpPr>
        <p:spPr/>
        <p:txBody>
          <a:bodyPr/>
          <a:lstStyle>
            <a:lvl1pPr>
              <a:defRPr/>
            </a:lvl1pPr>
          </a:lstStyle>
          <a:p>
            <a:pPr>
              <a:defRPr/>
            </a:pPr>
            <a:fld id="{1B3471F9-BA56-4ED4-B8F8-BF6589596725}" type="datetimeFigureOut">
              <a:rPr lang="ar-SA"/>
              <a:pPr>
                <a:defRPr/>
              </a:pPr>
              <a:t>10/08/1443</a:t>
            </a:fld>
            <a:endParaRPr lang="ar-SA"/>
          </a:p>
        </p:txBody>
      </p:sp>
      <p:sp>
        <p:nvSpPr>
          <p:cNvPr id="6" name="عنصر نائب للتذييل 21">
            <a:extLst>
              <a:ext uri="{FF2B5EF4-FFF2-40B4-BE49-F238E27FC236}">
                <a16:creationId xmlns:a16="http://schemas.microsoft.com/office/drawing/2014/main" id="{968F57DC-6BFD-4C0D-AB41-538F9DE464FE}"/>
              </a:ext>
            </a:extLst>
          </p:cNvPr>
          <p:cNvSpPr>
            <a:spLocks noGrp="1"/>
          </p:cNvSpPr>
          <p:nvPr>
            <p:ph type="ftr" sz="quarter" idx="11"/>
          </p:nvPr>
        </p:nvSpPr>
        <p:spPr/>
        <p:txBody>
          <a:bodyPr/>
          <a:lstStyle>
            <a:lvl1pPr>
              <a:defRPr/>
            </a:lvl1pPr>
          </a:lstStyle>
          <a:p>
            <a:pPr>
              <a:defRPr/>
            </a:pPr>
            <a:endParaRPr lang="ar-SA"/>
          </a:p>
        </p:txBody>
      </p:sp>
      <p:sp>
        <p:nvSpPr>
          <p:cNvPr id="7" name="عنصر نائب لرقم الشريحة 17">
            <a:extLst>
              <a:ext uri="{FF2B5EF4-FFF2-40B4-BE49-F238E27FC236}">
                <a16:creationId xmlns:a16="http://schemas.microsoft.com/office/drawing/2014/main" id="{2DB6A510-B036-475D-B4A9-573F0C2A2FB4}"/>
              </a:ext>
            </a:extLst>
          </p:cNvPr>
          <p:cNvSpPr>
            <a:spLocks noGrp="1"/>
          </p:cNvSpPr>
          <p:nvPr>
            <p:ph type="sldNum" sz="quarter" idx="12"/>
          </p:nvPr>
        </p:nvSpPr>
        <p:spPr/>
        <p:txBody>
          <a:bodyPr/>
          <a:lstStyle>
            <a:lvl1pPr>
              <a:defRPr/>
            </a:lvl1pPr>
          </a:lstStyle>
          <a:p>
            <a:fld id="{7BA92D12-3A46-4BAB-BDA3-1689358DA5D7}" type="slidenum">
              <a:rPr lang="ar-SA" altLang="en-US"/>
              <a:pPr/>
              <a:t>‹#›</a:t>
            </a:fld>
            <a:endParaRPr lang="ar-SA" altLang="en-US"/>
          </a:p>
        </p:txBody>
      </p:sp>
    </p:spTree>
    <p:extLst>
      <p:ext uri="{BB962C8B-B14F-4D97-AF65-F5344CB8AC3E}">
        <p14:creationId xmlns:p14="http://schemas.microsoft.com/office/powerpoint/2010/main" val="2698232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e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2" name="شكل حر 11">
            <a:extLst>
              <a:ext uri="{FF2B5EF4-FFF2-40B4-BE49-F238E27FC236}">
                <a16:creationId xmlns:a16="http://schemas.microsoft.com/office/drawing/2014/main" id="{8C3972D4-B7AA-4AFC-9E66-29C471884872}"/>
              </a:ext>
            </a:extLst>
          </p:cNvPr>
          <p:cNvSpPr>
            <a:spLocks/>
          </p:cNvSpPr>
          <p:nvPr/>
        </p:nvSpPr>
        <p:spPr bwMode="auto">
          <a:xfrm>
            <a:off x="0" y="4751388"/>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6" name="شكل حر 15">
            <a:extLst>
              <a:ext uri="{FF2B5EF4-FFF2-40B4-BE49-F238E27FC236}">
                <a16:creationId xmlns:a16="http://schemas.microsoft.com/office/drawing/2014/main" id="{B45D9E13-4506-41A4-8147-D2053FA69516}"/>
              </a:ext>
            </a:extLst>
          </p:cNvPr>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a:lstStyle/>
          <a:p>
            <a:pPr algn="r" rtl="1" eaLnBrk="1" fontAlgn="auto" hangingPunct="1">
              <a:spcBef>
                <a:spcPts val="0"/>
              </a:spcBef>
              <a:spcAft>
                <a:spcPts val="0"/>
              </a:spcAft>
              <a:defRPr/>
            </a:pPr>
            <a:endParaRPr lang="en-US">
              <a:latin typeface="+mn-lt"/>
              <a:cs typeface="+mn-cs"/>
            </a:endParaRPr>
          </a:p>
        </p:txBody>
      </p:sp>
      <p:sp>
        <p:nvSpPr>
          <p:cNvPr id="1028" name="عنصر نائب للعنوان 8">
            <a:extLst>
              <a:ext uri="{FF2B5EF4-FFF2-40B4-BE49-F238E27FC236}">
                <a16:creationId xmlns:a16="http://schemas.microsoft.com/office/drawing/2014/main" id="{6886AB5F-1B45-43BF-8DC1-709A62B23AAE}"/>
              </a:ext>
            </a:extLst>
          </p:cNvPr>
          <p:cNvSpPr>
            <a:spLocks noGrp="1"/>
          </p:cNvSpPr>
          <p:nvPr>
            <p:ph type="title"/>
          </p:nvPr>
        </p:nvSpPr>
        <p:spPr bwMode="auto">
          <a:xfrm>
            <a:off x="457200" y="274638"/>
            <a:ext cx="7467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5720" tIns="45720" rIns="45720" bIns="45720" numCol="1" anchor="ctr" anchorCtr="0" compatLnSpc="1">
            <a:prstTxWarp prst="textNoShape">
              <a:avLst/>
            </a:prstTxWarp>
          </a:bodyPr>
          <a:lstStyle/>
          <a:p>
            <a:pPr lvl="0"/>
            <a:r>
              <a:rPr lang="ar-SA" altLang="en-US"/>
              <a:t>انقر لتحرير نمط العنوان الرئيسي</a:t>
            </a:r>
          </a:p>
        </p:txBody>
      </p:sp>
      <p:sp>
        <p:nvSpPr>
          <p:cNvPr id="1029" name="عنصر نائب للنص 29">
            <a:extLst>
              <a:ext uri="{FF2B5EF4-FFF2-40B4-BE49-F238E27FC236}">
                <a16:creationId xmlns:a16="http://schemas.microsoft.com/office/drawing/2014/main" id="{321D885B-5CCB-4019-A15E-5B5534B011BC}"/>
              </a:ext>
            </a:extLst>
          </p:cNvPr>
          <p:cNvSpPr>
            <a:spLocks noGrp="1"/>
          </p:cNvSpPr>
          <p:nvPr>
            <p:ph type="body" idx="1"/>
          </p:nvPr>
        </p:nvSpPr>
        <p:spPr bwMode="auto">
          <a:xfrm>
            <a:off x="457200" y="1600200"/>
            <a:ext cx="7467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en-US"/>
              <a:t>انقر لتحرير أنماط النص الرئيسي</a:t>
            </a:r>
          </a:p>
          <a:p>
            <a:pPr lvl="1"/>
            <a:r>
              <a:rPr lang="ar-SA" altLang="en-US"/>
              <a:t>المستوى الثاني</a:t>
            </a:r>
          </a:p>
          <a:p>
            <a:pPr lvl="2"/>
            <a:r>
              <a:rPr lang="ar-SA" altLang="en-US"/>
              <a:t>المستوى الثالث</a:t>
            </a:r>
          </a:p>
          <a:p>
            <a:pPr lvl="3"/>
            <a:r>
              <a:rPr lang="ar-SA" altLang="en-US"/>
              <a:t>المستوى الرابع</a:t>
            </a:r>
          </a:p>
          <a:p>
            <a:pPr lvl="4"/>
            <a:r>
              <a:rPr lang="ar-SA" altLang="en-US"/>
              <a:t>المستوى الخامس</a:t>
            </a:r>
          </a:p>
        </p:txBody>
      </p:sp>
      <p:sp>
        <p:nvSpPr>
          <p:cNvPr id="10" name="عنصر نائب للتاريخ 9">
            <a:extLst>
              <a:ext uri="{FF2B5EF4-FFF2-40B4-BE49-F238E27FC236}">
                <a16:creationId xmlns:a16="http://schemas.microsoft.com/office/drawing/2014/main" id="{5FF3890F-D3CE-43DA-A84C-3760539D7F36}"/>
              </a:ext>
            </a:extLst>
          </p:cNvPr>
          <p:cNvSpPr>
            <a:spLocks noGrp="1"/>
          </p:cNvSpPr>
          <p:nvPr>
            <p:ph type="dt" sz="half" idx="2"/>
          </p:nvPr>
        </p:nvSpPr>
        <p:spPr>
          <a:xfrm>
            <a:off x="457200" y="6421438"/>
            <a:ext cx="2133600" cy="365125"/>
          </a:xfrm>
          <a:prstGeom prst="rect">
            <a:avLst/>
          </a:prstGeom>
        </p:spPr>
        <p:txBody>
          <a:bodyPr vert="horz" bIns="0" anchor="b"/>
          <a:lstStyle>
            <a:lvl1pPr algn="l"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fld id="{044FB411-FA6A-42FA-92CB-E9A6D2F0C4EB}" type="datetimeFigureOut">
              <a:rPr lang="ar-SA"/>
              <a:pPr>
                <a:defRPr/>
              </a:pPr>
              <a:t>10/08/1443</a:t>
            </a:fld>
            <a:endParaRPr lang="ar-SA"/>
          </a:p>
        </p:txBody>
      </p:sp>
      <p:sp>
        <p:nvSpPr>
          <p:cNvPr id="22" name="عنصر نائب للتذييل 21">
            <a:extLst>
              <a:ext uri="{FF2B5EF4-FFF2-40B4-BE49-F238E27FC236}">
                <a16:creationId xmlns:a16="http://schemas.microsoft.com/office/drawing/2014/main" id="{28AF9B4D-41D4-48BC-A4AF-322907AB5A4E}"/>
              </a:ext>
            </a:extLst>
          </p:cNvPr>
          <p:cNvSpPr>
            <a:spLocks noGrp="1"/>
          </p:cNvSpPr>
          <p:nvPr>
            <p:ph type="ftr" sz="quarter" idx="3"/>
          </p:nvPr>
        </p:nvSpPr>
        <p:spPr>
          <a:xfrm>
            <a:off x="3124200" y="6421438"/>
            <a:ext cx="2895600" cy="365125"/>
          </a:xfrm>
          <a:prstGeom prst="rect">
            <a:avLst/>
          </a:prstGeom>
        </p:spPr>
        <p:txBody>
          <a:bodyPr vert="horz" lIns="0" rIns="0" bIns="0" anchor="b"/>
          <a:lstStyle>
            <a:lvl1pPr algn="ctr" rtl="1" eaLnBrk="1" fontAlgn="auto" latinLnBrk="0" hangingPunct="1">
              <a:spcBef>
                <a:spcPts val="0"/>
              </a:spcBef>
              <a:spcAft>
                <a:spcPts val="0"/>
              </a:spcAft>
              <a:defRPr kumimoji="0" sz="1000">
                <a:solidFill>
                  <a:schemeClr val="tx2">
                    <a:shade val="50000"/>
                  </a:schemeClr>
                </a:solidFill>
                <a:latin typeface="+mn-lt"/>
                <a:cs typeface="+mn-cs"/>
              </a:defRPr>
            </a:lvl1pPr>
          </a:lstStyle>
          <a:p>
            <a:pPr>
              <a:defRPr/>
            </a:pPr>
            <a:endParaRPr lang="ar-SA"/>
          </a:p>
        </p:txBody>
      </p:sp>
      <p:sp>
        <p:nvSpPr>
          <p:cNvPr id="18" name="عنصر نائب لرقم الشريحة 17">
            <a:extLst>
              <a:ext uri="{FF2B5EF4-FFF2-40B4-BE49-F238E27FC236}">
                <a16:creationId xmlns:a16="http://schemas.microsoft.com/office/drawing/2014/main" id="{D7911CD5-A34A-4C54-BAC5-EB3E70967A61}"/>
              </a:ext>
            </a:extLst>
          </p:cNvPr>
          <p:cNvSpPr>
            <a:spLocks noGrp="1"/>
          </p:cNvSpPr>
          <p:nvPr>
            <p:ph type="sldNum" sz="quarter" idx="4"/>
          </p:nvPr>
        </p:nvSpPr>
        <p:spPr>
          <a:xfrm>
            <a:off x="8153400" y="6421438"/>
            <a:ext cx="762000" cy="365125"/>
          </a:xfrm>
          <a:prstGeom prst="rect">
            <a:avLst/>
          </a:prstGeom>
        </p:spPr>
        <p:txBody>
          <a:bodyPr vert="horz" wrap="square" lIns="0" tIns="0" rIns="0" bIns="0" numCol="1" anchor="b" anchorCtr="0" compatLnSpc="1">
            <a:prstTxWarp prst="textNoShape">
              <a:avLst/>
            </a:prstTxWarp>
          </a:bodyPr>
          <a:lstStyle>
            <a:lvl1pPr algn="r" rtl="1" eaLnBrk="1" hangingPunct="1">
              <a:defRPr sz="1000">
                <a:solidFill>
                  <a:srgbClr val="9B9A98"/>
                </a:solidFill>
                <a:cs typeface="Tahoma" panose="020B0604030504040204" pitchFamily="34" charset="0"/>
              </a:defRPr>
            </a:lvl1pPr>
          </a:lstStyle>
          <a:p>
            <a:fld id="{6DF03606-235C-445D-9C55-3E9036EB2D6B}" type="slidenum">
              <a:rPr lang="ar-SA" altLang="en-US"/>
              <a:pPr/>
              <a:t>‹#›</a:t>
            </a:fld>
            <a:endParaRPr lang="ar-SA" altLang="en-US"/>
          </a:p>
        </p:txBody>
      </p:sp>
    </p:spTree>
  </p:cSld>
  <p:clrMap bg1="dk1" tx1="lt1" bg2="dk2" tx2="lt2" accent1="accent1" accent2="accent2" accent3="accent3" accent4="accent4" accent5="accent5" accent6="accent6" hlink="hlink" folHlink="folHlink"/>
  <p:sldLayoutIdLst>
    <p:sldLayoutId id="2147483809" r:id="rId1"/>
    <p:sldLayoutId id="2147483801" r:id="rId2"/>
    <p:sldLayoutId id="2147483810" r:id="rId3"/>
    <p:sldLayoutId id="2147483802" r:id="rId4"/>
    <p:sldLayoutId id="2147483803" r:id="rId5"/>
    <p:sldLayoutId id="2147483804" r:id="rId6"/>
    <p:sldLayoutId id="2147483805" r:id="rId7"/>
    <p:sldLayoutId id="2147483811" r:id="rId8"/>
    <p:sldLayoutId id="2147483806" r:id="rId9"/>
    <p:sldLayoutId id="2147483807" r:id="rId10"/>
    <p:sldLayoutId id="2147483808" r:id="rId11"/>
  </p:sldLayoutIdLst>
  <p:txStyles>
    <p:titleStyle>
      <a:lvl1pPr algn="l" rtl="1" eaLnBrk="0" fontAlgn="base" hangingPunct="0">
        <a:spcBef>
          <a:spcPct val="0"/>
        </a:spcBef>
        <a:spcAft>
          <a:spcPct val="0"/>
        </a:spcAft>
        <a:defRPr sz="4600" kern="1200">
          <a:solidFill>
            <a:schemeClr val="tx1"/>
          </a:solidFill>
          <a:latin typeface="+mj-lt"/>
          <a:ea typeface="+mj-ea"/>
          <a:cs typeface="+mj-cs"/>
        </a:defRPr>
      </a:lvl1pPr>
      <a:lvl2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2pPr>
      <a:lvl3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3pPr>
      <a:lvl4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4pPr>
      <a:lvl5pPr algn="l" rtl="1" eaLnBrk="0" fontAlgn="base" hangingPunct="0">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5pPr>
      <a:lvl6pPr marL="4572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6pPr>
      <a:lvl7pPr marL="9144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7pPr>
      <a:lvl8pPr marL="13716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8pPr>
      <a:lvl9pPr marL="1828800" algn="l" rtl="1" fontAlgn="base">
        <a:spcBef>
          <a:spcPct val="0"/>
        </a:spcBef>
        <a:spcAft>
          <a:spcPct val="0"/>
        </a:spcAft>
        <a:defRPr sz="4600">
          <a:solidFill>
            <a:schemeClr val="tx1"/>
          </a:solidFill>
          <a:latin typeface="Franklin Gothic Book" panose="020B0503020102020204" pitchFamily="34" charset="0"/>
          <a:cs typeface="Tahoma" panose="020B0604030504040204" pitchFamily="34" charset="0"/>
        </a:defRPr>
      </a:lvl9pPr>
    </p:titleStyle>
    <p:bodyStyle>
      <a:lvl1pPr marL="419100" indent="-382588" algn="r" rtl="1" eaLnBrk="0" fontAlgn="base" hangingPunct="0">
        <a:spcBef>
          <a:spcPct val="20000"/>
        </a:spcBef>
        <a:spcAft>
          <a:spcPct val="0"/>
        </a:spcAft>
        <a:buClr>
          <a:schemeClr val="accent1"/>
        </a:buClr>
        <a:buSzPct val="80000"/>
        <a:buFont typeface="Wingdings 2" panose="05020102010507070707" pitchFamily="18" charset="2"/>
        <a:buChar char=""/>
        <a:defRPr sz="3000" kern="1200">
          <a:solidFill>
            <a:schemeClr val="tx1"/>
          </a:solidFill>
          <a:latin typeface="+mn-lt"/>
          <a:ea typeface="+mn-ea"/>
          <a:cs typeface="+mn-cs"/>
        </a:defRPr>
      </a:lvl1pPr>
      <a:lvl2pPr marL="722313" indent="-273050" algn="r" rtl="1" eaLnBrk="0" fontAlgn="base" hangingPunct="0">
        <a:spcBef>
          <a:spcPct val="20000"/>
        </a:spcBef>
        <a:spcAft>
          <a:spcPct val="0"/>
        </a:spcAft>
        <a:buClr>
          <a:schemeClr val="accent1"/>
        </a:buClr>
        <a:buSzPct val="90000"/>
        <a:buFont typeface="Wingdings 2" panose="05020102010507070707" pitchFamily="18" charset="2"/>
        <a:buChar char=""/>
        <a:defRPr sz="2600" kern="1200">
          <a:solidFill>
            <a:schemeClr val="tx1"/>
          </a:solidFill>
          <a:latin typeface="+mn-lt"/>
          <a:ea typeface="+mn-ea"/>
          <a:cs typeface="+mn-cs"/>
        </a:defRPr>
      </a:lvl2pPr>
      <a:lvl3pPr marL="1004888" indent="-255588" algn="r" rtl="1" eaLnBrk="0" fontAlgn="base" hangingPunct="0">
        <a:spcBef>
          <a:spcPct val="20000"/>
        </a:spcBef>
        <a:spcAft>
          <a:spcPct val="0"/>
        </a:spcAft>
        <a:buClr>
          <a:schemeClr val="accent2"/>
        </a:buClr>
        <a:buSzPct val="85000"/>
        <a:buFont typeface="Arial" panose="020B0604020202020204" pitchFamily="34" charset="0"/>
        <a:buChar char="○"/>
        <a:defRPr sz="2400" kern="1200">
          <a:solidFill>
            <a:schemeClr val="tx1"/>
          </a:solidFill>
          <a:latin typeface="+mn-lt"/>
          <a:ea typeface="+mn-ea"/>
          <a:cs typeface="+mn-cs"/>
        </a:defRPr>
      </a:lvl3pPr>
      <a:lvl4pPr marL="1279525" indent="-236538" algn="r" rtl="1" eaLnBrk="0" fontAlgn="base" hangingPunct="0">
        <a:spcBef>
          <a:spcPct val="20000"/>
        </a:spcBef>
        <a:spcAft>
          <a:spcPct val="0"/>
        </a:spcAft>
        <a:buClr>
          <a:srgbClr val="8D89A4"/>
        </a:buClr>
        <a:buSzPct val="90000"/>
        <a:buFont typeface="Wingdings 2" panose="05020102010507070707" pitchFamily="18" charset="2"/>
        <a:buChar char=""/>
        <a:defRPr sz="2000" kern="1200">
          <a:solidFill>
            <a:schemeClr val="tx1"/>
          </a:solidFill>
          <a:latin typeface="+mn-lt"/>
          <a:ea typeface="+mn-ea"/>
          <a:cs typeface="+mn-cs"/>
        </a:defRPr>
      </a:lvl4pPr>
      <a:lvl5pPr marL="1489075" indent="-182563" algn="r" rtl="1" eaLnBrk="0" fontAlgn="base" hangingPunct="0">
        <a:spcBef>
          <a:spcPct val="20000"/>
        </a:spcBef>
        <a:spcAft>
          <a:spcPct val="0"/>
        </a:spcAft>
        <a:buClr>
          <a:srgbClr val="748560"/>
        </a:buClr>
        <a:buSzPct val="100000"/>
        <a:buFont typeface="Arial" panose="020B0604020202020204" pitchFamily="34" charset="0"/>
        <a:buChar char="-"/>
        <a:defRPr sz="2000" kern="1200">
          <a:solidFill>
            <a:schemeClr val="tx1"/>
          </a:solidFill>
          <a:latin typeface="+mn-lt"/>
          <a:ea typeface="+mn-ea"/>
          <a:cs typeface="+mn-cs"/>
        </a:defRPr>
      </a:lvl5pPr>
      <a:lvl6pPr marL="1700784" indent="-182880" algn="r" rtl="1"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r" rtl="1"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r" rtl="1"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2BA9CB4-C618-46D9-A196-D7245D0B7019}"/>
              </a:ext>
            </a:extLst>
          </p:cNvPr>
          <p:cNvSpPr>
            <a:spLocks noGrp="1"/>
          </p:cNvSpPr>
          <p:nvPr>
            <p:ph type="ctrTitle"/>
          </p:nvPr>
        </p:nvSpPr>
        <p:spPr>
          <a:xfrm>
            <a:off x="429064" y="1847840"/>
            <a:ext cx="8103376" cy="2301240"/>
          </a:xfrm>
        </p:spPr>
        <p:txBody>
          <a:bodyPr>
            <a:normAutofit/>
          </a:bodyPr>
          <a:lstStyle/>
          <a:p>
            <a:pPr algn="ctr" rtl="0" eaLnBrk="1" fontAlgn="auto" hangingPunct="1">
              <a:spcAft>
                <a:spcPts val="0"/>
              </a:spcAft>
              <a:defRPr/>
            </a:pPr>
            <a:r>
              <a:rPr sz="4400">
                <a:solidFill>
                  <a:srgbClr val="002060"/>
                </a:solidFill>
              </a:rPr>
              <a:t>3. Equilibrium</a:t>
            </a:r>
            <a:br>
              <a:rPr sz="3600">
                <a:solidFill>
                  <a:srgbClr val="002060"/>
                </a:solidFill>
              </a:rPr>
            </a:br>
            <a:r>
              <a:rPr sz="2400">
                <a:solidFill>
                  <a:srgbClr val="002060"/>
                </a:solidFill>
              </a:rPr>
              <a:t>PNS Module</a:t>
            </a:r>
            <a:endParaRPr lang="ar-SA" sz="2400">
              <a:solidFill>
                <a:srgbClr val="002060"/>
              </a:solidFill>
            </a:endParaRPr>
          </a:p>
        </p:txBody>
      </p:sp>
      <p:sp>
        <p:nvSpPr>
          <p:cNvPr id="3" name="عنوان فرعي 2">
            <a:extLst>
              <a:ext uri="{FF2B5EF4-FFF2-40B4-BE49-F238E27FC236}">
                <a16:creationId xmlns:a16="http://schemas.microsoft.com/office/drawing/2014/main" id="{2E2D08E6-3079-4A12-9AB0-6D28BD1FBDE7}"/>
              </a:ext>
            </a:extLst>
          </p:cNvPr>
          <p:cNvSpPr>
            <a:spLocks noGrp="1"/>
          </p:cNvSpPr>
          <p:nvPr>
            <p:ph type="subTitle" idx="1"/>
          </p:nvPr>
        </p:nvSpPr>
        <p:spPr>
          <a:xfrm>
            <a:off x="1042988" y="5443538"/>
            <a:ext cx="6400800" cy="839787"/>
          </a:xfrm>
        </p:spPr>
        <p:txBody>
          <a:bodyPr>
            <a:normAutofit fontScale="70000" lnSpcReduction="20000"/>
          </a:bodyPr>
          <a:lstStyle/>
          <a:p>
            <a:pPr algn="ctr" rtl="0" eaLnBrk="1" hangingPunct="1">
              <a:defRPr/>
            </a:pPr>
            <a:r>
              <a:rPr lang="en-US" altLang="en-US" sz="3200" b="1" dirty="0">
                <a:solidFill>
                  <a:srgbClr val="002060"/>
                </a:solidFill>
                <a:effectLst>
                  <a:outerShdw blurRad="38100" dist="38100" dir="2700000" algn="tl">
                    <a:srgbClr val="FFFFFF"/>
                  </a:outerShdw>
                </a:effectLst>
                <a:cs typeface="Tahoma" panose="020B0604030504040204" pitchFamily="34" charset="0"/>
              </a:rPr>
              <a:t>Prof. Sherif W. Mansour</a:t>
            </a:r>
          </a:p>
          <a:p>
            <a:pPr algn="ctr" rtl="0" eaLnBrk="1" hangingPunct="1">
              <a:defRPr/>
            </a:pPr>
            <a:r>
              <a:rPr lang="en-US" altLang="en-US" sz="2400" b="1" dirty="0">
                <a:solidFill>
                  <a:srgbClr val="002060"/>
                </a:solidFill>
                <a:effectLst>
                  <a:outerShdw blurRad="38100" dist="38100" dir="2700000" algn="tl">
                    <a:srgbClr val="FFFFFF"/>
                  </a:outerShdw>
                </a:effectLst>
                <a:cs typeface="Tahoma" panose="020B0604030504040204" pitchFamily="34" charset="0"/>
              </a:rPr>
              <a:t>Physiology dpt., Mutah school of medicine.</a:t>
            </a:r>
          </a:p>
          <a:p>
            <a:pPr algn="ctr" rtl="0" eaLnBrk="1" hangingPunct="1">
              <a:defRPr/>
            </a:pPr>
            <a:r>
              <a:rPr lang="en-US" altLang="en-US" sz="2400" b="1" dirty="0">
                <a:solidFill>
                  <a:srgbClr val="002060"/>
                </a:solidFill>
                <a:effectLst>
                  <a:outerShdw blurRad="38100" dist="38100" dir="2700000" algn="tl">
                    <a:srgbClr val="FFFFFF"/>
                  </a:outerShdw>
                </a:effectLst>
                <a:cs typeface="Tahoma" panose="020B0604030504040204" pitchFamily="34" charset="0"/>
              </a:rPr>
              <a:t>2020/2021</a:t>
            </a:r>
            <a:endParaRPr lang="ar-SA" altLang="en-US" sz="2400" b="1" dirty="0">
              <a:solidFill>
                <a:srgbClr val="002060"/>
              </a:solidFill>
              <a:effectLst>
                <a:outerShdw blurRad="38100" dist="38100" dir="2700000" algn="tl">
                  <a:srgbClr val="FFFFFF"/>
                </a:outerShdw>
              </a:effectLst>
            </a:endParaRPr>
          </a:p>
        </p:txBody>
      </p:sp>
      <p:pic>
        <p:nvPicPr>
          <p:cNvPr id="5124" name="Picture 2" descr="C:\Users\Dr Sherif\Desktop\مؤتة.jpg">
            <a:extLst>
              <a:ext uri="{FF2B5EF4-FFF2-40B4-BE49-F238E27FC236}">
                <a16:creationId xmlns:a16="http://schemas.microsoft.com/office/drawing/2014/main" id="{B2297DF3-3FCE-4CDD-A9E3-C022B6FAEE0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1275" y="357188"/>
            <a:ext cx="1085850" cy="110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3">
            <a:extLst>
              <a:ext uri="{FF2B5EF4-FFF2-40B4-BE49-F238E27FC236}">
                <a16:creationId xmlns:a16="http://schemas.microsoft.com/office/drawing/2014/main" id="{51238DA2-2686-4908-815F-8B030BDFECD5}"/>
              </a:ext>
            </a:extLst>
          </p:cNvPr>
          <p:cNvPicPr>
            <a:picLocks noChangeAspect="1"/>
          </p:cNvPicPr>
          <p:nvPr/>
        </p:nvPicPr>
        <p:blipFill>
          <a:blip r:embed="rId3" cstate="print">
            <a:extLst>
              <a:ext uri="{28A0092B-C50C-407E-A947-70E740481C1C}">
                <a14:useLocalDpi xmlns:a14="http://schemas.microsoft.com/office/drawing/2010/main" val="0"/>
              </a:ext>
            </a:extLst>
          </a:blip>
          <a:srcRect l="49590" t="5202" b="5202"/>
          <a:stretch>
            <a:fillRect/>
          </a:stretch>
        </p:blipFill>
        <p:spPr bwMode="auto">
          <a:xfrm>
            <a:off x="3170238" y="3141663"/>
            <a:ext cx="2447925" cy="201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5790C-1D51-4218-9965-47A72E1ADFB9}"/>
              </a:ext>
            </a:extLst>
          </p:cNvPr>
          <p:cNvSpPr>
            <a:spLocks noGrp="1"/>
          </p:cNvSpPr>
          <p:nvPr>
            <p:ph type="title"/>
          </p:nvPr>
        </p:nvSpPr>
        <p:spPr>
          <a:xfrm>
            <a:off x="468313" y="2060575"/>
            <a:ext cx="7467600" cy="1143000"/>
          </a:xfrm>
        </p:spPr>
        <p:txBody>
          <a:bodyPr/>
          <a:lstStyle/>
          <a:p>
            <a:pPr algn="ctr" eaLnBrk="1" hangingPunct="1">
              <a:defRPr/>
            </a:pPr>
            <a:r>
              <a:rPr lang="en-US" dirty="0">
                <a:solidFill>
                  <a:srgbClr val="0070C0"/>
                </a:solidFill>
                <a:effectLst>
                  <a:outerShdw blurRad="38100" dist="38100" dir="2700000" algn="tl">
                    <a:srgbClr val="000000">
                      <a:alpha val="43137"/>
                    </a:srgbClr>
                  </a:outerShdw>
                </a:effectLst>
              </a:rPr>
              <a:t>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صر نائب للمحتوى 2">
            <a:extLst>
              <a:ext uri="{FF2B5EF4-FFF2-40B4-BE49-F238E27FC236}">
                <a16:creationId xmlns:a16="http://schemas.microsoft.com/office/drawing/2014/main" id="{11D6B0FB-7480-46F5-A780-591D9E191A3C}"/>
              </a:ext>
            </a:extLst>
          </p:cNvPr>
          <p:cNvSpPr>
            <a:spLocks noGrp="1"/>
          </p:cNvSpPr>
          <p:nvPr>
            <p:ph idx="1"/>
          </p:nvPr>
        </p:nvSpPr>
        <p:spPr>
          <a:xfrm>
            <a:off x="107950" y="0"/>
            <a:ext cx="8712200" cy="6264275"/>
          </a:xfrm>
        </p:spPr>
        <p:txBody>
          <a:bodyPr/>
          <a:lstStyle/>
          <a:p>
            <a:pPr marL="34925" indent="0" algn="ctr" rtl="0">
              <a:buFont typeface="Wingdings 2" panose="05020102010507070707" pitchFamily="18" charset="2"/>
              <a:buNone/>
            </a:pPr>
            <a:r>
              <a:rPr lang="en-US" altLang="en-US" sz="2000" b="1" dirty="0">
                <a:solidFill>
                  <a:srgbClr val="002060"/>
                </a:solidFill>
                <a:latin typeface="Times New Roman" panose="02020603050405020304" pitchFamily="18" charset="0"/>
                <a:cs typeface="Times New Roman" panose="02020603050405020304" pitchFamily="18" charset="0"/>
              </a:rPr>
              <a:t>The vestibular apparatus</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It is the organ that detects the sensation of equilibrium and present in the </a:t>
            </a:r>
            <a:r>
              <a:rPr lang="en-US" altLang="en-US" sz="1600" dirty="0" err="1">
                <a:solidFill>
                  <a:srgbClr val="002060"/>
                </a:solidFill>
                <a:latin typeface="Times New Roman" panose="02020603050405020304" pitchFamily="18" charset="0"/>
                <a:cs typeface="Times New Roman" panose="02020603050405020304" pitchFamily="18" charset="0"/>
              </a:rPr>
              <a:t>petrous</a:t>
            </a:r>
            <a:r>
              <a:rPr lang="en-US" altLang="en-US" sz="1600" dirty="0">
                <a:solidFill>
                  <a:srgbClr val="002060"/>
                </a:solidFill>
                <a:latin typeface="Times New Roman" panose="02020603050405020304" pitchFamily="18" charset="0"/>
                <a:cs typeface="Times New Roman" panose="02020603050405020304" pitchFamily="18" charset="0"/>
              </a:rPr>
              <a:t> temporal bone of the skull</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It is composed of:  </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a:t>
            </a:r>
            <a:r>
              <a:rPr lang="en-US" altLang="en-US" sz="1600" b="1" dirty="0">
                <a:solidFill>
                  <a:srgbClr val="002060"/>
                </a:solidFill>
                <a:latin typeface="Times New Roman" panose="02020603050405020304" pitchFamily="18" charset="0"/>
                <a:cs typeface="Times New Roman" panose="02020603050405020304" pitchFamily="18" charset="0"/>
              </a:rPr>
              <a:t>Bony part </a:t>
            </a:r>
            <a:r>
              <a:rPr lang="en-US" altLang="en-US" sz="1600" dirty="0">
                <a:solidFill>
                  <a:srgbClr val="002060"/>
                </a:solidFill>
                <a:latin typeface="Times New Roman" panose="02020603050405020304" pitchFamily="18" charset="0"/>
                <a:cs typeface="Times New Roman" panose="02020603050405020304" pitchFamily="18" charset="0"/>
              </a:rPr>
              <a:t>(bony labyrinth) which consisted of 3 bones semicircular canals &amp; vestibule.</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a:t>
            </a:r>
            <a:r>
              <a:rPr lang="en-US" altLang="en-US" sz="1600" b="1" dirty="0">
                <a:solidFill>
                  <a:srgbClr val="002060"/>
                </a:solidFill>
                <a:latin typeface="Times New Roman" panose="02020603050405020304" pitchFamily="18" charset="0"/>
                <a:cs typeface="Times New Roman" panose="02020603050405020304" pitchFamily="18" charset="0"/>
              </a:rPr>
              <a:t>Membranous part </a:t>
            </a:r>
            <a:r>
              <a:rPr lang="en-US" altLang="en-US" sz="1600" dirty="0">
                <a:solidFill>
                  <a:srgbClr val="002060"/>
                </a:solidFill>
                <a:latin typeface="Times New Roman" panose="02020603050405020304" pitchFamily="18" charset="0"/>
                <a:cs typeface="Times New Roman" panose="02020603050405020304" pitchFamily="18" charset="0"/>
              </a:rPr>
              <a:t>(non-auditory labyrinth) which consisted of 3 semicircular canals, the utricle and </a:t>
            </a:r>
            <a:r>
              <a:rPr lang="en-US" altLang="en-US" sz="1600" dirty="0" err="1">
                <a:solidFill>
                  <a:srgbClr val="002060"/>
                </a:solidFill>
                <a:latin typeface="Times New Roman" panose="02020603050405020304" pitchFamily="18" charset="0"/>
                <a:cs typeface="Times New Roman" panose="02020603050405020304" pitchFamily="18" charset="0"/>
              </a:rPr>
              <a:t>saccule</a:t>
            </a:r>
            <a:r>
              <a:rPr lang="en-US" altLang="en-US" sz="1600" dirty="0">
                <a:solidFill>
                  <a:srgbClr val="002060"/>
                </a:solidFill>
                <a:latin typeface="Times New Roman" panose="02020603050405020304" pitchFamily="18" charset="0"/>
                <a:cs typeface="Times New Roman" panose="02020603050405020304" pitchFamily="18" charset="0"/>
              </a:rPr>
              <a:t>.</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-Between the bony and </a:t>
            </a:r>
            <a:r>
              <a:rPr lang="en-US" altLang="en-US" sz="1600" dirty="0" err="1">
                <a:solidFill>
                  <a:srgbClr val="002060"/>
                </a:solidFill>
                <a:latin typeface="Times New Roman" panose="02020603050405020304" pitchFamily="18" charset="0"/>
                <a:cs typeface="Times New Roman" panose="02020603050405020304" pitchFamily="18" charset="0"/>
              </a:rPr>
              <a:t>membraneous</a:t>
            </a:r>
            <a:r>
              <a:rPr lang="en-US" altLang="en-US" sz="1600" dirty="0">
                <a:solidFill>
                  <a:srgbClr val="002060"/>
                </a:solidFill>
                <a:latin typeface="Times New Roman" panose="02020603050405020304" pitchFamily="18" charset="0"/>
                <a:cs typeface="Times New Roman" panose="02020603050405020304" pitchFamily="18" charset="0"/>
              </a:rPr>
              <a:t> labyrinth, there is a fluid called </a:t>
            </a:r>
            <a:r>
              <a:rPr lang="en-US" altLang="en-US" sz="1600" b="1" dirty="0" err="1">
                <a:solidFill>
                  <a:srgbClr val="002060"/>
                </a:solidFill>
                <a:latin typeface="Times New Roman" panose="02020603050405020304" pitchFamily="18" charset="0"/>
                <a:cs typeface="Times New Roman" panose="02020603050405020304" pitchFamily="18" charset="0"/>
              </a:rPr>
              <a:t>perilymph</a:t>
            </a:r>
            <a:r>
              <a:rPr lang="en-US" altLang="en-US" sz="1600" dirty="0">
                <a:solidFill>
                  <a:srgbClr val="002060"/>
                </a:solidFill>
                <a:latin typeface="Times New Roman" panose="02020603050405020304" pitchFamily="18" charset="0"/>
                <a:cs typeface="Times New Roman" panose="02020603050405020304" pitchFamily="18" charset="0"/>
              </a:rPr>
              <a:t> (CSF) and inside the membranous labyrinth there is another fluid (</a:t>
            </a:r>
            <a:r>
              <a:rPr lang="en-US" altLang="en-US" sz="1600" dirty="0" err="1">
                <a:solidFill>
                  <a:srgbClr val="002060"/>
                </a:solidFill>
                <a:latin typeface="Times New Roman" panose="02020603050405020304" pitchFamily="18" charset="0"/>
                <a:cs typeface="Times New Roman" panose="02020603050405020304" pitchFamily="18" charset="0"/>
              </a:rPr>
              <a:t>endolymph</a:t>
            </a:r>
            <a:r>
              <a:rPr lang="en-US" altLang="en-US" sz="1600" dirty="0">
                <a:solidFill>
                  <a:srgbClr val="002060"/>
                </a:solidFill>
                <a:latin typeface="Times New Roman" panose="02020603050405020304" pitchFamily="18" charset="0"/>
                <a:cs typeface="Times New Roman" panose="02020603050405020304" pitchFamily="18" charset="0"/>
              </a:rPr>
              <a:t>).</a:t>
            </a:r>
          </a:p>
          <a:p>
            <a:pPr marL="34925" indent="0" algn="l" rtl="0">
              <a:buFont typeface="Wingdings 2" panose="05020102010507070707" pitchFamily="18" charset="2"/>
              <a:buNone/>
            </a:pPr>
            <a:endParaRPr lang="en-US" altLang="en-US" sz="16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dirty="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a:t>
            </a:r>
            <a:r>
              <a:rPr lang="en-US" altLang="en-US" sz="1600" b="1" dirty="0">
                <a:solidFill>
                  <a:srgbClr val="002060"/>
                </a:solidFill>
                <a:latin typeface="Times New Roman" panose="02020603050405020304" pitchFamily="18" charset="0"/>
                <a:cs typeface="Times New Roman" panose="02020603050405020304" pitchFamily="18" charset="0"/>
              </a:rPr>
              <a:t>The non -auditory labyrinth in each side is composed of :-</a:t>
            </a:r>
          </a:p>
          <a:p>
            <a:pPr marL="34925" indent="0" algn="l" rtl="0">
              <a:buFont typeface="Wingdings 2" panose="05020102010507070707" pitchFamily="18" charset="2"/>
              <a:buNone/>
            </a:pPr>
            <a:r>
              <a:rPr lang="en-US" altLang="en-US" sz="1600" b="1" dirty="0">
                <a:solidFill>
                  <a:srgbClr val="002060"/>
                </a:solidFill>
                <a:latin typeface="Times New Roman" panose="02020603050405020304" pitchFamily="18" charset="0"/>
                <a:cs typeface="Times New Roman" panose="02020603050405020304" pitchFamily="18" charset="0"/>
              </a:rPr>
              <a:t> (A) The utricle and </a:t>
            </a:r>
            <a:r>
              <a:rPr lang="en-US" altLang="en-US" sz="1600" b="1" dirty="0" err="1">
                <a:solidFill>
                  <a:srgbClr val="002060"/>
                </a:solidFill>
                <a:latin typeface="Times New Roman" panose="02020603050405020304" pitchFamily="18" charset="0"/>
                <a:cs typeface="Times New Roman" panose="02020603050405020304" pitchFamily="18" charset="0"/>
              </a:rPr>
              <a:t>saccule</a:t>
            </a:r>
            <a:r>
              <a:rPr lang="en-US" altLang="en-US" sz="1600" b="1" dirty="0">
                <a:solidFill>
                  <a:srgbClr val="002060"/>
                </a:solidFill>
                <a:latin typeface="Times New Roman" panose="02020603050405020304" pitchFamily="18" charset="0"/>
                <a:cs typeface="Times New Roman" panose="02020603050405020304" pitchFamily="18" charset="0"/>
              </a:rPr>
              <a:t>:  </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Structure: 2 sacs inside the bony vestibule.</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-Contain sensory organ called the Macula or </a:t>
            </a:r>
            <a:r>
              <a:rPr lang="en-US" altLang="en-US" sz="1600" dirty="0" err="1">
                <a:solidFill>
                  <a:srgbClr val="002060"/>
                </a:solidFill>
                <a:latin typeface="Times New Roman" panose="02020603050405020304" pitchFamily="18" charset="0"/>
                <a:cs typeface="Times New Roman" panose="02020603050405020304" pitchFamily="18" charset="0"/>
              </a:rPr>
              <a:t>otolith</a:t>
            </a:r>
            <a:r>
              <a:rPr lang="en-US" altLang="en-US" sz="1600" dirty="0">
                <a:solidFill>
                  <a:srgbClr val="002060"/>
                </a:solidFill>
                <a:latin typeface="Times New Roman" panose="02020603050405020304" pitchFamily="18" charset="0"/>
                <a:cs typeface="Times New Roman" panose="02020603050405020304" pitchFamily="18" charset="0"/>
              </a:rPr>
              <a:t> organ.</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 The macula is formed of a ridge of columnar epithelium with hair cells having 50-70 small cilia called </a:t>
            </a:r>
            <a:r>
              <a:rPr lang="en-US" altLang="en-US" sz="1600" dirty="0" err="1">
                <a:solidFill>
                  <a:srgbClr val="002060"/>
                </a:solidFill>
                <a:latin typeface="Times New Roman" panose="02020603050405020304" pitchFamily="18" charset="0"/>
                <a:cs typeface="Times New Roman" panose="02020603050405020304" pitchFamily="18" charset="0"/>
              </a:rPr>
              <a:t>stereocilia</a:t>
            </a:r>
            <a:r>
              <a:rPr lang="en-US" altLang="en-US" sz="1600" dirty="0">
                <a:solidFill>
                  <a:srgbClr val="002060"/>
                </a:solidFill>
                <a:latin typeface="Times New Roman" panose="02020603050405020304" pitchFamily="18" charset="0"/>
                <a:cs typeface="Times New Roman" panose="02020603050405020304" pitchFamily="18" charset="0"/>
              </a:rPr>
              <a:t> and one large  </a:t>
            </a:r>
            <a:r>
              <a:rPr lang="en-US" altLang="en-US" sz="1600" dirty="0" err="1">
                <a:solidFill>
                  <a:srgbClr val="002060"/>
                </a:solidFill>
                <a:latin typeface="Times New Roman" panose="02020603050405020304" pitchFamily="18" charset="0"/>
                <a:cs typeface="Times New Roman" panose="02020603050405020304" pitchFamily="18" charset="0"/>
              </a:rPr>
              <a:t>kinocilium</a:t>
            </a:r>
            <a:r>
              <a:rPr lang="en-US" altLang="en-US" sz="1600" dirty="0">
                <a:solidFill>
                  <a:srgbClr val="002060"/>
                </a:solidFill>
                <a:latin typeface="Times New Roman" panose="02020603050405020304" pitchFamily="18" charset="0"/>
                <a:cs typeface="Times New Roman" panose="02020603050405020304" pitchFamily="18" charset="0"/>
              </a:rPr>
              <a:t> on one side with filamentous attachments between tips of the cilia. These cilia covered with gelatinous material, embedded on its top small particles of calcium carbonate called </a:t>
            </a:r>
            <a:r>
              <a:rPr lang="en-US" altLang="en-US" sz="1600" dirty="0" err="1">
                <a:solidFill>
                  <a:srgbClr val="002060"/>
                </a:solidFill>
                <a:latin typeface="Times New Roman" panose="02020603050405020304" pitchFamily="18" charset="0"/>
                <a:cs typeface="Times New Roman" panose="02020603050405020304" pitchFamily="18" charset="0"/>
              </a:rPr>
              <a:t>Otoliths</a:t>
            </a:r>
            <a:r>
              <a:rPr lang="en-US" altLang="en-US" sz="1600" dirty="0">
                <a:solidFill>
                  <a:srgbClr val="002060"/>
                </a:solidFill>
                <a:latin typeface="Times New Roman" panose="02020603050405020304" pitchFamily="18" charset="0"/>
                <a:cs typeface="Times New Roman" panose="02020603050405020304" pitchFamily="18" charset="0"/>
              </a:rPr>
              <a:t> or </a:t>
            </a:r>
            <a:r>
              <a:rPr lang="en-US" altLang="en-US" sz="1600" dirty="0" err="1">
                <a:solidFill>
                  <a:srgbClr val="002060"/>
                </a:solidFill>
                <a:latin typeface="Times New Roman" panose="02020603050405020304" pitchFamily="18" charset="0"/>
                <a:cs typeface="Times New Roman" panose="02020603050405020304" pitchFamily="18" charset="0"/>
              </a:rPr>
              <a:t>otoconia</a:t>
            </a:r>
            <a:r>
              <a:rPr lang="en-US" altLang="en-US" sz="1600" dirty="0">
                <a:solidFill>
                  <a:srgbClr val="002060"/>
                </a:solidFill>
                <a:latin typeface="Times New Roman" panose="02020603050405020304" pitchFamily="18" charset="0"/>
                <a:cs typeface="Times New Roman" panose="02020603050405020304" pitchFamily="18" charset="0"/>
              </a:rPr>
              <a:t>.</a:t>
            </a:r>
          </a:p>
          <a:p>
            <a:pPr marL="34925" indent="0" algn="l" rtl="0">
              <a:buFont typeface="Wingdings 2" panose="05020102010507070707" pitchFamily="18" charset="2"/>
              <a:buNone/>
            </a:pPr>
            <a:r>
              <a:rPr lang="en-US" altLang="en-US" sz="1600" dirty="0">
                <a:solidFill>
                  <a:srgbClr val="002060"/>
                </a:solidFill>
                <a:latin typeface="Times New Roman" panose="02020603050405020304" pitchFamily="18" charset="0"/>
                <a:cs typeface="Times New Roman" panose="02020603050405020304" pitchFamily="18" charset="0"/>
              </a:rPr>
              <a:t>- With the head in the erect position, the macula of the utricle is in the horizontal plane while that of the </a:t>
            </a:r>
            <a:r>
              <a:rPr lang="en-US" altLang="en-US" sz="1600" dirty="0" err="1">
                <a:solidFill>
                  <a:srgbClr val="002060"/>
                </a:solidFill>
                <a:latin typeface="Times New Roman" panose="02020603050405020304" pitchFamily="18" charset="0"/>
                <a:cs typeface="Times New Roman" panose="02020603050405020304" pitchFamily="18" charset="0"/>
              </a:rPr>
              <a:t>saccule</a:t>
            </a:r>
            <a:r>
              <a:rPr lang="en-US" altLang="en-US" sz="1600" dirty="0">
                <a:solidFill>
                  <a:srgbClr val="002060"/>
                </a:solidFill>
                <a:latin typeface="Times New Roman" panose="02020603050405020304" pitchFamily="18" charset="0"/>
                <a:cs typeface="Times New Roman" panose="02020603050405020304" pitchFamily="18" charset="0"/>
              </a:rPr>
              <a:t> is vertical.</a:t>
            </a:r>
          </a:p>
          <a:p>
            <a:pPr marL="34925" indent="0" algn="l" rtl="0">
              <a:buFont typeface="Wingdings 2" panose="05020102010507070707" pitchFamily="18" charset="2"/>
              <a:buNone/>
            </a:pPr>
            <a:endParaRPr lang="en-US" altLang="en-US" sz="1400" dirty="0">
              <a:solidFill>
                <a:srgbClr val="002060"/>
              </a:solidFill>
              <a:latin typeface="Times New Roman" panose="02020603050405020304" pitchFamily="18" charset="0"/>
              <a:cs typeface="Times New Roman" panose="02020603050405020304" pitchFamily="18" charset="0"/>
            </a:endParaRPr>
          </a:p>
        </p:txBody>
      </p:sp>
      <p:pic>
        <p:nvPicPr>
          <p:cNvPr id="6147" name="Picture 1">
            <a:extLst>
              <a:ext uri="{FF2B5EF4-FFF2-40B4-BE49-F238E27FC236}">
                <a16:creationId xmlns:a16="http://schemas.microsoft.com/office/drawing/2014/main" id="{6ADE2CAD-EA28-42DD-B657-0C9598C83609}"/>
              </a:ext>
            </a:extLst>
          </p:cNvPr>
          <p:cNvPicPr>
            <a:picLocks noChangeAspect="1"/>
          </p:cNvPicPr>
          <p:nvPr/>
        </p:nvPicPr>
        <p:blipFill>
          <a:blip r:embed="rId2" cstate="print">
            <a:extLst>
              <a:ext uri="{28A0092B-C50C-407E-A947-70E740481C1C}">
                <a14:useLocalDpi xmlns:a14="http://schemas.microsoft.com/office/drawing/2010/main" val="0"/>
              </a:ext>
            </a:extLst>
          </a:blip>
          <a:srcRect l="6157" t="24748" r="7343" b="4230"/>
          <a:stretch>
            <a:fillRect/>
          </a:stretch>
        </p:blipFill>
        <p:spPr bwMode="auto">
          <a:xfrm>
            <a:off x="5364163" y="2420938"/>
            <a:ext cx="3621087"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صر نائب للمحتوى 2">
            <a:extLst>
              <a:ext uri="{FF2B5EF4-FFF2-40B4-BE49-F238E27FC236}">
                <a16:creationId xmlns:a16="http://schemas.microsoft.com/office/drawing/2014/main" id="{738F6EB3-14EE-4200-AD38-EE251E8E9D71}"/>
              </a:ext>
            </a:extLst>
          </p:cNvPr>
          <p:cNvSpPr>
            <a:spLocks noGrp="1"/>
          </p:cNvSpPr>
          <p:nvPr>
            <p:ph idx="1"/>
          </p:nvPr>
        </p:nvSpPr>
        <p:spPr>
          <a:xfrm>
            <a:off x="0" y="0"/>
            <a:ext cx="9059863" cy="6264275"/>
          </a:xfrm>
        </p:spPr>
        <p:txBody>
          <a:bodyPr/>
          <a:lstStyle/>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Mechanism of action of Macula:</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Bending the cilia of hair cells to side of Kinocilium → depolarization of hair cells and increase its discharge in the vestibular nerve.</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Bending the cilia to the opposite side causes hyperpolarization of hair cells and inhibition of afferent impulses.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As the hair is stimulated when otoconia pull on them, each group of hair is oriented in a different direction so, each position of head detected by a particular group of hair.</a:t>
            </a:r>
          </a:p>
          <a:p>
            <a:pPr marL="34925" indent="0" algn="l"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Function of the otolith organs (Maculae):</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(1) Orientation of the head in space (static equilibrium)</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Impulses from Rt. &amp; Lt. utricles are in balance when head in the normal erect position.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•Titling the head to Rt. → the otiliths of Rt. side displaced by gravity and bending the hair cells →↑ rate of discharge from Rt. utricle and ↓ discharge from Lt. utricle → sensation of tilting of head to right.</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(2) Receptors for linear acceleration: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When the body is suddenly forward accelerated, the otoconia (which have greater inertia than surrounding fluid) dispalced backwards → bending of cilia → stimulation of hair cells → false sensation of falling backwards → automatic leaning the body forwards for proper equilibrium.</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(3) Maculae are the receptors for some postural reflexes: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 Labyrinthine statotonic reflexes.      • Labyrinthine righting reflexes.</a:t>
            </a: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(4) Maculae are receptors for orientation during swimming under deep water</a:t>
            </a:r>
            <a:r>
              <a:rPr lang="en-US" altLang="en-US" sz="1600">
                <a:solidFill>
                  <a:srgbClr val="002060"/>
                </a:solidFill>
                <a:latin typeface="Times New Roman" panose="02020603050405020304" pitchFamily="18" charset="0"/>
                <a:cs typeface="Times New Roman" panose="02020603050405020304" pitchFamily="18" charset="0"/>
              </a:rPr>
              <a:t>: Since visual and proprioceptive impulses are absent in this condition because water press in all the body by equal pressure).So, any one with inner ear disease must avoid swimming because if he closes his eyes he will immediately sink down.</a:t>
            </a:r>
          </a:p>
          <a:p>
            <a:pPr marL="34925" indent="0" algn="l"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pic>
        <p:nvPicPr>
          <p:cNvPr id="7171" name="Picture 2">
            <a:extLst>
              <a:ext uri="{FF2B5EF4-FFF2-40B4-BE49-F238E27FC236}">
                <a16:creationId xmlns:a16="http://schemas.microsoft.com/office/drawing/2014/main" id="{760FDA9E-B20C-40D1-A749-04EF67807AF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2725" y="1770063"/>
            <a:ext cx="3767138"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عنصر نائب للمحتوى 2">
            <a:extLst>
              <a:ext uri="{FF2B5EF4-FFF2-40B4-BE49-F238E27FC236}">
                <a16:creationId xmlns:a16="http://schemas.microsoft.com/office/drawing/2014/main" id="{394DE0B9-B9B2-4CC9-B63E-B6AD7716F70E}"/>
              </a:ext>
            </a:extLst>
          </p:cNvPr>
          <p:cNvSpPr>
            <a:spLocks noGrp="1"/>
          </p:cNvSpPr>
          <p:nvPr>
            <p:ph idx="1"/>
          </p:nvPr>
        </p:nvSpPr>
        <p:spPr>
          <a:xfrm>
            <a:off x="0" y="47625"/>
            <a:ext cx="8905875" cy="6699250"/>
          </a:xfrm>
        </p:spPr>
        <p:txBody>
          <a:bodyPr/>
          <a:lstStyle/>
          <a:p>
            <a:pPr marL="34925" indent="0" algn="ctr" rtl="0">
              <a:buFont typeface="Wingdings 2" panose="05020102010507070707" pitchFamily="18" charset="2"/>
              <a:buNone/>
              <a:defRPr/>
            </a:pPr>
            <a:r>
              <a:rPr lang="en-US" altLang="en-US" sz="2000" b="1" dirty="0">
                <a:solidFill>
                  <a:srgbClr val="002060"/>
                </a:solidFill>
                <a:latin typeface="Times New Roman" panose="02020603050405020304" pitchFamily="18" charset="0"/>
                <a:cs typeface="Times New Roman" panose="02020603050405020304" pitchFamily="18" charset="0"/>
              </a:rPr>
              <a:t>(B) Semicircular canals: (SCC)</a:t>
            </a:r>
          </a:p>
          <a:p>
            <a:pPr marL="34925" indent="0" algn="l" rtl="0">
              <a:buFont typeface="Wingdings 2" panose="05020102010507070707" pitchFamily="18" charset="2"/>
              <a:buNone/>
              <a:defRPr/>
            </a:pPr>
            <a:r>
              <a:rPr lang="en-US" altLang="en-US" sz="1600" dirty="0">
                <a:solidFill>
                  <a:srgbClr val="002060"/>
                </a:solidFill>
                <a:latin typeface="Times New Roman" panose="02020603050405020304" pitchFamily="18" charset="0"/>
                <a:cs typeface="Times New Roman" panose="02020603050405020304" pitchFamily="18" charset="0"/>
              </a:rPr>
              <a:t> </a:t>
            </a:r>
            <a:r>
              <a:rPr lang="en-US" altLang="en-US" sz="1800" b="1" dirty="0">
                <a:solidFill>
                  <a:srgbClr val="002060"/>
                </a:solidFill>
                <a:latin typeface="Times New Roman" panose="02020603050405020304" pitchFamily="18" charset="0"/>
                <a:cs typeface="Times New Roman" panose="02020603050405020304" pitchFamily="18" charset="0"/>
              </a:rPr>
              <a:t>*Position:</a:t>
            </a:r>
          </a:p>
          <a:p>
            <a:pPr marL="320675" indent="-285750" algn="l" rtl="0">
              <a:buFontTx/>
              <a:buChar char="-"/>
              <a:defRPr/>
            </a:pPr>
            <a:r>
              <a:rPr lang="en-US" altLang="en-US" sz="1800" dirty="0">
                <a:solidFill>
                  <a:srgbClr val="002060"/>
                </a:solidFill>
                <a:latin typeface="Times New Roman" panose="02020603050405020304" pitchFamily="18" charset="0"/>
                <a:cs typeface="Times New Roman" panose="02020603050405020304" pitchFamily="18" charset="0"/>
              </a:rPr>
              <a:t>SCC are 3 on each side and lie in 3 planes in space,</a:t>
            </a:r>
          </a:p>
          <a:p>
            <a:pPr marL="320675" indent="-285750" algn="l" rtl="0">
              <a:buFontTx/>
              <a:buChar char="-"/>
              <a:defRPr/>
            </a:pPr>
            <a:r>
              <a:rPr lang="en-US" altLang="en-US" sz="1800" dirty="0">
                <a:solidFill>
                  <a:srgbClr val="002060"/>
                </a:solidFill>
                <a:latin typeface="Times New Roman" panose="02020603050405020304" pitchFamily="18" charset="0"/>
                <a:cs typeface="Times New Roman" panose="02020603050405020304" pitchFamily="18" charset="0"/>
              </a:rPr>
              <a:t> at right angles to each other.</a:t>
            </a:r>
          </a:p>
          <a:p>
            <a:pPr marL="320675" indent="-285750" algn="l" rtl="0">
              <a:buFontTx/>
              <a:buChar char="-"/>
              <a:defRPr/>
            </a:pPr>
            <a:r>
              <a:rPr lang="en-US" altLang="en-US" sz="1800" dirty="0">
                <a:solidFill>
                  <a:srgbClr val="002060"/>
                </a:solidFill>
                <a:latin typeface="Times New Roman" panose="02020603050405020304" pitchFamily="18" charset="0"/>
                <a:cs typeface="Times New Roman" panose="02020603050405020304" pitchFamily="18" charset="0"/>
              </a:rPr>
              <a:t>When the head is bent forward 30 degrees</a:t>
            </a:r>
          </a:p>
          <a:p>
            <a:pPr marL="320675" indent="-285750" algn="l" rtl="0">
              <a:buFontTx/>
              <a:buChar char="-"/>
              <a:defRPr/>
            </a:pPr>
            <a:r>
              <a:rPr lang="en-US" altLang="en-US" sz="1800" dirty="0">
                <a:solidFill>
                  <a:srgbClr val="002060"/>
                </a:solidFill>
                <a:latin typeface="Times New Roman" panose="02020603050405020304" pitchFamily="18" charset="0"/>
                <a:cs typeface="Times New Roman" panose="02020603050405020304" pitchFamily="18" charset="0"/>
              </a:rPr>
              <a:t> the horizontal canal is nearly horizontal.</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So, anterior canal in one side is parallel to posterior canal in other side </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a:t>
            </a:r>
            <a:r>
              <a:rPr lang="en-US" altLang="en-US" sz="1800" b="1" dirty="0">
                <a:solidFill>
                  <a:srgbClr val="002060"/>
                </a:solidFill>
                <a:latin typeface="Times New Roman" panose="02020603050405020304" pitchFamily="18" charset="0"/>
                <a:cs typeface="Times New Roman" panose="02020603050405020304" pitchFamily="18" charset="0"/>
              </a:rPr>
              <a:t>*Structure:</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Each SCC has a dilated end called the ampulla opening into the utricle by 5 openings only, as ant. &amp; post. canals have a common opening at their non </a:t>
            </a:r>
            <a:r>
              <a:rPr lang="en-US" altLang="en-US" sz="1800" dirty="0" err="1">
                <a:solidFill>
                  <a:srgbClr val="002060"/>
                </a:solidFill>
                <a:latin typeface="Times New Roman" panose="02020603050405020304" pitchFamily="18" charset="0"/>
                <a:cs typeface="Times New Roman" panose="02020603050405020304" pitchFamily="18" charset="0"/>
              </a:rPr>
              <a:t>ampullary</a:t>
            </a:r>
            <a:r>
              <a:rPr lang="en-US" altLang="en-US" sz="1800" dirty="0">
                <a:solidFill>
                  <a:srgbClr val="002060"/>
                </a:solidFill>
                <a:latin typeface="Times New Roman" panose="02020603050405020304" pitchFamily="18" charset="0"/>
                <a:cs typeface="Times New Roman" panose="02020603050405020304" pitchFamily="18" charset="0"/>
              </a:rPr>
              <a:t> end.</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The </a:t>
            </a:r>
            <a:r>
              <a:rPr lang="en-US" altLang="en-US" sz="1800" b="1" dirty="0">
                <a:solidFill>
                  <a:srgbClr val="002060"/>
                </a:solidFill>
                <a:latin typeface="Times New Roman" panose="02020603050405020304" pitchFamily="18" charset="0"/>
                <a:cs typeface="Times New Roman" panose="02020603050405020304" pitchFamily="18" charset="0"/>
              </a:rPr>
              <a:t>ampulla</a:t>
            </a:r>
            <a:r>
              <a:rPr lang="en-US" altLang="en-US" sz="1800" dirty="0">
                <a:solidFill>
                  <a:srgbClr val="002060"/>
                </a:solidFill>
                <a:latin typeface="Times New Roman" panose="02020603050405020304" pitchFamily="18" charset="0"/>
                <a:cs typeface="Times New Roman" panose="02020603050405020304" pitchFamily="18" charset="0"/>
              </a:rPr>
              <a:t> contain sensory organ called </a:t>
            </a:r>
            <a:r>
              <a:rPr lang="en-US" altLang="en-US" sz="1800" b="1" dirty="0">
                <a:solidFill>
                  <a:srgbClr val="002060"/>
                </a:solidFill>
                <a:latin typeface="Times New Roman" panose="02020603050405020304" pitchFamily="18" charset="0"/>
                <a:cs typeface="Times New Roman" panose="02020603050405020304" pitchFamily="18" charset="0"/>
              </a:rPr>
              <a:t>Crista </a:t>
            </a:r>
            <a:r>
              <a:rPr lang="en-US" altLang="en-US" sz="1800" b="1" dirty="0" err="1">
                <a:solidFill>
                  <a:srgbClr val="002060"/>
                </a:solidFill>
                <a:latin typeface="Times New Roman" panose="02020603050405020304" pitchFamily="18" charset="0"/>
                <a:cs typeface="Times New Roman" panose="02020603050405020304" pitchFamily="18" charset="0"/>
              </a:rPr>
              <a:t>Ampullaris</a:t>
            </a:r>
            <a:r>
              <a:rPr lang="en-US" altLang="en-US" sz="1800" b="1" dirty="0">
                <a:solidFill>
                  <a:srgbClr val="002060"/>
                </a:solidFill>
                <a:latin typeface="Times New Roman" panose="02020603050405020304" pitchFamily="18" charset="0"/>
                <a:cs typeface="Times New Roman" panose="02020603050405020304" pitchFamily="18" charset="0"/>
              </a:rPr>
              <a:t> </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The crista composed of ridge of columnar hair cells. The hair is embedded in </a:t>
            </a:r>
            <a:r>
              <a:rPr lang="en-US" altLang="en-US" sz="1800" dirty="0" err="1">
                <a:solidFill>
                  <a:srgbClr val="002060"/>
                </a:solidFill>
                <a:latin typeface="Times New Roman" panose="02020603050405020304" pitchFamily="18" charset="0"/>
                <a:cs typeface="Times New Roman" panose="02020603050405020304" pitchFamily="18" charset="0"/>
              </a:rPr>
              <a:t>gelatenous</a:t>
            </a:r>
            <a:r>
              <a:rPr lang="en-US" altLang="en-US" sz="1800" dirty="0">
                <a:solidFill>
                  <a:srgbClr val="002060"/>
                </a:solidFill>
                <a:latin typeface="Times New Roman" panose="02020603050405020304" pitchFamily="18" charset="0"/>
                <a:cs typeface="Times New Roman" panose="02020603050405020304" pitchFamily="18" charset="0"/>
              </a:rPr>
              <a:t> material called cupula, and each cell contains 40-70 </a:t>
            </a:r>
            <a:r>
              <a:rPr lang="en-US" altLang="en-US" sz="1800" dirty="0" err="1">
                <a:solidFill>
                  <a:srgbClr val="002060"/>
                </a:solidFill>
                <a:latin typeface="Times New Roman" panose="02020603050405020304" pitchFamily="18" charset="0"/>
                <a:cs typeface="Times New Roman" panose="02020603050405020304" pitchFamily="18" charset="0"/>
              </a:rPr>
              <a:t>steriocilia</a:t>
            </a:r>
            <a:r>
              <a:rPr lang="en-US" altLang="en-US" sz="1800" dirty="0">
                <a:solidFill>
                  <a:srgbClr val="002060"/>
                </a:solidFill>
                <a:latin typeface="Times New Roman" panose="02020603050405020304" pitchFamily="18" charset="0"/>
                <a:cs typeface="Times New Roman" panose="02020603050405020304" pitchFamily="18" charset="0"/>
              </a:rPr>
              <a:t> and one large </a:t>
            </a:r>
            <a:r>
              <a:rPr lang="en-US" altLang="en-US" sz="1800" dirty="0" err="1">
                <a:solidFill>
                  <a:srgbClr val="002060"/>
                </a:solidFill>
                <a:latin typeface="Times New Roman" panose="02020603050405020304" pitchFamily="18" charset="0"/>
                <a:cs typeface="Times New Roman" panose="02020603050405020304" pitchFamily="18" charset="0"/>
              </a:rPr>
              <a:t>kinocilium</a:t>
            </a:r>
            <a:r>
              <a:rPr lang="en-US" altLang="en-US" sz="1800" dirty="0">
                <a:solidFill>
                  <a:srgbClr val="002060"/>
                </a:solidFill>
                <a:latin typeface="Times New Roman" panose="02020603050405020304" pitchFamily="18" charset="0"/>
                <a:cs typeface="Times New Roman" panose="02020603050405020304" pitchFamily="18" charset="0"/>
              </a:rPr>
              <a:t>.</a:t>
            </a:r>
          </a:p>
          <a:p>
            <a:pPr marL="34925" indent="0" algn="l" rtl="0">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*Stimulus:</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 The hair cells are stimulated (depolarized) when the </a:t>
            </a:r>
            <a:r>
              <a:rPr lang="en-US" altLang="en-US" sz="1800" dirty="0" err="1">
                <a:solidFill>
                  <a:srgbClr val="002060"/>
                </a:solidFill>
                <a:latin typeface="Times New Roman" panose="02020603050405020304" pitchFamily="18" charset="0"/>
                <a:cs typeface="Times New Roman" panose="02020603050405020304" pitchFamily="18" charset="0"/>
              </a:rPr>
              <a:t>steriocilia</a:t>
            </a:r>
            <a:r>
              <a:rPr lang="en-US" altLang="en-US" sz="1800" dirty="0">
                <a:solidFill>
                  <a:srgbClr val="002060"/>
                </a:solidFill>
                <a:latin typeface="Times New Roman" panose="02020603050405020304" pitchFamily="18" charset="0"/>
                <a:cs typeface="Times New Roman" panose="02020603050405020304" pitchFamily="18" charset="0"/>
              </a:rPr>
              <a:t> are bent towards the </a:t>
            </a:r>
            <a:r>
              <a:rPr lang="en-US" altLang="en-US" sz="1800" dirty="0" err="1">
                <a:solidFill>
                  <a:srgbClr val="002060"/>
                </a:solidFill>
                <a:latin typeface="Times New Roman" panose="02020603050405020304" pitchFamily="18" charset="0"/>
                <a:cs typeface="Times New Roman" panose="02020603050405020304" pitchFamily="18" charset="0"/>
              </a:rPr>
              <a:t>kinocilium</a:t>
            </a:r>
            <a:r>
              <a:rPr lang="en-US" altLang="en-US" sz="1800" dirty="0">
                <a:solidFill>
                  <a:srgbClr val="002060"/>
                </a:solidFill>
                <a:latin typeface="Times New Roman" panose="02020603050405020304" pitchFamily="18" charset="0"/>
                <a:cs typeface="Times New Roman" panose="02020603050405020304" pitchFamily="18" charset="0"/>
              </a:rPr>
              <a:t> but hyperpolarized with the reverse side.</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-In the horizontal canals the </a:t>
            </a:r>
            <a:r>
              <a:rPr lang="en-US" altLang="en-US" sz="1800" dirty="0" err="1">
                <a:solidFill>
                  <a:srgbClr val="002060"/>
                </a:solidFill>
                <a:latin typeface="Times New Roman" panose="02020603050405020304" pitchFamily="18" charset="0"/>
                <a:cs typeface="Times New Roman" panose="02020603050405020304" pitchFamily="18" charset="0"/>
              </a:rPr>
              <a:t>kinocilia</a:t>
            </a:r>
            <a:r>
              <a:rPr lang="en-US" altLang="en-US" sz="1800" dirty="0">
                <a:solidFill>
                  <a:srgbClr val="002060"/>
                </a:solidFill>
                <a:latin typeface="Times New Roman" panose="02020603050405020304" pitchFamily="18" charset="0"/>
                <a:cs typeface="Times New Roman" panose="02020603050405020304" pitchFamily="18" charset="0"/>
              </a:rPr>
              <a:t> is present towards the utricle. So, crista is stimulated when it bends towards the utricle.                         -In the vertical canals the opposite occur.</a:t>
            </a:r>
          </a:p>
          <a:p>
            <a:pPr marL="34925" indent="0" algn="l" rtl="0">
              <a:buFont typeface="Wingdings 2" panose="05020102010507070707" pitchFamily="18" charset="2"/>
              <a:buNone/>
              <a:defRPr/>
            </a:pPr>
            <a:r>
              <a:rPr lang="en-US" altLang="en-US" sz="1800" b="1" dirty="0">
                <a:solidFill>
                  <a:srgbClr val="002060"/>
                </a:solidFill>
                <a:latin typeface="Times New Roman" panose="02020603050405020304" pitchFamily="18" charset="0"/>
                <a:cs typeface="Times New Roman" panose="02020603050405020304" pitchFamily="18" charset="0"/>
              </a:rPr>
              <a:t>*Function:</a:t>
            </a:r>
          </a:p>
          <a:p>
            <a:pPr marL="34925" indent="0" algn="l" rtl="0">
              <a:buFont typeface="Wingdings 2" panose="05020102010507070707" pitchFamily="18" charset="2"/>
              <a:buNone/>
              <a:defRPr/>
            </a:pPr>
            <a:r>
              <a:rPr lang="en-US" altLang="en-US" sz="1800" dirty="0">
                <a:solidFill>
                  <a:srgbClr val="002060"/>
                </a:solidFill>
                <a:latin typeface="Times New Roman" panose="02020603050405020304" pitchFamily="18" charset="0"/>
                <a:cs typeface="Times New Roman" panose="02020603050405020304" pitchFamily="18" charset="0"/>
              </a:rPr>
              <a:t>The function of SCC is to detect angular  acceleration (rotation) and the effective stimulus to each crista is the rotation of the head in the plane of its canal.</a:t>
            </a:r>
          </a:p>
          <a:p>
            <a:pPr marL="34925" indent="0" algn="l" rtl="0">
              <a:buFont typeface="Wingdings 2" panose="05020102010507070707" pitchFamily="18" charset="2"/>
              <a:buNone/>
              <a:defRPr/>
            </a:pPr>
            <a:endParaRPr lang="en-US" altLang="en-US" sz="1600" dirty="0">
              <a:solidFill>
                <a:srgbClr val="002060"/>
              </a:solidFill>
              <a:latin typeface="Times New Roman" panose="02020603050405020304" pitchFamily="18" charset="0"/>
              <a:cs typeface="Times New Roman" panose="02020603050405020304" pitchFamily="18" charset="0"/>
            </a:endParaRPr>
          </a:p>
        </p:txBody>
      </p:sp>
      <p:pic>
        <p:nvPicPr>
          <p:cNvPr id="8195" name="Picture 1">
            <a:extLst>
              <a:ext uri="{FF2B5EF4-FFF2-40B4-BE49-F238E27FC236}">
                <a16:creationId xmlns:a16="http://schemas.microsoft.com/office/drawing/2014/main" id="{88D87FBA-7412-4C7A-AD01-B162E46F3ECD}"/>
              </a:ext>
            </a:extLst>
          </p:cNvPr>
          <p:cNvPicPr>
            <a:picLocks noChangeAspect="1"/>
          </p:cNvPicPr>
          <p:nvPr/>
        </p:nvPicPr>
        <p:blipFill>
          <a:blip r:embed="rId2" cstate="print">
            <a:extLst>
              <a:ext uri="{28A0092B-C50C-407E-A947-70E740481C1C}">
                <a14:useLocalDpi xmlns:a14="http://schemas.microsoft.com/office/drawing/2010/main" val="0"/>
              </a:ext>
            </a:extLst>
          </a:blip>
          <a:srcRect l="8926" b="2126"/>
          <a:stretch>
            <a:fillRect/>
          </a:stretch>
        </p:blipFill>
        <p:spPr bwMode="auto">
          <a:xfrm>
            <a:off x="6875463" y="115888"/>
            <a:ext cx="2160587" cy="259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عنصر نائب للمحتوى 2">
            <a:extLst>
              <a:ext uri="{FF2B5EF4-FFF2-40B4-BE49-F238E27FC236}">
                <a16:creationId xmlns:a16="http://schemas.microsoft.com/office/drawing/2014/main" id="{5261FA71-1ABD-4C55-9612-67CD18B0A4A8}"/>
              </a:ext>
            </a:extLst>
          </p:cNvPr>
          <p:cNvSpPr>
            <a:spLocks noGrp="1"/>
          </p:cNvSpPr>
          <p:nvPr>
            <p:ph idx="1"/>
          </p:nvPr>
        </p:nvSpPr>
        <p:spPr>
          <a:xfrm>
            <a:off x="30163" y="260350"/>
            <a:ext cx="8905875" cy="6700838"/>
          </a:xfrm>
        </p:spPr>
        <p:txBody>
          <a:bodyPr/>
          <a:lstStyle/>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2000" b="1">
                <a:solidFill>
                  <a:srgbClr val="002060"/>
                </a:solidFill>
                <a:latin typeface="Times New Roman" panose="02020603050405020304" pitchFamily="18" charset="0"/>
                <a:cs typeface="Times New Roman" panose="02020603050405020304" pitchFamily="18" charset="0"/>
              </a:rPr>
              <a:t>Mode of action of SCC in angular acceleration:  </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•During rest these is equal impulses are discharged from SCC of both sides.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•During rotation to </a:t>
            </a:r>
            <a:r>
              <a:rPr lang="en-US" altLang="en-US" sz="1600" b="1">
                <a:solidFill>
                  <a:srgbClr val="002060"/>
                </a:solidFill>
                <a:latin typeface="Times New Roman" panose="02020603050405020304" pitchFamily="18" charset="0"/>
                <a:cs typeface="Times New Roman" panose="02020603050405020304" pitchFamily="18" charset="0"/>
              </a:rPr>
              <a:t>right</a:t>
            </a:r>
            <a:r>
              <a:rPr lang="en-US" altLang="en-US" sz="1600">
                <a:solidFill>
                  <a:srgbClr val="002060"/>
                </a:solidFill>
                <a:latin typeface="Times New Roman" panose="02020603050405020304" pitchFamily="18" charset="0"/>
                <a:cs typeface="Times New Roman" panose="02020603050405020304" pitchFamily="18" charset="0"/>
              </a:rPr>
              <a:t> the following occurs:</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(1) At the beginning of rotation: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The endolymph by its inertia rotates to </a:t>
            </a:r>
            <a:r>
              <a:rPr lang="en-US" altLang="en-US" sz="1600" b="1">
                <a:solidFill>
                  <a:srgbClr val="002060"/>
                </a:solidFill>
                <a:latin typeface="Times New Roman" panose="02020603050405020304" pitchFamily="18" charset="0"/>
                <a:cs typeface="Times New Roman" panose="02020603050405020304" pitchFamily="18" charset="0"/>
              </a:rPr>
              <a:t>Lt</a:t>
            </a:r>
            <a:r>
              <a:rPr lang="en-US" altLang="en-US" sz="1600">
                <a:solidFill>
                  <a:srgbClr val="002060"/>
                </a:solidFill>
                <a:latin typeface="Times New Roman" panose="02020603050405020304" pitchFamily="18" charset="0"/>
                <a:cs typeface="Times New Roman" panose="02020603050405020304" pitchFamily="18" charset="0"/>
              </a:rPr>
              <a:t> (opposite to side of rotation) → bending both cristae to left.</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The </a:t>
            </a:r>
            <a:r>
              <a:rPr lang="en-US" altLang="en-US" sz="1600" b="1">
                <a:solidFill>
                  <a:srgbClr val="002060"/>
                </a:solidFill>
                <a:latin typeface="Times New Roman" panose="02020603050405020304" pitchFamily="18" charset="0"/>
                <a:cs typeface="Times New Roman" panose="02020603050405020304" pitchFamily="18" charset="0"/>
              </a:rPr>
              <a:t>Rt</a:t>
            </a:r>
            <a:r>
              <a:rPr lang="en-US" altLang="en-US" sz="1600">
                <a:solidFill>
                  <a:srgbClr val="002060"/>
                </a:solidFill>
                <a:latin typeface="Times New Roman" panose="02020603050405020304" pitchFamily="18" charset="0"/>
                <a:cs typeface="Times New Roman" panose="02020603050405020304" pitchFamily="18" charset="0"/>
              </a:rPr>
              <a:t>. crista bends towards the utricle so it is stimulated (depolarized) → ↑ impulse frequency.</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The </a:t>
            </a:r>
            <a:r>
              <a:rPr lang="en-US" altLang="en-US" sz="1600" b="1">
                <a:solidFill>
                  <a:srgbClr val="002060"/>
                </a:solidFill>
                <a:latin typeface="Times New Roman" panose="02020603050405020304" pitchFamily="18" charset="0"/>
                <a:cs typeface="Times New Roman" panose="02020603050405020304" pitchFamily="18" charset="0"/>
              </a:rPr>
              <a:t>Lt</a:t>
            </a:r>
            <a:r>
              <a:rPr lang="en-US" altLang="en-US" sz="1600">
                <a:solidFill>
                  <a:srgbClr val="002060"/>
                </a:solidFill>
                <a:latin typeface="Times New Roman" panose="02020603050405020304" pitchFamily="18" charset="0"/>
                <a:cs typeface="Times New Roman" panose="02020603050405020304" pitchFamily="18" charset="0"/>
              </a:rPr>
              <a:t>. crista bends away from the utricle so it is inhibited (hyperpolarized) → ↓ impulse frequency.</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This unbalanced discharge gives the  CNS the sensation of rotation to the Rt.</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(2) After 20-30 seconds of rotation: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As the rotation continues the inertia is overcome and the endolymph moves at the same rates as its bony canal so the </a:t>
            </a:r>
            <a:r>
              <a:rPr lang="en-US" altLang="en-US" sz="1600" b="1">
                <a:solidFill>
                  <a:srgbClr val="002060"/>
                </a:solidFill>
                <a:latin typeface="Times New Roman" panose="02020603050405020304" pitchFamily="18" charset="0"/>
                <a:cs typeface="Times New Roman" panose="02020603050405020304" pitchFamily="18" charset="0"/>
              </a:rPr>
              <a:t>capula</a:t>
            </a:r>
            <a:r>
              <a:rPr lang="en-US" altLang="en-US" sz="1600">
                <a:solidFill>
                  <a:srgbClr val="002060"/>
                </a:solidFill>
                <a:latin typeface="Times New Roman" panose="02020603050405020304" pitchFamily="18" charset="0"/>
                <a:cs typeface="Times New Roman" panose="02020603050405020304" pitchFamily="18" charset="0"/>
              </a:rPr>
              <a:t> return to their normal position by their elasticity → the sensation of rotation disappear.</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(3) At the stoppage of rotation: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The endolymph due to its momentum (force keeping it moving) continue to move to the Rt. after stoppage of rotation → bending the cristae to right → stimulation of left crista → false sensation of rotation to left (</a:t>
            </a:r>
            <a:r>
              <a:rPr lang="en-US" altLang="en-US" sz="1600" b="1">
                <a:solidFill>
                  <a:srgbClr val="002060"/>
                </a:solidFill>
                <a:latin typeface="Times New Roman" panose="02020603050405020304" pitchFamily="18" charset="0"/>
                <a:cs typeface="Times New Roman" panose="02020603050405020304" pitchFamily="18" charset="0"/>
              </a:rPr>
              <a:t>vertigo</a:t>
            </a:r>
            <a:r>
              <a:rPr lang="en-US" altLang="en-US" sz="1600">
                <a:solidFill>
                  <a:srgbClr val="002060"/>
                </a:solidFill>
                <a:latin typeface="Times New Roman" panose="02020603050405020304" pitchFamily="18" charset="0"/>
                <a:cs typeface="Times New Roman" panose="02020603050405020304" pitchFamily="18" charset="0"/>
              </a:rPr>
              <a:t>).</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(4) After 20-30 seconds of stoppage:</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The movements of endolymph stop and </a:t>
            </a:r>
            <a:r>
              <a:rPr lang="en-US" altLang="en-US" sz="1600" b="1">
                <a:solidFill>
                  <a:srgbClr val="002060"/>
                </a:solidFill>
                <a:latin typeface="Times New Roman" panose="02020603050405020304" pitchFamily="18" charset="0"/>
                <a:cs typeface="Times New Roman" panose="02020603050405020304" pitchFamily="18" charset="0"/>
              </a:rPr>
              <a:t>cupula</a:t>
            </a:r>
            <a:r>
              <a:rPr lang="en-US" altLang="en-US" sz="1600">
                <a:solidFill>
                  <a:srgbClr val="002060"/>
                </a:solidFill>
                <a:latin typeface="Times New Roman" panose="02020603050405020304" pitchFamily="18" charset="0"/>
                <a:cs typeface="Times New Roman" panose="02020603050405020304" pitchFamily="18" charset="0"/>
              </a:rPr>
              <a:t> return to its resting position due to their elasticity → sense of rotation stops.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Thus the SCC are stimulated at the beginning of rotation, end of rotation and change in rate of rotation, but at </a:t>
            </a:r>
            <a:r>
              <a:rPr lang="en-US" altLang="en-US" sz="1600" b="1">
                <a:solidFill>
                  <a:srgbClr val="002060"/>
                </a:solidFill>
                <a:latin typeface="Times New Roman" panose="02020603050405020304" pitchFamily="18" charset="0"/>
                <a:cs typeface="Times New Roman" panose="02020603050405020304" pitchFamily="18" charset="0"/>
              </a:rPr>
              <a:t>constan</a:t>
            </a:r>
            <a:r>
              <a:rPr lang="en-US" altLang="en-US" sz="1600">
                <a:solidFill>
                  <a:srgbClr val="002060"/>
                </a:solidFill>
                <a:latin typeface="Times New Roman" panose="02020603050405020304" pitchFamily="18" charset="0"/>
                <a:cs typeface="Times New Roman" panose="02020603050405020304" pitchFamily="18" charset="0"/>
              </a:rPr>
              <a:t>t rate of rotation these is no stimulation (we don’t perceive the rotation of earth).</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SCC have a predictive function of mal-equilibrium for correction before fall down.</a:t>
            </a:r>
          </a:p>
          <a:p>
            <a:pPr marL="34925" indent="0" algn="l"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صر نائب للمحتوى 2">
            <a:extLst>
              <a:ext uri="{FF2B5EF4-FFF2-40B4-BE49-F238E27FC236}">
                <a16:creationId xmlns:a16="http://schemas.microsoft.com/office/drawing/2014/main" id="{E3042C9D-1BFF-4268-BC60-CC67231CD647}"/>
              </a:ext>
            </a:extLst>
          </p:cNvPr>
          <p:cNvSpPr>
            <a:spLocks noGrp="1"/>
          </p:cNvSpPr>
          <p:nvPr>
            <p:ph idx="1"/>
          </p:nvPr>
        </p:nvSpPr>
        <p:spPr>
          <a:xfrm>
            <a:off x="107950" y="0"/>
            <a:ext cx="8905875" cy="6699250"/>
          </a:xfrm>
        </p:spPr>
        <p:txBody>
          <a:bodyPr/>
          <a:lstStyle/>
          <a:p>
            <a:pPr marL="34925" indent="0" algn="l"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*Methods of stimulation of the S.C.C, utricle and saccule:-</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  Angular or linear acceleration (rotation).               2)  Electrical stimulation on mastoid process..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3) Thermal method: by warming endolymph which leads to it's movement and displacement of cristae arnpularis. This occurs during ear wash when the fluid used in wash is either too hot or too cold. </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*Results of stimulation of S.C.C:</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 Vertigo.                                          2) Nystagmus.                           3) Autonomic reaction.                                4)   Past pointing test of Barany’s.                 5-muscle tone changes.</a:t>
            </a:r>
          </a:p>
          <a:p>
            <a:pPr marL="34925" indent="0" algn="l" rtl="0">
              <a:buFont typeface="Wingdings 2" panose="05020102010507070707" pitchFamily="18" charset="2"/>
              <a:buNone/>
            </a:pPr>
            <a:endParaRPr lang="en-US" altLang="en-US" sz="1600" b="1">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1) Vertigo:</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•Definition: It is a false sensation of counter rotation felt on stoppage of rotation  disturbance in equilibrium.</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•Pathway of vertigo:  </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Crista of  SCC → vestibular nerve → vestibular ganglion → vestibular nucleus → inferior cerebellar peduncle → folliculo-nodular lobe of cerebellum → dentate nucleus → supperior cerebellar penduncle → reticular formation (may receive direct impulses from vestibular nucleus) → thalamus of opposite side → superior temporal gyrus (center of vertigo).</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•Causes of vertigo (Dizziness or Giddiness):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 Stoppage of angular rotation the endolymph due to its momentum   continue to move  after stoppage of rotation → bending the cristae →  false sensation of rotation to opposite direction (vertigo).</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2) Eye strain (blurring of vision).                  3) Alcohol toxicity and overdose of streptomycin.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4) Motion sickness: result of excessive labyrinthine stimulation due to motion of a vehicle (car, ship or plane).</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5) Menier’s disease          6) Liver failure.   7) Drug toxicity   8) Fever.</a:t>
            </a:r>
          </a:p>
          <a:p>
            <a:pPr marL="34925" indent="0" algn="l"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l"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a:extLst>
              <a:ext uri="{FF2B5EF4-FFF2-40B4-BE49-F238E27FC236}">
                <a16:creationId xmlns:a16="http://schemas.microsoft.com/office/drawing/2014/main" id="{8AAC6F25-E64B-49B9-A495-0FE3DF946D09}"/>
              </a:ext>
            </a:extLst>
          </p:cNvPr>
          <p:cNvSpPr>
            <a:spLocks noGrp="1"/>
          </p:cNvSpPr>
          <p:nvPr>
            <p:ph idx="1"/>
          </p:nvPr>
        </p:nvSpPr>
        <p:spPr>
          <a:xfrm>
            <a:off x="107950" y="0"/>
            <a:ext cx="8905875" cy="6699250"/>
          </a:xfrm>
        </p:spPr>
        <p:txBody>
          <a:bodyPr/>
          <a:lstStyle/>
          <a:p>
            <a:pPr marL="34925" indent="0" algn="l" rtl="0">
              <a:buFont typeface="Wingdings 2" panose="05020102010507070707" pitchFamily="18" charset="2"/>
              <a:buNone/>
            </a:pPr>
            <a:r>
              <a:rPr lang="en-US" altLang="en-US" sz="1800" b="1">
                <a:solidFill>
                  <a:srgbClr val="002060"/>
                </a:solidFill>
                <a:latin typeface="Times New Roman" panose="02020603050405020304" pitchFamily="18" charset="0"/>
                <a:cs typeface="Times New Roman" panose="02020603050405020304" pitchFamily="18" charset="0"/>
              </a:rPr>
              <a:t>2) Nystagmus: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Definition: It is a rhythmic oscillatory movement of the eye(horizontal or vertical) according to direction of rotation.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It has 2 components:</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1-Slow component</a:t>
            </a:r>
            <a:r>
              <a:rPr lang="en-US" altLang="en-US" sz="1600">
                <a:solidFill>
                  <a:srgbClr val="002060"/>
                </a:solidFill>
                <a:latin typeface="Times New Roman" panose="02020603050405020304" pitchFamily="18" charset="0"/>
                <a:cs typeface="Times New Roman" panose="02020603050405020304" pitchFamily="18" charset="0"/>
              </a:rPr>
              <a:t>: in the direction opposite to rotation (impulses from SCC).</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2-Rapid component</a:t>
            </a:r>
            <a:r>
              <a:rPr lang="en-US" altLang="en-US" sz="1600">
                <a:solidFill>
                  <a:srgbClr val="002060"/>
                </a:solidFill>
                <a:latin typeface="Times New Roman" panose="02020603050405020304" pitchFamily="18" charset="0"/>
                <a:cs typeface="Times New Roman" panose="02020603050405020304" pitchFamily="18" charset="0"/>
              </a:rPr>
              <a:t>: in same direction of rotation (impulses from brain stem reticular formation).</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Aim: to fix objects in the field of vision for long period.</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Pathway:    </a:t>
            </a:r>
            <a:r>
              <a:rPr lang="en-US" altLang="en-US" sz="1600" b="1">
                <a:solidFill>
                  <a:srgbClr val="002060"/>
                </a:solidFill>
                <a:latin typeface="Times New Roman" panose="02020603050405020304" pitchFamily="18" charset="0"/>
                <a:cs typeface="Times New Roman" panose="02020603050405020304" pitchFamily="18" charset="0"/>
              </a:rPr>
              <a:t>For slow component:</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Stimulate of crista in SCC → vestibular nerve → vestibular ganglion → vestibular nucleus → medial longitudinal bundle →3,4,6 cranial nerves → extra-ocular ms. → movements of eye ball.</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For rapid component:  </a:t>
            </a:r>
            <a:r>
              <a:rPr lang="en-US" altLang="en-US" sz="1600">
                <a:solidFill>
                  <a:srgbClr val="002060"/>
                </a:solidFill>
                <a:latin typeface="Times New Roman" panose="02020603050405020304" pitchFamily="18" charset="0"/>
                <a:cs typeface="Times New Roman" panose="02020603050405020304" pitchFamily="18" charset="0"/>
              </a:rPr>
              <a:t>Impulses from reticular formation of brain stem → the same pathway</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Causes:     </a:t>
            </a:r>
            <a:r>
              <a:rPr lang="en-US" altLang="en-US" sz="1600">
                <a:solidFill>
                  <a:srgbClr val="002060"/>
                </a:solidFill>
                <a:latin typeface="Times New Roman" panose="02020603050405020304" pitchFamily="18" charset="0"/>
                <a:cs typeface="Times New Roman" panose="02020603050405020304" pitchFamily="18" charset="0"/>
              </a:rPr>
              <a:t>1) Rotation and post rotation.  2)Optokinetic nystagmus when looking from a window of a train.           3) Defective vision or searching nystagmus due to central corneal opacity (scotoma).</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4) Neocerebellar syndrome.                      5)	Menier’s disease.                   6) Hysterical nystagmus.</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7) Physiological nystagmus: very fine movements of the eye during exposure to light to avoid adaptation.</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3) Autonomic reactions:  </a:t>
            </a:r>
            <a:r>
              <a:rPr lang="en-US" altLang="en-US" sz="1600">
                <a:solidFill>
                  <a:srgbClr val="002060"/>
                </a:solidFill>
                <a:latin typeface="Times New Roman" panose="02020603050405020304" pitchFamily="18" charset="0"/>
                <a:cs typeface="Times New Roman" panose="02020603050405020304" pitchFamily="18" charset="0"/>
              </a:rPr>
              <a:t>Due to impulses from SCC to autonomic centres in reticular formation causing nausea, vomiting, bradycardia, hypotension ,sweating &amp; pallor.</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4)Post-rotatory reaction (past-pointing Barany’s test) </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After end of rotation to right the person feels false sensation of rotation to left. So if he is asked to touch a point on the wall(he determined it previously) while closing the eye, he touch to right of the point to compensate false sensation of rotation to left.</a:t>
            </a:r>
          </a:p>
          <a:p>
            <a:pPr marL="34925" indent="0" algn="l"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5) Changes in muscle tone:</a:t>
            </a:r>
          </a:p>
          <a:p>
            <a:pPr marL="34925" indent="0" algn="l"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Stimulation of SCC causes increase in ms. tone on the </a:t>
            </a:r>
            <a:r>
              <a:rPr lang="en-US" altLang="en-US" sz="1600" b="1">
                <a:solidFill>
                  <a:srgbClr val="002060"/>
                </a:solidFill>
                <a:latin typeface="Times New Roman" panose="02020603050405020304" pitchFamily="18" charset="0"/>
                <a:cs typeface="Times New Roman" panose="02020603050405020304" pitchFamily="18" charset="0"/>
              </a:rPr>
              <a:t>same side </a:t>
            </a:r>
            <a:r>
              <a:rPr lang="en-US" altLang="en-US" sz="1600">
                <a:solidFill>
                  <a:srgbClr val="002060"/>
                </a:solidFill>
                <a:latin typeface="Times New Roman" panose="02020603050405020304" pitchFamily="18" charset="0"/>
                <a:cs typeface="Times New Roman" panose="02020603050405020304" pitchFamily="18" charset="0"/>
              </a:rPr>
              <a:t>and decrease in </a:t>
            </a:r>
            <a:r>
              <a:rPr lang="en-US" altLang="en-US" sz="1600" b="1">
                <a:solidFill>
                  <a:srgbClr val="002060"/>
                </a:solidFill>
                <a:latin typeface="Times New Roman" panose="02020603050405020304" pitchFamily="18" charset="0"/>
                <a:cs typeface="Times New Roman" panose="02020603050405020304" pitchFamily="18" charset="0"/>
              </a:rPr>
              <a:t>opposite side </a:t>
            </a:r>
            <a:r>
              <a:rPr lang="en-US" altLang="en-US" sz="1600">
                <a:solidFill>
                  <a:srgbClr val="002060"/>
                </a:solidFill>
                <a:latin typeface="Times New Roman" panose="02020603050405020304" pitchFamily="18" charset="0"/>
                <a:cs typeface="Times New Roman" panose="02020603050405020304" pitchFamily="18" charset="0"/>
              </a:rPr>
              <a:t>to support the body posture.</a:t>
            </a:r>
          </a:p>
          <a:p>
            <a:pPr marL="34925" indent="0" algn="l"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عنصر نائب للمحتوى 2">
            <a:extLst>
              <a:ext uri="{FF2B5EF4-FFF2-40B4-BE49-F238E27FC236}">
                <a16:creationId xmlns:a16="http://schemas.microsoft.com/office/drawing/2014/main" id="{EA6BCA60-5595-4C0A-B754-706E30972FED}"/>
              </a:ext>
            </a:extLst>
          </p:cNvPr>
          <p:cNvSpPr>
            <a:spLocks noGrp="1"/>
          </p:cNvSpPr>
          <p:nvPr>
            <p:ph idx="1"/>
          </p:nvPr>
        </p:nvSpPr>
        <p:spPr>
          <a:xfrm>
            <a:off x="107950" y="0"/>
            <a:ext cx="8905875" cy="6699250"/>
          </a:xfrm>
        </p:spPr>
        <p:txBody>
          <a:bodyPr/>
          <a:lstStyle/>
          <a:p>
            <a:pPr marL="34925" indent="0" algn="ctr" rtl="0">
              <a:buFont typeface="Wingdings 2" panose="05020102010507070707" pitchFamily="18" charset="2"/>
              <a:buNone/>
            </a:pPr>
            <a:r>
              <a:rPr lang="en-US" altLang="en-US" sz="2000" b="1">
                <a:solidFill>
                  <a:srgbClr val="002060"/>
                </a:solidFill>
                <a:latin typeface="Times New Roman" panose="02020603050405020304" pitchFamily="18" charset="0"/>
                <a:cs typeface="Times New Roman" panose="02020603050405020304" pitchFamily="18" charset="0"/>
              </a:rPr>
              <a:t>"Postural or equilibrium reflexes”</a:t>
            </a: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The receptors of postural reflexes are found in three sites :-</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 In proprioceptors in all the body but specially in antigravity muscles.</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2- In the labyrinth which is found in the inner ear.                     3- In the retina (visual receptors). </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There is a center of equilibrium which is found in the </a:t>
            </a:r>
            <a:r>
              <a:rPr lang="en-US" altLang="en-US" sz="1600" b="1">
                <a:solidFill>
                  <a:srgbClr val="002060"/>
                </a:solidFill>
                <a:latin typeface="Times New Roman" panose="02020603050405020304" pitchFamily="18" charset="0"/>
                <a:cs typeface="Times New Roman" panose="02020603050405020304" pitchFamily="18" charset="0"/>
              </a:rPr>
              <a:t>temporal lobe </a:t>
            </a:r>
            <a:r>
              <a:rPr lang="en-US" altLang="en-US" sz="1600">
                <a:solidFill>
                  <a:srgbClr val="002060"/>
                </a:solidFill>
                <a:latin typeface="Times New Roman" panose="02020603050405020304" pitchFamily="18" charset="0"/>
                <a:cs typeface="Times New Roman" panose="02020603050405020304" pitchFamily="18" charset="0"/>
              </a:rPr>
              <a:t>in each side of the two cerebral hemispheres near auditory center.  When the body equilibrium starts to be disturbed this leads to unequal impulses to both centers, which stimulate immediately the postural reflexes .</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*Types of the postural reflexes : </a:t>
            </a:r>
            <a:r>
              <a:rPr lang="en-US" altLang="en-US" sz="1600">
                <a:solidFill>
                  <a:srgbClr val="002060"/>
                </a:solidFill>
                <a:latin typeface="Times New Roman" panose="02020603050405020304" pitchFamily="18" charset="0"/>
                <a:cs typeface="Times New Roman" panose="02020603050405020304" pitchFamily="18" charset="0"/>
              </a:rPr>
              <a:t> the postural reflexes are classified according to  site of its  center into: </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[1] Spinal postural reflexes : </a:t>
            </a:r>
            <a:r>
              <a:rPr lang="en-US" altLang="en-US" sz="1600">
                <a:solidFill>
                  <a:srgbClr val="002060"/>
                </a:solidFill>
                <a:latin typeface="Times New Roman" panose="02020603050405020304" pitchFamily="18" charset="0"/>
                <a:cs typeface="Times New Roman" panose="02020603050405020304" pitchFamily="18" charset="0"/>
              </a:rPr>
              <a:t>it's center lie in the spinal cord they are better studied in spinal animal, lesion below C5, as :-    1- Stretch reflex .  2-Steeping reflexes (direct- Crossed (Phillipson's reflex)- diagonal ) .   3- Positive supporting reaction.    4-Crossed extensor reflex.</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[2] Medullary postural reflexes (statotonic   reflexes): </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(a) Statotonic Neck reflexes:</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 Ventroflexion of head → flexion of fore limbs and extension in hindlimbs .(like a cat looking underneath a chair)</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2-Dorsiflexion (extension of head) → extension of forelimb and flexion of Hind limbs.(like a cat looking above a shelf).</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3- Turning the head to one side → extension and rigidly in that side and decrease tone and flexion in other limbs.</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(b) Statotonic Labryinthine reflexes:</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1- Ventroflexion of the head or prone position → flexion of the 4 limbs (minimal tone).</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2- Dorsiflexion of the head or supine position → extension of the 4 limbs (maximal tone).</a:t>
            </a: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صر نائب للمحتوى 2">
            <a:extLst>
              <a:ext uri="{FF2B5EF4-FFF2-40B4-BE49-F238E27FC236}">
                <a16:creationId xmlns:a16="http://schemas.microsoft.com/office/drawing/2014/main" id="{32E19A37-0DB4-4493-B5C7-7A90362D3385}"/>
              </a:ext>
            </a:extLst>
          </p:cNvPr>
          <p:cNvSpPr>
            <a:spLocks noGrp="1"/>
          </p:cNvSpPr>
          <p:nvPr>
            <p:ph idx="1"/>
          </p:nvPr>
        </p:nvSpPr>
        <p:spPr>
          <a:xfrm>
            <a:off x="0" y="0"/>
            <a:ext cx="9013825" cy="6699250"/>
          </a:xfrm>
        </p:spPr>
        <p:txBody>
          <a:bodyPr/>
          <a:lstStyle/>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[3]  Midbrain postural reflexes: (Rightening reflexes)</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A- Two reflexes correct the head position:</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(1) Labyrinthine rightening reflex on the head:</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When the animal is held in air from its pelvis (no proprioceptors) and tilted to one side → the position of head is corrected with eyes lying in horizontal plane (receptors are otoliths).</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(2) Body rightening reflex on the head:</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If a thalamic labyrinth-less animal is put on its side the pressure on that side stimulate the proprioceptors → correction of head position in horizontal plane.</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B-Two reflexes correct the body position after correction of the head:</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(1) neck rightening reflex on the body:   </a:t>
            </a:r>
            <a:r>
              <a:rPr lang="en-US" altLang="en-US" sz="1600">
                <a:solidFill>
                  <a:srgbClr val="002060"/>
                </a:solidFill>
                <a:latin typeface="Times New Roman" panose="02020603050405020304" pitchFamily="18" charset="0"/>
                <a:cs typeface="Times New Roman" panose="02020603050405020304" pitchFamily="18" charset="0"/>
              </a:rPr>
              <a:t>After correction of the head in  thalamic labyrinth-less animal as above, the twisted neck stimulate the proprioceptors to send impulses to correct the  body on standing position (correct the anterior limb at first).</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(2) Body rightening reflex on the body:   </a:t>
            </a:r>
            <a:r>
              <a:rPr lang="en-US" altLang="en-US" sz="1600">
                <a:solidFill>
                  <a:srgbClr val="002060"/>
                </a:solidFill>
                <a:latin typeface="Times New Roman" panose="02020603050405020304" pitchFamily="18" charset="0"/>
                <a:cs typeface="Times New Roman" panose="02020603050405020304" pitchFamily="18" charset="0"/>
              </a:rPr>
              <a:t>If thalamic animal (blind) with fixed neck or destroyed neck dorsal root is put on its side, the pressure receptors on this side send impulse to correct the whole body.</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C- Grasp reflex : is one of the rightening reflex:   </a:t>
            </a:r>
            <a:r>
              <a:rPr lang="en-US" altLang="en-US" sz="1600">
                <a:solidFill>
                  <a:srgbClr val="002060"/>
                </a:solidFill>
                <a:latin typeface="Times New Roman" panose="02020603050405020304" pitchFamily="18" charset="0"/>
                <a:cs typeface="Times New Roman" panose="02020603050405020304" pitchFamily="18" charset="0"/>
              </a:rPr>
              <a:t>   -If an object is placed in contact with the palm of thalamic animal or with </a:t>
            </a:r>
            <a:r>
              <a:rPr lang="en-US" altLang="en-US" sz="1600" b="1">
                <a:solidFill>
                  <a:srgbClr val="002060"/>
                </a:solidFill>
                <a:latin typeface="Times New Roman" panose="02020603050405020304" pitchFamily="18" charset="0"/>
                <a:cs typeface="Times New Roman" panose="02020603050405020304" pitchFamily="18" charset="0"/>
              </a:rPr>
              <a:t>area 6 lesion</a:t>
            </a:r>
            <a:r>
              <a:rPr lang="en-US" altLang="en-US" sz="1600">
                <a:solidFill>
                  <a:srgbClr val="002060"/>
                </a:solidFill>
                <a:latin typeface="Times New Roman" panose="02020603050405020304" pitchFamily="18" charset="0"/>
                <a:cs typeface="Times New Roman" panose="02020603050405020304" pitchFamily="18" charset="0"/>
              </a:rPr>
              <a:t>, the fingers will close firmly (grasp) around it &amp; attempt to remove this object from hand causes more grasp.</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-This reflex present in before one year due to lack of myelination of the inhibitory  descending tracts from cortical area 6  whic</a:t>
            </a:r>
            <a:r>
              <a:rPr lang="en-US" altLang="en-US" sz="1600" b="1">
                <a:solidFill>
                  <a:srgbClr val="002060"/>
                </a:solidFill>
                <a:latin typeface="Times New Roman" panose="02020603050405020304" pitchFamily="18" charset="0"/>
                <a:cs typeface="Times New Roman" panose="02020603050405020304" pitchFamily="18" charset="0"/>
              </a:rPr>
              <a:t>newborn</a:t>
            </a:r>
            <a:r>
              <a:rPr lang="en-US" altLang="en-US" sz="1600">
                <a:solidFill>
                  <a:srgbClr val="002060"/>
                </a:solidFill>
                <a:latin typeface="Times New Roman" panose="02020603050405020304" pitchFamily="18" charset="0"/>
                <a:cs typeface="Times New Roman" panose="02020603050405020304" pitchFamily="18" charset="0"/>
              </a:rPr>
              <a:t>h inhibit it.</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[4] Cortical postural reflex:</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(a) Optical rightening reflexes</a:t>
            </a:r>
            <a:r>
              <a:rPr lang="en-US" altLang="en-US" sz="1600">
                <a:solidFill>
                  <a:srgbClr val="002060"/>
                </a:solidFill>
                <a:latin typeface="Times New Roman" panose="02020603050405020304" pitchFamily="18" charset="0"/>
                <a:cs typeface="Times New Roman" panose="02020603050405020304" pitchFamily="18" charset="0"/>
              </a:rPr>
              <a:t>:  Visual impulses to the visual cortex  can correct the body position.</a:t>
            </a:r>
          </a:p>
          <a:p>
            <a:pPr marL="34925" indent="0" algn="just" rtl="0">
              <a:buFont typeface="Wingdings 2" panose="05020102010507070707" pitchFamily="18" charset="2"/>
              <a:buNone/>
            </a:pPr>
            <a:r>
              <a:rPr lang="en-US" altLang="en-US" sz="1600" b="1">
                <a:solidFill>
                  <a:srgbClr val="002060"/>
                </a:solidFill>
                <a:latin typeface="Times New Roman" panose="02020603050405020304" pitchFamily="18" charset="0"/>
                <a:cs typeface="Times New Roman" panose="02020603050405020304" pitchFamily="18" charset="0"/>
              </a:rPr>
              <a:t>  (b) Hopping reaction:  </a:t>
            </a:r>
            <a:r>
              <a:rPr lang="en-US" altLang="en-US" sz="1600">
                <a:solidFill>
                  <a:srgbClr val="002060"/>
                </a:solidFill>
                <a:latin typeface="Times New Roman" panose="02020603050405020304" pitchFamily="18" charset="0"/>
                <a:cs typeface="Times New Roman" panose="02020603050405020304" pitchFamily="18" charset="0"/>
              </a:rPr>
              <a:t>If a standing animal is pushed laterally, it hops (jumps) to restore its balance and to support its body weight.</a:t>
            </a:r>
          </a:p>
          <a:p>
            <a:pPr marL="34925" indent="0" algn="just" rtl="0">
              <a:buFont typeface="Wingdings 2" panose="05020102010507070707" pitchFamily="18" charset="2"/>
              <a:buNone/>
            </a:pPr>
            <a:r>
              <a:rPr lang="en-US" altLang="en-US" sz="1600">
                <a:solidFill>
                  <a:srgbClr val="002060"/>
                </a:solidFill>
                <a:latin typeface="Times New Roman" panose="02020603050405020304" pitchFamily="18" charset="0"/>
                <a:cs typeface="Times New Roman" panose="02020603050405020304" pitchFamily="18" charset="0"/>
              </a:rPr>
              <a:t>  </a:t>
            </a:r>
            <a:r>
              <a:rPr lang="en-US" altLang="en-US" sz="1600" b="1">
                <a:solidFill>
                  <a:srgbClr val="002060"/>
                </a:solidFill>
                <a:latin typeface="Times New Roman" panose="02020603050405020304" pitchFamily="18" charset="0"/>
                <a:cs typeface="Times New Roman" panose="02020603050405020304" pitchFamily="18" charset="0"/>
              </a:rPr>
              <a:t>(c) Placing reaction</a:t>
            </a:r>
            <a:r>
              <a:rPr lang="en-US" altLang="en-US" sz="1600">
                <a:solidFill>
                  <a:srgbClr val="002060"/>
                </a:solidFill>
                <a:latin typeface="Times New Roman" panose="02020603050405020304" pitchFamily="18" charset="0"/>
                <a:cs typeface="Times New Roman" panose="02020603050405020304" pitchFamily="18" charset="0"/>
              </a:rPr>
              <a:t>: If a blindfold animal suspended in the air from its pelvis and we touch his body with a surface, the animal will place its limbs firmly on the point of contact.</a:t>
            </a:r>
          </a:p>
          <a:p>
            <a:pPr marL="34925" indent="0" algn="just" rtl="0">
              <a:buFont typeface="Wingdings 2" panose="05020102010507070707" pitchFamily="18" charset="2"/>
              <a:buNone/>
            </a:pPr>
            <a:endParaRPr lang="en-US" altLang="en-US" sz="160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تقنية">
  <a:themeElements>
    <a:clrScheme name="تقنية">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تقنية">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تقنية">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 /></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C9FDA0A8AA65748AF39C6EE0B55E26F" ma:contentTypeVersion="2" ma:contentTypeDescription="Create a new document." ma:contentTypeScope="" ma:versionID="6335f2826179c461b930a5bc9a57e83d">
  <xsd:schema xmlns:xsd="http://www.w3.org/2001/XMLSchema" xmlns:xs="http://www.w3.org/2001/XMLSchema" xmlns:p="http://schemas.microsoft.com/office/2006/metadata/properties" xmlns:ns2="f82c8722-5a2a-4863-8044-224719d25890" targetNamespace="http://schemas.microsoft.com/office/2006/metadata/properties" ma:root="true" ma:fieldsID="2bcef14d1f273e49fb246cc1929ff1d1" ns2:_="">
    <xsd:import namespace="f82c8722-5a2a-4863-8044-224719d25890"/>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2c8722-5a2a-4863-8044-224719d258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FC0F385-A104-4E77-8B23-C1A69989783D}">
  <ds:schemaRefs>
    <ds:schemaRef ds:uri="http://schemas.microsoft.com/sharepoint/v3/contenttype/forms"/>
  </ds:schemaRefs>
</ds:datastoreItem>
</file>

<file path=customXml/itemProps2.xml><?xml version="1.0" encoding="utf-8"?>
<ds:datastoreItem xmlns:ds="http://schemas.openxmlformats.org/officeDocument/2006/customXml" ds:itemID="{8FAEBB03-6F69-4B5A-8117-985873AC0C56}">
  <ds:schemaRefs>
    <ds:schemaRef ds:uri="http://schemas.microsoft.com/office/2006/metadata/properties"/>
    <ds:schemaRef ds:uri="http://www.w3.org/2000/xmlns/"/>
  </ds:schemaRefs>
</ds:datastoreItem>
</file>

<file path=customXml/itemProps3.xml><?xml version="1.0" encoding="utf-8"?>
<ds:datastoreItem xmlns:ds="http://schemas.openxmlformats.org/officeDocument/2006/customXml" ds:itemID="{2C187519-94E8-4AD4-B656-CA332EF63D47}">
  <ds:schemaRefs>
    <ds:schemaRef ds:uri="http://schemas.microsoft.com/office/2006/metadata/contentType"/>
    <ds:schemaRef ds:uri="http://schemas.microsoft.com/office/2006/metadata/properties/metaAttributes"/>
    <ds:schemaRef ds:uri="http://www.w3.org/2000/xmlns/"/>
    <ds:schemaRef ds:uri="http://www.w3.org/2001/XMLSchema"/>
    <ds:schemaRef ds:uri="f82c8722-5a2a-4863-8044-224719d25890"/>
  </ds:schemaRefs>
</ds:datastoreItem>
</file>

<file path=docProps/app.xml><?xml version="1.0" encoding="utf-8"?>
<Properties xmlns="http://schemas.openxmlformats.org/officeDocument/2006/extended-properties" xmlns:vt="http://schemas.openxmlformats.org/officeDocument/2006/docPropsVTypes">
  <Template>Technic</Template>
  <TotalTime>638</TotalTime>
  <Words>2204</Words>
  <Application>Microsoft Office PowerPoint</Application>
  <PresentationFormat>On-screen Show (4:3)</PresentationFormat>
  <Paragraphs>134</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تقنية</vt:lpstr>
      <vt:lpstr>3. Equilibrium PNS Module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CARDIAC CYCLE</dc:title>
  <dc:creator>Dr.Waleed R. Ezzat</dc:creator>
  <cp:lastModifiedBy>Sanabil Hassanat</cp:lastModifiedBy>
  <cp:revision>95</cp:revision>
  <dcterms:created xsi:type="dcterms:W3CDTF">2018-04-21T22:12:54Z</dcterms:created>
  <dcterms:modified xsi:type="dcterms:W3CDTF">2022-03-13T05:40:33Z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0x010100DC9FDA0A8AA65748AF39C6EE0B55E26F</vt:lpwstr>
  </property>
</Properties>
</file>