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4"/>
  </p:notesMasterIdLst>
  <p:sldIdLst>
    <p:sldId id="300" r:id="rId5"/>
    <p:sldId id="299" r:id="rId6"/>
    <p:sldId id="317" r:id="rId7"/>
    <p:sldId id="309" r:id="rId8"/>
    <p:sldId id="328" r:id="rId9"/>
    <p:sldId id="329" r:id="rId10"/>
    <p:sldId id="327" r:id="rId11"/>
    <p:sldId id="312" r:id="rId12"/>
    <p:sldId id="313" r:id="rId13"/>
    <p:sldId id="314" r:id="rId14"/>
    <p:sldId id="259" r:id="rId15"/>
    <p:sldId id="260" r:id="rId16"/>
    <p:sldId id="261" r:id="rId17"/>
    <p:sldId id="301" r:id="rId18"/>
    <p:sldId id="262" r:id="rId19"/>
    <p:sldId id="263" r:id="rId20"/>
    <p:sldId id="315" r:id="rId21"/>
    <p:sldId id="264" r:id="rId22"/>
    <p:sldId id="316" r:id="rId23"/>
    <p:sldId id="318" r:id="rId24"/>
    <p:sldId id="319" r:id="rId25"/>
    <p:sldId id="320" r:id="rId26"/>
    <p:sldId id="321" r:id="rId27"/>
    <p:sldId id="330" r:id="rId28"/>
    <p:sldId id="322" r:id="rId29"/>
    <p:sldId id="323" r:id="rId30"/>
    <p:sldId id="324" r:id="rId31"/>
    <p:sldId id="325" r:id="rId32"/>
    <p:sldId id="326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16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142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6D7834-27E1-4CD9-8DFE-FADBA43DCD16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EG"/>
        </a:p>
      </dgm:t>
    </dgm:pt>
    <dgm:pt modelId="{133CB500-5875-47D2-96EF-BED40F02E95B}">
      <dgm:prSet phldrT="[Text]" custT="1"/>
      <dgm:spPr/>
      <dgm:t>
        <a:bodyPr/>
        <a:lstStyle/>
        <a:p>
          <a:pPr rtl="0"/>
          <a:endParaRPr lang="ar-EG" sz="3200" b="1" dirty="0"/>
        </a:p>
      </dgm:t>
    </dgm:pt>
    <dgm:pt modelId="{45367BA0-D55C-4E9E-8C9F-D82BCF5E3027}" type="parTrans" cxnId="{3B521571-FE58-4E1A-9DDF-5434DC2ECA24}">
      <dgm:prSet/>
      <dgm:spPr/>
      <dgm:t>
        <a:bodyPr/>
        <a:lstStyle/>
        <a:p>
          <a:pPr rtl="1"/>
          <a:endParaRPr lang="ar-EG"/>
        </a:p>
      </dgm:t>
    </dgm:pt>
    <dgm:pt modelId="{709FA4F5-8F9A-4D10-BA2D-D039D55A33E5}" type="sibTrans" cxnId="{3B521571-FE58-4E1A-9DDF-5434DC2ECA24}">
      <dgm:prSet/>
      <dgm:spPr/>
      <dgm:t>
        <a:bodyPr/>
        <a:lstStyle/>
        <a:p>
          <a:pPr rtl="1"/>
          <a:endParaRPr lang="ar-EG"/>
        </a:p>
      </dgm:t>
    </dgm:pt>
    <dgm:pt modelId="{1D43E27C-13D3-404D-8B4D-7332534794F2}">
      <dgm:prSet phldrT="[Text]"/>
      <dgm:spPr/>
      <dgm:t>
        <a:bodyPr/>
        <a:lstStyle/>
        <a:p>
          <a:pPr rtl="1"/>
          <a:endParaRPr lang="ar-EG" dirty="0"/>
        </a:p>
      </dgm:t>
    </dgm:pt>
    <dgm:pt modelId="{A49F4434-F580-48B4-BC27-D48103A26B59}" type="parTrans" cxnId="{79F05867-A886-41E5-AF2C-16D2302081C4}">
      <dgm:prSet/>
      <dgm:spPr/>
      <dgm:t>
        <a:bodyPr/>
        <a:lstStyle/>
        <a:p>
          <a:pPr rtl="1"/>
          <a:endParaRPr lang="ar-EG"/>
        </a:p>
      </dgm:t>
    </dgm:pt>
    <dgm:pt modelId="{117B0C41-76A4-48E7-908C-F8A2A8032191}" type="sibTrans" cxnId="{79F05867-A886-41E5-AF2C-16D2302081C4}">
      <dgm:prSet/>
      <dgm:spPr/>
      <dgm:t>
        <a:bodyPr/>
        <a:lstStyle/>
        <a:p>
          <a:pPr rtl="1"/>
          <a:endParaRPr lang="ar-EG"/>
        </a:p>
      </dgm:t>
    </dgm:pt>
    <dgm:pt modelId="{1D4CCC9E-4E30-4A95-A760-072F44428631}">
      <dgm:prSet phldrT="[Text]"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rtl="0"/>
          <a:r>
            <a:rPr lang="en-US" sz="2800" b="1" dirty="0" smtClean="0"/>
            <a:t>Safety </a:t>
          </a:r>
          <a:r>
            <a:rPr lang="en-US" sz="2800" b="1" dirty="0" smtClean="0"/>
            <a:t>engineer</a:t>
          </a:r>
          <a:endParaRPr lang="ar-JO" sz="2800" b="1" dirty="0" smtClean="0"/>
        </a:p>
        <a:p>
          <a:pPr rtl="0"/>
          <a:r>
            <a:rPr lang="ar-JO" sz="2800" b="1" dirty="0" smtClean="0"/>
            <a:t>مهندس سلامة</a:t>
          </a:r>
          <a:endParaRPr lang="ar-EG" sz="2800" b="1" dirty="0"/>
        </a:p>
      </dgm:t>
    </dgm:pt>
    <dgm:pt modelId="{036559D0-F446-4C47-A9C6-09B57A297B6F}" type="parTrans" cxnId="{F4DC3C09-DF98-4BF1-ACBC-B1F69D767C6C}">
      <dgm:prSet/>
      <dgm:spPr/>
      <dgm:t>
        <a:bodyPr/>
        <a:lstStyle/>
        <a:p>
          <a:pPr rtl="1"/>
          <a:endParaRPr lang="ar-EG"/>
        </a:p>
      </dgm:t>
    </dgm:pt>
    <dgm:pt modelId="{3F4B47E4-EA9B-460A-BD2D-C1F57005A921}" type="sibTrans" cxnId="{F4DC3C09-DF98-4BF1-ACBC-B1F69D767C6C}">
      <dgm:prSet/>
      <dgm:spPr/>
      <dgm:t>
        <a:bodyPr/>
        <a:lstStyle/>
        <a:p>
          <a:pPr rtl="1"/>
          <a:endParaRPr lang="ar-EG"/>
        </a:p>
      </dgm:t>
    </dgm:pt>
    <dgm:pt modelId="{9FF42A5C-4BBE-45BE-90B6-DF757CC9D0DD}">
      <dgm:prSet phldrT="[Text]"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algn="ctr" rtl="0"/>
          <a:r>
            <a:rPr lang="en-US" sz="2800" b="1" dirty="0" smtClean="0"/>
            <a:t>Epidemiologist</a:t>
          </a:r>
          <a:endParaRPr lang="ar-JO" sz="2800" b="1" dirty="0" smtClean="0"/>
        </a:p>
        <a:p>
          <a:pPr algn="ctr" rtl="0"/>
          <a:r>
            <a:rPr lang="ar-JO" sz="2800" b="1" dirty="0" smtClean="0"/>
            <a:t>عالم الأوبئة</a:t>
          </a:r>
          <a:endParaRPr lang="ar-EG" sz="2800" b="1" dirty="0"/>
        </a:p>
      </dgm:t>
    </dgm:pt>
    <dgm:pt modelId="{D1DEC538-E4FE-4255-948D-730FBD5A740D}" type="parTrans" cxnId="{D72A209E-E49D-4E0F-90A7-249BF9F46FBA}">
      <dgm:prSet/>
      <dgm:spPr/>
      <dgm:t>
        <a:bodyPr/>
        <a:lstStyle/>
        <a:p>
          <a:pPr rtl="1"/>
          <a:endParaRPr lang="ar-EG"/>
        </a:p>
      </dgm:t>
    </dgm:pt>
    <dgm:pt modelId="{0E05B1DA-6DBB-4969-8B87-CCAA384F0B8C}" type="sibTrans" cxnId="{D72A209E-E49D-4E0F-90A7-249BF9F46FBA}">
      <dgm:prSet/>
      <dgm:spPr/>
      <dgm:t>
        <a:bodyPr/>
        <a:lstStyle/>
        <a:p>
          <a:pPr rtl="1"/>
          <a:endParaRPr lang="ar-EG"/>
        </a:p>
      </dgm:t>
    </dgm:pt>
    <dgm:pt modelId="{79676BCB-46E9-4F32-9917-ADC85936C6A7}">
      <dgm:prSet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rtl="1"/>
          <a:r>
            <a:rPr lang="en-US" sz="2800" b="1" dirty="0" smtClean="0"/>
            <a:t>Hygienist</a:t>
          </a:r>
          <a:endParaRPr lang="ar-JO" sz="2800" b="1" dirty="0" smtClean="0"/>
        </a:p>
        <a:p>
          <a:pPr rtl="1"/>
          <a:r>
            <a:rPr lang="ar-JO" sz="2800" b="1" dirty="0" smtClean="0"/>
            <a:t>خبير صحة</a:t>
          </a:r>
          <a:endParaRPr lang="ar-EG" sz="2800" b="1" dirty="0"/>
        </a:p>
      </dgm:t>
    </dgm:pt>
    <dgm:pt modelId="{4F75604E-D685-41F5-9932-140A7C64CAE1}" type="parTrans" cxnId="{457555FC-5B9C-41A1-BCDC-4A70ADAEEEFE}">
      <dgm:prSet/>
      <dgm:spPr/>
      <dgm:t>
        <a:bodyPr/>
        <a:lstStyle/>
        <a:p>
          <a:pPr rtl="1"/>
          <a:endParaRPr lang="ar-EG"/>
        </a:p>
      </dgm:t>
    </dgm:pt>
    <dgm:pt modelId="{96E3B380-0B68-4F91-99A9-6D9648C1D8C2}" type="sibTrans" cxnId="{457555FC-5B9C-41A1-BCDC-4A70ADAEEEFE}">
      <dgm:prSet/>
      <dgm:spPr/>
      <dgm:t>
        <a:bodyPr/>
        <a:lstStyle/>
        <a:p>
          <a:pPr rtl="1"/>
          <a:endParaRPr lang="ar-EG"/>
        </a:p>
      </dgm:t>
    </dgm:pt>
    <dgm:pt modelId="{1DE97667-A74D-4DC0-8732-C378A71CBE43}">
      <dgm:prSet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rtl="1"/>
          <a:r>
            <a:rPr lang="en-US" sz="2800" b="1" dirty="0" smtClean="0"/>
            <a:t>Ergonomist</a:t>
          </a:r>
          <a:endParaRPr lang="ar-JO" sz="2800" b="1" dirty="0" smtClean="0"/>
        </a:p>
        <a:p>
          <a:pPr rtl="1"/>
          <a:r>
            <a:rPr lang="ar-JO" sz="2800" b="1" dirty="0" smtClean="0"/>
            <a:t>عالم بيئة</a:t>
          </a:r>
          <a:endParaRPr lang="ar-EG" sz="2800" b="1" dirty="0"/>
        </a:p>
      </dgm:t>
    </dgm:pt>
    <dgm:pt modelId="{C447B2EF-76CF-404D-A295-BEE6428CF7C4}" type="parTrans" cxnId="{4F5F7A82-2616-47DB-8D9C-B229379743B4}">
      <dgm:prSet/>
      <dgm:spPr/>
      <dgm:t>
        <a:bodyPr/>
        <a:lstStyle/>
        <a:p>
          <a:pPr rtl="1"/>
          <a:endParaRPr lang="ar-EG"/>
        </a:p>
      </dgm:t>
    </dgm:pt>
    <dgm:pt modelId="{41106BE5-D8EF-455A-85B5-26EFE4779CB5}" type="sibTrans" cxnId="{4F5F7A82-2616-47DB-8D9C-B229379743B4}">
      <dgm:prSet/>
      <dgm:spPr/>
      <dgm:t>
        <a:bodyPr/>
        <a:lstStyle/>
        <a:p>
          <a:pPr rtl="1"/>
          <a:endParaRPr lang="ar-EG"/>
        </a:p>
      </dgm:t>
    </dgm:pt>
    <dgm:pt modelId="{EC364DA1-F57B-449F-9DBB-995366E26CAE}">
      <dgm:prSet custT="1"/>
      <dgm:spPr>
        <a:solidFill>
          <a:srgbClr val="0070C0"/>
        </a:solidFill>
      </dgm:spPr>
      <dgm:t>
        <a:bodyPr/>
        <a:lstStyle/>
        <a:p>
          <a:pPr rtl="1"/>
          <a:r>
            <a:rPr lang="en-US" sz="2800" b="1" dirty="0" smtClean="0"/>
            <a:t>Physician</a:t>
          </a:r>
          <a:endParaRPr lang="ar-JO" sz="2800" b="1" dirty="0" smtClean="0"/>
        </a:p>
        <a:p>
          <a:pPr rtl="1"/>
          <a:r>
            <a:rPr lang="ar-JO" sz="2800" b="1" dirty="0" smtClean="0"/>
            <a:t>الطبيب المعالج</a:t>
          </a:r>
          <a:endParaRPr lang="ar-EG" sz="2800" b="1" dirty="0"/>
        </a:p>
      </dgm:t>
    </dgm:pt>
    <dgm:pt modelId="{43E7333B-FB83-4547-BB0A-6A4B24D9DEDC}" type="sibTrans" cxnId="{F719451E-3F10-4569-8342-6CA39E72F736}">
      <dgm:prSet/>
      <dgm:spPr/>
      <dgm:t>
        <a:bodyPr/>
        <a:lstStyle/>
        <a:p>
          <a:pPr rtl="1"/>
          <a:endParaRPr lang="ar-EG"/>
        </a:p>
      </dgm:t>
    </dgm:pt>
    <dgm:pt modelId="{FB7ABDF2-9654-4EEC-9AEA-41F5D590FA45}" type="parTrans" cxnId="{F719451E-3F10-4569-8342-6CA39E72F736}">
      <dgm:prSet/>
      <dgm:spPr/>
      <dgm:t>
        <a:bodyPr/>
        <a:lstStyle/>
        <a:p>
          <a:pPr rtl="1"/>
          <a:endParaRPr lang="ar-EG"/>
        </a:p>
      </dgm:t>
    </dgm:pt>
    <dgm:pt modelId="{CB7863ED-23EE-4C2D-8B4D-4E8FFE83C99A}">
      <dgm:prSet custT="1"/>
      <dgm:spPr>
        <a:solidFill>
          <a:srgbClr val="0070C0"/>
        </a:solidFill>
      </dgm:spPr>
      <dgm:t>
        <a:bodyPr/>
        <a:lstStyle/>
        <a:p>
          <a:pPr rtl="1"/>
          <a:r>
            <a:rPr lang="en-US" sz="2800" b="1" dirty="0" smtClean="0"/>
            <a:t>Nurse</a:t>
          </a:r>
          <a:endParaRPr lang="ar-JO" sz="2800" b="1" dirty="0" smtClean="0"/>
        </a:p>
        <a:p>
          <a:pPr rtl="1"/>
          <a:r>
            <a:rPr lang="ar-JO" sz="2800" b="1" dirty="0" smtClean="0"/>
            <a:t>ممرضة</a:t>
          </a:r>
          <a:endParaRPr lang="ar-EG" sz="2800" b="1" dirty="0"/>
        </a:p>
      </dgm:t>
    </dgm:pt>
    <dgm:pt modelId="{EA3EB3A0-C57C-47E3-A7B5-84B2F7654C73}" type="parTrans" cxnId="{3864B8DD-ABDC-45F8-8BEE-075C8AC89757}">
      <dgm:prSet/>
      <dgm:spPr/>
      <dgm:t>
        <a:bodyPr/>
        <a:lstStyle/>
        <a:p>
          <a:pPr rtl="1"/>
          <a:endParaRPr lang="ar-EG"/>
        </a:p>
      </dgm:t>
    </dgm:pt>
    <dgm:pt modelId="{7A9D1A81-29DB-4ABF-B315-858011931631}" type="sibTrans" cxnId="{3864B8DD-ABDC-45F8-8BEE-075C8AC89757}">
      <dgm:prSet/>
      <dgm:spPr/>
      <dgm:t>
        <a:bodyPr/>
        <a:lstStyle/>
        <a:p>
          <a:pPr rtl="1"/>
          <a:endParaRPr lang="ar-EG"/>
        </a:p>
      </dgm:t>
    </dgm:pt>
    <dgm:pt modelId="{76977D8B-445A-4940-BDB5-A66A933F9554}">
      <dgm:prSet phldrT="[Text]"/>
      <dgm:spPr/>
      <dgm:t>
        <a:bodyPr/>
        <a:lstStyle/>
        <a:p>
          <a:pPr rtl="1"/>
          <a:endParaRPr lang="ar-EG" dirty="0"/>
        </a:p>
      </dgm:t>
    </dgm:pt>
    <dgm:pt modelId="{3B45BE4B-861E-4441-82A2-744700B8AF51}" type="sibTrans" cxnId="{F354E2B4-8213-4C26-A166-FD96CDAF7346}">
      <dgm:prSet/>
      <dgm:spPr/>
      <dgm:t>
        <a:bodyPr/>
        <a:lstStyle/>
        <a:p>
          <a:pPr rtl="1"/>
          <a:endParaRPr lang="ar-EG"/>
        </a:p>
      </dgm:t>
    </dgm:pt>
    <dgm:pt modelId="{14A89E33-F1C8-43FB-914E-09E0CE5D421B}" type="parTrans" cxnId="{F354E2B4-8213-4C26-A166-FD96CDAF7346}">
      <dgm:prSet/>
      <dgm:spPr/>
      <dgm:t>
        <a:bodyPr/>
        <a:lstStyle/>
        <a:p>
          <a:pPr rtl="1"/>
          <a:endParaRPr lang="ar-EG"/>
        </a:p>
      </dgm:t>
    </dgm:pt>
    <dgm:pt modelId="{58DB4B4F-1E5A-4EA5-BC6A-BF4A67DC800A}" type="pres">
      <dgm:prSet presAssocID="{316D7834-27E1-4CD9-8DFE-FADBA43DCD16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ar-EG"/>
        </a:p>
      </dgm:t>
    </dgm:pt>
    <dgm:pt modelId="{A6F885EB-D68F-4565-BB26-BD31934B7D97}" type="pres">
      <dgm:prSet presAssocID="{133CB500-5875-47D2-96EF-BED40F02E95B}" presName="compNode" presStyleCnt="0"/>
      <dgm:spPr/>
    </dgm:pt>
    <dgm:pt modelId="{39C4E6F3-A182-443A-B5D4-EA56C705CB5F}" type="pres">
      <dgm:prSet presAssocID="{133CB500-5875-47D2-96EF-BED40F02E95B}" presName="aNode" presStyleLbl="bgShp" presStyleIdx="0" presStyleCnt="3" custLinFactNeighborX="3144" custLinFactNeighborY="-2314"/>
      <dgm:spPr/>
      <dgm:t>
        <a:bodyPr/>
        <a:lstStyle/>
        <a:p>
          <a:pPr rtl="1"/>
          <a:endParaRPr lang="ar-EG"/>
        </a:p>
      </dgm:t>
    </dgm:pt>
    <dgm:pt modelId="{0055EB9E-5EC2-4312-8E63-F76B108E59E3}" type="pres">
      <dgm:prSet presAssocID="{133CB500-5875-47D2-96EF-BED40F02E95B}" presName="textNode" presStyleLbl="bgShp" presStyleIdx="0" presStyleCnt="3"/>
      <dgm:spPr/>
      <dgm:t>
        <a:bodyPr/>
        <a:lstStyle/>
        <a:p>
          <a:pPr rtl="1"/>
          <a:endParaRPr lang="ar-EG"/>
        </a:p>
      </dgm:t>
    </dgm:pt>
    <dgm:pt modelId="{52CC3F91-67B6-401A-9902-1150252CE548}" type="pres">
      <dgm:prSet presAssocID="{133CB500-5875-47D2-96EF-BED40F02E95B}" presName="compChildNode" presStyleCnt="0"/>
      <dgm:spPr/>
    </dgm:pt>
    <dgm:pt modelId="{6B18255D-8CF3-4E6B-BE13-B6794B7A709F}" type="pres">
      <dgm:prSet presAssocID="{133CB500-5875-47D2-96EF-BED40F02E95B}" presName="theInnerList" presStyleCnt="0"/>
      <dgm:spPr/>
    </dgm:pt>
    <dgm:pt modelId="{F0507FAE-842C-4D63-83F3-CA2A7426DD0C}" type="pres">
      <dgm:prSet presAssocID="{EC364DA1-F57B-449F-9DBB-995366E26CAE}" presName="childNode" presStyleLbl="node1" presStyleIdx="0" presStyleCnt="6" custLinFactY="-32143" custLinFactNeighborX="3365" custLinFactNeighborY="-100000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4C1094FA-BE0E-464C-BCDF-0D38659222D9}" type="pres">
      <dgm:prSet presAssocID="{EC364DA1-F57B-449F-9DBB-995366E26CAE}" presName="aSpace2" presStyleCnt="0"/>
      <dgm:spPr/>
    </dgm:pt>
    <dgm:pt modelId="{7463B174-64E7-4B1B-945F-607AE7C28279}" type="pres">
      <dgm:prSet presAssocID="{CB7863ED-23EE-4C2D-8B4D-4E8FFE83C99A}" presName="childNode" presStyleLbl="node1" presStyleIdx="1" presStyleCnt="6" custLinFactY="-8682" custLinFactNeighborX="-613" custLinFactNeighborY="-100000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47767F5C-3C50-4DFD-AE00-F1F4AF295131}" type="pres">
      <dgm:prSet presAssocID="{133CB500-5875-47D2-96EF-BED40F02E95B}" presName="aSpace" presStyleCnt="0"/>
      <dgm:spPr/>
    </dgm:pt>
    <dgm:pt modelId="{2313D81B-1C10-42D6-9018-970632893830}" type="pres">
      <dgm:prSet presAssocID="{1D43E27C-13D3-404D-8B4D-7332534794F2}" presName="compNode" presStyleCnt="0"/>
      <dgm:spPr/>
    </dgm:pt>
    <dgm:pt modelId="{BCA31DD3-A19D-482B-9906-4D7C059AEC04}" type="pres">
      <dgm:prSet presAssocID="{1D43E27C-13D3-404D-8B4D-7332534794F2}" presName="aNode" presStyleLbl="bgShp" presStyleIdx="1" presStyleCnt="3" custScaleX="135824" custLinFactNeighborX="-3532" custLinFactNeighborY="13285"/>
      <dgm:spPr/>
      <dgm:t>
        <a:bodyPr/>
        <a:lstStyle/>
        <a:p>
          <a:pPr rtl="1"/>
          <a:endParaRPr lang="ar-EG"/>
        </a:p>
      </dgm:t>
    </dgm:pt>
    <dgm:pt modelId="{8D880784-7888-4021-8047-46FA7397C790}" type="pres">
      <dgm:prSet presAssocID="{1D43E27C-13D3-404D-8B4D-7332534794F2}" presName="textNode" presStyleLbl="bgShp" presStyleIdx="1" presStyleCnt="3"/>
      <dgm:spPr/>
      <dgm:t>
        <a:bodyPr/>
        <a:lstStyle/>
        <a:p>
          <a:pPr rtl="1"/>
          <a:endParaRPr lang="ar-EG"/>
        </a:p>
      </dgm:t>
    </dgm:pt>
    <dgm:pt modelId="{581915F1-A84F-43D8-A0C4-6E642D2E4ABF}" type="pres">
      <dgm:prSet presAssocID="{1D43E27C-13D3-404D-8B4D-7332534794F2}" presName="compChildNode" presStyleCnt="0"/>
      <dgm:spPr/>
    </dgm:pt>
    <dgm:pt modelId="{54E37894-5301-4356-95B6-29143451FB0E}" type="pres">
      <dgm:prSet presAssocID="{1D43E27C-13D3-404D-8B4D-7332534794F2}" presName="theInnerList" presStyleCnt="0"/>
      <dgm:spPr/>
    </dgm:pt>
    <dgm:pt modelId="{EBD27233-4724-4D94-A8B2-5681567DBADE}" type="pres">
      <dgm:prSet presAssocID="{79676BCB-46E9-4F32-9917-ADC85936C6A7}" presName="childNode" presStyleLbl="node1" presStyleIdx="2" presStyleCnt="6" custScaleX="115643" custScaleY="227536" custLinFactY="-87773" custLinFactNeighborX="4250" custLinFactNeighborY="-100000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0C31514A-98B8-43E3-925C-0D76577094B8}" type="pres">
      <dgm:prSet presAssocID="{79676BCB-46E9-4F32-9917-ADC85936C6A7}" presName="aSpace2" presStyleCnt="0"/>
      <dgm:spPr/>
    </dgm:pt>
    <dgm:pt modelId="{24B9411E-7034-4699-BA7C-C802FB61CAB1}" type="pres">
      <dgm:prSet presAssocID="{1DE97667-A74D-4DC0-8732-C378A71CBE43}" presName="childNode" presStyleLbl="node1" presStyleIdx="3" presStyleCnt="6" custScaleX="123599" custScaleY="201070" custLinFactY="-21401" custLinFactNeighborX="272" custLinFactNeighborY="-100000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C132786C-8ADA-44D5-80A7-7B9B4BDC12F0}" type="pres">
      <dgm:prSet presAssocID="{1D43E27C-13D3-404D-8B4D-7332534794F2}" presName="aSpace" presStyleCnt="0"/>
      <dgm:spPr/>
    </dgm:pt>
    <dgm:pt modelId="{FFAAF731-344B-4AC3-8DB9-34DDB5A99E4A}" type="pres">
      <dgm:prSet presAssocID="{76977D8B-445A-4940-BDB5-A66A933F9554}" presName="compNode" presStyleCnt="0"/>
      <dgm:spPr/>
    </dgm:pt>
    <dgm:pt modelId="{46DDDDAF-845B-436D-9384-96888AC4CE94}" type="pres">
      <dgm:prSet presAssocID="{76977D8B-445A-4940-BDB5-A66A933F9554}" presName="aNode" presStyleLbl="bgShp" presStyleIdx="2" presStyleCnt="3" custScaleX="122133"/>
      <dgm:spPr/>
      <dgm:t>
        <a:bodyPr/>
        <a:lstStyle/>
        <a:p>
          <a:pPr rtl="1"/>
          <a:endParaRPr lang="ar-EG"/>
        </a:p>
      </dgm:t>
    </dgm:pt>
    <dgm:pt modelId="{997AE17E-DF73-41DE-A263-6E00D4AE0B94}" type="pres">
      <dgm:prSet presAssocID="{76977D8B-445A-4940-BDB5-A66A933F9554}" presName="textNode" presStyleLbl="bgShp" presStyleIdx="2" presStyleCnt="3"/>
      <dgm:spPr/>
      <dgm:t>
        <a:bodyPr/>
        <a:lstStyle/>
        <a:p>
          <a:pPr rtl="1"/>
          <a:endParaRPr lang="ar-EG"/>
        </a:p>
      </dgm:t>
    </dgm:pt>
    <dgm:pt modelId="{2DEE7D58-0F68-4B13-8783-C03593EB7F2E}" type="pres">
      <dgm:prSet presAssocID="{76977D8B-445A-4940-BDB5-A66A933F9554}" presName="compChildNode" presStyleCnt="0"/>
      <dgm:spPr/>
    </dgm:pt>
    <dgm:pt modelId="{F3DC7E25-0517-4349-A648-A4F008A22058}" type="pres">
      <dgm:prSet presAssocID="{76977D8B-445A-4940-BDB5-A66A933F9554}" presName="theInnerList" presStyleCnt="0"/>
      <dgm:spPr/>
    </dgm:pt>
    <dgm:pt modelId="{24C073BF-EFA3-4DD9-AB68-CBA763CACDF7}" type="pres">
      <dgm:prSet presAssocID="{1D4CCC9E-4E30-4A95-A760-072F44428631}" presName="childNode" presStyleLbl="node1" presStyleIdx="4" presStyleCnt="6" custScaleX="113598" custScaleY="104854" custLinFactY="-32143" custLinFactNeighborX="0" custLinFactNeighborY="-100000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14D269BD-F6CC-4BC8-BB83-FAA3A650856A}" type="pres">
      <dgm:prSet presAssocID="{1D4CCC9E-4E30-4A95-A760-072F44428631}" presName="aSpace2" presStyleCnt="0"/>
      <dgm:spPr/>
    </dgm:pt>
    <dgm:pt modelId="{5FBAB7C2-E01B-4095-9314-A6751F361EBF}" type="pres">
      <dgm:prSet presAssocID="{9FF42A5C-4BBE-45BE-90B6-DF757CC9D0DD}" presName="childNode" presStyleLbl="node1" presStyleIdx="5" presStyleCnt="6" custScaleX="150458" custScaleY="122932" custLinFactY="-8682" custLinFactNeighborX="1157" custLinFactNeighborY="-100000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</dgm:ptLst>
  <dgm:cxnLst>
    <dgm:cxn modelId="{D72A209E-E49D-4E0F-90A7-249BF9F46FBA}" srcId="{76977D8B-445A-4940-BDB5-A66A933F9554}" destId="{9FF42A5C-4BBE-45BE-90B6-DF757CC9D0DD}" srcOrd="1" destOrd="0" parTransId="{D1DEC538-E4FE-4255-948D-730FBD5A740D}" sibTransId="{0E05B1DA-6DBB-4969-8B87-CCAA384F0B8C}"/>
    <dgm:cxn modelId="{F719451E-3F10-4569-8342-6CA39E72F736}" srcId="{133CB500-5875-47D2-96EF-BED40F02E95B}" destId="{EC364DA1-F57B-449F-9DBB-995366E26CAE}" srcOrd="0" destOrd="0" parTransId="{FB7ABDF2-9654-4EEC-9AEA-41F5D590FA45}" sibTransId="{43E7333B-FB83-4547-BB0A-6A4B24D9DEDC}"/>
    <dgm:cxn modelId="{F4DC3C09-DF98-4BF1-ACBC-B1F69D767C6C}" srcId="{76977D8B-445A-4940-BDB5-A66A933F9554}" destId="{1D4CCC9E-4E30-4A95-A760-072F44428631}" srcOrd="0" destOrd="0" parTransId="{036559D0-F446-4C47-A9C6-09B57A297B6F}" sibTransId="{3F4B47E4-EA9B-460A-BD2D-C1F57005A921}"/>
    <dgm:cxn modelId="{DF2EB48C-3C00-4776-83CD-9A3CBD61A3F6}" type="presOf" srcId="{1D43E27C-13D3-404D-8B4D-7332534794F2}" destId="{BCA31DD3-A19D-482B-9906-4D7C059AEC04}" srcOrd="0" destOrd="0" presId="urn:microsoft.com/office/officeart/2005/8/layout/lProcess2"/>
    <dgm:cxn modelId="{F5A80CBA-B4E8-4ACA-BCFC-EF2FB71CDB7A}" type="presOf" srcId="{316D7834-27E1-4CD9-8DFE-FADBA43DCD16}" destId="{58DB4B4F-1E5A-4EA5-BC6A-BF4A67DC800A}" srcOrd="0" destOrd="0" presId="urn:microsoft.com/office/officeart/2005/8/layout/lProcess2"/>
    <dgm:cxn modelId="{778F7BF6-3F13-4A00-A271-94948E5A4FA6}" type="presOf" srcId="{133CB500-5875-47D2-96EF-BED40F02E95B}" destId="{0055EB9E-5EC2-4312-8E63-F76B108E59E3}" srcOrd="1" destOrd="0" presId="urn:microsoft.com/office/officeart/2005/8/layout/lProcess2"/>
    <dgm:cxn modelId="{A683D6FA-2067-48F6-BAF0-F176105D3F4E}" type="presOf" srcId="{133CB500-5875-47D2-96EF-BED40F02E95B}" destId="{39C4E6F3-A182-443A-B5D4-EA56C705CB5F}" srcOrd="0" destOrd="0" presId="urn:microsoft.com/office/officeart/2005/8/layout/lProcess2"/>
    <dgm:cxn modelId="{4F5F7A82-2616-47DB-8D9C-B229379743B4}" srcId="{1D43E27C-13D3-404D-8B4D-7332534794F2}" destId="{1DE97667-A74D-4DC0-8732-C378A71CBE43}" srcOrd="1" destOrd="0" parTransId="{C447B2EF-76CF-404D-A295-BEE6428CF7C4}" sibTransId="{41106BE5-D8EF-455A-85B5-26EFE4779CB5}"/>
    <dgm:cxn modelId="{457555FC-5B9C-41A1-BCDC-4A70ADAEEEFE}" srcId="{1D43E27C-13D3-404D-8B4D-7332534794F2}" destId="{79676BCB-46E9-4F32-9917-ADC85936C6A7}" srcOrd="0" destOrd="0" parTransId="{4F75604E-D685-41F5-9932-140A7C64CAE1}" sibTransId="{96E3B380-0B68-4F91-99A9-6D9648C1D8C2}"/>
    <dgm:cxn modelId="{B39DB733-EEDA-4636-B334-FBED0466D3B7}" type="presOf" srcId="{CB7863ED-23EE-4C2D-8B4D-4E8FFE83C99A}" destId="{7463B174-64E7-4B1B-945F-607AE7C28279}" srcOrd="0" destOrd="0" presId="urn:microsoft.com/office/officeart/2005/8/layout/lProcess2"/>
    <dgm:cxn modelId="{F354E2B4-8213-4C26-A166-FD96CDAF7346}" srcId="{316D7834-27E1-4CD9-8DFE-FADBA43DCD16}" destId="{76977D8B-445A-4940-BDB5-A66A933F9554}" srcOrd="2" destOrd="0" parTransId="{14A89E33-F1C8-43FB-914E-09E0CE5D421B}" sibTransId="{3B45BE4B-861E-4441-82A2-744700B8AF51}"/>
    <dgm:cxn modelId="{3864B8DD-ABDC-45F8-8BEE-075C8AC89757}" srcId="{133CB500-5875-47D2-96EF-BED40F02E95B}" destId="{CB7863ED-23EE-4C2D-8B4D-4E8FFE83C99A}" srcOrd="1" destOrd="0" parTransId="{EA3EB3A0-C57C-47E3-A7B5-84B2F7654C73}" sibTransId="{7A9D1A81-29DB-4ABF-B315-858011931631}"/>
    <dgm:cxn modelId="{7C9E0A26-2792-4E82-BE67-2549543716AF}" type="presOf" srcId="{76977D8B-445A-4940-BDB5-A66A933F9554}" destId="{997AE17E-DF73-41DE-A263-6E00D4AE0B94}" srcOrd="1" destOrd="0" presId="urn:microsoft.com/office/officeart/2005/8/layout/lProcess2"/>
    <dgm:cxn modelId="{848C9999-F155-46E2-AC8E-6DABAE39642F}" type="presOf" srcId="{1D4CCC9E-4E30-4A95-A760-072F44428631}" destId="{24C073BF-EFA3-4DD9-AB68-CBA763CACDF7}" srcOrd="0" destOrd="0" presId="urn:microsoft.com/office/officeart/2005/8/layout/lProcess2"/>
    <dgm:cxn modelId="{8B44CD95-2F43-4117-9A0B-069EED6779A3}" type="presOf" srcId="{79676BCB-46E9-4F32-9917-ADC85936C6A7}" destId="{EBD27233-4724-4D94-A8B2-5681567DBADE}" srcOrd="0" destOrd="0" presId="urn:microsoft.com/office/officeart/2005/8/layout/lProcess2"/>
    <dgm:cxn modelId="{88024D40-E538-4BB7-922B-7E2A26DC1C12}" type="presOf" srcId="{9FF42A5C-4BBE-45BE-90B6-DF757CC9D0DD}" destId="{5FBAB7C2-E01B-4095-9314-A6751F361EBF}" srcOrd="0" destOrd="0" presId="urn:microsoft.com/office/officeart/2005/8/layout/lProcess2"/>
    <dgm:cxn modelId="{79F05867-A886-41E5-AF2C-16D2302081C4}" srcId="{316D7834-27E1-4CD9-8DFE-FADBA43DCD16}" destId="{1D43E27C-13D3-404D-8B4D-7332534794F2}" srcOrd="1" destOrd="0" parTransId="{A49F4434-F580-48B4-BC27-D48103A26B59}" sibTransId="{117B0C41-76A4-48E7-908C-F8A2A8032191}"/>
    <dgm:cxn modelId="{5196F802-EB94-4A23-9847-752323475B83}" type="presOf" srcId="{EC364DA1-F57B-449F-9DBB-995366E26CAE}" destId="{F0507FAE-842C-4D63-83F3-CA2A7426DD0C}" srcOrd="0" destOrd="0" presId="urn:microsoft.com/office/officeart/2005/8/layout/lProcess2"/>
    <dgm:cxn modelId="{FDD9AB21-D66F-45F4-A6AF-2F164395DBE3}" type="presOf" srcId="{1DE97667-A74D-4DC0-8732-C378A71CBE43}" destId="{24B9411E-7034-4699-BA7C-C802FB61CAB1}" srcOrd="0" destOrd="0" presId="urn:microsoft.com/office/officeart/2005/8/layout/lProcess2"/>
    <dgm:cxn modelId="{4E23D45C-C48C-4B22-8414-6B52284E70BB}" type="presOf" srcId="{1D43E27C-13D3-404D-8B4D-7332534794F2}" destId="{8D880784-7888-4021-8047-46FA7397C790}" srcOrd="1" destOrd="0" presId="urn:microsoft.com/office/officeart/2005/8/layout/lProcess2"/>
    <dgm:cxn modelId="{3B521571-FE58-4E1A-9DDF-5434DC2ECA24}" srcId="{316D7834-27E1-4CD9-8DFE-FADBA43DCD16}" destId="{133CB500-5875-47D2-96EF-BED40F02E95B}" srcOrd="0" destOrd="0" parTransId="{45367BA0-D55C-4E9E-8C9F-D82BCF5E3027}" sibTransId="{709FA4F5-8F9A-4D10-BA2D-D039D55A33E5}"/>
    <dgm:cxn modelId="{2874BC26-5E5D-40A2-A3F7-082AD8E5C785}" type="presOf" srcId="{76977D8B-445A-4940-BDB5-A66A933F9554}" destId="{46DDDDAF-845B-436D-9384-96888AC4CE94}" srcOrd="0" destOrd="0" presId="urn:microsoft.com/office/officeart/2005/8/layout/lProcess2"/>
    <dgm:cxn modelId="{FB50CE40-30CF-40B3-8415-631BD20B4B7C}" type="presParOf" srcId="{58DB4B4F-1E5A-4EA5-BC6A-BF4A67DC800A}" destId="{A6F885EB-D68F-4565-BB26-BD31934B7D97}" srcOrd="0" destOrd="0" presId="urn:microsoft.com/office/officeart/2005/8/layout/lProcess2"/>
    <dgm:cxn modelId="{CCACCBA9-8C0C-4475-9E55-BB98ECD707CC}" type="presParOf" srcId="{A6F885EB-D68F-4565-BB26-BD31934B7D97}" destId="{39C4E6F3-A182-443A-B5D4-EA56C705CB5F}" srcOrd="0" destOrd="0" presId="urn:microsoft.com/office/officeart/2005/8/layout/lProcess2"/>
    <dgm:cxn modelId="{F18634EE-436E-4538-89D0-164366CF282F}" type="presParOf" srcId="{A6F885EB-D68F-4565-BB26-BD31934B7D97}" destId="{0055EB9E-5EC2-4312-8E63-F76B108E59E3}" srcOrd="1" destOrd="0" presId="urn:microsoft.com/office/officeart/2005/8/layout/lProcess2"/>
    <dgm:cxn modelId="{ADD3CCB5-CBFF-4574-91DA-ECEC83372277}" type="presParOf" srcId="{A6F885EB-D68F-4565-BB26-BD31934B7D97}" destId="{52CC3F91-67B6-401A-9902-1150252CE548}" srcOrd="2" destOrd="0" presId="urn:microsoft.com/office/officeart/2005/8/layout/lProcess2"/>
    <dgm:cxn modelId="{628EFEC0-BE13-4B07-AED0-C32E5C6A4B29}" type="presParOf" srcId="{52CC3F91-67B6-401A-9902-1150252CE548}" destId="{6B18255D-8CF3-4E6B-BE13-B6794B7A709F}" srcOrd="0" destOrd="0" presId="urn:microsoft.com/office/officeart/2005/8/layout/lProcess2"/>
    <dgm:cxn modelId="{DE3941EA-2FD4-4751-9038-B3527F9C32A9}" type="presParOf" srcId="{6B18255D-8CF3-4E6B-BE13-B6794B7A709F}" destId="{F0507FAE-842C-4D63-83F3-CA2A7426DD0C}" srcOrd="0" destOrd="0" presId="urn:microsoft.com/office/officeart/2005/8/layout/lProcess2"/>
    <dgm:cxn modelId="{8C4D9B68-FBCA-4436-9CA2-8124283C0FB2}" type="presParOf" srcId="{6B18255D-8CF3-4E6B-BE13-B6794B7A709F}" destId="{4C1094FA-BE0E-464C-BCDF-0D38659222D9}" srcOrd="1" destOrd="0" presId="urn:microsoft.com/office/officeart/2005/8/layout/lProcess2"/>
    <dgm:cxn modelId="{DBB0F382-510C-4615-A858-B160D71D5A2B}" type="presParOf" srcId="{6B18255D-8CF3-4E6B-BE13-B6794B7A709F}" destId="{7463B174-64E7-4B1B-945F-607AE7C28279}" srcOrd="2" destOrd="0" presId="urn:microsoft.com/office/officeart/2005/8/layout/lProcess2"/>
    <dgm:cxn modelId="{6308C981-1CEB-4D53-A6A0-B87A51AB19CE}" type="presParOf" srcId="{58DB4B4F-1E5A-4EA5-BC6A-BF4A67DC800A}" destId="{47767F5C-3C50-4DFD-AE00-F1F4AF295131}" srcOrd="1" destOrd="0" presId="urn:microsoft.com/office/officeart/2005/8/layout/lProcess2"/>
    <dgm:cxn modelId="{51C3819B-6F50-45F7-8C84-A97A044F1D41}" type="presParOf" srcId="{58DB4B4F-1E5A-4EA5-BC6A-BF4A67DC800A}" destId="{2313D81B-1C10-42D6-9018-970632893830}" srcOrd="2" destOrd="0" presId="urn:microsoft.com/office/officeart/2005/8/layout/lProcess2"/>
    <dgm:cxn modelId="{10CCEB01-96C1-49C6-BA21-BA02C8196D7A}" type="presParOf" srcId="{2313D81B-1C10-42D6-9018-970632893830}" destId="{BCA31DD3-A19D-482B-9906-4D7C059AEC04}" srcOrd="0" destOrd="0" presId="urn:microsoft.com/office/officeart/2005/8/layout/lProcess2"/>
    <dgm:cxn modelId="{1C8B6A48-5C6D-48B2-847E-0415EAD45304}" type="presParOf" srcId="{2313D81B-1C10-42D6-9018-970632893830}" destId="{8D880784-7888-4021-8047-46FA7397C790}" srcOrd="1" destOrd="0" presId="urn:microsoft.com/office/officeart/2005/8/layout/lProcess2"/>
    <dgm:cxn modelId="{18BE6A34-69DD-46F1-88C1-2FAC45412234}" type="presParOf" srcId="{2313D81B-1C10-42D6-9018-970632893830}" destId="{581915F1-A84F-43D8-A0C4-6E642D2E4ABF}" srcOrd="2" destOrd="0" presId="urn:microsoft.com/office/officeart/2005/8/layout/lProcess2"/>
    <dgm:cxn modelId="{84342F69-5A50-421A-9CAA-6A989E5FB168}" type="presParOf" srcId="{581915F1-A84F-43D8-A0C4-6E642D2E4ABF}" destId="{54E37894-5301-4356-95B6-29143451FB0E}" srcOrd="0" destOrd="0" presId="urn:microsoft.com/office/officeart/2005/8/layout/lProcess2"/>
    <dgm:cxn modelId="{0D70A618-62DB-4242-BC4E-62537F8DDBF0}" type="presParOf" srcId="{54E37894-5301-4356-95B6-29143451FB0E}" destId="{EBD27233-4724-4D94-A8B2-5681567DBADE}" srcOrd="0" destOrd="0" presId="urn:microsoft.com/office/officeart/2005/8/layout/lProcess2"/>
    <dgm:cxn modelId="{73D3CC2B-6098-429B-BE22-CE2F6CFCCB3D}" type="presParOf" srcId="{54E37894-5301-4356-95B6-29143451FB0E}" destId="{0C31514A-98B8-43E3-925C-0D76577094B8}" srcOrd="1" destOrd="0" presId="urn:microsoft.com/office/officeart/2005/8/layout/lProcess2"/>
    <dgm:cxn modelId="{F5980427-9B8F-499D-9B7B-085015ABC792}" type="presParOf" srcId="{54E37894-5301-4356-95B6-29143451FB0E}" destId="{24B9411E-7034-4699-BA7C-C802FB61CAB1}" srcOrd="2" destOrd="0" presId="urn:microsoft.com/office/officeart/2005/8/layout/lProcess2"/>
    <dgm:cxn modelId="{56A07AFD-572C-4AD1-9862-4B66A116BD87}" type="presParOf" srcId="{58DB4B4F-1E5A-4EA5-BC6A-BF4A67DC800A}" destId="{C132786C-8ADA-44D5-80A7-7B9B4BDC12F0}" srcOrd="3" destOrd="0" presId="urn:microsoft.com/office/officeart/2005/8/layout/lProcess2"/>
    <dgm:cxn modelId="{951598DE-045F-419A-B846-13ACDB8A4743}" type="presParOf" srcId="{58DB4B4F-1E5A-4EA5-BC6A-BF4A67DC800A}" destId="{FFAAF731-344B-4AC3-8DB9-34DDB5A99E4A}" srcOrd="4" destOrd="0" presId="urn:microsoft.com/office/officeart/2005/8/layout/lProcess2"/>
    <dgm:cxn modelId="{6DBCDA69-98CD-4BF6-B6B3-105309FC6B1B}" type="presParOf" srcId="{FFAAF731-344B-4AC3-8DB9-34DDB5A99E4A}" destId="{46DDDDAF-845B-436D-9384-96888AC4CE94}" srcOrd="0" destOrd="0" presId="urn:microsoft.com/office/officeart/2005/8/layout/lProcess2"/>
    <dgm:cxn modelId="{671E8492-8444-473C-9732-17655BE1C5C9}" type="presParOf" srcId="{FFAAF731-344B-4AC3-8DB9-34DDB5A99E4A}" destId="{997AE17E-DF73-41DE-A263-6E00D4AE0B94}" srcOrd="1" destOrd="0" presId="urn:microsoft.com/office/officeart/2005/8/layout/lProcess2"/>
    <dgm:cxn modelId="{EB5EB86A-FDA4-4C7E-BC36-5191A817A4FA}" type="presParOf" srcId="{FFAAF731-344B-4AC3-8DB9-34DDB5A99E4A}" destId="{2DEE7D58-0F68-4B13-8783-C03593EB7F2E}" srcOrd="2" destOrd="0" presId="urn:microsoft.com/office/officeart/2005/8/layout/lProcess2"/>
    <dgm:cxn modelId="{C2CC2944-DF94-4ABD-8A7F-414376E12C2E}" type="presParOf" srcId="{2DEE7D58-0F68-4B13-8783-C03593EB7F2E}" destId="{F3DC7E25-0517-4349-A648-A4F008A22058}" srcOrd="0" destOrd="0" presId="urn:microsoft.com/office/officeart/2005/8/layout/lProcess2"/>
    <dgm:cxn modelId="{503F7288-3003-4EB3-9F88-FD1C824CE340}" type="presParOf" srcId="{F3DC7E25-0517-4349-A648-A4F008A22058}" destId="{24C073BF-EFA3-4DD9-AB68-CBA763CACDF7}" srcOrd="0" destOrd="0" presId="urn:microsoft.com/office/officeart/2005/8/layout/lProcess2"/>
    <dgm:cxn modelId="{A4B6407E-3821-4BA3-8FE8-BE0E8101D473}" type="presParOf" srcId="{F3DC7E25-0517-4349-A648-A4F008A22058}" destId="{14D269BD-F6CC-4BC8-BB83-FAA3A650856A}" srcOrd="1" destOrd="0" presId="urn:microsoft.com/office/officeart/2005/8/layout/lProcess2"/>
    <dgm:cxn modelId="{A14F92EA-E661-4957-81B0-E08A05C9EE04}" type="presParOf" srcId="{F3DC7E25-0517-4349-A648-A4F008A22058}" destId="{5FBAB7C2-E01B-4095-9314-A6751F361EBF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C4E6F3-A182-443A-B5D4-EA56C705CB5F}">
      <dsp:nvSpPr>
        <dsp:cNvPr id="0" name=""/>
        <dsp:cNvSpPr/>
      </dsp:nvSpPr>
      <dsp:spPr>
        <a:xfrm>
          <a:off x="71348" y="0"/>
          <a:ext cx="2239139" cy="54006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EG" sz="3200" b="1" kern="1200" dirty="0"/>
        </a:p>
      </dsp:txBody>
      <dsp:txXfrm>
        <a:off x="71348" y="0"/>
        <a:ext cx="2239139" cy="1620180"/>
      </dsp:txXfrm>
    </dsp:sp>
    <dsp:sp modelId="{F0507FAE-842C-4D63-83F3-CA2A7426DD0C}">
      <dsp:nvSpPr>
        <dsp:cNvPr id="0" name=""/>
        <dsp:cNvSpPr/>
      </dsp:nvSpPr>
      <dsp:spPr>
        <a:xfrm>
          <a:off x="285142" y="847844"/>
          <a:ext cx="1791311" cy="1628354"/>
        </a:xfrm>
        <a:prstGeom prst="roundRect">
          <a:avLst>
            <a:gd name="adj" fmla="val 1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53340" rIns="71120" bIns="5334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Physician</a:t>
          </a:r>
          <a:endParaRPr lang="ar-JO" sz="2800" b="1" kern="1200" dirty="0" smtClean="0"/>
        </a:p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800" b="1" kern="1200" dirty="0" smtClean="0"/>
            <a:t>الطبيب المعالج</a:t>
          </a:r>
          <a:endParaRPr lang="ar-EG" sz="2800" b="1" kern="1200" dirty="0"/>
        </a:p>
      </dsp:txBody>
      <dsp:txXfrm>
        <a:off x="332835" y="895537"/>
        <a:ext cx="1695925" cy="1532968"/>
      </dsp:txXfrm>
    </dsp:sp>
    <dsp:sp modelId="{7463B174-64E7-4B1B-945F-607AE7C28279}">
      <dsp:nvSpPr>
        <dsp:cNvPr id="0" name=""/>
        <dsp:cNvSpPr/>
      </dsp:nvSpPr>
      <dsp:spPr>
        <a:xfrm>
          <a:off x="213883" y="3108743"/>
          <a:ext cx="1791311" cy="1628354"/>
        </a:xfrm>
        <a:prstGeom prst="roundRect">
          <a:avLst>
            <a:gd name="adj" fmla="val 1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53340" rIns="71120" bIns="5334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Nurse</a:t>
          </a:r>
          <a:endParaRPr lang="ar-JO" sz="2800" b="1" kern="1200" dirty="0" smtClean="0"/>
        </a:p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800" b="1" kern="1200" dirty="0" smtClean="0"/>
            <a:t>ممرضة</a:t>
          </a:r>
          <a:endParaRPr lang="ar-EG" sz="2800" b="1" kern="1200" dirty="0"/>
        </a:p>
      </dsp:txBody>
      <dsp:txXfrm>
        <a:off x="261576" y="3156436"/>
        <a:ext cx="1695925" cy="1532968"/>
      </dsp:txXfrm>
    </dsp:sp>
    <dsp:sp modelId="{BCA31DD3-A19D-482B-9906-4D7C059AEC04}">
      <dsp:nvSpPr>
        <dsp:cNvPr id="0" name=""/>
        <dsp:cNvSpPr/>
      </dsp:nvSpPr>
      <dsp:spPr>
        <a:xfrm>
          <a:off x="2328938" y="0"/>
          <a:ext cx="3041288" cy="54006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EG" sz="6500" kern="1200" dirty="0"/>
        </a:p>
      </dsp:txBody>
      <dsp:txXfrm>
        <a:off x="2328938" y="0"/>
        <a:ext cx="3041288" cy="1620180"/>
      </dsp:txXfrm>
    </dsp:sp>
    <dsp:sp modelId="{EBD27233-4724-4D94-A8B2-5681567DBADE}">
      <dsp:nvSpPr>
        <dsp:cNvPr id="0" name=""/>
        <dsp:cNvSpPr/>
      </dsp:nvSpPr>
      <dsp:spPr>
        <a:xfrm>
          <a:off x="2969037" y="806079"/>
          <a:ext cx="2071526" cy="1797945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53340" rIns="71120" bIns="5334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Hygienist</a:t>
          </a:r>
          <a:endParaRPr lang="ar-JO" sz="2800" b="1" kern="1200" dirty="0" smtClean="0"/>
        </a:p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800" b="1" kern="1200" dirty="0" smtClean="0"/>
            <a:t>خبير صحة</a:t>
          </a:r>
          <a:endParaRPr lang="ar-EG" sz="2800" b="1" kern="1200" dirty="0"/>
        </a:p>
      </dsp:txBody>
      <dsp:txXfrm>
        <a:off x="3021697" y="858739"/>
        <a:ext cx="1966206" cy="1692625"/>
      </dsp:txXfrm>
    </dsp:sp>
    <dsp:sp modelId="{24B9411E-7034-4699-BA7C-C802FB61CAB1}">
      <dsp:nvSpPr>
        <dsp:cNvPr id="0" name=""/>
        <dsp:cNvSpPr/>
      </dsp:nvSpPr>
      <dsp:spPr>
        <a:xfrm>
          <a:off x="2826520" y="3250049"/>
          <a:ext cx="2214043" cy="1588816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53340" rIns="71120" bIns="5334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Ergonomist</a:t>
          </a:r>
          <a:endParaRPr lang="ar-JO" sz="2800" b="1" kern="1200" dirty="0" smtClean="0"/>
        </a:p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800" b="1" kern="1200" dirty="0" smtClean="0"/>
            <a:t>عالم بيئة</a:t>
          </a:r>
          <a:endParaRPr lang="ar-EG" sz="2800" b="1" kern="1200" dirty="0"/>
        </a:p>
      </dsp:txBody>
      <dsp:txXfrm>
        <a:off x="2873055" y="3296584"/>
        <a:ext cx="2120973" cy="1495746"/>
      </dsp:txXfrm>
    </dsp:sp>
    <dsp:sp modelId="{46DDDDAF-845B-436D-9384-96888AC4CE94}">
      <dsp:nvSpPr>
        <dsp:cNvPr id="0" name=""/>
        <dsp:cNvSpPr/>
      </dsp:nvSpPr>
      <dsp:spPr>
        <a:xfrm>
          <a:off x="5617249" y="0"/>
          <a:ext cx="2734728" cy="54006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EG" sz="6500" kern="1200" dirty="0"/>
        </a:p>
      </dsp:txBody>
      <dsp:txXfrm>
        <a:off x="5617249" y="0"/>
        <a:ext cx="2734728" cy="1620180"/>
      </dsp:txXfrm>
    </dsp:sp>
    <dsp:sp modelId="{24C073BF-EFA3-4DD9-AB68-CBA763CACDF7}">
      <dsp:nvSpPr>
        <dsp:cNvPr id="0" name=""/>
        <dsp:cNvSpPr/>
      </dsp:nvSpPr>
      <dsp:spPr>
        <a:xfrm>
          <a:off x="5967166" y="934675"/>
          <a:ext cx="2034894" cy="1513291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53340" rIns="7112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Safety </a:t>
          </a:r>
          <a:r>
            <a:rPr lang="en-US" sz="2800" b="1" kern="1200" dirty="0" smtClean="0"/>
            <a:t>engineer</a:t>
          </a:r>
          <a:endParaRPr lang="ar-JO" sz="2800" b="1" kern="1200" dirty="0" smtClean="0"/>
        </a:p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800" b="1" kern="1200" dirty="0" smtClean="0"/>
            <a:t>مهندس سلامة</a:t>
          </a:r>
          <a:endParaRPr lang="ar-EG" sz="2800" b="1" kern="1200" dirty="0"/>
        </a:p>
      </dsp:txBody>
      <dsp:txXfrm>
        <a:off x="6011489" y="978998"/>
        <a:ext cx="1946248" cy="1424645"/>
      </dsp:txXfrm>
    </dsp:sp>
    <dsp:sp modelId="{5FBAB7C2-E01B-4095-9314-A6751F361EBF}">
      <dsp:nvSpPr>
        <dsp:cNvPr id="0" name=""/>
        <dsp:cNvSpPr/>
      </dsp:nvSpPr>
      <dsp:spPr>
        <a:xfrm>
          <a:off x="5657753" y="3008600"/>
          <a:ext cx="2695171" cy="177419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53340" rIns="7112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Epidemiologist</a:t>
          </a:r>
          <a:endParaRPr lang="ar-JO" sz="2800" b="1" kern="1200" dirty="0" smtClean="0"/>
        </a:p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800" b="1" kern="1200" dirty="0" smtClean="0"/>
            <a:t>عالم الأوبئة</a:t>
          </a:r>
          <a:endParaRPr lang="ar-EG" sz="2800" b="1" kern="1200" dirty="0"/>
        </a:p>
      </dsp:txBody>
      <dsp:txXfrm>
        <a:off x="5709718" y="3060565"/>
        <a:ext cx="2591241" cy="16702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D0C5C5-4B63-4390-B83B-A306FFD6C5E3}" type="datetimeFigureOut">
              <a:rPr lang="en-MY" smtClean="0"/>
              <a:t>5/5/2022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F7262-790B-4F9A-A4F6-43A0D83F3C7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30652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1F7262-790B-4F9A-A4F6-43A0D83F3C7B}" type="slidenum">
              <a:rPr lang="en-MY" smtClean="0"/>
              <a:t>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260739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1F7262-790B-4F9A-A4F6-43A0D83F3C7B}" type="slidenum">
              <a:rPr lang="en-MY" smtClean="0"/>
              <a:t>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343879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1F7262-790B-4F9A-A4F6-43A0D83F3C7B}" type="slidenum">
              <a:rPr lang="en-MY" smtClean="0"/>
              <a:t>9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429580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1F7262-790B-4F9A-A4F6-43A0D83F3C7B}" type="slidenum">
              <a:rPr lang="en-MY" smtClean="0"/>
              <a:t>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52015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1452-D86A-41D4-BE3B-B176434437EB}" type="datetime1">
              <a:rPr lang="en-MY" smtClean="0"/>
              <a:t>5/5/2022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76710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6E7C7-BF65-4B9D-9C7B-270A773BE296}" type="datetime1">
              <a:rPr lang="en-MY" smtClean="0"/>
              <a:t>5/5/2022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20890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0A005-E67F-4A9B-83A3-86A37B490A8B}" type="datetime1">
              <a:rPr lang="en-MY" smtClean="0"/>
              <a:t>5/5/2022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85852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76B00-3D73-4F48-84EF-A439A2906836}" type="datetime1">
              <a:rPr lang="en-MY" smtClean="0"/>
              <a:t>5/5/2022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1398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53499-1246-44F8-B75C-0801D5086688}" type="datetime1">
              <a:rPr lang="en-MY" smtClean="0"/>
              <a:t>5/5/2022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3618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84FF0-E6E9-4B47-BC03-7560C338E2C6}" type="datetime1">
              <a:rPr lang="en-MY" smtClean="0"/>
              <a:t>5/5/2022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88354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9BDA2-F7B8-4274-9556-F982E0AE2A61}" type="datetime1">
              <a:rPr lang="en-MY" smtClean="0"/>
              <a:t>5/5/2022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89381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12647-BAC4-4873-BD86-5680C7C2F689}" type="datetime1">
              <a:rPr lang="en-MY" smtClean="0"/>
              <a:t>5/5/2022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01982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5ACF2-6157-40CB-826D-E3114341BBDF}" type="datetime1">
              <a:rPr lang="en-MY" smtClean="0"/>
              <a:t>5/5/2022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10215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24296-DFCD-443B-95F0-057AFDE9FAE5}" type="datetime1">
              <a:rPr lang="en-MY" smtClean="0"/>
              <a:t>5/5/2022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35076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FCA58-FBD4-496A-8551-84887B8A4121}" type="datetime1">
              <a:rPr lang="en-MY" smtClean="0"/>
              <a:t>5/5/2022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36126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A5ADD-F4D5-43B7-A63E-EFCD88080561}" type="datetime1">
              <a:rPr lang="en-MY" smtClean="0"/>
              <a:t>5/5/2022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E10D2-8D91-4007-A2C2-D2057345B80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22922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Chemical_substance" TargetMode="Externa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4C5C0E8B-516F-41A9-8041-306973C1B226}" type="slidenum">
              <a:rPr lang="ar-SA" altLang="en-US" sz="1400" smtClean="0">
                <a:solidFill>
                  <a:srgbClr val="000000"/>
                </a:solidFill>
                <a:latin typeface="Arial" charset="0"/>
              </a:rPr>
              <a:pPr eaLnBrk="1" hangingPunct="1"/>
              <a:t>1</a:t>
            </a:fld>
            <a:endParaRPr lang="en-MY" altLang="en-US" sz="140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220" name="WordArt 6"/>
          <p:cNvSpPr>
            <a:spLocks noChangeArrowheads="1" noChangeShapeType="1" noTextEdit="1"/>
          </p:cNvSpPr>
          <p:nvPr/>
        </p:nvSpPr>
        <p:spPr bwMode="auto">
          <a:xfrm>
            <a:off x="323850" y="332656"/>
            <a:ext cx="8135938" cy="2133600"/>
          </a:xfrm>
          <a:prstGeom prst="rect">
            <a:avLst/>
          </a:prstGeom>
          <a:noFill/>
          <a:ln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</a:ln>
          <a:scene3d>
            <a:camera prst="orthographicFront"/>
            <a:lightRig rig="threePt" dir="t"/>
          </a:scene3d>
          <a:sp3d contourW="12700" prstMaterial="metal">
            <a:contourClr>
              <a:schemeClr val="accent1">
                <a:lumMod val="20000"/>
                <a:lumOff val="80000"/>
              </a:schemeClr>
            </a:contourClr>
          </a:sp3d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 rtl="1"/>
            <a:r>
              <a:rPr lang="ar-AE" sz="3600" kern="10" dirty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1616BA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بِسْمِ اللّهِ الرَّحْمَنِ الرَّحِيمِ </a:t>
            </a:r>
            <a:endParaRPr lang="en-MY" sz="3600" kern="10" dirty="0">
              <a:ln w="12700">
                <a:solidFill>
                  <a:srgbClr val="B2B2B2"/>
                </a:solidFill>
                <a:round/>
                <a:headEnd/>
                <a:tailEnd/>
              </a:ln>
              <a:solidFill>
                <a:srgbClr val="1616BA"/>
              </a:soli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9221" name="Picture 5" descr="http://i47.servimg.com/u/f47/11/37/34/39/11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3632250"/>
            <a:ext cx="5076055" cy="2880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323850" y="2438945"/>
            <a:ext cx="756084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OCCUPATIONAL 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HEALTH</a:t>
            </a:r>
            <a:endParaRPr lang="ar-JO" sz="54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ar-JO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صحة مهنية</a:t>
            </a:r>
            <a:endParaRPr lang="en-US" sz="54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36648" y="3981870"/>
            <a:ext cx="108694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2</a:t>
            </a:r>
            <a:endParaRPr lang="en-MY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5C5F1-69DF-4755-9027-3F86329B4648}" type="datetime1">
              <a:rPr lang="en-MY" smtClean="0"/>
              <a:t>5/5/2022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49147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8894" y="521144"/>
            <a:ext cx="9015064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  <a:latin typeface="Garamond" pitchFamily="18" charset="0"/>
              </a:rPr>
              <a:t> </a:t>
            </a:r>
            <a:r>
              <a:rPr lang="en-US" sz="2000" b="1" u="sng" dirty="0" smtClean="0">
                <a:solidFill>
                  <a:srgbClr val="FF0000"/>
                </a:solidFill>
                <a:latin typeface="Garamond" pitchFamily="18" charset="0"/>
              </a:rPr>
              <a:t>2-Diagnosis </a:t>
            </a:r>
            <a:r>
              <a:rPr lang="en-US" sz="2000" b="1" u="sng" dirty="0">
                <a:solidFill>
                  <a:srgbClr val="FF0000"/>
                </a:solidFill>
                <a:latin typeface="Garamond" pitchFamily="18" charset="0"/>
              </a:rPr>
              <a:t>and treatment of occupation diseases</a:t>
            </a:r>
            <a:r>
              <a:rPr lang="en-US" sz="2000" b="1" dirty="0">
                <a:solidFill>
                  <a:srgbClr val="FF0000"/>
                </a:solidFill>
                <a:latin typeface="Garamond" pitchFamily="18" charset="0"/>
              </a:rPr>
              <a:t>: </a:t>
            </a:r>
            <a:endParaRPr lang="ar-JO" sz="2000" b="1" dirty="0" smtClean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ar-JO" sz="2000" b="1" dirty="0">
                <a:solidFill>
                  <a:srgbClr val="FF0000"/>
                </a:solidFill>
                <a:latin typeface="Garamond" pitchFamily="18" charset="0"/>
              </a:rPr>
              <a:t>2-تشخيص وعلاج امراض المهنة:</a:t>
            </a:r>
            <a:endParaRPr lang="en-MY" sz="2000" b="1" dirty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en-US" sz="2000" b="1" dirty="0">
                <a:latin typeface="Garamond" pitchFamily="18" charset="0"/>
              </a:rPr>
              <a:t> </a:t>
            </a:r>
            <a:r>
              <a:rPr lang="en-US" sz="2000" b="1" dirty="0" smtClean="0">
                <a:latin typeface="Garamond" pitchFamily="18" charset="0"/>
              </a:rPr>
              <a:t>The </a:t>
            </a:r>
            <a:r>
              <a:rPr lang="en-US" sz="2000" b="1" dirty="0">
                <a:solidFill>
                  <a:srgbClr val="0070C0"/>
                </a:solidFill>
                <a:latin typeface="Garamond" pitchFamily="18" charset="0"/>
              </a:rPr>
              <a:t>following criteria should </a:t>
            </a:r>
            <a:r>
              <a:rPr lang="en-US" sz="2000" b="1" dirty="0">
                <a:latin typeface="Garamond" pitchFamily="18" charset="0"/>
              </a:rPr>
              <a:t>be fulfilled to confirm such diagnosis</a:t>
            </a:r>
            <a:r>
              <a:rPr lang="en-US" sz="2000" b="1" dirty="0" smtClean="0">
                <a:latin typeface="Garamond" pitchFamily="18" charset="0"/>
              </a:rPr>
              <a:t>:</a:t>
            </a:r>
            <a:endParaRPr lang="ar-JO" sz="2000" b="1" dirty="0" smtClean="0">
              <a:latin typeface="Garamond" pitchFamily="18" charset="0"/>
            </a:endParaRPr>
          </a:p>
          <a:p>
            <a:r>
              <a:rPr lang="ar-JO" sz="2000" b="1" dirty="0">
                <a:latin typeface="Garamond" pitchFamily="18" charset="0"/>
              </a:rPr>
              <a:t>يجب استيفاء المعايير التالية لتأكيد هذا التشخيص:</a:t>
            </a:r>
            <a:r>
              <a:rPr lang="en-US" sz="2000" b="1" dirty="0" smtClean="0">
                <a:latin typeface="Garamond" pitchFamily="18" charset="0"/>
              </a:rPr>
              <a:t> </a:t>
            </a:r>
            <a:endParaRPr lang="en-MY" sz="2000" b="1" dirty="0">
              <a:latin typeface="Garamond" pitchFamily="18" charset="0"/>
            </a:endParaRPr>
          </a:p>
          <a:p>
            <a:pPr marL="514350" indent="-514350">
              <a:buAutoNum type="arabicPeriod"/>
            </a:pPr>
            <a:r>
              <a:rPr lang="en-US" sz="2000" b="1" dirty="0" smtClean="0">
                <a:latin typeface="Garamond" pitchFamily="18" charset="0"/>
              </a:rPr>
              <a:t>A </a:t>
            </a:r>
            <a:r>
              <a:rPr lang="en-US" sz="2000" b="1" dirty="0">
                <a:latin typeface="Garamond" pitchFamily="18" charset="0"/>
              </a:rPr>
              <a:t>detailed </a:t>
            </a:r>
            <a:r>
              <a:rPr lang="en-US" sz="2000" b="1" dirty="0">
                <a:solidFill>
                  <a:schemeClr val="tx2"/>
                </a:solidFill>
                <a:latin typeface="Garamond" pitchFamily="18" charset="0"/>
              </a:rPr>
              <a:t>occupational history </a:t>
            </a:r>
            <a:r>
              <a:rPr lang="en-US" sz="2000" b="1" dirty="0">
                <a:latin typeface="Garamond" pitchFamily="18" charset="0"/>
              </a:rPr>
              <a:t>of </a:t>
            </a:r>
            <a:r>
              <a:rPr lang="en-US" sz="2000" b="1" dirty="0">
                <a:solidFill>
                  <a:srgbClr val="FF0000"/>
                </a:solidFill>
                <a:latin typeface="Garamond" pitchFamily="18" charset="0"/>
              </a:rPr>
              <a:t>exposure to </a:t>
            </a:r>
            <a:r>
              <a:rPr lang="en-US" sz="2000" b="1" dirty="0" smtClean="0">
                <a:solidFill>
                  <a:srgbClr val="FF0000"/>
                </a:solidFill>
                <a:latin typeface="Garamond" pitchFamily="18" charset="0"/>
              </a:rPr>
              <a:t>hazardous</a:t>
            </a:r>
          </a:p>
          <a:p>
            <a:r>
              <a:rPr lang="en-US" sz="2000" b="1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Garamond" pitchFamily="18" charset="0"/>
              </a:rPr>
              <a:t>    agent </a:t>
            </a:r>
            <a:r>
              <a:rPr lang="en-US" sz="2000" b="1" dirty="0">
                <a:solidFill>
                  <a:srgbClr val="FF0000"/>
                </a:solidFill>
                <a:latin typeface="Garamond" pitchFamily="18" charset="0"/>
              </a:rPr>
              <a:t>or process </a:t>
            </a:r>
            <a:r>
              <a:rPr lang="en-US" sz="2000" b="1" dirty="0">
                <a:latin typeface="Garamond" pitchFamily="18" charset="0"/>
              </a:rPr>
              <a:t>should be taken from the workers. </a:t>
            </a:r>
            <a:r>
              <a:rPr lang="ar-JO" sz="2000" b="1" dirty="0">
                <a:latin typeface="Garamond" pitchFamily="18" charset="0"/>
              </a:rPr>
              <a:t>تاريخ مهني مفصل للتعرض للمواد </a:t>
            </a:r>
            <a:r>
              <a:rPr lang="ar-JO" sz="2000" b="1" dirty="0" smtClean="0">
                <a:latin typeface="Garamond" pitchFamily="18" charset="0"/>
              </a:rPr>
              <a:t>الخطر يجب </a:t>
            </a:r>
            <a:r>
              <a:rPr lang="ar-JO" sz="2000" b="1" dirty="0">
                <a:latin typeface="Garamond" pitchFamily="18" charset="0"/>
              </a:rPr>
              <a:t>أخذ الوكيل أو العملية من العمال.</a:t>
            </a:r>
            <a:r>
              <a:rPr lang="en-US" sz="2000" b="1" dirty="0" smtClean="0">
                <a:latin typeface="Garamond" pitchFamily="18" charset="0"/>
              </a:rPr>
              <a:t>  </a:t>
            </a:r>
            <a:endParaRPr lang="en-MY" sz="2000" b="1" dirty="0">
              <a:latin typeface="Garamond" pitchFamily="18" charset="0"/>
            </a:endParaRPr>
          </a:p>
          <a:p>
            <a:r>
              <a:rPr lang="en-US" sz="2000" b="1" dirty="0" smtClean="0">
                <a:latin typeface="Garamond" pitchFamily="18" charset="0"/>
              </a:rPr>
              <a:t>2. </a:t>
            </a:r>
            <a:r>
              <a:rPr lang="en-US" sz="2000" b="1" dirty="0" smtClean="0">
                <a:solidFill>
                  <a:schemeClr val="tx2"/>
                </a:solidFill>
                <a:latin typeface="Garamond" pitchFamily="18" charset="0"/>
              </a:rPr>
              <a:t>Symptoms </a:t>
            </a:r>
            <a:r>
              <a:rPr lang="en-US" sz="2000" b="1" dirty="0">
                <a:solidFill>
                  <a:schemeClr val="tx2"/>
                </a:solidFill>
                <a:latin typeface="Garamond" pitchFamily="18" charset="0"/>
              </a:rPr>
              <a:t>and signs </a:t>
            </a:r>
            <a:r>
              <a:rPr lang="en-US" sz="2000" b="1" dirty="0">
                <a:latin typeface="Garamond" pitchFamily="18" charset="0"/>
              </a:rPr>
              <a:t>of the disease </a:t>
            </a:r>
            <a:r>
              <a:rPr lang="en-US" sz="2000" b="1" dirty="0">
                <a:solidFill>
                  <a:srgbClr val="FF0000"/>
                </a:solidFill>
                <a:latin typeface="Garamond" pitchFamily="18" charset="0"/>
              </a:rPr>
              <a:t>must coincide </a:t>
            </a:r>
            <a:endParaRPr lang="en-US" sz="2000" b="1" dirty="0" smtClean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en-US" sz="2000" b="1" dirty="0" smtClean="0">
                <a:solidFill>
                  <a:schemeClr val="tx2"/>
                </a:solidFill>
                <a:latin typeface="Garamond" pitchFamily="18" charset="0"/>
              </a:rPr>
              <a:t>  with </a:t>
            </a:r>
            <a:r>
              <a:rPr lang="en-US" sz="2000" b="1" dirty="0" smtClean="0">
                <a:latin typeface="Garamond" pitchFamily="18" charset="0"/>
              </a:rPr>
              <a:t>documented </a:t>
            </a:r>
            <a:r>
              <a:rPr lang="en-US" sz="2000" b="1" dirty="0">
                <a:latin typeface="Garamond" pitchFamily="18" charset="0"/>
              </a:rPr>
              <a:t>manifestations of the occupational </a:t>
            </a:r>
            <a:r>
              <a:rPr lang="en-US" sz="2000" b="1" dirty="0" smtClean="0">
                <a:latin typeface="Garamond" pitchFamily="18" charset="0"/>
              </a:rPr>
              <a:t>disease.</a:t>
            </a:r>
            <a:r>
              <a:rPr lang="en-MY" sz="2000" b="1" dirty="0" smtClean="0">
                <a:latin typeface="Garamond" pitchFamily="18" charset="0"/>
              </a:rPr>
              <a:t> </a:t>
            </a:r>
            <a:r>
              <a:rPr lang="ar-JO" sz="2000" b="1" dirty="0">
                <a:latin typeface="Garamond" pitchFamily="18" charset="0"/>
              </a:rPr>
              <a:t>2. يجب أن تتزامن أعراض وعلامات </a:t>
            </a:r>
            <a:r>
              <a:rPr lang="ar-JO" sz="2000" b="1" dirty="0" smtClean="0">
                <a:latin typeface="Garamond" pitchFamily="18" charset="0"/>
              </a:rPr>
              <a:t>المرض مع </a:t>
            </a:r>
            <a:r>
              <a:rPr lang="ar-JO" sz="2000" b="1" dirty="0">
                <a:latin typeface="Garamond" pitchFamily="18" charset="0"/>
              </a:rPr>
              <a:t>مظاهر موثقة للمرض المهني. </a:t>
            </a:r>
            <a:endParaRPr lang="ar-JO" sz="2000" b="1" dirty="0" smtClean="0">
              <a:latin typeface="Garamond" pitchFamily="18" charset="0"/>
            </a:endParaRPr>
          </a:p>
          <a:p>
            <a:r>
              <a:rPr lang="en-MY" sz="2000" b="1" dirty="0" smtClean="0">
                <a:latin typeface="Garamond" pitchFamily="18" charset="0"/>
              </a:rPr>
              <a:t>3.</a:t>
            </a:r>
            <a:r>
              <a:rPr lang="en-US" sz="2000" b="1" dirty="0" smtClean="0">
                <a:solidFill>
                  <a:schemeClr val="tx2"/>
                </a:solidFill>
                <a:latin typeface="Garamond" pitchFamily="18" charset="0"/>
              </a:rPr>
              <a:t>Measures </a:t>
            </a:r>
            <a:r>
              <a:rPr lang="en-US" sz="2000" b="1" dirty="0">
                <a:solidFill>
                  <a:schemeClr val="tx2"/>
                </a:solidFill>
                <a:latin typeface="Garamond" pitchFamily="18" charset="0"/>
              </a:rPr>
              <a:t>and samples</a:t>
            </a:r>
            <a:r>
              <a:rPr lang="en-US" sz="2000" b="1" dirty="0">
                <a:latin typeface="Garamond" pitchFamily="18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Garamond" pitchFamily="18" charset="0"/>
              </a:rPr>
              <a:t>taken from the environment </a:t>
            </a:r>
            <a:r>
              <a:rPr lang="en-US" sz="2000" b="1" dirty="0" smtClean="0">
                <a:solidFill>
                  <a:schemeClr val="tx2"/>
                </a:solidFill>
                <a:latin typeface="Garamond" pitchFamily="18" charset="0"/>
              </a:rPr>
              <a:t>indicate </a:t>
            </a:r>
            <a:r>
              <a:rPr lang="en-US" sz="2000" b="1" dirty="0">
                <a:latin typeface="Garamond" pitchFamily="18" charset="0"/>
              </a:rPr>
              <a:t>that </a:t>
            </a:r>
            <a:r>
              <a:rPr lang="en-US" sz="2000" b="1" dirty="0">
                <a:solidFill>
                  <a:srgbClr val="0070C0"/>
                </a:solidFill>
                <a:latin typeface="Garamond" pitchFamily="18" charset="0"/>
              </a:rPr>
              <a:t>the  causative agent </a:t>
            </a:r>
            <a:r>
              <a:rPr lang="en-US" sz="2000" b="1" dirty="0">
                <a:latin typeface="Garamond" pitchFamily="18" charset="0"/>
              </a:rPr>
              <a:t>i</a:t>
            </a:r>
            <a:r>
              <a:rPr lang="en-US" sz="2000" b="1" dirty="0">
                <a:solidFill>
                  <a:srgbClr val="FF0000"/>
                </a:solidFill>
                <a:latin typeface="Garamond" pitchFamily="18" charset="0"/>
              </a:rPr>
              <a:t>s present </a:t>
            </a:r>
            <a:r>
              <a:rPr lang="en-US" sz="2000" b="1" dirty="0">
                <a:latin typeface="Garamond" pitchFamily="18" charset="0"/>
              </a:rPr>
              <a:t>in a </a:t>
            </a:r>
            <a:r>
              <a:rPr lang="en-US" sz="2000" b="1" dirty="0" err="1" smtClean="0">
                <a:solidFill>
                  <a:srgbClr val="FF0000"/>
                </a:solidFill>
                <a:latin typeface="Garamond" pitchFamily="18" charset="0"/>
              </a:rPr>
              <a:t>sufficien</a:t>
            </a:r>
            <a:r>
              <a:rPr lang="en-US" sz="2000" b="1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Garamond" pitchFamily="18" charset="0"/>
              </a:rPr>
              <a:t>concentration </a:t>
            </a:r>
            <a:r>
              <a:rPr lang="en-US" sz="2000" b="1" dirty="0">
                <a:latin typeface="Garamond" pitchFamily="18" charset="0"/>
              </a:rPr>
              <a:t>to </a:t>
            </a:r>
            <a:r>
              <a:rPr lang="en-US" sz="2000" b="1" dirty="0" smtClean="0">
                <a:latin typeface="Garamond" pitchFamily="18" charset="0"/>
              </a:rPr>
              <a:t>produce </a:t>
            </a:r>
            <a:r>
              <a:rPr lang="en-US" sz="2000" b="1" dirty="0">
                <a:latin typeface="Garamond" pitchFamily="18" charset="0"/>
              </a:rPr>
              <a:t>the  disease. </a:t>
            </a:r>
            <a:r>
              <a:rPr lang="ar-JO" sz="2000" b="1" dirty="0">
                <a:latin typeface="Garamond" pitchFamily="18" charset="0"/>
              </a:rPr>
              <a:t>3- تشير الإجراءات والعينات المأخوذة من البيئة إلى أن العامل المسبب موجود بتركيز كافٍ لإنتاج المرض.</a:t>
            </a:r>
            <a:endParaRPr lang="en-US" sz="2000" b="1" dirty="0">
              <a:latin typeface="Garamond" pitchFamily="18" charset="0"/>
            </a:endParaRPr>
          </a:p>
          <a:p>
            <a:r>
              <a:rPr lang="en-US" sz="2000" b="1" dirty="0" smtClean="0">
                <a:latin typeface="Garamond" pitchFamily="18" charset="0"/>
              </a:rPr>
              <a:t>4. The </a:t>
            </a:r>
            <a:r>
              <a:rPr lang="en-US" sz="2000" b="1" dirty="0" smtClean="0">
                <a:solidFill>
                  <a:schemeClr val="tx2"/>
                </a:solidFill>
                <a:latin typeface="Garamond" pitchFamily="18" charset="0"/>
              </a:rPr>
              <a:t>manifestations </a:t>
            </a:r>
            <a:r>
              <a:rPr lang="en-US" sz="2000" b="1" dirty="0" smtClean="0">
                <a:latin typeface="Garamond" pitchFamily="18" charset="0"/>
              </a:rPr>
              <a:t>are</a:t>
            </a:r>
            <a:r>
              <a:rPr lang="en-US" sz="2000" b="1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Garamond" pitchFamily="18" charset="0"/>
              </a:rPr>
              <a:t>improved</a:t>
            </a:r>
            <a:r>
              <a:rPr lang="en-US" sz="2000" b="1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000" b="1" dirty="0" smtClean="0">
                <a:latin typeface="Garamond" pitchFamily="18" charset="0"/>
              </a:rPr>
              <a:t>when the worker </a:t>
            </a:r>
            <a:r>
              <a:rPr lang="en-US" sz="2000" b="1" dirty="0" smtClean="0">
                <a:solidFill>
                  <a:srgbClr val="FF0000"/>
                </a:solidFill>
                <a:latin typeface="Garamond" pitchFamily="18" charset="0"/>
              </a:rPr>
              <a:t>gets out</a:t>
            </a:r>
            <a:r>
              <a:rPr lang="en-US" sz="2000" b="1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000" b="1" dirty="0" smtClean="0">
                <a:latin typeface="Garamond" pitchFamily="18" charset="0"/>
              </a:rPr>
              <a:t>from the work </a:t>
            </a:r>
            <a:r>
              <a:rPr lang="en-US" sz="2000" b="1" dirty="0" smtClean="0">
                <a:latin typeface="Garamond" pitchFamily="18" charset="0"/>
              </a:rPr>
              <a:t>place</a:t>
            </a:r>
            <a:r>
              <a:rPr lang="ar-JO" sz="2000" b="1" dirty="0" smtClean="0">
                <a:latin typeface="Garamond" pitchFamily="18" charset="0"/>
              </a:rPr>
              <a:t> </a:t>
            </a:r>
            <a:r>
              <a:rPr lang="en-US" sz="2000" b="1" dirty="0" smtClean="0">
                <a:latin typeface="Garamond" pitchFamily="18" charset="0"/>
              </a:rPr>
              <a:t>and </a:t>
            </a:r>
            <a:r>
              <a:rPr lang="en-US" sz="2000" b="1" dirty="0" smtClean="0">
                <a:latin typeface="Garamond" pitchFamily="18" charset="0"/>
              </a:rPr>
              <a:t>are </a:t>
            </a:r>
            <a:r>
              <a:rPr lang="en-US" sz="2000" b="1" dirty="0" smtClean="0">
                <a:solidFill>
                  <a:srgbClr val="FF0000"/>
                </a:solidFill>
                <a:latin typeface="Garamond" pitchFamily="18" charset="0"/>
              </a:rPr>
              <a:t>aggravated</a:t>
            </a:r>
            <a:r>
              <a:rPr lang="en-US" sz="2000" b="1" dirty="0" smtClean="0">
                <a:solidFill>
                  <a:schemeClr val="tx2"/>
                </a:solidFill>
                <a:latin typeface="Garamond" pitchFamily="18" charset="0"/>
              </a:rPr>
              <a:t> by getting back </a:t>
            </a:r>
            <a:r>
              <a:rPr lang="en-US" sz="2000" b="1" dirty="0" smtClean="0">
                <a:latin typeface="Garamond" pitchFamily="18" charset="0"/>
              </a:rPr>
              <a:t>to the work place. </a:t>
            </a:r>
            <a:r>
              <a:rPr lang="ar-JO" sz="2000" b="1" dirty="0">
                <a:latin typeface="Garamond" pitchFamily="18" charset="0"/>
              </a:rPr>
              <a:t>4. تتحسن المظاهر عندما يخرج العامل من مكان العمل وتتفاقم بالعودة إلى مكان العمل.</a:t>
            </a:r>
            <a:r>
              <a:rPr lang="ar-SA" sz="2000" b="1" dirty="0" smtClean="0">
                <a:latin typeface="Garamond" pitchFamily="18" charset="0"/>
              </a:rPr>
              <a:t> </a:t>
            </a:r>
            <a:r>
              <a:rPr lang="en-US" sz="2000" b="1" dirty="0" smtClean="0">
                <a:latin typeface="Garamond" pitchFamily="18" charset="0"/>
              </a:rPr>
              <a:t>  </a:t>
            </a:r>
            <a:endParaRPr lang="en-MY" sz="2000" b="1" dirty="0" smtClean="0">
              <a:latin typeface="Garamond" pitchFamily="18" charset="0"/>
            </a:endParaRPr>
          </a:p>
          <a:p>
            <a:r>
              <a:rPr lang="en-US" sz="2000" b="1" dirty="0" smtClean="0">
                <a:latin typeface="Garamond" pitchFamily="18" charset="0"/>
              </a:rPr>
              <a:t>5. The </a:t>
            </a:r>
            <a:r>
              <a:rPr lang="en-US" sz="2000" b="1" dirty="0">
                <a:latin typeface="Garamond" pitchFamily="18" charset="0"/>
              </a:rPr>
              <a:t>same manifestations are prevailed </a:t>
            </a:r>
            <a:r>
              <a:rPr lang="en-US" sz="2000" b="1" dirty="0">
                <a:solidFill>
                  <a:schemeClr val="tx2"/>
                </a:solidFill>
                <a:latin typeface="Garamond" pitchFamily="18" charset="0"/>
              </a:rPr>
              <a:t>among other workers </a:t>
            </a:r>
            <a:r>
              <a:rPr lang="en-US" sz="2000" b="1" dirty="0" smtClean="0">
                <a:latin typeface="Garamond" pitchFamily="18" charset="0"/>
              </a:rPr>
              <a:t>in </a:t>
            </a:r>
            <a:r>
              <a:rPr lang="en-US" sz="2000" b="1" dirty="0">
                <a:latin typeface="Garamond" pitchFamily="18" charset="0"/>
              </a:rPr>
              <a:t>the </a:t>
            </a:r>
            <a:r>
              <a:rPr lang="en-US" sz="2000" b="1" dirty="0" smtClean="0">
                <a:latin typeface="Garamond" pitchFamily="18" charset="0"/>
              </a:rPr>
              <a:t>  same </a:t>
            </a:r>
            <a:r>
              <a:rPr lang="en-US" sz="2000" b="1" dirty="0">
                <a:latin typeface="Garamond" pitchFamily="18" charset="0"/>
              </a:rPr>
              <a:t>work circumstances. </a:t>
            </a:r>
            <a:r>
              <a:rPr lang="ar-JO" sz="2000" b="1" dirty="0">
                <a:latin typeface="Garamond" pitchFamily="18" charset="0"/>
              </a:rPr>
              <a:t>5. تسود نفس المظاهر بين العمال الآخرين في نفس ظروف العمل.</a:t>
            </a:r>
            <a:r>
              <a:rPr lang="en-US" sz="2000" b="1" dirty="0" smtClean="0">
                <a:latin typeface="Garamond" pitchFamily="18" charset="0"/>
              </a:rPr>
              <a:t>  </a:t>
            </a:r>
            <a:endParaRPr lang="en-MY" sz="2000" b="1" dirty="0">
              <a:latin typeface="Garamond" pitchFamily="18" charset="0"/>
            </a:endParaRPr>
          </a:p>
          <a:p>
            <a:pPr algn="ctr"/>
            <a:r>
              <a:rPr lang="en-US" sz="2000" b="1" dirty="0" smtClean="0">
                <a:latin typeface="Garamond" pitchFamily="18" charset="0"/>
              </a:rPr>
              <a:t>6. The </a:t>
            </a:r>
            <a:r>
              <a:rPr lang="en-US" sz="2000" b="1" dirty="0">
                <a:latin typeface="Garamond" pitchFamily="18" charset="0"/>
              </a:rPr>
              <a:t>disease should be registered on the </a:t>
            </a:r>
            <a:r>
              <a:rPr lang="en-US" sz="2000" b="1" dirty="0">
                <a:solidFill>
                  <a:schemeClr val="tx2"/>
                </a:solidFill>
                <a:latin typeface="Garamond" pitchFamily="18" charset="0"/>
              </a:rPr>
              <a:t>list of occupational diseases</a:t>
            </a:r>
            <a:r>
              <a:rPr lang="en-US" sz="2000" b="1" dirty="0" smtClean="0">
                <a:solidFill>
                  <a:schemeClr val="tx2"/>
                </a:solidFill>
                <a:latin typeface="Garamond" pitchFamily="18" charset="0"/>
              </a:rPr>
              <a:t>.</a:t>
            </a:r>
            <a:endParaRPr lang="ar-JO" sz="2000" b="1" dirty="0" smtClean="0">
              <a:solidFill>
                <a:schemeClr val="tx2"/>
              </a:solidFill>
              <a:latin typeface="Garamond" pitchFamily="18" charset="0"/>
            </a:endParaRPr>
          </a:p>
          <a:p>
            <a:pPr algn="ctr"/>
            <a:r>
              <a:rPr lang="ar-JO" sz="2000" b="1" dirty="0">
                <a:solidFill>
                  <a:srgbClr val="0070C0"/>
                </a:solidFill>
                <a:latin typeface="Garamond" pitchFamily="18" charset="0"/>
              </a:rPr>
              <a:t>6. أن يسجل المرض في قائمة أمراض المهنة.</a:t>
            </a:r>
            <a:endParaRPr lang="en-US" sz="2000" b="1" dirty="0">
              <a:solidFill>
                <a:srgbClr val="0070C0"/>
              </a:solidFill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363827" y="46167"/>
            <a:ext cx="1728192" cy="830997"/>
          </a:xfrm>
          <a:prstGeom prst="rect">
            <a:avLst/>
          </a:prstGeom>
          <a:ln w="15875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rtl="1"/>
            <a:r>
              <a:rPr lang="en-US" sz="600" b="1" dirty="0">
                <a:latin typeface="Garamond" pitchFamily="18" charset="0"/>
              </a:rPr>
              <a:t>l-Maintenance of healthful work environment</a:t>
            </a:r>
          </a:p>
          <a:p>
            <a:pPr rtl="1"/>
            <a:r>
              <a:rPr lang="en-US" sz="600" b="1" dirty="0">
                <a:solidFill>
                  <a:srgbClr val="FF0000"/>
                </a:solidFill>
                <a:latin typeface="Garamond" pitchFamily="18" charset="0"/>
              </a:rPr>
              <a:t>2-Diagnosis and treatment of </a:t>
            </a:r>
            <a:r>
              <a:rPr lang="en-US" sz="600" b="1" dirty="0" smtClean="0">
                <a:solidFill>
                  <a:srgbClr val="FF0000"/>
                </a:solidFill>
                <a:latin typeface="Garamond" pitchFamily="18" charset="0"/>
              </a:rPr>
              <a:t>OD</a:t>
            </a:r>
            <a:endParaRPr lang="en-US" sz="600" b="1" dirty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en-US" sz="600" b="1" dirty="0">
                <a:latin typeface="Garamond" pitchFamily="18" charset="0"/>
              </a:rPr>
              <a:t>3- Promotion of workers' health.</a:t>
            </a:r>
            <a:endParaRPr lang="en-MY" sz="600" b="1" dirty="0">
              <a:latin typeface="Garamond" pitchFamily="18" charset="0"/>
            </a:endParaRPr>
          </a:p>
          <a:p>
            <a:r>
              <a:rPr lang="en-US" sz="600" b="1" dirty="0">
                <a:latin typeface="Garamond" pitchFamily="18" charset="0"/>
              </a:rPr>
              <a:t>4- Prevention of occupational health hazards.</a:t>
            </a:r>
            <a:endParaRPr lang="en-MY" sz="600" b="1" dirty="0">
              <a:latin typeface="Garamond" pitchFamily="18" charset="0"/>
            </a:endParaRPr>
          </a:p>
          <a:p>
            <a:r>
              <a:rPr lang="en-US" sz="600" b="1" dirty="0">
                <a:latin typeface="Garamond" pitchFamily="18" charset="0"/>
              </a:rPr>
              <a:t>5- Control of occupational health hazards.</a:t>
            </a:r>
            <a:endParaRPr lang="en-MY" sz="600" b="1" dirty="0">
              <a:latin typeface="Garamond" pitchFamily="18" charset="0"/>
            </a:endParaRPr>
          </a:p>
          <a:p>
            <a:r>
              <a:rPr lang="en-US" sz="600" b="1" dirty="0">
                <a:latin typeface="Garamond" pitchFamily="18" charset="0"/>
              </a:rPr>
              <a:t>6- Rehabilitation and </a:t>
            </a:r>
            <a:r>
              <a:rPr lang="en-US" sz="600" b="1" dirty="0" smtClean="0">
                <a:latin typeface="Garamond" pitchFamily="18" charset="0"/>
              </a:rPr>
              <a:t>compensation.</a:t>
            </a:r>
            <a:endParaRPr lang="en-MY" sz="600" b="1" dirty="0">
              <a:latin typeface="Garamond" pitchFamily="18" charset="0"/>
            </a:endParaRPr>
          </a:p>
          <a:p>
            <a:r>
              <a:rPr lang="en-US" sz="600" b="1" dirty="0">
                <a:latin typeface="Garamond" pitchFamily="18" charset="0"/>
              </a:rPr>
              <a:t>7-Provide special care for vulnerable groups </a:t>
            </a:r>
            <a:endParaRPr lang="en-US" sz="600" b="1" dirty="0" smtClean="0">
              <a:latin typeface="Garamond" pitchFamily="18" charset="0"/>
            </a:endParaRPr>
          </a:p>
          <a:p>
            <a:r>
              <a:rPr lang="en-US" sz="600" b="1" dirty="0" smtClean="0">
                <a:latin typeface="Garamond" pitchFamily="18" charset="0"/>
              </a:rPr>
              <a:t>8- </a:t>
            </a:r>
            <a:r>
              <a:rPr lang="en-US" sz="600" b="1" dirty="0">
                <a:latin typeface="Garamond" pitchFamily="18" charset="0"/>
              </a:rPr>
              <a:t>Keep good health recording system</a:t>
            </a:r>
            <a:endParaRPr lang="en-MY" sz="600" dirty="0"/>
          </a:p>
        </p:txBody>
      </p:sp>
      <p:pic>
        <p:nvPicPr>
          <p:cNvPr id="5" name="Picture 2" descr="Tablet with the text Occupational Health and Safety Stock Photo - 322798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2335" y="6378905"/>
            <a:ext cx="857745" cy="606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28894" y="-2076"/>
            <a:ext cx="76394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/>
            <a:r>
              <a:rPr lang="en-US" sz="1400" b="1" dirty="0">
                <a:latin typeface="Garamond" pitchFamily="18" charset="0"/>
              </a:rPr>
              <a:t>Activities of Occupation Health Program  </a:t>
            </a:r>
            <a:r>
              <a:rPr lang="en-US" sz="1400" b="1" dirty="0" smtClean="0">
                <a:latin typeface="Garamond" pitchFamily="18" charset="0"/>
              </a:rPr>
              <a:t>&amp;Occupational Health </a:t>
            </a:r>
            <a:r>
              <a:rPr lang="en-US" sz="1400" b="1" dirty="0" smtClean="0">
                <a:latin typeface="Garamond" pitchFamily="18" charset="0"/>
              </a:rPr>
              <a:t>Services</a:t>
            </a:r>
            <a:endParaRPr lang="ar-JO" sz="1400" b="1" dirty="0" smtClean="0">
              <a:latin typeface="Garamond" pitchFamily="18" charset="0"/>
            </a:endParaRPr>
          </a:p>
          <a:p>
            <a:pPr rtl="1"/>
            <a:r>
              <a:rPr lang="ar-JO" sz="1400" dirty="0"/>
              <a:t>أنشطة خدمات الصحة المهنية ببرنامج الصحة المهنية</a:t>
            </a:r>
            <a:endParaRPr lang="en-MY" sz="1400" dirty="0"/>
          </a:p>
        </p:txBody>
      </p:sp>
      <p:pic>
        <p:nvPicPr>
          <p:cNvPr id="7" name="Picture 4" descr="Stethoscope and pharmaceuticals on a blackboard - Occupational Medicine Stock Photo - 7040124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9925" y="925407"/>
            <a:ext cx="1013750" cy="628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10</a:t>
            </a:fld>
            <a:endParaRPr lang="en-MY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FDC76-E6D3-48A3-89F2-82856D80967B}" type="datetime1">
              <a:rPr lang="en-MY" smtClean="0"/>
              <a:t>7/5/2022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7161025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53888"/>
            <a:ext cx="9324528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smtClean="0">
                <a:latin typeface="Garamond" pitchFamily="18" charset="0"/>
              </a:rPr>
              <a:t>    </a:t>
            </a:r>
            <a:r>
              <a:rPr lang="en-US" sz="2200" b="1" dirty="0" smtClean="0">
                <a:solidFill>
                  <a:srgbClr val="FF0000"/>
                </a:solidFill>
                <a:latin typeface="Garamond" pitchFamily="18" charset="0"/>
              </a:rPr>
              <a:t>3. </a:t>
            </a:r>
            <a:r>
              <a:rPr lang="en-US" sz="2200" b="1" u="sng" dirty="0" smtClean="0">
                <a:solidFill>
                  <a:srgbClr val="FF0000"/>
                </a:solidFill>
                <a:latin typeface="Garamond" pitchFamily="18" charset="0"/>
              </a:rPr>
              <a:t>Promotion </a:t>
            </a:r>
            <a:r>
              <a:rPr lang="en-US" sz="2200" b="1" u="sng" dirty="0">
                <a:solidFill>
                  <a:srgbClr val="FF0000"/>
                </a:solidFill>
                <a:latin typeface="Garamond" pitchFamily="18" charset="0"/>
              </a:rPr>
              <a:t>of workers' </a:t>
            </a:r>
            <a:r>
              <a:rPr lang="en-US" sz="2200" b="1" u="sng" dirty="0" smtClean="0">
                <a:solidFill>
                  <a:srgbClr val="FF0000"/>
                </a:solidFill>
                <a:latin typeface="Garamond" pitchFamily="18" charset="0"/>
              </a:rPr>
              <a:t>health</a:t>
            </a:r>
            <a:r>
              <a:rPr lang="en-US" sz="2200" b="1" dirty="0" smtClean="0">
                <a:solidFill>
                  <a:srgbClr val="FF0000"/>
                </a:solidFill>
                <a:latin typeface="Garamond" pitchFamily="18" charset="0"/>
              </a:rPr>
              <a:t>:</a:t>
            </a:r>
            <a:r>
              <a:rPr lang="ar-JO" sz="2200" b="1" dirty="0">
                <a:solidFill>
                  <a:srgbClr val="FF0000"/>
                </a:solidFill>
                <a:latin typeface="Garamond" pitchFamily="18" charset="0"/>
              </a:rPr>
              <a:t>3 - تعزيز صحة العمال</a:t>
            </a:r>
            <a:r>
              <a:rPr lang="ar-JO" sz="2200" b="1" dirty="0" smtClean="0">
                <a:solidFill>
                  <a:srgbClr val="FF0000"/>
                </a:solidFill>
                <a:latin typeface="Garamond" pitchFamily="18" charset="0"/>
              </a:rPr>
              <a:t>: </a:t>
            </a:r>
            <a:endParaRPr lang="en-MY" sz="2200" dirty="0">
              <a:solidFill>
                <a:srgbClr val="FF0000"/>
              </a:solidFill>
              <a:latin typeface="Garamond" pitchFamily="18" charset="0"/>
            </a:endParaRPr>
          </a:p>
          <a:p>
            <a:pPr marL="514350" indent="-514350">
              <a:buAutoNum type="alphaUcParenBoth"/>
            </a:pPr>
            <a:r>
              <a:rPr lang="en-US" sz="2200" b="1" dirty="0">
                <a:solidFill>
                  <a:srgbClr val="002060"/>
                </a:solidFill>
                <a:latin typeface="Garamond" pitchFamily="18" charset="0"/>
              </a:rPr>
              <a:t>Improvement of the health and working </a:t>
            </a:r>
            <a:r>
              <a:rPr lang="en-US" sz="2200" b="1" dirty="0" smtClean="0">
                <a:solidFill>
                  <a:srgbClr val="002060"/>
                </a:solidFill>
                <a:latin typeface="Garamond" pitchFamily="18" charset="0"/>
              </a:rPr>
              <a:t>capacity</a:t>
            </a:r>
            <a:r>
              <a:rPr lang="ar-JO" sz="2200" b="1" dirty="0" smtClean="0">
                <a:solidFill>
                  <a:srgbClr val="002060"/>
                </a:solidFill>
                <a:latin typeface="Garamond" pitchFamily="18" charset="0"/>
              </a:rPr>
              <a:t> </a:t>
            </a:r>
            <a:r>
              <a:rPr lang="en-US" sz="2200" b="1" dirty="0" smtClean="0">
                <a:solidFill>
                  <a:srgbClr val="002060"/>
                </a:solidFill>
                <a:latin typeface="Garamond" pitchFamily="18" charset="0"/>
              </a:rPr>
              <a:t>of </a:t>
            </a:r>
            <a:r>
              <a:rPr lang="en-US" sz="2200" b="1" dirty="0" smtClean="0">
                <a:solidFill>
                  <a:srgbClr val="002060"/>
                </a:solidFill>
                <a:latin typeface="Garamond" pitchFamily="18" charset="0"/>
              </a:rPr>
              <a:t>workers </a:t>
            </a:r>
            <a:endParaRPr lang="en-US" sz="2200" b="1" dirty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ar-JO" sz="2200" b="1" dirty="0">
                <a:solidFill>
                  <a:srgbClr val="002060"/>
                </a:solidFill>
                <a:latin typeface="Garamond" pitchFamily="18" charset="0"/>
              </a:rPr>
              <a:t>تحسين صحة العمال وقدرتهم على العمل</a:t>
            </a:r>
          </a:p>
          <a:p>
            <a:r>
              <a:rPr lang="en-US" sz="2200" b="1" dirty="0" smtClean="0">
                <a:solidFill>
                  <a:srgbClr val="002060"/>
                </a:solidFill>
                <a:latin typeface="Garamond" pitchFamily="18" charset="0"/>
              </a:rPr>
              <a:t>  </a:t>
            </a:r>
            <a:r>
              <a:rPr lang="en-US" sz="2200" b="1" dirty="0" smtClean="0">
                <a:solidFill>
                  <a:srgbClr val="002060"/>
                </a:solidFill>
                <a:latin typeface="Garamond" pitchFamily="18" charset="0"/>
              </a:rPr>
              <a:t>(</a:t>
            </a:r>
            <a:r>
              <a:rPr lang="en-US" sz="2200" b="1" dirty="0">
                <a:solidFill>
                  <a:srgbClr val="002060"/>
                </a:solidFill>
                <a:latin typeface="Garamond" pitchFamily="18" charset="0"/>
              </a:rPr>
              <a:t>B) Improvement of work environment</a:t>
            </a:r>
            <a:r>
              <a:rPr lang="en-US" sz="2200" b="1" dirty="0" smtClean="0">
                <a:solidFill>
                  <a:srgbClr val="FF0000"/>
                </a:solidFill>
                <a:latin typeface="Garamond" pitchFamily="18" charset="0"/>
              </a:rPr>
              <a:t>:</a:t>
            </a:r>
            <a:r>
              <a:rPr lang="ar-JO" sz="2200" b="1" dirty="0">
                <a:solidFill>
                  <a:srgbClr val="FF0000"/>
                </a:solidFill>
                <a:latin typeface="Garamond" pitchFamily="18" charset="0"/>
              </a:rPr>
              <a:t> (ب) تحسين بيئة العمل</a:t>
            </a:r>
            <a:r>
              <a:rPr lang="ar-JO" sz="2200" b="1" dirty="0" smtClean="0">
                <a:solidFill>
                  <a:srgbClr val="FF0000"/>
                </a:solidFill>
                <a:latin typeface="Garamond" pitchFamily="18" charset="0"/>
              </a:rPr>
              <a:t>: </a:t>
            </a:r>
            <a:endParaRPr lang="en-US" sz="2200" b="1" dirty="0" smtClean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en-US" sz="2200" b="1" dirty="0" smtClean="0">
                <a:solidFill>
                  <a:srgbClr val="C00000"/>
                </a:solidFill>
                <a:latin typeface="Garamond" pitchFamily="18" charset="0"/>
              </a:rPr>
              <a:t>A. </a:t>
            </a:r>
            <a:r>
              <a:rPr lang="en-US" sz="2200" b="1" u="sng" dirty="0" smtClean="0">
                <a:solidFill>
                  <a:srgbClr val="C00000"/>
                </a:solidFill>
                <a:latin typeface="Garamond" pitchFamily="18" charset="0"/>
              </a:rPr>
              <a:t>Improvement </a:t>
            </a:r>
            <a:r>
              <a:rPr lang="en-US" sz="2200" b="1" u="sng" dirty="0">
                <a:solidFill>
                  <a:srgbClr val="C00000"/>
                </a:solidFill>
                <a:latin typeface="Garamond" pitchFamily="18" charset="0"/>
              </a:rPr>
              <a:t>of the health </a:t>
            </a:r>
            <a:r>
              <a:rPr lang="en-US" sz="2200" b="1" dirty="0">
                <a:solidFill>
                  <a:srgbClr val="C00000"/>
                </a:solidFill>
                <a:latin typeface="Garamond" pitchFamily="18" charset="0"/>
              </a:rPr>
              <a:t>and </a:t>
            </a:r>
            <a:r>
              <a:rPr lang="en-US" sz="2200" b="1" u="sng" dirty="0" smtClean="0">
                <a:solidFill>
                  <a:srgbClr val="C00000"/>
                </a:solidFill>
                <a:latin typeface="Garamond" pitchFamily="18" charset="0"/>
              </a:rPr>
              <a:t>working capacity </a:t>
            </a:r>
            <a:r>
              <a:rPr lang="en-US" sz="2200" b="1" dirty="0">
                <a:solidFill>
                  <a:srgbClr val="C00000"/>
                </a:solidFill>
                <a:latin typeface="Garamond" pitchFamily="18" charset="0"/>
              </a:rPr>
              <a:t>of </a:t>
            </a:r>
            <a:r>
              <a:rPr lang="en-US" sz="2200" b="1" dirty="0" smtClean="0">
                <a:solidFill>
                  <a:srgbClr val="C00000"/>
                </a:solidFill>
                <a:latin typeface="Garamond" pitchFamily="18" charset="0"/>
              </a:rPr>
              <a:t>workers </a:t>
            </a:r>
            <a:r>
              <a:rPr lang="en-US" sz="2200" b="1" dirty="0" smtClean="0">
                <a:latin typeface="Garamond" pitchFamily="18" charset="0"/>
              </a:rPr>
              <a:t>through:</a:t>
            </a:r>
            <a:endParaRPr lang="en-MY" sz="2200" dirty="0">
              <a:latin typeface="Garamond" pitchFamily="18" charset="0"/>
            </a:endParaRPr>
          </a:p>
          <a:p>
            <a:r>
              <a:rPr lang="ar-JO" sz="2200" dirty="0" smtClean="0">
                <a:latin typeface="Garamond" pitchFamily="18" charset="0"/>
              </a:rPr>
              <a:t>- </a:t>
            </a:r>
            <a:r>
              <a:rPr lang="ar-JO" sz="2200" dirty="0">
                <a:latin typeface="Garamond" pitchFamily="18" charset="0"/>
              </a:rPr>
              <a:t>تحسين صحة العمال وقدرتهم على العمل من خلال:</a:t>
            </a:r>
          </a:p>
          <a:p>
            <a:r>
              <a:rPr lang="en-US" sz="2200" dirty="0" smtClean="0">
                <a:latin typeface="Garamond" pitchFamily="18" charset="0"/>
              </a:rPr>
              <a:t>1- </a:t>
            </a:r>
            <a:r>
              <a:rPr lang="en-US" sz="2200" b="1" dirty="0">
                <a:solidFill>
                  <a:srgbClr val="002060"/>
                </a:solidFill>
                <a:latin typeface="Garamond" pitchFamily="18" charset="0"/>
              </a:rPr>
              <a:t>Adequate nutrition </a:t>
            </a:r>
            <a:r>
              <a:rPr lang="en-US" sz="2200" dirty="0">
                <a:latin typeface="Garamond" pitchFamily="18" charset="0"/>
              </a:rPr>
              <a:t>(for every type of occupation) either by </a:t>
            </a:r>
            <a:endParaRPr lang="en-US" sz="2200" dirty="0" smtClean="0">
              <a:latin typeface="Garamond" pitchFamily="18" charset="0"/>
            </a:endParaRPr>
          </a:p>
          <a:p>
            <a:r>
              <a:rPr lang="ar-JO" sz="2200" b="1" dirty="0">
                <a:solidFill>
                  <a:schemeClr val="accent1"/>
                </a:solidFill>
                <a:latin typeface="Garamond" pitchFamily="18" charset="0"/>
              </a:rPr>
              <a:t>1- التغذية الكافية (لكل نوع من أنواع المهنة) إما عن طريق</a:t>
            </a:r>
          </a:p>
          <a:p>
            <a:r>
              <a:rPr lang="en-US" sz="2200" b="1" dirty="0" smtClean="0">
                <a:solidFill>
                  <a:schemeClr val="accent1"/>
                </a:solidFill>
                <a:latin typeface="Garamond" pitchFamily="18" charset="0"/>
              </a:rPr>
              <a:t>*</a:t>
            </a:r>
            <a:r>
              <a:rPr lang="en-US" sz="2200" b="1" dirty="0" smtClean="0">
                <a:solidFill>
                  <a:srgbClr val="002060"/>
                </a:solidFill>
                <a:latin typeface="Garamond" pitchFamily="18" charset="0"/>
              </a:rPr>
              <a:t>Nutrition Education </a:t>
            </a:r>
            <a:r>
              <a:rPr lang="en-US" sz="2200" dirty="0" smtClean="0">
                <a:latin typeface="Garamond" pitchFamily="18" charset="0"/>
              </a:rPr>
              <a:t>and </a:t>
            </a:r>
            <a:r>
              <a:rPr lang="en-US" sz="2200" dirty="0">
                <a:latin typeface="Garamond" pitchFamily="18" charset="0"/>
              </a:rPr>
              <a:t>support as well as </a:t>
            </a:r>
            <a:r>
              <a:rPr lang="ar-JO" sz="2200" dirty="0">
                <a:latin typeface="Garamond" pitchFamily="18" charset="0"/>
              </a:rPr>
              <a:t>* التغذية التثقيفية والدعم كذلك</a:t>
            </a:r>
            <a:endParaRPr lang="en-US" sz="2200" dirty="0" smtClean="0">
              <a:latin typeface="Garamond" pitchFamily="18" charset="0"/>
            </a:endParaRPr>
          </a:p>
          <a:p>
            <a:r>
              <a:rPr lang="en-US" sz="2200" b="1" dirty="0" smtClean="0">
                <a:solidFill>
                  <a:schemeClr val="accent1"/>
                </a:solidFill>
                <a:latin typeface="Garamond" pitchFamily="18" charset="0"/>
              </a:rPr>
              <a:t>**</a:t>
            </a:r>
            <a:r>
              <a:rPr lang="en-US" sz="2200" b="1" dirty="0" smtClean="0">
                <a:solidFill>
                  <a:srgbClr val="002060"/>
                </a:solidFill>
                <a:latin typeface="Garamond" pitchFamily="18" charset="0"/>
              </a:rPr>
              <a:t>Prevention </a:t>
            </a:r>
            <a:r>
              <a:rPr lang="en-US" sz="2200" b="1" dirty="0">
                <a:solidFill>
                  <a:srgbClr val="002060"/>
                </a:solidFill>
                <a:latin typeface="Garamond" pitchFamily="18" charset="0"/>
              </a:rPr>
              <a:t>and control </a:t>
            </a:r>
            <a:r>
              <a:rPr lang="en-US" sz="2200" b="1" dirty="0">
                <a:solidFill>
                  <a:schemeClr val="tx2"/>
                </a:solidFill>
                <a:latin typeface="Garamond" pitchFamily="18" charset="0"/>
              </a:rPr>
              <a:t>of parasitic diseases</a:t>
            </a:r>
            <a:r>
              <a:rPr lang="en-US" sz="2200" b="1" dirty="0" smtClean="0">
                <a:solidFill>
                  <a:schemeClr val="accent1"/>
                </a:solidFill>
                <a:latin typeface="Garamond" pitchFamily="18" charset="0"/>
              </a:rPr>
              <a:t>.</a:t>
            </a:r>
            <a:r>
              <a:rPr lang="ar-JO" sz="2200" b="1" dirty="0">
                <a:solidFill>
                  <a:schemeClr val="accent1"/>
                </a:solidFill>
                <a:latin typeface="Garamond" pitchFamily="18" charset="0"/>
              </a:rPr>
              <a:t> الوقاية من الأمراض الطفيلية ومكافحتها</a:t>
            </a:r>
            <a:r>
              <a:rPr lang="ar-JO" sz="2200" b="1" dirty="0" smtClean="0">
                <a:solidFill>
                  <a:schemeClr val="accent1"/>
                </a:solidFill>
                <a:latin typeface="Garamond" pitchFamily="18" charset="0"/>
              </a:rPr>
              <a:t>. </a:t>
            </a:r>
            <a:endParaRPr lang="en-MY" sz="2200" b="1" dirty="0">
              <a:solidFill>
                <a:schemeClr val="accent1"/>
              </a:solidFill>
              <a:latin typeface="Garamond" pitchFamily="18" charset="0"/>
            </a:endParaRPr>
          </a:p>
          <a:p>
            <a:r>
              <a:rPr lang="en-US" sz="2200" b="1" dirty="0" smtClean="0">
                <a:solidFill>
                  <a:srgbClr val="002060"/>
                </a:solidFill>
                <a:latin typeface="Garamond" pitchFamily="18" charset="0"/>
              </a:rPr>
              <a:t>2-</a:t>
            </a:r>
            <a:r>
              <a:rPr lang="en-US" sz="2200" dirty="0" smtClean="0">
                <a:latin typeface="Garamond" pitchFamily="18" charset="0"/>
              </a:rPr>
              <a:t> </a:t>
            </a:r>
            <a:r>
              <a:rPr lang="en-US" sz="2200" b="1" dirty="0">
                <a:solidFill>
                  <a:srgbClr val="002060"/>
                </a:solidFill>
                <a:latin typeface="Garamond" pitchFamily="18" charset="0"/>
              </a:rPr>
              <a:t>Socioeconomic development </a:t>
            </a:r>
            <a:r>
              <a:rPr lang="en-US" sz="2200" b="1" dirty="0" smtClean="0">
                <a:latin typeface="Garamond" pitchFamily="18" charset="0"/>
              </a:rPr>
              <a:t>through:</a:t>
            </a:r>
            <a:r>
              <a:rPr lang="ar-JO" sz="2200" b="1" dirty="0">
                <a:latin typeface="Garamond" pitchFamily="18" charset="0"/>
              </a:rPr>
              <a:t>2- التنمية الاقتصادية والاجتماعية من خلال:</a:t>
            </a:r>
            <a:endParaRPr lang="ar-JO" sz="2200" b="1" dirty="0">
              <a:latin typeface="Garamond" pitchFamily="18" charset="0"/>
            </a:endParaRPr>
          </a:p>
          <a:p>
            <a:r>
              <a:rPr lang="en-US" sz="2200" dirty="0" smtClean="0">
                <a:latin typeface="Garamond" pitchFamily="18" charset="0"/>
              </a:rPr>
              <a:t>- </a:t>
            </a:r>
            <a:r>
              <a:rPr lang="en-US" sz="2200" b="1" dirty="0">
                <a:latin typeface="Garamond" pitchFamily="18" charset="0"/>
              </a:rPr>
              <a:t>Improving </a:t>
            </a:r>
            <a:r>
              <a:rPr lang="en-US" sz="2200" b="1" dirty="0">
                <a:solidFill>
                  <a:srgbClr val="FF0000"/>
                </a:solidFill>
                <a:latin typeface="Garamond" pitchFamily="18" charset="0"/>
              </a:rPr>
              <a:t>workers' income</a:t>
            </a:r>
            <a:r>
              <a:rPr lang="en-US" sz="2200" b="1" dirty="0" smtClean="0">
                <a:latin typeface="Garamond" pitchFamily="18" charset="0"/>
              </a:rPr>
              <a:t>.</a:t>
            </a:r>
            <a:r>
              <a:rPr lang="ar-JO" sz="2200" b="1" dirty="0">
                <a:latin typeface="Garamond" pitchFamily="18" charset="0"/>
              </a:rPr>
              <a:t> - تحسين دخل العمال</a:t>
            </a:r>
            <a:r>
              <a:rPr lang="ar-JO" sz="2200" b="1" dirty="0" smtClean="0">
                <a:latin typeface="Garamond" pitchFamily="18" charset="0"/>
              </a:rPr>
              <a:t>. </a:t>
            </a:r>
            <a:endParaRPr lang="en-MY" sz="2200" b="1" dirty="0">
              <a:latin typeface="Garamond" pitchFamily="18" charset="0"/>
            </a:endParaRPr>
          </a:p>
          <a:p>
            <a:r>
              <a:rPr lang="en-US" sz="2200" b="1" dirty="0" smtClean="0">
                <a:latin typeface="Garamond" pitchFamily="18" charset="0"/>
              </a:rPr>
              <a:t>- </a:t>
            </a:r>
            <a:r>
              <a:rPr lang="en-US" sz="2200" b="1" dirty="0">
                <a:latin typeface="Garamond" pitchFamily="18" charset="0"/>
              </a:rPr>
              <a:t>Guidance for </a:t>
            </a:r>
            <a:r>
              <a:rPr lang="en-US" sz="2200" b="1" dirty="0">
                <a:solidFill>
                  <a:srgbClr val="FF0000"/>
                </a:solidFill>
                <a:latin typeface="Garamond" pitchFamily="18" charset="0"/>
              </a:rPr>
              <a:t>proper expending </a:t>
            </a:r>
            <a:r>
              <a:rPr lang="en-US" sz="2200" dirty="0">
                <a:latin typeface="Garamond" pitchFamily="18" charset="0"/>
              </a:rPr>
              <a:t>of </a:t>
            </a:r>
            <a:r>
              <a:rPr lang="en-US" sz="2200" b="1" dirty="0">
                <a:latin typeface="Garamond" pitchFamily="18" charset="0"/>
              </a:rPr>
              <a:t>this income</a:t>
            </a:r>
            <a:r>
              <a:rPr lang="en-US" sz="2200" dirty="0" smtClean="0">
                <a:latin typeface="Garamond" pitchFamily="18" charset="0"/>
              </a:rPr>
              <a:t>.</a:t>
            </a:r>
            <a:r>
              <a:rPr lang="ar-JO" sz="2200" dirty="0">
                <a:latin typeface="Garamond" pitchFamily="18" charset="0"/>
              </a:rPr>
              <a:t> - إرشاد حسن إنفاق هذا الدخل</a:t>
            </a:r>
            <a:r>
              <a:rPr lang="ar-JO" sz="2200" dirty="0" smtClean="0">
                <a:latin typeface="Garamond" pitchFamily="18" charset="0"/>
              </a:rPr>
              <a:t>. </a:t>
            </a:r>
            <a:endParaRPr lang="en-MY" sz="2200" dirty="0">
              <a:latin typeface="Garamond" pitchFamily="18" charset="0"/>
            </a:endParaRPr>
          </a:p>
          <a:p>
            <a:r>
              <a:rPr lang="en-US" sz="2200" b="1" dirty="0" smtClean="0">
                <a:solidFill>
                  <a:srgbClr val="002060"/>
                </a:solidFill>
                <a:latin typeface="Garamond" pitchFamily="18" charset="0"/>
              </a:rPr>
              <a:t>3-</a:t>
            </a:r>
            <a:r>
              <a:rPr lang="en-US" sz="2200" dirty="0" smtClean="0">
                <a:latin typeface="Garamond" pitchFamily="18" charset="0"/>
              </a:rPr>
              <a:t> </a:t>
            </a:r>
            <a:r>
              <a:rPr lang="en-US" sz="2200" b="1" dirty="0" smtClean="0">
                <a:solidFill>
                  <a:srgbClr val="002060"/>
                </a:solidFill>
                <a:latin typeface="Garamond" pitchFamily="18" charset="0"/>
              </a:rPr>
              <a:t>Social welfare </a:t>
            </a:r>
            <a:r>
              <a:rPr lang="en-US" sz="2200" b="1" dirty="0" smtClean="0">
                <a:latin typeface="Garamond" pitchFamily="18" charset="0"/>
              </a:rPr>
              <a:t>through:</a:t>
            </a:r>
            <a:r>
              <a:rPr lang="ar-JO" sz="2200" b="1" dirty="0">
                <a:latin typeface="Garamond" pitchFamily="18" charset="0"/>
              </a:rPr>
              <a:t>3- الرعاية الاجتماعية من خلال</a:t>
            </a:r>
            <a:r>
              <a:rPr lang="ar-JO" sz="2200" b="1" dirty="0" smtClean="0">
                <a:latin typeface="Garamond" pitchFamily="18" charset="0"/>
              </a:rPr>
              <a:t>: </a:t>
            </a:r>
            <a:endParaRPr lang="en-MY" sz="2200" b="1" dirty="0" smtClean="0">
              <a:latin typeface="Garamond" pitchFamily="18" charset="0"/>
            </a:endParaRPr>
          </a:p>
          <a:p>
            <a:r>
              <a:rPr lang="en-US" sz="2200" dirty="0" smtClean="0">
                <a:latin typeface="Garamond" pitchFamily="18" charset="0"/>
              </a:rPr>
              <a:t>- </a:t>
            </a:r>
            <a:r>
              <a:rPr lang="en-US" sz="2200" b="1" dirty="0">
                <a:latin typeface="Garamond" pitchFamily="18" charset="0"/>
              </a:rPr>
              <a:t>Management of </a:t>
            </a:r>
            <a:r>
              <a:rPr lang="en-US" sz="2200" b="1" dirty="0">
                <a:solidFill>
                  <a:srgbClr val="002060"/>
                </a:solidFill>
                <a:latin typeface="Garamond" pitchFamily="18" charset="0"/>
              </a:rPr>
              <a:t>family problems</a:t>
            </a:r>
            <a:r>
              <a:rPr lang="en-US" sz="2200" b="1" dirty="0" smtClean="0">
                <a:latin typeface="Garamond" pitchFamily="18" charset="0"/>
              </a:rPr>
              <a:t>.</a:t>
            </a:r>
            <a:r>
              <a:rPr lang="ar-JO" sz="2200" b="1" dirty="0">
                <a:latin typeface="Garamond" pitchFamily="18" charset="0"/>
              </a:rPr>
              <a:t> - إدارة مشاكل الأسرة</a:t>
            </a:r>
            <a:r>
              <a:rPr lang="ar-JO" sz="2200" b="1" dirty="0" smtClean="0">
                <a:latin typeface="Garamond" pitchFamily="18" charset="0"/>
              </a:rPr>
              <a:t>. </a:t>
            </a:r>
            <a:endParaRPr lang="en-MY" sz="2200" b="1" dirty="0">
              <a:latin typeface="Garamond" pitchFamily="18" charset="0"/>
            </a:endParaRPr>
          </a:p>
          <a:p>
            <a:r>
              <a:rPr lang="en-US" sz="2200" b="1" dirty="0" smtClean="0">
                <a:latin typeface="Garamond" pitchFamily="18" charset="0"/>
              </a:rPr>
              <a:t>- </a:t>
            </a:r>
            <a:r>
              <a:rPr lang="en-US" sz="2200" b="1" dirty="0">
                <a:latin typeface="Garamond" pitchFamily="18" charset="0"/>
              </a:rPr>
              <a:t>Making </a:t>
            </a:r>
            <a:r>
              <a:rPr lang="en-US" sz="2200" b="1" dirty="0">
                <a:solidFill>
                  <a:srgbClr val="002060"/>
                </a:solidFill>
                <a:latin typeface="Garamond" pitchFamily="18" charset="0"/>
              </a:rPr>
              <a:t>good social relations </a:t>
            </a:r>
            <a:r>
              <a:rPr lang="en-US" sz="2200" b="1" dirty="0">
                <a:latin typeface="Garamond" pitchFamily="18" charset="0"/>
              </a:rPr>
              <a:t>at work</a:t>
            </a:r>
            <a:r>
              <a:rPr lang="en-US" sz="2200" b="1" dirty="0" smtClean="0">
                <a:latin typeface="Garamond" pitchFamily="18" charset="0"/>
              </a:rPr>
              <a:t>.</a:t>
            </a:r>
            <a:r>
              <a:rPr lang="ar-JO" sz="2200" b="1" dirty="0">
                <a:latin typeface="Garamond" pitchFamily="18" charset="0"/>
              </a:rPr>
              <a:t> - إقامة علاقات اجتماعية جيدة في العمل</a:t>
            </a:r>
            <a:r>
              <a:rPr lang="ar-JO" sz="2200" b="1" dirty="0" smtClean="0">
                <a:latin typeface="Garamond" pitchFamily="18" charset="0"/>
              </a:rPr>
              <a:t>. </a:t>
            </a:r>
            <a:endParaRPr lang="en-MY" sz="2200" b="1" dirty="0">
              <a:latin typeface="Garamond" pitchFamily="18" charset="0"/>
            </a:endParaRPr>
          </a:p>
          <a:p>
            <a:r>
              <a:rPr lang="en-US" sz="2200" b="1" dirty="0">
                <a:latin typeface="Garamond" pitchFamily="18" charset="0"/>
              </a:rPr>
              <a:t>- Encouragement </a:t>
            </a:r>
            <a:r>
              <a:rPr lang="en-US" sz="2200" dirty="0">
                <a:latin typeface="Garamond" pitchFamily="18" charset="0"/>
              </a:rPr>
              <a:t>of</a:t>
            </a:r>
            <a:r>
              <a:rPr lang="en-US" sz="2200" b="1" dirty="0">
                <a:latin typeface="Garamond" pitchFamily="18" charset="0"/>
              </a:rPr>
              <a:t> </a:t>
            </a:r>
            <a:r>
              <a:rPr lang="en-US" sz="2200" b="1" dirty="0">
                <a:solidFill>
                  <a:srgbClr val="002060"/>
                </a:solidFill>
                <a:latin typeface="Garamond" pitchFamily="18" charset="0"/>
              </a:rPr>
              <a:t>sport activities</a:t>
            </a:r>
            <a:r>
              <a:rPr lang="en-US" sz="2200" b="1" dirty="0" smtClean="0">
                <a:latin typeface="Garamond" pitchFamily="18" charset="0"/>
              </a:rPr>
              <a:t>.</a:t>
            </a:r>
            <a:r>
              <a:rPr lang="ar-JO" sz="2200" b="1" dirty="0">
                <a:latin typeface="Garamond" pitchFamily="18" charset="0"/>
              </a:rPr>
              <a:t> - تشجيع الأنشطة الرياضية</a:t>
            </a:r>
            <a:r>
              <a:rPr lang="ar-JO" sz="2200" b="1" dirty="0" smtClean="0">
                <a:latin typeface="Garamond" pitchFamily="18" charset="0"/>
              </a:rPr>
              <a:t>. </a:t>
            </a:r>
            <a:endParaRPr lang="en-MY" sz="2200" b="1" dirty="0">
              <a:latin typeface="Garamond" pitchFamily="18" charset="0"/>
            </a:endParaRPr>
          </a:p>
          <a:p>
            <a:r>
              <a:rPr lang="en-US" sz="2200" b="1" dirty="0" smtClean="0">
                <a:solidFill>
                  <a:srgbClr val="002060"/>
                </a:solidFill>
                <a:latin typeface="Garamond" pitchFamily="18" charset="0"/>
              </a:rPr>
              <a:t>4-</a:t>
            </a:r>
            <a:r>
              <a:rPr lang="en-US" sz="2200" dirty="0" smtClean="0">
                <a:latin typeface="Garamond" pitchFamily="18" charset="0"/>
              </a:rPr>
              <a:t> </a:t>
            </a:r>
            <a:r>
              <a:rPr lang="en-US" sz="2200" b="1" dirty="0">
                <a:solidFill>
                  <a:srgbClr val="002060"/>
                </a:solidFill>
                <a:latin typeface="Garamond" pitchFamily="18" charset="0"/>
              </a:rPr>
              <a:t>Health education </a:t>
            </a:r>
            <a:r>
              <a:rPr lang="en-US" sz="2200" dirty="0">
                <a:latin typeface="Garamond" pitchFamily="18" charset="0"/>
              </a:rPr>
              <a:t>and keeping </a:t>
            </a:r>
            <a:r>
              <a:rPr lang="en-US" sz="2200" b="1" dirty="0">
                <a:solidFill>
                  <a:srgbClr val="002060"/>
                </a:solidFill>
                <a:latin typeface="Garamond" pitchFamily="18" charset="0"/>
              </a:rPr>
              <a:t>good medical </a:t>
            </a:r>
            <a:r>
              <a:rPr lang="en-US" sz="2200" b="1" dirty="0" smtClean="0">
                <a:solidFill>
                  <a:srgbClr val="002060"/>
                </a:solidFill>
                <a:latin typeface="Garamond" pitchFamily="18" charset="0"/>
              </a:rPr>
              <a:t>records</a:t>
            </a:r>
            <a:endParaRPr lang="ar-JO" sz="22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ar-JO" sz="2200" b="1" dirty="0">
                <a:solidFill>
                  <a:srgbClr val="002060"/>
                </a:solidFill>
                <a:latin typeface="Garamond" pitchFamily="18" charset="0"/>
              </a:rPr>
              <a:t>4- التثقيف الصحي وحفظ السجلات الطبية الجيدة</a:t>
            </a:r>
            <a:endParaRPr lang="en-MY" sz="2200" b="1" dirty="0">
              <a:solidFill>
                <a:srgbClr val="002060"/>
              </a:solidFill>
              <a:latin typeface="Garamond" pitchFamily="18" charset="0"/>
            </a:endParaRPr>
          </a:p>
        </p:txBody>
      </p:sp>
      <p:pic>
        <p:nvPicPr>
          <p:cNvPr id="6" name="Picture 2" descr="Tablet with the text Occupational Health and Safety Stock Photo - 322798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2785" y="5325341"/>
            <a:ext cx="1327720" cy="1514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611560" y="0"/>
            <a:ext cx="583264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/>
            <a:r>
              <a:rPr lang="en-US" sz="1400" b="1" dirty="0">
                <a:latin typeface="Garamond" pitchFamily="18" charset="0"/>
              </a:rPr>
              <a:t>Activities of Occupation Health Program  </a:t>
            </a:r>
            <a:r>
              <a:rPr lang="en-US" sz="1400" b="1" dirty="0" smtClean="0">
                <a:latin typeface="Garamond" pitchFamily="18" charset="0"/>
              </a:rPr>
              <a:t>&amp;Occupational Health Services</a:t>
            </a:r>
            <a:endParaRPr lang="en-MY" sz="1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11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02310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3667" y="0"/>
            <a:ext cx="9127655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2000" b="1" dirty="0" smtClean="0">
                <a:solidFill>
                  <a:srgbClr val="C00000"/>
                </a:solidFill>
                <a:latin typeface="Garamond" pitchFamily="18" charset="0"/>
              </a:rPr>
              <a:t>     (B</a:t>
            </a:r>
            <a:r>
              <a:rPr lang="en-US" sz="2000" b="1" dirty="0">
                <a:solidFill>
                  <a:srgbClr val="C00000"/>
                </a:solidFill>
                <a:latin typeface="Garamond" pitchFamily="18" charset="0"/>
              </a:rPr>
              <a:t>) Improvement of work environment</a:t>
            </a:r>
            <a:r>
              <a:rPr lang="en-US" sz="2000" b="1" dirty="0" smtClean="0">
                <a:solidFill>
                  <a:srgbClr val="C00000"/>
                </a:solidFill>
                <a:latin typeface="Garamond" pitchFamily="18" charset="0"/>
              </a:rPr>
              <a:t>:</a:t>
            </a:r>
            <a:r>
              <a:rPr lang="ar-JO" sz="2000" b="1" dirty="0">
                <a:solidFill>
                  <a:srgbClr val="C00000"/>
                </a:solidFill>
                <a:latin typeface="Garamond" pitchFamily="18" charset="0"/>
              </a:rPr>
              <a:t>(ب) تحسين بيئة العمل</a:t>
            </a:r>
            <a:r>
              <a:rPr lang="ar-JO" sz="2000" b="1" dirty="0" smtClean="0">
                <a:solidFill>
                  <a:srgbClr val="C00000"/>
                </a:solidFill>
                <a:latin typeface="Garamond" pitchFamily="18" charset="0"/>
              </a:rPr>
              <a:t>: </a:t>
            </a:r>
            <a:endParaRPr lang="en-MY" sz="2000" dirty="0">
              <a:solidFill>
                <a:srgbClr val="C00000"/>
              </a:solidFill>
              <a:latin typeface="Garamond" pitchFamily="18" charset="0"/>
            </a:endParaRPr>
          </a:p>
          <a:p>
            <a:pPr fontAlgn="base"/>
            <a:r>
              <a:rPr lang="en-US" sz="2400" dirty="0" smtClean="0">
                <a:latin typeface="Garamond" pitchFamily="18" charset="0"/>
              </a:rPr>
              <a:t>  This </a:t>
            </a:r>
            <a:r>
              <a:rPr lang="en-US" sz="2400" dirty="0">
                <a:latin typeface="Garamond" pitchFamily="18" charset="0"/>
              </a:rPr>
              <a:t>can be achieved</a:t>
            </a:r>
            <a:r>
              <a:rPr lang="en-US" sz="2400" b="1" dirty="0">
                <a:latin typeface="Garamond" pitchFamily="18" charset="0"/>
              </a:rPr>
              <a:t> </a:t>
            </a:r>
            <a:r>
              <a:rPr lang="en-US" sz="2400" b="1" dirty="0">
                <a:solidFill>
                  <a:srgbClr val="00B050"/>
                </a:solidFill>
                <a:latin typeface="Garamond" pitchFamily="18" charset="0"/>
              </a:rPr>
              <a:t>through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good sanitation </a:t>
            </a:r>
            <a:r>
              <a:rPr lang="en-US" sz="2400" dirty="0">
                <a:latin typeface="Garamond" pitchFamily="18" charset="0"/>
              </a:rPr>
              <a:t>of work place by</a:t>
            </a:r>
            <a:r>
              <a:rPr lang="en-US" sz="2400" dirty="0" smtClean="0">
                <a:latin typeface="Garamond" pitchFamily="18" charset="0"/>
              </a:rPr>
              <a:t>:</a:t>
            </a:r>
          </a:p>
          <a:p>
            <a:pPr fontAlgn="base"/>
            <a:r>
              <a:rPr lang="ar-JO" sz="2400" dirty="0">
                <a:latin typeface="Garamond" pitchFamily="18" charset="0"/>
              </a:rPr>
              <a:t>يمكن تحقيق ذلك من خلال الإصحاح الجيد لمكان العمل من خلال:</a:t>
            </a:r>
            <a:endParaRPr lang="en-MY" sz="2400" dirty="0">
              <a:latin typeface="Garamond" pitchFamily="18" charset="0"/>
            </a:endParaRPr>
          </a:p>
          <a:p>
            <a:pPr marL="514350" indent="-514350" fontAlgn="base">
              <a:buFont typeface="+mj-lt"/>
              <a:buAutoNum type="alphaLcPeriod"/>
            </a:pPr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Good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design of the machines</a:t>
            </a:r>
            <a:r>
              <a:rPr lang="en-US" sz="2400" dirty="0" smtClean="0">
                <a:latin typeface="Garamond" pitchFamily="18" charset="0"/>
              </a:rPr>
              <a:t>.</a:t>
            </a:r>
            <a:r>
              <a:rPr lang="ar-JO" sz="2400" dirty="0">
                <a:latin typeface="Garamond" pitchFamily="18" charset="0"/>
              </a:rPr>
              <a:t> التصميم الجيد للآلات</a:t>
            </a:r>
            <a:r>
              <a:rPr lang="ar-JO" sz="2400" dirty="0" smtClean="0">
                <a:latin typeface="Garamond" pitchFamily="18" charset="0"/>
              </a:rPr>
              <a:t>.</a:t>
            </a:r>
            <a:r>
              <a:rPr lang="en-US" sz="2400" dirty="0" smtClean="0">
                <a:latin typeface="Garamond" pitchFamily="18" charset="0"/>
              </a:rPr>
              <a:t> </a:t>
            </a:r>
            <a:endParaRPr lang="en-MY" sz="2400" dirty="0">
              <a:latin typeface="Garamond" pitchFamily="18" charset="0"/>
            </a:endParaRPr>
          </a:p>
          <a:p>
            <a:pPr marL="514350" indent="-514350" fontAlgn="base">
              <a:buFont typeface="+mj-lt"/>
              <a:buAutoNum type="alphaLcPeriod"/>
            </a:pPr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Suitable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housekeeping</a:t>
            </a:r>
            <a:r>
              <a:rPr lang="en-US" sz="2400" dirty="0" smtClean="0">
                <a:latin typeface="Garamond" pitchFamily="18" charset="0"/>
              </a:rPr>
              <a:t>.</a:t>
            </a:r>
            <a:r>
              <a:rPr lang="ar-JO" sz="2400" dirty="0">
                <a:latin typeface="Garamond" pitchFamily="18" charset="0"/>
              </a:rPr>
              <a:t> التدبير المنزلي المناسب</a:t>
            </a:r>
            <a:r>
              <a:rPr lang="ar-JO" sz="2400" dirty="0" smtClean="0">
                <a:latin typeface="Garamond" pitchFamily="18" charset="0"/>
              </a:rPr>
              <a:t>.</a:t>
            </a:r>
            <a:r>
              <a:rPr lang="en-US" sz="2400" dirty="0" smtClean="0">
                <a:latin typeface="Garamond" pitchFamily="18" charset="0"/>
              </a:rPr>
              <a:t> </a:t>
            </a:r>
            <a:endParaRPr lang="en-MY" sz="2400" dirty="0">
              <a:latin typeface="Garamond" pitchFamily="18" charset="0"/>
            </a:endParaRPr>
          </a:p>
          <a:p>
            <a:pPr marL="514350" indent="-514350" fontAlgn="base">
              <a:buFont typeface="+mj-lt"/>
              <a:buAutoNum type="alphaLcPeriod"/>
            </a:pPr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Proper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lighting and ventilation</a:t>
            </a:r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.</a:t>
            </a:r>
            <a:r>
              <a:rPr lang="ar-JO" sz="2400" b="1" dirty="0">
                <a:solidFill>
                  <a:srgbClr val="002060"/>
                </a:solidFill>
                <a:latin typeface="Garamond" pitchFamily="18" charset="0"/>
              </a:rPr>
              <a:t> الإضاءة والتهوية المناسبة</a:t>
            </a:r>
            <a:r>
              <a:rPr lang="ar-JO" sz="2400" b="1" dirty="0" smtClean="0">
                <a:solidFill>
                  <a:srgbClr val="002060"/>
                </a:solidFill>
                <a:latin typeface="Garamond" pitchFamily="18" charset="0"/>
              </a:rPr>
              <a:t>.</a:t>
            </a:r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 </a:t>
            </a:r>
            <a:endParaRPr lang="en-US" sz="24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pPr marL="514350" indent="-514350" fontAlgn="base">
              <a:buFont typeface="+mj-lt"/>
              <a:buAutoNum type="alphaLcPeriod"/>
            </a:pPr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Good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control for physical hazards</a:t>
            </a:r>
            <a:r>
              <a:rPr lang="en-US" sz="2400" dirty="0">
                <a:latin typeface="Garamond" pitchFamily="18" charset="0"/>
              </a:rPr>
              <a:t> as heat, radiation and </a:t>
            </a:r>
            <a:r>
              <a:rPr lang="en-US" sz="2400" dirty="0" smtClean="0">
                <a:latin typeface="Garamond" pitchFamily="18" charset="0"/>
              </a:rPr>
              <a:t>noise</a:t>
            </a:r>
            <a:r>
              <a:rPr lang="en-US" sz="2400" dirty="0" smtClean="0">
                <a:latin typeface="Garamond" pitchFamily="18" charset="0"/>
              </a:rPr>
              <a:t>.</a:t>
            </a:r>
          </a:p>
          <a:p>
            <a:pPr fontAlgn="base"/>
            <a:r>
              <a:rPr lang="ar-JO" sz="2400" dirty="0">
                <a:latin typeface="Garamond" pitchFamily="18" charset="0"/>
              </a:rPr>
              <a:t>تحكم جيد في المخاطر الجسدية مثل الحرارة والإشعاع والضوضاء.</a:t>
            </a:r>
            <a:endParaRPr lang="en-MY" sz="2400" dirty="0" smtClean="0">
              <a:latin typeface="Garamond" pitchFamily="18" charset="0"/>
            </a:endParaRPr>
          </a:p>
          <a:p>
            <a:pPr marL="514350" indent="-514350" fontAlgn="base">
              <a:buFont typeface="+mj-lt"/>
              <a:buAutoNum type="alphaLcPeriod"/>
            </a:pPr>
            <a:r>
              <a:rPr lang="en-US" sz="2400" b="1" dirty="0" smtClean="0">
                <a:latin typeface="Garamond" pitchFamily="18" charset="0"/>
              </a:rPr>
              <a:t>Supplying work </a:t>
            </a:r>
            <a:r>
              <a:rPr lang="en-US" sz="2400" dirty="0" smtClean="0">
                <a:latin typeface="Garamond" pitchFamily="18" charset="0"/>
              </a:rPr>
              <a:t>place with </a:t>
            </a:r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washing facilities </a:t>
            </a:r>
            <a:r>
              <a:rPr lang="en-US" sz="2400" dirty="0" smtClean="0">
                <a:latin typeface="Garamond" pitchFamily="18" charset="0"/>
              </a:rPr>
              <a:t>and suitable  </a:t>
            </a:r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transportation </a:t>
            </a:r>
            <a:r>
              <a:rPr lang="en-US" sz="2400" dirty="0" smtClean="0">
                <a:latin typeface="Garamond" pitchFamily="18" charset="0"/>
              </a:rPr>
              <a:t>means. </a:t>
            </a:r>
            <a:r>
              <a:rPr lang="ar-JO" sz="2400" dirty="0">
                <a:latin typeface="Garamond" pitchFamily="18" charset="0"/>
              </a:rPr>
              <a:t>تجهيز مكان العمل بمرافق الاغتسال ووسائل النقل المناسبة.</a:t>
            </a:r>
            <a:endParaRPr lang="en-MY" sz="2400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3667" y="3845890"/>
            <a:ext cx="9070333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u="sng" dirty="0" smtClean="0">
                <a:solidFill>
                  <a:srgbClr val="FF0000"/>
                </a:solidFill>
                <a:latin typeface="Garamond" pitchFamily="18" charset="0"/>
              </a:rPr>
              <a:t>4- </a:t>
            </a:r>
            <a:r>
              <a:rPr lang="en-US" sz="2000" b="1" u="sng" dirty="0">
                <a:solidFill>
                  <a:srgbClr val="FF0000"/>
                </a:solidFill>
                <a:latin typeface="Garamond" pitchFamily="18" charset="0"/>
              </a:rPr>
              <a:t>Prevention of occupational health </a:t>
            </a:r>
            <a:r>
              <a:rPr lang="en-US" sz="2000" b="1" u="sng" dirty="0" smtClean="0">
                <a:solidFill>
                  <a:srgbClr val="FF0000"/>
                </a:solidFill>
                <a:latin typeface="Garamond" pitchFamily="18" charset="0"/>
              </a:rPr>
              <a:t>hazards</a:t>
            </a:r>
            <a:r>
              <a:rPr lang="en-US" sz="2000" b="1" dirty="0" smtClean="0">
                <a:solidFill>
                  <a:srgbClr val="FF0000"/>
                </a:solidFill>
                <a:latin typeface="Garamond" pitchFamily="18" charset="0"/>
              </a:rPr>
              <a:t>:</a:t>
            </a:r>
            <a:r>
              <a:rPr lang="ar-JO" sz="2000" b="1" dirty="0">
                <a:solidFill>
                  <a:srgbClr val="FF0000"/>
                </a:solidFill>
                <a:latin typeface="Garamond" pitchFamily="18" charset="0"/>
              </a:rPr>
              <a:t>4- الوقاية من مخاطر الصحة المهنية</a:t>
            </a:r>
            <a:r>
              <a:rPr lang="ar-JO" sz="2000" b="1" dirty="0" smtClean="0">
                <a:solidFill>
                  <a:srgbClr val="FF0000"/>
                </a:solidFill>
                <a:latin typeface="Garamond" pitchFamily="18" charset="0"/>
              </a:rPr>
              <a:t>:</a:t>
            </a:r>
            <a:r>
              <a:rPr lang="en-US" sz="2000" b="1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endParaRPr lang="en-MY" sz="2000" dirty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en-US" sz="2000" b="1" dirty="0">
                <a:latin typeface="Garamond" pitchFamily="18" charset="0"/>
              </a:rPr>
              <a:t>Prevention o</a:t>
            </a:r>
            <a:r>
              <a:rPr lang="en-US" sz="2000" dirty="0">
                <a:latin typeface="Garamond" pitchFamily="18" charset="0"/>
              </a:rPr>
              <a:t>f occupational </a:t>
            </a:r>
            <a:r>
              <a:rPr lang="en-US" sz="2000" b="1" dirty="0">
                <a:latin typeface="Garamond" pitchFamily="18" charset="0"/>
              </a:rPr>
              <a:t>disease</a:t>
            </a:r>
            <a:r>
              <a:rPr lang="en-US" sz="2000" dirty="0">
                <a:latin typeface="Garamond" pitchFamily="18" charset="0"/>
              </a:rPr>
              <a:t> or </a:t>
            </a:r>
            <a:r>
              <a:rPr lang="en-US" sz="2000" b="1" dirty="0">
                <a:latin typeface="Garamond" pitchFamily="18" charset="0"/>
              </a:rPr>
              <a:t>accident</a:t>
            </a:r>
            <a:r>
              <a:rPr lang="en-US" sz="2000" dirty="0">
                <a:latin typeface="Garamond" pitchFamily="18" charset="0"/>
              </a:rPr>
              <a:t> occurrence </a:t>
            </a:r>
            <a:r>
              <a:rPr lang="en-US" sz="2000" b="1" dirty="0">
                <a:solidFill>
                  <a:srgbClr val="FF0000"/>
                </a:solidFill>
                <a:latin typeface="Garamond" pitchFamily="18" charset="0"/>
              </a:rPr>
              <a:t>through integrated efforts </a:t>
            </a:r>
            <a:r>
              <a:rPr lang="en-US" sz="2000" b="1" dirty="0">
                <a:solidFill>
                  <a:schemeClr val="tx2"/>
                </a:solidFill>
                <a:latin typeface="Garamond" pitchFamily="18" charset="0"/>
              </a:rPr>
              <a:t>of many disciplines </a:t>
            </a:r>
            <a:r>
              <a:rPr lang="en-US" sz="2000" b="1" dirty="0" smtClean="0">
                <a:solidFill>
                  <a:srgbClr val="00B050"/>
                </a:solidFill>
                <a:latin typeface="Garamond" pitchFamily="18" charset="0"/>
              </a:rPr>
              <a:t>as:</a:t>
            </a:r>
            <a:r>
              <a:rPr lang="ar-JO" sz="2000" b="1" dirty="0">
                <a:solidFill>
                  <a:srgbClr val="00B050"/>
                </a:solidFill>
                <a:latin typeface="Garamond" pitchFamily="18" charset="0"/>
              </a:rPr>
              <a:t>الوقاية من الأمراض المهنية أو وقوع الحوادث من خلال جهود متكاملة للعديد من التخصصات مثل:</a:t>
            </a:r>
            <a:endParaRPr lang="en-US" sz="2000" b="1" dirty="0">
              <a:solidFill>
                <a:srgbClr val="00B050"/>
              </a:solidFill>
              <a:latin typeface="Garamond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rgbClr val="002060"/>
                </a:solidFill>
                <a:latin typeface="Garamond" pitchFamily="18" charset="0"/>
              </a:rPr>
              <a:t>a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) Medical </a:t>
            </a:r>
            <a:r>
              <a:rPr lang="en-US" sz="2600" b="1" dirty="0" smtClean="0">
                <a:solidFill>
                  <a:srgbClr val="002060"/>
                </a:solidFill>
                <a:latin typeface="Garamond" pitchFamily="18" charset="0"/>
              </a:rPr>
              <a:t>prevention:</a:t>
            </a:r>
            <a:r>
              <a:rPr lang="ar-JO" sz="2600" b="1" dirty="0">
                <a:solidFill>
                  <a:srgbClr val="002060"/>
                </a:solidFill>
                <a:latin typeface="Garamond" pitchFamily="18" charset="0"/>
              </a:rPr>
              <a:t>أ) الوقاية الطبية</a:t>
            </a:r>
            <a:r>
              <a:rPr lang="ar-JO" sz="2600" b="1" dirty="0" smtClean="0">
                <a:solidFill>
                  <a:srgbClr val="002060"/>
                </a:solidFill>
                <a:latin typeface="Garamond" pitchFamily="18" charset="0"/>
              </a:rPr>
              <a:t>:</a:t>
            </a:r>
            <a:r>
              <a:rPr lang="en-US" sz="2600" b="1" dirty="0" smtClean="0">
                <a:solidFill>
                  <a:srgbClr val="002060"/>
                </a:solidFill>
                <a:latin typeface="Garamond" pitchFamily="18" charset="0"/>
              </a:rPr>
              <a:t> </a:t>
            </a:r>
            <a:endParaRPr lang="en-MY" sz="2600" dirty="0">
              <a:solidFill>
                <a:srgbClr val="002060"/>
              </a:solidFill>
              <a:latin typeface="Garamond" pitchFamily="18" charset="0"/>
            </a:endParaRPr>
          </a:p>
          <a:p>
            <a:pPr lvl="0" fontAlgn="base">
              <a:lnSpc>
                <a:spcPct val="150000"/>
              </a:lnSpc>
            </a:pP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b) Engineering prevention: </a:t>
            </a:r>
            <a:r>
              <a:rPr lang="en-US" sz="2600" dirty="0">
                <a:solidFill>
                  <a:srgbClr val="002060"/>
                </a:solidFill>
                <a:latin typeface="Garamond" pitchFamily="18" charset="0"/>
              </a:rPr>
              <a:t> </a:t>
            </a:r>
            <a:r>
              <a:rPr lang="ar-JO" sz="2600" dirty="0">
                <a:solidFill>
                  <a:srgbClr val="002060"/>
                </a:solidFill>
                <a:latin typeface="Garamond" pitchFamily="18" charset="0"/>
              </a:rPr>
              <a:t>ب) الوقاية الهندسية:</a:t>
            </a:r>
            <a:endParaRPr lang="en-MY" sz="2600" dirty="0">
              <a:solidFill>
                <a:srgbClr val="002060"/>
              </a:solidFill>
              <a:latin typeface="Garamond" pitchFamily="18" charset="0"/>
            </a:endParaRPr>
          </a:p>
          <a:p>
            <a:pPr>
              <a:lnSpc>
                <a:spcPct val="150000"/>
              </a:lnSpc>
            </a:pPr>
            <a:r>
              <a:rPr lang="en-MY" sz="2600" dirty="0">
                <a:solidFill>
                  <a:srgbClr val="002060"/>
                </a:solidFill>
                <a:latin typeface="Garamond" pitchFamily="18" charset="0"/>
              </a:rPr>
              <a:t> 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c) Hygienic </a:t>
            </a:r>
            <a:r>
              <a:rPr lang="en-US" sz="2600" b="1" dirty="0" smtClean="0">
                <a:solidFill>
                  <a:srgbClr val="002060"/>
                </a:solidFill>
                <a:latin typeface="Garamond" pitchFamily="18" charset="0"/>
              </a:rPr>
              <a:t>prevention</a:t>
            </a:r>
            <a:r>
              <a:rPr lang="ar-JO" sz="2600" b="1" dirty="0">
                <a:solidFill>
                  <a:srgbClr val="002060"/>
                </a:solidFill>
                <a:latin typeface="Garamond" pitchFamily="18" charset="0"/>
              </a:rPr>
              <a:t>ج) الوقاية </a:t>
            </a:r>
            <a:r>
              <a:rPr lang="ar-JO" sz="2600" b="1" dirty="0" smtClean="0">
                <a:solidFill>
                  <a:srgbClr val="002060"/>
                </a:solidFill>
                <a:latin typeface="Garamond" pitchFamily="18" charset="0"/>
              </a:rPr>
              <a:t>الصحية</a:t>
            </a:r>
            <a:r>
              <a:rPr lang="en-US" sz="2600" b="1" dirty="0" smtClean="0">
                <a:solidFill>
                  <a:srgbClr val="002060"/>
                </a:solidFill>
                <a:latin typeface="Garamond" pitchFamily="18" charset="0"/>
              </a:rPr>
              <a:t> </a:t>
            </a:r>
            <a:endParaRPr lang="en-MY" sz="2600" dirty="0"/>
          </a:p>
        </p:txBody>
      </p:sp>
      <p:sp>
        <p:nvSpPr>
          <p:cNvPr id="5" name="Rectangle 4"/>
          <p:cNvSpPr/>
          <p:nvPr/>
        </p:nvSpPr>
        <p:spPr>
          <a:xfrm>
            <a:off x="6589831" y="1192634"/>
            <a:ext cx="2412776" cy="654025"/>
          </a:xfrm>
          <a:prstGeom prst="rect">
            <a:avLst/>
          </a:prstGeom>
          <a:ln w="12700"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r>
              <a:rPr lang="en-US" sz="1050" b="1" dirty="0">
                <a:solidFill>
                  <a:srgbClr val="7030A0"/>
                </a:solidFill>
                <a:latin typeface="Garamond" pitchFamily="18" charset="0"/>
              </a:rPr>
              <a:t>Promotion of workers' health:</a:t>
            </a:r>
            <a:endParaRPr lang="en-MY" sz="1050" dirty="0">
              <a:solidFill>
                <a:srgbClr val="7030A0"/>
              </a:solidFill>
              <a:latin typeface="Garamond" pitchFamily="18" charset="0"/>
            </a:endParaRPr>
          </a:p>
          <a:p>
            <a:r>
              <a:rPr lang="en-US" sz="800" b="1" dirty="0" err="1" smtClean="0">
                <a:solidFill>
                  <a:srgbClr val="002060"/>
                </a:solidFill>
                <a:latin typeface="Garamond" pitchFamily="18" charset="0"/>
              </a:rPr>
              <a:t>A.Improvement</a:t>
            </a:r>
            <a:r>
              <a:rPr lang="en-US" sz="800" b="1" dirty="0" smtClean="0">
                <a:solidFill>
                  <a:srgbClr val="002060"/>
                </a:solidFill>
                <a:latin typeface="Garamond" pitchFamily="18" charset="0"/>
              </a:rPr>
              <a:t> </a:t>
            </a:r>
            <a:r>
              <a:rPr lang="en-US" sz="800" b="1" dirty="0">
                <a:solidFill>
                  <a:srgbClr val="002060"/>
                </a:solidFill>
                <a:latin typeface="Garamond" pitchFamily="18" charset="0"/>
              </a:rPr>
              <a:t>of the health and working </a:t>
            </a:r>
            <a:r>
              <a:rPr lang="en-US" sz="800" b="1" dirty="0" smtClean="0">
                <a:solidFill>
                  <a:srgbClr val="002060"/>
                </a:solidFill>
                <a:latin typeface="Garamond" pitchFamily="18" charset="0"/>
              </a:rPr>
              <a:t>capacity</a:t>
            </a:r>
          </a:p>
          <a:p>
            <a:r>
              <a:rPr lang="en-US" sz="800" b="1" dirty="0" smtClean="0">
                <a:solidFill>
                  <a:srgbClr val="002060"/>
                </a:solidFill>
                <a:latin typeface="Garamond" pitchFamily="18" charset="0"/>
              </a:rPr>
              <a:t> </a:t>
            </a:r>
            <a:r>
              <a:rPr lang="en-US" sz="800" b="1" dirty="0" err="1" smtClean="0">
                <a:solidFill>
                  <a:srgbClr val="FF0000"/>
                </a:solidFill>
                <a:latin typeface="Garamond" pitchFamily="18" charset="0"/>
              </a:rPr>
              <a:t>B.Improvement</a:t>
            </a:r>
            <a:r>
              <a:rPr lang="en-US" sz="800" b="1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1050" b="1" dirty="0">
                <a:solidFill>
                  <a:srgbClr val="FF0000"/>
                </a:solidFill>
                <a:latin typeface="Garamond" pitchFamily="18" charset="0"/>
              </a:rPr>
              <a:t>of work </a:t>
            </a:r>
            <a:r>
              <a:rPr lang="en-US" sz="1050" b="1" dirty="0" smtClean="0">
                <a:solidFill>
                  <a:srgbClr val="FF0000"/>
                </a:solidFill>
                <a:latin typeface="Garamond" pitchFamily="18" charset="0"/>
              </a:rPr>
              <a:t>environmen</a:t>
            </a:r>
            <a:r>
              <a:rPr lang="en-US" b="1" dirty="0" smtClean="0">
                <a:solidFill>
                  <a:srgbClr val="FF0000"/>
                </a:solidFill>
                <a:latin typeface="Garamond" pitchFamily="18" charset="0"/>
              </a:rPr>
              <a:t>t</a:t>
            </a:r>
            <a:endParaRPr lang="en-US" b="1" dirty="0">
              <a:solidFill>
                <a:srgbClr val="FF0000"/>
              </a:solidFill>
              <a:latin typeface="Garamond" pitchFamily="18" charset="0"/>
            </a:endParaRPr>
          </a:p>
        </p:txBody>
      </p:sp>
      <p:pic>
        <p:nvPicPr>
          <p:cNvPr id="8" name="Picture 2" descr="Tablet with the text Occupational Health and Safety Stock Photo - 322798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5148023"/>
            <a:ext cx="1379193" cy="974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12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56642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179249"/>
            <a:ext cx="9036496" cy="677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lphaLcParenR"/>
            </a:pP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Medical </a:t>
            </a: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prevention:</a:t>
            </a:r>
            <a:r>
              <a:rPr lang="ar-JO" sz="2600" b="1" dirty="0">
                <a:solidFill>
                  <a:srgbClr val="FF0000"/>
                </a:solidFill>
                <a:latin typeface="Garamond" pitchFamily="18" charset="0"/>
              </a:rPr>
              <a:t>الوقاية الطبية</a:t>
            </a:r>
            <a:r>
              <a:rPr lang="ar-JO" sz="2600" b="1" dirty="0" smtClean="0">
                <a:solidFill>
                  <a:srgbClr val="FF0000"/>
                </a:solidFill>
                <a:latin typeface="Garamond" pitchFamily="18" charset="0"/>
              </a:rPr>
              <a:t>:</a:t>
            </a: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endParaRPr lang="en-US" sz="2600" b="1" dirty="0" smtClean="0">
              <a:solidFill>
                <a:srgbClr val="FF0000"/>
              </a:solidFill>
              <a:latin typeface="Garamond" pitchFamily="18" charset="0"/>
            </a:endParaRPr>
          </a:p>
          <a:p>
            <a:endParaRPr lang="en-US" sz="2800" b="1" dirty="0" smtClean="0">
              <a:solidFill>
                <a:srgbClr val="FF0000"/>
              </a:solidFill>
              <a:latin typeface="Garamond" pitchFamily="18" charset="0"/>
            </a:endParaRPr>
          </a:p>
          <a:p>
            <a:pPr marL="514350" indent="-514350">
              <a:buAutoNum type="alphaLcParenR"/>
            </a:pPr>
            <a:endParaRPr lang="en-US" sz="2800" b="1" dirty="0">
              <a:solidFill>
                <a:srgbClr val="FF0000"/>
              </a:solidFill>
              <a:latin typeface="Garamond" pitchFamily="18" charset="0"/>
            </a:endParaRPr>
          </a:p>
          <a:p>
            <a:pPr marL="514350" indent="-514350">
              <a:buAutoNum type="alphaLcParenR"/>
            </a:pPr>
            <a:endParaRPr lang="en-US" sz="2800" b="1" dirty="0" smtClean="0">
              <a:solidFill>
                <a:srgbClr val="FF0000"/>
              </a:solidFill>
              <a:latin typeface="Garamond" pitchFamily="18" charset="0"/>
            </a:endParaRPr>
          </a:p>
          <a:p>
            <a:pPr marL="514350" indent="-514350">
              <a:buAutoNum type="alphaLcParenR"/>
            </a:pPr>
            <a:endParaRPr lang="en-US" sz="2800" b="1" dirty="0">
              <a:solidFill>
                <a:srgbClr val="FF0000"/>
              </a:solidFill>
              <a:latin typeface="Garamond" pitchFamily="18" charset="0"/>
            </a:endParaRPr>
          </a:p>
          <a:p>
            <a:endParaRPr lang="en-MY" sz="2800" dirty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en-US" sz="2800" b="1" u="sng" dirty="0" smtClean="0">
                <a:solidFill>
                  <a:srgbClr val="7030A0"/>
                </a:solidFill>
                <a:latin typeface="Garamond" pitchFamily="18" charset="0"/>
              </a:rPr>
              <a:t>i</a:t>
            </a:r>
            <a:r>
              <a:rPr lang="en-US" sz="2000" b="1" u="sng" dirty="0" smtClean="0">
                <a:solidFill>
                  <a:srgbClr val="7030A0"/>
                </a:solidFill>
                <a:latin typeface="Garamond" pitchFamily="18" charset="0"/>
              </a:rPr>
              <a:t>. </a:t>
            </a:r>
            <a:r>
              <a:rPr lang="en-US" sz="2000" b="1" u="sng" dirty="0" smtClean="0">
                <a:solidFill>
                  <a:srgbClr val="FF0000"/>
                </a:solidFill>
                <a:latin typeface="Garamond" pitchFamily="18" charset="0"/>
              </a:rPr>
              <a:t>Pre-employment </a:t>
            </a:r>
            <a:r>
              <a:rPr lang="en-US" sz="2000" b="1" u="sng" dirty="0">
                <a:solidFill>
                  <a:srgbClr val="FF0000"/>
                </a:solidFill>
                <a:latin typeface="Garamond" pitchFamily="18" charset="0"/>
              </a:rPr>
              <a:t>medical examination </a:t>
            </a:r>
            <a:r>
              <a:rPr lang="ar-JO" sz="2000" b="1" u="sng" dirty="0">
                <a:solidFill>
                  <a:srgbClr val="FF0000"/>
                </a:solidFill>
                <a:latin typeface="Garamond" pitchFamily="18" charset="0"/>
              </a:rPr>
              <a:t>الفحص الطبي قبل التوظيف</a:t>
            </a:r>
            <a:endParaRPr lang="en-US" sz="2000" b="1" u="sng" dirty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en-US" sz="2000" b="1" dirty="0" smtClean="0">
                <a:latin typeface="Garamond" pitchFamily="18" charset="0"/>
              </a:rPr>
              <a:t> for all persons to </a:t>
            </a:r>
            <a:r>
              <a:rPr lang="en-US" sz="2000" b="1" dirty="0" smtClean="0">
                <a:solidFill>
                  <a:srgbClr val="0070C0"/>
                </a:solidFill>
                <a:latin typeface="Garamond" pitchFamily="18" charset="0"/>
              </a:rPr>
              <a:t>choose the suitable worker to the </a:t>
            </a:r>
            <a:r>
              <a:rPr lang="en-US" sz="2000" b="1" dirty="0" smtClean="0">
                <a:solidFill>
                  <a:srgbClr val="FF0000"/>
                </a:solidFill>
                <a:latin typeface="Garamond" pitchFamily="18" charset="0"/>
              </a:rPr>
              <a:t>job</a:t>
            </a:r>
            <a:r>
              <a:rPr lang="en-US" sz="2000" b="1" dirty="0" smtClean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en-US" sz="2000" b="1" dirty="0" smtClean="0">
                <a:latin typeface="Garamond" pitchFamily="18" charset="0"/>
              </a:rPr>
              <a:t>which suits his </a:t>
            </a:r>
            <a:r>
              <a:rPr lang="en-US" sz="2000" b="1" dirty="0" smtClean="0">
                <a:solidFill>
                  <a:srgbClr val="00B050"/>
                </a:solidFill>
                <a:latin typeface="Garamond" pitchFamily="18" charset="0"/>
              </a:rPr>
              <a:t>physical</a:t>
            </a:r>
            <a:r>
              <a:rPr lang="en-US" sz="2000" b="1" dirty="0" smtClean="0">
                <a:latin typeface="Garamond" pitchFamily="18" charset="0"/>
              </a:rPr>
              <a:t> capacities and </a:t>
            </a:r>
            <a:r>
              <a:rPr lang="en-US" sz="2000" b="1" dirty="0" smtClean="0">
                <a:solidFill>
                  <a:srgbClr val="00B050"/>
                </a:solidFill>
                <a:latin typeface="Garamond" pitchFamily="18" charset="0"/>
              </a:rPr>
              <a:t>mental</a:t>
            </a:r>
            <a:r>
              <a:rPr lang="en-US" sz="2000" b="1" dirty="0" smtClean="0">
                <a:latin typeface="Garamond" pitchFamily="18" charset="0"/>
              </a:rPr>
              <a:t> abilities,</a:t>
            </a:r>
            <a:r>
              <a:rPr lang="ar-JO" sz="2000" b="1" dirty="0" smtClean="0">
                <a:latin typeface="Garamond" pitchFamily="18" charset="0"/>
              </a:rPr>
              <a:t> أن يختار جميع الأشخاص العامل المناسب للوظيفة التي تناسب قدراته البدنية والذهنية ،</a:t>
            </a:r>
            <a:r>
              <a:rPr lang="en-US" sz="2000" b="1" dirty="0" smtClean="0">
                <a:latin typeface="Garamond" pitchFamily="18" charset="0"/>
              </a:rPr>
              <a:t> </a:t>
            </a:r>
            <a:endParaRPr lang="en-US" sz="2000" b="1" dirty="0" smtClean="0">
              <a:latin typeface="Garamond" pitchFamily="18" charset="0"/>
            </a:endParaRPr>
          </a:p>
          <a:p>
            <a:r>
              <a:rPr lang="en-US" sz="2000" b="1" u="sng" dirty="0" smtClean="0">
                <a:solidFill>
                  <a:srgbClr val="7030A0"/>
                </a:solidFill>
                <a:latin typeface="Garamond" pitchFamily="18" charset="0"/>
              </a:rPr>
              <a:t> </a:t>
            </a:r>
            <a:r>
              <a:rPr lang="en-US" sz="2000" b="1" u="sng" dirty="0" smtClean="0">
                <a:solidFill>
                  <a:srgbClr val="FF0000"/>
                </a:solidFill>
                <a:latin typeface="Garamond" pitchFamily="18" charset="0"/>
              </a:rPr>
              <a:t>ii Pre-placement examination</a:t>
            </a:r>
            <a:r>
              <a:rPr lang="en-US" sz="2000" b="1" dirty="0" smtClean="0">
                <a:solidFill>
                  <a:srgbClr val="FF0000"/>
                </a:solidFill>
                <a:latin typeface="Garamond" pitchFamily="18" charset="0"/>
              </a:rPr>
              <a:t>:</a:t>
            </a:r>
            <a:r>
              <a:rPr lang="ar-JO" sz="2000" b="1" dirty="0">
                <a:solidFill>
                  <a:srgbClr val="FF0000"/>
                </a:solidFill>
                <a:latin typeface="Garamond" pitchFamily="18" charset="0"/>
              </a:rPr>
              <a:t>فحص ما قبل التنسيب</a:t>
            </a:r>
            <a:r>
              <a:rPr lang="ar-JO" sz="2000" b="1" dirty="0" smtClean="0">
                <a:solidFill>
                  <a:srgbClr val="FF0000"/>
                </a:solidFill>
                <a:latin typeface="Garamond" pitchFamily="18" charset="0"/>
              </a:rPr>
              <a:t>:</a:t>
            </a:r>
            <a:r>
              <a:rPr lang="en-US" sz="2000" b="1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endParaRPr lang="en-US" sz="2000" b="1" dirty="0" smtClean="0">
              <a:solidFill>
                <a:srgbClr val="FF0000"/>
              </a:solidFill>
              <a:latin typeface="Garamond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 </a:t>
            </a:r>
            <a:r>
              <a:rPr lang="en-US" sz="2000" dirty="0" smtClean="0">
                <a:latin typeface="Garamond" pitchFamily="18" charset="0"/>
              </a:rPr>
              <a:t>this type of medical examination must </a:t>
            </a:r>
            <a:r>
              <a:rPr lang="en-US" sz="2000" b="1" dirty="0" smtClean="0">
                <a:latin typeface="Garamond" pitchFamily="18" charset="0"/>
              </a:rPr>
              <a:t>be </a:t>
            </a:r>
            <a:r>
              <a:rPr lang="en-US" sz="2000" b="1" dirty="0" smtClean="0">
                <a:solidFill>
                  <a:srgbClr val="0070C0"/>
                </a:solidFill>
                <a:latin typeface="Garamond" pitchFamily="18" charset="0"/>
              </a:rPr>
              <a:t>done by the </a:t>
            </a:r>
          </a:p>
          <a:p>
            <a:r>
              <a:rPr lang="ar-JO" sz="2000" b="1" dirty="0">
                <a:solidFill>
                  <a:srgbClr val="0070C0"/>
                </a:solidFill>
                <a:latin typeface="Garamond" pitchFamily="18" charset="0"/>
              </a:rPr>
              <a:t>يجب أن يتم هذا النوع من الفحص الطبي من قبل</a:t>
            </a:r>
            <a:endParaRPr lang="en-US" sz="2000" b="1" dirty="0" smtClean="0">
              <a:solidFill>
                <a:srgbClr val="0070C0"/>
              </a:solidFill>
              <a:latin typeface="Garamond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n-US" sz="2000" b="1" dirty="0" smtClean="0">
                <a:solidFill>
                  <a:srgbClr val="0070C0"/>
                </a:solidFill>
                <a:latin typeface="Garamond" pitchFamily="18" charset="0"/>
              </a:rPr>
              <a:t>occupational </a:t>
            </a:r>
            <a:r>
              <a:rPr lang="en-US" sz="2000" b="1" dirty="0">
                <a:solidFill>
                  <a:srgbClr val="FF0000"/>
                </a:solidFill>
                <a:latin typeface="Garamond" pitchFamily="18" charset="0"/>
              </a:rPr>
              <a:t>physician</a:t>
            </a:r>
            <a:r>
              <a:rPr lang="en-US" sz="2000" b="1" dirty="0">
                <a:latin typeface="Garamond" pitchFamily="18" charset="0"/>
              </a:rPr>
              <a:t> of the plant </a:t>
            </a:r>
            <a:r>
              <a:rPr lang="en-US" sz="2000" dirty="0">
                <a:latin typeface="Garamond" pitchFamily="18" charset="0"/>
              </a:rPr>
              <a:t>to which the worker is </a:t>
            </a:r>
            <a:endParaRPr lang="en-US" sz="2000" dirty="0" smtClean="0">
              <a:latin typeface="Garamond" pitchFamily="18" charset="0"/>
            </a:endParaRPr>
          </a:p>
          <a:p>
            <a:r>
              <a:rPr lang="ar-JO" sz="2000" dirty="0">
                <a:latin typeface="Garamond" pitchFamily="18" charset="0"/>
              </a:rPr>
              <a:t>الطبيب المهني للمصنع الذي يعمل فيه العامل</a:t>
            </a:r>
            <a:endParaRPr lang="en-US" sz="2000" dirty="0" smtClean="0">
              <a:latin typeface="Garamond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n-US" sz="2000" dirty="0" smtClean="0">
                <a:latin typeface="Garamond" pitchFamily="18" charset="0"/>
              </a:rPr>
              <a:t>joined </a:t>
            </a:r>
            <a:r>
              <a:rPr lang="en-US" sz="2000" dirty="0">
                <a:latin typeface="Garamond" pitchFamily="18" charset="0"/>
              </a:rPr>
              <a:t>to put the </a:t>
            </a:r>
            <a:r>
              <a:rPr lang="en-US" sz="2000" b="1" dirty="0">
                <a:solidFill>
                  <a:srgbClr val="0070C0"/>
                </a:solidFill>
                <a:latin typeface="Garamond" pitchFamily="18" charset="0"/>
              </a:rPr>
              <a:t>suitable worker </a:t>
            </a:r>
            <a:r>
              <a:rPr lang="en-US" sz="2000" b="1" dirty="0">
                <a:solidFill>
                  <a:srgbClr val="FF0000"/>
                </a:solidFill>
                <a:latin typeface="Garamond" pitchFamily="18" charset="0"/>
              </a:rPr>
              <a:t>in the </a:t>
            </a:r>
            <a:r>
              <a:rPr lang="en-US" sz="2000" b="1" dirty="0">
                <a:solidFill>
                  <a:srgbClr val="0070C0"/>
                </a:solidFill>
                <a:latin typeface="Garamond" pitchFamily="18" charset="0"/>
              </a:rPr>
              <a:t>suitable </a:t>
            </a:r>
            <a:r>
              <a:rPr lang="en-US" sz="2000" b="1" dirty="0">
                <a:solidFill>
                  <a:srgbClr val="FF0000"/>
                </a:solidFill>
                <a:latin typeface="Garamond" pitchFamily="18" charset="0"/>
              </a:rPr>
              <a:t>process</a:t>
            </a:r>
            <a:r>
              <a:rPr lang="en-US" sz="2000" dirty="0">
                <a:latin typeface="Garamond" pitchFamily="18" charset="0"/>
              </a:rPr>
              <a:t> </a:t>
            </a:r>
            <a:r>
              <a:rPr lang="en-US" sz="2000" b="1" dirty="0">
                <a:latin typeface="Garamond" pitchFamily="18" charset="0"/>
              </a:rPr>
              <a:t>that </a:t>
            </a:r>
            <a:r>
              <a:rPr lang="en-US" sz="2000" b="1" dirty="0">
                <a:solidFill>
                  <a:srgbClr val="00B050"/>
                </a:solidFill>
                <a:latin typeface="Garamond" pitchFamily="18" charset="0"/>
              </a:rPr>
              <a:t>suits his health </a:t>
            </a:r>
            <a:r>
              <a:rPr lang="en-US" sz="2000" b="1" dirty="0" smtClean="0">
                <a:solidFill>
                  <a:srgbClr val="00B050"/>
                </a:solidFill>
                <a:latin typeface="Garamond" pitchFamily="18" charset="0"/>
              </a:rPr>
              <a:t>condition</a:t>
            </a:r>
            <a:r>
              <a:rPr lang="en-US" sz="2000" dirty="0" smtClean="0">
                <a:latin typeface="Garamond" pitchFamily="18" charset="0"/>
              </a:rPr>
              <a:t>.</a:t>
            </a:r>
            <a:r>
              <a:rPr lang="ar-JO" sz="2000" dirty="0">
                <a:latin typeface="Garamond" pitchFamily="18" charset="0"/>
              </a:rPr>
              <a:t> تم ضمه لوضع العامل المناسب في العملية المناسبة التي تناسب وضعه الصحي</a:t>
            </a:r>
            <a:r>
              <a:rPr lang="ar-JO" sz="2000" dirty="0" smtClean="0">
                <a:latin typeface="Garamond" pitchFamily="18" charset="0"/>
              </a:rPr>
              <a:t>.</a:t>
            </a:r>
            <a:r>
              <a:rPr lang="en-US" sz="2000" dirty="0" smtClean="0">
                <a:latin typeface="Garamond" pitchFamily="18" charset="0"/>
              </a:rPr>
              <a:t> </a:t>
            </a:r>
            <a:endParaRPr lang="en-US" sz="2000" dirty="0" smtClean="0">
              <a:latin typeface="Garamond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n-US" sz="2000" b="1" dirty="0" smtClean="0">
                <a:latin typeface="Garamond" pitchFamily="18" charset="0"/>
              </a:rPr>
              <a:t>Each </a:t>
            </a:r>
            <a:r>
              <a:rPr lang="en-US" sz="2000" b="1" dirty="0">
                <a:latin typeface="Garamond" pitchFamily="18" charset="0"/>
              </a:rPr>
              <a:t>employee is subjected to a </a:t>
            </a:r>
            <a:r>
              <a:rPr lang="en-US" sz="2000" b="1" dirty="0" smtClean="0">
                <a:latin typeface="Garamond" pitchFamily="18" charset="0"/>
              </a:rPr>
              <a:t>pre-placement </a:t>
            </a:r>
            <a:r>
              <a:rPr lang="en-MY" sz="2000" b="1" dirty="0" smtClean="0">
                <a:latin typeface="Garamond" pitchFamily="18" charset="0"/>
              </a:rPr>
              <a:t>examination </a:t>
            </a:r>
            <a:r>
              <a:rPr lang="en-MY" sz="2000" b="1" dirty="0">
                <a:latin typeface="Garamond" pitchFamily="18" charset="0"/>
              </a:rPr>
              <a:t>before joining a new </a:t>
            </a:r>
            <a:r>
              <a:rPr lang="en-MY" sz="2000" b="1" dirty="0" smtClean="0">
                <a:latin typeface="Garamond" pitchFamily="18" charset="0"/>
              </a:rPr>
              <a:t>job </a:t>
            </a:r>
            <a:r>
              <a:rPr lang="ar-JO" sz="2000" b="1" dirty="0">
                <a:latin typeface="Garamond" pitchFamily="18" charset="0"/>
              </a:rPr>
              <a:t>يخضع كل موظف لامتحان ما قبل التوظيف قبل الالتحاق بوظيفة جديدة</a:t>
            </a:r>
            <a:endParaRPr lang="en-US" sz="2000" b="1" dirty="0">
              <a:latin typeface="Garamond" pitchFamily="18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7740352" y="638132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" name="Rectangle 4"/>
          <p:cNvSpPr/>
          <p:nvPr/>
        </p:nvSpPr>
        <p:spPr>
          <a:xfrm>
            <a:off x="32409" y="433346"/>
            <a:ext cx="9433047" cy="2492990"/>
          </a:xfrm>
          <a:prstGeom prst="rect">
            <a:avLst/>
          </a:prstGeom>
          <a:ln w="19050">
            <a:noFill/>
          </a:ln>
        </p:spPr>
        <p:txBody>
          <a:bodyPr wrap="square">
            <a:spAutoFit/>
          </a:bodyPr>
          <a:lstStyle/>
          <a:p>
            <a:pPr marL="571500" indent="-571500">
              <a:buFont typeface="+mj-lt"/>
              <a:buAutoNum type="romanLcPeriod"/>
            </a:pPr>
            <a:r>
              <a:rPr lang="en-US" sz="2600" b="1" dirty="0" smtClean="0">
                <a:solidFill>
                  <a:srgbClr val="002060"/>
                </a:solidFill>
                <a:latin typeface="Garamond" pitchFamily="18" charset="0"/>
              </a:rPr>
              <a:t>Pre-employment 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medical </a:t>
            </a:r>
            <a:r>
              <a:rPr lang="en-US" sz="2600" b="1" dirty="0" smtClean="0">
                <a:solidFill>
                  <a:srgbClr val="002060"/>
                </a:solidFill>
                <a:latin typeface="Garamond" pitchFamily="18" charset="0"/>
              </a:rPr>
              <a:t>examination</a:t>
            </a:r>
            <a:r>
              <a:rPr lang="ar-JO" sz="2600" b="1" dirty="0">
                <a:solidFill>
                  <a:srgbClr val="002060"/>
                </a:solidFill>
                <a:latin typeface="Garamond" pitchFamily="18" charset="0"/>
              </a:rPr>
              <a:t>الفحص الطبي قبل التوظيف</a:t>
            </a:r>
            <a:endParaRPr lang="en-US" sz="26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pPr marL="571500" indent="-571500">
              <a:buFont typeface="+mj-lt"/>
              <a:buAutoNum type="romanLcPeriod"/>
            </a:pPr>
            <a:r>
              <a:rPr lang="en-US" sz="2600" b="1" dirty="0" smtClean="0">
                <a:solidFill>
                  <a:srgbClr val="002060"/>
                </a:solidFill>
                <a:latin typeface="Garamond" pitchFamily="18" charset="0"/>
              </a:rPr>
              <a:t>Pre-placement examination</a:t>
            </a:r>
            <a:r>
              <a:rPr lang="en-US" sz="2600" b="1" dirty="0" smtClean="0">
                <a:solidFill>
                  <a:srgbClr val="002060"/>
                </a:solidFill>
                <a:latin typeface="Garamond" pitchFamily="18" charset="0"/>
              </a:rPr>
              <a:t>: </a:t>
            </a:r>
            <a:r>
              <a:rPr lang="ar-JO" sz="2600" b="1" dirty="0">
                <a:solidFill>
                  <a:srgbClr val="002060"/>
                </a:solidFill>
                <a:latin typeface="Garamond" pitchFamily="18" charset="0"/>
              </a:rPr>
              <a:t>فحص ما قبل التنسيب</a:t>
            </a:r>
            <a:r>
              <a:rPr lang="ar-JO" sz="2600" b="1" dirty="0" smtClean="0">
                <a:solidFill>
                  <a:srgbClr val="002060"/>
                </a:solidFill>
                <a:latin typeface="Garamond" pitchFamily="18" charset="0"/>
              </a:rPr>
              <a:t>:</a:t>
            </a:r>
            <a:r>
              <a:rPr lang="en-US" sz="2600" b="1" dirty="0" smtClean="0">
                <a:solidFill>
                  <a:srgbClr val="002060"/>
                </a:solidFill>
                <a:latin typeface="Garamond" pitchFamily="18" charset="0"/>
              </a:rPr>
              <a:t> </a:t>
            </a:r>
            <a:endParaRPr lang="en-US" sz="26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pPr marL="571500" indent="-571500">
              <a:buFont typeface="+mj-lt"/>
              <a:buAutoNum type="romanLcPeriod"/>
            </a:pPr>
            <a:r>
              <a:rPr lang="en-US" sz="2600" b="1" dirty="0" smtClean="0">
                <a:solidFill>
                  <a:srgbClr val="002060"/>
                </a:solidFill>
                <a:latin typeface="Garamond" pitchFamily="18" charset="0"/>
              </a:rPr>
              <a:t>Periodic 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medical examination </a:t>
            </a:r>
            <a:r>
              <a:rPr lang="ar-JO" sz="2600" b="1" dirty="0">
                <a:solidFill>
                  <a:srgbClr val="002060"/>
                </a:solidFill>
                <a:latin typeface="Garamond" pitchFamily="18" charset="0"/>
              </a:rPr>
              <a:t>الفحص الطبي الدوري</a:t>
            </a:r>
            <a:endParaRPr lang="en-US" sz="26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pPr marL="571500" indent="-571500">
              <a:buFont typeface="+mj-lt"/>
              <a:buAutoNum type="romanLcPeriod"/>
            </a:pPr>
            <a:r>
              <a:rPr lang="en-US" sz="2600" b="1" dirty="0" smtClean="0">
                <a:solidFill>
                  <a:srgbClr val="002060"/>
                </a:solidFill>
                <a:latin typeface="Garamond" pitchFamily="18" charset="0"/>
              </a:rPr>
              <a:t>Health 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education </a:t>
            </a:r>
            <a:r>
              <a:rPr lang="ar-JO" sz="2600" b="1" dirty="0">
                <a:solidFill>
                  <a:srgbClr val="002060"/>
                </a:solidFill>
                <a:latin typeface="Garamond" pitchFamily="18" charset="0"/>
              </a:rPr>
              <a:t>التثقيف الصحي</a:t>
            </a:r>
            <a:endParaRPr lang="en-US" sz="26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pPr marL="571500" indent="-571500">
              <a:buFont typeface="+mj-lt"/>
              <a:buAutoNum type="romanLcPeriod"/>
            </a:pPr>
            <a:r>
              <a:rPr lang="en-US" sz="2600" b="1" dirty="0" smtClean="0">
                <a:solidFill>
                  <a:srgbClr val="002060"/>
                </a:solidFill>
                <a:latin typeface="Garamond" pitchFamily="18" charset="0"/>
              </a:rPr>
              <a:t>Immunization 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of workers  </a:t>
            </a:r>
            <a:r>
              <a:rPr lang="en-US" sz="2600" dirty="0" smtClean="0">
                <a:solidFill>
                  <a:srgbClr val="002060"/>
                </a:solidFill>
                <a:latin typeface="Garamond" pitchFamily="18" charset="0"/>
              </a:rPr>
              <a:t>and </a:t>
            </a:r>
            <a:r>
              <a:rPr lang="en-US" sz="2600" dirty="0" smtClean="0">
                <a:solidFill>
                  <a:srgbClr val="002060"/>
                </a:solidFill>
                <a:latin typeface="Garamond" pitchFamily="18" charset="0"/>
              </a:rPr>
              <a:t>chemoprophylaxis</a:t>
            </a:r>
            <a:br>
              <a:rPr lang="en-US" sz="2600" dirty="0" smtClean="0">
                <a:solidFill>
                  <a:srgbClr val="002060"/>
                </a:solidFill>
                <a:latin typeface="Garamond" pitchFamily="18" charset="0"/>
              </a:rPr>
            </a:br>
            <a:r>
              <a:rPr lang="ar-JO" sz="2600" dirty="0">
                <a:solidFill>
                  <a:srgbClr val="002060"/>
                </a:solidFill>
                <a:latin typeface="Garamond" pitchFamily="18" charset="0"/>
              </a:rPr>
              <a:t>تحصين العمال والوقاية الكيميائية</a:t>
            </a:r>
            <a:endParaRPr lang="en-MY" sz="2600" dirty="0">
              <a:solidFill>
                <a:srgbClr val="002060"/>
              </a:solidFill>
              <a:latin typeface="Garamond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13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3369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19998"/>
            <a:ext cx="9172648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/>
            <a:r>
              <a:rPr lang="en-US" sz="2000" b="1" dirty="0" smtClean="0">
                <a:solidFill>
                  <a:srgbClr val="0070C0"/>
                </a:solidFill>
                <a:latin typeface="Garamond" pitchFamily="18" charset="0"/>
              </a:rPr>
              <a:t>Each employee is subjected to a </a:t>
            </a:r>
            <a:r>
              <a:rPr lang="en-US" sz="2000" b="1" dirty="0" smtClean="0">
                <a:solidFill>
                  <a:srgbClr val="FF0000"/>
                </a:solidFill>
                <a:latin typeface="Garamond" pitchFamily="18" charset="0"/>
              </a:rPr>
              <a:t>pre-placement </a:t>
            </a:r>
          </a:p>
          <a:p>
            <a:pPr rtl="1"/>
            <a:r>
              <a:rPr lang="en-US" sz="2000" b="1" dirty="0" smtClean="0">
                <a:solidFill>
                  <a:srgbClr val="0070C0"/>
                </a:solidFill>
                <a:latin typeface="Garamond" pitchFamily="18" charset="0"/>
              </a:rPr>
              <a:t>examination before joining a new job</a:t>
            </a:r>
            <a:r>
              <a:rPr lang="en-US" sz="2000" b="1" dirty="0" smtClean="0">
                <a:latin typeface="Garamond" pitchFamily="18" charset="0"/>
              </a:rPr>
              <a:t>: </a:t>
            </a:r>
            <a:endParaRPr lang="en-MY" sz="2000" b="1" dirty="0" smtClean="0">
              <a:latin typeface="Garamond" pitchFamily="18" charset="0"/>
            </a:endParaRPr>
          </a:p>
          <a:p>
            <a:r>
              <a:rPr lang="ar-JO" sz="2000" dirty="0">
                <a:latin typeface="Garamond" pitchFamily="18" charset="0"/>
              </a:rPr>
              <a:t>يخضع كل موظف للتنسيب </a:t>
            </a:r>
            <a:r>
              <a:rPr lang="ar-JO" sz="2000" dirty="0" smtClean="0">
                <a:latin typeface="Garamond" pitchFamily="18" charset="0"/>
              </a:rPr>
              <a:t>المسبق</a:t>
            </a:r>
            <a:r>
              <a:rPr lang="en-US" sz="2000" dirty="0" smtClean="0">
                <a:latin typeface="Garamond" pitchFamily="18" charset="0"/>
              </a:rPr>
              <a:t> </a:t>
            </a:r>
            <a:r>
              <a:rPr lang="ar-JO" sz="2000" dirty="0" smtClean="0">
                <a:latin typeface="Garamond" pitchFamily="18" charset="0"/>
              </a:rPr>
              <a:t>الفحص </a:t>
            </a:r>
            <a:r>
              <a:rPr lang="ar-JO" sz="2000" dirty="0">
                <a:latin typeface="Garamond" pitchFamily="18" charset="0"/>
              </a:rPr>
              <a:t>قبل الالتحاق بوظيفة </a:t>
            </a:r>
            <a:r>
              <a:rPr lang="ar-JO" sz="2000" dirty="0" smtClean="0">
                <a:latin typeface="Garamond" pitchFamily="18" charset="0"/>
              </a:rPr>
              <a:t>جديدة</a:t>
            </a:r>
            <a:endParaRPr lang="en-US" sz="2000" dirty="0" smtClean="0">
              <a:latin typeface="Garamond" pitchFamily="18" charset="0"/>
            </a:endParaRPr>
          </a:p>
          <a:p>
            <a:r>
              <a:rPr lang="en-US" sz="2000" dirty="0" smtClean="0">
                <a:latin typeface="Garamond" pitchFamily="18" charset="0"/>
              </a:rPr>
              <a:t>1- </a:t>
            </a:r>
            <a:r>
              <a:rPr lang="en-US" sz="2000" b="1" dirty="0" smtClean="0">
                <a:solidFill>
                  <a:srgbClr val="002060"/>
                </a:solidFill>
                <a:latin typeface="Garamond" pitchFamily="18" charset="0"/>
              </a:rPr>
              <a:t>personal , family and medical history . </a:t>
            </a:r>
            <a:r>
              <a:rPr lang="ar-JO" sz="2000" b="1" dirty="0">
                <a:solidFill>
                  <a:srgbClr val="002060"/>
                </a:solidFill>
                <a:latin typeface="Garamond" pitchFamily="18" charset="0"/>
              </a:rPr>
              <a:t>1- التاريخ الشخصي والعائلي والطبي.</a:t>
            </a:r>
            <a:endParaRPr lang="en-MY" sz="20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US" sz="2000" b="1" dirty="0" smtClean="0">
                <a:solidFill>
                  <a:srgbClr val="002060"/>
                </a:solidFill>
                <a:latin typeface="Garamond" pitchFamily="18" charset="0"/>
              </a:rPr>
              <a:t>2- Proper </a:t>
            </a:r>
            <a:r>
              <a:rPr lang="en-US" sz="2000" b="1" dirty="0" smtClean="0">
                <a:solidFill>
                  <a:srgbClr val="FF0000"/>
                </a:solidFill>
                <a:latin typeface="Garamond" pitchFamily="18" charset="0"/>
              </a:rPr>
              <a:t>past</a:t>
            </a:r>
            <a:r>
              <a:rPr lang="en-US" sz="2000" b="1" dirty="0" smtClean="0">
                <a:solidFill>
                  <a:srgbClr val="002060"/>
                </a:solidFill>
                <a:latin typeface="Garamond" pitchFamily="18" charset="0"/>
              </a:rPr>
              <a:t> and </a:t>
            </a:r>
            <a:r>
              <a:rPr lang="en-US" sz="2000" b="1" dirty="0" smtClean="0">
                <a:solidFill>
                  <a:srgbClr val="FF0000"/>
                </a:solidFill>
                <a:latin typeface="Garamond" pitchFamily="18" charset="0"/>
              </a:rPr>
              <a:t>present</a:t>
            </a:r>
            <a:r>
              <a:rPr lang="en-US" sz="2000" b="1" dirty="0" smtClean="0">
                <a:solidFill>
                  <a:srgbClr val="002060"/>
                </a:solidFill>
                <a:latin typeface="Garamond" pitchFamily="18" charset="0"/>
              </a:rPr>
              <a:t> </a:t>
            </a:r>
            <a:r>
              <a:rPr lang="en-US" sz="2000" b="1" dirty="0" smtClean="0">
                <a:solidFill>
                  <a:srgbClr val="0070C0"/>
                </a:solidFill>
                <a:latin typeface="Garamond" pitchFamily="18" charset="0"/>
              </a:rPr>
              <a:t>occupational</a:t>
            </a:r>
            <a:r>
              <a:rPr lang="en-US" sz="2000" b="1" dirty="0" smtClean="0">
                <a:solidFill>
                  <a:srgbClr val="002060"/>
                </a:solidFill>
                <a:latin typeface="Garamond" pitchFamily="18" charset="0"/>
              </a:rPr>
              <a:t> history. </a:t>
            </a:r>
            <a:r>
              <a:rPr lang="ar-JO" sz="2000" b="1" dirty="0">
                <a:solidFill>
                  <a:srgbClr val="002060"/>
                </a:solidFill>
                <a:latin typeface="Garamond" pitchFamily="18" charset="0"/>
              </a:rPr>
              <a:t>2- التاريخ المهني السليم في الماضي والحاضر.</a:t>
            </a:r>
            <a:endParaRPr lang="en-MY" sz="20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US" sz="2000" b="1" dirty="0" smtClean="0">
                <a:solidFill>
                  <a:srgbClr val="002060"/>
                </a:solidFill>
                <a:latin typeface="Garamond" pitchFamily="18" charset="0"/>
              </a:rPr>
              <a:t>3- Complete </a:t>
            </a:r>
            <a:r>
              <a:rPr lang="en-US" sz="2000" b="1" dirty="0" smtClean="0">
                <a:solidFill>
                  <a:srgbClr val="0070C0"/>
                </a:solidFill>
                <a:latin typeface="Garamond" pitchFamily="18" charset="0"/>
              </a:rPr>
              <a:t>physical examination</a:t>
            </a:r>
            <a:r>
              <a:rPr lang="en-US" sz="2000" b="1" dirty="0" smtClean="0">
                <a:solidFill>
                  <a:srgbClr val="002060"/>
                </a:solidFill>
                <a:latin typeface="Garamond" pitchFamily="18" charset="0"/>
              </a:rPr>
              <a:t>. </a:t>
            </a:r>
            <a:r>
              <a:rPr lang="ar-JO" sz="2000" b="1" dirty="0">
                <a:solidFill>
                  <a:srgbClr val="002060"/>
                </a:solidFill>
                <a:latin typeface="Garamond" pitchFamily="18" charset="0"/>
              </a:rPr>
              <a:t>3- الفحص البدني الكامل.</a:t>
            </a:r>
            <a:endParaRPr lang="en-MY" sz="20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US" sz="2000" b="1" dirty="0" smtClean="0">
                <a:solidFill>
                  <a:srgbClr val="002060"/>
                </a:solidFill>
                <a:latin typeface="Garamond" pitchFamily="18" charset="0"/>
              </a:rPr>
              <a:t>4- Laboratory investigation related to the nature o</a:t>
            </a:r>
            <a:r>
              <a:rPr lang="en-US" sz="2000" dirty="0" smtClean="0">
                <a:latin typeface="Garamond" pitchFamily="18" charset="0"/>
              </a:rPr>
              <a:t>f the work </a:t>
            </a:r>
            <a:r>
              <a:rPr lang="en-US" b="1" i="1" dirty="0" err="1" smtClean="0">
                <a:latin typeface="Garamond" pitchFamily="18" charset="0"/>
              </a:rPr>
              <a:t>e.g</a:t>
            </a:r>
            <a:r>
              <a:rPr lang="en-US" b="1" i="1" dirty="0" smtClean="0">
                <a:latin typeface="Garamond" pitchFamily="18" charset="0"/>
              </a:rPr>
              <a:t> </a:t>
            </a:r>
            <a:r>
              <a:rPr lang="en-US" b="1" i="1" dirty="0" smtClean="0">
                <a:solidFill>
                  <a:srgbClr val="1616BA"/>
                </a:solidFill>
                <a:latin typeface="Garamond" pitchFamily="18" charset="0"/>
              </a:rPr>
              <a:t>workers joining dusty work </a:t>
            </a:r>
            <a:r>
              <a:rPr lang="en-US" b="1" i="1" dirty="0" err="1" smtClean="0">
                <a:solidFill>
                  <a:srgbClr val="1616BA"/>
                </a:solidFill>
                <a:latin typeface="Garamond" pitchFamily="18" charset="0"/>
              </a:rPr>
              <a:t>e.g</a:t>
            </a:r>
            <a:r>
              <a:rPr lang="en-US" b="1" i="1" dirty="0" smtClean="0">
                <a:solidFill>
                  <a:srgbClr val="1616BA"/>
                </a:solidFill>
                <a:latin typeface="Garamond" pitchFamily="18" charset="0"/>
              </a:rPr>
              <a:t> cotton industry should do an X-ray chest. </a:t>
            </a:r>
            <a:endParaRPr lang="en-US" b="1" i="1" dirty="0" smtClean="0">
              <a:solidFill>
                <a:srgbClr val="1616BA"/>
              </a:solidFill>
              <a:latin typeface="Garamond" pitchFamily="18" charset="0"/>
            </a:endParaRPr>
          </a:p>
          <a:p>
            <a:r>
              <a:rPr lang="ar-JO" b="1" i="1" dirty="0">
                <a:solidFill>
                  <a:srgbClr val="1616BA"/>
                </a:solidFill>
                <a:latin typeface="Garamond" pitchFamily="18" charset="0"/>
              </a:rPr>
              <a:t>4- التحريات المخبرية المتعلقة بطبيعة العمل مثل التحاق العمال بالأعمال المتربة مثل صناعة القطن يجب أن يقوموا بأشعة إكس للصدر</a:t>
            </a:r>
            <a:r>
              <a:rPr lang="ar-JO" b="1" i="1" dirty="0" smtClean="0">
                <a:solidFill>
                  <a:srgbClr val="1616BA"/>
                </a:solidFill>
                <a:latin typeface="Garamond" pitchFamily="18" charset="0"/>
              </a:rPr>
              <a:t>.</a:t>
            </a:r>
            <a:endParaRPr lang="en-US" b="1" i="1" dirty="0" smtClean="0">
              <a:solidFill>
                <a:srgbClr val="1616BA"/>
              </a:solidFill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en-US" sz="2000" b="1" u="sng" dirty="0" smtClean="0">
                <a:solidFill>
                  <a:srgbClr val="FF0000"/>
                </a:solidFill>
                <a:latin typeface="Garamond" pitchFamily="18" charset="0"/>
              </a:rPr>
              <a:t>Objectives </a:t>
            </a:r>
            <a:r>
              <a:rPr lang="en-US" sz="2000" b="1" u="sng" dirty="0">
                <a:solidFill>
                  <a:srgbClr val="FF0000"/>
                </a:solidFill>
                <a:latin typeface="Garamond" pitchFamily="18" charset="0"/>
              </a:rPr>
              <a:t>of the </a:t>
            </a:r>
            <a:r>
              <a:rPr lang="en-US" sz="2000" b="1" dirty="0">
                <a:solidFill>
                  <a:srgbClr val="FF0000"/>
                </a:solidFill>
                <a:latin typeface="Garamond" pitchFamily="18" charset="0"/>
              </a:rPr>
              <a:t>pre-placement examination</a:t>
            </a:r>
            <a:r>
              <a:rPr lang="en-US" sz="2000" b="1" dirty="0" smtClean="0">
                <a:solidFill>
                  <a:srgbClr val="FF0000"/>
                </a:solidFill>
                <a:latin typeface="Garamond" pitchFamily="18" charset="0"/>
              </a:rPr>
              <a:t>:</a:t>
            </a:r>
            <a:br>
              <a:rPr lang="en-US" sz="2000" b="1" dirty="0" smtClean="0">
                <a:solidFill>
                  <a:srgbClr val="FF0000"/>
                </a:solidFill>
                <a:latin typeface="Garamond" pitchFamily="18" charset="0"/>
              </a:rPr>
            </a:br>
            <a:r>
              <a:rPr lang="ar-JO" sz="2000" b="1" dirty="0">
                <a:solidFill>
                  <a:srgbClr val="FF0000"/>
                </a:solidFill>
                <a:latin typeface="Garamond" pitchFamily="18" charset="0"/>
              </a:rPr>
              <a:t>أهداف امتحان ما قبل التنسيب:</a:t>
            </a:r>
            <a:endParaRPr lang="en-US" sz="2000" b="1" dirty="0" smtClean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en-US" sz="2000" dirty="0">
                <a:latin typeface="Garamond" pitchFamily="18" charset="0"/>
              </a:rPr>
              <a:t>1- </a:t>
            </a:r>
            <a:r>
              <a:rPr lang="en-US" sz="2000" b="1" dirty="0">
                <a:solidFill>
                  <a:srgbClr val="002060"/>
                </a:solidFill>
                <a:latin typeface="Garamond" pitchFamily="18" charset="0"/>
              </a:rPr>
              <a:t>Proper placement </a:t>
            </a:r>
            <a:r>
              <a:rPr lang="en-US" sz="2000" b="1" dirty="0">
                <a:latin typeface="Garamond" pitchFamily="18" charset="0"/>
              </a:rPr>
              <a:t>of workers according to their medical and physical abilities to perform their job without hazards</a:t>
            </a:r>
            <a:r>
              <a:rPr lang="en-US" sz="2000" b="1" dirty="0" smtClean="0">
                <a:latin typeface="Garamond" pitchFamily="18" charset="0"/>
              </a:rPr>
              <a:t>.</a:t>
            </a:r>
          </a:p>
          <a:p>
            <a:r>
              <a:rPr lang="ar-JO" sz="2000" b="1" dirty="0">
                <a:latin typeface="Garamond" pitchFamily="18" charset="0"/>
              </a:rPr>
              <a:t>1- التنسيب المناسب للعمال حسب قدراتهم الطبية والبدنية لأداء عملهم دون مخاطر</a:t>
            </a:r>
            <a:r>
              <a:rPr lang="ar-JO" sz="2000" b="1" dirty="0" smtClean="0">
                <a:latin typeface="Garamond" pitchFamily="18" charset="0"/>
              </a:rPr>
              <a:t>.</a:t>
            </a:r>
            <a:endParaRPr lang="en-MY" sz="2000" b="1" dirty="0">
              <a:latin typeface="Garamond" pitchFamily="18" charset="0"/>
            </a:endParaRPr>
          </a:p>
          <a:p>
            <a:r>
              <a:rPr lang="en-US" sz="2000" b="1" dirty="0">
                <a:latin typeface="Garamond" pitchFamily="18" charset="0"/>
              </a:rPr>
              <a:t>2- Put a </a:t>
            </a:r>
            <a:r>
              <a:rPr lang="en-US" sz="2000" b="1" dirty="0">
                <a:solidFill>
                  <a:srgbClr val="FF0000"/>
                </a:solidFill>
                <a:latin typeface="Garamond" pitchFamily="18" charset="0"/>
              </a:rPr>
              <a:t>base- line </a:t>
            </a:r>
            <a:r>
              <a:rPr lang="en-US" sz="2000" b="1" dirty="0">
                <a:solidFill>
                  <a:srgbClr val="002060"/>
                </a:solidFill>
                <a:latin typeface="Garamond" pitchFamily="18" charset="0"/>
              </a:rPr>
              <a:t>of the </a:t>
            </a:r>
            <a:r>
              <a:rPr lang="en-US" sz="2000" b="1" dirty="0">
                <a:latin typeface="Garamond" pitchFamily="18" charset="0"/>
              </a:rPr>
              <a:t>health status of the workers</a:t>
            </a:r>
            <a:r>
              <a:rPr lang="en-US" sz="2000" b="1" dirty="0" smtClean="0">
                <a:latin typeface="Garamond" pitchFamily="18" charset="0"/>
              </a:rPr>
              <a:t>.</a:t>
            </a:r>
            <a:endParaRPr lang="en-US" sz="2000" b="1" dirty="0" smtClean="0">
              <a:latin typeface="Garamond" pitchFamily="18" charset="0"/>
            </a:endParaRPr>
          </a:p>
          <a:p>
            <a:r>
              <a:rPr lang="en-US" sz="2000" b="1" dirty="0" smtClean="0">
                <a:latin typeface="Garamond" pitchFamily="18" charset="0"/>
              </a:rPr>
              <a:t> </a:t>
            </a:r>
            <a:r>
              <a:rPr lang="ar-JO" sz="2000" b="1" dirty="0">
                <a:latin typeface="Garamond" pitchFamily="18" charset="0"/>
              </a:rPr>
              <a:t>2- وضع خط أساس للحالة الصحية للعمال.</a:t>
            </a:r>
            <a:endParaRPr lang="en-MY" sz="2000" b="1" dirty="0">
              <a:latin typeface="Garamond" pitchFamily="18" charset="0"/>
            </a:endParaRPr>
          </a:p>
          <a:p>
            <a:r>
              <a:rPr lang="en-US" sz="2000" b="1" dirty="0">
                <a:latin typeface="Garamond" pitchFamily="18" charset="0"/>
              </a:rPr>
              <a:t>3- </a:t>
            </a:r>
            <a:r>
              <a:rPr lang="en-US" sz="2000" b="1" dirty="0">
                <a:solidFill>
                  <a:srgbClr val="002060"/>
                </a:solidFill>
                <a:latin typeface="Garamond" pitchFamily="18" charset="0"/>
              </a:rPr>
              <a:t>Establishing records </a:t>
            </a:r>
            <a:r>
              <a:rPr lang="en-US" sz="2000" b="1" dirty="0">
                <a:latin typeface="Garamond" pitchFamily="18" charset="0"/>
              </a:rPr>
              <a:t>for the condition of the workers at the start of the job  be used in </a:t>
            </a:r>
            <a:r>
              <a:rPr lang="en-US" sz="2000" b="1" dirty="0">
                <a:solidFill>
                  <a:srgbClr val="002060"/>
                </a:solidFill>
                <a:latin typeface="Garamond" pitchFamily="18" charset="0"/>
              </a:rPr>
              <a:t>case of </a:t>
            </a:r>
            <a:r>
              <a:rPr lang="en-US" sz="2000" b="1" dirty="0">
                <a:solidFill>
                  <a:srgbClr val="FF0000"/>
                </a:solidFill>
                <a:latin typeface="Garamond" pitchFamily="18" charset="0"/>
              </a:rPr>
              <a:t>compensation  </a:t>
            </a:r>
            <a:r>
              <a:rPr lang="ar-JO" sz="2000" b="1" dirty="0">
                <a:solidFill>
                  <a:srgbClr val="FF0000"/>
                </a:solidFill>
                <a:latin typeface="Garamond" pitchFamily="18" charset="0"/>
              </a:rPr>
              <a:t>3-إنشاء سجلات لأحوال العمال عند بدء العمل تستخدم في حالة التعويض</a:t>
            </a:r>
            <a:endParaRPr lang="en-MY" sz="2000" b="1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47664" y="35332"/>
            <a:ext cx="36670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Garamond" pitchFamily="18" charset="0"/>
              </a:rPr>
              <a:t>Pre-placement </a:t>
            </a:r>
            <a:r>
              <a:rPr lang="en-US" b="1" dirty="0" smtClean="0">
                <a:latin typeface="Garamond" pitchFamily="18" charset="0"/>
              </a:rPr>
              <a:t>examination Cont. ..</a:t>
            </a:r>
            <a:endParaRPr lang="en-MY" dirty="0"/>
          </a:p>
        </p:txBody>
      </p:sp>
      <p:pic>
        <p:nvPicPr>
          <p:cNvPr id="5" name="Picture 2" descr="Tablet with the text Occupational Health and Safety Stock Photo - 322798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6237" y="4338430"/>
            <a:ext cx="1285530" cy="917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6687865" y="35332"/>
            <a:ext cx="2484783" cy="923330"/>
          </a:xfrm>
          <a:prstGeom prst="rect">
            <a:avLst/>
          </a:prstGeom>
          <a:ln w="2540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900" b="1" dirty="0">
                <a:solidFill>
                  <a:srgbClr val="C00000"/>
                </a:solidFill>
                <a:latin typeface="Garamond" pitchFamily="18" charset="0"/>
              </a:rPr>
              <a:t>Medical prevention </a:t>
            </a:r>
            <a:endParaRPr lang="en-US" sz="900" b="1" dirty="0" smtClean="0">
              <a:solidFill>
                <a:srgbClr val="C00000"/>
              </a:solidFill>
              <a:latin typeface="Garamond" pitchFamily="18" charset="0"/>
            </a:endParaRPr>
          </a:p>
          <a:p>
            <a:r>
              <a:rPr lang="en-US" sz="900" b="1" dirty="0" smtClean="0">
                <a:solidFill>
                  <a:srgbClr val="002060"/>
                </a:solidFill>
                <a:latin typeface="Garamond" pitchFamily="18" charset="0"/>
              </a:rPr>
              <a:t>Pre-employment </a:t>
            </a:r>
            <a:r>
              <a:rPr lang="en-US" sz="900" b="1" dirty="0">
                <a:solidFill>
                  <a:srgbClr val="002060"/>
                </a:solidFill>
                <a:latin typeface="Garamond" pitchFamily="18" charset="0"/>
              </a:rPr>
              <a:t>medical </a:t>
            </a:r>
            <a:r>
              <a:rPr lang="en-US" sz="900" b="1" dirty="0" smtClean="0">
                <a:solidFill>
                  <a:srgbClr val="002060"/>
                </a:solidFill>
                <a:latin typeface="Garamond" pitchFamily="18" charset="0"/>
              </a:rPr>
              <a:t>examination</a:t>
            </a:r>
          </a:p>
          <a:p>
            <a:r>
              <a:rPr lang="en-US" sz="900" b="1" dirty="0" smtClean="0">
                <a:solidFill>
                  <a:srgbClr val="FF0000"/>
                </a:solidFill>
                <a:latin typeface="Garamond" pitchFamily="18" charset="0"/>
              </a:rPr>
              <a:t>Pre-placement examination</a:t>
            </a:r>
            <a:r>
              <a:rPr lang="en-US" sz="900" b="1" dirty="0" smtClean="0">
                <a:solidFill>
                  <a:srgbClr val="002060"/>
                </a:solidFill>
                <a:latin typeface="Garamond" pitchFamily="18" charset="0"/>
              </a:rPr>
              <a:t>:</a:t>
            </a:r>
          </a:p>
          <a:p>
            <a:r>
              <a:rPr lang="en-US" sz="900" b="1" dirty="0" smtClean="0">
                <a:solidFill>
                  <a:srgbClr val="002060"/>
                </a:solidFill>
                <a:latin typeface="Garamond" pitchFamily="18" charset="0"/>
              </a:rPr>
              <a:t>Periodic </a:t>
            </a:r>
            <a:r>
              <a:rPr lang="en-US" sz="900" b="1" dirty="0">
                <a:solidFill>
                  <a:srgbClr val="002060"/>
                </a:solidFill>
                <a:latin typeface="Garamond" pitchFamily="18" charset="0"/>
              </a:rPr>
              <a:t>medical examination </a:t>
            </a:r>
            <a:endParaRPr lang="en-US" sz="9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US" sz="900" b="1" dirty="0" smtClean="0">
                <a:solidFill>
                  <a:srgbClr val="002060"/>
                </a:solidFill>
                <a:latin typeface="Garamond" pitchFamily="18" charset="0"/>
              </a:rPr>
              <a:t>Health </a:t>
            </a:r>
            <a:r>
              <a:rPr lang="en-US" sz="900" b="1" dirty="0">
                <a:solidFill>
                  <a:srgbClr val="002060"/>
                </a:solidFill>
                <a:latin typeface="Garamond" pitchFamily="18" charset="0"/>
              </a:rPr>
              <a:t>education </a:t>
            </a:r>
            <a:endParaRPr lang="en-US" sz="9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US" sz="900" b="1" dirty="0" smtClean="0">
                <a:solidFill>
                  <a:srgbClr val="002060"/>
                </a:solidFill>
                <a:latin typeface="Garamond" pitchFamily="18" charset="0"/>
              </a:rPr>
              <a:t>Immunization </a:t>
            </a:r>
            <a:r>
              <a:rPr lang="en-US" sz="900" b="1" dirty="0">
                <a:solidFill>
                  <a:srgbClr val="002060"/>
                </a:solidFill>
                <a:latin typeface="Garamond" pitchFamily="18" charset="0"/>
              </a:rPr>
              <a:t>of workers  </a:t>
            </a:r>
            <a:r>
              <a:rPr lang="en-US" sz="900" dirty="0" smtClean="0">
                <a:solidFill>
                  <a:srgbClr val="002060"/>
                </a:solidFill>
                <a:latin typeface="Garamond" pitchFamily="18" charset="0"/>
              </a:rPr>
              <a:t>and chemoprophylaxis</a:t>
            </a:r>
            <a:endParaRPr lang="en-MY" sz="900" dirty="0">
              <a:solidFill>
                <a:srgbClr val="002060"/>
              </a:solidFill>
              <a:latin typeface="Garamond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14</a:t>
            </a:fld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80864" y="6477454"/>
            <a:ext cx="2133600" cy="365125"/>
          </a:xfrm>
        </p:spPr>
        <p:txBody>
          <a:bodyPr/>
          <a:lstStyle/>
          <a:p>
            <a:fld id="{C5757C99-99B3-4AF1-B80A-B627EA60DB9D}" type="datetime1">
              <a:rPr lang="en-MY" smtClean="0"/>
              <a:t>8/5/2022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100755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040009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u="sng" dirty="0" smtClean="0">
                <a:solidFill>
                  <a:srgbClr val="7030A0"/>
                </a:solidFill>
                <a:latin typeface="Garamond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iii </a:t>
            </a:r>
            <a:r>
              <a:rPr lang="en-US" sz="2400" b="1" u="sng" dirty="0" smtClean="0">
                <a:solidFill>
                  <a:srgbClr val="FF0000"/>
                </a:solidFill>
                <a:latin typeface="Garamond" pitchFamily="18" charset="0"/>
              </a:rPr>
              <a:t>Periodic </a:t>
            </a:r>
            <a:r>
              <a:rPr lang="en-US" sz="2400" b="1" u="sng" dirty="0">
                <a:solidFill>
                  <a:srgbClr val="FF0000"/>
                </a:solidFill>
                <a:latin typeface="Garamond" pitchFamily="18" charset="0"/>
              </a:rPr>
              <a:t>medical </a:t>
            </a:r>
            <a:r>
              <a:rPr lang="en-US" sz="2400" b="1" u="sng" dirty="0" err="1">
                <a:solidFill>
                  <a:srgbClr val="FF0000"/>
                </a:solidFill>
                <a:latin typeface="Garamond" pitchFamily="18" charset="0"/>
              </a:rPr>
              <a:t>examinationiii</a:t>
            </a:r>
            <a:r>
              <a:rPr lang="en-US" sz="2400" b="1" u="sng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ar-JO" sz="2400" b="1" u="sng" dirty="0">
                <a:solidFill>
                  <a:srgbClr val="FF0000"/>
                </a:solidFill>
                <a:latin typeface="Garamond" pitchFamily="18" charset="0"/>
              </a:rPr>
              <a:t>الفحص الطبي </a:t>
            </a:r>
            <a:r>
              <a:rPr lang="ar-JO" sz="2400" b="1" u="sng" dirty="0" smtClean="0">
                <a:solidFill>
                  <a:srgbClr val="FF0000"/>
                </a:solidFill>
                <a:latin typeface="Garamond" pitchFamily="18" charset="0"/>
              </a:rPr>
              <a:t>الدوري</a:t>
            </a:r>
            <a:r>
              <a:rPr lang="en-US" sz="2400" b="1" u="sng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endParaRPr lang="en-US" sz="2400" b="1" u="sng" dirty="0" smtClean="0">
              <a:solidFill>
                <a:srgbClr val="FF0000"/>
              </a:solidFill>
              <a:latin typeface="Garamond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US" sz="2000" dirty="0" smtClean="0">
                <a:latin typeface="Garamond" pitchFamily="18" charset="0"/>
              </a:rPr>
              <a:t>for </a:t>
            </a:r>
            <a:r>
              <a:rPr lang="en-US" sz="2000" b="1" dirty="0" smtClean="0">
                <a:solidFill>
                  <a:srgbClr val="0070C0"/>
                </a:solidFill>
                <a:latin typeface="Garamond" pitchFamily="18" charset="0"/>
              </a:rPr>
              <a:t>Early Detection </a:t>
            </a:r>
            <a:r>
              <a:rPr lang="en-US" sz="2000" b="1" dirty="0" smtClean="0">
                <a:latin typeface="Garamond" pitchFamily="18" charset="0"/>
              </a:rPr>
              <a:t>of any health hazards arises </a:t>
            </a:r>
            <a:r>
              <a:rPr lang="en-US" sz="2000" dirty="0" smtClean="0">
                <a:latin typeface="Garamond" pitchFamily="18" charset="0"/>
              </a:rPr>
              <a:t>from </a:t>
            </a:r>
            <a:r>
              <a:rPr lang="en-US" sz="2000" b="1" dirty="0" smtClean="0">
                <a:latin typeface="Garamond" pitchFamily="18" charset="0"/>
              </a:rPr>
              <a:t>exposure</a:t>
            </a:r>
            <a:r>
              <a:rPr lang="en-US" sz="2000" dirty="0" smtClean="0">
                <a:latin typeface="Garamond" pitchFamily="18" charset="0"/>
              </a:rPr>
              <a:t> to an  offending agent at workplace wher</a:t>
            </a:r>
            <a:r>
              <a:rPr lang="en-US" sz="2000" dirty="0" smtClean="0">
                <a:solidFill>
                  <a:srgbClr val="002060"/>
                </a:solidFill>
                <a:latin typeface="Garamond" pitchFamily="18" charset="0"/>
              </a:rPr>
              <a:t>e intervention </a:t>
            </a:r>
            <a:r>
              <a:rPr lang="en-US" sz="2000" dirty="0" smtClean="0">
                <a:latin typeface="Garamond" pitchFamily="18" charset="0"/>
              </a:rPr>
              <a:t>(</a:t>
            </a:r>
            <a:r>
              <a:rPr lang="en-US" sz="2000" b="1" dirty="0" smtClean="0">
                <a:solidFill>
                  <a:srgbClr val="0070C0"/>
                </a:solidFill>
                <a:latin typeface="Garamond" pitchFamily="18" charset="0"/>
              </a:rPr>
              <a:t>early treatment) </a:t>
            </a:r>
            <a:r>
              <a:rPr lang="en-US" sz="2000" dirty="0" smtClean="0">
                <a:latin typeface="Garamond" pitchFamily="18" charset="0"/>
              </a:rPr>
              <a:t>can </a:t>
            </a:r>
            <a:r>
              <a:rPr lang="en-US" sz="2000" b="1" dirty="0" smtClean="0">
                <a:solidFill>
                  <a:srgbClr val="002060"/>
                </a:solidFill>
                <a:latin typeface="Garamond" pitchFamily="18" charset="0"/>
              </a:rPr>
              <a:t>slow, halt (stop) or reverse the progression</a:t>
            </a:r>
          </a:p>
          <a:p>
            <a:r>
              <a:rPr lang="ar-JO" sz="2000" b="1" dirty="0">
                <a:solidFill>
                  <a:srgbClr val="002060"/>
                </a:solidFill>
                <a:latin typeface="Garamond" pitchFamily="18" charset="0"/>
              </a:rPr>
              <a:t>للكشف المبكر عن أي مخاطر صحية تنشأ عن التعرض للعامل المخالف في مكان العمل حيث يمكن للتدخل (العلاج المبكر) أن يبطئ أو يوقف (يوقف) أو يعكس التقدم</a:t>
            </a:r>
            <a:endParaRPr lang="en-US" sz="20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US" sz="2000" b="1" dirty="0" smtClean="0">
                <a:solidFill>
                  <a:srgbClr val="FF0000"/>
                </a:solidFill>
                <a:latin typeface="Garamond" pitchFamily="18" charset="0"/>
              </a:rPr>
              <a:t> Done </a:t>
            </a:r>
            <a:r>
              <a:rPr lang="en-US" sz="2000" b="1" dirty="0" smtClean="0">
                <a:latin typeface="Garamond" pitchFamily="18" charset="0"/>
              </a:rPr>
              <a:t>at certain intervals</a:t>
            </a:r>
            <a:r>
              <a:rPr lang="en-US" sz="2000" dirty="0" smtClean="0">
                <a:latin typeface="Garamond" pitchFamily="18" charset="0"/>
              </a:rPr>
              <a:t> It </a:t>
            </a:r>
            <a:r>
              <a:rPr lang="en-US" sz="2000" dirty="0">
                <a:latin typeface="Garamond" pitchFamily="18" charset="0"/>
              </a:rPr>
              <a:t>is either </a:t>
            </a:r>
            <a:r>
              <a:rPr lang="en-US" sz="2000" b="1" dirty="0">
                <a:solidFill>
                  <a:schemeClr val="tx2"/>
                </a:solidFill>
                <a:latin typeface="Garamond" pitchFamily="18" charset="0"/>
              </a:rPr>
              <a:t>every </a:t>
            </a:r>
            <a:r>
              <a:rPr lang="en-US" sz="2000" b="1" dirty="0">
                <a:solidFill>
                  <a:srgbClr val="FF0000"/>
                </a:solidFill>
                <a:latin typeface="Garamond" pitchFamily="18" charset="0"/>
              </a:rPr>
              <a:t>six months </a:t>
            </a:r>
            <a:r>
              <a:rPr lang="en-US" sz="2000" dirty="0">
                <a:latin typeface="Garamond" pitchFamily="18" charset="0"/>
              </a:rPr>
              <a:t>or every </a:t>
            </a:r>
            <a:r>
              <a:rPr lang="en-US" sz="2000" b="1" dirty="0">
                <a:solidFill>
                  <a:srgbClr val="FF0000"/>
                </a:solidFill>
                <a:latin typeface="Garamond" pitchFamily="18" charset="0"/>
              </a:rPr>
              <a:t>two </a:t>
            </a:r>
            <a:r>
              <a:rPr lang="en-US" sz="2000" b="1" dirty="0" smtClean="0">
                <a:solidFill>
                  <a:srgbClr val="FF0000"/>
                </a:solidFill>
                <a:latin typeface="Garamond" pitchFamily="18" charset="0"/>
              </a:rPr>
              <a:t>years </a:t>
            </a:r>
            <a:r>
              <a:rPr lang="ar-JO" sz="2000" b="1" dirty="0">
                <a:solidFill>
                  <a:srgbClr val="FF0000"/>
                </a:solidFill>
                <a:latin typeface="Garamond" pitchFamily="18" charset="0"/>
              </a:rPr>
              <a:t>يتم إجراؤه على فترات معينة ويكون إما كل ستة أشهر أو كل عامين</a:t>
            </a:r>
            <a:endParaRPr lang="en-US" sz="2000" b="1" dirty="0" smtClean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en-US" sz="2000" b="1" dirty="0" smtClean="0">
                <a:latin typeface="Garamond" pitchFamily="18" charset="0"/>
              </a:rPr>
              <a:t>These </a:t>
            </a:r>
            <a:r>
              <a:rPr lang="en-US" sz="2000" b="1" u="sng" dirty="0" smtClean="0">
                <a:latin typeface="Garamond" pitchFamily="18" charset="0"/>
              </a:rPr>
              <a:t>intervals vary according </a:t>
            </a:r>
            <a:r>
              <a:rPr lang="en-US" sz="2000" b="1" dirty="0" smtClean="0">
                <a:latin typeface="Garamond" pitchFamily="18" charset="0"/>
              </a:rPr>
              <a:t>to</a:t>
            </a:r>
            <a:r>
              <a:rPr lang="en-US" sz="2000" dirty="0" smtClean="0">
                <a:latin typeface="Garamond" pitchFamily="18" charset="0"/>
              </a:rPr>
              <a:t>:</a:t>
            </a:r>
            <a:r>
              <a:rPr lang="ar-JO" sz="2000" dirty="0">
                <a:latin typeface="Garamond" pitchFamily="18" charset="0"/>
              </a:rPr>
              <a:t>تختلف هذه الفترات حسب</a:t>
            </a:r>
            <a:r>
              <a:rPr lang="ar-JO" sz="2000" dirty="0" smtClean="0">
                <a:latin typeface="Garamond" pitchFamily="18" charset="0"/>
              </a:rPr>
              <a:t>:</a:t>
            </a:r>
            <a:r>
              <a:rPr lang="en-US" sz="2000" dirty="0" smtClean="0">
                <a:latin typeface="Garamond" pitchFamily="18" charset="0"/>
              </a:rPr>
              <a:t> </a:t>
            </a:r>
            <a:endParaRPr lang="en-US" sz="2000" dirty="0" smtClean="0">
              <a:latin typeface="Garamond" pitchFamily="18" charset="0"/>
            </a:endParaRPr>
          </a:p>
          <a:p>
            <a:pPr rtl="1"/>
            <a:r>
              <a:rPr lang="en-US" sz="2000" dirty="0" smtClean="0">
                <a:latin typeface="Garamond" pitchFamily="18" charset="0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Garamond" pitchFamily="18" charset="0"/>
              </a:rPr>
              <a:t>type</a:t>
            </a:r>
            <a:r>
              <a:rPr lang="en-US" sz="2000" b="1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000" dirty="0" smtClean="0">
                <a:latin typeface="Garamond" pitchFamily="18" charset="0"/>
              </a:rPr>
              <a:t>of the </a:t>
            </a:r>
            <a:r>
              <a:rPr lang="en-US" sz="2000" dirty="0" smtClean="0">
                <a:solidFill>
                  <a:srgbClr val="0070C0"/>
                </a:solidFill>
                <a:latin typeface="Garamond" pitchFamily="18" charset="0"/>
              </a:rPr>
              <a:t>hazards</a:t>
            </a:r>
            <a:r>
              <a:rPr lang="en-US" sz="2000" dirty="0" smtClean="0">
                <a:latin typeface="Garamond" pitchFamily="18" charset="0"/>
              </a:rPr>
              <a:t> ,</a:t>
            </a:r>
            <a:r>
              <a:rPr lang="en-US" sz="2000" b="1" dirty="0" smtClean="0">
                <a:solidFill>
                  <a:srgbClr val="FF0000"/>
                </a:solidFill>
                <a:latin typeface="Garamond" pitchFamily="18" charset="0"/>
              </a:rPr>
              <a:t>duration</a:t>
            </a:r>
            <a:r>
              <a:rPr lang="en-US" sz="2000" b="1" dirty="0" smtClean="0">
                <a:solidFill>
                  <a:srgbClr val="1F497D"/>
                </a:solidFill>
                <a:latin typeface="Garamond" pitchFamily="18" charset="0"/>
              </a:rPr>
              <a:t>,</a:t>
            </a:r>
            <a:r>
              <a:rPr lang="en-US" sz="2000" b="1" dirty="0" smtClean="0">
                <a:solidFill>
                  <a:prstClr val="black"/>
                </a:solidFill>
                <a:latin typeface="Garamond" pitchFamily="18" charset="0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Garamond" pitchFamily="18" charset="0"/>
              </a:rPr>
              <a:t>Severity </a:t>
            </a:r>
            <a:r>
              <a:rPr lang="en-US" sz="2000" b="1" dirty="0" smtClean="0">
                <a:solidFill>
                  <a:schemeClr val="tx2"/>
                </a:solidFill>
                <a:latin typeface="Garamond" pitchFamily="18" charset="0"/>
              </a:rPr>
              <a:t> or</a:t>
            </a:r>
            <a:r>
              <a:rPr lang="en-US" sz="2000" b="1" dirty="0" smtClean="0">
                <a:solidFill>
                  <a:srgbClr val="FF0000"/>
                </a:solidFill>
                <a:latin typeface="Garamond" pitchFamily="18" charset="0"/>
              </a:rPr>
              <a:t> level </a:t>
            </a:r>
            <a:r>
              <a:rPr lang="en-US" sz="2000" b="1" dirty="0" smtClean="0">
                <a:solidFill>
                  <a:schemeClr val="tx2"/>
                </a:solidFill>
                <a:latin typeface="Garamond" pitchFamily="18" charset="0"/>
              </a:rPr>
              <a:t>of exposure</a:t>
            </a:r>
            <a:r>
              <a:rPr lang="en-US" sz="2000" dirty="0" smtClean="0">
                <a:latin typeface="Garamond" pitchFamily="18" charset="0"/>
              </a:rPr>
              <a:t>. </a:t>
            </a:r>
            <a:r>
              <a:rPr lang="ar-SA" sz="2000" dirty="0" smtClean="0">
                <a:latin typeface="Garamond" pitchFamily="18" charset="0"/>
              </a:rPr>
              <a:t>*</a:t>
            </a:r>
            <a:endParaRPr lang="en-US" sz="2000" dirty="0" smtClean="0">
              <a:latin typeface="Garamond" pitchFamily="18" charset="0"/>
            </a:endParaRPr>
          </a:p>
          <a:p>
            <a:pPr rtl="1"/>
            <a:r>
              <a:rPr lang="ar-SA" sz="2000" dirty="0">
                <a:latin typeface="Garamond" pitchFamily="18" charset="0"/>
              </a:rPr>
              <a:t>نوع الأخطار ، المدة ، الخطورة أو مستوى التعرض. *       </a:t>
            </a:r>
            <a:endParaRPr lang="en-MY" sz="2000" dirty="0" smtClean="0">
              <a:latin typeface="Garamond" pitchFamily="18" charset="0"/>
            </a:endParaRPr>
          </a:p>
          <a:p>
            <a:r>
              <a:rPr lang="en-US" sz="2000" dirty="0" smtClean="0">
                <a:latin typeface="Garamond" pitchFamily="18" charset="0"/>
              </a:rPr>
              <a:t>* </a:t>
            </a:r>
            <a:r>
              <a:rPr lang="en-US" sz="2000" b="1" dirty="0" smtClean="0">
                <a:solidFill>
                  <a:schemeClr val="tx2"/>
                </a:solidFill>
                <a:latin typeface="Garamond" pitchFamily="18" charset="0"/>
              </a:rPr>
              <a:t>Individual </a:t>
            </a:r>
            <a:r>
              <a:rPr lang="en-US" sz="2000" b="1" dirty="0">
                <a:solidFill>
                  <a:schemeClr val="tx2"/>
                </a:solidFill>
                <a:latin typeface="Garamond" pitchFamily="18" charset="0"/>
              </a:rPr>
              <a:t>findings in each examination </a:t>
            </a:r>
            <a:r>
              <a:rPr lang="en-US" sz="2000" dirty="0" smtClean="0">
                <a:solidFill>
                  <a:schemeClr val="tx2"/>
                </a:solidFill>
                <a:latin typeface="Garamond" pitchFamily="18" charset="0"/>
              </a:rPr>
              <a:t>.</a:t>
            </a:r>
            <a:r>
              <a:rPr lang="ar-JO" sz="2000" dirty="0">
                <a:solidFill>
                  <a:schemeClr val="tx2"/>
                </a:solidFill>
                <a:latin typeface="Garamond" pitchFamily="18" charset="0"/>
              </a:rPr>
              <a:t> * النتائج الفردية في كل </a:t>
            </a:r>
            <a:r>
              <a:rPr lang="ar-JO" sz="2000" dirty="0" smtClean="0">
                <a:solidFill>
                  <a:schemeClr val="tx2"/>
                </a:solidFill>
                <a:latin typeface="Garamond" pitchFamily="18" charset="0"/>
              </a:rPr>
              <a:t>فحص</a:t>
            </a:r>
            <a:r>
              <a:rPr lang="ar-SA" sz="2000" dirty="0" smtClean="0">
                <a:latin typeface="Garamond" pitchFamily="18" charset="0"/>
              </a:rPr>
              <a:t> </a:t>
            </a:r>
            <a:r>
              <a:rPr lang="en-US" sz="2000" dirty="0" smtClean="0">
                <a:latin typeface="Garamond" pitchFamily="18" charset="0"/>
              </a:rPr>
              <a:t>  </a:t>
            </a:r>
            <a:endParaRPr lang="en-US" sz="2000" dirty="0" smtClean="0">
              <a:latin typeface="Garamond" pitchFamily="18" charset="0"/>
            </a:endParaRPr>
          </a:p>
          <a:p>
            <a:pPr lvl="0"/>
            <a:r>
              <a:rPr lang="en-US" sz="2000" dirty="0" smtClean="0">
                <a:latin typeface="Garamond" pitchFamily="18" charset="0"/>
              </a:rPr>
              <a:t>Focusing  on the </a:t>
            </a:r>
            <a:r>
              <a:rPr lang="en-US" sz="2000" b="1" dirty="0" smtClean="0">
                <a:solidFill>
                  <a:srgbClr val="002060"/>
                </a:solidFill>
                <a:latin typeface="Garamond" pitchFamily="18" charset="0"/>
              </a:rPr>
              <a:t>body systems </a:t>
            </a:r>
            <a:r>
              <a:rPr lang="en-US" sz="2000" dirty="0" smtClean="0">
                <a:latin typeface="Garamond" pitchFamily="18" charset="0"/>
              </a:rPr>
              <a:t>which </a:t>
            </a:r>
            <a:r>
              <a:rPr lang="en-US" sz="2000" b="1" dirty="0" smtClean="0">
                <a:solidFill>
                  <a:srgbClr val="002060"/>
                </a:solidFill>
                <a:latin typeface="Garamond" pitchFamily="18" charset="0"/>
              </a:rPr>
              <a:t>can be affected </a:t>
            </a:r>
            <a:r>
              <a:rPr lang="en-US" sz="2000" dirty="0" smtClean="0">
                <a:solidFill>
                  <a:srgbClr val="002060"/>
                </a:solidFill>
                <a:latin typeface="Garamond" pitchFamily="18" charset="0"/>
              </a:rPr>
              <a:t>by </a:t>
            </a:r>
            <a:r>
              <a:rPr lang="en-US" sz="2000" b="1" dirty="0" smtClean="0">
                <a:solidFill>
                  <a:srgbClr val="0070C0"/>
                </a:solidFill>
                <a:latin typeface="Garamond" pitchFamily="18" charset="0"/>
              </a:rPr>
              <a:t>exposure </a:t>
            </a:r>
            <a:r>
              <a:rPr lang="en-US" sz="2000" dirty="0" smtClean="0">
                <a:latin typeface="Garamond" pitchFamily="18" charset="0"/>
              </a:rPr>
              <a:t>in </a:t>
            </a:r>
            <a:r>
              <a:rPr lang="en-US" sz="2000" dirty="0" smtClean="0">
                <a:latin typeface="Garamond" pitchFamily="18" charset="0"/>
              </a:rPr>
              <a:t>the job. </a:t>
            </a:r>
            <a:r>
              <a:rPr lang="ar-JO" sz="2000" dirty="0">
                <a:latin typeface="Garamond" pitchFamily="18" charset="0"/>
              </a:rPr>
              <a:t>التركيز على أجهزة الجسم التي يمكن أن تتأثر بالتعرض في الوظيفة.</a:t>
            </a:r>
            <a:endParaRPr lang="en-US" sz="2000" dirty="0" smtClean="0">
              <a:latin typeface="Garamond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depending</a:t>
            </a:r>
            <a:r>
              <a:rPr lang="en-US" sz="2400" b="1" dirty="0" smtClean="0">
                <a:solidFill>
                  <a:schemeClr val="tx2"/>
                </a:solidFill>
                <a:latin typeface="Garamond" pitchFamily="18" charset="0"/>
              </a:rPr>
              <a:t> on the result </a:t>
            </a:r>
            <a:r>
              <a:rPr lang="en-US" sz="2400" dirty="0" smtClean="0">
                <a:latin typeface="Garamond" pitchFamily="18" charset="0"/>
              </a:rPr>
              <a:t>of periodic examination, </a:t>
            </a:r>
            <a:r>
              <a:rPr lang="en-US" sz="2400" b="1" dirty="0" smtClean="0">
                <a:solidFill>
                  <a:srgbClr val="0070C0"/>
                </a:solidFill>
                <a:latin typeface="Garamond" pitchFamily="18" charset="0"/>
              </a:rPr>
              <a:t>the </a:t>
            </a:r>
            <a:r>
              <a:rPr lang="en-US" sz="2400" b="1" dirty="0" smtClean="0">
                <a:solidFill>
                  <a:srgbClr val="0070C0"/>
                </a:solidFill>
                <a:latin typeface="Garamond" pitchFamily="18" charset="0"/>
              </a:rPr>
              <a:t>workers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en-US" sz="2400" dirty="0" smtClean="0">
                <a:latin typeface="Garamond" pitchFamily="18" charset="0"/>
              </a:rPr>
              <a:t>may be</a:t>
            </a:r>
            <a:r>
              <a:rPr lang="en-US" sz="2400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temporally </a:t>
            </a:r>
            <a:r>
              <a:rPr lang="en-US" sz="2400" b="1" dirty="0">
                <a:latin typeface="Garamond" pitchFamily="18" charset="0"/>
              </a:rPr>
              <a:t>or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permanently</a:t>
            </a:r>
            <a:r>
              <a:rPr lang="en-US" sz="2400" b="1" dirty="0">
                <a:latin typeface="Garamond" pitchFamily="18" charset="0"/>
              </a:rPr>
              <a:t> removed </a:t>
            </a:r>
            <a:r>
              <a:rPr lang="en-US" sz="2400" dirty="0">
                <a:latin typeface="Garamond" pitchFamily="18" charset="0"/>
              </a:rPr>
              <a:t>from </a:t>
            </a:r>
            <a:r>
              <a:rPr lang="en-US" sz="2400" dirty="0" smtClean="0">
                <a:latin typeface="Garamond" pitchFamily="18" charset="0"/>
              </a:rPr>
              <a:t>further  exposure  </a:t>
            </a:r>
            <a:r>
              <a:rPr lang="en-US" sz="2400" dirty="0" smtClean="0">
                <a:latin typeface="Garamond" pitchFamily="18" charset="0"/>
              </a:rPr>
              <a:t>or </a:t>
            </a:r>
            <a:r>
              <a:rPr lang="en-US" sz="2400" dirty="0">
                <a:latin typeface="Garamond" pitchFamily="18" charset="0"/>
              </a:rPr>
              <a:t>may be advised to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continue w</a:t>
            </a:r>
            <a:r>
              <a:rPr lang="en-US" sz="2400" b="1" dirty="0">
                <a:latin typeface="Garamond" pitchFamily="18" charset="0"/>
              </a:rPr>
              <a:t>ork</a:t>
            </a:r>
            <a:r>
              <a:rPr lang="en-US" sz="2400" dirty="0" smtClean="0">
                <a:latin typeface="Garamond" pitchFamily="18" charset="0"/>
              </a:rPr>
              <a:t>.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ar-JO" sz="2400" b="1" dirty="0">
                <a:solidFill>
                  <a:srgbClr val="FF0000"/>
                </a:solidFill>
                <a:latin typeface="Garamond" pitchFamily="18" charset="0"/>
              </a:rPr>
              <a:t>اعتمادًا على نتيجة الفحص الدوري ، قد يتم إبعاد العمال بشكل مؤقت أو دائم من التعرض الإضافي أو قد يُنصح بمواصلة العمل.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                              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It includes</a:t>
            </a:r>
            <a:r>
              <a:rPr lang="en-US" sz="2400" b="1" dirty="0">
                <a:solidFill>
                  <a:srgbClr val="7030A0"/>
                </a:solidFill>
                <a:latin typeface="Garamond" pitchFamily="18" charset="0"/>
              </a:rPr>
              <a:t> </a:t>
            </a:r>
            <a:r>
              <a:rPr lang="ar-JO" sz="2400" b="1" dirty="0">
                <a:solidFill>
                  <a:srgbClr val="7030A0"/>
                </a:solidFill>
                <a:latin typeface="Garamond" pitchFamily="18" charset="0"/>
              </a:rPr>
              <a:t>ويشمل</a:t>
            </a:r>
            <a:endParaRPr lang="en-MY" sz="2400" b="1" dirty="0">
              <a:solidFill>
                <a:srgbClr val="7030A0"/>
              </a:solidFill>
              <a:latin typeface="Garamond" pitchFamily="18" charset="0"/>
            </a:endParaRPr>
          </a:p>
          <a:p>
            <a:pPr rtl="1"/>
            <a:r>
              <a:rPr lang="en-US" b="1" dirty="0">
                <a:solidFill>
                  <a:srgbClr val="0070C0"/>
                </a:solidFill>
                <a:latin typeface="Garamond" pitchFamily="18" charset="0"/>
              </a:rPr>
              <a:t>The items of periodic medical examination (screening) include the following</a:t>
            </a:r>
            <a:r>
              <a:rPr lang="en-US" sz="2000" i="1" dirty="0" smtClean="0">
                <a:latin typeface="Garamond" pitchFamily="18" charset="0"/>
              </a:rPr>
              <a:t>:</a:t>
            </a:r>
          </a:p>
          <a:p>
            <a:pPr rtl="1"/>
            <a:r>
              <a:rPr lang="ar-JO" sz="2000" dirty="0">
                <a:latin typeface="Garamond" pitchFamily="18" charset="0"/>
              </a:rPr>
              <a:t>تشمل بنود الفحص الطبي الدوري (الفرز) ما يلي:</a:t>
            </a:r>
            <a:endParaRPr lang="en-MY" sz="2000" dirty="0"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740306" y="-71727"/>
            <a:ext cx="1642329" cy="1061829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n-US" sz="900" b="1" dirty="0" smtClean="0">
                <a:solidFill>
                  <a:srgbClr val="7030A0"/>
                </a:solidFill>
                <a:latin typeface="Garamond" pitchFamily="18" charset="0"/>
              </a:rPr>
              <a:t>Medical prevention:</a:t>
            </a:r>
          </a:p>
          <a:p>
            <a:r>
              <a:rPr lang="en-US" sz="900" dirty="0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Pre-employment </a:t>
            </a:r>
            <a:r>
              <a:rPr lang="en-US" sz="900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medical </a:t>
            </a:r>
            <a:r>
              <a:rPr lang="en-US" sz="900" dirty="0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exam</a:t>
            </a:r>
          </a:p>
          <a:p>
            <a:r>
              <a:rPr lang="en-US" sz="900" dirty="0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Pre-placement examination:</a:t>
            </a:r>
          </a:p>
          <a:p>
            <a:r>
              <a:rPr lang="en-US" sz="9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Periodic </a:t>
            </a:r>
            <a:r>
              <a:rPr lang="en-US" sz="9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medical </a:t>
            </a:r>
            <a:r>
              <a:rPr lang="en-US" sz="9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examin</a:t>
            </a:r>
            <a:endParaRPr lang="en-US" sz="9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000"/>
                  </a:srgbClr>
                </a:outerShdw>
              </a:effectLst>
              <a:latin typeface="Garamond" pitchFamily="18" charset="0"/>
            </a:endParaRPr>
          </a:p>
          <a:p>
            <a:r>
              <a:rPr lang="en-US" sz="900" dirty="0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Health </a:t>
            </a:r>
            <a:r>
              <a:rPr lang="en-US" sz="900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education </a:t>
            </a:r>
            <a:endParaRPr lang="en-US" sz="900" dirty="0" smtClean="0">
              <a:effectLst>
                <a:outerShdw blurRad="38100" dist="38100" dir="2700000" algn="tl">
                  <a:srgbClr val="000000">
                    <a:alpha val="43000"/>
                  </a:srgbClr>
                </a:outerShdw>
              </a:effectLst>
              <a:latin typeface="Garamond" pitchFamily="18" charset="0"/>
            </a:endParaRPr>
          </a:p>
          <a:p>
            <a:r>
              <a:rPr lang="en-US" sz="900" dirty="0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Immunization </a:t>
            </a:r>
            <a:r>
              <a:rPr lang="en-US" sz="900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of workers </a:t>
            </a:r>
            <a:endParaRPr lang="en-US" sz="900" dirty="0" smtClean="0">
              <a:effectLst>
                <a:outerShdw blurRad="38100" dist="38100" dir="2700000" algn="tl">
                  <a:srgbClr val="000000">
                    <a:alpha val="43000"/>
                  </a:srgbClr>
                </a:outerShdw>
              </a:effectLst>
              <a:latin typeface="Garamond" pitchFamily="18" charset="0"/>
            </a:endParaRPr>
          </a:p>
          <a:p>
            <a:r>
              <a:rPr lang="en-US" sz="900" dirty="0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chemoprophylaxis</a:t>
            </a:r>
            <a:endParaRPr lang="en-MY" sz="900" dirty="0">
              <a:latin typeface="Garamond" pitchFamily="18" charset="0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7922127" y="606420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15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66013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376829"/>
            <a:ext cx="865297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i="1" u="sng" dirty="0">
                <a:solidFill>
                  <a:srgbClr val="0070C0"/>
                </a:solidFill>
                <a:latin typeface="Garamond" pitchFamily="18" charset="0"/>
              </a:rPr>
              <a:t>The items of </a:t>
            </a:r>
            <a:r>
              <a:rPr lang="en-US" sz="2000" b="1" i="1" u="sng" dirty="0">
                <a:solidFill>
                  <a:srgbClr val="FF0000"/>
                </a:solidFill>
                <a:latin typeface="Garamond" pitchFamily="18" charset="0"/>
              </a:rPr>
              <a:t>periodic </a:t>
            </a:r>
            <a:r>
              <a:rPr lang="en-US" sz="2000" b="1" i="1" dirty="0">
                <a:solidFill>
                  <a:srgbClr val="FF0000"/>
                </a:solidFill>
                <a:latin typeface="Garamond" pitchFamily="18" charset="0"/>
              </a:rPr>
              <a:t>medical examination </a:t>
            </a:r>
            <a:r>
              <a:rPr lang="en-US" sz="2000" b="1" i="1" dirty="0">
                <a:solidFill>
                  <a:srgbClr val="0070C0"/>
                </a:solidFill>
                <a:latin typeface="Garamond" pitchFamily="18" charset="0"/>
              </a:rPr>
              <a:t>(</a:t>
            </a:r>
            <a:r>
              <a:rPr lang="en-US" sz="2000" b="1" i="1" dirty="0" smtClean="0">
                <a:solidFill>
                  <a:srgbClr val="0070C0"/>
                </a:solidFill>
                <a:latin typeface="Garamond" pitchFamily="18" charset="0"/>
              </a:rPr>
              <a:t>screening) include </a:t>
            </a:r>
            <a:r>
              <a:rPr lang="en-US" sz="2000" b="1" i="1" dirty="0">
                <a:solidFill>
                  <a:srgbClr val="0070C0"/>
                </a:solidFill>
                <a:latin typeface="Garamond" pitchFamily="18" charset="0"/>
              </a:rPr>
              <a:t>the </a:t>
            </a:r>
            <a:r>
              <a:rPr lang="en-US" sz="2000" b="1" i="1" dirty="0" smtClean="0">
                <a:solidFill>
                  <a:srgbClr val="0070C0"/>
                </a:solidFill>
                <a:latin typeface="Garamond" pitchFamily="18" charset="0"/>
              </a:rPr>
              <a:t>following</a:t>
            </a:r>
            <a:r>
              <a:rPr lang="en-US" sz="2000" i="1" dirty="0" smtClean="0">
                <a:solidFill>
                  <a:srgbClr val="0070C0"/>
                </a:solidFill>
                <a:latin typeface="Garamond" pitchFamily="18" charset="0"/>
              </a:rPr>
              <a:t>:</a:t>
            </a:r>
            <a:r>
              <a:rPr lang="ar-JO" sz="2000" i="1" dirty="0">
                <a:solidFill>
                  <a:srgbClr val="0070C0"/>
                </a:solidFill>
                <a:latin typeface="Garamond" pitchFamily="18" charset="0"/>
              </a:rPr>
              <a:t>تشمل بنود الفحص الطبي الدوري (الفرز) ما يلي</a:t>
            </a:r>
            <a:r>
              <a:rPr lang="ar-JO" sz="2000" i="1" dirty="0" smtClean="0">
                <a:solidFill>
                  <a:srgbClr val="0070C0"/>
                </a:solidFill>
                <a:latin typeface="Garamond" pitchFamily="18" charset="0"/>
              </a:rPr>
              <a:t>:</a:t>
            </a:r>
            <a:r>
              <a:rPr lang="en-US" sz="2000" i="1" dirty="0" smtClean="0">
                <a:solidFill>
                  <a:srgbClr val="0070C0"/>
                </a:solidFill>
                <a:latin typeface="Garamond" pitchFamily="18" charset="0"/>
              </a:rPr>
              <a:t> </a:t>
            </a:r>
            <a:endParaRPr lang="en-MY" sz="2000" dirty="0">
              <a:solidFill>
                <a:srgbClr val="0070C0"/>
              </a:solidFill>
              <a:latin typeface="Garamond" pitchFamily="18" charset="0"/>
            </a:endParaRPr>
          </a:p>
          <a:p>
            <a:r>
              <a:rPr lang="en-US" sz="2000" dirty="0" smtClean="0">
                <a:solidFill>
                  <a:srgbClr val="FF0000"/>
                </a:solidFill>
                <a:latin typeface="Garamond" pitchFamily="18" charset="0"/>
              </a:rPr>
              <a:t>1- </a:t>
            </a:r>
            <a:r>
              <a:rPr lang="en-US" sz="2000" b="1" i="1" dirty="0" smtClean="0">
                <a:solidFill>
                  <a:srgbClr val="FF0000"/>
                </a:solidFill>
                <a:latin typeface="Garamond" pitchFamily="18" charset="0"/>
              </a:rPr>
              <a:t>Survey </a:t>
            </a:r>
            <a:r>
              <a:rPr lang="en-US" sz="2000" b="1" i="1" dirty="0" smtClean="0">
                <a:solidFill>
                  <a:srgbClr val="7030A0"/>
                </a:solidFill>
                <a:latin typeface="Garamond" pitchFamily="18" charset="0"/>
              </a:rPr>
              <a:t>(</a:t>
            </a:r>
            <a:r>
              <a:rPr lang="en-US" sz="2000" i="1" dirty="0" smtClean="0">
                <a:latin typeface="Garamond" pitchFamily="18" charset="0"/>
              </a:rPr>
              <a:t>questionnaire): </a:t>
            </a:r>
            <a:r>
              <a:rPr lang="en-US" sz="2000" dirty="0" smtClean="0">
                <a:latin typeface="Garamond" pitchFamily="18" charset="0"/>
              </a:rPr>
              <a:t>inquires about </a:t>
            </a:r>
            <a:r>
              <a:rPr lang="en-US" sz="2000" b="1" dirty="0" smtClean="0">
                <a:solidFill>
                  <a:srgbClr val="002060"/>
                </a:solidFill>
                <a:latin typeface="Garamond" pitchFamily="18" charset="0"/>
              </a:rPr>
              <a:t>history of exposure </a:t>
            </a:r>
            <a:r>
              <a:rPr lang="en-US" sz="2000" dirty="0" smtClean="0">
                <a:latin typeface="Garamond" pitchFamily="18" charset="0"/>
              </a:rPr>
              <a:t>to </a:t>
            </a:r>
            <a:r>
              <a:rPr lang="en-US" sz="2000" dirty="0" smtClean="0">
                <a:latin typeface="Garamond" pitchFamily="18" charset="0"/>
              </a:rPr>
              <a:t>any </a:t>
            </a:r>
            <a:r>
              <a:rPr lang="en-US" sz="2000" b="1" dirty="0" smtClean="0">
                <a:solidFill>
                  <a:srgbClr val="0070C0"/>
                </a:solidFill>
                <a:latin typeface="Garamond" pitchFamily="18" charset="0"/>
              </a:rPr>
              <a:t>hazardous substance </a:t>
            </a:r>
            <a:r>
              <a:rPr lang="en-US" sz="2000" dirty="0" smtClean="0">
                <a:latin typeface="Garamond" pitchFamily="18" charset="0"/>
              </a:rPr>
              <a:t>or</a:t>
            </a:r>
            <a:r>
              <a:rPr lang="en-US" sz="2000" b="1" dirty="0" smtClean="0">
                <a:solidFill>
                  <a:srgbClr val="0070C0"/>
                </a:solidFill>
                <a:latin typeface="Garamond" pitchFamily="18" charset="0"/>
              </a:rPr>
              <a:t> process </a:t>
            </a:r>
            <a:r>
              <a:rPr lang="en-US" sz="2000" dirty="0" smtClean="0">
                <a:latin typeface="Garamond" pitchFamily="18" charset="0"/>
              </a:rPr>
              <a:t>at work place as well </a:t>
            </a:r>
            <a:r>
              <a:rPr lang="en-US" sz="2000" dirty="0" smtClean="0">
                <a:latin typeface="Garamond" pitchFamily="18" charset="0"/>
              </a:rPr>
              <a:t>as any </a:t>
            </a:r>
            <a:r>
              <a:rPr lang="en-US" sz="2000" b="1" dirty="0" smtClean="0">
                <a:solidFill>
                  <a:srgbClr val="0070C0"/>
                </a:solidFill>
                <a:latin typeface="Garamond" pitchFamily="18" charset="0"/>
              </a:rPr>
              <a:t>abnormal symptoms </a:t>
            </a:r>
            <a:r>
              <a:rPr lang="en-US" sz="2000" dirty="0" smtClean="0">
                <a:latin typeface="Garamond" pitchFamily="18" charset="0"/>
              </a:rPr>
              <a:t>or complains</a:t>
            </a:r>
            <a:r>
              <a:rPr lang="en-US" sz="2000" dirty="0" smtClean="0">
                <a:latin typeface="Garamond" pitchFamily="18" charset="0"/>
              </a:rPr>
              <a:t>.</a:t>
            </a:r>
            <a:r>
              <a:rPr lang="ar-JO" sz="2000" dirty="0">
                <a:latin typeface="Garamond" pitchFamily="18" charset="0"/>
              </a:rPr>
              <a:t> 1- المسح (الاستبيان): الاستفسار عن تاريخ التعرض لأي مادة أو عملية خطرة في مكان العمل وكذلك أي أعراض أو شكاوى غير طبيعية</a:t>
            </a:r>
            <a:r>
              <a:rPr lang="ar-JO" sz="2000" dirty="0" smtClean="0">
                <a:latin typeface="Garamond" pitchFamily="18" charset="0"/>
              </a:rPr>
              <a:t>.</a:t>
            </a:r>
            <a:r>
              <a:rPr lang="en-US" sz="2000" dirty="0" smtClean="0">
                <a:latin typeface="Garamond" pitchFamily="18" charset="0"/>
              </a:rPr>
              <a:t> </a:t>
            </a:r>
            <a:endParaRPr lang="en-MY" sz="2000" dirty="0" smtClean="0">
              <a:latin typeface="Garamond" pitchFamily="18" charset="0"/>
            </a:endParaRPr>
          </a:p>
          <a:p>
            <a:r>
              <a:rPr lang="en-US" sz="2000" dirty="0" smtClean="0">
                <a:solidFill>
                  <a:srgbClr val="7030A0"/>
                </a:solidFill>
                <a:latin typeface="Garamond" pitchFamily="18" charset="0"/>
              </a:rPr>
              <a:t>2- </a:t>
            </a:r>
            <a:r>
              <a:rPr lang="en-US" sz="2000" b="1" i="1" dirty="0" smtClean="0">
                <a:solidFill>
                  <a:srgbClr val="FF0000"/>
                </a:solidFill>
                <a:latin typeface="Garamond" pitchFamily="18" charset="0"/>
              </a:rPr>
              <a:t>Clinical examination</a:t>
            </a:r>
            <a:r>
              <a:rPr lang="en-US" sz="2000" b="1" i="1" dirty="0" smtClean="0">
                <a:solidFill>
                  <a:srgbClr val="7030A0"/>
                </a:solidFill>
                <a:latin typeface="Garamond" pitchFamily="18" charset="0"/>
              </a:rPr>
              <a:t>.</a:t>
            </a:r>
            <a:r>
              <a:rPr lang="ar-JO" sz="2000" b="1" i="1" dirty="0">
                <a:solidFill>
                  <a:srgbClr val="7030A0"/>
                </a:solidFill>
                <a:latin typeface="Garamond" pitchFamily="18" charset="0"/>
              </a:rPr>
              <a:t> 2- الفحص السريري</a:t>
            </a:r>
            <a:r>
              <a:rPr lang="ar-JO" sz="2000" b="1" i="1" dirty="0" smtClean="0">
                <a:solidFill>
                  <a:srgbClr val="7030A0"/>
                </a:solidFill>
                <a:latin typeface="Garamond" pitchFamily="18" charset="0"/>
              </a:rPr>
              <a:t>.</a:t>
            </a:r>
            <a:r>
              <a:rPr lang="en-US" sz="2000" b="1" i="1" dirty="0" smtClean="0">
                <a:solidFill>
                  <a:srgbClr val="7030A0"/>
                </a:solidFill>
                <a:latin typeface="Garamond" pitchFamily="18" charset="0"/>
              </a:rPr>
              <a:t> </a:t>
            </a:r>
            <a:endParaRPr lang="en-MY" sz="2000" b="1" dirty="0" smtClean="0">
              <a:solidFill>
                <a:srgbClr val="7030A0"/>
              </a:solidFill>
              <a:latin typeface="Garamond" pitchFamily="18" charset="0"/>
            </a:endParaRPr>
          </a:p>
          <a:p>
            <a:r>
              <a:rPr lang="en-US" sz="2000" b="1" dirty="0" smtClean="0">
                <a:solidFill>
                  <a:srgbClr val="7030A0"/>
                </a:solidFill>
                <a:latin typeface="Garamond" pitchFamily="18" charset="0"/>
              </a:rPr>
              <a:t> 3- </a:t>
            </a:r>
            <a:r>
              <a:rPr lang="en-US" sz="2000" b="1" i="1" dirty="0" smtClean="0">
                <a:solidFill>
                  <a:srgbClr val="FF0000"/>
                </a:solidFill>
                <a:latin typeface="Garamond" pitchFamily="18" charset="0"/>
              </a:rPr>
              <a:t>Laboratory investigations </a:t>
            </a:r>
            <a:r>
              <a:rPr lang="en-US" sz="2000" b="1" i="1" dirty="0" smtClean="0">
                <a:solidFill>
                  <a:srgbClr val="7030A0"/>
                </a:solidFill>
                <a:latin typeface="Garamond" pitchFamily="18" charset="0"/>
              </a:rPr>
              <a:t>as</a:t>
            </a:r>
            <a:r>
              <a:rPr lang="en-US" sz="2000" b="1" dirty="0" smtClean="0">
                <a:solidFill>
                  <a:srgbClr val="7030A0"/>
                </a:solidFill>
                <a:latin typeface="Garamond" pitchFamily="18" charset="0"/>
              </a:rPr>
              <a:t>: </a:t>
            </a:r>
            <a:r>
              <a:rPr lang="en-US" sz="2000" b="1" dirty="0" smtClean="0">
                <a:latin typeface="Garamond" pitchFamily="18" charset="0"/>
              </a:rPr>
              <a:t>chest X-ray, </a:t>
            </a:r>
            <a:r>
              <a:rPr lang="ar-JO" sz="2000" b="1" dirty="0">
                <a:latin typeface="Garamond" pitchFamily="18" charset="0"/>
              </a:rPr>
              <a:t>3- الفحوصات المخبرية مثل: أشعة الصدر ،</a:t>
            </a:r>
            <a:endParaRPr lang="en-US" sz="2000" b="1" dirty="0" smtClean="0">
              <a:latin typeface="Garamond" pitchFamily="18" charset="0"/>
            </a:endParaRPr>
          </a:p>
          <a:p>
            <a:r>
              <a:rPr lang="en-US" sz="2000" b="1" dirty="0" smtClean="0">
                <a:latin typeface="Garamond" pitchFamily="18" charset="0"/>
              </a:rPr>
              <a:t>pulmonary function tests,   audiometric evaluation</a:t>
            </a:r>
            <a:r>
              <a:rPr lang="en-US" sz="2000" dirty="0" smtClean="0">
                <a:latin typeface="Garamond" pitchFamily="18" charset="0"/>
              </a:rPr>
              <a:t>.</a:t>
            </a:r>
            <a:r>
              <a:rPr lang="ar-JO" sz="2000" dirty="0">
                <a:latin typeface="Garamond" pitchFamily="18" charset="0"/>
              </a:rPr>
              <a:t> اختبارات وظائف الرئة وتقييم قياس السمع</a:t>
            </a:r>
            <a:r>
              <a:rPr lang="ar-JO" sz="2000" dirty="0" smtClean="0">
                <a:latin typeface="Garamond" pitchFamily="18" charset="0"/>
              </a:rPr>
              <a:t>.</a:t>
            </a:r>
            <a:endParaRPr lang="en-US" sz="2000" dirty="0" smtClean="0">
              <a:latin typeface="Garamond" pitchFamily="18" charset="0"/>
            </a:endParaRPr>
          </a:p>
          <a:p>
            <a:r>
              <a:rPr lang="en-US" sz="2000" b="1" dirty="0" smtClean="0">
                <a:solidFill>
                  <a:srgbClr val="7030A0"/>
                </a:solidFill>
                <a:latin typeface="Garamond" pitchFamily="18" charset="0"/>
              </a:rPr>
              <a:t>4- </a:t>
            </a:r>
            <a:r>
              <a:rPr lang="en-US" sz="2000" b="1" i="1" dirty="0" smtClean="0">
                <a:solidFill>
                  <a:srgbClr val="FF0000"/>
                </a:solidFill>
                <a:latin typeface="Garamond" pitchFamily="18" charset="0"/>
              </a:rPr>
              <a:t>Biologic monitoring; </a:t>
            </a:r>
            <a:r>
              <a:rPr lang="en-US" sz="2000" b="1" dirty="0" smtClean="0">
                <a:solidFill>
                  <a:srgbClr val="FF0000"/>
                </a:solidFill>
                <a:latin typeface="Garamond" pitchFamily="18" charset="0"/>
              </a:rPr>
              <a:t>by examination of blood, urine and exhaled ai</a:t>
            </a:r>
            <a:r>
              <a:rPr lang="en-US" sz="2000" b="1" dirty="0" smtClean="0">
                <a:latin typeface="Garamond" pitchFamily="18" charset="0"/>
              </a:rPr>
              <a:t>r.</a:t>
            </a:r>
            <a:r>
              <a:rPr lang="en-US" sz="2000" dirty="0" smtClean="0">
                <a:latin typeface="Garamond" pitchFamily="18" charset="0"/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  <a:latin typeface="Garamond" pitchFamily="18" charset="0"/>
              </a:rPr>
              <a:t>for early detection of any </a:t>
            </a:r>
            <a:r>
              <a:rPr lang="en-US" sz="2000" b="1" dirty="0" smtClean="0">
                <a:solidFill>
                  <a:srgbClr val="0070C0"/>
                </a:solidFill>
                <a:latin typeface="Garamond" pitchFamily="18" charset="0"/>
              </a:rPr>
              <a:t>disturbed physiologic </a:t>
            </a:r>
            <a:r>
              <a:rPr lang="en-US" sz="2000" b="1" dirty="0" smtClean="0">
                <a:solidFill>
                  <a:srgbClr val="002060"/>
                </a:solidFill>
                <a:latin typeface="Garamond" pitchFamily="18" charset="0"/>
              </a:rPr>
              <a:t>function or </a:t>
            </a:r>
            <a:r>
              <a:rPr lang="en-US" sz="2000" b="1" dirty="0" smtClean="0">
                <a:solidFill>
                  <a:srgbClr val="FF0000"/>
                </a:solidFill>
                <a:latin typeface="Garamond" pitchFamily="18" charset="0"/>
              </a:rPr>
              <a:t>toxic</a:t>
            </a:r>
            <a:r>
              <a:rPr lang="en-US" sz="2000" b="1" dirty="0" smtClean="0">
                <a:solidFill>
                  <a:srgbClr val="0070C0"/>
                </a:solidFill>
                <a:latin typeface="Garamond" pitchFamily="18" charset="0"/>
              </a:rPr>
              <a:t> substance level </a:t>
            </a:r>
            <a:r>
              <a:rPr lang="ar-JO" sz="2000" b="1" dirty="0">
                <a:solidFill>
                  <a:srgbClr val="0070C0"/>
                </a:solidFill>
                <a:latin typeface="Garamond" pitchFamily="18" charset="0"/>
              </a:rPr>
              <a:t>4- المراقبة البيولوجية. عن طريق فحص الدم والبول وهواء الزفير. للكشف المبكر عن أي خلل في الوظيفة الفسيولوجية أو مستوى مادة </a:t>
            </a:r>
            <a:r>
              <a:rPr lang="ar-JO" sz="2000" b="1" dirty="0" smtClean="0">
                <a:solidFill>
                  <a:srgbClr val="0070C0"/>
                </a:solidFill>
                <a:latin typeface="Garamond" pitchFamily="18" charset="0"/>
              </a:rPr>
              <a:t>سامة</a:t>
            </a:r>
            <a:endParaRPr lang="en-MY" sz="2000" b="1" dirty="0" smtClean="0">
              <a:solidFill>
                <a:srgbClr val="0070C0"/>
              </a:solidFill>
              <a:latin typeface="Garamond" pitchFamily="18" charset="0"/>
            </a:endParaRPr>
          </a:p>
          <a:p>
            <a:r>
              <a:rPr lang="en-US" sz="2000" b="1" dirty="0" smtClean="0">
                <a:solidFill>
                  <a:srgbClr val="FF0000"/>
                </a:solidFill>
                <a:latin typeface="Garamond" pitchFamily="18" charset="0"/>
              </a:rPr>
              <a:t>C- </a:t>
            </a:r>
            <a:r>
              <a:rPr lang="en-US" sz="2000" b="1" dirty="0">
                <a:solidFill>
                  <a:srgbClr val="FF0000"/>
                </a:solidFill>
                <a:latin typeface="Garamond" pitchFamily="18" charset="0"/>
              </a:rPr>
              <a:t>Early treatment </a:t>
            </a:r>
            <a:r>
              <a:rPr lang="en-US" sz="2000" dirty="0">
                <a:latin typeface="Garamond" pitchFamily="18" charset="0"/>
              </a:rPr>
              <a:t>of the diagnosed occupational diseases</a:t>
            </a:r>
            <a:r>
              <a:rPr lang="en-US" sz="2000" dirty="0" smtClean="0">
                <a:latin typeface="Garamond" pitchFamily="18" charset="0"/>
              </a:rPr>
              <a:t>.</a:t>
            </a:r>
            <a:r>
              <a:rPr lang="ar-JO" sz="2000" dirty="0">
                <a:latin typeface="Garamond" pitchFamily="18" charset="0"/>
              </a:rPr>
              <a:t> ج- العلاج المبكر لأمراض المهنة المشخصة</a:t>
            </a:r>
            <a:r>
              <a:rPr lang="ar-JO" sz="2000" dirty="0" smtClean="0">
                <a:latin typeface="Garamond" pitchFamily="18" charset="0"/>
              </a:rPr>
              <a:t>.</a:t>
            </a:r>
            <a:r>
              <a:rPr lang="en-US" sz="2000" dirty="0" smtClean="0">
                <a:latin typeface="Garamond" pitchFamily="18" charset="0"/>
              </a:rPr>
              <a:t> </a:t>
            </a:r>
            <a:endParaRPr lang="en-MY" sz="2000" dirty="0">
              <a:latin typeface="Garamond" pitchFamily="18" charset="0"/>
            </a:endParaRPr>
          </a:p>
          <a:p>
            <a:r>
              <a:rPr lang="en-US" sz="2000" b="1" dirty="0" smtClean="0">
                <a:solidFill>
                  <a:srgbClr val="7030A0"/>
                </a:solidFill>
                <a:latin typeface="Garamond" pitchFamily="18" charset="0"/>
              </a:rPr>
              <a:t>D- </a:t>
            </a:r>
            <a:r>
              <a:rPr lang="en-US" sz="2000" b="1" dirty="0" smtClean="0">
                <a:solidFill>
                  <a:srgbClr val="FF0000"/>
                </a:solidFill>
                <a:latin typeface="Garamond" pitchFamily="18" charset="0"/>
              </a:rPr>
              <a:t>First aid treatment </a:t>
            </a:r>
            <a:r>
              <a:rPr lang="en-US" sz="2000" dirty="0" smtClean="0">
                <a:latin typeface="Garamond" pitchFamily="18" charset="0"/>
              </a:rPr>
              <a:t>of any occupational injuries</a:t>
            </a:r>
            <a:r>
              <a:rPr lang="en-US" sz="2000" dirty="0" smtClean="0">
                <a:latin typeface="Garamond" pitchFamily="18" charset="0"/>
              </a:rPr>
              <a:t>.</a:t>
            </a:r>
            <a:r>
              <a:rPr lang="ar-JO" sz="2000" dirty="0">
                <a:latin typeface="Garamond" pitchFamily="18" charset="0"/>
              </a:rPr>
              <a:t> د- الإسعافات الأولية لأية إصابات مهنية</a:t>
            </a:r>
            <a:r>
              <a:rPr lang="ar-JO" sz="2000" dirty="0" smtClean="0">
                <a:latin typeface="Garamond" pitchFamily="18" charset="0"/>
              </a:rPr>
              <a:t>.</a:t>
            </a:r>
            <a:r>
              <a:rPr lang="en-US" sz="2000" dirty="0" smtClean="0">
                <a:latin typeface="Garamond" pitchFamily="18" charset="0"/>
              </a:rPr>
              <a:t> </a:t>
            </a:r>
            <a:endParaRPr lang="en-US" sz="2000" b="1" dirty="0" smtClean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992089" y="7498"/>
            <a:ext cx="489227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Garamond" pitchFamily="18" charset="0"/>
              </a:rPr>
              <a:t>Periodic medical </a:t>
            </a:r>
            <a:r>
              <a:rPr lang="en-US" b="1" dirty="0" smtClean="0">
                <a:latin typeface="Garamond" pitchFamily="18" charset="0"/>
              </a:rPr>
              <a:t>examination Cont. ..</a:t>
            </a:r>
            <a:endParaRPr lang="en-US" b="1" dirty="0">
              <a:latin typeface="Garamond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16</a:t>
            </a:fld>
            <a:endParaRPr lang="en-MY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98E9-5929-4EBA-ACB3-A953675CB209}" type="datetime1">
              <a:rPr lang="en-MY" smtClean="0"/>
              <a:t>8/5/2022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7620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0577" y="0"/>
            <a:ext cx="948912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O</a:t>
            </a:r>
            <a:r>
              <a:rPr lang="en-US" sz="2400" b="1" u="sng" dirty="0" smtClean="0">
                <a:solidFill>
                  <a:srgbClr val="FF0000"/>
                </a:solidFill>
                <a:latin typeface="Garamond" pitchFamily="18" charset="0"/>
              </a:rPr>
              <a:t>bjectives </a:t>
            </a:r>
            <a:r>
              <a:rPr lang="en-US" sz="2400" b="1" u="sng" dirty="0">
                <a:solidFill>
                  <a:srgbClr val="FF0000"/>
                </a:solidFill>
                <a:latin typeface="Garamond" pitchFamily="18" charset="0"/>
              </a:rPr>
              <a:t>of periodic examination:</a:t>
            </a:r>
            <a:r>
              <a:rPr lang="en-US" sz="2400" u="sng" dirty="0">
                <a:latin typeface="Garamond" pitchFamily="18" charset="0"/>
              </a:rPr>
              <a:t> </a:t>
            </a:r>
            <a:r>
              <a:rPr lang="ar-JO" sz="2400" u="sng" dirty="0">
                <a:latin typeface="Garamond" pitchFamily="18" charset="0"/>
              </a:rPr>
              <a:t>أهداف الفحص الدوري:</a:t>
            </a:r>
            <a:endParaRPr lang="en-MY" sz="2400" dirty="0">
              <a:latin typeface="Garamond" pitchFamily="18" charset="0"/>
            </a:endParaRPr>
          </a:p>
          <a:p>
            <a:pPr rtl="1"/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1.</a:t>
            </a:r>
            <a:r>
              <a:rPr lang="en-US" sz="2400" dirty="0" smtClean="0">
                <a:latin typeface="Garamond" pitchFamily="18" charset="0"/>
              </a:rPr>
              <a:t>Determine </a:t>
            </a:r>
            <a:r>
              <a:rPr lang="en-US" sz="2400" dirty="0">
                <a:latin typeface="Garamond" pitchFamily="18" charset="0"/>
              </a:rPr>
              <a:t>if the worker's</a:t>
            </a:r>
            <a:r>
              <a:rPr lang="en-US" sz="2400" dirty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en-US" sz="2400" dirty="0">
                <a:solidFill>
                  <a:srgbClr val="002060"/>
                </a:solidFill>
                <a:latin typeface="Garamond" pitchFamily="18" charset="0"/>
              </a:rPr>
              <a:t>health</a:t>
            </a:r>
            <a:r>
              <a:rPr lang="en-US" sz="2400" dirty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en-US" sz="2400" dirty="0">
                <a:latin typeface="Garamond" pitchFamily="18" charset="0"/>
              </a:rPr>
              <a:t>remains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compatible</a:t>
            </a:r>
            <a:r>
              <a:rPr lang="en-US" sz="2400" dirty="0">
                <a:latin typeface="Garamond" pitchFamily="18" charset="0"/>
              </a:rPr>
              <a:t> with </a:t>
            </a:r>
            <a:r>
              <a:rPr lang="en-US" sz="2400" dirty="0" smtClean="0">
                <a:latin typeface="Garamond" pitchFamily="18" charset="0"/>
              </a:rPr>
              <a:t>job</a:t>
            </a:r>
            <a:r>
              <a:rPr lang="en-US" sz="2400" dirty="0">
                <a:latin typeface="Garamond" pitchFamily="18" charset="0"/>
              </a:rPr>
              <a:t>. </a:t>
            </a:r>
            <a:r>
              <a:rPr lang="en-US" sz="2400" dirty="0" smtClean="0">
                <a:latin typeface="Garamond" pitchFamily="18" charset="0"/>
              </a:rPr>
              <a:t/>
            </a:r>
            <a:br>
              <a:rPr lang="en-US" sz="2400" dirty="0" smtClean="0">
                <a:latin typeface="Garamond" pitchFamily="18" charset="0"/>
              </a:rPr>
            </a:br>
            <a:r>
              <a:rPr lang="ar-JO" sz="2400" dirty="0">
                <a:latin typeface="Garamond" pitchFamily="18" charset="0"/>
              </a:rPr>
              <a:t>1. تحديد ما إذا كانت صحة العامل لا تزال متوافقة مع الوظيفة.</a:t>
            </a:r>
            <a:endParaRPr lang="en-US" sz="2400" dirty="0" smtClean="0">
              <a:latin typeface="Garamond" pitchFamily="18" charset="0"/>
            </a:endParaRPr>
          </a:p>
          <a:p>
            <a:pPr rtl="1"/>
            <a:r>
              <a:rPr lang="en-US" sz="2400" dirty="0" smtClean="0">
                <a:latin typeface="Garamond" pitchFamily="18" charset="0"/>
              </a:rPr>
              <a:t>2. </a:t>
            </a:r>
            <a:r>
              <a:rPr lang="en-US" sz="2400" b="1" dirty="0" smtClean="0">
                <a:solidFill>
                  <a:srgbClr val="0070C0"/>
                </a:solidFill>
                <a:latin typeface="Garamond" pitchFamily="18" charset="0"/>
              </a:rPr>
              <a:t>Detect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early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any deviation </a:t>
            </a:r>
            <a:r>
              <a:rPr lang="en-US" sz="2400" dirty="0">
                <a:latin typeface="Garamond" pitchFamily="18" charset="0"/>
              </a:rPr>
              <a:t>from normal in </a:t>
            </a:r>
            <a:r>
              <a:rPr lang="en-US" sz="2400" b="1" dirty="0">
                <a:latin typeface="Garamond" pitchFamily="18" charset="0"/>
              </a:rPr>
              <a:t>the worker's </a:t>
            </a:r>
            <a:r>
              <a:rPr lang="en-US" sz="2400" b="1" dirty="0" smtClean="0">
                <a:latin typeface="Garamond" pitchFamily="18" charset="0"/>
              </a:rPr>
              <a:t>health   </a:t>
            </a:r>
            <a:r>
              <a:rPr lang="en-US" sz="2400" dirty="0">
                <a:latin typeface="Garamond" pitchFamily="18" charset="0"/>
              </a:rPr>
              <a:t>and thus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early detection </a:t>
            </a:r>
            <a:r>
              <a:rPr lang="en-US" sz="2400" dirty="0">
                <a:latin typeface="Garamond" pitchFamily="18" charset="0"/>
              </a:rPr>
              <a:t>of </a:t>
            </a:r>
            <a:r>
              <a:rPr lang="en-US" sz="2400" b="1" dirty="0">
                <a:latin typeface="Garamond" pitchFamily="18" charset="0"/>
              </a:rPr>
              <a:t>occupational disease</a:t>
            </a:r>
            <a:r>
              <a:rPr lang="en-US" sz="2400" dirty="0" smtClean="0">
                <a:latin typeface="Garamond" pitchFamily="18" charset="0"/>
              </a:rPr>
              <a:t>.</a:t>
            </a:r>
          </a:p>
          <a:p>
            <a:pPr rtl="1"/>
            <a:r>
              <a:rPr lang="ar-JO" sz="2400" dirty="0">
                <a:latin typeface="Garamond" pitchFamily="18" charset="0"/>
              </a:rPr>
              <a:t>2. الكشف المبكر عن أي انحراف عن الطبيعي في صحة العامل وبالتالي الاكتشاف المبكر لأمراض المهنة.</a:t>
            </a:r>
            <a:endParaRPr lang="en-MY" sz="2400" dirty="0">
              <a:latin typeface="Garamond" pitchFamily="18" charset="0"/>
            </a:endParaRPr>
          </a:p>
          <a:p>
            <a:r>
              <a:rPr lang="en-US" sz="2400" b="1" dirty="0" smtClean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latin typeface="Garamond" pitchFamily="18" charset="0"/>
              </a:rPr>
              <a:t>3. Evaluate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the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control </a:t>
            </a:r>
            <a:r>
              <a:rPr lang="en-US" sz="2400" dirty="0">
                <a:latin typeface="Garamond" pitchFamily="18" charset="0"/>
              </a:rPr>
              <a:t>measures in the </a:t>
            </a:r>
            <a:r>
              <a:rPr lang="en-US" sz="2400" dirty="0" smtClean="0">
                <a:latin typeface="Garamond" pitchFamily="18" charset="0"/>
              </a:rPr>
              <a:t>factory</a:t>
            </a:r>
            <a:r>
              <a:rPr lang="ar-JO" sz="2400" dirty="0" smtClean="0">
                <a:latin typeface="Garamond" pitchFamily="18" charset="0"/>
              </a:rPr>
              <a:t>. </a:t>
            </a:r>
            <a:r>
              <a:rPr lang="ar-JO" sz="2400" dirty="0">
                <a:latin typeface="Garamond" pitchFamily="18" charset="0"/>
              </a:rPr>
              <a:t>تقييم إجراءات التحكم في </a:t>
            </a:r>
            <a:r>
              <a:rPr lang="ar-JO" sz="2400" dirty="0" smtClean="0">
                <a:latin typeface="Garamond" pitchFamily="18" charset="0"/>
              </a:rPr>
              <a:t>المصنع</a:t>
            </a:r>
            <a:r>
              <a:rPr lang="en-US" sz="2400" dirty="0" smtClean="0">
                <a:latin typeface="Garamond" pitchFamily="18" charset="0"/>
              </a:rPr>
              <a:t> </a:t>
            </a:r>
            <a:endParaRPr lang="en-MY" sz="2400" dirty="0"/>
          </a:p>
        </p:txBody>
      </p:sp>
      <p:sp>
        <p:nvSpPr>
          <p:cNvPr id="3" name="Rectangle 2"/>
          <p:cNvSpPr/>
          <p:nvPr/>
        </p:nvSpPr>
        <p:spPr>
          <a:xfrm>
            <a:off x="436622" y="2881509"/>
            <a:ext cx="85631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3600" b="1" dirty="0" smtClean="0">
                <a:solidFill>
                  <a:srgbClr val="C00000"/>
                </a:solidFill>
                <a:latin typeface="Garamond" pitchFamily="18" charset="0"/>
              </a:rPr>
              <a:t>iv </a:t>
            </a:r>
            <a:r>
              <a:rPr lang="en-US" sz="2600" b="1" dirty="0" smtClean="0">
                <a:solidFill>
                  <a:srgbClr val="C00000"/>
                </a:solidFill>
                <a:latin typeface="Garamond" pitchFamily="18" charset="0"/>
              </a:rPr>
              <a:t>Health </a:t>
            </a:r>
            <a:r>
              <a:rPr lang="en-US" sz="2600" b="1" dirty="0">
                <a:solidFill>
                  <a:srgbClr val="C00000"/>
                </a:solidFill>
                <a:latin typeface="Garamond" pitchFamily="18" charset="0"/>
              </a:rPr>
              <a:t>education and counseling </a:t>
            </a:r>
            <a:r>
              <a:rPr lang="ar-JO" sz="2600" b="1" dirty="0">
                <a:solidFill>
                  <a:srgbClr val="C00000"/>
                </a:solidFill>
                <a:latin typeface="Garamond" pitchFamily="18" charset="0"/>
              </a:rPr>
              <a:t>التثقيف والإرشاد الصحي</a:t>
            </a:r>
            <a:endParaRPr lang="en-US" sz="2600" b="1" dirty="0">
              <a:solidFill>
                <a:srgbClr val="C00000"/>
              </a:solidFill>
              <a:latin typeface="Garamond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3412657"/>
            <a:ext cx="9145016" cy="28161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500" b="1" dirty="0" smtClean="0">
                <a:solidFill>
                  <a:srgbClr val="0070C0"/>
                </a:solidFill>
                <a:latin typeface="Garamond" pitchFamily="18" charset="0"/>
              </a:rPr>
              <a:t>Occupational </a:t>
            </a:r>
            <a:r>
              <a:rPr lang="en-US" sz="2500" b="1" dirty="0">
                <a:solidFill>
                  <a:srgbClr val="0070C0"/>
                </a:solidFill>
                <a:latin typeface="Garamond" pitchFamily="18" charset="0"/>
              </a:rPr>
              <a:t>health personnel </a:t>
            </a:r>
            <a:r>
              <a:rPr lang="en-US" sz="2500" b="1" dirty="0">
                <a:latin typeface="Garamond" pitchFamily="18" charset="0"/>
              </a:rPr>
              <a:t>should educate </a:t>
            </a:r>
            <a:r>
              <a:rPr lang="en-US" sz="2500" b="1" dirty="0" smtClean="0">
                <a:latin typeface="Garamond" pitchFamily="18" charset="0"/>
              </a:rPr>
              <a:t> employees about          </a:t>
            </a:r>
            <a:r>
              <a:rPr lang="en-US" sz="2500" b="1" dirty="0" smtClean="0">
                <a:solidFill>
                  <a:srgbClr val="FF0000"/>
                </a:solidFill>
                <a:latin typeface="Garamond" pitchFamily="18" charset="0"/>
              </a:rPr>
              <a:t>personal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hygiene </a:t>
            </a:r>
            <a:r>
              <a:rPr lang="en-US" sz="2500" b="1" dirty="0">
                <a:latin typeface="Garamond" pitchFamily="18" charset="0"/>
              </a:rPr>
              <a:t>and </a:t>
            </a:r>
            <a:r>
              <a:rPr lang="ar-JO" sz="2500" b="1" dirty="0">
                <a:latin typeface="Garamond" pitchFamily="18" charset="0"/>
              </a:rPr>
              <a:t>يجب على العاملين في مجال الصحة المهنية تثقيف الموظفين حول النظافة الشخصية و</a:t>
            </a:r>
            <a:endParaRPr lang="en-US" sz="2500" b="1" dirty="0" smtClean="0">
              <a:latin typeface="Garamond" pitchFamily="18" charset="0"/>
            </a:endParaRPr>
          </a:p>
          <a:p>
            <a:r>
              <a:rPr lang="en-US" sz="2500" b="1" dirty="0" smtClean="0">
                <a:solidFill>
                  <a:srgbClr val="FF0000"/>
                </a:solidFill>
                <a:latin typeface="Garamond" pitchFamily="18" charset="0"/>
              </a:rPr>
              <a:t>Health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maintenance</a:t>
            </a:r>
            <a:r>
              <a:rPr lang="en-US" sz="2600" dirty="0">
                <a:latin typeface="Garamond" pitchFamily="18" charset="0"/>
              </a:rPr>
              <a:t>. </a:t>
            </a:r>
            <a:r>
              <a:rPr lang="ar-JO" sz="2600" dirty="0">
                <a:latin typeface="Garamond" pitchFamily="18" charset="0"/>
              </a:rPr>
              <a:t>المحافظة على الصحة</a:t>
            </a:r>
            <a:r>
              <a:rPr lang="ar-JO" sz="2600" dirty="0" smtClean="0">
                <a:latin typeface="Garamond" pitchFamily="18" charset="0"/>
              </a:rPr>
              <a:t>.</a:t>
            </a:r>
          </a:p>
          <a:p>
            <a:r>
              <a:rPr lang="en-US" sz="2600" b="1" dirty="0" smtClean="0">
                <a:latin typeface="Garamond" pitchFamily="18" charset="0"/>
              </a:rPr>
              <a:t>  </a:t>
            </a:r>
            <a:r>
              <a:rPr lang="en-US" sz="2500" b="1" dirty="0" smtClean="0">
                <a:latin typeface="Garamond" pitchFamily="18" charset="0"/>
              </a:rPr>
              <a:t>The </a:t>
            </a:r>
            <a:r>
              <a:rPr lang="en-US" sz="2500" b="1" dirty="0" smtClean="0">
                <a:solidFill>
                  <a:srgbClr val="7030A0"/>
                </a:solidFill>
                <a:latin typeface="Garamond" pitchFamily="18" charset="0"/>
              </a:rPr>
              <a:t>industrial </a:t>
            </a:r>
            <a:r>
              <a:rPr lang="en-US" sz="2500" b="1" dirty="0" smtClean="0">
                <a:solidFill>
                  <a:schemeClr val="tx2"/>
                </a:solidFill>
                <a:latin typeface="Garamond" pitchFamily="18" charset="0"/>
              </a:rPr>
              <a:t>physician</a:t>
            </a:r>
            <a:r>
              <a:rPr lang="en-US" sz="2500" b="1" dirty="0" smtClean="0">
                <a:solidFill>
                  <a:srgbClr val="7030A0"/>
                </a:solidFill>
                <a:latin typeface="Garamond" pitchFamily="18" charset="0"/>
              </a:rPr>
              <a:t> </a:t>
            </a:r>
            <a:r>
              <a:rPr lang="en-US" sz="2500" b="1" dirty="0" smtClean="0">
                <a:latin typeface="Garamond" pitchFamily="18" charset="0"/>
              </a:rPr>
              <a:t>and </a:t>
            </a:r>
            <a:r>
              <a:rPr lang="en-US" sz="2500" b="1" dirty="0" smtClean="0">
                <a:solidFill>
                  <a:schemeClr val="tx2"/>
                </a:solidFill>
                <a:latin typeface="Garamond" pitchFamily="18" charset="0"/>
              </a:rPr>
              <a:t>nurse </a:t>
            </a:r>
            <a:r>
              <a:rPr lang="en-US" sz="2500" b="1" dirty="0" smtClean="0">
                <a:latin typeface="Garamond" pitchFamily="18" charset="0"/>
              </a:rPr>
              <a:t>should </a:t>
            </a:r>
            <a:r>
              <a:rPr lang="en-US" sz="2500" b="1" dirty="0" smtClean="0">
                <a:solidFill>
                  <a:srgbClr val="FF0000"/>
                </a:solidFill>
                <a:latin typeface="Garamond" pitchFamily="18" charset="0"/>
              </a:rPr>
              <a:t>co-operate</a:t>
            </a:r>
            <a:r>
              <a:rPr lang="en-US" sz="2500" b="1" dirty="0" smtClean="0">
                <a:latin typeface="Garamond" pitchFamily="18" charset="0"/>
              </a:rPr>
              <a:t> with the </a:t>
            </a:r>
            <a:r>
              <a:rPr lang="en-US" sz="2500" b="1" dirty="0" smtClean="0">
                <a:solidFill>
                  <a:schemeClr val="tx2"/>
                </a:solidFill>
                <a:latin typeface="Garamond" pitchFamily="18" charset="0"/>
              </a:rPr>
              <a:t>safety engineer </a:t>
            </a:r>
            <a:r>
              <a:rPr lang="en-US" sz="2500" b="1" dirty="0" smtClean="0">
                <a:latin typeface="Garamond" pitchFamily="18" charset="0"/>
              </a:rPr>
              <a:t>and</a:t>
            </a:r>
            <a:r>
              <a:rPr lang="en-US" sz="2500" b="1" dirty="0" smtClean="0">
                <a:solidFill>
                  <a:srgbClr val="7030A0"/>
                </a:solidFill>
                <a:latin typeface="Garamond" pitchFamily="18" charset="0"/>
              </a:rPr>
              <a:t> industrial </a:t>
            </a:r>
            <a:r>
              <a:rPr lang="en-US" sz="2500" b="1" dirty="0" smtClean="0">
                <a:solidFill>
                  <a:schemeClr val="tx2"/>
                </a:solidFill>
                <a:latin typeface="Garamond" pitchFamily="18" charset="0"/>
              </a:rPr>
              <a:t>hygienist </a:t>
            </a:r>
            <a:r>
              <a:rPr lang="ar-JO" sz="2500" b="1" dirty="0">
                <a:solidFill>
                  <a:schemeClr val="tx2"/>
                </a:solidFill>
                <a:latin typeface="Garamond" pitchFamily="18" charset="0"/>
              </a:rPr>
              <a:t>يجب أن يتعاون الطبيب والممرض الصناعي مع مهندس السلامة وخبير الصحة الصناعية</a:t>
            </a:r>
            <a:endParaRPr lang="en-MY" sz="2500" b="1" dirty="0">
              <a:solidFill>
                <a:schemeClr val="tx2"/>
              </a:solidFill>
              <a:latin typeface="Garamond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280495" y="4005064"/>
            <a:ext cx="4026285" cy="1077218"/>
          </a:xfrm>
          <a:prstGeom prst="rect">
            <a:avLst/>
          </a:prstGeom>
          <a:ln w="2222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1600" b="1" dirty="0">
                <a:latin typeface="Garamond" pitchFamily="18" charset="0"/>
              </a:rPr>
              <a:t>to educate the employees </a:t>
            </a:r>
          </a:p>
          <a:p>
            <a:r>
              <a:rPr lang="en-US" sz="1600" b="1" dirty="0">
                <a:latin typeface="Garamond" pitchFamily="18" charset="0"/>
              </a:rPr>
              <a:t> about </a:t>
            </a:r>
            <a:r>
              <a:rPr lang="en-US" sz="1600" b="1" dirty="0">
                <a:solidFill>
                  <a:srgbClr val="002060"/>
                </a:solidFill>
                <a:latin typeface="Garamond" pitchFamily="18" charset="0"/>
              </a:rPr>
              <a:t>prevention of </a:t>
            </a:r>
            <a:r>
              <a:rPr lang="en-US" sz="1600" b="1" dirty="0">
                <a:solidFill>
                  <a:srgbClr val="FF0000"/>
                </a:solidFill>
                <a:latin typeface="Garamond" pitchFamily="18" charset="0"/>
              </a:rPr>
              <a:t>accident</a:t>
            </a:r>
            <a:r>
              <a:rPr lang="en-US" sz="1600" b="1" dirty="0">
                <a:solidFill>
                  <a:srgbClr val="002060"/>
                </a:solidFill>
                <a:latin typeface="Garamond" pitchFamily="18" charset="0"/>
              </a:rPr>
              <a:t>s and </a:t>
            </a:r>
            <a:r>
              <a:rPr lang="en-US" sz="1600" b="1" dirty="0" smtClean="0">
                <a:solidFill>
                  <a:srgbClr val="FF0000"/>
                </a:solidFill>
                <a:latin typeface="Garamond" pitchFamily="18" charset="0"/>
              </a:rPr>
              <a:t>OD</a:t>
            </a:r>
          </a:p>
          <a:p>
            <a:r>
              <a:rPr lang="ar-JO" sz="1600" dirty="0">
                <a:solidFill>
                  <a:srgbClr val="FF0000"/>
                </a:solidFill>
              </a:rPr>
              <a:t>لتثقيف الموظفين حول الوقاية من الحوادث و التطوير التنظيمي</a:t>
            </a:r>
            <a:endParaRPr lang="en-MY" sz="1600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37090" y="6482838"/>
            <a:ext cx="45391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Garamond" pitchFamily="18" charset="0"/>
              </a:rPr>
              <a:t>Health education of workers </a:t>
            </a:r>
            <a:r>
              <a:rPr lang="en-US" b="1" dirty="0">
                <a:solidFill>
                  <a:srgbClr val="FF0000"/>
                </a:solidFill>
                <a:latin typeface="Garamond" pitchFamily="18" charset="0"/>
              </a:rPr>
              <a:t>can be done: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361880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08520" y="188640"/>
            <a:ext cx="9577064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en-US" sz="2000" b="1" dirty="0" smtClean="0">
                <a:solidFill>
                  <a:srgbClr val="0070C0"/>
                </a:solidFill>
                <a:latin typeface="Garamond" pitchFamily="18" charset="0"/>
              </a:rPr>
              <a:t>Health </a:t>
            </a:r>
            <a:r>
              <a:rPr lang="en-US" sz="2000" b="1" dirty="0">
                <a:solidFill>
                  <a:srgbClr val="FF0000"/>
                </a:solidFill>
                <a:latin typeface="Garamond" pitchFamily="18" charset="0"/>
              </a:rPr>
              <a:t>education</a:t>
            </a:r>
            <a:r>
              <a:rPr lang="en-US" sz="2000" b="1" dirty="0">
                <a:solidFill>
                  <a:srgbClr val="0070C0"/>
                </a:solidFill>
                <a:latin typeface="Garamond" pitchFamily="18" charset="0"/>
              </a:rPr>
              <a:t> of workers </a:t>
            </a:r>
            <a:r>
              <a:rPr lang="en-US" sz="2000" b="1" dirty="0">
                <a:solidFill>
                  <a:srgbClr val="FF0000"/>
                </a:solidFill>
                <a:latin typeface="Garamond" pitchFamily="18" charset="0"/>
              </a:rPr>
              <a:t>can be done: </a:t>
            </a:r>
            <a:r>
              <a:rPr lang="ar-JO" sz="2000" b="1" dirty="0">
                <a:solidFill>
                  <a:srgbClr val="FF0000"/>
                </a:solidFill>
                <a:latin typeface="Garamond" pitchFamily="18" charset="0"/>
              </a:rPr>
              <a:t>يمكن القيام بالتثقيف الصحي للعاملين:</a:t>
            </a:r>
            <a:endParaRPr lang="en-MY" sz="2000" b="1" dirty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en-US" sz="2400" dirty="0">
                <a:latin typeface="Garamond" pitchFamily="18" charset="0"/>
              </a:rPr>
              <a:t>1-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During periodic examination. </a:t>
            </a:r>
            <a:r>
              <a:rPr lang="ar-JO" sz="2400" b="1" dirty="0">
                <a:solidFill>
                  <a:srgbClr val="002060"/>
                </a:solidFill>
                <a:latin typeface="Garamond" pitchFamily="18" charset="0"/>
              </a:rPr>
              <a:t>1- أثناء الفحص الدوري.</a:t>
            </a:r>
            <a:endParaRPr lang="en-MY" sz="2400" b="1" dirty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2- On reviewing laboratory test results. </a:t>
            </a:r>
            <a:r>
              <a:rPr lang="ar-JO" sz="2400" b="1" dirty="0">
                <a:solidFill>
                  <a:srgbClr val="002060"/>
                </a:solidFill>
                <a:latin typeface="Garamond" pitchFamily="18" charset="0"/>
              </a:rPr>
              <a:t>2- عند مراجعة نتائج الفحوصات المخبرية.</a:t>
            </a:r>
            <a:endParaRPr lang="en-MY" sz="24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3-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During treatment</a:t>
            </a:r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.</a:t>
            </a:r>
            <a:r>
              <a:rPr lang="ar-JO" sz="2400" b="1" dirty="0">
                <a:solidFill>
                  <a:srgbClr val="002060"/>
                </a:solidFill>
                <a:latin typeface="Garamond" pitchFamily="18" charset="0"/>
              </a:rPr>
              <a:t> 3- أثناء العلاج</a:t>
            </a:r>
            <a:r>
              <a:rPr lang="ar-JO" sz="2400" b="1" dirty="0" smtClean="0">
                <a:solidFill>
                  <a:srgbClr val="002060"/>
                </a:solidFill>
                <a:latin typeface="Garamond" pitchFamily="18" charset="0"/>
              </a:rPr>
              <a:t>.</a:t>
            </a:r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 </a:t>
            </a:r>
            <a:endParaRPr lang="en-MY" sz="2400" b="1" dirty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4- At a time of specific enquiry by employees. </a:t>
            </a:r>
            <a:r>
              <a:rPr lang="ar-JO" sz="2400" b="1" dirty="0">
                <a:solidFill>
                  <a:srgbClr val="002060"/>
                </a:solidFill>
                <a:latin typeface="Garamond" pitchFamily="18" charset="0"/>
              </a:rPr>
              <a:t>4- في وقت استفسار محدد من قبل الموظفين.</a:t>
            </a:r>
            <a:endParaRPr lang="en-MY" sz="2400" b="1" dirty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5- On a request of work group. </a:t>
            </a:r>
            <a:r>
              <a:rPr lang="ar-JO" sz="2400" b="1" dirty="0">
                <a:solidFill>
                  <a:srgbClr val="002060"/>
                </a:solidFill>
                <a:latin typeface="Garamond" pitchFamily="18" charset="0"/>
              </a:rPr>
              <a:t>5- بناء على طلب مجموعة العمل.</a:t>
            </a:r>
            <a:endParaRPr lang="en-MY" sz="2400" b="1" dirty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6- On introduction of a new process or a new hazardous </a:t>
            </a:r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material</a:t>
            </a:r>
            <a:r>
              <a:rPr lang="en-US" sz="2400" dirty="0">
                <a:latin typeface="Garamond" pitchFamily="18" charset="0"/>
              </a:rPr>
              <a:t>. </a:t>
            </a:r>
            <a:r>
              <a:rPr lang="en-US" sz="2400" dirty="0" smtClean="0">
                <a:latin typeface="Garamond" pitchFamily="18" charset="0"/>
              </a:rPr>
              <a:t/>
            </a:r>
            <a:br>
              <a:rPr lang="en-US" sz="2400" dirty="0" smtClean="0">
                <a:latin typeface="Garamond" pitchFamily="18" charset="0"/>
              </a:rPr>
            </a:br>
            <a:r>
              <a:rPr lang="ar-JO" sz="2400" dirty="0">
                <a:latin typeface="Garamond" pitchFamily="18" charset="0"/>
              </a:rPr>
              <a:t>6- عند إدخال عملية جديدة أو مادة خطرة جديدة.</a:t>
            </a:r>
            <a:endParaRPr lang="en-MY" sz="2400" dirty="0">
              <a:latin typeface="Garamond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70640" y="1513199"/>
            <a:ext cx="2880320" cy="1631216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fontAlgn="base"/>
            <a:r>
              <a:rPr lang="en-US" sz="2500" b="1" dirty="0" smtClean="0">
                <a:latin typeface="Garamond" pitchFamily="18" charset="0"/>
              </a:rPr>
              <a:t>about early</a:t>
            </a:r>
          </a:p>
          <a:p>
            <a:pPr fontAlgn="base"/>
            <a:r>
              <a:rPr lang="en-US" sz="2500" b="1" dirty="0" smtClean="0">
                <a:latin typeface="Garamond" pitchFamily="18" charset="0"/>
              </a:rPr>
              <a:t> S&amp;S of OD and </a:t>
            </a:r>
          </a:p>
          <a:p>
            <a:pPr fontAlgn="base"/>
            <a:r>
              <a:rPr lang="en-US" sz="2500" b="1" dirty="0" smtClean="0">
                <a:latin typeface="Garamond" pitchFamily="18" charset="0"/>
              </a:rPr>
              <a:t>the importance of</a:t>
            </a:r>
          </a:p>
          <a:p>
            <a:pPr fontAlgn="base"/>
            <a:r>
              <a:rPr lang="en-US" sz="2500" b="1" dirty="0" smtClean="0">
                <a:latin typeface="Garamond" pitchFamily="18" charset="0"/>
              </a:rPr>
              <a:t> early management</a:t>
            </a:r>
            <a:endParaRPr lang="en-MY" sz="2500" b="1" dirty="0"/>
          </a:p>
        </p:txBody>
      </p:sp>
      <p:sp>
        <p:nvSpPr>
          <p:cNvPr id="8" name="Rectangle 7"/>
          <p:cNvSpPr/>
          <p:nvPr/>
        </p:nvSpPr>
        <p:spPr>
          <a:xfrm>
            <a:off x="147090" y="3322286"/>
            <a:ext cx="621439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       Successful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health education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will improve safe working habits and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will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reduce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both </a:t>
            </a:r>
            <a:endParaRPr lang="en-US" sz="2600" b="1" dirty="0" smtClean="0">
              <a:solidFill>
                <a:schemeClr val="tx2"/>
              </a:solidFill>
              <a:latin typeface="Garamond" pitchFamily="18" charset="0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en-US" sz="2600" b="1" dirty="0" smtClean="0">
                <a:solidFill>
                  <a:schemeClr val="tx2"/>
                </a:solidFill>
                <a:latin typeface="Garamond" pitchFamily="18" charset="0"/>
              </a:rPr>
              <a:t>the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lost time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rate and </a:t>
            </a:r>
            <a:endParaRPr lang="en-US" sz="2600" b="1" dirty="0" smtClean="0">
              <a:solidFill>
                <a:schemeClr val="tx2"/>
              </a:solidFill>
              <a:latin typeface="Garamond" pitchFamily="18" charset="0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en-US" sz="2600" b="1" dirty="0" smtClean="0">
                <a:solidFill>
                  <a:schemeClr val="tx2"/>
                </a:solidFill>
                <a:latin typeface="Garamond" pitchFamily="18" charset="0"/>
              </a:rPr>
              <a:t>the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incidence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 of </a:t>
            </a:r>
            <a:r>
              <a:rPr lang="en-US" sz="2600" b="1" dirty="0" smtClean="0">
                <a:solidFill>
                  <a:schemeClr val="tx2"/>
                </a:solidFill>
                <a:latin typeface="Garamond" pitchFamily="18" charset="0"/>
              </a:rPr>
              <a:t>minor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accidents as well</a:t>
            </a:r>
            <a:endParaRPr lang="en-MY" sz="2600" b="1" dirty="0">
              <a:solidFill>
                <a:schemeClr val="tx2"/>
              </a:solidFill>
              <a:latin typeface="Garamond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979712" y="0"/>
            <a:ext cx="52565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dirty="0">
                <a:latin typeface="Garamond" pitchFamily="18" charset="0"/>
              </a:rPr>
              <a:t>Health education and </a:t>
            </a:r>
            <a:r>
              <a:rPr lang="en-US" b="1" dirty="0" smtClean="0">
                <a:latin typeface="Garamond" pitchFamily="18" charset="0"/>
              </a:rPr>
              <a:t>counseling Cont. .. </a:t>
            </a:r>
            <a:endParaRPr lang="en-US" b="1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89887" y="5265341"/>
            <a:ext cx="812652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V </a:t>
            </a:r>
            <a:r>
              <a:rPr lang="en-US" sz="2000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. Immunization </a:t>
            </a:r>
            <a:r>
              <a:rPr lang="en-US" sz="20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of workers and chemoprophylaxis </a:t>
            </a:r>
            <a:r>
              <a:rPr lang="en-US" sz="2000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/>
            </a:r>
            <a:br>
              <a:rPr lang="en-US" sz="2000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</a:br>
            <a:r>
              <a:rPr lang="ar-JO" sz="20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الخامس . تحصين العمال والوقاية الكيميائية</a:t>
            </a:r>
            <a:endParaRPr lang="en-US" sz="2000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000"/>
                  </a:srgbClr>
                </a:outerShdw>
              </a:effectLst>
              <a:latin typeface="Garamond" pitchFamily="18" charset="0"/>
            </a:endParaRPr>
          </a:p>
          <a:p>
            <a:r>
              <a:rPr lang="en-US" sz="2000" b="1" dirty="0">
                <a:latin typeface="Garamond" pitchFamily="18" charset="0"/>
              </a:rPr>
              <a:t>to combat any infectious disease that may be </a:t>
            </a:r>
            <a:r>
              <a:rPr lang="en-US" sz="2000" b="1" dirty="0" smtClean="0">
                <a:latin typeface="Garamond" pitchFamily="18" charset="0"/>
              </a:rPr>
              <a:t> contracted </a:t>
            </a:r>
            <a:r>
              <a:rPr lang="en-US" sz="2000" b="1" dirty="0">
                <a:latin typeface="Garamond" pitchFamily="18" charset="0"/>
              </a:rPr>
              <a:t>during the course of their </a:t>
            </a:r>
            <a:r>
              <a:rPr lang="en-US" sz="2000" b="1" dirty="0" smtClean="0">
                <a:latin typeface="Garamond" pitchFamily="18" charset="0"/>
              </a:rPr>
              <a:t>occupation</a:t>
            </a:r>
            <a:r>
              <a:rPr lang="ar-JO" sz="2000" b="1" dirty="0">
                <a:latin typeface="Garamond" pitchFamily="18" charset="0"/>
              </a:rPr>
              <a:t>لمكافحة أي مرض معد قد ينتقل خلال فترة </a:t>
            </a:r>
            <a:r>
              <a:rPr lang="ar-JO" sz="2000" b="1" dirty="0" smtClean="0">
                <a:latin typeface="Garamond" pitchFamily="18" charset="0"/>
              </a:rPr>
              <a:t>احتلالهم</a:t>
            </a:r>
            <a:r>
              <a:rPr lang="en-US" sz="2000" b="1" dirty="0" smtClean="0">
                <a:latin typeface="Garamond" pitchFamily="18" charset="0"/>
              </a:rPr>
              <a:t> </a:t>
            </a:r>
            <a:endParaRPr lang="en-MY" sz="20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18</a:t>
            </a:fld>
            <a:endParaRPr lang="en-MY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7043E-921D-4120-9BD1-1EEC23C9DC9D}" type="datetime1">
              <a:rPr lang="en-MY" smtClean="0"/>
              <a:t>8/5/2022</a:t>
            </a:fld>
            <a:endParaRPr lang="en-MY"/>
          </a:p>
        </p:txBody>
      </p:sp>
      <p:sp>
        <p:nvSpPr>
          <p:cNvPr id="12" name="Rectangle 11"/>
          <p:cNvSpPr/>
          <p:nvPr/>
        </p:nvSpPr>
        <p:spPr>
          <a:xfrm>
            <a:off x="9468811" y="3467581"/>
            <a:ext cx="2020129" cy="1400383"/>
          </a:xfrm>
          <a:prstGeom prst="rect">
            <a:avLst/>
          </a:prstGeom>
          <a:ln w="15875"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n-US" sz="1300" b="1" dirty="0" smtClean="0">
                <a:solidFill>
                  <a:srgbClr val="7030A0"/>
                </a:solidFill>
                <a:latin typeface="Garamond" pitchFamily="18" charset="0"/>
              </a:rPr>
              <a:t>Medical prevention:</a:t>
            </a:r>
          </a:p>
          <a:p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Pre-employment </a:t>
            </a:r>
            <a:r>
              <a:rPr lang="en-US" sz="1200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medical </a:t>
            </a:r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exam</a:t>
            </a:r>
          </a:p>
          <a:p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Pre-placement examination:</a:t>
            </a:r>
          </a:p>
          <a:p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Periodic </a:t>
            </a:r>
            <a:r>
              <a:rPr lang="en-US" sz="1200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medical </a:t>
            </a:r>
            <a:r>
              <a:rPr lang="en-US" sz="1200" dirty="0" err="1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examin</a:t>
            </a:r>
            <a:endParaRPr lang="en-US" sz="1200" dirty="0" smtClean="0">
              <a:effectLst>
                <a:outerShdw blurRad="38100" dist="38100" dir="2700000" algn="tl">
                  <a:srgbClr val="000000">
                    <a:alpha val="43000"/>
                  </a:srgbClr>
                </a:outerShdw>
              </a:effectLst>
              <a:latin typeface="Garamond" pitchFamily="18" charset="0"/>
            </a:endParaRPr>
          </a:p>
          <a:p>
            <a:r>
              <a:rPr lang="en-US" sz="1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Health </a:t>
            </a:r>
            <a:r>
              <a:rPr lang="en-US" sz="1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education </a:t>
            </a:r>
            <a:endParaRPr lang="en-US" sz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000"/>
                  </a:srgbClr>
                </a:outerShdw>
              </a:effectLst>
              <a:latin typeface="Garamond" pitchFamily="18" charset="0"/>
            </a:endParaRPr>
          </a:p>
          <a:p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Immunization </a:t>
            </a:r>
            <a:r>
              <a:rPr lang="en-US" sz="1200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of workers </a:t>
            </a:r>
            <a:endParaRPr lang="en-US" sz="1200" dirty="0" smtClean="0">
              <a:effectLst>
                <a:outerShdw blurRad="38100" dist="38100" dir="2700000" algn="tl">
                  <a:srgbClr val="000000">
                    <a:alpha val="43000"/>
                  </a:srgbClr>
                </a:outerShdw>
              </a:effectLst>
              <a:latin typeface="Garamond" pitchFamily="18" charset="0"/>
            </a:endParaRPr>
          </a:p>
          <a:p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chemoprophylaxis</a:t>
            </a:r>
            <a:endParaRPr lang="en-MY" sz="1200" dirty="0">
              <a:latin typeface="Garamond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9664" y="3397341"/>
            <a:ext cx="3024336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sz="2800" b="1" dirty="0">
                <a:solidFill>
                  <a:srgbClr val="FF0000"/>
                </a:solidFill>
                <a:latin typeface="Garamond" pitchFamily="18" charset="0"/>
              </a:rPr>
              <a:t>التثقيف الصحي الناجح</a:t>
            </a:r>
          </a:p>
          <a:p>
            <a:pPr algn="r"/>
            <a:r>
              <a:rPr lang="ar-JO" sz="2400" dirty="0"/>
              <a:t>سيحسن عادات العمل الآمنة </a:t>
            </a:r>
          </a:p>
          <a:p>
            <a:pPr algn="r"/>
            <a:r>
              <a:rPr lang="ar-JO" sz="2400" dirty="0"/>
              <a:t>سيقلل كلاهما</a:t>
            </a:r>
          </a:p>
          <a:p>
            <a:pPr algn="r"/>
            <a:r>
              <a:rPr lang="ar-JO" sz="2400" dirty="0"/>
              <a:t>معدل الوقت الضائع و</a:t>
            </a:r>
          </a:p>
          <a:p>
            <a:pPr algn="r"/>
            <a:r>
              <a:rPr lang="ar-JO" sz="2400" dirty="0"/>
              <a:t>وقوع الحوادث البسيطة أيضًا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455573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463" y="369714"/>
            <a:ext cx="9067538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2000" b="1" dirty="0">
                <a:solidFill>
                  <a:srgbClr val="FF0000"/>
                </a:solidFill>
                <a:latin typeface="Garamond" pitchFamily="18" charset="0"/>
              </a:rPr>
              <a:t>b</a:t>
            </a:r>
            <a:r>
              <a:rPr lang="en-US" sz="2000" b="1" dirty="0">
                <a:solidFill>
                  <a:srgbClr val="C00000"/>
                </a:solidFill>
                <a:latin typeface="Garamond" pitchFamily="18" charset="0"/>
              </a:rPr>
              <a:t>) Engineering prevention</a:t>
            </a:r>
            <a:r>
              <a:rPr lang="en-US" sz="2000" b="1" dirty="0">
                <a:solidFill>
                  <a:srgbClr val="FF0000"/>
                </a:solidFill>
                <a:latin typeface="Garamond" pitchFamily="18" charset="0"/>
              </a:rPr>
              <a:t>: </a:t>
            </a:r>
            <a:r>
              <a:rPr lang="en-US" sz="2000" dirty="0">
                <a:latin typeface="Garamond" pitchFamily="18" charset="0"/>
              </a:rPr>
              <a:t>through</a:t>
            </a:r>
            <a:r>
              <a:rPr lang="en-US" sz="2000" dirty="0" smtClean="0">
                <a:latin typeface="Garamond" pitchFamily="18" charset="0"/>
              </a:rPr>
              <a:t>:-</a:t>
            </a:r>
            <a:r>
              <a:rPr lang="ar-JO" sz="2000" dirty="0">
                <a:latin typeface="Garamond" pitchFamily="18" charset="0"/>
              </a:rPr>
              <a:t>ب) المنع الهندسي: من خلال: </a:t>
            </a:r>
            <a:endParaRPr lang="en-MY" sz="2000" dirty="0">
              <a:latin typeface="Garamond" pitchFamily="18" charset="0"/>
            </a:endParaRPr>
          </a:p>
          <a:p>
            <a:pPr marL="514350" lvl="0" indent="-514350" fontAlgn="base">
              <a:buFont typeface="+mj-lt"/>
              <a:buAutoNum type="arabicPeriod"/>
            </a:pPr>
            <a:r>
              <a:rPr lang="en-US" sz="2000" b="1" u="sng" dirty="0">
                <a:solidFill>
                  <a:srgbClr val="FF0000"/>
                </a:solidFill>
                <a:latin typeface="Garamond" pitchFamily="18" charset="0"/>
              </a:rPr>
              <a:t>Mechanization</a:t>
            </a:r>
            <a:r>
              <a:rPr lang="en-US" sz="2000" b="1" dirty="0">
                <a:latin typeface="Garamond" pitchFamily="18" charset="0"/>
              </a:rPr>
              <a:t> of heavy work process to lighten the </a:t>
            </a:r>
            <a:r>
              <a:rPr lang="en-US" sz="2000" b="1" dirty="0" smtClean="0">
                <a:latin typeface="Garamond" pitchFamily="18" charset="0"/>
              </a:rPr>
              <a:t> </a:t>
            </a:r>
            <a:r>
              <a:rPr lang="en-US" sz="2000" b="1" dirty="0" smtClean="0">
                <a:latin typeface="Garamond" pitchFamily="18" charset="0"/>
              </a:rPr>
              <a:t>physical </a:t>
            </a:r>
            <a:r>
              <a:rPr lang="en-US" sz="2000" b="1" dirty="0">
                <a:latin typeface="Garamond" pitchFamily="18" charset="0"/>
              </a:rPr>
              <a:t>strain</a:t>
            </a:r>
            <a:r>
              <a:rPr lang="en-US" sz="2000" b="1" dirty="0" smtClean="0">
                <a:latin typeface="Garamond" pitchFamily="18" charset="0"/>
              </a:rPr>
              <a:t>.</a:t>
            </a:r>
            <a:r>
              <a:rPr lang="ar-JO" sz="2000" b="1" dirty="0">
                <a:latin typeface="Garamond" pitchFamily="18" charset="0"/>
              </a:rPr>
              <a:t> ميكنة العمل الشاق لتخفيف الضغط البدني</a:t>
            </a:r>
            <a:r>
              <a:rPr lang="ar-JO" sz="2000" b="1" dirty="0" smtClean="0">
                <a:latin typeface="Garamond" pitchFamily="18" charset="0"/>
              </a:rPr>
              <a:t>.</a:t>
            </a:r>
            <a:r>
              <a:rPr lang="en-US" sz="2000" b="1" dirty="0" smtClean="0">
                <a:latin typeface="Garamond" pitchFamily="18" charset="0"/>
              </a:rPr>
              <a:t> </a:t>
            </a:r>
            <a:endParaRPr lang="en-MY" sz="2000" b="1" dirty="0">
              <a:latin typeface="Garamond" pitchFamily="18" charset="0"/>
            </a:endParaRPr>
          </a:p>
          <a:p>
            <a:pPr lvl="0" fontAlgn="base"/>
            <a:r>
              <a:rPr lang="en-US" sz="2000" b="1" dirty="0" smtClean="0">
                <a:solidFill>
                  <a:srgbClr val="FF0000"/>
                </a:solidFill>
                <a:latin typeface="Garamond" pitchFamily="18" charset="0"/>
              </a:rPr>
              <a:t>2. </a:t>
            </a:r>
            <a:r>
              <a:rPr lang="en-US" sz="2000" b="1" u="sng" dirty="0" smtClean="0">
                <a:solidFill>
                  <a:srgbClr val="FF0000"/>
                </a:solidFill>
                <a:latin typeface="Garamond" pitchFamily="18" charset="0"/>
              </a:rPr>
              <a:t>Substitution</a:t>
            </a:r>
            <a:r>
              <a:rPr lang="en-US" sz="2000" b="1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Garamond" pitchFamily="18" charset="0"/>
              </a:rPr>
              <a:t>o</a:t>
            </a:r>
            <a:r>
              <a:rPr lang="en-US" sz="2000" b="1" dirty="0" smtClean="0">
                <a:latin typeface="Garamond" pitchFamily="18" charset="0"/>
              </a:rPr>
              <a:t>f </a:t>
            </a:r>
            <a:r>
              <a:rPr lang="en-US" sz="2000" b="1" dirty="0">
                <a:solidFill>
                  <a:srgbClr val="002060"/>
                </a:solidFill>
                <a:latin typeface="Garamond" pitchFamily="18" charset="0"/>
              </a:rPr>
              <a:t>hazardous substance</a:t>
            </a:r>
            <a:r>
              <a:rPr lang="en-US" sz="2000" b="1" dirty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en-US" sz="2000" b="1" dirty="0">
                <a:latin typeface="Garamond" pitchFamily="18" charset="0"/>
              </a:rPr>
              <a:t>or operation by </a:t>
            </a:r>
            <a:r>
              <a:rPr lang="en-US" sz="2000" b="1" dirty="0">
                <a:solidFill>
                  <a:srgbClr val="002060"/>
                </a:solidFill>
                <a:latin typeface="Garamond" pitchFamily="18" charset="0"/>
              </a:rPr>
              <a:t>non hazardous </a:t>
            </a:r>
            <a:r>
              <a:rPr lang="en-US" sz="2000" dirty="0" smtClean="0">
                <a:latin typeface="Garamond" pitchFamily="18" charset="0"/>
              </a:rPr>
              <a:t>one </a:t>
            </a:r>
            <a:r>
              <a:rPr lang="ar-JO" sz="2000" dirty="0">
                <a:latin typeface="Garamond" pitchFamily="18" charset="0"/>
              </a:rPr>
              <a:t>2. استبدال مادة أو عملية خطرة بمادة غير خطرة</a:t>
            </a:r>
            <a:endParaRPr lang="en-US" sz="2000" dirty="0">
              <a:latin typeface="Garamond" pitchFamily="18" charset="0"/>
            </a:endParaRPr>
          </a:p>
          <a:p>
            <a:pPr lvl="0" fontAlgn="base"/>
            <a:r>
              <a:rPr lang="en-US" sz="2000" b="1" dirty="0" smtClean="0">
                <a:solidFill>
                  <a:srgbClr val="FF0000"/>
                </a:solidFill>
                <a:latin typeface="Garamond" pitchFamily="18" charset="0"/>
              </a:rPr>
              <a:t>3. </a:t>
            </a:r>
            <a:r>
              <a:rPr lang="en-US" sz="2000" b="1" u="sng" dirty="0" smtClean="0">
                <a:solidFill>
                  <a:srgbClr val="FF0000"/>
                </a:solidFill>
                <a:latin typeface="Garamond" pitchFamily="18" charset="0"/>
              </a:rPr>
              <a:t>Enclosure</a:t>
            </a:r>
            <a:r>
              <a:rPr lang="en-US" sz="2000" b="1" dirty="0">
                <a:solidFill>
                  <a:srgbClr val="FF0000"/>
                </a:solidFill>
                <a:latin typeface="Garamond" pitchFamily="18" charset="0"/>
              </a:rPr>
              <a:t>:</a:t>
            </a:r>
            <a:r>
              <a:rPr lang="en-US" sz="2000" b="1" dirty="0">
                <a:latin typeface="Garamond" pitchFamily="18" charset="0"/>
              </a:rPr>
              <a:t> </a:t>
            </a:r>
            <a:r>
              <a:rPr lang="ar-JO" sz="2000" b="1" dirty="0">
                <a:latin typeface="Garamond" pitchFamily="18" charset="0"/>
              </a:rPr>
              <a:t>نسيج</a:t>
            </a:r>
            <a:endParaRPr lang="en-US" sz="2000" b="1" dirty="0" smtClean="0">
              <a:latin typeface="Garamond" pitchFamily="18" charset="0"/>
            </a:endParaRPr>
          </a:p>
          <a:p>
            <a:pPr lvl="0" fontAlgn="base"/>
            <a:r>
              <a:rPr lang="en-US" sz="2000" b="1" dirty="0" smtClean="0">
                <a:latin typeface="Garamond" pitchFamily="18" charset="0"/>
              </a:rPr>
              <a:t>machine guarding </a:t>
            </a:r>
            <a:r>
              <a:rPr lang="ar-JO" sz="2000" b="1" dirty="0">
                <a:latin typeface="Garamond" pitchFamily="18" charset="0"/>
              </a:rPr>
              <a:t>الة حراسة</a:t>
            </a:r>
            <a:endParaRPr lang="en-MY" sz="2000" b="1" dirty="0">
              <a:latin typeface="Garamond" pitchFamily="18" charset="0"/>
            </a:endParaRPr>
          </a:p>
          <a:p>
            <a:pPr lvl="0" fontAlgn="base"/>
            <a:r>
              <a:rPr lang="en-US" sz="2000" b="1" dirty="0" smtClean="0">
                <a:solidFill>
                  <a:srgbClr val="FF0000"/>
                </a:solidFill>
                <a:latin typeface="Garamond" pitchFamily="18" charset="0"/>
              </a:rPr>
              <a:t>4. </a:t>
            </a:r>
            <a:r>
              <a:rPr lang="en-US" sz="2000" b="1" u="sng" dirty="0" smtClean="0">
                <a:solidFill>
                  <a:srgbClr val="FF0000"/>
                </a:solidFill>
                <a:latin typeface="Garamond" pitchFamily="18" charset="0"/>
              </a:rPr>
              <a:t>Isolation</a:t>
            </a:r>
            <a:r>
              <a:rPr lang="en-US" sz="2000" b="1" u="sng" dirty="0" smtClean="0">
                <a:solidFill>
                  <a:srgbClr val="FF0000"/>
                </a:solidFill>
                <a:latin typeface="Garamond" pitchFamily="18" charset="0"/>
              </a:rPr>
              <a:t>: </a:t>
            </a:r>
            <a:r>
              <a:rPr lang="ar-JO" sz="2000" b="1" u="sng" dirty="0">
                <a:solidFill>
                  <a:srgbClr val="FF0000"/>
                </a:solidFill>
                <a:latin typeface="Garamond" pitchFamily="18" charset="0"/>
              </a:rPr>
              <a:t>4. العزلة:</a:t>
            </a:r>
            <a:endParaRPr lang="en-US" sz="2000" b="1" u="sng" dirty="0" smtClean="0">
              <a:solidFill>
                <a:srgbClr val="FF0000"/>
              </a:solidFill>
              <a:latin typeface="Garamond" pitchFamily="18" charset="0"/>
            </a:endParaRPr>
          </a:p>
          <a:p>
            <a:pPr lvl="0" fontAlgn="base"/>
            <a:r>
              <a:rPr lang="en-US" sz="2000" b="1" u="sng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000" b="1" dirty="0">
                <a:latin typeface="Garamond" pitchFamily="18" charset="0"/>
              </a:rPr>
              <a:t>isolation of hazardous process </a:t>
            </a:r>
            <a:r>
              <a:rPr lang="en-US" sz="2000" b="1" dirty="0">
                <a:solidFill>
                  <a:schemeClr val="tx2"/>
                </a:solidFill>
                <a:latin typeface="Garamond" pitchFamily="18" charset="0"/>
              </a:rPr>
              <a:t>inside the work </a:t>
            </a:r>
            <a:r>
              <a:rPr lang="en-US" sz="2000" b="1" dirty="0">
                <a:latin typeface="Garamond" pitchFamily="18" charset="0"/>
              </a:rPr>
              <a:t>place </a:t>
            </a:r>
            <a:r>
              <a:rPr lang="en-US" sz="2000" i="1" dirty="0">
                <a:solidFill>
                  <a:schemeClr val="accent1"/>
                </a:solidFill>
                <a:latin typeface="Garamond" pitchFamily="18" charset="0"/>
              </a:rPr>
              <a:t>(radiation</a:t>
            </a:r>
            <a:r>
              <a:rPr lang="en-US" sz="2000" i="1" dirty="0" smtClean="0">
                <a:solidFill>
                  <a:schemeClr val="accent1"/>
                </a:solidFill>
                <a:latin typeface="Garamond" pitchFamily="18" charset="0"/>
              </a:rPr>
              <a:t>).</a:t>
            </a:r>
          </a:p>
          <a:p>
            <a:pPr lvl="0" fontAlgn="base"/>
            <a:r>
              <a:rPr lang="ar-JO" sz="2000" i="1" dirty="0">
                <a:solidFill>
                  <a:schemeClr val="accent1"/>
                </a:solidFill>
                <a:latin typeface="Garamond" pitchFamily="18" charset="0"/>
              </a:rPr>
              <a:t>عزل العمليات الخطرة داخل مكان العمل (إشعاع).</a:t>
            </a:r>
            <a:endParaRPr lang="en-MY" sz="2000" i="1" dirty="0">
              <a:solidFill>
                <a:schemeClr val="accent1"/>
              </a:solidFill>
              <a:latin typeface="Garamond" pitchFamily="18" charset="0"/>
            </a:endParaRPr>
          </a:p>
          <a:p>
            <a:pPr lvl="0" eaLnBrk="0" fontAlgn="base" hangingPunct="0"/>
            <a:r>
              <a:rPr lang="en-US" sz="2000" b="1" dirty="0" smtClean="0">
                <a:solidFill>
                  <a:srgbClr val="FF0000"/>
                </a:solidFill>
                <a:latin typeface="Garamond" pitchFamily="18" charset="0"/>
              </a:rPr>
              <a:t>5. </a:t>
            </a:r>
            <a:r>
              <a:rPr lang="en-US" sz="2000" b="1" u="sng" dirty="0" smtClean="0">
                <a:solidFill>
                  <a:srgbClr val="FF0000"/>
                </a:solidFill>
                <a:latin typeface="Garamond" pitchFamily="18" charset="0"/>
              </a:rPr>
              <a:t>Segregation</a:t>
            </a:r>
            <a:r>
              <a:rPr lang="en-US" sz="2000" u="sng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ar-JO" sz="2000" u="sng" dirty="0">
                <a:solidFill>
                  <a:srgbClr val="FF0000"/>
                </a:solidFill>
                <a:latin typeface="Garamond" pitchFamily="18" charset="0"/>
              </a:rPr>
              <a:t>5. </a:t>
            </a:r>
            <a:r>
              <a:rPr lang="ar-JO" sz="2000" u="sng" dirty="0" smtClean="0">
                <a:solidFill>
                  <a:srgbClr val="FF0000"/>
                </a:solidFill>
                <a:latin typeface="Garamond" pitchFamily="18" charset="0"/>
              </a:rPr>
              <a:t>الفصل</a:t>
            </a:r>
            <a:endParaRPr lang="en-US" sz="2000" u="sng" dirty="0">
              <a:solidFill>
                <a:srgbClr val="FF0000"/>
              </a:solidFill>
              <a:latin typeface="Garamond" pitchFamily="18" charset="0"/>
            </a:endParaRPr>
          </a:p>
          <a:p>
            <a:pPr lvl="0" eaLnBrk="0" fontAlgn="base" hangingPunct="0"/>
            <a:r>
              <a:rPr lang="en-US" sz="2000" b="1" dirty="0" smtClean="0">
                <a:solidFill>
                  <a:srgbClr val="FF0000"/>
                </a:solidFill>
                <a:latin typeface="Garamond" pitchFamily="18" charset="0"/>
              </a:rPr>
              <a:t>o</a:t>
            </a:r>
            <a:r>
              <a:rPr lang="en-US" sz="2000" b="1" dirty="0" smtClean="0">
                <a:latin typeface="Garamond" pitchFamily="18" charset="0"/>
              </a:rPr>
              <a:t>f </a:t>
            </a:r>
            <a:r>
              <a:rPr lang="en-US" sz="2000" b="1" dirty="0">
                <a:latin typeface="Garamond" pitchFamily="18" charset="0"/>
              </a:rPr>
              <a:t>hazardous process </a:t>
            </a:r>
            <a:r>
              <a:rPr lang="en-US" sz="2000" b="1" dirty="0">
                <a:solidFill>
                  <a:schemeClr val="tx2"/>
                </a:solidFill>
                <a:latin typeface="Garamond" pitchFamily="18" charset="0"/>
              </a:rPr>
              <a:t>away from </a:t>
            </a:r>
            <a:r>
              <a:rPr lang="en-US" sz="2000" b="1" dirty="0">
                <a:latin typeface="Garamond" pitchFamily="18" charset="0"/>
              </a:rPr>
              <a:t>work places</a:t>
            </a:r>
            <a:r>
              <a:rPr lang="en-US" sz="2000" dirty="0" smtClean="0">
                <a:latin typeface="Garamond" pitchFamily="18" charset="0"/>
              </a:rPr>
              <a:t>.</a:t>
            </a:r>
            <a:r>
              <a:rPr lang="ar-JO" sz="2000" dirty="0">
                <a:latin typeface="Garamond" pitchFamily="18" charset="0"/>
              </a:rPr>
              <a:t> من العمليات الخطرة بعيدًا عن أماكن العمل.</a:t>
            </a:r>
            <a:endParaRPr lang="en-MY" sz="2000" dirty="0">
              <a:latin typeface="Garamond" pitchFamily="18" charset="0"/>
            </a:endParaRPr>
          </a:p>
          <a:p>
            <a:pPr lvl="0" eaLnBrk="0" fontAlgn="base" hangingPunct="0"/>
            <a:r>
              <a:rPr lang="en-US" sz="2000" b="1" dirty="0" smtClean="0">
                <a:solidFill>
                  <a:srgbClr val="FF0000"/>
                </a:solidFill>
                <a:latin typeface="Garamond" pitchFamily="18" charset="0"/>
              </a:rPr>
              <a:t>6. </a:t>
            </a:r>
            <a:r>
              <a:rPr lang="en-US" sz="2000" b="1" u="sng" dirty="0" smtClean="0">
                <a:solidFill>
                  <a:srgbClr val="FF0000"/>
                </a:solidFill>
                <a:latin typeface="Garamond" pitchFamily="18" charset="0"/>
              </a:rPr>
              <a:t>Good </a:t>
            </a:r>
            <a:r>
              <a:rPr lang="en-US" sz="2000" b="1" u="sng" dirty="0">
                <a:solidFill>
                  <a:srgbClr val="FF0000"/>
                </a:solidFill>
                <a:latin typeface="Garamond" pitchFamily="18" charset="0"/>
              </a:rPr>
              <a:t>ventilation</a:t>
            </a:r>
            <a:r>
              <a:rPr lang="en-US" sz="2000" dirty="0">
                <a:latin typeface="Garamond" pitchFamily="18" charset="0"/>
              </a:rPr>
              <a:t>: </a:t>
            </a:r>
            <a:r>
              <a:rPr lang="ar-JO" sz="2000" dirty="0">
                <a:latin typeface="Garamond" pitchFamily="18" charset="0"/>
              </a:rPr>
              <a:t>6. تهوية جيدة:</a:t>
            </a:r>
            <a:endParaRPr lang="en-US" sz="2000" dirty="0">
              <a:latin typeface="Garamond" pitchFamily="18" charset="0"/>
            </a:endParaRPr>
          </a:p>
          <a:p>
            <a:pPr marL="571500" lvl="0" indent="-571500" eaLnBrk="0" fontAlgn="base" hangingPunct="0">
              <a:buFont typeface="+mj-lt"/>
              <a:buAutoNum type="romanLcPeriod"/>
            </a:pPr>
            <a:r>
              <a:rPr lang="en-US" b="1" dirty="0">
                <a:latin typeface="Garamond" pitchFamily="18" charset="0"/>
              </a:rPr>
              <a:t>by fans to increase air movement or </a:t>
            </a:r>
            <a:r>
              <a:rPr lang="ar-JO" b="1" dirty="0">
                <a:latin typeface="Garamond" pitchFamily="18" charset="0"/>
              </a:rPr>
              <a:t>بواسطة المراوح لزيادة حركة الهواء أو</a:t>
            </a:r>
            <a:endParaRPr lang="en-US" b="1" dirty="0" smtClean="0">
              <a:latin typeface="Garamond" pitchFamily="18" charset="0"/>
            </a:endParaRPr>
          </a:p>
          <a:p>
            <a:pPr marL="571500" lvl="0" indent="-571500" eaLnBrk="0" fontAlgn="base" hangingPunct="0">
              <a:buFont typeface="+mj-lt"/>
              <a:buAutoNum type="romanLcPeriod"/>
            </a:pPr>
            <a:r>
              <a:rPr lang="en-US" sz="2000" dirty="0" smtClean="0">
                <a:latin typeface="Garamond" pitchFamily="18" charset="0"/>
              </a:rPr>
              <a:t>by </a:t>
            </a:r>
            <a:r>
              <a:rPr lang="en-US" sz="2000" b="1" dirty="0">
                <a:latin typeface="Garamond" pitchFamily="18" charset="0"/>
              </a:rPr>
              <a:t>exhaust  system </a:t>
            </a:r>
            <a:r>
              <a:rPr lang="en-US" sz="2000" b="1" dirty="0">
                <a:solidFill>
                  <a:srgbClr val="002060"/>
                </a:solidFill>
                <a:latin typeface="Garamond" pitchFamily="18" charset="0"/>
              </a:rPr>
              <a:t>for suction </a:t>
            </a:r>
            <a:r>
              <a:rPr lang="en-US" sz="2000" dirty="0">
                <a:latin typeface="Garamond" pitchFamily="18" charset="0"/>
              </a:rPr>
              <a:t>of </a:t>
            </a:r>
            <a:r>
              <a:rPr lang="en-US" sz="2000" b="1" dirty="0">
                <a:solidFill>
                  <a:srgbClr val="0070C0"/>
                </a:solidFill>
                <a:latin typeface="Garamond" pitchFamily="18" charset="0"/>
              </a:rPr>
              <a:t>hazardous gases </a:t>
            </a:r>
            <a:r>
              <a:rPr lang="en-US" sz="2000" dirty="0">
                <a:latin typeface="Garamond" pitchFamily="18" charset="0"/>
              </a:rPr>
              <a:t>or </a:t>
            </a:r>
            <a:r>
              <a:rPr lang="ar-JO" sz="2000" dirty="0">
                <a:latin typeface="Garamond" pitchFamily="18" charset="0"/>
              </a:rPr>
              <a:t>بواسطة نظام العادم لشفط الغازات الخطرة أو</a:t>
            </a:r>
            <a:endParaRPr lang="en-US" sz="2000" dirty="0" smtClean="0">
              <a:latin typeface="Garamond" pitchFamily="18" charset="0"/>
            </a:endParaRPr>
          </a:p>
          <a:p>
            <a:pPr marL="571500" lvl="0" indent="-571500" eaLnBrk="0" fontAlgn="base" hangingPunct="0">
              <a:buFont typeface="+mj-lt"/>
              <a:buAutoNum type="romanLcPeriod"/>
            </a:pPr>
            <a:r>
              <a:rPr lang="en-US" sz="2000" b="1" dirty="0" smtClean="0">
                <a:latin typeface="Garamond" pitchFamily="18" charset="0"/>
              </a:rPr>
              <a:t>dust </a:t>
            </a:r>
            <a:r>
              <a:rPr lang="en-US" sz="2000" b="1" dirty="0">
                <a:latin typeface="Garamond" pitchFamily="18" charset="0"/>
              </a:rPr>
              <a:t>to be collected </a:t>
            </a:r>
            <a:r>
              <a:rPr lang="en-US" sz="2000" dirty="0">
                <a:latin typeface="Garamond" pitchFamily="18" charset="0"/>
              </a:rPr>
              <a:t>in </a:t>
            </a:r>
            <a:r>
              <a:rPr lang="en-US" sz="2000" b="1" dirty="0">
                <a:latin typeface="Garamond" pitchFamily="18" charset="0"/>
              </a:rPr>
              <a:t>a </a:t>
            </a:r>
            <a:r>
              <a:rPr lang="en-US" sz="2000" b="1" dirty="0">
                <a:solidFill>
                  <a:srgbClr val="0070C0"/>
                </a:solidFill>
                <a:latin typeface="Garamond" pitchFamily="18" charset="0"/>
              </a:rPr>
              <a:t>special disposal system </a:t>
            </a:r>
            <a:r>
              <a:rPr lang="ar-JO" sz="2000" b="1" dirty="0">
                <a:solidFill>
                  <a:srgbClr val="0070C0"/>
                </a:solidFill>
                <a:latin typeface="Garamond" pitchFamily="18" charset="0"/>
              </a:rPr>
              <a:t>يتم جمع الغبار في نظام التخلص </a:t>
            </a:r>
            <a:r>
              <a:rPr lang="ar-JO" sz="2000" b="1" dirty="0" smtClean="0">
                <a:solidFill>
                  <a:srgbClr val="0070C0"/>
                </a:solidFill>
                <a:latin typeface="Garamond" pitchFamily="18" charset="0"/>
              </a:rPr>
              <a:t>الخاص</a:t>
            </a:r>
            <a:r>
              <a:rPr lang="en-US" sz="2000" b="1" dirty="0" smtClean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en-US" sz="2000" b="1" dirty="0" smtClean="0">
                <a:solidFill>
                  <a:srgbClr val="0070C0"/>
                </a:solidFill>
                <a:latin typeface="Garamond" pitchFamily="18" charset="0"/>
              </a:rPr>
              <a:t> </a:t>
            </a:r>
            <a:endParaRPr lang="en-MY" sz="2000" b="1" dirty="0">
              <a:solidFill>
                <a:srgbClr val="0070C0"/>
              </a:solidFill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180528" y="-33219"/>
            <a:ext cx="721959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Garamond" pitchFamily="18" charset="0"/>
              </a:rPr>
              <a:t>  Cont.  ..Prevention </a:t>
            </a:r>
            <a:r>
              <a:rPr lang="en-US" sz="2400" b="1" dirty="0">
                <a:latin typeface="Garamond" pitchFamily="18" charset="0"/>
              </a:rPr>
              <a:t>of occupational health hazards</a:t>
            </a:r>
            <a:endParaRPr lang="en-US" sz="2400" dirty="0">
              <a:latin typeface="Garamond" pitchFamily="18" charset="0"/>
            </a:endParaRPr>
          </a:p>
        </p:txBody>
      </p:sp>
      <p:pic>
        <p:nvPicPr>
          <p:cNvPr id="6" name="Picture 20" descr="Contaminated Area Sign Stock Vector - 7802568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9063" y="2456294"/>
            <a:ext cx="2052789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ight Arrow 6"/>
          <p:cNvSpPr/>
          <p:nvPr/>
        </p:nvSpPr>
        <p:spPr>
          <a:xfrm>
            <a:off x="7699802" y="6379167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859872" y="6167948"/>
            <a:ext cx="2133600" cy="365125"/>
          </a:xfrm>
        </p:spPr>
        <p:txBody>
          <a:bodyPr/>
          <a:lstStyle/>
          <a:p>
            <a:fld id="{80AE10D2-8D91-4007-A2C2-D2057345B80D}" type="slidenum">
              <a:rPr lang="en-MY" smtClean="0"/>
              <a:t>19</a:t>
            </a:fld>
            <a:endParaRPr lang="en-MY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59FE0-9D60-4932-8EF1-C647B07D13B2}" type="datetime1">
              <a:rPr lang="en-MY" smtClean="0"/>
              <a:t>8/5/2022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909052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47346" y="332656"/>
            <a:ext cx="8773171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Garamond" pitchFamily="18" charset="0"/>
              </a:rPr>
              <a:t>Occupation 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Garamond" pitchFamily="18" charset="0"/>
              </a:rPr>
              <a:t>Health </a:t>
            </a:r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Garamond" pitchFamily="18" charset="0"/>
              </a:rPr>
              <a:t>Program</a:t>
            </a:r>
            <a:r>
              <a:rPr lang="ar-JO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Garamond" pitchFamily="18" charset="0"/>
              </a:rPr>
              <a:t> برنامج الصحة المهنية</a:t>
            </a:r>
            <a:endParaRPr lang="en-US" sz="32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Garamond" pitchFamily="18" charset="0"/>
            </a:endParaRPr>
          </a:p>
          <a:p>
            <a:pPr algn="ctr" rtl="1"/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Garamond" pitchFamily="18" charset="0"/>
              </a:rPr>
              <a:t>&amp;</a:t>
            </a:r>
          </a:p>
          <a:p>
            <a:pPr algn="ctr" rtl="1"/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Garamond" pitchFamily="18" charset="0"/>
              </a:rPr>
              <a:t>Occupational 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Garamond" pitchFamily="18" charset="0"/>
              </a:rPr>
              <a:t>Health Services</a:t>
            </a:r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Garamond" pitchFamily="18" charset="0"/>
              </a:rPr>
              <a:t>:</a:t>
            </a:r>
            <a:r>
              <a:rPr lang="ar-JO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Garamond" pitchFamily="18" charset="0"/>
              </a:rPr>
              <a:t> خدمات الصحة المهنية</a:t>
            </a:r>
            <a:r>
              <a:rPr lang="ar-JO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Garamond" pitchFamily="18" charset="0"/>
              </a:rPr>
              <a:t>: </a:t>
            </a:r>
            <a:endParaRPr lang="en-MY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4" name="Picture 14" descr="Construction worker repairman thumb up, safety first, health and safety warning signs, vector illustrat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797" y="2277196"/>
            <a:ext cx="5466363" cy="2849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919273" y="5451321"/>
            <a:ext cx="684937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Prof. Dr. WAQAR  AL-KUBAISY</a:t>
            </a:r>
            <a:endParaRPr lang="en-MY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2</a:t>
            </a:fld>
            <a:endParaRPr lang="en-MY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B81BD-3AAB-4E39-BD6D-9A37F671779B}" type="datetime1">
              <a:rPr lang="en-MY" smtClean="0"/>
              <a:t>5/5/2022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2837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3548" y="109374"/>
            <a:ext cx="905733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/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7. Good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lighting</a:t>
            </a:r>
            <a:r>
              <a:rPr lang="en-US" sz="2400" b="1" dirty="0">
                <a:solidFill>
                  <a:srgbClr val="7030A0"/>
                </a:solidFill>
                <a:latin typeface="Garamond" pitchFamily="18" charset="0"/>
              </a:rPr>
              <a:t> </a:t>
            </a:r>
            <a:r>
              <a:rPr lang="en-US" sz="2400" b="1" dirty="0">
                <a:latin typeface="Garamond" pitchFamily="18" charset="0"/>
              </a:rPr>
              <a:t>and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control of other physical hazards </a:t>
            </a:r>
            <a:r>
              <a:rPr lang="en-US" sz="2400" b="1" dirty="0" smtClean="0">
                <a:latin typeface="Garamond" pitchFamily="18" charset="0"/>
              </a:rPr>
              <a:t>at </a:t>
            </a:r>
            <a:r>
              <a:rPr lang="en-US" sz="2400" b="1" dirty="0" smtClean="0">
                <a:latin typeface="Garamond" pitchFamily="18" charset="0"/>
              </a:rPr>
              <a:t>workplace </a:t>
            </a:r>
            <a:r>
              <a:rPr lang="en-US" sz="2400" b="1" dirty="0">
                <a:latin typeface="Garamond" pitchFamily="18" charset="0"/>
              </a:rPr>
              <a:t>as heat, noise and radiation</a:t>
            </a:r>
            <a:r>
              <a:rPr lang="en-US" sz="2400" b="1" dirty="0" smtClean="0">
                <a:latin typeface="Garamond" pitchFamily="18" charset="0"/>
              </a:rPr>
              <a:t>.</a:t>
            </a:r>
            <a:r>
              <a:rPr lang="ar-JO" sz="2400" b="1" dirty="0">
                <a:latin typeface="Garamond" pitchFamily="18" charset="0"/>
              </a:rPr>
              <a:t> 7. الإضاءة الجيدة والتحكم في الأخطار المادية الأخرى في مكان العمل مثل الحرارة والضوضاء والإشعاع.</a:t>
            </a:r>
            <a:endParaRPr lang="en-MY" sz="2400" b="1" dirty="0">
              <a:latin typeface="Garamond" pitchFamily="18" charset="0"/>
            </a:endParaRPr>
          </a:p>
          <a:p>
            <a:pPr lvl="0" eaLnBrk="0" fontAlgn="base" hangingPunct="0"/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8. Assurance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of Ergonomics </a:t>
            </a:r>
            <a:r>
              <a:rPr lang="en-US" sz="2400" dirty="0">
                <a:latin typeface="Garamond" pitchFamily="18" charset="0"/>
              </a:rPr>
              <a:t>at work place: </a:t>
            </a:r>
            <a:r>
              <a:rPr lang="ar-JO" sz="2400" dirty="0">
                <a:latin typeface="Garamond" pitchFamily="18" charset="0"/>
              </a:rPr>
              <a:t>8. ضمان بيئة العمل في مكان العمل:</a:t>
            </a:r>
            <a:endParaRPr lang="en-US" sz="2000" dirty="0" smtClean="0">
              <a:latin typeface="Garamond" pitchFamily="18" charset="0"/>
            </a:endParaRPr>
          </a:p>
          <a:p>
            <a:pPr marL="457200" lvl="0" indent="-457200" eaLnBrk="0" fontAlgn="base" hangingPunct="0">
              <a:buFont typeface="+mj-lt"/>
              <a:buAutoNum type="alphaLcPeriod"/>
            </a:pPr>
            <a:r>
              <a:rPr lang="en-US" sz="2000" b="1" dirty="0" smtClean="0">
                <a:solidFill>
                  <a:srgbClr val="002060"/>
                </a:solidFill>
                <a:latin typeface="Garamond" pitchFamily="18" charset="0"/>
              </a:rPr>
              <a:t>to </a:t>
            </a:r>
            <a:r>
              <a:rPr lang="en-US" sz="2000" b="1" dirty="0">
                <a:solidFill>
                  <a:srgbClr val="002060"/>
                </a:solidFill>
                <a:latin typeface="Garamond" pitchFamily="18" charset="0"/>
              </a:rPr>
              <a:t>adapt the work situation to physical capabilities </a:t>
            </a:r>
            <a:r>
              <a:rPr lang="en-US" sz="2000" b="1" dirty="0" smtClean="0">
                <a:solidFill>
                  <a:srgbClr val="002060"/>
                </a:solidFill>
                <a:latin typeface="Garamond" pitchFamily="18" charset="0"/>
              </a:rPr>
              <a:t>of the  </a:t>
            </a:r>
            <a:r>
              <a:rPr lang="en-US" sz="2000" b="1" dirty="0" smtClean="0">
                <a:solidFill>
                  <a:srgbClr val="002060"/>
                </a:solidFill>
                <a:latin typeface="Garamond" pitchFamily="18" charset="0"/>
              </a:rPr>
              <a:t>worker </a:t>
            </a:r>
            <a:r>
              <a:rPr lang="ar-JO" sz="2000" b="1" dirty="0" smtClean="0">
                <a:solidFill>
                  <a:srgbClr val="002060"/>
                </a:solidFill>
                <a:latin typeface="Garamond" pitchFamily="18" charset="0"/>
              </a:rPr>
              <a:t>لتكييف </a:t>
            </a:r>
            <a:r>
              <a:rPr lang="ar-JO" sz="2000" b="1" dirty="0">
                <a:solidFill>
                  <a:srgbClr val="002060"/>
                </a:solidFill>
                <a:latin typeface="Garamond" pitchFamily="18" charset="0"/>
              </a:rPr>
              <a:t>حالة العمل مع القدرات البدنية </a:t>
            </a:r>
            <a:r>
              <a:rPr lang="ar-JO" sz="2000" b="1" dirty="0" smtClean="0">
                <a:solidFill>
                  <a:srgbClr val="002060"/>
                </a:solidFill>
                <a:latin typeface="Garamond" pitchFamily="18" charset="0"/>
              </a:rPr>
              <a:t>للعامل</a:t>
            </a:r>
            <a:r>
              <a:rPr lang="en-US" sz="2000" b="1" dirty="0" smtClean="0">
                <a:solidFill>
                  <a:srgbClr val="002060"/>
                </a:solidFill>
                <a:latin typeface="Garamond" pitchFamily="18" charset="0"/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  <a:latin typeface="Garamond" pitchFamily="18" charset="0"/>
              </a:rPr>
              <a:t> </a:t>
            </a:r>
            <a:endParaRPr lang="en-US" sz="2000" b="1" dirty="0">
              <a:solidFill>
                <a:srgbClr val="002060"/>
              </a:solidFill>
              <a:latin typeface="Garamond" pitchFamily="18" charset="0"/>
            </a:endParaRPr>
          </a:p>
          <a:p>
            <a:pPr marL="514350" lvl="0" indent="-514350" eaLnBrk="0" fontAlgn="base" hangingPunct="0">
              <a:buFont typeface="+mj-lt"/>
              <a:buAutoNum type="alphaLcPeriod"/>
            </a:pPr>
            <a:r>
              <a:rPr lang="en-US" sz="2400" dirty="0" smtClean="0">
                <a:latin typeface="Garamond" pitchFamily="18" charset="0"/>
              </a:rPr>
              <a:t>to </a:t>
            </a:r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prevent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loss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 of effort </a:t>
            </a:r>
            <a:r>
              <a:rPr lang="en-US" sz="2400" dirty="0">
                <a:latin typeface="Garamond" pitchFamily="18" charset="0"/>
              </a:rPr>
              <a:t>and</a:t>
            </a:r>
            <a:r>
              <a:rPr lang="en-US" sz="2400" b="1" dirty="0">
                <a:latin typeface="Garamond" pitchFamily="18" charset="0"/>
              </a:rPr>
              <a:t> time </a:t>
            </a:r>
            <a:r>
              <a:rPr lang="en-US" sz="2400" dirty="0">
                <a:latin typeface="Garamond" pitchFamily="18" charset="0"/>
              </a:rPr>
              <a:t>and </a:t>
            </a:r>
            <a:r>
              <a:rPr lang="ar-JO" sz="2400" dirty="0">
                <a:latin typeface="Garamond" pitchFamily="18" charset="0"/>
              </a:rPr>
              <a:t>لمنع ضياع الجهد والوقت و</a:t>
            </a:r>
            <a:endParaRPr lang="en-US" sz="2400" dirty="0" smtClean="0">
              <a:latin typeface="Garamond" pitchFamily="18" charset="0"/>
            </a:endParaRPr>
          </a:p>
          <a:p>
            <a:pPr marL="514350" lvl="0" indent="-514350" eaLnBrk="0" fontAlgn="base" hangingPunct="0">
              <a:buFont typeface="+mj-lt"/>
              <a:buAutoNum type="alphaLcPeriod"/>
            </a:pPr>
            <a:r>
              <a:rPr lang="en-US" sz="2400" dirty="0" smtClean="0">
                <a:latin typeface="Garamond" pitchFamily="18" charset="0"/>
              </a:rPr>
              <a:t>to</a:t>
            </a:r>
            <a:r>
              <a:rPr lang="en-US" sz="2400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prevent </a:t>
            </a:r>
            <a:r>
              <a:rPr lang="en-US" sz="2400" b="1" dirty="0" smtClean="0">
                <a:latin typeface="Garamond" pitchFamily="18" charset="0"/>
              </a:rPr>
              <a:t>development of 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accidents</a:t>
            </a:r>
            <a:r>
              <a:rPr lang="en-US" sz="2400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400" dirty="0" smtClean="0">
                <a:latin typeface="Garamond" pitchFamily="18" charset="0"/>
              </a:rPr>
              <a:t>and </a:t>
            </a:r>
            <a:r>
              <a:rPr lang="ar-JO" sz="2400" dirty="0">
                <a:latin typeface="Garamond" pitchFamily="18" charset="0"/>
              </a:rPr>
              <a:t>لمنع تطور الحوادث و</a:t>
            </a:r>
            <a:endParaRPr lang="en-US" sz="2400" dirty="0" smtClean="0">
              <a:latin typeface="Garamond" pitchFamily="18" charset="0"/>
            </a:endParaRPr>
          </a:p>
          <a:p>
            <a:pPr marL="514350" lvl="0" indent="-514350" eaLnBrk="0" fontAlgn="base" hangingPunct="0">
              <a:buFont typeface="+mj-lt"/>
              <a:buAutoNum type="alphaLcPeriod"/>
            </a:pPr>
            <a:r>
              <a:rPr lang="en-US" sz="2400" dirty="0" smtClean="0">
                <a:latin typeface="Garamond" pitchFamily="18" charset="0"/>
              </a:rPr>
              <a:t>to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prevent </a:t>
            </a:r>
            <a:r>
              <a:rPr lang="en-US" sz="2400" dirty="0">
                <a:latin typeface="Garamond" pitchFamily="18" charset="0"/>
              </a:rPr>
              <a:t>development </a:t>
            </a:r>
            <a:r>
              <a:rPr lang="en-US" sz="2400" b="1" dirty="0" err="1" smtClean="0">
                <a:solidFill>
                  <a:srgbClr val="FF0000"/>
                </a:solidFill>
                <a:latin typeface="Garamond" pitchFamily="18" charset="0"/>
              </a:rPr>
              <a:t>musclo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-skel</a:t>
            </a:r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etal </a:t>
            </a:r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disorders</a:t>
            </a:r>
            <a:r>
              <a:rPr lang="ar-JO" sz="2400" b="1" dirty="0">
                <a:solidFill>
                  <a:srgbClr val="002060"/>
                </a:solidFill>
                <a:latin typeface="Garamond" pitchFamily="18" charset="0"/>
              </a:rPr>
              <a:t>لمنع تطور الاضطرابات العضلية </a:t>
            </a:r>
            <a:r>
              <a:rPr lang="ar-JO" sz="2400" b="1" dirty="0" smtClean="0">
                <a:solidFill>
                  <a:srgbClr val="002060"/>
                </a:solidFill>
                <a:latin typeface="Garamond" pitchFamily="18" charset="0"/>
              </a:rPr>
              <a:t>الهيكلية</a:t>
            </a:r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 </a:t>
            </a:r>
            <a:endParaRPr lang="en-MY" sz="2400" b="1" dirty="0">
              <a:solidFill>
                <a:srgbClr val="002060"/>
              </a:solidFill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8713" y="-91951"/>
            <a:ext cx="62646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Garamond" pitchFamily="18" charset="0"/>
              </a:rPr>
              <a:t>Prevention of occupational health hazards</a:t>
            </a:r>
            <a:endParaRPr lang="en-US" dirty="0"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307632" y="-108926"/>
            <a:ext cx="3312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  <a:latin typeface="Garamond" pitchFamily="18" charset="0"/>
              </a:rPr>
              <a:t>Engineering </a:t>
            </a:r>
            <a:r>
              <a:rPr lang="en-US" b="1" dirty="0" smtClean="0">
                <a:solidFill>
                  <a:srgbClr val="C00000"/>
                </a:solidFill>
                <a:latin typeface="Garamond" pitchFamily="18" charset="0"/>
              </a:rPr>
              <a:t>prevention </a:t>
            </a:r>
            <a:r>
              <a:rPr lang="en-US" b="1" dirty="0" smtClean="0">
                <a:solidFill>
                  <a:srgbClr val="FF0000"/>
                </a:solidFill>
                <a:latin typeface="Garamond" pitchFamily="18" charset="0"/>
              </a:rPr>
              <a:t>Cont. ..</a:t>
            </a:r>
            <a:endParaRPr lang="en-MY" dirty="0"/>
          </a:p>
        </p:txBody>
      </p:sp>
      <p:sp>
        <p:nvSpPr>
          <p:cNvPr id="6" name="Rectangle 5"/>
          <p:cNvSpPr/>
          <p:nvPr/>
        </p:nvSpPr>
        <p:spPr>
          <a:xfrm>
            <a:off x="30215" y="4012029"/>
            <a:ext cx="91440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b="1" dirty="0">
                <a:solidFill>
                  <a:srgbClr val="C00000"/>
                </a:solidFill>
                <a:latin typeface="Garamond" pitchFamily="18" charset="0"/>
              </a:rPr>
              <a:t>c) Hygienic prevention: </a:t>
            </a:r>
            <a:r>
              <a:rPr lang="en-US" b="1" dirty="0">
                <a:solidFill>
                  <a:srgbClr val="0070C0"/>
                </a:solidFill>
                <a:latin typeface="Garamond" pitchFamily="18" charset="0"/>
              </a:rPr>
              <a:t>through:-</a:t>
            </a:r>
            <a:endParaRPr lang="en-MY" b="1" dirty="0">
              <a:solidFill>
                <a:srgbClr val="0070C0"/>
              </a:solidFill>
              <a:latin typeface="Garamond" pitchFamily="18" charset="0"/>
            </a:endParaRPr>
          </a:p>
          <a:p>
            <a:pPr marL="457200" indent="-457200" fontAlgn="base">
              <a:buFont typeface="Wingdings" pitchFamily="2" charset="2"/>
              <a:buChar char="v"/>
            </a:pPr>
            <a:r>
              <a:rPr lang="en-US" b="1" dirty="0">
                <a:latin typeface="Garamond" pitchFamily="18" charset="0"/>
              </a:rPr>
              <a:t>Providing good sanitary facilities as </a:t>
            </a:r>
            <a:r>
              <a:rPr lang="en-US" b="1" dirty="0">
                <a:solidFill>
                  <a:schemeClr val="tx2"/>
                </a:solidFill>
                <a:latin typeface="Garamond" pitchFamily="18" charset="0"/>
              </a:rPr>
              <a:t>washing, changing clothes </a:t>
            </a:r>
            <a:r>
              <a:rPr lang="en-US" b="1" dirty="0">
                <a:latin typeface="Garamond" pitchFamily="18" charset="0"/>
              </a:rPr>
              <a:t>before and after work, </a:t>
            </a:r>
            <a:r>
              <a:rPr lang="en-US" b="1" dirty="0">
                <a:solidFill>
                  <a:schemeClr val="tx2"/>
                </a:solidFill>
                <a:latin typeface="Garamond" pitchFamily="18" charset="0"/>
              </a:rPr>
              <a:t>skin and mouth hygiene</a:t>
            </a:r>
            <a:r>
              <a:rPr lang="en-US" b="1" dirty="0" smtClean="0">
                <a:latin typeface="Garamond" pitchFamily="18" charset="0"/>
              </a:rPr>
              <a:t>.</a:t>
            </a:r>
            <a:br>
              <a:rPr lang="en-US" b="1" dirty="0" smtClean="0">
                <a:latin typeface="Garamond" pitchFamily="18" charset="0"/>
              </a:rPr>
            </a:br>
            <a:r>
              <a:rPr lang="ar-JO" b="1" dirty="0">
                <a:latin typeface="Garamond" pitchFamily="18" charset="0"/>
              </a:rPr>
              <a:t>توفير مرافق صحية جيدة مثل الغسيل وتغيير الملابس قبل وبعد العمل ونظافة الجلد والفم.</a:t>
            </a:r>
            <a:endParaRPr lang="en-MY" b="1" dirty="0">
              <a:latin typeface="Garamond" pitchFamily="18" charset="0"/>
            </a:endParaRPr>
          </a:p>
          <a:p>
            <a:pPr marL="457200" indent="-457200" fontAlgn="base">
              <a:buFont typeface="Wingdings" pitchFamily="2" charset="2"/>
              <a:buChar char="v"/>
            </a:pPr>
            <a:r>
              <a:rPr lang="en-US" b="1" dirty="0">
                <a:latin typeface="Garamond" pitchFamily="18" charset="0"/>
              </a:rPr>
              <a:t>Supplying </a:t>
            </a:r>
            <a:r>
              <a:rPr lang="en-US" b="1" dirty="0">
                <a:solidFill>
                  <a:schemeClr val="tx2"/>
                </a:solidFill>
                <a:latin typeface="Garamond" pitchFamily="18" charset="0"/>
              </a:rPr>
              <a:t>protective equipment(PPE</a:t>
            </a:r>
            <a:r>
              <a:rPr lang="en-US" b="1" dirty="0" smtClean="0">
                <a:solidFill>
                  <a:schemeClr val="tx2"/>
                </a:solidFill>
                <a:latin typeface="Garamond" pitchFamily="18" charset="0"/>
              </a:rPr>
              <a:t>)</a:t>
            </a:r>
            <a:r>
              <a:rPr lang="ar-JO" b="1" dirty="0">
                <a:solidFill>
                  <a:schemeClr val="tx2"/>
                </a:solidFill>
                <a:latin typeface="Garamond" pitchFamily="18" charset="0"/>
              </a:rPr>
              <a:t> توريد معدات الحماية (</a:t>
            </a:r>
            <a:r>
              <a:rPr lang="en-US" b="1" dirty="0">
                <a:solidFill>
                  <a:schemeClr val="tx2"/>
                </a:solidFill>
                <a:latin typeface="Garamond" pitchFamily="18" charset="0"/>
              </a:rPr>
              <a:t>PPE)</a:t>
            </a:r>
            <a:endParaRPr lang="en-US" b="1" dirty="0" smtClean="0">
              <a:solidFill>
                <a:schemeClr val="tx2"/>
              </a:solidFill>
              <a:latin typeface="Garamond" pitchFamily="18" charset="0"/>
            </a:endParaRPr>
          </a:p>
          <a:p>
            <a:pPr fontAlgn="base"/>
            <a:r>
              <a:rPr lang="en-US" b="1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b="1" dirty="0">
                <a:latin typeface="Garamond" pitchFamily="18" charset="0"/>
              </a:rPr>
              <a:t>as respirators, protective clothes, and ear </a:t>
            </a:r>
            <a:r>
              <a:rPr lang="en-US" b="1" dirty="0" smtClean="0">
                <a:latin typeface="Garamond" pitchFamily="18" charset="0"/>
              </a:rPr>
              <a:t>muffs or </a:t>
            </a:r>
            <a:r>
              <a:rPr lang="en-US" b="1" dirty="0">
                <a:latin typeface="Garamond" pitchFamily="18" charset="0"/>
              </a:rPr>
              <a:t>plugs</a:t>
            </a:r>
            <a:r>
              <a:rPr lang="en-US" b="1" dirty="0" smtClean="0">
                <a:latin typeface="Garamond" pitchFamily="18" charset="0"/>
              </a:rPr>
              <a:t>.</a:t>
            </a:r>
            <a:r>
              <a:rPr lang="ar-JO" b="1" dirty="0">
                <a:latin typeface="Garamond" pitchFamily="18" charset="0"/>
              </a:rPr>
              <a:t> كأجهزة تنفس وملابس واقية وسدادات أو سدادات للأذن</a:t>
            </a:r>
            <a:r>
              <a:rPr lang="ar-JO" b="1" dirty="0" smtClean="0">
                <a:latin typeface="Garamond" pitchFamily="18" charset="0"/>
              </a:rPr>
              <a:t>.</a:t>
            </a:r>
            <a:r>
              <a:rPr lang="en-US" b="1" dirty="0" smtClean="0">
                <a:latin typeface="Garamond" pitchFamily="18" charset="0"/>
              </a:rPr>
              <a:t> </a:t>
            </a:r>
            <a:endParaRPr lang="en-MY" b="1" dirty="0">
              <a:latin typeface="Garamond" pitchFamily="18" charset="0"/>
            </a:endParaRPr>
          </a:p>
          <a:p>
            <a:pPr marL="457200" indent="-457200" fontAlgn="base">
              <a:buFont typeface="Wingdings" pitchFamily="2" charset="2"/>
              <a:buChar char="v"/>
            </a:pPr>
            <a:r>
              <a:rPr lang="en-US" b="1" dirty="0">
                <a:latin typeface="Garamond" pitchFamily="18" charset="0"/>
              </a:rPr>
              <a:t>Work environment monitoring for detection and </a:t>
            </a:r>
            <a:r>
              <a:rPr lang="en-US" b="1" dirty="0" smtClean="0">
                <a:latin typeface="Garamond" pitchFamily="18" charset="0"/>
              </a:rPr>
              <a:t>evaluation </a:t>
            </a:r>
            <a:r>
              <a:rPr lang="en-US" b="1" dirty="0" smtClean="0">
                <a:latin typeface="Garamond" pitchFamily="18" charset="0"/>
              </a:rPr>
              <a:t>of </a:t>
            </a:r>
            <a:r>
              <a:rPr lang="en-US" b="1" dirty="0">
                <a:latin typeface="Garamond" pitchFamily="18" charset="0"/>
              </a:rPr>
              <a:t>environmental  pollutants</a:t>
            </a:r>
            <a:r>
              <a:rPr lang="en-US" b="1" dirty="0" smtClean="0">
                <a:latin typeface="Garamond" pitchFamily="18" charset="0"/>
              </a:rPr>
              <a:t>,</a:t>
            </a:r>
            <a:r>
              <a:rPr lang="ar-JO" b="1" dirty="0">
                <a:latin typeface="Garamond" pitchFamily="18" charset="0"/>
              </a:rPr>
              <a:t> مراقبة بيئة العمل للكشف عن الملوثات البيئية وتقييمها</a:t>
            </a:r>
            <a:r>
              <a:rPr lang="ar-JO" b="1" dirty="0" smtClean="0">
                <a:latin typeface="Garamond" pitchFamily="18" charset="0"/>
              </a:rPr>
              <a:t>.</a:t>
            </a:r>
            <a:r>
              <a:rPr lang="en-US" b="1" dirty="0" smtClean="0">
                <a:latin typeface="Garamond" pitchFamily="18" charset="0"/>
              </a:rPr>
              <a:t> </a:t>
            </a:r>
            <a:endParaRPr lang="en-MY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20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5943310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63677"/>
            <a:ext cx="8820472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fontAlgn="base">
              <a:buFont typeface="Wingdings" pitchFamily="2" charset="2"/>
              <a:buChar char="v"/>
            </a:pPr>
            <a:r>
              <a:rPr lang="en-US" sz="1600" b="1" dirty="0">
                <a:latin typeface="Garamond" pitchFamily="18" charset="0"/>
              </a:rPr>
              <a:t>Work environment monitoring for detection and evaluation of environmental pollutants</a:t>
            </a:r>
            <a:r>
              <a:rPr lang="en-US" sz="2600" b="1" dirty="0" smtClean="0">
                <a:solidFill>
                  <a:srgbClr val="002060"/>
                </a:solidFill>
                <a:latin typeface="Garamond" pitchFamily="18" charset="0"/>
              </a:rPr>
              <a:t>,</a:t>
            </a:r>
          </a:p>
          <a:p>
            <a:pPr fontAlgn="base"/>
            <a:r>
              <a:rPr lang="ar-JO" sz="1600" b="1" dirty="0">
                <a:latin typeface="Garamond" pitchFamily="18" charset="0"/>
              </a:rPr>
              <a:t>مراقبة بيئة العمل للكشف عن الملوثات البيئية وتقييمه</a:t>
            </a:r>
            <a:r>
              <a:rPr lang="ar-JO" sz="2600" b="1" dirty="0">
                <a:solidFill>
                  <a:srgbClr val="002060"/>
                </a:solidFill>
                <a:latin typeface="Garamond" pitchFamily="18" charset="0"/>
              </a:rPr>
              <a:t>ا.</a:t>
            </a:r>
            <a:endParaRPr lang="en-US" sz="26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pPr algn="r" fontAlgn="base"/>
            <a:r>
              <a:rPr lang="en-US" sz="2600" b="1" dirty="0">
                <a:latin typeface="Garamond" pitchFamily="18" charset="0"/>
              </a:rPr>
              <a:t> </a:t>
            </a:r>
            <a:r>
              <a:rPr lang="en-US" sz="2600" b="1" dirty="0" smtClean="0">
                <a:latin typeface="Garamond" pitchFamily="18" charset="0"/>
              </a:rPr>
              <a:t>      </a:t>
            </a:r>
            <a:r>
              <a:rPr lang="en-MY" sz="2600" b="1" dirty="0" smtClean="0">
                <a:solidFill>
                  <a:srgbClr val="002060"/>
                </a:solidFill>
                <a:latin typeface="Garamond" pitchFamily="18" charset="0"/>
              </a:rPr>
              <a:t>threshold </a:t>
            </a:r>
            <a:r>
              <a:rPr lang="en-MY" sz="2600" b="1" dirty="0">
                <a:solidFill>
                  <a:srgbClr val="002060"/>
                </a:solidFill>
                <a:latin typeface="Garamond" pitchFamily="18" charset="0"/>
              </a:rPr>
              <a:t>limit value</a:t>
            </a:r>
            <a:r>
              <a:rPr lang="en-MY" sz="2600" dirty="0">
                <a:latin typeface="Garamond" pitchFamily="18" charset="0"/>
              </a:rPr>
              <a:t> (</a:t>
            </a:r>
            <a:r>
              <a:rPr lang="en-MY" sz="2600" b="1" dirty="0">
                <a:latin typeface="Garamond" pitchFamily="18" charset="0"/>
              </a:rPr>
              <a:t>TLV</a:t>
            </a:r>
            <a:r>
              <a:rPr lang="en-MY" sz="2600" dirty="0">
                <a:latin typeface="Garamond" pitchFamily="18" charset="0"/>
              </a:rPr>
              <a:t>) of a </a:t>
            </a:r>
            <a:r>
              <a:rPr lang="en-MY" sz="2600" b="1" dirty="0">
                <a:latin typeface="Garamond" pitchFamily="18" charset="0"/>
                <a:hlinkClick r:id="rId2" tooltip="Chemical substance"/>
              </a:rPr>
              <a:t>chemical substance</a:t>
            </a:r>
            <a:r>
              <a:rPr lang="en-US" sz="2600" dirty="0" smtClean="0">
                <a:latin typeface="Garamond" pitchFamily="18" charset="0"/>
              </a:rPr>
              <a:t>.</a:t>
            </a:r>
            <a:br>
              <a:rPr lang="en-US" sz="2600" dirty="0" smtClean="0">
                <a:latin typeface="Garamond" pitchFamily="18" charset="0"/>
              </a:rPr>
            </a:br>
            <a:r>
              <a:rPr lang="ar-JO" sz="2600" dirty="0">
                <a:latin typeface="Garamond" pitchFamily="18" charset="0"/>
              </a:rPr>
              <a:t>القيمة الحدية (</a:t>
            </a:r>
            <a:r>
              <a:rPr lang="en-US" sz="2600" dirty="0">
                <a:latin typeface="Garamond" pitchFamily="18" charset="0"/>
              </a:rPr>
              <a:t>TLV) </a:t>
            </a:r>
            <a:r>
              <a:rPr lang="ar-JO" sz="2600" dirty="0">
                <a:latin typeface="Garamond" pitchFamily="18" charset="0"/>
              </a:rPr>
              <a:t>لمادة كيميائية.</a:t>
            </a:r>
            <a:r>
              <a:rPr lang="en-US" sz="2600" dirty="0" smtClean="0">
                <a:latin typeface="Garamond" pitchFamily="18" charset="0"/>
              </a:rPr>
              <a:t> </a:t>
            </a:r>
            <a:endParaRPr lang="en-US" sz="2600" dirty="0">
              <a:latin typeface="Garamond" pitchFamily="18" charset="0"/>
            </a:endParaRPr>
          </a:p>
          <a:p>
            <a:pPr marL="457200" indent="-457200" fontAlgn="base">
              <a:buFont typeface="Wingdings" pitchFamily="2" charset="2"/>
              <a:buChar char="v"/>
            </a:pP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Ensuring that work legislations </a:t>
            </a:r>
            <a:r>
              <a:rPr lang="en-US" sz="2600" dirty="0">
                <a:latin typeface="Garamond" pitchFamily="18" charset="0"/>
              </a:rPr>
              <a:t>are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applied as: </a:t>
            </a:r>
            <a:r>
              <a:rPr lang="ar-JO" sz="2600" b="1" dirty="0">
                <a:solidFill>
                  <a:srgbClr val="FF0000"/>
                </a:solidFill>
                <a:latin typeface="Garamond" pitchFamily="18" charset="0"/>
              </a:rPr>
              <a:t>التأكد من تطبيق تشريعات العمل على النحو التالي:</a:t>
            </a:r>
            <a:endParaRPr lang="en-US" sz="2600" b="1" dirty="0">
              <a:solidFill>
                <a:srgbClr val="FF0000"/>
              </a:solidFill>
              <a:latin typeface="Garamond" pitchFamily="18" charset="0"/>
            </a:endParaRPr>
          </a:p>
          <a:p>
            <a:pPr marL="342900" lvl="0" indent="-342900" fontAlgn="base">
              <a:buFont typeface="Wingdings" pitchFamily="2" charset="2"/>
              <a:buChar char="§"/>
            </a:pPr>
            <a:r>
              <a:rPr lang="en-US" sz="2600" dirty="0">
                <a:latin typeface="Garamond" pitchFamily="18" charset="0"/>
              </a:rPr>
              <a:t> </a:t>
            </a:r>
            <a:r>
              <a:rPr lang="en-US" sz="2600" b="1" dirty="0">
                <a:latin typeface="Garamond" pitchFamily="18" charset="0"/>
              </a:rPr>
              <a:t>work and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rest </a:t>
            </a:r>
            <a:r>
              <a:rPr lang="en-US" sz="2600" b="1" dirty="0">
                <a:latin typeface="Garamond" pitchFamily="18" charset="0"/>
              </a:rPr>
              <a:t>hours, </a:t>
            </a:r>
            <a:r>
              <a:rPr lang="ar-JO" sz="2600" b="1" dirty="0">
                <a:latin typeface="Garamond" pitchFamily="18" charset="0"/>
              </a:rPr>
              <a:t>ساعات العمل والراحة ،</a:t>
            </a:r>
            <a:endParaRPr lang="en-US" sz="2600" b="1" dirty="0">
              <a:latin typeface="Garamond" pitchFamily="18" charset="0"/>
            </a:endParaRPr>
          </a:p>
          <a:p>
            <a:pPr marL="342900" lvl="0" indent="-342900" fontAlgn="base">
              <a:buFont typeface="Wingdings" pitchFamily="2" charset="2"/>
              <a:buChar char="§"/>
            </a:pP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setting rules </a:t>
            </a:r>
            <a:r>
              <a:rPr lang="en-US" sz="2600" b="1" dirty="0">
                <a:latin typeface="Garamond" pitchFamily="18" charset="0"/>
              </a:rPr>
              <a:t>for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employment of women </a:t>
            </a:r>
            <a:r>
              <a:rPr lang="en-US" sz="2600" b="1" dirty="0">
                <a:latin typeface="Garamond" pitchFamily="18" charset="0"/>
              </a:rPr>
              <a:t>and children </a:t>
            </a:r>
            <a:r>
              <a:rPr lang="en-US" sz="2600" b="1" dirty="0" smtClean="0">
                <a:latin typeface="Garamond" pitchFamily="18" charset="0"/>
              </a:rPr>
              <a:t>and</a:t>
            </a:r>
          </a:p>
          <a:p>
            <a:pPr lvl="0" fontAlgn="base"/>
            <a:r>
              <a:rPr lang="ar-JO" sz="2600" b="1" dirty="0">
                <a:latin typeface="Garamond" pitchFamily="18" charset="0"/>
              </a:rPr>
              <a:t>وضع قواعد لتوظيف النساء والأطفال و</a:t>
            </a:r>
            <a:endParaRPr lang="en-US" sz="2600" b="1" dirty="0">
              <a:latin typeface="Garamond" pitchFamily="18" charset="0"/>
            </a:endParaRPr>
          </a:p>
          <a:p>
            <a:pPr marL="342900" lvl="0" indent="-342900" fontAlgn="base">
              <a:buFont typeface="Wingdings" pitchFamily="2" charset="2"/>
              <a:buChar char="§"/>
            </a:pPr>
            <a:r>
              <a:rPr lang="en-US" sz="2600" b="1" dirty="0">
                <a:latin typeface="Garamond" pitchFamily="18" charset="0"/>
              </a:rPr>
              <a:t> 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investigation for </a:t>
            </a:r>
            <a:r>
              <a:rPr lang="en-US" sz="2500" b="1" dirty="0">
                <a:latin typeface="Garamond" pitchFamily="18" charset="0"/>
              </a:rPr>
              <a:t>detection of the cause </a:t>
            </a:r>
            <a:r>
              <a:rPr lang="en-US" sz="2600" b="1" dirty="0">
                <a:latin typeface="Garamond" pitchFamily="18" charset="0"/>
              </a:rPr>
              <a:t>of </a:t>
            </a: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workers‘ absenteeism</a:t>
            </a: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.</a:t>
            </a:r>
            <a:r>
              <a:rPr lang="ar-JO" sz="2600" b="1" dirty="0">
                <a:solidFill>
                  <a:srgbClr val="FF0000"/>
                </a:solidFill>
                <a:latin typeface="Garamond" pitchFamily="18" charset="0"/>
              </a:rPr>
              <a:t> تحقيق للكشف عن سبب تغيب العمال</a:t>
            </a:r>
            <a:r>
              <a:rPr lang="ar-JO" sz="2600" b="1" dirty="0" smtClean="0">
                <a:solidFill>
                  <a:srgbClr val="FF0000"/>
                </a:solidFill>
                <a:latin typeface="Garamond" pitchFamily="18" charset="0"/>
              </a:rPr>
              <a:t>.</a:t>
            </a: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endParaRPr lang="en-MY" sz="26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-20989"/>
            <a:ext cx="29665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Garamond" pitchFamily="18" charset="0"/>
              </a:rPr>
              <a:t>Hygienic prevention Cont. ..</a:t>
            </a:r>
            <a:endParaRPr lang="en-MY" dirty="0"/>
          </a:p>
        </p:txBody>
      </p:sp>
      <p:sp>
        <p:nvSpPr>
          <p:cNvPr id="5" name="Rectangle 4"/>
          <p:cNvSpPr/>
          <p:nvPr/>
        </p:nvSpPr>
        <p:spPr>
          <a:xfrm>
            <a:off x="2872886" y="-46316"/>
            <a:ext cx="62646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Garamond" pitchFamily="18" charset="0"/>
              </a:rPr>
              <a:t>Prevention of occupational health hazards</a:t>
            </a:r>
            <a:endParaRPr lang="en-US" dirty="0">
              <a:latin typeface="Garamond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6503" y="4521158"/>
            <a:ext cx="890202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2000" b="1" u="sng" dirty="0" smtClean="0">
                <a:solidFill>
                  <a:srgbClr val="C00000"/>
                </a:solidFill>
                <a:latin typeface="Garamond" pitchFamily="18" charset="0"/>
              </a:rPr>
              <a:t>5- </a:t>
            </a:r>
            <a:r>
              <a:rPr lang="en-US" sz="2000" b="1" u="sng" dirty="0">
                <a:solidFill>
                  <a:srgbClr val="C00000"/>
                </a:solidFill>
                <a:latin typeface="Garamond" pitchFamily="18" charset="0"/>
              </a:rPr>
              <a:t>Control of occupational health hazards</a:t>
            </a:r>
            <a:r>
              <a:rPr lang="en-US" sz="2000" b="1" u="sng" dirty="0" smtClean="0">
                <a:solidFill>
                  <a:srgbClr val="C00000"/>
                </a:solidFill>
                <a:latin typeface="Garamond" pitchFamily="18" charset="0"/>
              </a:rPr>
              <a:t>: </a:t>
            </a:r>
            <a:r>
              <a:rPr lang="ar-JO" sz="2000" b="1" u="sng" dirty="0">
                <a:solidFill>
                  <a:srgbClr val="C00000"/>
                </a:solidFill>
                <a:latin typeface="Garamond" pitchFamily="18" charset="0"/>
              </a:rPr>
              <a:t>5- السيطرة على مخاطر الصحة المهنية:</a:t>
            </a:r>
            <a:endParaRPr lang="en-MY" sz="2000" u="sng" dirty="0">
              <a:solidFill>
                <a:srgbClr val="C00000"/>
              </a:solidFill>
              <a:latin typeface="Garamond" pitchFamily="18" charset="0"/>
            </a:endParaRPr>
          </a:p>
          <a:p>
            <a:pPr marL="342900" indent="-342900" fontAlgn="base">
              <a:buFont typeface="Wingdings" pitchFamily="2" charset="2"/>
              <a:buChar char="v"/>
            </a:pPr>
            <a:r>
              <a:rPr lang="en-US" sz="2000" b="1" dirty="0">
                <a:latin typeface="Garamond" pitchFamily="18" charset="0"/>
              </a:rPr>
              <a:t>It includes </a:t>
            </a:r>
            <a:r>
              <a:rPr lang="en-US" sz="2000" b="1" dirty="0">
                <a:solidFill>
                  <a:srgbClr val="FF0000"/>
                </a:solidFill>
                <a:latin typeface="Garamond" pitchFamily="18" charset="0"/>
              </a:rPr>
              <a:t>early detection </a:t>
            </a:r>
            <a:r>
              <a:rPr lang="en-US" sz="2000" b="1" dirty="0">
                <a:latin typeface="Garamond" pitchFamily="18" charset="0"/>
              </a:rPr>
              <a:t>of </a:t>
            </a:r>
            <a:r>
              <a:rPr lang="en-US" sz="2000" b="1" dirty="0" smtClean="0">
                <a:latin typeface="Garamond" pitchFamily="18" charset="0"/>
              </a:rPr>
              <a:t>OD </a:t>
            </a:r>
            <a:r>
              <a:rPr lang="en-US" sz="2000" b="1" dirty="0" smtClean="0">
                <a:latin typeface="Garamond" pitchFamily="18" charset="0"/>
              </a:rPr>
              <a:t>and</a:t>
            </a:r>
            <a:r>
              <a:rPr lang="ar-JO" sz="2000" b="1" dirty="0">
                <a:latin typeface="Garamond" pitchFamily="18" charset="0"/>
              </a:rPr>
              <a:t>ويشمل الكشف المبكر عن </a:t>
            </a:r>
            <a:r>
              <a:rPr lang="en-US" sz="2000" b="1" dirty="0">
                <a:latin typeface="Garamond" pitchFamily="18" charset="0"/>
              </a:rPr>
              <a:t>OD </a:t>
            </a:r>
            <a:endParaRPr lang="en-US" sz="2000" b="1" dirty="0">
              <a:latin typeface="Garamond" pitchFamily="18" charset="0"/>
            </a:endParaRPr>
          </a:p>
          <a:p>
            <a:pPr marL="342900" indent="-342900" fontAlgn="base">
              <a:buFont typeface="Wingdings" pitchFamily="2" charset="2"/>
              <a:buChar char="v"/>
            </a:pPr>
            <a:r>
              <a:rPr lang="en-US" sz="2000" dirty="0" smtClean="0">
                <a:latin typeface="Garamond" pitchFamily="18" charset="0"/>
              </a:rPr>
              <a:t> </a:t>
            </a:r>
            <a:r>
              <a:rPr lang="en-US" sz="2000" b="1" dirty="0" smtClean="0">
                <a:solidFill>
                  <a:srgbClr val="00B050"/>
                </a:solidFill>
                <a:latin typeface="Garamond" pitchFamily="18" charset="0"/>
              </a:rPr>
              <a:t>Early </a:t>
            </a:r>
            <a:r>
              <a:rPr lang="en-US" sz="2000" b="1" dirty="0">
                <a:solidFill>
                  <a:srgbClr val="00B050"/>
                </a:solidFill>
                <a:latin typeface="Garamond" pitchFamily="18" charset="0"/>
              </a:rPr>
              <a:t>treatment </a:t>
            </a:r>
            <a:r>
              <a:rPr lang="en-US" sz="2000" b="1" dirty="0">
                <a:latin typeface="Garamond" pitchFamily="18" charset="0"/>
              </a:rPr>
              <a:t>through the following </a:t>
            </a:r>
            <a:r>
              <a:rPr lang="en-US" sz="2000" b="1" dirty="0" smtClean="0">
                <a:latin typeface="Garamond" pitchFamily="18" charset="0"/>
              </a:rPr>
              <a:t>measures</a:t>
            </a:r>
            <a:r>
              <a:rPr lang="en-US" sz="2000" dirty="0" smtClean="0">
                <a:latin typeface="Garamond" pitchFamily="18" charset="0"/>
              </a:rPr>
              <a:t>:</a:t>
            </a:r>
            <a:r>
              <a:rPr lang="ar-JO" sz="2000" dirty="0">
                <a:latin typeface="Garamond" pitchFamily="18" charset="0"/>
              </a:rPr>
              <a:t>العلاج المبكر من خلال الإجراءات التالية</a:t>
            </a:r>
            <a:r>
              <a:rPr lang="ar-JO" sz="2000" dirty="0" smtClean="0">
                <a:latin typeface="Garamond" pitchFamily="18" charset="0"/>
              </a:rPr>
              <a:t>:</a:t>
            </a:r>
            <a:r>
              <a:rPr lang="en-US" sz="2000" dirty="0" smtClean="0">
                <a:latin typeface="Garamond" pitchFamily="18" charset="0"/>
              </a:rPr>
              <a:t> </a:t>
            </a:r>
            <a:endParaRPr lang="en-MY" sz="2000" dirty="0">
              <a:latin typeface="Garamond" pitchFamily="18" charset="0"/>
            </a:endParaRPr>
          </a:p>
          <a:p>
            <a:pPr fontAlgn="base"/>
            <a:r>
              <a:rPr lang="en-US" sz="2000" b="1" dirty="0">
                <a:solidFill>
                  <a:srgbClr val="002060"/>
                </a:solidFill>
                <a:latin typeface="Garamond" pitchFamily="18" charset="0"/>
              </a:rPr>
              <a:t>A- Pre-placement medical examination </a:t>
            </a:r>
            <a:r>
              <a:rPr lang="ar-JO" sz="2000" b="1" dirty="0">
                <a:solidFill>
                  <a:srgbClr val="002060"/>
                </a:solidFill>
                <a:latin typeface="Garamond" pitchFamily="18" charset="0"/>
              </a:rPr>
              <a:t>أ- الفحص الطبي قبل الإيداع</a:t>
            </a:r>
            <a:endParaRPr lang="en-US" sz="2000" b="1" dirty="0">
              <a:solidFill>
                <a:srgbClr val="002060"/>
              </a:solidFill>
              <a:latin typeface="Garamond" pitchFamily="18" charset="0"/>
            </a:endParaRPr>
          </a:p>
          <a:p>
            <a:pPr fontAlgn="base"/>
            <a:r>
              <a:rPr lang="en-US" sz="2000" b="1" dirty="0">
                <a:solidFill>
                  <a:srgbClr val="002060"/>
                </a:solidFill>
                <a:latin typeface="Garamond" pitchFamily="18" charset="0"/>
              </a:rPr>
              <a:t>B- Periodic medical examination</a:t>
            </a:r>
            <a:r>
              <a:rPr lang="en-US" sz="2000" dirty="0">
                <a:solidFill>
                  <a:srgbClr val="7030A0"/>
                </a:solidFill>
                <a:latin typeface="Garamond" pitchFamily="18" charset="0"/>
              </a:rPr>
              <a:t>: </a:t>
            </a:r>
            <a:r>
              <a:rPr lang="ar-JO" sz="2000" dirty="0">
                <a:solidFill>
                  <a:srgbClr val="7030A0"/>
                </a:solidFill>
                <a:latin typeface="Garamond" pitchFamily="18" charset="0"/>
              </a:rPr>
              <a:t>ب- الفحص الطبي الدوري:</a:t>
            </a:r>
            <a:endParaRPr lang="en-US" sz="2000" dirty="0">
              <a:solidFill>
                <a:srgbClr val="7030A0"/>
              </a:solidFill>
              <a:latin typeface="Garamond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21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963041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78655"/>
            <a:ext cx="9144000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Garamond" pitchFamily="18" charset="0"/>
              </a:rPr>
              <a:t>6- </a:t>
            </a:r>
            <a:r>
              <a:rPr lang="en-US" sz="2800" b="1" u="sng" dirty="0">
                <a:solidFill>
                  <a:srgbClr val="C00000"/>
                </a:solidFill>
                <a:latin typeface="Garamond" pitchFamily="18" charset="0"/>
              </a:rPr>
              <a:t>Rehabilitation and compensation of </a:t>
            </a:r>
            <a:r>
              <a:rPr lang="en-US" sz="2800" b="1" u="sng" dirty="0" smtClean="0">
                <a:solidFill>
                  <a:srgbClr val="C00000"/>
                </a:solidFill>
                <a:latin typeface="Garamond" pitchFamily="18" charset="0"/>
              </a:rPr>
              <a:t>the </a:t>
            </a:r>
            <a:r>
              <a:rPr lang="en-US" sz="2800" b="1" u="sng" dirty="0">
                <a:solidFill>
                  <a:srgbClr val="C00000"/>
                </a:solidFill>
                <a:latin typeface="Garamond" pitchFamily="18" charset="0"/>
              </a:rPr>
              <a:t>disabled workers</a:t>
            </a:r>
            <a:r>
              <a:rPr lang="en-US" sz="2800" b="1" u="sng" dirty="0" smtClean="0">
                <a:solidFill>
                  <a:srgbClr val="C00000"/>
                </a:solidFill>
                <a:latin typeface="Garamond" pitchFamily="18" charset="0"/>
              </a:rPr>
              <a:t>.</a:t>
            </a:r>
            <a:r>
              <a:rPr lang="ar-JO" sz="2800" b="1" u="sng" dirty="0">
                <a:solidFill>
                  <a:srgbClr val="C00000"/>
                </a:solidFill>
                <a:latin typeface="Garamond" pitchFamily="18" charset="0"/>
              </a:rPr>
              <a:t> 6- تأهيل وتعويض العمال المعوقين</a:t>
            </a:r>
            <a:r>
              <a:rPr lang="ar-JO" sz="2800" b="1" u="sng" dirty="0" smtClean="0">
                <a:solidFill>
                  <a:srgbClr val="C00000"/>
                </a:solidFill>
                <a:latin typeface="Garamond" pitchFamily="18" charset="0"/>
              </a:rPr>
              <a:t>.</a:t>
            </a:r>
            <a:r>
              <a:rPr lang="en-US" sz="2800" b="1" u="sng" dirty="0" smtClean="0">
                <a:solidFill>
                  <a:srgbClr val="C00000"/>
                </a:solidFill>
                <a:latin typeface="Garamond" pitchFamily="18" charset="0"/>
              </a:rPr>
              <a:t>  </a:t>
            </a:r>
            <a:endParaRPr lang="en-MY" sz="2800" u="sng" dirty="0">
              <a:solidFill>
                <a:srgbClr val="C00000"/>
              </a:solidFill>
              <a:latin typeface="Garamond" pitchFamily="18" charset="0"/>
            </a:endParaRPr>
          </a:p>
          <a:p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Rehabilitation of disabled workers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aims to</a:t>
            </a:r>
            <a:r>
              <a:rPr lang="en-US" sz="2600" b="1" dirty="0" smtClean="0">
                <a:solidFill>
                  <a:srgbClr val="002060"/>
                </a:solidFill>
                <a:latin typeface="Garamond" pitchFamily="18" charset="0"/>
              </a:rPr>
              <a:t>:</a:t>
            </a:r>
          </a:p>
          <a:p>
            <a:r>
              <a:rPr lang="ar-JO" sz="2600" b="1" dirty="0">
                <a:solidFill>
                  <a:srgbClr val="002060"/>
                </a:solidFill>
                <a:latin typeface="Garamond" pitchFamily="18" charset="0"/>
              </a:rPr>
              <a:t>يهدف تأهيل العمال المعوقين إلى:</a:t>
            </a:r>
            <a:endParaRPr lang="en-MY" sz="2600" b="1" dirty="0">
              <a:solidFill>
                <a:srgbClr val="002060"/>
              </a:solidFill>
              <a:latin typeface="Garamond" pitchFamily="18" charset="0"/>
            </a:endParaRPr>
          </a:p>
          <a:p>
            <a:pPr marL="342900" lvl="0" indent="-342900">
              <a:buFont typeface="Wingdings" pitchFamily="2" charset="2"/>
              <a:buChar char="Ø"/>
            </a:pP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Minimize</a:t>
            </a:r>
            <a:r>
              <a:rPr lang="en-US" sz="2600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600" dirty="0">
                <a:solidFill>
                  <a:srgbClr val="0070C0"/>
                </a:solidFill>
                <a:latin typeface="Garamond" pitchFamily="18" charset="0"/>
              </a:rPr>
              <a:t>o</a:t>
            </a:r>
            <a:r>
              <a:rPr lang="en-US" sz="2600" dirty="0">
                <a:latin typeface="Garamond" pitchFamily="18" charset="0"/>
              </a:rPr>
              <a:t>r </a:t>
            </a:r>
            <a:r>
              <a:rPr lang="en-US" sz="2600" b="1" dirty="0">
                <a:latin typeface="Garamond" pitchFamily="18" charset="0"/>
              </a:rPr>
              <a:t>prevent the disability</a:t>
            </a:r>
            <a:r>
              <a:rPr lang="en-US" sz="2600" dirty="0" smtClean="0">
                <a:latin typeface="Garamond" pitchFamily="18" charset="0"/>
              </a:rPr>
              <a:t>.</a:t>
            </a:r>
            <a:r>
              <a:rPr lang="ar-JO" sz="2600" dirty="0">
                <a:latin typeface="Garamond" pitchFamily="18" charset="0"/>
              </a:rPr>
              <a:t> قلل أو امنع الإعاقة</a:t>
            </a:r>
            <a:r>
              <a:rPr lang="ar-JO" sz="2600" dirty="0" smtClean="0">
                <a:latin typeface="Garamond" pitchFamily="18" charset="0"/>
              </a:rPr>
              <a:t>.</a:t>
            </a:r>
            <a:r>
              <a:rPr lang="en-US" sz="2600" dirty="0" smtClean="0">
                <a:latin typeface="Garamond" pitchFamily="18" charset="0"/>
              </a:rPr>
              <a:t> </a:t>
            </a:r>
            <a:endParaRPr lang="en-MY" sz="2600" dirty="0">
              <a:latin typeface="Garamond" pitchFamily="18" charset="0"/>
            </a:endParaRPr>
          </a:p>
          <a:p>
            <a:pPr marL="342900" lvl="0" indent="-342900">
              <a:buFont typeface="Wingdings" pitchFamily="2" charset="2"/>
              <a:buChar char="Ø"/>
            </a:pP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Retraining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 the disabled </a:t>
            </a:r>
            <a:r>
              <a:rPr lang="en-US" sz="2600" b="1" dirty="0">
                <a:latin typeface="Garamond" pitchFamily="18" charset="0"/>
              </a:rPr>
              <a:t>worker for a new job suitable  for his 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new physical and mental capacities</a:t>
            </a:r>
            <a:r>
              <a:rPr lang="en-US" sz="2600" b="1" dirty="0" smtClean="0">
                <a:latin typeface="Garamond" pitchFamily="18" charset="0"/>
              </a:rPr>
              <a:t>.</a:t>
            </a:r>
          </a:p>
          <a:p>
            <a:pPr lvl="0"/>
            <a:r>
              <a:rPr lang="ar-JO" sz="2600" b="1" dirty="0">
                <a:latin typeface="Garamond" pitchFamily="18" charset="0"/>
              </a:rPr>
              <a:t>إعادة تدريب المعوق على عمل جديد يتناسب مع قدراته الجسدية والعقلية الجديدة.</a:t>
            </a:r>
            <a:endParaRPr lang="en-MY" sz="2600" b="1" dirty="0">
              <a:latin typeface="Garamond" pitchFamily="18" charset="0"/>
            </a:endParaRPr>
          </a:p>
          <a:p>
            <a:pPr marL="342900" lvl="0" indent="-342900">
              <a:buFont typeface="Wingdings" pitchFamily="2" charset="2"/>
              <a:buChar char="Ø"/>
            </a:pP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Compensation</a:t>
            </a:r>
            <a:r>
              <a:rPr lang="en-US" sz="2600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600" b="1" dirty="0">
                <a:latin typeface="Garamond" pitchFamily="18" charset="0"/>
              </a:rPr>
              <a:t>of the disabled workers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after evaluation of the disability</a:t>
            </a:r>
            <a:r>
              <a:rPr lang="en-US" sz="2600" b="1" dirty="0">
                <a:latin typeface="Garamond" pitchFamily="18" charset="0"/>
              </a:rPr>
              <a:t> resulted from occupational disease or accident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and giving him some privileges</a:t>
            </a:r>
            <a:r>
              <a:rPr lang="en-US" sz="2600" b="1" dirty="0" smtClean="0">
                <a:latin typeface="Garamond" pitchFamily="18" charset="0"/>
              </a:rPr>
              <a:t>.</a:t>
            </a:r>
            <a:r>
              <a:rPr lang="ar-JO" sz="2600" b="1" dirty="0">
                <a:latin typeface="Garamond" pitchFamily="18" charset="0"/>
              </a:rPr>
              <a:t> تعويض العامل المعاق بعد تقييم الإعاقة الناتجة عن مرض أو حادث مهني ومنحه بعض الامتيازات.</a:t>
            </a:r>
            <a:endParaRPr lang="en-MY" sz="2600" b="1" dirty="0"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15699" y="8713"/>
            <a:ext cx="583264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/>
            <a:r>
              <a:rPr lang="en-US" sz="1400" b="1" dirty="0">
                <a:latin typeface="Garamond" pitchFamily="18" charset="0"/>
              </a:rPr>
              <a:t>Activities of Occupation Health Program  </a:t>
            </a:r>
            <a:r>
              <a:rPr lang="en-US" sz="1400" b="1" dirty="0" smtClean="0">
                <a:latin typeface="Garamond" pitchFamily="18" charset="0"/>
              </a:rPr>
              <a:t>&amp;Occupational Health Services</a:t>
            </a:r>
            <a:endParaRPr lang="en-MY" sz="1400" dirty="0"/>
          </a:p>
        </p:txBody>
      </p:sp>
      <p:pic>
        <p:nvPicPr>
          <p:cNvPr id="5" name="Picture 2" descr="Tablet with the text Occupational Health and Safety Stock Photo - 322798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124744"/>
            <a:ext cx="1331640" cy="941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22</a:t>
            </a:fld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7747A-EAE0-49E9-A254-FDE3DA9D5467}" type="datetime1">
              <a:rPr lang="en-MY" smtClean="0"/>
              <a:t>8/5/2022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472808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86241"/>
            <a:ext cx="810039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Garamond" pitchFamily="18" charset="0"/>
              </a:rPr>
              <a:t>Rehabilitation types </a:t>
            </a:r>
            <a:r>
              <a:rPr lang="en-US" sz="2800" b="1" dirty="0" smtClean="0">
                <a:solidFill>
                  <a:srgbClr val="7030A0"/>
                </a:solidFill>
                <a:latin typeface="Garamond" pitchFamily="18" charset="0"/>
              </a:rPr>
              <a:t>include</a:t>
            </a:r>
            <a:r>
              <a:rPr lang="en-US" sz="2800" b="1" dirty="0" smtClean="0">
                <a:latin typeface="Garamond" pitchFamily="18" charset="0"/>
              </a:rPr>
              <a:t>:</a:t>
            </a:r>
            <a:r>
              <a:rPr lang="ar-JO" sz="2800" b="1" dirty="0">
                <a:latin typeface="Garamond" pitchFamily="18" charset="0"/>
              </a:rPr>
              <a:t>تشمل أنواع إعادة التأهيل:</a:t>
            </a:r>
            <a:endParaRPr lang="en-MY" sz="2800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3930" y="855876"/>
            <a:ext cx="8758550" cy="2523768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2800" b="1" u="sng" dirty="0" smtClean="0">
                <a:solidFill>
                  <a:srgbClr val="FF0000"/>
                </a:solidFill>
                <a:latin typeface="Garamond" pitchFamily="18" charset="0"/>
              </a:rPr>
              <a:t>A</a:t>
            </a:r>
            <a:r>
              <a:rPr lang="en-US" sz="2800" b="1" u="sng" dirty="0">
                <a:solidFill>
                  <a:srgbClr val="FF0000"/>
                </a:solidFill>
                <a:latin typeface="Garamond" pitchFamily="18" charset="0"/>
              </a:rPr>
              <a:t>– Psychosocial services </a:t>
            </a:r>
            <a:r>
              <a:rPr lang="ar-EG" sz="2800" b="1" u="sng" dirty="0">
                <a:solidFill>
                  <a:srgbClr val="FF0000"/>
                </a:solidFill>
                <a:latin typeface="Garamond" pitchFamily="18" charset="0"/>
              </a:rPr>
              <a:t>:تأهيل نفسي وإجتماعي</a:t>
            </a:r>
            <a:endParaRPr lang="en-MY" sz="2800" b="1" u="sng" dirty="0">
              <a:solidFill>
                <a:srgbClr val="FF0000"/>
              </a:solidFill>
              <a:latin typeface="Garamond" pitchFamily="18" charset="0"/>
            </a:endParaRPr>
          </a:p>
          <a:p>
            <a:pPr lvl="0"/>
            <a:r>
              <a:rPr lang="en-US" sz="2600" b="1" dirty="0">
                <a:latin typeface="Garamond" pitchFamily="18" charset="0"/>
              </a:rPr>
              <a:t>Family counseling</a:t>
            </a:r>
            <a:r>
              <a:rPr lang="en-US" sz="2600" dirty="0" smtClean="0">
                <a:latin typeface="Garamond" pitchFamily="18" charset="0"/>
              </a:rPr>
              <a:t>.</a:t>
            </a:r>
            <a:r>
              <a:rPr lang="ar-JO" sz="2600" dirty="0">
                <a:latin typeface="Garamond" pitchFamily="18" charset="0"/>
              </a:rPr>
              <a:t> الاستشارة الأسرية</a:t>
            </a:r>
            <a:r>
              <a:rPr lang="ar-JO" sz="2600" dirty="0" smtClean="0">
                <a:latin typeface="Garamond" pitchFamily="18" charset="0"/>
              </a:rPr>
              <a:t>.</a:t>
            </a:r>
            <a:r>
              <a:rPr lang="en-US" sz="2600" dirty="0" smtClean="0">
                <a:latin typeface="Garamond" pitchFamily="18" charset="0"/>
              </a:rPr>
              <a:t> </a:t>
            </a:r>
            <a:endParaRPr lang="en-MY" sz="2600" dirty="0">
              <a:latin typeface="Garamond" pitchFamily="18" charset="0"/>
            </a:endParaRPr>
          </a:p>
          <a:p>
            <a:pPr lvl="0"/>
            <a:r>
              <a:rPr lang="en-US" sz="2600" dirty="0">
                <a:latin typeface="Garamond" pitchFamily="18" charset="0"/>
              </a:rPr>
              <a:t> </a:t>
            </a:r>
            <a:r>
              <a:rPr lang="en-US" sz="2600" b="1" dirty="0">
                <a:latin typeface="Garamond" pitchFamily="18" charset="0"/>
              </a:rPr>
              <a:t>Social, psychiatric and recreation services</a:t>
            </a:r>
            <a:r>
              <a:rPr lang="en-US" sz="2600" dirty="0" smtClean="0">
                <a:latin typeface="Garamond" pitchFamily="18" charset="0"/>
              </a:rPr>
              <a:t>.</a:t>
            </a:r>
            <a:r>
              <a:rPr lang="ar-JO" sz="2600" dirty="0">
                <a:latin typeface="Garamond" pitchFamily="18" charset="0"/>
              </a:rPr>
              <a:t> الخدمات الاجتماعية والنفسية والترفيهية</a:t>
            </a:r>
            <a:r>
              <a:rPr lang="ar-JO" sz="2600" dirty="0" smtClean="0">
                <a:latin typeface="Garamond" pitchFamily="18" charset="0"/>
              </a:rPr>
              <a:t>.</a:t>
            </a:r>
            <a:r>
              <a:rPr lang="en-US" sz="2600" dirty="0" smtClean="0">
                <a:latin typeface="Garamond" pitchFamily="18" charset="0"/>
              </a:rPr>
              <a:t> </a:t>
            </a:r>
            <a:endParaRPr lang="en-MY" sz="2600" dirty="0">
              <a:latin typeface="Garamond" pitchFamily="18" charset="0"/>
            </a:endParaRPr>
          </a:p>
          <a:p>
            <a:r>
              <a:rPr lang="en-US" sz="2600" dirty="0">
                <a:latin typeface="Garamond" pitchFamily="18" charset="0"/>
              </a:rPr>
              <a:t>All these tasks are carried by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psychologist and </a:t>
            </a:r>
            <a:r>
              <a:rPr lang="en-US" sz="2600" b="1" dirty="0" smtClean="0">
                <a:solidFill>
                  <a:srgbClr val="0070C0"/>
                </a:solidFill>
                <a:latin typeface="Garamond" pitchFamily="18" charset="0"/>
              </a:rPr>
              <a:t>psychiatrist</a:t>
            </a:r>
            <a:r>
              <a:rPr lang="ar-JO" sz="2600" b="1" dirty="0">
                <a:solidFill>
                  <a:srgbClr val="0070C0"/>
                </a:solidFill>
                <a:latin typeface="Garamond" pitchFamily="18" charset="0"/>
              </a:rPr>
              <a:t>كل هذه المهام يقوم بها طبيب نفساني وطبيب </a:t>
            </a:r>
            <a:r>
              <a:rPr lang="ar-JO" sz="2600" b="1" dirty="0" smtClean="0">
                <a:solidFill>
                  <a:srgbClr val="0070C0"/>
                </a:solidFill>
                <a:latin typeface="Garamond" pitchFamily="18" charset="0"/>
              </a:rPr>
              <a:t>نفساني</a:t>
            </a:r>
            <a:r>
              <a:rPr lang="en-US" sz="2600" b="1" dirty="0" smtClean="0">
                <a:solidFill>
                  <a:srgbClr val="0070C0"/>
                </a:solidFill>
                <a:latin typeface="Garamond" pitchFamily="18" charset="0"/>
              </a:rPr>
              <a:t> </a:t>
            </a:r>
            <a:endParaRPr lang="en-MY" sz="2600" b="1" dirty="0">
              <a:solidFill>
                <a:srgbClr val="0070C0"/>
              </a:solidFill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499992" y="4197707"/>
            <a:ext cx="4644008" cy="2677656"/>
          </a:xfrm>
          <a:prstGeom prst="rect">
            <a:avLst/>
          </a:prstGeom>
          <a:ln w="158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 b="1" u="sng" dirty="0" smtClean="0">
                <a:solidFill>
                  <a:srgbClr val="FF0000"/>
                </a:solidFill>
                <a:latin typeface="Garamond" pitchFamily="18" charset="0"/>
              </a:rPr>
              <a:t>B- </a:t>
            </a:r>
            <a:r>
              <a:rPr lang="en-US" sz="2400" b="1" u="sng" dirty="0">
                <a:solidFill>
                  <a:srgbClr val="FF0000"/>
                </a:solidFill>
                <a:latin typeface="Garamond" pitchFamily="18" charset="0"/>
              </a:rPr>
              <a:t>Medical services </a:t>
            </a:r>
            <a:r>
              <a:rPr lang="ar-EG" sz="1600" dirty="0">
                <a:latin typeface="Garamond" pitchFamily="18" charset="0"/>
              </a:rPr>
              <a:t>تأهيل طبي:</a:t>
            </a:r>
            <a:endParaRPr lang="en-MY" sz="1600" dirty="0">
              <a:latin typeface="Garamond" pitchFamily="18" charset="0"/>
            </a:endParaRPr>
          </a:p>
          <a:p>
            <a:pPr marL="285750" lvl="0" indent="-285750">
              <a:buFont typeface="Wingdings" pitchFamily="2" charset="2"/>
              <a:buChar char="Ø"/>
            </a:pPr>
            <a:r>
              <a:rPr lang="en-US" sz="2400" dirty="0">
                <a:latin typeface="Garamond" pitchFamily="18" charset="0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latin typeface="Garamond" pitchFamily="18" charset="0"/>
              </a:rPr>
              <a:t>Diagnosis</a:t>
            </a:r>
            <a:r>
              <a:rPr lang="ar-JO" sz="2400" b="1" dirty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ar-JO" sz="2400" b="1" dirty="0" smtClean="0">
                <a:solidFill>
                  <a:srgbClr val="0070C0"/>
                </a:solidFill>
                <a:latin typeface="Garamond" pitchFamily="18" charset="0"/>
              </a:rPr>
              <a:t>تشخبص</a:t>
            </a:r>
            <a:r>
              <a:rPr lang="en-US" sz="2400" b="1" dirty="0" smtClean="0">
                <a:solidFill>
                  <a:srgbClr val="0070C0"/>
                </a:solidFill>
                <a:latin typeface="Garamond" pitchFamily="18" charset="0"/>
              </a:rPr>
              <a:t> </a:t>
            </a:r>
            <a:endParaRPr lang="en-MY" sz="2400" b="1" dirty="0">
              <a:solidFill>
                <a:srgbClr val="0070C0"/>
              </a:solidFill>
              <a:latin typeface="Garamond" pitchFamily="18" charset="0"/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latin typeface="Garamond" pitchFamily="18" charset="0"/>
              </a:rPr>
              <a:t>Treatment</a:t>
            </a:r>
            <a:r>
              <a:rPr lang="ar-JO" sz="2400" b="1" dirty="0">
                <a:solidFill>
                  <a:srgbClr val="0070C0"/>
                </a:solidFill>
                <a:latin typeface="Garamond" pitchFamily="18" charset="0"/>
              </a:rPr>
              <a:t> علاج او </a:t>
            </a:r>
            <a:r>
              <a:rPr lang="ar-JO" sz="2400" b="1" dirty="0" smtClean="0">
                <a:solidFill>
                  <a:srgbClr val="0070C0"/>
                </a:solidFill>
                <a:latin typeface="Garamond" pitchFamily="18" charset="0"/>
              </a:rPr>
              <a:t>معاملة</a:t>
            </a:r>
            <a:r>
              <a:rPr lang="en-US" sz="2400" b="1" dirty="0" smtClean="0">
                <a:solidFill>
                  <a:srgbClr val="0070C0"/>
                </a:solidFill>
                <a:latin typeface="Garamond" pitchFamily="18" charset="0"/>
              </a:rPr>
              <a:t> </a:t>
            </a:r>
            <a:endParaRPr lang="en-MY" sz="2400" b="1" dirty="0">
              <a:solidFill>
                <a:srgbClr val="0070C0"/>
              </a:solidFill>
              <a:latin typeface="Garamond" pitchFamily="18" charset="0"/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latin typeface="Garamond" pitchFamily="18" charset="0"/>
              </a:rPr>
              <a:t>Follow up</a:t>
            </a:r>
            <a:r>
              <a:rPr lang="ar-JO" sz="2400" b="1" dirty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ar-JO" sz="2400" b="1" dirty="0" smtClean="0">
                <a:solidFill>
                  <a:srgbClr val="0070C0"/>
                </a:solidFill>
                <a:latin typeface="Garamond" pitchFamily="18" charset="0"/>
              </a:rPr>
              <a:t>متابعة</a:t>
            </a:r>
            <a:r>
              <a:rPr lang="en-US" sz="2400" b="1" dirty="0" smtClean="0">
                <a:solidFill>
                  <a:srgbClr val="0070C0"/>
                </a:solidFill>
                <a:latin typeface="Garamond" pitchFamily="18" charset="0"/>
              </a:rPr>
              <a:t> </a:t>
            </a:r>
            <a:endParaRPr lang="en-MY" sz="2400" b="1" dirty="0">
              <a:solidFill>
                <a:srgbClr val="0070C0"/>
              </a:solidFill>
              <a:latin typeface="Garamond" pitchFamily="18" charset="0"/>
            </a:endParaRPr>
          </a:p>
          <a:p>
            <a:r>
              <a:rPr lang="en-US" sz="2400" b="1" dirty="0">
                <a:latin typeface="Garamond" pitchFamily="18" charset="0"/>
              </a:rPr>
              <a:t>All these tasks are carried </a:t>
            </a:r>
            <a:r>
              <a:rPr lang="en-US" sz="2400" b="1" dirty="0" smtClean="0">
                <a:latin typeface="Garamond" pitchFamily="18" charset="0"/>
              </a:rPr>
              <a:t>by</a:t>
            </a:r>
          </a:p>
          <a:p>
            <a:r>
              <a:rPr lang="en-US" sz="2400" b="1" dirty="0" smtClean="0">
                <a:latin typeface="Garamond" pitchFamily="18" charset="0"/>
              </a:rPr>
              <a:t> </a:t>
            </a:r>
            <a:r>
              <a:rPr lang="en-US" sz="2400" b="1" dirty="0">
                <a:latin typeface="Garamond" pitchFamily="18" charset="0"/>
              </a:rPr>
              <a:t>industrial doctor</a:t>
            </a:r>
            <a:r>
              <a:rPr lang="en-US" sz="2400" dirty="0" smtClean="0">
                <a:latin typeface="Garamond" pitchFamily="18" charset="0"/>
              </a:rPr>
              <a:t>.</a:t>
            </a:r>
            <a:r>
              <a:rPr lang="ar-JO" sz="2400" dirty="0">
                <a:latin typeface="Garamond" pitchFamily="18" charset="0"/>
              </a:rPr>
              <a:t> يتم تنفيذ كل هذه </a:t>
            </a:r>
            <a:r>
              <a:rPr lang="ar-JO" sz="2400" dirty="0" smtClean="0">
                <a:latin typeface="Garamond" pitchFamily="18" charset="0"/>
              </a:rPr>
              <a:t>المهام </a:t>
            </a:r>
            <a:r>
              <a:rPr lang="ar-JO" sz="2400" dirty="0">
                <a:latin typeface="Garamond" pitchFamily="18" charset="0"/>
              </a:rPr>
              <a:t>طبيب صناعي</a:t>
            </a:r>
            <a:endParaRPr lang="en-MY" sz="2400" dirty="0">
              <a:latin typeface="Garamond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664" y="3371012"/>
            <a:ext cx="7596336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u="sng" dirty="0" smtClean="0"/>
              <a:t> </a:t>
            </a:r>
            <a:r>
              <a:rPr lang="en-US" sz="2800" b="1" u="sng" dirty="0">
                <a:solidFill>
                  <a:srgbClr val="FF0000"/>
                </a:solidFill>
                <a:latin typeface="Garamond" pitchFamily="18" charset="0"/>
              </a:rPr>
              <a:t>C- Vocational services</a:t>
            </a:r>
            <a:r>
              <a:rPr lang="en-US" sz="2800" u="sng" dirty="0">
                <a:latin typeface="Garamond" pitchFamily="18" charset="0"/>
              </a:rPr>
              <a:t>: </a:t>
            </a:r>
            <a:r>
              <a:rPr lang="ar-EG" sz="2800" dirty="0">
                <a:latin typeface="Garamond" pitchFamily="18" charset="0"/>
              </a:rPr>
              <a:t>تأهيل مهني</a:t>
            </a:r>
            <a:endParaRPr lang="en-MY" sz="2800" dirty="0">
              <a:latin typeface="Garamond" pitchFamily="18" charset="0"/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Vocational assessment and attitude </a:t>
            </a:r>
            <a:r>
              <a:rPr lang="en-US" sz="2600" b="1" dirty="0" smtClean="0">
                <a:solidFill>
                  <a:schemeClr val="tx2"/>
                </a:solidFill>
                <a:latin typeface="Garamond" pitchFamily="18" charset="0"/>
              </a:rPr>
              <a:t>exploration</a:t>
            </a:r>
          </a:p>
          <a:p>
            <a:pPr lvl="0"/>
            <a:r>
              <a:rPr lang="ar-JO" sz="2600" b="1" dirty="0">
                <a:solidFill>
                  <a:schemeClr val="tx2"/>
                </a:solidFill>
                <a:latin typeface="Garamond" pitchFamily="18" charset="0"/>
              </a:rPr>
              <a:t>التقييم المهني واستكشاف المواقف</a:t>
            </a:r>
            <a:endParaRPr lang="en-MY" sz="2600" b="1" dirty="0">
              <a:solidFill>
                <a:schemeClr val="tx2"/>
              </a:solidFill>
              <a:latin typeface="Garamond" pitchFamily="18" charset="0"/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Vocational training</a:t>
            </a:r>
            <a:r>
              <a:rPr lang="en-US" sz="2600" b="1" dirty="0" smtClean="0">
                <a:solidFill>
                  <a:schemeClr val="tx2"/>
                </a:solidFill>
                <a:latin typeface="Garamond" pitchFamily="18" charset="0"/>
              </a:rPr>
              <a:t>.</a:t>
            </a:r>
          </a:p>
          <a:p>
            <a:pPr lvl="0"/>
            <a:r>
              <a:rPr lang="ar-JO" sz="2600" b="1" dirty="0">
                <a:solidFill>
                  <a:schemeClr val="tx2"/>
                </a:solidFill>
                <a:latin typeface="Garamond" pitchFamily="18" charset="0"/>
              </a:rPr>
              <a:t>تدريب مهني.</a:t>
            </a:r>
            <a:endParaRPr lang="en-MY" sz="2600" b="1" dirty="0">
              <a:solidFill>
                <a:schemeClr val="tx2"/>
              </a:solidFill>
              <a:latin typeface="Garamond" pitchFamily="18" charset="0"/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Placement in a suitable job</a:t>
            </a:r>
            <a:r>
              <a:rPr lang="en-US" sz="2600" b="1" dirty="0" smtClean="0">
                <a:solidFill>
                  <a:schemeClr val="tx2"/>
                </a:solidFill>
                <a:latin typeface="Garamond" pitchFamily="18" charset="0"/>
              </a:rPr>
              <a:t>.</a:t>
            </a:r>
          </a:p>
          <a:p>
            <a:pPr lvl="0"/>
            <a:r>
              <a:rPr lang="ar-JO" sz="2600" b="1" dirty="0">
                <a:solidFill>
                  <a:schemeClr val="tx2"/>
                </a:solidFill>
                <a:latin typeface="Garamond" pitchFamily="18" charset="0"/>
              </a:rPr>
              <a:t>التنسيب في وظيفة مناسبة.</a:t>
            </a:r>
            <a:endParaRPr lang="en-MY" sz="2600" b="1" dirty="0">
              <a:solidFill>
                <a:schemeClr val="tx2"/>
              </a:solidFill>
              <a:latin typeface="Garamond" pitchFamily="18" charset="0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C9A70-EC19-4D56-9EC0-F0A3DA1CA2FB}" type="datetime1">
              <a:rPr lang="en-MY" smtClean="0"/>
              <a:t>8/5/2022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546386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https://media1.picsearch.com/is?wxOgLJX7iyHCj1ZVdBI1g8W-K7Uh1Sa6RyDdn99El2o&amp;height=26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81" y="-221155"/>
            <a:ext cx="9100719" cy="7079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24</a:t>
            </a:fld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17954-FDD4-46A2-9020-99F0052F7316}" type="datetime1">
              <a:rPr lang="en-MY" smtClean="0"/>
              <a:t>5/5/2022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00130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-29029"/>
            <a:ext cx="9252520" cy="7232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u="sng" dirty="0" smtClean="0">
                <a:solidFill>
                  <a:srgbClr val="FF0000"/>
                </a:solidFill>
                <a:latin typeface="Garamond" pitchFamily="18" charset="0"/>
              </a:rPr>
              <a:t>7-Provide </a:t>
            </a:r>
            <a:r>
              <a:rPr lang="en-US" sz="2400" b="1" u="sng" dirty="0">
                <a:solidFill>
                  <a:srgbClr val="FF0000"/>
                </a:solidFill>
                <a:latin typeface="Garamond" pitchFamily="18" charset="0"/>
              </a:rPr>
              <a:t>Special Care For Vulnerable</a:t>
            </a:r>
            <a:r>
              <a:rPr lang="en-MY" sz="2400" u="sng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400" b="1" u="sng" dirty="0" smtClean="0">
                <a:solidFill>
                  <a:srgbClr val="FF0000"/>
                </a:solidFill>
                <a:latin typeface="Garamond" pitchFamily="18" charset="0"/>
              </a:rPr>
              <a:t>Groups </a:t>
            </a:r>
            <a:r>
              <a:rPr lang="en-US" sz="2400" b="1" u="sng" dirty="0">
                <a:solidFill>
                  <a:srgbClr val="FF0000"/>
                </a:solidFill>
                <a:latin typeface="Garamond" pitchFamily="18" charset="0"/>
              </a:rPr>
              <a:t>of Workers</a:t>
            </a:r>
            <a:r>
              <a:rPr lang="en-US" sz="2400" b="1" u="sng" dirty="0" smtClean="0">
                <a:solidFill>
                  <a:srgbClr val="C00000"/>
                </a:solidFill>
                <a:latin typeface="Garamond" pitchFamily="18" charset="0"/>
              </a:rPr>
              <a:t>:</a:t>
            </a:r>
            <a:endParaRPr lang="ar-JO" sz="2400" b="1" u="sng" dirty="0" smtClean="0">
              <a:solidFill>
                <a:srgbClr val="C00000"/>
              </a:solidFill>
              <a:latin typeface="Garamond" pitchFamily="18" charset="0"/>
            </a:endParaRPr>
          </a:p>
          <a:p>
            <a:r>
              <a:rPr lang="ar-JO" sz="2400" b="1" u="sng" dirty="0">
                <a:solidFill>
                  <a:srgbClr val="C00000"/>
                </a:solidFill>
                <a:latin typeface="Garamond" pitchFamily="18" charset="0"/>
              </a:rPr>
              <a:t>7- توفير رعاية خاصة للفئات الضعيفة من العمال:</a:t>
            </a:r>
            <a:endParaRPr lang="en-US" sz="2400" b="1" u="sng" dirty="0">
              <a:solidFill>
                <a:srgbClr val="C00000"/>
              </a:solidFill>
              <a:latin typeface="Garamond" pitchFamily="18" charset="0"/>
            </a:endParaRPr>
          </a:p>
          <a:p>
            <a:r>
              <a:rPr lang="en-US" sz="1600" b="1" dirty="0">
                <a:latin typeface="Garamond" pitchFamily="18" charset="0"/>
              </a:rPr>
              <a:t> </a:t>
            </a:r>
            <a:r>
              <a:rPr lang="en-US" sz="2400" b="1" dirty="0">
                <a:latin typeface="Garamond" pitchFamily="18" charset="0"/>
              </a:rPr>
              <a:t>Namely women and children</a:t>
            </a:r>
            <a:r>
              <a:rPr lang="en-US" sz="2400" b="1" dirty="0" smtClean="0">
                <a:latin typeface="Garamond" pitchFamily="18" charset="0"/>
              </a:rPr>
              <a:t>.</a:t>
            </a:r>
            <a:r>
              <a:rPr lang="ar-JO" sz="2400" b="1" dirty="0">
                <a:latin typeface="Garamond" pitchFamily="18" charset="0"/>
              </a:rPr>
              <a:t> وهي النساء والأطفال.</a:t>
            </a:r>
            <a:endParaRPr lang="en-MY" sz="2400" dirty="0">
              <a:latin typeface="Garamond" pitchFamily="18" charset="0"/>
            </a:endParaRPr>
          </a:p>
          <a:p>
            <a:r>
              <a:rPr lang="en-US" sz="2400" dirty="0">
                <a:latin typeface="Garamond" pitchFamily="18" charset="0"/>
              </a:rPr>
              <a:t>This can be achieved through the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following </a:t>
            </a:r>
            <a:r>
              <a:rPr lang="en-US" sz="2400" b="1" dirty="0" smtClean="0">
                <a:solidFill>
                  <a:srgbClr val="0070C0"/>
                </a:solidFill>
                <a:latin typeface="Garamond" pitchFamily="18" charset="0"/>
              </a:rPr>
              <a:t>measures</a:t>
            </a:r>
            <a:r>
              <a:rPr lang="en-US" sz="2400" dirty="0" smtClean="0">
                <a:latin typeface="Garamond" pitchFamily="18" charset="0"/>
              </a:rPr>
              <a:t>:</a:t>
            </a:r>
            <a:r>
              <a:rPr lang="ar-JO" sz="2400" dirty="0">
                <a:latin typeface="Garamond" pitchFamily="18" charset="0"/>
              </a:rPr>
              <a:t>يمكن تحقيق ذلك من خلال الإجراءات التالية:</a:t>
            </a:r>
            <a:endParaRPr lang="en-MY" sz="2400" dirty="0">
              <a:latin typeface="Garamond" pitchFamily="18" charset="0"/>
            </a:endParaRPr>
          </a:p>
          <a:p>
            <a:pPr marL="514350" indent="-514350">
              <a:buAutoNum type="arabicParenR"/>
            </a:pPr>
            <a:r>
              <a:rPr lang="en-US" sz="2400" b="1" dirty="0" smtClean="0">
                <a:latin typeface="Garamond" pitchFamily="18" charset="0"/>
              </a:rPr>
              <a:t>Selection </a:t>
            </a:r>
            <a:r>
              <a:rPr lang="en-US" sz="2400" b="1" dirty="0">
                <a:solidFill>
                  <a:schemeClr val="tx2"/>
                </a:solidFill>
                <a:latin typeface="Garamond" pitchFamily="18" charset="0"/>
              </a:rPr>
              <a:t>of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suitable jobs </a:t>
            </a:r>
            <a:r>
              <a:rPr lang="en-US" sz="2400" b="1" dirty="0">
                <a:latin typeface="Garamond" pitchFamily="18" charset="0"/>
              </a:rPr>
              <a:t>that match with their capacities</a:t>
            </a:r>
            <a:r>
              <a:rPr lang="en-US" sz="2400" dirty="0" smtClean="0">
                <a:latin typeface="Garamond" pitchFamily="18" charset="0"/>
              </a:rPr>
              <a:t>.</a:t>
            </a:r>
            <a:endParaRPr lang="ar-JO" sz="2400" dirty="0" smtClean="0">
              <a:latin typeface="Garamond" pitchFamily="18" charset="0"/>
            </a:endParaRPr>
          </a:p>
          <a:p>
            <a:r>
              <a:rPr lang="ar-JO" sz="2400" dirty="0">
                <a:latin typeface="Garamond" pitchFamily="18" charset="0"/>
              </a:rPr>
              <a:t>1) اختيار الوظائف المناسبة التي تتناسب مع قدراتهم.</a:t>
            </a:r>
            <a:endParaRPr lang="en-MY" sz="2400" dirty="0">
              <a:latin typeface="Garamond" pitchFamily="18" charset="0"/>
            </a:endParaRPr>
          </a:p>
          <a:p>
            <a:r>
              <a:rPr lang="en-US" sz="2400" dirty="0">
                <a:latin typeface="Garamond" pitchFamily="18" charset="0"/>
              </a:rPr>
              <a:t>2)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Pre-placement in another </a:t>
            </a:r>
            <a:r>
              <a:rPr lang="en-US" sz="2400" dirty="0">
                <a:latin typeface="Garamond" pitchFamily="18" charset="0"/>
              </a:rPr>
              <a:t>job when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woman get pregnant</a:t>
            </a:r>
            <a:r>
              <a:rPr lang="en-US" sz="2400" b="1" dirty="0" smtClean="0">
                <a:solidFill>
                  <a:schemeClr val="tx2"/>
                </a:solidFill>
                <a:latin typeface="Garamond" pitchFamily="18" charset="0"/>
              </a:rPr>
              <a:t>.</a:t>
            </a:r>
            <a:endParaRPr lang="ar-JO" sz="2400" b="1" dirty="0" smtClean="0">
              <a:solidFill>
                <a:schemeClr val="tx2"/>
              </a:solidFill>
              <a:latin typeface="Garamond" pitchFamily="18" charset="0"/>
            </a:endParaRPr>
          </a:p>
          <a:p>
            <a:r>
              <a:rPr lang="ar-JO" sz="2400" b="1" dirty="0">
                <a:solidFill>
                  <a:schemeClr val="tx2"/>
                </a:solidFill>
                <a:latin typeface="Garamond" pitchFamily="18" charset="0"/>
              </a:rPr>
              <a:t>2) التنسيب المسبق في وظيفة أخرى عندما تحمل المرأة.</a:t>
            </a:r>
            <a:endParaRPr lang="en-MY" sz="2400" b="1" dirty="0">
              <a:solidFill>
                <a:schemeClr val="tx2"/>
              </a:solidFill>
              <a:latin typeface="Garamond" pitchFamily="18" charset="0"/>
            </a:endParaRPr>
          </a:p>
          <a:p>
            <a:r>
              <a:rPr lang="en-US" sz="2400" dirty="0">
                <a:latin typeface="Garamond" pitchFamily="18" charset="0"/>
              </a:rPr>
              <a:t>3) </a:t>
            </a:r>
            <a:r>
              <a:rPr lang="en-US" sz="2400" b="1" dirty="0">
                <a:solidFill>
                  <a:schemeClr val="tx2"/>
                </a:solidFill>
                <a:latin typeface="Garamond" pitchFamily="18" charset="0"/>
              </a:rPr>
              <a:t>Proper M.C.H </a:t>
            </a:r>
            <a:r>
              <a:rPr lang="en-US" sz="2400" dirty="0">
                <a:latin typeface="Garamond" pitchFamily="18" charset="0"/>
              </a:rPr>
              <a:t>care for pregnant </a:t>
            </a:r>
            <a:r>
              <a:rPr lang="en-US" sz="2400" dirty="0" smtClean="0">
                <a:latin typeface="Garamond" pitchFamily="18" charset="0"/>
              </a:rPr>
              <a:t>females.</a:t>
            </a:r>
            <a:r>
              <a:rPr lang="ar-JO" sz="2400" dirty="0" smtClean="0">
                <a:latin typeface="Garamond" pitchFamily="18" charset="0"/>
              </a:rPr>
              <a:t>3</a:t>
            </a:r>
            <a:r>
              <a:rPr lang="ar-JO" sz="2400" dirty="0">
                <a:latin typeface="Garamond" pitchFamily="18" charset="0"/>
              </a:rPr>
              <a:t>) الرعاية المناسبة باستخدام </a:t>
            </a:r>
            <a:r>
              <a:rPr lang="en-MY" sz="2400" dirty="0">
                <a:latin typeface="Garamond" pitchFamily="18" charset="0"/>
              </a:rPr>
              <a:t>M.C.H </a:t>
            </a:r>
            <a:r>
              <a:rPr lang="ar-JO" sz="2400" dirty="0">
                <a:latin typeface="Garamond" pitchFamily="18" charset="0"/>
              </a:rPr>
              <a:t>للحوامل.</a:t>
            </a:r>
            <a:endParaRPr lang="en-MY" sz="2400" dirty="0">
              <a:latin typeface="Garamond" pitchFamily="18" charset="0"/>
            </a:endParaRPr>
          </a:p>
          <a:p>
            <a:r>
              <a:rPr lang="en-US" sz="2400" dirty="0">
                <a:latin typeface="Garamond" pitchFamily="18" charset="0"/>
              </a:rPr>
              <a:t>4) Make sure of the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application of certain laws </a:t>
            </a:r>
            <a:r>
              <a:rPr lang="en-US" sz="2400" dirty="0">
                <a:latin typeface="Garamond" pitchFamily="18" charset="0"/>
              </a:rPr>
              <a:t>for  </a:t>
            </a:r>
            <a:r>
              <a:rPr lang="en-US" sz="2400" dirty="0" smtClean="0">
                <a:latin typeface="Garamond" pitchFamily="18" charset="0"/>
              </a:rPr>
              <a:t>employment</a:t>
            </a:r>
            <a:r>
              <a:rPr lang="ar-JO" sz="2400" dirty="0" smtClean="0">
                <a:latin typeface="Garamond" pitchFamily="18" charset="0"/>
              </a:rPr>
              <a:t> </a:t>
            </a:r>
            <a:r>
              <a:rPr lang="en-US" sz="2400" dirty="0" smtClean="0">
                <a:latin typeface="Garamond" pitchFamily="18" charset="0"/>
              </a:rPr>
              <a:t>of </a:t>
            </a:r>
            <a:r>
              <a:rPr lang="en-US" sz="2400" b="1" dirty="0">
                <a:solidFill>
                  <a:schemeClr val="tx2"/>
                </a:solidFill>
                <a:latin typeface="Garamond" pitchFamily="18" charset="0"/>
              </a:rPr>
              <a:t>working women and children namely</a:t>
            </a:r>
            <a:r>
              <a:rPr lang="en-US" sz="2400" dirty="0">
                <a:latin typeface="Garamond" pitchFamily="18" charset="0"/>
              </a:rPr>
              <a:t>: </a:t>
            </a:r>
            <a:r>
              <a:rPr lang="ar-JO" sz="2400" dirty="0">
                <a:latin typeface="Garamond" pitchFamily="18" charset="0"/>
              </a:rPr>
              <a:t>4) التأكد من تطبيق بعض القوانين الخاصة بتوظيف النساء والأطفال العاملين وهي:</a:t>
            </a:r>
            <a:endParaRPr lang="en-US" sz="2400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7030A0"/>
                </a:solidFill>
                <a:latin typeface="Garamond" pitchFamily="18" charset="0"/>
              </a:rPr>
              <a:t>no </a:t>
            </a:r>
            <a:r>
              <a:rPr lang="en-US" sz="2400" b="1" dirty="0">
                <a:solidFill>
                  <a:srgbClr val="7030A0"/>
                </a:solidFill>
                <a:latin typeface="Garamond" pitchFamily="18" charset="0"/>
              </a:rPr>
              <a:t>night shift, </a:t>
            </a:r>
            <a:r>
              <a:rPr lang="ar-JO" sz="2400" b="1" dirty="0">
                <a:solidFill>
                  <a:srgbClr val="7030A0"/>
                </a:solidFill>
                <a:latin typeface="Garamond" pitchFamily="18" charset="0"/>
              </a:rPr>
              <a:t>لا وردية ليلية ،</a:t>
            </a:r>
            <a:endParaRPr lang="en-US" sz="2400" b="1" dirty="0" smtClean="0">
              <a:solidFill>
                <a:srgbClr val="7030A0"/>
              </a:solidFill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7030A0"/>
                </a:solidFill>
                <a:latin typeface="Garamond" pitchFamily="18" charset="0"/>
              </a:rPr>
              <a:t>limitation </a:t>
            </a:r>
            <a:r>
              <a:rPr lang="en-US" sz="2400" b="1" dirty="0">
                <a:solidFill>
                  <a:srgbClr val="7030A0"/>
                </a:solidFill>
                <a:latin typeface="Garamond" pitchFamily="18" charset="0"/>
              </a:rPr>
              <a:t>of working hours</a:t>
            </a:r>
            <a:r>
              <a:rPr lang="en-US" sz="2400" b="1" dirty="0" smtClean="0">
                <a:solidFill>
                  <a:srgbClr val="7030A0"/>
                </a:solidFill>
                <a:latin typeface="Garamond" pitchFamily="18" charset="0"/>
              </a:rPr>
              <a:t>,</a:t>
            </a:r>
            <a:r>
              <a:rPr lang="ar-JO" sz="2400" b="1" dirty="0">
                <a:solidFill>
                  <a:srgbClr val="7030A0"/>
                </a:solidFill>
                <a:latin typeface="Garamond" pitchFamily="18" charset="0"/>
              </a:rPr>
              <a:t> تحديد ساعات العمل ،</a:t>
            </a:r>
            <a:endParaRPr lang="en-US" sz="2400" b="1" dirty="0" smtClean="0">
              <a:solidFill>
                <a:srgbClr val="7030A0"/>
              </a:solidFill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7030A0"/>
                </a:solidFill>
                <a:latin typeface="Garamond" pitchFamily="18" charset="0"/>
              </a:rPr>
              <a:t> paid </a:t>
            </a:r>
            <a:r>
              <a:rPr lang="en-US" sz="2400" b="1" dirty="0">
                <a:solidFill>
                  <a:srgbClr val="7030A0"/>
                </a:solidFill>
                <a:latin typeface="Garamond" pitchFamily="18" charset="0"/>
              </a:rPr>
              <a:t>leave for infant care and </a:t>
            </a:r>
            <a:r>
              <a:rPr lang="ar-JO" sz="2400" b="1" dirty="0">
                <a:solidFill>
                  <a:srgbClr val="7030A0"/>
                </a:solidFill>
                <a:latin typeface="Garamond" pitchFamily="18" charset="0"/>
              </a:rPr>
              <a:t>إجازة مدفوعة الأجر لرعاية الرضع و</a:t>
            </a:r>
            <a:endParaRPr lang="en-US" sz="2400" b="1" dirty="0" smtClean="0">
              <a:solidFill>
                <a:srgbClr val="7030A0"/>
              </a:solidFill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7030A0"/>
                </a:solidFill>
                <a:latin typeface="Garamond" pitchFamily="18" charset="0"/>
              </a:rPr>
              <a:t>Prohibition </a:t>
            </a:r>
            <a:r>
              <a:rPr lang="en-US" sz="2400" b="1" dirty="0">
                <a:solidFill>
                  <a:srgbClr val="7030A0"/>
                </a:solidFill>
                <a:latin typeface="Garamond" pitchFamily="18" charset="0"/>
              </a:rPr>
              <a:t>from working </a:t>
            </a:r>
            <a:r>
              <a:rPr lang="en-US" sz="2400" b="1" dirty="0">
                <a:latin typeface="Garamond" pitchFamily="18" charset="0"/>
              </a:rPr>
              <a:t>in </a:t>
            </a:r>
            <a:r>
              <a:rPr lang="en-US" sz="2400" dirty="0">
                <a:latin typeface="Garamond" pitchFamily="18" charset="0"/>
              </a:rPr>
              <a:t>certain hazardous jobs</a:t>
            </a:r>
            <a:r>
              <a:rPr lang="en-US" sz="2400" dirty="0" smtClean="0">
                <a:latin typeface="Garamond" pitchFamily="18" charset="0"/>
              </a:rPr>
              <a:t>.</a:t>
            </a:r>
            <a:endParaRPr lang="ar-JO" sz="2400" dirty="0" smtClean="0">
              <a:latin typeface="Garamond" pitchFamily="18" charset="0"/>
            </a:endParaRPr>
          </a:p>
          <a:p>
            <a:r>
              <a:rPr lang="ar-JO" sz="2400" dirty="0">
                <a:latin typeface="Garamond" pitchFamily="18" charset="0"/>
              </a:rPr>
              <a:t>منع العمل في بعض الأعمال الخطرة.</a:t>
            </a:r>
            <a:endParaRPr lang="en-MY" sz="2400" dirty="0">
              <a:latin typeface="Garamond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25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409195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227352" y="-134982"/>
            <a:ext cx="3168351" cy="1384995"/>
          </a:xfrm>
          <a:prstGeom prst="rect">
            <a:avLst/>
          </a:prstGeom>
          <a:ln w="2222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1200" dirty="0" smtClean="0"/>
              <a:t> </a:t>
            </a:r>
            <a:r>
              <a:rPr lang="en-US" sz="1200" b="1" dirty="0">
                <a:solidFill>
                  <a:srgbClr val="7030A0"/>
                </a:solidFill>
                <a:latin typeface="Garamond" pitchFamily="18" charset="0"/>
              </a:rPr>
              <a:t>Occupational Health Services </a:t>
            </a:r>
            <a:endParaRPr lang="en-US" sz="1200" b="1" dirty="0" smtClean="0">
              <a:solidFill>
                <a:srgbClr val="7030A0"/>
              </a:solidFill>
              <a:latin typeface="Garamond" pitchFamily="18" charset="0"/>
            </a:endParaRPr>
          </a:p>
          <a:p>
            <a:r>
              <a:rPr lang="en-US" sz="1200" dirty="0" smtClean="0">
                <a:latin typeface="Garamond" pitchFamily="18" charset="0"/>
              </a:rPr>
              <a:t>Promotion </a:t>
            </a:r>
            <a:r>
              <a:rPr lang="en-US" sz="1200" dirty="0">
                <a:latin typeface="Garamond" pitchFamily="18" charset="0"/>
              </a:rPr>
              <a:t>of workers' health.</a:t>
            </a:r>
            <a:endParaRPr lang="en-MY" sz="1200" dirty="0">
              <a:latin typeface="Garamond" pitchFamily="18" charset="0"/>
            </a:endParaRPr>
          </a:p>
          <a:p>
            <a:r>
              <a:rPr lang="en-US" sz="1000" dirty="0" smtClean="0">
                <a:latin typeface="Garamond" pitchFamily="18" charset="0"/>
              </a:rPr>
              <a:t>Prevention </a:t>
            </a:r>
            <a:r>
              <a:rPr lang="en-US" sz="1000" dirty="0">
                <a:latin typeface="Garamond" pitchFamily="18" charset="0"/>
              </a:rPr>
              <a:t>of occupational health hazards</a:t>
            </a:r>
            <a:r>
              <a:rPr lang="en-US" sz="1000" dirty="0" smtClean="0">
                <a:latin typeface="Garamond" pitchFamily="18" charset="0"/>
              </a:rPr>
              <a:t>.</a:t>
            </a:r>
            <a:endParaRPr lang="en-MY" sz="1000" dirty="0">
              <a:latin typeface="Garamond" pitchFamily="18" charset="0"/>
            </a:endParaRPr>
          </a:p>
          <a:p>
            <a:r>
              <a:rPr lang="en-US" sz="1000" dirty="0" smtClean="0">
                <a:latin typeface="Garamond" pitchFamily="18" charset="0"/>
              </a:rPr>
              <a:t> </a:t>
            </a:r>
            <a:r>
              <a:rPr lang="en-US" sz="1000" dirty="0">
                <a:latin typeface="Garamond" pitchFamily="18" charset="0"/>
              </a:rPr>
              <a:t>Control of occupational health hazards.</a:t>
            </a:r>
            <a:endParaRPr lang="en-MY" sz="1000" dirty="0">
              <a:latin typeface="Garamond" pitchFamily="18" charset="0"/>
            </a:endParaRPr>
          </a:p>
          <a:p>
            <a:r>
              <a:rPr lang="en-US" sz="1000" dirty="0" smtClean="0">
                <a:latin typeface="Garamond" pitchFamily="18" charset="0"/>
              </a:rPr>
              <a:t> </a:t>
            </a:r>
            <a:r>
              <a:rPr lang="en-US" sz="1000" dirty="0">
                <a:latin typeface="Garamond" pitchFamily="18" charset="0"/>
              </a:rPr>
              <a:t>Rehabilitation and compensation of the disabled workers.</a:t>
            </a:r>
            <a:endParaRPr lang="en-MY" sz="1000" dirty="0">
              <a:latin typeface="Garamond" pitchFamily="18" charset="0"/>
            </a:endParaRPr>
          </a:p>
          <a:p>
            <a:r>
              <a:rPr lang="en-US" sz="1000" dirty="0" smtClean="0">
                <a:latin typeface="Garamond" pitchFamily="18" charset="0"/>
              </a:rPr>
              <a:t>-</a:t>
            </a:r>
            <a:r>
              <a:rPr lang="en-US" sz="1000" dirty="0">
                <a:latin typeface="Garamond" pitchFamily="18" charset="0"/>
              </a:rPr>
              <a:t>Provide special care for vulnerable groups of workers </a:t>
            </a:r>
          </a:p>
          <a:p>
            <a:r>
              <a:rPr lang="en-US" sz="1000" dirty="0" smtClean="0">
                <a:latin typeface="Garamond" pitchFamily="18" charset="0"/>
              </a:rPr>
              <a:t>       namely </a:t>
            </a:r>
            <a:r>
              <a:rPr lang="en-US" sz="1000" dirty="0">
                <a:latin typeface="Garamond" pitchFamily="18" charset="0"/>
              </a:rPr>
              <a:t>women and children.</a:t>
            </a:r>
            <a:endParaRPr lang="en-MY" sz="1000" dirty="0">
              <a:latin typeface="Garamond" pitchFamily="18" charset="0"/>
            </a:endParaRPr>
          </a:p>
          <a:p>
            <a:r>
              <a:rPr lang="en-US" sz="1000" dirty="0" smtClean="0">
                <a:solidFill>
                  <a:srgbClr val="FF0000"/>
                </a:solidFill>
                <a:latin typeface="Garamond" pitchFamily="18" charset="0"/>
              </a:rPr>
              <a:t>Keep </a:t>
            </a:r>
            <a:r>
              <a:rPr lang="en-US" sz="1000" dirty="0">
                <a:solidFill>
                  <a:srgbClr val="FF0000"/>
                </a:solidFill>
                <a:latin typeface="Garamond" pitchFamily="18" charset="0"/>
              </a:rPr>
              <a:t>good health recording system </a:t>
            </a:r>
            <a:endParaRPr lang="en-MY" sz="10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180528" y="188640"/>
            <a:ext cx="9324528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  <a:latin typeface="Garamond" pitchFamily="18" charset="0"/>
              </a:rPr>
              <a:t> 6- </a:t>
            </a:r>
            <a:r>
              <a:rPr lang="en-US" sz="2800" b="1" u="sng" dirty="0">
                <a:solidFill>
                  <a:srgbClr val="C00000"/>
                </a:solidFill>
                <a:latin typeface="Garamond" pitchFamily="18" charset="0"/>
              </a:rPr>
              <a:t>Keep Good Health Recording System</a:t>
            </a:r>
            <a:r>
              <a:rPr lang="en-US" b="1" dirty="0">
                <a:solidFill>
                  <a:srgbClr val="FF0000"/>
                </a:solidFill>
                <a:latin typeface="Garamond" pitchFamily="18" charset="0"/>
              </a:rPr>
              <a:t>:</a:t>
            </a:r>
            <a:endParaRPr lang="en-MY" dirty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en-US" sz="2600" b="1" dirty="0" smtClean="0">
                <a:solidFill>
                  <a:srgbClr val="7030A0"/>
                </a:solidFill>
                <a:latin typeface="Garamond" pitchFamily="18" charset="0"/>
              </a:rPr>
              <a:t>  </a:t>
            </a:r>
            <a:r>
              <a:rPr lang="ar-JO" sz="2600" b="1" dirty="0">
                <a:solidFill>
                  <a:srgbClr val="7030A0"/>
                </a:solidFill>
                <a:latin typeface="Garamond" pitchFamily="18" charset="0"/>
              </a:rPr>
              <a:t>6- حافظ على نظام تسجيل صحي جيد:</a:t>
            </a:r>
            <a:endParaRPr lang="en-US" sz="2600" b="1" dirty="0" smtClean="0">
              <a:solidFill>
                <a:srgbClr val="7030A0"/>
              </a:solidFill>
              <a:latin typeface="Garamond" pitchFamily="18" charset="0"/>
            </a:endParaRPr>
          </a:p>
          <a:p>
            <a:r>
              <a:rPr lang="en-US" sz="2600" b="1" dirty="0">
                <a:solidFill>
                  <a:srgbClr val="7030A0"/>
                </a:solidFill>
                <a:latin typeface="Garamond" pitchFamily="18" charset="0"/>
              </a:rPr>
              <a:t> </a:t>
            </a:r>
            <a:r>
              <a:rPr lang="en-US" sz="2600" b="1" dirty="0" smtClean="0">
                <a:solidFill>
                  <a:srgbClr val="7030A0"/>
                </a:solidFill>
                <a:latin typeface="Garamond" pitchFamily="18" charset="0"/>
              </a:rPr>
              <a:t>         Medical </a:t>
            </a:r>
            <a:r>
              <a:rPr lang="en-US" sz="2600" b="1" dirty="0">
                <a:solidFill>
                  <a:srgbClr val="7030A0"/>
                </a:solidFill>
                <a:latin typeface="Garamond" pitchFamily="18" charset="0"/>
              </a:rPr>
              <a:t>records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: </a:t>
            </a:r>
            <a:r>
              <a:rPr lang="ar-JO" sz="2600" b="1" dirty="0">
                <a:solidFill>
                  <a:srgbClr val="FF0000"/>
                </a:solidFill>
                <a:latin typeface="Garamond" pitchFamily="18" charset="0"/>
              </a:rPr>
              <a:t>سجلات طبية:</a:t>
            </a:r>
            <a:endParaRPr lang="en-MY" sz="2600" b="1" dirty="0">
              <a:solidFill>
                <a:srgbClr val="FF0000"/>
              </a:solidFill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US" sz="2600" dirty="0">
                <a:latin typeface="Garamond" pitchFamily="18" charset="0"/>
              </a:rPr>
              <a:t>It is very important that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good medical record </a:t>
            </a:r>
            <a:r>
              <a:rPr lang="en-US" sz="2600" b="1" dirty="0" smtClean="0">
                <a:solidFill>
                  <a:srgbClr val="0070C0"/>
                </a:solidFill>
                <a:latin typeface="Garamond" pitchFamily="18" charset="0"/>
              </a:rPr>
              <a:t>system </a:t>
            </a:r>
            <a:r>
              <a:rPr lang="en-US" sz="2600" dirty="0" smtClean="0">
                <a:latin typeface="Garamond" pitchFamily="18" charset="0"/>
              </a:rPr>
              <a:t>is </a:t>
            </a:r>
            <a:r>
              <a:rPr lang="en-US" sz="2600" dirty="0" smtClean="0">
                <a:latin typeface="Garamond" pitchFamily="18" charset="0"/>
              </a:rPr>
              <a:t>maintained </a:t>
            </a:r>
            <a:r>
              <a:rPr lang="en-US" sz="2600" dirty="0">
                <a:latin typeface="Garamond" pitchFamily="18" charset="0"/>
              </a:rPr>
              <a:t>in any occupational health program. </a:t>
            </a:r>
            <a:r>
              <a:rPr lang="ar-JO" sz="2600" dirty="0">
                <a:latin typeface="Garamond" pitchFamily="18" charset="0"/>
              </a:rPr>
              <a:t>من المهم جدًا الحفاظ على نظام سجلات طبي جيد في أي برنامج للصحة المهنية</a:t>
            </a:r>
            <a:r>
              <a:rPr lang="ar-JO" sz="2600" dirty="0" smtClean="0">
                <a:latin typeface="Garamond" pitchFamily="18" charset="0"/>
              </a:rPr>
              <a:t>.</a:t>
            </a:r>
            <a:endParaRPr lang="en-US" sz="2600" dirty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US" sz="2600" b="1" dirty="0">
                <a:latin typeface="Garamond" pitchFamily="18" charset="0"/>
              </a:rPr>
              <a:t>Every employee should have </a:t>
            </a:r>
            <a:r>
              <a:rPr lang="en-US" sz="2600" dirty="0">
                <a:latin typeface="Garamond" pitchFamily="18" charset="0"/>
              </a:rPr>
              <a:t>an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accurate &amp; complete medical </a:t>
            </a:r>
            <a:r>
              <a:rPr lang="en-US" sz="2600" b="1" dirty="0">
                <a:latin typeface="Garamond" pitchFamily="18" charset="0"/>
              </a:rPr>
              <a:t>report from the time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of his first em</a:t>
            </a:r>
            <a:r>
              <a:rPr lang="en-US" sz="2600" b="1" dirty="0">
                <a:latin typeface="Garamond" pitchFamily="18" charset="0"/>
              </a:rPr>
              <a:t>ployment examination</a:t>
            </a:r>
            <a:r>
              <a:rPr lang="en-US" sz="2600" dirty="0">
                <a:latin typeface="Garamond" pitchFamily="18" charset="0"/>
              </a:rPr>
              <a:t>. </a:t>
            </a:r>
            <a:endParaRPr lang="en-US" sz="2600" dirty="0" smtClean="0">
              <a:latin typeface="Garamond" pitchFamily="18" charset="0"/>
            </a:endParaRPr>
          </a:p>
          <a:p>
            <a:r>
              <a:rPr lang="en-US" sz="2400" dirty="0">
                <a:latin typeface="Garamond" pitchFamily="18" charset="0"/>
              </a:rPr>
              <a:t> </a:t>
            </a:r>
            <a:r>
              <a:rPr lang="en-US" sz="2400" dirty="0" smtClean="0">
                <a:latin typeface="Garamond" pitchFamily="18" charset="0"/>
              </a:rPr>
              <a:t>  </a:t>
            </a:r>
            <a:r>
              <a:rPr lang="ar-JO" sz="2400" dirty="0">
                <a:latin typeface="Garamond" pitchFamily="18" charset="0"/>
              </a:rPr>
              <a:t>يجب أن يكون لدى كل موظف تقرير طبي دقيق وكامل من وقت أول فحص وظيفي له.</a:t>
            </a:r>
            <a:endParaRPr lang="en-MY" sz="2400" dirty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US" sz="2400" dirty="0">
                <a:latin typeface="Garamond" pitchFamily="18" charset="0"/>
              </a:rPr>
              <a:t>The records must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be detailed enough </a:t>
            </a:r>
            <a:r>
              <a:rPr lang="en-US" sz="2400" dirty="0">
                <a:latin typeface="Garamond" pitchFamily="18" charset="0"/>
              </a:rPr>
              <a:t>to provide adequate information for </a:t>
            </a:r>
            <a:r>
              <a:rPr lang="en-US" sz="2400" b="1" dirty="0">
                <a:latin typeface="Garamond" pitchFamily="18" charset="0"/>
              </a:rPr>
              <a:t>job </a:t>
            </a:r>
            <a:r>
              <a:rPr lang="en-US" sz="2400" b="1" dirty="0">
                <a:solidFill>
                  <a:schemeClr val="tx2"/>
                </a:solidFill>
                <a:latin typeface="Garamond" pitchFamily="18" charset="0"/>
              </a:rPr>
              <a:t>placement health </a:t>
            </a:r>
            <a:r>
              <a:rPr lang="en-US" sz="2400" b="1" dirty="0">
                <a:latin typeface="Garamond" pitchFamily="18" charset="0"/>
              </a:rPr>
              <a:t>maintenance </a:t>
            </a:r>
            <a:r>
              <a:rPr lang="en-US" sz="2400" dirty="0">
                <a:solidFill>
                  <a:srgbClr val="002060"/>
                </a:solidFill>
                <a:latin typeface="Garamond" pitchFamily="18" charset="0"/>
              </a:rPr>
              <a:t>workmen's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compensation and rehabilitation </a:t>
            </a:r>
            <a:r>
              <a:rPr lang="en-US" sz="2400" dirty="0">
                <a:latin typeface="Garamond" pitchFamily="18" charset="0"/>
              </a:rPr>
              <a:t>. </a:t>
            </a:r>
            <a:r>
              <a:rPr lang="ar-JO" sz="2400" dirty="0">
                <a:latin typeface="Garamond" pitchFamily="18" charset="0"/>
              </a:rPr>
              <a:t>يجب أن تكون السجلات مفصلة بشكل كافٍ لتوفير معلومات كافية عن تعويضات عمال الصيانة والتوظيف الصحي وإعادة تأهيلهم.</a:t>
            </a:r>
            <a:endParaRPr lang="en-US" sz="2400" dirty="0" smtClean="0">
              <a:latin typeface="Garamond" pitchFamily="18" charset="0"/>
            </a:endParaRPr>
          </a:p>
          <a:p>
            <a:pPr lvl="0"/>
            <a:r>
              <a:rPr lang="en-US" sz="2400" b="1" i="1" dirty="0" smtClean="0">
                <a:solidFill>
                  <a:schemeClr val="tx2"/>
                </a:solidFill>
                <a:latin typeface="Garamond" pitchFamily="18" charset="0"/>
              </a:rPr>
              <a:t>   </a:t>
            </a:r>
          </a:p>
          <a:p>
            <a:pPr lvl="0"/>
            <a:r>
              <a:rPr lang="en-US" sz="2400" b="1" i="1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400" b="1" i="1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400" b="1" i="1" dirty="0" smtClean="0">
                <a:solidFill>
                  <a:srgbClr val="002060"/>
                </a:solidFill>
                <a:latin typeface="Garamond" pitchFamily="18" charset="0"/>
              </a:rPr>
              <a:t>Health record is the seeing eye of the industrial physician </a:t>
            </a:r>
            <a:r>
              <a:rPr lang="en-US" sz="2400" b="1" i="1" dirty="0" smtClean="0">
                <a:solidFill>
                  <a:srgbClr val="002060"/>
                </a:solidFill>
                <a:latin typeface="Garamond" pitchFamily="18" charset="0"/>
              </a:rPr>
              <a:t>and</a:t>
            </a:r>
            <a:r>
              <a:rPr lang="ar-JO" sz="2400" b="1" i="1" dirty="0" smtClean="0">
                <a:solidFill>
                  <a:srgbClr val="002060"/>
                </a:solidFill>
                <a:latin typeface="Garamond" pitchFamily="18" charset="0"/>
              </a:rPr>
              <a:t>  </a:t>
            </a:r>
            <a:r>
              <a:rPr lang="en-US" sz="2400" b="1" i="1" dirty="0" smtClean="0">
                <a:solidFill>
                  <a:srgbClr val="002060"/>
                </a:solidFill>
                <a:latin typeface="Garamond" pitchFamily="18" charset="0"/>
              </a:rPr>
              <a:t>industrial </a:t>
            </a:r>
            <a:r>
              <a:rPr lang="en-US" sz="2400" b="1" i="1" dirty="0" smtClean="0">
                <a:solidFill>
                  <a:srgbClr val="002060"/>
                </a:solidFill>
                <a:latin typeface="Garamond" pitchFamily="18" charset="0"/>
              </a:rPr>
              <a:t>health </a:t>
            </a:r>
            <a:r>
              <a:rPr lang="en-US" sz="2400" b="1" i="1" dirty="0">
                <a:solidFill>
                  <a:srgbClr val="002060"/>
                </a:solidFill>
                <a:latin typeface="Garamond" pitchFamily="18" charset="0"/>
              </a:rPr>
              <a:t>team</a:t>
            </a:r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.</a:t>
            </a:r>
            <a:r>
              <a:rPr lang="en-MY" sz="2400" b="1" dirty="0">
                <a:solidFill>
                  <a:srgbClr val="002060"/>
                </a:solidFill>
                <a:latin typeface="Garamond" pitchFamily="18" charset="0"/>
              </a:rPr>
              <a:t> </a:t>
            </a:r>
            <a:r>
              <a:rPr lang="ar-JO" sz="2400" b="1" dirty="0">
                <a:solidFill>
                  <a:srgbClr val="002060"/>
                </a:solidFill>
                <a:latin typeface="Garamond" pitchFamily="18" charset="0"/>
              </a:rPr>
              <a:t>السجل الصحي هو عين رؤية الطبيب الصناعي وفريق الصحة الصناعية.</a:t>
            </a:r>
            <a:r>
              <a:rPr lang="en-MY" sz="2400" b="1" dirty="0" smtClean="0">
                <a:solidFill>
                  <a:srgbClr val="002060"/>
                </a:solidFill>
                <a:latin typeface="Garamond" pitchFamily="18" charset="0"/>
              </a:rPr>
              <a:t> </a:t>
            </a:r>
            <a:r>
              <a:rPr lang="en-MY" sz="2400" b="1" dirty="0" smtClean="0">
                <a:solidFill>
                  <a:schemeClr val="tx2"/>
                </a:solidFill>
                <a:latin typeface="Garamond" pitchFamily="18" charset="0"/>
              </a:rPr>
              <a:t>         </a:t>
            </a:r>
            <a:r>
              <a:rPr lang="en-US" sz="2400" b="1" dirty="0" smtClean="0">
                <a:solidFill>
                  <a:srgbClr val="7030A0"/>
                </a:solidFill>
                <a:latin typeface="Garamond" pitchFamily="18" charset="0"/>
              </a:rPr>
              <a:t> </a:t>
            </a:r>
            <a:endParaRPr lang="en-US" sz="2800" dirty="0" smtClean="0">
              <a:latin typeface="Garamond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28528" y="6538912"/>
            <a:ext cx="19607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b="1" dirty="0">
                <a:solidFill>
                  <a:srgbClr val="FF0000"/>
                </a:solidFill>
                <a:latin typeface="Garamond" pitchFamily="18" charset="0"/>
              </a:rPr>
              <a:t>It should include</a:t>
            </a:r>
            <a:r>
              <a:rPr lang="en-US" dirty="0">
                <a:solidFill>
                  <a:srgbClr val="FF0000"/>
                </a:solidFill>
                <a:latin typeface="Garamond" pitchFamily="18" charset="0"/>
              </a:rPr>
              <a:t>,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26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569169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3573016"/>
            <a:ext cx="9256743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Garamond" pitchFamily="18" charset="0"/>
              </a:rPr>
              <a:t>    Value </a:t>
            </a:r>
            <a:r>
              <a:rPr lang="en-US" sz="2000" b="1" dirty="0">
                <a:solidFill>
                  <a:srgbClr val="FF0000"/>
                </a:solidFill>
                <a:latin typeface="Garamond" pitchFamily="18" charset="0"/>
              </a:rPr>
              <a:t>of keeping and analyzing health records</a:t>
            </a:r>
            <a:r>
              <a:rPr lang="en-US" sz="2000" b="1" dirty="0" smtClean="0">
                <a:solidFill>
                  <a:srgbClr val="FF0000"/>
                </a:solidFill>
                <a:latin typeface="Garamond" pitchFamily="18" charset="0"/>
              </a:rPr>
              <a:t>:</a:t>
            </a:r>
          </a:p>
          <a:p>
            <a:r>
              <a:rPr lang="ar-JO" sz="2000" dirty="0">
                <a:solidFill>
                  <a:srgbClr val="FF0000"/>
                </a:solidFill>
                <a:latin typeface="Garamond" pitchFamily="18" charset="0"/>
              </a:rPr>
              <a:t>قيمة حفظ وتحليل السجلات الصحية:</a:t>
            </a:r>
            <a:endParaRPr lang="en-MY" sz="2000" dirty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en-MY" sz="2000" dirty="0">
                <a:latin typeface="Garamond" pitchFamily="18" charset="0"/>
              </a:rPr>
              <a:t> </a:t>
            </a:r>
            <a:r>
              <a:rPr lang="en-US" sz="2000" dirty="0">
                <a:latin typeface="Garamond" pitchFamily="18" charset="0"/>
              </a:rPr>
              <a:t>· </a:t>
            </a:r>
            <a:r>
              <a:rPr lang="en-US" sz="2000" b="1" dirty="0">
                <a:latin typeface="Garamond" pitchFamily="18" charset="0"/>
              </a:rPr>
              <a:t>Basic data for statistical analysis</a:t>
            </a:r>
            <a:r>
              <a:rPr lang="en-US" sz="2000" b="1" dirty="0" smtClean="0">
                <a:latin typeface="Garamond" pitchFamily="18" charset="0"/>
              </a:rPr>
              <a:t>.</a:t>
            </a:r>
            <a:r>
              <a:rPr lang="ar-JO" sz="2000" b="1" dirty="0">
                <a:latin typeface="Garamond" pitchFamily="18" charset="0"/>
              </a:rPr>
              <a:t> · بيانات أساسية للتحليل الإحصائي</a:t>
            </a:r>
            <a:r>
              <a:rPr lang="ar-JO" sz="2000" b="1" dirty="0" smtClean="0">
                <a:latin typeface="Garamond" pitchFamily="18" charset="0"/>
              </a:rPr>
              <a:t>.</a:t>
            </a:r>
            <a:r>
              <a:rPr lang="en-US" sz="2000" b="1" dirty="0" smtClean="0">
                <a:latin typeface="Garamond" pitchFamily="18" charset="0"/>
              </a:rPr>
              <a:t> </a:t>
            </a:r>
            <a:endParaRPr lang="en-MY" sz="2000" b="1" dirty="0">
              <a:latin typeface="Garamond" pitchFamily="18" charset="0"/>
            </a:endParaRPr>
          </a:p>
          <a:p>
            <a:r>
              <a:rPr lang="en-MY" sz="2000" dirty="0">
                <a:latin typeface="Garamond" pitchFamily="18" charset="0"/>
              </a:rPr>
              <a:t> </a:t>
            </a:r>
            <a:r>
              <a:rPr lang="en-US" sz="2000" dirty="0">
                <a:latin typeface="Garamond" pitchFamily="18" charset="0"/>
              </a:rPr>
              <a:t>· </a:t>
            </a:r>
            <a:r>
              <a:rPr lang="en-US" sz="2000" b="1" dirty="0">
                <a:latin typeface="Garamond" pitchFamily="18" charset="0"/>
              </a:rPr>
              <a:t>Help to know morbidity and mortality rates</a:t>
            </a:r>
            <a:r>
              <a:rPr lang="en-US" sz="2000" b="1" dirty="0" smtClean="0">
                <a:latin typeface="Garamond" pitchFamily="18" charset="0"/>
              </a:rPr>
              <a:t>.</a:t>
            </a:r>
            <a:r>
              <a:rPr lang="ar-JO" sz="2000" b="1" dirty="0">
                <a:latin typeface="Garamond" pitchFamily="18" charset="0"/>
              </a:rPr>
              <a:t> · المساعدة في معرفة معدلات الإصابة بالأمراض والوفيات</a:t>
            </a:r>
            <a:r>
              <a:rPr lang="ar-JO" sz="2000" b="1" dirty="0" smtClean="0">
                <a:latin typeface="Garamond" pitchFamily="18" charset="0"/>
              </a:rPr>
              <a:t>.</a:t>
            </a:r>
            <a:r>
              <a:rPr lang="en-US" sz="2000" b="1" dirty="0" smtClean="0">
                <a:latin typeface="Garamond" pitchFamily="18" charset="0"/>
              </a:rPr>
              <a:t> </a:t>
            </a:r>
            <a:endParaRPr lang="en-MY" sz="2000" b="1" dirty="0">
              <a:latin typeface="Garamond" pitchFamily="18" charset="0"/>
            </a:endParaRPr>
          </a:p>
          <a:p>
            <a:r>
              <a:rPr lang="en-MY" sz="2000" b="1" dirty="0">
                <a:latin typeface="Garamond" pitchFamily="18" charset="0"/>
              </a:rPr>
              <a:t> </a:t>
            </a:r>
            <a:r>
              <a:rPr lang="en-US" sz="2000" b="1" dirty="0">
                <a:latin typeface="Garamond" pitchFamily="18" charset="0"/>
              </a:rPr>
              <a:t>· Help to see trends in health and disease</a:t>
            </a:r>
            <a:r>
              <a:rPr lang="en-US" sz="2000" b="1" dirty="0" smtClean="0">
                <a:latin typeface="Garamond" pitchFamily="18" charset="0"/>
              </a:rPr>
              <a:t>.</a:t>
            </a:r>
            <a:r>
              <a:rPr lang="ar-JO" sz="2000" b="1" dirty="0">
                <a:latin typeface="Garamond" pitchFamily="18" charset="0"/>
              </a:rPr>
              <a:t> · تساعد على رؤية اتجاهات الصحة والمرض</a:t>
            </a:r>
            <a:r>
              <a:rPr lang="ar-JO" sz="2000" b="1" dirty="0" smtClean="0">
                <a:latin typeface="Garamond" pitchFamily="18" charset="0"/>
              </a:rPr>
              <a:t>.</a:t>
            </a:r>
            <a:r>
              <a:rPr lang="en-US" sz="2000" b="1" dirty="0" smtClean="0">
                <a:latin typeface="Garamond" pitchFamily="18" charset="0"/>
              </a:rPr>
              <a:t> </a:t>
            </a:r>
            <a:endParaRPr lang="en-MY" sz="2000" b="1" dirty="0">
              <a:latin typeface="Garamond" pitchFamily="18" charset="0"/>
            </a:endParaRPr>
          </a:p>
          <a:p>
            <a:r>
              <a:rPr lang="en-MY" sz="2000" dirty="0">
                <a:latin typeface="Garamond" pitchFamily="18" charset="0"/>
              </a:rPr>
              <a:t> </a:t>
            </a:r>
            <a:r>
              <a:rPr lang="en-US" sz="2000" dirty="0">
                <a:latin typeface="Garamond" pitchFamily="18" charset="0"/>
              </a:rPr>
              <a:t>· </a:t>
            </a:r>
            <a:r>
              <a:rPr lang="en-US" sz="2000" b="1" dirty="0">
                <a:latin typeface="Garamond" pitchFamily="18" charset="0"/>
              </a:rPr>
              <a:t>Help to identify </a:t>
            </a:r>
            <a:r>
              <a:rPr lang="en-US" sz="2000" dirty="0">
                <a:latin typeface="Garamond" pitchFamily="18" charset="0"/>
              </a:rPr>
              <a:t>plant </a:t>
            </a:r>
            <a:r>
              <a:rPr lang="en-US" sz="2000" b="1" dirty="0">
                <a:latin typeface="Garamond" pitchFamily="18" charset="0"/>
              </a:rPr>
              <a:t>areas of high accidents</a:t>
            </a:r>
            <a:r>
              <a:rPr lang="en-US" sz="2000" dirty="0">
                <a:latin typeface="Garamond" pitchFamily="18" charset="0"/>
              </a:rPr>
              <a:t>, </a:t>
            </a:r>
            <a:r>
              <a:rPr lang="en-US" sz="2000" b="1" dirty="0">
                <a:latin typeface="Garamond" pitchFamily="18" charset="0"/>
              </a:rPr>
              <a:t>sick </a:t>
            </a:r>
            <a:r>
              <a:rPr lang="en-US" sz="2000" b="1" dirty="0" smtClean="0">
                <a:latin typeface="Garamond" pitchFamily="18" charset="0"/>
              </a:rPr>
              <a:t>absenteeism</a:t>
            </a:r>
            <a:r>
              <a:rPr lang="en-US" sz="2000" dirty="0" smtClean="0">
                <a:latin typeface="Garamond" pitchFamily="18" charset="0"/>
              </a:rPr>
              <a:t> </a:t>
            </a:r>
            <a:r>
              <a:rPr lang="en-US" sz="2000" dirty="0">
                <a:latin typeface="Garamond" pitchFamily="18" charset="0"/>
              </a:rPr>
              <a:t>and </a:t>
            </a:r>
            <a:r>
              <a:rPr lang="en-US" sz="2000" b="1" dirty="0">
                <a:latin typeface="Garamond" pitchFamily="18" charset="0"/>
              </a:rPr>
              <a:t>occupational disease</a:t>
            </a:r>
            <a:r>
              <a:rPr lang="en-US" sz="2000" b="1" dirty="0" smtClean="0">
                <a:latin typeface="Garamond" pitchFamily="18" charset="0"/>
              </a:rPr>
              <a:t>.</a:t>
            </a:r>
            <a:r>
              <a:rPr lang="ar-JO" sz="2000" b="1" dirty="0">
                <a:latin typeface="Garamond" pitchFamily="18" charset="0"/>
              </a:rPr>
              <a:t> · المساعدة في تحديد مناطق النبات ذات الحوادث العالية والتغيب المرضي والأمراض المهنية.</a:t>
            </a:r>
            <a:endParaRPr lang="en-MY" sz="2000" b="1" dirty="0">
              <a:latin typeface="Garamond" pitchFamily="18" charset="0"/>
            </a:endParaRPr>
          </a:p>
          <a:p>
            <a:r>
              <a:rPr lang="en-MY" sz="2000" dirty="0">
                <a:latin typeface="Garamond" pitchFamily="18" charset="0"/>
              </a:rPr>
              <a:t> </a:t>
            </a:r>
            <a:r>
              <a:rPr lang="en-US" sz="2000" dirty="0">
                <a:latin typeface="Garamond" pitchFamily="18" charset="0"/>
              </a:rPr>
              <a:t>· </a:t>
            </a:r>
            <a:r>
              <a:rPr lang="en-US" sz="2000" b="1" dirty="0">
                <a:latin typeface="Garamond" pitchFamily="18" charset="0"/>
              </a:rPr>
              <a:t>Help in planning and</a:t>
            </a:r>
            <a:r>
              <a:rPr lang="en-US" sz="2000" b="1" dirty="0">
                <a:solidFill>
                  <a:srgbClr val="FF0000"/>
                </a:solidFill>
                <a:latin typeface="Garamond" pitchFamily="18" charset="0"/>
              </a:rPr>
              <a:t> evaluation </a:t>
            </a:r>
            <a:r>
              <a:rPr lang="en-US" sz="2000" b="1" dirty="0">
                <a:latin typeface="Garamond" pitchFamily="18" charset="0"/>
              </a:rPr>
              <a:t>of industrial health program</a:t>
            </a:r>
            <a:r>
              <a:rPr lang="en-US" sz="2000" dirty="0" smtClean="0">
                <a:latin typeface="Garamond" pitchFamily="18" charset="0"/>
              </a:rPr>
              <a:t>.</a:t>
            </a:r>
            <a:r>
              <a:rPr lang="ar-JO" sz="2000" dirty="0">
                <a:latin typeface="Garamond" pitchFamily="18" charset="0"/>
              </a:rPr>
              <a:t> · المساعدة في تخطيط وتقييم برنامج الصحة الصناعية</a:t>
            </a:r>
            <a:r>
              <a:rPr lang="ar-JO" sz="2000" dirty="0" smtClean="0">
                <a:latin typeface="Garamond" pitchFamily="18" charset="0"/>
              </a:rPr>
              <a:t>.</a:t>
            </a:r>
            <a:r>
              <a:rPr lang="en-US" sz="2000" dirty="0" smtClean="0">
                <a:latin typeface="Garamond" pitchFamily="18" charset="0"/>
              </a:rPr>
              <a:t> </a:t>
            </a:r>
            <a:endParaRPr lang="en-MY" sz="2000" dirty="0"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4222" y="255927"/>
            <a:ext cx="925674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Wingdings" pitchFamily="2" charset="2"/>
              <a:buChar char="§"/>
            </a:pPr>
            <a:r>
              <a:rPr lang="en-US" sz="2200" b="1" dirty="0">
                <a:latin typeface="Garamond" pitchFamily="18" charset="0"/>
              </a:rPr>
              <a:t>personal data, </a:t>
            </a:r>
            <a:r>
              <a:rPr lang="ar-JO" sz="2200" b="1" dirty="0">
                <a:latin typeface="Garamond" pitchFamily="18" charset="0"/>
              </a:rPr>
              <a:t>بيانات شخصية،</a:t>
            </a:r>
            <a:endParaRPr lang="en-US" sz="2200" b="1" dirty="0">
              <a:latin typeface="Garamond" pitchFamily="18" charset="0"/>
            </a:endParaRPr>
          </a:p>
          <a:p>
            <a:pPr marL="342900" lvl="0" indent="-342900">
              <a:buFont typeface="Wingdings" pitchFamily="2" charset="2"/>
              <a:buChar char="§"/>
            </a:pPr>
            <a:r>
              <a:rPr lang="en-US" sz="2200" b="1" dirty="0">
                <a:latin typeface="Garamond" pitchFamily="18" charset="0"/>
              </a:rPr>
              <a:t>data of pre-employment, </a:t>
            </a:r>
            <a:r>
              <a:rPr lang="ar-JO" sz="2200" b="1" dirty="0">
                <a:latin typeface="Garamond" pitchFamily="18" charset="0"/>
              </a:rPr>
              <a:t>بيانات ما قبل التوظيف ،</a:t>
            </a:r>
            <a:endParaRPr lang="en-US" sz="2200" b="1" dirty="0">
              <a:latin typeface="Garamond" pitchFamily="18" charset="0"/>
            </a:endParaRPr>
          </a:p>
          <a:p>
            <a:pPr marL="342900" lvl="0" indent="-342900">
              <a:buFont typeface="Wingdings" pitchFamily="2" charset="2"/>
              <a:buChar char="§"/>
            </a:pPr>
            <a:r>
              <a:rPr lang="en-US" sz="2200" b="1" dirty="0">
                <a:latin typeface="Garamond" pitchFamily="18" charset="0"/>
              </a:rPr>
              <a:t>periodical examination, </a:t>
            </a:r>
            <a:r>
              <a:rPr lang="ar-JO" sz="2200" b="1" dirty="0">
                <a:latin typeface="Garamond" pitchFamily="18" charset="0"/>
              </a:rPr>
              <a:t>الفحص الدوري</a:t>
            </a:r>
            <a:endParaRPr lang="en-US" sz="2200" b="1" dirty="0">
              <a:latin typeface="Garamond" pitchFamily="18" charset="0"/>
            </a:endParaRPr>
          </a:p>
          <a:p>
            <a:pPr marL="342900" lvl="0" indent="-342900">
              <a:buFont typeface="Wingdings" pitchFamily="2" charset="2"/>
              <a:buChar char="§"/>
            </a:pPr>
            <a:r>
              <a:rPr lang="en-US" sz="2200" b="1" dirty="0">
                <a:latin typeface="Garamond" pitchFamily="18" charset="0"/>
              </a:rPr>
              <a:t>history of exposures and </a:t>
            </a:r>
            <a:r>
              <a:rPr lang="ar-JO" sz="2200" b="1" dirty="0">
                <a:latin typeface="Garamond" pitchFamily="18" charset="0"/>
              </a:rPr>
              <a:t>تاريخ التعرض و</a:t>
            </a:r>
            <a:endParaRPr lang="en-US" sz="2200" b="1" dirty="0">
              <a:latin typeface="Garamond" pitchFamily="18" charset="0"/>
            </a:endParaRPr>
          </a:p>
          <a:p>
            <a:pPr marL="285750" lvl="0" indent="-285750">
              <a:buFont typeface="Wingdings" pitchFamily="2" charset="2"/>
              <a:buChar char="§"/>
            </a:pPr>
            <a:r>
              <a:rPr lang="en-US" sz="2200" b="1" dirty="0">
                <a:latin typeface="Garamond" pitchFamily="18" charset="0"/>
              </a:rPr>
              <a:t>diseases (occupational and non-occupational), </a:t>
            </a:r>
            <a:endParaRPr lang="ar-JO" sz="2200" b="1" dirty="0" smtClean="0">
              <a:latin typeface="Garamond" pitchFamily="18" charset="0"/>
            </a:endParaRPr>
          </a:p>
          <a:p>
            <a:pPr lvl="0"/>
            <a:r>
              <a:rPr lang="ar-JO" sz="2200" b="1" dirty="0">
                <a:latin typeface="Garamond" pitchFamily="18" charset="0"/>
              </a:rPr>
              <a:t>الأمراض (المهنية وغير المهنية) ،</a:t>
            </a:r>
            <a:endParaRPr lang="en-US" sz="2200" b="1" dirty="0">
              <a:latin typeface="Garamond" pitchFamily="18" charset="0"/>
            </a:endParaRPr>
          </a:p>
          <a:p>
            <a:pPr marL="285750" lvl="0" indent="-285750">
              <a:buFont typeface="Wingdings" pitchFamily="2" charset="2"/>
              <a:buChar char="§"/>
            </a:pPr>
            <a:r>
              <a:rPr lang="en-US" sz="2200" b="1" dirty="0">
                <a:latin typeface="Garamond" pitchFamily="18" charset="0"/>
              </a:rPr>
              <a:t>history of accidents, </a:t>
            </a:r>
            <a:r>
              <a:rPr lang="ar-JO" sz="2200" b="1" dirty="0">
                <a:latin typeface="Garamond" pitchFamily="18" charset="0"/>
              </a:rPr>
              <a:t>تاريخ الحوادث ،</a:t>
            </a:r>
            <a:endParaRPr lang="en-US" sz="2200" b="1" dirty="0">
              <a:latin typeface="Garamond" pitchFamily="18" charset="0"/>
            </a:endParaRPr>
          </a:p>
          <a:p>
            <a:pPr marL="285750" lvl="0" indent="-285750">
              <a:buFont typeface="Wingdings" pitchFamily="2" charset="2"/>
              <a:buChar char="§"/>
            </a:pPr>
            <a:r>
              <a:rPr lang="en-US" sz="2200" b="1" dirty="0" smtClean="0">
                <a:latin typeface="Garamond" pitchFamily="18" charset="0"/>
              </a:rPr>
              <a:t>sick absenteeism, retirement, clinical exam</a:t>
            </a:r>
            <a:r>
              <a:rPr lang="ar-JO" sz="2200" b="1" dirty="0">
                <a:latin typeface="Garamond" pitchFamily="18" charset="0"/>
              </a:rPr>
              <a:t> التغيب المرضي ، التقاعد ، الفحص السريري</a:t>
            </a:r>
            <a:endParaRPr lang="en-US" sz="2200" b="1" dirty="0" smtClean="0">
              <a:latin typeface="Garamond" pitchFamily="18" charset="0"/>
            </a:endParaRPr>
          </a:p>
          <a:p>
            <a:pPr marL="285750" lvl="0" indent="-285750">
              <a:buFont typeface="Wingdings" pitchFamily="2" charset="2"/>
              <a:buChar char="§"/>
            </a:pPr>
            <a:r>
              <a:rPr lang="en-US" sz="2200" b="1" dirty="0" smtClean="0">
                <a:latin typeface="Garamond" pitchFamily="18" charset="0"/>
              </a:rPr>
              <a:t> any previous immunization taken</a:t>
            </a:r>
            <a:r>
              <a:rPr lang="ar-JO" sz="2200" b="1" dirty="0">
                <a:latin typeface="Garamond" pitchFamily="18" charset="0"/>
              </a:rPr>
              <a:t>أي تحصين سابق تم </a:t>
            </a:r>
            <a:r>
              <a:rPr lang="ar-JO" sz="2200" b="1" dirty="0" smtClean="0">
                <a:latin typeface="Garamond" pitchFamily="18" charset="0"/>
              </a:rPr>
              <a:t>أخذه </a:t>
            </a:r>
            <a:endParaRPr lang="en-US" sz="2200" b="1" dirty="0">
              <a:latin typeface="Garamond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16225"/>
            <a:ext cx="36827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b="1" dirty="0">
                <a:solidFill>
                  <a:srgbClr val="FF0000"/>
                </a:solidFill>
                <a:latin typeface="Garamond" pitchFamily="18" charset="0"/>
              </a:rPr>
              <a:t>It should include</a:t>
            </a:r>
            <a:r>
              <a:rPr lang="en-US" dirty="0" smtClean="0">
                <a:solidFill>
                  <a:srgbClr val="FF0000"/>
                </a:solidFill>
                <a:latin typeface="Garamond" pitchFamily="18" charset="0"/>
              </a:rPr>
              <a:t>,</a:t>
            </a:r>
            <a:r>
              <a:rPr lang="ar-JO" dirty="0">
                <a:solidFill>
                  <a:srgbClr val="FF0000"/>
                </a:solidFill>
                <a:latin typeface="Garamond" pitchFamily="18" charset="0"/>
              </a:rPr>
              <a:t> يجب أن تشمل </a:t>
            </a:r>
            <a:r>
              <a:rPr lang="ar-JO" dirty="0" smtClean="0">
                <a:solidFill>
                  <a:srgbClr val="FF0000"/>
                </a:solidFill>
                <a:latin typeface="Garamond" pitchFamily="18" charset="0"/>
              </a:rPr>
              <a:t>، </a:t>
            </a:r>
            <a:r>
              <a:rPr lang="en-US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endParaRPr lang="en-US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23928" y="53048"/>
            <a:ext cx="18780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7030A0"/>
                </a:solidFill>
                <a:latin typeface="Garamond" pitchFamily="18" charset="0"/>
              </a:rPr>
              <a:t>Medical records</a:t>
            </a:r>
            <a:r>
              <a:rPr lang="en-US" b="1" dirty="0">
                <a:solidFill>
                  <a:srgbClr val="FF0000"/>
                </a:solidFill>
                <a:latin typeface="Garamond" pitchFamily="18" charset="0"/>
              </a:rPr>
              <a:t>: </a:t>
            </a:r>
            <a:endParaRPr lang="en-MY" b="1" dirty="0">
              <a:solidFill>
                <a:srgbClr val="FF0000"/>
              </a:solidFill>
              <a:latin typeface="Garamond" pitchFamily="18" charset="0"/>
            </a:endParaRPr>
          </a:p>
        </p:txBody>
      </p:sp>
      <p:pic>
        <p:nvPicPr>
          <p:cNvPr id="8" name="Picture 2" descr="Tablet with the text Occupational Health and Safety Stock Photo - 322798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5784" y="53048"/>
            <a:ext cx="1498216" cy="105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27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22434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https://media1.picsearch.com/is?wxOgLJX7iyHCj1ZVdBI1g8W-K7Uh1Sa6RyDdn99El2o&amp;height=26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81" y="-221155"/>
            <a:ext cx="9100719" cy="7079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28</a:t>
            </a:fld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69B52-19C6-4923-8512-ADDC342E297B}" type="datetime1">
              <a:rPr lang="en-MY" smtClean="0"/>
              <a:t>5/5/2022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67226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7898" y="404664"/>
            <a:ext cx="901610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 smtClean="0">
                <a:latin typeface="Garamond" pitchFamily="18" charset="0"/>
              </a:rPr>
              <a:t>An </a:t>
            </a:r>
            <a:r>
              <a:rPr lang="en-MY" sz="2400" b="1" dirty="0">
                <a:latin typeface="Garamond" pitchFamily="18" charset="0"/>
              </a:rPr>
              <a:t>industrial worker may be exposed to five types of hazards, depending upon his occupation</a:t>
            </a:r>
            <a:r>
              <a:rPr lang="en-MY" sz="2400" b="1" dirty="0" smtClean="0">
                <a:latin typeface="Garamond" pitchFamily="18" charset="0"/>
              </a:rPr>
              <a:t>:</a:t>
            </a:r>
            <a:br>
              <a:rPr lang="en-MY" sz="2400" b="1" dirty="0" smtClean="0">
                <a:latin typeface="Garamond" pitchFamily="18" charset="0"/>
              </a:rPr>
            </a:br>
            <a:r>
              <a:rPr lang="ar-JO" sz="2400" b="1" dirty="0">
                <a:latin typeface="Garamond" pitchFamily="18" charset="0"/>
              </a:rPr>
              <a:t>قد يتعرض العامل الصناعي لخمسة أنواع من المخاطر حسب مهنته:</a:t>
            </a:r>
            <a:endParaRPr lang="en-MY" sz="2400" b="1" dirty="0">
              <a:latin typeface="Garamond" pitchFamily="18" charset="0"/>
            </a:endParaRPr>
          </a:p>
          <a:p>
            <a:r>
              <a:rPr lang="en-MY" sz="2400" dirty="0">
                <a:latin typeface="Garamond" pitchFamily="18" charset="0"/>
              </a:rPr>
              <a:t>(a) </a:t>
            </a:r>
            <a:r>
              <a:rPr lang="en-MY" sz="2400" b="1" dirty="0">
                <a:solidFill>
                  <a:srgbClr val="002060"/>
                </a:solidFill>
                <a:latin typeface="Garamond" pitchFamily="18" charset="0"/>
              </a:rPr>
              <a:t>Physical </a:t>
            </a:r>
            <a:r>
              <a:rPr lang="en-MY" sz="2400" b="1" dirty="0" smtClean="0">
                <a:solidFill>
                  <a:srgbClr val="002060"/>
                </a:solidFill>
                <a:latin typeface="Garamond" pitchFamily="18" charset="0"/>
              </a:rPr>
              <a:t>hazards</a:t>
            </a:r>
            <a:r>
              <a:rPr lang="ar-JO" sz="2400" b="1" dirty="0">
                <a:solidFill>
                  <a:srgbClr val="002060"/>
                </a:solidFill>
                <a:latin typeface="Garamond" pitchFamily="18" charset="0"/>
              </a:rPr>
              <a:t>(أ) الأخطار </a:t>
            </a:r>
            <a:r>
              <a:rPr lang="ar-JO" sz="2400" b="1" dirty="0" smtClean="0">
                <a:solidFill>
                  <a:srgbClr val="002060"/>
                </a:solidFill>
                <a:latin typeface="Garamond" pitchFamily="18" charset="0"/>
              </a:rPr>
              <a:t>المادية</a:t>
            </a:r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 </a:t>
            </a:r>
            <a:endParaRPr lang="en-MY" sz="2400" b="1" dirty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MY" sz="2400" b="1" dirty="0">
                <a:solidFill>
                  <a:srgbClr val="002060"/>
                </a:solidFill>
                <a:latin typeface="Garamond" pitchFamily="18" charset="0"/>
              </a:rPr>
              <a:t>(b) Chemical </a:t>
            </a:r>
            <a:r>
              <a:rPr lang="en-MY" sz="2400" b="1" dirty="0" smtClean="0">
                <a:solidFill>
                  <a:srgbClr val="002060"/>
                </a:solidFill>
                <a:latin typeface="Garamond" pitchFamily="18" charset="0"/>
              </a:rPr>
              <a:t>hazards</a:t>
            </a:r>
            <a:r>
              <a:rPr lang="ar-JO" sz="2400" b="1" dirty="0">
                <a:solidFill>
                  <a:srgbClr val="002060"/>
                </a:solidFill>
                <a:latin typeface="Garamond" pitchFamily="18" charset="0"/>
              </a:rPr>
              <a:t>(ب) المخاطر الكيميائية</a:t>
            </a:r>
            <a:endParaRPr lang="en-MY" sz="2400" b="1" dirty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MY" sz="2400" b="1" dirty="0">
                <a:solidFill>
                  <a:srgbClr val="002060"/>
                </a:solidFill>
                <a:latin typeface="Garamond" pitchFamily="18" charset="0"/>
              </a:rPr>
              <a:t>(c) Biological </a:t>
            </a:r>
            <a:r>
              <a:rPr lang="en-MY" sz="2400" b="1" dirty="0" smtClean="0">
                <a:solidFill>
                  <a:srgbClr val="002060"/>
                </a:solidFill>
                <a:latin typeface="Garamond" pitchFamily="18" charset="0"/>
              </a:rPr>
              <a:t>hazards</a:t>
            </a:r>
            <a:r>
              <a:rPr lang="ar-JO" sz="2400" b="1" dirty="0">
                <a:solidFill>
                  <a:srgbClr val="002060"/>
                </a:solidFill>
                <a:latin typeface="Garamond" pitchFamily="18" charset="0"/>
              </a:rPr>
              <a:t>(ج) المخاطر </a:t>
            </a:r>
            <a:r>
              <a:rPr lang="ar-JO" sz="2400" b="1" dirty="0" smtClean="0">
                <a:solidFill>
                  <a:srgbClr val="002060"/>
                </a:solidFill>
                <a:latin typeface="Garamond" pitchFamily="18" charset="0"/>
              </a:rPr>
              <a:t>البيولوجية</a:t>
            </a:r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 </a:t>
            </a:r>
            <a:endParaRPr lang="en-MY" sz="2400" b="1" dirty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MY" sz="2400" b="1" dirty="0">
                <a:solidFill>
                  <a:srgbClr val="002060"/>
                </a:solidFill>
                <a:latin typeface="Garamond" pitchFamily="18" charset="0"/>
              </a:rPr>
              <a:t>(d) Mechanical </a:t>
            </a:r>
            <a:r>
              <a:rPr lang="en-MY" sz="2400" b="1" dirty="0" smtClean="0">
                <a:solidFill>
                  <a:srgbClr val="002060"/>
                </a:solidFill>
                <a:latin typeface="Garamond" pitchFamily="18" charset="0"/>
              </a:rPr>
              <a:t>hazards</a:t>
            </a:r>
            <a:r>
              <a:rPr lang="ar-JO" sz="2400" b="1" dirty="0">
                <a:solidFill>
                  <a:srgbClr val="002060"/>
                </a:solidFill>
                <a:latin typeface="Garamond" pitchFamily="18" charset="0"/>
              </a:rPr>
              <a:t>(د) المخاطر الميكانيكية</a:t>
            </a:r>
            <a:endParaRPr lang="en-MY" sz="2400" b="1" dirty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MY" sz="2400" b="1" dirty="0">
                <a:solidFill>
                  <a:srgbClr val="002060"/>
                </a:solidFill>
                <a:latin typeface="Garamond" pitchFamily="18" charset="0"/>
              </a:rPr>
              <a:t>(e) Psychosocial hazards</a:t>
            </a:r>
            <a:r>
              <a:rPr lang="en-MY" sz="2400" b="1" dirty="0" smtClean="0">
                <a:solidFill>
                  <a:srgbClr val="002060"/>
                </a:solidFill>
                <a:latin typeface="Garamond" pitchFamily="18" charset="0"/>
              </a:rPr>
              <a:t>.</a:t>
            </a:r>
            <a:r>
              <a:rPr lang="ar-JO" sz="2400" b="1" dirty="0">
                <a:solidFill>
                  <a:srgbClr val="002060"/>
                </a:solidFill>
                <a:latin typeface="Garamond" pitchFamily="18" charset="0"/>
              </a:rPr>
              <a:t> (هـ) المخاطر النفسية</a:t>
            </a:r>
            <a:r>
              <a:rPr lang="ar-JO" sz="2400" b="1" dirty="0" smtClean="0">
                <a:solidFill>
                  <a:srgbClr val="002060"/>
                </a:solidFill>
                <a:latin typeface="Garamond" pitchFamily="18" charset="0"/>
              </a:rPr>
              <a:t>.</a:t>
            </a:r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 </a:t>
            </a:r>
            <a:endParaRPr lang="en-MY" sz="2400" b="1" dirty="0">
              <a:solidFill>
                <a:srgbClr val="002060"/>
              </a:solidFill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67544" y="0"/>
            <a:ext cx="84969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 smtClean="0">
                <a:solidFill>
                  <a:srgbClr val="FF0000"/>
                </a:solidFill>
                <a:latin typeface="Garamond" pitchFamily="18" charset="0"/>
              </a:rPr>
              <a:t>OCCUPATIONAL   </a:t>
            </a:r>
            <a:r>
              <a:rPr lang="en-MY" sz="2800" b="1" dirty="0" smtClean="0">
                <a:solidFill>
                  <a:srgbClr val="FF0000"/>
                </a:solidFill>
                <a:latin typeface="Garamond" pitchFamily="18" charset="0"/>
              </a:rPr>
              <a:t>HAZARDS</a:t>
            </a:r>
            <a:r>
              <a:rPr lang="ar-JO" sz="2800" b="1" dirty="0">
                <a:solidFill>
                  <a:srgbClr val="FF0000"/>
                </a:solidFill>
                <a:latin typeface="Garamond" pitchFamily="18" charset="0"/>
              </a:rPr>
              <a:t>المخاطر </a:t>
            </a:r>
            <a:r>
              <a:rPr lang="ar-JO" sz="2800" b="1" dirty="0" smtClean="0">
                <a:solidFill>
                  <a:srgbClr val="FF0000"/>
                </a:solidFill>
                <a:latin typeface="Garamond" pitchFamily="18" charset="0"/>
              </a:rPr>
              <a:t>المهنية</a:t>
            </a:r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endParaRPr lang="en-MY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3949" y="3542016"/>
            <a:ext cx="6668291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MY" sz="2800" b="1" dirty="0" smtClean="0">
                <a:solidFill>
                  <a:srgbClr val="FF0000"/>
                </a:solidFill>
                <a:latin typeface="Garamond" pitchFamily="18" charset="0"/>
              </a:rPr>
              <a:t> a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) Physical </a:t>
            </a:r>
            <a:r>
              <a:rPr lang="en-MY" sz="2800" b="1" dirty="0" smtClean="0">
                <a:solidFill>
                  <a:srgbClr val="FF0000"/>
                </a:solidFill>
                <a:latin typeface="Garamond" pitchFamily="18" charset="0"/>
              </a:rPr>
              <a:t>hazards </a:t>
            </a:r>
            <a:r>
              <a:rPr lang="ar-JO" sz="2800" b="1" dirty="0">
                <a:solidFill>
                  <a:srgbClr val="FF0000"/>
                </a:solidFill>
                <a:latin typeface="Garamond" pitchFamily="18" charset="0"/>
              </a:rPr>
              <a:t>أ) الأخطار المادية</a:t>
            </a:r>
            <a:endParaRPr lang="en-MY" sz="2800" dirty="0" smtClean="0">
              <a:solidFill>
                <a:srgbClr val="FF0000"/>
              </a:solidFill>
              <a:latin typeface="Garamond" pitchFamily="18" charset="0"/>
            </a:endParaRPr>
          </a:p>
          <a:p>
            <a:pPr marL="342900" indent="-342900">
              <a:buAutoNum type="arabicParenBoth"/>
            </a:pPr>
            <a:r>
              <a:rPr lang="en-MY" sz="2800" b="1" dirty="0" smtClean="0">
                <a:solidFill>
                  <a:schemeClr val="tx2"/>
                </a:solidFill>
                <a:latin typeface="Garamond" pitchFamily="18" charset="0"/>
              </a:rPr>
              <a:t>Heat and Cold </a:t>
            </a:r>
            <a:r>
              <a:rPr lang="ar-JO" sz="2800" b="1" dirty="0">
                <a:solidFill>
                  <a:schemeClr val="tx2"/>
                </a:solidFill>
                <a:latin typeface="Garamond" pitchFamily="18" charset="0"/>
              </a:rPr>
              <a:t>الحرارة والبرودة</a:t>
            </a:r>
            <a:endParaRPr lang="en-MY" sz="2800" b="1" dirty="0" smtClean="0">
              <a:solidFill>
                <a:schemeClr val="tx2"/>
              </a:solidFill>
              <a:latin typeface="Garamond" pitchFamily="18" charset="0"/>
            </a:endParaRPr>
          </a:p>
          <a:p>
            <a:r>
              <a:rPr lang="en-MY" sz="2800" b="1" dirty="0" smtClean="0">
                <a:solidFill>
                  <a:schemeClr val="tx2"/>
                </a:solidFill>
                <a:latin typeface="Garamond" pitchFamily="18" charset="0"/>
              </a:rPr>
              <a:t>(</a:t>
            </a:r>
            <a:r>
              <a:rPr lang="en-MY" sz="2800" b="1" dirty="0">
                <a:solidFill>
                  <a:schemeClr val="tx2"/>
                </a:solidFill>
                <a:latin typeface="Garamond" pitchFamily="18" charset="0"/>
              </a:rPr>
              <a:t>2) </a:t>
            </a:r>
            <a:r>
              <a:rPr lang="en-MY" sz="2800" b="1" dirty="0" smtClean="0">
                <a:solidFill>
                  <a:schemeClr val="tx2"/>
                </a:solidFill>
                <a:latin typeface="Garamond" pitchFamily="18" charset="0"/>
              </a:rPr>
              <a:t>Light </a:t>
            </a:r>
            <a:r>
              <a:rPr lang="ar-JO" sz="2800" b="1" dirty="0">
                <a:solidFill>
                  <a:schemeClr val="tx2"/>
                </a:solidFill>
                <a:latin typeface="Garamond" pitchFamily="18" charset="0"/>
              </a:rPr>
              <a:t>خفيفة</a:t>
            </a:r>
            <a:endParaRPr lang="en-MY" sz="2800" b="1" dirty="0" smtClean="0">
              <a:solidFill>
                <a:schemeClr val="tx2"/>
              </a:solidFill>
              <a:latin typeface="Garamond" pitchFamily="18" charset="0"/>
            </a:endParaRPr>
          </a:p>
          <a:p>
            <a:r>
              <a:rPr lang="en-MY" sz="2800" b="1" dirty="0" smtClean="0">
                <a:solidFill>
                  <a:schemeClr val="tx2"/>
                </a:solidFill>
                <a:latin typeface="Garamond" pitchFamily="18" charset="0"/>
              </a:rPr>
              <a:t>(</a:t>
            </a:r>
            <a:r>
              <a:rPr lang="en-MY" sz="2800" b="1" dirty="0">
                <a:solidFill>
                  <a:schemeClr val="tx2"/>
                </a:solidFill>
                <a:latin typeface="Garamond" pitchFamily="18" charset="0"/>
              </a:rPr>
              <a:t>3) </a:t>
            </a:r>
            <a:r>
              <a:rPr lang="en-MY" sz="2800" b="1" dirty="0" smtClean="0">
                <a:solidFill>
                  <a:schemeClr val="tx2"/>
                </a:solidFill>
                <a:latin typeface="Garamond" pitchFamily="18" charset="0"/>
              </a:rPr>
              <a:t>Noise</a:t>
            </a:r>
            <a:r>
              <a:rPr lang="en-MY" sz="2800" b="1" dirty="0" smtClean="0">
                <a:solidFill>
                  <a:schemeClr val="tx2"/>
                </a:solidFill>
                <a:latin typeface="Garamond" pitchFamily="18" charset="0"/>
              </a:rPr>
              <a:t>: </a:t>
            </a:r>
            <a:r>
              <a:rPr lang="ar-JO" sz="2800" b="1" dirty="0">
                <a:solidFill>
                  <a:schemeClr val="tx2"/>
                </a:solidFill>
                <a:latin typeface="Garamond" pitchFamily="18" charset="0"/>
              </a:rPr>
              <a:t>ضوضاء</a:t>
            </a:r>
            <a:endParaRPr lang="en-MY" sz="2800" b="1" dirty="0" smtClean="0">
              <a:solidFill>
                <a:schemeClr val="tx2"/>
              </a:solidFill>
              <a:latin typeface="Garamond" pitchFamily="18" charset="0"/>
            </a:endParaRPr>
          </a:p>
          <a:p>
            <a:r>
              <a:rPr lang="en-MY" sz="2800" b="1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MY" sz="2800" b="1" dirty="0">
                <a:solidFill>
                  <a:schemeClr val="tx2"/>
                </a:solidFill>
                <a:latin typeface="Garamond" pitchFamily="18" charset="0"/>
              </a:rPr>
              <a:t>(4) </a:t>
            </a:r>
            <a:r>
              <a:rPr lang="en-MY" sz="2800" b="1" dirty="0" smtClean="0">
                <a:solidFill>
                  <a:schemeClr val="tx2"/>
                </a:solidFill>
                <a:latin typeface="Garamond" pitchFamily="18" charset="0"/>
              </a:rPr>
              <a:t>Vibration: </a:t>
            </a:r>
            <a:r>
              <a:rPr lang="ar-JO" sz="2800" b="1" dirty="0">
                <a:solidFill>
                  <a:schemeClr val="tx2"/>
                </a:solidFill>
                <a:latin typeface="Garamond" pitchFamily="18" charset="0"/>
              </a:rPr>
              <a:t>اهتزاز</a:t>
            </a:r>
            <a:endParaRPr lang="en-MY" sz="2800" b="1" dirty="0" smtClean="0">
              <a:solidFill>
                <a:schemeClr val="tx2"/>
              </a:solidFill>
              <a:latin typeface="Garamond" pitchFamily="18" charset="0"/>
            </a:endParaRPr>
          </a:p>
          <a:p>
            <a:r>
              <a:rPr lang="en-MY" sz="2800" b="1" dirty="0" smtClean="0">
                <a:solidFill>
                  <a:schemeClr val="tx2"/>
                </a:solidFill>
                <a:latin typeface="Garamond" pitchFamily="18" charset="0"/>
              </a:rPr>
              <a:t>(</a:t>
            </a:r>
            <a:r>
              <a:rPr lang="en-MY" sz="2800" b="1" dirty="0">
                <a:solidFill>
                  <a:schemeClr val="tx2"/>
                </a:solidFill>
                <a:latin typeface="Garamond" pitchFamily="18" charset="0"/>
              </a:rPr>
              <a:t>5) </a:t>
            </a:r>
            <a:r>
              <a:rPr lang="en-MY" sz="2800" b="1" dirty="0" smtClean="0">
                <a:solidFill>
                  <a:schemeClr val="tx2"/>
                </a:solidFill>
                <a:latin typeface="Garamond" pitchFamily="18" charset="0"/>
              </a:rPr>
              <a:t>Ultraviolet Radiation </a:t>
            </a:r>
            <a:r>
              <a:rPr lang="en-MY" sz="2800" b="1" dirty="0" smtClean="0">
                <a:solidFill>
                  <a:schemeClr val="tx2"/>
                </a:solidFill>
                <a:latin typeface="Garamond" pitchFamily="18" charset="0"/>
              </a:rPr>
              <a:t>:</a:t>
            </a:r>
            <a:r>
              <a:rPr lang="ar-JO" sz="2800" b="1" dirty="0">
                <a:solidFill>
                  <a:schemeClr val="tx2"/>
                </a:solidFill>
                <a:latin typeface="Garamond" pitchFamily="18" charset="0"/>
              </a:rPr>
              <a:t> الأشعة فوق البنفسجية</a:t>
            </a:r>
            <a:endParaRPr lang="en-MY" sz="2800" b="1" dirty="0" smtClean="0">
              <a:solidFill>
                <a:schemeClr val="tx2"/>
              </a:solidFill>
              <a:latin typeface="Garamond" pitchFamily="18" charset="0"/>
            </a:endParaRPr>
          </a:p>
          <a:p>
            <a:r>
              <a:rPr lang="en-MY" sz="2800" b="1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MY" sz="2800" b="1" dirty="0">
                <a:solidFill>
                  <a:schemeClr val="tx2"/>
                </a:solidFill>
                <a:latin typeface="Garamond" pitchFamily="18" charset="0"/>
              </a:rPr>
              <a:t>(6) </a:t>
            </a:r>
            <a:r>
              <a:rPr lang="en-MY" sz="2800" b="1" dirty="0" smtClean="0">
                <a:solidFill>
                  <a:schemeClr val="tx2"/>
                </a:solidFill>
                <a:latin typeface="Garamond" pitchFamily="18" charset="0"/>
              </a:rPr>
              <a:t>Ionizing Radiation </a:t>
            </a:r>
            <a:r>
              <a:rPr lang="en-MY" sz="2800" b="1" dirty="0" smtClean="0">
                <a:solidFill>
                  <a:schemeClr val="tx2"/>
                </a:solidFill>
                <a:latin typeface="Garamond" pitchFamily="18" charset="0"/>
              </a:rPr>
              <a:t>:</a:t>
            </a:r>
            <a:r>
              <a:rPr lang="ar-JO" sz="2800" b="1" dirty="0">
                <a:solidFill>
                  <a:schemeClr val="tx2"/>
                </a:solidFill>
                <a:latin typeface="Garamond" pitchFamily="18" charset="0"/>
              </a:rPr>
              <a:t> إشعاعات </a:t>
            </a:r>
            <a:r>
              <a:rPr lang="ar-JO" sz="2800" b="1" dirty="0" smtClean="0">
                <a:solidFill>
                  <a:schemeClr val="tx2"/>
                </a:solidFill>
                <a:latin typeface="Garamond" pitchFamily="18" charset="0"/>
              </a:rPr>
              <a:t>أيونية</a:t>
            </a:r>
            <a:r>
              <a:rPr lang="en-US" sz="2800" b="1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endParaRPr lang="en-MY" sz="2800" b="1" dirty="0">
              <a:solidFill>
                <a:schemeClr val="tx2"/>
              </a:solidFill>
              <a:latin typeface="Garamond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92080" y="2708920"/>
            <a:ext cx="3924054" cy="3292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29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01442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468560" y="-32455"/>
            <a:ext cx="99371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Differences between occupational medicine and </a:t>
            </a:r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clinical medicine</a:t>
            </a:r>
            <a:r>
              <a:rPr lang="ar-JO" sz="2800" b="1" dirty="0">
                <a:solidFill>
                  <a:srgbClr val="FF0000"/>
                </a:solidFill>
                <a:latin typeface="Garamond" pitchFamily="18" charset="0"/>
              </a:rPr>
              <a:t> الفروق بين الطب المهني والطب </a:t>
            </a:r>
            <a:r>
              <a:rPr lang="ar-JO" sz="2800" b="1" dirty="0" smtClean="0">
                <a:solidFill>
                  <a:srgbClr val="FF0000"/>
                </a:solidFill>
                <a:latin typeface="Garamond" pitchFamily="18" charset="0"/>
              </a:rPr>
              <a:t>السريري </a:t>
            </a:r>
            <a:endParaRPr lang="en-MY" sz="2800" dirty="0"/>
          </a:p>
        </p:txBody>
      </p:sp>
      <p:graphicFrame>
        <p:nvGraphicFramePr>
          <p:cNvPr id="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6124074"/>
              </p:ext>
            </p:extLst>
          </p:nvPr>
        </p:nvGraphicFramePr>
        <p:xfrm>
          <a:off x="113597" y="836712"/>
          <a:ext cx="8850891" cy="588476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03620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1161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0306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5661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Clinical Medicine </a:t>
                      </a:r>
                      <a:endParaRPr kumimoji="0" lang="ar-JO" sz="2000" b="1" i="0" u="none" strike="noStrike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JO" sz="20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الطب السريري </a:t>
                      </a:r>
                      <a:r>
                        <a:rPr kumimoji="0" lang="en-US" sz="20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 marL="91431" marR="91431" marT="45718" marB="4571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Occupational Medicine </a:t>
                      </a:r>
                      <a:endParaRPr kumimoji="0" lang="ar-JO" sz="2000" b="1" i="0" u="none" strike="noStrike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JO" sz="20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الطب المهني</a:t>
                      </a:r>
                      <a:endParaRPr kumimoji="0" lang="en-US" sz="2000" b="1" i="0" u="none" strike="noStrike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8" marB="45718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dirty="0" smtClean="0">
                          <a:latin typeface="+mn-lt"/>
                        </a:rPr>
                        <a:t>Items</a:t>
                      </a:r>
                      <a:r>
                        <a:rPr lang="ar-JO" sz="2000" dirty="0" smtClean="0">
                          <a:latin typeface="+mn-lt"/>
                        </a:rPr>
                        <a:t>عناصر </a:t>
                      </a:r>
                      <a:endParaRPr lang="ar-EG" sz="2000" dirty="0">
                        <a:latin typeface="+mn-lt"/>
                      </a:endParaRPr>
                    </a:p>
                  </a:txBody>
                  <a:tcPr marL="91431" marR="91431" marT="45718" marB="45718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42915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Patients irrespective to their </a:t>
                      </a:r>
                      <a:r>
                        <a:rPr kumimoji="0" lang="en-US" sz="2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jobs</a:t>
                      </a:r>
                      <a:endParaRPr kumimoji="0" lang="ar-JO" sz="2000" b="1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JO" sz="2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المرضى بغض النظر عن وظائفهم</a:t>
                      </a:r>
                      <a:endParaRPr kumimoji="0" lang="en-US" sz="2000" b="1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8" marB="4571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Workers at all </a:t>
                      </a:r>
                      <a:r>
                        <a:rPr kumimoji="0" lang="en-US" sz="2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jobs</a:t>
                      </a:r>
                      <a:r>
                        <a:rPr kumimoji="0" lang="ar-JO" sz="2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(Healthy)</a:t>
                      </a:r>
                      <a:r>
                        <a:rPr kumimoji="0" lang="ar-JO" sz="2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العمال في جميع الوظائف (صحي)</a:t>
                      </a:r>
                      <a:endParaRPr kumimoji="0" lang="en-US" sz="2000" b="1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8" marB="45718"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000" b="1" dirty="0" smtClean="0">
                          <a:solidFill>
                            <a:srgbClr val="7030A0"/>
                          </a:solidFill>
                          <a:latin typeface="+mn-lt"/>
                        </a:rPr>
                        <a:t>Target </a:t>
                      </a:r>
                      <a:r>
                        <a:rPr lang="en-US" sz="2000" b="1" dirty="0" smtClean="0">
                          <a:solidFill>
                            <a:srgbClr val="7030A0"/>
                          </a:solidFill>
                          <a:latin typeface="+mn-lt"/>
                        </a:rPr>
                        <a:t>group</a:t>
                      </a:r>
                      <a:endParaRPr lang="ar-JO" sz="2000" b="1" dirty="0" smtClean="0">
                        <a:solidFill>
                          <a:srgbClr val="7030A0"/>
                        </a:solidFill>
                        <a:latin typeface="+mn-lt"/>
                      </a:endParaRPr>
                    </a:p>
                    <a:p>
                      <a:pPr algn="l" rtl="0"/>
                      <a:r>
                        <a:rPr lang="ar-EG" sz="2000" b="1" dirty="0" smtClean="0">
                          <a:solidFill>
                            <a:srgbClr val="7030A0"/>
                          </a:solidFill>
                          <a:latin typeface="+mn-lt"/>
                        </a:rPr>
                        <a:t>المجموعة المستهدفة</a:t>
                      </a:r>
                      <a:endParaRPr lang="ar-EG" sz="2000" b="1" dirty="0">
                        <a:solidFill>
                          <a:srgbClr val="7030A0"/>
                        </a:solidFill>
                        <a:latin typeface="+mn-lt"/>
                      </a:endParaRPr>
                    </a:p>
                  </a:txBody>
                  <a:tcPr marL="91431" marR="91431" marT="45718" marB="45718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56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Diseased only 	</a:t>
                      </a:r>
                      <a:endParaRPr kumimoji="0" lang="ar-JO" sz="2000" b="1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JO" sz="2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مريض فقط</a:t>
                      </a:r>
                      <a:endParaRPr kumimoji="0" lang="en-US" sz="2000" b="1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8" marB="4571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Healthy and diseased </a:t>
                      </a:r>
                      <a:endParaRPr kumimoji="0" lang="ar-JO" sz="2000" b="1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JO" sz="2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بصحة جيدة ومريضة</a:t>
                      </a:r>
                      <a:endParaRPr kumimoji="0" lang="en-US" sz="2000" b="1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8" marB="45718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sz="20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Health status 	</a:t>
                      </a:r>
                      <a:endParaRPr kumimoji="0" lang="ar-JO" sz="2000" b="1" kern="1200" dirty="0" smtClean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kumimoji="0" lang="ar-EG" sz="20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الحالة الصحية</a:t>
                      </a:r>
                      <a:endParaRPr kumimoji="0" lang="ar-EG" sz="2000" b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8" marB="45718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56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Hospitals and </a:t>
                      </a:r>
                      <a:r>
                        <a:rPr kumimoji="0" lang="en-US" sz="2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Clinic	</a:t>
                      </a:r>
                      <a:endParaRPr kumimoji="0" lang="ar-JO" sz="2000" b="1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JO" sz="2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المستشفيات والعيادات</a:t>
                      </a:r>
                      <a:endParaRPr kumimoji="0" lang="en-US" sz="2000" b="1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8" marB="4571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Plants </a:t>
                      </a:r>
                      <a:r>
                        <a:rPr kumimoji="0" lang="en-US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algn="ctr" rtl="0"/>
                      <a:r>
                        <a:rPr lang="ar-EG" sz="2000" dirty="0" smtClean="0">
                          <a:latin typeface="+mn-lt"/>
                        </a:rPr>
                        <a:t>النباتات</a:t>
                      </a:r>
                      <a:endParaRPr lang="ar-EG" sz="2000" dirty="0">
                        <a:latin typeface="+mn-lt"/>
                      </a:endParaRPr>
                    </a:p>
                  </a:txBody>
                  <a:tcPr marL="91431" marR="91431" marT="45718" marB="45718"/>
                </a:tc>
                <a:tc>
                  <a:txBody>
                    <a:bodyPr/>
                    <a:lstStyle/>
                    <a:p>
                      <a:pPr algn="l" rtl="0"/>
                      <a:r>
                        <a:rPr kumimoji="0" lang="en-US" sz="20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Place</a:t>
                      </a:r>
                      <a:endParaRPr kumimoji="0" lang="ar-JO" sz="2000" b="1" kern="1200" dirty="0" smtClean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 rtl="0"/>
                      <a:r>
                        <a:rPr kumimoji="0" lang="ar-EG" sz="20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مكان</a:t>
                      </a:r>
                      <a:endParaRPr kumimoji="0" lang="ar-EG" sz="2000" b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8" marB="45718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09288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Examination and investigations 	</a:t>
                      </a:r>
                      <a:endParaRPr kumimoji="0" lang="ar-JO" sz="2000" b="1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JO" sz="2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الفحص والتحقيقات</a:t>
                      </a:r>
                      <a:endParaRPr kumimoji="0" lang="en-US" sz="2000" b="1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8" marB="4571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System of medical </a:t>
                      </a:r>
                      <a:r>
                        <a:rPr kumimoji="0" lang="en-US" sz="2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examinations</a:t>
                      </a:r>
                      <a:r>
                        <a:rPr kumimoji="0" lang="ar-JO" sz="2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نظام الفحوصات الطبية</a:t>
                      </a:r>
                      <a:endParaRPr kumimoji="0" lang="en-US" sz="2000" b="1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8" marB="45718"/>
                </a:tc>
                <a:tc>
                  <a:txBody>
                    <a:bodyPr/>
                    <a:lstStyle/>
                    <a:p>
                      <a:pPr algn="l" rtl="1"/>
                      <a:r>
                        <a:rPr kumimoji="0" lang="en-US" sz="20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Diagnosis</a:t>
                      </a:r>
                    </a:p>
                    <a:p>
                      <a:pPr algn="l" rtl="1"/>
                      <a:r>
                        <a:rPr kumimoji="0" lang="ar-EG" sz="20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تش</a:t>
                      </a:r>
                      <a:r>
                        <a:rPr kumimoji="0" lang="ar-JO" sz="20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خيص</a:t>
                      </a:r>
                      <a:endParaRPr kumimoji="0" lang="ar-EG" sz="2000" b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8" marB="45718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092885">
                <a:tc>
                  <a:txBody>
                    <a:bodyPr/>
                    <a:lstStyle/>
                    <a:p>
                      <a:pPr algn="ctr" rtl="0"/>
                      <a:r>
                        <a:rPr kumimoji="0" lang="en-US" sz="2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Medical/surgical </a:t>
                      </a:r>
                      <a:r>
                        <a:rPr kumimoji="0" lang="en-US" sz="2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treatment</a:t>
                      </a:r>
                      <a:r>
                        <a:rPr kumimoji="0" lang="ar-JO" sz="2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العلاج الطبي / الجراحي</a:t>
                      </a:r>
                      <a:endParaRPr kumimoji="0" lang="ar-EG" sz="2000" b="1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8" marB="45718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kumimoji="0" lang="en-US" sz="2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Occupational health </a:t>
                      </a:r>
                      <a:r>
                        <a:rPr kumimoji="0" lang="en-US" sz="2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program</a:t>
                      </a:r>
                      <a:r>
                        <a:rPr kumimoji="0" lang="ar-JO" sz="2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برنامج الصحة المهنية</a:t>
                      </a:r>
                      <a:endParaRPr kumimoji="0" lang="ar-EG" sz="2000" b="1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8" marB="45718"/>
                </a:tc>
                <a:tc>
                  <a:txBody>
                    <a:bodyPr/>
                    <a:lstStyle/>
                    <a:p>
                      <a:pPr marL="0" algn="l" rtl="1" eaLnBrk="1" latinLnBrk="0" hangingPunct="1"/>
                      <a:r>
                        <a:rPr kumimoji="0" lang="en-US" sz="20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Management</a:t>
                      </a:r>
                      <a:endParaRPr kumimoji="0" lang="ar-JO" sz="2000" b="1" kern="1200" dirty="0" smtClean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rtl="1" eaLnBrk="1" latinLnBrk="0" hangingPunct="1"/>
                      <a:r>
                        <a:rPr kumimoji="0" lang="ar-EG" sz="20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إدارة</a:t>
                      </a:r>
                      <a:endParaRPr kumimoji="0" lang="ar-EG" sz="2000" b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8" marB="45718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3</a:t>
            </a:fld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EACB8-1FF6-4B3D-8736-B8A939B52C40}" type="datetime1">
              <a:rPr lang="en-MY" smtClean="0"/>
              <a:t>5/5/2022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886813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188640"/>
            <a:ext cx="8928992" cy="29700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 smtClean="0">
                <a:solidFill>
                  <a:srgbClr val="C00000"/>
                </a:solidFill>
                <a:latin typeface="Garamond" pitchFamily="18" charset="0"/>
              </a:rPr>
              <a:t>Occupational Health Program</a:t>
            </a:r>
            <a:r>
              <a:rPr lang="en-US" sz="2800" u="sng" dirty="0" smtClean="0">
                <a:solidFill>
                  <a:srgbClr val="C00000"/>
                </a:solidFill>
                <a:latin typeface="Garamond" pitchFamily="18" charset="0"/>
              </a:rPr>
              <a:t>:  </a:t>
            </a:r>
            <a:r>
              <a:rPr lang="ar-JO" sz="2800" u="sng" dirty="0">
                <a:solidFill>
                  <a:srgbClr val="C00000"/>
                </a:solidFill>
                <a:latin typeface="Garamond" pitchFamily="18" charset="0"/>
              </a:rPr>
              <a:t>برنامج الصحة المهنية:</a:t>
            </a:r>
            <a:endParaRPr lang="en-MY" sz="2800" dirty="0" smtClean="0">
              <a:solidFill>
                <a:srgbClr val="C00000"/>
              </a:solidFill>
              <a:latin typeface="Garamond" pitchFamily="18" charset="0"/>
            </a:endParaRPr>
          </a:p>
          <a:p>
            <a:r>
              <a:rPr lang="en-US" sz="2800" dirty="0" smtClean="0">
                <a:latin typeface="Garamond" pitchFamily="18" charset="0"/>
              </a:rPr>
              <a:t>     </a:t>
            </a:r>
            <a:r>
              <a:rPr lang="en-US" sz="2600" b="1" dirty="0" smtClean="0">
                <a:latin typeface="Garamond" pitchFamily="18" charset="0"/>
              </a:rPr>
              <a:t>It is defined as </a:t>
            </a:r>
            <a:r>
              <a:rPr lang="en-US" sz="2600" b="1" dirty="0" smtClean="0">
                <a:latin typeface="Garamond" pitchFamily="18" charset="0"/>
              </a:rPr>
              <a:t>a</a:t>
            </a:r>
            <a:r>
              <a:rPr lang="ar-JO" sz="2600" b="1" dirty="0">
                <a:latin typeface="Garamond" pitchFamily="18" charset="0"/>
              </a:rPr>
              <a:t> يتم تعريفه على أنه  </a:t>
            </a:r>
            <a:endParaRPr lang="en-US" sz="2600" b="1" dirty="0" smtClean="0">
              <a:latin typeface="Garamond" pitchFamily="18" charset="0"/>
            </a:endParaRPr>
          </a:p>
          <a:p>
            <a:pPr marL="457200" indent="-457200" algn="ctr">
              <a:buFont typeface="Wingdings" pitchFamily="2" charset="2"/>
              <a:buChar char="v"/>
            </a:pPr>
            <a:r>
              <a:rPr lang="en-US" sz="2500" b="1" dirty="0" smtClean="0">
                <a:latin typeface="Garamond" pitchFamily="18" charset="0"/>
              </a:rPr>
              <a:t> program for </a:t>
            </a:r>
            <a:r>
              <a:rPr lang="en-US" sz="2500" b="1" dirty="0" smtClean="0">
                <a:solidFill>
                  <a:srgbClr val="FF0000"/>
                </a:solidFill>
                <a:latin typeface="Garamond" pitchFamily="18" charset="0"/>
              </a:rPr>
              <a:t>promotion </a:t>
            </a:r>
            <a:r>
              <a:rPr lang="en-US" sz="2500" b="1" dirty="0" smtClean="0">
                <a:latin typeface="Garamond" pitchFamily="18" charset="0"/>
              </a:rPr>
              <a:t>and </a:t>
            </a:r>
            <a:r>
              <a:rPr lang="en-US" sz="2500" b="1" dirty="0" smtClean="0">
                <a:solidFill>
                  <a:srgbClr val="FF0000"/>
                </a:solidFill>
                <a:latin typeface="Garamond" pitchFamily="18" charset="0"/>
              </a:rPr>
              <a:t>protection </a:t>
            </a:r>
            <a:r>
              <a:rPr lang="en-US" sz="2500" b="1" dirty="0" smtClean="0">
                <a:latin typeface="Garamond" pitchFamily="18" charset="0"/>
              </a:rPr>
              <a:t>of </a:t>
            </a:r>
            <a:r>
              <a:rPr lang="en-US" sz="2500" b="1" dirty="0" smtClean="0">
                <a:solidFill>
                  <a:srgbClr val="0070C0"/>
                </a:solidFill>
                <a:latin typeface="Garamond" pitchFamily="18" charset="0"/>
              </a:rPr>
              <a:t>the health </a:t>
            </a:r>
            <a:r>
              <a:rPr lang="en-US" sz="2500" b="1" dirty="0" smtClean="0">
                <a:latin typeface="Garamond" pitchFamily="18" charset="0"/>
              </a:rPr>
              <a:t>of the working people in their </a:t>
            </a:r>
            <a:r>
              <a:rPr lang="en-US" sz="2500" b="1" dirty="0" smtClean="0">
                <a:solidFill>
                  <a:schemeClr val="tx2"/>
                </a:solidFill>
                <a:latin typeface="Garamond" pitchFamily="18" charset="0"/>
              </a:rPr>
              <a:t>working environment  </a:t>
            </a:r>
            <a:r>
              <a:rPr lang="ar-JO" sz="2500" b="1" dirty="0">
                <a:solidFill>
                  <a:schemeClr val="tx2"/>
                </a:solidFill>
                <a:latin typeface="Garamond" pitchFamily="18" charset="0"/>
              </a:rPr>
              <a:t>برنامج لتعزيز وحماية صحة العمال في بيئة عملهم</a:t>
            </a:r>
            <a:endParaRPr lang="en-US" sz="2500" b="1" dirty="0" smtClean="0">
              <a:solidFill>
                <a:schemeClr val="tx2"/>
              </a:solidFill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US" sz="2500" b="1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500" b="1" dirty="0" smtClean="0">
                <a:solidFill>
                  <a:srgbClr val="0070C0"/>
                </a:solidFill>
                <a:latin typeface="Garamond" pitchFamily="18" charset="0"/>
              </a:rPr>
              <a:t>and</a:t>
            </a:r>
            <a:r>
              <a:rPr lang="en-US" sz="2500" b="1" dirty="0" smtClean="0">
                <a:solidFill>
                  <a:srgbClr val="002060"/>
                </a:solidFill>
                <a:latin typeface="Garamond" pitchFamily="18" charset="0"/>
              </a:rPr>
              <a:t> </a:t>
            </a: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prevention </a:t>
            </a:r>
            <a:r>
              <a:rPr lang="en-US" sz="2600" b="1" dirty="0" smtClean="0">
                <a:solidFill>
                  <a:srgbClr val="002060"/>
                </a:solidFill>
                <a:latin typeface="Garamond" pitchFamily="18" charset="0"/>
              </a:rPr>
              <a:t>of occupational hazards</a:t>
            </a: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600" b="1" dirty="0" smtClean="0">
                <a:latin typeface="Garamond" pitchFamily="18" charset="0"/>
              </a:rPr>
              <a:t>in the work place</a:t>
            </a:r>
            <a:r>
              <a:rPr lang="en-US" sz="2800" b="1" dirty="0" smtClean="0">
                <a:latin typeface="Garamond" pitchFamily="18" charset="0"/>
              </a:rPr>
              <a:t>.</a:t>
            </a:r>
            <a:endParaRPr lang="ar-JO" sz="2800" b="1" dirty="0" smtClean="0">
              <a:latin typeface="Garamond" pitchFamily="18" charset="0"/>
            </a:endParaRPr>
          </a:p>
          <a:p>
            <a:r>
              <a:rPr lang="ar-JO" sz="2800" b="1" dirty="0">
                <a:latin typeface="Garamond" pitchFamily="18" charset="0"/>
              </a:rPr>
              <a:t>والوقاية من المخاطر المهنية في مكان العمل.</a:t>
            </a:r>
            <a:endParaRPr lang="en-MY" sz="2800" b="1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7504" y="3068960"/>
            <a:ext cx="7200800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Staffing of occupation health program</a:t>
            </a:r>
            <a:r>
              <a:rPr lang="en-US" sz="2800" dirty="0" smtClean="0">
                <a:latin typeface="Garamond" pitchFamily="18" charset="0"/>
              </a:rPr>
              <a:t>: </a:t>
            </a:r>
            <a:r>
              <a:rPr lang="ar-JO" sz="2800" dirty="0">
                <a:latin typeface="Garamond" pitchFamily="18" charset="0"/>
              </a:rPr>
              <a:t>التوظيف في برنامج الصحة المهنية:</a:t>
            </a:r>
            <a:endParaRPr lang="en-MY" sz="2800" dirty="0" smtClean="0">
              <a:latin typeface="Garamond" pitchFamily="18" charset="0"/>
            </a:endParaRPr>
          </a:p>
          <a:p>
            <a:r>
              <a:rPr lang="en-US" sz="2600" b="1" dirty="0" smtClean="0">
                <a:latin typeface="Garamond" pitchFamily="18" charset="0"/>
              </a:rPr>
              <a:t>1- </a:t>
            </a:r>
            <a:r>
              <a:rPr lang="en-US" sz="2600" b="1" dirty="0" smtClean="0">
                <a:solidFill>
                  <a:srgbClr val="002060"/>
                </a:solidFill>
                <a:latin typeface="Garamond" pitchFamily="18" charset="0"/>
              </a:rPr>
              <a:t>Industrial physician. </a:t>
            </a:r>
            <a:r>
              <a:rPr lang="ar-JO" sz="2600" b="1" dirty="0">
                <a:solidFill>
                  <a:srgbClr val="002060"/>
                </a:solidFill>
                <a:latin typeface="Garamond" pitchFamily="18" charset="0"/>
              </a:rPr>
              <a:t>1- طبيب صناعة.</a:t>
            </a:r>
            <a:endParaRPr lang="en-MY" sz="26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US" sz="2600" b="1" dirty="0" smtClean="0">
                <a:solidFill>
                  <a:srgbClr val="002060"/>
                </a:solidFill>
                <a:latin typeface="Garamond" pitchFamily="18" charset="0"/>
              </a:rPr>
              <a:t>2- Occupation nurse. </a:t>
            </a:r>
            <a:r>
              <a:rPr lang="ar-JO" sz="2600" b="1" dirty="0">
                <a:solidFill>
                  <a:srgbClr val="002060"/>
                </a:solidFill>
                <a:latin typeface="Garamond" pitchFamily="18" charset="0"/>
              </a:rPr>
              <a:t>2- ممرض مهنة.</a:t>
            </a:r>
            <a:endParaRPr lang="en-MY" sz="26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US" sz="2600" b="1" dirty="0" smtClean="0">
                <a:solidFill>
                  <a:schemeClr val="accent2">
                    <a:lumMod val="50000"/>
                  </a:schemeClr>
                </a:solidFill>
                <a:latin typeface="Garamond" pitchFamily="18" charset="0"/>
              </a:rPr>
              <a:t>3- Occupational hygienist</a:t>
            </a:r>
            <a:r>
              <a:rPr lang="en-US" sz="2600" b="1" dirty="0" smtClean="0">
                <a:latin typeface="Garamond" pitchFamily="18" charset="0"/>
              </a:rPr>
              <a:t>. </a:t>
            </a:r>
            <a:r>
              <a:rPr lang="ar-JO" sz="2600" b="1" dirty="0">
                <a:latin typeface="Garamond" pitchFamily="18" charset="0"/>
              </a:rPr>
              <a:t>3- خبير حفظ صحة مهنية.</a:t>
            </a:r>
            <a:endParaRPr lang="en-MY" sz="2600" b="1" dirty="0" smtClean="0">
              <a:latin typeface="Garamond" pitchFamily="18" charset="0"/>
            </a:endParaRPr>
          </a:p>
          <a:p>
            <a:r>
              <a:rPr lang="en-US" sz="2600" b="1" dirty="0" smtClean="0">
                <a:latin typeface="Garamond" pitchFamily="18" charset="0"/>
              </a:rPr>
              <a:t>4- Safety engineer</a:t>
            </a:r>
            <a:r>
              <a:rPr lang="en-US" sz="2600" b="1" dirty="0" smtClean="0">
                <a:latin typeface="Garamond" pitchFamily="18" charset="0"/>
              </a:rPr>
              <a:t>.</a:t>
            </a:r>
            <a:r>
              <a:rPr lang="ar-JO" sz="2600" b="1" dirty="0">
                <a:latin typeface="Garamond" pitchFamily="18" charset="0"/>
              </a:rPr>
              <a:t> 4- مهندس سلامة</a:t>
            </a:r>
            <a:r>
              <a:rPr lang="ar-JO" sz="2600" b="1" dirty="0" smtClean="0">
                <a:latin typeface="Garamond" pitchFamily="18" charset="0"/>
              </a:rPr>
              <a:t>. </a:t>
            </a:r>
            <a:endParaRPr lang="en-MY" sz="2600" b="1" dirty="0" smtClean="0">
              <a:latin typeface="Garamond" pitchFamily="18" charset="0"/>
            </a:endParaRPr>
          </a:p>
          <a:p>
            <a:r>
              <a:rPr lang="en-US" sz="2600" b="1" dirty="0" smtClean="0">
                <a:latin typeface="Garamond" pitchFamily="18" charset="0"/>
              </a:rPr>
              <a:t>5- Industrial safety personnel</a:t>
            </a:r>
            <a:r>
              <a:rPr lang="en-US" sz="2600" b="1" dirty="0" smtClean="0">
                <a:latin typeface="Garamond" pitchFamily="18" charset="0"/>
              </a:rPr>
              <a:t>.</a:t>
            </a:r>
            <a:r>
              <a:rPr lang="ar-JO" sz="2600" b="1" dirty="0">
                <a:latin typeface="Garamond" pitchFamily="18" charset="0"/>
              </a:rPr>
              <a:t> 5- أفراد الأمن الصناعي</a:t>
            </a:r>
            <a:r>
              <a:rPr lang="ar-JO" sz="2600" b="1" dirty="0" smtClean="0">
                <a:latin typeface="Garamond" pitchFamily="18" charset="0"/>
              </a:rPr>
              <a:t>. </a:t>
            </a:r>
            <a:endParaRPr lang="en-MY" sz="2600" b="1" dirty="0" smtClean="0">
              <a:latin typeface="Garamond" pitchFamily="18" charset="0"/>
            </a:endParaRPr>
          </a:p>
          <a:p>
            <a:r>
              <a:rPr lang="en-US" sz="2600" b="1" dirty="0" smtClean="0">
                <a:latin typeface="Garamond" pitchFamily="18" charset="0"/>
              </a:rPr>
              <a:t>6- Toxicologist. </a:t>
            </a:r>
            <a:r>
              <a:rPr lang="ar-JO" sz="2600" b="1" dirty="0">
                <a:latin typeface="Garamond" pitchFamily="18" charset="0"/>
              </a:rPr>
              <a:t>6- عالم السموم.</a:t>
            </a:r>
            <a:endParaRPr lang="en-MY" sz="2600" b="1" dirty="0">
              <a:latin typeface="Garamond" pitchFamily="18" charset="0"/>
            </a:endParaRPr>
          </a:p>
        </p:txBody>
      </p:sp>
      <p:pic>
        <p:nvPicPr>
          <p:cNvPr id="4" name="Picture 16" descr="Portrait of doctor, young nurses in background, studio shot Stock Photo - 359863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3799103"/>
            <a:ext cx="1894534" cy="2037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4</a:t>
            </a:fld>
            <a:endParaRPr lang="en-MY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9586-1BAA-4732-BD68-5A5C5F86AE4F}" type="datetime1">
              <a:rPr lang="en-MY" smtClean="0"/>
              <a:t>5/5/2022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03255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158064053"/>
              </p:ext>
            </p:extLst>
          </p:nvPr>
        </p:nvGraphicFramePr>
        <p:xfrm>
          <a:off x="467544" y="1052736"/>
          <a:ext cx="8352928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/>
          <p:cNvSpPr/>
          <p:nvPr/>
        </p:nvSpPr>
        <p:spPr>
          <a:xfrm>
            <a:off x="2286000" y="188640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Occupational Health Team:</a:t>
            </a:r>
            <a:b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</a:br>
            <a:r>
              <a:rPr lang="ar-JO" sz="2800" b="1" dirty="0">
                <a:solidFill>
                  <a:srgbClr val="FF0000"/>
                </a:solidFill>
                <a:latin typeface="Garamond" pitchFamily="18" charset="0"/>
              </a:rPr>
              <a:t>فريق الصحة المهنية:</a:t>
            </a:r>
            <a:endParaRPr lang="en-MY" sz="2800" b="1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236296" y="178443"/>
            <a:ext cx="1742144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WAQAR  AL-KUBAISY</a:t>
            </a:r>
            <a:endParaRPr lang="en-MY" sz="1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5</a:t>
            </a:fld>
            <a:endParaRPr lang="en-MY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C70DE-A4B5-4EDF-BC97-016D27EB4C0C}" type="datetime1">
              <a:rPr lang="en-MY" smtClean="0"/>
              <a:t>5/5/2022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24026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496" y="44624"/>
            <a:ext cx="9217024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       </a:t>
            </a:r>
            <a:r>
              <a:rPr lang="en-US" sz="2400" b="1" dirty="0" smtClean="0">
                <a:solidFill>
                  <a:srgbClr val="C00000"/>
                </a:solidFill>
                <a:latin typeface="Garamond" pitchFamily="18" charset="0"/>
              </a:rPr>
              <a:t>Industrial Physician: </a:t>
            </a:r>
            <a:r>
              <a:rPr lang="ar-JO" sz="2400" b="1" dirty="0">
                <a:solidFill>
                  <a:srgbClr val="C00000"/>
                </a:solidFill>
                <a:latin typeface="Garamond" pitchFamily="18" charset="0"/>
              </a:rPr>
              <a:t>طبيب </a:t>
            </a:r>
            <a:r>
              <a:rPr lang="ar-JO" sz="2400" b="1" dirty="0" smtClean="0">
                <a:solidFill>
                  <a:srgbClr val="C00000"/>
                </a:solidFill>
                <a:latin typeface="Garamond" pitchFamily="18" charset="0"/>
              </a:rPr>
              <a:t>صناعي:</a:t>
            </a:r>
            <a:endParaRPr lang="ar-JO" sz="2400" b="1" dirty="0">
              <a:solidFill>
                <a:srgbClr val="C00000"/>
              </a:solidFill>
              <a:latin typeface="Garamond" pitchFamily="18" charset="0"/>
            </a:endParaRPr>
          </a:p>
          <a:p>
            <a:r>
              <a:rPr lang="en-US" b="1" dirty="0" smtClean="0">
                <a:solidFill>
                  <a:schemeClr val="tx2"/>
                </a:solidFill>
                <a:latin typeface="Garamond" pitchFamily="18" charset="0"/>
              </a:rPr>
              <a:t>Is </a:t>
            </a:r>
            <a:r>
              <a:rPr lang="en-US" b="1" dirty="0" smtClean="0">
                <a:solidFill>
                  <a:schemeClr val="tx2"/>
                </a:solidFill>
                <a:latin typeface="Garamond" pitchFamily="18" charset="0"/>
              </a:rPr>
              <a:t>the </a:t>
            </a:r>
            <a:r>
              <a:rPr lang="en-US" b="1" dirty="0" smtClean="0">
                <a:solidFill>
                  <a:srgbClr val="FF0000"/>
                </a:solidFill>
                <a:latin typeface="Garamond" pitchFamily="18" charset="0"/>
              </a:rPr>
              <a:t>key person </a:t>
            </a:r>
            <a:r>
              <a:rPr lang="en-US" b="1" dirty="0" smtClean="0">
                <a:solidFill>
                  <a:schemeClr val="tx2"/>
                </a:solidFill>
                <a:latin typeface="Garamond" pitchFamily="18" charset="0"/>
              </a:rPr>
              <a:t>in occupational health team</a:t>
            </a:r>
            <a:r>
              <a:rPr lang="en-US" b="1" dirty="0" smtClean="0">
                <a:solidFill>
                  <a:schemeClr val="tx2"/>
                </a:solidFill>
                <a:latin typeface="Garamond" pitchFamily="18" charset="0"/>
              </a:rPr>
              <a:t>.</a:t>
            </a:r>
            <a:r>
              <a:rPr lang="ar-JO" b="1" dirty="0">
                <a:solidFill>
                  <a:schemeClr val="tx2"/>
                </a:solidFill>
                <a:latin typeface="Garamond" pitchFamily="18" charset="0"/>
              </a:rPr>
              <a:t> هو الشخص الرئيسي في فريق الصحة المهنية</a:t>
            </a:r>
            <a:r>
              <a:rPr lang="ar-JO" b="1" dirty="0" smtClean="0">
                <a:solidFill>
                  <a:schemeClr val="tx2"/>
                </a:solidFill>
                <a:latin typeface="Garamond" pitchFamily="18" charset="0"/>
              </a:rPr>
              <a:t>. </a:t>
            </a:r>
            <a:endParaRPr lang="en-US" b="1" dirty="0" smtClean="0">
              <a:solidFill>
                <a:schemeClr val="tx2"/>
              </a:solidFill>
              <a:latin typeface="Garamond" pitchFamily="18" charset="0"/>
            </a:endParaRPr>
          </a:p>
          <a:p>
            <a:r>
              <a:rPr lang="en-US" b="1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b="1" dirty="0" smtClean="0">
                <a:solidFill>
                  <a:schemeClr val="tx2"/>
                </a:solidFill>
                <a:latin typeface="Garamond" pitchFamily="18" charset="0"/>
              </a:rPr>
              <a:t>  </a:t>
            </a:r>
            <a:r>
              <a:rPr lang="en-US" b="1" dirty="0" smtClean="0">
                <a:solidFill>
                  <a:srgbClr val="000000"/>
                </a:solidFill>
                <a:latin typeface="Garamond" pitchFamily="18" charset="0"/>
              </a:rPr>
              <a:t> Is the </a:t>
            </a:r>
            <a:r>
              <a:rPr lang="en-US" b="1" dirty="0" err="1" smtClean="0">
                <a:solidFill>
                  <a:srgbClr val="000000"/>
                </a:solidFill>
                <a:latin typeface="Garamond" pitchFamily="18" charset="0"/>
              </a:rPr>
              <a:t>the</a:t>
            </a:r>
            <a:r>
              <a:rPr lang="en-US" b="1" dirty="0" smtClean="0">
                <a:solidFill>
                  <a:srgbClr val="000000"/>
                </a:solidFill>
                <a:latin typeface="Garamond" pitchFamily="18" charset="0"/>
              </a:rPr>
              <a:t> team who</a:t>
            </a:r>
            <a:r>
              <a:rPr lang="en-US" b="1" dirty="0" smtClean="0">
                <a:solidFill>
                  <a:srgbClr val="FF0000"/>
                </a:solidFill>
                <a:latin typeface="Garamond" pitchFamily="18" charset="0"/>
              </a:rPr>
              <a:t> designs </a:t>
            </a:r>
            <a:r>
              <a:rPr lang="en-US" b="1" dirty="0" smtClean="0">
                <a:solidFill>
                  <a:srgbClr val="000000"/>
                </a:solidFill>
                <a:latin typeface="Garamond" pitchFamily="18" charset="0"/>
              </a:rPr>
              <a:t>and</a:t>
            </a:r>
            <a:r>
              <a:rPr lang="en-US" b="1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Garamond" pitchFamily="18" charset="0"/>
              </a:rPr>
              <a:t>implements</a:t>
            </a:r>
            <a:r>
              <a:rPr lang="en-US" b="1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Garamond" pitchFamily="18" charset="0"/>
              </a:rPr>
              <a:t>the occupational </a:t>
            </a:r>
            <a:r>
              <a:rPr lang="en-US" b="1" dirty="0" smtClean="0">
                <a:solidFill>
                  <a:srgbClr val="FF0000"/>
                </a:solidFill>
                <a:latin typeface="Garamond" pitchFamily="18" charset="0"/>
              </a:rPr>
              <a:t>leader </a:t>
            </a:r>
            <a:r>
              <a:rPr lang="en-US" b="1" dirty="0">
                <a:solidFill>
                  <a:srgbClr val="FF0000"/>
                </a:solidFill>
                <a:latin typeface="Garamond" pitchFamily="18" charset="0"/>
              </a:rPr>
              <a:t>of </a:t>
            </a:r>
            <a:r>
              <a:rPr lang="en-US" b="1" dirty="0" smtClean="0">
                <a:solidFill>
                  <a:srgbClr val="002060"/>
                </a:solidFill>
                <a:latin typeface="Garamond" pitchFamily="18" charset="0"/>
              </a:rPr>
              <a:t>health program</a:t>
            </a:r>
            <a:r>
              <a:rPr lang="en-US" b="1" dirty="0" smtClean="0">
                <a:solidFill>
                  <a:srgbClr val="000000"/>
                </a:solidFill>
                <a:latin typeface="Garamond" pitchFamily="18" charset="0"/>
              </a:rPr>
              <a:t>,</a:t>
            </a:r>
            <a:r>
              <a:rPr lang="en-US" b="1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ar-JO" b="1" dirty="0">
                <a:solidFill>
                  <a:schemeClr val="tx2"/>
                </a:solidFill>
                <a:latin typeface="Garamond" pitchFamily="18" charset="0"/>
              </a:rPr>
              <a:t>هو الفريق الذي يصمم وينفذ برنامج القائد المهني للصحة ،</a:t>
            </a:r>
            <a:endParaRPr lang="en-US" b="1" dirty="0" smtClean="0">
              <a:solidFill>
                <a:schemeClr val="tx2"/>
              </a:solidFill>
              <a:latin typeface="Garamond" pitchFamily="18" charset="0"/>
            </a:endParaRPr>
          </a:p>
          <a:p>
            <a:endParaRPr lang="en-MY" sz="2000" b="1" dirty="0" smtClean="0">
              <a:solidFill>
                <a:schemeClr val="tx2"/>
              </a:solidFill>
              <a:latin typeface="Garamond" pitchFamily="18" charset="0"/>
            </a:endParaRPr>
          </a:p>
          <a:p>
            <a:r>
              <a:rPr lang="en-US" b="1" dirty="0" smtClean="0">
                <a:solidFill>
                  <a:srgbClr val="FF0000"/>
                </a:solidFill>
                <a:latin typeface="Garamond" pitchFamily="18" charset="0"/>
              </a:rPr>
              <a:t>His duties can be summarized in the following points</a:t>
            </a:r>
            <a:r>
              <a:rPr lang="en-US" b="1" dirty="0" smtClean="0">
                <a:latin typeface="Garamond" pitchFamily="18" charset="0"/>
              </a:rPr>
              <a:t>: </a:t>
            </a:r>
            <a:r>
              <a:rPr lang="ar-JO" b="1" dirty="0">
                <a:latin typeface="Garamond" pitchFamily="18" charset="0"/>
              </a:rPr>
              <a:t>يمكن تلخيص مهامه في النقاط التالية:</a:t>
            </a:r>
            <a:endParaRPr lang="en-MY" b="1" dirty="0" smtClean="0">
              <a:latin typeface="Garamond" pitchFamily="18" charset="0"/>
            </a:endParaRPr>
          </a:p>
          <a:p>
            <a:r>
              <a:rPr lang="en-US" b="1" dirty="0" smtClean="0">
                <a:latin typeface="Garamond" pitchFamily="18" charset="0"/>
              </a:rPr>
              <a:t>1- </a:t>
            </a:r>
            <a:r>
              <a:rPr lang="en-US" b="1" dirty="0" smtClean="0">
                <a:solidFill>
                  <a:srgbClr val="002060"/>
                </a:solidFill>
                <a:latin typeface="Garamond" pitchFamily="18" charset="0"/>
              </a:rPr>
              <a:t>Perform</a:t>
            </a:r>
            <a:r>
              <a:rPr lang="en-US" b="1" dirty="0" smtClean="0">
                <a:latin typeface="Garamond" pitchFamily="18" charset="0"/>
              </a:rPr>
              <a:t> the </a:t>
            </a:r>
            <a:r>
              <a:rPr lang="en-US" b="1" dirty="0" smtClean="0">
                <a:solidFill>
                  <a:srgbClr val="FF0000"/>
                </a:solidFill>
                <a:latin typeface="Garamond" pitchFamily="18" charset="0"/>
              </a:rPr>
              <a:t>pre-placement </a:t>
            </a:r>
            <a:r>
              <a:rPr lang="en-US" b="1" dirty="0" smtClean="0">
                <a:latin typeface="Garamond" pitchFamily="18" charset="0"/>
              </a:rPr>
              <a:t>examination. </a:t>
            </a:r>
            <a:r>
              <a:rPr lang="ar-JO" b="1" dirty="0">
                <a:latin typeface="Garamond" pitchFamily="18" charset="0"/>
              </a:rPr>
              <a:t>1- إجراء فحص ما قبل تحديد المستوى.</a:t>
            </a:r>
            <a:endParaRPr lang="en-MY" b="1" dirty="0" smtClean="0">
              <a:latin typeface="Garamond" pitchFamily="18" charset="0"/>
            </a:endParaRPr>
          </a:p>
          <a:p>
            <a:r>
              <a:rPr lang="en-US" sz="2000" b="1" dirty="0" smtClean="0">
                <a:latin typeface="Garamond" pitchFamily="18" charset="0"/>
              </a:rPr>
              <a:t>2-</a:t>
            </a:r>
            <a:r>
              <a:rPr lang="en-US" sz="2000" b="1" dirty="0" smtClean="0">
                <a:solidFill>
                  <a:srgbClr val="002060"/>
                </a:solidFill>
                <a:latin typeface="Garamond" pitchFamily="18" charset="0"/>
              </a:rPr>
              <a:t> Perform </a:t>
            </a:r>
            <a:r>
              <a:rPr lang="en-US" sz="2000" b="1" dirty="0" smtClean="0">
                <a:latin typeface="Garamond" pitchFamily="18" charset="0"/>
              </a:rPr>
              <a:t>the </a:t>
            </a:r>
            <a:r>
              <a:rPr lang="en-US" sz="2000" b="1" dirty="0" smtClean="0">
                <a:solidFill>
                  <a:srgbClr val="FF0000"/>
                </a:solidFill>
                <a:latin typeface="Garamond" pitchFamily="18" charset="0"/>
              </a:rPr>
              <a:t>periodic examination</a:t>
            </a:r>
            <a:r>
              <a:rPr lang="en-US" sz="2000" b="1" dirty="0" smtClean="0">
                <a:latin typeface="Garamond" pitchFamily="18" charset="0"/>
              </a:rPr>
              <a:t>. </a:t>
            </a:r>
            <a:r>
              <a:rPr lang="ar-JO" sz="2000" b="1" dirty="0">
                <a:latin typeface="Garamond" pitchFamily="18" charset="0"/>
              </a:rPr>
              <a:t>2- إجراء الفحص الدوري.</a:t>
            </a:r>
            <a:endParaRPr lang="en-US" sz="2000" b="1" dirty="0" smtClean="0">
              <a:latin typeface="Garamond" pitchFamily="18" charset="0"/>
            </a:endParaRPr>
          </a:p>
          <a:p>
            <a:endParaRPr lang="en-US" sz="2000" b="1" dirty="0" smtClean="0">
              <a:latin typeface="Garamond" pitchFamily="18" charset="0"/>
            </a:endParaRPr>
          </a:p>
          <a:p>
            <a:r>
              <a:rPr lang="en-US" b="1" dirty="0" smtClean="0">
                <a:latin typeface="Garamond" pitchFamily="18" charset="0"/>
              </a:rPr>
              <a:t>3- Emergency </a:t>
            </a:r>
            <a:r>
              <a:rPr lang="en-US" b="1" dirty="0" smtClean="0">
                <a:solidFill>
                  <a:srgbClr val="002060"/>
                </a:solidFill>
                <a:latin typeface="Garamond" pitchFamily="18" charset="0"/>
              </a:rPr>
              <a:t>treatment</a:t>
            </a:r>
            <a:r>
              <a:rPr lang="en-US" b="1" dirty="0" smtClean="0">
                <a:latin typeface="Garamond" pitchFamily="18" charset="0"/>
              </a:rPr>
              <a:t>  and/or  </a:t>
            </a:r>
            <a:r>
              <a:rPr lang="en-US" b="1" dirty="0" smtClean="0">
                <a:solidFill>
                  <a:schemeClr val="tx2"/>
                </a:solidFill>
                <a:latin typeface="Garamond" pitchFamily="18" charset="0"/>
              </a:rPr>
              <a:t>first aid </a:t>
            </a:r>
            <a:r>
              <a:rPr lang="en-US" b="1" dirty="0" smtClean="0">
                <a:latin typeface="Garamond" pitchFamily="18" charset="0"/>
              </a:rPr>
              <a:t>of </a:t>
            </a:r>
            <a:r>
              <a:rPr lang="en-US" b="1" dirty="0" smtClean="0">
                <a:solidFill>
                  <a:schemeClr val="tx2"/>
                </a:solidFill>
                <a:latin typeface="Garamond" pitchFamily="18" charset="0"/>
              </a:rPr>
              <a:t>accidents</a:t>
            </a:r>
            <a:r>
              <a:rPr lang="ar-JO" b="1" dirty="0">
                <a:solidFill>
                  <a:schemeClr val="tx2"/>
                </a:solidFill>
                <a:latin typeface="Garamond" pitchFamily="18" charset="0"/>
              </a:rPr>
              <a:t/>
            </a:r>
            <a:br>
              <a:rPr lang="ar-JO" b="1" dirty="0">
                <a:solidFill>
                  <a:schemeClr val="tx2"/>
                </a:solidFill>
                <a:latin typeface="Garamond" pitchFamily="18" charset="0"/>
              </a:rPr>
            </a:br>
            <a:r>
              <a:rPr lang="ar-JO" b="1" dirty="0">
                <a:solidFill>
                  <a:schemeClr val="tx2"/>
                </a:solidFill>
                <a:latin typeface="Garamond" pitchFamily="18" charset="0"/>
              </a:rPr>
              <a:t>3- العلاج الطارئ و / أو الإسعافات الأولية للحوادث</a:t>
            </a:r>
            <a:endParaRPr lang="en-MY" b="1" dirty="0" smtClean="0">
              <a:solidFill>
                <a:schemeClr val="tx2"/>
              </a:solidFill>
              <a:latin typeface="Garamond" pitchFamily="18" charset="0"/>
            </a:endParaRPr>
          </a:p>
          <a:p>
            <a:r>
              <a:rPr lang="en-US" b="1" dirty="0" smtClean="0">
                <a:latin typeface="Garamond" pitchFamily="18" charset="0"/>
              </a:rPr>
              <a:t>4- </a:t>
            </a:r>
            <a:r>
              <a:rPr lang="en-US" b="1" dirty="0" smtClean="0">
                <a:solidFill>
                  <a:srgbClr val="002060"/>
                </a:solidFill>
                <a:latin typeface="Garamond" pitchFamily="18" charset="0"/>
              </a:rPr>
              <a:t>Diagnosis and treatment </a:t>
            </a:r>
            <a:r>
              <a:rPr lang="en-US" b="1" dirty="0" smtClean="0">
                <a:latin typeface="Garamond" pitchFamily="18" charset="0"/>
              </a:rPr>
              <a:t>of </a:t>
            </a:r>
            <a:r>
              <a:rPr lang="en-US" b="1" dirty="0" smtClean="0">
                <a:solidFill>
                  <a:srgbClr val="0070C0"/>
                </a:solidFill>
                <a:latin typeface="Garamond" pitchFamily="18" charset="0"/>
              </a:rPr>
              <a:t>occupation disease</a:t>
            </a:r>
            <a:r>
              <a:rPr lang="en-US" b="1" dirty="0" smtClean="0">
                <a:latin typeface="Garamond" pitchFamily="18" charset="0"/>
              </a:rPr>
              <a:t>. </a:t>
            </a:r>
            <a:r>
              <a:rPr lang="ar-JO" b="1" dirty="0">
                <a:latin typeface="Garamond" pitchFamily="18" charset="0"/>
              </a:rPr>
              <a:t/>
            </a:r>
            <a:br>
              <a:rPr lang="ar-JO" b="1" dirty="0">
                <a:latin typeface="Garamond" pitchFamily="18" charset="0"/>
              </a:rPr>
            </a:br>
            <a:r>
              <a:rPr lang="ar-JO" b="1" dirty="0">
                <a:latin typeface="Garamond" pitchFamily="18" charset="0"/>
              </a:rPr>
              <a:t>4- تشخيص وعلاج أمراض المهنة.</a:t>
            </a:r>
            <a:endParaRPr lang="en-MY" b="1" dirty="0" smtClean="0">
              <a:latin typeface="Garamond" pitchFamily="18" charset="0"/>
            </a:endParaRPr>
          </a:p>
          <a:p>
            <a:r>
              <a:rPr lang="en-US" b="1" dirty="0" smtClean="0">
                <a:latin typeface="Garamond" pitchFamily="18" charset="0"/>
              </a:rPr>
              <a:t>5- </a:t>
            </a:r>
            <a:r>
              <a:rPr lang="en-US" b="1" dirty="0" smtClean="0">
                <a:solidFill>
                  <a:srgbClr val="002060"/>
                </a:solidFill>
                <a:latin typeface="Garamond" pitchFamily="18" charset="0"/>
              </a:rPr>
              <a:t>Rehabilitation</a:t>
            </a:r>
            <a:r>
              <a:rPr lang="en-US" b="1" dirty="0" smtClean="0">
                <a:latin typeface="Garamond" pitchFamily="18" charset="0"/>
              </a:rPr>
              <a:t> of diseased </a:t>
            </a:r>
            <a:r>
              <a:rPr lang="en-US" b="1" dirty="0" smtClean="0">
                <a:latin typeface="Garamond" pitchFamily="18" charset="0"/>
              </a:rPr>
              <a:t>workers.</a:t>
            </a:r>
            <a:r>
              <a:rPr lang="ar-JO" b="1" dirty="0">
                <a:latin typeface="Garamond" pitchFamily="18" charset="0"/>
              </a:rPr>
              <a:t> 5- تأهيل العمال المرضى</a:t>
            </a:r>
            <a:r>
              <a:rPr lang="ar-JO" b="1" dirty="0" smtClean="0">
                <a:latin typeface="Garamond" pitchFamily="18" charset="0"/>
              </a:rPr>
              <a:t>. </a:t>
            </a:r>
            <a:endParaRPr lang="en-MY" b="1" dirty="0" smtClean="0">
              <a:latin typeface="Garamond" pitchFamily="18" charset="0"/>
            </a:endParaRPr>
          </a:p>
          <a:p>
            <a:r>
              <a:rPr lang="en-US" b="1" dirty="0" smtClean="0">
                <a:latin typeface="Garamond" pitchFamily="18" charset="0"/>
              </a:rPr>
              <a:t>6- </a:t>
            </a:r>
            <a:r>
              <a:rPr lang="en-US" b="1" dirty="0" smtClean="0">
                <a:solidFill>
                  <a:srgbClr val="0070C0"/>
                </a:solidFill>
                <a:latin typeface="Garamond" pitchFamily="18" charset="0"/>
              </a:rPr>
              <a:t>Assessment</a:t>
            </a:r>
            <a:r>
              <a:rPr lang="en-US" b="1" dirty="0" smtClean="0">
                <a:latin typeface="Garamond" pitchFamily="18" charset="0"/>
              </a:rPr>
              <a:t> of the degree of </a:t>
            </a:r>
            <a:r>
              <a:rPr lang="en-US" b="1" dirty="0" smtClean="0">
                <a:solidFill>
                  <a:schemeClr val="tx2"/>
                </a:solidFill>
                <a:latin typeface="Garamond" pitchFamily="18" charset="0"/>
              </a:rPr>
              <a:t>disabilities f</a:t>
            </a:r>
            <a:r>
              <a:rPr lang="en-US" b="1" dirty="0" smtClean="0">
                <a:latin typeface="Garamond" pitchFamily="18" charset="0"/>
              </a:rPr>
              <a:t>ollowing occupational diseases and injuries and calculate the </a:t>
            </a:r>
            <a:r>
              <a:rPr lang="en-US" b="1" dirty="0" smtClean="0">
                <a:solidFill>
                  <a:schemeClr val="tx2"/>
                </a:solidFill>
                <a:latin typeface="Garamond" pitchFamily="18" charset="0"/>
              </a:rPr>
              <a:t>required compensation. </a:t>
            </a:r>
            <a:endParaRPr lang="en-MY" b="1" dirty="0" smtClean="0">
              <a:solidFill>
                <a:schemeClr val="tx2"/>
              </a:solidFill>
              <a:latin typeface="Garamond" pitchFamily="18" charset="0"/>
            </a:endParaRPr>
          </a:p>
          <a:p>
            <a:pPr rtl="1"/>
            <a:r>
              <a:rPr lang="ar-JO" b="1" dirty="0">
                <a:latin typeface="Garamond" pitchFamily="18" charset="0"/>
              </a:rPr>
              <a:t>6- تقدير درجة الإعاقات الناتجة عن أمراض وإصابات العمل واحتساب التعويضات المطلوبة.</a:t>
            </a:r>
          </a:p>
          <a:p>
            <a:pPr rtl="1"/>
            <a:r>
              <a:rPr lang="en-US" b="1" dirty="0" smtClean="0">
                <a:latin typeface="Garamond" pitchFamily="18" charset="0"/>
              </a:rPr>
              <a:t>7-</a:t>
            </a:r>
            <a:r>
              <a:rPr lang="en-US" b="1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b="1" dirty="0" smtClean="0">
                <a:solidFill>
                  <a:schemeClr val="tx2"/>
                </a:solidFill>
                <a:latin typeface="Garamond" pitchFamily="18" charset="0"/>
              </a:rPr>
              <a:t>Referral </a:t>
            </a:r>
            <a:r>
              <a:rPr lang="en-US" b="1" dirty="0" smtClean="0">
                <a:latin typeface="Garamond" pitchFamily="18" charset="0"/>
              </a:rPr>
              <a:t>of chronic-non occupational diseases to a specialist. </a:t>
            </a:r>
            <a:r>
              <a:rPr lang="ar-JO" b="1" dirty="0">
                <a:latin typeface="Garamond" pitchFamily="18" charset="0"/>
              </a:rPr>
              <a:t/>
            </a:r>
            <a:br>
              <a:rPr lang="ar-JO" b="1" dirty="0">
                <a:latin typeface="Garamond" pitchFamily="18" charset="0"/>
              </a:rPr>
            </a:br>
            <a:r>
              <a:rPr lang="ar-JO" b="1" dirty="0">
                <a:latin typeface="Garamond" pitchFamily="18" charset="0"/>
              </a:rPr>
              <a:t>7- إحالة الأمراض المزمنة إلى المزمنة.</a:t>
            </a:r>
            <a:endParaRPr lang="en-MY" b="1" dirty="0" smtClean="0">
              <a:latin typeface="Garamond" pitchFamily="18" charset="0"/>
            </a:endParaRPr>
          </a:p>
          <a:p>
            <a:r>
              <a:rPr lang="en-US" b="1" dirty="0" smtClean="0">
                <a:latin typeface="Garamond" pitchFamily="18" charset="0"/>
              </a:rPr>
              <a:t>8- </a:t>
            </a:r>
            <a:r>
              <a:rPr lang="en-US" b="1" dirty="0" smtClean="0">
                <a:solidFill>
                  <a:schemeClr val="tx2"/>
                </a:solidFill>
                <a:latin typeface="Garamond" pitchFamily="18" charset="0"/>
              </a:rPr>
              <a:t>Health education</a:t>
            </a:r>
            <a:r>
              <a:rPr lang="en-US" b="1" dirty="0" smtClean="0">
                <a:latin typeface="Garamond" pitchFamily="18" charset="0"/>
              </a:rPr>
              <a:t>. </a:t>
            </a:r>
            <a:r>
              <a:rPr lang="ar-JO" b="1" dirty="0">
                <a:latin typeface="Garamond" pitchFamily="18" charset="0"/>
              </a:rPr>
              <a:t>8- التثقيف الصحي.</a:t>
            </a:r>
            <a:endParaRPr lang="en-MY" b="1" dirty="0" smtClean="0">
              <a:latin typeface="Garamond" pitchFamily="18" charset="0"/>
            </a:endParaRPr>
          </a:p>
          <a:p>
            <a:pPr rtl="1"/>
            <a:r>
              <a:rPr lang="en-US" b="1" dirty="0" smtClean="0">
                <a:latin typeface="Garamond" pitchFamily="18" charset="0"/>
              </a:rPr>
              <a:t>9- </a:t>
            </a:r>
            <a:r>
              <a:rPr lang="en-US" b="1" dirty="0" smtClean="0">
                <a:solidFill>
                  <a:schemeClr val="tx2"/>
                </a:solidFill>
                <a:latin typeface="Garamond" pitchFamily="18" charset="0"/>
              </a:rPr>
              <a:t>First aid treatment </a:t>
            </a:r>
            <a:r>
              <a:rPr lang="en-US" b="1" dirty="0" smtClean="0">
                <a:latin typeface="Garamond" pitchFamily="18" charset="0"/>
              </a:rPr>
              <a:t>of emergent </a:t>
            </a:r>
            <a:r>
              <a:rPr lang="en-US" b="1" dirty="0" smtClean="0">
                <a:solidFill>
                  <a:schemeClr val="tx2"/>
                </a:solidFill>
                <a:latin typeface="Garamond" pitchFamily="18" charset="0"/>
              </a:rPr>
              <a:t>non-occupational </a:t>
            </a:r>
            <a:r>
              <a:rPr lang="en-US" b="1" dirty="0" smtClean="0">
                <a:solidFill>
                  <a:schemeClr val="tx2"/>
                </a:solidFill>
                <a:latin typeface="Garamond" pitchFamily="18" charset="0"/>
              </a:rPr>
              <a:t>c</a:t>
            </a:r>
            <a:r>
              <a:rPr lang="en-US" b="1" dirty="0" smtClean="0">
                <a:latin typeface="Garamond" pitchFamily="18" charset="0"/>
              </a:rPr>
              <a:t>onditions</a:t>
            </a:r>
            <a:br>
              <a:rPr lang="en-US" b="1" dirty="0" smtClean="0">
                <a:latin typeface="Garamond" pitchFamily="18" charset="0"/>
              </a:rPr>
            </a:br>
            <a:r>
              <a:rPr lang="ar-JO" b="1" dirty="0">
                <a:latin typeface="Garamond" pitchFamily="18" charset="0"/>
              </a:rPr>
              <a:t>9- الإسعافات الأولية في علاج الحالات غير المهنية الطارئة</a:t>
            </a:r>
            <a:endParaRPr lang="en-MY" b="1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77842" y="1746439"/>
            <a:ext cx="1489969" cy="923330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  <a:latin typeface="Garamond" pitchFamily="18" charset="0"/>
              </a:rPr>
              <a:t>medical examination </a:t>
            </a:r>
            <a:endParaRPr lang="ar-JO" b="1" dirty="0" smtClean="0">
              <a:solidFill>
                <a:srgbClr val="000000"/>
              </a:solidFill>
              <a:latin typeface="Garamond" pitchFamily="18" charset="0"/>
            </a:endParaRPr>
          </a:p>
          <a:p>
            <a:r>
              <a:rPr lang="ar-JO" b="1" dirty="0">
                <a:latin typeface="Garamond" pitchFamily="18" charset="0"/>
              </a:rPr>
              <a:t>الفحص الطبي</a:t>
            </a:r>
            <a:endParaRPr lang="en-MY" b="1" dirty="0">
              <a:latin typeface="Garamond" pitchFamily="18" charset="0"/>
            </a:endParaRPr>
          </a:p>
        </p:txBody>
      </p:sp>
      <p:sp>
        <p:nvSpPr>
          <p:cNvPr id="4" name="Right Brace 3"/>
          <p:cNvSpPr/>
          <p:nvPr/>
        </p:nvSpPr>
        <p:spPr>
          <a:xfrm>
            <a:off x="6688359" y="1792538"/>
            <a:ext cx="1080120" cy="600035"/>
          </a:xfrm>
          <a:prstGeom prst="rightBrace">
            <a:avLst>
              <a:gd name="adj1" fmla="val 11782"/>
              <a:gd name="adj2" fmla="val 54838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Rectangle 5"/>
          <p:cNvSpPr/>
          <p:nvPr/>
        </p:nvSpPr>
        <p:spPr>
          <a:xfrm>
            <a:off x="7401856" y="0"/>
            <a:ext cx="1742144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WAQAR  AL-KUBAISY</a:t>
            </a:r>
            <a:endParaRPr lang="en-MY" sz="1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9" name="Picture 12" descr="first aid training detail Stock Photo - 279034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6036" y="3337234"/>
            <a:ext cx="972319" cy="786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6</a:t>
            </a:fld>
            <a:endParaRPr lang="en-MY" dirty="0"/>
          </a:p>
        </p:txBody>
      </p:sp>
      <p:sp>
        <p:nvSpPr>
          <p:cNvPr id="10" name="Right Arrow 9"/>
          <p:cNvSpPr/>
          <p:nvPr/>
        </p:nvSpPr>
        <p:spPr>
          <a:xfrm>
            <a:off x="7976725" y="630409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67400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63415" y="1872461"/>
            <a:ext cx="9144000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 smtClean="0">
                <a:solidFill>
                  <a:srgbClr val="FF0000"/>
                </a:solidFill>
                <a:latin typeface="Garamond" pitchFamily="18" charset="0"/>
              </a:rPr>
              <a:t>    Objectives of Occupation Health Program: </a:t>
            </a:r>
            <a:endParaRPr lang="en-US" sz="2800" b="1" u="sng" dirty="0" smtClean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ar-JO" sz="2800" b="1" u="sng" dirty="0" smtClean="0">
                <a:solidFill>
                  <a:srgbClr val="FF0000"/>
                </a:solidFill>
                <a:latin typeface="Garamond" pitchFamily="18" charset="0"/>
              </a:rPr>
              <a:t>أهداف </a:t>
            </a:r>
            <a:r>
              <a:rPr lang="ar-JO" sz="2800" b="1" u="sng" dirty="0">
                <a:solidFill>
                  <a:srgbClr val="FF0000"/>
                </a:solidFill>
                <a:latin typeface="Garamond" pitchFamily="18" charset="0"/>
              </a:rPr>
              <a:t>برنامج </a:t>
            </a:r>
            <a:r>
              <a:rPr lang="ar-JO" sz="2800" b="1" u="sng" dirty="0" smtClean="0">
                <a:solidFill>
                  <a:srgbClr val="FF0000"/>
                </a:solidFill>
                <a:latin typeface="Garamond" pitchFamily="18" charset="0"/>
              </a:rPr>
              <a:t>الصحة </a:t>
            </a:r>
            <a:r>
              <a:rPr lang="ar-JO" sz="2800" b="1" u="sng" dirty="0">
                <a:solidFill>
                  <a:srgbClr val="FF0000"/>
                </a:solidFill>
                <a:latin typeface="Garamond" pitchFamily="18" charset="0"/>
              </a:rPr>
              <a:t>المهنية:</a:t>
            </a:r>
            <a:endParaRPr lang="en-MY" sz="2800" b="1" dirty="0" smtClean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en-US" sz="2600" dirty="0" smtClean="0">
                <a:latin typeface="Garamond" pitchFamily="18" charset="0"/>
              </a:rPr>
              <a:t>1-</a:t>
            </a:r>
            <a:r>
              <a:rPr lang="en-US" sz="2600" dirty="0" smtClean="0">
                <a:solidFill>
                  <a:srgbClr val="00B050"/>
                </a:solidFill>
                <a:latin typeface="Garamond" pitchFamily="18" charset="0"/>
              </a:rPr>
              <a:t> </a:t>
            </a:r>
            <a:r>
              <a:rPr lang="en-US" sz="2600" b="1" dirty="0" smtClean="0">
                <a:solidFill>
                  <a:srgbClr val="00B050"/>
                </a:solidFill>
                <a:latin typeface="Garamond" pitchFamily="18" charset="0"/>
              </a:rPr>
              <a:t>Protection </a:t>
            </a:r>
            <a:r>
              <a:rPr lang="en-US" sz="2600" b="1" dirty="0" smtClean="0">
                <a:latin typeface="Garamond" pitchFamily="18" charset="0"/>
              </a:rPr>
              <a:t>of employees against </a:t>
            </a:r>
            <a:r>
              <a:rPr lang="en-US" sz="2600" b="1" dirty="0" smtClean="0">
                <a:solidFill>
                  <a:srgbClr val="002060"/>
                </a:solidFill>
                <a:latin typeface="Garamond" pitchFamily="18" charset="0"/>
              </a:rPr>
              <a:t>health hazard </a:t>
            </a:r>
            <a:r>
              <a:rPr lang="en-US" sz="2600" b="1" dirty="0" smtClean="0">
                <a:solidFill>
                  <a:srgbClr val="0070C0"/>
                </a:solidFill>
                <a:latin typeface="Garamond" pitchFamily="18" charset="0"/>
              </a:rPr>
              <a:t>in their work place. </a:t>
            </a:r>
            <a:r>
              <a:rPr lang="ar-JO" sz="2600" b="1" dirty="0">
                <a:solidFill>
                  <a:srgbClr val="0070C0"/>
                </a:solidFill>
                <a:latin typeface="Garamond" pitchFamily="18" charset="0"/>
              </a:rPr>
              <a:t>1- حماية العاملين من المخاطر الصحية في مكان عملهم.</a:t>
            </a:r>
            <a:endParaRPr lang="en-MY" sz="2600" b="1" dirty="0" smtClean="0">
              <a:latin typeface="Garamond" pitchFamily="18" charset="0"/>
            </a:endParaRPr>
          </a:p>
          <a:p>
            <a:r>
              <a:rPr lang="en-US" sz="2600" b="1" dirty="0" smtClean="0">
                <a:latin typeface="Garamond" pitchFamily="18" charset="0"/>
              </a:rPr>
              <a:t>2-</a:t>
            </a:r>
            <a:r>
              <a:rPr lang="en-US" sz="2600" b="1" dirty="0" smtClean="0">
                <a:solidFill>
                  <a:srgbClr val="7030A0"/>
                </a:solidFill>
                <a:latin typeface="Garamond" pitchFamily="18" charset="0"/>
              </a:rPr>
              <a:t> Facilitating </a:t>
            </a:r>
            <a:r>
              <a:rPr lang="en-US" sz="2600" b="1" dirty="0" smtClean="0">
                <a:latin typeface="Garamond" pitchFamily="18" charset="0"/>
              </a:rPr>
              <a:t>the </a:t>
            </a:r>
            <a:r>
              <a:rPr lang="en-US" sz="2600" b="1" dirty="0" smtClean="0">
                <a:solidFill>
                  <a:schemeClr val="tx2"/>
                </a:solidFill>
                <a:latin typeface="Garamond" pitchFamily="18" charset="0"/>
              </a:rPr>
              <a:t>placement</a:t>
            </a:r>
            <a:r>
              <a:rPr lang="en-US" sz="2600" b="1" dirty="0" smtClean="0">
                <a:latin typeface="Garamond" pitchFamily="18" charset="0"/>
              </a:rPr>
              <a:t> of workers</a:t>
            </a: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 according </a:t>
            </a:r>
            <a:r>
              <a:rPr lang="en-US" sz="2600" b="1" dirty="0" smtClean="0">
                <a:latin typeface="Garamond" pitchFamily="18" charset="0"/>
              </a:rPr>
              <a:t>to their physical, </a:t>
            </a:r>
            <a:r>
              <a:rPr lang="en-US" sz="2600" b="1" dirty="0" smtClean="0">
                <a:solidFill>
                  <a:schemeClr val="tx2"/>
                </a:solidFill>
                <a:latin typeface="Garamond" pitchFamily="18" charset="0"/>
              </a:rPr>
              <a:t>mental</a:t>
            </a:r>
            <a:r>
              <a:rPr lang="en-US" sz="2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Garamond" pitchFamily="18" charset="0"/>
              </a:rPr>
              <a:t> </a:t>
            </a:r>
            <a:r>
              <a:rPr lang="en-US" sz="2600" b="1" dirty="0" smtClean="0">
                <a:latin typeface="Garamond" pitchFamily="18" charset="0"/>
              </a:rPr>
              <a:t>and  </a:t>
            </a:r>
            <a:r>
              <a:rPr lang="en-US" sz="2600" b="1" dirty="0" smtClean="0">
                <a:solidFill>
                  <a:srgbClr val="7030A0"/>
                </a:solidFill>
                <a:latin typeface="Garamond" pitchFamily="18" charset="0"/>
              </a:rPr>
              <a:t>emotional </a:t>
            </a:r>
            <a:r>
              <a:rPr lang="en-US" sz="2600" b="1" dirty="0" smtClean="0">
                <a:latin typeface="Garamond" pitchFamily="18" charset="0"/>
              </a:rPr>
              <a:t>capacities. </a:t>
            </a:r>
            <a:r>
              <a:rPr lang="ar-JO" sz="2600" b="1" dirty="0">
                <a:latin typeface="Garamond" pitchFamily="18" charset="0"/>
              </a:rPr>
              <a:t>2- تسهيل تنسيب العاملين حسب قدراتهم الجسدية والعقلية والعاطفية</a:t>
            </a:r>
            <a:r>
              <a:rPr lang="ar-JO" sz="2600" b="1" dirty="0" smtClean="0">
                <a:latin typeface="Garamond" pitchFamily="18" charset="0"/>
              </a:rPr>
              <a:t>.</a:t>
            </a:r>
            <a:r>
              <a:rPr lang="en-US" sz="2600" b="1" dirty="0" smtClean="0">
                <a:latin typeface="Garamond" pitchFamily="18" charset="0"/>
              </a:rPr>
              <a:t>    </a:t>
            </a:r>
            <a:endParaRPr lang="en-MY" sz="2600" b="1" dirty="0" smtClean="0">
              <a:latin typeface="Garamond" pitchFamily="18" charset="0"/>
            </a:endParaRPr>
          </a:p>
          <a:p>
            <a:r>
              <a:rPr lang="en-US" sz="2600" b="1" dirty="0" smtClean="0">
                <a:latin typeface="Garamond" pitchFamily="18" charset="0"/>
              </a:rPr>
              <a:t>3-</a:t>
            </a: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 Assuring </a:t>
            </a:r>
            <a:r>
              <a:rPr lang="en-US" sz="2600" b="1" dirty="0" smtClean="0">
                <a:latin typeface="Garamond" pitchFamily="18" charset="0"/>
              </a:rPr>
              <a:t>an </a:t>
            </a: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adequate </a:t>
            </a:r>
            <a:r>
              <a:rPr lang="en-US" sz="2600" b="1" dirty="0" smtClean="0">
                <a:solidFill>
                  <a:schemeClr val="tx2"/>
                </a:solidFill>
                <a:latin typeface="Garamond" pitchFamily="18" charset="0"/>
              </a:rPr>
              <a:t>medical care </a:t>
            </a:r>
            <a:r>
              <a:rPr lang="en-US" sz="2600" b="1" dirty="0" smtClean="0">
                <a:latin typeface="Garamond" pitchFamily="18" charset="0"/>
              </a:rPr>
              <a:t>and </a:t>
            </a:r>
            <a:r>
              <a:rPr lang="en-US" sz="2600" b="1" dirty="0" smtClean="0">
                <a:solidFill>
                  <a:schemeClr val="tx2"/>
                </a:solidFill>
                <a:latin typeface="Garamond" pitchFamily="18" charset="0"/>
              </a:rPr>
              <a:t>rehabilitation</a:t>
            </a:r>
            <a:r>
              <a:rPr lang="en-US" sz="2600" b="1" dirty="0" smtClean="0">
                <a:latin typeface="Garamond" pitchFamily="18" charset="0"/>
              </a:rPr>
              <a:t> of </a:t>
            </a:r>
            <a:r>
              <a:rPr lang="en-US" sz="2600" b="1" dirty="0" smtClean="0">
                <a:solidFill>
                  <a:schemeClr val="tx2"/>
                </a:solidFill>
                <a:latin typeface="Garamond" pitchFamily="18" charset="0"/>
              </a:rPr>
              <a:t>occupationally   </a:t>
            </a:r>
            <a:r>
              <a:rPr lang="en-US" sz="2600" b="1" dirty="0" smtClean="0">
                <a:latin typeface="Garamond" pitchFamily="18" charset="0"/>
              </a:rPr>
              <a:t>diseased and</a:t>
            </a:r>
            <a:r>
              <a:rPr lang="en-US" sz="2600" b="1" dirty="0" smtClean="0">
                <a:solidFill>
                  <a:schemeClr val="tx2"/>
                </a:solidFill>
                <a:latin typeface="Garamond" pitchFamily="18" charset="0"/>
              </a:rPr>
              <a:t> injured </a:t>
            </a:r>
            <a:r>
              <a:rPr lang="en-US" sz="2600" b="1" dirty="0" smtClean="0">
                <a:latin typeface="Garamond" pitchFamily="18" charset="0"/>
              </a:rPr>
              <a:t>workers. </a:t>
            </a:r>
            <a:r>
              <a:rPr lang="ar-JO" sz="2600" b="1" dirty="0">
                <a:latin typeface="Garamond" pitchFamily="18" charset="0"/>
              </a:rPr>
              <a:t>3- تأمين الرعاية الطبية المناسبة وتأهيل العمال المصابين والمصابين بأمراض مهنة.</a:t>
            </a:r>
            <a:endParaRPr lang="en-MY" sz="2600" b="1" dirty="0" smtClean="0">
              <a:latin typeface="Garamond" pitchFamily="18" charset="0"/>
            </a:endParaRPr>
          </a:p>
          <a:p>
            <a:r>
              <a:rPr lang="en-US" sz="2600" b="1" dirty="0" smtClean="0">
                <a:latin typeface="Garamond" pitchFamily="18" charset="0"/>
              </a:rPr>
              <a:t>4- </a:t>
            </a: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Protection</a:t>
            </a:r>
            <a:r>
              <a:rPr lang="en-US" sz="2600" b="1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600" b="1" dirty="0" smtClean="0">
                <a:latin typeface="Garamond" pitchFamily="18" charset="0"/>
              </a:rPr>
              <a:t>of the </a:t>
            </a:r>
            <a:r>
              <a:rPr lang="en-US" sz="2600" b="1" dirty="0" smtClean="0">
                <a:solidFill>
                  <a:schemeClr val="tx2"/>
                </a:solidFill>
                <a:latin typeface="Garamond" pitchFamily="18" charset="0"/>
              </a:rPr>
              <a:t>general environment of the </a:t>
            </a:r>
            <a:r>
              <a:rPr lang="en-US" sz="2600" b="1" dirty="0" smtClean="0">
                <a:solidFill>
                  <a:schemeClr val="tx2"/>
                </a:solidFill>
                <a:latin typeface="Garamond" pitchFamily="18" charset="0"/>
              </a:rPr>
              <a:t>community</a:t>
            </a:r>
          </a:p>
          <a:p>
            <a:r>
              <a:rPr lang="ar-JO" sz="2600" b="1" dirty="0">
                <a:solidFill>
                  <a:schemeClr val="tx2"/>
                </a:solidFill>
                <a:latin typeface="Garamond" pitchFamily="18" charset="0"/>
              </a:rPr>
              <a:t>4- حماية البيئة العامة للمجتمع</a:t>
            </a:r>
            <a:endParaRPr lang="en-MY" sz="2600" b="1" dirty="0">
              <a:solidFill>
                <a:schemeClr val="tx2"/>
              </a:solidFill>
              <a:latin typeface="Garamond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7</a:t>
            </a:fld>
            <a:endParaRPr lang="en-MY"/>
          </a:p>
        </p:txBody>
      </p:sp>
      <p:sp>
        <p:nvSpPr>
          <p:cNvPr id="6" name="Rectangle 5"/>
          <p:cNvSpPr/>
          <p:nvPr/>
        </p:nvSpPr>
        <p:spPr>
          <a:xfrm>
            <a:off x="11654" y="-29638"/>
            <a:ext cx="8993863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indent="-274320">
              <a:buFont typeface="Wingdings" pitchFamily="2" charset="2"/>
              <a:buChar char="v"/>
              <a:defRPr/>
            </a:pPr>
            <a:r>
              <a:rPr lang="en-US" sz="2600" b="1" dirty="0">
                <a:solidFill>
                  <a:srgbClr val="C00000"/>
                </a:solidFill>
                <a:latin typeface="Garamond" pitchFamily="18" charset="0"/>
              </a:rPr>
              <a:t>Occupational nurse: </a:t>
            </a:r>
            <a:r>
              <a:rPr lang="ar-JO" sz="2600" b="1" dirty="0">
                <a:solidFill>
                  <a:srgbClr val="C00000"/>
                </a:solidFill>
                <a:latin typeface="Garamond" pitchFamily="18" charset="0"/>
              </a:rPr>
              <a:t>ممرض وظيفي:</a:t>
            </a:r>
            <a:endParaRPr lang="en-US" sz="2600" b="1" dirty="0">
              <a:solidFill>
                <a:srgbClr val="C00000"/>
              </a:solidFill>
              <a:latin typeface="Garamond" pitchFamily="18" charset="0"/>
            </a:endParaRPr>
          </a:p>
          <a:p>
            <a:pPr algn="just">
              <a:defRPr/>
            </a:pP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She/he assists </a:t>
            </a:r>
            <a:r>
              <a:rPr lang="en-US" sz="2600" b="1" dirty="0">
                <a:solidFill>
                  <a:srgbClr val="000000"/>
                </a:solidFill>
                <a:latin typeface="Garamond" pitchFamily="18" charset="0"/>
              </a:rPr>
              <a:t>the physician in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providing medical services</a:t>
            </a:r>
            <a:r>
              <a:rPr lang="en-US" sz="2600" b="1" dirty="0">
                <a:solidFill>
                  <a:srgbClr val="000000"/>
                </a:solidFill>
                <a:latin typeface="Garamond" pitchFamily="18" charset="0"/>
              </a:rPr>
              <a:t>,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assists</a:t>
            </a:r>
            <a:r>
              <a:rPr lang="en-US" sz="2600" b="1" dirty="0">
                <a:solidFill>
                  <a:srgbClr val="000000"/>
                </a:solidFill>
                <a:latin typeface="Garamond" pitchFamily="18" charset="0"/>
              </a:rPr>
              <a:t> in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supervising </a:t>
            </a:r>
            <a:r>
              <a:rPr lang="en-US" sz="2600" b="1" dirty="0">
                <a:solidFill>
                  <a:srgbClr val="000000"/>
                </a:solidFill>
                <a:latin typeface="Garamond" pitchFamily="18" charset="0"/>
              </a:rPr>
              <a:t>the work environment,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educates</a:t>
            </a:r>
            <a:r>
              <a:rPr lang="en-US" sz="2600" b="1" dirty="0">
                <a:solidFill>
                  <a:srgbClr val="000000"/>
                </a:solidFill>
                <a:latin typeface="Garamond" pitchFamily="18" charset="0"/>
              </a:rPr>
              <a:t> workers, </a:t>
            </a:r>
            <a:r>
              <a:rPr lang="en-US" sz="2600" b="1" dirty="0" smtClean="0">
                <a:solidFill>
                  <a:srgbClr val="000000"/>
                </a:solidFill>
                <a:latin typeface="Garamond" pitchFamily="18" charset="0"/>
              </a:rPr>
              <a:t>and   </a:t>
            </a: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keeps </a:t>
            </a:r>
            <a:r>
              <a:rPr lang="en-US" sz="2600" b="1" dirty="0">
                <a:solidFill>
                  <a:srgbClr val="000000"/>
                </a:solidFill>
                <a:latin typeface="Garamond" pitchFamily="18" charset="0"/>
              </a:rPr>
              <a:t>medical records</a:t>
            </a:r>
            <a:r>
              <a:rPr lang="en-US" sz="2600" b="1" dirty="0" smtClean="0">
                <a:solidFill>
                  <a:srgbClr val="000000"/>
                </a:solidFill>
                <a:latin typeface="Garamond" pitchFamily="18" charset="0"/>
              </a:rPr>
              <a:t>.</a:t>
            </a:r>
            <a:r>
              <a:rPr lang="ar-JO" sz="2600" b="1" dirty="0">
                <a:solidFill>
                  <a:srgbClr val="000000"/>
                </a:solidFill>
                <a:latin typeface="Garamond" pitchFamily="18" charset="0"/>
              </a:rPr>
              <a:t> يساعد الطبيب في تقديم الخدمات الطبية ، ويساعد في الإشراف على بيئة العمل ، ويثقف العاملين ، ويحتفظ بالسجلات الطبية.</a:t>
            </a:r>
            <a:endParaRPr lang="en-US" sz="2600" b="1" dirty="0">
              <a:solidFill>
                <a:srgbClr val="000000"/>
              </a:solidFill>
              <a:latin typeface="Garamond" pitchFamily="18" charset="0"/>
            </a:endParaRPr>
          </a:p>
        </p:txBody>
      </p:sp>
      <p:pic>
        <p:nvPicPr>
          <p:cNvPr id="7" name="Picture 16" descr="Portrait of doctor, young nurses in background, studio shot Stock Photo - 3598630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4028" y="0"/>
            <a:ext cx="1700244" cy="836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1171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0201" y="-14560"/>
            <a:ext cx="712141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/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Activities of Occupation Health 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Program  &amp;</a:t>
            </a:r>
          </a:p>
          <a:p>
            <a:pPr rtl="1"/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Occupational Health 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Services</a:t>
            </a:r>
          </a:p>
          <a:p>
            <a:pPr rtl="1"/>
            <a:r>
              <a:rPr lang="ar-JO" sz="2400" dirty="0">
                <a:solidFill>
                  <a:srgbClr val="FF0000"/>
                </a:solidFill>
                <a:latin typeface="Garamond" pitchFamily="18" charset="0"/>
              </a:rPr>
              <a:t>أنشطة برنامج الصحة المهنية </a:t>
            </a:r>
            <a:r>
              <a:rPr lang="ar-JO" sz="2400" dirty="0" smtClean="0">
                <a:solidFill>
                  <a:srgbClr val="FF0000"/>
                </a:solidFill>
                <a:latin typeface="Garamond" pitchFamily="18" charset="0"/>
              </a:rPr>
              <a:t>&amp;</a:t>
            </a:r>
            <a:r>
              <a:rPr lang="en-US" sz="2400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ar-JO" sz="2400" dirty="0" smtClean="0">
                <a:solidFill>
                  <a:srgbClr val="FF0000"/>
                </a:solidFill>
                <a:latin typeface="Garamond" pitchFamily="18" charset="0"/>
              </a:rPr>
              <a:t>خدمات </a:t>
            </a:r>
            <a:r>
              <a:rPr lang="ar-JO" sz="2400" dirty="0">
                <a:solidFill>
                  <a:srgbClr val="FF0000"/>
                </a:solidFill>
                <a:latin typeface="Garamond" pitchFamily="18" charset="0"/>
              </a:rPr>
              <a:t>الصحة المهنية</a:t>
            </a:r>
            <a:endParaRPr lang="en-US" sz="24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0201" y="1052736"/>
            <a:ext cx="8854288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/>
            <a:r>
              <a:rPr lang="en-US" sz="2400" b="1" dirty="0" smtClean="0">
                <a:latin typeface="Garamond" pitchFamily="18" charset="0"/>
              </a:rPr>
              <a:t>l-Maintenance of healthful work environment</a:t>
            </a:r>
          </a:p>
          <a:p>
            <a:pPr rtl="1"/>
            <a:r>
              <a:rPr lang="en-US" sz="2400" b="1" dirty="0" smtClean="0">
                <a:latin typeface="Garamond" pitchFamily="18" charset="0"/>
              </a:rPr>
              <a:t>1</a:t>
            </a:r>
            <a:r>
              <a:rPr lang="ar-JO" sz="2400" b="1" dirty="0" smtClean="0">
                <a:latin typeface="Garamond" pitchFamily="18" charset="0"/>
              </a:rPr>
              <a:t>- </a:t>
            </a:r>
            <a:r>
              <a:rPr lang="ar-JO" sz="2400" b="1" dirty="0">
                <a:latin typeface="Garamond" pitchFamily="18" charset="0"/>
              </a:rPr>
              <a:t>المحافظة على بيئة عمل صحية</a:t>
            </a:r>
            <a:endParaRPr lang="en-US" sz="2400" b="1" dirty="0" smtClean="0">
              <a:latin typeface="Garamond" pitchFamily="18" charset="0"/>
            </a:endParaRPr>
          </a:p>
          <a:p>
            <a:pPr rtl="1"/>
            <a:r>
              <a:rPr lang="en-US" sz="2400" b="1" dirty="0" smtClean="0">
                <a:latin typeface="Garamond" pitchFamily="18" charset="0"/>
              </a:rPr>
              <a:t>2-</a:t>
            </a:r>
            <a:r>
              <a:rPr lang="en-US" sz="2400" b="1" dirty="0" smtClean="0">
                <a:solidFill>
                  <a:srgbClr val="7030A0"/>
                </a:solidFill>
                <a:latin typeface="Garamond" pitchFamily="18" charset="0"/>
              </a:rPr>
              <a:t>Diagnosis </a:t>
            </a:r>
            <a:r>
              <a:rPr lang="en-US" sz="2400" b="1" dirty="0" smtClean="0">
                <a:latin typeface="Garamond" pitchFamily="18" charset="0"/>
              </a:rPr>
              <a:t>and treatment of occupation diseases</a:t>
            </a:r>
          </a:p>
          <a:p>
            <a:pPr rtl="1"/>
            <a:r>
              <a:rPr lang="ar-JO" sz="2400" b="1" dirty="0">
                <a:latin typeface="Garamond" pitchFamily="18" charset="0"/>
              </a:rPr>
              <a:t>2-تشخيص وعلاج أمراض المهنة</a:t>
            </a:r>
            <a:endParaRPr lang="en-US" sz="2400" b="1" dirty="0" smtClean="0">
              <a:latin typeface="Garamond" pitchFamily="18" charset="0"/>
            </a:endParaRPr>
          </a:p>
          <a:p>
            <a:r>
              <a:rPr lang="en-US" sz="2400" b="1" dirty="0" smtClean="0">
                <a:latin typeface="Garamond" pitchFamily="18" charset="0"/>
              </a:rPr>
              <a:t>3- </a:t>
            </a:r>
            <a:r>
              <a:rPr lang="en-US" sz="2400" b="1" dirty="0">
                <a:solidFill>
                  <a:srgbClr val="00B050"/>
                </a:solidFill>
                <a:latin typeface="Garamond" pitchFamily="18" charset="0"/>
              </a:rPr>
              <a:t>Promotion </a:t>
            </a:r>
            <a:r>
              <a:rPr lang="en-US" sz="2400" b="1" dirty="0">
                <a:latin typeface="Garamond" pitchFamily="18" charset="0"/>
              </a:rPr>
              <a:t>of workers' health</a:t>
            </a:r>
            <a:r>
              <a:rPr lang="en-US" sz="2400" b="1" dirty="0" smtClean="0">
                <a:latin typeface="Garamond" pitchFamily="18" charset="0"/>
              </a:rPr>
              <a:t>. </a:t>
            </a:r>
            <a:r>
              <a:rPr lang="ar-JO" sz="2400" b="1" dirty="0" smtClean="0">
                <a:latin typeface="Garamond" pitchFamily="18" charset="0"/>
              </a:rPr>
              <a:t> </a:t>
            </a:r>
            <a:r>
              <a:rPr lang="ar-JO" sz="2400" b="1" dirty="0">
                <a:latin typeface="Garamond" pitchFamily="18" charset="0"/>
              </a:rPr>
              <a:t>3- تعزيز صحة العمال</a:t>
            </a:r>
            <a:r>
              <a:rPr lang="ar-JO" sz="2400" b="1" dirty="0" smtClean="0">
                <a:latin typeface="Garamond" pitchFamily="18" charset="0"/>
              </a:rPr>
              <a:t>.</a:t>
            </a:r>
            <a:r>
              <a:rPr lang="en-US" sz="2400" b="1" dirty="0" smtClean="0">
                <a:latin typeface="Garamond" pitchFamily="18" charset="0"/>
              </a:rPr>
              <a:t> </a:t>
            </a:r>
            <a:endParaRPr lang="en-MY" sz="2400" b="1" dirty="0">
              <a:latin typeface="Garamond" pitchFamily="18" charset="0"/>
            </a:endParaRPr>
          </a:p>
          <a:p>
            <a:r>
              <a:rPr lang="en-US" sz="2400" b="1" dirty="0" smtClean="0">
                <a:latin typeface="Garamond" pitchFamily="18" charset="0"/>
              </a:rPr>
              <a:t>4- </a:t>
            </a:r>
            <a:r>
              <a:rPr lang="en-US" sz="2400" b="1" dirty="0">
                <a:solidFill>
                  <a:srgbClr val="1616BA"/>
                </a:solidFill>
                <a:latin typeface="Garamond" pitchFamily="18" charset="0"/>
              </a:rPr>
              <a:t>Prevention </a:t>
            </a:r>
            <a:r>
              <a:rPr lang="en-US" sz="2400" b="1" dirty="0">
                <a:latin typeface="Garamond" pitchFamily="18" charset="0"/>
              </a:rPr>
              <a:t>of occupational health hazards</a:t>
            </a:r>
            <a:r>
              <a:rPr lang="en-US" sz="2400" b="1" dirty="0" smtClean="0">
                <a:latin typeface="Garamond" pitchFamily="18" charset="0"/>
              </a:rPr>
              <a:t>.</a:t>
            </a:r>
            <a:r>
              <a:rPr lang="ar-JO" sz="2400" b="1" dirty="0">
                <a:latin typeface="Garamond" pitchFamily="18" charset="0"/>
              </a:rPr>
              <a:t> 4- الوقاية من مخاطر الصحة المهنية</a:t>
            </a:r>
            <a:r>
              <a:rPr lang="ar-JO" sz="2400" b="1" dirty="0" smtClean="0">
                <a:latin typeface="Garamond" pitchFamily="18" charset="0"/>
              </a:rPr>
              <a:t>.</a:t>
            </a:r>
            <a:r>
              <a:rPr lang="en-US" sz="2400" b="1" dirty="0" smtClean="0">
                <a:latin typeface="Garamond" pitchFamily="18" charset="0"/>
              </a:rPr>
              <a:t> </a:t>
            </a:r>
            <a:endParaRPr lang="en-MY" sz="2400" b="1" dirty="0">
              <a:latin typeface="Garamond" pitchFamily="18" charset="0"/>
            </a:endParaRPr>
          </a:p>
          <a:p>
            <a:r>
              <a:rPr lang="en-US" sz="2400" b="1" dirty="0" smtClean="0">
                <a:latin typeface="Garamond" pitchFamily="18" charset="0"/>
              </a:rPr>
              <a:t>5-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Control</a:t>
            </a:r>
            <a:r>
              <a:rPr lang="en-US" sz="2400" b="1" dirty="0">
                <a:solidFill>
                  <a:srgbClr val="00B050"/>
                </a:solidFill>
                <a:latin typeface="Garamond" pitchFamily="18" charset="0"/>
              </a:rPr>
              <a:t> </a:t>
            </a:r>
            <a:r>
              <a:rPr lang="en-US" sz="2400" b="1" dirty="0">
                <a:latin typeface="Garamond" pitchFamily="18" charset="0"/>
              </a:rPr>
              <a:t>of occupational health hazards</a:t>
            </a:r>
            <a:r>
              <a:rPr lang="en-US" sz="2400" b="1" dirty="0" smtClean="0">
                <a:latin typeface="Garamond" pitchFamily="18" charset="0"/>
              </a:rPr>
              <a:t>. </a:t>
            </a:r>
            <a:r>
              <a:rPr lang="ar-JO" sz="2400" b="1" dirty="0">
                <a:latin typeface="Garamond" pitchFamily="18" charset="0"/>
              </a:rPr>
              <a:t>5- السيطرة على مخاطر الصحة المهنية.</a:t>
            </a:r>
            <a:endParaRPr lang="en-MY" sz="2400" b="1" dirty="0">
              <a:latin typeface="Garamond" pitchFamily="18" charset="0"/>
            </a:endParaRPr>
          </a:p>
          <a:p>
            <a:r>
              <a:rPr lang="en-US" sz="2400" b="1" dirty="0" smtClean="0">
                <a:latin typeface="Garamond" pitchFamily="18" charset="0"/>
              </a:rPr>
              <a:t>6- </a:t>
            </a:r>
            <a:r>
              <a:rPr lang="en-US" sz="2400" b="1" dirty="0">
                <a:latin typeface="Garamond" pitchFamily="18" charset="0"/>
              </a:rPr>
              <a:t>Rehabilitation and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 compensation </a:t>
            </a:r>
            <a:r>
              <a:rPr lang="en-US" sz="2400" b="1" dirty="0">
                <a:latin typeface="Garamond" pitchFamily="18" charset="0"/>
              </a:rPr>
              <a:t>of the disabled workers</a:t>
            </a:r>
            <a:r>
              <a:rPr lang="en-US" sz="2400" b="1" dirty="0" smtClean="0">
                <a:latin typeface="Garamond" pitchFamily="18" charset="0"/>
              </a:rPr>
              <a:t>.</a:t>
            </a:r>
          </a:p>
          <a:p>
            <a:r>
              <a:rPr lang="ar-JO" sz="2400" b="1" dirty="0">
                <a:latin typeface="Garamond" pitchFamily="18" charset="0"/>
              </a:rPr>
              <a:t>6- تأهيل وتعويض العمال المعوقين.</a:t>
            </a:r>
            <a:endParaRPr lang="en-MY" sz="2400" b="1" dirty="0">
              <a:latin typeface="Garamond" pitchFamily="18" charset="0"/>
            </a:endParaRPr>
          </a:p>
          <a:p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7-Provide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special </a:t>
            </a:r>
            <a:r>
              <a:rPr lang="en-US" sz="2400" b="1" dirty="0">
                <a:latin typeface="Garamond" pitchFamily="18" charset="0"/>
              </a:rPr>
              <a:t>care for vulnerable groups of workers </a:t>
            </a:r>
          </a:p>
          <a:p>
            <a:r>
              <a:rPr lang="en-US" sz="2400" b="1" dirty="0">
                <a:latin typeface="Garamond" pitchFamily="18" charset="0"/>
              </a:rPr>
              <a:t>       namely women and children</a:t>
            </a:r>
            <a:r>
              <a:rPr lang="en-US" sz="2400" b="1" dirty="0" smtClean="0">
                <a:latin typeface="Garamond" pitchFamily="18" charset="0"/>
              </a:rPr>
              <a:t>.</a:t>
            </a:r>
            <a:r>
              <a:rPr lang="ar-JO" sz="2400" b="1" dirty="0">
                <a:latin typeface="Garamond" pitchFamily="18" charset="0"/>
              </a:rPr>
              <a:t> 7- توفير رعاية خاصة للفئات الضعيفة من </a:t>
            </a:r>
            <a:r>
              <a:rPr lang="ar-JO" sz="2400" b="1" dirty="0" smtClean="0">
                <a:latin typeface="Garamond" pitchFamily="18" charset="0"/>
              </a:rPr>
              <a:t>العمال وهي </a:t>
            </a:r>
            <a:r>
              <a:rPr lang="ar-JO" sz="2400" b="1" dirty="0">
                <a:latin typeface="Garamond" pitchFamily="18" charset="0"/>
              </a:rPr>
              <a:t>النساء والأطفال.</a:t>
            </a:r>
            <a:endParaRPr lang="en-MY" sz="2400" b="1" dirty="0">
              <a:latin typeface="Garamond" pitchFamily="18" charset="0"/>
            </a:endParaRPr>
          </a:p>
          <a:p>
            <a:r>
              <a:rPr lang="en-US" sz="2400" b="1" dirty="0" smtClean="0">
                <a:latin typeface="Garamond" pitchFamily="18" charset="0"/>
              </a:rPr>
              <a:t>8- </a:t>
            </a:r>
            <a:r>
              <a:rPr lang="en-US" sz="2400" b="1" dirty="0">
                <a:solidFill>
                  <a:schemeClr val="tx2"/>
                </a:solidFill>
                <a:latin typeface="Garamond" pitchFamily="18" charset="0"/>
              </a:rPr>
              <a:t>Keep good health </a:t>
            </a:r>
            <a:r>
              <a:rPr lang="en-US" sz="2400" b="1" dirty="0">
                <a:latin typeface="Garamond" pitchFamily="18" charset="0"/>
              </a:rPr>
              <a:t>recording system </a:t>
            </a:r>
            <a:r>
              <a:rPr lang="en-US" sz="2000" dirty="0">
                <a:latin typeface="Garamond" pitchFamily="18" charset="0"/>
              </a:rPr>
              <a:t>(</a:t>
            </a:r>
            <a:r>
              <a:rPr lang="en-US" sz="2000" b="1" i="1" dirty="0">
                <a:solidFill>
                  <a:schemeClr val="tx2"/>
                </a:solidFill>
                <a:latin typeface="Garamond" pitchFamily="18" charset="0"/>
              </a:rPr>
              <a:t>the seeing eye of occupational health team</a:t>
            </a:r>
            <a:r>
              <a:rPr lang="en-US" sz="2000" b="1" i="1" dirty="0" smtClean="0">
                <a:solidFill>
                  <a:schemeClr val="tx2"/>
                </a:solidFill>
                <a:latin typeface="Garamond" pitchFamily="18" charset="0"/>
              </a:rPr>
              <a:t>)</a:t>
            </a:r>
            <a:r>
              <a:rPr lang="en-US" sz="2000" b="1" dirty="0" smtClean="0">
                <a:solidFill>
                  <a:schemeClr val="tx2"/>
                </a:solidFill>
                <a:latin typeface="Garamond" pitchFamily="18" charset="0"/>
              </a:rPr>
              <a:t>.</a:t>
            </a:r>
            <a:r>
              <a:rPr lang="ar-JO" sz="2000" b="1" dirty="0">
                <a:solidFill>
                  <a:schemeClr val="tx2"/>
                </a:solidFill>
                <a:latin typeface="Garamond" pitchFamily="18" charset="0"/>
              </a:rPr>
              <a:t> 8- حافظ على نظام تسجيل صحي جيد (عين رؤية فريق الصحة المهنية</a:t>
            </a:r>
            <a:r>
              <a:rPr lang="ar-JO" sz="2000" b="1" dirty="0" smtClean="0">
                <a:solidFill>
                  <a:schemeClr val="tx2"/>
                </a:solidFill>
                <a:latin typeface="Garamond" pitchFamily="18" charset="0"/>
              </a:rPr>
              <a:t>). </a:t>
            </a:r>
            <a:endParaRPr lang="en-MY" sz="2000" b="1" dirty="0">
              <a:solidFill>
                <a:schemeClr val="tx2"/>
              </a:solidFill>
              <a:latin typeface="Garamond" pitchFamily="18" charset="0"/>
            </a:endParaRPr>
          </a:p>
        </p:txBody>
      </p:sp>
      <p:pic>
        <p:nvPicPr>
          <p:cNvPr id="4" name="Picture 2" descr="Tablet with the text Occupational Health and Safety Stock Photo - 322798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1465" y="0"/>
            <a:ext cx="2016224" cy="16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91598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881" y="973836"/>
            <a:ext cx="91440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Garamond" pitchFamily="18" charset="0"/>
              </a:rPr>
              <a:t>1- </a:t>
            </a:r>
            <a:r>
              <a:rPr lang="en-US" sz="2800" b="1" u="sng" dirty="0">
                <a:solidFill>
                  <a:srgbClr val="FF0000"/>
                </a:solidFill>
                <a:latin typeface="Garamond" pitchFamily="18" charset="0"/>
              </a:rPr>
              <a:t>Maintenance of Healthful Work Environment</a:t>
            </a:r>
            <a:r>
              <a:rPr lang="en-US" sz="2800" dirty="0">
                <a:latin typeface="Garamond" pitchFamily="18" charset="0"/>
              </a:rPr>
              <a:t>: </a:t>
            </a:r>
            <a:endParaRPr lang="en-MY" sz="2800" dirty="0">
              <a:latin typeface="Garamond" pitchFamily="18" charset="0"/>
            </a:endParaRPr>
          </a:p>
          <a:p>
            <a:r>
              <a:rPr lang="ar-SA" sz="2800" dirty="0">
                <a:latin typeface="Garamond" pitchFamily="18" charset="0"/>
              </a:rPr>
              <a:t> </a:t>
            </a:r>
            <a:r>
              <a:rPr lang="ar-SA" sz="2800" dirty="0">
                <a:latin typeface="Garamond" pitchFamily="18" charset="0"/>
              </a:rPr>
              <a:t>1- الحفاظ على بيئة العمل الصحية:</a:t>
            </a:r>
            <a:endParaRPr lang="en-US" sz="2800" dirty="0" smtClean="0">
              <a:latin typeface="Garamond" pitchFamily="18" charset="0"/>
            </a:endParaRPr>
          </a:p>
          <a:p>
            <a:r>
              <a:rPr lang="en-US" sz="2600" b="1" dirty="0" smtClean="0">
                <a:latin typeface="Garamond" pitchFamily="18" charset="0"/>
              </a:rPr>
              <a:t>This </a:t>
            </a:r>
            <a:r>
              <a:rPr lang="en-US" sz="2600" b="1" dirty="0">
                <a:latin typeface="Garamond" pitchFamily="18" charset="0"/>
              </a:rPr>
              <a:t>requires personnel </a:t>
            </a:r>
            <a:r>
              <a:rPr lang="en-US" sz="2600" b="1" dirty="0" smtClean="0">
                <a:solidFill>
                  <a:srgbClr val="7030A0"/>
                </a:solidFill>
                <a:latin typeface="Garamond" pitchFamily="18" charset="0"/>
              </a:rPr>
              <a:t>skilled </a:t>
            </a:r>
            <a:r>
              <a:rPr lang="en-US" sz="2600" b="1" dirty="0">
                <a:solidFill>
                  <a:srgbClr val="7030A0"/>
                </a:solidFill>
                <a:latin typeface="Garamond" pitchFamily="18" charset="0"/>
              </a:rPr>
              <a:t>in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industrial hygiene </a:t>
            </a:r>
            <a:r>
              <a:rPr lang="en-US" sz="2600" b="1" dirty="0" smtClean="0">
                <a:latin typeface="Garamond" pitchFamily="18" charset="0"/>
              </a:rPr>
              <a:t>to</a:t>
            </a:r>
            <a:endParaRPr lang="ar-JO" sz="2600" b="1" dirty="0" smtClean="0">
              <a:latin typeface="Garamond" pitchFamily="18" charset="0"/>
            </a:endParaRPr>
          </a:p>
          <a:p>
            <a:r>
              <a:rPr lang="ar-JO" sz="2600" b="1" dirty="0">
                <a:latin typeface="Garamond" pitchFamily="18" charset="0"/>
              </a:rPr>
              <a:t>هذا يتطلب موظفين مهرة في مجال الصحة الصناعية ل</a:t>
            </a:r>
            <a:endParaRPr lang="en-US" sz="2600" b="1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ü"/>
            </a:pPr>
            <a:r>
              <a:rPr lang="en-US" sz="2600" b="1" dirty="0" smtClean="0">
                <a:latin typeface="Garamond" pitchFamily="18" charset="0"/>
              </a:rPr>
              <a:t> </a:t>
            </a:r>
            <a:r>
              <a:rPr lang="en-US" sz="2600" b="1" dirty="0">
                <a:latin typeface="Garamond" pitchFamily="18" charset="0"/>
              </a:rPr>
              <a:t>perform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periodic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inspection o</a:t>
            </a:r>
            <a:r>
              <a:rPr lang="en-US" sz="2600" b="1" dirty="0">
                <a:latin typeface="Garamond" pitchFamily="18" charset="0"/>
              </a:rPr>
              <a:t>f </a:t>
            </a:r>
            <a:r>
              <a:rPr lang="en-US" sz="2600" b="1" dirty="0" smtClean="0">
                <a:latin typeface="Garamond" pitchFamily="18" charset="0"/>
              </a:rPr>
              <a:t>the</a:t>
            </a:r>
            <a:r>
              <a:rPr lang="ar-JO" sz="2600" b="1" dirty="0">
                <a:latin typeface="Garamond" pitchFamily="18" charset="0"/>
              </a:rPr>
              <a:t> </a:t>
            </a:r>
            <a:r>
              <a:rPr lang="en-US" sz="2600" b="1" dirty="0" smtClean="0">
                <a:solidFill>
                  <a:srgbClr val="002060"/>
                </a:solidFill>
                <a:latin typeface="Garamond" pitchFamily="18" charset="0"/>
              </a:rPr>
              <a:t>different 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departments </a:t>
            </a:r>
            <a:r>
              <a:rPr lang="en-US" sz="2600" b="1" dirty="0">
                <a:latin typeface="Garamond" pitchFamily="18" charset="0"/>
              </a:rPr>
              <a:t>of the factory </a:t>
            </a:r>
            <a:r>
              <a:rPr lang="en-US" sz="2600" b="1" dirty="0" smtClean="0">
                <a:latin typeface="Garamond" pitchFamily="18" charset="0"/>
              </a:rPr>
              <a:t>and </a:t>
            </a:r>
            <a:r>
              <a:rPr lang="ar-JO" sz="2600" b="1" dirty="0">
                <a:latin typeface="Garamond" pitchFamily="18" charset="0"/>
              </a:rPr>
              <a:t>إجراء فحص دوري </a:t>
            </a:r>
            <a:r>
              <a:rPr lang="ar-JO" sz="2600" b="1" dirty="0" smtClean="0">
                <a:latin typeface="Garamond" pitchFamily="18" charset="0"/>
              </a:rPr>
              <a:t>لـ أقسام </a:t>
            </a:r>
            <a:r>
              <a:rPr lang="ar-JO" sz="2600" b="1" dirty="0">
                <a:latin typeface="Garamond" pitchFamily="18" charset="0"/>
              </a:rPr>
              <a:t>مختلفة من المصنع و</a:t>
            </a:r>
            <a:endParaRPr lang="en-US" sz="2600" b="1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ü"/>
            </a:pP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evaluate 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the work environment </a:t>
            </a:r>
            <a:r>
              <a:rPr lang="ar-JO" sz="2600" b="1" dirty="0">
                <a:solidFill>
                  <a:srgbClr val="002060"/>
                </a:solidFill>
                <a:latin typeface="Garamond" pitchFamily="18" charset="0"/>
              </a:rPr>
              <a:t>تقييم بيئة العمل</a:t>
            </a:r>
            <a:endParaRPr lang="en-US" sz="26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ü"/>
            </a:pPr>
            <a:r>
              <a:rPr lang="en-US" sz="2600" b="1" dirty="0" smtClean="0">
                <a:latin typeface="Garamond" pitchFamily="18" charset="0"/>
              </a:rPr>
              <a:t>In order </a:t>
            </a:r>
            <a:r>
              <a:rPr lang="en-US" sz="2600" b="1" dirty="0">
                <a:latin typeface="Garamond" pitchFamily="18" charset="0"/>
              </a:rPr>
              <a:t>to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 detect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and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appraise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(</a:t>
            </a:r>
            <a:r>
              <a:rPr lang="en-MY" sz="2600" dirty="0">
                <a:latin typeface="Garamond" pitchFamily="18" charset="0"/>
              </a:rPr>
              <a:t>assess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) health hazards</a:t>
            </a:r>
            <a:r>
              <a:rPr lang="en-US" sz="2600" b="1" dirty="0" smtClean="0">
                <a:solidFill>
                  <a:schemeClr val="tx2"/>
                </a:solidFill>
                <a:latin typeface="Garamond" pitchFamily="18" charset="0"/>
              </a:rPr>
              <a:t>.</a:t>
            </a:r>
            <a:endParaRPr lang="ar-JO" sz="2600" b="1" dirty="0" smtClean="0">
              <a:solidFill>
                <a:schemeClr val="tx2"/>
              </a:solidFill>
              <a:latin typeface="Garamond" pitchFamily="18" charset="0"/>
            </a:endParaRPr>
          </a:p>
          <a:p>
            <a:r>
              <a:rPr lang="ar-JO" sz="2600" b="1" dirty="0">
                <a:solidFill>
                  <a:schemeClr val="tx2"/>
                </a:solidFill>
                <a:latin typeface="Garamond" pitchFamily="18" charset="0"/>
              </a:rPr>
              <a:t>من أجل اكتشاف وتقييم (تقييم) المخاطر الصحية</a:t>
            </a:r>
            <a:r>
              <a:rPr lang="ar-JO" sz="2600" b="1" dirty="0" smtClean="0">
                <a:solidFill>
                  <a:schemeClr val="tx2"/>
                </a:solidFill>
                <a:latin typeface="Garamond" pitchFamily="18" charset="0"/>
              </a:rPr>
              <a:t>.</a:t>
            </a:r>
            <a:endParaRPr lang="en-MY" sz="2600" b="1" dirty="0">
              <a:solidFill>
                <a:schemeClr val="tx2"/>
              </a:solidFill>
              <a:latin typeface="Garamond" pitchFamily="18" charset="0"/>
            </a:endParaRPr>
          </a:p>
          <a:p>
            <a:r>
              <a:rPr lang="en-US" sz="2600" b="1" dirty="0">
                <a:latin typeface="Garamond" pitchFamily="18" charset="0"/>
              </a:rPr>
              <a:t>     Such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appraisals</a:t>
            </a:r>
            <a:r>
              <a:rPr lang="en-US" sz="2600" b="1" dirty="0">
                <a:latin typeface="Garamond" pitchFamily="18" charset="0"/>
              </a:rPr>
              <a:t> together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with 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knowledge of industrial </a:t>
            </a:r>
            <a:r>
              <a:rPr lang="en-US" sz="2600" b="1" dirty="0" smtClean="0">
                <a:solidFill>
                  <a:srgbClr val="002060"/>
                </a:solidFill>
                <a:latin typeface="Garamond" pitchFamily="18" charset="0"/>
              </a:rPr>
              <a:t>  </a:t>
            </a:r>
            <a:r>
              <a:rPr lang="en-US" sz="2600" b="1" dirty="0" smtClean="0">
                <a:solidFill>
                  <a:srgbClr val="0070C0"/>
                </a:solidFill>
                <a:latin typeface="Garamond" pitchFamily="18" charset="0"/>
              </a:rPr>
              <a:t>process</a:t>
            </a:r>
            <a:r>
              <a:rPr lang="en-US" sz="2600" b="1" dirty="0" smtClean="0">
                <a:solidFill>
                  <a:srgbClr val="002060"/>
                </a:solidFill>
                <a:latin typeface="Garamond" pitchFamily="18" charset="0"/>
              </a:rPr>
              <a:t> </a:t>
            </a:r>
            <a:r>
              <a:rPr lang="en-US" sz="2600" b="1" dirty="0">
                <a:latin typeface="Garamond" pitchFamily="18" charset="0"/>
              </a:rPr>
              <a:t>and 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materials used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, provide </a:t>
            </a:r>
            <a:r>
              <a:rPr lang="en-US" sz="2600" b="1" dirty="0">
                <a:latin typeface="Garamond" pitchFamily="18" charset="0"/>
              </a:rPr>
              <a:t>the basis </a:t>
            </a:r>
            <a:r>
              <a:rPr lang="en-US" sz="2600" b="1" dirty="0" smtClean="0">
                <a:latin typeface="Garamond" pitchFamily="18" charset="0"/>
              </a:rPr>
              <a:t>for</a:t>
            </a:r>
            <a:r>
              <a:rPr lang="ar-JO" sz="2600" b="1" dirty="0">
                <a:latin typeface="Garamond" pitchFamily="18" charset="0"/>
              </a:rPr>
              <a:t>توفر مثل هذه التقييمات جنبًا إلى جنب مع المعرفة بالعملية الصناعية والمواد المستخدمة </a:t>
            </a:r>
            <a:r>
              <a:rPr lang="ar-JO" sz="2600" b="1" dirty="0" smtClean="0">
                <a:latin typeface="Garamond" pitchFamily="18" charset="0"/>
              </a:rPr>
              <a:t>أساسًا </a:t>
            </a:r>
            <a:endParaRPr lang="en-US" sz="2600" b="1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ü"/>
            </a:pPr>
            <a:r>
              <a:rPr lang="en-US" sz="2600" b="1" dirty="0" smtClean="0">
                <a:solidFill>
                  <a:srgbClr val="002060"/>
                </a:solidFill>
                <a:latin typeface="Garamond" pitchFamily="18" charset="0"/>
              </a:rPr>
              <a:t>appropriate </a:t>
            </a: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recommendation</a:t>
            </a:r>
            <a:r>
              <a:rPr lang="en-US" sz="2600" b="1" dirty="0" smtClean="0">
                <a:solidFill>
                  <a:srgbClr val="002060"/>
                </a:solidFill>
                <a:latin typeface="Garamond" pitchFamily="18" charset="0"/>
              </a:rPr>
              <a:t> 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to improve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the control measures</a:t>
            </a: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ar-JO" sz="2600" b="1" dirty="0">
                <a:solidFill>
                  <a:srgbClr val="FF0000"/>
                </a:solidFill>
                <a:latin typeface="Garamond" pitchFamily="18" charset="0"/>
              </a:rPr>
              <a:t>التوصية المناسبة لتحسين تدابير الرقابة</a:t>
            </a:r>
            <a:endParaRPr lang="en-US" sz="2600" b="1" dirty="0" smtClean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46349"/>
            <a:ext cx="727280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/>
            <a:r>
              <a:rPr lang="en-US" sz="2000" b="1" dirty="0" smtClean="0">
                <a:latin typeface="Garamond" pitchFamily="18" charset="0"/>
              </a:rPr>
              <a:t>Activities of Occupation Health Program  &amp;Occupational Health Services </a:t>
            </a:r>
            <a:r>
              <a:rPr lang="en-US" sz="2000" b="1" dirty="0" err="1" smtClean="0">
                <a:latin typeface="Garamond" pitchFamily="18" charset="0"/>
              </a:rPr>
              <a:t>Cont</a:t>
            </a:r>
            <a:endParaRPr lang="ar-JO" sz="2000" b="1" dirty="0" smtClean="0">
              <a:latin typeface="Garamond" pitchFamily="18" charset="0"/>
            </a:endParaRPr>
          </a:p>
          <a:p>
            <a:pPr rtl="1"/>
            <a:r>
              <a:rPr lang="ar-JO" sz="2000" b="1" dirty="0">
                <a:latin typeface="Garamond" pitchFamily="18" charset="0"/>
              </a:rPr>
              <a:t>أنشطة برنامج الصحة المهنية متابعة خدمات الصحة المهنية. ..</a:t>
            </a:r>
            <a:r>
              <a:rPr lang="en-US" sz="2000" b="1" dirty="0" smtClean="0">
                <a:latin typeface="Garamond" pitchFamily="18" charset="0"/>
              </a:rPr>
              <a:t>. </a:t>
            </a:r>
            <a:r>
              <a:rPr lang="en-US" sz="2000" b="1" dirty="0" smtClean="0">
                <a:solidFill>
                  <a:srgbClr val="FF0000"/>
                </a:solidFill>
                <a:latin typeface="Garamond" pitchFamily="18" charset="0"/>
              </a:rPr>
              <a:t>..</a:t>
            </a:r>
            <a:endParaRPr lang="en-US" sz="20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158481" y="16031"/>
            <a:ext cx="1985519" cy="1446550"/>
          </a:xfrm>
          <a:prstGeom prst="rect">
            <a:avLst/>
          </a:prstGeom>
          <a:ln w="15875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rtl="1"/>
            <a:r>
              <a:rPr lang="en-US" sz="800" b="1" dirty="0">
                <a:solidFill>
                  <a:srgbClr val="FF0000"/>
                </a:solidFill>
                <a:latin typeface="Garamond" pitchFamily="18" charset="0"/>
              </a:rPr>
              <a:t>l-Maintenance of healthful work environment</a:t>
            </a:r>
          </a:p>
          <a:p>
            <a:pPr rtl="1"/>
            <a:r>
              <a:rPr lang="en-US" sz="800" b="1" dirty="0">
                <a:latin typeface="Garamond" pitchFamily="18" charset="0"/>
              </a:rPr>
              <a:t>2-Diagnosis and treatment of </a:t>
            </a:r>
            <a:r>
              <a:rPr lang="en-US" sz="800" b="1" dirty="0" smtClean="0">
                <a:latin typeface="Garamond" pitchFamily="18" charset="0"/>
              </a:rPr>
              <a:t>OD</a:t>
            </a:r>
            <a:endParaRPr lang="en-US" sz="800" b="1" dirty="0">
              <a:latin typeface="Garamond" pitchFamily="18" charset="0"/>
            </a:endParaRPr>
          </a:p>
          <a:p>
            <a:r>
              <a:rPr lang="en-US" sz="800" b="1" dirty="0">
                <a:latin typeface="Garamond" pitchFamily="18" charset="0"/>
              </a:rPr>
              <a:t>3- Promotion of workers' health.</a:t>
            </a:r>
            <a:endParaRPr lang="en-MY" sz="800" b="1" dirty="0">
              <a:latin typeface="Garamond" pitchFamily="18" charset="0"/>
            </a:endParaRPr>
          </a:p>
          <a:p>
            <a:r>
              <a:rPr lang="en-US" sz="800" b="1" dirty="0">
                <a:latin typeface="Garamond" pitchFamily="18" charset="0"/>
              </a:rPr>
              <a:t>4- Prevention of occupational health hazards.</a:t>
            </a:r>
            <a:endParaRPr lang="en-MY" sz="800" b="1" dirty="0">
              <a:latin typeface="Garamond" pitchFamily="18" charset="0"/>
            </a:endParaRPr>
          </a:p>
          <a:p>
            <a:r>
              <a:rPr lang="en-US" sz="800" b="1" dirty="0">
                <a:latin typeface="Garamond" pitchFamily="18" charset="0"/>
              </a:rPr>
              <a:t>5- Control of occupational health hazards.</a:t>
            </a:r>
            <a:endParaRPr lang="en-MY" sz="800" b="1" dirty="0">
              <a:latin typeface="Garamond" pitchFamily="18" charset="0"/>
            </a:endParaRPr>
          </a:p>
          <a:p>
            <a:r>
              <a:rPr lang="en-US" sz="800" b="1" dirty="0">
                <a:latin typeface="Garamond" pitchFamily="18" charset="0"/>
              </a:rPr>
              <a:t>6- Rehabilitation and </a:t>
            </a:r>
            <a:r>
              <a:rPr lang="en-US" sz="800" b="1" dirty="0" smtClean="0">
                <a:latin typeface="Garamond" pitchFamily="18" charset="0"/>
              </a:rPr>
              <a:t>compensation.</a:t>
            </a:r>
            <a:endParaRPr lang="en-MY" sz="800" b="1" dirty="0">
              <a:latin typeface="Garamond" pitchFamily="18" charset="0"/>
            </a:endParaRPr>
          </a:p>
          <a:p>
            <a:r>
              <a:rPr lang="en-US" sz="800" b="1" dirty="0">
                <a:latin typeface="Garamond" pitchFamily="18" charset="0"/>
              </a:rPr>
              <a:t>7-Provide special care for vulnerable groups </a:t>
            </a:r>
            <a:endParaRPr lang="en-US" sz="800" b="1" dirty="0" smtClean="0">
              <a:latin typeface="Garamond" pitchFamily="18" charset="0"/>
            </a:endParaRPr>
          </a:p>
          <a:p>
            <a:r>
              <a:rPr lang="en-US" sz="800" b="1" dirty="0" smtClean="0">
                <a:latin typeface="Garamond" pitchFamily="18" charset="0"/>
              </a:rPr>
              <a:t>8- </a:t>
            </a:r>
            <a:r>
              <a:rPr lang="en-US" sz="800" b="1" dirty="0">
                <a:latin typeface="Garamond" pitchFamily="18" charset="0"/>
              </a:rPr>
              <a:t>Keep good health recording system</a:t>
            </a:r>
            <a:endParaRPr lang="en-MY" sz="800" dirty="0"/>
          </a:p>
        </p:txBody>
      </p:sp>
      <p:sp>
        <p:nvSpPr>
          <p:cNvPr id="5" name="Right Arrow 4"/>
          <p:cNvSpPr/>
          <p:nvPr/>
        </p:nvSpPr>
        <p:spPr>
          <a:xfrm rot="4960957">
            <a:off x="6441547" y="1678594"/>
            <a:ext cx="489204" cy="1211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7" name="Picture 10" descr="Construction worker repairman  thumb up banner, safety first, health and safety, vector illustrat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7940835" y="1844824"/>
            <a:ext cx="1227045" cy="481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ight Arrow 8"/>
          <p:cNvSpPr/>
          <p:nvPr/>
        </p:nvSpPr>
        <p:spPr>
          <a:xfrm>
            <a:off x="8239846" y="6021288"/>
            <a:ext cx="489204" cy="923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9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301520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85BD0D362FE4498F457B21D75D702E" ma:contentTypeVersion="4" ma:contentTypeDescription="Create a new document." ma:contentTypeScope="" ma:versionID="abbba0ae70455f6d4c9bd8e40f68085f">
  <xsd:schema xmlns:xsd="http://www.w3.org/2001/XMLSchema" xmlns:xs="http://www.w3.org/2001/XMLSchema" xmlns:p="http://schemas.microsoft.com/office/2006/metadata/properties" xmlns:ns2="1f03ce4d-2404-4236-8700-bd01b623a4ab" targetNamespace="http://schemas.microsoft.com/office/2006/metadata/properties" ma:root="true" ma:fieldsID="ac039211ef6c9fd60a12070104ec8f04" ns2:_="">
    <xsd:import namespace="1f03ce4d-2404-4236-8700-bd01b623a4a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03ce4d-2404-4236-8700-bd01b623a4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55B1EDC-53E7-4AE1-A4E6-5EB7B861B728}">
  <ds:schemaRefs>
    <ds:schemaRef ds:uri="http://purl.org/dc/terms/"/>
    <ds:schemaRef ds:uri="http://www.w3.org/XML/1998/namespace"/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1f03ce4d-2404-4236-8700-bd01b623a4ab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AC72E66E-4F31-4026-82A5-11074FD5630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BBB9CF6-FE65-4F01-A6D2-67E0686BC25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03ce4d-2404-4236-8700-bd01b623a4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5680</TotalTime>
  <Words>4052</Words>
  <Application>Microsoft Office PowerPoint</Application>
  <PresentationFormat>On-screen Show (4:3)</PresentationFormat>
  <Paragraphs>481</Paragraphs>
  <Slides>29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Calibri</vt:lpstr>
      <vt:lpstr>Garamond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194</cp:revision>
  <dcterms:created xsi:type="dcterms:W3CDTF">2020-01-16T21:07:19Z</dcterms:created>
  <dcterms:modified xsi:type="dcterms:W3CDTF">2022-05-07T21:58:04Z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0x0101006F85BD0D362FE4498F457B21D75D702E</vt:lpwstr>
  </property>
</Properties>
</file>