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notesMasterIdLst>
    <p:notesMasterId r:id="rId17"/>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44" autoAdjust="0"/>
    <p:restoredTop sz="94660"/>
  </p:normalViewPr>
  <p:slideViewPr>
    <p:cSldViewPr snapToGrid="0">
      <p:cViewPr varScale="1">
        <p:scale>
          <a:sx n="72" d="100"/>
          <a:sy n="72" d="100"/>
        </p:scale>
        <p:origin x="654"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E3B6AF0-89AC-4274-BC21-1E1E6A993559}" type="datetimeFigureOut">
              <a:rPr lang="en-US" smtClean="0"/>
              <a:t>11/15/2020</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F96C51B-60D4-4511-B1DD-5ACB5B370D62}" type="slidenum">
              <a:rPr lang="en-US" smtClean="0"/>
              <a:t>‹#›</a:t>
            </a:fld>
            <a:endParaRPr lang="en-US"/>
          </a:p>
        </p:txBody>
      </p:sp>
    </p:spTree>
    <p:extLst>
      <p:ext uri="{BB962C8B-B14F-4D97-AF65-F5344CB8AC3E}">
        <p14:creationId xmlns:p14="http://schemas.microsoft.com/office/powerpoint/2010/main" val="7848890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DC34844-8F16-4880-8E7C-237D32145CAC}" type="datetimeFigureOut">
              <a:rPr lang="en-US" smtClean="0"/>
              <a:t>11/15/2020</a:t>
            </a:fld>
            <a:endParaRPr lang="en-US"/>
          </a:p>
        </p:txBody>
      </p:sp>
      <p:sp>
        <p:nvSpPr>
          <p:cNvPr id="5" name="Footer Placeholder 4"/>
          <p:cNvSpPr>
            <a:spLocks noGrp="1"/>
          </p:cNvSpPr>
          <p:nvPr>
            <p:ph type="ftr" sz="quarter" idx="11"/>
          </p:nvPr>
        </p:nvSpPr>
        <p:spPr/>
        <p:txBody>
          <a:bodyPr/>
          <a:lstStyle/>
          <a:p>
            <a:endParaRPr lang="en-US"/>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32F7C632-4F1A-41E2-A93B-6CF191A4FE00}" type="slidenum">
              <a:rPr lang="en-US" smtClean="0"/>
              <a:t>‹#›</a:t>
            </a:fld>
            <a:endParaRPr lang="en-US"/>
          </a:p>
        </p:txBody>
      </p:sp>
    </p:spTree>
    <p:extLst>
      <p:ext uri="{BB962C8B-B14F-4D97-AF65-F5344CB8AC3E}">
        <p14:creationId xmlns:p14="http://schemas.microsoft.com/office/powerpoint/2010/main" val="2127460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DC34844-8F16-4880-8E7C-237D32145CAC}" type="datetimeFigureOut">
              <a:rPr lang="en-US" smtClean="0"/>
              <a:t>11/15/2020</a:t>
            </a:fld>
            <a:endParaRPr lang="en-US"/>
          </a:p>
        </p:txBody>
      </p:sp>
      <p:sp>
        <p:nvSpPr>
          <p:cNvPr id="5" name="Footer Placeholder 4"/>
          <p:cNvSpPr>
            <a:spLocks noGrp="1"/>
          </p:cNvSpPr>
          <p:nvPr>
            <p:ph type="ftr" sz="quarter" idx="11"/>
          </p:nvPr>
        </p:nvSpPr>
        <p:spPr/>
        <p:txBody>
          <a:bodyPr/>
          <a:lstStyle/>
          <a:p>
            <a:endParaRPr lang="en-US"/>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32F7C632-4F1A-41E2-A93B-6CF191A4FE00}" type="slidenum">
              <a:rPr lang="en-US" smtClean="0"/>
              <a:t>‹#›</a:t>
            </a:fld>
            <a:endParaRPr lang="en-US"/>
          </a:p>
        </p:txBody>
      </p:sp>
    </p:spTree>
    <p:extLst>
      <p:ext uri="{BB962C8B-B14F-4D97-AF65-F5344CB8AC3E}">
        <p14:creationId xmlns:p14="http://schemas.microsoft.com/office/powerpoint/2010/main" val="36213367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DC34844-8F16-4880-8E7C-237D32145CAC}" type="datetimeFigureOut">
              <a:rPr lang="en-US" smtClean="0"/>
              <a:t>11/15/2020</a:t>
            </a:fld>
            <a:endParaRPr lang="en-US"/>
          </a:p>
        </p:txBody>
      </p:sp>
      <p:sp>
        <p:nvSpPr>
          <p:cNvPr id="5" name="Footer Placeholder 4"/>
          <p:cNvSpPr>
            <a:spLocks noGrp="1"/>
          </p:cNvSpPr>
          <p:nvPr>
            <p:ph type="ftr" sz="quarter" idx="11"/>
          </p:nvPr>
        </p:nvSpPr>
        <p:spPr/>
        <p:txBody>
          <a:bodyPr/>
          <a:lstStyle/>
          <a:p>
            <a:endParaRPr lang="en-US"/>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32F7C632-4F1A-41E2-A93B-6CF191A4FE00}" type="slidenum">
              <a:rPr lang="en-US" smtClean="0"/>
              <a:t>‹#›</a:t>
            </a:fld>
            <a:endParaRPr lang="en-US"/>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38667106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BDC34844-8F16-4880-8E7C-237D32145CAC}" type="datetimeFigureOut">
              <a:rPr lang="en-US" smtClean="0"/>
              <a:t>11/15/2020</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32F7C632-4F1A-41E2-A93B-6CF191A4FE00}" type="slidenum">
              <a:rPr lang="en-US" smtClean="0"/>
              <a:t>‹#›</a:t>
            </a:fld>
            <a:endParaRPr lang="en-US"/>
          </a:p>
        </p:txBody>
      </p:sp>
    </p:spTree>
    <p:extLst>
      <p:ext uri="{BB962C8B-B14F-4D97-AF65-F5344CB8AC3E}">
        <p14:creationId xmlns:p14="http://schemas.microsoft.com/office/powerpoint/2010/main" val="52988729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BDC34844-8F16-4880-8E7C-237D32145CAC}" type="datetimeFigureOut">
              <a:rPr lang="en-US" smtClean="0"/>
              <a:t>11/15/2020</a:t>
            </a:fld>
            <a:endParaRPr lang="en-US"/>
          </a:p>
        </p:txBody>
      </p:sp>
      <p:sp>
        <p:nvSpPr>
          <p:cNvPr id="6" name="Footer Placeholder 5"/>
          <p:cNvSpPr>
            <a:spLocks noGrp="1"/>
          </p:cNvSpPr>
          <p:nvPr>
            <p:ph type="ftr" sz="quarter" idx="11"/>
          </p:nvPr>
        </p:nvSpPr>
        <p:spPr/>
        <p:txBody>
          <a:bodyPr/>
          <a:lstStyle/>
          <a:p>
            <a:endParaRPr lang="en-US"/>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32F7C632-4F1A-41E2-A93B-6CF191A4FE00}" type="slidenum">
              <a:rPr lang="en-US" smtClean="0"/>
              <a:t>‹#›</a:t>
            </a:fld>
            <a:endParaRPr lang="en-US"/>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0654723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BDC34844-8F16-4880-8E7C-237D32145CAC}" type="datetimeFigureOut">
              <a:rPr lang="en-US" smtClean="0"/>
              <a:t>11/15/2020</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32F7C632-4F1A-41E2-A93B-6CF191A4FE00}" type="slidenum">
              <a:rPr lang="en-US" smtClean="0"/>
              <a:t>‹#›</a:t>
            </a:fld>
            <a:endParaRPr lang="en-US"/>
          </a:p>
        </p:txBody>
      </p:sp>
    </p:spTree>
    <p:extLst>
      <p:ext uri="{BB962C8B-B14F-4D97-AF65-F5344CB8AC3E}">
        <p14:creationId xmlns:p14="http://schemas.microsoft.com/office/powerpoint/2010/main" val="10141060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DC34844-8F16-4880-8E7C-237D32145CAC}" type="datetimeFigureOut">
              <a:rPr lang="en-US" smtClean="0"/>
              <a:t>11/15/2020</a:t>
            </a:fld>
            <a:endParaRPr lang="en-US"/>
          </a:p>
        </p:txBody>
      </p:sp>
      <p:sp>
        <p:nvSpPr>
          <p:cNvPr id="5" name="Footer Placeholder 4"/>
          <p:cNvSpPr>
            <a:spLocks noGrp="1"/>
          </p:cNvSpPr>
          <p:nvPr>
            <p:ph type="ftr" sz="quarter" idx="11"/>
          </p:nvPr>
        </p:nvSpPr>
        <p:spPr/>
        <p:txBody>
          <a:bodyPr/>
          <a:lstStyle/>
          <a:p>
            <a:endParaRPr lang="en-US"/>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32F7C632-4F1A-41E2-A93B-6CF191A4FE00}" type="slidenum">
              <a:rPr lang="en-US" smtClean="0"/>
              <a:t>‹#›</a:t>
            </a:fld>
            <a:endParaRPr lang="en-US"/>
          </a:p>
        </p:txBody>
      </p:sp>
    </p:spTree>
    <p:extLst>
      <p:ext uri="{BB962C8B-B14F-4D97-AF65-F5344CB8AC3E}">
        <p14:creationId xmlns:p14="http://schemas.microsoft.com/office/powerpoint/2010/main" val="49840649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DC34844-8F16-4880-8E7C-237D32145CAC}" type="datetimeFigureOut">
              <a:rPr lang="en-US" smtClean="0"/>
              <a:t>11/15/2020</a:t>
            </a:fld>
            <a:endParaRPr lang="en-US"/>
          </a:p>
        </p:txBody>
      </p:sp>
      <p:sp>
        <p:nvSpPr>
          <p:cNvPr id="5" name="Footer Placeholder 4"/>
          <p:cNvSpPr>
            <a:spLocks noGrp="1"/>
          </p:cNvSpPr>
          <p:nvPr>
            <p:ph type="ftr" sz="quarter" idx="11"/>
          </p:nvPr>
        </p:nvSpPr>
        <p:spPr/>
        <p:txBody>
          <a:bodyPr/>
          <a:lstStyle/>
          <a:p>
            <a:endParaRPr lang="en-US"/>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32F7C632-4F1A-41E2-A93B-6CF191A4FE00}" type="slidenum">
              <a:rPr lang="en-US" smtClean="0"/>
              <a:t>‹#›</a:t>
            </a:fld>
            <a:endParaRPr lang="en-US"/>
          </a:p>
        </p:txBody>
      </p:sp>
    </p:spTree>
    <p:extLst>
      <p:ext uri="{BB962C8B-B14F-4D97-AF65-F5344CB8AC3E}">
        <p14:creationId xmlns:p14="http://schemas.microsoft.com/office/powerpoint/2010/main" val="33651363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DC34844-8F16-4880-8E7C-237D32145CAC}" type="datetimeFigureOut">
              <a:rPr lang="en-US" smtClean="0"/>
              <a:t>11/15/2020</a:t>
            </a:fld>
            <a:endParaRPr lang="en-US"/>
          </a:p>
        </p:txBody>
      </p:sp>
      <p:sp>
        <p:nvSpPr>
          <p:cNvPr id="5" name="Footer Placeholder 4"/>
          <p:cNvSpPr>
            <a:spLocks noGrp="1"/>
          </p:cNvSpPr>
          <p:nvPr>
            <p:ph type="ftr" sz="quarter" idx="11"/>
          </p:nvPr>
        </p:nvSpPr>
        <p:spPr/>
        <p:txBody>
          <a:bodyPr/>
          <a:lstStyle/>
          <a:p>
            <a:endParaRPr lang="en-US"/>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32F7C632-4F1A-41E2-A93B-6CF191A4FE00}" type="slidenum">
              <a:rPr lang="en-US" smtClean="0"/>
              <a:t>‹#›</a:t>
            </a:fld>
            <a:endParaRPr lang="en-US"/>
          </a:p>
        </p:txBody>
      </p:sp>
    </p:spTree>
    <p:extLst>
      <p:ext uri="{BB962C8B-B14F-4D97-AF65-F5344CB8AC3E}">
        <p14:creationId xmlns:p14="http://schemas.microsoft.com/office/powerpoint/2010/main" val="353285593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DC34844-8F16-4880-8E7C-237D32145CAC}" type="datetimeFigureOut">
              <a:rPr lang="en-US" smtClean="0"/>
              <a:t>11/15/2020</a:t>
            </a:fld>
            <a:endParaRPr lang="en-US"/>
          </a:p>
        </p:txBody>
      </p:sp>
      <p:sp>
        <p:nvSpPr>
          <p:cNvPr id="5" name="Footer Placeholder 4"/>
          <p:cNvSpPr>
            <a:spLocks noGrp="1"/>
          </p:cNvSpPr>
          <p:nvPr>
            <p:ph type="ftr" sz="quarter" idx="11"/>
          </p:nvPr>
        </p:nvSpPr>
        <p:spPr/>
        <p:txBody>
          <a:bodyPr/>
          <a:lstStyle/>
          <a:p>
            <a:endParaRPr lang="en-US"/>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32F7C632-4F1A-41E2-A93B-6CF191A4FE00}" type="slidenum">
              <a:rPr lang="en-US" smtClean="0"/>
              <a:t>‹#›</a:t>
            </a:fld>
            <a:endParaRPr lang="en-US"/>
          </a:p>
        </p:txBody>
      </p:sp>
    </p:spTree>
    <p:extLst>
      <p:ext uri="{BB962C8B-B14F-4D97-AF65-F5344CB8AC3E}">
        <p14:creationId xmlns:p14="http://schemas.microsoft.com/office/powerpoint/2010/main" val="8716192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DC34844-8F16-4880-8E7C-237D32145CAC}" type="datetimeFigureOut">
              <a:rPr lang="en-US" smtClean="0"/>
              <a:t>11/15/2020</a:t>
            </a:fld>
            <a:endParaRPr lang="en-US"/>
          </a:p>
        </p:txBody>
      </p:sp>
      <p:sp>
        <p:nvSpPr>
          <p:cNvPr id="6" name="Footer Placeholder 5"/>
          <p:cNvSpPr>
            <a:spLocks noGrp="1"/>
          </p:cNvSpPr>
          <p:nvPr>
            <p:ph type="ftr" sz="quarter" idx="11"/>
          </p:nvPr>
        </p:nvSpPr>
        <p:spPr/>
        <p:txBody>
          <a:bodyPr/>
          <a:lstStyle/>
          <a:p>
            <a:endParaRPr lang="en-US"/>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32F7C632-4F1A-41E2-A93B-6CF191A4FE00}" type="slidenum">
              <a:rPr lang="en-US" smtClean="0"/>
              <a:t>‹#›</a:t>
            </a:fld>
            <a:endParaRPr lang="en-US"/>
          </a:p>
        </p:txBody>
      </p:sp>
    </p:spTree>
    <p:extLst>
      <p:ext uri="{BB962C8B-B14F-4D97-AF65-F5344CB8AC3E}">
        <p14:creationId xmlns:p14="http://schemas.microsoft.com/office/powerpoint/2010/main" val="103216427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DC34844-8F16-4880-8E7C-237D32145CAC}" type="datetimeFigureOut">
              <a:rPr lang="en-US" smtClean="0"/>
              <a:t>11/15/2020</a:t>
            </a:fld>
            <a:endParaRPr lang="en-US"/>
          </a:p>
        </p:txBody>
      </p:sp>
      <p:sp>
        <p:nvSpPr>
          <p:cNvPr id="8" name="Footer Placeholder 7"/>
          <p:cNvSpPr>
            <a:spLocks noGrp="1"/>
          </p:cNvSpPr>
          <p:nvPr>
            <p:ph type="ftr" sz="quarter" idx="11"/>
          </p:nvPr>
        </p:nvSpPr>
        <p:spPr/>
        <p:txBody>
          <a:bodyPr/>
          <a:lstStyle/>
          <a:p>
            <a:endParaRPr lang="en-US"/>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32F7C632-4F1A-41E2-A93B-6CF191A4FE00}" type="slidenum">
              <a:rPr lang="en-US" smtClean="0"/>
              <a:t>‹#›</a:t>
            </a:fld>
            <a:endParaRPr lang="en-US"/>
          </a:p>
        </p:txBody>
      </p:sp>
    </p:spTree>
    <p:extLst>
      <p:ext uri="{BB962C8B-B14F-4D97-AF65-F5344CB8AC3E}">
        <p14:creationId xmlns:p14="http://schemas.microsoft.com/office/powerpoint/2010/main" val="28178281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DC34844-8F16-4880-8E7C-237D32145CAC}" type="datetimeFigureOut">
              <a:rPr lang="en-US" smtClean="0"/>
              <a:t>11/15/2020</a:t>
            </a:fld>
            <a:endParaRPr lang="en-US"/>
          </a:p>
        </p:txBody>
      </p:sp>
      <p:sp>
        <p:nvSpPr>
          <p:cNvPr id="4" name="Footer Placeholder 3"/>
          <p:cNvSpPr>
            <a:spLocks noGrp="1"/>
          </p:cNvSpPr>
          <p:nvPr>
            <p:ph type="ftr" sz="quarter" idx="11"/>
          </p:nvPr>
        </p:nvSpPr>
        <p:spPr/>
        <p:txBody>
          <a:bodyPr/>
          <a:lstStyle/>
          <a:p>
            <a:endParaRPr lang="en-US"/>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32F7C632-4F1A-41E2-A93B-6CF191A4FE00}" type="slidenum">
              <a:rPr lang="en-US" smtClean="0"/>
              <a:t>‹#›</a:t>
            </a:fld>
            <a:endParaRPr lang="en-US"/>
          </a:p>
        </p:txBody>
      </p:sp>
    </p:spTree>
    <p:extLst>
      <p:ext uri="{BB962C8B-B14F-4D97-AF65-F5344CB8AC3E}">
        <p14:creationId xmlns:p14="http://schemas.microsoft.com/office/powerpoint/2010/main" val="22631778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DC34844-8F16-4880-8E7C-237D32145CAC}" type="datetimeFigureOut">
              <a:rPr lang="en-US" smtClean="0"/>
              <a:t>11/15/2020</a:t>
            </a:fld>
            <a:endParaRPr lang="en-US"/>
          </a:p>
        </p:txBody>
      </p:sp>
      <p:sp>
        <p:nvSpPr>
          <p:cNvPr id="3" name="Footer Placeholder 2"/>
          <p:cNvSpPr>
            <a:spLocks noGrp="1"/>
          </p:cNvSpPr>
          <p:nvPr>
            <p:ph type="ftr" sz="quarter" idx="11"/>
          </p:nvPr>
        </p:nvSpPr>
        <p:spPr/>
        <p:txBody>
          <a:bodyPr/>
          <a:lstStyle/>
          <a:p>
            <a:endParaRPr lang="en-US"/>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32F7C632-4F1A-41E2-A93B-6CF191A4FE00}" type="slidenum">
              <a:rPr lang="en-US" smtClean="0"/>
              <a:t>‹#›</a:t>
            </a:fld>
            <a:endParaRPr lang="en-US"/>
          </a:p>
        </p:txBody>
      </p:sp>
    </p:spTree>
    <p:extLst>
      <p:ext uri="{BB962C8B-B14F-4D97-AF65-F5344CB8AC3E}">
        <p14:creationId xmlns:p14="http://schemas.microsoft.com/office/powerpoint/2010/main" val="95817461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DC34844-8F16-4880-8E7C-237D32145CAC}" type="datetimeFigureOut">
              <a:rPr lang="en-US" smtClean="0"/>
              <a:t>11/15/2020</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32F7C632-4F1A-41E2-A93B-6CF191A4FE00}" type="slidenum">
              <a:rPr lang="en-US" smtClean="0"/>
              <a:t>‹#›</a:t>
            </a:fld>
            <a:endParaRPr lang="en-US"/>
          </a:p>
        </p:txBody>
      </p:sp>
    </p:spTree>
    <p:extLst>
      <p:ext uri="{BB962C8B-B14F-4D97-AF65-F5344CB8AC3E}">
        <p14:creationId xmlns:p14="http://schemas.microsoft.com/office/powerpoint/2010/main" val="305954008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DC34844-8F16-4880-8E7C-237D32145CAC}" type="datetimeFigureOut">
              <a:rPr lang="en-US" smtClean="0"/>
              <a:t>11/15/2020</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32F7C632-4F1A-41E2-A93B-6CF191A4FE00}" type="slidenum">
              <a:rPr lang="en-US" smtClean="0"/>
              <a:t>‹#›</a:t>
            </a:fld>
            <a:endParaRPr lang="en-US"/>
          </a:p>
        </p:txBody>
      </p:sp>
    </p:spTree>
    <p:extLst>
      <p:ext uri="{BB962C8B-B14F-4D97-AF65-F5344CB8AC3E}">
        <p14:creationId xmlns:p14="http://schemas.microsoft.com/office/powerpoint/2010/main" val="75714512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DC34844-8F16-4880-8E7C-237D32145CAC}" type="datetimeFigureOut">
              <a:rPr lang="en-US" smtClean="0"/>
              <a:t>11/15/2020</a:t>
            </a:fld>
            <a:endParaRPr lang="en-US"/>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32F7C632-4F1A-41E2-A93B-6CF191A4FE00}" type="slidenum">
              <a:rPr lang="en-US" smtClean="0"/>
              <a:t>‹#›</a:t>
            </a:fld>
            <a:endParaRPr lang="en-US"/>
          </a:p>
        </p:txBody>
      </p:sp>
    </p:spTree>
    <p:extLst>
      <p:ext uri="{BB962C8B-B14F-4D97-AF65-F5344CB8AC3E}">
        <p14:creationId xmlns:p14="http://schemas.microsoft.com/office/powerpoint/2010/main" val="276232225"/>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 id="2147483708" r:id="rId12"/>
    <p:sldLayoutId id="2147483709" r:id="rId13"/>
    <p:sldLayoutId id="2147483710" r:id="rId14"/>
    <p:sldLayoutId id="2147483711" r:id="rId15"/>
    <p:sldLayoutId id="2147483712"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hyperlink" Target="https://www.nhs.uk/conditions/embolism/" TargetMode="Externa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hyperlink" Target="https://www.nhs.uk/medicines/warfarin/" TargetMode="External"/><Relationship Id="rId2" Type="http://schemas.openxmlformats.org/officeDocument/2006/relationships/hyperlink" Target="https://www.nhs.uk/conditions/anticoagulants/" TargetMode="External"/><Relationship Id="rId1" Type="http://schemas.openxmlformats.org/officeDocument/2006/relationships/slideLayout" Target="../slideLayouts/slideLayout2.xml"/><Relationship Id="rId6" Type="http://schemas.openxmlformats.org/officeDocument/2006/relationships/hyperlink" Target="https://www.nhs.uk/conditions/home-oxygen-treatment/" TargetMode="External"/><Relationship Id="rId5" Type="http://schemas.openxmlformats.org/officeDocument/2006/relationships/hyperlink" Target="https://www.nhs.uk/conditions/heart-failure/" TargetMode="External"/><Relationship Id="rId4" Type="http://schemas.openxmlformats.org/officeDocument/2006/relationships/hyperlink" Target="https://www.nhs.uk/conditions/blood-clots/" TargetMode="External"/></Relationships>
</file>

<file path=ppt/slides/_rels/slide14.xml.rels><?xml version="1.0" encoding="UTF-8" standalone="yes"?>
<Relationships xmlns="http://schemas.openxmlformats.org/package/2006/relationships"><Relationship Id="rId3" Type="http://schemas.openxmlformats.org/officeDocument/2006/relationships/hyperlink" Target="https://www.nhs.uk/medicines/tadalafil/" TargetMode="External"/><Relationship Id="rId2" Type="http://schemas.openxmlformats.org/officeDocument/2006/relationships/hyperlink" Target="https://www.nhs.uk/medicines/sildenafil-viagra/" TargetMode="External"/><Relationship Id="rId1" Type="http://schemas.openxmlformats.org/officeDocument/2006/relationships/slideLayout" Target="../slideLayouts/slideLayout1.xml"/><Relationship Id="rId5" Type="http://schemas.openxmlformats.org/officeDocument/2006/relationships/hyperlink" Target="https://www.nhs.uk/medicines/amlodipine/" TargetMode="External"/><Relationship Id="rId4" Type="http://schemas.openxmlformats.org/officeDocument/2006/relationships/hyperlink" Target="https://www.nhs.uk/medicines/nifedipine/" TargetMode="Externa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hyperlink" Target="https://www.nhs.uk/conditions/pulmonary-hypertension/causes/#pah" TargetMode="Externa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74D5C9-8503-4B2D-B4AB-CDB6A865E8D8}"/>
              </a:ext>
            </a:extLst>
          </p:cNvPr>
          <p:cNvSpPr>
            <a:spLocks noGrp="1"/>
          </p:cNvSpPr>
          <p:nvPr>
            <p:ph type="ctrTitle"/>
          </p:nvPr>
        </p:nvSpPr>
        <p:spPr>
          <a:xfrm>
            <a:off x="1683171" y="682256"/>
            <a:ext cx="8825658" cy="3329581"/>
          </a:xfrm>
        </p:spPr>
        <p:txBody>
          <a:bodyPr/>
          <a:lstStyle/>
          <a:p>
            <a:pPr algn="ctr"/>
            <a:r>
              <a:rPr lang="en-US" dirty="0"/>
              <a:t>Pulmonary hypertension </a:t>
            </a:r>
          </a:p>
        </p:txBody>
      </p:sp>
      <p:sp>
        <p:nvSpPr>
          <p:cNvPr id="4" name="TextBox 3">
            <a:extLst>
              <a:ext uri="{FF2B5EF4-FFF2-40B4-BE49-F238E27FC236}">
                <a16:creationId xmlns:a16="http://schemas.microsoft.com/office/drawing/2014/main" id="{3DDE4776-FC5E-43FC-B2D3-51615F42ABAE}"/>
              </a:ext>
            </a:extLst>
          </p:cNvPr>
          <p:cNvSpPr txBox="1"/>
          <p:nvPr/>
        </p:nvSpPr>
        <p:spPr>
          <a:xfrm>
            <a:off x="2643329" y="4771398"/>
            <a:ext cx="9548671" cy="461665"/>
          </a:xfrm>
          <a:prstGeom prst="rect">
            <a:avLst/>
          </a:prstGeom>
          <a:noFill/>
        </p:spPr>
        <p:txBody>
          <a:bodyPr wrap="square" rtlCol="0">
            <a:spAutoFit/>
          </a:bodyPr>
          <a:lstStyle/>
          <a:p>
            <a:r>
              <a:rPr lang="en-US" sz="2400" dirty="0"/>
              <a:t>Rahaf Qubelat                                        Jafar Mashal           </a:t>
            </a:r>
          </a:p>
        </p:txBody>
      </p:sp>
    </p:spTree>
    <p:extLst>
      <p:ext uri="{BB962C8B-B14F-4D97-AF65-F5344CB8AC3E}">
        <p14:creationId xmlns:p14="http://schemas.microsoft.com/office/powerpoint/2010/main" val="102244040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1C7420-2B84-4A06-9DC0-9D3839750BF9}"/>
              </a:ext>
            </a:extLst>
          </p:cNvPr>
          <p:cNvSpPr>
            <a:spLocks noGrp="1"/>
          </p:cNvSpPr>
          <p:nvPr>
            <p:ph type="title"/>
          </p:nvPr>
        </p:nvSpPr>
        <p:spPr>
          <a:xfrm>
            <a:off x="1638300" y="-191386"/>
            <a:ext cx="8915399" cy="1468800"/>
          </a:xfrm>
        </p:spPr>
        <p:txBody>
          <a:bodyPr/>
          <a:lstStyle/>
          <a:p>
            <a:r>
              <a:rPr lang="en-US" dirty="0"/>
              <a:t>Diagnosis</a:t>
            </a:r>
          </a:p>
        </p:txBody>
      </p:sp>
      <p:sp>
        <p:nvSpPr>
          <p:cNvPr id="3" name="Text Placeholder 2">
            <a:extLst>
              <a:ext uri="{FF2B5EF4-FFF2-40B4-BE49-F238E27FC236}">
                <a16:creationId xmlns:a16="http://schemas.microsoft.com/office/drawing/2014/main" id="{B44412CF-4637-402F-B0C6-559A641195CD}"/>
              </a:ext>
            </a:extLst>
          </p:cNvPr>
          <p:cNvSpPr>
            <a:spLocks noGrp="1"/>
          </p:cNvSpPr>
          <p:nvPr>
            <p:ph type="body" idx="1"/>
          </p:nvPr>
        </p:nvSpPr>
        <p:spPr>
          <a:xfrm>
            <a:off x="1638300" y="1701329"/>
            <a:ext cx="8915399" cy="4912122"/>
          </a:xfrm>
        </p:spPr>
        <p:txBody>
          <a:bodyPr>
            <a:normAutofit lnSpcReduction="10000"/>
          </a:bodyPr>
          <a:lstStyle/>
          <a:p>
            <a:r>
              <a:rPr lang="en-US" b="1" u="sng" dirty="0"/>
              <a:t>Diagnosis:</a:t>
            </a:r>
          </a:p>
          <a:p>
            <a:pPr marL="0" indent="0">
              <a:buNone/>
            </a:pPr>
            <a:r>
              <a:rPr lang="en-US" dirty="0"/>
              <a:t>  1. </a:t>
            </a:r>
            <a:r>
              <a:rPr lang="en-US" b="1" dirty="0"/>
              <a:t>ECG</a:t>
            </a:r>
            <a:r>
              <a:rPr lang="en-US" dirty="0"/>
              <a:t>: Often suggests right ventricular hypertrophy—specifically, right-axis deviation and right atrial abnormality are frequently present</a:t>
            </a:r>
          </a:p>
          <a:p>
            <a:pPr marL="0" indent="0">
              <a:buNone/>
            </a:pPr>
            <a:r>
              <a:rPr lang="en-US" dirty="0"/>
              <a:t>  2. </a:t>
            </a:r>
            <a:r>
              <a:rPr lang="en-US" b="1" dirty="0"/>
              <a:t>CXR</a:t>
            </a:r>
            <a:r>
              <a:rPr lang="en-US" dirty="0"/>
              <a:t>: Enlarged pulmonary arteries with or without clear lung fields based on the cause of pulmonary hypertension</a:t>
            </a:r>
          </a:p>
          <a:p>
            <a:pPr marL="0" indent="0">
              <a:buNone/>
            </a:pPr>
            <a:r>
              <a:rPr lang="en-US" dirty="0"/>
              <a:t>  3. </a:t>
            </a:r>
            <a:r>
              <a:rPr lang="en-US" b="1" dirty="0"/>
              <a:t>Echocardiogram</a:t>
            </a:r>
            <a:r>
              <a:rPr lang="en-US" dirty="0"/>
              <a:t>:</a:t>
            </a:r>
          </a:p>
          <a:p>
            <a:pPr marL="0" indent="0">
              <a:buNone/>
            </a:pPr>
            <a:r>
              <a:rPr lang="en-US" dirty="0"/>
              <a:t>       a. Dilated pulmonary artery </a:t>
            </a:r>
          </a:p>
          <a:p>
            <a:pPr marL="0" indent="0">
              <a:buNone/>
            </a:pPr>
            <a:r>
              <a:rPr lang="en-US" dirty="0"/>
              <a:t>       b. Dilatation/hypertrophy of RA and RV</a:t>
            </a:r>
          </a:p>
          <a:p>
            <a:pPr marL="0" indent="0">
              <a:buNone/>
            </a:pPr>
            <a:r>
              <a:rPr lang="en-US" dirty="0"/>
              <a:t>       c. Abnormal movement of IV septum (due to increased right ventricular volume)</a:t>
            </a:r>
          </a:p>
          <a:p>
            <a:pPr marL="0" indent="0">
              <a:buNone/>
            </a:pPr>
            <a:r>
              <a:rPr lang="en-US" dirty="0"/>
              <a:t>  4. </a:t>
            </a:r>
            <a:r>
              <a:rPr lang="en-US" b="1" dirty="0"/>
              <a:t>Right heart catheterization: </a:t>
            </a:r>
            <a:r>
              <a:rPr lang="en-US" dirty="0"/>
              <a:t>required for confirmatory diagnosis of pulmonary HTN. Reveals increased mean pulmonary artery pressure &gt;25 mm Hg</a:t>
            </a:r>
          </a:p>
          <a:p>
            <a:endParaRPr lang="en-US" dirty="0"/>
          </a:p>
        </p:txBody>
      </p:sp>
    </p:spTree>
    <p:extLst>
      <p:ext uri="{BB962C8B-B14F-4D97-AF65-F5344CB8AC3E}">
        <p14:creationId xmlns:p14="http://schemas.microsoft.com/office/powerpoint/2010/main" val="220154791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EDFB2E-0533-455A-9102-9040E5A1FDAF}"/>
              </a:ext>
            </a:extLst>
          </p:cNvPr>
          <p:cNvSpPr>
            <a:spLocks noGrp="1"/>
          </p:cNvSpPr>
          <p:nvPr>
            <p:ph type="ctrTitle"/>
          </p:nvPr>
        </p:nvSpPr>
        <p:spPr>
          <a:xfrm>
            <a:off x="1638300" y="430618"/>
            <a:ext cx="8915399" cy="4162646"/>
          </a:xfrm>
        </p:spPr>
        <p:txBody>
          <a:bodyPr>
            <a:normAutofit/>
          </a:bodyPr>
          <a:lstStyle/>
          <a:p>
            <a:pPr marL="0" marR="0" lvl="0" indent="0" defTabSz="457200" rtl="0" eaLnBrk="1" fontAlgn="auto" latinLnBrk="0" hangingPunct="1">
              <a:lnSpc>
                <a:spcPct val="100000"/>
              </a:lnSpc>
              <a:spcBef>
                <a:spcPts val="1000"/>
              </a:spcBef>
              <a:spcAft>
                <a:spcPts val="0"/>
              </a:spcAft>
              <a:tabLst/>
              <a:defRPr/>
            </a:pPr>
            <a:r>
              <a:rPr kumimoji="0" lang="en-US" sz="2400" b="0" i="0" u="none" strike="noStrike" kern="1200" cap="none" spc="0" normalizeH="0" baseline="0" noProof="0" dirty="0">
                <a:ln>
                  <a:noFill/>
                </a:ln>
                <a:solidFill>
                  <a:prstClr val="black">
                    <a:lumMod val="75000"/>
                    <a:lumOff val="25000"/>
                  </a:prstClr>
                </a:solidFill>
                <a:effectLst/>
                <a:uLnTx/>
                <a:uFillTx/>
                <a:latin typeface="Century Gothic" panose="020B0502020202020204"/>
                <a:ea typeface="+mn-ea"/>
                <a:cs typeface="+mn-cs"/>
              </a:rPr>
              <a:t>5.</a:t>
            </a:r>
            <a:r>
              <a:rPr kumimoji="0" lang="en-US" sz="2400" b="1" i="0" u="none" strike="noStrike" kern="1200" cap="none" spc="0" normalizeH="0" baseline="0" noProof="0" dirty="0">
                <a:ln>
                  <a:noFill/>
                </a:ln>
                <a:solidFill>
                  <a:prstClr val="black">
                    <a:lumMod val="75000"/>
                    <a:lumOff val="25000"/>
                  </a:prstClr>
                </a:solidFill>
                <a:effectLst/>
                <a:uLnTx/>
                <a:uFillTx/>
                <a:latin typeface="Century Gothic" panose="020B0502020202020204"/>
                <a:ea typeface="+mn-ea"/>
                <a:cs typeface="+mn-cs"/>
              </a:rPr>
              <a:t> a ventilation-perfusion scan</a:t>
            </a:r>
            <a:r>
              <a:rPr kumimoji="0" lang="en-US" sz="2400" b="0" i="0" u="none" strike="noStrike" kern="1200" cap="none" spc="0" normalizeH="0" baseline="0" noProof="0" dirty="0">
                <a:ln>
                  <a:noFill/>
                </a:ln>
                <a:solidFill>
                  <a:prstClr val="black">
                    <a:lumMod val="75000"/>
                    <a:lumOff val="25000"/>
                  </a:prstClr>
                </a:solidFill>
                <a:effectLst/>
                <a:uLnTx/>
                <a:uFillTx/>
                <a:latin typeface="Century Gothic" panose="020B0502020202020204"/>
                <a:ea typeface="+mn-ea"/>
                <a:cs typeface="+mn-cs"/>
              </a:rPr>
              <a:t> – where the amount of air and blood flow in your lungs is measured; it's used to look for </a:t>
            </a:r>
            <a:r>
              <a:rPr kumimoji="0" lang="en-US" sz="2400" b="0" i="0" u="none" strike="noStrike" kern="1200" cap="none" spc="0" normalizeH="0" baseline="0" noProof="0" dirty="0">
                <a:ln>
                  <a:noFill/>
                </a:ln>
                <a:solidFill>
                  <a:prstClr val="black">
                    <a:lumMod val="75000"/>
                    <a:lumOff val="25000"/>
                  </a:prstClr>
                </a:solidFill>
                <a:effectLst/>
                <a:uLnTx/>
                <a:uFillTx/>
                <a:latin typeface="Century Gothic" panose="020B0502020202020204"/>
                <a:ea typeface="+mn-ea"/>
                <a:cs typeface="+mn-cs"/>
                <a:hlinkClick r:id="rId2"/>
              </a:rPr>
              <a:t>blood clots</a:t>
            </a:r>
            <a:r>
              <a:rPr kumimoji="0" lang="en-US" sz="2400" b="0" i="0" u="none" strike="noStrike" kern="1200" cap="none" spc="0" normalizeH="0" baseline="0" noProof="0" dirty="0">
                <a:ln>
                  <a:noFill/>
                </a:ln>
                <a:solidFill>
                  <a:prstClr val="black">
                    <a:lumMod val="75000"/>
                    <a:lumOff val="25000"/>
                  </a:prstClr>
                </a:solidFill>
                <a:effectLst/>
                <a:uLnTx/>
                <a:uFillTx/>
                <a:latin typeface="Century Gothic" panose="020B0502020202020204"/>
                <a:ea typeface="+mn-ea"/>
                <a:cs typeface="+mn-cs"/>
              </a:rPr>
              <a:t> that may be causing pulmonary hypertension</a:t>
            </a:r>
            <a:br>
              <a:rPr kumimoji="0" lang="en-US" sz="2400" b="0" i="0" u="none" strike="noStrike" kern="1200" cap="none" spc="0" normalizeH="0" baseline="0" noProof="0" dirty="0">
                <a:ln>
                  <a:noFill/>
                </a:ln>
                <a:solidFill>
                  <a:prstClr val="black">
                    <a:lumMod val="75000"/>
                    <a:lumOff val="25000"/>
                  </a:prstClr>
                </a:solidFill>
                <a:effectLst/>
                <a:uLnTx/>
                <a:uFillTx/>
                <a:latin typeface="Century Gothic" panose="020B0502020202020204"/>
                <a:ea typeface="+mn-ea"/>
                <a:cs typeface="+mn-cs"/>
              </a:rPr>
            </a:br>
            <a:r>
              <a:rPr kumimoji="0" lang="en-US" sz="2400" b="0" i="0" u="none" strike="noStrike" kern="1200" cap="none" spc="0" normalizeH="0" baseline="0" noProof="0" dirty="0">
                <a:ln>
                  <a:noFill/>
                </a:ln>
                <a:solidFill>
                  <a:prstClr val="black">
                    <a:lumMod val="75000"/>
                    <a:lumOff val="25000"/>
                  </a:prstClr>
                </a:solidFill>
                <a:effectLst/>
                <a:uLnTx/>
                <a:uFillTx/>
                <a:latin typeface="Century Gothic" panose="020B0502020202020204"/>
                <a:ea typeface="+mn-ea"/>
                <a:cs typeface="+mn-cs"/>
              </a:rPr>
              <a:t>  6.</a:t>
            </a:r>
            <a:r>
              <a:rPr kumimoji="0" lang="en-US" sz="2400" b="1" i="0" u="none" strike="noStrike" kern="1200" cap="none" spc="0" normalizeH="0" baseline="0" noProof="0" dirty="0">
                <a:ln>
                  <a:noFill/>
                </a:ln>
                <a:solidFill>
                  <a:prstClr val="black">
                    <a:lumMod val="75000"/>
                    <a:lumOff val="25000"/>
                  </a:prstClr>
                </a:solidFill>
                <a:effectLst/>
                <a:uLnTx/>
                <a:uFillTx/>
                <a:latin typeface="Century Gothic" panose="020B0502020202020204"/>
                <a:ea typeface="+mn-ea"/>
                <a:cs typeface="+mn-cs"/>
              </a:rPr>
              <a:t> lung function tests</a:t>
            </a:r>
            <a:r>
              <a:rPr kumimoji="0" lang="en-US" sz="2400" b="0" i="0" u="none" strike="noStrike" kern="1200" cap="none" spc="0" normalizeH="0" baseline="0" noProof="0" dirty="0">
                <a:ln>
                  <a:noFill/>
                </a:ln>
                <a:solidFill>
                  <a:prstClr val="black">
                    <a:lumMod val="75000"/>
                    <a:lumOff val="25000"/>
                  </a:prstClr>
                </a:solidFill>
                <a:effectLst/>
                <a:uLnTx/>
                <a:uFillTx/>
                <a:latin typeface="Century Gothic" panose="020B0502020202020204"/>
                <a:ea typeface="+mn-ea"/>
                <a:cs typeface="+mn-cs"/>
              </a:rPr>
              <a:t> – to assess how well your lungs work</a:t>
            </a:r>
            <a:br>
              <a:rPr kumimoji="0" lang="en-US" sz="2400" b="0" i="0" u="none" strike="noStrike" kern="1200" cap="none" spc="0" normalizeH="0" baseline="0" noProof="0" dirty="0">
                <a:ln>
                  <a:noFill/>
                </a:ln>
                <a:solidFill>
                  <a:prstClr val="black">
                    <a:lumMod val="75000"/>
                    <a:lumOff val="25000"/>
                  </a:prstClr>
                </a:solidFill>
                <a:effectLst/>
                <a:uLnTx/>
                <a:uFillTx/>
                <a:latin typeface="Century Gothic" panose="020B0502020202020204"/>
                <a:ea typeface="+mn-ea"/>
                <a:cs typeface="+mn-cs"/>
              </a:rPr>
            </a:br>
            <a:br>
              <a:rPr kumimoji="0" lang="en-US" sz="2400" b="0" i="0" u="none" strike="noStrike" kern="1200" cap="none" spc="0" normalizeH="0" baseline="0" noProof="0" dirty="0">
                <a:ln>
                  <a:noFill/>
                </a:ln>
                <a:solidFill>
                  <a:prstClr val="black">
                    <a:lumMod val="75000"/>
                    <a:lumOff val="25000"/>
                  </a:prstClr>
                </a:solidFill>
                <a:effectLst/>
                <a:uLnTx/>
                <a:uFillTx/>
                <a:latin typeface="Century Gothic" panose="020B0502020202020204"/>
                <a:ea typeface="+mn-ea"/>
                <a:cs typeface="+mn-cs"/>
              </a:rPr>
            </a:br>
            <a:r>
              <a:rPr kumimoji="0" lang="en-US" sz="2400" b="1" i="0" u="sng" strike="noStrike" kern="1200" cap="none" spc="0" normalizeH="0" baseline="0" noProof="0" dirty="0">
                <a:ln>
                  <a:noFill/>
                </a:ln>
                <a:solidFill>
                  <a:prstClr val="black">
                    <a:lumMod val="75000"/>
                    <a:lumOff val="25000"/>
                  </a:prstClr>
                </a:solidFill>
                <a:effectLst/>
                <a:uLnTx/>
                <a:uFillTx/>
                <a:latin typeface="Century Gothic" panose="020B0502020202020204"/>
                <a:ea typeface="+mn-ea"/>
                <a:cs typeface="+mn-cs"/>
              </a:rPr>
              <a:t>The initial best 2 tests are echocardiogram and right hearth catheterization </a:t>
            </a:r>
            <a:br>
              <a:rPr kumimoji="0" lang="en-US" sz="2400" b="1" i="0" u="sng" strike="noStrike" kern="1200" cap="none" spc="0" normalizeH="0" baseline="0" noProof="0" dirty="0">
                <a:ln>
                  <a:noFill/>
                </a:ln>
                <a:solidFill>
                  <a:prstClr val="black">
                    <a:lumMod val="75000"/>
                    <a:lumOff val="25000"/>
                  </a:prstClr>
                </a:solidFill>
                <a:effectLst/>
                <a:uLnTx/>
                <a:uFillTx/>
                <a:latin typeface="Century Gothic" panose="020B0502020202020204"/>
                <a:ea typeface="+mn-ea"/>
                <a:cs typeface="+mn-cs"/>
              </a:rPr>
            </a:br>
            <a:endParaRPr lang="en-US" sz="2400" dirty="0"/>
          </a:p>
        </p:txBody>
      </p:sp>
    </p:spTree>
    <p:extLst>
      <p:ext uri="{BB962C8B-B14F-4D97-AF65-F5344CB8AC3E}">
        <p14:creationId xmlns:p14="http://schemas.microsoft.com/office/powerpoint/2010/main" val="287135852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C03A38-D6DF-4E95-9AC9-F260187DE3B4}"/>
              </a:ext>
            </a:extLst>
          </p:cNvPr>
          <p:cNvSpPr>
            <a:spLocks noGrp="1"/>
          </p:cNvSpPr>
          <p:nvPr>
            <p:ph type="ctrTitle"/>
          </p:nvPr>
        </p:nvSpPr>
        <p:spPr/>
        <p:txBody>
          <a:bodyPr/>
          <a:lstStyle/>
          <a:p>
            <a:endParaRPr lang="en-US"/>
          </a:p>
        </p:txBody>
      </p:sp>
      <p:sp>
        <p:nvSpPr>
          <p:cNvPr id="3" name="Subtitle 2">
            <a:extLst>
              <a:ext uri="{FF2B5EF4-FFF2-40B4-BE49-F238E27FC236}">
                <a16:creationId xmlns:a16="http://schemas.microsoft.com/office/drawing/2014/main" id="{5ECD9D5E-3B9F-4F29-BBFD-4393FCD46DD1}"/>
              </a:ext>
            </a:extLst>
          </p:cNvPr>
          <p:cNvSpPr>
            <a:spLocks noGrp="1"/>
          </p:cNvSpPr>
          <p:nvPr>
            <p:ph type="subTitle" idx="1"/>
          </p:nvPr>
        </p:nvSpPr>
        <p:spPr/>
        <p:txBody>
          <a:bodyPr/>
          <a:lstStyle/>
          <a:p>
            <a:endParaRPr lang="en-US"/>
          </a:p>
        </p:txBody>
      </p:sp>
      <p:pic>
        <p:nvPicPr>
          <p:cNvPr id="4" name="Content Placeholder 3">
            <a:extLst>
              <a:ext uri="{FF2B5EF4-FFF2-40B4-BE49-F238E27FC236}">
                <a16:creationId xmlns:a16="http://schemas.microsoft.com/office/drawing/2014/main" id="{B7999B55-1522-4492-B475-9769488E4797}"/>
              </a:ext>
            </a:extLst>
          </p:cNvPr>
          <p:cNvPicPr>
            <a:picLocks noGrp="1" noChangeAspect="1"/>
          </p:cNvPicPr>
          <p:nvPr/>
        </p:nvPicPr>
        <p:blipFill>
          <a:blip r:embed="rId2">
            <a:extLst>
              <a:ext uri="{28A0092B-C50C-407E-A947-70E740481C1C}">
                <a14:useLocalDpi xmlns:a14="http://schemas.microsoft.com/office/drawing/2010/main" val="0"/>
              </a:ext>
            </a:extLst>
          </a:blip>
          <a:stretch>
            <a:fillRect/>
          </a:stretch>
        </p:blipFill>
        <p:spPr>
          <a:xfrm>
            <a:off x="0" y="1"/>
            <a:ext cx="12192000" cy="6857999"/>
          </a:xfrm>
          <a:prstGeom prst="rect">
            <a:avLst/>
          </a:prstGeom>
        </p:spPr>
      </p:pic>
    </p:spTree>
    <p:extLst>
      <p:ext uri="{BB962C8B-B14F-4D97-AF65-F5344CB8AC3E}">
        <p14:creationId xmlns:p14="http://schemas.microsoft.com/office/powerpoint/2010/main" val="90689489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78863C-E76A-4AE7-AF97-CDD62D3C1412}"/>
              </a:ext>
            </a:extLst>
          </p:cNvPr>
          <p:cNvSpPr>
            <a:spLocks noGrp="1"/>
          </p:cNvSpPr>
          <p:nvPr>
            <p:ph type="title"/>
          </p:nvPr>
        </p:nvSpPr>
        <p:spPr/>
        <p:txBody>
          <a:bodyPr/>
          <a:lstStyle/>
          <a:p>
            <a:r>
              <a:rPr lang="en-US" dirty="0"/>
              <a:t>Treatment </a:t>
            </a:r>
          </a:p>
        </p:txBody>
      </p:sp>
      <p:sp>
        <p:nvSpPr>
          <p:cNvPr id="3" name="Content Placeholder 2">
            <a:extLst>
              <a:ext uri="{FF2B5EF4-FFF2-40B4-BE49-F238E27FC236}">
                <a16:creationId xmlns:a16="http://schemas.microsoft.com/office/drawing/2014/main" id="{992933F9-B8F8-4759-B4B8-A6F4C1DAC065}"/>
              </a:ext>
            </a:extLst>
          </p:cNvPr>
          <p:cNvSpPr>
            <a:spLocks noGrp="1"/>
          </p:cNvSpPr>
          <p:nvPr>
            <p:ph idx="1"/>
          </p:nvPr>
        </p:nvSpPr>
        <p:spPr/>
        <p:txBody>
          <a:bodyPr>
            <a:normAutofit fontScale="92500" lnSpcReduction="10000"/>
          </a:bodyPr>
          <a:lstStyle/>
          <a:p>
            <a:pPr marL="342900" marR="0" lvl="0" indent="-342900" algn="l" defTabSz="457200" rtl="0" eaLnBrk="1" fontAlgn="auto" latinLnBrk="0" hangingPunct="1">
              <a:lnSpc>
                <a:spcPct val="100000"/>
              </a:lnSpc>
              <a:spcBef>
                <a:spcPts val="1000"/>
              </a:spcBef>
              <a:spcAft>
                <a:spcPts val="0"/>
              </a:spcAft>
              <a:buClr>
                <a:srgbClr val="A53010"/>
              </a:buClr>
              <a:buSzTx/>
              <a:buFont typeface="Wingdings 3" charset="2"/>
              <a:buChar char=""/>
              <a:tabLst/>
              <a:defRPr/>
            </a:pPr>
            <a:r>
              <a:rPr kumimoji="0" lang="en-US" sz="2400" b="0" i="0" u="none" strike="noStrike" kern="1200" cap="none" spc="0" normalizeH="0" baseline="0" noProof="0" dirty="0">
                <a:ln>
                  <a:noFill/>
                </a:ln>
                <a:solidFill>
                  <a:prstClr val="black">
                    <a:lumMod val="75000"/>
                    <a:lumOff val="25000"/>
                  </a:prstClr>
                </a:solidFill>
                <a:effectLst/>
                <a:uLnTx/>
                <a:uFillTx/>
                <a:latin typeface="Century Gothic" panose="020B0502020202020204"/>
                <a:ea typeface="+mn-ea"/>
                <a:cs typeface="+mn-cs"/>
              </a:rPr>
              <a:t>Treatments include:</a:t>
            </a:r>
          </a:p>
          <a:p>
            <a:pPr marL="0" marR="0" lvl="0" indent="0" algn="l" defTabSz="457200" rtl="0" eaLnBrk="1" fontAlgn="auto" latinLnBrk="0" hangingPunct="1">
              <a:lnSpc>
                <a:spcPct val="100000"/>
              </a:lnSpc>
              <a:spcBef>
                <a:spcPts val="1000"/>
              </a:spcBef>
              <a:spcAft>
                <a:spcPts val="0"/>
              </a:spcAft>
              <a:buClr>
                <a:srgbClr val="A53010"/>
              </a:buClr>
              <a:buSzTx/>
              <a:buFont typeface="Wingdings 3" charset="2"/>
              <a:buNone/>
              <a:tabLst/>
              <a:defRPr/>
            </a:pPr>
            <a:r>
              <a:rPr kumimoji="0" lang="en-US" sz="2400" b="1" i="0" u="none" strike="noStrike" kern="1200" cap="none" spc="0" normalizeH="0" baseline="0" noProof="0" dirty="0">
                <a:ln>
                  <a:noFill/>
                </a:ln>
                <a:solidFill>
                  <a:prstClr val="black"/>
                </a:solidFill>
                <a:effectLst/>
                <a:uLnTx/>
                <a:uFillTx/>
                <a:latin typeface="Century Gothic" panose="020B0502020202020204"/>
                <a:ea typeface="+mn-ea"/>
                <a:cs typeface="+mn-cs"/>
                <a:hlinkClick r:id="rId2"/>
              </a:rPr>
              <a:t>1. </a:t>
            </a:r>
            <a:r>
              <a:rPr kumimoji="0" lang="en-US" sz="2400" b="1" i="0" u="none" strike="noStrike" kern="1200" cap="none" spc="0" normalizeH="0" baseline="0" noProof="0" dirty="0">
                <a:ln>
                  <a:noFill/>
                </a:ln>
                <a:solidFill>
                  <a:prstClr val="black">
                    <a:lumMod val="75000"/>
                    <a:lumOff val="25000"/>
                  </a:prstClr>
                </a:solidFill>
                <a:effectLst/>
                <a:uLnTx/>
                <a:uFillTx/>
                <a:latin typeface="Century Gothic" panose="020B0502020202020204"/>
                <a:ea typeface="+mn-ea"/>
                <a:cs typeface="+mn-cs"/>
                <a:hlinkClick r:id="rId2"/>
              </a:rPr>
              <a:t>anticoagulant medicines</a:t>
            </a:r>
            <a:r>
              <a:rPr kumimoji="0" lang="en-US" sz="2400" b="0" i="0" u="none" strike="noStrike" kern="1200" cap="none" spc="0" normalizeH="0" baseline="0" noProof="0" dirty="0">
                <a:ln>
                  <a:noFill/>
                </a:ln>
                <a:solidFill>
                  <a:prstClr val="black">
                    <a:lumMod val="75000"/>
                    <a:lumOff val="25000"/>
                  </a:prstClr>
                </a:solidFill>
                <a:effectLst/>
                <a:uLnTx/>
                <a:uFillTx/>
                <a:latin typeface="Century Gothic" panose="020B0502020202020204"/>
                <a:ea typeface="+mn-ea"/>
                <a:cs typeface="+mn-cs"/>
              </a:rPr>
              <a:t> – such as </a:t>
            </a:r>
            <a:r>
              <a:rPr kumimoji="0" lang="en-US" sz="2400" b="0" i="0" u="none" strike="noStrike" kern="1200" cap="none" spc="0" normalizeH="0" baseline="0" noProof="0" dirty="0">
                <a:ln>
                  <a:noFill/>
                </a:ln>
                <a:solidFill>
                  <a:prstClr val="black">
                    <a:lumMod val="75000"/>
                    <a:lumOff val="25000"/>
                  </a:prstClr>
                </a:solidFill>
                <a:effectLst/>
                <a:uLnTx/>
                <a:uFillTx/>
                <a:latin typeface="Century Gothic" panose="020B0502020202020204"/>
                <a:ea typeface="+mn-ea"/>
                <a:cs typeface="+mn-cs"/>
                <a:hlinkClick r:id="rId3"/>
              </a:rPr>
              <a:t>warfarin</a:t>
            </a:r>
            <a:r>
              <a:rPr kumimoji="0" lang="en-US" sz="2400" b="0" i="0" u="none" strike="noStrike" kern="1200" cap="none" spc="0" normalizeH="0" baseline="0" noProof="0" dirty="0">
                <a:ln>
                  <a:noFill/>
                </a:ln>
                <a:solidFill>
                  <a:prstClr val="black">
                    <a:lumMod val="75000"/>
                    <a:lumOff val="25000"/>
                  </a:prstClr>
                </a:solidFill>
                <a:effectLst/>
                <a:uLnTx/>
                <a:uFillTx/>
                <a:latin typeface="Century Gothic" panose="020B0502020202020204"/>
                <a:ea typeface="+mn-ea"/>
                <a:cs typeface="+mn-cs"/>
              </a:rPr>
              <a:t> to help prevent </a:t>
            </a:r>
            <a:r>
              <a:rPr kumimoji="0" lang="en-US" sz="2400" b="0" i="0" u="none" strike="noStrike" kern="1200" cap="none" spc="0" normalizeH="0" baseline="0" noProof="0" dirty="0">
                <a:ln>
                  <a:noFill/>
                </a:ln>
                <a:solidFill>
                  <a:prstClr val="black">
                    <a:lumMod val="75000"/>
                    <a:lumOff val="25000"/>
                  </a:prstClr>
                </a:solidFill>
                <a:effectLst/>
                <a:uLnTx/>
                <a:uFillTx/>
                <a:latin typeface="Century Gothic" panose="020B0502020202020204"/>
                <a:ea typeface="+mn-ea"/>
                <a:cs typeface="+mn-cs"/>
                <a:hlinkClick r:id="rId4"/>
              </a:rPr>
              <a:t>blood clots</a:t>
            </a:r>
            <a:endParaRPr kumimoji="0" lang="en-US" sz="2400" b="0" i="0" u="none" strike="noStrike" kern="1200" cap="none" spc="0" normalizeH="0" baseline="0" noProof="0" dirty="0">
              <a:ln>
                <a:noFill/>
              </a:ln>
              <a:solidFill>
                <a:prstClr val="black">
                  <a:lumMod val="75000"/>
                  <a:lumOff val="25000"/>
                </a:prstClr>
              </a:solidFill>
              <a:effectLst/>
              <a:uLnTx/>
              <a:uFillTx/>
              <a:latin typeface="Century Gothic" panose="020B0502020202020204"/>
              <a:ea typeface="+mn-ea"/>
              <a:cs typeface="+mn-cs"/>
            </a:endParaRPr>
          </a:p>
          <a:p>
            <a:pPr marL="0" marR="0" lvl="0" indent="0" algn="l" defTabSz="457200" rtl="0" eaLnBrk="1" fontAlgn="auto" latinLnBrk="0" hangingPunct="1">
              <a:lnSpc>
                <a:spcPct val="100000"/>
              </a:lnSpc>
              <a:spcBef>
                <a:spcPts val="1000"/>
              </a:spcBef>
              <a:spcAft>
                <a:spcPts val="0"/>
              </a:spcAft>
              <a:buClr>
                <a:srgbClr val="A53010"/>
              </a:buClr>
              <a:buSzTx/>
              <a:buFont typeface="Wingdings 3" charset="2"/>
              <a:buNone/>
              <a:tabLst/>
              <a:defRPr/>
            </a:pPr>
            <a:r>
              <a:rPr kumimoji="0" lang="en-US" sz="2400" b="1" i="0" u="none" strike="noStrike" kern="1200" cap="none" spc="0" normalizeH="0" baseline="0" noProof="0" dirty="0">
                <a:ln>
                  <a:noFill/>
                </a:ln>
                <a:solidFill>
                  <a:prstClr val="black">
                    <a:lumMod val="75000"/>
                    <a:lumOff val="25000"/>
                  </a:prstClr>
                </a:solidFill>
                <a:effectLst/>
                <a:uLnTx/>
                <a:uFillTx/>
                <a:latin typeface="Century Gothic" panose="020B0502020202020204"/>
                <a:ea typeface="+mn-ea"/>
                <a:cs typeface="+mn-cs"/>
              </a:rPr>
              <a:t>2.diuretics (water tablets)</a:t>
            </a:r>
            <a:r>
              <a:rPr kumimoji="0" lang="en-US" sz="2400" b="0" i="0" u="none" strike="noStrike" kern="1200" cap="none" spc="0" normalizeH="0" baseline="0" noProof="0" dirty="0">
                <a:ln>
                  <a:noFill/>
                </a:ln>
                <a:solidFill>
                  <a:prstClr val="black">
                    <a:lumMod val="75000"/>
                    <a:lumOff val="25000"/>
                  </a:prstClr>
                </a:solidFill>
                <a:effectLst/>
                <a:uLnTx/>
                <a:uFillTx/>
                <a:latin typeface="Century Gothic" panose="020B0502020202020204"/>
                <a:ea typeface="+mn-ea"/>
                <a:cs typeface="+mn-cs"/>
              </a:rPr>
              <a:t> – to remove excess fluid from the body caused by </a:t>
            </a:r>
            <a:r>
              <a:rPr kumimoji="0" lang="en-US" sz="2400" b="0" i="0" u="none" strike="noStrike" kern="1200" cap="none" spc="0" normalizeH="0" baseline="0" noProof="0" dirty="0">
                <a:ln>
                  <a:noFill/>
                </a:ln>
                <a:solidFill>
                  <a:prstClr val="black">
                    <a:lumMod val="75000"/>
                    <a:lumOff val="25000"/>
                  </a:prstClr>
                </a:solidFill>
                <a:effectLst/>
                <a:uLnTx/>
                <a:uFillTx/>
                <a:latin typeface="Century Gothic" panose="020B0502020202020204"/>
                <a:ea typeface="+mn-ea"/>
                <a:cs typeface="+mn-cs"/>
                <a:hlinkClick r:id="rId5"/>
              </a:rPr>
              <a:t>heart failure</a:t>
            </a:r>
            <a:endParaRPr kumimoji="0" lang="en-US" sz="2400" b="0" i="0" u="none" strike="noStrike" kern="1200" cap="none" spc="0" normalizeH="0" baseline="0" noProof="0" dirty="0">
              <a:ln>
                <a:noFill/>
              </a:ln>
              <a:solidFill>
                <a:prstClr val="black">
                  <a:lumMod val="75000"/>
                  <a:lumOff val="25000"/>
                </a:prstClr>
              </a:solidFill>
              <a:effectLst/>
              <a:uLnTx/>
              <a:uFillTx/>
              <a:latin typeface="Century Gothic" panose="020B0502020202020204"/>
              <a:ea typeface="+mn-ea"/>
              <a:cs typeface="+mn-cs"/>
            </a:endParaRPr>
          </a:p>
          <a:p>
            <a:pPr marL="0" marR="0" lvl="0" indent="0" algn="l" defTabSz="457200" rtl="0" eaLnBrk="1" fontAlgn="auto" latinLnBrk="0" hangingPunct="1">
              <a:lnSpc>
                <a:spcPct val="100000"/>
              </a:lnSpc>
              <a:spcBef>
                <a:spcPts val="1000"/>
              </a:spcBef>
              <a:spcAft>
                <a:spcPts val="0"/>
              </a:spcAft>
              <a:buClr>
                <a:srgbClr val="A53010"/>
              </a:buClr>
              <a:buSzTx/>
              <a:buFont typeface="Wingdings 3" charset="2"/>
              <a:buNone/>
              <a:tabLst/>
              <a:defRPr/>
            </a:pPr>
            <a:r>
              <a:rPr kumimoji="0" lang="en-US" sz="2400" b="1" i="0" u="none" strike="noStrike" kern="1200" cap="none" spc="0" normalizeH="0" baseline="0" noProof="0" dirty="0">
                <a:ln>
                  <a:noFill/>
                </a:ln>
                <a:solidFill>
                  <a:prstClr val="black">
                    <a:lumMod val="75000"/>
                    <a:lumOff val="25000"/>
                  </a:prstClr>
                </a:solidFill>
                <a:effectLst/>
                <a:uLnTx/>
                <a:uFillTx/>
                <a:latin typeface="Century Gothic" panose="020B0502020202020204"/>
                <a:ea typeface="+mn-ea"/>
                <a:cs typeface="+mn-cs"/>
                <a:hlinkClick r:id="rId6"/>
              </a:rPr>
              <a:t>3.oxygen treatment</a:t>
            </a:r>
            <a:r>
              <a:rPr kumimoji="0" lang="en-US" sz="2400" b="0" i="0" u="none" strike="noStrike" kern="1200" cap="none" spc="0" normalizeH="0" baseline="0" noProof="0" dirty="0">
                <a:ln>
                  <a:noFill/>
                </a:ln>
                <a:solidFill>
                  <a:prstClr val="black">
                    <a:lumMod val="75000"/>
                    <a:lumOff val="25000"/>
                  </a:prstClr>
                </a:solidFill>
                <a:effectLst/>
                <a:uLnTx/>
                <a:uFillTx/>
                <a:latin typeface="Century Gothic" panose="020B0502020202020204"/>
                <a:ea typeface="+mn-ea"/>
                <a:cs typeface="+mn-cs"/>
              </a:rPr>
              <a:t> – this involves inhaling air that contains a higher concentration of oxygen than normal</a:t>
            </a:r>
          </a:p>
          <a:p>
            <a:pPr marL="0" marR="0" lvl="0" indent="0" algn="l" defTabSz="457200" rtl="0" eaLnBrk="1" fontAlgn="auto" latinLnBrk="0" hangingPunct="1">
              <a:lnSpc>
                <a:spcPct val="100000"/>
              </a:lnSpc>
              <a:spcBef>
                <a:spcPts val="1000"/>
              </a:spcBef>
              <a:spcAft>
                <a:spcPts val="0"/>
              </a:spcAft>
              <a:buClr>
                <a:srgbClr val="A53010"/>
              </a:buClr>
              <a:buSzTx/>
              <a:buFont typeface="Wingdings 3" charset="2"/>
              <a:buNone/>
              <a:tabLst/>
              <a:defRPr/>
            </a:pPr>
            <a:r>
              <a:rPr kumimoji="0" lang="en-US" sz="2400" b="1" i="0" u="none" strike="noStrike" kern="1200" cap="none" spc="0" normalizeH="0" baseline="0" noProof="0" dirty="0">
                <a:ln>
                  <a:noFill/>
                </a:ln>
                <a:solidFill>
                  <a:prstClr val="black">
                    <a:lumMod val="75000"/>
                    <a:lumOff val="25000"/>
                  </a:prstClr>
                </a:solidFill>
                <a:effectLst/>
                <a:uLnTx/>
                <a:uFillTx/>
                <a:latin typeface="Century Gothic" panose="020B0502020202020204"/>
                <a:ea typeface="+mn-ea"/>
                <a:cs typeface="+mn-cs"/>
              </a:rPr>
              <a:t>4.digoxin</a:t>
            </a:r>
            <a:r>
              <a:rPr kumimoji="0" lang="en-US" sz="2400" b="0" i="0" u="none" strike="noStrike" kern="1200" cap="none" spc="0" normalizeH="0" baseline="0" noProof="0" dirty="0">
                <a:ln>
                  <a:noFill/>
                </a:ln>
                <a:solidFill>
                  <a:prstClr val="black">
                    <a:lumMod val="75000"/>
                    <a:lumOff val="25000"/>
                  </a:prstClr>
                </a:solidFill>
                <a:effectLst/>
                <a:uLnTx/>
                <a:uFillTx/>
                <a:latin typeface="Century Gothic" panose="020B0502020202020204"/>
                <a:ea typeface="+mn-ea"/>
                <a:cs typeface="+mn-cs"/>
              </a:rPr>
              <a:t> – this can improve your symptoms by strengthening your heart muscle contractions and slowing down your heart rate</a:t>
            </a:r>
          </a:p>
          <a:p>
            <a:endParaRPr lang="en-US" dirty="0"/>
          </a:p>
        </p:txBody>
      </p:sp>
    </p:spTree>
    <p:extLst>
      <p:ext uri="{BB962C8B-B14F-4D97-AF65-F5344CB8AC3E}">
        <p14:creationId xmlns:p14="http://schemas.microsoft.com/office/powerpoint/2010/main" val="140667979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1AF694-B3E7-4109-A2B3-266726033A10}"/>
              </a:ext>
            </a:extLst>
          </p:cNvPr>
          <p:cNvSpPr>
            <a:spLocks noGrp="1"/>
          </p:cNvSpPr>
          <p:nvPr>
            <p:ph type="ctrTitle"/>
          </p:nvPr>
        </p:nvSpPr>
        <p:spPr>
          <a:xfrm>
            <a:off x="1786271" y="0"/>
            <a:ext cx="9378100" cy="5741581"/>
          </a:xfrm>
        </p:spPr>
        <p:txBody>
          <a:bodyPr>
            <a:normAutofit/>
          </a:bodyPr>
          <a:lstStyle/>
          <a:p>
            <a:pPr marL="342900" marR="0" lvl="0" indent="-342900" defTabSz="457200" rtl="0" eaLnBrk="1" fontAlgn="auto" latinLnBrk="0" hangingPunct="1">
              <a:lnSpc>
                <a:spcPct val="100000"/>
              </a:lnSpc>
              <a:spcBef>
                <a:spcPts val="1000"/>
              </a:spcBef>
              <a:spcAft>
                <a:spcPts val="0"/>
              </a:spcAft>
              <a:tabLst/>
              <a:defRPr/>
            </a:pPr>
            <a:r>
              <a:rPr kumimoji="0" lang="en-US" sz="2000" b="0" i="0" u="none" strike="noStrike" kern="1200" cap="none" spc="0" normalizeH="0" baseline="0" noProof="0" dirty="0">
                <a:ln>
                  <a:noFill/>
                </a:ln>
                <a:solidFill>
                  <a:prstClr val="black">
                    <a:lumMod val="75000"/>
                    <a:lumOff val="25000"/>
                  </a:prstClr>
                </a:solidFill>
                <a:effectLst/>
                <a:uLnTx/>
                <a:uFillTx/>
                <a:latin typeface="Century Gothic" panose="020B0502020202020204"/>
                <a:ea typeface="+mn-ea"/>
                <a:cs typeface="+mn-cs"/>
              </a:rPr>
              <a:t>There are also a number of specialist treatments for PAH that help relax the arteries in the lungs and reduce the blood pressure in the lungs.</a:t>
            </a:r>
            <a:br>
              <a:rPr kumimoji="0" lang="en-US" sz="2000" b="0" i="0" u="none" strike="noStrike" kern="1200" cap="none" spc="0" normalizeH="0" baseline="0" noProof="0" dirty="0">
                <a:ln>
                  <a:noFill/>
                </a:ln>
                <a:solidFill>
                  <a:prstClr val="black">
                    <a:lumMod val="75000"/>
                    <a:lumOff val="25000"/>
                  </a:prstClr>
                </a:solidFill>
                <a:effectLst/>
                <a:uLnTx/>
                <a:uFillTx/>
                <a:latin typeface="Century Gothic" panose="020B0502020202020204"/>
                <a:ea typeface="+mn-ea"/>
                <a:cs typeface="+mn-cs"/>
              </a:rPr>
            </a:br>
            <a:r>
              <a:rPr kumimoji="0" lang="en-US" sz="2000" b="0" i="0" u="none" strike="noStrike" kern="1200" cap="none" spc="0" normalizeH="0" baseline="0" noProof="0" dirty="0">
                <a:ln>
                  <a:noFill/>
                </a:ln>
                <a:solidFill>
                  <a:prstClr val="black">
                    <a:lumMod val="75000"/>
                    <a:lumOff val="25000"/>
                  </a:prstClr>
                </a:solidFill>
                <a:effectLst/>
                <a:uLnTx/>
                <a:uFillTx/>
                <a:latin typeface="Century Gothic" panose="020B0502020202020204"/>
                <a:ea typeface="+mn-ea"/>
                <a:cs typeface="+mn-cs"/>
              </a:rPr>
              <a:t>These medicines slow the progression of PAH, and may even reverse some of the damage to the heart and lungs.</a:t>
            </a:r>
            <a:br>
              <a:rPr kumimoji="0" lang="en-US" sz="2000" b="0" i="0" u="none" strike="noStrike" kern="1200" cap="none" spc="0" normalizeH="0" baseline="0" noProof="0" dirty="0">
                <a:ln>
                  <a:noFill/>
                </a:ln>
                <a:solidFill>
                  <a:prstClr val="black">
                    <a:lumMod val="75000"/>
                    <a:lumOff val="25000"/>
                  </a:prstClr>
                </a:solidFill>
                <a:effectLst/>
                <a:uLnTx/>
                <a:uFillTx/>
                <a:latin typeface="Century Gothic" panose="020B0502020202020204"/>
                <a:ea typeface="+mn-ea"/>
                <a:cs typeface="+mn-cs"/>
              </a:rPr>
            </a:br>
            <a:r>
              <a:rPr kumimoji="0" lang="en-US" sz="2000" b="0" i="0" u="none" strike="noStrike" kern="1200" cap="none" spc="0" normalizeH="0" baseline="0" noProof="0" dirty="0">
                <a:ln>
                  <a:noFill/>
                </a:ln>
                <a:solidFill>
                  <a:prstClr val="black">
                    <a:lumMod val="75000"/>
                    <a:lumOff val="25000"/>
                  </a:prstClr>
                </a:solidFill>
                <a:effectLst/>
                <a:uLnTx/>
                <a:uFillTx/>
                <a:latin typeface="Century Gothic" panose="020B0502020202020204"/>
                <a:ea typeface="+mn-ea"/>
                <a:cs typeface="+mn-cs"/>
              </a:rPr>
              <a:t>Other treatments that are sometimes used are:</a:t>
            </a:r>
            <a:br>
              <a:rPr kumimoji="0" lang="en-US" sz="2000" b="0" i="0" u="none" strike="noStrike" kern="1200" cap="none" spc="0" normalizeH="0" baseline="0" noProof="0" dirty="0">
                <a:ln>
                  <a:noFill/>
                </a:ln>
                <a:solidFill>
                  <a:prstClr val="black">
                    <a:lumMod val="75000"/>
                    <a:lumOff val="25000"/>
                  </a:prstClr>
                </a:solidFill>
                <a:effectLst/>
                <a:uLnTx/>
                <a:uFillTx/>
                <a:latin typeface="Century Gothic" panose="020B0502020202020204"/>
                <a:ea typeface="+mn-ea"/>
                <a:cs typeface="+mn-cs"/>
              </a:rPr>
            </a:br>
            <a:r>
              <a:rPr kumimoji="0" lang="en-US" sz="2000" b="1" i="0" u="none" strike="noStrike" kern="1200" cap="none" spc="0" normalizeH="0" baseline="0" noProof="0" dirty="0">
                <a:ln>
                  <a:noFill/>
                </a:ln>
                <a:solidFill>
                  <a:prstClr val="black">
                    <a:lumMod val="75000"/>
                    <a:lumOff val="25000"/>
                  </a:prstClr>
                </a:solidFill>
                <a:effectLst/>
                <a:uLnTx/>
                <a:uFillTx/>
                <a:latin typeface="Century Gothic" panose="020B0502020202020204"/>
                <a:ea typeface="+mn-ea"/>
                <a:cs typeface="+mn-cs"/>
              </a:rPr>
              <a:t>  1.endothelin receptor antagonists</a:t>
            </a:r>
            <a:r>
              <a:rPr kumimoji="0" lang="en-US" sz="2000" b="0" i="0" u="none" strike="noStrike" kern="1200" cap="none" spc="0" normalizeH="0" baseline="0" noProof="0" dirty="0">
                <a:ln>
                  <a:noFill/>
                </a:ln>
                <a:solidFill>
                  <a:prstClr val="black">
                    <a:lumMod val="75000"/>
                    <a:lumOff val="25000"/>
                  </a:prstClr>
                </a:solidFill>
                <a:effectLst/>
                <a:uLnTx/>
                <a:uFillTx/>
                <a:latin typeface="Century Gothic" panose="020B0502020202020204"/>
                <a:ea typeface="+mn-ea"/>
                <a:cs typeface="+mn-cs"/>
              </a:rPr>
              <a:t> – such as </a:t>
            </a:r>
            <a:r>
              <a:rPr kumimoji="0" lang="en-US" sz="2000" b="0" i="0" u="none" strike="noStrike" kern="1200" cap="none" spc="0" normalizeH="0" baseline="0" noProof="0" dirty="0" err="1">
                <a:ln>
                  <a:noFill/>
                </a:ln>
                <a:solidFill>
                  <a:prstClr val="black">
                    <a:lumMod val="75000"/>
                    <a:lumOff val="25000"/>
                  </a:prstClr>
                </a:solidFill>
                <a:effectLst/>
                <a:uLnTx/>
                <a:uFillTx/>
                <a:latin typeface="Century Gothic" panose="020B0502020202020204"/>
                <a:ea typeface="+mn-ea"/>
                <a:cs typeface="+mn-cs"/>
              </a:rPr>
              <a:t>bosentan</a:t>
            </a:r>
            <a:r>
              <a:rPr kumimoji="0" lang="en-US" sz="2000" b="0" i="0" u="none" strike="noStrike" kern="1200" cap="none" spc="0" normalizeH="0" baseline="0" noProof="0" dirty="0">
                <a:ln>
                  <a:noFill/>
                </a:ln>
                <a:solidFill>
                  <a:prstClr val="black">
                    <a:lumMod val="75000"/>
                    <a:lumOff val="25000"/>
                  </a:prstClr>
                </a:solidFill>
                <a:effectLst/>
                <a:uLnTx/>
                <a:uFillTx/>
                <a:latin typeface="Century Gothic" panose="020B0502020202020204"/>
                <a:ea typeface="+mn-ea"/>
                <a:cs typeface="+mn-cs"/>
              </a:rPr>
              <a:t>, </a:t>
            </a:r>
            <a:r>
              <a:rPr kumimoji="0" lang="en-US" sz="2000" b="0" i="0" u="none" strike="noStrike" kern="1200" cap="none" spc="0" normalizeH="0" baseline="0" noProof="0" dirty="0" err="1">
                <a:ln>
                  <a:noFill/>
                </a:ln>
                <a:solidFill>
                  <a:prstClr val="black">
                    <a:lumMod val="75000"/>
                    <a:lumOff val="25000"/>
                  </a:prstClr>
                </a:solidFill>
                <a:effectLst/>
                <a:uLnTx/>
                <a:uFillTx/>
                <a:latin typeface="Century Gothic" panose="020B0502020202020204"/>
                <a:ea typeface="+mn-ea"/>
                <a:cs typeface="+mn-cs"/>
              </a:rPr>
              <a:t>ambrisentan</a:t>
            </a:r>
            <a:r>
              <a:rPr kumimoji="0" lang="en-US" sz="2000" b="0" i="0" u="none" strike="noStrike" kern="1200" cap="none" spc="0" normalizeH="0" baseline="0" noProof="0" dirty="0">
                <a:ln>
                  <a:noFill/>
                </a:ln>
                <a:solidFill>
                  <a:prstClr val="black">
                    <a:lumMod val="75000"/>
                    <a:lumOff val="25000"/>
                  </a:prstClr>
                </a:solidFill>
                <a:effectLst/>
                <a:uLnTx/>
                <a:uFillTx/>
                <a:latin typeface="Century Gothic" panose="020B0502020202020204"/>
                <a:ea typeface="+mn-ea"/>
                <a:cs typeface="+mn-cs"/>
              </a:rPr>
              <a:t> , </a:t>
            </a:r>
            <a:r>
              <a:rPr kumimoji="0" lang="en-US" sz="2000" b="0" i="0" u="none" strike="noStrike" kern="1200" cap="none" spc="0" normalizeH="0" baseline="0" noProof="0" dirty="0" err="1">
                <a:ln>
                  <a:noFill/>
                </a:ln>
                <a:solidFill>
                  <a:prstClr val="black">
                    <a:lumMod val="75000"/>
                    <a:lumOff val="25000"/>
                  </a:prstClr>
                </a:solidFill>
                <a:effectLst/>
                <a:uLnTx/>
                <a:uFillTx/>
                <a:latin typeface="Century Gothic" panose="020B0502020202020204"/>
                <a:ea typeface="+mn-ea"/>
                <a:cs typeface="+mn-cs"/>
              </a:rPr>
              <a:t>macitentan</a:t>
            </a:r>
            <a:r>
              <a:rPr kumimoji="0" lang="en-US" sz="2000" b="0" i="0" u="none" strike="noStrike" kern="1200" cap="none" spc="0" normalizeH="0" baseline="0" noProof="0" dirty="0">
                <a:ln>
                  <a:noFill/>
                </a:ln>
                <a:solidFill>
                  <a:prstClr val="black">
                    <a:lumMod val="75000"/>
                    <a:lumOff val="25000"/>
                  </a:prstClr>
                </a:solidFill>
                <a:effectLst/>
                <a:uLnTx/>
                <a:uFillTx/>
                <a:latin typeface="Century Gothic" panose="020B0502020202020204"/>
                <a:ea typeface="+mn-ea"/>
                <a:cs typeface="+mn-cs"/>
              </a:rPr>
              <a:t> </a:t>
            </a:r>
            <a:br>
              <a:rPr kumimoji="0" lang="en-US" sz="2000" b="0" i="0" u="none" strike="noStrike" kern="1200" cap="none" spc="0" normalizeH="0" baseline="0" noProof="0" dirty="0">
                <a:ln>
                  <a:noFill/>
                </a:ln>
                <a:solidFill>
                  <a:prstClr val="black">
                    <a:lumMod val="75000"/>
                    <a:lumOff val="25000"/>
                  </a:prstClr>
                </a:solidFill>
                <a:effectLst/>
                <a:uLnTx/>
                <a:uFillTx/>
                <a:latin typeface="Century Gothic" panose="020B0502020202020204"/>
                <a:ea typeface="+mn-ea"/>
                <a:cs typeface="+mn-cs"/>
              </a:rPr>
            </a:br>
            <a:r>
              <a:rPr kumimoji="0" lang="en-US" sz="2000" b="1" i="0" u="none" strike="noStrike" kern="1200" cap="none" spc="0" normalizeH="0" baseline="0" noProof="0" dirty="0">
                <a:ln>
                  <a:noFill/>
                </a:ln>
                <a:solidFill>
                  <a:prstClr val="black">
                    <a:lumMod val="75000"/>
                    <a:lumOff val="25000"/>
                  </a:prstClr>
                </a:solidFill>
                <a:effectLst/>
                <a:uLnTx/>
                <a:uFillTx/>
                <a:latin typeface="Century Gothic" panose="020B0502020202020204"/>
                <a:ea typeface="+mn-ea"/>
                <a:cs typeface="+mn-cs"/>
              </a:rPr>
              <a:t>  2.phosphodiesterase 5 inhibitors</a:t>
            </a:r>
            <a:r>
              <a:rPr kumimoji="0" lang="en-US" sz="2000" b="0" i="0" u="none" strike="noStrike" kern="1200" cap="none" spc="0" normalizeH="0" baseline="0" noProof="0" dirty="0">
                <a:ln>
                  <a:noFill/>
                </a:ln>
                <a:solidFill>
                  <a:prstClr val="black">
                    <a:lumMod val="75000"/>
                    <a:lumOff val="25000"/>
                  </a:prstClr>
                </a:solidFill>
                <a:effectLst/>
                <a:uLnTx/>
                <a:uFillTx/>
                <a:latin typeface="Century Gothic" panose="020B0502020202020204"/>
                <a:ea typeface="+mn-ea"/>
                <a:cs typeface="+mn-cs"/>
              </a:rPr>
              <a:t> – </a:t>
            </a:r>
            <a:r>
              <a:rPr kumimoji="0" lang="en-US" sz="2000" b="0" i="0" u="none" strike="noStrike" kern="1200" cap="none" spc="0" normalizeH="0" baseline="0" noProof="0" dirty="0">
                <a:ln>
                  <a:noFill/>
                </a:ln>
                <a:solidFill>
                  <a:prstClr val="black">
                    <a:lumMod val="75000"/>
                    <a:lumOff val="25000"/>
                  </a:prstClr>
                </a:solidFill>
                <a:effectLst/>
                <a:uLnTx/>
                <a:uFillTx/>
                <a:latin typeface="Century Gothic" panose="020B0502020202020204"/>
                <a:ea typeface="+mn-ea"/>
                <a:cs typeface="+mn-cs"/>
                <a:hlinkClick r:id="rId2"/>
              </a:rPr>
              <a:t>sildenafil </a:t>
            </a:r>
            <a:r>
              <a:rPr kumimoji="0" lang="en-US" sz="2000" b="0" i="0" u="none" strike="noStrike" kern="1200" cap="none" spc="0" normalizeH="0" baseline="0" noProof="0" dirty="0">
                <a:ln>
                  <a:noFill/>
                </a:ln>
                <a:solidFill>
                  <a:prstClr val="black">
                    <a:lumMod val="75000"/>
                    <a:lumOff val="25000"/>
                  </a:prstClr>
                </a:solidFill>
                <a:effectLst/>
                <a:uLnTx/>
                <a:uFillTx/>
                <a:latin typeface="Century Gothic" panose="020B0502020202020204"/>
                <a:ea typeface="+mn-ea"/>
                <a:cs typeface="+mn-cs"/>
              </a:rPr>
              <a:t>and </a:t>
            </a:r>
            <a:r>
              <a:rPr kumimoji="0" lang="en-US" sz="2000" b="0" i="0" u="none" strike="noStrike" kern="1200" cap="none" spc="0" normalizeH="0" baseline="0" noProof="0" dirty="0">
                <a:ln>
                  <a:noFill/>
                </a:ln>
                <a:solidFill>
                  <a:prstClr val="black">
                    <a:lumMod val="75000"/>
                    <a:lumOff val="25000"/>
                  </a:prstClr>
                </a:solidFill>
                <a:effectLst/>
                <a:uLnTx/>
                <a:uFillTx/>
                <a:latin typeface="Century Gothic" panose="020B0502020202020204"/>
                <a:ea typeface="+mn-ea"/>
                <a:cs typeface="+mn-cs"/>
                <a:hlinkClick r:id="rId3"/>
              </a:rPr>
              <a:t>tadalafil</a:t>
            </a:r>
            <a:br>
              <a:rPr kumimoji="0" lang="en-US" sz="2000" b="0" i="0" u="none" strike="noStrike" kern="1200" cap="none" spc="0" normalizeH="0" baseline="0" noProof="0" dirty="0">
                <a:ln>
                  <a:noFill/>
                </a:ln>
                <a:solidFill>
                  <a:prstClr val="black">
                    <a:lumMod val="75000"/>
                    <a:lumOff val="25000"/>
                  </a:prstClr>
                </a:solidFill>
                <a:effectLst/>
                <a:uLnTx/>
                <a:uFillTx/>
                <a:latin typeface="Century Gothic" panose="020B0502020202020204"/>
                <a:ea typeface="+mn-ea"/>
                <a:cs typeface="+mn-cs"/>
              </a:rPr>
            </a:br>
            <a:r>
              <a:rPr kumimoji="0" lang="en-US" sz="2000" b="1" i="0" u="none" strike="noStrike" kern="1200" cap="none" spc="0" normalizeH="0" baseline="0" noProof="0" dirty="0">
                <a:ln>
                  <a:noFill/>
                </a:ln>
                <a:solidFill>
                  <a:prstClr val="black">
                    <a:lumMod val="75000"/>
                    <a:lumOff val="25000"/>
                  </a:prstClr>
                </a:solidFill>
                <a:effectLst/>
                <a:uLnTx/>
                <a:uFillTx/>
                <a:latin typeface="Century Gothic" panose="020B0502020202020204"/>
                <a:ea typeface="+mn-ea"/>
                <a:cs typeface="+mn-cs"/>
              </a:rPr>
              <a:t>  3.prostaglandins</a:t>
            </a:r>
            <a:r>
              <a:rPr kumimoji="0" lang="en-US" sz="2000" b="0" i="0" u="none" strike="noStrike" kern="1200" cap="none" spc="0" normalizeH="0" baseline="0" noProof="0" dirty="0">
                <a:ln>
                  <a:noFill/>
                </a:ln>
                <a:solidFill>
                  <a:prstClr val="black">
                    <a:lumMod val="75000"/>
                    <a:lumOff val="25000"/>
                  </a:prstClr>
                </a:solidFill>
                <a:effectLst/>
                <a:uLnTx/>
                <a:uFillTx/>
                <a:latin typeface="Century Gothic" panose="020B0502020202020204"/>
                <a:ea typeface="+mn-ea"/>
                <a:cs typeface="+mn-cs"/>
              </a:rPr>
              <a:t> – </a:t>
            </a:r>
            <a:r>
              <a:rPr kumimoji="0" lang="en-US" sz="2000" b="0" i="0" u="none" strike="noStrike" kern="1200" cap="none" spc="0" normalizeH="0" baseline="0" noProof="0" dirty="0" err="1">
                <a:ln>
                  <a:noFill/>
                </a:ln>
                <a:solidFill>
                  <a:prstClr val="black">
                    <a:lumMod val="75000"/>
                    <a:lumOff val="25000"/>
                  </a:prstClr>
                </a:solidFill>
                <a:effectLst/>
                <a:uLnTx/>
                <a:uFillTx/>
                <a:latin typeface="Century Gothic" panose="020B0502020202020204"/>
                <a:ea typeface="+mn-ea"/>
                <a:cs typeface="+mn-cs"/>
              </a:rPr>
              <a:t>epoprostenol</a:t>
            </a:r>
            <a:r>
              <a:rPr kumimoji="0" lang="en-US" sz="2000" b="0" i="0" u="none" strike="noStrike" kern="1200" cap="none" spc="0" normalizeH="0" baseline="0" noProof="0" dirty="0">
                <a:ln>
                  <a:noFill/>
                </a:ln>
                <a:solidFill>
                  <a:prstClr val="black">
                    <a:lumMod val="75000"/>
                    <a:lumOff val="25000"/>
                  </a:prstClr>
                </a:solidFill>
                <a:effectLst/>
                <a:uLnTx/>
                <a:uFillTx/>
                <a:latin typeface="Century Gothic" panose="020B0502020202020204"/>
                <a:ea typeface="+mn-ea"/>
                <a:cs typeface="+mn-cs"/>
              </a:rPr>
              <a:t>, </a:t>
            </a:r>
            <a:r>
              <a:rPr kumimoji="0" lang="en-US" sz="2000" b="0" i="0" u="none" strike="noStrike" kern="1200" cap="none" spc="0" normalizeH="0" baseline="0" noProof="0" dirty="0" err="1">
                <a:ln>
                  <a:noFill/>
                </a:ln>
                <a:solidFill>
                  <a:prstClr val="black">
                    <a:lumMod val="75000"/>
                    <a:lumOff val="25000"/>
                  </a:prstClr>
                </a:solidFill>
                <a:effectLst/>
                <a:uLnTx/>
                <a:uFillTx/>
                <a:latin typeface="Century Gothic" panose="020B0502020202020204"/>
                <a:ea typeface="+mn-ea"/>
                <a:cs typeface="+mn-cs"/>
              </a:rPr>
              <a:t>iloprost</a:t>
            </a:r>
            <a:r>
              <a:rPr kumimoji="0" lang="en-US" sz="2000" b="0" i="0" u="none" strike="noStrike" kern="1200" cap="none" spc="0" normalizeH="0" baseline="0" noProof="0" dirty="0">
                <a:ln>
                  <a:noFill/>
                </a:ln>
                <a:solidFill>
                  <a:prstClr val="black">
                    <a:lumMod val="75000"/>
                    <a:lumOff val="25000"/>
                  </a:prstClr>
                </a:solidFill>
                <a:effectLst/>
                <a:uLnTx/>
                <a:uFillTx/>
                <a:latin typeface="Century Gothic" panose="020B0502020202020204"/>
                <a:ea typeface="+mn-ea"/>
                <a:cs typeface="+mn-cs"/>
              </a:rPr>
              <a:t> and </a:t>
            </a:r>
            <a:r>
              <a:rPr kumimoji="0" lang="en-US" sz="2000" b="0" i="0" u="none" strike="noStrike" kern="1200" cap="none" spc="0" normalizeH="0" baseline="0" noProof="0" dirty="0" err="1">
                <a:ln>
                  <a:noFill/>
                </a:ln>
                <a:solidFill>
                  <a:prstClr val="black">
                    <a:lumMod val="75000"/>
                    <a:lumOff val="25000"/>
                  </a:prstClr>
                </a:solidFill>
                <a:effectLst/>
                <a:uLnTx/>
                <a:uFillTx/>
                <a:latin typeface="Century Gothic" panose="020B0502020202020204"/>
                <a:ea typeface="+mn-ea"/>
                <a:cs typeface="+mn-cs"/>
              </a:rPr>
              <a:t>treprostinil</a:t>
            </a:r>
            <a:br>
              <a:rPr kumimoji="0" lang="en-US" sz="2000" b="0" i="0" u="none" strike="noStrike" kern="1200" cap="none" spc="0" normalizeH="0" baseline="0" noProof="0" dirty="0">
                <a:ln>
                  <a:noFill/>
                </a:ln>
                <a:solidFill>
                  <a:prstClr val="black">
                    <a:lumMod val="75000"/>
                    <a:lumOff val="25000"/>
                  </a:prstClr>
                </a:solidFill>
                <a:effectLst/>
                <a:uLnTx/>
                <a:uFillTx/>
                <a:latin typeface="Century Gothic" panose="020B0502020202020204"/>
                <a:ea typeface="+mn-ea"/>
                <a:cs typeface="+mn-cs"/>
              </a:rPr>
            </a:br>
            <a:r>
              <a:rPr kumimoji="0" lang="en-US" sz="2000" b="1" i="0" u="none" strike="noStrike" kern="1200" cap="none" spc="0" normalizeH="0" baseline="0" noProof="0" dirty="0">
                <a:ln>
                  <a:noFill/>
                </a:ln>
                <a:solidFill>
                  <a:prstClr val="black">
                    <a:lumMod val="75000"/>
                    <a:lumOff val="25000"/>
                  </a:prstClr>
                </a:solidFill>
                <a:effectLst/>
                <a:uLnTx/>
                <a:uFillTx/>
                <a:latin typeface="Century Gothic" panose="020B0502020202020204"/>
                <a:ea typeface="+mn-ea"/>
                <a:cs typeface="+mn-cs"/>
              </a:rPr>
              <a:t>  4.soluble guanylate cyclase stimulators</a:t>
            </a:r>
            <a:r>
              <a:rPr kumimoji="0" lang="en-US" sz="2000" b="0" i="0" u="none" strike="noStrike" kern="1200" cap="none" spc="0" normalizeH="0" baseline="0" noProof="0" dirty="0">
                <a:ln>
                  <a:noFill/>
                </a:ln>
                <a:solidFill>
                  <a:prstClr val="black">
                    <a:lumMod val="75000"/>
                    <a:lumOff val="25000"/>
                  </a:prstClr>
                </a:solidFill>
                <a:effectLst/>
                <a:uLnTx/>
                <a:uFillTx/>
                <a:latin typeface="Century Gothic" panose="020B0502020202020204"/>
                <a:ea typeface="+mn-ea"/>
                <a:cs typeface="+mn-cs"/>
              </a:rPr>
              <a:t>   the first targeted therapy to be shown to be effective in Chronic Thromboembolic Pulmonary Hypertension (CTEPH)– such as </a:t>
            </a:r>
            <a:r>
              <a:rPr kumimoji="0" lang="en-US" sz="2000" b="0" i="0" u="none" strike="noStrike" kern="1200" cap="none" spc="0" normalizeH="0" baseline="0" noProof="0" dirty="0" err="1">
                <a:ln>
                  <a:noFill/>
                </a:ln>
                <a:solidFill>
                  <a:prstClr val="black">
                    <a:lumMod val="75000"/>
                    <a:lumOff val="25000"/>
                  </a:prstClr>
                </a:solidFill>
                <a:effectLst/>
                <a:uLnTx/>
                <a:uFillTx/>
                <a:latin typeface="Century Gothic" panose="020B0502020202020204"/>
                <a:ea typeface="+mn-ea"/>
                <a:cs typeface="+mn-cs"/>
              </a:rPr>
              <a:t>riociguat</a:t>
            </a:r>
            <a:br>
              <a:rPr kumimoji="0" lang="en-US" sz="2000" b="0" i="0" u="none" strike="noStrike" kern="1200" cap="none" spc="0" normalizeH="0" baseline="0" noProof="0" dirty="0">
                <a:ln>
                  <a:noFill/>
                </a:ln>
                <a:solidFill>
                  <a:prstClr val="black">
                    <a:lumMod val="75000"/>
                    <a:lumOff val="25000"/>
                  </a:prstClr>
                </a:solidFill>
                <a:effectLst/>
                <a:uLnTx/>
                <a:uFillTx/>
                <a:latin typeface="Century Gothic" panose="020B0502020202020204"/>
                <a:ea typeface="+mn-ea"/>
                <a:cs typeface="+mn-cs"/>
              </a:rPr>
            </a:br>
            <a:r>
              <a:rPr kumimoji="0" lang="en-US" sz="2000" b="1" i="0" u="none" strike="noStrike" kern="1200" cap="none" spc="0" normalizeH="0" baseline="0" noProof="0" dirty="0">
                <a:ln>
                  <a:noFill/>
                </a:ln>
                <a:solidFill>
                  <a:prstClr val="black">
                    <a:lumMod val="75000"/>
                    <a:lumOff val="25000"/>
                  </a:prstClr>
                </a:solidFill>
                <a:effectLst/>
                <a:uLnTx/>
                <a:uFillTx/>
                <a:latin typeface="Century Gothic" panose="020B0502020202020204"/>
                <a:ea typeface="+mn-ea"/>
                <a:cs typeface="+mn-cs"/>
              </a:rPr>
              <a:t>  5.calcium channel blockers</a:t>
            </a:r>
            <a:r>
              <a:rPr kumimoji="0" lang="en-US" sz="2000" b="0" i="0" u="none" strike="noStrike" kern="1200" cap="none" spc="0" normalizeH="0" baseline="0" noProof="0" dirty="0">
                <a:ln>
                  <a:noFill/>
                </a:ln>
                <a:solidFill>
                  <a:prstClr val="black">
                    <a:lumMod val="75000"/>
                    <a:lumOff val="25000"/>
                  </a:prstClr>
                </a:solidFill>
                <a:effectLst/>
                <a:uLnTx/>
                <a:uFillTx/>
                <a:latin typeface="Century Gothic" panose="020B0502020202020204"/>
                <a:ea typeface="+mn-ea"/>
                <a:cs typeface="+mn-cs"/>
              </a:rPr>
              <a:t> – </a:t>
            </a:r>
            <a:r>
              <a:rPr kumimoji="0" lang="en-US" sz="2000" b="0" i="0" u="none" strike="noStrike" kern="1200" cap="none" spc="0" normalizeH="0" baseline="0" noProof="0" dirty="0">
                <a:ln>
                  <a:noFill/>
                </a:ln>
                <a:solidFill>
                  <a:prstClr val="black">
                    <a:lumMod val="75000"/>
                    <a:lumOff val="25000"/>
                  </a:prstClr>
                </a:solidFill>
                <a:effectLst/>
                <a:uLnTx/>
                <a:uFillTx/>
                <a:latin typeface="Century Gothic" panose="020B0502020202020204"/>
                <a:ea typeface="+mn-ea"/>
                <a:cs typeface="+mn-cs"/>
                <a:hlinkClick r:id="rId4"/>
              </a:rPr>
              <a:t>nifedipine</a:t>
            </a:r>
            <a:r>
              <a:rPr kumimoji="0" lang="en-US" sz="2000" b="0" i="0" u="none" strike="noStrike" kern="1200" cap="none" spc="0" normalizeH="0" baseline="0" noProof="0" dirty="0">
                <a:ln>
                  <a:noFill/>
                </a:ln>
                <a:solidFill>
                  <a:prstClr val="black">
                    <a:lumMod val="75000"/>
                    <a:lumOff val="25000"/>
                  </a:prstClr>
                </a:solidFill>
                <a:effectLst/>
                <a:uLnTx/>
                <a:uFillTx/>
                <a:latin typeface="Century Gothic" panose="020B0502020202020204"/>
                <a:ea typeface="+mn-ea"/>
                <a:cs typeface="+mn-cs"/>
              </a:rPr>
              <a:t>, diltiazem, nicardipine and </a:t>
            </a:r>
            <a:r>
              <a:rPr kumimoji="0" lang="en-US" sz="2000" b="0" i="0" u="none" strike="noStrike" kern="1200" cap="none" spc="0" normalizeH="0" baseline="0" noProof="0" dirty="0">
                <a:ln>
                  <a:noFill/>
                </a:ln>
                <a:solidFill>
                  <a:prstClr val="black">
                    <a:lumMod val="75000"/>
                    <a:lumOff val="25000"/>
                  </a:prstClr>
                </a:solidFill>
                <a:effectLst/>
                <a:uLnTx/>
                <a:uFillTx/>
                <a:latin typeface="Century Gothic" panose="020B0502020202020204"/>
                <a:ea typeface="+mn-ea"/>
                <a:cs typeface="+mn-cs"/>
                <a:hlinkClick r:id="rId5"/>
              </a:rPr>
              <a:t>amlodipine</a:t>
            </a:r>
            <a:br>
              <a:rPr kumimoji="0" lang="en-US" sz="2000" b="0" i="0" u="none" strike="noStrike" kern="1200" cap="none" spc="0" normalizeH="0" baseline="0" noProof="0" dirty="0">
                <a:ln>
                  <a:noFill/>
                </a:ln>
                <a:solidFill>
                  <a:prstClr val="black">
                    <a:lumMod val="75000"/>
                    <a:lumOff val="25000"/>
                  </a:prstClr>
                </a:solidFill>
                <a:effectLst/>
                <a:uLnTx/>
                <a:uFillTx/>
                <a:latin typeface="Century Gothic" panose="020B0502020202020204"/>
                <a:ea typeface="+mn-ea"/>
                <a:cs typeface="+mn-cs"/>
              </a:rPr>
            </a:br>
            <a:endParaRPr lang="en-US" sz="2000" dirty="0"/>
          </a:p>
        </p:txBody>
      </p:sp>
    </p:spTree>
    <p:extLst>
      <p:ext uri="{BB962C8B-B14F-4D97-AF65-F5344CB8AC3E}">
        <p14:creationId xmlns:p14="http://schemas.microsoft.com/office/powerpoint/2010/main" val="217437647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1FBEB0-1DEC-4073-A415-64FBAF7E0E12}"/>
              </a:ext>
            </a:extLst>
          </p:cNvPr>
          <p:cNvSpPr>
            <a:spLocks noGrp="1"/>
          </p:cNvSpPr>
          <p:nvPr>
            <p:ph type="title"/>
          </p:nvPr>
        </p:nvSpPr>
        <p:spPr>
          <a:xfrm>
            <a:off x="1954970" y="2901083"/>
            <a:ext cx="8911687" cy="1055834"/>
          </a:xfrm>
        </p:spPr>
        <p:txBody>
          <a:bodyPr>
            <a:noAutofit/>
          </a:bodyPr>
          <a:lstStyle/>
          <a:p>
            <a:pPr algn="ctr"/>
            <a:r>
              <a:rPr lang="en-US" sz="8800" b="1" dirty="0">
                <a:solidFill>
                  <a:schemeClr val="accent2">
                    <a:lumMod val="60000"/>
                    <a:lumOff val="40000"/>
                  </a:schemeClr>
                </a:solidFill>
              </a:rPr>
              <a:t>Thank you </a:t>
            </a:r>
          </a:p>
        </p:txBody>
      </p:sp>
    </p:spTree>
    <p:extLst>
      <p:ext uri="{BB962C8B-B14F-4D97-AF65-F5344CB8AC3E}">
        <p14:creationId xmlns:p14="http://schemas.microsoft.com/office/powerpoint/2010/main" val="306337558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73EDAB-5CAA-483B-8F5A-FAE71047D19C}"/>
              </a:ext>
            </a:extLst>
          </p:cNvPr>
          <p:cNvSpPr>
            <a:spLocks noGrp="1"/>
          </p:cNvSpPr>
          <p:nvPr>
            <p:ph type="title"/>
          </p:nvPr>
        </p:nvSpPr>
        <p:spPr>
          <a:xfrm>
            <a:off x="1295402" y="1684497"/>
            <a:ext cx="9601196" cy="1303867"/>
          </a:xfrm>
        </p:spPr>
        <p:txBody>
          <a:bodyPr>
            <a:normAutofit/>
          </a:bodyPr>
          <a:lstStyle/>
          <a:p>
            <a:pPr algn="l"/>
            <a:r>
              <a:rPr lang="en-US" dirty="0"/>
              <a:t>Definition : </a:t>
            </a:r>
            <a:br>
              <a:rPr lang="en-US" dirty="0"/>
            </a:br>
            <a:r>
              <a:rPr lang="en-US" dirty="0"/>
              <a:t> </a:t>
            </a:r>
          </a:p>
        </p:txBody>
      </p:sp>
      <p:sp>
        <p:nvSpPr>
          <p:cNvPr id="5" name="TextBox 4">
            <a:extLst>
              <a:ext uri="{FF2B5EF4-FFF2-40B4-BE49-F238E27FC236}">
                <a16:creationId xmlns:a16="http://schemas.microsoft.com/office/drawing/2014/main" id="{1F7CFA30-B730-4540-A3AF-590715E84BBD}"/>
              </a:ext>
            </a:extLst>
          </p:cNvPr>
          <p:cNvSpPr txBox="1"/>
          <p:nvPr/>
        </p:nvSpPr>
        <p:spPr>
          <a:xfrm>
            <a:off x="1557131" y="2640639"/>
            <a:ext cx="9077738" cy="3539430"/>
          </a:xfrm>
          <a:prstGeom prst="rect">
            <a:avLst/>
          </a:prstGeom>
          <a:noFill/>
        </p:spPr>
        <p:txBody>
          <a:bodyPr wrap="square">
            <a:spAutoFit/>
          </a:bodyPr>
          <a:lstStyle/>
          <a:p>
            <a:r>
              <a:rPr lang="en-US" sz="3200" dirty="0"/>
              <a:t>Pulmonary hypertension is defined as  pulmonary arterial pressure greater than 25 mmHg at rest and 30 mmHg at exercise . </a:t>
            </a:r>
            <a:br>
              <a:rPr lang="en-US" sz="3200" dirty="0"/>
            </a:br>
            <a:r>
              <a:rPr lang="en-US" sz="3200" dirty="0"/>
              <a:t>It is a type of blood pressure that affects both the lung vessels and the right side of the heart . </a:t>
            </a:r>
            <a:br>
              <a:rPr lang="en-US" sz="3200" dirty="0"/>
            </a:br>
            <a:endParaRPr lang="en-US" sz="3200" dirty="0"/>
          </a:p>
        </p:txBody>
      </p:sp>
    </p:spTree>
    <p:extLst>
      <p:ext uri="{BB962C8B-B14F-4D97-AF65-F5344CB8AC3E}">
        <p14:creationId xmlns:p14="http://schemas.microsoft.com/office/powerpoint/2010/main" val="406348529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4EA75A-D9B4-4440-BF38-6483757DE4C4}"/>
              </a:ext>
            </a:extLst>
          </p:cNvPr>
          <p:cNvSpPr>
            <a:spLocks noGrp="1"/>
          </p:cNvSpPr>
          <p:nvPr>
            <p:ph type="title"/>
          </p:nvPr>
        </p:nvSpPr>
        <p:spPr/>
        <p:txBody>
          <a:bodyPr>
            <a:normAutofit/>
          </a:bodyPr>
          <a:lstStyle/>
          <a:p>
            <a:pPr algn="l"/>
            <a:r>
              <a:rPr lang="en-US" dirty="0"/>
              <a:t>Pathophysiologic processes that can cause pulmonary hypertension:</a:t>
            </a:r>
          </a:p>
        </p:txBody>
      </p:sp>
      <p:sp>
        <p:nvSpPr>
          <p:cNvPr id="3" name="TextBox 2">
            <a:extLst>
              <a:ext uri="{FF2B5EF4-FFF2-40B4-BE49-F238E27FC236}">
                <a16:creationId xmlns:a16="http://schemas.microsoft.com/office/drawing/2014/main" id="{A07D0BC5-15CA-4815-A29F-547EBC1B7849}"/>
              </a:ext>
            </a:extLst>
          </p:cNvPr>
          <p:cNvSpPr txBox="1"/>
          <p:nvPr/>
        </p:nvSpPr>
        <p:spPr>
          <a:xfrm>
            <a:off x="1295401" y="2531165"/>
            <a:ext cx="9253329" cy="3539430"/>
          </a:xfrm>
          <a:prstGeom prst="rect">
            <a:avLst/>
          </a:prstGeom>
          <a:noFill/>
        </p:spPr>
        <p:txBody>
          <a:bodyPr wrap="square" rtlCol="0">
            <a:spAutoFit/>
          </a:bodyPr>
          <a:lstStyle/>
          <a:p>
            <a:pPr marL="514350" indent="-514350">
              <a:buAutoNum type="alphaUcPeriod"/>
            </a:pPr>
            <a:r>
              <a:rPr lang="en-US" sz="3200" dirty="0"/>
              <a:t>Passive : due to resistance in the pulmonary venous as in case of ; left heart failure , mitral stenosis , atrial myxoma .</a:t>
            </a:r>
          </a:p>
          <a:p>
            <a:r>
              <a:rPr lang="en-US" sz="3200" dirty="0"/>
              <a:t>B. Hyperkinetic :  left-to –right cardiac shunt as in PDA , ASD . </a:t>
            </a:r>
          </a:p>
          <a:p>
            <a:r>
              <a:rPr lang="en-US" sz="3200" dirty="0"/>
              <a:t>C. Obstruction : pulmonary embolism , pulmonary artery stenosis . </a:t>
            </a:r>
          </a:p>
        </p:txBody>
      </p:sp>
    </p:spTree>
    <p:extLst>
      <p:ext uri="{BB962C8B-B14F-4D97-AF65-F5344CB8AC3E}">
        <p14:creationId xmlns:p14="http://schemas.microsoft.com/office/powerpoint/2010/main" val="206159791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A0EDAAA4-9DC9-470C-AD41-7195BD0F6684}"/>
              </a:ext>
            </a:extLst>
          </p:cNvPr>
          <p:cNvSpPr txBox="1"/>
          <p:nvPr/>
        </p:nvSpPr>
        <p:spPr>
          <a:xfrm>
            <a:off x="821635" y="781878"/>
            <a:ext cx="10071652" cy="1569660"/>
          </a:xfrm>
          <a:prstGeom prst="rect">
            <a:avLst/>
          </a:prstGeom>
          <a:noFill/>
        </p:spPr>
        <p:txBody>
          <a:bodyPr wrap="square" rtlCol="0">
            <a:spAutoFit/>
          </a:bodyPr>
          <a:lstStyle/>
          <a:p>
            <a:r>
              <a:rPr lang="en-US" sz="3200" dirty="0"/>
              <a:t>D. Pulmonary vascular obliteration : collagen vascular diseases </a:t>
            </a:r>
          </a:p>
          <a:p>
            <a:r>
              <a:rPr lang="en-US" sz="3200" dirty="0"/>
              <a:t>E. Pulmonary vasoconstriction : chronic hypoxemia , COPD , OSA . </a:t>
            </a:r>
          </a:p>
        </p:txBody>
      </p:sp>
    </p:spTree>
    <p:extLst>
      <p:ext uri="{BB962C8B-B14F-4D97-AF65-F5344CB8AC3E}">
        <p14:creationId xmlns:p14="http://schemas.microsoft.com/office/powerpoint/2010/main" val="254188821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FAE326-8448-4644-9096-CAD72648883B}"/>
              </a:ext>
            </a:extLst>
          </p:cNvPr>
          <p:cNvSpPr>
            <a:spLocks noGrp="1"/>
          </p:cNvSpPr>
          <p:nvPr>
            <p:ph type="title"/>
          </p:nvPr>
        </p:nvSpPr>
        <p:spPr>
          <a:xfrm>
            <a:off x="1295402" y="889367"/>
            <a:ext cx="9601196" cy="1303867"/>
          </a:xfrm>
        </p:spPr>
        <p:txBody>
          <a:bodyPr>
            <a:normAutofit fontScale="90000"/>
          </a:bodyPr>
          <a:lstStyle/>
          <a:p>
            <a:pPr algn="l"/>
            <a:r>
              <a:rPr lang="en-US" dirty="0"/>
              <a:t>Classification of pulmonary hypertension is based on the revised WHO classification system :</a:t>
            </a:r>
          </a:p>
        </p:txBody>
      </p:sp>
      <p:sp>
        <p:nvSpPr>
          <p:cNvPr id="3" name="TextBox 2">
            <a:extLst>
              <a:ext uri="{FF2B5EF4-FFF2-40B4-BE49-F238E27FC236}">
                <a16:creationId xmlns:a16="http://schemas.microsoft.com/office/drawing/2014/main" id="{C7D2933B-963B-4D5E-BBC1-E59F2AD78C6E}"/>
              </a:ext>
            </a:extLst>
          </p:cNvPr>
          <p:cNvSpPr txBox="1"/>
          <p:nvPr/>
        </p:nvSpPr>
        <p:spPr>
          <a:xfrm>
            <a:off x="1086678" y="2570922"/>
            <a:ext cx="9210261" cy="3416320"/>
          </a:xfrm>
          <a:prstGeom prst="rect">
            <a:avLst/>
          </a:prstGeom>
          <a:noFill/>
        </p:spPr>
        <p:txBody>
          <a:bodyPr wrap="square" rtlCol="0">
            <a:spAutoFit/>
          </a:bodyPr>
          <a:lstStyle/>
          <a:p>
            <a:pPr marL="514350" indent="-514350">
              <a:buAutoNum type="alphaUcPeriod"/>
            </a:pPr>
            <a:r>
              <a:rPr lang="en-US" sz="2400" dirty="0"/>
              <a:t>Group 1 : Pulmonary arterial hypertension (PAH) </a:t>
            </a:r>
          </a:p>
          <a:p>
            <a:r>
              <a:rPr lang="en-US" sz="2400" dirty="0"/>
              <a:t> -Idiopathic , familial , veno-occlusive disease , and PAH with associated conditions ( connective tissue disorders , congenital shunting , HIV ) </a:t>
            </a:r>
          </a:p>
          <a:p>
            <a:r>
              <a:rPr lang="en-US" sz="2400" dirty="0"/>
              <a:t>-An abnormal increase in pulmonary arteriolar resistance leads to thickening of pulmonary arteriolar walls . This worsens the pulmonary HTN , which in turn causes further wall thickening , thus leading to a vicious cycle . </a:t>
            </a:r>
          </a:p>
          <a:p>
            <a:r>
              <a:rPr lang="en-US" sz="2400" dirty="0"/>
              <a:t>-The cause is unknown ; it usually affects young or middle-aged women.</a:t>
            </a:r>
          </a:p>
          <a:p>
            <a:r>
              <a:rPr lang="en-US" sz="2400" dirty="0"/>
              <a:t>-The prognosis is poor . Mean survival is 2 to 3 years from the time of diagnosis .</a:t>
            </a:r>
          </a:p>
        </p:txBody>
      </p:sp>
    </p:spTree>
    <p:extLst>
      <p:ext uri="{BB962C8B-B14F-4D97-AF65-F5344CB8AC3E}">
        <p14:creationId xmlns:p14="http://schemas.microsoft.com/office/powerpoint/2010/main" val="241626853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47D5C67E-C6D2-44B6-A8CB-CEADF1168AF0}"/>
              </a:ext>
            </a:extLst>
          </p:cNvPr>
          <p:cNvSpPr txBox="1"/>
          <p:nvPr/>
        </p:nvSpPr>
        <p:spPr>
          <a:xfrm>
            <a:off x="887896" y="980661"/>
            <a:ext cx="10323443" cy="4401205"/>
          </a:xfrm>
          <a:prstGeom prst="rect">
            <a:avLst/>
          </a:prstGeom>
          <a:noFill/>
        </p:spPr>
        <p:txBody>
          <a:bodyPr wrap="square" rtlCol="0">
            <a:spAutoFit/>
          </a:bodyPr>
          <a:lstStyle/>
          <a:p>
            <a:r>
              <a:rPr lang="en-US" sz="2800" dirty="0"/>
              <a:t>B. Group 2 : left heart disease </a:t>
            </a:r>
          </a:p>
          <a:p>
            <a:r>
              <a:rPr lang="en-US" sz="2800" dirty="0"/>
              <a:t>-Secondary to any cause of left heart failure , including mitral stenosis and mitral regurgitation . </a:t>
            </a:r>
          </a:p>
          <a:p>
            <a:r>
              <a:rPr lang="en-US" sz="2800" dirty="0"/>
              <a:t>C. Group 3 : Lung disease and/or chronic hypoxemia </a:t>
            </a:r>
          </a:p>
          <a:p>
            <a:r>
              <a:rPr lang="en-US" sz="2800" dirty="0"/>
              <a:t>Causes ; COPD , OSA </a:t>
            </a:r>
          </a:p>
          <a:p>
            <a:r>
              <a:rPr lang="en-US" sz="2800" dirty="0"/>
              <a:t>D. Group 4: Chronic thromboembolic disease </a:t>
            </a:r>
          </a:p>
          <a:p>
            <a:r>
              <a:rPr lang="en-US" sz="2800" dirty="0"/>
              <a:t>-Recurrent PE , including non-thrombotic etiologies ( e.g. tumor emboli )</a:t>
            </a:r>
          </a:p>
          <a:p>
            <a:r>
              <a:rPr lang="en-US" sz="2800" dirty="0"/>
              <a:t>E. Group 5: Miscellaneous </a:t>
            </a:r>
          </a:p>
          <a:p>
            <a:r>
              <a:rPr lang="en-US" sz="2800" dirty="0"/>
              <a:t>Pulmonary vascular compression ( tumors or lymphadenopathy ) , sarcoidosis , histiocytosis X. </a:t>
            </a:r>
          </a:p>
        </p:txBody>
      </p:sp>
    </p:spTree>
    <p:extLst>
      <p:ext uri="{BB962C8B-B14F-4D97-AF65-F5344CB8AC3E}">
        <p14:creationId xmlns:p14="http://schemas.microsoft.com/office/powerpoint/2010/main" val="181519311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B0AFE37B-F7A0-4596-8FCE-6BA87731226D}"/>
              </a:ext>
            </a:extLst>
          </p:cNvPr>
          <p:cNvSpPr txBox="1"/>
          <p:nvPr/>
        </p:nvSpPr>
        <p:spPr>
          <a:xfrm>
            <a:off x="914400" y="1444487"/>
            <a:ext cx="10389704" cy="3970318"/>
          </a:xfrm>
          <a:prstGeom prst="rect">
            <a:avLst/>
          </a:prstGeom>
          <a:noFill/>
        </p:spPr>
        <p:txBody>
          <a:bodyPr wrap="square" rtlCol="0">
            <a:spAutoFit/>
          </a:bodyPr>
          <a:lstStyle/>
          <a:p>
            <a:pPr algn="l">
              <a:buFont typeface="Arial" panose="020B0604020202020204" pitchFamily="34" charset="0"/>
              <a:buChar char="•"/>
            </a:pPr>
            <a:r>
              <a:rPr lang="en-US" b="1" i="0" dirty="0">
                <a:solidFill>
                  <a:srgbClr val="111111"/>
                </a:solidFill>
                <a:effectLst/>
                <a:latin typeface="Helvetica" panose="020B0604020202020204" pitchFamily="34" charset="0"/>
              </a:rPr>
              <a:t>Right-sided heart enlargement and heart failure (cor pulmonale).</a:t>
            </a:r>
            <a:r>
              <a:rPr lang="en-US" b="0" i="0" dirty="0">
                <a:solidFill>
                  <a:srgbClr val="111111"/>
                </a:solidFill>
                <a:effectLst/>
                <a:latin typeface="Helvetica" panose="020B0604020202020204" pitchFamily="34" charset="0"/>
              </a:rPr>
              <a:t> In cor pulmonale, the heart's right ventricle becomes enlarged and has to pump harder than usual to move blood through narrowed or blocked pulmonary arteries.</a:t>
            </a:r>
          </a:p>
          <a:p>
            <a:pPr algn="l">
              <a:buFont typeface="Arial" panose="020B0604020202020204" pitchFamily="34" charset="0"/>
              <a:buChar char="•"/>
            </a:pPr>
            <a:r>
              <a:rPr lang="en-US" b="0" i="0" dirty="0">
                <a:solidFill>
                  <a:srgbClr val="111111"/>
                </a:solidFill>
                <a:effectLst/>
                <a:latin typeface="Helvetica" panose="020B0604020202020204" pitchFamily="34" charset="0"/>
              </a:rPr>
              <a:t>At first, the heart tries to compensate by thickening its walls and expanding the chamber of the right ventricle to increase the amount of blood it can hold. But these changes create more strain on the heart, and eventually the right ventricle fails.</a:t>
            </a:r>
          </a:p>
          <a:p>
            <a:pPr algn="l">
              <a:buFont typeface="Arial" panose="020B0604020202020204" pitchFamily="34" charset="0"/>
              <a:buChar char="•"/>
            </a:pPr>
            <a:r>
              <a:rPr lang="en-US" b="1" i="0" dirty="0">
                <a:solidFill>
                  <a:srgbClr val="111111"/>
                </a:solidFill>
                <a:effectLst/>
                <a:latin typeface="Helvetica" panose="020B0604020202020204" pitchFamily="34" charset="0"/>
              </a:rPr>
              <a:t>Blood clots.</a:t>
            </a:r>
            <a:r>
              <a:rPr lang="en-US" b="0" i="0" dirty="0">
                <a:solidFill>
                  <a:srgbClr val="111111"/>
                </a:solidFill>
                <a:effectLst/>
                <a:latin typeface="Helvetica" panose="020B0604020202020204" pitchFamily="34" charset="0"/>
              </a:rPr>
              <a:t> Having pulmonary hypertension makes </a:t>
            </a:r>
            <a:r>
              <a:rPr lang="en-US" dirty="0">
                <a:solidFill>
                  <a:srgbClr val="111111"/>
                </a:solidFill>
                <a:latin typeface="Helvetica" panose="020B0604020202020204" pitchFamily="34" charset="0"/>
              </a:rPr>
              <a:t>it likely to </a:t>
            </a:r>
            <a:r>
              <a:rPr lang="en-US" b="0" i="0" dirty="0">
                <a:solidFill>
                  <a:srgbClr val="111111"/>
                </a:solidFill>
                <a:effectLst/>
                <a:latin typeface="Helvetica" panose="020B0604020202020204" pitchFamily="34" charset="0"/>
              </a:rPr>
              <a:t>develop clots in the small arteries in  lungs, which is dangerous </a:t>
            </a:r>
            <a:r>
              <a:rPr lang="en-US" dirty="0">
                <a:solidFill>
                  <a:srgbClr val="111111"/>
                </a:solidFill>
                <a:latin typeface="Helvetica" panose="020B0604020202020204" pitchFamily="34" charset="0"/>
              </a:rPr>
              <a:t>if</a:t>
            </a:r>
            <a:r>
              <a:rPr lang="en-US" b="0" i="0" dirty="0">
                <a:solidFill>
                  <a:srgbClr val="111111"/>
                </a:solidFill>
                <a:effectLst/>
                <a:latin typeface="Helvetica" panose="020B0604020202020204" pitchFamily="34" charset="0"/>
              </a:rPr>
              <a:t> there are already narrowed or blocked blood vessels.</a:t>
            </a:r>
          </a:p>
          <a:p>
            <a:pPr algn="l">
              <a:buFont typeface="Arial" panose="020B0604020202020204" pitchFamily="34" charset="0"/>
              <a:buChar char="•"/>
            </a:pPr>
            <a:r>
              <a:rPr lang="en-US" b="1" i="0" dirty="0">
                <a:solidFill>
                  <a:srgbClr val="111111"/>
                </a:solidFill>
                <a:effectLst/>
                <a:latin typeface="Helvetica" panose="020B0604020202020204" pitchFamily="34" charset="0"/>
              </a:rPr>
              <a:t>Arrhythmia.</a:t>
            </a:r>
            <a:r>
              <a:rPr lang="en-US" b="0" i="0" dirty="0">
                <a:solidFill>
                  <a:srgbClr val="111111"/>
                </a:solidFill>
                <a:effectLst/>
                <a:latin typeface="Helvetica" panose="020B0604020202020204" pitchFamily="34" charset="0"/>
              </a:rPr>
              <a:t>  (arrhythmias), which can lead to a pounding heartbeat (palpitations), dizziness or fainting. Certain arrhythmias can be life-threatening.</a:t>
            </a:r>
          </a:p>
          <a:p>
            <a:pPr algn="l">
              <a:buFont typeface="Arial" panose="020B0604020202020204" pitchFamily="34" charset="0"/>
              <a:buChar char="•"/>
            </a:pPr>
            <a:r>
              <a:rPr lang="en-US" b="1" i="0" dirty="0">
                <a:solidFill>
                  <a:srgbClr val="111111"/>
                </a:solidFill>
                <a:effectLst/>
                <a:latin typeface="Helvetica" panose="020B0604020202020204" pitchFamily="34" charset="0"/>
              </a:rPr>
              <a:t>Bleeding in the lungs.</a:t>
            </a:r>
            <a:r>
              <a:rPr lang="en-US" b="0" i="0" dirty="0">
                <a:solidFill>
                  <a:srgbClr val="111111"/>
                </a:solidFill>
                <a:effectLst/>
                <a:latin typeface="Helvetica" panose="020B0604020202020204" pitchFamily="34" charset="0"/>
              </a:rPr>
              <a:t> Pulmonary hypertension can lead to life-threatening bleeding into the lungs and coughing up blood (hemoptysis).</a:t>
            </a:r>
          </a:p>
          <a:p>
            <a:pPr algn="l">
              <a:buFont typeface="Arial" panose="020B0604020202020204" pitchFamily="34" charset="0"/>
              <a:buChar char="•"/>
            </a:pPr>
            <a:r>
              <a:rPr lang="en-US" b="1" i="0" dirty="0">
                <a:solidFill>
                  <a:srgbClr val="111111"/>
                </a:solidFill>
                <a:effectLst/>
                <a:latin typeface="Helvetica" panose="020B0604020202020204" pitchFamily="34" charset="0"/>
              </a:rPr>
              <a:t>Pregnancy complications.</a:t>
            </a:r>
            <a:r>
              <a:rPr lang="en-US" b="0" i="0" dirty="0">
                <a:solidFill>
                  <a:srgbClr val="111111"/>
                </a:solidFill>
                <a:effectLst/>
                <a:latin typeface="Helvetica" panose="020B0604020202020204" pitchFamily="34" charset="0"/>
              </a:rPr>
              <a:t> Pulmonary hypertension can be life-threatening for a woman and her developing baby.</a:t>
            </a:r>
          </a:p>
        </p:txBody>
      </p:sp>
      <p:sp>
        <p:nvSpPr>
          <p:cNvPr id="5" name="TextBox 4">
            <a:extLst>
              <a:ext uri="{FF2B5EF4-FFF2-40B4-BE49-F238E27FC236}">
                <a16:creationId xmlns:a16="http://schemas.microsoft.com/office/drawing/2014/main" id="{D72B127A-6138-4F9B-8779-13EA88AB1FBB}"/>
              </a:ext>
            </a:extLst>
          </p:cNvPr>
          <p:cNvSpPr txBox="1"/>
          <p:nvPr/>
        </p:nvSpPr>
        <p:spPr>
          <a:xfrm>
            <a:off x="914400" y="755374"/>
            <a:ext cx="9303026" cy="584775"/>
          </a:xfrm>
          <a:prstGeom prst="rect">
            <a:avLst/>
          </a:prstGeom>
          <a:noFill/>
        </p:spPr>
        <p:txBody>
          <a:bodyPr wrap="square" rtlCol="0">
            <a:spAutoFit/>
          </a:bodyPr>
          <a:lstStyle/>
          <a:p>
            <a:r>
              <a:rPr lang="en-US" sz="3200" dirty="0"/>
              <a:t>Complications: </a:t>
            </a:r>
          </a:p>
        </p:txBody>
      </p:sp>
    </p:spTree>
    <p:extLst>
      <p:ext uri="{BB962C8B-B14F-4D97-AF65-F5344CB8AC3E}">
        <p14:creationId xmlns:p14="http://schemas.microsoft.com/office/powerpoint/2010/main" val="81186763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064DC8-BBAC-4551-AE5D-01510F607D96}"/>
              </a:ext>
            </a:extLst>
          </p:cNvPr>
          <p:cNvSpPr>
            <a:spLocks noGrp="1"/>
          </p:cNvSpPr>
          <p:nvPr>
            <p:ph type="title"/>
          </p:nvPr>
        </p:nvSpPr>
        <p:spPr>
          <a:xfrm>
            <a:off x="973063" y="-408004"/>
            <a:ext cx="8915399" cy="1468800"/>
          </a:xfrm>
        </p:spPr>
        <p:txBody>
          <a:bodyPr/>
          <a:lstStyle/>
          <a:p>
            <a:r>
              <a:rPr lang="en-US" dirty="0"/>
              <a:t>Clinical features </a:t>
            </a:r>
          </a:p>
        </p:txBody>
      </p:sp>
      <p:sp>
        <p:nvSpPr>
          <p:cNvPr id="3" name="Text Placeholder 2">
            <a:extLst>
              <a:ext uri="{FF2B5EF4-FFF2-40B4-BE49-F238E27FC236}">
                <a16:creationId xmlns:a16="http://schemas.microsoft.com/office/drawing/2014/main" id="{52575EA7-FE24-4341-BC5F-CDA7965CE879}"/>
              </a:ext>
            </a:extLst>
          </p:cNvPr>
          <p:cNvSpPr>
            <a:spLocks noGrp="1"/>
          </p:cNvSpPr>
          <p:nvPr>
            <p:ph type="body" idx="1"/>
          </p:nvPr>
        </p:nvSpPr>
        <p:spPr>
          <a:xfrm>
            <a:off x="1638300" y="1060796"/>
            <a:ext cx="8915399" cy="4827062"/>
          </a:xfrm>
        </p:spPr>
        <p:txBody>
          <a:bodyPr>
            <a:normAutofit fontScale="25000" lnSpcReduction="20000"/>
          </a:bodyPr>
          <a:lstStyle/>
          <a:p>
            <a:r>
              <a:rPr lang="en-US" sz="11200" b="1" u="sng" dirty="0"/>
              <a:t>Symptoms</a:t>
            </a:r>
            <a:r>
              <a:rPr lang="en-US" sz="4200" b="1" u="sng" dirty="0"/>
              <a:t>:</a:t>
            </a:r>
          </a:p>
          <a:p>
            <a:r>
              <a:rPr lang="en-US" sz="8000" dirty="0"/>
              <a:t>The signs and symptoms of pulmonary hypertension develop slowly. You may not notice them for months or even years. Symptoms get worse as the disease progresses.</a:t>
            </a:r>
            <a:br>
              <a:rPr lang="en-US" sz="8000" dirty="0"/>
            </a:br>
            <a:endParaRPr lang="en-US" sz="8000" b="1" u="sng" dirty="0"/>
          </a:p>
          <a:p>
            <a:pPr marL="0" indent="0">
              <a:buNone/>
            </a:pPr>
            <a:r>
              <a:rPr lang="en-US" sz="8000" dirty="0"/>
              <a:t>  A. Dyspnea on exertion</a:t>
            </a:r>
          </a:p>
          <a:p>
            <a:pPr marL="0" indent="0">
              <a:buNone/>
            </a:pPr>
            <a:r>
              <a:rPr lang="en-US" sz="8000" dirty="0"/>
              <a:t>  B. Fatigue</a:t>
            </a:r>
          </a:p>
          <a:p>
            <a:pPr marL="0" indent="0">
              <a:buNone/>
            </a:pPr>
            <a:r>
              <a:rPr lang="en-US" sz="8000" dirty="0"/>
              <a:t>  C. Chest pain—exertional</a:t>
            </a:r>
          </a:p>
          <a:p>
            <a:pPr marL="0" indent="0">
              <a:buNone/>
            </a:pPr>
            <a:r>
              <a:rPr lang="en-US" sz="8000" dirty="0"/>
              <a:t>  D. Syncope—exertional (with severe disease)</a:t>
            </a:r>
          </a:p>
          <a:p>
            <a:pPr marL="0" indent="0">
              <a:buNone/>
            </a:pPr>
            <a:r>
              <a:rPr lang="en-US" sz="8000" dirty="0"/>
              <a:t>  E. a racing heartbeat (palpitation)</a:t>
            </a:r>
          </a:p>
          <a:p>
            <a:pPr marL="0" indent="0">
              <a:buNone/>
            </a:pPr>
            <a:r>
              <a:rPr lang="en-US" sz="8000" dirty="0"/>
              <a:t>  F. swelling (oedema) in the legs, ankles, feet or tummy (abdomen)</a:t>
            </a:r>
          </a:p>
          <a:p>
            <a:endParaRPr lang="en-US" sz="8000" dirty="0"/>
          </a:p>
          <a:p>
            <a:r>
              <a:rPr lang="en-US" sz="8000" dirty="0"/>
              <a:t>The symptoms often get worse during exercise, which can limit your ability to take part in physical activities.</a:t>
            </a:r>
          </a:p>
          <a:p>
            <a:r>
              <a:rPr lang="en-US" sz="8000" dirty="0"/>
              <a:t>If you have a type of pulmonary hypertension known as </a:t>
            </a:r>
            <a:r>
              <a:rPr lang="en-US" sz="8000" dirty="0">
                <a:hlinkClick r:id="rId2"/>
              </a:rPr>
              <a:t>pulmonary arterial hypertension (PAH)</a:t>
            </a:r>
            <a:r>
              <a:rPr lang="en-US" sz="8000" dirty="0"/>
              <a:t>, you may not have any symptoms until the condition is quite advanced.</a:t>
            </a:r>
          </a:p>
          <a:p>
            <a:endParaRPr lang="en-US" dirty="0"/>
          </a:p>
        </p:txBody>
      </p:sp>
    </p:spTree>
    <p:extLst>
      <p:ext uri="{BB962C8B-B14F-4D97-AF65-F5344CB8AC3E}">
        <p14:creationId xmlns:p14="http://schemas.microsoft.com/office/powerpoint/2010/main" val="399877914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60FFF7-28A5-4737-9BFE-AE1FD4785306}"/>
              </a:ext>
            </a:extLst>
          </p:cNvPr>
          <p:cNvSpPr>
            <a:spLocks noGrp="1"/>
          </p:cNvSpPr>
          <p:nvPr>
            <p:ph type="title"/>
          </p:nvPr>
        </p:nvSpPr>
        <p:spPr>
          <a:xfrm>
            <a:off x="1823668" y="4417074"/>
            <a:ext cx="8915399" cy="1468800"/>
          </a:xfrm>
        </p:spPr>
        <p:txBody>
          <a:bodyPr>
            <a:noAutofit/>
          </a:bodyPr>
          <a:lstStyle/>
          <a:p>
            <a:pPr marL="342900" marR="0" lvl="0" indent="-342900" defTabSz="457200" rtl="0" eaLnBrk="1" fontAlgn="auto" latinLnBrk="0" hangingPunct="1">
              <a:lnSpc>
                <a:spcPct val="100000"/>
              </a:lnSpc>
              <a:spcBef>
                <a:spcPts val="1000"/>
              </a:spcBef>
              <a:spcAft>
                <a:spcPts val="0"/>
              </a:spcAft>
              <a:tabLst/>
              <a:defRPr/>
            </a:pPr>
            <a:r>
              <a:rPr kumimoji="0" lang="en-US" sz="2800" b="1" i="0" u="sng" strike="noStrike" kern="1200" cap="none" spc="0" normalizeH="0" baseline="0" noProof="0" dirty="0">
                <a:ln>
                  <a:noFill/>
                </a:ln>
                <a:solidFill>
                  <a:prstClr val="black">
                    <a:lumMod val="75000"/>
                    <a:lumOff val="25000"/>
                  </a:prstClr>
                </a:solidFill>
                <a:effectLst/>
                <a:uLnTx/>
                <a:uFillTx/>
                <a:latin typeface="Century Gothic" panose="020B0502020202020204"/>
                <a:ea typeface="+mn-ea"/>
                <a:cs typeface="+mn-cs"/>
              </a:rPr>
              <a:t>Signs:</a:t>
            </a:r>
            <a:br>
              <a:rPr kumimoji="0" lang="en-US" sz="2800" b="1" i="0" u="sng" strike="noStrike" kern="1200" cap="none" spc="0" normalizeH="0" baseline="0" noProof="0" dirty="0">
                <a:ln>
                  <a:noFill/>
                </a:ln>
                <a:solidFill>
                  <a:prstClr val="black">
                    <a:lumMod val="75000"/>
                    <a:lumOff val="25000"/>
                  </a:prstClr>
                </a:solidFill>
                <a:effectLst/>
                <a:uLnTx/>
                <a:uFillTx/>
                <a:latin typeface="Century Gothic" panose="020B0502020202020204"/>
                <a:ea typeface="+mn-ea"/>
                <a:cs typeface="+mn-cs"/>
              </a:rPr>
            </a:br>
            <a:r>
              <a:rPr kumimoji="0" lang="en-US" sz="2800" b="0" i="0" u="none" strike="noStrike" kern="1200" cap="none" spc="0" normalizeH="0" baseline="0" noProof="0" dirty="0">
                <a:ln>
                  <a:noFill/>
                </a:ln>
                <a:solidFill>
                  <a:prstClr val="black">
                    <a:lumMod val="75000"/>
                    <a:lumOff val="25000"/>
                  </a:prstClr>
                </a:solidFill>
                <a:effectLst/>
                <a:uLnTx/>
                <a:uFillTx/>
                <a:latin typeface="Century Gothic" panose="020B0502020202020204"/>
                <a:ea typeface="+mn-ea"/>
                <a:cs typeface="+mn-cs"/>
              </a:rPr>
              <a:t>  A. Loud pulmonic component of the second heart sound (P2) and subtle lift of sternum (sign of RV dilatation)—These may be the only findings, and yet the patient may still have a devastating disease!</a:t>
            </a:r>
            <a:br>
              <a:rPr kumimoji="0" lang="en-US" sz="2800" b="0" i="0" u="none" strike="noStrike" kern="1200" cap="none" spc="0" normalizeH="0" baseline="0" noProof="0" dirty="0">
                <a:ln>
                  <a:noFill/>
                </a:ln>
                <a:solidFill>
                  <a:prstClr val="black">
                    <a:lumMod val="75000"/>
                    <a:lumOff val="25000"/>
                  </a:prstClr>
                </a:solidFill>
                <a:effectLst/>
                <a:uLnTx/>
                <a:uFillTx/>
                <a:latin typeface="Century Gothic" panose="020B0502020202020204"/>
                <a:ea typeface="+mn-ea"/>
                <a:cs typeface="+mn-cs"/>
              </a:rPr>
            </a:br>
            <a:br>
              <a:rPr kumimoji="0" lang="en-US" sz="2800" b="0" i="0" u="none" strike="noStrike" kern="1200" cap="none" spc="0" normalizeH="0" baseline="0" noProof="0" dirty="0">
                <a:ln>
                  <a:noFill/>
                </a:ln>
                <a:solidFill>
                  <a:prstClr val="black">
                    <a:lumMod val="75000"/>
                    <a:lumOff val="25000"/>
                  </a:prstClr>
                </a:solidFill>
                <a:effectLst/>
                <a:uLnTx/>
                <a:uFillTx/>
                <a:latin typeface="Century Gothic" panose="020B0502020202020204"/>
                <a:ea typeface="+mn-ea"/>
                <a:cs typeface="+mn-cs"/>
              </a:rPr>
            </a:br>
            <a:r>
              <a:rPr kumimoji="0" lang="en-US" sz="2800" b="0" i="0" u="none" strike="noStrike" kern="1200" cap="none" spc="0" normalizeH="0" baseline="0" noProof="0" dirty="0">
                <a:ln>
                  <a:noFill/>
                </a:ln>
                <a:solidFill>
                  <a:prstClr val="black">
                    <a:lumMod val="75000"/>
                    <a:lumOff val="25000"/>
                  </a:prstClr>
                </a:solidFill>
                <a:effectLst/>
                <a:uLnTx/>
                <a:uFillTx/>
                <a:latin typeface="Century Gothic" panose="020B0502020202020204"/>
                <a:ea typeface="+mn-ea"/>
                <a:cs typeface="+mn-cs"/>
              </a:rPr>
              <a:t>  B. When right ventricular failure occurs, the corresponding signs and symptoms appear (JVD, hepatomegaly, ascites, peripheral edema)</a:t>
            </a:r>
            <a:br>
              <a:rPr kumimoji="0" lang="en-US" sz="2800" b="1" i="0" u="sng" strike="noStrike" kern="1200" cap="none" spc="0" normalizeH="0" baseline="0" noProof="0" dirty="0">
                <a:ln>
                  <a:noFill/>
                </a:ln>
                <a:solidFill>
                  <a:prstClr val="black">
                    <a:lumMod val="75000"/>
                    <a:lumOff val="25000"/>
                  </a:prstClr>
                </a:solidFill>
                <a:effectLst/>
                <a:uLnTx/>
                <a:uFillTx/>
                <a:latin typeface="Century Gothic" panose="020B0502020202020204"/>
                <a:ea typeface="+mn-ea"/>
                <a:cs typeface="+mn-cs"/>
              </a:rPr>
            </a:br>
            <a:endParaRPr lang="en-US" sz="2800" dirty="0"/>
          </a:p>
        </p:txBody>
      </p:sp>
    </p:spTree>
    <p:extLst>
      <p:ext uri="{BB962C8B-B14F-4D97-AF65-F5344CB8AC3E}">
        <p14:creationId xmlns:p14="http://schemas.microsoft.com/office/powerpoint/2010/main" val="1565649676"/>
      </p:ext>
    </p:extLst>
  </p:cSld>
  <p:clrMapOvr>
    <a:masterClrMapping/>
  </p:clrMapOvr>
</p:sld>
</file>

<file path=ppt/theme/theme1.xml><?xml version="1.0" encoding="utf-8"?>
<a:theme xmlns:a="http://schemas.openxmlformats.org/drawingml/2006/main" name="Wisp">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Wisp</Template>
  <TotalTime>446</TotalTime>
  <Words>1115</Words>
  <Application>Microsoft Office PowerPoint</Application>
  <PresentationFormat>Widescreen</PresentationFormat>
  <Paragraphs>62</Paragraphs>
  <Slides>15</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15</vt:i4>
      </vt:variant>
    </vt:vector>
  </HeadingPairs>
  <TitlesOfParts>
    <vt:vector size="21" baseType="lpstr">
      <vt:lpstr>Arial</vt:lpstr>
      <vt:lpstr>Calibri</vt:lpstr>
      <vt:lpstr>Century Gothic</vt:lpstr>
      <vt:lpstr>Helvetica</vt:lpstr>
      <vt:lpstr>Wingdings 3</vt:lpstr>
      <vt:lpstr>Wisp</vt:lpstr>
      <vt:lpstr>Pulmonary hypertension </vt:lpstr>
      <vt:lpstr>Definition :   </vt:lpstr>
      <vt:lpstr>Pathophysiologic processes that can cause pulmonary hypertension:</vt:lpstr>
      <vt:lpstr>PowerPoint Presentation</vt:lpstr>
      <vt:lpstr>Classification of pulmonary hypertension is based on the revised WHO classification system :</vt:lpstr>
      <vt:lpstr>PowerPoint Presentation</vt:lpstr>
      <vt:lpstr>PowerPoint Presentation</vt:lpstr>
      <vt:lpstr>Clinical features </vt:lpstr>
      <vt:lpstr>Signs:   A. Loud pulmonic component of the second heart sound (P2) and subtle lift of sternum (sign of RV dilatation)—These may be the only findings, and yet the patient may still have a devastating disease!    B. When right ventricular failure occurs, the corresponding signs and symptoms appear (JVD, hepatomegaly, ascites, peripheral edema) </vt:lpstr>
      <vt:lpstr>Diagnosis</vt:lpstr>
      <vt:lpstr>5. a ventilation-perfusion scan – where the amount of air and blood flow in your lungs is measured; it's used to look for blood clots that may be causing pulmonary hypertension   6. lung function tests – to assess how well your lungs work  The initial best 2 tests are echocardiogram and right hearth catheterization  </vt:lpstr>
      <vt:lpstr>PowerPoint Presentation</vt:lpstr>
      <vt:lpstr>Treatment </vt:lpstr>
      <vt:lpstr>There are also a number of specialist treatments for PAH that help relax the arteries in the lungs and reduce the blood pressure in the lungs. These medicines slow the progression of PAH, and may even reverse some of the damage to the heart and lungs. Other treatments that are sometimes used are:   1.endothelin receptor antagonists – such as bosentan, ambrisentan , macitentan    2.phosphodiesterase 5 inhibitors – sildenafil and tadalafil   3.prostaglandins – epoprostenol, iloprost and treprostinil   4.soluble guanylate cyclase stimulators   the first targeted therapy to be shown to be effective in Chronic Thromboembolic Pulmonary Hypertension (CTEPH)– such as riociguat   5.calcium channel blockers – nifedipine, diltiazem, nicardipine and amlodipine </vt:lpstr>
      <vt:lpstr>Thank you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Pulmonary hypertension</dc:title>
  <dc:creator>jenev</dc:creator>
  <cp:lastModifiedBy>jenev</cp:lastModifiedBy>
  <cp:revision>17</cp:revision>
  <dcterms:created xsi:type="dcterms:W3CDTF">2020-11-14T19:15:01Z</dcterms:created>
  <dcterms:modified xsi:type="dcterms:W3CDTF">2020-11-16T00:45:11Z</dcterms:modified>
</cp:coreProperties>
</file>