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8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73" r:id="rId16"/>
    <p:sldId id="268" r:id="rId17"/>
    <p:sldId id="274" r:id="rId18"/>
    <p:sldId id="269" r:id="rId19"/>
    <p:sldId id="275" r:id="rId20"/>
    <p:sldId id="276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2c33723cf9565d55" providerId="Windows Live" clId="Web-{0BB69B23-2B94-4F6A-8930-792B1D3A3F8F}"/>
    <pc:docChg chg="modSld">
      <pc:chgData name="Guest User" userId="2c33723cf9565d55" providerId="Windows Live" clId="Web-{0BB69B23-2B94-4F6A-8930-792B1D3A3F8F}" dt="2018-10-05T10:11:37.727" v="1" actId="1076"/>
      <pc:docMkLst>
        <pc:docMk/>
      </pc:docMkLst>
      <pc:sldChg chg="modSp">
        <pc:chgData name="Guest User" userId="2c33723cf9565d55" providerId="Windows Live" clId="Web-{0BB69B23-2B94-4F6A-8930-792B1D3A3F8F}" dt="2018-10-05T10:11:37.727" v="1" actId="1076"/>
        <pc:sldMkLst>
          <pc:docMk/>
          <pc:sldMk cId="0" sldId="263"/>
        </pc:sldMkLst>
        <pc:picChg chg="mod">
          <ac:chgData name="Guest User" userId="2c33723cf9565d55" providerId="Windows Live" clId="Web-{0BB69B23-2B94-4F6A-8930-792B1D3A3F8F}" dt="2018-10-05T10:11:37.727" v="1" actId="1076"/>
          <ac:picMkLst>
            <pc:docMk/>
            <pc:sldMk cId="0" sldId="263"/>
            <ac:picMk id="17415" creationId="{933BBCA9-845F-41F3-8E34-44F854B70B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0E59EA4-F2AE-4C21-909F-7CB9905CCC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34E89AB-56FA-45F9-8F37-78AB67C437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BD224F-26A5-42F5-9B25-1ABA579E7852}" type="datetimeFigureOut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E2E52456-3381-46C9-B2B5-A857CBDEEE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21478CDA-E727-440F-AE6B-50B47DD6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EC1550-A89B-4249-ABAF-A15BFF51B7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CFA2DF-CDF6-4049-A6B2-8B1A8FDF9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C572EBEE-5768-4226-8181-B9E328F78B2C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>
            <a:extLst>
              <a:ext uri="{FF2B5EF4-FFF2-40B4-BE49-F238E27FC236}">
                <a16:creationId xmlns:a16="http://schemas.microsoft.com/office/drawing/2014/main" id="{9389E90B-10A9-4D63-AEB3-76202CB727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عنصر نائب للملاحظات 2">
            <a:extLst>
              <a:ext uri="{FF2B5EF4-FFF2-40B4-BE49-F238E27FC236}">
                <a16:creationId xmlns:a16="http://schemas.microsoft.com/office/drawing/2014/main" id="{30BE235B-6272-4700-8EB1-D9C973561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  <p:sp>
        <p:nvSpPr>
          <p:cNvPr id="5124" name="عنصر نائب لرقم الشريحة 3">
            <a:extLst>
              <a:ext uri="{FF2B5EF4-FFF2-40B4-BE49-F238E27FC236}">
                <a16:creationId xmlns:a16="http://schemas.microsoft.com/office/drawing/2014/main" id="{0DCC4397-9028-41A7-B3B4-ADC9B60E7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C8B09-7795-4340-8EFC-A4AD42268D76}" type="slidenum">
              <a:rPr lang="ar-SA" altLang="en-US">
                <a:latin typeface="Calibri" panose="020F0502020204030204" pitchFamily="34" charset="0"/>
              </a:rPr>
              <a:pPr eaLnBrk="1" hangingPunct="1"/>
              <a:t>1</a:t>
            </a:fld>
            <a:endParaRPr lang="ar-S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82F90-D08F-40EB-B558-DC71891E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2B75-8274-4C3B-887A-22951D7AFE5B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9DE2-33C2-4BD5-827F-3E72D559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600B-3968-4854-9609-088E7FB5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6A98-3F29-461D-95F5-E7CD777962F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851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9BAA-2F77-4FDA-9BDF-6162F346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8B0C-C907-48AC-B214-DFEE0361BF8F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0555-DB70-4063-AB38-A21B86EC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08883-9995-4C7F-BD22-2222E7D4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E0C16-1067-4248-803E-87CBD0F19F7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2382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16A3-8AD0-4F5C-96BA-568B0312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282C-8C9F-4175-A9CF-46B5DB4949AE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FFCEC-169E-4955-ACAC-8ED15E6F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4EAE-1339-40F3-8252-D3AF898C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37565-CA36-47F7-B755-8DCF4744DF5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309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29B1-D545-4EEA-B36C-DD8104FD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876D-88BC-4EDB-8802-8C6EE60705AF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6017-EF20-4202-872A-494E0E06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3DBB-9762-4332-BAD7-07DF75A7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3095-3F6D-4494-9DC3-90218C94F36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997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AF1DA-27DB-41D4-B72C-2E16500E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66C0-576D-4E0C-9172-E755ED85A830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195A-6B3D-4013-94F5-C6F9ADC1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7F450-F70C-4EC3-B307-BE6C4CFC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7F4C-1C9F-41EB-96D0-79DE8C40A5C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8051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16E9DE-5DBB-49F6-90EA-4E9B2E8A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8570-EE90-44A1-A568-C7DAD6A38734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58AA27-4271-47DB-AF4D-A55619A9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26AC7A-929F-4422-8C99-96642328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2ABE-7207-470E-ADB3-BDA12E8257B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624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0AEE55-3018-45BC-A255-25C862FE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0C94-BC36-4E9A-AC34-7D2EC59ED91E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8EAD04-BF8E-4FFF-B80C-83825652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1E5B05-46CD-4D0F-8293-C60B269D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1A1FD-7FD0-4487-B9B6-82DA8D9DF21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743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BE8131-4E98-4C68-B6E3-4C72E57A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99FC-89E2-4F7B-95F8-4AB2C0D43856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0C01A2-C7A1-4A88-903E-691283AB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928E00-19D5-45CA-83A4-EF5AF690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3DB03-D8EB-4052-81A0-DDD2819B53F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7685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E2F6D2-06D1-4822-935E-2F6F4C2F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0BB5-09C8-42F9-AB8D-CE27D3AFFB77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ADE8C-C12A-4559-BBA8-D6D18627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89B83-9972-4D19-8B8F-3392AB70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A59C6-CD9C-4501-BF49-041E52E2836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15637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BA5CEE-8CE9-4D51-92DE-B945EC64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2183-DF2D-45FB-AE1B-A6EC52F47899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391C9E-DE38-472A-9EF5-AEBDA2A9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7E331-7329-4137-AB30-10A4DCD2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6A5C5-1775-49FA-9EB1-F11A1F94B15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472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69DE3-A3A5-402F-A77C-C1931B22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5C99-970A-4EFF-9AFC-D1B77FAA9B09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29EBE1-7C0A-4DCE-B03A-BE196263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7AED4-6A2B-4615-BA91-42FCBCD4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76B8-056E-4AE8-9F87-F3839079C7D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6229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5E7634-D7E6-4241-ABAD-B63EE6CCE2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5C74EA-25AE-496C-B368-F174E7B49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947D-6832-46C7-9A67-C90814B5E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055D8-A41E-43FF-86E8-D620DEC920F7}" type="datetime1">
              <a:rPr lang="ar-SA"/>
              <a:pPr>
                <a:defRPr/>
              </a:pPr>
              <a:t>25/01/1440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12918-9BA3-4DDB-9C5F-E2BFAC860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BD0E6-F644-4DE8-97ED-79392E21C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840BDAFA-B337-4D6F-B5D8-032A541CEE6E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>
            <a:extLst>
              <a:ext uri="{FF2B5EF4-FFF2-40B4-BE49-F238E27FC236}">
                <a16:creationId xmlns:a16="http://schemas.microsoft.com/office/drawing/2014/main" id="{0D812379-DFAF-4B0A-9089-17235142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76250"/>
            <a:ext cx="5267325" cy="1143000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Body structure</a:t>
            </a:r>
            <a:endParaRPr lang="ar-SA" sz="6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4" descr="https://encrypted-tbn3.gstatic.com/images?q=tbn:ANd9GcRjgAUFnKD71mMCOfCu6VTQtZFJoAKeDDmv_0wvN4D_y7xSNlYCGg">
            <a:extLst>
              <a:ext uri="{FF2B5EF4-FFF2-40B4-BE49-F238E27FC236}">
                <a16:creationId xmlns:a16="http://schemas.microsoft.com/office/drawing/2014/main" id="{5318CDEB-B6F3-4606-888B-9EDDE54C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65516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59EBE-3B35-4D88-9B50-445D8C77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519E2A-D417-4CDC-9F00-93895EABAB66}" type="slidenum">
              <a:rPr lang="ar-SA" altLang="en-US">
                <a:solidFill>
                  <a:srgbClr val="898989"/>
                </a:solidFill>
              </a:rPr>
              <a:pPr eaLnBrk="1" hangingPunct="1"/>
              <a:t>1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3B5141-907A-4B3B-A30C-FB74798C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74638"/>
            <a:ext cx="6994525" cy="850900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Body organs and systems:</a:t>
            </a:r>
            <a:endParaRPr lang="ar-SA" sz="36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عنصر نائب للمحتوى 2">
            <a:extLst>
              <a:ext uri="{FF2B5EF4-FFF2-40B4-BE49-F238E27FC236}">
                <a16:creationId xmlns:a16="http://schemas.microsoft.com/office/drawing/2014/main" id="{0B7403FD-7C80-41C9-8F7F-FE1A4D24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5040312"/>
          </a:xfrm>
        </p:spPr>
        <p:txBody>
          <a:bodyPr/>
          <a:lstStyle/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hemopoietic and immune system. The suffix -poiesis = 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        to make.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nervous system and special senses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genitourinary system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gastrointestinal system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cardiovascular system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respiratory system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endocrine system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integumentary system (includes skin, hair, nails, and sweat glands. It protects the body and helps regulate body temperature). </a:t>
            </a:r>
            <a:r>
              <a:rPr lang="en-US" altLang="en-US" sz="23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Integumentum in Latin means </a:t>
            </a:r>
            <a:r>
              <a:rPr lang="en-US" altLang="en-US" sz="23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</a:t>
            </a:r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/>
            <a:r>
              <a:rPr lang="en-US" altLang="en-US" sz="2300">
                <a:latin typeface="Arial" panose="020B0604020202020204" pitchFamily="34" charset="0"/>
                <a:cs typeface="Arial" panose="020B0604020202020204" pitchFamily="34" charset="0"/>
              </a:rPr>
              <a:t>The musculoskeletal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E72D9-A24D-4AED-88F1-F15BAD92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024DC1-1DFA-4401-82FF-5C4CDE503EB8}" type="slidenum">
              <a:rPr lang="ar-SA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F9EAC4-14BB-49F2-BA76-4077DD40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04813"/>
            <a:ext cx="7354888" cy="647700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Directions, regions, and positions:</a:t>
            </a:r>
            <a:endParaRPr lang="ar-SA" sz="32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A39FAD-9F33-4DC5-880E-8406CF52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125538"/>
            <a:ext cx="8229600" cy="5399087"/>
          </a:xfrm>
        </p:spPr>
        <p:txBody>
          <a:bodyPr rtlCol="1">
            <a:normAutofit fontScale="92500" lnSpcReduction="20000"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Superior = above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Inferior = below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Anterior = in front of.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Ventral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43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sometimes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used instead of anterior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Posterior = in back of.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Dorsal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is sometimes used instead of posterior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Medial = toward the center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Lateral = away from the midline (to the sides)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Proximal = nearest to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Distal = refers to a point farthest from point of origin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Superficial = refers to a point nearest the body surface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Deep = away from the surface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Inversion = turning </a:t>
            </a:r>
            <a:r>
              <a:rPr lang="en-US" sz="23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inward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or inside out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Eversion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= turning </a:t>
            </a:r>
            <a:r>
              <a:rPr lang="en-US" sz="23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outward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Parietal = pertaining to the outer wall of the body cavity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Visceral = pertaining to the viscera, or internal organs, especially the abdominal organs</a:t>
            </a:r>
          </a:p>
          <a:p>
            <a:pPr marL="365760" indent="-283464" algn="l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ar-SA" sz="2400" dirty="0">
              <a:latin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6BE89-200B-4FA8-ADCA-9A34B06A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342BC3-22F6-496E-812C-F33F458247D7}" type="slidenum">
              <a:rPr lang="ar-SA" altLang="en-US">
                <a:solidFill>
                  <a:srgbClr val="898989"/>
                </a:solidFill>
              </a:rPr>
              <a:pPr eaLnBrk="1" hangingPunct="1"/>
              <a:t>11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FB2B59-BA95-4466-A73C-8CE5BC7E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74638"/>
            <a:ext cx="7065963" cy="850900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Body planes and sections:</a:t>
            </a:r>
            <a:endParaRPr lang="ar-SA" sz="4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عنصر نائب للمحتوى 2">
            <a:extLst>
              <a:ext uri="{FF2B5EF4-FFF2-40B4-BE49-F238E27FC236}">
                <a16:creationId xmlns:a16="http://schemas.microsoft.com/office/drawing/2014/main" id="{41B327C3-8E00-4C4B-858B-9CB12F68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341438"/>
            <a:ext cx="8229600" cy="4784725"/>
          </a:xfrm>
        </p:spPr>
        <p:txBody>
          <a:bodyPr/>
          <a:lstStyle/>
          <a:p>
            <a:pPr algn="l" rtl="0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Sagittal plane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It runs lengthwise from front to back and divides the body into right and left sides, each containing an arm and a leg.</a:t>
            </a:r>
          </a:p>
          <a:p>
            <a:pPr algn="l" rtl="0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Frontal plane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It runs lengthwise from side to side, dividing the body into </a:t>
            </a:r>
            <a:r>
              <a:rPr lang="en-US" alt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 and dorsal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(front and back) sections.</a:t>
            </a:r>
          </a:p>
          <a:p>
            <a:pPr algn="l" rtl="0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Transverse plane (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plane)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Cuts the body into upper and lower parts. These are known as the cranial (head) and the caudal (tail) portions.</a:t>
            </a:r>
          </a:p>
          <a:p>
            <a:pPr algn="l" eaLnBrk="1" hangingPunct="1"/>
            <a:endParaRPr lang="ar-SA" altLang="en-US" sz="280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B6092-D650-4BBC-A52E-74EC38C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B50AAE-5E92-4E3C-804C-B6143F994DAF}" type="slidenum">
              <a:rPr lang="ar-SA" altLang="en-US">
                <a:solidFill>
                  <a:srgbClr val="898989"/>
                </a:solidFill>
              </a:rPr>
              <a:pPr eaLnBrk="1" hangingPunct="1"/>
              <a:t>12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8815D98-AEAB-4971-9296-9EB29CB1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4450"/>
            <a:ext cx="6769100" cy="674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361F8-ECDB-4733-89E5-4D343CF3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CF1CD1-4728-4C6A-985C-903D114565C1}" type="slidenum">
              <a:rPr lang="ar-SA" altLang="en-US">
                <a:solidFill>
                  <a:srgbClr val="898989"/>
                </a:solidFill>
              </a:rPr>
              <a:pPr eaLnBrk="1" hangingPunct="1"/>
              <a:t>13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7F1B93-CADE-4E82-8125-20683C21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74638"/>
            <a:ext cx="6634163" cy="922337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Body cavities:</a:t>
            </a:r>
            <a:endParaRPr lang="ar-SA" sz="36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عنصر نائب للمحتوى 2">
            <a:extLst>
              <a:ext uri="{FF2B5EF4-FFF2-40B4-BE49-F238E27FC236}">
                <a16:creationId xmlns:a16="http://schemas.microsoft.com/office/drawing/2014/main" id="{47846D59-7C37-4F88-8E75-2918756C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600200"/>
            <a:ext cx="8229600" cy="3700463"/>
          </a:xfrm>
        </p:spPr>
        <p:txBody>
          <a:bodyPr/>
          <a:lstStyle/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Ventral cavity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Thoracic (chest) cavity. It includes the mediastinum and pleural cavities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Abdominopelvic cavity.</a:t>
            </a:r>
          </a:p>
          <a:p>
            <a:pPr lvl="1" algn="l" rtl="0" eaLnBrk="1" hangingPunct="1">
              <a:buFont typeface="Verdana" panose="020B0604030504040204" pitchFamily="34" charset="0"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Dorsal cavity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Cranial cavity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Spinal cavity</a:t>
            </a:r>
          </a:p>
          <a:p>
            <a:pPr algn="l" eaLnBrk="1" hangingPunct="1"/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20A9-7B92-4E5F-A2CD-BC004A1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80DDD-EB72-4ED1-95B8-F9FF1C4CB5E1}" type="slidenum">
              <a:rPr lang="ar-SA" altLang="en-US">
                <a:solidFill>
                  <a:srgbClr val="898989"/>
                </a:solidFill>
              </a:rPr>
              <a:pPr eaLnBrk="1" hangingPunct="1"/>
              <a:t>14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69FF561-36B9-4A4C-B9A0-AA0A4405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57737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F4343-5941-4B87-8F04-391C424D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515665-14C7-481F-B7D6-1C4F6A99ADFA}" type="slidenum">
              <a:rPr lang="ar-SA" altLang="en-US">
                <a:solidFill>
                  <a:srgbClr val="898989"/>
                </a:solidFill>
              </a:rPr>
              <a:pPr eaLnBrk="1" hangingPunct="1"/>
              <a:t>15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8F8A13-4FE8-40D4-ACDF-BEE79254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04813"/>
            <a:ext cx="6923088" cy="503237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Abdominal regions:</a:t>
            </a:r>
            <a:endParaRPr lang="ar-SA" sz="2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عنصر نائب للمحتوى 2">
            <a:extLst>
              <a:ext uri="{FF2B5EF4-FFF2-40B4-BE49-F238E27FC236}">
                <a16:creationId xmlns:a16="http://schemas.microsoft.com/office/drawing/2014/main" id="{DE4D3B28-8544-463B-86BE-6D5D5A03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327650"/>
          </a:xfrm>
        </p:spPr>
        <p:txBody>
          <a:bodyPr/>
          <a:lstStyle/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Right hypochondriac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the liver, right kidney, and portion of the diaphragm)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Epigastric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the pancreas and portion of the stomach, liver, inferior vena cava, abdominal aorta, and duodenum)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Left hypochondriac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a portion of the diaphragm, the spleen, the stomach, the left kidney, and part of the pancreas)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Right lumber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portions of the large intestines and the right kidney)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Umbilical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sections of the small and large intestines and a portion of the left kidney)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Left lumber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portions of the small and large intestines and a portion of the left kidney)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Right iliac (inguinal)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(includes portions of the small and large intestines)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Hypogastric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(includes a portion of the sigmoid colon, the urinary bladder and ureters, and portions of the small intestine)</a:t>
            </a:r>
          </a:p>
          <a:p>
            <a:pPr algn="l" rtl="0" eaLnBrk="1" hangingPunct="1"/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Left iliac (inguinal) region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(contains portions of the small and large intestines)</a:t>
            </a:r>
          </a:p>
          <a:p>
            <a:pPr algn="l" eaLnBrk="1" hangingPunct="1"/>
            <a:endParaRPr lang="ar-SA" altLang="en-US" sz="180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1DB68-2A85-4800-9B21-47D96EF2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6AFB40-8B54-49BA-864C-7E8CDA603D88}" type="slidenum">
              <a:rPr lang="ar-SA" altLang="en-US">
                <a:solidFill>
                  <a:srgbClr val="898989"/>
                </a:solidFill>
              </a:rPr>
              <a:pPr eaLnBrk="1" hangingPunct="1"/>
              <a:t>16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975EB7C-626D-4B52-919F-5003838C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49275"/>
            <a:ext cx="823595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DE453-F313-486B-8767-0F3E6A1F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060537-086A-4CBE-8F85-0F38041483A0}" type="slidenum">
              <a:rPr lang="ar-SA" altLang="en-US">
                <a:solidFill>
                  <a:srgbClr val="898989"/>
                </a:solidFill>
              </a:rPr>
              <a:pPr eaLnBrk="1" hangingPunct="1"/>
              <a:t>17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8844AD-ACFB-4DAF-AB0B-686EC73B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5122863" cy="706437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Positions:</a:t>
            </a:r>
            <a:endParaRPr lang="ar-SA" sz="32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عنصر نائب للمحتوى 2">
            <a:extLst>
              <a:ext uri="{FF2B5EF4-FFF2-40B4-BE49-F238E27FC236}">
                <a16:creationId xmlns:a16="http://schemas.microsoft.com/office/drawing/2014/main" id="{AA059DBA-545C-421A-B815-B3DA0FBC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981075"/>
            <a:ext cx="8229600" cy="5400675"/>
          </a:xfrm>
        </p:spPr>
        <p:txBody>
          <a:bodyPr/>
          <a:lstStyle/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Fowler's position – head of bed raised, knees slightly flexed</a:t>
            </a: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Lateral recumbent (or Sims') position – lying on the left side with the right thigh and knee drawn up</a:t>
            </a: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Lithotomy position – lying on the back with the hips and knees flexed and the thighs abducted and externally rotated</a:t>
            </a: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Supine position – lying flat on the back</a:t>
            </a: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Prone position – lying face down</a:t>
            </a: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Trendelenburg's position – lying flat with the head lower than the body or legs</a:t>
            </a:r>
          </a:p>
          <a:p>
            <a:pPr algn="l" rtl="0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Reverse Trendelenburg's position – lying flat with the head higher than the body or legs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B42A0-ACB6-47FF-8168-BCFA6971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9CD044-2D91-4630-98F9-96AD8E009337}" type="slidenum">
              <a:rPr lang="ar-SA" altLang="en-US">
                <a:solidFill>
                  <a:srgbClr val="898989"/>
                </a:solidFill>
              </a:rPr>
              <a:pPr eaLnBrk="1" hangingPunct="1"/>
              <a:t>18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ohamed\Desktop\droppedImage_1.jpg">
            <a:extLst>
              <a:ext uri="{FF2B5EF4-FFF2-40B4-BE49-F238E27FC236}">
                <a16:creationId xmlns:a16="http://schemas.microsoft.com/office/drawing/2014/main" id="{E0001523-114B-4A70-83B2-F2531656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476625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Users\Mohamed\Desktop\droppedImage_3.jpg">
            <a:extLst>
              <a:ext uri="{FF2B5EF4-FFF2-40B4-BE49-F238E27FC236}">
                <a16:creationId xmlns:a16="http://schemas.microsoft.com/office/drawing/2014/main" id="{7697368D-6778-4CAA-9352-D91BF355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E2E81-FAF9-4A8C-BECE-5357C736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A24ADE-9E94-4ADB-AAA2-FF12FCAB9463}" type="slidenum">
              <a:rPr lang="ar-SA" altLang="en-US">
                <a:solidFill>
                  <a:srgbClr val="898989"/>
                </a:solidFill>
              </a:rPr>
              <a:pPr eaLnBrk="1" hangingPunct="1"/>
              <a:t>19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2">
            <a:extLst>
              <a:ext uri="{FF2B5EF4-FFF2-40B4-BE49-F238E27FC236}">
                <a16:creationId xmlns:a16="http://schemas.microsoft.com/office/drawing/2014/main" id="{1D2BE54A-9BDF-43E1-A231-DA26F800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Introduction:</a:t>
            </a:r>
            <a:endParaRPr lang="ar-SA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07081BCC-84A3-4947-8722-62C9107E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0200"/>
            <a:ext cx="8064500" cy="4708525"/>
          </a:xfrm>
        </p:spPr>
        <p:txBody>
          <a:bodyPr rtlCol="1">
            <a:normAutofit fontScale="92500"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Large group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specialized</a:t>
            </a:r>
            <a:r>
              <a:rPr lang="en-US" dirty="0">
                <a:latin typeface="Arial" pitchFamily="34" charset="0"/>
                <a:cs typeface="Arial" pitchFamily="34" charset="0"/>
              </a:rPr>
              <a:t> cells that perform the same role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>
                <a:latin typeface="Arial" pitchFamily="34" charset="0"/>
                <a:cs typeface="Arial" pitchFamily="34" charset="0"/>
              </a:rPr>
              <a:t> tissues (e.g. muscle, blood, and bone)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Group of tissues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>
                <a:latin typeface="Arial" pitchFamily="34" charset="0"/>
                <a:cs typeface="Arial" pitchFamily="34" charset="0"/>
              </a:rPr>
              <a:t> organs (e.g. brain, heart, and liver)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Organs and tissues are integrated into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>
                <a:latin typeface="Arial" pitchFamily="34" charset="0"/>
                <a:cs typeface="Arial" pitchFamily="34" charset="0"/>
              </a:rPr>
              <a:t> body systems (e.g. central nervous system, cardiovascular system, and digestive system)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D9C4C-4174-4AA6-82A8-6F474B31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C185B8-0608-4B81-84EB-C08F29538343}" type="slidenum">
              <a:rPr lang="ar-SA" altLang="en-US" sz="1400" b="1">
                <a:solidFill>
                  <a:srgbClr val="898989"/>
                </a:solidFill>
              </a:rPr>
              <a:pPr eaLnBrk="1" hangingPunct="1"/>
              <a:t>2</a:t>
            </a:fld>
            <a:endParaRPr lang="ar-SA" altLang="en-US" sz="1400" b="1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مربع نص 2">
            <a:extLst>
              <a:ext uri="{FF2B5EF4-FFF2-40B4-BE49-F238E27FC236}">
                <a16:creationId xmlns:a16="http://schemas.microsoft.com/office/drawing/2014/main" id="{24DA0829-7202-4556-8698-EE50AFE5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876925"/>
            <a:ext cx="504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800" b="1"/>
              <a:t>Lithotomy Position</a:t>
            </a:r>
          </a:p>
        </p:txBody>
      </p:sp>
      <p:pic>
        <p:nvPicPr>
          <p:cNvPr id="21507" name="Picture 3" descr="C:\Users\Mohamed\Desktop\lp.jpg">
            <a:extLst>
              <a:ext uri="{FF2B5EF4-FFF2-40B4-BE49-F238E27FC236}">
                <a16:creationId xmlns:a16="http://schemas.microsoft.com/office/drawing/2014/main" id="{BDE34CAB-9B1B-4553-95FB-D1A5BA05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77838"/>
            <a:ext cx="69484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CB489-C85C-4A4D-AD36-0E4A0C97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F3FD91-F0FA-440E-A4DE-582133753A31}" type="slidenum">
              <a:rPr lang="ar-SA" altLang="en-US">
                <a:solidFill>
                  <a:srgbClr val="898989"/>
                </a:solidFill>
              </a:rPr>
              <a:pPr eaLnBrk="1" hangingPunct="1"/>
              <a:t>20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C64D48-0382-47D1-81D4-6F8034CB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60350"/>
            <a:ext cx="7138988" cy="706438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The cell organelles:</a:t>
            </a:r>
            <a:endParaRPr lang="ar-SA" sz="32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عنصر نائب للمحتوى 2">
            <a:extLst>
              <a:ext uri="{FF2B5EF4-FFF2-40B4-BE49-F238E27FC236}">
                <a16:creationId xmlns:a16="http://schemas.microsoft.com/office/drawing/2014/main" id="{0EA2007F-1425-4606-B71F-E2659A92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125538"/>
            <a:ext cx="8229600" cy="5256212"/>
          </a:xfrm>
        </p:spPr>
        <p:txBody>
          <a:bodyPr/>
          <a:lstStyle/>
          <a:p>
            <a:pPr algn="l" rtl="0" eaLnBrk="1" hangingPunct="1"/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: the name derived from Latin word (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nuculeus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) which means kernel (i.e. core or seed).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Function = Stores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deoxyribonucleic acid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(DNA), which carries the genetic materials and is responsible for cellular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or division.</a:t>
            </a:r>
          </a:p>
          <a:p>
            <a:pPr algn="l" rtl="0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Mitochondria: the cell's power plant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Function = Production of adenosine triphosphate (ATP), the high energy molecule that fuels cellular activity</a:t>
            </a:r>
          </a:p>
          <a:p>
            <a:pPr algn="l" rtl="0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Ribosomes and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plasmic reticulum: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Function =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of proteins and metabolism of fat within the cell</a:t>
            </a:r>
          </a:p>
          <a:p>
            <a:pPr algn="l" rtl="0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Golgi apparatus: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Function = Holds enzyme systems that assist in completing the cellular metabolic functions</a:t>
            </a:r>
          </a:p>
          <a:p>
            <a:pPr algn="l" rtl="0" eaLnBrk="1" hangingPunct="1"/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Lysosomes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l" rtl="0" eaLnBrk="1" hangingPunct="1">
              <a:buSzPct val="80000"/>
              <a:buFont typeface="Wingdings" panose="05000000000000000000" pitchFamily="2" charset="2"/>
              <a:buChar char="v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unction = Contain enzymes that allow cytoplasmic digestion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ADCC9-2EE9-4ECD-8A16-4EB46809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162FD8-88EE-4B3E-9309-482CE0C9C6AE}" type="slidenum">
              <a:rPr lang="ar-SA" altLang="en-US">
                <a:solidFill>
                  <a:srgbClr val="898989"/>
                </a:solidFill>
              </a:rPr>
              <a:pPr eaLnBrk="1" hangingPunct="1"/>
              <a:t>3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J:\2.JPG">
            <a:extLst>
              <a:ext uri="{FF2B5EF4-FFF2-40B4-BE49-F238E27FC236}">
                <a16:creationId xmlns:a16="http://schemas.microsoft.com/office/drawing/2014/main" id="{8E4FF92F-0E88-455F-A4D6-DFA19CA1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74688"/>
            <a:ext cx="9151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2F3E-2D31-4B9A-B6FC-DDD82A25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9068A9-C3F5-456B-A199-D5914E615544}" type="slidenum">
              <a:rPr lang="ar-SA" altLang="en-US">
                <a:solidFill>
                  <a:srgbClr val="898989"/>
                </a:solidFill>
              </a:rPr>
              <a:pPr eaLnBrk="1" hangingPunct="1"/>
              <a:t>4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BAF178-EA28-495B-9565-17BC352F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6778625" cy="850900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Cell division and reproduction:</a:t>
            </a:r>
            <a:endParaRPr lang="ar-SA" sz="28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عنصر نائب للمحتوى 2">
            <a:extLst>
              <a:ext uri="{FF2B5EF4-FFF2-40B4-BE49-F238E27FC236}">
                <a16:creationId xmlns:a16="http://schemas.microsoft.com/office/drawing/2014/main" id="{CACF45B7-6603-4825-8931-F01A4EC8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32765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Cells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reproduce to replace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cells that are lost by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wear and tear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Cells reproduce by splitting into two separate daughter cells by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mitosis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[root =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mitos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(Greek) means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thread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+ suffix = -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osis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means action or state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]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getting into mitosis the cellular mass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chromatin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begins to form. Mitosis is composed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Four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phases, they are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ar-JO" sz="1200" dirty="0">
                <a:solidFill>
                  <a:srgbClr val="FF0000"/>
                </a:solidFill>
              </a:rPr>
              <a:t> الطور الأول</a:t>
            </a:r>
            <a:br>
              <a:rPr lang="ar-JO" sz="1200" dirty="0">
                <a:solidFill>
                  <a:srgbClr val="FF0000"/>
                </a:solidFill>
              </a:rPr>
            </a:br>
            <a:r>
              <a:rPr lang="ar-JO" sz="1200" dirty="0">
                <a:solidFill>
                  <a:srgbClr val="FF0000"/>
                </a:solidFill>
              </a:rPr>
              <a:t>الطور الاستوائي</a:t>
            </a:r>
            <a:br>
              <a:rPr lang="ar-JO" sz="1200" dirty="0">
                <a:solidFill>
                  <a:srgbClr val="FF0000"/>
                </a:solidFill>
              </a:rPr>
            </a:br>
            <a:r>
              <a:rPr lang="ar-JO" sz="1200" dirty="0">
                <a:solidFill>
                  <a:srgbClr val="FF0000"/>
                </a:solidFill>
              </a:rPr>
              <a:t>طور الصعود</a:t>
            </a:r>
            <a:br>
              <a:rPr lang="ar-JO" sz="1200" dirty="0">
                <a:solidFill>
                  <a:srgbClr val="FF0000"/>
                </a:solidFill>
              </a:rPr>
            </a:br>
            <a:r>
              <a:rPr lang="ar-JO" sz="1200" dirty="0">
                <a:solidFill>
                  <a:srgbClr val="FF0000"/>
                </a:solidFill>
              </a:rPr>
              <a:t>الطور النهائي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Prophase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(chromosomes coil and shorten, nuclear membrane dissolve,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chromatids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centromeres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appear)</a:t>
            </a: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Metaphase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centromeres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divide and align themselves in the middle of the spindle)</a:t>
            </a: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Anaphase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centromere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separate and pull chromosomes toward opposite sides of the cell, 46 chromosomes are present on each side of the cell)</a:t>
            </a: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Telophase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(spindle fibers disappear, cytoplasm divides, an new membrane forms around each set of 46 chromosomes).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Telo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- (Greek) means ultimate end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only occurs in gametes (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 and spermatozoa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). In this division, the number of chromosomes in the Four daughter cells is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half (i.e. 23 chromosomes). Meiosis (Greek, meaning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lessening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consists of two divisions separated by a resting phase.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SA" sz="1800" dirty="0">
              <a:latin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755F4-0185-472C-9D3D-6B3FA75B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A1D0B2-8232-4775-B886-727BD32035AF}" type="slidenum">
              <a:rPr lang="ar-SA" altLang="en-US">
                <a:solidFill>
                  <a:srgbClr val="898989"/>
                </a:solidFill>
              </a:rPr>
              <a:pPr eaLnBrk="1" hangingPunct="1"/>
              <a:t>5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J:\3.jpg">
            <a:extLst>
              <a:ext uri="{FF2B5EF4-FFF2-40B4-BE49-F238E27FC236}">
                <a16:creationId xmlns:a16="http://schemas.microsoft.com/office/drawing/2014/main" id="{0F809FCA-6FD8-46F4-B363-CB2B7678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8300"/>
            <a:ext cx="9058275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CB811-E001-42CD-A511-EF49F4BE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CFDF44-FF8B-4404-A334-E85446B2C03C}" type="slidenum">
              <a:rPr lang="ar-SA" altLang="en-US">
                <a:solidFill>
                  <a:srgbClr val="898989"/>
                </a:solidFill>
              </a:rPr>
              <a:pPr eaLnBrk="1" hangingPunct="1"/>
              <a:t>6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10E1F4-C7E6-41F1-95D1-A8AA0DDE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561975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Tissues:</a:t>
            </a:r>
            <a:endParaRPr lang="ar-SA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41621F-D042-4F43-BABF-E692C151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569325" cy="54737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Tissues are classified by structure and function into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Four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types: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epithelial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connective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muscle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nervous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Epithelial tissue:  </a:t>
            </a:r>
          </a:p>
          <a:p>
            <a:pPr marL="0" indent="0" algn="l" rtl="0" eaLnBrk="1" fontAlgn="auto" hangingPunct="1">
              <a:spcAft>
                <a:spcPts val="0"/>
              </a:spcAft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Epithelium is a continuous cellular sheet that covers the body's surface,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    lines body organs, and forms certain glands.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Endothelium = Single layer of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squamous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cells attached to a basement 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      membrane e.g. blood vessels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Mesothelium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Lines the surface of serous membranes, such as the pleura, 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       pericardium, and peritoneum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Epithelial tissue may be recognized by number of layers into: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Simple = one layer of cells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Stratified = three or more layers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Pseudostratified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one layer of cells but appears to have more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Epithelial tissue may be classified by shape into: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Squamous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flat surface cells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Columnar = tall, cylindrical, prism-shaped surface cells</a:t>
            </a:r>
          </a:p>
          <a:p>
            <a:pPr marL="640080" lvl="1" indent="-237744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700" dirty="0" err="1">
                <a:latin typeface="Arial" pitchFamily="34" charset="0"/>
                <a:cs typeface="Arial" pitchFamily="34" charset="0"/>
              </a:rPr>
              <a:t>Cuboidal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= cube-shaped surface cells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z="2000" dirty="0">
              <a:latin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546D7-2640-421A-8E5D-BE392FA2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3E1011-7030-42E3-993E-CD33F4060058}" type="slidenum">
              <a:rPr lang="ar-SA" altLang="en-US">
                <a:solidFill>
                  <a:srgbClr val="898989"/>
                </a:solidFill>
              </a:rPr>
              <a:pPr eaLnBrk="1" hangingPunct="1"/>
              <a:t>7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محتوى 2">
            <a:extLst>
              <a:ext uri="{FF2B5EF4-FFF2-40B4-BE49-F238E27FC236}">
                <a16:creationId xmlns:a16="http://schemas.microsoft.com/office/drawing/2014/main" id="{8AD2F93B-1AE0-4F4D-9CA3-B192786C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476250"/>
            <a:ext cx="8229600" cy="5832475"/>
          </a:xfrm>
        </p:spPr>
        <p:txBody>
          <a:bodyPr/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Connective tissue:</a:t>
            </a: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Includes bone, cartilage, and </a:t>
            </a:r>
            <a:r>
              <a:rPr lang="en-US" altLang="en-US" sz="1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adipose (fatty) tissue</a:t>
            </a: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. This tissue bonds together and support structure. Connective tissue is classified as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or dense.</a:t>
            </a:r>
            <a:endParaRPr lang="en-US" altLang="en-US" sz="1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Loose connective tissue has large spaces that separate the fibers and cells with much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en-US" altLang="en-US" sz="1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fluid</a:t>
            </a: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 vs. Intra-</a:t>
            </a: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Dense connective tissue has greater fiber concentration and provides structural support.</a:t>
            </a: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Adipose tissue is a specialized type of loose connective tissue. It cushions </a:t>
            </a:r>
            <a:r>
              <a:rPr lang="en-US" altLang="en-US" sz="1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US" altLang="en-US" sz="1900">
                <a:latin typeface="Arial" panose="020B0604020202020204" pitchFamily="34" charset="0"/>
                <a:cs typeface="Arial" panose="020B0604020202020204" pitchFamily="34" charset="0"/>
              </a:rPr>
              <a:t> organs and acts as a reserve supply of energy.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Muscle tissue:</a:t>
            </a: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Skeletal muscle tissue (striated and voluntary)</a:t>
            </a: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Cardiac muscle tissue (striated and 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involuntary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Smooth muscle tissue (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non-striated and involuntary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). Lines the wall of many internal organs and other structures such as walls of arteries and veins.</a:t>
            </a:r>
            <a:endParaRPr lang="ar-SA" altLang="en-US" sz="20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F92B3-EAFD-4773-8BA2-01446C6B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5EE294-9DAC-4CA2-AF69-41B6F27884E2}" type="slidenum">
              <a:rPr lang="ar-SA" altLang="en-US">
                <a:solidFill>
                  <a:srgbClr val="898989"/>
                </a:solidFill>
              </a:rPr>
              <a:pPr eaLnBrk="1" hangingPunct="1"/>
              <a:t>8</a:t>
            </a:fld>
            <a:endParaRPr lang="ar-SA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8D80A0-73E5-47A8-9B59-CA26C44C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04813"/>
            <a:ext cx="5770563" cy="576262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Nervous tissue:</a:t>
            </a:r>
            <a:endParaRPr lang="ar-SA" sz="28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عنصر نائب للمحتوى 2">
            <a:extLst>
              <a:ext uri="{FF2B5EF4-FFF2-40B4-BE49-F238E27FC236}">
                <a16:creationId xmlns:a16="http://schemas.microsoft.com/office/drawing/2014/main" id="{C3F01FCC-E7DB-4F01-8544-446A761E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2233613"/>
          </a:xfrm>
        </p:spPr>
        <p:txBody>
          <a:bodyPr rtlCol="1">
            <a:normAutofit fontScale="85000"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It’s a reactive tissue. Its main function is communication. Nervous tissue cells may be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Neurons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Neuroglia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Neurons consist of:</a:t>
            </a: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Cell body</a:t>
            </a: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Axons</a:t>
            </a:r>
          </a:p>
          <a:p>
            <a:pPr lvl="1" algn="l" rtl="0" eaLnBrk="1" fontAlgn="auto" hangingPunct="1">
              <a:spcAft>
                <a:spcPts val="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Dendrites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Neuroglia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form the support structure of nervous tissue. They found only in the central nervous system. They insulate and protect neurons.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SA" sz="2000" dirty="0">
              <a:latin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DC3AB-99C9-4CA8-B6B2-B49E69D9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20E8D0-9AF4-44DE-9829-54292A68D4D8}" type="slidenum">
              <a:rPr lang="ar-SA" altLang="en-US">
                <a:solidFill>
                  <a:srgbClr val="898989"/>
                </a:solidFill>
              </a:rPr>
              <a:pPr eaLnBrk="1" hangingPunct="1"/>
              <a:t>9</a:t>
            </a:fld>
            <a:endParaRPr lang="ar-SA" altLang="en-US">
              <a:solidFill>
                <a:srgbClr val="898989"/>
              </a:solidFill>
            </a:endParaRPr>
          </a:p>
        </p:txBody>
      </p:sp>
      <p:pic>
        <p:nvPicPr>
          <p:cNvPr id="17415" name="Picture 7" descr="https://encrypted-tbn3.gstatic.com/images?q=tbn:ANd9GcRGTaTbSnW9SB-ujaWvxqRHInmkkUZK8jzbFuOEN5Rky5uJf1zF">
            <a:extLst>
              <a:ext uri="{FF2B5EF4-FFF2-40B4-BE49-F238E27FC236}">
                <a16:creationId xmlns:a16="http://schemas.microsoft.com/office/drawing/2014/main" id="{933BBCA9-845F-41F3-8E34-44F854B7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159224"/>
            <a:ext cx="7775575" cy="324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1208</Words>
  <Application>Microsoft Office PowerPoint</Application>
  <PresentationFormat>On-screen Show (4:3)</PresentationFormat>
  <Paragraphs>140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Body structure</vt:lpstr>
      <vt:lpstr>Introduction:</vt:lpstr>
      <vt:lpstr>The cell organelles:</vt:lpstr>
      <vt:lpstr>PowerPoint Presentation</vt:lpstr>
      <vt:lpstr>Cell division and reproduction:</vt:lpstr>
      <vt:lpstr>PowerPoint Presentation</vt:lpstr>
      <vt:lpstr>Body Tissues:</vt:lpstr>
      <vt:lpstr>PowerPoint Presentation</vt:lpstr>
      <vt:lpstr> Nervous tissue:</vt:lpstr>
      <vt:lpstr>Body organs and systems:</vt:lpstr>
      <vt:lpstr>Directions, regions, and positions:</vt:lpstr>
      <vt:lpstr>Body planes and sections:</vt:lpstr>
      <vt:lpstr>PowerPoint Presentation</vt:lpstr>
      <vt:lpstr>Body cavities:</vt:lpstr>
      <vt:lpstr>PowerPoint Presentation</vt:lpstr>
      <vt:lpstr>Abdominal regions:</vt:lpstr>
      <vt:lpstr>PowerPoint Presentation</vt:lpstr>
      <vt:lpstr>Positions: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structure</dc:title>
  <dc:creator>Dr.Waleed R. Ezzat</dc:creator>
  <cp:lastModifiedBy>odai for computer</cp:lastModifiedBy>
  <cp:revision>61</cp:revision>
  <dcterms:created xsi:type="dcterms:W3CDTF">2012-06-18T22:38:12Z</dcterms:created>
  <dcterms:modified xsi:type="dcterms:W3CDTF">2018-10-05T10:11:41Z</dcterms:modified>
</cp:coreProperties>
</file>