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55"/>
  </p:notesMasterIdLst>
  <p:sldIdLst>
    <p:sldId id="314" r:id="rId2"/>
    <p:sldId id="309" r:id="rId3"/>
    <p:sldId id="257" r:id="rId4"/>
    <p:sldId id="258" r:id="rId5"/>
    <p:sldId id="310" r:id="rId6"/>
    <p:sldId id="259" r:id="rId7"/>
    <p:sldId id="260" r:id="rId8"/>
    <p:sldId id="261" r:id="rId9"/>
    <p:sldId id="262" r:id="rId10"/>
    <p:sldId id="263" r:id="rId11"/>
    <p:sldId id="311" r:id="rId12"/>
    <p:sldId id="264" r:id="rId13"/>
    <p:sldId id="265" r:id="rId14"/>
    <p:sldId id="266" r:id="rId15"/>
    <p:sldId id="267" r:id="rId16"/>
    <p:sldId id="268" r:id="rId17"/>
    <p:sldId id="270" r:id="rId18"/>
    <p:sldId id="306" r:id="rId19"/>
    <p:sldId id="271" r:id="rId20"/>
    <p:sldId id="272" r:id="rId21"/>
    <p:sldId id="269" r:id="rId22"/>
    <p:sldId id="307" r:id="rId23"/>
    <p:sldId id="297" r:id="rId24"/>
    <p:sldId id="273" r:id="rId25"/>
    <p:sldId id="298" r:id="rId26"/>
    <p:sldId id="274" r:id="rId27"/>
    <p:sldId id="299" r:id="rId28"/>
    <p:sldId id="312" r:id="rId29"/>
    <p:sldId id="275" r:id="rId30"/>
    <p:sldId id="276" r:id="rId31"/>
    <p:sldId id="308" r:id="rId32"/>
    <p:sldId id="278" r:id="rId33"/>
    <p:sldId id="279" r:id="rId34"/>
    <p:sldId id="280" r:id="rId35"/>
    <p:sldId id="300" r:id="rId36"/>
    <p:sldId id="313" r:id="rId37"/>
    <p:sldId id="281" r:id="rId38"/>
    <p:sldId id="284" r:id="rId39"/>
    <p:sldId id="286" r:id="rId40"/>
    <p:sldId id="287" r:id="rId41"/>
    <p:sldId id="288" r:id="rId42"/>
    <p:sldId id="289" r:id="rId43"/>
    <p:sldId id="290" r:id="rId44"/>
    <p:sldId id="292" r:id="rId45"/>
    <p:sldId id="301" r:id="rId46"/>
    <p:sldId id="277" r:id="rId47"/>
    <p:sldId id="304" r:id="rId48"/>
    <p:sldId id="294" r:id="rId49"/>
    <p:sldId id="305" r:id="rId50"/>
    <p:sldId id="303" r:id="rId51"/>
    <p:sldId id="295" r:id="rId52"/>
    <p:sldId id="302" r:id="rId53"/>
    <p:sldId id="296" r:id="rId5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84" autoAdjust="0"/>
  </p:normalViewPr>
  <p:slideViewPr>
    <p:cSldViewPr>
      <p:cViewPr>
        <p:scale>
          <a:sx n="68" d="100"/>
          <a:sy n="68" d="100"/>
        </p:scale>
        <p:origin x="-576" y="-132"/>
      </p:cViewPr>
      <p:guideLst>
        <p:guide orient="horz" pos="2160"/>
        <p:guide pos="2880"/>
      </p:guideLst>
    </p:cSldViewPr>
  </p:slideViewPr>
  <p:outlineViewPr>
    <p:cViewPr>
      <p:scale>
        <a:sx n="33" d="100"/>
        <a:sy n="33" d="100"/>
      </p:scale>
      <p:origin x="0" y="3187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51275" y="0"/>
            <a:ext cx="2946400" cy="496888"/>
          </a:xfrm>
          <a:prstGeom prst="rect">
            <a:avLst/>
          </a:prstGeom>
        </p:spPr>
        <p:txBody>
          <a:bodyPr vert="horz" lIns="91440" tIns="45720" rIns="91440" bIns="45720" rtlCol="1"/>
          <a:lstStyle>
            <a:lvl1pPr algn="r">
              <a:defRPr sz="1200"/>
            </a:lvl1pPr>
          </a:lstStyle>
          <a:p>
            <a:endParaRPr lang="ar-JO"/>
          </a:p>
        </p:txBody>
      </p:sp>
      <p:sp>
        <p:nvSpPr>
          <p:cNvPr id="3" name="عنصر نائب للتاريخ 2"/>
          <p:cNvSpPr>
            <a:spLocks noGrp="1"/>
          </p:cNvSpPr>
          <p:nvPr>
            <p:ph type="dt" idx="1"/>
          </p:nvPr>
        </p:nvSpPr>
        <p:spPr>
          <a:xfrm>
            <a:off x="1588" y="0"/>
            <a:ext cx="2946400" cy="496888"/>
          </a:xfrm>
          <a:prstGeom prst="rect">
            <a:avLst/>
          </a:prstGeom>
        </p:spPr>
        <p:txBody>
          <a:bodyPr vert="horz" lIns="91440" tIns="45720" rIns="91440" bIns="45720" rtlCol="1"/>
          <a:lstStyle>
            <a:lvl1pPr algn="l">
              <a:defRPr sz="1200"/>
            </a:lvl1pPr>
          </a:lstStyle>
          <a:p>
            <a:fld id="{6E0B6900-B3E3-4574-BAAE-39E87C99ACC9}" type="datetimeFigureOut">
              <a:rPr lang="ar-JO" smtClean="0"/>
              <a:t>10/10/1441</a:t>
            </a:fld>
            <a:endParaRPr lang="ar-JO"/>
          </a:p>
        </p:txBody>
      </p:sp>
      <p:sp>
        <p:nvSpPr>
          <p:cNvPr id="4" name="عنصر نائب لصورة الشريحة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1" anchor="ctr"/>
          <a:lstStyle/>
          <a:p>
            <a:endParaRPr lang="ar-JO"/>
          </a:p>
        </p:txBody>
      </p:sp>
      <p:sp>
        <p:nvSpPr>
          <p:cNvPr id="5" name="عنصر نائب للملاحظات 4"/>
          <p:cNvSpPr>
            <a:spLocks noGrp="1"/>
          </p:cNvSpPr>
          <p:nvPr>
            <p:ph type="body" sz="quarter" idx="3"/>
          </p:nvPr>
        </p:nvSpPr>
        <p:spPr>
          <a:xfrm>
            <a:off x="679450" y="4714875"/>
            <a:ext cx="5438775" cy="4467225"/>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6" name="عنصر نائب للتذييل 5"/>
          <p:cNvSpPr>
            <a:spLocks noGrp="1"/>
          </p:cNvSpPr>
          <p:nvPr>
            <p:ph type="ftr" sz="quarter" idx="4"/>
          </p:nvPr>
        </p:nvSpPr>
        <p:spPr>
          <a:xfrm>
            <a:off x="3851275" y="9428163"/>
            <a:ext cx="2946400" cy="496887"/>
          </a:xfrm>
          <a:prstGeom prst="rect">
            <a:avLst/>
          </a:prstGeom>
        </p:spPr>
        <p:txBody>
          <a:bodyPr vert="horz" lIns="91440" tIns="45720" rIns="91440" bIns="45720" rtlCol="1" anchor="b"/>
          <a:lstStyle>
            <a:lvl1pPr algn="r">
              <a:defRPr sz="1200"/>
            </a:lvl1pPr>
          </a:lstStyle>
          <a:p>
            <a:endParaRPr lang="ar-JO"/>
          </a:p>
        </p:txBody>
      </p:sp>
      <p:sp>
        <p:nvSpPr>
          <p:cNvPr id="7" name="عنصر نائب لرقم الشريحة 6"/>
          <p:cNvSpPr>
            <a:spLocks noGrp="1"/>
          </p:cNvSpPr>
          <p:nvPr>
            <p:ph type="sldNum" sz="quarter" idx="5"/>
          </p:nvPr>
        </p:nvSpPr>
        <p:spPr>
          <a:xfrm>
            <a:off x="1588" y="9428163"/>
            <a:ext cx="2946400" cy="496887"/>
          </a:xfrm>
          <a:prstGeom prst="rect">
            <a:avLst/>
          </a:prstGeom>
        </p:spPr>
        <p:txBody>
          <a:bodyPr vert="horz" lIns="91440" tIns="45720" rIns="91440" bIns="45720" rtlCol="1" anchor="b"/>
          <a:lstStyle>
            <a:lvl1pPr algn="l">
              <a:defRPr sz="1200"/>
            </a:lvl1pPr>
          </a:lstStyle>
          <a:p>
            <a:fld id="{7649CCBF-B313-4520-A040-0F0E96F3802B}" type="slidenum">
              <a:rPr lang="ar-JO" smtClean="0"/>
              <a:t>‹#›</a:t>
            </a:fld>
            <a:endParaRPr lang="ar-JO"/>
          </a:p>
        </p:txBody>
      </p:sp>
    </p:spTree>
    <p:extLst>
      <p:ext uri="{BB962C8B-B14F-4D97-AF65-F5344CB8AC3E}">
        <p14:creationId xmlns:p14="http://schemas.microsoft.com/office/powerpoint/2010/main" val="329581495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cs typeface="Arial" pitchFamily="34" charset="0"/>
              </a:defRPr>
            </a:lvl1pPr>
            <a:lvl2pPr marL="742950" indent="-285750">
              <a:defRPr>
                <a:solidFill>
                  <a:schemeClr val="tx1"/>
                </a:solidFill>
                <a:latin typeface="Tahoma" pitchFamily="34" charset="0"/>
                <a:cs typeface="Arial" pitchFamily="34" charset="0"/>
              </a:defRPr>
            </a:lvl2pPr>
            <a:lvl3pPr marL="1143000" indent="-228600">
              <a:defRPr>
                <a:solidFill>
                  <a:schemeClr val="tx1"/>
                </a:solidFill>
                <a:latin typeface="Tahoma" pitchFamily="34" charset="0"/>
                <a:cs typeface="Arial" pitchFamily="34" charset="0"/>
              </a:defRPr>
            </a:lvl3pPr>
            <a:lvl4pPr marL="1600200" indent="-228600">
              <a:defRPr>
                <a:solidFill>
                  <a:schemeClr val="tx1"/>
                </a:solidFill>
                <a:latin typeface="Tahoma" pitchFamily="34" charset="0"/>
                <a:cs typeface="Arial" pitchFamily="34" charset="0"/>
              </a:defRPr>
            </a:lvl4pPr>
            <a:lvl5pPr marL="2057400" indent="-22860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3F86A69B-D2EF-4FB0-81B8-84958FF2B73A}" type="slidenum">
              <a:rPr lang="en-US" altLang="en-US">
                <a:latin typeface="Calibri" pitchFamily="34" charset="0"/>
              </a:rPr>
              <a:pPr eaLnBrk="1" hangingPunct="1"/>
              <a:t>2</a:t>
            </a:fld>
            <a:endParaRPr lang="en-US" altLang="en-US">
              <a:latin typeface="Calibri" pitchFamily="34" charset="0"/>
            </a:endParaRPr>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JO"/>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JO"/>
          </a:p>
        </p:txBody>
      </p:sp>
      <p:sp>
        <p:nvSpPr>
          <p:cNvPr id="4" name="عنصر نائب للتاريخ 3"/>
          <p:cNvSpPr>
            <a:spLocks noGrp="1"/>
          </p:cNvSpPr>
          <p:nvPr>
            <p:ph type="dt" sz="half" idx="10"/>
          </p:nvPr>
        </p:nvSpPr>
        <p:spPr/>
        <p:txBody>
          <a:bodyPr/>
          <a:lstStyle/>
          <a:p>
            <a:fld id="{F9236B68-0818-45D0-879B-297EB5165D8A}" type="datetimeFigureOut">
              <a:rPr lang="en-US" smtClean="0"/>
              <a:pPr/>
              <a:t>6/1/2020</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13BD78B1-29FE-429A-8C5B-49B82C60A400}" type="slidenum">
              <a:rPr lang="en-US" smtClean="0"/>
              <a:pPr/>
              <a:t>‹#›</a:t>
            </a:fld>
            <a:endParaRPr lang="en-US"/>
          </a:p>
        </p:txBody>
      </p:sp>
    </p:spTree>
    <p:extLst>
      <p:ext uri="{BB962C8B-B14F-4D97-AF65-F5344CB8AC3E}">
        <p14:creationId xmlns:p14="http://schemas.microsoft.com/office/powerpoint/2010/main" val="1635724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JO"/>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4" name="عنصر نائب للتاريخ 3"/>
          <p:cNvSpPr>
            <a:spLocks noGrp="1"/>
          </p:cNvSpPr>
          <p:nvPr>
            <p:ph type="dt" sz="half" idx="10"/>
          </p:nvPr>
        </p:nvSpPr>
        <p:spPr/>
        <p:txBody>
          <a:bodyPr/>
          <a:lstStyle/>
          <a:p>
            <a:fld id="{F9236B68-0818-45D0-879B-297EB5165D8A}" type="datetimeFigureOut">
              <a:rPr lang="en-US" smtClean="0"/>
              <a:pPr/>
              <a:t>6/1/2020</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13BD78B1-29FE-429A-8C5B-49B82C60A400}" type="slidenum">
              <a:rPr lang="en-US" smtClean="0"/>
              <a:pPr/>
              <a:t>‹#›</a:t>
            </a:fld>
            <a:endParaRPr lang="en-US"/>
          </a:p>
        </p:txBody>
      </p:sp>
    </p:spTree>
    <p:extLst>
      <p:ext uri="{BB962C8B-B14F-4D97-AF65-F5344CB8AC3E}">
        <p14:creationId xmlns:p14="http://schemas.microsoft.com/office/powerpoint/2010/main" val="2568831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JO"/>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4" name="عنصر نائب للتاريخ 3"/>
          <p:cNvSpPr>
            <a:spLocks noGrp="1"/>
          </p:cNvSpPr>
          <p:nvPr>
            <p:ph type="dt" sz="half" idx="10"/>
          </p:nvPr>
        </p:nvSpPr>
        <p:spPr/>
        <p:txBody>
          <a:bodyPr/>
          <a:lstStyle/>
          <a:p>
            <a:fld id="{F9236B68-0818-45D0-879B-297EB5165D8A}" type="datetimeFigureOut">
              <a:rPr lang="en-US" smtClean="0"/>
              <a:pPr/>
              <a:t>6/1/2020</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13BD78B1-29FE-429A-8C5B-49B82C60A400}" type="slidenum">
              <a:rPr lang="en-US" smtClean="0"/>
              <a:pPr/>
              <a:t>‹#›</a:t>
            </a:fld>
            <a:endParaRPr lang="en-US"/>
          </a:p>
        </p:txBody>
      </p:sp>
    </p:spTree>
    <p:extLst>
      <p:ext uri="{BB962C8B-B14F-4D97-AF65-F5344CB8AC3E}">
        <p14:creationId xmlns:p14="http://schemas.microsoft.com/office/powerpoint/2010/main" val="20698710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70104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676400" y="1981200"/>
            <a:ext cx="3429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57800" y="1981200"/>
            <a:ext cx="3429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257800" y="4114800"/>
            <a:ext cx="3429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E246BBA4-97B4-44AE-83C9-69845B45BDD5}" type="slidenum">
              <a:rPr lang="en-US"/>
              <a:pPr>
                <a:defRPr/>
              </a:pPr>
              <a:t>‹#›</a:t>
            </a:fld>
            <a:endParaRPr lang="en-US"/>
          </a:p>
        </p:txBody>
      </p:sp>
    </p:spTree>
    <p:extLst>
      <p:ext uri="{BB962C8B-B14F-4D97-AF65-F5344CB8AC3E}">
        <p14:creationId xmlns:p14="http://schemas.microsoft.com/office/powerpoint/2010/main" val="1873812803"/>
      </p:ext>
    </p:extLst>
  </p:cSld>
  <p:clrMapOvr>
    <a:masterClrMapping/>
  </p:clrMapOvr>
  <p:transition spd="slow">
    <p:blinds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JO"/>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4" name="عنصر نائب للتاريخ 3"/>
          <p:cNvSpPr>
            <a:spLocks noGrp="1"/>
          </p:cNvSpPr>
          <p:nvPr>
            <p:ph type="dt" sz="half" idx="10"/>
          </p:nvPr>
        </p:nvSpPr>
        <p:spPr/>
        <p:txBody>
          <a:bodyPr/>
          <a:lstStyle/>
          <a:p>
            <a:fld id="{F9236B68-0818-45D0-879B-297EB5165D8A}" type="datetimeFigureOut">
              <a:rPr lang="en-US" smtClean="0"/>
              <a:pPr/>
              <a:t>6/1/2020</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13BD78B1-29FE-429A-8C5B-49B82C60A400}" type="slidenum">
              <a:rPr lang="en-US" smtClean="0"/>
              <a:pPr/>
              <a:t>‹#›</a:t>
            </a:fld>
            <a:endParaRPr lang="en-US"/>
          </a:p>
        </p:txBody>
      </p:sp>
    </p:spTree>
    <p:extLst>
      <p:ext uri="{BB962C8B-B14F-4D97-AF65-F5344CB8AC3E}">
        <p14:creationId xmlns:p14="http://schemas.microsoft.com/office/powerpoint/2010/main" val="873342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JO"/>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F9236B68-0818-45D0-879B-297EB5165D8A}" type="datetimeFigureOut">
              <a:rPr lang="en-US" smtClean="0"/>
              <a:pPr/>
              <a:t>6/1/2020</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13BD78B1-29FE-429A-8C5B-49B82C60A400}" type="slidenum">
              <a:rPr lang="en-US" smtClean="0"/>
              <a:pPr/>
              <a:t>‹#›</a:t>
            </a:fld>
            <a:endParaRPr lang="en-US"/>
          </a:p>
        </p:txBody>
      </p:sp>
    </p:spTree>
    <p:extLst>
      <p:ext uri="{BB962C8B-B14F-4D97-AF65-F5344CB8AC3E}">
        <p14:creationId xmlns:p14="http://schemas.microsoft.com/office/powerpoint/2010/main" val="3751325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JO"/>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5" name="عنصر نائب للتاريخ 4"/>
          <p:cNvSpPr>
            <a:spLocks noGrp="1"/>
          </p:cNvSpPr>
          <p:nvPr>
            <p:ph type="dt" sz="half" idx="10"/>
          </p:nvPr>
        </p:nvSpPr>
        <p:spPr/>
        <p:txBody>
          <a:bodyPr/>
          <a:lstStyle/>
          <a:p>
            <a:fld id="{F9236B68-0818-45D0-879B-297EB5165D8A}" type="datetimeFigureOut">
              <a:rPr lang="en-US" smtClean="0"/>
              <a:pPr/>
              <a:t>6/1/2020</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13BD78B1-29FE-429A-8C5B-49B82C60A400}" type="slidenum">
              <a:rPr lang="en-US" smtClean="0"/>
              <a:pPr/>
              <a:t>‹#›</a:t>
            </a:fld>
            <a:endParaRPr lang="en-US"/>
          </a:p>
        </p:txBody>
      </p:sp>
    </p:spTree>
    <p:extLst>
      <p:ext uri="{BB962C8B-B14F-4D97-AF65-F5344CB8AC3E}">
        <p14:creationId xmlns:p14="http://schemas.microsoft.com/office/powerpoint/2010/main" val="3109589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JO"/>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7" name="عنصر نائب للتاريخ 6"/>
          <p:cNvSpPr>
            <a:spLocks noGrp="1"/>
          </p:cNvSpPr>
          <p:nvPr>
            <p:ph type="dt" sz="half" idx="10"/>
          </p:nvPr>
        </p:nvSpPr>
        <p:spPr/>
        <p:txBody>
          <a:bodyPr/>
          <a:lstStyle/>
          <a:p>
            <a:fld id="{F9236B68-0818-45D0-879B-297EB5165D8A}" type="datetimeFigureOut">
              <a:rPr lang="en-US" smtClean="0"/>
              <a:pPr/>
              <a:t>6/1/2020</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13BD78B1-29FE-429A-8C5B-49B82C60A400}" type="slidenum">
              <a:rPr lang="en-US" smtClean="0"/>
              <a:pPr/>
              <a:t>‹#›</a:t>
            </a:fld>
            <a:endParaRPr lang="en-US"/>
          </a:p>
        </p:txBody>
      </p:sp>
    </p:spTree>
    <p:extLst>
      <p:ext uri="{BB962C8B-B14F-4D97-AF65-F5344CB8AC3E}">
        <p14:creationId xmlns:p14="http://schemas.microsoft.com/office/powerpoint/2010/main" val="3900137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JO"/>
          </a:p>
        </p:txBody>
      </p:sp>
      <p:sp>
        <p:nvSpPr>
          <p:cNvPr id="3" name="عنصر نائب للتاريخ 2"/>
          <p:cNvSpPr>
            <a:spLocks noGrp="1"/>
          </p:cNvSpPr>
          <p:nvPr>
            <p:ph type="dt" sz="half" idx="10"/>
          </p:nvPr>
        </p:nvSpPr>
        <p:spPr/>
        <p:txBody>
          <a:bodyPr/>
          <a:lstStyle/>
          <a:p>
            <a:fld id="{F9236B68-0818-45D0-879B-297EB5165D8A}" type="datetimeFigureOut">
              <a:rPr lang="en-US" smtClean="0"/>
              <a:pPr/>
              <a:t>6/1/2020</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13BD78B1-29FE-429A-8C5B-49B82C60A400}" type="slidenum">
              <a:rPr lang="en-US" smtClean="0"/>
              <a:pPr/>
              <a:t>‹#›</a:t>
            </a:fld>
            <a:endParaRPr lang="en-US"/>
          </a:p>
        </p:txBody>
      </p:sp>
    </p:spTree>
    <p:extLst>
      <p:ext uri="{BB962C8B-B14F-4D97-AF65-F5344CB8AC3E}">
        <p14:creationId xmlns:p14="http://schemas.microsoft.com/office/powerpoint/2010/main" val="3700769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F9236B68-0818-45D0-879B-297EB5165D8A}" type="datetimeFigureOut">
              <a:rPr lang="en-US" smtClean="0"/>
              <a:pPr/>
              <a:t>6/1/2020</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13BD78B1-29FE-429A-8C5B-49B82C60A400}" type="slidenum">
              <a:rPr lang="en-US" smtClean="0"/>
              <a:pPr/>
              <a:t>‹#›</a:t>
            </a:fld>
            <a:endParaRPr lang="en-US"/>
          </a:p>
        </p:txBody>
      </p:sp>
    </p:spTree>
    <p:extLst>
      <p:ext uri="{BB962C8B-B14F-4D97-AF65-F5344CB8AC3E}">
        <p14:creationId xmlns:p14="http://schemas.microsoft.com/office/powerpoint/2010/main" val="2529163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JO"/>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F9236B68-0818-45D0-879B-297EB5165D8A}" type="datetimeFigureOut">
              <a:rPr lang="en-US" smtClean="0"/>
              <a:pPr/>
              <a:t>6/1/2020</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13BD78B1-29FE-429A-8C5B-49B82C60A400}" type="slidenum">
              <a:rPr lang="en-US" smtClean="0"/>
              <a:pPr/>
              <a:t>‹#›</a:t>
            </a:fld>
            <a:endParaRPr lang="en-US"/>
          </a:p>
        </p:txBody>
      </p:sp>
    </p:spTree>
    <p:extLst>
      <p:ext uri="{BB962C8B-B14F-4D97-AF65-F5344CB8AC3E}">
        <p14:creationId xmlns:p14="http://schemas.microsoft.com/office/powerpoint/2010/main" val="163837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JO"/>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F9236B68-0818-45D0-879B-297EB5165D8A}" type="datetimeFigureOut">
              <a:rPr lang="en-US" smtClean="0"/>
              <a:pPr/>
              <a:t>6/1/2020</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13BD78B1-29FE-429A-8C5B-49B82C60A400}" type="slidenum">
              <a:rPr lang="en-US" smtClean="0"/>
              <a:pPr/>
              <a:t>‹#›</a:t>
            </a:fld>
            <a:endParaRPr lang="en-US"/>
          </a:p>
        </p:txBody>
      </p:sp>
    </p:spTree>
    <p:extLst>
      <p:ext uri="{BB962C8B-B14F-4D97-AF65-F5344CB8AC3E}">
        <p14:creationId xmlns:p14="http://schemas.microsoft.com/office/powerpoint/2010/main" val="2327695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JO"/>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9236B68-0818-45D0-879B-297EB5165D8A}" type="datetimeFigureOut">
              <a:rPr lang="en-US" smtClean="0"/>
              <a:pPr/>
              <a:t>6/1/2020</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3BD78B1-29FE-429A-8C5B-49B82C60A400}" type="slidenum">
              <a:rPr lang="en-US" smtClean="0"/>
              <a:pPr/>
              <a:t>‹#›</a:t>
            </a:fld>
            <a:endParaRPr lang="en-US"/>
          </a:p>
        </p:txBody>
      </p:sp>
    </p:spTree>
    <p:extLst>
      <p:ext uri="{BB962C8B-B14F-4D97-AF65-F5344CB8AC3E}">
        <p14:creationId xmlns:p14="http://schemas.microsoft.com/office/powerpoint/2010/main" val="9101770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مربع نص 2"/>
          <p:cNvSpPr txBox="1">
            <a:spLocks noChangeArrowheads="1"/>
          </p:cNvSpPr>
          <p:nvPr/>
        </p:nvSpPr>
        <p:spPr bwMode="auto">
          <a:xfrm>
            <a:off x="400050" y="2743200"/>
            <a:ext cx="6092825" cy="26463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600" b="1">
                <a:solidFill>
                  <a:srgbClr val="C00000"/>
                </a:solidFill>
              </a:rPr>
              <a:t>VIP </a:t>
            </a:r>
          </a:p>
        </p:txBody>
      </p:sp>
      <p:pic>
        <p:nvPicPr>
          <p:cNvPr id="2051" name="Picture 2" descr="C:\Users\Administrator\Desktop\شعار لجنة الطب والجراحة بدون خلفية.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0638" y="1981200"/>
            <a:ext cx="5313362" cy="417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مستطيل 5"/>
          <p:cNvSpPr/>
          <p:nvPr/>
        </p:nvSpPr>
        <p:spPr>
          <a:xfrm>
            <a:off x="1475656" y="404664"/>
            <a:ext cx="6450548" cy="646331"/>
          </a:xfrm>
          <a:prstGeom prst="rect">
            <a:avLst/>
          </a:prstGeom>
        </p:spPr>
        <p:txBody>
          <a:bodyPr wrap="none">
            <a:spAutoFit/>
          </a:bodyPr>
          <a:lstStyle/>
          <a:p>
            <a:pPr>
              <a:defRPr/>
            </a:pPr>
            <a:r>
              <a:rPr lang="en-US" sz="3600" b="1" u="sng" dirty="0">
                <a:solidFill>
                  <a:srgbClr val="FF0000"/>
                </a:solidFill>
                <a:effectLst>
                  <a:outerShdw blurRad="38100" dist="38100" dir="2700000" algn="tl">
                    <a:srgbClr val="000000">
                      <a:alpha val="43137"/>
                    </a:srgbClr>
                  </a:outerShdw>
                </a:effectLst>
                <a:latin typeface="Calibri" panose="020F0502020204030204" pitchFamily="34" charset="0"/>
              </a:rPr>
              <a:t>Cervical intraepithelial </a:t>
            </a:r>
            <a:r>
              <a:rPr lang="en-US" sz="3600" b="1" u="sng" dirty="0" err="1">
                <a:solidFill>
                  <a:srgbClr val="FF0000"/>
                </a:solidFill>
                <a:effectLst>
                  <a:outerShdw blurRad="38100" dist="38100" dir="2700000" algn="tl">
                    <a:srgbClr val="000000">
                      <a:alpha val="43137"/>
                    </a:srgbClr>
                  </a:outerShdw>
                </a:effectLst>
                <a:latin typeface="Calibri" panose="020F0502020204030204" pitchFamily="34" charset="0"/>
              </a:rPr>
              <a:t>neoplasia</a:t>
            </a:r>
            <a:endParaRPr lang="en-US" sz="3600" u="sng" dirty="0"/>
          </a:p>
        </p:txBody>
      </p:sp>
      <p:sp>
        <p:nvSpPr>
          <p:cNvPr id="2053" name="مربع نص 6"/>
          <p:cNvSpPr txBox="1">
            <a:spLocks noChangeArrowheads="1"/>
          </p:cNvSpPr>
          <p:nvPr/>
        </p:nvSpPr>
        <p:spPr bwMode="auto">
          <a:xfrm>
            <a:off x="3657600" y="6099175"/>
            <a:ext cx="1752600" cy="369888"/>
          </a:xfrm>
          <a:prstGeom prst="rect">
            <a:avLst/>
          </a:prstGeom>
          <a:solidFill>
            <a:schemeClr val="accent2"/>
          </a:solidFill>
          <a:ln w="9525">
            <a:solidFill>
              <a:schemeClr val="accent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ar-JO"/>
              <a:t>عمل : رائد علي </a:t>
            </a:r>
            <a:endParaRPr lang="en-US"/>
          </a:p>
        </p:txBody>
      </p:sp>
    </p:spTree>
    <p:extLst>
      <p:ext uri="{BB962C8B-B14F-4D97-AF65-F5344CB8AC3E}">
        <p14:creationId xmlns:p14="http://schemas.microsoft.com/office/powerpoint/2010/main" val="2904081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228599"/>
            <a:ext cx="8534400" cy="6430867"/>
          </a:xfrm>
        </p:spPr>
      </p:pic>
    </p:spTree>
    <p:extLst>
      <p:ext uri="{BB962C8B-B14F-4D97-AF65-F5344CB8AC3E}">
        <p14:creationId xmlns:p14="http://schemas.microsoft.com/office/powerpoint/2010/main" val="32697793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899592" y="692696"/>
            <a:ext cx="6120680" cy="3539430"/>
          </a:xfrm>
          <a:prstGeom prst="rect">
            <a:avLst/>
          </a:prstGeom>
          <a:noFill/>
          <a:ln>
            <a:solidFill>
              <a:schemeClr val="accent1"/>
            </a:solidFill>
          </a:ln>
        </p:spPr>
        <p:txBody>
          <a:bodyPr wrap="square" rtlCol="0">
            <a:spAutoFit/>
          </a:bodyPr>
          <a:lstStyle/>
          <a:p>
            <a:r>
              <a:rPr lang="en-US" sz="1400" dirty="0" smtClean="0"/>
              <a:t>These screening tests for premalignant changes (no for invasive cancer )</a:t>
            </a:r>
          </a:p>
          <a:p>
            <a:endParaRPr lang="en-US" sz="1400" dirty="0"/>
          </a:p>
          <a:p>
            <a:r>
              <a:rPr lang="en-US" sz="1400" dirty="0" smtClean="0"/>
              <a:t>The tests are :</a:t>
            </a:r>
          </a:p>
          <a:p>
            <a:r>
              <a:rPr lang="en-US" sz="1400" dirty="0" smtClean="0"/>
              <a:t>1- for cytological changes : </a:t>
            </a:r>
            <a:r>
              <a:rPr lang="en-US" sz="1400" dirty="0">
                <a:solidFill>
                  <a:srgbClr val="C00000"/>
                </a:solidFill>
              </a:rPr>
              <a:t>cervical cytology (</a:t>
            </a:r>
            <a:r>
              <a:rPr lang="en-US" sz="1400" dirty="0" err="1" smtClean="0">
                <a:solidFill>
                  <a:srgbClr val="C00000"/>
                </a:solidFill>
              </a:rPr>
              <a:t>PapTest</a:t>
            </a:r>
            <a:r>
              <a:rPr lang="en-US" sz="1400" dirty="0" smtClean="0">
                <a:solidFill>
                  <a:srgbClr val="C00000"/>
                </a:solidFill>
              </a:rPr>
              <a:t> ) </a:t>
            </a:r>
          </a:p>
          <a:p>
            <a:r>
              <a:rPr lang="en-US" sz="1400" dirty="0" smtClean="0"/>
              <a:t>2- for pathogens </a:t>
            </a:r>
            <a:r>
              <a:rPr lang="en-US" sz="1400" dirty="0" smtClean="0">
                <a:solidFill>
                  <a:srgbClr val="C00000"/>
                </a:solidFill>
              </a:rPr>
              <a:t>: </a:t>
            </a:r>
            <a:r>
              <a:rPr lang="en-US" sz="1400" dirty="0">
                <a:solidFill>
                  <a:srgbClr val="C00000"/>
                </a:solidFill>
              </a:rPr>
              <a:t>human papillomavirus (HPV) </a:t>
            </a:r>
            <a:r>
              <a:rPr lang="en-US" sz="1400" dirty="0" smtClean="0">
                <a:solidFill>
                  <a:srgbClr val="C00000"/>
                </a:solidFill>
              </a:rPr>
              <a:t>test</a:t>
            </a:r>
          </a:p>
          <a:p>
            <a:endParaRPr lang="en-US" sz="1400" dirty="0">
              <a:solidFill>
                <a:srgbClr val="C00000"/>
              </a:solidFill>
            </a:endParaRPr>
          </a:p>
          <a:p>
            <a:r>
              <a:rPr lang="en-US" sz="1400" dirty="0" smtClean="0">
                <a:solidFill>
                  <a:srgbClr val="0070C0"/>
                </a:solidFill>
              </a:rPr>
              <a:t>Both of these tests depend on samples collected  from the </a:t>
            </a:r>
            <a:r>
              <a:rPr lang="en-US" sz="1400" dirty="0">
                <a:solidFill>
                  <a:srgbClr val="0070C0"/>
                </a:solidFill>
              </a:rPr>
              <a:t>cervix during the speculum </a:t>
            </a:r>
            <a:r>
              <a:rPr lang="en-US" sz="1400" dirty="0" smtClean="0">
                <a:solidFill>
                  <a:srgbClr val="0070C0"/>
                </a:solidFill>
              </a:rPr>
              <a:t>examination , collected by spatula and </a:t>
            </a:r>
            <a:r>
              <a:rPr lang="en-US" sz="1400" dirty="0" err="1" smtClean="0">
                <a:solidFill>
                  <a:srgbClr val="0070C0"/>
                </a:solidFill>
              </a:rPr>
              <a:t>endocervical</a:t>
            </a:r>
            <a:r>
              <a:rPr lang="en-US" sz="1400" dirty="0" smtClean="0">
                <a:solidFill>
                  <a:srgbClr val="0070C0"/>
                </a:solidFill>
              </a:rPr>
              <a:t> brush . </a:t>
            </a:r>
          </a:p>
          <a:p>
            <a:endParaRPr lang="en-US" sz="1400" dirty="0">
              <a:solidFill>
                <a:srgbClr val="0070C0"/>
              </a:solidFill>
            </a:endParaRPr>
          </a:p>
          <a:p>
            <a:r>
              <a:rPr lang="en-US" sz="1400" dirty="0" smtClean="0">
                <a:solidFill>
                  <a:srgbClr val="C00000"/>
                </a:solidFill>
              </a:rPr>
              <a:t>cervical </a:t>
            </a:r>
            <a:r>
              <a:rPr lang="en-US" sz="1400" dirty="0">
                <a:solidFill>
                  <a:srgbClr val="C00000"/>
                </a:solidFill>
              </a:rPr>
              <a:t>cytology (</a:t>
            </a:r>
            <a:r>
              <a:rPr lang="en-US" sz="1400" dirty="0" err="1">
                <a:solidFill>
                  <a:srgbClr val="C00000"/>
                </a:solidFill>
              </a:rPr>
              <a:t>PapTest</a:t>
            </a:r>
            <a:r>
              <a:rPr lang="en-US" sz="1400" dirty="0">
                <a:solidFill>
                  <a:srgbClr val="C00000"/>
                </a:solidFill>
              </a:rPr>
              <a:t> </a:t>
            </a:r>
            <a:r>
              <a:rPr lang="en-US" sz="1400" dirty="0" smtClean="0">
                <a:solidFill>
                  <a:srgbClr val="0070C0"/>
                </a:solidFill>
              </a:rPr>
              <a:t>can be prepared by conventional method or liquid based method , </a:t>
            </a:r>
          </a:p>
          <a:p>
            <a:r>
              <a:rPr lang="en-US" sz="1400" dirty="0">
                <a:solidFill>
                  <a:srgbClr val="C00000"/>
                </a:solidFill>
              </a:rPr>
              <a:t>human papillomavirus (HPV) </a:t>
            </a:r>
            <a:r>
              <a:rPr lang="en-US" sz="1400" dirty="0" smtClean="0">
                <a:solidFill>
                  <a:srgbClr val="C00000"/>
                </a:solidFill>
              </a:rPr>
              <a:t>test : </a:t>
            </a:r>
            <a:r>
              <a:rPr lang="en-US" sz="1400" dirty="0">
                <a:solidFill>
                  <a:srgbClr val="0070C0"/>
                </a:solidFill>
              </a:rPr>
              <a:t>can be prepared by </a:t>
            </a:r>
            <a:r>
              <a:rPr lang="en-US" sz="1400" dirty="0" smtClean="0">
                <a:solidFill>
                  <a:srgbClr val="0070C0"/>
                </a:solidFill>
              </a:rPr>
              <a:t>liquid </a:t>
            </a:r>
            <a:r>
              <a:rPr lang="en-US" sz="1400" dirty="0">
                <a:solidFill>
                  <a:srgbClr val="0070C0"/>
                </a:solidFill>
              </a:rPr>
              <a:t>based method </a:t>
            </a:r>
            <a:r>
              <a:rPr lang="en-US" sz="1400" dirty="0" smtClean="0">
                <a:solidFill>
                  <a:srgbClr val="0070C0"/>
                </a:solidFill>
              </a:rPr>
              <a:t>only .</a:t>
            </a:r>
          </a:p>
          <a:p>
            <a:endParaRPr lang="en-US" sz="1400" dirty="0">
              <a:solidFill>
                <a:srgbClr val="0070C0"/>
              </a:solidFill>
            </a:endParaRPr>
          </a:p>
          <a:p>
            <a:r>
              <a:rPr lang="en-US" sz="1400" dirty="0" smtClean="0">
                <a:solidFill>
                  <a:srgbClr val="0070C0"/>
                </a:solidFill>
              </a:rPr>
              <a:t>So same sample after collected from cervix , can be prepared by liquid based method and used for screen for both  cervical cytology &amp; HPV test </a:t>
            </a:r>
            <a:endParaRPr lang="en-US" sz="1400" dirty="0">
              <a:solidFill>
                <a:srgbClr val="0070C0"/>
              </a:solidFill>
            </a:endParaRPr>
          </a:p>
          <a:p>
            <a:endParaRPr lang="en-US" sz="1400" dirty="0" smtClean="0">
              <a:solidFill>
                <a:srgbClr val="0070C0"/>
              </a:solidFill>
            </a:endParaRPr>
          </a:p>
        </p:txBody>
      </p:sp>
    </p:spTree>
    <p:extLst>
      <p:ext uri="{BB962C8B-B14F-4D97-AF65-F5344CB8AC3E}">
        <p14:creationId xmlns:p14="http://schemas.microsoft.com/office/powerpoint/2010/main" val="3618785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b="1" dirty="0">
                <a:solidFill>
                  <a:srgbClr val="FFC000"/>
                </a:solidFill>
              </a:rPr>
              <a:t>HPV </a:t>
            </a:r>
            <a:r>
              <a:rPr lang="en-US" b="1" dirty="0" smtClean="0">
                <a:solidFill>
                  <a:srgbClr val="FFC000"/>
                </a:solidFill>
              </a:rPr>
              <a:t>testing</a:t>
            </a:r>
            <a:endParaRPr lang="en-US" b="1" dirty="0">
              <a:solidFill>
                <a:srgbClr val="FFC000"/>
              </a:solidFill>
            </a:endParaRPr>
          </a:p>
        </p:txBody>
      </p:sp>
      <p:sp>
        <p:nvSpPr>
          <p:cNvPr id="3" name="Content Placeholder 2"/>
          <p:cNvSpPr>
            <a:spLocks noGrp="1"/>
          </p:cNvSpPr>
          <p:nvPr>
            <p:ph idx="1"/>
          </p:nvPr>
        </p:nvSpPr>
        <p:spPr/>
        <p:txBody>
          <a:bodyPr>
            <a:normAutofit/>
          </a:bodyPr>
          <a:lstStyle/>
          <a:p>
            <a:pPr algn="l" rtl="0"/>
            <a:r>
              <a:rPr lang="en-US" sz="2400" dirty="0" smtClean="0"/>
              <a:t>Specimens </a:t>
            </a:r>
            <a:r>
              <a:rPr lang="en-US" sz="2400" dirty="0"/>
              <a:t>for HPV testing can be collected from the </a:t>
            </a:r>
            <a:r>
              <a:rPr lang="en-US" sz="2400" dirty="0" err="1"/>
              <a:t>endocervix</a:t>
            </a:r>
            <a:r>
              <a:rPr lang="en-US" sz="2400" dirty="0"/>
              <a:t> using a Dacron swab or cervical brush, which is then placed in HPV test transport medium </a:t>
            </a:r>
            <a:r>
              <a:rPr lang="en-US" sz="2400" dirty="0" smtClean="0"/>
              <a:t>. </a:t>
            </a:r>
            <a:r>
              <a:rPr lang="en-US" sz="2400" dirty="0"/>
              <a:t>If liquid-based cytology sampling is performed, the same specimen can be used for HPV testing and cytology. </a:t>
            </a:r>
          </a:p>
          <a:p>
            <a:pPr algn="l" rtl="0"/>
            <a:endParaRPr lang="en-US" sz="2400" dirty="0" smtClean="0"/>
          </a:p>
          <a:p>
            <a:pPr algn="l" rtl="0"/>
            <a:r>
              <a:rPr lang="en-US" sz="2400" dirty="0" smtClean="0"/>
              <a:t>Commercial </a:t>
            </a:r>
            <a:r>
              <a:rPr lang="en-US" sz="2400" dirty="0"/>
              <a:t>HPV assays, used with liquid based cytology sampling, only test for HPV types that have been associated with cancer. These HPV types are called oncogenic or high risk HPV </a:t>
            </a:r>
          </a:p>
          <a:p>
            <a:pPr algn="l" rtl="0"/>
            <a:endParaRPr lang="en-US" dirty="0"/>
          </a:p>
        </p:txBody>
      </p:sp>
    </p:spTree>
    <p:extLst>
      <p:ext uri="{BB962C8B-B14F-4D97-AF65-F5344CB8AC3E}">
        <p14:creationId xmlns:p14="http://schemas.microsoft.com/office/powerpoint/2010/main" val="6560436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463138"/>
            <a:ext cx="7696200" cy="4953000"/>
          </a:xfrm>
        </p:spPr>
      </p:pic>
      <p:sp>
        <p:nvSpPr>
          <p:cNvPr id="2" name="مربع نص 1"/>
          <p:cNvSpPr txBox="1"/>
          <p:nvPr/>
        </p:nvSpPr>
        <p:spPr>
          <a:xfrm>
            <a:off x="899592" y="404664"/>
            <a:ext cx="936104" cy="369332"/>
          </a:xfrm>
          <a:prstGeom prst="rect">
            <a:avLst/>
          </a:prstGeom>
          <a:noFill/>
        </p:spPr>
        <p:txBody>
          <a:bodyPr wrap="square" rtlCol="0">
            <a:spAutoFit/>
          </a:bodyPr>
          <a:lstStyle/>
          <a:p>
            <a:r>
              <a:rPr lang="en-US" dirty="0" smtClean="0"/>
              <a:t> </a:t>
            </a:r>
            <a:endParaRPr lang="en-US" dirty="0"/>
          </a:p>
        </p:txBody>
      </p:sp>
      <p:sp>
        <p:nvSpPr>
          <p:cNvPr id="7" name="مربع نص 6"/>
          <p:cNvSpPr txBox="1"/>
          <p:nvPr/>
        </p:nvSpPr>
        <p:spPr>
          <a:xfrm>
            <a:off x="2267744" y="5589240"/>
            <a:ext cx="1512168" cy="369332"/>
          </a:xfrm>
          <a:prstGeom prst="rect">
            <a:avLst/>
          </a:prstGeom>
          <a:noFill/>
        </p:spPr>
        <p:txBody>
          <a:bodyPr wrap="square" rtlCol="0">
            <a:spAutoFit/>
          </a:bodyPr>
          <a:lstStyle/>
          <a:p>
            <a:r>
              <a:rPr lang="ar-JO" dirty="0" smtClean="0"/>
              <a:t> </a:t>
            </a:r>
            <a:endParaRPr lang="en-US" dirty="0"/>
          </a:p>
        </p:txBody>
      </p:sp>
      <p:sp>
        <p:nvSpPr>
          <p:cNvPr id="8" name="نجمة ذات 5 نقاط 7"/>
          <p:cNvSpPr/>
          <p:nvPr/>
        </p:nvSpPr>
        <p:spPr>
          <a:xfrm>
            <a:off x="3779912" y="0"/>
            <a:ext cx="576064" cy="589330"/>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مستطيل 8"/>
          <p:cNvSpPr/>
          <p:nvPr/>
        </p:nvSpPr>
        <p:spPr>
          <a:xfrm>
            <a:off x="2483768" y="2564904"/>
            <a:ext cx="2228909" cy="57606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مستطيل 9"/>
          <p:cNvSpPr/>
          <p:nvPr/>
        </p:nvSpPr>
        <p:spPr>
          <a:xfrm>
            <a:off x="2483768" y="4509120"/>
            <a:ext cx="611124"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مستطيل 2"/>
          <p:cNvSpPr/>
          <p:nvPr/>
        </p:nvSpPr>
        <p:spPr>
          <a:xfrm>
            <a:off x="6156176" y="2564904"/>
            <a:ext cx="432048" cy="50405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28619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2852"/>
            <a:ext cx="7924800" cy="631844"/>
          </a:xfrm>
        </p:spPr>
        <p:txBody>
          <a:bodyPr>
            <a:normAutofit fontScale="90000"/>
          </a:bodyPr>
          <a:lstStyle/>
          <a:p>
            <a:pPr algn="l" rtl="0"/>
            <a:r>
              <a:rPr lang="en-US" b="1" dirty="0">
                <a:solidFill>
                  <a:srgbClr val="FFC000"/>
                </a:solidFill>
              </a:rPr>
              <a:t>SAMPLE INTERPRETATION</a:t>
            </a:r>
          </a:p>
        </p:txBody>
      </p:sp>
      <p:sp>
        <p:nvSpPr>
          <p:cNvPr id="3" name="Content Placeholder 2"/>
          <p:cNvSpPr>
            <a:spLocks noGrp="1"/>
          </p:cNvSpPr>
          <p:nvPr>
            <p:ph idx="1"/>
          </p:nvPr>
        </p:nvSpPr>
        <p:spPr>
          <a:xfrm>
            <a:off x="609600" y="714356"/>
            <a:ext cx="7924800" cy="5786478"/>
          </a:xfrm>
        </p:spPr>
        <p:txBody>
          <a:bodyPr>
            <a:normAutofit/>
          </a:bodyPr>
          <a:lstStyle/>
          <a:p>
            <a:pPr algn="l" rtl="0"/>
            <a:r>
              <a:rPr lang="en-US" sz="2400" dirty="0" err="1"/>
              <a:t>Cytologic</a:t>
            </a:r>
            <a:r>
              <a:rPr lang="en-US" sz="2400" dirty="0"/>
              <a:t> analysis  — </a:t>
            </a:r>
            <a:r>
              <a:rPr lang="en-US" sz="2400" dirty="0" err="1"/>
              <a:t>Cytopathologists</a:t>
            </a:r>
            <a:r>
              <a:rPr lang="en-US" sz="2400" dirty="0"/>
              <a:t> review cervical cytology slides. The interpretation of </a:t>
            </a:r>
            <a:r>
              <a:rPr lang="en-US" sz="2400" dirty="0" err="1"/>
              <a:t>cytologic</a:t>
            </a:r>
            <a:r>
              <a:rPr lang="en-US" sz="2400" dirty="0"/>
              <a:t> smears is subject to considerable inter-observer variability, particularly in the case of non-diagnostic squamous and glandular </a:t>
            </a:r>
            <a:r>
              <a:rPr lang="en-US" sz="2400" dirty="0" err="1"/>
              <a:t>atypias</a:t>
            </a:r>
            <a:r>
              <a:rPr lang="en-US" sz="2400" dirty="0"/>
              <a:t> (atypical squamous cells of undetermined significance [ASCUS] and atypical glandular cells of undetermined significance</a:t>
            </a:r>
            <a:r>
              <a:rPr lang="en-US" sz="2400" dirty="0" smtClean="0"/>
              <a:t>). </a:t>
            </a:r>
            <a:endParaRPr lang="en-US" sz="2400" dirty="0"/>
          </a:p>
          <a:p>
            <a:pPr algn="l" rtl="0"/>
            <a:r>
              <a:rPr lang="en-US" sz="2400" dirty="0"/>
              <a:t>In some settings, </a:t>
            </a:r>
            <a:r>
              <a:rPr lang="en-US" sz="2400" dirty="0">
                <a:solidFill>
                  <a:srgbClr val="C00000"/>
                </a:solidFill>
              </a:rPr>
              <a:t>cytotechnologists and/or automated slide </a:t>
            </a:r>
            <a:r>
              <a:rPr lang="en-US" sz="2400" dirty="0"/>
              <a:t>interpretation devices perform initial review of the cytology slides to identify a subgroup of slides for subsequent evaluation by a </a:t>
            </a:r>
            <a:r>
              <a:rPr lang="en-US" sz="2400" dirty="0" err="1"/>
              <a:t>cytopathologist</a:t>
            </a:r>
            <a:r>
              <a:rPr lang="en-US" sz="2400" dirty="0"/>
              <a:t>. This subgroup consists of slides with specific abnormal characteristics. </a:t>
            </a:r>
            <a:endParaRPr lang="en-US" sz="2400" dirty="0" smtClean="0"/>
          </a:p>
          <a:p>
            <a:pPr algn="l" rtl="0"/>
            <a:r>
              <a:rPr lang="en-US" sz="2400" dirty="0"/>
              <a:t>Standardized terminology for reporting cervical cytology results were introduced with the Bethesda System in 1988, which was last revised in 2001</a:t>
            </a:r>
          </a:p>
          <a:p>
            <a:pPr algn="l" rtl="0"/>
            <a:endParaRPr lang="en-US" dirty="0"/>
          </a:p>
        </p:txBody>
      </p:sp>
    </p:spTree>
    <p:extLst>
      <p:ext uri="{BB962C8B-B14F-4D97-AF65-F5344CB8AC3E}">
        <p14:creationId xmlns:p14="http://schemas.microsoft.com/office/powerpoint/2010/main" val="37963667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304800"/>
            <a:ext cx="8807894" cy="6248400"/>
          </a:xfrm>
        </p:spPr>
      </p:pic>
      <p:sp>
        <p:nvSpPr>
          <p:cNvPr id="5" name="TextBox 4"/>
          <p:cNvSpPr txBox="1"/>
          <p:nvPr/>
        </p:nvSpPr>
        <p:spPr>
          <a:xfrm>
            <a:off x="2195736" y="1233090"/>
            <a:ext cx="6480720" cy="276999"/>
          </a:xfrm>
          <a:prstGeom prst="rect">
            <a:avLst/>
          </a:prstGeom>
          <a:solidFill>
            <a:srgbClr val="FFC000"/>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200" b="1" dirty="0" smtClean="0">
                <a:solidFill>
                  <a:srgbClr val="00B050"/>
                </a:solidFill>
              </a:rPr>
              <a:t>Adequacy  means :have two types of cells (</a:t>
            </a:r>
            <a:r>
              <a:rPr lang="en-US" sz="1200" b="1" dirty="0" err="1" smtClean="0">
                <a:solidFill>
                  <a:srgbClr val="00B050"/>
                </a:solidFill>
              </a:rPr>
              <a:t>columner</a:t>
            </a:r>
            <a:r>
              <a:rPr lang="en-US" sz="1200" b="1" dirty="0" smtClean="0">
                <a:solidFill>
                  <a:srgbClr val="00B050"/>
                </a:solidFill>
              </a:rPr>
              <a:t> &amp; </a:t>
            </a:r>
            <a:r>
              <a:rPr lang="en-US" sz="1200" b="1" dirty="0" err="1" smtClean="0">
                <a:solidFill>
                  <a:srgbClr val="00B050"/>
                </a:solidFill>
              </a:rPr>
              <a:t>sequamous</a:t>
            </a:r>
            <a:r>
              <a:rPr lang="en-US" sz="1200" b="1" dirty="0" smtClean="0">
                <a:solidFill>
                  <a:srgbClr val="00B050"/>
                </a:solidFill>
              </a:rPr>
              <a:t> ) </a:t>
            </a:r>
            <a:endParaRPr lang="en-US" sz="1200" b="1" dirty="0">
              <a:solidFill>
                <a:srgbClr val="00B050"/>
              </a:solidFill>
            </a:endParaRPr>
          </a:p>
        </p:txBody>
      </p:sp>
    </p:spTree>
    <p:extLst>
      <p:ext uri="{BB962C8B-B14F-4D97-AF65-F5344CB8AC3E}">
        <p14:creationId xmlns:p14="http://schemas.microsoft.com/office/powerpoint/2010/main" val="18568042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52400"/>
            <a:ext cx="8690966" cy="6400800"/>
          </a:xfrm>
        </p:spPr>
      </p:pic>
    </p:spTree>
    <p:extLst>
      <p:ext uri="{BB962C8B-B14F-4D97-AF65-F5344CB8AC3E}">
        <p14:creationId xmlns:p14="http://schemas.microsoft.com/office/powerpoint/2010/main" val="35317093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2852"/>
            <a:ext cx="7924800" cy="631844"/>
          </a:xfrm>
        </p:spPr>
        <p:txBody>
          <a:bodyPr>
            <a:normAutofit fontScale="90000"/>
          </a:bodyPr>
          <a:lstStyle/>
          <a:p>
            <a:pPr algn="l" rtl="0"/>
            <a:r>
              <a:rPr lang="en-US" b="1" dirty="0" smtClean="0">
                <a:solidFill>
                  <a:srgbClr val="FFC000"/>
                </a:solidFill>
              </a:rPr>
              <a:t>TERMINOLOGY</a:t>
            </a:r>
            <a:endParaRPr lang="en-US" b="1" dirty="0">
              <a:solidFill>
                <a:srgbClr val="FFC000"/>
              </a:solidFill>
            </a:endParaRPr>
          </a:p>
        </p:txBody>
      </p:sp>
      <p:sp>
        <p:nvSpPr>
          <p:cNvPr id="3" name="Content Placeholder 2"/>
          <p:cNvSpPr>
            <a:spLocks noGrp="1"/>
          </p:cNvSpPr>
          <p:nvPr>
            <p:ph idx="1"/>
          </p:nvPr>
        </p:nvSpPr>
        <p:spPr>
          <a:xfrm>
            <a:off x="357158" y="714356"/>
            <a:ext cx="8429684" cy="5929354"/>
          </a:xfrm>
        </p:spPr>
        <p:txBody>
          <a:bodyPr>
            <a:normAutofit/>
          </a:bodyPr>
          <a:lstStyle/>
          <a:p>
            <a:pPr algn="l" rtl="0"/>
            <a:r>
              <a:rPr lang="en-US" sz="2400" dirty="0" smtClean="0"/>
              <a:t>Historically</a:t>
            </a:r>
            <a:r>
              <a:rPr lang="en-US" sz="2400" dirty="0"/>
              <a:t>, mild, moderate, and severe dysplasia were the terms used to describe premalignant squamous cervical cellular changes. This nomenclature, although still in use, has generally been replaced by the term CIN, which is used to describe histologic changes (those detected with biopsy). CIN has three degrees of severity </a:t>
            </a:r>
            <a:endParaRPr lang="en-US" sz="2400" dirty="0" smtClean="0"/>
          </a:p>
          <a:p>
            <a:pPr algn="l" rtl="0">
              <a:buNone/>
            </a:pPr>
            <a:r>
              <a:rPr lang="en-US" sz="2400" dirty="0" smtClean="0"/>
              <a:t> </a:t>
            </a:r>
            <a:endParaRPr lang="en-US" sz="2400" dirty="0"/>
          </a:p>
          <a:p>
            <a:pPr lvl="1" algn="l" rtl="0">
              <a:buFont typeface="+mj-lt"/>
              <a:buAutoNum type="arabicPeriod"/>
            </a:pPr>
            <a:r>
              <a:rPr lang="en-US" sz="2400" dirty="0"/>
              <a:t>CIN 1 is considered a </a:t>
            </a:r>
            <a:r>
              <a:rPr lang="en-US" sz="2400" dirty="0">
                <a:solidFill>
                  <a:srgbClr val="C00000"/>
                </a:solidFill>
              </a:rPr>
              <a:t>low grade lesion</a:t>
            </a:r>
            <a:r>
              <a:rPr lang="en-US" sz="2400" dirty="0"/>
              <a:t>. It refers to mildly atypical cellular changes in the </a:t>
            </a:r>
            <a:r>
              <a:rPr lang="en-US" sz="2400" dirty="0">
                <a:solidFill>
                  <a:srgbClr val="C00000"/>
                </a:solidFill>
              </a:rPr>
              <a:t>lower third of the epithelium </a:t>
            </a:r>
            <a:r>
              <a:rPr lang="en-US" sz="2400" dirty="0"/>
              <a:t>(formerly called mild dysplasia). HPV viral cytopathic effect (</a:t>
            </a:r>
            <a:r>
              <a:rPr lang="en-US" sz="2400" dirty="0" err="1"/>
              <a:t>koilocytotic</a:t>
            </a:r>
            <a:r>
              <a:rPr lang="en-US" sz="2400" dirty="0"/>
              <a:t> atypia) is often present. </a:t>
            </a:r>
          </a:p>
          <a:p>
            <a:pPr lvl="1" algn="l" rtl="0">
              <a:buFont typeface="+mj-lt"/>
              <a:buAutoNum type="arabicPeriod"/>
            </a:pPr>
            <a:r>
              <a:rPr lang="en-US" sz="2400" dirty="0"/>
              <a:t>CIN 2 is considered a </a:t>
            </a:r>
            <a:r>
              <a:rPr lang="en-US" sz="2400" dirty="0">
                <a:solidFill>
                  <a:srgbClr val="C00000"/>
                </a:solidFill>
              </a:rPr>
              <a:t>high grade lesion</a:t>
            </a:r>
            <a:r>
              <a:rPr lang="en-US" sz="2400" dirty="0"/>
              <a:t>. It refers to moderately atypical cellular changes confined to </a:t>
            </a:r>
            <a:r>
              <a:rPr lang="en-US" sz="2400" dirty="0">
                <a:solidFill>
                  <a:srgbClr val="C00000"/>
                </a:solidFill>
              </a:rPr>
              <a:t>the basal two-thirds of the epithelium</a:t>
            </a:r>
            <a:r>
              <a:rPr lang="en-US" sz="2400" dirty="0"/>
              <a:t> (formerly called moderate dysplasia) with preservation of epithelial maturation</a:t>
            </a:r>
            <a:r>
              <a:rPr lang="en-US" sz="2400" dirty="0" smtClean="0"/>
              <a:t>.</a:t>
            </a:r>
            <a:endParaRPr lang="en-US" sz="2400" dirty="0"/>
          </a:p>
        </p:txBody>
      </p:sp>
      <p:sp>
        <p:nvSpPr>
          <p:cNvPr id="4" name="مربع نص 3"/>
          <p:cNvSpPr txBox="1"/>
          <p:nvPr/>
        </p:nvSpPr>
        <p:spPr>
          <a:xfrm>
            <a:off x="3635896" y="2708920"/>
            <a:ext cx="4608512" cy="646331"/>
          </a:xfrm>
          <a:prstGeom prst="rect">
            <a:avLst/>
          </a:prstGeom>
          <a:noFill/>
          <a:ln>
            <a:solidFill>
              <a:srgbClr val="C00000"/>
            </a:solidFill>
          </a:ln>
        </p:spPr>
        <p:txBody>
          <a:bodyPr wrap="square" rtlCol="0">
            <a:spAutoFit/>
          </a:bodyPr>
          <a:lstStyle/>
          <a:p>
            <a:r>
              <a:rPr lang="en-US" dirty="0" smtClean="0">
                <a:solidFill>
                  <a:srgbClr val="C00000"/>
                </a:solidFill>
              </a:rPr>
              <a:t>This CIN system depends on full thickness biopsy (histopathology) , not by  cytology </a:t>
            </a:r>
            <a:endParaRPr lang="en-US" dirty="0">
              <a:solidFill>
                <a:srgbClr val="C00000"/>
              </a:solidFill>
            </a:endParaRPr>
          </a:p>
        </p:txBody>
      </p:sp>
    </p:spTree>
    <p:extLst>
      <p:ext uri="{BB962C8B-B14F-4D97-AF65-F5344CB8AC3E}">
        <p14:creationId xmlns:p14="http://schemas.microsoft.com/office/powerpoint/2010/main" val="37568955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2"/>
          <p:cNvSpPr txBox="1">
            <a:spLocks/>
          </p:cNvSpPr>
          <p:nvPr/>
        </p:nvSpPr>
        <p:spPr>
          <a:xfrm>
            <a:off x="357158" y="714356"/>
            <a:ext cx="8429684" cy="2214578"/>
          </a:xfrm>
          <a:prstGeom prst="rect">
            <a:avLst/>
          </a:prstGeom>
        </p:spPr>
        <p:txBody>
          <a:bodyPr>
            <a:normAutofit/>
          </a:bodyPr>
          <a:lstStyle/>
          <a:p>
            <a:pPr marL="914400" marR="0" lvl="1" indent="-457200" algn="l" defTabSz="914400" rtl="0" eaLnBrk="1" fontAlgn="auto" latinLnBrk="0" hangingPunct="1">
              <a:lnSpc>
                <a:spcPct val="100000"/>
              </a:lnSpc>
              <a:spcBef>
                <a:spcPct val="20000"/>
              </a:spcBef>
              <a:spcAft>
                <a:spcPts val="600"/>
              </a:spcAft>
              <a:buClr>
                <a:schemeClr val="tx2"/>
              </a:buClr>
              <a:buSzTx/>
              <a:buFont typeface="+mj-lt"/>
              <a:buAutoNum type="arabicPeriod" startAt="3"/>
              <a:tabLst/>
              <a:defRPr/>
            </a:pPr>
            <a:r>
              <a:rPr kumimoji="0" lang="en-US" sz="2400" b="0" i="0" u="none" strike="noStrike" kern="1200" cap="none" spc="30" normalizeH="0" baseline="0" noProof="0" dirty="0" smtClean="0">
                <a:ln>
                  <a:noFill/>
                </a:ln>
                <a:solidFill>
                  <a:schemeClr val="tx1"/>
                </a:solidFill>
                <a:effectLst/>
                <a:uLnTx/>
                <a:uFillTx/>
                <a:latin typeface="+mn-lt"/>
                <a:ea typeface="+mn-ea"/>
                <a:cs typeface="+mn-cs"/>
              </a:rPr>
              <a:t>CIN 3 is also considered a </a:t>
            </a:r>
            <a:r>
              <a:rPr kumimoji="0" lang="en-US" sz="2400" b="0" i="0" u="none" strike="noStrike" kern="1200" cap="none" spc="30" normalizeH="0" baseline="0" noProof="0" dirty="0" smtClean="0">
                <a:ln>
                  <a:noFill/>
                </a:ln>
                <a:solidFill>
                  <a:srgbClr val="C00000"/>
                </a:solidFill>
                <a:effectLst/>
                <a:uLnTx/>
                <a:uFillTx/>
                <a:latin typeface="+mn-lt"/>
                <a:ea typeface="+mn-ea"/>
                <a:cs typeface="+mn-cs"/>
              </a:rPr>
              <a:t>high grade lesion</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 It refers to severely atypical cellular changes encompassing greater than two-thirds of the epithelial thickness, and includes </a:t>
            </a:r>
            <a:r>
              <a:rPr kumimoji="0" lang="en-US" sz="2400" b="0" i="0" u="none" strike="noStrike" kern="1200" cap="none" spc="30" normalizeH="0" baseline="0" noProof="0" dirty="0" smtClean="0">
                <a:ln>
                  <a:noFill/>
                </a:ln>
                <a:solidFill>
                  <a:srgbClr val="C00000"/>
                </a:solidFill>
                <a:effectLst/>
                <a:uLnTx/>
                <a:uFillTx/>
                <a:latin typeface="+mn-lt"/>
                <a:ea typeface="+mn-ea"/>
                <a:cs typeface="+mn-cs"/>
              </a:rPr>
              <a:t>full-thickness lesions </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(formerly called severe dysplasia or carcinoma in situ). </a:t>
            </a:r>
          </a:p>
          <a:p>
            <a:pPr marL="742950" marR="0" lvl="1" indent="-285750" algn="l" defTabSz="914400" rtl="0" eaLnBrk="1" fontAlgn="auto" latinLnBrk="0" hangingPunct="1">
              <a:lnSpc>
                <a:spcPct val="100000"/>
              </a:lnSpc>
              <a:spcBef>
                <a:spcPct val="20000"/>
              </a:spcBef>
              <a:spcAft>
                <a:spcPts val="600"/>
              </a:spcAft>
              <a:buClr>
                <a:schemeClr val="tx2"/>
              </a:buClr>
              <a:buSzTx/>
              <a:buFont typeface="+mj-lt"/>
              <a:buAutoNum type="arabicPeriod" startAt="3"/>
              <a:tabLst/>
              <a:defRPr/>
            </a:pPr>
            <a:endParaRPr kumimoji="0" lang="en-US" sz="1700" b="0" i="0" u="none" strike="noStrike" kern="1200" cap="none" spc="3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228600"/>
            <a:ext cx="8610600" cy="6324600"/>
          </a:xfrm>
        </p:spPr>
      </p:pic>
      <p:sp>
        <p:nvSpPr>
          <p:cNvPr id="5" name="مربع نص 4"/>
          <p:cNvSpPr txBox="1"/>
          <p:nvPr/>
        </p:nvSpPr>
        <p:spPr>
          <a:xfrm>
            <a:off x="323528" y="5157192"/>
            <a:ext cx="8496944" cy="1200329"/>
          </a:xfrm>
          <a:prstGeom prst="rect">
            <a:avLst/>
          </a:prstGeom>
          <a:solidFill>
            <a:srgbClr val="00B0F0"/>
          </a:solidFill>
          <a:ln>
            <a:solidFill>
              <a:srgbClr val="C00000"/>
            </a:solidFill>
          </a:ln>
        </p:spPr>
        <p:txBody>
          <a:bodyPr wrap="square" rtlCol="0">
            <a:spAutoFit/>
          </a:bodyPr>
          <a:lstStyle/>
          <a:p>
            <a:r>
              <a:rPr lang="en-US" dirty="0" smtClean="0"/>
              <a:t>Mostly there is correlation btw cytological results with the </a:t>
            </a:r>
            <a:r>
              <a:rPr lang="en-US" dirty="0" err="1" smtClean="0"/>
              <a:t>histopathological</a:t>
            </a:r>
            <a:r>
              <a:rPr lang="en-US" dirty="0" smtClean="0"/>
              <a:t> (biopsy) results ; low grade lesion mostly reflect CIN1 , and high grade lesion mostly reflect CIN2,3 . </a:t>
            </a:r>
          </a:p>
          <a:p>
            <a:r>
              <a:rPr lang="en-US" dirty="0" smtClean="0"/>
              <a:t>But in rare cases there is lack of correlation as low grade cytology may reflect CIN2, 3 </a:t>
            </a:r>
            <a:endParaRPr lang="en-US" dirty="0"/>
          </a:p>
        </p:txBody>
      </p:sp>
    </p:spTree>
    <p:extLst>
      <p:ext uri="{BB962C8B-B14F-4D97-AF65-F5344CB8AC3E}">
        <p14:creationId xmlns:p14="http://schemas.microsoft.com/office/powerpoint/2010/main" val="33056258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3275856" y="2821578"/>
            <a:ext cx="2375202" cy="369332"/>
          </a:xfrm>
          <a:prstGeom prst="rect">
            <a:avLst/>
          </a:prstGeom>
        </p:spPr>
        <p:txBody>
          <a:bodyPr wrap="none">
            <a:spAutoFit/>
          </a:bodyPr>
          <a:lstStyle/>
          <a:p>
            <a:r>
              <a:rPr lang="en-US" dirty="0" smtClean="0"/>
              <a:t>Dr. Mohammed </a:t>
            </a:r>
            <a:r>
              <a:rPr lang="en-US" dirty="0" err="1"/>
              <a:t>Khader</a:t>
            </a:r>
            <a:endParaRPr lang="en-US" dirty="0"/>
          </a:p>
        </p:txBody>
      </p:sp>
    </p:spTree>
    <p:extLst>
      <p:ext uri="{BB962C8B-B14F-4D97-AF65-F5344CB8AC3E}">
        <p14:creationId xmlns:p14="http://schemas.microsoft.com/office/powerpoint/2010/main" val="3444605866"/>
      </p:ext>
    </p:extLst>
  </p:cSld>
  <p:clrMapOvr>
    <a:masterClrMapping/>
  </p:clrMapOvr>
  <p:transition spd="slow">
    <p:cover dir="r"/>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304800"/>
            <a:ext cx="8610600" cy="6172200"/>
          </a:xfrm>
        </p:spPr>
      </p:pic>
    </p:spTree>
    <p:extLst>
      <p:ext uri="{BB962C8B-B14F-4D97-AF65-F5344CB8AC3E}">
        <p14:creationId xmlns:p14="http://schemas.microsoft.com/office/powerpoint/2010/main" val="33487865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0782"/>
            <a:ext cx="7924800" cy="655638"/>
          </a:xfrm>
        </p:spPr>
        <p:txBody>
          <a:bodyPr>
            <a:normAutofit fontScale="90000"/>
          </a:bodyPr>
          <a:lstStyle/>
          <a:p>
            <a:pPr algn="l" rtl="0"/>
            <a:r>
              <a:rPr lang="en-US" b="1" dirty="0">
                <a:solidFill>
                  <a:srgbClr val="FFC000"/>
                </a:solidFill>
              </a:rPr>
              <a:t>HPV testing result </a:t>
            </a:r>
            <a:r>
              <a:rPr lang="en-US" b="1" dirty="0" smtClean="0">
                <a:solidFill>
                  <a:srgbClr val="FFC000"/>
                </a:solidFill>
              </a:rPr>
              <a:t>reporting</a:t>
            </a:r>
            <a:endParaRPr lang="en-US" b="1" dirty="0">
              <a:solidFill>
                <a:srgbClr val="FFC000"/>
              </a:solidFill>
            </a:endParaRPr>
          </a:p>
        </p:txBody>
      </p:sp>
      <p:sp>
        <p:nvSpPr>
          <p:cNvPr id="3" name="Content Placeholder 2"/>
          <p:cNvSpPr>
            <a:spLocks noGrp="1"/>
          </p:cNvSpPr>
          <p:nvPr>
            <p:ph idx="1"/>
          </p:nvPr>
        </p:nvSpPr>
        <p:spPr>
          <a:xfrm>
            <a:off x="285720" y="609600"/>
            <a:ext cx="8572560" cy="6034110"/>
          </a:xfrm>
        </p:spPr>
        <p:txBody>
          <a:bodyPr>
            <a:normAutofit/>
          </a:bodyPr>
          <a:lstStyle/>
          <a:p>
            <a:pPr algn="l" rtl="0"/>
            <a:r>
              <a:rPr lang="en-US" sz="2400" dirty="0"/>
              <a:t> In the United States, human papilloma virus (HPV) testing is used as primary screening for cervical cancer (as a co-test with cytology) in women over age 30 and for reflex testing after a cervical cytology result of atypical squamous cells of undetermined significance in women 21 years and </a:t>
            </a:r>
            <a:r>
              <a:rPr lang="en-US" sz="2400" dirty="0" smtClean="0"/>
              <a:t>older</a:t>
            </a:r>
            <a:r>
              <a:rPr lang="en-US" sz="2400" dirty="0" smtClean="0">
                <a:solidFill>
                  <a:srgbClr val="FF33CC"/>
                </a:solidFill>
              </a:rPr>
              <a:t>, </a:t>
            </a:r>
            <a:r>
              <a:rPr lang="en-US" sz="2400" b="1" dirty="0" smtClean="0">
                <a:solidFill>
                  <a:srgbClr val="00B050"/>
                </a:solidFill>
              </a:rPr>
              <a:t>because of that 60-80% of cases of HPV have spontaneous resolution within 3 years </a:t>
            </a:r>
          </a:p>
          <a:p>
            <a:pPr algn="l" rtl="0"/>
            <a:r>
              <a:rPr lang="en-US" sz="2400" dirty="0" smtClean="0"/>
              <a:t>There </a:t>
            </a:r>
            <a:r>
              <a:rPr lang="en-US" sz="2400" dirty="0"/>
              <a:t>are two types of available HPV tests </a:t>
            </a:r>
            <a:endParaRPr lang="en-US" sz="2400" dirty="0" smtClean="0"/>
          </a:p>
          <a:p>
            <a:pPr lvl="1" algn="l" rtl="0">
              <a:buFont typeface="+mj-lt"/>
              <a:buAutoNum type="arabicPeriod"/>
            </a:pPr>
            <a:r>
              <a:rPr lang="en-US" sz="2400" dirty="0" smtClean="0"/>
              <a:t>Tests that detect the </a:t>
            </a:r>
            <a:r>
              <a:rPr lang="en-US" sz="2400" dirty="0" smtClean="0">
                <a:solidFill>
                  <a:srgbClr val="C00000"/>
                </a:solidFill>
              </a:rPr>
              <a:t>presence or absence </a:t>
            </a:r>
            <a:r>
              <a:rPr lang="en-US" sz="2400" dirty="0" smtClean="0"/>
              <a:t>of any of 12 to 14 high-risk HPV subtypes that are associated with a </a:t>
            </a:r>
            <a:r>
              <a:rPr lang="en-US" sz="2400" b="1" dirty="0" smtClean="0">
                <a:solidFill>
                  <a:srgbClr val="00B050"/>
                </a:solidFill>
              </a:rPr>
              <a:t>high risk of cervical cancer. </a:t>
            </a:r>
            <a:r>
              <a:rPr lang="en-US" sz="2400" dirty="0" smtClean="0"/>
              <a:t>These tests do not report which of the individual subtypes are present. A negative test means that no oncogenic HPV types or only HPV types of low oncogenic risk were detected (however, the laboratory will report a negative test even if no cells are present. </a:t>
            </a:r>
          </a:p>
        </p:txBody>
      </p:sp>
    </p:spTree>
    <p:extLst>
      <p:ext uri="{BB962C8B-B14F-4D97-AF65-F5344CB8AC3E}">
        <p14:creationId xmlns:p14="http://schemas.microsoft.com/office/powerpoint/2010/main" val="14432567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2"/>
          <p:cNvSpPr txBox="1">
            <a:spLocks/>
          </p:cNvSpPr>
          <p:nvPr/>
        </p:nvSpPr>
        <p:spPr>
          <a:xfrm>
            <a:off x="285720" y="609600"/>
            <a:ext cx="8572560" cy="6131768"/>
          </a:xfrm>
          <a:prstGeom prst="rect">
            <a:avLst/>
          </a:prstGeom>
        </p:spPr>
        <p:txBody>
          <a:bodyPr>
            <a:normAutofit/>
          </a:bodyPr>
          <a:lstStyle/>
          <a:p>
            <a:pPr marL="914400" marR="0" lvl="1" indent="-457200" algn="l" defTabSz="914400" rtl="0" eaLnBrk="1" fontAlgn="auto" latinLnBrk="0" hangingPunct="1">
              <a:lnSpc>
                <a:spcPct val="100000"/>
              </a:lnSpc>
              <a:spcBef>
                <a:spcPct val="20000"/>
              </a:spcBef>
              <a:spcAft>
                <a:spcPts val="600"/>
              </a:spcAft>
              <a:buClr>
                <a:schemeClr val="tx2"/>
              </a:buClr>
              <a:buSzTx/>
              <a:buFont typeface="+mj-lt"/>
              <a:buAutoNum type="arabicPeriod" startAt="2"/>
              <a:tabLst/>
              <a:defRPr/>
            </a:pPr>
            <a:r>
              <a:rPr kumimoji="0" lang="en-US" sz="2400" b="0" i="0" u="none" strike="noStrike" kern="1200" cap="none" spc="30" normalizeH="0" baseline="0" noProof="0" dirty="0" smtClean="0">
                <a:ln>
                  <a:noFill/>
                </a:ln>
                <a:solidFill>
                  <a:schemeClr val="tx1"/>
                </a:solidFill>
                <a:effectLst/>
                <a:uLnTx/>
                <a:uFillTx/>
                <a:latin typeface="+mn-lt"/>
                <a:ea typeface="+mn-ea"/>
                <a:cs typeface="+mn-cs"/>
              </a:rPr>
              <a:t>Tests that perform HPV genotyping and report the presence or absence of HPV 16 or 18, which are the subtypes most commonly associated with </a:t>
            </a:r>
            <a:r>
              <a:rPr kumimoji="0" lang="en-US" sz="2400" b="1" i="0" u="none" strike="noStrike" kern="1200" cap="none" spc="30" normalizeH="0" baseline="0" noProof="0" dirty="0" smtClean="0">
                <a:ln>
                  <a:noFill/>
                </a:ln>
                <a:solidFill>
                  <a:srgbClr val="00B050"/>
                </a:solidFill>
                <a:effectLst/>
                <a:uLnTx/>
                <a:uFillTx/>
                <a:latin typeface="+mn-lt"/>
                <a:ea typeface="+mn-ea"/>
                <a:cs typeface="+mn-cs"/>
              </a:rPr>
              <a:t>high-grade cervical intraepithelial </a:t>
            </a:r>
            <a:r>
              <a:rPr kumimoji="0" lang="en-US" sz="2400" b="1" i="0" u="none" strike="noStrike" kern="1200" cap="none" spc="30" normalizeH="0" baseline="0" noProof="0" dirty="0" err="1" smtClean="0">
                <a:ln>
                  <a:noFill/>
                </a:ln>
                <a:solidFill>
                  <a:srgbClr val="00B050"/>
                </a:solidFill>
                <a:effectLst/>
                <a:uLnTx/>
                <a:uFillTx/>
                <a:latin typeface="+mn-lt"/>
                <a:ea typeface="+mn-ea"/>
                <a:cs typeface="+mn-cs"/>
              </a:rPr>
              <a:t>neoplasia</a:t>
            </a:r>
            <a:r>
              <a:rPr kumimoji="0" lang="en-US" sz="2400" b="1" i="0" u="none" strike="noStrike" kern="1200" cap="none" spc="30" normalizeH="0" baseline="0" noProof="0" dirty="0" smtClean="0">
                <a:ln>
                  <a:noFill/>
                </a:ln>
                <a:solidFill>
                  <a:srgbClr val="00B050"/>
                </a:solidFill>
                <a:effectLst/>
                <a:uLnTx/>
                <a:uFillTx/>
                <a:latin typeface="+mn-lt"/>
                <a:ea typeface="+mn-ea"/>
                <a:cs typeface="+mn-cs"/>
              </a:rPr>
              <a:t> and cervical cancer types. </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In addition, HPV 18 infection appears to be associated with an increased risk of cervical </a:t>
            </a:r>
            <a:r>
              <a:rPr kumimoji="0" lang="en-US" sz="2400" b="0" i="0" u="none" strike="noStrike" kern="1200" cap="none" spc="30" normalizeH="0" baseline="0" noProof="0" dirty="0" err="1" smtClean="0">
                <a:ln>
                  <a:noFill/>
                </a:ln>
                <a:solidFill>
                  <a:schemeClr val="tx1"/>
                </a:solidFill>
                <a:effectLst/>
                <a:uLnTx/>
                <a:uFillTx/>
                <a:latin typeface="+mn-lt"/>
                <a:ea typeface="+mn-ea"/>
                <a:cs typeface="+mn-cs"/>
              </a:rPr>
              <a:t>adenocarcinoma</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 compared with other </a:t>
            </a:r>
            <a:r>
              <a:rPr kumimoji="0" lang="en-US" sz="2400" b="0" i="0" u="none" strike="noStrike" kern="1200" cap="none" spc="30" normalizeH="0" baseline="0" noProof="0" dirty="0" err="1" smtClean="0">
                <a:ln>
                  <a:noFill/>
                </a:ln>
                <a:solidFill>
                  <a:schemeClr val="tx1"/>
                </a:solidFill>
                <a:effectLst/>
                <a:uLnTx/>
                <a:uFillTx/>
                <a:latin typeface="+mn-lt"/>
                <a:ea typeface="+mn-ea"/>
                <a:cs typeface="+mn-cs"/>
              </a:rPr>
              <a:t>oncogenic</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 types. </a:t>
            </a:r>
            <a:endParaRPr kumimoji="0" lang="en-US" sz="2400" b="0" i="0" u="none" strike="noStrike" kern="1200" cap="none" spc="3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2"/>
          <p:cNvSpPr txBox="1">
            <a:spLocks/>
          </p:cNvSpPr>
          <p:nvPr/>
        </p:nvSpPr>
        <p:spPr>
          <a:xfrm>
            <a:off x="609600" y="428604"/>
            <a:ext cx="7924800" cy="6143668"/>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400" b="0" i="0" u="none" strike="noStrike" kern="1200" cap="none" spc="30" normalizeH="0" baseline="0" noProof="0" dirty="0" smtClean="0">
                <a:ln>
                  <a:noFill/>
                </a:ln>
                <a:solidFill>
                  <a:schemeClr val="tx1"/>
                </a:solidFill>
                <a:effectLst/>
                <a:uLnTx/>
                <a:uFillTx/>
                <a:latin typeface="+mn-lt"/>
                <a:ea typeface="+mn-ea"/>
                <a:cs typeface="+mn-cs"/>
              </a:rPr>
              <a:t>Type-specific testing for HPV 16 and 18 is not useful for identifying women who should not receive HPV vaccination, since HPV infection can be transient and it is not known if previous HPV infection is protective against</a:t>
            </a:r>
          </a:p>
          <a:p>
            <a:pPr marL="342900" marR="0" lvl="0" indent="-342900" algn="l" defTabSz="914400" rtl="0" eaLnBrk="1" fontAlgn="auto" latinLnBrk="0" hangingPunct="1">
              <a:lnSpc>
                <a:spcPct val="100000"/>
              </a:lnSpc>
              <a:spcBef>
                <a:spcPct val="20000"/>
              </a:spcBef>
              <a:spcAft>
                <a:spcPts val="600"/>
              </a:spcAft>
              <a:buClr>
                <a:schemeClr val="tx2"/>
              </a:buClr>
              <a:buSzTx/>
              <a:tabLst/>
              <a:defRPr/>
            </a:pPr>
            <a:endParaRPr kumimoji="0" lang="en-US" sz="2400" b="0" i="0" u="none" strike="noStrike" kern="1200" cap="none" spc="3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400" b="0" i="0" u="none" strike="noStrike" kern="1200" cap="none" spc="30" normalizeH="0" baseline="0" noProof="0" dirty="0" smtClean="0">
                <a:ln>
                  <a:noFill/>
                </a:ln>
                <a:solidFill>
                  <a:schemeClr val="tx1"/>
                </a:solidFill>
                <a:effectLst/>
                <a:uLnTx/>
                <a:uFillTx/>
                <a:latin typeface="+mn-lt"/>
                <a:ea typeface="+mn-ea"/>
                <a:cs typeface="+mn-cs"/>
              </a:rPr>
              <a:t>Patients with apparently normal immune systems may “reactivate” latent HPV infections and may develop new episodes of cervical, </a:t>
            </a:r>
            <a:r>
              <a:rPr kumimoji="0" lang="en-US" sz="2400" b="0" i="0" u="none" strike="noStrike" kern="1200" cap="none" spc="30" normalizeH="0" baseline="0" noProof="0" dirty="0" err="1" smtClean="0">
                <a:ln>
                  <a:noFill/>
                </a:ln>
                <a:solidFill>
                  <a:schemeClr val="tx1"/>
                </a:solidFill>
                <a:effectLst/>
                <a:uLnTx/>
                <a:uFillTx/>
                <a:latin typeface="+mn-lt"/>
                <a:ea typeface="+mn-ea"/>
                <a:cs typeface="+mn-cs"/>
              </a:rPr>
              <a:t>vulvar</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 or vaginal dysplasia, without a new exposure. For women with latent infections, the virus may remain dormant in the cytoplasm. In such cases, the HPV virus is still technically present, but the HPV test will be negative. </a:t>
            </a:r>
          </a:p>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endParaRPr kumimoji="0" lang="en-US" sz="1700" b="0" i="0" u="none" strike="noStrike" kern="1200" cap="none" spc="3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428604"/>
            <a:ext cx="7924800" cy="503238"/>
          </a:xfrm>
        </p:spPr>
        <p:txBody>
          <a:bodyPr>
            <a:normAutofit fontScale="90000"/>
          </a:bodyPr>
          <a:lstStyle/>
          <a:p>
            <a:pPr algn="l" rtl="0"/>
            <a:r>
              <a:rPr lang="en-US" b="1" dirty="0">
                <a:solidFill>
                  <a:srgbClr val="FFC000"/>
                </a:solidFill>
              </a:rPr>
              <a:t>ROLE OF HUMAN PAPILLOMAVIRUS</a:t>
            </a:r>
          </a:p>
        </p:txBody>
      </p:sp>
      <p:sp>
        <p:nvSpPr>
          <p:cNvPr id="3" name="Content Placeholder 2"/>
          <p:cNvSpPr>
            <a:spLocks noGrp="1"/>
          </p:cNvSpPr>
          <p:nvPr>
            <p:ph idx="1"/>
          </p:nvPr>
        </p:nvSpPr>
        <p:spPr>
          <a:xfrm>
            <a:off x="539552" y="1346282"/>
            <a:ext cx="7924800" cy="5262578"/>
          </a:xfrm>
        </p:spPr>
        <p:txBody>
          <a:bodyPr>
            <a:normAutofit fontScale="92500"/>
          </a:bodyPr>
          <a:lstStyle/>
          <a:p>
            <a:pPr algn="l" rtl="0"/>
            <a:r>
              <a:rPr lang="en-US" sz="2400" dirty="0"/>
              <a:t>The terms transformation zone and </a:t>
            </a:r>
            <a:r>
              <a:rPr lang="en-US" sz="2400" dirty="0" err="1"/>
              <a:t>squamocolumnar</a:t>
            </a:r>
            <a:r>
              <a:rPr lang="en-US" sz="2400" dirty="0"/>
              <a:t> junction are frequently used interchangeably in the literature. However, these are two distinct entities. The </a:t>
            </a:r>
            <a:r>
              <a:rPr lang="en-US" sz="2400" dirty="0" err="1"/>
              <a:t>squamocolumnar</a:t>
            </a:r>
            <a:r>
              <a:rPr lang="en-US" sz="2400" dirty="0"/>
              <a:t> junction is the area in which the squamous epithelium of the </a:t>
            </a:r>
            <a:r>
              <a:rPr lang="en-US" sz="2400" dirty="0" err="1"/>
              <a:t>ectocervix</a:t>
            </a:r>
            <a:r>
              <a:rPr lang="en-US" sz="2400" dirty="0"/>
              <a:t> meets the columnar epithelium of the </a:t>
            </a:r>
            <a:r>
              <a:rPr lang="en-US" sz="2400" dirty="0" err="1"/>
              <a:t>endocervix</a:t>
            </a:r>
            <a:r>
              <a:rPr lang="en-US" sz="2400" dirty="0"/>
              <a:t>. The cervical transformation zone is a dynamic entity of metaplasia throughout a women’s life and is histologically the area where the glandular epithelium has been replaced by squamous epithelium. Thus, the </a:t>
            </a:r>
            <a:r>
              <a:rPr lang="en-US" sz="2400" dirty="0" err="1"/>
              <a:t>squamocolumnar</a:t>
            </a:r>
            <a:r>
              <a:rPr lang="en-US" sz="2400" dirty="0"/>
              <a:t> junction is part of the transformation zone, but the transformation zone comprises a larger area than just the </a:t>
            </a:r>
            <a:r>
              <a:rPr lang="en-US" sz="2400" dirty="0" err="1"/>
              <a:t>squamocolumnar</a:t>
            </a:r>
            <a:r>
              <a:rPr lang="en-US" sz="2400" dirty="0"/>
              <a:t> </a:t>
            </a:r>
            <a:r>
              <a:rPr lang="en-US" sz="2400" dirty="0" smtClean="0"/>
              <a:t>junction</a:t>
            </a:r>
          </a:p>
          <a:p>
            <a:pPr algn="l" rtl="0"/>
            <a:r>
              <a:rPr lang="en-US" sz="2400" b="1" dirty="0" smtClean="0">
                <a:solidFill>
                  <a:srgbClr val="00B050"/>
                </a:solidFill>
              </a:rPr>
              <a:t>Acute  infection = </a:t>
            </a:r>
            <a:r>
              <a:rPr lang="en-US" sz="2400" b="1" dirty="0" err="1" smtClean="0">
                <a:solidFill>
                  <a:srgbClr val="00B050"/>
                </a:solidFill>
              </a:rPr>
              <a:t>spontanuios</a:t>
            </a:r>
            <a:r>
              <a:rPr lang="en-US" sz="2400" b="1" dirty="0" smtClean="0">
                <a:solidFill>
                  <a:srgbClr val="00B050"/>
                </a:solidFill>
              </a:rPr>
              <a:t> resolution in 6-18M (50%) ,,,, 2-5 y (80-90)%</a:t>
            </a:r>
          </a:p>
          <a:p>
            <a:pPr algn="l" rtl="0"/>
            <a:r>
              <a:rPr lang="en-US" sz="2400" b="1" dirty="0" smtClean="0">
                <a:solidFill>
                  <a:srgbClr val="00B050"/>
                </a:solidFill>
              </a:rPr>
              <a:t>Transient 8-13 months </a:t>
            </a:r>
          </a:p>
        </p:txBody>
      </p:sp>
      <p:sp>
        <p:nvSpPr>
          <p:cNvPr id="4" name="مربع نص 3"/>
          <p:cNvSpPr txBox="1"/>
          <p:nvPr/>
        </p:nvSpPr>
        <p:spPr>
          <a:xfrm>
            <a:off x="1835696" y="908720"/>
            <a:ext cx="6984776" cy="369332"/>
          </a:xfrm>
          <a:prstGeom prst="rect">
            <a:avLst/>
          </a:prstGeom>
          <a:noFill/>
          <a:ln>
            <a:solidFill>
              <a:srgbClr val="C00000"/>
            </a:solidFill>
          </a:ln>
        </p:spPr>
        <p:txBody>
          <a:bodyPr wrap="square" rtlCol="0">
            <a:spAutoFit/>
          </a:bodyPr>
          <a:lstStyle/>
          <a:p>
            <a:r>
              <a:rPr lang="en-US" dirty="0" smtClean="0"/>
              <a:t>HPV is double </a:t>
            </a:r>
            <a:r>
              <a:rPr lang="en-US" dirty="0" err="1" smtClean="0"/>
              <a:t>straded</a:t>
            </a:r>
            <a:r>
              <a:rPr lang="en-US" dirty="0" smtClean="0"/>
              <a:t> DNA virus \\ can integrated to human </a:t>
            </a:r>
            <a:r>
              <a:rPr lang="en-US" dirty="0" err="1" smtClean="0"/>
              <a:t>genom</a:t>
            </a:r>
            <a:r>
              <a:rPr lang="en-US" dirty="0" smtClean="0"/>
              <a:t> </a:t>
            </a:r>
            <a:endParaRPr lang="en-US" dirty="0"/>
          </a:p>
        </p:txBody>
      </p:sp>
    </p:spTree>
    <p:extLst>
      <p:ext uri="{BB962C8B-B14F-4D97-AF65-F5344CB8AC3E}">
        <p14:creationId xmlns:p14="http://schemas.microsoft.com/office/powerpoint/2010/main" val="3287615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2"/>
          <p:cNvSpPr txBox="1">
            <a:spLocks/>
          </p:cNvSpPr>
          <p:nvPr/>
        </p:nvSpPr>
        <p:spPr>
          <a:xfrm>
            <a:off x="285720" y="357166"/>
            <a:ext cx="8572560" cy="6119834"/>
          </a:xfrm>
          <a:prstGeom prst="rect">
            <a:avLst/>
          </a:prstGeom>
        </p:spPr>
        <p:txBody>
          <a:bodyPr/>
          <a:lstStyle/>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400" b="0" i="0" u="none" strike="noStrike" kern="1200" cap="none" spc="30" normalizeH="0" baseline="0" noProof="0" dirty="0" smtClean="0">
                <a:ln>
                  <a:noFill/>
                </a:ln>
                <a:solidFill>
                  <a:schemeClr val="tx1"/>
                </a:solidFill>
                <a:effectLst/>
                <a:uLnTx/>
                <a:uFillTx/>
                <a:latin typeface="+mn-lt"/>
                <a:ea typeface="+mn-ea"/>
                <a:cs typeface="+mn-cs"/>
              </a:rPr>
              <a:t>HPV infection is endemic among sexually experienced individuals. The risk correlates with the lifetime number of sex partners, but is relatively high (4 to 20 percent) even in those with one partner. At least 80 percent of sexually active women will have acquired a genital HPV infection by age 50</a:t>
            </a:r>
          </a:p>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endParaRPr kumimoji="0" lang="en-US" sz="2400" b="0" i="0" u="none" strike="noStrike" kern="1200" cap="none" spc="3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400" b="0" i="0" u="none" strike="noStrike" kern="1200" cap="none" spc="30" normalizeH="0" baseline="0" noProof="0" dirty="0" smtClean="0">
                <a:ln>
                  <a:noFill/>
                </a:ln>
                <a:solidFill>
                  <a:schemeClr val="tx1"/>
                </a:solidFill>
                <a:effectLst/>
                <a:uLnTx/>
                <a:uFillTx/>
                <a:latin typeface="+mn-lt"/>
                <a:ea typeface="+mn-ea"/>
                <a:cs typeface="+mn-cs"/>
              </a:rPr>
              <a:t>Most HPV infections occur in young women and are transient, over 50 percent of new infections are cleared in 6 to 18 months, and 80 to 90 percent will have resolved within two to five years. Transient infections are particularly common in young women in whom the average length of a newly diagnosed HPV infection is 8 to13 months. It is unclear whether HPV positive women who become HPV negative actually clear the virus from their bodies or retain the virus in an inactive or low-level state</a:t>
            </a:r>
            <a:endParaRPr kumimoji="0" lang="en-US" sz="2400" b="0" i="0" u="none" strike="noStrike" kern="1200" cap="none" spc="3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7972"/>
            <a:ext cx="3754760" cy="1306812"/>
          </a:xfrm>
        </p:spPr>
        <p:txBody>
          <a:bodyPr>
            <a:normAutofit fontScale="90000"/>
          </a:bodyPr>
          <a:lstStyle/>
          <a:p>
            <a:pPr rtl="0"/>
            <a:r>
              <a:rPr lang="en-US" b="1" dirty="0">
                <a:solidFill>
                  <a:srgbClr val="FFC000"/>
                </a:solidFill>
              </a:rPr>
              <a:t>Sequelae of </a:t>
            </a:r>
            <a:r>
              <a:rPr lang="en-US" b="1" dirty="0" smtClean="0">
                <a:solidFill>
                  <a:srgbClr val="FFC000"/>
                </a:solidFill>
              </a:rPr>
              <a:t/>
            </a:r>
            <a:br>
              <a:rPr lang="en-US" b="1" dirty="0" smtClean="0">
                <a:solidFill>
                  <a:srgbClr val="FFC000"/>
                </a:solidFill>
              </a:rPr>
            </a:br>
            <a:r>
              <a:rPr lang="en-US" b="1" dirty="0" smtClean="0">
                <a:solidFill>
                  <a:srgbClr val="FFC000"/>
                </a:solidFill>
              </a:rPr>
              <a:t>acute </a:t>
            </a:r>
            <a:r>
              <a:rPr lang="en-US" b="1" dirty="0">
                <a:solidFill>
                  <a:srgbClr val="FFC000"/>
                </a:solidFill>
              </a:rPr>
              <a:t>infection</a:t>
            </a:r>
          </a:p>
        </p:txBody>
      </p:sp>
      <p:sp>
        <p:nvSpPr>
          <p:cNvPr id="3" name="Content Placeholder 2"/>
          <p:cNvSpPr>
            <a:spLocks noGrp="1"/>
          </p:cNvSpPr>
          <p:nvPr>
            <p:ph idx="1"/>
          </p:nvPr>
        </p:nvSpPr>
        <p:spPr>
          <a:xfrm>
            <a:off x="26930" y="2564904"/>
            <a:ext cx="8786842" cy="4429156"/>
          </a:xfrm>
        </p:spPr>
        <p:txBody>
          <a:bodyPr>
            <a:normAutofit fontScale="92500" lnSpcReduction="10000"/>
          </a:bodyPr>
          <a:lstStyle/>
          <a:p>
            <a:pPr algn="l" rtl="0"/>
            <a:r>
              <a:rPr lang="en-US" sz="2400" dirty="0" smtClean="0"/>
              <a:t>Latent </a:t>
            </a:r>
            <a:r>
              <a:rPr lang="en-US" sz="2400" dirty="0"/>
              <a:t>infection without physical, cytological, or histological manifestations. This is the most common clinical sequelae of HPV infection, occurring in well over 90 percent of infected women. </a:t>
            </a:r>
            <a:endParaRPr lang="en-US" sz="2400" dirty="0" smtClean="0"/>
          </a:p>
          <a:p>
            <a:pPr algn="l" rtl="0"/>
            <a:r>
              <a:rPr lang="en-US" sz="2400" dirty="0" smtClean="0"/>
              <a:t>Active </a:t>
            </a:r>
            <a:r>
              <a:rPr lang="en-US" sz="2400" dirty="0"/>
              <a:t>infection in which HPV undergoes vegetative replication, </a:t>
            </a:r>
            <a:r>
              <a:rPr lang="en-US" sz="2400" dirty="0">
                <a:solidFill>
                  <a:srgbClr val="C00000"/>
                </a:solidFill>
              </a:rPr>
              <a:t>but not integration into the </a:t>
            </a:r>
            <a:r>
              <a:rPr lang="en-US" sz="2400" dirty="0" smtClean="0">
                <a:solidFill>
                  <a:srgbClr val="C00000"/>
                </a:solidFill>
              </a:rPr>
              <a:t>genome.</a:t>
            </a:r>
            <a:r>
              <a:rPr lang="en-US" sz="2400" dirty="0">
                <a:solidFill>
                  <a:srgbClr val="C00000"/>
                </a:solidFill>
              </a:rPr>
              <a:t/>
            </a:r>
            <a:br>
              <a:rPr lang="en-US" sz="2400" dirty="0">
                <a:solidFill>
                  <a:srgbClr val="C00000"/>
                </a:solidFill>
              </a:rPr>
            </a:br>
            <a:r>
              <a:rPr lang="en-US" sz="2400" dirty="0" smtClean="0"/>
              <a:t>Actively </a:t>
            </a:r>
            <a:r>
              <a:rPr lang="en-US" sz="2400" dirty="0"/>
              <a:t>replicating HPV produces characteristic cellular changes, such as nuclear enlargement, </a:t>
            </a:r>
            <a:r>
              <a:rPr lang="en-US" sz="2400" dirty="0" err="1"/>
              <a:t>multinucleation</a:t>
            </a:r>
            <a:r>
              <a:rPr lang="en-US" sz="2400" dirty="0"/>
              <a:t>, </a:t>
            </a:r>
            <a:r>
              <a:rPr lang="en-US" sz="2400" dirty="0" err="1"/>
              <a:t>hyperchromasia</a:t>
            </a:r>
            <a:r>
              <a:rPr lang="en-US" sz="2400" dirty="0"/>
              <a:t>, and perinuclear cytoplasmic clearing (halos</a:t>
            </a:r>
            <a:r>
              <a:rPr lang="en-US" sz="2400" dirty="0" smtClean="0"/>
              <a:t>). </a:t>
            </a:r>
            <a:r>
              <a:rPr lang="en-US" sz="2400" dirty="0"/>
              <a:t>On average, these changes occur two to eight months after the woman is first </a:t>
            </a:r>
            <a:r>
              <a:rPr lang="en-US" sz="2400" dirty="0" smtClean="0"/>
              <a:t>infected. </a:t>
            </a:r>
            <a:r>
              <a:rPr lang="en-US" sz="2400" dirty="0"/>
              <a:t>The cytological findings are also the cytological characteristics of LSIL and ASC-US (atypical squamous cells of undetermined significance), thus LSIL and HPV positive ASC-US can be considered cytological manifestations of active HPV infection. </a:t>
            </a:r>
          </a:p>
        </p:txBody>
      </p:sp>
      <p:sp>
        <p:nvSpPr>
          <p:cNvPr id="5" name="مربع نص 4"/>
          <p:cNvSpPr txBox="1"/>
          <p:nvPr/>
        </p:nvSpPr>
        <p:spPr>
          <a:xfrm>
            <a:off x="4031432" y="116632"/>
            <a:ext cx="5112568" cy="2492990"/>
          </a:xfrm>
          <a:prstGeom prst="rect">
            <a:avLst/>
          </a:prstGeom>
          <a:noFill/>
          <a:ln>
            <a:solidFill>
              <a:srgbClr val="C00000"/>
            </a:solidFill>
          </a:ln>
        </p:spPr>
        <p:txBody>
          <a:bodyPr wrap="square" rtlCol="0">
            <a:spAutoFit/>
          </a:bodyPr>
          <a:lstStyle/>
          <a:p>
            <a:r>
              <a:rPr lang="en-US" sz="1200" dirty="0" smtClean="0"/>
              <a:t>Normal </a:t>
            </a:r>
            <a:r>
              <a:rPr lang="en-US" sz="1200" dirty="0" err="1" smtClean="0"/>
              <a:t>cevix</a:t>
            </a:r>
            <a:r>
              <a:rPr lang="en-US" sz="1200" dirty="0" smtClean="0"/>
              <a:t> &gt;&gt; (infection ) &gt;&gt; latent phase &gt;&gt; active phase &gt;&gt; (resolution or neoplastic transformation )</a:t>
            </a:r>
          </a:p>
          <a:p>
            <a:endParaRPr lang="en-US" sz="1200" dirty="0"/>
          </a:p>
          <a:p>
            <a:r>
              <a:rPr lang="en-US" sz="1200" dirty="0" smtClean="0"/>
              <a:t>Latent phase : from onset of infection to presence of sings &amp; symptoms . Its asymptomatic phase , normal cytology and histology </a:t>
            </a:r>
          </a:p>
          <a:p>
            <a:endParaRPr lang="en-US" sz="1200" dirty="0"/>
          </a:p>
          <a:p>
            <a:r>
              <a:rPr lang="en-US" sz="1200" dirty="0" smtClean="0"/>
              <a:t>Active phase : presence of S&amp;S , mild changes (</a:t>
            </a:r>
            <a:r>
              <a:rPr lang="en-US" sz="1200" dirty="0"/>
              <a:t>CIN 1 </a:t>
            </a:r>
            <a:r>
              <a:rPr lang="en-US" sz="1200" dirty="0" smtClean="0"/>
              <a:t>, LSIL , ASC-IS) , no integration to human </a:t>
            </a:r>
            <a:r>
              <a:rPr lang="en-US" sz="1200" dirty="0" err="1" smtClean="0"/>
              <a:t>genom</a:t>
            </a:r>
            <a:r>
              <a:rPr lang="en-US" sz="1200" dirty="0" smtClean="0"/>
              <a:t>  </a:t>
            </a:r>
          </a:p>
          <a:p>
            <a:endParaRPr lang="en-US" sz="1200" dirty="0"/>
          </a:p>
          <a:p>
            <a:r>
              <a:rPr lang="en-US" sz="1200" dirty="0" smtClean="0"/>
              <a:t>Resolution  or </a:t>
            </a:r>
          </a:p>
          <a:p>
            <a:r>
              <a:rPr lang="en-US" sz="1200" dirty="0" smtClean="0"/>
              <a:t>Neoplastic changes: HPV integrates to human </a:t>
            </a:r>
            <a:r>
              <a:rPr lang="en-US" sz="1200" dirty="0" err="1" smtClean="0"/>
              <a:t>genom</a:t>
            </a:r>
            <a:r>
              <a:rPr lang="en-US" sz="1200" dirty="0" smtClean="0"/>
              <a:t> ; oncogenic gene</a:t>
            </a:r>
          </a:p>
          <a:p>
            <a:endParaRPr lang="en-US" sz="1200" dirty="0"/>
          </a:p>
          <a:p>
            <a:endParaRPr lang="en-US" sz="1200" dirty="0" smtClean="0"/>
          </a:p>
        </p:txBody>
      </p:sp>
    </p:spTree>
    <p:extLst>
      <p:ext uri="{BB962C8B-B14F-4D97-AF65-F5344CB8AC3E}">
        <p14:creationId xmlns:p14="http://schemas.microsoft.com/office/powerpoint/2010/main" val="26814802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2"/>
          <p:cNvSpPr txBox="1">
            <a:spLocks/>
          </p:cNvSpPr>
          <p:nvPr/>
        </p:nvSpPr>
        <p:spPr>
          <a:xfrm>
            <a:off x="214282" y="304800"/>
            <a:ext cx="8501122" cy="4695836"/>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400" b="0" i="0" u="none" strike="noStrike" kern="1200" cap="none" spc="30" normalizeH="0" baseline="0" noProof="0" dirty="0" smtClean="0">
                <a:ln>
                  <a:noFill/>
                </a:ln>
                <a:solidFill>
                  <a:schemeClr val="tx1"/>
                </a:solidFill>
                <a:effectLst/>
                <a:uLnTx/>
                <a:uFillTx/>
                <a:latin typeface="+mn-lt"/>
                <a:ea typeface="+mn-ea"/>
                <a:cs typeface="+mn-cs"/>
              </a:rPr>
              <a:t>Resolution of infection is associated with regression of the cytological changes. Resolution appears to be related, at least in part, to formation of HPV antibodies and recruitment of macrophage natural killer cells and activated CD4+ T-lymphocytes. In most women the immune response is a dominant process so the infection remains latent or is suppressed quickly; however, these antibodies can take months to develop, or never develop at all. </a:t>
            </a:r>
          </a:p>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400" b="0" i="0" u="none" strike="noStrike" kern="1200" cap="none" spc="30" normalizeH="0" baseline="0" noProof="0" dirty="0" err="1" smtClean="0">
                <a:ln>
                  <a:noFill/>
                </a:ln>
                <a:solidFill>
                  <a:schemeClr val="tx1"/>
                </a:solidFill>
                <a:effectLst/>
                <a:uLnTx/>
                <a:uFillTx/>
                <a:latin typeface="+mn-lt"/>
                <a:ea typeface="+mn-ea"/>
                <a:cs typeface="+mn-cs"/>
              </a:rPr>
              <a:t>Neoplastic</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 transformation in which </a:t>
            </a:r>
            <a:r>
              <a:rPr kumimoji="0" lang="en-US" sz="2400" b="0" i="0" u="none" strike="noStrike" kern="1200" cap="none" spc="30" normalizeH="0" baseline="0" noProof="0" dirty="0" smtClean="0">
                <a:ln>
                  <a:noFill/>
                </a:ln>
                <a:solidFill>
                  <a:srgbClr val="C00000"/>
                </a:solidFill>
                <a:effectLst/>
                <a:uLnTx/>
                <a:uFillTx/>
                <a:latin typeface="+mn-lt"/>
                <a:ea typeface="+mn-ea"/>
                <a:cs typeface="+mn-cs"/>
              </a:rPr>
              <a:t>HPV integrates into the human genome</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 Possible clinical manifestations of this state include high grade lesions and cancer. This process occurs years after the acute infection</a:t>
            </a:r>
            <a:endParaRPr kumimoji="0" lang="en-US" sz="2400" b="0" i="0" u="none" strike="noStrike" kern="1200" cap="none" spc="3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Hp_i3\Desktop\Natural-history-of-cervical-cancer-CIN-cervical-intraepithelial-neoplasia-Adapt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3861048"/>
            <a:ext cx="6336704" cy="299695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Hp_i3\Desktop\Model-natural-history-of-cervical-cancer-pathogenesi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88640"/>
            <a:ext cx="7079332" cy="3317602"/>
          </a:xfrm>
          <a:prstGeom prst="rect">
            <a:avLst/>
          </a:prstGeom>
          <a:noFill/>
          <a:extLst>
            <a:ext uri="{909E8E84-426E-40DD-AFC4-6F175D3DCCD1}">
              <a14:hiddenFill xmlns:a14="http://schemas.microsoft.com/office/drawing/2010/main">
                <a:solidFill>
                  <a:srgbClr val="FFFFFF"/>
                </a:solidFill>
              </a14:hiddenFill>
            </a:ext>
          </a:extLst>
        </p:spPr>
      </p:pic>
      <p:cxnSp>
        <p:nvCxnSpPr>
          <p:cNvPr id="3" name="رابط مستقيم 2"/>
          <p:cNvCxnSpPr/>
          <p:nvPr/>
        </p:nvCxnSpPr>
        <p:spPr>
          <a:xfrm>
            <a:off x="0" y="3717032"/>
            <a:ext cx="9144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53435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2852"/>
            <a:ext cx="7924800" cy="1060472"/>
          </a:xfrm>
        </p:spPr>
        <p:txBody>
          <a:bodyPr>
            <a:noAutofit/>
          </a:bodyPr>
          <a:lstStyle/>
          <a:p>
            <a:pPr rtl="0"/>
            <a:r>
              <a:rPr lang="en-US" sz="3200" b="1" dirty="0">
                <a:solidFill>
                  <a:srgbClr val="FFC000"/>
                </a:solidFill>
              </a:rPr>
              <a:t>Factors associated with </a:t>
            </a:r>
            <a:r>
              <a:rPr lang="en-US" sz="3200" b="1" dirty="0" smtClean="0">
                <a:solidFill>
                  <a:srgbClr val="FFC000"/>
                </a:solidFill>
              </a:rPr>
              <a:t>development</a:t>
            </a:r>
            <a:br>
              <a:rPr lang="en-US" sz="3200" b="1" dirty="0" smtClean="0">
                <a:solidFill>
                  <a:srgbClr val="FFC000"/>
                </a:solidFill>
              </a:rPr>
            </a:br>
            <a:r>
              <a:rPr lang="en-US" sz="3200" b="1" dirty="0" smtClean="0">
                <a:solidFill>
                  <a:srgbClr val="FFC000"/>
                </a:solidFill>
              </a:rPr>
              <a:t> </a:t>
            </a:r>
            <a:r>
              <a:rPr lang="en-US" sz="3200" b="1" dirty="0">
                <a:solidFill>
                  <a:srgbClr val="FFC000"/>
                </a:solidFill>
              </a:rPr>
              <a:t>of high grade lesions and cancer</a:t>
            </a:r>
          </a:p>
        </p:txBody>
      </p:sp>
      <p:sp>
        <p:nvSpPr>
          <p:cNvPr id="3" name="Content Placeholder 2"/>
          <p:cNvSpPr>
            <a:spLocks noGrp="1"/>
          </p:cNvSpPr>
          <p:nvPr>
            <p:ph idx="1"/>
          </p:nvPr>
        </p:nvSpPr>
        <p:spPr>
          <a:xfrm>
            <a:off x="285720" y="1142984"/>
            <a:ext cx="8501122" cy="5486416"/>
          </a:xfrm>
        </p:spPr>
        <p:txBody>
          <a:bodyPr>
            <a:normAutofit fontScale="92500"/>
          </a:bodyPr>
          <a:lstStyle/>
          <a:p>
            <a:pPr algn="l" rtl="0">
              <a:buFont typeface="+mj-lt"/>
              <a:buAutoNum type="arabicPeriod"/>
            </a:pPr>
            <a:r>
              <a:rPr lang="en-US" sz="2200" dirty="0" smtClean="0"/>
              <a:t>Subtype</a:t>
            </a:r>
          </a:p>
          <a:p>
            <a:pPr algn="l" rtl="0"/>
            <a:r>
              <a:rPr lang="en-US" sz="2200" dirty="0"/>
              <a:t>Low-risk subtypes, such as HPV 6 and 11, do not integrate into the host genome and only cause low grade lesions (</a:t>
            </a:r>
            <a:r>
              <a:rPr lang="en-US" sz="2200" dirty="0" err="1"/>
              <a:t>eg</a:t>
            </a:r>
            <a:r>
              <a:rPr lang="en-US" sz="2200" dirty="0"/>
              <a:t>, LSIL and CIN 1) and benign </a:t>
            </a:r>
            <a:r>
              <a:rPr lang="en-US" sz="2200" dirty="0" err="1"/>
              <a:t>condylomatous</a:t>
            </a:r>
            <a:r>
              <a:rPr lang="en-US" sz="2200" dirty="0"/>
              <a:t> genital warts </a:t>
            </a:r>
            <a:r>
              <a:rPr lang="en-US" sz="2200" dirty="0" smtClean="0"/>
              <a:t>(Overall</a:t>
            </a:r>
            <a:r>
              <a:rPr lang="en-US" sz="2200" dirty="0"/>
              <a:t>, HPV 6 and 11 account for 10 percent of low grade lesions and 90 percent of </a:t>
            </a:r>
            <a:r>
              <a:rPr lang="en-US" sz="2200" dirty="0" err="1"/>
              <a:t>condylomatous</a:t>
            </a:r>
            <a:r>
              <a:rPr lang="en-US" sz="2200" dirty="0"/>
              <a:t> genital </a:t>
            </a:r>
            <a:r>
              <a:rPr lang="en-US" sz="2200" dirty="0" smtClean="0"/>
              <a:t>warts). </a:t>
            </a:r>
          </a:p>
          <a:p>
            <a:pPr algn="l" rtl="0">
              <a:buNone/>
            </a:pPr>
            <a:r>
              <a:rPr lang="en-US" sz="2200" b="1" dirty="0" smtClean="0">
                <a:solidFill>
                  <a:srgbClr val="00B050"/>
                </a:solidFill>
              </a:rPr>
              <a:t>Subtype persistence load + </a:t>
            </a:r>
            <a:r>
              <a:rPr lang="en-US" sz="2200" b="1" dirty="0" err="1" smtClean="0">
                <a:solidFill>
                  <a:srgbClr val="00B050"/>
                </a:solidFill>
              </a:rPr>
              <a:t>cigarretes</a:t>
            </a:r>
            <a:r>
              <a:rPr lang="en-US" sz="2200" b="1" dirty="0" smtClean="0">
                <a:solidFill>
                  <a:srgbClr val="00B050"/>
                </a:solidFill>
              </a:rPr>
              <a:t> / decreased immunity HIV + OCPs &gt; </a:t>
            </a:r>
            <a:r>
              <a:rPr lang="en-US" sz="2200" b="1" dirty="0" err="1" smtClean="0">
                <a:solidFill>
                  <a:srgbClr val="00B050"/>
                </a:solidFill>
              </a:rPr>
              <a:t>herpe</a:t>
            </a:r>
            <a:r>
              <a:rPr lang="en-US" sz="2200" b="1" dirty="0" smtClean="0">
                <a:solidFill>
                  <a:srgbClr val="00B050"/>
                </a:solidFill>
              </a:rPr>
              <a:t>/</a:t>
            </a:r>
            <a:r>
              <a:rPr lang="en-US" sz="2200" b="1" dirty="0" err="1" smtClean="0">
                <a:solidFill>
                  <a:srgbClr val="00B050"/>
                </a:solidFill>
              </a:rPr>
              <a:t>chlamydia</a:t>
            </a:r>
            <a:endParaRPr lang="en-US" sz="2200" b="1" dirty="0">
              <a:solidFill>
                <a:srgbClr val="00B050"/>
              </a:solidFill>
            </a:endParaRPr>
          </a:p>
          <a:p>
            <a:pPr algn="l" rtl="0"/>
            <a:r>
              <a:rPr lang="en-US" sz="2200" dirty="0"/>
              <a:t>High risk HPV subtypes, such as 16 and 18, are strongly associated with high grade lesions (HSIL and CIN 2,3), persistence, and progression to invasive cancer, although they may also be associated with low grade lesions. HPV 16 and 18 account for 25 percent of low grade lesions, 50 to 60 percent of high grade lesions, and 70 percent of cervical </a:t>
            </a:r>
            <a:r>
              <a:rPr lang="en-US" sz="2200" dirty="0" smtClean="0"/>
              <a:t>cancers. High </a:t>
            </a:r>
            <a:r>
              <a:rPr lang="en-US" sz="2200" dirty="0"/>
              <a:t>grade lesions are usually flat, but cancers can be nodular, ulcerative, </a:t>
            </a:r>
            <a:r>
              <a:rPr lang="en-US" sz="2200" dirty="0" err="1"/>
              <a:t>exophytic</a:t>
            </a:r>
            <a:r>
              <a:rPr lang="en-US" sz="2200" dirty="0"/>
              <a:t>, or endophytic. </a:t>
            </a:r>
            <a:endParaRPr lang="en-US" sz="2200" dirty="0" smtClean="0"/>
          </a:p>
          <a:p>
            <a:pPr algn="l" rtl="0">
              <a:buFont typeface="+mj-lt"/>
              <a:buAutoNum type="arabicPeriod" startAt="2"/>
            </a:pPr>
            <a:r>
              <a:rPr lang="en-US" sz="2200" dirty="0"/>
              <a:t>Persistence: A persistent HPV infection is variably defined as one that is present at least 6 to 12 months</a:t>
            </a:r>
            <a:endParaRPr lang="en-US" sz="2200" dirty="0" smtClean="0"/>
          </a:p>
          <a:p>
            <a:pPr algn="l" rtl="0">
              <a:buFont typeface="+mj-lt"/>
              <a:buAutoNum type="arabicPeriod" startAt="2"/>
            </a:pPr>
            <a:r>
              <a:rPr lang="en-US" sz="2200" dirty="0"/>
              <a:t>Viral load: The effect of HPV viral load is controversial</a:t>
            </a:r>
          </a:p>
          <a:p>
            <a:pPr algn="l" rtl="0">
              <a:buFont typeface="+mj-lt"/>
              <a:buAutoNum type="arabicPeriod" startAt="2"/>
            </a:pPr>
            <a:endParaRPr lang="en-US" dirty="0"/>
          </a:p>
        </p:txBody>
      </p:sp>
    </p:spTree>
    <p:extLst>
      <p:ext uri="{BB962C8B-B14F-4D97-AF65-F5344CB8AC3E}">
        <p14:creationId xmlns:p14="http://schemas.microsoft.com/office/powerpoint/2010/main" val="2141370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43287" y="89564"/>
            <a:ext cx="8229600" cy="1143000"/>
          </a:xfrm>
        </p:spPr>
        <p:txBody>
          <a:bodyPr/>
          <a:lstStyle/>
          <a:p>
            <a:pPr algn="l" rtl="0"/>
            <a:r>
              <a:rPr lang="en-US" b="1" dirty="0">
                <a:solidFill>
                  <a:srgbClr val="FFC000"/>
                </a:solidFill>
              </a:rPr>
              <a:t>Cervical cancer screening tests</a:t>
            </a:r>
          </a:p>
        </p:txBody>
      </p:sp>
      <p:sp>
        <p:nvSpPr>
          <p:cNvPr id="3" name="Content Placeholder 2"/>
          <p:cNvSpPr>
            <a:spLocks noGrp="1"/>
          </p:cNvSpPr>
          <p:nvPr>
            <p:ph idx="1"/>
          </p:nvPr>
        </p:nvSpPr>
        <p:spPr>
          <a:xfrm>
            <a:off x="539552" y="2276872"/>
            <a:ext cx="7924800" cy="2328866"/>
          </a:xfrm>
        </p:spPr>
        <p:txBody>
          <a:bodyPr>
            <a:normAutofit fontScale="92500" lnSpcReduction="20000"/>
          </a:bodyPr>
          <a:lstStyle/>
          <a:p>
            <a:pPr algn="l" rtl="0"/>
            <a:r>
              <a:rPr lang="en-US" sz="2400" dirty="0"/>
              <a:t>INTRODUCTION  </a:t>
            </a:r>
          </a:p>
          <a:p>
            <a:pPr algn="l" rtl="0"/>
            <a:endParaRPr lang="en-US" sz="2400" dirty="0" smtClean="0"/>
          </a:p>
          <a:p>
            <a:pPr algn="l" rtl="0"/>
            <a:r>
              <a:rPr lang="en-US" sz="2400" dirty="0" smtClean="0"/>
              <a:t>Cervical </a:t>
            </a:r>
            <a:r>
              <a:rPr lang="en-US" sz="2400" dirty="0"/>
              <a:t>cancer screening detects </a:t>
            </a:r>
            <a:r>
              <a:rPr lang="en-US" sz="2400" dirty="0" err="1"/>
              <a:t>preinvasive</a:t>
            </a:r>
            <a:r>
              <a:rPr lang="en-US" sz="2400" dirty="0"/>
              <a:t> neoplasia, thereby making treatment possible before the disease becomes invasive. Screening is performed using </a:t>
            </a:r>
            <a:r>
              <a:rPr lang="en-US" sz="2400" dirty="0">
                <a:solidFill>
                  <a:srgbClr val="C00000"/>
                </a:solidFill>
              </a:rPr>
              <a:t>cervical cytology (Pap test</a:t>
            </a:r>
            <a:r>
              <a:rPr lang="en-US" sz="2400" dirty="0"/>
              <a:t>), or a </a:t>
            </a:r>
            <a:r>
              <a:rPr lang="en-US" sz="2400" dirty="0">
                <a:solidFill>
                  <a:srgbClr val="C00000"/>
                </a:solidFill>
              </a:rPr>
              <a:t>human papillomavirus (HPV) test</a:t>
            </a:r>
            <a:r>
              <a:rPr lang="en-US" sz="2400" dirty="0"/>
              <a:t>, or a combination of the two tests.</a:t>
            </a:r>
          </a:p>
        </p:txBody>
      </p:sp>
      <p:sp>
        <p:nvSpPr>
          <p:cNvPr id="4" name="TextBox 3"/>
          <p:cNvSpPr txBox="1"/>
          <p:nvPr/>
        </p:nvSpPr>
        <p:spPr>
          <a:xfrm>
            <a:off x="363568" y="4826675"/>
            <a:ext cx="5256584" cy="2031325"/>
          </a:xfrm>
          <a:prstGeom prst="rect">
            <a:avLst/>
          </a:prstGeom>
          <a:noFill/>
        </p:spPr>
        <p:txBody>
          <a:bodyPr wrap="square" rtlCol="0">
            <a:spAutoFit/>
          </a:bodyPr>
          <a:lstStyle/>
          <a:p>
            <a:r>
              <a:rPr lang="en-US" sz="1400" b="1" dirty="0" smtClean="0">
                <a:solidFill>
                  <a:srgbClr val="00B050"/>
                </a:solidFill>
              </a:rPr>
              <a:t>Before puberty = </a:t>
            </a:r>
          </a:p>
          <a:p>
            <a:r>
              <a:rPr lang="en-US" sz="1400" dirty="0" smtClean="0">
                <a:solidFill>
                  <a:srgbClr val="00B050"/>
                </a:solidFill>
              </a:rPr>
              <a:t>Columnar </a:t>
            </a:r>
          </a:p>
          <a:p>
            <a:r>
              <a:rPr lang="en-US" sz="1400" dirty="0" smtClean="0">
                <a:solidFill>
                  <a:srgbClr val="00B050"/>
                </a:solidFill>
              </a:rPr>
              <a:t>__S-C transformation</a:t>
            </a:r>
          </a:p>
          <a:p>
            <a:r>
              <a:rPr lang="en-US" sz="1400" dirty="0" smtClean="0">
                <a:solidFill>
                  <a:srgbClr val="00B050"/>
                </a:solidFill>
              </a:rPr>
              <a:t>Squamous</a:t>
            </a:r>
          </a:p>
          <a:p>
            <a:r>
              <a:rPr lang="en-US" sz="1400" dirty="0" smtClean="0">
                <a:solidFill>
                  <a:srgbClr val="00B050"/>
                </a:solidFill>
              </a:rPr>
              <a:t>AT puberty: decrease PH </a:t>
            </a:r>
          </a:p>
          <a:p>
            <a:r>
              <a:rPr lang="en-US" sz="1400" dirty="0" smtClean="0">
                <a:solidFill>
                  <a:srgbClr val="00B050"/>
                </a:solidFill>
              </a:rPr>
              <a:t>Transformation zone increased</a:t>
            </a:r>
          </a:p>
          <a:p>
            <a:r>
              <a:rPr lang="en-US" sz="1400" dirty="0" smtClean="0">
                <a:solidFill>
                  <a:srgbClr val="00B050"/>
                </a:solidFill>
              </a:rPr>
              <a:t>To prevent CA ?</a:t>
            </a:r>
          </a:p>
          <a:p>
            <a:r>
              <a:rPr lang="en-US" sz="1400" dirty="0" smtClean="0">
                <a:solidFill>
                  <a:srgbClr val="00B050"/>
                </a:solidFill>
              </a:rPr>
              <a:t>-screening test pap smear – HPV test </a:t>
            </a:r>
          </a:p>
          <a:p>
            <a:r>
              <a:rPr lang="en-US" sz="1400" dirty="0" smtClean="0">
                <a:solidFill>
                  <a:srgbClr val="00B050"/>
                </a:solidFill>
              </a:rPr>
              <a:t>-vaccine for HPV </a:t>
            </a:r>
          </a:p>
        </p:txBody>
      </p:sp>
      <p:sp>
        <p:nvSpPr>
          <p:cNvPr id="5" name="مربع نص 4"/>
          <p:cNvSpPr txBox="1"/>
          <p:nvPr/>
        </p:nvSpPr>
        <p:spPr>
          <a:xfrm>
            <a:off x="3505918" y="1052736"/>
            <a:ext cx="5608524" cy="1815882"/>
          </a:xfrm>
          <a:prstGeom prst="rect">
            <a:avLst/>
          </a:prstGeom>
          <a:noFill/>
          <a:ln>
            <a:solidFill>
              <a:schemeClr val="accent1"/>
            </a:solidFill>
          </a:ln>
        </p:spPr>
        <p:txBody>
          <a:bodyPr wrap="square" rtlCol="0">
            <a:spAutoFit/>
          </a:bodyPr>
          <a:lstStyle/>
          <a:p>
            <a:r>
              <a:rPr lang="en-US" sz="1400" dirty="0" smtClean="0"/>
              <a:t>These screening tests for premalignant changes (no for invasive cancer )</a:t>
            </a:r>
          </a:p>
          <a:p>
            <a:endParaRPr lang="en-US" sz="1400" dirty="0"/>
          </a:p>
          <a:p>
            <a:r>
              <a:rPr lang="en-US" sz="1400" dirty="0" smtClean="0"/>
              <a:t>The tests are :</a:t>
            </a:r>
          </a:p>
          <a:p>
            <a:r>
              <a:rPr lang="en-US" sz="1400" dirty="0" smtClean="0"/>
              <a:t>1- for cytological changes : </a:t>
            </a:r>
            <a:r>
              <a:rPr lang="en-US" sz="1400" dirty="0">
                <a:solidFill>
                  <a:srgbClr val="C00000"/>
                </a:solidFill>
              </a:rPr>
              <a:t>cervical cytology (</a:t>
            </a:r>
            <a:r>
              <a:rPr lang="en-US" sz="1400" dirty="0" err="1" smtClean="0">
                <a:solidFill>
                  <a:srgbClr val="C00000"/>
                </a:solidFill>
              </a:rPr>
              <a:t>PapTest</a:t>
            </a:r>
            <a:r>
              <a:rPr lang="en-US" sz="1400" dirty="0" smtClean="0">
                <a:solidFill>
                  <a:srgbClr val="C00000"/>
                </a:solidFill>
              </a:rPr>
              <a:t> ) </a:t>
            </a:r>
          </a:p>
          <a:p>
            <a:r>
              <a:rPr lang="en-US" sz="1400" dirty="0" smtClean="0"/>
              <a:t>2- for pathogens </a:t>
            </a:r>
            <a:r>
              <a:rPr lang="en-US" sz="1400" dirty="0" smtClean="0">
                <a:solidFill>
                  <a:srgbClr val="C00000"/>
                </a:solidFill>
              </a:rPr>
              <a:t>: </a:t>
            </a:r>
            <a:r>
              <a:rPr lang="en-US" sz="1400" dirty="0">
                <a:solidFill>
                  <a:srgbClr val="C00000"/>
                </a:solidFill>
              </a:rPr>
              <a:t>human papillomavirus (HPV) </a:t>
            </a:r>
            <a:r>
              <a:rPr lang="en-US" sz="1400" dirty="0" smtClean="0">
                <a:solidFill>
                  <a:srgbClr val="C00000"/>
                </a:solidFill>
              </a:rPr>
              <a:t>test</a:t>
            </a:r>
          </a:p>
          <a:p>
            <a:endParaRPr lang="en-US" sz="1400" dirty="0">
              <a:solidFill>
                <a:srgbClr val="C00000"/>
              </a:solidFill>
            </a:endParaRPr>
          </a:p>
          <a:p>
            <a:r>
              <a:rPr lang="en-US" sz="1400" dirty="0" smtClean="0">
                <a:solidFill>
                  <a:srgbClr val="0070C0"/>
                </a:solidFill>
              </a:rPr>
              <a:t>Both of these tests depend on samples collected  from the </a:t>
            </a:r>
            <a:r>
              <a:rPr lang="en-US" sz="1400" dirty="0">
                <a:solidFill>
                  <a:srgbClr val="0070C0"/>
                </a:solidFill>
              </a:rPr>
              <a:t>cervix during the speculum examination</a:t>
            </a:r>
            <a:endParaRPr lang="en-US" sz="1400" dirty="0" smtClean="0">
              <a:solidFill>
                <a:srgbClr val="0070C0"/>
              </a:solidFill>
            </a:endParaRPr>
          </a:p>
        </p:txBody>
      </p:sp>
    </p:spTree>
    <p:extLst>
      <p:ext uri="{BB962C8B-B14F-4D97-AF65-F5344CB8AC3E}">
        <p14:creationId xmlns:p14="http://schemas.microsoft.com/office/powerpoint/2010/main" val="11053326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2852"/>
            <a:ext cx="7924800" cy="703282"/>
          </a:xfrm>
        </p:spPr>
        <p:txBody>
          <a:bodyPr>
            <a:normAutofit fontScale="90000"/>
          </a:bodyPr>
          <a:lstStyle/>
          <a:p>
            <a:pPr algn="l" rtl="0"/>
            <a:r>
              <a:rPr lang="en-US" b="1" dirty="0">
                <a:solidFill>
                  <a:srgbClr val="FFC000"/>
                </a:solidFill>
              </a:rPr>
              <a:t>COFACTORS IN PATHOGENESIS</a:t>
            </a:r>
          </a:p>
        </p:txBody>
      </p:sp>
      <p:sp>
        <p:nvSpPr>
          <p:cNvPr id="3" name="Content Placeholder 2"/>
          <p:cNvSpPr>
            <a:spLocks noGrp="1"/>
          </p:cNvSpPr>
          <p:nvPr>
            <p:ph idx="1"/>
          </p:nvPr>
        </p:nvSpPr>
        <p:spPr>
          <a:xfrm>
            <a:off x="214282" y="1000108"/>
            <a:ext cx="8715436" cy="4662486"/>
          </a:xfrm>
        </p:spPr>
        <p:txBody>
          <a:bodyPr>
            <a:noAutofit/>
          </a:bodyPr>
          <a:lstStyle/>
          <a:p>
            <a:pPr algn="l" rtl="0">
              <a:buFont typeface="+mj-lt"/>
              <a:buAutoNum type="arabicPeriod"/>
            </a:pPr>
            <a:r>
              <a:rPr lang="en-US" sz="2400" dirty="0"/>
              <a:t>Immunosuppression </a:t>
            </a:r>
          </a:p>
          <a:p>
            <a:pPr lvl="2" indent="-342900" algn="l" rtl="0"/>
            <a:r>
              <a:rPr lang="en-US" sz="2400" dirty="0"/>
              <a:t>HIV infection — The incidence of CIN is increased in HIV-infected </a:t>
            </a:r>
            <a:r>
              <a:rPr lang="en-US" sz="2400" dirty="0" smtClean="0"/>
              <a:t>women</a:t>
            </a:r>
            <a:r>
              <a:rPr lang="en-US" sz="2400" dirty="0"/>
              <a:t/>
            </a:r>
            <a:br>
              <a:rPr lang="en-US" sz="2400" dirty="0"/>
            </a:br>
            <a:r>
              <a:rPr lang="en-US" sz="2400" dirty="0"/>
              <a:t>In addition, cervical cancer is one of the most common AIDS-related malignancies in </a:t>
            </a:r>
            <a:r>
              <a:rPr lang="en-US" sz="2400" dirty="0" smtClean="0"/>
              <a:t>women. </a:t>
            </a:r>
            <a:endParaRPr lang="en-US" sz="2400" dirty="0"/>
          </a:p>
          <a:p>
            <a:pPr lvl="2" indent="-342900" algn="l" rtl="0"/>
            <a:r>
              <a:rPr lang="en-US" sz="2400" dirty="0"/>
              <a:t>Immunosuppressive therapy </a:t>
            </a:r>
            <a:endParaRPr lang="en-US" sz="2400" dirty="0" smtClean="0"/>
          </a:p>
          <a:p>
            <a:pPr algn="l" rtl="0">
              <a:buFont typeface="+mj-lt"/>
              <a:buAutoNum type="arabicPeriod"/>
            </a:pPr>
            <a:r>
              <a:rPr lang="en-US" sz="2400" dirty="0" smtClean="0"/>
              <a:t>Cigarette </a:t>
            </a:r>
            <a:r>
              <a:rPr lang="en-US" sz="2400" dirty="0"/>
              <a:t>smoking  — Cigarette smoking and HPV infection have synergistic effects on the development of CIN and cervical </a:t>
            </a:r>
            <a:endParaRPr lang="en-US" sz="2400" dirty="0" smtClean="0"/>
          </a:p>
        </p:txBody>
      </p:sp>
    </p:spTree>
    <p:extLst>
      <p:ext uri="{BB962C8B-B14F-4D97-AF65-F5344CB8AC3E}">
        <p14:creationId xmlns:p14="http://schemas.microsoft.com/office/powerpoint/2010/main" val="25403280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2"/>
          <p:cNvSpPr txBox="1">
            <a:spLocks/>
          </p:cNvSpPr>
          <p:nvPr/>
        </p:nvSpPr>
        <p:spPr>
          <a:xfrm>
            <a:off x="214282" y="785794"/>
            <a:ext cx="8715436" cy="5072098"/>
          </a:xfrm>
          <a:prstGeom prst="rect">
            <a:avLst/>
          </a:prstGeom>
        </p:spPr>
        <p:txBody>
          <a:bodyPr>
            <a:noAutofit/>
          </a:bodyPr>
          <a:lstStyle/>
          <a:p>
            <a:pPr marL="457200" marR="0" lvl="0" indent="-457200" algn="l" defTabSz="914400" rtl="0" eaLnBrk="1" fontAlgn="auto" latinLnBrk="0" hangingPunct="1">
              <a:lnSpc>
                <a:spcPct val="100000"/>
              </a:lnSpc>
              <a:spcBef>
                <a:spcPct val="20000"/>
              </a:spcBef>
              <a:spcAft>
                <a:spcPts val="600"/>
              </a:spcAft>
              <a:buClr>
                <a:schemeClr val="tx2"/>
              </a:buClr>
              <a:buSzTx/>
              <a:buFont typeface="+mj-lt"/>
              <a:buAutoNum type="arabicPeriod" startAt="3"/>
              <a:tabLst/>
              <a:defRPr/>
            </a:pPr>
            <a:r>
              <a:rPr kumimoji="0" lang="en-US" sz="2400" b="0" i="0" u="none" strike="noStrike" kern="1200" cap="none" spc="30" normalizeH="0" baseline="0" noProof="0" dirty="0" smtClean="0">
                <a:ln>
                  <a:noFill/>
                </a:ln>
                <a:solidFill>
                  <a:schemeClr val="tx1"/>
                </a:solidFill>
                <a:effectLst/>
                <a:uLnTx/>
                <a:uFillTx/>
                <a:latin typeface="+mn-lt"/>
                <a:ea typeface="+mn-ea"/>
                <a:cs typeface="+mn-cs"/>
              </a:rPr>
              <a:t>Cigarette smoking  — Cigarette smoking and HPV infection have synergistic effects on the development of CIN and cervical </a:t>
            </a:r>
          </a:p>
          <a:p>
            <a:pPr marL="457200" marR="0" lvl="0" indent="-457200" algn="l" defTabSz="914400" rtl="0" eaLnBrk="1" fontAlgn="auto" latinLnBrk="0" hangingPunct="1">
              <a:lnSpc>
                <a:spcPct val="100000"/>
              </a:lnSpc>
              <a:spcBef>
                <a:spcPct val="20000"/>
              </a:spcBef>
              <a:spcAft>
                <a:spcPts val="600"/>
              </a:spcAft>
              <a:buClr>
                <a:schemeClr val="tx2"/>
              </a:buClr>
              <a:buSzTx/>
              <a:buFont typeface="+mj-lt"/>
              <a:buAutoNum type="arabicPeriod" startAt="3"/>
              <a:tabLst/>
              <a:defRPr/>
            </a:pPr>
            <a:r>
              <a:rPr kumimoji="0" lang="en-US" sz="2400" b="0" i="0" u="none" strike="noStrike" kern="1200" cap="none" spc="30" normalizeH="0" baseline="0" noProof="0" dirty="0" smtClean="0">
                <a:ln>
                  <a:noFill/>
                </a:ln>
                <a:solidFill>
                  <a:schemeClr val="tx1"/>
                </a:solidFill>
                <a:effectLst/>
                <a:uLnTx/>
                <a:uFillTx/>
                <a:latin typeface="+mn-lt"/>
                <a:ea typeface="+mn-ea"/>
                <a:cs typeface="+mn-cs"/>
              </a:rPr>
              <a:t>Herpes simplex virus and </a:t>
            </a:r>
            <a:r>
              <a:rPr kumimoji="0" lang="en-US" sz="2400" b="0" i="0" u="none" strike="noStrike" kern="1200" cap="none" spc="30" normalizeH="0" baseline="0" noProof="0" dirty="0" err="1" smtClean="0">
                <a:ln>
                  <a:noFill/>
                </a:ln>
                <a:solidFill>
                  <a:schemeClr val="tx1"/>
                </a:solidFill>
                <a:effectLst/>
                <a:uLnTx/>
                <a:uFillTx/>
                <a:latin typeface="+mn-lt"/>
                <a:ea typeface="+mn-ea"/>
                <a:cs typeface="+mn-cs"/>
              </a:rPr>
              <a:t>chlamydia</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  — Infection with </a:t>
            </a:r>
            <a:r>
              <a:rPr kumimoji="0" lang="en-US" sz="2400" b="0" i="0" u="none" strike="noStrike" kern="1200" cap="none" spc="30" normalizeH="0" baseline="0" noProof="0" dirty="0" err="1" smtClean="0">
                <a:ln>
                  <a:noFill/>
                </a:ln>
                <a:solidFill>
                  <a:schemeClr val="tx1"/>
                </a:solidFill>
                <a:effectLst/>
                <a:uLnTx/>
                <a:uFillTx/>
                <a:latin typeface="+mn-lt"/>
                <a:ea typeface="+mn-ea"/>
                <a:cs typeface="+mn-cs"/>
              </a:rPr>
              <a:t>chlamydia</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 herpes simplex virus (HSV), or other sexually transmitted diseases may be a surrogate marker of exposure to HPV, rather than a causal factor itself</a:t>
            </a:r>
          </a:p>
          <a:p>
            <a:pPr marL="457200" marR="0" lvl="0" indent="-457200" algn="l" defTabSz="914400" rtl="0" eaLnBrk="1" fontAlgn="auto" latinLnBrk="0" hangingPunct="1">
              <a:lnSpc>
                <a:spcPct val="100000"/>
              </a:lnSpc>
              <a:spcBef>
                <a:spcPct val="20000"/>
              </a:spcBef>
              <a:spcAft>
                <a:spcPts val="600"/>
              </a:spcAft>
              <a:buClr>
                <a:schemeClr val="tx2"/>
              </a:buClr>
              <a:buSzTx/>
              <a:buFont typeface="+mj-lt"/>
              <a:buAutoNum type="arabicPeriod" startAt="3"/>
              <a:tabLst/>
              <a:defRPr/>
            </a:pPr>
            <a:r>
              <a:rPr kumimoji="0" lang="en-US" sz="2400" b="0" i="0" u="none" strike="noStrike" kern="1200" cap="none" spc="30" normalizeH="0" baseline="0" noProof="0" dirty="0" smtClean="0">
                <a:ln>
                  <a:noFill/>
                </a:ln>
                <a:solidFill>
                  <a:schemeClr val="tx1"/>
                </a:solidFill>
                <a:effectLst/>
                <a:uLnTx/>
                <a:uFillTx/>
                <a:latin typeface="+mn-lt"/>
                <a:ea typeface="+mn-ea"/>
                <a:cs typeface="+mn-cs"/>
              </a:rPr>
              <a:t>Oral contraceptives  — Long-term use of oral contraceptives has been implicated as a cofactor that increases the risk of cervical carcinoma in women who are HPV positive </a:t>
            </a:r>
          </a:p>
          <a:p>
            <a:pPr marL="457200" marR="0" lvl="0" indent="-457200" algn="l" defTabSz="914400" rtl="0" eaLnBrk="1" fontAlgn="auto" latinLnBrk="0" hangingPunct="1">
              <a:lnSpc>
                <a:spcPct val="100000"/>
              </a:lnSpc>
              <a:spcBef>
                <a:spcPct val="20000"/>
              </a:spcBef>
              <a:spcAft>
                <a:spcPts val="600"/>
              </a:spcAft>
              <a:buClr>
                <a:schemeClr val="tx2"/>
              </a:buClr>
              <a:buSzTx/>
              <a:buFont typeface="+mj-lt"/>
              <a:buAutoNum type="arabicPeriod" startAt="3"/>
              <a:tabLst/>
              <a:defRPr/>
            </a:pPr>
            <a:r>
              <a:rPr kumimoji="0" lang="en-US" sz="2400" b="0" i="0" u="none" strike="noStrike" kern="1200" cap="none" spc="30" normalizeH="0" baseline="0" noProof="0" dirty="0" smtClean="0">
                <a:ln>
                  <a:noFill/>
                </a:ln>
                <a:solidFill>
                  <a:schemeClr val="tx1"/>
                </a:solidFill>
                <a:effectLst/>
                <a:uLnTx/>
                <a:uFillTx/>
                <a:latin typeface="+mn-lt"/>
                <a:ea typeface="+mn-ea"/>
                <a:cs typeface="+mn-cs"/>
              </a:rPr>
              <a:t>Other  — For the most part genetic, familial, dietary, and endogenous hormonal factors </a:t>
            </a:r>
            <a:r>
              <a:rPr kumimoji="0" lang="en-US" sz="2400" b="0" i="0" u="sng" strike="noStrike" kern="1200" cap="none" spc="30" normalizeH="0" baseline="0" noProof="0" dirty="0" smtClean="0">
                <a:ln>
                  <a:noFill/>
                </a:ln>
                <a:solidFill>
                  <a:srgbClr val="C00000"/>
                </a:solidFill>
                <a:effectLst/>
                <a:uLnTx/>
                <a:uFillTx/>
                <a:latin typeface="+mn-lt"/>
                <a:ea typeface="+mn-ea"/>
                <a:cs typeface="+mn-cs"/>
              </a:rPr>
              <a:t>are not thought to play a role </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in development of CIN or cervical cancer </a:t>
            </a:r>
            <a:r>
              <a:rPr kumimoji="0" lang="en-US" sz="2400" b="1" i="0" u="none" strike="noStrike" kern="1200" cap="none" spc="30" normalizeH="0" baseline="0" noProof="0" dirty="0" smtClean="0">
                <a:ln>
                  <a:noFill/>
                </a:ln>
                <a:solidFill>
                  <a:srgbClr val="00B050"/>
                </a:solidFill>
                <a:effectLst/>
                <a:uLnTx/>
                <a:uFillTx/>
                <a:latin typeface="+mn-lt"/>
                <a:ea typeface="+mn-ea"/>
                <a:cs typeface="+mn-cs"/>
              </a:rPr>
              <a:t>imp</a:t>
            </a:r>
          </a:p>
          <a:p>
            <a:pPr marL="342900" marR="0" lvl="0" indent="-342900" algn="l" defTabSz="914400" rtl="0" eaLnBrk="1" fontAlgn="auto" latinLnBrk="0" hangingPunct="1">
              <a:lnSpc>
                <a:spcPct val="100000"/>
              </a:lnSpc>
              <a:spcBef>
                <a:spcPct val="20000"/>
              </a:spcBef>
              <a:spcAft>
                <a:spcPts val="600"/>
              </a:spcAft>
              <a:buClr>
                <a:schemeClr val="tx2"/>
              </a:buClr>
              <a:buSzTx/>
              <a:buFont typeface="+mj-lt"/>
              <a:buAutoNum type="arabicPeriod" startAt="3"/>
              <a:tabLst/>
              <a:defRPr/>
            </a:pPr>
            <a:endParaRPr kumimoji="0" lang="en-US" sz="2000" b="0" i="0" u="none" strike="noStrike" kern="1200" cap="none" spc="30" normalizeH="0" baseline="0" noProof="0" dirty="0">
              <a:ln>
                <a:noFill/>
              </a:ln>
              <a:solidFill>
                <a:schemeClr val="tx1"/>
              </a:solidFill>
              <a:effectLst/>
              <a:uLnTx/>
              <a:uFillTx/>
              <a:latin typeface="+mn-lt"/>
              <a:ea typeface="+mn-ea"/>
              <a:cs typeface="+mn-cs"/>
            </a:endParaRPr>
          </a:p>
        </p:txBody>
      </p:sp>
      <p:sp>
        <p:nvSpPr>
          <p:cNvPr id="3" name="مربع نص 2"/>
          <p:cNvSpPr txBox="1"/>
          <p:nvPr/>
        </p:nvSpPr>
        <p:spPr>
          <a:xfrm>
            <a:off x="827584" y="5897334"/>
            <a:ext cx="2808312" cy="923330"/>
          </a:xfrm>
          <a:prstGeom prst="rect">
            <a:avLst/>
          </a:prstGeom>
          <a:noFill/>
          <a:ln>
            <a:solidFill>
              <a:srgbClr val="C00000"/>
            </a:solidFill>
          </a:ln>
        </p:spPr>
        <p:txBody>
          <a:bodyPr wrap="square" rtlCol="0">
            <a:spAutoFit/>
          </a:bodyPr>
          <a:lstStyle/>
          <a:p>
            <a:r>
              <a:rPr lang="en-US" dirty="0" smtClean="0"/>
              <a:t>The only cancer can be increased with OCPs is cervical cancer </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924800" cy="655638"/>
          </a:xfrm>
        </p:spPr>
        <p:txBody>
          <a:bodyPr>
            <a:normAutofit fontScale="90000"/>
          </a:bodyPr>
          <a:lstStyle/>
          <a:p>
            <a:pPr algn="l" rtl="0"/>
            <a:r>
              <a:rPr lang="en-US" b="1" dirty="0">
                <a:solidFill>
                  <a:srgbClr val="FFC000"/>
                </a:solidFill>
              </a:rPr>
              <a:t>Colposcopy</a:t>
            </a:r>
          </a:p>
        </p:txBody>
      </p:sp>
      <p:sp>
        <p:nvSpPr>
          <p:cNvPr id="3" name="Content Placeholder 2"/>
          <p:cNvSpPr>
            <a:spLocks noGrp="1"/>
          </p:cNvSpPr>
          <p:nvPr>
            <p:ph idx="1"/>
          </p:nvPr>
        </p:nvSpPr>
        <p:spPr>
          <a:xfrm>
            <a:off x="609600" y="1066800"/>
            <a:ext cx="7924800" cy="5486400"/>
          </a:xfrm>
        </p:spPr>
        <p:txBody>
          <a:bodyPr>
            <a:noAutofit/>
          </a:bodyPr>
          <a:lstStyle/>
          <a:p>
            <a:pPr algn="l" rtl="0"/>
            <a:r>
              <a:rPr lang="en-US" sz="2200" dirty="0"/>
              <a:t> Colposcopy is a diagnostic procedure in which a </a:t>
            </a:r>
            <a:r>
              <a:rPr lang="en-US" sz="2200" dirty="0" err="1"/>
              <a:t>colposcope</a:t>
            </a:r>
            <a:r>
              <a:rPr lang="en-US" sz="2200" dirty="0"/>
              <a:t> (a dissecting microscope with various magnification lenses) is used to provide an illuminated, magnified view of the cervix, vagina, and </a:t>
            </a:r>
            <a:r>
              <a:rPr lang="en-US" sz="2200" dirty="0" smtClean="0"/>
              <a:t>vulva. </a:t>
            </a:r>
            <a:r>
              <a:rPr lang="en-US" sz="1800" dirty="0">
                <a:solidFill>
                  <a:srgbClr val="C00000"/>
                </a:solidFill>
              </a:rPr>
              <a:t>(</a:t>
            </a:r>
            <a:r>
              <a:rPr lang="en-US" sz="1800" dirty="0" smtClean="0">
                <a:solidFill>
                  <a:srgbClr val="C00000"/>
                </a:solidFill>
              </a:rPr>
              <a:t>magnification ;4 to 40 fold)</a:t>
            </a:r>
          </a:p>
          <a:p>
            <a:pPr algn="l" rtl="0"/>
            <a:r>
              <a:rPr lang="en-US" sz="2200" dirty="0" err="1" smtClean="0"/>
              <a:t>Colposcopic</a:t>
            </a:r>
            <a:r>
              <a:rPr lang="en-US" sz="2200" dirty="0" smtClean="0"/>
              <a:t> </a:t>
            </a:r>
            <a:r>
              <a:rPr lang="en-US" sz="2200" dirty="0"/>
              <a:t>evaluation of the cervix and vagina is based on the finding that malignant and premalignant epithelium have specific macroscopic characteristics relating to contour, color, and vascular pattern that are recognizable by colposcopy. </a:t>
            </a:r>
            <a:endParaRPr lang="en-US" sz="2200" dirty="0" smtClean="0"/>
          </a:p>
          <a:p>
            <a:pPr algn="l" rtl="0"/>
            <a:r>
              <a:rPr lang="en-US" sz="2200" dirty="0" smtClean="0"/>
              <a:t>The </a:t>
            </a:r>
            <a:r>
              <a:rPr lang="en-US" sz="2200" dirty="0"/>
              <a:t>improved visualization of epithelial surfaces enhances the </a:t>
            </a:r>
            <a:r>
              <a:rPr lang="en-US" sz="2200" dirty="0" err="1"/>
              <a:t>colposcopist's</a:t>
            </a:r>
            <a:r>
              <a:rPr lang="en-US" sz="2200" dirty="0"/>
              <a:t> ability to distinguish normal from abnormal areas and to obtain directed biopsies from suspicious tissue. </a:t>
            </a:r>
            <a:endParaRPr lang="en-US" sz="2200" dirty="0" smtClean="0"/>
          </a:p>
          <a:p>
            <a:pPr algn="l" rtl="0"/>
            <a:r>
              <a:rPr lang="en-US" sz="2200" dirty="0" smtClean="0"/>
              <a:t>Colposcopy </a:t>
            </a:r>
            <a:r>
              <a:rPr lang="en-US" sz="2200" dirty="0"/>
              <a:t>of the vulva, a keratinized epithelium, provides a magnified bright light examination. The primary goal of colposcopy is to identify precancerous and cancerous lesions so that they may be treated early</a:t>
            </a:r>
          </a:p>
        </p:txBody>
      </p:sp>
    </p:spTree>
    <p:extLst>
      <p:ext uri="{BB962C8B-B14F-4D97-AF65-F5344CB8AC3E}">
        <p14:creationId xmlns:p14="http://schemas.microsoft.com/office/powerpoint/2010/main" val="5124596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l="4146" r="34555"/>
          <a:stretch>
            <a:fillRect/>
          </a:stretch>
        </p:blipFill>
        <p:spPr>
          <a:xfrm>
            <a:off x="714348" y="285728"/>
            <a:ext cx="4857784" cy="6250312"/>
          </a:xfrm>
        </p:spPr>
      </p:pic>
      <p:sp>
        <p:nvSpPr>
          <p:cNvPr id="3" name="TextBox 2"/>
          <p:cNvSpPr txBox="1"/>
          <p:nvPr/>
        </p:nvSpPr>
        <p:spPr>
          <a:xfrm>
            <a:off x="6072198" y="1357298"/>
            <a:ext cx="3071802" cy="267765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400" dirty="0" smtClean="0">
                <a:solidFill>
                  <a:srgbClr val="00B050"/>
                </a:solidFill>
              </a:rPr>
              <a:t>-Abnormal </a:t>
            </a:r>
            <a:r>
              <a:rPr lang="en-US" sz="2400" dirty="0" err="1" smtClean="0">
                <a:solidFill>
                  <a:srgbClr val="00B050"/>
                </a:solidFill>
              </a:rPr>
              <a:t>histo</a:t>
            </a:r>
            <a:endParaRPr lang="en-US" sz="2400" dirty="0" smtClean="0">
              <a:solidFill>
                <a:srgbClr val="00B050"/>
              </a:solidFill>
            </a:endParaRPr>
          </a:p>
          <a:p>
            <a:r>
              <a:rPr lang="en-US" sz="2400" dirty="0" smtClean="0">
                <a:solidFill>
                  <a:srgbClr val="00B050"/>
                </a:solidFill>
              </a:rPr>
              <a:t>-Normal </a:t>
            </a:r>
            <a:r>
              <a:rPr lang="en-US" sz="2400" dirty="0" err="1" smtClean="0">
                <a:solidFill>
                  <a:srgbClr val="00B050"/>
                </a:solidFill>
              </a:rPr>
              <a:t>histo+HPV</a:t>
            </a:r>
            <a:endParaRPr lang="en-US" sz="2400" dirty="0" smtClean="0">
              <a:solidFill>
                <a:srgbClr val="00B050"/>
              </a:solidFill>
            </a:endParaRPr>
          </a:p>
          <a:p>
            <a:r>
              <a:rPr lang="en-US" sz="2400" dirty="0" smtClean="0">
                <a:solidFill>
                  <a:srgbClr val="00B050"/>
                </a:solidFill>
              </a:rPr>
              <a:t>-</a:t>
            </a:r>
            <a:r>
              <a:rPr lang="en-US" sz="2400" dirty="0" err="1" smtClean="0">
                <a:solidFill>
                  <a:srgbClr val="00B050"/>
                </a:solidFill>
              </a:rPr>
              <a:t>Abnromal</a:t>
            </a:r>
            <a:r>
              <a:rPr lang="en-US" sz="2400" dirty="0" smtClean="0">
                <a:solidFill>
                  <a:srgbClr val="00B050"/>
                </a:solidFill>
              </a:rPr>
              <a:t> vagina or cervix – visually</a:t>
            </a:r>
          </a:p>
          <a:p>
            <a:r>
              <a:rPr lang="en-US" sz="2400" dirty="0" smtClean="0">
                <a:solidFill>
                  <a:srgbClr val="00B050"/>
                </a:solidFill>
              </a:rPr>
              <a:t>-Post </a:t>
            </a:r>
            <a:r>
              <a:rPr lang="en-US" sz="2400" dirty="0" err="1" smtClean="0">
                <a:solidFill>
                  <a:srgbClr val="00B050"/>
                </a:solidFill>
              </a:rPr>
              <a:t>tx</a:t>
            </a:r>
            <a:r>
              <a:rPr lang="en-US" sz="2400" dirty="0" smtClean="0">
                <a:solidFill>
                  <a:srgbClr val="00B050"/>
                </a:solidFill>
              </a:rPr>
              <a:t> </a:t>
            </a:r>
            <a:r>
              <a:rPr lang="en-US" sz="2400" dirty="0" err="1" smtClean="0">
                <a:solidFill>
                  <a:srgbClr val="00B050"/>
                </a:solidFill>
              </a:rPr>
              <a:t>survellience</a:t>
            </a:r>
            <a:r>
              <a:rPr lang="en-US" sz="2400" dirty="0" smtClean="0">
                <a:solidFill>
                  <a:srgbClr val="00B050"/>
                </a:solidFill>
              </a:rPr>
              <a:t> </a:t>
            </a:r>
          </a:p>
          <a:p>
            <a:r>
              <a:rPr lang="en-US" sz="2400" dirty="0" smtClean="0">
                <a:solidFill>
                  <a:srgbClr val="00B050"/>
                </a:solidFill>
              </a:rPr>
              <a:t>-+ve screening for CA </a:t>
            </a:r>
          </a:p>
          <a:p>
            <a:r>
              <a:rPr lang="en-US" sz="2400" dirty="0" smtClean="0">
                <a:solidFill>
                  <a:srgbClr val="00B050"/>
                </a:solidFill>
              </a:rPr>
              <a:t>-DES</a:t>
            </a:r>
            <a:endParaRPr lang="en-US" sz="2400" dirty="0">
              <a:solidFill>
                <a:srgbClr val="00B050"/>
              </a:solidFill>
            </a:endParaRPr>
          </a:p>
        </p:txBody>
      </p:sp>
    </p:spTree>
    <p:extLst>
      <p:ext uri="{BB962C8B-B14F-4D97-AF65-F5344CB8AC3E}">
        <p14:creationId xmlns:p14="http://schemas.microsoft.com/office/powerpoint/2010/main" val="20875393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924800" cy="503238"/>
          </a:xfrm>
        </p:spPr>
        <p:txBody>
          <a:bodyPr>
            <a:normAutofit fontScale="90000"/>
          </a:bodyPr>
          <a:lstStyle/>
          <a:p>
            <a:pPr algn="l" rtl="0"/>
            <a:r>
              <a:rPr lang="en-US" b="1" dirty="0" smtClean="0">
                <a:solidFill>
                  <a:srgbClr val="FFC000"/>
                </a:solidFill>
              </a:rPr>
              <a:t>INDICATIONS</a:t>
            </a:r>
            <a:endParaRPr lang="en-US" b="1" dirty="0">
              <a:solidFill>
                <a:srgbClr val="FFC000"/>
              </a:solidFill>
            </a:endParaRPr>
          </a:p>
        </p:txBody>
      </p:sp>
      <p:sp>
        <p:nvSpPr>
          <p:cNvPr id="3" name="Content Placeholder 2"/>
          <p:cNvSpPr>
            <a:spLocks noGrp="1"/>
          </p:cNvSpPr>
          <p:nvPr>
            <p:ph idx="1"/>
          </p:nvPr>
        </p:nvSpPr>
        <p:spPr>
          <a:xfrm>
            <a:off x="611560" y="1196752"/>
            <a:ext cx="7924800" cy="4824426"/>
          </a:xfrm>
        </p:spPr>
        <p:txBody>
          <a:bodyPr>
            <a:normAutofit/>
          </a:bodyPr>
          <a:lstStyle/>
          <a:p>
            <a:pPr algn="l" rtl="0"/>
            <a:r>
              <a:rPr lang="en-US" sz="2400" b="1" dirty="0" smtClean="0">
                <a:solidFill>
                  <a:srgbClr val="00B050"/>
                </a:solidFill>
              </a:rPr>
              <a:t>=ANY ABNORMALTIES IN SCREENING TEST </a:t>
            </a:r>
          </a:p>
          <a:p>
            <a:pPr algn="l" rtl="0"/>
            <a:r>
              <a:rPr lang="en-US" sz="2400" dirty="0" smtClean="0"/>
              <a:t>Specific </a:t>
            </a:r>
            <a:r>
              <a:rPr lang="en-US" sz="2400" dirty="0"/>
              <a:t>cytological abnormalities: </a:t>
            </a:r>
          </a:p>
          <a:p>
            <a:pPr lvl="1" algn="l" rtl="0">
              <a:buFont typeface="+mj-lt"/>
              <a:buAutoNum type="arabicPeriod"/>
            </a:pPr>
            <a:r>
              <a:rPr lang="en-US" sz="2200" dirty="0"/>
              <a:t>Persistent atypical cells of undetermined significance (ASC-US) or ASC-US with positive high-risk human papillomavirus (HPV) subtypes </a:t>
            </a:r>
          </a:p>
          <a:p>
            <a:pPr lvl="1" algn="l" rtl="0">
              <a:buFont typeface="+mj-lt"/>
              <a:buAutoNum type="arabicPeriod"/>
            </a:pPr>
            <a:r>
              <a:rPr lang="en-US" sz="2200" dirty="0"/>
              <a:t>ASC suggestive of high-grade lesion (ASC-H) </a:t>
            </a:r>
          </a:p>
          <a:p>
            <a:pPr lvl="1" algn="l" rtl="0">
              <a:buFont typeface="+mj-lt"/>
              <a:buAutoNum type="arabicPeriod"/>
            </a:pPr>
            <a:r>
              <a:rPr lang="en-US" sz="2200" dirty="0"/>
              <a:t>Atypical glandular cells (AGC) </a:t>
            </a:r>
          </a:p>
          <a:p>
            <a:pPr lvl="1" algn="l" rtl="0">
              <a:buFont typeface="+mj-lt"/>
              <a:buAutoNum type="arabicPeriod"/>
            </a:pPr>
            <a:r>
              <a:rPr lang="en-US" sz="2200" dirty="0"/>
              <a:t>Low-grade squamous intraepithelial lesions (LSIL) </a:t>
            </a:r>
          </a:p>
          <a:p>
            <a:pPr lvl="1" algn="l" rtl="0">
              <a:buFont typeface="+mj-lt"/>
              <a:buAutoNum type="arabicPeriod"/>
            </a:pPr>
            <a:r>
              <a:rPr lang="en-US" sz="2200" dirty="0"/>
              <a:t>High-grade squamous intraepithelial lesion (HSIL) </a:t>
            </a:r>
          </a:p>
          <a:p>
            <a:pPr lvl="1" algn="l" rtl="0">
              <a:buFont typeface="+mj-lt"/>
              <a:buAutoNum type="arabicPeriod"/>
            </a:pPr>
            <a:r>
              <a:rPr lang="en-US" sz="2200" dirty="0"/>
              <a:t>Suspicious for invasive cancer </a:t>
            </a:r>
          </a:p>
          <a:p>
            <a:pPr lvl="1" algn="l" rtl="0">
              <a:buFont typeface="+mj-lt"/>
              <a:buAutoNum type="arabicPeriod"/>
            </a:pPr>
            <a:r>
              <a:rPr lang="en-US" sz="2200" dirty="0"/>
              <a:t>Malignant cells present </a:t>
            </a:r>
          </a:p>
        </p:txBody>
      </p:sp>
      <p:sp>
        <p:nvSpPr>
          <p:cNvPr id="4" name="مربع نص 3"/>
          <p:cNvSpPr txBox="1"/>
          <p:nvPr/>
        </p:nvSpPr>
        <p:spPr>
          <a:xfrm>
            <a:off x="3203848" y="6133946"/>
            <a:ext cx="1512168" cy="369332"/>
          </a:xfrm>
          <a:prstGeom prst="rect">
            <a:avLst/>
          </a:prstGeom>
          <a:noFill/>
          <a:ln>
            <a:solidFill>
              <a:srgbClr val="C00000"/>
            </a:solidFill>
          </a:ln>
        </p:spPr>
        <p:txBody>
          <a:bodyPr wrap="square" rtlCol="0">
            <a:spAutoFit/>
          </a:bodyPr>
          <a:lstStyle/>
          <a:p>
            <a:r>
              <a:rPr lang="en-US" dirty="0" smtClean="0"/>
              <a:t>To take biopsy</a:t>
            </a:r>
            <a:endParaRPr lang="en-US" dirty="0"/>
          </a:p>
        </p:txBody>
      </p:sp>
    </p:spTree>
    <p:extLst>
      <p:ext uri="{BB962C8B-B14F-4D97-AF65-F5344CB8AC3E}">
        <p14:creationId xmlns:p14="http://schemas.microsoft.com/office/powerpoint/2010/main" val="13507956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2"/>
          <p:cNvSpPr txBox="1">
            <a:spLocks/>
          </p:cNvSpPr>
          <p:nvPr/>
        </p:nvSpPr>
        <p:spPr>
          <a:xfrm>
            <a:off x="609600" y="285728"/>
            <a:ext cx="7924800" cy="6324600"/>
          </a:xfrm>
          <a:prstGeom prst="rect">
            <a:avLst/>
          </a:prstGeom>
        </p:spPr>
        <p:txBody>
          <a:bodyPr>
            <a:normAutofit lnSpcReduction="10000"/>
          </a:bodyPr>
          <a:lstStyle/>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400" b="0" i="0" u="none" strike="noStrike" kern="1200" cap="none" spc="30" normalizeH="0" baseline="0" noProof="0" dirty="0" smtClean="0">
                <a:ln>
                  <a:noFill/>
                </a:ln>
                <a:solidFill>
                  <a:schemeClr val="tx1"/>
                </a:solidFill>
                <a:effectLst/>
                <a:uLnTx/>
                <a:uFillTx/>
                <a:latin typeface="+mn-lt"/>
                <a:ea typeface="+mn-ea"/>
                <a:cs typeface="+mn-cs"/>
              </a:rPr>
              <a:t>Additional common indications for </a:t>
            </a:r>
            <a:r>
              <a:rPr kumimoji="0" lang="en-US" sz="2400" b="0" i="0" u="none" strike="noStrike" kern="1200" cap="none" spc="30" normalizeH="0" baseline="0" noProof="0" dirty="0" err="1" smtClean="0">
                <a:ln>
                  <a:noFill/>
                </a:ln>
                <a:solidFill>
                  <a:schemeClr val="tx1"/>
                </a:solidFill>
                <a:effectLst/>
                <a:uLnTx/>
                <a:uFillTx/>
                <a:latin typeface="+mn-lt"/>
                <a:ea typeface="+mn-ea"/>
                <a:cs typeface="+mn-cs"/>
              </a:rPr>
              <a:t>colposcopy</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 include : </a:t>
            </a:r>
          </a:p>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400" b="0" i="0" u="none" strike="noStrike" kern="1200" cap="none" spc="30" normalizeH="0" baseline="0" noProof="0" dirty="0" smtClean="0">
                <a:ln>
                  <a:noFill/>
                </a:ln>
                <a:solidFill>
                  <a:schemeClr val="tx1"/>
                </a:solidFill>
                <a:effectLst/>
                <a:uLnTx/>
                <a:uFillTx/>
                <a:latin typeface="+mn-lt"/>
                <a:ea typeface="+mn-ea"/>
                <a:cs typeface="+mn-cs"/>
              </a:rPr>
              <a:t>Evaluation of patients with persistent (two consecutive years) positive testing for high-risk human papillomavirus and normal cytology. </a:t>
            </a:r>
            <a:r>
              <a:rPr kumimoji="0" lang="en-US" sz="1400" b="0" i="0" u="none" strike="noStrike" kern="1200" cap="none" spc="30" normalizeH="0" baseline="0" noProof="0" dirty="0" smtClean="0">
                <a:ln>
                  <a:noFill/>
                </a:ln>
                <a:solidFill>
                  <a:srgbClr val="C00000"/>
                </a:solidFill>
                <a:effectLst/>
                <a:uLnTx/>
                <a:uFillTx/>
                <a:latin typeface="+mn-lt"/>
                <a:ea typeface="+mn-ea"/>
                <a:cs typeface="+mn-cs"/>
              </a:rPr>
              <a:t>(To understand this point see next slide )</a:t>
            </a:r>
            <a:endParaRPr kumimoji="0" lang="en-US" sz="2400" b="0" i="0" u="none" strike="noStrike" kern="1200" cap="none" spc="30" normalizeH="0" baseline="0" noProof="0" dirty="0" smtClean="0">
              <a:ln>
                <a:noFill/>
              </a:ln>
              <a:solidFill>
                <a:srgbClr val="C000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400" b="0" i="0" u="none" strike="noStrike" kern="1200" cap="none" spc="30" normalizeH="0" baseline="0" noProof="0" dirty="0" smtClean="0">
                <a:ln>
                  <a:noFill/>
                </a:ln>
                <a:solidFill>
                  <a:schemeClr val="tx1"/>
                </a:solidFill>
                <a:effectLst/>
                <a:uLnTx/>
                <a:uFillTx/>
                <a:latin typeface="+mn-lt"/>
                <a:ea typeface="+mn-ea"/>
                <a:cs typeface="+mn-cs"/>
              </a:rPr>
              <a:t>Assessment of women exposed to diethylstilbestrol (DES) exposure in </a:t>
            </a:r>
            <a:r>
              <a:rPr kumimoji="0" lang="en-US" sz="2400" b="0" i="0" u="none" strike="noStrike" kern="1200" cap="none" spc="30" normalizeH="0" baseline="0" noProof="0" dirty="0" err="1" smtClean="0">
                <a:ln>
                  <a:noFill/>
                </a:ln>
                <a:solidFill>
                  <a:schemeClr val="tx1"/>
                </a:solidFill>
                <a:effectLst/>
                <a:uLnTx/>
                <a:uFillTx/>
                <a:latin typeface="+mn-lt"/>
                <a:ea typeface="+mn-ea"/>
                <a:cs typeface="+mn-cs"/>
              </a:rPr>
              <a:t>utero</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400" b="0" i="0" u="none" strike="noStrike" kern="1200" cap="none" spc="30" normalizeH="0" baseline="0" noProof="0" dirty="0" smtClean="0">
                <a:ln>
                  <a:noFill/>
                </a:ln>
                <a:solidFill>
                  <a:schemeClr val="tx1"/>
                </a:solidFill>
                <a:effectLst/>
                <a:uLnTx/>
                <a:uFillTx/>
                <a:latin typeface="+mn-lt"/>
                <a:ea typeface="+mn-ea"/>
                <a:cs typeface="+mn-cs"/>
              </a:rPr>
              <a:t>Evaluation of a palpably or visually abnormal cervix, vagina, or vulva (see individual topic reviews). </a:t>
            </a:r>
          </a:p>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400" b="0" i="0" u="none" strike="noStrike" kern="1200" cap="none" spc="30" normalizeH="0" baseline="0" noProof="0" dirty="0" smtClean="0">
                <a:ln>
                  <a:noFill/>
                </a:ln>
                <a:solidFill>
                  <a:schemeClr val="tx1"/>
                </a:solidFill>
                <a:effectLst/>
                <a:uLnTx/>
                <a:uFillTx/>
                <a:latin typeface="+mn-lt"/>
                <a:ea typeface="+mn-ea"/>
                <a:cs typeface="+mn-cs"/>
              </a:rPr>
              <a:t>In conjunction with laser or other treatment modalities to ensure that known lesions are completely removed or treated, to detect any other lesions in surrounding areas, and for </a:t>
            </a:r>
            <a:r>
              <a:rPr kumimoji="0" lang="en-US" sz="2400" b="0" i="0" u="none" strike="noStrike" kern="1200" cap="none" spc="30" normalizeH="0" baseline="0" noProof="0" dirty="0" err="1" smtClean="0">
                <a:ln>
                  <a:noFill/>
                </a:ln>
                <a:solidFill>
                  <a:schemeClr val="tx1"/>
                </a:solidFill>
                <a:effectLst/>
                <a:uLnTx/>
                <a:uFillTx/>
                <a:latin typeface="+mn-lt"/>
                <a:ea typeface="+mn-ea"/>
                <a:cs typeface="+mn-cs"/>
              </a:rPr>
              <a:t>posttreatment</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 surveillance. </a:t>
            </a:r>
          </a:p>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400" b="0" i="0" u="none" strike="noStrike" kern="1200" cap="none" spc="30" normalizeH="0" baseline="0" noProof="0" dirty="0" smtClean="0">
                <a:ln>
                  <a:noFill/>
                </a:ln>
                <a:solidFill>
                  <a:schemeClr val="tx1"/>
                </a:solidFill>
                <a:effectLst/>
                <a:uLnTx/>
                <a:uFillTx/>
                <a:latin typeface="+mn-lt"/>
                <a:ea typeface="+mn-ea"/>
                <a:cs typeface="+mn-cs"/>
              </a:rPr>
              <a:t>Evaluation of a positive screening test for cervical </a:t>
            </a:r>
            <a:r>
              <a:rPr kumimoji="0" lang="en-US" sz="2400" b="0" i="0" u="none" strike="noStrike" kern="1200" cap="none" spc="30" normalizeH="0" baseline="0" noProof="0" dirty="0" err="1" smtClean="0">
                <a:ln>
                  <a:noFill/>
                </a:ln>
                <a:solidFill>
                  <a:schemeClr val="tx1"/>
                </a:solidFill>
                <a:effectLst/>
                <a:uLnTx/>
                <a:uFillTx/>
                <a:latin typeface="+mn-lt"/>
                <a:ea typeface="+mn-ea"/>
                <a:cs typeface="+mn-cs"/>
              </a:rPr>
              <a:t>neoplasia</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 such as spectroscopy, </a:t>
            </a:r>
            <a:r>
              <a:rPr kumimoji="0" lang="en-US" sz="2400" b="0" i="0" u="none" strike="noStrike" kern="1200" cap="none" spc="30" normalizeH="0" baseline="0" noProof="0" dirty="0" err="1" smtClean="0">
                <a:ln>
                  <a:noFill/>
                </a:ln>
                <a:solidFill>
                  <a:schemeClr val="tx1"/>
                </a:solidFill>
                <a:effectLst/>
                <a:uLnTx/>
                <a:uFillTx/>
                <a:latin typeface="+mn-lt"/>
                <a:ea typeface="+mn-ea"/>
                <a:cs typeface="+mn-cs"/>
              </a:rPr>
              <a:t>cervicography</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 or </a:t>
            </a:r>
            <a:r>
              <a:rPr kumimoji="0" lang="en-US" sz="2400" b="0" i="0" u="none" strike="noStrike" kern="1200" cap="none" spc="30" normalizeH="0" baseline="0" noProof="0" dirty="0" err="1" smtClean="0">
                <a:ln>
                  <a:noFill/>
                </a:ln>
                <a:solidFill>
                  <a:schemeClr val="tx1"/>
                </a:solidFill>
                <a:effectLst/>
                <a:uLnTx/>
                <a:uFillTx/>
                <a:latin typeface="+mn-lt"/>
                <a:ea typeface="+mn-ea"/>
                <a:cs typeface="+mn-cs"/>
              </a:rPr>
              <a:t>speculoscopy</a:t>
            </a:r>
            <a:endParaRPr kumimoji="0" lang="en-US" sz="2400" b="0" i="0" u="none" strike="noStrike" kern="1200" cap="none" spc="3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endParaRPr kumimoji="0" lang="en-US" sz="1700" b="0" i="0" u="none" strike="noStrike" kern="1200" cap="none" spc="3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395536" y="764704"/>
            <a:ext cx="8748464" cy="4955203"/>
          </a:xfrm>
          <a:prstGeom prst="rect">
            <a:avLst/>
          </a:prstGeom>
          <a:noFill/>
        </p:spPr>
        <p:txBody>
          <a:bodyPr wrap="square" rtlCol="0">
            <a:spAutoFit/>
          </a:bodyPr>
          <a:lstStyle/>
          <a:p>
            <a:r>
              <a:rPr lang="en-US" sz="1600" dirty="0" smtClean="0"/>
              <a:t>Screening </a:t>
            </a:r>
            <a:r>
              <a:rPr lang="en-US" sz="1600" dirty="0" err="1" smtClean="0"/>
              <a:t>programme</a:t>
            </a:r>
            <a:r>
              <a:rPr lang="en-US" sz="1600" dirty="0" smtClean="0"/>
              <a:t> in </a:t>
            </a:r>
            <a:r>
              <a:rPr lang="en-US" sz="1600" dirty="0" err="1" smtClean="0"/>
              <a:t>westren</a:t>
            </a:r>
            <a:r>
              <a:rPr lang="en-US" sz="1600" dirty="0" smtClean="0"/>
              <a:t> countries :</a:t>
            </a:r>
          </a:p>
          <a:p>
            <a:endParaRPr lang="en-US" sz="1600" dirty="0"/>
          </a:p>
          <a:p>
            <a:r>
              <a:rPr lang="en-US" sz="1600" dirty="0" smtClean="0"/>
              <a:t>Start screening for cytology at 21 y old and repeat it every 3 y (if normal )</a:t>
            </a:r>
          </a:p>
          <a:p>
            <a:endParaRPr lang="en-US" sz="1600" dirty="0"/>
          </a:p>
          <a:p>
            <a:r>
              <a:rPr lang="en-US" sz="1600" dirty="0"/>
              <a:t>at 30 y\o </a:t>
            </a:r>
            <a:r>
              <a:rPr lang="en-US" sz="1600" dirty="0" smtClean="0"/>
              <a:t> : Add HPV test to the </a:t>
            </a:r>
            <a:r>
              <a:rPr lang="en-US" sz="1600" dirty="0" err="1" smtClean="0"/>
              <a:t>programme</a:t>
            </a:r>
            <a:r>
              <a:rPr lang="en-US" sz="1600" dirty="0" smtClean="0"/>
              <a:t> :</a:t>
            </a:r>
          </a:p>
          <a:p>
            <a:endParaRPr lang="en-US" sz="1600" dirty="0" smtClean="0"/>
          </a:p>
          <a:p>
            <a:pPr marL="285750" indent="-285750">
              <a:buFont typeface="Arial" pitchFamily="34" charset="0"/>
              <a:buChar char="•"/>
            </a:pPr>
            <a:r>
              <a:rPr lang="en-US" sz="1600" dirty="0" smtClean="0"/>
              <a:t>#)If both cytology &amp; HPV test is normal : repeat every 5 y  , </a:t>
            </a:r>
          </a:p>
          <a:p>
            <a:pPr marL="285750" indent="-285750">
              <a:buFont typeface="Arial" pitchFamily="34" charset="0"/>
              <a:buChar char="•"/>
            </a:pPr>
            <a:r>
              <a:rPr lang="en-US" sz="1600" dirty="0" smtClean="0"/>
              <a:t>So next screening is at 35 y\o by cytology &amp; HPV test if both are normal </a:t>
            </a:r>
          </a:p>
          <a:p>
            <a:pPr marL="285750" indent="-285750">
              <a:buFont typeface="Arial" pitchFamily="34" charset="0"/>
              <a:buChar char="•"/>
            </a:pPr>
            <a:endParaRPr lang="en-US" sz="1600" dirty="0"/>
          </a:p>
          <a:p>
            <a:pPr marL="285750" indent="-285750">
              <a:buFont typeface="Arial" pitchFamily="34" charset="0"/>
              <a:buChar char="•"/>
            </a:pPr>
            <a:r>
              <a:rPr lang="en-US" sz="1600" dirty="0"/>
              <a:t>#</a:t>
            </a:r>
            <a:r>
              <a:rPr lang="en-US" sz="1600" dirty="0" smtClean="0"/>
              <a:t>)But If one of them is +</a:t>
            </a:r>
            <a:r>
              <a:rPr lang="en-US" sz="1600" dirty="0" err="1" smtClean="0"/>
              <a:t>ve</a:t>
            </a:r>
            <a:r>
              <a:rPr lang="en-US" sz="1600" dirty="0" smtClean="0"/>
              <a:t> :</a:t>
            </a:r>
          </a:p>
          <a:p>
            <a:pPr marL="285750" indent="-285750">
              <a:buFont typeface="Arial" pitchFamily="34" charset="0"/>
              <a:buChar char="•"/>
            </a:pPr>
            <a:r>
              <a:rPr lang="en-US" sz="1600" dirty="0" smtClean="0"/>
              <a:t>If cytology +</a:t>
            </a:r>
            <a:r>
              <a:rPr lang="en-US" sz="1600" dirty="0" err="1" smtClean="0"/>
              <a:t>ve</a:t>
            </a:r>
            <a:r>
              <a:rPr lang="en-US" sz="1600" dirty="0" smtClean="0"/>
              <a:t> ; </a:t>
            </a:r>
            <a:r>
              <a:rPr lang="en-US" sz="1600" dirty="0" err="1" smtClean="0"/>
              <a:t>coloposcopy</a:t>
            </a:r>
            <a:r>
              <a:rPr lang="en-US" sz="1600" dirty="0" smtClean="0"/>
              <a:t> </a:t>
            </a:r>
          </a:p>
          <a:p>
            <a:pPr marL="285750" indent="-285750">
              <a:buFont typeface="Arial" pitchFamily="34" charset="0"/>
              <a:buChar char="•"/>
            </a:pPr>
            <a:r>
              <a:rPr lang="en-US" sz="1600" dirty="0" smtClean="0"/>
              <a:t>If HPV +</a:t>
            </a:r>
            <a:r>
              <a:rPr lang="en-US" sz="1600" dirty="0" err="1"/>
              <a:t>ve</a:t>
            </a:r>
            <a:r>
              <a:rPr lang="en-US" sz="1600" dirty="0"/>
              <a:t> </a:t>
            </a:r>
            <a:r>
              <a:rPr lang="en-US" sz="1600" dirty="0" smtClean="0"/>
              <a:t>but normal cytology; repeat both tests after one year </a:t>
            </a:r>
          </a:p>
          <a:p>
            <a:pPr marL="285750" indent="-285750">
              <a:buFont typeface="Arial" pitchFamily="34" charset="0"/>
              <a:buChar char="•"/>
            </a:pPr>
            <a:r>
              <a:rPr lang="en-US" sz="1600" dirty="0" smtClean="0"/>
              <a:t> after one year ; if cytology become +</a:t>
            </a:r>
            <a:r>
              <a:rPr lang="en-US" sz="1600" dirty="0" err="1" smtClean="0"/>
              <a:t>ve</a:t>
            </a:r>
            <a:r>
              <a:rPr lang="en-US" sz="1600" dirty="0" smtClean="0"/>
              <a:t> : </a:t>
            </a:r>
            <a:r>
              <a:rPr lang="en-US" sz="1600" dirty="0" err="1" smtClean="0"/>
              <a:t>coloposcopy</a:t>
            </a:r>
            <a:r>
              <a:rPr lang="en-US" sz="1600" dirty="0" smtClean="0"/>
              <a:t> </a:t>
            </a:r>
          </a:p>
          <a:p>
            <a:pPr marL="285750" indent="-285750">
              <a:buFont typeface="Arial" pitchFamily="34" charset="0"/>
              <a:buChar char="•"/>
            </a:pPr>
            <a:r>
              <a:rPr lang="en-US" sz="1600" dirty="0"/>
              <a:t> </a:t>
            </a:r>
            <a:r>
              <a:rPr lang="en-US" sz="1600" dirty="0" smtClean="0"/>
              <a:t>                            if cytology remain – </a:t>
            </a:r>
            <a:r>
              <a:rPr lang="en-US" sz="1600" dirty="0" err="1" smtClean="0"/>
              <a:t>ve</a:t>
            </a:r>
            <a:r>
              <a:rPr lang="en-US" sz="1600" dirty="0" smtClean="0"/>
              <a:t> but +</a:t>
            </a:r>
            <a:r>
              <a:rPr lang="en-US" sz="1600" dirty="0" err="1" smtClean="0"/>
              <a:t>ve</a:t>
            </a:r>
            <a:r>
              <a:rPr lang="en-US" sz="1600" dirty="0" smtClean="0"/>
              <a:t> HPV : </a:t>
            </a:r>
            <a:r>
              <a:rPr lang="en-US" sz="1600" dirty="0" err="1" smtClean="0"/>
              <a:t>coloposcopy</a:t>
            </a:r>
            <a:r>
              <a:rPr lang="en-US" sz="1600" dirty="0" smtClean="0"/>
              <a:t> </a:t>
            </a:r>
            <a:r>
              <a:rPr lang="en-US" sz="1200" dirty="0" smtClean="0"/>
              <a:t>( it’s the indication point in previous slide) </a:t>
            </a:r>
          </a:p>
          <a:p>
            <a:pPr marL="285750" indent="-285750">
              <a:buFont typeface="Arial" pitchFamily="34" charset="0"/>
              <a:buChar char="•"/>
            </a:pPr>
            <a:r>
              <a:rPr lang="en-US" sz="1600" dirty="0" smtClean="0"/>
              <a:t>                              if both become –</a:t>
            </a:r>
            <a:r>
              <a:rPr lang="en-US" sz="1600" dirty="0" err="1" smtClean="0"/>
              <a:t>ve</a:t>
            </a:r>
            <a:r>
              <a:rPr lang="en-US" sz="1600" dirty="0" smtClean="0"/>
              <a:t> ; repeat both tests every 5 y </a:t>
            </a:r>
          </a:p>
          <a:p>
            <a:pPr marL="285750" indent="-285750">
              <a:buFont typeface="Arial" pitchFamily="34" charset="0"/>
              <a:buChar char="•"/>
            </a:pPr>
            <a:endParaRPr lang="en-US" sz="1600" dirty="0" smtClean="0"/>
          </a:p>
          <a:p>
            <a:pPr marL="285750" indent="-285750">
              <a:buFont typeface="Arial" pitchFamily="34" charset="0"/>
              <a:buChar char="•"/>
            </a:pPr>
            <a:endParaRPr lang="en-US" sz="1600" dirty="0"/>
          </a:p>
          <a:p>
            <a:endParaRPr lang="en-US" sz="1600" dirty="0" smtClean="0"/>
          </a:p>
          <a:p>
            <a:endParaRPr lang="en-US" sz="1600" dirty="0"/>
          </a:p>
        </p:txBody>
      </p:sp>
      <p:sp>
        <p:nvSpPr>
          <p:cNvPr id="3" name="مستطيل 2"/>
          <p:cNvSpPr/>
          <p:nvPr/>
        </p:nvSpPr>
        <p:spPr>
          <a:xfrm>
            <a:off x="1115616" y="5281589"/>
            <a:ext cx="5760640" cy="584775"/>
          </a:xfrm>
          <a:prstGeom prst="rect">
            <a:avLst/>
          </a:prstGeom>
        </p:spPr>
        <p:txBody>
          <a:bodyPr wrap="square">
            <a:spAutoFit/>
          </a:bodyPr>
          <a:lstStyle/>
          <a:p>
            <a:pPr lvl="0"/>
            <a:r>
              <a:rPr lang="en-US" sz="1600" dirty="0" smtClean="0">
                <a:solidFill>
                  <a:prstClr val="black"/>
                </a:solidFill>
              </a:rPr>
              <a:t>Screening until </a:t>
            </a:r>
            <a:r>
              <a:rPr lang="en-US" sz="1600" dirty="0">
                <a:solidFill>
                  <a:prstClr val="black"/>
                </a:solidFill>
              </a:rPr>
              <a:t>65 y\o ( at 65 y ; if the  last 3  screening tests  are negative  ; stop the screening  ) </a:t>
            </a:r>
          </a:p>
        </p:txBody>
      </p:sp>
      <p:sp>
        <p:nvSpPr>
          <p:cNvPr id="4" name="مربع نص 3"/>
          <p:cNvSpPr txBox="1"/>
          <p:nvPr/>
        </p:nvSpPr>
        <p:spPr>
          <a:xfrm>
            <a:off x="6372200" y="5649835"/>
            <a:ext cx="2448272" cy="523220"/>
          </a:xfrm>
          <a:prstGeom prst="rect">
            <a:avLst/>
          </a:prstGeom>
          <a:noFill/>
          <a:ln>
            <a:solidFill>
              <a:srgbClr val="C00000"/>
            </a:solidFill>
          </a:ln>
        </p:spPr>
        <p:txBody>
          <a:bodyPr wrap="square" rtlCol="0">
            <a:spAutoFit/>
          </a:bodyPr>
          <a:lstStyle/>
          <a:p>
            <a:r>
              <a:rPr lang="en-US" sz="1400" dirty="0" smtClean="0"/>
              <a:t>At Any time ; if cytology is abnormal ; do </a:t>
            </a:r>
            <a:r>
              <a:rPr lang="en-US" sz="1400" dirty="0" err="1" smtClean="0"/>
              <a:t>colopscopy</a:t>
            </a:r>
            <a:r>
              <a:rPr lang="en-US" sz="1400" dirty="0" smtClean="0"/>
              <a:t> </a:t>
            </a:r>
            <a:endParaRPr lang="en-US" sz="1400" dirty="0"/>
          </a:p>
        </p:txBody>
      </p:sp>
      <p:sp>
        <p:nvSpPr>
          <p:cNvPr id="5" name="مربع نص 4"/>
          <p:cNvSpPr txBox="1"/>
          <p:nvPr/>
        </p:nvSpPr>
        <p:spPr>
          <a:xfrm>
            <a:off x="6372200" y="6241229"/>
            <a:ext cx="2448272" cy="584775"/>
          </a:xfrm>
          <a:prstGeom prst="rect">
            <a:avLst/>
          </a:prstGeom>
          <a:noFill/>
          <a:ln>
            <a:solidFill>
              <a:srgbClr val="C00000"/>
            </a:solidFill>
          </a:ln>
        </p:spPr>
        <p:txBody>
          <a:bodyPr wrap="square" rtlCol="0">
            <a:spAutoFit/>
          </a:bodyPr>
          <a:lstStyle/>
          <a:p>
            <a:r>
              <a:rPr lang="en-US" sz="1600" dirty="0" smtClean="0"/>
              <a:t>In </a:t>
            </a:r>
            <a:r>
              <a:rPr lang="en-US" sz="1600" dirty="0" err="1" smtClean="0"/>
              <a:t>jordan</a:t>
            </a:r>
            <a:r>
              <a:rPr lang="en-US" sz="1600" dirty="0" smtClean="0"/>
              <a:t> screening </a:t>
            </a:r>
            <a:r>
              <a:rPr lang="en-US" sz="1600" dirty="0" err="1" smtClean="0"/>
              <a:t>strat</a:t>
            </a:r>
            <a:r>
              <a:rPr lang="en-US" sz="1600" dirty="0" smtClean="0"/>
              <a:t>  after 3 y of marriage </a:t>
            </a:r>
            <a:endParaRPr lang="en-US" sz="1600" dirty="0"/>
          </a:p>
        </p:txBody>
      </p:sp>
    </p:spTree>
    <p:extLst>
      <p:ext uri="{BB962C8B-B14F-4D97-AF65-F5344CB8AC3E}">
        <p14:creationId xmlns:p14="http://schemas.microsoft.com/office/powerpoint/2010/main" val="31762989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5"/>
          <p:cNvSpPr>
            <a:spLocks noGrp="1" noChangeArrowheads="1"/>
          </p:cNvSpPr>
          <p:nvPr>
            <p:ph type="title"/>
          </p:nvPr>
        </p:nvSpPr>
        <p:spPr/>
        <p:txBody>
          <a:bodyPr>
            <a:normAutofit/>
          </a:bodyPr>
          <a:lstStyle/>
          <a:p>
            <a:pPr algn="l" rtl="0" eaLnBrk="1" fontAlgn="auto" hangingPunct="1">
              <a:spcAft>
                <a:spcPts val="0"/>
              </a:spcAft>
              <a:defRPr/>
            </a:pPr>
            <a:r>
              <a:rPr lang="en-US" sz="4000" b="1" dirty="0" smtClean="0">
                <a:solidFill>
                  <a:srgbClr val="FFC000"/>
                </a:solidFill>
              </a:rPr>
              <a:t>Steps in the </a:t>
            </a:r>
            <a:r>
              <a:rPr lang="en-US" sz="4000" b="1" dirty="0" err="1" smtClean="0">
                <a:solidFill>
                  <a:srgbClr val="FFC000"/>
                </a:solidFill>
              </a:rPr>
              <a:t>colposcopic</a:t>
            </a:r>
            <a:r>
              <a:rPr lang="en-US" sz="4000" b="1" dirty="0" smtClean="0">
                <a:solidFill>
                  <a:srgbClr val="FFC000"/>
                </a:solidFill>
              </a:rPr>
              <a:t> exam</a:t>
            </a:r>
          </a:p>
        </p:txBody>
      </p:sp>
      <p:sp>
        <p:nvSpPr>
          <p:cNvPr id="15363" name="Rectangle 6"/>
          <p:cNvSpPr>
            <a:spLocks noGrp="1" noChangeArrowheads="1"/>
          </p:cNvSpPr>
          <p:nvPr>
            <p:ph idx="1"/>
          </p:nvPr>
        </p:nvSpPr>
        <p:spPr>
          <a:xfrm>
            <a:off x="609600" y="1524000"/>
            <a:ext cx="8305800" cy="4419600"/>
          </a:xfrm>
          <a:prstGeom prst="rect">
            <a:avLst/>
          </a:prstGeom>
        </p:spPr>
        <p:txBody>
          <a:bodyPr rtlCol="0">
            <a:normAutofit/>
          </a:bodyPr>
          <a:lstStyle/>
          <a:p>
            <a:pPr algn="l" rtl="0">
              <a:spcAft>
                <a:spcPts val="0"/>
              </a:spcAft>
              <a:buClr>
                <a:schemeClr val="accent1">
                  <a:lumMod val="60000"/>
                  <a:lumOff val="40000"/>
                </a:schemeClr>
              </a:buClr>
              <a:defRPr/>
            </a:pPr>
            <a:r>
              <a:rPr lang="en-US" sz="2400" dirty="0" smtClean="0"/>
              <a:t>Examine cervix using low power (inflammation, infection, leukoplakia, </a:t>
            </a:r>
            <a:r>
              <a:rPr lang="en-US" sz="2400" dirty="0" err="1" smtClean="0"/>
              <a:t>punctation</a:t>
            </a:r>
            <a:r>
              <a:rPr lang="en-US" sz="2400" dirty="0" smtClean="0"/>
              <a:t>, </a:t>
            </a:r>
            <a:r>
              <a:rPr lang="en-US" sz="2400" dirty="0" err="1" smtClean="0"/>
              <a:t>mosaicism</a:t>
            </a:r>
            <a:r>
              <a:rPr lang="en-US" sz="2400" dirty="0" smtClean="0"/>
              <a:t>, abnormal vessels)</a:t>
            </a:r>
          </a:p>
          <a:p>
            <a:pPr algn="l" rtl="0">
              <a:spcAft>
                <a:spcPts val="0"/>
              </a:spcAft>
              <a:buClr>
                <a:schemeClr val="accent1">
                  <a:lumMod val="60000"/>
                  <a:lumOff val="40000"/>
                </a:schemeClr>
              </a:buClr>
              <a:defRPr/>
            </a:pPr>
            <a:r>
              <a:rPr lang="en-US" sz="2400" dirty="0" smtClean="0"/>
              <a:t>Use green filter and normal saline</a:t>
            </a:r>
          </a:p>
          <a:p>
            <a:pPr algn="l" rtl="0">
              <a:spcAft>
                <a:spcPts val="0"/>
              </a:spcAft>
              <a:buClr>
                <a:schemeClr val="accent1">
                  <a:lumMod val="60000"/>
                  <a:lumOff val="40000"/>
                </a:schemeClr>
              </a:buClr>
              <a:defRPr/>
            </a:pPr>
            <a:r>
              <a:rPr lang="en-US" sz="2400" dirty="0"/>
              <a:t>Apply 5% acetic acid. Repeat Q 5 min if needed.</a:t>
            </a:r>
          </a:p>
          <a:p>
            <a:pPr algn="l" rtl="0"/>
            <a:r>
              <a:rPr lang="en-US" sz="2400" dirty="0" smtClean="0"/>
              <a:t>Scan </a:t>
            </a:r>
            <a:r>
              <a:rPr lang="en-US" sz="2400" dirty="0"/>
              <a:t>entire cervix with white light. Start with low power and move to higher magnification to document abnormal vascular </a:t>
            </a:r>
            <a:r>
              <a:rPr lang="en-US" sz="2400" dirty="0" smtClean="0"/>
              <a:t>patterns. </a:t>
            </a:r>
            <a:r>
              <a:rPr lang="en-US" altLang="en-US" sz="2400" dirty="0" smtClean="0"/>
              <a:t>Use </a:t>
            </a:r>
            <a:r>
              <a:rPr lang="en-US" altLang="en-US" sz="2400" dirty="0" err="1"/>
              <a:t>endocervical</a:t>
            </a:r>
            <a:r>
              <a:rPr lang="en-US" altLang="en-US" sz="2400" dirty="0"/>
              <a:t> speculum if needed to view entire transformation </a:t>
            </a:r>
            <a:r>
              <a:rPr lang="en-US" altLang="en-US" sz="2400" dirty="0" smtClean="0"/>
              <a:t>zone</a:t>
            </a:r>
            <a:endParaRPr lang="en-US" altLang="en-US" sz="2400" dirty="0"/>
          </a:p>
          <a:p>
            <a:pPr algn="l" rtl="0"/>
            <a:r>
              <a:rPr lang="en-US" altLang="en-US" sz="2400" dirty="0" smtClean="0"/>
              <a:t>The </a:t>
            </a:r>
            <a:r>
              <a:rPr lang="en-US" altLang="en-US" sz="2400" b="1" i="1" u="sng" dirty="0"/>
              <a:t>entire TZ, including SCJ</a:t>
            </a:r>
            <a:r>
              <a:rPr lang="en-US" altLang="en-US" sz="2400" dirty="0"/>
              <a:t>, and borders of all lesions must be visualized in order for colposcopy to be </a:t>
            </a:r>
            <a:r>
              <a:rPr lang="en-US" altLang="en-US" sz="2400" dirty="0" smtClean="0"/>
              <a:t>satisfactory</a:t>
            </a:r>
            <a:endParaRPr lang="en-US" altLang="en-US" sz="2400" dirty="0"/>
          </a:p>
        </p:txBody>
      </p:sp>
      <p:sp>
        <p:nvSpPr>
          <p:cNvPr id="4" name="Rectangle 3"/>
          <p:cNvSpPr/>
          <p:nvPr/>
        </p:nvSpPr>
        <p:spPr>
          <a:xfrm>
            <a:off x="7286612" y="-12382"/>
            <a:ext cx="1857388" cy="100013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smtClean="0">
                <a:solidFill>
                  <a:srgbClr val="00B050"/>
                </a:solidFill>
              </a:rPr>
              <a:t>Well defined white lesion</a:t>
            </a:r>
            <a:endParaRPr lang="en-US" b="1" dirty="0">
              <a:solidFill>
                <a:srgbClr val="00B050"/>
              </a:solidFill>
            </a:endParaRPr>
          </a:p>
        </p:txBody>
      </p:sp>
    </p:spTree>
    <p:extLst>
      <p:ext uri="{BB962C8B-B14F-4D97-AF65-F5344CB8AC3E}">
        <p14:creationId xmlns:p14="http://schemas.microsoft.com/office/powerpoint/2010/main" val="630359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09600" y="274638"/>
            <a:ext cx="7924800" cy="725470"/>
          </a:xfrm>
        </p:spPr>
        <p:txBody>
          <a:bodyPr>
            <a:normAutofit fontScale="90000"/>
          </a:bodyPr>
          <a:lstStyle/>
          <a:p>
            <a:pPr algn="l" rtl="0" eaLnBrk="1" fontAlgn="auto" hangingPunct="1">
              <a:spcAft>
                <a:spcPts val="0"/>
              </a:spcAft>
              <a:defRPr/>
            </a:pPr>
            <a:r>
              <a:rPr lang="en-US" b="1" dirty="0" smtClean="0">
                <a:solidFill>
                  <a:srgbClr val="FFC000"/>
                </a:solidFill>
              </a:rPr>
              <a:t>5% Acetic Acid Application</a:t>
            </a:r>
          </a:p>
        </p:txBody>
      </p:sp>
      <p:pic>
        <p:nvPicPr>
          <p:cNvPr id="22531" name="Picture 4" descr="fig6-1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6774" y="1214422"/>
            <a:ext cx="8230453" cy="5242409"/>
          </a:xfrm>
          <a:prstGeom prst="rect">
            <a:avLst/>
          </a:prstGeom>
          <a:noFill/>
        </p:spPr>
      </p:pic>
      <p:sp>
        <p:nvSpPr>
          <p:cNvPr id="4" name="TextBox 3"/>
          <p:cNvSpPr txBox="1"/>
          <p:nvPr/>
        </p:nvSpPr>
        <p:spPr>
          <a:xfrm>
            <a:off x="6444208" y="0"/>
            <a:ext cx="2699792"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b="1" dirty="0" smtClean="0">
                <a:solidFill>
                  <a:srgbClr val="00B050"/>
                </a:solidFill>
              </a:rPr>
              <a:t>TO SEE . Green ligh </a:t>
            </a:r>
          </a:p>
          <a:p>
            <a:r>
              <a:rPr lang="en-US" b="1" dirty="0" smtClean="0">
                <a:solidFill>
                  <a:srgbClr val="00B050"/>
                </a:solidFill>
              </a:rPr>
              <a:t>Acetic acid &gt; white </a:t>
            </a:r>
            <a:r>
              <a:rPr lang="en-US" b="1" dirty="0" err="1" smtClean="0">
                <a:solidFill>
                  <a:srgbClr val="00B050"/>
                </a:solidFill>
              </a:rPr>
              <a:t>loght</a:t>
            </a:r>
            <a:endParaRPr lang="en-US" b="1" dirty="0" smtClean="0">
              <a:solidFill>
                <a:srgbClr val="00B050"/>
              </a:solidFill>
            </a:endParaRPr>
          </a:p>
          <a:p>
            <a:r>
              <a:rPr lang="en-US" b="1" dirty="0" err="1" smtClean="0">
                <a:solidFill>
                  <a:srgbClr val="00B050"/>
                </a:solidFill>
              </a:rPr>
              <a:t>Lugol’s</a:t>
            </a:r>
            <a:r>
              <a:rPr lang="en-US" b="1" dirty="0" smtClean="0">
                <a:solidFill>
                  <a:srgbClr val="00B050"/>
                </a:solidFill>
              </a:rPr>
              <a:t> iodine &gt; biopsy</a:t>
            </a:r>
          </a:p>
          <a:p>
            <a:r>
              <a:rPr lang="en-US" b="1" dirty="0" smtClean="0">
                <a:solidFill>
                  <a:srgbClr val="00B050"/>
                </a:solidFill>
              </a:rPr>
              <a:t>Endocervical curettage </a:t>
            </a:r>
            <a:endParaRPr lang="en-US" b="1" dirty="0">
              <a:solidFill>
                <a:srgbClr val="00B050"/>
              </a:solidFill>
            </a:endParaRPr>
          </a:p>
        </p:txBody>
      </p:sp>
      <p:sp>
        <p:nvSpPr>
          <p:cNvPr id="2" name="مربع نص 1"/>
          <p:cNvSpPr txBox="1"/>
          <p:nvPr/>
        </p:nvSpPr>
        <p:spPr>
          <a:xfrm>
            <a:off x="107504" y="1735781"/>
            <a:ext cx="2627784" cy="2062103"/>
          </a:xfrm>
          <a:prstGeom prst="rect">
            <a:avLst/>
          </a:prstGeom>
          <a:solidFill>
            <a:schemeClr val="bg1"/>
          </a:solidFill>
          <a:ln>
            <a:solidFill>
              <a:srgbClr val="C00000"/>
            </a:solidFill>
          </a:ln>
        </p:spPr>
        <p:txBody>
          <a:bodyPr wrap="square" rtlCol="0">
            <a:spAutoFit/>
          </a:bodyPr>
          <a:lstStyle/>
          <a:p>
            <a:r>
              <a:rPr lang="en-US" sz="1600" dirty="0" smtClean="0"/>
              <a:t>Atypical cells have high N:C ratio , so apply acetic acid will cause dehydration of cytoplasm , result in prominent </a:t>
            </a:r>
            <a:r>
              <a:rPr lang="en-US" sz="1600" dirty="0" err="1" smtClean="0"/>
              <a:t>neuclus</a:t>
            </a:r>
            <a:r>
              <a:rPr lang="en-US" sz="1600" dirty="0" smtClean="0"/>
              <a:t> , which reflect the light so appear white color (called ;</a:t>
            </a:r>
            <a:r>
              <a:rPr lang="en-US" sz="1600" dirty="0" err="1" smtClean="0"/>
              <a:t>aceto</a:t>
            </a:r>
            <a:r>
              <a:rPr lang="en-US" sz="1600" dirty="0" smtClean="0"/>
              <a:t> white lesions )</a:t>
            </a:r>
            <a:endParaRPr lang="en-US" sz="1600" dirty="0"/>
          </a:p>
        </p:txBody>
      </p:sp>
    </p:spTree>
    <p:extLst>
      <p:ext uri="{BB962C8B-B14F-4D97-AF65-F5344CB8AC3E}">
        <p14:creationId xmlns:p14="http://schemas.microsoft.com/office/powerpoint/2010/main" val="1678397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611560" y="249188"/>
            <a:ext cx="8001000" cy="4343400"/>
          </a:xfrm>
          <a:prstGeom prst="rect">
            <a:avLst/>
          </a:prstGeom>
        </p:spPr>
        <p:txBody>
          <a:bodyPr>
            <a:normAutofit/>
          </a:bodyPr>
          <a:lstStyle/>
          <a:p>
            <a:pPr algn="l" rtl="0" eaLnBrk="1" hangingPunct="1"/>
            <a:r>
              <a:rPr lang="en-US" altLang="en-US" sz="2400" dirty="0" smtClean="0"/>
              <a:t>Apply </a:t>
            </a:r>
            <a:r>
              <a:rPr lang="en-US" altLang="en-US" sz="2400" dirty="0" err="1" smtClean="0"/>
              <a:t>Lugol’s</a:t>
            </a:r>
            <a:r>
              <a:rPr lang="en-US" altLang="en-US" sz="2400" dirty="0" smtClean="0"/>
              <a:t> iodine solution to aid in delineating potential biopsy site</a:t>
            </a:r>
          </a:p>
          <a:p>
            <a:pPr algn="l" rtl="0" eaLnBrk="1" hangingPunct="1"/>
            <a:r>
              <a:rPr lang="en-US" altLang="en-US" sz="2400" dirty="0" smtClean="0"/>
              <a:t> </a:t>
            </a:r>
            <a:r>
              <a:rPr lang="en-US" altLang="en-US" sz="2400" dirty="0" err="1" smtClean="0"/>
              <a:t>Lugol's</a:t>
            </a:r>
            <a:r>
              <a:rPr lang="en-US" altLang="en-US" sz="2400" dirty="0" smtClean="0"/>
              <a:t> iodine consists of 5 g of iodine and 10 g of potassium iodide in 100 mL distilled </a:t>
            </a:r>
            <a:r>
              <a:rPr lang="en-US" altLang="en-US" sz="2800" dirty="0" smtClean="0"/>
              <a:t>water</a:t>
            </a:r>
            <a:r>
              <a:rPr lang="en-US" altLang="en-US" sz="2400" dirty="0" smtClean="0"/>
              <a:t> </a:t>
            </a:r>
          </a:p>
        </p:txBody>
      </p:sp>
      <p:pic>
        <p:nvPicPr>
          <p:cNvPr id="24580" name="Picture 11" descr="fig6-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716" y="1988840"/>
            <a:ext cx="80772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مربع نص 1"/>
          <p:cNvSpPr txBox="1"/>
          <p:nvPr/>
        </p:nvSpPr>
        <p:spPr>
          <a:xfrm>
            <a:off x="463631" y="5854857"/>
            <a:ext cx="4186808" cy="954107"/>
          </a:xfrm>
          <a:prstGeom prst="rect">
            <a:avLst/>
          </a:prstGeom>
          <a:solidFill>
            <a:schemeClr val="bg1">
              <a:lumMod val="65000"/>
            </a:schemeClr>
          </a:solidFill>
          <a:ln>
            <a:solidFill>
              <a:srgbClr val="C00000"/>
            </a:solidFill>
          </a:ln>
        </p:spPr>
        <p:txBody>
          <a:bodyPr wrap="square" rtlCol="0">
            <a:spAutoFit/>
          </a:bodyPr>
          <a:lstStyle/>
          <a:p>
            <a:r>
              <a:rPr lang="en-US" sz="1400" dirty="0" smtClean="0"/>
              <a:t>This another way to determine the abnormal lesion , by applying </a:t>
            </a:r>
            <a:r>
              <a:rPr lang="en-US" sz="1400" dirty="0" err="1" smtClean="0"/>
              <a:t>lugols</a:t>
            </a:r>
            <a:r>
              <a:rPr lang="en-US" sz="1400" dirty="0" smtClean="0"/>
              <a:t> iodine , which will stain the normal cells , not atypical cells (</a:t>
            </a:r>
            <a:r>
              <a:rPr lang="en-US" sz="1400" dirty="0" err="1" smtClean="0"/>
              <a:t>bcz</a:t>
            </a:r>
            <a:r>
              <a:rPr lang="en-US" sz="1400" dirty="0" smtClean="0"/>
              <a:t> not have glycogen) so appear yellow </a:t>
            </a:r>
            <a:endParaRPr lang="en-US" sz="1400" dirty="0"/>
          </a:p>
        </p:txBody>
      </p:sp>
      <p:sp>
        <p:nvSpPr>
          <p:cNvPr id="3" name="مربع نص 2"/>
          <p:cNvSpPr txBox="1"/>
          <p:nvPr/>
        </p:nvSpPr>
        <p:spPr>
          <a:xfrm>
            <a:off x="5940152" y="6122545"/>
            <a:ext cx="3203848" cy="646331"/>
          </a:xfrm>
          <a:prstGeom prst="rect">
            <a:avLst/>
          </a:prstGeom>
          <a:noFill/>
          <a:ln>
            <a:solidFill>
              <a:srgbClr val="C00000"/>
            </a:solidFill>
          </a:ln>
        </p:spPr>
        <p:txBody>
          <a:bodyPr wrap="square" rtlCol="0">
            <a:spAutoFit/>
          </a:bodyPr>
          <a:lstStyle/>
          <a:p>
            <a:r>
              <a:rPr lang="en-US" sz="1200" dirty="0" smtClean="0"/>
              <a:t>Acetic acid : atypical lesion changes his </a:t>
            </a:r>
            <a:r>
              <a:rPr lang="en-US" sz="1200" dirty="0" err="1" smtClean="0"/>
              <a:t>colour</a:t>
            </a:r>
            <a:r>
              <a:rPr lang="en-US" sz="1200" dirty="0" smtClean="0"/>
              <a:t> </a:t>
            </a:r>
          </a:p>
          <a:p>
            <a:r>
              <a:rPr lang="en-US" sz="1200" dirty="0" smtClean="0"/>
              <a:t>While in ,</a:t>
            </a:r>
            <a:endParaRPr lang="en-US" sz="1200" dirty="0"/>
          </a:p>
          <a:p>
            <a:r>
              <a:rPr lang="en-US" sz="1200" dirty="0" err="1" smtClean="0"/>
              <a:t>Lugol</a:t>
            </a:r>
            <a:r>
              <a:rPr lang="en-US" sz="1200" dirty="0" smtClean="0"/>
              <a:t> iodine : normal cells changes their </a:t>
            </a:r>
            <a:r>
              <a:rPr lang="en-US" sz="1200" dirty="0" err="1" smtClean="0"/>
              <a:t>colour</a:t>
            </a:r>
            <a:r>
              <a:rPr lang="en-US" sz="1200" dirty="0" smtClean="0"/>
              <a:t> </a:t>
            </a:r>
            <a:endParaRPr lang="en-US" sz="1200" dirty="0"/>
          </a:p>
        </p:txBody>
      </p:sp>
    </p:spTree>
    <p:extLst>
      <p:ext uri="{BB962C8B-B14F-4D97-AF65-F5344CB8AC3E}">
        <p14:creationId xmlns:p14="http://schemas.microsoft.com/office/powerpoint/2010/main" val="768244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868346"/>
          </a:xfrm>
        </p:spPr>
        <p:txBody>
          <a:bodyPr>
            <a:normAutofit fontScale="90000"/>
          </a:bodyPr>
          <a:lstStyle/>
          <a:p>
            <a:pPr algn="l" rtl="0"/>
            <a:r>
              <a:rPr lang="en-US" b="1" dirty="0">
                <a:solidFill>
                  <a:srgbClr val="FFC000"/>
                </a:solidFill>
              </a:rPr>
              <a:t>Techniques for obtaining specimens</a:t>
            </a:r>
          </a:p>
        </p:txBody>
      </p:sp>
      <p:sp>
        <p:nvSpPr>
          <p:cNvPr id="3" name="Content Placeholder 2"/>
          <p:cNvSpPr>
            <a:spLocks noGrp="1"/>
          </p:cNvSpPr>
          <p:nvPr>
            <p:ph idx="1"/>
          </p:nvPr>
        </p:nvSpPr>
        <p:spPr>
          <a:xfrm>
            <a:off x="539552" y="2204864"/>
            <a:ext cx="7924800" cy="5072098"/>
          </a:xfrm>
        </p:spPr>
        <p:txBody>
          <a:bodyPr>
            <a:noAutofit/>
          </a:bodyPr>
          <a:lstStyle/>
          <a:p>
            <a:pPr algn="l" rtl="0"/>
            <a:r>
              <a:rPr lang="en-US" sz="2000" dirty="0"/>
              <a:t>HOW TO OBTAIN A SAMPLE  — Cell samples for cervical cytology and HPV testing are obtained during the speculum examination. The same specimen can be used for both tests or separate specimens can be obtained. </a:t>
            </a:r>
          </a:p>
          <a:p>
            <a:pPr algn="l" rtl="0"/>
            <a:r>
              <a:rPr lang="en-US" sz="2000" dirty="0"/>
              <a:t>Specimens for cytology  — There are two methods for preparing a specimen for cervical cytology: </a:t>
            </a:r>
            <a:r>
              <a:rPr lang="en-US" sz="2000" dirty="0">
                <a:solidFill>
                  <a:srgbClr val="C00000"/>
                </a:solidFill>
              </a:rPr>
              <a:t>the</a:t>
            </a:r>
            <a:r>
              <a:rPr lang="en-US" sz="2000" dirty="0"/>
              <a:t> </a:t>
            </a:r>
            <a:r>
              <a:rPr lang="en-US" sz="2000" dirty="0">
                <a:solidFill>
                  <a:srgbClr val="C00000"/>
                </a:solidFill>
              </a:rPr>
              <a:t>conventional Pap smear </a:t>
            </a:r>
            <a:r>
              <a:rPr lang="en-US" sz="2000" dirty="0"/>
              <a:t>and the </a:t>
            </a:r>
            <a:r>
              <a:rPr lang="en-US" sz="2000" dirty="0" smtClean="0">
                <a:solidFill>
                  <a:srgbClr val="C00000"/>
                </a:solidFill>
              </a:rPr>
              <a:t>liquid-based </a:t>
            </a:r>
            <a:r>
              <a:rPr lang="en-US" sz="2000" dirty="0">
                <a:solidFill>
                  <a:srgbClr val="C00000"/>
                </a:solidFill>
              </a:rPr>
              <a:t>thin layer preparation </a:t>
            </a:r>
            <a:r>
              <a:rPr lang="en-US" sz="2000" dirty="0"/>
              <a:t>(</a:t>
            </a:r>
            <a:r>
              <a:rPr lang="en-US" sz="2000" dirty="0" err="1"/>
              <a:t>eg</a:t>
            </a:r>
            <a:r>
              <a:rPr lang="en-US" sz="2000" dirty="0"/>
              <a:t>, </a:t>
            </a:r>
            <a:r>
              <a:rPr lang="en-US" sz="2000" dirty="0" err="1"/>
              <a:t>ThinPrep</a:t>
            </a:r>
            <a:r>
              <a:rPr lang="en-US" sz="2000" dirty="0"/>
              <a:t>®, </a:t>
            </a:r>
            <a:r>
              <a:rPr lang="en-US" sz="2000" dirty="0" err="1"/>
              <a:t>SurePath</a:t>
            </a:r>
            <a:r>
              <a:rPr lang="en-US" sz="2000" dirty="0"/>
              <a:t>™). </a:t>
            </a:r>
          </a:p>
          <a:p>
            <a:pPr algn="l" rtl="0"/>
            <a:r>
              <a:rPr lang="en-US" sz="2000" dirty="0"/>
              <a:t>For both methods, cells are obtained from the external surface of the cervix (</a:t>
            </a:r>
            <a:r>
              <a:rPr lang="en-US" sz="2000" dirty="0" err="1"/>
              <a:t>ectocervix</a:t>
            </a:r>
            <a:r>
              <a:rPr lang="en-US" sz="2000" dirty="0"/>
              <a:t>) and the cervical canal (</a:t>
            </a:r>
            <a:r>
              <a:rPr lang="en-US" sz="2000" dirty="0" err="1"/>
              <a:t>endocervix</a:t>
            </a:r>
            <a:r>
              <a:rPr lang="en-US" sz="2000" dirty="0"/>
              <a:t>) to evaluate the transformation zone (</a:t>
            </a:r>
            <a:r>
              <a:rPr lang="en-US" sz="2000" dirty="0" err="1"/>
              <a:t>squamocolumnar</a:t>
            </a:r>
            <a:r>
              <a:rPr lang="en-US" sz="2000" dirty="0"/>
              <a:t> junction), the area at greatest risk for neoplasia</a:t>
            </a:r>
          </a:p>
        </p:txBody>
      </p:sp>
    </p:spTree>
    <p:extLst>
      <p:ext uri="{BB962C8B-B14F-4D97-AF65-F5344CB8AC3E}">
        <p14:creationId xmlns:p14="http://schemas.microsoft.com/office/powerpoint/2010/main" val="33830513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a:xfrm>
            <a:off x="228600" y="-9378"/>
            <a:ext cx="7010400" cy="1295400"/>
          </a:xfrm>
        </p:spPr>
        <p:txBody>
          <a:bodyPr/>
          <a:lstStyle/>
          <a:p>
            <a:pPr algn="l" rtl="0" eaLnBrk="1" fontAlgn="auto" hangingPunct="1">
              <a:spcAft>
                <a:spcPts val="0"/>
              </a:spcAft>
              <a:defRPr/>
            </a:pPr>
            <a:r>
              <a:rPr lang="en-US" sz="3400" b="1" dirty="0" smtClean="0">
                <a:solidFill>
                  <a:srgbClr val="FFC000"/>
                </a:solidFill>
              </a:rPr>
              <a:t>Steps in the </a:t>
            </a:r>
            <a:r>
              <a:rPr lang="en-US" sz="3400" b="1" dirty="0" err="1" smtClean="0">
                <a:solidFill>
                  <a:srgbClr val="FFC000"/>
                </a:solidFill>
              </a:rPr>
              <a:t>colposcopic</a:t>
            </a:r>
            <a:r>
              <a:rPr lang="en-US" sz="3400" b="1" dirty="0" smtClean="0">
                <a:solidFill>
                  <a:srgbClr val="FFC000"/>
                </a:solidFill>
              </a:rPr>
              <a:t> exam</a:t>
            </a:r>
          </a:p>
        </p:txBody>
      </p:sp>
      <p:sp>
        <p:nvSpPr>
          <p:cNvPr id="20483" name="Rectangle 5"/>
          <p:cNvSpPr>
            <a:spLocks noGrp="1" noChangeArrowheads="1"/>
          </p:cNvSpPr>
          <p:nvPr>
            <p:ph sz="half" idx="1"/>
          </p:nvPr>
        </p:nvSpPr>
        <p:spPr>
          <a:xfrm>
            <a:off x="304800" y="1447800"/>
            <a:ext cx="4953000" cy="4800600"/>
          </a:xfrm>
          <a:prstGeom prst="rect">
            <a:avLst/>
          </a:prstGeom>
        </p:spPr>
        <p:txBody>
          <a:bodyPr rtlCol="0">
            <a:normAutofit lnSpcReduction="10000"/>
          </a:bodyPr>
          <a:lstStyle/>
          <a:p>
            <a:pPr marL="274320" indent="-274320" algn="l" rtl="0" eaLnBrk="1" fontAlgn="auto" hangingPunct="1">
              <a:spcAft>
                <a:spcPts val="0"/>
              </a:spcAft>
              <a:buClr>
                <a:schemeClr val="accent1">
                  <a:lumMod val="60000"/>
                  <a:lumOff val="40000"/>
                </a:schemeClr>
              </a:buClr>
              <a:buFont typeface="Arial" pitchFamily="34" charset="0"/>
              <a:buChar char="•"/>
              <a:defRPr/>
            </a:pPr>
            <a:r>
              <a:rPr lang="en-US" sz="3200" dirty="0" smtClean="0"/>
              <a:t>Perform </a:t>
            </a:r>
            <a:r>
              <a:rPr lang="en-US" sz="3200" dirty="0" err="1" smtClean="0"/>
              <a:t>endocervical</a:t>
            </a:r>
            <a:r>
              <a:rPr lang="en-US" sz="3200" dirty="0" smtClean="0"/>
              <a:t> curettage, if indicated</a:t>
            </a:r>
          </a:p>
          <a:p>
            <a:pPr marL="548640" lvl="1" indent="-182880" algn="l" rtl="0" eaLnBrk="1" fontAlgn="auto" hangingPunct="1">
              <a:spcAft>
                <a:spcPts val="0"/>
              </a:spcAft>
              <a:buClr>
                <a:schemeClr val="accent1">
                  <a:lumMod val="60000"/>
                  <a:lumOff val="40000"/>
                </a:schemeClr>
              </a:buClr>
              <a:buFont typeface="Arial" pitchFamily="34" charset="0"/>
              <a:buChar char="•"/>
              <a:defRPr/>
            </a:pPr>
            <a:r>
              <a:rPr lang="en-US" sz="2800" dirty="0"/>
              <a:t>ASC-H; </a:t>
            </a:r>
            <a:r>
              <a:rPr lang="en-US" sz="2800" dirty="0" smtClean="0"/>
              <a:t>HSIL</a:t>
            </a:r>
          </a:p>
          <a:p>
            <a:pPr marL="548640" lvl="1" indent="-182880" algn="l" rtl="0" eaLnBrk="1" fontAlgn="auto" hangingPunct="1">
              <a:spcAft>
                <a:spcPts val="0"/>
              </a:spcAft>
              <a:buClr>
                <a:schemeClr val="accent1">
                  <a:lumMod val="60000"/>
                  <a:lumOff val="40000"/>
                </a:schemeClr>
              </a:buClr>
              <a:buFont typeface="Arial" pitchFamily="34" charset="0"/>
              <a:buChar char="•"/>
              <a:defRPr/>
            </a:pPr>
            <a:r>
              <a:rPr lang="en-US" sz="2800" dirty="0"/>
              <a:t> </a:t>
            </a:r>
            <a:r>
              <a:rPr lang="en-US" sz="2800" dirty="0" smtClean="0"/>
              <a:t>Adenocarcinoma </a:t>
            </a:r>
            <a:r>
              <a:rPr lang="en-US" sz="2800" dirty="0"/>
              <a:t>in situ</a:t>
            </a:r>
            <a:endParaRPr lang="en-US" sz="2800" dirty="0" smtClean="0"/>
          </a:p>
          <a:p>
            <a:pPr marL="548640" lvl="1" indent="-182880" algn="l" rtl="0" eaLnBrk="1" fontAlgn="auto" hangingPunct="1">
              <a:spcAft>
                <a:spcPts val="0"/>
              </a:spcAft>
              <a:buClr>
                <a:schemeClr val="accent1">
                  <a:lumMod val="60000"/>
                  <a:lumOff val="40000"/>
                </a:schemeClr>
              </a:buClr>
              <a:buFont typeface="Arial" pitchFamily="34" charset="0"/>
              <a:buChar char="•"/>
              <a:defRPr/>
            </a:pPr>
            <a:r>
              <a:rPr lang="en-US" sz="2800" dirty="0" smtClean="0"/>
              <a:t>Glandular lesion</a:t>
            </a:r>
          </a:p>
          <a:p>
            <a:pPr marL="548640" lvl="1" indent="-182880" algn="l" rtl="0" eaLnBrk="1" fontAlgn="auto" hangingPunct="1">
              <a:spcAft>
                <a:spcPts val="0"/>
              </a:spcAft>
              <a:buClr>
                <a:schemeClr val="accent1">
                  <a:lumMod val="60000"/>
                  <a:lumOff val="40000"/>
                </a:schemeClr>
              </a:buClr>
              <a:buFont typeface="Arial" pitchFamily="34" charset="0"/>
              <a:buChar char="•"/>
              <a:defRPr/>
            </a:pPr>
            <a:r>
              <a:rPr lang="en-US" sz="2800" dirty="0" smtClean="0"/>
              <a:t>Unsatisfactory colposcopy</a:t>
            </a:r>
          </a:p>
          <a:p>
            <a:pPr marL="548640" lvl="1" indent="-182880" algn="l" rtl="0" eaLnBrk="1" fontAlgn="auto" hangingPunct="1">
              <a:spcAft>
                <a:spcPts val="0"/>
              </a:spcAft>
              <a:buClr>
                <a:schemeClr val="accent1">
                  <a:lumMod val="60000"/>
                  <a:lumOff val="40000"/>
                </a:schemeClr>
              </a:buClr>
              <a:buFont typeface="Arial" pitchFamily="34" charset="0"/>
              <a:buChar char="•"/>
              <a:defRPr/>
            </a:pPr>
            <a:r>
              <a:rPr lang="en-US" sz="2800" dirty="0"/>
              <a:t>ASC-US/LSIL but no visible </a:t>
            </a:r>
            <a:r>
              <a:rPr lang="en-US" sz="2800" dirty="0" smtClean="0"/>
              <a:t>lesion</a:t>
            </a:r>
          </a:p>
          <a:p>
            <a:pPr marL="548640" lvl="1" indent="-182880" algn="l" rtl="0" eaLnBrk="1" fontAlgn="auto" hangingPunct="1">
              <a:spcAft>
                <a:spcPts val="0"/>
              </a:spcAft>
              <a:buClr>
                <a:schemeClr val="accent1">
                  <a:lumMod val="60000"/>
                  <a:lumOff val="40000"/>
                </a:schemeClr>
              </a:buClr>
              <a:buFont typeface="Arial" pitchFamily="34" charset="0"/>
              <a:buChar char="•"/>
              <a:defRPr/>
            </a:pPr>
            <a:r>
              <a:rPr lang="en-US" sz="2800" dirty="0" smtClean="0">
                <a:solidFill>
                  <a:srgbClr val="FFC000"/>
                </a:solidFill>
              </a:rPr>
              <a:t>CONTRAINDICATED</a:t>
            </a:r>
            <a:r>
              <a:rPr lang="en-US" sz="2800" dirty="0" smtClean="0"/>
              <a:t> in pregnancy or active cervicitis </a:t>
            </a:r>
          </a:p>
          <a:p>
            <a:pPr marL="274320" indent="-274320" algn="l" rtl="0" eaLnBrk="1" fontAlgn="auto" hangingPunct="1">
              <a:spcAft>
                <a:spcPts val="0"/>
              </a:spcAft>
              <a:buClr>
                <a:schemeClr val="accent1">
                  <a:lumMod val="60000"/>
                  <a:lumOff val="40000"/>
                </a:schemeClr>
              </a:buClr>
              <a:buFont typeface="Arial" pitchFamily="34" charset="0"/>
              <a:buChar char="•"/>
              <a:defRPr/>
            </a:pPr>
            <a:endParaRPr lang="en-US" sz="2400" dirty="0" smtClean="0"/>
          </a:p>
        </p:txBody>
      </p:sp>
      <p:pic>
        <p:nvPicPr>
          <p:cNvPr id="25604" name="Picture 7" descr="fig4-7"/>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573713" y="1295400"/>
            <a:ext cx="2895600" cy="2032000"/>
          </a:xfrm>
          <a:prstGeom prst="rect">
            <a:avLst/>
          </a:prstGeom>
          <a:noFill/>
        </p:spPr>
      </p:pic>
      <p:pic>
        <p:nvPicPr>
          <p:cNvPr id="25605" name="Picture 8" descr="components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3713" y="3581400"/>
            <a:ext cx="289560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4029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gn="l" rtl="0" eaLnBrk="1" fontAlgn="auto" hangingPunct="1">
              <a:spcAft>
                <a:spcPts val="0"/>
              </a:spcAft>
              <a:defRPr/>
            </a:pPr>
            <a:r>
              <a:rPr lang="en-US" b="1" dirty="0" smtClean="0">
                <a:solidFill>
                  <a:srgbClr val="FFC000"/>
                </a:solidFill>
              </a:rPr>
              <a:t>Steps in the </a:t>
            </a:r>
            <a:r>
              <a:rPr lang="en-US" b="1" dirty="0" err="1" smtClean="0">
                <a:solidFill>
                  <a:srgbClr val="FFC000"/>
                </a:solidFill>
              </a:rPr>
              <a:t>colposcopic</a:t>
            </a:r>
            <a:r>
              <a:rPr lang="en-US" b="1" dirty="0" smtClean="0">
                <a:solidFill>
                  <a:srgbClr val="FFC000"/>
                </a:solidFill>
              </a:rPr>
              <a:t> exam</a:t>
            </a:r>
          </a:p>
        </p:txBody>
      </p:sp>
      <p:sp>
        <p:nvSpPr>
          <p:cNvPr id="26627" name="Rectangle 3"/>
          <p:cNvSpPr>
            <a:spLocks noGrp="1" noChangeArrowheads="1"/>
          </p:cNvSpPr>
          <p:nvPr>
            <p:ph idx="1"/>
          </p:nvPr>
        </p:nvSpPr>
        <p:spPr>
          <a:xfrm>
            <a:off x="381000" y="1447800"/>
            <a:ext cx="8305800" cy="5181600"/>
          </a:xfrm>
          <a:prstGeom prst="rect">
            <a:avLst/>
          </a:prstGeom>
        </p:spPr>
        <p:txBody>
          <a:bodyPr>
            <a:normAutofit lnSpcReduction="10000"/>
          </a:bodyPr>
          <a:lstStyle/>
          <a:p>
            <a:pPr algn="l" rtl="0" eaLnBrk="1" hangingPunct="1">
              <a:lnSpc>
                <a:spcPct val="90000"/>
              </a:lnSpc>
            </a:pPr>
            <a:r>
              <a:rPr lang="en-US" altLang="en-US" sz="2800" dirty="0" smtClean="0"/>
              <a:t>Mentally map abnormal areas</a:t>
            </a:r>
          </a:p>
          <a:p>
            <a:pPr lvl="1" algn="l" rtl="0" eaLnBrk="1" hangingPunct="1">
              <a:lnSpc>
                <a:spcPct val="90000"/>
              </a:lnSpc>
            </a:pPr>
            <a:r>
              <a:rPr lang="en-US" altLang="en-US" sz="2800" dirty="0" smtClean="0"/>
              <a:t>Mild </a:t>
            </a:r>
            <a:r>
              <a:rPr lang="en-US" altLang="en-US" sz="2800" dirty="0" err="1" smtClean="0"/>
              <a:t>acetowhite</a:t>
            </a:r>
            <a:r>
              <a:rPr lang="en-US" altLang="en-US" sz="2800" dirty="0" smtClean="0"/>
              <a:t> &lt; Intensely </a:t>
            </a:r>
            <a:r>
              <a:rPr lang="en-US" altLang="en-US" sz="2800" dirty="0" err="1" smtClean="0"/>
              <a:t>acetowhite</a:t>
            </a:r>
            <a:endParaRPr lang="en-US" altLang="en-US" sz="2800" dirty="0" smtClean="0"/>
          </a:p>
          <a:p>
            <a:pPr lvl="1" algn="l" rtl="0" eaLnBrk="1" hangingPunct="1">
              <a:lnSpc>
                <a:spcPct val="90000"/>
              </a:lnSpc>
            </a:pPr>
            <a:r>
              <a:rPr lang="en-US" altLang="en-US" sz="2800" dirty="0" smtClean="0"/>
              <a:t>No blood vessel pattern &lt; </a:t>
            </a:r>
            <a:r>
              <a:rPr lang="en-US" altLang="en-US" sz="2800" dirty="0" err="1" smtClean="0"/>
              <a:t>Punctation</a:t>
            </a:r>
            <a:r>
              <a:rPr lang="en-US" altLang="en-US" sz="2800" dirty="0" smtClean="0"/>
              <a:t> &lt; </a:t>
            </a:r>
            <a:r>
              <a:rPr lang="en-US" altLang="en-US" sz="2800" dirty="0" err="1" smtClean="0"/>
              <a:t>Mosaicism</a:t>
            </a:r>
            <a:endParaRPr lang="en-US" altLang="en-US" sz="2800" dirty="0" smtClean="0"/>
          </a:p>
          <a:p>
            <a:pPr lvl="1" algn="l" rtl="0" eaLnBrk="1" hangingPunct="1">
              <a:lnSpc>
                <a:spcPct val="90000"/>
              </a:lnSpc>
            </a:pPr>
            <a:r>
              <a:rPr lang="en-US" altLang="en-US" sz="2800" dirty="0" smtClean="0"/>
              <a:t>Diffuse vague borders &lt; Sharply demarcated borders</a:t>
            </a:r>
          </a:p>
          <a:p>
            <a:pPr lvl="1" algn="l" rtl="0" eaLnBrk="1" hangingPunct="1">
              <a:lnSpc>
                <a:spcPct val="90000"/>
              </a:lnSpc>
            </a:pPr>
            <a:r>
              <a:rPr lang="en-US" altLang="en-US" sz="2800" dirty="0" smtClean="0"/>
              <a:t>Follows normal contours of the cervix &lt; “humped up”</a:t>
            </a:r>
          </a:p>
          <a:p>
            <a:pPr lvl="1" algn="l" rtl="0" eaLnBrk="1" hangingPunct="1">
              <a:lnSpc>
                <a:spcPct val="90000"/>
              </a:lnSpc>
            </a:pPr>
            <a:r>
              <a:rPr lang="en-US" altLang="en-US" sz="2800" dirty="0" smtClean="0"/>
              <a:t>Leukoplakia – usually a very good (</a:t>
            </a:r>
            <a:r>
              <a:rPr lang="en-US" altLang="en-US" sz="2800" dirty="0" err="1" smtClean="0"/>
              <a:t>condylomata</a:t>
            </a:r>
            <a:r>
              <a:rPr lang="en-US" altLang="en-US" sz="2800" dirty="0" smtClean="0"/>
              <a:t>) or very bad sign</a:t>
            </a:r>
          </a:p>
          <a:p>
            <a:pPr lvl="1" algn="l" rtl="0" eaLnBrk="1" hangingPunct="1">
              <a:lnSpc>
                <a:spcPct val="90000"/>
              </a:lnSpc>
            </a:pPr>
            <a:r>
              <a:rPr lang="en-US" altLang="en-US" sz="2800" dirty="0" smtClean="0"/>
              <a:t>Atypical vessels – usually cancer</a:t>
            </a:r>
          </a:p>
          <a:p>
            <a:pPr lvl="1" algn="l" rtl="0" eaLnBrk="1" hangingPunct="1">
              <a:lnSpc>
                <a:spcPct val="90000"/>
              </a:lnSpc>
            </a:pPr>
            <a:r>
              <a:rPr lang="en-US" altLang="en-US" sz="2800" dirty="0" smtClean="0"/>
              <a:t>Normal iodine reaction (dark) &lt; Iodine-negative epithelium (yellow)</a:t>
            </a:r>
          </a:p>
        </p:txBody>
      </p:sp>
    </p:spTree>
    <p:extLst>
      <p:ext uri="{BB962C8B-B14F-4D97-AF65-F5344CB8AC3E}">
        <p14:creationId xmlns:p14="http://schemas.microsoft.com/office/powerpoint/2010/main" val="1785823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57158" y="285728"/>
            <a:ext cx="8258204" cy="685784"/>
          </a:xfrm>
        </p:spPr>
        <p:txBody>
          <a:bodyPr>
            <a:normAutofit fontScale="90000"/>
          </a:bodyPr>
          <a:lstStyle/>
          <a:p>
            <a:pPr algn="l" rtl="0" eaLnBrk="1" fontAlgn="auto" hangingPunct="1">
              <a:spcAft>
                <a:spcPts val="0"/>
              </a:spcAft>
              <a:defRPr/>
            </a:pPr>
            <a:r>
              <a:rPr lang="en-US" b="1" dirty="0" smtClean="0">
                <a:solidFill>
                  <a:srgbClr val="FFC000"/>
                </a:solidFill>
              </a:rPr>
              <a:t>Steps in the </a:t>
            </a:r>
            <a:r>
              <a:rPr lang="en-US" b="1" dirty="0" err="1" smtClean="0">
                <a:solidFill>
                  <a:srgbClr val="FFC000"/>
                </a:solidFill>
              </a:rPr>
              <a:t>colposcopic</a:t>
            </a:r>
            <a:r>
              <a:rPr lang="en-US" b="1" dirty="0" smtClean="0">
                <a:solidFill>
                  <a:srgbClr val="FFC000"/>
                </a:solidFill>
              </a:rPr>
              <a:t> exam</a:t>
            </a:r>
          </a:p>
        </p:txBody>
      </p:sp>
      <p:sp>
        <p:nvSpPr>
          <p:cNvPr id="27651" name="Rectangle 3"/>
          <p:cNvSpPr>
            <a:spLocks noGrp="1" noChangeArrowheads="1"/>
          </p:cNvSpPr>
          <p:nvPr>
            <p:ph type="body" sz="half" idx="1"/>
          </p:nvPr>
        </p:nvSpPr>
        <p:spPr>
          <a:xfrm>
            <a:off x="285720" y="1071546"/>
            <a:ext cx="8410604" cy="2881322"/>
          </a:xfrm>
        </p:spPr>
        <p:txBody>
          <a:bodyPr/>
          <a:lstStyle/>
          <a:p>
            <a:pPr algn="l" rtl="0" eaLnBrk="1" hangingPunct="1"/>
            <a:r>
              <a:rPr lang="en-US" altLang="en-US" sz="2800" dirty="0" smtClean="0"/>
              <a:t>Perform cervical biopsies, if necessary</a:t>
            </a:r>
          </a:p>
          <a:p>
            <a:pPr lvl="1" algn="l" rtl="0" eaLnBrk="1" hangingPunct="1"/>
            <a:r>
              <a:rPr lang="en-US" altLang="en-US" sz="2800" dirty="0" smtClean="0"/>
              <a:t>Biopsy posterior areas first</a:t>
            </a:r>
          </a:p>
          <a:p>
            <a:pPr lvl="1" algn="l" rtl="0" eaLnBrk="1" hangingPunct="1"/>
            <a:r>
              <a:rPr lang="en-US" altLang="en-US" sz="2800" dirty="0" smtClean="0"/>
              <a:t>A depth of 3 mm is adequate</a:t>
            </a:r>
          </a:p>
          <a:p>
            <a:pPr lvl="1" algn="l" rtl="0" eaLnBrk="1" hangingPunct="1"/>
            <a:r>
              <a:rPr lang="en-US" altLang="en-US" sz="2800" dirty="0" smtClean="0"/>
              <a:t>Biopsy area of the lesion with worst features and closest to SCJ, include the area with atypical vessels</a:t>
            </a:r>
          </a:p>
          <a:p>
            <a:pPr lvl="1" algn="l" rtl="0" eaLnBrk="1" hangingPunct="1"/>
            <a:endParaRPr lang="en-US" altLang="en-US" sz="2400" dirty="0" smtClean="0"/>
          </a:p>
          <a:p>
            <a:pPr algn="l" rtl="0" eaLnBrk="1" hangingPunct="1"/>
            <a:endParaRPr lang="en-US" altLang="en-US" dirty="0" smtClean="0"/>
          </a:p>
        </p:txBody>
      </p:sp>
      <p:pic>
        <p:nvPicPr>
          <p:cNvPr id="27653" name="Picture 8" descr="fig4-8"/>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1142976" y="3786190"/>
            <a:ext cx="3500462" cy="2857922"/>
          </a:xfrm>
          <a:noFill/>
        </p:spPr>
      </p:pic>
    </p:spTree>
    <p:extLst>
      <p:ext uri="{BB962C8B-B14F-4D97-AF65-F5344CB8AC3E}">
        <p14:creationId xmlns:p14="http://schemas.microsoft.com/office/powerpoint/2010/main" val="36534678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7" name="Text Placeholder 2"/>
          <p:cNvSpPr>
            <a:spLocks noGrp="1"/>
          </p:cNvSpPr>
          <p:nvPr>
            <p:ph type="body" sz="half" idx="1"/>
          </p:nvPr>
        </p:nvSpPr>
        <p:spPr>
          <a:xfrm>
            <a:off x="428596" y="428604"/>
            <a:ext cx="8286808" cy="5929354"/>
          </a:xfrm>
        </p:spPr>
        <p:txBody>
          <a:bodyPr>
            <a:normAutofit fontScale="92500" lnSpcReduction="20000"/>
          </a:bodyPr>
          <a:lstStyle/>
          <a:p>
            <a:pPr algn="l" rtl="0" eaLnBrk="1" hangingPunct="1"/>
            <a:r>
              <a:rPr lang="en-US" altLang="en-US" sz="2800" dirty="0" smtClean="0"/>
              <a:t>Performing two or more biopsies appears to increase sensitivity . </a:t>
            </a:r>
          </a:p>
          <a:p>
            <a:pPr algn="l" rtl="0" eaLnBrk="1" hangingPunct="1"/>
            <a:r>
              <a:rPr lang="en-US" altLang="en-US" sz="2800" dirty="0" smtClean="0"/>
              <a:t>Options include performing additional biopsies </a:t>
            </a:r>
          </a:p>
          <a:p>
            <a:pPr marL="1314450" lvl="2" indent="-514350" algn="l" rtl="0">
              <a:buFont typeface="+mj-lt"/>
              <a:buAutoNum type="arabicPeriod"/>
            </a:pPr>
            <a:r>
              <a:rPr lang="en-US" altLang="en-US" sz="2800" dirty="0" smtClean="0"/>
              <a:t>from another part of the most abnormal appearing lesion, </a:t>
            </a:r>
          </a:p>
          <a:p>
            <a:pPr marL="1314450" lvl="2" indent="-514350" algn="l" rtl="0">
              <a:buFont typeface="+mj-lt"/>
              <a:buAutoNum type="arabicPeriod"/>
            </a:pPr>
            <a:r>
              <a:rPr lang="en-US" altLang="en-US" sz="2800" dirty="0" smtClean="0"/>
              <a:t>from more than one abnormal appearing area, </a:t>
            </a:r>
          </a:p>
          <a:p>
            <a:pPr marL="1314450" lvl="2" indent="-514350" algn="l" rtl="0">
              <a:buFont typeface="+mj-lt"/>
              <a:buAutoNum type="arabicPeriod"/>
            </a:pPr>
            <a:r>
              <a:rPr lang="en-US" altLang="en-US" sz="2800" dirty="0" smtClean="0"/>
              <a:t>randomly from normal appearing quadrants . </a:t>
            </a:r>
          </a:p>
          <a:p>
            <a:pPr algn="l" rtl="0"/>
            <a:r>
              <a:rPr lang="en-US" altLang="en-US" sz="2800" dirty="0"/>
              <a:t>Apply pressure and </a:t>
            </a:r>
            <a:r>
              <a:rPr lang="en-US" altLang="en-US" sz="2800" dirty="0" err="1"/>
              <a:t>Monsel’s</a:t>
            </a:r>
            <a:r>
              <a:rPr lang="en-US" altLang="en-US" sz="2800" dirty="0"/>
              <a:t> paste to bleeding sites after biopsy</a:t>
            </a:r>
          </a:p>
          <a:p>
            <a:pPr algn="l" rtl="0"/>
            <a:r>
              <a:rPr lang="en-US" altLang="en-US" sz="2800" dirty="0"/>
              <a:t>Remove speculum and inspect vaginal walls, vulva, perineum, and perianal areas</a:t>
            </a:r>
          </a:p>
          <a:p>
            <a:pPr algn="l" rtl="0"/>
            <a:r>
              <a:rPr lang="en-US" altLang="en-US" sz="2800" dirty="0"/>
              <a:t>Allow patient to recover</a:t>
            </a:r>
          </a:p>
          <a:p>
            <a:pPr algn="l" rtl="0"/>
            <a:r>
              <a:rPr lang="en-US" altLang="en-US" sz="2800" dirty="0"/>
              <a:t>Document findings</a:t>
            </a:r>
          </a:p>
          <a:p>
            <a:pPr algn="l" rtl="0"/>
            <a:r>
              <a:rPr lang="en-US" altLang="en-US" sz="2800" dirty="0"/>
              <a:t>Discuss findings with patient and give post-procedure instructions</a:t>
            </a:r>
          </a:p>
          <a:p>
            <a:pPr algn="l" rtl="0" eaLnBrk="1" hangingPunct="1"/>
            <a:endParaRPr lang="ar-JO" altLang="en-US" sz="2800" dirty="0" smtClean="0"/>
          </a:p>
        </p:txBody>
      </p:sp>
    </p:spTree>
    <p:extLst>
      <p:ext uri="{BB962C8B-B14F-4D97-AF65-F5344CB8AC3E}">
        <p14:creationId xmlns:p14="http://schemas.microsoft.com/office/powerpoint/2010/main" val="16633352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9" name="Rectangle 3"/>
          <p:cNvSpPr>
            <a:spLocks noGrp="1" noChangeArrowheads="1"/>
          </p:cNvSpPr>
          <p:nvPr>
            <p:ph type="title"/>
          </p:nvPr>
        </p:nvSpPr>
        <p:spPr>
          <a:xfrm rot="16200000">
            <a:off x="-2175278" y="2746758"/>
            <a:ext cx="5025244" cy="674688"/>
          </a:xfrm>
        </p:spPr>
        <p:txBody>
          <a:bodyPr/>
          <a:lstStyle/>
          <a:p>
            <a:pPr algn="l" rtl="0" eaLnBrk="1" fontAlgn="auto" hangingPunct="1">
              <a:spcAft>
                <a:spcPts val="0"/>
              </a:spcAft>
              <a:defRPr/>
            </a:pPr>
            <a:r>
              <a:rPr lang="en-US" sz="3500" smtClean="0">
                <a:solidFill>
                  <a:schemeClr val="accent6">
                    <a:tint val="1000"/>
                  </a:schemeClr>
                </a:solidFill>
              </a:rPr>
              <a:t>Documentation</a:t>
            </a:r>
          </a:p>
        </p:txBody>
      </p:sp>
      <p:pic>
        <p:nvPicPr>
          <p:cNvPr id="4" name="Picture 2" descr="re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576147" y="-647509"/>
            <a:ext cx="6357981" cy="822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9421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colp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335629" y="-689966"/>
            <a:ext cx="6457577" cy="8215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2852"/>
            <a:ext cx="7924800" cy="774720"/>
          </a:xfrm>
        </p:spPr>
        <p:txBody>
          <a:bodyPr/>
          <a:lstStyle/>
          <a:p>
            <a:pPr algn="l" rtl="0"/>
            <a:r>
              <a:rPr lang="en-US" b="1" dirty="0">
                <a:solidFill>
                  <a:srgbClr val="FFC000"/>
                </a:solidFill>
              </a:rPr>
              <a:t>Management</a:t>
            </a:r>
          </a:p>
        </p:txBody>
      </p:sp>
      <p:sp>
        <p:nvSpPr>
          <p:cNvPr id="3" name="Content Placeholder 2"/>
          <p:cNvSpPr>
            <a:spLocks noGrp="1"/>
          </p:cNvSpPr>
          <p:nvPr>
            <p:ph idx="1"/>
          </p:nvPr>
        </p:nvSpPr>
        <p:spPr>
          <a:xfrm>
            <a:off x="321439" y="1071546"/>
            <a:ext cx="8501122" cy="3929090"/>
          </a:xfrm>
        </p:spPr>
        <p:txBody>
          <a:bodyPr>
            <a:normAutofit/>
          </a:bodyPr>
          <a:lstStyle/>
          <a:p>
            <a:pPr algn="l" rtl="0"/>
            <a:r>
              <a:rPr lang="en-US" sz="2400" dirty="0" smtClean="0"/>
              <a:t>CIN </a:t>
            </a:r>
            <a:r>
              <a:rPr lang="en-US" sz="2400" dirty="0"/>
              <a:t>1 — Given the high rate of spontaneous regression, </a:t>
            </a:r>
            <a:r>
              <a:rPr lang="en-US" sz="2400" dirty="0" smtClean="0"/>
              <a:t>it’s suggested that </a:t>
            </a:r>
            <a:r>
              <a:rPr lang="en-US" sz="2400" dirty="0">
                <a:solidFill>
                  <a:srgbClr val="C00000"/>
                </a:solidFill>
              </a:rPr>
              <a:t>expectant management </a:t>
            </a:r>
            <a:r>
              <a:rPr lang="en-US" sz="2400" dirty="0"/>
              <a:t>rather than treatment of most patients with CIN </a:t>
            </a:r>
            <a:r>
              <a:rPr lang="en-US" sz="2400" dirty="0" smtClean="0"/>
              <a:t>1</a:t>
            </a:r>
          </a:p>
          <a:p>
            <a:pPr algn="l" rtl="0">
              <a:buNone/>
            </a:pPr>
            <a:endParaRPr lang="en-US" sz="2400" dirty="0" smtClean="0"/>
          </a:p>
          <a:p>
            <a:pPr algn="l" rtl="0"/>
            <a:r>
              <a:rPr lang="en-US" sz="2400" dirty="0"/>
              <a:t>CIN 2,3 — Given the low rate of spontaneous regression and high rate of progression, it’s suggested that </a:t>
            </a:r>
            <a:r>
              <a:rPr lang="en-US" sz="2400" dirty="0" smtClean="0"/>
              <a:t>treatment </a:t>
            </a:r>
            <a:r>
              <a:rPr lang="en-US" sz="2400" dirty="0"/>
              <a:t>rather than expectant management of patients with CIN 2,3 (except for adolescents and pregnant women</a:t>
            </a:r>
            <a:r>
              <a:rPr lang="en-US" sz="2400" dirty="0" smtClean="0"/>
              <a:t>) </a:t>
            </a:r>
            <a:r>
              <a:rPr lang="en-US" sz="2400" b="1" dirty="0" smtClean="0">
                <a:solidFill>
                  <a:srgbClr val="00B050"/>
                </a:solidFill>
              </a:rPr>
              <a:t>&gt; postpone it</a:t>
            </a:r>
            <a:endParaRPr lang="en-US" b="1" dirty="0">
              <a:solidFill>
                <a:srgbClr val="00B050"/>
              </a:solidFill>
            </a:endParaRPr>
          </a:p>
        </p:txBody>
      </p:sp>
      <p:sp>
        <p:nvSpPr>
          <p:cNvPr id="4" name="مربع نص 3"/>
          <p:cNvSpPr txBox="1"/>
          <p:nvPr/>
        </p:nvSpPr>
        <p:spPr>
          <a:xfrm>
            <a:off x="3995936" y="1844824"/>
            <a:ext cx="3456384" cy="738664"/>
          </a:xfrm>
          <a:prstGeom prst="rect">
            <a:avLst/>
          </a:prstGeom>
          <a:noFill/>
          <a:ln>
            <a:solidFill>
              <a:srgbClr val="C00000"/>
            </a:solidFill>
          </a:ln>
        </p:spPr>
        <p:txBody>
          <a:bodyPr wrap="square" rtlCol="0">
            <a:spAutoFit/>
          </a:bodyPr>
          <a:lstStyle/>
          <a:p>
            <a:r>
              <a:rPr lang="en-US" sz="1400" dirty="0" smtClean="0"/>
              <a:t>Management of CIN 1 : </a:t>
            </a:r>
          </a:p>
          <a:p>
            <a:r>
              <a:rPr lang="en-US" sz="1400" dirty="0" smtClean="0"/>
              <a:t>Follow up after 1 y by cytology , HPV test and colposcopy </a:t>
            </a:r>
            <a:endParaRPr lang="en-US" sz="1400" dirty="0"/>
          </a:p>
        </p:txBody>
      </p:sp>
      <p:sp>
        <p:nvSpPr>
          <p:cNvPr id="5" name="مربع نص 4"/>
          <p:cNvSpPr txBox="1"/>
          <p:nvPr/>
        </p:nvSpPr>
        <p:spPr>
          <a:xfrm>
            <a:off x="3614686" y="4581128"/>
            <a:ext cx="2592288" cy="1754326"/>
          </a:xfrm>
          <a:prstGeom prst="rect">
            <a:avLst/>
          </a:prstGeom>
          <a:noFill/>
          <a:ln>
            <a:solidFill>
              <a:srgbClr val="C00000"/>
            </a:solidFill>
          </a:ln>
        </p:spPr>
        <p:txBody>
          <a:bodyPr wrap="square" rtlCol="0">
            <a:spAutoFit/>
          </a:bodyPr>
          <a:lstStyle/>
          <a:p>
            <a:r>
              <a:rPr lang="en-US" dirty="0" smtClean="0"/>
              <a:t>Management of CIN 2, 3 :</a:t>
            </a:r>
          </a:p>
          <a:p>
            <a:r>
              <a:rPr lang="en-US" dirty="0" smtClean="0"/>
              <a:t>Treatment not expectant , </a:t>
            </a:r>
          </a:p>
          <a:p>
            <a:r>
              <a:rPr lang="en-US" dirty="0" smtClean="0"/>
              <a:t>Treatment ways :</a:t>
            </a:r>
          </a:p>
          <a:p>
            <a:r>
              <a:rPr lang="en-US" dirty="0" smtClean="0"/>
              <a:t>1- ablation therapy or </a:t>
            </a:r>
          </a:p>
          <a:p>
            <a:r>
              <a:rPr lang="en-US" dirty="0"/>
              <a:t>2- Excisional </a:t>
            </a:r>
            <a:r>
              <a:rPr lang="en-US" dirty="0" smtClean="0"/>
              <a:t>therapy </a:t>
            </a:r>
            <a:endParaRPr lang="en-US" dirty="0"/>
          </a:p>
        </p:txBody>
      </p:sp>
    </p:spTree>
    <p:extLst>
      <p:ext uri="{BB962C8B-B14F-4D97-AF65-F5344CB8AC3E}">
        <p14:creationId xmlns:p14="http://schemas.microsoft.com/office/powerpoint/2010/main" val="20059624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2"/>
          <p:cNvSpPr txBox="1">
            <a:spLocks/>
          </p:cNvSpPr>
          <p:nvPr/>
        </p:nvSpPr>
        <p:spPr>
          <a:xfrm>
            <a:off x="321439" y="642918"/>
            <a:ext cx="8501122" cy="4802306"/>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400" b="0" i="0" u="none" strike="noStrike" kern="1200" cap="none" spc="30" normalizeH="0" baseline="0" noProof="0" dirty="0" smtClean="0">
                <a:ln>
                  <a:noFill/>
                </a:ln>
                <a:solidFill>
                  <a:schemeClr val="tx1"/>
                </a:solidFill>
                <a:effectLst/>
                <a:uLnTx/>
                <a:uFillTx/>
                <a:latin typeface="+mn-lt"/>
                <a:ea typeface="+mn-ea"/>
                <a:cs typeface="+mn-cs"/>
              </a:rPr>
              <a:t>Treatment options fall into one of two main categories: </a:t>
            </a:r>
            <a:r>
              <a:rPr kumimoji="0" lang="en-US" sz="2400" b="0" i="0" u="sng" strike="noStrike" kern="1200" cap="none" spc="30" normalizeH="0" baseline="0" noProof="0" dirty="0" smtClean="0">
                <a:ln>
                  <a:noFill/>
                </a:ln>
                <a:solidFill>
                  <a:srgbClr val="C00000"/>
                </a:solidFill>
                <a:effectLst/>
                <a:uLnTx/>
                <a:uFillTx/>
                <a:latin typeface="+mn-lt"/>
                <a:ea typeface="+mn-ea"/>
                <a:cs typeface="+mn-cs"/>
              </a:rPr>
              <a:t>procedures that ablate the abnormal tissue; these do not produce a specimen for additional histologic evaluation</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 and </a:t>
            </a:r>
            <a:r>
              <a:rPr kumimoji="0" lang="en-US" sz="2400" b="0" i="0" u="sng" strike="noStrike" kern="1200" cap="none" spc="30" normalizeH="0" baseline="0" noProof="0" dirty="0" smtClean="0">
                <a:ln>
                  <a:noFill/>
                </a:ln>
                <a:solidFill>
                  <a:srgbClr val="C00000"/>
                </a:solidFill>
                <a:effectLst/>
                <a:uLnTx/>
                <a:uFillTx/>
                <a:latin typeface="+mn-lt"/>
                <a:ea typeface="+mn-ea"/>
                <a:cs typeface="+mn-cs"/>
              </a:rPr>
              <a:t>procedures that excise the area of abnormality; these allow further histologic study</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400" b="0" i="0" u="none" strike="noStrike" kern="1200" cap="none" spc="30" normalizeH="0" baseline="0" noProof="0" dirty="0" smtClean="0">
                <a:ln>
                  <a:noFill/>
                </a:ln>
                <a:solidFill>
                  <a:schemeClr val="tx1"/>
                </a:solidFill>
                <a:effectLst/>
                <a:uLnTx/>
                <a:uFillTx/>
                <a:latin typeface="+mn-lt"/>
                <a:ea typeface="+mn-ea"/>
                <a:cs typeface="+mn-cs"/>
              </a:rPr>
              <a:t>Clinical trials comparing the different treatment modalities have not found that any treatment is significantly more successful than another .</a:t>
            </a:r>
          </a:p>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endParaRPr lang="en-US" sz="2400" spc="30" dirty="0"/>
          </a:p>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400" b="0" i="0" u="none" strike="noStrike" kern="1200" cap="none" spc="30" normalizeH="0" baseline="0" noProof="0" dirty="0" smtClean="0">
                <a:ln>
                  <a:noFill/>
                </a:ln>
                <a:solidFill>
                  <a:srgbClr val="C00000"/>
                </a:solidFill>
                <a:effectLst/>
                <a:uLnTx/>
                <a:uFillTx/>
                <a:latin typeface="+mn-lt"/>
                <a:ea typeface="+mn-ea"/>
                <a:cs typeface="+mn-cs"/>
              </a:rPr>
              <a:t>Regardless</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 of the modality used, the entire transformation zone should be eliminated</a:t>
            </a:r>
          </a:p>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endParaRPr kumimoji="0" lang="en-US" sz="1700" b="0" i="0" u="none" strike="noStrike" kern="1200" cap="none" spc="3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42876"/>
            <a:ext cx="7924800" cy="731838"/>
          </a:xfrm>
        </p:spPr>
        <p:txBody>
          <a:bodyPr>
            <a:normAutofit fontScale="90000"/>
          </a:bodyPr>
          <a:lstStyle/>
          <a:p>
            <a:pPr algn="l" rtl="0"/>
            <a:r>
              <a:rPr lang="en-US" b="1" dirty="0">
                <a:solidFill>
                  <a:srgbClr val="FFC000"/>
                </a:solidFill>
              </a:rPr>
              <a:t>Ablative therapy </a:t>
            </a:r>
            <a:r>
              <a:rPr lang="en-US" dirty="0"/>
              <a:t> </a:t>
            </a:r>
          </a:p>
        </p:txBody>
      </p:sp>
      <p:sp>
        <p:nvSpPr>
          <p:cNvPr id="3" name="Content Placeholder 2"/>
          <p:cNvSpPr>
            <a:spLocks noGrp="1"/>
          </p:cNvSpPr>
          <p:nvPr>
            <p:ph idx="1"/>
          </p:nvPr>
        </p:nvSpPr>
        <p:spPr>
          <a:xfrm>
            <a:off x="609600" y="1142984"/>
            <a:ext cx="7924800" cy="5357850"/>
          </a:xfrm>
        </p:spPr>
        <p:txBody>
          <a:bodyPr>
            <a:normAutofit/>
          </a:bodyPr>
          <a:lstStyle/>
          <a:p>
            <a:pPr algn="l" rtl="0"/>
            <a:r>
              <a:rPr lang="en-US" sz="2400" dirty="0" smtClean="0"/>
              <a:t>Women </a:t>
            </a:r>
            <a:r>
              <a:rPr lang="en-US" sz="2400" dirty="0"/>
              <a:t>are candidates for ablative therapy if they have no suspected glandular or invasive squamous disease and are compliant with follow-up. </a:t>
            </a:r>
            <a:endParaRPr lang="en-US" sz="2400" dirty="0" smtClean="0"/>
          </a:p>
          <a:p>
            <a:pPr algn="l" rtl="0">
              <a:buNone/>
            </a:pPr>
            <a:endParaRPr lang="en-US" sz="2400" dirty="0" smtClean="0"/>
          </a:p>
          <a:p>
            <a:pPr algn="l" rtl="0">
              <a:buFont typeface="+mj-lt"/>
              <a:buAutoNum type="arabicPeriod"/>
            </a:pPr>
            <a:r>
              <a:rPr lang="en-US" sz="2400" dirty="0">
                <a:solidFill>
                  <a:srgbClr val="C00000"/>
                </a:solidFill>
              </a:rPr>
              <a:t>Cryotherapy  </a:t>
            </a:r>
            <a:r>
              <a:rPr lang="en-US" sz="2400" dirty="0"/>
              <a:t>— Cryotherapy uses a refrigerant gas (carbon dioxide or nitrous oxide ) to cool the </a:t>
            </a:r>
            <a:r>
              <a:rPr lang="en-US" sz="2400" dirty="0" err="1"/>
              <a:t>ectocervix</a:t>
            </a:r>
            <a:r>
              <a:rPr lang="en-US" sz="2400" dirty="0"/>
              <a:t> with a metal </a:t>
            </a:r>
            <a:r>
              <a:rPr lang="en-US" sz="2400" dirty="0" err="1"/>
              <a:t>cryoprobe</a:t>
            </a:r>
            <a:r>
              <a:rPr lang="en-US" sz="2400" dirty="0"/>
              <a:t>. The </a:t>
            </a:r>
            <a:r>
              <a:rPr lang="en-US" sz="2400" dirty="0" err="1"/>
              <a:t>ectocervix</a:t>
            </a:r>
            <a:r>
              <a:rPr lang="en-US" sz="2400" dirty="0"/>
              <a:t> must be cooled to -20ºC to cause crystallization of intracellular water and destroy the </a:t>
            </a:r>
            <a:r>
              <a:rPr lang="en-US" sz="2400" dirty="0" smtClean="0"/>
              <a:t>lesion. This </a:t>
            </a:r>
            <a:r>
              <a:rPr lang="en-US" sz="2400" dirty="0"/>
              <a:t>can be achieved by forming an ice ball in the cervical tissue that is at least 5 mm from the tip of the probe. </a:t>
            </a:r>
          </a:p>
        </p:txBody>
      </p:sp>
    </p:spTree>
    <p:extLst>
      <p:ext uri="{BB962C8B-B14F-4D97-AF65-F5344CB8AC3E}">
        <p14:creationId xmlns:p14="http://schemas.microsoft.com/office/powerpoint/2010/main" val="361455784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2"/>
          <p:cNvSpPr txBox="1">
            <a:spLocks/>
          </p:cNvSpPr>
          <p:nvPr/>
        </p:nvSpPr>
        <p:spPr>
          <a:xfrm>
            <a:off x="356664" y="823914"/>
            <a:ext cx="8358246" cy="2676524"/>
          </a:xfrm>
          <a:prstGeom prst="rect">
            <a:avLst/>
          </a:prstGeom>
        </p:spPr>
        <p:txBody>
          <a:bodyPr>
            <a:normAutofit/>
          </a:bodyPr>
          <a:lstStyle/>
          <a:p>
            <a:pPr marL="457200" marR="0" lvl="0" indent="-457200" algn="l" defTabSz="914400" rtl="0" eaLnBrk="1" fontAlgn="auto" latinLnBrk="0" hangingPunct="1">
              <a:lnSpc>
                <a:spcPct val="100000"/>
              </a:lnSpc>
              <a:spcBef>
                <a:spcPct val="20000"/>
              </a:spcBef>
              <a:spcAft>
                <a:spcPts val="600"/>
              </a:spcAft>
              <a:buClr>
                <a:schemeClr val="tx2"/>
              </a:buClr>
              <a:buSzTx/>
              <a:buFont typeface="+mj-lt"/>
              <a:buAutoNum type="arabicPeriod" startAt="2"/>
              <a:tabLst/>
              <a:defRPr/>
            </a:pPr>
            <a:r>
              <a:rPr kumimoji="0" lang="en-US" sz="2400" b="0" i="0" u="none" strike="noStrike" kern="1200" cap="none" spc="30" normalizeH="0" baseline="0" noProof="0" dirty="0" smtClean="0">
                <a:ln>
                  <a:noFill/>
                </a:ln>
                <a:solidFill>
                  <a:srgbClr val="C00000"/>
                </a:solidFill>
                <a:effectLst/>
                <a:uLnTx/>
                <a:uFillTx/>
                <a:latin typeface="+mn-lt"/>
                <a:ea typeface="+mn-ea"/>
                <a:cs typeface="+mn-cs"/>
              </a:rPr>
              <a:t>CO2 laser </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 — Laser surgery should only be performed by physicians with specialized training. The laser is directed at the cervical lesion under </a:t>
            </a:r>
            <a:r>
              <a:rPr kumimoji="0" lang="en-US" sz="2400" b="0" i="0" u="none" strike="noStrike" kern="1200" cap="none" spc="30" normalizeH="0" baseline="0" noProof="0" dirty="0" err="1" smtClean="0">
                <a:ln>
                  <a:noFill/>
                </a:ln>
                <a:solidFill>
                  <a:schemeClr val="tx1"/>
                </a:solidFill>
                <a:effectLst/>
                <a:uLnTx/>
                <a:uFillTx/>
                <a:latin typeface="+mn-lt"/>
                <a:ea typeface="+mn-ea"/>
                <a:cs typeface="+mn-cs"/>
              </a:rPr>
              <a:t>colposcopic</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 guidance. Water in the tissue absorbs the laser energy, which destroys the tissue by vaporization. To be effective, the lesion is typically ablated to a depth of 5 mm on the </a:t>
            </a:r>
            <a:r>
              <a:rPr kumimoji="0" lang="en-US" sz="2400" b="0" i="0" u="none" strike="noStrike" kern="1200" cap="none" spc="30" normalizeH="0" baseline="0" noProof="0" dirty="0" err="1" smtClean="0">
                <a:ln>
                  <a:noFill/>
                </a:ln>
                <a:solidFill>
                  <a:schemeClr val="tx1"/>
                </a:solidFill>
                <a:effectLst/>
                <a:uLnTx/>
                <a:uFillTx/>
                <a:latin typeface="+mn-lt"/>
                <a:ea typeface="+mn-ea"/>
                <a:cs typeface="+mn-cs"/>
              </a:rPr>
              <a:t>ectocervix</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 and 8 to 9 mm around the </a:t>
            </a:r>
            <a:r>
              <a:rPr kumimoji="0" lang="en-US" sz="2400" b="0" i="0" u="none" strike="noStrike" kern="1200" cap="none" spc="30" normalizeH="0" baseline="0" noProof="0" dirty="0" err="1" smtClean="0">
                <a:ln>
                  <a:noFill/>
                </a:ln>
                <a:solidFill>
                  <a:schemeClr val="tx1"/>
                </a:solidFill>
                <a:effectLst/>
                <a:uLnTx/>
                <a:uFillTx/>
                <a:latin typeface="+mn-lt"/>
                <a:ea typeface="+mn-ea"/>
                <a:cs typeface="+mn-cs"/>
              </a:rPr>
              <a:t>endocervix</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 </a:t>
            </a:r>
            <a:endParaRPr kumimoji="0" lang="en-US" sz="2400" b="0" i="0" u="none" strike="noStrike" kern="1200" cap="none" spc="3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1108938" y="116632"/>
            <a:ext cx="5112568" cy="1754326"/>
          </a:xfrm>
          <a:prstGeom prst="rect">
            <a:avLst/>
          </a:prstGeom>
          <a:noFill/>
        </p:spPr>
        <p:txBody>
          <a:bodyPr wrap="square" rtlCol="0">
            <a:spAutoFit/>
          </a:bodyPr>
          <a:lstStyle/>
          <a:p>
            <a:r>
              <a:rPr lang="en-US" dirty="0" smtClean="0"/>
              <a:t>The sample taken from transformational zone , </a:t>
            </a:r>
            <a:r>
              <a:rPr lang="en-US" dirty="0" err="1" smtClean="0"/>
              <a:t>bcz</a:t>
            </a:r>
            <a:r>
              <a:rPr lang="en-US" dirty="0" smtClean="0"/>
              <a:t> most cervical malignancies originate in this zone </a:t>
            </a:r>
          </a:p>
          <a:p>
            <a:endParaRPr lang="en-US" dirty="0"/>
          </a:p>
          <a:p>
            <a:r>
              <a:rPr lang="en-US" dirty="0" smtClean="0"/>
              <a:t>Transformational zone is the area btw old and new </a:t>
            </a:r>
            <a:r>
              <a:rPr lang="en-US" dirty="0" err="1" smtClean="0"/>
              <a:t>sequamocolumnar</a:t>
            </a:r>
            <a:r>
              <a:rPr lang="en-US" dirty="0" smtClean="0"/>
              <a:t> junction.</a:t>
            </a:r>
          </a:p>
          <a:p>
            <a:endParaRPr lang="en-US" dirty="0"/>
          </a:p>
        </p:txBody>
      </p:sp>
      <p:pic>
        <p:nvPicPr>
          <p:cNvPr id="1027" name="Picture 3" descr="C:\Users\Hp_i3\Desktop\fig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060848"/>
            <a:ext cx="6985000" cy="4241800"/>
          </a:xfrm>
          <a:prstGeom prst="rect">
            <a:avLst/>
          </a:prstGeom>
          <a:noFill/>
          <a:extLst>
            <a:ext uri="{909E8E84-426E-40DD-AFC4-6F175D3DCCD1}">
              <a14:hiddenFill xmlns:a14="http://schemas.microsoft.com/office/drawing/2010/main">
                <a:solidFill>
                  <a:srgbClr val="FFFFFF"/>
                </a:solidFill>
              </a14:hiddenFill>
            </a:ext>
          </a:extLst>
        </p:spPr>
      </p:pic>
      <p:sp>
        <p:nvSpPr>
          <p:cNvPr id="5" name="مربع نص 4"/>
          <p:cNvSpPr txBox="1"/>
          <p:nvPr/>
        </p:nvSpPr>
        <p:spPr>
          <a:xfrm>
            <a:off x="7596336" y="4509120"/>
            <a:ext cx="1547664" cy="830997"/>
          </a:xfrm>
          <a:prstGeom prst="rect">
            <a:avLst/>
          </a:prstGeom>
          <a:noFill/>
          <a:ln>
            <a:solidFill>
              <a:schemeClr val="accent1"/>
            </a:solidFill>
          </a:ln>
        </p:spPr>
        <p:txBody>
          <a:bodyPr wrap="square" rtlCol="0">
            <a:spAutoFit/>
          </a:bodyPr>
          <a:lstStyle/>
          <a:p>
            <a:r>
              <a:rPr lang="en-US" sz="1200" dirty="0" smtClean="0"/>
              <a:t>This area </a:t>
            </a:r>
            <a:r>
              <a:rPr lang="en-US" sz="1200" dirty="0"/>
              <a:t>is </a:t>
            </a:r>
            <a:r>
              <a:rPr lang="en-US" sz="1200" dirty="0" smtClean="0"/>
              <a:t>susceptible for infection , neoplastic </a:t>
            </a:r>
            <a:r>
              <a:rPr lang="en-US" sz="1200" dirty="0" err="1" smtClean="0"/>
              <a:t>chengese</a:t>
            </a:r>
            <a:r>
              <a:rPr lang="en-US" sz="1200" dirty="0" smtClean="0"/>
              <a:t> </a:t>
            </a:r>
            <a:endParaRPr lang="en-US" sz="1200" dirty="0"/>
          </a:p>
        </p:txBody>
      </p:sp>
      <p:cxnSp>
        <p:nvCxnSpPr>
          <p:cNvPr id="7" name="رابط كسهم مستقيم 6"/>
          <p:cNvCxnSpPr/>
          <p:nvPr/>
        </p:nvCxnSpPr>
        <p:spPr>
          <a:xfrm>
            <a:off x="7204604" y="4581128"/>
            <a:ext cx="432048" cy="72008"/>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62574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2"/>
          <p:cNvSpPr txBox="1">
            <a:spLocks/>
          </p:cNvSpPr>
          <p:nvPr/>
        </p:nvSpPr>
        <p:spPr>
          <a:xfrm>
            <a:off x="609600" y="609600"/>
            <a:ext cx="7924800" cy="5748358"/>
          </a:xfrm>
          <a:prstGeom prst="rect">
            <a:avLst/>
          </a:prstGeom>
        </p:spPr>
        <p:txBody>
          <a:bodyPr>
            <a:normAutofit/>
          </a:bodyPr>
          <a:lstStyle/>
          <a:p>
            <a:pPr marL="457200" marR="0" lvl="0" indent="-457200" algn="l" defTabSz="914400" rtl="0" eaLnBrk="1" fontAlgn="auto" latinLnBrk="0" hangingPunct="1">
              <a:lnSpc>
                <a:spcPct val="100000"/>
              </a:lnSpc>
              <a:spcBef>
                <a:spcPct val="20000"/>
              </a:spcBef>
              <a:spcAft>
                <a:spcPts val="600"/>
              </a:spcAft>
              <a:buClr>
                <a:schemeClr val="tx2"/>
              </a:buClr>
              <a:buSzTx/>
              <a:buFont typeface="+mj-lt"/>
              <a:buAutoNum type="arabicPeriod" startAt="3"/>
              <a:tabLst/>
              <a:defRPr/>
            </a:pPr>
            <a:r>
              <a:rPr kumimoji="0" lang="en-US" sz="2400" b="0" i="0" u="none" strike="noStrike" kern="1200" cap="none" spc="30" normalizeH="0" baseline="0" noProof="0" dirty="0" smtClean="0">
                <a:ln>
                  <a:noFill/>
                </a:ln>
                <a:solidFill>
                  <a:srgbClr val="C00000"/>
                </a:solidFill>
                <a:effectLst/>
                <a:uLnTx/>
                <a:uFillTx/>
                <a:latin typeface="+mn-lt"/>
                <a:ea typeface="+mn-ea"/>
                <a:cs typeface="+mn-cs"/>
              </a:rPr>
              <a:t>Cold coagulation </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 — Despite the term "cold" coagulation, this method uses heat to ablate the cervical </a:t>
            </a:r>
            <a:r>
              <a:rPr kumimoji="0" lang="en-US" sz="2400" b="0" i="0" u="none" strike="noStrike" kern="1200" cap="none" spc="30" normalizeH="0" baseline="0" noProof="0" dirty="0" err="1" smtClean="0">
                <a:ln>
                  <a:noFill/>
                </a:ln>
                <a:solidFill>
                  <a:schemeClr val="tx1"/>
                </a:solidFill>
                <a:effectLst/>
                <a:uLnTx/>
                <a:uFillTx/>
                <a:latin typeface="+mn-lt"/>
                <a:ea typeface="+mn-ea"/>
                <a:cs typeface="+mn-cs"/>
              </a:rPr>
              <a:t>stroma</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 The term "cold" coagulation is used because lower temperatures are used compared with </a:t>
            </a:r>
            <a:r>
              <a:rPr kumimoji="0" lang="en-US" sz="2400" b="0" i="0" u="none" strike="noStrike" kern="1200" cap="none" spc="30" normalizeH="0" baseline="0" noProof="0" dirty="0" err="1" smtClean="0">
                <a:ln>
                  <a:noFill/>
                </a:ln>
                <a:solidFill>
                  <a:schemeClr val="tx1"/>
                </a:solidFill>
                <a:effectLst/>
                <a:uLnTx/>
                <a:uFillTx/>
                <a:latin typeface="+mn-lt"/>
                <a:ea typeface="+mn-ea"/>
                <a:cs typeface="+mn-cs"/>
              </a:rPr>
              <a:t>electrocoagulation</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 diathermy ablation (see below). Similar to </a:t>
            </a:r>
            <a:r>
              <a:rPr kumimoji="0" lang="en-US" sz="2400" b="0" i="0" u="none" strike="noStrike" kern="1200" cap="none" spc="30" normalizeH="0" baseline="0" noProof="0" dirty="0" err="1" smtClean="0">
                <a:ln>
                  <a:noFill/>
                </a:ln>
                <a:solidFill>
                  <a:schemeClr val="tx1"/>
                </a:solidFill>
                <a:effectLst/>
                <a:uLnTx/>
                <a:uFillTx/>
                <a:latin typeface="+mn-lt"/>
                <a:ea typeface="+mn-ea"/>
                <a:cs typeface="+mn-cs"/>
              </a:rPr>
              <a:t>cryotherapy</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 a probe (</a:t>
            </a:r>
            <a:r>
              <a:rPr kumimoji="0" lang="en-US" sz="2400" b="0" i="0" u="none" strike="noStrike" kern="1200" cap="none" spc="30" normalizeH="0" baseline="0" noProof="0" dirty="0" err="1" smtClean="0">
                <a:ln>
                  <a:noFill/>
                </a:ln>
                <a:solidFill>
                  <a:schemeClr val="tx1"/>
                </a:solidFill>
                <a:effectLst/>
                <a:uLnTx/>
                <a:uFillTx/>
                <a:latin typeface="+mn-lt"/>
                <a:ea typeface="+mn-ea"/>
                <a:cs typeface="+mn-cs"/>
              </a:rPr>
              <a:t>thermosound</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 is used to conduct heat to the cervix. Probe temperatures vary from 50ºC to 120ºC. Depth of penetration into the cervical </a:t>
            </a:r>
            <a:r>
              <a:rPr kumimoji="0" lang="en-US" sz="2400" b="0" i="0" u="none" strike="noStrike" kern="1200" cap="none" spc="30" normalizeH="0" baseline="0" noProof="0" dirty="0" err="1" smtClean="0">
                <a:ln>
                  <a:noFill/>
                </a:ln>
                <a:solidFill>
                  <a:schemeClr val="tx1"/>
                </a:solidFill>
                <a:effectLst/>
                <a:uLnTx/>
                <a:uFillTx/>
                <a:latin typeface="+mn-lt"/>
                <a:ea typeface="+mn-ea"/>
                <a:cs typeface="+mn-cs"/>
              </a:rPr>
              <a:t>stroma</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 depends on the temperature of the probe and duration of probe application. </a:t>
            </a:r>
          </a:p>
          <a:p>
            <a:pPr marL="342900" marR="0" lvl="0" indent="-342900" algn="l" defTabSz="914400" rtl="0" eaLnBrk="1" fontAlgn="auto" latinLnBrk="0" hangingPunct="1">
              <a:lnSpc>
                <a:spcPct val="100000"/>
              </a:lnSpc>
              <a:spcBef>
                <a:spcPct val="20000"/>
              </a:spcBef>
              <a:spcAft>
                <a:spcPts val="600"/>
              </a:spcAft>
              <a:buClr>
                <a:schemeClr val="tx2"/>
              </a:buClr>
              <a:buSzTx/>
              <a:buFont typeface="+mj-lt"/>
              <a:buAutoNum type="arabicPeriod" startAt="3"/>
              <a:tabLst/>
              <a:defRPr/>
            </a:pPr>
            <a:r>
              <a:rPr kumimoji="0" lang="en-US" sz="2400" b="0" i="0" u="none" strike="noStrike" kern="1200" cap="none" spc="30" normalizeH="0" baseline="0" noProof="0" dirty="0" smtClean="0">
                <a:ln>
                  <a:noFill/>
                </a:ln>
                <a:solidFill>
                  <a:srgbClr val="C00000"/>
                </a:solidFill>
                <a:effectLst/>
                <a:uLnTx/>
                <a:uFillTx/>
                <a:latin typeface="+mn-lt"/>
                <a:ea typeface="+mn-ea"/>
                <a:cs typeface="+mn-cs"/>
              </a:rPr>
              <a:t>Diathermy </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 — The term diathermy means "electrically induced heat". This technique uses a needle that is attached to an electrosurgical generator (</a:t>
            </a:r>
            <a:r>
              <a:rPr kumimoji="0" lang="en-US" sz="2400" b="0" i="0" u="none" strike="noStrike" kern="1200" cap="none" spc="30" normalizeH="0" baseline="0" noProof="0" dirty="0" err="1" smtClean="0">
                <a:ln>
                  <a:noFill/>
                </a:ln>
                <a:solidFill>
                  <a:schemeClr val="tx1"/>
                </a:solidFill>
                <a:effectLst/>
                <a:uLnTx/>
                <a:uFillTx/>
                <a:latin typeface="+mn-lt"/>
                <a:ea typeface="+mn-ea"/>
                <a:cs typeface="+mn-cs"/>
              </a:rPr>
              <a:t>cautery</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 device) to destroy cervical tissue. </a:t>
            </a:r>
          </a:p>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endParaRPr kumimoji="0" lang="en-US" sz="1700" b="0" i="0" u="none" strike="noStrike" kern="1200" cap="none" spc="3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924800" cy="579438"/>
          </a:xfrm>
        </p:spPr>
        <p:txBody>
          <a:bodyPr>
            <a:normAutofit fontScale="90000"/>
          </a:bodyPr>
          <a:lstStyle/>
          <a:p>
            <a:pPr algn="l" rtl="0"/>
            <a:r>
              <a:rPr lang="en-US" b="1" dirty="0">
                <a:solidFill>
                  <a:srgbClr val="FFC000"/>
                </a:solidFill>
              </a:rPr>
              <a:t>Excisional therapy </a:t>
            </a:r>
          </a:p>
        </p:txBody>
      </p:sp>
      <p:sp>
        <p:nvSpPr>
          <p:cNvPr id="3" name="Content Placeholder 2"/>
          <p:cNvSpPr>
            <a:spLocks noGrp="1"/>
          </p:cNvSpPr>
          <p:nvPr>
            <p:ph idx="1"/>
          </p:nvPr>
        </p:nvSpPr>
        <p:spPr>
          <a:xfrm>
            <a:off x="609600" y="781072"/>
            <a:ext cx="8282880" cy="5076820"/>
          </a:xfrm>
        </p:spPr>
        <p:txBody>
          <a:bodyPr>
            <a:noAutofit/>
          </a:bodyPr>
          <a:lstStyle/>
          <a:p>
            <a:pPr algn="l" rtl="0"/>
            <a:r>
              <a:rPr lang="en-US" sz="2400" dirty="0" smtClean="0"/>
              <a:t>Indications </a:t>
            </a:r>
            <a:r>
              <a:rPr lang="en-US" sz="2400" dirty="0"/>
              <a:t>for excisional therapy are: </a:t>
            </a:r>
          </a:p>
          <a:p>
            <a:pPr lvl="1" algn="l" rtl="0">
              <a:buFont typeface="+mj-lt"/>
              <a:buAutoNum type="arabicPeriod"/>
            </a:pPr>
            <a:r>
              <a:rPr lang="en-US" sz="2200" dirty="0">
                <a:solidFill>
                  <a:srgbClr val="C00000"/>
                </a:solidFill>
              </a:rPr>
              <a:t>Suspected </a:t>
            </a:r>
            <a:r>
              <a:rPr lang="en-US" sz="2200" dirty="0" err="1" smtClean="0">
                <a:solidFill>
                  <a:srgbClr val="C00000"/>
                </a:solidFill>
              </a:rPr>
              <a:t>microinvasion</a:t>
            </a:r>
            <a:endParaRPr lang="en-US" sz="2200" dirty="0">
              <a:solidFill>
                <a:srgbClr val="C00000"/>
              </a:solidFill>
            </a:endParaRPr>
          </a:p>
          <a:p>
            <a:pPr lvl="1" algn="l" rtl="0">
              <a:buFont typeface="+mj-lt"/>
              <a:buAutoNum type="arabicPeriod"/>
            </a:pPr>
            <a:r>
              <a:rPr lang="en-US" sz="2200" dirty="0"/>
              <a:t>Unsatisfactory colposcopy (the transformation zone is not fully visualized) </a:t>
            </a:r>
          </a:p>
          <a:p>
            <a:pPr lvl="1" algn="l" rtl="0">
              <a:buFont typeface="+mj-lt"/>
              <a:buAutoNum type="arabicPeriod"/>
            </a:pPr>
            <a:r>
              <a:rPr lang="en-US" sz="2200" dirty="0"/>
              <a:t>Lesion </a:t>
            </a:r>
            <a:r>
              <a:rPr lang="en-US" sz="2200" dirty="0">
                <a:solidFill>
                  <a:srgbClr val="C00000"/>
                </a:solidFill>
              </a:rPr>
              <a:t>extending into the </a:t>
            </a:r>
            <a:r>
              <a:rPr lang="en-US" sz="2200" dirty="0" err="1">
                <a:solidFill>
                  <a:srgbClr val="C00000"/>
                </a:solidFill>
              </a:rPr>
              <a:t>endocervical</a:t>
            </a:r>
            <a:r>
              <a:rPr lang="en-US" sz="2200" dirty="0">
                <a:solidFill>
                  <a:srgbClr val="C00000"/>
                </a:solidFill>
              </a:rPr>
              <a:t> canal</a:t>
            </a:r>
            <a:r>
              <a:rPr lang="en-US" sz="2200" dirty="0"/>
              <a:t> (including CIN 1) </a:t>
            </a:r>
          </a:p>
          <a:p>
            <a:pPr lvl="1" algn="l" rtl="0">
              <a:buFont typeface="+mj-lt"/>
              <a:buAutoNum type="arabicPeriod"/>
            </a:pPr>
            <a:r>
              <a:rPr lang="en-US" sz="2200" dirty="0" err="1">
                <a:solidFill>
                  <a:srgbClr val="C00000"/>
                </a:solidFill>
              </a:rPr>
              <a:t>Endocervical</a:t>
            </a:r>
            <a:r>
              <a:rPr lang="en-US" sz="2200" dirty="0">
                <a:solidFill>
                  <a:srgbClr val="C00000"/>
                </a:solidFill>
              </a:rPr>
              <a:t> curettage showing CIN or a glandular abnormality </a:t>
            </a:r>
          </a:p>
          <a:p>
            <a:pPr lvl="1" algn="l" rtl="0">
              <a:buFont typeface="+mj-lt"/>
              <a:buAutoNum type="arabicPeriod"/>
            </a:pPr>
            <a:r>
              <a:rPr lang="en-US" sz="2200" dirty="0">
                <a:solidFill>
                  <a:srgbClr val="C00000"/>
                </a:solidFill>
              </a:rPr>
              <a:t>Lack of correlation between the cytology and colposcopy/biopsies </a:t>
            </a:r>
          </a:p>
          <a:p>
            <a:pPr lvl="1" algn="l" rtl="0">
              <a:buFont typeface="+mj-lt"/>
              <a:buAutoNum type="arabicPeriod"/>
            </a:pPr>
            <a:r>
              <a:rPr lang="en-US" sz="2200" dirty="0"/>
              <a:t>Suspected </a:t>
            </a:r>
            <a:r>
              <a:rPr lang="en-US" sz="2200" dirty="0">
                <a:solidFill>
                  <a:srgbClr val="C00000"/>
                </a:solidFill>
              </a:rPr>
              <a:t>adenocarcinoma in situ </a:t>
            </a:r>
          </a:p>
          <a:p>
            <a:pPr lvl="1" algn="l" rtl="0">
              <a:buFont typeface="+mj-lt"/>
              <a:buAutoNum type="arabicPeriod"/>
            </a:pPr>
            <a:r>
              <a:rPr lang="en-US" sz="2200" dirty="0" err="1"/>
              <a:t>Colposcopist</a:t>
            </a:r>
            <a:r>
              <a:rPr lang="en-US" sz="2200" dirty="0"/>
              <a:t> unable to rule out invasive disease </a:t>
            </a:r>
          </a:p>
          <a:p>
            <a:pPr lvl="1" algn="l" rtl="0">
              <a:buFont typeface="+mj-lt"/>
              <a:buAutoNum type="arabicPeriod"/>
            </a:pPr>
            <a:r>
              <a:rPr lang="en-US" sz="2200" dirty="0">
                <a:solidFill>
                  <a:srgbClr val="C00000"/>
                </a:solidFill>
              </a:rPr>
              <a:t>Recurrence after an ablative or previous excisional procedure </a:t>
            </a:r>
            <a:endParaRPr lang="en-US" sz="2200" dirty="0" smtClean="0">
              <a:solidFill>
                <a:srgbClr val="C00000"/>
              </a:solidFill>
            </a:endParaRPr>
          </a:p>
        </p:txBody>
      </p:sp>
      <p:sp>
        <p:nvSpPr>
          <p:cNvPr id="4" name="مستطيل 3"/>
          <p:cNvSpPr/>
          <p:nvPr/>
        </p:nvSpPr>
        <p:spPr>
          <a:xfrm>
            <a:off x="4644008" y="1296850"/>
            <a:ext cx="3697381" cy="307777"/>
          </a:xfrm>
          <a:prstGeom prst="rect">
            <a:avLst/>
          </a:prstGeom>
        </p:spPr>
        <p:txBody>
          <a:bodyPr wrap="square">
            <a:spAutoFit/>
          </a:bodyPr>
          <a:lstStyle/>
          <a:p>
            <a:r>
              <a:rPr lang="en-US" sz="1400" dirty="0">
                <a:solidFill>
                  <a:srgbClr val="C00000"/>
                </a:solidFill>
              </a:rPr>
              <a:t>(Atypical vessels , </a:t>
            </a:r>
            <a:r>
              <a:rPr lang="en-US" sz="1400" dirty="0" err="1">
                <a:solidFill>
                  <a:srgbClr val="C00000"/>
                </a:solidFill>
              </a:rPr>
              <a:t>intesive</a:t>
            </a:r>
            <a:r>
              <a:rPr lang="en-US" sz="1400" dirty="0">
                <a:solidFill>
                  <a:srgbClr val="C00000"/>
                </a:solidFill>
              </a:rPr>
              <a:t> </a:t>
            </a:r>
            <a:r>
              <a:rPr lang="en-US" sz="1400" dirty="0" err="1">
                <a:solidFill>
                  <a:srgbClr val="C00000"/>
                </a:solidFill>
              </a:rPr>
              <a:t>acetowhite</a:t>
            </a:r>
            <a:r>
              <a:rPr lang="en-US" sz="1400" dirty="0">
                <a:solidFill>
                  <a:srgbClr val="C00000"/>
                </a:solidFill>
              </a:rPr>
              <a:t> lesion)</a:t>
            </a:r>
            <a:endParaRPr lang="en-US" sz="1400" dirty="0"/>
          </a:p>
        </p:txBody>
      </p:sp>
      <p:cxnSp>
        <p:nvCxnSpPr>
          <p:cNvPr id="6" name="رابط كسهم مستقيم 5"/>
          <p:cNvCxnSpPr/>
          <p:nvPr/>
        </p:nvCxnSpPr>
        <p:spPr>
          <a:xfrm>
            <a:off x="4427984" y="1450738"/>
            <a:ext cx="21602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مربع نص 6"/>
          <p:cNvSpPr txBox="1"/>
          <p:nvPr/>
        </p:nvSpPr>
        <p:spPr>
          <a:xfrm>
            <a:off x="1547664" y="5517232"/>
            <a:ext cx="5760640" cy="1169551"/>
          </a:xfrm>
          <a:prstGeom prst="rect">
            <a:avLst/>
          </a:prstGeom>
          <a:noFill/>
          <a:ln>
            <a:solidFill>
              <a:srgbClr val="C00000"/>
            </a:solidFill>
          </a:ln>
        </p:spPr>
        <p:txBody>
          <a:bodyPr wrap="square" rtlCol="0">
            <a:spAutoFit/>
          </a:bodyPr>
          <a:lstStyle/>
          <a:p>
            <a:r>
              <a:rPr lang="en-US" sz="1400" dirty="0" smtClean="0"/>
              <a:t>Mostly there is correlation btw cytological results with the </a:t>
            </a:r>
            <a:r>
              <a:rPr lang="en-US" sz="1400" dirty="0" err="1" smtClean="0"/>
              <a:t>histopathological</a:t>
            </a:r>
            <a:r>
              <a:rPr lang="en-US" sz="1400" dirty="0" smtClean="0"/>
              <a:t> (biopsy) results ; low grade cell </a:t>
            </a:r>
            <a:r>
              <a:rPr lang="en-US" sz="1400" dirty="0" err="1" smtClean="0"/>
              <a:t>atypia</a:t>
            </a:r>
            <a:r>
              <a:rPr lang="en-US" sz="1400" dirty="0" smtClean="0"/>
              <a:t> mostly reflect CIN1 , and high grade </a:t>
            </a:r>
            <a:r>
              <a:rPr lang="en-US" sz="1400" dirty="0" err="1" smtClean="0"/>
              <a:t>atypia</a:t>
            </a:r>
            <a:r>
              <a:rPr lang="en-US" sz="1400" dirty="0" smtClean="0"/>
              <a:t> mostly reflect CIN2,3 . </a:t>
            </a:r>
          </a:p>
          <a:p>
            <a:r>
              <a:rPr lang="en-US" sz="1400" dirty="0" smtClean="0"/>
              <a:t>But in rare cases there is lack of correlation as low grade cytology may reflect CIN2, 3  so its indication for excisional therapy </a:t>
            </a:r>
            <a:endParaRPr lang="en-US" sz="1400" dirty="0"/>
          </a:p>
        </p:txBody>
      </p:sp>
    </p:spTree>
    <p:extLst>
      <p:ext uri="{BB962C8B-B14F-4D97-AF65-F5344CB8AC3E}">
        <p14:creationId xmlns:p14="http://schemas.microsoft.com/office/powerpoint/2010/main" val="189381101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2"/>
          <p:cNvSpPr txBox="1">
            <a:spLocks/>
          </p:cNvSpPr>
          <p:nvPr/>
        </p:nvSpPr>
        <p:spPr>
          <a:xfrm>
            <a:off x="609600" y="762000"/>
            <a:ext cx="7924800" cy="5791200"/>
          </a:xfrm>
          <a:prstGeom prst="rect">
            <a:avLst/>
          </a:prstGeom>
        </p:spPr>
        <p:txBody>
          <a:bodyPr>
            <a:normAutofit/>
          </a:bodyPr>
          <a:lstStyle/>
          <a:p>
            <a:pPr marL="342900" marR="0" lvl="0" indent="-28575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400" b="0" i="0" u="none" strike="noStrike" kern="1200" cap="none" spc="30" normalizeH="0" baseline="0" noProof="0" dirty="0" err="1" smtClean="0">
                <a:ln>
                  <a:noFill/>
                </a:ln>
                <a:solidFill>
                  <a:schemeClr val="tx1"/>
                </a:solidFill>
                <a:effectLst/>
                <a:uLnTx/>
                <a:uFillTx/>
                <a:latin typeface="+mn-lt"/>
                <a:ea typeface="+mn-ea"/>
                <a:cs typeface="+mn-cs"/>
              </a:rPr>
              <a:t>Excisional</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 treatment can be performed by cold knife </a:t>
            </a:r>
            <a:r>
              <a:rPr kumimoji="0" lang="en-US" sz="2400" b="0" i="0" u="none" strike="noStrike" kern="1200" cap="none" spc="30" normalizeH="0" baseline="0" noProof="0" dirty="0" err="1" smtClean="0">
                <a:ln>
                  <a:noFill/>
                </a:ln>
                <a:solidFill>
                  <a:schemeClr val="tx1"/>
                </a:solidFill>
                <a:effectLst/>
                <a:uLnTx/>
                <a:uFillTx/>
                <a:latin typeface="+mn-lt"/>
                <a:ea typeface="+mn-ea"/>
                <a:cs typeface="+mn-cs"/>
              </a:rPr>
              <a:t>conization</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 laser </a:t>
            </a:r>
            <a:r>
              <a:rPr kumimoji="0" lang="en-US" sz="2400" b="0" i="0" u="none" strike="noStrike" kern="1200" cap="none" spc="30" normalizeH="0" baseline="0" noProof="0" dirty="0" err="1" smtClean="0">
                <a:ln>
                  <a:noFill/>
                </a:ln>
                <a:solidFill>
                  <a:schemeClr val="tx1"/>
                </a:solidFill>
                <a:effectLst/>
                <a:uLnTx/>
                <a:uFillTx/>
                <a:latin typeface="+mn-lt"/>
                <a:ea typeface="+mn-ea"/>
                <a:cs typeface="+mn-cs"/>
              </a:rPr>
              <a:t>conization</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 or the loop electrosurgical excision procedure </a:t>
            </a:r>
            <a:r>
              <a:rPr kumimoji="0" lang="en-US" sz="2400" b="0" i="0" u="none" strike="noStrike" kern="1200" cap="none" spc="30" normalizeH="0" baseline="0" noProof="0" dirty="0" smtClean="0">
                <a:ln>
                  <a:noFill/>
                </a:ln>
                <a:solidFill>
                  <a:srgbClr val="C00000"/>
                </a:solidFill>
                <a:effectLst/>
                <a:uLnTx/>
                <a:uFillTx/>
                <a:latin typeface="+mn-lt"/>
                <a:ea typeface="+mn-ea"/>
                <a:cs typeface="+mn-cs"/>
              </a:rPr>
              <a:t>(LEEP</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 also called large loop excision of the transformation zone (</a:t>
            </a:r>
            <a:r>
              <a:rPr kumimoji="0" lang="en-US" sz="2400" b="0" i="0" u="none" strike="noStrike" kern="1200" cap="none" spc="30" normalizeH="0" baseline="0" noProof="0" dirty="0" smtClean="0">
                <a:ln>
                  <a:noFill/>
                </a:ln>
                <a:solidFill>
                  <a:srgbClr val="C00000"/>
                </a:solidFill>
                <a:effectLst/>
                <a:uLnTx/>
                <a:uFillTx/>
                <a:latin typeface="+mn-lt"/>
                <a:ea typeface="+mn-ea"/>
                <a:cs typeface="+mn-cs"/>
              </a:rPr>
              <a:t>LLETZ</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 </a:t>
            </a:r>
          </a:p>
          <a:p>
            <a:pPr marL="342900" marR="0" lvl="0" indent="-28575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400" b="0" i="0" u="none" strike="noStrike" kern="1200" cap="none" spc="30" normalizeH="0" baseline="0" noProof="0" dirty="0" smtClean="0">
                <a:ln>
                  <a:noFill/>
                </a:ln>
                <a:solidFill>
                  <a:schemeClr val="tx1"/>
                </a:solidFill>
                <a:effectLst/>
                <a:uLnTx/>
                <a:uFillTx/>
                <a:latin typeface="+mn-lt"/>
                <a:ea typeface="+mn-ea"/>
                <a:cs typeface="+mn-cs"/>
              </a:rPr>
              <a:t>In general, with suspected </a:t>
            </a:r>
            <a:r>
              <a:rPr kumimoji="0" lang="en-US" sz="2400" b="0" i="0" u="none" strike="noStrike" kern="1200" cap="none" spc="30" normalizeH="0" baseline="0" noProof="0" dirty="0" err="1" smtClean="0">
                <a:ln>
                  <a:noFill/>
                </a:ln>
                <a:solidFill>
                  <a:schemeClr val="tx1"/>
                </a:solidFill>
                <a:effectLst/>
                <a:uLnTx/>
                <a:uFillTx/>
                <a:latin typeface="+mn-lt"/>
                <a:ea typeface="+mn-ea"/>
                <a:cs typeface="+mn-cs"/>
              </a:rPr>
              <a:t>microinvasion</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 or </a:t>
            </a:r>
            <a:r>
              <a:rPr kumimoji="0" lang="en-US" sz="2400" b="0" i="0" u="none" strike="noStrike" kern="1200" cap="none" spc="30" normalizeH="0" baseline="0" noProof="0" dirty="0" err="1" smtClean="0">
                <a:ln>
                  <a:noFill/>
                </a:ln>
                <a:solidFill>
                  <a:schemeClr val="tx1"/>
                </a:solidFill>
                <a:effectLst/>
                <a:uLnTx/>
                <a:uFillTx/>
                <a:latin typeface="+mn-lt"/>
                <a:ea typeface="+mn-ea"/>
                <a:cs typeface="+mn-cs"/>
              </a:rPr>
              <a:t>adenocarcinoma</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 in situ (AIS), cold knife </a:t>
            </a:r>
            <a:r>
              <a:rPr kumimoji="0" lang="en-US" sz="2400" b="0" i="0" u="none" strike="noStrike" kern="1200" cap="none" spc="30" normalizeH="0" baseline="0" noProof="0" dirty="0" err="1" smtClean="0">
                <a:ln>
                  <a:noFill/>
                </a:ln>
                <a:solidFill>
                  <a:schemeClr val="tx1"/>
                </a:solidFill>
                <a:effectLst/>
                <a:uLnTx/>
                <a:uFillTx/>
                <a:latin typeface="+mn-lt"/>
                <a:ea typeface="+mn-ea"/>
                <a:cs typeface="+mn-cs"/>
              </a:rPr>
              <a:t>conization</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 is often recommended so that margins can be evaluated without </a:t>
            </a:r>
            <a:r>
              <a:rPr kumimoji="0" lang="en-US" sz="2400" b="0" i="0" u="none" strike="noStrike" kern="1200" cap="none" spc="30" normalizeH="0" baseline="0" noProof="0" dirty="0" err="1" smtClean="0">
                <a:ln>
                  <a:noFill/>
                </a:ln>
                <a:solidFill>
                  <a:schemeClr val="tx1"/>
                </a:solidFill>
                <a:effectLst/>
                <a:uLnTx/>
                <a:uFillTx/>
                <a:latin typeface="+mn-lt"/>
                <a:ea typeface="+mn-ea"/>
                <a:cs typeface="+mn-cs"/>
              </a:rPr>
              <a:t>cautery</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 artifact.</a:t>
            </a:r>
          </a:p>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endParaRPr kumimoji="0" lang="en-US" sz="1700" b="0" i="0" u="none" strike="noStrike" kern="1200" cap="none" spc="30" normalizeH="0" baseline="0" noProof="0" dirty="0">
              <a:ln>
                <a:noFill/>
              </a:ln>
              <a:solidFill>
                <a:schemeClr val="tx1"/>
              </a:solidFill>
              <a:effectLst/>
              <a:uLnTx/>
              <a:uFillTx/>
              <a:latin typeface="+mn-lt"/>
              <a:ea typeface="+mn-ea"/>
              <a:cs typeface="+mn-cs"/>
            </a:endParaRPr>
          </a:p>
        </p:txBody>
      </p:sp>
      <p:sp>
        <p:nvSpPr>
          <p:cNvPr id="3" name="مربع نص 2"/>
          <p:cNvSpPr txBox="1"/>
          <p:nvPr/>
        </p:nvSpPr>
        <p:spPr>
          <a:xfrm>
            <a:off x="2051720" y="5445224"/>
            <a:ext cx="3600400" cy="646331"/>
          </a:xfrm>
          <a:prstGeom prst="rect">
            <a:avLst/>
          </a:prstGeom>
          <a:noFill/>
          <a:ln>
            <a:solidFill>
              <a:srgbClr val="C00000"/>
            </a:solidFill>
          </a:ln>
        </p:spPr>
        <p:txBody>
          <a:bodyPr wrap="square" rtlCol="0">
            <a:spAutoFit/>
          </a:bodyPr>
          <a:lstStyle/>
          <a:p>
            <a:r>
              <a:rPr lang="en-US" dirty="0" smtClean="0"/>
              <a:t>At least , we excise the whole transformational zone </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924800" cy="579438"/>
          </a:xfrm>
        </p:spPr>
        <p:txBody>
          <a:bodyPr>
            <a:normAutofit fontScale="90000"/>
          </a:bodyPr>
          <a:lstStyle/>
          <a:p>
            <a:pPr algn="l" rtl="0"/>
            <a:r>
              <a:rPr lang="en-US" b="1" dirty="0" smtClean="0">
                <a:solidFill>
                  <a:srgbClr val="FFC000"/>
                </a:solidFill>
              </a:rPr>
              <a:t>Hysterectomy</a:t>
            </a:r>
            <a:r>
              <a:rPr lang="en-US" dirty="0"/>
              <a:t> </a:t>
            </a:r>
          </a:p>
        </p:txBody>
      </p:sp>
      <p:sp>
        <p:nvSpPr>
          <p:cNvPr id="3" name="Content Placeholder 2"/>
          <p:cNvSpPr>
            <a:spLocks noGrp="1"/>
          </p:cNvSpPr>
          <p:nvPr>
            <p:ph idx="1"/>
          </p:nvPr>
        </p:nvSpPr>
        <p:spPr>
          <a:xfrm>
            <a:off x="611560" y="991870"/>
            <a:ext cx="7924800" cy="5605482"/>
          </a:xfrm>
        </p:spPr>
        <p:txBody>
          <a:bodyPr>
            <a:normAutofit/>
          </a:bodyPr>
          <a:lstStyle/>
          <a:p>
            <a:pPr algn="l" rtl="0"/>
            <a:r>
              <a:rPr lang="en-US" sz="2400" dirty="0" smtClean="0"/>
              <a:t>Hysterectomy </a:t>
            </a:r>
            <a:r>
              <a:rPr lang="en-US" sz="2400" dirty="0"/>
              <a:t>should not be performed as an initial treatment of CIN 2,3. The incidence of significant morbidity with hysterectomy is higher than with the less invasive modalities discussed above. </a:t>
            </a:r>
          </a:p>
          <a:p>
            <a:pPr algn="l" rtl="0"/>
            <a:r>
              <a:rPr lang="en-US" sz="2400" dirty="0" smtClean="0"/>
              <a:t>There </a:t>
            </a:r>
            <a:r>
              <a:rPr lang="en-US" sz="2400" dirty="0"/>
              <a:t>are, however, some indications for which hysterectomy remains a valid treatment option for </a:t>
            </a:r>
            <a:r>
              <a:rPr lang="en-US" sz="2400" dirty="0" smtClean="0"/>
              <a:t>CIN</a:t>
            </a:r>
            <a:endParaRPr lang="en-US" sz="2400" dirty="0"/>
          </a:p>
          <a:p>
            <a:pPr algn="l" rtl="0">
              <a:buFont typeface="+mj-lt"/>
              <a:buAutoNum type="arabicPeriod"/>
            </a:pPr>
            <a:r>
              <a:rPr lang="en-US" sz="2200" dirty="0" err="1"/>
              <a:t>Conization</a:t>
            </a:r>
            <a:r>
              <a:rPr lang="en-US" sz="2200" dirty="0"/>
              <a:t> specimen margins that are positive for CIN 2,3, especially in the setting of completed childbearing and expected poor compliance with </a:t>
            </a:r>
            <a:r>
              <a:rPr lang="en-US" sz="2200" dirty="0" smtClean="0"/>
              <a:t>follow-up</a:t>
            </a:r>
            <a:endParaRPr lang="en-US" sz="2200" dirty="0"/>
          </a:p>
          <a:p>
            <a:pPr algn="l" rtl="0">
              <a:buFont typeface="+mj-lt"/>
              <a:buAutoNum type="arabicPeriod"/>
            </a:pPr>
            <a:r>
              <a:rPr lang="en-US" sz="2200" dirty="0"/>
              <a:t>Presence of coexistent gynecologic conditions requiring hysterectomy </a:t>
            </a:r>
            <a:r>
              <a:rPr lang="en-US" sz="2200" dirty="0" smtClean="0"/>
              <a:t>(fibroid , </a:t>
            </a:r>
            <a:r>
              <a:rPr lang="en-US" sz="2200" dirty="0" err="1" smtClean="0"/>
              <a:t>adenomyosis</a:t>
            </a:r>
            <a:r>
              <a:rPr lang="en-US" sz="2200" dirty="0" smtClean="0"/>
              <a:t> , ….)</a:t>
            </a:r>
            <a:endParaRPr lang="en-US" sz="2200" dirty="0"/>
          </a:p>
          <a:p>
            <a:pPr algn="l" rtl="0">
              <a:buFont typeface="+mj-lt"/>
              <a:buAutoNum type="arabicPeriod"/>
            </a:pPr>
            <a:r>
              <a:rPr lang="en-US" sz="2200" dirty="0"/>
              <a:t>Patient request and persistent or recurrent CIN 2,3 </a:t>
            </a:r>
          </a:p>
        </p:txBody>
      </p:sp>
    </p:spTree>
    <p:extLst>
      <p:ext uri="{BB962C8B-B14F-4D97-AF65-F5344CB8AC3E}">
        <p14:creationId xmlns:p14="http://schemas.microsoft.com/office/powerpoint/2010/main" val="18814994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b="1" dirty="0">
                <a:solidFill>
                  <a:srgbClr val="FFC000"/>
                </a:solidFill>
              </a:rPr>
              <a:t>Collection device </a:t>
            </a:r>
          </a:p>
        </p:txBody>
      </p:sp>
      <p:sp>
        <p:nvSpPr>
          <p:cNvPr id="3" name="Content Placeholder 2"/>
          <p:cNvSpPr>
            <a:spLocks noGrp="1"/>
          </p:cNvSpPr>
          <p:nvPr>
            <p:ph idx="1"/>
          </p:nvPr>
        </p:nvSpPr>
        <p:spPr>
          <a:xfrm>
            <a:off x="395536" y="2132856"/>
            <a:ext cx="8229600" cy="4525963"/>
          </a:xfrm>
        </p:spPr>
        <p:txBody>
          <a:bodyPr/>
          <a:lstStyle/>
          <a:p>
            <a:pPr algn="l" rtl="0"/>
            <a:endParaRPr lang="en-US" dirty="0" smtClean="0"/>
          </a:p>
          <a:p>
            <a:pPr algn="l" rtl="0"/>
            <a:r>
              <a:rPr lang="en-US" sz="2400" dirty="0" smtClean="0"/>
              <a:t>Several </a:t>
            </a:r>
            <a:r>
              <a:rPr lang="en-US" sz="2400" dirty="0"/>
              <a:t>collection devices are available for cervical cytology sampling. </a:t>
            </a:r>
            <a:r>
              <a:rPr lang="en-US" sz="2400" dirty="0" smtClean="0"/>
              <a:t>It’s suggested  to use </a:t>
            </a:r>
            <a:r>
              <a:rPr lang="en-US" sz="2400" dirty="0"/>
              <a:t>a spatula and a separate </a:t>
            </a:r>
            <a:r>
              <a:rPr lang="en-US" sz="2400" dirty="0" err="1"/>
              <a:t>endocervical</a:t>
            </a:r>
            <a:r>
              <a:rPr lang="en-US" sz="2400" dirty="0"/>
              <a:t> brush as this combination provides a specimen with more </a:t>
            </a:r>
            <a:r>
              <a:rPr lang="en-US" sz="2400" dirty="0" err="1"/>
              <a:t>endocervical</a:t>
            </a:r>
            <a:r>
              <a:rPr lang="en-US" sz="2400" dirty="0"/>
              <a:t> cells than when only a spatula is </a:t>
            </a:r>
            <a:r>
              <a:rPr lang="en-US" sz="2400" dirty="0" smtClean="0"/>
              <a:t>used. </a:t>
            </a:r>
            <a:r>
              <a:rPr lang="en-US" sz="2400" dirty="0"/>
              <a:t>It is also slightly better for detecting any grade of cervical intraepithelial neoplasia (CIN) than the single broom device </a:t>
            </a:r>
            <a:r>
              <a:rPr lang="en-US" sz="2400" dirty="0" smtClean="0"/>
              <a:t>. </a:t>
            </a:r>
            <a:r>
              <a:rPr lang="en-US" sz="2400" dirty="0"/>
              <a:t>Cotton tipped swabs should be avoided because they collect fewer </a:t>
            </a:r>
            <a:r>
              <a:rPr lang="en-US" sz="2400" dirty="0" err="1"/>
              <a:t>endocervical</a:t>
            </a:r>
            <a:r>
              <a:rPr lang="en-US" sz="2400" dirty="0"/>
              <a:t> cells and do not detect CIN as well as other </a:t>
            </a:r>
            <a:r>
              <a:rPr lang="en-US" sz="2400" dirty="0" smtClean="0"/>
              <a:t>devices. </a:t>
            </a:r>
            <a:endParaRPr lang="en-US" sz="2400" dirty="0"/>
          </a:p>
          <a:p>
            <a:pPr algn="l" rtl="0"/>
            <a:endParaRPr lang="en-US" dirty="0"/>
          </a:p>
        </p:txBody>
      </p:sp>
      <p:sp>
        <p:nvSpPr>
          <p:cNvPr id="4" name="مربع نص 3"/>
          <p:cNvSpPr txBox="1"/>
          <p:nvPr/>
        </p:nvSpPr>
        <p:spPr>
          <a:xfrm>
            <a:off x="4716016" y="489446"/>
            <a:ext cx="2880320" cy="923330"/>
          </a:xfrm>
          <a:prstGeom prst="rect">
            <a:avLst/>
          </a:prstGeom>
          <a:noFill/>
          <a:ln>
            <a:solidFill>
              <a:schemeClr val="accent1"/>
            </a:solidFill>
          </a:ln>
        </p:spPr>
        <p:txBody>
          <a:bodyPr wrap="square" rtlCol="0">
            <a:spAutoFit/>
          </a:bodyPr>
          <a:lstStyle/>
          <a:p>
            <a:r>
              <a:rPr lang="en-US" dirty="0" smtClean="0"/>
              <a:t>1-Ayre spatula</a:t>
            </a:r>
          </a:p>
          <a:p>
            <a:r>
              <a:rPr lang="en-US" dirty="0" smtClean="0"/>
              <a:t>2- </a:t>
            </a:r>
            <a:r>
              <a:rPr lang="en-US" dirty="0" err="1" smtClean="0"/>
              <a:t>endocervical</a:t>
            </a:r>
            <a:r>
              <a:rPr lang="en-US" dirty="0" smtClean="0"/>
              <a:t> brush </a:t>
            </a:r>
          </a:p>
          <a:p>
            <a:r>
              <a:rPr lang="en-US" dirty="0" smtClean="0"/>
              <a:t> </a:t>
            </a:r>
            <a:endParaRPr lang="en-US" dirty="0"/>
          </a:p>
        </p:txBody>
      </p:sp>
    </p:spTree>
    <p:extLst>
      <p:ext uri="{BB962C8B-B14F-4D97-AF65-F5344CB8AC3E}">
        <p14:creationId xmlns:p14="http://schemas.microsoft.com/office/powerpoint/2010/main" val="28302737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b="925"/>
          <a:stretch>
            <a:fillRect/>
          </a:stretch>
        </p:blipFill>
        <p:spPr>
          <a:xfrm>
            <a:off x="723900" y="254783"/>
            <a:ext cx="7696200" cy="6348434"/>
          </a:xfrm>
        </p:spPr>
      </p:pic>
    </p:spTree>
    <p:extLst>
      <p:ext uri="{BB962C8B-B14F-4D97-AF65-F5344CB8AC3E}">
        <p14:creationId xmlns:p14="http://schemas.microsoft.com/office/powerpoint/2010/main" val="11290089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3950"/>
            <a:ext cx="7924800" cy="774720"/>
          </a:xfrm>
        </p:spPr>
        <p:txBody>
          <a:bodyPr/>
          <a:lstStyle/>
          <a:p>
            <a:pPr algn="l" rtl="0"/>
            <a:r>
              <a:rPr lang="en-US" b="1" dirty="0">
                <a:solidFill>
                  <a:srgbClr val="FFC000"/>
                </a:solidFill>
              </a:rPr>
              <a:t>Sample preparation </a:t>
            </a:r>
          </a:p>
        </p:txBody>
      </p:sp>
      <p:sp>
        <p:nvSpPr>
          <p:cNvPr id="3" name="Content Placeholder 2"/>
          <p:cNvSpPr>
            <a:spLocks noGrp="1"/>
          </p:cNvSpPr>
          <p:nvPr>
            <p:ph idx="1"/>
          </p:nvPr>
        </p:nvSpPr>
        <p:spPr>
          <a:xfrm>
            <a:off x="609600" y="928670"/>
            <a:ext cx="7924800" cy="5500726"/>
          </a:xfrm>
        </p:spPr>
        <p:txBody>
          <a:bodyPr>
            <a:normAutofit/>
          </a:bodyPr>
          <a:lstStyle/>
          <a:p>
            <a:pPr algn="l" rtl="0"/>
            <a:r>
              <a:rPr lang="en-US" sz="2400" dirty="0" smtClean="0"/>
              <a:t>For </a:t>
            </a:r>
            <a:r>
              <a:rPr lang="en-US" sz="2400" dirty="0"/>
              <a:t>conventional Pap smears, the </a:t>
            </a:r>
            <a:r>
              <a:rPr lang="en-US" sz="2400" dirty="0" err="1"/>
              <a:t>ectocervical</a:t>
            </a:r>
            <a:r>
              <a:rPr lang="en-US" sz="2400" dirty="0"/>
              <a:t> spatula is smeared and the </a:t>
            </a:r>
            <a:r>
              <a:rPr lang="en-US" sz="2400" dirty="0" err="1"/>
              <a:t>endocervical</a:t>
            </a:r>
            <a:r>
              <a:rPr lang="en-US" sz="2400" dirty="0"/>
              <a:t> brush is rolled uniformly onto a single slide promptly after obtaining the </a:t>
            </a:r>
            <a:r>
              <a:rPr lang="en-US" sz="2400" dirty="0" smtClean="0"/>
              <a:t>specimens. </a:t>
            </a:r>
            <a:r>
              <a:rPr lang="en-US" sz="2400" dirty="0"/>
              <a:t>The slide is then rapidly fixed to avoid air-drying; the usual fixatives are either ethyl ether plus 95 percent ethyl alcohol or 95 percent ethyl alcohol alone. If spray fixatives are used, the spray should be held at least 10 inches away from the slide to prevent disruption of cells by the propellant. </a:t>
            </a:r>
          </a:p>
          <a:p>
            <a:pPr algn="l" rtl="0"/>
            <a:r>
              <a:rPr lang="en-US" sz="2400" dirty="0"/>
              <a:t>For liquid-based thin layer cytology, the collecting device is placed into a liquid fixative solution and vigorously swirled or rotated ten times in the </a:t>
            </a:r>
            <a:r>
              <a:rPr lang="en-US" sz="2400" dirty="0" smtClean="0"/>
              <a:t>solution. </a:t>
            </a:r>
            <a:r>
              <a:rPr lang="en-US" sz="2400" dirty="0"/>
              <a:t>When the liquid is processed by the cytology laboratory, loose cells are trapped onto a filter and then plated in a monolayer onto a glass slide. </a:t>
            </a:r>
          </a:p>
          <a:p>
            <a:pPr algn="l" rtl="0"/>
            <a:endParaRPr lang="en-US" dirty="0"/>
          </a:p>
        </p:txBody>
      </p:sp>
    </p:spTree>
    <p:extLst>
      <p:ext uri="{BB962C8B-B14F-4D97-AF65-F5344CB8AC3E}">
        <p14:creationId xmlns:p14="http://schemas.microsoft.com/office/powerpoint/2010/main" val="42037489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3113" y="533400"/>
            <a:ext cx="8177775" cy="5791200"/>
          </a:xfrm>
        </p:spPr>
      </p:pic>
    </p:spTree>
    <p:extLst>
      <p:ext uri="{BB962C8B-B14F-4D97-AF65-F5344CB8AC3E}">
        <p14:creationId xmlns:p14="http://schemas.microsoft.com/office/powerpoint/2010/main" val="462999936"/>
      </p:ext>
    </p:extLst>
  </p:cSld>
  <p:clrMapOvr>
    <a:masterClrMapping/>
  </p:clrMapOvr>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1694</TotalTime>
  <Words>3075</Words>
  <Application>Microsoft Office PowerPoint</Application>
  <PresentationFormat>عرض على الشاشة (3:4)‏</PresentationFormat>
  <Paragraphs>264</Paragraphs>
  <Slides>53</Slides>
  <Notes>1</Notes>
  <HiddenSlides>0</HiddenSlides>
  <MMClips>0</MMClips>
  <ScaleCrop>false</ScaleCrop>
  <HeadingPairs>
    <vt:vector size="4" baseType="variant">
      <vt:variant>
        <vt:lpstr>نسق</vt:lpstr>
      </vt:variant>
      <vt:variant>
        <vt:i4>1</vt:i4>
      </vt:variant>
      <vt:variant>
        <vt:lpstr>عناوين الشرائح</vt:lpstr>
      </vt:variant>
      <vt:variant>
        <vt:i4>53</vt:i4>
      </vt:variant>
    </vt:vector>
  </HeadingPairs>
  <TitlesOfParts>
    <vt:vector size="54" baseType="lpstr">
      <vt:lpstr>نسق Office</vt:lpstr>
      <vt:lpstr>عرض تقديمي في PowerPoint</vt:lpstr>
      <vt:lpstr>عرض تقديمي في PowerPoint</vt:lpstr>
      <vt:lpstr>Cervical cancer screening tests</vt:lpstr>
      <vt:lpstr>Techniques for obtaining specimens</vt:lpstr>
      <vt:lpstr>عرض تقديمي في PowerPoint</vt:lpstr>
      <vt:lpstr>Collection device </vt:lpstr>
      <vt:lpstr>عرض تقديمي في PowerPoint</vt:lpstr>
      <vt:lpstr>Sample preparation </vt:lpstr>
      <vt:lpstr>عرض تقديمي في PowerPoint</vt:lpstr>
      <vt:lpstr>عرض تقديمي في PowerPoint</vt:lpstr>
      <vt:lpstr>عرض تقديمي في PowerPoint</vt:lpstr>
      <vt:lpstr>HPV testing</vt:lpstr>
      <vt:lpstr>عرض تقديمي في PowerPoint</vt:lpstr>
      <vt:lpstr>SAMPLE INTERPRETATION</vt:lpstr>
      <vt:lpstr>عرض تقديمي في PowerPoint</vt:lpstr>
      <vt:lpstr>عرض تقديمي في PowerPoint</vt:lpstr>
      <vt:lpstr>TERMINOLOGY</vt:lpstr>
      <vt:lpstr>عرض تقديمي في PowerPoint</vt:lpstr>
      <vt:lpstr>عرض تقديمي في PowerPoint</vt:lpstr>
      <vt:lpstr>عرض تقديمي في PowerPoint</vt:lpstr>
      <vt:lpstr>HPV testing result reporting</vt:lpstr>
      <vt:lpstr>عرض تقديمي في PowerPoint</vt:lpstr>
      <vt:lpstr>عرض تقديمي في PowerPoint</vt:lpstr>
      <vt:lpstr>ROLE OF HUMAN PAPILLOMAVIRUS</vt:lpstr>
      <vt:lpstr>عرض تقديمي في PowerPoint</vt:lpstr>
      <vt:lpstr>Sequelae of  acute infection</vt:lpstr>
      <vt:lpstr>عرض تقديمي في PowerPoint</vt:lpstr>
      <vt:lpstr>عرض تقديمي في PowerPoint</vt:lpstr>
      <vt:lpstr>Factors associated with development  of high grade lesions and cancer</vt:lpstr>
      <vt:lpstr>COFACTORS IN PATHOGENESIS</vt:lpstr>
      <vt:lpstr>عرض تقديمي في PowerPoint</vt:lpstr>
      <vt:lpstr>Colposcopy</vt:lpstr>
      <vt:lpstr>عرض تقديمي في PowerPoint</vt:lpstr>
      <vt:lpstr>INDICATIONS</vt:lpstr>
      <vt:lpstr>عرض تقديمي في PowerPoint</vt:lpstr>
      <vt:lpstr>عرض تقديمي في PowerPoint</vt:lpstr>
      <vt:lpstr>Steps in the colposcopic exam</vt:lpstr>
      <vt:lpstr>5% Acetic Acid Application</vt:lpstr>
      <vt:lpstr>عرض تقديمي في PowerPoint</vt:lpstr>
      <vt:lpstr>Steps in the colposcopic exam</vt:lpstr>
      <vt:lpstr>Steps in the colposcopic exam</vt:lpstr>
      <vt:lpstr>Steps in the colposcopic exam</vt:lpstr>
      <vt:lpstr>عرض تقديمي في PowerPoint</vt:lpstr>
      <vt:lpstr>Documentation</vt:lpstr>
      <vt:lpstr>عرض تقديمي في PowerPoint</vt:lpstr>
      <vt:lpstr>Management</vt:lpstr>
      <vt:lpstr>عرض تقديمي في PowerPoint</vt:lpstr>
      <vt:lpstr>Ablative therapy  </vt:lpstr>
      <vt:lpstr>عرض تقديمي في PowerPoint</vt:lpstr>
      <vt:lpstr>عرض تقديمي في PowerPoint</vt:lpstr>
      <vt:lpstr>Excisional therapy </vt:lpstr>
      <vt:lpstr>عرض تقديمي في PowerPoint</vt:lpstr>
      <vt:lpstr>Hysterectomy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Cervical intraepithelial neoplasia</dc:title>
  <dc:creator>DR MK</dc:creator>
  <cp:lastModifiedBy>Hp_i3</cp:lastModifiedBy>
  <cp:revision>54</cp:revision>
  <dcterms:created xsi:type="dcterms:W3CDTF">2017-07-09T19:11:15Z</dcterms:created>
  <dcterms:modified xsi:type="dcterms:W3CDTF">2020-06-01T20:36:57Z</dcterms:modified>
</cp:coreProperties>
</file>