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  <p:sldMasterId id="2147484005" r:id="rId2"/>
    <p:sldMasterId id="2147484020" r:id="rId3"/>
    <p:sldMasterId id="2147484034" r:id="rId4"/>
    <p:sldMasterId id="2147484046" r:id="rId5"/>
    <p:sldMasterId id="2147484080" r:id="rId6"/>
    <p:sldMasterId id="2147484092" r:id="rId7"/>
  </p:sldMasterIdLst>
  <p:notesMasterIdLst>
    <p:notesMasterId r:id="rId84"/>
  </p:notesMasterIdLst>
  <p:sldIdLst>
    <p:sldId id="483" r:id="rId8"/>
    <p:sldId id="539" r:id="rId9"/>
    <p:sldId id="525" r:id="rId10"/>
    <p:sldId id="526" r:id="rId11"/>
    <p:sldId id="438" r:id="rId12"/>
    <p:sldId id="579" r:id="rId13"/>
    <p:sldId id="521" r:id="rId14"/>
    <p:sldId id="580" r:id="rId15"/>
    <p:sldId id="581" r:id="rId16"/>
    <p:sldId id="582" r:id="rId17"/>
    <p:sldId id="257" r:id="rId18"/>
    <p:sldId id="544" r:id="rId19"/>
    <p:sldId id="443" r:id="rId20"/>
    <p:sldId id="583" r:id="rId21"/>
    <p:sldId id="447" r:id="rId22"/>
    <p:sldId id="584" r:id="rId23"/>
    <p:sldId id="587" r:id="rId24"/>
    <p:sldId id="588" r:id="rId25"/>
    <p:sldId id="589" r:id="rId26"/>
    <p:sldId id="590" r:id="rId27"/>
    <p:sldId id="585" r:id="rId28"/>
    <p:sldId id="586" r:id="rId29"/>
    <p:sldId id="509" r:id="rId30"/>
    <p:sldId id="527" r:id="rId31"/>
    <p:sldId id="500" r:id="rId32"/>
    <p:sldId id="543" r:id="rId33"/>
    <p:sldId id="545" r:id="rId34"/>
    <p:sldId id="592" r:id="rId35"/>
    <p:sldId id="591" r:id="rId36"/>
    <p:sldId id="501" r:id="rId37"/>
    <p:sldId id="566" r:id="rId38"/>
    <p:sldId id="567" r:id="rId39"/>
    <p:sldId id="546" r:id="rId40"/>
    <p:sldId id="524" r:id="rId41"/>
    <p:sldId id="555" r:id="rId42"/>
    <p:sldId id="457" r:id="rId43"/>
    <p:sldId id="563" r:id="rId44"/>
    <p:sldId id="528" r:id="rId45"/>
    <p:sldId id="504" r:id="rId46"/>
    <p:sldId id="471" r:id="rId47"/>
    <p:sldId id="473" r:id="rId48"/>
    <p:sldId id="469" r:id="rId49"/>
    <p:sldId id="475" r:id="rId50"/>
    <p:sldId id="477" r:id="rId51"/>
    <p:sldId id="550" r:id="rId52"/>
    <p:sldId id="547" r:id="rId53"/>
    <p:sldId id="549" r:id="rId54"/>
    <p:sldId id="378" r:id="rId55"/>
    <p:sldId id="300" r:id="rId56"/>
    <p:sldId id="551" r:id="rId57"/>
    <p:sldId id="564" r:id="rId58"/>
    <p:sldId id="593" r:id="rId59"/>
    <p:sldId id="499" r:id="rId60"/>
    <p:sldId id="531" r:id="rId61"/>
    <p:sldId id="530" r:id="rId62"/>
    <p:sldId id="537" r:id="rId63"/>
    <p:sldId id="538" r:id="rId64"/>
    <p:sldId id="535" r:id="rId65"/>
    <p:sldId id="511" r:id="rId66"/>
    <p:sldId id="552" r:id="rId67"/>
    <p:sldId id="514" r:id="rId68"/>
    <p:sldId id="324" r:id="rId69"/>
    <p:sldId id="515" r:id="rId70"/>
    <p:sldId id="553" r:id="rId71"/>
    <p:sldId id="516" r:id="rId72"/>
    <p:sldId id="517" r:id="rId73"/>
    <p:sldId id="575" r:id="rId74"/>
    <p:sldId id="576" r:id="rId75"/>
    <p:sldId id="569" r:id="rId76"/>
    <p:sldId id="570" r:id="rId77"/>
    <p:sldId id="518" r:id="rId78"/>
    <p:sldId id="554" r:id="rId79"/>
    <p:sldId id="577" r:id="rId80"/>
    <p:sldId id="578" r:id="rId81"/>
    <p:sldId id="565" r:id="rId82"/>
    <p:sldId id="568" r:id="rId83"/>
  </p:sldIdLst>
  <p:sldSz cx="9144000" cy="6858000" type="screen4x3"/>
  <p:notesSz cx="6858000" cy="9144000"/>
  <p:defaultTextStyle>
    <a:defPPr>
      <a:defRPr lang="en-US"/>
    </a:defPPr>
    <a:lvl1pPr algn="ctr" rtl="1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1pPr>
    <a:lvl2pPr marL="457200" algn="ctr" rtl="1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2pPr>
    <a:lvl3pPr marL="914400" algn="ctr" rtl="1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3pPr>
    <a:lvl4pPr marL="1371600" algn="ctr" rtl="1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4pPr>
    <a:lvl5pPr marL="1828800" algn="ctr" rtl="1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700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700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700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700" kern="1200">
        <a:solidFill>
          <a:schemeClr val="tx1"/>
        </a:solidFill>
        <a:latin typeface="Arial Black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99"/>
    <a:srgbClr val="FFFF99"/>
    <a:srgbClr val="FFFFFF"/>
    <a:srgbClr val="00CCFF"/>
    <a:srgbClr val="0066FF"/>
    <a:srgbClr val="3399FF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00" autoAdjust="0"/>
    <p:restoredTop sz="99219" autoAdjust="0"/>
  </p:normalViewPr>
  <p:slideViewPr>
    <p:cSldViewPr>
      <p:cViewPr varScale="1">
        <p:scale>
          <a:sx n="70" d="100"/>
          <a:sy n="70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AA06F14-4D51-46CF-9159-8AFA0DE5F9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735B0-CF52-400B-AA86-566EE2201D3C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/>
            <a:fld id="{4C3A539C-5ACF-45BE-8E36-829F846D0A69}" type="slidenum">
              <a:rPr lang="ar-SA" sz="1200">
                <a:latin typeface="Arial" pitchFamily="34" charset="0"/>
              </a:rPr>
              <a:pPr algn="r" rtl="0"/>
              <a:t>1</a:t>
            </a:fld>
            <a:endParaRPr lang="en-GB" sz="1200">
              <a:latin typeface="Arial" pitchFamily="34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2944F-AA04-4DF0-BF56-8139092DEEA6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133B3-4297-4C90-BCFD-D2C121E77DB3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/>
            <a:fld id="{F61FABA7-888F-40AC-958F-3C89D4FE7ADB}" type="slidenum">
              <a:rPr lang="ar-SA" sz="1200">
                <a:latin typeface="Arial" pitchFamily="34" charset="0"/>
              </a:rPr>
              <a:pPr algn="r" rtl="0"/>
              <a:t>16</a:t>
            </a:fld>
            <a:endParaRPr lang="en-GB" sz="1200">
              <a:latin typeface="Arial" pitchFamily="34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D82223-9022-4098-B1D5-114A940C990A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/>
            <a:fld id="{3F752B47-306C-4B10-B780-120F191F9901}" type="slidenum">
              <a:rPr lang="ar-SA" sz="1200">
                <a:latin typeface="Arial" pitchFamily="34" charset="0"/>
              </a:rPr>
              <a:pPr algn="r" rtl="0"/>
              <a:t>21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 sz="1800">
              <a:latin typeface="Verdana" pitchFamily="34" charset="0"/>
            </a:endParaRPr>
          </a:p>
        </p:txBody>
      </p:sp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b"/>
          <a:lstStyle/>
          <a:p>
            <a:pPr algn="r" rtl="0" eaLnBrk="0" hangingPunct="0"/>
            <a:r>
              <a:rPr lang="en-GB" sz="1200">
                <a:latin typeface="Times New Roman" pitchFamily="18" charset="0"/>
              </a:rPr>
              <a:t>1</a:t>
            </a:r>
          </a:p>
        </p:txBody>
      </p:sp>
      <p:sp>
        <p:nvSpPr>
          <p:cNvPr id="66566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b"/>
          <a:lstStyle/>
          <a:p>
            <a:pPr algn="l" rtl="0" eaLnBrk="0" hangingPunct="0"/>
            <a:r>
              <a:rPr lang="en-GB" sz="1200">
                <a:latin typeface="Times New Roman" pitchFamily="18" charset="0"/>
              </a:rPr>
              <a:t>Barcelona April 1997 - Afternoon Day 1</a:t>
            </a:r>
          </a:p>
        </p:txBody>
      </p:sp>
      <p:sp>
        <p:nvSpPr>
          <p:cNvPr id="6656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 sz="1800">
              <a:latin typeface="Verdana" pitchFamily="34" charset="0"/>
            </a:endParaRPr>
          </a:p>
        </p:txBody>
      </p:sp>
      <p:sp>
        <p:nvSpPr>
          <p:cNvPr id="66568" name="Rectangle 6"/>
          <p:cNvSpPr>
            <a:spLocks noChangeArrowheads="1"/>
          </p:cNvSpPr>
          <p:nvPr/>
        </p:nvSpPr>
        <p:spPr bwMode="auto">
          <a:xfrm>
            <a:off x="3884613" y="7938"/>
            <a:ext cx="2973387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/>
          <a:lstStyle/>
          <a:p>
            <a:pPr algn="r" defTabSz="765175" rtl="0" eaLnBrk="0" hangingPunct="0"/>
            <a:r>
              <a:rPr lang="en-GB" sz="1000" i="1">
                <a:latin typeface="News Gothic" charset="0"/>
              </a:rPr>
              <a:t>02-Apr-97</a:t>
            </a:r>
          </a:p>
        </p:txBody>
      </p:sp>
      <p:sp>
        <p:nvSpPr>
          <p:cNvPr id="66569" name="Rectangle 7"/>
          <p:cNvSpPr>
            <a:spLocks noChangeArrowheads="1"/>
          </p:cNvSpPr>
          <p:nvPr/>
        </p:nvSpPr>
        <p:spPr bwMode="auto">
          <a:xfrm>
            <a:off x="3884613" y="8704263"/>
            <a:ext cx="2973387" cy="430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5175" rtl="0" eaLnBrk="0" hangingPunct="0"/>
            <a:r>
              <a:rPr lang="en-GB" sz="1000" i="1">
                <a:latin typeface="News Gothic" charset="0"/>
              </a:rPr>
              <a:t>7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auto">
          <a:xfrm>
            <a:off x="-1588" y="8704263"/>
            <a:ext cx="2973388" cy="430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l" defTabSz="765175" rtl="0" eaLnBrk="0" hangingPunct="0"/>
            <a:r>
              <a:rPr lang="en-GB" sz="1000" i="1">
                <a:latin typeface="News Gothic" charset="0"/>
              </a:rPr>
              <a:t>4877 - Rick Fuller</a:t>
            </a:r>
          </a:p>
        </p:txBody>
      </p:sp>
      <p:sp>
        <p:nvSpPr>
          <p:cNvPr id="66571" name="Rectangle 9"/>
          <p:cNvSpPr>
            <a:spLocks noChangeArrowheads="1"/>
          </p:cNvSpPr>
          <p:nvPr/>
        </p:nvSpPr>
        <p:spPr bwMode="auto">
          <a:xfrm>
            <a:off x="-1588" y="7938"/>
            <a:ext cx="2973388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/>
          <a:lstStyle/>
          <a:p>
            <a:pPr algn="l" defTabSz="765175" rtl="0" eaLnBrk="0" hangingPunct="0"/>
            <a:r>
              <a:rPr lang="en-GB" sz="1000" i="1">
                <a:latin typeface="News Gothic" charset="0"/>
              </a:rPr>
              <a:t>Barcelona</a:t>
            </a:r>
          </a:p>
        </p:txBody>
      </p:sp>
      <p:sp>
        <p:nvSpPr>
          <p:cNvPr id="66572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582613"/>
            <a:ext cx="4745037" cy="3559175"/>
          </a:xfrm>
          <a:ln w="12700" cap="flat">
            <a:solidFill>
              <a:schemeClr val="tx1"/>
            </a:solidFill>
          </a:ln>
        </p:spPr>
      </p:sp>
      <p:sp>
        <p:nvSpPr>
          <p:cNvPr id="6657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7613" cy="3848100"/>
          </a:xfrm>
          <a:noFill/>
          <a:ln/>
        </p:spPr>
        <p:txBody>
          <a:bodyPr lIns="85725" tIns="42862" rIns="85725" bIns="42862"/>
          <a:lstStyle/>
          <a:p>
            <a:pPr defTabSz="812800" eaLnBrk="1" hangingPunct="1">
              <a:lnSpc>
                <a:spcPct val="87000"/>
              </a:lnSpc>
            </a:pPr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2CAF6-F591-44CE-BEB3-047CBE856121}" type="slidenum">
              <a:rPr lang="ar-SA" smtClean="0"/>
              <a:pPr/>
              <a:t>36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altLang="ja-JP" sz="1600" smtClean="0"/>
              <a:t>A diagnosis of COPD should be considered in any patient who has cough, sputum production, or dyspnea and/or a history of exposure to risk factors.  The diagnosis is confirmed by spirometry.  </a:t>
            </a:r>
          </a:p>
          <a:p>
            <a:pPr eaLnBrk="1" hangingPunct="1"/>
            <a:r>
              <a:rPr lang="en-US" altLang="ja-JP" sz="1600" smtClean="0"/>
              <a:t>To help identify individuals earlier in the course of disease, spirometry should be performed for patients who have chronic cough and sputum production even if they do not have dyspnea.  </a:t>
            </a:r>
          </a:p>
          <a:p>
            <a:pPr eaLnBrk="1" hangingPunct="1"/>
            <a:r>
              <a:rPr lang="en-US" altLang="ja-JP" sz="1600" smtClean="0"/>
              <a:t>Spirometry is the best way to diagnose COPD and to monitor its progression and health care workers to care for COPD patients should have assess to spirometry.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BC20B7-207F-4EBD-B4F1-3575A6F707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EG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FA0FA3-3726-4D85-80CD-5CD60D66D0D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AD49A-703B-401C-BD7F-C48D4292955F}" type="slidenum">
              <a:rPr lang="ar-SA" smtClean="0"/>
              <a:pPr/>
              <a:t>53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08285-9078-42CA-B0E6-0A01AEF8912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140"/>
          <p:cNvSpPr>
            <a:spLocks noChangeShapeType="1"/>
          </p:cNvSpPr>
          <p:nvPr userDrawn="1"/>
        </p:nvSpPr>
        <p:spPr bwMode="auto">
          <a:xfrm>
            <a:off x="914400" y="3581400"/>
            <a:ext cx="73152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83A38-32A6-43D7-9AE5-14361967D3E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FF5B-3AB8-47F3-AF7E-514BB34465F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34820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34822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23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24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25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26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2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2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2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3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31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3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3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3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3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36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3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3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3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1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3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7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7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7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73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34875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6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7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8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34880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1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2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8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8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8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8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8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DECCA7-BD1C-41D6-B676-7D66C7C265FA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AA2CC-51F4-4EC4-8A34-A6E7BF6B4E92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CC39F-5D16-4BAA-80B7-B1D6C2F0CC31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9BD74-B163-45FD-AE82-8E0297E632AA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9D6B3-0E95-4BF5-831D-E45B34F4CA91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3D4ED-FE96-4553-9992-4B5C87F03BC7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CBE97-45D9-498C-9D85-DC0F64CD503E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D40E0-FD2C-4C06-AF39-1C48B20DB389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1A0C-0726-4B11-B47A-2E242F59E95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0241A-FC51-4B06-8D2F-1FE8C9836D78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D68B9-4DB2-4AFC-9280-DEBBBA7B5C78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28D49-4FD0-45B2-9CEF-CEE6F2680C6C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EF9030-96BF-43F1-AE02-37367DF48A91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09316B-4B9D-45B8-9665-7DF34C138577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D94F8B-5D69-49B4-BF3C-0C222FE57DE5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E68C4-BE75-46CE-AE8D-BE271DF9E04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41FE8-9A15-4B69-A608-0AB99E72E9E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22DED-6594-4E1B-8B8E-79D26484B92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5C52C-D734-4C48-A094-9E6FD4ED089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C3603-F2E9-4130-B6A6-D7A543DFFAC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881A7-D25B-45F2-B500-95534ED3AFC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C086F-94F9-43D4-B2E2-528F2293987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D080F-0E52-42EE-8B18-006F8F82098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9C08E-E806-41D5-89BA-1E38211197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BDF1C-60B9-4B9E-9845-A35F5B90DE8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A253E-5E70-4345-93D7-4DEB281DFF5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822B7-B5A9-4994-BC1A-51228A65D7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12697C-5105-41A6-87F4-3F1DE65A681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E0AC7D-278B-4F29-A95A-DE37ED99D6C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7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C0E152-D8D9-4C57-B2E5-8192F5132ABA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9F1175-C42C-4FC4-AA50-38DBF2046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64677-F337-4F95-8026-93EF94D76F1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0E152-D8D9-4C57-B2E5-8192F5132ABA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F1175-C42C-4FC4-AA50-38DBF2046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0E152-D8D9-4C57-B2E5-8192F5132ABA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F1175-C42C-4FC4-AA50-38DBF2046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0E152-D8D9-4C57-B2E5-8192F5132ABA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F1175-C42C-4FC4-AA50-38DBF2046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0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44430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0E152-D8D9-4C57-B2E5-8192F5132ABA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F1175-C42C-4FC4-AA50-38DBF2046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0E152-D8D9-4C57-B2E5-8192F5132ABA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F1175-C42C-4FC4-AA50-38DBF2046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0E152-D8D9-4C57-B2E5-8192F5132ABA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F1175-C42C-4FC4-AA50-38DBF2046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C0E152-D8D9-4C57-B2E5-8192F5132ABA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F1175-C42C-4FC4-AA50-38DBF2046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C0E152-D8D9-4C57-B2E5-8192F5132ABA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50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9F1175-C42C-4FC4-AA50-38DBF2046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4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0E152-D8D9-4C57-B2E5-8192F5132ABA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F1175-C42C-4FC4-AA50-38DBF2046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6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0E152-D8D9-4C57-B2E5-8192F5132ABA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9F1175-C42C-4FC4-AA50-38DBF2046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2871A-F08E-45FB-ADD6-4BA93EB3079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40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37906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2508247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2585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736937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2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2" y="2737252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1" y="2737252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0196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842443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050982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31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561947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662671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82382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BA43-18B8-45A1-B14C-7D3D3776B5E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74643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81054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2030084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912604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133334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8" y="609606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4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781479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B3F3-63BC-4957-A31F-DDED675EC38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7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7F9E7-6614-4A88-A935-D86AD73AAD6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37" y="1517650"/>
            <a:ext cx="3818467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71" y="1517650"/>
            <a:ext cx="3818467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2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55600"/>
            <a:ext cx="194310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5600"/>
            <a:ext cx="5693834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37" y="1517650"/>
            <a:ext cx="3818467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71" y="1517650"/>
            <a:ext cx="3818467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17650"/>
            <a:ext cx="7772400" cy="4343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CA70-E12E-4978-A174-9CE05B586D6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55600"/>
            <a:ext cx="7772400" cy="550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237602" y="192000"/>
            <a:ext cx="8280000" cy="672000"/>
          </a:xfrm>
          <a:prstGeom prst="rect">
            <a:avLst/>
          </a:prstGeom>
        </p:spPr>
        <p:txBody>
          <a:bodyPr lIns="109728" tIns="54864" rIns="109728" bIns="54864"/>
          <a:lstStyle>
            <a:lvl1pPr algn="l">
              <a:lnSpc>
                <a:spcPct val="100000"/>
              </a:lnSpc>
              <a:defRPr sz="16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9" y="1552691"/>
            <a:ext cx="7023713" cy="4229521"/>
          </a:xfrm>
          <a:prstGeom prst="rect">
            <a:avLst/>
          </a:prstGeom>
        </p:spPr>
        <p:txBody>
          <a:bodyPr lIns="109728" tIns="54864" rIns="109728" bIns="54864"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08596" indent="0">
              <a:buNone/>
              <a:defRPr sz="1600"/>
            </a:lvl2pPr>
            <a:lvl3pPr marL="617190" indent="0">
              <a:buNone/>
              <a:defRPr sz="1600"/>
            </a:lvl3pPr>
            <a:lvl4pPr marL="925784" indent="0">
              <a:buNone/>
              <a:defRPr sz="1600"/>
            </a:lvl4pPr>
            <a:lvl5pPr marL="1234379" indent="0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8911" y="6462713"/>
            <a:ext cx="395111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6C1DC98-454A-4F33-AAFE-00D85192B0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295400"/>
            <a:ext cx="8763000" cy="0"/>
          </a:xfrm>
          <a:prstGeom prst="line">
            <a:avLst/>
          </a:prstGeom>
          <a:ln w="44450">
            <a:solidFill>
              <a:srgbClr val="5A5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1430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 lIns="109728" tIns="54864" rIns="109728" bIns="54864"/>
          <a:lstStyle>
            <a:lvl1pPr>
              <a:defRPr>
                <a:solidFill>
                  <a:srgbClr val="0F6256"/>
                </a:solidFill>
                <a:latin typeface="Helvetica Neue LT Std 55 Roman"/>
              </a:defRPr>
            </a:lvl1pPr>
          </a:lstStyle>
          <a:p>
            <a:r>
              <a:rPr lang="en-GB" dirty="0"/>
              <a:t>Title Can Be on Two Lines, </a:t>
            </a:r>
            <a:r>
              <a:rPr lang="en-GB" dirty="0" err="1"/>
              <a:t>Titlecase</a:t>
            </a:r>
            <a:r>
              <a:rPr lang="en-GB" dirty="0"/>
              <a:t>, 30 font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0"/>
          </p:nvPr>
        </p:nvSpPr>
        <p:spPr>
          <a:xfrm>
            <a:off x="152400" y="1524004"/>
            <a:ext cx="8763000" cy="4781267"/>
          </a:xfrm>
          <a:prstGeom prst="rect">
            <a:avLst/>
          </a:prstGeom>
        </p:spPr>
        <p:txBody>
          <a:bodyPr/>
          <a:lstStyle>
            <a:lvl1pPr eaLnBrk="1" hangingPunct="1">
              <a:buClr>
                <a:srgbClr val="0F6256"/>
              </a:buClr>
              <a:defRPr sz="1700">
                <a:latin typeface="Helvetica Neue LT Std 35 Thin"/>
              </a:defRPr>
            </a:lvl1pPr>
            <a:lvl2pPr eaLnBrk="1" hangingPunct="1">
              <a:buClr>
                <a:srgbClr val="0F6256"/>
              </a:buClr>
              <a:defRPr sz="1700">
                <a:latin typeface="Helvetica Neue LT Std 35 Thin"/>
              </a:defRPr>
            </a:lvl2pPr>
            <a:lvl3pPr eaLnBrk="1" hangingPunct="1">
              <a:buClr>
                <a:srgbClr val="0F6256"/>
              </a:buClr>
              <a:buFontTx/>
              <a:buChar char="»"/>
              <a:defRPr sz="1700">
                <a:latin typeface="Helvetica Neue LT Std 35 Thin"/>
              </a:defRPr>
            </a:lvl3pPr>
            <a:lvl4pPr>
              <a:buClr>
                <a:srgbClr val="0F6256"/>
              </a:buClr>
              <a:defRPr/>
            </a:lvl4pPr>
            <a:lvl5pPr>
              <a:buClr>
                <a:srgbClr val="0F6256"/>
              </a:buClr>
              <a:defRPr/>
            </a:lvl5pPr>
          </a:lstStyle>
          <a:p>
            <a:pPr lvl="0"/>
            <a:r>
              <a:rPr lang="en-CA" altLang="en-US" dirty="0" err="1"/>
              <a:t>Cliquez</a:t>
            </a:r>
            <a:r>
              <a:rPr lang="en-CA" altLang="en-US" dirty="0"/>
              <a:t> pour modifier les styles du </a:t>
            </a:r>
            <a:r>
              <a:rPr lang="en-CA" altLang="en-US" dirty="0" err="1"/>
              <a:t>texte</a:t>
            </a:r>
            <a:r>
              <a:rPr lang="en-CA" altLang="en-US" dirty="0"/>
              <a:t> du masque</a:t>
            </a:r>
          </a:p>
          <a:p>
            <a:pPr lvl="1"/>
            <a:r>
              <a:rPr lang="en-CA" altLang="en-US" dirty="0" err="1"/>
              <a:t>Deuxième</a:t>
            </a:r>
            <a:r>
              <a:rPr lang="en-CA" altLang="en-US" dirty="0"/>
              <a:t> </a:t>
            </a:r>
            <a:r>
              <a:rPr lang="en-CA" altLang="en-US" dirty="0" err="1"/>
              <a:t>niveau</a:t>
            </a:r>
            <a:endParaRPr lang="en-CA" altLang="en-US" dirty="0"/>
          </a:p>
          <a:p>
            <a:pPr lvl="2"/>
            <a:r>
              <a:rPr lang="en-CA" altLang="en-US" dirty="0" err="1"/>
              <a:t>Troisième</a:t>
            </a:r>
            <a:r>
              <a:rPr lang="en-CA" altLang="en-US" dirty="0"/>
              <a:t> </a:t>
            </a:r>
            <a:r>
              <a:rPr lang="en-CA" altLang="en-US" dirty="0" err="1"/>
              <a:t>niveau</a:t>
            </a:r>
            <a:endParaRPr lang="en-CA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6400800"/>
            <a:ext cx="8763000" cy="38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Helvetica Neue LT Std 35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BD110B99-A6C3-426B-90CC-396C19F3116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142"/>
          <p:cNvSpPr>
            <a:spLocks noChangeShapeType="1"/>
          </p:cNvSpPr>
          <p:nvPr userDrawn="1"/>
        </p:nvSpPr>
        <p:spPr bwMode="auto">
          <a:xfrm>
            <a:off x="304800" y="1600200"/>
            <a:ext cx="8001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143"/>
          <p:cNvSpPr>
            <a:spLocks noChangeShapeType="1"/>
          </p:cNvSpPr>
          <p:nvPr userDrawn="1"/>
        </p:nvSpPr>
        <p:spPr bwMode="auto">
          <a:xfrm>
            <a:off x="304800" y="1524000"/>
            <a:ext cx="815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379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9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9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1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382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84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33852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4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85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85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85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85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385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Tahoma" pitchFamily="34" charset="0"/>
              </a:defRPr>
            </a:lvl1pPr>
          </a:lstStyle>
          <a:p>
            <a:fld id="{EFA71167-8DB0-49D1-A3B8-E889DDD40F20}" type="slidenum">
              <a:rPr lang="ar-EG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ED11037-E3F3-4686-AD06-66BEA07CB2AA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4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C0E152-D8D9-4C57-B2E5-8192F5132ABA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50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50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89F1175-C42C-4FC4-AA50-38DBF2046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9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EDBE0-94B1-45E4-825E-BDE19DF43E3B}" type="datetimeFigureOut">
              <a:rPr lang="en-US" smtClean="0"/>
              <a:pPr/>
              <a:t>19-Sep-23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9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69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5C874B-1114-4EC2-AAF4-9F217BE7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037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D110B99-A6C3-426B-90CC-396C19F3116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50000">
              <a:schemeClr val="tx1"/>
            </a:gs>
            <a:gs pos="100000">
              <a:srgbClr val="00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5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1765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1117600"/>
            <a:ext cx="9144000" cy="76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  <p:sldLayoutId id="214748410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685800" indent="-6858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l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1257300" indent="-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943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286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743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200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657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4114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648200"/>
            <a:ext cx="8610600" cy="206210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anchor="b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Sitka Display" pitchFamily="2" charset="0"/>
              </a:rPr>
              <a:t>By</a:t>
            </a:r>
          </a:p>
          <a:p>
            <a:pPr marL="280988" lvl="0" indent="-280988"/>
            <a:r>
              <a:rPr lang="en-US" sz="3200" b="1" dirty="0" smtClean="0">
                <a:solidFill>
                  <a:srgbClr val="FFFFFF"/>
                </a:solidFill>
                <a:latin typeface="Sitka Display" pitchFamily="2" charset="0"/>
              </a:rPr>
              <a:t>Dr.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ea typeface="Times New Roman" pitchFamily="18" charset="0"/>
                <a:cs typeface="Calibri" pitchFamily="34" charset="0"/>
              </a:rPr>
              <a:t>Walid Ibrahim</a:t>
            </a:r>
          </a:p>
          <a:p>
            <a:pPr marL="280988" lvl="0" indent="-280988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Mongolian Baiti" pitchFamily="66" charset="0"/>
              </a:rPr>
              <a:t>Assistant Prof. of Pulmonology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Sitka Display" pitchFamily="2" charset="0"/>
              </a:rPr>
              <a:t>Faculty </a:t>
            </a:r>
            <a:r>
              <a:rPr lang="en-US" sz="3200" b="1" dirty="0">
                <a:solidFill>
                  <a:srgbClr val="FFFF00"/>
                </a:solidFill>
                <a:latin typeface="Sitka Display" pitchFamily="2" charset="0"/>
              </a:rPr>
              <a:t>of Medicine Zagazig University</a:t>
            </a:r>
          </a:p>
        </p:txBody>
      </p:sp>
      <p:pic>
        <p:nvPicPr>
          <p:cNvPr id="8195" name="Picture 5" descr="نتيجة بحث الصور عن ‪copd symptoms‬‏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8013" y="1"/>
            <a:ext cx="73615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نتيجة بحث الصور عن ‪copd symptom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effectLst>
            <a:outerShdw dist="35921" dir="2700000" algn="ctr" rotWithShape="0">
              <a:srgbClr val="111111"/>
            </a:outerShdw>
          </a:effectLst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Emphysema</a:t>
            </a:r>
            <a:r>
              <a:rPr lang="en-US" b="1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114800"/>
          </a:xfrm>
          <a:effectLst>
            <a:outerShdw dist="35921" dir="2700000" algn="ctr" rotWithShape="0">
              <a:srgbClr val="111111"/>
            </a:outerShdw>
          </a:effectLst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chemeClr val="tx2"/>
                </a:solidFill>
                <a:latin typeface="Sitka Display" pitchFamily="2" charset="0"/>
              </a:rPr>
              <a:t>Abnormal </a:t>
            </a:r>
            <a:r>
              <a:rPr lang="en-US" sz="3600" b="1" dirty="0">
                <a:solidFill>
                  <a:srgbClr val="FFFF00"/>
                </a:solidFill>
                <a:latin typeface="Sitka Display" pitchFamily="2" charset="0"/>
              </a:rPr>
              <a:t>permanent enlargement </a:t>
            </a:r>
            <a:r>
              <a:rPr lang="en-US" sz="3600" b="1" dirty="0">
                <a:solidFill>
                  <a:schemeClr val="tx2"/>
                </a:solidFill>
                <a:latin typeface="Sitka Display" pitchFamily="2" charset="0"/>
              </a:rPr>
              <a:t>of the air space distal to the terminal bronchioles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600" b="1" dirty="0">
              <a:solidFill>
                <a:schemeClr val="tx2"/>
              </a:solidFill>
              <a:latin typeface="Sitka Display" pitchFamily="2" charset="0"/>
            </a:endParaRP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chemeClr val="tx2"/>
                </a:solidFill>
                <a:latin typeface="Sitka Display" pitchFamily="2" charset="0"/>
              </a:rPr>
              <a:t>Accompanied by </a:t>
            </a:r>
            <a:r>
              <a:rPr lang="en-US" sz="3600" b="1" dirty="0">
                <a:solidFill>
                  <a:srgbClr val="FFFF00"/>
                </a:solidFill>
                <a:latin typeface="Sitka Display" pitchFamily="2" charset="0"/>
              </a:rPr>
              <a:t>destruction </a:t>
            </a:r>
            <a:r>
              <a:rPr lang="en-US" sz="3600" b="1" dirty="0">
                <a:solidFill>
                  <a:schemeClr val="tx2"/>
                </a:solidFill>
                <a:latin typeface="Sitka Display" pitchFamily="2" charset="0"/>
              </a:rPr>
              <a:t>of air space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915400" cy="51054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600" b="1" dirty="0">
              <a:solidFill>
                <a:srgbClr val="FF9999"/>
              </a:solidFill>
              <a:latin typeface="Sitka Display" pitchFamily="2" charset="0"/>
            </a:endParaRPr>
          </a:p>
          <a:p>
            <a:pPr marL="740664"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chemeClr val="tx2"/>
                </a:solidFill>
                <a:latin typeface="Sitka Display" pitchFamily="2" charset="0"/>
              </a:rPr>
              <a:t>Hyperinflation of alveoli</a:t>
            </a:r>
          </a:p>
          <a:p>
            <a:pPr marL="740664"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chemeClr val="tx2"/>
                </a:solidFill>
                <a:latin typeface="Sitka Display" pitchFamily="2" charset="0"/>
              </a:rPr>
              <a:t>Destruction of alveolar walls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chemeClr val="tx2"/>
                </a:solidFill>
                <a:latin typeface="Sitka Display" pitchFamily="2" charset="0"/>
              </a:rPr>
              <a:t>Destruction of alveolar capillary walls</a:t>
            </a:r>
          </a:p>
          <a:p>
            <a:pPr marL="740664" lvl="1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chemeClr val="tx2"/>
                </a:solidFill>
                <a:latin typeface="Sitka Display" pitchFamily="2" charset="0"/>
              </a:rPr>
              <a:t>Loss of lung elasticity</a:t>
            </a:r>
          </a:p>
          <a:p>
            <a:pPr marL="740664"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Sitka Display" pitchFamily="2" charset="0"/>
              </a:rPr>
              <a:t>Narrowed </a:t>
            </a:r>
            <a:r>
              <a:rPr lang="en-US" sz="3600" b="1" dirty="0">
                <a:solidFill>
                  <a:schemeClr val="tx2"/>
                </a:solidFill>
                <a:latin typeface="Sitka Display" pitchFamily="2" charset="0"/>
              </a:rPr>
              <a:t>airways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600" b="1" dirty="0">
              <a:solidFill>
                <a:schemeClr val="tx2"/>
              </a:solidFill>
              <a:latin typeface="Sitka Display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mphys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3505200"/>
          </a:xfrm>
        </p:spPr>
        <p:txBody>
          <a:bodyPr anchor="b"/>
          <a:lstStyle/>
          <a:p>
            <a:pPr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Sitka Display" pitchFamily="2" charset="0"/>
              </a:rPr>
              <a:t>COPD </a:t>
            </a:r>
            <a:r>
              <a:rPr lang="en-US" sz="3600" b="1" dirty="0" smtClean="0">
                <a:solidFill>
                  <a:srgbClr val="FFFF00"/>
                </a:solidFill>
                <a:latin typeface="Sitka Display" pitchFamily="2" charset="0"/>
              </a:rPr>
              <a:t>is almost always caused </a:t>
            </a:r>
            <a:r>
              <a:rPr lang="en-US" sz="3600" b="1" dirty="0" smtClean="0">
                <a:solidFill>
                  <a:srgbClr val="FFFF00"/>
                </a:solidFill>
                <a:latin typeface="Sitka Display" pitchFamily="2" charset="0"/>
              </a:rPr>
              <a:t>by ……..? </a:t>
            </a:r>
            <a:endParaRPr lang="en-US" sz="3600" b="1" dirty="0" smtClean="0">
              <a:latin typeface="Sitka Display" pitchFamily="2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Sitka Display" pitchFamily="2" charset="0"/>
              </a:rPr>
              <a:t>A. Pollution</a:t>
            </a:r>
            <a:endParaRPr lang="en-US" sz="3600" b="1" dirty="0" smtClean="0">
              <a:solidFill>
                <a:srgbClr val="FFC000"/>
              </a:solidFill>
              <a:latin typeface="Sitka Display" pitchFamily="2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Sitka Display" pitchFamily="2" charset="0"/>
              </a:rPr>
              <a:t>B. Dust</a:t>
            </a:r>
            <a:endParaRPr lang="en-US" sz="3600" b="1" dirty="0" smtClean="0">
              <a:solidFill>
                <a:srgbClr val="FFC000"/>
              </a:solidFill>
              <a:latin typeface="Sitka Display" pitchFamily="2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Sitka Display" pitchFamily="2" charset="0"/>
              </a:rPr>
              <a:t>C. Smoking</a:t>
            </a:r>
            <a:endParaRPr lang="en-US" sz="3600" b="1" dirty="0" smtClean="0">
              <a:solidFill>
                <a:srgbClr val="FFC000"/>
              </a:solidFill>
              <a:latin typeface="Sitka Display" pitchFamily="2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Sitka Display" pitchFamily="2" charset="0"/>
              </a:rPr>
              <a:t>D. Exposure to asbestos</a:t>
            </a:r>
            <a:endParaRPr lang="en-US" sz="3600" b="1" dirty="0" smtClean="0">
              <a:solidFill>
                <a:srgbClr val="FFC000"/>
              </a:solidFill>
              <a:latin typeface="Sitka Display" pitchFamily="2" charset="0"/>
            </a:endParaRPr>
          </a:p>
          <a:p>
            <a:pPr>
              <a:buFont typeface="Wingdings" pitchFamily="2" charset="2"/>
              <a:buNone/>
            </a:pPr>
            <a:endParaRPr lang="en-US" sz="3600" b="1" dirty="0" smtClean="0">
              <a:latin typeface="Sitka Display" pitchFamily="2" charset="0"/>
            </a:endParaRPr>
          </a:p>
        </p:txBody>
      </p:sp>
      <p:pic>
        <p:nvPicPr>
          <p:cNvPr id="1026" name="Picture 2" descr="Pin on Para Fond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124200"/>
            <a:ext cx="2968625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848600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52600" y="304806"/>
            <a:ext cx="716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ja-JP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ea typeface="MS PGothic" pitchFamily="34" charset="-128"/>
              </a:rPr>
              <a:t>Risk Factors for COPD</a:t>
            </a:r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6553200" y="2057406"/>
            <a:ext cx="1905000" cy="461963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MS PGothic" pitchFamily="34" charset="-128"/>
              </a:rPr>
              <a:t>Genes</a:t>
            </a:r>
          </a:p>
        </p:txBody>
      </p:sp>
      <p:sp>
        <p:nvSpPr>
          <p:cNvPr id="344069" name="Text Box 5"/>
          <p:cNvSpPr txBox="1">
            <a:spLocks noChangeArrowheads="1"/>
          </p:cNvSpPr>
          <p:nvPr/>
        </p:nvSpPr>
        <p:spPr bwMode="auto">
          <a:xfrm>
            <a:off x="6553200" y="2895605"/>
            <a:ext cx="1905000" cy="461665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altLang="ja-JP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MS PGothic" pitchFamily="34" charset="-128"/>
              </a:rPr>
              <a:t>Infections</a:t>
            </a:r>
          </a:p>
        </p:txBody>
      </p:sp>
      <p:sp>
        <p:nvSpPr>
          <p:cNvPr id="344070" name="Text Box 6"/>
          <p:cNvSpPr txBox="1">
            <a:spLocks noChangeArrowheads="1"/>
          </p:cNvSpPr>
          <p:nvPr/>
        </p:nvSpPr>
        <p:spPr bwMode="auto">
          <a:xfrm>
            <a:off x="5791200" y="3657603"/>
            <a:ext cx="2667000" cy="830997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altLang="ja-JP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MS PGothic" pitchFamily="34" charset="-128"/>
              </a:rPr>
              <a:t>Socio-economic status</a:t>
            </a:r>
          </a:p>
        </p:txBody>
      </p:sp>
      <p:sp>
        <p:nvSpPr>
          <p:cNvPr id="344071" name="Text Box 7"/>
          <p:cNvSpPr txBox="1">
            <a:spLocks noChangeArrowheads="1"/>
          </p:cNvSpPr>
          <p:nvPr/>
        </p:nvSpPr>
        <p:spPr bwMode="auto">
          <a:xfrm>
            <a:off x="1828800" y="5748343"/>
            <a:ext cx="5715000" cy="830997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altLang="ja-JP" sz="4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MS PGothic" pitchFamily="34" charset="-128"/>
              </a:rPr>
              <a:t>Aging Populations</a:t>
            </a:r>
          </a:p>
        </p:txBody>
      </p:sp>
      <p:pic>
        <p:nvPicPr>
          <p:cNvPr id="18440" name="Picture 8" descr="GOLD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6"/>
            <a:ext cx="12954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8" grpId="0" animBg="1"/>
      <p:bldP spid="344069" grpId="0" animBg="1"/>
      <p:bldP spid="344070" grpId="0" animBg="1"/>
      <p:bldP spid="3440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GB" b="1" dirty="0" smtClean="0"/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solidFill>
                  <a:srgbClr val="FFFF00"/>
                </a:solidFill>
              </a:rPr>
              <a:t>Tobacco smoking </a:t>
            </a:r>
            <a:r>
              <a:rPr lang="en-GB" b="1" dirty="0" smtClean="0"/>
              <a:t>is the </a:t>
            </a:r>
            <a:r>
              <a:rPr lang="en-GB" b="1" dirty="0" smtClean="0">
                <a:solidFill>
                  <a:srgbClr val="FFFF00"/>
                </a:solidFill>
              </a:rPr>
              <a:t>main risk factor </a:t>
            </a:r>
            <a:r>
              <a:rPr lang="en-GB" b="1" dirty="0" smtClean="0"/>
              <a:t>for COPD, although other </a:t>
            </a:r>
            <a:r>
              <a:rPr lang="en-GB" b="1" dirty="0" smtClean="0">
                <a:solidFill>
                  <a:srgbClr val="FFFF00"/>
                </a:solidFill>
              </a:rPr>
              <a:t>inhaled noxious particles </a:t>
            </a:r>
            <a:r>
              <a:rPr lang="en-GB" b="1" dirty="0" smtClean="0"/>
              <a:t>and gases may contribute.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>
                <a:solidFill>
                  <a:srgbClr val="FFFF00"/>
                </a:solidFill>
              </a:rPr>
              <a:t>Smoking causes COPD by these mechanisms: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/>
              <a:t>Inflammation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/>
              <a:t>I</a:t>
            </a:r>
            <a:r>
              <a:rPr lang="en-GB" b="1" dirty="0" smtClean="0"/>
              <a:t>mbalance </a:t>
            </a:r>
            <a:r>
              <a:rPr lang="en-GB" b="1" dirty="0" smtClean="0"/>
              <a:t>of proteases and anti- </a:t>
            </a:r>
            <a:r>
              <a:rPr lang="en-GB" b="1" dirty="0" smtClean="0"/>
              <a:t>proteases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GB" b="1" dirty="0" smtClean="0"/>
              <a:t>Oxidative stress.</a:t>
            </a:r>
            <a:endParaRPr lang="en-GB" b="1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228600"/>
            <a:ext cx="8686800" cy="914400"/>
          </a:xfrm>
          <a:prstGeom prst="rect">
            <a:avLst/>
          </a:prstGeom>
          <a:solidFill>
            <a:srgbClr val="FF0000"/>
          </a:solidFill>
          <a:effectLst>
            <a:outerShdw dist="35921" dir="2700000" algn="ctr" rotWithShape="0">
              <a:srgbClr val="111111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Display" pitchFamily="2" charset="0"/>
                <a:ea typeface="MS PGothic" pitchFamily="34" charset="-128"/>
                <a:cs typeface="+mj-cs"/>
              </a:rPr>
              <a:t>Risk Factors for COPD</a:t>
            </a:r>
            <a:endParaRPr kumimoji="0" lang="en-US" altLang="ja-JP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tka Display" pitchFamily="2" charset="0"/>
              <a:ea typeface="MS PGothic" pitchFamily="34" charset="-128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mphysema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mphysema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088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mphysem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088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04800" y="301628"/>
            <a:ext cx="8382000" cy="62478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rt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Calibri" pitchFamily="34" charset="0"/>
              </a:rPr>
              <a:t>Case history </a:t>
            </a:r>
          </a:p>
          <a:p>
            <a:pPr algn="just" rtl="0"/>
            <a:endParaRPr lang="en-US" sz="2400" b="1" dirty="0">
              <a:latin typeface="Sitka Display" pitchFamily="2" charset="0"/>
              <a:cs typeface="Calibri" pitchFamily="34" charset="0"/>
            </a:endParaRPr>
          </a:p>
          <a:p>
            <a:pPr algn="just" rtl="0"/>
            <a:r>
              <a:rPr lang="en-US" sz="2400" b="1" dirty="0">
                <a:latin typeface="Sitka Display" pitchFamily="2" charset="0"/>
                <a:cs typeface="Calibri" pitchFamily="34" charset="0"/>
              </a:rPr>
              <a:t>A 66-year-old man with a </a:t>
            </a:r>
            <a:r>
              <a:rPr lang="en-US" sz="2400" b="1" dirty="0">
                <a:solidFill>
                  <a:srgbClr val="FF0000"/>
                </a:solidFill>
                <a:latin typeface="Sitka Display" pitchFamily="2" charset="0"/>
                <a:cs typeface="Calibri" pitchFamily="34" charset="0"/>
              </a:rPr>
              <a:t>smoking history </a:t>
            </a:r>
            <a:r>
              <a:rPr lang="en-US" sz="2400" b="1" dirty="0">
                <a:latin typeface="Sitka Display" pitchFamily="2" charset="0"/>
                <a:cs typeface="Calibri" pitchFamily="34" charset="0"/>
              </a:rPr>
              <a:t>of 1 pack per day for the past 47 years presents with </a:t>
            </a:r>
            <a:r>
              <a:rPr lang="en-US" sz="2400" b="1" dirty="0">
                <a:solidFill>
                  <a:srgbClr val="FF0000"/>
                </a:solidFill>
                <a:latin typeface="Sitka Display" pitchFamily="2" charset="0"/>
                <a:cs typeface="Calibri" pitchFamily="34" charset="0"/>
              </a:rPr>
              <a:t>progressive shortness </a:t>
            </a:r>
            <a:r>
              <a:rPr lang="en-US" sz="2400" b="1" dirty="0">
                <a:latin typeface="Sitka Display" pitchFamily="2" charset="0"/>
                <a:cs typeface="Calibri" pitchFamily="34" charset="0"/>
              </a:rPr>
              <a:t>of breath and chronic cough, productive of </a:t>
            </a:r>
            <a:r>
              <a:rPr lang="en-US" sz="2400" b="1" dirty="0">
                <a:solidFill>
                  <a:srgbClr val="FF0000"/>
                </a:solidFill>
                <a:latin typeface="Sitka Display" pitchFamily="2" charset="0"/>
                <a:cs typeface="Calibri" pitchFamily="34" charset="0"/>
              </a:rPr>
              <a:t>yellowish sputum</a:t>
            </a:r>
            <a:r>
              <a:rPr lang="en-US" sz="2400" b="1" dirty="0">
                <a:latin typeface="Sitka Display" pitchFamily="2" charset="0"/>
                <a:cs typeface="Calibri" pitchFamily="34" charset="0"/>
              </a:rPr>
              <a:t>, for the past 2 years. </a:t>
            </a:r>
          </a:p>
          <a:p>
            <a:pPr algn="just" rtl="0"/>
            <a:endParaRPr lang="en-US" sz="2400" b="1" dirty="0">
              <a:latin typeface="Sitka Display" pitchFamily="2" charset="0"/>
              <a:cs typeface="Calibri" pitchFamily="34" charset="0"/>
            </a:endParaRPr>
          </a:p>
          <a:p>
            <a:pPr algn="just" rtl="0"/>
            <a:r>
              <a:rPr lang="en-US" sz="2400" b="1" dirty="0">
                <a:latin typeface="Sitka Display" pitchFamily="2" charset="0"/>
                <a:cs typeface="Calibri" pitchFamily="34" charset="0"/>
              </a:rPr>
              <a:t>On examination he appears </a:t>
            </a:r>
            <a:r>
              <a:rPr lang="en-US" sz="2400" b="1" dirty="0">
                <a:solidFill>
                  <a:srgbClr val="FF0000"/>
                </a:solidFill>
                <a:latin typeface="Sitka Display" pitchFamily="2" charset="0"/>
                <a:cs typeface="Calibri" pitchFamily="34" charset="0"/>
              </a:rPr>
              <a:t>cachectic</a:t>
            </a:r>
            <a:r>
              <a:rPr lang="en-US" sz="2400" b="1" dirty="0">
                <a:latin typeface="Sitka Display" pitchFamily="2" charset="0"/>
                <a:cs typeface="Calibri" pitchFamily="34" charset="0"/>
              </a:rPr>
              <a:t> and in moderate </a:t>
            </a:r>
            <a:r>
              <a:rPr lang="en-US" sz="2400" b="1" dirty="0">
                <a:solidFill>
                  <a:srgbClr val="FF0000"/>
                </a:solidFill>
                <a:latin typeface="Sitka Display" pitchFamily="2" charset="0"/>
                <a:cs typeface="Calibri" pitchFamily="34" charset="0"/>
              </a:rPr>
              <a:t>respiratory distress</a:t>
            </a:r>
            <a:r>
              <a:rPr lang="en-US" sz="2400" b="1" dirty="0">
                <a:latin typeface="Sitka Display" pitchFamily="2" charset="0"/>
                <a:cs typeface="Calibri" pitchFamily="34" charset="0"/>
              </a:rPr>
              <a:t>, especially after walking to the examination room, and has </a:t>
            </a:r>
            <a:r>
              <a:rPr lang="en-US" sz="2400" b="1" dirty="0">
                <a:solidFill>
                  <a:srgbClr val="FF0000"/>
                </a:solidFill>
                <a:latin typeface="Sitka Display" pitchFamily="2" charset="0"/>
                <a:cs typeface="Calibri" pitchFamily="34" charset="0"/>
              </a:rPr>
              <a:t>pursed-lip breathing</a:t>
            </a:r>
            <a:r>
              <a:rPr lang="en-US" sz="2400" b="1" dirty="0">
                <a:latin typeface="Sitka Display" pitchFamily="2" charset="0"/>
                <a:cs typeface="Calibri" pitchFamily="34" charset="0"/>
              </a:rPr>
              <a:t>. His neck veins are mildly distended. </a:t>
            </a:r>
          </a:p>
          <a:p>
            <a:pPr algn="just" rtl="0"/>
            <a:endParaRPr lang="en-US" sz="2400" b="1" dirty="0">
              <a:latin typeface="Sitka Display" pitchFamily="2" charset="0"/>
              <a:cs typeface="Calibri" pitchFamily="34" charset="0"/>
            </a:endParaRPr>
          </a:p>
          <a:p>
            <a:pPr algn="just" rtl="0"/>
            <a:r>
              <a:rPr lang="en-US" sz="2400" b="1" dirty="0">
                <a:latin typeface="Sitka Display" pitchFamily="2" charset="0"/>
                <a:cs typeface="Calibri" pitchFamily="34" charset="0"/>
              </a:rPr>
              <a:t>Lung examination reveals a </a:t>
            </a:r>
            <a:r>
              <a:rPr lang="en-US" sz="2400" b="1" dirty="0">
                <a:solidFill>
                  <a:srgbClr val="C00000"/>
                </a:solidFill>
                <a:latin typeface="Sitka Display" pitchFamily="2" charset="0"/>
                <a:cs typeface="Calibri" pitchFamily="34" charset="0"/>
              </a:rPr>
              <a:t>barrel chest </a:t>
            </a:r>
            <a:r>
              <a:rPr lang="en-US" sz="2400" b="1" dirty="0">
                <a:latin typeface="Sitka Display" pitchFamily="2" charset="0"/>
                <a:cs typeface="Calibri" pitchFamily="34" charset="0"/>
              </a:rPr>
              <a:t>and poor air entry bilaterally, with moderate inspiratory and expiratory </a:t>
            </a:r>
            <a:r>
              <a:rPr lang="en-US" sz="2400" b="1" dirty="0">
                <a:solidFill>
                  <a:srgbClr val="C00000"/>
                </a:solidFill>
                <a:latin typeface="Sitka Display" pitchFamily="2" charset="0"/>
                <a:cs typeface="Calibri" pitchFamily="34" charset="0"/>
              </a:rPr>
              <a:t>wheezing.</a:t>
            </a:r>
            <a:r>
              <a:rPr lang="en-US" sz="2400" b="1" dirty="0">
                <a:latin typeface="Sitka Display" pitchFamily="2" charset="0"/>
                <a:cs typeface="Calibri" pitchFamily="34" charset="0"/>
              </a:rPr>
              <a:t> Heart and abdominal examination are within normal limits. Lower extremities exhibit scant </a:t>
            </a:r>
            <a:r>
              <a:rPr lang="en-US" sz="2400" b="1" dirty="0">
                <a:solidFill>
                  <a:srgbClr val="C00000"/>
                </a:solidFill>
                <a:latin typeface="Sitka Display" pitchFamily="2" charset="0"/>
                <a:cs typeface="Calibri" pitchFamily="34" charset="0"/>
              </a:rPr>
              <a:t>pitting edema</a:t>
            </a:r>
            <a:r>
              <a:rPr lang="en-US" sz="2400" b="1" dirty="0">
                <a:latin typeface="Sitka Display" pitchFamily="2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mphysem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0883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/>
          </p:cNvPicPr>
          <p:nvPr/>
        </p:nvPicPr>
        <p:blipFill>
          <a:blip r:embed="rId3"/>
          <a:srcRect r="1096" b="891"/>
          <a:stretch>
            <a:fillRect/>
          </a:stretch>
        </p:blipFill>
        <p:spPr bwMode="auto">
          <a:xfrm>
            <a:off x="969966" y="1096969"/>
            <a:ext cx="3227387" cy="3817937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9459" name="Picture 3"/>
          <p:cNvPicPr>
            <a:picLocks noChangeArrowheads="1"/>
          </p:cNvPicPr>
          <p:nvPr/>
        </p:nvPicPr>
        <p:blipFill>
          <a:blip r:embed="rId4"/>
          <a:srcRect r="1277" b="1195"/>
          <a:stretch>
            <a:fillRect/>
          </a:stretch>
        </p:blipFill>
        <p:spPr bwMode="auto">
          <a:xfrm>
            <a:off x="4933953" y="1096969"/>
            <a:ext cx="3203575" cy="3786187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20728" y="5029200"/>
            <a:ext cx="7700963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1600" tIns="50800" rIns="101600" bIns="50800" anchorCtr="1"/>
          <a:lstStyle/>
          <a:p>
            <a:pPr marL="303213" indent="-303213" algn="l" defTabSz="1014413" rtl="0" eaLnBrk="0" hangingPunct="0">
              <a:spcBef>
                <a:spcPct val="10000"/>
              </a:spcBef>
              <a:spcAft>
                <a:spcPct val="20000"/>
              </a:spcAft>
              <a:buClr>
                <a:srgbClr val="FFFFFF"/>
              </a:buClr>
              <a:buSzPct val="80000"/>
              <a:buFont typeface="Wingdings" pitchFamily="2" charset="2"/>
              <a:buChar char="l"/>
            </a:pPr>
            <a:r>
              <a:rPr lang="en-GB" sz="2400" b="1" dirty="0">
                <a:solidFill>
                  <a:srgbClr val="FFFF00"/>
                </a:solidFill>
                <a:latin typeface="Verdana" pitchFamily="34" charset="0"/>
              </a:rPr>
              <a:t>Smoking</a:t>
            </a:r>
            <a:r>
              <a:rPr lang="en-GB" sz="2400" b="1" dirty="0">
                <a:solidFill>
                  <a:schemeClr val="tx2"/>
                </a:solidFill>
                <a:latin typeface="Verdana" pitchFamily="34" charset="0"/>
              </a:rPr>
              <a:t> causes </a:t>
            </a:r>
            <a:r>
              <a:rPr lang="en-GB" sz="2400" b="1" dirty="0">
                <a:solidFill>
                  <a:srgbClr val="FFFF00"/>
                </a:solidFill>
                <a:latin typeface="Verdana" pitchFamily="34" charset="0"/>
              </a:rPr>
              <a:t>80-90%</a:t>
            </a:r>
            <a:r>
              <a:rPr lang="en-GB" sz="2400" b="1" dirty="0">
                <a:solidFill>
                  <a:schemeClr val="tx2"/>
                </a:solidFill>
                <a:latin typeface="Verdana" pitchFamily="34" charset="0"/>
              </a:rPr>
              <a:t> of COPD</a:t>
            </a:r>
            <a:r>
              <a:rPr lang="en-GB" sz="2400" b="1" i="1" dirty="0">
                <a:solidFill>
                  <a:schemeClr val="tx2"/>
                </a:solidFill>
                <a:latin typeface="Verdana" pitchFamily="34" charset="0"/>
              </a:rPr>
              <a:t>.</a:t>
            </a:r>
          </a:p>
          <a:p>
            <a:pPr marL="303213" indent="-303213" algn="l" defTabSz="1014413" rtl="0" eaLnBrk="0" hangingPunct="0">
              <a:spcBef>
                <a:spcPct val="10000"/>
              </a:spcBef>
              <a:spcAft>
                <a:spcPct val="20000"/>
              </a:spcAft>
              <a:buClr>
                <a:srgbClr val="FFFFFF"/>
              </a:buClr>
              <a:buSzPct val="80000"/>
              <a:buFont typeface="Wingdings" pitchFamily="2" charset="2"/>
              <a:buChar char="l"/>
            </a:pPr>
            <a:r>
              <a:rPr lang="en-GB" sz="2400" b="1" dirty="0" smtClean="0">
                <a:solidFill>
                  <a:srgbClr val="FFFF00"/>
                </a:solidFill>
                <a:latin typeface="Verdana" pitchFamily="34" charset="0"/>
              </a:rPr>
              <a:t>10-20</a:t>
            </a:r>
            <a:r>
              <a:rPr lang="en-GB" sz="2400" b="1" dirty="0">
                <a:solidFill>
                  <a:srgbClr val="FFFF00"/>
                </a:solidFill>
                <a:latin typeface="Verdana" pitchFamily="34" charset="0"/>
              </a:rPr>
              <a:t>% of smokers </a:t>
            </a:r>
            <a:r>
              <a:rPr lang="en-GB" sz="2400" b="1" dirty="0">
                <a:solidFill>
                  <a:schemeClr val="tx2"/>
                </a:solidFill>
                <a:latin typeface="Verdana" pitchFamily="34" charset="0"/>
              </a:rPr>
              <a:t>develop clinical airflow obstruction (COPD)</a:t>
            </a:r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3708400" cy="1047750"/>
          </a:xfrm>
        </p:spPr>
        <p:txBody>
          <a:bodyPr lIns="101600" tIns="50800" rIns="101600" bIns="50800" anchor="b"/>
          <a:lstStyle/>
          <a:p>
            <a:pPr defTabSz="1014413" eaLnBrk="1" fontAlgn="auto" hangingPunct="1">
              <a:spcAft>
                <a:spcPts val="0"/>
              </a:spcAft>
              <a:defRPr/>
            </a:pPr>
            <a:r>
              <a:rPr lang="en-GB" sz="3600" b="1">
                <a:solidFill>
                  <a:srgbClr val="FFFF00"/>
                </a:solidFill>
              </a:rPr>
              <a:t>Non-Smoker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953000" y="-77788"/>
            <a:ext cx="3276600" cy="1144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1600" tIns="50800" rIns="101600" bIns="50800" anchor="ctr"/>
          <a:lstStyle/>
          <a:p>
            <a:pPr defTabSz="1014413" rtl="0" eaLnBrk="0" hangingPunct="0">
              <a:defRPr/>
            </a:pPr>
            <a:r>
              <a:rPr lang="en-GB" sz="41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Smoker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14400"/>
          </a:xfrm>
          <a:solidFill>
            <a:srgbClr val="FF0000"/>
          </a:solidFill>
          <a:effectLst>
            <a:outerShdw dist="35921" dir="2700000" algn="ctr" rotWithShape="0">
              <a:srgbClr val="111111"/>
            </a:outerShdw>
          </a:effec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ea typeface="MS PGothic" pitchFamily="34" charset="-128"/>
              </a:rPr>
              <a:t>Risk Factors for COPD</a:t>
            </a:r>
            <a:endParaRPr lang="en-US" altLang="ja-JP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  <a:ea typeface="MS PGothic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991600" cy="5638800"/>
          </a:xfrm>
          <a:effectLst>
            <a:outerShdw dist="35921" dir="2700000" algn="ctr" rotWithShape="0">
              <a:srgbClr val="111111"/>
            </a:outerShdw>
          </a:effectLst>
        </p:spPr>
        <p:txBody>
          <a:bodyPr>
            <a:no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Infection</a:t>
            </a:r>
          </a:p>
          <a:p>
            <a:pPr marL="740664" lvl="1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2"/>
                </a:solidFill>
              </a:rPr>
              <a:t>Major contributing factor </a:t>
            </a:r>
            <a:r>
              <a:rPr lang="en-US" b="1" dirty="0" smtClean="0">
                <a:solidFill>
                  <a:schemeClr val="tx2"/>
                </a:solidFill>
              </a:rPr>
              <a:t>in </a:t>
            </a:r>
            <a:r>
              <a:rPr lang="en-US" b="1" dirty="0" smtClean="0">
                <a:solidFill>
                  <a:srgbClr val="FFFF00"/>
                </a:solidFill>
              </a:rPr>
              <a:t>exacerbation </a:t>
            </a:r>
            <a:r>
              <a:rPr lang="en-US" b="1" dirty="0" smtClean="0">
                <a:solidFill>
                  <a:schemeClr val="tx2"/>
                </a:solidFill>
              </a:rPr>
              <a:t>and </a:t>
            </a:r>
            <a:r>
              <a:rPr lang="en-US" b="1" dirty="0">
                <a:solidFill>
                  <a:schemeClr val="tx2"/>
                </a:solidFill>
              </a:rPr>
              <a:t>progression of </a:t>
            </a:r>
            <a:r>
              <a:rPr lang="en-US" b="1" dirty="0" smtClean="0">
                <a:solidFill>
                  <a:schemeClr val="tx2"/>
                </a:solidFill>
              </a:rPr>
              <a:t>COPD</a:t>
            </a:r>
          </a:p>
          <a:p>
            <a:pPr marL="740664" lvl="1" eaLnBrk="1" fontAlgn="auto" hangingPunct="1">
              <a:spcAft>
                <a:spcPts val="0"/>
              </a:spcAft>
              <a:buNone/>
              <a:defRPr/>
            </a:pPr>
            <a:endParaRPr lang="en-US" b="1" dirty="0">
              <a:solidFill>
                <a:schemeClr val="tx2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  <a:sym typeface="Symbol" pitchFamily="18" charset="2"/>
              </a:rPr>
              <a:t>Heredity</a:t>
            </a:r>
          </a:p>
          <a:p>
            <a:pPr marL="740664"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-Antitrypsin (AAT) deficiency </a:t>
            </a:r>
            <a:r>
              <a:rPr lang="en-US" b="1" dirty="0">
                <a:solidFill>
                  <a:schemeClr val="tx2"/>
                </a:solidFill>
                <a:sym typeface="Symbol" pitchFamily="18" charset="2"/>
              </a:rPr>
              <a:t>(produced by liver and found in lungs); accounts for </a:t>
            </a:r>
            <a:r>
              <a:rPr lang="en-US" b="1" dirty="0">
                <a:solidFill>
                  <a:srgbClr val="FFFF00"/>
                </a:solidFill>
                <a:sym typeface="Symbol" pitchFamily="18" charset="2"/>
              </a:rPr>
              <a:t>&lt; 1% </a:t>
            </a:r>
            <a:r>
              <a:rPr lang="en-US" b="1" dirty="0">
                <a:solidFill>
                  <a:schemeClr val="tx2"/>
                </a:solidFill>
                <a:sym typeface="Symbol" pitchFamily="18" charset="2"/>
              </a:rPr>
              <a:t>of COPD </a:t>
            </a:r>
            <a:r>
              <a:rPr lang="en-US" b="1" dirty="0" smtClean="0">
                <a:solidFill>
                  <a:schemeClr val="tx2"/>
                </a:solidFill>
                <a:sym typeface="Symbol" pitchFamily="18" charset="2"/>
              </a:rPr>
              <a:t>cases</a:t>
            </a:r>
            <a:endParaRPr lang="en-US" b="1" dirty="0">
              <a:solidFill>
                <a:schemeClr val="tx2"/>
              </a:solidFill>
              <a:sym typeface="Symbol" pitchFamily="18" charset="2"/>
            </a:endParaRPr>
          </a:p>
          <a:p>
            <a:pPr marL="740664"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Emphysema </a:t>
            </a:r>
            <a:r>
              <a:rPr lang="en-US" sz="2800" b="1" dirty="0">
                <a:solidFill>
                  <a:schemeClr val="tx2"/>
                </a:solidFill>
              </a:rPr>
              <a:t>results from </a:t>
            </a:r>
            <a:r>
              <a:rPr lang="en-US" sz="2800" b="1" dirty="0" smtClean="0">
                <a:solidFill>
                  <a:schemeClr val="tx2"/>
                </a:solidFill>
              </a:rPr>
              <a:t>destruction </a:t>
            </a:r>
            <a:r>
              <a:rPr lang="en-US" sz="2800" b="1" dirty="0">
                <a:solidFill>
                  <a:schemeClr val="tx2"/>
                </a:solidFill>
              </a:rPr>
              <a:t>of lung tissues by </a:t>
            </a:r>
            <a:r>
              <a:rPr lang="en-US" sz="2800" b="1" dirty="0">
                <a:solidFill>
                  <a:srgbClr val="FFFF00"/>
                </a:solidFill>
              </a:rPr>
              <a:t>proteolytic enzymes </a:t>
            </a:r>
            <a:r>
              <a:rPr lang="en-US" sz="2800" b="1" dirty="0">
                <a:solidFill>
                  <a:schemeClr val="tx2"/>
                </a:solidFill>
              </a:rPr>
              <a:t>from neutrophils and macrophages</a:t>
            </a:r>
            <a:endParaRPr lang="en-US" sz="2800" b="1" dirty="0">
              <a:solidFill>
                <a:schemeClr val="tx2"/>
              </a:solidFill>
              <a:sym typeface="Symbol" pitchFamily="18" charset="2"/>
            </a:endParaRPr>
          </a:p>
          <a:p>
            <a:pPr marL="740664"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>
              <a:solidFill>
                <a:schemeClr val="tx2"/>
              </a:solidFill>
            </a:endParaRPr>
          </a:p>
          <a:p>
            <a:pPr marL="740664"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>
              <a:solidFill>
                <a:schemeClr val="tx2"/>
              </a:solidFill>
            </a:endParaRP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6"/>
            <a:ext cx="8686800" cy="1077913"/>
          </a:xfrm>
          <a:prstGeom prst="rect">
            <a:avLst/>
          </a:prstGeom>
          <a:solidFill>
            <a:srgbClr val="FFC000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Arial" pitchFamily="34" charset="0"/>
              </a:rPr>
              <a:t>Mechanisms Underlying Airflow Limitation in COPD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57200" y="2133600"/>
            <a:ext cx="8305800" cy="4374330"/>
            <a:chOff x="152400" y="2133600"/>
            <a:chExt cx="9167723" cy="4485889"/>
          </a:xfrm>
        </p:grpSpPr>
        <p:grpSp>
          <p:nvGrpSpPr>
            <p:cNvPr id="22532" name="Group 3"/>
            <p:cNvGrpSpPr>
              <a:grpSpLocks/>
            </p:cNvGrpSpPr>
            <p:nvPr/>
          </p:nvGrpSpPr>
          <p:grpSpPr bwMode="auto">
            <a:xfrm>
              <a:off x="152400" y="2133600"/>
              <a:ext cx="9167723" cy="2514600"/>
              <a:chOff x="152400" y="2590800"/>
              <a:chExt cx="9167723" cy="25146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648200" y="2590800"/>
                <a:ext cx="4419600" cy="25146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2537" name="Group 1"/>
              <p:cNvGrpSpPr>
                <a:grpSpLocks/>
              </p:cNvGrpSpPr>
              <p:nvPr/>
            </p:nvGrpSpPr>
            <p:grpSpPr bwMode="auto">
              <a:xfrm>
                <a:off x="152400" y="2590800"/>
                <a:ext cx="4427911" cy="2514600"/>
                <a:chOff x="152400" y="2590800"/>
                <a:chExt cx="4427911" cy="2514600"/>
              </a:xfrm>
            </p:grpSpPr>
            <p:sp>
              <p:nvSpPr>
                <p:cNvPr id="11" name="Rounded Rectangle 10"/>
                <p:cNvSpPr/>
                <p:nvPr/>
              </p:nvSpPr>
              <p:spPr>
                <a:xfrm>
                  <a:off x="152400" y="2590800"/>
                  <a:ext cx="4419600" cy="25146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alpha val="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36508" y="2590800"/>
                  <a:ext cx="4343803" cy="208313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rtl="0">
                    <a:spcBef>
                      <a:spcPts val="1200"/>
                    </a:spcBef>
                    <a:defRPr/>
                  </a:pPr>
                  <a:r>
                    <a:rPr lang="en-US" sz="2400" b="1" dirty="0">
                      <a:solidFill>
                        <a:srgbClr val="FFFF00"/>
                      </a:solidFill>
                      <a:latin typeface="Tahoma"/>
                      <a:cs typeface="Tahoma"/>
                    </a:rPr>
                    <a:t>Small Airways Disease</a:t>
                  </a:r>
                </a:p>
                <a:p>
                  <a:pPr marL="285750" indent="-285750" algn="l" rtl="0">
                    <a:spcBef>
                      <a:spcPts val="1200"/>
                    </a:spcBef>
                    <a:buFont typeface="Arial" pitchFamily="34" charset="0"/>
                    <a:buChar char="•"/>
                    <a:defRPr/>
                  </a:pPr>
                  <a:r>
                    <a:rPr lang="en-US" sz="2400" b="1" dirty="0">
                      <a:latin typeface="Tahoma"/>
                      <a:cs typeface="Tahoma"/>
                    </a:rPr>
                    <a:t>Airway </a:t>
                  </a:r>
                  <a:r>
                    <a:rPr lang="en-US" sz="2400" b="1" dirty="0" smtClean="0">
                      <a:latin typeface="Tahoma"/>
                      <a:cs typeface="Tahoma"/>
                    </a:rPr>
                    <a:t>inflammation</a:t>
                  </a:r>
                </a:p>
                <a:p>
                  <a:pPr marL="285750" indent="-285750" algn="l" rtl="0">
                    <a:spcBef>
                      <a:spcPts val="1200"/>
                    </a:spcBef>
                    <a:buFont typeface="Arial" pitchFamily="34" charset="0"/>
                    <a:buChar char="•"/>
                    <a:defRPr/>
                  </a:pPr>
                  <a:r>
                    <a:rPr lang="en-US" sz="2400" b="1" dirty="0" smtClean="0">
                      <a:latin typeface="Tahoma"/>
                      <a:cs typeface="Tahoma"/>
                    </a:rPr>
                    <a:t>Airway fibrosis,</a:t>
                  </a:r>
                </a:p>
                <a:p>
                  <a:pPr marL="285750" indent="-285750" algn="l" rtl="0">
                    <a:spcBef>
                      <a:spcPts val="1200"/>
                    </a:spcBef>
                    <a:buFont typeface="Arial" pitchFamily="34" charset="0"/>
                    <a:buChar char="•"/>
                    <a:defRPr/>
                  </a:pPr>
                  <a:r>
                    <a:rPr lang="en-US" sz="2400" b="1" dirty="0" smtClean="0">
                      <a:latin typeface="Tahoma"/>
                      <a:cs typeface="Tahoma"/>
                    </a:rPr>
                    <a:t>luminal plugs</a:t>
                  </a: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4778315" y="2590800"/>
                <a:ext cx="4541808" cy="2304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rtl="0">
                  <a:spcBef>
                    <a:spcPts val="1200"/>
                  </a:spcBef>
                  <a:defRPr/>
                </a:pPr>
                <a:r>
                  <a:rPr lang="en-US" sz="2400" b="1" dirty="0">
                    <a:solidFill>
                      <a:srgbClr val="FFFF00"/>
                    </a:solidFill>
                    <a:latin typeface="Tahoma"/>
                    <a:cs typeface="Tahoma"/>
                  </a:rPr>
                  <a:t>Parenchymal Destruction</a:t>
                </a:r>
              </a:p>
              <a:p>
                <a:pPr marL="285750" indent="-285750" algn="l" rtl="0">
                  <a:spcBef>
                    <a:spcPts val="1200"/>
                  </a:spcBef>
                  <a:buFont typeface="Arial"/>
                  <a:buChar char="•"/>
                  <a:defRPr/>
                </a:pPr>
                <a:r>
                  <a:rPr lang="en-US" sz="2400" b="1" dirty="0">
                    <a:latin typeface="Tahoma"/>
                    <a:cs typeface="Tahoma"/>
                  </a:rPr>
                  <a:t>Loss of alveolar </a:t>
                </a:r>
                <a:r>
                  <a:rPr lang="en-US" sz="2400" b="1" dirty="0" smtClean="0">
                    <a:latin typeface="Tahoma"/>
                    <a:cs typeface="Tahoma"/>
                  </a:rPr>
                  <a:t>attachments</a:t>
                </a:r>
              </a:p>
              <a:p>
                <a:pPr marL="285750" indent="-285750" algn="l" rtl="0">
                  <a:spcBef>
                    <a:spcPts val="1200"/>
                  </a:spcBef>
                  <a:buFont typeface="Arial"/>
                  <a:buChar char="•"/>
                  <a:defRPr/>
                </a:pPr>
                <a:r>
                  <a:rPr lang="en-US" sz="2400" b="1" dirty="0" smtClean="0">
                    <a:latin typeface="Tahoma"/>
                    <a:cs typeface="Tahoma"/>
                  </a:rPr>
                  <a:t>Decrease </a:t>
                </a:r>
                <a:r>
                  <a:rPr lang="en-US" sz="2400" b="1" dirty="0">
                    <a:latin typeface="Tahoma"/>
                    <a:cs typeface="Tahoma"/>
                  </a:rPr>
                  <a:t>of elastic recoil</a:t>
                </a:r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>
              <a:off x="1828800" y="4876800"/>
              <a:ext cx="2286000" cy="10668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0800000" flipV="1">
              <a:off x="5334001" y="5024903"/>
              <a:ext cx="1631110" cy="91869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35" name="TextBox 16"/>
            <p:cNvSpPr txBox="1">
              <a:spLocks noChangeArrowheads="1"/>
            </p:cNvSpPr>
            <p:nvPr/>
          </p:nvSpPr>
          <p:spPr bwMode="auto">
            <a:xfrm>
              <a:off x="1752600" y="6019800"/>
              <a:ext cx="5715000" cy="599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MS PGothic" pitchFamily="34" charset="-128"/>
                  <a:cs typeface="Tahoma" pitchFamily="34" charset="0"/>
                </a:rPr>
                <a:t>Airflow limitation</a:t>
              </a:r>
              <a:endPara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MS PGothic" pitchFamily="34" charset="-128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نتيجة بحث الصور عن ‪stepwise treatment of copd,2017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Clinical Picture of COPD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Char char="§"/>
            </a:pPr>
            <a:r>
              <a:rPr lang="en-US" sz="4400" b="1" dirty="0" smtClean="0">
                <a:latin typeface="Sitka Display" pitchFamily="2" charset="0"/>
              </a:rPr>
              <a:t>Cough    </a:t>
            </a:r>
          </a:p>
          <a:p>
            <a:pPr marL="609600" indent="-609600" eaLnBrk="1" hangingPunct="1">
              <a:buFont typeface="Wingdings" pitchFamily="2" charset="2"/>
              <a:buChar char="§"/>
            </a:pPr>
            <a:r>
              <a:rPr lang="en-US" sz="4400" b="1" dirty="0" smtClean="0">
                <a:latin typeface="Sitka Display" pitchFamily="2" charset="0"/>
              </a:rPr>
              <a:t>Expectoration</a:t>
            </a:r>
          </a:p>
          <a:p>
            <a:pPr marL="609600" indent="-609600" eaLnBrk="1" hangingPunct="1">
              <a:buFont typeface="Wingdings" pitchFamily="2" charset="2"/>
              <a:buChar char="§"/>
            </a:pPr>
            <a:r>
              <a:rPr lang="en-US" sz="4400" b="1" dirty="0" smtClean="0">
                <a:latin typeface="Sitka Display" pitchFamily="2" charset="0"/>
              </a:rPr>
              <a:t>Chest Wheeze</a:t>
            </a:r>
          </a:p>
          <a:p>
            <a:pPr marL="609600" indent="-609600" eaLnBrk="1" hangingPunct="1">
              <a:buFont typeface="Wingdings" pitchFamily="2" charset="2"/>
              <a:buChar char="§"/>
            </a:pPr>
            <a:r>
              <a:rPr lang="en-US" sz="4400" b="1" dirty="0" smtClean="0">
                <a:latin typeface="Sitka Display" pitchFamily="2" charset="0"/>
              </a:rPr>
              <a:t>Progressive dyspnea</a:t>
            </a:r>
            <a:r>
              <a:rPr lang="en-US" sz="4400" b="1" dirty="0">
                <a:latin typeface="Sitka Display" pitchFamily="2" charset="0"/>
              </a:rPr>
              <a:t> </a:t>
            </a:r>
            <a:endParaRPr lang="en-US" sz="4400" b="1" dirty="0" smtClean="0">
              <a:latin typeface="Sitka Display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mmrc cop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9144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Sign of COPD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382000" cy="5638800"/>
          </a:xfrm>
        </p:spPr>
        <p:txBody>
          <a:bodyPr anchor="t"/>
          <a:lstStyle/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48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General examination</a:t>
            </a:r>
            <a:endParaRPr lang="en-US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  <a:p>
            <a:r>
              <a:rPr lang="en-US" b="1" dirty="0" smtClean="0">
                <a:latin typeface="Sitka Display" pitchFamily="2" charset="0"/>
              </a:rPr>
              <a:t>Tripod position with pursed lip breathing</a:t>
            </a:r>
          </a:p>
          <a:p>
            <a:r>
              <a:rPr lang="en-US" b="1" dirty="0" smtClean="0">
                <a:latin typeface="Sitka Display" pitchFamily="2" charset="0"/>
              </a:rPr>
              <a:t>↑Respiratory Rate</a:t>
            </a:r>
          </a:p>
          <a:p>
            <a:pPr algn="just"/>
            <a:r>
              <a:rPr lang="en-US" b="1" dirty="0" smtClean="0">
                <a:latin typeface="Sitka Display" pitchFamily="2" charset="0"/>
              </a:rPr>
              <a:t>Cyanosis </a:t>
            </a:r>
          </a:p>
          <a:p>
            <a:pPr algn="just"/>
            <a:r>
              <a:rPr lang="en-US" b="1" dirty="0" smtClean="0">
                <a:latin typeface="Sitka Display" pitchFamily="2" charset="0"/>
              </a:rPr>
              <a:t>Flapping tremors</a:t>
            </a:r>
          </a:p>
          <a:p>
            <a:pPr algn="just"/>
            <a:r>
              <a:rPr lang="en-US" b="1" dirty="0" smtClean="0">
                <a:latin typeface="Sitka Display" pitchFamily="2" charset="0"/>
              </a:rPr>
              <a:t>Pitting lower limb edema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2" y="381000"/>
            <a:ext cx="9111941" cy="593991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853831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2" y="228600"/>
            <a:ext cx="9111941" cy="6629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85383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9144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Sign of COPD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229600" cy="5638800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Inspection /Palpation</a:t>
            </a:r>
            <a:endParaRPr lang="en-US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  <a:p>
            <a:pPr algn="just" eaLnBrk="1" hangingPunct="1"/>
            <a:r>
              <a:rPr lang="en-US" b="1" dirty="0" smtClean="0">
                <a:latin typeface="Sitka Display" pitchFamily="2" charset="0"/>
              </a:rPr>
              <a:t>Use of accessory muscles</a:t>
            </a:r>
          </a:p>
          <a:p>
            <a:pPr algn="just"/>
            <a:r>
              <a:rPr lang="en-US" b="1" dirty="0" smtClean="0">
                <a:latin typeface="Sitka Display" pitchFamily="2" charset="0"/>
              </a:rPr>
              <a:t>Litten ‘s sign</a:t>
            </a:r>
          </a:p>
          <a:p>
            <a:pPr algn="just"/>
            <a:r>
              <a:rPr lang="en-US" b="1" dirty="0" smtClean="0">
                <a:latin typeface="Sitka Display" pitchFamily="2" charset="0"/>
              </a:rPr>
              <a:t>Bilateral Diminished chest expansion</a:t>
            </a:r>
          </a:p>
          <a:p>
            <a:pPr algn="just" eaLnBrk="1" hangingPunct="1"/>
            <a:r>
              <a:rPr lang="en-US" b="1" dirty="0" smtClean="0">
                <a:latin typeface="Sitka Display" pitchFamily="2" charset="0"/>
              </a:rPr>
              <a:t>Barrel chest </a:t>
            </a:r>
          </a:p>
          <a:p>
            <a:pPr algn="just" eaLnBrk="1" hangingPunct="1"/>
            <a:r>
              <a:rPr lang="en-US" b="1" dirty="0" smtClean="0">
                <a:latin typeface="Sitka Display" pitchFamily="2" charset="0"/>
              </a:rPr>
              <a:t>Tracheal tug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" y="0"/>
            <a:ext cx="9111941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853831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086600" cy="5943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543800" cy="838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Litten's sign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72933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457200" y="914400"/>
            <a:ext cx="86868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0"/>
            <a:r>
              <a:rPr lang="en-US" altLang="zh-CN" sz="3600" b="1" u="sng" dirty="0" smtClean="0">
                <a:solidFill>
                  <a:srgbClr val="FFFF00"/>
                </a:solidFill>
                <a:latin typeface="Sitka Display" pitchFamily="2" charset="0"/>
              </a:rPr>
              <a:t>Percussion :</a:t>
            </a:r>
            <a:endParaRPr lang="en-US" altLang="zh-CN" sz="2800" i="1" u="sng" dirty="0">
              <a:solidFill>
                <a:srgbClr val="99FF66"/>
              </a:solidFill>
              <a:latin typeface="Verdana" pitchFamily="34" charset="0"/>
            </a:endParaRPr>
          </a:p>
          <a:p>
            <a:pPr algn="just" rtl="0">
              <a:buFont typeface="Wingdings" pitchFamily="2" charset="2"/>
              <a:buChar char="§"/>
            </a:pPr>
            <a:r>
              <a:rPr lang="en-US" altLang="zh-CN" sz="2800" b="1" dirty="0" smtClean="0">
                <a:latin typeface="Sitka Display" pitchFamily="2" charset="0"/>
              </a:rPr>
              <a:t> Hyperresonant  </a:t>
            </a:r>
            <a:endParaRPr lang="en-US" altLang="zh-CN" sz="2800" b="1" dirty="0">
              <a:latin typeface="Sitka Display" pitchFamily="2" charset="0"/>
            </a:endParaRPr>
          </a:p>
          <a:p>
            <a:pPr algn="just" rtl="0">
              <a:buFont typeface="Wingdings" pitchFamily="2" charset="2"/>
              <a:buChar char="§"/>
            </a:pPr>
            <a:r>
              <a:rPr lang="en-US" altLang="zh-CN" sz="2800" b="1" dirty="0" smtClean="0">
                <a:latin typeface="Sitka Display" pitchFamily="2" charset="0"/>
              </a:rPr>
              <a:t> Depressed diaphragm</a:t>
            </a:r>
            <a:endParaRPr lang="en-US" altLang="zh-CN" sz="2800" b="1" dirty="0">
              <a:latin typeface="Sitka Display" pitchFamily="2" charset="0"/>
            </a:endParaRPr>
          </a:p>
          <a:p>
            <a:pPr algn="just" rtl="0">
              <a:buFont typeface="Wingdings" pitchFamily="2" charset="2"/>
              <a:buChar char="§"/>
            </a:pPr>
            <a:r>
              <a:rPr lang="en-US" altLang="zh-CN" sz="2800" b="1" dirty="0" smtClean="0">
                <a:latin typeface="Sitka Display" pitchFamily="2" charset="0"/>
              </a:rPr>
              <a:t> Resonant bare area of the heart </a:t>
            </a:r>
          </a:p>
          <a:p>
            <a:pPr algn="just" rtl="0"/>
            <a:r>
              <a:rPr lang="en-US" altLang="zh-CN" sz="2800" dirty="0" smtClean="0">
                <a:latin typeface="Verdana" pitchFamily="34" charset="0"/>
              </a:rPr>
              <a:t> </a:t>
            </a:r>
            <a:endParaRPr lang="en-US" altLang="zh-CN" sz="2800" dirty="0">
              <a:latin typeface="Verdana" pitchFamily="34" charset="0"/>
            </a:endParaRPr>
          </a:p>
          <a:p>
            <a:pPr algn="just" rtl="0"/>
            <a:r>
              <a:rPr lang="en-US" altLang="zh-CN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Auscultation:</a:t>
            </a:r>
            <a:endParaRPr lang="en-US" altLang="zh-CN" sz="2800" i="1" u="sng" dirty="0">
              <a:solidFill>
                <a:srgbClr val="99FF66"/>
              </a:solidFill>
              <a:latin typeface="Verdana" pitchFamily="34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altLang="zh-CN" sz="2800" dirty="0">
                <a:latin typeface="Verdana" pitchFamily="34" charset="0"/>
              </a:rPr>
              <a:t> </a:t>
            </a:r>
            <a:r>
              <a:rPr lang="en-US" altLang="zh-CN" sz="2800" b="1" dirty="0" smtClean="0">
                <a:latin typeface="Sitka Display" pitchFamily="2" charset="0"/>
              </a:rPr>
              <a:t>Harsh vesicular BS with Prolonged </a:t>
            </a:r>
            <a:r>
              <a:rPr lang="en-US" altLang="zh-CN" sz="2800" b="1" dirty="0">
                <a:latin typeface="Sitka Display" pitchFamily="2" charset="0"/>
              </a:rPr>
              <a:t>expiration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altLang="zh-CN" sz="2800" b="1" dirty="0" smtClean="0">
                <a:latin typeface="Sitka Display" pitchFamily="2" charset="0"/>
              </a:rPr>
              <a:t> Wheezing during </a:t>
            </a:r>
            <a:r>
              <a:rPr lang="en-US" altLang="zh-CN" sz="2800" b="1" dirty="0">
                <a:latin typeface="Sitka Display" pitchFamily="2" charset="0"/>
              </a:rPr>
              <a:t>quiet breathing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altLang="zh-CN" sz="2800" b="1" dirty="0">
                <a:latin typeface="Sitka Display" pitchFamily="2" charset="0"/>
              </a:rPr>
              <a:t> Crackle can be heard if infection exist.</a:t>
            </a:r>
          </a:p>
          <a:p>
            <a:pPr algn="just" rtl="0">
              <a:buFont typeface="Wingdings" pitchFamily="2" charset="2"/>
              <a:buChar char="§"/>
            </a:pPr>
            <a:r>
              <a:rPr lang="en-US" altLang="zh-CN" sz="2800" b="1" dirty="0" smtClean="0">
                <a:latin typeface="Sitka Display" pitchFamily="2" charset="0"/>
              </a:rPr>
              <a:t> The </a:t>
            </a:r>
            <a:r>
              <a:rPr lang="en-US" altLang="zh-CN" sz="2800" b="1" dirty="0">
                <a:latin typeface="Sitka Display" pitchFamily="2" charset="0"/>
              </a:rPr>
              <a:t>heart sounds are best heard over the xiphoid area.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2"/>
            <a:ext cx="8991600" cy="6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r>
              <a:rPr lang="en-US" dirty="0"/>
              <a:t>Disease Trajectory of a Patients with COPD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77890" y="2157415"/>
            <a:ext cx="8066088" cy="3424237"/>
            <a:chOff x="553" y="1359"/>
            <a:chExt cx="5081" cy="2157"/>
          </a:xfrm>
        </p:grpSpPr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553" y="3493"/>
              <a:ext cx="4231" cy="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auto">
            <a:xfrm>
              <a:off x="4786" y="3475"/>
              <a:ext cx="33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20"/>
                </a:cxn>
                <a:cxn ang="0">
                  <a:pos x="0" y="41"/>
                </a:cxn>
                <a:cxn ang="0">
                  <a:pos x="0" y="0"/>
                </a:cxn>
                <a:cxn ang="0">
                  <a:pos x="33" y="21"/>
                </a:cxn>
                <a:cxn ang="0">
                  <a:pos x="0" y="0"/>
                </a:cxn>
              </a:cxnLst>
              <a:rect l="0" t="0" r="r" b="b"/>
              <a:pathLst>
                <a:path w="33" h="41">
                  <a:moveTo>
                    <a:pt x="0" y="0"/>
                  </a:moveTo>
                  <a:lnTo>
                    <a:pt x="33" y="20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645" y="1595"/>
              <a:ext cx="1000" cy="23"/>
            </a:xfrm>
            <a:custGeom>
              <a:avLst/>
              <a:gdLst/>
              <a:ahLst/>
              <a:cxnLst>
                <a:cxn ang="0">
                  <a:pos x="1000" y="6"/>
                </a:cxn>
                <a:cxn ang="0">
                  <a:pos x="988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988" y="23"/>
                </a:cxn>
                <a:cxn ang="0">
                  <a:pos x="1000" y="6"/>
                </a:cxn>
                <a:cxn ang="0">
                  <a:pos x="1000" y="6"/>
                </a:cxn>
                <a:cxn ang="0">
                  <a:pos x="996" y="0"/>
                </a:cxn>
                <a:cxn ang="0">
                  <a:pos x="988" y="0"/>
                </a:cxn>
                <a:cxn ang="0">
                  <a:pos x="1000" y="6"/>
                </a:cxn>
              </a:cxnLst>
              <a:rect l="0" t="0" r="r" b="b"/>
              <a:pathLst>
                <a:path w="1000" h="23">
                  <a:moveTo>
                    <a:pt x="1000" y="6"/>
                  </a:moveTo>
                  <a:lnTo>
                    <a:pt x="988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988" y="23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996" y="0"/>
                  </a:lnTo>
                  <a:lnTo>
                    <a:pt x="988" y="0"/>
                  </a:lnTo>
                  <a:lnTo>
                    <a:pt x="1000" y="6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1624" y="1601"/>
              <a:ext cx="209" cy="387"/>
            </a:xfrm>
            <a:custGeom>
              <a:avLst/>
              <a:gdLst/>
              <a:ahLst/>
              <a:cxnLst>
                <a:cxn ang="0">
                  <a:pos x="207" y="372"/>
                </a:cxn>
                <a:cxn ang="0">
                  <a:pos x="209" y="358"/>
                </a:cxn>
                <a:cxn ang="0">
                  <a:pos x="21" y="0"/>
                </a:cxn>
                <a:cxn ang="0">
                  <a:pos x="0" y="11"/>
                </a:cxn>
                <a:cxn ang="0">
                  <a:pos x="188" y="370"/>
                </a:cxn>
                <a:cxn ang="0">
                  <a:pos x="207" y="372"/>
                </a:cxn>
                <a:cxn ang="0">
                  <a:pos x="188" y="370"/>
                </a:cxn>
                <a:cxn ang="0">
                  <a:pos x="195" y="387"/>
                </a:cxn>
                <a:cxn ang="0">
                  <a:pos x="207" y="372"/>
                </a:cxn>
              </a:cxnLst>
              <a:rect l="0" t="0" r="r" b="b"/>
              <a:pathLst>
                <a:path w="209" h="387">
                  <a:moveTo>
                    <a:pt x="207" y="372"/>
                  </a:moveTo>
                  <a:lnTo>
                    <a:pt x="209" y="358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188" y="370"/>
                  </a:lnTo>
                  <a:lnTo>
                    <a:pt x="207" y="372"/>
                  </a:lnTo>
                  <a:lnTo>
                    <a:pt x="188" y="370"/>
                  </a:lnTo>
                  <a:lnTo>
                    <a:pt x="195" y="387"/>
                  </a:lnTo>
                  <a:lnTo>
                    <a:pt x="207" y="37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1812" y="1727"/>
              <a:ext cx="199" cy="246"/>
            </a:xfrm>
            <a:custGeom>
              <a:avLst/>
              <a:gdLst/>
              <a:ahLst/>
              <a:cxnLst>
                <a:cxn ang="0">
                  <a:pos x="192" y="2"/>
                </a:cxn>
                <a:cxn ang="0">
                  <a:pos x="180" y="6"/>
                </a:cxn>
                <a:cxn ang="0">
                  <a:pos x="0" y="230"/>
                </a:cxn>
                <a:cxn ang="0">
                  <a:pos x="19" y="246"/>
                </a:cxn>
                <a:cxn ang="0">
                  <a:pos x="199" y="21"/>
                </a:cxn>
                <a:cxn ang="0">
                  <a:pos x="192" y="2"/>
                </a:cxn>
                <a:cxn ang="0">
                  <a:pos x="192" y="2"/>
                </a:cxn>
                <a:cxn ang="0">
                  <a:pos x="186" y="0"/>
                </a:cxn>
                <a:cxn ang="0">
                  <a:pos x="180" y="6"/>
                </a:cxn>
                <a:cxn ang="0">
                  <a:pos x="192" y="2"/>
                </a:cxn>
              </a:cxnLst>
              <a:rect l="0" t="0" r="r" b="b"/>
              <a:pathLst>
                <a:path w="199" h="246">
                  <a:moveTo>
                    <a:pt x="192" y="2"/>
                  </a:moveTo>
                  <a:lnTo>
                    <a:pt x="180" y="6"/>
                  </a:lnTo>
                  <a:lnTo>
                    <a:pt x="0" y="230"/>
                  </a:lnTo>
                  <a:lnTo>
                    <a:pt x="19" y="246"/>
                  </a:lnTo>
                  <a:lnTo>
                    <a:pt x="199" y="21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86" y="0"/>
                  </a:lnTo>
                  <a:lnTo>
                    <a:pt x="180" y="6"/>
                  </a:lnTo>
                  <a:lnTo>
                    <a:pt x="192" y="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1998" y="1729"/>
              <a:ext cx="589" cy="165"/>
            </a:xfrm>
            <a:custGeom>
              <a:avLst/>
              <a:gdLst/>
              <a:ahLst/>
              <a:cxnLst>
                <a:cxn ang="0">
                  <a:pos x="589" y="150"/>
                </a:cxn>
                <a:cxn ang="0">
                  <a:pos x="581" y="142"/>
                </a:cxn>
                <a:cxn ang="0">
                  <a:pos x="6" y="0"/>
                </a:cxn>
                <a:cxn ang="0">
                  <a:pos x="0" y="23"/>
                </a:cxn>
                <a:cxn ang="0">
                  <a:pos x="576" y="165"/>
                </a:cxn>
                <a:cxn ang="0">
                  <a:pos x="589" y="150"/>
                </a:cxn>
                <a:cxn ang="0">
                  <a:pos x="589" y="150"/>
                </a:cxn>
                <a:cxn ang="0">
                  <a:pos x="587" y="144"/>
                </a:cxn>
                <a:cxn ang="0">
                  <a:pos x="581" y="142"/>
                </a:cxn>
                <a:cxn ang="0">
                  <a:pos x="589" y="150"/>
                </a:cxn>
              </a:cxnLst>
              <a:rect l="0" t="0" r="r" b="b"/>
              <a:pathLst>
                <a:path w="589" h="165">
                  <a:moveTo>
                    <a:pt x="589" y="150"/>
                  </a:moveTo>
                  <a:lnTo>
                    <a:pt x="581" y="142"/>
                  </a:lnTo>
                  <a:lnTo>
                    <a:pt x="6" y="0"/>
                  </a:lnTo>
                  <a:lnTo>
                    <a:pt x="0" y="23"/>
                  </a:lnTo>
                  <a:lnTo>
                    <a:pt x="576" y="165"/>
                  </a:lnTo>
                  <a:lnTo>
                    <a:pt x="589" y="150"/>
                  </a:lnTo>
                  <a:lnTo>
                    <a:pt x="589" y="150"/>
                  </a:lnTo>
                  <a:lnTo>
                    <a:pt x="587" y="144"/>
                  </a:lnTo>
                  <a:lnTo>
                    <a:pt x="581" y="142"/>
                  </a:lnTo>
                  <a:lnTo>
                    <a:pt x="589" y="15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2566" y="1879"/>
              <a:ext cx="211" cy="572"/>
            </a:xfrm>
            <a:custGeom>
              <a:avLst/>
              <a:gdLst/>
              <a:ahLst/>
              <a:cxnLst>
                <a:cxn ang="0">
                  <a:pos x="209" y="549"/>
                </a:cxn>
                <a:cxn ang="0">
                  <a:pos x="211" y="539"/>
                </a:cxn>
                <a:cxn ang="0">
                  <a:pos x="21" y="0"/>
                </a:cxn>
                <a:cxn ang="0">
                  <a:pos x="0" y="7"/>
                </a:cxn>
                <a:cxn ang="0">
                  <a:pos x="188" y="547"/>
                </a:cxn>
                <a:cxn ang="0">
                  <a:pos x="209" y="549"/>
                </a:cxn>
                <a:cxn ang="0">
                  <a:pos x="188" y="547"/>
                </a:cxn>
                <a:cxn ang="0">
                  <a:pos x="196" y="572"/>
                </a:cxn>
                <a:cxn ang="0">
                  <a:pos x="209" y="549"/>
                </a:cxn>
              </a:cxnLst>
              <a:rect l="0" t="0" r="r" b="b"/>
              <a:pathLst>
                <a:path w="211" h="572">
                  <a:moveTo>
                    <a:pt x="209" y="549"/>
                  </a:moveTo>
                  <a:lnTo>
                    <a:pt x="211" y="539"/>
                  </a:lnTo>
                  <a:lnTo>
                    <a:pt x="21" y="0"/>
                  </a:lnTo>
                  <a:lnTo>
                    <a:pt x="0" y="7"/>
                  </a:lnTo>
                  <a:lnTo>
                    <a:pt x="188" y="547"/>
                  </a:lnTo>
                  <a:lnTo>
                    <a:pt x="209" y="549"/>
                  </a:lnTo>
                  <a:lnTo>
                    <a:pt x="188" y="547"/>
                  </a:lnTo>
                  <a:lnTo>
                    <a:pt x="196" y="572"/>
                  </a:lnTo>
                  <a:lnTo>
                    <a:pt x="209" y="549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2754" y="2013"/>
              <a:ext cx="246" cy="415"/>
            </a:xfrm>
            <a:custGeom>
              <a:avLst/>
              <a:gdLst/>
              <a:ahLst/>
              <a:cxnLst>
                <a:cxn ang="0">
                  <a:pos x="238" y="2"/>
                </a:cxn>
                <a:cxn ang="0">
                  <a:pos x="224" y="8"/>
                </a:cxn>
                <a:cxn ang="0">
                  <a:pos x="0" y="403"/>
                </a:cxn>
                <a:cxn ang="0">
                  <a:pos x="21" y="415"/>
                </a:cxn>
                <a:cxn ang="0">
                  <a:pos x="246" y="19"/>
                </a:cxn>
                <a:cxn ang="0">
                  <a:pos x="238" y="2"/>
                </a:cxn>
                <a:cxn ang="0">
                  <a:pos x="238" y="2"/>
                </a:cxn>
                <a:cxn ang="0">
                  <a:pos x="230" y="0"/>
                </a:cxn>
                <a:cxn ang="0">
                  <a:pos x="224" y="8"/>
                </a:cxn>
                <a:cxn ang="0">
                  <a:pos x="238" y="2"/>
                </a:cxn>
              </a:cxnLst>
              <a:rect l="0" t="0" r="r" b="b"/>
              <a:pathLst>
                <a:path w="246" h="415">
                  <a:moveTo>
                    <a:pt x="238" y="2"/>
                  </a:moveTo>
                  <a:lnTo>
                    <a:pt x="224" y="8"/>
                  </a:lnTo>
                  <a:lnTo>
                    <a:pt x="0" y="403"/>
                  </a:lnTo>
                  <a:lnTo>
                    <a:pt x="21" y="415"/>
                  </a:lnTo>
                  <a:lnTo>
                    <a:pt x="246" y="19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0" y="0"/>
                  </a:lnTo>
                  <a:lnTo>
                    <a:pt x="224" y="8"/>
                  </a:lnTo>
                  <a:lnTo>
                    <a:pt x="238" y="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2986" y="2015"/>
              <a:ext cx="501" cy="129"/>
            </a:xfrm>
            <a:custGeom>
              <a:avLst/>
              <a:gdLst/>
              <a:ahLst/>
              <a:cxnLst>
                <a:cxn ang="0">
                  <a:pos x="501" y="113"/>
                </a:cxn>
                <a:cxn ang="0">
                  <a:pos x="491" y="104"/>
                </a:cxn>
                <a:cxn ang="0">
                  <a:pos x="6" y="0"/>
                </a:cxn>
                <a:cxn ang="0">
                  <a:pos x="0" y="23"/>
                </a:cxn>
                <a:cxn ang="0">
                  <a:pos x="486" y="129"/>
                </a:cxn>
                <a:cxn ang="0">
                  <a:pos x="501" y="113"/>
                </a:cxn>
                <a:cxn ang="0">
                  <a:pos x="501" y="113"/>
                </a:cxn>
                <a:cxn ang="0">
                  <a:pos x="499" y="106"/>
                </a:cxn>
                <a:cxn ang="0">
                  <a:pos x="491" y="104"/>
                </a:cxn>
                <a:cxn ang="0">
                  <a:pos x="501" y="113"/>
                </a:cxn>
              </a:cxnLst>
              <a:rect l="0" t="0" r="r" b="b"/>
              <a:pathLst>
                <a:path w="501" h="129">
                  <a:moveTo>
                    <a:pt x="501" y="113"/>
                  </a:moveTo>
                  <a:lnTo>
                    <a:pt x="491" y="104"/>
                  </a:lnTo>
                  <a:lnTo>
                    <a:pt x="6" y="0"/>
                  </a:lnTo>
                  <a:lnTo>
                    <a:pt x="0" y="23"/>
                  </a:lnTo>
                  <a:lnTo>
                    <a:pt x="486" y="129"/>
                  </a:lnTo>
                  <a:lnTo>
                    <a:pt x="501" y="113"/>
                  </a:lnTo>
                  <a:lnTo>
                    <a:pt x="501" y="113"/>
                  </a:lnTo>
                  <a:lnTo>
                    <a:pt x="499" y="106"/>
                  </a:lnTo>
                  <a:lnTo>
                    <a:pt x="491" y="104"/>
                  </a:lnTo>
                  <a:lnTo>
                    <a:pt x="501" y="113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auto">
            <a:xfrm>
              <a:off x="3464" y="2128"/>
              <a:ext cx="140" cy="601"/>
            </a:xfrm>
            <a:custGeom>
              <a:avLst/>
              <a:gdLst/>
              <a:ahLst/>
              <a:cxnLst>
                <a:cxn ang="0">
                  <a:pos x="138" y="601"/>
                </a:cxn>
                <a:cxn ang="0">
                  <a:pos x="140" y="593"/>
                </a:cxn>
                <a:cxn ang="0">
                  <a:pos x="23" y="0"/>
                </a:cxn>
                <a:cxn ang="0">
                  <a:pos x="0" y="6"/>
                </a:cxn>
                <a:cxn ang="0">
                  <a:pos x="115" y="599"/>
                </a:cxn>
                <a:cxn ang="0">
                  <a:pos x="138" y="601"/>
                </a:cxn>
              </a:cxnLst>
              <a:rect l="0" t="0" r="r" b="b"/>
              <a:pathLst>
                <a:path w="140" h="601">
                  <a:moveTo>
                    <a:pt x="138" y="601"/>
                  </a:moveTo>
                  <a:lnTo>
                    <a:pt x="140" y="593"/>
                  </a:lnTo>
                  <a:lnTo>
                    <a:pt x="23" y="0"/>
                  </a:lnTo>
                  <a:lnTo>
                    <a:pt x="0" y="6"/>
                  </a:lnTo>
                  <a:lnTo>
                    <a:pt x="115" y="599"/>
                  </a:lnTo>
                  <a:lnTo>
                    <a:pt x="138" y="60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581" y="2266"/>
              <a:ext cx="192" cy="463"/>
            </a:xfrm>
            <a:custGeom>
              <a:avLst/>
              <a:gdLst/>
              <a:ahLst/>
              <a:cxnLst>
                <a:cxn ang="0">
                  <a:pos x="190" y="16"/>
                </a:cxn>
                <a:cxn ang="0">
                  <a:pos x="171" y="20"/>
                </a:cxn>
                <a:cxn ang="0">
                  <a:pos x="0" y="453"/>
                </a:cxn>
                <a:cxn ang="0">
                  <a:pos x="21" y="463"/>
                </a:cxn>
                <a:cxn ang="0">
                  <a:pos x="192" y="27"/>
                </a:cxn>
                <a:cxn ang="0">
                  <a:pos x="190" y="16"/>
                </a:cxn>
                <a:cxn ang="0">
                  <a:pos x="190" y="16"/>
                </a:cxn>
                <a:cxn ang="0">
                  <a:pos x="177" y="0"/>
                </a:cxn>
                <a:cxn ang="0">
                  <a:pos x="171" y="20"/>
                </a:cxn>
                <a:cxn ang="0">
                  <a:pos x="190" y="16"/>
                </a:cxn>
              </a:cxnLst>
              <a:rect l="0" t="0" r="r" b="b"/>
              <a:pathLst>
                <a:path w="192" h="463">
                  <a:moveTo>
                    <a:pt x="190" y="16"/>
                  </a:moveTo>
                  <a:lnTo>
                    <a:pt x="171" y="20"/>
                  </a:lnTo>
                  <a:lnTo>
                    <a:pt x="0" y="453"/>
                  </a:lnTo>
                  <a:lnTo>
                    <a:pt x="21" y="463"/>
                  </a:lnTo>
                  <a:lnTo>
                    <a:pt x="192" y="27"/>
                  </a:lnTo>
                  <a:lnTo>
                    <a:pt x="190" y="16"/>
                  </a:lnTo>
                  <a:lnTo>
                    <a:pt x="190" y="16"/>
                  </a:lnTo>
                  <a:lnTo>
                    <a:pt x="177" y="0"/>
                  </a:lnTo>
                  <a:lnTo>
                    <a:pt x="171" y="20"/>
                  </a:lnTo>
                  <a:lnTo>
                    <a:pt x="190" y="16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auto">
            <a:xfrm>
              <a:off x="3754" y="2282"/>
              <a:ext cx="1023" cy="1138"/>
            </a:xfrm>
            <a:custGeom>
              <a:avLst/>
              <a:gdLst/>
              <a:ahLst/>
              <a:cxnLst>
                <a:cxn ang="0">
                  <a:pos x="1023" y="1122"/>
                </a:cxn>
                <a:cxn ang="0">
                  <a:pos x="17" y="0"/>
                </a:cxn>
                <a:cxn ang="0">
                  <a:pos x="0" y="15"/>
                </a:cxn>
                <a:cxn ang="0">
                  <a:pos x="1005" y="1138"/>
                </a:cxn>
                <a:cxn ang="0">
                  <a:pos x="1023" y="1122"/>
                </a:cxn>
              </a:cxnLst>
              <a:rect l="0" t="0" r="r" b="b"/>
              <a:pathLst>
                <a:path w="1023" h="1138">
                  <a:moveTo>
                    <a:pt x="1023" y="1122"/>
                  </a:moveTo>
                  <a:lnTo>
                    <a:pt x="17" y="0"/>
                  </a:lnTo>
                  <a:lnTo>
                    <a:pt x="0" y="15"/>
                  </a:lnTo>
                  <a:lnTo>
                    <a:pt x="1005" y="1138"/>
                  </a:lnTo>
                  <a:lnTo>
                    <a:pt x="1023" y="112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695" y="1359"/>
              <a:ext cx="726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1F1A17"/>
                  </a:solidFill>
                  <a:latin typeface="Arial" pitchFamily="34" charset="0"/>
                </a:rPr>
                <a:t>Symptoms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1368" y="2035"/>
              <a:ext cx="9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1F1A17"/>
                  </a:solidFill>
                  <a:latin typeface="Arial" pitchFamily="34" charset="0"/>
                </a:rPr>
                <a:t>Exacerbations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2230" y="2501"/>
              <a:ext cx="9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1F1A17"/>
                  </a:solidFill>
                  <a:latin typeface="Arial" pitchFamily="34" charset="0"/>
                </a:rPr>
                <a:t>Exacerbations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3130" y="2796"/>
              <a:ext cx="97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1F1A17"/>
                  </a:solidFill>
                  <a:latin typeface="Arial" pitchFamily="34" charset="0"/>
                </a:rPr>
                <a:t>Exacerbations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4341" y="2662"/>
              <a:ext cx="88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1F1A17"/>
                  </a:solidFill>
                  <a:latin typeface="Arial" pitchFamily="34" charset="0"/>
                </a:rPr>
                <a:t>Deterioration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4899" y="3301"/>
              <a:ext cx="73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1F1A17"/>
                  </a:solidFill>
                  <a:latin typeface="Arial" pitchFamily="34" charset="0"/>
                </a:rPr>
                <a:t>End of Life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Freeform 2"/>
          <p:cNvSpPr>
            <a:spLocks/>
          </p:cNvSpPr>
          <p:nvPr/>
        </p:nvSpPr>
        <p:spPr bwMode="auto">
          <a:xfrm>
            <a:off x="2505078" y="5645156"/>
            <a:ext cx="3521075" cy="836613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62" y="2"/>
              </a:cxn>
              <a:cxn ang="0">
                <a:pos x="48" y="8"/>
              </a:cxn>
              <a:cxn ang="0">
                <a:pos x="35" y="16"/>
              </a:cxn>
              <a:cxn ang="0">
                <a:pos x="23" y="26"/>
              </a:cxn>
              <a:cxn ang="0">
                <a:pos x="14" y="40"/>
              </a:cxn>
              <a:cxn ang="0">
                <a:pos x="7" y="54"/>
              </a:cxn>
              <a:cxn ang="0">
                <a:pos x="1" y="70"/>
              </a:cxn>
              <a:cxn ang="0">
                <a:pos x="0" y="89"/>
              </a:cxn>
              <a:cxn ang="0">
                <a:pos x="0" y="440"/>
              </a:cxn>
              <a:cxn ang="0">
                <a:pos x="1" y="458"/>
              </a:cxn>
              <a:cxn ang="0">
                <a:pos x="7" y="475"/>
              </a:cxn>
              <a:cxn ang="0">
                <a:pos x="14" y="489"/>
              </a:cxn>
              <a:cxn ang="0">
                <a:pos x="23" y="503"/>
              </a:cxn>
              <a:cxn ang="0">
                <a:pos x="35" y="513"/>
              </a:cxn>
              <a:cxn ang="0">
                <a:pos x="48" y="521"/>
              </a:cxn>
              <a:cxn ang="0">
                <a:pos x="62" y="525"/>
              </a:cxn>
              <a:cxn ang="0">
                <a:pos x="79" y="527"/>
              </a:cxn>
              <a:cxn ang="0">
                <a:pos x="2419" y="527"/>
              </a:cxn>
              <a:cxn ang="0">
                <a:pos x="2435" y="525"/>
              </a:cxn>
              <a:cxn ang="0">
                <a:pos x="2449" y="521"/>
              </a:cxn>
              <a:cxn ang="0">
                <a:pos x="2462" y="513"/>
              </a:cxn>
              <a:cxn ang="0">
                <a:pos x="2475" y="503"/>
              </a:cxn>
              <a:cxn ang="0">
                <a:pos x="2484" y="489"/>
              </a:cxn>
              <a:cxn ang="0">
                <a:pos x="2491" y="475"/>
              </a:cxn>
              <a:cxn ang="0">
                <a:pos x="2494" y="458"/>
              </a:cxn>
              <a:cxn ang="0">
                <a:pos x="2496" y="440"/>
              </a:cxn>
              <a:cxn ang="0">
                <a:pos x="2496" y="89"/>
              </a:cxn>
              <a:cxn ang="0">
                <a:pos x="2494" y="70"/>
              </a:cxn>
              <a:cxn ang="0">
                <a:pos x="2491" y="54"/>
              </a:cxn>
              <a:cxn ang="0">
                <a:pos x="2484" y="40"/>
              </a:cxn>
              <a:cxn ang="0">
                <a:pos x="2475" y="26"/>
              </a:cxn>
              <a:cxn ang="0">
                <a:pos x="2462" y="16"/>
              </a:cxn>
              <a:cxn ang="0">
                <a:pos x="2449" y="8"/>
              </a:cxn>
              <a:cxn ang="0">
                <a:pos x="2435" y="2"/>
              </a:cxn>
              <a:cxn ang="0">
                <a:pos x="2419" y="0"/>
              </a:cxn>
              <a:cxn ang="0">
                <a:pos x="79" y="0"/>
              </a:cxn>
            </a:cxnLst>
            <a:rect l="0" t="0" r="r" b="b"/>
            <a:pathLst>
              <a:path w="2496" h="527">
                <a:moveTo>
                  <a:pt x="79" y="0"/>
                </a:moveTo>
                <a:lnTo>
                  <a:pt x="62" y="2"/>
                </a:lnTo>
                <a:lnTo>
                  <a:pt x="48" y="8"/>
                </a:lnTo>
                <a:lnTo>
                  <a:pt x="35" y="16"/>
                </a:lnTo>
                <a:lnTo>
                  <a:pt x="23" y="26"/>
                </a:lnTo>
                <a:lnTo>
                  <a:pt x="14" y="40"/>
                </a:lnTo>
                <a:lnTo>
                  <a:pt x="7" y="54"/>
                </a:lnTo>
                <a:lnTo>
                  <a:pt x="1" y="70"/>
                </a:lnTo>
                <a:lnTo>
                  <a:pt x="0" y="89"/>
                </a:lnTo>
                <a:lnTo>
                  <a:pt x="0" y="440"/>
                </a:lnTo>
                <a:lnTo>
                  <a:pt x="1" y="458"/>
                </a:lnTo>
                <a:lnTo>
                  <a:pt x="7" y="475"/>
                </a:lnTo>
                <a:lnTo>
                  <a:pt x="14" y="489"/>
                </a:lnTo>
                <a:lnTo>
                  <a:pt x="23" y="503"/>
                </a:lnTo>
                <a:lnTo>
                  <a:pt x="35" y="513"/>
                </a:lnTo>
                <a:lnTo>
                  <a:pt x="48" y="521"/>
                </a:lnTo>
                <a:lnTo>
                  <a:pt x="62" y="525"/>
                </a:lnTo>
                <a:lnTo>
                  <a:pt x="79" y="527"/>
                </a:lnTo>
                <a:lnTo>
                  <a:pt x="2419" y="527"/>
                </a:lnTo>
                <a:lnTo>
                  <a:pt x="2435" y="525"/>
                </a:lnTo>
                <a:lnTo>
                  <a:pt x="2449" y="521"/>
                </a:lnTo>
                <a:lnTo>
                  <a:pt x="2462" y="513"/>
                </a:lnTo>
                <a:lnTo>
                  <a:pt x="2475" y="503"/>
                </a:lnTo>
                <a:lnTo>
                  <a:pt x="2484" y="489"/>
                </a:lnTo>
                <a:lnTo>
                  <a:pt x="2491" y="475"/>
                </a:lnTo>
                <a:lnTo>
                  <a:pt x="2494" y="458"/>
                </a:lnTo>
                <a:lnTo>
                  <a:pt x="2496" y="440"/>
                </a:lnTo>
                <a:lnTo>
                  <a:pt x="2496" y="89"/>
                </a:lnTo>
                <a:lnTo>
                  <a:pt x="2494" y="70"/>
                </a:lnTo>
                <a:lnTo>
                  <a:pt x="2491" y="54"/>
                </a:lnTo>
                <a:lnTo>
                  <a:pt x="2484" y="40"/>
                </a:lnTo>
                <a:lnTo>
                  <a:pt x="2475" y="26"/>
                </a:lnTo>
                <a:lnTo>
                  <a:pt x="2462" y="16"/>
                </a:lnTo>
                <a:lnTo>
                  <a:pt x="2449" y="8"/>
                </a:lnTo>
                <a:lnTo>
                  <a:pt x="2435" y="2"/>
                </a:lnTo>
                <a:lnTo>
                  <a:pt x="2419" y="0"/>
                </a:lnTo>
                <a:lnTo>
                  <a:pt x="79" y="0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03" name="Freeform 3"/>
          <p:cNvSpPr>
            <a:spLocks/>
          </p:cNvSpPr>
          <p:nvPr/>
        </p:nvSpPr>
        <p:spPr bwMode="auto">
          <a:xfrm>
            <a:off x="228600" y="2130431"/>
            <a:ext cx="3962400" cy="2206625"/>
          </a:xfrm>
          <a:custGeom>
            <a:avLst/>
            <a:gdLst/>
            <a:ahLst/>
            <a:cxnLst>
              <a:cxn ang="0">
                <a:pos x="206" y="0"/>
              </a:cxn>
              <a:cxn ang="0">
                <a:pos x="185" y="2"/>
              </a:cxn>
              <a:cxn ang="0">
                <a:pos x="165" y="4"/>
              </a:cxn>
              <a:cxn ang="0">
                <a:pos x="145" y="10"/>
              </a:cxn>
              <a:cxn ang="0">
                <a:pos x="125" y="18"/>
              </a:cxn>
              <a:cxn ang="0">
                <a:pos x="91" y="38"/>
              </a:cxn>
              <a:cxn ang="0">
                <a:pos x="61" y="67"/>
              </a:cxn>
              <a:cxn ang="0">
                <a:pos x="35" y="101"/>
              </a:cxn>
              <a:cxn ang="0">
                <a:pos x="16" y="141"/>
              </a:cxn>
              <a:cxn ang="0">
                <a:pos x="8" y="161"/>
              </a:cxn>
              <a:cxn ang="0">
                <a:pos x="3" y="184"/>
              </a:cxn>
              <a:cxn ang="0">
                <a:pos x="1" y="206"/>
              </a:cxn>
              <a:cxn ang="0">
                <a:pos x="0" y="230"/>
              </a:cxn>
              <a:cxn ang="0">
                <a:pos x="0" y="1160"/>
              </a:cxn>
              <a:cxn ang="0">
                <a:pos x="1" y="1184"/>
              </a:cxn>
              <a:cxn ang="0">
                <a:pos x="3" y="1206"/>
              </a:cxn>
              <a:cxn ang="0">
                <a:pos x="8" y="1228"/>
              </a:cxn>
              <a:cxn ang="0">
                <a:pos x="16" y="1249"/>
              </a:cxn>
              <a:cxn ang="0">
                <a:pos x="35" y="1289"/>
              </a:cxn>
              <a:cxn ang="0">
                <a:pos x="61" y="1323"/>
              </a:cxn>
              <a:cxn ang="0">
                <a:pos x="91" y="1352"/>
              </a:cxn>
              <a:cxn ang="0">
                <a:pos x="125" y="1372"/>
              </a:cxn>
              <a:cxn ang="0">
                <a:pos x="145" y="1380"/>
              </a:cxn>
              <a:cxn ang="0">
                <a:pos x="165" y="1386"/>
              </a:cxn>
              <a:cxn ang="0">
                <a:pos x="185" y="1388"/>
              </a:cxn>
              <a:cxn ang="0">
                <a:pos x="206" y="1390"/>
              </a:cxn>
              <a:cxn ang="0">
                <a:pos x="1458" y="1390"/>
              </a:cxn>
              <a:cxn ang="0">
                <a:pos x="1479" y="1388"/>
              </a:cxn>
              <a:cxn ang="0">
                <a:pos x="1499" y="1386"/>
              </a:cxn>
              <a:cxn ang="0">
                <a:pos x="1519" y="1380"/>
              </a:cxn>
              <a:cxn ang="0">
                <a:pos x="1539" y="1372"/>
              </a:cxn>
              <a:cxn ang="0">
                <a:pos x="1573" y="1352"/>
              </a:cxn>
              <a:cxn ang="0">
                <a:pos x="1603" y="1323"/>
              </a:cxn>
              <a:cxn ang="0">
                <a:pos x="1629" y="1289"/>
              </a:cxn>
              <a:cxn ang="0">
                <a:pos x="1648" y="1249"/>
              </a:cxn>
              <a:cxn ang="0">
                <a:pos x="1655" y="1228"/>
              </a:cxn>
              <a:cxn ang="0">
                <a:pos x="1661" y="1206"/>
              </a:cxn>
              <a:cxn ang="0">
                <a:pos x="1663" y="1184"/>
              </a:cxn>
              <a:cxn ang="0">
                <a:pos x="1664" y="1160"/>
              </a:cxn>
              <a:cxn ang="0">
                <a:pos x="1664" y="230"/>
              </a:cxn>
              <a:cxn ang="0">
                <a:pos x="1663" y="206"/>
              </a:cxn>
              <a:cxn ang="0">
                <a:pos x="1661" y="184"/>
              </a:cxn>
              <a:cxn ang="0">
                <a:pos x="1655" y="161"/>
              </a:cxn>
              <a:cxn ang="0">
                <a:pos x="1648" y="141"/>
              </a:cxn>
              <a:cxn ang="0">
                <a:pos x="1629" y="101"/>
              </a:cxn>
              <a:cxn ang="0">
                <a:pos x="1603" y="67"/>
              </a:cxn>
              <a:cxn ang="0">
                <a:pos x="1573" y="38"/>
              </a:cxn>
              <a:cxn ang="0">
                <a:pos x="1539" y="18"/>
              </a:cxn>
              <a:cxn ang="0">
                <a:pos x="1519" y="10"/>
              </a:cxn>
              <a:cxn ang="0">
                <a:pos x="1499" y="4"/>
              </a:cxn>
              <a:cxn ang="0">
                <a:pos x="1479" y="2"/>
              </a:cxn>
              <a:cxn ang="0">
                <a:pos x="1458" y="0"/>
              </a:cxn>
              <a:cxn ang="0">
                <a:pos x="206" y="0"/>
              </a:cxn>
            </a:cxnLst>
            <a:rect l="0" t="0" r="r" b="b"/>
            <a:pathLst>
              <a:path w="1664" h="1390">
                <a:moveTo>
                  <a:pt x="206" y="0"/>
                </a:moveTo>
                <a:lnTo>
                  <a:pt x="185" y="2"/>
                </a:lnTo>
                <a:lnTo>
                  <a:pt x="165" y="4"/>
                </a:lnTo>
                <a:lnTo>
                  <a:pt x="145" y="10"/>
                </a:lnTo>
                <a:lnTo>
                  <a:pt x="125" y="18"/>
                </a:lnTo>
                <a:lnTo>
                  <a:pt x="91" y="38"/>
                </a:lnTo>
                <a:lnTo>
                  <a:pt x="61" y="67"/>
                </a:lnTo>
                <a:lnTo>
                  <a:pt x="35" y="101"/>
                </a:lnTo>
                <a:lnTo>
                  <a:pt x="16" y="141"/>
                </a:lnTo>
                <a:lnTo>
                  <a:pt x="8" y="161"/>
                </a:lnTo>
                <a:lnTo>
                  <a:pt x="3" y="184"/>
                </a:lnTo>
                <a:lnTo>
                  <a:pt x="1" y="206"/>
                </a:lnTo>
                <a:lnTo>
                  <a:pt x="0" y="230"/>
                </a:lnTo>
                <a:lnTo>
                  <a:pt x="0" y="1160"/>
                </a:lnTo>
                <a:lnTo>
                  <a:pt x="1" y="1184"/>
                </a:lnTo>
                <a:lnTo>
                  <a:pt x="3" y="1206"/>
                </a:lnTo>
                <a:lnTo>
                  <a:pt x="8" y="1228"/>
                </a:lnTo>
                <a:lnTo>
                  <a:pt x="16" y="1249"/>
                </a:lnTo>
                <a:lnTo>
                  <a:pt x="35" y="1289"/>
                </a:lnTo>
                <a:lnTo>
                  <a:pt x="61" y="1323"/>
                </a:lnTo>
                <a:lnTo>
                  <a:pt x="91" y="1352"/>
                </a:lnTo>
                <a:lnTo>
                  <a:pt x="125" y="1372"/>
                </a:lnTo>
                <a:lnTo>
                  <a:pt x="145" y="1380"/>
                </a:lnTo>
                <a:lnTo>
                  <a:pt x="165" y="1386"/>
                </a:lnTo>
                <a:lnTo>
                  <a:pt x="185" y="1388"/>
                </a:lnTo>
                <a:lnTo>
                  <a:pt x="206" y="1390"/>
                </a:lnTo>
                <a:lnTo>
                  <a:pt x="1458" y="1390"/>
                </a:lnTo>
                <a:lnTo>
                  <a:pt x="1479" y="1388"/>
                </a:lnTo>
                <a:lnTo>
                  <a:pt x="1499" y="1386"/>
                </a:lnTo>
                <a:lnTo>
                  <a:pt x="1519" y="1380"/>
                </a:lnTo>
                <a:lnTo>
                  <a:pt x="1539" y="1372"/>
                </a:lnTo>
                <a:lnTo>
                  <a:pt x="1573" y="1352"/>
                </a:lnTo>
                <a:lnTo>
                  <a:pt x="1603" y="1323"/>
                </a:lnTo>
                <a:lnTo>
                  <a:pt x="1629" y="1289"/>
                </a:lnTo>
                <a:lnTo>
                  <a:pt x="1648" y="1249"/>
                </a:lnTo>
                <a:lnTo>
                  <a:pt x="1655" y="1228"/>
                </a:lnTo>
                <a:lnTo>
                  <a:pt x="1661" y="1206"/>
                </a:lnTo>
                <a:lnTo>
                  <a:pt x="1663" y="1184"/>
                </a:lnTo>
                <a:lnTo>
                  <a:pt x="1664" y="1160"/>
                </a:lnTo>
                <a:lnTo>
                  <a:pt x="1664" y="230"/>
                </a:lnTo>
                <a:lnTo>
                  <a:pt x="1663" y="206"/>
                </a:lnTo>
                <a:lnTo>
                  <a:pt x="1661" y="184"/>
                </a:lnTo>
                <a:lnTo>
                  <a:pt x="1655" y="161"/>
                </a:lnTo>
                <a:lnTo>
                  <a:pt x="1648" y="141"/>
                </a:lnTo>
                <a:lnTo>
                  <a:pt x="1629" y="101"/>
                </a:lnTo>
                <a:lnTo>
                  <a:pt x="1603" y="67"/>
                </a:lnTo>
                <a:lnTo>
                  <a:pt x="1573" y="38"/>
                </a:lnTo>
                <a:lnTo>
                  <a:pt x="1539" y="18"/>
                </a:lnTo>
                <a:lnTo>
                  <a:pt x="1519" y="10"/>
                </a:lnTo>
                <a:lnTo>
                  <a:pt x="1499" y="4"/>
                </a:lnTo>
                <a:lnTo>
                  <a:pt x="1479" y="2"/>
                </a:lnTo>
                <a:lnTo>
                  <a:pt x="1458" y="0"/>
                </a:lnTo>
                <a:lnTo>
                  <a:pt x="206" y="0"/>
                </a:lnTo>
                <a:close/>
              </a:path>
            </a:pathLst>
          </a:custGeom>
          <a:solidFill>
            <a:srgbClr val="F08F00"/>
          </a:soli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8316" y="2300294"/>
            <a:ext cx="235108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57204" y="2286006"/>
            <a:ext cx="326211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rtl="0"/>
            <a:r>
              <a:rPr lang="en-US" altLang="ja-JP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ea typeface="MS PGothic" pitchFamily="34" charset="-128"/>
              </a:rPr>
              <a:t>Symptoms &amp; Signs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  <a:ea typeface="MS PGothic" pitchFamily="34" charset="-128"/>
            </a:endParaRPr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1631953" y="2776544"/>
            <a:ext cx="107882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0" tIns="0" rIns="0" bIns="0">
            <a:spAutoFit/>
          </a:bodyPr>
          <a:lstStyle/>
          <a:p>
            <a:pPr algn="l" rtl="0">
              <a:defRPr/>
            </a:pPr>
            <a:r>
              <a:rPr lang="en-US" altLang="ja-JP" sz="28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cough</a:t>
            </a:r>
            <a:endParaRPr lang="en-US" altLang="ja-JP" sz="2800" b="1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07" name="Rectangle 7"/>
          <p:cNvSpPr>
            <a:spLocks noChangeArrowheads="1"/>
          </p:cNvSpPr>
          <p:nvPr/>
        </p:nvSpPr>
        <p:spPr bwMode="auto">
          <a:xfrm>
            <a:off x="1600200" y="3200405"/>
            <a:ext cx="12984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0" tIns="0" rIns="0" bIns="0">
            <a:spAutoFit/>
          </a:bodyPr>
          <a:lstStyle/>
          <a:p>
            <a:pPr algn="l" rtl="0">
              <a:defRPr/>
            </a:pPr>
            <a:r>
              <a:rPr lang="en-US" altLang="ja-JP" sz="2800" b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sputum</a:t>
            </a:r>
            <a:endParaRPr lang="en-US" altLang="ja-JP" sz="2800" b="1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08" name="Rectangle 8"/>
          <p:cNvSpPr>
            <a:spLocks noChangeArrowheads="1"/>
          </p:cNvSpPr>
          <p:nvPr/>
        </p:nvSpPr>
        <p:spPr bwMode="auto">
          <a:xfrm>
            <a:off x="673101" y="3657603"/>
            <a:ext cx="33582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0" tIns="0" rIns="0" bIns="0">
            <a:spAutoFit/>
          </a:bodyPr>
          <a:lstStyle/>
          <a:p>
            <a:pPr algn="l" rtl="0">
              <a:defRPr/>
            </a:pPr>
            <a:r>
              <a:rPr lang="en-US" altLang="ja-JP" sz="2800" b="1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shortness of breath</a:t>
            </a:r>
            <a:endParaRPr lang="en-US" altLang="ja-JP" sz="2800" b="1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09" name="Freeform 9"/>
          <p:cNvSpPr>
            <a:spLocks/>
          </p:cNvSpPr>
          <p:nvPr/>
        </p:nvSpPr>
        <p:spPr bwMode="auto">
          <a:xfrm>
            <a:off x="4572000" y="2133600"/>
            <a:ext cx="4419600" cy="2133600"/>
          </a:xfrm>
          <a:custGeom>
            <a:avLst/>
            <a:gdLst/>
            <a:ahLst/>
            <a:cxnLst>
              <a:cxn ang="0">
                <a:pos x="235" y="0"/>
              </a:cxn>
              <a:cxn ang="0">
                <a:pos x="212" y="2"/>
              </a:cxn>
              <a:cxn ang="0">
                <a:pos x="188" y="6"/>
              </a:cxn>
              <a:cxn ang="0">
                <a:pos x="165" y="12"/>
              </a:cxn>
              <a:cxn ang="0">
                <a:pos x="143" y="20"/>
              </a:cxn>
              <a:cxn ang="0">
                <a:pos x="124" y="32"/>
              </a:cxn>
              <a:cxn ang="0">
                <a:pos x="104" y="44"/>
              </a:cxn>
              <a:cxn ang="0">
                <a:pos x="70" y="77"/>
              </a:cxn>
              <a:cxn ang="0">
                <a:pos x="39" y="115"/>
              </a:cxn>
              <a:cxn ang="0">
                <a:pos x="28" y="137"/>
              </a:cxn>
              <a:cxn ang="0">
                <a:pos x="18" y="159"/>
              </a:cxn>
              <a:cxn ang="0">
                <a:pos x="10" y="184"/>
              </a:cxn>
              <a:cxn ang="0">
                <a:pos x="5" y="210"/>
              </a:cxn>
              <a:cxn ang="0">
                <a:pos x="1" y="236"/>
              </a:cxn>
              <a:cxn ang="0">
                <a:pos x="0" y="263"/>
              </a:cxn>
              <a:cxn ang="0">
                <a:pos x="0" y="1319"/>
              </a:cxn>
              <a:cxn ang="0">
                <a:pos x="1" y="1346"/>
              </a:cxn>
              <a:cxn ang="0">
                <a:pos x="5" y="1372"/>
              </a:cxn>
              <a:cxn ang="0">
                <a:pos x="10" y="1398"/>
              </a:cxn>
              <a:cxn ang="0">
                <a:pos x="18" y="1422"/>
              </a:cxn>
              <a:cxn ang="0">
                <a:pos x="28" y="1445"/>
              </a:cxn>
              <a:cxn ang="0">
                <a:pos x="39" y="1467"/>
              </a:cxn>
              <a:cxn ang="0">
                <a:pos x="70" y="1507"/>
              </a:cxn>
              <a:cxn ang="0">
                <a:pos x="104" y="1540"/>
              </a:cxn>
              <a:cxn ang="0">
                <a:pos x="124" y="1552"/>
              </a:cxn>
              <a:cxn ang="0">
                <a:pos x="143" y="1564"/>
              </a:cxn>
              <a:cxn ang="0">
                <a:pos x="165" y="1572"/>
              </a:cxn>
              <a:cxn ang="0">
                <a:pos x="188" y="1578"/>
              </a:cxn>
              <a:cxn ang="0">
                <a:pos x="212" y="1582"/>
              </a:cxn>
              <a:cxn ang="0">
                <a:pos x="235" y="1584"/>
              </a:cxn>
              <a:cxn ang="0">
                <a:pos x="2261" y="1584"/>
              </a:cxn>
              <a:cxn ang="0">
                <a:pos x="2286" y="1582"/>
              </a:cxn>
              <a:cxn ang="0">
                <a:pos x="2309" y="1578"/>
              </a:cxn>
              <a:cxn ang="0">
                <a:pos x="2331" y="1572"/>
              </a:cxn>
              <a:cxn ang="0">
                <a:pos x="2353" y="1564"/>
              </a:cxn>
              <a:cxn ang="0">
                <a:pos x="2374" y="1552"/>
              </a:cxn>
              <a:cxn ang="0">
                <a:pos x="2394" y="1540"/>
              </a:cxn>
              <a:cxn ang="0">
                <a:pos x="2428" y="1507"/>
              </a:cxn>
              <a:cxn ang="0">
                <a:pos x="2457" y="1467"/>
              </a:cxn>
              <a:cxn ang="0">
                <a:pos x="2467" y="1445"/>
              </a:cxn>
              <a:cxn ang="0">
                <a:pos x="2478" y="1422"/>
              </a:cxn>
              <a:cxn ang="0">
                <a:pos x="2485" y="1398"/>
              </a:cxn>
              <a:cxn ang="0">
                <a:pos x="2491" y="1372"/>
              </a:cxn>
              <a:cxn ang="0">
                <a:pos x="2494" y="1346"/>
              </a:cxn>
              <a:cxn ang="0">
                <a:pos x="2496" y="1319"/>
              </a:cxn>
              <a:cxn ang="0">
                <a:pos x="2496" y="263"/>
              </a:cxn>
              <a:cxn ang="0">
                <a:pos x="2494" y="236"/>
              </a:cxn>
              <a:cxn ang="0">
                <a:pos x="2491" y="210"/>
              </a:cxn>
              <a:cxn ang="0">
                <a:pos x="2485" y="184"/>
              </a:cxn>
              <a:cxn ang="0">
                <a:pos x="2478" y="159"/>
              </a:cxn>
              <a:cxn ang="0">
                <a:pos x="2467" y="137"/>
              </a:cxn>
              <a:cxn ang="0">
                <a:pos x="2457" y="115"/>
              </a:cxn>
              <a:cxn ang="0">
                <a:pos x="2428" y="77"/>
              </a:cxn>
              <a:cxn ang="0">
                <a:pos x="2394" y="44"/>
              </a:cxn>
              <a:cxn ang="0">
                <a:pos x="2374" y="32"/>
              </a:cxn>
              <a:cxn ang="0">
                <a:pos x="2353" y="20"/>
              </a:cxn>
              <a:cxn ang="0">
                <a:pos x="2331" y="12"/>
              </a:cxn>
              <a:cxn ang="0">
                <a:pos x="2309" y="6"/>
              </a:cxn>
              <a:cxn ang="0">
                <a:pos x="2286" y="2"/>
              </a:cxn>
              <a:cxn ang="0">
                <a:pos x="2261" y="0"/>
              </a:cxn>
              <a:cxn ang="0">
                <a:pos x="235" y="0"/>
              </a:cxn>
            </a:cxnLst>
            <a:rect l="0" t="0" r="r" b="b"/>
            <a:pathLst>
              <a:path w="2496" h="1584">
                <a:moveTo>
                  <a:pt x="235" y="0"/>
                </a:moveTo>
                <a:lnTo>
                  <a:pt x="212" y="2"/>
                </a:lnTo>
                <a:lnTo>
                  <a:pt x="188" y="6"/>
                </a:lnTo>
                <a:lnTo>
                  <a:pt x="165" y="12"/>
                </a:lnTo>
                <a:lnTo>
                  <a:pt x="143" y="20"/>
                </a:lnTo>
                <a:lnTo>
                  <a:pt x="124" y="32"/>
                </a:lnTo>
                <a:lnTo>
                  <a:pt x="104" y="44"/>
                </a:lnTo>
                <a:lnTo>
                  <a:pt x="70" y="77"/>
                </a:lnTo>
                <a:lnTo>
                  <a:pt x="39" y="115"/>
                </a:lnTo>
                <a:lnTo>
                  <a:pt x="28" y="137"/>
                </a:lnTo>
                <a:lnTo>
                  <a:pt x="18" y="159"/>
                </a:lnTo>
                <a:lnTo>
                  <a:pt x="10" y="184"/>
                </a:lnTo>
                <a:lnTo>
                  <a:pt x="5" y="210"/>
                </a:lnTo>
                <a:lnTo>
                  <a:pt x="1" y="236"/>
                </a:lnTo>
                <a:lnTo>
                  <a:pt x="0" y="263"/>
                </a:lnTo>
                <a:lnTo>
                  <a:pt x="0" y="1319"/>
                </a:lnTo>
                <a:lnTo>
                  <a:pt x="1" y="1346"/>
                </a:lnTo>
                <a:lnTo>
                  <a:pt x="5" y="1372"/>
                </a:lnTo>
                <a:lnTo>
                  <a:pt x="10" y="1398"/>
                </a:lnTo>
                <a:lnTo>
                  <a:pt x="18" y="1422"/>
                </a:lnTo>
                <a:lnTo>
                  <a:pt x="28" y="1445"/>
                </a:lnTo>
                <a:lnTo>
                  <a:pt x="39" y="1467"/>
                </a:lnTo>
                <a:lnTo>
                  <a:pt x="70" y="1507"/>
                </a:lnTo>
                <a:lnTo>
                  <a:pt x="104" y="1540"/>
                </a:lnTo>
                <a:lnTo>
                  <a:pt x="124" y="1552"/>
                </a:lnTo>
                <a:lnTo>
                  <a:pt x="143" y="1564"/>
                </a:lnTo>
                <a:lnTo>
                  <a:pt x="165" y="1572"/>
                </a:lnTo>
                <a:lnTo>
                  <a:pt x="188" y="1578"/>
                </a:lnTo>
                <a:lnTo>
                  <a:pt x="212" y="1582"/>
                </a:lnTo>
                <a:lnTo>
                  <a:pt x="235" y="1584"/>
                </a:lnTo>
                <a:lnTo>
                  <a:pt x="2261" y="1584"/>
                </a:lnTo>
                <a:lnTo>
                  <a:pt x="2286" y="1582"/>
                </a:lnTo>
                <a:lnTo>
                  <a:pt x="2309" y="1578"/>
                </a:lnTo>
                <a:lnTo>
                  <a:pt x="2331" y="1572"/>
                </a:lnTo>
                <a:lnTo>
                  <a:pt x="2353" y="1564"/>
                </a:lnTo>
                <a:lnTo>
                  <a:pt x="2374" y="1552"/>
                </a:lnTo>
                <a:lnTo>
                  <a:pt x="2394" y="1540"/>
                </a:lnTo>
                <a:lnTo>
                  <a:pt x="2428" y="1507"/>
                </a:lnTo>
                <a:lnTo>
                  <a:pt x="2457" y="1467"/>
                </a:lnTo>
                <a:lnTo>
                  <a:pt x="2467" y="1445"/>
                </a:lnTo>
                <a:lnTo>
                  <a:pt x="2478" y="1422"/>
                </a:lnTo>
                <a:lnTo>
                  <a:pt x="2485" y="1398"/>
                </a:lnTo>
                <a:lnTo>
                  <a:pt x="2491" y="1372"/>
                </a:lnTo>
                <a:lnTo>
                  <a:pt x="2494" y="1346"/>
                </a:lnTo>
                <a:lnTo>
                  <a:pt x="2496" y="1319"/>
                </a:lnTo>
                <a:lnTo>
                  <a:pt x="2496" y="263"/>
                </a:lnTo>
                <a:lnTo>
                  <a:pt x="2494" y="236"/>
                </a:lnTo>
                <a:lnTo>
                  <a:pt x="2491" y="210"/>
                </a:lnTo>
                <a:lnTo>
                  <a:pt x="2485" y="184"/>
                </a:lnTo>
                <a:lnTo>
                  <a:pt x="2478" y="159"/>
                </a:lnTo>
                <a:lnTo>
                  <a:pt x="2467" y="137"/>
                </a:lnTo>
                <a:lnTo>
                  <a:pt x="2457" y="115"/>
                </a:lnTo>
                <a:lnTo>
                  <a:pt x="2428" y="77"/>
                </a:lnTo>
                <a:lnTo>
                  <a:pt x="2394" y="44"/>
                </a:lnTo>
                <a:lnTo>
                  <a:pt x="2374" y="32"/>
                </a:lnTo>
                <a:lnTo>
                  <a:pt x="2353" y="20"/>
                </a:lnTo>
                <a:lnTo>
                  <a:pt x="2331" y="12"/>
                </a:lnTo>
                <a:lnTo>
                  <a:pt x="2309" y="6"/>
                </a:lnTo>
                <a:lnTo>
                  <a:pt x="2286" y="2"/>
                </a:lnTo>
                <a:lnTo>
                  <a:pt x="2261" y="0"/>
                </a:lnTo>
                <a:lnTo>
                  <a:pt x="235" y="0"/>
                </a:lnTo>
                <a:close/>
              </a:path>
            </a:pathLst>
          </a:custGeom>
          <a:solidFill>
            <a:srgbClr val="F08F00"/>
          </a:solidFill>
          <a:ln w="9525">
            <a:noFill/>
            <a:round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5119688" y="1982788"/>
            <a:ext cx="355600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4876800" y="2286000"/>
            <a:ext cx="365760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rtl="0">
              <a:lnSpc>
                <a:spcPct val="90000"/>
              </a:lnSpc>
            </a:pPr>
            <a:r>
              <a:rPr lang="en-US" altLang="ja-JP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ea typeface="MS PGothic" pitchFamily="34" charset="-128"/>
              </a:rPr>
              <a:t>Risk Factors </a:t>
            </a:r>
            <a:endParaRPr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  <a:ea typeface="MS PGothic" pitchFamily="34" charset="-128"/>
            </a:endParaRPr>
          </a:p>
        </p:txBody>
      </p:sp>
      <p:sp>
        <p:nvSpPr>
          <p:cNvPr id="358412" name="Rectangle 12"/>
          <p:cNvSpPr>
            <a:spLocks noChangeArrowheads="1"/>
          </p:cNvSpPr>
          <p:nvPr/>
        </p:nvSpPr>
        <p:spPr bwMode="auto">
          <a:xfrm>
            <a:off x="6172200" y="2819406"/>
            <a:ext cx="14528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0" tIns="0" rIns="0" bIns="0">
            <a:spAutoFit/>
          </a:bodyPr>
          <a:lstStyle/>
          <a:p>
            <a:pPr rtl="0">
              <a:defRPr/>
            </a:pPr>
            <a:r>
              <a:rPr lang="en-US" altLang="ja-JP" sz="2800" b="1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Tobacco</a:t>
            </a:r>
            <a:endParaRPr lang="en-US" altLang="ja-JP" sz="28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13" name="Rectangle 13"/>
          <p:cNvSpPr>
            <a:spLocks noChangeArrowheads="1"/>
          </p:cNvSpPr>
          <p:nvPr/>
        </p:nvSpPr>
        <p:spPr bwMode="auto">
          <a:xfrm>
            <a:off x="5943601" y="3276601"/>
            <a:ext cx="19781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0" tIns="0" rIns="0" bIns="0">
            <a:spAutoFit/>
          </a:bodyPr>
          <a:lstStyle/>
          <a:p>
            <a:pPr rtl="0">
              <a:defRPr/>
            </a:pPr>
            <a:r>
              <a:rPr lang="en-US" altLang="ja-JP" sz="2800" b="1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Occupation</a:t>
            </a:r>
            <a:endParaRPr lang="en-US" altLang="ja-JP" sz="28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58414" name="Rectangle 14"/>
          <p:cNvSpPr>
            <a:spLocks noChangeArrowheads="1"/>
          </p:cNvSpPr>
          <p:nvPr/>
        </p:nvSpPr>
        <p:spPr bwMode="auto">
          <a:xfrm>
            <a:off x="4648203" y="3733800"/>
            <a:ext cx="42495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0" tIns="0" rIns="0" bIns="0">
            <a:spAutoFit/>
          </a:bodyPr>
          <a:lstStyle/>
          <a:p>
            <a:pPr rtl="0">
              <a:defRPr/>
            </a:pPr>
            <a:r>
              <a:rPr lang="en-US" altLang="ja-JP" sz="2800" b="1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Indoor/Outdoor pollution</a:t>
            </a:r>
            <a:endParaRPr lang="en-US" altLang="ja-JP" sz="28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2165350" y="5741994"/>
            <a:ext cx="34369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358416" name="Rectangle 16"/>
          <p:cNvSpPr>
            <a:spLocks noChangeArrowheads="1"/>
          </p:cNvSpPr>
          <p:nvPr/>
        </p:nvSpPr>
        <p:spPr bwMode="auto">
          <a:xfrm>
            <a:off x="2947988" y="5789614"/>
            <a:ext cx="30349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0" tIns="0" rIns="0" bIns="0">
            <a:spAutoFit/>
          </a:bodyPr>
          <a:lstStyle/>
          <a:p>
            <a:pPr algn="l" rtl="0">
              <a:defRPr/>
            </a:pPr>
            <a:r>
              <a:rPr lang="en-US" altLang="ja-JP" sz="3600" b="1">
                <a:solidFill>
                  <a:schemeClr val="tx2"/>
                </a:solidFill>
                <a:latin typeface="Arial" pitchFamily="34" charset="0"/>
                <a:ea typeface="MS PGothic" pitchFamily="34" charset="-128"/>
              </a:rPr>
              <a:t>SPIROMETRY</a:t>
            </a:r>
            <a:endParaRPr lang="en-US" altLang="ja-JP" sz="2400">
              <a:solidFill>
                <a:schemeClr val="tx2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265239" y="438156"/>
            <a:ext cx="68072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358418" name="Rectangle 18"/>
          <p:cNvSpPr>
            <a:spLocks noChangeArrowheads="1"/>
          </p:cNvSpPr>
          <p:nvPr/>
        </p:nvSpPr>
        <p:spPr bwMode="auto">
          <a:xfrm>
            <a:off x="1752600" y="533400"/>
            <a:ext cx="48266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0" tIns="0" rIns="0" bIns="0">
            <a:spAutoFit/>
          </a:bodyPr>
          <a:lstStyle/>
          <a:p>
            <a:pPr algn="l" rtl="0">
              <a:defRPr/>
            </a:pPr>
            <a:r>
              <a:rPr lang="en-US" altLang="ja-JP" sz="4800" b="1" dirty="0">
                <a:solidFill>
                  <a:srgbClr val="FFFF00"/>
                </a:solidFill>
                <a:latin typeface="Sitka Display" pitchFamily="2" charset="0"/>
                <a:ea typeface="MS PGothic" pitchFamily="34" charset="-128"/>
              </a:rPr>
              <a:t>Diagnosis of COPD</a:t>
            </a:r>
            <a:endParaRPr lang="en-US" altLang="ja-JP" sz="4800" dirty="0">
              <a:solidFill>
                <a:srgbClr val="FFFF00"/>
              </a:solidFill>
              <a:latin typeface="Sitka Display" pitchFamily="2" charset="0"/>
              <a:ea typeface="MS PGothic" pitchFamily="34" charset="-128"/>
            </a:endParaRPr>
          </a:p>
        </p:txBody>
      </p:sp>
      <p:sp>
        <p:nvSpPr>
          <p:cNvPr id="358419" name="AutoShape 19"/>
          <p:cNvSpPr>
            <a:spLocks/>
          </p:cNvSpPr>
          <p:nvPr/>
        </p:nvSpPr>
        <p:spPr bwMode="auto">
          <a:xfrm rot="5400000">
            <a:off x="3949700" y="2709866"/>
            <a:ext cx="490538" cy="4157662"/>
          </a:xfrm>
          <a:prstGeom prst="rightBrace">
            <a:avLst>
              <a:gd name="adj1" fmla="val 70631"/>
              <a:gd name="adj2" fmla="val 50000"/>
            </a:avLst>
          </a:prstGeom>
          <a:noFill/>
          <a:ln w="28575">
            <a:solidFill>
              <a:srgbClr val="A5FF4B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Spirometry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3657600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700"/>
              <a:t>Diagnosis</a:t>
            </a:r>
          </a:p>
          <a:p>
            <a:pPr>
              <a:lnSpc>
                <a:spcPct val="130000"/>
              </a:lnSpc>
            </a:pPr>
            <a:r>
              <a:rPr lang="en-US" sz="2700"/>
              <a:t>Assessing severity</a:t>
            </a:r>
          </a:p>
          <a:p>
            <a:pPr>
              <a:lnSpc>
                <a:spcPct val="130000"/>
              </a:lnSpc>
            </a:pPr>
            <a:r>
              <a:rPr lang="en-US" sz="2700"/>
              <a:t>Assessing prognosis</a:t>
            </a:r>
          </a:p>
          <a:p>
            <a:pPr>
              <a:lnSpc>
                <a:spcPct val="130000"/>
              </a:lnSpc>
            </a:pPr>
            <a:r>
              <a:rPr lang="en-US" sz="2700"/>
              <a:t>Monitoring progression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 l="6757" t="10803" r="9459" b="15379"/>
          <a:stretch>
            <a:fillRect/>
          </a:stretch>
        </p:blipFill>
        <p:spPr bwMode="auto">
          <a:xfrm>
            <a:off x="4267200" y="2133600"/>
            <a:ext cx="44196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نتيجة بحث الصور عن ‪lung volumes and capacitie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7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5" descr="نتيجة بحث الصور عن ‪classification of copd,2017‬‏"/>
          <p:cNvPicPr>
            <a:picLocks noChangeAspect="1" noChangeArrowheads="1"/>
          </p:cNvPicPr>
          <p:nvPr/>
        </p:nvPicPr>
        <p:blipFill>
          <a:blip r:embed="rId2"/>
          <a:srcRect l="12633" t="19629" r="8421" b="13074"/>
          <a:stretch>
            <a:fillRect/>
          </a:stretch>
        </p:blipFill>
        <p:spPr bwMode="auto">
          <a:xfrm>
            <a:off x="381001" y="1295400"/>
            <a:ext cx="8582025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7772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Spirometry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tka Display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نتيجة بحث الصور عن ‪Burden of copd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143000"/>
            <a:ext cx="80010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endParaRPr lang="en-US" altLang="zh-CN" sz="2800" b="1" dirty="0" smtClean="0"/>
          </a:p>
          <a:p>
            <a:pPr eaLnBrk="1" hangingPunct="1">
              <a:buNone/>
            </a:pPr>
            <a:r>
              <a:rPr lang="en-US" altLang="zh-CN" sz="2800" b="1" dirty="0" smtClean="0">
                <a:solidFill>
                  <a:srgbClr val="FFFF00"/>
                </a:solidFill>
              </a:rPr>
              <a:t>Radiological signs of Hyperinflation: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zh-CN" sz="2800" b="1" dirty="0" smtClean="0"/>
              <a:t>Low flat diaphragm with indentation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zh-CN" sz="2800" b="1" dirty="0" smtClean="0"/>
              <a:t>Intercostal space becomes widen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zh-CN" sz="2800" b="1" dirty="0" smtClean="0"/>
              <a:t>Horizontal pattern of ribs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zh-CN" sz="2800" b="1" dirty="0" smtClean="0"/>
              <a:t>A long thin heart shadow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zh-CN" sz="2800" b="1" dirty="0" smtClean="0"/>
              <a:t>Decreased markings of lung peripheral vessels</a:t>
            </a:r>
          </a:p>
          <a:p>
            <a:pPr eaLnBrk="1" hangingPunct="1">
              <a:buFont typeface="Wingdings" pitchFamily="2" charset="2"/>
              <a:buChar char="ü"/>
            </a:pPr>
            <a:endParaRPr lang="zh-CN" altLang="en-US" sz="2800" b="1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772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Chest X-ray 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tka Display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 descr="emphysem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1295404"/>
            <a:ext cx="462915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emphysema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41544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0" y="152400"/>
            <a:ext cx="7772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Chest X-ray - Emphysema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tka Display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8458200" cy="1295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zh-CN" sz="2800" b="1" dirty="0" smtClean="0">
                <a:latin typeface="Sitka Display" pitchFamily="2" charset="0"/>
              </a:rPr>
              <a:t>Non apparent abnormality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sz="2800" b="1" dirty="0" smtClean="0">
                <a:latin typeface="Sitka Display" pitchFamily="2" charset="0"/>
              </a:rPr>
              <a:t>Thickened and increased of the lung markings</a:t>
            </a:r>
          </a:p>
        </p:txBody>
      </p:sp>
      <p:pic>
        <p:nvPicPr>
          <p:cNvPr id="36868" name="Picture 4" descr="7AA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>
          <a:xfrm>
            <a:off x="1524000" y="2514600"/>
            <a:ext cx="5029200" cy="4343400"/>
          </a:xfr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077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tka Display" pitchFamily="2" charset="0"/>
                <a:ea typeface="+mj-ea"/>
                <a:cs typeface="+mj-cs"/>
              </a:rPr>
              <a:t>Chest X-ray - Chronic Bronchitis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tka Display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6"/>
            <a:ext cx="7772400" cy="9937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C00000"/>
                </a:solidFill>
                <a:latin typeface="Sitka Display" pitchFamily="2" charset="0"/>
                <a:ea typeface="SimSun" pitchFamily="2" charset="-122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Sitka Display" pitchFamily="2" charset="0"/>
                <a:ea typeface="SimSun" pitchFamily="2" charset="-122"/>
              </a:rPr>
              <a:t>CT Chest </a:t>
            </a:r>
            <a:endParaRPr lang="zh-CN" altLang="en-US" b="1" dirty="0">
              <a:solidFill>
                <a:srgbClr val="C00000"/>
              </a:solidFill>
              <a:latin typeface="Sitka Display" pitchFamily="2" charset="0"/>
              <a:ea typeface="SimSun" pitchFamily="2" charset="-122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01000" cy="4267200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latin typeface="Sitka Display" pitchFamily="2" charset="0"/>
              </a:rPr>
              <a:t>Greater </a:t>
            </a:r>
            <a:r>
              <a:rPr lang="en-US" altLang="zh-CN" sz="4000" b="1" dirty="0" smtClean="0">
                <a:solidFill>
                  <a:srgbClr val="FFFF00"/>
                </a:solidFill>
                <a:latin typeface="Sitka Display" pitchFamily="2" charset="0"/>
              </a:rPr>
              <a:t>sensitivity and specificity </a:t>
            </a:r>
            <a:r>
              <a:rPr lang="en-US" altLang="zh-CN" sz="4000" b="1" dirty="0" smtClean="0">
                <a:latin typeface="Sitka Display" pitchFamily="2" charset="0"/>
              </a:rPr>
              <a:t>for emphysema than CXR</a:t>
            </a:r>
          </a:p>
          <a:p>
            <a:pPr eaLnBrk="1" hangingPunct="1">
              <a:buNone/>
            </a:pPr>
            <a:endParaRPr lang="en-US" altLang="zh-CN" sz="4000" b="1" dirty="0" smtClean="0">
              <a:latin typeface="Sitka Display" pitchFamily="2" charset="0"/>
            </a:endParaRPr>
          </a:p>
          <a:p>
            <a:pPr eaLnBrk="1" hangingPunct="1"/>
            <a:r>
              <a:rPr lang="en-US" altLang="zh-CN" sz="4000" b="1" dirty="0" smtClean="0">
                <a:latin typeface="Sitka Display" pitchFamily="2" charset="0"/>
              </a:rPr>
              <a:t>Especially for the diagnosis of </a:t>
            </a:r>
            <a:r>
              <a:rPr lang="en-US" altLang="zh-CN" sz="4000" b="1" dirty="0" smtClean="0">
                <a:solidFill>
                  <a:srgbClr val="FFFF00"/>
                </a:solidFill>
                <a:latin typeface="Sitka Display" pitchFamily="2" charset="0"/>
              </a:rPr>
              <a:t>bronchiectasis</a:t>
            </a:r>
            <a:r>
              <a:rPr lang="en-US" altLang="zh-CN" sz="4000" b="1" dirty="0" smtClean="0">
                <a:latin typeface="Sitka Display" pitchFamily="2" charset="0"/>
              </a:rPr>
              <a:t> and evaluation of </a:t>
            </a:r>
            <a:r>
              <a:rPr lang="en-US" altLang="zh-CN" sz="4000" b="1" dirty="0" smtClean="0">
                <a:solidFill>
                  <a:srgbClr val="FFFF00"/>
                </a:solidFill>
                <a:latin typeface="Sitka Display" pitchFamily="2" charset="0"/>
              </a:rPr>
              <a:t>bullous disease</a:t>
            </a:r>
            <a:endParaRPr lang="zh-CN" altLang="en-US" sz="4000" b="1" dirty="0" smtClean="0">
              <a:solidFill>
                <a:srgbClr val="FFFF00"/>
              </a:solidFill>
              <a:latin typeface="Sitka Display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6" descr="نتيجة بحث الصور عن ‪CT of copd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2" y="1524000"/>
            <a:ext cx="87534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304806"/>
            <a:ext cx="7772400" cy="993775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Display" pitchFamily="2" charset="0"/>
                <a:ea typeface="SimSun" pitchFamily="2" charset="-122"/>
                <a:cs typeface="+mn-cs"/>
              </a:rPr>
              <a:t> CT Chest 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tka Display" pitchFamily="2" charset="0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6" descr="نتيجة بحث الصور عن ‪CT of copd‬‏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00131" y="1524000"/>
            <a:ext cx="661041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304806"/>
            <a:ext cx="7772400" cy="993775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Display" pitchFamily="2" charset="0"/>
                <a:ea typeface="SimSun" pitchFamily="2" charset="-122"/>
                <a:cs typeface="+mn-cs"/>
              </a:rPr>
              <a:t> CT Chest 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tka Display" pitchFamily="2" charset="0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6" descr="نتيجة بحث الصور عن ‪CT of copd‬‏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2" y="1524000"/>
            <a:ext cx="87534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304806"/>
            <a:ext cx="7772400" cy="993775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Display" pitchFamily="2" charset="0"/>
                <a:ea typeface="SimSun" pitchFamily="2" charset="-122"/>
                <a:cs typeface="+mn-cs"/>
              </a:rPr>
              <a:t> CT Chest 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tka Display" pitchFamily="2" charset="0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6" descr="نتيجة بحث الصور عن ‪CT of copd‬‏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47800" y="1524000"/>
            <a:ext cx="6172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304806"/>
            <a:ext cx="7772400" cy="993775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Display" pitchFamily="2" charset="0"/>
                <a:ea typeface="SimSun" pitchFamily="2" charset="-122"/>
                <a:cs typeface="+mn-cs"/>
              </a:rPr>
              <a:t> CT Chest 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tka Display" pitchFamily="2" charset="0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915400" cy="46482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rgbClr val="FFFF99"/>
                </a:solidFill>
                <a:latin typeface="Sitka Display" pitchFamily="2" charset="0"/>
              </a:rPr>
              <a:t>ABGs</a:t>
            </a:r>
          </a:p>
          <a:p>
            <a:pPr marL="740664"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rgbClr val="FFFF00"/>
                </a:solidFill>
                <a:latin typeface="Sitka Display" pitchFamily="2" charset="0"/>
                <a:sym typeface="Symbol" pitchFamily="18" charset="2"/>
              </a:rPr>
              <a:t></a:t>
            </a:r>
            <a:r>
              <a:rPr lang="en-US" sz="3600" b="1" dirty="0">
                <a:solidFill>
                  <a:srgbClr val="FFFF00"/>
                </a:solidFill>
                <a:latin typeface="Sitka Display" pitchFamily="2" charset="0"/>
              </a:rPr>
              <a:t> PaO</a:t>
            </a:r>
            <a:r>
              <a:rPr lang="en-US" sz="3600" b="1" baseline="-25000" dirty="0">
                <a:solidFill>
                  <a:srgbClr val="FFFF00"/>
                </a:solidFill>
                <a:latin typeface="Sitka Display" pitchFamily="2" charset="0"/>
              </a:rPr>
              <a:t>2</a:t>
            </a:r>
            <a:endParaRPr lang="en-US" sz="3600" b="1" dirty="0">
              <a:solidFill>
                <a:srgbClr val="FFFF00"/>
              </a:solidFill>
              <a:latin typeface="Sitka Display" pitchFamily="2" charset="0"/>
            </a:endParaRPr>
          </a:p>
          <a:p>
            <a:pPr marL="740664"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rgbClr val="FFFF00"/>
                </a:solidFill>
                <a:latin typeface="Sitka Display" pitchFamily="2" charset="0"/>
                <a:sym typeface="Symbol" pitchFamily="18" charset="2"/>
              </a:rPr>
              <a:t></a:t>
            </a:r>
            <a:r>
              <a:rPr lang="en-US" sz="3600" b="1" dirty="0">
                <a:solidFill>
                  <a:srgbClr val="FFFF00"/>
                </a:solidFill>
                <a:latin typeface="Sitka Display" pitchFamily="2" charset="0"/>
              </a:rPr>
              <a:t> PaCO</a:t>
            </a:r>
            <a:r>
              <a:rPr lang="en-US" sz="3600" b="1" baseline="-25000" dirty="0">
                <a:solidFill>
                  <a:srgbClr val="FFFF00"/>
                </a:solidFill>
                <a:latin typeface="Sitka Display" pitchFamily="2" charset="0"/>
              </a:rPr>
              <a:t>2 </a:t>
            </a:r>
            <a:r>
              <a:rPr lang="en-US" sz="3200" b="1" dirty="0">
                <a:latin typeface="Sitka Display" pitchFamily="2" charset="0"/>
              </a:rPr>
              <a:t>(especially in chronic bronchitis)</a:t>
            </a:r>
            <a:endParaRPr lang="en-US" sz="3600" b="1" dirty="0">
              <a:latin typeface="Sitka Display" pitchFamily="2" charset="0"/>
            </a:endParaRPr>
          </a:p>
          <a:p>
            <a:pPr marL="740664"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rgbClr val="FFFF00"/>
                </a:solidFill>
                <a:latin typeface="Sitka Display" pitchFamily="2" charset="0"/>
                <a:sym typeface="Symbol" pitchFamily="18" charset="2"/>
              </a:rPr>
              <a:t></a:t>
            </a:r>
            <a:r>
              <a:rPr lang="en-US" sz="3600" b="1" dirty="0">
                <a:solidFill>
                  <a:srgbClr val="FFFF00"/>
                </a:solidFill>
                <a:latin typeface="Sitka Display" pitchFamily="2" charset="0"/>
              </a:rPr>
              <a:t> pH </a:t>
            </a:r>
            <a:r>
              <a:rPr lang="en-US" sz="3200" b="1" dirty="0">
                <a:latin typeface="Sitka Display" pitchFamily="2" charset="0"/>
              </a:rPr>
              <a:t>(especially in chronic bronchitis)</a:t>
            </a:r>
            <a:endParaRPr lang="en-US" sz="3600" b="1" dirty="0">
              <a:latin typeface="Sitka Display" pitchFamily="2" charset="0"/>
            </a:endParaRPr>
          </a:p>
          <a:p>
            <a:pPr marL="740664"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rgbClr val="FFFF00"/>
                </a:solidFill>
                <a:latin typeface="Sitka Display" pitchFamily="2" charset="0"/>
                <a:sym typeface="Symbol" pitchFamily="18" charset="2"/>
              </a:rPr>
              <a:t></a:t>
            </a:r>
            <a:r>
              <a:rPr lang="en-US" sz="3600" b="1" dirty="0">
                <a:solidFill>
                  <a:srgbClr val="FFFF00"/>
                </a:solidFill>
                <a:latin typeface="Sitka Display" pitchFamily="2" charset="0"/>
              </a:rPr>
              <a:t> Bicarbonate </a:t>
            </a:r>
            <a:r>
              <a:rPr lang="en-US" sz="3600" b="1" dirty="0">
                <a:latin typeface="Sitka Display" pitchFamily="2" charset="0"/>
              </a:rPr>
              <a:t>level found in late stages COPD</a:t>
            </a:r>
          </a:p>
          <a:p>
            <a:pPr marL="4114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600" b="1" dirty="0">
              <a:latin typeface="Sitka Display" pitchFamily="2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0" y="304806"/>
            <a:ext cx="7772400" cy="993775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Display" pitchFamily="2" charset="0"/>
                <a:ea typeface="SimSun" pitchFamily="2" charset="-122"/>
                <a:cs typeface="+mn-cs"/>
              </a:rPr>
              <a:t> Diagnostic studies 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tka Display" pitchFamily="2" charset="0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0" y="228606"/>
            <a:ext cx="7772400" cy="993775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Display" pitchFamily="2" charset="0"/>
                <a:ea typeface="SimSun" pitchFamily="2" charset="-122"/>
                <a:cs typeface="+mn-cs"/>
              </a:rPr>
              <a:t> </a:t>
            </a:r>
            <a:r>
              <a:rPr lang="en-US" altLang="zh-CN" sz="4400" b="1" kern="0" dirty="0" smtClean="0">
                <a:solidFill>
                  <a:srgbClr val="C00000"/>
                </a:solidFill>
                <a:latin typeface="Sitka Display" pitchFamily="2" charset="0"/>
                <a:ea typeface="SimSun" pitchFamily="2" charset="-122"/>
              </a:rPr>
              <a:t>Complications of COPD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Display" pitchFamily="2" charset="0"/>
                <a:ea typeface="SimSun" pitchFamily="2" charset="-122"/>
                <a:cs typeface="+mn-cs"/>
              </a:rPr>
              <a:t> 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tka Display" pitchFamily="2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447800"/>
            <a:ext cx="7772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0664" lvl="1" algn="l" rtl="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Pulmonary hypertension </a:t>
            </a:r>
          </a:p>
          <a:p>
            <a:pPr marL="740664" lvl="1" algn="l" rtl="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Cor pulmonale </a:t>
            </a:r>
            <a:r>
              <a:rPr lang="en-US" sz="2800" b="1" dirty="0" smtClean="0">
                <a:latin typeface="Sitka Display" pitchFamily="2" charset="0"/>
              </a:rPr>
              <a:t>(Rt. ventricular enlargement </a:t>
            </a:r>
            <a:r>
              <a:rPr lang="en-US" sz="2800" b="1" u="sng" dirty="0" smtClean="0">
                <a:latin typeface="Sitka Display" pitchFamily="2" charset="0"/>
              </a:rPr>
              <a:t>+</a:t>
            </a:r>
            <a:r>
              <a:rPr lang="en-US" sz="2800" b="1" dirty="0" smtClean="0">
                <a:latin typeface="Sitka Display" pitchFamily="2" charset="0"/>
              </a:rPr>
              <a:t> Heart Failure resulting from diseases that affect structure or function of the lungs)</a:t>
            </a:r>
          </a:p>
          <a:p>
            <a:pPr marL="740664" lvl="1" algn="l" rtl="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Pneumothorax</a:t>
            </a:r>
          </a:p>
          <a:p>
            <a:pPr marL="740664" lvl="1" algn="l" rtl="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Respiratory Failure</a:t>
            </a:r>
          </a:p>
          <a:p>
            <a:pPr marL="740664" lvl="1" algn="l" rtl="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Sitka Display" pitchFamily="2" charset="0"/>
              </a:rPr>
              <a:t>Lunge cancer</a:t>
            </a:r>
          </a:p>
          <a:p>
            <a:pPr marL="740664" lvl="1" algn="l" rtl="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Bronchiectasis </a:t>
            </a:r>
          </a:p>
          <a:p>
            <a:pPr marL="740664" lvl="1" algn="l" rtl="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Psychological disorders eg depression.</a:t>
            </a:r>
          </a:p>
          <a:p>
            <a:pPr marL="740664" lvl="1" algn="l" rtl="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US" sz="600" b="1" dirty="0">
              <a:solidFill>
                <a:srgbClr val="FFFF00"/>
              </a:solidFill>
              <a:latin typeface="Sitka Display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62800" cy="11430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MS PGothic" pitchFamily="34" charset="-128"/>
              </a:rPr>
              <a:t>Definition of COPD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 flipH="1">
            <a:off x="304800" y="1676400"/>
            <a:ext cx="8305800" cy="0"/>
          </a:xfrm>
          <a:prstGeom prst="line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ar-JO"/>
          </a:p>
        </p:txBody>
      </p:sp>
      <p:pic>
        <p:nvPicPr>
          <p:cNvPr id="12292" name="Picture 5" descr="GOLD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6"/>
            <a:ext cx="12954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alvemph[1]"/>
          <p:cNvPicPr>
            <a:picLocks noChangeAspect="1" noChangeArrowheads="1"/>
          </p:cNvPicPr>
          <p:nvPr/>
        </p:nvPicPr>
        <p:blipFill>
          <a:blip r:embed="rId3"/>
          <a:srcRect b="8134"/>
          <a:stretch>
            <a:fillRect/>
          </a:stretch>
        </p:blipFill>
        <p:spPr bwMode="auto">
          <a:xfrm>
            <a:off x="6375400" y="4419600"/>
            <a:ext cx="147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alvhlthy[1]"/>
          <p:cNvPicPr>
            <a:picLocks noChangeAspect="1" noChangeArrowheads="1"/>
          </p:cNvPicPr>
          <p:nvPr/>
        </p:nvPicPr>
        <p:blipFill>
          <a:blip r:embed="rId4"/>
          <a:srcRect b="9004"/>
          <a:stretch>
            <a:fillRect/>
          </a:stretch>
        </p:blipFill>
        <p:spPr bwMode="auto">
          <a:xfrm>
            <a:off x="6359528" y="1905000"/>
            <a:ext cx="148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7162800" y="271145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altLang="ja-JP" sz="1800" b="1" dirty="0">
                <a:solidFill>
                  <a:srgbClr val="FFFF00"/>
                </a:solidFill>
                <a:latin typeface="Arial" pitchFamily="34" charset="0"/>
                <a:ea typeface="MS PGothic" pitchFamily="34" charset="-128"/>
              </a:rPr>
              <a:t>Healthy </a:t>
            </a:r>
          </a:p>
          <a:p>
            <a:pPr rtl="0"/>
            <a:r>
              <a:rPr lang="en-US" altLang="ja-JP" sz="1800" b="1" dirty="0">
                <a:solidFill>
                  <a:srgbClr val="FFFF00"/>
                </a:solidFill>
                <a:latin typeface="Arial" pitchFamily="34" charset="0"/>
                <a:ea typeface="MS PGothic" pitchFamily="34" charset="-128"/>
              </a:rPr>
              <a:t>Alveolus</a:t>
            </a:r>
            <a:endParaRPr lang="en-US" altLang="ja-JP" sz="1500" b="1" dirty="0">
              <a:solidFill>
                <a:srgbClr val="FFFF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7086600" y="52720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altLang="ja-JP" sz="1800" b="1">
                <a:solidFill>
                  <a:srgbClr val="FFFF00"/>
                </a:solidFill>
                <a:latin typeface="Arial" pitchFamily="34" charset="0"/>
                <a:ea typeface="MS PGothic" pitchFamily="34" charset="-128"/>
              </a:rPr>
              <a:t>COPD</a:t>
            </a:r>
            <a:endParaRPr lang="en-US" altLang="ja-JP" sz="1500" b="1">
              <a:solidFill>
                <a:srgbClr val="FFFF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690692"/>
            <a:ext cx="60960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3550" indent="-463550" algn="l" rtl="0">
              <a:spcBef>
                <a:spcPts val="1800"/>
              </a:spcBef>
              <a:buClr>
                <a:srgbClr val="00FF00"/>
              </a:buClr>
              <a:buSzPct val="60000"/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</a:rPr>
              <a:t>COPD, a common </a:t>
            </a:r>
            <a:r>
              <a:rPr lang="en-US" sz="2800" b="1" dirty="0">
                <a:latin typeface="Arial Narrow" pitchFamily="34" charset="0"/>
              </a:rPr>
              <a:t>preventable and treatable </a:t>
            </a:r>
            <a:r>
              <a:rPr lang="en-US" sz="2800" b="1" dirty="0" smtClean="0">
                <a:latin typeface="Arial Narrow" pitchFamily="34" charset="0"/>
              </a:rPr>
              <a:t>disease, characterized </a:t>
            </a:r>
            <a:r>
              <a:rPr lang="en-US" sz="2800" b="1" dirty="0">
                <a:latin typeface="Arial Narrow" pitchFamily="34" charset="0"/>
              </a:rPr>
              <a:t>by </a:t>
            </a:r>
            <a:r>
              <a:rPr lang="en-US" sz="2800" b="1" dirty="0" smtClean="0">
                <a:latin typeface="Arial Narrow" pitchFamily="34" charset="0"/>
              </a:rPr>
              <a:t>airflow limitation which is 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persistent (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not fully reversible) </a:t>
            </a:r>
            <a:r>
              <a:rPr lang="en-US" sz="2800" b="1" dirty="0" smtClean="0">
                <a:solidFill>
                  <a:srgbClr val="FFFFFF"/>
                </a:solidFill>
                <a:latin typeface="Arial Narrow" pitchFamily="34" charset="0"/>
              </a:rPr>
              <a:t>usually </a:t>
            </a:r>
            <a:r>
              <a:rPr lang="en-US" sz="2800" b="1" dirty="0" smtClean="0">
                <a:solidFill>
                  <a:srgbClr val="FFFF00"/>
                </a:solidFill>
                <a:latin typeface="Arial Narrow" pitchFamily="34" charset="0"/>
              </a:rPr>
              <a:t>progressive</a:t>
            </a:r>
            <a:r>
              <a:rPr lang="en-US" sz="28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</a:rPr>
              <a:t>and associated with an enhanced 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chronic inflammatory </a:t>
            </a:r>
            <a:r>
              <a:rPr lang="en-US" sz="2800" b="1" dirty="0">
                <a:solidFill>
                  <a:srgbClr val="FFFFFF"/>
                </a:solidFill>
                <a:latin typeface="Arial Narrow" pitchFamily="34" charset="0"/>
              </a:rPr>
              <a:t>response in the airways and the lung to noxious particles or gases.</a:t>
            </a:r>
          </a:p>
          <a:p>
            <a:pPr marL="463550" indent="-463550" algn="l" rtl="0">
              <a:spcBef>
                <a:spcPts val="1800"/>
              </a:spcBef>
              <a:buClr>
                <a:srgbClr val="00FF00"/>
              </a:buClr>
              <a:buSzPct val="60000"/>
              <a:buFont typeface="Wingdings" pitchFamily="2" charset="2"/>
              <a:buChar char="v"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Exacerbations and comorbidities contribute to the overall severity in individual patients.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1.bp.blogspot.com/-qddzDyKBjpk/TgFHa9-GJOI/AAAAAAAAAA4/NgOYwfo10-c/s1600/Asthma+vs+COP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812802" y="1371600"/>
            <a:ext cx="3860800" cy="434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0" hangingPunct="0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3319464" y="1447800"/>
            <a:ext cx="3860800" cy="43434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eaLnBrk="0" hangingPunct="0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812802" y="1371600"/>
            <a:ext cx="3860800" cy="4343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166941" y="1549401"/>
            <a:ext cx="1301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GB" sz="2800" b="1">
                <a:solidFill>
                  <a:schemeClr val="bg1"/>
                </a:solidFill>
              </a:rPr>
              <a:t>COPD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08541" y="1701801"/>
            <a:ext cx="18998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GB" sz="2800" b="1">
                <a:solidFill>
                  <a:schemeClr val="bg1"/>
                </a:solidFill>
              </a:rPr>
              <a:t>ASTHMA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76378" y="2373314"/>
            <a:ext cx="1814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GB" sz="2000" b="1">
                <a:solidFill>
                  <a:schemeClr val="bg1"/>
                </a:solidFill>
              </a:rPr>
              <a:t>Neutrophils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287463" y="3124201"/>
            <a:ext cx="1265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GB" sz="2000" b="1">
                <a:solidFill>
                  <a:schemeClr val="bg1"/>
                </a:solidFill>
              </a:rPr>
              <a:t>No AHR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27088" y="3933827"/>
            <a:ext cx="2832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GB" sz="2000" b="1">
                <a:solidFill>
                  <a:schemeClr val="bg1"/>
                </a:solidFill>
              </a:rPr>
              <a:t>No steroid response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945066" y="2514601"/>
            <a:ext cx="1797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GB" sz="2000" b="1">
                <a:solidFill>
                  <a:schemeClr val="bg1"/>
                </a:solidFill>
              </a:rPr>
              <a:t>Eosinophils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418141" y="3352801"/>
            <a:ext cx="7954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GB" sz="2000" b="1">
                <a:solidFill>
                  <a:schemeClr val="bg1"/>
                </a:solidFill>
              </a:rPr>
              <a:t>AHR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794253" y="4049714"/>
            <a:ext cx="25765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GB" sz="2000" b="1">
                <a:solidFill>
                  <a:schemeClr val="bg1"/>
                </a:solidFill>
              </a:rPr>
              <a:t>Steroid response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589340" y="3200404"/>
            <a:ext cx="1106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GB" sz="2400" b="1">
                <a:solidFill>
                  <a:schemeClr val="bg1"/>
                </a:solidFill>
              </a:rPr>
              <a:t>~10%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370138" y="5867405"/>
            <a:ext cx="3578480" cy="461665"/>
          </a:xfrm>
          <a:prstGeom prst="rect">
            <a:avLst/>
          </a:prstGeom>
          <a:solidFill>
            <a:srgbClr val="3F7E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GB" sz="2400" b="1">
                <a:solidFill>
                  <a:schemeClr val="bg1"/>
                </a:solidFill>
              </a:rPr>
              <a:t>“Wheezy bronchitis”</a:t>
            </a: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929063" y="4800600"/>
            <a:ext cx="0" cy="1143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50828" y="333379"/>
            <a:ext cx="8569325" cy="107721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GB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OVERLAP BETWEEN COPD AND ASTHMA</a:t>
            </a:r>
            <a:endParaRPr lang="en-GB" sz="24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28600" y="277815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defTabSz="931863" eaLnBrk="0" hangingPunct="0"/>
            <a:r>
              <a:rPr lang="en-US" sz="3000" b="1" dirty="0" smtClean="0">
                <a:solidFill>
                  <a:srgbClr val="FFFF66"/>
                </a:solidFill>
                <a:latin typeface="Verdana" pitchFamily="34" charset="0"/>
              </a:rPr>
              <a:t>Differential diagnosis of COPD patients</a:t>
            </a:r>
            <a:endParaRPr lang="en-US" sz="3000" b="1" dirty="0">
              <a:solidFill>
                <a:srgbClr val="FFFF66"/>
              </a:solidFill>
              <a:latin typeface="Verdana" pitchFamily="34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28600" y="1600202"/>
            <a:ext cx="4267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2425" indent="-352425" algn="l" defTabSz="931863" rtl="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Respiratory </a:t>
            </a:r>
            <a:endParaRPr lang="en-US" sz="2800" b="1" dirty="0">
              <a:solidFill>
                <a:srgbClr val="66FFFF"/>
              </a:solidFill>
              <a:latin typeface="Sitka Display" pitchFamily="2" charset="0"/>
            </a:endParaRPr>
          </a:p>
          <a:p>
            <a:pPr marL="758825" lvl="1" indent="-293688" algn="l" defTabSz="931863" rtl="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</a:rPr>
              <a:t>Asthma </a:t>
            </a:r>
            <a:endParaRPr lang="en-US" sz="2800" b="1" dirty="0">
              <a:solidFill>
                <a:schemeClr val="bg1"/>
              </a:solidFill>
              <a:latin typeface="Sitka Display" pitchFamily="2" charset="0"/>
            </a:endParaRPr>
          </a:p>
          <a:p>
            <a:pPr marL="758825" lvl="1" indent="-293688" algn="l" defTabSz="931863" rtl="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</a:rPr>
              <a:t>Bronchiectasis</a:t>
            </a:r>
            <a:endParaRPr lang="en-US" sz="2800" b="1" dirty="0">
              <a:solidFill>
                <a:schemeClr val="bg1"/>
              </a:solidFill>
              <a:latin typeface="Sitka Display" pitchFamily="2" charset="0"/>
            </a:endParaRPr>
          </a:p>
          <a:p>
            <a:pPr marL="758825" lvl="1" indent="-293688" algn="l" defTabSz="931863" rtl="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</a:rPr>
              <a:t>ILD</a:t>
            </a:r>
          </a:p>
          <a:p>
            <a:pPr marL="758825" lvl="1" indent="-293688" algn="l" defTabSz="931863" rtl="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</a:rPr>
              <a:t>TB</a:t>
            </a:r>
          </a:p>
          <a:p>
            <a:pPr marL="758825" lvl="1" indent="-293688" algn="l" defTabSz="931863" rtl="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</a:rPr>
              <a:t>Recurrent PE</a:t>
            </a:r>
          </a:p>
          <a:p>
            <a:pPr marL="758825" lvl="1" indent="-293688" algn="l" defTabSz="931863" rtl="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</a:rPr>
              <a:t>OSAS</a:t>
            </a:r>
            <a:endParaRPr lang="en-US" sz="2800" b="1" dirty="0" smtClean="0">
              <a:solidFill>
                <a:schemeClr val="bg1"/>
              </a:solidFill>
              <a:latin typeface="Sitka Display" pitchFamily="2" charset="0"/>
            </a:endParaRPr>
          </a:p>
          <a:p>
            <a:pPr marL="352425" indent="-352425" algn="l" defTabSz="931863" rtl="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chemeClr val="bg1"/>
              </a:solidFill>
              <a:latin typeface="Sitka Display" pitchFamily="2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4648200" y="1600202"/>
            <a:ext cx="4495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2425" indent="-352425" algn="l" defTabSz="931863" rtl="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Non-Respiratory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  <a:p>
            <a:pPr marL="758825" lvl="1" indent="-293688" algn="l" defTabSz="931863" rtl="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</a:rPr>
              <a:t>Cardiac </a:t>
            </a:r>
            <a:r>
              <a:rPr lang="en-US" sz="2800" b="1" dirty="0">
                <a:solidFill>
                  <a:schemeClr val="bg1"/>
                </a:solidFill>
                <a:latin typeface="Sitka Display" pitchFamily="2" charset="0"/>
              </a:rPr>
              <a:t>disease</a:t>
            </a:r>
          </a:p>
          <a:p>
            <a:pPr marL="758825" lvl="1" indent="-293688" algn="l" defTabSz="931863" rtl="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</a:rPr>
              <a:t>Vocal cord dysfunction</a:t>
            </a:r>
          </a:p>
          <a:p>
            <a:pPr marL="758825" lvl="1" indent="-293688" algn="l" defTabSz="931863" rtl="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</a:rPr>
              <a:t>Psychogenic</a:t>
            </a:r>
            <a:endParaRPr lang="en-US" sz="2800" b="1" dirty="0">
              <a:solidFill>
                <a:schemeClr val="bg1"/>
              </a:solidFill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نتيجة بحث الصور عن ‪stepwise treatment of copd,2017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17475"/>
            <a:ext cx="8864600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نتيجة بحث الصور عن ‪treatment of COPD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نتيجة بحث الصور عن ‪treatment of COPD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5" y="0"/>
            <a:ext cx="9069387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independentnurse.co.uk/article-images/image-library/124/022_INDN_2017_9_gold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نتيجة بحث الصور عن ‪GOLD guidelines for treatment of COPD‬‏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316" y="0"/>
            <a:ext cx="912336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نتيجة بحث الصور عن ‪non-pharmacologic  treatment of COPD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9320213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"/>
            <a:ext cx="7772400" cy="993775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rtl="0" fontAlgn="auto">
              <a:spcAft>
                <a:spcPts val="0"/>
              </a:spcAft>
              <a:defRPr/>
            </a:pPr>
            <a:r>
              <a:rPr lang="en-US" altLang="zh-CN" sz="4400" b="1" kern="0" dirty="0" smtClean="0">
                <a:solidFill>
                  <a:srgbClr val="C00000"/>
                </a:solidFill>
                <a:latin typeface="Sitka Display" pitchFamily="2" charset="0"/>
                <a:ea typeface="SimSun" pitchFamily="2" charset="-122"/>
              </a:rPr>
              <a:t> Other Therapeutic options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tka Display" pitchFamily="2" charset="0"/>
              <a:ea typeface="SimSun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82296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spcBef>
                <a:spcPts val="1200"/>
              </a:spcBef>
              <a:spcAft>
                <a:spcPts val="0"/>
              </a:spcAft>
              <a:buClr>
                <a:srgbClr val="00FF00"/>
              </a:buClr>
              <a:buFont typeface="Wingdings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  <a:cs typeface="Tahoma"/>
              </a:rPr>
              <a:t>Smoking cessation</a:t>
            </a:r>
            <a:r>
              <a:rPr lang="en-US" sz="2800" b="1" dirty="0" smtClean="0">
                <a:latin typeface="Sitka Display" pitchFamily="2" charset="0"/>
                <a:cs typeface="Tahoma"/>
              </a:rPr>
              <a:t> has the greatest capacity to influence the natural history of COPD</a:t>
            </a:r>
          </a:p>
          <a:p>
            <a:pPr marL="285750" indent="-285750" algn="l" rtl="0">
              <a:spcBef>
                <a:spcPts val="1200"/>
              </a:spcBef>
              <a:spcAft>
                <a:spcPts val="600"/>
              </a:spcAft>
              <a:buClr>
                <a:srgbClr val="00FF00"/>
              </a:buClr>
              <a:buFont typeface="Wingdings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  <a:cs typeface="Tahoma"/>
              </a:rPr>
              <a:t>Pharmacotherapy and nicotine replacement </a:t>
            </a:r>
            <a:r>
              <a:rPr lang="en-US" sz="2800" b="1" dirty="0" smtClean="0">
                <a:latin typeface="Sitka Display" pitchFamily="2" charset="0"/>
                <a:cs typeface="Tahoma"/>
              </a:rPr>
              <a:t>reliably increase long-term smoking abstinence rates.</a:t>
            </a:r>
          </a:p>
          <a:p>
            <a:pPr marL="285750" indent="-285750" algn="l" rtl="0">
              <a:spcBef>
                <a:spcPts val="1200"/>
              </a:spcBef>
              <a:spcAft>
                <a:spcPts val="600"/>
              </a:spcAft>
              <a:buClr>
                <a:srgbClr val="00FF00"/>
              </a:buClr>
              <a:buFont typeface="Wingdings" charset="2"/>
              <a:buChar char="§"/>
              <a:defRPr/>
            </a:pPr>
            <a:r>
              <a:rPr lang="en-US" sz="2800" b="1" dirty="0" smtClean="0">
                <a:latin typeface="Sitka Display" pitchFamily="2" charset="0"/>
                <a:cs typeface="Tahoma"/>
              </a:rPr>
              <a:t>All COPD patients benefit from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  <a:cs typeface="Tahoma"/>
              </a:rPr>
              <a:t>regular physical activity </a:t>
            </a:r>
            <a:r>
              <a:rPr lang="en-US" sz="2800" b="1" dirty="0" smtClean="0">
                <a:latin typeface="Sitka Display" pitchFamily="2" charset="0"/>
                <a:cs typeface="Tahoma"/>
              </a:rPr>
              <a:t>should repeatedly be encouraged to remain active.</a:t>
            </a:r>
          </a:p>
          <a:p>
            <a:pPr marL="285750" indent="-285750" algn="l" rtl="0">
              <a:spcBef>
                <a:spcPts val="600"/>
              </a:spcBef>
              <a:spcAft>
                <a:spcPts val="600"/>
              </a:spcAft>
              <a:buClr>
                <a:srgbClr val="00FF00"/>
              </a:buClr>
              <a:buFont typeface="Wingdings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  <a:cs typeface="Tahoma"/>
              </a:rPr>
              <a:t>Influenza and pneumococcal vaccination </a:t>
            </a:r>
            <a:r>
              <a:rPr lang="en-US" sz="2800" b="1" dirty="0" smtClean="0">
                <a:latin typeface="Sitka Display" pitchFamily="2" charset="0"/>
                <a:cs typeface="Tahoma"/>
              </a:rPr>
              <a:t>should be offered depending on local guidelines. </a:t>
            </a:r>
          </a:p>
          <a:p>
            <a:pPr marL="285750" indent="-285750" algn="l" rtl="0">
              <a:spcBef>
                <a:spcPts val="1200"/>
              </a:spcBef>
              <a:spcAft>
                <a:spcPts val="600"/>
              </a:spcAft>
              <a:buClr>
                <a:srgbClr val="00FF00"/>
              </a:buClr>
              <a:buFont typeface="Wingdings" charset="2"/>
              <a:buChar char="§"/>
              <a:defRPr/>
            </a:pPr>
            <a:endParaRPr lang="en-US" sz="2400" b="1" dirty="0">
              <a:latin typeface="Sitka Display" pitchFamily="2" charset="0"/>
              <a:cs typeface="Tahom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3505200"/>
          </a:xfrm>
        </p:spPr>
        <p:txBody>
          <a:bodyPr anchor="b"/>
          <a:lstStyle/>
          <a:p>
            <a:pPr>
              <a:buNone/>
            </a:pPr>
            <a:endParaRPr lang="en-US" sz="3600" b="1" dirty="0" smtClean="0">
              <a:solidFill>
                <a:srgbClr val="FFFF00"/>
              </a:solidFill>
              <a:latin typeface="Sitka Display" pitchFamily="2" charset="0"/>
            </a:endParaRPr>
          </a:p>
          <a:p>
            <a:pPr>
              <a:buNone/>
            </a:pPr>
            <a:endParaRPr lang="en-US" sz="3600" b="1" dirty="0" smtClean="0">
              <a:solidFill>
                <a:srgbClr val="FFFF00"/>
              </a:solidFill>
              <a:latin typeface="Sitka Display" pitchFamily="2" charset="0"/>
            </a:endParaRPr>
          </a:p>
          <a:p>
            <a:pPr>
              <a:buNone/>
            </a:pPr>
            <a:endParaRPr lang="en-US" sz="3600" b="1" dirty="0" smtClean="0">
              <a:solidFill>
                <a:srgbClr val="FFFF00"/>
              </a:solidFill>
              <a:latin typeface="Sitka Display" pitchFamily="2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Sitka Display" pitchFamily="2" charset="0"/>
              </a:rPr>
              <a:t>Which of the following diseases is included in the umbrella term COPD?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Sitka Display" pitchFamily="2" charset="0"/>
              </a:rPr>
              <a:t>A. </a:t>
            </a:r>
            <a:r>
              <a:rPr lang="en-US" b="1" dirty="0" smtClean="0">
                <a:solidFill>
                  <a:srgbClr val="FFC000"/>
                </a:solidFill>
                <a:latin typeface="Sitka Display" pitchFamily="2" charset="0"/>
              </a:rPr>
              <a:t>Emphysema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  <a:latin typeface="Sitka Display" pitchFamily="2" charset="0"/>
              </a:rPr>
              <a:t>B. Chronic bronchitis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  <a:latin typeface="Sitka Display" pitchFamily="2" charset="0"/>
              </a:rPr>
              <a:t>C. Lung cancer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  <a:latin typeface="Sitka Display" pitchFamily="2" charset="0"/>
              </a:rPr>
              <a:t>D. A and B</a:t>
            </a:r>
            <a:endParaRPr lang="en-US" sz="3600" b="1" dirty="0" smtClean="0">
              <a:solidFill>
                <a:srgbClr val="FFC000"/>
              </a:solidFill>
              <a:latin typeface="Sitka Display" pitchFamily="2" charset="0"/>
            </a:endParaRPr>
          </a:p>
          <a:p>
            <a:pPr>
              <a:buFont typeface="Wingdings" pitchFamily="2" charset="2"/>
              <a:buNone/>
            </a:pPr>
            <a:endParaRPr lang="en-US" sz="3600" b="1" dirty="0" smtClean="0">
              <a:latin typeface="Sitka Display" pitchFamily="2" charset="0"/>
            </a:endParaRPr>
          </a:p>
        </p:txBody>
      </p:sp>
      <p:pic>
        <p:nvPicPr>
          <p:cNvPr id="1026" name="Picture 2" descr="Pin on Para Fond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124200"/>
            <a:ext cx="2968625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"/>
            <a:ext cx="7772400" cy="993775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Display" pitchFamily="2" charset="0"/>
                <a:ea typeface="SimSun" pitchFamily="2" charset="-122"/>
                <a:cs typeface="+mn-cs"/>
              </a:rPr>
              <a:t> Other</a:t>
            </a:r>
            <a:r>
              <a:rPr kumimoji="0" lang="en-US" altLang="zh-CN" sz="4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Display" pitchFamily="2" charset="0"/>
                <a:ea typeface="SimSun" pitchFamily="2" charset="-122"/>
                <a:cs typeface="+mn-cs"/>
              </a:rPr>
              <a:t> </a:t>
            </a:r>
            <a:r>
              <a:rPr lang="en-US" altLang="zh-CN" sz="4400" b="1" kern="0" dirty="0" smtClean="0">
                <a:solidFill>
                  <a:srgbClr val="C00000"/>
                </a:solidFill>
                <a:latin typeface="Sitka Display" pitchFamily="2" charset="0"/>
                <a:ea typeface="SimSun" pitchFamily="2" charset="-122"/>
              </a:rPr>
              <a:t>Therapeutic options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tka Display" pitchFamily="2" charset="0"/>
              <a:ea typeface="SimSun" pitchFamily="2" charset="-122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1600203"/>
            <a:ext cx="8686800" cy="4154984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63550" indent="-463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l" rtl="0" eaLnBrk="1" hangingPunct="1">
              <a:spcBef>
                <a:spcPts val="1200"/>
              </a:spcBef>
              <a:spcAft>
                <a:spcPts val="1200"/>
              </a:spcAft>
              <a:buClr>
                <a:srgbClr val="00FF00"/>
              </a:buClr>
              <a:buSzPct val="86000"/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Sitka Display" pitchFamily="2" charset="0"/>
                <a:cs typeface="Tahoma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Sitka Display" pitchFamily="2" charset="0"/>
                <a:cs typeface="Tahoma"/>
              </a:rPr>
              <a:t>Influenza </a:t>
            </a:r>
            <a:r>
              <a:rPr lang="en-US" sz="2800" b="1" dirty="0">
                <a:solidFill>
                  <a:srgbClr val="C00000"/>
                </a:solidFill>
                <a:latin typeface="Sitka Display" pitchFamily="2" charset="0"/>
                <a:cs typeface="Tahoma"/>
              </a:rPr>
              <a:t>vaccines</a:t>
            </a:r>
            <a:r>
              <a:rPr lang="en-US" sz="2800" b="1" i="1" dirty="0">
                <a:solidFill>
                  <a:srgbClr val="C00000"/>
                </a:solidFill>
                <a:latin typeface="Sitka Display" pitchFamily="2" charset="0"/>
                <a:cs typeface="Tahoma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Sitka Display" pitchFamily="2" charset="0"/>
                <a:cs typeface="Tahoma"/>
              </a:rPr>
              <a:t>can reduce serious </a:t>
            </a: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  <a:cs typeface="Tahoma"/>
              </a:rPr>
              <a:t>illness.   </a:t>
            </a:r>
          </a:p>
          <a:p>
            <a:pPr marL="0" indent="0" algn="l" rtl="0" eaLnBrk="1" hangingPunct="1">
              <a:spcBef>
                <a:spcPts val="1200"/>
              </a:spcBef>
              <a:spcAft>
                <a:spcPts val="1200"/>
              </a:spcAft>
              <a:buClr>
                <a:srgbClr val="00FF00"/>
              </a:buClr>
              <a:buSzPct val="86000"/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Sitka Display" pitchFamily="2" charset="0"/>
                <a:cs typeface="Tahoma"/>
              </a:rPr>
              <a:t> Pneumococcal polysaccharide vaccine </a:t>
            </a:r>
            <a:r>
              <a:rPr lang="en-US" sz="2800" b="1" dirty="0">
                <a:solidFill>
                  <a:schemeClr val="bg1"/>
                </a:solidFill>
                <a:latin typeface="Sitka Display" pitchFamily="2" charset="0"/>
                <a:cs typeface="Tahoma"/>
              </a:rPr>
              <a:t>is </a:t>
            </a: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  <a:cs typeface="Tahoma"/>
              </a:rPr>
              <a:t>recommended </a:t>
            </a:r>
            <a:r>
              <a:rPr lang="en-US" sz="2800" b="1" dirty="0">
                <a:solidFill>
                  <a:schemeClr val="bg1"/>
                </a:solidFill>
                <a:latin typeface="Sitka Display" pitchFamily="2" charset="0"/>
                <a:cs typeface="Tahoma"/>
              </a:rPr>
              <a:t>for COPD patients 65 years and older and for COPD patients younger than age 65 with an FEV</a:t>
            </a:r>
            <a:r>
              <a:rPr lang="en-US" sz="2800" b="1" baseline="-25000" dirty="0">
                <a:solidFill>
                  <a:schemeClr val="bg1"/>
                </a:solidFill>
                <a:latin typeface="Sitka Display" pitchFamily="2" charset="0"/>
                <a:cs typeface="Tahoma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Sitka Display" pitchFamily="2" charset="0"/>
                <a:cs typeface="Tahoma"/>
              </a:rPr>
              <a:t> &lt; 40% </a:t>
            </a: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  <a:cs typeface="Tahoma"/>
              </a:rPr>
              <a:t>predicted.</a:t>
            </a:r>
          </a:p>
          <a:p>
            <a:pPr marL="0" indent="0" algn="l" rtl="0" eaLnBrk="1" hangingPunct="1">
              <a:spcBef>
                <a:spcPts val="1200"/>
              </a:spcBef>
              <a:spcAft>
                <a:spcPts val="1200"/>
              </a:spcAft>
              <a:buClr>
                <a:srgbClr val="00FF00"/>
              </a:buClr>
              <a:buSzPct val="86000"/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  <a:cs typeface="Tahoma"/>
              </a:rPr>
              <a:t> The </a:t>
            </a:r>
            <a:r>
              <a:rPr lang="en-US" sz="2800" b="1" dirty="0">
                <a:solidFill>
                  <a:schemeClr val="bg1"/>
                </a:solidFill>
                <a:latin typeface="Sitka Display" pitchFamily="2" charset="0"/>
                <a:cs typeface="Tahoma"/>
              </a:rPr>
              <a:t>use </a:t>
            </a: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  <a:cs typeface="Tahoma"/>
              </a:rPr>
              <a:t>of </a:t>
            </a:r>
            <a:r>
              <a:rPr lang="en-US" sz="2800" b="1" dirty="0" smtClean="0">
                <a:solidFill>
                  <a:srgbClr val="C00000"/>
                </a:solidFill>
                <a:latin typeface="Sitka Display" pitchFamily="2" charset="0"/>
                <a:cs typeface="Tahoma"/>
              </a:rPr>
              <a:t>antibiotics</a:t>
            </a:r>
            <a:r>
              <a:rPr lang="en-US" sz="2800" b="1" dirty="0">
                <a:solidFill>
                  <a:schemeClr val="bg1"/>
                </a:solidFill>
                <a:latin typeface="Sitka Display" pitchFamily="2" charset="0"/>
                <a:cs typeface="Tahoma"/>
              </a:rPr>
              <a:t>, other than for treating infectious exacerbations of COPD and other bacterial infections, is currently not </a:t>
            </a: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  <a:cs typeface="Tahoma"/>
              </a:rPr>
              <a:t>indicated. </a:t>
            </a:r>
            <a:endParaRPr lang="en-US" sz="2800" b="1" dirty="0">
              <a:solidFill>
                <a:schemeClr val="bg1"/>
              </a:solidFill>
              <a:latin typeface="Sitka Display" pitchFamily="2" charset="0"/>
              <a:cs typeface="Tahom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1000" y="1410358"/>
            <a:ext cx="8382000" cy="5447645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eaLnBrk="0" hangingPunct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60000"/>
                  <a:lumOff val="40000"/>
                </a:schemeClr>
              </a:buClr>
              <a:buSzPct val="87000"/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rgbClr val="007EEA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Alpha-1 antitrypsin augmentation therapy: </a:t>
            </a: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not recommended for </a:t>
            </a:r>
            <a:r>
              <a:rPr lang="en-US" sz="2800" b="1" dirty="0">
                <a:solidFill>
                  <a:schemeClr val="bg1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patients </a:t>
            </a: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with </a:t>
            </a:r>
            <a:r>
              <a:rPr lang="en-US" sz="2800" b="1" dirty="0">
                <a:solidFill>
                  <a:schemeClr val="bg1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COPD that is unrelated to the genetic deficiency. </a:t>
            </a:r>
          </a:p>
          <a:p>
            <a:pPr algn="l" rtl="0" eaLnBrk="0" hangingPunct="0">
              <a:buClr>
                <a:schemeClr val="bg1">
                  <a:lumMod val="60000"/>
                  <a:lumOff val="40000"/>
                </a:schemeClr>
              </a:buClr>
              <a:buSzPct val="87000"/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rgbClr val="007EEA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Mucolytics</a:t>
            </a:r>
            <a:r>
              <a:rPr lang="en-US" sz="2800" b="1" dirty="0">
                <a:solidFill>
                  <a:srgbClr val="C00000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:    </a:t>
            </a:r>
            <a:r>
              <a:rPr lang="en-US" sz="2800" b="1" dirty="0">
                <a:solidFill>
                  <a:schemeClr val="bg1"/>
                </a:solidFill>
                <a:latin typeface="Sitka Display" pitchFamily="2" charset="0"/>
                <a:ea typeface="MS PGothic" pitchFamily="34" charset="-128"/>
                <a:cs typeface="Arial" pitchFamily="34" charset="0"/>
              </a:rPr>
              <a:t>Patients with </a:t>
            </a: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  <a:ea typeface="MS PGothic" pitchFamily="34" charset="-128"/>
                <a:cs typeface="Arial" pitchFamily="34" charset="0"/>
              </a:rPr>
              <a:t>viscid </a:t>
            </a:r>
            <a:r>
              <a:rPr lang="en-US" sz="2800" b="1" dirty="0">
                <a:solidFill>
                  <a:schemeClr val="bg1"/>
                </a:solidFill>
                <a:latin typeface="Sitka Display" pitchFamily="2" charset="0"/>
                <a:ea typeface="MS PGothic" pitchFamily="34" charset="-128"/>
                <a:cs typeface="Arial" pitchFamily="34" charset="0"/>
              </a:rPr>
              <a:t>sputum may benefit from </a:t>
            </a:r>
            <a:r>
              <a:rPr lang="en-US" sz="2800" b="1" dirty="0" smtClean="0">
                <a:solidFill>
                  <a:schemeClr val="bg1"/>
                </a:solidFill>
                <a:latin typeface="Sitka Display" pitchFamily="2" charset="0"/>
                <a:ea typeface="MS PGothic" pitchFamily="34" charset="-128"/>
                <a:cs typeface="Arial" pitchFamily="34" charset="0"/>
              </a:rPr>
              <a:t>Mucolytics; </a:t>
            </a:r>
            <a:r>
              <a:rPr lang="en-US" sz="2800" b="1" dirty="0">
                <a:solidFill>
                  <a:schemeClr val="bg1"/>
                </a:solidFill>
                <a:latin typeface="Sitka Display" pitchFamily="2" charset="0"/>
                <a:ea typeface="MS PGothic" pitchFamily="34" charset="-128"/>
                <a:cs typeface="Arial" pitchFamily="34" charset="0"/>
              </a:rPr>
              <a:t>overall benefits are very small. </a:t>
            </a:r>
          </a:p>
          <a:p>
            <a:pPr algn="l" rtl="0" eaLnBrk="0" hangingPunct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60000"/>
                  <a:lumOff val="40000"/>
                </a:schemeClr>
              </a:buClr>
              <a:buSzPct val="87000"/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Sitka Display" pitchFamily="2" charset="0"/>
                <a:ea typeface="MS PGothic" pitchFamily="34" charset="-128"/>
                <a:cs typeface="Arial" pitchFamily="34" charset="0"/>
              </a:rPr>
              <a:t> Antitussives</a:t>
            </a:r>
            <a:r>
              <a:rPr lang="en-US" sz="2800" b="1" dirty="0">
                <a:solidFill>
                  <a:srgbClr val="C00000"/>
                </a:solidFill>
                <a:latin typeface="Sitka Display" pitchFamily="2" charset="0"/>
                <a:ea typeface="MS PGothic" pitchFamily="34" charset="-128"/>
                <a:cs typeface="Arial" pitchFamily="34" charset="0"/>
              </a:rPr>
              <a:t>:  </a:t>
            </a:r>
            <a:r>
              <a:rPr lang="en-US" sz="2800" b="1" dirty="0">
                <a:solidFill>
                  <a:schemeClr val="bg1"/>
                </a:solidFill>
                <a:latin typeface="Sitka Display" pitchFamily="2" charset="0"/>
                <a:ea typeface="MS PGothic" pitchFamily="34" charset="-128"/>
                <a:cs typeface="Arial" pitchFamily="34" charset="0"/>
              </a:rPr>
              <a:t>Not recommended.</a:t>
            </a:r>
          </a:p>
          <a:p>
            <a:pPr algn="l" rtl="0" eaLnBrk="0" hangingPunct="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60000"/>
                  <a:lumOff val="40000"/>
                </a:schemeClr>
              </a:buClr>
              <a:buSzPct val="87000"/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Sitka Display" pitchFamily="2" charset="0"/>
                <a:ea typeface="MS PGothic" pitchFamily="34" charset="-128"/>
                <a:cs typeface="Arial" pitchFamily="34" charset="0"/>
              </a:rPr>
              <a:t> Vasodilators</a:t>
            </a:r>
            <a:r>
              <a:rPr lang="en-US" sz="2800" b="1" dirty="0">
                <a:solidFill>
                  <a:srgbClr val="C00000"/>
                </a:solidFill>
                <a:latin typeface="Sitka Display" pitchFamily="2" charset="0"/>
                <a:ea typeface="MS PGothic" pitchFamily="34" charset="-128"/>
                <a:cs typeface="Arial" pitchFamily="34" charset="0"/>
              </a:rPr>
              <a:t>:</a:t>
            </a:r>
            <a:r>
              <a:rPr lang="en-US" sz="2800" b="1" dirty="0">
                <a:solidFill>
                  <a:srgbClr val="007EEA"/>
                </a:solidFill>
                <a:latin typeface="Sitka Display" pitchFamily="2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800" b="1" i="1" dirty="0">
                <a:solidFill>
                  <a:srgbClr val="007EEA"/>
                </a:solidFill>
                <a:latin typeface="Sitka Display" pitchFamily="2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Sitka Display" pitchFamily="2" charset="0"/>
                <a:ea typeface="MS PGothic" pitchFamily="34" charset="-128"/>
                <a:cs typeface="Arial" pitchFamily="34" charset="0"/>
              </a:rPr>
              <a:t>Nitric oxide is contraindicated in stable COPD.  The use of endothelium-modulating agents for the treatment of pulmonary hypertension associated with COPD is not recommended.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152406"/>
            <a:ext cx="7772400" cy="993775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Display" pitchFamily="2" charset="0"/>
                <a:ea typeface="SimSun" pitchFamily="2" charset="-122"/>
                <a:cs typeface="+mn-cs"/>
              </a:rPr>
              <a:t> Other</a:t>
            </a:r>
            <a:r>
              <a:rPr kumimoji="0" lang="en-US" altLang="zh-CN" sz="4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Display" pitchFamily="2" charset="0"/>
                <a:ea typeface="SimSun" pitchFamily="2" charset="-122"/>
                <a:cs typeface="+mn-cs"/>
              </a:rPr>
              <a:t> </a:t>
            </a:r>
            <a:r>
              <a:rPr lang="en-US" altLang="zh-CN" sz="4400" b="1" kern="0" dirty="0" smtClean="0">
                <a:solidFill>
                  <a:srgbClr val="C00000"/>
                </a:solidFill>
                <a:latin typeface="Sitka Display" pitchFamily="2" charset="0"/>
                <a:ea typeface="SimSun" pitchFamily="2" charset="-122"/>
              </a:rPr>
              <a:t>Therapeutic options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tka Display" pitchFamily="2" charset="0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914400"/>
          </a:xfrm>
          <a:solidFill>
            <a:schemeClr val="accent2">
              <a:lumMod val="20000"/>
              <a:lumOff val="80000"/>
            </a:schemeClr>
          </a:solidFill>
          <a:effectLst>
            <a:outerShdw dist="35921" dir="2700000" algn="ctr" rotWithShape="0">
              <a:srgbClr val="111111"/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latin typeface="Sitka Display" pitchFamily="2" charset="0"/>
              </a:rPr>
              <a:t>Oxygen Therapy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41020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marL="740664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rgbClr val="FFFF99"/>
                </a:solidFill>
                <a:latin typeface="Sitka Display" pitchFamily="2" charset="0"/>
              </a:rPr>
              <a:t>Chronic </a:t>
            </a:r>
            <a:r>
              <a:rPr lang="en-US" sz="3600" b="1" dirty="0" smtClean="0">
                <a:solidFill>
                  <a:srgbClr val="FFFF99"/>
                </a:solidFill>
                <a:latin typeface="Sitka Display" pitchFamily="2" charset="0"/>
              </a:rPr>
              <a:t>long termO</a:t>
            </a:r>
            <a:r>
              <a:rPr lang="en-US" sz="3600" b="1" baseline="-25000" dirty="0" smtClean="0">
                <a:solidFill>
                  <a:srgbClr val="FFFF99"/>
                </a:solidFill>
                <a:latin typeface="Sitka Display" pitchFamily="2" charset="0"/>
              </a:rPr>
              <a:t>2</a:t>
            </a:r>
            <a:r>
              <a:rPr lang="en-US" sz="3600" b="1" dirty="0" smtClean="0">
                <a:solidFill>
                  <a:srgbClr val="FFFF99"/>
                </a:solidFill>
                <a:latin typeface="Sitka Display" pitchFamily="2" charset="0"/>
              </a:rPr>
              <a:t> </a:t>
            </a:r>
            <a:r>
              <a:rPr lang="en-US" sz="3600" b="1" dirty="0">
                <a:solidFill>
                  <a:srgbClr val="FFFF99"/>
                </a:solidFill>
                <a:latin typeface="Sitka Display" pitchFamily="2" charset="0"/>
              </a:rPr>
              <a:t>therapy at </a:t>
            </a:r>
            <a:r>
              <a:rPr lang="en-US" sz="3600" b="1" dirty="0" smtClean="0">
                <a:solidFill>
                  <a:srgbClr val="FFFF99"/>
                </a:solidFill>
                <a:latin typeface="Sitka Display" pitchFamily="2" charset="0"/>
              </a:rPr>
              <a:t>home LTOT</a:t>
            </a:r>
            <a:endParaRPr lang="en-US" sz="3600" b="1" dirty="0">
              <a:solidFill>
                <a:srgbClr val="FFFF99"/>
              </a:solidFill>
              <a:latin typeface="Sitka Display" pitchFamily="2" charset="0"/>
            </a:endParaRPr>
          </a:p>
          <a:p>
            <a:pPr marL="99669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1" dirty="0">
                <a:latin typeface="Sitka Display" pitchFamily="2" charset="0"/>
              </a:rPr>
              <a:t>Improved prognosis </a:t>
            </a:r>
          </a:p>
          <a:p>
            <a:pPr marL="99669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1" dirty="0">
                <a:latin typeface="Sitka Display" pitchFamily="2" charset="0"/>
              </a:rPr>
              <a:t>Improved neuropsychologic function</a:t>
            </a:r>
          </a:p>
          <a:p>
            <a:pPr marL="99669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1" dirty="0">
                <a:latin typeface="Sitka Display" pitchFamily="2" charset="0"/>
              </a:rPr>
              <a:t>Increased exercise tolerance</a:t>
            </a:r>
          </a:p>
          <a:p>
            <a:pPr marL="99669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1" dirty="0">
                <a:latin typeface="Sitka Display" pitchFamily="2" charset="0"/>
              </a:rPr>
              <a:t>Decreased hematocrit </a:t>
            </a:r>
          </a:p>
          <a:p>
            <a:pPr marL="996696" lvl="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1" dirty="0">
                <a:latin typeface="Sitka Display" pitchFamily="2" charset="0"/>
              </a:rPr>
              <a:t>Reduced pulmonary hypertension</a:t>
            </a:r>
          </a:p>
          <a:p>
            <a:pPr marL="1261872" lvl="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en-US" sz="3600" b="1" dirty="0">
              <a:latin typeface="Sitka Display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2439" y="1524006"/>
            <a:ext cx="846296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ts val="1200"/>
              </a:spcBef>
              <a:spcAft>
                <a:spcPts val="1200"/>
              </a:spcAft>
              <a:buClr>
                <a:srgbClr val="00FF00"/>
              </a:buClr>
            </a:pP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Oxygen Therapy</a:t>
            </a:r>
            <a:r>
              <a:rPr lang="en-US" sz="2800" b="1" dirty="0">
                <a:latin typeface="Sitka Display" pitchFamily="2" charset="0"/>
                <a:ea typeface="MS PGothic" pitchFamily="34" charset="-128"/>
                <a:cs typeface="Tahoma" pitchFamily="34" charset="0"/>
              </a:rPr>
              <a:t>:  The long-term administration of oxygen (&gt; 15 hours per day) to patients with chronic respiratory failure has been shown to increase survival in patients with severe, resting hypoxemia.</a:t>
            </a:r>
            <a:r>
              <a:rPr lang="en-US" sz="2800" b="1" dirty="0">
                <a:solidFill>
                  <a:schemeClr val="bg1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 </a:t>
            </a:r>
          </a:p>
          <a:p>
            <a:pPr algn="l" rtl="0" eaLnBrk="0" hangingPunct="0">
              <a:spcBef>
                <a:spcPts val="1200"/>
              </a:spcBef>
              <a:spcAft>
                <a:spcPts val="1200"/>
              </a:spcAft>
              <a:buClr>
                <a:srgbClr val="00FF00"/>
              </a:buClr>
            </a:pP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Ventilatory Support:  </a:t>
            </a:r>
            <a:r>
              <a:rPr lang="en-US" sz="2800" b="1" dirty="0">
                <a:solidFill>
                  <a:srgbClr val="FFFFFF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Combination of noninvasive ventilation (NIV) with </a:t>
            </a:r>
            <a:r>
              <a:rPr lang="en-US" sz="2800" b="1" dirty="0" smtClean="0">
                <a:solidFill>
                  <a:srgbClr val="FFFFFF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LTOT may </a:t>
            </a:r>
            <a:r>
              <a:rPr lang="en-US" sz="2800" b="1" dirty="0">
                <a:solidFill>
                  <a:srgbClr val="FFFFFF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be of some use in a selected </a:t>
            </a:r>
            <a:r>
              <a:rPr lang="en-US" sz="2800" b="1" dirty="0" smtClean="0">
                <a:solidFill>
                  <a:srgbClr val="FFFFFF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patients</a:t>
            </a:r>
            <a:r>
              <a:rPr lang="en-US" sz="2800" b="1" dirty="0">
                <a:solidFill>
                  <a:srgbClr val="FFFFFF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, particularly in those with </a:t>
            </a:r>
            <a:r>
              <a:rPr lang="en-US" sz="2800" b="1" dirty="0" smtClean="0">
                <a:solidFill>
                  <a:srgbClr val="FFFFFF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daytime </a:t>
            </a:r>
            <a:r>
              <a:rPr lang="en-US" sz="2800" b="1" dirty="0">
                <a:solidFill>
                  <a:srgbClr val="FFFFFF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hypercapnia.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228600"/>
            <a:ext cx="7772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35921" dir="2700000" algn="ctr" rotWithShape="0">
              <a:srgbClr val="111111"/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Display" pitchFamily="2" charset="0"/>
                <a:ea typeface="+mj-ea"/>
                <a:cs typeface="+mj-cs"/>
              </a:rPr>
              <a:t>Oxygen Therapy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tka Display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2439" y="1524003"/>
            <a:ext cx="846296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en-US" sz="2400" b="1" dirty="0" smtClean="0">
                <a:solidFill>
                  <a:srgbClr val="FFFF00"/>
                </a:solidFill>
                <a:latin typeface="Sitka Display" pitchFamily="2" charset="0"/>
                <a:ea typeface="Times New Roman"/>
              </a:rPr>
              <a:t>Long-term oxygen therapy is generally introduced in Stage IV: for patients who have:</a:t>
            </a:r>
            <a:endParaRPr lang="en-US" sz="2800" b="1" dirty="0" smtClean="0">
              <a:solidFill>
                <a:srgbClr val="FFFF00"/>
              </a:solidFill>
              <a:latin typeface="Sitka Display" pitchFamily="2" charset="0"/>
              <a:ea typeface="Times New Roman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b="1" dirty="0" smtClean="0">
                <a:latin typeface="Sitka Display" pitchFamily="2" charset="0"/>
                <a:ea typeface="Times New Roman"/>
              </a:rPr>
              <a:t>PaO2 &lt; 55 mm Hg or SaO2 &lt; 88%  or</a:t>
            </a:r>
            <a:endParaRPr lang="en-US" sz="2800" b="1" dirty="0" smtClean="0">
              <a:latin typeface="Sitka Display" pitchFamily="2" charset="0"/>
              <a:ea typeface="Times New Roman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Courier New"/>
              <a:buChar char="o"/>
              <a:tabLst>
                <a:tab pos="914400" algn="l"/>
              </a:tabLst>
            </a:pPr>
            <a:r>
              <a:rPr lang="en-US" sz="2400" b="1" dirty="0" smtClean="0">
                <a:latin typeface="Sitka Display" pitchFamily="2" charset="0"/>
                <a:ea typeface="Times New Roman"/>
              </a:rPr>
              <a:t>PaO2 55-60 mm Hg or SaO2 of 88-90%, if there is evidence of </a:t>
            </a:r>
            <a:endParaRPr lang="en-US" sz="2800" b="1" dirty="0" smtClean="0">
              <a:latin typeface="Sitka Display" pitchFamily="2" charset="0"/>
              <a:ea typeface="Times New Roman"/>
            </a:endParaRPr>
          </a:p>
          <a:p>
            <a:pPr marL="1143000" marR="0" lvl="2" indent="-228600" algn="l" rtl="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400" b="1" dirty="0" smtClean="0">
                <a:latin typeface="Sitka Display" pitchFamily="2" charset="0"/>
                <a:ea typeface="Times New Roman"/>
              </a:rPr>
              <a:t>Pulmonary hypertension, </a:t>
            </a:r>
            <a:endParaRPr lang="en-US" sz="2800" b="1" dirty="0" smtClean="0">
              <a:latin typeface="Sitka Display" pitchFamily="2" charset="0"/>
              <a:ea typeface="Times New Roman"/>
            </a:endParaRPr>
          </a:p>
          <a:p>
            <a:pPr marL="1143000" marR="0" lvl="2" indent="-228600" algn="l" rtl="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400" b="1" dirty="0" smtClean="0">
                <a:latin typeface="Sitka Display" pitchFamily="2" charset="0"/>
                <a:ea typeface="Times New Roman"/>
              </a:rPr>
              <a:t>Peripheral edema suggesting congestive cardiac failure, or </a:t>
            </a:r>
            <a:endParaRPr lang="en-US" sz="2800" b="1" dirty="0" smtClean="0">
              <a:latin typeface="Sitka Display" pitchFamily="2" charset="0"/>
              <a:ea typeface="Times New Roman"/>
            </a:endParaRPr>
          </a:p>
          <a:p>
            <a:pPr marL="1143000" marR="0" lvl="2" indent="-228600" algn="l" rtl="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1371600" algn="l"/>
              </a:tabLst>
            </a:pPr>
            <a:r>
              <a:rPr lang="en-US" sz="2400" b="1" dirty="0" smtClean="0">
                <a:latin typeface="Sitka Display" pitchFamily="2" charset="0"/>
                <a:ea typeface="Times New Roman"/>
              </a:rPr>
              <a:t>Polycythemia (hematocrit &gt; 55%) .</a:t>
            </a:r>
            <a:endParaRPr lang="en-US" sz="2800" b="1" dirty="0" smtClean="0">
              <a:latin typeface="Sitka Display" pitchFamily="2" charset="0"/>
              <a:ea typeface="Times New Roman"/>
            </a:endParaRPr>
          </a:p>
          <a:p>
            <a:pPr marL="1143000" marR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Sitka Display" pitchFamily="2" charset="0"/>
                <a:ea typeface="Times New Roman"/>
              </a:rPr>
              <a:t> </a:t>
            </a:r>
            <a:endParaRPr lang="en-US" sz="2800" b="1" dirty="0" smtClean="0">
              <a:latin typeface="Sitka Display" pitchFamily="2" charset="0"/>
              <a:ea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en-US" sz="2400" b="1" dirty="0" smtClean="0">
                <a:solidFill>
                  <a:srgbClr val="FFFF00"/>
                </a:solidFill>
                <a:latin typeface="Sitka Display" pitchFamily="2" charset="0"/>
                <a:ea typeface="Times New Roman"/>
              </a:rPr>
              <a:t>The primary goal </a:t>
            </a:r>
            <a:r>
              <a:rPr lang="en-US" sz="2400" b="1" dirty="0" smtClean="0">
                <a:latin typeface="Sitka Display" pitchFamily="2" charset="0"/>
                <a:ea typeface="Times New Roman"/>
              </a:rPr>
              <a:t>is to increase PaO2 to at least 60 mm Hg and SaO2 at least 90%. This will preserve vital organ function by ensuring adequate delivery of oxygen. </a:t>
            </a:r>
            <a:endParaRPr lang="en-US" sz="2800" b="1" dirty="0" smtClean="0">
              <a:latin typeface="Sitka Display" pitchFamily="2" charset="0"/>
              <a:ea typeface="Times New Roman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228600"/>
            <a:ext cx="7772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35921" dir="2700000" algn="ctr" rotWithShape="0">
              <a:srgbClr val="111111"/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Display" pitchFamily="2" charset="0"/>
                <a:ea typeface="+mj-ea"/>
                <a:cs typeface="+mj-cs"/>
              </a:rPr>
              <a:t>Oxygen Therapy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tka Display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2" y="1371603"/>
            <a:ext cx="83851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ts val="1200"/>
              </a:spcBef>
              <a:spcAft>
                <a:spcPts val="1200"/>
              </a:spcAft>
              <a:buClr>
                <a:srgbClr val="00FF00"/>
              </a:buClr>
            </a:pP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Lung volume reduction surgery (LVRS)</a:t>
            </a:r>
            <a:r>
              <a:rPr lang="en-US" sz="2800" b="1" i="1" dirty="0">
                <a:solidFill>
                  <a:srgbClr val="FFCC00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is more </a:t>
            </a:r>
            <a:r>
              <a:rPr lang="en-US" sz="2800" b="1" dirty="0" smtClean="0">
                <a:solidFill>
                  <a:srgbClr val="FFFFFF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effective among </a:t>
            </a:r>
            <a:r>
              <a:rPr lang="en-US" sz="2800" b="1" dirty="0">
                <a:solidFill>
                  <a:srgbClr val="FFFFFF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patients with upper-lobe predominant emphysema and low exercise capacity.  </a:t>
            </a:r>
          </a:p>
          <a:p>
            <a:pPr algn="l" rtl="0" eaLnBrk="0" hangingPunct="0">
              <a:spcBef>
                <a:spcPts val="1200"/>
              </a:spcBef>
              <a:spcAft>
                <a:spcPts val="1200"/>
              </a:spcAft>
              <a:buClr>
                <a:srgbClr val="00FF00"/>
              </a:buClr>
            </a:pP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LVRS </a:t>
            </a:r>
            <a:r>
              <a:rPr lang="en-US" sz="2800" b="1" dirty="0">
                <a:solidFill>
                  <a:srgbClr val="FFFFFF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is costly relative to health-care programs not including surgery.</a:t>
            </a:r>
          </a:p>
          <a:p>
            <a:pPr algn="l" rtl="0" eaLnBrk="0" hangingPunct="0">
              <a:spcBef>
                <a:spcPts val="1200"/>
              </a:spcBef>
              <a:spcAft>
                <a:spcPts val="1200"/>
              </a:spcAft>
              <a:buClr>
                <a:srgbClr val="00FF00"/>
              </a:buClr>
            </a:pPr>
            <a:r>
              <a:rPr lang="en-US" sz="2800" b="1" dirty="0">
                <a:solidFill>
                  <a:srgbClr val="FFFFFF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In appropriately selected patients with very severe COPD, 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lung transplantation </a:t>
            </a:r>
            <a:r>
              <a:rPr lang="en-US" sz="2800" b="1" dirty="0">
                <a:solidFill>
                  <a:srgbClr val="FFFFFF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has been shown to improve quality of life and functional capacity.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228600"/>
            <a:ext cx="7772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dist="35921" dir="2700000" algn="ctr" rotWithShape="0">
              <a:srgbClr val="111111"/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tka Display" pitchFamily="2" charset="0"/>
                <a:ea typeface="+mj-ea"/>
                <a:cs typeface="+mj-cs"/>
              </a:rPr>
              <a:t>Surgical Treatment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tka Display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90600" y="128588"/>
            <a:ext cx="6858000" cy="86201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rt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a-DK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ea typeface="+mj-ea"/>
                <a:cs typeface="Tahoma"/>
              </a:rPr>
              <a:t>COPD </a:t>
            </a:r>
            <a:r>
              <a:rPr lang="da-DK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ea typeface="+mj-ea"/>
                <a:cs typeface="Tahoma"/>
              </a:rPr>
              <a:t>Exacerbations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5915" y="1143000"/>
            <a:ext cx="8599487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4813" lvl="1" indent="-290513" algn="just" rtl="0">
              <a:lnSpc>
                <a:spcPct val="150000"/>
              </a:lnSpc>
              <a:spcBef>
                <a:spcPts val="1800"/>
              </a:spcBef>
              <a:buClr>
                <a:srgbClr val="FFCC00"/>
              </a:buClr>
              <a:buSzPct val="125000"/>
              <a:buFont typeface="Wingdings" pitchFamily="2" charset="2"/>
              <a:buNone/>
            </a:pPr>
            <a:r>
              <a:rPr lang="en-US" altLang="ja-JP" sz="3200" b="1" dirty="0">
                <a:solidFill>
                  <a:srgbClr val="FFFF00"/>
                </a:solidFill>
                <a:latin typeface="Sitka Display" pitchFamily="2" charset="0"/>
                <a:ea typeface="MS Mincho" pitchFamily="49" charset="-128"/>
              </a:rPr>
              <a:t>An exacerbation of COPD is</a:t>
            </a:r>
            <a:r>
              <a:rPr lang="en-US" altLang="ja-JP" sz="3200" b="1" dirty="0">
                <a:solidFill>
                  <a:srgbClr val="FFFFFF"/>
                </a:solidFill>
                <a:latin typeface="Sitka Display" pitchFamily="2" charset="0"/>
                <a:ea typeface="MS Mincho" pitchFamily="49" charset="-128"/>
              </a:rPr>
              <a:t>:</a:t>
            </a:r>
            <a:endParaRPr lang="en-US" altLang="ja-JP" sz="3200" b="1" dirty="0">
              <a:solidFill>
                <a:schemeClr val="bg1"/>
              </a:solidFill>
              <a:latin typeface="Sitka Display" pitchFamily="2" charset="0"/>
              <a:ea typeface="MS Mincho" pitchFamily="49" charset="-128"/>
              <a:cs typeface="Tahoma" pitchFamily="34" charset="0"/>
            </a:endParaRPr>
          </a:p>
          <a:p>
            <a:pPr marL="404813" lvl="1" indent="-290513" algn="l" rtl="0">
              <a:lnSpc>
                <a:spcPct val="150000"/>
              </a:lnSpc>
              <a:spcBef>
                <a:spcPts val="1800"/>
              </a:spcBef>
              <a:buClr>
                <a:srgbClr val="FFCC00"/>
              </a:buClr>
              <a:buSzPct val="125000"/>
              <a:buFont typeface="Wingdings" pitchFamily="2" charset="2"/>
              <a:buNone/>
            </a:pPr>
            <a:r>
              <a:rPr lang="en-US" sz="3200" b="1" dirty="0" smtClean="0">
                <a:latin typeface="Sitka Display" pitchFamily="2" charset="0"/>
                <a:ea typeface="MS PGothic" pitchFamily="34" charset="-128"/>
                <a:cs typeface="Tahoma" pitchFamily="34" charset="0"/>
              </a:rPr>
              <a:t>   “An acute </a:t>
            </a:r>
            <a:r>
              <a:rPr lang="en-US" sz="3200" b="1" dirty="0">
                <a:latin typeface="Sitka Display" pitchFamily="2" charset="0"/>
                <a:ea typeface="MS PGothic" pitchFamily="34" charset="-128"/>
                <a:cs typeface="Tahoma" pitchFamily="34" charset="0"/>
              </a:rPr>
              <a:t>event characterized by a </a:t>
            </a:r>
            <a:r>
              <a:rPr lang="en-US" sz="3200" b="1" dirty="0">
                <a:solidFill>
                  <a:srgbClr val="FFC000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worsening </a:t>
            </a:r>
            <a:r>
              <a:rPr lang="en-US" sz="3200" b="1" dirty="0">
                <a:latin typeface="Sitka Display" pitchFamily="2" charset="0"/>
                <a:ea typeface="MS PGothic" pitchFamily="34" charset="-128"/>
                <a:cs typeface="Tahoma" pitchFamily="34" charset="0"/>
              </a:rPr>
              <a:t>of the patient’s respiratory symptoms </a:t>
            </a:r>
            <a:r>
              <a:rPr lang="en-US" sz="3200" b="1" dirty="0" smtClean="0">
                <a:solidFill>
                  <a:srgbClr val="FFC000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beyond </a:t>
            </a:r>
            <a:r>
              <a:rPr lang="en-US" sz="3200" b="1" dirty="0">
                <a:solidFill>
                  <a:srgbClr val="FFC000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normal day-to-day variations</a:t>
            </a:r>
            <a:r>
              <a:rPr lang="en-US" sz="3200" b="1" dirty="0">
                <a:latin typeface="Sitka Display" pitchFamily="2" charset="0"/>
                <a:ea typeface="MS PGothic" pitchFamily="34" charset="-128"/>
                <a:cs typeface="Tahoma" pitchFamily="34" charset="0"/>
              </a:rPr>
              <a:t> </a:t>
            </a:r>
            <a:r>
              <a:rPr lang="en-US" sz="3200" b="1" dirty="0" smtClean="0">
                <a:latin typeface="Sitka Display" pitchFamily="2" charset="0"/>
                <a:ea typeface="MS PGothic" pitchFamily="34" charset="-128"/>
                <a:cs typeface="Tahoma" pitchFamily="34" charset="0"/>
              </a:rPr>
              <a:t>that </a:t>
            </a:r>
            <a:r>
              <a:rPr lang="en-US" sz="3200" b="1" dirty="0">
                <a:latin typeface="Sitka Display" pitchFamily="2" charset="0"/>
                <a:ea typeface="MS PGothic" pitchFamily="34" charset="-128"/>
                <a:cs typeface="Tahoma" pitchFamily="34" charset="0"/>
              </a:rPr>
              <a:t>leads to a change in medication.” </a:t>
            </a:r>
            <a:r>
              <a:rPr lang="en-US" sz="3200" b="1" dirty="0">
                <a:solidFill>
                  <a:schemeClr val="bg1"/>
                </a:solidFill>
                <a:latin typeface="Sitka Display" pitchFamily="2" charset="0"/>
                <a:ea typeface="MS PGothic" pitchFamily="34" charset="-128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Acute exacerbation COPD is defined as acute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deterioration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patient’s respiratory status </a:t>
            </a:r>
          </a:p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cardinal symptoms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of COPD exacerbation includes: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Worsening dyspnea.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Increase in sputum production.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Increase in sputum purulence.</a:t>
            </a:r>
          </a:p>
          <a:p>
            <a:pPr lvl="1"/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ar-EG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Acute exacerbation of COPD</a:t>
            </a:r>
            <a:endParaRPr lang="ar-EG" dirty="0"/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pPr lvl="0" algn="l">
              <a:buNone/>
            </a:pPr>
            <a:endParaRPr lang="en-US" sz="2400" b="1" dirty="0" smtClean="0">
              <a:solidFill>
                <a:srgbClr val="FFC000"/>
              </a:solidFill>
              <a:latin typeface="Sitka Display" pitchFamily="2" charset="0"/>
              <a:cs typeface="Times New Roman" pitchFamily="18" charset="0"/>
            </a:endParaRPr>
          </a:p>
          <a:p>
            <a:pPr lvl="0" algn="l"/>
            <a:r>
              <a:rPr lang="en-US" sz="2400" b="1" dirty="0" smtClean="0">
                <a:solidFill>
                  <a:srgbClr val="FFC000"/>
                </a:solidFill>
                <a:latin typeface="Sitka Display" pitchFamily="2" charset="0"/>
                <a:cs typeface="Times New Roman" pitchFamily="18" charset="0"/>
              </a:rPr>
              <a:t>Severe exacerbation;  </a:t>
            </a:r>
            <a:r>
              <a:rPr lang="en-US" sz="2400" b="1" dirty="0" smtClean="0">
                <a:latin typeface="Sitka Display" pitchFamily="2" charset="0"/>
                <a:cs typeface="Times New Roman" pitchFamily="18" charset="0"/>
              </a:rPr>
              <a:t>have all </a:t>
            </a:r>
            <a:r>
              <a:rPr lang="en-US" sz="2400" b="1" dirty="0" smtClean="0">
                <a:solidFill>
                  <a:srgbClr val="FFFF00"/>
                </a:solidFill>
                <a:latin typeface="Sitka Display" pitchFamily="2" charset="0"/>
                <a:cs typeface="Times New Roman" pitchFamily="18" charset="0"/>
              </a:rPr>
              <a:t>three cardinal symptoms </a:t>
            </a:r>
            <a:r>
              <a:rPr lang="en-US" sz="2400" b="1" dirty="0" smtClean="0">
                <a:latin typeface="Sitka Display" pitchFamily="2" charset="0"/>
                <a:cs typeface="Times New Roman" pitchFamily="18" charset="0"/>
              </a:rPr>
              <a:t>of acute exacerbation: worsening of dyspnea, increase in sputum purulence and increase in sputum volume.</a:t>
            </a:r>
          </a:p>
          <a:p>
            <a:pPr lvl="0" algn="l">
              <a:buNone/>
            </a:pPr>
            <a:endParaRPr lang="en-US" sz="2400" b="1" dirty="0" smtClean="0">
              <a:latin typeface="Sitka Display" pitchFamily="2" charset="0"/>
              <a:cs typeface="Times New Roman" pitchFamily="18" charset="0"/>
            </a:endParaRPr>
          </a:p>
          <a:p>
            <a:pPr lvl="0" algn="l"/>
            <a:r>
              <a:rPr lang="en-US" sz="2400" b="1" dirty="0" smtClean="0">
                <a:solidFill>
                  <a:srgbClr val="FFC000"/>
                </a:solidFill>
                <a:latin typeface="Sitka Display" pitchFamily="2" charset="0"/>
                <a:cs typeface="Times New Roman" pitchFamily="18" charset="0"/>
              </a:rPr>
              <a:t>Moderate exacerbation;  </a:t>
            </a:r>
            <a:r>
              <a:rPr lang="en-US" sz="2400" b="1" dirty="0" smtClean="0">
                <a:latin typeface="Sitka Display" pitchFamily="2" charset="0"/>
                <a:cs typeface="Times New Roman" pitchFamily="18" charset="0"/>
              </a:rPr>
              <a:t>exhibit </a:t>
            </a:r>
            <a:r>
              <a:rPr lang="en-US" sz="2400" b="1" dirty="0" smtClean="0">
                <a:solidFill>
                  <a:srgbClr val="FFFF00"/>
                </a:solidFill>
                <a:latin typeface="Sitka Display" pitchFamily="2" charset="0"/>
                <a:cs typeface="Times New Roman" pitchFamily="18" charset="0"/>
              </a:rPr>
              <a:t>two of the cardinal </a:t>
            </a:r>
            <a:r>
              <a:rPr lang="en-US" sz="2400" b="1" dirty="0" smtClean="0">
                <a:latin typeface="Sitka Display" pitchFamily="2" charset="0"/>
                <a:cs typeface="Times New Roman" pitchFamily="18" charset="0"/>
              </a:rPr>
              <a:t>symptoms.</a:t>
            </a:r>
          </a:p>
          <a:p>
            <a:pPr lvl="0" algn="l"/>
            <a:r>
              <a:rPr lang="en-US" sz="2400" b="1" dirty="0" smtClean="0">
                <a:solidFill>
                  <a:srgbClr val="FFC000"/>
                </a:solidFill>
                <a:latin typeface="Sitka Display" pitchFamily="2" charset="0"/>
                <a:cs typeface="Times New Roman" pitchFamily="18" charset="0"/>
              </a:rPr>
              <a:t>Mild exacerbation;</a:t>
            </a:r>
            <a:r>
              <a:rPr lang="en-US" sz="2400" b="1" dirty="0" smtClean="0">
                <a:solidFill>
                  <a:srgbClr val="FF0000"/>
                </a:solidFill>
                <a:latin typeface="Sitka Display" pitchFamily="2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Sitka Display" pitchFamily="2" charset="0"/>
                <a:cs typeface="Times New Roman" pitchFamily="18" charset="0"/>
              </a:rPr>
              <a:t>have </a:t>
            </a:r>
            <a:r>
              <a:rPr lang="en-US" sz="2400" b="1" dirty="0" smtClean="0">
                <a:solidFill>
                  <a:srgbClr val="FFFF00"/>
                </a:solidFill>
                <a:latin typeface="Sitka Display" pitchFamily="2" charset="0"/>
                <a:cs typeface="Times New Roman" pitchFamily="18" charset="0"/>
              </a:rPr>
              <a:t>one of these </a:t>
            </a:r>
            <a:r>
              <a:rPr lang="en-US" sz="2400" b="1" dirty="0" smtClean="0">
                <a:latin typeface="Sitka Display" pitchFamily="2" charset="0"/>
                <a:cs typeface="Times New Roman" pitchFamily="18" charset="0"/>
              </a:rPr>
              <a:t>clinical findings plus at least one of the minor criteria:</a:t>
            </a:r>
          </a:p>
          <a:p>
            <a:pPr lvl="1"/>
            <a:r>
              <a:rPr lang="en-US" sz="2000" b="1" dirty="0" smtClean="0">
                <a:solidFill>
                  <a:srgbClr val="FFFF00"/>
                </a:solidFill>
                <a:latin typeface="Sitka Display" pitchFamily="2" charset="0"/>
                <a:cs typeface="Times New Roman" pitchFamily="18" charset="0"/>
              </a:rPr>
              <a:t>Upper respiratory tract infection in the past 5 days.</a:t>
            </a:r>
          </a:p>
          <a:p>
            <a:pPr lvl="1"/>
            <a:r>
              <a:rPr lang="en-US" sz="2000" b="1" dirty="0" smtClean="0">
                <a:solidFill>
                  <a:srgbClr val="FFFF00"/>
                </a:solidFill>
                <a:latin typeface="Sitka Display" pitchFamily="2" charset="0"/>
                <a:cs typeface="Times New Roman" pitchFamily="18" charset="0"/>
              </a:rPr>
              <a:t>Fever without other apparent cause.</a:t>
            </a:r>
          </a:p>
          <a:p>
            <a:pPr lvl="1"/>
            <a:r>
              <a:rPr lang="en-US" sz="2000" b="1" dirty="0" smtClean="0">
                <a:solidFill>
                  <a:srgbClr val="FFFF00"/>
                </a:solidFill>
                <a:latin typeface="Sitka Display" pitchFamily="2" charset="0"/>
                <a:cs typeface="Times New Roman" pitchFamily="18" charset="0"/>
              </a:rPr>
              <a:t>Increased wheezing.</a:t>
            </a:r>
          </a:p>
          <a:p>
            <a:pPr lvl="1"/>
            <a:r>
              <a:rPr lang="en-US" sz="2000" b="1" dirty="0" smtClean="0">
                <a:solidFill>
                  <a:srgbClr val="FFFF00"/>
                </a:solidFill>
                <a:latin typeface="Sitka Display" pitchFamily="2" charset="0"/>
                <a:cs typeface="Times New Roman" pitchFamily="18" charset="0"/>
              </a:rPr>
              <a:t>Increased cough.</a:t>
            </a:r>
          </a:p>
          <a:p>
            <a:pPr lvl="1"/>
            <a:r>
              <a:rPr lang="en-US" sz="2000" b="1" dirty="0" smtClean="0">
                <a:solidFill>
                  <a:srgbClr val="FFFF00"/>
                </a:solidFill>
                <a:latin typeface="Sitka Display" pitchFamily="2" charset="0"/>
                <a:cs typeface="Times New Roman" pitchFamily="18" charset="0"/>
              </a:rPr>
              <a:t>Or a 20 % increase in respiratory rate or heart rate above baseline.</a:t>
            </a:r>
          </a:p>
          <a:p>
            <a:endParaRPr lang="ar-EG" sz="2400" dirty="0">
              <a:latin typeface="Sitka Display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Assessing severity of exacerbation</a:t>
            </a:r>
            <a:endParaRPr lang="ar-EG" sz="4000" dirty="0"/>
          </a:p>
        </p:txBody>
      </p:sp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EAE6C2-0262-F5CA-FF70-985084BA1F98}"/>
              </a:ext>
            </a:extLst>
          </p:cNvPr>
          <p:cNvSpPr txBox="1"/>
          <p:nvPr/>
        </p:nvSpPr>
        <p:spPr>
          <a:xfrm>
            <a:off x="1330805" y="206091"/>
            <a:ext cx="5315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Acute exacerbation of COPD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89EBD0-6BAE-C020-E3AF-682A0A0A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705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807BEC9D-5C3B-1CA6-D2D6-21CFD34FB7C4}"/>
              </a:ext>
            </a:extLst>
          </p:cNvPr>
          <p:cNvSpPr/>
          <p:nvPr/>
        </p:nvSpPr>
        <p:spPr>
          <a:xfrm>
            <a:off x="0" y="3124200"/>
            <a:ext cx="2133600" cy="14432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Pathophys.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7F6A48A-7C56-CC80-D242-C773C84244CC}"/>
              </a:ext>
            </a:extLst>
          </p:cNvPr>
          <p:cNvSpPr txBox="1"/>
          <p:nvPr/>
        </p:nvSpPr>
        <p:spPr>
          <a:xfrm>
            <a:off x="2771481" y="6550225"/>
            <a:ext cx="334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C00000"/>
                </a:solidFill>
              </a:rPr>
              <a:t>Lancet. 2007 1-7 September; 370(9589): 786–796.</a:t>
            </a:r>
          </a:p>
        </p:txBody>
      </p:sp>
    </p:spTree>
    <p:extLst>
      <p:ext uri="{BB962C8B-B14F-4D97-AF65-F5344CB8AC3E}">
        <p14:creationId xmlns="" xmlns:p14="http://schemas.microsoft.com/office/powerpoint/2010/main" val="27434412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914400" y="1784350"/>
            <a:ext cx="7772400" cy="3549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4800" dirty="0" smtClean="0"/>
          </a:p>
          <a:p>
            <a:pPr algn="ctr">
              <a:buFont typeface="Wingdings" pitchFamily="2" charset="2"/>
              <a:buNone/>
            </a:pP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Pathologic Types</a:t>
            </a:r>
            <a:endParaRPr lang="ar-EG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11E077-CD57-C136-B786-A7D2AA5CE224}"/>
              </a:ext>
            </a:extLst>
          </p:cNvPr>
          <p:cNvSpPr txBox="1"/>
          <p:nvPr/>
        </p:nvSpPr>
        <p:spPr>
          <a:xfrm>
            <a:off x="1069208" y="206089"/>
            <a:ext cx="708419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Sitka Display" pitchFamily="2" charset="0"/>
              </a:rPr>
              <a:t>Acute exacerbation of COPD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1E011E-C811-E5A2-793F-1CF3307C7F26}"/>
              </a:ext>
            </a:extLst>
          </p:cNvPr>
          <p:cNvSpPr txBox="1"/>
          <p:nvPr/>
        </p:nvSpPr>
        <p:spPr>
          <a:xfrm>
            <a:off x="0" y="1143000"/>
            <a:ext cx="2159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Causes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96F8EB-75B3-CC09-AE52-9FD1D2516846}"/>
              </a:ext>
            </a:extLst>
          </p:cNvPr>
          <p:cNvSpPr txBox="1"/>
          <p:nvPr/>
        </p:nvSpPr>
        <p:spPr>
          <a:xfrm>
            <a:off x="381000" y="3429000"/>
            <a:ext cx="23402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800" b="1" dirty="0">
                <a:solidFill>
                  <a:srgbClr val="C00000"/>
                </a:solidFill>
              </a:rPr>
              <a:t>Bacteria</a:t>
            </a:r>
          </a:p>
          <a:p>
            <a:pPr rtl="0"/>
            <a:endParaRPr lang="en-US" sz="1400" dirty="0">
              <a:solidFill>
                <a:srgbClr val="009999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9999"/>
                </a:solidFill>
              </a:rPr>
              <a:t>Haemophiles influenzae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9999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9999"/>
                </a:solidFill>
              </a:rPr>
              <a:t>Moraxella catarrhalis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9999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9999"/>
                </a:solidFill>
              </a:rPr>
              <a:t>Streptococcus pneumoniae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9999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9999"/>
                </a:solidFill>
              </a:rPr>
              <a:t>Pseudomonas aeruginosa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B3F15F1-8114-E862-51FE-87631FA84B65}"/>
              </a:ext>
            </a:extLst>
          </p:cNvPr>
          <p:cNvSpPr txBox="1"/>
          <p:nvPr/>
        </p:nvSpPr>
        <p:spPr>
          <a:xfrm>
            <a:off x="3352800" y="4267200"/>
            <a:ext cx="19340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endParaRPr lang="en-US" sz="1600" dirty="0">
              <a:solidFill>
                <a:srgbClr val="009999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9999"/>
                </a:solidFill>
              </a:rPr>
              <a:t>Rhinovirus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9999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9999"/>
                </a:solidFill>
              </a:rPr>
              <a:t>Coronavirus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9999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9999"/>
                </a:solidFill>
              </a:rPr>
              <a:t>Influenza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C298442-2E89-83D1-B45F-E3EFCE7DEFA2}"/>
              </a:ext>
            </a:extLst>
          </p:cNvPr>
          <p:cNvSpPr/>
          <p:nvPr/>
        </p:nvSpPr>
        <p:spPr>
          <a:xfrm>
            <a:off x="1143000" y="1828800"/>
            <a:ext cx="6730739" cy="13669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Most common bacterial and viral pathogens isolated from patients with COPD exacerbations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65995E-783D-DAF9-45B9-A106F145F0FD}"/>
              </a:ext>
            </a:extLst>
          </p:cNvPr>
          <p:cNvSpPr txBox="1"/>
          <p:nvPr/>
        </p:nvSpPr>
        <p:spPr>
          <a:xfrm>
            <a:off x="5257800" y="4495800"/>
            <a:ext cx="20220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9999"/>
                </a:solidFill>
              </a:rPr>
              <a:t>Parainfluenza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9999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9999"/>
                </a:solidFill>
              </a:rPr>
              <a:t>Adenovirus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9999"/>
              </a:solidFill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9999"/>
                </a:solidFill>
              </a:rPr>
              <a:t>Respiratory syncytial virus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A834445-092D-68E8-3FB3-ED4AAA14BB1A}"/>
              </a:ext>
            </a:extLst>
          </p:cNvPr>
          <p:cNvSpPr txBox="1"/>
          <p:nvPr/>
        </p:nvSpPr>
        <p:spPr>
          <a:xfrm>
            <a:off x="4680408" y="3388094"/>
            <a:ext cx="133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Viruses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58D554B9-664A-CBD9-495D-F7CE001BED67}"/>
              </a:ext>
            </a:extLst>
          </p:cNvPr>
          <p:cNvCxnSpPr>
            <a:stCxn id="11" idx="2"/>
          </p:cNvCxnSpPr>
          <p:nvPr/>
        </p:nvCxnSpPr>
        <p:spPr>
          <a:xfrm rot="5400000">
            <a:off x="4790622" y="3654298"/>
            <a:ext cx="456355" cy="6626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AFDFAA79-F57D-345F-BE00-2A4694E3C296}"/>
              </a:ext>
            </a:extLst>
          </p:cNvPr>
          <p:cNvCxnSpPr>
            <a:stCxn id="11" idx="2"/>
          </p:cNvCxnSpPr>
          <p:nvPr/>
        </p:nvCxnSpPr>
        <p:spPr>
          <a:xfrm rot="16200000" flipH="1">
            <a:off x="5222983" y="3884547"/>
            <a:ext cx="418821" cy="1645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44648614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1371603"/>
            <a:ext cx="8915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buClr>
                <a:srgbClr val="FFFF00"/>
              </a:buClr>
              <a:buSzPct val="82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 Oxygen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Sitka Display" pitchFamily="2" charset="0"/>
              </a:rPr>
              <a:t>  </a:t>
            </a:r>
            <a:r>
              <a:rPr lang="en-US" sz="2800" b="1" dirty="0">
                <a:latin typeface="Sitka Display" pitchFamily="2" charset="0"/>
              </a:rPr>
              <a:t>titrate to improve the patient’s hypoxemia with a target saturation of 88-92</a:t>
            </a:r>
            <a:r>
              <a:rPr lang="en-US" sz="2800" b="1" dirty="0" smtClean="0">
                <a:latin typeface="Sitka Display" pitchFamily="2" charset="0"/>
              </a:rPr>
              <a:t>% (controlled O2 therapy).</a:t>
            </a:r>
            <a:endParaRPr lang="en-US" sz="2800" b="1" dirty="0">
              <a:solidFill>
                <a:schemeClr val="bg1"/>
              </a:solidFill>
              <a:latin typeface="Sitka Display" pitchFamily="2" charset="0"/>
            </a:endParaRPr>
          </a:p>
          <a:p>
            <a:pPr algn="l" rtl="0">
              <a:buClr>
                <a:srgbClr val="FFFF00"/>
              </a:buClr>
              <a:buSzPct val="82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 Bronchodilators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: </a:t>
            </a:r>
            <a:r>
              <a:rPr lang="en-GB" sz="2800" b="1" dirty="0">
                <a:latin typeface="Sitka Display" pitchFamily="2" charset="0"/>
              </a:rPr>
              <a:t>Short-acting inhaled </a:t>
            </a:r>
            <a:r>
              <a:rPr lang="en-US" sz="2800" b="1" dirty="0">
                <a:latin typeface="Sitka Display" pitchFamily="2" charset="0"/>
              </a:rPr>
              <a:t>beta</a:t>
            </a:r>
            <a:r>
              <a:rPr lang="en-GB" sz="2800" b="1" baseline="-25000" dirty="0">
                <a:latin typeface="Sitka Display" pitchFamily="2" charset="0"/>
              </a:rPr>
              <a:t>2</a:t>
            </a:r>
            <a:r>
              <a:rPr lang="en-GB" sz="2800" b="1" dirty="0">
                <a:latin typeface="Sitka Display" pitchFamily="2" charset="0"/>
              </a:rPr>
              <a:t>-agonists with </a:t>
            </a:r>
            <a:r>
              <a:rPr lang="en-GB" sz="2800" b="1" dirty="0" smtClean="0">
                <a:latin typeface="Sitka Display" pitchFamily="2" charset="0"/>
              </a:rPr>
              <a:t>short-acting </a:t>
            </a:r>
            <a:r>
              <a:rPr lang="en-GB" sz="2800" b="1" dirty="0">
                <a:latin typeface="Sitka Display" pitchFamily="2" charset="0"/>
              </a:rPr>
              <a:t>anticholinergics are preferred.</a:t>
            </a:r>
          </a:p>
          <a:p>
            <a:pPr algn="l" rtl="0">
              <a:buClr>
                <a:srgbClr val="FFFF00"/>
              </a:buClr>
              <a:buSzPct val="82000"/>
              <a:buFont typeface="Wingdings" pitchFamily="2" charset="2"/>
              <a:buChar char="q"/>
            </a:pPr>
            <a:endParaRPr lang="en-US" sz="2800" b="1" dirty="0">
              <a:solidFill>
                <a:schemeClr val="bg1"/>
              </a:solidFill>
              <a:latin typeface="Sitka Display" pitchFamily="2" charset="0"/>
            </a:endParaRPr>
          </a:p>
          <a:p>
            <a:pPr algn="l" rtl="0">
              <a:buClr>
                <a:srgbClr val="FFFF00"/>
              </a:buClr>
              <a:buSzPct val="82000"/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 Systemic 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Corticosteroids</a:t>
            </a:r>
            <a:r>
              <a:rPr lang="en-US" sz="2800" b="1" dirty="0">
                <a:latin typeface="Sitka Display" pitchFamily="2" charset="0"/>
              </a:rPr>
              <a:t>:  </a:t>
            </a:r>
            <a:r>
              <a:rPr lang="en-US" sz="2800" b="1" dirty="0" smtClean="0">
                <a:solidFill>
                  <a:srgbClr val="FFC000"/>
                </a:solidFill>
                <a:latin typeface="Sitka Display" pitchFamily="2" charset="0"/>
              </a:rPr>
              <a:t>A dose of 30-40 mg Prednisolone daily for 7 days is recommended to:</a:t>
            </a:r>
          </a:p>
          <a:p>
            <a:pPr lvl="1" algn="l" rtl="0">
              <a:buClr>
                <a:srgbClr val="FFFF00"/>
              </a:buClr>
              <a:buSzPct val="74000"/>
              <a:buFont typeface="Wingdings" pitchFamily="2" charset="2"/>
              <a:buChar char="Ø"/>
            </a:pPr>
            <a:r>
              <a:rPr lang="en-US" sz="2800" b="1" dirty="0" smtClean="0">
                <a:latin typeface="Sitka Display" pitchFamily="2" charset="0"/>
              </a:rPr>
              <a:t> </a:t>
            </a:r>
            <a:r>
              <a:rPr lang="en-US" sz="2400" b="1" dirty="0" smtClean="0">
                <a:latin typeface="Sitka Display" pitchFamily="2" charset="0"/>
              </a:rPr>
              <a:t>Shorten </a:t>
            </a:r>
            <a:r>
              <a:rPr lang="en-US" sz="2400" b="1" dirty="0">
                <a:latin typeface="Sitka Display" pitchFamily="2" charset="0"/>
              </a:rPr>
              <a:t>recovery time, </a:t>
            </a:r>
            <a:endParaRPr lang="en-US" sz="2400" b="1" dirty="0" smtClean="0">
              <a:latin typeface="Sitka Display" pitchFamily="2" charset="0"/>
            </a:endParaRPr>
          </a:p>
          <a:p>
            <a:pPr lvl="1" algn="l" rtl="0">
              <a:buClr>
                <a:srgbClr val="FFFF00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Sitka Display" pitchFamily="2" charset="0"/>
              </a:rPr>
              <a:t> Improve lung </a:t>
            </a:r>
            <a:r>
              <a:rPr lang="en-US" sz="2400" b="1" dirty="0">
                <a:latin typeface="Sitka Display" pitchFamily="2" charset="0"/>
              </a:rPr>
              <a:t>function (FEV</a:t>
            </a:r>
            <a:r>
              <a:rPr lang="en-US" sz="2400" b="1" baseline="-25000" dirty="0">
                <a:latin typeface="Sitka Display" pitchFamily="2" charset="0"/>
              </a:rPr>
              <a:t>1</a:t>
            </a:r>
            <a:r>
              <a:rPr lang="en-US" sz="2400" b="1" dirty="0">
                <a:latin typeface="Sitka Display" pitchFamily="2" charset="0"/>
              </a:rPr>
              <a:t>) and </a:t>
            </a:r>
            <a:r>
              <a:rPr lang="en-US" sz="2400" b="1" dirty="0" smtClean="0">
                <a:latin typeface="Sitka Display" pitchFamily="2" charset="0"/>
              </a:rPr>
              <a:t>hypoxemia</a:t>
            </a:r>
          </a:p>
          <a:p>
            <a:pPr lvl="1" algn="l" rtl="0">
              <a:buClr>
                <a:srgbClr val="FFFF00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Sitka Display" pitchFamily="2" charset="0"/>
                <a:sym typeface="Wingdings 3"/>
              </a:rPr>
              <a:t> </a:t>
            </a:r>
            <a:r>
              <a:rPr lang="en-US" sz="2400" b="1" dirty="0" smtClean="0">
                <a:latin typeface="Sitka Display" pitchFamily="2" charset="0"/>
              </a:rPr>
              <a:t> Risk of </a:t>
            </a:r>
            <a:r>
              <a:rPr lang="en-US" sz="2400" b="1" dirty="0">
                <a:latin typeface="Sitka Display" pitchFamily="2" charset="0"/>
              </a:rPr>
              <a:t>early relapse, treatment failure</a:t>
            </a:r>
            <a:r>
              <a:rPr lang="en-US" sz="2400" b="1" dirty="0" smtClean="0">
                <a:latin typeface="Sitka Display" pitchFamily="2" charset="0"/>
              </a:rPr>
              <a:t>,</a:t>
            </a:r>
          </a:p>
          <a:p>
            <a:pPr lvl="1" algn="l" rtl="0">
              <a:buClr>
                <a:srgbClr val="FFFF00"/>
              </a:buClr>
              <a:buSzPct val="74000"/>
              <a:buFont typeface="Wingdings" pitchFamily="2" charset="2"/>
              <a:buChar char="Ø"/>
            </a:pPr>
            <a:r>
              <a:rPr lang="en-US" sz="2400" b="1" dirty="0" smtClean="0">
                <a:latin typeface="Sitka Display" pitchFamily="2" charset="0"/>
              </a:rPr>
              <a:t> </a:t>
            </a:r>
            <a:r>
              <a:rPr lang="en-US" sz="2400" b="1" dirty="0" smtClean="0">
                <a:latin typeface="Sitka Display" pitchFamily="2" charset="0"/>
                <a:sym typeface="Wingdings 3"/>
              </a:rPr>
              <a:t> </a:t>
            </a:r>
            <a:r>
              <a:rPr lang="en-US" sz="2400" b="1" dirty="0" smtClean="0">
                <a:latin typeface="Sitka Display" pitchFamily="2" charset="0"/>
              </a:rPr>
              <a:t>Length of </a:t>
            </a:r>
            <a:r>
              <a:rPr lang="en-US" sz="2400" b="1" dirty="0">
                <a:latin typeface="Sitka Display" pitchFamily="2" charset="0"/>
              </a:rPr>
              <a:t>hospital stay.  </a:t>
            </a:r>
            <a:endParaRPr lang="en-US" sz="2400" b="1" dirty="0">
              <a:solidFill>
                <a:srgbClr val="FFC000"/>
              </a:solidFill>
              <a:latin typeface="Sitka Display" pitchFamily="2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990600" y="128588"/>
            <a:ext cx="6858000" cy="86201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rt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a-DK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ea typeface="+mj-ea"/>
                <a:cs typeface="Tahoma"/>
              </a:rPr>
              <a:t>Manage Exacerbations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990600" y="128588"/>
            <a:ext cx="6858000" cy="86201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rtl="0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a-DK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ea typeface="+mj-ea"/>
                <a:cs typeface="Tahoma"/>
              </a:rPr>
              <a:t>Manage Exacerbations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447800"/>
            <a:ext cx="81534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2000"/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  <a:cs typeface="Tahoma"/>
              </a:rPr>
              <a:t>  Antibiotics</a:t>
            </a:r>
            <a:r>
              <a:rPr lang="en-US" sz="2800" b="1" i="1" dirty="0" smtClean="0">
                <a:solidFill>
                  <a:srgbClr val="FFFF00"/>
                </a:solidFill>
                <a:latin typeface="Sitka Display" pitchFamily="2" charset="0"/>
                <a:cs typeface="Tahoma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  <a:cs typeface="Tahoma"/>
              </a:rPr>
              <a:t>should be given to patients with: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82000"/>
              <a:buFont typeface="Wingdings" pitchFamily="2" charset="2"/>
              <a:buChar char="q"/>
              <a:defRPr/>
            </a:pPr>
            <a:endParaRPr lang="en-US" sz="2800" b="1" dirty="0" smtClean="0">
              <a:solidFill>
                <a:schemeClr val="bg1"/>
              </a:solidFill>
              <a:latin typeface="Sitka Display" pitchFamily="2" charset="0"/>
              <a:cs typeface="Tahoma"/>
            </a:endParaRPr>
          </a:p>
          <a:p>
            <a:pPr marL="1252538" lvl="1" indent="-457200" algn="l" rtl="0"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82000"/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Sitka Display" pitchFamily="2" charset="0"/>
                <a:cs typeface="Tahoma"/>
              </a:rPr>
              <a:t>Three cardinal symptoms:  increased dyspnea, increased sputum volume, and increased sputum purulence.  </a:t>
            </a:r>
          </a:p>
          <a:p>
            <a:pPr marL="1201738" lvl="1" indent="-406400" algn="l" rtl="0"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82000"/>
              <a:buFont typeface="Wingdings" pitchFamily="2" charset="2"/>
              <a:buChar char="Ø"/>
              <a:defRPr/>
            </a:pPr>
            <a:r>
              <a:rPr lang="en-US" sz="2800" b="1" dirty="0" smtClean="0">
                <a:latin typeface="Sitka Display" pitchFamily="2" charset="0"/>
                <a:cs typeface="Tahoma"/>
              </a:rPr>
              <a:t>Who require mechanical ventilation.</a:t>
            </a:r>
          </a:p>
          <a:p>
            <a:pPr marL="60325" indent="-60325" algn="l" rtl="0"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82000"/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rgbClr val="FFFF66"/>
                </a:solidFill>
                <a:latin typeface="Sitka Heading" pitchFamily="2" charset="0"/>
                <a:ea typeface="Cambria" pitchFamily="18" charset="0"/>
                <a:cs typeface="+mn-cs"/>
              </a:rPr>
              <a:t>  Aminophylline: </a:t>
            </a:r>
            <a:r>
              <a:rPr lang="en-US" sz="2800" b="1" dirty="0" smtClean="0">
                <a:solidFill>
                  <a:srgbClr val="FFFFFF"/>
                </a:solidFill>
                <a:latin typeface="Sitka Display" pitchFamily="2" charset="0"/>
                <a:ea typeface="Cambria" pitchFamily="18" charset="0"/>
                <a:cs typeface="+mn-cs"/>
              </a:rPr>
              <a:t>Intravenous infusion every 8 hours to be transformed into oral long acting preparation after improvement . </a:t>
            </a:r>
            <a:endParaRPr lang="en-US" sz="2400" b="1" dirty="0" smtClean="0">
              <a:solidFill>
                <a:srgbClr val="FFFFFF"/>
              </a:solidFill>
              <a:latin typeface="Sitka Display" pitchFamily="2" charset="0"/>
              <a:ea typeface="Cambria" pitchFamily="18" charset="0"/>
              <a:cs typeface="+mn-cs"/>
            </a:endParaRPr>
          </a:p>
          <a:p>
            <a:pPr marL="744538" indent="-406400" algn="l" rtl="0"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82000"/>
              <a:buFont typeface="Wingdings" pitchFamily="2" charset="2"/>
              <a:buChar char="q"/>
              <a:defRPr/>
            </a:pPr>
            <a:endParaRPr lang="en-US" sz="2800" b="1" dirty="0" smtClean="0">
              <a:latin typeface="Sitka Display" pitchFamily="2" charset="0"/>
              <a:cs typeface="Tahom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9"/>
          </a:xfrm>
        </p:spPr>
        <p:txBody>
          <a:bodyPr>
            <a:normAutofit lnSpcReduction="10000"/>
          </a:bodyPr>
          <a:lstStyle/>
          <a:p>
            <a:pPr lvl="0" algn="l" rtl="0">
              <a:buNone/>
            </a:pPr>
            <a:r>
              <a:rPr lang="en-US" b="1" dirty="0" smtClean="0">
                <a:solidFill>
                  <a:srgbClr val="FFC000"/>
                </a:solidFill>
                <a:latin typeface="Sitka Banner" pitchFamily="2" charset="0"/>
                <a:cs typeface="Times New Roman" pitchFamily="18" charset="0"/>
              </a:rPr>
              <a:t>Hospital management: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C000"/>
                </a:solidFill>
                <a:latin typeface="Sitka Banner" pitchFamily="2" charset="0"/>
                <a:cs typeface="Times New Roman" pitchFamily="18" charset="0"/>
              </a:rPr>
              <a:t>Indications:</a:t>
            </a:r>
          </a:p>
          <a:p>
            <a:pPr lvl="0" algn="l"/>
            <a:r>
              <a:rPr lang="en-US" b="1" dirty="0" smtClean="0">
                <a:solidFill>
                  <a:srgbClr val="FFFF00"/>
                </a:solidFill>
                <a:latin typeface="Sitka Banner" pitchFamily="2" charset="0"/>
                <a:cs typeface="Times New Roman" pitchFamily="18" charset="0"/>
              </a:rPr>
              <a:t>Failure of response to outpatient </a:t>
            </a:r>
            <a:r>
              <a:rPr lang="en-US" b="1" dirty="0" smtClean="0">
                <a:latin typeface="Sitka Banner" pitchFamily="2" charset="0"/>
                <a:cs typeface="Times New Roman" pitchFamily="18" charset="0"/>
              </a:rPr>
              <a:t>management and still dyspnic (Inability to walk between rooms. Or Inability to eat or sleep.</a:t>
            </a:r>
          </a:p>
          <a:p>
            <a:pPr lvl="0" algn="l"/>
            <a:r>
              <a:rPr lang="en-US" b="1" dirty="0" smtClean="0">
                <a:solidFill>
                  <a:srgbClr val="FFFF00"/>
                </a:solidFill>
                <a:latin typeface="Sitka Banner" pitchFamily="2" charset="0"/>
                <a:cs typeface="Times New Roman" pitchFamily="18" charset="0"/>
              </a:rPr>
              <a:t>Co-morbid condition </a:t>
            </a:r>
            <a:r>
              <a:rPr lang="en-US" b="1" dirty="0" smtClean="0">
                <a:latin typeface="Sitka Banner" pitchFamily="2" charset="0"/>
                <a:cs typeface="Times New Roman" pitchFamily="18" charset="0"/>
              </a:rPr>
              <a:t>e.g pneumonia or embolism.</a:t>
            </a:r>
          </a:p>
          <a:p>
            <a:pPr lvl="0" algn="l"/>
            <a:r>
              <a:rPr lang="en-US" b="1" dirty="0" smtClean="0">
                <a:solidFill>
                  <a:srgbClr val="FFFF00"/>
                </a:solidFill>
                <a:latin typeface="Sitka Banner" pitchFamily="2" charset="0"/>
                <a:cs typeface="Times New Roman" pitchFamily="18" charset="0"/>
              </a:rPr>
              <a:t>Altered mentation.</a:t>
            </a:r>
          </a:p>
          <a:p>
            <a:pPr lvl="0" algn="l"/>
            <a:r>
              <a:rPr lang="en-US" b="1" dirty="0" smtClean="0">
                <a:latin typeface="Sitka Banner" pitchFamily="2" charset="0"/>
                <a:cs typeface="Times New Roman" pitchFamily="18" charset="0"/>
              </a:rPr>
              <a:t>Worsening </a:t>
            </a:r>
            <a:r>
              <a:rPr lang="en-US" b="1" dirty="0" smtClean="0">
                <a:solidFill>
                  <a:srgbClr val="FFFF00"/>
                </a:solidFill>
                <a:latin typeface="Sitka Banner" pitchFamily="2" charset="0"/>
                <a:cs typeface="Times New Roman" pitchFamily="18" charset="0"/>
              </a:rPr>
              <a:t>hypoxaemia</a:t>
            </a:r>
            <a:r>
              <a:rPr lang="en-US" b="1" dirty="0" smtClean="0">
                <a:latin typeface="Sitka Banner" pitchFamily="2" charset="0"/>
                <a:cs typeface="Times New Roman" pitchFamily="18" charset="0"/>
              </a:rPr>
              <a:t> or worsening </a:t>
            </a:r>
            <a:r>
              <a:rPr lang="en-US" b="1" dirty="0" smtClean="0">
                <a:solidFill>
                  <a:srgbClr val="FFFF00"/>
                </a:solidFill>
                <a:latin typeface="Sitka Banner" pitchFamily="2" charset="0"/>
                <a:cs typeface="Times New Roman" pitchFamily="18" charset="0"/>
              </a:rPr>
              <a:t>hypercapnia</a:t>
            </a:r>
            <a:endParaRPr lang="ar-EG" b="1" dirty="0">
              <a:solidFill>
                <a:srgbClr val="FFFF00"/>
              </a:solidFill>
              <a:latin typeface="Sitka Bann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457200"/>
            <a:ext cx="8077200" cy="64008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800" b="1" dirty="0" smtClean="0">
                <a:solidFill>
                  <a:srgbClr val="FFC000"/>
                </a:solidFill>
                <a:latin typeface="Sitka Display" pitchFamily="2" charset="0"/>
                <a:cs typeface="Times New Roman" pitchFamily="18" charset="0"/>
              </a:rPr>
              <a:t>Intensive care unit (ICU) management:</a:t>
            </a:r>
          </a:p>
          <a:p>
            <a:pPr algn="l">
              <a:buNone/>
            </a:pPr>
            <a:r>
              <a:rPr lang="en-US" sz="2800" b="1" dirty="0" smtClean="0">
                <a:solidFill>
                  <a:srgbClr val="FFC000"/>
                </a:solidFill>
                <a:latin typeface="Sitka Display" pitchFamily="2" charset="0"/>
                <a:cs typeface="Times New Roman" pitchFamily="18" charset="0"/>
              </a:rPr>
              <a:t>Any of the followings:</a:t>
            </a:r>
          </a:p>
          <a:p>
            <a:pPr algn="l">
              <a:buNone/>
            </a:pPr>
            <a:endParaRPr lang="en-US" sz="2800" b="1" dirty="0" smtClean="0">
              <a:solidFill>
                <a:srgbClr val="FFC000"/>
              </a:solidFill>
              <a:latin typeface="Sitka Display" pitchFamily="2" charset="0"/>
              <a:cs typeface="Times New Roman" pitchFamily="18" charset="0"/>
            </a:endParaRPr>
          </a:p>
          <a:p>
            <a:pPr lvl="0" algn="l"/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  <a:cs typeface="Times New Roman" pitchFamily="18" charset="0"/>
              </a:rPr>
              <a:t>Severe dyspnea not </a:t>
            </a:r>
            <a:r>
              <a:rPr lang="en-US" sz="2800" b="1" dirty="0" smtClean="0">
                <a:latin typeface="Sitka Display" pitchFamily="2" charset="0"/>
                <a:cs typeface="Times New Roman" pitchFamily="18" charset="0"/>
              </a:rPr>
              <a:t>respond to initial emergency room therapy.</a:t>
            </a:r>
          </a:p>
          <a:p>
            <a:pPr lvl="0" algn="l"/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  <a:cs typeface="Times New Roman" pitchFamily="18" charset="0"/>
              </a:rPr>
              <a:t>Confusion</a:t>
            </a:r>
            <a:r>
              <a:rPr lang="en-US" sz="2800" b="1" dirty="0" smtClean="0">
                <a:latin typeface="Sitka Display" pitchFamily="2" charset="0"/>
                <a:cs typeface="Times New Roman" pitchFamily="18" charset="0"/>
              </a:rPr>
              <a:t>, or respiratory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  <a:cs typeface="Times New Roman" pitchFamily="18" charset="0"/>
              </a:rPr>
              <a:t>muscle fatigue</a:t>
            </a:r>
            <a:r>
              <a:rPr lang="en-US" sz="2800" b="1" dirty="0" smtClean="0">
                <a:latin typeface="Sitka Display" pitchFamily="2" charset="0"/>
                <a:cs typeface="Times New Roman" pitchFamily="18" charset="0"/>
              </a:rPr>
              <a:t>.</a:t>
            </a:r>
          </a:p>
          <a:p>
            <a:pPr lvl="0" algn="l"/>
            <a:r>
              <a:rPr lang="en-US" sz="2800" b="1" dirty="0" smtClean="0">
                <a:latin typeface="Sitka Display" pitchFamily="2" charset="0"/>
                <a:cs typeface="Times New Roman" pitchFamily="18" charset="0"/>
              </a:rPr>
              <a:t>Persistent or worsening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  <a:cs typeface="Times New Roman" pitchFamily="18" charset="0"/>
              </a:rPr>
              <a:t>hypoxaemia </a:t>
            </a:r>
            <a:r>
              <a:rPr lang="en-US" sz="2800" b="1" dirty="0" smtClean="0">
                <a:latin typeface="Sitka Display" pitchFamily="2" charset="0"/>
                <a:cs typeface="Times New Roman" pitchFamily="18" charset="0"/>
              </a:rPr>
              <a:t>despite supplemental O</a:t>
            </a:r>
            <a:r>
              <a:rPr lang="en-US" sz="2800" b="1" baseline="-25000" dirty="0" smtClean="0">
                <a:latin typeface="Sitka Display" pitchFamily="2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Sitka Display" pitchFamily="2" charset="0"/>
                <a:cs typeface="Times New Roman" pitchFamily="18" charset="0"/>
              </a:rPr>
              <a:t> or severe worsening of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  <a:cs typeface="Times New Roman" pitchFamily="18" charset="0"/>
              </a:rPr>
              <a:t>respiratory acidosis</a:t>
            </a:r>
            <a:r>
              <a:rPr lang="en-US" sz="2800" b="1" dirty="0" smtClean="0">
                <a:latin typeface="Sitka Display" pitchFamily="2" charset="0"/>
                <a:cs typeface="Times New Roman" pitchFamily="18" charset="0"/>
              </a:rPr>
              <a:t> (PH ≤ 7.30).</a:t>
            </a:r>
          </a:p>
          <a:p>
            <a:pPr lvl="0" algn="l"/>
            <a:r>
              <a:rPr lang="en-US" sz="2800" b="1" dirty="0" smtClean="0">
                <a:latin typeface="Sitka Display" pitchFamily="2" charset="0"/>
                <a:cs typeface="Times New Roman" pitchFamily="18" charset="0"/>
              </a:rPr>
              <a:t>Required assisted M.V.</a:t>
            </a:r>
          </a:p>
          <a:p>
            <a:endParaRPr lang="ar-EG" sz="2800" b="1" dirty="0">
              <a:latin typeface="Sitka Display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133606"/>
            <a:ext cx="7772400" cy="1470025"/>
          </a:xfrm>
        </p:spPr>
        <p:txBody>
          <a:bodyPr/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Questions???</a:t>
            </a:r>
          </a:p>
        </p:txBody>
      </p:sp>
      <p:pic>
        <p:nvPicPr>
          <p:cNvPr id="15363" name="Picture 3" descr="MCj008874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6" y="476250"/>
            <a:ext cx="1042988" cy="1854200"/>
          </a:xfrm>
          <a:prstGeom prst="rect">
            <a:avLst/>
          </a:prstGeom>
          <a:noFill/>
        </p:spPr>
      </p:pic>
      <p:pic>
        <p:nvPicPr>
          <p:cNvPr id="15364" name="Picture 4" descr="MCHM00386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789369"/>
            <a:ext cx="2076450" cy="20335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9952309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نتيجة بحث الصور عن ‪Burden of copd‬‏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229600" cy="1143000"/>
          </a:xfrm>
          <a:effectLst>
            <a:outerShdw dist="35921" dir="2700000" algn="ctr" rotWithShape="0">
              <a:srgbClr val="111111"/>
            </a:outerShdw>
          </a:effectLst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Chronic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Bronchitis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534400" cy="4191000"/>
          </a:xfrm>
          <a:effectLst>
            <a:outerShdw dist="35921" dir="2700000" algn="ctr" rotWithShape="0">
              <a:srgbClr val="111111"/>
            </a:outerShdw>
          </a:effectLst>
        </p:spPr>
        <p:txBody>
          <a:bodyPr>
            <a:noAutofit/>
          </a:bodyPr>
          <a:lstStyle/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400" b="1" dirty="0" smtClean="0">
                <a:solidFill>
                  <a:schemeClr val="tx2"/>
                </a:solidFill>
              </a:rPr>
              <a:t>  </a:t>
            </a:r>
            <a:r>
              <a:rPr lang="en-US" sz="4000" b="1" dirty="0" smtClean="0">
                <a:solidFill>
                  <a:schemeClr val="tx2"/>
                </a:solidFill>
              </a:rPr>
              <a:t>Presence </a:t>
            </a:r>
            <a:r>
              <a:rPr lang="en-US" sz="4000" b="1" dirty="0">
                <a:solidFill>
                  <a:schemeClr val="tx2"/>
                </a:solidFill>
              </a:rPr>
              <a:t>of chronic </a:t>
            </a:r>
            <a:r>
              <a:rPr lang="en-US" sz="4000" b="1" dirty="0">
                <a:solidFill>
                  <a:srgbClr val="FFFF00"/>
                </a:solidFill>
              </a:rPr>
              <a:t>productive cough </a:t>
            </a:r>
            <a:r>
              <a:rPr lang="en-US" sz="4000" b="1" dirty="0">
                <a:solidFill>
                  <a:schemeClr val="tx2"/>
                </a:solidFill>
              </a:rPr>
              <a:t>for </a:t>
            </a:r>
            <a:r>
              <a:rPr lang="en-US" sz="4000" b="1" dirty="0" smtClean="0">
                <a:solidFill>
                  <a:schemeClr val="tx2"/>
                </a:solidFill>
              </a:rPr>
              <a:t> 3 months / year for 2 </a:t>
            </a:r>
            <a:r>
              <a:rPr lang="en-US" sz="4000" b="1" dirty="0">
                <a:solidFill>
                  <a:schemeClr val="tx2"/>
                </a:solidFill>
              </a:rPr>
              <a:t>successive years </a:t>
            </a:r>
            <a:r>
              <a:rPr lang="en-US" sz="4000" b="1" dirty="0" smtClean="0">
                <a:solidFill>
                  <a:srgbClr val="FFFF00"/>
                </a:solidFill>
              </a:rPr>
              <a:t>after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exclusion</a:t>
            </a:r>
            <a:r>
              <a:rPr lang="en-US" sz="4000" b="1" dirty="0" smtClean="0">
                <a:solidFill>
                  <a:schemeClr val="tx2"/>
                </a:solidFill>
              </a:rPr>
              <a:t> of </a:t>
            </a:r>
            <a:r>
              <a:rPr lang="en-US" sz="4000" b="1" dirty="0">
                <a:solidFill>
                  <a:schemeClr val="tx2"/>
                </a:solidFill>
              </a:rPr>
              <a:t>other causes of chronic </a:t>
            </a:r>
            <a:r>
              <a:rPr lang="en-US" sz="4000" b="1" dirty="0" smtClean="0">
                <a:solidFill>
                  <a:schemeClr val="tx2"/>
                </a:solidFill>
              </a:rPr>
              <a:t>productive cough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ulmonary exam .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ophyllines">
  <a:themeElements>
    <a:clrScheme name="Theophylline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heophyllin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heophylline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ophylline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ophylline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ophylline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ophylline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ophylline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ophylline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ophylline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Hb-rich 300">
  <a:themeElements>
    <a:clrScheme name="Hb-rich 3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b-rich 3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b-rich 3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-rich 30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b-rich 30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-rich 30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-rich 3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-rich 3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b-rich 3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pulmonary exam .</Template>
  <TotalTime>5308</TotalTime>
  <Words>1757</Words>
  <Application>Microsoft Office PowerPoint</Application>
  <PresentationFormat>On-screen Show (4:3)</PresentationFormat>
  <Paragraphs>324</Paragraphs>
  <Slides>76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pulmonary exam .</vt:lpstr>
      <vt:lpstr>Theophyllines</vt:lpstr>
      <vt:lpstr>Default Design</vt:lpstr>
      <vt:lpstr>Concourse</vt:lpstr>
      <vt:lpstr>Facet</vt:lpstr>
      <vt:lpstr>Civic</vt:lpstr>
      <vt:lpstr>2_Hb-rich 300</vt:lpstr>
      <vt:lpstr>Slide 1</vt:lpstr>
      <vt:lpstr>Slide 2</vt:lpstr>
      <vt:lpstr>Slide 3</vt:lpstr>
      <vt:lpstr>Slide 4</vt:lpstr>
      <vt:lpstr>Definition of COPD</vt:lpstr>
      <vt:lpstr>Slide 6</vt:lpstr>
      <vt:lpstr>Slide 7</vt:lpstr>
      <vt:lpstr>Slide 8</vt:lpstr>
      <vt:lpstr>B- Chronic Bronchitis </vt:lpstr>
      <vt:lpstr>Slide 10</vt:lpstr>
      <vt:lpstr>A- Emphysema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Non-Smoker</vt:lpstr>
      <vt:lpstr>Risk Factors for COPD</vt:lpstr>
      <vt:lpstr>Slide 23</vt:lpstr>
      <vt:lpstr>Slide 24</vt:lpstr>
      <vt:lpstr>Clinical Picture of COPD</vt:lpstr>
      <vt:lpstr>Slide 26</vt:lpstr>
      <vt:lpstr>Sign of COPD</vt:lpstr>
      <vt:lpstr> </vt:lpstr>
      <vt:lpstr> </vt:lpstr>
      <vt:lpstr>Sign of COPD</vt:lpstr>
      <vt:lpstr> </vt:lpstr>
      <vt:lpstr>Litten's sign</vt:lpstr>
      <vt:lpstr>Slide 33</vt:lpstr>
      <vt:lpstr>Slide 34</vt:lpstr>
      <vt:lpstr>Disease Trajectory of a Patients with COPD</vt:lpstr>
      <vt:lpstr>Slide 36</vt:lpstr>
      <vt:lpstr>Spirometry</vt:lpstr>
      <vt:lpstr>Slide 38</vt:lpstr>
      <vt:lpstr>Slide 39</vt:lpstr>
      <vt:lpstr>Slide 40</vt:lpstr>
      <vt:lpstr>Slide 41</vt:lpstr>
      <vt:lpstr>Slide 42</vt:lpstr>
      <vt:lpstr> CT Chest 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Oxygen Therapy</vt:lpstr>
      <vt:lpstr>Slide 63</vt:lpstr>
      <vt:lpstr>Slide 64</vt:lpstr>
      <vt:lpstr>Slide 65</vt:lpstr>
      <vt:lpstr>Slide 66</vt:lpstr>
      <vt:lpstr>Acute exacerbation of COPD</vt:lpstr>
      <vt:lpstr>Assessing severity of exacerbation</vt:lpstr>
      <vt:lpstr>Slide 69</vt:lpstr>
      <vt:lpstr>Slide 70</vt:lpstr>
      <vt:lpstr>Slide 71</vt:lpstr>
      <vt:lpstr>Slide 72</vt:lpstr>
      <vt:lpstr>Slide 73</vt:lpstr>
      <vt:lpstr>Slide 74</vt:lpstr>
      <vt:lpstr>Questions???</vt:lpstr>
      <vt:lpstr>Slide 76</vt:lpstr>
    </vt:vector>
  </TitlesOfParts>
  <Company>UTHSCSA School of NUrsing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Emphysema and Chronic Bronchitis</dc:title>
  <dc:creator>Sharon Lewis</dc:creator>
  <cp:lastModifiedBy>DR-Waled</cp:lastModifiedBy>
  <cp:revision>252</cp:revision>
  <dcterms:created xsi:type="dcterms:W3CDTF">2003-06-06T19:29:46Z</dcterms:created>
  <dcterms:modified xsi:type="dcterms:W3CDTF">2023-09-19T21:09:05Z</dcterms:modified>
</cp:coreProperties>
</file>