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328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7" r:id="rId24"/>
    <p:sldId id="288" r:id="rId25"/>
    <p:sldId id="285" r:id="rId26"/>
    <p:sldId id="286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13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6" r:id="rId60"/>
    <p:sldId id="327" r:id="rId61"/>
    <p:sldId id="324" r:id="rId62"/>
    <p:sldId id="325" r:id="rId63"/>
    <p:sldId id="350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9" r:id="rId72"/>
    <p:sldId id="337" r:id="rId73"/>
    <p:sldId id="340" r:id="rId74"/>
    <p:sldId id="341" r:id="rId75"/>
    <p:sldId id="342" r:id="rId76"/>
    <p:sldId id="343" r:id="rId77"/>
    <p:sldId id="345" r:id="rId78"/>
    <p:sldId id="346" r:id="rId79"/>
    <p:sldId id="347" r:id="rId80"/>
    <p:sldId id="348" r:id="rId81"/>
    <p:sldId id="349" r:id="rId82"/>
    <p:sldId id="351" r:id="rId83"/>
    <p:sldId id="259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06D29-8F61-42CF-AABA-860BD1839343}" type="datetimeFigureOut">
              <a:rPr lang="en-US" smtClean="0"/>
              <a:t>23-Sep-23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75B75-7D24-44EF-B4EA-0C101286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Rhinitis = </a:t>
            </a:r>
            <a:r>
              <a:rPr lang="en-US" dirty="0" err="1" smtClean="0"/>
              <a:t>rhinorhinitis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Acute Viral infection </a:t>
            </a:r>
          </a:p>
          <a:p>
            <a:r>
              <a:rPr lang="en-US" dirty="0" smtClean="0"/>
              <a:t>Systemic</a:t>
            </a:r>
            <a:r>
              <a:rPr lang="en-US" baseline="0" dirty="0" smtClean="0"/>
              <a:t> symptoms doesn’t mean other organisms </a:t>
            </a:r>
          </a:p>
          <a:p>
            <a:r>
              <a:rPr lang="en-US" baseline="0" dirty="0" smtClean="0"/>
              <a:t>Up to 8 attacks per year in risky 12 pediatrics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2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factors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Recurrent</a:t>
            </a:r>
            <a:r>
              <a:rPr lang="en-US" baseline="0" dirty="0" smtClean="0"/>
              <a:t> sinusitis should be investigated for underlying pathology </a:t>
            </a:r>
            <a:r>
              <a:rPr lang="en-US" sz="1600" dirty="0" smtClean="0"/>
              <a:t>allergic rhinitis.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immune deficiencies </a:t>
            </a:r>
            <a:r>
              <a:rPr lang="en-US" sz="1600" dirty="0" smtClean="0"/>
              <a:t>cystic fibrosis. </a:t>
            </a:r>
            <a:r>
              <a:rPr lang="en-US" sz="1600" dirty="0" err="1" smtClean="0"/>
              <a:t>ciliary</a:t>
            </a:r>
            <a:r>
              <a:rPr lang="en-US" sz="1600" dirty="0" smtClean="0"/>
              <a:t> dysfunction.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If we have </a:t>
            </a:r>
            <a:r>
              <a:rPr lang="en-US" sz="1600" dirty="0" err="1" smtClean="0"/>
              <a:t>psuedomonas</a:t>
            </a:r>
            <a:r>
              <a:rPr lang="en-US" sz="1600" dirty="0" smtClean="0"/>
              <a:t> sinusitis ( atypical )</a:t>
            </a:r>
            <a:r>
              <a:rPr lang="en-US" sz="1600" baseline="0" dirty="0" smtClean="0"/>
              <a:t> we should suspect cystic fibrosis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Kartagener's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rare,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autosomal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recessive genetic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ciliary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comprising the triad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chronic sinusitis,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bronchiectasis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basic problem lies in the defective movement of cilia, leading to recurrent chest infections, ear/nose/throat symptoms, and infertility.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obstruction of nasal tract (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drianage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sinuses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will cause stagnation and infection: NGT, FB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Persistant</a:t>
            </a:r>
            <a:r>
              <a:rPr lang="en-US" dirty="0" smtClean="0"/>
              <a:t> nasal congestion </a:t>
            </a:r>
            <a:r>
              <a:rPr lang="en-US" dirty="0" err="1" smtClean="0"/>
              <a:t>rhinorrea</a:t>
            </a:r>
            <a:r>
              <a:rPr lang="en-US" dirty="0" smtClean="0"/>
              <a:t> more than 10 days without improvement could be sinusitis</a:t>
            </a:r>
          </a:p>
          <a:p>
            <a:r>
              <a:rPr lang="en-US" baseline="0" dirty="0" smtClean="0"/>
              <a:t>Chronic progressive headache worsening with time with focal neurological </a:t>
            </a:r>
            <a:r>
              <a:rPr lang="en-US" baseline="0" dirty="0" err="1" smtClean="0"/>
              <a:t>defiicts</a:t>
            </a:r>
            <a:r>
              <a:rPr lang="en-US" baseline="0" dirty="0" smtClean="0"/>
              <a:t> due to space </a:t>
            </a:r>
            <a:r>
              <a:rPr lang="en-US" baseline="0" dirty="0" err="1" smtClean="0"/>
              <a:t>occuping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lesioin</a:t>
            </a:r>
            <a:r>
              <a:rPr lang="en-US" baseline="0" dirty="0" smtClean="0"/>
              <a:t> tumor </a:t>
            </a:r>
          </a:p>
          <a:p>
            <a:r>
              <a:rPr lang="en-US" baseline="0" dirty="0" smtClean="0"/>
              <a:t>Occipital headache is </a:t>
            </a:r>
            <a:r>
              <a:rPr lang="en-US" baseline="0" dirty="0" err="1" smtClean="0"/>
              <a:t>alarmn</a:t>
            </a:r>
            <a:r>
              <a:rPr lang="en-US" baseline="0" dirty="0" smtClean="0"/>
              <a:t> space occupying lesion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: tender sinuses posterior nasal drip ( purulent) 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empirical treatment </a:t>
            </a:r>
          </a:p>
          <a:p>
            <a:r>
              <a:rPr lang="en-US" baseline="0" dirty="0" smtClean="0"/>
              <a:t>X ray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Frontal sinusitis risk of meningitis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Frontal sinusitis complications </a:t>
            </a:r>
          </a:p>
          <a:p>
            <a:r>
              <a:rPr lang="en-US" dirty="0" smtClean="0"/>
              <a:t>Limitation of eye movement this is orbital if intact </a:t>
            </a:r>
            <a:r>
              <a:rPr lang="en-US" dirty="0" err="1" smtClean="0"/>
              <a:t>periorbital</a:t>
            </a:r>
            <a:r>
              <a:rPr lang="en-US" dirty="0" smtClean="0"/>
              <a:t> serious infection needs </a:t>
            </a:r>
            <a:r>
              <a:rPr lang="en-US" dirty="0" err="1" smtClean="0"/>
              <a:t>mri</a:t>
            </a:r>
            <a:r>
              <a:rPr lang="en-US" dirty="0" smtClean="0"/>
              <a:t> to confirm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Frontal sinusitis start IV antibiotic till improvement then switch to oral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3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</a:t>
            </a:r>
            <a:r>
              <a:rPr lang="en-US" baseline="0" dirty="0" smtClean="0"/>
              <a:t> viral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5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be viral or bacterial </a:t>
            </a:r>
          </a:p>
          <a:p>
            <a:r>
              <a:rPr lang="en-US" dirty="0" smtClean="0"/>
              <a:t>In bacterial </a:t>
            </a:r>
            <a:r>
              <a:rPr lang="en-US" dirty="0" err="1" smtClean="0"/>
              <a:t>behemna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wahdeh</a:t>
            </a:r>
            <a:r>
              <a:rPr lang="en-US" dirty="0" smtClean="0"/>
              <a:t> </a:t>
            </a:r>
            <a:r>
              <a:rPr lang="en-US" dirty="0" err="1" smtClean="0"/>
              <a:t>elha</a:t>
            </a:r>
            <a:r>
              <a:rPr lang="en-US" dirty="0" smtClean="0"/>
              <a:t> severe</a:t>
            </a:r>
            <a:r>
              <a:rPr lang="en-US" baseline="0" dirty="0" smtClean="0"/>
              <a:t> complications ? Acute rheumatic fever </a:t>
            </a:r>
            <a:r>
              <a:rPr lang="en-US" baseline="0" dirty="0" err="1" smtClean="0"/>
              <a:t>psgmn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4yrs fever sore</a:t>
            </a:r>
            <a:r>
              <a:rPr lang="en-US" baseline="0" dirty="0" smtClean="0"/>
              <a:t> throat refusal to eat </a:t>
            </a:r>
          </a:p>
          <a:p>
            <a:r>
              <a:rPr lang="en-US" baseline="0" dirty="0" smtClean="0"/>
              <a:t>Mucous membrane eruptions common in viral </a:t>
            </a:r>
          </a:p>
          <a:p>
            <a:r>
              <a:rPr lang="en-US" baseline="0" dirty="0" smtClean="0"/>
              <a:t>What is the type of lesion and where is it </a:t>
            </a:r>
          </a:p>
          <a:p>
            <a:r>
              <a:rPr lang="en-US" baseline="0" dirty="0" smtClean="0"/>
              <a:t>Coxsackie viruses usually posterior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Herpangina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also called mouth blisters, is a painful mouth infection caused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coxsackieviruses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4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8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gastroenteritis conjunctivitis </a:t>
            </a:r>
            <a:r>
              <a:rPr lang="en-US" dirty="0" err="1" smtClean="0"/>
              <a:t>pharyngitis</a:t>
            </a:r>
            <a:r>
              <a:rPr lang="en-US" baseline="0" dirty="0" smtClean="0"/>
              <a:t> ( URT INF)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Rhino mainly upper r 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88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Redness hyperemia in throat viral</a:t>
            </a:r>
          </a:p>
          <a:p>
            <a:r>
              <a:rPr lang="en-US" dirty="0" smtClean="0"/>
              <a:t>Exudation could be viral or</a:t>
            </a:r>
            <a:r>
              <a:rPr lang="en-US" baseline="0" dirty="0" smtClean="0"/>
              <a:t> bacterial ( mostly)</a:t>
            </a:r>
          </a:p>
          <a:p>
            <a:r>
              <a:rPr lang="en-US" baseline="0" dirty="0" err="1" smtClean="0"/>
              <a:t>Ebv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assosiation</a:t>
            </a:r>
            <a:r>
              <a:rPr lang="en-US" baseline="0" dirty="0" smtClean="0"/>
              <a:t> first line to differentiate between it and bacterial causes of </a:t>
            </a:r>
            <a:r>
              <a:rPr lang="en-US" baseline="0" dirty="0" err="1" smtClean="0"/>
              <a:t>exudate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Causes penicillin rash ( </a:t>
            </a:r>
            <a:r>
              <a:rPr lang="en-US" baseline="0" dirty="0" err="1" smtClean="0"/>
              <a:t>amox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clav</a:t>
            </a:r>
            <a:r>
              <a:rPr lang="en-US" baseline="0" dirty="0" smtClean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41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5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strep GN </a:t>
            </a:r>
          </a:p>
          <a:p>
            <a:r>
              <a:rPr lang="en-US" dirty="0" smtClean="0"/>
              <a:t>Acute rheumatic fever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Ddx</a:t>
            </a:r>
            <a:r>
              <a:rPr lang="en-US" baseline="0" dirty="0" smtClean="0"/>
              <a:t> t fever 5 days </a:t>
            </a:r>
            <a:r>
              <a:rPr lang="en-US" baseline="0" dirty="0" err="1" smtClean="0"/>
              <a:t>tonsislitis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pahryngitis</a:t>
            </a:r>
            <a:r>
              <a:rPr lang="en-US" baseline="0" dirty="0" smtClean="0"/>
              <a:t> strawberry tongue </a:t>
            </a:r>
          </a:p>
          <a:p>
            <a:r>
              <a:rPr lang="en-US" baseline="0" dirty="0" smtClean="0"/>
              <a:t>Scarlet fever ( due to toxins not bacteria itself)  </a:t>
            </a:r>
            <a:r>
              <a:rPr lang="en-US" baseline="0" dirty="0" err="1" smtClean="0"/>
              <a:t>kawasaki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Throat culture </a:t>
            </a:r>
            <a:r>
              <a:rPr lang="en-US" dirty="0" err="1" smtClean="0"/>
              <a:t>elmashakel</a:t>
            </a:r>
            <a:r>
              <a:rPr lang="en-US" dirty="0" smtClean="0"/>
              <a:t> 30% or could be normal carrier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err="1" smtClean="0"/>
              <a:t>Ebv</a:t>
            </a:r>
            <a:r>
              <a:rPr lang="en-US" dirty="0" smtClean="0"/>
              <a:t> elevated liver enzymes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hepatosplenomehgally</a:t>
            </a:r>
            <a:endParaRPr lang="en-US" baseline="0" dirty="0" smtClean="0"/>
          </a:p>
          <a:p>
            <a:r>
              <a:rPr lang="en-US" baseline="0" dirty="0" smtClean="0"/>
              <a:t>Infection is </a:t>
            </a:r>
            <a:r>
              <a:rPr lang="en-US" baseline="0" dirty="0" err="1" smtClean="0"/>
              <a:t>ususally</a:t>
            </a:r>
            <a:r>
              <a:rPr lang="en-US" baseline="0" dirty="0" smtClean="0"/>
              <a:t> bilateral if unilateral think malignancy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7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for 10 days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</a:t>
            </a:r>
            <a:r>
              <a:rPr lang="en-US" baseline="0" dirty="0" smtClean="0"/>
              <a:t> o c </a:t>
            </a:r>
            <a:r>
              <a:rPr lang="en-US" baseline="0" dirty="0" err="1" smtClean="0"/>
              <a:t>cephal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macrolides</a:t>
            </a:r>
            <a:r>
              <a:rPr lang="en-US" baseline="0" dirty="0" smtClean="0"/>
              <a:t> 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6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colonization of throat = chronic carrier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69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benz</a:t>
            </a:r>
            <a:r>
              <a:rPr lang="en-US" dirty="0" smtClean="0"/>
              <a:t> pen is given</a:t>
            </a:r>
            <a:r>
              <a:rPr lang="en-US" baseline="0" dirty="0" smtClean="0"/>
              <a:t> once monthly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8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6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Trismus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commonly called lockjaw, is reduced opening of the jaws (limited jaw range of motion).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7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subtypes :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 OM (AOM)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with effusion (OME)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suppurative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Adhesive 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Whenever</a:t>
            </a:r>
            <a:r>
              <a:rPr lang="en-US" baseline="0" dirty="0" smtClean="0"/>
              <a:t> we have recurrent infections raises the suspicion of immune deficiency </a:t>
            </a:r>
          </a:p>
          <a:p>
            <a:r>
              <a:rPr lang="en-US" baseline="0" dirty="0" smtClean="0"/>
              <a:t>But this rule doesn’t abide in common cold only of more 12 than year </a:t>
            </a:r>
          </a:p>
          <a:p>
            <a:r>
              <a:rPr lang="en-US" baseline="0" dirty="0" smtClean="0"/>
              <a:t>Can happen is summer but if recurrent think of allergic rhinitis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9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ear effusion</a:t>
            </a:r>
            <a:r>
              <a:rPr lang="en-US" baseline="0" dirty="0" smtClean="0"/>
              <a:t> indicates inflammation could be due to acute </a:t>
            </a:r>
            <a:r>
              <a:rPr lang="en-US" baseline="0" dirty="0" err="1" smtClean="0"/>
              <a:t>otitis</a:t>
            </a:r>
            <a:r>
              <a:rPr lang="en-US" baseline="0" dirty="0" smtClean="0"/>
              <a:t> media ( </a:t>
            </a:r>
            <a:r>
              <a:rPr lang="en-US" baseline="0" dirty="0" err="1" smtClean="0"/>
              <a:t>secretory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otitis</a:t>
            </a:r>
            <a:r>
              <a:rPr lang="en-US" baseline="0" dirty="0" smtClean="0"/>
              <a:t> media )or non </a:t>
            </a:r>
            <a:r>
              <a:rPr lang="en-US" baseline="0" dirty="0" err="1" smtClean="0"/>
              <a:t>secretory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otitis</a:t>
            </a:r>
            <a:r>
              <a:rPr lang="en-US" baseline="0" dirty="0" smtClean="0"/>
              <a:t> media ( </a:t>
            </a:r>
            <a:r>
              <a:rPr lang="en-US" baseline="0" dirty="0" err="1" smtClean="0"/>
              <a:t>ome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Not all effusion indicates infection</a:t>
            </a:r>
          </a:p>
          <a:p>
            <a:r>
              <a:rPr lang="en-US" baseline="0" dirty="0" smtClean="0"/>
              <a:t>Mme should be treated ( AB if AOM) Or other according to cause ( for ex ENT tube insertion )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3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8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</a:t>
            </a:r>
            <a:r>
              <a:rPr lang="en-US" dirty="0" err="1" smtClean="0"/>
              <a:t>otitis</a:t>
            </a:r>
            <a:r>
              <a:rPr lang="en-US" dirty="0" smtClean="0"/>
              <a:t> media ? Should know</a:t>
            </a:r>
            <a:r>
              <a:rPr lang="en-US" baseline="0" dirty="0" smtClean="0"/>
              <a:t> the underlying pathological cause : immune deficiency, cleft palate </a:t>
            </a:r>
            <a:endParaRPr lang="en-US" dirty="0" smtClean="0"/>
          </a:p>
          <a:p>
            <a:r>
              <a:rPr lang="en-US" dirty="0" smtClean="0"/>
              <a:t>RF : </a:t>
            </a:r>
          </a:p>
          <a:p>
            <a:r>
              <a:rPr lang="en-US" dirty="0" smtClean="0"/>
              <a:t>Infection</a:t>
            </a:r>
            <a:r>
              <a:rPr lang="en-US" baseline="0" dirty="0" smtClean="0"/>
              <a:t> ( common cold ..</a:t>
            </a:r>
          </a:p>
          <a:p>
            <a:r>
              <a:rPr lang="en-US" baseline="0" dirty="0" smtClean="0"/>
              <a:t>Wrong feeding position ( aspiration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85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AOM,</a:t>
            </a:r>
            <a:r>
              <a:rPr lang="en-US" baseline="0" dirty="0" smtClean="0"/>
              <a:t> OME could be present up to 3 months but after that needs check up and to see if there’s a hearing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8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 discharge ( means there rupture)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7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Otoscope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Normal</a:t>
            </a:r>
            <a:r>
              <a:rPr lang="en-US" baseline="0" dirty="0" smtClean="0"/>
              <a:t> tympanic membrane, grey color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Augmentin</a:t>
            </a:r>
            <a:r>
              <a:rPr lang="en-US" dirty="0" smtClean="0"/>
              <a:t> : </a:t>
            </a:r>
            <a:r>
              <a:rPr lang="en-US" dirty="0" err="1" smtClean="0"/>
              <a:t>amox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clav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Clindamyin</a:t>
            </a:r>
            <a:r>
              <a:rPr lang="en-US" baseline="0" dirty="0" smtClean="0"/>
              <a:t> anaerobe + G –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Ceftriaxone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sold under the brand name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Rocephin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Runny nose, nasal congestion is the commonest</a:t>
            </a:r>
            <a:r>
              <a:rPr lang="en-US" baseline="0" dirty="0" smtClean="0"/>
              <a:t> presentation </a:t>
            </a:r>
            <a:endParaRPr lang="en-US" dirty="0" smtClean="0"/>
          </a:p>
          <a:p>
            <a:r>
              <a:rPr lang="en-US" dirty="0" smtClean="0"/>
              <a:t>Mild low grade fever ( uncommon ) </a:t>
            </a:r>
          </a:p>
          <a:p>
            <a:r>
              <a:rPr lang="en-US" dirty="0" smtClean="0"/>
              <a:t>Its</a:t>
            </a:r>
            <a:r>
              <a:rPr lang="en-US" baseline="0" dirty="0" smtClean="0"/>
              <a:t> important to rule out other diseases </a:t>
            </a:r>
          </a:p>
          <a:p>
            <a:r>
              <a:rPr lang="en-US" baseline="0" dirty="0" err="1" smtClean="0"/>
              <a:t>Adeno</a:t>
            </a:r>
            <a:r>
              <a:rPr lang="en-US" baseline="0" dirty="0" smtClean="0"/>
              <a:t> virus ( vomiting and diarrhea conjunctivitis 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limited,</a:t>
            </a:r>
            <a:r>
              <a:rPr lang="en-US" baseline="0" dirty="0" smtClean="0"/>
              <a:t> 1 week duration </a:t>
            </a:r>
            <a:endParaRPr lang="en-US" dirty="0" smtClean="0"/>
          </a:p>
          <a:p>
            <a:r>
              <a:rPr lang="en-US" dirty="0" smtClean="0"/>
              <a:t>Good hydration </a:t>
            </a:r>
          </a:p>
          <a:p>
            <a:r>
              <a:rPr lang="en-US" dirty="0" smtClean="0"/>
              <a:t>Common cold no rule for medications </a:t>
            </a:r>
            <a:r>
              <a:rPr lang="en-US" dirty="0" err="1" smtClean="0"/>
              <a:t>panadol</a:t>
            </a:r>
            <a:r>
              <a:rPr lang="en-US" dirty="0" smtClean="0"/>
              <a:t> on </a:t>
            </a:r>
            <a:r>
              <a:rPr lang="en-US" dirty="0" err="1" smtClean="0"/>
              <a:t>nsaids</a:t>
            </a:r>
            <a:r>
              <a:rPr lang="en-US" dirty="0" smtClean="0"/>
              <a:t> ( </a:t>
            </a:r>
            <a:r>
              <a:rPr lang="en-US" dirty="0" err="1" smtClean="0"/>
              <a:t>iboprufen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Allerfin</a:t>
            </a:r>
            <a:r>
              <a:rPr lang="en-US" dirty="0" smtClean="0"/>
              <a:t> ( sedating ) anti histamine short 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Alerfin</a:t>
            </a:r>
            <a:r>
              <a:rPr lang="en-US" dirty="0" smtClean="0"/>
              <a:t> minimal cholinergic effect </a:t>
            </a:r>
            <a:r>
              <a:rPr lang="en-US" dirty="0" err="1" smtClean="0"/>
              <a:t>benifectial</a:t>
            </a:r>
            <a:r>
              <a:rPr lang="en-US" dirty="0" smtClean="0"/>
              <a:t> but not routine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Normal saline drops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Behemna</a:t>
            </a:r>
            <a:r>
              <a:rPr lang="en-US" dirty="0" smtClean="0"/>
              <a:t> acute bacterial sinusitis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2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Imp. Pathogens 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typable</a:t>
            </a:r>
            <a:r>
              <a:rPr lang="en-US" dirty="0" smtClean="0"/>
              <a:t> </a:t>
            </a:r>
            <a:r>
              <a:rPr lang="en-US" dirty="0" err="1" smtClean="0"/>
              <a:t>eli</a:t>
            </a:r>
            <a:r>
              <a:rPr lang="en-US" dirty="0" smtClean="0"/>
              <a:t> ma </a:t>
            </a:r>
            <a:r>
              <a:rPr lang="en-US" dirty="0" err="1" smtClean="0"/>
              <a:t>elha</a:t>
            </a:r>
            <a:r>
              <a:rPr lang="en-US" dirty="0" smtClean="0"/>
              <a:t> vaccine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E41C-B9C4-4A3A-BF86-91FE6F329C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23-Sep-23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790081"/>
          </a:xfrm>
        </p:spPr>
        <p:txBody>
          <a:bodyPr>
            <a:normAutofit/>
          </a:bodyPr>
          <a:lstStyle/>
          <a:p>
            <a:r>
              <a:rPr lang="en-US" sz="4000" b="1" cap="none" dirty="0" smtClean="0"/>
              <a:t>Pediatric Upper Respiratory Tract Infections</a:t>
            </a:r>
            <a:endParaRPr lang="en-US" sz="40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0" y="1810512"/>
            <a:ext cx="10783237" cy="1061571"/>
          </a:xfrm>
        </p:spPr>
        <p:txBody>
          <a:bodyPr>
            <a:noAutofit/>
          </a:bodyPr>
          <a:lstStyle/>
          <a:p>
            <a:r>
              <a:rPr lang="en-US" sz="2400" b="1" cap="none" dirty="0" smtClean="0"/>
              <a:t>Dr. Ehsan Aljundi</a:t>
            </a:r>
          </a:p>
          <a:p>
            <a:r>
              <a:rPr lang="en-US" sz="2400" b="1" cap="none" dirty="0" smtClean="0"/>
              <a:t>Pediatric Pulmonary Consultant</a:t>
            </a:r>
            <a:endParaRPr lang="en-US" sz="2400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4408638" y="4946904"/>
            <a:ext cx="695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year medical students </a:t>
            </a:r>
            <a:r>
              <a:rPr lang="en-US" sz="2400" dirty="0" err="1" smtClean="0">
                <a:solidFill>
                  <a:schemeClr val="bg1"/>
                </a:solidFill>
              </a:rPr>
              <a:t>Peditric</a:t>
            </a:r>
            <a:r>
              <a:rPr lang="en-US" sz="2400" dirty="0" smtClean="0">
                <a:solidFill>
                  <a:schemeClr val="bg1"/>
                </a:solidFill>
              </a:rPr>
              <a:t> lectures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Mu’tah</a:t>
            </a:r>
            <a:r>
              <a:rPr lang="en-US" sz="2400" dirty="0" smtClean="0">
                <a:solidFill>
                  <a:schemeClr val="bg1"/>
                </a:solidFill>
              </a:rPr>
              <a:t> University, 2023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*modified from lecture done by Dr. Lina Al-</a:t>
            </a:r>
            <a:r>
              <a:rPr lang="en-US" sz="2400" dirty="0" err="1" smtClean="0">
                <a:solidFill>
                  <a:schemeClr val="bg1"/>
                </a:solidFill>
              </a:rPr>
              <a:t>Shadfan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5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01" y="422935"/>
            <a:ext cx="7662575" cy="60663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833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943016"/>
            <a:ext cx="11029616" cy="1013800"/>
          </a:xfrm>
        </p:spPr>
        <p:txBody>
          <a:bodyPr/>
          <a:lstStyle/>
          <a:p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84" y="1956816"/>
            <a:ext cx="11029616" cy="459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management of the colds consists primarily of supportive care and anticipatory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Antiviral </a:t>
            </a:r>
            <a:r>
              <a:rPr lang="en-US" sz="2400" dirty="0" smtClean="0"/>
              <a:t>Treatment: Specific </a:t>
            </a:r>
            <a:r>
              <a:rPr lang="en-US" sz="2400" dirty="0"/>
              <a:t>antiviral therapy is not available for rhinovirus infections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Oseltamivir </a:t>
            </a:r>
            <a:r>
              <a:rPr lang="en-US" sz="2400" dirty="0"/>
              <a:t>and </a:t>
            </a:r>
            <a:r>
              <a:rPr lang="en-US" sz="2400" dirty="0" err="1"/>
              <a:t>zanamivir</a:t>
            </a:r>
            <a:r>
              <a:rPr lang="en-US" sz="2400" dirty="0"/>
              <a:t> have a modest effect on the duration of symptoms associated with influenza viral infections in children. The necessity that therapy be started early in the illness (within 48 </a:t>
            </a:r>
            <a:r>
              <a:rPr lang="en-US" sz="2400" dirty="0" err="1"/>
              <a:t>hr</a:t>
            </a:r>
            <a:r>
              <a:rPr lang="en-US" sz="2400" dirty="0"/>
              <a:t> of onset of symptoms) to be beneficial are practical limitations to the use of these agents for mild upper respiratory tract infections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 Antibacterial therapy is of no benefit</a:t>
            </a:r>
            <a:r>
              <a:rPr lang="en-US" sz="24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0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8631"/>
            <a:ext cx="11029616" cy="4529329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Supportive Care and Symptomatic Treatment</a:t>
            </a:r>
            <a:endParaRPr lang="en-US" sz="2400" dirty="0" smtClean="0"/>
          </a:p>
          <a:p>
            <a:r>
              <a:rPr lang="en-US" sz="2400" dirty="0" smtClean="0"/>
              <a:t>Maintaining </a:t>
            </a:r>
            <a:r>
              <a:rPr lang="en-US" sz="2400" b="1" dirty="0" smtClean="0"/>
              <a:t>adequate oral hydration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Analgesics like Paracetamol for fever, if present</a:t>
            </a:r>
            <a:endParaRPr lang="en-US" sz="2400" dirty="0" smtClean="0"/>
          </a:p>
          <a:p>
            <a:r>
              <a:rPr lang="en-US" sz="2400" b="1" dirty="0" smtClean="0"/>
              <a:t>Topical nasal </a:t>
            </a:r>
            <a:r>
              <a:rPr lang="en-US" sz="2400" b="1" dirty="0" smtClean="0"/>
              <a:t>saline </a:t>
            </a:r>
            <a:r>
              <a:rPr lang="en-US" sz="2400" dirty="0" smtClean="0"/>
              <a:t>+/- suction may </a:t>
            </a:r>
            <a:r>
              <a:rPr lang="en-US" sz="2400" dirty="0" smtClean="0"/>
              <a:t>temporarily remove secretions. </a:t>
            </a:r>
          </a:p>
          <a:p>
            <a:r>
              <a:rPr lang="en-US" sz="2400" dirty="0" smtClean="0"/>
              <a:t>The use of </a:t>
            </a:r>
            <a:r>
              <a:rPr lang="en-US" sz="2400" b="1" dirty="0" smtClean="0"/>
              <a:t>oral nonprescription therapies </a:t>
            </a:r>
            <a:r>
              <a:rPr lang="en-US" sz="2400" dirty="0" smtClean="0"/>
              <a:t>(often containing </a:t>
            </a:r>
            <a:r>
              <a:rPr lang="en-US" sz="2400" b="1" dirty="0" smtClean="0"/>
              <a:t>antihistamines, antitussives, and decongestants</a:t>
            </a:r>
            <a:r>
              <a:rPr lang="en-US" sz="2400" dirty="0" smtClean="0"/>
              <a:t>) for cold symptoms in children is controversial. No study demonstrates a significant effect in children, and there may be serious side effects. </a:t>
            </a:r>
            <a:r>
              <a:rPr lang="en-US" sz="2400" b="1" dirty="0" smtClean="0"/>
              <a:t>Not recommended </a:t>
            </a:r>
            <a:r>
              <a:rPr lang="en-US" sz="2400" b="1" dirty="0" smtClean="0"/>
              <a:t>&lt;2 yrs</a:t>
            </a:r>
            <a:r>
              <a:rPr lang="en-US" sz="2400" dirty="0" smtClean="0"/>
              <a:t>. </a:t>
            </a:r>
          </a:p>
          <a:p>
            <a:r>
              <a:rPr lang="en-US" sz="2400" b="1" dirty="0" smtClean="0"/>
              <a:t>Zinc, Vitamin C:</a:t>
            </a:r>
            <a:r>
              <a:rPr lang="en-US" sz="2400" dirty="0" smtClean="0"/>
              <a:t> </a:t>
            </a:r>
            <a:r>
              <a:rPr lang="en-US" sz="2400" dirty="0" smtClean="0"/>
              <a:t>no significant benefit in clinical practice </a:t>
            </a:r>
            <a:r>
              <a:rPr lang="en-US" sz="2400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192" y="94301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0"/>
            <a:ext cx="11123080" cy="4300728"/>
          </a:xfrm>
        </p:spPr>
        <p:txBody>
          <a:bodyPr>
            <a:noAutofit/>
          </a:bodyPr>
          <a:lstStyle/>
          <a:p>
            <a:r>
              <a:rPr lang="en-US" sz="2400" dirty="0"/>
              <a:t>Nasal </a:t>
            </a:r>
            <a:r>
              <a:rPr lang="en-US" sz="2400" dirty="0" smtClean="0"/>
              <a:t>Obstruction: Effective </a:t>
            </a:r>
            <a:r>
              <a:rPr lang="en-US" sz="2400" dirty="0"/>
              <a:t>topical adrenergic agents such as </a:t>
            </a:r>
            <a:r>
              <a:rPr lang="en-US" sz="2400" dirty="0" err="1"/>
              <a:t>xylometazoline</a:t>
            </a:r>
            <a:r>
              <a:rPr lang="en-US" sz="2400" dirty="0"/>
              <a:t>, </a:t>
            </a:r>
            <a:r>
              <a:rPr lang="en-US" sz="2400" dirty="0" err="1"/>
              <a:t>oxymetazoline</a:t>
            </a:r>
            <a:r>
              <a:rPr lang="en-US" sz="2400" dirty="0"/>
              <a:t>, or phenylephrine. They are not recommended for use in children younger than 6 </a:t>
            </a:r>
            <a:r>
              <a:rPr lang="en-US" sz="2400" dirty="0" err="1"/>
              <a:t>yr</a:t>
            </a:r>
            <a:r>
              <a:rPr lang="en-US" sz="2400" dirty="0"/>
              <a:t> old. </a:t>
            </a:r>
          </a:p>
          <a:p>
            <a:r>
              <a:rPr lang="en-US" sz="2400" dirty="0"/>
              <a:t>Prolonged use of the topical adrenergic agents should be avoided to prevent the development of rhinitis </a:t>
            </a:r>
            <a:r>
              <a:rPr lang="en-US" sz="2400" dirty="0" err="1"/>
              <a:t>medicamentosa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Rhinorrhea:  The </a:t>
            </a:r>
            <a:r>
              <a:rPr lang="en-US" sz="2400" dirty="0"/>
              <a:t>first-generation antihistamines may reduce rhinorrhea by 25-30%. </a:t>
            </a:r>
            <a:r>
              <a:rPr lang="en-US" sz="2400" dirty="0"/>
              <a:t>and therefore the second-generation or “</a:t>
            </a:r>
            <a:r>
              <a:rPr lang="en-US" sz="2400" dirty="0" err="1"/>
              <a:t>nonsedating</a:t>
            </a:r>
            <a:r>
              <a:rPr lang="en-US" sz="2400" dirty="0"/>
              <a:t>” antihistamines have no effect on common cold symptoms. </a:t>
            </a:r>
          </a:p>
          <a:p>
            <a:r>
              <a:rPr lang="en-US" sz="2400" dirty="0"/>
              <a:t>Herbal remedies: not useful, </a:t>
            </a:r>
            <a:r>
              <a:rPr lang="en-US" sz="2400" dirty="0" smtClean="0"/>
              <a:t>except </a:t>
            </a:r>
            <a:r>
              <a:rPr lang="en-US" sz="2400" dirty="0"/>
              <a:t>honey for </a:t>
            </a:r>
            <a:r>
              <a:rPr lang="en-US" sz="2400" dirty="0" smtClean="0"/>
              <a:t>cough, in children &gt; 1 year old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192" y="94301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36648"/>
            <a:ext cx="11029616" cy="43921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 smtClean="0"/>
              <a:t>most common complication of a cold is </a:t>
            </a:r>
            <a:r>
              <a:rPr lang="en-US" sz="2400" b="1" dirty="0" smtClean="0"/>
              <a:t>acute otitis media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Acute bacterial sinusitis </a:t>
            </a:r>
            <a:r>
              <a:rPr lang="en-US" sz="2400" dirty="0" smtClean="0"/>
              <a:t>: </a:t>
            </a:r>
            <a:r>
              <a:rPr lang="en-US" sz="2400" u="sng" dirty="0" smtClean="0"/>
              <a:t>The diagnosis </a:t>
            </a:r>
            <a:r>
              <a:rPr lang="en-US" sz="2400" u="sng" dirty="0" smtClean="0"/>
              <a:t>of bacterial sinusitis should be considered if rhinorrhea or daytime cough persists without improvement for at least 10-14 days, if symptoms worsen over time, or if signs of more severe sinus involvement such as fever, facial pain, or facial swelling develop.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Bacterial pneumonia </a:t>
            </a:r>
            <a:r>
              <a:rPr lang="en-US" sz="2400" dirty="0" smtClean="0"/>
              <a:t>is an uncommon complication of the common cold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Exacerbation of asthma </a:t>
            </a:r>
            <a:r>
              <a:rPr lang="en-US" sz="2400" dirty="0" smtClean="0"/>
              <a:t>is a relatively uncommon but potentially serious complication of colds.</a:t>
            </a:r>
            <a:endParaRPr lang="ar-JO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2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9924"/>
            <a:ext cx="10940200" cy="437344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Hand </a:t>
            </a:r>
            <a:r>
              <a:rPr lang="en-US" sz="2400" b="1" dirty="0" smtClean="0"/>
              <a:t>washing and avoiding touching one’s mouth, nose, and eyes</a:t>
            </a:r>
            <a:r>
              <a:rPr lang="en-US" sz="2400" dirty="0" smtClean="0"/>
              <a:t>. </a:t>
            </a:r>
            <a:r>
              <a:rPr lang="en-US" sz="2400" dirty="0" smtClean="0"/>
              <a:t>Masks</a:t>
            </a:r>
            <a:endParaRPr lang="en-US" sz="2400" dirty="0" smtClean="0"/>
          </a:p>
          <a:p>
            <a:r>
              <a:rPr lang="en-US" sz="2400" dirty="0" smtClean="0"/>
              <a:t>Immunization against </a:t>
            </a:r>
            <a:r>
              <a:rPr lang="en-US" sz="2400" b="1" dirty="0" smtClean="0"/>
              <a:t>influenza</a:t>
            </a:r>
            <a:r>
              <a:rPr lang="en-US" sz="2400" dirty="0" smtClean="0"/>
              <a:t> can prevent colds caused by this pathogen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Palivizumab</a:t>
            </a:r>
            <a:r>
              <a:rPr lang="en-US" sz="2400" dirty="0" smtClean="0"/>
              <a:t> may prevent </a:t>
            </a:r>
            <a:r>
              <a:rPr lang="en-US" sz="2400" dirty="0" smtClean="0"/>
              <a:t>RSV lower respiratory </a:t>
            </a:r>
            <a:r>
              <a:rPr lang="en-US" sz="2400" b="1" dirty="0" smtClean="0"/>
              <a:t>infection in high-risk infants but </a:t>
            </a:r>
            <a:r>
              <a:rPr lang="en-US" sz="2400" b="1" u="sng" dirty="0" smtClean="0"/>
              <a:t>does not prevent upper respiratory infections from this virus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Vitamin C prophylaxis may shorten the duration of cold symptoms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Vitamin D deficiency </a:t>
            </a:r>
            <a:r>
              <a:rPr lang="en-US" sz="2400" dirty="0" smtClean="0"/>
              <a:t>is associated with increased risk of viral respiratory tract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Zinc sulfate </a:t>
            </a:r>
            <a:r>
              <a:rPr lang="en-US" sz="2400" dirty="0" smtClean="0"/>
              <a:t>taken for a minimum of 5 </a:t>
            </a:r>
            <a:r>
              <a:rPr lang="en-US" sz="2400" dirty="0" err="1" smtClean="0"/>
              <a:t>mo</a:t>
            </a:r>
            <a:r>
              <a:rPr lang="en-US" sz="2400" dirty="0" smtClean="0"/>
              <a:t> may reduce the rate of cold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3000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Sinusitis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89" y="654560"/>
            <a:ext cx="8897565" cy="991360"/>
          </a:xfrm>
        </p:spPr>
        <p:txBody>
          <a:bodyPr/>
          <a:lstStyle/>
          <a:p>
            <a:r>
              <a:rPr lang="en-US" dirty="0" smtClean="0"/>
              <a:t>Sinusitis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a common illness of childhood and </a:t>
            </a:r>
            <a:r>
              <a:rPr lang="en-US" sz="2400" dirty="0" smtClean="0"/>
              <a:t>adolescence.</a:t>
            </a:r>
          </a:p>
          <a:p>
            <a:r>
              <a:rPr lang="en-US" sz="2400" dirty="0" smtClean="0"/>
              <a:t>Classification : </a:t>
            </a:r>
          </a:p>
          <a:p>
            <a:r>
              <a:rPr lang="en-US" sz="2400" dirty="0" smtClean="0"/>
              <a:t>According to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etiology :Viral , bacterial or fungal .</a:t>
            </a:r>
          </a:p>
          <a:p>
            <a:pPr marL="457200" lvl="1" indent="0">
              <a:buNone/>
            </a:pPr>
            <a:r>
              <a:rPr lang="en-US" sz="2400" dirty="0" smtClean="0"/>
              <a:t>                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duration :  -</a:t>
            </a:r>
            <a:r>
              <a:rPr lang="en-US" sz="2400" b="1" dirty="0" smtClean="0"/>
              <a:t>Acute </a:t>
            </a:r>
            <a:r>
              <a:rPr lang="en-US" sz="2400" b="1" dirty="0"/>
              <a:t>sinusitis </a:t>
            </a:r>
            <a:r>
              <a:rPr lang="en-US" sz="2400" b="1" dirty="0" smtClean="0"/>
              <a:t>:</a:t>
            </a:r>
            <a:r>
              <a:rPr lang="en-US" sz="2400" dirty="0" smtClean="0"/>
              <a:t>is </a:t>
            </a:r>
            <a:r>
              <a:rPr lang="en-US" sz="2400" dirty="0"/>
              <a:t>defined by duration of &lt;30 </a:t>
            </a:r>
            <a:r>
              <a:rPr lang="en-US" sz="2400" dirty="0" smtClean="0"/>
              <a:t>days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-subacute:</a:t>
            </a:r>
            <a:r>
              <a:rPr lang="en-US" sz="2400" dirty="0" smtClean="0"/>
              <a:t> </a:t>
            </a:r>
            <a:r>
              <a:rPr lang="en-US" sz="2400" dirty="0"/>
              <a:t>by duration of 1-3 </a:t>
            </a:r>
            <a:r>
              <a:rPr lang="en-US" sz="2400" dirty="0" smtClean="0"/>
              <a:t>months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b="1" dirty="0" smtClean="0"/>
              <a:t>                                               - chronic</a:t>
            </a:r>
            <a:r>
              <a:rPr lang="en-US" sz="2400" dirty="0" smtClean="0"/>
              <a:t>  :by </a:t>
            </a:r>
            <a:r>
              <a:rPr lang="en-US" sz="2400" dirty="0"/>
              <a:t>duration of longer than 3 </a:t>
            </a:r>
            <a:r>
              <a:rPr lang="en-US" sz="2400" dirty="0" smtClean="0"/>
              <a:t>months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7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94" y="1938528"/>
            <a:ext cx="4954401" cy="4730671"/>
          </a:xfrm>
        </p:spPr>
        <p:txBody>
          <a:bodyPr>
            <a:noAutofit/>
          </a:bodyPr>
          <a:lstStyle/>
          <a:p>
            <a:r>
              <a:rPr lang="en-US" sz="2200" dirty="0" smtClean="0"/>
              <a:t>Typically the </a:t>
            </a:r>
            <a:r>
              <a:rPr lang="en-US" sz="2200" b="1" dirty="0" smtClean="0"/>
              <a:t>ethmoidal </a:t>
            </a:r>
            <a:r>
              <a:rPr lang="en-US" sz="2200" dirty="0" smtClean="0"/>
              <a:t>and </a:t>
            </a:r>
            <a:r>
              <a:rPr lang="en-US" sz="2200" b="1" dirty="0" smtClean="0"/>
              <a:t>maxillary </a:t>
            </a:r>
            <a:r>
              <a:rPr lang="en-US" sz="2200" dirty="0" smtClean="0"/>
              <a:t>sinuses are </a:t>
            </a:r>
            <a:r>
              <a:rPr lang="en-US" sz="2200" b="1" dirty="0" smtClean="0"/>
              <a:t>present at </a:t>
            </a:r>
            <a:r>
              <a:rPr lang="en-US" sz="2200" b="1" dirty="0" smtClean="0"/>
              <a:t>birth</a:t>
            </a:r>
          </a:p>
          <a:p>
            <a:r>
              <a:rPr lang="en-US" sz="2200" dirty="0" smtClean="0"/>
              <a:t>The </a:t>
            </a:r>
            <a:r>
              <a:rPr lang="en-US" sz="2200" dirty="0" smtClean="0"/>
              <a:t>maxillary sinuses </a:t>
            </a:r>
            <a:r>
              <a:rPr lang="en-US" sz="2200" dirty="0" smtClean="0"/>
              <a:t>were thought to be </a:t>
            </a:r>
            <a:r>
              <a:rPr lang="en-US" sz="2200" dirty="0" smtClean="0"/>
              <a:t>not pneumatized until 4 </a:t>
            </a:r>
            <a:r>
              <a:rPr lang="en-US" sz="2200" dirty="0" err="1" smtClean="0"/>
              <a:t>yr</a:t>
            </a:r>
            <a:r>
              <a:rPr lang="en-US" sz="2200" dirty="0" smtClean="0"/>
              <a:t> of </a:t>
            </a:r>
            <a:r>
              <a:rPr lang="en-US" sz="2200" dirty="0" smtClean="0"/>
              <a:t>age</a:t>
            </a:r>
            <a:r>
              <a:rPr lang="en-US" sz="2200" dirty="0" smtClean="0"/>
              <a:t>, modern studies prove they are open and can get infected in infancy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sphenoidal </a:t>
            </a:r>
            <a:r>
              <a:rPr lang="en-US" sz="2200" dirty="0" smtClean="0"/>
              <a:t>sinuses are present by 5 </a:t>
            </a:r>
            <a:r>
              <a:rPr lang="en-US" sz="2200" dirty="0" err="1" smtClean="0"/>
              <a:t>yr</a:t>
            </a:r>
            <a:r>
              <a:rPr lang="en-US" sz="2200" dirty="0" smtClean="0"/>
              <a:t> of age, whereas the </a:t>
            </a:r>
            <a:r>
              <a:rPr lang="en-US" sz="2200" b="1" dirty="0" smtClean="0"/>
              <a:t>frontal sinuses </a:t>
            </a:r>
            <a:r>
              <a:rPr lang="en-US" sz="2200" dirty="0" smtClean="0"/>
              <a:t>begin development at age 7-8 </a:t>
            </a:r>
            <a:r>
              <a:rPr lang="en-US" sz="2200" dirty="0" err="1" smtClean="0"/>
              <a:t>yr</a:t>
            </a:r>
            <a:r>
              <a:rPr lang="en-US" sz="2200" dirty="0" smtClean="0"/>
              <a:t> and are not completely developed until adolescence. </a:t>
            </a:r>
            <a:endParaRPr lang="en-US" sz="2200" dirty="0"/>
          </a:p>
        </p:txBody>
      </p:sp>
      <p:pic>
        <p:nvPicPr>
          <p:cNvPr id="4" name="Picture 3" descr="sin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95" y="1600200"/>
            <a:ext cx="606919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32601"/>
            <a:ext cx="11029616" cy="4231624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400" u="sng" dirty="0" smtClean="0"/>
              <a:t>Acute bacterial sinusitis causes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i="1" dirty="0" smtClean="0"/>
              <a:t>Streptococcus </a:t>
            </a:r>
            <a:r>
              <a:rPr lang="en-US" sz="2000" b="1" i="1" dirty="0" err="1" smtClean="0"/>
              <a:t>pneumoniae</a:t>
            </a:r>
            <a:r>
              <a:rPr lang="en-US" sz="2000" i="1" dirty="0" smtClean="0"/>
              <a:t> </a:t>
            </a:r>
            <a:r>
              <a:rPr lang="en-US" sz="2000" dirty="0" smtClean="0"/>
              <a:t>(~30%).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err="1" smtClean="0"/>
              <a:t>nontypeable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Haemophilus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influenzae</a:t>
            </a:r>
            <a:r>
              <a:rPr lang="en-US" sz="2000" i="1" dirty="0" smtClean="0"/>
              <a:t> </a:t>
            </a:r>
            <a:r>
              <a:rPr lang="en-US" sz="2000" dirty="0" smtClean="0"/>
              <a:t>(~20%)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i="1" dirty="0" smtClean="0"/>
              <a:t>Moraxella </a:t>
            </a:r>
            <a:r>
              <a:rPr lang="en-US" sz="2000" b="1" i="1" dirty="0" err="1" smtClean="0"/>
              <a:t>catarrhalis</a:t>
            </a:r>
            <a:r>
              <a:rPr lang="en-US" sz="2000" b="1" i="1" dirty="0" smtClean="0"/>
              <a:t> </a:t>
            </a:r>
            <a:r>
              <a:rPr lang="en-US" sz="2000" dirty="0" smtClean="0"/>
              <a:t>(~20%). </a:t>
            </a:r>
          </a:p>
          <a:p>
            <a:r>
              <a:rPr lang="en-US" sz="2000" dirty="0" smtClean="0"/>
              <a:t>Approximately 50% of </a:t>
            </a:r>
            <a:r>
              <a:rPr lang="en-US" sz="2000" i="1" dirty="0" smtClean="0"/>
              <a:t>H. </a:t>
            </a:r>
            <a:r>
              <a:rPr lang="en-US" sz="2000" i="1" dirty="0" err="1" smtClean="0"/>
              <a:t>influenzae</a:t>
            </a:r>
            <a:r>
              <a:rPr lang="en-US" sz="2000" i="1" dirty="0" smtClean="0"/>
              <a:t> </a:t>
            </a:r>
            <a:r>
              <a:rPr lang="en-US" sz="2000" dirty="0" smtClean="0"/>
              <a:t>and 100% of </a:t>
            </a:r>
            <a:r>
              <a:rPr lang="en-US" sz="2000" i="1" dirty="0" smtClean="0"/>
              <a:t>M. </a:t>
            </a:r>
            <a:r>
              <a:rPr lang="en-US" sz="2000" i="1" dirty="0" err="1" smtClean="0"/>
              <a:t>catarrhalis</a:t>
            </a:r>
            <a:r>
              <a:rPr lang="en-US" sz="2000" i="1" dirty="0" smtClean="0"/>
              <a:t> </a:t>
            </a:r>
            <a:r>
              <a:rPr lang="en-US" sz="2000" dirty="0" smtClean="0"/>
              <a:t>are β-lactamase positive.</a:t>
            </a:r>
          </a:p>
          <a:p>
            <a:r>
              <a:rPr lang="en-US" sz="2000" dirty="0" smtClean="0"/>
              <a:t>Approximately 25% of </a:t>
            </a:r>
            <a:r>
              <a:rPr lang="en-US" sz="2000" i="1" dirty="0" smtClean="0"/>
              <a:t>S. pneumoniae </a:t>
            </a:r>
            <a:r>
              <a:rPr lang="en-US" sz="2000" dirty="0" smtClean="0"/>
              <a:t>may be penicillin resistant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r>
              <a:rPr lang="en-US" sz="2000" i="1" dirty="0" smtClean="0"/>
              <a:t>H. </a:t>
            </a:r>
            <a:r>
              <a:rPr lang="en-US" sz="2000" i="1" dirty="0" err="1" smtClean="0"/>
              <a:t>influenzae</a:t>
            </a:r>
            <a:r>
              <a:rPr lang="en-US" sz="2000" i="1" dirty="0" smtClean="0"/>
              <a:t>, </a:t>
            </a:r>
            <a:r>
              <a:rPr lang="en-US" sz="2000" dirty="0" smtClean="0"/>
              <a:t>α- and β-hemolytic streptococci, </a:t>
            </a:r>
            <a:r>
              <a:rPr lang="en-US" sz="2000" i="1" dirty="0" smtClean="0"/>
              <a:t>M. </a:t>
            </a:r>
            <a:r>
              <a:rPr lang="en-US" sz="2000" i="1" dirty="0" err="1" smtClean="0"/>
              <a:t>catarrhalis</a:t>
            </a:r>
            <a:r>
              <a:rPr lang="en-US" sz="2000" i="1" dirty="0" smtClean="0"/>
              <a:t>, S. pneumoniae, </a:t>
            </a:r>
            <a:r>
              <a:rPr lang="en-US" sz="2000" dirty="0" smtClean="0"/>
              <a:t>and coagulase-negative staphylococci are commonly recovered from children with </a:t>
            </a:r>
            <a:r>
              <a:rPr lang="en-US" sz="2000" b="1" dirty="0" smtClean="0"/>
              <a:t>chronic sinus disease</a:t>
            </a:r>
            <a:r>
              <a:rPr lang="en-US" sz="2000" b="1" dirty="0" smtClean="0"/>
              <a:t>. </a:t>
            </a:r>
            <a:r>
              <a:rPr lang="en-US" sz="2000" dirty="0" smtClean="0"/>
              <a:t>Anaerobes may also play a role in chronic sinusitis</a:t>
            </a:r>
            <a:endParaRPr lang="en-US" sz="2000" b="1" dirty="0" smtClean="0"/>
          </a:p>
          <a:p>
            <a:r>
              <a:rPr lang="en-US" sz="2000" b="1" dirty="0" smtClean="0"/>
              <a:t>Immunosuppression</a:t>
            </a:r>
            <a:r>
              <a:rPr lang="en-US" sz="2000" dirty="0" smtClean="0"/>
              <a:t> predisposes to </a:t>
            </a:r>
            <a:r>
              <a:rPr lang="en-US" sz="2000" b="1" dirty="0" smtClean="0"/>
              <a:t>severe fungal sinusitis.</a:t>
            </a:r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8034678" cy="38179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Upper </a:t>
            </a:r>
            <a:r>
              <a:rPr lang="en-US" sz="2400" b="1" dirty="0"/>
              <a:t>airway consist of 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nasal cavities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pharynx (divided into the nasopharynx, oropharynx, and </a:t>
            </a:r>
            <a:r>
              <a:rPr lang="en-US" sz="2400" dirty="0" smtClean="0"/>
              <a:t>laryngopharynx)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larynx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trachea. </a:t>
            </a:r>
            <a:r>
              <a:rPr lang="en-US" sz="2400" dirty="0" smtClean="0"/>
              <a:t>(in most classifications)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Lower </a:t>
            </a:r>
            <a:r>
              <a:rPr lang="en-US" sz="2400" b="1" dirty="0" smtClean="0"/>
              <a:t>airway consist of </a:t>
            </a:r>
            <a:r>
              <a:rPr lang="en-US" sz="2400" b="1" dirty="0"/>
              <a:t>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Main bronchi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Lung ( bronchioles , alveoli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70" y="1929548"/>
            <a:ext cx="3125026" cy="44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3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39695"/>
            <a:ext cx="10711648" cy="4133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Acute bacterial sinusitis can occur at any age.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Predisposing conditions include 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viral upper respiratory tract infections.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allergic rhinitis.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cigarette smoke exposure.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immune deficiencies particularly of antibody production (immunoglobulin IgG, IgG subclasses, IgA), abnormalities of phagocyte function.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cystic fibrosis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ciliary </a:t>
            </a:r>
            <a:r>
              <a:rPr lang="en-US" sz="2400" dirty="0" smtClean="0"/>
              <a:t>dysfunction.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gastroesophageal reflux.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anatomic defects (cleft palate), nasal polyps.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nasal foreign bodies (including nasogastric tubes).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4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MANIFESTATIONS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48" y="1978614"/>
            <a:ext cx="10970623" cy="452277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/>
              <a:t>Children </a:t>
            </a:r>
            <a:r>
              <a:rPr lang="en-US" sz="2000" dirty="0" smtClean="0"/>
              <a:t>with sinusitis can present with nonspecific complaints, including :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nasal congestion and purulent nasal discharge (unilateral or bilateral).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Fever and cough.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bad breath (halitosis) and a decreased sense of smell (</a:t>
            </a:r>
            <a:r>
              <a:rPr lang="en-US" sz="2000" dirty="0" err="1" smtClean="0"/>
              <a:t>hyposmia</a:t>
            </a:r>
            <a:r>
              <a:rPr lang="en-US" sz="2000" dirty="0" smtClean="0"/>
              <a:t>).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periorbital edema. 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Headache, pressure exacerbated by bending forward, maxillary tooth </a:t>
            </a:r>
            <a:r>
              <a:rPr lang="en-US" sz="2000" dirty="0" smtClean="0"/>
              <a:t>pain and facial pain. </a:t>
            </a:r>
          </a:p>
          <a:p>
            <a:pPr marL="182880" lvl="1">
              <a:spcAft>
                <a:spcPts val="0"/>
              </a:spcAft>
            </a:pPr>
            <a:r>
              <a:rPr lang="en-US" sz="2000" dirty="0" smtClean="0"/>
              <a:t>Physical examination reveal erythema and swelling of the nasal mucosa with purulent nasal discharge. </a:t>
            </a:r>
            <a:r>
              <a:rPr lang="en-US" sz="2000" b="1" dirty="0" smtClean="0"/>
              <a:t>Sinus tenderness and </a:t>
            </a:r>
            <a:r>
              <a:rPr lang="en-US" sz="2000" b="1" dirty="0" err="1" smtClean="0"/>
              <a:t>Transllimination</a:t>
            </a:r>
            <a:r>
              <a:rPr lang="en-US" sz="2000" dirty="0" smtClean="0"/>
              <a:t> opaque sinuses in adults.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Differentiating bacterial sinusitis from a cold </a:t>
            </a:r>
          </a:p>
          <a:p>
            <a:pPr marL="73152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Persistence </a:t>
            </a:r>
            <a:r>
              <a:rPr lang="en-US" sz="2000" dirty="0" smtClean="0"/>
              <a:t>of nasal congestion, rhinorrhea (of any quality) and daytime cough </a:t>
            </a:r>
            <a:r>
              <a:rPr lang="en-US" sz="2000" b="1" dirty="0" smtClean="0"/>
              <a:t>≥10 days </a:t>
            </a:r>
            <a:r>
              <a:rPr lang="en-US" sz="2000" dirty="0" smtClean="0"/>
              <a:t>without improvement.</a:t>
            </a:r>
          </a:p>
          <a:p>
            <a:pPr marL="73152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Severe symptoms </a:t>
            </a:r>
            <a:r>
              <a:rPr lang="en-US" sz="2000" dirty="0" smtClean="0"/>
              <a:t>of temperature ≥39°C (102°F) with purulent nasal discharge </a:t>
            </a:r>
            <a:r>
              <a:rPr lang="en-US" sz="2000" b="1" dirty="0" smtClean="0"/>
              <a:t>&gt;=3 days</a:t>
            </a:r>
            <a:r>
              <a:rPr lang="en-US" sz="2000" dirty="0" smtClean="0"/>
              <a:t>.</a:t>
            </a:r>
          </a:p>
          <a:p>
            <a:pPr marL="73152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Worsening symptoms </a:t>
            </a:r>
            <a:r>
              <a:rPr lang="en-US" sz="2000" dirty="0" smtClean="0"/>
              <a:t>either by recurrence of symptoms after an initial improvement or new symptoms of fever, nasal discharge and daytime cough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4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60" y="556588"/>
            <a:ext cx="8897565" cy="1560716"/>
          </a:xfrm>
        </p:spPr>
        <p:txBody>
          <a:bodyPr/>
          <a:lstStyle/>
          <a:p>
            <a:r>
              <a:rPr lang="en-US" b="1" dirty="0"/>
              <a:t>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1915886"/>
            <a:ext cx="11137392" cy="462207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clinical diagnosis of acute bacterial sinusitis is based on </a:t>
            </a:r>
            <a:r>
              <a:rPr lang="en-US" sz="2400" b="1" dirty="0" smtClean="0">
                <a:solidFill>
                  <a:srgbClr val="FF0000"/>
                </a:solidFill>
              </a:rPr>
              <a:t>history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and physical examination </a:t>
            </a:r>
            <a:endParaRPr lang="en-US" sz="2400" dirty="0"/>
          </a:p>
          <a:p>
            <a:r>
              <a:rPr lang="en-US" sz="2400" b="1" dirty="0"/>
              <a:t>Bacteria are recovered from maxillary sinus aspirates in 70% </a:t>
            </a:r>
            <a:r>
              <a:rPr lang="en-US" sz="2400" dirty="0"/>
              <a:t>of children</a:t>
            </a:r>
            <a:r>
              <a:rPr lang="en-US" sz="2400" dirty="0" smtClean="0"/>
              <a:t>.</a:t>
            </a:r>
            <a:endParaRPr lang="en-US" sz="2400" i="1" dirty="0"/>
          </a:p>
          <a:p>
            <a:r>
              <a:rPr lang="en-US" sz="2400" b="1" i="1" dirty="0"/>
              <a:t>Sinus aspirate culture </a:t>
            </a:r>
            <a:r>
              <a:rPr lang="en-US" sz="2400" dirty="0"/>
              <a:t>is the only accurate method of diagnosis but is not practical  but necessary for </a:t>
            </a:r>
            <a:r>
              <a:rPr lang="en-US" sz="2400" u="sng" dirty="0"/>
              <a:t>immunosuppressed patients </a:t>
            </a:r>
            <a:r>
              <a:rPr lang="en-US" sz="2400" dirty="0"/>
              <a:t>with suspected fungal sinusitis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 smtClean="0"/>
              <a:t>sinus </a:t>
            </a:r>
            <a:r>
              <a:rPr lang="en-US" sz="2400" b="1" dirty="0"/>
              <a:t>plain </a:t>
            </a:r>
            <a:r>
              <a:rPr lang="en-US" sz="2400" b="1" dirty="0" smtClean="0"/>
              <a:t>x-rays are not helpful and should not be done</a:t>
            </a:r>
          </a:p>
          <a:p>
            <a:r>
              <a:rPr lang="en-US" sz="2400" b="1" dirty="0" smtClean="0"/>
              <a:t>CT scans of the sinuses </a:t>
            </a:r>
            <a:r>
              <a:rPr lang="en-US" sz="2400" dirty="0" smtClean="0"/>
              <a:t>may show signs of sinusitis like </a:t>
            </a:r>
            <a:r>
              <a:rPr lang="en-US" sz="2400" u="sng" dirty="0"/>
              <a:t>opacification, mucosal thickening, or presence of an air–fluid level</a:t>
            </a:r>
            <a:r>
              <a:rPr lang="en-US" sz="2400" dirty="0"/>
              <a:t> </a:t>
            </a:r>
            <a:r>
              <a:rPr lang="en-US" sz="2400" dirty="0" smtClean="0"/>
              <a:t>but are </a:t>
            </a:r>
            <a:r>
              <a:rPr lang="en-US" sz="2400" b="1" dirty="0" smtClean="0"/>
              <a:t>not recommended </a:t>
            </a:r>
            <a:r>
              <a:rPr lang="en-US" sz="2400" b="1" dirty="0"/>
              <a:t>in otherwise healthy </a:t>
            </a:r>
            <a:r>
              <a:rPr lang="en-US" sz="2400" b="1" dirty="0" smtClean="0"/>
              <a:t>children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b="1" dirty="0" smtClean="0"/>
              <a:t>uncomplicated</a:t>
            </a:r>
            <a:r>
              <a:rPr lang="en-US" sz="2400" dirty="0" smtClean="0"/>
              <a:t> sinusitis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dconsult.com/das/book/body/224173270-3/0/1608/f4-u1.0-B978-1-4160-2450-7..50379-0..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476673"/>
            <a:ext cx="6480720" cy="42988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5560" y="4941169"/>
            <a:ext cx="7344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Coronal CT scan of normal 3 yr old child. </a:t>
            </a:r>
            <a:r>
              <a:rPr lang="en-US" sz="2400" b="1" i="1" dirty="0"/>
              <a:t>Arrows</a:t>
            </a:r>
            <a:r>
              <a:rPr lang="en-US" sz="2400" b="1" dirty="0"/>
              <a:t> point to middle </a:t>
            </a:r>
            <a:r>
              <a:rPr lang="en-US" sz="2400" b="1" dirty="0" err="1"/>
              <a:t>meatus</a:t>
            </a:r>
            <a:r>
              <a:rPr lang="en-US" sz="2400" b="1" dirty="0"/>
              <a:t>. E, </a:t>
            </a:r>
            <a:r>
              <a:rPr lang="en-US" sz="2400" b="1" dirty="0" err="1"/>
              <a:t>ethmoid</a:t>
            </a:r>
            <a:r>
              <a:rPr lang="en-US" sz="2400" b="1" dirty="0"/>
              <a:t> sinuses; M, maxillary sinuses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9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5373217"/>
            <a:ext cx="65527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FIGURE 4: Complete </a:t>
            </a:r>
            <a:r>
              <a:rPr lang="en-US" sz="2400" dirty="0" err="1"/>
              <a:t>opacification</a:t>
            </a:r>
            <a:r>
              <a:rPr lang="en-US" sz="2400" dirty="0"/>
              <a:t> of the right maxillary sinus in a </a:t>
            </a:r>
            <a:r>
              <a:rPr lang="en-US" sz="2400" dirty="0" err="1"/>
              <a:t>caronal</a:t>
            </a:r>
            <a:r>
              <a:rPr lang="en-US" sz="2400" dirty="0"/>
              <a:t> CT scan.</a:t>
            </a:r>
          </a:p>
        </p:txBody>
      </p:sp>
      <p:pic>
        <p:nvPicPr>
          <p:cNvPr id="3" name="Picture 2" descr="sinusitis_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624" y="764705"/>
            <a:ext cx="5328592" cy="43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Amoxicillin-</a:t>
            </a:r>
            <a:r>
              <a:rPr lang="en-US" sz="2400" dirty="0" err="1" smtClean="0"/>
              <a:t>clavulunate</a:t>
            </a:r>
            <a:r>
              <a:rPr lang="en-US" sz="2400" dirty="0" smtClean="0"/>
              <a:t> is recommended in most guidelines as first line treatment, usually in high dose (90 mg/kg/day)</a:t>
            </a:r>
          </a:p>
          <a:p>
            <a:r>
              <a:rPr lang="en-US" sz="2400" dirty="0" smtClean="0"/>
              <a:t>Alternative treatments or in penicillin allergic patients include: clindamycin +/- third generation </a:t>
            </a:r>
            <a:r>
              <a:rPr lang="en-US" sz="2400" dirty="0" err="1" smtClean="0"/>
              <a:t>cephalosporins</a:t>
            </a:r>
            <a:r>
              <a:rPr lang="en-US" sz="2400" dirty="0" smtClean="0"/>
              <a:t>, levofloxacin, ceftriaxone, linezolid</a:t>
            </a:r>
          </a:p>
          <a:p>
            <a:r>
              <a:rPr lang="en-US" sz="2400" dirty="0" smtClean="0"/>
              <a:t>Adjuvant therapy: saline irrigation of the nose may help, some guidelines recommend nasal steroids, usually decongestants are not effective and not recommended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034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COMPLICATIONS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37" y="1968431"/>
            <a:ext cx="5693229" cy="481842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Orbital complication: Periorbital cellulitis and orbital </a:t>
            </a:r>
            <a:r>
              <a:rPr lang="en-US" sz="2000" dirty="0" err="1"/>
              <a:t>cellulitis</a:t>
            </a:r>
            <a:r>
              <a:rPr lang="en-US" sz="2000" dirty="0" smtClean="0"/>
              <a:t>. Needs admission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Intracranial complications: epidural abscess, meningitis, cavernous sinus thrombosis, subdural empyema, and brain abscess.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Osteomyelitis of the frontal bone (Pott puffy tumor), which is characterized by edema and swelling of the forehead and </a:t>
            </a:r>
            <a:r>
              <a:rPr lang="en-US" sz="2000" dirty="0" err="1"/>
              <a:t>mucoceles</a:t>
            </a:r>
            <a:r>
              <a:rPr lang="en-US" sz="2000" dirty="0"/>
              <a:t>, a chronic inflammatory lesions, causing displacement of the eye with resultant diplopia.</a:t>
            </a:r>
            <a:endParaRPr lang="ar-JO" sz="2000" dirty="0"/>
          </a:p>
          <a:p>
            <a:endParaRPr lang="en-US" sz="20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print"/>
          <a:srcRect l="35914"/>
          <a:stretch/>
        </p:blipFill>
        <p:spPr>
          <a:xfrm>
            <a:off x="8898634" y="647413"/>
            <a:ext cx="3163824" cy="3470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9839" y="4117974"/>
            <a:ext cx="5443946" cy="2564085"/>
          </a:xfrm>
          <a:prstGeom prst="rect">
            <a:avLst/>
          </a:prstGeom>
        </p:spPr>
      </p:pic>
      <p:pic>
        <p:nvPicPr>
          <p:cNvPr id="6" name="Picture 2" descr="http://www.mdconsult.com/books/bbmapAsset?appID=MDC&amp;isbn=978-0-443-06839-3&amp;eid=4-u1.0-B978-0-443-06839-3..00058-8..f3ab&amp;assetType=full"/>
          <p:cNvPicPr>
            <a:picLocks noChangeAspect="1" noChangeArrowheads="1"/>
          </p:cNvPicPr>
          <p:nvPr/>
        </p:nvPicPr>
        <p:blipFill rotWithShape="1">
          <a:blip r:embed="rId5" cstate="print"/>
          <a:srcRect r="54213"/>
          <a:stretch/>
        </p:blipFill>
        <p:spPr bwMode="auto">
          <a:xfrm>
            <a:off x="6339839" y="654764"/>
            <a:ext cx="2484121" cy="3463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0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/>
              <a:t>Acute pharyngitis and tonsillitis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62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0576"/>
          </a:xfrm>
        </p:spPr>
        <p:txBody>
          <a:bodyPr>
            <a:noAutofit/>
          </a:bodyPr>
          <a:lstStyle/>
          <a:p>
            <a:r>
              <a:rPr lang="en-US" sz="2400" dirty="0"/>
              <a:t>Pharyngitis refers to inflammation of the pharynx, including erythema, </a:t>
            </a:r>
            <a:r>
              <a:rPr lang="en-US" sz="2400" dirty="0" smtClean="0"/>
              <a:t>edema, exudates</a:t>
            </a:r>
            <a:r>
              <a:rPr lang="en-US" sz="2400" dirty="0"/>
              <a:t>, or an </a:t>
            </a:r>
            <a:r>
              <a:rPr lang="en-US" sz="2400" dirty="0" err="1"/>
              <a:t>enanthem</a:t>
            </a:r>
            <a:r>
              <a:rPr lang="en-US" sz="2400" dirty="0"/>
              <a:t> (ulcers, vesicles). </a:t>
            </a:r>
            <a:endParaRPr lang="en-US" sz="2400" dirty="0" smtClean="0"/>
          </a:p>
          <a:p>
            <a:r>
              <a:rPr lang="en-US" sz="2400" dirty="0" smtClean="0"/>
              <a:t>Pharyngeal inflammation</a:t>
            </a:r>
            <a:r>
              <a:rPr lang="en-US" sz="2400" dirty="0"/>
              <a:t> </a:t>
            </a:r>
            <a:r>
              <a:rPr lang="en-US" sz="2400" dirty="0" smtClean="0"/>
              <a:t>could be due to 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infectious agents.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environmental exposures, such as tobacco smoke, air pollutants.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contact with caustic substances, hot food, and liquids.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various inflammatory conditions such </a:t>
            </a:r>
            <a:r>
              <a:rPr lang="en-US" sz="2000" dirty="0" smtClean="0"/>
              <a:t>as: </a:t>
            </a:r>
          </a:p>
          <a:p>
            <a:pPr marL="274320" lvl="1" indent="0">
              <a:buNone/>
            </a:pPr>
            <a:r>
              <a:rPr lang="en-US" sz="2000" dirty="0" smtClean="0"/>
              <a:t>((Periodic </a:t>
            </a:r>
            <a:r>
              <a:rPr lang="en-US" sz="2000" dirty="0"/>
              <a:t>F</a:t>
            </a:r>
            <a:r>
              <a:rPr lang="en-US" sz="2000" dirty="0" smtClean="0"/>
              <a:t>ever</a:t>
            </a:r>
            <a:r>
              <a:rPr lang="en-US" sz="2000" dirty="0" smtClean="0"/>
              <a:t>, </a:t>
            </a:r>
            <a:r>
              <a:rPr lang="en-US" sz="2000" dirty="0" err="1"/>
              <a:t>A</a:t>
            </a:r>
            <a:r>
              <a:rPr lang="en-US" sz="2000" dirty="0" err="1" smtClean="0"/>
              <a:t>phthous</a:t>
            </a:r>
            <a:r>
              <a:rPr lang="en-US" sz="2000" dirty="0" smtClean="0"/>
              <a:t> </a:t>
            </a:r>
            <a:r>
              <a:rPr lang="en-US" sz="2000" dirty="0" smtClean="0"/>
              <a:t>stomatitis, </a:t>
            </a:r>
            <a:r>
              <a:rPr lang="en-US" sz="2000" dirty="0" smtClean="0"/>
              <a:t>Pharyngitis</a:t>
            </a:r>
            <a:r>
              <a:rPr lang="en-US" sz="2000" dirty="0" smtClean="0"/>
              <a:t>, </a:t>
            </a:r>
            <a:r>
              <a:rPr lang="sv-SE" sz="2000" dirty="0" smtClean="0"/>
              <a:t>and Adenitis </a:t>
            </a:r>
            <a:r>
              <a:rPr lang="sv-SE" sz="2000" dirty="0" smtClean="0"/>
              <a:t>(PFAPA) </a:t>
            </a:r>
            <a:r>
              <a:rPr lang="sv-SE" sz="2000" dirty="0" smtClean="0"/>
              <a:t>syndrome)), </a:t>
            </a:r>
            <a:r>
              <a:rPr lang="sv-SE" sz="2000" dirty="0" smtClean="0"/>
              <a:t>Kawasaki disease, inflammatory bowel </a:t>
            </a:r>
            <a:r>
              <a:rPr lang="en-US" sz="2000" dirty="0" smtClean="0"/>
              <a:t>disease, Stevens-Johnson syndrome, and systemic lupus erythematous</a:t>
            </a:r>
            <a:r>
              <a:rPr lang="en-US" sz="20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4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564" y="421425"/>
            <a:ext cx="8897565" cy="1560716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INFECTIOUS ETIOLOGIES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683" y="288766"/>
            <a:ext cx="11818245" cy="59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/>
              <a:t>Upper Respiratory Tract Infections (URTI)</a:t>
            </a:r>
            <a:endParaRPr lang="en-US" sz="3200" b="1" cap="non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7D9460-AE29-7866-F837-A5FCB1A5890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2"/>
                </a:solidFill>
              </a:rPr>
              <a:t>Acute viral rhinitis (common cold)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2"/>
                </a:solidFill>
              </a:rPr>
              <a:t>Sinusitis</a:t>
            </a:r>
            <a:r>
              <a:rPr lang="en-GB" sz="2800" dirty="0">
                <a:solidFill>
                  <a:schemeClr val="tx2"/>
                </a:solidFill>
              </a:rPr>
              <a:t> 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Acute pharyngitis and tonsillitis 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Acute otitis media 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Viral </a:t>
            </a:r>
            <a:r>
              <a:rPr lang="en-GB" sz="2800" dirty="0" err="1">
                <a:solidFill>
                  <a:schemeClr val="tx2"/>
                </a:solidFill>
              </a:rPr>
              <a:t>Laryngotracheobronchitis</a:t>
            </a:r>
            <a:endParaRPr lang="en-GB" sz="2800" dirty="0">
              <a:solidFill>
                <a:schemeClr val="tx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Acute Epiglottitis (</a:t>
            </a:r>
            <a:r>
              <a:rPr lang="en-GB" sz="2800" dirty="0" err="1">
                <a:solidFill>
                  <a:schemeClr val="tx2"/>
                </a:solidFill>
              </a:rPr>
              <a:t>Supraglottitis</a:t>
            </a:r>
            <a:r>
              <a:rPr lang="en-GB" sz="2800" dirty="0">
                <a:solidFill>
                  <a:schemeClr val="tx2"/>
                </a:solidFill>
              </a:rPr>
              <a:t>)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Bacterial </a:t>
            </a:r>
            <a:r>
              <a:rPr lang="en-GB" sz="2800" dirty="0" err="1" smtClean="0">
                <a:solidFill>
                  <a:schemeClr val="tx2"/>
                </a:solidFill>
              </a:rPr>
              <a:t>Tracheitis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23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INFECTIOUS ETIOLOGIES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Viruses</a:t>
            </a:r>
            <a:endParaRPr lang="en-US" sz="2400" dirty="0"/>
          </a:p>
          <a:p>
            <a:r>
              <a:rPr lang="en-US" sz="2800" dirty="0"/>
              <a:t>viruses predominate as acute infectious causes of pharyngitis. </a:t>
            </a:r>
            <a:endParaRPr lang="en-US" sz="2800" dirty="0" smtClean="0"/>
          </a:p>
          <a:p>
            <a:r>
              <a:rPr lang="en-US" sz="2800" dirty="0" smtClean="0"/>
              <a:t>Important </a:t>
            </a:r>
            <a:r>
              <a:rPr lang="en-US" sz="2800" dirty="0"/>
              <a:t>viruses that cause pharyngitis include influenza, parainfluenza, adenoviruses, coronaviruses , enteroviruses, rhinoviruses, respiratory syncytial virus, cytomegalovirus, Epstein-Barr virus, herpes simplex virus, and human </a:t>
            </a:r>
            <a:r>
              <a:rPr lang="en-US" sz="2800" dirty="0" err="1"/>
              <a:t>metapneumovirus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8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herpang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51" y="1124712"/>
            <a:ext cx="443865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herpes gingivostomati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80" y="1124712"/>
            <a:ext cx="39624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226180" y="114300"/>
            <a:ext cx="3771900" cy="1010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err="1"/>
              <a:t>Gingivostomatitis</a:t>
            </a:r>
            <a:r>
              <a:rPr lang="en-US" sz="1600" b="1" dirty="0"/>
              <a:t> and ulcerating vesicles </a:t>
            </a:r>
            <a:r>
              <a:rPr lang="en-US" sz="1600" dirty="0"/>
              <a:t>in the </a:t>
            </a:r>
            <a:r>
              <a:rPr lang="en-US" sz="1600" b="1" dirty="0"/>
              <a:t>anterior pharynx  </a:t>
            </a:r>
            <a:r>
              <a:rPr lang="en-US" sz="1600" dirty="0"/>
              <a:t>seen in primary oral </a:t>
            </a:r>
            <a:r>
              <a:rPr lang="en-US" sz="1600" b="1" dirty="0"/>
              <a:t>herpes simplex virus.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9551" y="124968"/>
            <a:ext cx="4438650" cy="99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err="1"/>
              <a:t>papulovesicular</a:t>
            </a:r>
            <a:r>
              <a:rPr lang="en-US" dirty="0"/>
              <a:t> </a:t>
            </a:r>
            <a:r>
              <a:rPr lang="en-US" b="1" dirty="0"/>
              <a:t>ulcerations </a:t>
            </a:r>
            <a:r>
              <a:rPr lang="en-US" dirty="0"/>
              <a:t>in the </a:t>
            </a:r>
            <a:r>
              <a:rPr lang="en-US" b="1" dirty="0"/>
              <a:t>posterior oropharynx</a:t>
            </a:r>
            <a:r>
              <a:rPr lang="en-US" dirty="0"/>
              <a:t>, severe throat pain, and fever are characteristic of </a:t>
            </a:r>
            <a:r>
              <a:rPr lang="en-US" b="1" dirty="0" err="1"/>
              <a:t>herpangina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nd foot and mouth dise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94447"/>
            <a:ext cx="809625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98377" y="5899150"/>
            <a:ext cx="678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In hand-foot-mouth disease</a:t>
            </a:r>
            <a:r>
              <a:rPr lang="en-US" dirty="0"/>
              <a:t>; vesicles or ulcers throughout the oropharynx, vesicles on the palms and soles, and sometimes on the trunk and extremities; </a:t>
            </a:r>
            <a:r>
              <a:rPr lang="en-US" b="1" dirty="0"/>
              <a:t>Coxsackie A16 </a:t>
            </a:r>
            <a:r>
              <a:rPr lang="en-US" dirty="0"/>
              <a:t>is the most common agent.</a:t>
            </a:r>
          </a:p>
        </p:txBody>
      </p:sp>
    </p:spTree>
    <p:extLst>
      <p:ext uri="{BB962C8B-B14F-4D97-AF65-F5344CB8AC3E}">
        <p14:creationId xmlns:p14="http://schemas.microsoft.com/office/powerpoint/2010/main" val="12367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4" y="1405128"/>
            <a:ext cx="80771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28654" y="246888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/>
              <a:t>adenoviruses</a:t>
            </a:r>
            <a:r>
              <a:rPr lang="en-US" sz="2000" dirty="0" smtClean="0"/>
              <a:t> </a:t>
            </a:r>
            <a:r>
              <a:rPr lang="en-US" sz="2000" dirty="0"/>
              <a:t>cause pharyngitis. </a:t>
            </a:r>
            <a:r>
              <a:rPr lang="en-US" sz="2000" b="1" i="1" dirty="0" err="1"/>
              <a:t>pharyngoconjunctival</a:t>
            </a:r>
            <a:r>
              <a:rPr lang="en-US" sz="2000" b="1" i="1" dirty="0"/>
              <a:t> fever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41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587" y="201168"/>
            <a:ext cx="860220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15" y="786384"/>
            <a:ext cx="8897565" cy="774332"/>
          </a:xfrm>
        </p:spPr>
        <p:txBody>
          <a:bodyPr/>
          <a:lstStyle/>
          <a:p>
            <a:r>
              <a:rPr lang="en-US" dirty="0" smtClean="0"/>
              <a:t>Bacterial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5" y="1999487"/>
            <a:ext cx="11143941" cy="422365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Group A Streptococcus</a:t>
            </a:r>
          </a:p>
          <a:p>
            <a:r>
              <a:rPr lang="en-US" sz="2000" dirty="0"/>
              <a:t>Streptococcal pharyngitis is relatively </a:t>
            </a:r>
            <a:r>
              <a:rPr lang="en-US" sz="2000" b="1" dirty="0"/>
              <a:t>uncommon before 2-3 </a:t>
            </a:r>
            <a:r>
              <a:rPr lang="en-US" sz="2000" b="1" dirty="0" err="1"/>
              <a:t>yr</a:t>
            </a:r>
            <a:r>
              <a:rPr lang="en-US" sz="2000" b="1" dirty="0"/>
              <a:t> of age</a:t>
            </a:r>
            <a:r>
              <a:rPr lang="en-US" sz="2000" dirty="0"/>
              <a:t>, is quite common among children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5-15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yr</a:t>
            </a:r>
            <a:r>
              <a:rPr lang="en-US" sz="2000" dirty="0"/>
              <a:t> old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Illness occurs </a:t>
            </a:r>
            <a:r>
              <a:rPr lang="en-US" sz="2000" b="1" dirty="0"/>
              <a:t>throughout the year</a:t>
            </a:r>
            <a:r>
              <a:rPr lang="en-US" sz="2000" dirty="0"/>
              <a:t> but is most prevalent in </a:t>
            </a:r>
            <a:r>
              <a:rPr lang="en-US" sz="2000" b="1" dirty="0"/>
              <a:t>winter and spring</a:t>
            </a:r>
            <a:r>
              <a:rPr lang="en-US" sz="2000" dirty="0"/>
              <a:t>. </a:t>
            </a:r>
          </a:p>
          <a:p>
            <a:r>
              <a:rPr lang="en-US" sz="2000" dirty="0"/>
              <a:t>GAS causes </a:t>
            </a:r>
            <a:r>
              <a:rPr lang="en-US" sz="2000" b="1" dirty="0"/>
              <a:t>15-30% of pharyngitis </a:t>
            </a:r>
            <a:r>
              <a:rPr lang="en-US" sz="2000" dirty="0"/>
              <a:t>in school-age children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Spread </a:t>
            </a:r>
            <a:r>
              <a:rPr lang="en-US" sz="2000" b="1" dirty="0"/>
              <a:t>via </a:t>
            </a:r>
            <a:r>
              <a:rPr lang="en-US" sz="2000" b="1" u="sng" dirty="0"/>
              <a:t>respiratory particle droplets</a:t>
            </a:r>
            <a:r>
              <a:rPr lang="en-US" sz="2000" b="1" dirty="0"/>
              <a:t> </a:t>
            </a:r>
            <a:r>
              <a:rPr lang="en-US" sz="2000" dirty="0"/>
              <a:t>– NO school attendance until </a:t>
            </a:r>
            <a:r>
              <a:rPr lang="en-US" sz="2000" u="sng" dirty="0"/>
              <a:t>24 hours after</a:t>
            </a:r>
            <a:r>
              <a:rPr lang="en-US" sz="2000" dirty="0"/>
              <a:t> initiation of appropriate antibiotic </a:t>
            </a:r>
            <a:r>
              <a:rPr lang="en-US" sz="2000" dirty="0" smtClean="0"/>
              <a:t>therapy</a:t>
            </a: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Colonization</a:t>
            </a:r>
            <a:r>
              <a:rPr lang="en-US" sz="2000" dirty="0">
                <a:solidFill>
                  <a:srgbClr val="FF0000"/>
                </a:solidFill>
              </a:rPr>
              <a:t> result in </a:t>
            </a:r>
            <a:r>
              <a:rPr lang="en-US" sz="2000" b="1" dirty="0">
                <a:solidFill>
                  <a:srgbClr val="FF0000"/>
                </a:solidFill>
              </a:rPr>
              <a:t>asymptomatic carriage or acute infection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r>
              <a:rPr lang="en-US" sz="2000" dirty="0"/>
              <a:t>The </a:t>
            </a:r>
            <a:r>
              <a:rPr lang="en-US" sz="2000" b="1" dirty="0" smtClean="0"/>
              <a:t>M protein </a:t>
            </a:r>
            <a:r>
              <a:rPr lang="en-US" sz="2000" dirty="0"/>
              <a:t>is the GAS </a:t>
            </a:r>
            <a:r>
              <a:rPr lang="en-US" sz="2000" b="1" dirty="0"/>
              <a:t>virulence factor </a:t>
            </a:r>
            <a:r>
              <a:rPr lang="en-US" sz="2000" dirty="0"/>
              <a:t>that facilitates resistance to phagocytosis. The M protein is immunogenic; an individual can experience multiple episodes of GAS pharyngitis in a lifetime because natural immunity is M type-specific and we have numerous GAS M types </a:t>
            </a:r>
            <a:r>
              <a:rPr lang="en-US" sz="2000" b="1" dirty="0"/>
              <a:t>(90 types</a:t>
            </a:r>
            <a:r>
              <a:rPr lang="en-US" sz="2000" b="1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0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3" y="1931416"/>
            <a:ext cx="7991857" cy="4427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Group A Streptococcus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Pharyngeal infection with GAS classically presents as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rapid onset of significant sore throat and fever.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The </a:t>
            </a:r>
            <a:r>
              <a:rPr lang="en-US" sz="2400" b="1" dirty="0" smtClean="0"/>
              <a:t>pharynx is red</a:t>
            </a:r>
            <a:r>
              <a:rPr lang="en-US" sz="2400" dirty="0" smtClean="0"/>
              <a:t>, the </a:t>
            </a:r>
            <a:r>
              <a:rPr lang="en-US" sz="2400" b="1" dirty="0" smtClean="0"/>
              <a:t>tonsils are enlarged </a:t>
            </a:r>
            <a:r>
              <a:rPr lang="en-US" sz="2400" dirty="0" smtClean="0"/>
              <a:t>and covered with a white, grayish </a:t>
            </a:r>
            <a:r>
              <a:rPr lang="en-US" sz="2400" b="1" dirty="0" smtClean="0"/>
              <a:t>exudate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There may be </a:t>
            </a:r>
            <a:r>
              <a:rPr lang="en-US" sz="2400" b="1" dirty="0" err="1" smtClean="0"/>
              <a:t>petechiae</a:t>
            </a:r>
            <a:r>
              <a:rPr lang="en-US" sz="2400" b="1" dirty="0" smtClean="0"/>
              <a:t> or “doughnut” lesions </a:t>
            </a:r>
            <a:r>
              <a:rPr lang="en-US" sz="2400" dirty="0" smtClean="0"/>
              <a:t>on the soft palate and pharynx.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Enlarged and tender anterior cervical lymph nodes </a:t>
            </a:r>
            <a:r>
              <a:rPr lang="en-US" sz="2400" dirty="0" smtClean="0"/>
              <a:t>are frequently present. bilateral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Headache</a:t>
            </a:r>
            <a:r>
              <a:rPr lang="en-US" sz="2400" dirty="0" smtClean="0"/>
              <a:t>, </a:t>
            </a:r>
            <a:r>
              <a:rPr lang="en-US" sz="2400" b="1" dirty="0" smtClean="0"/>
              <a:t>abdominal pain</a:t>
            </a:r>
            <a:r>
              <a:rPr lang="en-US" sz="2400" dirty="0" smtClean="0"/>
              <a:t>, and </a:t>
            </a:r>
            <a:r>
              <a:rPr lang="en-US" sz="2400" b="1" dirty="0" smtClean="0"/>
              <a:t>vomiting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Ear pain </a:t>
            </a:r>
            <a:r>
              <a:rPr lang="en-US" sz="2400" dirty="0" smtClean="0"/>
              <a:t>is a frequent complaint but the tympanic membranes are usually normal.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1404" y="662382"/>
            <a:ext cx="338137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1403" y="3872866"/>
            <a:ext cx="3381375" cy="25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4892"/>
          </a:xfrm>
        </p:spPr>
        <p:txBody>
          <a:bodyPr/>
          <a:lstStyle/>
          <a:p>
            <a:r>
              <a:rPr lang="en-US" dirty="0" smtClean="0"/>
              <a:t>Scarlet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956816"/>
            <a:ext cx="7068312" cy="30815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Fine red, </a:t>
            </a:r>
            <a:r>
              <a:rPr lang="en-US" sz="2400" dirty="0" err="1"/>
              <a:t>papular</a:t>
            </a:r>
            <a:r>
              <a:rPr lang="en-US" sz="2400" dirty="0"/>
              <a:t> </a:t>
            </a:r>
            <a:r>
              <a:rPr lang="en-US" sz="2400" b="1" dirty="0"/>
              <a:t>(“sandpaper”) rash </a:t>
            </a:r>
            <a:r>
              <a:rPr lang="en-US" sz="2400" dirty="0"/>
              <a:t>of </a:t>
            </a:r>
            <a:r>
              <a:rPr lang="en-US" sz="2800" b="1" dirty="0"/>
              <a:t>scarlet fever</a:t>
            </a:r>
            <a:r>
              <a:rPr lang="en-US" sz="2400" dirty="0"/>
              <a:t>. It begins on the face and then becomes generalized. With </a:t>
            </a:r>
            <a:r>
              <a:rPr lang="en-US" sz="2400" u="sng" dirty="0" err="1"/>
              <a:t>circumoral</a:t>
            </a:r>
            <a:r>
              <a:rPr lang="en-US" sz="2400" u="sng" dirty="0"/>
              <a:t> pallor</a:t>
            </a:r>
            <a:r>
              <a:rPr lang="en-US" sz="2400" dirty="0"/>
              <a:t>. The rash </a:t>
            </a:r>
            <a:r>
              <a:rPr lang="en-US" sz="2400" u="sng" dirty="0"/>
              <a:t>blanches with pressure </a:t>
            </a:r>
            <a:r>
              <a:rPr lang="en-US" sz="2400" dirty="0"/>
              <a:t>and it may be more intense in skin creases, especially in the </a:t>
            </a:r>
            <a:r>
              <a:rPr lang="en-US" sz="2000" dirty="0"/>
              <a:t>antecubital</a:t>
            </a:r>
            <a:r>
              <a:rPr lang="en-US" sz="2400" dirty="0"/>
              <a:t> fossae, axillae, and inguinal creases </a:t>
            </a:r>
            <a:r>
              <a:rPr lang="en-US" sz="2400" b="1" dirty="0"/>
              <a:t>(</a:t>
            </a:r>
            <a:r>
              <a:rPr lang="en-US" sz="2400" b="1" dirty="0" err="1"/>
              <a:t>Pastia’s</a:t>
            </a:r>
            <a:r>
              <a:rPr lang="en-US" sz="2400" b="1" dirty="0"/>
              <a:t> lines or </a:t>
            </a:r>
            <a:r>
              <a:rPr lang="en-US" sz="2400" b="1" dirty="0" err="1"/>
              <a:t>Pastia’s</a:t>
            </a:r>
            <a:r>
              <a:rPr lang="en-US" sz="2400" b="1" dirty="0"/>
              <a:t> sign).</a:t>
            </a:r>
            <a:r>
              <a:rPr lang="en-US" sz="2400" dirty="0"/>
              <a:t> The tongue Initially is “white” then “red” </a:t>
            </a:r>
            <a:r>
              <a:rPr lang="en-US" sz="2400" b="1" dirty="0"/>
              <a:t>strawberry tongue.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230" y="1051559"/>
            <a:ext cx="4406538" cy="52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898" y="4715599"/>
            <a:ext cx="3228975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382" y="4696549"/>
            <a:ext cx="31718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5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368" y="1745012"/>
            <a:ext cx="6397471" cy="290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206" y="4301271"/>
            <a:ext cx="5210013" cy="1998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0219" y="2716822"/>
            <a:ext cx="5324789" cy="31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39" y="740663"/>
            <a:ext cx="8897565" cy="1070969"/>
          </a:xfrm>
        </p:spPr>
        <p:txBody>
          <a:bodyPr/>
          <a:lstStyle/>
          <a:p>
            <a:r>
              <a:rPr lang="en-US" b="1" dirty="0"/>
              <a:t>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87" y="1748744"/>
            <a:ext cx="10979332" cy="47392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Streptococcal </a:t>
            </a:r>
            <a:r>
              <a:rPr lang="en-US" sz="2000" dirty="0"/>
              <a:t>antibody tests are not useful in assessing patients with acute pharyngitis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Throat culture and rapid antigen-detection tests (RADTs) are the diagnostic tests for GAS.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</a:rPr>
              <a:t>Throat culture remains the “gold standard” for diagnosing streptococcal pharyngitis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Because RADTs are generally less sensitive than culture, confirming a negative rapid test with a throat culture is recommended.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 child who is chronically colonized with GAS (streptococcal carrier) can have a positive culture if it is obtained when the child is evaluated for pharyngitis that is actually caused by a viral infection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Testing for bacteria other than GAS is performed infrequently, and should be reserved for patients with persistent symptoms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Polymerase chain reaction can identify a variety of viral and bacterial agents within a few </a:t>
            </a:r>
            <a:r>
              <a:rPr lang="en-US" sz="2000" dirty="0" smtClean="0"/>
              <a:t>hours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 </a:t>
            </a:r>
            <a:r>
              <a:rPr lang="en-US" sz="2000" dirty="0" smtClean="0"/>
              <a:t>CBC or blood film </a:t>
            </a:r>
            <a:r>
              <a:rPr lang="en-US" sz="2000" dirty="0"/>
              <a:t>showing many atypical lymphocytes and a positive mononucleosis slide agglutination test (</a:t>
            </a:r>
            <a:r>
              <a:rPr lang="en-US" sz="2000" dirty="0" err="1"/>
              <a:t>monospot</a:t>
            </a:r>
            <a:r>
              <a:rPr lang="en-US" sz="2000" dirty="0"/>
              <a:t> test ) can help to confirm a clinical diagnosis of Epstein-Barr virus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7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</a:t>
            </a:r>
            <a:r>
              <a:rPr lang="en-US" dirty="0" smtClean="0"/>
              <a:t>COLD (Acute Rhinitis)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80" y="914400"/>
            <a:ext cx="8897565" cy="9303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Specific </a:t>
            </a:r>
            <a:r>
              <a:rPr lang="en-US" sz="2400" dirty="0"/>
              <a:t>therapy is unavailable for most viral pharyngitis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An oral antipyretic/analgesic agent (acetaminophen or ibuprofen) can relieve fever and sore throat pain. </a:t>
            </a:r>
          </a:p>
          <a:p>
            <a:r>
              <a:rPr lang="en-US" sz="2400" dirty="0"/>
              <a:t>Systemic corticosteroids are used in children with mononucleosis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/>
              <a:t>Oral penicillin </a:t>
            </a:r>
            <a:r>
              <a:rPr lang="en-US" sz="2400" dirty="0"/>
              <a:t>is often suggested for patients with group C streptococcal isolates and </a:t>
            </a:r>
            <a:r>
              <a:rPr lang="en-US" sz="2400" b="1" dirty="0"/>
              <a:t>oral erythromycin </a:t>
            </a:r>
            <a:r>
              <a:rPr lang="en-US" sz="2400" dirty="0"/>
              <a:t>is recommended for patients with </a:t>
            </a:r>
            <a:r>
              <a:rPr lang="en-US" sz="2400" i="1" dirty="0"/>
              <a:t>A. </a:t>
            </a:r>
            <a:r>
              <a:rPr lang="en-US" sz="2400" i="1" dirty="0" err="1"/>
              <a:t>haemolyticum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0343"/>
            <a:ext cx="11029616" cy="457504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Most untreated episodes of GAS pharyngitis resolve uneventfully within 5 days, but early antibiotic therapy hastens clinical recovery by 12-24 hr. </a:t>
            </a:r>
          </a:p>
          <a:p>
            <a:r>
              <a:rPr lang="en-US" sz="2000" b="1" dirty="0" smtClean="0"/>
              <a:t>Antibiotic therapy should </a:t>
            </a:r>
            <a:r>
              <a:rPr lang="en-US" sz="2000" b="1" u="sng" dirty="0" smtClean="0"/>
              <a:t>not be delayed </a:t>
            </a:r>
            <a:r>
              <a:rPr lang="en-US" sz="2000" b="1" dirty="0" smtClean="0"/>
              <a:t>for children with symptomatic pharyngitis and a positive GAS RADT or throat culture.</a:t>
            </a:r>
            <a:endParaRPr lang="en-US" sz="2000" dirty="0" smtClean="0"/>
          </a:p>
          <a:p>
            <a:r>
              <a:rPr lang="en-US" sz="2000" dirty="0" smtClean="0"/>
              <a:t>The primary benefit and intent of antibiotic treatment is </a:t>
            </a:r>
            <a:r>
              <a:rPr lang="en-US" sz="2000" b="1" dirty="0" smtClean="0"/>
              <a:t>the prevention of acute rheumatic fever (ARF); it is highly effective when started within 9 days of onset of illness</a:t>
            </a:r>
            <a:r>
              <a:rPr lang="en-US" sz="2000" dirty="0" smtClean="0"/>
              <a:t>.  </a:t>
            </a:r>
            <a:r>
              <a:rPr lang="en-US" sz="2000" b="1" dirty="0" smtClean="0"/>
              <a:t>Antibiotic therapy does not prevent acute </a:t>
            </a:r>
            <a:r>
              <a:rPr lang="en-US" sz="2000" b="1" dirty="0" smtClean="0"/>
              <a:t>post-streptococcal </a:t>
            </a:r>
            <a:r>
              <a:rPr lang="en-US" sz="2000" b="1" dirty="0" smtClean="0"/>
              <a:t>glomerulonephritis (APSGN). </a:t>
            </a:r>
            <a:endParaRPr lang="en-US" sz="2000" dirty="0" smtClean="0"/>
          </a:p>
          <a:p>
            <a:r>
              <a:rPr lang="en-US" sz="2000" b="1" dirty="0" smtClean="0"/>
              <a:t>Presumptive antibiotic treatment </a:t>
            </a:r>
            <a:r>
              <a:rPr lang="en-US" sz="2000" dirty="0" smtClean="0"/>
              <a:t>can be started when there is a clinical diagnosis of scarlet fever, a symptomatic child has a household contact with documented streptococcal pharyngitis, or a history of ARF in the patient or a family member, but a diagnostic test should be performed to confirm the presence of GAS</a:t>
            </a:r>
            <a:r>
              <a:rPr lang="en-US" sz="2000" dirty="0" smtClean="0"/>
              <a:t>.</a:t>
            </a:r>
            <a:endParaRPr lang="ar-JO" sz="2000" dirty="0" smtClean="0"/>
          </a:p>
        </p:txBody>
      </p:sp>
    </p:spTree>
    <p:extLst>
      <p:ext uri="{BB962C8B-B14F-4D97-AF65-F5344CB8AC3E}">
        <p14:creationId xmlns:p14="http://schemas.microsoft.com/office/powerpoint/2010/main" val="15092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06752"/>
            <a:ext cx="11029616" cy="3651504"/>
          </a:xfrm>
        </p:spPr>
        <p:txBody>
          <a:bodyPr>
            <a:noAutofit/>
          </a:bodyPr>
          <a:lstStyle/>
          <a:p>
            <a:r>
              <a:rPr lang="en-US" sz="2000" dirty="0"/>
              <a:t>Group A streptococci are universally susceptible to </a:t>
            </a:r>
            <a:r>
              <a:rPr lang="en-US" sz="2000" b="1" dirty="0"/>
              <a:t>penicillin,</a:t>
            </a:r>
            <a:r>
              <a:rPr lang="en-US" sz="2000" dirty="0"/>
              <a:t> </a:t>
            </a:r>
            <a:r>
              <a:rPr lang="en-US" sz="2000" b="1" dirty="0"/>
              <a:t>Amoxicillin </a:t>
            </a:r>
            <a:r>
              <a:rPr lang="en-US" sz="2000" dirty="0"/>
              <a:t>and all other β-lactam antibiotics. </a:t>
            </a:r>
          </a:p>
          <a:p>
            <a:r>
              <a:rPr lang="en-US" sz="2000" dirty="0"/>
              <a:t>The duration of oral penicillin and amoxicillin therapy is </a:t>
            </a:r>
            <a:r>
              <a:rPr lang="en-US" sz="2000" b="1" dirty="0"/>
              <a:t>10 days</a:t>
            </a:r>
            <a:r>
              <a:rPr lang="en-US" sz="2000" dirty="0"/>
              <a:t>. </a:t>
            </a:r>
          </a:p>
          <a:p>
            <a:r>
              <a:rPr lang="en-US" sz="2000" dirty="0"/>
              <a:t>A single intramuscular dose of </a:t>
            </a:r>
            <a:r>
              <a:rPr lang="en-US" sz="2000" b="1" dirty="0" err="1"/>
              <a:t>benzathine</a:t>
            </a:r>
            <a:r>
              <a:rPr lang="en-US" sz="2000" b="1" dirty="0"/>
              <a:t> penicillin or a </a:t>
            </a:r>
            <a:r>
              <a:rPr lang="en-US" sz="2000" b="1" dirty="0" err="1"/>
              <a:t>benzathine</a:t>
            </a:r>
            <a:r>
              <a:rPr lang="en-US" sz="2000" b="1" dirty="0"/>
              <a:t>-procaine penicillin G combination</a:t>
            </a:r>
            <a:r>
              <a:rPr lang="en-US" sz="2000" b="1" dirty="0" smtClean="0"/>
              <a:t>.</a:t>
            </a:r>
            <a:endParaRPr lang="en-US" sz="2000" dirty="0"/>
          </a:p>
          <a:p>
            <a:r>
              <a:rPr lang="en-US" sz="2000" b="1" dirty="0" smtClean="0"/>
              <a:t>Patients </a:t>
            </a:r>
            <a:r>
              <a:rPr lang="en-US" sz="2000" b="1" dirty="0"/>
              <a:t>allergic to penicillin </a:t>
            </a:r>
            <a:r>
              <a:rPr lang="en-US" sz="2000" dirty="0"/>
              <a:t>can be treated with course of a narrow-spectrum </a:t>
            </a:r>
            <a:r>
              <a:rPr lang="en-US" sz="2000" b="1" dirty="0"/>
              <a:t>(first-generation) cephalosporin (cephalexin or </a:t>
            </a:r>
            <a:r>
              <a:rPr lang="en-US" sz="2000" b="1" dirty="0" err="1"/>
              <a:t>cefadroxil</a:t>
            </a:r>
            <a:r>
              <a:rPr lang="en-US" sz="2000" b="1" dirty="0"/>
              <a:t>) </a:t>
            </a:r>
            <a:r>
              <a:rPr lang="en-US" sz="2000" dirty="0"/>
              <a:t>if the previous reaction to penicillin was not an immediate, type I hypersensitivity reaction. Mostly are treated for 10 days with </a:t>
            </a:r>
            <a:r>
              <a:rPr lang="en-US" sz="2000" b="1" dirty="0"/>
              <a:t>erythromycin, clarithromycin, or clindamycin, or for 5 days with azithromycin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830172"/>
            <a:ext cx="11029616" cy="1013800"/>
          </a:xfrm>
        </p:spPr>
        <p:txBody>
          <a:bodyPr>
            <a:normAutofit/>
          </a:bodyPr>
          <a:lstStyle/>
          <a:p>
            <a:r>
              <a:rPr lang="en-US" sz="3000" cap="none" dirty="0" smtClean="0"/>
              <a:t>Chronic group A streptococcus carriers</a:t>
            </a:r>
            <a:br>
              <a:rPr lang="en-US" sz="3000" cap="none" dirty="0" smtClean="0"/>
            </a:br>
            <a:endParaRPr lang="en-US" sz="3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55648"/>
            <a:ext cx="11029616" cy="47274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 </a:t>
            </a:r>
            <a:r>
              <a:rPr lang="en-US" sz="2400" dirty="0" smtClean="0">
                <a:solidFill>
                  <a:srgbClr val="FF0000"/>
                </a:solidFill>
              </a:rPr>
              <a:t>is usually </a:t>
            </a:r>
            <a:r>
              <a:rPr lang="en-US" sz="2400" b="1" dirty="0" smtClean="0">
                <a:solidFill>
                  <a:srgbClr val="FF0000"/>
                </a:solidFill>
              </a:rPr>
              <a:t>unnecessary to attempt to eliminate chronic carriage</a:t>
            </a:r>
            <a:r>
              <a:rPr lang="en-US" sz="2400" dirty="0" smtClean="0"/>
              <a:t>. Instead, </a:t>
            </a:r>
            <a:r>
              <a:rPr lang="en-US" sz="2400" b="1" u="sng" dirty="0" smtClean="0"/>
              <a:t>evaluation and treatment of pharyngitis should be undertaken without regard for chronic carriage</a:t>
            </a:r>
            <a:r>
              <a:rPr lang="en-US" sz="2400" b="1" dirty="0" smtClean="0"/>
              <a:t>, treating test-positive patients in routine fashion and avoiding antibiotics in patients who have negative tests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Expert opinion suggests that eradication might be attempted in select circumstances: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a community outbreak of ARF or APSGN; or in a closed or </a:t>
            </a:r>
            <a:r>
              <a:rPr lang="en-US" sz="2000" dirty="0" err="1" smtClean="0"/>
              <a:t>semiclosed</a:t>
            </a:r>
            <a:r>
              <a:rPr lang="en-US" sz="2000" dirty="0" smtClean="0"/>
              <a:t> community, nursing home or healthcare facility;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personal or family history of ARF; 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when tonsillectomy is being considered because of chronic carriage or recurrent streptococcal pharyngitis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Clindamycin</a:t>
            </a:r>
            <a:r>
              <a:rPr lang="en-US" sz="2400" dirty="0" smtClean="0"/>
              <a:t> given by mouth for 10 days is effective therapy.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6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RECURRENT PHARYNGITIS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9488"/>
            <a:ext cx="11104840" cy="4620768"/>
          </a:xfrm>
        </p:spPr>
        <p:txBody>
          <a:bodyPr>
            <a:noAutofit/>
          </a:bodyPr>
          <a:lstStyle/>
          <a:p>
            <a:r>
              <a:rPr lang="en-US" sz="2000" dirty="0" smtClean="0"/>
              <a:t>True recurrent GAS pharyngitis can occur for several reasons: </a:t>
            </a:r>
          </a:p>
          <a:p>
            <a:pPr marL="502920" lvl="1">
              <a:buFont typeface="+mj-lt"/>
              <a:buAutoNum type="arabicPeriod"/>
            </a:pPr>
            <a:r>
              <a:rPr lang="en-US" sz="2400" dirty="0" smtClean="0"/>
              <a:t>reinfection with the same M type if type-specific antibody has not developed;</a:t>
            </a:r>
          </a:p>
          <a:p>
            <a:pPr marL="502920" lvl="1">
              <a:buFont typeface="+mj-lt"/>
              <a:buAutoNum type="arabicPeriod"/>
            </a:pPr>
            <a:r>
              <a:rPr lang="en-US" sz="2400" dirty="0" smtClean="0"/>
              <a:t>poor compliance with oral antibiotic therapy; </a:t>
            </a:r>
          </a:p>
          <a:p>
            <a:pPr marL="502920" lvl="1">
              <a:buFont typeface="+mj-lt"/>
              <a:buAutoNum type="arabicPeriod"/>
            </a:pPr>
            <a:r>
              <a:rPr lang="en-US" sz="2400" dirty="0" smtClean="0"/>
              <a:t>macrolide resistance if a macrolide was used for treatment; </a:t>
            </a:r>
          </a:p>
          <a:p>
            <a:pPr marL="502920" lvl="1">
              <a:buFont typeface="+mj-lt"/>
              <a:buAutoNum type="arabicPeriod"/>
            </a:pPr>
            <a:r>
              <a:rPr lang="en-US" sz="2400" dirty="0" smtClean="0"/>
              <a:t>infection with a new M type.</a:t>
            </a:r>
          </a:p>
          <a:p>
            <a:r>
              <a:rPr lang="en-US" sz="2000" dirty="0" smtClean="0"/>
              <a:t>Treatment with intramuscular </a:t>
            </a:r>
            <a:r>
              <a:rPr lang="en-US" sz="2000" b="1" dirty="0" err="1" smtClean="0"/>
              <a:t>benzathine</a:t>
            </a:r>
            <a:r>
              <a:rPr lang="en-US" sz="2000" b="1" dirty="0" smtClean="0"/>
              <a:t> penicillin </a:t>
            </a:r>
            <a:r>
              <a:rPr lang="en-US" sz="2000" dirty="0" smtClean="0"/>
              <a:t>eliminates </a:t>
            </a:r>
            <a:r>
              <a:rPr lang="en-US" sz="2000" dirty="0" smtClean="0"/>
              <a:t>non-adherence </a:t>
            </a:r>
            <a:r>
              <a:rPr lang="en-US" sz="2000" dirty="0" smtClean="0"/>
              <a:t>to therapy.</a:t>
            </a:r>
          </a:p>
          <a:p>
            <a:r>
              <a:rPr lang="en-US" sz="2000" dirty="0" smtClean="0"/>
              <a:t>Recurrent GAS pharyngitis is rarely, if ever, a sign of an immune disorder. </a:t>
            </a:r>
          </a:p>
          <a:p>
            <a:r>
              <a:rPr lang="en-US" sz="2000" dirty="0" smtClean="0"/>
              <a:t>Recurrent pharyngitis can be </a:t>
            </a:r>
            <a:r>
              <a:rPr lang="en-US" sz="2000" b="1" dirty="0" smtClean="0"/>
              <a:t>part of an </a:t>
            </a:r>
            <a:r>
              <a:rPr lang="en-US" sz="2000" b="1" dirty="0" err="1" smtClean="0"/>
              <a:t>autoinflammatory</a:t>
            </a:r>
            <a:r>
              <a:rPr lang="en-US" sz="2000" b="1" dirty="0" smtClean="0"/>
              <a:t> syndrome</a:t>
            </a:r>
            <a:r>
              <a:rPr lang="en-US" sz="2000" dirty="0" smtClean="0"/>
              <a:t>, </a:t>
            </a:r>
            <a:r>
              <a:rPr lang="en-US" sz="2000" b="1" dirty="0" smtClean="0"/>
              <a:t>neutropenia</a:t>
            </a:r>
            <a:r>
              <a:rPr lang="en-US" sz="2000" dirty="0" smtClean="0"/>
              <a:t>, a </a:t>
            </a:r>
            <a:r>
              <a:rPr lang="en-US" sz="2000" b="1" dirty="0" smtClean="0"/>
              <a:t>recurrent fever syndrome</a:t>
            </a:r>
            <a:r>
              <a:rPr lang="en-US" sz="2000" dirty="0" smtClean="0"/>
              <a:t>, or an autoimmune disease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91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Acute </a:t>
            </a:r>
            <a:r>
              <a:rPr lang="en-US" sz="2400" b="1" dirty="0" smtClean="0"/>
              <a:t>bacterial middle ear infections and acute bacterial sinusitis</a:t>
            </a:r>
            <a:r>
              <a:rPr lang="en-US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Local 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complications, such as </a:t>
            </a:r>
            <a:r>
              <a:rPr lang="en-US" sz="2400" b="1" dirty="0" err="1" smtClean="0"/>
              <a:t>parapharyngeal</a:t>
            </a:r>
            <a:r>
              <a:rPr lang="en-US" sz="2400" b="1" dirty="0" smtClean="0"/>
              <a:t> abscess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Nonsuppurative</a:t>
            </a:r>
            <a:r>
              <a:rPr lang="en-US" sz="2400" dirty="0" smtClean="0"/>
              <a:t> illnesses (immunological) , such as </a:t>
            </a:r>
            <a:r>
              <a:rPr lang="en-US" sz="2400" b="1" dirty="0" smtClean="0">
                <a:solidFill>
                  <a:srgbClr val="FF0000"/>
                </a:solidFill>
              </a:rPr>
              <a:t>ARF, APSGN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poststreptococcal</a:t>
            </a:r>
            <a:r>
              <a:rPr lang="en-US" sz="2400" b="1" dirty="0" smtClean="0"/>
              <a:t> reactive arthritis, and possibly PANDAS </a:t>
            </a:r>
            <a:r>
              <a:rPr lang="en-US" sz="2400" dirty="0" smtClean="0"/>
              <a:t>(pediatric autoimmune neuropsychiatric disorders associated with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pyogenes</a:t>
            </a:r>
            <a:r>
              <a:rPr lang="en-US" sz="2400" dirty="0" smtClean="0"/>
              <a:t>) or </a:t>
            </a:r>
            <a:r>
              <a:rPr lang="en-US" sz="2400" b="1" dirty="0" smtClean="0"/>
              <a:t>CANS</a:t>
            </a:r>
            <a:r>
              <a:rPr lang="en-US" sz="2400" dirty="0" smtClean="0"/>
              <a:t> (childhood acute neuropsychiatric symptoms).</a:t>
            </a:r>
            <a:endParaRPr lang="ar-JO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2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2258568"/>
            <a:ext cx="11029615" cy="2282849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Retropharyngeal abscess </a:t>
            </a:r>
            <a:br>
              <a:rPr lang="en-US" b="1" cap="none" dirty="0" smtClean="0"/>
            </a:br>
            <a:r>
              <a:rPr lang="en-US" b="1" cap="none" dirty="0"/>
              <a:t>L</a:t>
            </a:r>
            <a:r>
              <a:rPr lang="en-US" b="1" cap="none" dirty="0" smtClean="0"/>
              <a:t>ateral pharyngeal (</a:t>
            </a:r>
            <a:r>
              <a:rPr lang="en-US" b="1" cap="none" dirty="0" err="1" smtClean="0"/>
              <a:t>parapharyngeal</a:t>
            </a:r>
            <a:r>
              <a:rPr lang="en-US" b="1" cap="none" dirty="0" smtClean="0"/>
              <a:t>) abscess and </a:t>
            </a:r>
            <a:r>
              <a:rPr lang="en-US" b="1" cap="none" dirty="0" err="1" smtClean="0"/>
              <a:t>Peritonsillar</a:t>
            </a:r>
            <a:r>
              <a:rPr lang="en-US" b="1" cap="none" dirty="0" smtClean="0"/>
              <a:t> cellulitis / abscess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/>
              <a:t>RETROPHARYNGEAL AND LATERAL PHARYNGEAL ABSCESS</a:t>
            </a:r>
            <a:br>
              <a:rPr lang="en-US" sz="3000" b="1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7400"/>
            <a:ext cx="11029616" cy="4453128"/>
          </a:xfrm>
        </p:spPr>
        <p:txBody>
          <a:bodyPr>
            <a:noAutofit/>
          </a:bodyPr>
          <a:lstStyle/>
          <a:p>
            <a:r>
              <a:rPr lang="en-US" sz="2000" dirty="0" smtClean="0"/>
              <a:t>Retropharyngeal abscess occurs most </a:t>
            </a:r>
            <a:r>
              <a:rPr lang="en-US" sz="2000" b="1" dirty="0" smtClean="0"/>
              <a:t>commonly in children younger than 3-4 </a:t>
            </a:r>
            <a:r>
              <a:rPr lang="en-US" sz="2000" b="1" dirty="0" err="1" smtClean="0"/>
              <a:t>yr</a:t>
            </a:r>
            <a:r>
              <a:rPr lang="en-US" sz="2000" b="1" dirty="0" smtClean="0"/>
              <a:t> </a:t>
            </a:r>
            <a:r>
              <a:rPr lang="en-US" sz="2000" dirty="0" smtClean="0"/>
              <a:t>of age; as the retropharyngeal nodes involute after 5 </a:t>
            </a:r>
            <a:r>
              <a:rPr lang="en-US" sz="2000" dirty="0" err="1" smtClean="0"/>
              <a:t>yr</a:t>
            </a:r>
            <a:r>
              <a:rPr lang="en-US" sz="2000" dirty="0" smtClean="0"/>
              <a:t> of age.</a:t>
            </a:r>
          </a:p>
          <a:p>
            <a:r>
              <a:rPr lang="en-US" sz="2000" dirty="0" smtClean="0"/>
              <a:t>Clinical manifestations of retropharyngeal abscess are nonspecific and include </a:t>
            </a:r>
          </a:p>
          <a:p>
            <a:pPr lvl="1"/>
            <a:r>
              <a:rPr lang="en-US" sz="1800" dirty="0" smtClean="0"/>
              <a:t>fever, irritability, decreased oral intake, and </a:t>
            </a:r>
            <a:r>
              <a:rPr lang="en-US" sz="1800" b="1" dirty="0" smtClean="0"/>
              <a:t>drooling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b="1" dirty="0" smtClean="0"/>
              <a:t>Neck stiffness, torticollis, and refusal to move the neck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sore throat and neck pain. </a:t>
            </a:r>
          </a:p>
          <a:p>
            <a:pPr lvl="1"/>
            <a:r>
              <a:rPr lang="en-US" sz="1800" b="1" dirty="0" smtClean="0"/>
              <a:t>muffled voice (hot potato)</a:t>
            </a:r>
            <a:r>
              <a:rPr lang="en-US" sz="1800" dirty="0" smtClean="0"/>
              <a:t>, </a:t>
            </a:r>
            <a:r>
              <a:rPr lang="en-US" sz="1800" b="1" dirty="0" smtClean="0"/>
              <a:t>stridor,</a:t>
            </a:r>
            <a:r>
              <a:rPr lang="en-US" sz="1800" dirty="0" smtClean="0"/>
              <a:t> respiratory distress, or even obstructive sleep apnea. </a:t>
            </a:r>
          </a:p>
          <a:p>
            <a:r>
              <a:rPr lang="en-US" sz="2000" dirty="0" smtClean="0"/>
              <a:t>Physical examination can reveal </a:t>
            </a:r>
            <a:r>
              <a:rPr lang="en-US" sz="2000" b="1" dirty="0" smtClean="0"/>
              <a:t>bulging of the posterior pharyngeal wall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/>
              <a:t>Cervical</a:t>
            </a:r>
            <a:r>
              <a:rPr lang="en-US" sz="2000" dirty="0" smtClean="0"/>
              <a:t> </a:t>
            </a:r>
            <a:r>
              <a:rPr lang="en-US" sz="2000" b="1" dirty="0" smtClean="0"/>
              <a:t>lymphadenopathy</a:t>
            </a:r>
            <a:r>
              <a:rPr lang="en-US" sz="2000" dirty="0" smtClean="0"/>
              <a:t> may also be present.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Lateral pharyngeal abscess commonly presents as fever, dysphagia, and a </a:t>
            </a:r>
            <a:r>
              <a:rPr lang="en-US" sz="2000" b="1" dirty="0" smtClean="0"/>
              <a:t>prominent bulge of the lateral pharyngeal wall</a:t>
            </a:r>
            <a:r>
              <a:rPr lang="en-US" sz="2000" dirty="0" smtClean="0"/>
              <a:t>, sometimes with medial displacement of the tonsil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757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/>
              <a:t>RETROPHARYNGEAL AND </a:t>
            </a:r>
            <a:r>
              <a:rPr lang="en-US" sz="3000" b="1" dirty="0" smtClean="0"/>
              <a:t>LATERAL </a:t>
            </a:r>
            <a:r>
              <a:rPr lang="en-US" sz="3000" b="1" dirty="0"/>
              <a:t>PHARYNGEAL ABSCESS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u="sng" dirty="0" smtClean="0"/>
          </a:p>
          <a:p>
            <a:r>
              <a:rPr lang="en-US" sz="2000" b="1" u="sng" dirty="0" smtClean="0"/>
              <a:t>Diagnosis: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/>
              <a:t>Incision and drainage and culture of an abscessed node provides the definitive diagnosis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CT</a:t>
            </a:r>
            <a:r>
              <a:rPr lang="en-US" sz="20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Soft-tissue neck films </a:t>
            </a:r>
            <a:r>
              <a:rPr lang="en-US" sz="2000" dirty="0"/>
              <a:t>taken </a:t>
            </a:r>
            <a:r>
              <a:rPr lang="en-US" sz="2000" b="1" dirty="0"/>
              <a:t>during inspiration with the neck extended </a:t>
            </a:r>
            <a:r>
              <a:rPr lang="en-US" sz="2000" dirty="0"/>
              <a:t>might show </a:t>
            </a:r>
            <a:r>
              <a:rPr lang="en-US" sz="2000" b="1" dirty="0"/>
              <a:t>increased width or an air–fluid level </a:t>
            </a:r>
            <a:r>
              <a:rPr lang="en-US" sz="2000" dirty="0"/>
              <a:t>in the retropharyngeal space.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Retropharyngeal and lateral pharyngeal infections are most often </a:t>
            </a:r>
            <a:r>
              <a:rPr lang="en-US" sz="2000" b="1" dirty="0" err="1" smtClean="0"/>
              <a:t>polymicrobial</a:t>
            </a:r>
            <a:r>
              <a:rPr lang="en-US" sz="2000" dirty="0"/>
              <a:t>; the usual pathogens include </a:t>
            </a:r>
            <a:r>
              <a:rPr lang="en-US" sz="2000" b="1" dirty="0"/>
              <a:t>group A streptococcus</a:t>
            </a:r>
            <a:r>
              <a:rPr lang="en-US" sz="2000" dirty="0"/>
              <a:t>, oropharyngeal </a:t>
            </a:r>
            <a:r>
              <a:rPr lang="en-US" sz="2000" b="1" dirty="0"/>
              <a:t>anaerobic bacteria</a:t>
            </a:r>
            <a:r>
              <a:rPr lang="en-US" sz="2000" dirty="0"/>
              <a:t>, and </a:t>
            </a:r>
            <a:r>
              <a:rPr lang="en-US" sz="2000" b="1" i="1" dirty="0"/>
              <a:t>Staphylococcus aureus 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13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/>
              <a:t>RETROPHARYNGEAL AND LATERAL PHARYNGEAL ABSCESS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3392"/>
            <a:ext cx="11029616" cy="4517136"/>
          </a:xfrm>
        </p:spPr>
        <p:txBody>
          <a:bodyPr>
            <a:noAutofit/>
          </a:bodyPr>
          <a:lstStyle/>
          <a:p>
            <a:r>
              <a:rPr lang="en-US" sz="2000" dirty="0" smtClean="0"/>
              <a:t>Treatment </a:t>
            </a:r>
            <a:endParaRPr lang="en-US" sz="2000" dirty="0"/>
          </a:p>
          <a:p>
            <a:r>
              <a:rPr lang="en-US" b="1" dirty="0" smtClean="0"/>
              <a:t>intravenous antibiotics with or without surgical drainage</a:t>
            </a:r>
            <a:r>
              <a:rPr lang="en-US" dirty="0" smtClean="0"/>
              <a:t>. </a:t>
            </a:r>
            <a:r>
              <a:rPr lang="en-US" b="1" dirty="0" smtClean="0"/>
              <a:t>A third-generation cephalosporin combined with ampicillin-</a:t>
            </a:r>
            <a:r>
              <a:rPr lang="en-US" b="1" dirty="0" err="1" smtClean="0"/>
              <a:t>sulbactam</a:t>
            </a:r>
            <a:r>
              <a:rPr lang="en-US" b="1" dirty="0" smtClean="0"/>
              <a:t> or clindamycin to provide anaerobic coverage </a:t>
            </a:r>
            <a:r>
              <a:rPr lang="en-US" dirty="0" smtClean="0"/>
              <a:t>is effective</a:t>
            </a:r>
          </a:p>
          <a:p>
            <a:r>
              <a:rPr lang="en-US" b="1" dirty="0" smtClean="0"/>
              <a:t>&gt;50% </a:t>
            </a:r>
            <a:r>
              <a:rPr lang="en-US" dirty="0" smtClean="0"/>
              <a:t>successfully treated without surgical drainage.  </a:t>
            </a:r>
          </a:p>
          <a:p>
            <a:r>
              <a:rPr lang="en-US" b="1" dirty="0" smtClean="0"/>
              <a:t>Drainage is necessary in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b="1" dirty="0" smtClean="0"/>
              <a:t>respiratory distress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b="1" dirty="0" smtClean="0"/>
              <a:t>failure to improve with intravenous antibiotic treatment. </a:t>
            </a:r>
            <a:endParaRPr lang="en-US" sz="1800" dirty="0" smtClean="0"/>
          </a:p>
          <a:p>
            <a:r>
              <a:rPr lang="en-US" b="1" dirty="0" smtClean="0"/>
              <a:t>Complications</a:t>
            </a:r>
            <a:r>
              <a:rPr lang="en-US" dirty="0" smtClean="0"/>
              <a:t> of retropharyngeal or lateral pharyngeal abscess include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upper airway obstruction</a:t>
            </a:r>
            <a:r>
              <a:rPr lang="en-US" sz="1800" dirty="0"/>
              <a:t> </a:t>
            </a:r>
            <a:r>
              <a:rPr lang="en-US" sz="1800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rupture leading to aspiration pneumonia</a:t>
            </a:r>
            <a:r>
              <a:rPr lang="en-US" sz="1800" dirty="0"/>
              <a:t> </a:t>
            </a:r>
            <a:r>
              <a:rPr lang="en-US" sz="1800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extension to the mediastinum.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Thrombophlebitis of the internal jugular vein and erosion of the carotid artery sheath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74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3813"/>
            <a:ext cx="7840432" cy="46877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Its  an acute viral infection of the upper respiratory tract in which the symptoms of </a:t>
            </a:r>
            <a:r>
              <a:rPr lang="en-US" sz="2400" dirty="0" smtClean="0">
                <a:solidFill>
                  <a:srgbClr val="FF0000"/>
                </a:solidFill>
              </a:rPr>
              <a:t>rhinorrhea and nasal obstruction are prominent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Systemic symptoms and signs such as headache, myalgia, and fever are absent or mild.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Rhinosinusitis</a:t>
            </a:r>
            <a:r>
              <a:rPr lang="en-US" sz="2400" dirty="0" smtClean="0"/>
              <a:t> 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self-limited </a:t>
            </a:r>
            <a:r>
              <a:rPr lang="en-US" sz="2400" dirty="0"/>
              <a:t>involvement of the sinus </a:t>
            </a:r>
            <a:r>
              <a:rPr lang="en-US" sz="2400" dirty="0" smtClean="0"/>
              <a:t>mucosa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5984" y="2315001"/>
            <a:ext cx="2892851" cy="35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PERITONSILLAR CELLULITIS AND/OR ABSCESS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2043340"/>
            <a:ext cx="6952489" cy="4351338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Peritonsillar</a:t>
            </a:r>
            <a:r>
              <a:rPr lang="en-US" sz="2000" dirty="0" smtClean="0"/>
              <a:t> cellulitis and/or abscess is caused by bacterial invasion through the capsule of the tonsil, leading to cellulitis and/or abscess formation in the surrounding tissues.</a:t>
            </a:r>
          </a:p>
          <a:p>
            <a:r>
              <a:rPr lang="en-US" sz="2000" dirty="0" smtClean="0"/>
              <a:t>The typical patient with a </a:t>
            </a:r>
            <a:r>
              <a:rPr lang="en-US" sz="2000" dirty="0" err="1" smtClean="0"/>
              <a:t>peritonsillar</a:t>
            </a:r>
            <a:r>
              <a:rPr lang="en-US" sz="2000" dirty="0" smtClean="0"/>
              <a:t> abscess is an adolescent with a recent </a:t>
            </a:r>
            <a:r>
              <a:rPr lang="en-US" sz="2000" b="1" dirty="0" smtClean="0"/>
              <a:t>history of acute </a:t>
            </a:r>
            <a:r>
              <a:rPr lang="en-US" sz="2000" b="1" dirty="0" err="1" smtClean="0"/>
              <a:t>pharyngotonsillitis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Clinical manifestations include </a:t>
            </a:r>
            <a:r>
              <a:rPr lang="en-US" sz="2000" b="1" dirty="0" smtClean="0"/>
              <a:t>sore throat, fever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trismus</a:t>
            </a:r>
            <a:r>
              <a:rPr lang="en-US" sz="2000" b="1" dirty="0" smtClean="0"/>
              <a:t>, and dysphagia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Physical examination reveals an </a:t>
            </a:r>
            <a:r>
              <a:rPr lang="en-US" sz="2000" b="1" dirty="0" smtClean="0"/>
              <a:t>asymmetric tonsillar bulge </a:t>
            </a:r>
            <a:r>
              <a:rPr lang="en-US" sz="2000" dirty="0" smtClean="0"/>
              <a:t>with </a:t>
            </a:r>
            <a:r>
              <a:rPr lang="en-US" sz="2000" b="1" dirty="0" smtClean="0"/>
              <a:t>displacement of the uvula</a:t>
            </a:r>
            <a:r>
              <a:rPr lang="en-US" sz="2000" dirty="0" smtClean="0"/>
              <a:t>. </a:t>
            </a:r>
            <a:r>
              <a:rPr lang="en-US" sz="2000" b="1" dirty="0" smtClean="0"/>
              <a:t>Which is diagnostic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CT is helpful for revealing the abscess. </a:t>
            </a:r>
          </a:p>
          <a:p>
            <a:r>
              <a:rPr lang="en-US" sz="2000" dirty="0" smtClean="0"/>
              <a:t>Group A streptococci and mixed oropharyngeal anaerobes are the most common pathogens.</a:t>
            </a:r>
            <a:endParaRPr lang="ar-JO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670" y="1825625"/>
            <a:ext cx="36290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PERITONSILLAR CELLULITIS AND/OR ABSCESS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36648"/>
            <a:ext cx="11095696" cy="3651504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b="1" dirty="0" smtClean="0"/>
              <a:t>Treatment includes surgical drainage and antibiotic therapy effective against group A streptococci and anaerobes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Surgical drainage may be accomplished through needle aspiration, incision and drainage, or tonsillectomy.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feared complication is rupture of the abscess, with resultant </a:t>
            </a:r>
            <a:r>
              <a:rPr lang="en-US" sz="2000" b="1" dirty="0" smtClean="0"/>
              <a:t>aspiration pneumonitis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There is a </a:t>
            </a:r>
            <a:r>
              <a:rPr lang="en-US" sz="2000" b="1" dirty="0" smtClean="0"/>
              <a:t>10% recurrence </a:t>
            </a:r>
            <a:r>
              <a:rPr lang="en-US" sz="2000" dirty="0" smtClean="0"/>
              <a:t>risk for </a:t>
            </a:r>
            <a:r>
              <a:rPr lang="en-US" sz="2000" dirty="0" err="1" smtClean="0"/>
              <a:t>peritonsillar</a:t>
            </a:r>
            <a:r>
              <a:rPr lang="en-US" sz="2000" dirty="0" smtClean="0"/>
              <a:t> abscess.</a:t>
            </a:r>
            <a:endParaRPr lang="ar-JO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69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Otitis Media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28476"/>
            <a:ext cx="11029616" cy="4472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term </a:t>
            </a:r>
            <a:r>
              <a:rPr lang="en-US" sz="2000" b="1" dirty="0"/>
              <a:t>otitis media (OM</a:t>
            </a:r>
            <a:r>
              <a:rPr lang="en-US" sz="2000" b="1" dirty="0" smtClean="0"/>
              <a:t>) includes 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acute </a:t>
            </a:r>
            <a:r>
              <a:rPr lang="en-US" sz="2000" dirty="0"/>
              <a:t>infection, which </a:t>
            </a:r>
            <a:r>
              <a:rPr lang="en-US" sz="2000" dirty="0" smtClean="0"/>
              <a:t>is termed </a:t>
            </a:r>
            <a:r>
              <a:rPr lang="en-US" sz="2000" dirty="0" err="1"/>
              <a:t>suppurative</a:t>
            </a:r>
            <a:r>
              <a:rPr lang="en-US" sz="2000" dirty="0"/>
              <a:t> or </a:t>
            </a:r>
            <a:r>
              <a:rPr lang="en-US" sz="2000" dirty="0" smtClean="0"/>
              <a:t>  </a:t>
            </a:r>
            <a:r>
              <a:rPr lang="en-US" sz="2000" b="1" dirty="0" smtClean="0"/>
              <a:t>Acute Otitis Media </a:t>
            </a:r>
            <a:r>
              <a:rPr lang="en-US" sz="2000" b="1" dirty="0"/>
              <a:t>(AOM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 smtClean="0"/>
              <a:t>inflammation </a:t>
            </a:r>
            <a:r>
              <a:rPr lang="en-US" sz="2000" dirty="0" smtClean="0"/>
              <a:t>accompanied </a:t>
            </a:r>
            <a:r>
              <a:rPr lang="en-US" sz="2000" dirty="0"/>
              <a:t>by </a:t>
            </a:r>
            <a:r>
              <a:rPr lang="en-US" sz="2000" b="1" dirty="0"/>
              <a:t>middle-ear effusion </a:t>
            </a:r>
            <a:r>
              <a:rPr lang="en-US" sz="2000" b="1" dirty="0" smtClean="0"/>
              <a:t>(</a:t>
            </a:r>
            <a:r>
              <a:rPr lang="en-US" sz="2000" b="1" dirty="0"/>
              <a:t>MEE), </a:t>
            </a:r>
            <a:r>
              <a:rPr lang="en-US" sz="2000" dirty="0" smtClean="0"/>
              <a:t>termed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err="1"/>
              <a:t>nonsuppurative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b="1" dirty="0" smtClean="0"/>
              <a:t>secretory </a:t>
            </a:r>
            <a:r>
              <a:rPr lang="en-US" sz="2000" b="1" dirty="0"/>
              <a:t>OM, </a:t>
            </a:r>
            <a:r>
              <a:rPr lang="en-US" sz="2000" dirty="0" smtClean="0"/>
              <a:t>or      </a:t>
            </a:r>
            <a:r>
              <a:rPr lang="en-US" sz="2000" b="1" dirty="0" smtClean="0"/>
              <a:t>Otitis Media </a:t>
            </a:r>
            <a:r>
              <a:rPr lang="en-US" sz="2000" b="1" dirty="0"/>
              <a:t>with </a:t>
            </a:r>
            <a:r>
              <a:rPr lang="en-US" sz="2000" b="1" dirty="0" smtClean="0"/>
              <a:t>Effusion </a:t>
            </a:r>
            <a:r>
              <a:rPr lang="en-US" sz="2000" b="1" dirty="0"/>
              <a:t>(OME).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Middle Ear Effusion:</a:t>
            </a:r>
            <a:endParaRPr lang="en-US" sz="2000" b="1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is a feature of both AOM and of OME and is an expression </a:t>
            </a:r>
            <a:r>
              <a:rPr lang="en-US" sz="2000" dirty="0" smtClean="0"/>
              <a:t>of the </a:t>
            </a:r>
            <a:r>
              <a:rPr lang="en-US" sz="2000" dirty="0"/>
              <a:t>underlying middle-ear mucosal inflammation. </a:t>
            </a:r>
            <a:endParaRPr lang="en-US" sz="2000" dirty="0" smtClean="0"/>
          </a:p>
          <a:p>
            <a:r>
              <a:rPr lang="en-US" sz="2000" dirty="0" smtClean="0"/>
              <a:t>MEE </a:t>
            </a:r>
            <a:r>
              <a:rPr lang="en-US" sz="2000" dirty="0"/>
              <a:t>results in the </a:t>
            </a:r>
            <a:r>
              <a:rPr lang="en-US" sz="2000" dirty="0" smtClean="0">
                <a:solidFill>
                  <a:srgbClr val="FF0000"/>
                </a:solidFill>
              </a:rPr>
              <a:t>conductive</a:t>
            </a:r>
            <a:r>
              <a:rPr lang="en-US" sz="2000" dirty="0" smtClean="0"/>
              <a:t> hearing </a:t>
            </a:r>
            <a:r>
              <a:rPr lang="en-US" sz="2000" dirty="0"/>
              <a:t>loss (CHL) associated with OM, ranging from none to as much as 50 </a:t>
            </a:r>
            <a:r>
              <a:rPr lang="en-US" sz="2000" dirty="0" smtClean="0"/>
              <a:t>dB of </a:t>
            </a:r>
            <a:r>
              <a:rPr lang="en-US" sz="2000" dirty="0"/>
              <a:t>hearing loss.</a:t>
            </a:r>
          </a:p>
        </p:txBody>
      </p:sp>
    </p:spTree>
    <p:extLst>
      <p:ext uri="{BB962C8B-B14F-4D97-AF65-F5344CB8AC3E}">
        <p14:creationId xmlns:p14="http://schemas.microsoft.com/office/powerpoint/2010/main" val="36655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6034"/>
            <a:ext cx="10515600" cy="4841966"/>
          </a:xfrm>
        </p:spPr>
        <p:txBody>
          <a:bodyPr>
            <a:normAutofit/>
          </a:bodyPr>
          <a:lstStyle/>
          <a:p>
            <a:r>
              <a:rPr lang="en-US" sz="2400" dirty="0"/>
              <a:t>The peak incidence and prevalence of OM is during the </a:t>
            </a:r>
            <a:r>
              <a:rPr lang="en-US" sz="2400" dirty="0">
                <a:solidFill>
                  <a:srgbClr val="FF0000"/>
                </a:solidFill>
              </a:rPr>
              <a:t>1st 2 </a:t>
            </a:r>
            <a:r>
              <a:rPr lang="en-US" sz="2400" dirty="0" err="1">
                <a:solidFill>
                  <a:srgbClr val="FF0000"/>
                </a:solidFill>
              </a:rPr>
              <a:t>yr</a:t>
            </a:r>
            <a:r>
              <a:rPr lang="en-US" sz="2400" dirty="0">
                <a:solidFill>
                  <a:srgbClr val="FF0000"/>
                </a:solidFill>
              </a:rPr>
              <a:t> of life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 More than </a:t>
            </a:r>
            <a:r>
              <a:rPr lang="en-US" sz="2400" dirty="0"/>
              <a:t>80% of children experience at least one episode of OM by the age of 3 yr</a:t>
            </a:r>
            <a:r>
              <a:rPr lang="en-US" sz="2400" dirty="0" smtClean="0"/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OM </a:t>
            </a:r>
            <a:r>
              <a:rPr lang="en-US" sz="2400" dirty="0">
                <a:solidFill>
                  <a:srgbClr val="FF0000"/>
                </a:solidFill>
              </a:rPr>
              <a:t>is also the most common cause of acquired hearing </a:t>
            </a:r>
            <a:r>
              <a:rPr lang="en-US" sz="2400" dirty="0" smtClean="0">
                <a:solidFill>
                  <a:srgbClr val="FF0000"/>
                </a:solidFill>
              </a:rPr>
              <a:t>loss in </a:t>
            </a:r>
            <a:r>
              <a:rPr lang="en-US" sz="2400" dirty="0">
                <a:solidFill>
                  <a:srgbClr val="FF0000"/>
                </a:solidFill>
              </a:rPr>
              <a:t>children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OM has a propensity to become chronic and recur. The earlier in </a:t>
            </a:r>
            <a:r>
              <a:rPr lang="en-US" sz="2400" dirty="0" smtClean="0"/>
              <a:t>life a </a:t>
            </a:r>
            <a:r>
              <a:rPr lang="en-US" sz="2400" dirty="0"/>
              <a:t>child experiences the 1st episode, the greater the frequency of </a:t>
            </a:r>
            <a:r>
              <a:rPr lang="en-US" sz="2400" dirty="0" smtClean="0"/>
              <a:t>recurrence, severity</a:t>
            </a:r>
            <a:r>
              <a:rPr lang="en-US" sz="2400" dirty="0"/>
              <a:t>, and persistence of MEE.</a:t>
            </a:r>
          </a:p>
        </p:txBody>
      </p:sp>
    </p:spTree>
    <p:extLst>
      <p:ext uri="{BB962C8B-B14F-4D97-AF65-F5344CB8AC3E}">
        <p14:creationId xmlns:p14="http://schemas.microsoft.com/office/powerpoint/2010/main" val="20441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51" y="1901952"/>
            <a:ext cx="10515600" cy="46381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 Age : -</a:t>
            </a:r>
            <a:r>
              <a:rPr lang="en-US" sz="2000" dirty="0" smtClean="0"/>
              <a:t>rates </a:t>
            </a:r>
            <a:r>
              <a:rPr lang="en-US" sz="2000" dirty="0"/>
              <a:t>are highest at 6-20 </a:t>
            </a:r>
            <a:r>
              <a:rPr lang="en-US" sz="2000" dirty="0" err="1"/>
              <a:t>mo</a:t>
            </a:r>
            <a:r>
              <a:rPr lang="en-US" sz="2000" dirty="0"/>
              <a:t> of age. </a:t>
            </a:r>
            <a:r>
              <a:rPr lang="en-US" sz="2000" dirty="0" smtClean="0"/>
              <a:t>then </a:t>
            </a:r>
            <a:r>
              <a:rPr lang="en-US" sz="2000" dirty="0" smtClean="0"/>
              <a:t>decline </a:t>
            </a:r>
            <a:r>
              <a:rPr lang="en-US" sz="2000" dirty="0"/>
              <a:t>progressively,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      </a:t>
            </a:r>
            <a:r>
              <a:rPr lang="en-US" sz="2000" dirty="0" smtClean="0"/>
              <a:t>      </a:t>
            </a:r>
            <a:r>
              <a:rPr lang="en-US" sz="2000" dirty="0" smtClean="0"/>
              <a:t>-most </a:t>
            </a:r>
            <a:r>
              <a:rPr lang="en-US" sz="2000" dirty="0"/>
              <a:t>likely due to  less-well–developed immunologic defense and less favorable </a:t>
            </a:r>
            <a:r>
              <a:rPr lang="en-US" sz="2000" dirty="0" err="1"/>
              <a:t>eustachian</a:t>
            </a:r>
            <a:r>
              <a:rPr lang="en-US" sz="2000" dirty="0"/>
              <a:t> </a:t>
            </a:r>
            <a:r>
              <a:rPr lang="en-US" sz="2000" dirty="0" smtClean="0"/>
              <a:t>        		tubal </a:t>
            </a:r>
            <a:r>
              <a:rPr lang="en-US" sz="2000" dirty="0"/>
              <a:t>factors involving both the </a:t>
            </a:r>
            <a:r>
              <a:rPr lang="en-US" sz="2000" dirty="0" smtClean="0"/>
              <a:t>structure </a:t>
            </a:r>
            <a:r>
              <a:rPr lang="en-US" sz="2000" dirty="0"/>
              <a:t>and function of the tube.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Gender </a:t>
            </a:r>
            <a:r>
              <a:rPr lang="en-US" sz="2000" dirty="0" smtClean="0"/>
              <a:t>:          </a:t>
            </a:r>
            <a:r>
              <a:rPr lang="en-US" sz="2000" dirty="0" smtClean="0"/>
              <a:t>Boys &gt; girls ??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Genetic background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socioeconomic status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breast </a:t>
            </a:r>
            <a:r>
              <a:rPr lang="en-US" sz="2000" dirty="0"/>
              <a:t>milk </a:t>
            </a:r>
            <a:r>
              <a:rPr lang="en-US" sz="2000" dirty="0" smtClean="0"/>
              <a:t>feeding :protective effect ( </a:t>
            </a:r>
            <a:r>
              <a:rPr lang="en-US" sz="2000" dirty="0" smtClean="0"/>
              <a:t>semi-sitting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degree </a:t>
            </a:r>
            <a:r>
              <a:rPr lang="en-US" sz="2000" dirty="0"/>
              <a:t>of exposure </a:t>
            </a:r>
            <a:r>
              <a:rPr lang="en-US" sz="2000" dirty="0" smtClean="0"/>
              <a:t>to tobacco smoke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degree </a:t>
            </a:r>
            <a:r>
              <a:rPr lang="en-US" sz="2000" dirty="0"/>
              <a:t>of exposure to other </a:t>
            </a:r>
            <a:r>
              <a:rPr lang="en-US" sz="2000" dirty="0" smtClean="0"/>
              <a:t>children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presence </a:t>
            </a:r>
            <a:r>
              <a:rPr lang="en-US" sz="2000" dirty="0"/>
              <a:t>or absence </a:t>
            </a:r>
            <a:r>
              <a:rPr lang="en-US" sz="2000" dirty="0" smtClean="0"/>
              <a:t>of respiratory allergy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season </a:t>
            </a:r>
            <a:r>
              <a:rPr lang="en-US" sz="2000" dirty="0"/>
              <a:t>of the </a:t>
            </a:r>
            <a:r>
              <a:rPr lang="en-US" sz="2000" dirty="0" smtClean="0"/>
              <a:t>year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 </a:t>
            </a:r>
            <a:r>
              <a:rPr lang="en-US" sz="2000" dirty="0"/>
              <a:t>pneumococcal vaccination status.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Children with certain types of immune deficiencies and congenital </a:t>
            </a:r>
            <a:r>
              <a:rPr lang="en-US" sz="2000" dirty="0" smtClean="0"/>
              <a:t>craniofacial anomalies </a:t>
            </a:r>
            <a:r>
              <a:rPr lang="en-US" sz="2000" dirty="0"/>
              <a:t>(cleft palate) are particularly prone to OM.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651" y="955725"/>
            <a:ext cx="10217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occurrence of OM </a:t>
            </a:r>
            <a:r>
              <a:rPr lang="en-US" sz="2800" b="1" dirty="0" smtClean="0">
                <a:solidFill>
                  <a:schemeClr val="bg1"/>
                </a:solidFill>
              </a:rPr>
              <a:t>depend </a:t>
            </a:r>
            <a:r>
              <a:rPr lang="en-US" sz="2800" b="1" dirty="0">
                <a:solidFill>
                  <a:schemeClr val="bg1"/>
                </a:solidFill>
              </a:rPr>
              <a:t>on several factors including :</a:t>
            </a:r>
          </a:p>
        </p:txBody>
      </p:sp>
    </p:spTree>
    <p:extLst>
      <p:ext uri="{BB962C8B-B14F-4D97-AF65-F5344CB8AC3E}">
        <p14:creationId xmlns:p14="http://schemas.microsoft.com/office/powerpoint/2010/main" val="4969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139012"/>
            <a:ext cx="8897565" cy="1560716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22" y="1901952"/>
            <a:ext cx="11065546" cy="464515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800" b="1" dirty="0" smtClean="0"/>
              <a:t>Acute otitis media :</a:t>
            </a:r>
          </a:p>
          <a:p>
            <a:pPr lvl="1"/>
            <a:r>
              <a:rPr lang="en-US" sz="1800" b="1" dirty="0" smtClean="0"/>
              <a:t>Bacterial</a:t>
            </a:r>
            <a:r>
              <a:rPr lang="en-US" sz="1800" dirty="0" smtClean="0"/>
              <a:t> → 65-75%  of all cases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1800" dirty="0"/>
              <a:t>Strep </a:t>
            </a:r>
            <a:r>
              <a:rPr lang="en-US" sz="1800" dirty="0" err="1"/>
              <a:t>pneumoniae</a:t>
            </a:r>
            <a:r>
              <a:rPr lang="en-US" sz="1800" dirty="0"/>
              <a:t> 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1800" dirty="0"/>
              <a:t>Non-type H. influenza = 25 – </a:t>
            </a:r>
            <a:r>
              <a:rPr lang="en-US" sz="1800" dirty="0" smtClean="0"/>
              <a:t>30%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1800" dirty="0" smtClean="0"/>
              <a:t>Moraxella </a:t>
            </a:r>
            <a:r>
              <a:rPr lang="en-US" sz="1800" dirty="0" err="1"/>
              <a:t>catarrhalis</a:t>
            </a:r>
            <a:r>
              <a:rPr lang="en-US" sz="1800" dirty="0"/>
              <a:t> = 10 – 15 % </a:t>
            </a:r>
            <a:endParaRPr lang="en-US" sz="18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sz="1800" dirty="0" smtClean="0"/>
              <a:t>GAS </a:t>
            </a:r>
            <a:r>
              <a:rPr lang="en-US" sz="1800" dirty="0"/>
              <a:t>= 2</a:t>
            </a:r>
            <a:r>
              <a:rPr lang="en-US" sz="1800" dirty="0" smtClean="0"/>
              <a:t>%</a:t>
            </a:r>
            <a:endParaRPr lang="en-US" sz="1800" dirty="0" smtClean="0"/>
          </a:p>
          <a:p>
            <a:pPr lvl="1"/>
            <a:r>
              <a:rPr lang="en-US" sz="1800" b="1" dirty="0" smtClean="0"/>
              <a:t>Viral</a:t>
            </a:r>
            <a:r>
              <a:rPr lang="en-US" sz="1800" dirty="0" smtClean="0"/>
              <a:t> → 25 - 30% - most commonly RSV, Influenza and adenovirus</a:t>
            </a:r>
          </a:p>
          <a:p>
            <a:pPr marL="457200" lvl="1" indent="0">
              <a:buNone/>
            </a:pPr>
            <a:r>
              <a:rPr lang="en-US" sz="1800" dirty="0" smtClean="0"/>
              <a:t>Viral </a:t>
            </a:r>
            <a:r>
              <a:rPr lang="en-US" sz="1800" dirty="0"/>
              <a:t>pathogens have a negative impact on </a:t>
            </a:r>
            <a:r>
              <a:rPr lang="en-US" sz="1800" dirty="0" err="1"/>
              <a:t>eustachian</a:t>
            </a:r>
            <a:r>
              <a:rPr lang="en-US" sz="1800" dirty="0"/>
              <a:t> tube function, can impair local immune function and increase bacterial adherence, and can change the pharmacokinetic dynamics, reducing the efficacy of antimicrobial medications.</a:t>
            </a:r>
          </a:p>
          <a:p>
            <a:pPr marL="457200" lvl="1" indent="0">
              <a:buNone/>
            </a:pPr>
            <a:r>
              <a:rPr lang="en-US" sz="1800" b="1" dirty="0"/>
              <a:t>Otitis Media With </a:t>
            </a:r>
            <a:r>
              <a:rPr lang="en-US" sz="1800" b="1" dirty="0" smtClean="0"/>
              <a:t>Effusion :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the pathogens typically found in AOM are recoverable in only 30% of children with </a:t>
            </a:r>
            <a:r>
              <a:rPr lang="en-US" sz="1800" dirty="0" smtClean="0"/>
              <a:t>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79" y="514352"/>
            <a:ext cx="8897565" cy="1560716"/>
          </a:xfrm>
        </p:spPr>
        <p:txBody>
          <a:bodyPr/>
          <a:lstStyle/>
          <a:p>
            <a:r>
              <a:rPr lang="en-US" b="1" dirty="0"/>
              <a:t>Clinical Manifestations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9" y="1821860"/>
            <a:ext cx="11201400" cy="47618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/>
              <a:t>AOM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Symptoms </a:t>
            </a:r>
            <a:r>
              <a:rPr lang="en-US" dirty="0"/>
              <a:t>of </a:t>
            </a:r>
            <a:r>
              <a:rPr lang="en-US" dirty="0" smtClean="0"/>
              <a:t>are </a:t>
            </a:r>
            <a:r>
              <a:rPr lang="en-US" dirty="0"/>
              <a:t>variable, especially in infants and young children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In young </a:t>
            </a:r>
            <a:r>
              <a:rPr lang="en-US" dirty="0"/>
              <a:t>children, evidence of </a:t>
            </a:r>
            <a:r>
              <a:rPr lang="en-US" b="1" dirty="0"/>
              <a:t>ear pain </a:t>
            </a:r>
            <a:r>
              <a:rPr lang="en-US" dirty="0"/>
              <a:t>may be manifested by irritability or </a:t>
            </a:r>
            <a:r>
              <a:rPr lang="en-US" dirty="0" smtClean="0"/>
              <a:t>a change </a:t>
            </a:r>
            <a:r>
              <a:rPr lang="en-US" dirty="0"/>
              <a:t>in sleeping or eating habits and occasionally, holding or tugging at </a:t>
            </a:r>
            <a:r>
              <a:rPr lang="en-US" dirty="0" smtClean="0"/>
              <a:t>the ear</a:t>
            </a:r>
            <a:r>
              <a:rPr lang="en-US" dirty="0"/>
              <a:t>.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Pulling </a:t>
            </a:r>
            <a:r>
              <a:rPr lang="en-US" dirty="0"/>
              <a:t>at the ear alone has a low sensitivity and specificity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b="1" dirty="0"/>
              <a:t>Fever</a:t>
            </a:r>
            <a:r>
              <a:rPr lang="en-US" dirty="0"/>
              <a:t> may </a:t>
            </a:r>
            <a:r>
              <a:rPr lang="en-US" dirty="0" smtClean="0"/>
              <a:t>also be </a:t>
            </a:r>
            <a:r>
              <a:rPr lang="en-US" dirty="0"/>
              <a:t>present and may occasionally be the only sign.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Rupture </a:t>
            </a:r>
            <a:r>
              <a:rPr lang="en-US" dirty="0"/>
              <a:t>of the TM </a:t>
            </a:r>
            <a:r>
              <a:rPr lang="en-US" dirty="0" smtClean="0"/>
              <a:t>with </a:t>
            </a:r>
            <a:r>
              <a:rPr lang="en-US" b="1" dirty="0" smtClean="0"/>
              <a:t>purulent </a:t>
            </a:r>
            <a:r>
              <a:rPr lang="en-US" b="1" dirty="0" err="1"/>
              <a:t>otorrhea</a:t>
            </a:r>
            <a:r>
              <a:rPr lang="en-US" b="1" dirty="0"/>
              <a:t> </a:t>
            </a:r>
            <a:r>
              <a:rPr lang="en-US" dirty="0"/>
              <a:t>is uncommon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dirty="0"/>
              <a:t>Systemic symptoms and symptoms </a:t>
            </a:r>
            <a:r>
              <a:rPr lang="en-US" dirty="0" smtClean="0"/>
              <a:t>associated with </a:t>
            </a:r>
            <a:r>
              <a:rPr lang="en-US" dirty="0"/>
              <a:t>upper respiratory tract infections also occur</a:t>
            </a:r>
            <a:r>
              <a:rPr lang="en-US" dirty="0" smtClean="0"/>
              <a:t>;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dirty="0"/>
              <a:t>occasionally there may be </a:t>
            </a:r>
            <a:r>
              <a:rPr lang="en-US" dirty="0" smtClean="0"/>
              <a:t>no symptoms</a:t>
            </a:r>
            <a:r>
              <a:rPr lang="en-US" dirty="0"/>
              <a:t>, the disease having been discovered at a routine health </a:t>
            </a:r>
            <a:r>
              <a:rPr lang="en-US" dirty="0" smtClean="0"/>
              <a:t>examination.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 smtClean="0"/>
              <a:t> </a:t>
            </a:r>
            <a:r>
              <a:rPr lang="en-US" b="1" dirty="0"/>
              <a:t>OME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hearing </a:t>
            </a:r>
            <a:r>
              <a:rPr lang="en-US" dirty="0" smtClean="0"/>
              <a:t>loss: </a:t>
            </a:r>
            <a:r>
              <a:rPr lang="en-US" dirty="0" smtClean="0"/>
              <a:t>may manifest as changes in speech patterns but often goes undetected if unilateral or mild  in nature, especially in </a:t>
            </a:r>
            <a:r>
              <a:rPr lang="en-US" dirty="0" smtClean="0"/>
              <a:t>younger </a:t>
            </a:r>
            <a:r>
              <a:rPr lang="en-US" dirty="0" smtClean="0"/>
              <a:t>children.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2.       Balance </a:t>
            </a:r>
            <a:r>
              <a:rPr lang="en-US" dirty="0"/>
              <a:t>difficulties or disequilibrium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3.       mild </a:t>
            </a:r>
            <a:r>
              <a:rPr lang="en-US" dirty="0"/>
              <a:t>discomfort or </a:t>
            </a:r>
            <a:r>
              <a:rPr lang="en-US" dirty="0" smtClean="0"/>
              <a:t>a sense </a:t>
            </a:r>
            <a:r>
              <a:rPr lang="en-US" dirty="0"/>
              <a:t>of fullness in the ear.</a:t>
            </a:r>
          </a:p>
        </p:txBody>
      </p:sp>
    </p:spTree>
    <p:extLst>
      <p:ext uri="{BB962C8B-B14F-4D97-AF65-F5344CB8AC3E}">
        <p14:creationId xmlns:p14="http://schemas.microsoft.com/office/powerpoint/2010/main" val="33973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92" y="744718"/>
            <a:ext cx="8897565" cy="737982"/>
          </a:xfrm>
        </p:spPr>
        <p:txBody>
          <a:bodyPr/>
          <a:lstStyle/>
          <a:p>
            <a:r>
              <a:rPr lang="en-US" dirty="0" smtClean="0"/>
              <a:t>Physical examination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954437" y="2664565"/>
            <a:ext cx="4160520" cy="3657601"/>
          </a:xfrm>
        </p:spPr>
        <p:txBody>
          <a:bodyPr/>
          <a:lstStyle/>
          <a:p>
            <a:endParaRPr lang="en-US" sz="2600" dirty="0"/>
          </a:p>
          <a:p>
            <a:r>
              <a:rPr lang="en-US" sz="2600" u="sng" dirty="0"/>
              <a:t>Normal TM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Translucent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Likely mobile on  pneumatic </a:t>
            </a:r>
            <a:r>
              <a:rPr lang="en-US" sz="2200" dirty="0" err="1"/>
              <a:t>otoscopy</a:t>
            </a:r>
            <a:endParaRPr lang="en-US" sz="2200" dirty="0"/>
          </a:p>
          <a:p>
            <a:pPr marL="731520" lvl="1" indent="-457200">
              <a:buFont typeface="+mj-lt"/>
              <a:buAutoNum type="arabicPeriod"/>
            </a:pPr>
            <a:r>
              <a:rPr lang="en-US" sz="2200" dirty="0"/>
              <a:t>Landmarks preserved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7" name="Picture 15" descr="normal ea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336" y="2208562"/>
            <a:ext cx="4040777" cy="431945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32" y="744718"/>
            <a:ext cx="2990850" cy="29908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639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Bulging tympanic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057400"/>
            <a:ext cx="9872871" cy="2682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56" y="4830752"/>
            <a:ext cx="10387324" cy="417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004" y="6187440"/>
            <a:ext cx="641908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The Diagnosis and Management of Acute Otitis </a:t>
            </a:r>
            <a:r>
              <a:rPr lang="en-US" sz="1200" b="1" dirty="0" smtClean="0"/>
              <a:t>Media, </a:t>
            </a:r>
            <a:r>
              <a:rPr lang="en-US" sz="1200" dirty="0" err="1" smtClean="0"/>
              <a:t>Lieberthal</a:t>
            </a:r>
            <a:r>
              <a:rPr lang="en-US" sz="1200" dirty="0" smtClean="0"/>
              <a:t> et al,</a:t>
            </a:r>
            <a:r>
              <a:rPr lang="en-US" sz="1200" i="1" dirty="0" smtClean="0"/>
              <a:t> </a:t>
            </a:r>
            <a:r>
              <a:rPr lang="en-US" sz="1200" i="1" dirty="0"/>
              <a:t>Pediatrics </a:t>
            </a:r>
            <a:r>
              <a:rPr lang="en-US" sz="1200" dirty="0"/>
              <a:t>2013;131;e964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72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Etiology</a:t>
            </a:r>
            <a:b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5960"/>
            <a:ext cx="8032157" cy="47164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most common pathogens </a:t>
            </a:r>
            <a:r>
              <a:rPr lang="en-US" sz="2400" dirty="0" smtClean="0"/>
              <a:t>are </a:t>
            </a:r>
            <a:r>
              <a:rPr lang="en-US" sz="2400" dirty="0"/>
              <a:t>the </a:t>
            </a:r>
            <a:r>
              <a:rPr lang="en-US" sz="2400" dirty="0" smtClean="0"/>
              <a:t>of </a:t>
            </a:r>
            <a:r>
              <a:rPr lang="en-US" sz="2400" dirty="0"/>
              <a:t>human rhinoviruses </a:t>
            </a:r>
            <a:r>
              <a:rPr lang="en-US" sz="2400" dirty="0" smtClean="0"/>
              <a:t>(more than 200 types 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Rhinoviruses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HRV) </a:t>
            </a:r>
            <a:r>
              <a:rPr lang="en-US" sz="2400" dirty="0" smtClean="0"/>
              <a:t>are </a:t>
            </a:r>
            <a:r>
              <a:rPr lang="en-US" sz="2400" dirty="0"/>
              <a:t>associated with more than 50% of colds in adults and children. </a:t>
            </a:r>
            <a:endParaRPr lang="en-US" sz="2400" dirty="0" smtClean="0"/>
          </a:p>
          <a:p>
            <a:r>
              <a:rPr lang="en-US" sz="2400" dirty="0" smtClean="0"/>
              <a:t>Many </a:t>
            </a:r>
            <a:r>
              <a:rPr lang="en-US" sz="2400" dirty="0"/>
              <a:t>viruses that </a:t>
            </a:r>
            <a:r>
              <a:rPr lang="en-US" sz="2400" dirty="0" smtClean="0"/>
              <a:t>cause rhinitis </a:t>
            </a:r>
            <a:r>
              <a:rPr lang="en-US" sz="2400" dirty="0"/>
              <a:t>are also </a:t>
            </a:r>
            <a:r>
              <a:rPr lang="en-US" sz="2400" dirty="0">
                <a:solidFill>
                  <a:srgbClr val="FF0000"/>
                </a:solidFill>
              </a:rPr>
              <a:t>associated with other symptoms </a:t>
            </a:r>
            <a:r>
              <a:rPr lang="en-US" sz="2400" dirty="0"/>
              <a:t>and signs such as </a:t>
            </a:r>
            <a:r>
              <a:rPr lang="en-US" sz="2400" dirty="0" smtClean="0"/>
              <a:t>cough, wheezing</a:t>
            </a:r>
            <a:r>
              <a:rPr lang="en-US" sz="2400" dirty="0"/>
              <a:t>, and fever.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349" y="1791153"/>
            <a:ext cx="3400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358" y="921612"/>
            <a:ext cx="6106835" cy="5339537"/>
          </a:xfrm>
          <a:prstGeom prst="rect">
            <a:avLst/>
          </a:prstGeom>
        </p:spPr>
      </p:pic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7812741" y="1600200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u="sng" dirty="0" smtClean="0"/>
              <a:t>AOM</a:t>
            </a:r>
            <a:r>
              <a:rPr lang="en-US" dirty="0" smtClean="0"/>
              <a:t>  </a:t>
            </a:r>
          </a:p>
          <a:p>
            <a:r>
              <a:rPr lang="en-US" sz="2200" dirty="0" smtClean="0"/>
              <a:t>Acute Otitis Media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 smtClean="0"/>
              <a:t>Erythematous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 smtClean="0"/>
              <a:t>Bulging with fluid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 smtClean="0"/>
              <a:t>Landmarks obscured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 dirty="0" smtClean="0"/>
              <a:t>Likely NOT mobile on pneumatic </a:t>
            </a:r>
            <a:r>
              <a:rPr lang="en-US" sz="2200" dirty="0" err="1" smtClean="0"/>
              <a:t>otoscopy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75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2" y="2109216"/>
            <a:ext cx="11029616" cy="43647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u="sng" dirty="0" smtClean="0"/>
              <a:t>Treatment</a:t>
            </a:r>
            <a:r>
              <a:rPr lang="en-US" sz="2800" dirty="0" smtClean="0"/>
              <a:t> – </a:t>
            </a:r>
            <a:r>
              <a:rPr lang="en-US" sz="2800" b="1" dirty="0" smtClean="0"/>
              <a:t>Antibiotics</a:t>
            </a:r>
            <a:r>
              <a:rPr lang="en-US" sz="2800" dirty="0" smtClean="0"/>
              <a:t> → </a:t>
            </a:r>
          </a:p>
          <a:p>
            <a:pPr marL="891540" lvl="2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i="0" dirty="0"/>
              <a:t>1</a:t>
            </a:r>
            <a:r>
              <a:rPr lang="en-US" sz="2000" i="0" baseline="30000" dirty="0"/>
              <a:t>st</a:t>
            </a:r>
            <a:r>
              <a:rPr lang="en-US" sz="2000" i="0" dirty="0"/>
              <a:t> line = </a:t>
            </a:r>
            <a:r>
              <a:rPr lang="en-US" sz="2000" i="0" dirty="0" smtClean="0"/>
              <a:t>Amoxicillin or </a:t>
            </a:r>
            <a:r>
              <a:rPr lang="en-US" sz="2000" dirty="0"/>
              <a:t>Amoxicillin-</a:t>
            </a:r>
            <a:r>
              <a:rPr lang="en-US" sz="2000" dirty="0" err="1"/>
              <a:t>clavulunate</a:t>
            </a:r>
            <a:r>
              <a:rPr lang="en-US" sz="2000" dirty="0"/>
              <a:t> (</a:t>
            </a:r>
            <a:r>
              <a:rPr lang="en-US" sz="2000" i="0" dirty="0"/>
              <a:t>High-dose → 80-90 mg/kg)</a:t>
            </a:r>
          </a:p>
          <a:p>
            <a:pPr marL="891540" lvl="2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i="0" dirty="0"/>
              <a:t>2</a:t>
            </a:r>
            <a:r>
              <a:rPr lang="en-US" sz="2000" i="0" baseline="30000" dirty="0"/>
              <a:t>nd</a:t>
            </a:r>
            <a:r>
              <a:rPr lang="en-US" sz="2000" i="0" dirty="0"/>
              <a:t> line = </a:t>
            </a:r>
            <a:r>
              <a:rPr lang="en-US" sz="2000" i="0" dirty="0" smtClean="0"/>
              <a:t>2</a:t>
            </a:r>
            <a:r>
              <a:rPr lang="en-US" sz="2000" i="0" baseline="30000" dirty="0" smtClean="0"/>
              <a:t>nd</a:t>
            </a:r>
            <a:r>
              <a:rPr lang="en-US" sz="2000" i="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3</a:t>
            </a:r>
            <a:r>
              <a:rPr lang="en-US" sz="2000" i="0" baseline="30000" dirty="0" smtClean="0"/>
              <a:t>rd</a:t>
            </a:r>
            <a:r>
              <a:rPr lang="en-US" sz="2000" i="0" dirty="0" smtClean="0"/>
              <a:t> generation </a:t>
            </a:r>
            <a:r>
              <a:rPr lang="en-US" sz="2000" i="0" dirty="0" err="1"/>
              <a:t>cephalosporins</a:t>
            </a:r>
            <a:r>
              <a:rPr lang="en-US" sz="2000" i="0" dirty="0"/>
              <a:t> </a:t>
            </a:r>
            <a:r>
              <a:rPr lang="en-US" sz="2000" i="0" dirty="0" smtClean="0"/>
              <a:t>, </a:t>
            </a:r>
            <a:r>
              <a:rPr lang="en-US" sz="2000" i="0" dirty="0"/>
              <a:t>or macrolides </a:t>
            </a:r>
          </a:p>
          <a:p>
            <a:pPr marL="891540" lvl="2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i="0" dirty="0" smtClean="0"/>
              <a:t>3rd </a:t>
            </a:r>
            <a:r>
              <a:rPr lang="en-US" sz="2000" i="0" dirty="0"/>
              <a:t>line = Clindamycin/ </a:t>
            </a:r>
            <a:r>
              <a:rPr lang="en-US" sz="2000" i="0" dirty="0" smtClean="0"/>
              <a:t>Ceftriaxone IM/IV</a:t>
            </a:r>
            <a:endParaRPr 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Pain assessment – If present treat with Acetaminophen or </a:t>
            </a:r>
            <a:r>
              <a:rPr lang="en-US" sz="2000" dirty="0" smtClean="0"/>
              <a:t>Ibuprofen</a:t>
            </a:r>
            <a:endParaRPr lang="en-US" sz="2400" u="sng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u="sng" dirty="0" smtClean="0"/>
              <a:t>Duration</a:t>
            </a:r>
            <a:r>
              <a:rPr lang="en-US" sz="2400" dirty="0" smtClean="0"/>
              <a:t> →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i="0" dirty="0" smtClean="0"/>
              <a:t>&lt; 2 </a:t>
            </a:r>
            <a:r>
              <a:rPr lang="en-US" sz="2000" i="0" dirty="0" err="1" smtClean="0"/>
              <a:t>yo</a:t>
            </a:r>
            <a:r>
              <a:rPr lang="en-US" sz="2000" i="0" dirty="0" smtClean="0"/>
              <a:t> = 10 days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i="0" dirty="0" smtClean="0"/>
              <a:t>&gt; 2 </a:t>
            </a:r>
            <a:r>
              <a:rPr lang="en-US" sz="2000" i="0" dirty="0" err="1" smtClean="0"/>
              <a:t>yo</a:t>
            </a:r>
            <a:r>
              <a:rPr lang="en-US" sz="2000" i="0" dirty="0" smtClean="0"/>
              <a:t> = 5 – 7 </a:t>
            </a:r>
            <a:r>
              <a:rPr lang="en-US" sz="2000" i="0" dirty="0" smtClean="0"/>
              <a:t>days</a:t>
            </a: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Improvement within 72 hours – if not, reconsider diagnosis  </a:t>
            </a:r>
            <a:r>
              <a:rPr lang="en-US" sz="2000" dirty="0" smtClean="0"/>
              <a:t>and/or </a:t>
            </a:r>
            <a:r>
              <a:rPr lang="en-US" sz="2000" dirty="0"/>
              <a:t>antibiotic </a:t>
            </a:r>
            <a:r>
              <a:rPr lang="en-US" sz="2000" dirty="0" smtClean="0"/>
              <a:t>choice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59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u="sng" dirty="0" smtClean="0"/>
              <a:t>Tests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Tympanometry </a:t>
            </a:r>
            <a:r>
              <a:rPr lang="en-US" sz="1900" dirty="0" smtClean="0"/>
              <a:t>(Impedance Audiometry)–</a:t>
            </a:r>
            <a:r>
              <a:rPr lang="en-US" sz="2400" dirty="0" smtClean="0"/>
              <a:t> measures middle ear pressure and TM mobility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Hearing assessment: Loss </a:t>
            </a:r>
            <a:r>
              <a:rPr lang="en-US" sz="2400" dirty="0"/>
              <a:t>of hearing of &gt;= 20 decibel (dB) is abnormal</a:t>
            </a:r>
          </a:p>
          <a:p>
            <a:pPr>
              <a:buFont typeface="Wingdings" pitchFamily="2" charset="2"/>
              <a:buChar char="Ø"/>
            </a:pPr>
            <a:endParaRPr lang="en-US" sz="2600" u="sng" dirty="0" smtClean="0"/>
          </a:p>
          <a:p>
            <a:pPr>
              <a:buFont typeface="Wingdings" pitchFamily="2" charset="2"/>
              <a:buChar char="Ø"/>
            </a:pPr>
            <a:r>
              <a:rPr lang="en-US" sz="2600" u="sng" dirty="0" smtClean="0"/>
              <a:t>Treatment</a:t>
            </a:r>
            <a:r>
              <a:rPr lang="en-US" sz="2600" dirty="0" smtClean="0"/>
              <a:t> → </a:t>
            </a:r>
            <a:r>
              <a:rPr lang="en-US" sz="2600" u="sng" dirty="0" smtClean="0"/>
              <a:t>No </a:t>
            </a:r>
            <a:r>
              <a:rPr lang="en-US" sz="2600" u="sng" dirty="0" smtClean="0"/>
              <a:t>antibiotics</a:t>
            </a:r>
            <a:r>
              <a:rPr lang="en-US" sz="2600" dirty="0" smtClean="0"/>
              <a:t> </a:t>
            </a:r>
            <a:r>
              <a:rPr lang="en-US" sz="2600" dirty="0" smtClean="0"/>
              <a:t>if within 3 months of AOM &amp; No systemic symptoms of </a:t>
            </a:r>
            <a:r>
              <a:rPr lang="en-US" sz="2600" dirty="0" smtClean="0"/>
              <a:t>infection</a:t>
            </a:r>
            <a:endParaRPr lang="en-US" sz="2200" dirty="0" smtClean="0"/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Treat with antibiotics if MEE persists </a:t>
            </a:r>
            <a:r>
              <a:rPr lang="en-US" sz="2200" u="sng" dirty="0" smtClean="0"/>
              <a:t>more than 3 months</a:t>
            </a:r>
            <a:r>
              <a:rPr lang="en-US" sz="2200" dirty="0" smtClean="0"/>
              <a:t> or </a:t>
            </a:r>
            <a:r>
              <a:rPr lang="en-US" sz="2200" u="sng" dirty="0" smtClean="0"/>
              <a:t>associated hearing loss</a:t>
            </a:r>
            <a:r>
              <a:rPr lang="en-US" sz="2200" dirty="0" smtClean="0"/>
              <a:t> → also ENT referral for possible </a:t>
            </a:r>
            <a:r>
              <a:rPr lang="en-US" sz="2200" dirty="0" err="1" smtClean="0"/>
              <a:t>Tympanostomy</a:t>
            </a:r>
            <a:r>
              <a:rPr lang="en-US" sz="2200" dirty="0" smtClean="0"/>
              <a:t> Tube </a:t>
            </a:r>
            <a:r>
              <a:rPr lang="en-US" sz="2200" dirty="0" smtClean="0"/>
              <a:t>placement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Treat allergic rhinitis if present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Assess adenoids, if large may need adenoidectomy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21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727" y="811316"/>
            <a:ext cx="10996288" cy="53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11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9AA152-7FFC-F852-D2C4-0B2BCE38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i="0" u="none" strike="noStrike" cap="none" dirty="0" smtClean="0">
                <a:effectLst/>
                <a:latin typeface="Calibri" panose="020F0502020204030204" pitchFamily="34" charset="0"/>
              </a:rPr>
              <a:t>Viral </a:t>
            </a:r>
            <a:r>
              <a:rPr lang="en-GB" sz="3600" i="0" u="none" strike="noStrike" cap="none" dirty="0" err="1" smtClean="0">
                <a:effectLst/>
                <a:latin typeface="Calibri" panose="020F0502020204030204" pitchFamily="34" charset="0"/>
              </a:rPr>
              <a:t>Laryngotracheobronchitis</a:t>
            </a:r>
            <a:r>
              <a:rPr lang="en-GB" cap="none" dirty="0" smtClean="0">
                <a:effectLst/>
              </a:rPr>
              <a:t/>
            </a:r>
            <a:br>
              <a:rPr lang="en-GB" cap="none" dirty="0" smtClean="0">
                <a:effectLst/>
              </a:rPr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7357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2F6A0-A998-9310-591B-9B833B56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Epidemiology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26A6AC-4C50-0806-C9FA-6D91FECD4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1368"/>
            <a:ext cx="11029615" cy="4727448"/>
          </a:xfrm>
        </p:spPr>
        <p:txBody>
          <a:bodyPr>
            <a:no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Viral LTB </a:t>
            </a:r>
            <a:r>
              <a:rPr lang="en-GB" sz="2400" b="0" i="0" u="none" strike="noStrike" dirty="0" smtClean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(croup) is </a:t>
            </a: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the most common cause of infective upper airway obstruction in the </a:t>
            </a:r>
            <a:r>
              <a:rPr lang="en-GB" sz="2400" b="0" i="0" u="none" strike="noStrike" dirty="0" err="1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pediatric</a:t>
            </a: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 age group. 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 Affected children are usually of preschool age, with a peak incidence between 18 and 24 months of age.  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less than 5% of these require hospital admission, and only 1% to 2% of those admitted require endotracheal intubation and intensive </a:t>
            </a:r>
            <a:r>
              <a:rPr lang="en-GB" sz="2400" b="0" i="0" u="none" strike="noStrike" dirty="0" smtClean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care, this </a:t>
            </a: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proportion has fallen dramatically since the use of corticosteroids has become routine. </a:t>
            </a:r>
          </a:p>
          <a:p>
            <a:pPr fontAlgn="base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There is a male preponderance in children younger than 6 years of age (1.4 : 1), although both sexes appear to be affected equally at an older age. </a:t>
            </a:r>
          </a:p>
          <a:p>
            <a:pPr fontAlgn="base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Infection is transmitted via droplet spread or direct inoculation from the hands. 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68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BE40B-3DA8-8C4C-69D1-9312483E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116E19-4330-BA10-F778-FE2B5FB2A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solidFill>
                  <a:srgbClr val="2A2A2A"/>
                </a:solidFill>
                <a:effectLst/>
                <a:latin typeface="proxima_nova_rgregular"/>
              </a:rPr>
              <a:t>Parainfluenza viruses (types 1, 2, 3) are responsible for about 80% of croup cases, with parainfluenza types 1 and 2, accounting for nearly 66% of cases.</a:t>
            </a:r>
          </a:p>
          <a:p>
            <a:r>
              <a:rPr lang="en-GB" sz="2400" dirty="0">
                <a:solidFill>
                  <a:srgbClr val="2A2A2A"/>
                </a:solidFill>
                <a:latin typeface="proxima_nova_rgregular"/>
              </a:rPr>
              <a:t>Other infectious causes for croup-like illnesses include the following: Adenovirus, Respiratory syncytial virus, Rhinovirus, Metapneumovirus, Influenza A and B</a:t>
            </a:r>
          </a:p>
          <a:p>
            <a:r>
              <a:rPr lang="en-GB" sz="2400" dirty="0">
                <a:solidFill>
                  <a:srgbClr val="2A2A2A"/>
                </a:solidFill>
                <a:latin typeface="proxima_nova_rgregular"/>
              </a:rPr>
              <a:t>Rarer causes – Measles virus, herpes simplex virus, varicella</a:t>
            </a:r>
            <a:endParaRPr lang="en-GB" sz="24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801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C49CBA-EA91-57B2-2641-4E69CAFF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Clinical Manifestations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642116-CFFE-EAC6-483C-E545C914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1680"/>
            <a:ext cx="11029615" cy="4306824"/>
          </a:xfrm>
        </p:spPr>
        <p:txBody>
          <a:bodyPr>
            <a:noAutofit/>
          </a:bodyPr>
          <a:lstStyle/>
          <a:p>
            <a:pPr marL="0" indent="0" rtl="0">
              <a:spcAft>
                <a:spcPts val="0"/>
              </a:spcAft>
              <a:buNone/>
            </a:pPr>
            <a:r>
              <a:rPr lang="en-GB" sz="2800" b="1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Mild</a:t>
            </a:r>
            <a:endParaRPr lang="en-GB" sz="2800" b="1" dirty="0">
              <a:effectLst/>
            </a:endParaRPr>
          </a:p>
          <a:p>
            <a:pPr rtl="0" fontAlgn="base"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Most children are affected mildly by viruses that cause LTB.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The exact incidence remains unknown, because many of them do not receive medical attention, but are managed by parents at home. 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Children have a barking cough and a hoarse cry or voice; these symptoms  are worse in the evening and at night. 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They may also have inspiratory stridor on exertion, but stridor at rest is usually absent, </a:t>
            </a:r>
            <a:r>
              <a:rPr lang="en-GB" sz="2400" b="0" i="0" u="none" strike="noStrike" dirty="0" smtClean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and no signs </a:t>
            </a: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of respiratory distress. 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There is most commonly a coryzal prodrome accompanied by a low-grade fever .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Children are well looking , remain interested in their surroundings,  playful, and still eat and drink.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444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7BED26-1C44-47A8-1AA9-FBADEE15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CF725E-BF44-083F-DAE2-AD56CFBE1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GB" sz="2400" b="1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Moderate</a:t>
            </a:r>
            <a:endParaRPr lang="en-GB" sz="2400" b="1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marL="0" indent="0" rtl="0" fontAlgn="base">
              <a:buNone/>
            </a:pP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Same features  PLUS :</a:t>
            </a:r>
            <a:endParaRPr lang="en-GB" sz="2400" b="0" i="0" u="none" strike="noStrike" dirty="0">
              <a:solidFill>
                <a:srgbClr val="5B4A5B"/>
              </a:solidFill>
              <a:effectLst/>
              <a:latin typeface="Corbel" panose="020B0503020204020204" pitchFamily="34" charset="0"/>
            </a:endParaRPr>
          </a:p>
          <a:p>
            <a:pPr rtl="0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inspiratory stridor present at rest</a:t>
            </a:r>
            <a:endParaRPr lang="en-GB" sz="2400" dirty="0">
              <a:effectLst/>
            </a:endParaRPr>
          </a:p>
          <a:p>
            <a:pPr rtl="0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respiratory distress manifest by chest wall recession, </a:t>
            </a:r>
            <a:r>
              <a:rPr lang="en-GB" sz="2400" b="0" i="0" u="none" strike="noStrike" dirty="0" err="1" smtClean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tachypnea</a:t>
            </a:r>
            <a:r>
              <a:rPr lang="en-GB" sz="2400" b="0" i="0" u="none" strike="noStrike" dirty="0" smtClean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the use of accessory muscles of respiration. </a:t>
            </a:r>
            <a:endParaRPr lang="en-GB" sz="2400" dirty="0">
              <a:effectLst/>
            </a:endParaRPr>
          </a:p>
          <a:p>
            <a:pPr rtl="0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tachycardia</a:t>
            </a:r>
            <a:endParaRPr lang="en-GB" sz="2400" dirty="0">
              <a:effectLst/>
            </a:endParaRPr>
          </a:p>
          <a:p>
            <a:pPr rtl="0"/>
            <a:r>
              <a:rPr lang="en-GB" sz="2400" b="0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children remain interactive and are able to take at least liquids orally.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79213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AAA0F-37D7-A89A-E19F-5E418B67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1D1C4A-CD27-92D8-6F8E-3C96F2BA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dirty="0">
                <a:solidFill>
                  <a:srgbClr val="5B4A5B"/>
                </a:solidFill>
                <a:effectLst/>
                <a:latin typeface="Calibri" panose="020F0502020204030204" pitchFamily="34" charset="0"/>
              </a:rPr>
              <a:t>Severe</a:t>
            </a:r>
            <a:endParaRPr lang="en-GB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Progression from moderate to severe infection can occur rapidly and may be precipitated by the distress caused by clinical examination. </a:t>
            </a:r>
            <a:endParaRPr 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Worrisome signs include :</a:t>
            </a:r>
            <a:endParaRPr 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increasing respiratory distress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appearing anxious or preoccupied and tired.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Drooling may occur (but not as commonly as in epiglottitis),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refuse liquids or be unable to coordinate swallowing and breathing.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Restlessness and agitation are late signs of airway obstruction of any cause as is cyanosis, pallor, or decreased level of consciousness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Desaturation may be seen in children with relatively mild airway obstruction (presumably reflecting lower airway involvement and ventilation-perfusion mismatch).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Pulsus paradoxus</a:t>
            </a:r>
          </a:p>
        </p:txBody>
      </p:sp>
    </p:spTree>
    <p:extLst>
      <p:ext uri="{BB962C8B-B14F-4D97-AF65-F5344CB8AC3E}">
        <p14:creationId xmlns:p14="http://schemas.microsoft.com/office/powerpoint/2010/main" val="239636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2" y="458071"/>
            <a:ext cx="11434354" cy="569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912" y="6263640"/>
            <a:ext cx="705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* Since 2020, SARS-CoV2 (COVID-19) is added to the list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818AE-E6D4-87B0-21A6-0E087286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Diagnosis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85A217-C12B-2DD3-E75E-FD9147156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770583" cy="3633047"/>
          </a:xfrm>
        </p:spPr>
        <p:txBody>
          <a:bodyPr>
            <a:normAutofit/>
          </a:bodyPr>
          <a:lstStyle/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diagnosis of croup is clinical .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role for laboratory test or radiography in the assessment of acute airways obstruction.</a:t>
            </a:r>
          </a:p>
          <a:p>
            <a:pPr rtl="0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plain AP and  lateral neck radiographs may demonstrate sites of 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obstruction (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steeple sign)</a:t>
            </a:r>
            <a:endParaRPr 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Investigations needed in case of :</a:t>
            </a:r>
          </a:p>
          <a:p>
            <a:pPr marL="0" indent="0" rtl="0" fontAlgn="base"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atypical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 </a:t>
            </a:r>
          </a:p>
          <a:p>
            <a:pPr marL="0" indent="0" rtl="0" fontAlgn="base"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fail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respond to conventional treatment.</a:t>
            </a:r>
          </a:p>
          <a:p>
            <a:pPr rtl="0"/>
            <a:endParaRPr lang="en-GB" sz="2000" dirty="0">
              <a:effectLst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BA22F1C4-E2A7-A517-1EF8-949E827C8D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01" y="2103807"/>
            <a:ext cx="3651908" cy="3881437"/>
          </a:xfrm>
        </p:spPr>
      </p:pic>
    </p:spTree>
    <p:extLst>
      <p:ext uri="{BB962C8B-B14F-4D97-AF65-F5344CB8AC3E}">
        <p14:creationId xmlns:p14="http://schemas.microsoft.com/office/powerpoint/2010/main" val="766889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5F6EE-14E8-B4B9-9022-29E6F900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Treatment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65D5A5-1804-2BB1-298A-8F958B16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66024"/>
          </a:xfrm>
        </p:spPr>
        <p:txBody>
          <a:bodyPr>
            <a:noAutofit/>
          </a:bodyPr>
          <a:lstStyle/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Supportive 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Care: fluids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antipyretics as required. 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role for the routine use of antibiotics in the absence of other features suggestive of bacterial infection.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Corticosteroids </a:t>
            </a:r>
          </a:p>
          <a:p>
            <a:pPr lvl="1"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efficacy of oral dexamethasone used a </a:t>
            </a:r>
            <a:r>
              <a:rPr lang="en-GB" sz="1800" i="1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dose of 0.15-0.6 mg/kg</a:t>
            </a:r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Oral dosing of dexamethasone is as effective as intramuscular </a:t>
            </a:r>
            <a:r>
              <a:rPr lang="en-GB" sz="18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</a:t>
            </a:r>
          </a:p>
          <a:p>
            <a:pPr lvl="1" rtl="0" fontAlgn="base"/>
            <a:r>
              <a:rPr lang="en-GB" sz="1800" dirty="0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Nebulized budesonide may be effective in mild-moderate cases</a:t>
            </a:r>
            <a:endParaRPr lang="en-GB" sz="1800" i="0" u="none" strike="noStrike" dirty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Nebulized Epinephrine (Adrenaline )</a:t>
            </a:r>
          </a:p>
          <a:p>
            <a:pPr rtl="0" fontAlgn="base"/>
            <a:r>
              <a:rPr lang="en-GB" sz="2000" i="0" u="none" strike="noStrike" dirty="0" err="1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Heliox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(70% to 80% helium with 20% to 30% oxygen) has been used 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severe cases</a:t>
            </a:r>
            <a:endParaRPr lang="en-GB" sz="2000" i="0" u="none" strike="noStrike" dirty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Endotracheal 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Intubation if in respiratory failure, but often difficult and need a skilled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2E054-59AD-9FE2-BBF9-AD16735E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sz="4400" i="0" u="none" strike="noStrike" dirty="0">
                <a:effectLst/>
                <a:latin typeface="Calibri" panose="020F0502020204030204" pitchFamily="34" charset="0"/>
              </a:rPr>
              <a:t>Spasmodic Croup</a:t>
            </a:r>
            <a:endParaRPr lang="en-GB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CAB555-F2C3-0981-3903-BA92F575B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2752"/>
            <a:ext cx="11029615" cy="4430616"/>
          </a:xfrm>
        </p:spPr>
        <p:txBody>
          <a:bodyPr>
            <a:noAutofit/>
          </a:bodyPr>
          <a:lstStyle/>
          <a:p>
            <a:pPr rtl="0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 are similar to those of viral LTB, but children are often : </a:t>
            </a:r>
            <a:endParaRPr 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 fontAlgn="base"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older</a:t>
            </a:r>
          </a:p>
          <a:p>
            <a:pPr marL="0" indent="0" rtl="0" fontAlgn="base">
              <a:buNone/>
            </a:pP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do not have the 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prodrome of fever or nasal congestion</a:t>
            </a:r>
            <a:endParaRPr lang="en-GB" sz="2000" i="0" u="none" strike="noStrike" dirty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be links with atopy, often with a positive family history.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Attacks often occur suddenly, at night, and may resolve equally quickly. </a:t>
            </a:r>
          </a:p>
          <a:p>
            <a:pPr rtl="0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degree of severity, and is similar to that for viral LTB. 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practitioners prescribe oral or inhaled corticosteroids (via a nebulizer) to be kept at home  and administered by the parents in case of an episode 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rtl="0" fontAlgn="base"/>
            <a:r>
              <a:rPr lang="en-GB" sz="2000" dirty="0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 of underlying atopy is often helps to reduce frequency and severity of episodes</a:t>
            </a:r>
          </a:p>
          <a:p>
            <a:pPr rtl="0" fontAlgn="base"/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often may be related to GERD, Laryngeal anomalies or </a:t>
            </a:r>
            <a:r>
              <a:rPr lang="en-GB" sz="2000" i="0" u="none" strike="noStrike" dirty="0" err="1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glottic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subglottic stenosis</a:t>
            </a:r>
            <a:endParaRPr lang="en-GB" sz="2000" i="0" u="none" strike="noStrike" dirty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81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57C19B-1D49-4C4C-EBE0-F0BF0967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i="0" u="none" strike="noStrike" dirty="0">
                <a:effectLst/>
                <a:latin typeface="Calibri" panose="020F0502020204030204" pitchFamily="34" charset="0"/>
              </a:rPr>
              <a:t>Acute Epiglottitis (Supraglottitis)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59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D3D28-2B0B-AFE6-5B8E-E622C5A0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FCE2-B3BB-1739-6447-020512D9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71936"/>
            <a:ext cx="11029615" cy="4211160"/>
          </a:xfrm>
        </p:spPr>
        <p:txBody>
          <a:bodyPr>
            <a:normAutofit/>
          </a:bodyPr>
          <a:lstStyle/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now rare, but still dramatic and potentially lethal condition is characterized by an acute rapidly progressive and potentially fulminating course of high fever, sore throat, </a:t>
            </a:r>
            <a:r>
              <a:rPr lang="en-GB" sz="1800" i="0" u="none" strike="noStrike" dirty="0" err="1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dyspnea</a:t>
            </a:r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rapidly progressing respiratory obstruction. 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Drooling is usually present and the neck is hyperextended in an attempt to maintain the airway. The child may assume the tripod position.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period of air hunger with restlessness may be followed by rapidly increasing cyanosis and coma. 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Stridor is a late finding and suggests near-complete airway obstruction. 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obstruction of the airway and death can ensue unless adequate treatment is provided. </a:t>
            </a:r>
            <a:endParaRPr lang="en-GB" sz="1800" i="0" u="none" strike="noStrike" dirty="0" smtClean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dirty="0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caused by </a:t>
            </a:r>
            <a:r>
              <a:rPr lang="en-GB" dirty="0" err="1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Hemophilus</a:t>
            </a:r>
            <a:r>
              <a:rPr lang="en-GB" dirty="0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influenza type B (</a:t>
            </a:r>
            <a:r>
              <a:rPr lang="en-GB" dirty="0" err="1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</a:t>
            </a:r>
            <a:r>
              <a:rPr lang="en-GB" dirty="0" smtClean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which is included in routine vaccination, and epiglottitis is virtually not seen in vaccinated children nowadays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09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76D106-2150-6F04-A7E4-4544AEB0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1C507B-2332-3948-7001-AD39835CA0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diagnosis requires visualization under controlled circumstances such as an operating room or intensive care unit of a large, cherry red, swollen epiglottis by laryngoscopy. </a:t>
            </a:r>
          </a:p>
          <a:p>
            <a:pPr rtl="0" fontAlgn="base"/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Anxiety-provoking </a:t>
            </a:r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such as phlebotomy, intravenous line placement, placing the child supine, or direct inspection of the oral cavity should be avoided until the airway is secure. </a:t>
            </a:r>
            <a:r>
              <a:rPr lang="en-GB" sz="2000" dirty="0"/>
              <a:t/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802BE05-EF0B-928F-75FA-B43D2B4CF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3" y="2356392"/>
            <a:ext cx="5299616" cy="2671706"/>
          </a:xfrm>
        </p:spPr>
      </p:pic>
    </p:spTree>
    <p:extLst>
      <p:ext uri="{BB962C8B-B14F-4D97-AF65-F5344CB8AC3E}">
        <p14:creationId xmlns:p14="http://schemas.microsoft.com/office/powerpoint/2010/main" val="1939323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F1ABE1-8C1F-055F-67E2-22D0CAE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E6F26B-FFEA-27EB-1D93-216B11CDD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752" y="2026835"/>
            <a:ext cx="6002537" cy="4309957"/>
          </a:xfrm>
        </p:spPr>
        <p:txBody>
          <a:bodyPr>
            <a:normAutofit fontScale="92500" lnSpcReduction="20000"/>
          </a:bodyPr>
          <a:lstStyle/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epiglottitis is thought to be possible but not certain in a patient with acute upper airway obstruction, the patient may undergo lateral radiographs of the upper airway first if stable.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 radiographs of a child who has epiglottitis show the thumb sign. </a:t>
            </a:r>
            <a:endParaRPr lang="en-GB" sz="1800" i="0" u="none" strike="noStrike" dirty="0" smtClean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sz="18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physician skilled in airway management and use of intubation equipment should accompany patients with suspected epiglottitis at all times.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Establishing an airway by endotracheal intubation or, less often, by tracheostomy is indicated in patients with epiglottitis, regardless of the degree of apparent respiratory distress.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children with acute epiglottitis are intubated for 2-3 days, because the response to antibiotics is usually </a:t>
            </a:r>
            <a:r>
              <a:rPr lang="en-GB" sz="18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rapid, usually 3</a:t>
            </a:r>
            <a:r>
              <a:rPr lang="en-GB" sz="1800" i="0" u="none" strike="noStrike" baseline="30000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sz="18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generation </a:t>
            </a:r>
            <a:r>
              <a:rPr lang="en-GB" sz="1800" i="0" u="none" strike="noStrike" dirty="0" err="1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cephalosporins</a:t>
            </a:r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patients have concomitant </a:t>
            </a:r>
            <a:r>
              <a:rPr lang="en-GB" sz="1800" i="0" u="none" strike="noStrike" dirty="0" err="1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bacteremia</a:t>
            </a:r>
            <a:r>
              <a:rPr lang="en-GB" sz="18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800" i="0" u="none" strike="noStrike" dirty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92952736-47DE-E265-C46E-66043CBE8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89" y="1426464"/>
            <a:ext cx="5270880" cy="4779526"/>
          </a:xfrm>
        </p:spPr>
      </p:pic>
    </p:spTree>
    <p:extLst>
      <p:ext uri="{BB962C8B-B14F-4D97-AF65-F5344CB8AC3E}">
        <p14:creationId xmlns:p14="http://schemas.microsoft.com/office/powerpoint/2010/main" val="32412635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09B3C-5F51-1CE2-3DB1-59CED5C8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i="0" u="none" strike="noStrike" dirty="0">
                <a:effectLst/>
                <a:latin typeface="Calibri" panose="020F0502020204030204" pitchFamily="34" charset="0"/>
              </a:rPr>
              <a:t>Bacterial Tracheitis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50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615C01-872F-ED3D-8CC4-0415969D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689DAD-79A4-22BC-DE3D-D0CB5030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GB" sz="2000" i="1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aureus 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most commonly isolated pathogen with isolated reports of methicillin resistant </a:t>
            </a:r>
            <a:r>
              <a:rPr lang="en-GB" sz="2000" i="1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aureus</a:t>
            </a:r>
            <a:r>
              <a:rPr lang="en-GB" sz="2000" dirty="0">
                <a:solidFill>
                  <a:srgbClr val="5B4A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i="1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pneumoniae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i="1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pyogenes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i="1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Moraxella catarrhalis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i="0" strike="noStrike" dirty="0" err="1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nontypeable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i="1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 influenzae, 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anaerobic.</a:t>
            </a:r>
            <a:endParaRPr lang="en-GB" sz="2000" i="1" strike="noStrike" dirty="0">
              <a:solidFill>
                <a:srgbClr val="5B4A5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mean age is between 5 and 7yr. </a:t>
            </a:r>
          </a:p>
          <a:p>
            <a:pPr rtl="0" fontAlgn="base"/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Bacterial tracheitis often follows a viral respiratory infection. </a:t>
            </a:r>
          </a:p>
          <a:p>
            <a:pPr rtl="0" fontAlgn="base"/>
            <a:r>
              <a:rPr lang="en-GB" sz="2000" i="0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potentially </a:t>
            </a:r>
            <a:r>
              <a:rPr lang="en-GB" sz="2000" i="0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life-threatening entity is more common than epiglottitis in vaccinated populations.</a:t>
            </a: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28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E2BF1-D9DD-A736-FAF2-EC3DFB49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Clinical Manifestations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BC20EF-9C58-6EE8-42DD-23AF749B4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74584"/>
          </a:xfrm>
        </p:spPr>
        <p:txBody>
          <a:bodyPr>
            <a:noAutofit/>
          </a:bodyPr>
          <a:lstStyle/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Typically, the child has a brassy cough, apparently as part of a viral croup. </a:t>
            </a:r>
          </a:p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fever and “toxicity” with respiratory distress can occur immediately or after a few days of apparent improvement.</a:t>
            </a:r>
          </a:p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patient can lie flat, does not drool, and does not have the dysphagia associated with epiglottitis. </a:t>
            </a:r>
          </a:p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usual treatment for croup </a:t>
            </a:r>
            <a:r>
              <a:rPr lang="en-GB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(epinephrine</a:t>
            </a:r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is ineffective. </a:t>
            </a:r>
          </a:p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50-60% of patients require intubation for management. </a:t>
            </a:r>
          </a:p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major pathologic feature appears to be mucosal swelling at the level of the cricoid cartilage, complicated by copious, thick, purulent secretion.</a:t>
            </a:r>
          </a:p>
          <a:p>
            <a:pPr rtl="0" fontAlgn="base"/>
            <a:r>
              <a:rPr lang="en-GB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Suctioning these secretions, although occasionally affording temporary relief, usually does not sufficiently obviate the need for an artificial airway</a:t>
            </a:r>
            <a:r>
              <a:rPr lang="en-GB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3324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Colds </a:t>
            </a:r>
            <a:r>
              <a:rPr lang="en-US" sz="2400" dirty="0"/>
              <a:t>occur year-round, but the incidence is greatest from the early fall until the late spring. </a:t>
            </a:r>
          </a:p>
          <a:p>
            <a:r>
              <a:rPr lang="en-US" sz="2400" dirty="0"/>
              <a:t>Young children have an average of 6-8 colds per year, but 10-15% of children have at least 12 infections per year. </a:t>
            </a:r>
          </a:p>
          <a:p>
            <a:r>
              <a:rPr lang="en-US" sz="2400" dirty="0"/>
              <a:t>The incidence of illness decreases with age.</a:t>
            </a:r>
          </a:p>
          <a:p>
            <a:r>
              <a:rPr lang="en-US" sz="2400" dirty="0"/>
              <a:t>The incidence of illness remains higher in the daycare group through at least the 1st 3 </a:t>
            </a:r>
            <a:r>
              <a:rPr lang="en-US" sz="2400" dirty="0" smtClean="0"/>
              <a:t>years </a:t>
            </a:r>
            <a:r>
              <a:rPr lang="en-US" sz="2400" dirty="0"/>
              <a:t>of life.</a:t>
            </a:r>
            <a:endParaRPr lang="ar-JO" sz="2400" dirty="0"/>
          </a:p>
          <a:p>
            <a:r>
              <a:rPr lang="en-US" sz="2400" dirty="0"/>
              <a:t>Mannose-binding lectin </a:t>
            </a:r>
            <a:r>
              <a:rPr lang="en-US" sz="2400" dirty="0"/>
              <a:t>deficiency with </a:t>
            </a:r>
            <a:r>
              <a:rPr lang="en-US" sz="2400" dirty="0"/>
              <a:t>impaired innate immunity may be associated with an increased incidence </a:t>
            </a:r>
            <a:r>
              <a:rPr lang="en-US" sz="2400" dirty="0"/>
              <a:t>of colds </a:t>
            </a:r>
            <a:r>
              <a:rPr lang="en-US" sz="2400" dirty="0"/>
              <a:t>in children.</a:t>
            </a:r>
          </a:p>
        </p:txBody>
      </p:sp>
    </p:spTree>
    <p:extLst>
      <p:ext uri="{BB962C8B-B14F-4D97-AF65-F5344CB8AC3E}">
        <p14:creationId xmlns:p14="http://schemas.microsoft.com/office/powerpoint/2010/main" val="38102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9C1AE-E209-CE10-7371-60A5F4BB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Diagnosis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9EB759-31DA-F622-67DB-1EA0D23E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diagnosis is based on evidence of bacterial upper airway disease, which includes high fever, purulent airway secretions, and an absence of the classic findings of epiglottitis. 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X-rays are not needed but can show </a:t>
            </a:r>
          </a:p>
          <a:p>
            <a:pPr lvl="1" rtl="0" fontAlgn="base"/>
            <a:r>
              <a:rPr lang="en-GB" sz="1800" i="0" u="none" strike="noStrike" dirty="0" err="1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pseudomembrane</a:t>
            </a:r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detachment in the trachea, </a:t>
            </a:r>
          </a:p>
          <a:p>
            <a:pPr lvl="1"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Subglottic narrowing </a:t>
            </a:r>
          </a:p>
          <a:p>
            <a:pPr lvl="1" rtl="0" fontAlgn="base"/>
            <a:r>
              <a:rPr lang="en-GB" sz="18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rough and ragged tracheal air column .</a:t>
            </a:r>
          </a:p>
          <a:p>
            <a:pPr rtl="0" fontAlgn="base"/>
            <a:r>
              <a:rPr lang="en-GB" sz="20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Purulent material is noted below the cords during endotracheal intubation</a:t>
            </a:r>
            <a:r>
              <a:rPr lang="en-GB" sz="2000" i="0" u="none" strike="noStrike" dirty="0" smtClean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865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7C796-0601-F69A-0D51-F83C9387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Treatment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959A44-7FC5-2BC8-7A72-4B646B57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 fontAlgn="base"/>
            <a:r>
              <a:rPr lang="en-GB" sz="24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Empiric therapy recommendations for bacterial tracheitis include vancomycin or clindamycin and a third generation cephalosporin (e.g., cefotaxime or ceftriaxone). </a:t>
            </a:r>
          </a:p>
          <a:p>
            <a:pPr rtl="0" fontAlgn="base"/>
            <a:r>
              <a:rPr lang="en-GB" sz="24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bacterial tracheitis is diagnosed by direct laryngoscopy or is strongly suspected on clinical grounds, an artificial airway should be strongly considered. </a:t>
            </a:r>
          </a:p>
          <a:p>
            <a:pPr rtl="0" fontAlgn="base"/>
            <a:r>
              <a:rPr lang="en-GB" sz="2400" i="0" u="none" strike="noStrike" dirty="0">
                <a:solidFill>
                  <a:srgbClr val="5B4A5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Supplemental oxygen is usually necessary.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7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54" y="400594"/>
            <a:ext cx="11625943" cy="62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Thank you 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07" y="426524"/>
            <a:ext cx="8897565" cy="1560716"/>
          </a:xfrm>
        </p:spPr>
        <p:txBody>
          <a:bodyPr>
            <a:normAutofit/>
          </a:bodyPr>
          <a:lstStyle/>
          <a:p>
            <a:r>
              <a:rPr lang="en-US" b="1" dirty="0"/>
              <a:t>CLINICAL MANIFESTATIONS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07" y="1877512"/>
            <a:ext cx="11375253" cy="4569008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</a:t>
            </a:r>
            <a:r>
              <a:rPr lang="en-US" sz="2000" dirty="0"/>
              <a:t>infants, </a:t>
            </a:r>
            <a:r>
              <a:rPr lang="en-US" sz="2000" b="1" dirty="0"/>
              <a:t>fever and nasal discharge </a:t>
            </a:r>
            <a:r>
              <a:rPr lang="en-US" sz="2000" dirty="0"/>
              <a:t>may predominate. Fever is uncommon in older children and adults. </a:t>
            </a:r>
          </a:p>
          <a:p>
            <a:r>
              <a:rPr lang="en-US" sz="2000" b="1" dirty="0"/>
              <a:t>Cough</a:t>
            </a:r>
            <a:r>
              <a:rPr lang="en-US" sz="2000" dirty="0"/>
              <a:t> may persist for an additional 1-2 </a:t>
            </a:r>
            <a:r>
              <a:rPr lang="en-US" sz="2000" dirty="0" err="1"/>
              <a:t>wk</a:t>
            </a:r>
            <a:r>
              <a:rPr lang="en-US" sz="2000" dirty="0"/>
              <a:t> after resolution of other symptoms. </a:t>
            </a:r>
          </a:p>
          <a:p>
            <a:r>
              <a:rPr lang="en-US" sz="2000" dirty="0"/>
              <a:t>Other symptoms of a cold may include headache, hoarseness, irritability, difficulty sleeping, or decreased appetite. Vomiting and diarrhea are uncommon. </a:t>
            </a:r>
          </a:p>
          <a:p>
            <a:r>
              <a:rPr lang="en-US" sz="2000" dirty="0"/>
              <a:t>The usual cold persists for approximately </a:t>
            </a:r>
            <a:r>
              <a:rPr lang="en-US" sz="2000" b="1" dirty="0" smtClean="0"/>
              <a:t>1 </a:t>
            </a:r>
            <a:r>
              <a:rPr lang="en-US" sz="2000" b="1" dirty="0" err="1" smtClean="0"/>
              <a:t>wk</a:t>
            </a:r>
            <a:r>
              <a:rPr lang="en-US" sz="2000" dirty="0"/>
              <a:t>, although 10% last for 2 wk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u="sng" dirty="0"/>
              <a:t>a change in the color or consistency of the secretions is common during the course of the illness and does not indicate sinusitis or bacterial superinfection </a:t>
            </a:r>
            <a:r>
              <a:rPr lang="en-US" sz="2000" dirty="0"/>
              <a:t>but may indicate accumulation of </a:t>
            </a:r>
            <a:r>
              <a:rPr lang="en-US" sz="2000" dirty="0" err="1"/>
              <a:t>polymorphonuclear</a:t>
            </a:r>
            <a:r>
              <a:rPr lang="en-US" sz="2000" dirty="0"/>
              <a:t> cells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Examination of the nasal cavity might reveal swollen, erythematous nasal </a:t>
            </a:r>
            <a:r>
              <a:rPr lang="en-US" sz="2000" dirty="0" err="1" smtClean="0"/>
              <a:t>turbinates</a:t>
            </a:r>
            <a:r>
              <a:rPr lang="en-US" sz="2000" dirty="0" smtClean="0"/>
              <a:t>, although this finding is nonspecific and  of limited diagnostic value.</a:t>
            </a:r>
          </a:p>
          <a:p>
            <a:r>
              <a:rPr lang="en-US" sz="2000" b="1" dirty="0" smtClean="0"/>
              <a:t>Anterior </a:t>
            </a:r>
            <a:r>
              <a:rPr lang="en-US" sz="2000" b="1" dirty="0"/>
              <a:t>cervical lymphadenopathy or conjunctival injection </a:t>
            </a:r>
            <a:r>
              <a:rPr lang="en-US" sz="2000" dirty="0"/>
              <a:t>may also be noted on exam</a:t>
            </a:r>
          </a:p>
        </p:txBody>
      </p:sp>
    </p:spTree>
    <p:extLst>
      <p:ext uri="{BB962C8B-B14F-4D97-AF65-F5344CB8AC3E}">
        <p14:creationId xmlns:p14="http://schemas.microsoft.com/office/powerpoint/2010/main" val="17724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2973</TotalTime>
  <Words>5138</Words>
  <Application>Microsoft Office PowerPoint</Application>
  <PresentationFormat>Widescreen</PresentationFormat>
  <Paragraphs>580</Paragraphs>
  <Slides>83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Corbel</vt:lpstr>
      <vt:lpstr>Gill Sans MT</vt:lpstr>
      <vt:lpstr>Majalla UI</vt:lpstr>
      <vt:lpstr>proxima_nova_rgregular</vt:lpstr>
      <vt:lpstr>Tahoma</vt:lpstr>
      <vt:lpstr>Wingdings</vt:lpstr>
      <vt:lpstr>Wingdings 2</vt:lpstr>
      <vt:lpstr>Dividend</vt:lpstr>
      <vt:lpstr>Pediatric Upper Respiratory Tract Infections</vt:lpstr>
      <vt:lpstr>introduction</vt:lpstr>
      <vt:lpstr>Upper Respiratory Tract Infections (URTI)</vt:lpstr>
      <vt:lpstr>COMMON COLD (Acute Rhinitis)  </vt:lpstr>
      <vt:lpstr>Common Cold</vt:lpstr>
      <vt:lpstr>Etiology </vt:lpstr>
      <vt:lpstr>-</vt:lpstr>
      <vt:lpstr>EPIDEMIOLOGY </vt:lpstr>
      <vt:lpstr>CLINICAL MANIFESTATIONS </vt:lpstr>
      <vt:lpstr>PowerPoint Presentation</vt:lpstr>
      <vt:lpstr>TREATMENT </vt:lpstr>
      <vt:lpstr>PowerPoint Presentation</vt:lpstr>
      <vt:lpstr>PowerPoint Presentation</vt:lpstr>
      <vt:lpstr>COMPLICATIONS </vt:lpstr>
      <vt:lpstr>PREVENTION </vt:lpstr>
      <vt:lpstr>Sinusitis </vt:lpstr>
      <vt:lpstr>Sinusitis </vt:lpstr>
      <vt:lpstr>PowerPoint Presentation</vt:lpstr>
      <vt:lpstr>ETIOLOGY </vt:lpstr>
      <vt:lpstr>EPIDEMIOLOGY </vt:lpstr>
      <vt:lpstr>CLINICAL MANIFESTATIONS </vt:lpstr>
      <vt:lpstr>DIAGNOSIS </vt:lpstr>
      <vt:lpstr>PowerPoint Presentation</vt:lpstr>
      <vt:lpstr>PowerPoint Presentation</vt:lpstr>
      <vt:lpstr>treatment</vt:lpstr>
      <vt:lpstr>COMPLICATIONS </vt:lpstr>
      <vt:lpstr>Acute pharyngitis and tonsillitis </vt:lpstr>
      <vt:lpstr>PowerPoint Presentation</vt:lpstr>
      <vt:lpstr>INFECTIOUS ETIOLOGIES</vt:lpstr>
      <vt:lpstr>INFECTIOUS ETIOLOGIES </vt:lpstr>
      <vt:lpstr>PowerPoint Presentation</vt:lpstr>
      <vt:lpstr>PowerPoint Presentation</vt:lpstr>
      <vt:lpstr>PowerPoint Presentation</vt:lpstr>
      <vt:lpstr>PowerPoint Presentation</vt:lpstr>
      <vt:lpstr>Bacterial causes </vt:lpstr>
      <vt:lpstr>PowerPoint Presentation</vt:lpstr>
      <vt:lpstr>Scarlet fever</vt:lpstr>
      <vt:lpstr>DIAGNOSIS</vt:lpstr>
      <vt:lpstr>DIAGNOSIS </vt:lpstr>
      <vt:lpstr>TREATMENT </vt:lpstr>
      <vt:lpstr>GAS treatment</vt:lpstr>
      <vt:lpstr>GAS treatment</vt:lpstr>
      <vt:lpstr>Chronic group A streptococcus carriers </vt:lpstr>
      <vt:lpstr>RECURRENT PHARYNGITIS </vt:lpstr>
      <vt:lpstr>COMPLICATIONS </vt:lpstr>
      <vt:lpstr>Retropharyngeal abscess  Lateral pharyngeal (parapharyngeal) abscess and Peritonsillar cellulitis / abscess </vt:lpstr>
      <vt:lpstr>RETROPHARYNGEAL AND LATERAL PHARYNGEAL ABSCESS </vt:lpstr>
      <vt:lpstr>RETROPHARYNGEAL AND LATERAL PHARYNGEAL ABSCESS </vt:lpstr>
      <vt:lpstr>RETROPHARYNGEAL AND LATERAL PHARYNGEAL ABSCESS </vt:lpstr>
      <vt:lpstr>PERITONSILLAR CELLULITIS AND/OR ABSCESS </vt:lpstr>
      <vt:lpstr>PERITONSILLAR CELLULITIS AND/OR ABSCESS </vt:lpstr>
      <vt:lpstr>Otitis Media </vt:lpstr>
      <vt:lpstr>definitions</vt:lpstr>
      <vt:lpstr>Epidemiology</vt:lpstr>
      <vt:lpstr>PowerPoint Presentation</vt:lpstr>
      <vt:lpstr>Etiology</vt:lpstr>
      <vt:lpstr>Clinical Manifestations </vt:lpstr>
      <vt:lpstr>Physical examination </vt:lpstr>
      <vt:lpstr>Bulging tympanic membrane</vt:lpstr>
      <vt:lpstr>PowerPoint Presentation</vt:lpstr>
      <vt:lpstr>AOM </vt:lpstr>
      <vt:lpstr>OME</vt:lpstr>
      <vt:lpstr>PowerPoint Presentation</vt:lpstr>
      <vt:lpstr>Viral Laryngotracheobronchitis </vt:lpstr>
      <vt:lpstr>Epidemiology </vt:lpstr>
      <vt:lpstr>Etiology</vt:lpstr>
      <vt:lpstr>Clinical Manifestations</vt:lpstr>
      <vt:lpstr>PowerPoint Presentation</vt:lpstr>
      <vt:lpstr>PowerPoint Presentation</vt:lpstr>
      <vt:lpstr>Diagnosis </vt:lpstr>
      <vt:lpstr>Treatment </vt:lpstr>
      <vt:lpstr>Spasmodic Croup</vt:lpstr>
      <vt:lpstr>Acute Epiglottitis (Supraglottitis) </vt:lpstr>
      <vt:lpstr>PowerPoint Presentation</vt:lpstr>
      <vt:lpstr>PowerPoint Presentation</vt:lpstr>
      <vt:lpstr>PowerPoint Presentation</vt:lpstr>
      <vt:lpstr>Bacterial Tracheitis </vt:lpstr>
      <vt:lpstr>PowerPoint Presentation</vt:lpstr>
      <vt:lpstr>Clinical Manifestations</vt:lpstr>
      <vt:lpstr>Diagnosis </vt:lpstr>
      <vt:lpstr>Treatment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Upper Respiratory Tract Infections</dc:title>
  <dc:creator>Microsoft account</dc:creator>
  <cp:lastModifiedBy>Microsoft account</cp:lastModifiedBy>
  <cp:revision>42</cp:revision>
  <dcterms:created xsi:type="dcterms:W3CDTF">2023-09-23T19:40:46Z</dcterms:created>
  <dcterms:modified xsi:type="dcterms:W3CDTF">2023-09-25T21:14:13Z</dcterms:modified>
</cp:coreProperties>
</file>