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sldIdLst>
    <p:sldId id="256" r:id="rId2"/>
    <p:sldId id="257" r:id="rId3"/>
    <p:sldId id="258" r:id="rId4"/>
    <p:sldId id="378" r:id="rId5"/>
    <p:sldId id="379" r:id="rId6"/>
    <p:sldId id="380" r:id="rId7"/>
    <p:sldId id="274" r:id="rId8"/>
    <p:sldId id="381" r:id="rId9"/>
    <p:sldId id="259" r:id="rId10"/>
    <p:sldId id="260" r:id="rId11"/>
    <p:sldId id="261" r:id="rId12"/>
    <p:sldId id="262" r:id="rId13"/>
    <p:sldId id="375" r:id="rId14"/>
    <p:sldId id="377" r:id="rId15"/>
    <p:sldId id="263" r:id="rId16"/>
    <p:sldId id="309" r:id="rId17"/>
    <p:sldId id="264" r:id="rId18"/>
    <p:sldId id="265" r:id="rId19"/>
    <p:sldId id="376" r:id="rId20"/>
    <p:sldId id="266" r:id="rId21"/>
    <p:sldId id="382" r:id="rId22"/>
    <p:sldId id="308" r:id="rId23"/>
    <p:sldId id="383" r:id="rId24"/>
    <p:sldId id="384" r:id="rId25"/>
    <p:sldId id="268" r:id="rId26"/>
    <p:sldId id="269" r:id="rId27"/>
    <p:sldId id="270" r:id="rId28"/>
    <p:sldId id="271" r:id="rId29"/>
    <p:sldId id="272" r:id="rId30"/>
    <p:sldId id="276" r:id="rId31"/>
    <p:sldId id="277" r:id="rId32"/>
    <p:sldId id="278" r:id="rId33"/>
    <p:sldId id="279" r:id="rId34"/>
    <p:sldId id="280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/>
    <p:restoredTop sz="96860"/>
  </p:normalViewPr>
  <p:slideViewPr>
    <p:cSldViewPr>
      <p:cViewPr varScale="1">
        <p:scale>
          <a:sx n="148" d="100"/>
          <a:sy n="148" d="100"/>
        </p:scale>
        <p:origin x="18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pPr>
              <a:defRPr/>
            </a:pPr>
            <a:fld id="{67D84786-E1D1-4716-8AE3-C526C29AB890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22986BDD-2A61-4C84-B443-67BD2EBD139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25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018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3466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099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5463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2083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414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C15F34-BF4E-49DE-AED1-250A75D6A591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0AD45-ADDC-4547-BC88-DD04781DFCC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328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723B76-CD1A-4B39-BD68-8EE2C42BB745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8F45-AA8C-49B2-81F3-C6590A11668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648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6F5569-60FB-44FD-A1AD-F5EC5D4BCCFC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DF4-2B6D-4BC8-9A5B-72E3347E7C8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047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94507A-E788-433A-9A88-FD4AEF98FB8E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5ADA-4853-4C6C-948F-4F45ADE6AAD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992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24FF5D-27D1-4080-95F6-1FD686D07E70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807C-4917-4F33-9D76-93C2B3B1D89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875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BA2D6-466B-4569-A1AB-A567F638513F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A523-E7FB-4F86-8D67-9F4E3D83D832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991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ADF3-AA25-41B6-81C3-ED4D56980541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F2D-FDB9-47BA-B986-8F086B8D04A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19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CB9C6-7C20-4770-9EA7-4F0079CD9506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F223-5FAC-455F-A4E7-FF38B497925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901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DD3A8A-858A-4BA6-B7E5-7F4A6503E277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0254-6511-4943-A0EE-AE4E41B5FCE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519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F353EA-1146-4F7B-9753-B0C6148AF351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470A-4E21-43F1-8D48-4E0F99D9ACB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98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627A120-7384-464D-99BD-3804ED279418}" type="datetimeFigureOut">
              <a:rPr lang="en-US" smtClean="0"/>
              <a:pPr>
                <a:defRPr/>
              </a:pPr>
              <a:t>2/1/24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E33165-71C9-4F7B-849B-DC201199CA1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04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F3B0-094E-4B8F-87EE-7AAD8BEA5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256" y="1785926"/>
            <a:ext cx="9180512" cy="32861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7200" dirty="0">
                <a:latin typeface="Castellar" pitchFamily="18" charset="0"/>
              </a:rPr>
              <a:t>ECG </a:t>
            </a:r>
            <a:r>
              <a:rPr lang="en-US" sz="7200" dirty="0">
                <a:latin typeface="Castellar" pitchFamily="18" charset="0"/>
              </a:rPr>
              <a:t>interpretation</a:t>
            </a:r>
            <a:endParaRPr lang="en-GB" sz="7200" dirty="0">
              <a:latin typeface="Castellar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68DE4-D528-281A-57AD-0EAD534B7A7E}"/>
              </a:ext>
            </a:extLst>
          </p:cNvPr>
          <p:cNvSpPr txBox="1"/>
          <p:nvPr/>
        </p:nvSpPr>
        <p:spPr>
          <a:xfrm>
            <a:off x="3230126" y="5445224"/>
            <a:ext cx="2333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Yousef Tarawneh</a:t>
            </a:r>
          </a:p>
          <a:p>
            <a:r>
              <a:rPr lang="en-US" sz="2400" dirty="0" err="1"/>
              <a:t>Rakan</a:t>
            </a:r>
            <a:r>
              <a:rPr lang="en-US" sz="2400" dirty="0"/>
              <a:t> </a:t>
            </a:r>
            <a:r>
              <a:rPr lang="en-US" sz="2400" dirty="0" err="1"/>
              <a:t>Al-jabsheh</a:t>
            </a:r>
            <a:endParaRPr lang="en-JO" sz="24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416D623-80A4-4C9F-A6D2-D0541929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410036E4-0C20-4BFE-A427-E62C5CCF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0"/>
            <a:ext cx="9144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E8F4E49-EFCA-4788-AF6D-39BD7539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BBC4CD7B-C02C-451C-9AE8-27905CDB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275"/>
            <a:ext cx="9144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D8E8B96-C93B-4749-8283-C2165D56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369F50E1-225E-4345-9132-5458822F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91440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15B4-1CE8-FABA-A377-C3E3326D0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96" y="832069"/>
            <a:ext cx="7943850" cy="4588418"/>
          </a:xfrm>
        </p:spPr>
        <p:txBody>
          <a:bodyPr>
            <a:noAutofit/>
          </a:bodyPr>
          <a:lstStyle/>
          <a:p>
            <a:r>
              <a:rPr lang="en-US" b="1" i="0" u="none" strike="noStrike">
                <a:effectLst/>
                <a:latin typeface="Lato-Regular"/>
              </a:rPr>
              <a:t>A thorough ECG interpretation algorithm should assess: 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Heart rhythm (best seen in lead II)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Heart rate (any lead)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Cardiac axis (leads I and aVF)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P-wave morphology and size (best seen in lead II)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PR-interval duration (best seen in lead II)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QRS-complex morphology and duration (assessed in all leads individually)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ST-segment morphology (assessed in all leads individually)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T-wave morphology (assessed in all leads individually)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QT-interval duration (lead aVL)</a:t>
            </a:r>
          </a:p>
          <a:p>
            <a:pPr lvl="1"/>
            <a:r>
              <a:rPr lang="en-US" sz="1800" b="1" i="0" u="none" strike="noStrike">
                <a:effectLst/>
                <a:latin typeface="Lato-Regular"/>
              </a:rPr>
              <a:t>U-wave morphology (leads V</a:t>
            </a:r>
            <a:r>
              <a:rPr lang="en-US" sz="1800" b="1" i="0" u="none" strike="noStrike" baseline="-25000">
                <a:effectLst/>
                <a:latin typeface="Lato-Regular"/>
              </a:rPr>
              <a:t>2</a:t>
            </a:r>
            <a:r>
              <a:rPr lang="en-US" sz="1800" b="1" i="0" u="none" strike="noStrike">
                <a:effectLst/>
                <a:latin typeface="Lato-Regular"/>
              </a:rPr>
              <a:t>–V</a:t>
            </a:r>
            <a:r>
              <a:rPr lang="en-US" sz="1800" b="1" i="0" u="none" strike="noStrike" baseline="-25000">
                <a:effectLst/>
                <a:latin typeface="Lato-Regular"/>
              </a:rPr>
              <a:t>4</a:t>
            </a:r>
            <a:r>
              <a:rPr lang="en-US" sz="1800" b="1" i="0" u="none" strike="noStrike">
                <a:effectLst/>
                <a:latin typeface="Lato-Regula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909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87E8-341A-2430-C74B-08BB30CF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1A689F-858E-C3E0-4AEF-D76AB89E5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03621"/>
            <a:ext cx="8369300" cy="6109138"/>
          </a:xfrm>
        </p:spPr>
      </p:pic>
    </p:spTree>
    <p:extLst>
      <p:ext uri="{BB962C8B-B14F-4D97-AF65-F5344CB8AC3E}">
        <p14:creationId xmlns:p14="http://schemas.microsoft.com/office/powerpoint/2010/main" val="3256316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52CF209-5CE4-4010-8856-90BD17EC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heart&#10;&#10;Description automatically generated">
            <a:extLst>
              <a:ext uri="{FF2B5EF4-FFF2-40B4-BE49-F238E27FC236}">
                <a16:creationId xmlns:a16="http://schemas.microsoft.com/office/drawing/2014/main" id="{94F55271-DA12-F536-FB6B-7FE085AAD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4853" r="8800" b="6208"/>
          <a:stretch/>
        </p:blipFill>
        <p:spPr>
          <a:xfrm>
            <a:off x="-24899" y="0"/>
            <a:ext cx="914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1B75AAE-22E0-42B7-87E2-AC2A8BE4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F6443C8-7BF4-474D-B043-E36B7E07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3A034-477D-5A8A-DBED-F5A3AD2B4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1048"/>
            <a:ext cx="43053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E9CA095-61ED-4956-BCFE-5CDDA1A1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FC1789D-792D-4330-911A-30FDA7B6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508A7-0127-8E77-3217-270FB224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the heart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E7D1-C238-2EA7-537A-1EA822CBD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37388"/>
            <a:ext cx="4000500" cy="3652584"/>
          </a:xfrm>
        </p:spPr>
        <p:txBody>
          <a:bodyPr>
            <a:normAutofit fontScale="92500"/>
          </a:bodyPr>
          <a:lstStyle/>
          <a:p>
            <a:r>
              <a:rPr lang="en-US" dirty="0"/>
              <a:t>If the rhythm is regular, we can use the fast method of </a:t>
            </a:r>
            <a:r>
              <a:rPr lang="en-US" dirty="0">
                <a:solidFill>
                  <a:srgbClr val="FF0000"/>
                </a:solidFill>
              </a:rPr>
              <a:t>dividing 300 by the number of large squares between two subsequence R waves </a:t>
            </a:r>
            <a:r>
              <a:rPr lang="en-US" dirty="0"/>
              <a:t>or more precisely by </a:t>
            </a:r>
            <a:r>
              <a:rPr lang="en-US" dirty="0">
                <a:solidFill>
                  <a:srgbClr val="FF0000"/>
                </a:solidFill>
              </a:rPr>
              <a:t>dividing 1500 by the number of small squares</a:t>
            </a:r>
          </a:p>
          <a:p>
            <a:r>
              <a:rPr lang="en-US" dirty="0"/>
              <a:t>Another way to calculate the heart rate that can also be used for irregular rhythms is </a:t>
            </a:r>
            <a:r>
              <a:rPr lang="en-US" dirty="0">
                <a:solidFill>
                  <a:srgbClr val="FF0000"/>
                </a:solidFill>
              </a:rPr>
              <a:t>the number of R waves in 30 large squares × 10 </a:t>
            </a:r>
            <a:r>
              <a:rPr lang="en-US" dirty="0"/>
              <a:t>or more precisely by calculating </a:t>
            </a:r>
            <a:r>
              <a:rPr lang="en-US" dirty="0">
                <a:solidFill>
                  <a:srgbClr val="FF0000"/>
                </a:solidFill>
              </a:rPr>
              <a:t>the number of R waves in 50 large squares ×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CE6E12-ED9E-D132-EFE6-F05ADA5BCA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837388"/>
            <a:ext cx="3886200" cy="3435209"/>
          </a:xfrm>
        </p:spPr>
      </p:pic>
    </p:spTree>
    <p:extLst>
      <p:ext uri="{BB962C8B-B14F-4D97-AF65-F5344CB8AC3E}">
        <p14:creationId xmlns:p14="http://schemas.microsoft.com/office/powerpoint/2010/main" val="236175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0EAB4511-8F6D-A559-AF9A-CEAA73B5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3380" r="15287" b="594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ED48-6915-7873-59B3-0D20C830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FF0DF-FEB9-2D1C-9133-F8C8DBA58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37388"/>
            <a:ext cx="4609695" cy="365258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950" dirty="0"/>
              <a:t>The term axis refers to the direction of the mean electrical vector, representing the average direction of current flow. It is defined in the frontal plane only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50" dirty="0"/>
              <a:t>To determine the axis of any wave, find the lead in which the wave is most nearly biphasic. The axis must lie approximately perpendicular to that lead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50" dirty="0"/>
              <a:t>A quick estimate of the axis can be made by looking at </a:t>
            </a:r>
            <a:r>
              <a:rPr lang="en-US" sz="1950" dirty="0">
                <a:solidFill>
                  <a:srgbClr val="FF0000"/>
                </a:solidFill>
              </a:rPr>
              <a:t>leads I</a:t>
            </a:r>
            <a:r>
              <a:rPr lang="en-US" sz="1950" dirty="0"/>
              <a:t> and </a:t>
            </a:r>
            <a:r>
              <a:rPr lang="en-US" sz="1950" dirty="0">
                <a:solidFill>
                  <a:srgbClr val="FF0000"/>
                </a:solidFill>
              </a:rPr>
              <a:t>aVF</a:t>
            </a:r>
            <a:r>
              <a:rPr lang="en-US" sz="1950" dirty="0"/>
              <a:t>: </a:t>
            </a:r>
            <a:r>
              <a:rPr lang="en-US" sz="1950" dirty="0">
                <a:solidFill>
                  <a:srgbClr val="FF0000"/>
                </a:solidFill>
                <a:sym typeface="Wingdings" panose="05000000000000000000" pitchFamily="2" charset="2"/>
              </a:rPr>
              <a:t> </a:t>
            </a:r>
            <a:endParaRPr lang="en-US" sz="1950" dirty="0">
              <a:solidFill>
                <a:srgbClr val="FF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950" dirty="0"/>
              <a:t>Things might get clearer with the examples in the next 2 slides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830CCD-0235-12AB-222D-565F2B894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7019" y="1837388"/>
            <a:ext cx="3178331" cy="1945455"/>
          </a:xfr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97A3A37-7DC2-05D0-EA6D-93D71D066147}"/>
              </a:ext>
            </a:extLst>
          </p:cNvPr>
          <p:cNvGraphicFramePr>
            <a:graphicFrameLocks noGrp="1"/>
          </p:cNvGraphicFramePr>
          <p:nvPr/>
        </p:nvGraphicFramePr>
        <p:xfrm>
          <a:off x="5337019" y="3882725"/>
          <a:ext cx="3178333" cy="1836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9941">
                  <a:extLst>
                    <a:ext uri="{9D8B030D-6E8A-4147-A177-3AD203B41FA5}">
                      <a16:colId xmlns:a16="http://schemas.microsoft.com/office/drawing/2014/main" val="672452211"/>
                    </a:ext>
                  </a:extLst>
                </a:gridCol>
                <a:gridCol w="844196">
                  <a:extLst>
                    <a:ext uri="{9D8B030D-6E8A-4147-A177-3AD203B41FA5}">
                      <a16:colId xmlns:a16="http://schemas.microsoft.com/office/drawing/2014/main" val="706722183"/>
                    </a:ext>
                  </a:extLst>
                </a:gridCol>
                <a:gridCol w="844196">
                  <a:extLst>
                    <a:ext uri="{9D8B030D-6E8A-4147-A177-3AD203B41FA5}">
                      <a16:colId xmlns:a16="http://schemas.microsoft.com/office/drawing/2014/main" val="307615424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Axis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Lead 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Lead aVF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750843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Normal axis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4553632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Left axis deviation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6093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Right axis deviation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2201272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Extreme right axis deviation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Negative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6696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239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76AD61-625F-3F8C-28AA-3E368A4F44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92" y="857250"/>
            <a:ext cx="6085417" cy="4977612"/>
          </a:xfrm>
        </p:spPr>
      </p:pic>
    </p:spTree>
    <p:extLst>
      <p:ext uri="{BB962C8B-B14F-4D97-AF65-F5344CB8AC3E}">
        <p14:creationId xmlns:p14="http://schemas.microsoft.com/office/powerpoint/2010/main" val="276631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9ACBE5B-DC30-4D13-A50E-6B37BB8E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E4857FC-768A-4E42-AB73-6DC184A23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05C35D3-0C97-4054-8A7E-EBDA35A5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63E5D60-7B8B-40AE-B989-9039F54E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9D9F730-9633-460F-BCE0-5313DF9B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4AD5AA8-27C5-4435-BB0F-3138BCDE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D8CEC867-D11D-493E-AF2D-BA510EAF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9DDA2AD-8B3C-4DAD-B2BE-D027BCDF4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46F5739-78CF-4973-8A52-3B7915230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D11FD60A-9564-46D6-9AAC-64B2E815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l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FB8D320-8D67-4930-B8C6-817C25FAB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9D12819-BB21-421A-A6D0-E010731C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971B563-6502-4E20-953A-2AF6C244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l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E1CB4912-9254-45F4-ADDC-C6DFF935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6B50F7B-A050-400F-8615-C1F4CE9C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9D7E98F-FB3B-4C17-BCB7-A4B2ED10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7E95-C5E3-276A-BC1E-0B5645E0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EKG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95826-60B0-3353-B6F8-068C1F7AD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7652"/>
            <a:ext cx="7886700" cy="2731199"/>
          </a:xfrm>
        </p:spPr>
        <p:txBody>
          <a:bodyPr>
            <a:normAutofit fontScale="92500"/>
          </a:bodyPr>
          <a:lstStyle/>
          <a:p>
            <a:r>
              <a:rPr lang="en-US" dirty="0"/>
              <a:t>EKG paper is a long, continuous roll of graph paper, with light and dark lines running vertically and horizontally. The light lines circumscribe small squares of 1 × 1 mm; the dark lines delineate large squares of 5 × 5 mm.</a:t>
            </a:r>
          </a:p>
          <a:p>
            <a:r>
              <a:rPr lang="en-US" b="1" dirty="0"/>
              <a:t>The horizontal axis measures time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distance across one small square represents </a:t>
            </a:r>
            <a:r>
              <a:rPr lang="en-US" dirty="0">
                <a:solidFill>
                  <a:srgbClr val="FF0000"/>
                </a:solidFill>
              </a:rPr>
              <a:t>0.04 seconds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distance across one large square is five times greater, or </a:t>
            </a:r>
            <a:r>
              <a:rPr lang="en-US" dirty="0">
                <a:solidFill>
                  <a:srgbClr val="FF0000"/>
                </a:solidFill>
              </a:rPr>
              <a:t>0.2 seconds</a:t>
            </a:r>
            <a:r>
              <a:rPr lang="en-US" dirty="0"/>
              <a:t>.</a:t>
            </a:r>
          </a:p>
          <a:p>
            <a:r>
              <a:rPr lang="en-US" b="1" dirty="0"/>
              <a:t>The vertical axis measures voltage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distance along one small square represents </a:t>
            </a:r>
            <a:r>
              <a:rPr lang="en-US" dirty="0">
                <a:solidFill>
                  <a:srgbClr val="FF0000"/>
                </a:solidFill>
              </a:rPr>
              <a:t>0.1 mV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distance across one large square is five times greater, or </a:t>
            </a:r>
            <a:r>
              <a:rPr lang="en-US" dirty="0">
                <a:solidFill>
                  <a:srgbClr val="FF0000"/>
                </a:solidFill>
              </a:rPr>
              <a:t>0.5 mV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F33F2-6F47-DD5E-C5C9-E0E20A48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489" y="4539879"/>
            <a:ext cx="4657022" cy="1438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F4910-D826-4CDA-6FC2-BAE9C2D77B3A}"/>
              </a:ext>
            </a:extLst>
          </p:cNvPr>
          <p:cNvSpPr txBox="1"/>
          <p:nvPr/>
        </p:nvSpPr>
        <p:spPr>
          <a:xfrm>
            <a:off x="8767455" y="857250"/>
            <a:ext cx="376546" cy="507831"/>
          </a:xfrm>
          <a:prstGeom prst="rect">
            <a:avLst/>
          </a:prstGeom>
          <a:noFill/>
          <a:ln>
            <a:solidFill>
              <a:srgbClr val="404384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1350" dirty="0"/>
              <a:t>حفظ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15317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3C33E56-61EE-4C33-B792-68D763A91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79F2B5C-612C-43A0-8054-B9138298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E9B652FA-F5B3-4179-A733-69C1E90D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86148A33-3BDE-43FB-89BC-DA238E60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03133B90-AD3D-45F9-A81F-D423C1EC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AE403F15-6090-4122-BB5D-EB2C9DB3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E36A6F4-61D2-4D67-800E-6BC541AA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A17D682-9FA8-405B-B892-ACD9D3F7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25FAD11-F7DF-4827-9F7A-DECD641F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62557A7A-3048-4C3D-994E-E0992BEB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BA06-773F-A0A8-BA7C-026B0B68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7175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differentiates a segment from an interval?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E1D2-4E1C-7890-4071-62F35B762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32" y="482871"/>
            <a:ext cx="7886700" cy="365395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is a straight line connecting two waves</a:t>
            </a:r>
          </a:p>
          <a:p>
            <a:r>
              <a:rPr lang="en-US" dirty="0"/>
              <a:t>An </a:t>
            </a:r>
            <a:r>
              <a:rPr lang="en-US" b="1" dirty="0"/>
              <a:t>interval</a:t>
            </a:r>
            <a:r>
              <a:rPr lang="en-US" dirty="0"/>
              <a:t> encompasses at least one wave plus, in most instances, the connecting straight line.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B95F4-3375-94DF-4864-E8E0668E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80" y="3201503"/>
            <a:ext cx="4965971" cy="29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7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EAB09CF8-4847-4511-AC96-357C6464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38D698E2-6305-45D9-A281-796907D6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l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2E6D5419-B332-4873-95CF-473F44D3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0DF7-3DC6-4A18-8887-8DA3A9F28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348" y="1371600"/>
            <a:ext cx="7286676" cy="355759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9600">
                <a:latin typeface="Lucida Calligraphy" pitchFamily="66" charset="0"/>
              </a:rPr>
              <a:t>THANK  YOU             </a:t>
            </a:r>
            <a:endParaRPr lang="en-GB" sz="9600" dirty="0">
              <a:latin typeface="Lucida Calligraphy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4FA37-04F2-417E-B34C-CD0F71254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214938"/>
            <a:ext cx="6400800" cy="4238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  <p:transition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A66F2-F8C5-0238-C1A6-150EA129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waves and lines of the standard EKG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2228-B81B-11EB-E8D6-706025A4E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63" dirty="0"/>
              <a:t>Various segments and intervals describe the time between these events: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1950" dirty="0"/>
              <a:t>The PR interval measures the time from the start of atrial depolarization to the start of ventricular depolarization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1950" dirty="0"/>
              <a:t>The PR segment measures the time from the end of atrial depolarization to the start of ventricular depolarization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1950" dirty="0"/>
              <a:t>The ST segment records the time from the end of ventricular depolarization to the start of ventricular repolarization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1950" dirty="0"/>
              <a:t>The QT interval measures the time from the start of ventricular depolarization to the end of ventricular repolarization</a:t>
            </a:r>
          </a:p>
          <a:p>
            <a:pPr marL="385763" indent="-385763">
              <a:buFont typeface="+mj-lt"/>
              <a:buAutoNum type="alphaLcPeriod"/>
            </a:pPr>
            <a:r>
              <a:rPr lang="en-US" sz="1950" dirty="0"/>
              <a:t>The QRS interval measures the time of ventricular depolarization</a:t>
            </a:r>
          </a:p>
        </p:txBody>
      </p:sp>
    </p:spTree>
    <p:extLst>
      <p:ext uri="{BB962C8B-B14F-4D97-AF65-F5344CB8AC3E}">
        <p14:creationId xmlns:p14="http://schemas.microsoft.com/office/powerpoint/2010/main" val="1264874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DECF-1D9B-CE5B-C5C4-BE33BE95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Leads Grouping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DD1466-3F33-79F2-B75C-9A23DA0BD0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1131181"/>
              </p:ext>
            </p:extLst>
          </p:nvPr>
        </p:nvGraphicFramePr>
        <p:xfrm>
          <a:off x="628650" y="1837134"/>
          <a:ext cx="4908820" cy="36525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4410">
                  <a:extLst>
                    <a:ext uri="{9D8B030D-6E8A-4147-A177-3AD203B41FA5}">
                      <a16:colId xmlns:a16="http://schemas.microsoft.com/office/drawing/2014/main" val="2776327721"/>
                    </a:ext>
                  </a:extLst>
                </a:gridCol>
                <a:gridCol w="2454410">
                  <a:extLst>
                    <a:ext uri="{9D8B030D-6E8A-4147-A177-3AD203B41FA5}">
                      <a16:colId xmlns:a16="http://schemas.microsoft.com/office/drawing/2014/main" val="3474441113"/>
                    </a:ext>
                  </a:extLst>
                </a:gridCol>
              </a:tblGrid>
              <a:tr h="7976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Group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Leads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44690257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Anterior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V2, V3, V4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68439881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Left lateral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I, aVL, V5, V6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64807942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Inferior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II, III, aVF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44466707"/>
                  </a:ext>
                </a:extLst>
              </a:tr>
              <a:tr h="71372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Right ventricular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aVR, V1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38736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404836E-54F6-96E3-0880-AA5F24176417}"/>
              </a:ext>
            </a:extLst>
          </p:cNvPr>
          <p:cNvSpPr txBox="1"/>
          <p:nvPr/>
        </p:nvSpPr>
        <p:spPr>
          <a:xfrm>
            <a:off x="8767455" y="857250"/>
            <a:ext cx="376546" cy="507831"/>
          </a:xfrm>
          <a:prstGeom prst="rect">
            <a:avLst/>
          </a:prstGeom>
          <a:noFill/>
          <a:ln>
            <a:solidFill>
              <a:srgbClr val="404384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JO" sz="1350" dirty="0"/>
              <a:t>حفظ</a:t>
            </a:r>
            <a:endParaRPr lang="en-US" sz="13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5448BF-1CE5-4532-5F27-67A51721D292}"/>
              </a:ext>
            </a:extLst>
          </p:cNvPr>
          <p:cNvGrpSpPr/>
          <p:nvPr/>
        </p:nvGrpSpPr>
        <p:grpSpPr>
          <a:xfrm>
            <a:off x="5962717" y="1837135"/>
            <a:ext cx="2552633" cy="3652585"/>
            <a:chOff x="7736419" y="1306513"/>
            <a:chExt cx="3617381" cy="5176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77F6AE-1E5C-58B2-0BAE-952028D5F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6419" y="1306513"/>
              <a:ext cx="3617381" cy="303202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A36560-F95C-5A9D-C26D-FA2237E0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6419" y="4338536"/>
              <a:ext cx="3617381" cy="2144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797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16D09B-922E-AEAB-0821-2EC6A2093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the length of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4BD84-11F1-DF18-D67A-92B1FCF8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 interval length</a:t>
            </a:r>
          </a:p>
          <a:p>
            <a:pPr lvl="1"/>
            <a:r>
              <a:rPr lang="en-US" dirty="0"/>
              <a:t>The PR interval normally lasts from </a:t>
            </a:r>
            <a:r>
              <a:rPr lang="en-US" dirty="0">
                <a:solidFill>
                  <a:srgbClr val="FF0000"/>
                </a:solidFill>
              </a:rPr>
              <a:t>0.12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0.2 seconds </a:t>
            </a:r>
            <a:r>
              <a:rPr lang="en-US" dirty="0"/>
              <a:t>(3 to 5 mm on the EKG paper).</a:t>
            </a:r>
          </a:p>
          <a:p>
            <a:r>
              <a:rPr lang="en-US" b="1" dirty="0"/>
              <a:t>QT interval length</a:t>
            </a:r>
          </a:p>
          <a:p>
            <a:pPr lvl="1"/>
            <a:r>
              <a:rPr lang="en-US" dirty="0"/>
              <a:t>The QT interval constitutes about </a:t>
            </a:r>
            <a:r>
              <a:rPr lang="en-US" dirty="0">
                <a:solidFill>
                  <a:srgbClr val="FF0000"/>
                </a:solidFill>
              </a:rPr>
              <a:t>40% of each cardiac cycle </a:t>
            </a:r>
            <a:r>
              <a:rPr lang="en-US" dirty="0"/>
              <a:t>(R–R interval). </a:t>
            </a:r>
          </a:p>
          <a:p>
            <a:pPr lvl="1"/>
            <a:r>
              <a:rPr lang="en-US" dirty="0"/>
              <a:t>The faster the heart beats, the shorter the QT interval.</a:t>
            </a:r>
          </a:p>
          <a:p>
            <a:r>
              <a:rPr lang="en-US" b="1" dirty="0"/>
              <a:t>QRS complex width</a:t>
            </a:r>
          </a:p>
          <a:p>
            <a:pPr lvl="1"/>
            <a:r>
              <a:rPr lang="en-US" dirty="0"/>
              <a:t>A normal QRS interval, representing the duration of the QRS complex, is </a:t>
            </a:r>
            <a:r>
              <a:rPr lang="en-US" dirty="0">
                <a:solidFill>
                  <a:srgbClr val="FF0000"/>
                </a:solidFill>
              </a:rPr>
              <a:t>0.06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0.1 seconds </a:t>
            </a:r>
            <a:r>
              <a:rPr lang="en-US" dirty="0"/>
              <a:t>in duration (1.5 to 2.5 mm on the EKG paper).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DDx of abnormalities is discussed in Miscellaneous Conditions</a:t>
            </a:r>
          </a:p>
        </p:txBody>
      </p:sp>
    </p:spTree>
    <p:extLst>
      <p:ext uri="{BB962C8B-B14F-4D97-AF65-F5344CB8AC3E}">
        <p14:creationId xmlns:p14="http://schemas.microsoft.com/office/powerpoint/2010/main" val="119921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30D7F9F-272C-45EC-B2DE-AA2DE7F7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FCC8516B-32FA-41D9-BB14-2492DBCA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9144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{CCC72F52-8EF3-9342-AAA6-84E23488DC61}tf10001058</Template>
  <TotalTime>165</TotalTime>
  <Words>8</Words>
  <Application>Microsoft Office PowerPoint</Application>
  <PresentationFormat>On-screen Show (4:3)</PresentationFormat>
  <Paragraphs>4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Celestial</vt:lpstr>
      <vt:lpstr>ECG interpretation</vt:lpstr>
      <vt:lpstr>PowerPoint Presentation</vt:lpstr>
      <vt:lpstr>PowerPoint Presentation</vt:lpstr>
      <vt:lpstr>EKG Paper</vt:lpstr>
      <vt:lpstr>What differentiates a segment from an interval? </vt:lpstr>
      <vt:lpstr>The basic waves and lines of the standard EKG</vt:lpstr>
      <vt:lpstr>Leads Grouping</vt:lpstr>
      <vt:lpstr>Measure the length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Determine the heart rate</vt:lpstr>
      <vt:lpstr>PowerPoint Presentation</vt:lpstr>
      <vt:lpstr>Axis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YOU            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MONITORING</dc:title>
  <dc:creator>ALI ZWAIN</dc:creator>
  <cp:lastModifiedBy>يوسف حاتم حسني الطراونه</cp:lastModifiedBy>
  <cp:revision>25</cp:revision>
  <dcterms:created xsi:type="dcterms:W3CDTF">2008-12-16T20:41:07Z</dcterms:created>
  <dcterms:modified xsi:type="dcterms:W3CDTF">2024-02-01T05:30:36Z</dcterms:modified>
</cp:coreProperties>
</file>