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7" r:id="rId9"/>
    <p:sldId id="328" r:id="rId10"/>
    <p:sldId id="329" r:id="rId11"/>
    <p:sldId id="330" r:id="rId12"/>
    <p:sldId id="331" r:id="rId13"/>
    <p:sldId id="263" r:id="rId14"/>
    <p:sldId id="264" r:id="rId15"/>
    <p:sldId id="265" r:id="rId16"/>
    <p:sldId id="266" r:id="rId17"/>
    <p:sldId id="268" r:id="rId18"/>
    <p:sldId id="269" r:id="rId19"/>
    <p:sldId id="270" r:id="rId20"/>
    <p:sldId id="332" r:id="rId21"/>
    <p:sldId id="267" r:id="rId22"/>
    <p:sldId id="333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322" r:id="rId37"/>
    <p:sldId id="323" r:id="rId38"/>
    <p:sldId id="324" r:id="rId39"/>
    <p:sldId id="325" r:id="rId40"/>
    <p:sldId id="326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16" r:id="rId74"/>
    <p:sldId id="317" r:id="rId75"/>
    <p:sldId id="318" r:id="rId76"/>
    <p:sldId id="319" r:id="rId77"/>
    <p:sldId id="320" r:id="rId78"/>
    <p:sldId id="321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62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r" defTabSz="914400" rtl="1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r" defTabSz="914400" rtl="1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r" defTabSz="914400" rtl="1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55775"/>
            <a:ext cx="84010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6213" y="4495800"/>
            <a:ext cx="2382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سورة </a:t>
            </a:r>
            <a:r>
              <a:rPr kumimoji="0" lang="ar-EG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النساء-من الآية(113</a:t>
            </a:r>
            <a:r>
              <a:rPr kumimoji="0" lang="ar-EG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7818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106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 Black" pitchFamily="34" charset="0"/>
              </a:rPr>
              <a:t>Acute liver congestion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r>
              <a:rPr lang="en-US" sz="2800" u="sng" dirty="0">
                <a:solidFill>
                  <a:srgbClr val="FFFF00"/>
                </a:solidFill>
                <a:latin typeface="Arial Black" pitchFamily="34" charset="0"/>
              </a:rPr>
              <a:t>Causes</a:t>
            </a:r>
            <a:r>
              <a:rPr lang="en-US" sz="2800" dirty="0"/>
              <a:t>: </a:t>
            </a:r>
            <a:endParaRPr lang="en-US" sz="2800" dirty="0" smtClean="0"/>
          </a:p>
          <a:p>
            <a:r>
              <a:rPr lang="en-US" sz="2800" dirty="0" smtClean="0"/>
              <a:t>sudden </a:t>
            </a:r>
            <a:r>
              <a:rPr lang="en-US" sz="2800" dirty="0"/>
              <a:t>occlusion of hepatic veins, by ligation.</a:t>
            </a:r>
          </a:p>
          <a:p>
            <a:r>
              <a:rPr lang="en-US" sz="2800" u="sng" dirty="0">
                <a:solidFill>
                  <a:srgbClr val="FFFF00"/>
                </a:solidFill>
                <a:latin typeface="Arial Black" pitchFamily="34" charset="0"/>
              </a:rPr>
              <a:t>Grossly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enlarged liver, heavy, red, with easily stripped capsule</a:t>
            </a:r>
          </a:p>
          <a:p>
            <a:r>
              <a:rPr lang="en-US" sz="2800" u="sng" dirty="0">
                <a:solidFill>
                  <a:srgbClr val="FFFF00"/>
                </a:solidFill>
                <a:latin typeface="Arial Black" pitchFamily="34" charset="0"/>
              </a:rPr>
              <a:t>M/E:</a:t>
            </a:r>
            <a:r>
              <a:rPr lang="en-US" sz="2800" dirty="0"/>
              <a:t>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</a:t>
            </a:r>
            <a:r>
              <a:rPr lang="en-US" sz="3200" dirty="0" smtClean="0"/>
              <a:t>the </a:t>
            </a:r>
            <a:r>
              <a:rPr lang="en-US" sz="3200" dirty="0"/>
              <a:t>central vein and sinusoids are distended with blood,</a:t>
            </a:r>
          </a:p>
          <a:p>
            <a:r>
              <a:rPr lang="en-US" sz="3200" dirty="0"/>
              <a:t>      </a:t>
            </a:r>
            <a:r>
              <a:rPr lang="en-US" sz="3200" dirty="0" smtClean="0"/>
              <a:t>Central </a:t>
            </a:r>
            <a:r>
              <a:rPr lang="en-US" sz="3200" dirty="0"/>
              <a:t>hepatocyte necrosis,</a:t>
            </a:r>
          </a:p>
          <a:p>
            <a:r>
              <a:rPr lang="en-US" sz="3200" dirty="0"/>
              <a:t>      </a:t>
            </a:r>
            <a:r>
              <a:rPr lang="en-US" sz="3200" dirty="0" err="1" smtClean="0"/>
              <a:t>Periportal</a:t>
            </a:r>
            <a:r>
              <a:rPr lang="en-US" sz="3200" dirty="0" smtClean="0"/>
              <a:t> </a:t>
            </a:r>
            <a:r>
              <a:rPr lang="en-US" sz="3200" dirty="0"/>
              <a:t>hepatocytes: fatty changes </a:t>
            </a:r>
            <a:r>
              <a:rPr lang="en-US" sz="3200" dirty="0">
                <a:solidFill>
                  <a:srgbClr val="FFFF00"/>
                </a:solidFill>
                <a:latin typeface="Arial Black" pitchFamily="34" charset="0"/>
              </a:rPr>
              <a:t>(no </a:t>
            </a:r>
            <a:r>
              <a:rPr lang="en-US" sz="3200" dirty="0" err="1">
                <a:solidFill>
                  <a:srgbClr val="FFFF00"/>
                </a:solidFill>
                <a:latin typeface="Arial Black" pitchFamily="34" charset="0"/>
              </a:rPr>
              <a:t>hemosiderosis</a:t>
            </a:r>
            <a:r>
              <a:rPr lang="en-US" sz="3200" dirty="0">
                <a:solidFill>
                  <a:srgbClr val="FFFF00"/>
                </a:solidFill>
                <a:latin typeface="Arial Black" pitchFamily="34" charset="0"/>
              </a:rPr>
              <a:t> around central veins).</a:t>
            </a:r>
          </a:p>
        </p:txBody>
      </p:sp>
    </p:spTree>
    <p:extLst>
      <p:ext uri="{BB962C8B-B14F-4D97-AF65-F5344CB8AC3E}">
        <p14:creationId xmlns:p14="http://schemas.microsoft.com/office/powerpoint/2010/main" val="196250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" b="6119"/>
          <a:stretch/>
        </p:blipFill>
        <p:spPr bwMode="auto">
          <a:xfrm>
            <a:off x="609600" y="136641"/>
            <a:ext cx="7315200" cy="592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3897" y="6112112"/>
            <a:ext cx="5866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Acute liver congestion</a:t>
            </a:r>
            <a:endParaRPr lang="ar-SA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51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43000"/>
            <a:ext cx="838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itchFamily="34" charset="0"/>
              </a:rPr>
              <a:t>Acute generalized venous congestion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r>
              <a:rPr lang="en-US" sz="4400" dirty="0">
                <a:solidFill>
                  <a:srgbClr val="FFFF00"/>
                </a:solidFill>
                <a:latin typeface="Arial Black" pitchFamily="34" charset="0"/>
              </a:rPr>
              <a:t>Causes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: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 Acute </a:t>
            </a:r>
            <a:r>
              <a:rPr lang="en-US" sz="4400" dirty="0">
                <a:solidFill>
                  <a:srgbClr val="FFFF00"/>
                </a:solidFill>
                <a:latin typeface="Arial Black" pitchFamily="34" charset="0"/>
              </a:rPr>
              <a:t>heart </a:t>
            </a:r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failure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Arial Black" pitchFamily="34" charset="0"/>
              </a:rPr>
              <a:t>              death</a:t>
            </a:r>
            <a:r>
              <a:rPr lang="en-US" sz="4400" dirty="0">
                <a:solidFill>
                  <a:srgbClr val="FFFF00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33400" y="4494018"/>
            <a:ext cx="2286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7154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65113"/>
            <a:ext cx="8424863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08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939800"/>
            <a:ext cx="90043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667000" y="4343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667000" y="4343400"/>
            <a:ext cx="5334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667000" y="4343400"/>
            <a:ext cx="5334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4" y="304800"/>
            <a:ext cx="8894763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57400"/>
            <a:ext cx="279241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05" y="4038600"/>
            <a:ext cx="844391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5" y="5715000"/>
            <a:ext cx="8297863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372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" y="152400"/>
            <a:ext cx="9109129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3219450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32" y="2514600"/>
            <a:ext cx="4822825" cy="42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81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304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(2)The Liver: </a:t>
            </a:r>
          </a:p>
          <a:p>
            <a:r>
              <a:rPr lang="en-US" sz="3600" dirty="0">
                <a:solidFill>
                  <a:srgbClr val="FFC000"/>
                </a:solidFill>
              </a:rPr>
              <a:t>Gross picture: </a:t>
            </a:r>
            <a:r>
              <a:rPr lang="en-US" sz="3600" dirty="0"/>
              <a:t>alternating </a:t>
            </a:r>
            <a:r>
              <a:rPr lang="en-US" sz="3600" dirty="0">
                <a:solidFill>
                  <a:srgbClr val="FF0000"/>
                </a:solidFill>
              </a:rPr>
              <a:t>red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FFFF00"/>
                </a:solidFill>
              </a:rPr>
              <a:t>yellow</a:t>
            </a:r>
            <a:r>
              <a:rPr lang="en-US" sz="3600" dirty="0"/>
              <a:t> zones </a:t>
            </a:r>
            <a:r>
              <a:rPr lang="en-US" sz="3600" dirty="0">
                <a:latin typeface="Arial Black" pitchFamily="34" charset="0"/>
              </a:rPr>
              <a:t>Nut-meg liver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145087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79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534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Arial Black" pitchFamily="34" charset="0"/>
              </a:rPr>
              <a:t>M/E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Congestion of central vein surrounded by </a:t>
            </a:r>
            <a:r>
              <a:rPr lang="en-US" sz="2400" dirty="0" err="1">
                <a:solidFill>
                  <a:srgbClr val="FFFF00"/>
                </a:solidFill>
                <a:latin typeface="Arial Black" pitchFamily="34" charset="0"/>
              </a:rPr>
              <a:t>centrilobular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 hepatocyte necrosis, hemorrhage, hemosiderin-laden macrophages, then zones of fatty change. </a:t>
            </a:r>
            <a:endParaRPr lang="ar-SA" sz="2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5164137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5806051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If the condition stays it proceeds to hepatic cirrhosis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i.e. cardiac cirrhosis)</a:t>
            </a:r>
            <a:endParaRPr lang="ar-SA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13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4582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2)Spleen</a:t>
            </a: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,  </a:t>
            </a:r>
          </a:p>
          <a:p>
            <a:r>
              <a:rPr lang="en-US" dirty="0"/>
              <a:t>              </a:t>
            </a:r>
            <a:r>
              <a:rPr lang="en-US" sz="4000" dirty="0">
                <a:solidFill>
                  <a:srgbClr val="FFFF00"/>
                </a:solidFill>
              </a:rPr>
              <a:t>congestion of capillaries, escape of R.B.C`s to </a:t>
            </a:r>
            <a:r>
              <a:rPr lang="en-US" sz="4000" dirty="0" err="1" smtClean="0">
                <a:solidFill>
                  <a:srgbClr val="FFFF00"/>
                </a:solidFill>
              </a:rPr>
              <a:t>stroma</a:t>
            </a:r>
            <a:r>
              <a:rPr lang="en-US" sz="4000" dirty="0" smtClean="0">
                <a:solidFill>
                  <a:srgbClr val="FFFF00"/>
                </a:solidFill>
              </a:rPr>
              <a:t> (</a:t>
            </a:r>
            <a:r>
              <a:rPr lang="en-US" sz="4000" dirty="0" err="1" smtClean="0">
                <a:solidFill>
                  <a:srgbClr val="FFFF00"/>
                </a:solidFill>
              </a:rPr>
              <a:t>hemosiderosis</a:t>
            </a:r>
            <a:r>
              <a:rPr lang="en-US" sz="4000" dirty="0" smtClean="0">
                <a:solidFill>
                  <a:srgbClr val="FFFF00"/>
                </a:solidFill>
              </a:rPr>
              <a:t>), </a:t>
            </a:r>
            <a:r>
              <a:rPr lang="en-US" sz="4000" dirty="0">
                <a:solidFill>
                  <a:srgbClr val="FFFF00"/>
                </a:solidFill>
              </a:rPr>
              <a:t>induce </a:t>
            </a:r>
            <a:r>
              <a:rPr lang="en-US" sz="4000" dirty="0" smtClean="0">
                <a:solidFill>
                  <a:srgbClr val="FFFF00"/>
                </a:solidFill>
              </a:rPr>
              <a:t>fibrosis</a:t>
            </a:r>
            <a:r>
              <a:rPr lang="en-US" sz="40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4000" dirty="0" err="1" smtClean="0">
                <a:solidFill>
                  <a:srgbClr val="FFFF00"/>
                </a:solidFill>
                <a:sym typeface="Symbol"/>
              </a:rPr>
              <a:t>fibrosiderotic</a:t>
            </a:r>
            <a:r>
              <a:rPr lang="en-US" sz="4000" dirty="0" smtClean="0">
                <a:solidFill>
                  <a:srgbClr val="FFFF00"/>
                </a:solidFill>
                <a:sym typeface="Symbol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sym typeface="Symbol"/>
              </a:rPr>
              <a:t>nodues</a:t>
            </a:r>
            <a:r>
              <a:rPr lang="en-US" sz="4000" dirty="0" smtClean="0">
                <a:solidFill>
                  <a:srgbClr val="FFFF00"/>
                </a:solidFill>
                <a:sym typeface="Symbol"/>
              </a:rPr>
              <a:t>, called (</a:t>
            </a: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Gandy-</a:t>
            </a:r>
            <a:r>
              <a:rPr lang="en-US" sz="4000" dirty="0" err="1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Gamna</a:t>
            </a: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nodules</a:t>
            </a:r>
            <a:r>
              <a:rPr lang="en-US" sz="4000" dirty="0" smtClean="0">
                <a:solidFill>
                  <a:srgbClr val="FFFF00"/>
                </a:solidFill>
                <a:sym typeface="Symbol"/>
              </a:rPr>
              <a:t>) </a:t>
            </a:r>
            <a:r>
              <a:rPr lang="en-US" sz="4000" dirty="0" smtClean="0">
                <a:solidFill>
                  <a:srgbClr val="FFFF00"/>
                </a:solidFill>
              </a:rPr>
              <a:t>large </a:t>
            </a:r>
            <a:r>
              <a:rPr lang="en-US" sz="4000" dirty="0">
                <a:solidFill>
                  <a:srgbClr val="FFFF00"/>
                </a:solidFill>
              </a:rPr>
              <a:t>spleen, with thick capsule, firm consistency. </a:t>
            </a:r>
            <a:endParaRPr lang="en-US" sz="4000" dirty="0" smtClean="0">
              <a:solidFill>
                <a:srgbClr val="FFFF00"/>
              </a:solidFill>
            </a:endParaRPr>
          </a:p>
          <a:p>
            <a:r>
              <a:rPr lang="en-US" sz="4000" u="sng" dirty="0" smtClean="0">
                <a:solidFill>
                  <a:srgbClr val="FFFF00"/>
                </a:solidFill>
                <a:latin typeface="Arial Black" pitchFamily="34" charset="0"/>
              </a:rPr>
              <a:t>Cut </a:t>
            </a:r>
            <a:r>
              <a:rPr lang="en-US" sz="4000" u="sng" dirty="0">
                <a:solidFill>
                  <a:srgbClr val="FFFF00"/>
                </a:solidFill>
                <a:latin typeface="Arial Black" pitchFamily="34" charset="0"/>
              </a:rPr>
              <a:t>section</a:t>
            </a:r>
            <a:r>
              <a:rPr lang="en-US" sz="4000" dirty="0">
                <a:solidFill>
                  <a:srgbClr val="FFFF00"/>
                </a:solidFill>
              </a:rPr>
              <a:t>: showed :increased red pulp(red </a:t>
            </a:r>
            <a:r>
              <a:rPr lang="en-US" sz="4000" dirty="0" err="1">
                <a:solidFill>
                  <a:srgbClr val="FFFF00"/>
                </a:solidFill>
              </a:rPr>
              <a:t>stroma</a:t>
            </a:r>
            <a:r>
              <a:rPr lang="en-US" sz="4000" dirty="0">
                <a:solidFill>
                  <a:srgbClr val="FFFF00"/>
                </a:solidFill>
              </a:rPr>
              <a:t>), decreased white pulp (lymphoid follicles</a:t>
            </a:r>
          </a:p>
        </p:txBody>
      </p:sp>
    </p:spTree>
    <p:extLst>
      <p:ext uri="{BB962C8B-B14F-4D97-AF65-F5344CB8AC3E}">
        <p14:creationId xmlns:p14="http://schemas.microsoft.com/office/powerpoint/2010/main" val="410832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749425"/>
            <a:ext cx="890111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91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52800"/>
            <a:ext cx="4467709" cy="336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119"/>
            <a:ext cx="4467709" cy="305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8708" y="609600"/>
            <a:ext cx="42952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 Black" pitchFamily="34" charset="0"/>
              </a:rPr>
              <a:t>Cut section</a:t>
            </a:r>
            <a:r>
              <a:rPr lang="en-US" sz="2800" dirty="0"/>
              <a:t>: showed </a:t>
            </a:r>
            <a:r>
              <a:rPr lang="en-US" sz="2800" dirty="0">
                <a:solidFill>
                  <a:srgbClr val="FFFF00"/>
                </a:solidFill>
              </a:rPr>
              <a:t>:increased </a:t>
            </a:r>
            <a:r>
              <a:rPr lang="en-US" sz="2800" dirty="0"/>
              <a:t>red pulp(red </a:t>
            </a:r>
            <a:r>
              <a:rPr lang="en-US" sz="2800" dirty="0" err="1"/>
              <a:t>stroma</a:t>
            </a:r>
            <a:r>
              <a:rPr lang="en-US" sz="2800" dirty="0"/>
              <a:t>), </a:t>
            </a:r>
            <a:r>
              <a:rPr lang="en-US" sz="2800" dirty="0">
                <a:solidFill>
                  <a:srgbClr val="FFFF00"/>
                </a:solidFill>
              </a:rPr>
              <a:t>decreased</a:t>
            </a:r>
            <a:r>
              <a:rPr lang="en-US" sz="2800" dirty="0"/>
              <a:t> white pulp (lymphoid follicles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05214" y="4372055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Gandy-</a:t>
            </a:r>
            <a:r>
              <a:rPr lang="en-US" sz="4000" dirty="0" err="1">
                <a:solidFill>
                  <a:srgbClr val="FFFF00"/>
                </a:solidFill>
                <a:latin typeface="Arial Black" pitchFamily="34" charset="0"/>
                <a:sym typeface="Symbol"/>
              </a:rPr>
              <a:t>Gamna</a:t>
            </a:r>
            <a:r>
              <a:rPr lang="en-US" sz="40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 nodule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71235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4582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Black" pitchFamily="34" charset="0"/>
              </a:rPr>
              <a:t>Microscopical</a:t>
            </a:r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Arial Black" pitchFamily="34" charset="0"/>
              </a:rPr>
              <a:t>picture: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-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thick 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capsule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,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-thick </a:t>
            </a:r>
            <a:r>
              <a:rPr lang="en-US" sz="3200" dirty="0" err="1">
                <a:solidFill>
                  <a:srgbClr val="FFFF00"/>
                </a:solidFill>
                <a:latin typeface="Arial Rounded MT Bold" pitchFamily="34" charset="0"/>
              </a:rPr>
              <a:t>haylinized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 Rounded MT Bold" pitchFamily="34" charset="0"/>
              </a:rPr>
              <a:t>spetae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, </a:t>
            </a:r>
            <a:endParaRPr lang="en-US" sz="32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-wide </a:t>
            </a:r>
            <a:r>
              <a:rPr lang="en-US" sz="3200" dirty="0" err="1">
                <a:solidFill>
                  <a:srgbClr val="FFFF00"/>
                </a:solidFill>
                <a:latin typeface="Arial Rounded MT Bold" pitchFamily="34" charset="0"/>
              </a:rPr>
              <a:t>stroma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with </a:t>
            </a:r>
            <a:endParaRPr lang="en-US" sz="32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-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congested 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capillaries and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 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-</a:t>
            </a:r>
            <a:r>
              <a:rPr lang="en-US" sz="3200" dirty="0" err="1" smtClean="0">
                <a:solidFill>
                  <a:srgbClr val="FFFF00"/>
                </a:solidFill>
                <a:latin typeface="Arial Rounded MT Bold" pitchFamily="34" charset="0"/>
              </a:rPr>
              <a:t>hemosiderosis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, </a:t>
            </a:r>
            <a:endParaRPr lang="en-US" sz="32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-small 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lymphoid follicles, </a:t>
            </a:r>
            <a:endParaRPr lang="en-US" sz="3200" dirty="0" smtClean="0">
              <a:solidFill>
                <a:srgbClr val="FFFF00"/>
              </a:solidFill>
              <a:latin typeface="Arial Rounded MT Bold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-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with </a:t>
            </a:r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thick walled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blood vessels</a:t>
            </a:r>
          </a:p>
          <a:p>
            <a:r>
              <a:rPr lang="en-US" sz="3200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Rounded MT Bold" pitchFamily="34" charset="0"/>
              </a:rPr>
              <a:t>  (central arterioles)</a:t>
            </a:r>
            <a:endParaRPr lang="ar-SA" sz="32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69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57200"/>
            <a:ext cx="845549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287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8382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 Rounded MT Bold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(3)kidney:</a:t>
            </a:r>
          </a:p>
          <a:p>
            <a:r>
              <a:rPr lang="en-US" sz="3600" dirty="0">
                <a:latin typeface="Arial Rounded MT Bold" pitchFamily="34" charset="0"/>
              </a:rPr>
              <a:t>    </a:t>
            </a:r>
            <a:r>
              <a:rPr lang="en-US" sz="3600" dirty="0" smtClean="0">
                <a:latin typeface="Arial Black" pitchFamily="34" charset="0"/>
              </a:rPr>
              <a:t>Grossly</a:t>
            </a:r>
            <a:r>
              <a:rPr lang="en-US" sz="3600" dirty="0">
                <a:latin typeface="Arial Rounded MT Bold" pitchFamily="34" charset="0"/>
              </a:rPr>
              <a:t>: </a:t>
            </a:r>
            <a:endParaRPr lang="en-US" sz="3600" dirty="0" smtClean="0">
              <a:latin typeface="Arial Rounded MT Bold" pitchFamily="34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-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increases in size, heavy red with easily stripped capsule. </a:t>
            </a:r>
            <a:r>
              <a:rPr lang="en-US" sz="3600" u="sng" dirty="0">
                <a:solidFill>
                  <a:srgbClr val="FF0000"/>
                </a:solidFill>
                <a:latin typeface="Arial Rounded MT Bold" pitchFamily="34" charset="0"/>
              </a:rPr>
              <a:t>Cut section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: wide red medulla, thin cortex. </a:t>
            </a:r>
          </a:p>
          <a:p>
            <a:r>
              <a:rPr lang="en-US" sz="3600" dirty="0">
                <a:latin typeface="Arial Rounded MT Bold" pitchFamily="34" charset="0"/>
              </a:rPr>
              <a:t>    </a:t>
            </a:r>
            <a:r>
              <a:rPr lang="en-US" sz="3600" dirty="0">
                <a:latin typeface="Arial Black" pitchFamily="34" charset="0"/>
              </a:rPr>
              <a:t>M/E:</a:t>
            </a:r>
            <a:r>
              <a:rPr lang="en-US" sz="3600" dirty="0">
                <a:latin typeface="Arial Rounded MT Bold" pitchFamily="34" charset="0"/>
              </a:rPr>
              <a:t> </a:t>
            </a:r>
            <a:endParaRPr lang="en-US" sz="3600" dirty="0" smtClean="0">
              <a:latin typeface="Arial Rounded MT Bold" pitchFamily="34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congestion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of capillaries </a:t>
            </a:r>
          </a:p>
          <a:p>
            <a:r>
              <a:rPr lang="en-US" sz="3600" dirty="0">
                <a:latin typeface="Arial Rounded MT Bold" pitchFamily="34" charset="0"/>
              </a:rPr>
              <a:t>  </a:t>
            </a:r>
            <a:r>
              <a:rPr lang="en-US" sz="3600" dirty="0">
                <a:latin typeface="Arial Black" pitchFamily="34" charset="0"/>
              </a:rPr>
              <a:t>Clinically</a:t>
            </a:r>
            <a:r>
              <a:rPr lang="en-US" sz="3600" dirty="0">
                <a:latin typeface="Arial Rounded MT Bold" pitchFamily="34" charset="0"/>
              </a:rPr>
              <a:t>: </a:t>
            </a:r>
            <a:endParaRPr lang="en-US" sz="3600" dirty="0" smtClean="0">
              <a:latin typeface="Arial Rounded MT Bold" pitchFamily="34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  <a:sym typeface="Symbol"/>
              </a:rPr>
              <a:t></a:t>
            </a:r>
            <a:r>
              <a:rPr lang="en-US" sz="3600" dirty="0" smtClean="0">
                <a:latin typeface="Arial Rounded MT Bold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function of the 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kidney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  <a:sym typeface="Symbol"/>
              </a:rPr>
              <a:t>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azotemia 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(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  <a:sym typeface="Symbol"/>
              </a:rPr>
              <a:t></a:t>
            </a:r>
            <a:r>
              <a:rPr lang="en-US" sz="3600" dirty="0" smtClean="0">
                <a:solidFill>
                  <a:srgbClr val="FFFF00"/>
                </a:solidFill>
                <a:latin typeface="Arial Rounded MT Bold" pitchFamily="34" charset="0"/>
              </a:rPr>
              <a:t>blood </a:t>
            </a:r>
            <a:r>
              <a:rPr lang="en-US" sz="3600" dirty="0">
                <a:solidFill>
                  <a:srgbClr val="FFFF00"/>
                </a:solidFill>
                <a:latin typeface="Arial Rounded MT Bold" pitchFamily="34" charset="0"/>
              </a:rPr>
              <a:t>urea nitrogen in the blood (BUN)).</a:t>
            </a:r>
          </a:p>
        </p:txBody>
      </p:sp>
    </p:spTree>
    <p:extLst>
      <p:ext uri="{BB962C8B-B14F-4D97-AF65-F5344CB8AC3E}">
        <p14:creationId xmlns:p14="http://schemas.microsoft.com/office/powerpoint/2010/main" val="2716577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771" y="1371600"/>
            <a:ext cx="8458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(4)Intestine: </a:t>
            </a:r>
          </a:p>
          <a:p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Gross picture</a:t>
            </a:r>
            <a:r>
              <a:rPr lang="en-US" sz="5400" dirty="0">
                <a:solidFill>
                  <a:srgbClr val="FFFF00"/>
                </a:solidFill>
              </a:rPr>
              <a:t>: </a:t>
            </a:r>
            <a:endParaRPr lang="en-US" sz="5400" dirty="0" smtClean="0">
              <a:solidFill>
                <a:srgbClr val="FFFF00"/>
              </a:solidFill>
            </a:endParaRPr>
          </a:p>
          <a:p>
            <a:r>
              <a:rPr lang="en-US" sz="5400" dirty="0" smtClean="0">
                <a:solidFill>
                  <a:srgbClr val="FF0000"/>
                </a:solidFill>
              </a:rPr>
              <a:t>heavy </a:t>
            </a:r>
            <a:r>
              <a:rPr lang="en-US" sz="5400" dirty="0">
                <a:solidFill>
                  <a:srgbClr val="FF0000"/>
                </a:solidFill>
              </a:rPr>
              <a:t>dark red</a:t>
            </a:r>
            <a:r>
              <a:rPr lang="en-US" sz="5400" dirty="0">
                <a:solidFill>
                  <a:srgbClr val="FFFF00"/>
                </a:solidFill>
              </a:rPr>
              <a:t>.</a:t>
            </a:r>
          </a:p>
          <a:p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M/E</a:t>
            </a:r>
            <a:r>
              <a:rPr lang="en-US" sz="5400" dirty="0">
                <a:solidFill>
                  <a:srgbClr val="FFFF00"/>
                </a:solidFill>
              </a:rPr>
              <a:t>: congested capillaries </a:t>
            </a:r>
          </a:p>
          <a:p>
            <a:r>
              <a:rPr lang="en-US" sz="5400" dirty="0">
                <a:solidFill>
                  <a:srgbClr val="FFFF00"/>
                </a:solidFill>
              </a:rPr>
              <a:t> </a:t>
            </a:r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Clinically</a:t>
            </a:r>
            <a:r>
              <a:rPr lang="en-US" sz="5400" dirty="0">
                <a:solidFill>
                  <a:srgbClr val="FFFF00"/>
                </a:solidFill>
              </a:rPr>
              <a:t>:   </a:t>
            </a:r>
            <a:r>
              <a:rPr lang="en-US" sz="5400" dirty="0">
                <a:solidFill>
                  <a:srgbClr val="00B0F0"/>
                </a:solidFill>
              </a:rPr>
              <a:t>dyspepsia</a:t>
            </a:r>
          </a:p>
        </p:txBody>
      </p:sp>
    </p:spTree>
    <p:extLst>
      <p:ext uri="{BB962C8B-B14F-4D97-AF65-F5344CB8AC3E}">
        <p14:creationId xmlns:p14="http://schemas.microsoft.com/office/powerpoint/2010/main" val="138469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4600" y="2209800"/>
            <a:ext cx="4289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00B0F0"/>
                </a:solidFill>
                <a:latin typeface="Algerian" pitchFamily="82" charset="0"/>
              </a:rPr>
              <a:t>Edema</a:t>
            </a:r>
            <a:endParaRPr lang="ar-SA" sz="9600" dirty="0">
              <a:solidFill>
                <a:srgbClr val="00B0F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08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28233"/>
            <a:ext cx="8077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Definition: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Pathologic </a:t>
            </a:r>
            <a:r>
              <a:rPr lang="en-US" sz="3200" dirty="0">
                <a:solidFill>
                  <a:srgbClr val="FFFF00"/>
                </a:solidFill>
              </a:rPr>
              <a:t>accumulation of excess fluid (</a:t>
            </a:r>
            <a:r>
              <a:rPr lang="en-US" sz="3200" dirty="0">
                <a:solidFill>
                  <a:srgbClr val="FF0000"/>
                </a:solidFill>
              </a:rPr>
              <a:t>transudate or exudate</a:t>
            </a:r>
            <a:r>
              <a:rPr lang="en-US" sz="3200" dirty="0">
                <a:solidFill>
                  <a:srgbClr val="FFFF00"/>
                </a:solidFill>
              </a:rPr>
              <a:t>) in the interstitial species and serous sacs.</a:t>
            </a:r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521089"/>
              </p:ext>
            </p:extLst>
          </p:nvPr>
        </p:nvGraphicFramePr>
        <p:xfrm>
          <a:off x="431800" y="2895600"/>
          <a:ext cx="822960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45000"/>
                <a:gridCol w="3784600"/>
              </a:tblGrid>
              <a:tr h="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Transudate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Exudate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</a:rPr>
                        <a:t>-Inflammatory 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or non-inflammatory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Inflammatory 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</a:rPr>
                        <a:t>fluid.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Low protein 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</a:rPr>
                        <a:t>content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High protein content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Few 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</a:rPr>
                        <a:t>cells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Much cells, cellular debris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Specific gravity; &lt;1.012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</a:rPr>
                        <a:t>- &gt;1.020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3278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873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52022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698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767006"/>
            <a:ext cx="8153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Types of edema: </a:t>
            </a:r>
            <a:endParaRPr lang="en-US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4400" dirty="0" smtClean="0"/>
              <a:t>according </a:t>
            </a:r>
            <a:r>
              <a:rPr lang="en-US" sz="4400" dirty="0"/>
              <a:t>the site</a:t>
            </a:r>
            <a:r>
              <a:rPr lang="en-US" sz="4400" dirty="0" smtClean="0"/>
              <a:t>:</a:t>
            </a:r>
          </a:p>
          <a:p>
            <a:endParaRPr lang="en-US" sz="4400" dirty="0" smtClean="0"/>
          </a:p>
          <a:p>
            <a:r>
              <a:rPr lang="en-US" sz="4400" dirty="0" smtClean="0">
                <a:solidFill>
                  <a:srgbClr val="FFFF00"/>
                </a:solidFill>
              </a:rPr>
              <a:t>generalized           </a:t>
            </a:r>
            <a:r>
              <a:rPr lang="en-US" sz="4400" dirty="0">
                <a:solidFill>
                  <a:srgbClr val="FFFF00"/>
                </a:solidFill>
              </a:rPr>
              <a:t>localized</a:t>
            </a:r>
          </a:p>
          <a:p>
            <a:endParaRPr lang="en-US" sz="4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28800" y="32766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76600" y="3276600"/>
            <a:ext cx="1600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14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57200"/>
            <a:ext cx="3986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Generalized edema</a:t>
            </a:r>
            <a:endParaRPr lang="ar-SA" sz="40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19145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9343" y="266700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</a:t>
            </a:r>
            <a:r>
              <a:rPr lang="en-US" sz="2000" dirty="0">
                <a:latin typeface="Arial Black" pitchFamily="34" charset="0"/>
              </a:rPr>
              <a:t>Cardiogenic</a:t>
            </a:r>
          </a:p>
          <a:p>
            <a:r>
              <a:rPr lang="en-US" sz="2000" dirty="0">
                <a:latin typeface="Arial Black" pitchFamily="34" charset="0"/>
              </a:rPr>
              <a:t>- </a:t>
            </a:r>
            <a:r>
              <a:rPr lang="en-US" sz="2000" dirty="0" err="1">
                <a:latin typeface="Arial Black" pitchFamily="34" charset="0"/>
              </a:rPr>
              <a:t>Nephrogenic</a:t>
            </a:r>
            <a:r>
              <a:rPr lang="en-US" sz="2000" dirty="0">
                <a:latin typeface="Arial Black" pitchFamily="34" charset="0"/>
              </a:rPr>
              <a:t>: - </a:t>
            </a:r>
            <a:r>
              <a:rPr lang="en-US" sz="2000" dirty="0" err="1">
                <a:latin typeface="Arial Black" pitchFamily="34" charset="0"/>
              </a:rPr>
              <a:t>Nephrotic</a:t>
            </a:r>
            <a:r>
              <a:rPr lang="en-US" sz="2000" dirty="0">
                <a:latin typeface="Arial Black" pitchFamily="34" charset="0"/>
              </a:rPr>
              <a:t>, </a:t>
            </a:r>
          </a:p>
          <a:p>
            <a:r>
              <a:rPr lang="en-US" sz="2000" dirty="0">
                <a:latin typeface="Arial Black" pitchFamily="34" charset="0"/>
              </a:rPr>
              <a:t>                           -Nephritic</a:t>
            </a:r>
          </a:p>
          <a:p>
            <a:r>
              <a:rPr lang="en-US" sz="2000" dirty="0">
                <a:latin typeface="Arial Black" pitchFamily="34" charset="0"/>
              </a:rPr>
              <a:t>- Nutritional /or hepatic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3910650"/>
            <a:ext cx="4572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Localized edema: </a:t>
            </a:r>
          </a:p>
          <a:p>
            <a:r>
              <a:rPr lang="en-US" dirty="0"/>
              <a:t> </a:t>
            </a:r>
            <a:r>
              <a:rPr lang="en-US" dirty="0">
                <a:latin typeface="Arial Black" pitchFamily="34" charset="0"/>
              </a:rPr>
              <a:t>-</a:t>
            </a:r>
            <a:r>
              <a:rPr lang="en-US" dirty="0">
                <a:solidFill>
                  <a:srgbClr val="FFFF00"/>
                </a:solidFill>
                <a:latin typeface="Arial Black" pitchFamily="34" charset="0"/>
              </a:rPr>
              <a:t>pitting edema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7366" y="4655120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</a:t>
            </a:r>
            <a:r>
              <a:rPr lang="en-US" dirty="0">
                <a:solidFill>
                  <a:srgbClr val="FFFF00"/>
                </a:solidFill>
                <a:latin typeface="Arial Black" pitchFamily="34" charset="0"/>
              </a:rPr>
              <a:t>Non-pitting</a:t>
            </a:r>
            <a:endParaRPr lang="ar-SA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138964"/>
            <a:ext cx="148113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66" y="5456464"/>
            <a:ext cx="1481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9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1125538"/>
            <a:ext cx="9309100" cy="461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444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609600"/>
            <a:ext cx="74676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 Black" pitchFamily="34" charset="0"/>
              </a:rPr>
              <a:t>Cardiac edema:</a:t>
            </a:r>
            <a:r>
              <a:rPr lang="en-US" sz="6000" dirty="0">
                <a:latin typeface="Arial Black" pitchFamily="34" charset="0"/>
              </a:rPr>
              <a:t> </a:t>
            </a:r>
            <a:endParaRPr lang="en-US" sz="6000" dirty="0" smtClean="0">
              <a:latin typeface="Arial Black" pitchFamily="34" charset="0"/>
            </a:endParaRPr>
          </a:p>
          <a:p>
            <a:pPr lvl="0"/>
            <a:r>
              <a:rPr lang="en-US" sz="3200" dirty="0" err="1" smtClean="0"/>
              <a:t>Rt</a:t>
            </a:r>
            <a:r>
              <a:rPr lang="en-US" sz="3200" dirty="0" smtClean="0"/>
              <a:t> </a:t>
            </a:r>
            <a:r>
              <a:rPr lang="en-US" sz="3200" dirty="0"/>
              <a:t>heart </a:t>
            </a:r>
            <a:r>
              <a:rPr lang="en-US" sz="3200" dirty="0" smtClean="0"/>
              <a:t>failure </a:t>
            </a:r>
            <a:r>
              <a:rPr lang="en-US" sz="3200" dirty="0" smtClean="0">
                <a:solidFill>
                  <a:srgbClr val="FFFFFF"/>
                </a:solidFill>
              </a:rPr>
              <a:t>(</a:t>
            </a:r>
            <a:r>
              <a:rPr lang="en-US" sz="3200" dirty="0">
                <a:solidFill>
                  <a:srgbClr val="FFFFFF"/>
                </a:solidFill>
              </a:rPr>
              <a:t>Rt. H.F</a:t>
            </a:r>
            <a:r>
              <a:rPr lang="en-US" sz="3200" dirty="0" smtClean="0">
                <a:solidFill>
                  <a:srgbClr val="FFFFFF"/>
                </a:solidFill>
              </a:rPr>
              <a:t>.)</a:t>
            </a:r>
            <a:r>
              <a:rPr lang="en-US" sz="3200" dirty="0" smtClean="0"/>
              <a:t> ; </a:t>
            </a:r>
            <a:endParaRPr lang="en-US" sz="3200" dirty="0"/>
          </a:p>
          <a:p>
            <a:r>
              <a:rPr lang="en-US" sz="3200" dirty="0"/>
              <a:t> </a:t>
            </a:r>
            <a:r>
              <a:rPr lang="en-US" sz="3200" u="sng" dirty="0">
                <a:solidFill>
                  <a:srgbClr val="FF0000"/>
                </a:solidFill>
              </a:rPr>
              <a:t>Caused by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- </a:t>
            </a:r>
            <a:r>
              <a:rPr lang="en-US" sz="3200" u="sng" dirty="0">
                <a:solidFill>
                  <a:srgbClr val="FFFF00"/>
                </a:solidFill>
              </a:rPr>
              <a:t>Venous stasis</a:t>
            </a:r>
            <a:r>
              <a:rPr lang="en-US" sz="3200" dirty="0"/>
              <a:t>: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FF00"/>
                </a:solidFill>
                <a:sym typeface="Symbol"/>
              </a:rPr>
              <a:t></a:t>
            </a:r>
            <a:r>
              <a:rPr lang="en-US" sz="3200" dirty="0">
                <a:solidFill>
                  <a:srgbClr val="FFFF00"/>
                </a:solidFill>
              </a:rPr>
              <a:t>H.P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- </a:t>
            </a:r>
            <a:r>
              <a:rPr lang="en-US" sz="3200" u="sng" dirty="0">
                <a:solidFill>
                  <a:srgbClr val="FFFF00"/>
                </a:solidFill>
              </a:rPr>
              <a:t>Renal impairment</a:t>
            </a:r>
            <a:r>
              <a:rPr lang="en-US" sz="3200" dirty="0"/>
              <a:t>: 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salt &amp;water retention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blood volume</a:t>
            </a:r>
            <a:r>
              <a:rPr lang="en-US" sz="3200" dirty="0" smtClean="0">
                <a:sym typeface="Wingdings"/>
              </a:rPr>
              <a:t> </a:t>
            </a:r>
            <a:r>
              <a:rPr lang="en-US" sz="3200" dirty="0" smtClean="0">
                <a:solidFill>
                  <a:srgbClr val="FFFF00"/>
                </a:solidFill>
                <a:sym typeface="Symbol"/>
              </a:rPr>
              <a:t>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H.P</a:t>
            </a:r>
            <a:r>
              <a:rPr lang="en-US" sz="3200" dirty="0"/>
              <a:t>.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-</a:t>
            </a:r>
            <a:r>
              <a:rPr lang="en-US" sz="3200" u="sng" dirty="0">
                <a:solidFill>
                  <a:srgbClr val="FFFF00"/>
                </a:solidFill>
              </a:rPr>
              <a:t>Hepatic impairment </a:t>
            </a:r>
            <a:r>
              <a:rPr lang="en-US" sz="3200" dirty="0"/>
              <a:t>: 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</a:t>
            </a:r>
            <a:r>
              <a:rPr lang="en-US" sz="3200" dirty="0">
                <a:sym typeface="Symbol"/>
              </a:rPr>
              <a:t></a:t>
            </a:r>
            <a:r>
              <a:rPr lang="en-US" sz="3200" dirty="0"/>
              <a:t> protein </a:t>
            </a:r>
            <a:r>
              <a:rPr lang="en-US" sz="3200" dirty="0" err="1"/>
              <a:t>synthesis</a:t>
            </a:r>
            <a:r>
              <a:rPr lang="en-US" sz="3200" dirty="0" err="1">
                <a:sym typeface="Wingdings"/>
              </a:rPr>
              <a:t></a:t>
            </a:r>
            <a:r>
              <a:rPr lang="en-US" sz="3200" dirty="0" err="1"/>
              <a:t>hypoprteinemia</a:t>
            </a:r>
            <a:r>
              <a:rPr lang="en-US" sz="3200" dirty="0"/>
              <a:t> </a:t>
            </a:r>
            <a:r>
              <a:rPr lang="en-US" sz="3200" dirty="0" smtClean="0">
                <a:sym typeface="Wingdings"/>
              </a:rPr>
              <a:t>  </a:t>
            </a:r>
            <a:r>
              <a:rPr lang="en-US" sz="3200" dirty="0" smtClean="0">
                <a:solidFill>
                  <a:srgbClr val="FFFF00"/>
                </a:solidFill>
                <a:sym typeface="Symbol"/>
              </a:rPr>
              <a:t>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>
                <a:solidFill>
                  <a:srgbClr val="FFFF00"/>
                </a:solidFill>
              </a:rPr>
              <a:t>O.P</a:t>
            </a:r>
          </a:p>
        </p:txBody>
      </p:sp>
    </p:spTree>
    <p:extLst>
      <p:ext uri="{BB962C8B-B14F-4D97-AF65-F5344CB8AC3E}">
        <p14:creationId xmlns:p14="http://schemas.microsoft.com/office/powerpoint/2010/main" val="7594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191" y="6858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Simplified Arabic"/>
              </a:rPr>
              <a:t>Nephritic edema: </a:t>
            </a:r>
            <a:endParaRPr lang="en-US" sz="3600" dirty="0">
              <a:solidFill>
                <a:srgbClr val="FF0000"/>
              </a:solidFill>
              <a:latin typeface="Times New Roman"/>
              <a:ea typeface="Calibri"/>
              <a:cs typeface="Simplified Arabic"/>
            </a:endParaRP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/>
                <a:ea typeface="Calibri"/>
                <a:cs typeface="Simplified Arabic"/>
              </a:rPr>
              <a:t>	</a:t>
            </a:r>
            <a:r>
              <a:rPr lang="en-US" sz="2400" u="sng" dirty="0">
                <a:latin typeface="Times New Roman"/>
                <a:ea typeface="Calibri"/>
                <a:cs typeface="Simplified Arabic"/>
              </a:rPr>
              <a:t>Caused by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:	</a:t>
            </a: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Simplified Arabic"/>
              </a:rPr>
              <a:t>      - </a:t>
            </a:r>
            <a:r>
              <a:rPr lang="en-US" sz="36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Renal impairment 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:</a:t>
            </a:r>
            <a:r>
              <a:rPr lang="en-US" sz="2400" dirty="0">
                <a:latin typeface="Times New Roman"/>
                <a:ea typeface="Calibri"/>
                <a:cs typeface="Simplified Arabic"/>
                <a:sym typeface="Wingdings"/>
              </a:rPr>
              <a:t>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 salt &amp;water 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retention</a:t>
            </a: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/>
                <a:ea typeface="Calibri"/>
                <a:cs typeface="Simplified Arabic"/>
                <a:sym typeface="Wingdings"/>
              </a:rPr>
              <a:t>                                        </a:t>
            </a:r>
            <a:r>
              <a:rPr lang="en-US" sz="2400" dirty="0" smtClean="0">
                <a:latin typeface="Times New Roman"/>
                <a:ea typeface="Calibri"/>
                <a:cs typeface="Simplified Arabic"/>
                <a:sym typeface="Symbol"/>
              </a:rPr>
              <a:t>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 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blood 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volume</a:t>
            </a:r>
            <a:r>
              <a:rPr lang="en-US" sz="2400" dirty="0" smtClean="0">
                <a:latin typeface="Times New Roman"/>
                <a:ea typeface="Calibri"/>
                <a:cs typeface="Simplified Arabic"/>
                <a:sym typeface="Wingdings"/>
              </a:rPr>
              <a:t>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 </a:t>
            </a:r>
            <a:r>
              <a:rPr lang="en-US" sz="2400" dirty="0">
                <a:latin typeface="Times New Roman"/>
                <a:ea typeface="Calibri"/>
                <a:cs typeface="Simplified Arabic"/>
                <a:sym typeface="Symbol"/>
              </a:rPr>
              <a:t>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 H.P</a:t>
            </a:r>
          </a:p>
          <a:p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      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- </a:t>
            </a:r>
            <a:r>
              <a:rPr lang="en-US" sz="36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Toxic </a:t>
            </a:r>
            <a:r>
              <a:rPr lang="en-US" sz="3600" dirty="0" err="1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capillaritis</a:t>
            </a:r>
            <a:r>
              <a:rPr lang="en-US" sz="36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 especially in the eyes 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:</a:t>
            </a:r>
          </a:p>
          <a:p>
            <a:r>
              <a:rPr lang="en-US" sz="2400" dirty="0">
                <a:latin typeface="Times New Roman"/>
                <a:ea typeface="Calibri"/>
                <a:cs typeface="Simplified Arabic"/>
                <a:sym typeface="Wingdings"/>
              </a:rPr>
              <a:t> </a:t>
            </a:r>
            <a:r>
              <a:rPr lang="en-US" sz="2400" dirty="0" smtClean="0">
                <a:latin typeface="Times New Roman"/>
                <a:ea typeface="Calibri"/>
                <a:cs typeface="Simplified Arabic"/>
                <a:sym typeface="Wingdings"/>
              </a:rPr>
              <a:t>                                        </a:t>
            </a:r>
            <a:r>
              <a:rPr lang="en-US" sz="2400" dirty="0" smtClean="0">
                <a:latin typeface="Times New Roman"/>
                <a:ea typeface="Calibri"/>
                <a:cs typeface="Simplified Arabic"/>
                <a:sym typeface="Symbol"/>
              </a:rPr>
              <a:t></a:t>
            </a:r>
            <a:r>
              <a:rPr lang="en-US" sz="2400" dirty="0" smtClean="0">
                <a:latin typeface="Times New Roman"/>
                <a:ea typeface="Calibri"/>
                <a:cs typeface="Simplified Arabic"/>
              </a:rPr>
              <a:t> </a:t>
            </a:r>
            <a:r>
              <a:rPr lang="en-US" sz="2400" dirty="0">
                <a:latin typeface="Times New Roman"/>
                <a:ea typeface="Calibri"/>
                <a:cs typeface="Simplified Arabic"/>
              </a:rPr>
              <a:t>capillary permeability. </a:t>
            </a:r>
            <a:endParaRPr lang="ar-SA" sz="2400" dirty="0"/>
          </a:p>
        </p:txBody>
      </p:sp>
      <p:pic>
        <p:nvPicPr>
          <p:cNvPr id="3" name="Picture 2" descr="نتيجة بحث الصور عن ‪edema‬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48200"/>
            <a:ext cx="1161415" cy="1448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534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229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Nephrotic</a:t>
            </a:r>
            <a:r>
              <a:rPr lang="en-US" sz="4800" b="1" dirty="0">
                <a:solidFill>
                  <a:srgbClr val="FF0000"/>
                </a:solidFill>
              </a:rPr>
              <a:t> edema:</a:t>
            </a:r>
            <a:endParaRPr lang="en-US" sz="4800" dirty="0">
              <a:solidFill>
                <a:srgbClr val="FF0000"/>
              </a:solidFill>
            </a:endParaRPr>
          </a:p>
          <a:p>
            <a:r>
              <a:rPr lang="en-US" sz="3600" dirty="0"/>
              <a:t>	</a:t>
            </a:r>
            <a:r>
              <a:rPr lang="en-US" sz="3600" u="sng" dirty="0"/>
              <a:t>Caused by:</a:t>
            </a:r>
            <a:endParaRPr lang="en-US" sz="3600" dirty="0"/>
          </a:p>
          <a:p>
            <a:pPr marL="571500" indent="-571500">
              <a:buFontTx/>
              <a:buChar char="-"/>
            </a:pPr>
            <a:r>
              <a:rPr lang="en-US" sz="3600" dirty="0" smtClean="0"/>
              <a:t>Proteinuria </a:t>
            </a:r>
            <a:r>
              <a:rPr lang="en-US" sz="3600" dirty="0"/>
              <a:t>(albuminuria </a:t>
            </a:r>
            <a:r>
              <a:rPr lang="en-US" sz="3600" dirty="0">
                <a:sym typeface="Symbol"/>
              </a:rPr>
              <a:t></a:t>
            </a:r>
            <a:r>
              <a:rPr lang="en-US" sz="3600" dirty="0"/>
              <a:t>3.5gm</a:t>
            </a:r>
            <a:r>
              <a:rPr lang="en-US" sz="3600" dirty="0" smtClean="0"/>
              <a:t>%</a:t>
            </a:r>
            <a:r>
              <a:rPr lang="en-US" sz="3600" dirty="0" smtClean="0">
                <a:sym typeface="Symbol"/>
              </a:rPr>
              <a:t></a:t>
            </a:r>
            <a:r>
              <a:rPr lang="en-US" sz="3600" dirty="0"/>
              <a:t>day</a:t>
            </a:r>
            <a:r>
              <a:rPr lang="en-US" sz="3600" dirty="0" smtClean="0"/>
              <a:t>)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ym typeface="Wingdings"/>
              </a:rPr>
              <a:t> </a:t>
            </a:r>
            <a:r>
              <a:rPr lang="en-US" sz="3600" dirty="0" smtClean="0">
                <a:solidFill>
                  <a:srgbClr val="FFFF00"/>
                </a:solidFill>
                <a:sym typeface="Symbol"/>
              </a:rPr>
              <a:t>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O.P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29000"/>
            <a:ext cx="3733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017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999" y="381000"/>
            <a:ext cx="84581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Nutritional edema:</a:t>
            </a:r>
          </a:p>
          <a:p>
            <a:r>
              <a:rPr lang="en-US" dirty="0"/>
              <a:t>	</a:t>
            </a:r>
            <a:r>
              <a:rPr lang="en-US" sz="2400" dirty="0">
                <a:solidFill>
                  <a:srgbClr val="FFFF00"/>
                </a:solidFill>
              </a:rPr>
              <a:t>Due to: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271" y="1524000"/>
            <a:ext cx="846054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ym typeface="Symbol"/>
              </a:rPr>
              <a:t></a:t>
            </a:r>
            <a:r>
              <a:rPr lang="en-US" sz="3200" dirty="0"/>
              <a:t> protein synthesis, </a:t>
            </a:r>
          </a:p>
          <a:p>
            <a:r>
              <a:rPr lang="en-US" sz="3200" dirty="0"/>
              <a:t>   </a:t>
            </a:r>
            <a:r>
              <a:rPr lang="en-US" sz="3200" dirty="0">
                <a:sym typeface="Symbol"/>
              </a:rPr>
              <a:t></a:t>
            </a:r>
            <a:r>
              <a:rPr lang="en-US" sz="3200" dirty="0"/>
              <a:t> protein intake, </a:t>
            </a:r>
          </a:p>
          <a:p>
            <a:r>
              <a:rPr lang="en-US" sz="3200" dirty="0"/>
              <a:t>  </a:t>
            </a:r>
            <a:r>
              <a:rPr lang="en-US" sz="3200" dirty="0">
                <a:sym typeface="Symbol"/>
              </a:rPr>
              <a:t></a:t>
            </a:r>
            <a:r>
              <a:rPr lang="en-US" sz="3200" dirty="0"/>
              <a:t> Ingestion,</a:t>
            </a:r>
          </a:p>
          <a:p>
            <a:r>
              <a:rPr lang="en-US" sz="3200" dirty="0"/>
              <a:t>Or</a:t>
            </a:r>
            <a:r>
              <a:rPr lang="en-US" sz="3200" dirty="0">
                <a:sym typeface="Symbol"/>
              </a:rPr>
              <a:t></a:t>
            </a:r>
            <a:r>
              <a:rPr lang="en-US" sz="3200" dirty="0"/>
              <a:t> absorption: </a:t>
            </a:r>
            <a:r>
              <a:rPr lang="en-US" sz="3200" dirty="0">
                <a:sym typeface="Symbol"/>
              </a:rPr>
              <a:t></a:t>
            </a:r>
            <a:r>
              <a:rPr lang="en-US" sz="3200" dirty="0" err="1"/>
              <a:t>hypoproteinemia</a:t>
            </a:r>
            <a:r>
              <a:rPr lang="en-US" sz="3200" dirty="0">
                <a:sym typeface="Symbol"/>
              </a:rPr>
              <a:t>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  <a:sym typeface="Symbol"/>
              </a:rPr>
              <a:t></a:t>
            </a:r>
            <a:r>
              <a:rPr lang="en-US" sz="3200" dirty="0">
                <a:solidFill>
                  <a:srgbClr val="FF0000"/>
                </a:solidFill>
              </a:rPr>
              <a:t>O.P</a:t>
            </a:r>
          </a:p>
          <a:p>
            <a:r>
              <a:rPr lang="en-US" sz="3200" dirty="0"/>
              <a:t>- </a:t>
            </a:r>
            <a:r>
              <a:rPr lang="en-US" sz="4000" u="sng" dirty="0">
                <a:solidFill>
                  <a:srgbClr val="FF0000"/>
                </a:solidFill>
              </a:rPr>
              <a:t>hepatic impairment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  <a:r>
              <a:rPr lang="en-US" sz="3200" dirty="0"/>
              <a:t> </a:t>
            </a:r>
            <a:r>
              <a:rPr lang="en-US" sz="3200" dirty="0">
                <a:sym typeface="Symbol"/>
              </a:rPr>
              <a:t></a:t>
            </a:r>
            <a:r>
              <a:rPr lang="en-US" sz="3200" dirty="0"/>
              <a:t> protein synthesis.</a:t>
            </a:r>
          </a:p>
          <a:p>
            <a:r>
              <a:rPr lang="en-US" dirty="0"/>
              <a:t>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19" y="4191000"/>
            <a:ext cx="17748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170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143000"/>
            <a:ext cx="861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Aft>
                <a:spcPts val="0"/>
              </a:spcAft>
              <a:tabLst>
                <a:tab pos="5760085" algn="r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/>
                <a:ea typeface="Calibri"/>
                <a:cs typeface="Simplified Arabic"/>
              </a:rPr>
              <a:t>Hepatic edema:</a:t>
            </a:r>
            <a:r>
              <a:rPr lang="en-US" sz="4000" b="1" dirty="0">
                <a:latin typeface="Times New Roman"/>
                <a:ea typeface="Calibri"/>
                <a:cs typeface="Simplified Arabic"/>
              </a:rPr>
              <a:t>	</a:t>
            </a:r>
            <a:endParaRPr lang="en-US" sz="4000" dirty="0">
              <a:latin typeface="Times New Roman"/>
              <a:ea typeface="Calibri"/>
              <a:cs typeface="Simplified Arabic"/>
            </a:endParaRP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/>
                <a:ea typeface="Calibri"/>
                <a:cs typeface="Simplified Arabic"/>
              </a:rPr>
              <a:t>	</a:t>
            </a:r>
            <a:r>
              <a:rPr lang="en-US" sz="4000" u="sng" dirty="0">
                <a:latin typeface="Times New Roman"/>
                <a:ea typeface="Calibri"/>
                <a:cs typeface="Simplified Arabic"/>
              </a:rPr>
              <a:t>Due to</a:t>
            </a:r>
            <a:r>
              <a:rPr lang="en-US" sz="4000" dirty="0">
                <a:latin typeface="Times New Roman"/>
                <a:ea typeface="Calibri"/>
                <a:cs typeface="Simplified Arabic"/>
              </a:rPr>
              <a:t>:	- </a:t>
            </a:r>
            <a:r>
              <a:rPr lang="en-US" sz="40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  <a:sym typeface="Symbol"/>
              </a:rPr>
              <a:t></a:t>
            </a:r>
            <a:r>
              <a:rPr lang="en-US" sz="40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 protein synthesis</a:t>
            </a: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/>
                <a:ea typeface="Calibri"/>
                <a:cs typeface="Simplified Arabic"/>
              </a:rPr>
              <a:t>			- </a:t>
            </a:r>
            <a:r>
              <a:rPr lang="en-US" sz="40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portal hypertension </a:t>
            </a:r>
            <a:endParaRPr lang="en-US" sz="4000" dirty="0" smtClean="0">
              <a:solidFill>
                <a:srgbClr val="FFFF00"/>
              </a:solidFill>
              <a:latin typeface="Times New Roman"/>
              <a:ea typeface="Calibri"/>
              <a:cs typeface="Simplified Arabic"/>
            </a:endParaRPr>
          </a:p>
          <a:p>
            <a:pPr marL="180340" indent="-180340"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/>
                <a:ea typeface="Calibri"/>
                <a:cs typeface="Simplified Arabic"/>
                <a:sym typeface="Symbol"/>
              </a:rPr>
              <a:t> </a:t>
            </a:r>
            <a:r>
              <a:rPr lang="en-US" sz="4000" dirty="0" smtClean="0">
                <a:latin typeface="Times New Roman"/>
                <a:ea typeface="Calibri"/>
                <a:cs typeface="Simplified Arabic"/>
                <a:sym typeface="Symbol"/>
              </a:rPr>
              <a:t>          </a:t>
            </a:r>
            <a:r>
              <a:rPr lang="en-US" sz="4000" dirty="0" smtClean="0">
                <a:latin typeface="Times New Roman"/>
                <a:ea typeface="Calibri"/>
                <a:cs typeface="Simplified Arabic"/>
              </a:rPr>
              <a:t> </a:t>
            </a:r>
            <a:r>
              <a:rPr lang="en-US" sz="4000" dirty="0">
                <a:latin typeface="Times New Roman"/>
                <a:ea typeface="Calibri"/>
                <a:cs typeface="Simplified Arabic"/>
                <a:sym typeface="Symbol"/>
              </a:rPr>
              <a:t></a:t>
            </a:r>
            <a:r>
              <a:rPr lang="en-US" sz="4000" dirty="0">
                <a:latin typeface="Times New Roman"/>
                <a:ea typeface="Calibri"/>
                <a:cs typeface="Simplified Arabic"/>
              </a:rPr>
              <a:t>H.P of portal vein</a:t>
            </a:r>
            <a:r>
              <a:rPr lang="en-US" sz="4000" dirty="0" smtClean="0">
                <a:latin typeface="Times New Roman"/>
                <a:ea typeface="Calibri"/>
                <a:cs typeface="Simplified Arabic"/>
                <a:sym typeface="Symbol"/>
              </a:rPr>
              <a:t> </a:t>
            </a:r>
            <a:r>
              <a:rPr lang="en-US" sz="4000" dirty="0" smtClean="0">
                <a:solidFill>
                  <a:srgbClr val="FF0000"/>
                </a:solidFill>
                <a:latin typeface="Times New Roman"/>
                <a:ea typeface="Calibri"/>
                <a:cs typeface="Simplified Arabic"/>
              </a:rPr>
              <a:t>ascites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  <a:cs typeface="Simplified Arabic"/>
              </a:rPr>
              <a:t>.</a:t>
            </a:r>
            <a:endParaRPr lang="en-US" sz="4000" dirty="0">
              <a:solidFill>
                <a:srgbClr val="FF0000"/>
              </a:solidFill>
              <a:effectLst/>
              <a:latin typeface="Times New Roman"/>
              <a:ea typeface="Calibri"/>
              <a:cs typeface="Simplified Arabic"/>
            </a:endParaRPr>
          </a:p>
        </p:txBody>
      </p:sp>
    </p:spTree>
    <p:extLst>
      <p:ext uri="{BB962C8B-B14F-4D97-AF65-F5344CB8AC3E}">
        <p14:creationId xmlns:p14="http://schemas.microsoft.com/office/powerpoint/2010/main" val="554106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91293"/>
            <a:ext cx="86105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Clinical    manifestations of edema: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600" dirty="0" smtClean="0"/>
              <a:t>-</a:t>
            </a:r>
            <a:r>
              <a:rPr lang="en-US" sz="3600" b="1" u="sng" dirty="0" smtClean="0">
                <a:solidFill>
                  <a:srgbClr val="FFFF00"/>
                </a:solidFill>
              </a:rPr>
              <a:t>Generalized </a:t>
            </a:r>
            <a:r>
              <a:rPr lang="en-US" sz="3600" b="1" u="sng" dirty="0">
                <a:solidFill>
                  <a:srgbClr val="FFFF00"/>
                </a:solidFill>
              </a:rPr>
              <a:t>edema</a:t>
            </a:r>
            <a:r>
              <a:rPr lang="en-US" sz="3600" dirty="0"/>
              <a:t>;</a:t>
            </a:r>
          </a:p>
          <a:p>
            <a:r>
              <a:rPr lang="en-US" sz="3600" dirty="0"/>
              <a:t>    begins in dorsum of the foot, then becomes generalized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 err="1">
                <a:solidFill>
                  <a:srgbClr val="FF0000"/>
                </a:solidFill>
              </a:rPr>
              <a:t>anasarca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/>
              <a:t> (pitting).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-</a:t>
            </a:r>
            <a:r>
              <a:rPr lang="en-US" sz="3600" b="1" u="sng" dirty="0" smtClean="0">
                <a:solidFill>
                  <a:srgbClr val="FFFF00"/>
                </a:solidFill>
              </a:rPr>
              <a:t>Localized </a:t>
            </a:r>
            <a:r>
              <a:rPr lang="en-US" sz="3600" b="1" u="sng" dirty="0">
                <a:solidFill>
                  <a:srgbClr val="FFFF00"/>
                </a:solidFill>
              </a:rPr>
              <a:t>edema</a:t>
            </a:r>
            <a:r>
              <a:rPr lang="en-US" sz="3600" b="1" dirty="0">
                <a:solidFill>
                  <a:srgbClr val="FFFF00"/>
                </a:solidFill>
              </a:rPr>
              <a:t>: </a:t>
            </a:r>
          </a:p>
          <a:p>
            <a:r>
              <a:rPr lang="en-US" sz="3600" dirty="0"/>
              <a:t>    -pitting (ordinary)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 -None </a:t>
            </a:r>
            <a:r>
              <a:rPr lang="en-US" sz="3600" dirty="0"/>
              <a:t>pitting: in leg as in; </a:t>
            </a:r>
            <a:r>
              <a:rPr lang="en-US" sz="3600" dirty="0" err="1"/>
              <a:t>filariasis</a:t>
            </a:r>
            <a:r>
              <a:rPr lang="en-US" sz="3600" dirty="0"/>
              <a:t> </a:t>
            </a:r>
          </a:p>
          <a:p>
            <a:r>
              <a:rPr lang="en-US" sz="3600" dirty="0"/>
              <a:t>                                       or elephantiasis.</a:t>
            </a:r>
          </a:p>
        </p:txBody>
      </p:sp>
    </p:spTree>
    <p:extLst>
      <p:ext uri="{BB962C8B-B14F-4D97-AF65-F5344CB8AC3E}">
        <p14:creationId xmlns:p14="http://schemas.microsoft.com/office/powerpoint/2010/main" val="2817692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2590799"/>
            <a:ext cx="76059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Arial Black" pitchFamily="34" charset="0"/>
              </a:rPr>
              <a:t>HEMORRHAGE</a:t>
            </a:r>
            <a:endParaRPr lang="ar-SA" sz="7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285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95400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hemorrhage</a:t>
            </a:r>
            <a:r>
              <a:rPr lang="en-US" sz="3600" dirty="0"/>
              <a:t> means: the extravasation of blood from vessels</a:t>
            </a:r>
          </a:p>
          <a:p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hemorrhagic diatheses </a:t>
            </a:r>
            <a:r>
              <a:rPr lang="en-US" sz="3600" dirty="0"/>
              <a:t>means: a wide variety of clinical disorders with increased the risk of hemorrhage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Hematoma</a:t>
            </a:r>
            <a:r>
              <a:rPr lang="en-US" sz="3600" dirty="0"/>
              <a:t> means: hemorrhagic accumulate within the tissues</a:t>
            </a:r>
          </a:p>
        </p:txBody>
      </p:sp>
    </p:spTree>
    <p:extLst>
      <p:ext uri="{BB962C8B-B14F-4D97-AF65-F5344CB8AC3E}">
        <p14:creationId xmlns:p14="http://schemas.microsoft.com/office/powerpoint/2010/main" val="3657298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534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External hemorrhage</a:t>
            </a:r>
            <a:r>
              <a:rPr lang="en-US" sz="3600" dirty="0"/>
              <a:t>: means bleeding to external surface</a:t>
            </a:r>
          </a:p>
          <a:p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Internal hemorrhage</a:t>
            </a:r>
            <a:r>
              <a:rPr lang="en-US" sz="3600" dirty="0"/>
              <a:t>: means bleeding inside serous cavities; include</a:t>
            </a:r>
          </a:p>
          <a:p>
            <a:r>
              <a:rPr lang="en-US" sz="3600" dirty="0"/>
              <a:t>     </a:t>
            </a:r>
            <a:r>
              <a:rPr lang="en-US" sz="3600" dirty="0" smtClean="0"/>
              <a:t> </a:t>
            </a:r>
            <a:r>
              <a:rPr lang="en-US" sz="3600" dirty="0" err="1">
                <a:solidFill>
                  <a:srgbClr val="FFFF00"/>
                </a:solidFill>
                <a:latin typeface="Arial Black" pitchFamily="34" charset="0"/>
              </a:rPr>
              <a:t>Hemo</a:t>
            </a:r>
            <a:r>
              <a:rPr lang="en-US" sz="3600" dirty="0">
                <a:solidFill>
                  <a:srgbClr val="FFFF00"/>
                </a:solidFill>
                <a:latin typeface="Arial Black" pitchFamily="34" charset="0"/>
              </a:rPr>
              <a:t> peritoneum </a:t>
            </a:r>
            <a:r>
              <a:rPr lang="en-US" sz="3600" dirty="0"/>
              <a:t>: within peritoneal cavity</a:t>
            </a:r>
          </a:p>
          <a:p>
            <a:r>
              <a:rPr lang="en-US" sz="3600" dirty="0"/>
              <a:t>     </a:t>
            </a:r>
            <a:r>
              <a:rPr lang="en-US" sz="3600" dirty="0" smtClean="0"/>
              <a:t> </a:t>
            </a:r>
            <a:r>
              <a:rPr lang="en-US" sz="3600" dirty="0" err="1">
                <a:solidFill>
                  <a:srgbClr val="FFFF00"/>
                </a:solidFill>
                <a:latin typeface="Arial Black" pitchFamily="34" charset="0"/>
              </a:rPr>
              <a:t>Hemothorax</a:t>
            </a:r>
            <a:r>
              <a:rPr lang="en-US" sz="3600" dirty="0"/>
              <a:t>          : within pleural sac</a:t>
            </a:r>
          </a:p>
          <a:p>
            <a:r>
              <a:rPr lang="en-US" sz="3600" dirty="0"/>
              <a:t>     </a:t>
            </a:r>
            <a:r>
              <a:rPr lang="en-US" sz="3600" dirty="0" smtClean="0"/>
              <a:t> </a:t>
            </a:r>
            <a:r>
              <a:rPr lang="en-US" sz="3600" dirty="0" err="1">
                <a:solidFill>
                  <a:srgbClr val="FFFF00"/>
                </a:solidFill>
                <a:latin typeface="Arial Black" pitchFamily="34" charset="0"/>
              </a:rPr>
              <a:t>Hemopericardium</a:t>
            </a:r>
            <a:r>
              <a:rPr lang="en-US" sz="3600" dirty="0"/>
              <a:t> : within pericardium</a:t>
            </a:r>
          </a:p>
          <a:p>
            <a:r>
              <a:rPr lang="en-US" sz="3600" dirty="0"/>
              <a:t>     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Arial Black" pitchFamily="34" charset="0"/>
              </a:rPr>
              <a:t>Hemoartherosis</a:t>
            </a:r>
            <a:r>
              <a:rPr lang="en-US" sz="3600" dirty="0"/>
              <a:t>:  </a:t>
            </a:r>
            <a:r>
              <a:rPr lang="en-US" sz="3600" dirty="0" smtClean="0"/>
              <a:t> </a:t>
            </a:r>
            <a:r>
              <a:rPr lang="en-US" sz="3600" dirty="0"/>
              <a:t>within synovial cavity  </a:t>
            </a:r>
          </a:p>
        </p:txBody>
      </p:sp>
    </p:spTree>
    <p:extLst>
      <p:ext uri="{BB962C8B-B14F-4D97-AF65-F5344CB8AC3E}">
        <p14:creationId xmlns:p14="http://schemas.microsoft.com/office/powerpoint/2010/main" val="1294455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81000" y="533400"/>
            <a:ext cx="8305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Cutaneous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bleeding</a:t>
            </a:r>
            <a:r>
              <a:rPr lang="en-US" sz="2800" dirty="0"/>
              <a:t>: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 Black" pitchFamily="34" charset="0"/>
              </a:rPr>
              <a:t>Petechiae</a:t>
            </a:r>
            <a:r>
              <a:rPr lang="en-US" sz="2800" dirty="0" smtClean="0"/>
              <a:t> </a:t>
            </a:r>
            <a:r>
              <a:rPr lang="en-US" sz="2800" dirty="0"/>
              <a:t>are minute (1 to 2 mm in diameter) hemorrhages into skin, mucous membranes, or </a:t>
            </a:r>
            <a:r>
              <a:rPr lang="en-US" sz="2800" dirty="0" err="1"/>
              <a:t>serosal</a:t>
            </a:r>
            <a:r>
              <a:rPr lang="en-US" sz="2800" dirty="0"/>
              <a:t> surfaces</a:t>
            </a:r>
          </a:p>
          <a:p>
            <a:r>
              <a:rPr lang="en-US" sz="2800" dirty="0"/>
              <a:t>   -- </a:t>
            </a:r>
            <a:r>
              <a:rPr lang="en-US" sz="2800" dirty="0">
                <a:solidFill>
                  <a:srgbClr val="FFFF00"/>
                </a:solidFill>
              </a:rPr>
              <a:t>Causes</a:t>
            </a:r>
            <a:r>
              <a:rPr lang="en-US" sz="2800" dirty="0"/>
              <a:t>  </a:t>
            </a:r>
            <a:r>
              <a:rPr lang="en-US" sz="2800" dirty="0" smtClean="0"/>
              <a:t>    </a:t>
            </a:r>
            <a:r>
              <a:rPr lang="en-US" sz="2800" dirty="0"/>
              <a:t>low platelet counts (</a:t>
            </a:r>
            <a:r>
              <a:rPr lang="en-US" sz="2800" dirty="0" err="1"/>
              <a:t>thrombocy</a:t>
            </a:r>
            <a:r>
              <a:rPr lang="en-US" sz="2800" dirty="0"/>
              <a:t> </a:t>
            </a:r>
            <a:r>
              <a:rPr lang="en-US" sz="2800" dirty="0" err="1"/>
              <a:t>topenia</a:t>
            </a:r>
            <a:r>
              <a:rPr lang="en-US" sz="2800" dirty="0"/>
              <a:t>), </a:t>
            </a:r>
          </a:p>
          <a:p>
            <a:r>
              <a:rPr lang="en-US" sz="2800" dirty="0"/>
              <a:t>                        </a:t>
            </a:r>
            <a:r>
              <a:rPr lang="en-US" sz="2800" dirty="0" smtClean="0"/>
              <a:t> </a:t>
            </a:r>
            <a:r>
              <a:rPr lang="en-US" sz="2800" dirty="0"/>
              <a:t>defective platelet function, </a:t>
            </a:r>
          </a:p>
          <a:p>
            <a:r>
              <a:rPr lang="en-US" sz="2800" dirty="0"/>
              <a:t>                         </a:t>
            </a:r>
            <a:r>
              <a:rPr lang="en-US" sz="2800" dirty="0" smtClean="0"/>
              <a:t> loss </a:t>
            </a:r>
            <a:r>
              <a:rPr lang="en-US" sz="2800" dirty="0"/>
              <a:t>of vascular wall support, as in vitamin C </a:t>
            </a:r>
            <a:r>
              <a:rPr lang="en-US" sz="2800" dirty="0" smtClean="0"/>
              <a:t>deficiency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Arial Black" pitchFamily="34" charset="0"/>
              </a:rPr>
              <a:t>Purpura</a:t>
            </a:r>
            <a:r>
              <a:rPr lang="en-US" sz="2800" dirty="0" smtClean="0"/>
              <a:t> </a:t>
            </a:r>
            <a:r>
              <a:rPr lang="en-US" sz="2800" dirty="0"/>
              <a:t>are slightly larger (3 to 5 mm) hemorrhages</a:t>
            </a:r>
          </a:p>
          <a:p>
            <a:r>
              <a:rPr lang="en-US" sz="2800" dirty="0"/>
              <a:t>   </a:t>
            </a:r>
            <a:r>
              <a:rPr lang="en-US" sz="2800" dirty="0" smtClean="0"/>
              <a:t>--</a:t>
            </a:r>
            <a:r>
              <a:rPr lang="en-US" sz="2800" dirty="0">
                <a:solidFill>
                  <a:srgbClr val="FFFF00"/>
                </a:solidFill>
              </a:rPr>
              <a:t>Causes</a:t>
            </a:r>
            <a:r>
              <a:rPr lang="en-US" sz="2800" dirty="0"/>
              <a:t>          The same as </a:t>
            </a:r>
            <a:r>
              <a:rPr lang="en-US" sz="2800" dirty="0" err="1"/>
              <a:t>petechiae</a:t>
            </a:r>
            <a:endParaRPr lang="en-US" sz="2800" dirty="0"/>
          </a:p>
          <a:p>
            <a:r>
              <a:rPr lang="en-US" sz="2800" dirty="0"/>
              <a:t>                             trauma, </a:t>
            </a:r>
          </a:p>
          <a:p>
            <a:r>
              <a:rPr lang="en-US" sz="2800" dirty="0"/>
              <a:t>                              </a:t>
            </a:r>
            <a:r>
              <a:rPr lang="en-US" sz="2800" dirty="0" err="1"/>
              <a:t>Vasculitis</a:t>
            </a:r>
            <a:r>
              <a:rPr lang="en-US" sz="2800" dirty="0"/>
              <a:t>, </a:t>
            </a:r>
          </a:p>
          <a:p>
            <a:r>
              <a:rPr lang="en-US" sz="2800" dirty="0"/>
              <a:t>                               </a:t>
            </a:r>
            <a:r>
              <a:rPr lang="en-US" sz="2800" dirty="0" smtClean="0">
                <a:sym typeface="Symbol"/>
              </a:rPr>
              <a:t></a:t>
            </a:r>
            <a:r>
              <a:rPr lang="en-US" sz="2800" dirty="0" smtClean="0"/>
              <a:t> </a:t>
            </a:r>
            <a:r>
              <a:rPr lang="en-US" sz="2800" dirty="0"/>
              <a:t>vascular fragility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133600" y="2514600"/>
            <a:ext cx="304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5" name="Straight Arrow Connector 34"/>
          <p:cNvCxnSpPr>
            <a:stCxn id="33" idx="1"/>
          </p:cNvCxnSpPr>
          <p:nvPr/>
        </p:nvCxnSpPr>
        <p:spPr>
          <a:xfrm>
            <a:off x="2133600" y="2552700"/>
            <a:ext cx="457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3" idx="1"/>
          </p:cNvCxnSpPr>
          <p:nvPr/>
        </p:nvCxnSpPr>
        <p:spPr>
          <a:xfrm>
            <a:off x="2133600" y="2552700"/>
            <a:ext cx="457200" cy="827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2133600" y="4648200"/>
            <a:ext cx="685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133600" y="47244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133600" y="4724400"/>
            <a:ext cx="9144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8" idx="1"/>
          </p:cNvCxnSpPr>
          <p:nvPr/>
        </p:nvCxnSpPr>
        <p:spPr>
          <a:xfrm>
            <a:off x="2133600" y="4686300"/>
            <a:ext cx="9144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45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6088"/>
            <a:ext cx="45720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272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534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 Black" pitchFamily="34" charset="0"/>
              </a:rPr>
              <a:t>Ecchymoses</a:t>
            </a:r>
            <a:r>
              <a:rPr lang="en-US" sz="3200" dirty="0"/>
              <a:t> are larger (1 to 2 cm) subcutaneous hematomas </a:t>
            </a:r>
            <a:r>
              <a:rPr lang="en-US" sz="3200" dirty="0" smtClean="0"/>
              <a:t>( </a:t>
            </a:r>
            <a:r>
              <a:rPr lang="en-US" sz="3200" dirty="0"/>
              <a:t>called </a:t>
            </a:r>
            <a:r>
              <a:rPr lang="en-US" sz="3200" dirty="0" smtClean="0">
                <a:latin typeface="Arial Black" pitchFamily="34" charset="0"/>
              </a:rPr>
              <a:t>bruises</a:t>
            </a:r>
            <a:r>
              <a:rPr lang="en-US" sz="3200" dirty="0" smtClean="0"/>
              <a:t>). </a:t>
            </a:r>
            <a:r>
              <a:rPr lang="en-US" sz="3200" dirty="0" err="1">
                <a:solidFill>
                  <a:srgbClr val="FFFF00"/>
                </a:solidFill>
              </a:rPr>
              <a:t>Extravasated</a:t>
            </a:r>
            <a:r>
              <a:rPr lang="en-US" sz="3200" dirty="0">
                <a:solidFill>
                  <a:srgbClr val="FFFF00"/>
                </a:solidFill>
              </a:rPr>
              <a:t> red cells are </a:t>
            </a:r>
            <a:r>
              <a:rPr lang="en-US" sz="3200" dirty="0" err="1">
                <a:solidFill>
                  <a:srgbClr val="FFFF00"/>
                </a:solidFill>
              </a:rPr>
              <a:t>phagocytosed</a:t>
            </a:r>
            <a:r>
              <a:rPr lang="en-US" sz="3200" dirty="0">
                <a:solidFill>
                  <a:srgbClr val="FFFF00"/>
                </a:solidFill>
              </a:rPr>
              <a:t> and degraded by macrophages; the characteristic color changes of a bruise are due to the enzymatic conversion of hemoglobin (</a:t>
            </a:r>
            <a:r>
              <a:rPr lang="en-US" sz="3200" dirty="0" err="1">
                <a:solidFill>
                  <a:srgbClr val="FF0000"/>
                </a:solidFill>
                <a:latin typeface="Arial Black" pitchFamily="34" charset="0"/>
              </a:rPr>
              <a:t>red­blue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 color</a:t>
            </a:r>
            <a:r>
              <a:rPr lang="en-US" sz="3200" dirty="0">
                <a:solidFill>
                  <a:srgbClr val="FFFF00"/>
                </a:solidFill>
              </a:rPr>
              <a:t>) to bilirubin (</a:t>
            </a:r>
            <a:r>
              <a:rPr lang="en-US" sz="3200" dirty="0">
                <a:solidFill>
                  <a:srgbClr val="00B050"/>
                </a:solidFill>
                <a:latin typeface="Arial Black" pitchFamily="34" charset="0"/>
              </a:rPr>
              <a:t>blue-green color</a:t>
            </a:r>
            <a:r>
              <a:rPr lang="en-US" sz="3200" dirty="0">
                <a:solidFill>
                  <a:srgbClr val="FFFF00"/>
                </a:solidFill>
              </a:rPr>
              <a:t>) and eventually hemosiderin (</a:t>
            </a:r>
            <a:r>
              <a:rPr lang="en-US" sz="3200" dirty="0">
                <a:solidFill>
                  <a:srgbClr val="FFC000"/>
                </a:solidFill>
                <a:latin typeface="Arial Black" pitchFamily="34" charset="0"/>
              </a:rPr>
              <a:t>golden-brown</a:t>
            </a:r>
            <a:r>
              <a:rPr lang="en-US" sz="3200" dirty="0">
                <a:solidFill>
                  <a:srgbClr val="FFFF00"/>
                </a:solidFill>
              </a:rPr>
              <a:t>).</a:t>
            </a:r>
          </a:p>
          <a:p>
            <a:r>
              <a:rPr lang="en-US" sz="3200" dirty="0">
                <a:latin typeface="Arial Black" pitchFamily="34" charset="0"/>
              </a:rPr>
              <a:t>Causes of ecchymosis </a:t>
            </a:r>
            <a:endParaRPr lang="en-US" sz="3200" dirty="0" smtClean="0">
              <a:latin typeface="Arial Black" pitchFamily="34" charset="0"/>
            </a:endParaRPr>
          </a:p>
          <a:p>
            <a:r>
              <a:rPr lang="en-US" sz="3200" dirty="0" smtClean="0"/>
              <a:t>  </a:t>
            </a:r>
            <a:r>
              <a:rPr lang="en-US" sz="3200" dirty="0" smtClean="0">
                <a:solidFill>
                  <a:srgbClr val="FFC000"/>
                </a:solidFill>
              </a:rPr>
              <a:t>blunt </a:t>
            </a:r>
            <a:r>
              <a:rPr lang="en-US" sz="3200" dirty="0">
                <a:solidFill>
                  <a:srgbClr val="FFC000"/>
                </a:solidFill>
              </a:rPr>
              <a:t>trauma</a:t>
            </a:r>
            <a:r>
              <a:rPr lang="en-US" sz="3200" dirty="0"/>
              <a:t> especially at area of soft tissue e.g. </a:t>
            </a:r>
            <a:r>
              <a:rPr lang="en-US" sz="3200" dirty="0" smtClean="0"/>
              <a:t>thigh</a:t>
            </a:r>
            <a:endParaRPr lang="en-US" sz="3200" dirty="0"/>
          </a:p>
          <a:p>
            <a:r>
              <a:rPr lang="en-US" sz="3200" dirty="0"/>
              <a:t>   </a:t>
            </a:r>
            <a:r>
              <a:rPr lang="en-US" sz="3200" dirty="0" smtClean="0">
                <a:solidFill>
                  <a:srgbClr val="FFC000"/>
                </a:solidFill>
              </a:rPr>
              <a:t>Hemorrhagic </a:t>
            </a:r>
            <a:r>
              <a:rPr lang="en-US" sz="3200" dirty="0" err="1">
                <a:solidFill>
                  <a:srgbClr val="FFC000"/>
                </a:solidFill>
              </a:rPr>
              <a:t>diasthses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95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362200"/>
            <a:ext cx="744351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</a:rPr>
              <a:t>Thrombosis</a:t>
            </a:r>
            <a:endParaRPr lang="en-US" sz="8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05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533400"/>
            <a:ext cx="8534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Definition of Thrombus</a:t>
            </a:r>
            <a:r>
              <a:rPr lang="en-US" sz="36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A compact mass of blood element</a:t>
            </a:r>
            <a:r>
              <a:rPr lang="en-US" sz="3600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3200" u="sng" dirty="0" smtClean="0">
                <a:solidFill>
                  <a:srgbClr val="FF0000"/>
                </a:solidFill>
              </a:rPr>
              <a:t>Causes </a:t>
            </a:r>
            <a:r>
              <a:rPr lang="en-US" sz="3200" u="sng" dirty="0">
                <a:solidFill>
                  <a:srgbClr val="FF0000"/>
                </a:solidFill>
              </a:rPr>
              <a:t>of thrombosis</a:t>
            </a:r>
            <a:r>
              <a:rPr lang="en-US" b="1" dirty="0"/>
              <a:t>: </a:t>
            </a:r>
            <a:r>
              <a:rPr lang="en-US" sz="4400" b="1" dirty="0"/>
              <a:t>Virchow’s triad</a:t>
            </a:r>
            <a:r>
              <a:rPr lang="en-US" b="1" dirty="0"/>
              <a:t>: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157611"/>
              </p:ext>
            </p:extLst>
          </p:nvPr>
        </p:nvGraphicFramePr>
        <p:xfrm>
          <a:off x="173501" y="2410837"/>
          <a:ext cx="8974016" cy="411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3625"/>
                <a:gridCol w="3124200"/>
                <a:gridCol w="3226191"/>
              </a:tblGrid>
              <a:tr h="29718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Black" pitchFamily="34" charset="0"/>
                        </a:rPr>
                        <a:t>(1) Endothelial injury</a:t>
                      </a:r>
                      <a:endParaRPr lang="en-US" sz="1800" dirty="0">
                        <a:effectLst/>
                        <a:latin typeface="Arial Black" pitchFamily="34" charset="0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Black" pitchFamily="34" charset="0"/>
                        </a:rPr>
                        <a:t>(2) Abnormal blood flow</a:t>
                      </a:r>
                      <a:endParaRPr lang="en-US" sz="1800" dirty="0">
                        <a:effectLst/>
                        <a:latin typeface="Arial Black" pitchFamily="34" charset="0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 Black" pitchFamily="34" charset="0"/>
                        </a:rPr>
                        <a:t>(3) </a:t>
                      </a:r>
                      <a:r>
                        <a:rPr lang="en-US" sz="1800" dirty="0" err="1">
                          <a:effectLst/>
                          <a:latin typeface="Arial Black" pitchFamily="34" charset="0"/>
                        </a:rPr>
                        <a:t>Hypercoagulabilty</a:t>
                      </a:r>
                      <a:endParaRPr lang="en-US" sz="1800" dirty="0">
                        <a:effectLst/>
                        <a:latin typeface="Arial Black" pitchFamily="34" charset="0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2377440">
                <a:tc>
                  <a:txBody>
                    <a:bodyPr/>
                    <a:lstStyle/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Trauma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Atherosclerosis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Inflammation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-Turbulences of blood stream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Stasis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u="sng" dirty="0" smtClean="0">
                          <a:effectLst/>
                        </a:rPr>
                        <a:t>Primary (</a:t>
                      </a:r>
                      <a:r>
                        <a:rPr lang="en-US" sz="1800" u="sng" dirty="0">
                          <a:effectLst/>
                        </a:rPr>
                        <a:t>genetic)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smtClean="0">
                          <a:effectLst/>
                        </a:rPr>
                        <a:t>: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e.g</a:t>
                      </a:r>
                      <a:r>
                        <a:rPr lang="en-US" sz="1800" dirty="0">
                          <a:effectLst/>
                        </a:rPr>
                        <a:t>. mutation in factor v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</a:rPr>
                        <a:t>Secondary(acquired)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u="sng" dirty="0">
                          <a:effectLst/>
                        </a:rPr>
                        <a:t>due to</a:t>
                      </a:r>
                      <a:r>
                        <a:rPr lang="en-US" sz="1800" dirty="0">
                          <a:effectLst/>
                        </a:rPr>
                        <a:t>: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 -</a:t>
                      </a:r>
                      <a:r>
                        <a:rPr lang="en-US" sz="1800" dirty="0">
                          <a:effectLst/>
                          <a:sym typeface="Symbol"/>
                        </a:rPr>
                        <a:t></a:t>
                      </a:r>
                      <a:r>
                        <a:rPr lang="en-US" sz="1800" dirty="0">
                          <a:effectLst/>
                        </a:rPr>
                        <a:t>Platelet; in thrombocytosis.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r>
                        <a:rPr lang="en-US" sz="1800" dirty="0">
                          <a:effectLst/>
                          <a:sym typeface="Symbol"/>
                        </a:rPr>
                        <a:t></a:t>
                      </a:r>
                      <a:r>
                        <a:rPr lang="en-US" sz="1800" dirty="0">
                          <a:effectLst/>
                        </a:rPr>
                        <a:t>Fibrinogen; in pregnancy.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Polycythemia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Leukocytosis, leukemia</a:t>
                      </a:r>
                    </a:p>
                    <a:p>
                      <a:pPr marL="180340" indent="-180340"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 </a:t>
                      </a:r>
                      <a:r>
                        <a:rPr lang="en-US" sz="1800" dirty="0" smtClean="0">
                          <a:effectLst/>
                          <a:sym typeface="Symbol"/>
                        </a:rPr>
                        <a:t></a:t>
                      </a:r>
                      <a:r>
                        <a:rPr lang="en-US" sz="1800" dirty="0" smtClean="0">
                          <a:effectLst/>
                        </a:rPr>
                        <a:t>plasma </a:t>
                      </a:r>
                      <a:r>
                        <a:rPr lang="en-US" sz="1800" dirty="0">
                          <a:effectLst/>
                        </a:rPr>
                        <a:t>concentration as in burns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7585" y="259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916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Arial Black" pitchFamily="34" charset="0"/>
              </a:rPr>
              <a:t>Mode of formation and types of thrombi</a:t>
            </a:r>
            <a:r>
              <a:rPr lang="en-US" sz="3600" b="1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  <a:p>
            <a:pPr lvl="0"/>
            <a:r>
              <a:rPr lang="en-US" dirty="0" smtClean="0"/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1) Injury </a:t>
            </a:r>
            <a:r>
              <a:rPr lang="en-US" sz="2800" dirty="0">
                <a:solidFill>
                  <a:srgbClr val="FFFF00"/>
                </a:solidFill>
              </a:rPr>
              <a:t>and damage to endothelial cells.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8" y="2286000"/>
            <a:ext cx="6629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40386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(2) Adherence </a:t>
            </a:r>
            <a:r>
              <a:rPr lang="en-US" sz="2400" dirty="0">
                <a:solidFill>
                  <a:srgbClr val="FFFF00"/>
                </a:solidFill>
              </a:rPr>
              <a:t>of von-</a:t>
            </a:r>
            <a:r>
              <a:rPr lang="en-US" sz="2400" dirty="0" err="1">
                <a:solidFill>
                  <a:srgbClr val="FFFF00"/>
                </a:solidFill>
              </a:rPr>
              <a:t>Willibrand</a:t>
            </a:r>
            <a:r>
              <a:rPr lang="en-US" sz="2400" dirty="0">
                <a:solidFill>
                  <a:srgbClr val="FFFF00"/>
                </a:solidFill>
              </a:rPr>
              <a:t> factor + factor VIII to the </a:t>
            </a:r>
            <a:r>
              <a:rPr lang="en-US" sz="2400" dirty="0" err="1">
                <a:solidFill>
                  <a:srgbClr val="FFFF00"/>
                </a:solidFill>
              </a:rPr>
              <a:t>subendothelial</a:t>
            </a:r>
            <a:r>
              <a:rPr lang="en-US" sz="2400" dirty="0">
                <a:solidFill>
                  <a:srgbClr val="FFFF00"/>
                </a:solidFill>
              </a:rPr>
              <a:t> collagen</a:t>
            </a:r>
            <a:endParaRPr lang="ar-SA" sz="2400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69598"/>
            <a:ext cx="6781800" cy="175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006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(3) Adherence of platelet to the chain of von-</a:t>
            </a:r>
            <a:r>
              <a:rPr lang="en-US" sz="2800" dirty="0" err="1">
                <a:solidFill>
                  <a:srgbClr val="FFFF00"/>
                </a:solidFill>
              </a:rPr>
              <a:t>Willibrand</a:t>
            </a:r>
            <a:r>
              <a:rPr lang="en-US" sz="2800" dirty="0">
                <a:solidFill>
                  <a:srgbClr val="FFFF00"/>
                </a:solidFill>
              </a:rPr>
              <a:t> factor and factor VIII</a:t>
            </a:r>
            <a:r>
              <a:rPr lang="en-US" sz="2800" dirty="0" smtClean="0">
                <a:solidFill>
                  <a:srgbClr val="FFFF00"/>
                </a:solidFill>
              </a:rPr>
              <a:t>;</a:t>
            </a:r>
            <a:r>
              <a:rPr lang="en-US" sz="2800" dirty="0">
                <a:sym typeface="Symbol"/>
              </a:rPr>
              <a:t>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Release of ADP, serotonin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formation of platelet (Pale) thrombi which is formed, mainly of platelets.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382000" cy="4267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698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FF00"/>
                </a:solidFill>
              </a:rPr>
              <a:t>Transformation of fibrinogen to fibrin network which entangles RBCs </a:t>
            </a:r>
            <a:r>
              <a:rPr lang="en-US" sz="32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3200" dirty="0">
                <a:solidFill>
                  <a:srgbClr val="FFFF00"/>
                </a:solidFill>
              </a:rPr>
              <a:t> giving </a:t>
            </a:r>
            <a:r>
              <a:rPr lang="en-US" sz="3200" dirty="0">
                <a:solidFill>
                  <a:srgbClr val="FF0000"/>
                </a:solidFill>
              </a:rPr>
              <a:t>red </a:t>
            </a:r>
            <a:r>
              <a:rPr lang="en-US" sz="3200" dirty="0" err="1">
                <a:solidFill>
                  <a:srgbClr val="FF0000"/>
                </a:solidFill>
              </a:rPr>
              <a:t>colouration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382000" cy="4867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682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 Black" pitchFamily="34" charset="0"/>
              </a:rPr>
              <a:t>(5) Propagating </a:t>
            </a:r>
            <a:r>
              <a:rPr lang="en-US" sz="3600" b="1" u="sng" dirty="0">
                <a:solidFill>
                  <a:srgbClr val="FF0000"/>
                </a:solidFill>
                <a:latin typeface="Arial Black" pitchFamily="34" charset="0"/>
              </a:rPr>
              <a:t>thrombus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dirty="0"/>
              <a:t>	</a:t>
            </a:r>
            <a:r>
              <a:rPr lang="en-US" sz="2800" dirty="0">
                <a:solidFill>
                  <a:srgbClr val="FFFF00"/>
                </a:solidFill>
              </a:rPr>
              <a:t>If the thrombus occludes a vein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stagnation of blood behind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the process of clotting until reaching a tributary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starting again with pale thrombus and so 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382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0975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8382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Classification of thrombi</a:t>
            </a:r>
            <a:r>
              <a:rPr lang="en-US" b="1" u="sng" dirty="0"/>
              <a:t>:</a:t>
            </a:r>
            <a:r>
              <a:rPr lang="en-US" u="sng" dirty="0"/>
              <a:t> </a:t>
            </a:r>
            <a:r>
              <a:rPr lang="en-US" sz="3600" u="sng" dirty="0">
                <a:solidFill>
                  <a:srgbClr val="FFFF00"/>
                </a:solidFill>
              </a:rPr>
              <a:t>According to</a:t>
            </a: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935" y="2057400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>
                <a:solidFill>
                  <a:srgbClr val="FFFF00"/>
                </a:solidFill>
              </a:rPr>
              <a:t>Colour</a:t>
            </a:r>
            <a:r>
              <a:rPr lang="en-US" sz="3600" b="1" dirty="0">
                <a:solidFill>
                  <a:srgbClr val="FFFF00"/>
                </a:solidFill>
              </a:rPr>
              <a:t>	</a:t>
            </a:r>
            <a:r>
              <a:rPr lang="en-US" sz="3600" b="1" dirty="0" smtClean="0">
                <a:solidFill>
                  <a:srgbClr val="FFFF00"/>
                </a:solidFill>
              </a:rPr>
              <a:t>          </a:t>
            </a:r>
            <a:r>
              <a:rPr lang="en-US" sz="3600" b="1" u="sng" dirty="0" smtClean="0">
                <a:solidFill>
                  <a:srgbClr val="FFFF00"/>
                </a:solidFill>
              </a:rPr>
              <a:t>Bacteria</a:t>
            </a:r>
            <a:r>
              <a:rPr lang="en-US" sz="3600" b="1" dirty="0">
                <a:solidFill>
                  <a:srgbClr val="FFFF00"/>
                </a:solidFill>
              </a:rPr>
              <a:t>		</a:t>
            </a:r>
            <a:r>
              <a:rPr lang="en-US" sz="3600" b="1" dirty="0" smtClean="0">
                <a:solidFill>
                  <a:srgbClr val="FFFF00"/>
                </a:solidFill>
              </a:rPr>
              <a:t>     </a:t>
            </a:r>
            <a:r>
              <a:rPr lang="en-US" sz="3600" b="1" u="sng" dirty="0" smtClean="0">
                <a:solidFill>
                  <a:srgbClr val="FFFF00"/>
                </a:solidFill>
              </a:rPr>
              <a:t>Site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93626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sz="2800" dirty="0">
                <a:solidFill>
                  <a:srgbClr val="FFFF00"/>
                </a:solidFill>
              </a:rPr>
              <a:t>Pale		</a:t>
            </a:r>
            <a:r>
              <a:rPr lang="en-US" sz="2800" dirty="0" smtClean="0">
                <a:solidFill>
                  <a:srgbClr val="FFFF00"/>
                </a:solidFill>
              </a:rPr>
              <a:t>  - </a:t>
            </a:r>
            <a:r>
              <a:rPr lang="en-US" sz="2800" dirty="0">
                <a:solidFill>
                  <a:srgbClr val="FFFF00"/>
                </a:solidFill>
              </a:rPr>
              <a:t>Septic; containing </a:t>
            </a:r>
            <a:r>
              <a:rPr lang="en-US" sz="2800" dirty="0" smtClean="0">
                <a:solidFill>
                  <a:srgbClr val="FFFF00"/>
                </a:solidFill>
              </a:rPr>
              <a:t>bacteria             - </a:t>
            </a:r>
            <a:r>
              <a:rPr lang="en-US" sz="2800" dirty="0">
                <a:solidFill>
                  <a:srgbClr val="FFFF00"/>
                </a:solidFill>
              </a:rPr>
              <a:t>Venous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34290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</a:t>
            </a:r>
            <a:r>
              <a:rPr lang="en-US" sz="3200" dirty="0">
                <a:solidFill>
                  <a:srgbClr val="FFFF00"/>
                </a:solidFill>
              </a:rPr>
              <a:t>Red	 </a:t>
            </a:r>
            <a:r>
              <a:rPr lang="en-US" sz="3200" dirty="0" smtClean="0">
                <a:solidFill>
                  <a:srgbClr val="FFFF00"/>
                </a:solidFill>
              </a:rPr>
              <a:t>      - </a:t>
            </a:r>
            <a:r>
              <a:rPr lang="en-US" sz="3200" dirty="0">
                <a:solidFill>
                  <a:srgbClr val="FFFF00"/>
                </a:solidFill>
              </a:rPr>
              <a:t>Aseptic; not containing </a:t>
            </a:r>
            <a:r>
              <a:rPr lang="en-US" sz="3200" dirty="0" smtClean="0">
                <a:solidFill>
                  <a:srgbClr val="FFFF00"/>
                </a:solidFill>
              </a:rPr>
              <a:t>bacteria -Arterial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4067701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</a:t>
            </a:r>
            <a:r>
              <a:rPr lang="en-US" sz="2400" dirty="0">
                <a:solidFill>
                  <a:srgbClr val="FFFF00"/>
                </a:solidFill>
              </a:rPr>
              <a:t>mixed						</a:t>
            </a:r>
            <a:r>
              <a:rPr lang="en-US" sz="2400" dirty="0" smtClean="0">
                <a:solidFill>
                  <a:srgbClr val="FFFF00"/>
                </a:solidFill>
              </a:rPr>
              <a:t>            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- Heart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                                                                                        (</a:t>
            </a:r>
            <a:r>
              <a:rPr lang="en-US" sz="2400" dirty="0">
                <a:solidFill>
                  <a:srgbClr val="FFFF00"/>
                </a:solidFill>
              </a:rPr>
              <a:t>cardiac)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							</a:t>
            </a:r>
            <a:r>
              <a:rPr lang="en-US" sz="2400" dirty="0" smtClean="0">
                <a:solidFill>
                  <a:srgbClr val="FFFF00"/>
                </a:solidFill>
              </a:rPr>
              <a:t>                                                                                   - </a:t>
            </a:r>
            <a:r>
              <a:rPr lang="en-US" sz="2400" dirty="0">
                <a:solidFill>
                  <a:srgbClr val="FFFF00"/>
                </a:solidFill>
              </a:rPr>
              <a:t>Capillary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95400" y="1484531"/>
            <a:ext cx="3024000" cy="649069"/>
          </a:xfrm>
          <a:prstGeom prst="straightConnector1">
            <a:avLst/>
          </a:prstGeom>
          <a:ln w="254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648200" y="1484531"/>
            <a:ext cx="2743200" cy="649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91000" y="1484531"/>
            <a:ext cx="360000" cy="649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657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839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**Types of thrombi </a:t>
            </a:r>
          </a:p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44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ccording  to  </a:t>
            </a:r>
            <a:r>
              <a:rPr lang="en-US" sz="44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colour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[1] Pale thrombi:</a:t>
            </a:r>
          </a:p>
          <a:p>
            <a:r>
              <a:rPr lang="en-US" dirty="0"/>
              <a:t>	Formed of plates + fibrin e.g. vegetation (in the heart)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[2] Red thrombi: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/>
              <a:t>	Formed of fibrin + RBCs pure red thrombi 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 rare.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[3] Mixed thrombi, </a:t>
            </a:r>
            <a:r>
              <a:rPr lang="en-US" dirty="0"/>
              <a:t>both: most common. Thrombi can have grossly (and microscopically) apparent laminations called </a:t>
            </a:r>
            <a:r>
              <a:rPr lang="en-US" dirty="0" smtClean="0"/>
              <a:t> </a:t>
            </a:r>
            <a:r>
              <a:rPr lang="en-US" sz="4000" dirty="0" smtClean="0">
                <a:solidFill>
                  <a:srgbClr val="FF0000"/>
                </a:solidFill>
                <a:latin typeface="Arial Black" pitchFamily="34" charset="0"/>
              </a:rPr>
              <a:t>lines </a:t>
            </a:r>
            <a:r>
              <a:rPr lang="en-US" sz="4000" dirty="0">
                <a:solidFill>
                  <a:srgbClr val="FF0000"/>
                </a:solidFill>
                <a:latin typeface="Arial Black" pitchFamily="34" charset="0"/>
              </a:rPr>
              <a:t>of Zahn</a:t>
            </a:r>
            <a:endParaRPr lang="ar-SA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425" y="453973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these represent pale platelet and fibrin layers alternating with darker red cell–rich layers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5" y="5370731"/>
            <a:ext cx="2557975" cy="12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81602"/>
            <a:ext cx="2667000" cy="15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181601"/>
            <a:ext cx="2286000" cy="14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25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600200"/>
            <a:ext cx="8458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**</a:t>
            </a:r>
            <a:r>
              <a:rPr lang="en-US" sz="4000" b="1" u="sng" dirty="0">
                <a:solidFill>
                  <a:srgbClr val="FF0000"/>
                </a:solidFill>
              </a:rPr>
              <a:t>According to presence of sepsis</a:t>
            </a:r>
            <a:r>
              <a:rPr lang="en-US" sz="40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[</a:t>
            </a:r>
            <a:r>
              <a:rPr lang="en-US" sz="3200" b="1" dirty="0">
                <a:solidFill>
                  <a:srgbClr val="FFFF00"/>
                </a:solidFill>
              </a:rPr>
              <a:t>1] Septic thrombi</a:t>
            </a:r>
            <a:r>
              <a:rPr lang="en-US" sz="3200" b="1" dirty="0"/>
              <a:t>;</a:t>
            </a:r>
            <a:r>
              <a:rPr lang="en-US" sz="3200" dirty="0"/>
              <a:t> in areas of bacterial infection containing bacteria </a:t>
            </a:r>
            <a:r>
              <a:rPr lang="en-US" sz="3200" dirty="0">
                <a:sym typeface="Symbol"/>
              </a:rPr>
              <a:t></a:t>
            </a:r>
            <a:r>
              <a:rPr lang="en-US" sz="3200" dirty="0"/>
              <a:t> causes </a:t>
            </a:r>
            <a:r>
              <a:rPr lang="en-US" sz="3200" dirty="0" err="1"/>
              <a:t>pyemia</a:t>
            </a:r>
            <a:r>
              <a:rPr lang="en-US" sz="3200" dirty="0"/>
              <a:t> if passed through the circulation.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[2] Aseptic thrombi:</a:t>
            </a:r>
          </a:p>
          <a:p>
            <a:r>
              <a:rPr lang="en-US" sz="3200" dirty="0"/>
              <a:t>	In areas of aseptic (no bacteria) inflammation.</a:t>
            </a:r>
          </a:p>
        </p:txBody>
      </p:sp>
    </p:spTree>
    <p:extLst>
      <p:ext uri="{BB962C8B-B14F-4D97-AF65-F5344CB8AC3E}">
        <p14:creationId xmlns:p14="http://schemas.microsoft.com/office/powerpoint/2010/main" val="1082847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204913"/>
            <a:ext cx="8175625" cy="44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3298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049" y="228600"/>
            <a:ext cx="8763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**</a:t>
            </a:r>
            <a:r>
              <a:rPr lang="en-US" sz="2400" b="1" u="sng" dirty="0">
                <a:solidFill>
                  <a:srgbClr val="FF0000"/>
                </a:solidFill>
                <a:latin typeface="Arial Black" pitchFamily="34" charset="0"/>
              </a:rPr>
              <a:t>According to site</a:t>
            </a:r>
            <a:r>
              <a:rPr lang="en-US" sz="2400" b="1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Arial Black" pitchFamily="34" charset="0"/>
              </a:rPr>
              <a:t>[1] Venous thrombosis:</a:t>
            </a:r>
            <a:endParaRPr lang="en-US" sz="2400" dirty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US" sz="2400" dirty="0"/>
              <a:t>	( </a:t>
            </a:r>
            <a:r>
              <a:rPr lang="en-US" sz="2400" dirty="0" err="1"/>
              <a:t>phlebothrombosis</a:t>
            </a:r>
            <a:r>
              <a:rPr lang="en-US" sz="2400" dirty="0"/>
              <a:t>)</a:t>
            </a:r>
          </a:p>
          <a:p>
            <a:r>
              <a:rPr lang="en-US" sz="2400" dirty="0"/>
              <a:t>	</a:t>
            </a:r>
            <a:r>
              <a:rPr lang="en-US" sz="2400" u="sng" dirty="0">
                <a:solidFill>
                  <a:srgbClr val="FF0000"/>
                </a:solidFill>
              </a:rPr>
              <a:t>Commonest site</a:t>
            </a:r>
            <a:r>
              <a:rPr lang="en-US" sz="2400" dirty="0"/>
              <a:t>; - pelvic vein thrombi</a:t>
            </a:r>
          </a:p>
          <a:p>
            <a:r>
              <a:rPr lang="en-US" sz="2400" dirty="0"/>
              <a:t>			</a:t>
            </a:r>
            <a:r>
              <a:rPr lang="en-US" sz="2400" dirty="0" smtClean="0"/>
              <a:t>   </a:t>
            </a:r>
            <a:r>
              <a:rPr lang="en-US" sz="2400" dirty="0"/>
              <a:t>- Femoral vein thrombi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 Black" pitchFamily="34" charset="0"/>
              </a:rPr>
              <a:t>[2] Arterial thrombi:</a:t>
            </a:r>
          </a:p>
          <a:p>
            <a:r>
              <a:rPr lang="en-US" sz="2400" dirty="0"/>
              <a:t>- Less common than the venous </a:t>
            </a:r>
          </a:p>
          <a:p>
            <a:r>
              <a:rPr lang="en-US" sz="2400" dirty="0"/>
              <a:t> -occur on:</a:t>
            </a:r>
          </a:p>
          <a:p>
            <a:r>
              <a:rPr lang="en-US" sz="2400" b="1" dirty="0"/>
              <a:t>		</a:t>
            </a:r>
            <a:r>
              <a:rPr lang="en-US" sz="2400" dirty="0"/>
              <a:t>- Atherosclerotic plaque</a:t>
            </a:r>
          </a:p>
          <a:p>
            <a:r>
              <a:rPr lang="en-US" sz="2400" dirty="0"/>
              <a:t>		- Aneurysmal dilatation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 Black" pitchFamily="34" charset="0"/>
              </a:rPr>
              <a:t>[3] Cardiac thrombi:</a:t>
            </a:r>
          </a:p>
          <a:p>
            <a:r>
              <a:rPr lang="en-US" sz="2400" dirty="0"/>
              <a:t>	- </a:t>
            </a:r>
            <a:r>
              <a:rPr lang="en-US" sz="2400" u="sng" dirty="0"/>
              <a:t>Mural thrombi</a:t>
            </a:r>
            <a:r>
              <a:rPr lang="en-US" sz="2400" dirty="0"/>
              <a:t>: on infarcts</a:t>
            </a:r>
          </a:p>
          <a:p>
            <a:r>
              <a:rPr lang="en-US" sz="2400" dirty="0"/>
              <a:t>	- </a:t>
            </a:r>
            <a:r>
              <a:rPr lang="en-US" sz="2400" u="sng" dirty="0" err="1"/>
              <a:t>Vegetations</a:t>
            </a:r>
            <a:r>
              <a:rPr lang="en-US" sz="2400" dirty="0"/>
              <a:t>: on valves.</a:t>
            </a:r>
          </a:p>
          <a:p>
            <a:r>
              <a:rPr lang="en-US" sz="2400" dirty="0"/>
              <a:t>	- </a:t>
            </a:r>
            <a:r>
              <a:rPr lang="en-US" sz="2400" u="sng" dirty="0"/>
              <a:t>Auricular thrombi</a:t>
            </a:r>
            <a:r>
              <a:rPr lang="en-US" sz="2400" dirty="0"/>
              <a:t>: in the atria.</a:t>
            </a:r>
          </a:p>
          <a:p>
            <a:r>
              <a:rPr lang="en-US" sz="2400" dirty="0"/>
              <a:t>	- </a:t>
            </a:r>
            <a:r>
              <a:rPr lang="en-US" sz="2400" u="sng" dirty="0" err="1"/>
              <a:t>Agonal</a:t>
            </a:r>
            <a:r>
              <a:rPr lang="en-US" sz="2400" u="sng" dirty="0"/>
              <a:t> thrombi</a:t>
            </a:r>
            <a:r>
              <a:rPr lang="en-US" sz="2400" dirty="0"/>
              <a:t>: at the time of death.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 Black" pitchFamily="34" charset="0"/>
              </a:rPr>
              <a:t>[4] Capillary thrombi:</a:t>
            </a:r>
          </a:p>
          <a:p>
            <a:r>
              <a:rPr lang="en-US" sz="2400" dirty="0"/>
              <a:t>	Occur in -acute inflammation, </a:t>
            </a:r>
          </a:p>
          <a:p>
            <a:r>
              <a:rPr lang="en-US" sz="2400" dirty="0"/>
              <a:t>                </a:t>
            </a:r>
            <a:r>
              <a:rPr lang="en-US" sz="2400" dirty="0" smtClean="0"/>
              <a:t>           </a:t>
            </a:r>
            <a:r>
              <a:rPr lang="en-US" sz="2400" dirty="0"/>
              <a:t>-Frost bite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0380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1"/>
            <a:ext cx="86106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6253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664091"/>
              </p:ext>
            </p:extLst>
          </p:nvPr>
        </p:nvGraphicFramePr>
        <p:xfrm>
          <a:off x="457200" y="838200"/>
          <a:ext cx="8229600" cy="5667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58821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      Clot: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Thrombus: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  <a:tr h="558821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Post-mortum (after death)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Ante-mortum (during life)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  <a:tr h="959003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mass of blood element in stagnant blood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mass of blood element + fibrin network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  <a:tr h="2473107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are  </a:t>
                      </a:r>
                      <a:r>
                        <a:rPr lang="en-US" sz="2000" u="sng">
                          <a:effectLst/>
                        </a:rPr>
                        <a:t>gelatinous</a:t>
                      </a:r>
                      <a:r>
                        <a:rPr lang="en-US" sz="2000">
                          <a:effectLst/>
                        </a:rPr>
                        <a:t>  and  have  a  dark  red  dependent  portion    where </a:t>
                      </a:r>
                      <a:r>
                        <a:rPr lang="en-US" sz="2000" u="sng">
                          <a:effectLst/>
                        </a:rPr>
                        <a:t>red cells</a:t>
                      </a:r>
                      <a:r>
                        <a:rPr lang="en-US" sz="2000">
                          <a:effectLst/>
                        </a:rPr>
                        <a:t> have settled by gravity and a </a:t>
                      </a:r>
                      <a:r>
                        <a:rPr lang="en-US" sz="2000" u="sng">
                          <a:effectLst/>
                        </a:rPr>
                        <a:t>yellow “chicken  fat</a:t>
                      </a:r>
                      <a:r>
                        <a:rPr lang="en-US" sz="2000">
                          <a:effectLst/>
                        </a:rPr>
                        <a:t>” upper portion 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Dark red, with Lines of Zhan 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  <a:tr h="558821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Extravascular or Intravascular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Intravascular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  <a:tr h="558821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but not adherent to vessel wall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may be adherent or not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8680"/>
              </p:ext>
            </p:extLst>
          </p:nvPr>
        </p:nvGraphicFramePr>
        <p:xfrm>
          <a:off x="1524000" y="4800600"/>
          <a:ext cx="2209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Bitmap Image" r:id="rId3" imgW="1600000" imgH="523810" progId="Paint.Picture">
                  <p:embed/>
                </p:oleObj>
              </mc:Choice>
              <mc:Fallback>
                <p:oleObj name="Bitmap Image" r:id="rId3" imgW="1600000" imgH="52381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00600"/>
                        <a:ext cx="2209800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50643"/>
              </p:ext>
            </p:extLst>
          </p:nvPr>
        </p:nvGraphicFramePr>
        <p:xfrm>
          <a:off x="5410200" y="4343400"/>
          <a:ext cx="1295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Bitmap Image" r:id="rId5" imgW="1286055" imgH="771429" progId="Paint.Picture">
                  <p:embed/>
                </p:oleObj>
              </mc:Choice>
              <mc:Fallback>
                <p:oleObj name="Bitmap Image" r:id="rId5" imgW="1286055" imgH="77142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343400"/>
                        <a:ext cx="1295400" cy="771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2798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04800"/>
            <a:ext cx="79842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Differences between clot and thrombus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20956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521059"/>
            <a:ext cx="555953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lgerian" pitchFamily="82" charset="0"/>
              </a:rPr>
              <a:t>Embolism</a:t>
            </a:r>
            <a:endParaRPr lang="ar-SA" sz="88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201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 Black" pitchFamily="34" charset="0"/>
              </a:rPr>
              <a:t>Definition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sz="2400" dirty="0" smtClean="0">
                <a:solidFill>
                  <a:srgbClr val="FFFF00"/>
                </a:solidFill>
              </a:rPr>
              <a:t>Embolus </a:t>
            </a:r>
            <a:r>
              <a:rPr lang="en-US" sz="2400" dirty="0">
                <a:solidFill>
                  <a:srgbClr val="FFFF00"/>
                </a:solidFill>
              </a:rPr>
              <a:t>is a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compact insoluble mass </a:t>
            </a:r>
            <a:r>
              <a:rPr lang="en-US" sz="2400" dirty="0">
                <a:solidFill>
                  <a:srgbClr val="FFFF00"/>
                </a:solidFill>
              </a:rPr>
              <a:t>(solid, liquid or gas)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circulating</a:t>
            </a:r>
            <a:r>
              <a:rPr lang="en-US" sz="2400" dirty="0">
                <a:solidFill>
                  <a:srgbClr val="FFFF00"/>
                </a:solidFill>
              </a:rPr>
              <a:t> in the blood to a site distant from its origin.</a:t>
            </a:r>
            <a:endParaRPr lang="ar-SA" sz="24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723" y="1828800"/>
            <a:ext cx="88392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Course of </a:t>
            </a:r>
            <a:r>
              <a:rPr lang="en-US" sz="2800" dirty="0" err="1">
                <a:latin typeface="Arial Black" pitchFamily="34" charset="0"/>
              </a:rPr>
              <a:t>thrombo</a:t>
            </a:r>
            <a:r>
              <a:rPr lang="en-US" sz="2800" dirty="0">
                <a:latin typeface="Arial Black" pitchFamily="34" charset="0"/>
              </a:rPr>
              <a:t>-embolism:</a:t>
            </a:r>
          </a:p>
          <a:p>
            <a:r>
              <a:rPr lang="en-US" dirty="0" smtClean="0"/>
              <a:t>•      </a:t>
            </a:r>
            <a:r>
              <a:rPr lang="en-US" sz="2400" dirty="0" smtClean="0">
                <a:solidFill>
                  <a:srgbClr val="FFFF00"/>
                </a:solidFill>
              </a:rPr>
              <a:t>If </a:t>
            </a:r>
            <a:r>
              <a:rPr lang="en-US" sz="2400" dirty="0">
                <a:solidFill>
                  <a:srgbClr val="FFFF00"/>
                </a:solidFill>
              </a:rPr>
              <a:t>thrombotic embolus pass to a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systemic vein </a:t>
            </a: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   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impact in the lung.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•    If </a:t>
            </a:r>
            <a:r>
              <a:rPr lang="en-US" sz="2400" dirty="0">
                <a:solidFill>
                  <a:srgbClr val="FFFF00"/>
                </a:solidFill>
              </a:rPr>
              <a:t>thrombotic embolus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pass to left side of the 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heart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 </a:t>
            </a:r>
            <a:endParaRPr lang="en-US" sz="2400" dirty="0" smtClean="0">
              <a:solidFill>
                <a:srgbClr val="FFFF00"/>
              </a:solidFill>
              <a:latin typeface="Arial Black" pitchFamily="34" charset="0"/>
              <a:sym typeface="Symbol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    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pass through a systemic artery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  <a:sym typeface="Symbol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          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impact in (cerebrum, renal, splenic) organs.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•     If </a:t>
            </a:r>
            <a:r>
              <a:rPr lang="en-US" sz="2400" dirty="0">
                <a:solidFill>
                  <a:srgbClr val="FFFF00"/>
                </a:solidFill>
              </a:rPr>
              <a:t>thrombotic embolus pass to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portal vein </a:t>
            </a:r>
            <a:endParaRPr lang="en-US" sz="24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  <a:sym typeface="Symbol"/>
              </a:rPr>
              <a:t>    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impact in the liver.</a:t>
            </a:r>
          </a:p>
          <a:p>
            <a:r>
              <a:rPr lang="en-US" sz="2800" dirty="0">
                <a:latin typeface="Arial Black" pitchFamily="34" charset="0"/>
              </a:rPr>
              <a:t>Paradoxical embolus:</a:t>
            </a:r>
          </a:p>
          <a:p>
            <a:r>
              <a:rPr lang="en-US" dirty="0" smtClean="0"/>
              <a:t>         </a:t>
            </a:r>
            <a:r>
              <a:rPr lang="en-US" sz="2400" dirty="0" smtClean="0">
                <a:solidFill>
                  <a:srgbClr val="FFFF00"/>
                </a:solidFill>
              </a:rPr>
              <a:t>Thrombotic </a:t>
            </a:r>
            <a:r>
              <a:rPr lang="en-US" sz="2400" dirty="0">
                <a:solidFill>
                  <a:srgbClr val="FFFF00"/>
                </a:solidFill>
              </a:rPr>
              <a:t>embolus passing to a  systemic vein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400" dirty="0" smtClean="0">
                <a:solidFill>
                  <a:srgbClr val="FFFF00"/>
                </a:solidFill>
              </a:rPr>
              <a:t>reaching </a:t>
            </a:r>
            <a:r>
              <a:rPr lang="en-US" sz="2400" dirty="0">
                <a:solidFill>
                  <a:srgbClr val="FFFF00"/>
                </a:solidFill>
              </a:rPr>
              <a:t>the left side of the heart, through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A.S.D or V.S.D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pass to the systemic arteries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impact in distant organs e.g. brain, kidney.</a:t>
            </a:r>
          </a:p>
        </p:txBody>
      </p:sp>
    </p:spTree>
    <p:extLst>
      <p:ext uri="{BB962C8B-B14F-4D97-AF65-F5344CB8AC3E}">
        <p14:creationId xmlns:p14="http://schemas.microsoft.com/office/powerpoint/2010/main" val="1416568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382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Arial Black" pitchFamily="34" charset="0"/>
              </a:rPr>
              <a:t>Types of emboli:</a:t>
            </a:r>
            <a:endParaRPr lang="en-US" sz="2800" dirty="0">
              <a:latin typeface="Arial Black" pitchFamily="34" charset="0"/>
            </a:endParaRPr>
          </a:p>
          <a:p>
            <a:r>
              <a:rPr lang="en-US" dirty="0"/>
              <a:t>	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Solid: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thrombus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tumor emboli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parasitic emboli e.g. </a:t>
            </a:r>
            <a:r>
              <a:rPr lang="en-US" sz="2400" dirty="0" err="1">
                <a:solidFill>
                  <a:srgbClr val="FFFF00"/>
                </a:solidFill>
              </a:rPr>
              <a:t>Bilharzial</a:t>
            </a:r>
            <a:r>
              <a:rPr lang="en-US" sz="2400" dirty="0">
                <a:solidFill>
                  <a:srgbClr val="FFFF00"/>
                </a:solidFill>
              </a:rPr>
              <a:t> ova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Liquid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: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Amniotic fluid embolism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    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Fat embolism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Gas: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Air embolism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96411"/>
            <a:ext cx="6019800" cy="3432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12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610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 Black" pitchFamily="34" charset="0"/>
              </a:rPr>
              <a:t>Amniotic fluid embolism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-	</a:t>
            </a:r>
            <a:r>
              <a:rPr lang="en-US" sz="2400" dirty="0">
                <a:solidFill>
                  <a:srgbClr val="FFFF00"/>
                </a:solidFill>
              </a:rPr>
              <a:t>During labor, or abortion (especially criminal)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opened uterine veins with a tear in the </a:t>
            </a:r>
            <a:r>
              <a:rPr lang="en-US" sz="2400" dirty="0" err="1">
                <a:solidFill>
                  <a:srgbClr val="FFFF00"/>
                </a:solidFill>
              </a:rPr>
              <a:t>foetal</a:t>
            </a:r>
            <a:r>
              <a:rPr lang="en-US" sz="2400" dirty="0">
                <a:solidFill>
                  <a:srgbClr val="FFFF00"/>
                </a:solidFill>
              </a:rPr>
              <a:t> membranes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passage of some amniotic fluid(and its contents) in the circulation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pulmonary artery occlusion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severe dyspnea,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cyanosis, coma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death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1" y="3581400"/>
            <a:ext cx="3536669" cy="268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1"/>
            <a:ext cx="3505199" cy="268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7536" y="2911467"/>
            <a:ext cx="5709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>
                <a:latin typeface="Arial Black" pitchFamily="34" charset="0"/>
                <a:sym typeface="Symbol"/>
              </a:rPr>
              <a:t></a:t>
            </a:r>
            <a:r>
              <a:rPr lang="en-US" sz="2400" dirty="0">
                <a:latin typeface="Arial Black" pitchFamily="34" charset="0"/>
              </a:rPr>
              <a:t>D.I.C </a:t>
            </a:r>
            <a:r>
              <a:rPr lang="en-US" sz="2400" dirty="0">
                <a:latin typeface="Arial Black" pitchFamily="34" charset="0"/>
                <a:sym typeface="Symbol"/>
              </a:rPr>
              <a:t></a:t>
            </a:r>
            <a:r>
              <a:rPr lang="en-US" sz="2400" dirty="0">
                <a:latin typeface="Arial Black" pitchFamily="34" charset="0"/>
              </a:rPr>
              <a:t>severe </a:t>
            </a:r>
            <a:r>
              <a:rPr lang="en-US" sz="2400" dirty="0" err="1">
                <a:latin typeface="Arial Black" pitchFamily="34" charset="0"/>
              </a:rPr>
              <a:t>bleeding</a:t>
            </a:r>
            <a:r>
              <a:rPr lang="en-US" sz="2400" dirty="0" err="1">
                <a:latin typeface="Arial Black" pitchFamily="34" charset="0"/>
                <a:sym typeface="Symbol"/>
              </a:rPr>
              <a:t></a:t>
            </a:r>
            <a:r>
              <a:rPr lang="en-US" sz="2400" dirty="0" err="1">
                <a:latin typeface="Arial Black" pitchFamily="34" charset="0"/>
              </a:rPr>
              <a:t>death</a:t>
            </a:r>
            <a:r>
              <a:rPr lang="en-US" dirty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636887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458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lgerian" pitchFamily="82" charset="0"/>
              </a:rPr>
              <a:t>Air embolism</a:t>
            </a:r>
            <a:r>
              <a:rPr lang="en-US" sz="3600" b="1" dirty="0" smtClean="0">
                <a:solidFill>
                  <a:srgbClr val="FF0000"/>
                </a:solidFill>
                <a:latin typeface="Algerian" pitchFamily="82" charset="0"/>
              </a:rPr>
              <a:t>:</a:t>
            </a:r>
          </a:p>
          <a:p>
            <a:r>
              <a:rPr lang="en-US" sz="2400" dirty="0" smtClean="0">
                <a:latin typeface="Arial Black" pitchFamily="34" charset="0"/>
              </a:rPr>
              <a:t> </a:t>
            </a:r>
            <a:r>
              <a:rPr lang="en-US" sz="2400" u="sng" dirty="0">
                <a:latin typeface="Arial Black" pitchFamily="34" charset="0"/>
              </a:rPr>
              <a:t>large amount is harmful</a:t>
            </a:r>
            <a:r>
              <a:rPr lang="en-US" sz="2400" dirty="0">
                <a:latin typeface="Arial Black" pitchFamily="34" charset="0"/>
              </a:rPr>
              <a:t>: 10-100 </a:t>
            </a:r>
            <a:r>
              <a:rPr lang="en-US" sz="2400" dirty="0" smtClean="0">
                <a:latin typeface="Arial Black" pitchFamily="34" charset="0"/>
              </a:rPr>
              <a:t>C.C </a:t>
            </a:r>
          </a:p>
          <a:p>
            <a:r>
              <a:rPr lang="en-US" sz="2400" u="sng" dirty="0" smtClean="0">
                <a:solidFill>
                  <a:srgbClr val="FFFF00"/>
                </a:solidFill>
              </a:rPr>
              <a:t>due </a:t>
            </a:r>
            <a:r>
              <a:rPr lang="en-US" sz="2400" u="sng" dirty="0">
                <a:solidFill>
                  <a:srgbClr val="FFFF00"/>
                </a:solidFill>
              </a:rPr>
              <a:t>to: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1)Injury </a:t>
            </a:r>
            <a:r>
              <a:rPr lang="en-US" sz="2400" dirty="0">
                <a:solidFill>
                  <a:srgbClr val="FFFF00"/>
                </a:solidFill>
              </a:rPr>
              <a:t>to large neck veins,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air is sucked by the negative pressure in the thorax.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2)During </a:t>
            </a:r>
            <a:r>
              <a:rPr lang="en-US" sz="2400" dirty="0">
                <a:solidFill>
                  <a:srgbClr val="FFFF00"/>
                </a:solidFill>
              </a:rPr>
              <a:t>artificial pneumothorax, </a:t>
            </a:r>
            <a:r>
              <a:rPr lang="en-US" sz="2400" dirty="0" smtClean="0">
                <a:solidFill>
                  <a:srgbClr val="FFFF00"/>
                </a:solidFill>
              </a:rPr>
              <a:t>   blood </a:t>
            </a:r>
            <a:r>
              <a:rPr lang="en-US" sz="2400" dirty="0">
                <a:solidFill>
                  <a:srgbClr val="FFFF00"/>
                </a:solidFill>
              </a:rPr>
              <a:t>Transfusion.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 3)Air </a:t>
            </a:r>
            <a:r>
              <a:rPr lang="en-US" sz="2400" dirty="0">
                <a:solidFill>
                  <a:srgbClr val="FFFF00"/>
                </a:solidFill>
              </a:rPr>
              <a:t>passage to uterine veins during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criminal </a:t>
            </a:r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abortion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   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u="sng" dirty="0">
                <a:solidFill>
                  <a:srgbClr val="FFFF00"/>
                </a:solidFill>
              </a:rPr>
              <a:t>done with hurry</a:t>
            </a:r>
            <a:r>
              <a:rPr lang="en-US" sz="2400" dirty="0">
                <a:solidFill>
                  <a:srgbClr val="FFFF00"/>
                </a:solidFill>
              </a:rPr>
              <a:t>).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4)Caisson’s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disease: in divers.</a:t>
            </a:r>
            <a:r>
              <a:rPr lang="en-US" sz="2400" dirty="0">
                <a:solidFill>
                  <a:srgbClr val="FFFF00"/>
                </a:solidFill>
              </a:rPr>
              <a:t>		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-On </a:t>
            </a:r>
            <a:r>
              <a:rPr lang="en-US" sz="2400" dirty="0">
                <a:solidFill>
                  <a:srgbClr val="FFFF00"/>
                </a:solidFill>
              </a:rPr>
              <a:t>deep diving,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high pressure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dissolving of a large amount of nitrogen in blood of the divers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on rapid ascend to surface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these amount will become gaseous again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forming air embolus which occlude minute capillaries.</a:t>
            </a:r>
          </a:p>
        </p:txBody>
      </p:sp>
    </p:spTree>
    <p:extLst>
      <p:ext uri="{BB962C8B-B14F-4D97-AF65-F5344CB8AC3E}">
        <p14:creationId xmlns:p14="http://schemas.microsoft.com/office/powerpoint/2010/main" val="30615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819400" cy="227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083" y="251208"/>
            <a:ext cx="84582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4400" dirty="0">
                <a:solidFill>
                  <a:srgbClr val="FFFF00"/>
                </a:solidFill>
                <a:latin typeface="Algerian" pitchFamily="82" charset="0"/>
              </a:rPr>
              <a:t>Fat embolism:</a:t>
            </a:r>
          </a:p>
          <a:p>
            <a:r>
              <a:rPr lang="en-US" sz="2400" u="sng" dirty="0" smtClean="0">
                <a:solidFill>
                  <a:srgbClr val="FF0000"/>
                </a:solidFill>
                <a:latin typeface="Arial Black" pitchFamily="34" charset="0"/>
              </a:rPr>
              <a:t>Due </a:t>
            </a:r>
            <a:r>
              <a:rPr lang="en-US" sz="2400" u="sng" dirty="0">
                <a:solidFill>
                  <a:srgbClr val="FF0000"/>
                </a:solidFill>
                <a:latin typeface="Arial Black" pitchFamily="34" charset="0"/>
              </a:rPr>
              <a:t>to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r>
              <a:rPr lang="en-US" dirty="0"/>
              <a:t>	- </a:t>
            </a:r>
            <a:r>
              <a:rPr lang="en-US" sz="2800" dirty="0">
                <a:solidFill>
                  <a:srgbClr val="FFFF00"/>
                </a:solidFill>
              </a:rPr>
              <a:t>Bone crush injuries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Cutaneous burns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Inflammation of fatty tissue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Severe fatty change of the liver.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Fat embolus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pass in the circulation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pulmonary embolism due to</a:t>
            </a:r>
          </a:p>
          <a:p>
            <a:r>
              <a:rPr lang="en-US" dirty="0"/>
              <a:t>                          </a:t>
            </a:r>
            <a:r>
              <a:rPr lang="en-US" sz="2800" dirty="0">
                <a:latin typeface="Arial Black" pitchFamily="34" charset="0"/>
                <a:sym typeface="Wingdings"/>
              </a:rPr>
              <a:t></a:t>
            </a:r>
            <a:r>
              <a:rPr lang="en-US" sz="2800" u="sng" dirty="0">
                <a:latin typeface="Arial Black" pitchFamily="34" charset="0"/>
              </a:rPr>
              <a:t>mechanical obstruction</a:t>
            </a:r>
            <a:r>
              <a:rPr lang="en-US" dirty="0"/>
              <a:t>.</a:t>
            </a:r>
          </a:p>
          <a:p>
            <a:r>
              <a:rPr lang="en-US" dirty="0"/>
              <a:t>                  Or  </a:t>
            </a:r>
            <a:r>
              <a:rPr lang="en-US" dirty="0">
                <a:sym typeface="Wingdings"/>
              </a:rPr>
              <a:t></a:t>
            </a:r>
            <a:r>
              <a:rPr lang="en-US" sz="2400" u="sng" dirty="0">
                <a:latin typeface="Arial Black" pitchFamily="34" charset="0"/>
              </a:rPr>
              <a:t>biochemical injury</a:t>
            </a:r>
            <a:r>
              <a:rPr lang="en-US" u="sng" dirty="0"/>
              <a:t>,</a:t>
            </a:r>
            <a:r>
              <a:rPr lang="en-US" dirty="0"/>
              <a:t> </a:t>
            </a:r>
            <a:r>
              <a:rPr lang="en-US" sz="2800" dirty="0">
                <a:solidFill>
                  <a:srgbClr val="FFFF00"/>
                </a:solidFill>
              </a:rPr>
              <a:t>by release of fatty acids (toxic to capillaries)</a:t>
            </a:r>
            <a:endParaRPr lang="ar-S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832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610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lgerian" pitchFamily="82" charset="0"/>
              </a:rPr>
              <a:t>Pulmonary Embolism</a:t>
            </a:r>
            <a:endParaRPr lang="en-US" sz="2800" dirty="0">
              <a:solidFill>
                <a:srgbClr val="FFFF00"/>
              </a:solidFill>
              <a:latin typeface="Algerian" pitchFamily="82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Arial Black" pitchFamily="34" charset="0"/>
              </a:rPr>
              <a:t>Source of the embolus</a:t>
            </a:r>
            <a:r>
              <a:rPr lang="en-US" b="1" dirty="0">
                <a:solidFill>
                  <a:srgbClr val="FF0000"/>
                </a:solidFill>
                <a:latin typeface="Arial Black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600" b="1" u="sng" dirty="0" smtClean="0"/>
              <a:t>Venous </a:t>
            </a:r>
            <a:r>
              <a:rPr lang="en-US" sz="3600" b="1" u="sng" dirty="0"/>
              <a:t>thrombi</a:t>
            </a:r>
            <a:r>
              <a:rPr lang="en-US" sz="3600" b="1" dirty="0"/>
              <a:t> (</a:t>
            </a:r>
            <a:r>
              <a:rPr lang="en-US" sz="3600" b="1" dirty="0" err="1"/>
              <a:t>phlebothrombosis</a:t>
            </a:r>
            <a:r>
              <a:rPr lang="en-US" sz="3600" b="1" dirty="0"/>
              <a:t>):</a:t>
            </a:r>
            <a:endParaRPr lang="en-US" sz="3600" dirty="0"/>
          </a:p>
          <a:p>
            <a:r>
              <a:rPr lang="en-US" sz="2400" u="sng" dirty="0">
                <a:solidFill>
                  <a:srgbClr val="FFFF00"/>
                </a:solidFill>
              </a:rPr>
              <a:t>Due to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prolonged </a:t>
            </a:r>
            <a:r>
              <a:rPr lang="en-US" sz="2400" dirty="0" err="1">
                <a:solidFill>
                  <a:srgbClr val="FFFF00"/>
                </a:solidFill>
              </a:rPr>
              <a:t>recombancy</a:t>
            </a:r>
            <a:r>
              <a:rPr lang="en-US" sz="2400" dirty="0">
                <a:solidFill>
                  <a:srgbClr val="FFFF00"/>
                </a:solidFill>
              </a:rPr>
              <a:t> on bone fracture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lower limb vein thrombi</a:t>
            </a:r>
          </a:p>
          <a:p>
            <a:r>
              <a:rPr lang="en-US" sz="2400" dirty="0" smtClean="0">
                <a:solidFill>
                  <a:srgbClr val="FFFF00"/>
                </a:solidFill>
                <a:sym typeface="Symbol"/>
              </a:rPr>
              <a:t>      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iliac, pelvic vein thrombi after labor and pelvic operation</a:t>
            </a:r>
          </a:p>
          <a:p>
            <a:r>
              <a:rPr lang="en-US" sz="2400" dirty="0" smtClean="0">
                <a:solidFill>
                  <a:srgbClr val="FFFF00"/>
                </a:solidFill>
                <a:sym typeface="Symbol"/>
              </a:rPr>
              <a:t>      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Rt. heart failure,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Rt. side thrombosis.</a:t>
            </a:r>
          </a:p>
          <a:p>
            <a:r>
              <a:rPr lang="en-US" sz="3200" b="1" u="sng" dirty="0">
                <a:latin typeface="Arial Black" pitchFamily="34" charset="0"/>
              </a:rPr>
              <a:t>Effects</a:t>
            </a:r>
            <a:r>
              <a:rPr lang="en-US" sz="3200" b="1" dirty="0">
                <a:latin typeface="Arial Black" pitchFamily="34" charset="0"/>
              </a:rPr>
              <a:t>:</a:t>
            </a:r>
            <a:endParaRPr lang="en-US" sz="3200" dirty="0">
              <a:latin typeface="Arial Black" pitchFamily="34" charset="0"/>
            </a:endParaRPr>
          </a:p>
          <a:p>
            <a:pPr lvl="0"/>
            <a:r>
              <a:rPr lang="en-US" sz="2400" b="1" dirty="0" smtClean="0">
                <a:solidFill>
                  <a:srgbClr val="FFFF00"/>
                </a:solidFill>
                <a:latin typeface="Arial Black" pitchFamily="34" charset="0"/>
              </a:rPr>
              <a:t>(1) Big </a:t>
            </a:r>
            <a:r>
              <a:rPr lang="en-US" sz="2400" b="1" dirty="0">
                <a:solidFill>
                  <a:srgbClr val="FFFF00"/>
                </a:solidFill>
                <a:latin typeface="Arial Black" pitchFamily="34" charset="0"/>
              </a:rPr>
              <a:t>embolus</a:t>
            </a:r>
            <a:r>
              <a:rPr lang="en-US" dirty="0"/>
              <a:t>: 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 occlude the pulmonary artery ;( lodged at the bifurcation of Rt. &amp;Lt. pulmonary arteries called 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Saddle embolus</a:t>
            </a:r>
            <a:r>
              <a:rPr lang="en-US" sz="2400" dirty="0"/>
              <a:t>)or one of its main branches 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 production of serotonin 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 bilateral vasoconstriction of pulmonary arterioles 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 death.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2314"/>
            <a:ext cx="3276600" cy="144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530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19200"/>
            <a:ext cx="9334500" cy="40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105399" y="1981200"/>
            <a:ext cx="145084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019800" y="3048000"/>
            <a:ext cx="685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934200" y="30480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66800" y="30480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2200" y="3048000"/>
            <a:ext cx="1066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590800" y="1580828"/>
            <a:ext cx="1586350" cy="10099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87000" y="1219200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88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049" y="838199"/>
            <a:ext cx="8305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2) </a:t>
            </a:r>
            <a:r>
              <a:rPr lang="en-US" sz="3600" b="1" dirty="0" smtClean="0">
                <a:solidFill>
                  <a:srgbClr val="FF0000"/>
                </a:solidFill>
              </a:rPr>
              <a:t>Medium sized embolus</a:t>
            </a:r>
            <a:r>
              <a:rPr lang="en-US" sz="3600" dirty="0">
                <a:solidFill>
                  <a:srgbClr val="FF0000"/>
                </a:solidFill>
              </a:rPr>
              <a:t>	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ym typeface="Symbol"/>
              </a:rPr>
              <a:t>       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smtClean="0">
                <a:solidFill>
                  <a:srgbClr val="FFFF00"/>
                </a:solidFill>
              </a:rPr>
              <a:t> if </a:t>
            </a:r>
            <a:r>
              <a:rPr lang="en-US" sz="2800" dirty="0">
                <a:solidFill>
                  <a:srgbClr val="FFFF00"/>
                </a:solidFill>
              </a:rPr>
              <a:t>previous congestion </a:t>
            </a:r>
            <a:r>
              <a:rPr lang="en-US" sz="2800" dirty="0" smtClean="0">
                <a:solidFill>
                  <a:srgbClr val="FFFF00"/>
                </a:solidFill>
              </a:rPr>
              <a:t>occurs,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smtClean="0">
                <a:solidFill>
                  <a:srgbClr val="FFFF00"/>
                </a:solidFill>
              </a:rPr>
              <a:t> infarction\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    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smtClean="0">
                <a:solidFill>
                  <a:srgbClr val="FFFF00"/>
                </a:solidFill>
              </a:rPr>
              <a:t> if there`s no previous congestion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smtClean="0">
                <a:solidFill>
                  <a:srgbClr val="FFFF00"/>
                </a:solidFill>
              </a:rPr>
              <a:t> no infarction, because the lung has double blood supply, </a:t>
            </a:r>
            <a:r>
              <a:rPr lang="en-US" sz="2800" u="sng" dirty="0" smtClean="0">
                <a:solidFill>
                  <a:srgbClr val="FFFF00"/>
                </a:solidFill>
              </a:rPr>
              <a:t>bronchial, and pulmonary</a:t>
            </a:r>
            <a:r>
              <a:rPr lang="en-US" sz="2800" dirty="0" smtClean="0">
                <a:solidFill>
                  <a:srgbClr val="FFFF00"/>
                </a:solidFill>
              </a:rPr>
              <a:t>, if one is occluded, the other gives blood.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3) Small-sized emboli: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  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No effect, but if repeated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800" dirty="0" smtClean="0">
                <a:solidFill>
                  <a:srgbClr val="FFFF00"/>
                </a:solidFill>
              </a:rPr>
              <a:t>interstitial </a:t>
            </a:r>
            <a:r>
              <a:rPr lang="en-US" sz="2800" dirty="0">
                <a:solidFill>
                  <a:srgbClr val="FFFF00"/>
                </a:solidFill>
              </a:rPr>
              <a:t>lung fibrosis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en-US" sz="2800" dirty="0" smtClean="0">
                <a:solidFill>
                  <a:srgbClr val="FFFF00"/>
                </a:solidFill>
              </a:rPr>
              <a:t>pulmonary hypertension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core </a:t>
            </a:r>
            <a:r>
              <a:rPr lang="en-US" sz="2800" dirty="0" err="1" smtClean="0">
                <a:solidFill>
                  <a:srgbClr val="FFFF00"/>
                </a:solidFill>
              </a:rPr>
              <a:t>pulmonale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err="1" smtClean="0">
                <a:solidFill>
                  <a:srgbClr val="FFFF00"/>
                </a:solidFill>
                <a:sym typeface="Symbol"/>
              </a:rPr>
              <a:t>Rt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 sided </a:t>
            </a:r>
            <a:r>
              <a:rPr lang="en-US" sz="2800" dirty="0" smtClean="0">
                <a:solidFill>
                  <a:srgbClr val="FFFF00"/>
                </a:solidFill>
              </a:rPr>
              <a:t>heart </a:t>
            </a:r>
            <a:r>
              <a:rPr lang="en-US" sz="2800" dirty="0">
                <a:solidFill>
                  <a:srgbClr val="FFFF00"/>
                </a:solidFill>
              </a:rPr>
              <a:t>failure</a:t>
            </a:r>
            <a:endParaRPr lang="ar-S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219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2286000"/>
            <a:ext cx="52517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FF00"/>
                </a:solidFill>
                <a:latin typeface="Algerian" pitchFamily="82" charset="0"/>
              </a:rPr>
              <a:t>Ischemia</a:t>
            </a:r>
            <a:endParaRPr lang="en-US" sz="8800" dirty="0">
              <a:solidFill>
                <a:srgbClr val="FFFF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07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 Black" pitchFamily="34" charset="0"/>
              </a:rPr>
              <a:t>Definition</a:t>
            </a:r>
            <a:r>
              <a:rPr lang="en-US" sz="4000" b="1" dirty="0" smtClean="0">
                <a:latin typeface="Arial Black" pitchFamily="34" charset="0"/>
              </a:rPr>
              <a:t>:</a:t>
            </a:r>
          </a:p>
          <a:p>
            <a:r>
              <a:rPr lang="en-US" dirty="0" smtClean="0"/>
              <a:t> </a:t>
            </a:r>
            <a:r>
              <a:rPr lang="en-US" sz="2800" dirty="0">
                <a:solidFill>
                  <a:srgbClr val="FFFF00"/>
                </a:solidFill>
              </a:rPr>
              <a:t>Decreased blood supply to a part of tissue due to occlusion of its arterial supply.</a:t>
            </a:r>
          </a:p>
          <a:p>
            <a:r>
              <a:rPr lang="en-US" sz="2400" b="1" dirty="0">
                <a:latin typeface="Arial Black" pitchFamily="34" charset="0"/>
              </a:rPr>
              <a:t>Types of Ischemia:</a:t>
            </a:r>
            <a:endParaRPr lang="en-US" sz="2400" dirty="0">
              <a:latin typeface="Arial Black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177600"/>
              </p:ext>
            </p:extLst>
          </p:nvPr>
        </p:nvGraphicFramePr>
        <p:xfrm>
          <a:off x="457200" y="2514600"/>
          <a:ext cx="8229600" cy="3809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91297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Sudden (Acute)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Gradual (chronic)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  <a:tr h="3218702"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 smtClean="0">
                          <a:effectLst/>
                        </a:rPr>
                        <a:t>-Sudden</a:t>
                      </a:r>
                      <a:r>
                        <a:rPr lang="en-US" sz="2000" dirty="0">
                          <a:effectLst/>
                        </a:rPr>
                        <a:t>, complete, arterial occlusion.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Causes</a:t>
                      </a:r>
                      <a:r>
                        <a:rPr lang="en-US" sz="2000" dirty="0">
                          <a:effectLst/>
                        </a:rPr>
                        <a:t>:	- Thrombosis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- </a:t>
                      </a:r>
                      <a:r>
                        <a:rPr lang="en-US" sz="2000" dirty="0">
                          <a:effectLst/>
                        </a:rPr>
                        <a:t>Embolism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- </a:t>
                      </a:r>
                      <a:r>
                        <a:rPr lang="en-US" sz="2000" dirty="0">
                          <a:effectLst/>
                        </a:rPr>
                        <a:t>Surgical ligature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- </a:t>
                      </a:r>
                      <a:r>
                        <a:rPr lang="en-US" sz="2000" dirty="0">
                          <a:effectLst/>
                        </a:rPr>
                        <a:t>Arterial spasm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</a:t>
                      </a:r>
                      <a:r>
                        <a:rPr lang="en-US" sz="2000" u="sng" dirty="0">
                          <a:effectLst/>
                        </a:rPr>
                        <a:t>Gradual</a:t>
                      </a:r>
                      <a:r>
                        <a:rPr lang="en-US" sz="2000" dirty="0">
                          <a:effectLst/>
                        </a:rPr>
                        <a:t> occlusion, incomplete.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Causes</a:t>
                      </a:r>
                      <a:r>
                        <a:rPr lang="en-US" sz="2000" dirty="0">
                          <a:effectLst/>
                        </a:rPr>
                        <a:t>:	- Atherosclerosis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- </a:t>
                      </a:r>
                      <a:r>
                        <a:rPr lang="en-US" sz="2000" dirty="0">
                          <a:effectLst/>
                        </a:rPr>
                        <a:t>End arteritis </a:t>
                      </a:r>
                      <a:r>
                        <a:rPr lang="en-US" sz="2000" dirty="0" err="1">
                          <a:effectLst/>
                        </a:rPr>
                        <a:t>e.g</a:t>
                      </a:r>
                      <a:r>
                        <a:rPr lang="en-US" sz="2000" dirty="0">
                          <a:effectLst/>
                        </a:rPr>
                        <a:t> syphilis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- </a:t>
                      </a:r>
                      <a:r>
                        <a:rPr lang="en-US" sz="2000" dirty="0">
                          <a:effectLst/>
                        </a:rPr>
                        <a:t>Pressure on artery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	</a:t>
                      </a:r>
                      <a:r>
                        <a:rPr lang="en-US" sz="2000" dirty="0" smtClean="0">
                          <a:effectLst/>
                        </a:rPr>
                        <a:t>By : </a:t>
                      </a:r>
                      <a:r>
                        <a:rPr lang="en-US" sz="2000" dirty="0">
                          <a:effectLst/>
                        </a:rPr>
                        <a:t>L.N</a:t>
                      </a:r>
                      <a:r>
                        <a:rPr lang="en-US" sz="2000" dirty="0" smtClean="0">
                          <a:effectLst/>
                        </a:rPr>
                        <a:t>,</a:t>
                      </a: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                      </a:t>
                      </a:r>
                      <a:r>
                        <a:rPr lang="en-US" sz="2000" dirty="0">
                          <a:effectLst/>
                        </a:rPr>
                        <a:t>tumor, </a:t>
                      </a:r>
                      <a:endParaRPr lang="en-US" sz="2000" dirty="0" smtClean="0">
                        <a:effectLst/>
                      </a:endParaRPr>
                    </a:p>
                    <a:p>
                      <a:pPr algn="just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                       … </a:t>
                      </a:r>
                      <a:r>
                        <a:rPr lang="en-US" sz="2000" dirty="0">
                          <a:effectLst/>
                        </a:rPr>
                        <a:t>etc.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Simplified Arabic"/>
                      </a:endParaRPr>
                    </a:p>
                  </a:txBody>
                  <a:tcPr marL="17780" marR="17780" marT="0" marB="0"/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1178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865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521059"/>
            <a:ext cx="64443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lgerian" pitchFamily="82" charset="0"/>
              </a:rPr>
              <a:t>Infarction</a:t>
            </a:r>
            <a:endParaRPr lang="en-US" sz="88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412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61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Black" pitchFamily="34" charset="0"/>
              </a:rPr>
              <a:t>Definition: </a:t>
            </a:r>
            <a:endParaRPr lang="en-US" sz="3600" b="1" dirty="0" smtClean="0">
              <a:latin typeface="Arial Black" pitchFamily="34" charset="0"/>
            </a:endParaRPr>
          </a:p>
          <a:p>
            <a:r>
              <a:rPr lang="en-US" dirty="0" smtClean="0"/>
              <a:t>    </a:t>
            </a:r>
            <a:r>
              <a:rPr lang="en-US" sz="2800" dirty="0" smtClean="0">
                <a:solidFill>
                  <a:srgbClr val="FFFF00"/>
                </a:solidFill>
              </a:rPr>
              <a:t>An </a:t>
            </a:r>
            <a:r>
              <a:rPr lang="en-US" sz="2800" dirty="0">
                <a:solidFill>
                  <a:srgbClr val="FFFF00"/>
                </a:solidFill>
              </a:rPr>
              <a:t>area of ischemic necrosis   caused by </a:t>
            </a:r>
            <a:r>
              <a:rPr lang="en-US" sz="2800" u="sng" dirty="0">
                <a:solidFill>
                  <a:srgbClr val="FFFF00"/>
                </a:solidFill>
                <a:latin typeface="Arial Black" pitchFamily="34" charset="0"/>
              </a:rPr>
              <a:t>sudden complete occlusion</a:t>
            </a:r>
            <a:r>
              <a:rPr lang="en-US" sz="2800" dirty="0">
                <a:solidFill>
                  <a:srgbClr val="FFFF00"/>
                </a:solidFill>
              </a:rPr>
              <a:t> of </a:t>
            </a:r>
            <a:r>
              <a:rPr lang="en-US" sz="2800" u="sng" dirty="0">
                <a:solidFill>
                  <a:srgbClr val="FFFF00"/>
                </a:solidFill>
              </a:rPr>
              <a:t>blood supply (</a:t>
            </a:r>
            <a:r>
              <a:rPr lang="en-US" sz="2800" u="sng" dirty="0">
                <a:solidFill>
                  <a:srgbClr val="FFFF00"/>
                </a:solidFill>
                <a:latin typeface="Arial Black" pitchFamily="34" charset="0"/>
              </a:rPr>
              <a:t>mainly arterial</a:t>
            </a:r>
            <a:r>
              <a:rPr lang="en-US" sz="2800" dirty="0">
                <a:solidFill>
                  <a:srgbClr val="FFFF00"/>
                </a:solidFill>
              </a:rPr>
              <a:t>).</a:t>
            </a:r>
          </a:p>
          <a:p>
            <a:r>
              <a:rPr lang="en-US" b="1" dirty="0" smtClean="0"/>
              <a:t>   </a:t>
            </a:r>
            <a:r>
              <a:rPr lang="en-US" sz="2800" b="1" dirty="0" smtClean="0"/>
              <a:t>-</a:t>
            </a:r>
            <a:r>
              <a:rPr lang="en-US" sz="2800" dirty="0" smtClean="0"/>
              <a:t> </a:t>
            </a:r>
            <a:r>
              <a:rPr lang="en-US" sz="2800" dirty="0"/>
              <a:t>Obstruction </a:t>
            </a:r>
            <a:r>
              <a:rPr lang="en-US" sz="2800" dirty="0">
                <a:latin typeface="Arial Black" pitchFamily="34" charset="0"/>
              </a:rPr>
              <a:t>of </a:t>
            </a:r>
            <a:r>
              <a:rPr lang="en-US" sz="2800" u="sng" dirty="0">
                <a:latin typeface="Arial Black" pitchFamily="34" charset="0"/>
              </a:rPr>
              <a:t>veins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may cause infarction in </a:t>
            </a:r>
            <a:r>
              <a:rPr lang="en-US" sz="2800" dirty="0">
                <a:latin typeface="Arial Black" pitchFamily="34" charset="0"/>
              </a:rPr>
              <a:t>the </a:t>
            </a:r>
            <a:r>
              <a:rPr lang="en-US" sz="2800" u="sng" dirty="0">
                <a:latin typeface="Arial Black" pitchFamily="34" charset="0"/>
              </a:rPr>
              <a:t>ovary and testis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where single out venous channel</a:t>
            </a:r>
            <a:endParaRPr lang="ar-SA" sz="2800" dirty="0"/>
          </a:p>
        </p:txBody>
      </p:sp>
      <p:sp>
        <p:nvSpPr>
          <p:cNvPr id="25" name="Rectangle 24"/>
          <p:cNvSpPr/>
          <p:nvPr/>
        </p:nvSpPr>
        <p:spPr>
          <a:xfrm>
            <a:off x="300697" y="3352800"/>
            <a:ext cx="8458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</a:t>
            </a:r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Factors affecting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 outcome of infarction: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1)</a:t>
            </a:r>
            <a:r>
              <a:rPr lang="en-US" sz="2800" u="sng" dirty="0" smtClean="0">
                <a:solidFill>
                  <a:srgbClr val="FFFF00"/>
                </a:solidFill>
              </a:rPr>
              <a:t>Rate </a:t>
            </a:r>
            <a:r>
              <a:rPr lang="en-US" sz="2800" u="sng" dirty="0">
                <a:solidFill>
                  <a:srgbClr val="FFFF00"/>
                </a:solidFill>
              </a:rPr>
              <a:t>of occlusion</a:t>
            </a:r>
            <a:r>
              <a:rPr lang="en-US" sz="2800" dirty="0">
                <a:solidFill>
                  <a:srgbClr val="FFFF00"/>
                </a:solidFill>
              </a:rPr>
              <a:t>:</a:t>
            </a:r>
          </a:p>
          <a:p>
            <a:r>
              <a:rPr lang="en-US" dirty="0" smtClean="0">
                <a:sym typeface="Symbol"/>
              </a:rPr>
              <a:t>             </a:t>
            </a:r>
            <a:r>
              <a:rPr lang="en-US" dirty="0"/>
              <a:t>	</a:t>
            </a:r>
            <a:r>
              <a:rPr lang="en-US" sz="2800" dirty="0"/>
              <a:t>If sudden, complete </a:t>
            </a:r>
            <a:r>
              <a:rPr lang="en-US" sz="2800" dirty="0">
                <a:sym typeface="Symbol"/>
              </a:rPr>
              <a:t></a:t>
            </a:r>
            <a:r>
              <a:rPr lang="en-US" sz="2800" dirty="0"/>
              <a:t> infarction.</a:t>
            </a:r>
          </a:p>
          <a:p>
            <a:r>
              <a:rPr lang="en-US" sz="2800" dirty="0" smtClean="0">
                <a:sym typeface="Symbol"/>
              </a:rPr>
              <a:t>        </a:t>
            </a:r>
            <a:r>
              <a:rPr lang="en-US" sz="2800" dirty="0" smtClean="0"/>
              <a:t>If </a:t>
            </a:r>
            <a:r>
              <a:rPr lang="en-US" sz="2800" dirty="0"/>
              <a:t>gradual, incomplete just </a:t>
            </a:r>
            <a:r>
              <a:rPr lang="en-US" sz="2800" u="sng" dirty="0"/>
              <a:t>ischemic changes</a:t>
            </a:r>
            <a:r>
              <a:rPr lang="en-US" sz="2800" dirty="0"/>
              <a:t> (degenerations) which relief after removal of the occlusive material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7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2) </a:t>
            </a:r>
            <a:r>
              <a:rPr lang="en-US" sz="2800" u="sng" dirty="0">
                <a:latin typeface="Arial Black" pitchFamily="34" charset="0"/>
              </a:rPr>
              <a:t>General status of blood</a:t>
            </a:r>
            <a:r>
              <a:rPr lang="en-US" sz="2800" dirty="0">
                <a:latin typeface="Arial Black" pitchFamily="34" charset="0"/>
              </a:rPr>
              <a:t> &amp; cardiovascular system</a:t>
            </a:r>
            <a:endParaRPr lang="ar-SA" sz="2800" dirty="0"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233231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Examples: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4896" y="15750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- Anemia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- </a:t>
            </a:r>
            <a:r>
              <a:rPr lang="en-US" sz="2400" dirty="0">
                <a:solidFill>
                  <a:srgbClr val="FFFF00"/>
                </a:solidFill>
              </a:rPr>
              <a:t>Heart failure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328987" y="1575059"/>
            <a:ext cx="2638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FFFF00"/>
                </a:solidFill>
                <a:sym typeface="Symbol" pitchFamily="18" charset="2"/>
              </a:rPr>
              <a:t></a:t>
            </a:r>
            <a:r>
              <a:rPr lang="en-US" sz="2400" dirty="0">
                <a:solidFill>
                  <a:srgbClr val="FFFF00"/>
                </a:solidFill>
              </a:rPr>
              <a:t> likelihood of infarction</a:t>
            </a:r>
            <a:endParaRPr lang="ar-SA" sz="24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" y="2286000"/>
            <a:ext cx="8229600" cy="179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</a:pPr>
            <a:r>
              <a:rPr lang="en-US" sz="2800" dirty="0">
                <a:latin typeface="Arial Black" pitchFamily="34" charset="0"/>
              </a:rPr>
              <a:t>3)Pattern of vascular supply:</a:t>
            </a:r>
          </a:p>
          <a:p>
            <a:pPr marL="180340" indent="-180340" algn="just">
              <a:lnSpc>
                <a:spcPct val="150000"/>
              </a:lnSpc>
            </a:pPr>
            <a:r>
              <a:rPr lang="en-US" dirty="0">
                <a:latin typeface="Times New Roman"/>
                <a:ea typeface="Calibri"/>
                <a:cs typeface="Simplified Arabic"/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- If there is double blood supply e.g. lung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FF00"/>
                </a:solidFill>
              </a:rPr>
              <a:t> infarction occur only of the other blood flow is impaired (e.g. by congestion).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8160" y="4343400"/>
            <a:ext cx="80924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4</a:t>
            </a:r>
            <a:r>
              <a:rPr lang="en-US" sz="2800" dirty="0" smtClean="0">
                <a:latin typeface="Arial Black" pitchFamily="34" charset="0"/>
              </a:rPr>
              <a:t>) </a:t>
            </a:r>
            <a:r>
              <a:rPr lang="en-US" sz="2800" u="sng" dirty="0" smtClean="0">
                <a:latin typeface="Arial Black" pitchFamily="34" charset="0"/>
              </a:rPr>
              <a:t>Susceptibility </a:t>
            </a:r>
            <a:r>
              <a:rPr lang="en-US" sz="2800" u="sng" dirty="0">
                <a:latin typeface="Arial Black" pitchFamily="34" charset="0"/>
              </a:rPr>
              <a:t>of cells to infarction</a:t>
            </a:r>
            <a:r>
              <a:rPr lang="en-US" dirty="0"/>
              <a:t>:</a:t>
            </a:r>
          </a:p>
          <a:p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            </a:t>
            </a:r>
            <a:r>
              <a:rPr lang="en-US" sz="2400" dirty="0" smtClean="0">
                <a:solidFill>
                  <a:srgbClr val="FFFF00"/>
                </a:solidFill>
                <a:sym typeface="Symbol"/>
              </a:rPr>
              <a:t>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High: </a:t>
            </a:r>
            <a:r>
              <a:rPr lang="en-US" sz="2400" dirty="0" smtClean="0">
                <a:solidFill>
                  <a:srgbClr val="FFFF00"/>
                </a:solidFill>
              </a:rPr>
              <a:t>           neurons </a:t>
            </a:r>
            <a:r>
              <a:rPr lang="en-US" sz="2400" dirty="0">
                <a:solidFill>
                  <a:srgbClr val="FFFF00"/>
                </a:solidFill>
              </a:rPr>
              <a:t>(3-5 minutes)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43012" y="5235952"/>
            <a:ext cx="7367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FFFF00"/>
                </a:solidFill>
              </a:rPr>
              <a:t> Intermediate:	</a:t>
            </a:r>
            <a:r>
              <a:rPr lang="en-US" sz="2400" dirty="0" smtClean="0">
                <a:solidFill>
                  <a:srgbClr val="FFFF00"/>
                </a:solidFill>
              </a:rPr>
              <a:t>  myocardium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  hepatocytes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		</a:t>
            </a:r>
            <a:r>
              <a:rPr lang="en-US" sz="2400" dirty="0" smtClean="0">
                <a:solidFill>
                  <a:srgbClr val="FFFF00"/>
                </a:solidFill>
              </a:rPr>
              <a:t>  renal </a:t>
            </a:r>
            <a:r>
              <a:rPr lang="en-US" sz="2400" dirty="0">
                <a:solidFill>
                  <a:srgbClr val="FFFF00"/>
                </a:solidFill>
              </a:rPr>
              <a:t>epithelium</a:t>
            </a:r>
          </a:p>
        </p:txBody>
      </p:sp>
      <p:sp>
        <p:nvSpPr>
          <p:cNvPr id="21" name="Right Brace 20"/>
          <p:cNvSpPr/>
          <p:nvPr/>
        </p:nvSpPr>
        <p:spPr>
          <a:xfrm>
            <a:off x="5105400" y="5486400"/>
            <a:ext cx="862012" cy="762000"/>
          </a:xfrm>
          <a:prstGeom prst="righ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67412" y="5682734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(30 min – 2 hours)</a:t>
            </a:r>
          </a:p>
        </p:txBody>
      </p:sp>
    </p:spTree>
    <p:extLst>
      <p:ext uri="{BB962C8B-B14F-4D97-AF65-F5344CB8AC3E}">
        <p14:creationId xmlns:p14="http://schemas.microsoft.com/office/powerpoint/2010/main" val="25962264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846" y="171157"/>
            <a:ext cx="868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Arial Black" pitchFamily="34" charset="0"/>
              </a:rPr>
              <a:t>Types of infarction:</a:t>
            </a:r>
            <a:r>
              <a:rPr lang="en-US" dirty="0"/>
              <a:t>	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According to color</a:t>
            </a:r>
            <a:r>
              <a:rPr lang="en-US" sz="2400" dirty="0">
                <a:solidFill>
                  <a:srgbClr val="FFFF00"/>
                </a:solidFill>
              </a:rPr>
              <a:t>:</a:t>
            </a:r>
          </a:p>
          <a:p>
            <a:r>
              <a:rPr lang="en-US" dirty="0"/>
              <a:t>                        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  <a:sym typeface="Symbol"/>
              </a:rPr>
              <a:t>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Red</a:t>
            </a:r>
          </a:p>
          <a:p>
            <a:r>
              <a:rPr lang="en-US" sz="2000" dirty="0">
                <a:latin typeface="Arial Black" pitchFamily="34" charset="0"/>
              </a:rPr>
              <a:t>               </a:t>
            </a:r>
            <a:r>
              <a:rPr lang="en-US" sz="2000" dirty="0" smtClean="0">
                <a:latin typeface="Arial Black" pitchFamily="34" charset="0"/>
              </a:rPr>
              <a:t> </a:t>
            </a:r>
            <a:r>
              <a:rPr lang="en-US" sz="2000" dirty="0">
                <a:latin typeface="Arial Black" pitchFamily="34" charset="0"/>
                <a:sym typeface="Symbol"/>
              </a:rPr>
              <a:t></a:t>
            </a:r>
            <a:r>
              <a:rPr lang="en-US" sz="2000" dirty="0">
                <a:latin typeface="Arial Black" pitchFamily="34" charset="0"/>
              </a:rPr>
              <a:t> Pale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             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  <a:sym typeface="Symbol"/>
              </a:rPr>
              <a:t>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 Black" pitchFamily="34" charset="0"/>
              </a:rPr>
              <a:t>Liquifactive</a:t>
            </a:r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r>
              <a:rPr lang="en-US" sz="2400" u="sng" dirty="0">
                <a:solidFill>
                  <a:srgbClr val="FFFF00"/>
                </a:solidFill>
              </a:rPr>
              <a:t>According to presence of sepsis or not:</a:t>
            </a:r>
          </a:p>
          <a:p>
            <a:r>
              <a:rPr lang="en-US" sz="2000" dirty="0">
                <a:latin typeface="Arial Black" pitchFamily="34" charset="0"/>
              </a:rPr>
              <a:t>                         </a:t>
            </a:r>
            <a:r>
              <a:rPr lang="en-US" sz="2000" dirty="0">
                <a:latin typeface="Arial Black" pitchFamily="34" charset="0"/>
                <a:sym typeface="Symbol"/>
              </a:rPr>
              <a:t></a:t>
            </a:r>
            <a:r>
              <a:rPr lang="en-US" sz="2000" dirty="0">
                <a:latin typeface="Arial Black" pitchFamily="34" charset="0"/>
              </a:rPr>
              <a:t>septic</a:t>
            </a:r>
          </a:p>
          <a:p>
            <a:r>
              <a:rPr lang="en-US" sz="2000" dirty="0">
                <a:latin typeface="Arial Black" pitchFamily="34" charset="0"/>
              </a:rPr>
              <a:t>                         </a:t>
            </a:r>
            <a:r>
              <a:rPr lang="en-US" sz="2000" dirty="0">
                <a:latin typeface="Arial Black" pitchFamily="34" charset="0"/>
                <a:sym typeface="Symbol"/>
              </a:rPr>
              <a:t></a:t>
            </a:r>
            <a:r>
              <a:rPr lang="en-US" sz="2000" dirty="0">
                <a:latin typeface="Arial Black" pitchFamily="34" charset="0"/>
              </a:rPr>
              <a:t>bland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Red or hemorrhagic infarcts</a:t>
            </a:r>
          </a:p>
          <a:p>
            <a:r>
              <a:rPr lang="en-US" sz="2000" dirty="0">
                <a:solidFill>
                  <a:srgbClr val="FF0000"/>
                </a:solidFill>
                <a:latin typeface="Arial Black" pitchFamily="34" charset="0"/>
              </a:rPr>
              <a:t>	</a:t>
            </a:r>
            <a:r>
              <a:rPr lang="en-US" sz="2000" dirty="0">
                <a:latin typeface="Arial Black" pitchFamily="34" charset="0"/>
              </a:rPr>
              <a:t>Occur in:</a:t>
            </a:r>
          </a:p>
          <a:p>
            <a:r>
              <a:rPr lang="en-US" sz="2000" dirty="0">
                <a:latin typeface="Arial Black" pitchFamily="34" charset="0"/>
              </a:rPr>
              <a:t>		- With venous occlusion (</a:t>
            </a:r>
            <a:r>
              <a:rPr lang="en-US" sz="2000" dirty="0" smtClean="0">
                <a:latin typeface="Arial Black" pitchFamily="34" charset="0"/>
              </a:rPr>
              <a:t>testis, ovaries)</a:t>
            </a:r>
          </a:p>
          <a:p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                     -In organs with double blood supply e.g. </a:t>
            </a:r>
          </a:p>
          <a:p>
            <a:r>
              <a:rPr lang="en-US" sz="2000" dirty="0">
                <a:latin typeface="Arial Black" pitchFamily="34" charset="0"/>
              </a:rPr>
              <a:t> </a:t>
            </a:r>
            <a:r>
              <a:rPr lang="en-US" sz="2000" dirty="0" smtClean="0">
                <a:latin typeface="Arial Black" pitchFamily="34" charset="0"/>
              </a:rPr>
              <a:t>                       </a:t>
            </a:r>
            <a:r>
              <a:rPr lang="en-US" sz="2000" dirty="0" err="1" smtClean="0">
                <a:latin typeface="Arial Black" pitchFamily="34" charset="0"/>
              </a:rPr>
              <a:t>liver,lung</a:t>
            </a:r>
            <a:r>
              <a:rPr lang="en-US" sz="2000" dirty="0" smtClean="0">
                <a:latin typeface="Arial Black" pitchFamily="34" charset="0"/>
              </a:rPr>
              <a:t>)</a:t>
            </a:r>
          </a:p>
          <a:p>
            <a:r>
              <a:rPr lang="en-US" sz="2000" dirty="0" smtClean="0">
                <a:latin typeface="Arial Black" pitchFamily="34" charset="0"/>
              </a:rPr>
              <a:t>           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Gross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: ill-defined red dark area. </a:t>
            </a:r>
          </a:p>
          <a:p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     </a:t>
            </a:r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      M/E</a:t>
            </a:r>
            <a:r>
              <a:rPr lang="en-US" sz="2000" dirty="0">
                <a:solidFill>
                  <a:srgbClr val="FFFF00"/>
                </a:solidFill>
                <a:latin typeface="Arial Black" pitchFamily="34" charset="0"/>
              </a:rPr>
              <a:t>: Ghosts of tissues</a:t>
            </a:r>
          </a:p>
          <a:p>
            <a:endParaRPr lang="ar-SA" sz="20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35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6" y="304800"/>
            <a:ext cx="2524889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304800"/>
            <a:ext cx="2733675" cy="224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2971800" cy="224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6" y="2895600"/>
            <a:ext cx="461302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5814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34755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22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Black" pitchFamily="34" charset="0"/>
              </a:rPr>
              <a:t>Pale or white infarction:</a:t>
            </a:r>
            <a:endParaRPr lang="en-US" sz="3600" dirty="0">
              <a:latin typeface="Arial Black" pitchFamily="34" charset="0"/>
            </a:endParaRPr>
          </a:p>
          <a:p>
            <a:r>
              <a:rPr lang="en-US" dirty="0"/>
              <a:t>	</a:t>
            </a:r>
            <a:r>
              <a:rPr lang="en-US" sz="2400" u="sng" dirty="0">
                <a:solidFill>
                  <a:srgbClr val="FF0000"/>
                </a:solidFill>
                <a:latin typeface="Arial Black" pitchFamily="34" charset="0"/>
              </a:rPr>
              <a:t>Occur in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</a:t>
            </a:r>
            <a:r>
              <a:rPr lang="en-US" sz="2400" dirty="0">
                <a:solidFill>
                  <a:srgbClr val="FFFF00"/>
                </a:solidFill>
              </a:rPr>
              <a:t>Solid organs with end-arteries e.g. Kidneys and spleen</a:t>
            </a:r>
            <a:r>
              <a:rPr lang="en-US" sz="2400" dirty="0"/>
              <a:t>.</a:t>
            </a:r>
          </a:p>
          <a:p>
            <a:r>
              <a:rPr lang="en-US" sz="2400" dirty="0"/>
              <a:t>	</a:t>
            </a:r>
            <a:r>
              <a:rPr lang="en-US" sz="2400" u="sng" dirty="0">
                <a:solidFill>
                  <a:srgbClr val="FF0000"/>
                </a:solidFill>
              </a:rPr>
              <a:t>Gross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en-US" sz="2400" dirty="0" smtClean="0"/>
              <a:t>          </a:t>
            </a:r>
            <a:r>
              <a:rPr lang="en-US" sz="2400" dirty="0" smtClean="0">
                <a:latin typeface="Arial Black" pitchFamily="34" charset="0"/>
              </a:rPr>
              <a:t>Wedge-shaped </a:t>
            </a:r>
            <a:r>
              <a:rPr lang="en-US" sz="2400" dirty="0">
                <a:latin typeface="Arial Black" pitchFamily="34" charset="0"/>
              </a:rPr>
              <a:t>area</a:t>
            </a:r>
          </a:p>
          <a:p>
            <a:r>
              <a:rPr lang="en-US" sz="2400" dirty="0"/>
              <a:t>			</a:t>
            </a:r>
            <a:r>
              <a:rPr lang="en-US" sz="2400" dirty="0">
                <a:sym typeface="Symbol"/>
              </a:rPr>
              <a:t>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apex-towards occluded artery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FFFF00"/>
                </a:solidFill>
              </a:rPr>
              <a:t> Base- toward the capsule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</a:t>
            </a:r>
            <a:r>
              <a:rPr lang="en-US" sz="2400" dirty="0">
                <a:solidFill>
                  <a:srgbClr val="FFFF00"/>
                </a:solidFill>
              </a:rPr>
              <a:t> Red zone of inflammatory on both </a:t>
            </a:r>
            <a:r>
              <a:rPr lang="en-US" sz="2400" dirty="0" smtClean="0">
                <a:solidFill>
                  <a:srgbClr val="FFFF00"/>
                </a:solidFill>
              </a:rPr>
              <a:t>sides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</a:t>
            </a:r>
            <a:r>
              <a:rPr lang="en-US" sz="2400" u="sng" dirty="0">
                <a:solidFill>
                  <a:srgbClr val="FF0000"/>
                </a:solidFill>
              </a:rPr>
              <a:t>M/E: -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Ghosts </a:t>
            </a:r>
            <a:r>
              <a:rPr lang="en-US" sz="2400" dirty="0"/>
              <a:t>of tissues </a:t>
            </a:r>
            <a:r>
              <a:rPr lang="en-US" sz="2400" dirty="0" err="1">
                <a:solidFill>
                  <a:srgbClr val="FF0000"/>
                </a:solidFill>
              </a:rPr>
              <a:t>esinophilic</a:t>
            </a:r>
            <a:r>
              <a:rPr lang="en-US" sz="2400" dirty="0">
                <a:solidFill>
                  <a:srgbClr val="FF0000"/>
                </a:solidFill>
              </a:rPr>
              <a:t> granular </a:t>
            </a:r>
            <a:r>
              <a:rPr lang="en-US" sz="2400" dirty="0"/>
              <a:t>at </a:t>
            </a:r>
            <a:r>
              <a:rPr lang="en-US" sz="2400" dirty="0" smtClean="0"/>
              <a:t>the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</a:t>
            </a:r>
            <a:r>
              <a:rPr lang="en-US" sz="2400" dirty="0"/>
              <a:t>necrotic area.</a:t>
            </a:r>
          </a:p>
          <a:p>
            <a:r>
              <a:rPr lang="en-US" sz="2400" dirty="0" smtClean="0"/>
              <a:t>  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Zones of granulation tissue with numerous dilated</a:t>
            </a:r>
            <a:r>
              <a:rPr lang="en-US" sz="24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                 </a:t>
            </a:r>
            <a:r>
              <a:rPr lang="en-US" sz="2400" dirty="0">
                <a:solidFill>
                  <a:srgbClr val="FF0000"/>
                </a:solidFill>
              </a:rPr>
              <a:t>congested </a:t>
            </a:r>
            <a:r>
              <a:rPr lang="en-US" sz="2400" dirty="0" smtClean="0">
                <a:solidFill>
                  <a:srgbClr val="FF0000"/>
                </a:solidFill>
              </a:rPr>
              <a:t>blood</a:t>
            </a:r>
            <a:r>
              <a:rPr lang="en-US" sz="2400" dirty="0" smtClean="0"/>
              <a:t>  vessels </a:t>
            </a:r>
            <a:r>
              <a:rPr lang="en-US" sz="2400" dirty="0"/>
              <a:t>on both sides of </a:t>
            </a:r>
            <a:r>
              <a:rPr lang="en-US" sz="2400" dirty="0" smtClean="0"/>
              <a:t>the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infracted </a:t>
            </a:r>
            <a:r>
              <a:rPr lang="en-US" sz="2400" dirty="0"/>
              <a:t>area, and also </a:t>
            </a:r>
            <a:r>
              <a:rPr lang="en-US" sz="2400" dirty="0" smtClean="0"/>
              <a:t> towards </a:t>
            </a:r>
            <a:r>
              <a:rPr lang="en-US" sz="2400" dirty="0"/>
              <a:t>the </a:t>
            </a:r>
            <a:r>
              <a:rPr lang="en-US" sz="2400" dirty="0" smtClean="0"/>
              <a:t>capsule</a:t>
            </a:r>
          </a:p>
          <a:p>
            <a:r>
              <a:rPr lang="en-US" sz="2400" dirty="0">
                <a:sym typeface="Symbol"/>
              </a:rPr>
              <a:t> </a:t>
            </a:r>
            <a:r>
              <a:rPr lang="en-US" sz="2400" dirty="0" smtClean="0">
                <a:sym typeface="Symbol"/>
              </a:rPr>
              <a:t>                       </a:t>
            </a:r>
            <a:r>
              <a:rPr lang="en-US" sz="2400" dirty="0" smtClean="0"/>
              <a:t> 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then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fibrosis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87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53" y="914400"/>
            <a:ext cx="3092226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45" y="312807"/>
            <a:ext cx="3468612" cy="296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4811"/>
            <a:ext cx="3276600" cy="322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4201897" cy="312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" y="1371600"/>
            <a:ext cx="1457325" cy="164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77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128713"/>
            <a:ext cx="841851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Elbow Connector 2"/>
          <p:cNvCxnSpPr/>
          <p:nvPr/>
        </p:nvCxnSpPr>
        <p:spPr>
          <a:xfrm rot="16200000" flipH="1">
            <a:off x="3467100" y="4381500"/>
            <a:ext cx="1447800" cy="457200"/>
          </a:xfrm>
          <a:prstGeom prst="bentConnector3">
            <a:avLst>
              <a:gd name="adj1" fmla="val 279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9402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8600"/>
            <a:ext cx="84582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Arial Black" pitchFamily="34" charset="0"/>
              </a:rPr>
              <a:t>Liquifactive</a:t>
            </a:r>
            <a:r>
              <a:rPr lang="en-US" sz="3200" b="1" u="sng" dirty="0">
                <a:latin typeface="Arial Black" pitchFamily="34" charset="0"/>
              </a:rPr>
              <a:t> infarction:</a:t>
            </a:r>
          </a:p>
          <a:p>
            <a:r>
              <a:rPr lang="en-US" dirty="0" smtClean="0"/>
              <a:t>	</a:t>
            </a:r>
            <a:r>
              <a:rPr lang="en-US" sz="2800" dirty="0" smtClean="0">
                <a:solidFill>
                  <a:srgbClr val="FFFF00"/>
                </a:solidFill>
              </a:rPr>
              <a:t>In the brain tissue, due to high lipid contents which dissolve and soften </a:t>
            </a:r>
            <a:r>
              <a:rPr lang="en-US" sz="2800" dirty="0" smtClean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liquifactive</a:t>
            </a:r>
            <a:r>
              <a:rPr lang="en-US" sz="2800" dirty="0" smtClean="0">
                <a:solidFill>
                  <a:srgbClr val="FFFF00"/>
                </a:solidFill>
              </a:rPr>
              <a:t> area surrounded by area of granulation tissue 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later on 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</a:t>
            </a:r>
            <a:r>
              <a:rPr lang="en-US" sz="2800" dirty="0">
                <a:solidFill>
                  <a:srgbClr val="FFFF00"/>
                </a:solidFill>
              </a:rPr>
              <a:t> becomes </a:t>
            </a:r>
            <a:r>
              <a:rPr lang="en-US" sz="2800" dirty="0">
                <a:latin typeface="Arial Black" pitchFamily="34" charset="0"/>
              </a:rPr>
              <a:t>gliosis.</a:t>
            </a:r>
          </a:p>
          <a:p>
            <a:r>
              <a:rPr lang="en-US" sz="2800" b="1" u="sng" dirty="0">
                <a:solidFill>
                  <a:srgbClr val="FF0000"/>
                </a:solidFill>
                <a:latin typeface="Arial Black" pitchFamily="34" charset="0"/>
              </a:rPr>
              <a:t>N.B.</a:t>
            </a:r>
            <a:r>
              <a:rPr lang="en-US" sz="2800" u="sng" dirty="0">
                <a:solidFill>
                  <a:srgbClr val="FF0000"/>
                </a:solidFill>
                <a:latin typeface="Arial Black" pitchFamily="34" charset="0"/>
              </a:rPr>
              <a:t> in intestine.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dirty="0"/>
              <a:t>	</a:t>
            </a:r>
            <a:r>
              <a:rPr lang="en-US" sz="2800" dirty="0">
                <a:solidFill>
                  <a:srgbClr val="FFFF00"/>
                </a:solidFill>
              </a:rPr>
              <a:t>Red infarcts, soon becomes </a:t>
            </a:r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gangrenous (blackish) </a:t>
            </a:r>
            <a:r>
              <a:rPr lang="en-US" sz="2800" dirty="0">
                <a:solidFill>
                  <a:srgbClr val="FFFF00"/>
                </a:solidFill>
              </a:rPr>
              <a:t>due to </a:t>
            </a:r>
            <a:r>
              <a:rPr lang="en-US" sz="2800" dirty="0" err="1">
                <a:solidFill>
                  <a:srgbClr val="FFFF00"/>
                </a:solidFill>
              </a:rPr>
              <a:t>putrification</a:t>
            </a:r>
            <a:r>
              <a:rPr lang="en-US" sz="2800" dirty="0">
                <a:solidFill>
                  <a:srgbClr val="FFFF00"/>
                </a:solidFill>
              </a:rPr>
              <a:t> by the high content of bacteria.</a:t>
            </a:r>
          </a:p>
          <a:p>
            <a:endParaRPr lang="ar-S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66114"/>
            <a:ext cx="4191000" cy="31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6351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2510749"/>
            <a:ext cx="364715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lgerian" pitchFamily="82" charset="0"/>
              </a:rPr>
              <a:t>Shock</a:t>
            </a:r>
            <a:endParaRPr lang="en-US" sz="8800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0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Definition:</a:t>
            </a: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en-US" sz="36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 Shock </a:t>
            </a:r>
            <a:r>
              <a:rPr lang="en-US" sz="3600" dirty="0">
                <a:solidFill>
                  <a:srgbClr val="FFFF00"/>
                </a:solidFill>
              </a:rPr>
              <a:t>is </a:t>
            </a:r>
            <a:r>
              <a:rPr lang="en-US" sz="3600" u="sng" dirty="0"/>
              <a:t>systemic hypo-perfusion of cells and tissues </a:t>
            </a:r>
            <a:r>
              <a:rPr lang="en-US" sz="3600" dirty="0">
                <a:solidFill>
                  <a:srgbClr val="FFFF00"/>
                </a:solidFill>
              </a:rPr>
              <a:t>due to </a:t>
            </a:r>
            <a:r>
              <a:rPr lang="en-US" sz="3600" u="sng" dirty="0"/>
              <a:t>diminished cardiac output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u="sng" dirty="0">
                <a:solidFill>
                  <a:srgbClr val="FFFF00"/>
                </a:solidFill>
              </a:rPr>
              <a:t>or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u="sng" dirty="0"/>
              <a:t>reduced effective circulating blood </a:t>
            </a:r>
            <a:r>
              <a:rPr lang="en-US" sz="3600" u="sng" dirty="0" smtClean="0"/>
              <a:t>volume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Pathogenesis: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</a:rPr>
              <a:t>1)Toxic </a:t>
            </a:r>
            <a:r>
              <a:rPr lang="en-US" sz="3600" dirty="0">
                <a:solidFill>
                  <a:srgbClr val="FF0000"/>
                </a:solidFill>
              </a:rPr>
              <a:t>injury</a:t>
            </a:r>
            <a:r>
              <a:rPr lang="en-US" sz="3600" dirty="0">
                <a:solidFill>
                  <a:srgbClr val="FFFF00"/>
                </a:solidFill>
              </a:rPr>
              <a:t>: due to bacterial products.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2) Vasodilatation</a:t>
            </a:r>
            <a:r>
              <a:rPr lang="en-US" sz="3600" dirty="0">
                <a:solidFill>
                  <a:srgbClr val="FFFF00"/>
                </a:solidFill>
              </a:rPr>
              <a:t>: of peripheral bl. Vessels</a:t>
            </a:r>
            <a:endParaRPr lang="ar-SA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610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685" y="0"/>
            <a:ext cx="86106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 Black" pitchFamily="34" charset="0"/>
              </a:rPr>
              <a:t>Types of shock:</a:t>
            </a:r>
            <a:endParaRPr lang="en-US" sz="3600" dirty="0">
              <a:latin typeface="Arial Black" pitchFamily="34" charset="0"/>
            </a:endParaRPr>
          </a:p>
          <a:p>
            <a:pPr marL="514350" indent="-514350">
              <a:buAutoNum type="arabicParenR"/>
            </a:pP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Hypovolemic shock</a:t>
            </a:r>
          </a:p>
          <a:p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en-US" dirty="0" smtClean="0"/>
              <a:t> </a:t>
            </a:r>
            <a:r>
              <a:rPr lang="en-US" sz="2800" dirty="0">
                <a:solidFill>
                  <a:srgbClr val="FFFF00"/>
                </a:solidFill>
              </a:rPr>
              <a:t>(</a:t>
            </a:r>
            <a:r>
              <a:rPr lang="en-US" sz="2800" dirty="0">
                <a:solidFill>
                  <a:srgbClr val="FFFF00"/>
                </a:solidFill>
                <a:sym typeface="Symbol"/>
              </a:rPr>
              <a:t></a:t>
            </a:r>
            <a:r>
              <a:rPr lang="en-US" sz="2800" dirty="0">
                <a:solidFill>
                  <a:srgbClr val="FFFF00"/>
                </a:solidFill>
              </a:rPr>
              <a:t> volume of circulating blood) </a:t>
            </a:r>
            <a:r>
              <a:rPr lang="en-US" sz="2400" dirty="0"/>
              <a:t>due to:</a:t>
            </a:r>
          </a:p>
          <a:p>
            <a:r>
              <a:rPr lang="en-US" sz="2400" dirty="0"/>
              <a:t>	- Hemorrhage</a:t>
            </a:r>
          </a:p>
          <a:p>
            <a:r>
              <a:rPr lang="en-US" sz="2400" dirty="0"/>
              <a:t>	- Burns</a:t>
            </a:r>
          </a:p>
          <a:p>
            <a:r>
              <a:rPr lang="en-US" sz="2400" dirty="0"/>
              <a:t>	- Dehydration</a:t>
            </a:r>
          </a:p>
          <a:p>
            <a:pPr marL="514350" indent="-514350">
              <a:buAutoNum type="arabicParenR" startAt="2"/>
            </a:pP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Neurogenic 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shock</a:t>
            </a:r>
            <a:r>
              <a:rPr lang="en-US" dirty="0"/>
              <a:t>; </a:t>
            </a:r>
            <a:endParaRPr lang="en-US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due </a:t>
            </a:r>
            <a:r>
              <a:rPr lang="en-US" sz="2400" dirty="0"/>
              <a:t>to </a:t>
            </a:r>
            <a:r>
              <a:rPr lang="en-US" sz="2400" dirty="0" err="1"/>
              <a:t>vaso</a:t>
            </a:r>
            <a:r>
              <a:rPr lang="en-US" sz="2400" dirty="0"/>
              <a:t>-vagal attack; i.e.</a:t>
            </a:r>
          </a:p>
          <a:p>
            <a:r>
              <a:rPr lang="en-US" dirty="0"/>
              <a:t>	</a:t>
            </a:r>
            <a:r>
              <a:rPr lang="en-US" sz="2400" dirty="0"/>
              <a:t>- Sudden severe pain</a:t>
            </a:r>
          </a:p>
          <a:p>
            <a:r>
              <a:rPr lang="en-US" sz="2400" dirty="0"/>
              <a:t>	- Sudden emotional change</a:t>
            </a:r>
          </a:p>
          <a:p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3) Toxic shock</a:t>
            </a:r>
            <a:r>
              <a:rPr lang="en-US" sz="2400" dirty="0" smtClean="0"/>
              <a:t>: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due </a:t>
            </a:r>
            <a:r>
              <a:rPr lang="en-US" sz="2400" dirty="0"/>
              <a:t>to circulating toxins</a:t>
            </a:r>
          </a:p>
          <a:p>
            <a:pPr marL="514350" indent="-514350">
              <a:buAutoNum type="arabicParenR" startAt="4"/>
            </a:pP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Septic 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shock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due </a:t>
            </a:r>
            <a:r>
              <a:rPr lang="en-US" sz="2400" dirty="0"/>
              <a:t>to endotoxins by </a:t>
            </a:r>
            <a:r>
              <a:rPr lang="en-US" sz="2400" dirty="0" smtClean="0"/>
              <a:t>G-</a:t>
            </a:r>
            <a:r>
              <a:rPr lang="en-US" sz="2400" dirty="0" err="1" smtClean="0"/>
              <a:t>ve</a:t>
            </a:r>
            <a:r>
              <a:rPr lang="en-US" sz="2400" dirty="0"/>
              <a:t> or </a:t>
            </a:r>
            <a:r>
              <a:rPr lang="en-US" sz="2400" dirty="0" err="1"/>
              <a:t>G+ve</a:t>
            </a:r>
            <a:r>
              <a:rPr lang="en-US" sz="2400" dirty="0" smtClean="0"/>
              <a:t> bacteria, in </a:t>
            </a:r>
            <a:r>
              <a:rPr lang="en-US" sz="2400" dirty="0"/>
              <a:t>septicemia.</a:t>
            </a:r>
          </a:p>
          <a:p>
            <a:pPr marL="514350" indent="-514350">
              <a:buAutoNum type="arabicParenR" startAt="5"/>
            </a:pPr>
            <a:r>
              <a:rPr lang="en-US" sz="3200" dirty="0" smtClean="0">
                <a:solidFill>
                  <a:srgbClr val="FF0000"/>
                </a:solidFill>
                <a:latin typeface="Arial Black" pitchFamily="34" charset="0"/>
              </a:rPr>
              <a:t>Cardiogenic </a:t>
            </a:r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shock</a:t>
            </a:r>
            <a:r>
              <a:rPr lang="en-US" sz="2400" dirty="0"/>
              <a:t>: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due </a:t>
            </a:r>
            <a:r>
              <a:rPr lang="en-US" sz="2400" dirty="0"/>
              <a:t>to myocardial infarction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01142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1"/>
            <a:ext cx="86868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Black" pitchFamily="34" charset="0"/>
              </a:rPr>
              <a:t>Morphology;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200" dirty="0">
                <a:latin typeface="Arial Black" pitchFamily="34" charset="0"/>
              </a:rPr>
              <a:t>Brain;</a:t>
            </a:r>
            <a:r>
              <a:rPr lang="en-US" dirty="0"/>
              <a:t>  </a:t>
            </a:r>
            <a:endParaRPr lang="en-US" dirty="0" smtClean="0"/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    Hypoxic encephalopathy</a:t>
            </a:r>
          </a:p>
          <a:p>
            <a:r>
              <a:rPr lang="en-US" sz="2800" dirty="0" smtClean="0">
                <a:latin typeface="Arial Black" pitchFamily="34" charset="0"/>
              </a:rPr>
              <a:t>Heart</a:t>
            </a:r>
            <a:r>
              <a:rPr lang="en-US" dirty="0" smtClean="0"/>
              <a:t>;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- </a:t>
            </a:r>
            <a:r>
              <a:rPr lang="en-US" sz="2800" dirty="0" err="1">
                <a:solidFill>
                  <a:srgbClr val="FFFF00"/>
                </a:solidFill>
              </a:rPr>
              <a:t>Subepicardial</a:t>
            </a:r>
            <a:r>
              <a:rPr lang="en-US" sz="2800" dirty="0">
                <a:solidFill>
                  <a:srgbClr val="FFFF00"/>
                </a:solidFill>
              </a:rPr>
              <a:t> hemorrhage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 - </a:t>
            </a:r>
            <a:r>
              <a:rPr lang="en-US" sz="2800" dirty="0" err="1">
                <a:solidFill>
                  <a:srgbClr val="FFFF00"/>
                </a:solidFill>
              </a:rPr>
              <a:t>Subendocardial</a:t>
            </a:r>
            <a:r>
              <a:rPr lang="en-US" sz="2800" dirty="0">
                <a:solidFill>
                  <a:srgbClr val="FFFF00"/>
                </a:solidFill>
              </a:rPr>
              <a:t> hemorrhage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  -Micro or macro infarcts</a:t>
            </a:r>
            <a:r>
              <a:rPr lang="en-US" dirty="0"/>
              <a:t>.</a:t>
            </a:r>
          </a:p>
          <a:p>
            <a:r>
              <a:rPr lang="en-US" sz="2800" dirty="0">
                <a:latin typeface="Arial Black" pitchFamily="34" charset="0"/>
              </a:rPr>
              <a:t>Lung; shock lung 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  – pale, light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</a:t>
            </a:r>
            <a:r>
              <a:rPr lang="en-US" sz="2800" dirty="0" smtClean="0">
                <a:solidFill>
                  <a:srgbClr val="FFFF00"/>
                </a:solidFill>
              </a:rPr>
              <a:t>  </a:t>
            </a:r>
            <a:r>
              <a:rPr lang="en-US" sz="2800" dirty="0">
                <a:solidFill>
                  <a:srgbClr val="FFFF00"/>
                </a:solidFill>
              </a:rPr>
              <a:t>-  Narrow capillaries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            </a:t>
            </a:r>
            <a:r>
              <a:rPr lang="en-US" sz="2800" dirty="0" smtClean="0">
                <a:solidFill>
                  <a:srgbClr val="FFFF00"/>
                </a:solidFill>
              </a:rPr>
              <a:t> - </a:t>
            </a:r>
            <a:r>
              <a:rPr lang="en-US" sz="2800" dirty="0">
                <a:solidFill>
                  <a:srgbClr val="FFFF00"/>
                </a:solidFill>
              </a:rPr>
              <a:t>wide air sinuses</a:t>
            </a:r>
          </a:p>
          <a:p>
            <a:r>
              <a:rPr lang="en-US" sz="2800" dirty="0">
                <a:latin typeface="Arial Black" pitchFamily="34" charset="0"/>
              </a:rPr>
              <a:t> Kidney</a:t>
            </a:r>
            <a:r>
              <a:rPr lang="en-US" sz="2800" dirty="0">
                <a:solidFill>
                  <a:srgbClr val="FFFF00"/>
                </a:solidFill>
              </a:rPr>
              <a:t>;  Acute tubular necrosis</a:t>
            </a:r>
          </a:p>
          <a:p>
            <a:endParaRPr lang="ar-SA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530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" y="304800"/>
            <a:ext cx="3630667" cy="321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2590800" cy="321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2286000" cy="321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6858000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318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28600"/>
            <a:ext cx="88392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 Black" pitchFamily="34" charset="0"/>
              </a:rPr>
              <a:t>Clinical correlation:</a:t>
            </a:r>
            <a:endParaRPr lang="en-US" sz="4000" dirty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3200" b="1" dirty="0">
                <a:solidFill>
                  <a:srgbClr val="FFC000"/>
                </a:solidFill>
                <a:latin typeface="Arial Black" pitchFamily="34" charset="0"/>
              </a:rPr>
              <a:t>1) </a:t>
            </a:r>
            <a:r>
              <a:rPr lang="en-US" sz="3200" b="1" u="sng" dirty="0">
                <a:solidFill>
                  <a:srgbClr val="FFC000"/>
                </a:solidFill>
                <a:latin typeface="Arial Black" pitchFamily="34" charset="0"/>
              </a:rPr>
              <a:t>Compensatory shock</a:t>
            </a:r>
            <a:r>
              <a:rPr lang="en-US" b="1" u="sng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(non-progressive stage);</a:t>
            </a:r>
            <a:r>
              <a:rPr lang="en-US" dirty="0"/>
              <a:t>	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The body struggle against the deterioration,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by </a:t>
            </a:r>
            <a:r>
              <a:rPr lang="en-US" sz="2400" dirty="0">
                <a:solidFill>
                  <a:srgbClr val="FFFF00"/>
                </a:solidFill>
              </a:rPr>
              <a:t>the physiological reflexes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           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- </a:t>
            </a:r>
            <a:r>
              <a:rPr lang="en-US" sz="2400" dirty="0">
                <a:solidFill>
                  <a:srgbClr val="FFFF00"/>
                </a:solidFill>
              </a:rPr>
              <a:t>mild hypertension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- </a:t>
            </a:r>
            <a:r>
              <a:rPr lang="en-US" sz="2400" dirty="0">
                <a:solidFill>
                  <a:srgbClr val="FFFF00"/>
                </a:solidFill>
              </a:rPr>
              <a:t>Tachycardia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- </a:t>
            </a:r>
            <a:r>
              <a:rPr lang="en-US" sz="2400" dirty="0">
                <a:solidFill>
                  <a:srgbClr val="FFFF00"/>
                </a:solidFill>
              </a:rPr>
              <a:t>Pallor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- </a:t>
            </a:r>
            <a:r>
              <a:rPr lang="en-US" sz="2400" dirty="0">
                <a:solidFill>
                  <a:srgbClr val="FFFF00"/>
                </a:solidFill>
              </a:rPr>
              <a:t>Cold </a:t>
            </a:r>
            <a:r>
              <a:rPr lang="en-US" sz="2400" dirty="0" err="1" smtClean="0">
                <a:solidFill>
                  <a:srgbClr val="FFFF00"/>
                </a:solidFill>
              </a:rPr>
              <a:t>extremitie</a:t>
            </a:r>
            <a:r>
              <a:rPr lang="en-US" sz="2400" dirty="0" smtClean="0">
                <a:solidFill>
                  <a:srgbClr val="FFFF0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Except </a:t>
            </a:r>
            <a:r>
              <a:rPr lang="en-US" sz="2400" dirty="0">
                <a:solidFill>
                  <a:srgbClr val="FF0000"/>
                </a:solidFill>
              </a:rPr>
              <a:t>in septic shock </a:t>
            </a:r>
            <a:r>
              <a:rPr lang="en-US" sz="2400" dirty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2400" dirty="0">
                <a:solidFill>
                  <a:srgbClr val="FF0000"/>
                </a:solidFill>
              </a:rPr>
              <a:t> warm due fever caused by the infection</a:t>
            </a:r>
          </a:p>
          <a:p>
            <a:r>
              <a:rPr lang="en-US" sz="3200" b="1" dirty="0">
                <a:solidFill>
                  <a:srgbClr val="FFC000"/>
                </a:solidFill>
                <a:latin typeface="Arial Black" pitchFamily="34" charset="0"/>
              </a:rPr>
              <a:t>2) </a:t>
            </a:r>
            <a:r>
              <a:rPr lang="en-US" sz="3200" b="1" dirty="0" err="1">
                <a:solidFill>
                  <a:srgbClr val="FFC000"/>
                </a:solidFill>
                <a:latin typeface="Arial Black" pitchFamily="34" charset="0"/>
              </a:rPr>
              <a:t>Decompensatory</a:t>
            </a:r>
            <a:r>
              <a:rPr lang="en-US" sz="3200" b="1" dirty="0">
                <a:solidFill>
                  <a:srgbClr val="FFC000"/>
                </a:solidFill>
                <a:latin typeface="Arial Black" pitchFamily="34" charset="0"/>
              </a:rPr>
              <a:t> shock </a:t>
            </a:r>
            <a:r>
              <a:rPr lang="en-US" sz="2400" dirty="0">
                <a:solidFill>
                  <a:srgbClr val="FFFF00"/>
                </a:solidFill>
              </a:rPr>
              <a:t>(progressive stage);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  If </a:t>
            </a:r>
            <a:r>
              <a:rPr lang="en-US" sz="2400" dirty="0">
                <a:solidFill>
                  <a:srgbClr val="FFFF00"/>
                </a:solidFill>
              </a:rPr>
              <a:t>the circulatory inefficiency is not corrected; </a:t>
            </a:r>
            <a:r>
              <a:rPr lang="en-US" sz="2400" dirty="0" smtClean="0">
                <a:solidFill>
                  <a:srgbClr val="FFFF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the resistance of the body begins to be lost: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-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</a:t>
            </a:r>
            <a:r>
              <a:rPr lang="en-US" sz="2400" dirty="0">
                <a:solidFill>
                  <a:srgbClr val="FFFF00"/>
                </a:solidFill>
              </a:rPr>
              <a:t> Blood pressure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- Rapid pulse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- Respiratory insufficiency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		- </a:t>
            </a:r>
            <a:r>
              <a:rPr lang="en-US" sz="2400" dirty="0">
                <a:solidFill>
                  <a:srgbClr val="FFFF00"/>
                </a:solidFill>
                <a:sym typeface="Symbol"/>
              </a:rPr>
              <a:t></a:t>
            </a:r>
            <a:r>
              <a:rPr lang="en-US" sz="2400" dirty="0">
                <a:solidFill>
                  <a:srgbClr val="FFFF00"/>
                </a:solidFill>
              </a:rPr>
              <a:t> Renal function</a:t>
            </a:r>
          </a:p>
        </p:txBody>
      </p:sp>
    </p:spTree>
    <p:extLst>
      <p:ext uri="{BB962C8B-B14F-4D97-AF65-F5344CB8AC3E}">
        <p14:creationId xmlns:p14="http://schemas.microsoft.com/office/powerpoint/2010/main" val="2511953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9154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 Black" pitchFamily="34" charset="0"/>
              </a:rPr>
              <a:t>3) Irreversible shock;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</a:t>
            </a:r>
            <a:r>
              <a:rPr lang="en-US" sz="2400" dirty="0" smtClean="0">
                <a:solidFill>
                  <a:srgbClr val="FFFF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metabolic acidosis </a:t>
            </a:r>
            <a:r>
              <a:rPr lang="en-US" sz="2400" dirty="0">
                <a:solidFill>
                  <a:srgbClr val="FFFF00"/>
                </a:solidFill>
              </a:rPr>
              <a:t>due to prolonged anoxia of </a:t>
            </a:r>
            <a:r>
              <a:rPr lang="en-US" sz="2400" dirty="0" err="1">
                <a:solidFill>
                  <a:srgbClr val="FFFF00"/>
                </a:solidFill>
              </a:rPr>
              <a:t>tissues</a:t>
            </a:r>
            <a:r>
              <a:rPr lang="en-US" sz="2400" dirty="0" err="1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err="1">
                <a:solidFill>
                  <a:srgbClr val="FFFF00"/>
                </a:solidFill>
              </a:rPr>
              <a:t>pooling</a:t>
            </a:r>
            <a:r>
              <a:rPr lang="en-US" sz="2400" dirty="0">
                <a:solidFill>
                  <a:srgbClr val="FFFF00"/>
                </a:solidFill>
              </a:rPr>
              <a:t> of blood in the peripheral </a:t>
            </a:r>
            <a:r>
              <a:rPr lang="en-US" sz="2400" dirty="0" err="1">
                <a:solidFill>
                  <a:srgbClr val="FFFF00"/>
                </a:solidFill>
              </a:rPr>
              <a:t>circulation</a:t>
            </a:r>
            <a:r>
              <a:rPr lang="en-US" sz="2400" dirty="0" err="1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err="1">
                <a:solidFill>
                  <a:srgbClr val="FFFF00"/>
                </a:solidFill>
              </a:rPr>
              <a:t>worsen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shock</a:t>
            </a:r>
            <a:r>
              <a:rPr lang="en-US" sz="2400" dirty="0" err="1">
                <a:solidFill>
                  <a:srgbClr val="FFFF00"/>
                </a:solidFill>
                <a:sym typeface="Symbol"/>
              </a:rPr>
              <a:t></a:t>
            </a:r>
            <a:r>
              <a:rPr lang="en-US" sz="2400" dirty="0" err="1">
                <a:solidFill>
                  <a:srgbClr val="FFFF00"/>
                </a:solidFill>
              </a:rPr>
              <a:t>failure</a:t>
            </a:r>
            <a:r>
              <a:rPr lang="en-US" sz="2400" dirty="0">
                <a:solidFill>
                  <a:srgbClr val="FFFF00"/>
                </a:solidFill>
              </a:rPr>
              <a:t> of vital organs 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especially 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renal failure</a:t>
            </a:r>
          </a:p>
          <a:p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 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  <a:latin typeface="Arial Black" pitchFamily="34" charset="0"/>
              </a:rPr>
              <a:t>If the treatment becomes too late, the body resistance is completely lost, and the patient will die even if the cause of shock is corrected,</a:t>
            </a:r>
            <a:r>
              <a:rPr lang="en-US" sz="2400" dirty="0">
                <a:solidFill>
                  <a:srgbClr val="FFFF00"/>
                </a:solidFill>
              </a:rPr>
              <a:t> 	</a:t>
            </a:r>
            <a:r>
              <a:rPr lang="en-US" sz="2400" dirty="0">
                <a:solidFill>
                  <a:srgbClr val="FF0000"/>
                </a:solidFill>
                <a:latin typeface="Arial Black" pitchFamily="34" charset="0"/>
              </a:rPr>
              <a:t>However, treatment must be attempted, regardless</a:t>
            </a:r>
            <a:r>
              <a:rPr lang="en-US" sz="24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50706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2149475"/>
            <a:ext cx="565785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87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353" y="302359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/>
                <a:ea typeface="Calibri"/>
                <a:cs typeface="Simplified Arabic"/>
              </a:rPr>
              <a:t>Examples of acute localized venous congestion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Acute pulmonary congestion/edema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  <a:cs typeface="Simplified Arabic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  <a:cs typeface="Simplified Arabic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Causes:  </a:t>
            </a:r>
            <a:endParaRPr lang="en-US" sz="2800" b="1" dirty="0" smtClean="0">
              <a:solidFill>
                <a:srgbClr val="FF0000"/>
              </a:solidFill>
              <a:latin typeface="Arial Black" pitchFamily="34" charset="0"/>
              <a:ea typeface="Calibri"/>
              <a:cs typeface="Simplified Arabic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 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-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acute(left sided) heart failure 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due to cardiac </a:t>
            </a:r>
            <a:r>
              <a:rPr lang="en-US" sz="2800" dirty="0" smtClean="0">
                <a:latin typeface="Times New Roman"/>
                <a:ea typeface="Calibri"/>
                <a:cs typeface="Simplified Arabic"/>
              </a:rPr>
              <a:t>infarction</a:t>
            </a:r>
            <a:endParaRPr lang="en-US" sz="2800" dirty="0">
              <a:latin typeface="Times New Roman"/>
              <a:ea typeface="Calibri"/>
              <a:cs typeface="Simplified Arabic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/>
              <a:buChar char="-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Calibri"/>
                <a:cs typeface="Simplified Arabic"/>
              </a:rPr>
              <a:t>inhalation of irritant gases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, e.g. pure oxygen.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Grossly: 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-large heavy lung. </a:t>
            </a:r>
            <a:endParaRPr lang="en-US" sz="2800" dirty="0" smtClean="0">
              <a:latin typeface="Times New Roman"/>
              <a:ea typeface="Calibri"/>
              <a:cs typeface="Simplified Arabic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u="sng" dirty="0" smtClean="0">
                <a:solidFill>
                  <a:srgbClr val="FFFF00"/>
                </a:solidFill>
                <a:latin typeface="Stencil" pitchFamily="82" charset="0"/>
                <a:ea typeface="Calibri"/>
                <a:cs typeface="Simplified Arabic"/>
              </a:rPr>
              <a:t>Cut </a:t>
            </a:r>
            <a:r>
              <a:rPr lang="en-US" sz="2800" u="sng" dirty="0">
                <a:solidFill>
                  <a:srgbClr val="FFFF00"/>
                </a:solidFill>
                <a:latin typeface="Stencil" pitchFamily="82" charset="0"/>
                <a:ea typeface="Calibri"/>
                <a:cs typeface="Simplified Arabic"/>
              </a:rPr>
              <a:t>section: 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ooze blood.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M/E: 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blood-engorged alveolar capillaries and variable degrees of alveolar </a:t>
            </a:r>
            <a:r>
              <a:rPr lang="en-US" sz="2800" dirty="0" err="1">
                <a:latin typeface="Times New Roman"/>
                <a:ea typeface="Calibri"/>
                <a:cs typeface="Simplified Arabic"/>
              </a:rPr>
              <a:t>septal</a:t>
            </a:r>
            <a:r>
              <a:rPr lang="en-US" sz="2800" dirty="0">
                <a:latin typeface="Times New Roman"/>
                <a:ea typeface="Calibri"/>
                <a:cs typeface="Simplified Arabic"/>
              </a:rPr>
              <a:t> edema and intra-alveolar hemorrhage </a:t>
            </a:r>
            <a:r>
              <a:rPr lang="en-US" sz="2800" b="1" dirty="0">
                <a:solidFill>
                  <a:srgbClr val="FF0000"/>
                </a:solidFill>
                <a:latin typeface="Arial Black" pitchFamily="34" charset="0"/>
                <a:ea typeface="Calibri"/>
                <a:cs typeface="Simplified Arabic"/>
              </a:rPr>
              <a:t>(no Heart failure cells).</a:t>
            </a:r>
          </a:p>
        </p:txBody>
      </p:sp>
    </p:spTree>
    <p:extLst>
      <p:ext uri="{BB962C8B-B14F-4D97-AF65-F5344CB8AC3E}">
        <p14:creationId xmlns:p14="http://schemas.microsoft.com/office/powerpoint/2010/main" val="3076177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2587"/>
            <a:ext cx="7382933" cy="51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6098" y="5786034"/>
            <a:ext cx="7236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itchFamily="34" charset="0"/>
              </a:rPr>
              <a:t>Acute pulmonary congestion/edema</a:t>
            </a:r>
            <a:endParaRPr lang="ar-SA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3840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741</TotalTime>
  <Words>1839</Words>
  <Application>Microsoft Office PowerPoint</Application>
  <PresentationFormat>On-screen Show (4:3)</PresentationFormat>
  <Paragraphs>397</Paragraphs>
  <Slides>78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BlackTie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التوحيد</dc:creator>
  <cp:lastModifiedBy>التوحيد</cp:lastModifiedBy>
  <cp:revision>58</cp:revision>
  <dcterms:created xsi:type="dcterms:W3CDTF">2006-08-16T00:00:00Z</dcterms:created>
  <dcterms:modified xsi:type="dcterms:W3CDTF">2019-11-10T10:42:27Z</dcterms:modified>
</cp:coreProperties>
</file>