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44"/>
  </p:notesMasterIdLst>
  <p:sldIdLst>
    <p:sldId id="262" r:id="rId2"/>
    <p:sldId id="281" r:id="rId3"/>
    <p:sldId id="284" r:id="rId4"/>
    <p:sldId id="285" r:id="rId5"/>
    <p:sldId id="434" r:id="rId6"/>
    <p:sldId id="487" r:id="rId7"/>
    <p:sldId id="488" r:id="rId8"/>
    <p:sldId id="489" r:id="rId9"/>
    <p:sldId id="490" r:id="rId10"/>
    <p:sldId id="291" r:id="rId11"/>
    <p:sldId id="363" r:id="rId12"/>
    <p:sldId id="474" r:id="rId13"/>
    <p:sldId id="295" r:id="rId14"/>
    <p:sldId id="342" r:id="rId15"/>
    <p:sldId id="297" r:id="rId16"/>
    <p:sldId id="298" r:id="rId17"/>
    <p:sldId id="435" r:id="rId18"/>
    <p:sldId id="476" r:id="rId19"/>
    <p:sldId id="439" r:id="rId20"/>
    <p:sldId id="303" r:id="rId21"/>
    <p:sldId id="440" r:id="rId22"/>
    <p:sldId id="302" r:id="rId23"/>
    <p:sldId id="305" r:id="rId24"/>
    <p:sldId id="306" r:id="rId25"/>
    <p:sldId id="475" r:id="rId26"/>
    <p:sldId id="310" r:id="rId27"/>
    <p:sldId id="479" r:id="rId28"/>
    <p:sldId id="481" r:id="rId29"/>
    <p:sldId id="483" r:id="rId30"/>
    <p:sldId id="484" r:id="rId31"/>
    <p:sldId id="485" r:id="rId32"/>
    <p:sldId id="492" r:id="rId33"/>
    <p:sldId id="493" r:id="rId34"/>
    <p:sldId id="494" r:id="rId35"/>
    <p:sldId id="495" r:id="rId36"/>
    <p:sldId id="496" r:id="rId37"/>
    <p:sldId id="497" r:id="rId38"/>
    <p:sldId id="502" r:id="rId39"/>
    <p:sldId id="503" r:id="rId40"/>
    <p:sldId id="504" r:id="rId41"/>
    <p:sldId id="505" r:id="rId42"/>
    <p:sldId id="48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505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5161" autoAdjust="0"/>
  </p:normalViewPr>
  <p:slideViewPr>
    <p:cSldViewPr>
      <p:cViewPr varScale="1">
        <p:scale>
          <a:sx n="46" d="100"/>
          <a:sy n="46" d="100"/>
        </p:scale>
        <p:origin x="1254" y="36"/>
      </p:cViewPr>
      <p:guideLst>
        <p:guide orient="horz" pos="2160"/>
        <p:guide pos="2880"/>
      </p:guideLst>
    </p:cSldViewPr>
  </p:slideViewPr>
  <p:notesTextViewPr>
    <p:cViewPr>
      <p:scale>
        <a:sx n="1" d="1"/>
        <a:sy n="1" d="1"/>
      </p:scale>
      <p:origin x="0" y="0"/>
    </p:cViewPr>
  </p:notesTextViewPr>
  <p:sorterViewPr>
    <p:cViewPr>
      <p:scale>
        <a:sx n="66" d="100"/>
        <a:sy n="66" d="100"/>
      </p:scale>
      <p:origin x="0" y="7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0DB6A-DF00-447E-A7EB-28107ADC1FEA}" type="datetimeFigureOut">
              <a:rPr lang="en-US" smtClean="0"/>
              <a:pPr/>
              <a:t>2/25/2023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26CCE-971F-40E3-8848-A778BA377A93}" type="slidenum">
              <a:rPr lang="en-US" smtClean="0"/>
              <a:pPr/>
              <a:t>‹#›</a:t>
            </a:fld>
            <a:endParaRPr lang="en-US"/>
          </a:p>
        </p:txBody>
      </p:sp>
    </p:spTree>
    <p:extLst>
      <p:ext uri="{BB962C8B-B14F-4D97-AF65-F5344CB8AC3E}">
        <p14:creationId xmlns:p14="http://schemas.microsoft.com/office/powerpoint/2010/main" val="102844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Stratum_granulosum" TargetMode="External" /><Relationship Id="rId2" Type="http://schemas.openxmlformats.org/officeDocument/2006/relationships/slide" Target="../slides/slide32.xml" /><Relationship Id="rId1" Type="http://schemas.openxmlformats.org/officeDocument/2006/relationships/notesMaster" Target="../notesMasters/notesMaster1.xml" /><Relationship Id="rId5" Type="http://schemas.openxmlformats.org/officeDocument/2006/relationships/hyperlink" Target="http://en.wikipedia.org/wiki/Exotoxin" TargetMode="External" /><Relationship Id="rId4" Type="http://schemas.openxmlformats.org/officeDocument/2006/relationships/hyperlink" Target="http://en.wikipedia.org/wiki/Stratum_spinosum" TargetMode="Externa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Toxic_shock_syndrome_toxin" TargetMode="External" /><Relationship Id="rId3" Type="http://schemas.openxmlformats.org/officeDocument/2006/relationships/hyperlink" Target="http://en.wikipedia.org/wiki/Superantigen" TargetMode="External" /><Relationship Id="rId7" Type="http://schemas.openxmlformats.org/officeDocument/2006/relationships/hyperlink" Target="http://en.wikipedia.org/wiki/Cytokine_storm" TargetMode="External" /><Relationship Id="rId2" Type="http://schemas.openxmlformats.org/officeDocument/2006/relationships/slide" Target="../slides/slide35.xml" /><Relationship Id="rId1" Type="http://schemas.openxmlformats.org/officeDocument/2006/relationships/notesMaster" Target="../notesMasters/notesMaster1.xml" /><Relationship Id="rId6" Type="http://schemas.openxmlformats.org/officeDocument/2006/relationships/hyperlink" Target="http://en.wikipedia.org/wiki/Wikipedia:Citation_needed" TargetMode="External" /><Relationship Id="rId5" Type="http://schemas.openxmlformats.org/officeDocument/2006/relationships/hyperlink" Target="http://en.wikipedia.org/wiki/T_cell_receptor" TargetMode="External" /><Relationship Id="rId10" Type="http://schemas.openxmlformats.org/officeDocument/2006/relationships/hyperlink" Target="http://en.wikipedia.org/wiki/Toxic_shock_syndrome" TargetMode="External" /><Relationship Id="rId4" Type="http://schemas.openxmlformats.org/officeDocument/2006/relationships/hyperlink" Target="http://en.wikipedia.org/wiki/MHC_II" TargetMode="External" /><Relationship Id="rId9" Type="http://schemas.openxmlformats.org/officeDocument/2006/relationships/hyperlink" Target="http://en.wikipedia.org/wiki/Pathogenicity_island" TargetMode="External" /></Relationships>
</file>

<file path=ppt/notesSlides/_rels/notesSlide22.xml.rels><?xml version="1.0" encoding="UTF-8" standalone="yes"?>
<Relationships xmlns="http://schemas.openxmlformats.org/package/2006/relationships"><Relationship Id="rId13" Type="http://schemas.openxmlformats.org/officeDocument/2006/relationships/hyperlink" Target="http://en.wikipedia.org/wiki/Coma" TargetMode="External" /><Relationship Id="rId18" Type="http://schemas.openxmlformats.org/officeDocument/2006/relationships/hyperlink" Target="http://en.wikipedia.org/wiki/Rash" TargetMode="External" /><Relationship Id="rId26" Type="http://schemas.openxmlformats.org/officeDocument/2006/relationships/hyperlink" Target="http://en.wikipedia.org/wiki/Mucous_membrane" TargetMode="External" /><Relationship Id="rId39" Type="http://schemas.openxmlformats.org/officeDocument/2006/relationships/hyperlink" Target="http://en.wikipedia.org/wiki/Cytokine_storm" TargetMode="External" /><Relationship Id="rId21" Type="http://schemas.openxmlformats.org/officeDocument/2006/relationships/hyperlink" Target="http://en.wikipedia.org/wiki/Desquamation" TargetMode="External" /><Relationship Id="rId34" Type="http://schemas.openxmlformats.org/officeDocument/2006/relationships/hyperlink" Target="http://en.wikipedia.org/wiki/Leptospirosis" TargetMode="External" /><Relationship Id="rId42" Type="http://schemas.openxmlformats.org/officeDocument/2006/relationships/hyperlink" Target="http://en.wikipedia.org/wiki/Toxic_shock_syndrome" TargetMode="External" /><Relationship Id="rId47" Type="http://schemas.openxmlformats.org/officeDocument/2006/relationships/hyperlink" Target="http://en.wikipedia.org/wiki/Penicillin" TargetMode="External" /><Relationship Id="rId50" Type="http://schemas.openxmlformats.org/officeDocument/2006/relationships/hyperlink" Target="http://en.wikipedia.org/wiki/Gentamicin" TargetMode="External" /><Relationship Id="rId55" Type="http://schemas.openxmlformats.org/officeDocument/2006/relationships/hyperlink" Target="http://en.wikipedia.org/wiki/United_States" TargetMode="External" /><Relationship Id="rId7" Type="http://schemas.openxmlformats.org/officeDocument/2006/relationships/hyperlink" Target="http://en.wikipedia.org/wiki/Staphylococcus_aureus" TargetMode="External" /><Relationship Id="rId12" Type="http://schemas.openxmlformats.org/officeDocument/2006/relationships/hyperlink" Target="http://en.wikipedia.org/wiki/Malaise" TargetMode="External" /><Relationship Id="rId17" Type="http://schemas.openxmlformats.org/officeDocument/2006/relationships/hyperlink" Target="http://en.wikipedia.org/wiki/Body_temperature" TargetMode="External" /><Relationship Id="rId25" Type="http://schemas.openxmlformats.org/officeDocument/2006/relationships/hyperlink" Target="http://en.wikipedia.org/wiki/Creatine_phosphokinase" TargetMode="External" /><Relationship Id="rId33" Type="http://schemas.openxmlformats.org/officeDocument/2006/relationships/hyperlink" Target="http://en.wikipedia.org/wiki/Rickettsia" TargetMode="External" /><Relationship Id="rId38" Type="http://schemas.openxmlformats.org/officeDocument/2006/relationships/hyperlink" Target="http://en.wikipedia.org/wiki/T_cell_receptor" TargetMode="External" /><Relationship Id="rId46" Type="http://schemas.openxmlformats.org/officeDocument/2006/relationships/hyperlink" Target="http://en.wikipedia.org/wiki/Cephalosporin" TargetMode="External" /><Relationship Id="rId59" Type="http://schemas.openxmlformats.org/officeDocument/2006/relationships/hyperlink" Target="http://en.wikipedia.org/wiki/Minnesota" TargetMode="External" /><Relationship Id="rId2" Type="http://schemas.openxmlformats.org/officeDocument/2006/relationships/slide" Target="../slides/slide36.xml" /><Relationship Id="rId16" Type="http://schemas.openxmlformats.org/officeDocument/2006/relationships/hyperlink" Target="http://en.wikipedia.org/wiki/Wikipedia:Citation_needed" TargetMode="External" /><Relationship Id="rId20" Type="http://schemas.openxmlformats.org/officeDocument/2006/relationships/hyperlink" Target="http://en.wikipedia.org/wiki/Blanch_(medical)" TargetMode="External" /><Relationship Id="rId29" Type="http://schemas.openxmlformats.org/officeDocument/2006/relationships/hyperlink" Target="http://en.wikipedia.org/wiki/Serum_creatinine" TargetMode="External" /><Relationship Id="rId41" Type="http://schemas.openxmlformats.org/officeDocument/2006/relationships/hyperlink" Target="http://en.wikipedia.org/wiki/Pathogenicity_island" TargetMode="External" /><Relationship Id="rId54" Type="http://schemas.openxmlformats.org/officeDocument/2006/relationships/hyperlink" Target="http://en.wikipedia.org/wiki/Rely_(brand)" TargetMode="External" /><Relationship Id="rId1" Type="http://schemas.openxmlformats.org/officeDocument/2006/relationships/notesMaster" Target="../notesMasters/notesMaster1.xml" /><Relationship Id="rId6" Type="http://schemas.openxmlformats.org/officeDocument/2006/relationships/hyperlink" Target="http://en.wikipedia.org/wiki/Disease_causative_agent" TargetMode="External" /><Relationship Id="rId11" Type="http://schemas.openxmlformats.org/officeDocument/2006/relationships/hyperlink" Target="http://en.wikipedia.org/wiki/Blood_pressure" TargetMode="External" /><Relationship Id="rId24" Type="http://schemas.openxmlformats.org/officeDocument/2006/relationships/hyperlink" Target="http://en.wikipedia.org/wiki/Myalgia" TargetMode="External" /><Relationship Id="rId32" Type="http://schemas.openxmlformats.org/officeDocument/2006/relationships/hyperlink" Target="http://en.wikipedia.org/wiki/Central_nervous_system" TargetMode="External" /><Relationship Id="rId37" Type="http://schemas.openxmlformats.org/officeDocument/2006/relationships/hyperlink" Target="http://en.wikipedia.org/wiki/MHC_II" TargetMode="External" /><Relationship Id="rId40" Type="http://schemas.openxmlformats.org/officeDocument/2006/relationships/hyperlink" Target="http://en.wikipedia.org/wiki/Toxic_shock_syndrome_toxin" TargetMode="External" /><Relationship Id="rId45" Type="http://schemas.openxmlformats.org/officeDocument/2006/relationships/hyperlink" Target="http://en.wikipedia.org/wiki/Multiple_organ_failure" TargetMode="External" /><Relationship Id="rId53" Type="http://schemas.openxmlformats.org/officeDocument/2006/relationships/hyperlink" Target="http://en.wikipedia.org/wiki/Procter_and_Gamble" TargetMode="External" /><Relationship Id="rId58" Type="http://schemas.openxmlformats.org/officeDocument/2006/relationships/hyperlink" Target="http://en.wikipedia.org/wiki/Wisconsin" TargetMode="External" /><Relationship Id="rId5" Type="http://schemas.openxmlformats.org/officeDocument/2006/relationships/hyperlink" Target="http://en.wikipedia.org/wiki/Toxins" TargetMode="External" /><Relationship Id="rId15" Type="http://schemas.openxmlformats.org/officeDocument/2006/relationships/hyperlink" Target="http://en.wikipedia.org/wiki/Tampon" TargetMode="External" /><Relationship Id="rId23" Type="http://schemas.openxmlformats.org/officeDocument/2006/relationships/hyperlink" Target="http://en.wikipedia.org/wiki/Diarrhea" TargetMode="External" /><Relationship Id="rId28" Type="http://schemas.openxmlformats.org/officeDocument/2006/relationships/hyperlink" Target="http://en.wikipedia.org/wiki/Renal_failure" TargetMode="External" /><Relationship Id="rId36" Type="http://schemas.openxmlformats.org/officeDocument/2006/relationships/hyperlink" Target="http://en.wikipedia.org/wiki/Superantigen" TargetMode="External" /><Relationship Id="rId49" Type="http://schemas.openxmlformats.org/officeDocument/2006/relationships/hyperlink" Target="http://en.wikipedia.org/wiki/Clindamycin" TargetMode="External" /><Relationship Id="rId57" Type="http://schemas.openxmlformats.org/officeDocument/2006/relationships/hyperlink" Target="http://en.wikipedia.org/wiki/Polyester" TargetMode="External" /><Relationship Id="rId10" Type="http://schemas.openxmlformats.org/officeDocument/2006/relationships/hyperlink" Target="http://en.wikipedia.org/wiki/Fever" TargetMode="External" /><Relationship Id="rId19" Type="http://schemas.openxmlformats.org/officeDocument/2006/relationships/hyperlink" Target="http://en.wikipedia.org/wiki/Erythroderma" TargetMode="External" /><Relationship Id="rId31" Type="http://schemas.openxmlformats.org/officeDocument/2006/relationships/hyperlink" Target="http://en.wikipedia.org/wiki/Thrombocytopenia" TargetMode="External" /><Relationship Id="rId44" Type="http://schemas.openxmlformats.org/officeDocument/2006/relationships/hyperlink" Target="http://en.wikipedia.org/wiki/Inotropic" TargetMode="External" /><Relationship Id="rId52" Type="http://schemas.openxmlformats.org/officeDocument/2006/relationships/hyperlink" Target="http://en.wikipedia.org/wiki/Fort_Wayne,_Indiana" TargetMode="External" /><Relationship Id="rId4" Type="http://schemas.openxmlformats.org/officeDocument/2006/relationships/hyperlink" Target="http://en.wikipedia.org/wiki/Bacteria" TargetMode="External" /><Relationship Id="rId9" Type="http://schemas.openxmlformats.org/officeDocument/2006/relationships/hyperlink" Target="http://en.wikipedia.org/wiki/Streptococcus_pyogenes" TargetMode="External" /><Relationship Id="rId14" Type="http://schemas.openxmlformats.org/officeDocument/2006/relationships/hyperlink" Target="http://en.wikipedia.org/wiki/Centers_for_Disease_Control_and_Prevention" TargetMode="External" /><Relationship Id="rId22" Type="http://schemas.openxmlformats.org/officeDocument/2006/relationships/hyperlink" Target="http://en.wikipedia.org/wiki/Vomiting" TargetMode="External" /><Relationship Id="rId27" Type="http://schemas.openxmlformats.org/officeDocument/2006/relationships/hyperlink" Target="http://en.wikipedia.org/wiki/Hyperemia" TargetMode="External" /><Relationship Id="rId30" Type="http://schemas.openxmlformats.org/officeDocument/2006/relationships/hyperlink" Target="http://en.wikipedia.org/wiki/Liver" TargetMode="External" /><Relationship Id="rId35" Type="http://schemas.openxmlformats.org/officeDocument/2006/relationships/hyperlink" Target="http://en.wikipedia.org/wiki/Measles" TargetMode="External" /><Relationship Id="rId43" Type="http://schemas.openxmlformats.org/officeDocument/2006/relationships/hyperlink" Target="http://en.wikipedia.org/wiki/Intensive_care_unit" TargetMode="External" /><Relationship Id="rId48" Type="http://schemas.openxmlformats.org/officeDocument/2006/relationships/hyperlink" Target="http://en.wikipedia.org/wiki/Vancomycin" TargetMode="External" /><Relationship Id="rId56" Type="http://schemas.openxmlformats.org/officeDocument/2006/relationships/hyperlink" Target="http://en.wikipedia.org/wiki/Carboxymethyl_cellulose" TargetMode="External" /><Relationship Id="rId8" Type="http://schemas.openxmlformats.org/officeDocument/2006/relationships/hyperlink" Target="http://en.wikipedia.org/wiki/Enterotoxin_type_B" TargetMode="External" /><Relationship Id="rId51" Type="http://schemas.openxmlformats.org/officeDocument/2006/relationships/hyperlink" Target="http://en.wikipedia.org/wiki/Rochester,_New_York" TargetMode="External" /><Relationship Id="rId3" Type="http://schemas.openxmlformats.org/officeDocument/2006/relationships/hyperlink" Target="http://en.wikipedia.org/wiki/Exotoxin" TargetMode="External" /></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en.wikipedia.org/wiki/Cephalosporin" TargetMode="External" /><Relationship Id="rId3" Type="http://schemas.openxmlformats.org/officeDocument/2006/relationships/hyperlink" Target="http://en.wikipedia.org/wiki/Intensive_care_unit" TargetMode="External" /><Relationship Id="rId7" Type="http://schemas.openxmlformats.org/officeDocument/2006/relationships/hyperlink" Target="http://en.wikipedia.org/wiki/Tampon" TargetMode="External" /><Relationship Id="rId12" Type="http://schemas.openxmlformats.org/officeDocument/2006/relationships/hyperlink" Target="http://en.wikipedia.org/wiki/Gentamicin" TargetMode="External" /><Relationship Id="rId2" Type="http://schemas.openxmlformats.org/officeDocument/2006/relationships/slide" Target="../slides/slide37.xml" /><Relationship Id="rId1" Type="http://schemas.openxmlformats.org/officeDocument/2006/relationships/notesMaster" Target="../notesMasters/notesMaster1.xml" /><Relationship Id="rId6" Type="http://schemas.openxmlformats.org/officeDocument/2006/relationships/hyperlink" Target="http://en.wikipedia.org/wiki/Toxic_shock_syndrome" TargetMode="External" /><Relationship Id="rId11" Type="http://schemas.openxmlformats.org/officeDocument/2006/relationships/hyperlink" Target="http://en.wikipedia.org/wiki/Clindamycin" TargetMode="External" /><Relationship Id="rId5" Type="http://schemas.openxmlformats.org/officeDocument/2006/relationships/hyperlink" Target="http://en.wikipedia.org/wiki/Multiple_organ_failure" TargetMode="External" /><Relationship Id="rId10" Type="http://schemas.openxmlformats.org/officeDocument/2006/relationships/hyperlink" Target="http://en.wikipedia.org/wiki/Vancomycin" TargetMode="External" /><Relationship Id="rId4" Type="http://schemas.openxmlformats.org/officeDocument/2006/relationships/hyperlink" Target="http://en.wikipedia.org/wiki/Inotropic" TargetMode="External" /><Relationship Id="rId9" Type="http://schemas.openxmlformats.org/officeDocument/2006/relationships/hyperlink" Target="http://en.wikipedia.org/wiki/Penicillin" TargetMode="Externa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27</a:t>
            </a:fld>
            <a:endParaRPr lang="en-US"/>
          </a:p>
        </p:txBody>
      </p:sp>
    </p:spTree>
    <p:extLst>
      <p:ext uri="{BB962C8B-B14F-4D97-AF65-F5344CB8AC3E}">
        <p14:creationId xmlns:p14="http://schemas.microsoft.com/office/powerpoint/2010/main" val="330980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29</a:t>
            </a:fld>
            <a:endParaRPr lang="en-US"/>
          </a:p>
        </p:txBody>
      </p:sp>
    </p:spTree>
    <p:extLst>
      <p:ext uri="{BB962C8B-B14F-4D97-AF65-F5344CB8AC3E}">
        <p14:creationId xmlns:p14="http://schemas.microsoft.com/office/powerpoint/2010/main" val="1815850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syndrome in infants called ritters syndrome and in adults called Lyell's syndrome, not all strain of S.aureus can produce this toxin and only 5% are toxigenic therefore this disease has a low frequency</a:t>
            </a:r>
          </a:p>
          <a:p>
            <a:endParaRPr lang="en-US" altLang="en-US"/>
          </a:p>
          <a:p>
            <a:endParaRPr lang="en-US" altLang="en-US"/>
          </a:p>
          <a:p>
            <a:endParaRPr lang="en-US" altLang="en-US"/>
          </a:p>
          <a:p>
            <a:endParaRPr lang="en-US" altLang="en-US"/>
          </a:p>
          <a:p>
            <a:endParaRPr lang="en-US" altLang="en-US"/>
          </a:p>
          <a:p>
            <a:r>
              <a:rPr lang="en-US" altLang="en-US"/>
              <a:t>which normally holds the </a:t>
            </a:r>
            <a:r>
              <a:rPr lang="en-US" altLang="en-US" u="sng">
                <a:hlinkClick r:id="rId3" tooltip="Stratum granulosum"/>
              </a:rPr>
              <a:t>granulosum</a:t>
            </a:r>
            <a:r>
              <a:rPr lang="en-US" altLang="en-US"/>
              <a:t> and </a:t>
            </a:r>
            <a:r>
              <a:rPr lang="en-US" altLang="en-US" u="sng">
                <a:hlinkClick r:id="rId4" tooltip="Stratum spinosum"/>
              </a:rPr>
              <a:t>spinosum</a:t>
            </a:r>
            <a:r>
              <a:rPr lang="en-US" altLang="en-US"/>
              <a:t> layers together</a:t>
            </a:r>
          </a:p>
          <a:p>
            <a:r>
              <a:rPr lang="en-US" altLang="en-US"/>
              <a:t>=</a:t>
            </a:r>
            <a:r>
              <a:rPr lang="en-US" altLang="en-US" b="1" i="1"/>
              <a:t>Treatment</a:t>
            </a:r>
          </a:p>
          <a:p>
            <a:r>
              <a:rPr lang="en-US" altLang="en-US"/>
              <a:t>The mainstay of treatment for SSSS is supportive care along with eradication of the primary infection. Conservative measures include rehydration, antipyretics, management of thermal burns, and stabilization. Parenteral antibiotics to cover </a:t>
            </a:r>
            <a:r>
              <a:rPr lang="en-US" altLang="en-US" i="1"/>
              <a:t>S. aureus</a:t>
            </a:r>
            <a:r>
              <a:rPr lang="en-US" altLang="en-US"/>
              <a:t> should be administered. Most strains of </a:t>
            </a:r>
            <a:r>
              <a:rPr lang="en-US" altLang="en-US" i="1"/>
              <a:t>S. aureus</a:t>
            </a:r>
            <a:r>
              <a:rPr lang="en-US" altLang="en-US"/>
              <a:t> implicated in SSSS have penicillinases, and are therefore penicillin resistant. Therefore, treatment with Nafcillin, oxacillin, or vancomycin is typically indicated. Clindamycin is sometimes also used because of its inhibition of </a:t>
            </a:r>
            <a:r>
              <a:rPr lang="en-US" altLang="en-US" u="sng">
                <a:hlinkClick r:id="rId5" tooltip="Exotoxin"/>
              </a:rPr>
              <a:t>exotoxins</a:t>
            </a:r>
            <a:endParaRPr lang="en-US" altLang="en-US"/>
          </a:p>
        </p:txBody>
      </p:sp>
      <p:sp>
        <p:nvSpPr>
          <p:cNvPr id="491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D35CB4-EFA5-400B-808F-7C8B28054C0D}" type="slidenum">
              <a:rPr lang="en-US" altLang="en-US">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3188757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lnSpcReduction="20000"/>
          </a:bodyPr>
          <a:lstStyle/>
          <a:p>
            <a:pPr>
              <a:buClrTx/>
            </a:pPr>
            <a:r>
              <a:rPr lang="en-US" sz="2300" dirty="0">
                <a:solidFill>
                  <a:srgbClr val="00B050"/>
                </a:solidFill>
                <a:latin typeface="Calibri" pitchFamily="34" charset="0"/>
              </a:rPr>
              <a:t>Skin is unfavorable environment for the growth of most  bacteria</a:t>
            </a:r>
          </a:p>
          <a:p>
            <a:pPr>
              <a:buClrTx/>
            </a:pPr>
            <a:endParaRPr lang="en-US" sz="2300" dirty="0">
              <a:solidFill>
                <a:srgbClr val="00B050"/>
              </a:solidFill>
              <a:latin typeface="Calibri" pitchFamily="34" charset="0"/>
            </a:endParaRPr>
          </a:p>
          <a:p>
            <a:pPr>
              <a:buClrTx/>
            </a:pPr>
            <a:r>
              <a:rPr lang="en-US" sz="2300" b="1" dirty="0">
                <a:solidFill>
                  <a:srgbClr val="00B050"/>
                </a:solidFill>
                <a:latin typeface="Calibri" pitchFamily="34" charset="0"/>
              </a:rPr>
              <a:t>Skin is sterile only at birth</a:t>
            </a:r>
          </a:p>
          <a:p>
            <a:pPr>
              <a:buClrTx/>
            </a:pPr>
            <a:endParaRPr lang="en-US" sz="2300" b="1" dirty="0">
              <a:solidFill>
                <a:srgbClr val="00B050"/>
              </a:solidFill>
              <a:latin typeface="Calibri" pitchFamily="34" charset="0"/>
            </a:endParaRPr>
          </a:p>
          <a:p>
            <a:pPr>
              <a:buClrTx/>
            </a:pPr>
            <a:r>
              <a:rPr lang="en-US" sz="2300" b="1" dirty="0">
                <a:solidFill>
                  <a:srgbClr val="00B0F0"/>
                </a:solidFill>
                <a:latin typeface="Calibri" pitchFamily="34" charset="0"/>
              </a:rPr>
              <a:t>Soon colonized by a flora that rang from 100 to 10,000 CFU (colony forming unit)/cm2 on the back to  more than 10 million in the groin and armpit where moisture is more</a:t>
            </a:r>
          </a:p>
          <a:p>
            <a:pPr>
              <a:buClrTx/>
            </a:pPr>
            <a:endParaRPr lang="en-US" sz="2300" b="1" dirty="0">
              <a:solidFill>
                <a:srgbClr val="00B0F0"/>
              </a:solidFill>
              <a:latin typeface="Calibri" pitchFamily="34" charset="0"/>
            </a:endParaRPr>
          </a:p>
          <a:p>
            <a:pPr>
              <a:buClrTx/>
            </a:pPr>
            <a:r>
              <a:rPr lang="en-US" sz="2300" dirty="0">
                <a:latin typeface="Calibri" pitchFamily="34" charset="0"/>
              </a:rPr>
              <a:t>Skin normal flora protect the host from invasion by pathogens through different mechanisms including:</a:t>
            </a:r>
          </a:p>
          <a:p>
            <a:pPr lvl="3">
              <a:buClrTx/>
              <a:buFont typeface="Wingdings" pitchFamily="2" charset="2"/>
              <a:buChar char="Ø"/>
            </a:pPr>
            <a:r>
              <a:rPr lang="en-US" dirty="0">
                <a:latin typeface="Calibri" pitchFamily="34" charset="0"/>
              </a:rPr>
              <a:t>Saturation of binding sites</a:t>
            </a:r>
          </a:p>
          <a:p>
            <a:pPr lvl="3">
              <a:buClrTx/>
              <a:buFont typeface="Wingdings" pitchFamily="2" charset="2"/>
              <a:buChar char="Ø"/>
            </a:pPr>
            <a:r>
              <a:rPr lang="en-US" sz="1800" dirty="0">
                <a:latin typeface="Calibri" pitchFamily="34" charset="0"/>
              </a:rPr>
              <a:t>Competition for nutrients </a:t>
            </a:r>
          </a:p>
          <a:p>
            <a:pPr lvl="3">
              <a:buClrTx/>
              <a:buFont typeface="Wingdings" pitchFamily="2" charset="2"/>
              <a:buChar char="Ø"/>
            </a:pPr>
            <a:r>
              <a:rPr lang="en-US" sz="1800" dirty="0">
                <a:latin typeface="Calibri" pitchFamily="34" charset="0"/>
              </a:rPr>
              <a:t>Production of inhibitory chemicals</a:t>
            </a:r>
            <a:endParaRPr lang="en-US" sz="2300" b="1" dirty="0">
              <a:solidFill>
                <a:srgbClr val="00B0F0"/>
              </a:solidFill>
              <a:latin typeface="Calibri" pitchFamily="34" charset="0"/>
            </a:endParaRPr>
          </a:p>
          <a:p>
            <a:endParaRPr lang="ar-SA" dirty="0"/>
          </a:p>
        </p:txBody>
      </p:sp>
      <p:sp>
        <p:nvSpPr>
          <p:cNvPr id="4" name="عنصر نائب لرقم الشريحة 3"/>
          <p:cNvSpPr>
            <a:spLocks noGrp="1"/>
          </p:cNvSpPr>
          <p:nvPr>
            <p:ph type="sldNum" sz="quarter" idx="10"/>
          </p:nvPr>
        </p:nvSpPr>
        <p:spPr/>
        <p:txBody>
          <a:bodyPr/>
          <a:lstStyle/>
          <a:p>
            <a:fld id="{D2C26CCE-971F-40E3-8848-A778BA377A93}"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newborn baby is sufferem=nig from SSSS with generalized desquamation </a:t>
            </a:r>
          </a:p>
        </p:txBody>
      </p:sp>
      <p:sp>
        <p:nvSpPr>
          <p:cNvPr id="522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5E9BE0-44EB-4637-9D21-0C3B2241EF58}" type="slidenum">
              <a:rPr lang="en-US" altLang="en-US">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1950428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15% of women carrying S.aureus as a vagainal normal flora, 10% of these are TSST-1 producing strains– during mensesb high proetein production and pH activates bacterial growth and jhigh toxin production </a:t>
            </a:r>
          </a:p>
          <a:p>
            <a:endParaRPr lang="en-US" altLang="en-US"/>
          </a:p>
          <a:p>
            <a:endParaRPr lang="en-US" altLang="en-US"/>
          </a:p>
          <a:p>
            <a:r>
              <a:rPr lang="en-US" altLang="en-US"/>
              <a:t>In both TSS (caused by </a:t>
            </a:r>
            <a:r>
              <a:rPr lang="en-US" altLang="en-US" i="1"/>
              <a:t>S. aureus</a:t>
            </a:r>
            <a:r>
              <a:rPr lang="en-US" altLang="en-US"/>
              <a:t>) and TSLS (caused by </a:t>
            </a:r>
            <a:r>
              <a:rPr lang="en-US" altLang="en-US" i="1"/>
              <a:t>S. pyogenes</a:t>
            </a:r>
            <a:r>
              <a:rPr lang="en-US" altLang="en-US"/>
              <a:t>), disease progression stems from a </a:t>
            </a:r>
            <a:r>
              <a:rPr lang="en-US" altLang="en-US" u="sng">
                <a:hlinkClick r:id="rId3" tooltip="Superantigen"/>
              </a:rPr>
              <a:t>superantigen</a:t>
            </a:r>
            <a:r>
              <a:rPr lang="en-US" altLang="en-US"/>
              <a:t> toxin that allows the nonspecific binding of </a:t>
            </a:r>
            <a:r>
              <a:rPr lang="en-US" altLang="en-US" u="sng">
                <a:hlinkClick r:id="rId4" tooltip="MHC II"/>
              </a:rPr>
              <a:t>MHC II</a:t>
            </a:r>
            <a:r>
              <a:rPr lang="en-US" altLang="en-US"/>
              <a:t> with </a:t>
            </a:r>
            <a:r>
              <a:rPr lang="en-US" altLang="en-US" u="sng">
                <a:hlinkClick r:id="rId5" tooltip="T cell receptor"/>
              </a:rPr>
              <a:t>T cell receptors</a:t>
            </a:r>
            <a:r>
              <a:rPr lang="en-US" altLang="en-US"/>
              <a:t>, resulting in polyclonal T cell activation. In typical T cell recognition, an antigen is taken up by an antigen-presenting cell, processed, expressed on the cell surface in complex with class II major histocompatibility complex (MHC) in a groove formed by the alpha and beta chains of class II MHC, and recognized by an antigen-specific T cell receptor.</a:t>
            </a:r>
          </a:p>
          <a:p>
            <a:r>
              <a:rPr lang="en-US" altLang="en-US"/>
              <a:t>By contrast, superantigens do not require processing by antigen-presenting cells but instead interact directly with the invariant region</a:t>
            </a:r>
            <a:r>
              <a:rPr lang="en-US" altLang="en-US" baseline="30000"/>
              <a:t>[</a:t>
            </a:r>
            <a:r>
              <a:rPr lang="en-US" altLang="en-US" i="1" u="sng" baseline="30000">
                <a:hlinkClick r:id="rId6" tooltip="Wikipedia:Citation needed"/>
              </a:rPr>
              <a:t>citation needed</a:t>
            </a:r>
            <a:r>
              <a:rPr lang="en-US" altLang="en-US" baseline="30000"/>
              <a:t>]</a:t>
            </a:r>
            <a:r>
              <a:rPr lang="en-US" altLang="en-US"/>
              <a:t> of the class II MHC molecule. In patients with TSS, up to 20% of the body's T cells can be activated at one time. This polyclonal T-cell population causes a </a:t>
            </a:r>
            <a:r>
              <a:rPr lang="en-US" altLang="en-US" u="sng">
                <a:hlinkClick r:id="rId7" tooltip="Cytokine storm"/>
              </a:rPr>
              <a:t>cytokine storm</a:t>
            </a:r>
            <a:r>
              <a:rPr lang="en-US" altLang="en-US"/>
              <a:t>, followed by a multisystem disease. The toxin in </a:t>
            </a:r>
            <a:r>
              <a:rPr lang="en-US" altLang="en-US" i="1"/>
              <a:t>S. aureus</a:t>
            </a:r>
            <a:r>
              <a:rPr lang="en-US" altLang="en-US"/>
              <a:t> infections is TSS Toxin-1, or </a:t>
            </a:r>
            <a:r>
              <a:rPr lang="en-US" altLang="en-US" u="sng">
                <a:hlinkClick r:id="rId8" tooltip="Toxic shock syndrome toxin"/>
              </a:rPr>
              <a:t>TSST</a:t>
            </a:r>
            <a:r>
              <a:rPr lang="en-US" altLang="en-US"/>
              <a:t>-1. The TSST-1 is secreted as a single polypeptide chain.</a:t>
            </a:r>
          </a:p>
          <a:p>
            <a:r>
              <a:rPr lang="en-US" altLang="en-US"/>
              <a:t>The gene encoding toxic shock syndrome toxin is carried by a mobile genetic element of </a:t>
            </a:r>
            <a:r>
              <a:rPr lang="en-US" altLang="en-US" i="1"/>
              <a:t>S. aureus</a:t>
            </a:r>
            <a:r>
              <a:rPr lang="en-US" altLang="en-US"/>
              <a:t> in the SaPI family of </a:t>
            </a:r>
            <a:r>
              <a:rPr lang="en-US" altLang="en-US" u="sng">
                <a:hlinkClick r:id="rId9" tooltip="Pathogenicity island"/>
              </a:rPr>
              <a:t>pathogenicity islands</a:t>
            </a:r>
            <a:r>
              <a:rPr lang="en-US" altLang="en-US"/>
              <a:t>.</a:t>
            </a:r>
            <a:r>
              <a:rPr lang="en-US" altLang="en-US" u="sng" baseline="30000">
                <a:hlinkClick r:id="rId10"/>
              </a:rPr>
              <a:t>[1]</a:t>
            </a:r>
            <a:endParaRPr lang="en-US" altLang="en-US"/>
          </a:p>
          <a:p>
            <a:endParaRPr lang="en-US" altLang="en-US"/>
          </a:p>
        </p:txBody>
      </p:sp>
      <p:sp>
        <p:nvSpPr>
          <p:cNvPr id="542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959EC9-0218-409A-B217-6E7177EBB6AC}" type="slidenum">
              <a:rPr lang="en-US" altLang="en-US">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4119202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a:defRPr/>
            </a:pPr>
            <a:r>
              <a:rPr lang="en-US" b="1" dirty="0" err="1"/>
              <a:t>oxic</a:t>
            </a:r>
            <a:r>
              <a:rPr lang="en-US" b="1" dirty="0"/>
              <a:t> shock syndrome</a:t>
            </a:r>
            <a:r>
              <a:rPr lang="en-US" dirty="0"/>
              <a:t> (</a:t>
            </a:r>
            <a:r>
              <a:rPr lang="en-US" b="1" dirty="0"/>
              <a:t>TSS</a:t>
            </a:r>
            <a:r>
              <a:rPr lang="en-US" dirty="0"/>
              <a:t>) is a potentially fatal illness caused by a </a:t>
            </a:r>
            <a:r>
              <a:rPr lang="en-US" dirty="0">
                <a:hlinkClick r:id="rId3" tooltip="Exotoxin"/>
              </a:rPr>
              <a:t>bacterial toxin</a:t>
            </a:r>
            <a:r>
              <a:rPr lang="en-US" dirty="0"/>
              <a:t>. Different </a:t>
            </a:r>
            <a:r>
              <a:rPr lang="en-US" dirty="0">
                <a:hlinkClick r:id="rId4" tooltip="Bacteria"/>
              </a:rPr>
              <a:t>bacterial</a:t>
            </a:r>
            <a:r>
              <a:rPr lang="en-US" dirty="0"/>
              <a:t> </a:t>
            </a:r>
            <a:r>
              <a:rPr lang="en-US" dirty="0">
                <a:hlinkClick r:id="rId5" tooltip="Toxins"/>
              </a:rPr>
              <a:t>toxins</a:t>
            </a:r>
            <a:r>
              <a:rPr lang="en-US" dirty="0"/>
              <a:t> may cause toxic shock syndrome, depending on the situation. The </a:t>
            </a:r>
            <a:r>
              <a:rPr lang="en-US" dirty="0">
                <a:hlinkClick r:id="rId6" tooltip="Disease causative agent"/>
              </a:rPr>
              <a:t>causative</a:t>
            </a:r>
            <a:r>
              <a:rPr lang="en-US" dirty="0"/>
              <a:t> bacteria include </a:t>
            </a:r>
            <a:r>
              <a:rPr lang="en-US" i="1" dirty="0">
                <a:hlinkClick r:id="rId7" tooltip="Staphylococcus aureus"/>
              </a:rPr>
              <a:t>Staphylococcus aureus</a:t>
            </a:r>
            <a:r>
              <a:rPr lang="en-US" dirty="0"/>
              <a:t>, where TSS is caused by </a:t>
            </a:r>
            <a:r>
              <a:rPr lang="en-US" dirty="0" err="1">
                <a:hlinkClick r:id="rId8" tooltip="Enterotoxin type B"/>
              </a:rPr>
              <a:t>enterotoxin</a:t>
            </a:r>
            <a:r>
              <a:rPr lang="en-US" dirty="0">
                <a:hlinkClick r:id="rId8" tooltip="Enterotoxin type B"/>
              </a:rPr>
              <a:t> type B</a:t>
            </a:r>
            <a:r>
              <a:rPr lang="en-US" dirty="0"/>
              <a:t>, and </a:t>
            </a:r>
            <a:r>
              <a:rPr lang="en-US" i="1" dirty="0">
                <a:hlinkClick r:id="rId9" tooltip="Streptococcus pyogenes"/>
              </a:rPr>
              <a:t>Streptococcus </a:t>
            </a:r>
            <a:r>
              <a:rPr lang="en-US" i="1" dirty="0" err="1">
                <a:hlinkClick r:id="rId9" tooltip="Streptococcus pyogenes"/>
              </a:rPr>
              <a:t>pyogenes</a:t>
            </a:r>
            <a:r>
              <a:rPr lang="en-US" dirty="0"/>
              <a:t>. Streptococcal TSS is sometimes referred to as </a:t>
            </a:r>
            <a:r>
              <a:rPr lang="en-US" b="1" dirty="0"/>
              <a:t>toxic shock-like syndrome</a:t>
            </a:r>
            <a:r>
              <a:rPr lang="en-US" dirty="0"/>
              <a:t> (</a:t>
            </a:r>
            <a:r>
              <a:rPr lang="en-US" b="1" dirty="0"/>
              <a:t>TSLS</a:t>
            </a:r>
            <a:r>
              <a:rPr lang="en-US" dirty="0"/>
              <a:t>) or </a:t>
            </a:r>
            <a:r>
              <a:rPr lang="en-US" b="1" dirty="0"/>
              <a:t>streptococcal toxic shock syndrome</a:t>
            </a:r>
            <a:r>
              <a:rPr lang="en-US" dirty="0"/>
              <a:t> (</a:t>
            </a:r>
            <a:r>
              <a:rPr lang="en-US" b="1" dirty="0"/>
              <a:t>STSS</a:t>
            </a:r>
            <a:endParaRPr lang="en-US" dirty="0"/>
          </a:p>
          <a:p>
            <a:pPr>
              <a:defRPr/>
            </a:pPr>
            <a:r>
              <a:rPr lang="en-US" b="1" dirty="0"/>
              <a:t>Signs and symptoms</a:t>
            </a:r>
          </a:p>
          <a:p>
            <a:pPr>
              <a:defRPr/>
            </a:pPr>
            <a:r>
              <a:rPr lang="en-US" dirty="0"/>
              <a:t>Symptoms of toxic shock syndrome vary depending on the underlying cause. TSS resulting from infection with the bacterium </a:t>
            </a:r>
            <a:r>
              <a:rPr lang="en-US" i="1" dirty="0"/>
              <a:t>Staphylococcus aureus</a:t>
            </a:r>
            <a:r>
              <a:rPr lang="en-US" dirty="0"/>
              <a:t> typically manifests in otherwise healthy individuals with high </a:t>
            </a:r>
            <a:r>
              <a:rPr lang="en-US" dirty="0">
                <a:hlinkClick r:id="rId10" tooltip="Fever"/>
              </a:rPr>
              <a:t>fever</a:t>
            </a:r>
            <a:r>
              <a:rPr lang="en-US" dirty="0"/>
              <a:t>, accompanied by low </a:t>
            </a:r>
            <a:r>
              <a:rPr lang="en-US" dirty="0">
                <a:hlinkClick r:id="rId11" tooltip="Blood pressure"/>
              </a:rPr>
              <a:t>blood pressure</a:t>
            </a:r>
            <a:r>
              <a:rPr lang="en-US" dirty="0"/>
              <a:t>, </a:t>
            </a:r>
            <a:r>
              <a:rPr lang="en-US" dirty="0">
                <a:hlinkClick r:id="rId12" tooltip="Malaise"/>
              </a:rPr>
              <a:t>malaise</a:t>
            </a:r>
            <a:r>
              <a:rPr lang="en-US" dirty="0"/>
              <a:t> and confusion, which can rapidly progress to stupor, </a:t>
            </a:r>
            <a:r>
              <a:rPr lang="en-US" dirty="0">
                <a:hlinkClick r:id="rId13" tooltip="Coma"/>
              </a:rPr>
              <a:t>coma</a:t>
            </a:r>
            <a:r>
              <a:rPr lang="en-US" dirty="0"/>
              <a:t>, and multiple organ failure. The characteristic rash, often seen early in the course of illness, resembles a sunburn, and can involve any region of the body, including the lips, mouth, eyes, palms and soles. In patients who survive the initial phase of the infection, the rash </a:t>
            </a:r>
            <a:r>
              <a:rPr lang="en-US" i="1" dirty="0"/>
              <a:t>desquamates</a:t>
            </a:r>
            <a:r>
              <a:rPr lang="en-US" dirty="0"/>
              <a:t>, or peels off, after 10–14 days.</a:t>
            </a:r>
          </a:p>
          <a:p>
            <a:pPr>
              <a:defRPr/>
            </a:pPr>
            <a:r>
              <a:rPr lang="en-US" dirty="0"/>
              <a:t>In contrast, TSS caused by the bacterium </a:t>
            </a:r>
            <a:r>
              <a:rPr lang="en-US" i="1" dirty="0">
                <a:hlinkClick r:id="rId9" tooltip="Streptococcus pyogenes"/>
              </a:rPr>
              <a:t>Streptococcus </a:t>
            </a:r>
            <a:r>
              <a:rPr lang="en-US" i="1" dirty="0" err="1">
                <a:hlinkClick r:id="rId9" tooltip="Streptococcus pyogenes"/>
              </a:rPr>
              <a:t>pyogenes</a:t>
            </a:r>
            <a:r>
              <a:rPr lang="en-US" dirty="0"/>
              <a:t>, or TSLS, typically presents in people with pre-existing skin infections with the bacteria. These individuals often experience severe pain at the site of the skin infection, followed by rapid progression of symptoms as described above for TSS. In contrast to TSS caused by </a:t>
            </a:r>
            <a:r>
              <a:rPr lang="en-US" i="1" dirty="0"/>
              <a:t>Staphylococcus</a:t>
            </a:r>
            <a:r>
              <a:rPr lang="en-US" dirty="0"/>
              <a:t>, streptococcal TSS less often involves a sunburn-like rash.</a:t>
            </a:r>
          </a:p>
          <a:p>
            <a:pPr>
              <a:defRPr/>
            </a:pPr>
            <a:r>
              <a:rPr lang="en-US" dirty="0"/>
              <a:t>For Staphylococcal toxic shock syndrome, the diagnosis is based strictly upon </a:t>
            </a:r>
            <a:r>
              <a:rPr lang="en-US" dirty="0">
                <a:hlinkClick r:id="rId14" tooltip="Centers for Disease Control and Prevention"/>
              </a:rPr>
              <a:t>CDC</a:t>
            </a:r>
            <a:r>
              <a:rPr lang="en-US" dirty="0"/>
              <a:t> criteria modified in 1997 after the initial surge in </a:t>
            </a:r>
            <a:r>
              <a:rPr lang="en-US" dirty="0">
                <a:hlinkClick r:id="rId15" tooltip="Tampon"/>
              </a:rPr>
              <a:t>tampon</a:t>
            </a:r>
            <a:r>
              <a:rPr lang="en-US" dirty="0"/>
              <a:t>-associated infections.:</a:t>
            </a:r>
            <a:r>
              <a:rPr lang="en-US" baseline="30000" dirty="0"/>
              <a:t>[</a:t>
            </a:r>
            <a:r>
              <a:rPr lang="en-US" i="1" baseline="30000" dirty="0">
                <a:hlinkClick r:id="rId16" tooltip="Wikipedia:Citation needed"/>
              </a:rPr>
              <a:t>citation needed</a:t>
            </a:r>
            <a:r>
              <a:rPr lang="en-US" baseline="30000" dirty="0"/>
              <a:t>]</a:t>
            </a:r>
            <a:endParaRPr lang="en-US" dirty="0"/>
          </a:p>
          <a:p>
            <a:pPr>
              <a:defRPr/>
            </a:pPr>
            <a:r>
              <a:rPr lang="en-US" dirty="0">
                <a:hlinkClick r:id="rId17" tooltip="Body temperature"/>
              </a:rPr>
              <a:t>Body temperature</a:t>
            </a:r>
            <a:r>
              <a:rPr lang="en-US" dirty="0"/>
              <a:t> &gt; 38.9 °C (102.02 °F)</a:t>
            </a:r>
          </a:p>
          <a:p>
            <a:pPr>
              <a:defRPr/>
            </a:pPr>
            <a:r>
              <a:rPr lang="en-US" dirty="0"/>
              <a:t>Systolic </a:t>
            </a:r>
            <a:r>
              <a:rPr lang="en-US" dirty="0">
                <a:hlinkClick r:id="rId11" tooltip="Blood pressure"/>
              </a:rPr>
              <a:t>blood pressure</a:t>
            </a:r>
            <a:r>
              <a:rPr lang="en-US" dirty="0"/>
              <a:t> &lt; 90 mmHg</a:t>
            </a:r>
          </a:p>
          <a:p>
            <a:pPr>
              <a:defRPr/>
            </a:pPr>
            <a:r>
              <a:rPr lang="en-US" dirty="0"/>
              <a:t>Diffuse </a:t>
            </a:r>
            <a:r>
              <a:rPr lang="en-US" dirty="0">
                <a:hlinkClick r:id="rId18" tooltip="Rash"/>
              </a:rPr>
              <a:t>rash</a:t>
            </a:r>
            <a:r>
              <a:rPr lang="en-US" dirty="0"/>
              <a:t>, intense </a:t>
            </a:r>
            <a:r>
              <a:rPr lang="en-US" dirty="0" err="1">
                <a:hlinkClick r:id="rId19" tooltip="Erythroderma"/>
              </a:rPr>
              <a:t>erythroderma</a:t>
            </a:r>
            <a:r>
              <a:rPr lang="en-US" dirty="0"/>
              <a:t>, </a:t>
            </a:r>
            <a:r>
              <a:rPr lang="en-US" dirty="0">
                <a:hlinkClick r:id="rId20" tooltip="Blanch (medical)"/>
              </a:rPr>
              <a:t>blanching</a:t>
            </a:r>
            <a:endParaRPr lang="en-US" dirty="0"/>
          </a:p>
          <a:p>
            <a:pPr>
              <a:defRPr/>
            </a:pPr>
            <a:r>
              <a:rPr lang="en-US" dirty="0">
                <a:hlinkClick r:id="rId21" tooltip="Desquamation"/>
              </a:rPr>
              <a:t>Desquamation</a:t>
            </a:r>
            <a:r>
              <a:rPr lang="en-US" dirty="0"/>
              <a:t> (especially of the palms and soles) 1 – 2 weeks after onset.</a:t>
            </a:r>
          </a:p>
          <a:p>
            <a:pPr>
              <a:defRPr/>
            </a:pPr>
            <a:r>
              <a:rPr lang="en-US" dirty="0"/>
              <a:t>Involvement of three or more organ systems: </a:t>
            </a:r>
          </a:p>
          <a:p>
            <a:pPr lvl="1">
              <a:defRPr/>
            </a:pPr>
            <a:r>
              <a:rPr lang="en-US" dirty="0"/>
              <a:t>Gastrointestinal (</a:t>
            </a:r>
            <a:r>
              <a:rPr lang="en-US" dirty="0">
                <a:hlinkClick r:id="rId22" tooltip="Vomiting"/>
              </a:rPr>
              <a:t>vomiting</a:t>
            </a:r>
            <a:r>
              <a:rPr lang="en-US" dirty="0"/>
              <a:t>, </a:t>
            </a:r>
            <a:r>
              <a:rPr lang="en-US" dirty="0">
                <a:hlinkClick r:id="rId23" tooltip="Diarrhea"/>
              </a:rPr>
              <a:t>diarrhea</a:t>
            </a:r>
            <a:r>
              <a:rPr lang="en-US" dirty="0"/>
              <a:t>)</a:t>
            </a:r>
          </a:p>
          <a:p>
            <a:pPr lvl="1">
              <a:defRPr/>
            </a:pPr>
            <a:r>
              <a:rPr lang="en-US" dirty="0"/>
              <a:t>Muscular: severe </a:t>
            </a:r>
            <a:r>
              <a:rPr lang="en-US" dirty="0" err="1">
                <a:hlinkClick r:id="rId24" tooltip="Myalgia"/>
              </a:rPr>
              <a:t>myalgia</a:t>
            </a:r>
            <a:r>
              <a:rPr lang="en-US" dirty="0"/>
              <a:t> or </a:t>
            </a:r>
            <a:r>
              <a:rPr lang="en-US" dirty="0" err="1">
                <a:hlinkClick r:id="rId25" tooltip="Creatine phosphokinase"/>
              </a:rPr>
              <a:t>creatine</a:t>
            </a:r>
            <a:r>
              <a:rPr lang="en-US" dirty="0">
                <a:hlinkClick r:id="rId25" tooltip="Creatine phosphokinase"/>
              </a:rPr>
              <a:t> </a:t>
            </a:r>
            <a:r>
              <a:rPr lang="en-US" dirty="0" err="1">
                <a:hlinkClick r:id="rId25" tooltip="Creatine phosphokinase"/>
              </a:rPr>
              <a:t>phosphokinase</a:t>
            </a:r>
            <a:r>
              <a:rPr lang="en-US" dirty="0"/>
              <a:t> level at least twice the upper limit of normal for laboratory</a:t>
            </a:r>
          </a:p>
          <a:p>
            <a:pPr lvl="1">
              <a:defRPr/>
            </a:pPr>
            <a:r>
              <a:rPr lang="en-US" dirty="0">
                <a:hlinkClick r:id="rId26" tooltip="Mucous membrane"/>
              </a:rPr>
              <a:t>Mucous membrane</a:t>
            </a:r>
            <a:r>
              <a:rPr lang="en-US" dirty="0"/>
              <a:t> </a:t>
            </a:r>
            <a:r>
              <a:rPr lang="en-US" dirty="0">
                <a:hlinkClick r:id="rId27" tooltip="Hyperemia"/>
              </a:rPr>
              <a:t>hyperemia</a:t>
            </a:r>
            <a:r>
              <a:rPr lang="en-US" dirty="0"/>
              <a:t> (vaginal, oral, </a:t>
            </a:r>
            <a:r>
              <a:rPr lang="en-US" dirty="0" err="1"/>
              <a:t>conjunctival</a:t>
            </a:r>
            <a:r>
              <a:rPr lang="en-US" dirty="0"/>
              <a:t>)</a:t>
            </a:r>
          </a:p>
          <a:p>
            <a:pPr lvl="1">
              <a:defRPr/>
            </a:pPr>
            <a:r>
              <a:rPr lang="en-US" dirty="0">
                <a:hlinkClick r:id="rId28" tooltip="Renal failure"/>
              </a:rPr>
              <a:t>Renal failure</a:t>
            </a:r>
            <a:r>
              <a:rPr lang="en-US" dirty="0"/>
              <a:t> (</a:t>
            </a:r>
            <a:r>
              <a:rPr lang="en-US" dirty="0">
                <a:hlinkClick r:id="rId29" tooltip="Serum creatinine"/>
              </a:rPr>
              <a:t>serum </a:t>
            </a:r>
            <a:r>
              <a:rPr lang="en-US" dirty="0" err="1">
                <a:hlinkClick r:id="rId29" tooltip="Serum creatinine"/>
              </a:rPr>
              <a:t>creatinine</a:t>
            </a:r>
            <a:r>
              <a:rPr lang="en-US" dirty="0"/>
              <a:t> &gt; 2 times normal)</a:t>
            </a:r>
          </a:p>
          <a:p>
            <a:pPr lvl="1">
              <a:defRPr/>
            </a:pPr>
            <a:r>
              <a:rPr lang="en-US" dirty="0">
                <a:hlinkClick r:id="rId30" tooltip="Liver"/>
              </a:rPr>
              <a:t>Hepatic</a:t>
            </a:r>
            <a:r>
              <a:rPr lang="en-US" dirty="0"/>
              <a:t> inflammation (AST, ALT &gt; 2 times normal)</a:t>
            </a:r>
          </a:p>
          <a:p>
            <a:pPr lvl="1">
              <a:defRPr/>
            </a:pPr>
            <a:r>
              <a:rPr lang="en-US" dirty="0">
                <a:hlinkClick r:id="rId31" tooltip="Thrombocytopenia"/>
              </a:rPr>
              <a:t>Thrombocytopenia</a:t>
            </a:r>
            <a:r>
              <a:rPr lang="en-US" dirty="0"/>
              <a:t> (platelet count &lt; 100,000 / mm³</a:t>
            </a:r>
          </a:p>
          <a:p>
            <a:pPr lvl="1">
              <a:defRPr/>
            </a:pPr>
            <a:r>
              <a:rPr lang="en-US" dirty="0">
                <a:hlinkClick r:id="rId32" tooltip="Central nervous system"/>
              </a:rPr>
              <a:t>CNS</a:t>
            </a:r>
            <a:r>
              <a:rPr lang="en-US" dirty="0"/>
              <a:t> involvement (confusion without any focal neurological findings)</a:t>
            </a:r>
          </a:p>
          <a:p>
            <a:pPr>
              <a:defRPr/>
            </a:pPr>
            <a:r>
              <a:rPr lang="en-US" dirty="0"/>
              <a:t>Negative results of: </a:t>
            </a:r>
          </a:p>
          <a:p>
            <a:pPr lvl="1">
              <a:defRPr/>
            </a:pPr>
            <a:r>
              <a:rPr lang="en-US" dirty="0"/>
              <a:t>blood, throat, and CSF cultures for other bacteria</a:t>
            </a:r>
          </a:p>
          <a:p>
            <a:pPr lvl="1">
              <a:defRPr/>
            </a:pPr>
            <a:r>
              <a:rPr lang="en-US" dirty="0"/>
              <a:t>negative serology for </a:t>
            </a:r>
            <a:r>
              <a:rPr lang="en-US" dirty="0" err="1">
                <a:hlinkClick r:id="rId33" tooltip="Rickettsia"/>
              </a:rPr>
              <a:t>Rickettsia</a:t>
            </a:r>
            <a:r>
              <a:rPr lang="en-US" dirty="0"/>
              <a:t> infection, </a:t>
            </a:r>
            <a:r>
              <a:rPr lang="en-US" dirty="0" err="1">
                <a:hlinkClick r:id="rId34" tooltip="Leptospirosis"/>
              </a:rPr>
              <a:t>Leptospirosis</a:t>
            </a:r>
            <a:r>
              <a:rPr lang="en-US" dirty="0"/>
              <a:t>, and </a:t>
            </a:r>
            <a:r>
              <a:rPr lang="en-US" dirty="0">
                <a:hlinkClick r:id="rId35" tooltip="Measles"/>
              </a:rPr>
              <a:t>Measles</a:t>
            </a:r>
            <a:r>
              <a:rPr lang="en-US" dirty="0"/>
              <a:t>.</a:t>
            </a:r>
          </a:p>
          <a:p>
            <a:pPr>
              <a:defRPr/>
            </a:pPr>
            <a:r>
              <a:rPr lang="en-US" dirty="0"/>
              <a:t>Cases are classified as confirmed or probable based on the following:</a:t>
            </a:r>
          </a:p>
          <a:p>
            <a:pPr>
              <a:defRPr/>
            </a:pPr>
            <a:r>
              <a:rPr lang="en-US" dirty="0"/>
              <a:t>Confirmed: All six of the criteria above are met (unless the patient dies before desquamation can occur)</a:t>
            </a:r>
          </a:p>
          <a:p>
            <a:pPr>
              <a:defRPr/>
            </a:pPr>
            <a:r>
              <a:rPr lang="en-US" dirty="0"/>
              <a:t>Probable: Five of the six criteria above are met.</a:t>
            </a:r>
          </a:p>
          <a:p>
            <a:pPr>
              <a:defRPr/>
            </a:pPr>
            <a:r>
              <a:rPr lang="en-US" b="1" dirty="0" err="1"/>
              <a:t>Pathophysiology</a:t>
            </a:r>
            <a:endParaRPr lang="en-US" b="1" dirty="0"/>
          </a:p>
          <a:p>
            <a:pPr>
              <a:defRPr/>
            </a:pPr>
            <a:r>
              <a:rPr lang="en-US" dirty="0"/>
              <a:t>In both TSS (caused by </a:t>
            </a:r>
            <a:r>
              <a:rPr lang="en-US" i="1" dirty="0"/>
              <a:t>S. aureus</a:t>
            </a:r>
            <a:r>
              <a:rPr lang="en-US" dirty="0"/>
              <a:t>) and TSLS (caused by </a:t>
            </a:r>
            <a:r>
              <a:rPr lang="en-US" i="1" dirty="0"/>
              <a:t>S. </a:t>
            </a:r>
            <a:r>
              <a:rPr lang="en-US" i="1" dirty="0" err="1"/>
              <a:t>pyogenes</a:t>
            </a:r>
            <a:r>
              <a:rPr lang="en-US" dirty="0"/>
              <a:t>), disease progression stems from a </a:t>
            </a:r>
            <a:r>
              <a:rPr lang="en-US" dirty="0">
                <a:hlinkClick r:id="rId36" tooltip="Superantigen"/>
              </a:rPr>
              <a:t>superantigen</a:t>
            </a:r>
            <a:r>
              <a:rPr lang="en-US" dirty="0"/>
              <a:t> toxin that allows the nonspecific binding of </a:t>
            </a:r>
            <a:r>
              <a:rPr lang="en-US" dirty="0">
                <a:hlinkClick r:id="rId37" tooltip="MHC II"/>
              </a:rPr>
              <a:t>MHC II</a:t>
            </a:r>
            <a:r>
              <a:rPr lang="en-US" dirty="0"/>
              <a:t> with </a:t>
            </a:r>
            <a:r>
              <a:rPr lang="en-US" dirty="0">
                <a:hlinkClick r:id="rId38" tooltip="T cell receptor"/>
              </a:rPr>
              <a:t>T cell receptors</a:t>
            </a:r>
            <a:r>
              <a:rPr lang="en-US" dirty="0"/>
              <a:t>, resulting in polyclonal T cell activation. In typical T cell recognition, an antigen is taken up by an antigen-presenting cell, processed, expressed on the cell surface in complex with class II major </a:t>
            </a:r>
            <a:r>
              <a:rPr lang="en-US" dirty="0" err="1"/>
              <a:t>histocompatibility</a:t>
            </a:r>
            <a:r>
              <a:rPr lang="en-US" dirty="0"/>
              <a:t> complex (MHC) in a groove formed by the alpha and beta chains of class II MHC, and recognized by an antigen-specific T cell receptor.</a:t>
            </a:r>
          </a:p>
          <a:p>
            <a:pPr>
              <a:defRPr/>
            </a:pPr>
            <a:r>
              <a:rPr lang="en-US" dirty="0"/>
              <a:t>By contrast, </a:t>
            </a:r>
            <a:r>
              <a:rPr lang="en-US" dirty="0" err="1"/>
              <a:t>superantigens</a:t>
            </a:r>
            <a:r>
              <a:rPr lang="en-US" dirty="0"/>
              <a:t> do not require processing by antigen-presenting cells but instead interact directly with the invariant region</a:t>
            </a:r>
            <a:r>
              <a:rPr lang="en-US" baseline="30000" dirty="0"/>
              <a:t>[</a:t>
            </a:r>
            <a:r>
              <a:rPr lang="en-US" i="1" baseline="30000" dirty="0">
                <a:hlinkClick r:id="rId16" tooltip="Wikipedia:Citation needed"/>
              </a:rPr>
              <a:t>citation needed</a:t>
            </a:r>
            <a:r>
              <a:rPr lang="en-US" baseline="30000" dirty="0"/>
              <a:t>]</a:t>
            </a:r>
            <a:r>
              <a:rPr lang="en-US" dirty="0"/>
              <a:t> of the class II MHC molecule. In patients with TSS, up to 20% of the body's T cells can be activated at one time. This polyclonal T-cell population causes a </a:t>
            </a:r>
            <a:r>
              <a:rPr lang="en-US" dirty="0">
                <a:hlinkClick r:id="rId39" tooltip="Cytokine storm"/>
              </a:rPr>
              <a:t>cytokine storm</a:t>
            </a:r>
            <a:r>
              <a:rPr lang="en-US" dirty="0"/>
              <a:t>, followed by a multisystem disease. The toxin in </a:t>
            </a:r>
            <a:r>
              <a:rPr lang="en-US" i="1" dirty="0"/>
              <a:t>S. aureus</a:t>
            </a:r>
            <a:r>
              <a:rPr lang="en-US" dirty="0"/>
              <a:t> infections is TSS Toxin-1, or </a:t>
            </a:r>
            <a:r>
              <a:rPr lang="en-US" dirty="0">
                <a:hlinkClick r:id="rId40" tooltip="Toxic shock syndrome toxin"/>
              </a:rPr>
              <a:t>TSST</a:t>
            </a:r>
            <a:r>
              <a:rPr lang="en-US" dirty="0"/>
              <a:t>-1. The TSST-1 is secreted as a single polypeptide chain.</a:t>
            </a:r>
          </a:p>
          <a:p>
            <a:pPr>
              <a:defRPr/>
            </a:pPr>
            <a:r>
              <a:rPr lang="en-US" dirty="0"/>
              <a:t>The gene encoding toxic shock syndrome toxin is carried by a mobile genetic element of </a:t>
            </a:r>
            <a:r>
              <a:rPr lang="en-US" i="1" dirty="0"/>
              <a:t>S. aureus</a:t>
            </a:r>
            <a:r>
              <a:rPr lang="en-US" dirty="0"/>
              <a:t> in the </a:t>
            </a:r>
            <a:r>
              <a:rPr lang="en-US" dirty="0" err="1"/>
              <a:t>SaPI</a:t>
            </a:r>
            <a:r>
              <a:rPr lang="en-US" dirty="0"/>
              <a:t> family of </a:t>
            </a:r>
            <a:r>
              <a:rPr lang="en-US" dirty="0" err="1">
                <a:hlinkClick r:id="rId41" tooltip="Pathogenicity island"/>
              </a:rPr>
              <a:t>pathogenicity</a:t>
            </a:r>
            <a:r>
              <a:rPr lang="en-US" dirty="0">
                <a:hlinkClick r:id="rId41" tooltip="Pathogenicity island"/>
              </a:rPr>
              <a:t> islands</a:t>
            </a:r>
            <a:r>
              <a:rPr lang="en-US" dirty="0"/>
              <a:t>.</a:t>
            </a:r>
            <a:r>
              <a:rPr lang="en-US" baseline="30000" dirty="0">
                <a:hlinkClick r:id="rId42"/>
              </a:rPr>
              <a:t>[1]</a:t>
            </a:r>
            <a:endParaRPr lang="en-US" dirty="0"/>
          </a:p>
          <a:p>
            <a:pPr>
              <a:defRPr/>
            </a:pPr>
            <a:r>
              <a:rPr lang="en-US" b="1" dirty="0"/>
              <a:t>Treatment</a:t>
            </a:r>
          </a:p>
          <a:p>
            <a:pPr>
              <a:defRPr/>
            </a:pPr>
            <a:r>
              <a:rPr lang="en-US" dirty="0"/>
              <a:t>The severity of this disease frequently warrants hospitalization. Admission to the </a:t>
            </a:r>
            <a:r>
              <a:rPr lang="en-US" dirty="0">
                <a:hlinkClick r:id="rId43" tooltip="Intensive care unit"/>
              </a:rPr>
              <a:t>intensive care unit</a:t>
            </a:r>
            <a:r>
              <a:rPr lang="en-US" dirty="0"/>
              <a:t> is often necessary for supportive care (for aggressive fluid management, ventilation, renal replacement therapy and </a:t>
            </a:r>
            <a:r>
              <a:rPr lang="en-US" dirty="0" err="1">
                <a:hlinkClick r:id="rId44" tooltip="Inotropic"/>
              </a:rPr>
              <a:t>inotropic</a:t>
            </a:r>
            <a:r>
              <a:rPr lang="en-US" dirty="0"/>
              <a:t> support), particularly in the case of </a:t>
            </a:r>
            <a:r>
              <a:rPr lang="en-US" dirty="0">
                <a:hlinkClick r:id="rId45" tooltip="Multiple organ failure"/>
              </a:rPr>
              <a:t>multiple organ failure</a:t>
            </a:r>
            <a:r>
              <a:rPr lang="en-US" dirty="0"/>
              <a:t>.</a:t>
            </a:r>
            <a:r>
              <a:rPr lang="en-US" baseline="30000" dirty="0">
                <a:hlinkClick r:id="rId42"/>
              </a:rPr>
              <a:t>[2]</a:t>
            </a:r>
            <a:r>
              <a:rPr lang="en-US" dirty="0"/>
              <a:t> The source of infection should be removed or drained if possible: abscesses and collections should be drained. Anyone wearing a </a:t>
            </a:r>
            <a:r>
              <a:rPr lang="en-US" dirty="0">
                <a:hlinkClick r:id="rId15" tooltip="Tampon"/>
              </a:rPr>
              <a:t>tampon</a:t>
            </a:r>
            <a:r>
              <a:rPr lang="en-US" dirty="0"/>
              <a:t> at the onset of symptoms should remove it immediately. Outcomes are poorer in patients who do not have the source of infection removed.</a:t>
            </a:r>
            <a:r>
              <a:rPr lang="en-US" baseline="30000" dirty="0">
                <a:hlinkClick r:id="rId42"/>
              </a:rPr>
              <a:t>[2]</a:t>
            </a:r>
            <a:endParaRPr lang="en-US" dirty="0"/>
          </a:p>
          <a:p>
            <a:pPr>
              <a:defRPr/>
            </a:pPr>
            <a:r>
              <a:rPr lang="en-US" dirty="0"/>
              <a:t>Antibiotic treatment should cover both </a:t>
            </a:r>
            <a:r>
              <a:rPr lang="en-US" i="1" dirty="0"/>
              <a:t>S. </a:t>
            </a:r>
            <a:r>
              <a:rPr lang="en-US" i="1" dirty="0" err="1"/>
              <a:t>pyogenes</a:t>
            </a:r>
            <a:r>
              <a:rPr lang="en-US" dirty="0"/>
              <a:t> and </a:t>
            </a:r>
            <a:r>
              <a:rPr lang="en-US" i="1" dirty="0"/>
              <a:t>S. aureus</a:t>
            </a:r>
            <a:r>
              <a:rPr lang="en-US" dirty="0"/>
              <a:t>. This may include a combination of </a:t>
            </a:r>
            <a:r>
              <a:rPr lang="en-US" dirty="0" err="1">
                <a:hlinkClick r:id="rId46" tooltip="Cephalosporin"/>
              </a:rPr>
              <a:t>cephalosporins</a:t>
            </a:r>
            <a:r>
              <a:rPr lang="en-US" dirty="0"/>
              <a:t>, </a:t>
            </a:r>
            <a:r>
              <a:rPr lang="en-US" dirty="0" err="1">
                <a:hlinkClick r:id="rId47" tooltip="Penicillin"/>
              </a:rPr>
              <a:t>penicillins</a:t>
            </a:r>
            <a:r>
              <a:rPr lang="en-US" dirty="0"/>
              <a:t> or </a:t>
            </a:r>
            <a:r>
              <a:rPr lang="en-US" dirty="0" err="1">
                <a:hlinkClick r:id="rId48" tooltip="Vancomycin"/>
              </a:rPr>
              <a:t>vancomycin</a:t>
            </a:r>
            <a:r>
              <a:rPr lang="en-US" dirty="0"/>
              <a:t>. The addition of </a:t>
            </a:r>
            <a:r>
              <a:rPr lang="en-US" dirty="0" err="1">
                <a:hlinkClick r:id="rId49" tooltip="Clindamycin"/>
              </a:rPr>
              <a:t>clindamycin</a:t>
            </a:r>
            <a:r>
              <a:rPr lang="en-US" baseline="30000" dirty="0">
                <a:hlinkClick r:id="rId42"/>
              </a:rPr>
              <a:t>[3]</a:t>
            </a:r>
            <a:r>
              <a:rPr lang="en-US" dirty="0"/>
              <a:t> or </a:t>
            </a:r>
            <a:r>
              <a:rPr lang="en-US" dirty="0" err="1">
                <a:hlinkClick r:id="rId50" tooltip="Gentamicin"/>
              </a:rPr>
              <a:t>gentamicin</a:t>
            </a:r>
            <a:r>
              <a:rPr lang="en-US" baseline="30000" dirty="0">
                <a:hlinkClick r:id="rId42"/>
              </a:rPr>
              <a:t>[4]</a:t>
            </a:r>
            <a:r>
              <a:rPr lang="en-US" dirty="0"/>
              <a:t> reduces toxin production and mortality.</a:t>
            </a:r>
          </a:p>
          <a:p>
            <a:pPr>
              <a:defRPr/>
            </a:pPr>
            <a:r>
              <a:rPr lang="en-US" b="1" dirty="0"/>
              <a:t>Prognosis</a:t>
            </a:r>
          </a:p>
          <a:p>
            <a:pPr>
              <a:defRPr/>
            </a:pPr>
            <a:r>
              <a:rPr lang="en-US" dirty="0"/>
              <a:t>With proper treatment, patients usually recover in two to three weeks</a:t>
            </a:r>
            <a:r>
              <a:rPr lang="en-US" baseline="30000" dirty="0"/>
              <a:t>[</a:t>
            </a:r>
            <a:r>
              <a:rPr lang="en-US" i="1" baseline="30000" dirty="0">
                <a:hlinkClick r:id="rId16" tooltip="Wikipedia:Citation needed"/>
              </a:rPr>
              <a:t>citation needed</a:t>
            </a:r>
            <a:r>
              <a:rPr lang="en-US" baseline="30000" dirty="0"/>
              <a:t>]</a:t>
            </a:r>
            <a:r>
              <a:rPr lang="en-US" dirty="0"/>
              <a:t>. The condition can, however, be fatal within hours.</a:t>
            </a:r>
          </a:p>
          <a:p>
            <a:pPr>
              <a:defRPr/>
            </a:pPr>
            <a:r>
              <a:rPr lang="en-US" b="1" dirty="0"/>
              <a:t>Epidemiology</a:t>
            </a:r>
          </a:p>
          <a:p>
            <a:pPr>
              <a:defRPr/>
            </a:pPr>
            <a:r>
              <a:rPr lang="en-US" dirty="0"/>
              <a:t>Staphylococcal toxic shock syndrome is rare and the number of reported cases has declined significantly since the 1980s. Patrick </a:t>
            </a:r>
            <a:r>
              <a:rPr lang="en-US" dirty="0" err="1"/>
              <a:t>Schlievert</a:t>
            </a:r>
            <a:r>
              <a:rPr lang="en-US" dirty="0"/>
              <a:t>, who published a study on it in 2004, determined incidence at 3 to 4 out of 100,000 tampon users per year; the information supplied by manufacturers of sanitary products such as </a:t>
            </a:r>
            <a:r>
              <a:rPr lang="en-US" dirty="0" err="1"/>
              <a:t>Tampax</a:t>
            </a:r>
            <a:r>
              <a:rPr lang="en-US" dirty="0"/>
              <a:t> and Stayfree puts it at 1 to 17 of every 100,000 menstruating people per year.</a:t>
            </a:r>
            <a:r>
              <a:rPr lang="en-US" baseline="30000" dirty="0">
                <a:hlinkClick r:id="rId42"/>
              </a:rPr>
              <a:t>[5][6]</a:t>
            </a:r>
            <a:endParaRPr lang="en-US" dirty="0"/>
          </a:p>
          <a:p>
            <a:pPr>
              <a:defRPr/>
            </a:pPr>
            <a:r>
              <a:rPr lang="en-US" dirty="0"/>
              <a:t>The CDC has stopped tracking TSS. However, there was a rise in reported cases in the early 2000s: eight deaths from the syndrome in California in 2002 after three successive years of four deaths per year, and </a:t>
            </a:r>
            <a:r>
              <a:rPr lang="en-US" dirty="0" err="1"/>
              <a:t>Schlievert's</a:t>
            </a:r>
            <a:r>
              <a:rPr lang="en-US" dirty="0"/>
              <a:t> study found cases in part of Minnesota more than tripled from 2000 to 2003.</a:t>
            </a:r>
            <a:r>
              <a:rPr lang="en-US" baseline="30000" dirty="0">
                <a:hlinkClick r:id="rId42"/>
              </a:rPr>
              <a:t>[5]</a:t>
            </a:r>
            <a:r>
              <a:rPr lang="en-US" dirty="0"/>
              <a:t> </a:t>
            </a:r>
            <a:r>
              <a:rPr lang="en-US" dirty="0" err="1"/>
              <a:t>Schlievert</a:t>
            </a:r>
            <a:r>
              <a:rPr lang="en-US" dirty="0"/>
              <a:t> considers earlier onset of menstruation to be a cause of the rise; others, such as Philip M. </a:t>
            </a:r>
            <a:r>
              <a:rPr lang="en-US" dirty="0" err="1"/>
              <a:t>Tierno</a:t>
            </a:r>
            <a:r>
              <a:rPr lang="en-US" dirty="0"/>
              <a:t> and Bruce A. Hanna, blame new high-absorbency tampons introduced in 1999 and manufacturers discontinuing warnings not to leave tampons in overnight.</a:t>
            </a:r>
            <a:r>
              <a:rPr lang="en-US" baseline="30000" dirty="0">
                <a:hlinkClick r:id="rId42"/>
              </a:rPr>
              <a:t>[5]</a:t>
            </a:r>
            <a:endParaRPr lang="en-US" dirty="0"/>
          </a:p>
          <a:p>
            <a:pPr>
              <a:defRPr/>
            </a:pPr>
            <a:r>
              <a:rPr lang="en-US" b="1" dirty="0"/>
              <a:t>History</a:t>
            </a:r>
          </a:p>
          <a:p>
            <a:pPr>
              <a:defRPr/>
            </a:pPr>
            <a:r>
              <a:rPr lang="en-US" b="1" dirty="0"/>
              <a:t>Initial description</a:t>
            </a:r>
          </a:p>
          <a:p>
            <a:pPr>
              <a:defRPr/>
            </a:pPr>
            <a:r>
              <a:rPr lang="en-US" dirty="0"/>
              <a:t>The term </a:t>
            </a:r>
            <a:r>
              <a:rPr lang="en-US" i="1" dirty="0"/>
              <a:t>toxic shock syndrome</a:t>
            </a:r>
            <a:r>
              <a:rPr lang="en-US" dirty="0"/>
              <a:t> was first used in 1978 by a Denver pediatrician, Dr. James K. Todd, to describe the staphylococcal illness in three boys and four girls aged 8–17 years.</a:t>
            </a:r>
            <a:r>
              <a:rPr lang="en-US" baseline="30000" dirty="0">
                <a:hlinkClick r:id="rId42"/>
              </a:rPr>
              <a:t>[7]</a:t>
            </a:r>
            <a:r>
              <a:rPr lang="en-US" dirty="0"/>
              <a:t> Even though </a:t>
            </a:r>
            <a:r>
              <a:rPr lang="en-US" i="1" dirty="0"/>
              <a:t>S. aureus</a:t>
            </a:r>
            <a:r>
              <a:rPr lang="en-US" dirty="0"/>
              <a:t> was isolated from mucosal sites in the patients, bacteria could not be isolated from the blood, cerebrospinal fluid, or urine, raising suspicion that a toxin was involved. The authors of the study noted reports of similar staphylococcal illnesses had appeared occasionally as far back as 1927, but the authors at the time failed to consider the possibility of a connection between toxic shock syndrome and tampon use, as three of the girls who were menstruating when the illness developed were using tampons. Many cases of TSS occurred after tampons were left in the person using them.</a:t>
            </a:r>
            <a:r>
              <a:rPr lang="en-US" baseline="30000" dirty="0">
                <a:hlinkClick r:id="rId42"/>
              </a:rPr>
              <a:t>[8]</a:t>
            </a:r>
            <a:endParaRPr lang="en-US" dirty="0"/>
          </a:p>
          <a:p>
            <a:pPr>
              <a:defRPr/>
            </a:pPr>
            <a:r>
              <a:rPr lang="en-US" b="1" dirty="0"/>
              <a:t>Rely tampons</a:t>
            </a:r>
          </a:p>
          <a:p>
            <a:pPr>
              <a:defRPr/>
            </a:pPr>
            <a:r>
              <a:rPr lang="en-US" dirty="0"/>
              <a:t>Following controversial test marketing in </a:t>
            </a:r>
            <a:r>
              <a:rPr lang="en-US" dirty="0">
                <a:hlinkClick r:id="rId51" tooltip="Rochester, New York"/>
              </a:rPr>
              <a:t>Rochester, New York</a:t>
            </a:r>
            <a:r>
              <a:rPr lang="en-US" dirty="0"/>
              <a:t> and </a:t>
            </a:r>
            <a:r>
              <a:rPr lang="en-US" dirty="0">
                <a:hlinkClick r:id="rId52" tooltip="Fort Wayne, Indiana"/>
              </a:rPr>
              <a:t>Fort Wayne, Indiana</a:t>
            </a:r>
            <a:r>
              <a:rPr lang="en-US" dirty="0"/>
              <a:t>,</a:t>
            </a:r>
            <a:r>
              <a:rPr lang="en-US" baseline="30000" dirty="0">
                <a:hlinkClick r:id="rId42"/>
              </a:rPr>
              <a:t>[9]</a:t>
            </a:r>
            <a:r>
              <a:rPr lang="en-US" dirty="0"/>
              <a:t> in August 1978, </a:t>
            </a:r>
            <a:r>
              <a:rPr lang="en-US" dirty="0">
                <a:hlinkClick r:id="rId53" tooltip="Procter and Gamble"/>
              </a:rPr>
              <a:t>Procter and Gamble</a:t>
            </a:r>
            <a:r>
              <a:rPr lang="en-US" dirty="0"/>
              <a:t> introduced superabsorbent </a:t>
            </a:r>
            <a:r>
              <a:rPr lang="en-US" dirty="0">
                <a:hlinkClick r:id="rId54" tooltip="Rely (brand)"/>
              </a:rPr>
              <a:t>Rely</a:t>
            </a:r>
            <a:r>
              <a:rPr lang="en-US" dirty="0"/>
              <a:t> tampons to the </a:t>
            </a:r>
            <a:r>
              <a:rPr lang="en-US" dirty="0">
                <a:hlinkClick r:id="rId55" tooltip="United States"/>
              </a:rPr>
              <a:t>United States</a:t>
            </a:r>
            <a:r>
              <a:rPr lang="en-US" dirty="0"/>
              <a:t> market</a:t>
            </a:r>
            <a:r>
              <a:rPr lang="en-US" baseline="30000" dirty="0">
                <a:hlinkClick r:id="rId42"/>
              </a:rPr>
              <a:t>[10]</a:t>
            </a:r>
            <a:r>
              <a:rPr lang="en-US" dirty="0"/>
              <a:t> in response to women's demands for tampons that could contain an entire menstrual flow without leaking or replacement.</a:t>
            </a:r>
            <a:r>
              <a:rPr lang="en-US" baseline="30000" dirty="0">
                <a:hlinkClick r:id="rId42"/>
              </a:rPr>
              <a:t>[11]</a:t>
            </a:r>
            <a:r>
              <a:rPr lang="en-US" dirty="0"/>
              <a:t> Rely used </a:t>
            </a:r>
            <a:r>
              <a:rPr lang="en-US" dirty="0" err="1">
                <a:hlinkClick r:id="rId56" tooltip="Carboxymethyl cellulose"/>
              </a:rPr>
              <a:t>carboxymethylcellulose</a:t>
            </a:r>
            <a:r>
              <a:rPr lang="en-US" dirty="0"/>
              <a:t> (CMC) and compressed beads of </a:t>
            </a:r>
            <a:r>
              <a:rPr lang="en-US" dirty="0">
                <a:hlinkClick r:id="rId57" tooltip="Polyester"/>
              </a:rPr>
              <a:t>polyester</a:t>
            </a:r>
            <a:r>
              <a:rPr lang="en-US" dirty="0"/>
              <a:t> for absorption. This tampon design could absorb nearly 20 times its own weight in fluid.</a:t>
            </a:r>
            <a:r>
              <a:rPr lang="en-US" baseline="30000" dirty="0">
                <a:hlinkClick r:id="rId42"/>
              </a:rPr>
              <a:t>[12]</a:t>
            </a:r>
            <a:r>
              <a:rPr lang="en-US" dirty="0"/>
              <a:t> Further, the tampon would "blossom" into a cup shape in the vagina to hold menstrual fluids without leakage.</a:t>
            </a:r>
          </a:p>
          <a:p>
            <a:pPr>
              <a:defRPr/>
            </a:pPr>
            <a:r>
              <a:rPr lang="en-US" dirty="0"/>
              <a:t>In January 1980, epidemiologists in </a:t>
            </a:r>
            <a:r>
              <a:rPr lang="en-US" dirty="0">
                <a:hlinkClick r:id="rId58" tooltip="Wisconsin"/>
              </a:rPr>
              <a:t>Wisconsin</a:t>
            </a:r>
            <a:r>
              <a:rPr lang="en-US" dirty="0"/>
              <a:t> and </a:t>
            </a:r>
            <a:r>
              <a:rPr lang="en-US" dirty="0">
                <a:hlinkClick r:id="rId59" tooltip="Minnesota"/>
              </a:rPr>
              <a:t>Minnesota</a:t>
            </a:r>
            <a:r>
              <a:rPr lang="en-US" dirty="0"/>
              <a:t> reported the appearance of TSS, mostly in those menstruating, to the </a:t>
            </a:r>
            <a:r>
              <a:rPr lang="en-US" dirty="0">
                <a:hlinkClick r:id="rId14" tooltip="Centers for Disease Control and Prevention"/>
              </a:rPr>
              <a:t>CDC</a:t>
            </a:r>
            <a:r>
              <a:rPr lang="en-US" dirty="0"/>
              <a:t>.</a:t>
            </a:r>
            <a:r>
              <a:rPr lang="en-US" baseline="30000" dirty="0">
                <a:hlinkClick r:id="rId42"/>
              </a:rPr>
              <a:t>[13]</a:t>
            </a:r>
            <a:r>
              <a:rPr lang="en-US" dirty="0"/>
              <a:t> </a:t>
            </a:r>
            <a:r>
              <a:rPr lang="en-US" i="1" dirty="0"/>
              <a:t>S. aureus</a:t>
            </a:r>
            <a:r>
              <a:rPr lang="en-US" dirty="0"/>
              <a:t> was successfully cultured from most of the subjects. The Toxic Shock Syndrome Task Force was created and investigated the epidemic as the number of reported cases rose throughout the summer of 1980.</a:t>
            </a:r>
            <a:r>
              <a:rPr lang="en-US" baseline="30000" dirty="0">
                <a:hlinkClick r:id="rId42"/>
              </a:rPr>
              <a:t>[14]</a:t>
            </a:r>
            <a:r>
              <a:rPr lang="en-US" dirty="0"/>
              <a:t> In September 1980, CDC reported users of Rely were at increased risk for developing TSS.</a:t>
            </a:r>
            <a:r>
              <a:rPr lang="en-US" baseline="30000" dirty="0">
                <a:hlinkClick r:id="rId42"/>
              </a:rPr>
              <a:t>[15]</a:t>
            </a:r>
            <a:endParaRPr lang="en-US" dirty="0"/>
          </a:p>
          <a:p>
            <a:pPr>
              <a:defRPr/>
            </a:pPr>
            <a:r>
              <a:rPr lang="en-US" dirty="0"/>
              <a:t>On 22 September 1980, Procter and Gamble recalled Rely</a:t>
            </a:r>
            <a:r>
              <a:rPr lang="en-US" baseline="30000" dirty="0">
                <a:hlinkClick r:id="rId42"/>
              </a:rPr>
              <a:t>[16]</a:t>
            </a:r>
            <a:r>
              <a:rPr lang="en-US" dirty="0"/>
              <a:t> following release of the CDC report. As part of the voluntary recall, Procter and Gamble entered into a consent agreement with the FDA "providing for a program for notification to consumers and retrieval of the product from the market."</a:t>
            </a:r>
            <a:r>
              <a:rPr lang="en-US" baseline="30000" dirty="0">
                <a:hlinkClick r:id="rId42"/>
              </a:rPr>
              <a:t>[17]</a:t>
            </a:r>
            <a:r>
              <a:rPr lang="en-US" dirty="0"/>
              <a:t> However, it was clear to other investigators that Rely was not the only culprit. Other regions of the United States saw increases in menstrual TSS before Rely was introduced.</a:t>
            </a:r>
            <a:r>
              <a:rPr lang="en-US" baseline="30000" dirty="0">
                <a:hlinkClick r:id="rId42"/>
              </a:rPr>
              <a:t>[18]</a:t>
            </a:r>
            <a:endParaRPr lang="en-US" dirty="0"/>
          </a:p>
          <a:p>
            <a:pPr>
              <a:defRPr/>
            </a:pPr>
            <a:r>
              <a:rPr lang="en-US" dirty="0"/>
              <a:t>It was shown later that higher absorbency of tampons was associated with an increased risk for TSS, regardless of the chemical composition or the brand of the tampon. The sole exception was Rely, for which the risk for TSS was still higher when corrected for its absorbency.</a:t>
            </a:r>
            <a:r>
              <a:rPr lang="en-US" baseline="30000" dirty="0">
                <a:hlinkClick r:id="rId42"/>
              </a:rPr>
              <a:t>[19]</a:t>
            </a:r>
            <a:r>
              <a:rPr lang="en-US" dirty="0"/>
              <a:t> The ability of </a:t>
            </a:r>
            <a:r>
              <a:rPr lang="en-US" dirty="0" err="1"/>
              <a:t>carboxymethylcellulose</a:t>
            </a:r>
            <a:r>
              <a:rPr lang="en-US" dirty="0"/>
              <a:t> to filter the </a:t>
            </a:r>
            <a:r>
              <a:rPr lang="en-US" i="1" dirty="0"/>
              <a:t>S. aureus</a:t>
            </a:r>
            <a:r>
              <a:rPr lang="en-US" dirty="0"/>
              <a:t> toxin that causes TSS may account for the increased risk associated with Rely.</a:t>
            </a:r>
            <a:r>
              <a:rPr lang="en-US" baseline="30000" dirty="0">
                <a:hlinkClick r:id="rId42"/>
              </a:rPr>
              <a:t>[12]</a:t>
            </a:r>
            <a:endParaRPr lang="en-US" dirty="0"/>
          </a:p>
          <a:p>
            <a:pPr>
              <a:defRPr/>
            </a:pPr>
            <a:r>
              <a:rPr lang="en-US" b="1" dirty="0"/>
              <a:t>Notable cases</a:t>
            </a:r>
          </a:p>
          <a:p>
            <a:pPr>
              <a:defRPr/>
            </a:pPr>
            <a:endParaRPr lang="en-US" dirty="0"/>
          </a:p>
        </p:txBody>
      </p:sp>
      <p:sp>
        <p:nvSpPr>
          <p:cNvPr id="563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B16B61-D660-4E3C-A865-0BF656EB62CC}" type="slidenum">
              <a:rPr lang="en-US" altLang="en-US">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3002973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severity of this disease frequently warrants hospitalization. </a:t>
            </a:r>
          </a:p>
          <a:p>
            <a:endParaRPr lang="en-US" altLang="en-US"/>
          </a:p>
          <a:p>
            <a:r>
              <a:rPr lang="en-US" altLang="en-US"/>
              <a:t>Admission to the </a:t>
            </a:r>
            <a:r>
              <a:rPr lang="en-US" altLang="en-US">
                <a:hlinkClick r:id="rId3" tooltip="Intensive care unit"/>
              </a:rPr>
              <a:t>intensive care unit</a:t>
            </a:r>
            <a:r>
              <a:rPr lang="en-US" altLang="en-US"/>
              <a:t> is often necessary for supportive care (for aggressive fluid management, ventilation, renal replacement therapy and </a:t>
            </a:r>
            <a:r>
              <a:rPr lang="en-US" altLang="en-US">
                <a:hlinkClick r:id="rId4" tooltip="Inotropic"/>
              </a:rPr>
              <a:t>inotropic</a:t>
            </a:r>
            <a:r>
              <a:rPr lang="en-US" altLang="en-US"/>
              <a:t> support), particularly in the case of </a:t>
            </a:r>
            <a:r>
              <a:rPr lang="en-US" altLang="en-US">
                <a:hlinkClick r:id="rId5" tooltip="Multiple organ failure"/>
              </a:rPr>
              <a:t>multiple organ failure</a:t>
            </a:r>
            <a:r>
              <a:rPr lang="en-US" altLang="en-US"/>
              <a:t>.</a:t>
            </a:r>
            <a:r>
              <a:rPr lang="en-US" altLang="en-US" baseline="30000">
                <a:hlinkClick r:id="rId6"/>
              </a:rPr>
              <a:t>[2]</a:t>
            </a:r>
            <a:r>
              <a:rPr lang="en-US" altLang="en-US"/>
              <a:t> The source of infection should be removed or drained if possible: abscesses and collections should be drained. Anyone wearing a </a:t>
            </a:r>
            <a:r>
              <a:rPr lang="en-US" altLang="en-US">
                <a:hlinkClick r:id="rId7" tooltip="Tampon"/>
              </a:rPr>
              <a:t>tampon</a:t>
            </a:r>
            <a:r>
              <a:rPr lang="en-US" altLang="en-US"/>
              <a:t> at the onset of symptoms should remove it immediately. Outcomes are poorer in patients who do not have the source of infection removed.</a:t>
            </a:r>
            <a:r>
              <a:rPr lang="en-US" altLang="en-US" baseline="30000">
                <a:hlinkClick r:id="rId6"/>
              </a:rPr>
              <a:t>[2]</a:t>
            </a:r>
            <a:endParaRPr lang="en-US" altLang="en-US"/>
          </a:p>
          <a:p>
            <a:r>
              <a:rPr lang="en-US" altLang="en-US"/>
              <a:t>Antibiotic treatment should cover both </a:t>
            </a:r>
            <a:r>
              <a:rPr lang="en-US" altLang="en-US" i="1"/>
              <a:t>S. pyogenes</a:t>
            </a:r>
            <a:r>
              <a:rPr lang="en-US" altLang="en-US"/>
              <a:t> and </a:t>
            </a:r>
            <a:r>
              <a:rPr lang="en-US" altLang="en-US" i="1"/>
              <a:t>S. aureus</a:t>
            </a:r>
            <a:r>
              <a:rPr lang="en-US" altLang="en-US"/>
              <a:t>. This may include a combination of </a:t>
            </a:r>
            <a:r>
              <a:rPr lang="en-US" altLang="en-US">
                <a:hlinkClick r:id="rId8" tooltip="Cephalosporin"/>
              </a:rPr>
              <a:t>cephalosporins</a:t>
            </a:r>
            <a:r>
              <a:rPr lang="en-US" altLang="en-US"/>
              <a:t>, </a:t>
            </a:r>
            <a:r>
              <a:rPr lang="en-US" altLang="en-US">
                <a:hlinkClick r:id="rId9" tooltip="Penicillin"/>
              </a:rPr>
              <a:t>penicillins</a:t>
            </a:r>
            <a:r>
              <a:rPr lang="en-US" altLang="en-US"/>
              <a:t> or </a:t>
            </a:r>
            <a:r>
              <a:rPr lang="en-US" altLang="en-US">
                <a:hlinkClick r:id="rId10" tooltip="Vancomycin"/>
              </a:rPr>
              <a:t>vancomycin</a:t>
            </a:r>
            <a:r>
              <a:rPr lang="en-US" altLang="en-US"/>
              <a:t>. The addition of </a:t>
            </a:r>
            <a:r>
              <a:rPr lang="en-US" altLang="en-US">
                <a:hlinkClick r:id="rId11" tooltip="Clindamycin"/>
              </a:rPr>
              <a:t>clindamycin</a:t>
            </a:r>
            <a:r>
              <a:rPr lang="en-US" altLang="en-US" baseline="30000">
                <a:hlinkClick r:id="rId6"/>
              </a:rPr>
              <a:t>[3]</a:t>
            </a:r>
            <a:r>
              <a:rPr lang="en-US" altLang="en-US"/>
              <a:t> or </a:t>
            </a:r>
            <a:r>
              <a:rPr lang="en-US" altLang="en-US">
                <a:hlinkClick r:id="rId12" tooltip="Gentamicin"/>
              </a:rPr>
              <a:t>gentamicin</a:t>
            </a:r>
            <a:r>
              <a:rPr lang="en-US" altLang="en-US" baseline="30000">
                <a:hlinkClick r:id="rId6"/>
              </a:rPr>
              <a:t>[4]</a:t>
            </a:r>
            <a:r>
              <a:rPr lang="en-US" altLang="en-US"/>
              <a:t> reduces toxin production and mortality.</a:t>
            </a:r>
          </a:p>
          <a:p>
            <a:r>
              <a:rPr lang="en-US" altLang="en-US" b="1"/>
              <a:t>Prognosis</a:t>
            </a:r>
          </a:p>
          <a:p>
            <a:endParaRPr lang="en-US" altLang="en-US"/>
          </a:p>
        </p:txBody>
      </p:sp>
      <p:sp>
        <p:nvSpPr>
          <p:cNvPr id="583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94109B-8E99-433D-9FDB-A7B9A1B908AF}" type="slidenum">
              <a:rPr lang="en-US" altLang="en-US">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2034521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38</a:t>
            </a:fld>
            <a:endParaRPr lang="en-US"/>
          </a:p>
        </p:txBody>
      </p:sp>
    </p:spTree>
    <p:extLst>
      <p:ext uri="{BB962C8B-B14F-4D97-AF65-F5344CB8AC3E}">
        <p14:creationId xmlns:p14="http://schemas.microsoft.com/office/powerpoint/2010/main" val="874936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39</a:t>
            </a:fld>
            <a:endParaRPr lang="en-US"/>
          </a:p>
        </p:txBody>
      </p:sp>
    </p:spTree>
    <p:extLst>
      <p:ext uri="{BB962C8B-B14F-4D97-AF65-F5344CB8AC3E}">
        <p14:creationId xmlns:p14="http://schemas.microsoft.com/office/powerpoint/2010/main" val="1175301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41</a:t>
            </a:fld>
            <a:endParaRPr lang="en-US"/>
          </a:p>
        </p:txBody>
      </p:sp>
    </p:spTree>
    <p:extLst>
      <p:ext uri="{BB962C8B-B14F-4D97-AF65-F5344CB8AC3E}">
        <p14:creationId xmlns:p14="http://schemas.microsoft.com/office/powerpoint/2010/main" val="375957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tropical countries, </a:t>
            </a:r>
            <a:r>
              <a:rPr lang="en-US" dirty="0" err="1"/>
              <a:t>pyoderma</a:t>
            </a:r>
            <a:r>
              <a:rPr lang="en-US" dirty="0"/>
              <a:t> is a common problem, particularly in the summer and the monsoon</a:t>
            </a:r>
          </a:p>
          <a:p>
            <a:endParaRPr lang="en-US" dirty="0"/>
          </a:p>
          <a:p>
            <a:r>
              <a:rPr lang="en-US" i="1" dirty="0"/>
              <a:t>Staphylococcus aureus</a:t>
            </a:r>
            <a:r>
              <a:rPr lang="en-US" dirty="0"/>
              <a:t> can grow in a pH of 4.2 to 9.3 and in . </a:t>
            </a:r>
          </a:p>
        </p:txBody>
      </p:sp>
      <p:sp>
        <p:nvSpPr>
          <p:cNvPr id="4" name="Slide Number Placeholder 3"/>
          <p:cNvSpPr>
            <a:spLocks noGrp="1"/>
          </p:cNvSpPr>
          <p:nvPr>
            <p:ph type="sldNum" sz="quarter" idx="10"/>
          </p:nvPr>
        </p:nvSpPr>
        <p:spPr/>
        <p:txBody>
          <a:bodyPr/>
          <a:lstStyle/>
          <a:p>
            <a:fld id="{D2C26CCE-971F-40E3-8848-A778BA377A9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a:p>
        </p:txBody>
      </p:sp>
      <p:sp>
        <p:nvSpPr>
          <p:cNvPr id="92164" name="Slide Number Placeholder 3"/>
          <p:cNvSpPr>
            <a:spLocks noGrp="1"/>
          </p:cNvSpPr>
          <p:nvPr>
            <p:ph type="sldNum" sz="quarter" idx="5"/>
          </p:nvPr>
        </p:nvSpPr>
        <p:spPr>
          <a:noFill/>
        </p:spPr>
        <p:txBody>
          <a:bodyPr/>
          <a:lstStyle/>
          <a:p>
            <a:fld id="{436AC49A-726B-49C9-A014-C50D48AA5E68}"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700"/>
              </a:spcBef>
            </a:pPr>
            <a:endParaRPr lang="en-US" dirty="0"/>
          </a:p>
        </p:txBody>
      </p:sp>
      <p:sp>
        <p:nvSpPr>
          <p:cNvPr id="4" name="Slide Number Placeholder 3"/>
          <p:cNvSpPr>
            <a:spLocks noGrp="1"/>
          </p:cNvSpPr>
          <p:nvPr>
            <p:ph type="sldNum" sz="quarter" idx="10"/>
          </p:nvPr>
        </p:nvSpPr>
        <p:spPr/>
        <p:txBody>
          <a:bodyPr/>
          <a:lstStyle/>
          <a:p>
            <a:fld id="{D2C26CCE-971F-40E3-8848-A778BA377A93}"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D91E0970-74AE-4F4E-BB75-84B6A6F7B3D0}" type="datetimeFigureOut">
              <a:rPr lang="en-US" smtClean="0"/>
              <a:pPr/>
              <a:t>2/25/2023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AA5C1E1-40D0-4E74-BD42-F559A4C60C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1E0970-74AE-4F4E-BB75-84B6A6F7B3D0}" type="datetimeFigureOut">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5C1E1-40D0-4E74-BD42-F559A4C60C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1E0970-74AE-4F4E-BB75-84B6A6F7B3D0}" type="datetimeFigureOut">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5C1E1-40D0-4E74-BD42-F559A4C60C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D91E0970-74AE-4F4E-BB75-84B6A6F7B3D0}" type="datetimeFigureOut">
              <a:rPr lang="en-US" smtClean="0"/>
              <a:pPr/>
              <a:t>2/25/2023</a:t>
            </a:fld>
            <a:endParaRPr lang="en-US"/>
          </a:p>
        </p:txBody>
      </p:sp>
      <p:sp>
        <p:nvSpPr>
          <p:cNvPr id="9" name="Slide Number Placeholder 8"/>
          <p:cNvSpPr>
            <a:spLocks noGrp="1"/>
          </p:cNvSpPr>
          <p:nvPr>
            <p:ph type="sldNum" sz="quarter" idx="15"/>
          </p:nvPr>
        </p:nvSpPr>
        <p:spPr/>
        <p:txBody>
          <a:bodyPr rtlCol="0"/>
          <a:lstStyle/>
          <a:p>
            <a:fld id="{DAA5C1E1-40D0-4E74-BD42-F559A4C60C5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91E0970-74AE-4F4E-BB75-84B6A6F7B3D0}" type="datetimeFigureOut">
              <a:rPr lang="en-US" smtClean="0"/>
              <a:pPr/>
              <a:t>2/25/2023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AA5C1E1-40D0-4E74-BD42-F559A4C60C5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91E0970-74AE-4F4E-BB75-84B6A6F7B3D0}" type="datetimeFigureOut">
              <a:rPr lang="en-US" smtClean="0"/>
              <a:pPr/>
              <a:t>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5C1E1-40D0-4E74-BD42-F559A4C60C5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D91E0970-74AE-4F4E-BB75-84B6A6F7B3D0}" type="datetimeFigureOut">
              <a:rPr lang="en-US" smtClean="0"/>
              <a:pPr/>
              <a:t>2/25/2023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5C1E1-40D0-4E74-BD42-F559A4C60C5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D91E0970-74AE-4F4E-BB75-84B6A6F7B3D0}" type="datetimeFigureOut">
              <a:rPr lang="en-US" smtClean="0"/>
              <a:pPr/>
              <a:t>2/25/2023</a:t>
            </a:fld>
            <a:endParaRPr lang="en-US"/>
          </a:p>
        </p:txBody>
      </p:sp>
      <p:sp>
        <p:nvSpPr>
          <p:cNvPr id="7" name="Slide Number Placeholder 6"/>
          <p:cNvSpPr>
            <a:spLocks noGrp="1"/>
          </p:cNvSpPr>
          <p:nvPr>
            <p:ph type="sldNum" sz="quarter" idx="11"/>
          </p:nvPr>
        </p:nvSpPr>
        <p:spPr/>
        <p:txBody>
          <a:bodyPr rtlCol="0"/>
          <a:lstStyle/>
          <a:p>
            <a:fld id="{DAA5C1E1-40D0-4E74-BD42-F559A4C60C5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E0970-74AE-4F4E-BB75-84B6A6F7B3D0}" type="datetimeFigureOut">
              <a:rPr lang="en-US" smtClean="0"/>
              <a:pPr/>
              <a:t>2/25/2023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5C1E1-40D0-4E74-BD42-F559A4C60C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D91E0970-74AE-4F4E-BB75-84B6A6F7B3D0}" type="datetimeFigureOut">
              <a:rPr lang="en-US" smtClean="0"/>
              <a:pPr/>
              <a:t>2/25/2023</a:t>
            </a:fld>
            <a:endParaRPr lang="en-US"/>
          </a:p>
        </p:txBody>
      </p:sp>
      <p:sp>
        <p:nvSpPr>
          <p:cNvPr id="22" name="Slide Number Placeholder 21"/>
          <p:cNvSpPr>
            <a:spLocks noGrp="1"/>
          </p:cNvSpPr>
          <p:nvPr>
            <p:ph type="sldNum" sz="quarter" idx="15"/>
          </p:nvPr>
        </p:nvSpPr>
        <p:spPr/>
        <p:txBody>
          <a:bodyPr rtlCol="0"/>
          <a:lstStyle/>
          <a:p>
            <a:fld id="{DAA5C1E1-40D0-4E74-BD42-F559A4C60C5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91E0970-74AE-4F4E-BB75-84B6A6F7B3D0}" type="datetimeFigureOut">
              <a:rPr lang="en-US" smtClean="0"/>
              <a:pPr/>
              <a:t>2/25/2023</a:t>
            </a:fld>
            <a:endParaRPr lang="en-US"/>
          </a:p>
        </p:txBody>
      </p:sp>
      <p:sp>
        <p:nvSpPr>
          <p:cNvPr id="18" name="Slide Number Placeholder 17"/>
          <p:cNvSpPr>
            <a:spLocks noGrp="1"/>
          </p:cNvSpPr>
          <p:nvPr>
            <p:ph type="sldNum" sz="quarter" idx="11"/>
          </p:nvPr>
        </p:nvSpPr>
        <p:spPr/>
        <p:txBody>
          <a:bodyPr rtlCol="0"/>
          <a:lstStyle/>
          <a:p>
            <a:fld id="{DAA5C1E1-40D0-4E74-BD42-F559A4C60C5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1E0970-74AE-4F4E-BB75-84B6A6F7B3D0}" type="datetimeFigureOut">
              <a:rPr lang="en-US" smtClean="0"/>
              <a:pPr/>
              <a:t>2/25/2023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AA5C1E1-40D0-4E74-BD42-F559A4C60C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8.xml" /><Relationship Id="rId1" Type="http://schemas.openxmlformats.org/officeDocument/2006/relationships/slideLayout" Target="../slideLayouts/slideLayout7.xml" /><Relationship Id="rId6" Type="http://schemas.openxmlformats.org/officeDocument/2006/relationships/image" Target="../media/image23.png" /><Relationship Id="rId5" Type="http://schemas.openxmlformats.org/officeDocument/2006/relationships/image" Target="../media/image22.png" /><Relationship Id="rId4" Type="http://schemas.openxmlformats.org/officeDocument/2006/relationships/image" Target="../media/image21.png" /></Relationships>
</file>

<file path=ppt/slides/_rels/slide16.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9.xml" /><Relationship Id="rId1" Type="http://schemas.openxmlformats.org/officeDocument/2006/relationships/slideLayout" Target="../slideLayouts/slideLayout7.xml" /><Relationship Id="rId4" Type="http://schemas.openxmlformats.org/officeDocument/2006/relationships/image" Target="../media/image25.jpeg" /></Relationships>
</file>

<file path=ppt/slides/_rels/slide17.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png" /><Relationship Id="rId1" Type="http://schemas.openxmlformats.org/officeDocument/2006/relationships/slideLayout" Target="../slideLayouts/slideLayout7.xml" /><Relationship Id="rId4" Type="http://schemas.openxmlformats.org/officeDocument/2006/relationships/image" Target="../media/image28.png" /></Relationships>
</file>

<file path=ppt/slides/_rels/slide18.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9.png" /><Relationship Id="rId1" Type="http://schemas.openxmlformats.org/officeDocument/2006/relationships/slideLayout" Target="../slideLayouts/slideLayout7.xml" /><Relationship Id="rId4" Type="http://schemas.openxmlformats.org/officeDocument/2006/relationships/image" Target="../media/image28.png" /></Relationships>
</file>

<file path=ppt/slides/_rels/slide19.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7.xml" /><Relationship Id="rId4" Type="http://schemas.openxmlformats.org/officeDocument/2006/relationships/image" Target="../media/image4.png"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notesSlide" Target="../notesSlides/notesSlide12.xml" /><Relationship Id="rId1" Type="http://schemas.openxmlformats.org/officeDocument/2006/relationships/slideLayout" Target="../slideLayouts/slideLayout2.xml" /><Relationship Id="rId6" Type="http://schemas.openxmlformats.org/officeDocument/2006/relationships/image" Target="../media/image34.jpeg" /><Relationship Id="rId5" Type="http://schemas.openxmlformats.org/officeDocument/2006/relationships/image" Target="../media/image33.png" /><Relationship Id="rId4" Type="http://schemas.openxmlformats.org/officeDocument/2006/relationships/image" Target="../media/image32.png" /></Relationships>
</file>

<file path=ppt/slides/_rels/slide22.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notesSlide" Target="../notesSlides/notesSlide14.xml" /><Relationship Id="rId1" Type="http://schemas.openxmlformats.org/officeDocument/2006/relationships/slideLayout" Target="../slideLayouts/slideLayout2.xml" /><Relationship Id="rId5" Type="http://schemas.openxmlformats.org/officeDocument/2006/relationships/image" Target="../media/image37.png" /><Relationship Id="rId4" Type="http://schemas.openxmlformats.org/officeDocument/2006/relationships/image" Target="../media/image36.png" /></Relationships>
</file>

<file path=ppt/slides/_rels/slide24.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notesSlide" Target="../notesSlides/notesSlide15.xml" /><Relationship Id="rId1" Type="http://schemas.openxmlformats.org/officeDocument/2006/relationships/slideLayout" Target="../slideLayouts/slideLayout2.xml" /><Relationship Id="rId5" Type="http://schemas.openxmlformats.org/officeDocument/2006/relationships/image" Target="../media/image24.jpeg" /><Relationship Id="rId4" Type="http://schemas.openxmlformats.org/officeDocument/2006/relationships/image" Target="../media/image29.pn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8" Type="http://schemas.openxmlformats.org/officeDocument/2006/relationships/image" Target="../media/image45.png" /><Relationship Id="rId3" Type="http://schemas.openxmlformats.org/officeDocument/2006/relationships/image" Target="../media/image40.png" /><Relationship Id="rId7" Type="http://schemas.openxmlformats.org/officeDocument/2006/relationships/image" Target="../media/image44.png" /><Relationship Id="rId2" Type="http://schemas.openxmlformats.org/officeDocument/2006/relationships/image" Target="../media/image39.png" /><Relationship Id="rId1" Type="http://schemas.openxmlformats.org/officeDocument/2006/relationships/slideLayout" Target="../slideLayouts/slideLayout2.xml" /><Relationship Id="rId6" Type="http://schemas.openxmlformats.org/officeDocument/2006/relationships/image" Target="../media/image43.png" /><Relationship Id="rId5" Type="http://schemas.openxmlformats.org/officeDocument/2006/relationships/image" Target="../media/image42.png" /><Relationship Id="rId4" Type="http://schemas.openxmlformats.org/officeDocument/2006/relationships/image" Target="../media/image41.png"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3" Type="http://schemas.openxmlformats.org/officeDocument/2006/relationships/image" Target="../media/image47.jpeg" /><Relationship Id="rId2" Type="http://schemas.openxmlformats.org/officeDocument/2006/relationships/image" Target="../media/image46.png" /><Relationship Id="rId1" Type="http://schemas.openxmlformats.org/officeDocument/2006/relationships/slideLayout" Target="../slideLayouts/slideLayout7.xml" /><Relationship Id="rId5" Type="http://schemas.openxmlformats.org/officeDocument/2006/relationships/image" Target="../media/image49.png" /><Relationship Id="rId4" Type="http://schemas.openxmlformats.org/officeDocument/2006/relationships/image" Target="../media/image48.jpeg" /></Relationships>
</file>

<file path=ppt/slides/_rels/slide34.xml.rels><?xml version="1.0" encoding="UTF-8" standalone="yes"?>
<Relationships xmlns="http://schemas.openxmlformats.org/package/2006/relationships"><Relationship Id="rId3" Type="http://schemas.openxmlformats.org/officeDocument/2006/relationships/image" Target="../media/image50.jpeg" /><Relationship Id="rId2" Type="http://schemas.openxmlformats.org/officeDocument/2006/relationships/notesSlide" Target="../notesSlides/notesSlide20.xml" /><Relationship Id="rId1" Type="http://schemas.openxmlformats.org/officeDocument/2006/relationships/slideLayout" Target="../slideLayouts/slideLayout7.xml" /><Relationship Id="rId5" Type="http://schemas.openxmlformats.org/officeDocument/2006/relationships/image" Target="../media/image52.jpeg" /><Relationship Id="rId4" Type="http://schemas.openxmlformats.org/officeDocument/2006/relationships/image" Target="../media/image51.png"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3" Type="http://schemas.openxmlformats.org/officeDocument/2006/relationships/image" Target="../media/image53.png" /><Relationship Id="rId2" Type="http://schemas.openxmlformats.org/officeDocument/2006/relationships/notesSlide" Target="../notesSlides/notesSlide22.xml" /><Relationship Id="rId1" Type="http://schemas.openxmlformats.org/officeDocument/2006/relationships/slideLayout" Target="../slideLayouts/slideLayout7.xml" /><Relationship Id="rId4" Type="http://schemas.openxmlformats.org/officeDocument/2006/relationships/image" Target="../media/image54.png"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3" Type="http://schemas.openxmlformats.org/officeDocument/2006/relationships/image" Target="../media/image55.jpeg" /><Relationship Id="rId2" Type="http://schemas.openxmlformats.org/officeDocument/2006/relationships/notesSlide" Target="../notesSlides/notesSlide24.xml" /><Relationship Id="rId1" Type="http://schemas.openxmlformats.org/officeDocument/2006/relationships/slideLayout" Target="../slideLayouts/slideLayout2.xml" /><Relationship Id="rId5" Type="http://schemas.openxmlformats.org/officeDocument/2006/relationships/image" Target="../media/image57.jpeg" /><Relationship Id="rId4" Type="http://schemas.openxmlformats.org/officeDocument/2006/relationships/image" Target="../media/image56.png" /></Relationships>
</file>

<file path=ppt/slides/_rels/slide39.xml.rels><?xml version="1.0" encoding="UTF-8" standalone="yes"?>
<Relationships xmlns="http://schemas.openxmlformats.org/package/2006/relationships"><Relationship Id="rId3" Type="http://schemas.openxmlformats.org/officeDocument/2006/relationships/image" Target="../media/image58.png" /><Relationship Id="rId2" Type="http://schemas.openxmlformats.org/officeDocument/2006/relationships/notesSlide" Target="../notesSlides/notesSlide25.xml" /><Relationship Id="rId1" Type="http://schemas.openxmlformats.org/officeDocument/2006/relationships/slideLayout" Target="../slideLayouts/slideLayout2.xml" /><Relationship Id="rId6" Type="http://schemas.openxmlformats.org/officeDocument/2006/relationships/image" Target="../media/image61.jpeg" /><Relationship Id="rId5" Type="http://schemas.openxmlformats.org/officeDocument/2006/relationships/image" Target="../media/image60.jpeg" /><Relationship Id="rId4" Type="http://schemas.openxmlformats.org/officeDocument/2006/relationships/image" Target="../media/image59.jpeg"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63.jpeg" /><Relationship Id="rId2" Type="http://schemas.openxmlformats.org/officeDocument/2006/relationships/image" Target="../media/image62.png" /><Relationship Id="rId1" Type="http://schemas.openxmlformats.org/officeDocument/2006/relationships/slideLayout" Target="../slideLayouts/slideLayout2.xml" /><Relationship Id="rId4" Type="http://schemas.openxmlformats.org/officeDocument/2006/relationships/image" Target="../media/image64.png" /></Relationships>
</file>

<file path=ppt/slides/_rels/slide41.xml.rels><?xml version="1.0" encoding="UTF-8" standalone="yes"?>
<Relationships xmlns="http://schemas.openxmlformats.org/package/2006/relationships"><Relationship Id="rId3" Type="http://schemas.openxmlformats.org/officeDocument/2006/relationships/image" Target="../media/image65.jpeg" /><Relationship Id="rId2" Type="http://schemas.openxmlformats.org/officeDocument/2006/relationships/notesSlide" Target="../notesSlides/notesSlide26.xml" /><Relationship Id="rId1" Type="http://schemas.openxmlformats.org/officeDocument/2006/relationships/slideLayout" Target="../slideLayouts/slideLayout2.xml" /><Relationship Id="rId5" Type="http://schemas.openxmlformats.org/officeDocument/2006/relationships/image" Target="../media/image67.jpeg" /><Relationship Id="rId4" Type="http://schemas.openxmlformats.org/officeDocument/2006/relationships/image" Target="../media/image66.jpeg"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8" Type="http://schemas.openxmlformats.org/officeDocument/2006/relationships/image" Target="../media/image11.png" /><Relationship Id="rId3" Type="http://schemas.openxmlformats.org/officeDocument/2006/relationships/image" Target="../media/image6.png" /><Relationship Id="rId7" Type="http://schemas.openxmlformats.org/officeDocument/2006/relationships/image" Target="../media/image10.png" /><Relationship Id="rId2" Type="http://schemas.openxmlformats.org/officeDocument/2006/relationships/image" Target="../media/image5.png" /><Relationship Id="rId1" Type="http://schemas.openxmlformats.org/officeDocument/2006/relationships/slideLayout" Target="../slideLayouts/slideLayout2.xml" /><Relationship Id="rId6" Type="http://schemas.openxmlformats.org/officeDocument/2006/relationships/image" Target="../media/image9.png" /><Relationship Id="rId5" Type="http://schemas.openxmlformats.org/officeDocument/2006/relationships/image" Target="../media/image8.png" /><Relationship Id="rId4" Type="http://schemas.openxmlformats.org/officeDocument/2006/relationships/image" Target="../media/image7.png" /><Relationship Id="rId9" Type="http://schemas.openxmlformats.org/officeDocument/2006/relationships/image" Target="../media/image12.png" /></Relationships>
</file>

<file path=ppt/slides/_rels/slide6.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980728"/>
            <a:ext cx="6120680" cy="1077218"/>
          </a:xfrm>
          <a:prstGeom prst="rect">
            <a:avLst/>
          </a:prstGeom>
        </p:spPr>
        <p:txBody>
          <a:bodyPr wrap="square">
            <a:spAutoFit/>
          </a:bodyPr>
          <a:lstStyle/>
          <a:p>
            <a:pPr algn="ctr" rtl="1"/>
            <a:r>
              <a:rPr lang="en-US" sz="3200" b="1" dirty="0">
                <a:effectLst>
                  <a:outerShdw blurRad="38100" dist="38100" dir="2700000" algn="tl">
                    <a:srgbClr val="000000">
                      <a:alpha val="43137"/>
                    </a:srgbClr>
                  </a:outerShdw>
                </a:effectLst>
                <a:latin typeface="Calibri" pitchFamily="34" charset="0"/>
              </a:rPr>
              <a:t>Bacterial Infections of the Skin</a:t>
            </a:r>
          </a:p>
          <a:p>
            <a:pPr algn="ctr" rtl="1"/>
            <a:r>
              <a:rPr lang="en-US" sz="3200" b="1" dirty="0">
                <a:effectLst>
                  <a:outerShdw blurRad="38100" dist="38100" dir="2700000" algn="tl">
                    <a:srgbClr val="000000">
                      <a:alpha val="43137"/>
                    </a:srgbClr>
                  </a:outerShdw>
                </a:effectLst>
                <a:latin typeface="Calibri" pitchFamily="34" charset="0"/>
              </a:rPr>
              <a:t>Lecture 1</a:t>
            </a:r>
          </a:p>
        </p:txBody>
      </p:sp>
      <p:sp>
        <p:nvSpPr>
          <p:cNvPr id="4" name="TextBox 3"/>
          <p:cNvSpPr txBox="1"/>
          <p:nvPr/>
        </p:nvSpPr>
        <p:spPr>
          <a:xfrm>
            <a:off x="1065606" y="2494637"/>
            <a:ext cx="6649193" cy="2246769"/>
          </a:xfrm>
          <a:prstGeom prst="rect">
            <a:avLst/>
          </a:prstGeom>
          <a:noFill/>
        </p:spPr>
        <p:txBody>
          <a:bodyPr wrap="none" rtlCol="0">
            <a:spAutoFit/>
          </a:bodyPr>
          <a:lstStyle/>
          <a:p>
            <a:pPr algn="ctr" rtl="1"/>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Dr.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Eman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Albataineh</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ndParaRPr>
          </a:p>
          <a:p>
            <a:pPr algn="ctr" rtl="1">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Department of Microbiology and Pathology</a:t>
            </a:r>
          </a:p>
          <a:p>
            <a:pPr algn="ctr" rtl="1">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Faculty of Medicine,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Mu’tah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 University </a:t>
            </a:r>
          </a:p>
          <a:p>
            <a:pPr algn="ctr" rtl="1"/>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ndParaRPr>
          </a:p>
          <a:p>
            <a:pPr algn="ctr" rtl="1"/>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3275856" y="4221088"/>
            <a:ext cx="2533650" cy="2409825"/>
          </a:xfrm>
          <a:prstGeom prst="rect">
            <a:avLst/>
          </a:prstGeom>
          <a:noFill/>
          <a:ln w="9525">
            <a:noFill/>
            <a:miter lim="800000"/>
            <a:headEnd/>
            <a:tailEnd/>
          </a:ln>
        </p:spPr>
      </p:pic>
    </p:spTree>
    <p:extLst>
      <p:ext uri="{BB962C8B-B14F-4D97-AF65-F5344CB8AC3E}">
        <p14:creationId xmlns:p14="http://schemas.microsoft.com/office/powerpoint/2010/main" val="113957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2"/>
          <p:cNvSpPr txBox="1">
            <a:spLocks noChangeArrowheads="1"/>
          </p:cNvSpPr>
          <p:nvPr/>
        </p:nvSpPr>
        <p:spPr>
          <a:xfrm>
            <a:off x="2699792" y="332656"/>
            <a:ext cx="4752528"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b="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b="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sp>
        <p:nvSpPr>
          <p:cNvPr id="11" name="Rectangle 2"/>
          <p:cNvSpPr txBox="1">
            <a:spLocks noChangeArrowheads="1"/>
          </p:cNvSpPr>
          <p:nvPr/>
        </p:nvSpPr>
        <p:spPr>
          <a:xfrm>
            <a:off x="3407568" y="764704"/>
            <a:ext cx="2532584" cy="504056"/>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Calibri" pitchFamily="34" charset="0"/>
                <a:ea typeface="+mj-ea"/>
                <a:cs typeface="+mj-cs"/>
              </a:rPr>
              <a:t>Virulence factors</a:t>
            </a:r>
            <a:endParaRPr kumimoji="0" lang="en-US" sz="2400" b="1" i="1" u="none" strike="noStrike" kern="1200" cap="none" spc="0" normalizeH="0" baseline="0" noProof="0" dirty="0">
              <a:ln>
                <a:noFill/>
              </a:ln>
              <a:solidFill>
                <a:schemeClr val="tx2"/>
              </a:solidFill>
              <a:effectLst/>
              <a:uLnTx/>
              <a:uFillTx/>
              <a:latin typeface="Calibri" pitchFamily="34" charset="0"/>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1071538" y="1285860"/>
            <a:ext cx="7115175" cy="5572140"/>
          </a:xfrm>
          <a:prstGeom prst="rect">
            <a:avLst/>
          </a:prstGeom>
          <a:noFill/>
          <a:ln w="9525">
            <a:noFill/>
            <a:miter lim="800000"/>
            <a:headEnd/>
            <a:tailEnd/>
          </a:ln>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5776" y="980728"/>
            <a:ext cx="3500125" cy="461665"/>
          </a:xfrm>
          <a:prstGeom prst="rect">
            <a:avLst/>
          </a:prstGeom>
          <a:noFill/>
        </p:spPr>
        <p:txBody>
          <a:bodyPr wrap="none" rtlCol="0">
            <a:spAutoFit/>
          </a:bodyPr>
          <a:lstStyle/>
          <a:p>
            <a:r>
              <a:rPr lang="en-US" sz="2400" dirty="0">
                <a:latin typeface="Calibri" pitchFamily="34" charset="0"/>
              </a:rPr>
              <a:t> Severity of skin infections </a:t>
            </a:r>
          </a:p>
        </p:txBody>
      </p:sp>
      <p:sp>
        <p:nvSpPr>
          <p:cNvPr id="10" name="Round Diagonal Corner Rectangle 9"/>
          <p:cNvSpPr/>
          <p:nvPr/>
        </p:nvSpPr>
        <p:spPr>
          <a:xfrm>
            <a:off x="6084168" y="3429000"/>
            <a:ext cx="2520280" cy="1944216"/>
          </a:xfrm>
          <a:prstGeom prst="round2Diag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latin typeface="Calibri" pitchFamily="34" charset="0"/>
              </a:rPr>
              <a:t>Patient related factors: elderly age, immunocompromised, liver and kidney diseases, lymphatic or venous insufficiency </a:t>
            </a:r>
          </a:p>
        </p:txBody>
      </p:sp>
      <p:sp>
        <p:nvSpPr>
          <p:cNvPr id="11" name="Round Diagonal Corner Rectangle 10"/>
          <p:cNvSpPr/>
          <p:nvPr/>
        </p:nvSpPr>
        <p:spPr>
          <a:xfrm>
            <a:off x="3347864" y="3429000"/>
            <a:ext cx="2520280" cy="1944216"/>
          </a:xfrm>
          <a:prstGeom prst="round2Diag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itchFamily="34" charset="0"/>
              </a:rPr>
              <a:t>The number and the type of etiological agent</a:t>
            </a:r>
          </a:p>
        </p:txBody>
      </p:sp>
      <p:sp>
        <p:nvSpPr>
          <p:cNvPr id="12" name="Round Diagonal Corner Rectangle 11"/>
          <p:cNvSpPr/>
          <p:nvPr/>
        </p:nvSpPr>
        <p:spPr>
          <a:xfrm>
            <a:off x="539552" y="3429000"/>
            <a:ext cx="2520280" cy="1944216"/>
          </a:xfrm>
          <a:prstGeom prst="round2Diag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itchFamily="34" charset="0"/>
              </a:rPr>
              <a:t>Type and severity of  injury:</a:t>
            </a:r>
          </a:p>
          <a:p>
            <a:pPr algn="ctr"/>
            <a:r>
              <a:rPr lang="en-US" sz="2000" b="1" dirty="0">
                <a:solidFill>
                  <a:schemeClr val="tx1"/>
                </a:solidFill>
                <a:latin typeface="Calibri" pitchFamily="34" charset="0"/>
              </a:rPr>
              <a:t>cuts,  burn, insect bites, wound, surgery, ulcers</a:t>
            </a:r>
          </a:p>
        </p:txBody>
      </p:sp>
      <p:cxnSp>
        <p:nvCxnSpPr>
          <p:cNvPr id="14" name="Straight Arrow Connector 13"/>
          <p:cNvCxnSpPr>
            <a:stCxn id="16" idx="2"/>
            <a:endCxn id="12" idx="3"/>
          </p:cNvCxnSpPr>
          <p:nvPr/>
        </p:nvCxnSpPr>
        <p:spPr>
          <a:xfrm flipH="1">
            <a:off x="1799692" y="2419147"/>
            <a:ext cx="2664296" cy="100985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27984" y="2420888"/>
            <a:ext cx="0" cy="100811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0" idx="3"/>
          </p:cNvCxnSpPr>
          <p:nvPr/>
        </p:nvCxnSpPr>
        <p:spPr>
          <a:xfrm>
            <a:off x="4427984" y="2420888"/>
            <a:ext cx="2916324" cy="100811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b="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b="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5" name="Straight Connector 14"/>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1520" y="1772816"/>
            <a:ext cx="8424936" cy="646331"/>
          </a:xfrm>
          <a:prstGeom prst="rect">
            <a:avLst/>
          </a:prstGeom>
          <a:noFill/>
        </p:spPr>
        <p:txBody>
          <a:bodyPr wrap="square" rtlCol="0">
            <a:spAutoFit/>
          </a:bodyPr>
          <a:lstStyle/>
          <a:p>
            <a:pPr algn="ctr"/>
            <a:r>
              <a:rPr lang="en-US" b="1" dirty="0">
                <a:latin typeface="Calibri" pitchFamily="34" charset="0"/>
              </a:rPr>
              <a:t>The </a:t>
            </a:r>
            <a:r>
              <a:rPr lang="en-US" b="1" u="sng" dirty="0">
                <a:solidFill>
                  <a:srgbClr val="FF0000"/>
                </a:solidFill>
                <a:latin typeface="Calibri" pitchFamily="34" charset="0"/>
              </a:rPr>
              <a:t>severity</a:t>
            </a:r>
            <a:r>
              <a:rPr lang="en-US" b="1" dirty="0">
                <a:latin typeface="Calibri" pitchFamily="34" charset="0"/>
              </a:rPr>
              <a:t> of skin infection is determined by the </a:t>
            </a:r>
            <a:r>
              <a:rPr lang="en-US" b="1" u="sng" dirty="0">
                <a:solidFill>
                  <a:srgbClr val="FF0000"/>
                </a:solidFill>
                <a:latin typeface="Calibri" pitchFamily="34" charset="0"/>
              </a:rPr>
              <a:t>interaction</a:t>
            </a:r>
            <a:r>
              <a:rPr lang="en-US" b="1" dirty="0">
                <a:latin typeface="Calibri" pitchFamily="34" charset="0"/>
              </a:rPr>
              <a:t>  between different </a:t>
            </a:r>
            <a:r>
              <a:rPr lang="en-US" b="1" u="sng" dirty="0">
                <a:solidFill>
                  <a:srgbClr val="FF0000"/>
                </a:solidFill>
                <a:latin typeface="Calibri" pitchFamily="34" charset="0"/>
              </a:rPr>
              <a:t>factors </a:t>
            </a:r>
          </a:p>
        </p:txBody>
      </p:sp>
      <p:sp>
        <p:nvSpPr>
          <p:cNvPr id="17" name="Rectangle 16"/>
          <p:cNvSpPr/>
          <p:nvPr/>
        </p:nvSpPr>
        <p:spPr>
          <a:xfrm>
            <a:off x="7834064" y="5733256"/>
            <a:ext cx="9144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p:cNvSpPr>
            <a:spLocks noGrp="1"/>
          </p:cNvSpPr>
          <p:nvPr>
            <p:ph sz="quarter" idx="1"/>
          </p:nvPr>
        </p:nvSpPr>
        <p:spPr>
          <a:xfrm>
            <a:off x="179512" y="4797152"/>
            <a:ext cx="8229600" cy="2160240"/>
          </a:xfrm>
        </p:spPr>
        <p:txBody>
          <a:bodyPr/>
          <a:lstStyle/>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pPr>
              <a:buNone/>
            </a:pPr>
            <a:r>
              <a:rPr lang="en-US" sz="2000" b="1" dirty="0">
                <a:latin typeface="Calibri" pitchFamily="34" charset="0"/>
              </a:rPr>
              <a:t>        Severity of infection = </a:t>
            </a:r>
          </a:p>
        </p:txBody>
      </p:sp>
      <p:cxnSp>
        <p:nvCxnSpPr>
          <p:cNvPr id="28" name="Straight Connector 27"/>
          <p:cNvCxnSpPr/>
          <p:nvPr/>
        </p:nvCxnSpPr>
        <p:spPr>
          <a:xfrm>
            <a:off x="3059832" y="6165304"/>
            <a:ext cx="4752528"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020319" y="5661248"/>
            <a:ext cx="4904548" cy="1015663"/>
          </a:xfrm>
          <a:prstGeom prst="rect">
            <a:avLst/>
          </a:prstGeom>
          <a:noFill/>
        </p:spPr>
        <p:txBody>
          <a:bodyPr wrap="none" rtlCol="0">
            <a:spAutoFit/>
          </a:bodyPr>
          <a:lstStyle/>
          <a:p>
            <a:r>
              <a:rPr lang="en-US" sz="2000" b="1" dirty="0">
                <a:latin typeface="Calibri" pitchFamily="34" charset="0"/>
              </a:rPr>
              <a:t>   Number and type of organism + Virulence</a:t>
            </a:r>
          </a:p>
          <a:p>
            <a:r>
              <a:rPr lang="en-US" sz="2000" b="1" dirty="0">
                <a:latin typeface="Calibri" pitchFamily="34" charset="0"/>
              </a:rPr>
              <a:t>                         </a:t>
            </a:r>
          </a:p>
          <a:p>
            <a:r>
              <a:rPr lang="en-US" sz="2000" b="1" dirty="0">
                <a:latin typeface="Calibri" pitchFamily="34" charset="0"/>
              </a:rPr>
              <a:t>                         Host resistance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linds(horizontal)">
                                      <p:cBhvr>
                                        <p:cTn id="14" dur="500"/>
                                        <p:tgtEl>
                                          <p:spTgt spid="14"/>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7">
                                            <p:txEl>
                                              <p:pRg st="3" end="3"/>
                                            </p:txEl>
                                          </p:spTgt>
                                        </p:tgtEl>
                                        <p:attrNameLst>
                                          <p:attrName>style.visibility</p:attrName>
                                        </p:attrNameLst>
                                      </p:cBhvr>
                                      <p:to>
                                        <p:strVal val="visible"/>
                                      </p:to>
                                    </p:set>
                                    <p:animEffect transition="in" filter="blinds(horizontal)">
                                      <p:cBhvr>
                                        <p:cTn id="38" dur="500"/>
                                        <p:tgtEl>
                                          <p:spTgt spid="2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blinds(horizontal)">
                                      <p:cBhvr>
                                        <p:cTn id="48" dur="500"/>
                                        <p:tgtEl>
                                          <p:spTgt spid="2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9">
                                            <p:txEl>
                                              <p:pRg st="2" end="2"/>
                                            </p:txEl>
                                          </p:spTgt>
                                        </p:tgtEl>
                                        <p:attrNameLst>
                                          <p:attrName>style.visibility</p:attrName>
                                        </p:attrNameLst>
                                      </p:cBhvr>
                                      <p:to>
                                        <p:strVal val="visible"/>
                                      </p:to>
                                    </p:set>
                                    <p:animEffect transition="in" filter="blinds(horizontal)">
                                      <p:cBhvr>
                                        <p:cTn id="53"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مجموعة 21"/>
          <p:cNvGrpSpPr/>
          <p:nvPr/>
        </p:nvGrpSpPr>
        <p:grpSpPr>
          <a:xfrm>
            <a:off x="3320727" y="5530733"/>
            <a:ext cx="2088232" cy="936104"/>
            <a:chOff x="3131840" y="5661248"/>
            <a:chExt cx="2736304" cy="1152128"/>
          </a:xfrm>
        </p:grpSpPr>
        <p:sp>
          <p:nvSpPr>
            <p:cNvPr id="17" name="Rectangle 16"/>
            <p:cNvSpPr/>
            <p:nvPr/>
          </p:nvSpPr>
          <p:spPr>
            <a:xfrm>
              <a:off x="3160551" y="5990427"/>
              <a:ext cx="2325154" cy="568203"/>
            </a:xfrm>
            <a:prstGeom prst="rect">
              <a:avLst/>
            </a:prstGeom>
          </p:spPr>
          <p:txBody>
            <a:bodyPr wrap="none">
              <a:spAutoFit/>
            </a:bodyPr>
            <a:lstStyle/>
            <a:p>
              <a:pPr algn="ctr"/>
              <a:r>
                <a:rPr lang="en-US" sz="2400" b="1" dirty="0">
                  <a:latin typeface="Calibri" pitchFamily="34" charset="0"/>
                </a:rPr>
                <a:t>Colonization</a:t>
              </a:r>
            </a:p>
          </p:txBody>
        </p:sp>
        <p:sp>
          <p:nvSpPr>
            <p:cNvPr id="18" name="Oval 17"/>
            <p:cNvSpPr/>
            <p:nvPr/>
          </p:nvSpPr>
          <p:spPr>
            <a:xfrm>
              <a:off x="3131840" y="5661248"/>
              <a:ext cx="273630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1" dirty="0">
                <a:latin typeface="Calibri" pitchFamily="34" charset="0"/>
              </a:endParaRPr>
            </a:p>
            <a:p>
              <a:pPr lvl="0" algn="ctr"/>
              <a:endParaRPr lang="en-US" sz="2400" b="1" dirty="0">
                <a:latin typeface="Calibri" pitchFamily="34" charset="0"/>
              </a:endParaRPr>
            </a:p>
            <a:p>
              <a:pPr algn="ctr"/>
              <a:endParaRPr lang="en-US" sz="2400" b="1" dirty="0">
                <a:latin typeface="Calibri" pitchFamily="34" charset="0"/>
              </a:endParaRPr>
            </a:p>
          </p:txBody>
        </p:sp>
      </p:grpSp>
      <p:grpSp>
        <p:nvGrpSpPr>
          <p:cNvPr id="52" name="مجموعة 51"/>
          <p:cNvGrpSpPr/>
          <p:nvPr/>
        </p:nvGrpSpPr>
        <p:grpSpPr>
          <a:xfrm>
            <a:off x="5508105" y="1643050"/>
            <a:ext cx="4064555" cy="936104"/>
            <a:chOff x="5868144" y="1628800"/>
            <a:chExt cx="3052740" cy="936104"/>
          </a:xfrm>
        </p:grpSpPr>
        <p:sp>
          <p:nvSpPr>
            <p:cNvPr id="21" name="Oval 20"/>
            <p:cNvSpPr/>
            <p:nvPr/>
          </p:nvSpPr>
          <p:spPr>
            <a:xfrm>
              <a:off x="5868144" y="1628800"/>
              <a:ext cx="2160240"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dirty="0">
                <a:latin typeface="Calibri" pitchFamily="34" charset="0"/>
              </a:endParaRPr>
            </a:p>
            <a:p>
              <a:pPr lvl="0" algn="ctr"/>
              <a:endParaRPr lang="en-US" sz="2800" b="1" dirty="0">
                <a:latin typeface="Calibri" pitchFamily="34" charset="0"/>
              </a:endParaRPr>
            </a:p>
            <a:p>
              <a:pPr algn="ctr"/>
              <a:endParaRPr lang="en-US" sz="2800" b="1" dirty="0">
                <a:latin typeface="Calibri" pitchFamily="34" charset="0"/>
              </a:endParaRPr>
            </a:p>
          </p:txBody>
        </p:sp>
        <p:sp>
          <p:nvSpPr>
            <p:cNvPr id="25" name="Rectangle 24"/>
            <p:cNvSpPr/>
            <p:nvPr/>
          </p:nvSpPr>
          <p:spPr>
            <a:xfrm>
              <a:off x="6047460" y="1916832"/>
              <a:ext cx="2873424" cy="461665"/>
            </a:xfrm>
            <a:prstGeom prst="rect">
              <a:avLst/>
            </a:prstGeom>
          </p:spPr>
          <p:txBody>
            <a:bodyPr wrap="square">
              <a:spAutoFit/>
            </a:bodyPr>
            <a:lstStyle/>
            <a:p>
              <a:r>
                <a:rPr lang="en-US" sz="2400" b="1" dirty="0" err="1">
                  <a:solidFill>
                    <a:prstClr val="black"/>
                  </a:solidFill>
                  <a:latin typeface="Calibri" pitchFamily="34" charset="0"/>
                </a:rPr>
                <a:t>Toxigenic</a:t>
              </a:r>
              <a:r>
                <a:rPr lang="en-US" sz="2400" b="1" dirty="0">
                  <a:solidFill>
                    <a:prstClr val="black"/>
                  </a:solidFill>
                  <a:latin typeface="Calibri" pitchFamily="34" charset="0"/>
                </a:rPr>
                <a:t> diseases </a:t>
              </a:r>
              <a:endParaRPr lang="en-US" sz="2400" b="1" dirty="0">
                <a:latin typeface="Calibri" pitchFamily="34" charset="0"/>
              </a:endParaRPr>
            </a:p>
          </p:txBody>
        </p:sp>
      </p:grpSp>
      <p:cxnSp>
        <p:nvCxnSpPr>
          <p:cNvPr id="33" name="Straight Arrow Connector 32"/>
          <p:cNvCxnSpPr/>
          <p:nvPr/>
        </p:nvCxnSpPr>
        <p:spPr>
          <a:xfrm flipV="1">
            <a:off x="5429256" y="2428868"/>
            <a:ext cx="285752" cy="2143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55776" y="980728"/>
            <a:ext cx="3773534" cy="523220"/>
          </a:xfrm>
          <a:prstGeom prst="rect">
            <a:avLst/>
          </a:prstGeom>
          <a:noFill/>
        </p:spPr>
        <p:txBody>
          <a:bodyPr wrap="none" rtlCol="0">
            <a:spAutoFit/>
          </a:bodyPr>
          <a:lstStyle/>
          <a:p>
            <a:r>
              <a:rPr lang="en-US" sz="2800" dirty="0">
                <a:latin typeface="Calibri" pitchFamily="34" charset="0"/>
              </a:rPr>
              <a:t> Levels of skin infections </a:t>
            </a:r>
          </a:p>
        </p:txBody>
      </p:sp>
      <p:sp>
        <p:nvSpPr>
          <p:cNvPr id="26"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28" name="Straight Connector 27"/>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مجموعة 30"/>
          <p:cNvGrpSpPr/>
          <p:nvPr/>
        </p:nvGrpSpPr>
        <p:grpSpPr>
          <a:xfrm>
            <a:off x="2483769" y="3789040"/>
            <a:ext cx="3816425" cy="1427142"/>
            <a:chOff x="3059832" y="3573016"/>
            <a:chExt cx="2736304" cy="1152128"/>
          </a:xfrm>
        </p:grpSpPr>
        <p:sp>
          <p:nvSpPr>
            <p:cNvPr id="24" name="Oval 23"/>
            <p:cNvSpPr/>
            <p:nvPr/>
          </p:nvSpPr>
          <p:spPr>
            <a:xfrm>
              <a:off x="3059832" y="3573016"/>
              <a:ext cx="273630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b="1" dirty="0">
                <a:latin typeface="Calibri" pitchFamily="34" charset="0"/>
              </a:endParaRPr>
            </a:p>
            <a:p>
              <a:pPr lvl="0" algn="ctr"/>
              <a:endParaRPr lang="en-US" sz="2000" b="1" dirty="0">
                <a:latin typeface="Calibri" pitchFamily="34" charset="0"/>
              </a:endParaRPr>
            </a:p>
            <a:p>
              <a:pPr algn="ctr"/>
              <a:endParaRPr lang="en-US" sz="2000" b="1" dirty="0">
                <a:latin typeface="Calibri" pitchFamily="34" charset="0"/>
              </a:endParaRPr>
            </a:p>
          </p:txBody>
        </p:sp>
        <p:sp>
          <p:nvSpPr>
            <p:cNvPr id="19" name="Rectangle 18"/>
            <p:cNvSpPr>
              <a:spLocks noChangeArrowheads="1"/>
            </p:cNvSpPr>
            <p:nvPr/>
          </p:nvSpPr>
          <p:spPr bwMode="auto">
            <a:xfrm>
              <a:off x="3313144" y="3859074"/>
              <a:ext cx="2268303" cy="770248"/>
            </a:xfrm>
            <a:prstGeom prst="rect">
              <a:avLst/>
            </a:prstGeom>
            <a:noFill/>
            <a:ln w="9525">
              <a:noFill/>
              <a:miter lim="800000"/>
              <a:headEnd/>
              <a:tailEnd/>
            </a:ln>
          </p:spPr>
          <p:txBody>
            <a:bodyPr wrap="none">
              <a:spAutoFit/>
            </a:bodyPr>
            <a:lstStyle/>
            <a:p>
              <a:pPr lvl="0" algn="ctr"/>
              <a:r>
                <a:rPr lang="en-US" sz="2800" b="1" dirty="0">
                  <a:solidFill>
                    <a:prstClr val="black"/>
                  </a:solidFill>
                  <a:latin typeface="Calibri" pitchFamily="34" charset="0"/>
                </a:rPr>
                <a:t>Localized infections </a:t>
              </a:r>
            </a:p>
            <a:p>
              <a:pPr algn="ctr"/>
              <a:endParaRPr lang="en-US" sz="2800" b="1" dirty="0">
                <a:latin typeface="Calibri" pitchFamily="34" charset="0"/>
              </a:endParaRPr>
            </a:p>
          </p:txBody>
        </p:sp>
      </p:grpSp>
      <p:grpSp>
        <p:nvGrpSpPr>
          <p:cNvPr id="48" name="مجموعة 47"/>
          <p:cNvGrpSpPr/>
          <p:nvPr/>
        </p:nvGrpSpPr>
        <p:grpSpPr>
          <a:xfrm>
            <a:off x="-32" y="1643050"/>
            <a:ext cx="3057099" cy="994611"/>
            <a:chOff x="3019510" y="1988840"/>
            <a:chExt cx="2629502" cy="994611"/>
          </a:xfrm>
        </p:grpSpPr>
        <p:sp>
          <p:nvSpPr>
            <p:cNvPr id="15" name="Rectangle 14"/>
            <p:cNvSpPr/>
            <p:nvPr/>
          </p:nvSpPr>
          <p:spPr>
            <a:xfrm>
              <a:off x="3019510" y="2241164"/>
              <a:ext cx="2629502" cy="461665"/>
            </a:xfrm>
            <a:prstGeom prst="rect">
              <a:avLst/>
            </a:prstGeom>
          </p:spPr>
          <p:txBody>
            <a:bodyPr wrap="none">
              <a:spAutoFit/>
            </a:bodyPr>
            <a:lstStyle/>
            <a:p>
              <a:pPr lvl="0" algn="ctr">
                <a:defRPr/>
              </a:pPr>
              <a:r>
                <a:rPr lang="en-US" sz="2400" b="1" dirty="0">
                  <a:solidFill>
                    <a:prstClr val="black"/>
                  </a:solidFill>
                  <a:latin typeface="Calibri" pitchFamily="34" charset="0"/>
                </a:rPr>
                <a:t>Systemic Infections</a:t>
              </a:r>
            </a:p>
          </p:txBody>
        </p:sp>
        <p:sp>
          <p:nvSpPr>
            <p:cNvPr id="34" name="Oval 33"/>
            <p:cNvSpPr/>
            <p:nvPr/>
          </p:nvSpPr>
          <p:spPr>
            <a:xfrm>
              <a:off x="3203848" y="1988840"/>
              <a:ext cx="2273937" cy="994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dirty="0">
                <a:latin typeface="Calibri" pitchFamily="34" charset="0"/>
              </a:endParaRPr>
            </a:p>
            <a:p>
              <a:pPr lvl="0" algn="ctr"/>
              <a:endParaRPr lang="en-US" sz="2800" b="1" dirty="0">
                <a:latin typeface="Calibri" pitchFamily="34" charset="0"/>
              </a:endParaRPr>
            </a:p>
            <a:p>
              <a:pPr algn="ctr"/>
              <a:endParaRPr lang="en-US" sz="2800" b="1" dirty="0">
                <a:latin typeface="Calibri" pitchFamily="34" charset="0"/>
              </a:endParaRPr>
            </a:p>
          </p:txBody>
        </p:sp>
      </p:grpSp>
      <p:cxnSp>
        <p:nvCxnSpPr>
          <p:cNvPr id="37" name="Straight Arrow Connector 36"/>
          <p:cNvCxnSpPr/>
          <p:nvPr/>
        </p:nvCxnSpPr>
        <p:spPr>
          <a:xfrm rot="10800000">
            <a:off x="2643175" y="2428868"/>
            <a:ext cx="324541" cy="1833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9" name="مجموعة 48"/>
          <p:cNvGrpSpPr/>
          <p:nvPr/>
        </p:nvGrpSpPr>
        <p:grpSpPr>
          <a:xfrm>
            <a:off x="2928926" y="2220075"/>
            <a:ext cx="2588280" cy="994611"/>
            <a:chOff x="-900608" y="1628800"/>
            <a:chExt cx="2385366" cy="994611"/>
          </a:xfrm>
        </p:grpSpPr>
        <p:sp>
          <p:nvSpPr>
            <p:cNvPr id="30" name="Oval 29"/>
            <p:cNvSpPr/>
            <p:nvPr/>
          </p:nvSpPr>
          <p:spPr>
            <a:xfrm>
              <a:off x="-900608" y="1628800"/>
              <a:ext cx="2273937" cy="994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dirty="0">
                <a:latin typeface="Calibri" pitchFamily="34" charset="0"/>
              </a:endParaRPr>
            </a:p>
            <a:p>
              <a:pPr lvl="0" algn="ctr"/>
              <a:endParaRPr lang="en-US" sz="2800" b="1" dirty="0">
                <a:latin typeface="Calibri" pitchFamily="34" charset="0"/>
              </a:endParaRPr>
            </a:p>
            <a:p>
              <a:pPr algn="ctr"/>
              <a:endParaRPr lang="en-US" sz="2800" b="1" dirty="0">
                <a:latin typeface="Calibri" pitchFamily="34" charset="0"/>
              </a:endParaRPr>
            </a:p>
          </p:txBody>
        </p:sp>
        <p:sp>
          <p:nvSpPr>
            <p:cNvPr id="41" name="Rectangle 40"/>
            <p:cNvSpPr/>
            <p:nvPr/>
          </p:nvSpPr>
          <p:spPr>
            <a:xfrm>
              <a:off x="-864860" y="1907540"/>
              <a:ext cx="2349618" cy="400110"/>
            </a:xfrm>
            <a:prstGeom prst="rect">
              <a:avLst/>
            </a:prstGeom>
          </p:spPr>
          <p:txBody>
            <a:bodyPr wrap="none">
              <a:spAutoFit/>
            </a:bodyPr>
            <a:lstStyle/>
            <a:p>
              <a:pPr lvl="0"/>
              <a:r>
                <a:rPr lang="en-US" sz="2000" b="1" dirty="0">
                  <a:solidFill>
                    <a:prstClr val="black"/>
                  </a:solidFill>
                  <a:latin typeface="Calibri" pitchFamily="34" charset="0"/>
                </a:rPr>
                <a:t>Spreading infections</a:t>
              </a:r>
            </a:p>
          </p:txBody>
        </p:sp>
      </p:grpSp>
      <p:cxnSp>
        <p:nvCxnSpPr>
          <p:cNvPr id="60" name="Straight Arrow Connector 41"/>
          <p:cNvCxnSpPr/>
          <p:nvPr/>
        </p:nvCxnSpPr>
        <p:spPr>
          <a:xfrm flipH="1" flipV="1">
            <a:off x="4397573" y="5301208"/>
            <a:ext cx="3274" cy="229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41"/>
          <p:cNvCxnSpPr/>
          <p:nvPr/>
        </p:nvCxnSpPr>
        <p:spPr>
          <a:xfrm flipH="1" flipV="1">
            <a:off x="4211960" y="3212976"/>
            <a:ext cx="3274" cy="5175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downLeft)">
                                      <p:cBhvr>
                                        <p:cTn id="12" dur="500"/>
                                        <p:tgtEl>
                                          <p:spTgt spid="31"/>
                                        </p:tgtEl>
                                      </p:cBhvr>
                                    </p:animEffect>
                                  </p:childTnLst>
                                </p:cTn>
                              </p:par>
                              <p:par>
                                <p:cTn id="13" presetID="18" presetClass="entr" presetSubtype="12"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strips(downLeft)">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strips(downLeft)">
                                      <p:cBhvr>
                                        <p:cTn id="20" dur="500"/>
                                        <p:tgtEl>
                                          <p:spTgt spid="63"/>
                                        </p:tgtEl>
                                      </p:cBhvr>
                                    </p:animEffect>
                                  </p:childTnLst>
                                </p:cTn>
                              </p:par>
                              <p:par>
                                <p:cTn id="21" presetID="18" presetClass="entr" presetSubtype="12"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strips(downLeft)">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strips(downLeft)">
                                      <p:cBhvr>
                                        <p:cTn id="28" dur="500"/>
                                        <p:tgtEl>
                                          <p:spTgt spid="48"/>
                                        </p:tgtEl>
                                      </p:cBhvr>
                                    </p:animEffect>
                                  </p:childTnLst>
                                </p:cTn>
                              </p:par>
                              <p:par>
                                <p:cTn id="29" presetID="18" presetClass="entr" presetSubtype="1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strips(downLeft)">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strips(downLeft)">
                                      <p:cBhvr>
                                        <p:cTn id="36" dur="500"/>
                                        <p:tgtEl>
                                          <p:spTgt spid="52"/>
                                        </p:tgtEl>
                                      </p:cBhvr>
                                    </p:animEffect>
                                  </p:childTnLst>
                                </p:cTn>
                              </p:par>
                              <p:par>
                                <p:cTn id="37" presetID="18" presetClass="entr" presetSubtype="12"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strips(downLeft)">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599183"/>
            <a:ext cx="1912318" cy="461665"/>
          </a:xfrm>
          <a:prstGeom prst="rect">
            <a:avLst/>
          </a:prstGeom>
        </p:spPr>
        <p:txBody>
          <a:bodyPr wrap="none">
            <a:spAutoFit/>
          </a:bodyPr>
          <a:lstStyle/>
          <a:p>
            <a:pPr lvl="0"/>
            <a:r>
              <a:rPr lang="en-US" sz="2400" b="1" u="sng" dirty="0">
                <a:latin typeface="Calibri" pitchFamily="34" charset="0"/>
              </a:rPr>
              <a:t>  Colonization</a:t>
            </a:r>
          </a:p>
        </p:txBody>
      </p:sp>
      <p:sp>
        <p:nvSpPr>
          <p:cNvPr id="6" name="Rectangle 3"/>
          <p:cNvSpPr txBox="1">
            <a:spLocks noChangeArrowheads="1"/>
          </p:cNvSpPr>
          <p:nvPr/>
        </p:nvSpPr>
        <p:spPr>
          <a:xfrm>
            <a:off x="139700" y="2348880"/>
            <a:ext cx="5584428" cy="4114800"/>
          </a:xfrm>
          <a:prstGeom prst="rect">
            <a:avLst/>
          </a:prstGeom>
        </p:spPr>
        <p:txBody>
          <a:bodyPr/>
          <a:lstStyle/>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000" b="1" i="0" u="none" strike="noStrike" kern="1200" cap="none" spc="0" normalizeH="0" baseline="0" noProof="0" dirty="0">
                <a:ln>
                  <a:noFill/>
                </a:ln>
                <a:solidFill>
                  <a:schemeClr val="tx1"/>
                </a:solidFill>
                <a:uLnTx/>
                <a:uFillTx/>
                <a:latin typeface="Calibri" pitchFamily="34" charset="0"/>
              </a:rPr>
              <a:t>Asymptomatic</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endParaRPr kumimoji="0" lang="en-US" sz="2000" b="1" i="0" u="none" strike="noStrike" kern="1200" cap="none" spc="0" normalizeH="0" baseline="0" noProof="0" dirty="0">
              <a:ln>
                <a:noFill/>
              </a:ln>
              <a:solidFill>
                <a:schemeClr val="tx1"/>
              </a:solidFill>
              <a:uLnTx/>
              <a:uFillTx/>
              <a:latin typeface="Calibri" pitchFamily="34" charset="0"/>
            </a:endParaRP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000" b="1" i="0" u="none" strike="noStrike" kern="1200" cap="none" spc="0" normalizeH="0" baseline="0" noProof="0" dirty="0">
                <a:ln>
                  <a:noFill/>
                </a:ln>
                <a:solidFill>
                  <a:schemeClr val="tx1"/>
                </a:solidFill>
                <a:uLnTx/>
                <a:uFillTx/>
                <a:latin typeface="Calibri" pitchFamily="34" charset="0"/>
              </a:rPr>
              <a:t>The anterior </a:t>
            </a:r>
            <a:r>
              <a:rPr kumimoji="0" lang="en-US" sz="2000" b="1" i="0" u="none" strike="noStrike" kern="1200" cap="none" spc="0" normalizeH="0" baseline="0" noProof="0" dirty="0" err="1">
                <a:ln>
                  <a:noFill/>
                </a:ln>
                <a:solidFill>
                  <a:schemeClr val="tx1"/>
                </a:solidFill>
                <a:uLnTx/>
                <a:uFillTx/>
                <a:latin typeface="Calibri" pitchFamily="34" charset="0"/>
              </a:rPr>
              <a:t>nares</a:t>
            </a:r>
            <a:r>
              <a:rPr kumimoji="0" lang="en-US" sz="2000" b="1" i="0" u="none" strike="noStrike" kern="1200" cap="none" spc="0" normalizeH="0" baseline="0" noProof="0" dirty="0">
                <a:ln>
                  <a:noFill/>
                </a:ln>
                <a:solidFill>
                  <a:schemeClr val="tx1"/>
                </a:solidFill>
                <a:uLnTx/>
                <a:uFillTx/>
                <a:latin typeface="Calibri" pitchFamily="34" charset="0"/>
              </a:rPr>
              <a:t> and throat of </a:t>
            </a:r>
            <a:r>
              <a:rPr lang="en-US" sz="2000" b="1" dirty="0">
                <a:latin typeface="Calibri" pitchFamily="34" charset="0"/>
              </a:rPr>
              <a:t> </a:t>
            </a:r>
            <a:r>
              <a:rPr kumimoji="0" lang="en-US" sz="2000" b="1" i="0" u="none" strike="noStrike" kern="1200" cap="none" spc="0" normalizeH="0" baseline="0" noProof="0" dirty="0">
                <a:ln>
                  <a:noFill/>
                </a:ln>
                <a:solidFill>
                  <a:schemeClr val="tx1"/>
                </a:solidFill>
                <a:uLnTx/>
                <a:uFillTx/>
                <a:latin typeface="Calibri" pitchFamily="34" charset="0"/>
              </a:rPr>
              <a:t>normal</a:t>
            </a:r>
          </a:p>
          <a:p>
            <a:pPr marL="274320" lvl="0" indent="-274320">
              <a:lnSpc>
                <a:spcPct val="90000"/>
              </a:lnSpc>
              <a:spcBef>
                <a:spcPct val="20000"/>
              </a:spcBef>
              <a:buClr>
                <a:schemeClr val="accent3"/>
              </a:buClr>
              <a:buSzPct val="95000"/>
              <a:defRPr/>
            </a:pPr>
            <a:r>
              <a:rPr lang="en-US" sz="2000" b="1" dirty="0">
                <a:latin typeface="Calibri" pitchFamily="34" charset="0"/>
              </a:rPr>
              <a:t>     healthy adults </a:t>
            </a:r>
            <a:r>
              <a:rPr kumimoji="0" lang="en-US" sz="2000" b="1" i="0" u="none" strike="noStrike" kern="1200" cap="none" spc="0" normalizeH="0" baseline="0" noProof="0" dirty="0">
                <a:ln>
                  <a:noFill/>
                </a:ln>
                <a:solidFill>
                  <a:schemeClr val="tx1"/>
                </a:solidFill>
                <a:uLnTx/>
                <a:uFillTx/>
                <a:latin typeface="Calibri" pitchFamily="34" charset="0"/>
              </a:rPr>
              <a:t>are colonized</a:t>
            </a:r>
            <a:r>
              <a:rPr kumimoji="0" lang="en-US" sz="2000" b="1" i="0" u="none" strike="noStrike" kern="1200" cap="none" spc="0" normalizeH="0" noProof="0" dirty="0">
                <a:ln>
                  <a:noFill/>
                </a:ln>
                <a:solidFill>
                  <a:schemeClr val="tx1"/>
                </a:solidFill>
                <a:uLnTx/>
                <a:uFillTx/>
                <a:latin typeface="Calibri" pitchFamily="34" charset="0"/>
              </a:rPr>
              <a:t> (</a:t>
            </a:r>
            <a:r>
              <a:rPr lang="en-US" sz="2000" b="1" noProof="0" dirty="0">
                <a:latin typeface="Calibri" pitchFamily="34" charset="0"/>
              </a:rPr>
              <a:t>more than </a:t>
            </a:r>
            <a:r>
              <a:rPr lang="en-US" sz="2000" b="1" dirty="0">
                <a:latin typeface="Calibri" pitchFamily="34" charset="0"/>
              </a:rPr>
              <a:t>30%)</a:t>
            </a:r>
            <a:endParaRPr kumimoji="0" lang="en-US" sz="2000" b="1" i="0" u="none" strike="noStrike" kern="1200" cap="none" spc="0" normalizeH="0" baseline="0" noProof="0" dirty="0">
              <a:ln>
                <a:noFill/>
              </a:ln>
              <a:solidFill>
                <a:schemeClr val="tx1"/>
              </a:solidFill>
              <a:uLnTx/>
              <a:uFillTx/>
              <a:latin typeface="Calibri" pitchFamily="34" charset="0"/>
            </a:endParaRPr>
          </a:p>
          <a:p>
            <a:pPr marL="274320" marR="0" lvl="0" indent="-274320" algn="l" defTabSz="914400" rtl="0" eaLnBrk="1" fontAlgn="auto" latinLnBrk="0" hangingPunct="1">
              <a:lnSpc>
                <a:spcPct val="90000"/>
              </a:lnSpc>
              <a:spcBef>
                <a:spcPct val="20000"/>
              </a:spcBef>
              <a:spcAft>
                <a:spcPts val="0"/>
              </a:spcAft>
              <a:buClr>
                <a:schemeClr val="accent3"/>
              </a:buClr>
              <a:buSzPct val="95000"/>
              <a:tabLst/>
              <a:defRPr/>
            </a:pPr>
            <a:endParaRPr kumimoji="0" lang="en-US" sz="2000" b="1" i="0" u="none" strike="noStrike" kern="1200" cap="none" spc="0" normalizeH="0" baseline="0" noProof="0" dirty="0">
              <a:ln>
                <a:noFill/>
              </a:ln>
              <a:solidFill>
                <a:schemeClr val="tx1"/>
              </a:solidFill>
              <a:uLnTx/>
              <a:uFillTx/>
              <a:latin typeface="Calibri" pitchFamily="34" charset="0"/>
            </a:endParaRP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000" b="1" i="0" u="none" strike="noStrike" kern="1200" cap="none" spc="0" normalizeH="0" baseline="0" noProof="0" dirty="0">
                <a:ln>
                  <a:noFill/>
                </a:ln>
                <a:solidFill>
                  <a:schemeClr val="tx1"/>
                </a:solidFill>
                <a:uLnTx/>
                <a:uFillTx/>
                <a:latin typeface="Calibri" pitchFamily="34" charset="0"/>
              </a:rPr>
              <a:t>A </a:t>
            </a:r>
            <a:r>
              <a:rPr kumimoji="0" lang="en-US" sz="2000" b="1" i="0" u="none" strike="noStrike" kern="1200" cap="none" spc="0" normalizeH="0" baseline="0" noProof="0" dirty="0" err="1">
                <a:ln>
                  <a:noFill/>
                </a:ln>
                <a:solidFill>
                  <a:schemeClr val="tx1"/>
                </a:solidFill>
                <a:uLnTx/>
                <a:uFillTx/>
                <a:latin typeface="Calibri" pitchFamily="34" charset="0"/>
              </a:rPr>
              <a:t>dhesins</a:t>
            </a:r>
            <a:r>
              <a:rPr kumimoji="0" lang="en-US" sz="2000" b="1" i="0" u="none" strike="noStrike" kern="1200" cap="none" spc="0" normalizeH="0" baseline="0" noProof="0" dirty="0">
                <a:ln>
                  <a:noFill/>
                </a:ln>
                <a:solidFill>
                  <a:schemeClr val="tx1"/>
                </a:solidFill>
                <a:uLnTx/>
                <a:uFillTx/>
                <a:latin typeface="Calibri" pitchFamily="34" charset="0"/>
              </a:rPr>
              <a:t> involved in colonization</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endParaRPr kumimoji="0" lang="en-US" sz="2000" b="1" i="0" u="none" strike="noStrike" kern="1200" cap="none" spc="0" normalizeH="0" baseline="0" noProof="0" dirty="0">
              <a:ln>
                <a:noFill/>
              </a:ln>
              <a:solidFill>
                <a:schemeClr val="tx1"/>
              </a:solidFill>
              <a:uLnTx/>
              <a:uFillTx/>
              <a:latin typeface="Calibri" pitchFamily="34" charset="0"/>
            </a:endParaRP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000" b="1" i="0" u="none" strike="noStrike" kern="1200" cap="none" spc="0" normalizeH="0" baseline="0" noProof="0" dirty="0">
                <a:ln>
                  <a:noFill/>
                </a:ln>
                <a:solidFill>
                  <a:schemeClr val="tx1"/>
                </a:solidFill>
                <a:uLnTx/>
                <a:uFillTx/>
                <a:latin typeface="Calibri" pitchFamily="34" charset="0"/>
              </a:rPr>
              <a:t>This can result in spread of the infection to others (outbreaks)</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endParaRPr kumimoji="0" lang="en-US" sz="2000" b="1" i="0" u="none" strike="noStrike" kern="1200" cap="none" spc="0" normalizeH="0" baseline="0" noProof="0" dirty="0">
              <a:ln>
                <a:noFill/>
              </a:ln>
              <a:solidFill>
                <a:schemeClr val="tx1"/>
              </a:solidFill>
              <a:uLnTx/>
              <a:uFillTx/>
              <a:latin typeface="Calibri" pitchFamily="34" charset="0"/>
            </a:endParaRP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000" b="1" i="0" u="none" strike="noStrike" kern="1200" cap="none" spc="0" normalizeH="0" baseline="0" noProof="0" dirty="0">
                <a:ln>
                  <a:noFill/>
                </a:ln>
                <a:solidFill>
                  <a:schemeClr val="tx1"/>
                </a:solidFill>
                <a:uLnTx/>
                <a:uFillTx/>
                <a:latin typeface="Calibri" pitchFamily="34" charset="0"/>
              </a:rPr>
              <a:t>Autoinoculation (autoinfection)</a:t>
            </a:r>
          </a:p>
        </p:txBody>
      </p:sp>
      <p:pic>
        <p:nvPicPr>
          <p:cNvPr id="2" name="Picture 2"/>
          <p:cNvPicPr>
            <a:picLocks noChangeAspect="1" noChangeArrowheads="1"/>
          </p:cNvPicPr>
          <p:nvPr/>
        </p:nvPicPr>
        <p:blipFill>
          <a:blip r:embed="rId3" cstate="print"/>
          <a:srcRect/>
          <a:stretch>
            <a:fillRect/>
          </a:stretch>
        </p:blipFill>
        <p:spPr bwMode="auto">
          <a:xfrm>
            <a:off x="5220072" y="1916831"/>
            <a:ext cx="3516238" cy="4822520"/>
          </a:xfrm>
          <a:prstGeom prst="rect">
            <a:avLst/>
          </a:prstGeom>
          <a:noFill/>
          <a:ln w="9525">
            <a:noFill/>
            <a:miter lim="800000"/>
            <a:headEnd/>
            <a:tailEnd/>
          </a:ln>
        </p:spPr>
      </p:pic>
      <p:sp>
        <p:nvSpPr>
          <p:cNvPr id="11" name="TextBox 10"/>
          <p:cNvSpPr txBox="1"/>
          <p:nvPr/>
        </p:nvSpPr>
        <p:spPr>
          <a:xfrm>
            <a:off x="2555776" y="98072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12"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6" name="Straight Connector 15"/>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linds(horizontal)">
                                      <p:cBhvr>
                                        <p:cTn id="23" dur="500"/>
                                        <p:tgtEl>
                                          <p:spTgt spid="6">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blinds(horizontal)">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box(in)">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blinds(horizontal)">
                                      <p:cBhvr>
                                        <p:cTn id="41" dur="500"/>
                                        <p:tgtEl>
                                          <p:spTgt spid="6">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Effect transition="in" filter="blinds(horizontal)">
                                      <p:cBhvr>
                                        <p:cTn id="46"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124745"/>
            <a:ext cx="7772400" cy="2232247"/>
          </a:xfrm>
        </p:spPr>
        <p:txBody>
          <a:bodyPr>
            <a:noAutofit/>
          </a:bodyPr>
          <a:lstStyle/>
          <a:p>
            <a:pPr marL="342900">
              <a:buNone/>
              <a:defRPr/>
            </a:pPr>
            <a:r>
              <a:rPr lang="en-US" sz="2800" b="1" dirty="0">
                <a:latin typeface="Calibri" pitchFamily="34" charset="0"/>
              </a:rPr>
              <a:t>Localized infections (Abscess formation):</a:t>
            </a:r>
          </a:p>
          <a:p>
            <a:pPr>
              <a:buNone/>
              <a:defRPr/>
            </a:pPr>
            <a:r>
              <a:rPr lang="en-US" sz="2800" dirty="0">
                <a:latin typeface="Calibri" pitchFamily="34" charset="0"/>
              </a:rPr>
              <a:t>     - Folliculitis </a:t>
            </a:r>
          </a:p>
          <a:p>
            <a:pPr>
              <a:buNone/>
              <a:defRPr/>
            </a:pPr>
            <a:r>
              <a:rPr lang="en-US" sz="2800" dirty="0">
                <a:latin typeface="Calibri" pitchFamily="34" charset="0"/>
              </a:rPr>
              <a:t>     - Carbuncles </a:t>
            </a:r>
          </a:p>
          <a:p>
            <a:pPr>
              <a:buNone/>
              <a:defRPr/>
            </a:pPr>
            <a:r>
              <a:rPr lang="en-US" sz="2800" dirty="0">
                <a:latin typeface="Calibri" pitchFamily="34" charset="0"/>
              </a:rPr>
              <a:t>     - furuncles</a:t>
            </a:r>
          </a:p>
          <a:p>
            <a:pPr>
              <a:buNone/>
              <a:defRPr/>
            </a:pPr>
            <a:endParaRPr lang="en-US" sz="2800" dirty="0">
              <a:latin typeface="Calibri" pitchFamily="34" charset="0"/>
            </a:endParaRPr>
          </a:p>
        </p:txBody>
      </p:sp>
      <p:sp>
        <p:nvSpPr>
          <p:cNvPr id="12" name="TextBox 11"/>
          <p:cNvSpPr txBox="1"/>
          <p:nvPr/>
        </p:nvSpPr>
        <p:spPr>
          <a:xfrm>
            <a:off x="2267744" y="62068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13" name="Rectangle 2"/>
          <p:cNvSpPr txBox="1">
            <a:spLocks noChangeArrowheads="1"/>
          </p:cNvSpPr>
          <p:nvPr/>
        </p:nvSpPr>
        <p:spPr>
          <a:xfrm>
            <a:off x="2123728" y="-27384"/>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4" name="Straight Connector 13"/>
          <p:cNvCxnSpPr/>
          <p:nvPr/>
        </p:nvCxnSpPr>
        <p:spPr>
          <a:xfrm>
            <a:off x="395536" y="54868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552" y="1636781"/>
            <a:ext cx="2315656" cy="1571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9D4DAD-BA2F-45EC-92B1-6DA19ED74F85}"/>
              </a:ext>
            </a:extLst>
          </p:cNvPr>
          <p:cNvSpPr txBox="1"/>
          <p:nvPr/>
        </p:nvSpPr>
        <p:spPr>
          <a:xfrm>
            <a:off x="251520" y="3498775"/>
            <a:ext cx="5882952" cy="830997"/>
          </a:xfrm>
          <a:prstGeom prst="rect">
            <a:avLst/>
          </a:prstGeom>
          <a:noFill/>
        </p:spPr>
        <p:txBody>
          <a:bodyPr wrap="square" rtlCol="0">
            <a:spAutoFit/>
          </a:bodyPr>
          <a:lstStyle/>
          <a:p>
            <a:r>
              <a:rPr lang="en-US" sz="2400" b="1" dirty="0">
                <a:latin typeface="Calibri" pitchFamily="34" charset="0"/>
                <a:cs typeface="Calibri" pitchFamily="34" charset="0"/>
              </a:rPr>
              <a:t>Q: Why do </a:t>
            </a:r>
            <a:r>
              <a:rPr lang="en-US" sz="2400" b="1" i="1" dirty="0">
                <a:latin typeface="Calibri" pitchFamily="34" charset="0"/>
                <a:cs typeface="Calibri" pitchFamily="34" charset="0"/>
              </a:rPr>
              <a:t>S. aureus </a:t>
            </a:r>
            <a:r>
              <a:rPr lang="en-US" sz="2400" b="1" dirty="0">
                <a:latin typeface="Calibri" pitchFamily="34" charset="0"/>
                <a:cs typeface="Calibri" pitchFamily="34" charset="0"/>
              </a:rPr>
              <a:t>infections in most cases are localized?</a:t>
            </a:r>
          </a:p>
        </p:txBody>
      </p:sp>
      <p:sp>
        <p:nvSpPr>
          <p:cNvPr id="9" name="TextBox 8">
            <a:extLst>
              <a:ext uri="{FF2B5EF4-FFF2-40B4-BE49-F238E27FC236}">
                <a16:creationId xmlns:a16="http://schemas.microsoft.com/office/drawing/2014/main" id="{BCCF422C-EB56-40C7-A7E6-4B491C315F43}"/>
              </a:ext>
            </a:extLst>
          </p:cNvPr>
          <p:cNvSpPr txBox="1"/>
          <p:nvPr/>
        </p:nvSpPr>
        <p:spPr>
          <a:xfrm>
            <a:off x="9468544" y="1175116"/>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10" name="Rectangle 9">
            <a:extLst>
              <a:ext uri="{FF2B5EF4-FFF2-40B4-BE49-F238E27FC236}">
                <a16:creationId xmlns:a16="http://schemas.microsoft.com/office/drawing/2014/main" id="{D904D32A-7426-4EE2-8C02-0F90F63D3B36}"/>
              </a:ext>
            </a:extLst>
          </p:cNvPr>
          <p:cNvSpPr/>
          <p:nvPr/>
        </p:nvSpPr>
        <p:spPr>
          <a:xfrm>
            <a:off x="5220072" y="3530347"/>
            <a:ext cx="91440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cs typeface="Calibri" pitchFamily="34" charset="0"/>
            </a:endParaRPr>
          </a:p>
        </p:txBody>
      </p:sp>
      <p:sp>
        <p:nvSpPr>
          <p:cNvPr id="15" name="Rectangle 14">
            <a:extLst>
              <a:ext uri="{FF2B5EF4-FFF2-40B4-BE49-F238E27FC236}">
                <a16:creationId xmlns:a16="http://schemas.microsoft.com/office/drawing/2014/main" id="{F3C3FDA5-E5AF-4506-89DE-33EE3426C1FB}"/>
              </a:ext>
            </a:extLst>
          </p:cNvPr>
          <p:cNvSpPr/>
          <p:nvPr/>
        </p:nvSpPr>
        <p:spPr>
          <a:xfrm>
            <a:off x="251520" y="4207728"/>
            <a:ext cx="5549189" cy="2308324"/>
          </a:xfrm>
          <a:prstGeom prst="rect">
            <a:avLst/>
          </a:prstGeom>
        </p:spPr>
        <p:txBody>
          <a:bodyPr wrap="square">
            <a:spAutoFit/>
          </a:bodyPr>
          <a:lstStyle/>
          <a:p>
            <a:pPr algn="just"/>
            <a:r>
              <a:rPr lang="en-US" sz="2400" dirty="0">
                <a:solidFill>
                  <a:srgbClr val="7030A0"/>
                </a:solidFill>
                <a:latin typeface="Calibri" pitchFamily="34" charset="0"/>
                <a:cs typeface="Calibri" pitchFamily="34" charset="0"/>
              </a:rPr>
              <a:t>- Coagulase: an enzyme which produces fibrin deposition around the lesions of infection (walling off).</a:t>
            </a:r>
          </a:p>
          <a:p>
            <a:pPr algn="just"/>
            <a:r>
              <a:rPr lang="en-US" sz="2400" dirty="0">
                <a:solidFill>
                  <a:srgbClr val="7030A0"/>
                </a:solidFill>
                <a:latin typeface="Calibri" pitchFamily="34" charset="0"/>
                <a:cs typeface="Calibri" pitchFamily="34" charset="0"/>
              </a:rPr>
              <a:t>- The fibrin formed around bacteria which is important to stop the action of immune system as phagocytosis.</a:t>
            </a:r>
          </a:p>
        </p:txBody>
      </p:sp>
      <p:pic>
        <p:nvPicPr>
          <p:cNvPr id="2" name="Picture 1">
            <a:extLst>
              <a:ext uri="{FF2B5EF4-FFF2-40B4-BE49-F238E27FC236}">
                <a16:creationId xmlns:a16="http://schemas.microsoft.com/office/drawing/2014/main" id="{F9FFA13F-E452-4D28-8FEF-C3815541E336}"/>
              </a:ext>
            </a:extLst>
          </p:cNvPr>
          <p:cNvPicPr>
            <a:picLocks noChangeAspect="1"/>
          </p:cNvPicPr>
          <p:nvPr/>
        </p:nvPicPr>
        <p:blipFill>
          <a:blip r:embed="rId2"/>
          <a:stretch>
            <a:fillRect/>
          </a:stretch>
        </p:blipFill>
        <p:spPr>
          <a:xfrm>
            <a:off x="6134472" y="3717032"/>
            <a:ext cx="2613991" cy="3061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linds(horizontal)">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830" y="1863232"/>
            <a:ext cx="2665986" cy="424732"/>
          </a:xfrm>
          <a:prstGeom prst="rect">
            <a:avLst/>
          </a:prstGeom>
        </p:spPr>
        <p:txBody>
          <a:bodyPr wrap="none">
            <a:spAutoFit/>
          </a:bodyPr>
          <a:lstStyle/>
          <a:p>
            <a:pPr marL="274320" lvl="0" indent="-274320" algn="just">
              <a:lnSpc>
                <a:spcPct val="90000"/>
              </a:lnSpc>
              <a:spcBef>
                <a:spcPct val="20000"/>
              </a:spcBef>
              <a:buClr>
                <a:schemeClr val="accent3"/>
              </a:buClr>
              <a:buSzPct val="95000"/>
            </a:pPr>
            <a:r>
              <a:rPr lang="en-US" sz="2400" b="1" u="sng" dirty="0">
                <a:latin typeface="Calibri" pitchFamily="34" charset="0"/>
              </a:rPr>
              <a:t>Localized infections</a:t>
            </a:r>
            <a:endParaRPr lang="en-US" sz="2400" b="1" u="sng" dirty="0">
              <a:effectLst>
                <a:outerShdw blurRad="38100" dist="38100" dir="2700000" algn="tl">
                  <a:srgbClr val="C0C0C0"/>
                </a:outerShdw>
              </a:effectLst>
              <a:latin typeface="Calibri" pitchFamily="34" charset="0"/>
            </a:endParaRPr>
          </a:p>
        </p:txBody>
      </p:sp>
      <p:sp>
        <p:nvSpPr>
          <p:cNvPr id="6" name="Rectangle 5"/>
          <p:cNvSpPr/>
          <p:nvPr/>
        </p:nvSpPr>
        <p:spPr>
          <a:xfrm>
            <a:off x="323528" y="2302907"/>
            <a:ext cx="2232248" cy="1077218"/>
          </a:xfrm>
          <a:prstGeom prst="rect">
            <a:avLst/>
          </a:prstGeom>
        </p:spPr>
        <p:txBody>
          <a:bodyPr wrap="square">
            <a:spAutoFit/>
          </a:bodyPr>
          <a:lstStyle/>
          <a:p>
            <a:pPr algn="just"/>
            <a:r>
              <a:rPr lang="en-US" sz="2400" b="1" u="sng" dirty="0">
                <a:solidFill>
                  <a:srgbClr val="FF0000"/>
                </a:solidFill>
                <a:latin typeface="Calibri" pitchFamily="34" charset="0"/>
              </a:rPr>
              <a:t>A- Folliculitis</a:t>
            </a:r>
          </a:p>
          <a:p>
            <a:pPr algn="just"/>
            <a:endParaRPr lang="en-US" sz="2000" dirty="0">
              <a:latin typeface="Calibri" pitchFamily="34" charset="0"/>
            </a:endParaRPr>
          </a:p>
          <a:p>
            <a:pPr algn="just"/>
            <a:endParaRPr lang="en-US" sz="2000" dirty="0">
              <a:latin typeface="Calibri" pitchFamily="34" charset="0"/>
            </a:endParaRPr>
          </a:p>
        </p:txBody>
      </p:sp>
      <p:sp>
        <p:nvSpPr>
          <p:cNvPr id="10" name="TextBox 9"/>
          <p:cNvSpPr txBox="1"/>
          <p:nvPr/>
        </p:nvSpPr>
        <p:spPr>
          <a:xfrm>
            <a:off x="2555776" y="98072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11"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4" name="Straight Connector 13"/>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16024" y="2708920"/>
            <a:ext cx="4716016" cy="3785652"/>
          </a:xfrm>
          <a:prstGeom prst="rect">
            <a:avLst/>
          </a:prstGeom>
        </p:spPr>
        <p:txBody>
          <a:bodyPr wrap="square">
            <a:spAutoFit/>
          </a:bodyPr>
          <a:lstStyle/>
          <a:p>
            <a:pPr algn="just">
              <a:buFont typeface="Wingdings" pitchFamily="2" charset="2"/>
              <a:buChar char="§"/>
            </a:pPr>
            <a:r>
              <a:rPr lang="en-US" sz="2400" dirty="0">
                <a:latin typeface="Calibri" pitchFamily="34" charset="0"/>
              </a:rPr>
              <a:t> Superficial or deep infection in the hair follicle</a:t>
            </a:r>
          </a:p>
          <a:p>
            <a:pPr algn="just">
              <a:buFont typeface="Wingdings" pitchFamily="2" charset="2"/>
              <a:buChar char="§"/>
            </a:pPr>
            <a:r>
              <a:rPr lang="en-US" sz="2400" dirty="0">
                <a:latin typeface="Calibri" pitchFamily="34" charset="0"/>
              </a:rPr>
              <a:t>   On the face , neck, axillae, and </a:t>
            </a:r>
            <a:r>
              <a:rPr lang="en-US" sz="2400" dirty="0" err="1">
                <a:latin typeface="Calibri" pitchFamily="34" charset="0"/>
              </a:rPr>
              <a:t>buttoks</a:t>
            </a:r>
            <a:r>
              <a:rPr lang="en-US" sz="2400" dirty="0">
                <a:latin typeface="Calibri" pitchFamily="34" charset="0"/>
              </a:rPr>
              <a:t> </a:t>
            </a:r>
          </a:p>
          <a:p>
            <a:pPr algn="just">
              <a:buFont typeface="Wingdings" pitchFamily="2" charset="2"/>
              <a:buChar char="§"/>
            </a:pPr>
            <a:r>
              <a:rPr lang="en-US" sz="2400" dirty="0">
                <a:latin typeface="Calibri" pitchFamily="34" charset="0"/>
              </a:rPr>
              <a:t>   Causative agents:</a:t>
            </a:r>
          </a:p>
          <a:p>
            <a:pPr algn="just">
              <a:buFont typeface="Wingdings" pitchFamily="2" charset="2"/>
              <a:buChar char="ü"/>
            </a:pPr>
            <a:r>
              <a:rPr lang="en-US" sz="2400" i="1" dirty="0">
                <a:latin typeface="Calibri" pitchFamily="34" charset="0"/>
              </a:rPr>
              <a:t> Staphylococcus aureus</a:t>
            </a:r>
          </a:p>
          <a:p>
            <a:pPr algn="just">
              <a:buFont typeface="Wingdings" pitchFamily="2" charset="2"/>
              <a:buChar char="ü"/>
            </a:pPr>
            <a:r>
              <a:rPr lang="en-US" sz="2400" dirty="0">
                <a:latin typeface="Calibri" pitchFamily="34" charset="0"/>
              </a:rPr>
              <a:t>Occasionally </a:t>
            </a:r>
            <a:r>
              <a:rPr lang="en-US" sz="2400" i="1" dirty="0">
                <a:latin typeface="Calibri" pitchFamily="34" charset="0"/>
              </a:rPr>
              <a:t>Pseudomonas aeruginosa   </a:t>
            </a:r>
            <a:r>
              <a:rPr lang="en-US" sz="2400" dirty="0">
                <a:latin typeface="Calibri" pitchFamily="34" charset="0"/>
              </a:rPr>
              <a:t>(hot-tub folliculitis) </a:t>
            </a:r>
          </a:p>
          <a:p>
            <a:pPr algn="just">
              <a:buFont typeface="Wingdings" pitchFamily="2" charset="2"/>
              <a:buChar char="ü"/>
            </a:pPr>
            <a:r>
              <a:rPr lang="en-US" sz="2400" i="1" dirty="0">
                <a:latin typeface="Calibri" pitchFamily="34" charset="0"/>
              </a:rPr>
              <a:t>Candida albicans </a:t>
            </a:r>
            <a:r>
              <a:rPr lang="en-US" sz="2400" dirty="0">
                <a:latin typeface="Calibri" pitchFamily="34" charset="0"/>
              </a:rPr>
              <a:t>(immunocompromised patients)</a:t>
            </a:r>
            <a:endParaRPr lang="en-US" sz="2400" dirty="0"/>
          </a:p>
        </p:txBody>
      </p:sp>
      <p:pic>
        <p:nvPicPr>
          <p:cNvPr id="2050" name="Picture 2"/>
          <p:cNvPicPr>
            <a:picLocks noChangeAspect="1" noChangeArrowheads="1"/>
          </p:cNvPicPr>
          <p:nvPr/>
        </p:nvPicPr>
        <p:blipFill>
          <a:blip r:embed="rId3" cstate="print"/>
          <a:srcRect/>
          <a:stretch>
            <a:fillRect/>
          </a:stretch>
        </p:blipFill>
        <p:spPr bwMode="auto">
          <a:xfrm>
            <a:off x="5138489" y="4077072"/>
            <a:ext cx="1781175" cy="25812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938689" y="4077072"/>
            <a:ext cx="1781175" cy="256222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143504" y="1571612"/>
            <a:ext cx="3609975" cy="2600325"/>
          </a:xfrm>
          <a:prstGeom prst="rect">
            <a:avLst/>
          </a:prstGeom>
          <a:noFill/>
          <a:ln w="9525">
            <a:noFill/>
            <a:miter lim="800000"/>
            <a:headEnd/>
            <a:tailEnd/>
          </a:ln>
        </p:spPr>
      </p:pic>
      <p:pic>
        <p:nvPicPr>
          <p:cNvPr id="22" name="Picture 2"/>
          <p:cNvPicPr>
            <a:picLocks noChangeAspect="1" noChangeArrowheads="1"/>
          </p:cNvPicPr>
          <p:nvPr/>
        </p:nvPicPr>
        <p:blipFill>
          <a:blip r:embed="rId6" cstate="print"/>
          <a:srcRect/>
          <a:stretch>
            <a:fillRect/>
          </a:stretch>
        </p:blipFill>
        <p:spPr bwMode="auto">
          <a:xfrm>
            <a:off x="5685130" y="1560810"/>
            <a:ext cx="2621711" cy="2536820"/>
          </a:xfrm>
          <a:prstGeom prst="rect">
            <a:avLst/>
          </a:prstGeom>
          <a:noFill/>
          <a:ln w="9525">
            <a:noFill/>
            <a:miter lim="800000"/>
            <a:headEnd/>
            <a:tailEnd/>
          </a:ln>
        </p:spPr>
      </p:pic>
      <p:sp>
        <p:nvSpPr>
          <p:cNvPr id="23" name="TextBox 22"/>
          <p:cNvSpPr txBox="1"/>
          <p:nvPr/>
        </p:nvSpPr>
        <p:spPr>
          <a:xfrm>
            <a:off x="6362625" y="2492896"/>
            <a:ext cx="340158" cy="461665"/>
          </a:xfrm>
          <a:prstGeom prst="rect">
            <a:avLst/>
          </a:prstGeom>
          <a:noFill/>
        </p:spPr>
        <p:txBody>
          <a:bodyPr wrap="none" rtlCol="0">
            <a:spAutoFit/>
          </a:bodyPr>
          <a:lstStyle/>
          <a:p>
            <a:r>
              <a:rPr lang="en-US" sz="2400" b="1" dirty="0">
                <a:solidFill>
                  <a:schemeClr val="accent6">
                    <a:lumMod val="50000"/>
                  </a:schemeClr>
                </a:solidFill>
                <a:latin typeface="Calibri" pitchFamily="34" charset="0"/>
              </a:rPr>
              <a:t>1</a:t>
            </a:r>
          </a:p>
        </p:txBody>
      </p:sp>
      <p:sp>
        <p:nvSpPr>
          <p:cNvPr id="24" name="TextBox 23"/>
          <p:cNvSpPr txBox="1"/>
          <p:nvPr/>
        </p:nvSpPr>
        <p:spPr>
          <a:xfrm>
            <a:off x="7370737" y="2175247"/>
            <a:ext cx="340158" cy="461665"/>
          </a:xfrm>
          <a:prstGeom prst="rect">
            <a:avLst/>
          </a:prstGeom>
          <a:noFill/>
        </p:spPr>
        <p:txBody>
          <a:bodyPr wrap="none" rtlCol="0">
            <a:spAutoFit/>
          </a:bodyPr>
          <a:lstStyle/>
          <a:p>
            <a:r>
              <a:rPr lang="en-US" sz="2400" b="1" dirty="0">
                <a:solidFill>
                  <a:schemeClr val="accent6">
                    <a:lumMod val="50000"/>
                  </a:schemeClr>
                </a:solidFill>
                <a:latin typeface="Calibri" pitchFamily="34" charset="0"/>
              </a:rPr>
              <a:t>2</a:t>
            </a:r>
          </a:p>
        </p:txBody>
      </p:sp>
      <p:sp>
        <p:nvSpPr>
          <p:cNvPr id="25" name="TextBox 24"/>
          <p:cNvSpPr txBox="1"/>
          <p:nvPr/>
        </p:nvSpPr>
        <p:spPr>
          <a:xfrm>
            <a:off x="7462627" y="2852936"/>
            <a:ext cx="340158" cy="461665"/>
          </a:xfrm>
          <a:prstGeom prst="rect">
            <a:avLst/>
          </a:prstGeom>
          <a:noFill/>
        </p:spPr>
        <p:txBody>
          <a:bodyPr wrap="none" rtlCol="0">
            <a:spAutoFit/>
          </a:bodyPr>
          <a:lstStyle/>
          <a:p>
            <a:r>
              <a:rPr lang="en-US" sz="2400" b="1" dirty="0">
                <a:solidFill>
                  <a:schemeClr val="accent6">
                    <a:lumMod val="50000"/>
                  </a:schemeClr>
                </a:solidFill>
                <a:latin typeface="Calibri"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linds(horizontal)">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blinds(horizontal)">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 calcmode="lin" valueType="num">
                                      <p:cBhvr additive="base">
                                        <p:cTn id="47" dur="500" fill="hold"/>
                                        <p:tgtEl>
                                          <p:spTgt spid="2050"/>
                                        </p:tgtEl>
                                        <p:attrNameLst>
                                          <p:attrName>ppt_x</p:attrName>
                                        </p:attrNameLst>
                                      </p:cBhvr>
                                      <p:tavLst>
                                        <p:tav tm="0">
                                          <p:val>
                                            <p:strVal val="#ppt_x"/>
                                          </p:val>
                                        </p:tav>
                                        <p:tav tm="100000">
                                          <p:val>
                                            <p:strVal val="#ppt_x"/>
                                          </p:val>
                                        </p:tav>
                                      </p:tavLst>
                                    </p:anim>
                                    <p:anim calcmode="lin" valueType="num">
                                      <p:cBhvr additive="base">
                                        <p:cTn id="4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2051"/>
                                        </p:tgtEl>
                                        <p:attrNameLst>
                                          <p:attrName>style.visibility</p:attrName>
                                        </p:attrNameLst>
                                      </p:cBhvr>
                                      <p:to>
                                        <p:strVal val="visible"/>
                                      </p:to>
                                    </p:set>
                                    <p:anim calcmode="lin" valueType="num">
                                      <p:cBhvr>
                                        <p:cTn id="53" dur="1000" fill="hold"/>
                                        <p:tgtEl>
                                          <p:spTgt spid="2051"/>
                                        </p:tgtEl>
                                        <p:attrNameLst>
                                          <p:attrName>ppt_w</p:attrName>
                                        </p:attrNameLst>
                                      </p:cBhvr>
                                      <p:tavLst>
                                        <p:tav tm="0">
                                          <p:val>
                                            <p:strVal val="#ppt_w*0.70"/>
                                          </p:val>
                                        </p:tav>
                                        <p:tav tm="100000">
                                          <p:val>
                                            <p:strVal val="#ppt_w"/>
                                          </p:val>
                                        </p:tav>
                                      </p:tavLst>
                                    </p:anim>
                                    <p:anim calcmode="lin" valueType="num">
                                      <p:cBhvr>
                                        <p:cTn id="54" dur="1000" fill="hold"/>
                                        <p:tgtEl>
                                          <p:spTgt spid="2051"/>
                                        </p:tgtEl>
                                        <p:attrNameLst>
                                          <p:attrName>ppt_h</p:attrName>
                                        </p:attrNameLst>
                                      </p:cBhvr>
                                      <p:tavLst>
                                        <p:tav tm="0">
                                          <p:val>
                                            <p:strVal val="#ppt_h"/>
                                          </p:val>
                                        </p:tav>
                                        <p:tav tm="100000">
                                          <p:val>
                                            <p:strVal val="#ppt_h"/>
                                          </p:val>
                                        </p:tav>
                                      </p:tavLst>
                                    </p:anim>
                                    <p:animEffect transition="in" filter="fade">
                                      <p:cBhvr>
                                        <p:cTn id="55" dur="1000"/>
                                        <p:tgtEl>
                                          <p:spTgt spid="205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0">
                                            <p:txEl>
                                              <p:pRg st="1" end="1"/>
                                            </p:txEl>
                                          </p:spTgt>
                                        </p:tgtEl>
                                        <p:attrNameLst>
                                          <p:attrName>style.visibility</p:attrName>
                                        </p:attrNameLst>
                                      </p:cBhvr>
                                      <p:to>
                                        <p:strVal val="visible"/>
                                      </p:to>
                                    </p:set>
                                    <p:animEffect transition="in" filter="blinds(horizontal)">
                                      <p:cBhvr>
                                        <p:cTn id="60" dur="500"/>
                                        <p:tgtEl>
                                          <p:spTgt spid="20">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20">
                                            <p:txEl>
                                              <p:pRg st="2" end="2"/>
                                            </p:txEl>
                                          </p:spTgt>
                                        </p:tgtEl>
                                        <p:attrNameLst>
                                          <p:attrName>style.visibility</p:attrName>
                                        </p:attrNameLst>
                                      </p:cBhvr>
                                      <p:to>
                                        <p:strVal val="visible"/>
                                      </p:to>
                                    </p:set>
                                    <p:animEffect transition="in" filter="blinds(horizontal)">
                                      <p:cBhvr>
                                        <p:cTn id="65" dur="500"/>
                                        <p:tgtEl>
                                          <p:spTgt spid="20">
                                            <p:txEl>
                                              <p:pRg st="2" end="2"/>
                                            </p:txEl>
                                          </p:spTgt>
                                        </p:tgtEl>
                                      </p:cBhvr>
                                    </p:animEffect>
                                  </p:childTnLst>
                                </p:cTn>
                              </p:par>
                              <p:par>
                                <p:cTn id="66" presetID="3" presetClass="entr" presetSubtype="10" fill="hold" nodeType="withEffect">
                                  <p:stCondLst>
                                    <p:cond delay="0"/>
                                  </p:stCondLst>
                                  <p:childTnLst>
                                    <p:set>
                                      <p:cBhvr>
                                        <p:cTn id="67" dur="1" fill="hold">
                                          <p:stCondLst>
                                            <p:cond delay="0"/>
                                          </p:stCondLst>
                                        </p:cTn>
                                        <p:tgtEl>
                                          <p:spTgt spid="20">
                                            <p:txEl>
                                              <p:pRg st="3" end="3"/>
                                            </p:txEl>
                                          </p:spTgt>
                                        </p:tgtEl>
                                        <p:attrNameLst>
                                          <p:attrName>style.visibility</p:attrName>
                                        </p:attrNameLst>
                                      </p:cBhvr>
                                      <p:to>
                                        <p:strVal val="visible"/>
                                      </p:to>
                                    </p:set>
                                    <p:animEffect transition="in" filter="blinds(horizontal)">
                                      <p:cBhvr>
                                        <p:cTn id="68" dur="500"/>
                                        <p:tgtEl>
                                          <p:spTgt spid="20">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0">
                                            <p:txEl>
                                              <p:pRg st="4" end="4"/>
                                            </p:txEl>
                                          </p:spTgt>
                                        </p:tgtEl>
                                        <p:attrNameLst>
                                          <p:attrName>style.visibility</p:attrName>
                                        </p:attrNameLst>
                                      </p:cBhvr>
                                      <p:to>
                                        <p:strVal val="visible"/>
                                      </p:to>
                                    </p:set>
                                    <p:animEffect transition="in" filter="blinds(horizontal)">
                                      <p:cBhvr>
                                        <p:cTn id="73" dur="500"/>
                                        <p:tgtEl>
                                          <p:spTgt spid="20">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20">
                                            <p:txEl>
                                              <p:pRg st="5" end="5"/>
                                            </p:txEl>
                                          </p:spTgt>
                                        </p:tgtEl>
                                        <p:attrNameLst>
                                          <p:attrName>style.visibility</p:attrName>
                                        </p:attrNameLst>
                                      </p:cBhvr>
                                      <p:to>
                                        <p:strVal val="visible"/>
                                      </p:to>
                                    </p:set>
                                    <p:animEffect transition="in" filter="blinds(horizontal)">
                                      <p:cBhvr>
                                        <p:cTn id="78"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474488"/>
            <a:ext cx="3543583" cy="274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Rectangle 18"/>
          <p:cNvSpPr/>
          <p:nvPr/>
        </p:nvSpPr>
        <p:spPr>
          <a:xfrm>
            <a:off x="107504" y="5373216"/>
            <a:ext cx="8205836" cy="1323439"/>
          </a:xfrm>
          <a:prstGeom prst="rect">
            <a:avLst/>
          </a:prstGeom>
        </p:spPr>
        <p:txBody>
          <a:bodyPr wrap="none">
            <a:spAutoFit/>
          </a:bodyPr>
          <a:lstStyle/>
          <a:p>
            <a:pPr>
              <a:buFont typeface="Courier New" pitchFamily="49" charset="0"/>
              <a:buChar char="o"/>
            </a:pPr>
            <a:r>
              <a:rPr lang="en-US" sz="2000" b="1" dirty="0">
                <a:latin typeface="Calibri" pitchFamily="34" charset="0"/>
              </a:rPr>
              <a:t>   R</a:t>
            </a:r>
            <a:r>
              <a:rPr lang="sk-SK" sz="2000" b="1" dirty="0">
                <a:latin typeface="Calibri" pitchFamily="34" charset="0"/>
              </a:rPr>
              <a:t>ange from tiny white-topped pustules to large, yellow pus-filled lesions</a:t>
            </a:r>
            <a:endParaRPr lang="en-US" sz="2000" b="1" dirty="0">
              <a:latin typeface="Calibri" pitchFamily="34" charset="0"/>
            </a:endParaRPr>
          </a:p>
          <a:p>
            <a:pPr>
              <a:buFont typeface="Courier New" pitchFamily="49" charset="0"/>
              <a:buChar char="o"/>
            </a:pPr>
            <a:r>
              <a:rPr lang="en-US" sz="2000" b="1" dirty="0">
                <a:latin typeface="Calibri" pitchFamily="34" charset="0"/>
              </a:rPr>
              <a:t>   Self-limiting</a:t>
            </a:r>
          </a:p>
          <a:p>
            <a:pPr>
              <a:buFont typeface="Courier New" pitchFamily="49" charset="0"/>
              <a:buChar char="o"/>
            </a:pPr>
            <a:r>
              <a:rPr lang="en-US" sz="2000" b="1" dirty="0">
                <a:latin typeface="Calibri" pitchFamily="34" charset="0"/>
              </a:rPr>
              <a:t>   Rarely, Furuncles, carbuncles, or cellulitis may develop</a:t>
            </a:r>
          </a:p>
          <a:p>
            <a:r>
              <a:rPr lang="en-US" sz="2000" b="1" dirty="0">
                <a:latin typeface="Calibri" pitchFamily="34" charset="0"/>
              </a:rPr>
              <a:t> </a:t>
            </a:r>
          </a:p>
        </p:txBody>
      </p:sp>
      <p:pic>
        <p:nvPicPr>
          <p:cNvPr id="21" name="Picture 4" descr="111-1154_IMG"/>
          <p:cNvPicPr preferRelativeResize="0">
            <a:picLocks noChangeArrowheads="1"/>
          </p:cNvPicPr>
          <p:nvPr/>
        </p:nvPicPr>
        <p:blipFill>
          <a:blip r:embed="rId4" cstate="print"/>
          <a:srcRect/>
          <a:stretch>
            <a:fillRect/>
          </a:stretch>
        </p:blipFill>
        <p:spPr bwMode="auto">
          <a:xfrm>
            <a:off x="4051771" y="2480271"/>
            <a:ext cx="3328541" cy="2736304"/>
          </a:xfrm>
          <a:prstGeom prst="rect">
            <a:avLst/>
          </a:prstGeom>
          <a:noFill/>
          <a:ln w="9525">
            <a:noFill/>
            <a:miter lim="800000"/>
            <a:headEnd/>
            <a:tailEnd/>
          </a:ln>
        </p:spPr>
      </p:pic>
      <p:sp>
        <p:nvSpPr>
          <p:cNvPr id="12" name="TextBox 11"/>
          <p:cNvSpPr txBox="1"/>
          <p:nvPr/>
        </p:nvSpPr>
        <p:spPr>
          <a:xfrm>
            <a:off x="2555776" y="98072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16"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7" name="Straight Connector 16"/>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BD14D64-70A9-40D2-AF87-73CC993BCD92}"/>
              </a:ext>
            </a:extLst>
          </p:cNvPr>
          <p:cNvSpPr/>
          <p:nvPr/>
        </p:nvSpPr>
        <p:spPr>
          <a:xfrm>
            <a:off x="249830" y="1556792"/>
            <a:ext cx="2665986" cy="424732"/>
          </a:xfrm>
          <a:prstGeom prst="rect">
            <a:avLst/>
          </a:prstGeom>
        </p:spPr>
        <p:txBody>
          <a:bodyPr wrap="none">
            <a:spAutoFit/>
          </a:bodyPr>
          <a:lstStyle/>
          <a:p>
            <a:pPr marL="274320" lvl="0" indent="-274320" algn="just">
              <a:lnSpc>
                <a:spcPct val="90000"/>
              </a:lnSpc>
              <a:spcBef>
                <a:spcPct val="20000"/>
              </a:spcBef>
              <a:buClr>
                <a:schemeClr val="accent3"/>
              </a:buClr>
              <a:buSzPct val="95000"/>
            </a:pPr>
            <a:r>
              <a:rPr lang="en-US" sz="2400" b="1" u="sng" dirty="0">
                <a:latin typeface="Calibri" pitchFamily="34" charset="0"/>
              </a:rPr>
              <a:t>Localized infections</a:t>
            </a:r>
            <a:endParaRPr lang="en-US" sz="2400" b="1" u="sng" dirty="0">
              <a:effectLst>
                <a:outerShdw blurRad="38100" dist="38100" dir="2700000" algn="tl">
                  <a:srgbClr val="C0C0C0"/>
                </a:outerShdw>
              </a:effectLst>
              <a:latin typeface="Calibri" pitchFamily="34" charset="0"/>
            </a:endParaRPr>
          </a:p>
        </p:txBody>
      </p:sp>
      <p:sp>
        <p:nvSpPr>
          <p:cNvPr id="14" name="Rectangle 13">
            <a:extLst>
              <a:ext uri="{FF2B5EF4-FFF2-40B4-BE49-F238E27FC236}">
                <a16:creationId xmlns:a16="http://schemas.microsoft.com/office/drawing/2014/main" id="{7D8D3D23-26CA-409C-B9F6-4F02CB149B1B}"/>
              </a:ext>
            </a:extLst>
          </p:cNvPr>
          <p:cNvSpPr/>
          <p:nvPr/>
        </p:nvSpPr>
        <p:spPr>
          <a:xfrm>
            <a:off x="323528" y="1996467"/>
            <a:ext cx="2232248" cy="1077218"/>
          </a:xfrm>
          <a:prstGeom prst="rect">
            <a:avLst/>
          </a:prstGeom>
        </p:spPr>
        <p:txBody>
          <a:bodyPr wrap="square">
            <a:spAutoFit/>
          </a:bodyPr>
          <a:lstStyle/>
          <a:p>
            <a:pPr algn="just"/>
            <a:r>
              <a:rPr lang="en-US" sz="2400" b="1" u="sng" dirty="0">
                <a:solidFill>
                  <a:srgbClr val="FF0000"/>
                </a:solidFill>
                <a:latin typeface="Calibri" pitchFamily="34" charset="0"/>
              </a:rPr>
              <a:t>A- Folliculitis</a:t>
            </a:r>
          </a:p>
          <a:p>
            <a:pPr algn="just"/>
            <a:endParaRPr lang="en-US" sz="2000" dirty="0">
              <a:latin typeface="Calibri" pitchFamily="34" charset="0"/>
            </a:endParaRPr>
          </a:p>
          <a:p>
            <a:pPr algn="just"/>
            <a:endParaRPr lang="en-US" sz="2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4" name="Straight Connector 3"/>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srcRect/>
          <a:stretch>
            <a:fillRect/>
          </a:stretch>
        </p:blipFill>
        <p:spPr bwMode="auto">
          <a:xfrm>
            <a:off x="323528" y="1412776"/>
            <a:ext cx="3690651" cy="4464496"/>
          </a:xfrm>
          <a:prstGeom prst="rect">
            <a:avLst/>
          </a:prstGeom>
          <a:noFill/>
          <a:ln w="9525">
            <a:noFill/>
            <a:miter lim="800000"/>
            <a:headEnd/>
            <a:tailEnd/>
          </a:ln>
        </p:spPr>
      </p:pic>
      <p:sp>
        <p:nvSpPr>
          <p:cNvPr id="10" name="TextBox 9"/>
          <p:cNvSpPr txBox="1"/>
          <p:nvPr/>
        </p:nvSpPr>
        <p:spPr>
          <a:xfrm>
            <a:off x="3923928" y="2276872"/>
            <a:ext cx="1287532" cy="338554"/>
          </a:xfrm>
          <a:prstGeom prst="rect">
            <a:avLst/>
          </a:prstGeom>
          <a:noFill/>
        </p:spPr>
        <p:txBody>
          <a:bodyPr wrap="none" rtlCol="0">
            <a:spAutoFit/>
          </a:bodyPr>
          <a:lstStyle/>
          <a:p>
            <a:r>
              <a:rPr lang="en-US" sz="1600" b="1" dirty="0"/>
              <a:t>Epidermis</a:t>
            </a:r>
          </a:p>
        </p:txBody>
      </p:sp>
      <p:sp>
        <p:nvSpPr>
          <p:cNvPr id="11" name="TextBox 10"/>
          <p:cNvSpPr txBox="1"/>
          <p:nvPr/>
        </p:nvSpPr>
        <p:spPr>
          <a:xfrm>
            <a:off x="3923929" y="3573016"/>
            <a:ext cx="955711" cy="338554"/>
          </a:xfrm>
          <a:prstGeom prst="rect">
            <a:avLst/>
          </a:prstGeom>
          <a:noFill/>
        </p:spPr>
        <p:txBody>
          <a:bodyPr wrap="none" rtlCol="0">
            <a:spAutoFit/>
          </a:bodyPr>
          <a:lstStyle/>
          <a:p>
            <a:r>
              <a:rPr lang="en-US" sz="1600" b="1" dirty="0"/>
              <a:t>Dermis</a:t>
            </a:r>
          </a:p>
        </p:txBody>
      </p:sp>
      <p:sp>
        <p:nvSpPr>
          <p:cNvPr id="12" name="TextBox 11"/>
          <p:cNvSpPr txBox="1"/>
          <p:nvPr/>
        </p:nvSpPr>
        <p:spPr>
          <a:xfrm>
            <a:off x="3851921" y="5157192"/>
            <a:ext cx="1484702" cy="338554"/>
          </a:xfrm>
          <a:prstGeom prst="rect">
            <a:avLst/>
          </a:prstGeom>
          <a:noFill/>
        </p:spPr>
        <p:txBody>
          <a:bodyPr wrap="none" rtlCol="0">
            <a:spAutoFit/>
          </a:bodyPr>
          <a:lstStyle/>
          <a:p>
            <a:r>
              <a:rPr lang="en-US" sz="1600" b="1" dirty="0"/>
              <a:t>Hypodermis</a:t>
            </a:r>
          </a:p>
        </p:txBody>
      </p:sp>
      <p:sp>
        <p:nvSpPr>
          <p:cNvPr id="15" name="Freeform 14"/>
          <p:cNvSpPr/>
          <p:nvPr/>
        </p:nvSpPr>
        <p:spPr>
          <a:xfrm>
            <a:off x="1604483" y="2305939"/>
            <a:ext cx="1546412" cy="2627127"/>
          </a:xfrm>
          <a:custGeom>
            <a:avLst/>
            <a:gdLst>
              <a:gd name="connsiteX0" fmla="*/ 658906 w 1546412"/>
              <a:gd name="connsiteY0" fmla="*/ 190441 h 2627127"/>
              <a:gd name="connsiteX1" fmla="*/ 645459 w 1546412"/>
              <a:gd name="connsiteY1" fmla="*/ 257677 h 2627127"/>
              <a:gd name="connsiteX2" fmla="*/ 632012 w 1546412"/>
              <a:gd name="connsiteY2" fmla="*/ 351806 h 2627127"/>
              <a:gd name="connsiteX3" fmla="*/ 605117 w 1546412"/>
              <a:gd name="connsiteY3" fmla="*/ 432488 h 2627127"/>
              <a:gd name="connsiteX4" fmla="*/ 591670 w 1546412"/>
              <a:gd name="connsiteY4" fmla="*/ 566959 h 2627127"/>
              <a:gd name="connsiteX5" fmla="*/ 564776 w 1546412"/>
              <a:gd name="connsiteY5" fmla="*/ 714877 h 2627127"/>
              <a:gd name="connsiteX6" fmla="*/ 457200 w 1546412"/>
              <a:gd name="connsiteY6" fmla="*/ 809006 h 2627127"/>
              <a:gd name="connsiteX7" fmla="*/ 416859 w 1546412"/>
              <a:gd name="connsiteY7" fmla="*/ 849347 h 2627127"/>
              <a:gd name="connsiteX8" fmla="*/ 389965 w 1546412"/>
              <a:gd name="connsiteY8" fmla="*/ 889688 h 2627127"/>
              <a:gd name="connsiteX9" fmla="*/ 363070 w 1546412"/>
              <a:gd name="connsiteY9" fmla="*/ 916582 h 2627127"/>
              <a:gd name="connsiteX10" fmla="*/ 336176 w 1546412"/>
              <a:gd name="connsiteY10" fmla="*/ 956924 h 2627127"/>
              <a:gd name="connsiteX11" fmla="*/ 295835 w 1546412"/>
              <a:gd name="connsiteY11" fmla="*/ 997265 h 2627127"/>
              <a:gd name="connsiteX12" fmla="*/ 201706 w 1546412"/>
              <a:gd name="connsiteY12" fmla="*/ 1118288 h 2627127"/>
              <a:gd name="connsiteX13" fmla="*/ 188259 w 1546412"/>
              <a:gd name="connsiteY13" fmla="*/ 1158629 h 2627127"/>
              <a:gd name="connsiteX14" fmla="*/ 161365 w 1546412"/>
              <a:gd name="connsiteY14" fmla="*/ 1185524 h 2627127"/>
              <a:gd name="connsiteX15" fmla="*/ 134470 w 1546412"/>
              <a:gd name="connsiteY15" fmla="*/ 1225865 h 2627127"/>
              <a:gd name="connsiteX16" fmla="*/ 94129 w 1546412"/>
              <a:gd name="connsiteY16" fmla="*/ 1346888 h 2627127"/>
              <a:gd name="connsiteX17" fmla="*/ 67235 w 1546412"/>
              <a:gd name="connsiteY17" fmla="*/ 1427571 h 2627127"/>
              <a:gd name="connsiteX18" fmla="*/ 53788 w 1546412"/>
              <a:gd name="connsiteY18" fmla="*/ 1494806 h 2627127"/>
              <a:gd name="connsiteX19" fmla="*/ 40341 w 1546412"/>
              <a:gd name="connsiteY19" fmla="*/ 1696512 h 2627127"/>
              <a:gd name="connsiteX20" fmla="*/ 26894 w 1546412"/>
              <a:gd name="connsiteY20" fmla="*/ 1750300 h 2627127"/>
              <a:gd name="connsiteX21" fmla="*/ 0 w 1546412"/>
              <a:gd name="connsiteY21" fmla="*/ 1952006 h 2627127"/>
              <a:gd name="connsiteX22" fmla="*/ 13447 w 1546412"/>
              <a:gd name="connsiteY22" fmla="*/ 2140265 h 2627127"/>
              <a:gd name="connsiteX23" fmla="*/ 26894 w 1546412"/>
              <a:gd name="connsiteY23" fmla="*/ 2180606 h 2627127"/>
              <a:gd name="connsiteX24" fmla="*/ 80682 w 1546412"/>
              <a:gd name="connsiteY24" fmla="*/ 2261288 h 2627127"/>
              <a:gd name="connsiteX25" fmla="*/ 147917 w 1546412"/>
              <a:gd name="connsiteY25" fmla="*/ 2315077 h 2627127"/>
              <a:gd name="connsiteX26" fmla="*/ 215153 w 1546412"/>
              <a:gd name="connsiteY26" fmla="*/ 2382312 h 2627127"/>
              <a:gd name="connsiteX27" fmla="*/ 255494 w 1546412"/>
              <a:gd name="connsiteY27" fmla="*/ 2422653 h 2627127"/>
              <a:gd name="connsiteX28" fmla="*/ 309282 w 1546412"/>
              <a:gd name="connsiteY28" fmla="*/ 2436100 h 2627127"/>
              <a:gd name="connsiteX29" fmla="*/ 443753 w 1546412"/>
              <a:gd name="connsiteY29" fmla="*/ 2476441 h 2627127"/>
              <a:gd name="connsiteX30" fmla="*/ 605117 w 1546412"/>
              <a:gd name="connsiteY30" fmla="*/ 2489888 h 2627127"/>
              <a:gd name="connsiteX31" fmla="*/ 712694 w 1546412"/>
              <a:gd name="connsiteY31" fmla="*/ 2503335 h 2627127"/>
              <a:gd name="connsiteX32" fmla="*/ 766482 w 1546412"/>
              <a:gd name="connsiteY32" fmla="*/ 2557124 h 2627127"/>
              <a:gd name="connsiteX33" fmla="*/ 954741 w 1546412"/>
              <a:gd name="connsiteY33" fmla="*/ 2624359 h 2627127"/>
              <a:gd name="connsiteX34" fmla="*/ 1183341 w 1546412"/>
              <a:gd name="connsiteY34" fmla="*/ 2610912 h 2627127"/>
              <a:gd name="connsiteX35" fmla="*/ 1264023 w 1546412"/>
              <a:gd name="connsiteY35" fmla="*/ 2557124 h 2627127"/>
              <a:gd name="connsiteX36" fmla="*/ 1317812 w 1546412"/>
              <a:gd name="connsiteY36" fmla="*/ 2503335 h 2627127"/>
              <a:gd name="connsiteX37" fmla="*/ 1331259 w 1546412"/>
              <a:gd name="connsiteY37" fmla="*/ 2449547 h 2627127"/>
              <a:gd name="connsiteX38" fmla="*/ 1358153 w 1546412"/>
              <a:gd name="connsiteY38" fmla="*/ 2409206 h 2627127"/>
              <a:gd name="connsiteX39" fmla="*/ 1371600 w 1546412"/>
              <a:gd name="connsiteY39" fmla="*/ 2328524 h 2627127"/>
              <a:gd name="connsiteX40" fmla="*/ 1398494 w 1546412"/>
              <a:gd name="connsiteY40" fmla="*/ 2234394 h 2627127"/>
              <a:gd name="connsiteX41" fmla="*/ 1385047 w 1546412"/>
              <a:gd name="connsiteY41" fmla="*/ 1978900 h 2627127"/>
              <a:gd name="connsiteX42" fmla="*/ 1358153 w 1546412"/>
              <a:gd name="connsiteY42" fmla="*/ 1938559 h 2627127"/>
              <a:gd name="connsiteX43" fmla="*/ 1344706 w 1546412"/>
              <a:gd name="connsiteY43" fmla="*/ 1898218 h 2627127"/>
              <a:gd name="connsiteX44" fmla="*/ 1398494 w 1546412"/>
              <a:gd name="connsiteY44" fmla="*/ 1750300 h 2627127"/>
              <a:gd name="connsiteX45" fmla="*/ 1438835 w 1546412"/>
              <a:gd name="connsiteY45" fmla="*/ 1736853 h 2627127"/>
              <a:gd name="connsiteX46" fmla="*/ 1452282 w 1546412"/>
              <a:gd name="connsiteY46" fmla="*/ 1683065 h 2627127"/>
              <a:gd name="connsiteX47" fmla="*/ 1465729 w 1546412"/>
              <a:gd name="connsiteY47" fmla="*/ 1615829 h 2627127"/>
              <a:gd name="connsiteX48" fmla="*/ 1479176 w 1546412"/>
              <a:gd name="connsiteY48" fmla="*/ 1575488 h 2627127"/>
              <a:gd name="connsiteX49" fmla="*/ 1492623 w 1546412"/>
              <a:gd name="connsiteY49" fmla="*/ 1293100 h 2627127"/>
              <a:gd name="connsiteX50" fmla="*/ 1532965 w 1546412"/>
              <a:gd name="connsiteY50" fmla="*/ 1172077 h 2627127"/>
              <a:gd name="connsiteX51" fmla="*/ 1546412 w 1546412"/>
              <a:gd name="connsiteY51" fmla="*/ 1131735 h 2627127"/>
              <a:gd name="connsiteX52" fmla="*/ 1532965 w 1546412"/>
              <a:gd name="connsiteY52" fmla="*/ 943477 h 2627127"/>
              <a:gd name="connsiteX53" fmla="*/ 1519517 w 1546412"/>
              <a:gd name="connsiteY53" fmla="*/ 876241 h 2627127"/>
              <a:gd name="connsiteX54" fmla="*/ 1452282 w 1546412"/>
              <a:gd name="connsiteY54" fmla="*/ 809006 h 2627127"/>
              <a:gd name="connsiteX55" fmla="*/ 1371600 w 1546412"/>
              <a:gd name="connsiteY55" fmla="*/ 795559 h 2627127"/>
              <a:gd name="connsiteX56" fmla="*/ 1317812 w 1546412"/>
              <a:gd name="connsiteY56" fmla="*/ 768665 h 2627127"/>
              <a:gd name="connsiteX57" fmla="*/ 1277470 w 1546412"/>
              <a:gd name="connsiteY57" fmla="*/ 755218 h 2627127"/>
              <a:gd name="connsiteX58" fmla="*/ 1250576 w 1546412"/>
              <a:gd name="connsiteY58" fmla="*/ 714877 h 2627127"/>
              <a:gd name="connsiteX59" fmla="*/ 1196788 w 1546412"/>
              <a:gd name="connsiteY59" fmla="*/ 647641 h 2627127"/>
              <a:gd name="connsiteX60" fmla="*/ 1035423 w 1546412"/>
              <a:gd name="connsiteY60" fmla="*/ 661088 h 2627127"/>
              <a:gd name="connsiteX61" fmla="*/ 995082 w 1546412"/>
              <a:gd name="connsiteY61" fmla="*/ 674535 h 2627127"/>
              <a:gd name="connsiteX62" fmla="*/ 914400 w 1546412"/>
              <a:gd name="connsiteY62" fmla="*/ 728324 h 2627127"/>
              <a:gd name="connsiteX63" fmla="*/ 887506 w 1546412"/>
              <a:gd name="connsiteY63" fmla="*/ 674535 h 2627127"/>
              <a:gd name="connsiteX64" fmla="*/ 860612 w 1546412"/>
              <a:gd name="connsiteY64" fmla="*/ 593853 h 2627127"/>
              <a:gd name="connsiteX65" fmla="*/ 874059 w 1546412"/>
              <a:gd name="connsiteY65" fmla="*/ 526618 h 2627127"/>
              <a:gd name="connsiteX66" fmla="*/ 900953 w 1546412"/>
              <a:gd name="connsiteY66" fmla="*/ 486277 h 2627127"/>
              <a:gd name="connsiteX67" fmla="*/ 914400 w 1546412"/>
              <a:gd name="connsiteY67" fmla="*/ 405594 h 2627127"/>
              <a:gd name="connsiteX68" fmla="*/ 927847 w 1546412"/>
              <a:gd name="connsiteY68" fmla="*/ 176994 h 2627127"/>
              <a:gd name="connsiteX69" fmla="*/ 941294 w 1546412"/>
              <a:gd name="connsiteY69" fmla="*/ 96312 h 262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46412" h="2627127">
                <a:moveTo>
                  <a:pt x="658906" y="190441"/>
                </a:moveTo>
                <a:cubicBezTo>
                  <a:pt x="654424" y="212853"/>
                  <a:pt x="649216" y="235132"/>
                  <a:pt x="645459" y="257677"/>
                </a:cubicBezTo>
                <a:cubicBezTo>
                  <a:pt x="640248" y="288941"/>
                  <a:pt x="639139" y="320923"/>
                  <a:pt x="632012" y="351806"/>
                </a:cubicBezTo>
                <a:cubicBezTo>
                  <a:pt x="625637" y="379429"/>
                  <a:pt x="605117" y="432488"/>
                  <a:pt x="605117" y="432488"/>
                </a:cubicBezTo>
                <a:cubicBezTo>
                  <a:pt x="600635" y="477312"/>
                  <a:pt x="596645" y="522187"/>
                  <a:pt x="591670" y="566959"/>
                </a:cubicBezTo>
                <a:cubicBezTo>
                  <a:pt x="587697" y="602716"/>
                  <a:pt x="585245" y="673939"/>
                  <a:pt x="564776" y="714877"/>
                </a:cubicBezTo>
                <a:cubicBezTo>
                  <a:pt x="526677" y="791076"/>
                  <a:pt x="537880" y="728326"/>
                  <a:pt x="457200" y="809006"/>
                </a:cubicBezTo>
                <a:cubicBezTo>
                  <a:pt x="443753" y="822453"/>
                  <a:pt x="429033" y="834738"/>
                  <a:pt x="416859" y="849347"/>
                </a:cubicBezTo>
                <a:cubicBezTo>
                  <a:pt x="406513" y="861762"/>
                  <a:pt x="400061" y="877068"/>
                  <a:pt x="389965" y="889688"/>
                </a:cubicBezTo>
                <a:cubicBezTo>
                  <a:pt x="382045" y="899588"/>
                  <a:pt x="370990" y="906682"/>
                  <a:pt x="363070" y="916582"/>
                </a:cubicBezTo>
                <a:cubicBezTo>
                  <a:pt x="352974" y="929202"/>
                  <a:pt x="346522" y="944508"/>
                  <a:pt x="336176" y="956924"/>
                </a:cubicBezTo>
                <a:cubicBezTo>
                  <a:pt x="324002" y="971533"/>
                  <a:pt x="307510" y="982254"/>
                  <a:pt x="295835" y="997265"/>
                </a:cubicBezTo>
                <a:cubicBezTo>
                  <a:pt x="183246" y="1142023"/>
                  <a:pt x="293292" y="1026702"/>
                  <a:pt x="201706" y="1118288"/>
                </a:cubicBezTo>
                <a:cubicBezTo>
                  <a:pt x="197224" y="1131735"/>
                  <a:pt x="195552" y="1146475"/>
                  <a:pt x="188259" y="1158629"/>
                </a:cubicBezTo>
                <a:cubicBezTo>
                  <a:pt x="181736" y="1169501"/>
                  <a:pt x="169285" y="1175624"/>
                  <a:pt x="161365" y="1185524"/>
                </a:cubicBezTo>
                <a:cubicBezTo>
                  <a:pt x="151269" y="1198144"/>
                  <a:pt x="143435" y="1212418"/>
                  <a:pt x="134470" y="1225865"/>
                </a:cubicBezTo>
                <a:lnTo>
                  <a:pt x="94129" y="1346888"/>
                </a:lnTo>
                <a:cubicBezTo>
                  <a:pt x="94128" y="1346892"/>
                  <a:pt x="67236" y="1427568"/>
                  <a:pt x="67235" y="1427571"/>
                </a:cubicBezTo>
                <a:lnTo>
                  <a:pt x="53788" y="1494806"/>
                </a:lnTo>
                <a:cubicBezTo>
                  <a:pt x="49306" y="1562041"/>
                  <a:pt x="47395" y="1629498"/>
                  <a:pt x="40341" y="1696512"/>
                </a:cubicBezTo>
                <a:cubicBezTo>
                  <a:pt x="38406" y="1714892"/>
                  <a:pt x="30518" y="1732178"/>
                  <a:pt x="26894" y="1750300"/>
                </a:cubicBezTo>
                <a:cubicBezTo>
                  <a:pt x="11804" y="1825750"/>
                  <a:pt x="8970" y="1871277"/>
                  <a:pt x="0" y="1952006"/>
                </a:cubicBezTo>
                <a:cubicBezTo>
                  <a:pt x="4482" y="2014759"/>
                  <a:pt x="6096" y="2077783"/>
                  <a:pt x="13447" y="2140265"/>
                </a:cubicBezTo>
                <a:cubicBezTo>
                  <a:pt x="15103" y="2154342"/>
                  <a:pt x="20010" y="2168215"/>
                  <a:pt x="26894" y="2180606"/>
                </a:cubicBezTo>
                <a:cubicBezTo>
                  <a:pt x="42591" y="2208861"/>
                  <a:pt x="53788" y="2243359"/>
                  <a:pt x="80682" y="2261288"/>
                </a:cubicBezTo>
                <a:cubicBezTo>
                  <a:pt x="110640" y="2281260"/>
                  <a:pt x="126016" y="2287701"/>
                  <a:pt x="147917" y="2315077"/>
                </a:cubicBezTo>
                <a:cubicBezTo>
                  <a:pt x="226804" y="2413686"/>
                  <a:pt x="118338" y="2301633"/>
                  <a:pt x="215153" y="2382312"/>
                </a:cubicBezTo>
                <a:cubicBezTo>
                  <a:pt x="229762" y="2394486"/>
                  <a:pt x="238983" y="2413218"/>
                  <a:pt x="255494" y="2422653"/>
                </a:cubicBezTo>
                <a:cubicBezTo>
                  <a:pt x="271540" y="2431822"/>
                  <a:pt x="291580" y="2430790"/>
                  <a:pt x="309282" y="2436100"/>
                </a:cubicBezTo>
                <a:cubicBezTo>
                  <a:pt x="337135" y="2444456"/>
                  <a:pt x="408333" y="2472013"/>
                  <a:pt x="443753" y="2476441"/>
                </a:cubicBezTo>
                <a:cubicBezTo>
                  <a:pt x="497311" y="2483136"/>
                  <a:pt x="551410" y="2484517"/>
                  <a:pt x="605117" y="2489888"/>
                </a:cubicBezTo>
                <a:cubicBezTo>
                  <a:pt x="641076" y="2493484"/>
                  <a:pt x="676835" y="2498853"/>
                  <a:pt x="712694" y="2503335"/>
                </a:cubicBezTo>
                <a:cubicBezTo>
                  <a:pt x="820271" y="2539194"/>
                  <a:pt x="694763" y="2485405"/>
                  <a:pt x="766482" y="2557124"/>
                </a:cubicBezTo>
                <a:cubicBezTo>
                  <a:pt x="835041" y="2625683"/>
                  <a:pt x="862264" y="2612799"/>
                  <a:pt x="954741" y="2624359"/>
                </a:cubicBezTo>
                <a:cubicBezTo>
                  <a:pt x="1030941" y="2619877"/>
                  <a:pt x="1108751" y="2627127"/>
                  <a:pt x="1183341" y="2610912"/>
                </a:cubicBezTo>
                <a:cubicBezTo>
                  <a:pt x="1214926" y="2604046"/>
                  <a:pt x="1241167" y="2579980"/>
                  <a:pt x="1264023" y="2557124"/>
                </a:cubicBezTo>
                <a:lnTo>
                  <a:pt x="1317812" y="2503335"/>
                </a:lnTo>
                <a:cubicBezTo>
                  <a:pt x="1322294" y="2485406"/>
                  <a:pt x="1323979" y="2466534"/>
                  <a:pt x="1331259" y="2449547"/>
                </a:cubicBezTo>
                <a:cubicBezTo>
                  <a:pt x="1337625" y="2434692"/>
                  <a:pt x="1353042" y="2424538"/>
                  <a:pt x="1358153" y="2409206"/>
                </a:cubicBezTo>
                <a:cubicBezTo>
                  <a:pt x="1366775" y="2383340"/>
                  <a:pt x="1366253" y="2355260"/>
                  <a:pt x="1371600" y="2328524"/>
                </a:cubicBezTo>
                <a:cubicBezTo>
                  <a:pt x="1380043" y="2286310"/>
                  <a:pt x="1385677" y="2272844"/>
                  <a:pt x="1398494" y="2234394"/>
                </a:cubicBezTo>
                <a:cubicBezTo>
                  <a:pt x="1394012" y="2149229"/>
                  <a:pt x="1396570" y="2063401"/>
                  <a:pt x="1385047" y="1978900"/>
                </a:cubicBezTo>
                <a:cubicBezTo>
                  <a:pt x="1382863" y="1962887"/>
                  <a:pt x="1365381" y="1953014"/>
                  <a:pt x="1358153" y="1938559"/>
                </a:cubicBezTo>
                <a:cubicBezTo>
                  <a:pt x="1351814" y="1925881"/>
                  <a:pt x="1349188" y="1911665"/>
                  <a:pt x="1344706" y="1898218"/>
                </a:cubicBezTo>
                <a:cubicBezTo>
                  <a:pt x="1354820" y="1817305"/>
                  <a:pt x="1335595" y="1792233"/>
                  <a:pt x="1398494" y="1750300"/>
                </a:cubicBezTo>
                <a:cubicBezTo>
                  <a:pt x="1410288" y="1742437"/>
                  <a:pt x="1425388" y="1741335"/>
                  <a:pt x="1438835" y="1736853"/>
                </a:cubicBezTo>
                <a:cubicBezTo>
                  <a:pt x="1443317" y="1718924"/>
                  <a:pt x="1448273" y="1701106"/>
                  <a:pt x="1452282" y="1683065"/>
                </a:cubicBezTo>
                <a:cubicBezTo>
                  <a:pt x="1457240" y="1660753"/>
                  <a:pt x="1460186" y="1638002"/>
                  <a:pt x="1465729" y="1615829"/>
                </a:cubicBezTo>
                <a:cubicBezTo>
                  <a:pt x="1469167" y="1602078"/>
                  <a:pt x="1474694" y="1588935"/>
                  <a:pt x="1479176" y="1575488"/>
                </a:cubicBezTo>
                <a:cubicBezTo>
                  <a:pt x="1483658" y="1481359"/>
                  <a:pt x="1482216" y="1386760"/>
                  <a:pt x="1492623" y="1293100"/>
                </a:cubicBezTo>
                <a:cubicBezTo>
                  <a:pt x="1492624" y="1293087"/>
                  <a:pt x="1526239" y="1192254"/>
                  <a:pt x="1532965" y="1172077"/>
                </a:cubicBezTo>
                <a:lnTo>
                  <a:pt x="1546412" y="1131735"/>
                </a:lnTo>
                <a:cubicBezTo>
                  <a:pt x="1541930" y="1068982"/>
                  <a:pt x="1539551" y="1006044"/>
                  <a:pt x="1532965" y="943477"/>
                </a:cubicBezTo>
                <a:cubicBezTo>
                  <a:pt x="1530572" y="920747"/>
                  <a:pt x="1527542" y="897642"/>
                  <a:pt x="1519517" y="876241"/>
                </a:cubicBezTo>
                <a:cubicBezTo>
                  <a:pt x="1509271" y="848920"/>
                  <a:pt x="1480457" y="818398"/>
                  <a:pt x="1452282" y="809006"/>
                </a:cubicBezTo>
                <a:cubicBezTo>
                  <a:pt x="1426416" y="800384"/>
                  <a:pt x="1398494" y="800041"/>
                  <a:pt x="1371600" y="795559"/>
                </a:cubicBezTo>
                <a:cubicBezTo>
                  <a:pt x="1353671" y="786594"/>
                  <a:pt x="1336237" y="776561"/>
                  <a:pt x="1317812" y="768665"/>
                </a:cubicBezTo>
                <a:cubicBezTo>
                  <a:pt x="1304783" y="763081"/>
                  <a:pt x="1288539" y="764073"/>
                  <a:pt x="1277470" y="755218"/>
                </a:cubicBezTo>
                <a:cubicBezTo>
                  <a:pt x="1264850" y="745122"/>
                  <a:pt x="1260672" y="727497"/>
                  <a:pt x="1250576" y="714877"/>
                </a:cubicBezTo>
                <a:cubicBezTo>
                  <a:pt x="1173933" y="619072"/>
                  <a:pt x="1279564" y="771805"/>
                  <a:pt x="1196788" y="647641"/>
                </a:cubicBezTo>
                <a:cubicBezTo>
                  <a:pt x="1143000" y="652123"/>
                  <a:pt x="1088924" y="653955"/>
                  <a:pt x="1035423" y="661088"/>
                </a:cubicBezTo>
                <a:cubicBezTo>
                  <a:pt x="1021373" y="662961"/>
                  <a:pt x="1006876" y="666672"/>
                  <a:pt x="995082" y="674535"/>
                </a:cubicBezTo>
                <a:cubicBezTo>
                  <a:pt x="894355" y="741688"/>
                  <a:pt x="1010321" y="696350"/>
                  <a:pt x="914400" y="728324"/>
                </a:cubicBezTo>
                <a:cubicBezTo>
                  <a:pt x="905435" y="710394"/>
                  <a:pt x="894951" y="693147"/>
                  <a:pt x="887506" y="674535"/>
                </a:cubicBezTo>
                <a:cubicBezTo>
                  <a:pt x="876978" y="648214"/>
                  <a:pt x="860612" y="593853"/>
                  <a:pt x="860612" y="593853"/>
                </a:cubicBezTo>
                <a:cubicBezTo>
                  <a:pt x="865094" y="571441"/>
                  <a:pt x="866034" y="548018"/>
                  <a:pt x="874059" y="526618"/>
                </a:cubicBezTo>
                <a:cubicBezTo>
                  <a:pt x="879734" y="511486"/>
                  <a:pt x="895842" y="501609"/>
                  <a:pt x="900953" y="486277"/>
                </a:cubicBezTo>
                <a:cubicBezTo>
                  <a:pt x="909575" y="460411"/>
                  <a:pt x="909918" y="432488"/>
                  <a:pt x="914400" y="405594"/>
                </a:cubicBezTo>
                <a:cubicBezTo>
                  <a:pt x="918882" y="329394"/>
                  <a:pt x="920252" y="252947"/>
                  <a:pt x="927847" y="176994"/>
                </a:cubicBezTo>
                <a:cubicBezTo>
                  <a:pt x="945546" y="0"/>
                  <a:pt x="941294" y="268365"/>
                  <a:pt x="941294" y="96312"/>
                </a:cubicBezTo>
              </a:path>
            </a:pathLst>
          </a:custGeom>
          <a:ln w="920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rot="16200000">
            <a:off x="1402567" y="3624778"/>
            <a:ext cx="1677511" cy="523220"/>
          </a:xfrm>
          <a:prstGeom prst="rect">
            <a:avLst/>
          </a:prstGeom>
        </p:spPr>
        <p:txBody>
          <a:bodyPr wrap="none">
            <a:spAutoFit/>
          </a:bodyPr>
          <a:lstStyle/>
          <a:p>
            <a:r>
              <a:rPr lang="en-US" sz="2800" b="1" dirty="0">
                <a:latin typeface="Calibri" pitchFamily="34" charset="0"/>
              </a:rPr>
              <a:t>Folliculitis</a:t>
            </a:r>
            <a:endParaRPr lang="en-US" sz="2800" dirty="0"/>
          </a:p>
        </p:txBody>
      </p:sp>
      <p:cxnSp>
        <p:nvCxnSpPr>
          <p:cNvPr id="17" name="Straight Arrow Connector 16"/>
          <p:cNvCxnSpPr/>
          <p:nvPr/>
        </p:nvCxnSpPr>
        <p:spPr>
          <a:xfrm flipH="1">
            <a:off x="1115616" y="4005064"/>
            <a:ext cx="432048" cy="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59832" y="4149080"/>
            <a:ext cx="432048" cy="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051720" y="4869160"/>
            <a:ext cx="14900" cy="409764"/>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923928" y="4581128"/>
            <a:ext cx="1224136" cy="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2"/>
          <p:cNvPicPr>
            <a:picLocks noChangeAspect="1" noChangeArrowheads="1"/>
          </p:cNvPicPr>
          <p:nvPr/>
        </p:nvPicPr>
        <p:blipFill>
          <a:blip r:embed="rId3" cstate="print"/>
          <a:srcRect/>
          <a:stretch>
            <a:fillRect/>
          </a:stretch>
        </p:blipFill>
        <p:spPr bwMode="auto">
          <a:xfrm>
            <a:off x="5364088" y="3861048"/>
            <a:ext cx="1571625" cy="2448272"/>
          </a:xfrm>
          <a:prstGeom prst="rect">
            <a:avLst/>
          </a:prstGeom>
          <a:noFill/>
          <a:ln w="9525">
            <a:noFill/>
            <a:miter lim="800000"/>
            <a:headEnd/>
            <a:tailEnd/>
          </a:ln>
        </p:spPr>
      </p:pic>
      <p:pic>
        <p:nvPicPr>
          <p:cNvPr id="32" name="Picture 3"/>
          <p:cNvPicPr>
            <a:picLocks noChangeAspect="1" noChangeArrowheads="1"/>
          </p:cNvPicPr>
          <p:nvPr/>
        </p:nvPicPr>
        <p:blipFill>
          <a:blip r:embed="rId4" cstate="print"/>
          <a:srcRect/>
          <a:stretch>
            <a:fillRect/>
          </a:stretch>
        </p:blipFill>
        <p:spPr bwMode="auto">
          <a:xfrm>
            <a:off x="6804248" y="3789040"/>
            <a:ext cx="1914525" cy="2736304"/>
          </a:xfrm>
          <a:prstGeom prst="rect">
            <a:avLst/>
          </a:prstGeom>
          <a:noFill/>
          <a:ln w="9525">
            <a:noFill/>
            <a:miter lim="800000"/>
            <a:headEnd/>
            <a:tailEnd/>
          </a:ln>
        </p:spPr>
      </p:pic>
      <p:sp>
        <p:nvSpPr>
          <p:cNvPr id="36" name="Rectangle 35"/>
          <p:cNvSpPr/>
          <p:nvPr/>
        </p:nvSpPr>
        <p:spPr>
          <a:xfrm>
            <a:off x="7380312" y="3789040"/>
            <a:ext cx="1063112" cy="369332"/>
          </a:xfrm>
          <a:prstGeom prst="rect">
            <a:avLst/>
          </a:prstGeom>
        </p:spPr>
        <p:txBody>
          <a:bodyPr wrap="none">
            <a:spAutoFit/>
          </a:bodyPr>
          <a:lstStyle/>
          <a:p>
            <a:r>
              <a:rPr lang="en-US" b="1" dirty="0">
                <a:latin typeface="Calibri" pitchFamily="34" charset="0"/>
                <a:cs typeface="Times New Roman" pitchFamily="18" charset="0"/>
              </a:rPr>
              <a:t>Furuncle </a:t>
            </a:r>
            <a:endParaRPr lang="en-US" dirty="0"/>
          </a:p>
        </p:txBody>
      </p:sp>
      <p:sp>
        <p:nvSpPr>
          <p:cNvPr id="37" name="Rectangle 36"/>
          <p:cNvSpPr/>
          <p:nvPr/>
        </p:nvSpPr>
        <p:spPr>
          <a:xfrm>
            <a:off x="5796136" y="3717032"/>
            <a:ext cx="1138838" cy="369332"/>
          </a:xfrm>
          <a:prstGeom prst="rect">
            <a:avLst/>
          </a:prstGeom>
        </p:spPr>
        <p:txBody>
          <a:bodyPr wrap="none">
            <a:spAutoFit/>
          </a:bodyPr>
          <a:lstStyle/>
          <a:p>
            <a:r>
              <a:rPr lang="en-US" b="1" dirty="0">
                <a:latin typeface="Calibri" pitchFamily="34" charset="0"/>
                <a:cs typeface="Times New Roman" pitchFamily="18" charset="0"/>
              </a:rPr>
              <a:t>Folliculitis</a:t>
            </a:r>
          </a:p>
        </p:txBody>
      </p:sp>
      <p:sp>
        <p:nvSpPr>
          <p:cNvPr id="19" name="TextBox 18"/>
          <p:cNvSpPr txBox="1"/>
          <p:nvPr/>
        </p:nvSpPr>
        <p:spPr>
          <a:xfrm>
            <a:off x="2555776" y="98072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0.70"/>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linds(horizontal)">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blinds(horizontal)">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blinds(horizontal)">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blinds(horizontal)">
                                      <p:cBhvr>
                                        <p:cTn id="7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D02402-50EF-4F9F-92D2-89A8EFA85F77}"/>
              </a:ext>
            </a:extLst>
          </p:cNvPr>
          <p:cNvSpPr/>
          <p:nvPr/>
        </p:nvSpPr>
        <p:spPr>
          <a:xfrm>
            <a:off x="395536" y="2780928"/>
            <a:ext cx="5803630" cy="4062651"/>
          </a:xfrm>
          <a:prstGeom prst="rect">
            <a:avLst/>
          </a:prstGeom>
        </p:spPr>
        <p:txBody>
          <a:bodyPr wrap="square">
            <a:spAutoFit/>
          </a:bodyPr>
          <a:lstStyle/>
          <a:p>
            <a:pPr marL="342900" indent="-342900" algn="just">
              <a:buFontTx/>
              <a:buChar char="-"/>
            </a:pPr>
            <a:r>
              <a:rPr lang="en-US" sz="2400" dirty="0">
                <a:latin typeface="Calibri" pitchFamily="34" charset="0"/>
                <a:cs typeface="Times New Roman" pitchFamily="18" charset="0"/>
              </a:rPr>
              <a:t>Furunculus: a boil</a:t>
            </a:r>
          </a:p>
          <a:p>
            <a:pPr marL="342900" indent="-342900" algn="just">
              <a:buFontTx/>
              <a:buChar char="-"/>
            </a:pPr>
            <a:r>
              <a:rPr lang="en-US" sz="2400" dirty="0">
                <a:solidFill>
                  <a:srgbClr val="3B3835"/>
                </a:solidFill>
                <a:latin typeface="Calibri" pitchFamily="34" charset="0"/>
                <a:cs typeface="Times New Roman" pitchFamily="18" charset="0"/>
              </a:rPr>
              <a:t>I</a:t>
            </a:r>
            <a:r>
              <a:rPr lang="en-US" sz="2200" dirty="0">
                <a:solidFill>
                  <a:srgbClr val="3B3835"/>
                </a:solidFill>
                <a:latin typeface="Helvetica Neue"/>
              </a:rPr>
              <a:t>s a tender, soft, swelling filled with pus, often surrounded by an area of skin colored from pink to deep red.</a:t>
            </a:r>
          </a:p>
          <a:p>
            <a:pPr marL="342900" indent="-342900" algn="just">
              <a:buFontTx/>
              <a:buChar char="-"/>
            </a:pPr>
            <a:r>
              <a:rPr lang="en-US" sz="2400" dirty="0">
                <a:latin typeface="Calibri" pitchFamily="34" charset="0"/>
                <a:cs typeface="Times New Roman" pitchFamily="18" charset="0"/>
              </a:rPr>
              <a:t>Uncontrolled folliculitis .</a:t>
            </a:r>
          </a:p>
          <a:p>
            <a:pPr marL="342900" indent="-342900" algn="just">
              <a:buFontTx/>
              <a:buChar char="-"/>
            </a:pPr>
            <a:r>
              <a:rPr lang="en-US" sz="2400" dirty="0">
                <a:latin typeface="Calibri" pitchFamily="34" charset="0"/>
              </a:rPr>
              <a:t>If  folliculitis isn't stopped quickly, a deep pocket of pus is formed.</a:t>
            </a:r>
          </a:p>
          <a:p>
            <a:pPr marL="342900" indent="-342900" algn="just">
              <a:buFontTx/>
              <a:buChar char="-"/>
            </a:pPr>
            <a:r>
              <a:rPr lang="en-US" sz="2400" dirty="0">
                <a:latin typeface="Calibri" pitchFamily="34" charset="0"/>
              </a:rPr>
              <a:t>Furuncle contains only one draining point</a:t>
            </a:r>
          </a:p>
          <a:p>
            <a:pPr marL="342900" indent="-342900" algn="just">
              <a:buFontTx/>
              <a:buChar char="-"/>
            </a:pPr>
            <a:r>
              <a:rPr lang="en-US" sz="2400" dirty="0">
                <a:latin typeface="Calibri" pitchFamily="34" charset="0"/>
              </a:rPr>
              <a:t>It may develop also in a sebaceous or sweat gland</a:t>
            </a:r>
          </a:p>
          <a:p>
            <a:pPr algn="just"/>
            <a:endParaRPr lang="en-US" sz="2200" dirty="0">
              <a:solidFill>
                <a:srgbClr val="3B3835"/>
              </a:solidFill>
              <a:latin typeface="Helvetica Neue"/>
            </a:endParaRPr>
          </a:p>
        </p:txBody>
      </p:sp>
      <p:sp>
        <p:nvSpPr>
          <p:cNvPr id="3" name="Rectangle 2">
            <a:extLst>
              <a:ext uri="{FF2B5EF4-FFF2-40B4-BE49-F238E27FC236}">
                <a16:creationId xmlns:a16="http://schemas.microsoft.com/office/drawing/2014/main" id="{BB52095C-1683-496C-A13C-99B27549DD1F}"/>
              </a:ext>
            </a:extLst>
          </p:cNvPr>
          <p:cNvSpPr/>
          <p:nvPr/>
        </p:nvSpPr>
        <p:spPr>
          <a:xfrm>
            <a:off x="319397" y="1863232"/>
            <a:ext cx="3081934" cy="480131"/>
          </a:xfrm>
          <a:prstGeom prst="rect">
            <a:avLst/>
          </a:prstGeom>
        </p:spPr>
        <p:txBody>
          <a:bodyPr wrap="none">
            <a:spAutoFit/>
          </a:bodyPr>
          <a:lstStyle/>
          <a:p>
            <a:pPr marL="274320" lvl="0" indent="-274320">
              <a:lnSpc>
                <a:spcPct val="90000"/>
              </a:lnSpc>
              <a:spcBef>
                <a:spcPct val="20000"/>
              </a:spcBef>
              <a:buClr>
                <a:schemeClr val="accent3"/>
              </a:buClr>
              <a:buSzPct val="95000"/>
            </a:pPr>
            <a:r>
              <a:rPr lang="en-US" sz="2800" b="1" u="sng" dirty="0">
                <a:latin typeface="Calibri" pitchFamily="34" charset="0"/>
              </a:rPr>
              <a:t>Localized infections</a:t>
            </a:r>
            <a:endParaRPr lang="en-US" sz="2800" b="1" u="sng" dirty="0">
              <a:effectLst>
                <a:outerShdw blurRad="38100" dist="38100" dir="2700000" algn="tl">
                  <a:srgbClr val="C0C0C0"/>
                </a:outerShdw>
              </a:effectLst>
              <a:latin typeface="Calibri" pitchFamily="34" charset="0"/>
            </a:endParaRPr>
          </a:p>
        </p:txBody>
      </p:sp>
      <p:sp>
        <p:nvSpPr>
          <p:cNvPr id="4" name="TextBox 3">
            <a:extLst>
              <a:ext uri="{FF2B5EF4-FFF2-40B4-BE49-F238E27FC236}">
                <a16:creationId xmlns:a16="http://schemas.microsoft.com/office/drawing/2014/main" id="{DC75516E-768A-4B03-BD59-1D4908049DAF}"/>
              </a:ext>
            </a:extLst>
          </p:cNvPr>
          <p:cNvSpPr txBox="1"/>
          <p:nvPr/>
        </p:nvSpPr>
        <p:spPr>
          <a:xfrm>
            <a:off x="2555776" y="98072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5" name="Rectangle 2">
            <a:extLst>
              <a:ext uri="{FF2B5EF4-FFF2-40B4-BE49-F238E27FC236}">
                <a16:creationId xmlns:a16="http://schemas.microsoft.com/office/drawing/2014/main" id="{25318E87-28CE-45FD-AFF9-3CF90BE3402B}"/>
              </a:ext>
            </a:extLst>
          </p:cNvPr>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6" name="Straight Connector 5">
            <a:extLst>
              <a:ext uri="{FF2B5EF4-FFF2-40B4-BE49-F238E27FC236}">
                <a16:creationId xmlns:a16="http://schemas.microsoft.com/office/drawing/2014/main" id="{F6596A4C-406F-4DF4-971A-6502A4FE43EC}"/>
              </a:ext>
            </a:extLst>
          </p:cNvPr>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63F726B-D0D2-452F-A001-DECBFE2C5DFA}"/>
              </a:ext>
            </a:extLst>
          </p:cNvPr>
          <p:cNvSpPr/>
          <p:nvPr/>
        </p:nvSpPr>
        <p:spPr>
          <a:xfrm>
            <a:off x="321179" y="2393949"/>
            <a:ext cx="1968809" cy="480131"/>
          </a:xfrm>
          <a:prstGeom prst="rect">
            <a:avLst/>
          </a:prstGeom>
        </p:spPr>
        <p:txBody>
          <a:bodyPr wrap="none">
            <a:spAutoFit/>
          </a:bodyPr>
          <a:lstStyle/>
          <a:p>
            <a:pPr algn="just">
              <a:lnSpc>
                <a:spcPct val="90000"/>
              </a:lnSpc>
              <a:spcBef>
                <a:spcPts val="600"/>
              </a:spcBef>
            </a:pPr>
            <a:r>
              <a:rPr lang="en-US" sz="2800" b="1" u="sng" dirty="0">
                <a:solidFill>
                  <a:srgbClr val="FF0000"/>
                </a:solidFill>
                <a:latin typeface="Calibri" pitchFamily="34" charset="0"/>
                <a:cs typeface="Times New Roman" pitchFamily="18" charset="0"/>
              </a:rPr>
              <a:t>B- Furuncle:</a:t>
            </a:r>
          </a:p>
        </p:txBody>
      </p:sp>
      <p:pic>
        <p:nvPicPr>
          <p:cNvPr id="12" name="Picture 2">
            <a:extLst>
              <a:ext uri="{FF2B5EF4-FFF2-40B4-BE49-F238E27FC236}">
                <a16:creationId xmlns:a16="http://schemas.microsoft.com/office/drawing/2014/main" id="{0A51E85A-DE7D-41C8-8F03-62B4AC0C2ADA}"/>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3886" y="4238343"/>
            <a:ext cx="2564578" cy="214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135FFEB7-C3DA-4A79-A2E1-F31BB3945B04}"/>
              </a:ext>
            </a:extLst>
          </p:cNvPr>
          <p:cNvPicPr>
            <a:picLocks noChangeAspect="1" noChangeArrowheads="1"/>
          </p:cNvPicPr>
          <p:nvPr/>
        </p:nvPicPr>
        <p:blipFill>
          <a:blip r:embed="rId3" cstate="print"/>
          <a:srcRect/>
          <a:stretch>
            <a:fillRect/>
          </a:stretch>
        </p:blipFill>
        <p:spPr bwMode="auto">
          <a:xfrm>
            <a:off x="5508104" y="1484783"/>
            <a:ext cx="1571625" cy="2448272"/>
          </a:xfrm>
          <a:prstGeom prst="rect">
            <a:avLst/>
          </a:prstGeom>
          <a:noFill/>
          <a:ln w="9525">
            <a:noFill/>
            <a:miter lim="800000"/>
            <a:headEnd/>
            <a:tailEnd/>
          </a:ln>
        </p:spPr>
      </p:pic>
      <p:pic>
        <p:nvPicPr>
          <p:cNvPr id="16" name="Picture 3">
            <a:extLst>
              <a:ext uri="{FF2B5EF4-FFF2-40B4-BE49-F238E27FC236}">
                <a16:creationId xmlns:a16="http://schemas.microsoft.com/office/drawing/2014/main" id="{9CB22A5B-E9F0-4196-AD4A-E70A36518D24}"/>
              </a:ext>
            </a:extLst>
          </p:cNvPr>
          <p:cNvPicPr>
            <a:picLocks noChangeAspect="1" noChangeArrowheads="1"/>
          </p:cNvPicPr>
          <p:nvPr/>
        </p:nvPicPr>
        <p:blipFill>
          <a:blip r:embed="rId4" cstate="print"/>
          <a:srcRect/>
          <a:stretch>
            <a:fillRect/>
          </a:stretch>
        </p:blipFill>
        <p:spPr bwMode="auto">
          <a:xfrm>
            <a:off x="6948264" y="1412776"/>
            <a:ext cx="1914525" cy="2736304"/>
          </a:xfrm>
          <a:prstGeom prst="rect">
            <a:avLst/>
          </a:prstGeom>
          <a:noFill/>
          <a:ln w="9525">
            <a:noFill/>
            <a:miter lim="800000"/>
            <a:headEnd/>
            <a:tailEnd/>
          </a:ln>
        </p:spPr>
      </p:pic>
      <p:sp>
        <p:nvSpPr>
          <p:cNvPr id="17" name="TextBox 16">
            <a:extLst>
              <a:ext uri="{FF2B5EF4-FFF2-40B4-BE49-F238E27FC236}">
                <a16:creationId xmlns:a16="http://schemas.microsoft.com/office/drawing/2014/main" id="{99D70A0C-377B-451A-8BD0-357556668CF8}"/>
              </a:ext>
            </a:extLst>
          </p:cNvPr>
          <p:cNvSpPr txBox="1"/>
          <p:nvPr/>
        </p:nvSpPr>
        <p:spPr>
          <a:xfrm>
            <a:off x="5694437" y="1331476"/>
            <a:ext cx="1138838" cy="369332"/>
          </a:xfrm>
          <a:prstGeom prst="rect">
            <a:avLst/>
          </a:prstGeom>
          <a:noFill/>
        </p:spPr>
        <p:txBody>
          <a:bodyPr wrap="none" rtlCol="0">
            <a:spAutoFit/>
          </a:bodyPr>
          <a:lstStyle/>
          <a:p>
            <a:r>
              <a:rPr lang="en-US" b="1" dirty="0">
                <a:solidFill>
                  <a:srgbClr val="FF0000"/>
                </a:solidFill>
                <a:latin typeface="Calibri" pitchFamily="34" charset="0"/>
              </a:rPr>
              <a:t>Folliculitis</a:t>
            </a:r>
          </a:p>
        </p:txBody>
      </p:sp>
      <p:sp>
        <p:nvSpPr>
          <p:cNvPr id="18" name="Rectangle 17">
            <a:extLst>
              <a:ext uri="{FF2B5EF4-FFF2-40B4-BE49-F238E27FC236}">
                <a16:creationId xmlns:a16="http://schemas.microsoft.com/office/drawing/2014/main" id="{4CFFF28E-A727-42F8-A182-B2011117AA19}"/>
              </a:ext>
            </a:extLst>
          </p:cNvPr>
          <p:cNvSpPr/>
          <p:nvPr/>
        </p:nvSpPr>
        <p:spPr>
          <a:xfrm>
            <a:off x="7727669" y="1340768"/>
            <a:ext cx="1063112" cy="369332"/>
          </a:xfrm>
          <a:prstGeom prst="rect">
            <a:avLst/>
          </a:prstGeom>
        </p:spPr>
        <p:txBody>
          <a:bodyPr wrap="none">
            <a:spAutoFit/>
          </a:bodyPr>
          <a:lstStyle/>
          <a:p>
            <a:r>
              <a:rPr lang="en-US" b="1" dirty="0">
                <a:solidFill>
                  <a:srgbClr val="FF0000"/>
                </a:solidFill>
                <a:latin typeface="Calibri" pitchFamily="34" charset="0"/>
                <a:cs typeface="Times New Roman" pitchFamily="18" charset="0"/>
              </a:rPr>
              <a:t>Furuncle </a:t>
            </a:r>
            <a:endParaRPr lang="en-US" dirty="0">
              <a:solidFill>
                <a:srgbClr val="FF0000"/>
              </a:solidFill>
              <a:latin typeface="Calibri" pitchFamily="34" charset="0"/>
            </a:endParaRPr>
          </a:p>
        </p:txBody>
      </p:sp>
      <p:cxnSp>
        <p:nvCxnSpPr>
          <p:cNvPr id="19" name="Straight Arrow Connector 18">
            <a:extLst>
              <a:ext uri="{FF2B5EF4-FFF2-40B4-BE49-F238E27FC236}">
                <a16:creationId xmlns:a16="http://schemas.microsoft.com/office/drawing/2014/main" id="{0976F872-6DCE-4829-9C21-26E7F0CAEB82}"/>
              </a:ext>
            </a:extLst>
          </p:cNvPr>
          <p:cNvCxnSpPr>
            <a:stCxn id="17" idx="3"/>
            <a:endCxn id="18" idx="1"/>
          </p:cNvCxnSpPr>
          <p:nvPr/>
        </p:nvCxnSpPr>
        <p:spPr>
          <a:xfrm>
            <a:off x="6833275" y="1516142"/>
            <a:ext cx="894394" cy="9292"/>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67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053469"/>
            <a:ext cx="4638203" cy="4755148"/>
          </a:xfrm>
          <a:prstGeom prst="rect">
            <a:avLst/>
          </a:prstGeom>
        </p:spPr>
        <p:txBody>
          <a:bodyPr wrap="square">
            <a:spAutoFit/>
          </a:bodyPr>
          <a:lstStyle/>
          <a:p>
            <a:pPr algn="just">
              <a:lnSpc>
                <a:spcPct val="90000"/>
              </a:lnSpc>
              <a:spcBef>
                <a:spcPts val="600"/>
              </a:spcBef>
            </a:pPr>
            <a:endParaRPr lang="en-US" sz="2400" dirty="0">
              <a:latin typeface="Calibri" pitchFamily="34" charset="0"/>
              <a:cs typeface="Times New Roman" pitchFamily="18" charset="0"/>
            </a:endParaRPr>
          </a:p>
          <a:p>
            <a:pPr algn="just">
              <a:lnSpc>
                <a:spcPct val="90000"/>
              </a:lnSpc>
              <a:spcBef>
                <a:spcPts val="600"/>
              </a:spcBef>
            </a:pPr>
            <a:r>
              <a:rPr lang="en-US" sz="2800" b="1" u="sng" dirty="0">
                <a:solidFill>
                  <a:srgbClr val="FF5050"/>
                </a:solidFill>
                <a:latin typeface="Calibri" pitchFamily="34" charset="0"/>
                <a:cs typeface="Times New Roman" pitchFamily="18" charset="0"/>
              </a:rPr>
              <a:t>B- Furuncle  </a:t>
            </a:r>
          </a:p>
          <a:p>
            <a:pPr marL="342900" indent="-342900" algn="just">
              <a:buFontTx/>
              <a:buChar char="-"/>
            </a:pPr>
            <a:r>
              <a:rPr lang="en-US" sz="2200" b="1" u="sng" dirty="0">
                <a:solidFill>
                  <a:srgbClr val="3B3835"/>
                </a:solidFill>
                <a:latin typeface="Helvetica Neue"/>
              </a:rPr>
              <a:t>Risk Factors</a:t>
            </a:r>
            <a:r>
              <a:rPr lang="en-US" sz="2200" dirty="0">
                <a:solidFill>
                  <a:srgbClr val="3B3835"/>
                </a:solidFill>
                <a:latin typeface="Helvetica Neue"/>
              </a:rPr>
              <a:t>: that predispose individuals to developing an abscess include: </a:t>
            </a:r>
          </a:p>
          <a:p>
            <a:pPr marL="1257300" lvl="2" indent="-342900" algn="just">
              <a:buFontTx/>
              <a:buChar char="-"/>
            </a:pPr>
            <a:r>
              <a:rPr lang="en-US" sz="2200" dirty="0">
                <a:solidFill>
                  <a:srgbClr val="3B3835"/>
                </a:solidFill>
                <a:latin typeface="Helvetica Neue"/>
              </a:rPr>
              <a:t>Diabetes.</a:t>
            </a:r>
          </a:p>
          <a:p>
            <a:pPr marL="1257300" lvl="2" indent="-342900" algn="just">
              <a:buFontTx/>
              <a:buChar char="-"/>
            </a:pPr>
            <a:r>
              <a:rPr lang="en-US" sz="2200" dirty="0">
                <a:solidFill>
                  <a:srgbClr val="3B3835"/>
                </a:solidFill>
                <a:latin typeface="Helvetica Neue"/>
              </a:rPr>
              <a:t>Obesity.</a:t>
            </a:r>
          </a:p>
          <a:p>
            <a:pPr marL="1257300" lvl="2" indent="-342900" algn="just">
              <a:buFontTx/>
              <a:buChar char="-"/>
            </a:pPr>
            <a:r>
              <a:rPr lang="en-US" sz="2200" dirty="0">
                <a:solidFill>
                  <a:srgbClr val="3B3835"/>
                </a:solidFill>
                <a:latin typeface="Helvetica Neue"/>
              </a:rPr>
              <a:t>Intravenous drug abuse.</a:t>
            </a:r>
          </a:p>
          <a:p>
            <a:pPr marL="1257300" lvl="2" indent="-342900" algn="just">
              <a:buFontTx/>
              <a:buChar char="-"/>
            </a:pPr>
            <a:r>
              <a:rPr lang="en-US" sz="2200" dirty="0">
                <a:solidFill>
                  <a:srgbClr val="3B3835"/>
                </a:solidFill>
                <a:latin typeface="Helvetica Neue"/>
              </a:rPr>
              <a:t>Weakened immune system due to underlying illness or medication.</a:t>
            </a:r>
            <a:endParaRPr lang="en-US" sz="2200" dirty="0"/>
          </a:p>
          <a:p>
            <a:pPr algn="just">
              <a:lnSpc>
                <a:spcPct val="90000"/>
              </a:lnSpc>
              <a:spcBef>
                <a:spcPts val="600"/>
              </a:spcBef>
              <a:buFont typeface="Arial" pitchFamily="34" charset="0"/>
              <a:buChar char="•"/>
            </a:pPr>
            <a:endParaRPr lang="en-US" sz="2400" dirty="0">
              <a:latin typeface="Calibri" pitchFamily="34" charset="0"/>
            </a:endParaRPr>
          </a:p>
          <a:p>
            <a:pPr algn="just">
              <a:lnSpc>
                <a:spcPct val="90000"/>
              </a:lnSpc>
              <a:spcBef>
                <a:spcPts val="600"/>
              </a:spcBef>
            </a:pPr>
            <a:endParaRPr lang="en-US" sz="2400" dirty="0">
              <a:latin typeface="Calibri" pitchFamily="34" charset="0"/>
              <a:cs typeface="Times New Roman" pitchFamily="18" charset="0"/>
            </a:endParaRPr>
          </a:p>
        </p:txBody>
      </p:sp>
      <p:sp>
        <p:nvSpPr>
          <p:cNvPr id="16" name="Rectangle 15"/>
          <p:cNvSpPr/>
          <p:nvPr/>
        </p:nvSpPr>
        <p:spPr>
          <a:xfrm>
            <a:off x="273808" y="2018446"/>
            <a:ext cx="3081934" cy="480131"/>
          </a:xfrm>
          <a:prstGeom prst="rect">
            <a:avLst/>
          </a:prstGeom>
        </p:spPr>
        <p:txBody>
          <a:bodyPr wrap="none">
            <a:spAutoFit/>
          </a:bodyPr>
          <a:lstStyle/>
          <a:p>
            <a:pPr marL="274320" lvl="0" indent="-274320">
              <a:lnSpc>
                <a:spcPct val="90000"/>
              </a:lnSpc>
              <a:spcBef>
                <a:spcPct val="20000"/>
              </a:spcBef>
              <a:buClr>
                <a:schemeClr val="accent3"/>
              </a:buClr>
              <a:buSzPct val="95000"/>
            </a:pPr>
            <a:r>
              <a:rPr lang="en-US" sz="2800" b="1" u="sng" dirty="0">
                <a:latin typeface="Calibri" pitchFamily="34" charset="0"/>
              </a:rPr>
              <a:t>Localized infections</a:t>
            </a:r>
            <a:endParaRPr lang="en-US" sz="2800" b="1" u="sng" dirty="0">
              <a:effectLst>
                <a:outerShdw blurRad="38100" dist="38100" dir="2700000" algn="tl">
                  <a:srgbClr val="C0C0C0"/>
                </a:outerShdw>
              </a:effectLst>
              <a:latin typeface="Calibri" pitchFamily="34" charset="0"/>
            </a:endParaRPr>
          </a:p>
        </p:txBody>
      </p:sp>
      <p:sp>
        <p:nvSpPr>
          <p:cNvPr id="9" name="TextBox 8"/>
          <p:cNvSpPr txBox="1"/>
          <p:nvPr/>
        </p:nvSpPr>
        <p:spPr>
          <a:xfrm>
            <a:off x="2555776" y="98072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11"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2" name="Straight Connector 11"/>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82813CCA-1064-4C31-A69A-6550195028C5}"/>
              </a:ext>
            </a:extLst>
          </p:cNvPr>
          <p:cNvPicPr>
            <a:picLocks noChangeAspect="1" noChangeArrowheads="1"/>
          </p:cNvPicPr>
          <p:nvPr/>
        </p:nvPicPr>
        <p:blipFill>
          <a:blip r:embed="rId3" cstate="print"/>
          <a:srcRect/>
          <a:stretch>
            <a:fillRect/>
          </a:stretch>
        </p:blipFill>
        <p:spPr bwMode="auto">
          <a:xfrm>
            <a:off x="5026566" y="2258511"/>
            <a:ext cx="3809021" cy="3084764"/>
          </a:xfrm>
          <a:prstGeom prst="rect">
            <a:avLst/>
          </a:prstGeom>
          <a:noFill/>
          <a:ln w="9525">
            <a:noFill/>
            <a:miter lim="800000"/>
            <a:headEnd/>
            <a:tailEnd/>
          </a:ln>
        </p:spPr>
      </p:pic>
    </p:spTree>
    <p:extLst>
      <p:ext uri="{BB962C8B-B14F-4D97-AF65-F5344CB8AC3E}">
        <p14:creationId xmlns:p14="http://schemas.microsoft.com/office/powerpoint/2010/main" val="315144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908720"/>
            <a:ext cx="2671885" cy="584775"/>
          </a:xfrm>
          <a:prstGeom prst="rect">
            <a:avLst/>
          </a:prstGeom>
          <a:noFill/>
        </p:spPr>
        <p:txBody>
          <a:bodyPr wrap="none" rtlCol="0">
            <a:spAutoFit/>
          </a:bodyPr>
          <a:lstStyle/>
          <a:p>
            <a:r>
              <a:rPr lang="en-US" sz="3200" b="1" dirty="0">
                <a:latin typeface="Calibri" pitchFamily="34" charset="0"/>
              </a:rPr>
              <a:t>Skin  Histology</a:t>
            </a:r>
          </a:p>
        </p:txBody>
      </p:sp>
      <p:sp>
        <p:nvSpPr>
          <p:cNvPr id="3" name="TextBox 2"/>
          <p:cNvSpPr txBox="1"/>
          <p:nvPr/>
        </p:nvSpPr>
        <p:spPr>
          <a:xfrm>
            <a:off x="179512" y="1425550"/>
            <a:ext cx="7225889" cy="830997"/>
          </a:xfrm>
          <a:prstGeom prst="rect">
            <a:avLst/>
          </a:prstGeom>
          <a:noFill/>
        </p:spPr>
        <p:txBody>
          <a:bodyPr wrap="none" rtlCol="0">
            <a:spAutoFit/>
          </a:bodyPr>
          <a:lstStyle/>
          <a:p>
            <a:r>
              <a:rPr lang="en-US" sz="2400" b="1" u="sng" dirty="0">
                <a:latin typeface="Calibri" pitchFamily="34" charset="0"/>
              </a:rPr>
              <a:t>Divided into three layers:</a:t>
            </a:r>
          </a:p>
          <a:p>
            <a:r>
              <a:rPr lang="en-US" sz="2400" dirty="0">
                <a:latin typeface="Calibri" pitchFamily="34" charset="0"/>
              </a:rPr>
              <a:t>1- Epidermis         2- Dermis        3- Hypodermis (fat layer)</a:t>
            </a:r>
          </a:p>
        </p:txBody>
      </p:sp>
      <p:sp>
        <p:nvSpPr>
          <p:cNvPr id="6" name="TextBox 5"/>
          <p:cNvSpPr txBox="1"/>
          <p:nvPr/>
        </p:nvSpPr>
        <p:spPr>
          <a:xfrm>
            <a:off x="3220298" y="251937"/>
            <a:ext cx="2287806" cy="584775"/>
          </a:xfrm>
          <a:prstGeom prst="rect">
            <a:avLst/>
          </a:prstGeom>
          <a:noFill/>
        </p:spPr>
        <p:txBody>
          <a:bodyPr wrap="none" rtlCol="0">
            <a:spAutoFit/>
          </a:bodyPr>
          <a:lstStyle/>
          <a:p>
            <a:r>
              <a:rPr lang="en-US" sz="3200" dirty="0">
                <a:latin typeface="Calibri" pitchFamily="34" charset="0"/>
              </a:rPr>
              <a:t>Introduction</a:t>
            </a:r>
          </a:p>
        </p:txBody>
      </p:sp>
      <p:cxnSp>
        <p:nvCxnSpPr>
          <p:cNvPr id="9" name="Straight Connector 8"/>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pic>
        <p:nvPicPr>
          <p:cNvPr id="89096" name="Picture 8" descr="http://img.webmd.com/dtmcms/live/webmd/consumer_assets/site_images/articles/image_article_collections/anatomy_pages/skin.jpg"/>
          <p:cNvPicPr>
            <a:picLocks noChangeAspect="1" noChangeArrowheads="1"/>
          </p:cNvPicPr>
          <p:nvPr/>
        </p:nvPicPr>
        <p:blipFill>
          <a:blip r:embed="rId3" cstate="print"/>
          <a:srcRect/>
          <a:stretch>
            <a:fillRect/>
          </a:stretch>
        </p:blipFill>
        <p:spPr bwMode="auto">
          <a:xfrm>
            <a:off x="35496" y="2708920"/>
            <a:ext cx="4655369" cy="3528392"/>
          </a:xfrm>
          <a:prstGeom prst="rect">
            <a:avLst/>
          </a:prstGeom>
          <a:noFill/>
        </p:spPr>
      </p:pic>
      <p:cxnSp>
        <p:nvCxnSpPr>
          <p:cNvPr id="22" name="Straight Arrow Connector 21"/>
          <p:cNvCxnSpPr>
            <a:stCxn id="11" idx="0"/>
          </p:cNvCxnSpPr>
          <p:nvPr/>
        </p:nvCxnSpPr>
        <p:spPr>
          <a:xfrm flipV="1">
            <a:off x="2879812" y="3191272"/>
            <a:ext cx="2196244" cy="45375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2"/>
          </p:cNvCxnSpPr>
          <p:nvPr/>
        </p:nvCxnSpPr>
        <p:spPr>
          <a:xfrm>
            <a:off x="2879812" y="3983360"/>
            <a:ext cx="2196244" cy="108012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771800" y="3645024"/>
            <a:ext cx="216024" cy="338336"/>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pic>
        <p:nvPicPr>
          <p:cNvPr id="1032" name="Picture 8"/>
          <p:cNvPicPr>
            <a:picLocks noChangeAspect="1" noChangeArrowheads="1"/>
          </p:cNvPicPr>
          <p:nvPr/>
        </p:nvPicPr>
        <p:blipFill>
          <a:blip r:embed="rId4" cstate="print"/>
          <a:srcRect/>
          <a:stretch>
            <a:fillRect/>
          </a:stretch>
        </p:blipFill>
        <p:spPr bwMode="auto">
          <a:xfrm>
            <a:off x="5076056" y="2996952"/>
            <a:ext cx="3744416" cy="3168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9096"/>
                                        </p:tgtEl>
                                        <p:attrNameLst>
                                          <p:attrName>style.visibility</p:attrName>
                                        </p:attrNameLst>
                                      </p:cBhvr>
                                      <p:to>
                                        <p:strVal val="visible"/>
                                      </p:to>
                                    </p:set>
                                    <p:animEffect transition="in" filter="blinds(horizontal)">
                                      <p:cBhvr>
                                        <p:cTn id="17" dur="500"/>
                                        <p:tgtEl>
                                          <p:spTgt spid="8909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nodeType="with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blinds(horizontal)">
                                      <p:cBhvr>
                                        <p:cTn id="31"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559051"/>
            <a:ext cx="8604448" cy="5238357"/>
          </a:xfrm>
          <a:prstGeom prst="rect">
            <a:avLst/>
          </a:prstGeom>
        </p:spPr>
        <p:txBody>
          <a:bodyPr wrap="square">
            <a:spAutoFit/>
          </a:bodyPr>
          <a:lstStyle/>
          <a:p>
            <a:pPr>
              <a:lnSpc>
                <a:spcPct val="90000"/>
              </a:lnSpc>
              <a:spcBef>
                <a:spcPts val="600"/>
              </a:spcBef>
            </a:pPr>
            <a:endParaRPr lang="en-US" sz="2400" b="1" dirty="0">
              <a:latin typeface="Calibri" pitchFamily="34" charset="0"/>
              <a:cs typeface="Times New Roman" pitchFamily="18" charset="0"/>
            </a:endParaRPr>
          </a:p>
          <a:p>
            <a:pPr>
              <a:lnSpc>
                <a:spcPct val="90000"/>
              </a:lnSpc>
              <a:spcBef>
                <a:spcPts val="600"/>
              </a:spcBef>
            </a:pPr>
            <a:r>
              <a:rPr lang="en-US" sz="2800" b="1" u="sng" dirty="0">
                <a:solidFill>
                  <a:srgbClr val="FF5050"/>
                </a:solidFill>
                <a:latin typeface="Calibri" pitchFamily="34" charset="0"/>
                <a:cs typeface="Times New Roman" pitchFamily="18" charset="0"/>
              </a:rPr>
              <a:t>B- Furuncle</a:t>
            </a:r>
          </a:p>
          <a:p>
            <a:pPr>
              <a:lnSpc>
                <a:spcPct val="90000"/>
              </a:lnSpc>
              <a:spcBef>
                <a:spcPts val="600"/>
              </a:spcBef>
            </a:pPr>
            <a:r>
              <a:rPr lang="en-US" sz="2400" b="1" dirty="0">
                <a:latin typeface="Calibri" pitchFamily="34" charset="0"/>
                <a:cs typeface="Times New Roman" pitchFamily="18" charset="0"/>
              </a:rPr>
              <a:t>Treatment</a:t>
            </a:r>
          </a:p>
          <a:p>
            <a:pPr marL="342900" indent="-342900">
              <a:lnSpc>
                <a:spcPct val="90000"/>
              </a:lnSpc>
              <a:spcBef>
                <a:spcPts val="600"/>
              </a:spcBef>
              <a:buFont typeface="Arial" panose="020B0604020202020204" pitchFamily="34" charset="0"/>
              <a:buChar char="•"/>
            </a:pPr>
            <a:r>
              <a:rPr lang="en-US" sz="2400" dirty="0">
                <a:latin typeface="Calibri" pitchFamily="34" charset="0"/>
              </a:rPr>
              <a:t>boils can rupture and go away on their own in generally healthy people</a:t>
            </a:r>
          </a:p>
          <a:p>
            <a:pPr marL="342900" indent="-342900">
              <a:lnSpc>
                <a:spcPct val="90000"/>
              </a:lnSpc>
              <a:spcBef>
                <a:spcPts val="600"/>
              </a:spcBef>
              <a:buFont typeface="Arial" panose="020B0604020202020204" pitchFamily="34" charset="0"/>
              <a:buChar char="•"/>
            </a:pPr>
            <a:r>
              <a:rPr lang="en-US" sz="2400" dirty="0">
                <a:latin typeface="Calibri" pitchFamily="34" charset="0"/>
              </a:rPr>
              <a:t>Large, multiple or  frequent boils need antibiotic treatment</a:t>
            </a:r>
          </a:p>
          <a:p>
            <a:pPr marL="342900" indent="-342900">
              <a:lnSpc>
                <a:spcPct val="90000"/>
              </a:lnSpc>
              <a:spcBef>
                <a:spcPts val="600"/>
              </a:spcBef>
              <a:buFont typeface="Arial" panose="020B0604020202020204" pitchFamily="34" charset="0"/>
              <a:buChar char="•"/>
            </a:pPr>
            <a:r>
              <a:rPr lang="en-US" sz="2400" dirty="0">
                <a:latin typeface="Calibri" pitchFamily="34" charset="0"/>
              </a:rPr>
              <a:t>Applying a warm compress or soaking the area in warm water every few hours </a:t>
            </a:r>
          </a:p>
          <a:p>
            <a:pPr marL="342900" indent="-342900">
              <a:lnSpc>
                <a:spcPct val="90000"/>
              </a:lnSpc>
              <a:spcBef>
                <a:spcPts val="600"/>
              </a:spcBef>
              <a:buFont typeface="Arial" panose="020B0604020202020204" pitchFamily="34" charset="0"/>
              <a:buChar char="•"/>
            </a:pPr>
            <a:r>
              <a:rPr lang="en-US" sz="2400" dirty="0">
                <a:latin typeface="Calibri" pitchFamily="34" charset="0"/>
              </a:rPr>
              <a:t>Incision and drainage (I &amp; D)</a:t>
            </a:r>
          </a:p>
          <a:p>
            <a:pPr>
              <a:lnSpc>
                <a:spcPct val="90000"/>
              </a:lnSpc>
              <a:spcBef>
                <a:spcPts val="600"/>
              </a:spcBef>
            </a:pPr>
            <a:r>
              <a:rPr lang="en-US" sz="2400" b="1" u="sng" dirty="0">
                <a:latin typeface="Calibri" pitchFamily="34" charset="0"/>
                <a:cs typeface="Times New Roman" pitchFamily="18" charset="0"/>
              </a:rPr>
              <a:t>Complications</a:t>
            </a:r>
          </a:p>
          <a:p>
            <a:pPr marL="342900" indent="-342900">
              <a:lnSpc>
                <a:spcPct val="90000"/>
              </a:lnSpc>
              <a:spcBef>
                <a:spcPts val="600"/>
              </a:spcBef>
              <a:buFont typeface="Arial" panose="020B0604020202020204" pitchFamily="34" charset="0"/>
              <a:buChar char="•"/>
            </a:pPr>
            <a:r>
              <a:rPr lang="en-US" sz="2400" dirty="0">
                <a:latin typeface="Calibri" pitchFamily="34" charset="0"/>
                <a:cs typeface="Times New Roman" pitchFamily="18" charset="0"/>
              </a:rPr>
              <a:t>Causing spreading skin infection.</a:t>
            </a:r>
          </a:p>
          <a:p>
            <a:pPr marL="342900" indent="-342900">
              <a:lnSpc>
                <a:spcPct val="90000"/>
              </a:lnSpc>
              <a:spcBef>
                <a:spcPts val="600"/>
              </a:spcBef>
              <a:buFont typeface="Arial" panose="020B0604020202020204" pitchFamily="34" charset="0"/>
              <a:buChar char="•"/>
            </a:pPr>
            <a:r>
              <a:rPr lang="en-US" sz="2400" dirty="0">
                <a:latin typeface="Calibri" pitchFamily="34" charset="0"/>
                <a:cs typeface="Times New Roman" pitchFamily="18" charset="0"/>
              </a:rPr>
              <a:t>Releasing of toxins.</a:t>
            </a:r>
          </a:p>
          <a:p>
            <a:pPr marL="342900" indent="-342900">
              <a:lnSpc>
                <a:spcPct val="90000"/>
              </a:lnSpc>
              <a:spcBef>
                <a:spcPts val="600"/>
              </a:spcBef>
              <a:buFont typeface="Arial" panose="020B0604020202020204" pitchFamily="34" charset="0"/>
              <a:buChar char="•"/>
            </a:pPr>
            <a:r>
              <a:rPr lang="en-US" sz="2400" dirty="0">
                <a:latin typeface="Calibri" pitchFamily="34" charset="0"/>
                <a:cs typeface="Times New Roman" pitchFamily="18" charset="0"/>
              </a:rPr>
              <a:t>Bacteremia.</a:t>
            </a:r>
            <a:endParaRPr lang="en-US" sz="2000" b="1" dirty="0">
              <a:latin typeface="Calibri" pitchFamily="34" charset="0"/>
              <a:cs typeface="Times New Roman" pitchFamily="18" charset="0"/>
            </a:endParaRPr>
          </a:p>
        </p:txBody>
      </p:sp>
      <p:sp>
        <p:nvSpPr>
          <p:cNvPr id="11" name="Rectangle 10"/>
          <p:cNvSpPr/>
          <p:nvPr/>
        </p:nvSpPr>
        <p:spPr>
          <a:xfrm>
            <a:off x="319397" y="1484784"/>
            <a:ext cx="3081934" cy="480131"/>
          </a:xfrm>
          <a:prstGeom prst="rect">
            <a:avLst/>
          </a:prstGeom>
        </p:spPr>
        <p:txBody>
          <a:bodyPr wrap="none">
            <a:spAutoFit/>
          </a:bodyPr>
          <a:lstStyle/>
          <a:p>
            <a:pPr marL="274320" lvl="0" indent="-274320">
              <a:lnSpc>
                <a:spcPct val="90000"/>
              </a:lnSpc>
              <a:spcBef>
                <a:spcPct val="20000"/>
              </a:spcBef>
              <a:buClr>
                <a:schemeClr val="accent3"/>
              </a:buClr>
              <a:buSzPct val="95000"/>
            </a:pPr>
            <a:r>
              <a:rPr lang="en-US" sz="2800" b="1" u="sng" dirty="0">
                <a:latin typeface="Calibri" pitchFamily="34" charset="0"/>
              </a:rPr>
              <a:t>Localized infections</a:t>
            </a:r>
            <a:endParaRPr lang="en-US" sz="2800" b="1" u="sng" dirty="0">
              <a:effectLst>
                <a:outerShdw blurRad="38100" dist="38100" dir="2700000" algn="tl">
                  <a:srgbClr val="C0C0C0"/>
                </a:outerShdw>
              </a:effectLst>
              <a:latin typeface="Calibri" pitchFamily="34" charset="0"/>
            </a:endParaRPr>
          </a:p>
        </p:txBody>
      </p:sp>
      <p:sp>
        <p:nvSpPr>
          <p:cNvPr id="8" name="TextBox 7"/>
          <p:cNvSpPr txBox="1"/>
          <p:nvPr/>
        </p:nvSpPr>
        <p:spPr>
          <a:xfrm>
            <a:off x="2555776" y="98072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9"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3" name="Straight Connector 12"/>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539552" y="1988840"/>
            <a:ext cx="1328280" cy="3098827"/>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1791866" y="1772816"/>
            <a:ext cx="1123950" cy="3744416"/>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2915816" y="1772816"/>
            <a:ext cx="1371600" cy="3679857"/>
          </a:xfrm>
          <a:prstGeom prst="rect">
            <a:avLst/>
          </a:prstGeom>
          <a:noFill/>
          <a:ln w="9525">
            <a:noFill/>
            <a:miter lim="800000"/>
            <a:headEnd/>
            <a:tailEnd/>
          </a:ln>
        </p:spPr>
      </p:pic>
      <p:sp>
        <p:nvSpPr>
          <p:cNvPr id="7" name="TextBox 6"/>
          <p:cNvSpPr txBox="1"/>
          <p:nvPr/>
        </p:nvSpPr>
        <p:spPr>
          <a:xfrm>
            <a:off x="2555776" y="98072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8"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9" name="Straight Connector 8"/>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1844824"/>
            <a:ext cx="1247521" cy="400110"/>
          </a:xfrm>
          <a:prstGeom prst="rect">
            <a:avLst/>
          </a:prstGeom>
          <a:noFill/>
        </p:spPr>
        <p:txBody>
          <a:bodyPr wrap="none" rtlCol="0">
            <a:spAutoFit/>
          </a:bodyPr>
          <a:lstStyle/>
          <a:p>
            <a:r>
              <a:rPr lang="en-US" sz="2000" b="1" dirty="0">
                <a:solidFill>
                  <a:srgbClr val="FF0000"/>
                </a:solidFill>
                <a:latin typeface="Calibri" pitchFamily="34" charset="0"/>
              </a:rPr>
              <a:t>Folliculitis</a:t>
            </a:r>
          </a:p>
        </p:txBody>
      </p:sp>
      <p:sp>
        <p:nvSpPr>
          <p:cNvPr id="11" name="Rectangle 10"/>
          <p:cNvSpPr/>
          <p:nvPr/>
        </p:nvSpPr>
        <p:spPr>
          <a:xfrm>
            <a:off x="1907704" y="1948770"/>
            <a:ext cx="1164101" cy="400110"/>
          </a:xfrm>
          <a:prstGeom prst="rect">
            <a:avLst/>
          </a:prstGeom>
        </p:spPr>
        <p:txBody>
          <a:bodyPr wrap="none">
            <a:spAutoFit/>
          </a:bodyPr>
          <a:lstStyle/>
          <a:p>
            <a:r>
              <a:rPr lang="en-US" sz="2000" b="1" dirty="0">
                <a:solidFill>
                  <a:srgbClr val="FF0000"/>
                </a:solidFill>
                <a:latin typeface="Calibri" pitchFamily="34" charset="0"/>
                <a:cs typeface="Times New Roman" pitchFamily="18" charset="0"/>
              </a:rPr>
              <a:t>Furuncle </a:t>
            </a:r>
            <a:endParaRPr lang="en-US" sz="2000" dirty="0">
              <a:solidFill>
                <a:srgbClr val="FF0000"/>
              </a:solidFill>
            </a:endParaRPr>
          </a:p>
        </p:txBody>
      </p:sp>
      <p:cxnSp>
        <p:nvCxnSpPr>
          <p:cNvPr id="12" name="Straight Arrow Connector 11"/>
          <p:cNvCxnSpPr/>
          <p:nvPr/>
        </p:nvCxnSpPr>
        <p:spPr>
          <a:xfrm flipV="1">
            <a:off x="1475656" y="2204284"/>
            <a:ext cx="360040" cy="5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2" descr="carbuncles"/>
          <p:cNvPicPr>
            <a:picLocks noChangeAspect="1" noChangeArrowheads="1"/>
          </p:cNvPicPr>
          <p:nvPr/>
        </p:nvPicPr>
        <p:blipFill>
          <a:blip r:embed="rId6" cstate="print"/>
          <a:srcRect/>
          <a:stretch>
            <a:fillRect/>
          </a:stretch>
        </p:blipFill>
        <p:spPr bwMode="auto">
          <a:xfrm>
            <a:off x="4746276" y="2708920"/>
            <a:ext cx="3915570" cy="2564904"/>
          </a:xfrm>
          <a:prstGeom prst="rect">
            <a:avLst/>
          </a:prstGeom>
          <a:noFill/>
        </p:spPr>
      </p:pic>
      <p:cxnSp>
        <p:nvCxnSpPr>
          <p:cNvPr id="16" name="Straight Arrow Connector 15"/>
          <p:cNvCxnSpPr/>
          <p:nvPr/>
        </p:nvCxnSpPr>
        <p:spPr>
          <a:xfrm flipV="1">
            <a:off x="3059832" y="2204864"/>
            <a:ext cx="360040" cy="5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347864" y="1988840"/>
            <a:ext cx="1140056" cy="369332"/>
          </a:xfrm>
          <a:prstGeom prst="rect">
            <a:avLst/>
          </a:prstGeom>
        </p:spPr>
        <p:txBody>
          <a:bodyPr wrap="none">
            <a:spAutoFit/>
          </a:bodyPr>
          <a:lstStyle/>
          <a:p>
            <a:r>
              <a:rPr lang="en-US" b="1" dirty="0">
                <a:solidFill>
                  <a:srgbClr val="FF0000"/>
                </a:solidFill>
                <a:latin typeface="Calibri" pitchFamily="34" charset="0"/>
                <a:cs typeface="Times New Roman" pitchFamily="18" charset="0"/>
              </a:rPr>
              <a:t>Carbuncle</a:t>
            </a:r>
            <a:endParaRPr lang="en-US" dirty="0">
              <a:solidFill>
                <a:srgbClr val="FF0000"/>
              </a:solidFill>
            </a:endParaRPr>
          </a:p>
        </p:txBody>
      </p:sp>
      <p:sp>
        <p:nvSpPr>
          <p:cNvPr id="18" name="Rectangle 17"/>
          <p:cNvSpPr/>
          <p:nvPr/>
        </p:nvSpPr>
        <p:spPr>
          <a:xfrm>
            <a:off x="5868144" y="2267580"/>
            <a:ext cx="1678665" cy="523220"/>
          </a:xfrm>
          <a:prstGeom prst="rect">
            <a:avLst/>
          </a:prstGeom>
        </p:spPr>
        <p:txBody>
          <a:bodyPr wrap="none">
            <a:spAutoFit/>
          </a:bodyPr>
          <a:lstStyle/>
          <a:p>
            <a:r>
              <a:rPr lang="en-US" sz="2800" b="1" dirty="0">
                <a:solidFill>
                  <a:srgbClr val="FF0000"/>
                </a:solidFill>
                <a:latin typeface="Calibri" pitchFamily="34" charset="0"/>
                <a:cs typeface="Times New Roman" pitchFamily="18" charset="0"/>
              </a:rPr>
              <a:t>Carbuncle</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blinds(horizontal)">
                                      <p:cBhvr>
                                        <p:cTn id="21" dur="500"/>
                                        <p:tgtEl>
                                          <p:spTgt spid="512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blinds(horizontal)">
                                      <p:cBhvr>
                                        <p:cTn id="26" dur="500"/>
                                        <p:tgtEl>
                                          <p:spTgt spid="512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44824"/>
            <a:ext cx="5283530" cy="5075236"/>
          </a:xfrm>
          <a:prstGeom prst="rect">
            <a:avLst/>
          </a:prstGeom>
        </p:spPr>
        <p:txBody>
          <a:bodyPr wrap="square">
            <a:spAutoFit/>
          </a:bodyPr>
          <a:lstStyle/>
          <a:p>
            <a:pPr>
              <a:lnSpc>
                <a:spcPct val="90000"/>
              </a:lnSpc>
              <a:spcBef>
                <a:spcPts val="600"/>
              </a:spcBef>
            </a:pPr>
            <a:r>
              <a:rPr lang="en-US" sz="2400" b="1" u="sng" dirty="0">
                <a:solidFill>
                  <a:srgbClr val="FF5050"/>
                </a:solidFill>
                <a:latin typeface="Calibri" pitchFamily="34" charset="0"/>
                <a:cs typeface="Times New Roman" pitchFamily="18" charset="0"/>
              </a:rPr>
              <a:t>C- Carbuncles</a:t>
            </a:r>
          </a:p>
          <a:p>
            <a:pPr>
              <a:lnSpc>
                <a:spcPct val="90000"/>
              </a:lnSpc>
              <a:spcBef>
                <a:spcPts val="600"/>
              </a:spcBef>
              <a:buFont typeface="Wingdings" pitchFamily="2" charset="2"/>
              <a:buChar char="v"/>
            </a:pPr>
            <a:r>
              <a:rPr lang="en-US" dirty="0">
                <a:latin typeface="Calibri" pitchFamily="34" charset="0"/>
              </a:rPr>
              <a:t> </a:t>
            </a:r>
            <a:r>
              <a:rPr lang="en-US" sz="2000" dirty="0">
                <a:latin typeface="Calibri" pitchFamily="34" charset="0"/>
              </a:rPr>
              <a:t>A cluster of boils  that are connected to</a:t>
            </a:r>
          </a:p>
          <a:p>
            <a:pPr>
              <a:lnSpc>
                <a:spcPct val="90000"/>
              </a:lnSpc>
              <a:spcBef>
                <a:spcPts val="600"/>
              </a:spcBef>
            </a:pPr>
            <a:r>
              <a:rPr lang="en-US" sz="2000" dirty="0">
                <a:latin typeface="Calibri" pitchFamily="34" charset="0"/>
              </a:rPr>
              <a:t>each other under the skin </a:t>
            </a:r>
          </a:p>
          <a:p>
            <a:pPr>
              <a:lnSpc>
                <a:spcPct val="90000"/>
              </a:lnSpc>
              <a:spcBef>
                <a:spcPts val="600"/>
              </a:spcBef>
              <a:buFont typeface="Wingdings" pitchFamily="2" charset="2"/>
              <a:buChar char="v"/>
            </a:pPr>
            <a:r>
              <a:rPr lang="en-US" sz="2000" b="1" dirty="0">
                <a:solidFill>
                  <a:srgbClr val="3333CC"/>
                </a:solidFill>
                <a:latin typeface="Calibri" pitchFamily="34" charset="0"/>
                <a:cs typeface="Times New Roman" pitchFamily="18" charset="0"/>
              </a:rPr>
              <a:t> Carbunculus: red gem, little coal </a:t>
            </a:r>
            <a:endParaRPr lang="en-US" sz="2000" dirty="0">
              <a:latin typeface="Calibri" pitchFamily="34" charset="0"/>
            </a:endParaRPr>
          </a:p>
          <a:p>
            <a:pPr>
              <a:lnSpc>
                <a:spcPct val="90000"/>
              </a:lnSpc>
              <a:spcBef>
                <a:spcPts val="600"/>
              </a:spcBef>
              <a:buFont typeface="Wingdings" pitchFamily="2" charset="2"/>
              <a:buChar char="v"/>
            </a:pPr>
            <a:r>
              <a:rPr lang="en-US" sz="2000" dirty="0">
                <a:latin typeface="Calibri" pitchFamily="34" charset="0"/>
              </a:rPr>
              <a:t> Pus discharge from multiple openings</a:t>
            </a:r>
          </a:p>
          <a:p>
            <a:pPr>
              <a:lnSpc>
                <a:spcPct val="90000"/>
              </a:lnSpc>
              <a:spcBef>
                <a:spcPts val="600"/>
              </a:spcBef>
              <a:buFont typeface="Wingdings" pitchFamily="2" charset="2"/>
              <a:buChar char="v"/>
            </a:pPr>
            <a:r>
              <a:rPr lang="en-US" sz="2000" dirty="0">
                <a:latin typeface="Calibri" pitchFamily="34" charset="0"/>
              </a:rPr>
              <a:t> The locations are similar to furuncles </a:t>
            </a:r>
          </a:p>
          <a:p>
            <a:pPr>
              <a:lnSpc>
                <a:spcPct val="90000"/>
              </a:lnSpc>
              <a:spcBef>
                <a:spcPts val="600"/>
              </a:spcBef>
              <a:buFont typeface="Wingdings" pitchFamily="2" charset="2"/>
              <a:buChar char="v"/>
            </a:pPr>
            <a:r>
              <a:rPr lang="en-US" sz="2000" dirty="0">
                <a:latin typeface="Calibri" pitchFamily="34" charset="0"/>
              </a:rPr>
              <a:t> Leave a scar  when it heals. Boils do not usually leave scars. </a:t>
            </a:r>
          </a:p>
          <a:p>
            <a:pPr>
              <a:lnSpc>
                <a:spcPct val="90000"/>
              </a:lnSpc>
              <a:spcBef>
                <a:spcPts val="600"/>
              </a:spcBef>
              <a:buFont typeface="Wingdings" pitchFamily="2" charset="2"/>
              <a:buChar char="v"/>
            </a:pPr>
            <a:endParaRPr lang="en-US" sz="2000" dirty="0">
              <a:latin typeface="Calibri" pitchFamily="34" charset="0"/>
            </a:endParaRPr>
          </a:p>
          <a:p>
            <a:pPr marL="342900" indent="-342900">
              <a:buFont typeface="Arial" panose="020B0604020202020204" pitchFamily="34" charset="0"/>
              <a:buChar char="•"/>
            </a:pPr>
            <a:r>
              <a:rPr lang="en-US" sz="2400" b="1" u="sng" dirty="0">
                <a:latin typeface="Calibri" pitchFamily="34" charset="0"/>
              </a:rPr>
              <a:t>Complications</a:t>
            </a:r>
            <a:r>
              <a:rPr lang="en-US" sz="2000" b="1" u="sng" dirty="0">
                <a:latin typeface="Calibri" pitchFamily="34" charset="0"/>
              </a:rPr>
              <a:t>:</a:t>
            </a:r>
          </a:p>
          <a:p>
            <a:pPr marL="285750" indent="-285750">
              <a:buFontTx/>
              <a:buChar char="-"/>
            </a:pPr>
            <a:r>
              <a:rPr lang="en-US" sz="2000" dirty="0">
                <a:latin typeface="Calibri" pitchFamily="34" charset="0"/>
              </a:rPr>
              <a:t>Carbuncles can progress to cellulitis, and septicemia.</a:t>
            </a:r>
          </a:p>
          <a:p>
            <a:pPr marL="285750" indent="-285750">
              <a:buFontTx/>
              <a:buChar char="-"/>
            </a:pPr>
            <a:r>
              <a:rPr lang="en-US" sz="2000" dirty="0">
                <a:latin typeface="Calibri" pitchFamily="34" charset="0"/>
              </a:rPr>
              <a:t>Brain or spinal abscess</a:t>
            </a:r>
          </a:p>
          <a:p>
            <a:pPr>
              <a:buNone/>
            </a:pPr>
            <a:endParaRPr lang="en-US" dirty="0">
              <a:latin typeface="Calibri" pitchFamily="34" charset="0"/>
            </a:endParaRPr>
          </a:p>
          <a:p>
            <a:pPr>
              <a:lnSpc>
                <a:spcPct val="90000"/>
              </a:lnSpc>
              <a:spcBef>
                <a:spcPts val="600"/>
              </a:spcBef>
              <a:buFont typeface="Wingdings" pitchFamily="2" charset="2"/>
              <a:buChar char="v"/>
            </a:pPr>
            <a:endParaRPr lang="en-US" b="1" dirty="0">
              <a:latin typeface="Calibri" pitchFamily="34" charset="0"/>
              <a:cs typeface="Times New Roman" pitchFamily="18" charset="0"/>
            </a:endParaRPr>
          </a:p>
        </p:txBody>
      </p:sp>
      <p:sp>
        <p:nvSpPr>
          <p:cNvPr id="13" name="Rectangle 12"/>
          <p:cNvSpPr/>
          <p:nvPr/>
        </p:nvSpPr>
        <p:spPr>
          <a:xfrm>
            <a:off x="251520" y="1475007"/>
            <a:ext cx="2254913" cy="369332"/>
          </a:xfrm>
          <a:prstGeom prst="rect">
            <a:avLst/>
          </a:prstGeom>
        </p:spPr>
        <p:txBody>
          <a:bodyPr wrap="none">
            <a:spAutoFit/>
          </a:bodyPr>
          <a:lstStyle/>
          <a:p>
            <a:pPr marL="274320" lvl="0" indent="-274320">
              <a:lnSpc>
                <a:spcPct val="90000"/>
              </a:lnSpc>
              <a:spcBef>
                <a:spcPct val="20000"/>
              </a:spcBef>
              <a:buClr>
                <a:schemeClr val="accent3"/>
              </a:buClr>
              <a:buSzPct val="95000"/>
            </a:pPr>
            <a:r>
              <a:rPr lang="en-US" sz="2000" b="1" u="sng" dirty="0">
                <a:latin typeface="Calibri" pitchFamily="34" charset="0"/>
              </a:rPr>
              <a:t>Localized infections</a:t>
            </a:r>
            <a:endParaRPr lang="en-US" sz="2000" b="1" u="sng" dirty="0">
              <a:effectLst>
                <a:outerShdw blurRad="38100" dist="38100" dir="2700000" algn="tl">
                  <a:srgbClr val="C0C0C0"/>
                </a:outerShdw>
              </a:effectLst>
              <a:latin typeface="Calibri" pitchFamily="34" charset="0"/>
            </a:endParaRPr>
          </a:p>
        </p:txBody>
      </p:sp>
      <p:sp>
        <p:nvSpPr>
          <p:cNvPr id="10" name="TextBox 9"/>
          <p:cNvSpPr txBox="1"/>
          <p:nvPr/>
        </p:nvSpPr>
        <p:spPr>
          <a:xfrm>
            <a:off x="2555776" y="98072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11"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5" name="Straight Connector 14"/>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descr="carbuncles"/>
          <p:cNvPicPr>
            <a:picLocks noChangeAspect="1" noChangeArrowheads="1"/>
          </p:cNvPicPr>
          <p:nvPr/>
        </p:nvPicPr>
        <p:blipFill>
          <a:blip r:embed="rId3" cstate="print"/>
          <a:srcRect/>
          <a:stretch>
            <a:fillRect/>
          </a:stretch>
        </p:blipFill>
        <p:spPr bwMode="auto">
          <a:xfrm>
            <a:off x="5296479" y="1614594"/>
            <a:ext cx="3168352" cy="2393563"/>
          </a:xfrm>
          <a:prstGeom prst="rect">
            <a:avLst/>
          </a:prstGeom>
          <a:noFill/>
        </p:spPr>
      </p:pic>
      <p:sp>
        <p:nvSpPr>
          <p:cNvPr id="2" name="Rectangle 1">
            <a:extLst>
              <a:ext uri="{FF2B5EF4-FFF2-40B4-BE49-F238E27FC236}">
                <a16:creationId xmlns:a16="http://schemas.microsoft.com/office/drawing/2014/main" id="{2B351A4C-F184-49F1-BF31-2E85179F4F9E}"/>
              </a:ext>
            </a:extLst>
          </p:cNvPr>
          <p:cNvSpPr/>
          <p:nvPr/>
        </p:nvSpPr>
        <p:spPr>
          <a:xfrm>
            <a:off x="5148064" y="4255947"/>
            <a:ext cx="3168352" cy="2308324"/>
          </a:xfrm>
          <a:prstGeom prst="rect">
            <a:avLst/>
          </a:prstGeom>
        </p:spPr>
        <p:txBody>
          <a:bodyPr wrap="square">
            <a:spAutoFit/>
          </a:bodyPr>
          <a:lstStyle/>
          <a:p>
            <a:pPr marL="342900" indent="-342900">
              <a:buFont typeface="Arial" panose="020B0604020202020204" pitchFamily="34" charset="0"/>
              <a:buChar char="•"/>
            </a:pPr>
            <a:r>
              <a:rPr lang="en-US" sz="2400" b="1" u="sng" dirty="0">
                <a:latin typeface="Calibri" pitchFamily="34" charset="0"/>
              </a:rPr>
              <a:t>Treatment</a:t>
            </a:r>
            <a:endParaRPr lang="en-US" sz="2000" b="1" u="sng" dirty="0">
              <a:latin typeface="Calibri" pitchFamily="34" charset="0"/>
            </a:endParaRPr>
          </a:p>
          <a:p>
            <a:pPr marL="800100" lvl="1" indent="-342900">
              <a:buFont typeface="Wingdings" panose="05000000000000000000" pitchFamily="2" charset="2"/>
              <a:buChar char="Ø"/>
            </a:pPr>
            <a:r>
              <a:rPr lang="en-US" sz="2000" dirty="0">
                <a:latin typeface="Calibri" pitchFamily="34" charset="0"/>
              </a:rPr>
              <a:t>Avoid squeezing or irritating a carbuncle</a:t>
            </a:r>
          </a:p>
          <a:p>
            <a:pPr marL="800100" lvl="1" indent="-342900">
              <a:buFont typeface="Wingdings" panose="05000000000000000000" pitchFamily="2" charset="2"/>
              <a:buChar char="Ø"/>
            </a:pPr>
            <a:r>
              <a:rPr lang="en-US" sz="2000" dirty="0">
                <a:latin typeface="Calibri" pitchFamily="34" charset="0"/>
              </a:rPr>
              <a:t>Warm compresses (20 minutes several times per day)</a:t>
            </a:r>
          </a:p>
          <a:p>
            <a:pPr marL="800100" lvl="1" indent="-342900">
              <a:buFont typeface="Wingdings" panose="05000000000000000000" pitchFamily="2" charset="2"/>
              <a:buChar char="Ø"/>
            </a:pPr>
            <a:r>
              <a:rPr lang="en-US" sz="2000" dirty="0">
                <a:latin typeface="Calibri" pitchFamily="34" charset="0"/>
              </a:rPr>
              <a:t>Antibiotics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ox(i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box(i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box(in)">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box(in)">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fade">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fade">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fade">
                                      <p:cBhvr>
                                        <p:cTn id="6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73" y="1970519"/>
            <a:ext cx="3182888" cy="21727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348880"/>
            <a:ext cx="3528392" cy="273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702" y="4231365"/>
            <a:ext cx="3179259" cy="214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44089" y="1552600"/>
            <a:ext cx="3179258" cy="400110"/>
          </a:xfrm>
          <a:prstGeom prst="rect">
            <a:avLst/>
          </a:prstGeom>
        </p:spPr>
        <p:txBody>
          <a:bodyPr wrap="square">
            <a:spAutoFit/>
          </a:bodyPr>
          <a:lstStyle/>
          <a:p>
            <a:r>
              <a:rPr lang="en-US" sz="2000" b="1" dirty="0"/>
              <a:t>Carbuncles (red gem) </a:t>
            </a:r>
          </a:p>
        </p:txBody>
      </p:sp>
      <p:sp>
        <p:nvSpPr>
          <p:cNvPr id="17" name="Rectangle 16"/>
          <p:cNvSpPr/>
          <p:nvPr/>
        </p:nvSpPr>
        <p:spPr>
          <a:xfrm>
            <a:off x="5235525" y="1988839"/>
            <a:ext cx="3182888" cy="369332"/>
          </a:xfrm>
          <a:prstGeom prst="rect">
            <a:avLst/>
          </a:prstGeom>
        </p:spPr>
        <p:txBody>
          <a:bodyPr wrap="square">
            <a:spAutoFit/>
          </a:bodyPr>
          <a:lstStyle/>
          <a:p>
            <a:r>
              <a:rPr lang="en-US" b="1" dirty="0">
                <a:solidFill>
                  <a:prstClr val="black"/>
                </a:solidFill>
              </a:rPr>
              <a:t>Carbuncles (little coal)</a:t>
            </a:r>
            <a:endParaRPr lang="en-US" sz="2000" b="1" dirty="0"/>
          </a:p>
        </p:txBody>
      </p:sp>
      <p:sp>
        <p:nvSpPr>
          <p:cNvPr id="19" name="TextBox 18"/>
          <p:cNvSpPr txBox="1"/>
          <p:nvPr/>
        </p:nvSpPr>
        <p:spPr>
          <a:xfrm>
            <a:off x="2555776" y="98072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20"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21" name="Straight Connector 20"/>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1863232"/>
            <a:ext cx="2654766" cy="424732"/>
          </a:xfrm>
          <a:prstGeom prst="rect">
            <a:avLst/>
          </a:prstGeom>
        </p:spPr>
        <p:txBody>
          <a:bodyPr wrap="none">
            <a:spAutoFit/>
          </a:bodyPr>
          <a:lstStyle/>
          <a:p>
            <a:pPr marL="274320" lvl="0" indent="-274320">
              <a:lnSpc>
                <a:spcPct val="90000"/>
              </a:lnSpc>
              <a:spcBef>
                <a:spcPct val="20000"/>
              </a:spcBef>
              <a:buClr>
                <a:schemeClr val="accent3"/>
              </a:buClr>
              <a:buSzPct val="95000"/>
            </a:pPr>
            <a:r>
              <a:rPr lang="en-US" sz="2400" b="1" u="sng" dirty="0">
                <a:latin typeface="Calibri" pitchFamily="34" charset="0"/>
              </a:rPr>
              <a:t>Localized</a:t>
            </a:r>
            <a:r>
              <a:rPr lang="en-US" sz="2000" b="1" u="sng" dirty="0">
                <a:latin typeface="Calibri" pitchFamily="34" charset="0"/>
              </a:rPr>
              <a:t> </a:t>
            </a:r>
            <a:r>
              <a:rPr lang="en-US" sz="2400" b="1" u="sng" dirty="0">
                <a:latin typeface="Calibri" pitchFamily="34" charset="0"/>
              </a:rPr>
              <a:t>infections</a:t>
            </a:r>
          </a:p>
        </p:txBody>
      </p:sp>
      <p:sp>
        <p:nvSpPr>
          <p:cNvPr id="9" name="Down Arrow 8"/>
          <p:cNvSpPr/>
          <p:nvPr/>
        </p:nvSpPr>
        <p:spPr>
          <a:xfrm>
            <a:off x="2143152" y="4509120"/>
            <a:ext cx="412624"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pic>
        <p:nvPicPr>
          <p:cNvPr id="12"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5085184"/>
            <a:ext cx="2808312"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241847"/>
            <a:ext cx="2805956" cy="177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412776"/>
            <a:ext cx="2805956" cy="17713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Down Arrow 14"/>
          <p:cNvSpPr/>
          <p:nvPr/>
        </p:nvSpPr>
        <p:spPr>
          <a:xfrm>
            <a:off x="2195736" y="2780928"/>
            <a:ext cx="412624"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7" name="TextBox 16"/>
          <p:cNvSpPr txBox="1"/>
          <p:nvPr/>
        </p:nvSpPr>
        <p:spPr>
          <a:xfrm>
            <a:off x="2555776" y="98072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18"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20" name="Straight Connector 19"/>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27584" y="2348880"/>
            <a:ext cx="4095055" cy="400110"/>
          </a:xfrm>
          <a:prstGeom prst="rect">
            <a:avLst/>
          </a:prstGeom>
        </p:spPr>
        <p:txBody>
          <a:bodyPr wrap="square">
            <a:spAutoFit/>
          </a:bodyPr>
          <a:lstStyle/>
          <a:p>
            <a:pPr marL="274320" lvl="0" indent="-274320">
              <a:spcBef>
                <a:spcPts val="600"/>
              </a:spcBef>
              <a:buClr>
                <a:srgbClr val="FE8637"/>
              </a:buClr>
              <a:buSzPct val="70000"/>
              <a:buFont typeface="Wingdings"/>
              <a:buChar char=""/>
            </a:pPr>
            <a:r>
              <a:rPr lang="en-US" sz="2000" dirty="0">
                <a:solidFill>
                  <a:prstClr val="black"/>
                </a:solidFill>
                <a:latin typeface="Calibri" pitchFamily="34" charset="0"/>
              </a:rPr>
              <a:t>Folliculitis </a:t>
            </a:r>
            <a:r>
              <a:rPr lang="en-US" sz="2000" dirty="0">
                <a:solidFill>
                  <a:srgbClr val="FF0000"/>
                </a:solidFill>
                <a:latin typeface="Calibri" pitchFamily="34" charset="0"/>
              </a:rPr>
              <a:t>(micro-abscess) </a:t>
            </a:r>
          </a:p>
        </p:txBody>
      </p:sp>
      <p:sp>
        <p:nvSpPr>
          <p:cNvPr id="21" name="Rectangle 20"/>
          <p:cNvSpPr/>
          <p:nvPr/>
        </p:nvSpPr>
        <p:spPr>
          <a:xfrm flipH="1">
            <a:off x="899592" y="4005064"/>
            <a:ext cx="3096344" cy="400110"/>
          </a:xfrm>
          <a:prstGeom prst="rect">
            <a:avLst/>
          </a:prstGeom>
        </p:spPr>
        <p:txBody>
          <a:bodyPr wrap="square">
            <a:spAutoFit/>
          </a:bodyPr>
          <a:lstStyle/>
          <a:p>
            <a:pPr marL="274320" lvl="0" indent="-274320">
              <a:spcBef>
                <a:spcPts val="600"/>
              </a:spcBef>
              <a:buClr>
                <a:srgbClr val="FE8637"/>
              </a:buClr>
              <a:buSzPct val="70000"/>
              <a:buFont typeface="Wingdings"/>
              <a:buChar char=""/>
            </a:pPr>
            <a:r>
              <a:rPr lang="en-US" sz="2000" dirty="0">
                <a:solidFill>
                  <a:prstClr val="black"/>
                </a:solidFill>
                <a:latin typeface="Calibri" pitchFamily="34" charset="0"/>
              </a:rPr>
              <a:t>furuncle </a:t>
            </a:r>
            <a:r>
              <a:rPr lang="en-US" sz="2000" dirty="0">
                <a:solidFill>
                  <a:srgbClr val="FF0000"/>
                </a:solidFill>
                <a:latin typeface="Calibri" pitchFamily="34" charset="0"/>
              </a:rPr>
              <a:t>(common boil)</a:t>
            </a:r>
          </a:p>
        </p:txBody>
      </p:sp>
      <p:sp>
        <p:nvSpPr>
          <p:cNvPr id="22" name="Rectangle 21"/>
          <p:cNvSpPr/>
          <p:nvPr/>
        </p:nvSpPr>
        <p:spPr>
          <a:xfrm>
            <a:off x="323528" y="5765194"/>
            <a:ext cx="4193034" cy="400110"/>
          </a:xfrm>
          <a:prstGeom prst="rect">
            <a:avLst/>
          </a:prstGeom>
        </p:spPr>
        <p:txBody>
          <a:bodyPr wrap="square">
            <a:spAutoFit/>
          </a:bodyPr>
          <a:lstStyle/>
          <a:p>
            <a:pPr marL="274320" lvl="0" indent="-274320">
              <a:spcBef>
                <a:spcPts val="600"/>
              </a:spcBef>
              <a:buClr>
                <a:srgbClr val="FE8637"/>
              </a:buClr>
              <a:buSzPct val="70000"/>
              <a:buFont typeface="Wingdings"/>
              <a:buChar char=""/>
            </a:pPr>
            <a:r>
              <a:rPr lang="en-US" sz="2000" dirty="0">
                <a:solidFill>
                  <a:prstClr val="black"/>
                </a:solidFill>
                <a:latin typeface="Calibri" pitchFamily="34" charset="0"/>
              </a:rPr>
              <a:t>A Carbuncle </a:t>
            </a:r>
            <a:r>
              <a:rPr lang="en-US" sz="2000" dirty="0">
                <a:solidFill>
                  <a:srgbClr val="FF0000"/>
                </a:solidFill>
                <a:latin typeface="Calibri" pitchFamily="34" charset="0"/>
              </a:rPr>
              <a:t>(A  cluster of furuncles)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linds(horizont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9"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560" y="1916832"/>
            <a:ext cx="7772400" cy="4941168"/>
          </a:xfrm>
        </p:spPr>
        <p:txBody>
          <a:bodyPr>
            <a:noAutofit/>
          </a:bodyPr>
          <a:lstStyle/>
          <a:p>
            <a:pPr marL="342900">
              <a:buNone/>
              <a:defRPr/>
            </a:pPr>
            <a:r>
              <a:rPr lang="en-US" sz="1800" b="1" dirty="0">
                <a:latin typeface="Calibri" pitchFamily="34" charset="0"/>
              </a:rPr>
              <a:t>Localized infections (Abscess formation):</a:t>
            </a:r>
          </a:p>
          <a:p>
            <a:pPr>
              <a:buNone/>
              <a:defRPr/>
            </a:pPr>
            <a:r>
              <a:rPr lang="en-US" sz="1800" dirty="0">
                <a:latin typeface="Calibri" pitchFamily="34" charset="0"/>
              </a:rPr>
              <a:t>     - Folliculitis </a:t>
            </a:r>
          </a:p>
          <a:p>
            <a:pPr>
              <a:buNone/>
              <a:defRPr/>
            </a:pPr>
            <a:r>
              <a:rPr lang="en-US" sz="1800" dirty="0">
                <a:latin typeface="Calibri" pitchFamily="34" charset="0"/>
              </a:rPr>
              <a:t>     - Carbuncles </a:t>
            </a:r>
          </a:p>
          <a:p>
            <a:pPr>
              <a:buNone/>
              <a:defRPr/>
            </a:pPr>
            <a:r>
              <a:rPr lang="en-US" sz="1800" dirty="0">
                <a:latin typeface="Calibri" pitchFamily="34" charset="0"/>
              </a:rPr>
              <a:t>     - furuncles</a:t>
            </a:r>
          </a:p>
          <a:p>
            <a:pPr>
              <a:buNone/>
              <a:defRPr/>
            </a:pPr>
            <a:endParaRPr lang="en-US" sz="1800" dirty="0">
              <a:latin typeface="Calibri" pitchFamily="34" charset="0"/>
            </a:endParaRPr>
          </a:p>
          <a:p>
            <a:pPr marL="342900">
              <a:buNone/>
              <a:defRPr/>
            </a:pPr>
            <a:r>
              <a:rPr lang="en-US" sz="1800" b="1" dirty="0">
                <a:latin typeface="Calibri" pitchFamily="34" charset="0"/>
              </a:rPr>
              <a:t>Spreading infections:   </a:t>
            </a:r>
          </a:p>
          <a:p>
            <a:pPr>
              <a:buNone/>
              <a:defRPr/>
            </a:pPr>
            <a:r>
              <a:rPr lang="en-US" sz="1800" dirty="0">
                <a:latin typeface="Calibri" pitchFamily="34" charset="0"/>
              </a:rPr>
              <a:t>     </a:t>
            </a:r>
          </a:p>
          <a:p>
            <a:pPr>
              <a:buNone/>
              <a:defRPr/>
            </a:pPr>
            <a:r>
              <a:rPr lang="en-US" sz="1800" b="1" dirty="0">
                <a:latin typeface="Calibri" pitchFamily="34" charset="0"/>
              </a:rPr>
              <a:t>Systemic infections  (Deep Lesions)    </a:t>
            </a:r>
          </a:p>
          <a:p>
            <a:pPr lvl="0">
              <a:lnSpc>
                <a:spcPct val="90000"/>
              </a:lnSpc>
              <a:spcBef>
                <a:spcPct val="20000"/>
              </a:spcBef>
              <a:buClr>
                <a:schemeClr val="accent3"/>
              </a:buClr>
              <a:buNone/>
            </a:pPr>
            <a:r>
              <a:rPr lang="en-US" sz="1800" dirty="0">
                <a:latin typeface="Calibri" pitchFamily="34" charset="0"/>
              </a:rPr>
              <a:t>      - Osteomyelitis</a:t>
            </a:r>
          </a:p>
          <a:p>
            <a:pPr lvl="0">
              <a:lnSpc>
                <a:spcPct val="90000"/>
              </a:lnSpc>
              <a:spcBef>
                <a:spcPct val="20000"/>
              </a:spcBef>
              <a:buClr>
                <a:schemeClr val="accent3"/>
              </a:buClr>
              <a:buNone/>
            </a:pPr>
            <a:r>
              <a:rPr lang="en-US" sz="1800" dirty="0">
                <a:latin typeface="Calibri" pitchFamily="34" charset="0"/>
              </a:rPr>
              <a:t>      - Septic arthritis</a:t>
            </a:r>
          </a:p>
        </p:txBody>
      </p:sp>
      <p:sp>
        <p:nvSpPr>
          <p:cNvPr id="12" name="TextBox 11"/>
          <p:cNvSpPr txBox="1"/>
          <p:nvPr/>
        </p:nvSpPr>
        <p:spPr>
          <a:xfrm>
            <a:off x="2555776" y="98072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13"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4" name="Straight Connector 13"/>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7584" y="2276872"/>
            <a:ext cx="1512168"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7"/>
          <p:cNvSpPr/>
          <p:nvPr/>
        </p:nvSpPr>
        <p:spPr>
          <a:xfrm>
            <a:off x="539552" y="4337720"/>
            <a:ext cx="3672408" cy="1035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484784"/>
            <a:ext cx="6768752" cy="1223605"/>
          </a:xfrm>
          <a:prstGeom prst="rect">
            <a:avLst/>
          </a:prstGeom>
        </p:spPr>
        <p:txBody>
          <a:bodyPr wrap="square">
            <a:spAutoFit/>
          </a:bodyPr>
          <a:lstStyle/>
          <a:p>
            <a:r>
              <a:rPr lang="en-US" sz="2400" b="1" u="sng" dirty="0">
                <a:latin typeface="Calibri" pitchFamily="34" charset="0"/>
              </a:rPr>
              <a:t> Systemic infections </a:t>
            </a:r>
          </a:p>
          <a:p>
            <a:pPr>
              <a:buFont typeface="Courier New" pitchFamily="49" charset="0"/>
              <a:buChar char="o"/>
            </a:pPr>
            <a:endParaRPr lang="en-US" sz="2400" b="1" dirty="0">
              <a:latin typeface="Calibri" pitchFamily="34" charset="0"/>
            </a:endParaRPr>
          </a:p>
          <a:p>
            <a:pPr marL="411480" lvl="0" indent="-342900">
              <a:lnSpc>
                <a:spcPct val="80000"/>
              </a:lnSpc>
              <a:spcBef>
                <a:spcPts val="700"/>
              </a:spcBef>
              <a:buClr>
                <a:schemeClr val="tx2"/>
              </a:buClr>
              <a:buSzPct val="95000"/>
              <a:defRPr/>
            </a:pPr>
            <a:endParaRPr lang="en-US" sz="2400" b="1" dirty="0">
              <a:latin typeface="Calibri" pitchFamily="34" charset="0"/>
            </a:endParaRPr>
          </a:p>
        </p:txBody>
      </p:sp>
      <p:sp>
        <p:nvSpPr>
          <p:cNvPr id="9" name="TextBox 8"/>
          <p:cNvSpPr txBox="1"/>
          <p:nvPr/>
        </p:nvSpPr>
        <p:spPr>
          <a:xfrm>
            <a:off x="2555776" y="98072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11"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3" name="Straight Connector 12"/>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pic>
        <p:nvPicPr>
          <p:cNvPr id="68609" name="Picture 1"/>
          <p:cNvPicPr>
            <a:picLocks noChangeAspect="1" noChangeArrowheads="1"/>
          </p:cNvPicPr>
          <p:nvPr/>
        </p:nvPicPr>
        <p:blipFill>
          <a:blip r:embed="rId3" cstate="print"/>
          <a:srcRect/>
          <a:stretch>
            <a:fillRect/>
          </a:stretch>
        </p:blipFill>
        <p:spPr bwMode="auto">
          <a:xfrm>
            <a:off x="6048164" y="980728"/>
            <a:ext cx="2556284" cy="3958518"/>
          </a:xfrm>
          <a:prstGeom prst="rect">
            <a:avLst/>
          </a:prstGeom>
          <a:noFill/>
          <a:ln w="9525">
            <a:noFill/>
            <a:miter lim="800000"/>
            <a:headEnd/>
            <a:tailEnd/>
          </a:ln>
        </p:spPr>
      </p:pic>
      <p:sp>
        <p:nvSpPr>
          <p:cNvPr id="8" name="Rectangle 7">
            <a:extLst>
              <a:ext uri="{FF2B5EF4-FFF2-40B4-BE49-F238E27FC236}">
                <a16:creationId xmlns:a16="http://schemas.microsoft.com/office/drawing/2014/main" id="{E4D4A237-83DE-458B-80DE-06A681CFF061}"/>
              </a:ext>
            </a:extLst>
          </p:cNvPr>
          <p:cNvSpPr/>
          <p:nvPr/>
        </p:nvSpPr>
        <p:spPr>
          <a:xfrm>
            <a:off x="251520" y="2008259"/>
            <a:ext cx="5796644" cy="3932872"/>
          </a:xfrm>
          <a:prstGeom prst="rect">
            <a:avLst/>
          </a:prstGeom>
        </p:spPr>
        <p:txBody>
          <a:bodyPr wrap="square">
            <a:spAutoFit/>
          </a:bodyPr>
          <a:lstStyle/>
          <a:p>
            <a:pPr marL="411480" lvl="0" indent="-342900">
              <a:lnSpc>
                <a:spcPct val="80000"/>
              </a:lnSpc>
              <a:spcBef>
                <a:spcPts val="700"/>
              </a:spcBef>
              <a:buClr>
                <a:schemeClr val="tx2"/>
              </a:buClr>
              <a:buSzPct val="95000"/>
              <a:defRPr/>
            </a:pPr>
            <a:r>
              <a:rPr lang="en-US" sz="2400" b="1" u="sng" dirty="0">
                <a:latin typeface="Calibri" pitchFamily="34" charset="0"/>
              </a:rPr>
              <a:t>Septic arthritis</a:t>
            </a:r>
          </a:p>
          <a:p>
            <a:pPr marL="411480" lvl="0" indent="-342900">
              <a:lnSpc>
                <a:spcPct val="80000"/>
              </a:lnSpc>
              <a:spcBef>
                <a:spcPts val="700"/>
              </a:spcBef>
              <a:buClr>
                <a:schemeClr val="tx2"/>
              </a:buClr>
              <a:buSzPct val="95000"/>
              <a:buFont typeface="Wingdings" pitchFamily="2" charset="2"/>
              <a:buChar char="v"/>
              <a:defRPr/>
            </a:pPr>
            <a:r>
              <a:rPr lang="en-US" sz="2800" dirty="0">
                <a:latin typeface="Calibri" pitchFamily="34" charset="0"/>
              </a:rPr>
              <a:t>Septic</a:t>
            </a:r>
            <a:r>
              <a:rPr lang="en-US" sz="2800" b="1" dirty="0">
                <a:latin typeface="Calibri" pitchFamily="34" charset="0"/>
              </a:rPr>
              <a:t> </a:t>
            </a:r>
            <a:r>
              <a:rPr lang="en-US" sz="2800" dirty="0">
                <a:latin typeface="Calibri" pitchFamily="34" charset="0"/>
              </a:rPr>
              <a:t>means infectious </a:t>
            </a:r>
          </a:p>
          <a:p>
            <a:pPr marL="411480" lvl="0" indent="-342900">
              <a:lnSpc>
                <a:spcPct val="80000"/>
              </a:lnSpc>
              <a:spcBef>
                <a:spcPts val="700"/>
              </a:spcBef>
              <a:buClr>
                <a:schemeClr val="tx2"/>
              </a:buClr>
              <a:buSzPct val="95000"/>
              <a:buFont typeface="Wingdings" pitchFamily="2" charset="2"/>
              <a:buChar char="v"/>
              <a:defRPr/>
            </a:pPr>
            <a:r>
              <a:rPr lang="en-US" sz="2800" dirty="0">
                <a:latin typeface="Calibri" pitchFamily="34" charset="0"/>
              </a:rPr>
              <a:t>Purulent infection of joint spaces which produces arthritis</a:t>
            </a:r>
            <a:endParaRPr lang="en-US" sz="2800" i="1" dirty="0">
              <a:latin typeface="Calibri" pitchFamily="34" charset="0"/>
            </a:endParaRPr>
          </a:p>
          <a:p>
            <a:pPr marL="411480" lvl="0" indent="-342900">
              <a:lnSpc>
                <a:spcPct val="80000"/>
              </a:lnSpc>
              <a:spcBef>
                <a:spcPts val="700"/>
              </a:spcBef>
              <a:buClr>
                <a:schemeClr val="tx2"/>
              </a:buClr>
              <a:buSzPct val="95000"/>
              <a:buFont typeface="Wingdings" pitchFamily="2" charset="2"/>
              <a:buChar char="v"/>
              <a:defRPr/>
            </a:pPr>
            <a:r>
              <a:rPr lang="en-US" sz="2800" i="1" dirty="0">
                <a:latin typeface="Calibri" pitchFamily="34" charset="0"/>
              </a:rPr>
              <a:t>S. aureus, Streptococcus</a:t>
            </a:r>
            <a:r>
              <a:rPr lang="en-US" sz="2800" dirty="0">
                <a:latin typeface="Calibri" pitchFamily="34" charset="0"/>
              </a:rPr>
              <a:t> spp., Gram-negative bacilli  </a:t>
            </a:r>
          </a:p>
          <a:p>
            <a:pPr marL="411480" lvl="0" indent="-342900">
              <a:lnSpc>
                <a:spcPct val="80000"/>
              </a:lnSpc>
              <a:spcBef>
                <a:spcPts val="700"/>
              </a:spcBef>
              <a:buClr>
                <a:schemeClr val="tx2"/>
              </a:buClr>
              <a:buSzPct val="95000"/>
              <a:buFont typeface="Wingdings" pitchFamily="2" charset="2"/>
              <a:buChar char="v"/>
              <a:defRPr/>
            </a:pPr>
            <a:r>
              <a:rPr lang="en-US" sz="2800" dirty="0">
                <a:latin typeface="Calibri" pitchFamily="34" charset="0"/>
              </a:rPr>
              <a:t>Treated with antibiotics and drainage of the infected joint</a:t>
            </a:r>
          </a:p>
          <a:p>
            <a:pPr marL="411480" lvl="0" indent="-342900">
              <a:lnSpc>
                <a:spcPct val="80000"/>
              </a:lnSpc>
              <a:spcBef>
                <a:spcPts val="700"/>
              </a:spcBef>
              <a:buClr>
                <a:schemeClr val="tx2"/>
              </a:buClr>
              <a:buSzPct val="95000"/>
              <a:defRPr/>
            </a:pPr>
            <a:r>
              <a:rPr lang="en-US" sz="2800" dirty="0">
                <a:latin typeface="Calibri" pitchFamily="34" charset="0"/>
              </a:rPr>
              <a:t>       fluid from the joint</a:t>
            </a:r>
          </a:p>
          <a:p>
            <a:pPr>
              <a:buFont typeface="Courier New" pitchFamily="49" charset="0"/>
              <a:buChar char="o"/>
            </a:pPr>
            <a:endParaRPr lang="en-US" sz="2200" b="1" dirty="0">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484784"/>
            <a:ext cx="5760640" cy="4924425"/>
          </a:xfrm>
          <a:prstGeom prst="rect">
            <a:avLst/>
          </a:prstGeom>
        </p:spPr>
        <p:txBody>
          <a:bodyPr wrap="square">
            <a:spAutoFit/>
          </a:bodyPr>
          <a:lstStyle/>
          <a:p>
            <a:pPr algn="just"/>
            <a:r>
              <a:rPr lang="en-US" sz="2400" b="1" u="sng" dirty="0">
                <a:latin typeface="Calibri" pitchFamily="34" charset="0"/>
              </a:rPr>
              <a:t>Systemic infections </a:t>
            </a:r>
          </a:p>
          <a:p>
            <a:pPr algn="just"/>
            <a:r>
              <a:rPr lang="en-US" sz="2400" b="1" u="sng" dirty="0">
                <a:latin typeface="Calibri" pitchFamily="34" charset="0"/>
              </a:rPr>
              <a:t>Bone infections (Osteomyelitis):</a:t>
            </a:r>
          </a:p>
          <a:p>
            <a:pPr algn="just"/>
            <a:r>
              <a:rPr lang="en-US" sz="2400" b="1" u="sng" dirty="0">
                <a:solidFill>
                  <a:srgbClr val="CC0066"/>
                </a:solidFill>
              </a:rPr>
              <a:t>Osteomyelitis</a:t>
            </a:r>
            <a:r>
              <a:rPr lang="en-US" sz="2400" u="sng" dirty="0">
                <a:solidFill>
                  <a:srgbClr val="CC0066"/>
                </a:solidFill>
              </a:rPr>
              <a:t> </a:t>
            </a:r>
          </a:p>
          <a:p>
            <a:pPr algn="just"/>
            <a:r>
              <a:rPr lang="en-US" sz="2000" dirty="0"/>
              <a:t> It is inflammation of the bone and its marrow. </a:t>
            </a:r>
          </a:p>
          <a:p>
            <a:pPr algn="just"/>
            <a:r>
              <a:rPr lang="en-US" sz="2400" b="1" u="sng" dirty="0" err="1">
                <a:solidFill>
                  <a:srgbClr val="CC0066"/>
                </a:solidFill>
              </a:rPr>
              <a:t>Aetiology</a:t>
            </a:r>
            <a:r>
              <a:rPr lang="en-US" sz="2000" b="1" dirty="0"/>
              <a:t> </a:t>
            </a:r>
          </a:p>
          <a:p>
            <a:pPr marL="285750" indent="-285750" algn="just">
              <a:buFontTx/>
              <a:buChar char="-"/>
            </a:pPr>
            <a:r>
              <a:rPr lang="en-US" dirty="0"/>
              <a:t>Bacteria, viruses and fungi can all infect bone, soft tissues and joints. Generally, bacterial infections are more destructive and move rapid.</a:t>
            </a:r>
          </a:p>
          <a:p>
            <a:pPr marL="742950" lvl="1" indent="-285750" algn="just">
              <a:buFontTx/>
              <a:buChar char="-"/>
            </a:pPr>
            <a:r>
              <a:rPr lang="en-US" dirty="0"/>
              <a:t>Most commonly – staph aureus, streptococci </a:t>
            </a:r>
            <a:r>
              <a:rPr lang="en-US" dirty="0" err="1"/>
              <a:t>pyogens</a:t>
            </a:r>
            <a:r>
              <a:rPr lang="en-US" dirty="0"/>
              <a:t>, S. pneumoniae, Pseudomonas, Proteus.</a:t>
            </a:r>
          </a:p>
          <a:p>
            <a:pPr marL="742950" lvl="1" indent="-285750" algn="just">
              <a:buFontTx/>
              <a:buChar char="-"/>
            </a:pPr>
            <a:r>
              <a:rPr lang="en-US" dirty="0"/>
              <a:t>Under 4 years of age, - H. influenza.</a:t>
            </a:r>
          </a:p>
          <a:p>
            <a:pPr marL="285750" indent="-285750" algn="just">
              <a:buFontTx/>
              <a:buChar char="-"/>
            </a:pPr>
            <a:r>
              <a:rPr lang="en-US" dirty="0"/>
              <a:t>Fungi tend to produce slow and chronic infections.</a:t>
            </a:r>
          </a:p>
          <a:p>
            <a:pPr marL="285750" indent="-285750" algn="just">
              <a:buFontTx/>
              <a:buChar char="-"/>
            </a:pPr>
            <a:r>
              <a:rPr lang="en-US" dirty="0"/>
              <a:t>Tuberculosis and brucellosis range from aggressive to reparative.</a:t>
            </a:r>
            <a:endParaRPr lang="en-US" sz="2400" b="1" dirty="0">
              <a:latin typeface="Calibri" pitchFamily="34" charset="0"/>
            </a:endParaRPr>
          </a:p>
        </p:txBody>
      </p:sp>
      <p:sp>
        <p:nvSpPr>
          <p:cNvPr id="9" name="TextBox 8"/>
          <p:cNvSpPr txBox="1"/>
          <p:nvPr/>
        </p:nvSpPr>
        <p:spPr>
          <a:xfrm>
            <a:off x="2555776" y="908720"/>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11" name="Rectangle 2"/>
          <p:cNvSpPr txBox="1">
            <a:spLocks noChangeArrowheads="1"/>
          </p:cNvSpPr>
          <p:nvPr/>
        </p:nvSpPr>
        <p:spPr>
          <a:xfrm>
            <a:off x="2411760" y="332656"/>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3" name="Straight Connector 12"/>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pic>
        <p:nvPicPr>
          <p:cNvPr id="68609" name="Picture 1"/>
          <p:cNvPicPr>
            <a:picLocks noChangeAspect="1" noChangeArrowheads="1"/>
          </p:cNvPicPr>
          <p:nvPr/>
        </p:nvPicPr>
        <p:blipFill>
          <a:blip r:embed="rId3" cstate="print"/>
          <a:srcRect/>
          <a:stretch>
            <a:fillRect/>
          </a:stretch>
        </p:blipFill>
        <p:spPr bwMode="auto">
          <a:xfrm>
            <a:off x="6192180" y="994490"/>
            <a:ext cx="2556284" cy="3958518"/>
          </a:xfrm>
          <a:prstGeom prst="rect">
            <a:avLst/>
          </a:prstGeom>
          <a:noFill/>
          <a:ln w="9525">
            <a:noFill/>
            <a:miter lim="800000"/>
            <a:headEnd/>
            <a:tailEnd/>
          </a:ln>
        </p:spPr>
      </p:pic>
    </p:spTree>
    <p:extLst>
      <p:ext uri="{BB962C8B-B14F-4D97-AF65-F5344CB8AC3E}">
        <p14:creationId xmlns:p14="http://schemas.microsoft.com/office/powerpoint/2010/main" val="139933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fade">
                                      <p:cBhvr>
                                        <p:cTn id="11" dur="500"/>
                                        <p:tgtEl>
                                          <p:spTgt spid="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86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F0CC58-9733-43B3-8815-F3AB84DF63FD}"/>
              </a:ext>
            </a:extLst>
          </p:cNvPr>
          <p:cNvPicPr>
            <a:picLocks noChangeAspect="1"/>
          </p:cNvPicPr>
          <p:nvPr/>
        </p:nvPicPr>
        <p:blipFill>
          <a:blip r:embed="rId2"/>
          <a:stretch>
            <a:fillRect/>
          </a:stretch>
        </p:blipFill>
        <p:spPr>
          <a:xfrm>
            <a:off x="3057292" y="1712163"/>
            <a:ext cx="3170892" cy="1655599"/>
          </a:xfrm>
          <a:prstGeom prst="rect">
            <a:avLst/>
          </a:prstGeom>
        </p:spPr>
      </p:pic>
      <p:pic>
        <p:nvPicPr>
          <p:cNvPr id="5" name="Picture 4">
            <a:extLst>
              <a:ext uri="{FF2B5EF4-FFF2-40B4-BE49-F238E27FC236}">
                <a16:creationId xmlns:a16="http://schemas.microsoft.com/office/drawing/2014/main" id="{2E09464B-DB06-4F81-B06B-5AB7DC2FD63B}"/>
              </a:ext>
            </a:extLst>
          </p:cNvPr>
          <p:cNvPicPr>
            <a:picLocks noChangeAspect="1"/>
          </p:cNvPicPr>
          <p:nvPr/>
        </p:nvPicPr>
        <p:blipFill>
          <a:blip r:embed="rId3"/>
          <a:stretch>
            <a:fillRect/>
          </a:stretch>
        </p:blipFill>
        <p:spPr>
          <a:xfrm>
            <a:off x="4595992" y="3363589"/>
            <a:ext cx="352425" cy="561975"/>
          </a:xfrm>
          <a:prstGeom prst="rect">
            <a:avLst/>
          </a:prstGeom>
        </p:spPr>
      </p:pic>
      <p:pic>
        <p:nvPicPr>
          <p:cNvPr id="6" name="Picture 5">
            <a:extLst>
              <a:ext uri="{FF2B5EF4-FFF2-40B4-BE49-F238E27FC236}">
                <a16:creationId xmlns:a16="http://schemas.microsoft.com/office/drawing/2014/main" id="{E66B7DCC-CCB6-454C-9A9A-F52FDCFFD0C0}"/>
              </a:ext>
            </a:extLst>
          </p:cNvPr>
          <p:cNvPicPr>
            <a:picLocks noChangeAspect="1"/>
          </p:cNvPicPr>
          <p:nvPr/>
        </p:nvPicPr>
        <p:blipFill>
          <a:blip r:embed="rId4"/>
          <a:stretch>
            <a:fillRect/>
          </a:stretch>
        </p:blipFill>
        <p:spPr>
          <a:xfrm>
            <a:off x="211629" y="3579147"/>
            <a:ext cx="2687234" cy="1380333"/>
          </a:xfrm>
          <a:prstGeom prst="rect">
            <a:avLst/>
          </a:prstGeom>
        </p:spPr>
      </p:pic>
      <p:pic>
        <p:nvPicPr>
          <p:cNvPr id="7" name="Picture 6">
            <a:extLst>
              <a:ext uri="{FF2B5EF4-FFF2-40B4-BE49-F238E27FC236}">
                <a16:creationId xmlns:a16="http://schemas.microsoft.com/office/drawing/2014/main" id="{F08BC807-397B-4069-9234-59AA321B964D}"/>
              </a:ext>
            </a:extLst>
          </p:cNvPr>
          <p:cNvPicPr>
            <a:picLocks noChangeAspect="1"/>
          </p:cNvPicPr>
          <p:nvPr/>
        </p:nvPicPr>
        <p:blipFill>
          <a:blip r:embed="rId5"/>
          <a:stretch>
            <a:fillRect/>
          </a:stretch>
        </p:blipFill>
        <p:spPr>
          <a:xfrm>
            <a:off x="3057292" y="4090738"/>
            <a:ext cx="722620" cy="390525"/>
          </a:xfrm>
          <a:prstGeom prst="rect">
            <a:avLst/>
          </a:prstGeom>
        </p:spPr>
      </p:pic>
      <p:pic>
        <p:nvPicPr>
          <p:cNvPr id="8" name="Picture 7">
            <a:extLst>
              <a:ext uri="{FF2B5EF4-FFF2-40B4-BE49-F238E27FC236}">
                <a16:creationId xmlns:a16="http://schemas.microsoft.com/office/drawing/2014/main" id="{1A477B2A-2FCF-473B-AAD7-351E4AC70F31}"/>
              </a:ext>
            </a:extLst>
          </p:cNvPr>
          <p:cNvPicPr>
            <a:picLocks noChangeAspect="1"/>
          </p:cNvPicPr>
          <p:nvPr/>
        </p:nvPicPr>
        <p:blipFill>
          <a:blip r:embed="rId5"/>
          <a:stretch>
            <a:fillRect/>
          </a:stretch>
        </p:blipFill>
        <p:spPr>
          <a:xfrm>
            <a:off x="5930311" y="4148706"/>
            <a:ext cx="539555" cy="390525"/>
          </a:xfrm>
          <a:prstGeom prst="rect">
            <a:avLst/>
          </a:prstGeom>
        </p:spPr>
      </p:pic>
      <p:pic>
        <p:nvPicPr>
          <p:cNvPr id="9" name="Picture 8">
            <a:extLst>
              <a:ext uri="{FF2B5EF4-FFF2-40B4-BE49-F238E27FC236}">
                <a16:creationId xmlns:a16="http://schemas.microsoft.com/office/drawing/2014/main" id="{61E48F68-7E03-4106-8586-8FCAFB915CD5}"/>
              </a:ext>
            </a:extLst>
          </p:cNvPr>
          <p:cNvPicPr>
            <a:picLocks noChangeAspect="1"/>
          </p:cNvPicPr>
          <p:nvPr/>
        </p:nvPicPr>
        <p:blipFill>
          <a:blip r:embed="rId6"/>
          <a:stretch>
            <a:fillRect/>
          </a:stretch>
        </p:blipFill>
        <p:spPr>
          <a:xfrm>
            <a:off x="2707919" y="5295821"/>
            <a:ext cx="4550672" cy="1522934"/>
          </a:xfrm>
          <a:prstGeom prst="rect">
            <a:avLst/>
          </a:prstGeom>
        </p:spPr>
      </p:pic>
      <p:pic>
        <p:nvPicPr>
          <p:cNvPr id="10" name="Picture 9">
            <a:extLst>
              <a:ext uri="{FF2B5EF4-FFF2-40B4-BE49-F238E27FC236}">
                <a16:creationId xmlns:a16="http://schemas.microsoft.com/office/drawing/2014/main" id="{0344DD6B-3A55-43A6-9824-DE5C7CA0DB02}"/>
              </a:ext>
            </a:extLst>
          </p:cNvPr>
          <p:cNvPicPr>
            <a:picLocks noChangeAspect="1"/>
          </p:cNvPicPr>
          <p:nvPr/>
        </p:nvPicPr>
        <p:blipFill>
          <a:blip r:embed="rId7"/>
          <a:stretch>
            <a:fillRect/>
          </a:stretch>
        </p:blipFill>
        <p:spPr>
          <a:xfrm>
            <a:off x="3779912" y="3933056"/>
            <a:ext cx="1967335" cy="847220"/>
          </a:xfrm>
          <a:prstGeom prst="rect">
            <a:avLst/>
          </a:prstGeom>
        </p:spPr>
      </p:pic>
      <p:pic>
        <p:nvPicPr>
          <p:cNvPr id="11" name="Picture 10">
            <a:extLst>
              <a:ext uri="{FF2B5EF4-FFF2-40B4-BE49-F238E27FC236}">
                <a16:creationId xmlns:a16="http://schemas.microsoft.com/office/drawing/2014/main" id="{B2363165-AB13-4DB0-B733-ABD6323E7CCA}"/>
              </a:ext>
            </a:extLst>
          </p:cNvPr>
          <p:cNvPicPr>
            <a:picLocks noChangeAspect="1"/>
          </p:cNvPicPr>
          <p:nvPr/>
        </p:nvPicPr>
        <p:blipFill>
          <a:blip r:embed="rId8"/>
          <a:stretch>
            <a:fillRect/>
          </a:stretch>
        </p:blipFill>
        <p:spPr>
          <a:xfrm>
            <a:off x="6657625" y="3739313"/>
            <a:ext cx="1573501" cy="1015162"/>
          </a:xfrm>
          <a:prstGeom prst="rect">
            <a:avLst/>
          </a:prstGeom>
        </p:spPr>
      </p:pic>
      <p:sp>
        <p:nvSpPr>
          <p:cNvPr id="12" name="TextBox 11">
            <a:extLst>
              <a:ext uri="{FF2B5EF4-FFF2-40B4-BE49-F238E27FC236}">
                <a16:creationId xmlns:a16="http://schemas.microsoft.com/office/drawing/2014/main" id="{D3EF1BE6-EEC6-4E9E-AF96-EA724B883EAC}"/>
              </a:ext>
            </a:extLst>
          </p:cNvPr>
          <p:cNvSpPr txBox="1"/>
          <p:nvPr/>
        </p:nvSpPr>
        <p:spPr>
          <a:xfrm>
            <a:off x="2555776" y="692696"/>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13" name="Rectangle 2">
            <a:extLst>
              <a:ext uri="{FF2B5EF4-FFF2-40B4-BE49-F238E27FC236}">
                <a16:creationId xmlns:a16="http://schemas.microsoft.com/office/drawing/2014/main" id="{AC6DF480-2D7A-4F6B-A605-01C0DB4EE3CE}"/>
              </a:ext>
            </a:extLst>
          </p:cNvPr>
          <p:cNvSpPr txBox="1">
            <a:spLocks noChangeArrowheads="1"/>
          </p:cNvSpPr>
          <p:nvPr/>
        </p:nvSpPr>
        <p:spPr>
          <a:xfrm>
            <a:off x="2411760" y="116632"/>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4" name="Straight Connector 13">
            <a:extLst>
              <a:ext uri="{FF2B5EF4-FFF2-40B4-BE49-F238E27FC236}">
                <a16:creationId xmlns:a16="http://schemas.microsoft.com/office/drawing/2014/main" id="{55A71C00-524A-4383-BB93-8C7F21AD4579}"/>
              </a:ext>
            </a:extLst>
          </p:cNvPr>
          <p:cNvCxnSpPr/>
          <p:nvPr/>
        </p:nvCxnSpPr>
        <p:spPr>
          <a:xfrm>
            <a:off x="683568" y="692696"/>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1CA77E2-E673-45D7-A9A8-EF8772A09ADA}"/>
              </a:ext>
            </a:extLst>
          </p:cNvPr>
          <p:cNvSpPr/>
          <p:nvPr/>
        </p:nvSpPr>
        <p:spPr>
          <a:xfrm>
            <a:off x="300159" y="1124744"/>
            <a:ext cx="3579698" cy="400110"/>
          </a:xfrm>
          <a:prstGeom prst="rect">
            <a:avLst/>
          </a:prstGeom>
        </p:spPr>
        <p:txBody>
          <a:bodyPr wrap="none">
            <a:spAutoFit/>
          </a:bodyPr>
          <a:lstStyle/>
          <a:p>
            <a:pPr algn="just"/>
            <a:r>
              <a:rPr lang="en-US" sz="2000" b="1" u="sng" dirty="0">
                <a:latin typeface="Calibri" pitchFamily="34" charset="0"/>
              </a:rPr>
              <a:t>Bone infections (Osteomyelitis):</a:t>
            </a:r>
          </a:p>
        </p:txBody>
      </p:sp>
      <p:sp>
        <p:nvSpPr>
          <p:cNvPr id="16" name="Rectangle 15">
            <a:extLst>
              <a:ext uri="{FF2B5EF4-FFF2-40B4-BE49-F238E27FC236}">
                <a16:creationId xmlns:a16="http://schemas.microsoft.com/office/drawing/2014/main" id="{0B0D6C6E-B348-49B6-8BC9-83C89A0962C2}"/>
              </a:ext>
            </a:extLst>
          </p:cNvPr>
          <p:cNvSpPr/>
          <p:nvPr/>
        </p:nvSpPr>
        <p:spPr>
          <a:xfrm>
            <a:off x="348629" y="1498411"/>
            <a:ext cx="1919115" cy="400110"/>
          </a:xfrm>
          <a:prstGeom prst="rect">
            <a:avLst/>
          </a:prstGeom>
        </p:spPr>
        <p:txBody>
          <a:bodyPr wrap="none">
            <a:spAutoFit/>
          </a:bodyPr>
          <a:lstStyle/>
          <a:p>
            <a:pPr algn="just"/>
            <a:r>
              <a:rPr lang="en-US" sz="2000" b="1" u="sng" dirty="0">
                <a:solidFill>
                  <a:srgbClr val="CC0066"/>
                </a:solidFill>
              </a:rPr>
              <a:t>Site of entry-</a:t>
            </a:r>
          </a:p>
        </p:txBody>
      </p:sp>
      <p:pic>
        <p:nvPicPr>
          <p:cNvPr id="17" name="Picture 16">
            <a:extLst>
              <a:ext uri="{FF2B5EF4-FFF2-40B4-BE49-F238E27FC236}">
                <a16:creationId xmlns:a16="http://schemas.microsoft.com/office/drawing/2014/main" id="{2264C60B-CC94-4971-9961-44E9CD639521}"/>
              </a:ext>
            </a:extLst>
          </p:cNvPr>
          <p:cNvPicPr>
            <a:picLocks noChangeAspect="1"/>
          </p:cNvPicPr>
          <p:nvPr/>
        </p:nvPicPr>
        <p:blipFill>
          <a:blip r:embed="rId5"/>
          <a:stretch>
            <a:fillRect/>
          </a:stretch>
        </p:blipFill>
        <p:spPr>
          <a:xfrm rot="16200000">
            <a:off x="4620196" y="4820965"/>
            <a:ext cx="438150" cy="390525"/>
          </a:xfrm>
          <a:prstGeom prst="rect">
            <a:avLst/>
          </a:prstGeom>
        </p:spPr>
      </p:pic>
    </p:spTree>
    <p:extLst>
      <p:ext uri="{BB962C8B-B14F-4D97-AF65-F5344CB8AC3E}">
        <p14:creationId xmlns:p14="http://schemas.microsoft.com/office/powerpoint/2010/main" val="15982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124744"/>
            <a:ext cx="8064896" cy="830997"/>
          </a:xfrm>
          <a:prstGeom prst="rect">
            <a:avLst/>
          </a:prstGeom>
        </p:spPr>
        <p:txBody>
          <a:bodyPr wrap="square">
            <a:spAutoFit/>
          </a:bodyPr>
          <a:lstStyle/>
          <a:p>
            <a:pPr algn="just"/>
            <a:r>
              <a:rPr lang="en-US" sz="2400" b="1" u="sng" dirty="0">
                <a:latin typeface="Calibri" pitchFamily="34" charset="0"/>
              </a:rPr>
              <a:t>Systemic infections </a:t>
            </a:r>
          </a:p>
          <a:p>
            <a:pPr algn="just"/>
            <a:r>
              <a:rPr lang="en-US" sz="2400" b="1" u="sng" dirty="0">
                <a:latin typeface="Calibri" pitchFamily="34" charset="0"/>
              </a:rPr>
              <a:t>Bone infections (Osteomyelitis):</a:t>
            </a:r>
          </a:p>
        </p:txBody>
      </p:sp>
      <p:sp>
        <p:nvSpPr>
          <p:cNvPr id="9" name="TextBox 8"/>
          <p:cNvSpPr txBox="1"/>
          <p:nvPr/>
        </p:nvSpPr>
        <p:spPr>
          <a:xfrm>
            <a:off x="2555776" y="62068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11" name="Rectangle 2"/>
          <p:cNvSpPr txBox="1">
            <a:spLocks noChangeArrowheads="1"/>
          </p:cNvSpPr>
          <p:nvPr/>
        </p:nvSpPr>
        <p:spPr>
          <a:xfrm>
            <a:off x="2411760" y="-27384"/>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3" name="Straight Connector 12"/>
          <p:cNvCxnSpPr/>
          <p:nvPr/>
        </p:nvCxnSpPr>
        <p:spPr>
          <a:xfrm>
            <a:off x="683568" y="548680"/>
            <a:ext cx="806489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A4654ADE-ECB5-45D1-B924-8CF04DB29E18}"/>
              </a:ext>
            </a:extLst>
          </p:cNvPr>
          <p:cNvGraphicFramePr>
            <a:graphicFrameLocks noGrp="1"/>
          </p:cNvGraphicFramePr>
          <p:nvPr>
            <p:extLst>
              <p:ext uri="{D42A27DB-BD31-4B8C-83A1-F6EECF244321}">
                <p14:modId xmlns:p14="http://schemas.microsoft.com/office/powerpoint/2010/main" val="639407672"/>
              </p:ext>
            </p:extLst>
          </p:nvPr>
        </p:nvGraphicFramePr>
        <p:xfrm>
          <a:off x="1698746" y="5373216"/>
          <a:ext cx="5033494" cy="346627"/>
        </p:xfrm>
        <a:graphic>
          <a:graphicData uri="http://schemas.openxmlformats.org/drawingml/2006/table">
            <a:tbl>
              <a:tblPr firstRow="1" firstCol="1" bandRow="1">
                <a:tableStyleId>{5940675A-B579-460E-94D1-54222C63F5DA}</a:tableStyleId>
              </a:tblPr>
              <a:tblGrid>
                <a:gridCol w="2160240">
                  <a:extLst>
                    <a:ext uri="{9D8B030D-6E8A-4147-A177-3AD203B41FA5}">
                      <a16:colId xmlns:a16="http://schemas.microsoft.com/office/drawing/2014/main" val="738682327"/>
                    </a:ext>
                  </a:extLst>
                </a:gridCol>
                <a:gridCol w="2873254">
                  <a:extLst>
                    <a:ext uri="{9D8B030D-6E8A-4147-A177-3AD203B41FA5}">
                      <a16:colId xmlns:a16="http://schemas.microsoft.com/office/drawing/2014/main" val="1266792788"/>
                    </a:ext>
                  </a:extLst>
                </a:gridCol>
              </a:tblGrid>
              <a:tr h="346627">
                <a:tc>
                  <a:txBody>
                    <a:bodyPr/>
                    <a:lstStyle/>
                    <a:p>
                      <a:pPr marL="0" marR="0">
                        <a:lnSpc>
                          <a:spcPct val="107000"/>
                        </a:lnSpc>
                        <a:spcBef>
                          <a:spcPts val="0"/>
                        </a:spcBef>
                        <a:spcAft>
                          <a:spcPts val="0"/>
                        </a:spcAft>
                      </a:pPr>
                      <a:r>
                        <a:rPr lang="en-US" sz="1800" b="1" dirty="0">
                          <a:effectLst/>
                        </a:rPr>
                        <a:t>Chronic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800" dirty="0">
                          <a:effectLst/>
                        </a:rPr>
                        <a:t>purulent drainage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1914385"/>
                  </a:ext>
                </a:extLst>
              </a:tr>
            </a:tbl>
          </a:graphicData>
        </a:graphic>
      </p:graphicFrame>
      <p:sp>
        <p:nvSpPr>
          <p:cNvPr id="8" name="Rectangle 7">
            <a:extLst>
              <a:ext uri="{FF2B5EF4-FFF2-40B4-BE49-F238E27FC236}">
                <a16:creationId xmlns:a16="http://schemas.microsoft.com/office/drawing/2014/main" id="{1D54B8BD-A671-45D2-A47E-FFCF29784891}"/>
              </a:ext>
            </a:extLst>
          </p:cNvPr>
          <p:cNvSpPr/>
          <p:nvPr/>
        </p:nvSpPr>
        <p:spPr>
          <a:xfrm>
            <a:off x="683568" y="2200979"/>
            <a:ext cx="2305439" cy="405047"/>
          </a:xfrm>
          <a:prstGeom prst="rect">
            <a:avLst/>
          </a:prstGeom>
        </p:spPr>
        <p:txBody>
          <a:bodyPr wrap="none">
            <a:spAutoFit/>
          </a:bodyPr>
          <a:lstStyle/>
          <a:p>
            <a:pPr>
              <a:lnSpc>
                <a:spcPct val="107000"/>
              </a:lnSpc>
              <a:spcAft>
                <a:spcPts val="800"/>
              </a:spcAft>
            </a:pPr>
            <a:r>
              <a:rPr lang="en-US" sz="2000" b="1" u="sng" dirty="0">
                <a:solidFill>
                  <a:srgbClr val="FF0000"/>
                </a:solidFill>
                <a:latin typeface="Helvetica" panose="020B0604020202020204" pitchFamily="34" charset="0"/>
                <a:ea typeface="Calibri" panose="020F0502020204030204" pitchFamily="34" charset="0"/>
                <a:cs typeface="Arial" panose="020B0604020202020204" pitchFamily="34" charset="0"/>
              </a:rPr>
              <a:t>Clinical Features </a:t>
            </a:r>
            <a:endParaRPr lang="en-US" sz="24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90BAFB75-F7B5-4672-8AFF-3FE699A53C9A}"/>
              </a:ext>
            </a:extLst>
          </p:cNvPr>
          <p:cNvGraphicFramePr>
            <a:graphicFrameLocks noGrp="1"/>
          </p:cNvGraphicFramePr>
          <p:nvPr>
            <p:extLst>
              <p:ext uri="{D42A27DB-BD31-4B8C-83A1-F6EECF244321}">
                <p14:modId xmlns:p14="http://schemas.microsoft.com/office/powerpoint/2010/main" val="1468235627"/>
              </p:ext>
            </p:extLst>
          </p:nvPr>
        </p:nvGraphicFramePr>
        <p:xfrm>
          <a:off x="1698746" y="2861987"/>
          <a:ext cx="5033494" cy="835496"/>
        </p:xfrm>
        <a:graphic>
          <a:graphicData uri="http://schemas.openxmlformats.org/drawingml/2006/table">
            <a:tbl>
              <a:tblPr firstRow="1" firstCol="1" bandRow="1">
                <a:tableStyleId>{5940675A-B579-460E-94D1-54222C63F5DA}</a:tableStyleId>
              </a:tblPr>
              <a:tblGrid>
                <a:gridCol w="2160240">
                  <a:extLst>
                    <a:ext uri="{9D8B030D-6E8A-4147-A177-3AD203B41FA5}">
                      <a16:colId xmlns:a16="http://schemas.microsoft.com/office/drawing/2014/main" val="459931016"/>
                    </a:ext>
                  </a:extLst>
                </a:gridCol>
                <a:gridCol w="2873254">
                  <a:extLst>
                    <a:ext uri="{9D8B030D-6E8A-4147-A177-3AD203B41FA5}">
                      <a16:colId xmlns:a16="http://schemas.microsoft.com/office/drawing/2014/main" val="3511048782"/>
                    </a:ext>
                  </a:extLst>
                </a:gridCol>
              </a:tblGrid>
              <a:tr h="835496">
                <a:tc>
                  <a:txBody>
                    <a:bodyPr/>
                    <a:lstStyle/>
                    <a:p>
                      <a:pPr marL="0" marR="0">
                        <a:lnSpc>
                          <a:spcPct val="107000"/>
                        </a:lnSpc>
                        <a:spcBef>
                          <a:spcPts val="0"/>
                        </a:spcBef>
                        <a:spcAft>
                          <a:spcPts val="0"/>
                        </a:spcAft>
                      </a:pPr>
                      <a:r>
                        <a:rPr lang="en-US" sz="1800" b="1" dirty="0">
                          <a:effectLst/>
                        </a:rPr>
                        <a:t>Sub acute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marR="0" lvl="0" indent="-342900">
                        <a:lnSpc>
                          <a:spcPct val="107000"/>
                        </a:lnSpc>
                        <a:spcBef>
                          <a:spcPts val="0"/>
                        </a:spcBef>
                        <a:spcAft>
                          <a:spcPts val="0"/>
                        </a:spcAft>
                        <a:buClr>
                          <a:srgbClr val="3B3835"/>
                        </a:buClr>
                        <a:buSzPts val="1050"/>
                        <a:buFont typeface="Helvetica" panose="020B0604020202020204" pitchFamily="34" charset="0"/>
                        <a:buChar char="-"/>
                      </a:pPr>
                      <a:r>
                        <a:rPr lang="en-US" sz="1800" dirty="0">
                          <a:effectLst/>
                        </a:rPr>
                        <a:t>Fever/ mild swelling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2479673"/>
                  </a:ext>
                </a:extLst>
              </a:tr>
            </a:tbl>
          </a:graphicData>
        </a:graphic>
      </p:graphicFrame>
      <p:graphicFrame>
        <p:nvGraphicFramePr>
          <p:cNvPr id="4" name="Table 3">
            <a:extLst>
              <a:ext uri="{FF2B5EF4-FFF2-40B4-BE49-F238E27FC236}">
                <a16:creationId xmlns:a16="http://schemas.microsoft.com/office/drawing/2014/main" id="{E29523F3-40F0-4C6C-A124-FE698A847E7B}"/>
              </a:ext>
            </a:extLst>
          </p:cNvPr>
          <p:cNvGraphicFramePr>
            <a:graphicFrameLocks noGrp="1"/>
          </p:cNvGraphicFramePr>
          <p:nvPr>
            <p:extLst>
              <p:ext uri="{D42A27DB-BD31-4B8C-83A1-F6EECF244321}">
                <p14:modId xmlns:p14="http://schemas.microsoft.com/office/powerpoint/2010/main" val="1313396727"/>
              </p:ext>
            </p:extLst>
          </p:nvPr>
        </p:nvGraphicFramePr>
        <p:xfrm>
          <a:off x="1698746" y="3684070"/>
          <a:ext cx="5033494" cy="969066"/>
        </p:xfrm>
        <a:graphic>
          <a:graphicData uri="http://schemas.openxmlformats.org/drawingml/2006/table">
            <a:tbl>
              <a:tblPr firstRow="1" firstCol="1" bandRow="1">
                <a:tableStyleId>{5940675A-B579-460E-94D1-54222C63F5DA}</a:tableStyleId>
              </a:tblPr>
              <a:tblGrid>
                <a:gridCol w="2160240">
                  <a:extLst>
                    <a:ext uri="{9D8B030D-6E8A-4147-A177-3AD203B41FA5}">
                      <a16:colId xmlns:a16="http://schemas.microsoft.com/office/drawing/2014/main" val="937332525"/>
                    </a:ext>
                  </a:extLst>
                </a:gridCol>
                <a:gridCol w="2873254">
                  <a:extLst>
                    <a:ext uri="{9D8B030D-6E8A-4147-A177-3AD203B41FA5}">
                      <a16:colId xmlns:a16="http://schemas.microsoft.com/office/drawing/2014/main" val="2577175721"/>
                    </a:ext>
                  </a:extLst>
                </a:gridCol>
              </a:tblGrid>
              <a:tr h="969066">
                <a:tc>
                  <a:txBody>
                    <a:bodyPr/>
                    <a:lstStyle/>
                    <a:p>
                      <a:pPr marL="0" marR="0">
                        <a:lnSpc>
                          <a:spcPct val="107000"/>
                        </a:lnSpc>
                        <a:spcBef>
                          <a:spcPts val="0"/>
                        </a:spcBef>
                        <a:spcAft>
                          <a:spcPts val="0"/>
                        </a:spcAft>
                      </a:pPr>
                      <a:r>
                        <a:rPr lang="en-US" sz="1800" b="1" dirty="0">
                          <a:effectLst/>
                        </a:rPr>
                        <a:t>Early Acute</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800" dirty="0">
                          <a:effectLst/>
                        </a:rPr>
                        <a:t>•Febrile illness •Limping to walk •Avoidance of using the extremity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43798874"/>
                  </a:ext>
                </a:extLst>
              </a:tr>
            </a:tbl>
          </a:graphicData>
        </a:graphic>
      </p:graphicFrame>
      <p:graphicFrame>
        <p:nvGraphicFramePr>
          <p:cNvPr id="5" name="Table 4">
            <a:extLst>
              <a:ext uri="{FF2B5EF4-FFF2-40B4-BE49-F238E27FC236}">
                <a16:creationId xmlns:a16="http://schemas.microsoft.com/office/drawing/2014/main" id="{E09F661A-D7F8-4AA2-83CF-6BA9DD5F1AEC}"/>
              </a:ext>
            </a:extLst>
          </p:cNvPr>
          <p:cNvGraphicFramePr>
            <a:graphicFrameLocks noGrp="1"/>
          </p:cNvGraphicFramePr>
          <p:nvPr>
            <p:extLst>
              <p:ext uri="{D42A27DB-BD31-4B8C-83A1-F6EECF244321}">
                <p14:modId xmlns:p14="http://schemas.microsoft.com/office/powerpoint/2010/main" val="307662472"/>
              </p:ext>
            </p:extLst>
          </p:nvPr>
        </p:nvGraphicFramePr>
        <p:xfrm>
          <a:off x="1691680" y="4653136"/>
          <a:ext cx="5033494" cy="720080"/>
        </p:xfrm>
        <a:graphic>
          <a:graphicData uri="http://schemas.openxmlformats.org/drawingml/2006/table">
            <a:tbl>
              <a:tblPr firstRow="1" firstCol="1" bandRow="1">
                <a:tableStyleId>{5940675A-B579-460E-94D1-54222C63F5DA}</a:tableStyleId>
              </a:tblPr>
              <a:tblGrid>
                <a:gridCol w="2160240">
                  <a:extLst>
                    <a:ext uri="{9D8B030D-6E8A-4147-A177-3AD203B41FA5}">
                      <a16:colId xmlns:a16="http://schemas.microsoft.com/office/drawing/2014/main" val="296806336"/>
                    </a:ext>
                  </a:extLst>
                </a:gridCol>
                <a:gridCol w="2873254">
                  <a:extLst>
                    <a:ext uri="{9D8B030D-6E8A-4147-A177-3AD203B41FA5}">
                      <a16:colId xmlns:a16="http://schemas.microsoft.com/office/drawing/2014/main" val="2584552501"/>
                    </a:ext>
                  </a:extLst>
                </a:gridCol>
              </a:tblGrid>
              <a:tr h="720080">
                <a:tc>
                  <a:txBody>
                    <a:bodyPr/>
                    <a:lstStyle/>
                    <a:p>
                      <a:pPr marL="0" marR="0">
                        <a:lnSpc>
                          <a:spcPct val="107000"/>
                        </a:lnSpc>
                        <a:spcBef>
                          <a:spcPts val="0"/>
                        </a:spcBef>
                        <a:spcAft>
                          <a:spcPts val="0"/>
                        </a:spcAft>
                      </a:pPr>
                      <a:r>
                        <a:rPr lang="en-US" sz="1800" b="1" dirty="0">
                          <a:effectLst/>
                        </a:rPr>
                        <a:t>Late Acute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800" dirty="0">
                          <a:effectLst/>
                        </a:rPr>
                        <a:t>• Swelling</a:t>
                      </a:r>
                      <a:endParaRPr lang="en-US" sz="2000" dirty="0">
                        <a:effectLst/>
                      </a:endParaRPr>
                    </a:p>
                    <a:p>
                      <a:pPr marL="0" marR="0">
                        <a:lnSpc>
                          <a:spcPct val="107000"/>
                        </a:lnSpc>
                        <a:spcBef>
                          <a:spcPts val="0"/>
                        </a:spcBef>
                        <a:spcAft>
                          <a:spcPts val="0"/>
                        </a:spcAft>
                      </a:pPr>
                      <a:r>
                        <a:rPr lang="en-US" sz="1800" dirty="0">
                          <a:effectLst/>
                        </a:rPr>
                        <a:t>• pain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92898258"/>
                  </a:ext>
                </a:extLst>
              </a:tr>
            </a:tbl>
          </a:graphicData>
        </a:graphic>
      </p:graphicFrame>
    </p:spTree>
    <p:extLst>
      <p:ext uri="{BB962C8B-B14F-4D97-AF65-F5344CB8AC3E}">
        <p14:creationId xmlns:p14="http://schemas.microsoft.com/office/powerpoint/2010/main" val="47848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6468014"/>
              </p:ext>
            </p:extLst>
          </p:nvPr>
        </p:nvGraphicFramePr>
        <p:xfrm>
          <a:off x="194772" y="804577"/>
          <a:ext cx="5786478" cy="5913120"/>
        </p:xfrm>
        <a:graphic>
          <a:graphicData uri="http://schemas.openxmlformats.org/drawingml/2006/table">
            <a:tbl>
              <a:tblPr firstRow="1" bandRow="1">
                <a:tableStyleId>{073A0DAA-6AF3-43AB-8588-CEC1D06C72B9}</a:tableStyleId>
              </a:tblPr>
              <a:tblGrid>
                <a:gridCol w="2281208">
                  <a:extLst>
                    <a:ext uri="{9D8B030D-6E8A-4147-A177-3AD203B41FA5}">
                      <a16:colId xmlns:a16="http://schemas.microsoft.com/office/drawing/2014/main" val="20000"/>
                    </a:ext>
                  </a:extLst>
                </a:gridCol>
                <a:gridCol w="3505270">
                  <a:extLst>
                    <a:ext uri="{9D8B030D-6E8A-4147-A177-3AD203B41FA5}">
                      <a16:colId xmlns:a16="http://schemas.microsoft.com/office/drawing/2014/main" val="20001"/>
                    </a:ext>
                  </a:extLst>
                </a:gridCol>
              </a:tblGrid>
              <a:tr h="376346">
                <a:tc>
                  <a:txBody>
                    <a:bodyPr/>
                    <a:lstStyle/>
                    <a:p>
                      <a:pPr algn="l"/>
                      <a:r>
                        <a:rPr lang="en-US" sz="2400" b="1" dirty="0">
                          <a:solidFill>
                            <a:schemeClr val="tx1"/>
                          </a:solidFill>
                        </a:rPr>
                        <a:t>Resident </a:t>
                      </a:r>
                    </a:p>
                  </a:txBody>
                  <a:tcPr>
                    <a:solidFill>
                      <a:schemeClr val="bg1">
                        <a:lumMod val="95000"/>
                      </a:schemeClr>
                    </a:solidFill>
                  </a:tcPr>
                </a:tc>
                <a:tc>
                  <a:txBody>
                    <a:bodyPr/>
                    <a:lstStyle/>
                    <a:p>
                      <a:pPr algn="l"/>
                      <a:r>
                        <a:rPr lang="en-US" sz="2400" b="1" dirty="0">
                          <a:solidFill>
                            <a:schemeClr val="tx1"/>
                          </a:solidFill>
                        </a:rPr>
                        <a:t> Transient</a:t>
                      </a:r>
                    </a:p>
                  </a:txBody>
                  <a:tcPr>
                    <a:solidFill>
                      <a:schemeClr val="bg1">
                        <a:lumMod val="95000"/>
                      </a:schemeClr>
                    </a:solidFill>
                  </a:tcPr>
                </a:tc>
                <a:extLst>
                  <a:ext uri="{0D108BD9-81ED-4DB2-BD59-A6C34878D82A}">
                    <a16:rowId xmlns:a16="http://schemas.microsoft.com/office/drawing/2014/main" val="10000"/>
                  </a:ext>
                </a:extLst>
              </a:tr>
              <a:tr h="2746371">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700" i="1" dirty="0"/>
                    </a:p>
                    <a:p>
                      <a:pPr marL="0" marR="0" indent="0" algn="ctr" defTabSz="914400" rtl="0" eaLnBrk="1" fontAlgn="auto" latinLnBrk="0" hangingPunct="1">
                        <a:lnSpc>
                          <a:spcPct val="100000"/>
                        </a:lnSpc>
                        <a:spcBef>
                          <a:spcPts val="0"/>
                        </a:spcBef>
                        <a:spcAft>
                          <a:spcPts val="0"/>
                        </a:spcAft>
                        <a:buClrTx/>
                        <a:buSzTx/>
                        <a:buFontTx/>
                        <a:buNone/>
                        <a:tabLst/>
                        <a:defRPr/>
                      </a:pPr>
                      <a:endParaRPr lang="en-US" sz="1700" i="1" dirty="0"/>
                    </a:p>
                    <a:p>
                      <a:pPr marL="0" marR="0" indent="0" algn="ctr" defTabSz="914400" rtl="0" eaLnBrk="1" fontAlgn="auto" latinLnBrk="0" hangingPunct="1">
                        <a:lnSpc>
                          <a:spcPct val="100000"/>
                        </a:lnSpc>
                        <a:spcBef>
                          <a:spcPts val="0"/>
                        </a:spcBef>
                        <a:spcAft>
                          <a:spcPts val="0"/>
                        </a:spcAft>
                        <a:buClrTx/>
                        <a:buSzTx/>
                        <a:buFontTx/>
                        <a:buNone/>
                        <a:tabLst/>
                        <a:defRPr/>
                      </a:pPr>
                      <a:endParaRPr lang="en-US" sz="170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700" i="1" dirty="0" err="1"/>
                        <a:t>Propioni</a:t>
                      </a:r>
                      <a:r>
                        <a:rPr lang="en-US" sz="1700" i="1" baseline="0" dirty="0"/>
                        <a:t> bacteria </a:t>
                      </a:r>
                      <a:r>
                        <a:rPr lang="en-US" sz="1700" i="1" dirty="0"/>
                        <a:t>acnes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700" i="1" dirty="0"/>
                    </a:p>
                    <a:p>
                      <a:pPr algn="l"/>
                      <a:r>
                        <a:rPr lang="en-US" sz="1700" i="1" dirty="0"/>
                        <a:t>Staphylococcus </a:t>
                      </a:r>
                      <a:r>
                        <a:rPr lang="en-US" sz="1700" i="1" dirty="0" err="1"/>
                        <a:t>epidermidis</a:t>
                      </a:r>
                      <a:endParaRPr lang="en-US" sz="1700" i="1" dirty="0"/>
                    </a:p>
                    <a:p>
                      <a:pPr algn="l"/>
                      <a:endParaRPr lang="en-US" sz="1700" i="1" dirty="0"/>
                    </a:p>
                    <a:p>
                      <a:pPr algn="l"/>
                      <a:r>
                        <a:rPr lang="en-US" sz="1700" dirty="0" err="1"/>
                        <a:t>Micrococci</a:t>
                      </a:r>
                      <a:endParaRPr lang="en-US" sz="1700" dirty="0">
                        <a:solidFill>
                          <a:schemeClr val="tx1"/>
                        </a:solidFill>
                      </a:endParaRPr>
                    </a:p>
                  </a:txBody>
                  <a:tcPr>
                    <a:solidFill>
                      <a:schemeClr val="bg2">
                        <a:lumMod val="90000"/>
                      </a:schemeClr>
                    </a:solidFill>
                  </a:tcPr>
                </a:tc>
                <a:tc>
                  <a:txBody>
                    <a:bodyPr/>
                    <a:lstStyle/>
                    <a:p>
                      <a:r>
                        <a:rPr lang="en-US" sz="1700" b="1" u="sng" dirty="0"/>
                        <a:t>Bacteria</a:t>
                      </a:r>
                    </a:p>
                    <a:p>
                      <a:endParaRPr lang="en-US" sz="1700" b="1" dirty="0"/>
                    </a:p>
                    <a:p>
                      <a:r>
                        <a:rPr lang="en-US" sz="1700" b="1" u="none" dirty="0"/>
                        <a:t>Frequent: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700" i="1" dirty="0"/>
                        <a:t>Staphylococcus aureus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700" i="1" dirty="0"/>
                        <a:t>Streptococcus  </a:t>
                      </a:r>
                      <a:r>
                        <a:rPr lang="en-US" sz="1700" i="1" dirty="0" err="1"/>
                        <a:t>pyogenes</a:t>
                      </a:r>
                      <a:endParaRPr lang="en-US" sz="1700" i="1" dirty="0"/>
                    </a:p>
                    <a:p>
                      <a:endParaRPr lang="en-US" sz="1700" i="1" dirty="0"/>
                    </a:p>
                    <a:p>
                      <a:r>
                        <a:rPr lang="en-US" sz="1700" b="1" u="none" dirty="0"/>
                        <a:t>Infrequent:</a:t>
                      </a:r>
                    </a:p>
                    <a:p>
                      <a:r>
                        <a:rPr lang="en-US" sz="1700" i="1" dirty="0" err="1"/>
                        <a:t>Haemophilus</a:t>
                      </a:r>
                      <a:r>
                        <a:rPr lang="en-US" sz="1700" i="1" baseline="0" dirty="0"/>
                        <a:t> </a:t>
                      </a:r>
                      <a:r>
                        <a:rPr lang="en-US" sz="1700" i="1" baseline="0" dirty="0" err="1"/>
                        <a:t>influenzae</a:t>
                      </a:r>
                      <a:endParaRPr lang="en-US" sz="1700" i="1" baseline="0" dirty="0"/>
                    </a:p>
                    <a:p>
                      <a:r>
                        <a:rPr lang="en-US" sz="1700" i="1" baseline="0" dirty="0"/>
                        <a:t>Clostridia (gangrene) </a:t>
                      </a:r>
                    </a:p>
                    <a:p>
                      <a:r>
                        <a:rPr lang="en-US" sz="1700" i="1" baseline="0" dirty="0"/>
                        <a:t>Bacillus </a:t>
                      </a:r>
                      <a:r>
                        <a:rPr lang="en-US" sz="1700" i="1" baseline="0" dirty="0" err="1"/>
                        <a:t>anthracis</a:t>
                      </a:r>
                      <a:r>
                        <a:rPr lang="en-US" sz="1700" i="1" baseline="0" dirty="0"/>
                        <a:t>  </a:t>
                      </a:r>
                      <a:r>
                        <a:rPr lang="en-US" sz="1700" baseline="0" dirty="0"/>
                        <a:t>(anthrax)</a:t>
                      </a:r>
                    </a:p>
                    <a:p>
                      <a:r>
                        <a:rPr lang="en-US" sz="1700" i="1" baseline="0" dirty="0"/>
                        <a:t>Pseudomonas  </a:t>
                      </a:r>
                      <a:r>
                        <a:rPr lang="en-US" sz="1700" i="1" baseline="0" dirty="0" err="1"/>
                        <a:t>aeruginosa</a:t>
                      </a:r>
                      <a:r>
                        <a:rPr lang="en-US" sz="1700" i="1" baseline="0" dirty="0"/>
                        <a:t>  </a:t>
                      </a:r>
                      <a:r>
                        <a:rPr lang="en-US" sz="1700" baseline="0" dirty="0"/>
                        <a:t>(hot-tub infections)</a:t>
                      </a:r>
                    </a:p>
                  </a:txBody>
                  <a:tcPr/>
                </a:tc>
                <a:extLst>
                  <a:ext uri="{0D108BD9-81ED-4DB2-BD59-A6C34878D82A}">
                    <a16:rowId xmlns:a16="http://schemas.microsoft.com/office/drawing/2014/main" val="10001"/>
                  </a:ext>
                </a:extLst>
              </a:tr>
              <a:tr h="811104">
                <a:tc vMerge="1">
                  <a:txBody>
                    <a:bodyPr/>
                    <a:lstStyle/>
                    <a:p>
                      <a:endParaRPr lang="en-US" dirty="0"/>
                    </a:p>
                  </a:txBody>
                  <a:tcPr/>
                </a:tc>
                <a:tc>
                  <a:txBody>
                    <a:bodyPr/>
                    <a:lstStyle/>
                    <a:p>
                      <a:r>
                        <a:rPr lang="en-US" sz="1700" b="1" u="sng" dirty="0"/>
                        <a:t>Fungi</a:t>
                      </a:r>
                      <a:r>
                        <a:rPr lang="en-US" sz="1700" b="1" u="none"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1" i="1" dirty="0"/>
                        <a:t>Candida</a:t>
                      </a:r>
                      <a:r>
                        <a:rPr lang="en-US" sz="1700" b="1" i="1" baseline="0" dirty="0"/>
                        <a:t> </a:t>
                      </a:r>
                      <a:r>
                        <a:rPr lang="en-US" sz="1700" b="1" i="1" baseline="0" dirty="0" err="1"/>
                        <a:t>albicans</a:t>
                      </a:r>
                      <a:r>
                        <a:rPr lang="en-US" sz="1700" b="1" i="1" baseline="0" dirty="0"/>
                        <a:t> </a:t>
                      </a:r>
                      <a:r>
                        <a:rPr lang="en-US" sz="1700" b="1" baseline="0" dirty="0"/>
                        <a:t>(diaper rash, chronic </a:t>
                      </a:r>
                      <a:r>
                        <a:rPr lang="en-US" sz="1700" b="1" baseline="0" dirty="0" err="1"/>
                        <a:t>paronychia</a:t>
                      </a:r>
                      <a:r>
                        <a:rPr lang="en-US" sz="1700" b="1" baseline="0" dirty="0"/>
                        <a:t>)</a:t>
                      </a:r>
                    </a:p>
                  </a:txBody>
                  <a:tcPr>
                    <a:solidFill>
                      <a:srgbClr val="00B050"/>
                    </a:solidFill>
                  </a:tcPr>
                </a:tc>
                <a:extLst>
                  <a:ext uri="{0D108BD9-81ED-4DB2-BD59-A6C34878D82A}">
                    <a16:rowId xmlns:a16="http://schemas.microsoft.com/office/drawing/2014/main" val="10002"/>
                  </a:ext>
                </a:extLst>
              </a:tr>
              <a:tr h="1034729">
                <a:tc vMerge="1">
                  <a:txBody>
                    <a:bodyPr/>
                    <a:lstStyle/>
                    <a:p>
                      <a:endParaRPr lang="en-US" dirty="0"/>
                    </a:p>
                  </a:txBody>
                  <a:tcPr/>
                </a:tc>
                <a:tc>
                  <a:txBody>
                    <a:bodyPr/>
                    <a:lstStyle/>
                    <a:p>
                      <a:r>
                        <a:rPr lang="en-US" sz="1700" b="1" i="0" u="sng" baseline="0" dirty="0"/>
                        <a:t>Viruses</a:t>
                      </a:r>
                    </a:p>
                    <a:p>
                      <a:r>
                        <a:rPr lang="en-US" sz="1700" b="1" i="1" baseline="0" dirty="0"/>
                        <a:t>Herpes</a:t>
                      </a:r>
                      <a:r>
                        <a:rPr lang="en-US" sz="1700" b="1" baseline="0" dirty="0"/>
                        <a:t> </a:t>
                      </a:r>
                      <a:r>
                        <a:rPr lang="en-US" sz="1700" b="1" i="1" baseline="0" dirty="0"/>
                        <a:t>simplex</a:t>
                      </a:r>
                      <a:r>
                        <a:rPr lang="en-US" sz="1700" b="1" baseline="0" dirty="0"/>
                        <a:t> </a:t>
                      </a:r>
                      <a:r>
                        <a:rPr lang="en-US" sz="1700" b="1" baseline="0" dirty="0" err="1"/>
                        <a:t>viruse</a:t>
                      </a:r>
                      <a:r>
                        <a:rPr lang="en-US" sz="1700" b="1" baseline="0" dirty="0"/>
                        <a:t> 1 and 2 (perioral and genital infections) causing Papilloma-warts</a:t>
                      </a:r>
                      <a:endParaRPr lang="en-US" sz="1700" b="1" dirty="0"/>
                    </a:p>
                  </a:txBody>
                  <a:tcPr>
                    <a:solidFill>
                      <a:srgbClr val="00B050"/>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1714480" y="44624"/>
            <a:ext cx="5113900" cy="1077218"/>
          </a:xfrm>
          <a:prstGeom prst="rect">
            <a:avLst/>
          </a:prstGeom>
          <a:noFill/>
        </p:spPr>
        <p:txBody>
          <a:bodyPr wrap="none" rtlCol="0">
            <a:spAutoFit/>
          </a:bodyPr>
          <a:lstStyle/>
          <a:p>
            <a:r>
              <a:rPr lang="en-US" sz="3200" b="1" dirty="0">
                <a:latin typeface="Calibri" pitchFamily="34" charset="0"/>
              </a:rPr>
              <a:t>Classification of skin bacteria</a:t>
            </a:r>
          </a:p>
          <a:p>
            <a:endParaRPr lang="en-US" sz="3200" dirty="0">
              <a:latin typeface="Calibri" pitchFamily="34" charset="0"/>
            </a:endParaRPr>
          </a:p>
        </p:txBody>
      </p:sp>
      <p:cxnSp>
        <p:nvCxnSpPr>
          <p:cNvPr id="7" name="Straight Connector 6"/>
          <p:cNvCxnSpPr/>
          <p:nvPr/>
        </p:nvCxnSpPr>
        <p:spPr>
          <a:xfrm>
            <a:off x="428596" y="57148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00298" y="2071678"/>
            <a:ext cx="2571768"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itchFamily="34" charset="0"/>
            </a:endParaRPr>
          </a:p>
        </p:txBody>
      </p:sp>
      <p:sp>
        <p:nvSpPr>
          <p:cNvPr id="10" name="Rectangle 9"/>
          <p:cNvSpPr/>
          <p:nvPr/>
        </p:nvSpPr>
        <p:spPr>
          <a:xfrm>
            <a:off x="285721" y="2071678"/>
            <a:ext cx="1071569"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itchFamily="34" charset="0"/>
            </a:endParaRPr>
          </a:p>
        </p:txBody>
      </p:sp>
      <p:sp>
        <p:nvSpPr>
          <p:cNvPr id="11" name="Rectangle 10"/>
          <p:cNvSpPr/>
          <p:nvPr/>
        </p:nvSpPr>
        <p:spPr>
          <a:xfrm>
            <a:off x="6143636" y="1000108"/>
            <a:ext cx="2357454" cy="5262979"/>
          </a:xfrm>
          <a:prstGeom prst="rect">
            <a:avLst/>
          </a:prstGeom>
        </p:spPr>
        <p:txBody>
          <a:bodyPr wrap="square">
            <a:spAutoFit/>
          </a:bodyPr>
          <a:lstStyle/>
          <a:p>
            <a:pPr algn="just">
              <a:buClrTx/>
              <a:buFont typeface="Wingdings" pitchFamily="2" charset="2"/>
              <a:buChar char="q"/>
            </a:pPr>
            <a:r>
              <a:rPr lang="en-US" sz="2400" b="1" dirty="0">
                <a:solidFill>
                  <a:srgbClr val="00B050"/>
                </a:solidFill>
                <a:latin typeface="Calibri" pitchFamily="34" charset="0"/>
              </a:rPr>
              <a:t>Resident: Multiply on the skin and are regularly present</a:t>
            </a:r>
          </a:p>
          <a:p>
            <a:pPr algn="just">
              <a:buClrTx/>
              <a:buFont typeface="Wingdings" pitchFamily="2" charset="2"/>
              <a:buChar char="q"/>
            </a:pPr>
            <a:endParaRPr lang="en-US" sz="2400" b="1" dirty="0">
              <a:solidFill>
                <a:srgbClr val="00B050"/>
              </a:solidFill>
              <a:latin typeface="Calibri" pitchFamily="34" charset="0"/>
            </a:endParaRPr>
          </a:p>
          <a:p>
            <a:pPr algn="just">
              <a:buClrTx/>
              <a:buFont typeface="Wingdings" pitchFamily="2" charset="2"/>
              <a:buChar char="q"/>
            </a:pPr>
            <a:r>
              <a:rPr lang="en-US" sz="2400" b="1" dirty="0">
                <a:solidFill>
                  <a:srgbClr val="FF0000"/>
                </a:solidFill>
                <a:latin typeface="Calibri" pitchFamily="34" charset="0"/>
              </a:rPr>
              <a:t>Transient: survive on the skin for only a short period without multiplication &amp; disappear within a short time</a:t>
            </a:r>
          </a:p>
          <a:p>
            <a:pPr algn="just">
              <a:buClrTx/>
              <a:buFont typeface="Wingdings" pitchFamily="2" charset="2"/>
              <a:buChar char="q"/>
            </a:pPr>
            <a:endParaRPr lang="en-US" sz="2400" b="1" dirty="0">
              <a:solidFill>
                <a:srgbClr val="00B05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A55DEC-F672-4918-9C0F-9840F312EA79}"/>
              </a:ext>
            </a:extLst>
          </p:cNvPr>
          <p:cNvSpPr>
            <a:spLocks noGrp="1"/>
          </p:cNvSpPr>
          <p:nvPr>
            <p:ph sz="quarter" idx="1"/>
          </p:nvPr>
        </p:nvSpPr>
        <p:spPr>
          <a:xfrm>
            <a:off x="457200" y="2155648"/>
            <a:ext cx="7467600" cy="4873752"/>
          </a:xfrm>
        </p:spPr>
        <p:txBody>
          <a:bodyPr>
            <a:normAutofit lnSpcReduction="10000"/>
          </a:bodyPr>
          <a:lstStyle/>
          <a:p>
            <a:pPr marL="0" indent="0">
              <a:buNone/>
            </a:pPr>
            <a:r>
              <a:rPr lang="en-US" dirty="0">
                <a:solidFill>
                  <a:srgbClr val="FF0000"/>
                </a:solidFill>
              </a:rPr>
              <a:t>Lab Findings: </a:t>
            </a:r>
          </a:p>
          <a:p>
            <a:r>
              <a:rPr lang="en-US" dirty="0"/>
              <a:t>Aspirate pus or fluid, a smear is examined for cells and organisms(to identify a type of infection).</a:t>
            </a:r>
          </a:p>
          <a:p>
            <a:r>
              <a:rPr lang="en-US" dirty="0"/>
              <a:t>WBC counts are elevated with increased PMN leukocyte count. </a:t>
            </a:r>
          </a:p>
          <a:p>
            <a:r>
              <a:rPr lang="en-US" dirty="0"/>
              <a:t>C-reactive proteins – level is elevated </a:t>
            </a:r>
          </a:p>
          <a:p>
            <a:r>
              <a:rPr lang="en-US" dirty="0"/>
              <a:t>ESR usually elevate up to 90%. </a:t>
            </a:r>
          </a:p>
          <a:p>
            <a:r>
              <a:rPr lang="en-US" dirty="0"/>
              <a:t>Blood culture results are positive in patients with </a:t>
            </a:r>
            <a:r>
              <a:rPr lang="en-US" dirty="0" err="1"/>
              <a:t>haematogenous</a:t>
            </a:r>
            <a:r>
              <a:rPr lang="en-US" dirty="0"/>
              <a:t> osteomyelitis.</a:t>
            </a:r>
          </a:p>
          <a:p>
            <a:endParaRPr lang="en-US" dirty="0"/>
          </a:p>
          <a:p>
            <a:r>
              <a:rPr lang="en-US" dirty="0"/>
              <a:t>Radiological finding</a:t>
            </a:r>
          </a:p>
        </p:txBody>
      </p:sp>
      <p:sp>
        <p:nvSpPr>
          <p:cNvPr id="4" name="Rectangle 3">
            <a:extLst>
              <a:ext uri="{FF2B5EF4-FFF2-40B4-BE49-F238E27FC236}">
                <a16:creationId xmlns:a16="http://schemas.microsoft.com/office/drawing/2014/main" id="{8D3E88CE-783A-4E12-B119-06F6179DE744}"/>
              </a:ext>
            </a:extLst>
          </p:cNvPr>
          <p:cNvSpPr/>
          <p:nvPr/>
        </p:nvSpPr>
        <p:spPr>
          <a:xfrm>
            <a:off x="251520" y="1124744"/>
            <a:ext cx="8064896" cy="830997"/>
          </a:xfrm>
          <a:prstGeom prst="rect">
            <a:avLst/>
          </a:prstGeom>
        </p:spPr>
        <p:txBody>
          <a:bodyPr wrap="square">
            <a:spAutoFit/>
          </a:bodyPr>
          <a:lstStyle/>
          <a:p>
            <a:pPr algn="just"/>
            <a:r>
              <a:rPr lang="en-US" sz="2400" b="1" u="sng" dirty="0">
                <a:latin typeface="Calibri" pitchFamily="34" charset="0"/>
              </a:rPr>
              <a:t>Systemic infections </a:t>
            </a:r>
          </a:p>
          <a:p>
            <a:pPr algn="just"/>
            <a:r>
              <a:rPr lang="en-US" sz="2400" b="1" u="sng" dirty="0">
                <a:latin typeface="Calibri" pitchFamily="34" charset="0"/>
              </a:rPr>
              <a:t>Bone infections (Osteomyelitis):</a:t>
            </a:r>
          </a:p>
        </p:txBody>
      </p:sp>
      <p:sp>
        <p:nvSpPr>
          <p:cNvPr id="5" name="TextBox 4">
            <a:extLst>
              <a:ext uri="{FF2B5EF4-FFF2-40B4-BE49-F238E27FC236}">
                <a16:creationId xmlns:a16="http://schemas.microsoft.com/office/drawing/2014/main" id="{F2D3E1AE-C872-47B8-B2DB-6CE5EA7B053C}"/>
              </a:ext>
            </a:extLst>
          </p:cNvPr>
          <p:cNvSpPr txBox="1"/>
          <p:nvPr/>
        </p:nvSpPr>
        <p:spPr>
          <a:xfrm>
            <a:off x="2555776" y="62068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6" name="Rectangle 2">
            <a:extLst>
              <a:ext uri="{FF2B5EF4-FFF2-40B4-BE49-F238E27FC236}">
                <a16:creationId xmlns:a16="http://schemas.microsoft.com/office/drawing/2014/main" id="{443D7320-553A-4524-A5B2-653E919EF738}"/>
              </a:ext>
            </a:extLst>
          </p:cNvPr>
          <p:cNvSpPr txBox="1">
            <a:spLocks noChangeArrowheads="1"/>
          </p:cNvSpPr>
          <p:nvPr/>
        </p:nvSpPr>
        <p:spPr>
          <a:xfrm>
            <a:off x="2411760" y="-27384"/>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7" name="Straight Connector 6">
            <a:extLst>
              <a:ext uri="{FF2B5EF4-FFF2-40B4-BE49-F238E27FC236}">
                <a16:creationId xmlns:a16="http://schemas.microsoft.com/office/drawing/2014/main" id="{7978B0DE-571A-499F-B1B1-8CDB38440562}"/>
              </a:ext>
            </a:extLst>
          </p:cNvPr>
          <p:cNvCxnSpPr/>
          <p:nvPr/>
        </p:nvCxnSpPr>
        <p:spPr>
          <a:xfrm>
            <a:off x="683568" y="548680"/>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32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5C363-C2F4-46D3-BC49-30CB88FC529B}"/>
              </a:ext>
            </a:extLst>
          </p:cNvPr>
          <p:cNvSpPr>
            <a:spLocks noGrp="1"/>
          </p:cNvSpPr>
          <p:nvPr>
            <p:ph sz="quarter" idx="1"/>
          </p:nvPr>
        </p:nvSpPr>
        <p:spPr>
          <a:xfrm>
            <a:off x="179512" y="2227656"/>
            <a:ext cx="8424936" cy="4873752"/>
          </a:xfrm>
        </p:spPr>
        <p:txBody>
          <a:bodyPr/>
          <a:lstStyle/>
          <a:p>
            <a:pPr marL="0" indent="0">
              <a:buNone/>
            </a:pPr>
            <a:r>
              <a:rPr lang="en-US" sz="2800" u="sng" dirty="0">
                <a:solidFill>
                  <a:srgbClr val="FF0000"/>
                </a:solidFill>
              </a:rPr>
              <a:t>Treatment</a:t>
            </a:r>
            <a:r>
              <a:rPr lang="en-US" dirty="0"/>
              <a:t> </a:t>
            </a:r>
          </a:p>
          <a:p>
            <a:pPr marL="457200" indent="-457200">
              <a:buFont typeface="+mj-lt"/>
              <a:buAutoNum type="arabicPeriod"/>
            </a:pPr>
            <a:r>
              <a:rPr lang="en-US" dirty="0"/>
              <a:t>General treatment: nutritional therapy or general supportive treatment by intaking enough caloric, protein, vitamin etc. </a:t>
            </a:r>
          </a:p>
          <a:p>
            <a:pPr marL="457200" indent="-457200">
              <a:buFont typeface="+mj-lt"/>
              <a:buAutoNum type="arabicPeriod"/>
            </a:pPr>
            <a:r>
              <a:rPr lang="en-US" dirty="0"/>
              <a:t>Antibiotic therapy (flucloxacillin + </a:t>
            </a:r>
            <a:r>
              <a:rPr lang="en-US" dirty="0" err="1"/>
              <a:t>fusidic</a:t>
            </a:r>
            <a:r>
              <a:rPr lang="en-US" dirty="0"/>
              <a:t> acid) for 6weeks).</a:t>
            </a:r>
          </a:p>
          <a:p>
            <a:pPr marL="457200" indent="-457200">
              <a:buFont typeface="+mj-lt"/>
              <a:buAutoNum type="arabicPeriod"/>
            </a:pPr>
            <a:r>
              <a:rPr lang="en-US" dirty="0"/>
              <a:t>Surgical treatment.</a:t>
            </a:r>
          </a:p>
          <a:p>
            <a:pPr marL="457200" indent="-457200">
              <a:buFont typeface="+mj-lt"/>
              <a:buAutoNum type="arabicPeriod"/>
            </a:pPr>
            <a:r>
              <a:rPr lang="en-US" dirty="0"/>
              <a:t>I&amp;D</a:t>
            </a:r>
          </a:p>
          <a:p>
            <a:pPr marL="457200" indent="-457200">
              <a:buFont typeface="+mj-lt"/>
              <a:buAutoNum type="arabicPeriod"/>
            </a:pPr>
            <a:r>
              <a:rPr lang="en-US" dirty="0"/>
              <a:t>Immobilization</a:t>
            </a:r>
          </a:p>
          <a:p>
            <a:pPr marL="457200" indent="-457200">
              <a:buFont typeface="+mj-lt"/>
              <a:buAutoNum type="arabicPeriod"/>
            </a:pPr>
            <a:r>
              <a:rPr lang="en-US" dirty="0"/>
              <a:t>Splintage of affected part</a:t>
            </a:r>
          </a:p>
        </p:txBody>
      </p:sp>
      <p:sp>
        <p:nvSpPr>
          <p:cNvPr id="4" name="TextBox 3">
            <a:extLst>
              <a:ext uri="{FF2B5EF4-FFF2-40B4-BE49-F238E27FC236}">
                <a16:creationId xmlns:a16="http://schemas.microsoft.com/office/drawing/2014/main" id="{01E4F584-B456-4D12-B0F0-86D4B346F716}"/>
              </a:ext>
            </a:extLst>
          </p:cNvPr>
          <p:cNvSpPr txBox="1"/>
          <p:nvPr/>
        </p:nvSpPr>
        <p:spPr>
          <a:xfrm>
            <a:off x="2555776" y="620688"/>
            <a:ext cx="3328604" cy="461665"/>
          </a:xfrm>
          <a:prstGeom prst="rect">
            <a:avLst/>
          </a:prstGeom>
          <a:noFill/>
        </p:spPr>
        <p:txBody>
          <a:bodyPr wrap="none" rtlCol="0">
            <a:spAutoFit/>
          </a:bodyPr>
          <a:lstStyle/>
          <a:p>
            <a:r>
              <a:rPr lang="en-US" sz="2400" dirty="0">
                <a:latin typeface="Calibri" pitchFamily="34" charset="0"/>
              </a:rPr>
              <a:t> Levels of  skin infections </a:t>
            </a:r>
          </a:p>
        </p:txBody>
      </p:sp>
      <p:sp>
        <p:nvSpPr>
          <p:cNvPr id="5" name="Rectangle 2">
            <a:extLst>
              <a:ext uri="{FF2B5EF4-FFF2-40B4-BE49-F238E27FC236}">
                <a16:creationId xmlns:a16="http://schemas.microsoft.com/office/drawing/2014/main" id="{E50B36D4-E6BA-4D4C-8EE8-1012F99F3DD4}"/>
              </a:ext>
            </a:extLst>
          </p:cNvPr>
          <p:cNvSpPr txBox="1">
            <a:spLocks noChangeArrowheads="1"/>
          </p:cNvSpPr>
          <p:nvPr/>
        </p:nvSpPr>
        <p:spPr>
          <a:xfrm>
            <a:off x="2411760" y="-27384"/>
            <a:ext cx="4680520"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6" name="Straight Connector 5">
            <a:extLst>
              <a:ext uri="{FF2B5EF4-FFF2-40B4-BE49-F238E27FC236}">
                <a16:creationId xmlns:a16="http://schemas.microsoft.com/office/drawing/2014/main" id="{DA856F07-0D24-4052-950C-72D714D65722}"/>
              </a:ext>
            </a:extLst>
          </p:cNvPr>
          <p:cNvCxnSpPr/>
          <p:nvPr/>
        </p:nvCxnSpPr>
        <p:spPr>
          <a:xfrm>
            <a:off x="683568" y="54868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9FC02EF-6759-4CAE-AEF6-CAEB7AF94719}"/>
              </a:ext>
            </a:extLst>
          </p:cNvPr>
          <p:cNvSpPr/>
          <p:nvPr/>
        </p:nvSpPr>
        <p:spPr>
          <a:xfrm>
            <a:off x="251520" y="1124744"/>
            <a:ext cx="8064896" cy="830997"/>
          </a:xfrm>
          <a:prstGeom prst="rect">
            <a:avLst/>
          </a:prstGeom>
        </p:spPr>
        <p:txBody>
          <a:bodyPr wrap="square">
            <a:spAutoFit/>
          </a:bodyPr>
          <a:lstStyle/>
          <a:p>
            <a:pPr algn="just"/>
            <a:r>
              <a:rPr lang="en-US" sz="2400" b="1" u="sng" dirty="0">
                <a:latin typeface="Calibri" pitchFamily="34" charset="0"/>
              </a:rPr>
              <a:t>Systemic infections </a:t>
            </a:r>
          </a:p>
          <a:p>
            <a:pPr algn="just"/>
            <a:r>
              <a:rPr lang="en-US" sz="2400" b="1" u="sng" dirty="0">
                <a:latin typeface="Calibri" pitchFamily="34" charset="0"/>
              </a:rPr>
              <a:t>Bone infections (Osteomyelitis):</a:t>
            </a:r>
          </a:p>
        </p:txBody>
      </p:sp>
    </p:spTree>
    <p:extLst>
      <p:ext uri="{BB962C8B-B14F-4D97-AF65-F5344CB8AC3E}">
        <p14:creationId xmlns:p14="http://schemas.microsoft.com/office/powerpoint/2010/main" val="282331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1571625"/>
            <a:ext cx="87995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defRPr>
                <a:solidFill>
                  <a:schemeClr val="tx1"/>
                </a:solidFill>
                <a:latin typeface="Arial" panose="020B0604020202020204" pitchFamily="34" charset="0"/>
                <a:cs typeface="Arial" panose="020B0604020202020204" pitchFamily="34" charset="0"/>
              </a:defRPr>
            </a:lvl1pPr>
            <a:lvl2pPr marL="739775"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chemeClr val="accent2"/>
              </a:buClr>
              <a:buSzPct val="90000"/>
            </a:pPr>
            <a:r>
              <a:rPr lang="en-US" altLang="en-US" sz="2000" b="1">
                <a:latin typeface="Calibri" panose="020F0502020204030204" pitchFamily="34" charset="0"/>
              </a:rPr>
              <a:t>1- Staphylococcal scalded skin syndrome  (SSSS)</a:t>
            </a:r>
          </a:p>
          <a:p>
            <a:pPr eaLnBrk="1" hangingPunct="1">
              <a:spcBef>
                <a:spcPts val="700"/>
              </a:spcBef>
              <a:buClr>
                <a:schemeClr val="tx2"/>
              </a:buClr>
              <a:buSzPct val="95000"/>
              <a:buFont typeface="Courier New" panose="02070309020205020404" pitchFamily="49" charset="0"/>
              <a:buChar char="o"/>
            </a:pPr>
            <a:r>
              <a:rPr lang="en-US" altLang="en-US" sz="2000">
                <a:latin typeface="Calibri" panose="020F0502020204030204" pitchFamily="34" charset="0"/>
              </a:rPr>
              <a:t>Scalding (from the Latin word calidus, meaning </a:t>
            </a:r>
            <a:r>
              <a:rPr lang="en-US" altLang="en-US" sz="2000" b="1">
                <a:solidFill>
                  <a:srgbClr val="FF0000"/>
                </a:solidFill>
                <a:latin typeface="Calibri" panose="020F0502020204030204" pitchFamily="34" charset="0"/>
              </a:rPr>
              <a:t>hot</a:t>
            </a:r>
            <a:r>
              <a:rPr lang="en-US" altLang="en-US" sz="2000">
                <a:latin typeface="Calibri" panose="020F0502020204030204" pitchFamily="34" charset="0"/>
              </a:rPr>
              <a:t>).</a:t>
            </a:r>
          </a:p>
          <a:p>
            <a:pPr eaLnBrk="1" hangingPunct="1">
              <a:spcBef>
                <a:spcPts val="700"/>
              </a:spcBef>
              <a:buClr>
                <a:schemeClr val="tx2"/>
              </a:buClr>
              <a:buSzPct val="95000"/>
              <a:buFont typeface="Courier New" panose="02070309020205020404" pitchFamily="49" charset="0"/>
              <a:buChar char="o"/>
            </a:pPr>
            <a:r>
              <a:rPr lang="en-US" altLang="en-US" sz="2000">
                <a:latin typeface="Calibri" panose="020F0502020204030204" pitchFamily="34" charset="0"/>
              </a:rPr>
              <a:t>In Infants called  Ritter's disease, Leyll’s syndrome in older children.</a:t>
            </a:r>
          </a:p>
          <a:p>
            <a:pPr eaLnBrk="1" hangingPunct="1">
              <a:spcBef>
                <a:spcPts val="700"/>
              </a:spcBef>
              <a:buClr>
                <a:schemeClr val="tx2"/>
              </a:buClr>
              <a:buSzPct val="95000"/>
              <a:buFont typeface="Courier New" panose="02070309020205020404" pitchFamily="49" charset="0"/>
              <a:buChar char="o"/>
            </a:pPr>
            <a:r>
              <a:rPr lang="en-US" altLang="en-US" sz="2000">
                <a:latin typeface="Calibri" panose="020F0502020204030204" pitchFamily="34" charset="0"/>
              </a:rPr>
              <a:t>The disease is most common in neonates and children less than 5 years of age.</a:t>
            </a:r>
          </a:p>
          <a:p>
            <a:pPr eaLnBrk="1" hangingPunct="1">
              <a:spcBef>
                <a:spcPts val="700"/>
              </a:spcBef>
              <a:buClr>
                <a:schemeClr val="tx2"/>
              </a:buClr>
              <a:buSzPct val="95000"/>
              <a:buFont typeface="Courier New" panose="02070309020205020404" pitchFamily="49" charset="0"/>
              <a:buChar char="o"/>
            </a:pPr>
            <a:r>
              <a:rPr lang="en-US" altLang="en-US" sz="2000">
                <a:latin typeface="Calibri" panose="020F0502020204030204" pitchFamily="34" charset="0"/>
              </a:rPr>
              <a:t>Occasionally occurs in adults, particularly those who are immunocompromised.</a:t>
            </a:r>
          </a:p>
          <a:p>
            <a:pPr eaLnBrk="1" hangingPunct="1">
              <a:spcBef>
                <a:spcPts val="700"/>
              </a:spcBef>
              <a:buClr>
                <a:schemeClr val="tx2"/>
              </a:buClr>
              <a:buSzPct val="95000"/>
              <a:buFont typeface="Courier New" panose="02070309020205020404" pitchFamily="49" charset="0"/>
              <a:buChar char="o"/>
            </a:pPr>
            <a:r>
              <a:rPr lang="en-US" altLang="en-US" sz="2000">
                <a:latin typeface="Calibri" panose="020F0502020204030204" pitchFamily="34" charset="0"/>
              </a:rPr>
              <a:t>About 5% of </a:t>
            </a:r>
            <a:r>
              <a:rPr lang="en-US" altLang="en-US" sz="2000" i="1">
                <a:latin typeface="Calibri" panose="020F0502020204030204" pitchFamily="34" charset="0"/>
              </a:rPr>
              <a:t>S. aureus </a:t>
            </a:r>
            <a:r>
              <a:rPr lang="en-US" altLang="en-US" sz="2000">
                <a:latin typeface="Calibri" panose="020F0502020204030204" pitchFamily="34" charset="0"/>
              </a:rPr>
              <a:t>strains produce exfoliatins.</a:t>
            </a:r>
          </a:p>
          <a:p>
            <a:pPr eaLnBrk="1" hangingPunct="1">
              <a:spcBef>
                <a:spcPts val="700"/>
              </a:spcBef>
              <a:buClr>
                <a:schemeClr val="tx2"/>
              </a:buClr>
              <a:buSzPct val="95000"/>
              <a:buFont typeface="Courier New" panose="02070309020205020404" pitchFamily="49" charset="0"/>
              <a:buChar char="o"/>
            </a:pPr>
            <a:r>
              <a:rPr lang="en-US" altLang="ko-KR" sz="2000">
                <a:latin typeface="Calibri" panose="020F0502020204030204" pitchFamily="34" charset="0"/>
                <a:ea typeface="Gulim" panose="020B0600000101010101" pitchFamily="34" charset="-127"/>
              </a:rPr>
              <a:t>Most eventually recover.</a:t>
            </a:r>
          </a:p>
          <a:p>
            <a:pPr eaLnBrk="1" hangingPunct="1">
              <a:spcBef>
                <a:spcPts val="700"/>
              </a:spcBef>
              <a:buClr>
                <a:schemeClr val="tx2"/>
              </a:buClr>
              <a:buSzPct val="95000"/>
              <a:buFont typeface="Courier New" panose="02070309020205020404" pitchFamily="49" charset="0"/>
              <a:buChar char="o"/>
            </a:pPr>
            <a:r>
              <a:rPr lang="en-US" altLang="ko-KR" sz="2000" b="1">
                <a:latin typeface="Calibri" panose="020F0502020204030204" pitchFamily="34" charset="0"/>
                <a:ea typeface="Gulim" panose="020B0600000101010101" pitchFamily="34" charset="-127"/>
              </a:rPr>
              <a:t>Transmission</a:t>
            </a:r>
            <a:r>
              <a:rPr lang="en-US" altLang="ko-KR" sz="2000">
                <a:latin typeface="Calibri" panose="020F0502020204030204" pitchFamily="34" charset="0"/>
                <a:ea typeface="Gulim" panose="020B0600000101010101" pitchFamily="34" charset="-127"/>
              </a:rPr>
              <a:t>:</a:t>
            </a:r>
          </a:p>
          <a:p>
            <a:pPr eaLnBrk="1" hangingPunct="1">
              <a:spcBef>
                <a:spcPts val="700"/>
              </a:spcBef>
              <a:buClr>
                <a:schemeClr val="tx2"/>
              </a:buClr>
              <a:buSzPct val="95000"/>
            </a:pPr>
            <a:r>
              <a:rPr lang="en-US" altLang="ko-KR" sz="2000">
                <a:latin typeface="Calibri" panose="020F0502020204030204" pitchFamily="34" charset="0"/>
                <a:ea typeface="Gulim" panose="020B0600000101010101" pitchFamily="34" charset="-127"/>
              </a:rPr>
              <a:t>       </a:t>
            </a:r>
            <a:r>
              <a:rPr lang="en-US" altLang="ko-KR" sz="2000" i="1">
                <a:latin typeface="Calibri" panose="020F0502020204030204" pitchFamily="34" charset="0"/>
                <a:ea typeface="Gulim" panose="020B0600000101010101" pitchFamily="34" charset="-127"/>
              </a:rPr>
              <a:t>S. aureus </a:t>
            </a:r>
            <a:r>
              <a:rPr lang="en-US" altLang="ko-KR" sz="2000">
                <a:latin typeface="Calibri" panose="020F0502020204030204" pitchFamily="34" charset="0"/>
                <a:ea typeface="Gulim" panose="020B0600000101010101" pitchFamily="34" charset="-127"/>
              </a:rPr>
              <a:t>from asymptomatic carriers (babies and adults).</a:t>
            </a:r>
          </a:p>
          <a:p>
            <a:pPr eaLnBrk="1" hangingPunct="1">
              <a:spcBef>
                <a:spcPts val="700"/>
              </a:spcBef>
              <a:buClr>
                <a:schemeClr val="tx2"/>
              </a:buClr>
              <a:buSzPct val="95000"/>
              <a:buFont typeface="Courier New" panose="02070309020205020404" pitchFamily="49" charset="0"/>
              <a:buChar char="o"/>
            </a:pPr>
            <a:r>
              <a:rPr lang="en-US" altLang="en-US" sz="2000" b="1">
                <a:latin typeface="Calibri" panose="020F0502020204030204" pitchFamily="34" charset="0"/>
              </a:rPr>
              <a:t>Treatment</a:t>
            </a:r>
          </a:p>
          <a:p>
            <a:pPr eaLnBrk="1" hangingPunct="1">
              <a:spcBef>
                <a:spcPts val="700"/>
              </a:spcBef>
              <a:buClr>
                <a:schemeClr val="tx2"/>
              </a:buClr>
              <a:buSzPct val="95000"/>
            </a:pPr>
            <a:r>
              <a:rPr lang="en-US" altLang="en-US" sz="2000">
                <a:latin typeface="Calibri" panose="020F0502020204030204" pitchFamily="34" charset="0"/>
              </a:rPr>
              <a:t>      Conservative measures include rehydration, antipyretics, and antibiotics </a:t>
            </a:r>
          </a:p>
          <a:p>
            <a:pPr eaLnBrk="1" hangingPunct="1">
              <a:spcBef>
                <a:spcPts val="700"/>
              </a:spcBef>
              <a:buClr>
                <a:schemeClr val="tx2"/>
              </a:buClr>
              <a:buSzPct val="95000"/>
            </a:pPr>
            <a:r>
              <a:rPr lang="en-US" altLang="en-US" sz="2000">
                <a:latin typeface="Calibri" panose="020F0502020204030204" pitchFamily="34" charset="0"/>
              </a:rPr>
              <a:t>      that cover </a:t>
            </a:r>
            <a:r>
              <a:rPr lang="en-US" altLang="en-US" sz="2000" i="1">
                <a:latin typeface="Calibri" panose="020F0502020204030204" pitchFamily="34" charset="0"/>
              </a:rPr>
              <a:t>S. aureus.</a:t>
            </a:r>
            <a:endParaRPr lang="en-US" altLang="ko-KR" sz="2000" i="1">
              <a:latin typeface="Calibri" panose="020F0502020204030204" pitchFamily="34" charset="0"/>
              <a:ea typeface="Gulim" panose="020B0600000101010101" pitchFamily="34" charset="-127"/>
            </a:endParaRPr>
          </a:p>
          <a:p>
            <a:pPr eaLnBrk="1" hangingPunct="1">
              <a:spcBef>
                <a:spcPts val="700"/>
              </a:spcBef>
              <a:buClr>
                <a:schemeClr val="tx2"/>
              </a:buClr>
              <a:buSzPct val="95000"/>
              <a:buFont typeface="Courier New" panose="02070309020205020404" pitchFamily="49" charset="0"/>
              <a:buChar char="o"/>
            </a:pPr>
            <a:endParaRPr lang="en-US" altLang="en-US" sz="2000">
              <a:latin typeface="Calibri" panose="020F0502020204030204" pitchFamily="34" charset="0"/>
            </a:endParaRPr>
          </a:p>
          <a:p>
            <a:pPr eaLnBrk="1" hangingPunct="1">
              <a:spcBef>
                <a:spcPts val="700"/>
              </a:spcBef>
              <a:buClr>
                <a:schemeClr val="tx2"/>
              </a:buClr>
              <a:buSzPct val="95000"/>
            </a:pPr>
            <a:endParaRPr lang="en-US" altLang="en-US" sz="2000">
              <a:latin typeface="Calibri" panose="020F0502020204030204" pitchFamily="34" charset="0"/>
            </a:endParaRPr>
          </a:p>
          <a:p>
            <a:pPr eaLnBrk="1" hangingPunct="1">
              <a:spcBef>
                <a:spcPts val="700"/>
              </a:spcBef>
              <a:buClr>
                <a:schemeClr val="tx2"/>
              </a:buClr>
              <a:buSzPct val="95000"/>
            </a:pPr>
            <a:endParaRPr lang="en-US" altLang="en-US" sz="2000">
              <a:latin typeface="Calibri" panose="020F0502020204030204" pitchFamily="34" charset="0"/>
            </a:endParaRPr>
          </a:p>
        </p:txBody>
      </p:sp>
      <p:sp>
        <p:nvSpPr>
          <p:cNvPr id="10" name="Rectangle 9"/>
          <p:cNvSpPr/>
          <p:nvPr/>
        </p:nvSpPr>
        <p:spPr>
          <a:xfrm>
            <a:off x="474663" y="1071563"/>
            <a:ext cx="2371725" cy="1108075"/>
          </a:xfrm>
          <a:prstGeom prst="rect">
            <a:avLst/>
          </a:prstGeom>
        </p:spPr>
        <p:txBody>
          <a:bodyPr wrap="none">
            <a:spAutoFit/>
          </a:bodyPr>
          <a:lstStyle/>
          <a:p>
            <a:pPr eaLnBrk="1" hangingPunct="1">
              <a:defRPr/>
            </a:pPr>
            <a:r>
              <a:rPr lang="en-US" sz="2400" b="1" dirty="0" err="1">
                <a:latin typeface="Calibri" pitchFamily="34" charset="0"/>
                <a:cs typeface="Arial" charset="0"/>
              </a:rPr>
              <a:t>Toxigenic</a:t>
            </a:r>
            <a:r>
              <a:rPr lang="en-US" sz="2400" b="1" dirty="0">
                <a:latin typeface="Calibri" pitchFamily="34" charset="0"/>
                <a:cs typeface="Arial" charset="0"/>
              </a:rPr>
              <a:t> disease</a:t>
            </a:r>
          </a:p>
          <a:p>
            <a:pPr eaLnBrk="1" hangingPunct="1">
              <a:defRPr/>
            </a:pPr>
            <a:r>
              <a:rPr lang="en-US" sz="2400" dirty="0">
                <a:latin typeface="Calibri" pitchFamily="34" charset="0"/>
                <a:cs typeface="Arial" charset="0"/>
              </a:rPr>
              <a:t> </a:t>
            </a:r>
          </a:p>
          <a:p>
            <a:pPr eaLnBrk="1" hangingPunct="1">
              <a:defRPr/>
            </a:pPr>
            <a:endParaRPr lang="en-US" b="1" dirty="0">
              <a:effectLst>
                <a:outerShdw blurRad="38100" dist="38100" dir="2700000" algn="tl">
                  <a:srgbClr val="C0C0C0"/>
                </a:outerShdw>
              </a:effectLst>
              <a:latin typeface="Calibri" pitchFamily="34" charset="0"/>
              <a:cs typeface="Arial" charset="0"/>
            </a:endParaRPr>
          </a:p>
        </p:txBody>
      </p:sp>
      <p:sp>
        <p:nvSpPr>
          <p:cNvPr id="48132" name="TextBox 11"/>
          <p:cNvSpPr txBox="1">
            <a:spLocks noChangeArrowheads="1"/>
          </p:cNvSpPr>
          <p:nvPr/>
        </p:nvSpPr>
        <p:spPr bwMode="auto">
          <a:xfrm>
            <a:off x="2555875" y="719138"/>
            <a:ext cx="3328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alibri" panose="020F0502020204030204" pitchFamily="34" charset="0"/>
              </a:rPr>
              <a:t> Levels of  skin infections </a:t>
            </a:r>
          </a:p>
        </p:txBody>
      </p:sp>
      <p:sp>
        <p:nvSpPr>
          <p:cNvPr id="13" name="Rectangle 2"/>
          <p:cNvSpPr txBox="1">
            <a:spLocks noChangeArrowheads="1"/>
          </p:cNvSpPr>
          <p:nvPr/>
        </p:nvSpPr>
        <p:spPr>
          <a:xfrm>
            <a:off x="2411413" y="71438"/>
            <a:ext cx="4681537" cy="609600"/>
          </a:xfrm>
          <a:prstGeom prst="rect">
            <a:avLst/>
          </a:prstGeom>
        </p:spPr>
        <p:txBody>
          <a:bodyPr/>
          <a:lstStyle/>
          <a:p>
            <a:pPr eaLnBrk="1" fontAlgn="auto" hangingPunct="1">
              <a:spcAft>
                <a:spcPts val="0"/>
              </a:spcAft>
              <a:defRPr/>
            </a:pPr>
            <a:r>
              <a:rPr lang="en-US" sz="3200" i="1" spc="-100" dirty="0">
                <a:solidFill>
                  <a:schemeClr val="tx2">
                    <a:satMod val="200000"/>
                  </a:schemeClr>
                </a:solidFill>
                <a:latin typeface="Calibri" pitchFamily="34" charset="0"/>
                <a:ea typeface="+mj-ea"/>
                <a:cs typeface="+mj-cs"/>
              </a:rPr>
              <a:t>Staphylococcus aureus</a:t>
            </a:r>
          </a:p>
        </p:txBody>
      </p:sp>
      <p:cxnSp>
        <p:nvCxnSpPr>
          <p:cNvPr id="17" name="Straight Connector 16"/>
          <p:cNvCxnSpPr/>
          <p:nvPr/>
        </p:nvCxnSpPr>
        <p:spPr>
          <a:xfrm>
            <a:off x="684213" y="646113"/>
            <a:ext cx="80645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31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linds(horizontal)">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linds(horizontal)">
                                      <p:cBhvr>
                                        <p:cTn id="42" dur="500"/>
                                        <p:tgtEl>
                                          <p:spTgt spid="2">
                                            <p:txEl>
                                              <p:pRg st="7" end="7"/>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blinds(horizontal)">
                                      <p:cBhvr>
                                        <p:cTn id="45" dur="500"/>
                                        <p:tgtEl>
                                          <p:spTgt spid="2">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blinds(horizontal)">
                                      <p:cBhvr>
                                        <p:cTn id="50" dur="500"/>
                                        <p:tgtEl>
                                          <p:spTgt spid="2">
                                            <p:txEl>
                                              <p:pRg st="9" end="9"/>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blinds(horizontal)">
                                      <p:cBhvr>
                                        <p:cTn id="53" dur="500"/>
                                        <p:tgtEl>
                                          <p:spTgt spid="2">
                                            <p:txEl>
                                              <p:pRg st="10" end="10"/>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transition="in" filter="blinds(horizontal)">
                                      <p:cBhvr>
                                        <p:cTn id="5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52413" y="1401763"/>
            <a:ext cx="85105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700"/>
              </a:spcBef>
              <a:buClr>
                <a:schemeClr val="tx2"/>
              </a:buClr>
              <a:buSzPct val="95000"/>
            </a:pPr>
            <a:r>
              <a:rPr lang="en-US" altLang="en-US" sz="2000" b="1">
                <a:latin typeface="Calibri" panose="020F0502020204030204" pitchFamily="34" charset="0"/>
              </a:rPr>
              <a:t>       Pathogenesis  of SSSS</a:t>
            </a:r>
          </a:p>
          <a:p>
            <a:pPr eaLnBrk="1" hangingPunct="1">
              <a:spcBef>
                <a:spcPts val="700"/>
              </a:spcBef>
              <a:buClr>
                <a:schemeClr val="tx2"/>
              </a:buClr>
              <a:buSzPct val="95000"/>
            </a:pPr>
            <a:endParaRPr lang="en-US" altLang="en-US" sz="2000">
              <a:latin typeface="Calibri" panose="020F0502020204030204" pitchFamily="34" charset="0"/>
            </a:endParaRPr>
          </a:p>
          <a:p>
            <a:pPr eaLnBrk="1" hangingPunct="1">
              <a:spcBef>
                <a:spcPts val="700"/>
              </a:spcBef>
              <a:buClr>
                <a:schemeClr val="tx2"/>
              </a:buClr>
              <a:buSzPct val="95000"/>
            </a:pPr>
            <a:endParaRPr lang="en-US" altLang="en-US" sz="2000">
              <a:latin typeface="Calibri" panose="020F0502020204030204" pitchFamily="34" charset="0"/>
            </a:endParaRPr>
          </a:p>
        </p:txBody>
      </p:sp>
      <p:sp>
        <p:nvSpPr>
          <p:cNvPr id="50179" name="TextBox 4"/>
          <p:cNvSpPr txBox="1">
            <a:spLocks noChangeArrowheads="1"/>
          </p:cNvSpPr>
          <p:nvPr/>
        </p:nvSpPr>
        <p:spPr bwMode="auto">
          <a:xfrm>
            <a:off x="2555875" y="981075"/>
            <a:ext cx="332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alibri" panose="020F0502020204030204" pitchFamily="34" charset="0"/>
              </a:rPr>
              <a:t> Levels of  skin infections </a:t>
            </a:r>
          </a:p>
        </p:txBody>
      </p:sp>
      <p:sp>
        <p:nvSpPr>
          <p:cNvPr id="6" name="Rectangle 2"/>
          <p:cNvSpPr txBox="1">
            <a:spLocks noChangeArrowheads="1"/>
          </p:cNvSpPr>
          <p:nvPr/>
        </p:nvSpPr>
        <p:spPr>
          <a:xfrm>
            <a:off x="2411413" y="333375"/>
            <a:ext cx="4681537" cy="609600"/>
          </a:xfrm>
          <a:prstGeom prst="rect">
            <a:avLst/>
          </a:prstGeom>
        </p:spPr>
        <p:txBody>
          <a:bodyPr/>
          <a:lstStyle/>
          <a:p>
            <a:pPr eaLnBrk="1" fontAlgn="auto" hangingPunct="1">
              <a:spcAft>
                <a:spcPts val="0"/>
              </a:spcAft>
              <a:defRPr/>
            </a:pPr>
            <a:r>
              <a:rPr lang="en-US" sz="3200" i="1" spc="-100" dirty="0">
                <a:solidFill>
                  <a:schemeClr val="tx2">
                    <a:satMod val="200000"/>
                  </a:schemeClr>
                </a:solidFill>
                <a:latin typeface="Calibri" pitchFamily="34" charset="0"/>
                <a:ea typeface="+mj-ea"/>
                <a:cs typeface="+mj-cs"/>
              </a:rPr>
              <a:t>Staphylococcus aureus</a:t>
            </a:r>
          </a:p>
        </p:txBody>
      </p:sp>
      <p:cxnSp>
        <p:nvCxnSpPr>
          <p:cNvPr id="7" name="Straight Connector 6"/>
          <p:cNvCxnSpPr/>
          <p:nvPr/>
        </p:nvCxnSpPr>
        <p:spPr>
          <a:xfrm>
            <a:off x="684213" y="908050"/>
            <a:ext cx="806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997075"/>
            <a:ext cx="302418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2060575"/>
            <a:ext cx="2922588"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985963"/>
            <a:ext cx="252412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2997200"/>
            <a:ext cx="838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783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blinds(horizontal)">
                                      <p:cBhvr>
                                        <p:cTn id="12" dur="500"/>
                                        <p:tgtEl>
                                          <p:spTgt spid="61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53"/>
                                        </p:tgtEl>
                                        <p:attrNameLst>
                                          <p:attrName>style.visibility</p:attrName>
                                        </p:attrNameLst>
                                      </p:cBhvr>
                                      <p:to>
                                        <p:strVal val="visible"/>
                                      </p:to>
                                    </p:set>
                                    <p:animEffect transition="in" filter="blinds(horizontal)">
                                      <p:cBhvr>
                                        <p:cTn id="22" dur="500"/>
                                        <p:tgtEl>
                                          <p:spTgt spid="61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blinds(horizontal)">
                                      <p:cBhvr>
                                        <p:cTn id="2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2"/>
          <p:cNvSpPr txBox="1">
            <a:spLocks noChangeArrowheads="1"/>
          </p:cNvSpPr>
          <p:nvPr/>
        </p:nvSpPr>
        <p:spPr bwMode="auto">
          <a:xfrm>
            <a:off x="2555875" y="981075"/>
            <a:ext cx="332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alibri" panose="020F0502020204030204" pitchFamily="34" charset="0"/>
              </a:rPr>
              <a:t> Levels of  skin infections </a:t>
            </a:r>
          </a:p>
        </p:txBody>
      </p:sp>
      <p:sp>
        <p:nvSpPr>
          <p:cNvPr id="14" name="Rectangle 2"/>
          <p:cNvSpPr txBox="1">
            <a:spLocks noChangeArrowheads="1"/>
          </p:cNvSpPr>
          <p:nvPr/>
        </p:nvSpPr>
        <p:spPr>
          <a:xfrm>
            <a:off x="2411413" y="333375"/>
            <a:ext cx="4681537" cy="609600"/>
          </a:xfrm>
          <a:prstGeom prst="rect">
            <a:avLst/>
          </a:prstGeom>
        </p:spPr>
        <p:txBody>
          <a:bodyPr/>
          <a:lstStyle/>
          <a:p>
            <a:pPr eaLnBrk="1" fontAlgn="auto" hangingPunct="1">
              <a:spcAft>
                <a:spcPts val="0"/>
              </a:spcAft>
              <a:defRPr/>
            </a:pPr>
            <a:r>
              <a:rPr lang="en-US" sz="3200" i="1" spc="-100" dirty="0">
                <a:solidFill>
                  <a:schemeClr val="tx2">
                    <a:satMod val="200000"/>
                  </a:schemeClr>
                </a:solidFill>
                <a:latin typeface="Calibri" pitchFamily="34" charset="0"/>
                <a:ea typeface="+mj-ea"/>
                <a:cs typeface="+mj-cs"/>
              </a:rPr>
              <a:t>Staphylococcus aureus</a:t>
            </a:r>
          </a:p>
        </p:txBody>
      </p:sp>
      <p:cxnSp>
        <p:nvCxnSpPr>
          <p:cNvPr id="15" name="Straight Connector 14"/>
          <p:cNvCxnSpPr/>
          <p:nvPr/>
        </p:nvCxnSpPr>
        <p:spPr>
          <a:xfrm>
            <a:off x="684213" y="908050"/>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50825" y="1268413"/>
            <a:ext cx="4986338" cy="1785937"/>
          </a:xfrm>
          <a:prstGeom prst="rect">
            <a:avLst/>
          </a:prstGeom>
        </p:spPr>
        <p:txBody>
          <a:bodyPr wrap="none">
            <a:spAutoFit/>
          </a:bodyPr>
          <a:lstStyle/>
          <a:p>
            <a:pPr eaLnBrk="1" hangingPunct="1">
              <a:defRPr/>
            </a:pPr>
            <a:r>
              <a:rPr lang="en-US" sz="2400" b="1" dirty="0" err="1">
                <a:latin typeface="Calibri" pitchFamily="34" charset="0"/>
                <a:cs typeface="Arial" charset="0"/>
              </a:rPr>
              <a:t>Toxigenic</a:t>
            </a:r>
            <a:r>
              <a:rPr lang="en-US" sz="2400" b="1" dirty="0">
                <a:latin typeface="Calibri" pitchFamily="34" charset="0"/>
                <a:cs typeface="Arial" charset="0"/>
              </a:rPr>
              <a:t> disease</a:t>
            </a:r>
          </a:p>
          <a:p>
            <a:pPr marL="0" lvl="1" eaLnBrk="1" hangingPunct="1">
              <a:defRPr/>
            </a:pPr>
            <a:r>
              <a:rPr lang="en-US" sz="2000" b="1" dirty="0">
                <a:latin typeface="Calibri" pitchFamily="34" charset="0"/>
                <a:cs typeface="Arial" charset="0"/>
              </a:rPr>
              <a:t>Staphylococcal scalded skin syndrome  (SSSS)</a:t>
            </a:r>
          </a:p>
          <a:p>
            <a:pPr eaLnBrk="1" hangingPunct="1">
              <a:defRPr/>
            </a:pPr>
            <a:endParaRPr lang="en-US" sz="2400" b="1" dirty="0">
              <a:latin typeface="Calibri" pitchFamily="34" charset="0"/>
              <a:cs typeface="Arial" charset="0"/>
            </a:endParaRPr>
          </a:p>
          <a:p>
            <a:pPr eaLnBrk="1" hangingPunct="1">
              <a:defRPr/>
            </a:pPr>
            <a:r>
              <a:rPr lang="en-US" sz="2400" dirty="0">
                <a:latin typeface="Calibri" pitchFamily="34" charset="0"/>
                <a:cs typeface="Arial" charset="0"/>
              </a:rPr>
              <a:t> </a:t>
            </a:r>
          </a:p>
          <a:p>
            <a:pPr eaLnBrk="1" hangingPunct="1">
              <a:defRPr/>
            </a:pPr>
            <a:endParaRPr lang="en-US" b="1" dirty="0">
              <a:effectLst>
                <a:outerShdw blurRad="38100" dist="38100" dir="2700000" algn="tl">
                  <a:srgbClr val="C0C0C0"/>
                </a:outerShdw>
              </a:effectLst>
              <a:latin typeface="Calibri" pitchFamily="34" charset="0"/>
              <a:cs typeface="Arial" charset="0"/>
            </a:endParaRPr>
          </a:p>
        </p:txBody>
      </p:sp>
      <p:pic>
        <p:nvPicPr>
          <p:cNvPr id="12294" name="Picture 2" descr="http://ts2.explicit.bing.net/th?id=H.4766427109721153&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902075"/>
            <a:ext cx="31686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113" y="2608263"/>
            <a:ext cx="2895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http://ts1.mm.bing.net/th?id=H.4700207332003020&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3397250"/>
            <a:ext cx="2474912"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8"/>
          <p:cNvSpPr>
            <a:spLocks noChangeArrowheads="1"/>
          </p:cNvSpPr>
          <p:nvPr/>
        </p:nvSpPr>
        <p:spPr bwMode="auto">
          <a:xfrm>
            <a:off x="107950" y="2157413"/>
            <a:ext cx="5688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a:latin typeface="Calibri" panose="020F0502020204030204" pitchFamily="34" charset="0"/>
              </a:rPr>
              <a:t>The face, axilla, and groin tend to be affected first, but the erythema, bullous formation, and subsequent desquamation of epithelial sheets can spread to all parts of the body.</a:t>
            </a:r>
          </a:p>
        </p:txBody>
      </p:sp>
    </p:spTree>
    <p:extLst>
      <p:ext uri="{BB962C8B-B14F-4D97-AF65-F5344CB8AC3E}">
        <p14:creationId xmlns:p14="http://schemas.microsoft.com/office/powerpoint/2010/main" val="1200480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blinds(horizontal)">
                                      <p:cBhvr>
                                        <p:cTn id="7" dur="500"/>
                                        <p:tgtEl>
                                          <p:spTgt spid="1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7">
                                            <p:txEl>
                                              <p:pRg st="0" end="0"/>
                                            </p:txEl>
                                          </p:spTgt>
                                        </p:tgtEl>
                                        <p:attrNameLst>
                                          <p:attrName>style.visibility</p:attrName>
                                        </p:attrNameLst>
                                      </p:cBhvr>
                                      <p:to>
                                        <p:strVal val="visible"/>
                                      </p:to>
                                    </p:set>
                                    <p:animEffect transition="in" filter="blinds(horizontal)">
                                      <p:cBhvr>
                                        <p:cTn id="12" dur="500"/>
                                        <p:tgtEl>
                                          <p:spTgt spid="1229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linds(horizontal)">
                                      <p:cBhvr>
                                        <p:cTn id="17" dur="500"/>
                                        <p:tgtEl>
                                          <p:spTgt spid="122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blinds(horizontal)">
                                      <p:cBhvr>
                                        <p:cTn id="22" dur="500"/>
                                        <p:tgtEl>
                                          <p:spTgt spid="12296"/>
                                        </p:tgtEl>
                                      </p:cBhvr>
                                    </p:animEffect>
                                  </p:childTnLst>
                                </p:cTn>
                              </p:par>
                              <p:par>
                                <p:cTn id="23" presetID="3" presetClass="entr" presetSubtype="10" fill="hold" nodeType="withEffect">
                                  <p:stCondLst>
                                    <p:cond delay="0"/>
                                  </p:stCondLst>
                                  <p:childTnLst>
                                    <p:set>
                                      <p:cBhvr>
                                        <p:cTn id="24" dur="1" fill="hold">
                                          <p:stCondLst>
                                            <p:cond delay="0"/>
                                          </p:stCondLst>
                                        </p:cTn>
                                        <p:tgtEl>
                                          <p:spTgt spid="12295"/>
                                        </p:tgtEl>
                                        <p:attrNameLst>
                                          <p:attrName>style.visibility</p:attrName>
                                        </p:attrNameLst>
                                      </p:cBhvr>
                                      <p:to>
                                        <p:strVal val="visible"/>
                                      </p:to>
                                    </p:set>
                                    <p:animEffect transition="in" filter="blinds(horizontal)">
                                      <p:cBhvr>
                                        <p:cTn id="25"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ChangeArrowheads="1"/>
          </p:cNvSpPr>
          <p:nvPr/>
        </p:nvSpPr>
        <p:spPr bwMode="auto">
          <a:xfrm>
            <a:off x="107950" y="1844675"/>
            <a:ext cx="8064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defRPr>
                <a:solidFill>
                  <a:schemeClr val="tx1"/>
                </a:solidFill>
                <a:latin typeface="Arial" panose="020B0604020202020204" pitchFamily="34" charset="0"/>
                <a:cs typeface="Arial" panose="020B0604020202020204" pitchFamily="34" charset="0"/>
              </a:defRPr>
            </a:lvl1pPr>
            <a:lvl2pPr marL="739775"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chemeClr val="accent2"/>
              </a:buClr>
              <a:buSzPct val="90000"/>
            </a:pPr>
            <a:r>
              <a:rPr lang="en-US" altLang="en-US" sz="2000" b="1" u="sng">
                <a:latin typeface="Calibri" panose="020F0502020204030204" pitchFamily="34" charset="0"/>
              </a:rPr>
              <a:t>2- Toxic shock syndrome (TSS)</a:t>
            </a:r>
          </a:p>
          <a:p>
            <a:pPr lvl="1" eaLnBrk="1" hangingPunct="1">
              <a:spcBef>
                <a:spcPct val="20000"/>
              </a:spcBef>
              <a:buClr>
                <a:schemeClr val="accent2"/>
              </a:buClr>
              <a:buSzPct val="90000"/>
            </a:pPr>
            <a:endParaRPr lang="en-US" altLang="en-US" b="1">
              <a:latin typeface="Calibri" panose="020F0502020204030204" pitchFamily="34" charset="0"/>
            </a:endParaRPr>
          </a:p>
          <a:p>
            <a:pPr lvl="1" eaLnBrk="1" hangingPunct="1">
              <a:spcBef>
                <a:spcPct val="20000"/>
              </a:spcBef>
              <a:buSzPct val="90000"/>
              <a:buFont typeface="Wingdings" panose="05000000000000000000" pitchFamily="2" charset="2"/>
              <a:buChar char="v"/>
            </a:pPr>
            <a:r>
              <a:rPr lang="en-US" altLang="en-US" sz="2000" i="1">
                <a:latin typeface="Calibri" panose="020F0502020204030204" pitchFamily="34" charset="0"/>
              </a:rPr>
              <a:t>S. aureus</a:t>
            </a:r>
            <a:r>
              <a:rPr lang="en-US" altLang="en-US" sz="2000">
                <a:latin typeface="Calibri" panose="020F0502020204030204" pitchFamily="34" charset="0"/>
              </a:rPr>
              <a:t> and </a:t>
            </a:r>
            <a:r>
              <a:rPr lang="en-US" altLang="en-US" sz="2000" i="1">
                <a:latin typeface="Calibri" panose="020F0502020204030204" pitchFamily="34" charset="0"/>
              </a:rPr>
              <a:t>S. pyogenes</a:t>
            </a:r>
          </a:p>
          <a:p>
            <a:pPr lvl="1" eaLnBrk="1" hangingPunct="1">
              <a:spcBef>
                <a:spcPct val="20000"/>
              </a:spcBef>
              <a:buSzPct val="90000"/>
              <a:buFont typeface="Wingdings" panose="05000000000000000000" pitchFamily="2" charset="2"/>
              <a:buChar char="v"/>
            </a:pPr>
            <a:endParaRPr lang="en-US" altLang="en-US" sz="2000" b="1" i="1">
              <a:latin typeface="Calibri" panose="020F0502020204030204" pitchFamily="34" charset="0"/>
            </a:endParaRPr>
          </a:p>
          <a:p>
            <a:pPr lvl="1" eaLnBrk="1" hangingPunct="1">
              <a:spcBef>
                <a:spcPct val="20000"/>
              </a:spcBef>
              <a:buSzPct val="90000"/>
              <a:buFont typeface="Wingdings" panose="05000000000000000000" pitchFamily="2" charset="2"/>
              <a:buChar char="v"/>
            </a:pPr>
            <a:r>
              <a:rPr lang="en-US" altLang="en-US" sz="2000" b="1">
                <a:latin typeface="Calibri" panose="020F0502020204030204" pitchFamily="34" charset="0"/>
              </a:rPr>
              <a:t>Toxic shock syndrome  toxin-1 (TSST-1): Superantigen </a:t>
            </a:r>
          </a:p>
          <a:p>
            <a:pPr lvl="1" eaLnBrk="1" hangingPunct="1">
              <a:spcBef>
                <a:spcPct val="20000"/>
              </a:spcBef>
              <a:buSzPct val="90000"/>
              <a:buFont typeface="Wingdings" panose="05000000000000000000" pitchFamily="2" charset="2"/>
              <a:buChar char="v"/>
            </a:pPr>
            <a:endParaRPr lang="en-US" altLang="en-US" sz="2000" b="1">
              <a:latin typeface="Calibri" panose="020F0502020204030204" pitchFamily="34" charset="0"/>
            </a:endParaRPr>
          </a:p>
          <a:p>
            <a:pPr lvl="1" eaLnBrk="1" hangingPunct="1">
              <a:spcBef>
                <a:spcPct val="20000"/>
              </a:spcBef>
              <a:buSzPct val="90000"/>
              <a:buFont typeface="Wingdings" panose="05000000000000000000" pitchFamily="2" charset="2"/>
              <a:buChar char="v"/>
            </a:pPr>
            <a:r>
              <a:rPr lang="en-US" altLang="en-US" sz="2000">
                <a:latin typeface="Calibri" panose="020F0502020204030204" pitchFamily="34" charset="0"/>
              </a:rPr>
              <a:t>Produced in the primary infection site </a:t>
            </a:r>
          </a:p>
          <a:p>
            <a:pPr lvl="1" eaLnBrk="1" hangingPunct="1">
              <a:spcBef>
                <a:spcPct val="20000"/>
              </a:spcBef>
              <a:buClr>
                <a:schemeClr val="accent2"/>
              </a:buClr>
              <a:buSzPct val="90000"/>
              <a:buFont typeface="Courier New" panose="02070309020205020404" pitchFamily="49" charset="0"/>
              <a:buChar char="o"/>
            </a:pPr>
            <a:endParaRPr lang="en-US" altLang="en-US" sz="2000" b="1">
              <a:latin typeface="Calibri" panose="020F0502020204030204" pitchFamily="34" charset="0"/>
            </a:endParaRPr>
          </a:p>
          <a:p>
            <a:pPr lvl="1" eaLnBrk="1" hangingPunct="1">
              <a:spcBef>
                <a:spcPct val="20000"/>
              </a:spcBef>
              <a:buClr>
                <a:schemeClr val="accent2"/>
              </a:buClr>
              <a:buSzPct val="90000"/>
            </a:pPr>
            <a:r>
              <a:rPr lang="en-US" altLang="en-US" sz="2000">
                <a:latin typeface="Calibri" panose="020F0502020204030204" pitchFamily="34" charset="0"/>
              </a:rPr>
              <a:t> </a:t>
            </a:r>
          </a:p>
          <a:p>
            <a:pPr eaLnBrk="1" hangingPunct="1">
              <a:spcBef>
                <a:spcPts val="700"/>
              </a:spcBef>
              <a:buClr>
                <a:schemeClr val="tx2"/>
              </a:buClr>
              <a:buSzPct val="95000"/>
              <a:buFont typeface="Wingdings" panose="05000000000000000000" pitchFamily="2" charset="2"/>
              <a:buChar char=""/>
            </a:pPr>
            <a:endParaRPr lang="en-US" altLang="en-US">
              <a:latin typeface="Calibri" panose="020F0502020204030204" pitchFamily="34" charset="0"/>
            </a:endParaRPr>
          </a:p>
        </p:txBody>
      </p:sp>
      <p:sp>
        <p:nvSpPr>
          <p:cNvPr id="53251" name="TextBox 6"/>
          <p:cNvSpPr txBox="1">
            <a:spLocks noChangeArrowheads="1"/>
          </p:cNvSpPr>
          <p:nvPr/>
        </p:nvSpPr>
        <p:spPr bwMode="auto">
          <a:xfrm>
            <a:off x="2124075" y="333375"/>
            <a:ext cx="5021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latin typeface="Calibri" panose="020F0502020204030204" pitchFamily="34" charset="0"/>
              </a:rPr>
              <a:t> Levels of  skin infections </a:t>
            </a:r>
          </a:p>
        </p:txBody>
      </p:sp>
      <p:cxnSp>
        <p:nvCxnSpPr>
          <p:cNvPr id="9" name="Straight Connector 8"/>
          <p:cNvCxnSpPr/>
          <p:nvPr/>
        </p:nvCxnSpPr>
        <p:spPr>
          <a:xfrm>
            <a:off x="684213" y="908050"/>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0825" y="1268413"/>
            <a:ext cx="2373313" cy="1477962"/>
          </a:xfrm>
          <a:prstGeom prst="rect">
            <a:avLst/>
          </a:prstGeom>
        </p:spPr>
        <p:txBody>
          <a:bodyPr wrap="none">
            <a:spAutoFit/>
          </a:bodyPr>
          <a:lstStyle/>
          <a:p>
            <a:pPr eaLnBrk="1" hangingPunct="1">
              <a:defRPr/>
            </a:pPr>
            <a:r>
              <a:rPr lang="en-US" sz="2400" b="1" dirty="0" err="1">
                <a:latin typeface="Calibri" pitchFamily="34" charset="0"/>
                <a:cs typeface="Arial" charset="0"/>
              </a:rPr>
              <a:t>Toxigenic</a:t>
            </a:r>
            <a:r>
              <a:rPr lang="en-US" sz="2400" b="1" dirty="0">
                <a:latin typeface="Calibri" pitchFamily="34" charset="0"/>
                <a:cs typeface="Arial" charset="0"/>
              </a:rPr>
              <a:t> disease</a:t>
            </a:r>
          </a:p>
          <a:p>
            <a:pPr eaLnBrk="1" hangingPunct="1">
              <a:defRPr/>
            </a:pPr>
            <a:endParaRPr lang="en-US" sz="2400" b="1" dirty="0">
              <a:latin typeface="Calibri" pitchFamily="34" charset="0"/>
              <a:cs typeface="Arial" charset="0"/>
            </a:endParaRPr>
          </a:p>
          <a:p>
            <a:pPr eaLnBrk="1" hangingPunct="1">
              <a:defRPr/>
            </a:pPr>
            <a:r>
              <a:rPr lang="en-US" sz="2400" dirty="0">
                <a:latin typeface="Calibri" pitchFamily="34" charset="0"/>
                <a:cs typeface="Arial" charset="0"/>
              </a:rPr>
              <a:t> </a:t>
            </a:r>
          </a:p>
          <a:p>
            <a:pPr eaLnBrk="1" hangingPunct="1">
              <a:defRPr/>
            </a:pPr>
            <a:endParaRPr lang="en-US" b="1" dirty="0">
              <a:effectLst>
                <a:outerShdw blurRad="38100" dist="38100" dir="2700000" algn="tl">
                  <a:srgbClr val="C0C0C0"/>
                </a:outerShdw>
              </a:effectLst>
              <a:latin typeface="Calibri" pitchFamily="34" charset="0"/>
              <a:cs typeface="Arial" charset="0"/>
            </a:endParaRPr>
          </a:p>
        </p:txBody>
      </p:sp>
    </p:spTree>
    <p:extLst>
      <p:ext uri="{BB962C8B-B14F-4D97-AF65-F5344CB8AC3E}">
        <p14:creationId xmlns:p14="http://schemas.microsoft.com/office/powerpoint/2010/main" val="2297276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950" y="1557338"/>
            <a:ext cx="7613650" cy="4114800"/>
          </a:xfrm>
          <a:prstGeom prst="rect">
            <a:avLst/>
          </a:prstGeom>
        </p:spPr>
        <p:txBody>
          <a:bodyPr/>
          <a:lstStyle/>
          <a:p>
            <a:pPr marL="740664" lvl="1" indent="-285750" eaLnBrk="1" fontAlgn="auto" hangingPunct="1">
              <a:spcBef>
                <a:spcPct val="20000"/>
              </a:spcBef>
              <a:spcAft>
                <a:spcPts val="0"/>
              </a:spcAft>
              <a:buClr>
                <a:schemeClr val="accent2"/>
              </a:buClr>
              <a:buSzPct val="90000"/>
              <a:defRPr/>
            </a:pPr>
            <a:r>
              <a:rPr lang="en-US" b="1" dirty="0">
                <a:latin typeface="Calibri" pitchFamily="34" charset="0"/>
                <a:cs typeface="Arial" charset="0"/>
              </a:rPr>
              <a:t>Toxic shock syndrome (TSS)</a:t>
            </a:r>
          </a:p>
          <a:p>
            <a:pPr marL="740664" lvl="1" indent="-285750" eaLnBrk="1" fontAlgn="auto" hangingPunct="1">
              <a:spcBef>
                <a:spcPct val="20000"/>
              </a:spcBef>
              <a:spcAft>
                <a:spcPts val="0"/>
              </a:spcAft>
              <a:buClr>
                <a:schemeClr val="accent2"/>
              </a:buClr>
              <a:buSzPct val="90000"/>
              <a:defRPr/>
            </a:pPr>
            <a:r>
              <a:rPr lang="en-US" b="1" dirty="0">
                <a:latin typeface="Calibri" pitchFamily="34" charset="0"/>
                <a:cs typeface="Arial" charset="0"/>
              </a:rPr>
              <a:t>Mechanism</a:t>
            </a:r>
          </a:p>
          <a:p>
            <a:pPr marL="740664" lvl="1" indent="-285750" eaLnBrk="1" hangingPunct="1">
              <a:spcBef>
                <a:spcPct val="20000"/>
              </a:spcBef>
              <a:buClr>
                <a:schemeClr val="accent2"/>
              </a:buClr>
              <a:buSzPct val="90000"/>
              <a:defRPr/>
            </a:pPr>
            <a:endParaRPr lang="en-US" b="1" dirty="0">
              <a:latin typeface="Calibri" pitchFamily="34" charset="0"/>
              <a:cs typeface="Arial" charset="0"/>
            </a:endParaRPr>
          </a:p>
          <a:p>
            <a:pPr marL="740664" lvl="1" indent="-285750" eaLnBrk="1" fontAlgn="auto" hangingPunct="1">
              <a:spcBef>
                <a:spcPct val="20000"/>
              </a:spcBef>
              <a:spcAft>
                <a:spcPts val="0"/>
              </a:spcAft>
              <a:buClr>
                <a:schemeClr val="accent2"/>
              </a:buClr>
              <a:buSzPct val="90000"/>
              <a:defRPr/>
            </a:pPr>
            <a:r>
              <a:rPr lang="en-US" dirty="0">
                <a:latin typeface="Calibri" pitchFamily="34" charset="0"/>
                <a:cs typeface="Arial" charset="0"/>
              </a:rPr>
              <a:t> </a:t>
            </a:r>
          </a:p>
          <a:p>
            <a:pPr marL="411480" indent="-342900" eaLnBrk="1" hangingPunct="1">
              <a:spcBef>
                <a:spcPts val="700"/>
              </a:spcBef>
              <a:buClr>
                <a:schemeClr val="tx2"/>
              </a:buClr>
              <a:buSzPct val="95000"/>
              <a:defRPr/>
            </a:pPr>
            <a:endParaRPr lang="en-US" b="1" dirty="0">
              <a:solidFill>
                <a:srgbClr val="00B050"/>
              </a:solidFill>
              <a:effectLst>
                <a:outerShdw blurRad="38100" dist="38100" dir="2700000" algn="tl">
                  <a:srgbClr val="000000">
                    <a:alpha val="43137"/>
                  </a:srgbClr>
                </a:outerShdw>
              </a:effectLst>
              <a:latin typeface="Arial" charset="0"/>
              <a:cs typeface="Arial" charset="0"/>
            </a:endParaRPr>
          </a:p>
          <a:p>
            <a:pPr marL="411480" indent="-342900" eaLnBrk="1" fontAlgn="auto" hangingPunct="1">
              <a:spcBef>
                <a:spcPts val="700"/>
              </a:spcBef>
              <a:spcAft>
                <a:spcPts val="0"/>
              </a:spcAft>
              <a:buClr>
                <a:schemeClr val="tx2"/>
              </a:buClr>
              <a:buSzPct val="95000"/>
              <a:buFont typeface="Wingdings"/>
              <a:buChar char=""/>
              <a:defRPr/>
            </a:pPr>
            <a:endParaRPr lang="en-US" dirty="0">
              <a:latin typeface="Calibri" pitchFamily="34" charset="0"/>
              <a:cs typeface="Arial" charset="0"/>
            </a:endParaRPr>
          </a:p>
        </p:txBody>
      </p:sp>
      <p:sp>
        <p:nvSpPr>
          <p:cNvPr id="55299" name="TextBox 12"/>
          <p:cNvSpPr txBox="1">
            <a:spLocks noChangeArrowheads="1"/>
          </p:cNvSpPr>
          <p:nvPr/>
        </p:nvSpPr>
        <p:spPr bwMode="auto">
          <a:xfrm>
            <a:off x="2555875" y="981075"/>
            <a:ext cx="332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alibri" panose="020F0502020204030204" pitchFamily="34" charset="0"/>
              </a:rPr>
              <a:t> Levels of  skin infections </a:t>
            </a:r>
          </a:p>
        </p:txBody>
      </p:sp>
      <p:sp>
        <p:nvSpPr>
          <p:cNvPr id="14" name="Rectangle 2"/>
          <p:cNvSpPr txBox="1">
            <a:spLocks noChangeArrowheads="1"/>
          </p:cNvSpPr>
          <p:nvPr/>
        </p:nvSpPr>
        <p:spPr>
          <a:xfrm>
            <a:off x="2411413" y="333375"/>
            <a:ext cx="4681537" cy="609600"/>
          </a:xfrm>
          <a:prstGeom prst="rect">
            <a:avLst/>
          </a:prstGeom>
        </p:spPr>
        <p:txBody>
          <a:bodyPr/>
          <a:lstStyle/>
          <a:p>
            <a:pPr eaLnBrk="1" fontAlgn="auto" hangingPunct="1">
              <a:spcAft>
                <a:spcPts val="0"/>
              </a:spcAft>
              <a:defRPr/>
            </a:pPr>
            <a:r>
              <a:rPr lang="en-US" sz="3200" i="1" spc="-100" dirty="0">
                <a:solidFill>
                  <a:schemeClr val="tx2">
                    <a:satMod val="200000"/>
                  </a:schemeClr>
                </a:solidFill>
                <a:latin typeface="Calibri" pitchFamily="34" charset="0"/>
                <a:ea typeface="+mj-ea"/>
                <a:cs typeface="+mj-cs"/>
              </a:rPr>
              <a:t>Staphylococcus aureus</a:t>
            </a:r>
          </a:p>
        </p:txBody>
      </p:sp>
      <p:cxnSp>
        <p:nvCxnSpPr>
          <p:cNvPr id="15" name="Straight Connector 14"/>
          <p:cNvCxnSpPr/>
          <p:nvPr/>
        </p:nvCxnSpPr>
        <p:spPr>
          <a:xfrm>
            <a:off x="684213" y="908050"/>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2195513" y="5157788"/>
            <a:ext cx="1695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t>Monoclonal T-cell </a:t>
            </a:r>
          </a:p>
          <a:p>
            <a:pPr algn="ctr" eaLnBrk="1" hangingPunct="1"/>
            <a:r>
              <a:rPr lang="en-US" altLang="en-US" sz="1400"/>
              <a:t>activation</a:t>
            </a:r>
          </a:p>
        </p:txBody>
      </p:sp>
      <p:pic>
        <p:nvPicPr>
          <p:cNvPr id="634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49500"/>
            <a:ext cx="209073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3416300" y="5084763"/>
            <a:ext cx="31448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t>Polyoclonal T-cell </a:t>
            </a:r>
          </a:p>
          <a:p>
            <a:pPr algn="ctr" eaLnBrk="1" hangingPunct="1"/>
            <a:r>
              <a:rPr lang="en-US" altLang="en-US" sz="1400"/>
              <a:t>Activation</a:t>
            </a:r>
          </a:p>
          <a:p>
            <a:pPr algn="ctr" eaLnBrk="1" hangingPunct="1"/>
            <a:r>
              <a:rPr lang="en-US" altLang="en-US" sz="1400"/>
              <a:t>up to 20% of the body's</a:t>
            </a:r>
          </a:p>
          <a:p>
            <a:pPr algn="ctr" eaLnBrk="1" hangingPunct="1"/>
            <a:r>
              <a:rPr lang="en-US" altLang="en-US" sz="1400"/>
              <a:t> T-cells can be activated at one time</a:t>
            </a:r>
          </a:p>
        </p:txBody>
      </p:sp>
      <p:sp>
        <p:nvSpPr>
          <p:cNvPr id="19" name="TextBox 18"/>
          <p:cNvSpPr txBox="1"/>
          <p:nvPr/>
        </p:nvSpPr>
        <p:spPr>
          <a:xfrm>
            <a:off x="3703638" y="6372225"/>
            <a:ext cx="2524125" cy="369888"/>
          </a:xfrm>
          <a:prstGeom prst="rect">
            <a:avLst/>
          </a:prstGeom>
          <a:noFill/>
        </p:spPr>
        <p:txBody>
          <a:bodyPr>
            <a:spAutoFit/>
          </a:bodyPr>
          <a:lstStyle/>
          <a:p>
            <a:pPr eaLnBrk="1" hangingPunct="1">
              <a:defRPr/>
            </a:pPr>
            <a:r>
              <a:rPr lang="en-US" dirty="0">
                <a:solidFill>
                  <a:srgbClr val="FF0000"/>
                </a:solidFill>
                <a:effectLst>
                  <a:outerShdw blurRad="38100" dist="38100" dir="2700000" algn="tl">
                    <a:srgbClr val="000000">
                      <a:alpha val="43137"/>
                    </a:srgbClr>
                  </a:outerShdw>
                </a:effectLst>
                <a:latin typeface="Arial" charset="0"/>
                <a:cs typeface="Arial" charset="0"/>
              </a:rPr>
              <a:t>Strom  of  cytokines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438400"/>
            <a:ext cx="1989137"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Arrow Connector 24"/>
          <p:cNvCxnSpPr/>
          <p:nvPr/>
        </p:nvCxnSpPr>
        <p:spPr>
          <a:xfrm>
            <a:off x="4932363" y="6021388"/>
            <a:ext cx="0" cy="431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834313" y="546735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TextBox 26"/>
          <p:cNvSpPr txBox="1"/>
          <p:nvPr/>
        </p:nvSpPr>
        <p:spPr>
          <a:xfrm>
            <a:off x="2484438" y="2205038"/>
            <a:ext cx="1082675" cy="369887"/>
          </a:xfrm>
          <a:prstGeom prst="rect">
            <a:avLst/>
          </a:prstGeom>
          <a:noFill/>
        </p:spPr>
        <p:txBody>
          <a:bodyPr wrap="none">
            <a:spAutoFit/>
          </a:bodyPr>
          <a:lstStyle/>
          <a:p>
            <a:pPr eaLnBrk="1" hangingPunct="1">
              <a:defRPr/>
            </a:pPr>
            <a:r>
              <a:rPr lang="en-US" b="1" dirty="0">
                <a:solidFill>
                  <a:srgbClr val="00B050"/>
                </a:solidFill>
                <a:effectLst>
                  <a:outerShdw blurRad="38100" dist="38100" dir="2700000" algn="tl">
                    <a:srgbClr val="000000">
                      <a:alpha val="43137"/>
                    </a:srgbClr>
                  </a:outerShdw>
                </a:effectLst>
                <a:latin typeface="Arial" charset="0"/>
                <a:cs typeface="Arial" charset="0"/>
              </a:rPr>
              <a:t>Normal</a:t>
            </a:r>
          </a:p>
        </p:txBody>
      </p:sp>
      <p:sp>
        <p:nvSpPr>
          <p:cNvPr id="30" name="Rectangle 29"/>
          <p:cNvSpPr/>
          <p:nvPr/>
        </p:nvSpPr>
        <p:spPr>
          <a:xfrm>
            <a:off x="4643438" y="2195513"/>
            <a:ext cx="585787" cy="369887"/>
          </a:xfrm>
          <a:prstGeom prst="rect">
            <a:avLst/>
          </a:prstGeom>
        </p:spPr>
        <p:txBody>
          <a:bodyPr wrap="none">
            <a:spAutoFit/>
          </a:bodyPr>
          <a:lstStyle/>
          <a:p>
            <a:pPr marL="411480" indent="-342900" eaLnBrk="1" hangingPunct="1">
              <a:spcBef>
                <a:spcPts val="700"/>
              </a:spcBef>
              <a:buClr>
                <a:srgbClr val="575F6D"/>
              </a:buClr>
              <a:buSzPct val="95000"/>
              <a:defRPr/>
            </a:pPr>
            <a:r>
              <a:rPr lang="en-US" b="1" dirty="0">
                <a:solidFill>
                  <a:srgbClr val="FF0000"/>
                </a:solidFill>
                <a:effectLst>
                  <a:outerShdw blurRad="38100" dist="38100" dir="2700000" algn="tl">
                    <a:srgbClr val="000000">
                      <a:alpha val="43137"/>
                    </a:srgbClr>
                  </a:outerShdw>
                </a:effectLst>
                <a:latin typeface="Calibri" pitchFamily="34" charset="0"/>
                <a:cs typeface="Arial" charset="0"/>
              </a:rPr>
              <a:t>TSS</a:t>
            </a:r>
            <a:endParaRPr lang="en-US" b="1" dirty="0">
              <a:solidFill>
                <a:srgbClr val="00B050"/>
              </a:solidFill>
              <a:effectLst>
                <a:outerShdw blurRad="38100" dist="38100" dir="2700000" algn="tl">
                  <a:srgbClr val="000000">
                    <a:alpha val="43137"/>
                  </a:srgbClr>
                </a:outerShdw>
              </a:effectLst>
              <a:latin typeface="Arial" charset="0"/>
              <a:cs typeface="Arial" charset="0"/>
            </a:endParaRPr>
          </a:p>
        </p:txBody>
      </p:sp>
      <p:sp>
        <p:nvSpPr>
          <p:cNvPr id="18" name="TextBox 17"/>
          <p:cNvSpPr txBox="1"/>
          <p:nvPr/>
        </p:nvSpPr>
        <p:spPr>
          <a:xfrm>
            <a:off x="6810375" y="6345238"/>
            <a:ext cx="1874838" cy="369887"/>
          </a:xfrm>
          <a:prstGeom prst="rect">
            <a:avLst/>
          </a:prstGeom>
          <a:noFill/>
        </p:spPr>
        <p:txBody>
          <a:bodyPr wrap="none">
            <a:spAutoFit/>
          </a:bodyPr>
          <a:lstStyle/>
          <a:p>
            <a:pPr eaLnBrk="1" hangingPunct="1">
              <a:defRPr/>
            </a:pPr>
            <a:r>
              <a:rPr lang="en-US" dirty="0" err="1">
                <a:solidFill>
                  <a:srgbClr val="FF0000"/>
                </a:solidFill>
                <a:effectLst>
                  <a:outerShdw blurRad="38100" dist="38100" dir="2700000" algn="tl">
                    <a:srgbClr val="000000">
                      <a:alpha val="43137"/>
                    </a:srgbClr>
                  </a:outerShdw>
                </a:effectLst>
                <a:latin typeface="Arial" charset="0"/>
                <a:cs typeface="Arial" charset="0"/>
              </a:rPr>
              <a:t>Immunotoxicity</a:t>
            </a:r>
            <a:endParaRPr lang="en-US" dirty="0">
              <a:solidFill>
                <a:srgbClr val="FF0000"/>
              </a:solidFill>
              <a:effectLst>
                <a:outerShdw blurRad="38100" dist="38100" dir="2700000" algn="tl">
                  <a:srgbClr val="000000">
                    <a:alpha val="43137"/>
                  </a:srgbClr>
                </a:outerShdw>
              </a:effectLst>
              <a:latin typeface="Arial" charset="0"/>
              <a:cs typeface="Arial" charset="0"/>
            </a:endParaRPr>
          </a:p>
        </p:txBody>
      </p:sp>
      <p:cxnSp>
        <p:nvCxnSpPr>
          <p:cNvPr id="21" name="Straight Arrow Connector 20"/>
          <p:cNvCxnSpPr/>
          <p:nvPr/>
        </p:nvCxnSpPr>
        <p:spPr>
          <a:xfrm>
            <a:off x="6072188" y="6572250"/>
            <a:ext cx="714375"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538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par>
                                <p:cTn id="19" presetID="3" presetClass="entr" presetSubtype="10" fill="hold" nodeType="withEffect">
                                  <p:stCondLst>
                                    <p:cond delay="0"/>
                                  </p:stCondLst>
                                  <p:childTnLst>
                                    <p:set>
                                      <p:cBhvr>
                                        <p:cTn id="20" dur="1" fill="hold">
                                          <p:stCondLst>
                                            <p:cond delay="0"/>
                                          </p:stCondLst>
                                        </p:cTn>
                                        <p:tgtEl>
                                          <p:spTgt spid="63494"/>
                                        </p:tgtEl>
                                        <p:attrNameLst>
                                          <p:attrName>style.visibility</p:attrName>
                                        </p:attrNameLst>
                                      </p:cBhvr>
                                      <p:to>
                                        <p:strVal val="visible"/>
                                      </p:to>
                                    </p:set>
                                    <p:animEffect transition="in" filter="blinds(horizontal)">
                                      <p:cBhvr>
                                        <p:cTn id="21" dur="500"/>
                                        <p:tgtEl>
                                          <p:spTgt spid="6349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linds(horizontal)">
                                      <p:cBhvr>
                                        <p:cTn id="29" dur="500"/>
                                        <p:tgtEl>
                                          <p:spTgt spid="25"/>
                                        </p:tgtEl>
                                      </p:cBhvr>
                                    </p:animEffect>
                                  </p:childTnLst>
                                </p:cTn>
                              </p:par>
                              <p:par>
                                <p:cTn id="30" presetID="3"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7" grpId="0"/>
      <p:bldP spid="30"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288" y="2228850"/>
            <a:ext cx="82089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latin typeface="Calibri" panose="020F0502020204030204" pitchFamily="34" charset="0"/>
              </a:rPr>
              <a:t>Symptoms</a:t>
            </a:r>
          </a:p>
          <a:p>
            <a:pPr marL="0" lvl="1" eaLnBrk="1" hangingPunct="1">
              <a:buFont typeface="Wingdings" panose="05000000000000000000" pitchFamily="2" charset="2"/>
              <a:buChar char="v"/>
            </a:pPr>
            <a:r>
              <a:rPr lang="en-US" altLang="en-US" sz="2000">
                <a:latin typeface="Calibri" panose="020F0502020204030204" pitchFamily="34" charset="0"/>
              </a:rPr>
              <a:t> TSS has an abrupt onset of fever, vomiting, diarrhea ,  and muscle pain, Hypotension, heart failure and renal failure may occur in severe cases.</a:t>
            </a:r>
          </a:p>
          <a:p>
            <a:pPr marL="0" lvl="1" eaLnBrk="1" hangingPunct="1">
              <a:buFont typeface="Wingdings" panose="05000000000000000000" pitchFamily="2" charset="2"/>
              <a:buChar char="v"/>
            </a:pPr>
            <a:endParaRPr lang="en-US" altLang="en-US" sz="2000">
              <a:latin typeface="Calibri" panose="020F0502020204030204" pitchFamily="34" charset="0"/>
            </a:endParaRPr>
          </a:p>
          <a:p>
            <a:pPr marL="0" lvl="1" eaLnBrk="1" hangingPunct="1">
              <a:buFont typeface="Wingdings" panose="05000000000000000000" pitchFamily="2" charset="2"/>
              <a:buChar char="v"/>
            </a:pPr>
            <a:r>
              <a:rPr lang="en-US" altLang="en-US" sz="2000">
                <a:latin typeface="Calibri" panose="020F0502020204030204" pitchFamily="34" charset="0"/>
              </a:rPr>
              <a:t> Skin manifestations include a rash followed by desquamation of the skin,  particularly soles and palms</a:t>
            </a:r>
            <a:endParaRPr lang="en-US" altLang="en-US" sz="2000" b="1">
              <a:latin typeface="Calibri" panose="020F0502020204030204" pitchFamily="34" charset="0"/>
            </a:endParaRPr>
          </a:p>
          <a:p>
            <a:pPr marL="0" lvl="1" eaLnBrk="1" hangingPunct="1"/>
            <a:endParaRPr lang="en-US" altLang="en-US" sz="2000">
              <a:latin typeface="Calibri" panose="020F0502020204030204" pitchFamily="34" charset="0"/>
            </a:endParaRPr>
          </a:p>
          <a:p>
            <a:pPr eaLnBrk="1" hangingPunct="1"/>
            <a:r>
              <a:rPr lang="en-US" altLang="en-US" sz="2000" b="1">
                <a:latin typeface="Calibri" panose="020F0502020204030204" pitchFamily="34" charset="0"/>
              </a:rPr>
              <a:t>Treatment </a:t>
            </a:r>
          </a:p>
          <a:p>
            <a:pPr eaLnBrk="1" hangingPunct="1">
              <a:buFont typeface="Wingdings" panose="05000000000000000000" pitchFamily="2" charset="2"/>
              <a:buChar char="v"/>
            </a:pPr>
            <a:r>
              <a:rPr lang="en-US" altLang="en-US" sz="2000">
                <a:latin typeface="Calibri" panose="020F0502020204030204" pitchFamily="34" charset="0"/>
              </a:rPr>
              <a:t>  Admission to the intensive care unit is often  necessary for supportive care for fluid management, ventilation, renal replacement therapy</a:t>
            </a:r>
          </a:p>
          <a:p>
            <a:pPr eaLnBrk="1" hangingPunct="1">
              <a:buFont typeface="Wingdings" panose="05000000000000000000" pitchFamily="2" charset="2"/>
              <a:buChar char="v"/>
            </a:pPr>
            <a:r>
              <a:rPr lang="en-US" altLang="en-US" sz="2000">
                <a:latin typeface="Calibri" panose="020F0502020204030204" pitchFamily="34" charset="0"/>
              </a:rPr>
              <a:t>The source of infection should be removed or drained if possible</a:t>
            </a:r>
          </a:p>
          <a:p>
            <a:pPr eaLnBrk="1" hangingPunct="1">
              <a:buFont typeface="Wingdings" panose="05000000000000000000" pitchFamily="2" charset="2"/>
              <a:buChar char="v"/>
            </a:pPr>
            <a:r>
              <a:rPr lang="en-US" altLang="en-US" sz="2000">
                <a:latin typeface="Calibri" panose="020F0502020204030204" pitchFamily="34" charset="0"/>
              </a:rPr>
              <a:t>Antibiotic treatment should cover both </a:t>
            </a:r>
            <a:r>
              <a:rPr lang="en-US" altLang="en-US" sz="2000" i="1">
                <a:latin typeface="Calibri" panose="020F0502020204030204" pitchFamily="34" charset="0"/>
              </a:rPr>
              <a:t>S. pyogenes</a:t>
            </a:r>
            <a:r>
              <a:rPr lang="en-US" altLang="en-US" sz="2000">
                <a:latin typeface="Calibri" panose="020F0502020204030204" pitchFamily="34" charset="0"/>
              </a:rPr>
              <a:t> and </a:t>
            </a:r>
            <a:r>
              <a:rPr lang="en-US" altLang="en-US" sz="2000" i="1">
                <a:latin typeface="Calibri" panose="020F0502020204030204" pitchFamily="34" charset="0"/>
              </a:rPr>
              <a:t>S. aureus</a:t>
            </a:r>
            <a:endParaRPr lang="en-US" altLang="en-US" sz="2000">
              <a:latin typeface="Calibri" panose="020F0502020204030204" pitchFamily="34" charset="0"/>
            </a:endParaRPr>
          </a:p>
          <a:p>
            <a:pPr eaLnBrk="1" hangingPunct="1"/>
            <a:endParaRPr lang="en-US" altLang="en-US" sz="2000">
              <a:latin typeface="Calibri" panose="020F0502020204030204" pitchFamily="34" charset="0"/>
            </a:endParaRPr>
          </a:p>
          <a:p>
            <a:pPr eaLnBrk="1" hangingPunct="1"/>
            <a:endParaRPr lang="en-US" altLang="en-US" sz="2000">
              <a:latin typeface="Calibri" panose="020F0502020204030204" pitchFamily="34" charset="0"/>
            </a:endParaRPr>
          </a:p>
          <a:p>
            <a:pPr eaLnBrk="1" hangingPunct="1"/>
            <a:endParaRPr lang="en-US" altLang="en-US" sz="2000">
              <a:latin typeface="Calibri" panose="020F0502020204030204" pitchFamily="34" charset="0"/>
            </a:endParaRPr>
          </a:p>
        </p:txBody>
      </p:sp>
      <p:sp>
        <p:nvSpPr>
          <p:cNvPr id="57347" name="Rectangle 3"/>
          <p:cNvSpPr txBox="1">
            <a:spLocks noChangeArrowheads="1"/>
          </p:cNvSpPr>
          <p:nvPr/>
        </p:nvSpPr>
        <p:spPr bwMode="auto">
          <a:xfrm>
            <a:off x="-107950" y="1484313"/>
            <a:ext cx="7613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39775"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chemeClr val="accent2"/>
              </a:buClr>
              <a:buSzPct val="90000"/>
            </a:pPr>
            <a:r>
              <a:rPr lang="en-US" altLang="en-US" b="1" u="sng">
                <a:latin typeface="Calibri" panose="020F0502020204030204" pitchFamily="34" charset="0"/>
              </a:rPr>
              <a:t>Toxic shock syndrome (TSS)</a:t>
            </a:r>
          </a:p>
          <a:p>
            <a:pPr lvl="1" eaLnBrk="1" hangingPunct="1">
              <a:spcBef>
                <a:spcPct val="20000"/>
              </a:spcBef>
              <a:buClr>
                <a:schemeClr val="accent2"/>
              </a:buClr>
              <a:buSzPct val="90000"/>
            </a:pPr>
            <a:r>
              <a:rPr lang="en-US" altLang="en-US" b="1" u="sng">
                <a:latin typeface="Calibri" panose="020F0502020204030204" pitchFamily="34" charset="0"/>
              </a:rPr>
              <a:t>Toxigenic disease </a:t>
            </a:r>
            <a:endParaRPr lang="en-US" altLang="en-US">
              <a:latin typeface="Calibri" panose="020F0502020204030204" pitchFamily="34" charset="0"/>
            </a:endParaRPr>
          </a:p>
        </p:txBody>
      </p:sp>
      <p:sp>
        <p:nvSpPr>
          <p:cNvPr id="57348" name="TextBox 5"/>
          <p:cNvSpPr txBox="1">
            <a:spLocks noChangeArrowheads="1"/>
          </p:cNvSpPr>
          <p:nvPr/>
        </p:nvSpPr>
        <p:spPr bwMode="auto">
          <a:xfrm>
            <a:off x="2555875" y="981075"/>
            <a:ext cx="332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alibri" panose="020F0502020204030204" pitchFamily="34" charset="0"/>
              </a:rPr>
              <a:t> Levels of  skin infections </a:t>
            </a:r>
          </a:p>
        </p:txBody>
      </p:sp>
      <p:sp>
        <p:nvSpPr>
          <p:cNvPr id="7" name="Rectangle 2"/>
          <p:cNvSpPr txBox="1">
            <a:spLocks noChangeArrowheads="1"/>
          </p:cNvSpPr>
          <p:nvPr/>
        </p:nvSpPr>
        <p:spPr>
          <a:xfrm>
            <a:off x="2411413" y="333375"/>
            <a:ext cx="4681537" cy="609600"/>
          </a:xfrm>
          <a:prstGeom prst="rect">
            <a:avLst/>
          </a:prstGeom>
        </p:spPr>
        <p:txBody>
          <a:bodyPr/>
          <a:lstStyle/>
          <a:p>
            <a:pPr eaLnBrk="1" fontAlgn="auto" hangingPunct="1">
              <a:spcAft>
                <a:spcPts val="0"/>
              </a:spcAft>
              <a:defRPr/>
            </a:pPr>
            <a:r>
              <a:rPr lang="en-US" sz="3200" i="1" spc="-100" dirty="0">
                <a:solidFill>
                  <a:schemeClr val="tx2">
                    <a:satMod val="200000"/>
                  </a:schemeClr>
                </a:solidFill>
                <a:latin typeface="Calibri" pitchFamily="34" charset="0"/>
                <a:ea typeface="+mj-ea"/>
                <a:cs typeface="+mj-cs"/>
              </a:rPr>
              <a:t>Staphylococcus aureus</a:t>
            </a:r>
          </a:p>
        </p:txBody>
      </p:sp>
      <p:cxnSp>
        <p:nvCxnSpPr>
          <p:cNvPr id="8" name="Straight Connector 7"/>
          <p:cNvCxnSpPr/>
          <p:nvPr/>
        </p:nvCxnSpPr>
        <p:spPr>
          <a:xfrm>
            <a:off x="684213" y="908050"/>
            <a:ext cx="80645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98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692696"/>
            <a:ext cx="8280920" cy="1200329"/>
          </a:xfrm>
          <a:prstGeom prst="rect">
            <a:avLst/>
          </a:prstGeom>
        </p:spPr>
        <p:txBody>
          <a:bodyPr wrap="square">
            <a:spAutoFit/>
          </a:bodyPr>
          <a:lstStyle/>
          <a:p>
            <a:r>
              <a:rPr lang="en-US" dirty="0" err="1"/>
              <a:t>Macule</a:t>
            </a:r>
            <a:r>
              <a:rPr lang="en-US" dirty="0"/>
              <a:t> &amp; patch</a:t>
            </a:r>
          </a:p>
          <a:p>
            <a:r>
              <a:rPr lang="en-US" dirty="0"/>
              <a:t>Is a change in the color of the skin and you could not detect it by touch. </a:t>
            </a:r>
          </a:p>
          <a:p>
            <a:r>
              <a:rPr lang="en-US" dirty="0"/>
              <a:t>A macule greater than 1 cm. may be referred to as </a:t>
            </a:r>
            <a:r>
              <a:rPr lang="en-US" b="1" dirty="0">
                <a:solidFill>
                  <a:srgbClr val="FF0000"/>
                </a:solidFill>
              </a:rPr>
              <a:t>a </a:t>
            </a:r>
            <a:r>
              <a:rPr lang="en-US" b="1" i="1" dirty="0">
                <a:solidFill>
                  <a:srgbClr val="FF0000"/>
                </a:solidFill>
              </a:rPr>
              <a:t>patch</a:t>
            </a:r>
            <a:r>
              <a:rPr lang="en-US" dirty="0"/>
              <a:t>.</a:t>
            </a:r>
            <a:br>
              <a:rPr lang="en-US" dirty="0"/>
            </a:br>
            <a:endParaRPr lang="en-US" dirty="0"/>
          </a:p>
        </p:txBody>
      </p:sp>
      <p:pic>
        <p:nvPicPr>
          <p:cNvPr id="1028" name="Picture 4" descr="http://www.skinsight.com/info/files/image_upload/cafeauLaitMacule_23941_lg_0.jpg"/>
          <p:cNvPicPr>
            <a:picLocks noChangeAspect="1" noChangeArrowheads="1"/>
          </p:cNvPicPr>
          <p:nvPr/>
        </p:nvPicPr>
        <p:blipFill>
          <a:blip r:embed="rId3" cstate="print"/>
          <a:srcRect/>
          <a:stretch>
            <a:fillRect/>
          </a:stretch>
        </p:blipFill>
        <p:spPr bwMode="auto">
          <a:xfrm>
            <a:off x="4851422" y="2132856"/>
            <a:ext cx="3176962" cy="2376264"/>
          </a:xfrm>
          <a:prstGeom prst="rect">
            <a:avLst/>
          </a:prstGeom>
          <a:noFill/>
        </p:spPr>
      </p:pic>
      <p:sp>
        <p:nvSpPr>
          <p:cNvPr id="7" name="Rectangle 6"/>
          <p:cNvSpPr/>
          <p:nvPr/>
        </p:nvSpPr>
        <p:spPr>
          <a:xfrm>
            <a:off x="5139454" y="4005064"/>
            <a:ext cx="941283" cy="400110"/>
          </a:xfrm>
          <a:prstGeom prst="rect">
            <a:avLst/>
          </a:prstGeom>
        </p:spPr>
        <p:txBody>
          <a:bodyPr wrap="none">
            <a:spAutoFit/>
          </a:bodyPr>
          <a:lstStyle/>
          <a:p>
            <a:r>
              <a:rPr lang="en-US" sz="2000" b="1" dirty="0"/>
              <a:t>patch</a:t>
            </a:r>
          </a:p>
        </p:txBody>
      </p:sp>
      <p:cxnSp>
        <p:nvCxnSpPr>
          <p:cNvPr id="13" name="Straight Arrow Connector 12"/>
          <p:cNvCxnSpPr>
            <a:stCxn id="7" idx="0"/>
          </p:cNvCxnSpPr>
          <p:nvPr/>
        </p:nvCxnSpPr>
        <p:spPr>
          <a:xfrm flipV="1">
            <a:off x="5610096" y="3645024"/>
            <a:ext cx="105422" cy="36004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0" name="AutoShape 6" descr="data:image/jpeg;base64,/9j/4AAQSkZJRgABAQAAAQABAAD/2wCEAAkGBxASDxAUEhQUFBQVFRQUFRUVFRQWFBUUFBUWFhQUFxgYHCgiGBolHBQUITEhJSkrLi4uFx8zODMsNygtLisBCgoKDg0OGhAQGiwmICY3NCw0LC8sLCwsLCwsLCwsLCwsLCwsLC8sLCwsLCwsLCwsLCwsLCwsLCwsLCwsLCwsLP/AABEIALoBDgMBIgACEQEDEQH/xAAbAAEAAgMBAQAAAAAAAAAAAAAABAUBAgMGB//EAEEQAAICAQEEBgYHBgQHAAAAAAABAgMRBAUSITEyQVFhcZEGExQigaEzQlKxwdHwI3OSorThYnKCswcVU2OTsvH/xAAZAQEAAwEBAAAAAAAAAAAAAAAAAQIEAwX/xAAkEQADAAICAQQCAwAAAAAAAAAAAQIDMQQRIRIyQVEFYRMicf/aAAwDAQACEQMRAD8A+4gAAHyet+z+kGt1izu+1abR6j7PqtTpavVTfZu3xqWeyx/D6weNp9GJXXbdhfFxp1kqfVzTi21HTwg5xWXuyjOOVlc0gDzPpNL2nbOj1Gc16faNGgqw+DmqrbdXLx3/AFUPGpnuNv63X1z/AGPsMK8cJam2yMpz64pRjiK5cct9xU7R9FZ1VbIq06natPr46i6yco77UlfK26TbW83O3kuPHguBF12y7K9p6267Zz16uVPs1qenn6qMK92VDjfOPqVv70t6OU9/L4gFnV6cVrZd2ssralTOdE6a5KxvUQt9Uq65Je8pSccPHKWSdsm7arsrepq0kKpZ34122ytq91uKy4btnHCeN3GeGTyuz/RDWy2RraJxqo1EtdZqqUmpUZjdC2tLd4qt7u6spNJ8uo9TsjbmrtnVC3Z+oobT9bOdmmlVW1Fv3ZQscrE5JRWIrnngASPRnbMtVHUuUVH1Oq1OmWG3lUWOCk+94zg8btTbctds3YmplBVyt2nom4Rbklu6mUODa49EstkLX6KzXUx0kr1dq79Tp7ozqhQo6hqbjdvT34bknLLjGTaXBPrrtnejWtjsfYtEqmrtPrtPddHfr9yuvUTnOeVLD91p4Tb4gHodo+kOonrbdJooUynRCueotvnKNdbty6qlGCcpzcYuXUksc84Jfoxtyeo9oquhGvUaaxV3RhPfre9CNldlcmk3GUZJ4aTWGmeb236MKG09Tqp6CG0adTCneju0Svotpj6vMI3OKcJR3M4lnMeR6L0S0lcIWuvQR0ClJe7jTxnYkuE5KhtLDbSTeeYBfgAAAAAAAAAAAAAAAAAAAAAAAAAAAAAAAAAAAAAAAHGeqgnjPlxIbS2Sl2bWXRi4JvDm92Pe1GUseUZP4HQrdfbF26PDX00v6e8siSAAAAAAAAAAAAAAAAAAAAAAAAAAYbS5gGQAAAAAAAAAAAAAADS21RXE4XatLhHi+3q/uQpSbeW8nOsiWjpMd7Ot+pcuC4L9cyObA4Nt7OqXRB1/0ml/fP8Ap7yfCyS5Nlfr7I+s0vFfTPrX/QvJ47B3hrZLnhneGtj1pr5kEYLK6RVwi0hdF8mjoU+DeFklybRdZftFXj+i1BAhrJdeGdoayPWmvmXWSWVcMkg0hdF8mjcv2UAAAAAAPM/8S7HHY+0HFtNUTaaeGn2po8XtavQaX2CWzdTL2yeo08fVV6u3UK6E5JXRsrlZJKG7vPewsNLie69P9FbfsrW1VRc7J0yjCKxmUnyXElaTY1NVL9RTTTa691TjXCLUt3hlxXHiAUu1fSTaGlrlffpdP6iHvWRr1Up6iFefes3ZVRjLC47ql1cGcPSbaGujtfZkdPGuVc6dXJRlqLKoWtRpy7FGqS93K3XiWd6XR6/Iaj0fnPZVmnjseUtoeplG3U3wolm3GbLo6iU3Oyc3ndxybWcJZPabe0upr1WydTXRO+Onr1FV1dTrVsfXV1KMoxslFSSlU0/e6+sAl7T9JNRC/T6Smiu3WWVO+yDucaKKovdc5Wbm9JOb3UlDLw+WCm/4jW6mWwNoe11VVyXq1+yslbCUPW1PeTlCDTzlYa6ufEl7QjqatoU7Rr011ldukWnvoj6v2mlxsdtc93fxPjKUZRjLhwayY9MnqNfsbWwq0t8LJOEa67VXGyxRtrk5pKbwsKXSafuvgASb/SfWU3aV6rSwr0+puhRCUbnZfVZbn1Sugq1FbzST3ZyUW+b6/WnnPTfQW3Q0Sqg5uGv0ds8Y92uu1SnN56kkejAAAAAAAAAAOdtyjz8iFde5dy7Cjq2vL6yyTato1y68FMkZFtHeYSJQEJp8mmcdfe4VuS4vgvPrM7fS7LnYoNfqpTk19VPCXh1sS2ja10vJIimTLl9S6RZIi6xe/p/3r/2bS6jtaSSW6uCxzZWygm4trovK7nhrPlJ+Zsc1bWieic9q2f4fJ/mSNHtNykoyS48E129WUQdHo5WN4wkubZb6bZsIYfSa6329yO2P+R+fgh9ErAwbYGDUUNcDBnAwAYwbRnJcmzGBgA7x1cuvDOsdWutNfMh4GCyukVcIso2xfJo3KrBvGclybLrJ9lXj+iyBCjqpdeGdY6tdaa+ZZWmUcMkGsJp8mnxa4ceKeGvg018DEbYvk0Qth/RS/f6r+ptLlSwAAAAAAAAAAAAAAB4AHd1rH4tmsqezj5L7zXOaH8mlxS+DSFklybJD2hZuyXB5TXHiuXX/AGwRnF8eHLn3GCaxRW0V7ZE9otj0697vqln+SeH/ADG1euqbxvKL+zPMJfzYT+DZJNbK4yWJJNdjSa+ZhyfjYftfRZWbNG1VUpPEU2+4hLQRj9HKdfdCT3X4xeU/It9l631UcSxKXXPdUXLi8cFwXDuMj/HZE/0W9SJGi0mohLglh4ym1jBcYI1O0a5deCVCSfJp+Bacfo8FX2YwMG2BgsQa4GDbAwAa4GDbAwAa4GDZowmgDGBg2wMAGuBg2wUF21bcvGI92E38cnO7UbJS7L3BE2LNquWG/ptT/U2lV/zS77X8sfyI+yNq2KEui/2uofFdt9jfIquRJPpPXx1MuvidY6pdaaKPTbXg+Elu9/Nf2LFHaMvemUcInxti+TNyuwZjNrkzosn2UcFgCJHUS7mdI6ldaLq0VcM7g0jbF9ZuW7KgAAHiQAcD1TOTVxTx+GFkyCZup0yHKezSVS6uHjk1dL7n8V+J1MM7TybWyjwyyOCQ8di7zV1rvXzNE8mGcXhpHE6QukuTZiVfLHHJrKLXM7f1tfZTyifTtaxc+P6/XWTqdrwfNY/Xf+ZQg41xoevA7PVV6iEuTX3HbB5CMmuTwSadfZHkzhXFpaY8F5tDWKqKeMt8l97fcUV2vtlzk13Lgvka7T18pxi9zeknyUlHg+fF8M8F2FatoV8p71b/AO5FxT8JLMfmedyMeWX5T6Lz0S2YwItNZTTXammvNcDJiLm0bJLk2vBtHVay37cvNnAEptEEj2+37ciO2AG29gETZvQl+9v/AN+wlnOmpRTS65Sl8Zycn85MfAOhabD1Mt7c+q02u5rjwKs3ptcJKUeaLRXppMNdnrAVde24496Mk+7DXzaMWbcX1YN+Lx92Tb/NH2c+mWoKmvbi+tD4p5+TLTT3xmsxeV93cy03NaYaaNjKbXJmQXKm6ukZerxzXkR7bFFEJzbZ0hVWiPSioBmcGnhpp9jWGYKG4AAgsAAAYAYBIyZz+uDMAJtaJ6T2YcI//DWVXZ5Nm4Os8i09nN4YZxcHnGPLiakjIz2pP4L7zvPLXyjk+M/hkcw0dnUurn3mrqfj4GicsVpnGsdTtEGWz685inCX2q24P+Uervj0ZxsXZZHD/ihht+KZLBS+NivckKmRPbWvpK5x744sj4txw15HbT6iufQnGT7E/e/hfH5HU46jSVz6cYy72uPnzMWT8ZL9jLKzsCJ7JOP0ds0vszxZHwSlxXwY9fdHp1qS7apcf4J8/hIxZODlj47/AMLKkSwRoa+pvG9uv7Nidb/m4eTZJaMjlrZIABBIAAALj0dg82Pq4L48X+vEpy+2BqU4OHJrL8U+vxX5HbB160VrRanK61R8Rfco+JXzlk9OIds5ic22IGIxbOXrnl45dXBGiqnGui0Q70eksqjJYkk13rJX6jYlUujmL7uK8mWYOTSZnm6nTPNajY1seWJru4PyZAsg4vEk0+xrDPaGtlcZLEkmuxrJVwd55LW0eLB6S/YtUujmL7uK8mVuo2LbHo4mu7g/J/mUctGic8P5K0wb21yi8STT71g0ZU6oAAgsAACQYZkEEmAACxtvM13Y9nzf5gF1kpaZV45e0a+qXU/Nfic2nnB2M7z7Wd45dL3eTjXFT9pHB3eOeOJq4J93w4GieTD/AEcK49o4TgpLEkmuxrK+ZGWgjH6Nzr/ySe6/GLyn5E71T/XX4Gh0qIybSZy8oi5vj9i1f+OfyzH5Ie3wXTU6/wDPH3fhKOV54JQMmT8firXglWzFclJZi1JdsWpLzRkiW7Oqk87u7L7UMxl5ox7PdHo3Nrssip5/1cJGK/x2Re3yWVomG9FklZHc4z4PujH7UvhyXX98XT+0OSi41cfrJzwu9xlnPhkvdLpo1rC4t8ZSfOT7WVw8K/V/fwHRInLLMJCKy0hN+X65npXShdIiJ9TOVss+HI0guJu0YguJkfl9m1eF0j1AAO55AAAAAABrOCaw0muxrKIGo2NVLlmL7uXkyxBDSZabqdM85fsSyPRamvJ+T/MrrapReJJx8Vg9oazimsNJrsfFFXCNE8qls8UD0+o2PTLknF/4eXk+BW6jYdi6LUvk/nw+ZRw0aI5EV+iqB0uplHhKLj4r9ZOZQ7p9mGDJggsAACQAASYABBIGFnl+QBabqdMiomtow61nnhGnq3nGDoDRPLpbRwriS9M4tA7NJ8/P7jnKtrsZrx54vT8mS8NxtHTRfSR+P3Mtiq0K/aR+P3Mva4tLv/D9ZGWvSUS7NZZXD9Z6zk0dWjRowvyzTPhHJoxFcTdot9BpNxZfSfyXYQl2TeRQiYADqeaAAAAAAAAAAAAAAAYlFNYfFd5Bv2RTLkt1/wCHh8uRPBDSZabqdM87qNhWLoNS7uT/ACK6/Tzg/ei4+K4efWezMNZ5lHjRojl0t+TxAPU6jZFMvq7r7Y8PlyK3UbBmuhJS7nwf5fcUcNGqOTFfoqAdbtNOHTi14rh58jkUNCaegYMmAWAAIJAABICYBBOyTs1L1seHb/6suWin2X9LH4/cy6aNE06XlmDNKm/COTRzaOzR10mm3nl8l8+4no5ukl2zfZ+l+s/9K/EsACyXRju3T7YABJUAAAAAAAAAAAAAAAAAAAAAAAAw0QtRsqmf1d19seHy5fInAhpMtNOdM8/qNgyXQkpdz4P+/wAit1Glsh0otd/V5rgeyBR418GmOZa35PDA9ZqNl0z+rh9seH9is1GwJLoST7pcH5o5vG0ao5eOt+CmB31Gjsh0otd/Nea4HAoak0/KAAILEvZf0q8H9xdspdlfSrwZdxi28I749GHk+8VUuTx5ljGKSwjWqtRWDc6nn3fqAABQAAAAAAAAAAAAAAAAAAAAAAAAAAAAAAAAAAAAEPUbMpnzik+2PB/LmTAQ12WmnPlModRsB/Ulnulw+a/IrNRorIdKLS7ea80exBR40zTHMud+Tyeyfpfg/wAD09FW6u/9cDg6Yq+LUUm4yy0km+RMJhdLoryMvraaAALmY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ASDxAUEhQUFBQVFRQUFRUVFRQWFBUUFBUWFhQUFxgYHCgiGBolHBQUITEhJSkrLi4uFx8zODMsNygtLisBCgoKDg0OGhAQGiwmICY3NCw0LC8sLCwsLCwsLCwsLCwsLCwsLC8sLCwsLCwsLCwsLCwsLCwsLCwsLCwsLCwsLP/AABEIALoBDgMBIgACEQEDEQH/xAAbAAEAAgMBAQAAAAAAAAAAAAAABAUBAgMGB//EAEEQAAICAQEEBgYHBgQHAAAAAAABAgMRBAUSITEyQVFhcZEGExQigaEzQlKxwdHwI3OSorThYnKCswcVU2OTsvH/xAAZAQEAAwEBAAAAAAAAAAAAAAAAAQIEAwX/xAAkEQADAAICAQQCAwAAAAAAAAAAAQIDMQQRIRIyQVEFYRMicf/aAAwDAQACEQMRAD8A+4gAAHyet+z+kGt1izu+1abR6j7PqtTpavVTfZu3xqWeyx/D6weNp9GJXXbdhfFxp1kqfVzTi21HTwg5xWXuyjOOVlc0gDzPpNL2nbOj1Gc16faNGgqw+DmqrbdXLx3/AFUPGpnuNv63X1z/AGPsMK8cJam2yMpz64pRjiK5cct9xU7R9FZ1VbIq06natPr46i6yco77UlfK26TbW83O3kuPHguBF12y7K9p6267Zz16uVPs1qenn6qMK92VDjfOPqVv70t6OU9/L4gFnV6cVrZd2ssralTOdE6a5KxvUQt9Uq65Je8pSccPHKWSdsm7arsrepq0kKpZ34122ytq91uKy4btnHCeN3GeGTyuz/RDWy2RraJxqo1EtdZqqUmpUZjdC2tLd4qt7u6spNJ8uo9TsjbmrtnVC3Z+oobT9bOdmmlVW1Fv3ZQscrE5JRWIrnngASPRnbMtVHUuUVH1Oq1OmWG3lUWOCk+94zg8btTbctds3YmplBVyt2nom4Rbklu6mUODa49EstkLX6KzXUx0kr1dq79Tp7ozqhQo6hqbjdvT34bknLLjGTaXBPrrtnejWtjsfYtEqmrtPrtPddHfr9yuvUTnOeVLD91p4Tb4gHodo+kOonrbdJooUynRCueotvnKNdbty6qlGCcpzcYuXUksc84Jfoxtyeo9oquhGvUaaxV3RhPfre9CNldlcmk3GUZJ4aTWGmeb236MKG09Tqp6CG0adTCneju0Svotpj6vMI3OKcJR3M4lnMeR6L0S0lcIWuvQR0ClJe7jTxnYkuE5KhtLDbSTeeYBfgAAAAAAAAAAAAAAAAAAAAAAAAAAAAAAAAAAAAAAAHGeqgnjPlxIbS2Sl2bWXRi4JvDm92Pe1GUseUZP4HQrdfbF26PDX00v6e8siSAAAAAAAAAAAAAAAAAAAAAAAAAAYbS5gGQAAAAAAAAAAAAAADS21RXE4XatLhHi+3q/uQpSbeW8nOsiWjpMd7Ot+pcuC4L9cyObA4Nt7OqXRB1/0ml/fP8Ap7yfCyS5Nlfr7I+s0vFfTPrX/QvJ47B3hrZLnhneGtj1pr5kEYLK6RVwi0hdF8mjoU+DeFklybRdZftFXj+i1BAhrJdeGdoayPWmvmXWSWVcMkg0hdF8mjcv2UAAAAAAPM/8S7HHY+0HFtNUTaaeGn2po8XtavQaX2CWzdTL2yeo08fVV6u3UK6E5JXRsrlZJKG7vPewsNLie69P9FbfsrW1VRc7J0yjCKxmUnyXElaTY1NVL9RTTTa691TjXCLUt3hlxXHiAUu1fSTaGlrlffpdP6iHvWRr1Up6iFefes3ZVRjLC47ql1cGcPSbaGujtfZkdPGuVc6dXJRlqLKoWtRpy7FGqS93K3XiWd6XR6/Iaj0fnPZVmnjseUtoeplG3U3wolm3GbLo6iU3Oyc3ndxybWcJZPabe0upr1WydTXRO+Onr1FV1dTrVsfXV1KMoxslFSSlU0/e6+sAl7T9JNRC/T6Smiu3WWVO+yDucaKKovdc5Wbm9JOb3UlDLw+WCm/4jW6mWwNoe11VVyXq1+yslbCUPW1PeTlCDTzlYa6ufEl7QjqatoU7Rr011ldukWnvoj6v2mlxsdtc93fxPjKUZRjLhwayY9MnqNfsbWwq0t8LJOEa67VXGyxRtrk5pKbwsKXSafuvgASb/SfWU3aV6rSwr0+puhRCUbnZfVZbn1Sugq1FbzST3ZyUW+b6/WnnPTfQW3Q0Sqg5uGv0ds8Y92uu1SnN56kkejAAAAAAAAAAOdtyjz8iFde5dy7Cjq2vL6yyTato1y68FMkZFtHeYSJQEJp8mmcdfe4VuS4vgvPrM7fS7LnYoNfqpTk19VPCXh1sS2ja10vJIimTLl9S6RZIi6xe/p/3r/2bS6jtaSSW6uCxzZWygm4trovK7nhrPlJ+Zsc1bWieic9q2f4fJ/mSNHtNykoyS48E129WUQdHo5WN4wkubZb6bZsIYfSa6329yO2P+R+fgh9ErAwbYGDUUNcDBnAwAYwbRnJcmzGBgA7x1cuvDOsdWutNfMh4GCyukVcIso2xfJo3KrBvGclybLrJ9lXj+iyBCjqpdeGdY6tdaa+ZZWmUcMkGsJp8mnxa4ceKeGvg018DEbYvk0Qth/RS/f6r+ptLlSwAAAAAAAAAAAAAAB4AHd1rH4tmsqezj5L7zXOaH8mlxS+DSFklybJD2hZuyXB5TXHiuXX/AGwRnF8eHLn3GCaxRW0V7ZE9otj0697vqln+SeH/ADG1euqbxvKL+zPMJfzYT+DZJNbK4yWJJNdjSa+ZhyfjYftfRZWbNG1VUpPEU2+4hLQRj9HKdfdCT3X4xeU/It9l631UcSxKXXPdUXLi8cFwXDuMj/HZE/0W9SJGi0mohLglh4ym1jBcYI1O0a5deCVCSfJp+Bacfo8FX2YwMG2BgsQa4GDbAwAa4GDbAwAa4GDZowmgDGBg2wMAGuBg2wUF21bcvGI92E38cnO7UbJS7L3BE2LNquWG/ptT/U2lV/zS77X8sfyI+yNq2KEui/2uofFdt9jfIquRJPpPXx1MuvidY6pdaaKPTbXg+Elu9/Nf2LFHaMvemUcInxti+TNyuwZjNrkzosn2UcFgCJHUS7mdI6ldaLq0VcM7g0jbF9ZuW7KgAAHiQAcD1TOTVxTx+GFkyCZup0yHKezSVS6uHjk1dL7n8V+J1MM7TybWyjwyyOCQ8di7zV1rvXzNE8mGcXhpHE6QukuTZiVfLHHJrKLXM7f1tfZTyifTtaxc+P6/XWTqdrwfNY/Xf+ZQg41xoevA7PVV6iEuTX3HbB5CMmuTwSadfZHkzhXFpaY8F5tDWKqKeMt8l97fcUV2vtlzk13Lgvka7T18pxi9zeknyUlHg+fF8M8F2FatoV8p71b/AO5FxT8JLMfmedyMeWX5T6Lz0S2YwItNZTTXammvNcDJiLm0bJLk2vBtHVay37cvNnAEptEEj2+37ciO2AG29gETZvQl+9v/AN+wlnOmpRTS65Sl8Zycn85MfAOhabD1Mt7c+q02u5rjwKs3ptcJKUeaLRXppMNdnrAVde24496Mk+7DXzaMWbcX1YN+Lx92Tb/NH2c+mWoKmvbi+tD4p5+TLTT3xmsxeV93cy03NaYaaNjKbXJmQXKm6ukZerxzXkR7bFFEJzbZ0hVWiPSioBmcGnhpp9jWGYKG4AAgsAAAYAYBIyZz+uDMAJtaJ6T2YcI//DWVXZ5Nm4Os8i09nN4YZxcHnGPLiakjIz2pP4L7zvPLXyjk+M/hkcw0dnUurn3mrqfj4GicsVpnGsdTtEGWz685inCX2q24P+Uervj0ZxsXZZHD/ihht+KZLBS+NivckKmRPbWvpK5x744sj4txw15HbT6iufQnGT7E/e/hfH5HU46jSVz6cYy72uPnzMWT8ZL9jLKzsCJ7JOP0ds0vszxZHwSlxXwY9fdHp1qS7apcf4J8/hIxZODlj47/AMLKkSwRoa+pvG9uv7Nidb/m4eTZJaMjlrZIABBIAAALj0dg82Pq4L48X+vEpy+2BqU4OHJrL8U+vxX5HbB160VrRanK61R8Rfco+JXzlk9OIds5ic22IGIxbOXrnl45dXBGiqnGui0Q70eksqjJYkk13rJX6jYlUujmL7uK8mWYOTSZnm6nTPNajY1seWJru4PyZAsg4vEk0+xrDPaGtlcZLEkmuxrJVwd55LW0eLB6S/YtUujmL7uK8mVuo2LbHo4mu7g/J/mUctGic8P5K0wb21yi8STT71g0ZU6oAAgsAACQYZkEEmAACxtvM13Y9nzf5gF1kpaZV45e0a+qXU/Nfic2nnB2M7z7Wd45dL3eTjXFT9pHB3eOeOJq4J93w4GieTD/AEcK49o4TgpLEkmuxrK+ZGWgjH6Nzr/ySe6/GLyn5E71T/XX4Gh0qIybSZy8oi5vj9i1f+OfyzH5Ie3wXTU6/wDPH3fhKOV54JQMmT8firXglWzFclJZi1JdsWpLzRkiW7Oqk87u7L7UMxl5ox7PdHo3Nrssip5/1cJGK/x2Re3yWVomG9FklZHc4z4PujH7UvhyXX98XT+0OSi41cfrJzwu9xlnPhkvdLpo1rC4t8ZSfOT7WVw8K/V/fwHRInLLMJCKy0hN+X65npXShdIiJ9TOVss+HI0guJu0YguJkfl9m1eF0j1AAO55AAAAAABrOCaw0muxrKIGo2NVLlmL7uXkyxBDSZabqdM85fsSyPRamvJ+T/MrrapReJJx8Vg9oazimsNJrsfFFXCNE8qls8UD0+o2PTLknF/4eXk+BW6jYdi6LUvk/nw+ZRw0aI5EV+iqB0uplHhKLj4r9ZOZQ7p9mGDJggsAACQAASYABBIGFnl+QBabqdMiomtow61nnhGnq3nGDoDRPLpbRwriS9M4tA7NJ8/P7jnKtrsZrx54vT8mS8NxtHTRfSR+P3Mtiq0K/aR+P3Mva4tLv/D9ZGWvSUS7NZZXD9Z6zk0dWjRowvyzTPhHJoxFcTdot9BpNxZfSfyXYQl2TeRQiYADqeaAAAAAAAAAAAAAAAYlFNYfFd5Bv2RTLkt1/wCHh8uRPBDSZabqdM87qNhWLoNS7uT/ACK6/Tzg/ei4+K4efWezMNZ5lHjRojl0t+TxAPU6jZFMvq7r7Y8PlyK3UbBmuhJS7nwf5fcUcNGqOTFfoqAdbtNOHTi14rh58jkUNCaegYMmAWAAIJAABICYBBOyTs1L1seHb/6suWin2X9LH4/cy6aNE06XlmDNKm/COTRzaOzR10mm3nl8l8+4no5ukl2zfZ+l+s/9K/EsACyXRju3T7YABJUAAAAAAAAAAAAAAAAAAAAAAAAw0QtRsqmf1d19seHy5fInAhpMtNOdM8/qNgyXQkpdz4P+/wAit1Glsh0otd/V5rgeyBR418GmOZa35PDA9ZqNl0z+rh9seH9is1GwJLoST7pcH5o5vG0ao5eOt+CmB31Gjsh0otd/Nea4HAoak0/KAAILEvZf0q8H9xdspdlfSrwZdxi28I749GHk+8VUuTx5ljGKSwjWqtRWDc6nn3fqAABQAAAAAAAAAAAAAAAAAAAAAAAAAAAAAAAAAAAAEPUbMpnzik+2PB/LmTAQ12WmnPlModRsB/Ulnulw+a/IrNRorIdKLS7ea80exBR40zTHMud+Tyeyfpfg/wAD09FW6u/9cDg6Yq+LUUm4yy0km+RMJhdLoryMvraaAALmY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jpeg;base64,/9j/4AAQSkZJRgABAQAAAQABAAD/2wCEAAkGBxASDxAUEhQUFBQVFRQUFRUVFRQWFBUUFBUWFhQUFxgYHCgiGBolHBQUITEhJSkrLi4uFx8zODMsNygtLisBCgoKDg0OGhAQGiwmICY3NCw0LC8sLCwsLCwsLCwsLCwsLCwsLC8sLCwsLCwsLCwsLCwsLCwsLCwsLCwsLCwsLP/AABEIALoBDgMBIgACEQEDEQH/xAAbAAEAAgMBAQAAAAAAAAAAAAAABAUBAgMGB//EAEEQAAICAQEEBgYHBgQHAAAAAAABAgMRBAUSITEyQVFhcZEGExQigaEzQlKxwdHwI3OSorThYnKCswcVU2OTsvH/xAAZAQEAAwEBAAAAAAAAAAAAAAAAAQIEAwX/xAAkEQADAAICAQQCAwAAAAAAAAAAAQIDMQQRIRIyQVEFYRMicf/aAAwDAQACEQMRAD8A+4gAAHyet+z+kGt1izu+1abR6j7PqtTpavVTfZu3xqWeyx/D6weNp9GJXXbdhfFxp1kqfVzTi21HTwg5xWXuyjOOVlc0gDzPpNL2nbOj1Gc16faNGgqw+DmqrbdXLx3/AFUPGpnuNv63X1z/AGPsMK8cJam2yMpz64pRjiK5cct9xU7R9FZ1VbIq06natPr46i6yco77UlfK26TbW83O3kuPHguBF12y7K9p6267Zz16uVPs1qenn6qMK92VDjfOPqVv70t6OU9/L4gFnV6cVrZd2ssralTOdE6a5KxvUQt9Uq65Je8pSccPHKWSdsm7arsrepq0kKpZ34122ytq91uKy4btnHCeN3GeGTyuz/RDWy2RraJxqo1EtdZqqUmpUZjdC2tLd4qt7u6spNJ8uo9TsjbmrtnVC3Z+oobT9bOdmmlVW1Fv3ZQscrE5JRWIrnngASPRnbMtVHUuUVH1Oq1OmWG3lUWOCk+94zg8btTbctds3YmplBVyt2nom4Rbklu6mUODa49EstkLX6KzXUx0kr1dq79Tp7ozqhQo6hqbjdvT34bknLLjGTaXBPrrtnejWtjsfYtEqmrtPrtPddHfr9yuvUTnOeVLD91p4Tb4gHodo+kOonrbdJooUynRCueotvnKNdbty6qlGCcpzcYuXUksc84Jfoxtyeo9oquhGvUaaxV3RhPfre9CNldlcmk3GUZJ4aTWGmeb236MKG09Tqp6CG0adTCneju0Svotpj6vMI3OKcJR3M4lnMeR6L0S0lcIWuvQR0ClJe7jTxnYkuE5KhtLDbSTeeYBfgAAAAAAAAAAAAAAAAAAAAAAAAAAAAAAAAAAAAAAAHGeqgnjPlxIbS2Sl2bWXRi4JvDm92Pe1GUseUZP4HQrdfbF26PDX00v6e8siSAAAAAAAAAAAAAAAAAAAAAAAAAAYbS5gGQAAAAAAAAAAAAAADS21RXE4XatLhHi+3q/uQpSbeW8nOsiWjpMd7Ot+pcuC4L9cyObA4Nt7OqXRB1/0ml/fP8Ap7yfCyS5Nlfr7I+s0vFfTPrX/QvJ47B3hrZLnhneGtj1pr5kEYLK6RVwi0hdF8mjoU+DeFklybRdZftFXj+i1BAhrJdeGdoayPWmvmXWSWVcMkg0hdF8mjcv2UAAAAAAPM/8S7HHY+0HFtNUTaaeGn2po8XtavQaX2CWzdTL2yeo08fVV6u3UK6E5JXRsrlZJKG7vPewsNLie69P9FbfsrW1VRc7J0yjCKxmUnyXElaTY1NVL9RTTTa691TjXCLUt3hlxXHiAUu1fSTaGlrlffpdP6iHvWRr1Up6iFefes3ZVRjLC47ql1cGcPSbaGujtfZkdPGuVc6dXJRlqLKoWtRpy7FGqS93K3XiWd6XR6/Iaj0fnPZVmnjseUtoeplG3U3wolm3GbLo6iU3Oyc3ndxybWcJZPabe0upr1WydTXRO+Onr1FV1dTrVsfXV1KMoxslFSSlU0/e6+sAl7T9JNRC/T6Smiu3WWVO+yDucaKKovdc5Wbm9JOb3UlDLw+WCm/4jW6mWwNoe11VVyXq1+yslbCUPW1PeTlCDTzlYa6ufEl7QjqatoU7Rr011ldukWnvoj6v2mlxsdtc93fxPjKUZRjLhwayY9MnqNfsbWwq0t8LJOEa67VXGyxRtrk5pKbwsKXSafuvgASb/SfWU3aV6rSwr0+puhRCUbnZfVZbn1Sugq1FbzST3ZyUW+b6/WnnPTfQW3Q0Sqg5uGv0ds8Y92uu1SnN56kkejAAAAAAAAAAOdtyjz8iFde5dy7Cjq2vL6yyTato1y68FMkZFtHeYSJQEJp8mmcdfe4VuS4vgvPrM7fS7LnYoNfqpTk19VPCXh1sS2ja10vJIimTLl9S6RZIi6xe/p/3r/2bS6jtaSSW6uCxzZWygm4trovK7nhrPlJ+Zsc1bWieic9q2f4fJ/mSNHtNykoyS48E129WUQdHo5WN4wkubZb6bZsIYfSa6329yO2P+R+fgh9ErAwbYGDUUNcDBnAwAYwbRnJcmzGBgA7x1cuvDOsdWutNfMh4GCyukVcIso2xfJo3KrBvGclybLrJ9lXj+iyBCjqpdeGdY6tdaa+ZZWmUcMkGsJp8mnxa4ceKeGvg018DEbYvk0Qth/RS/f6r+ptLlSwAAAAAAAAAAAAAAB4AHd1rH4tmsqezj5L7zXOaH8mlxS+DSFklybJD2hZuyXB5TXHiuXX/AGwRnF8eHLn3GCaxRW0V7ZE9otj0697vqln+SeH/ADG1euqbxvKL+zPMJfzYT+DZJNbK4yWJJNdjSa+ZhyfjYftfRZWbNG1VUpPEU2+4hLQRj9HKdfdCT3X4xeU/It9l631UcSxKXXPdUXLi8cFwXDuMj/HZE/0W9SJGi0mohLglh4ym1jBcYI1O0a5deCVCSfJp+Bacfo8FX2YwMG2BgsQa4GDbAwAa4GDbAwAa4GDZowmgDGBg2wMAGuBg2wUF21bcvGI92E38cnO7UbJS7L3BE2LNquWG/ptT/U2lV/zS77X8sfyI+yNq2KEui/2uofFdt9jfIquRJPpPXx1MuvidY6pdaaKPTbXg+Elu9/Nf2LFHaMvemUcInxti+TNyuwZjNrkzosn2UcFgCJHUS7mdI6ldaLq0VcM7g0jbF9ZuW7KgAAHiQAcD1TOTVxTx+GFkyCZup0yHKezSVS6uHjk1dL7n8V+J1MM7TybWyjwyyOCQ8di7zV1rvXzNE8mGcXhpHE6QukuTZiVfLHHJrKLXM7f1tfZTyifTtaxc+P6/XWTqdrwfNY/Xf+ZQg41xoevA7PVV6iEuTX3HbB5CMmuTwSadfZHkzhXFpaY8F5tDWKqKeMt8l97fcUV2vtlzk13Lgvka7T18pxi9zeknyUlHg+fF8M8F2FatoV8p71b/AO5FxT8JLMfmedyMeWX5T6Lz0S2YwItNZTTXammvNcDJiLm0bJLk2vBtHVay37cvNnAEptEEj2+37ciO2AG29gETZvQl+9v/AN+wlnOmpRTS65Sl8Zycn85MfAOhabD1Mt7c+q02u5rjwKs3ptcJKUeaLRXppMNdnrAVde24496Mk+7DXzaMWbcX1YN+Lx92Tb/NH2c+mWoKmvbi+tD4p5+TLTT3xmsxeV93cy03NaYaaNjKbXJmQXKm6ukZerxzXkR7bFFEJzbZ0hVWiPSioBmcGnhpp9jWGYKG4AAgsAAAYAYBIyZz+uDMAJtaJ6T2YcI//DWVXZ5Nm4Os8i09nN4YZxcHnGPLiakjIz2pP4L7zvPLXyjk+M/hkcw0dnUurn3mrqfj4GicsVpnGsdTtEGWz685inCX2q24P+Uervj0ZxsXZZHD/ihht+KZLBS+NivckKmRPbWvpK5x744sj4txw15HbT6iufQnGT7E/e/hfH5HU46jSVz6cYy72uPnzMWT8ZL9jLKzsCJ7JOP0ds0vszxZHwSlxXwY9fdHp1qS7apcf4J8/hIxZODlj47/AMLKkSwRoa+pvG9uv7Nidb/m4eTZJaMjlrZIABBIAAALj0dg82Pq4L48X+vEpy+2BqU4OHJrL8U+vxX5HbB160VrRanK61R8Rfco+JXzlk9OIds5ic22IGIxbOXrnl45dXBGiqnGui0Q70eksqjJYkk13rJX6jYlUujmL7uK8mWYOTSZnm6nTPNajY1seWJru4PyZAsg4vEk0+xrDPaGtlcZLEkmuxrJVwd55LW0eLB6S/YtUujmL7uK8mVuo2LbHo4mu7g/J/mUctGic8P5K0wb21yi8STT71g0ZU6oAAgsAACQYZkEEmAACxtvM13Y9nzf5gF1kpaZV45e0a+qXU/Nfic2nnB2M7z7Wd45dL3eTjXFT9pHB3eOeOJq4J93w4GieTD/AEcK49o4TgpLEkmuxrK+ZGWgjH6Nzr/ySe6/GLyn5E71T/XX4Gh0qIybSZy8oi5vj9i1f+OfyzH5Ie3wXTU6/wDPH3fhKOV54JQMmT8firXglWzFclJZi1JdsWpLzRkiW7Oqk87u7L7UMxl5ox7PdHo3Nrssip5/1cJGK/x2Re3yWVomG9FklZHc4z4PujH7UvhyXX98XT+0OSi41cfrJzwu9xlnPhkvdLpo1rC4t8ZSfOT7WVw8K/V/fwHRInLLMJCKy0hN+X65npXShdIiJ9TOVss+HI0guJu0YguJkfl9m1eF0j1AAO55AAAAAABrOCaw0muxrKIGo2NVLlmL7uXkyxBDSZabqdM85fsSyPRamvJ+T/MrrapReJJx8Vg9oazimsNJrsfFFXCNE8qls8UD0+o2PTLknF/4eXk+BW6jYdi6LUvk/nw+ZRw0aI5EV+iqB0uplHhKLj4r9ZOZQ7p9mGDJggsAACQAASYABBIGFnl+QBabqdMiomtow61nnhGnq3nGDoDRPLpbRwriS9M4tA7NJ8/P7jnKtrsZrx54vT8mS8NxtHTRfSR+P3Mtiq0K/aR+P3Mva4tLv/D9ZGWvSUS7NZZXD9Z6zk0dWjRowvyzTPhHJoxFcTdot9BpNxZfSfyXYQl2TeRQiYADqeaAAAAAAAAAAAAAAAYlFNYfFd5Bv2RTLkt1/wCHh8uRPBDSZabqdM87qNhWLoNS7uT/ACK6/Tzg/ei4+K4efWezMNZ5lHjRojl0t+TxAPU6jZFMvq7r7Y8PlyK3UbBmuhJS7nwf5fcUcNGqOTFfoqAdbtNOHTi14rh58jkUNCaegYMmAWAAIJAABICYBBOyTs1L1seHb/6suWin2X9LH4/cy6aNE06XlmDNKm/COTRzaOzR10mm3nl8l8+4no5ukl2zfZ+l+s/9K/EsACyXRju3T7YABJUAAAAAAAAAAAAAAAAAAAAAAAAw0QtRsqmf1d19seHy5fInAhpMtNOdM8/qNgyXQkpdz4P+/wAit1Glsh0otd/V5rgeyBR418GmOZa35PDA9ZqNl0z+rh9seH9is1GwJLoST7pcH5o5vG0ao5eOt+CmB31Gjsh0otd/Nea4HAoak0/KAAILEvZf0q8H9xdspdlfSrwZdxi28I749GHk+8VUuTx5ljGKSwjWqtRWDc6nn3fqAABQAAAAAAAAAAAAAAAAAAAAAAAAAAAAAAAAAAAAEPUbMpnzik+2PB/LmTAQ12WmnPlModRsB/Ulnulw+a/IrNRorIdKLS7ea80exBR40zTHMud+Tyeyfpfg/wAD09FW6u/9cDg6Yq+LUUm4yy0km+RMJhdLoryMvraaAALmY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6" name="Picture 12" descr="http://upload.wikimedia.org/wikipedia/commons/thumb/a/ab/Macule_and_Patch.svg/2000px-Macule_and_Patch.svg.png"/>
          <p:cNvPicPr>
            <a:picLocks noChangeAspect="1" noChangeArrowheads="1"/>
          </p:cNvPicPr>
          <p:nvPr/>
        </p:nvPicPr>
        <p:blipFill>
          <a:blip r:embed="rId4" cstate="print"/>
          <a:srcRect/>
          <a:stretch>
            <a:fillRect/>
          </a:stretch>
        </p:blipFill>
        <p:spPr bwMode="auto">
          <a:xfrm>
            <a:off x="5004048" y="4868605"/>
            <a:ext cx="2880320" cy="1989395"/>
          </a:xfrm>
          <a:prstGeom prst="rect">
            <a:avLst/>
          </a:prstGeom>
          <a:noFill/>
        </p:spPr>
      </p:pic>
      <p:cxnSp>
        <p:nvCxnSpPr>
          <p:cNvPr id="20" name="Straight Connector 19"/>
          <p:cNvCxnSpPr/>
          <p:nvPr/>
        </p:nvCxnSpPr>
        <p:spPr>
          <a:xfrm>
            <a:off x="683568" y="404664"/>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07904" y="-27384"/>
            <a:ext cx="2063385" cy="461665"/>
          </a:xfrm>
          <a:prstGeom prst="rect">
            <a:avLst/>
          </a:prstGeom>
          <a:noFill/>
        </p:spPr>
        <p:txBody>
          <a:bodyPr wrap="none" rtlCol="0">
            <a:spAutoFit/>
          </a:bodyPr>
          <a:lstStyle/>
          <a:p>
            <a:r>
              <a:rPr lang="en-US" sz="2400" b="1" dirty="0">
                <a:solidFill>
                  <a:srgbClr val="FF0000"/>
                </a:solidFill>
              </a:rPr>
              <a:t>Definitions </a:t>
            </a:r>
          </a:p>
        </p:txBody>
      </p:sp>
      <p:pic>
        <p:nvPicPr>
          <p:cNvPr id="37890" name="Picture 2" descr="http://upload.wikimedia.org/wikipedia/commons/e/ea/Vesnuschki.jpg"/>
          <p:cNvPicPr>
            <a:picLocks noChangeAspect="1" noChangeArrowheads="1"/>
          </p:cNvPicPr>
          <p:nvPr/>
        </p:nvPicPr>
        <p:blipFill>
          <a:blip r:embed="rId5" cstate="print"/>
          <a:srcRect/>
          <a:stretch>
            <a:fillRect/>
          </a:stretch>
        </p:blipFill>
        <p:spPr bwMode="auto">
          <a:xfrm>
            <a:off x="467544" y="2060848"/>
            <a:ext cx="3203848" cy="2401454"/>
          </a:xfrm>
          <a:prstGeom prst="rect">
            <a:avLst/>
          </a:prstGeom>
          <a:noFill/>
        </p:spPr>
      </p:pic>
      <p:sp>
        <p:nvSpPr>
          <p:cNvPr id="17" name="Rectangle 16"/>
          <p:cNvSpPr/>
          <p:nvPr/>
        </p:nvSpPr>
        <p:spPr>
          <a:xfrm>
            <a:off x="2051720" y="3933056"/>
            <a:ext cx="1149674" cy="400110"/>
          </a:xfrm>
          <a:prstGeom prst="rect">
            <a:avLst/>
          </a:prstGeom>
        </p:spPr>
        <p:txBody>
          <a:bodyPr wrap="none">
            <a:spAutoFit/>
          </a:bodyPr>
          <a:lstStyle/>
          <a:p>
            <a:r>
              <a:rPr lang="en-US" sz="2000" b="1" dirty="0" err="1"/>
              <a:t>Macule</a:t>
            </a:r>
            <a:endParaRPr lang="en-US" sz="2000" b="1" dirty="0"/>
          </a:p>
        </p:txBody>
      </p:sp>
      <p:cxnSp>
        <p:nvCxnSpPr>
          <p:cNvPr id="18" name="Straight Arrow Connector 17"/>
          <p:cNvCxnSpPr/>
          <p:nvPr/>
        </p:nvCxnSpPr>
        <p:spPr>
          <a:xfrm flipH="1" flipV="1">
            <a:off x="2267744" y="3573016"/>
            <a:ext cx="288032" cy="43204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16831" y="4653136"/>
            <a:ext cx="863378" cy="369332"/>
          </a:xfrm>
          <a:prstGeom prst="rect">
            <a:avLst/>
          </a:prstGeom>
          <a:noFill/>
        </p:spPr>
        <p:txBody>
          <a:bodyPr wrap="none" rtlCol="0">
            <a:spAutoFit/>
          </a:bodyPr>
          <a:lstStyle/>
          <a:p>
            <a:r>
              <a:rPr lang="en-US" b="1" dirty="0">
                <a:latin typeface="Calibri" pitchFamily="34" charset="0"/>
              </a:rPr>
              <a:t>Freckle</a:t>
            </a:r>
          </a:p>
        </p:txBody>
      </p:sp>
    </p:spTree>
    <p:extLst>
      <p:ext uri="{BB962C8B-B14F-4D97-AF65-F5344CB8AC3E}">
        <p14:creationId xmlns:p14="http://schemas.microsoft.com/office/powerpoint/2010/main" val="289893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7890"/>
                                        </p:tgtEl>
                                        <p:attrNameLst>
                                          <p:attrName>style.visibility</p:attrName>
                                        </p:attrNameLst>
                                      </p:cBhvr>
                                      <p:to>
                                        <p:strVal val="visible"/>
                                      </p:to>
                                    </p:set>
                                    <p:animEffect transition="in" filter="blinds(horizontal)">
                                      <p:cBhvr>
                                        <p:cTn id="22" dur="500"/>
                                        <p:tgtEl>
                                          <p:spTgt spid="3789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blinds(horizontal)">
                                      <p:cBhvr>
                                        <p:cTn id="36" dur="500"/>
                                        <p:tgtEl>
                                          <p:spTgt spid="102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036"/>
                                        </p:tgtEl>
                                        <p:attrNameLst>
                                          <p:attrName>style.visibility</p:attrName>
                                        </p:attrNameLst>
                                      </p:cBhvr>
                                      <p:to>
                                        <p:strVal val="visible"/>
                                      </p:to>
                                    </p:set>
                                    <p:animEffect transition="in" filter="blinds(horizontal)">
                                      <p:cBhvr>
                                        <p:cTn id="41"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9771"/>
            <a:ext cx="4042792" cy="648072"/>
          </a:xfrm>
        </p:spPr>
        <p:txBody>
          <a:bodyPr>
            <a:normAutofit/>
          </a:bodyPr>
          <a:lstStyle/>
          <a:p>
            <a:pPr>
              <a:buNone/>
            </a:pPr>
            <a:r>
              <a:rPr lang="en-US" b="1" dirty="0"/>
              <a:t>Papule &amp; Plaque </a:t>
            </a:r>
            <a:endParaRPr lang="en-US" dirty="0"/>
          </a:p>
          <a:p>
            <a:endParaRPr lang="en-US" dirty="0"/>
          </a:p>
        </p:txBody>
      </p:sp>
      <p:sp>
        <p:nvSpPr>
          <p:cNvPr id="4" name="Rectangle 3"/>
          <p:cNvSpPr/>
          <p:nvPr/>
        </p:nvSpPr>
        <p:spPr>
          <a:xfrm>
            <a:off x="467544" y="941819"/>
            <a:ext cx="8208912" cy="861774"/>
          </a:xfrm>
          <a:prstGeom prst="rect">
            <a:avLst/>
          </a:prstGeom>
        </p:spPr>
        <p:txBody>
          <a:bodyPr wrap="square">
            <a:spAutoFit/>
          </a:bodyPr>
          <a:lstStyle/>
          <a:p>
            <a:pPr algn="just"/>
            <a:r>
              <a:rPr lang="en-US" sz="1600" b="1" dirty="0"/>
              <a:t>Papule: </a:t>
            </a:r>
            <a:r>
              <a:rPr lang="en-US" sz="1600" dirty="0"/>
              <a:t>is a circumscribed, solid elevation of skin with no visible fluid, varying in size from a pinhead to 1 cm. They can be brown, purple, pink or red in color.</a:t>
            </a:r>
          </a:p>
          <a:p>
            <a:pPr algn="just"/>
            <a:r>
              <a:rPr lang="en-US" sz="1600" b="1" dirty="0"/>
              <a:t>Plaque:</a:t>
            </a:r>
            <a:r>
              <a:rPr lang="en-US" sz="1600" dirty="0"/>
              <a:t> is a solid, raised, flat-topped lesion greater than 1 cm. in diameter.</a:t>
            </a:r>
          </a:p>
        </p:txBody>
      </p:sp>
      <p:cxnSp>
        <p:nvCxnSpPr>
          <p:cNvPr id="5" name="Straight Connector 4"/>
          <p:cNvCxnSpPr/>
          <p:nvPr/>
        </p:nvCxnSpPr>
        <p:spPr>
          <a:xfrm>
            <a:off x="683568" y="404664"/>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07904" y="-27384"/>
            <a:ext cx="2063385" cy="461665"/>
          </a:xfrm>
          <a:prstGeom prst="rect">
            <a:avLst/>
          </a:prstGeom>
          <a:noFill/>
        </p:spPr>
        <p:txBody>
          <a:bodyPr wrap="none" rtlCol="0">
            <a:spAutoFit/>
          </a:bodyPr>
          <a:lstStyle/>
          <a:p>
            <a:r>
              <a:rPr lang="en-US" sz="2400" b="1" dirty="0">
                <a:solidFill>
                  <a:srgbClr val="FF0000"/>
                </a:solidFill>
              </a:rPr>
              <a:t>Definitions </a:t>
            </a:r>
          </a:p>
        </p:txBody>
      </p:sp>
      <p:pic>
        <p:nvPicPr>
          <p:cNvPr id="14338" name="Picture 2" descr="http://upload.wikimedia.org/wikipedia/commons/thumb/1/1e/Papule_and_Plaque.svg/2000px-Papule_and_Plaque.svg.png"/>
          <p:cNvPicPr>
            <a:picLocks noChangeAspect="1" noChangeArrowheads="1"/>
          </p:cNvPicPr>
          <p:nvPr/>
        </p:nvPicPr>
        <p:blipFill>
          <a:blip r:embed="rId3" cstate="print"/>
          <a:srcRect/>
          <a:stretch>
            <a:fillRect/>
          </a:stretch>
        </p:blipFill>
        <p:spPr bwMode="auto">
          <a:xfrm>
            <a:off x="3275857" y="4630161"/>
            <a:ext cx="3600399" cy="2327231"/>
          </a:xfrm>
          <a:prstGeom prst="rect">
            <a:avLst/>
          </a:prstGeom>
          <a:noFill/>
        </p:spPr>
      </p:pic>
      <p:pic>
        <p:nvPicPr>
          <p:cNvPr id="14340" name="Picture 4" descr="https://yoderm.com/pimples/wp-content/uploads/2013/04/Papule-on-the-nose1.jpg"/>
          <p:cNvPicPr>
            <a:picLocks noChangeAspect="1" noChangeArrowheads="1"/>
          </p:cNvPicPr>
          <p:nvPr/>
        </p:nvPicPr>
        <p:blipFill>
          <a:blip r:embed="rId4" cstate="print"/>
          <a:srcRect/>
          <a:stretch>
            <a:fillRect/>
          </a:stretch>
        </p:blipFill>
        <p:spPr bwMode="auto">
          <a:xfrm>
            <a:off x="428596" y="1857364"/>
            <a:ext cx="2160240" cy="2160240"/>
          </a:xfrm>
          <a:prstGeom prst="rect">
            <a:avLst/>
          </a:prstGeom>
          <a:noFill/>
        </p:spPr>
      </p:pic>
      <p:pic>
        <p:nvPicPr>
          <p:cNvPr id="14342" name="Picture 6" descr="http://z.about.com/d/psoriasis/1/0/4/-/-/-/elbowsmall.JPG"/>
          <p:cNvPicPr>
            <a:picLocks noChangeAspect="1" noChangeArrowheads="1"/>
          </p:cNvPicPr>
          <p:nvPr/>
        </p:nvPicPr>
        <p:blipFill>
          <a:blip r:embed="rId5" cstate="print"/>
          <a:srcRect/>
          <a:stretch>
            <a:fillRect/>
          </a:stretch>
        </p:blipFill>
        <p:spPr bwMode="auto">
          <a:xfrm>
            <a:off x="6156176" y="1700808"/>
            <a:ext cx="2448272" cy="3264364"/>
          </a:xfrm>
          <a:prstGeom prst="rect">
            <a:avLst/>
          </a:prstGeom>
          <a:noFill/>
        </p:spPr>
      </p:pic>
      <p:sp>
        <p:nvSpPr>
          <p:cNvPr id="9" name="Rectangle 8"/>
          <p:cNvSpPr/>
          <p:nvPr/>
        </p:nvSpPr>
        <p:spPr>
          <a:xfrm>
            <a:off x="539552" y="2060848"/>
            <a:ext cx="1124410" cy="461665"/>
          </a:xfrm>
          <a:prstGeom prst="rect">
            <a:avLst/>
          </a:prstGeom>
        </p:spPr>
        <p:txBody>
          <a:bodyPr wrap="none">
            <a:spAutoFit/>
          </a:bodyPr>
          <a:lstStyle/>
          <a:p>
            <a:r>
              <a:rPr lang="en-US" sz="2400" b="1" dirty="0">
                <a:latin typeface="Calibri" pitchFamily="34" charset="0"/>
              </a:rPr>
              <a:t>Papule </a:t>
            </a:r>
            <a:endParaRPr lang="en-US" sz="2400" dirty="0">
              <a:latin typeface="Calibri" pitchFamily="34" charset="0"/>
            </a:endParaRPr>
          </a:p>
        </p:txBody>
      </p:sp>
      <p:pic>
        <p:nvPicPr>
          <p:cNvPr id="35842" name="Picture 2" descr="https://encrypted-tbn3.gstatic.com/images?q=tbn:ANd9GcRuR2iNoC4rpZr-N_gN_150nQeRZtcqSRAul5ng5mAzL2RpjWVKYQ"/>
          <p:cNvPicPr>
            <a:picLocks noChangeAspect="1" noChangeArrowheads="1"/>
          </p:cNvPicPr>
          <p:nvPr/>
        </p:nvPicPr>
        <p:blipFill>
          <a:blip r:embed="rId6" cstate="print"/>
          <a:srcRect/>
          <a:stretch>
            <a:fillRect/>
          </a:stretch>
        </p:blipFill>
        <p:spPr bwMode="auto">
          <a:xfrm>
            <a:off x="184286" y="4293096"/>
            <a:ext cx="2875546" cy="1872208"/>
          </a:xfrm>
          <a:prstGeom prst="rect">
            <a:avLst/>
          </a:prstGeom>
          <a:noFill/>
        </p:spPr>
      </p:pic>
      <p:sp>
        <p:nvSpPr>
          <p:cNvPr id="12" name="TextBox 11"/>
          <p:cNvSpPr txBox="1"/>
          <p:nvPr/>
        </p:nvSpPr>
        <p:spPr>
          <a:xfrm>
            <a:off x="611560" y="4407495"/>
            <a:ext cx="1891993" cy="461665"/>
          </a:xfrm>
          <a:prstGeom prst="rect">
            <a:avLst/>
          </a:prstGeom>
          <a:noFill/>
        </p:spPr>
        <p:txBody>
          <a:bodyPr wrap="none" rtlCol="0">
            <a:spAutoFit/>
          </a:bodyPr>
          <a:lstStyle/>
          <a:p>
            <a:r>
              <a:rPr lang="en-US" sz="2400" b="1" dirty="0">
                <a:latin typeface="Calibri" pitchFamily="34" charset="0"/>
              </a:rPr>
              <a:t>Wart papules</a:t>
            </a:r>
          </a:p>
        </p:txBody>
      </p:sp>
      <p:sp>
        <p:nvSpPr>
          <p:cNvPr id="13" name="TextBox 12"/>
          <p:cNvSpPr txBox="1"/>
          <p:nvPr/>
        </p:nvSpPr>
        <p:spPr>
          <a:xfrm>
            <a:off x="6615825" y="3573016"/>
            <a:ext cx="1916615" cy="646331"/>
          </a:xfrm>
          <a:prstGeom prst="rect">
            <a:avLst/>
          </a:prstGeom>
          <a:noFill/>
        </p:spPr>
        <p:txBody>
          <a:bodyPr wrap="none" rtlCol="0">
            <a:spAutoFit/>
          </a:bodyPr>
          <a:lstStyle/>
          <a:p>
            <a:r>
              <a:rPr lang="en-US" b="1" dirty="0">
                <a:latin typeface="Calibri" pitchFamily="34" charset="0"/>
              </a:rPr>
              <a:t>Psoriasis (Plaque) </a:t>
            </a:r>
          </a:p>
          <a:p>
            <a:endParaRPr lang="en-US" b="1" dirty="0">
              <a:latin typeface="Calibri" pitchFamily="34" charset="0"/>
            </a:endParaRPr>
          </a:p>
        </p:txBody>
      </p:sp>
    </p:spTree>
    <p:extLst>
      <p:ext uri="{BB962C8B-B14F-4D97-AF65-F5344CB8AC3E}">
        <p14:creationId xmlns:p14="http://schemas.microsoft.com/office/powerpoint/2010/main" val="212429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blinds(horizontal)">
                                      <p:cBhvr>
                                        <p:cTn id="17" dur="500"/>
                                        <p:tgtEl>
                                          <p:spTgt spid="1434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5842"/>
                                        </p:tgtEl>
                                        <p:attrNameLst>
                                          <p:attrName>style.visibility</p:attrName>
                                        </p:attrNameLst>
                                      </p:cBhvr>
                                      <p:to>
                                        <p:strVal val="visible"/>
                                      </p:to>
                                    </p:set>
                                    <p:animEffect transition="in" filter="blinds(horizontal)">
                                      <p:cBhvr>
                                        <p:cTn id="25" dur="500"/>
                                        <p:tgtEl>
                                          <p:spTgt spid="3584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blinds(horizontal)">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4342"/>
                                        </p:tgtEl>
                                        <p:attrNameLst>
                                          <p:attrName>style.visibility</p:attrName>
                                        </p:attrNameLst>
                                      </p:cBhvr>
                                      <p:to>
                                        <p:strVal val="visible"/>
                                      </p:to>
                                    </p:set>
                                    <p:animEffect transition="in" filter="blinds(horizontal)">
                                      <p:cBhvr>
                                        <p:cTn id="38" dur="500"/>
                                        <p:tgtEl>
                                          <p:spTgt spid="1434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4338"/>
                                        </p:tgtEl>
                                        <p:attrNameLst>
                                          <p:attrName>style.visibility</p:attrName>
                                        </p:attrNameLst>
                                      </p:cBhvr>
                                      <p:to>
                                        <p:strVal val="visible"/>
                                      </p:to>
                                    </p:set>
                                    <p:animEffect transition="in" filter="blinds(horizontal)">
                                      <p:cBhvr>
                                        <p:cTn id="46"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83568" y="1762472"/>
            <a:ext cx="7772400" cy="4690864"/>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SzPct val="85000"/>
              <a:buFont typeface="Wingdings" pitchFamily="2" charset="2"/>
              <a:buChar char="Ø"/>
              <a:tabLst/>
              <a:defRPr/>
            </a:pPr>
            <a:r>
              <a:rPr kumimoji="0" lang="en-US" sz="2400" b="1" i="0" u="none" strike="noStrike" kern="1200" cap="none" spc="0" normalizeH="0" baseline="0" noProof="0" dirty="0">
                <a:ln>
                  <a:noFill/>
                </a:ln>
                <a:solidFill>
                  <a:schemeClr val="tx1"/>
                </a:solidFill>
                <a:effectLst/>
                <a:uLnTx/>
                <a:uFillTx/>
                <a:latin typeface="Calibri" pitchFamily="34" charset="0"/>
              </a:rPr>
              <a:t>Common inhabitant of the skin and mucous membranes (why?)</a:t>
            </a:r>
          </a:p>
          <a:p>
            <a:pPr marL="274320" marR="0" lvl="0" indent="-274320" algn="l" defTabSz="914400" rtl="0" eaLnBrk="1" fontAlgn="auto" latinLnBrk="0" hangingPunct="1">
              <a:lnSpc>
                <a:spcPct val="100000"/>
              </a:lnSpc>
              <a:spcBef>
                <a:spcPct val="20000"/>
              </a:spcBef>
              <a:spcAft>
                <a:spcPts val="0"/>
              </a:spcAft>
              <a:buSzPct val="85000"/>
              <a:tabLst/>
              <a:defRPr/>
            </a:pPr>
            <a:r>
              <a:rPr lang="en-US" sz="2400" b="1" dirty="0">
                <a:latin typeface="Calibri" pitchFamily="34" charset="0"/>
              </a:rPr>
              <a:t>    </a:t>
            </a:r>
            <a:r>
              <a:rPr lang="en-US" sz="2400" dirty="0">
                <a:latin typeface="Calibri" pitchFamily="34" charset="0"/>
              </a:rPr>
              <a:t>Because they can withstand  high salt, extremes in pH and temperatures</a:t>
            </a:r>
          </a:p>
          <a:p>
            <a:pPr marL="274320" marR="0" lvl="0" indent="-274320" algn="l" defTabSz="914400" rtl="0" eaLnBrk="1" fontAlgn="auto" latinLnBrk="0" hangingPunct="1">
              <a:lnSpc>
                <a:spcPct val="100000"/>
              </a:lnSpc>
              <a:spcBef>
                <a:spcPct val="20000"/>
              </a:spcBef>
              <a:spcAft>
                <a:spcPts val="0"/>
              </a:spcAft>
              <a:buSzPct val="85000"/>
              <a:buFont typeface="Wingdings" pitchFamily="2" charset="2"/>
              <a:buChar char="Ø"/>
              <a:tabLst/>
              <a:defRPr/>
            </a:pPr>
            <a:endParaRPr lang="en-US" sz="2400" b="1" dirty="0">
              <a:latin typeface="Calibri" pitchFamily="34" charset="0"/>
            </a:endParaRPr>
          </a:p>
          <a:p>
            <a:pPr marL="274320" lvl="0" indent="-274320">
              <a:spcBef>
                <a:spcPct val="20000"/>
              </a:spcBef>
              <a:buSzPct val="85000"/>
              <a:buFont typeface="Wingdings" pitchFamily="2" charset="2"/>
              <a:buChar char="Ø"/>
              <a:defRPr/>
            </a:pPr>
            <a:r>
              <a:rPr lang="en-US" sz="2400" b="1" dirty="0">
                <a:latin typeface="Calibri" pitchFamily="34" charset="0"/>
              </a:rPr>
              <a:t>The most common cause  of the </a:t>
            </a:r>
            <a:r>
              <a:rPr lang="en-US" sz="2400" b="1" dirty="0" err="1">
                <a:latin typeface="Calibri" pitchFamily="34" charset="0"/>
              </a:rPr>
              <a:t>pyodermal</a:t>
            </a:r>
            <a:r>
              <a:rPr lang="en-US" sz="2400" b="1" dirty="0">
                <a:latin typeface="Calibri" pitchFamily="34" charset="0"/>
              </a:rPr>
              <a:t> infections (pus producing lesions)</a:t>
            </a:r>
          </a:p>
          <a:p>
            <a:pPr marL="274320" marR="0" lvl="0" indent="-274320" algn="l" defTabSz="914400" rtl="0" eaLnBrk="1" fontAlgn="auto" latinLnBrk="0" hangingPunct="1">
              <a:lnSpc>
                <a:spcPct val="100000"/>
              </a:lnSpc>
              <a:spcBef>
                <a:spcPct val="20000"/>
              </a:spcBef>
              <a:spcAft>
                <a:spcPts val="0"/>
              </a:spcAft>
              <a:buSzPct val="85000"/>
              <a:buFont typeface="Wingdings" pitchFamily="2" charset="2"/>
              <a:buChar char="Ø"/>
              <a:tabLst/>
              <a:defRPr/>
            </a:pPr>
            <a:endParaRPr lang="en-US" sz="2400" b="1" dirty="0">
              <a:latin typeface="Calibri" pitchFamily="34" charset="0"/>
            </a:endParaRPr>
          </a:p>
          <a:p>
            <a:pPr marL="274320" marR="0" lvl="0" indent="-274320" algn="l" defTabSz="914400" rtl="0" eaLnBrk="1" fontAlgn="auto" latinLnBrk="0" hangingPunct="1">
              <a:lnSpc>
                <a:spcPct val="100000"/>
              </a:lnSpc>
              <a:spcBef>
                <a:spcPct val="20000"/>
              </a:spcBef>
              <a:spcAft>
                <a:spcPts val="0"/>
              </a:spcAft>
              <a:buSzPct val="85000"/>
              <a:buFont typeface="Wingdings" pitchFamily="2" charset="2"/>
              <a:buChar char="Ø"/>
              <a:tabLst/>
              <a:defRPr/>
            </a:pPr>
            <a:r>
              <a:rPr lang="en-US" sz="2400" b="1" dirty="0">
                <a:latin typeface="Calibri" pitchFamily="34" charset="0"/>
              </a:rPr>
              <a:t>Facultative anaerobe</a:t>
            </a:r>
          </a:p>
          <a:p>
            <a:pPr marL="274320" marR="0" lvl="0" indent="-274320" algn="l" defTabSz="914400" rtl="0" eaLnBrk="1" fontAlgn="auto" latinLnBrk="0" hangingPunct="1">
              <a:lnSpc>
                <a:spcPct val="100000"/>
              </a:lnSpc>
              <a:spcBef>
                <a:spcPct val="20000"/>
              </a:spcBef>
              <a:spcAft>
                <a:spcPts val="0"/>
              </a:spcAft>
              <a:buSzPct val="85000"/>
              <a:buFont typeface="Wingdings" pitchFamily="2" charset="2"/>
              <a:buChar char="Ø"/>
              <a:tabLst/>
              <a:defRPr/>
            </a:pPr>
            <a:endParaRPr kumimoji="0" lang="en-US" sz="2400" b="1" i="0" u="none" strike="noStrike" kern="1200" cap="none" spc="0" normalizeH="0" baseline="0" noProof="0" dirty="0">
              <a:ln>
                <a:noFill/>
              </a:ln>
              <a:solidFill>
                <a:schemeClr val="tx1"/>
              </a:solidFill>
              <a:effectLst/>
              <a:uLnTx/>
              <a:uFillTx/>
              <a:latin typeface="Calibri" pitchFamily="34" charset="0"/>
            </a:endParaRPr>
          </a:p>
          <a:p>
            <a:pPr marL="274320" marR="0" lvl="0" indent="-274320" algn="l" defTabSz="914400" rtl="0" eaLnBrk="1" fontAlgn="auto" latinLnBrk="0" hangingPunct="1">
              <a:lnSpc>
                <a:spcPct val="100000"/>
              </a:lnSpc>
              <a:spcBef>
                <a:spcPct val="20000"/>
              </a:spcBef>
              <a:spcAft>
                <a:spcPts val="0"/>
              </a:spcAft>
              <a:buSzPct val="85000"/>
              <a:buFont typeface="Wingdings" pitchFamily="2" charset="2"/>
              <a:buChar char="Ø"/>
              <a:tabLst/>
              <a:defRPr/>
            </a:pPr>
            <a:r>
              <a:rPr kumimoji="0" lang="en-US" sz="2400" b="1" i="0" u="none" strike="noStrike" kern="1200" cap="none" spc="0" normalizeH="0" baseline="0" noProof="0" dirty="0">
                <a:ln>
                  <a:noFill/>
                </a:ln>
                <a:solidFill>
                  <a:schemeClr val="tx1"/>
                </a:solidFill>
                <a:effectLst/>
                <a:uLnTx/>
                <a:uFillTx/>
                <a:latin typeface="Calibri" pitchFamily="34" charset="0"/>
              </a:rPr>
              <a:t>31 species</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Courier New" pitchFamily="49" charset="0"/>
              <a:buChar char="o"/>
              <a:tabLst/>
              <a:defRPr/>
            </a:pPr>
            <a:endParaRPr lang="en-US" sz="2400" b="1" dirty="0">
              <a:latin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Courier New" pitchFamily="49" charset="0"/>
              <a:buChar char="o"/>
              <a:tabLst/>
              <a:defRPr/>
            </a:pPr>
            <a:endParaRPr lang="en-US" sz="2400" b="1" dirty="0">
              <a:latin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Courier New" pitchFamily="49" charset="0"/>
              <a:buChar char="o"/>
              <a:tabLst/>
              <a:defRPr/>
            </a:pPr>
            <a:endParaRPr lang="en-US" sz="2400" b="1" i="1" dirty="0">
              <a:latin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en-US" sz="2400" b="1" i="0" u="none" strike="noStrike" kern="1200" cap="none" spc="0" normalizeH="0" baseline="0" noProof="0" dirty="0">
              <a:ln>
                <a:noFill/>
              </a:ln>
              <a:solidFill>
                <a:schemeClr val="tx1"/>
              </a:solidFill>
              <a:effectLst/>
              <a:uLnTx/>
              <a:uFillTx/>
              <a:latin typeface="Calibri" pitchFamily="34" charset="0"/>
            </a:endParaRPr>
          </a:p>
        </p:txBody>
      </p:sp>
      <p:sp>
        <p:nvSpPr>
          <p:cNvPr id="7" name="Rectangle 6"/>
          <p:cNvSpPr/>
          <p:nvPr/>
        </p:nvSpPr>
        <p:spPr>
          <a:xfrm>
            <a:off x="2803773" y="908720"/>
            <a:ext cx="3640435" cy="400110"/>
          </a:xfrm>
          <a:prstGeom prst="rect">
            <a:avLst/>
          </a:prstGeom>
        </p:spPr>
        <p:txBody>
          <a:bodyPr wrap="square">
            <a:spAutoFit/>
          </a:bodyPr>
          <a:lstStyle/>
          <a:p>
            <a:pPr marL="274320" lvl="0" indent="-274320">
              <a:spcBef>
                <a:spcPct val="20000"/>
              </a:spcBef>
              <a:buClr>
                <a:srgbClr val="7FD13B"/>
              </a:buClr>
              <a:buSzPct val="85000"/>
            </a:pPr>
            <a:r>
              <a:rPr lang="en-US" sz="2000" b="1" dirty="0">
                <a:solidFill>
                  <a:prstClr val="white"/>
                </a:solidFill>
                <a:latin typeface="Calibri" pitchFamily="34" charset="0"/>
              </a:rPr>
              <a:t>General Characteristics</a:t>
            </a:r>
          </a:p>
        </p:txBody>
      </p:sp>
      <p:cxnSp>
        <p:nvCxnSpPr>
          <p:cNvPr id="8" name="Straight Connector 7"/>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2771800" y="908720"/>
            <a:ext cx="3709864" cy="75895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2"/>
                </a:solidFill>
                <a:effectLst/>
                <a:uLnTx/>
                <a:uFillTx/>
                <a:latin typeface="Calibri" pitchFamily="34" charset="0"/>
                <a:ea typeface="+mj-ea"/>
                <a:cs typeface="+mj-cs"/>
              </a:rPr>
              <a:t>General characteristics</a:t>
            </a:r>
          </a:p>
        </p:txBody>
      </p:sp>
      <p:sp>
        <p:nvSpPr>
          <p:cNvPr id="12" name="Rectangle 2"/>
          <p:cNvSpPr txBox="1">
            <a:spLocks noChangeArrowheads="1"/>
          </p:cNvSpPr>
          <p:nvPr/>
        </p:nvSpPr>
        <p:spPr>
          <a:xfrm>
            <a:off x="2987824" y="297632"/>
            <a:ext cx="3019872" cy="61108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linds(horizontal)">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blinds(horizontal)">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blinds(horizontal)">
                                      <p:cBhvr>
                                        <p:cTn id="3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476672"/>
            <a:ext cx="7776864" cy="1077218"/>
          </a:xfrm>
          <a:prstGeom prst="rect">
            <a:avLst/>
          </a:prstGeom>
        </p:spPr>
        <p:txBody>
          <a:bodyPr wrap="square">
            <a:spAutoFit/>
          </a:bodyPr>
          <a:lstStyle/>
          <a:p>
            <a:r>
              <a:rPr lang="en-US" sz="2400" b="1" dirty="0">
                <a:latin typeface="Calibri" pitchFamily="34" charset="0"/>
              </a:rPr>
              <a:t>Vesicle  &amp; Bulla</a:t>
            </a:r>
            <a:br>
              <a:rPr lang="en-US" sz="2400" b="1" dirty="0">
                <a:latin typeface="Calibri" pitchFamily="34" charset="0"/>
              </a:rPr>
            </a:br>
            <a:r>
              <a:rPr lang="en-US" sz="2000" b="1" dirty="0">
                <a:latin typeface="Calibri" pitchFamily="34" charset="0"/>
              </a:rPr>
              <a:t>Vesicle : </a:t>
            </a:r>
            <a:r>
              <a:rPr lang="en-US" sz="2000" dirty="0">
                <a:latin typeface="Calibri" pitchFamily="34" charset="0"/>
              </a:rPr>
              <a:t>is a small fluid-containing blister </a:t>
            </a:r>
            <a:br>
              <a:rPr lang="en-US" sz="2000" dirty="0">
                <a:latin typeface="Calibri" pitchFamily="34" charset="0"/>
              </a:rPr>
            </a:br>
            <a:r>
              <a:rPr lang="en-US" sz="2000" b="1" dirty="0">
                <a:latin typeface="Calibri" pitchFamily="34" charset="0"/>
              </a:rPr>
              <a:t>Bulla: </a:t>
            </a:r>
            <a:r>
              <a:rPr lang="en-US" sz="2000" dirty="0">
                <a:latin typeface="Calibri" pitchFamily="34" charset="0"/>
              </a:rPr>
              <a:t>is a large fluid-containing blister</a:t>
            </a:r>
          </a:p>
        </p:txBody>
      </p:sp>
      <p:pic>
        <p:nvPicPr>
          <p:cNvPr id="136194" name="Picture 2" descr="http://upload.wikimedia.org/wikipedia/commons/thumb/f/fd/Vesicles_and_Bulla.svg/2000px-Vesicles_and_Bulla.svg.png"/>
          <p:cNvPicPr>
            <a:picLocks noChangeAspect="1" noChangeArrowheads="1"/>
          </p:cNvPicPr>
          <p:nvPr/>
        </p:nvPicPr>
        <p:blipFill>
          <a:blip r:embed="rId2" cstate="print"/>
          <a:srcRect/>
          <a:stretch>
            <a:fillRect/>
          </a:stretch>
        </p:blipFill>
        <p:spPr bwMode="auto">
          <a:xfrm>
            <a:off x="4716016" y="4365104"/>
            <a:ext cx="4032448" cy="2636858"/>
          </a:xfrm>
          <a:prstGeom prst="rect">
            <a:avLst/>
          </a:prstGeom>
          <a:noFill/>
        </p:spPr>
      </p:pic>
      <p:sp>
        <p:nvSpPr>
          <p:cNvPr id="10" name="Rectangle 9"/>
          <p:cNvSpPr/>
          <p:nvPr/>
        </p:nvSpPr>
        <p:spPr>
          <a:xfrm>
            <a:off x="1643042" y="4221088"/>
            <a:ext cx="1643399" cy="646331"/>
          </a:xfrm>
          <a:prstGeom prst="rect">
            <a:avLst/>
          </a:prstGeom>
        </p:spPr>
        <p:txBody>
          <a:bodyPr wrap="none">
            <a:spAutoFit/>
          </a:bodyPr>
          <a:lstStyle/>
          <a:p>
            <a:r>
              <a:rPr lang="en-US" b="1" dirty="0">
                <a:solidFill>
                  <a:prstClr val="black"/>
                </a:solidFill>
              </a:rPr>
              <a:t>Burn </a:t>
            </a:r>
            <a:r>
              <a:rPr lang="en-US" b="1" dirty="0" err="1">
                <a:solidFill>
                  <a:prstClr val="black"/>
                </a:solidFill>
              </a:rPr>
              <a:t>Bullae</a:t>
            </a:r>
            <a:endParaRPr lang="en-US" dirty="0"/>
          </a:p>
          <a:p>
            <a:endParaRPr lang="en-US" dirty="0"/>
          </a:p>
        </p:txBody>
      </p:sp>
      <p:cxnSp>
        <p:nvCxnSpPr>
          <p:cNvPr id="18" name="Straight Connector 17"/>
          <p:cNvCxnSpPr/>
          <p:nvPr/>
        </p:nvCxnSpPr>
        <p:spPr>
          <a:xfrm>
            <a:off x="683568" y="404664"/>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07904" y="-27384"/>
            <a:ext cx="2063385" cy="461665"/>
          </a:xfrm>
          <a:prstGeom prst="rect">
            <a:avLst/>
          </a:prstGeom>
          <a:noFill/>
        </p:spPr>
        <p:txBody>
          <a:bodyPr wrap="none" rtlCol="0">
            <a:spAutoFit/>
          </a:bodyPr>
          <a:lstStyle/>
          <a:p>
            <a:r>
              <a:rPr lang="en-US" sz="2400" b="1" dirty="0">
                <a:solidFill>
                  <a:srgbClr val="FF0000"/>
                </a:solidFill>
              </a:rPr>
              <a:t>Definitions </a:t>
            </a:r>
          </a:p>
        </p:txBody>
      </p:sp>
      <p:pic>
        <p:nvPicPr>
          <p:cNvPr id="33794" name="Picture 2" descr="http://www.rch.org.au/uploadedImages/Main/Content/clinicalguide/chickenpox1.jpg"/>
          <p:cNvPicPr>
            <a:picLocks noChangeAspect="1" noChangeArrowheads="1"/>
          </p:cNvPicPr>
          <p:nvPr/>
        </p:nvPicPr>
        <p:blipFill>
          <a:blip r:embed="rId3" cstate="print"/>
          <a:srcRect/>
          <a:stretch>
            <a:fillRect/>
          </a:stretch>
        </p:blipFill>
        <p:spPr bwMode="auto">
          <a:xfrm>
            <a:off x="4788024" y="1700808"/>
            <a:ext cx="3924398" cy="2533626"/>
          </a:xfrm>
          <a:prstGeom prst="rect">
            <a:avLst/>
          </a:prstGeom>
          <a:noFill/>
        </p:spPr>
      </p:pic>
      <p:sp>
        <p:nvSpPr>
          <p:cNvPr id="13" name="Rectangle 12"/>
          <p:cNvSpPr/>
          <p:nvPr/>
        </p:nvSpPr>
        <p:spPr>
          <a:xfrm>
            <a:off x="5436096" y="2492896"/>
            <a:ext cx="2751074" cy="369332"/>
          </a:xfrm>
          <a:prstGeom prst="rect">
            <a:avLst/>
          </a:prstGeom>
        </p:spPr>
        <p:txBody>
          <a:bodyPr wrap="none">
            <a:spAutoFit/>
          </a:bodyPr>
          <a:lstStyle/>
          <a:p>
            <a:r>
              <a:rPr lang="en-US" dirty="0"/>
              <a:t> </a:t>
            </a:r>
            <a:r>
              <a:rPr lang="en-US" b="1" i="1" dirty="0"/>
              <a:t>chicken pox </a:t>
            </a:r>
            <a:r>
              <a:rPr lang="en-US" b="1" dirty="0">
                <a:solidFill>
                  <a:prstClr val="black"/>
                </a:solidFill>
              </a:rPr>
              <a:t>Vesicles </a:t>
            </a:r>
            <a:endParaRPr lang="en-US" dirty="0"/>
          </a:p>
        </p:txBody>
      </p:sp>
      <p:cxnSp>
        <p:nvCxnSpPr>
          <p:cNvPr id="15" name="Straight Arrow Connector 14"/>
          <p:cNvCxnSpPr>
            <a:stCxn id="13" idx="2"/>
          </p:cNvCxnSpPr>
          <p:nvPr/>
        </p:nvCxnSpPr>
        <p:spPr>
          <a:xfrm>
            <a:off x="6811633" y="2862228"/>
            <a:ext cx="352655" cy="43114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3801" name="Picture 9"/>
          <p:cNvPicPr>
            <a:picLocks noChangeAspect="1" noChangeArrowheads="1"/>
          </p:cNvPicPr>
          <p:nvPr/>
        </p:nvPicPr>
        <p:blipFill>
          <a:blip r:embed="rId4" cstate="print"/>
          <a:srcRect/>
          <a:stretch>
            <a:fillRect/>
          </a:stretch>
        </p:blipFill>
        <p:spPr bwMode="auto">
          <a:xfrm>
            <a:off x="571472" y="1643050"/>
            <a:ext cx="3960440" cy="2552284"/>
          </a:xfrm>
          <a:prstGeom prst="rect">
            <a:avLst/>
          </a:prstGeom>
          <a:noFill/>
          <a:ln w="9525">
            <a:noFill/>
            <a:miter lim="800000"/>
            <a:headEnd/>
            <a:tailEnd/>
          </a:ln>
        </p:spPr>
      </p:pic>
    </p:spTree>
    <p:extLst>
      <p:ext uri="{BB962C8B-B14F-4D97-AF65-F5344CB8AC3E}">
        <p14:creationId xmlns:p14="http://schemas.microsoft.com/office/powerpoint/2010/main" val="191193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794"/>
                                        </p:tgtEl>
                                        <p:attrNameLst>
                                          <p:attrName>style.visibility</p:attrName>
                                        </p:attrNameLst>
                                      </p:cBhvr>
                                      <p:to>
                                        <p:strVal val="visible"/>
                                      </p:to>
                                    </p:set>
                                    <p:animEffect transition="in" filter="blinds(horizontal)">
                                      <p:cBhvr>
                                        <p:cTn id="17" dur="500"/>
                                        <p:tgtEl>
                                          <p:spTgt spid="3379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blinds(horizontal)">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3801"/>
                                        </p:tgtEl>
                                        <p:attrNameLst>
                                          <p:attrName>style.visibility</p:attrName>
                                        </p:attrNameLst>
                                      </p:cBhvr>
                                      <p:to>
                                        <p:strVal val="visible"/>
                                      </p:to>
                                    </p:set>
                                    <p:animEffect transition="in" filter="blinds(horizontal)">
                                      <p:cBhvr>
                                        <p:cTn id="33" dur="500"/>
                                        <p:tgtEl>
                                          <p:spTgt spid="3380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36194"/>
                                        </p:tgtEl>
                                        <p:attrNameLst>
                                          <p:attrName>style.visibility</p:attrName>
                                        </p:attrNameLst>
                                      </p:cBhvr>
                                      <p:to>
                                        <p:strVal val="visible"/>
                                      </p:to>
                                    </p:set>
                                    <p:animEffect transition="in" filter="blinds(horizontal)">
                                      <p:cBhvr>
                                        <p:cTn id="41" dur="500"/>
                                        <p:tgtEl>
                                          <p:spTgt spid="13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76672"/>
            <a:ext cx="7467600" cy="6165304"/>
          </a:xfrm>
        </p:spPr>
        <p:txBody>
          <a:bodyPr>
            <a:normAutofit/>
          </a:bodyPr>
          <a:lstStyle/>
          <a:p>
            <a:pPr>
              <a:buNone/>
            </a:pPr>
            <a:r>
              <a:rPr lang="en-US" b="1" dirty="0">
                <a:latin typeface="Calibri" pitchFamily="34" charset="0"/>
              </a:rPr>
              <a:t>Pustule: </a:t>
            </a:r>
            <a:r>
              <a:rPr lang="en-US" dirty="0">
                <a:latin typeface="Calibri" pitchFamily="34" charset="0"/>
              </a:rPr>
              <a:t>blister containing puss</a:t>
            </a: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pPr>
              <a:buNone/>
            </a:pPr>
            <a:endParaRPr lang="en-US" dirty="0">
              <a:latin typeface="Calibri" pitchFamily="34" charset="0"/>
            </a:endParaRPr>
          </a:p>
          <a:p>
            <a:pPr>
              <a:buNone/>
            </a:pPr>
            <a:endParaRPr lang="en-US" dirty="0">
              <a:latin typeface="Calibri" pitchFamily="34" charset="0"/>
            </a:endParaRPr>
          </a:p>
          <a:p>
            <a:pPr>
              <a:buNone/>
            </a:pPr>
            <a:endParaRPr lang="en-US" dirty="0">
              <a:latin typeface="Calibri" pitchFamily="34" charset="0"/>
            </a:endParaRPr>
          </a:p>
          <a:p>
            <a:pPr>
              <a:buNone/>
            </a:pPr>
            <a:endParaRPr lang="en-US" dirty="0">
              <a:latin typeface="Calibri" pitchFamily="34" charset="0"/>
            </a:endParaRPr>
          </a:p>
          <a:p>
            <a:pPr>
              <a:buNone/>
            </a:pPr>
            <a:r>
              <a:rPr lang="en-US" dirty="0">
                <a:latin typeface="Calibri" pitchFamily="34" charset="0"/>
              </a:rPr>
              <a:t> </a:t>
            </a:r>
          </a:p>
          <a:p>
            <a:pPr>
              <a:buNone/>
            </a:pPr>
            <a:endParaRPr lang="en-US" dirty="0">
              <a:latin typeface="Calibri" pitchFamily="34" charset="0"/>
            </a:endParaRPr>
          </a:p>
          <a:p>
            <a:pPr>
              <a:buNone/>
            </a:pPr>
            <a:r>
              <a:rPr lang="en-US" b="1" dirty="0">
                <a:latin typeface="Calibri" pitchFamily="34" charset="0"/>
              </a:rPr>
              <a:t>Crust : </a:t>
            </a:r>
            <a:r>
              <a:rPr lang="en-US" dirty="0">
                <a:latin typeface="Calibri" pitchFamily="34" charset="0"/>
              </a:rPr>
              <a:t>dried exudates from</a:t>
            </a:r>
          </a:p>
          <a:p>
            <a:pPr>
              <a:buNone/>
            </a:pPr>
            <a:r>
              <a:rPr lang="en-US" dirty="0">
                <a:latin typeface="Calibri" pitchFamily="34" charset="0"/>
              </a:rPr>
              <a:t>a vesicle, bulla, or pustule.</a:t>
            </a:r>
          </a:p>
          <a:p>
            <a:endParaRPr lang="en-US" dirty="0">
              <a:latin typeface="Calibri" pitchFamily="34" charset="0"/>
            </a:endParaRPr>
          </a:p>
        </p:txBody>
      </p:sp>
      <p:cxnSp>
        <p:nvCxnSpPr>
          <p:cNvPr id="4" name="Straight Connector 3"/>
          <p:cNvCxnSpPr/>
          <p:nvPr/>
        </p:nvCxnSpPr>
        <p:spPr>
          <a:xfrm>
            <a:off x="683568" y="404664"/>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07904" y="-27384"/>
            <a:ext cx="2063385" cy="461665"/>
          </a:xfrm>
          <a:prstGeom prst="rect">
            <a:avLst/>
          </a:prstGeom>
          <a:noFill/>
        </p:spPr>
        <p:txBody>
          <a:bodyPr wrap="none" rtlCol="0">
            <a:spAutoFit/>
          </a:bodyPr>
          <a:lstStyle/>
          <a:p>
            <a:r>
              <a:rPr lang="en-US" sz="2400" b="1" dirty="0">
                <a:solidFill>
                  <a:srgbClr val="FF0000"/>
                </a:solidFill>
              </a:rPr>
              <a:t>Definitions </a:t>
            </a:r>
          </a:p>
        </p:txBody>
      </p:sp>
      <p:pic>
        <p:nvPicPr>
          <p:cNvPr id="137218" name="Picture 2" descr="https://encrypted-tbn0.gstatic.com/images?q=tbn:ANd9GcTnHn2ATOe9mX7Iszc0Gtch32EcPcyG9RQqb_O9gGUUzKgHugRhJA"/>
          <p:cNvPicPr>
            <a:picLocks noChangeAspect="1" noChangeArrowheads="1"/>
          </p:cNvPicPr>
          <p:nvPr/>
        </p:nvPicPr>
        <p:blipFill>
          <a:blip r:embed="rId3" cstate="print"/>
          <a:srcRect/>
          <a:stretch>
            <a:fillRect/>
          </a:stretch>
        </p:blipFill>
        <p:spPr bwMode="auto">
          <a:xfrm>
            <a:off x="1763688" y="908720"/>
            <a:ext cx="2592288" cy="2592288"/>
          </a:xfrm>
          <a:prstGeom prst="rect">
            <a:avLst/>
          </a:prstGeom>
          <a:noFill/>
        </p:spPr>
      </p:pic>
      <p:pic>
        <p:nvPicPr>
          <p:cNvPr id="137220" name="Picture 4" descr="http://www.healthhype.com/wp-content/uploads/impetigo.jpg"/>
          <p:cNvPicPr>
            <a:picLocks noChangeAspect="1" noChangeArrowheads="1"/>
          </p:cNvPicPr>
          <p:nvPr/>
        </p:nvPicPr>
        <p:blipFill>
          <a:blip r:embed="rId4" cstate="print"/>
          <a:srcRect/>
          <a:stretch>
            <a:fillRect/>
          </a:stretch>
        </p:blipFill>
        <p:spPr bwMode="auto">
          <a:xfrm>
            <a:off x="4427984" y="3933056"/>
            <a:ext cx="3816424" cy="2783124"/>
          </a:xfrm>
          <a:prstGeom prst="rect">
            <a:avLst/>
          </a:prstGeom>
          <a:noFill/>
        </p:spPr>
      </p:pic>
      <p:pic>
        <p:nvPicPr>
          <p:cNvPr id="32770" name="Picture 2" descr="http://img.webmd.com/dtmcms/live/webmd/consumer_assets/site_images/rich_media_quiz/topic/rmq_coping_with_acne/dermnet_rf_photo_of_moderate_acne_on_womans_cheek.jpg"/>
          <p:cNvPicPr>
            <a:picLocks noChangeAspect="1" noChangeArrowheads="1"/>
          </p:cNvPicPr>
          <p:nvPr/>
        </p:nvPicPr>
        <p:blipFill>
          <a:blip r:embed="rId5" cstate="print"/>
          <a:srcRect/>
          <a:stretch>
            <a:fillRect/>
          </a:stretch>
        </p:blipFill>
        <p:spPr bwMode="auto">
          <a:xfrm>
            <a:off x="4427984" y="908720"/>
            <a:ext cx="3857625" cy="2619375"/>
          </a:xfrm>
          <a:prstGeom prst="rect">
            <a:avLst/>
          </a:prstGeom>
          <a:noFill/>
        </p:spPr>
      </p:pic>
      <p:sp>
        <p:nvSpPr>
          <p:cNvPr id="8" name="Rectangle 7"/>
          <p:cNvSpPr/>
          <p:nvPr/>
        </p:nvSpPr>
        <p:spPr>
          <a:xfrm>
            <a:off x="4929190" y="1559470"/>
            <a:ext cx="1514197" cy="369332"/>
          </a:xfrm>
          <a:prstGeom prst="rect">
            <a:avLst/>
          </a:prstGeom>
        </p:spPr>
        <p:txBody>
          <a:bodyPr wrap="none">
            <a:spAutoFit/>
          </a:bodyPr>
          <a:lstStyle/>
          <a:p>
            <a:r>
              <a:rPr lang="en-US" b="1" dirty="0">
                <a:latin typeface="Calibri" pitchFamily="34" charset="0"/>
              </a:rPr>
              <a:t>Acne pustules</a:t>
            </a:r>
            <a:endParaRPr lang="en-US" dirty="0"/>
          </a:p>
        </p:txBody>
      </p:sp>
      <p:cxnSp>
        <p:nvCxnSpPr>
          <p:cNvPr id="12" name="Straight Connector 11"/>
          <p:cNvCxnSpPr/>
          <p:nvPr/>
        </p:nvCxnSpPr>
        <p:spPr>
          <a:xfrm>
            <a:off x="971600" y="3789040"/>
            <a:ext cx="74168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19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7218"/>
                                        </p:tgtEl>
                                        <p:attrNameLst>
                                          <p:attrName>style.visibility</p:attrName>
                                        </p:attrNameLst>
                                      </p:cBhvr>
                                      <p:to>
                                        <p:strVal val="visible"/>
                                      </p:to>
                                    </p:set>
                                    <p:animEffect transition="in" filter="blinds(horizontal)">
                                      <p:cBhvr>
                                        <p:cTn id="12" dur="500"/>
                                        <p:tgtEl>
                                          <p:spTgt spid="137218"/>
                                        </p:tgtEl>
                                      </p:cBhvr>
                                    </p:animEffect>
                                  </p:childTnLst>
                                </p:cTn>
                              </p:par>
                              <p:par>
                                <p:cTn id="13" presetID="3" presetClass="entr" presetSubtype="10" fill="hold" nodeType="withEffect">
                                  <p:stCondLst>
                                    <p:cond delay="0"/>
                                  </p:stCondLst>
                                  <p:childTnLst>
                                    <p:set>
                                      <p:cBhvr>
                                        <p:cTn id="14" dur="1" fill="hold">
                                          <p:stCondLst>
                                            <p:cond delay="0"/>
                                          </p:stCondLst>
                                        </p:cTn>
                                        <p:tgtEl>
                                          <p:spTgt spid="32770"/>
                                        </p:tgtEl>
                                        <p:attrNameLst>
                                          <p:attrName>style.visibility</p:attrName>
                                        </p:attrNameLst>
                                      </p:cBhvr>
                                      <p:to>
                                        <p:strVal val="visible"/>
                                      </p:to>
                                    </p:set>
                                    <p:animEffect transition="in" filter="blinds(horizontal)">
                                      <p:cBhvr>
                                        <p:cTn id="15" dur="500"/>
                                        <p:tgtEl>
                                          <p:spTgt spid="3277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blinds(horizontal)">
                                      <p:cBhvr>
                                        <p:cTn id="28" dur="500"/>
                                        <p:tgtEl>
                                          <p:spTgt spid="3">
                                            <p:txEl>
                                              <p:pRg st="10" end="10"/>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blinds(horizontal)">
                                      <p:cBhvr>
                                        <p:cTn id="31" dur="500"/>
                                        <p:tgtEl>
                                          <p:spTgt spid="3">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37220"/>
                                        </p:tgtEl>
                                        <p:attrNameLst>
                                          <p:attrName>style.visibility</p:attrName>
                                        </p:attrNameLst>
                                      </p:cBhvr>
                                      <p:to>
                                        <p:strVal val="visible"/>
                                      </p:to>
                                    </p:set>
                                    <p:animEffect transition="in" filter="blinds(horizontal)">
                                      <p:cBhvr>
                                        <p:cTn id="36" dur="5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007B7-C041-4AA1-BEEF-6379F6C1125F}"/>
              </a:ext>
            </a:extLst>
          </p:cNvPr>
          <p:cNvSpPr>
            <a:spLocks noGrp="1"/>
          </p:cNvSpPr>
          <p:nvPr>
            <p:ph type="title"/>
          </p:nvPr>
        </p:nvSpPr>
        <p:spPr>
          <a:xfrm>
            <a:off x="838200" y="1988840"/>
            <a:ext cx="7467600" cy="1143000"/>
          </a:xfrm>
        </p:spPr>
        <p:txBody>
          <a:bodyPr>
            <a:normAutofit/>
          </a:bodyPr>
          <a:lstStyle/>
          <a:p>
            <a:pPr algn="ctr"/>
            <a:r>
              <a:rPr lang="en-US" sz="6000" b="1" dirty="0">
                <a:solidFill>
                  <a:srgbClr val="FF0000"/>
                </a:solidFill>
              </a:rPr>
              <a:t>Thank   you</a:t>
            </a:r>
          </a:p>
        </p:txBody>
      </p:sp>
    </p:spTree>
    <p:extLst>
      <p:ext uri="{BB962C8B-B14F-4D97-AF65-F5344CB8AC3E}">
        <p14:creationId xmlns:p14="http://schemas.microsoft.com/office/powerpoint/2010/main" val="265968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508104" y="3861048"/>
            <a:ext cx="1872208" cy="151216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364088" y="2543175"/>
            <a:ext cx="1933575" cy="88582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347864" y="1512590"/>
            <a:ext cx="1571625" cy="476250"/>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1979712" y="5229200"/>
            <a:ext cx="2724150" cy="1343025"/>
          </a:xfrm>
          <a:prstGeom prst="rect">
            <a:avLst/>
          </a:prstGeom>
          <a:noFill/>
          <a:ln w="9525">
            <a:noFill/>
            <a:miter lim="800000"/>
            <a:headEnd/>
            <a:tailEnd/>
          </a:ln>
        </p:spPr>
      </p:pic>
      <p:pic>
        <p:nvPicPr>
          <p:cNvPr id="1033" name="Picture 9"/>
          <p:cNvPicPr>
            <a:picLocks noChangeAspect="1" noChangeArrowheads="1"/>
          </p:cNvPicPr>
          <p:nvPr/>
        </p:nvPicPr>
        <p:blipFill>
          <a:blip r:embed="rId6" cstate="print"/>
          <a:srcRect/>
          <a:stretch>
            <a:fillRect/>
          </a:stretch>
        </p:blipFill>
        <p:spPr bwMode="auto">
          <a:xfrm>
            <a:off x="2771800" y="2132856"/>
            <a:ext cx="2762250" cy="2771775"/>
          </a:xfrm>
          <a:prstGeom prst="rect">
            <a:avLst/>
          </a:prstGeom>
          <a:noFill/>
          <a:ln w="9525">
            <a:noFill/>
            <a:miter lim="800000"/>
            <a:headEnd/>
            <a:tailEnd/>
          </a:ln>
        </p:spPr>
      </p:pic>
      <p:pic>
        <p:nvPicPr>
          <p:cNvPr id="12" name="Picture 8"/>
          <p:cNvPicPr>
            <a:picLocks noChangeAspect="1" noChangeArrowheads="1"/>
          </p:cNvPicPr>
          <p:nvPr/>
        </p:nvPicPr>
        <p:blipFill>
          <a:blip r:embed="rId7" cstate="print"/>
          <a:srcRect/>
          <a:stretch>
            <a:fillRect/>
          </a:stretch>
        </p:blipFill>
        <p:spPr bwMode="auto">
          <a:xfrm>
            <a:off x="3275856" y="4653136"/>
            <a:ext cx="409575" cy="561975"/>
          </a:xfrm>
          <a:prstGeom prst="rect">
            <a:avLst/>
          </a:prstGeom>
          <a:noFill/>
          <a:ln w="9525">
            <a:noFill/>
            <a:miter lim="800000"/>
            <a:headEnd/>
            <a:tailEnd/>
          </a:ln>
        </p:spPr>
      </p:pic>
      <p:pic>
        <p:nvPicPr>
          <p:cNvPr id="13" name="Picture 4"/>
          <p:cNvPicPr>
            <a:picLocks noChangeAspect="1" noChangeArrowheads="1"/>
          </p:cNvPicPr>
          <p:nvPr/>
        </p:nvPicPr>
        <p:blipFill>
          <a:blip r:embed="rId8" cstate="print"/>
          <a:srcRect/>
          <a:stretch>
            <a:fillRect/>
          </a:stretch>
        </p:blipFill>
        <p:spPr bwMode="auto">
          <a:xfrm>
            <a:off x="4837162" y="2141240"/>
            <a:ext cx="895350" cy="238125"/>
          </a:xfrm>
          <a:prstGeom prst="rect">
            <a:avLst/>
          </a:prstGeom>
          <a:noFill/>
          <a:ln w="9525">
            <a:noFill/>
            <a:miter lim="800000"/>
            <a:headEnd/>
            <a:tailEnd/>
          </a:ln>
        </p:spPr>
      </p:pic>
      <p:pic>
        <p:nvPicPr>
          <p:cNvPr id="14" name="Picture 6"/>
          <p:cNvPicPr>
            <a:picLocks noChangeAspect="1" noChangeArrowheads="1"/>
          </p:cNvPicPr>
          <p:nvPr/>
        </p:nvPicPr>
        <p:blipFill>
          <a:blip r:embed="rId9" cstate="print"/>
          <a:srcRect/>
          <a:stretch>
            <a:fillRect/>
          </a:stretch>
        </p:blipFill>
        <p:spPr bwMode="auto">
          <a:xfrm>
            <a:off x="786408" y="3123803"/>
            <a:ext cx="2057400" cy="1457325"/>
          </a:xfrm>
          <a:prstGeom prst="rect">
            <a:avLst/>
          </a:prstGeom>
          <a:noFill/>
          <a:ln w="9525">
            <a:noFill/>
            <a:miter lim="800000"/>
            <a:headEnd/>
            <a:tailEnd/>
          </a:ln>
        </p:spPr>
      </p:pic>
      <p:sp>
        <p:nvSpPr>
          <p:cNvPr id="15" name="Rectangle 2"/>
          <p:cNvSpPr txBox="1">
            <a:spLocks noChangeArrowheads="1"/>
          </p:cNvSpPr>
          <p:nvPr/>
        </p:nvSpPr>
        <p:spPr>
          <a:xfrm>
            <a:off x="2699792" y="332656"/>
            <a:ext cx="4752528" cy="6110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rPr>
              <a:t>Staphylococcus</a:t>
            </a:r>
            <a:r>
              <a:rPr kumimoji="0" lang="en-US" sz="3200" b="0" i="1" u="none" strike="noStrike" kern="1200" cap="none" spc="-100" normalizeH="0" noProof="0" dirty="0">
                <a:ln>
                  <a:noFill/>
                </a:ln>
                <a:solidFill>
                  <a:schemeClr val="tx2">
                    <a:satMod val="200000"/>
                  </a:schemeClr>
                </a:solidFill>
                <a:effectLst/>
                <a:uLnTx/>
                <a:uFillTx/>
                <a:latin typeface="Calibri" pitchFamily="34" charset="0"/>
                <a:ea typeface="+mj-ea"/>
                <a:cs typeface="+mj-cs"/>
              </a:rPr>
              <a:t> aureus</a:t>
            </a:r>
            <a:endParaRPr kumimoji="0" lang="en-US" sz="3200" b="0" i="1" u="none" strike="noStrike" kern="1200" cap="none" spc="-100" normalizeH="0" baseline="0" noProof="0" dirty="0">
              <a:ln>
                <a:noFill/>
              </a:ln>
              <a:solidFill>
                <a:schemeClr val="tx2">
                  <a:satMod val="200000"/>
                </a:schemeClr>
              </a:solidFill>
              <a:effectLst/>
              <a:uLnTx/>
              <a:uFillTx/>
              <a:latin typeface="Calibri" pitchFamily="34" charset="0"/>
              <a:ea typeface="+mj-ea"/>
              <a:cs typeface="+mj-cs"/>
            </a:endParaRPr>
          </a:p>
        </p:txBody>
      </p:sp>
      <p:cxnSp>
        <p:nvCxnSpPr>
          <p:cNvPr id="16" name="Straight Connector 15"/>
          <p:cNvCxnSpPr/>
          <p:nvPr/>
        </p:nvCxnSpPr>
        <p:spPr>
          <a:xfrm>
            <a:off x="683568"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2"/>
          <p:cNvSpPr txBox="1">
            <a:spLocks noChangeArrowheads="1"/>
          </p:cNvSpPr>
          <p:nvPr/>
        </p:nvSpPr>
        <p:spPr>
          <a:xfrm>
            <a:off x="3407568" y="764704"/>
            <a:ext cx="2532584" cy="504056"/>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Calibri" pitchFamily="34" charset="0"/>
                <a:ea typeface="+mj-ea"/>
                <a:cs typeface="+mj-cs"/>
              </a:rPr>
              <a:t>Virulence factors</a:t>
            </a:r>
            <a:endParaRPr kumimoji="0" lang="en-US" sz="2400" b="1" i="1" u="none" strike="noStrike" kern="1200" cap="none"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blinds(horizontal)">
                                      <p:cBhvr>
                                        <p:cTn id="7" dur="500"/>
                                        <p:tgtEl>
                                          <p:spTgt spid="103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anim calcmode="lin" valueType="num">
                                      <p:cBhvr>
                                        <p:cTn id="19" dur="1000" fill="hold"/>
                                        <p:tgtEl>
                                          <p:spTgt spid="1031"/>
                                        </p:tgtEl>
                                        <p:attrNameLst>
                                          <p:attrName>ppt_w</p:attrName>
                                        </p:attrNameLst>
                                      </p:cBhvr>
                                      <p:tavLst>
                                        <p:tav tm="0">
                                          <p:val>
                                            <p:strVal val="#ppt_w*0.70"/>
                                          </p:val>
                                        </p:tav>
                                        <p:tav tm="100000">
                                          <p:val>
                                            <p:strVal val="#ppt_w"/>
                                          </p:val>
                                        </p:tav>
                                      </p:tavLst>
                                    </p:anim>
                                    <p:anim calcmode="lin" valueType="num">
                                      <p:cBhvr>
                                        <p:cTn id="20" dur="1000" fill="hold"/>
                                        <p:tgtEl>
                                          <p:spTgt spid="1031"/>
                                        </p:tgtEl>
                                        <p:attrNameLst>
                                          <p:attrName>ppt_h</p:attrName>
                                        </p:attrNameLst>
                                      </p:cBhvr>
                                      <p:tavLst>
                                        <p:tav tm="0">
                                          <p:val>
                                            <p:strVal val="#ppt_h"/>
                                          </p:val>
                                        </p:tav>
                                        <p:tav tm="100000">
                                          <p:val>
                                            <p:strVal val="#ppt_h"/>
                                          </p:val>
                                        </p:tav>
                                      </p:tavLst>
                                    </p:anim>
                                    <p:animEffect transition="in" filter="fade">
                                      <p:cBhvr>
                                        <p:cTn id="21" dur="1000"/>
                                        <p:tgtEl>
                                          <p:spTgt spid="1031"/>
                                        </p:tgtEl>
                                      </p:cBhvr>
                                    </p:animEffect>
                                  </p:childTnLst>
                                </p:cTn>
                              </p:par>
                              <p:par>
                                <p:cTn id="22" presetID="55"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blinds(horizontal)">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blinds(horizontal)">
                                      <p:cBhvr>
                                        <p:cTn id="36" dur="500"/>
                                        <p:tgtEl>
                                          <p:spTgt spid="102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029"/>
                                        </p:tgtEl>
                                        <p:attrNameLst>
                                          <p:attrName>style.visibility</p:attrName>
                                        </p:attrNameLst>
                                      </p:cBhvr>
                                      <p:to>
                                        <p:strVal val="visible"/>
                                      </p:to>
                                    </p:set>
                                    <p:animEffect transition="in" filter="blinds(horizontal)">
                                      <p:cBhvr>
                                        <p:cTn id="4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395536" y="692696"/>
            <a:ext cx="7708171" cy="5781129"/>
          </a:xfrm>
          <a:prstGeom prst="rect">
            <a:avLst/>
          </a:prstGeom>
        </p:spPr>
      </p:pic>
    </p:spTree>
    <p:extLst>
      <p:ext uri="{BB962C8B-B14F-4D97-AF65-F5344CB8AC3E}">
        <p14:creationId xmlns:p14="http://schemas.microsoft.com/office/powerpoint/2010/main" val="402501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323529" y="260649"/>
            <a:ext cx="7872874" cy="5904656"/>
          </a:xfrm>
          <a:prstGeom prst="rect">
            <a:avLst/>
          </a:prstGeom>
        </p:spPr>
      </p:pic>
    </p:spTree>
    <p:extLst>
      <p:ext uri="{BB962C8B-B14F-4D97-AF65-F5344CB8AC3E}">
        <p14:creationId xmlns:p14="http://schemas.microsoft.com/office/powerpoint/2010/main" val="59064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467544" y="494674"/>
            <a:ext cx="7684169" cy="5763127"/>
          </a:xfrm>
          <a:prstGeom prst="rect">
            <a:avLst/>
          </a:prstGeom>
        </p:spPr>
      </p:pic>
    </p:spTree>
    <p:extLst>
      <p:ext uri="{BB962C8B-B14F-4D97-AF65-F5344CB8AC3E}">
        <p14:creationId xmlns:p14="http://schemas.microsoft.com/office/powerpoint/2010/main" val="131711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467544" y="696956"/>
            <a:ext cx="7702491" cy="5776869"/>
          </a:xfrm>
          <a:prstGeom prst="rect">
            <a:avLst/>
          </a:prstGeom>
        </p:spPr>
      </p:pic>
    </p:spTree>
    <p:extLst>
      <p:ext uri="{BB962C8B-B14F-4D97-AF65-F5344CB8AC3E}">
        <p14:creationId xmlns:p14="http://schemas.microsoft.com/office/powerpoint/2010/main" val="31247244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4786</TotalTime>
  <Words>3077</Words>
  <Application>Microsoft Office PowerPoint</Application>
  <PresentationFormat>On-screen Show (4:3)</PresentationFormat>
  <Paragraphs>484</Paragraphs>
  <Slides>42</Slides>
  <Notes>26</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Lines of skin attack</dc:title>
  <dc:creator>yehia majali</dc:creator>
  <cp:lastModifiedBy>razanemad852@gmail.com</cp:lastModifiedBy>
  <cp:revision>1423</cp:revision>
  <dcterms:created xsi:type="dcterms:W3CDTF">2014-02-04T07:59:02Z</dcterms:created>
  <dcterms:modified xsi:type="dcterms:W3CDTF">2023-02-25T10:23:05Z</dcterms:modified>
</cp:coreProperties>
</file>