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3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408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875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358691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0350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47929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9978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206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80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69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356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576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92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287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996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474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400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005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270A9-669F-41D8-B16B-AA6BB975D7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8970" y="1343830"/>
            <a:ext cx="9343813" cy="1646302"/>
          </a:xfrm>
        </p:spPr>
        <p:txBody>
          <a:bodyPr/>
          <a:lstStyle/>
          <a:p>
            <a:r>
              <a:rPr lang="en-US" dirty="0"/>
              <a:t>Central regulation of viscera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FD0B52-0A0B-4CE8-AE42-5167BC78D4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589957" y="3173115"/>
            <a:ext cx="7766936" cy="1096899"/>
          </a:xfrm>
        </p:spPr>
        <p:txBody>
          <a:bodyPr/>
          <a:lstStyle/>
          <a:p>
            <a:r>
              <a:rPr lang="en-US" dirty="0"/>
              <a:t>DR. Arwa Rawashdeh </a:t>
            </a:r>
          </a:p>
        </p:txBody>
      </p:sp>
    </p:spTree>
    <p:extLst>
      <p:ext uri="{BB962C8B-B14F-4D97-AF65-F5344CB8AC3E}">
        <p14:creationId xmlns:p14="http://schemas.microsoft.com/office/powerpoint/2010/main" val="13168119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B15140-2213-4174-96B6-98415ED731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4" y="407964"/>
            <a:ext cx="9648816" cy="645003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1600" dirty="0"/>
              <a:t>Prolactin inhibiting hormone (dopamine)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         Prolactin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     Thyroid tropine releasing hormones, thyroid inhibiting hormone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       TSH   T3 and T4</a:t>
            </a:r>
          </a:p>
          <a:p>
            <a:pPr marL="0" indent="0">
              <a:lnSpc>
                <a:spcPct val="90000"/>
              </a:lnSpc>
              <a:buNone/>
            </a:pPr>
            <a:endParaRPr lang="en-US" sz="16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Medial preoptic nucleus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Gonadotropin releasing hormone and gonadotropin inhibiting hormone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   FSH and LH</a:t>
            </a:r>
          </a:p>
          <a:p>
            <a:pPr marL="0" indent="0">
              <a:lnSpc>
                <a:spcPct val="90000"/>
              </a:lnSpc>
              <a:buNone/>
            </a:pPr>
            <a:endParaRPr lang="en-US" sz="16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Hypothalamic hypophyseal tract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Supraoptic nucleus axons to posterior pituitary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+Hypertonic plasma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+Angiotensin 2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 ADH ( blood vessels and kidneys)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Paraventricular nucleus axons to posterior pituitary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+Suckling and uterine stretch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Oxytocin </a:t>
            </a:r>
          </a:p>
          <a:p>
            <a:pPr marL="0" indent="0">
              <a:lnSpc>
                <a:spcPct val="90000"/>
              </a:lnSpc>
              <a:buNone/>
            </a:pPr>
            <a:endParaRPr lang="en-US" sz="16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Retinal hypothalamic tract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Suprachiasmatic nucleus  pineal gland melatonin  ( circadian rhythm)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 </a:t>
            </a:r>
          </a:p>
          <a:p>
            <a:pPr marL="0" indent="0">
              <a:lnSpc>
                <a:spcPct val="90000"/>
              </a:lnSpc>
              <a:buNone/>
            </a:pPr>
            <a:endParaRPr lang="en-US" sz="1600" dirty="0"/>
          </a:p>
          <a:p>
            <a:pPr marL="0" indent="0">
              <a:lnSpc>
                <a:spcPct val="90000"/>
              </a:lnSpc>
              <a:buNone/>
            </a:pPr>
            <a:endParaRPr lang="en-US" sz="700" dirty="0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057891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B5F7E3B-C5F1-40E0-A491-558BAFBC1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2418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98794D24-8570-4C69-97EE-00867C547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r>
              <a:rPr lang="en-US" dirty="0"/>
              <a:t>Autonomic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654AF-B51F-4B82-AF9D-F84EC9DD4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3616" y="464235"/>
            <a:ext cx="8524917" cy="626012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700" dirty="0"/>
              <a:t>Anterior hypothalamic nucleus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/>
              <a:t>Parasympathetic nervous system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/>
              <a:t>Dorsal longitudinal fasciculus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/>
              <a:t>Cranial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/>
              <a:t>         Edinger </a:t>
            </a:r>
            <a:r>
              <a:rPr lang="en-US" sz="1700" dirty="0" err="1"/>
              <a:t>westphal</a:t>
            </a:r>
            <a:r>
              <a:rPr lang="en-US" sz="1700" dirty="0"/>
              <a:t> nucleus  CN III  pupillary constrictions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/>
              <a:t>         Superior salivatory nucleus  CN VII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/>
              <a:t>         Inferior salivatory nucleus  CN  IX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/>
              <a:t>          Dorsal nucleus of </a:t>
            </a:r>
            <a:r>
              <a:rPr lang="en-US" sz="1700" dirty="0" err="1"/>
              <a:t>vagus</a:t>
            </a:r>
            <a:r>
              <a:rPr lang="en-US" sz="1700" dirty="0"/>
              <a:t>   CN  X</a:t>
            </a:r>
          </a:p>
          <a:p>
            <a:pPr marL="0" indent="0">
              <a:lnSpc>
                <a:spcPct val="90000"/>
              </a:lnSpc>
              <a:buNone/>
            </a:pP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/>
              <a:t>Brain stem Reticular formation system</a:t>
            </a:r>
          </a:p>
          <a:p>
            <a:pPr marL="0" indent="0">
              <a:lnSpc>
                <a:spcPct val="90000"/>
              </a:lnSpc>
              <a:buNone/>
            </a:pP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/>
              <a:t>Nucleus tractus solitarius (visceral sensation) deep medulla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/>
              <a:t>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/>
              <a:t>Sacral (S2-S4)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/>
              <a:t>Preganglionic parasympathetic           </a:t>
            </a:r>
          </a:p>
          <a:p>
            <a:pPr marL="0" indent="0">
              <a:lnSpc>
                <a:spcPct val="90000"/>
              </a:lnSpc>
              <a:buNone/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445718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B5F7E3B-C5F1-40E0-A491-558BAFBC1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2418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8DE01A-F543-4FF4-82B0-39B0EBA6C9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816638"/>
            <a:ext cx="4619706" cy="5224724"/>
          </a:xfrm>
        </p:spPr>
        <p:txBody>
          <a:bodyPr anchor="ctr">
            <a:normAutofit/>
          </a:bodyPr>
          <a:lstStyle/>
          <a:p>
            <a:r>
              <a:rPr lang="en-US" dirty="0"/>
              <a:t>Posterior hypothalamic nucleus (hypothalamic spinal tract)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Sympathetic fibers (T1 to L2)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Preganglionic of sympathetic neurons </a:t>
            </a:r>
          </a:p>
        </p:txBody>
      </p:sp>
    </p:spTree>
    <p:extLst>
      <p:ext uri="{BB962C8B-B14F-4D97-AF65-F5344CB8AC3E}">
        <p14:creationId xmlns:p14="http://schemas.microsoft.com/office/powerpoint/2010/main" val="10377070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F2F68-D647-409E-8AF8-947D990E0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63296"/>
            <a:ext cx="8596668" cy="1320800"/>
          </a:xfrm>
        </p:spPr>
        <p:txBody>
          <a:bodyPr/>
          <a:lstStyle/>
          <a:p>
            <a:r>
              <a:rPr lang="en-US" dirty="0"/>
              <a:t>Thermoregulation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2A1876-F5A8-44A7-A9AF-6893E024C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798" y="1784096"/>
            <a:ext cx="8596668" cy="3880773"/>
          </a:xfrm>
        </p:spPr>
        <p:txBody>
          <a:bodyPr>
            <a:normAutofit/>
          </a:bodyPr>
          <a:lstStyle/>
          <a:p>
            <a:r>
              <a:rPr lang="en-US" dirty="0"/>
              <a:t>Anterior hypothalamic nucleus</a:t>
            </a:r>
          </a:p>
          <a:p>
            <a:pPr marL="0" indent="0">
              <a:buNone/>
            </a:pPr>
            <a:r>
              <a:rPr lang="en-US" dirty="0"/>
              <a:t>Decrease temp</a:t>
            </a:r>
          </a:p>
          <a:p>
            <a:pPr marL="0" indent="0">
              <a:buNone/>
            </a:pPr>
            <a:r>
              <a:rPr lang="en-US" dirty="0"/>
              <a:t> Vasodilation of cutaneous vessels </a:t>
            </a:r>
          </a:p>
          <a:p>
            <a:pPr marL="0" indent="0">
              <a:buNone/>
            </a:pPr>
            <a:r>
              <a:rPr lang="en-US" dirty="0"/>
              <a:t> Sweating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Posterior hypothalamic nucleus</a:t>
            </a:r>
          </a:p>
          <a:p>
            <a:pPr marL="0" indent="0">
              <a:buNone/>
            </a:pPr>
            <a:r>
              <a:rPr lang="en-US" dirty="0"/>
              <a:t>Increase temp</a:t>
            </a:r>
          </a:p>
          <a:p>
            <a:pPr marL="0" indent="0">
              <a:buNone/>
            </a:pPr>
            <a:r>
              <a:rPr lang="en-US" dirty="0"/>
              <a:t> Vasoconstriction</a:t>
            </a:r>
          </a:p>
          <a:p>
            <a:pPr marL="0" indent="0">
              <a:buNone/>
            </a:pPr>
            <a:r>
              <a:rPr lang="en-US" dirty="0"/>
              <a:t> Shivering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4813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B2768-B392-4BE9-BFCE-BE480925D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Connection of hypothalamus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D0709-949F-43B3-9186-07B576190C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Prefrontal cortex</a:t>
            </a:r>
          </a:p>
          <a:p>
            <a:r>
              <a:rPr lang="en-US" dirty="0"/>
              <a:t>Reticular formation </a:t>
            </a:r>
          </a:p>
          <a:p>
            <a:pPr marL="0" indent="0">
              <a:buNone/>
            </a:pPr>
            <a:r>
              <a:rPr lang="en-US" dirty="0"/>
              <a:t>Median fore brain bundle </a:t>
            </a:r>
          </a:p>
          <a:p>
            <a:endParaRPr lang="en-US" dirty="0"/>
          </a:p>
          <a:p>
            <a:r>
              <a:rPr lang="en-US" dirty="0"/>
              <a:t>Amygdala </a:t>
            </a:r>
          </a:p>
          <a:p>
            <a:pPr marL="0" indent="0">
              <a:buNone/>
            </a:pPr>
            <a:r>
              <a:rPr lang="en-US" dirty="0"/>
              <a:t>Stria terminals</a:t>
            </a:r>
          </a:p>
          <a:p>
            <a:pPr marL="0" indent="0">
              <a:buNone/>
            </a:pPr>
            <a:r>
              <a:rPr lang="en-US" dirty="0"/>
              <a:t>Ventral </a:t>
            </a:r>
            <a:r>
              <a:rPr lang="en-US" dirty="0" err="1"/>
              <a:t>amygdalofugal</a:t>
            </a:r>
            <a:r>
              <a:rPr lang="en-US" dirty="0"/>
              <a:t> pathway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Hippocampus </a:t>
            </a:r>
          </a:p>
          <a:p>
            <a:pPr marL="0" indent="0">
              <a:buNone/>
            </a:pPr>
            <a:r>
              <a:rPr lang="en-US" dirty="0"/>
              <a:t>Fornix </a:t>
            </a:r>
          </a:p>
        </p:txBody>
      </p:sp>
    </p:spTree>
    <p:extLst>
      <p:ext uri="{BB962C8B-B14F-4D97-AF65-F5344CB8AC3E}">
        <p14:creationId xmlns:p14="http://schemas.microsoft.com/office/powerpoint/2010/main" val="349947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6DAE9-8913-46AE-AFC7-45B2C0E5F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Hypothalamus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9A3D47-5B1E-46B7-B239-99C095F2B3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0632"/>
            <a:ext cx="10515600" cy="491524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Component of diencephalon ( cerebrum)</a:t>
            </a:r>
          </a:p>
          <a:p>
            <a:pPr marL="0" indent="0">
              <a:buNone/>
            </a:pPr>
            <a:r>
              <a:rPr lang="en-US" dirty="0"/>
              <a:t>       Thalamus</a:t>
            </a:r>
          </a:p>
          <a:p>
            <a:pPr marL="0" indent="0">
              <a:buNone/>
            </a:pPr>
            <a:r>
              <a:rPr lang="en-US" dirty="0"/>
              <a:t>       Epithalamus </a:t>
            </a:r>
          </a:p>
          <a:p>
            <a:pPr marL="0" indent="0">
              <a:buNone/>
            </a:pPr>
            <a:r>
              <a:rPr lang="en-US" dirty="0"/>
              <a:t>            Pineal gland</a:t>
            </a:r>
          </a:p>
          <a:p>
            <a:pPr marL="0" indent="0">
              <a:buNone/>
            </a:pPr>
            <a:r>
              <a:rPr lang="en-US" dirty="0"/>
              <a:t>            Habenula</a:t>
            </a:r>
          </a:p>
          <a:p>
            <a:pPr marL="0" indent="0">
              <a:buNone/>
            </a:pPr>
            <a:r>
              <a:rPr lang="en-US" dirty="0"/>
              <a:t>            Posterior commissure </a:t>
            </a:r>
          </a:p>
          <a:p>
            <a:pPr marL="0" indent="0">
              <a:buNone/>
            </a:pPr>
            <a:r>
              <a:rPr lang="en-US" dirty="0"/>
              <a:t>        Subthalamus ( inferior to the thalamus)</a:t>
            </a:r>
          </a:p>
          <a:p>
            <a:pPr marL="0" indent="0">
              <a:buNone/>
            </a:pPr>
            <a:r>
              <a:rPr lang="en-US" dirty="0"/>
              <a:t>        Hypothalamus ( interior and inferior)</a:t>
            </a:r>
          </a:p>
          <a:p>
            <a:pPr marL="0" indent="0">
              <a:buNone/>
            </a:pPr>
            <a:r>
              <a:rPr lang="en-US" dirty="0"/>
              <a:t>             Mamillary body  ( small nucleus hanging of hypothalamus)</a:t>
            </a:r>
          </a:p>
          <a:p>
            <a:pPr marL="0" indent="0">
              <a:buNone/>
            </a:pPr>
            <a:r>
              <a:rPr lang="en-US" dirty="0"/>
              <a:t>              Pituitary gland </a:t>
            </a:r>
          </a:p>
          <a:p>
            <a:pPr marL="0" indent="0">
              <a:buNone/>
            </a:pPr>
            <a:r>
              <a:rPr lang="en-US" dirty="0"/>
              <a:t>              Optic chiasma</a:t>
            </a:r>
          </a:p>
          <a:p>
            <a:pPr marL="0" indent="0">
              <a:buNone/>
            </a:pPr>
            <a:r>
              <a:rPr lang="en-US" dirty="0"/>
              <a:t>              Lamina terminals ( border of hypothalamus)</a:t>
            </a:r>
          </a:p>
          <a:p>
            <a:pPr marL="0" indent="0">
              <a:buNone/>
            </a:pPr>
            <a:r>
              <a:rPr lang="en-US" dirty="0"/>
              <a:t>              Anterior commissure </a:t>
            </a:r>
          </a:p>
        </p:txBody>
      </p:sp>
    </p:spTree>
    <p:extLst>
      <p:ext uri="{BB962C8B-B14F-4D97-AF65-F5344CB8AC3E}">
        <p14:creationId xmlns:p14="http://schemas.microsoft.com/office/powerpoint/2010/main" val="1106337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99C0D-A5D3-4AA9-A368-4D2690DA0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Nucleus for visceral regulation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F8029-F98A-4376-A628-8460F68FE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224" y="2036064"/>
            <a:ext cx="11923776" cy="5559552"/>
          </a:xfrm>
        </p:spPr>
        <p:txBody>
          <a:bodyPr>
            <a:noAutofit/>
          </a:bodyPr>
          <a:lstStyle/>
          <a:p>
            <a:r>
              <a:rPr lang="en-US" sz="1200" dirty="0"/>
              <a:t>Tuber cinereum ( funnel shape)</a:t>
            </a:r>
          </a:p>
          <a:p>
            <a:r>
              <a:rPr lang="en-US" sz="1200" dirty="0"/>
              <a:t>Infundibulum ( extends down into pituitary gland)</a:t>
            </a:r>
          </a:p>
          <a:p>
            <a:pPr marL="0" indent="0">
              <a:buNone/>
            </a:pPr>
            <a:r>
              <a:rPr lang="en-US" sz="1200" dirty="0"/>
              <a:t>Medial zones</a:t>
            </a:r>
          </a:p>
          <a:p>
            <a:pPr marL="0" indent="0">
              <a:buNone/>
            </a:pPr>
            <a:r>
              <a:rPr lang="en-US" sz="1200" dirty="0"/>
              <a:t>Preoptic zone        Medial preoptic nucleus </a:t>
            </a:r>
          </a:p>
          <a:p>
            <a:pPr marL="0" indent="0">
              <a:buNone/>
            </a:pPr>
            <a:r>
              <a:rPr lang="en-US" sz="1200" dirty="0"/>
              <a:t>Supra optic zone   Suprachiasmatic nucleus </a:t>
            </a:r>
          </a:p>
          <a:p>
            <a:pPr marL="0" indent="0">
              <a:buNone/>
            </a:pPr>
            <a:r>
              <a:rPr lang="en-US" sz="1200" dirty="0"/>
              <a:t>                                 Supra optic nucleus </a:t>
            </a:r>
          </a:p>
          <a:p>
            <a:pPr marL="0" indent="0">
              <a:buNone/>
            </a:pPr>
            <a:r>
              <a:rPr lang="en-US" sz="1200" dirty="0"/>
              <a:t>                                 Periventricular nucleus</a:t>
            </a:r>
          </a:p>
          <a:p>
            <a:pPr marL="0" indent="0">
              <a:buNone/>
            </a:pPr>
            <a:r>
              <a:rPr lang="en-US" sz="1200" dirty="0"/>
              <a:t>                                 Anterior hypothalamic nucleus </a:t>
            </a:r>
          </a:p>
          <a:p>
            <a:pPr marL="0" indent="0">
              <a:buNone/>
            </a:pPr>
            <a:r>
              <a:rPr lang="en-US" sz="1200" dirty="0" err="1"/>
              <a:t>Tuberal</a:t>
            </a:r>
            <a:r>
              <a:rPr lang="en-US" sz="1200" dirty="0"/>
              <a:t> zone          Arcuate nucleus ( monster) </a:t>
            </a:r>
          </a:p>
          <a:p>
            <a:pPr marL="0" indent="0">
              <a:buNone/>
            </a:pPr>
            <a:r>
              <a:rPr lang="en-US" sz="1200" dirty="0"/>
              <a:t>                                 Ventral medial nucleus</a:t>
            </a:r>
          </a:p>
          <a:p>
            <a:pPr marL="0" indent="0">
              <a:buNone/>
            </a:pPr>
            <a:r>
              <a:rPr lang="en-US" sz="1200" dirty="0"/>
              <a:t>                                 dorsal medial nucleus </a:t>
            </a:r>
          </a:p>
          <a:p>
            <a:pPr marL="0" indent="0">
              <a:buNone/>
            </a:pPr>
            <a:r>
              <a:rPr lang="en-US" sz="1200" dirty="0"/>
              <a:t>Mamillary zone     Mamillary nuclei</a:t>
            </a:r>
          </a:p>
          <a:p>
            <a:pPr marL="0" indent="0">
              <a:buNone/>
            </a:pPr>
            <a:r>
              <a:rPr lang="en-US" sz="1200" dirty="0"/>
              <a:t>                               Posterior hypothalamic nucleus </a:t>
            </a:r>
          </a:p>
          <a:p>
            <a:pPr marL="0" indent="0">
              <a:buNone/>
            </a:pPr>
            <a:r>
              <a:rPr lang="en-US" sz="1200" dirty="0"/>
              <a:t>  Lateral zone </a:t>
            </a:r>
          </a:p>
          <a:p>
            <a:pPr marL="0" indent="0">
              <a:buNone/>
            </a:pPr>
            <a:r>
              <a:rPr lang="en-US" sz="1200" dirty="0"/>
              <a:t>Lateral hypothalamic nucleus 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21127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98C94-B5CF-40FC-A0E2-C56162246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EF1A4B-6979-4A7F-8395-9DC35BB825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462784"/>
            <a:ext cx="8761413" cy="3852672"/>
          </a:xfrm>
        </p:spPr>
        <p:txBody>
          <a:bodyPr/>
          <a:lstStyle/>
          <a:p>
            <a:r>
              <a:rPr lang="en-US" dirty="0"/>
              <a:t>Autonomic nerves system </a:t>
            </a:r>
          </a:p>
          <a:p>
            <a:r>
              <a:rPr lang="en-US" dirty="0"/>
              <a:t>Endocrine system ( master) </a:t>
            </a:r>
          </a:p>
          <a:p>
            <a:r>
              <a:rPr lang="en-US" dirty="0"/>
              <a:t>Limbic system ( Epicenter ) </a:t>
            </a:r>
          </a:p>
        </p:txBody>
      </p:sp>
    </p:spTree>
    <p:extLst>
      <p:ext uri="{BB962C8B-B14F-4D97-AF65-F5344CB8AC3E}">
        <p14:creationId xmlns:p14="http://schemas.microsoft.com/office/powerpoint/2010/main" val="195521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C6E9D-9CA0-4E0B-A83D-71B9B1EB2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Limbic system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CCC3B-5F06-4504-B613-4FCA118FF1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872" y="2347468"/>
            <a:ext cx="11180063" cy="41021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Mamillary bodies (memory consolidation) </a:t>
            </a:r>
          </a:p>
          <a:p>
            <a:pPr marL="0" indent="0">
              <a:buNone/>
            </a:pPr>
            <a:r>
              <a:rPr lang="en-US" dirty="0"/>
              <a:t>    Reflex of olfaction</a:t>
            </a:r>
          </a:p>
          <a:p>
            <a:pPr marL="0" indent="0">
              <a:buNone/>
            </a:pPr>
            <a:r>
              <a:rPr lang="en-US" dirty="0"/>
              <a:t>    Episodic memory 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Papez</a:t>
            </a:r>
            <a:r>
              <a:rPr lang="en-US" dirty="0"/>
              <a:t> circuits </a:t>
            </a:r>
          </a:p>
          <a:p>
            <a:pPr marL="0" indent="0">
              <a:buNone/>
            </a:pPr>
            <a:r>
              <a:rPr lang="en-US" dirty="0"/>
              <a:t>Hippocampus to fornix to mamillary body </a:t>
            </a:r>
          </a:p>
          <a:p>
            <a:pPr marL="0" indent="0">
              <a:buNone/>
            </a:pPr>
            <a:r>
              <a:rPr lang="en-US" dirty="0"/>
              <a:t>   Mamillary body to anterior thalamic nucleus  ( mammillothalamic tract) </a:t>
            </a:r>
          </a:p>
          <a:p>
            <a:pPr marL="0" indent="0">
              <a:buNone/>
            </a:pPr>
            <a:r>
              <a:rPr lang="en-US" dirty="0"/>
              <a:t>    Anterior thalamic nucleus to cingulate gyrus to hippocampus </a:t>
            </a:r>
          </a:p>
          <a:p>
            <a:pPr marL="0" indent="0">
              <a:buNone/>
            </a:pPr>
            <a:r>
              <a:rPr lang="en-US" dirty="0"/>
              <a:t>Amygdala   </a:t>
            </a:r>
          </a:p>
          <a:p>
            <a:pPr marL="0" indent="0">
              <a:buNone/>
            </a:pPr>
            <a:r>
              <a:rPr lang="en-US" dirty="0"/>
              <a:t> Stria terminalis </a:t>
            </a:r>
          </a:p>
          <a:p>
            <a:pPr marL="0" indent="0">
              <a:buNone/>
            </a:pPr>
            <a:r>
              <a:rPr lang="en-US" dirty="0"/>
              <a:t> ventral </a:t>
            </a:r>
            <a:r>
              <a:rPr lang="en-US" dirty="0" err="1"/>
              <a:t>amygdalofugal</a:t>
            </a:r>
            <a:r>
              <a:rPr lang="en-US" dirty="0"/>
              <a:t> pathway </a:t>
            </a:r>
          </a:p>
        </p:txBody>
      </p:sp>
    </p:spTree>
    <p:extLst>
      <p:ext uri="{BB962C8B-B14F-4D97-AF65-F5344CB8AC3E}">
        <p14:creationId xmlns:p14="http://schemas.microsoft.com/office/powerpoint/2010/main" val="3686262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EE45E-B95E-4C5B-B885-C085654F0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Arcuate nucleus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16BFE-4159-4E9A-BC5A-8C6E8B8D2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908048"/>
            <a:ext cx="12192000" cy="494995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4000" dirty="0"/>
              <a:t>alpha melanocyte stimulating hormone </a:t>
            </a:r>
          </a:p>
          <a:p>
            <a:pPr marL="0" indent="0">
              <a:buNone/>
            </a:pPr>
            <a:r>
              <a:rPr lang="en-US" sz="4000" dirty="0"/>
              <a:t>+Ventral medial nucleus   </a:t>
            </a:r>
          </a:p>
          <a:p>
            <a:pPr marL="0" indent="0">
              <a:buNone/>
            </a:pPr>
            <a:r>
              <a:rPr lang="en-US" sz="4000" dirty="0"/>
              <a:t>     +Corticotropin releasing hormone </a:t>
            </a:r>
          </a:p>
          <a:p>
            <a:pPr marL="0" indent="0">
              <a:buNone/>
            </a:pPr>
            <a:r>
              <a:rPr lang="en-US" sz="4000" dirty="0"/>
              <a:t>    +Satiety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dirty="0"/>
              <a:t>Neuropeptide Y and aguti-regulating peptide </a:t>
            </a:r>
          </a:p>
          <a:p>
            <a:pPr marL="0" indent="0">
              <a:buNone/>
            </a:pPr>
            <a:r>
              <a:rPr lang="en-US" sz="4000" dirty="0"/>
              <a:t> +Lateral hypothalamic nucleus </a:t>
            </a:r>
          </a:p>
          <a:p>
            <a:pPr marL="0" indent="0">
              <a:buNone/>
            </a:pPr>
            <a:r>
              <a:rPr lang="en-US" sz="4000" dirty="0"/>
              <a:t>    + Orexins</a:t>
            </a:r>
          </a:p>
          <a:p>
            <a:pPr marL="0" indent="0">
              <a:buNone/>
            </a:pPr>
            <a:r>
              <a:rPr lang="en-US" sz="4000" dirty="0"/>
              <a:t>  + hunger</a:t>
            </a:r>
          </a:p>
          <a:p>
            <a:pPr marL="0" indent="0">
              <a:buNone/>
            </a:pPr>
            <a:r>
              <a:rPr lang="en-US" sz="4000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337585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40965-67AE-4061-A0E4-BE3BF0EE4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184" y="2262124"/>
            <a:ext cx="11204448" cy="459587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Increase fat storage </a:t>
            </a:r>
          </a:p>
          <a:p>
            <a:pPr marL="0" indent="0">
              <a:buNone/>
            </a:pPr>
            <a:r>
              <a:rPr lang="en-US" dirty="0"/>
              <a:t>+ adipocyte    +leptin      + satiety  +ventral medial nucleus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Pancreas</a:t>
            </a:r>
          </a:p>
          <a:p>
            <a:pPr marL="0" indent="0">
              <a:buNone/>
            </a:pPr>
            <a:r>
              <a:rPr lang="en-US" dirty="0"/>
              <a:t>+High glucose level    +Beta cells   +Insulin   + Satiety   + ventral medial nucleus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GIT</a:t>
            </a:r>
          </a:p>
          <a:p>
            <a:pPr marL="0" indent="0">
              <a:buNone/>
            </a:pPr>
            <a:r>
              <a:rPr lang="en-US" dirty="0"/>
              <a:t>+Stretching reflex in GIT   +</a:t>
            </a:r>
            <a:r>
              <a:rPr lang="en-US" dirty="0" err="1"/>
              <a:t>Vagus</a:t>
            </a:r>
            <a:r>
              <a:rPr lang="en-US" dirty="0"/>
              <a:t> nerve     +satiety + ventral medial nucleus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+ fasting    + Ghrelin    + Hunger +Lateral hypothalamic nucleus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4251C2-7281-46CB-8479-FAFC8117759A}"/>
              </a:ext>
            </a:extLst>
          </p:cNvPr>
          <p:cNvSpPr txBox="1"/>
          <p:nvPr/>
        </p:nvSpPr>
        <p:spPr>
          <a:xfrm>
            <a:off x="2706624" y="106501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Regulating centers of hunger and satiety </a:t>
            </a:r>
          </a:p>
        </p:txBody>
      </p:sp>
    </p:spTree>
    <p:extLst>
      <p:ext uri="{BB962C8B-B14F-4D97-AF65-F5344CB8AC3E}">
        <p14:creationId xmlns:p14="http://schemas.microsoft.com/office/powerpoint/2010/main" val="2724992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095F8-79C1-4F76-9D42-C3EE624977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55904"/>
            <a:ext cx="12192000" cy="6102096"/>
          </a:xfrm>
        </p:spPr>
        <p:txBody>
          <a:bodyPr>
            <a:normAutofit/>
          </a:bodyPr>
          <a:lstStyle/>
          <a:p>
            <a:r>
              <a:rPr lang="en-US" dirty="0"/>
              <a:t>Obesity ( hyperphagia)</a:t>
            </a:r>
          </a:p>
          <a:p>
            <a:pPr marL="0" indent="0">
              <a:buNone/>
            </a:pPr>
            <a:r>
              <a:rPr lang="en-US" dirty="0"/>
              <a:t>Damage to ventral medial  nucleus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Infants Failure to thrive (FTT)</a:t>
            </a:r>
          </a:p>
          <a:p>
            <a:pPr marL="0" indent="0">
              <a:buNone/>
            </a:pPr>
            <a:r>
              <a:rPr lang="en-US" dirty="0"/>
              <a:t>Damage to Lateral hypothalamic nucleus</a:t>
            </a:r>
          </a:p>
          <a:p>
            <a:pPr marL="0" indent="0">
              <a:buNone/>
            </a:pPr>
            <a:r>
              <a:rPr lang="en-US" dirty="0"/>
              <a:t>Adults Anorexia nervosa</a:t>
            </a:r>
          </a:p>
          <a:p>
            <a:pPr marL="0" indent="0">
              <a:buNone/>
            </a:pPr>
            <a:r>
              <a:rPr lang="en-US" dirty="0"/>
              <a:t>Damage to lateral hypothalamic nucleus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800" dirty="0"/>
              <a:t>Dorsal medial nucleus </a:t>
            </a:r>
          </a:p>
          <a:p>
            <a:pPr marL="0" indent="0">
              <a:buNone/>
            </a:pPr>
            <a:r>
              <a:rPr lang="en-US" sz="1800" dirty="0"/>
              <a:t>   Savage behavior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Damage to mamillary body</a:t>
            </a:r>
          </a:p>
          <a:p>
            <a:pPr marL="0" indent="0">
              <a:buNone/>
            </a:pPr>
            <a:r>
              <a:rPr lang="en-US" sz="1800" dirty="0"/>
              <a:t>Wernicke’s encephalopathy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815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C8E51-274C-4993-9D54-1F0F99FF6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Endocrine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8A5F2-DBE3-4472-9596-F3669137D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264" y="1530604"/>
            <a:ext cx="10521696" cy="4406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Hypothalamic Hypophyseal portal system </a:t>
            </a:r>
          </a:p>
          <a:p>
            <a:r>
              <a:rPr lang="en-US" dirty="0"/>
              <a:t>Arcuate nucleus  </a:t>
            </a:r>
          </a:p>
          <a:p>
            <a:pPr marL="0" indent="0">
              <a:buNone/>
            </a:pPr>
            <a:r>
              <a:rPr lang="en-US" dirty="0"/>
              <a:t>    Releasing factor and inhibiting factor </a:t>
            </a:r>
          </a:p>
          <a:p>
            <a:pPr marL="0" indent="0">
              <a:buNone/>
            </a:pPr>
            <a:r>
              <a:rPr lang="en-US" dirty="0"/>
              <a:t>    Hormones through portal system to different types of cells </a:t>
            </a:r>
          </a:p>
          <a:p>
            <a:pPr marL="0" indent="0">
              <a:buNone/>
            </a:pPr>
            <a:r>
              <a:rPr lang="en-US" dirty="0"/>
              <a:t>     in anterior pituitary </a:t>
            </a:r>
          </a:p>
          <a:p>
            <a:pPr marL="0" indent="0">
              <a:buNone/>
            </a:pPr>
            <a:r>
              <a:rPr lang="en-US" dirty="0"/>
              <a:t>        Growth hormone releasing hormone</a:t>
            </a:r>
          </a:p>
          <a:p>
            <a:pPr marL="0" indent="0">
              <a:buNone/>
            </a:pPr>
            <a:r>
              <a:rPr lang="en-US" dirty="0"/>
              <a:t>           Somatotropic cells  to release GH </a:t>
            </a:r>
          </a:p>
          <a:p>
            <a:pPr marL="0" indent="0">
              <a:buNone/>
            </a:pPr>
            <a:r>
              <a:rPr lang="en-US" dirty="0"/>
              <a:t>              Bones , cartilage, liver all the adipocyte</a:t>
            </a:r>
          </a:p>
          <a:p>
            <a:pPr marL="0" indent="0">
              <a:buNone/>
            </a:pPr>
            <a:r>
              <a:rPr lang="en-US" dirty="0"/>
              <a:t>        Growth hormone inhibiting hormone </a:t>
            </a:r>
          </a:p>
          <a:p>
            <a:pPr marL="0" indent="0">
              <a:buNone/>
            </a:pPr>
            <a:r>
              <a:rPr lang="en-US" dirty="0"/>
              <a:t>        Corticotropin releasing hormone , Corticotropin inhibiting  hormone </a:t>
            </a:r>
          </a:p>
          <a:p>
            <a:pPr marL="0" indent="0">
              <a:buNone/>
            </a:pPr>
            <a:r>
              <a:rPr lang="en-US" dirty="0"/>
              <a:t>               ACTH   adrenal cortex    cortisol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00934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TM02900688[[fn=Facet]]</Template>
  <TotalTime>475</TotalTime>
  <Words>615</Words>
  <Application>Microsoft Office PowerPoint</Application>
  <PresentationFormat>Widescreen</PresentationFormat>
  <Paragraphs>165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Trebuchet MS</vt:lpstr>
      <vt:lpstr>Wingdings 3</vt:lpstr>
      <vt:lpstr>Facet</vt:lpstr>
      <vt:lpstr>Central regulation of viscera </vt:lpstr>
      <vt:lpstr>Hypothalamus </vt:lpstr>
      <vt:lpstr>Nucleus for visceral regulation </vt:lpstr>
      <vt:lpstr>Functions </vt:lpstr>
      <vt:lpstr>Limbic system </vt:lpstr>
      <vt:lpstr>Arcuate nucleus  </vt:lpstr>
      <vt:lpstr>PowerPoint Presentation</vt:lpstr>
      <vt:lpstr>PowerPoint Presentation</vt:lpstr>
      <vt:lpstr>Endocrine function</vt:lpstr>
      <vt:lpstr>PowerPoint Presentation</vt:lpstr>
      <vt:lpstr>Autonomic  </vt:lpstr>
      <vt:lpstr>PowerPoint Presentation</vt:lpstr>
      <vt:lpstr>Thermoregulation</vt:lpstr>
      <vt:lpstr>Connection of hypothalamus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arwa rawashdeh</dc:creator>
  <cp:lastModifiedBy>arwa rawashdeh</cp:lastModifiedBy>
  <cp:revision>8</cp:revision>
  <dcterms:created xsi:type="dcterms:W3CDTF">2022-03-13T07:24:17Z</dcterms:created>
  <dcterms:modified xsi:type="dcterms:W3CDTF">2022-03-16T19:17:20Z</dcterms:modified>
</cp:coreProperties>
</file>