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8"/>
  </p:notesMasterIdLst>
  <p:sldIdLst>
    <p:sldId id="256" r:id="rId2"/>
    <p:sldId id="257" r:id="rId3"/>
    <p:sldId id="259" r:id="rId4"/>
    <p:sldId id="260" r:id="rId5"/>
    <p:sldId id="258" r:id="rId6"/>
    <p:sldId id="261" r:id="rId7"/>
    <p:sldId id="262" r:id="rId8"/>
    <p:sldId id="263" r:id="rId9"/>
    <p:sldId id="265" r:id="rId10"/>
    <p:sldId id="266" r:id="rId11"/>
    <p:sldId id="330" r:id="rId12"/>
    <p:sldId id="326" r:id="rId13"/>
    <p:sldId id="327" r:id="rId14"/>
    <p:sldId id="369" r:id="rId15"/>
    <p:sldId id="366" r:id="rId16"/>
    <p:sldId id="329" r:id="rId17"/>
    <p:sldId id="328" r:id="rId18"/>
    <p:sldId id="268" r:id="rId19"/>
    <p:sldId id="269" r:id="rId20"/>
    <p:sldId id="270" r:id="rId21"/>
    <p:sldId id="333" r:id="rId22"/>
    <p:sldId id="273" r:id="rId23"/>
    <p:sldId id="275" r:id="rId24"/>
    <p:sldId id="277" r:id="rId25"/>
    <p:sldId id="278" r:id="rId26"/>
    <p:sldId id="365" r:id="rId27"/>
    <p:sldId id="334" r:id="rId28"/>
    <p:sldId id="284" r:id="rId29"/>
    <p:sldId id="285" r:id="rId30"/>
    <p:sldId id="286" r:id="rId31"/>
    <p:sldId id="335" r:id="rId32"/>
    <p:sldId id="336" r:id="rId33"/>
    <p:sldId id="337" r:id="rId34"/>
    <p:sldId id="338" r:id="rId35"/>
    <p:sldId id="340" r:id="rId36"/>
    <p:sldId id="341" r:id="rId37"/>
    <p:sldId id="342" r:id="rId38"/>
    <p:sldId id="343" r:id="rId39"/>
    <p:sldId id="344" r:id="rId40"/>
    <p:sldId id="345"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06" r:id="rId60"/>
    <p:sldId id="307" r:id="rId61"/>
    <p:sldId id="308" r:id="rId62"/>
    <p:sldId id="309" r:id="rId63"/>
    <p:sldId id="310" r:id="rId64"/>
    <p:sldId id="311" r:id="rId65"/>
    <p:sldId id="312" r:id="rId66"/>
    <p:sldId id="313" r:id="rId6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7" d="100"/>
          <a:sy n="87" d="100"/>
        </p:scale>
        <p:origin x="66" y="63"/>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1:42.837"/>
    </inkml:context>
    <inkml:brush xml:id="br0">
      <inkml:brushProperty name="width" value="0.025" units="cm"/>
      <inkml:brushProperty name="height" value="0.025" units="cm"/>
      <inkml:brushProperty name="color" value="#0000CD"/>
    </inkml:brush>
  </inkml:definitions>
  <inkml:trace contextRef="#ctx0" brushRef="#br0">34 8 6513,'0'0'0,"-3"0"352,0 0 56,-1 0 24,0 0 32,1 0-32,-1 1-24,1-1-23,3 0-385,-2 1 336,0-1-32,1 1-8,0-1-16,0 1-40,0 0-88,0-1-88,0 1-40,1-1-24,0 0 8,0 0 40,0 0 112,0 0 24,0 0 88,2 0 0,-2 0-24,2 0 8,-2 0-256,3 0 264,-1 0 16,1 0 72,5 0 16,-8 0-15,3 0-9,6-2-112,-9 2-48,0 0-184,3-2 128,0 2-8,5-2 48,-8 0 16,3 2-16,0 0-32,0-2-144,0 2-32,-3 0 40,3-2-48,-1 2-24,0-2 128,0 2-32,0 0 8,-2 0-48,2 0-176,0 0-40,-2 0 232,0 0-424,2 0-168,0 0-105,-2 0-223,2 0-128,-2 0-120,2 0-193,-2 1 129,0-1 1232,2 1-952,0 0-4217,-2-1 5169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6T11:33:57.835"/>
    </inkml:context>
    <inkml:brush xml:id="br0">
      <inkml:brushProperty name="width" value="0.05" units="cm"/>
      <inkml:brushProperty name="height" value="0.05" units="cm"/>
      <inkml:brushProperty name="color" value="#0000CD"/>
    </inkml:brush>
  </inkml:definitions>
  <inkml:trace contextRef="#ctx0" brushRef="#br0">1 0 6745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6T11:19:16.229"/>
    </inkml:context>
    <inkml:brush xml:id="br0">
      <inkml:brushProperty name="width" value="0.05" units="cm"/>
      <inkml:brushProperty name="height" value="0.05" units="cm"/>
      <inkml:brushProperty name="color" value="#0000CD"/>
    </inkml:brush>
  </inkml:definitions>
  <inkml:trace contextRef="#ctx0" brushRef="#br0">621 536 5689,'0'0'0,"0"0"0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4AB9F2B7-C37D-4371-BCBD-93FA5D47376D}" type="datetimeFigureOut">
              <a:rPr lang="en-US" smtClean="0"/>
              <a:pPr/>
              <a:t>7/24/2023</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D0F17D00-D7D7-4D8A-A928-0D5AA1707AEB}" type="slidenum">
              <a:rPr lang="en-US" smtClean="0"/>
              <a:pPr/>
              <a:t>‹#›</a:t>
            </a:fld>
            <a:endParaRPr lang="en-US"/>
          </a:p>
        </p:txBody>
      </p:sp>
    </p:spTree>
    <p:extLst>
      <p:ext uri="{BB962C8B-B14F-4D97-AF65-F5344CB8AC3E}">
        <p14:creationId xmlns:p14="http://schemas.microsoft.com/office/powerpoint/2010/main" val="179071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F17D00-D7D7-4D8A-A928-0D5AA1707AEB}" type="slidenum">
              <a:rPr lang="en-US" smtClean="0"/>
              <a:pPr/>
              <a:t>8</a:t>
            </a:fld>
            <a:endParaRPr lang="en-US"/>
          </a:p>
        </p:txBody>
      </p:sp>
    </p:spTree>
    <p:extLst>
      <p:ext uri="{BB962C8B-B14F-4D97-AF65-F5344CB8AC3E}">
        <p14:creationId xmlns:p14="http://schemas.microsoft.com/office/powerpoint/2010/main" val="2403840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524734" y="260699"/>
            <a:ext cx="7544362" cy="5761558"/>
          </a:xfrm>
          <a:prstGeom prst="rect">
            <a:avLst/>
          </a:prstGeom>
        </p:spPr>
      </p:pic>
      <p:sp>
        <p:nvSpPr>
          <p:cNvPr id="2" name="Holder 2"/>
          <p:cNvSpPr>
            <a:spLocks noGrp="1"/>
          </p:cNvSpPr>
          <p:nvPr>
            <p:ph type="ctrTitle"/>
          </p:nvPr>
        </p:nvSpPr>
        <p:spPr>
          <a:xfrm>
            <a:off x="195928" y="598258"/>
            <a:ext cx="11800143" cy="19761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61476" y="3677318"/>
            <a:ext cx="11669046"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cstate="print">
            <a:alphaModFix/>
          </a:blip>
          <a:stretch>
            <a:fillRect/>
          </a:stretch>
        </p:blipFill>
        <p:spPr>
          <a:xfrm>
            <a:off x="0" y="0"/>
            <a:ext cx="12192000" cy="6858000"/>
          </a:xfrm>
          <a:prstGeom prst="rect">
            <a:avLst/>
          </a:prstGeom>
          <a:noFill/>
          <a:ln>
            <a:noFill/>
          </a:ln>
        </p:spPr>
      </p:pic>
      <p:pic>
        <p:nvPicPr>
          <p:cNvPr id="10" name="Google Shape;10;p2"/>
          <p:cNvPicPr preferRelativeResize="0"/>
          <p:nvPr/>
        </p:nvPicPr>
        <p:blipFill>
          <a:blip r:embed="rId2" cstate="print">
            <a:alphaModFix/>
          </a:blip>
          <a:stretch>
            <a:fillRect/>
          </a:stretch>
        </p:blipFill>
        <p:spPr>
          <a:xfrm>
            <a:off x="0" y="0"/>
            <a:ext cx="12192000" cy="6858000"/>
          </a:xfrm>
          <a:prstGeom prst="rect">
            <a:avLst/>
          </a:prstGeom>
          <a:noFill/>
          <a:ln>
            <a:noFill/>
          </a:ln>
        </p:spPr>
      </p:pic>
      <p:sp>
        <p:nvSpPr>
          <p:cNvPr id="11" name="Google Shape;11;p2"/>
          <p:cNvSpPr txBox="1">
            <a:spLocks noGrp="1"/>
          </p:cNvSpPr>
          <p:nvPr>
            <p:ph type="title"/>
          </p:nvPr>
        </p:nvSpPr>
        <p:spPr>
          <a:xfrm>
            <a:off x="2166800" y="1537497"/>
            <a:ext cx="7858400" cy="31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ar-SA"/>
              <a:t>انقر لتحرير نمط العنوان الرئيسي</a:t>
            </a:r>
            <a:endParaRPr/>
          </a:p>
        </p:txBody>
      </p:sp>
      <p:sp>
        <p:nvSpPr>
          <p:cNvPr id="12" name="Google Shape;12;p2"/>
          <p:cNvSpPr txBox="1">
            <a:spLocks noGrp="1"/>
          </p:cNvSpPr>
          <p:nvPr>
            <p:ph type="body" idx="1"/>
          </p:nvPr>
        </p:nvSpPr>
        <p:spPr>
          <a:xfrm>
            <a:off x="2567800" y="4492967"/>
            <a:ext cx="7056400" cy="11332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ar-SA"/>
              <a:t>انقر لتحرير أنماط النص الرئيسي</a:t>
            </a:r>
          </a:p>
        </p:txBody>
      </p:sp>
      <p:sp>
        <p:nvSpPr>
          <p:cNvPr id="13" name="Google Shape;13;p2"/>
          <p:cNvSpPr/>
          <p:nvPr/>
        </p:nvSpPr>
        <p:spPr>
          <a:xfrm>
            <a:off x="-326128" y="-215349"/>
            <a:ext cx="2021371" cy="1155660"/>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0516155" y="-215349"/>
            <a:ext cx="2021371" cy="1155660"/>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5;p2"/>
          <p:cNvGrpSpPr/>
          <p:nvPr/>
        </p:nvGrpSpPr>
        <p:grpSpPr>
          <a:xfrm>
            <a:off x="-461842" y="1054056"/>
            <a:ext cx="3011172" cy="854071"/>
            <a:chOff x="-2810250" y="3572525"/>
            <a:chExt cx="2106500" cy="597475"/>
          </a:xfrm>
        </p:grpSpPr>
        <p:sp>
          <p:nvSpPr>
            <p:cNvPr id="16" name="Google Shape;16;p2"/>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26;p2"/>
          <p:cNvGrpSpPr/>
          <p:nvPr/>
        </p:nvGrpSpPr>
        <p:grpSpPr>
          <a:xfrm>
            <a:off x="10173164" y="5847026"/>
            <a:ext cx="2364483" cy="753219"/>
            <a:chOff x="-4380075" y="3780200"/>
            <a:chExt cx="1637000" cy="521475"/>
          </a:xfrm>
        </p:grpSpPr>
        <p:sp>
          <p:nvSpPr>
            <p:cNvPr id="127" name="Google Shape;127;p2"/>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5"/>
        <p:cNvGrpSpPr/>
        <p:nvPr/>
      </p:nvGrpSpPr>
      <p:grpSpPr>
        <a:xfrm>
          <a:off x="0" y="0"/>
          <a:ext cx="0" cy="0"/>
          <a:chOff x="0" y="0"/>
          <a:chExt cx="0" cy="0"/>
        </a:xfrm>
      </p:grpSpPr>
      <p:pic>
        <p:nvPicPr>
          <p:cNvPr id="196" name="Google Shape;196;p3"/>
          <p:cNvPicPr preferRelativeResize="0"/>
          <p:nvPr/>
        </p:nvPicPr>
        <p:blipFill>
          <a:blip r:embed="rId2" cstate="print">
            <a:alphaModFix/>
          </a:blip>
          <a:stretch>
            <a:fillRect/>
          </a:stretch>
        </p:blipFill>
        <p:spPr>
          <a:xfrm>
            <a:off x="0" y="0"/>
            <a:ext cx="12192000" cy="6858000"/>
          </a:xfrm>
          <a:prstGeom prst="rect">
            <a:avLst/>
          </a:prstGeom>
          <a:noFill/>
          <a:ln>
            <a:noFill/>
          </a:ln>
        </p:spPr>
      </p:pic>
      <p:sp>
        <p:nvSpPr>
          <p:cNvPr id="197" name="Google Shape;197;p3"/>
          <p:cNvSpPr txBox="1">
            <a:spLocks noGrp="1"/>
          </p:cNvSpPr>
          <p:nvPr>
            <p:ph type="subTitle" idx="1"/>
          </p:nvPr>
        </p:nvSpPr>
        <p:spPr>
          <a:xfrm>
            <a:off x="4187088" y="4546967"/>
            <a:ext cx="3818800" cy="9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ar-SA"/>
              <a:t>انقر لتحرير نمط العنوان الثانوي الرئيسي</a:t>
            </a:r>
            <a:endParaRPr/>
          </a:p>
        </p:txBody>
      </p:sp>
      <p:sp>
        <p:nvSpPr>
          <p:cNvPr id="198" name="Google Shape;198;p3"/>
          <p:cNvSpPr txBox="1">
            <a:spLocks noGrp="1"/>
          </p:cNvSpPr>
          <p:nvPr>
            <p:ph type="title"/>
          </p:nvPr>
        </p:nvSpPr>
        <p:spPr>
          <a:xfrm>
            <a:off x="4139488" y="2929363"/>
            <a:ext cx="3914000" cy="19764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ar-SA"/>
              <a:t>انقر لتحرير نمط العنوان الرئيسي</a:t>
            </a:r>
            <a:endParaRPr/>
          </a:p>
        </p:txBody>
      </p:sp>
      <p:sp>
        <p:nvSpPr>
          <p:cNvPr id="199" name="Google Shape;199;p3"/>
          <p:cNvSpPr txBox="1">
            <a:spLocks noGrp="1"/>
          </p:cNvSpPr>
          <p:nvPr>
            <p:ph type="title" idx="2" hasCustomPrompt="1"/>
          </p:nvPr>
        </p:nvSpPr>
        <p:spPr>
          <a:xfrm>
            <a:off x="5125488" y="1900864"/>
            <a:ext cx="1942000" cy="137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2" name="Google Shape;200;p3"/>
          <p:cNvGrpSpPr/>
          <p:nvPr/>
        </p:nvGrpSpPr>
        <p:grpSpPr>
          <a:xfrm>
            <a:off x="-1580183" y="1121235"/>
            <a:ext cx="2808667" cy="796633"/>
            <a:chOff x="-2810250" y="3572525"/>
            <a:chExt cx="2106500" cy="597475"/>
          </a:xfrm>
        </p:grpSpPr>
        <p:sp>
          <p:nvSpPr>
            <p:cNvPr id="201" name="Google Shape;201;p3"/>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311;p3"/>
          <p:cNvGrpSpPr/>
          <p:nvPr/>
        </p:nvGrpSpPr>
        <p:grpSpPr>
          <a:xfrm>
            <a:off x="10318651" y="5984334"/>
            <a:ext cx="2182667" cy="695300"/>
            <a:chOff x="-4380075" y="3780200"/>
            <a:chExt cx="1637000" cy="521475"/>
          </a:xfrm>
        </p:grpSpPr>
        <p:sp>
          <p:nvSpPr>
            <p:cNvPr id="312" name="Google Shape;312;p3"/>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0" name="Google Shape;380;p3"/>
          <p:cNvPicPr preferRelativeResize="0"/>
          <p:nvPr/>
        </p:nvPicPr>
        <p:blipFill>
          <a:blip r:embed="rId3" cstate="print">
            <a:alphaModFix amt="75000"/>
          </a:blip>
          <a:stretch>
            <a:fillRect/>
          </a:stretch>
        </p:blipFill>
        <p:spPr>
          <a:xfrm>
            <a:off x="9047784" y="750167"/>
            <a:ext cx="4724400" cy="977900"/>
          </a:xfrm>
          <a:prstGeom prst="rect">
            <a:avLst/>
          </a:prstGeom>
          <a:noFill/>
          <a:ln>
            <a:noFill/>
          </a:ln>
        </p:spPr>
      </p:pic>
      <p:pic>
        <p:nvPicPr>
          <p:cNvPr id="381" name="Google Shape;381;p3"/>
          <p:cNvPicPr preferRelativeResize="0"/>
          <p:nvPr/>
        </p:nvPicPr>
        <p:blipFill>
          <a:blip r:embed="rId4" cstate="print">
            <a:alphaModFix amt="65000"/>
          </a:blip>
          <a:stretch>
            <a:fillRect/>
          </a:stretch>
        </p:blipFill>
        <p:spPr>
          <a:xfrm>
            <a:off x="-975433" y="6009383"/>
            <a:ext cx="5057368" cy="898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61378" y="2545634"/>
            <a:ext cx="7669243" cy="1762760"/>
          </a:xfrm>
          <a:prstGeom prst="rect">
            <a:avLst/>
          </a:prstGeom>
        </p:spPr>
        <p:txBody>
          <a:bodyPr wrap="square" lIns="0" tIns="0" rIns="0" bIns="0">
            <a:spAutoFit/>
          </a:bodyPr>
          <a:lstStyle>
            <a:lvl1pPr>
              <a:defRPr sz="6000" b="1" i="0">
                <a:solidFill>
                  <a:schemeClr val="tx1"/>
                </a:solidFill>
                <a:latin typeface="Calibri"/>
                <a:cs typeface="Calibri"/>
              </a:defRPr>
            </a:lvl1pPr>
          </a:lstStyle>
          <a:p>
            <a:endParaRPr/>
          </a:p>
        </p:txBody>
      </p:sp>
      <p:sp>
        <p:nvSpPr>
          <p:cNvPr id="3" name="Holder 3"/>
          <p:cNvSpPr>
            <a:spLocks noGrp="1"/>
          </p:cNvSpPr>
          <p:nvPr>
            <p:ph type="body" idx="1"/>
          </p:nvPr>
        </p:nvSpPr>
        <p:spPr>
          <a:xfrm>
            <a:off x="962042" y="1528343"/>
            <a:ext cx="10267915" cy="3648710"/>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7/24/2023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xml"/><Relationship Id="rId1" Type="http://schemas.openxmlformats.org/officeDocument/2006/relationships/slideLayout" Target="../slideLayouts/slideLayout4.xml"/><Relationship Id="rId4" Type="http://schemas.openxmlformats.org/officeDocument/2006/relationships/hyperlink" Target="https://www.amboss.com/us/knowledge/Chronic_kidney_disease#Zbdc3b2167c4bab75e0f1bf58faab9e22"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amboss.com/us/knowledge/Acute_kidney_injury#Z6deecfc16edc5ff8ed1ad2f586f55305"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amboss.com/us/knowledge/Acute_kidney_injury#Z6deecfc16edc5ff8ed1ad2f586f55305" TargetMode="External"/><Relationship Id="rId2" Type="http://schemas.openxmlformats.org/officeDocument/2006/relationships/hyperlink" Target="https://www.amboss.com/us/knowledge/Laboratory_medicine#Z562f1491861b33bdb5af572388e99541" TargetMode="External"/><Relationship Id="rId1" Type="http://schemas.openxmlformats.org/officeDocument/2006/relationships/slideLayout" Target="../slideLayouts/slideLayout4.xml"/><Relationship Id="rId6" Type="http://schemas.openxmlformats.org/officeDocument/2006/relationships/hyperlink" Target="https://www.amboss.com/us/knowledge/Seizures_and_epilepsy#Z34c7e6b1cab99047c956783229d49b59" TargetMode="External"/><Relationship Id="rId5" Type="http://schemas.openxmlformats.org/officeDocument/2006/relationships/hyperlink" Target="https://www.amboss.com/us/knowledge/Diarrhea#Z51b67b2885f849894721232a6bf6d273" TargetMode="External"/><Relationship Id="rId4" Type="http://schemas.openxmlformats.org/officeDocument/2006/relationships/hyperlink" Target="https://www.amboss.com/us/knowledge/Diagnostic_evaluation_of_the_kidney_and_urinary_tract#Z923732bc2a869fb5343909709f174a3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2514600"/>
            <a:ext cx="7602220" cy="3059812"/>
          </a:xfrm>
          <a:prstGeom prst="rect">
            <a:avLst/>
          </a:prstGeom>
        </p:spPr>
        <p:txBody>
          <a:bodyPr vert="horz" wrap="square" lIns="0" tIns="12700" rIns="0" bIns="0" rtlCol="0">
            <a:spAutoFit/>
          </a:bodyPr>
          <a:lstStyle/>
          <a:p>
            <a:pPr marL="12700">
              <a:lnSpc>
                <a:spcPct val="100000"/>
              </a:lnSpc>
              <a:spcBef>
                <a:spcPts val="100"/>
              </a:spcBef>
            </a:pPr>
            <a:r>
              <a:rPr sz="6600" b="0" spc="-30">
                <a:latin typeface="Calibri"/>
                <a:cs typeface="Calibri"/>
              </a:rPr>
              <a:t>Pediatric</a:t>
            </a:r>
            <a:r>
              <a:rPr sz="6600" b="0" spc="-100">
                <a:latin typeface="Calibri"/>
                <a:cs typeface="Calibri"/>
              </a:rPr>
              <a:t> </a:t>
            </a:r>
            <a:r>
              <a:rPr sz="6600" b="0" spc="-10">
                <a:latin typeface="Calibri"/>
                <a:cs typeface="Calibri"/>
              </a:rPr>
              <a:t>malignancies</a:t>
            </a:r>
            <a:br>
              <a:rPr lang="en-US" sz="6600" b="0" spc="-10">
                <a:latin typeface="Calibri"/>
                <a:cs typeface="Calibri"/>
              </a:rPr>
            </a:br>
            <a:br>
              <a:rPr lang="en-US" sz="6600" b="0" spc="-10"/>
            </a:br>
            <a:r>
              <a:rPr lang="en-US" sz="6600" b="0" spc="-10">
                <a:latin typeface="Calibri"/>
                <a:cs typeface="Calibri"/>
              </a:rPr>
              <a:t> </a:t>
            </a:r>
            <a:endParaRPr sz="40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8" y="418407"/>
            <a:ext cx="4879975" cy="689932"/>
          </a:xfrm>
          <a:prstGeom prst="rect">
            <a:avLst/>
          </a:prstGeom>
        </p:spPr>
        <p:txBody>
          <a:bodyPr vert="horz" wrap="square" lIns="0" tIns="12700" rIns="0" bIns="0" rtlCol="0">
            <a:spAutoFit/>
          </a:bodyPr>
          <a:lstStyle/>
          <a:p>
            <a:pPr marL="12700">
              <a:lnSpc>
                <a:spcPct val="100000"/>
              </a:lnSpc>
              <a:spcBef>
                <a:spcPts val="100"/>
              </a:spcBef>
            </a:pPr>
            <a:r>
              <a:rPr sz="4400" b="0" spc="-10">
                <a:latin typeface="Calibri"/>
                <a:cs typeface="Calibri"/>
              </a:rPr>
              <a:t>Clinical</a:t>
            </a:r>
            <a:r>
              <a:rPr sz="4400" b="0" spc="-70">
                <a:latin typeface="Calibri"/>
                <a:cs typeface="Calibri"/>
              </a:rPr>
              <a:t> </a:t>
            </a:r>
            <a:r>
              <a:rPr sz="4400" b="0" spc="-25">
                <a:latin typeface="Calibri"/>
                <a:cs typeface="Calibri"/>
              </a:rPr>
              <a:t>manifestation</a:t>
            </a:r>
            <a:endParaRPr sz="4400">
              <a:latin typeface="Calibri"/>
              <a:cs typeface="Calibri"/>
            </a:endParaRPr>
          </a:p>
        </p:txBody>
      </p:sp>
      <p:sp>
        <p:nvSpPr>
          <p:cNvPr id="3" name="object 3"/>
          <p:cNvSpPr txBox="1"/>
          <p:nvPr/>
        </p:nvSpPr>
        <p:spPr>
          <a:xfrm>
            <a:off x="956585" y="1232549"/>
            <a:ext cx="8921115" cy="4930837"/>
          </a:xfrm>
          <a:prstGeom prst="rect">
            <a:avLst/>
          </a:prstGeom>
        </p:spPr>
        <p:txBody>
          <a:bodyPr vert="horz" wrap="square" lIns="0" tIns="16510" rIns="0" bIns="0" rtlCol="0">
            <a:spAutoFit/>
          </a:bodyPr>
          <a:lstStyle/>
          <a:p>
            <a:pPr marL="195580" indent="-183515">
              <a:lnSpc>
                <a:spcPct val="100000"/>
              </a:lnSpc>
              <a:spcBef>
                <a:spcPts val="130"/>
              </a:spcBef>
              <a:buFont typeface="Arial MT"/>
              <a:buChar char="•"/>
              <a:tabLst>
                <a:tab pos="196215" algn="l"/>
              </a:tabLst>
            </a:pPr>
            <a:r>
              <a:rPr sz="2350" spc="-20">
                <a:latin typeface="Calibri"/>
                <a:cs typeface="Calibri"/>
              </a:rPr>
              <a:t>Very</a:t>
            </a:r>
            <a:r>
              <a:rPr sz="2350" spc="5">
                <a:latin typeface="Calibri"/>
                <a:cs typeface="Calibri"/>
              </a:rPr>
              <a:t> </a:t>
            </a:r>
            <a:r>
              <a:rPr sz="2350" spc="5">
                <a:solidFill>
                  <a:srgbClr val="FF0000"/>
                </a:solidFill>
                <a:latin typeface="Calibri"/>
                <a:cs typeface="Calibri"/>
              </a:rPr>
              <a:t>high </a:t>
            </a:r>
            <a:r>
              <a:rPr sz="2350" spc="-5">
                <a:solidFill>
                  <a:srgbClr val="FF0000"/>
                </a:solidFill>
                <a:latin typeface="Calibri"/>
                <a:cs typeface="Calibri"/>
              </a:rPr>
              <a:t>proliferation</a:t>
            </a:r>
            <a:r>
              <a:rPr sz="2350" spc="5">
                <a:solidFill>
                  <a:srgbClr val="FF0000"/>
                </a:solidFill>
                <a:latin typeface="Calibri"/>
                <a:cs typeface="Calibri"/>
              </a:rPr>
              <a:t> </a:t>
            </a:r>
            <a:r>
              <a:rPr sz="2350" spc="-10">
                <a:solidFill>
                  <a:srgbClr val="FF0000"/>
                </a:solidFill>
                <a:latin typeface="Calibri"/>
                <a:cs typeface="Calibri"/>
              </a:rPr>
              <a:t>rate</a:t>
            </a:r>
            <a:r>
              <a:rPr sz="2350" spc="-10">
                <a:latin typeface="Calibri"/>
                <a:cs typeface="Calibri"/>
              </a:rPr>
              <a:t>,</a:t>
            </a:r>
            <a:r>
              <a:rPr sz="2350" spc="5">
                <a:latin typeface="Calibri"/>
                <a:cs typeface="Calibri"/>
              </a:rPr>
              <a:t> early diagnosis </a:t>
            </a:r>
            <a:r>
              <a:rPr sz="2350" spc="15">
                <a:latin typeface="Calibri"/>
                <a:cs typeface="Calibri"/>
              </a:rPr>
              <a:t>and</a:t>
            </a:r>
            <a:r>
              <a:rPr sz="2350" spc="10">
                <a:latin typeface="Calibri"/>
                <a:cs typeface="Calibri"/>
              </a:rPr>
              <a:t> </a:t>
            </a:r>
            <a:r>
              <a:rPr sz="2350">
                <a:latin typeface="Calibri"/>
                <a:cs typeface="Calibri"/>
              </a:rPr>
              <a:t>treatment </a:t>
            </a:r>
            <a:r>
              <a:rPr sz="2350" spc="-10">
                <a:latin typeface="Calibri"/>
                <a:cs typeface="Calibri"/>
              </a:rPr>
              <a:t>matters.</a:t>
            </a:r>
            <a:endParaRPr sz="2350">
              <a:latin typeface="Calibri"/>
              <a:cs typeface="Calibri"/>
            </a:endParaRPr>
          </a:p>
          <a:p>
            <a:pPr>
              <a:lnSpc>
                <a:spcPct val="100000"/>
              </a:lnSpc>
              <a:buChar char="•"/>
            </a:pPr>
            <a:endParaRPr sz="2600">
              <a:latin typeface="Calibri"/>
              <a:cs typeface="Calibri"/>
            </a:endParaRPr>
          </a:p>
          <a:p>
            <a:pPr marL="195580" indent="-183515">
              <a:lnSpc>
                <a:spcPct val="100000"/>
              </a:lnSpc>
              <a:spcBef>
                <a:spcPts val="5"/>
              </a:spcBef>
              <a:buFont typeface="Arial MT"/>
              <a:buChar char="•"/>
              <a:tabLst>
                <a:tab pos="196215" algn="l"/>
              </a:tabLst>
            </a:pPr>
            <a:r>
              <a:rPr sz="2350" spc="10">
                <a:latin typeface="Calibri"/>
                <a:cs typeface="Calibri"/>
              </a:rPr>
              <a:t>High</a:t>
            </a:r>
            <a:r>
              <a:rPr sz="2350">
                <a:latin typeface="Calibri"/>
                <a:cs typeface="Calibri"/>
              </a:rPr>
              <a:t> </a:t>
            </a:r>
            <a:r>
              <a:rPr sz="2350" spc="5">
                <a:latin typeface="Calibri"/>
                <a:cs typeface="Calibri"/>
              </a:rPr>
              <a:t>risk</a:t>
            </a:r>
            <a:r>
              <a:rPr sz="2350" spc="-5">
                <a:latin typeface="Calibri"/>
                <a:cs typeface="Calibri"/>
              </a:rPr>
              <a:t> </a:t>
            </a:r>
            <a:r>
              <a:rPr sz="2350" spc="-10">
                <a:latin typeface="Calibri"/>
                <a:cs typeface="Calibri"/>
              </a:rPr>
              <a:t>for</a:t>
            </a:r>
            <a:r>
              <a:rPr sz="2350">
                <a:latin typeface="Calibri"/>
                <a:cs typeface="Calibri"/>
              </a:rPr>
              <a:t> </a:t>
            </a:r>
            <a:r>
              <a:rPr sz="2350" spc="10">
                <a:latin typeface="Calibri"/>
                <a:cs typeface="Calibri"/>
              </a:rPr>
              <a:t>tumor</a:t>
            </a:r>
            <a:r>
              <a:rPr sz="2350" spc="-5">
                <a:latin typeface="Calibri"/>
                <a:cs typeface="Calibri"/>
              </a:rPr>
              <a:t> </a:t>
            </a:r>
            <a:r>
              <a:rPr sz="2350">
                <a:latin typeface="Calibri"/>
                <a:cs typeface="Calibri"/>
              </a:rPr>
              <a:t>lysis syndrome</a:t>
            </a:r>
            <a:r>
              <a:rPr sz="2350" spc="5">
                <a:latin typeface="Calibri"/>
                <a:cs typeface="Calibri"/>
              </a:rPr>
              <a:t> </a:t>
            </a:r>
            <a:r>
              <a:rPr sz="2350" spc="10">
                <a:latin typeface="Calibri"/>
                <a:cs typeface="Calibri"/>
              </a:rPr>
              <a:t>(</a:t>
            </a:r>
            <a:r>
              <a:rPr sz="2350" spc="10">
                <a:solidFill>
                  <a:srgbClr val="FF0000"/>
                </a:solidFill>
                <a:latin typeface="Calibri"/>
                <a:cs typeface="Calibri"/>
              </a:rPr>
              <a:t>TLS</a:t>
            </a:r>
            <a:r>
              <a:rPr sz="2350" spc="10">
                <a:latin typeface="Calibri"/>
                <a:cs typeface="Calibri"/>
              </a:rPr>
              <a:t>).</a:t>
            </a:r>
            <a:endParaRPr sz="2350">
              <a:latin typeface="Calibri"/>
              <a:cs typeface="Calibri"/>
            </a:endParaRPr>
          </a:p>
          <a:p>
            <a:pPr>
              <a:lnSpc>
                <a:spcPct val="100000"/>
              </a:lnSpc>
              <a:buChar char="•"/>
            </a:pPr>
            <a:endParaRPr sz="2600">
              <a:latin typeface="Calibri"/>
              <a:cs typeface="Calibri"/>
            </a:endParaRPr>
          </a:p>
          <a:p>
            <a:pPr marL="195580" indent="-183515">
              <a:lnSpc>
                <a:spcPct val="100000"/>
              </a:lnSpc>
              <a:spcBef>
                <a:spcPts val="5"/>
              </a:spcBef>
              <a:buFont typeface="Arial MT"/>
              <a:buChar char="•"/>
              <a:tabLst>
                <a:tab pos="196215" algn="l"/>
              </a:tabLst>
            </a:pPr>
            <a:r>
              <a:rPr sz="2350" spc="10">
                <a:latin typeface="Calibri"/>
                <a:cs typeface="Calibri"/>
              </a:rPr>
              <a:t>Can</a:t>
            </a:r>
            <a:r>
              <a:rPr sz="2350" spc="-5">
                <a:latin typeface="Calibri"/>
                <a:cs typeface="Calibri"/>
              </a:rPr>
              <a:t> </a:t>
            </a:r>
            <a:r>
              <a:rPr sz="2350">
                <a:latin typeface="Calibri"/>
                <a:cs typeface="Calibri"/>
              </a:rPr>
              <a:t>invade </a:t>
            </a:r>
            <a:r>
              <a:rPr sz="2350" spc="10">
                <a:solidFill>
                  <a:srgbClr val="FF0000"/>
                </a:solidFill>
                <a:latin typeface="Calibri"/>
                <a:cs typeface="Calibri"/>
              </a:rPr>
              <a:t>CNS</a:t>
            </a:r>
            <a:r>
              <a:rPr sz="2350" spc="-5">
                <a:solidFill>
                  <a:srgbClr val="FF0000"/>
                </a:solidFill>
                <a:latin typeface="Calibri"/>
                <a:cs typeface="Calibri"/>
              </a:rPr>
              <a:t> </a:t>
            </a:r>
            <a:r>
              <a:rPr sz="2350" spc="15">
                <a:solidFill>
                  <a:srgbClr val="FF0000"/>
                </a:solidFill>
                <a:latin typeface="Calibri"/>
                <a:cs typeface="Calibri"/>
              </a:rPr>
              <a:t>and</a:t>
            </a:r>
            <a:r>
              <a:rPr sz="2350">
                <a:solidFill>
                  <a:srgbClr val="FF0000"/>
                </a:solidFill>
                <a:latin typeface="Calibri"/>
                <a:cs typeface="Calibri"/>
              </a:rPr>
              <a:t> </a:t>
            </a:r>
            <a:r>
              <a:rPr sz="2350" spc="10">
                <a:solidFill>
                  <a:srgbClr val="FF0000"/>
                </a:solidFill>
                <a:latin typeface="Calibri"/>
                <a:cs typeface="Calibri"/>
              </a:rPr>
              <a:t>Bone</a:t>
            </a:r>
            <a:r>
              <a:rPr sz="2350" spc="-10">
                <a:solidFill>
                  <a:srgbClr val="FF0000"/>
                </a:solidFill>
                <a:latin typeface="Calibri"/>
                <a:cs typeface="Calibri"/>
              </a:rPr>
              <a:t> </a:t>
            </a:r>
            <a:r>
              <a:rPr sz="2350">
                <a:solidFill>
                  <a:srgbClr val="FF0000"/>
                </a:solidFill>
                <a:latin typeface="Calibri"/>
                <a:cs typeface="Calibri"/>
              </a:rPr>
              <a:t>marrow</a:t>
            </a:r>
            <a:endParaRPr sz="2350">
              <a:latin typeface="Calibri"/>
              <a:cs typeface="Calibri"/>
            </a:endParaRPr>
          </a:p>
          <a:p>
            <a:pPr>
              <a:lnSpc>
                <a:spcPct val="100000"/>
              </a:lnSpc>
              <a:buChar char="•"/>
            </a:pPr>
            <a:endParaRPr sz="2600">
              <a:latin typeface="Calibri"/>
              <a:cs typeface="Calibri"/>
            </a:endParaRPr>
          </a:p>
          <a:p>
            <a:pPr marL="195580" indent="-183515">
              <a:lnSpc>
                <a:spcPct val="100000"/>
              </a:lnSpc>
              <a:buFont typeface="Arial MT"/>
              <a:buChar char="•"/>
              <a:tabLst>
                <a:tab pos="196215" algn="l"/>
              </a:tabLst>
            </a:pPr>
            <a:r>
              <a:rPr sz="2350" spc="5">
                <a:solidFill>
                  <a:srgbClr val="FF0000"/>
                </a:solidFill>
                <a:latin typeface="Calibri"/>
                <a:cs typeface="Calibri"/>
              </a:rPr>
              <a:t>Mediastinal</a:t>
            </a:r>
            <a:r>
              <a:rPr sz="2350" spc="15">
                <a:solidFill>
                  <a:srgbClr val="FF0000"/>
                </a:solidFill>
                <a:latin typeface="Calibri"/>
                <a:cs typeface="Calibri"/>
              </a:rPr>
              <a:t> </a:t>
            </a:r>
            <a:r>
              <a:rPr sz="2350" spc="5">
                <a:latin typeface="Calibri"/>
                <a:cs typeface="Calibri"/>
              </a:rPr>
              <a:t>lymphadenopathy</a:t>
            </a:r>
            <a:r>
              <a:rPr sz="2350" spc="-5">
                <a:latin typeface="Calibri"/>
                <a:cs typeface="Calibri"/>
              </a:rPr>
              <a:t> </a:t>
            </a:r>
            <a:r>
              <a:rPr sz="2350" spc="5">
                <a:latin typeface="Calibri"/>
                <a:cs typeface="Calibri"/>
              </a:rPr>
              <a:t>producing cough</a:t>
            </a:r>
            <a:r>
              <a:rPr sz="2350">
                <a:latin typeface="Calibri"/>
                <a:cs typeface="Calibri"/>
              </a:rPr>
              <a:t> </a:t>
            </a:r>
            <a:r>
              <a:rPr sz="2350" spc="10">
                <a:latin typeface="Calibri"/>
                <a:cs typeface="Calibri"/>
              </a:rPr>
              <a:t>or</a:t>
            </a:r>
            <a:r>
              <a:rPr sz="2350">
                <a:latin typeface="Calibri"/>
                <a:cs typeface="Calibri"/>
              </a:rPr>
              <a:t> </a:t>
            </a:r>
            <a:r>
              <a:rPr sz="2350" spc="5">
                <a:latin typeface="Calibri"/>
                <a:cs typeface="Calibri"/>
              </a:rPr>
              <a:t>shortness </a:t>
            </a:r>
            <a:r>
              <a:rPr sz="2350" spc="10">
                <a:latin typeface="Calibri"/>
                <a:cs typeface="Calibri"/>
              </a:rPr>
              <a:t>of</a:t>
            </a:r>
            <a:r>
              <a:rPr sz="2350">
                <a:latin typeface="Calibri"/>
                <a:cs typeface="Calibri"/>
              </a:rPr>
              <a:t> breath.</a:t>
            </a:r>
          </a:p>
          <a:p>
            <a:pPr>
              <a:lnSpc>
                <a:spcPct val="100000"/>
              </a:lnSpc>
              <a:spcBef>
                <a:spcPts val="5"/>
              </a:spcBef>
              <a:buChar char="•"/>
            </a:pPr>
            <a:endParaRPr sz="2600">
              <a:latin typeface="Calibri"/>
              <a:cs typeface="Calibri"/>
            </a:endParaRPr>
          </a:p>
          <a:p>
            <a:pPr marL="195580" indent="-183515">
              <a:lnSpc>
                <a:spcPts val="2695"/>
              </a:lnSpc>
              <a:buFont typeface="Arial MT"/>
              <a:buChar char="•"/>
              <a:tabLst>
                <a:tab pos="196215" algn="l"/>
              </a:tabLst>
            </a:pPr>
            <a:r>
              <a:rPr sz="2350" spc="15">
                <a:solidFill>
                  <a:srgbClr val="FF0000"/>
                </a:solidFill>
                <a:latin typeface="Calibri"/>
                <a:cs typeface="Calibri"/>
              </a:rPr>
              <a:t>B</a:t>
            </a:r>
            <a:r>
              <a:rPr sz="2350" spc="-35">
                <a:solidFill>
                  <a:srgbClr val="FF0000"/>
                </a:solidFill>
                <a:latin typeface="Calibri"/>
                <a:cs typeface="Calibri"/>
              </a:rPr>
              <a:t> </a:t>
            </a:r>
            <a:r>
              <a:rPr sz="2350">
                <a:solidFill>
                  <a:srgbClr val="FF0000"/>
                </a:solidFill>
                <a:latin typeface="Calibri"/>
                <a:cs typeface="Calibri"/>
              </a:rPr>
              <a:t>symptoms:</a:t>
            </a:r>
            <a:endParaRPr sz="2350">
              <a:latin typeface="Calibri"/>
              <a:cs typeface="Calibri"/>
            </a:endParaRPr>
          </a:p>
          <a:p>
            <a:pPr marL="652780" lvl="1" indent="-190500">
              <a:lnSpc>
                <a:spcPts val="2210"/>
              </a:lnSpc>
              <a:buFont typeface="Arial MT"/>
              <a:buChar char="•"/>
              <a:tabLst>
                <a:tab pos="653415" algn="l"/>
              </a:tabLst>
            </a:pPr>
            <a:r>
              <a:rPr sz="2050" spc="-20">
                <a:latin typeface="Calibri"/>
                <a:cs typeface="Calibri"/>
              </a:rPr>
              <a:t>Fever</a:t>
            </a:r>
            <a:r>
              <a:rPr sz="2050" spc="-10">
                <a:latin typeface="Calibri"/>
                <a:cs typeface="Calibri"/>
              </a:rPr>
              <a:t> &gt;38°</a:t>
            </a:r>
            <a:r>
              <a:rPr sz="2050" spc="-5">
                <a:latin typeface="Calibri"/>
                <a:cs typeface="Calibri"/>
              </a:rPr>
              <a:t> </a:t>
            </a:r>
            <a:r>
              <a:rPr sz="2050" spc="-10">
                <a:latin typeface="Calibri"/>
                <a:cs typeface="Calibri"/>
              </a:rPr>
              <a:t>C</a:t>
            </a:r>
            <a:r>
              <a:rPr sz="2050" spc="-5">
                <a:latin typeface="Calibri"/>
                <a:cs typeface="Calibri"/>
              </a:rPr>
              <a:t> </a:t>
            </a:r>
            <a:r>
              <a:rPr sz="2050" spc="-25">
                <a:latin typeface="Calibri"/>
                <a:cs typeface="Calibri"/>
              </a:rPr>
              <a:t>for</a:t>
            </a:r>
            <a:r>
              <a:rPr sz="2050" spc="-5">
                <a:latin typeface="Calibri"/>
                <a:cs typeface="Calibri"/>
              </a:rPr>
              <a:t> </a:t>
            </a:r>
            <a:r>
              <a:rPr sz="2050" spc="-10">
                <a:latin typeface="Calibri"/>
                <a:cs typeface="Calibri"/>
              </a:rPr>
              <a:t>3 </a:t>
            </a:r>
            <a:r>
              <a:rPr sz="2050" spc="-15">
                <a:latin typeface="Calibri"/>
                <a:cs typeface="Calibri"/>
              </a:rPr>
              <a:t>consecutive</a:t>
            </a:r>
            <a:r>
              <a:rPr sz="2050" spc="-5">
                <a:latin typeface="Calibri"/>
                <a:cs typeface="Calibri"/>
              </a:rPr>
              <a:t> </a:t>
            </a:r>
            <a:r>
              <a:rPr sz="2050" spc="-25">
                <a:latin typeface="Calibri"/>
                <a:cs typeface="Calibri"/>
              </a:rPr>
              <a:t>days</a:t>
            </a:r>
            <a:endParaRPr sz="2050">
              <a:latin typeface="Calibri"/>
              <a:cs typeface="Calibri"/>
            </a:endParaRPr>
          </a:p>
          <a:p>
            <a:pPr marL="652780" lvl="1" indent="-190500">
              <a:lnSpc>
                <a:spcPts val="2215"/>
              </a:lnSpc>
              <a:buFont typeface="Arial MT"/>
              <a:buChar char="•"/>
              <a:tabLst>
                <a:tab pos="653415" algn="l"/>
              </a:tabLst>
            </a:pPr>
            <a:r>
              <a:rPr sz="2050" spc="-15">
                <a:latin typeface="Calibri"/>
                <a:cs typeface="Calibri"/>
              </a:rPr>
              <a:t>drenching night </a:t>
            </a:r>
            <a:r>
              <a:rPr sz="2050" spc="-20">
                <a:latin typeface="Calibri"/>
                <a:cs typeface="Calibri"/>
              </a:rPr>
              <a:t>sweats</a:t>
            </a:r>
            <a:endParaRPr sz="2050">
              <a:latin typeface="Calibri"/>
              <a:cs typeface="Calibri"/>
            </a:endParaRPr>
          </a:p>
          <a:p>
            <a:pPr marL="652780" lvl="1" indent="-190500">
              <a:lnSpc>
                <a:spcPts val="2335"/>
              </a:lnSpc>
              <a:buFont typeface="Arial MT"/>
              <a:buChar char="•"/>
              <a:tabLst>
                <a:tab pos="653415" algn="l"/>
              </a:tabLst>
            </a:pPr>
            <a:r>
              <a:rPr sz="2050" spc="-15">
                <a:latin typeface="Calibri"/>
                <a:cs typeface="Calibri"/>
              </a:rPr>
              <a:t>unintentional</a:t>
            </a:r>
            <a:r>
              <a:rPr sz="2050" spc="-10">
                <a:latin typeface="Calibri"/>
                <a:cs typeface="Calibri"/>
              </a:rPr>
              <a:t> </a:t>
            </a:r>
            <a:r>
              <a:rPr sz="2050" spc="-15">
                <a:latin typeface="Calibri"/>
                <a:cs typeface="Calibri"/>
              </a:rPr>
              <a:t>weight</a:t>
            </a:r>
            <a:r>
              <a:rPr sz="2050" spc="-10">
                <a:latin typeface="Calibri"/>
                <a:cs typeface="Calibri"/>
              </a:rPr>
              <a:t> loss</a:t>
            </a:r>
            <a:r>
              <a:rPr sz="2050" spc="-5">
                <a:latin typeface="Calibri"/>
                <a:cs typeface="Calibri"/>
              </a:rPr>
              <a:t> </a:t>
            </a:r>
            <a:r>
              <a:rPr sz="2050" spc="-10">
                <a:latin typeface="Calibri"/>
                <a:cs typeface="Calibri"/>
              </a:rPr>
              <a:t>of</a:t>
            </a:r>
            <a:r>
              <a:rPr sz="2050" spc="-5">
                <a:latin typeface="Calibri"/>
                <a:cs typeface="Calibri"/>
              </a:rPr>
              <a:t> </a:t>
            </a:r>
            <a:r>
              <a:rPr sz="2050" spc="-10">
                <a:latin typeface="Calibri"/>
                <a:cs typeface="Calibri"/>
              </a:rPr>
              <a:t>10% or</a:t>
            </a:r>
            <a:r>
              <a:rPr sz="2050">
                <a:latin typeface="Calibri"/>
                <a:cs typeface="Calibri"/>
              </a:rPr>
              <a:t> </a:t>
            </a:r>
            <a:r>
              <a:rPr sz="2050" spc="-20">
                <a:latin typeface="Calibri"/>
                <a:cs typeface="Calibri"/>
              </a:rPr>
              <a:t>more</a:t>
            </a:r>
            <a:r>
              <a:rPr sz="2050" spc="-5">
                <a:latin typeface="Calibri"/>
                <a:cs typeface="Calibri"/>
              </a:rPr>
              <a:t> </a:t>
            </a:r>
            <a:r>
              <a:rPr sz="2050" spc="-10">
                <a:latin typeface="Calibri"/>
                <a:cs typeface="Calibri"/>
              </a:rPr>
              <a:t>within 6 </a:t>
            </a:r>
            <a:r>
              <a:rPr sz="2050" spc="-15">
                <a:latin typeface="Calibri"/>
                <a:cs typeface="Calibri"/>
              </a:rPr>
              <a:t>months</a:t>
            </a:r>
            <a:endParaRPr sz="2050">
              <a:latin typeface="Calibri"/>
              <a:cs typeface="Calibri"/>
            </a:endParaRPr>
          </a:p>
          <a:p>
            <a:pPr lvl="1">
              <a:lnSpc>
                <a:spcPct val="100000"/>
              </a:lnSpc>
              <a:spcBef>
                <a:spcPts val="15"/>
              </a:spcBef>
              <a:buFont typeface="Arial MT"/>
              <a:buChar char="•"/>
            </a:pPr>
            <a:endParaRPr sz="1950">
              <a:latin typeface="Calibri"/>
              <a:cs typeface="Calibri"/>
            </a:endParaRPr>
          </a:p>
          <a:p>
            <a:pPr marL="400685" indent="-388620">
              <a:lnSpc>
                <a:spcPct val="100000"/>
              </a:lnSpc>
              <a:buClr>
                <a:srgbClr val="000000"/>
              </a:buClr>
              <a:buFont typeface="Arial MT"/>
              <a:buChar char="•"/>
              <a:tabLst>
                <a:tab pos="400685" algn="l"/>
                <a:tab pos="401320" algn="l"/>
              </a:tabLst>
            </a:pPr>
            <a:r>
              <a:rPr sz="2350">
                <a:solidFill>
                  <a:srgbClr val="FF0000"/>
                </a:solidFill>
                <a:latin typeface="Calibri"/>
                <a:cs typeface="Calibri"/>
              </a:rPr>
              <a:t>Burkitt </a:t>
            </a:r>
            <a:r>
              <a:rPr sz="2350" spc="10">
                <a:solidFill>
                  <a:srgbClr val="FF0000"/>
                </a:solidFill>
                <a:latin typeface="Calibri"/>
                <a:cs typeface="Calibri"/>
              </a:rPr>
              <a:t>lymphoma</a:t>
            </a:r>
            <a:r>
              <a:rPr sz="2350">
                <a:solidFill>
                  <a:srgbClr val="FF0000"/>
                </a:solidFill>
                <a:latin typeface="Calibri"/>
                <a:cs typeface="Calibri"/>
              </a:rPr>
              <a:t> may</a:t>
            </a:r>
            <a:r>
              <a:rPr sz="2350" spc="5">
                <a:solidFill>
                  <a:srgbClr val="FF0000"/>
                </a:solidFill>
                <a:latin typeface="Calibri"/>
                <a:cs typeface="Calibri"/>
              </a:rPr>
              <a:t> </a:t>
            </a:r>
            <a:r>
              <a:rPr sz="2350">
                <a:solidFill>
                  <a:srgbClr val="FF0000"/>
                </a:solidFill>
                <a:latin typeface="Calibri"/>
                <a:cs typeface="Calibri"/>
              </a:rPr>
              <a:t>present </a:t>
            </a:r>
            <a:r>
              <a:rPr sz="2350" spc="5">
                <a:solidFill>
                  <a:srgbClr val="FF0000"/>
                </a:solidFill>
                <a:latin typeface="Calibri"/>
                <a:cs typeface="Calibri"/>
              </a:rPr>
              <a:t>with </a:t>
            </a:r>
            <a:r>
              <a:rPr sz="2350" spc="10">
                <a:solidFill>
                  <a:srgbClr val="FF0000"/>
                </a:solidFill>
                <a:latin typeface="Calibri"/>
                <a:cs typeface="Calibri"/>
              </a:rPr>
              <a:t>abdominal</a:t>
            </a:r>
            <a:r>
              <a:rPr sz="2350" spc="5">
                <a:solidFill>
                  <a:srgbClr val="FF0000"/>
                </a:solidFill>
                <a:latin typeface="Calibri"/>
                <a:cs typeface="Calibri"/>
              </a:rPr>
              <a:t> </a:t>
            </a:r>
            <a:r>
              <a:rPr sz="2350" spc="10">
                <a:solidFill>
                  <a:srgbClr val="FF0000"/>
                </a:solidFill>
                <a:latin typeface="Calibri"/>
                <a:cs typeface="Calibri"/>
              </a:rPr>
              <a:t>mass</a:t>
            </a:r>
            <a:r>
              <a:rPr sz="2350" spc="5">
                <a:solidFill>
                  <a:srgbClr val="FF0000"/>
                </a:solidFill>
                <a:latin typeface="Calibri"/>
                <a:cs typeface="Calibri"/>
              </a:rPr>
              <a:t> </a:t>
            </a:r>
            <a:r>
              <a:rPr sz="2350" spc="10">
                <a:solidFill>
                  <a:srgbClr val="FF0000"/>
                </a:solidFill>
                <a:latin typeface="Calibri"/>
                <a:cs typeface="Calibri"/>
              </a:rPr>
              <a:t>or</a:t>
            </a:r>
            <a:r>
              <a:rPr sz="2350" spc="5">
                <a:solidFill>
                  <a:srgbClr val="FF0000"/>
                </a:solidFill>
                <a:latin typeface="Calibri"/>
                <a:cs typeface="Calibri"/>
              </a:rPr>
              <a:t> jaw </a:t>
            </a:r>
            <a:r>
              <a:rPr sz="2350" spc="10">
                <a:solidFill>
                  <a:srgbClr val="FF0000"/>
                </a:solidFill>
                <a:latin typeface="Calibri"/>
                <a:cs typeface="Calibri"/>
              </a:rPr>
              <a:t>mass</a:t>
            </a:r>
            <a:endParaRPr sz="235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425E36-3F8D-3D63-B251-024EFBAF38B2}"/>
              </a:ext>
            </a:extLst>
          </p:cNvPr>
          <p:cNvSpPr>
            <a:spLocks noGrp="1"/>
          </p:cNvSpPr>
          <p:nvPr>
            <p:ph type="body" idx="1"/>
          </p:nvPr>
        </p:nvSpPr>
        <p:spPr>
          <a:xfrm>
            <a:off x="827573" y="2958352"/>
            <a:ext cx="10992392" cy="2646878"/>
          </a:xfrm>
        </p:spPr>
        <p:txBody>
          <a:bodyPr/>
          <a:lstStyle/>
          <a:p>
            <a:r>
              <a:rPr lang="en-US" sz="6600" b="1">
                <a:solidFill>
                  <a:schemeClr val="tx2">
                    <a:lumMod val="60000"/>
                    <a:lumOff val="40000"/>
                  </a:schemeClr>
                </a:solidFill>
                <a:latin typeface="Algerian" pitchFamily="82" charset="0"/>
              </a:rPr>
              <a:t>Tumor </a:t>
            </a:r>
            <a:r>
              <a:rPr lang="en-US" sz="6600" b="1" err="1">
                <a:solidFill>
                  <a:schemeClr val="tx2">
                    <a:lumMod val="60000"/>
                    <a:lumOff val="40000"/>
                  </a:schemeClr>
                </a:solidFill>
                <a:latin typeface="Algerian" pitchFamily="82" charset="0"/>
              </a:rPr>
              <a:t>lysis</a:t>
            </a:r>
            <a:r>
              <a:rPr lang="en-US" sz="6600" b="1">
                <a:solidFill>
                  <a:schemeClr val="tx2">
                    <a:lumMod val="60000"/>
                    <a:lumOff val="40000"/>
                  </a:schemeClr>
                </a:solidFill>
                <a:latin typeface="Algerian" pitchFamily="82" charset="0"/>
              </a:rPr>
              <a:t> syndrome</a:t>
            </a:r>
          </a:p>
          <a:p>
            <a:endParaRPr lang="en-US" sz="6600" b="1">
              <a:solidFill>
                <a:schemeClr val="tx2">
                  <a:lumMod val="60000"/>
                  <a:lumOff val="40000"/>
                </a:schemeClr>
              </a:solidFill>
              <a:latin typeface="Algerian" pitchFamily="82" charset="0"/>
            </a:endParaRPr>
          </a:p>
          <a:p>
            <a:endParaRPr lang="en-US" sz="4000" b="1">
              <a:solidFill>
                <a:schemeClr val="tx2">
                  <a:lumMod val="60000"/>
                  <a:lumOff val="40000"/>
                </a:schemeClr>
              </a:solidFill>
              <a:latin typeface="+mj-lt"/>
            </a:endParaRPr>
          </a:p>
        </p:txBody>
      </p:sp>
    </p:spTree>
    <p:extLst>
      <p:ext uri="{BB962C8B-B14F-4D97-AF65-F5344CB8AC3E}">
        <p14:creationId xmlns:p14="http://schemas.microsoft.com/office/powerpoint/2010/main" val="21264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9DBA-D393-A8A0-4330-700AB13C189A}"/>
              </a:ext>
            </a:extLst>
          </p:cNvPr>
          <p:cNvSpPr>
            <a:spLocks noGrp="1"/>
          </p:cNvSpPr>
          <p:nvPr>
            <p:ph type="title"/>
          </p:nvPr>
        </p:nvSpPr>
        <p:spPr>
          <a:xfrm>
            <a:off x="190500" y="152408"/>
            <a:ext cx="11811000" cy="677108"/>
          </a:xfrm>
        </p:spPr>
        <p:txBody>
          <a:bodyPr/>
          <a:lstStyle/>
          <a:p>
            <a:pPr algn="l"/>
            <a:br>
              <a:rPr lang="en-US" sz="2000"/>
            </a:br>
            <a:r>
              <a:rPr lang="en-US" sz="2400"/>
              <a:t>    </a:t>
            </a:r>
          </a:p>
        </p:txBody>
      </p:sp>
      <mc:AlternateContent xmlns:mc="http://schemas.openxmlformats.org/markup-compatibility/2006" xmlns:p14="http://schemas.microsoft.com/office/powerpoint/2010/main">
        <mc:Choice Requires="p14">
          <p:contentPart p14:bwMode="auto" r:id="rId2">
            <p14:nvContentPartPr>
              <p14:cNvPr id="23" name="Ink 22">
                <a:extLst>
                  <a:ext uri="{FF2B5EF4-FFF2-40B4-BE49-F238E27FC236}">
                    <a16:creationId xmlns:a16="http://schemas.microsoft.com/office/drawing/2014/main" id="{EC9135A3-40E9-60F9-40D9-1EA84C1013FE}"/>
                  </a:ext>
                </a:extLst>
              </p14:cNvPr>
              <p14:cNvContentPartPr/>
              <p14:nvPr/>
            </p14:nvContentPartPr>
            <p14:xfrm>
              <a:off x="10283633" y="6077605"/>
              <a:ext cx="30960" cy="5400"/>
            </p14:xfrm>
          </p:contentPart>
        </mc:Choice>
        <mc:Fallback xmlns="">
          <p:pic>
            <p:nvPicPr>
              <p:cNvPr id="23" name="Ink 22">
                <a:extLst>
                  <a:ext uri="{FF2B5EF4-FFF2-40B4-BE49-F238E27FC236}">
                    <a16:creationId xmlns:a16="http://schemas.microsoft.com/office/drawing/2014/main" id="{EC9135A3-40E9-60F9-40D9-1EA84C1013FE}"/>
                  </a:ext>
                </a:extLst>
              </p:cNvPr>
              <p:cNvPicPr/>
              <p:nvPr/>
            </p:nvPicPr>
            <p:blipFill>
              <a:blip r:embed="rId3"/>
              <a:stretch>
                <a:fillRect/>
              </a:stretch>
            </p:blipFill>
            <p:spPr>
              <a:xfrm>
                <a:off x="10279313" y="6073285"/>
                <a:ext cx="39600" cy="14040"/>
              </a:xfrm>
              <a:prstGeom prst="rect">
                <a:avLst/>
              </a:prstGeom>
            </p:spPr>
          </p:pic>
        </mc:Fallback>
      </mc:AlternateContent>
      <p:sp>
        <p:nvSpPr>
          <p:cNvPr id="4" name="TextBox 3">
            <a:extLst>
              <a:ext uri="{FF2B5EF4-FFF2-40B4-BE49-F238E27FC236}">
                <a16:creationId xmlns:a16="http://schemas.microsoft.com/office/drawing/2014/main" id="{39970A12-3293-12DA-6967-60B7533F5DA8}"/>
              </a:ext>
            </a:extLst>
          </p:cNvPr>
          <p:cNvSpPr txBox="1"/>
          <p:nvPr/>
        </p:nvSpPr>
        <p:spPr>
          <a:xfrm>
            <a:off x="190500" y="829516"/>
            <a:ext cx="11174922" cy="2092881"/>
          </a:xfrm>
          <a:prstGeom prst="rect">
            <a:avLst/>
          </a:prstGeom>
          <a:noFill/>
        </p:spPr>
        <p:txBody>
          <a:bodyPr wrap="square">
            <a:spAutoFit/>
          </a:bodyPr>
          <a:lstStyle/>
          <a:p>
            <a:pPr algn="l"/>
            <a:endParaRPr lang="en-GB" b="1" i="0" baseline="30000">
              <a:solidFill>
                <a:schemeClr val="tx2">
                  <a:lumMod val="60000"/>
                  <a:lumOff val="40000"/>
                </a:schemeClr>
              </a:solidFill>
              <a:effectLst/>
              <a:latin typeface="__Lato_94fd27"/>
            </a:endParaRPr>
          </a:p>
          <a:p>
            <a:pPr algn="l"/>
            <a:r>
              <a:rPr lang="en-GB" sz="2800" b="0" i="0">
                <a:solidFill>
                  <a:schemeClr val="tx2">
                    <a:lumMod val="60000"/>
                    <a:lumOff val="40000"/>
                  </a:schemeClr>
                </a:solidFill>
                <a:effectLst/>
                <a:latin typeface="__Lato_94fd27"/>
              </a:rPr>
              <a:t>Definition</a:t>
            </a:r>
            <a:r>
              <a:rPr lang="en-GB" b="0" i="0">
                <a:solidFill>
                  <a:schemeClr val="tx2">
                    <a:lumMod val="60000"/>
                    <a:lumOff val="40000"/>
                  </a:schemeClr>
                </a:solidFill>
                <a:effectLst/>
                <a:latin typeface="__Lato_94fd27"/>
              </a:rPr>
              <a:t> </a:t>
            </a:r>
          </a:p>
          <a:p>
            <a:pPr algn="l"/>
            <a:endParaRPr lang="en-GB">
              <a:solidFill>
                <a:srgbClr val="1A1C1C"/>
              </a:solidFill>
              <a:latin typeface="__Lato_94fd27"/>
            </a:endParaRPr>
          </a:p>
          <a:p>
            <a:pPr algn="l"/>
            <a:r>
              <a:rPr lang="en-GB" b="0" i="0">
                <a:solidFill>
                  <a:srgbClr val="1A1C1C"/>
                </a:solidFill>
                <a:effectLst/>
                <a:latin typeface="__Lato_94fd27"/>
              </a:rPr>
              <a:t> potentially life-threatening oncologic emergency; resulting from the rapid destruction of </a:t>
            </a:r>
            <a:r>
              <a:rPr lang="en-GB" b="0" i="0" err="1">
                <a:solidFill>
                  <a:srgbClr val="1A1C1C"/>
                </a:solidFill>
                <a:effectLst/>
                <a:latin typeface="__Lato_94fd27"/>
              </a:rPr>
              <a:t>tumor</a:t>
            </a:r>
            <a:r>
              <a:rPr lang="en-GB" b="0" i="0">
                <a:solidFill>
                  <a:srgbClr val="1A1C1C"/>
                </a:solidFill>
                <a:effectLst/>
                <a:latin typeface="__Lato_94fd27"/>
              </a:rPr>
              <a:t> cells, which leads to a massive release of intracellular components; , e.g., </a:t>
            </a:r>
            <a:r>
              <a:rPr lang="en-GB" b="0" i="0" u="none" strike="noStrike">
                <a:solidFill>
                  <a:srgbClr val="1A1C1C"/>
                </a:solidFill>
                <a:effectLst/>
                <a:latin typeface="__Lato_94fd27"/>
              </a:rPr>
              <a:t>potassium </a:t>
            </a:r>
            <a:r>
              <a:rPr lang="en-GB" b="0" i="0">
                <a:solidFill>
                  <a:srgbClr val="1A1C1C"/>
                </a:solidFill>
                <a:effectLst/>
                <a:latin typeface="__Lato_94fd27"/>
              </a:rPr>
              <a:t>(K+), </a:t>
            </a:r>
            <a:r>
              <a:rPr lang="en-GB">
                <a:solidFill>
                  <a:srgbClr val="1A1C1C"/>
                </a:solidFill>
                <a:latin typeface="__Lato_94fd27"/>
              </a:rPr>
              <a:t>phosphate</a:t>
            </a:r>
            <a:r>
              <a:rPr lang="en-GB" b="0" i="0">
                <a:solidFill>
                  <a:srgbClr val="1A1C1C"/>
                </a:solidFill>
                <a:effectLst/>
                <a:latin typeface="__Lato_94fd27"/>
              </a:rPr>
              <a:t>(</a:t>
            </a:r>
            <a:r>
              <a:rPr lang="en-GB">
                <a:solidFill>
                  <a:srgbClr val="1A1C1C"/>
                </a:solidFill>
                <a:latin typeface="__Lato_94fd27"/>
              </a:rPr>
              <a:t>PO43-</a:t>
            </a:r>
            <a:r>
              <a:rPr lang="en-GB" b="0" i="0">
                <a:solidFill>
                  <a:srgbClr val="1A1C1C"/>
                </a:solidFill>
                <a:effectLst/>
                <a:latin typeface="__Lato_94fd27"/>
              </a:rPr>
              <a:t>), and </a:t>
            </a:r>
            <a:r>
              <a:rPr lang="en-GB">
                <a:solidFill>
                  <a:srgbClr val="1A1C1C"/>
                </a:solidFill>
                <a:latin typeface="__Lato_94fd27"/>
              </a:rPr>
              <a:t>uric acid</a:t>
            </a:r>
            <a:r>
              <a:rPr lang="en-GB" b="0" i="0">
                <a:solidFill>
                  <a:srgbClr val="1A1C1C"/>
                </a:solidFill>
                <a:effectLst/>
                <a:latin typeface="__Lato_94fd27"/>
              </a:rPr>
              <a:t>, that can damage the kidneys  and cause renal failure </a:t>
            </a:r>
            <a:endParaRPr lang="en-GB" b="0" i="0" u="none" strike="noStrike">
              <a:solidFill>
                <a:srgbClr val="1A1C1C"/>
              </a:solidFill>
              <a:effectLst/>
              <a:latin typeface="__Lato_94fd27"/>
              <a:hlinkClick r:id="rId4"/>
            </a:endParaRPr>
          </a:p>
          <a:p>
            <a:pPr algn="l"/>
            <a:endParaRPr lang="en-GB" b="0" i="0">
              <a:solidFill>
                <a:srgbClr val="1A1C1C"/>
              </a:solidFill>
              <a:effectLst/>
              <a:latin typeface="__Lato_94fd27"/>
            </a:endParaRPr>
          </a:p>
        </p:txBody>
      </p:sp>
      <p:sp>
        <p:nvSpPr>
          <p:cNvPr id="6" name="TextBox 5">
            <a:extLst>
              <a:ext uri="{FF2B5EF4-FFF2-40B4-BE49-F238E27FC236}">
                <a16:creationId xmlns:a16="http://schemas.microsoft.com/office/drawing/2014/main" id="{8AE988B4-2015-7474-D4F9-023FFC9DD227}"/>
              </a:ext>
            </a:extLst>
          </p:cNvPr>
          <p:cNvSpPr txBox="1"/>
          <p:nvPr/>
        </p:nvSpPr>
        <p:spPr>
          <a:xfrm>
            <a:off x="190500" y="3320048"/>
            <a:ext cx="11334462" cy="1908215"/>
          </a:xfrm>
          <a:prstGeom prst="rect">
            <a:avLst/>
          </a:prstGeom>
          <a:noFill/>
        </p:spPr>
        <p:txBody>
          <a:bodyPr wrap="square">
            <a:spAutoFit/>
          </a:bodyPr>
          <a:lstStyle/>
          <a:p>
            <a:pPr algn="l"/>
            <a:r>
              <a:rPr lang="en-GB" sz="2800" err="1">
                <a:solidFill>
                  <a:schemeClr val="tx2">
                    <a:lumMod val="60000"/>
                    <a:lumOff val="40000"/>
                  </a:schemeClr>
                </a:solidFill>
                <a:latin typeface="__Lato_94fd27"/>
              </a:rPr>
              <a:t>Etiology</a:t>
            </a:r>
            <a:r>
              <a:rPr lang="en-GB">
                <a:solidFill>
                  <a:srgbClr val="1A1C1C"/>
                </a:solidFill>
                <a:latin typeface="__Lato_94fd27"/>
              </a:rPr>
              <a:t> </a:t>
            </a:r>
          </a:p>
          <a:p>
            <a:pPr algn="l"/>
            <a:endParaRPr lang="en-GB">
              <a:solidFill>
                <a:srgbClr val="1A1C1C"/>
              </a:solidFill>
              <a:latin typeface="__Lato_94fd27"/>
            </a:endParaRPr>
          </a:p>
          <a:p>
            <a:pPr algn="l"/>
            <a:r>
              <a:rPr lang="en-GB" b="0" i="0">
                <a:solidFill>
                  <a:srgbClr val="1A1C1C"/>
                </a:solidFill>
                <a:effectLst/>
                <a:latin typeface="__Lato_94fd27"/>
              </a:rPr>
              <a:t>TLS most commonly occurs after initiating cytotoxic treatment in patients with hematologic malignancies (e.g., ALL, AML, or NHL).
</a:t>
            </a:r>
          </a:p>
          <a:p>
            <a:pPr algn="l"/>
            <a:r>
              <a:rPr lang="en-GB" b="0" i="0">
                <a:solidFill>
                  <a:srgbClr val="1A1C1C"/>
                </a:solidFill>
                <a:effectLst/>
                <a:latin typeface="__Lato_94fd27"/>
              </a:rPr>
              <a:t>Can also manifest unrelated to therapy in patients with a very high </a:t>
            </a:r>
            <a:r>
              <a:rPr lang="en-GB" b="0" i="0" err="1">
                <a:solidFill>
                  <a:srgbClr val="1A1C1C"/>
                </a:solidFill>
                <a:effectLst/>
                <a:latin typeface="__Lato_94fd27"/>
              </a:rPr>
              <a:t>tumor</a:t>
            </a:r>
            <a:r>
              <a:rPr lang="en-GB" b="0" i="0">
                <a:solidFill>
                  <a:srgbClr val="1A1C1C"/>
                </a:solidFill>
                <a:effectLst/>
                <a:latin typeface="__Lato_94fd27"/>
              </a:rPr>
              <a:t> burden</a:t>
            </a:r>
          </a:p>
        </p:txBody>
      </p:sp>
    </p:spTree>
    <p:extLst>
      <p:ext uri="{BB962C8B-B14F-4D97-AF65-F5344CB8AC3E}">
        <p14:creationId xmlns:p14="http://schemas.microsoft.com/office/powerpoint/2010/main" val="1346625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741EF4-EACD-7C52-FCAC-76CD2368F053}"/>
              </a:ext>
            </a:extLst>
          </p:cNvPr>
          <p:cNvSpPr txBox="1"/>
          <p:nvPr/>
        </p:nvSpPr>
        <p:spPr>
          <a:xfrm>
            <a:off x="376516" y="216060"/>
            <a:ext cx="10954871" cy="4555093"/>
          </a:xfrm>
          <a:prstGeom prst="rect">
            <a:avLst/>
          </a:prstGeom>
          <a:noFill/>
        </p:spPr>
        <p:txBody>
          <a:bodyPr wrap="square">
            <a:spAutoFit/>
          </a:bodyPr>
          <a:lstStyle/>
          <a:p>
            <a:endParaRPr lang="en-GB">
              <a:solidFill>
                <a:srgbClr val="1A1C1C"/>
              </a:solidFill>
              <a:effectLst/>
            </a:endParaRPr>
          </a:p>
          <a:p>
            <a:r>
              <a:rPr lang="en-GB" sz="2800" b="1">
                <a:solidFill>
                  <a:schemeClr val="tx2">
                    <a:lumMod val="60000"/>
                    <a:lumOff val="40000"/>
                  </a:schemeClr>
                </a:solidFill>
                <a:effectLst/>
              </a:rPr>
              <a:t>Pathophysiology</a:t>
            </a:r>
          </a:p>
          <a:p>
            <a:endParaRPr lang="en-GB" sz="2800" b="1">
              <a:solidFill>
                <a:schemeClr val="tx2">
                  <a:lumMod val="60000"/>
                  <a:lumOff val="40000"/>
                </a:schemeClr>
              </a:solidFill>
              <a:effectLst/>
            </a:endParaRPr>
          </a:p>
          <a:p>
            <a:pPr>
              <a:buFont typeface="Arial" panose="020B0604020202020204" pitchFamily="34" charset="0"/>
              <a:buChar char="•"/>
            </a:pPr>
            <a:r>
              <a:rPr lang="en-GB" err="1">
                <a:solidFill>
                  <a:srgbClr val="1A1C1C"/>
                </a:solidFill>
              </a:rPr>
              <a:t>Tumor</a:t>
            </a:r>
            <a:r>
              <a:rPr lang="en-GB">
                <a:solidFill>
                  <a:srgbClr val="1A1C1C"/>
                </a:solidFill>
              </a:rPr>
              <a:t> </a:t>
            </a:r>
            <a:r>
              <a:rPr lang="en-GB">
                <a:solidFill>
                  <a:srgbClr val="1A1C1C"/>
                </a:solidFill>
                <a:effectLst/>
              </a:rPr>
              <a:t>cell lysis → release of intracellular components (e.g., K</a:t>
            </a:r>
            <a:r>
              <a:rPr lang="en-GB" baseline="30000">
                <a:solidFill>
                  <a:srgbClr val="1A1C1C"/>
                </a:solidFill>
                <a:effectLst/>
              </a:rPr>
              <a:t>+</a:t>
            </a:r>
            <a:r>
              <a:rPr lang="en-GB">
                <a:solidFill>
                  <a:srgbClr val="1A1C1C"/>
                </a:solidFill>
                <a:effectLst/>
              </a:rPr>
              <a:t>, </a:t>
            </a:r>
            <a:r>
              <a:rPr lang="en-GB">
                <a:solidFill>
                  <a:srgbClr val="1A1C1C"/>
                </a:solidFill>
              </a:rPr>
              <a:t>PO43-</a:t>
            </a:r>
            <a:r>
              <a:rPr lang="en-GB">
                <a:solidFill>
                  <a:srgbClr val="1A1C1C"/>
                </a:solidFill>
                <a:effectLst/>
              </a:rPr>
              <a:t>, </a:t>
            </a:r>
            <a:r>
              <a:rPr lang="en-GB">
                <a:solidFill>
                  <a:srgbClr val="1A1C1C"/>
                </a:solidFill>
              </a:rPr>
              <a:t>nucleic acids</a:t>
            </a:r>
            <a:r>
              <a:rPr lang="en-GB">
                <a:solidFill>
                  <a:srgbClr val="1A1C1C"/>
                </a:solidFill>
                <a:effectLst/>
              </a:rPr>
              <a:t>) into the bloodstream</a:t>
            </a:r>
            <a:endParaRPr lang="en-GB">
              <a:solidFill>
                <a:srgbClr val="1A1C1C"/>
              </a:solidFill>
            </a:endParaRPr>
          </a:p>
          <a:p>
            <a:pPr>
              <a:buFont typeface="Arial" panose="020B0604020202020204" pitchFamily="34" charset="0"/>
              <a:buChar char="•"/>
            </a:pPr>
            <a:endParaRPr lang="en-GB">
              <a:solidFill>
                <a:srgbClr val="1A1C1C"/>
              </a:solidFill>
              <a:effectLst/>
            </a:endParaRPr>
          </a:p>
          <a:p>
            <a:r>
              <a:rPr lang="en-GB" b="0" i="0">
                <a:solidFill>
                  <a:srgbClr val="1A1C1C"/>
                </a:solidFill>
                <a:effectLst/>
                <a:latin typeface="__Lato_94fd27"/>
              </a:rPr>
              <a:t>↑ Nucleic acids → conversion to </a:t>
            </a:r>
            <a:r>
              <a:rPr lang="en-GB">
                <a:solidFill>
                  <a:srgbClr val="1A1C1C"/>
                </a:solidFill>
                <a:latin typeface="__Lato_94fd27"/>
              </a:rPr>
              <a:t>uric acid</a:t>
            </a:r>
            <a:r>
              <a:rPr lang="en-GB" b="0" i="0">
                <a:solidFill>
                  <a:srgbClr val="1A1C1C"/>
                </a:solidFill>
                <a:effectLst/>
                <a:latin typeface="__Lato_94fd27"/>
              </a:rPr>
              <a:t>→ </a:t>
            </a:r>
            <a:r>
              <a:rPr lang="en-GB" b="1" err="1">
                <a:solidFill>
                  <a:srgbClr val="1A1C1C"/>
                </a:solidFill>
                <a:latin typeface="__Lato_94fd27"/>
              </a:rPr>
              <a:t>hyperuricemia</a:t>
            </a:r>
            <a:r>
              <a:rPr lang="en-GB" b="0" i="0">
                <a:solidFill>
                  <a:srgbClr val="1A1C1C"/>
                </a:solidFill>
                <a:effectLst/>
                <a:latin typeface="__Lato_94fd27"/>
              </a:rPr>
              <a:t>→ </a:t>
            </a:r>
            <a:r>
              <a:rPr lang="en-GB" err="1">
                <a:solidFill>
                  <a:srgbClr val="1A1C1C"/>
                </a:solidFill>
                <a:latin typeface="__Lato_94fd27"/>
              </a:rPr>
              <a:t>urate</a:t>
            </a:r>
            <a:r>
              <a:rPr lang="en-GB">
                <a:solidFill>
                  <a:srgbClr val="1A1C1C"/>
                </a:solidFill>
                <a:latin typeface="__Lato_94fd27"/>
              </a:rPr>
              <a:t> nephropathy </a:t>
            </a:r>
            <a:r>
              <a:rPr lang="en-GB" b="0" i="0">
                <a:solidFill>
                  <a:srgbClr val="1A1C1C"/>
                </a:solidFill>
                <a:effectLst/>
                <a:latin typeface="__Lato_94fd27"/>
              </a:rPr>
              <a:t>and risk of </a:t>
            </a:r>
            <a:r>
              <a:rPr lang="en-GB" b="1">
                <a:solidFill>
                  <a:srgbClr val="1A1C1C"/>
                </a:solidFill>
                <a:latin typeface="__Lato_94fd27"/>
              </a:rPr>
              <a:t>AKI </a:t>
            </a:r>
            <a:endParaRPr lang="en-GB" b="1" i="0" u="none" strike="noStrike">
              <a:solidFill>
                <a:srgbClr val="1A1C1C"/>
              </a:solidFill>
              <a:effectLst/>
              <a:latin typeface="__Lato_94fd27"/>
              <a:hlinkClick r:id="rId2"/>
            </a:endParaRPr>
          </a:p>
          <a:p>
            <a:endParaRPr lang="en-GB" b="1">
              <a:solidFill>
                <a:srgbClr val="1A1C1C"/>
              </a:solidFill>
              <a:latin typeface="__Lato_94fd27"/>
              <a:hlinkClick r:id="rId2"/>
            </a:endParaRPr>
          </a:p>
          <a:p>
            <a:r>
              <a:rPr lang="en-GB" b="1" i="0" u="none" strike="noStrike" err="1">
                <a:solidFill>
                  <a:srgbClr val="1A1C1C"/>
                </a:solidFill>
                <a:effectLst/>
                <a:latin typeface="__Lato_94fd27"/>
              </a:rPr>
              <a:t>Hyperphosphatemia</a:t>
            </a:r>
            <a:r>
              <a:rPr lang="en-GB" b="1" i="0" u="none" strike="noStrike">
                <a:solidFill>
                  <a:srgbClr val="1A1C1C"/>
                </a:solidFill>
                <a:effectLst/>
                <a:latin typeface="__Lato_94fd27"/>
              </a:rPr>
              <a:t>: PO43- binds Ca2+ and forms calcium phosphate crystals that obstruct renal tubules → acute kidney injury</a:t>
            </a:r>
            <a:endParaRPr lang="en-GB" b="1">
              <a:solidFill>
                <a:srgbClr val="1A1C1C"/>
              </a:solidFill>
              <a:latin typeface="__Lato_94fd27"/>
            </a:endParaRPr>
          </a:p>
          <a:p>
            <a:endParaRPr lang="en-GB" b="1" i="0" u="none" strike="noStrike">
              <a:solidFill>
                <a:srgbClr val="1A1C1C"/>
              </a:solidFill>
              <a:effectLst/>
              <a:latin typeface="__Lato_94fd27"/>
            </a:endParaRPr>
          </a:p>
          <a:p>
            <a:r>
              <a:rPr lang="en-GB" b="1" i="0" u="none" strike="noStrike">
                <a:solidFill>
                  <a:srgbClr val="1A1C1C"/>
                </a:solidFill>
                <a:effectLst/>
                <a:latin typeface="__Lato_94fd27"/>
              </a:rPr>
              <a:t>↓ Ca2+ secondary to PO43- binding → </a:t>
            </a:r>
            <a:r>
              <a:rPr lang="en-GB" b="1" i="0" u="none" strike="noStrike" err="1">
                <a:solidFill>
                  <a:srgbClr val="1A1C1C"/>
                </a:solidFill>
                <a:effectLst/>
                <a:latin typeface="__Lato_94fd27"/>
              </a:rPr>
              <a:t>hypocalcemia</a:t>
            </a:r>
            <a:r>
              <a:rPr lang="en-GB" b="1" i="0" u="none" strike="noStrike">
                <a:solidFill>
                  <a:srgbClr val="1A1C1C"/>
                </a:solidFill>
                <a:effectLst/>
                <a:latin typeface="__Lato_94fd27"/>
              </a:rPr>
              <a:t> → neuronal excitability → risk of seizures</a:t>
            </a:r>
          </a:p>
          <a:p>
            <a:endParaRPr lang="en-GB" b="1">
              <a:solidFill>
                <a:srgbClr val="1A1C1C"/>
              </a:solidFill>
              <a:latin typeface="__Lato_94fd27"/>
            </a:endParaRPr>
          </a:p>
          <a:p>
            <a:r>
              <a:rPr lang="en-GB" b="1" i="0" u="none" strike="noStrike" err="1">
                <a:solidFill>
                  <a:srgbClr val="1A1C1C"/>
                </a:solidFill>
                <a:effectLst/>
                <a:latin typeface="__Lato_94fd27"/>
              </a:rPr>
              <a:t>Hyperkalemia</a:t>
            </a:r>
            <a:r>
              <a:rPr lang="en-GB" b="1" i="0" u="none" strike="noStrike">
                <a:solidFill>
                  <a:srgbClr val="1A1C1C"/>
                </a:solidFill>
                <a:effectLst/>
                <a:latin typeface="__Lato_94fd27"/>
              </a:rPr>
              <a:t>: changes in resting membrane potential → risk of cardiac arrhythmias</a:t>
            </a:r>
            <a:endParaRPr lang="en-GB" b="1">
              <a:solidFill>
                <a:srgbClr val="1A1C1C"/>
              </a:solidFill>
              <a:latin typeface="__Lato_94fd27"/>
            </a:endParaRPr>
          </a:p>
          <a:p>
            <a:endParaRPr lang="en-GB">
              <a:solidFill>
                <a:srgbClr val="1A1C1C"/>
              </a:solidFill>
            </a:endParaRPr>
          </a:p>
          <a:p>
            <a:pPr>
              <a:buFont typeface="Arial" panose="020B0604020202020204" pitchFamily="34" charset="0"/>
              <a:buChar char="•"/>
            </a:pPr>
            <a:endParaRPr lang="en-GB">
              <a:solidFill>
                <a:srgbClr val="1A1C1C"/>
              </a:solidFill>
            </a:endParaRPr>
          </a:p>
        </p:txBody>
      </p:sp>
    </p:spTree>
    <p:extLst>
      <p:ext uri="{BB962C8B-B14F-4D97-AF65-F5344CB8AC3E}">
        <p14:creationId xmlns:p14="http://schemas.microsoft.com/office/powerpoint/2010/main" val="365759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diagram of a pathophysiology&#10;&#10;Description automatically generated">
            <a:extLst>
              <a:ext uri="{FF2B5EF4-FFF2-40B4-BE49-F238E27FC236}">
                <a16:creationId xmlns:a16="http://schemas.microsoft.com/office/drawing/2014/main" id="{EC6544F3-CB3C-7E5A-3DA5-35158DCB87F9}"/>
              </a:ext>
            </a:extLst>
          </p:cNvPr>
          <p:cNvPicPr>
            <a:picLocks noChangeAspect="1"/>
          </p:cNvPicPr>
          <p:nvPr/>
        </p:nvPicPr>
        <p:blipFill>
          <a:blip r:embed="rId2"/>
          <a:stretch>
            <a:fillRect/>
          </a:stretch>
        </p:blipFill>
        <p:spPr>
          <a:xfrm>
            <a:off x="2865783" y="457200"/>
            <a:ext cx="6460434" cy="5943600"/>
          </a:xfrm>
          <a:prstGeom prst="rect">
            <a:avLst/>
          </a:prstGeom>
        </p:spPr>
      </p:pic>
    </p:spTree>
    <p:extLst>
      <p:ext uri="{BB962C8B-B14F-4D97-AF65-F5344CB8AC3E}">
        <p14:creationId xmlns:p14="http://schemas.microsoft.com/office/powerpoint/2010/main" val="172409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115B-6827-E514-8F87-53319A133CA9}"/>
              </a:ext>
            </a:extLst>
          </p:cNvPr>
          <p:cNvSpPr>
            <a:spLocks noGrp="1"/>
          </p:cNvSpPr>
          <p:nvPr>
            <p:ph type="title"/>
          </p:nvPr>
        </p:nvSpPr>
        <p:spPr>
          <a:xfrm>
            <a:off x="2387256" y="-2617693"/>
            <a:ext cx="6667098" cy="1846659"/>
          </a:xfrm>
        </p:spPr>
        <p:txBody>
          <a:bodyPr/>
          <a:lstStyle/>
          <a:p>
            <a:br>
              <a:rPr lang="en-GB" b="0" i="0" u="none" strike="noStrike">
                <a:solidFill>
                  <a:srgbClr val="1A1C1C"/>
                </a:solidFill>
                <a:effectLst/>
                <a:latin typeface="__Lato_94fd27"/>
              </a:rPr>
            </a:br>
            <a:endParaRPr lang="en-US"/>
          </a:p>
        </p:txBody>
      </p:sp>
      <p:sp>
        <p:nvSpPr>
          <p:cNvPr id="6" name="TextBox 5">
            <a:extLst>
              <a:ext uri="{FF2B5EF4-FFF2-40B4-BE49-F238E27FC236}">
                <a16:creationId xmlns:a16="http://schemas.microsoft.com/office/drawing/2014/main" id="{8984940D-DB84-BE24-25E9-9B11B5591749}"/>
              </a:ext>
            </a:extLst>
          </p:cNvPr>
          <p:cNvSpPr txBox="1"/>
          <p:nvPr/>
        </p:nvSpPr>
        <p:spPr>
          <a:xfrm>
            <a:off x="591670" y="699247"/>
            <a:ext cx="11008659" cy="3293209"/>
          </a:xfrm>
          <a:prstGeom prst="rect">
            <a:avLst/>
          </a:prstGeom>
          <a:noFill/>
        </p:spPr>
        <p:txBody>
          <a:bodyPr wrap="square">
            <a:spAutoFit/>
          </a:bodyPr>
          <a:lstStyle/>
          <a:p>
            <a:pPr algn="l"/>
            <a:r>
              <a:rPr lang="en-GB" sz="2800" b="1" i="0">
                <a:solidFill>
                  <a:schemeClr val="tx2">
                    <a:lumMod val="60000"/>
                    <a:lumOff val="40000"/>
                  </a:schemeClr>
                </a:solidFill>
                <a:effectLst/>
                <a:latin typeface="__Lato_94fd27"/>
              </a:rPr>
              <a:t>Clinical features </a:t>
            </a:r>
            <a:endParaRPr lang="en-GB" sz="2800" b="1" i="0" baseline="30000">
              <a:solidFill>
                <a:schemeClr val="tx2">
                  <a:lumMod val="60000"/>
                  <a:lumOff val="40000"/>
                </a:schemeClr>
              </a:solidFill>
              <a:effectLst/>
              <a:latin typeface="__Lato_94fd27"/>
            </a:endParaRPr>
          </a:p>
          <a:p>
            <a:pPr algn="l"/>
            <a:endParaRPr lang="en-GB" b="0" i="0">
              <a:solidFill>
                <a:srgbClr val="1A1C1C"/>
              </a:solidFill>
              <a:effectLst/>
              <a:latin typeface="__Lato_94fd27"/>
            </a:endParaRPr>
          </a:p>
          <a:p>
            <a:pPr algn="l"/>
            <a:endParaRPr lang="en-GB">
              <a:solidFill>
                <a:srgbClr val="1A1C1C"/>
              </a:solidFill>
              <a:latin typeface="__Lato_94fd27"/>
            </a:endParaRPr>
          </a:p>
          <a:p>
            <a:pPr algn="l"/>
            <a:r>
              <a:rPr lang="en-GB" b="0" i="0">
                <a:solidFill>
                  <a:srgbClr val="1A1C1C"/>
                </a:solidFill>
                <a:effectLst/>
                <a:latin typeface="__Lato_94fd27"/>
              </a:rPr>
              <a:t>Signs and symptoms are closely related to the degree of </a:t>
            </a:r>
            <a:r>
              <a:rPr lang="en-GB">
                <a:solidFill>
                  <a:srgbClr val="1A1C1C"/>
                </a:solidFill>
                <a:latin typeface="__Lato_94fd27"/>
              </a:rPr>
              <a:t>electrolyte</a:t>
            </a:r>
            <a:endParaRPr lang="en-GB" b="0" i="0" u="none" strike="noStrike">
              <a:solidFill>
                <a:srgbClr val="1A1C1C"/>
              </a:solidFill>
              <a:effectLst/>
              <a:latin typeface="__Lato_94fd27"/>
              <a:hlinkClick r:id="rId2"/>
            </a:endParaRPr>
          </a:p>
          <a:p>
            <a:pPr algn="l"/>
            <a:r>
              <a:rPr lang="en-GB" b="0" i="0">
                <a:solidFill>
                  <a:srgbClr val="1A1C1C"/>
                </a:solidFill>
                <a:effectLst/>
                <a:latin typeface="__Lato_94fd27"/>
              </a:rPr>
              <a:t> abnormalities and </a:t>
            </a:r>
            <a:r>
              <a:rPr lang="en-GB">
                <a:solidFill>
                  <a:srgbClr val="1A1C1C"/>
                </a:solidFill>
                <a:latin typeface="__Lato_94fd27"/>
              </a:rPr>
              <a:t>AKI</a:t>
            </a:r>
            <a:endParaRPr lang="en-GB" b="0" i="0" u="none" strike="noStrike">
              <a:solidFill>
                <a:srgbClr val="1A1C1C"/>
              </a:solidFill>
              <a:effectLst/>
              <a:latin typeface="__Lato_94fd27"/>
              <a:hlinkClick r:id="rId3"/>
            </a:endParaRPr>
          </a:p>
          <a:p>
            <a:pPr algn="l"/>
            <a:endParaRPr lang="en-GB" b="0" i="0">
              <a:solidFill>
                <a:srgbClr val="1A1C1C"/>
              </a:solidFill>
              <a:effectLst/>
              <a:latin typeface="__Lato_94fd27"/>
            </a:endParaRPr>
          </a:p>
          <a:p>
            <a:pPr algn="l">
              <a:buFont typeface="Arial" panose="020B0604020202020204" pitchFamily="34" charset="0"/>
              <a:buChar char="•"/>
            </a:pPr>
            <a:r>
              <a:rPr lang="en-GB" b="1">
                <a:solidFill>
                  <a:srgbClr val="1A1C1C"/>
                </a:solidFill>
                <a:latin typeface="__Lato_94fd27"/>
              </a:rPr>
              <a:t>Renal failure :</a:t>
            </a:r>
            <a:r>
              <a:rPr lang="en-GB" b="0" i="0">
                <a:solidFill>
                  <a:srgbClr val="1A1C1C"/>
                </a:solidFill>
                <a:effectLst/>
                <a:latin typeface="__Lato_94fd27"/>
              </a:rPr>
              <a:t> e.g., </a:t>
            </a:r>
            <a:r>
              <a:rPr lang="en-GB" err="1">
                <a:solidFill>
                  <a:srgbClr val="1A1C1C"/>
                </a:solidFill>
                <a:latin typeface="__Lato_94fd27"/>
              </a:rPr>
              <a:t>edema</a:t>
            </a:r>
            <a:r>
              <a:rPr lang="en-GB">
                <a:solidFill>
                  <a:srgbClr val="1A1C1C"/>
                </a:solidFill>
                <a:latin typeface="__Lato_94fd27"/>
              </a:rPr>
              <a:t>,</a:t>
            </a:r>
            <a:r>
              <a:rPr lang="en-GB" b="0" i="0">
                <a:solidFill>
                  <a:srgbClr val="1A1C1C"/>
                </a:solidFill>
                <a:effectLst/>
                <a:latin typeface="__Lato_94fd27"/>
              </a:rPr>
              <a:t> oliguria and decreased urine output</a:t>
            </a:r>
            <a:endParaRPr lang="en-GB" b="0" i="0" u="none" strike="noStrike">
              <a:solidFill>
                <a:srgbClr val="1A1C1C"/>
              </a:solidFill>
              <a:effectLst/>
              <a:latin typeface="__Lato_94fd27"/>
              <a:hlinkClick r:id="rId4"/>
            </a:endParaRPr>
          </a:p>
          <a:p>
            <a:pPr algn="l">
              <a:buFont typeface="Arial" panose="020B0604020202020204" pitchFamily="34" charset="0"/>
              <a:buChar char="•"/>
            </a:pPr>
            <a:r>
              <a:rPr lang="en-GB" b="1" err="1">
                <a:solidFill>
                  <a:srgbClr val="1A1C1C"/>
                </a:solidFill>
                <a:latin typeface="__Lato_94fd27"/>
              </a:rPr>
              <a:t>Hyperkalemia</a:t>
            </a:r>
            <a:r>
              <a:rPr lang="en-GB" b="0" i="0">
                <a:solidFill>
                  <a:srgbClr val="1A1C1C"/>
                </a:solidFill>
                <a:effectLst/>
                <a:latin typeface="__Lato_94fd27"/>
              </a:rPr>
              <a:t>: e.g., </a:t>
            </a:r>
            <a:r>
              <a:rPr lang="en-GB">
                <a:solidFill>
                  <a:srgbClr val="1A1C1C"/>
                </a:solidFill>
                <a:latin typeface="__Lato_94fd27"/>
              </a:rPr>
              <a:t>cardiac arrhythmias</a:t>
            </a:r>
            <a:r>
              <a:rPr lang="ar-SA">
                <a:solidFill>
                  <a:srgbClr val="1A1C1C"/>
                </a:solidFill>
                <a:latin typeface="__Lato_94fd27"/>
              </a:rPr>
              <a:t>, which can lead to palpitations and syncope </a:t>
            </a:r>
            <a:endParaRPr lang="en-GB" b="0" i="0" u="none" strike="noStrike">
              <a:solidFill>
                <a:srgbClr val="1A1C1C"/>
              </a:solidFill>
              <a:effectLst/>
              <a:latin typeface="__Lato_94fd27"/>
              <a:hlinkClick r:id="rId5"/>
            </a:endParaRPr>
          </a:p>
          <a:p>
            <a:pPr algn="l">
              <a:buFont typeface="Arial" panose="020B0604020202020204" pitchFamily="34" charset="0"/>
              <a:buChar char="•"/>
            </a:pPr>
            <a:r>
              <a:rPr lang="en-GB" b="1" err="1">
                <a:solidFill>
                  <a:srgbClr val="1A1C1C"/>
                </a:solidFill>
                <a:latin typeface="__Lato_94fd27"/>
              </a:rPr>
              <a:t>Hypocalcemia</a:t>
            </a:r>
            <a:r>
              <a:rPr lang="en-GB" b="0" i="0">
                <a:solidFill>
                  <a:srgbClr val="1A1C1C"/>
                </a:solidFill>
                <a:effectLst/>
                <a:latin typeface="__Lato_94fd27"/>
              </a:rPr>
              <a:t>: e.g., </a:t>
            </a:r>
            <a:r>
              <a:rPr lang="en-GB">
                <a:solidFill>
                  <a:srgbClr val="1A1C1C"/>
                </a:solidFill>
                <a:latin typeface="__Lato_94fd27"/>
              </a:rPr>
              <a:t>tetany</a:t>
            </a:r>
            <a:r>
              <a:rPr lang="en-GB" b="0" i="0">
                <a:solidFill>
                  <a:srgbClr val="1A1C1C"/>
                </a:solidFill>
                <a:effectLst/>
                <a:latin typeface="__Lato_94fd27"/>
              </a:rPr>
              <a:t>, muscle cramps, seizures </a:t>
            </a:r>
            <a:endParaRPr lang="ar-SA" b="0" i="0" u="none" strike="noStrike">
              <a:solidFill>
                <a:srgbClr val="0000FF"/>
              </a:solidFill>
              <a:effectLst/>
              <a:latin typeface="__Lato_94fd27"/>
              <a:hlinkClick r:id="rId6">
                <a:extLst>
                  <a:ext uri="{A12FA001-AC4F-418D-AE19-62706E023703}">
                    <ahyp:hlinkClr xmlns:ahyp="http://schemas.microsoft.com/office/drawing/2018/hyperlinkcolor" val="tx"/>
                  </a:ext>
                </a:extLst>
              </a:hlinkClick>
            </a:endParaRPr>
          </a:p>
          <a:p>
            <a:pPr algn="l">
              <a:buFont typeface="Arial" panose="020B0604020202020204" pitchFamily="34" charset="0"/>
              <a:buChar char="•"/>
            </a:pPr>
            <a:r>
              <a:rPr lang="en-GB">
                <a:latin typeface="__Lato_94fd27"/>
                <a:hlinkClick r:id="rId6">
                  <a:extLst>
                    <a:ext uri="{A12FA001-AC4F-418D-AE19-62706E023703}">
                      <ahyp:hlinkClr xmlns:ahyp="http://schemas.microsoft.com/office/drawing/2018/hyperlinkcolor" val="tx"/>
                    </a:ext>
                  </a:extLst>
                </a:hlinkClick>
              </a:rPr>
              <a:t>Nausea, vomiting and </a:t>
            </a:r>
            <a:r>
              <a:rPr lang="en-GB" err="1">
                <a:latin typeface="__Lato_94fd27"/>
                <a:hlinkClick r:id="rId6">
                  <a:extLst>
                    <a:ext uri="{A12FA001-AC4F-418D-AE19-62706E023703}">
                      <ahyp:hlinkClr xmlns:ahyp="http://schemas.microsoft.com/office/drawing/2018/hyperlinkcolor" val="tx"/>
                    </a:ext>
                  </a:extLst>
                </a:hlinkClick>
              </a:rPr>
              <a:t>diarrhea</a:t>
            </a:r>
            <a:r>
              <a:rPr lang="en-GB">
                <a:latin typeface="__Lato_94fd27"/>
                <a:hlinkClick r:id="rId6">
                  <a:extLst>
                    <a:ext uri="{A12FA001-AC4F-418D-AE19-62706E023703}">
                      <ahyp:hlinkClr xmlns:ahyp="http://schemas.microsoft.com/office/drawing/2018/hyperlinkcolor" val="tx"/>
                    </a:ext>
                  </a:extLst>
                </a:hlinkClick>
              </a:rPr>
              <a:t> </a:t>
            </a:r>
            <a:endParaRPr lang="ar-SA">
              <a:latin typeface="__Lato_94fd27"/>
              <a:hlinkClick r:id="rId6">
                <a:extLst>
                  <a:ext uri="{A12FA001-AC4F-418D-AE19-62706E023703}">
                    <ahyp:hlinkClr xmlns:ahyp="http://schemas.microsoft.com/office/drawing/2018/hyperlinkcolor" val="tx"/>
                  </a:ext>
                </a:extLst>
              </a:hlinkClick>
            </a:endParaRPr>
          </a:p>
          <a:p>
            <a:pPr algn="l"/>
            <a:endParaRPr lang="ar-SA" b="0" i="0" u="none" strike="noStrike">
              <a:solidFill>
                <a:srgbClr val="0000FF"/>
              </a:solidFill>
              <a:effectLst/>
              <a:latin typeface="__Lato_94fd27"/>
              <a:hlinkClick r:id="rId6">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365797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F4E758-B153-C49E-3872-C1F224EADD3F}"/>
              </a:ext>
            </a:extLst>
          </p:cNvPr>
          <p:cNvPicPr>
            <a:picLocks noChangeAspect="1"/>
          </p:cNvPicPr>
          <p:nvPr/>
        </p:nvPicPr>
        <p:blipFill>
          <a:blip r:embed="rId2" cstate="print"/>
          <a:stretch>
            <a:fillRect/>
          </a:stretch>
        </p:blipFill>
        <p:spPr>
          <a:xfrm>
            <a:off x="598395" y="277738"/>
            <a:ext cx="10694804" cy="6302524"/>
          </a:xfrm>
          <a:prstGeom prst="rect">
            <a:avLst/>
          </a:prstGeom>
        </p:spPr>
      </p:pic>
    </p:spTree>
    <p:extLst>
      <p:ext uri="{BB962C8B-B14F-4D97-AF65-F5344CB8AC3E}">
        <p14:creationId xmlns:p14="http://schemas.microsoft.com/office/powerpoint/2010/main" val="1731855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F0E3-4A82-9005-C81F-36D4DC2C98A8}"/>
              </a:ext>
            </a:extLst>
          </p:cNvPr>
          <p:cNvSpPr txBox="1">
            <a:spLocks noGrp="1"/>
          </p:cNvSpPr>
          <p:nvPr>
            <p:ph type="title"/>
          </p:nvPr>
        </p:nvSpPr>
        <p:spPr>
          <a:xfrm>
            <a:off x="197227" y="360079"/>
            <a:ext cx="12138212" cy="1046440"/>
          </a:xfrm>
          <a:prstGeom prst="rect">
            <a:avLst/>
          </a:prstGeom>
          <a:noFill/>
        </p:spPr>
        <p:txBody>
          <a:bodyPr wrap="square">
            <a:spAutoFit/>
          </a:bodyPr>
          <a:lstStyle/>
          <a:p>
            <a:pPr algn="l"/>
            <a:r>
              <a:rPr lang="en-US" sz="2800" i="0">
                <a:solidFill>
                  <a:schemeClr val="tx2">
                    <a:lumMod val="60000"/>
                    <a:lumOff val="40000"/>
                  </a:schemeClr>
                </a:solidFill>
                <a:effectLst/>
                <a:latin typeface="Nunito" pitchFamily="2" charset="0"/>
              </a:rPr>
              <a:t>Treatment</a:t>
            </a:r>
            <a:br>
              <a:rPr lang="en-US" sz="2000" b="0" i="0">
                <a:solidFill>
                  <a:srgbClr val="6B6B6B"/>
                </a:solidFill>
                <a:effectLst/>
                <a:latin typeface="Nunito" pitchFamily="2" charset="0"/>
              </a:rPr>
            </a:br>
            <a:br>
              <a:rPr lang="en-US" sz="2000" b="0" i="0">
                <a:solidFill>
                  <a:srgbClr val="6B6B6B"/>
                </a:solidFill>
                <a:effectLst/>
                <a:latin typeface="Nunito" pitchFamily="2" charset="0"/>
              </a:rPr>
            </a:br>
            <a:endParaRPr lang="en-US" sz="2000" i="0">
              <a:solidFill>
                <a:schemeClr val="tx2">
                  <a:lumMod val="50000"/>
                </a:schemeClr>
              </a:solidFill>
              <a:effectLst>
                <a:outerShdw blurRad="38100" dist="38100" dir="2700000" algn="tl">
                  <a:srgbClr val="000000">
                    <a:alpha val="43137"/>
                  </a:srgbClr>
                </a:outerShdw>
              </a:effectLst>
              <a:latin typeface="Nunito" pitchFamily="2" charset="0"/>
            </a:endParaRPr>
          </a:p>
        </p:txBody>
      </p:sp>
      <p:sp>
        <p:nvSpPr>
          <p:cNvPr id="3" name="TextBox 2">
            <a:extLst>
              <a:ext uri="{FF2B5EF4-FFF2-40B4-BE49-F238E27FC236}">
                <a16:creationId xmlns:a16="http://schemas.microsoft.com/office/drawing/2014/main" id="{66AEF286-C6E1-F2F7-F31E-73848011C20E}"/>
              </a:ext>
            </a:extLst>
          </p:cNvPr>
          <p:cNvSpPr txBox="1"/>
          <p:nvPr/>
        </p:nvSpPr>
        <p:spPr>
          <a:xfrm>
            <a:off x="197227" y="1221853"/>
            <a:ext cx="10847294" cy="4247317"/>
          </a:xfrm>
          <a:prstGeom prst="rect">
            <a:avLst/>
          </a:prstGeom>
          <a:noFill/>
        </p:spPr>
        <p:txBody>
          <a:bodyPr wrap="square">
            <a:spAutoFit/>
          </a:bodyPr>
          <a:lstStyle/>
          <a:p>
            <a:pPr algn="l"/>
            <a:r>
              <a:rPr lang="en-GB"/>
              <a:t>Start with</a:t>
            </a:r>
            <a:r>
              <a:rPr lang="en-GB">
                <a:solidFill>
                  <a:srgbClr val="FF0000"/>
                </a:solidFill>
              </a:rPr>
              <a:t> IV isotonic Fluids</a:t>
            </a:r>
            <a:r>
              <a:rPr lang="en-GB"/>
              <a:t> to correct electrolytes abnormalities </a:t>
            </a:r>
          </a:p>
          <a:p>
            <a:pPr algn="l"/>
            <a:endParaRPr lang="en-GB"/>
          </a:p>
          <a:p>
            <a:pPr algn="l"/>
            <a:r>
              <a:rPr lang="en-GB" err="1"/>
              <a:t>Hyperkalemia</a:t>
            </a:r>
            <a:r>
              <a:rPr lang="en-GB"/>
              <a:t> : Cardiac monitoring and standard therapy for </a:t>
            </a:r>
            <a:r>
              <a:rPr lang="en-GB" err="1"/>
              <a:t>hyperkalemia</a:t>
            </a:r>
            <a:r>
              <a:rPr lang="en-GB"/>
              <a:t> </a:t>
            </a:r>
            <a:r>
              <a:rPr lang="en-GB">
                <a:solidFill>
                  <a:srgbClr val="FF0000"/>
                </a:solidFill>
              </a:rPr>
              <a:t>IV insulin and dextrose </a:t>
            </a:r>
          </a:p>
          <a:p>
            <a:pPr algn="l"/>
            <a:endParaRPr lang="en-GB"/>
          </a:p>
          <a:p>
            <a:pPr algn="l"/>
            <a:r>
              <a:rPr lang="en-GB" err="1"/>
              <a:t>Hyperphosphatemia</a:t>
            </a:r>
            <a:r>
              <a:rPr lang="en-GB"/>
              <a:t>  : hydration and possibly oral phosphate binders, e.g., </a:t>
            </a:r>
            <a:r>
              <a:rPr lang="en-GB" err="1">
                <a:solidFill>
                  <a:srgbClr val="FF0000"/>
                </a:solidFill>
              </a:rPr>
              <a:t>sevelamer</a:t>
            </a:r>
            <a:endParaRPr lang="en-GB">
              <a:solidFill>
                <a:srgbClr val="FF0000"/>
              </a:solidFill>
            </a:endParaRPr>
          </a:p>
          <a:p>
            <a:pPr algn="l"/>
            <a:endParaRPr lang="en-GB"/>
          </a:p>
          <a:p>
            <a:pPr algn="l"/>
            <a:r>
              <a:rPr lang="en-GB" err="1"/>
              <a:t>Hypocalcemia</a:t>
            </a:r>
            <a:r>
              <a:rPr lang="en-GB"/>
              <a:t>  : Usually resolves with the management of </a:t>
            </a:r>
            <a:r>
              <a:rPr lang="en-GB" err="1"/>
              <a:t>hyperphosphatemia</a:t>
            </a:r>
            <a:r>
              <a:rPr lang="en-GB"/>
              <a:t> </a:t>
            </a:r>
          </a:p>
          <a:p>
            <a:pPr algn="l"/>
            <a:endParaRPr lang="en-GB"/>
          </a:p>
          <a:p>
            <a:pPr algn="l"/>
            <a:r>
              <a:rPr lang="en-GB" err="1"/>
              <a:t>Hyperuricemia</a:t>
            </a:r>
            <a:r>
              <a:rPr lang="en-GB"/>
              <a:t>  : Can be managed with medications like </a:t>
            </a:r>
            <a:r>
              <a:rPr lang="en-GB">
                <a:solidFill>
                  <a:srgbClr val="FF0000"/>
                </a:solidFill>
              </a:rPr>
              <a:t>allopurinol</a:t>
            </a:r>
            <a:r>
              <a:rPr lang="en-GB"/>
              <a:t> which decreases the production of uric acid or with </a:t>
            </a:r>
            <a:r>
              <a:rPr lang="en-GB" err="1">
                <a:solidFill>
                  <a:srgbClr val="FF0000"/>
                </a:solidFill>
              </a:rPr>
              <a:t>rasburicase</a:t>
            </a:r>
            <a:r>
              <a:rPr lang="en-GB"/>
              <a:t> which breaks down uric acid to </a:t>
            </a:r>
            <a:r>
              <a:rPr lang="en-GB" err="1"/>
              <a:t>allantoin</a:t>
            </a:r>
            <a:endParaRPr lang="en-GB"/>
          </a:p>
          <a:p>
            <a:pPr algn="l"/>
            <a:endParaRPr lang="en-GB"/>
          </a:p>
          <a:p>
            <a:pPr algn="l"/>
            <a:r>
              <a:rPr lang="ar-SA"/>
              <a:t>If the level of potassium, phosphate or uric acid is too high, urgent hemodialysis might be needed
TLS can be prevented by taking certain measures before starting chemotherapy, such as aggressive intravenous hydration as well as medications to prevent hyperuricemia like allopurinol or rasburicase.</a:t>
            </a:r>
            <a:endParaRPr lang="en-GB"/>
          </a:p>
        </p:txBody>
      </p:sp>
    </p:spTree>
    <p:extLst>
      <p:ext uri="{BB962C8B-B14F-4D97-AF65-F5344CB8AC3E}">
        <p14:creationId xmlns:p14="http://schemas.microsoft.com/office/powerpoint/2010/main" val="1531064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2663" y="2182567"/>
            <a:ext cx="10145807" cy="1784463"/>
          </a:xfrm>
          <a:prstGeom prst="rect">
            <a:avLst/>
          </a:prstGeom>
        </p:spPr>
        <p:txBody>
          <a:bodyPr vert="horz" wrap="square" lIns="0" tIns="116205" rIns="0" bIns="0" rtlCol="0">
            <a:spAutoFit/>
          </a:bodyPr>
          <a:lstStyle/>
          <a:p>
            <a:pPr marL="2597785" marR="5080" indent="-2585720">
              <a:lnSpc>
                <a:spcPts val="6480"/>
              </a:lnSpc>
              <a:spcBef>
                <a:spcPts val="915"/>
              </a:spcBef>
            </a:pPr>
            <a:r>
              <a:rPr spc="-35">
                <a:latin typeface="Algerian" pitchFamily="82" charset="0"/>
              </a:rPr>
              <a:t>Central </a:t>
            </a:r>
            <a:r>
              <a:rPr spc="-10">
                <a:latin typeface="Algerian" pitchFamily="82" charset="0"/>
              </a:rPr>
              <a:t>Nervous </a:t>
            </a:r>
            <a:r>
              <a:rPr spc="-50">
                <a:latin typeface="Algerian" pitchFamily="82" charset="0"/>
              </a:rPr>
              <a:t>System </a:t>
            </a:r>
            <a:r>
              <a:rPr spc="-1345">
                <a:latin typeface="Algerian" pitchFamily="82" charset="0"/>
              </a:rPr>
              <a:t> </a:t>
            </a:r>
            <a:r>
              <a:rPr spc="-70">
                <a:latin typeface="Algerian" pitchFamily="82" charset="0"/>
              </a:rPr>
              <a:t>Tumors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00" y="1195336"/>
            <a:ext cx="11430000" cy="4093172"/>
          </a:xfrm>
          <a:prstGeom prst="rect">
            <a:avLst/>
          </a:prstGeom>
        </p:spPr>
        <p:txBody>
          <a:bodyPr vert="horz" wrap="square" lIns="0" tIns="11430" rIns="0" bIns="0" rtlCol="0">
            <a:spAutoFit/>
          </a:bodyPr>
          <a:lstStyle/>
          <a:p>
            <a:pPr marL="191770" indent="-179705">
              <a:lnSpc>
                <a:spcPts val="2805"/>
              </a:lnSpc>
              <a:spcBef>
                <a:spcPts val="90"/>
              </a:spcBef>
              <a:buFont typeface="Arial MT"/>
              <a:buChar char="•"/>
              <a:tabLst>
                <a:tab pos="192405" algn="l"/>
              </a:tabLst>
            </a:pPr>
            <a:r>
              <a:rPr sz="2600" spc="-10">
                <a:latin typeface="Calibri"/>
                <a:cs typeface="Calibri"/>
              </a:rPr>
              <a:t>An </a:t>
            </a:r>
            <a:r>
              <a:rPr sz="2600" spc="-20">
                <a:latin typeface="Calibri"/>
                <a:cs typeface="Calibri"/>
              </a:rPr>
              <a:t>overall</a:t>
            </a:r>
            <a:r>
              <a:rPr sz="2600">
                <a:latin typeface="Calibri"/>
                <a:cs typeface="Calibri"/>
              </a:rPr>
              <a:t> </a:t>
            </a:r>
            <a:r>
              <a:rPr sz="2600" spc="-5">
                <a:solidFill>
                  <a:srgbClr val="FF0000"/>
                </a:solidFill>
                <a:latin typeface="Calibri"/>
                <a:cs typeface="Calibri"/>
              </a:rPr>
              <a:t>annual </a:t>
            </a:r>
            <a:r>
              <a:rPr sz="2600" spc="-10">
                <a:solidFill>
                  <a:srgbClr val="FF0000"/>
                </a:solidFill>
                <a:latin typeface="Calibri"/>
                <a:cs typeface="Calibri"/>
              </a:rPr>
              <a:t>incidence</a:t>
            </a:r>
            <a:r>
              <a:rPr sz="2600" spc="15">
                <a:solidFill>
                  <a:srgbClr val="FF0000"/>
                </a:solidFill>
                <a:latin typeface="Calibri"/>
                <a:cs typeface="Calibri"/>
              </a:rPr>
              <a:t> </a:t>
            </a:r>
            <a:r>
              <a:rPr sz="2600" spc="-10">
                <a:latin typeface="Calibri"/>
                <a:cs typeface="Calibri"/>
              </a:rPr>
              <a:t>of</a:t>
            </a:r>
            <a:r>
              <a:rPr sz="2600" spc="-5">
                <a:latin typeface="Calibri"/>
                <a:cs typeface="Calibri"/>
              </a:rPr>
              <a:t> </a:t>
            </a:r>
            <a:r>
              <a:rPr sz="2600" spc="-20">
                <a:latin typeface="Calibri"/>
                <a:cs typeface="Calibri"/>
              </a:rPr>
              <a:t>approximately</a:t>
            </a:r>
            <a:r>
              <a:rPr sz="2600" spc="-10">
                <a:latin typeface="Calibri"/>
                <a:cs typeface="Calibri"/>
              </a:rPr>
              <a:t> 47 cases</a:t>
            </a:r>
            <a:r>
              <a:rPr sz="2600" spc="-5">
                <a:latin typeface="Calibri"/>
                <a:cs typeface="Calibri"/>
              </a:rPr>
              <a:t> </a:t>
            </a:r>
            <a:r>
              <a:rPr sz="2600" spc="-10">
                <a:latin typeface="Calibri"/>
                <a:cs typeface="Calibri"/>
              </a:rPr>
              <a:t>per</a:t>
            </a:r>
            <a:r>
              <a:rPr sz="2600" spc="-5">
                <a:latin typeface="Calibri"/>
                <a:cs typeface="Calibri"/>
              </a:rPr>
              <a:t> </a:t>
            </a:r>
            <a:r>
              <a:rPr sz="2600" spc="-10">
                <a:latin typeface="Calibri"/>
                <a:cs typeface="Calibri"/>
              </a:rPr>
              <a:t>1 million</a:t>
            </a:r>
            <a:r>
              <a:rPr sz="2600" spc="55">
                <a:latin typeface="Calibri"/>
                <a:cs typeface="Calibri"/>
              </a:rPr>
              <a:t> </a:t>
            </a:r>
            <a:r>
              <a:rPr sz="2600" spc="-15">
                <a:latin typeface="Calibri"/>
                <a:cs typeface="Calibri"/>
              </a:rPr>
              <a:t>children</a:t>
            </a:r>
            <a:endParaRPr sz="2600">
              <a:latin typeface="Calibri"/>
              <a:cs typeface="Calibri"/>
            </a:endParaRPr>
          </a:p>
          <a:p>
            <a:pPr marL="191770" marR="34290">
              <a:lnSpc>
                <a:spcPct val="79700"/>
              </a:lnSpc>
              <a:spcBef>
                <a:spcPts val="315"/>
              </a:spcBef>
              <a:tabLst>
                <a:tab pos="842010" algn="l"/>
                <a:tab pos="1381760" algn="l"/>
                <a:tab pos="1807845" algn="l"/>
                <a:tab pos="2517140" algn="l"/>
                <a:tab pos="3166745" algn="l"/>
                <a:tab pos="4591685" algn="l"/>
                <a:tab pos="5018405" algn="l"/>
                <a:tab pos="5710555" algn="l"/>
                <a:tab pos="6818630" algn="l"/>
                <a:tab pos="7175500" algn="l"/>
                <a:tab pos="8301990" algn="l"/>
                <a:tab pos="8703310" algn="l"/>
                <a:tab pos="9761855" algn="l"/>
              </a:tabLst>
            </a:pPr>
            <a:r>
              <a:rPr sz="2600" spc="-10">
                <a:latin typeface="Calibri"/>
                <a:cs typeface="Calibri"/>
              </a:rPr>
              <a:t>&lt;20</a:t>
            </a:r>
            <a:r>
              <a:rPr sz="2600">
                <a:latin typeface="Calibri"/>
                <a:cs typeface="Calibri"/>
              </a:rPr>
              <a:t>	</a:t>
            </a:r>
            <a:r>
              <a:rPr sz="2600" spc="-10">
                <a:latin typeface="Calibri"/>
                <a:cs typeface="Calibri"/>
              </a:rPr>
              <a:t>y</a:t>
            </a:r>
            <a:r>
              <a:rPr sz="2600" spc="-55">
                <a:latin typeface="Calibri"/>
                <a:cs typeface="Calibri"/>
              </a:rPr>
              <a:t>r</a:t>
            </a:r>
            <a:r>
              <a:rPr sz="2600" spc="-5">
                <a:latin typeface="Calibri"/>
                <a:cs typeface="Calibri"/>
              </a:rPr>
              <a:t>s</a:t>
            </a:r>
            <a:r>
              <a:rPr sz="2600">
                <a:latin typeface="Calibri"/>
                <a:cs typeface="Calibri"/>
              </a:rPr>
              <a:t>	</a:t>
            </a:r>
            <a:r>
              <a:rPr sz="2600" spc="-15">
                <a:latin typeface="Calibri"/>
                <a:cs typeface="Calibri"/>
              </a:rPr>
              <a:t>o</a:t>
            </a:r>
            <a:r>
              <a:rPr sz="2600" spc="-5">
                <a:latin typeface="Calibri"/>
                <a:cs typeface="Calibri"/>
              </a:rPr>
              <a:t>f</a:t>
            </a:r>
            <a:r>
              <a:rPr sz="2600">
                <a:latin typeface="Calibri"/>
                <a:cs typeface="Calibri"/>
              </a:rPr>
              <a:t>	</a:t>
            </a:r>
            <a:r>
              <a:rPr sz="2600" spc="-5">
                <a:latin typeface="Calibri"/>
                <a:cs typeface="Calibri"/>
              </a:rPr>
              <a:t>a</a:t>
            </a:r>
            <a:r>
              <a:rPr sz="2600" spc="-30">
                <a:latin typeface="Calibri"/>
                <a:cs typeface="Calibri"/>
              </a:rPr>
              <a:t>g</a:t>
            </a:r>
            <a:r>
              <a:rPr sz="2600" spc="-10">
                <a:latin typeface="Calibri"/>
                <a:cs typeface="Calibri"/>
              </a:rPr>
              <a:t>e</a:t>
            </a:r>
            <a:r>
              <a:rPr sz="2600" spc="-5">
                <a:latin typeface="Calibri"/>
                <a:cs typeface="Calibri"/>
              </a:rPr>
              <a:t>.</a:t>
            </a:r>
            <a:r>
              <a:rPr sz="2600">
                <a:latin typeface="Calibri"/>
                <a:cs typeface="Calibri"/>
              </a:rPr>
              <a:t>	</a:t>
            </a:r>
            <a:r>
              <a:rPr sz="2600" spc="-15">
                <a:latin typeface="Calibri"/>
                <a:cs typeface="Calibri"/>
              </a:rPr>
              <a:t>Th</a:t>
            </a:r>
            <a:r>
              <a:rPr sz="2600" spc="-5">
                <a:latin typeface="Calibri"/>
                <a:cs typeface="Calibri"/>
              </a:rPr>
              <a:t>e</a:t>
            </a:r>
            <a:r>
              <a:rPr sz="2600">
                <a:latin typeface="Calibri"/>
                <a:cs typeface="Calibri"/>
              </a:rPr>
              <a:t>	</a:t>
            </a:r>
            <a:r>
              <a:rPr sz="2600" spc="-10">
                <a:latin typeface="Calibri"/>
                <a:cs typeface="Calibri"/>
              </a:rPr>
              <a:t>incidenc</a:t>
            </a:r>
            <a:r>
              <a:rPr sz="2600" spc="-5">
                <a:latin typeface="Calibri"/>
                <a:cs typeface="Calibri"/>
              </a:rPr>
              <a:t>e</a:t>
            </a:r>
            <a:r>
              <a:rPr sz="2600">
                <a:latin typeface="Calibri"/>
                <a:cs typeface="Calibri"/>
              </a:rPr>
              <a:t>	</a:t>
            </a:r>
            <a:r>
              <a:rPr sz="2600" spc="-15">
                <a:latin typeface="Calibri"/>
                <a:cs typeface="Calibri"/>
              </a:rPr>
              <a:t>o</a:t>
            </a:r>
            <a:r>
              <a:rPr sz="2600" spc="-5">
                <a:latin typeface="Calibri"/>
                <a:cs typeface="Calibri"/>
              </a:rPr>
              <a:t>f</a:t>
            </a:r>
            <a:r>
              <a:rPr sz="2600">
                <a:latin typeface="Calibri"/>
                <a:cs typeface="Calibri"/>
              </a:rPr>
              <a:t>	</a:t>
            </a:r>
            <a:r>
              <a:rPr sz="2600" spc="-15">
                <a:latin typeface="Calibri"/>
                <a:cs typeface="Calibri"/>
              </a:rPr>
              <a:t>CN</a:t>
            </a:r>
            <a:r>
              <a:rPr sz="2600" spc="-5">
                <a:latin typeface="Calibri"/>
                <a:cs typeface="Calibri"/>
              </a:rPr>
              <a:t>S</a:t>
            </a:r>
            <a:r>
              <a:rPr sz="2600">
                <a:latin typeface="Calibri"/>
                <a:cs typeface="Calibri"/>
              </a:rPr>
              <a:t>	</a:t>
            </a:r>
            <a:r>
              <a:rPr sz="2600" spc="-15">
                <a:latin typeface="Calibri"/>
                <a:cs typeface="Calibri"/>
              </a:rPr>
              <a:t>tumo</a:t>
            </a:r>
            <a:r>
              <a:rPr sz="2600" spc="-55">
                <a:latin typeface="Calibri"/>
                <a:cs typeface="Calibri"/>
              </a:rPr>
              <a:t>r</a:t>
            </a:r>
            <a:r>
              <a:rPr sz="2600" spc="-5">
                <a:latin typeface="Calibri"/>
                <a:cs typeface="Calibri"/>
              </a:rPr>
              <a:t>s</a:t>
            </a:r>
            <a:r>
              <a:rPr sz="2600">
                <a:latin typeface="Calibri"/>
                <a:cs typeface="Calibri"/>
              </a:rPr>
              <a:t>	</a:t>
            </a:r>
            <a:r>
              <a:rPr sz="2600" spc="-10">
                <a:latin typeface="Calibri"/>
                <a:cs typeface="Calibri"/>
              </a:rPr>
              <a:t>i</a:t>
            </a:r>
            <a:r>
              <a:rPr sz="2600" spc="-5">
                <a:latin typeface="Calibri"/>
                <a:cs typeface="Calibri"/>
              </a:rPr>
              <a:t>s</a:t>
            </a:r>
            <a:r>
              <a:rPr sz="2600">
                <a:latin typeface="Calibri"/>
                <a:cs typeface="Calibri"/>
              </a:rPr>
              <a:t>	</a:t>
            </a:r>
            <a:r>
              <a:rPr sz="2600" spc="-10">
                <a:latin typeface="Calibri"/>
                <a:cs typeface="Calibri"/>
              </a:rPr>
              <a:t>highe</a:t>
            </a:r>
            <a:r>
              <a:rPr sz="2600" spc="-35">
                <a:latin typeface="Calibri"/>
                <a:cs typeface="Calibri"/>
              </a:rPr>
              <a:t>s</a:t>
            </a:r>
            <a:r>
              <a:rPr sz="2600" spc="-5">
                <a:latin typeface="Calibri"/>
                <a:cs typeface="Calibri"/>
              </a:rPr>
              <a:t>t</a:t>
            </a:r>
            <a:r>
              <a:rPr sz="2600">
                <a:latin typeface="Calibri"/>
                <a:cs typeface="Calibri"/>
              </a:rPr>
              <a:t>	</a:t>
            </a:r>
            <a:r>
              <a:rPr sz="2600" spc="-10">
                <a:latin typeface="Calibri"/>
                <a:cs typeface="Calibri"/>
              </a:rPr>
              <a:t>in</a:t>
            </a:r>
            <a:r>
              <a:rPr sz="2600">
                <a:latin typeface="Calibri"/>
                <a:cs typeface="Calibri"/>
              </a:rPr>
              <a:t>	</a:t>
            </a:r>
            <a:r>
              <a:rPr sz="2600" spc="-10">
                <a:latin typeface="Calibri"/>
                <a:cs typeface="Calibri"/>
              </a:rPr>
              <a:t>i</a:t>
            </a:r>
            <a:r>
              <a:rPr sz="2600" spc="-25">
                <a:latin typeface="Calibri"/>
                <a:cs typeface="Calibri"/>
              </a:rPr>
              <a:t>n</a:t>
            </a:r>
            <a:r>
              <a:rPr sz="2600" spc="-55">
                <a:latin typeface="Calibri"/>
                <a:cs typeface="Calibri"/>
              </a:rPr>
              <a:t>f</a:t>
            </a:r>
            <a:r>
              <a:rPr sz="2600" spc="-5">
                <a:latin typeface="Calibri"/>
                <a:cs typeface="Calibri"/>
              </a:rPr>
              <a:t>a</a:t>
            </a:r>
            <a:r>
              <a:rPr sz="2600" spc="-35">
                <a:latin typeface="Calibri"/>
                <a:cs typeface="Calibri"/>
              </a:rPr>
              <a:t>n</a:t>
            </a:r>
            <a:r>
              <a:rPr sz="2600" spc="-10">
                <a:latin typeface="Calibri"/>
                <a:cs typeface="Calibri"/>
              </a:rPr>
              <a:t>t</a:t>
            </a:r>
            <a:r>
              <a:rPr sz="2600" spc="-5">
                <a:latin typeface="Calibri"/>
                <a:cs typeface="Calibri"/>
              </a:rPr>
              <a:t>s</a:t>
            </a:r>
            <a:r>
              <a:rPr sz="2600">
                <a:latin typeface="Calibri"/>
                <a:cs typeface="Calibri"/>
              </a:rPr>
              <a:t>	</a:t>
            </a:r>
            <a:r>
              <a:rPr sz="2600" spc="-5">
                <a:latin typeface="Calibri"/>
                <a:cs typeface="Calibri"/>
              </a:rPr>
              <a:t>and  </a:t>
            </a:r>
            <a:r>
              <a:rPr sz="2600" spc="-15">
                <a:latin typeface="Calibri"/>
                <a:cs typeface="Calibri"/>
              </a:rPr>
              <a:t>children</a:t>
            </a:r>
            <a:r>
              <a:rPr sz="2600" spc="10">
                <a:latin typeface="Calibri"/>
                <a:cs typeface="Calibri"/>
              </a:rPr>
              <a:t> </a:t>
            </a:r>
            <a:r>
              <a:rPr sz="2600" spc="-10">
                <a:latin typeface="Arial MT"/>
                <a:cs typeface="Arial MT"/>
              </a:rPr>
              <a:t>≤</a:t>
            </a:r>
            <a:r>
              <a:rPr sz="2600" spc="-10">
                <a:latin typeface="Calibri"/>
                <a:cs typeface="Calibri"/>
              </a:rPr>
              <a:t>5 </a:t>
            </a:r>
            <a:r>
              <a:rPr sz="2600" spc="-25">
                <a:latin typeface="Calibri"/>
                <a:cs typeface="Calibri"/>
              </a:rPr>
              <a:t>yrs</a:t>
            </a:r>
            <a:r>
              <a:rPr sz="2600" spc="-5">
                <a:latin typeface="Calibri"/>
                <a:cs typeface="Calibri"/>
              </a:rPr>
              <a:t> </a:t>
            </a:r>
            <a:r>
              <a:rPr sz="2600" spc="-10">
                <a:latin typeface="Calibri"/>
                <a:cs typeface="Calibri"/>
              </a:rPr>
              <a:t>old</a:t>
            </a:r>
            <a:r>
              <a:rPr sz="2600" spc="-5">
                <a:latin typeface="Calibri"/>
                <a:cs typeface="Calibri"/>
              </a:rPr>
              <a:t> </a:t>
            </a:r>
            <a:r>
              <a:rPr sz="2600" spc="-20">
                <a:latin typeface="Calibri"/>
                <a:cs typeface="Calibri"/>
              </a:rPr>
              <a:t>(approximately</a:t>
            </a:r>
            <a:r>
              <a:rPr sz="2600" spc="-10">
                <a:latin typeface="Calibri"/>
                <a:cs typeface="Calibri"/>
              </a:rPr>
              <a:t> 52 cases/1</a:t>
            </a:r>
            <a:r>
              <a:rPr sz="2600" spc="-5">
                <a:latin typeface="Calibri"/>
                <a:cs typeface="Calibri"/>
              </a:rPr>
              <a:t> </a:t>
            </a:r>
            <a:r>
              <a:rPr sz="2600" spc="-10">
                <a:latin typeface="Calibri"/>
                <a:cs typeface="Calibri"/>
              </a:rPr>
              <a:t>million </a:t>
            </a:r>
            <a:r>
              <a:rPr sz="2600" spc="-15">
                <a:latin typeface="Calibri"/>
                <a:cs typeface="Calibri"/>
              </a:rPr>
              <a:t>children).</a:t>
            </a:r>
            <a:endParaRPr sz="2600">
              <a:latin typeface="Calibri"/>
              <a:cs typeface="Calibri"/>
            </a:endParaRPr>
          </a:p>
          <a:p>
            <a:pPr>
              <a:lnSpc>
                <a:spcPct val="100000"/>
              </a:lnSpc>
              <a:spcBef>
                <a:spcPts val="30"/>
              </a:spcBef>
            </a:pPr>
            <a:endParaRPr sz="3650">
              <a:latin typeface="Calibri"/>
              <a:cs typeface="Calibri"/>
            </a:endParaRPr>
          </a:p>
          <a:p>
            <a:pPr marL="191770" marR="40005" indent="-179705" algn="just">
              <a:lnSpc>
                <a:spcPct val="79700"/>
              </a:lnSpc>
              <a:buFont typeface="Arial MT"/>
              <a:buChar char="•"/>
              <a:tabLst>
                <a:tab pos="192405" algn="l"/>
              </a:tabLst>
            </a:pPr>
            <a:r>
              <a:rPr sz="2600" spc="-10">
                <a:latin typeface="Calibri"/>
                <a:cs typeface="Calibri"/>
              </a:rPr>
              <a:t>The </a:t>
            </a:r>
            <a:r>
              <a:rPr sz="2600" spc="-20">
                <a:latin typeface="Calibri"/>
                <a:cs typeface="Calibri"/>
              </a:rPr>
              <a:t>overall </a:t>
            </a:r>
            <a:r>
              <a:rPr sz="2600" spc="-10">
                <a:solidFill>
                  <a:srgbClr val="FF0000"/>
                </a:solidFill>
                <a:latin typeface="Calibri"/>
                <a:cs typeface="Calibri"/>
              </a:rPr>
              <a:t>mortality </a:t>
            </a:r>
            <a:r>
              <a:rPr sz="2600" spc="-10">
                <a:latin typeface="Calibri"/>
                <a:cs typeface="Calibri"/>
              </a:rPr>
              <a:t>among this </a:t>
            </a:r>
            <a:r>
              <a:rPr sz="2600" spc="-20">
                <a:latin typeface="Calibri"/>
                <a:cs typeface="Calibri"/>
              </a:rPr>
              <a:t>group </a:t>
            </a:r>
            <a:r>
              <a:rPr sz="2600" spc="-15">
                <a:latin typeface="Calibri"/>
                <a:cs typeface="Calibri"/>
              </a:rPr>
              <a:t>approaches </a:t>
            </a:r>
            <a:r>
              <a:rPr sz="2600" spc="-10">
                <a:solidFill>
                  <a:srgbClr val="FF0000"/>
                </a:solidFill>
                <a:latin typeface="Calibri"/>
                <a:cs typeface="Calibri"/>
              </a:rPr>
              <a:t>30</a:t>
            </a:r>
            <a:r>
              <a:rPr sz="2600" spc="-10">
                <a:latin typeface="Calibri"/>
                <a:cs typeface="Calibri"/>
              </a:rPr>
              <a:t>%. </a:t>
            </a:r>
            <a:r>
              <a:rPr sz="2600" spc="-25">
                <a:latin typeface="Calibri"/>
                <a:cs typeface="Calibri"/>
              </a:rPr>
              <a:t>Patients </a:t>
            </a:r>
            <a:r>
              <a:rPr sz="2600" spc="-10">
                <a:latin typeface="Calibri"/>
                <a:cs typeface="Calibri"/>
              </a:rPr>
              <a:t>with </a:t>
            </a:r>
            <a:r>
              <a:rPr sz="2600" spc="-15">
                <a:latin typeface="Calibri"/>
                <a:cs typeface="Calibri"/>
              </a:rPr>
              <a:t>CNS </a:t>
            </a:r>
            <a:r>
              <a:rPr sz="2600" spc="-10">
                <a:latin typeface="Calibri"/>
                <a:cs typeface="Calibri"/>
              </a:rPr>
              <a:t> </a:t>
            </a:r>
            <a:r>
              <a:rPr sz="2600" spc="-20">
                <a:latin typeface="Calibri"/>
                <a:cs typeface="Calibri"/>
              </a:rPr>
              <a:t>tumors </a:t>
            </a:r>
            <a:r>
              <a:rPr sz="2600" spc="-25">
                <a:latin typeface="Calibri"/>
                <a:cs typeface="Calibri"/>
              </a:rPr>
              <a:t>have </a:t>
            </a:r>
            <a:r>
              <a:rPr sz="2600" spc="-10">
                <a:latin typeface="Calibri"/>
                <a:cs typeface="Calibri"/>
              </a:rPr>
              <a:t>the </a:t>
            </a:r>
            <a:r>
              <a:rPr sz="2600" spc="-15">
                <a:latin typeface="Calibri"/>
                <a:cs typeface="Calibri"/>
              </a:rPr>
              <a:t>highest </a:t>
            </a:r>
            <a:r>
              <a:rPr sz="2600" spc="-10">
                <a:latin typeface="Calibri"/>
                <a:cs typeface="Calibri"/>
              </a:rPr>
              <a:t>morbidity—primarily </a:t>
            </a:r>
            <a:r>
              <a:rPr sz="2600" spc="-15">
                <a:latin typeface="Calibri"/>
                <a:cs typeface="Calibri"/>
              </a:rPr>
              <a:t>neurologic—of </a:t>
            </a:r>
            <a:r>
              <a:rPr sz="2600" spc="-5">
                <a:latin typeface="Calibri"/>
                <a:cs typeface="Calibri"/>
              </a:rPr>
              <a:t>all </a:t>
            </a:r>
            <a:r>
              <a:rPr sz="2600" spc="-15">
                <a:latin typeface="Calibri"/>
                <a:cs typeface="Calibri"/>
              </a:rPr>
              <a:t>children </a:t>
            </a:r>
            <a:r>
              <a:rPr sz="2600" spc="-10">
                <a:latin typeface="Calibri"/>
                <a:cs typeface="Calibri"/>
              </a:rPr>
              <a:t> with</a:t>
            </a:r>
            <a:r>
              <a:rPr sz="2600" spc="-15">
                <a:latin typeface="Calibri"/>
                <a:cs typeface="Calibri"/>
              </a:rPr>
              <a:t> </a:t>
            </a:r>
            <a:r>
              <a:rPr sz="2600" spc="-10">
                <a:latin typeface="Calibri"/>
                <a:cs typeface="Calibri"/>
              </a:rPr>
              <a:t>malignancies.</a:t>
            </a:r>
            <a:endParaRPr sz="2600">
              <a:latin typeface="Calibri"/>
              <a:cs typeface="Calibri"/>
            </a:endParaRPr>
          </a:p>
          <a:p>
            <a:pPr>
              <a:lnSpc>
                <a:spcPct val="100000"/>
              </a:lnSpc>
              <a:spcBef>
                <a:spcPts val="30"/>
              </a:spcBef>
              <a:buFont typeface="Arial MT"/>
              <a:buChar char="•"/>
            </a:pPr>
            <a:endParaRPr sz="3650">
              <a:latin typeface="Calibri"/>
              <a:cs typeface="Calibri"/>
            </a:endParaRPr>
          </a:p>
          <a:p>
            <a:pPr marL="191770" marR="32384" indent="-179705" algn="just">
              <a:lnSpc>
                <a:spcPct val="79700"/>
              </a:lnSpc>
              <a:buFont typeface="Arial MT"/>
              <a:buChar char="•"/>
              <a:tabLst>
                <a:tab pos="192405" algn="l"/>
              </a:tabLst>
            </a:pPr>
            <a:r>
              <a:rPr sz="2600" spc="-10">
                <a:latin typeface="Calibri"/>
                <a:cs typeface="Calibri"/>
              </a:rPr>
              <a:t>The</a:t>
            </a:r>
            <a:r>
              <a:rPr sz="2600" spc="-5">
                <a:latin typeface="Calibri"/>
                <a:cs typeface="Calibri"/>
              </a:rPr>
              <a:t> </a:t>
            </a:r>
            <a:r>
              <a:rPr sz="2600" spc="-20">
                <a:latin typeface="Calibri"/>
                <a:cs typeface="Calibri"/>
              </a:rPr>
              <a:t>treatment</a:t>
            </a:r>
            <a:r>
              <a:rPr sz="2600" spc="-15">
                <a:latin typeface="Calibri"/>
                <a:cs typeface="Calibri"/>
              </a:rPr>
              <a:t> approach</a:t>
            </a:r>
            <a:r>
              <a:rPr sz="2600" spc="-10">
                <a:latin typeface="Calibri"/>
                <a:cs typeface="Calibri"/>
              </a:rPr>
              <a:t> </a:t>
            </a:r>
            <a:r>
              <a:rPr sz="2600" spc="-25">
                <a:latin typeface="Calibri"/>
                <a:cs typeface="Calibri"/>
              </a:rPr>
              <a:t>for</a:t>
            </a:r>
            <a:r>
              <a:rPr sz="2600" spc="-20">
                <a:latin typeface="Calibri"/>
                <a:cs typeface="Calibri"/>
              </a:rPr>
              <a:t> </a:t>
            </a:r>
            <a:r>
              <a:rPr sz="2600" spc="-10">
                <a:latin typeface="Calibri"/>
                <a:cs typeface="Calibri"/>
              </a:rPr>
              <a:t>these</a:t>
            </a:r>
            <a:r>
              <a:rPr sz="2600" spc="-5">
                <a:latin typeface="Calibri"/>
                <a:cs typeface="Calibri"/>
              </a:rPr>
              <a:t> </a:t>
            </a:r>
            <a:r>
              <a:rPr sz="2600" spc="-20">
                <a:latin typeface="Calibri"/>
                <a:cs typeface="Calibri"/>
              </a:rPr>
              <a:t>tumors</a:t>
            </a:r>
            <a:r>
              <a:rPr sz="2600" spc="-15">
                <a:latin typeface="Calibri"/>
                <a:cs typeface="Calibri"/>
              </a:rPr>
              <a:t> </a:t>
            </a:r>
            <a:r>
              <a:rPr sz="2600" spc="-10">
                <a:latin typeface="Calibri"/>
                <a:cs typeface="Calibri"/>
              </a:rPr>
              <a:t>is</a:t>
            </a:r>
            <a:r>
              <a:rPr sz="2600" spc="-5">
                <a:latin typeface="Calibri"/>
                <a:cs typeface="Calibri"/>
              </a:rPr>
              <a:t> </a:t>
            </a:r>
            <a:r>
              <a:rPr sz="2600" spc="-10">
                <a:solidFill>
                  <a:srgbClr val="FF0000"/>
                </a:solidFill>
                <a:latin typeface="Calibri"/>
                <a:cs typeface="Calibri"/>
              </a:rPr>
              <a:t>multimodal</a:t>
            </a:r>
            <a:r>
              <a:rPr sz="2600" spc="-10">
                <a:latin typeface="Calibri"/>
                <a:cs typeface="Calibri"/>
              </a:rPr>
              <a:t>.</a:t>
            </a:r>
            <a:r>
              <a:rPr sz="2600" spc="-5">
                <a:latin typeface="Calibri"/>
                <a:cs typeface="Calibri"/>
              </a:rPr>
              <a:t> </a:t>
            </a:r>
            <a:r>
              <a:rPr sz="2600" spc="-15">
                <a:solidFill>
                  <a:srgbClr val="FF0000"/>
                </a:solidFill>
                <a:latin typeface="Calibri"/>
                <a:cs typeface="Calibri"/>
              </a:rPr>
              <a:t>Surgery</a:t>
            </a:r>
            <a:r>
              <a:rPr sz="2600" spc="-10">
                <a:solidFill>
                  <a:srgbClr val="FF0000"/>
                </a:solidFill>
                <a:latin typeface="Calibri"/>
                <a:cs typeface="Calibri"/>
              </a:rPr>
              <a:t> </a:t>
            </a:r>
            <a:r>
              <a:rPr sz="2600" spc="-10">
                <a:latin typeface="Calibri"/>
                <a:cs typeface="Calibri"/>
              </a:rPr>
              <a:t>with </a:t>
            </a:r>
            <a:r>
              <a:rPr sz="2600" spc="-5">
                <a:latin typeface="Calibri"/>
                <a:cs typeface="Calibri"/>
              </a:rPr>
              <a:t> </a:t>
            </a:r>
            <a:r>
              <a:rPr sz="2600" spc="-20">
                <a:latin typeface="Calibri"/>
                <a:cs typeface="Calibri"/>
              </a:rPr>
              <a:t>complete </a:t>
            </a:r>
            <a:r>
              <a:rPr sz="2600" spc="-15">
                <a:latin typeface="Calibri"/>
                <a:cs typeface="Calibri"/>
              </a:rPr>
              <a:t>resection, </a:t>
            </a:r>
            <a:r>
              <a:rPr sz="2600" spc="-10">
                <a:latin typeface="Calibri"/>
                <a:cs typeface="Calibri"/>
              </a:rPr>
              <a:t>if </a:t>
            </a:r>
            <a:r>
              <a:rPr sz="2600" spc="-15">
                <a:latin typeface="Calibri"/>
                <a:cs typeface="Calibri"/>
              </a:rPr>
              <a:t>feasible, </a:t>
            </a:r>
            <a:r>
              <a:rPr sz="2600" spc="-10">
                <a:latin typeface="Calibri"/>
                <a:cs typeface="Calibri"/>
              </a:rPr>
              <a:t>is the</a:t>
            </a:r>
            <a:r>
              <a:rPr sz="2600" spc="565">
                <a:latin typeface="Calibri"/>
                <a:cs typeface="Calibri"/>
              </a:rPr>
              <a:t> </a:t>
            </a:r>
            <a:r>
              <a:rPr sz="2600" spc="-15">
                <a:solidFill>
                  <a:srgbClr val="FF0000"/>
                </a:solidFill>
                <a:latin typeface="Calibri"/>
                <a:cs typeface="Calibri"/>
              </a:rPr>
              <a:t>foundation</a:t>
            </a:r>
            <a:r>
              <a:rPr sz="2600" spc="-15">
                <a:latin typeface="Calibri"/>
                <a:cs typeface="Calibri"/>
              </a:rPr>
              <a:t>, </a:t>
            </a:r>
            <a:r>
              <a:rPr sz="2600" spc="-10">
                <a:latin typeface="Calibri"/>
                <a:cs typeface="Calibri"/>
              </a:rPr>
              <a:t>with </a:t>
            </a:r>
            <a:r>
              <a:rPr sz="2600" spc="-15">
                <a:latin typeface="Calibri"/>
                <a:cs typeface="Calibri"/>
              </a:rPr>
              <a:t>radiation </a:t>
            </a:r>
            <a:r>
              <a:rPr sz="2600" spc="-20">
                <a:latin typeface="Calibri"/>
                <a:cs typeface="Calibri"/>
              </a:rPr>
              <a:t>therapy </a:t>
            </a:r>
            <a:r>
              <a:rPr sz="2600" spc="-15">
                <a:latin typeface="Calibri"/>
                <a:cs typeface="Calibri"/>
              </a:rPr>
              <a:t> </a:t>
            </a:r>
            <a:r>
              <a:rPr sz="2600" spc="-10">
                <a:latin typeface="Calibri"/>
                <a:cs typeface="Calibri"/>
              </a:rPr>
              <a:t>and </a:t>
            </a:r>
            <a:r>
              <a:rPr sz="2600" spc="-15">
                <a:latin typeface="Calibri"/>
                <a:cs typeface="Calibri"/>
              </a:rPr>
              <a:t>chemotherapy </a:t>
            </a:r>
            <a:r>
              <a:rPr sz="2600" spc="-10">
                <a:latin typeface="Calibri"/>
                <a:cs typeface="Calibri"/>
              </a:rPr>
              <a:t>used </a:t>
            </a:r>
            <a:r>
              <a:rPr sz="2600" spc="-15">
                <a:latin typeface="Calibri"/>
                <a:cs typeface="Calibri"/>
              </a:rPr>
              <a:t>according </a:t>
            </a:r>
            <a:r>
              <a:rPr sz="2600" spc="-20">
                <a:latin typeface="Calibri"/>
                <a:cs typeface="Calibri"/>
              </a:rPr>
              <a:t>to </a:t>
            </a:r>
            <a:r>
              <a:rPr sz="2600" spc="-10">
                <a:latin typeface="Calibri"/>
                <a:cs typeface="Calibri"/>
              </a:rPr>
              <a:t>the diagnosis, </a:t>
            </a:r>
            <a:r>
              <a:rPr sz="2600" spc="-15">
                <a:latin typeface="Calibri"/>
                <a:cs typeface="Calibri"/>
              </a:rPr>
              <a:t>patient age, </a:t>
            </a:r>
            <a:r>
              <a:rPr sz="2600" spc="-10">
                <a:latin typeface="Calibri"/>
                <a:cs typeface="Calibri"/>
              </a:rPr>
              <a:t>and other </a:t>
            </a:r>
            <a:r>
              <a:rPr sz="2600" spc="-5">
                <a:latin typeface="Calibri"/>
                <a:cs typeface="Calibri"/>
              </a:rPr>
              <a:t> </a:t>
            </a:r>
            <a:r>
              <a:rPr sz="2600" spc="-25">
                <a:latin typeface="Calibri"/>
                <a:cs typeface="Calibri"/>
              </a:rPr>
              <a:t>factors.</a:t>
            </a:r>
            <a:endParaRPr sz="26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61804" y="2526918"/>
            <a:ext cx="4126865" cy="1120820"/>
          </a:xfrm>
          <a:prstGeom prst="rect">
            <a:avLst/>
          </a:prstGeom>
        </p:spPr>
        <p:txBody>
          <a:bodyPr vert="horz" wrap="square" lIns="0" tIns="12700" rIns="0" bIns="0" rtlCol="0">
            <a:spAutoFit/>
          </a:bodyPr>
          <a:lstStyle/>
          <a:p>
            <a:pPr marL="12700">
              <a:lnSpc>
                <a:spcPct val="100000"/>
              </a:lnSpc>
              <a:spcBef>
                <a:spcPts val="100"/>
              </a:spcBef>
            </a:pPr>
            <a:r>
              <a:rPr sz="7200" b="0" spc="-280">
                <a:latin typeface="Calibri"/>
                <a:cs typeface="Calibri"/>
              </a:rPr>
              <a:t>L</a:t>
            </a:r>
            <a:r>
              <a:rPr sz="7200" b="0" spc="-5">
                <a:latin typeface="Calibri"/>
                <a:cs typeface="Calibri"/>
              </a:rPr>
              <a:t>ymphoma</a:t>
            </a:r>
            <a:endParaRPr sz="72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4548" y="917568"/>
            <a:ext cx="10286365" cy="5044971"/>
          </a:xfrm>
          <a:prstGeom prst="rect">
            <a:avLst/>
          </a:prstGeom>
        </p:spPr>
        <p:txBody>
          <a:bodyPr vert="horz" wrap="square" lIns="0" tIns="12700" rIns="0" bIns="0" rtlCol="0">
            <a:spAutoFit/>
          </a:bodyPr>
          <a:lstStyle/>
          <a:p>
            <a:pPr marL="187960" indent="-175895" algn="just">
              <a:lnSpc>
                <a:spcPct val="100000"/>
              </a:lnSpc>
              <a:spcBef>
                <a:spcPts val="100"/>
              </a:spcBef>
              <a:buFont typeface="Arial MT"/>
              <a:buChar char="•"/>
              <a:tabLst>
                <a:tab pos="188595" algn="l"/>
              </a:tabLst>
            </a:pPr>
            <a:r>
              <a:rPr sz="2800" b="1" spc="-5">
                <a:solidFill>
                  <a:srgbClr val="FF0000"/>
                </a:solidFill>
                <a:latin typeface="Calibri"/>
                <a:cs typeface="Calibri"/>
              </a:rPr>
              <a:t>CNS </a:t>
            </a:r>
            <a:r>
              <a:rPr sz="2800" b="1" spc="-15">
                <a:solidFill>
                  <a:srgbClr val="FF0000"/>
                </a:solidFill>
                <a:latin typeface="Calibri"/>
                <a:cs typeface="Calibri"/>
              </a:rPr>
              <a:t>tumors</a:t>
            </a:r>
            <a:r>
              <a:rPr sz="2800" b="1" spc="-5">
                <a:solidFill>
                  <a:srgbClr val="FF0000"/>
                </a:solidFill>
                <a:latin typeface="Calibri"/>
                <a:cs typeface="Calibri"/>
              </a:rPr>
              <a:t> </a:t>
            </a:r>
            <a:r>
              <a:rPr sz="2800" b="1" spc="-15">
                <a:solidFill>
                  <a:srgbClr val="FF0000"/>
                </a:solidFill>
                <a:latin typeface="Calibri"/>
                <a:cs typeface="Calibri"/>
              </a:rPr>
              <a:t>are</a:t>
            </a:r>
            <a:r>
              <a:rPr sz="2800" b="1" spc="-5">
                <a:solidFill>
                  <a:srgbClr val="FF0000"/>
                </a:solidFill>
                <a:latin typeface="Calibri"/>
                <a:cs typeface="Calibri"/>
              </a:rPr>
              <a:t> </a:t>
            </a:r>
            <a:r>
              <a:rPr sz="2800" b="1" spc="-10">
                <a:solidFill>
                  <a:srgbClr val="FF0000"/>
                </a:solidFill>
                <a:latin typeface="Calibri"/>
                <a:cs typeface="Calibri"/>
              </a:rPr>
              <a:t>the </a:t>
            </a:r>
            <a:r>
              <a:rPr sz="2800" b="1" spc="-15">
                <a:solidFill>
                  <a:srgbClr val="FF0000"/>
                </a:solidFill>
                <a:latin typeface="Calibri"/>
                <a:cs typeface="Calibri"/>
              </a:rPr>
              <a:t>most</a:t>
            </a:r>
            <a:r>
              <a:rPr sz="2800" b="1" spc="-10">
                <a:solidFill>
                  <a:srgbClr val="FF0000"/>
                </a:solidFill>
                <a:latin typeface="Calibri"/>
                <a:cs typeface="Calibri"/>
              </a:rPr>
              <a:t> common</a:t>
            </a:r>
            <a:r>
              <a:rPr sz="2800" b="1" spc="-5">
                <a:solidFill>
                  <a:srgbClr val="FF0000"/>
                </a:solidFill>
                <a:latin typeface="Calibri"/>
                <a:cs typeface="Calibri"/>
              </a:rPr>
              <a:t> solid </a:t>
            </a:r>
            <a:r>
              <a:rPr sz="2800" b="1" spc="-15">
                <a:solidFill>
                  <a:srgbClr val="FF0000"/>
                </a:solidFill>
                <a:latin typeface="Calibri"/>
                <a:cs typeface="Calibri"/>
              </a:rPr>
              <a:t>tumors</a:t>
            </a:r>
            <a:r>
              <a:rPr sz="2800" b="1" spc="-5">
                <a:solidFill>
                  <a:srgbClr val="FF0000"/>
                </a:solidFill>
                <a:latin typeface="Calibri"/>
                <a:cs typeface="Calibri"/>
              </a:rPr>
              <a:t> in </a:t>
            </a:r>
            <a:r>
              <a:rPr sz="2800" b="1" spc="-10">
                <a:solidFill>
                  <a:srgbClr val="FF0000"/>
                </a:solidFill>
                <a:latin typeface="Calibri"/>
                <a:cs typeface="Calibri"/>
              </a:rPr>
              <a:t>children</a:t>
            </a:r>
            <a:r>
              <a:rPr sz="2800" spc="-10">
                <a:latin typeface="Calibri"/>
                <a:cs typeface="Calibri"/>
              </a:rPr>
              <a:t>.</a:t>
            </a:r>
            <a:endParaRPr sz="2800">
              <a:latin typeface="Calibri"/>
              <a:cs typeface="Calibri"/>
            </a:endParaRPr>
          </a:p>
          <a:p>
            <a:pPr>
              <a:lnSpc>
                <a:spcPct val="100000"/>
              </a:lnSpc>
              <a:spcBef>
                <a:spcPts val="5"/>
              </a:spcBef>
              <a:buFont typeface="Arial MT"/>
              <a:buChar char="•"/>
            </a:pPr>
            <a:endParaRPr sz="4150">
              <a:latin typeface="Calibri"/>
              <a:cs typeface="Calibri"/>
            </a:endParaRPr>
          </a:p>
          <a:p>
            <a:pPr marL="187960" marR="20320" indent="-175895" algn="just">
              <a:lnSpc>
                <a:spcPts val="3020"/>
              </a:lnSpc>
              <a:buFont typeface="Arial MT"/>
              <a:buChar char="•"/>
              <a:tabLst>
                <a:tab pos="188595" algn="l"/>
              </a:tabLst>
            </a:pPr>
            <a:r>
              <a:rPr sz="2800" spc="-15">
                <a:latin typeface="Calibri"/>
                <a:cs typeface="Calibri"/>
              </a:rPr>
              <a:t>Most central </a:t>
            </a:r>
            <a:r>
              <a:rPr sz="2800" spc="-5">
                <a:latin typeface="Calibri"/>
                <a:cs typeface="Calibri"/>
              </a:rPr>
              <a:t>nervous </a:t>
            </a:r>
            <a:r>
              <a:rPr sz="2800" spc="-30">
                <a:latin typeface="Calibri"/>
                <a:cs typeface="Calibri"/>
              </a:rPr>
              <a:t>system</a:t>
            </a:r>
            <a:r>
              <a:rPr sz="2800" spc="-25">
                <a:latin typeface="Calibri"/>
                <a:cs typeface="Calibri"/>
              </a:rPr>
              <a:t> </a:t>
            </a:r>
            <a:r>
              <a:rPr sz="2800" spc="-5">
                <a:latin typeface="Calibri"/>
                <a:cs typeface="Calibri"/>
              </a:rPr>
              <a:t>(CNS) </a:t>
            </a:r>
            <a:r>
              <a:rPr sz="2800" spc="-15">
                <a:latin typeface="Calibri"/>
                <a:cs typeface="Calibri"/>
              </a:rPr>
              <a:t>tumors </a:t>
            </a:r>
            <a:r>
              <a:rPr sz="2800" spc="-5">
                <a:latin typeface="Calibri"/>
                <a:cs typeface="Calibri"/>
              </a:rPr>
              <a:t>in </a:t>
            </a:r>
            <a:r>
              <a:rPr sz="2800" spc="-10">
                <a:latin typeface="Calibri"/>
                <a:cs typeface="Calibri"/>
              </a:rPr>
              <a:t>children </a:t>
            </a:r>
            <a:r>
              <a:rPr sz="2800" spc="-15">
                <a:latin typeface="Calibri"/>
                <a:cs typeface="Calibri"/>
              </a:rPr>
              <a:t>are </a:t>
            </a:r>
            <a:r>
              <a:rPr sz="2800" spc="-5">
                <a:latin typeface="Calibri"/>
                <a:cs typeface="Calibri"/>
              </a:rPr>
              <a:t>primary </a:t>
            </a:r>
            <a:r>
              <a:rPr sz="2800">
                <a:latin typeface="Calibri"/>
                <a:cs typeface="Calibri"/>
              </a:rPr>
              <a:t> </a:t>
            </a:r>
            <a:r>
              <a:rPr sz="2800" spc="-15">
                <a:latin typeface="Calibri"/>
                <a:cs typeface="Calibri"/>
              </a:rPr>
              <a:t>tumors:</a:t>
            </a:r>
            <a:r>
              <a:rPr sz="2800" spc="-10">
                <a:latin typeface="Calibri"/>
                <a:cs typeface="Calibri"/>
              </a:rPr>
              <a:t> </a:t>
            </a:r>
            <a:r>
              <a:rPr sz="2800" spc="-20">
                <a:latin typeface="Calibri"/>
                <a:cs typeface="Calibri"/>
              </a:rPr>
              <a:t>low-grade</a:t>
            </a:r>
            <a:r>
              <a:rPr sz="2800" spc="-15">
                <a:latin typeface="Calibri"/>
                <a:cs typeface="Calibri"/>
              </a:rPr>
              <a:t> astrocytomas</a:t>
            </a:r>
            <a:r>
              <a:rPr sz="2800" spc="-10">
                <a:latin typeface="Calibri"/>
                <a:cs typeface="Calibri"/>
              </a:rPr>
              <a:t> </a:t>
            </a:r>
            <a:r>
              <a:rPr sz="2800" spc="-5">
                <a:latin typeface="Calibri"/>
                <a:cs typeface="Calibri"/>
              </a:rPr>
              <a:t>or</a:t>
            </a:r>
            <a:r>
              <a:rPr sz="2800">
                <a:latin typeface="Calibri"/>
                <a:cs typeface="Calibri"/>
              </a:rPr>
              <a:t> </a:t>
            </a:r>
            <a:r>
              <a:rPr sz="2800" spc="-10">
                <a:latin typeface="Calibri"/>
                <a:cs typeface="Calibri"/>
              </a:rPr>
              <a:t>embryonic</a:t>
            </a:r>
            <a:r>
              <a:rPr sz="2800" spc="-5">
                <a:latin typeface="Calibri"/>
                <a:cs typeface="Calibri"/>
              </a:rPr>
              <a:t> neoplasms </a:t>
            </a:r>
            <a:r>
              <a:rPr sz="2800">
                <a:latin typeface="Calibri"/>
                <a:cs typeface="Calibri"/>
              </a:rPr>
              <a:t> </a:t>
            </a:r>
            <a:r>
              <a:rPr sz="2800" spc="-10">
                <a:latin typeface="Calibri"/>
                <a:cs typeface="Calibri"/>
              </a:rPr>
              <a:t>(medulloblastoma, </a:t>
            </a:r>
            <a:r>
              <a:rPr sz="2800" spc="-5">
                <a:latin typeface="Calibri"/>
                <a:cs typeface="Calibri"/>
              </a:rPr>
              <a:t>ependymoma, </a:t>
            </a:r>
            <a:r>
              <a:rPr sz="2800" spc="-10">
                <a:latin typeface="Calibri"/>
                <a:cs typeface="Calibri"/>
              </a:rPr>
              <a:t>germ</a:t>
            </a:r>
            <a:r>
              <a:rPr sz="2800" spc="-5">
                <a:latin typeface="Calibri"/>
                <a:cs typeface="Calibri"/>
              </a:rPr>
              <a:t> cell</a:t>
            </a:r>
            <a:r>
              <a:rPr sz="2800" spc="-10">
                <a:latin typeface="Calibri"/>
                <a:cs typeface="Calibri"/>
              </a:rPr>
              <a:t> </a:t>
            </a:r>
            <a:r>
              <a:rPr sz="2800" spc="-5">
                <a:latin typeface="Calibri"/>
                <a:cs typeface="Calibri"/>
              </a:rPr>
              <a:t>tumor).</a:t>
            </a:r>
            <a:endParaRPr sz="2800">
              <a:latin typeface="Calibri"/>
              <a:cs typeface="Calibri"/>
            </a:endParaRPr>
          </a:p>
          <a:p>
            <a:pPr>
              <a:lnSpc>
                <a:spcPct val="100000"/>
              </a:lnSpc>
              <a:spcBef>
                <a:spcPts val="10"/>
              </a:spcBef>
              <a:buFont typeface="Arial MT"/>
              <a:buChar char="•"/>
            </a:pPr>
            <a:endParaRPr sz="3800">
              <a:latin typeface="Calibri"/>
              <a:cs typeface="Calibri"/>
            </a:endParaRPr>
          </a:p>
          <a:p>
            <a:pPr marL="267970" indent="-255904" algn="just">
              <a:lnSpc>
                <a:spcPct val="100000"/>
              </a:lnSpc>
              <a:spcBef>
                <a:spcPts val="5"/>
              </a:spcBef>
              <a:buFont typeface="Arial MT"/>
              <a:buChar char="•"/>
              <a:tabLst>
                <a:tab pos="268605" algn="l"/>
              </a:tabLst>
            </a:pPr>
            <a:r>
              <a:rPr sz="2800" spc="-15">
                <a:latin typeface="Calibri"/>
                <a:cs typeface="Calibri"/>
              </a:rPr>
              <a:t>Most </a:t>
            </a:r>
            <a:r>
              <a:rPr sz="2800" spc="-5">
                <a:latin typeface="Calibri"/>
                <a:cs typeface="Calibri"/>
              </a:rPr>
              <a:t>CNS</a:t>
            </a:r>
            <a:r>
              <a:rPr sz="2800" spc="-10">
                <a:latin typeface="Calibri"/>
                <a:cs typeface="Calibri"/>
              </a:rPr>
              <a:t> </a:t>
            </a:r>
            <a:r>
              <a:rPr sz="2800" spc="-15">
                <a:latin typeface="Calibri"/>
                <a:cs typeface="Calibri"/>
              </a:rPr>
              <a:t>tumors</a:t>
            </a:r>
            <a:r>
              <a:rPr sz="2800" spc="-10">
                <a:latin typeface="Calibri"/>
                <a:cs typeface="Calibri"/>
              </a:rPr>
              <a:t> etiology</a:t>
            </a:r>
            <a:r>
              <a:rPr sz="2800" spc="-15">
                <a:latin typeface="Calibri"/>
                <a:cs typeface="Calibri"/>
              </a:rPr>
              <a:t> </a:t>
            </a:r>
            <a:r>
              <a:rPr sz="2800" spc="-5">
                <a:latin typeface="Calibri"/>
                <a:cs typeface="Calibri"/>
              </a:rPr>
              <a:t>is </a:t>
            </a:r>
            <a:r>
              <a:rPr sz="2800" spc="-10">
                <a:latin typeface="Calibri"/>
                <a:cs typeface="Calibri"/>
              </a:rPr>
              <a:t>unknown.</a:t>
            </a:r>
            <a:endParaRPr sz="2800">
              <a:latin typeface="Calibri"/>
              <a:cs typeface="Calibri"/>
            </a:endParaRPr>
          </a:p>
          <a:p>
            <a:pPr>
              <a:lnSpc>
                <a:spcPct val="100000"/>
              </a:lnSpc>
              <a:spcBef>
                <a:spcPts val="5"/>
              </a:spcBef>
              <a:buFont typeface="Arial MT"/>
              <a:buChar char="•"/>
            </a:pPr>
            <a:endParaRPr sz="4150">
              <a:latin typeface="Calibri"/>
              <a:cs typeface="Calibri"/>
            </a:endParaRPr>
          </a:p>
          <a:p>
            <a:pPr marL="187960" marR="5080" indent="-175895" algn="just">
              <a:lnSpc>
                <a:spcPts val="3020"/>
              </a:lnSpc>
              <a:buFont typeface="Arial MT"/>
              <a:buChar char="•"/>
              <a:tabLst>
                <a:tab pos="188595" algn="l"/>
              </a:tabLst>
            </a:pPr>
            <a:r>
              <a:rPr sz="2800" spc="-10">
                <a:latin typeface="Calibri"/>
                <a:cs typeface="Calibri"/>
              </a:rPr>
              <a:t>certain inherited </a:t>
            </a:r>
            <a:r>
              <a:rPr sz="2800" spc="-15">
                <a:latin typeface="Calibri"/>
                <a:cs typeface="Calibri"/>
              </a:rPr>
              <a:t>syndromes </a:t>
            </a:r>
            <a:r>
              <a:rPr sz="2800" spc="-10">
                <a:latin typeface="Calibri"/>
                <a:cs typeface="Calibri"/>
              </a:rPr>
              <a:t>increase </a:t>
            </a:r>
            <a:r>
              <a:rPr sz="2800" spc="-5">
                <a:latin typeface="Calibri"/>
                <a:cs typeface="Calibri"/>
              </a:rPr>
              <a:t>risk of CNS </a:t>
            </a:r>
            <a:r>
              <a:rPr sz="2800" spc="-15">
                <a:latin typeface="Calibri"/>
                <a:cs typeface="Calibri"/>
              </a:rPr>
              <a:t>tumors </a:t>
            </a:r>
            <a:r>
              <a:rPr sz="2800" spc="-5">
                <a:latin typeface="Calibri"/>
                <a:cs typeface="Calibri"/>
              </a:rPr>
              <a:t>including NF </a:t>
            </a:r>
            <a:r>
              <a:rPr sz="2800">
                <a:latin typeface="Calibri"/>
                <a:cs typeface="Calibri"/>
              </a:rPr>
              <a:t> </a:t>
            </a:r>
            <a:r>
              <a:rPr sz="2800" spc="-5">
                <a:latin typeface="Calibri"/>
                <a:cs typeface="Calibri"/>
              </a:rPr>
              <a:t>(types</a:t>
            </a:r>
            <a:r>
              <a:rPr sz="2800">
                <a:latin typeface="Calibri"/>
                <a:cs typeface="Calibri"/>
              </a:rPr>
              <a:t> 1</a:t>
            </a:r>
            <a:r>
              <a:rPr sz="2800" spc="5">
                <a:latin typeface="Calibri"/>
                <a:cs typeface="Calibri"/>
              </a:rPr>
              <a:t> </a:t>
            </a:r>
            <a:r>
              <a:rPr sz="2800">
                <a:latin typeface="Calibri"/>
                <a:cs typeface="Calibri"/>
              </a:rPr>
              <a:t>and</a:t>
            </a:r>
            <a:r>
              <a:rPr sz="2800" spc="5">
                <a:latin typeface="Calibri"/>
                <a:cs typeface="Calibri"/>
              </a:rPr>
              <a:t> </a:t>
            </a:r>
            <a:r>
              <a:rPr sz="2800" spc="-5">
                <a:latin typeface="Calibri"/>
                <a:cs typeface="Calibri"/>
              </a:rPr>
              <a:t>2),</a:t>
            </a:r>
            <a:r>
              <a:rPr sz="2800">
                <a:latin typeface="Calibri"/>
                <a:cs typeface="Calibri"/>
              </a:rPr>
              <a:t> </a:t>
            </a:r>
            <a:r>
              <a:rPr sz="2800" spc="-10">
                <a:latin typeface="Calibri"/>
                <a:cs typeface="Calibri"/>
              </a:rPr>
              <a:t>Li-Fraumeni</a:t>
            </a:r>
            <a:r>
              <a:rPr sz="2800" spc="-5">
                <a:latin typeface="Calibri"/>
                <a:cs typeface="Calibri"/>
              </a:rPr>
              <a:t> </a:t>
            </a:r>
            <a:r>
              <a:rPr sz="2800" spc="-15">
                <a:latin typeface="Calibri"/>
                <a:cs typeface="Calibri"/>
              </a:rPr>
              <a:t>syndrome,</a:t>
            </a:r>
            <a:r>
              <a:rPr sz="2800" spc="-10">
                <a:latin typeface="Calibri"/>
                <a:cs typeface="Calibri"/>
              </a:rPr>
              <a:t> </a:t>
            </a:r>
            <a:r>
              <a:rPr sz="2800">
                <a:latin typeface="Calibri"/>
                <a:cs typeface="Calibri"/>
              </a:rPr>
              <a:t>and</a:t>
            </a:r>
            <a:r>
              <a:rPr sz="2800" spc="5">
                <a:latin typeface="Calibri"/>
                <a:cs typeface="Calibri"/>
              </a:rPr>
              <a:t> </a:t>
            </a:r>
            <a:r>
              <a:rPr sz="2800" spc="-15">
                <a:latin typeface="Calibri"/>
                <a:cs typeface="Calibri"/>
              </a:rPr>
              <a:t>von</a:t>
            </a:r>
            <a:r>
              <a:rPr sz="2800" spc="-10">
                <a:latin typeface="Calibri"/>
                <a:cs typeface="Calibri"/>
              </a:rPr>
              <a:t> </a:t>
            </a:r>
            <a:r>
              <a:rPr sz="2800" spc="-5">
                <a:latin typeface="Calibri"/>
                <a:cs typeface="Calibri"/>
              </a:rPr>
              <a:t>Hippel-Lindau </a:t>
            </a:r>
            <a:r>
              <a:rPr sz="2800">
                <a:latin typeface="Calibri"/>
                <a:cs typeface="Calibri"/>
              </a:rPr>
              <a:t> </a:t>
            </a:r>
            <a:r>
              <a:rPr sz="2800" spc="-20">
                <a:latin typeface="Calibri"/>
                <a:cs typeface="Calibri"/>
              </a:rPr>
              <a:t>syndrome.</a:t>
            </a:r>
            <a:endParaRPr sz="28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E0C323-EEA2-02F5-6000-C207C359331B}"/>
              </a:ext>
            </a:extLst>
          </p:cNvPr>
          <p:cNvSpPr/>
          <p:nvPr/>
        </p:nvSpPr>
        <p:spPr>
          <a:xfrm>
            <a:off x="4357974" y="336176"/>
            <a:ext cx="3138767" cy="576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According to the site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C198D69-E80E-EDA6-6430-7A565E87D873}"/>
                  </a:ext>
                </a:extLst>
              </p14:cNvPr>
              <p14:cNvContentPartPr/>
              <p14:nvPr/>
            </p14:nvContentPartPr>
            <p14:xfrm>
              <a:off x="6931112" y="3412038"/>
              <a:ext cx="360" cy="360"/>
            </p14:xfrm>
          </p:contentPart>
        </mc:Choice>
        <mc:Fallback xmlns="">
          <p:pic>
            <p:nvPicPr>
              <p:cNvPr id="4" name="Ink 3">
                <a:extLst>
                  <a:ext uri="{FF2B5EF4-FFF2-40B4-BE49-F238E27FC236}">
                    <a16:creationId xmlns:a16="http://schemas.microsoft.com/office/drawing/2014/main" id="{CC198D69-E80E-EDA6-6430-7A565E87D873}"/>
                  </a:ext>
                </a:extLst>
              </p:cNvPr>
              <p:cNvPicPr/>
              <p:nvPr/>
            </p:nvPicPr>
            <p:blipFill>
              <a:blip r:embed="rId3"/>
              <a:stretch>
                <a:fillRect/>
              </a:stretch>
            </p:blipFill>
            <p:spPr>
              <a:xfrm>
                <a:off x="6922112" y="3403038"/>
                <a:ext cx="18000" cy="18000"/>
              </a:xfrm>
              <a:prstGeom prst="rect">
                <a:avLst/>
              </a:prstGeom>
            </p:spPr>
          </p:pic>
        </mc:Fallback>
      </mc:AlternateContent>
      <p:sp>
        <p:nvSpPr>
          <p:cNvPr id="9" name="Rectangle 8">
            <a:extLst>
              <a:ext uri="{FF2B5EF4-FFF2-40B4-BE49-F238E27FC236}">
                <a16:creationId xmlns:a16="http://schemas.microsoft.com/office/drawing/2014/main" id="{F0A7EB16-4449-7880-41DC-4AAFA8951B71}"/>
              </a:ext>
            </a:extLst>
          </p:cNvPr>
          <p:cNvSpPr/>
          <p:nvPr/>
        </p:nvSpPr>
        <p:spPr>
          <a:xfrm>
            <a:off x="7641291" y="1583238"/>
            <a:ext cx="3740564" cy="507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a:t>Supratentorial</a:t>
            </a:r>
          </a:p>
        </p:txBody>
      </p:sp>
      <p:sp>
        <p:nvSpPr>
          <p:cNvPr id="10" name="Rectangle 9">
            <a:extLst>
              <a:ext uri="{FF2B5EF4-FFF2-40B4-BE49-F238E27FC236}">
                <a16:creationId xmlns:a16="http://schemas.microsoft.com/office/drawing/2014/main" id="{8B69AE57-AB28-271A-31BC-B928B0ECFB6B}"/>
              </a:ext>
            </a:extLst>
          </p:cNvPr>
          <p:cNvSpPr/>
          <p:nvPr/>
        </p:nvSpPr>
        <p:spPr>
          <a:xfrm>
            <a:off x="660024" y="1583238"/>
            <a:ext cx="3938869" cy="507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err="1"/>
              <a:t>Infratentorial</a:t>
            </a:r>
            <a:r>
              <a:rPr lang="en-US" sz="2400" b="1"/>
              <a:t> </a:t>
            </a:r>
          </a:p>
        </p:txBody>
      </p:sp>
      <p:sp>
        <p:nvSpPr>
          <p:cNvPr id="11" name="TextBox 10">
            <a:extLst>
              <a:ext uri="{FF2B5EF4-FFF2-40B4-BE49-F238E27FC236}">
                <a16:creationId xmlns:a16="http://schemas.microsoft.com/office/drawing/2014/main" id="{E39628FC-867C-AD74-11EB-3D85F16EBE75}"/>
              </a:ext>
            </a:extLst>
          </p:cNvPr>
          <p:cNvSpPr txBox="1"/>
          <p:nvPr/>
        </p:nvSpPr>
        <p:spPr>
          <a:xfrm>
            <a:off x="5180479" y="2514600"/>
            <a:ext cx="1828800" cy="369332"/>
          </a:xfrm>
          <a:prstGeom prst="rect">
            <a:avLst/>
          </a:prstGeom>
          <a:noFill/>
        </p:spPr>
        <p:txBody>
          <a:bodyPr wrap="square" rtlCol="0">
            <a:spAutoFit/>
          </a:bodyPr>
          <a:lstStyle/>
          <a:p>
            <a:pPr algn="l"/>
            <a:endParaRPr lang="en-US"/>
          </a:p>
        </p:txBody>
      </p:sp>
      <p:sp>
        <p:nvSpPr>
          <p:cNvPr id="12" name="TextBox 11">
            <a:extLst>
              <a:ext uri="{FF2B5EF4-FFF2-40B4-BE49-F238E27FC236}">
                <a16:creationId xmlns:a16="http://schemas.microsoft.com/office/drawing/2014/main" id="{69975708-AA02-A03B-22D8-1BD52AEFF766}"/>
              </a:ext>
            </a:extLst>
          </p:cNvPr>
          <p:cNvSpPr txBox="1"/>
          <p:nvPr/>
        </p:nvSpPr>
        <p:spPr>
          <a:xfrm>
            <a:off x="206879" y="3387238"/>
            <a:ext cx="5522604" cy="200054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2400"/>
              <a:t>Make up the majority of </a:t>
            </a:r>
            <a:r>
              <a:rPr lang="en-US" sz="2400" err="1"/>
              <a:t>ped</a:t>
            </a:r>
            <a:r>
              <a:rPr lang="en-US" sz="2400"/>
              <a:t>. brain tumor </a:t>
            </a:r>
          </a:p>
          <a:p>
            <a:pPr algn="l"/>
            <a:r>
              <a:rPr lang="en-US" sz="2400"/>
              <a:t>* Most common malignant : </a:t>
            </a:r>
            <a:r>
              <a:rPr lang="en-US" sz="2800" b="1" err="1">
                <a:solidFill>
                  <a:srgbClr val="C00000"/>
                </a:solidFill>
              </a:rPr>
              <a:t>medalloblastoma</a:t>
            </a:r>
            <a:r>
              <a:rPr lang="en-US" sz="2400"/>
              <a:t> (originate from </a:t>
            </a:r>
            <a:r>
              <a:rPr lang="en-US" sz="2400" err="1"/>
              <a:t>embryoic</a:t>
            </a:r>
            <a:r>
              <a:rPr lang="en-US" sz="2400"/>
              <a:t> stem cells)</a:t>
            </a:r>
          </a:p>
        </p:txBody>
      </p:sp>
      <p:sp>
        <p:nvSpPr>
          <p:cNvPr id="13" name="TextBox 12">
            <a:extLst>
              <a:ext uri="{FF2B5EF4-FFF2-40B4-BE49-F238E27FC236}">
                <a16:creationId xmlns:a16="http://schemas.microsoft.com/office/drawing/2014/main" id="{C7C5CCF8-BC90-150F-CCAD-5D80F5A2E823}"/>
              </a:ext>
            </a:extLst>
          </p:cNvPr>
          <p:cNvSpPr txBox="1"/>
          <p:nvPr/>
        </p:nvSpPr>
        <p:spPr>
          <a:xfrm>
            <a:off x="6730649" y="3387238"/>
            <a:ext cx="5392959" cy="126188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2400"/>
              <a:t>Most common : </a:t>
            </a:r>
            <a:r>
              <a:rPr lang="en-US" sz="2800" b="1" err="1">
                <a:solidFill>
                  <a:srgbClr val="C00000"/>
                </a:solidFill>
              </a:rPr>
              <a:t>craniopharyngioma</a:t>
            </a:r>
            <a:r>
              <a:rPr lang="en-US" sz="2400"/>
              <a:t> (</a:t>
            </a:r>
            <a:r>
              <a:rPr lang="en-US" sz="2400" err="1"/>
              <a:t>remenant</a:t>
            </a:r>
            <a:r>
              <a:rPr lang="en-US" sz="2400"/>
              <a:t> of </a:t>
            </a:r>
            <a:r>
              <a:rPr lang="en-US" sz="2400" err="1"/>
              <a:t>rathkes</a:t>
            </a:r>
            <a:r>
              <a:rPr lang="en-US" sz="2400"/>
              <a:t> pouch of ant .pituitary gland)</a:t>
            </a:r>
          </a:p>
        </p:txBody>
      </p:sp>
      <p:sp>
        <p:nvSpPr>
          <p:cNvPr id="35" name="Arrow: Bent-Up 34">
            <a:extLst>
              <a:ext uri="{FF2B5EF4-FFF2-40B4-BE49-F238E27FC236}">
                <a16:creationId xmlns:a16="http://schemas.microsoft.com/office/drawing/2014/main" id="{FBAA629F-6054-5197-AD01-5451384C568C}"/>
              </a:ext>
            </a:extLst>
          </p:cNvPr>
          <p:cNvSpPr/>
          <p:nvPr/>
        </p:nvSpPr>
        <p:spPr>
          <a:xfrm flipV="1">
            <a:off x="6654667" y="912960"/>
            <a:ext cx="3740564" cy="594600"/>
          </a:xfrm>
          <a:prstGeom prst="bentUpArrow">
            <a:avLst>
              <a:gd name="adj1" fmla="val 25000"/>
              <a:gd name="adj2" fmla="val 32326"/>
              <a:gd name="adj3" fmla="val 50000"/>
            </a:avLst>
          </a:prstGeom>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Arrow: Bent-Up 41">
            <a:extLst>
              <a:ext uri="{FF2B5EF4-FFF2-40B4-BE49-F238E27FC236}">
                <a16:creationId xmlns:a16="http://schemas.microsoft.com/office/drawing/2014/main" id="{5DD27448-5140-8213-1FC6-CE859C9F88F9}"/>
              </a:ext>
            </a:extLst>
          </p:cNvPr>
          <p:cNvSpPr/>
          <p:nvPr/>
        </p:nvSpPr>
        <p:spPr>
          <a:xfrm flipH="1" flipV="1">
            <a:off x="1885891" y="912960"/>
            <a:ext cx="3740564" cy="594600"/>
          </a:xfrm>
          <a:prstGeom prst="bentUpArrow">
            <a:avLst>
              <a:gd name="adj1" fmla="val 27185"/>
              <a:gd name="adj2" fmla="val 32326"/>
              <a:gd name="adj3" fmla="val 50000"/>
            </a:avLst>
          </a:prstGeom>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id="{36AC4996-085D-7CA5-46BC-AD690BA03047}"/>
              </a:ext>
            </a:extLst>
          </p:cNvPr>
          <p:cNvSpPr/>
          <p:nvPr/>
        </p:nvSpPr>
        <p:spPr>
          <a:xfrm>
            <a:off x="9652631" y="2172657"/>
            <a:ext cx="483984" cy="1134316"/>
          </a:xfrm>
          <a:prstGeom prst="downArrow">
            <a:avLst>
              <a:gd name="adj1" fmla="val 24532"/>
              <a:gd name="adj2" fmla="val 47503"/>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Down 44">
            <a:extLst>
              <a:ext uri="{FF2B5EF4-FFF2-40B4-BE49-F238E27FC236}">
                <a16:creationId xmlns:a16="http://schemas.microsoft.com/office/drawing/2014/main" id="{38A3C810-5996-DC72-B3B8-33D97E03FD89}"/>
              </a:ext>
            </a:extLst>
          </p:cNvPr>
          <p:cNvSpPr/>
          <p:nvPr/>
        </p:nvSpPr>
        <p:spPr>
          <a:xfrm flipH="1">
            <a:off x="1852889" y="2172657"/>
            <a:ext cx="437563" cy="1134316"/>
          </a:xfrm>
          <a:prstGeom prst="downArrow">
            <a:avLst>
              <a:gd name="adj1" fmla="val 24532"/>
              <a:gd name="adj2" fmla="val 47503"/>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081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6577" y="1223483"/>
            <a:ext cx="9835515" cy="3408625"/>
          </a:xfrm>
          <a:prstGeom prst="rect">
            <a:avLst/>
          </a:prstGeom>
        </p:spPr>
        <p:txBody>
          <a:bodyPr vert="horz" wrap="square" lIns="0" tIns="60960" rIns="0" bIns="0" rtlCol="0">
            <a:spAutoFit/>
          </a:bodyPr>
          <a:lstStyle/>
          <a:p>
            <a:pPr marL="187960" marR="5080" indent="-175895">
              <a:lnSpc>
                <a:spcPts val="3020"/>
              </a:lnSpc>
              <a:spcBef>
                <a:spcPts val="480"/>
              </a:spcBef>
              <a:buFont typeface="Arial MT"/>
              <a:buChar char="•"/>
              <a:tabLst>
                <a:tab pos="188595" algn="l"/>
              </a:tabLst>
            </a:pPr>
            <a:r>
              <a:rPr sz="2800" spc="-5">
                <a:latin typeface="Calibri"/>
                <a:cs typeface="Calibri"/>
              </a:rPr>
              <a:t>The</a:t>
            </a:r>
            <a:r>
              <a:rPr sz="2800" spc="-10">
                <a:latin typeface="Calibri"/>
                <a:cs typeface="Calibri"/>
              </a:rPr>
              <a:t> </a:t>
            </a:r>
            <a:r>
              <a:rPr sz="2800" spc="-15">
                <a:latin typeface="Calibri"/>
                <a:cs typeface="Calibri"/>
              </a:rPr>
              <a:t>National</a:t>
            </a:r>
            <a:r>
              <a:rPr sz="2800" spc="-10">
                <a:latin typeface="Calibri"/>
                <a:cs typeface="Calibri"/>
              </a:rPr>
              <a:t> </a:t>
            </a:r>
            <a:r>
              <a:rPr sz="2800" spc="-5">
                <a:latin typeface="Calibri"/>
                <a:cs typeface="Calibri"/>
              </a:rPr>
              <a:t>Cancer </a:t>
            </a:r>
            <a:r>
              <a:rPr sz="2800" spc="-15">
                <a:latin typeface="Calibri"/>
                <a:cs typeface="Calibri"/>
              </a:rPr>
              <a:t>Institute</a:t>
            </a:r>
            <a:r>
              <a:rPr sz="2800" spc="-5">
                <a:latin typeface="Calibri"/>
                <a:cs typeface="Calibri"/>
              </a:rPr>
              <a:t> (NCI) Surveillance, </a:t>
            </a:r>
            <a:r>
              <a:rPr sz="2800" spc="-20">
                <a:latin typeface="Calibri"/>
                <a:cs typeface="Calibri"/>
              </a:rPr>
              <a:t>Epidemiology,</a:t>
            </a:r>
            <a:r>
              <a:rPr sz="2800" spc="-5">
                <a:latin typeface="Calibri"/>
                <a:cs typeface="Calibri"/>
              </a:rPr>
              <a:t> </a:t>
            </a:r>
            <a:r>
              <a:rPr sz="2800">
                <a:latin typeface="Calibri"/>
                <a:cs typeface="Calibri"/>
              </a:rPr>
              <a:t>and </a:t>
            </a:r>
            <a:r>
              <a:rPr sz="2800" spc="-620">
                <a:latin typeface="Calibri"/>
                <a:cs typeface="Calibri"/>
              </a:rPr>
              <a:t> </a:t>
            </a:r>
            <a:r>
              <a:rPr sz="2800" spc="-5">
                <a:latin typeface="Calibri"/>
                <a:cs typeface="Calibri"/>
              </a:rPr>
              <a:t>End</a:t>
            </a:r>
            <a:r>
              <a:rPr sz="2800" spc="-10">
                <a:latin typeface="Calibri"/>
                <a:cs typeface="Calibri"/>
              </a:rPr>
              <a:t> </a:t>
            </a:r>
            <a:r>
              <a:rPr sz="2800" spc="-15">
                <a:latin typeface="Calibri"/>
                <a:cs typeface="Calibri"/>
              </a:rPr>
              <a:t>Results</a:t>
            </a:r>
            <a:r>
              <a:rPr sz="2800" spc="-5">
                <a:latin typeface="Calibri"/>
                <a:cs typeface="Calibri"/>
              </a:rPr>
              <a:t> (SEER) </a:t>
            </a:r>
            <a:r>
              <a:rPr sz="2800" spc="-20">
                <a:latin typeface="Calibri"/>
                <a:cs typeface="Calibri"/>
              </a:rPr>
              <a:t>Program</a:t>
            </a:r>
            <a:r>
              <a:rPr sz="2800" spc="-5">
                <a:latin typeface="Calibri"/>
                <a:cs typeface="Calibri"/>
              </a:rPr>
              <a:t> </a:t>
            </a:r>
            <a:r>
              <a:rPr sz="2800" spc="-15">
                <a:latin typeface="Calibri"/>
                <a:cs typeface="Calibri"/>
              </a:rPr>
              <a:t>reported:</a:t>
            </a:r>
            <a:endParaRPr sz="2800">
              <a:latin typeface="Calibri"/>
              <a:cs typeface="Calibri"/>
            </a:endParaRPr>
          </a:p>
          <a:p>
            <a:pPr>
              <a:lnSpc>
                <a:spcPct val="100000"/>
              </a:lnSpc>
              <a:spcBef>
                <a:spcPts val="10"/>
              </a:spcBef>
              <a:buFont typeface="Arial MT"/>
              <a:buChar char="•"/>
            </a:pPr>
            <a:endParaRPr sz="3800">
              <a:latin typeface="Calibri"/>
              <a:cs typeface="Calibri"/>
            </a:endParaRPr>
          </a:p>
          <a:p>
            <a:pPr marL="187960" indent="-175895">
              <a:lnSpc>
                <a:spcPct val="100000"/>
              </a:lnSpc>
              <a:buFont typeface="Arial MT"/>
              <a:buChar char="•"/>
              <a:tabLst>
                <a:tab pos="188595" algn="l"/>
              </a:tabLst>
            </a:pPr>
            <a:r>
              <a:rPr sz="2800" spc="-20">
                <a:latin typeface="Calibri"/>
                <a:cs typeface="Calibri"/>
              </a:rPr>
              <a:t>Infratentorial</a:t>
            </a:r>
            <a:r>
              <a:rPr sz="2800" spc="-15">
                <a:latin typeface="Calibri"/>
                <a:cs typeface="Calibri"/>
              </a:rPr>
              <a:t> </a:t>
            </a:r>
            <a:r>
              <a:rPr sz="2800" spc="-10">
                <a:latin typeface="Calibri"/>
                <a:cs typeface="Calibri"/>
              </a:rPr>
              <a:t>tumor</a:t>
            </a:r>
            <a:r>
              <a:rPr sz="2800" spc="-15">
                <a:latin typeface="Calibri"/>
                <a:cs typeface="Calibri"/>
              </a:rPr>
              <a:t> location </a:t>
            </a:r>
            <a:r>
              <a:rPr sz="2800" spc="-5">
                <a:latin typeface="Calibri"/>
                <a:cs typeface="Calibri"/>
              </a:rPr>
              <a:t>(43.2%).</a:t>
            </a:r>
            <a:endParaRPr sz="2800">
              <a:latin typeface="Calibri"/>
              <a:cs typeface="Calibri"/>
            </a:endParaRPr>
          </a:p>
          <a:p>
            <a:pPr marL="187960" indent="-175895">
              <a:lnSpc>
                <a:spcPct val="100000"/>
              </a:lnSpc>
              <a:spcBef>
                <a:spcPts val="665"/>
              </a:spcBef>
              <a:buFont typeface="Arial MT"/>
              <a:buChar char="•"/>
              <a:tabLst>
                <a:tab pos="188595" algn="l"/>
              </a:tabLst>
            </a:pPr>
            <a:r>
              <a:rPr sz="2800" spc="-20">
                <a:latin typeface="Calibri"/>
                <a:cs typeface="Calibri"/>
              </a:rPr>
              <a:t>Supratentorial </a:t>
            </a:r>
            <a:r>
              <a:rPr sz="2800" spc="-10">
                <a:latin typeface="Calibri"/>
                <a:cs typeface="Calibri"/>
              </a:rPr>
              <a:t>region</a:t>
            </a:r>
            <a:r>
              <a:rPr sz="2800" spc="-20">
                <a:latin typeface="Calibri"/>
                <a:cs typeface="Calibri"/>
              </a:rPr>
              <a:t> </a:t>
            </a:r>
            <a:r>
              <a:rPr sz="2800" spc="-5">
                <a:latin typeface="Calibri"/>
                <a:cs typeface="Calibri"/>
              </a:rPr>
              <a:t>(40.9%).</a:t>
            </a:r>
            <a:endParaRPr sz="2800">
              <a:latin typeface="Calibri"/>
              <a:cs typeface="Calibri"/>
            </a:endParaRPr>
          </a:p>
          <a:p>
            <a:pPr marL="187960" indent="-175895">
              <a:lnSpc>
                <a:spcPct val="100000"/>
              </a:lnSpc>
              <a:spcBef>
                <a:spcPts val="665"/>
              </a:spcBef>
              <a:buFont typeface="Arial MT"/>
              <a:buChar char="•"/>
              <a:tabLst>
                <a:tab pos="188595" algn="l"/>
              </a:tabLst>
            </a:pPr>
            <a:r>
              <a:rPr sz="2800" spc="-5">
                <a:latin typeface="Calibri"/>
                <a:cs typeface="Calibri"/>
              </a:rPr>
              <a:t>Spinal</a:t>
            </a:r>
            <a:r>
              <a:rPr sz="2800" spc="-30">
                <a:latin typeface="Calibri"/>
                <a:cs typeface="Calibri"/>
              </a:rPr>
              <a:t> </a:t>
            </a:r>
            <a:r>
              <a:rPr sz="2800" spc="-20">
                <a:latin typeface="Calibri"/>
                <a:cs typeface="Calibri"/>
              </a:rPr>
              <a:t>cord</a:t>
            </a:r>
            <a:r>
              <a:rPr sz="2800" spc="-30">
                <a:latin typeface="Calibri"/>
                <a:cs typeface="Calibri"/>
              </a:rPr>
              <a:t> </a:t>
            </a:r>
            <a:r>
              <a:rPr sz="2800" spc="-5">
                <a:latin typeface="Calibri"/>
                <a:cs typeface="Calibri"/>
              </a:rPr>
              <a:t>(4.9%).</a:t>
            </a:r>
            <a:endParaRPr sz="2800">
              <a:latin typeface="Calibri"/>
              <a:cs typeface="Calibri"/>
            </a:endParaRPr>
          </a:p>
          <a:p>
            <a:pPr marL="187960" indent="-175895">
              <a:lnSpc>
                <a:spcPct val="100000"/>
              </a:lnSpc>
              <a:spcBef>
                <a:spcPts val="665"/>
              </a:spcBef>
              <a:buFont typeface="Arial MT"/>
              <a:buChar char="•"/>
              <a:tabLst>
                <a:tab pos="188595" algn="l"/>
              </a:tabLst>
            </a:pPr>
            <a:r>
              <a:rPr sz="2800" spc="-10">
                <a:latin typeface="Calibri"/>
                <a:cs typeface="Calibri"/>
              </a:rPr>
              <a:t>Multiple</a:t>
            </a:r>
            <a:r>
              <a:rPr sz="2800" spc="-35">
                <a:latin typeface="Calibri"/>
                <a:cs typeface="Calibri"/>
              </a:rPr>
              <a:t> </a:t>
            </a:r>
            <a:r>
              <a:rPr sz="2800" spc="-10">
                <a:latin typeface="Calibri"/>
                <a:cs typeface="Calibri"/>
              </a:rPr>
              <a:t>sites</a:t>
            </a:r>
            <a:r>
              <a:rPr sz="2800" spc="-30">
                <a:latin typeface="Calibri"/>
                <a:cs typeface="Calibri"/>
              </a:rPr>
              <a:t> </a:t>
            </a:r>
            <a:r>
              <a:rPr sz="2800" spc="-5">
                <a:latin typeface="Calibri"/>
                <a:cs typeface="Calibri"/>
              </a:rPr>
              <a:t>(11%).</a:t>
            </a:r>
            <a:endParaRPr sz="2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28076" y="889297"/>
            <a:ext cx="9006465" cy="507941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795923"/>
            <a:ext cx="4819015" cy="689932"/>
          </a:xfrm>
          <a:prstGeom prst="rect">
            <a:avLst/>
          </a:prstGeom>
        </p:spPr>
        <p:txBody>
          <a:bodyPr vert="horz" wrap="square" lIns="0" tIns="12700" rIns="0" bIns="0" rtlCol="0">
            <a:spAutoFit/>
          </a:bodyPr>
          <a:lstStyle/>
          <a:p>
            <a:pPr marL="12700">
              <a:lnSpc>
                <a:spcPct val="100000"/>
              </a:lnSpc>
              <a:spcBef>
                <a:spcPts val="100"/>
              </a:spcBef>
            </a:pPr>
            <a:r>
              <a:rPr sz="4400" b="0" spc="-5">
                <a:latin typeface="Calibri"/>
                <a:cs typeface="Calibri"/>
              </a:rPr>
              <a:t>Signs</a:t>
            </a:r>
            <a:r>
              <a:rPr sz="4400" b="0" spc="-40">
                <a:latin typeface="Calibri"/>
                <a:cs typeface="Calibri"/>
              </a:rPr>
              <a:t> </a:t>
            </a:r>
            <a:r>
              <a:rPr sz="4400" b="0">
                <a:latin typeface="Calibri"/>
                <a:cs typeface="Calibri"/>
              </a:rPr>
              <a:t>and</a:t>
            </a:r>
            <a:r>
              <a:rPr sz="4400" b="0" spc="-40">
                <a:latin typeface="Calibri"/>
                <a:cs typeface="Calibri"/>
              </a:rPr>
              <a:t> </a:t>
            </a:r>
            <a:r>
              <a:rPr sz="4400" b="0" spc="-20">
                <a:latin typeface="Calibri"/>
                <a:cs typeface="Calibri"/>
              </a:rPr>
              <a:t>Symptoms:</a:t>
            </a:r>
            <a:endParaRPr sz="4400">
              <a:latin typeface="Calibri"/>
              <a:cs typeface="Calibri"/>
            </a:endParaRPr>
          </a:p>
        </p:txBody>
      </p:sp>
      <p:sp>
        <p:nvSpPr>
          <p:cNvPr id="3" name="object 3"/>
          <p:cNvSpPr txBox="1"/>
          <p:nvPr/>
        </p:nvSpPr>
        <p:spPr>
          <a:xfrm>
            <a:off x="964548" y="1802670"/>
            <a:ext cx="5582285" cy="2475037"/>
          </a:xfrm>
          <a:prstGeom prst="rect">
            <a:avLst/>
          </a:prstGeom>
        </p:spPr>
        <p:txBody>
          <a:bodyPr vert="horz" wrap="square" lIns="0" tIns="12700" rIns="0" bIns="0" rtlCol="0">
            <a:spAutoFit/>
          </a:bodyPr>
          <a:lstStyle/>
          <a:p>
            <a:pPr marL="187960" indent="-175895">
              <a:lnSpc>
                <a:spcPct val="100000"/>
              </a:lnSpc>
              <a:spcBef>
                <a:spcPts val="100"/>
              </a:spcBef>
              <a:buFont typeface="Arial MT"/>
              <a:buChar char="•"/>
              <a:tabLst>
                <a:tab pos="188595" algn="l"/>
              </a:tabLst>
            </a:pPr>
            <a:r>
              <a:rPr sz="2800" spc="-15">
                <a:latin typeface="Calibri"/>
                <a:cs typeface="Calibri"/>
              </a:rPr>
              <a:t>General</a:t>
            </a:r>
            <a:r>
              <a:rPr sz="2800" spc="-25">
                <a:latin typeface="Calibri"/>
                <a:cs typeface="Calibri"/>
              </a:rPr>
              <a:t> </a:t>
            </a:r>
            <a:r>
              <a:rPr sz="2800">
                <a:latin typeface="Calibri"/>
                <a:cs typeface="Calibri"/>
              </a:rPr>
              <a:t>and</a:t>
            </a:r>
            <a:r>
              <a:rPr sz="2800" spc="-20">
                <a:latin typeface="Calibri"/>
                <a:cs typeface="Calibri"/>
              </a:rPr>
              <a:t> </a:t>
            </a:r>
            <a:r>
              <a:rPr sz="2800" spc="-5">
                <a:latin typeface="Calibri"/>
                <a:cs typeface="Calibri"/>
              </a:rPr>
              <a:t>nonlocalizing</a:t>
            </a:r>
            <a:r>
              <a:rPr sz="2800" spc="-25">
                <a:latin typeface="Calibri"/>
                <a:cs typeface="Calibri"/>
              </a:rPr>
              <a:t> </a:t>
            </a:r>
            <a:r>
              <a:rPr sz="2800" spc="-15">
                <a:latin typeface="Calibri"/>
                <a:cs typeface="Calibri"/>
              </a:rPr>
              <a:t>symptoms.</a:t>
            </a:r>
            <a:endParaRPr sz="2800">
              <a:latin typeface="Calibri"/>
              <a:cs typeface="Calibri"/>
            </a:endParaRPr>
          </a:p>
          <a:p>
            <a:pPr>
              <a:lnSpc>
                <a:spcPct val="100000"/>
              </a:lnSpc>
              <a:spcBef>
                <a:spcPts val="45"/>
              </a:spcBef>
              <a:buFont typeface="Arial MT"/>
              <a:buChar char="•"/>
            </a:pPr>
            <a:endParaRPr sz="3800">
              <a:latin typeface="Calibri"/>
              <a:cs typeface="Calibri"/>
            </a:endParaRPr>
          </a:p>
          <a:p>
            <a:pPr marL="187960" indent="-175895">
              <a:lnSpc>
                <a:spcPct val="100000"/>
              </a:lnSpc>
              <a:spcBef>
                <a:spcPts val="5"/>
              </a:spcBef>
              <a:buFont typeface="Arial MT"/>
              <a:buChar char="•"/>
              <a:tabLst>
                <a:tab pos="188595" algn="l"/>
              </a:tabLst>
            </a:pPr>
            <a:r>
              <a:rPr sz="2800" spc="-10">
                <a:latin typeface="Calibri"/>
                <a:cs typeface="Calibri"/>
              </a:rPr>
              <a:t>Increased</a:t>
            </a:r>
            <a:r>
              <a:rPr sz="2800" spc="-20">
                <a:latin typeface="Calibri"/>
                <a:cs typeface="Calibri"/>
              </a:rPr>
              <a:t> </a:t>
            </a:r>
            <a:r>
              <a:rPr sz="2800" spc="-15">
                <a:latin typeface="Calibri"/>
                <a:cs typeface="Calibri"/>
              </a:rPr>
              <a:t>intracranial</a:t>
            </a:r>
            <a:r>
              <a:rPr sz="2800" spc="-20">
                <a:latin typeface="Calibri"/>
                <a:cs typeface="Calibri"/>
              </a:rPr>
              <a:t> </a:t>
            </a:r>
            <a:r>
              <a:rPr sz="2800" spc="-15">
                <a:latin typeface="Calibri"/>
                <a:cs typeface="Calibri"/>
              </a:rPr>
              <a:t>pressure.</a:t>
            </a:r>
            <a:endParaRPr sz="2800">
              <a:latin typeface="Calibri"/>
              <a:cs typeface="Calibri"/>
            </a:endParaRPr>
          </a:p>
          <a:p>
            <a:pPr>
              <a:lnSpc>
                <a:spcPct val="100000"/>
              </a:lnSpc>
              <a:spcBef>
                <a:spcPts val="45"/>
              </a:spcBef>
              <a:buFont typeface="Arial MT"/>
              <a:buChar char="•"/>
            </a:pPr>
            <a:endParaRPr sz="3800">
              <a:latin typeface="Calibri"/>
              <a:cs typeface="Calibri"/>
            </a:endParaRPr>
          </a:p>
          <a:p>
            <a:pPr marL="187960" indent="-175895">
              <a:lnSpc>
                <a:spcPct val="100000"/>
              </a:lnSpc>
              <a:buFont typeface="Arial MT"/>
              <a:buChar char="•"/>
              <a:tabLst>
                <a:tab pos="188595" algn="l"/>
              </a:tabLst>
            </a:pPr>
            <a:r>
              <a:rPr sz="2800" spc="-5">
                <a:latin typeface="Calibri"/>
                <a:cs typeface="Calibri"/>
              </a:rPr>
              <a:t>Localizing</a:t>
            </a:r>
            <a:r>
              <a:rPr sz="2800" spc="-40">
                <a:latin typeface="Calibri"/>
                <a:cs typeface="Calibri"/>
              </a:rPr>
              <a:t> </a:t>
            </a:r>
            <a:r>
              <a:rPr sz="2800" spc="-5">
                <a:latin typeface="Calibri"/>
                <a:cs typeface="Calibri"/>
              </a:rPr>
              <a:t>signs.</a:t>
            </a:r>
            <a:endParaRPr sz="28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8" y="1011500"/>
            <a:ext cx="6918325" cy="566822"/>
          </a:xfrm>
          <a:prstGeom prst="rect">
            <a:avLst/>
          </a:prstGeom>
        </p:spPr>
        <p:txBody>
          <a:bodyPr vert="horz" wrap="square" lIns="0" tIns="12700" rIns="0" bIns="0" rtlCol="0">
            <a:spAutoFit/>
          </a:bodyPr>
          <a:lstStyle/>
          <a:p>
            <a:pPr marL="12700">
              <a:lnSpc>
                <a:spcPct val="100000"/>
              </a:lnSpc>
              <a:spcBef>
                <a:spcPts val="100"/>
              </a:spcBef>
            </a:pPr>
            <a:r>
              <a:rPr sz="3600" b="0" spc="-15">
                <a:latin typeface="Calibri"/>
                <a:cs typeface="Calibri"/>
              </a:rPr>
              <a:t>General</a:t>
            </a:r>
            <a:r>
              <a:rPr sz="3600" b="0" spc="-25">
                <a:latin typeface="Calibri"/>
                <a:cs typeface="Calibri"/>
              </a:rPr>
              <a:t> </a:t>
            </a:r>
            <a:r>
              <a:rPr sz="3600" b="0">
                <a:latin typeface="Calibri"/>
                <a:cs typeface="Calibri"/>
              </a:rPr>
              <a:t>and</a:t>
            </a:r>
            <a:r>
              <a:rPr sz="3600" b="0" spc="-25">
                <a:latin typeface="Calibri"/>
                <a:cs typeface="Calibri"/>
              </a:rPr>
              <a:t> </a:t>
            </a:r>
            <a:r>
              <a:rPr sz="3600" b="0" spc="-5">
                <a:latin typeface="Calibri"/>
                <a:cs typeface="Calibri"/>
              </a:rPr>
              <a:t>Nonlocalizing</a:t>
            </a:r>
            <a:r>
              <a:rPr sz="3600" b="0" spc="-25">
                <a:latin typeface="Calibri"/>
                <a:cs typeface="Calibri"/>
              </a:rPr>
              <a:t> </a:t>
            </a:r>
            <a:r>
              <a:rPr sz="3600" b="0" spc="-20">
                <a:latin typeface="Calibri"/>
                <a:cs typeface="Calibri"/>
              </a:rPr>
              <a:t>Symptoms</a:t>
            </a:r>
            <a:endParaRPr sz="3600">
              <a:latin typeface="Calibri"/>
              <a:cs typeface="Calibri"/>
            </a:endParaRPr>
          </a:p>
        </p:txBody>
      </p:sp>
      <p:sp>
        <p:nvSpPr>
          <p:cNvPr id="3" name="object 3"/>
          <p:cNvSpPr txBox="1"/>
          <p:nvPr/>
        </p:nvSpPr>
        <p:spPr>
          <a:xfrm>
            <a:off x="964553" y="1718339"/>
            <a:ext cx="9714865" cy="3131627"/>
          </a:xfrm>
          <a:prstGeom prst="rect">
            <a:avLst/>
          </a:prstGeom>
        </p:spPr>
        <p:txBody>
          <a:bodyPr vert="horz" wrap="square" lIns="0" tIns="96520" rIns="0" bIns="0" rtlCol="0">
            <a:spAutoFit/>
          </a:bodyPr>
          <a:lstStyle/>
          <a:p>
            <a:pPr marL="187960" indent="-175895">
              <a:lnSpc>
                <a:spcPct val="100000"/>
              </a:lnSpc>
              <a:spcBef>
                <a:spcPts val="760"/>
              </a:spcBef>
              <a:buFont typeface="Arial MT"/>
              <a:buChar char="•"/>
              <a:tabLst>
                <a:tab pos="188595" algn="l"/>
              </a:tabLst>
            </a:pPr>
            <a:r>
              <a:rPr sz="2800" spc="-5">
                <a:latin typeface="Calibri"/>
                <a:cs typeface="Calibri"/>
              </a:rPr>
              <a:t>Headache</a:t>
            </a:r>
            <a:endParaRPr sz="2800">
              <a:latin typeface="Calibri"/>
              <a:cs typeface="Calibri"/>
            </a:endParaRPr>
          </a:p>
          <a:p>
            <a:pPr marL="187960" indent="-175895">
              <a:lnSpc>
                <a:spcPct val="100000"/>
              </a:lnSpc>
              <a:spcBef>
                <a:spcPts val="665"/>
              </a:spcBef>
              <a:buFont typeface="Arial MT"/>
              <a:buChar char="•"/>
              <a:tabLst>
                <a:tab pos="188595" algn="l"/>
              </a:tabLst>
            </a:pPr>
            <a:r>
              <a:rPr sz="2800" spc="-20">
                <a:latin typeface="Calibri"/>
                <a:cs typeface="Calibri"/>
              </a:rPr>
              <a:t>Vomiting</a:t>
            </a:r>
            <a:endParaRPr sz="2800">
              <a:latin typeface="Calibri"/>
              <a:cs typeface="Calibri"/>
            </a:endParaRPr>
          </a:p>
          <a:p>
            <a:pPr marL="187960" indent="-175895">
              <a:lnSpc>
                <a:spcPct val="100000"/>
              </a:lnSpc>
              <a:spcBef>
                <a:spcPts val="665"/>
              </a:spcBef>
              <a:buFont typeface="Arial MT"/>
              <a:buChar char="•"/>
              <a:tabLst>
                <a:tab pos="188595" algn="l"/>
              </a:tabLst>
            </a:pPr>
            <a:r>
              <a:rPr sz="2800" spc="-15">
                <a:latin typeface="Calibri"/>
                <a:cs typeface="Calibri"/>
              </a:rPr>
              <a:t>Behavioral</a:t>
            </a:r>
            <a:r>
              <a:rPr sz="2800" spc="-10">
                <a:latin typeface="Calibri"/>
                <a:cs typeface="Calibri"/>
              </a:rPr>
              <a:t> changes</a:t>
            </a:r>
            <a:r>
              <a:rPr sz="2800" spc="-5">
                <a:latin typeface="Calibri"/>
                <a:cs typeface="Calibri"/>
              </a:rPr>
              <a:t> </a:t>
            </a:r>
            <a:r>
              <a:rPr sz="2800">
                <a:latin typeface="Calibri"/>
                <a:cs typeface="Calibri"/>
              </a:rPr>
              <a:t>(e.g.</a:t>
            </a:r>
            <a:r>
              <a:rPr sz="2800" spc="-10">
                <a:latin typeface="Calibri"/>
                <a:cs typeface="Calibri"/>
              </a:rPr>
              <a:t> </a:t>
            </a:r>
            <a:r>
              <a:rPr sz="2800" spc="-15">
                <a:latin typeface="Calibri"/>
                <a:cs typeface="Calibri"/>
              </a:rPr>
              <a:t>listlessness)</a:t>
            </a:r>
            <a:endParaRPr sz="2800">
              <a:latin typeface="Calibri"/>
              <a:cs typeface="Calibri"/>
            </a:endParaRPr>
          </a:p>
          <a:p>
            <a:pPr marL="187960" indent="-175895">
              <a:lnSpc>
                <a:spcPct val="100000"/>
              </a:lnSpc>
              <a:spcBef>
                <a:spcPts val="665"/>
              </a:spcBef>
              <a:buFont typeface="Arial MT"/>
              <a:buChar char="•"/>
              <a:tabLst>
                <a:tab pos="188595" algn="l"/>
              </a:tabLst>
            </a:pPr>
            <a:r>
              <a:rPr sz="2800" spc="-15">
                <a:latin typeface="Calibri"/>
                <a:cs typeface="Calibri"/>
              </a:rPr>
              <a:t>Developmental</a:t>
            </a:r>
            <a:r>
              <a:rPr sz="2800" spc="-30">
                <a:latin typeface="Calibri"/>
                <a:cs typeface="Calibri"/>
              </a:rPr>
              <a:t> </a:t>
            </a:r>
            <a:r>
              <a:rPr sz="2800" spc="-15">
                <a:latin typeface="Calibri"/>
                <a:cs typeface="Calibri"/>
              </a:rPr>
              <a:t>delay</a:t>
            </a:r>
            <a:endParaRPr sz="2800">
              <a:latin typeface="Calibri"/>
              <a:cs typeface="Calibri"/>
            </a:endParaRPr>
          </a:p>
          <a:p>
            <a:pPr marL="187960" indent="-175895">
              <a:lnSpc>
                <a:spcPct val="100000"/>
              </a:lnSpc>
              <a:spcBef>
                <a:spcPts val="665"/>
              </a:spcBef>
              <a:buFont typeface="Arial MT"/>
              <a:buChar char="•"/>
              <a:tabLst>
                <a:tab pos="188595" algn="l"/>
              </a:tabLst>
            </a:pPr>
            <a:r>
              <a:rPr sz="2800" spc="-25">
                <a:latin typeface="Calibri"/>
                <a:cs typeface="Calibri"/>
              </a:rPr>
              <a:t>Weight</a:t>
            </a:r>
            <a:r>
              <a:rPr sz="2800" spc="-40">
                <a:latin typeface="Calibri"/>
                <a:cs typeface="Calibri"/>
              </a:rPr>
              <a:t> </a:t>
            </a:r>
            <a:r>
              <a:rPr sz="2800" spc="-10">
                <a:latin typeface="Calibri"/>
                <a:cs typeface="Calibri"/>
              </a:rPr>
              <a:t>gain/loss</a:t>
            </a:r>
            <a:endParaRPr sz="2800">
              <a:latin typeface="Calibri"/>
              <a:cs typeface="Calibri"/>
            </a:endParaRPr>
          </a:p>
          <a:p>
            <a:pPr marL="187960" indent="-175895">
              <a:lnSpc>
                <a:spcPct val="100000"/>
              </a:lnSpc>
              <a:spcBef>
                <a:spcPts val="660"/>
              </a:spcBef>
              <a:buFont typeface="Arial MT"/>
              <a:buChar char="•"/>
              <a:tabLst>
                <a:tab pos="188595" algn="l"/>
              </a:tabLst>
            </a:pPr>
            <a:r>
              <a:rPr sz="2800" spc="-15">
                <a:latin typeface="Calibri"/>
                <a:cs typeface="Calibri"/>
              </a:rPr>
              <a:t>Others</a:t>
            </a:r>
            <a:r>
              <a:rPr sz="2800" spc="-5">
                <a:latin typeface="Calibri"/>
                <a:cs typeface="Calibri"/>
              </a:rPr>
              <a:t> </a:t>
            </a:r>
            <a:r>
              <a:rPr sz="2800">
                <a:latin typeface="Calibri"/>
                <a:cs typeface="Calibri"/>
              </a:rPr>
              <a:t>(e.g.</a:t>
            </a:r>
            <a:r>
              <a:rPr sz="2800" spc="-5">
                <a:latin typeface="Calibri"/>
                <a:cs typeface="Calibri"/>
              </a:rPr>
              <a:t> endocrine or </a:t>
            </a:r>
            <a:r>
              <a:rPr sz="2800" spc="-10">
                <a:latin typeface="Calibri"/>
                <a:cs typeface="Calibri"/>
              </a:rPr>
              <a:t>autonomic</a:t>
            </a:r>
            <a:r>
              <a:rPr sz="2800">
                <a:latin typeface="Calibri"/>
                <a:cs typeface="Calibri"/>
              </a:rPr>
              <a:t> </a:t>
            </a:r>
            <a:r>
              <a:rPr sz="2800" spc="-10">
                <a:latin typeface="Calibri"/>
                <a:cs typeface="Calibri"/>
              </a:rPr>
              <a:t>dysfunction,</a:t>
            </a:r>
            <a:r>
              <a:rPr sz="2800" spc="-5">
                <a:latin typeface="Calibri"/>
                <a:cs typeface="Calibri"/>
              </a:rPr>
              <a:t> </a:t>
            </a:r>
            <a:r>
              <a:rPr sz="2800" spc="-15">
                <a:latin typeface="Calibri"/>
                <a:cs typeface="Calibri"/>
              </a:rPr>
              <a:t>failure</a:t>
            </a:r>
            <a:r>
              <a:rPr sz="2800" spc="-5">
                <a:latin typeface="Calibri"/>
                <a:cs typeface="Calibri"/>
              </a:rPr>
              <a:t> </a:t>
            </a:r>
            <a:r>
              <a:rPr sz="2800" spc="-15">
                <a:latin typeface="Calibri"/>
                <a:cs typeface="Calibri"/>
              </a:rPr>
              <a:t>to</a:t>
            </a:r>
            <a:r>
              <a:rPr sz="2800" spc="-5">
                <a:latin typeface="Calibri"/>
                <a:cs typeface="Calibri"/>
              </a:rPr>
              <a:t> </a:t>
            </a:r>
            <a:r>
              <a:rPr sz="2800" spc="-10">
                <a:latin typeface="Calibri"/>
                <a:cs typeface="Calibri"/>
              </a:rPr>
              <a:t>thrive)</a:t>
            </a:r>
            <a:endParaRPr sz="2800">
              <a:latin typeface="Calibri"/>
              <a:cs typeface="Calibri"/>
            </a:endParaRPr>
          </a:p>
        </p:txBody>
      </p:sp>
      <mc:AlternateContent xmlns:mc="http://schemas.openxmlformats.org/markup-compatibility/2006" xmlns:p14="http://schemas.microsoft.com/office/powerpoint/2010/main">
        <mc:Choice Requires="p14">
          <p:contentPart p14:bwMode="auto" r:id="rId2">
            <p14:nvContentPartPr>
              <p14:cNvPr id="10" name="Ink 10">
                <a:extLst>
                  <a:ext uri="{FF2B5EF4-FFF2-40B4-BE49-F238E27FC236}">
                    <a16:creationId xmlns:a16="http://schemas.microsoft.com/office/drawing/2014/main" id="{3ECE11CE-897C-AD2B-C8B2-F3975B887665}"/>
                  </a:ext>
                </a:extLst>
              </p14:cNvPr>
              <p14:cNvContentPartPr/>
              <p14:nvPr/>
            </p14:nvContentPartPr>
            <p14:xfrm>
              <a:off x="7125151" y="660081"/>
              <a:ext cx="360" cy="360"/>
            </p14:xfrm>
          </p:contentPart>
        </mc:Choice>
        <mc:Fallback xmlns="">
          <p:pic>
            <p:nvPicPr>
              <p:cNvPr id="10" name="Ink 10">
                <a:extLst>
                  <a:ext uri="{FF2B5EF4-FFF2-40B4-BE49-F238E27FC236}">
                    <a16:creationId xmlns:a16="http://schemas.microsoft.com/office/drawing/2014/main" id="{3ECE11CE-897C-AD2B-C8B2-F3975B887665}"/>
                  </a:ext>
                </a:extLst>
              </p:cNvPr>
              <p:cNvPicPr/>
              <p:nvPr/>
            </p:nvPicPr>
            <p:blipFill>
              <a:blip r:embed="rId3"/>
              <a:stretch>
                <a:fillRect/>
              </a:stretch>
            </p:blipFill>
            <p:spPr>
              <a:xfrm>
                <a:off x="7116151" y="651081"/>
                <a:ext cx="18000" cy="18000"/>
              </a:xfrm>
              <a:prstGeom prst="rect">
                <a:avLst/>
              </a:prstGeom>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148A-3809-CE58-2832-760069CB553C}"/>
              </a:ext>
            </a:extLst>
          </p:cNvPr>
          <p:cNvSpPr>
            <a:spLocks noGrp="1"/>
          </p:cNvSpPr>
          <p:nvPr>
            <p:ph type="title"/>
          </p:nvPr>
        </p:nvSpPr>
        <p:spPr>
          <a:xfrm>
            <a:off x="801248" y="677611"/>
            <a:ext cx="8316093" cy="566822"/>
          </a:xfrm>
        </p:spPr>
        <p:txBody>
          <a:bodyPr vert="horz" wrap="square" lIns="0" tIns="12700" rIns="0" bIns="0" rtlCol="0">
            <a:spAutoFit/>
          </a:bodyPr>
          <a:lstStyle/>
          <a:p>
            <a:pPr marL="12700">
              <a:spcBef>
                <a:spcPts val="100"/>
              </a:spcBef>
            </a:pPr>
            <a:r>
              <a:rPr lang="en-GB" sz="3600" b="0" spc="-10"/>
              <a:t>Increased Intracranial Pressure</a:t>
            </a:r>
            <a:endParaRPr lang="en-US" sz="3600" b="0" spc="-10"/>
          </a:p>
        </p:txBody>
      </p:sp>
      <p:sp>
        <p:nvSpPr>
          <p:cNvPr id="5" name="object 3">
            <a:extLst>
              <a:ext uri="{FF2B5EF4-FFF2-40B4-BE49-F238E27FC236}">
                <a16:creationId xmlns:a16="http://schemas.microsoft.com/office/drawing/2014/main" id="{33795113-BEB2-A5BB-1994-127AB83EB312}"/>
              </a:ext>
            </a:extLst>
          </p:cNvPr>
          <p:cNvSpPr txBox="1">
            <a:spLocks noGrp="1"/>
          </p:cNvSpPr>
          <p:nvPr>
            <p:ph type="body" idx="1"/>
          </p:nvPr>
        </p:nvSpPr>
        <p:spPr>
          <a:xfrm>
            <a:off x="801248" y="1562458"/>
            <a:ext cx="5294752" cy="4334520"/>
          </a:xfrm>
          <a:prstGeom prst="rect">
            <a:avLst/>
          </a:prstGeom>
        </p:spPr>
        <p:txBody>
          <a:bodyPr vert="horz" wrap="square" lIns="0" tIns="96520" rIns="0" bIns="0" rtlCol="0">
            <a:spAutoFit/>
          </a:bodyPr>
          <a:lstStyle/>
          <a:p>
            <a:pPr marL="187960" indent="-175895">
              <a:lnSpc>
                <a:spcPct val="100000"/>
              </a:lnSpc>
              <a:spcBef>
                <a:spcPts val="760"/>
              </a:spcBef>
              <a:buFont typeface="Arial MT"/>
              <a:buChar char="•"/>
              <a:tabLst>
                <a:tab pos="188595" algn="l"/>
              </a:tabLst>
            </a:pPr>
            <a:r>
              <a:rPr sz="2800" spc="-5">
                <a:latin typeface="Calibri"/>
                <a:cs typeface="Calibri"/>
              </a:rPr>
              <a:t>Headache,</a:t>
            </a:r>
            <a:r>
              <a:rPr sz="2800" spc="-15">
                <a:latin typeface="Calibri"/>
                <a:cs typeface="Calibri"/>
              </a:rPr>
              <a:t> </a:t>
            </a:r>
            <a:r>
              <a:rPr sz="2800" spc="-20">
                <a:latin typeface="Calibri"/>
                <a:cs typeface="Calibri"/>
              </a:rPr>
              <a:t>irritability,</a:t>
            </a:r>
            <a:r>
              <a:rPr sz="2800" spc="-10">
                <a:latin typeface="Calibri"/>
                <a:cs typeface="Calibri"/>
              </a:rPr>
              <a:t> </a:t>
            </a:r>
            <a:r>
              <a:rPr sz="2800" spc="-15">
                <a:latin typeface="Calibri"/>
                <a:cs typeface="Calibri"/>
              </a:rPr>
              <a:t>lethargy </a:t>
            </a:r>
            <a:r>
              <a:rPr sz="2800">
                <a:latin typeface="Calibri"/>
                <a:cs typeface="Calibri"/>
              </a:rPr>
              <a:t>and</a:t>
            </a:r>
            <a:r>
              <a:rPr sz="2800" spc="-10">
                <a:latin typeface="Calibri"/>
                <a:cs typeface="Calibri"/>
              </a:rPr>
              <a:t> vomiting</a:t>
            </a:r>
            <a:endParaRPr sz="2800">
              <a:latin typeface="Calibri"/>
              <a:cs typeface="Calibri"/>
            </a:endParaRPr>
          </a:p>
          <a:p>
            <a:pPr marL="187960" indent="-175895">
              <a:lnSpc>
                <a:spcPct val="100000"/>
              </a:lnSpc>
              <a:spcBef>
                <a:spcPts val="665"/>
              </a:spcBef>
              <a:buFont typeface="Arial MT"/>
              <a:buChar char="•"/>
              <a:tabLst>
                <a:tab pos="188595" algn="l"/>
              </a:tabLst>
            </a:pPr>
            <a:r>
              <a:rPr sz="2800" spc="-10">
                <a:latin typeface="Calibri"/>
                <a:cs typeface="Calibri"/>
              </a:rPr>
              <a:t>Bulging </a:t>
            </a:r>
            <a:r>
              <a:rPr sz="2800" spc="-20">
                <a:latin typeface="Calibri"/>
                <a:cs typeface="Calibri"/>
              </a:rPr>
              <a:t>fontanelle/separation</a:t>
            </a:r>
            <a:r>
              <a:rPr sz="2800" spc="-10">
                <a:latin typeface="Calibri"/>
                <a:cs typeface="Calibri"/>
              </a:rPr>
              <a:t> </a:t>
            </a:r>
            <a:r>
              <a:rPr sz="2800" spc="-5">
                <a:latin typeface="Calibri"/>
                <a:cs typeface="Calibri"/>
              </a:rPr>
              <a:t>of </a:t>
            </a:r>
            <a:r>
              <a:rPr sz="2800" spc="-10">
                <a:latin typeface="Calibri"/>
                <a:cs typeface="Calibri"/>
              </a:rPr>
              <a:t>sutures</a:t>
            </a:r>
            <a:endParaRPr sz="2800">
              <a:latin typeface="Calibri"/>
              <a:cs typeface="Calibri"/>
            </a:endParaRPr>
          </a:p>
          <a:p>
            <a:pPr marL="187960" indent="-175895">
              <a:lnSpc>
                <a:spcPct val="100000"/>
              </a:lnSpc>
              <a:spcBef>
                <a:spcPts val="665"/>
              </a:spcBef>
              <a:buFont typeface="Arial MT"/>
              <a:buChar char="•"/>
              <a:tabLst>
                <a:tab pos="188595" algn="l"/>
              </a:tabLst>
            </a:pPr>
            <a:r>
              <a:rPr sz="2800" spc="-10">
                <a:latin typeface="Calibri"/>
                <a:cs typeface="Calibri"/>
              </a:rPr>
              <a:t>Papilledema</a:t>
            </a:r>
            <a:endParaRPr sz="2800">
              <a:latin typeface="Calibri"/>
              <a:cs typeface="Calibri"/>
            </a:endParaRPr>
          </a:p>
          <a:p>
            <a:pPr marL="187960" indent="-175895">
              <a:lnSpc>
                <a:spcPct val="100000"/>
              </a:lnSpc>
              <a:spcBef>
                <a:spcPts val="665"/>
              </a:spcBef>
              <a:buFont typeface="Arial MT"/>
              <a:buChar char="•"/>
              <a:tabLst>
                <a:tab pos="188595" algn="l"/>
              </a:tabLst>
            </a:pPr>
            <a:r>
              <a:rPr sz="2800" spc="-10">
                <a:latin typeface="Calibri"/>
                <a:cs typeface="Calibri"/>
              </a:rPr>
              <a:t>Parinaud</a:t>
            </a:r>
            <a:r>
              <a:rPr sz="2800" spc="-15">
                <a:latin typeface="Calibri"/>
                <a:cs typeface="Calibri"/>
              </a:rPr>
              <a:t> syndrome, </a:t>
            </a:r>
            <a:r>
              <a:rPr sz="2800" spc="-20">
                <a:latin typeface="Calibri"/>
                <a:cs typeface="Calibri"/>
              </a:rPr>
              <a:t>upward</a:t>
            </a:r>
            <a:r>
              <a:rPr sz="2800" spc="-10">
                <a:latin typeface="Calibri"/>
                <a:cs typeface="Calibri"/>
              </a:rPr>
              <a:t> </a:t>
            </a:r>
            <a:r>
              <a:rPr sz="2800" spc="-30">
                <a:latin typeface="Calibri"/>
                <a:cs typeface="Calibri"/>
              </a:rPr>
              <a:t>gaze</a:t>
            </a:r>
            <a:r>
              <a:rPr sz="2800" spc="-15">
                <a:latin typeface="Calibri"/>
                <a:cs typeface="Calibri"/>
              </a:rPr>
              <a:t> </a:t>
            </a:r>
            <a:r>
              <a:rPr sz="2800" spc="-45">
                <a:latin typeface="Calibri"/>
                <a:cs typeface="Calibri"/>
              </a:rPr>
              <a:t>palsy.</a:t>
            </a:r>
            <a:endParaRPr sz="2800">
              <a:latin typeface="Calibri"/>
              <a:cs typeface="Calibri"/>
            </a:endParaRPr>
          </a:p>
          <a:p>
            <a:pPr marL="187960" indent="-175895">
              <a:lnSpc>
                <a:spcPct val="100000"/>
              </a:lnSpc>
              <a:spcBef>
                <a:spcPts val="665"/>
              </a:spcBef>
              <a:buFont typeface="Arial MT"/>
              <a:buChar char="•"/>
              <a:tabLst>
                <a:tab pos="188595" algn="l"/>
              </a:tabLst>
            </a:pPr>
            <a:r>
              <a:rPr sz="2800" spc="-15">
                <a:latin typeface="Calibri"/>
                <a:cs typeface="Calibri"/>
              </a:rPr>
              <a:t>Others</a:t>
            </a:r>
            <a:r>
              <a:rPr sz="2800" spc="-10">
                <a:latin typeface="Calibri"/>
                <a:cs typeface="Calibri"/>
              </a:rPr>
              <a:t> </a:t>
            </a:r>
            <a:r>
              <a:rPr sz="2800">
                <a:latin typeface="Calibri"/>
                <a:cs typeface="Calibri"/>
              </a:rPr>
              <a:t>(e.g.</a:t>
            </a:r>
            <a:r>
              <a:rPr sz="2800" spc="-5">
                <a:latin typeface="Calibri"/>
                <a:cs typeface="Calibri"/>
              </a:rPr>
              <a:t> anisocoria</a:t>
            </a:r>
            <a:r>
              <a:rPr sz="2800" spc="-10">
                <a:latin typeface="Calibri"/>
                <a:cs typeface="Calibri"/>
              </a:rPr>
              <a:t> </a:t>
            </a:r>
            <a:r>
              <a:rPr sz="2800" spc="-5">
                <a:latin typeface="Calibri"/>
                <a:cs typeface="Calibri"/>
              </a:rPr>
              <a:t>(unequal pupil </a:t>
            </a:r>
            <a:r>
              <a:rPr sz="2800" spc="-15">
                <a:latin typeface="Calibri"/>
                <a:cs typeface="Calibri"/>
              </a:rPr>
              <a:t>size),</a:t>
            </a:r>
            <a:r>
              <a:rPr sz="2800" spc="-10">
                <a:latin typeface="Calibri"/>
                <a:cs typeface="Calibri"/>
              </a:rPr>
              <a:t> </a:t>
            </a:r>
            <a:r>
              <a:rPr sz="2800" spc="-20">
                <a:latin typeface="Calibri"/>
                <a:cs typeface="Calibri"/>
              </a:rPr>
              <a:t>ataxia,</a:t>
            </a:r>
            <a:r>
              <a:rPr sz="2800" spc="-5">
                <a:latin typeface="Calibri"/>
                <a:cs typeface="Calibri"/>
              </a:rPr>
              <a:t> head </a:t>
            </a:r>
            <a:r>
              <a:rPr sz="2800" spc="-10">
                <a:latin typeface="Calibri"/>
                <a:cs typeface="Calibri"/>
              </a:rPr>
              <a:t>tilt)</a:t>
            </a:r>
            <a:endParaRPr sz="2800">
              <a:latin typeface="Calibri"/>
              <a:cs typeface="Calibri"/>
            </a:endParaRPr>
          </a:p>
        </p:txBody>
      </p:sp>
    </p:spTree>
    <p:extLst>
      <p:ext uri="{BB962C8B-B14F-4D97-AF65-F5344CB8AC3E}">
        <p14:creationId xmlns:p14="http://schemas.microsoft.com/office/powerpoint/2010/main" val="1317231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10BEA018-0AD2-968F-AE82-8DB817CBF132}"/>
              </a:ext>
            </a:extLst>
          </p:cNvPr>
          <p:cNvPicPr/>
          <p:nvPr/>
        </p:nvPicPr>
        <p:blipFill>
          <a:blip r:embed="rId2" cstate="print"/>
          <a:stretch>
            <a:fillRect/>
          </a:stretch>
        </p:blipFill>
        <p:spPr>
          <a:xfrm>
            <a:off x="1" y="0"/>
            <a:ext cx="12114984" cy="6923907"/>
          </a:xfrm>
          <a:prstGeom prst="rect">
            <a:avLst/>
          </a:prstGeom>
        </p:spPr>
      </p:pic>
    </p:spTree>
    <p:extLst>
      <p:ext uri="{BB962C8B-B14F-4D97-AF65-F5344CB8AC3E}">
        <p14:creationId xmlns:p14="http://schemas.microsoft.com/office/powerpoint/2010/main" val="2996547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301918"/>
            <a:ext cx="6449695" cy="1367041"/>
          </a:xfrm>
          <a:prstGeom prst="rect">
            <a:avLst/>
          </a:prstGeom>
        </p:spPr>
        <p:txBody>
          <a:bodyPr vert="horz" wrap="square" lIns="0" tIns="12700" rIns="0" bIns="0" rtlCol="0">
            <a:spAutoFit/>
          </a:bodyPr>
          <a:lstStyle/>
          <a:p>
            <a:pPr marL="12700">
              <a:lnSpc>
                <a:spcPct val="100000"/>
              </a:lnSpc>
              <a:spcBef>
                <a:spcPts val="100"/>
              </a:spcBef>
            </a:pPr>
            <a:r>
              <a:rPr sz="4400" spc="-20"/>
              <a:t>Laboratory/Imaging</a:t>
            </a:r>
            <a:r>
              <a:rPr sz="4400" spc="-30"/>
              <a:t> </a:t>
            </a:r>
            <a:r>
              <a:rPr sz="4400" spc="-5"/>
              <a:t>Studies</a:t>
            </a:r>
            <a:endParaRPr sz="4400"/>
          </a:p>
        </p:txBody>
      </p:sp>
      <p:sp>
        <p:nvSpPr>
          <p:cNvPr id="3" name="object 3"/>
          <p:cNvSpPr txBox="1"/>
          <p:nvPr/>
        </p:nvSpPr>
        <p:spPr>
          <a:xfrm>
            <a:off x="964553" y="1802663"/>
            <a:ext cx="9770745" cy="2242820"/>
          </a:xfrm>
          <a:prstGeom prst="rect">
            <a:avLst/>
          </a:prstGeom>
        </p:spPr>
        <p:txBody>
          <a:bodyPr vert="horz" wrap="square" lIns="0" tIns="60960" rIns="0" bIns="0" rtlCol="0">
            <a:spAutoFit/>
          </a:bodyPr>
          <a:lstStyle/>
          <a:p>
            <a:pPr marL="187960" marR="5080" indent="-175895">
              <a:lnSpc>
                <a:spcPts val="3020"/>
              </a:lnSpc>
              <a:spcBef>
                <a:spcPts val="480"/>
              </a:spcBef>
              <a:buFont typeface="Arial MT"/>
              <a:buChar char="•"/>
              <a:tabLst>
                <a:tab pos="188595" algn="l"/>
              </a:tabLst>
            </a:pPr>
            <a:r>
              <a:rPr sz="2800" spc="-10">
                <a:solidFill>
                  <a:srgbClr val="FF0000"/>
                </a:solidFill>
                <a:latin typeface="Calibri"/>
                <a:cs typeface="Calibri"/>
              </a:rPr>
              <a:t>Magnetic</a:t>
            </a:r>
            <a:r>
              <a:rPr sz="2800" spc="-15">
                <a:solidFill>
                  <a:srgbClr val="FF0000"/>
                </a:solidFill>
                <a:latin typeface="Calibri"/>
                <a:cs typeface="Calibri"/>
              </a:rPr>
              <a:t> </a:t>
            </a:r>
            <a:r>
              <a:rPr sz="2800" spc="-10">
                <a:solidFill>
                  <a:srgbClr val="FF0000"/>
                </a:solidFill>
                <a:latin typeface="Calibri"/>
                <a:cs typeface="Calibri"/>
              </a:rPr>
              <a:t>resonance</a:t>
            </a:r>
            <a:r>
              <a:rPr sz="2800" spc="-5">
                <a:solidFill>
                  <a:srgbClr val="FF0000"/>
                </a:solidFill>
                <a:latin typeface="Calibri"/>
                <a:cs typeface="Calibri"/>
              </a:rPr>
              <a:t> imaging (MRI)</a:t>
            </a:r>
            <a:r>
              <a:rPr sz="2800" spc="70">
                <a:solidFill>
                  <a:srgbClr val="FF0000"/>
                </a:solidFill>
                <a:latin typeface="Calibri"/>
                <a:cs typeface="Calibri"/>
              </a:rPr>
              <a:t> </a:t>
            </a:r>
            <a:r>
              <a:rPr sz="2800" spc="-15">
                <a:latin typeface="Calibri"/>
                <a:cs typeface="Calibri"/>
              </a:rPr>
              <a:t>brain</a:t>
            </a:r>
            <a:r>
              <a:rPr sz="2800" spc="-10">
                <a:latin typeface="Calibri"/>
                <a:cs typeface="Calibri"/>
              </a:rPr>
              <a:t> </a:t>
            </a:r>
            <a:r>
              <a:rPr sz="2800">
                <a:latin typeface="Calibri"/>
                <a:cs typeface="Calibri"/>
              </a:rPr>
              <a:t>and</a:t>
            </a:r>
            <a:r>
              <a:rPr sz="2800" spc="-5">
                <a:latin typeface="Calibri"/>
                <a:cs typeface="Calibri"/>
              </a:rPr>
              <a:t> spine is </a:t>
            </a:r>
            <a:r>
              <a:rPr sz="2800" spc="-15">
                <a:latin typeface="Calibri"/>
                <a:cs typeface="Calibri"/>
              </a:rPr>
              <a:t>currently</a:t>
            </a:r>
            <a:r>
              <a:rPr sz="2800" spc="-10">
                <a:latin typeface="Calibri"/>
                <a:cs typeface="Calibri"/>
              </a:rPr>
              <a:t> the </a:t>
            </a:r>
            <a:r>
              <a:rPr sz="2800" spc="-620">
                <a:latin typeface="Calibri"/>
                <a:cs typeface="Calibri"/>
              </a:rPr>
              <a:t> </a:t>
            </a:r>
            <a:r>
              <a:rPr sz="2800" spc="-15">
                <a:latin typeface="Calibri"/>
                <a:cs typeface="Calibri"/>
              </a:rPr>
              <a:t>examination </a:t>
            </a:r>
            <a:r>
              <a:rPr sz="2800" spc="-5">
                <a:latin typeface="Calibri"/>
                <a:cs typeface="Calibri"/>
              </a:rPr>
              <a:t>of choice</a:t>
            </a:r>
            <a:endParaRPr sz="2800">
              <a:latin typeface="Calibri"/>
              <a:cs typeface="Calibri"/>
            </a:endParaRPr>
          </a:p>
          <a:p>
            <a:pPr marL="187960" marR="601980" indent="-175895">
              <a:lnSpc>
                <a:spcPts val="3020"/>
              </a:lnSpc>
              <a:spcBef>
                <a:spcPts val="1010"/>
              </a:spcBef>
              <a:buFont typeface="Arial MT"/>
              <a:buChar char="•"/>
              <a:tabLst>
                <a:tab pos="188595" algn="l"/>
              </a:tabLst>
            </a:pPr>
            <a:r>
              <a:rPr sz="2800" spc="-5">
                <a:solidFill>
                  <a:srgbClr val="FF0000"/>
                </a:solidFill>
                <a:latin typeface="Calibri"/>
                <a:cs typeface="Calibri"/>
              </a:rPr>
              <a:t>CSF </a:t>
            </a:r>
            <a:r>
              <a:rPr sz="2800" spc="-10">
                <a:solidFill>
                  <a:srgbClr val="FF0000"/>
                </a:solidFill>
                <a:latin typeface="Calibri"/>
                <a:cs typeface="Calibri"/>
              </a:rPr>
              <a:t>histologic </a:t>
            </a:r>
            <a:r>
              <a:rPr sz="2800" spc="-15">
                <a:latin typeface="Calibri"/>
                <a:cs typeface="Calibri"/>
              </a:rPr>
              <a:t>testing </a:t>
            </a:r>
            <a:r>
              <a:rPr sz="2800" spc="-5">
                <a:latin typeface="Calibri"/>
                <a:cs typeface="Calibri"/>
              </a:rPr>
              <a:t>is </a:t>
            </a:r>
            <a:r>
              <a:rPr sz="2800" spc="-10">
                <a:latin typeface="Calibri"/>
                <a:cs typeface="Calibri"/>
              </a:rPr>
              <a:t>essential </a:t>
            </a:r>
            <a:r>
              <a:rPr sz="2800" spc="-15">
                <a:latin typeface="Calibri"/>
                <a:cs typeface="Calibri"/>
              </a:rPr>
              <a:t>to </a:t>
            </a:r>
            <a:r>
              <a:rPr sz="2800" spc="-10">
                <a:latin typeface="Calibri"/>
                <a:cs typeface="Calibri"/>
              </a:rPr>
              <a:t>determine the presence </a:t>
            </a:r>
            <a:r>
              <a:rPr sz="2800" spc="-5">
                <a:latin typeface="Calibri"/>
                <a:cs typeface="Calibri"/>
              </a:rPr>
              <a:t>of </a:t>
            </a:r>
            <a:r>
              <a:rPr sz="2800" spc="-620">
                <a:latin typeface="Calibri"/>
                <a:cs typeface="Calibri"/>
              </a:rPr>
              <a:t> </a:t>
            </a:r>
            <a:r>
              <a:rPr sz="2800" spc="-20">
                <a:latin typeface="Calibri"/>
                <a:cs typeface="Calibri"/>
              </a:rPr>
              <a:t>metastatic</a:t>
            </a:r>
            <a:r>
              <a:rPr sz="2800" spc="-15">
                <a:latin typeface="Calibri"/>
                <a:cs typeface="Calibri"/>
              </a:rPr>
              <a:t> </a:t>
            </a:r>
            <a:r>
              <a:rPr sz="2800" spc="-5">
                <a:latin typeface="Calibri"/>
                <a:cs typeface="Calibri"/>
              </a:rPr>
              <a:t>disease</a:t>
            </a:r>
            <a:endParaRPr sz="2800">
              <a:latin typeface="Calibri"/>
              <a:cs typeface="Calibri"/>
            </a:endParaRPr>
          </a:p>
          <a:p>
            <a:pPr marL="187960" indent="-175895">
              <a:lnSpc>
                <a:spcPct val="100000"/>
              </a:lnSpc>
              <a:spcBef>
                <a:spcPts val="625"/>
              </a:spcBef>
              <a:buFont typeface="Arial MT"/>
              <a:buChar char="•"/>
              <a:tabLst>
                <a:tab pos="188595" algn="l"/>
              </a:tabLst>
            </a:pPr>
            <a:r>
              <a:rPr sz="2800" spc="-5">
                <a:solidFill>
                  <a:srgbClr val="FF0000"/>
                </a:solidFill>
                <a:latin typeface="Calibri"/>
                <a:cs typeface="Calibri"/>
              </a:rPr>
              <a:t>LP</a:t>
            </a:r>
            <a:r>
              <a:rPr sz="2800" spc="-10">
                <a:solidFill>
                  <a:srgbClr val="FF0000"/>
                </a:solidFill>
                <a:latin typeface="Calibri"/>
                <a:cs typeface="Calibri"/>
              </a:rPr>
              <a:t> </a:t>
            </a:r>
            <a:r>
              <a:rPr sz="2800" spc="-5">
                <a:latin typeface="Calibri"/>
                <a:cs typeface="Calibri"/>
              </a:rPr>
              <a:t>is</a:t>
            </a:r>
            <a:r>
              <a:rPr sz="2800" spc="-10">
                <a:latin typeface="Calibri"/>
                <a:cs typeface="Calibri"/>
              </a:rPr>
              <a:t> </a:t>
            </a:r>
            <a:r>
              <a:rPr sz="2800" spc="-15">
                <a:latin typeface="Calibri"/>
                <a:cs typeface="Calibri"/>
              </a:rPr>
              <a:t>contraindicated</a:t>
            </a:r>
            <a:r>
              <a:rPr sz="2800" spc="-10">
                <a:latin typeface="Calibri"/>
                <a:cs typeface="Calibri"/>
              </a:rPr>
              <a:t> </a:t>
            </a:r>
            <a:r>
              <a:rPr sz="2800" spc="-5">
                <a:latin typeface="Calibri"/>
                <a:cs typeface="Calibri"/>
              </a:rPr>
              <a:t>in</a:t>
            </a:r>
            <a:r>
              <a:rPr sz="2800" spc="-10">
                <a:latin typeface="Calibri"/>
                <a:cs typeface="Calibri"/>
              </a:rPr>
              <a:t> presence </a:t>
            </a:r>
            <a:r>
              <a:rPr sz="2800" spc="-5">
                <a:latin typeface="Calibri"/>
                <a:cs typeface="Calibri"/>
              </a:rPr>
              <a:t>of</a:t>
            </a:r>
            <a:r>
              <a:rPr sz="2800" spc="-15">
                <a:latin typeface="Calibri"/>
                <a:cs typeface="Calibri"/>
              </a:rPr>
              <a:t> </a:t>
            </a:r>
            <a:r>
              <a:rPr sz="2800" spc="-10">
                <a:latin typeface="Calibri"/>
                <a:cs typeface="Calibri"/>
              </a:rPr>
              <a:t>increased </a:t>
            </a:r>
            <a:r>
              <a:rPr sz="2800" spc="-5">
                <a:latin typeface="Calibri"/>
                <a:cs typeface="Calibri"/>
              </a:rPr>
              <a:t>ICP</a:t>
            </a:r>
            <a:endParaRPr sz="28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301918"/>
            <a:ext cx="4986655" cy="1367041"/>
          </a:xfrm>
          <a:prstGeom prst="rect">
            <a:avLst/>
          </a:prstGeom>
        </p:spPr>
        <p:txBody>
          <a:bodyPr vert="horz" wrap="square" lIns="0" tIns="12700" rIns="0" bIns="0" rtlCol="0">
            <a:spAutoFit/>
          </a:bodyPr>
          <a:lstStyle/>
          <a:p>
            <a:pPr marL="12700">
              <a:lnSpc>
                <a:spcPct val="100000"/>
              </a:lnSpc>
              <a:spcBef>
                <a:spcPts val="100"/>
              </a:spcBef>
            </a:pPr>
            <a:r>
              <a:rPr sz="4400" spc="-20"/>
              <a:t>Differential</a:t>
            </a:r>
            <a:r>
              <a:rPr sz="4400" spc="-95"/>
              <a:t> </a:t>
            </a:r>
            <a:r>
              <a:rPr sz="4400" spc="-5"/>
              <a:t>Diagnosis</a:t>
            </a:r>
            <a:endParaRPr sz="4400"/>
          </a:p>
        </p:txBody>
      </p:sp>
      <p:sp>
        <p:nvSpPr>
          <p:cNvPr id="3" name="object 3"/>
          <p:cNvSpPr txBox="1"/>
          <p:nvPr/>
        </p:nvSpPr>
        <p:spPr>
          <a:xfrm>
            <a:off x="964551" y="1482924"/>
            <a:ext cx="7021831" cy="3636252"/>
          </a:xfrm>
          <a:prstGeom prst="rect">
            <a:avLst/>
          </a:prstGeom>
        </p:spPr>
        <p:txBody>
          <a:bodyPr vert="horz" wrap="square" lIns="0" tIns="45085" rIns="0" bIns="0" rtlCol="0">
            <a:spAutoFit/>
          </a:bodyPr>
          <a:lstStyle/>
          <a:p>
            <a:pPr marL="187960" indent="-175895">
              <a:lnSpc>
                <a:spcPct val="100000"/>
              </a:lnSpc>
              <a:spcBef>
                <a:spcPts val="355"/>
              </a:spcBef>
              <a:buFont typeface="Arial MT"/>
              <a:buChar char="•"/>
              <a:tabLst>
                <a:tab pos="188595" algn="l"/>
              </a:tabLst>
            </a:pPr>
            <a:r>
              <a:rPr sz="2800" spc="-5">
                <a:latin typeface="Calibri"/>
                <a:cs typeface="Calibri"/>
              </a:rPr>
              <a:t>The</a:t>
            </a:r>
            <a:r>
              <a:rPr sz="2800" spc="-15">
                <a:latin typeface="Calibri"/>
                <a:cs typeface="Calibri"/>
              </a:rPr>
              <a:t> </a:t>
            </a:r>
            <a:r>
              <a:rPr sz="2800" spc="-20">
                <a:latin typeface="Calibri"/>
                <a:cs typeface="Calibri"/>
              </a:rPr>
              <a:t>differential</a:t>
            </a:r>
            <a:r>
              <a:rPr sz="2800" spc="-15">
                <a:latin typeface="Calibri"/>
                <a:cs typeface="Calibri"/>
              </a:rPr>
              <a:t> </a:t>
            </a:r>
            <a:r>
              <a:rPr sz="2800" spc="-5">
                <a:latin typeface="Calibri"/>
                <a:cs typeface="Calibri"/>
              </a:rPr>
              <a:t>diagnosis</a:t>
            </a:r>
            <a:r>
              <a:rPr sz="2800" spc="-10">
                <a:latin typeface="Calibri"/>
                <a:cs typeface="Calibri"/>
              </a:rPr>
              <a:t> </a:t>
            </a:r>
            <a:r>
              <a:rPr sz="2800" spc="-5">
                <a:latin typeface="Calibri"/>
                <a:cs typeface="Calibri"/>
              </a:rPr>
              <a:t>of</a:t>
            </a:r>
            <a:r>
              <a:rPr sz="2800" spc="-10">
                <a:latin typeface="Calibri"/>
                <a:cs typeface="Calibri"/>
              </a:rPr>
              <a:t> </a:t>
            </a:r>
            <a:r>
              <a:rPr sz="2800">
                <a:latin typeface="Calibri"/>
                <a:cs typeface="Calibri"/>
              </a:rPr>
              <a:t>a</a:t>
            </a:r>
            <a:r>
              <a:rPr sz="2800" spc="-10">
                <a:latin typeface="Calibri"/>
                <a:cs typeface="Calibri"/>
              </a:rPr>
              <a:t> </a:t>
            </a:r>
            <a:r>
              <a:rPr sz="2800" spc="-5">
                <a:latin typeface="Calibri"/>
                <a:cs typeface="Calibri"/>
              </a:rPr>
              <a:t>CNS</a:t>
            </a:r>
            <a:r>
              <a:rPr sz="2800" spc="-15">
                <a:latin typeface="Calibri"/>
                <a:cs typeface="Calibri"/>
              </a:rPr>
              <a:t> </a:t>
            </a:r>
            <a:r>
              <a:rPr sz="2800" spc="-5">
                <a:latin typeface="Calibri"/>
                <a:cs typeface="Calibri"/>
              </a:rPr>
              <a:t>mass</a:t>
            </a:r>
            <a:r>
              <a:rPr sz="2800" spc="-10">
                <a:latin typeface="Calibri"/>
                <a:cs typeface="Calibri"/>
              </a:rPr>
              <a:t> </a:t>
            </a:r>
            <a:r>
              <a:rPr sz="2800" spc="-5">
                <a:latin typeface="Calibri"/>
                <a:cs typeface="Calibri"/>
              </a:rPr>
              <a:t>lesion</a:t>
            </a:r>
            <a:r>
              <a:rPr sz="2800" spc="-10">
                <a:latin typeface="Calibri"/>
                <a:cs typeface="Calibri"/>
              </a:rPr>
              <a:t> </a:t>
            </a:r>
            <a:r>
              <a:rPr sz="2800">
                <a:latin typeface="Calibri"/>
                <a:cs typeface="Calibri"/>
              </a:rPr>
              <a:t>:</a:t>
            </a:r>
          </a:p>
          <a:p>
            <a:pPr marL="645160" lvl="1" indent="-184150">
              <a:lnSpc>
                <a:spcPct val="100000"/>
              </a:lnSpc>
              <a:spcBef>
                <a:spcPts val="215"/>
              </a:spcBef>
              <a:buFont typeface="Arial MT"/>
              <a:buChar char="•"/>
              <a:tabLst>
                <a:tab pos="645795" algn="l"/>
              </a:tabLst>
            </a:pPr>
            <a:r>
              <a:rPr sz="2400" spc="-10">
                <a:latin typeface="Calibri"/>
                <a:cs typeface="Calibri"/>
              </a:rPr>
              <a:t>Malignant</a:t>
            </a:r>
            <a:r>
              <a:rPr sz="2400" spc="-35">
                <a:latin typeface="Calibri"/>
                <a:cs typeface="Calibri"/>
              </a:rPr>
              <a:t> </a:t>
            </a:r>
            <a:r>
              <a:rPr sz="2400" spc="-45">
                <a:latin typeface="Calibri"/>
                <a:cs typeface="Calibri"/>
              </a:rPr>
              <a:t>tumor.</a:t>
            </a:r>
            <a:endParaRPr sz="2400">
              <a:latin typeface="Calibri"/>
              <a:cs typeface="Calibri"/>
            </a:endParaRPr>
          </a:p>
          <a:p>
            <a:pPr marL="645160" lvl="1" indent="-184150">
              <a:lnSpc>
                <a:spcPct val="100000"/>
              </a:lnSpc>
              <a:spcBef>
                <a:spcPts val="215"/>
              </a:spcBef>
              <a:buFont typeface="Arial MT"/>
              <a:buChar char="•"/>
              <a:tabLst>
                <a:tab pos="645795" algn="l"/>
              </a:tabLst>
            </a:pPr>
            <a:r>
              <a:rPr sz="2400" spc="-5">
                <a:latin typeface="Calibri"/>
                <a:cs typeface="Calibri"/>
              </a:rPr>
              <a:t>Benign</a:t>
            </a:r>
            <a:r>
              <a:rPr sz="2400" spc="-45">
                <a:latin typeface="Calibri"/>
                <a:cs typeface="Calibri"/>
              </a:rPr>
              <a:t> tumor.</a:t>
            </a:r>
            <a:endParaRPr sz="2400">
              <a:latin typeface="Calibri"/>
              <a:cs typeface="Calibri"/>
            </a:endParaRPr>
          </a:p>
          <a:p>
            <a:pPr marL="645160" lvl="1" indent="-184150">
              <a:lnSpc>
                <a:spcPct val="100000"/>
              </a:lnSpc>
              <a:spcBef>
                <a:spcPts val="210"/>
              </a:spcBef>
              <a:buFont typeface="Arial MT"/>
              <a:buChar char="•"/>
              <a:tabLst>
                <a:tab pos="645795" algn="l"/>
              </a:tabLst>
            </a:pPr>
            <a:r>
              <a:rPr sz="2400" spc="-55">
                <a:latin typeface="Calibri"/>
                <a:cs typeface="Calibri"/>
              </a:rPr>
              <a:t>AV</a:t>
            </a:r>
            <a:r>
              <a:rPr sz="2400" spc="-30">
                <a:latin typeface="Calibri"/>
                <a:cs typeface="Calibri"/>
              </a:rPr>
              <a:t> </a:t>
            </a:r>
            <a:r>
              <a:rPr sz="2400" spc="-10">
                <a:latin typeface="Calibri"/>
                <a:cs typeface="Calibri"/>
              </a:rPr>
              <a:t>malformation,</a:t>
            </a:r>
            <a:r>
              <a:rPr sz="2400" spc="-30">
                <a:latin typeface="Calibri"/>
                <a:cs typeface="Calibri"/>
              </a:rPr>
              <a:t> </a:t>
            </a:r>
            <a:r>
              <a:rPr sz="2400" spc="-5">
                <a:latin typeface="Calibri"/>
                <a:cs typeface="Calibri"/>
              </a:rPr>
              <a:t>aneurysm.</a:t>
            </a:r>
            <a:endParaRPr sz="2400">
              <a:latin typeface="Calibri"/>
              <a:cs typeface="Calibri"/>
            </a:endParaRPr>
          </a:p>
          <a:p>
            <a:pPr marL="645160" lvl="1" indent="-184150">
              <a:lnSpc>
                <a:spcPct val="100000"/>
              </a:lnSpc>
              <a:spcBef>
                <a:spcPts val="215"/>
              </a:spcBef>
              <a:buFont typeface="Arial MT"/>
              <a:buChar char="•"/>
              <a:tabLst>
                <a:tab pos="645795" algn="l"/>
              </a:tabLst>
            </a:pPr>
            <a:r>
              <a:rPr sz="2400" spc="-15">
                <a:latin typeface="Calibri"/>
                <a:cs typeface="Calibri"/>
              </a:rPr>
              <a:t>Brain</a:t>
            </a:r>
            <a:r>
              <a:rPr sz="2400" spc="-40">
                <a:latin typeface="Calibri"/>
                <a:cs typeface="Calibri"/>
              </a:rPr>
              <a:t> </a:t>
            </a:r>
            <a:r>
              <a:rPr sz="2400" spc="-5">
                <a:latin typeface="Calibri"/>
                <a:cs typeface="Calibri"/>
              </a:rPr>
              <a:t>abscess.</a:t>
            </a:r>
            <a:endParaRPr sz="2400">
              <a:latin typeface="Calibri"/>
              <a:cs typeface="Calibri"/>
            </a:endParaRPr>
          </a:p>
          <a:p>
            <a:pPr marL="645160" lvl="1" indent="-184150">
              <a:lnSpc>
                <a:spcPct val="100000"/>
              </a:lnSpc>
              <a:spcBef>
                <a:spcPts val="210"/>
              </a:spcBef>
              <a:buFont typeface="Arial MT"/>
              <a:buChar char="•"/>
              <a:tabLst>
                <a:tab pos="645795" algn="l"/>
              </a:tabLst>
            </a:pPr>
            <a:r>
              <a:rPr sz="2400" spc="-15">
                <a:latin typeface="Calibri"/>
                <a:cs typeface="Calibri"/>
              </a:rPr>
              <a:t>Intracranial </a:t>
            </a:r>
            <a:r>
              <a:rPr sz="2400" spc="-10">
                <a:latin typeface="Calibri"/>
                <a:cs typeface="Calibri"/>
              </a:rPr>
              <a:t>hemorrhage.</a:t>
            </a:r>
            <a:endParaRPr sz="2400">
              <a:latin typeface="Calibri"/>
              <a:cs typeface="Calibri"/>
            </a:endParaRPr>
          </a:p>
          <a:p>
            <a:pPr marL="645160" lvl="1" indent="-184150">
              <a:lnSpc>
                <a:spcPct val="100000"/>
              </a:lnSpc>
              <a:spcBef>
                <a:spcPts val="210"/>
              </a:spcBef>
              <a:buFont typeface="Arial MT"/>
              <a:buChar char="•"/>
              <a:tabLst>
                <a:tab pos="645795" algn="l"/>
              </a:tabLst>
            </a:pPr>
            <a:r>
              <a:rPr sz="2400" spc="-10">
                <a:latin typeface="Calibri"/>
                <a:cs typeface="Calibri"/>
              </a:rPr>
              <a:t>Pseudotumor</a:t>
            </a:r>
            <a:r>
              <a:rPr sz="2400" spc="-35">
                <a:latin typeface="Calibri"/>
                <a:cs typeface="Calibri"/>
              </a:rPr>
              <a:t> </a:t>
            </a:r>
            <a:r>
              <a:rPr sz="2400" spc="-10">
                <a:latin typeface="Calibri"/>
                <a:cs typeface="Calibri"/>
              </a:rPr>
              <a:t>cerebri.</a:t>
            </a:r>
            <a:endParaRPr sz="2400">
              <a:latin typeface="Calibri"/>
              <a:cs typeface="Calibri"/>
            </a:endParaRPr>
          </a:p>
          <a:p>
            <a:pPr marL="645160" lvl="1" indent="-184150">
              <a:lnSpc>
                <a:spcPct val="100000"/>
              </a:lnSpc>
              <a:spcBef>
                <a:spcPts val="215"/>
              </a:spcBef>
              <a:buFont typeface="Arial MT"/>
              <a:buChar char="•"/>
              <a:tabLst>
                <a:tab pos="645795" algn="l"/>
              </a:tabLst>
            </a:pPr>
            <a:r>
              <a:rPr sz="2400" spc="-15">
                <a:latin typeface="Calibri"/>
                <a:cs typeface="Calibri"/>
              </a:rPr>
              <a:t>Vasculitis.</a:t>
            </a:r>
            <a:endParaRPr sz="2400">
              <a:latin typeface="Calibri"/>
              <a:cs typeface="Calibri"/>
            </a:endParaRPr>
          </a:p>
          <a:p>
            <a:pPr marL="645160" lvl="1" indent="-184150">
              <a:lnSpc>
                <a:spcPct val="100000"/>
              </a:lnSpc>
              <a:spcBef>
                <a:spcPts val="210"/>
              </a:spcBef>
              <a:buFont typeface="Arial MT"/>
              <a:buChar char="•"/>
              <a:tabLst>
                <a:tab pos="645795" algn="l"/>
              </a:tabLst>
            </a:pPr>
            <a:r>
              <a:rPr sz="2400" spc="-20">
                <a:latin typeface="Calibri"/>
                <a:cs typeface="Calibri"/>
              </a:rPr>
              <a:t>Metastatic</a:t>
            </a:r>
            <a:r>
              <a:rPr sz="2400" spc="-30">
                <a:latin typeface="Calibri"/>
                <a:cs typeface="Calibri"/>
              </a:rPr>
              <a:t> </a:t>
            </a:r>
            <a:r>
              <a:rPr sz="2400" spc="-45">
                <a:latin typeface="Calibri"/>
                <a:cs typeface="Calibri"/>
              </a:rPr>
              <a:t>tumor.</a:t>
            </a:r>
            <a:endParaRPr sz="24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6799" y="1102320"/>
            <a:ext cx="10101580" cy="5728491"/>
          </a:xfrm>
          <a:prstGeom prst="rect">
            <a:avLst/>
          </a:prstGeom>
        </p:spPr>
        <p:txBody>
          <a:bodyPr vert="horz" wrap="square" lIns="0" tIns="97790" rIns="0" bIns="0" rtlCol="0">
            <a:spAutoFit/>
          </a:bodyPr>
          <a:lstStyle/>
          <a:p>
            <a:pPr marL="187960" marR="502284" indent="-175895">
              <a:lnSpc>
                <a:spcPct val="80000"/>
              </a:lnSpc>
              <a:spcBef>
                <a:spcPts val="770"/>
              </a:spcBef>
              <a:buFont typeface="Arial MT"/>
              <a:buChar char="•"/>
              <a:tabLst>
                <a:tab pos="188595" algn="l"/>
              </a:tabLst>
            </a:pPr>
            <a:r>
              <a:rPr lang="en-US" sz="2800" spc="-20" dirty="0">
                <a:latin typeface="Calibri"/>
                <a:cs typeface="Calibri"/>
              </a:rPr>
              <a:t>Neoplastic proliferation of lymphoid cells that forms a mass; may arise in a lymph node or in </a:t>
            </a:r>
            <a:r>
              <a:rPr lang="en-US" sz="2800" spc="-20" dirty="0" err="1">
                <a:latin typeface="Calibri"/>
                <a:cs typeface="Calibri"/>
              </a:rPr>
              <a:t>extranodal</a:t>
            </a:r>
            <a:r>
              <a:rPr lang="en-US" sz="2800" spc="-20" dirty="0">
                <a:latin typeface="Calibri"/>
                <a:cs typeface="Calibri"/>
              </a:rPr>
              <a:t> tissue</a:t>
            </a:r>
          </a:p>
          <a:p>
            <a:pPr marL="187960" marR="502284" indent="-175895">
              <a:lnSpc>
                <a:spcPct val="80000"/>
              </a:lnSpc>
              <a:spcBef>
                <a:spcPts val="770"/>
              </a:spcBef>
              <a:buFont typeface="Arial MT"/>
              <a:buChar char="•"/>
              <a:tabLst>
                <a:tab pos="188595" algn="l"/>
              </a:tabLst>
            </a:pPr>
            <a:endParaRPr lang="en-US" sz="2800" spc="-20" dirty="0">
              <a:latin typeface="Calibri"/>
              <a:cs typeface="Calibri"/>
            </a:endParaRPr>
          </a:p>
          <a:p>
            <a:pPr marL="187960" marR="502284" indent="-175895">
              <a:lnSpc>
                <a:spcPct val="80000"/>
              </a:lnSpc>
              <a:spcBef>
                <a:spcPts val="770"/>
              </a:spcBef>
              <a:buFont typeface="Arial MT"/>
              <a:buChar char="•"/>
              <a:tabLst>
                <a:tab pos="188595" algn="l"/>
              </a:tabLst>
            </a:pPr>
            <a:endParaRPr lang="en-US" sz="2800" spc="-20" dirty="0">
              <a:latin typeface="Calibri"/>
              <a:cs typeface="Calibri"/>
            </a:endParaRPr>
          </a:p>
          <a:p>
            <a:pPr marL="187960" marR="502284" indent="-175895">
              <a:lnSpc>
                <a:spcPct val="80000"/>
              </a:lnSpc>
              <a:spcBef>
                <a:spcPts val="770"/>
              </a:spcBef>
              <a:buFont typeface="Arial MT"/>
              <a:buChar char="•"/>
              <a:tabLst>
                <a:tab pos="188595" algn="l"/>
              </a:tabLst>
            </a:pPr>
            <a:r>
              <a:rPr sz="2800" spc="-20" dirty="0">
                <a:latin typeface="Calibri"/>
                <a:cs typeface="Calibri"/>
              </a:rPr>
              <a:t>Lymphoma</a:t>
            </a:r>
            <a:r>
              <a:rPr sz="2800" spc="-10" dirty="0">
                <a:latin typeface="Calibri"/>
                <a:cs typeface="Calibri"/>
              </a:rPr>
              <a:t> </a:t>
            </a:r>
            <a:r>
              <a:rPr sz="2800" spc="-5" dirty="0">
                <a:latin typeface="Calibri"/>
                <a:cs typeface="Calibri"/>
              </a:rPr>
              <a:t>is </a:t>
            </a:r>
            <a:r>
              <a:rPr sz="2800" spc="-10" dirty="0">
                <a:latin typeface="Calibri"/>
                <a:cs typeface="Calibri"/>
              </a:rPr>
              <a:t>the</a:t>
            </a:r>
            <a:r>
              <a:rPr sz="2800" spc="35" dirty="0">
                <a:latin typeface="Calibri"/>
                <a:cs typeface="Calibri"/>
              </a:rPr>
              <a:t> </a:t>
            </a:r>
            <a:r>
              <a:rPr sz="2800" spc="-15" dirty="0">
                <a:solidFill>
                  <a:srgbClr val="FF0000"/>
                </a:solidFill>
                <a:latin typeface="Calibri"/>
                <a:cs typeface="Calibri"/>
              </a:rPr>
              <a:t>third</a:t>
            </a:r>
            <a:r>
              <a:rPr sz="2800" spc="-5" dirty="0">
                <a:solidFill>
                  <a:srgbClr val="FF0000"/>
                </a:solidFill>
                <a:latin typeface="Calibri"/>
                <a:cs typeface="Calibri"/>
              </a:rPr>
              <a:t> </a:t>
            </a:r>
            <a:r>
              <a:rPr sz="2800" spc="-15" dirty="0">
                <a:solidFill>
                  <a:srgbClr val="FF0000"/>
                </a:solidFill>
                <a:latin typeface="Calibri"/>
                <a:cs typeface="Calibri"/>
              </a:rPr>
              <a:t>most</a:t>
            </a:r>
            <a:r>
              <a:rPr sz="2800" spc="-10" dirty="0">
                <a:solidFill>
                  <a:srgbClr val="FF0000"/>
                </a:solidFill>
                <a:latin typeface="Calibri"/>
                <a:cs typeface="Calibri"/>
              </a:rPr>
              <a:t> common</a:t>
            </a:r>
            <a:r>
              <a:rPr sz="2800" spc="25" dirty="0">
                <a:solidFill>
                  <a:srgbClr val="FF0000"/>
                </a:solidFill>
                <a:latin typeface="Calibri"/>
                <a:cs typeface="Calibri"/>
              </a:rPr>
              <a:t> </a:t>
            </a:r>
            <a:r>
              <a:rPr sz="2800" spc="-5" dirty="0">
                <a:latin typeface="Calibri"/>
                <a:cs typeface="Calibri"/>
              </a:rPr>
              <a:t>cancer </a:t>
            </a:r>
            <a:r>
              <a:rPr sz="2800" dirty="0">
                <a:latin typeface="Calibri"/>
                <a:cs typeface="Calibri"/>
              </a:rPr>
              <a:t>among</a:t>
            </a:r>
            <a:r>
              <a:rPr sz="2800" spc="-5" dirty="0">
                <a:latin typeface="Calibri"/>
                <a:cs typeface="Calibri"/>
              </a:rPr>
              <a:t> </a:t>
            </a:r>
            <a:r>
              <a:rPr sz="2800" spc="-15" dirty="0">
                <a:latin typeface="Calibri"/>
                <a:cs typeface="Calibri"/>
              </a:rPr>
              <a:t>U.S.</a:t>
            </a:r>
            <a:r>
              <a:rPr sz="2800" spc="-5" dirty="0">
                <a:latin typeface="Calibri"/>
                <a:cs typeface="Calibri"/>
              </a:rPr>
              <a:t> </a:t>
            </a:r>
            <a:r>
              <a:rPr sz="2800" spc="-10" dirty="0">
                <a:latin typeface="Calibri"/>
                <a:cs typeface="Calibri"/>
              </a:rPr>
              <a:t>children </a:t>
            </a:r>
            <a:r>
              <a:rPr sz="2800" spc="-620" dirty="0">
                <a:latin typeface="Calibri"/>
                <a:cs typeface="Calibri"/>
              </a:rPr>
              <a:t> </a:t>
            </a:r>
            <a:r>
              <a:rPr sz="2800" spc="-5" dirty="0">
                <a:latin typeface="Calibri"/>
                <a:cs typeface="Calibri"/>
              </a:rPr>
              <a:t>(</a:t>
            </a:r>
            <a:r>
              <a:rPr sz="2800" spc="-5" dirty="0">
                <a:solidFill>
                  <a:srgbClr val="FF0000"/>
                </a:solidFill>
                <a:latin typeface="Arial MT"/>
                <a:cs typeface="Arial MT"/>
              </a:rPr>
              <a:t>≤</a:t>
            </a:r>
            <a:r>
              <a:rPr sz="2800" spc="-5" dirty="0">
                <a:solidFill>
                  <a:srgbClr val="FF0000"/>
                </a:solidFill>
                <a:latin typeface="Calibri"/>
                <a:cs typeface="Calibri"/>
              </a:rPr>
              <a:t>14 </a:t>
            </a:r>
            <a:r>
              <a:rPr sz="2800" spc="-20" dirty="0" err="1">
                <a:solidFill>
                  <a:srgbClr val="FF0000"/>
                </a:solidFill>
                <a:latin typeface="Calibri"/>
                <a:cs typeface="Calibri"/>
              </a:rPr>
              <a:t>yrs</a:t>
            </a:r>
            <a:r>
              <a:rPr sz="2800" spc="-20" dirty="0">
                <a:solidFill>
                  <a:srgbClr val="FF0000"/>
                </a:solidFill>
                <a:latin typeface="Calibri"/>
                <a:cs typeface="Calibri"/>
              </a:rPr>
              <a:t> </a:t>
            </a:r>
            <a:r>
              <a:rPr sz="2800" spc="-5" dirty="0">
                <a:latin typeface="Calibri"/>
                <a:cs typeface="Calibri"/>
              </a:rPr>
              <a:t>old), with </a:t>
            </a:r>
            <a:r>
              <a:rPr sz="2800" dirty="0">
                <a:latin typeface="Calibri"/>
                <a:cs typeface="Calibri"/>
              </a:rPr>
              <a:t>an annual </a:t>
            </a:r>
            <a:r>
              <a:rPr sz="2800" spc="-5" dirty="0">
                <a:latin typeface="Calibri"/>
                <a:cs typeface="Calibri"/>
              </a:rPr>
              <a:t>incidence of 15 cases per </a:t>
            </a:r>
            <a:r>
              <a:rPr sz="2800" dirty="0">
                <a:latin typeface="Calibri"/>
                <a:cs typeface="Calibri"/>
              </a:rPr>
              <a:t>1 </a:t>
            </a:r>
            <a:r>
              <a:rPr sz="2800" spc="-5" dirty="0">
                <a:latin typeface="Calibri"/>
                <a:cs typeface="Calibri"/>
              </a:rPr>
              <a:t>million </a:t>
            </a:r>
            <a:r>
              <a:rPr sz="2800" dirty="0">
                <a:latin typeface="Calibri"/>
                <a:cs typeface="Calibri"/>
              </a:rPr>
              <a:t> </a:t>
            </a:r>
            <a:r>
              <a:rPr sz="2800" spc="-10" dirty="0">
                <a:latin typeface="Calibri"/>
                <a:cs typeface="Calibri"/>
              </a:rPr>
              <a:t>children.</a:t>
            </a:r>
            <a:endParaRPr sz="2800" dirty="0">
              <a:latin typeface="Calibri"/>
              <a:cs typeface="Calibri"/>
            </a:endParaRPr>
          </a:p>
          <a:p>
            <a:pPr>
              <a:lnSpc>
                <a:spcPct val="100000"/>
              </a:lnSpc>
              <a:spcBef>
                <a:spcPts val="25"/>
              </a:spcBef>
              <a:buFont typeface="Arial MT"/>
              <a:buChar char="•"/>
            </a:pPr>
            <a:endParaRPr sz="3800" dirty="0">
              <a:latin typeface="Calibri"/>
              <a:cs typeface="Calibri"/>
            </a:endParaRPr>
          </a:p>
          <a:p>
            <a:pPr marL="187960" marR="5080" indent="-175895">
              <a:lnSpc>
                <a:spcPts val="2690"/>
              </a:lnSpc>
              <a:buFont typeface="Arial MT"/>
              <a:buChar char="•"/>
              <a:tabLst>
                <a:tab pos="188595" algn="l"/>
              </a:tabLst>
            </a:pPr>
            <a:r>
              <a:rPr sz="2800" spc="-5" dirty="0">
                <a:latin typeface="Calibri"/>
                <a:cs typeface="Calibri"/>
              </a:rPr>
              <a:t>It</a:t>
            </a:r>
            <a:r>
              <a:rPr sz="2800" spc="-10" dirty="0">
                <a:latin typeface="Calibri"/>
                <a:cs typeface="Calibri"/>
              </a:rPr>
              <a:t> </a:t>
            </a:r>
            <a:r>
              <a:rPr sz="2800" spc="-5" dirty="0">
                <a:latin typeface="Calibri"/>
                <a:cs typeface="Calibri"/>
              </a:rPr>
              <a:t>is </a:t>
            </a:r>
            <a:r>
              <a:rPr sz="2800" spc="-10" dirty="0">
                <a:latin typeface="Calibri"/>
                <a:cs typeface="Calibri"/>
              </a:rPr>
              <a:t>the</a:t>
            </a:r>
            <a:r>
              <a:rPr sz="2800" spc="30" dirty="0">
                <a:latin typeface="Calibri"/>
                <a:cs typeface="Calibri"/>
              </a:rPr>
              <a:t> </a:t>
            </a:r>
            <a:r>
              <a:rPr sz="2800" spc="-15" dirty="0">
                <a:solidFill>
                  <a:srgbClr val="FF0000"/>
                </a:solidFill>
                <a:latin typeface="Calibri"/>
                <a:cs typeface="Calibri"/>
              </a:rPr>
              <a:t>most</a:t>
            </a:r>
            <a:r>
              <a:rPr sz="2800" spc="-10" dirty="0">
                <a:solidFill>
                  <a:srgbClr val="FF0000"/>
                </a:solidFill>
                <a:latin typeface="Calibri"/>
                <a:cs typeface="Calibri"/>
              </a:rPr>
              <a:t> common</a:t>
            </a:r>
            <a:r>
              <a:rPr sz="2800" dirty="0">
                <a:solidFill>
                  <a:srgbClr val="FF0000"/>
                </a:solidFill>
                <a:latin typeface="Calibri"/>
                <a:cs typeface="Calibri"/>
              </a:rPr>
              <a:t> </a:t>
            </a:r>
            <a:r>
              <a:rPr sz="2800" spc="-5" dirty="0">
                <a:solidFill>
                  <a:srgbClr val="FF0000"/>
                </a:solidFill>
                <a:latin typeface="Calibri"/>
                <a:cs typeface="Calibri"/>
              </a:rPr>
              <a:t>cancer in</a:t>
            </a:r>
            <a:r>
              <a:rPr sz="2800" dirty="0">
                <a:solidFill>
                  <a:srgbClr val="FF0000"/>
                </a:solidFill>
                <a:latin typeface="Calibri"/>
                <a:cs typeface="Calibri"/>
              </a:rPr>
              <a:t> </a:t>
            </a:r>
            <a:r>
              <a:rPr sz="2800" spc="-5" dirty="0">
                <a:solidFill>
                  <a:srgbClr val="FF0000"/>
                </a:solidFill>
                <a:latin typeface="Calibri"/>
                <a:cs typeface="Calibri"/>
              </a:rPr>
              <a:t>adolescents</a:t>
            </a:r>
            <a:r>
              <a:rPr sz="2800" spc="-5" dirty="0">
                <a:latin typeface="Calibri"/>
                <a:cs typeface="Calibri"/>
              </a:rPr>
              <a:t>, </a:t>
            </a:r>
            <a:r>
              <a:rPr sz="2800" spc="-10" dirty="0">
                <a:latin typeface="Calibri"/>
                <a:cs typeface="Calibri"/>
              </a:rPr>
              <a:t>accounting</a:t>
            </a:r>
            <a:r>
              <a:rPr sz="2800" spc="-5" dirty="0">
                <a:latin typeface="Calibri"/>
                <a:cs typeface="Calibri"/>
              </a:rPr>
              <a:t> </a:t>
            </a:r>
            <a:r>
              <a:rPr sz="2800" spc="-25" dirty="0">
                <a:latin typeface="Calibri"/>
                <a:cs typeface="Calibri"/>
              </a:rPr>
              <a:t>for</a:t>
            </a:r>
            <a:r>
              <a:rPr sz="2800" spc="-5" dirty="0">
                <a:latin typeface="Calibri"/>
                <a:cs typeface="Calibri"/>
              </a:rPr>
              <a:t> &gt;25% of </a:t>
            </a:r>
            <a:r>
              <a:rPr sz="2800" spc="-615" dirty="0">
                <a:latin typeface="Calibri"/>
                <a:cs typeface="Calibri"/>
              </a:rPr>
              <a:t> </a:t>
            </a:r>
            <a:r>
              <a:rPr sz="2800" spc="-10" dirty="0">
                <a:latin typeface="Calibri"/>
                <a:cs typeface="Calibri"/>
              </a:rPr>
              <a:t>newly </a:t>
            </a:r>
            <a:r>
              <a:rPr sz="2800" spc="-5" dirty="0">
                <a:latin typeface="Calibri"/>
                <a:cs typeface="Calibri"/>
              </a:rPr>
              <a:t>diagnosed </a:t>
            </a:r>
            <a:r>
              <a:rPr sz="2800" spc="-15" dirty="0">
                <a:latin typeface="Calibri"/>
                <a:cs typeface="Calibri"/>
              </a:rPr>
              <a:t>cancers</a:t>
            </a:r>
            <a:r>
              <a:rPr sz="2800" spc="-5" dirty="0">
                <a:latin typeface="Calibri"/>
                <a:cs typeface="Calibri"/>
              </a:rPr>
              <a:t> in </a:t>
            </a:r>
            <a:r>
              <a:rPr sz="2800" spc="-10" dirty="0">
                <a:latin typeface="Calibri"/>
                <a:cs typeface="Calibri"/>
              </a:rPr>
              <a:t>those </a:t>
            </a:r>
            <a:r>
              <a:rPr sz="2800" spc="-5" dirty="0">
                <a:latin typeface="Calibri"/>
                <a:cs typeface="Calibri"/>
              </a:rPr>
              <a:t>15-19 </a:t>
            </a:r>
            <a:r>
              <a:rPr sz="2800" spc="-20" dirty="0" err="1">
                <a:latin typeface="Calibri"/>
                <a:cs typeface="Calibri"/>
              </a:rPr>
              <a:t>yrs</a:t>
            </a:r>
            <a:r>
              <a:rPr sz="2800" spc="-5" dirty="0">
                <a:latin typeface="Calibri"/>
                <a:cs typeface="Calibri"/>
              </a:rPr>
              <a:t> old.</a:t>
            </a:r>
            <a:endParaRPr sz="2800" dirty="0">
              <a:latin typeface="Calibri"/>
              <a:cs typeface="Calibri"/>
            </a:endParaRPr>
          </a:p>
          <a:p>
            <a:pPr>
              <a:lnSpc>
                <a:spcPct val="100000"/>
              </a:lnSpc>
              <a:spcBef>
                <a:spcPts val="10"/>
              </a:spcBef>
              <a:buFont typeface="Arial MT"/>
              <a:buChar char="•"/>
            </a:pPr>
            <a:endParaRPr sz="3300" dirty="0">
              <a:latin typeface="Calibri"/>
              <a:cs typeface="Calibri"/>
            </a:endParaRPr>
          </a:p>
          <a:p>
            <a:pPr marL="187960" indent="-175895">
              <a:lnSpc>
                <a:spcPts val="3025"/>
              </a:lnSpc>
              <a:buFont typeface="Arial MT"/>
              <a:buChar char="•"/>
              <a:tabLst>
                <a:tab pos="188595" algn="l"/>
              </a:tabLst>
            </a:pPr>
            <a:r>
              <a:rPr sz="2800" spc="-5" dirty="0">
                <a:latin typeface="Calibri"/>
                <a:cs typeface="Calibri"/>
              </a:rPr>
              <a:t>The</a:t>
            </a:r>
            <a:r>
              <a:rPr sz="2800" spc="-15" dirty="0">
                <a:latin typeface="Calibri"/>
                <a:cs typeface="Calibri"/>
              </a:rPr>
              <a:t> </a:t>
            </a:r>
            <a:r>
              <a:rPr sz="2800" dirty="0">
                <a:latin typeface="Calibri"/>
                <a:cs typeface="Calibri"/>
              </a:rPr>
              <a:t>2</a:t>
            </a:r>
            <a:r>
              <a:rPr sz="2800" spc="-10" dirty="0">
                <a:latin typeface="Calibri"/>
                <a:cs typeface="Calibri"/>
              </a:rPr>
              <a:t> </a:t>
            </a:r>
            <a:r>
              <a:rPr sz="2800" spc="-15" dirty="0">
                <a:latin typeface="Calibri"/>
                <a:cs typeface="Calibri"/>
              </a:rPr>
              <a:t>broad</a:t>
            </a:r>
            <a:r>
              <a:rPr sz="2800" spc="-10" dirty="0">
                <a:latin typeface="Calibri"/>
                <a:cs typeface="Calibri"/>
              </a:rPr>
              <a:t> </a:t>
            </a:r>
            <a:r>
              <a:rPr sz="2800" spc="-15" dirty="0">
                <a:latin typeface="Calibri"/>
                <a:cs typeface="Calibri"/>
              </a:rPr>
              <a:t>categories</a:t>
            </a:r>
            <a:r>
              <a:rPr sz="2800" spc="-10" dirty="0">
                <a:latin typeface="Calibri"/>
                <a:cs typeface="Calibri"/>
              </a:rPr>
              <a:t> </a:t>
            </a:r>
            <a:r>
              <a:rPr sz="2800" spc="-5" dirty="0">
                <a:latin typeface="Calibri"/>
                <a:cs typeface="Calibri"/>
              </a:rPr>
              <a:t>of</a:t>
            </a:r>
            <a:r>
              <a:rPr sz="2800" spc="-10" dirty="0">
                <a:latin typeface="Calibri"/>
                <a:cs typeface="Calibri"/>
              </a:rPr>
              <a:t> </a:t>
            </a:r>
            <a:r>
              <a:rPr sz="2800" spc="-5" dirty="0">
                <a:latin typeface="Calibri"/>
                <a:cs typeface="Calibri"/>
              </a:rPr>
              <a:t>lymphoma,</a:t>
            </a:r>
            <a:r>
              <a:rPr sz="2800" spc="-10" dirty="0">
                <a:latin typeface="Calibri"/>
                <a:cs typeface="Calibri"/>
              </a:rPr>
              <a:t> </a:t>
            </a:r>
            <a:r>
              <a:rPr sz="2800" spc="-5" dirty="0">
                <a:latin typeface="Calibri"/>
                <a:cs typeface="Calibri"/>
              </a:rPr>
              <a:t>Hodgkin</a:t>
            </a:r>
            <a:r>
              <a:rPr sz="2800" spc="-10" dirty="0">
                <a:latin typeface="Calibri"/>
                <a:cs typeface="Calibri"/>
              </a:rPr>
              <a:t> </a:t>
            </a:r>
            <a:r>
              <a:rPr sz="2800" spc="-5" dirty="0">
                <a:latin typeface="Calibri"/>
                <a:cs typeface="Calibri"/>
              </a:rPr>
              <a:t>lymphoma</a:t>
            </a:r>
            <a:r>
              <a:rPr sz="2800" spc="-10" dirty="0">
                <a:latin typeface="Calibri"/>
                <a:cs typeface="Calibri"/>
              </a:rPr>
              <a:t> </a:t>
            </a:r>
            <a:r>
              <a:rPr sz="2800" dirty="0">
                <a:latin typeface="Calibri"/>
                <a:cs typeface="Calibri"/>
              </a:rPr>
              <a:t>and</a:t>
            </a:r>
          </a:p>
          <a:p>
            <a:pPr marL="187960" marR="353060">
              <a:lnSpc>
                <a:spcPts val="2690"/>
              </a:lnSpc>
              <a:spcBef>
                <a:spcPts val="310"/>
              </a:spcBef>
            </a:pPr>
            <a:r>
              <a:rPr sz="2800" spc="-5" dirty="0">
                <a:latin typeface="Calibri"/>
                <a:cs typeface="Calibri"/>
              </a:rPr>
              <a:t>non-Hodgkin lymphoma,</a:t>
            </a:r>
            <a:r>
              <a:rPr sz="2800" dirty="0">
                <a:latin typeface="Calibri"/>
                <a:cs typeface="Calibri"/>
              </a:rPr>
              <a:t> </a:t>
            </a:r>
            <a:r>
              <a:rPr sz="2800" spc="-25" dirty="0">
                <a:latin typeface="Calibri"/>
                <a:cs typeface="Calibri"/>
              </a:rPr>
              <a:t>have</a:t>
            </a:r>
            <a:r>
              <a:rPr sz="2800" dirty="0">
                <a:latin typeface="Calibri"/>
                <a:cs typeface="Calibri"/>
              </a:rPr>
              <a:t> </a:t>
            </a:r>
            <a:r>
              <a:rPr sz="2800" spc="-25" dirty="0">
                <a:latin typeface="Calibri"/>
                <a:cs typeface="Calibri"/>
              </a:rPr>
              <a:t>different</a:t>
            </a:r>
            <a:r>
              <a:rPr sz="2800" spc="-5" dirty="0">
                <a:latin typeface="Calibri"/>
                <a:cs typeface="Calibri"/>
              </a:rPr>
              <a:t> </a:t>
            </a:r>
            <a:r>
              <a:rPr sz="2800" spc="-10" dirty="0">
                <a:latin typeface="Calibri"/>
                <a:cs typeface="Calibri"/>
              </a:rPr>
              <a:t>clinical</a:t>
            </a:r>
            <a:r>
              <a:rPr sz="2800" dirty="0">
                <a:latin typeface="Calibri"/>
                <a:cs typeface="Calibri"/>
              </a:rPr>
              <a:t> </a:t>
            </a:r>
            <a:r>
              <a:rPr sz="2800" spc="-20" dirty="0">
                <a:latin typeface="Calibri"/>
                <a:cs typeface="Calibri"/>
              </a:rPr>
              <a:t>manifestations</a:t>
            </a:r>
            <a:r>
              <a:rPr sz="2800" spc="-5" dirty="0">
                <a:latin typeface="Calibri"/>
                <a:cs typeface="Calibri"/>
              </a:rPr>
              <a:t> </a:t>
            </a:r>
            <a:r>
              <a:rPr sz="2800" dirty="0">
                <a:latin typeface="Calibri"/>
                <a:cs typeface="Calibri"/>
              </a:rPr>
              <a:t>and </a:t>
            </a:r>
            <a:r>
              <a:rPr sz="2800" spc="-615" dirty="0">
                <a:latin typeface="Calibri"/>
                <a:cs typeface="Calibri"/>
              </a:rPr>
              <a:t> </a:t>
            </a:r>
            <a:r>
              <a:rPr sz="2800" spc="-15" dirty="0">
                <a:latin typeface="Calibri"/>
                <a:cs typeface="Calibri"/>
              </a:rPr>
              <a:t>treatments.*</a:t>
            </a:r>
            <a:endParaRPr sz="2800" dirty="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301918"/>
            <a:ext cx="2434591" cy="1367041"/>
          </a:xfrm>
          <a:prstGeom prst="rect">
            <a:avLst/>
          </a:prstGeom>
        </p:spPr>
        <p:txBody>
          <a:bodyPr vert="horz" wrap="square" lIns="0" tIns="12700" rIns="0" bIns="0" rtlCol="0">
            <a:spAutoFit/>
          </a:bodyPr>
          <a:lstStyle/>
          <a:p>
            <a:pPr marL="12700">
              <a:lnSpc>
                <a:spcPct val="100000"/>
              </a:lnSpc>
              <a:spcBef>
                <a:spcPts val="100"/>
              </a:spcBef>
            </a:pPr>
            <a:r>
              <a:rPr sz="4400" spc="-225"/>
              <a:t>T</a:t>
            </a:r>
            <a:r>
              <a:rPr sz="4400" spc="-55"/>
              <a:t>r</a:t>
            </a:r>
            <a:r>
              <a:rPr sz="4400" spc="-5"/>
              <a:t>e</a:t>
            </a:r>
            <a:r>
              <a:rPr sz="4400" spc="-45"/>
              <a:t>a</a:t>
            </a:r>
            <a:r>
              <a:rPr sz="4400" spc="-5"/>
              <a:t>tme</a:t>
            </a:r>
            <a:r>
              <a:rPr sz="4400" spc="-45"/>
              <a:t>n</a:t>
            </a:r>
            <a:r>
              <a:rPr sz="4400"/>
              <a:t>t</a:t>
            </a:r>
          </a:p>
        </p:txBody>
      </p:sp>
      <p:sp>
        <p:nvSpPr>
          <p:cNvPr id="3" name="object 3"/>
          <p:cNvSpPr txBox="1">
            <a:spLocks noGrp="1"/>
          </p:cNvSpPr>
          <p:nvPr>
            <p:ph type="body" idx="1"/>
          </p:nvPr>
        </p:nvSpPr>
        <p:spPr>
          <a:prstGeom prst="rect">
            <a:avLst/>
          </a:prstGeom>
        </p:spPr>
        <p:txBody>
          <a:bodyPr vert="horz" wrap="square" lIns="0" tIns="60960" rIns="0" bIns="0" rtlCol="0">
            <a:spAutoFit/>
          </a:bodyPr>
          <a:lstStyle/>
          <a:p>
            <a:pPr marL="189865" marR="23495" indent="-175895">
              <a:lnSpc>
                <a:spcPts val="3020"/>
              </a:lnSpc>
              <a:spcBef>
                <a:spcPts val="480"/>
              </a:spcBef>
              <a:buFont typeface="Arial MT"/>
              <a:buChar char="•"/>
              <a:tabLst>
                <a:tab pos="191135" algn="l"/>
                <a:tab pos="1670685" algn="l"/>
                <a:tab pos="2254250" algn="l"/>
                <a:tab pos="2944495" algn="l"/>
                <a:tab pos="4051935" algn="l"/>
                <a:tab pos="4990465" algn="l"/>
                <a:tab pos="7411084" algn="l"/>
                <a:tab pos="8864600" algn="l"/>
                <a:tab pos="9692005" algn="l"/>
              </a:tabLst>
            </a:pPr>
            <a:r>
              <a:rPr spc="-5"/>
              <a:t>Depend</a:t>
            </a:r>
            <a:r>
              <a:t>s	</a:t>
            </a:r>
            <a:r>
              <a:rPr spc="-5"/>
              <a:t>o</a:t>
            </a:r>
            <a:r>
              <a:t>n	</a:t>
            </a:r>
            <a:r>
              <a:rPr spc="-10"/>
              <a:t>th</a:t>
            </a:r>
            <a:r>
              <a:t>e	</a:t>
            </a:r>
            <a:r>
              <a:rPr spc="-10"/>
              <a:t>tumo</a:t>
            </a:r>
            <a:r>
              <a:t>r	</a:t>
            </a:r>
            <a:r>
              <a:rPr spc="-10"/>
              <a:t>type</a:t>
            </a:r>
            <a:r>
              <a:t>,	</a:t>
            </a:r>
            <a:r>
              <a:rPr spc="-5"/>
              <a:t>hi</a:t>
            </a:r>
            <a:r>
              <a:rPr spc="-35"/>
              <a:t>s</a:t>
            </a:r>
            <a:r>
              <a:rPr spc="-30"/>
              <a:t>t</a:t>
            </a:r>
            <a:r>
              <a:rPr spc="-5"/>
              <a:t>op</a:t>
            </a:r>
            <a:r>
              <a:rPr spc="-30"/>
              <a:t>a</a:t>
            </a:r>
            <a:r>
              <a:rPr spc="-5"/>
              <a:t>tholog</a:t>
            </a:r>
            <a:r>
              <a:rPr spc="-204"/>
              <a:t>y</a:t>
            </a:r>
            <a:r>
              <a:t>,	</a:t>
            </a:r>
            <a:r>
              <a:rPr spc="-5"/>
              <a:t>lo</a:t>
            </a:r>
            <a:r>
              <a:rPr spc="-25"/>
              <a:t>c</a:t>
            </a:r>
            <a:r>
              <a:rPr spc="-30"/>
              <a:t>a</a:t>
            </a:r>
            <a:r>
              <a:rPr spc="-10"/>
              <a:t>tion</a:t>
            </a:r>
            <a:r>
              <a:t>,	</a:t>
            </a:r>
            <a:r>
              <a:rPr spc="-5"/>
              <a:t>si</a:t>
            </a:r>
            <a:r>
              <a:rPr spc="-65"/>
              <a:t>z</a:t>
            </a:r>
            <a:r>
              <a:rPr spc="-5"/>
              <a:t>e</a:t>
            </a:r>
            <a:r>
              <a:t>,	and  </a:t>
            </a:r>
            <a:r>
              <a:rPr spc="-10"/>
              <a:t>associated </a:t>
            </a:r>
            <a:r>
              <a:rPr spc="-15"/>
              <a:t>symptoms.</a:t>
            </a:r>
          </a:p>
          <a:p>
            <a:pPr marL="189865" marR="5080" indent="-175895">
              <a:lnSpc>
                <a:spcPts val="3020"/>
              </a:lnSpc>
              <a:spcBef>
                <a:spcPts val="1010"/>
              </a:spcBef>
              <a:buFont typeface="Arial MT"/>
              <a:buChar char="•"/>
              <a:tabLst>
                <a:tab pos="191135" algn="l"/>
                <a:tab pos="1866264" algn="l"/>
                <a:tab pos="4383405" algn="l"/>
                <a:tab pos="5377180" algn="l"/>
                <a:tab pos="5816600" algn="l"/>
                <a:tab pos="7936865" algn="l"/>
                <a:tab pos="9951085" algn="l"/>
              </a:tabLst>
            </a:pPr>
            <a:r>
              <a:rPr spc="-5"/>
              <a:t>High-dos</a:t>
            </a:r>
            <a:r>
              <a:t>e	</a:t>
            </a:r>
            <a:r>
              <a:rPr spc="-5"/>
              <a:t>d</a:t>
            </a:r>
            <a:r>
              <a:rPr spc="-45"/>
              <a:t>e</a:t>
            </a:r>
            <a:r>
              <a:rPr spc="-55"/>
              <a:t>x</a:t>
            </a:r>
            <a:r>
              <a:t>am</a:t>
            </a:r>
            <a:r>
              <a:rPr spc="-15"/>
              <a:t>e</a:t>
            </a:r>
            <a:r>
              <a:rPr spc="-10"/>
              <a:t>thason</a:t>
            </a:r>
            <a:r>
              <a:t>e	</a:t>
            </a:r>
            <a:r>
              <a:rPr spc="-5"/>
              <a:t>of</a:t>
            </a:r>
            <a:r>
              <a:rPr spc="-30"/>
              <a:t>t</a:t>
            </a:r>
            <a:r>
              <a:rPr spc="-5"/>
              <a:t>e</a:t>
            </a:r>
            <a:r>
              <a:t>n	</a:t>
            </a:r>
            <a:r>
              <a:rPr spc="-5"/>
              <a:t>i</a:t>
            </a:r>
            <a:r>
              <a:t>s	admini</a:t>
            </a:r>
            <a:r>
              <a:rPr spc="-35"/>
              <a:t>st</a:t>
            </a:r>
            <a:r>
              <a:rPr spc="-5"/>
              <a:t>e</a:t>
            </a:r>
            <a:r>
              <a:rPr spc="-40"/>
              <a:t>r</a:t>
            </a:r>
            <a:r>
              <a:rPr spc="-5"/>
              <a:t>e</a:t>
            </a:r>
            <a:r>
              <a:t>d	</a:t>
            </a:r>
            <a:r>
              <a:rPr spc="-5"/>
              <a:t>immedi</a:t>
            </a:r>
            <a:r>
              <a:rPr spc="-30"/>
              <a:t>a</a:t>
            </a:r>
            <a:r>
              <a:rPr spc="-35"/>
              <a:t>t</a:t>
            </a:r>
            <a:r>
              <a:rPr spc="-5"/>
              <a:t>el</a:t>
            </a:r>
            <a:r>
              <a:t>y	</a:t>
            </a:r>
            <a:r>
              <a:rPr spc="-30"/>
              <a:t>t</a:t>
            </a:r>
            <a:r>
              <a:t>o  </a:t>
            </a:r>
            <a:r>
              <a:rPr spc="-10"/>
              <a:t>reduce </a:t>
            </a:r>
            <a:r>
              <a:rPr spc="-15"/>
              <a:t>tumor-associated</a:t>
            </a:r>
            <a:r>
              <a:rPr spc="-5"/>
              <a:t> edema.</a:t>
            </a:r>
          </a:p>
          <a:p>
            <a:pPr marL="189865" indent="-175895">
              <a:lnSpc>
                <a:spcPct val="100000"/>
              </a:lnSpc>
              <a:spcBef>
                <a:spcPts val="625"/>
              </a:spcBef>
              <a:buFont typeface="Arial MT"/>
              <a:buChar char="•"/>
              <a:tabLst>
                <a:tab pos="191135" algn="l"/>
              </a:tabLst>
            </a:pPr>
            <a:r>
              <a:rPr spc="-15"/>
              <a:t>Surgical</a:t>
            </a:r>
            <a:r>
              <a:rPr spc="-5"/>
              <a:t> </a:t>
            </a:r>
            <a:r>
              <a:rPr spc="-15"/>
              <a:t>complete</a:t>
            </a:r>
            <a:r>
              <a:t> </a:t>
            </a:r>
            <a:r>
              <a:rPr spc="-20"/>
              <a:t>excision,</a:t>
            </a:r>
            <a:r>
              <a:rPr spc="-5"/>
              <a:t> or</a:t>
            </a:r>
            <a:r>
              <a:t> </a:t>
            </a:r>
            <a:r>
              <a:rPr spc="-10"/>
              <a:t>maximal</a:t>
            </a:r>
            <a:r>
              <a:t> </a:t>
            </a:r>
            <a:r>
              <a:rPr spc="-5"/>
              <a:t>debulking.</a:t>
            </a:r>
          </a:p>
          <a:p>
            <a:pPr marL="189865" indent="-175895">
              <a:lnSpc>
                <a:spcPct val="100000"/>
              </a:lnSpc>
              <a:spcBef>
                <a:spcPts val="665"/>
              </a:spcBef>
              <a:buFont typeface="Arial MT"/>
              <a:buChar char="•"/>
              <a:tabLst>
                <a:tab pos="191135" algn="l"/>
              </a:tabLst>
            </a:pPr>
            <a:r>
              <a:rPr spc="-10"/>
              <a:t>Radiation</a:t>
            </a:r>
            <a:r>
              <a:rPr spc="-15"/>
              <a:t> therapy</a:t>
            </a:r>
            <a:r>
              <a:rPr spc="-5"/>
              <a:t> </a:t>
            </a:r>
            <a:r>
              <a:rPr spc="-10"/>
              <a:t>often</a:t>
            </a:r>
            <a:r>
              <a:rPr spc="-5"/>
              <a:t> is</a:t>
            </a:r>
            <a:r>
              <a:rPr spc="-10"/>
              <a:t> combined</a:t>
            </a:r>
            <a:r>
              <a:rPr spc="-5"/>
              <a:t> with </a:t>
            </a:r>
            <a:r>
              <a:rPr spc="-25"/>
              <a:t>chemotherapy.</a:t>
            </a:r>
          </a:p>
          <a:p>
            <a:pPr marL="189865" marR="12065" indent="-175895">
              <a:lnSpc>
                <a:spcPts val="3020"/>
              </a:lnSpc>
              <a:spcBef>
                <a:spcPts val="1045"/>
              </a:spcBef>
              <a:buFont typeface="Arial MT"/>
              <a:buChar char="•"/>
              <a:tabLst>
                <a:tab pos="191135" algn="l"/>
                <a:tab pos="889000" algn="l"/>
                <a:tab pos="1963420" algn="l"/>
                <a:tab pos="3096260" algn="l"/>
                <a:tab pos="4360545" algn="l"/>
                <a:tab pos="5098415" algn="l"/>
                <a:tab pos="6774180" algn="l"/>
                <a:tab pos="7576184" algn="l"/>
                <a:tab pos="8072120" algn="l"/>
                <a:tab pos="9665335" algn="l"/>
              </a:tabLst>
            </a:pPr>
            <a:r>
              <a:rPr spc="-5"/>
              <a:t>Th</a:t>
            </a:r>
            <a:r>
              <a:t>e	</a:t>
            </a:r>
            <a:r>
              <a:rPr spc="-5"/>
              <a:t>5</a:t>
            </a:r>
            <a:r>
              <a:rPr spc="-30"/>
              <a:t>-</a:t>
            </a:r>
            <a:r>
              <a:rPr spc="-40"/>
              <a:t>y</a:t>
            </a:r>
            <a:r>
              <a:rPr spc="-5"/>
              <a:t>ea</a:t>
            </a:r>
            <a:r>
              <a:t>r	</a:t>
            </a:r>
            <a:r>
              <a:rPr spc="-15"/>
              <a:t>o</a:t>
            </a:r>
            <a:r>
              <a:rPr spc="-30"/>
              <a:t>v</a:t>
            </a:r>
            <a:r>
              <a:rPr spc="-5"/>
              <a:t>e</a:t>
            </a:r>
            <a:r>
              <a:rPr spc="-60"/>
              <a:t>r</a:t>
            </a:r>
            <a:r>
              <a:t>all	</a:t>
            </a:r>
            <a:r>
              <a:rPr spc="-5"/>
              <a:t>su</a:t>
            </a:r>
            <a:r>
              <a:rPr spc="20"/>
              <a:t>r</a:t>
            </a:r>
            <a:r>
              <a:rPr spc="-5"/>
              <a:t>vi</a:t>
            </a:r>
            <a:r>
              <a:rPr spc="-45"/>
              <a:t>v</a:t>
            </a:r>
            <a:r>
              <a:t>al	</a:t>
            </a:r>
            <a:r>
              <a:rPr spc="-60"/>
              <a:t>r</a:t>
            </a:r>
            <a:r>
              <a:rPr spc="-30"/>
              <a:t>a</a:t>
            </a:r>
            <a:r>
              <a:rPr spc="-35"/>
              <a:t>t</a:t>
            </a:r>
            <a:r>
              <a:t>e	associ</a:t>
            </a:r>
            <a:r>
              <a:rPr spc="-30"/>
              <a:t>a</a:t>
            </a:r>
            <a:r>
              <a:rPr spc="-35"/>
              <a:t>t</a:t>
            </a:r>
            <a:r>
              <a:rPr spc="-5"/>
              <a:t>e</a:t>
            </a:r>
            <a:r>
              <a:t>d	</a:t>
            </a:r>
            <a:r>
              <a:rPr spc="-5"/>
              <a:t>wit</a:t>
            </a:r>
            <a:r>
              <a:t>h	all	</a:t>
            </a:r>
            <a:r>
              <a:rPr spc="-5"/>
              <a:t>childhoo</a:t>
            </a:r>
            <a:r>
              <a:t>d	</a:t>
            </a:r>
            <a:r>
              <a:rPr spc="-5"/>
              <a:t>CNS  </a:t>
            </a:r>
            <a:r>
              <a:rPr spc="-15"/>
              <a:t>tumors</a:t>
            </a:r>
            <a:r>
              <a:rPr spc="-10"/>
              <a:t> </a:t>
            </a:r>
            <a:r>
              <a:rPr spc="-5"/>
              <a:t>is </a:t>
            </a:r>
            <a:r>
              <a:rPr spc="-15"/>
              <a:t>approximately</a:t>
            </a:r>
            <a:r>
              <a:rPr spc="-5"/>
              <a:t> 50% </a:t>
            </a:r>
            <a:r>
              <a:rPr spc="-15"/>
              <a:t>to</a:t>
            </a:r>
            <a:r>
              <a:rPr spc="-10"/>
              <a:t> </a:t>
            </a:r>
            <a:r>
              <a:rPr spc="-5"/>
              <a:t>60%.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0893" y="609600"/>
            <a:ext cx="7669243" cy="923330"/>
          </a:xfrm>
        </p:spPr>
        <p:txBody>
          <a:bodyPr/>
          <a:lstStyle/>
          <a:p>
            <a:r>
              <a:rPr lang="en-US" b="0" spc="-20"/>
              <a:t>Retinoblastoma</a:t>
            </a:r>
            <a:endParaRPr lang="en-US"/>
          </a:p>
        </p:txBody>
      </p:sp>
      <p:sp>
        <p:nvSpPr>
          <p:cNvPr id="5" name="مستطيل 4"/>
          <p:cNvSpPr/>
          <p:nvPr/>
        </p:nvSpPr>
        <p:spPr>
          <a:xfrm>
            <a:off x="533400" y="1543541"/>
            <a:ext cx="5690532" cy="843821"/>
          </a:xfrm>
          <a:prstGeom prst="rect">
            <a:avLst/>
          </a:prstGeom>
        </p:spPr>
        <p:txBody>
          <a:bodyPr wrap="none">
            <a:spAutoFit/>
          </a:bodyPr>
          <a:lstStyle/>
          <a:p>
            <a:pPr marL="12065">
              <a:lnSpc>
                <a:spcPct val="100000"/>
              </a:lnSpc>
              <a:spcBef>
                <a:spcPts val="90"/>
              </a:spcBef>
              <a:tabLst>
                <a:tab pos="192405" algn="l"/>
              </a:tabLst>
            </a:pPr>
            <a:r>
              <a:rPr lang="en-US" sz="2400" spc="-20">
                <a:cs typeface="Calibri"/>
              </a:rPr>
              <a:t>Rare </a:t>
            </a:r>
            <a:r>
              <a:rPr lang="en-US" sz="2400" spc="-10">
                <a:cs typeface="Calibri"/>
              </a:rPr>
              <a:t>childhood</a:t>
            </a:r>
            <a:r>
              <a:rPr lang="en-US" sz="2400" spc="-15">
                <a:cs typeface="Calibri"/>
              </a:rPr>
              <a:t> </a:t>
            </a:r>
            <a:r>
              <a:rPr lang="en-US" sz="2400" spc="-10">
                <a:cs typeface="Calibri"/>
              </a:rPr>
              <a:t>tumor</a:t>
            </a:r>
            <a:r>
              <a:rPr lang="en-US" sz="2400" spc="-15">
                <a:cs typeface="Calibri"/>
              </a:rPr>
              <a:t> </a:t>
            </a:r>
            <a:r>
              <a:rPr lang="en-US" sz="2400" spc="-20">
                <a:cs typeface="Calibri"/>
              </a:rPr>
              <a:t>affecting</a:t>
            </a:r>
            <a:r>
              <a:rPr lang="en-US" sz="2400" spc="-15">
                <a:cs typeface="Calibri"/>
              </a:rPr>
              <a:t> </a:t>
            </a:r>
            <a:r>
              <a:rPr lang="en-US" sz="2400" spc="-10">
                <a:cs typeface="Calibri"/>
              </a:rPr>
              <a:t>the</a:t>
            </a:r>
            <a:r>
              <a:rPr lang="en-US" sz="2400" spc="80">
                <a:cs typeface="Calibri"/>
              </a:rPr>
              <a:t> </a:t>
            </a:r>
            <a:r>
              <a:rPr lang="en-US" sz="2400" spc="-15">
                <a:solidFill>
                  <a:srgbClr val="FF0000"/>
                </a:solidFill>
                <a:cs typeface="Calibri"/>
              </a:rPr>
              <a:t>retina</a:t>
            </a:r>
          </a:p>
          <a:p>
            <a:pPr marL="12065">
              <a:lnSpc>
                <a:spcPct val="100000"/>
              </a:lnSpc>
              <a:spcBef>
                <a:spcPts val="90"/>
              </a:spcBef>
              <a:tabLst>
                <a:tab pos="192405" algn="l"/>
              </a:tabLst>
            </a:pPr>
            <a:r>
              <a:rPr lang="en-US" sz="2400" spc="-20">
                <a:cs typeface="Calibri"/>
              </a:rPr>
              <a:t>Most</a:t>
            </a:r>
            <a:r>
              <a:rPr lang="en-US" sz="2400" spc="-15">
                <a:cs typeface="Calibri"/>
              </a:rPr>
              <a:t> </a:t>
            </a:r>
            <a:r>
              <a:rPr lang="en-US" sz="2400" spc="-20">
                <a:cs typeface="Calibri"/>
              </a:rPr>
              <a:t>present</a:t>
            </a:r>
            <a:r>
              <a:rPr lang="en-US" sz="2400" spc="-15">
                <a:cs typeface="Calibri"/>
              </a:rPr>
              <a:t> by</a:t>
            </a:r>
            <a:r>
              <a:rPr lang="en-US" sz="2400" spc="-10">
                <a:cs typeface="Calibri"/>
              </a:rPr>
              <a:t> the</a:t>
            </a:r>
            <a:r>
              <a:rPr lang="en-US" sz="2400" spc="-15">
                <a:cs typeface="Calibri"/>
              </a:rPr>
              <a:t> age</a:t>
            </a:r>
            <a:r>
              <a:rPr lang="en-US" sz="2400" spc="-10">
                <a:cs typeface="Calibri"/>
              </a:rPr>
              <a:t> of</a:t>
            </a:r>
            <a:r>
              <a:rPr lang="en-US" sz="2400" spc="35">
                <a:cs typeface="Calibri"/>
              </a:rPr>
              <a:t> </a:t>
            </a:r>
            <a:r>
              <a:rPr lang="en-US" sz="2400" spc="-10">
                <a:solidFill>
                  <a:srgbClr val="FF0000"/>
                </a:solidFill>
                <a:cs typeface="Calibri"/>
              </a:rPr>
              <a:t>5 </a:t>
            </a:r>
            <a:r>
              <a:rPr lang="en-US" sz="2400" spc="-20">
                <a:solidFill>
                  <a:srgbClr val="FF0000"/>
                </a:solidFill>
                <a:cs typeface="Calibri"/>
              </a:rPr>
              <a:t>years</a:t>
            </a:r>
            <a:r>
              <a:rPr lang="en-US" sz="2400" spc="-15">
                <a:cs typeface="Calibri"/>
              </a:rPr>
              <a:t>.</a:t>
            </a:r>
            <a:endParaRPr lang="en-US" sz="2400">
              <a:cs typeface="Calibri"/>
            </a:endParaRPr>
          </a:p>
        </p:txBody>
      </p:sp>
      <p:sp>
        <p:nvSpPr>
          <p:cNvPr id="6" name="مستطيل 5"/>
          <p:cNvSpPr/>
          <p:nvPr/>
        </p:nvSpPr>
        <p:spPr>
          <a:xfrm>
            <a:off x="218198" y="3429004"/>
            <a:ext cx="4811007" cy="3090077"/>
          </a:xfrm>
          <a:prstGeom prst="rect">
            <a:avLst/>
          </a:prstGeom>
        </p:spPr>
        <p:txBody>
          <a:bodyPr wrap="square">
            <a:spAutoFit/>
          </a:bodyPr>
          <a:lstStyle/>
          <a:p>
            <a:pPr marL="191770" indent="-179705">
              <a:lnSpc>
                <a:spcPct val="100000"/>
              </a:lnSpc>
              <a:spcBef>
                <a:spcPts val="5"/>
              </a:spcBef>
              <a:buFont typeface="Arial MT"/>
              <a:buChar char="•"/>
              <a:tabLst>
                <a:tab pos="192405" algn="l"/>
              </a:tabLst>
            </a:pPr>
            <a:r>
              <a:rPr lang="en-US" spc="-10">
                <a:cs typeface="Calibri"/>
              </a:rPr>
              <a:t>2</a:t>
            </a:r>
            <a:r>
              <a:rPr lang="en-US" spc="-35">
                <a:cs typeface="Calibri"/>
              </a:rPr>
              <a:t> </a:t>
            </a:r>
            <a:r>
              <a:rPr lang="en-US" spc="-10">
                <a:cs typeface="Calibri"/>
              </a:rPr>
              <a:t>major</a:t>
            </a:r>
            <a:r>
              <a:rPr lang="en-US" spc="-30">
                <a:cs typeface="Calibri"/>
              </a:rPr>
              <a:t> </a:t>
            </a:r>
            <a:r>
              <a:rPr lang="en-US" spc="-20">
                <a:cs typeface="Calibri"/>
              </a:rPr>
              <a:t>forms:</a:t>
            </a:r>
            <a:endParaRPr lang="en-US">
              <a:cs typeface="Calibri"/>
            </a:endParaRPr>
          </a:p>
          <a:p>
            <a:pPr>
              <a:lnSpc>
                <a:spcPct val="100000"/>
              </a:lnSpc>
              <a:spcBef>
                <a:spcPts val="25"/>
              </a:spcBef>
              <a:buChar char="•"/>
            </a:pPr>
            <a:endParaRPr lang="en-US" sz="2400">
              <a:cs typeface="Calibri"/>
            </a:endParaRPr>
          </a:p>
          <a:p>
            <a:pPr marL="191770" marR="301625" indent="-179705">
              <a:lnSpc>
                <a:spcPct val="69700"/>
              </a:lnSpc>
              <a:buFont typeface="Arial MT"/>
              <a:buChar char="•"/>
              <a:tabLst>
                <a:tab pos="192405" algn="l"/>
                <a:tab pos="1884045" algn="l"/>
              </a:tabLst>
            </a:pPr>
            <a:r>
              <a:rPr lang="en-US" sz="2000" b="1" u="sng" spc="-15">
                <a:solidFill>
                  <a:srgbClr val="FF0000"/>
                </a:solidFill>
                <a:cs typeface="Calibri"/>
              </a:rPr>
              <a:t>hereditary</a:t>
            </a:r>
            <a:r>
              <a:rPr lang="en-US" sz="2000" b="1" u="sng" spc="-15">
                <a:cs typeface="Calibri"/>
              </a:rPr>
              <a:t>,</a:t>
            </a:r>
            <a:r>
              <a:rPr lang="en-US" spc="-15">
                <a:cs typeface="Calibri"/>
              </a:rPr>
              <a:t> </a:t>
            </a:r>
            <a:r>
              <a:rPr lang="en-US" spc="-10">
                <a:cs typeface="Calibri"/>
              </a:rPr>
              <a:t>25% of</a:t>
            </a:r>
            <a:r>
              <a:rPr lang="en-US">
                <a:cs typeface="Calibri"/>
              </a:rPr>
              <a:t> </a:t>
            </a:r>
            <a:r>
              <a:rPr lang="en-US" spc="-15">
                <a:cs typeface="Calibri"/>
              </a:rPr>
              <a:t>patients,</a:t>
            </a:r>
            <a:r>
              <a:rPr lang="en-US" spc="-5">
                <a:cs typeface="Calibri"/>
              </a:rPr>
              <a:t> </a:t>
            </a:r>
            <a:r>
              <a:rPr lang="en-US" spc="-10">
                <a:cs typeface="Calibri"/>
              </a:rPr>
              <a:t>usually</a:t>
            </a:r>
            <a:r>
              <a:rPr lang="en-US" spc="55">
                <a:cs typeface="Calibri"/>
              </a:rPr>
              <a:t> </a:t>
            </a:r>
            <a:r>
              <a:rPr lang="en-US" spc="-20">
                <a:solidFill>
                  <a:srgbClr val="FF0000"/>
                </a:solidFill>
                <a:cs typeface="Calibri"/>
              </a:rPr>
              <a:t>bilateral</a:t>
            </a:r>
            <a:r>
              <a:rPr lang="en-US" spc="5">
                <a:solidFill>
                  <a:srgbClr val="FF0000"/>
                </a:solidFill>
                <a:cs typeface="Calibri"/>
              </a:rPr>
              <a:t> </a:t>
            </a:r>
            <a:r>
              <a:rPr lang="en-US" spc="-10">
                <a:cs typeface="Calibri"/>
              </a:rPr>
              <a:t>and</a:t>
            </a:r>
            <a:r>
              <a:rPr lang="en-US">
                <a:cs typeface="Calibri"/>
              </a:rPr>
              <a:t> </a:t>
            </a:r>
            <a:r>
              <a:rPr lang="en-US" spc="-20">
                <a:cs typeface="Calibri"/>
              </a:rPr>
              <a:t>multifocal</a:t>
            </a:r>
            <a:r>
              <a:rPr lang="en-US">
                <a:cs typeface="Calibri"/>
              </a:rPr>
              <a:t> </a:t>
            </a:r>
            <a:r>
              <a:rPr lang="en-US" spc="-10">
                <a:cs typeface="Calibri"/>
              </a:rPr>
              <a:t>and</a:t>
            </a:r>
            <a:r>
              <a:rPr lang="en-US">
                <a:cs typeface="Calibri"/>
              </a:rPr>
              <a:t> </a:t>
            </a:r>
            <a:r>
              <a:rPr lang="en-US" spc="-10">
                <a:cs typeface="Calibri"/>
              </a:rPr>
              <a:t>is</a:t>
            </a:r>
            <a:r>
              <a:rPr lang="en-US" spc="-5">
                <a:cs typeface="Calibri"/>
              </a:rPr>
              <a:t> </a:t>
            </a:r>
            <a:r>
              <a:rPr lang="en-US" spc="-10">
                <a:cs typeface="Calibri"/>
              </a:rPr>
              <a:t>due</a:t>
            </a:r>
            <a:r>
              <a:rPr lang="en-US">
                <a:cs typeface="Calibri"/>
              </a:rPr>
              <a:t> </a:t>
            </a:r>
            <a:r>
              <a:rPr lang="en-US" spc="-20">
                <a:cs typeface="Calibri"/>
              </a:rPr>
              <a:t>to </a:t>
            </a:r>
            <a:r>
              <a:rPr lang="en-US" spc="-570">
                <a:cs typeface="Calibri"/>
              </a:rPr>
              <a:t> </a:t>
            </a:r>
            <a:r>
              <a:rPr lang="en-US" spc="-15" err="1">
                <a:cs typeface="Calibri"/>
              </a:rPr>
              <a:t>germline</a:t>
            </a:r>
            <a:r>
              <a:rPr lang="en-US" spc="-10">
                <a:cs typeface="Calibri"/>
              </a:rPr>
              <a:t> </a:t>
            </a:r>
            <a:r>
              <a:rPr lang="en-US" spc="-15">
                <a:cs typeface="Calibri"/>
              </a:rPr>
              <a:t>mutations</a:t>
            </a:r>
            <a:r>
              <a:rPr lang="en-US" spc="-10">
                <a:cs typeface="Calibri"/>
              </a:rPr>
              <a:t> in</a:t>
            </a:r>
            <a:r>
              <a:rPr lang="en-US">
                <a:cs typeface="Calibri"/>
              </a:rPr>
              <a:t> </a:t>
            </a:r>
            <a:r>
              <a:rPr lang="en-US" spc="-10">
                <a:cs typeface="Calibri"/>
              </a:rPr>
              <a:t>the</a:t>
            </a:r>
            <a:r>
              <a:rPr lang="en-US" spc="60">
                <a:cs typeface="Calibri"/>
              </a:rPr>
              <a:t> </a:t>
            </a:r>
            <a:r>
              <a:rPr lang="en-US" spc="-10">
                <a:solidFill>
                  <a:srgbClr val="FF0000"/>
                </a:solidFill>
                <a:cs typeface="Calibri"/>
              </a:rPr>
              <a:t>RB1(retinoblastoma gene )</a:t>
            </a:r>
            <a:r>
              <a:rPr lang="en-US" spc="-10">
                <a:cs typeface="Calibri"/>
              </a:rPr>
              <a:t>.</a:t>
            </a:r>
            <a:r>
              <a:rPr lang="en-US">
                <a:cs typeface="Calibri"/>
              </a:rPr>
              <a:t> </a:t>
            </a:r>
            <a:r>
              <a:rPr lang="en-US" spc="-15">
                <a:cs typeface="Calibri"/>
              </a:rPr>
              <a:t>Median</a:t>
            </a:r>
            <a:r>
              <a:rPr lang="en-US" spc="-10">
                <a:cs typeface="Calibri"/>
              </a:rPr>
              <a:t> </a:t>
            </a:r>
            <a:r>
              <a:rPr lang="en-US" spc="-15">
                <a:cs typeface="Calibri"/>
              </a:rPr>
              <a:t>age</a:t>
            </a:r>
            <a:r>
              <a:rPr lang="en-US" spc="-5">
                <a:cs typeface="Calibri"/>
              </a:rPr>
              <a:t> </a:t>
            </a:r>
            <a:r>
              <a:rPr lang="en-US" spc="-10">
                <a:cs typeface="Calibri"/>
              </a:rPr>
              <a:t>of</a:t>
            </a:r>
            <a:r>
              <a:rPr lang="en-US" spc="-5">
                <a:cs typeface="Calibri"/>
              </a:rPr>
              <a:t> </a:t>
            </a:r>
            <a:r>
              <a:rPr lang="en-US" spc="-20">
                <a:cs typeface="Calibri"/>
              </a:rPr>
              <a:t>presentation</a:t>
            </a:r>
            <a:r>
              <a:rPr lang="en-US" spc="-5">
                <a:cs typeface="Calibri"/>
              </a:rPr>
              <a:t> </a:t>
            </a:r>
            <a:r>
              <a:rPr lang="en-US" spc="-10">
                <a:cs typeface="Calibri"/>
              </a:rPr>
              <a:t>is</a:t>
            </a:r>
            <a:r>
              <a:rPr lang="en-US" spc="-5">
                <a:cs typeface="Calibri"/>
              </a:rPr>
              <a:t> </a:t>
            </a:r>
            <a:r>
              <a:rPr lang="en-US" spc="-15">
                <a:cs typeface="Calibri"/>
              </a:rPr>
              <a:t>around</a:t>
            </a:r>
            <a:r>
              <a:rPr lang="en-US" spc="75">
                <a:cs typeface="Calibri"/>
              </a:rPr>
              <a:t> </a:t>
            </a:r>
            <a:r>
              <a:rPr lang="en-US" spc="-15">
                <a:solidFill>
                  <a:srgbClr val="FF0000"/>
                </a:solidFill>
                <a:cs typeface="Calibri"/>
              </a:rPr>
              <a:t>15 </a:t>
            </a:r>
            <a:r>
              <a:rPr lang="en-US" spc="-10">
                <a:solidFill>
                  <a:srgbClr val="FF0000"/>
                </a:solidFill>
                <a:cs typeface="Calibri"/>
              </a:rPr>
              <a:t> </a:t>
            </a:r>
            <a:r>
              <a:rPr lang="en-US" spc="-15">
                <a:solidFill>
                  <a:srgbClr val="FF0000"/>
                </a:solidFill>
                <a:cs typeface="Calibri"/>
              </a:rPr>
              <a:t>months</a:t>
            </a:r>
            <a:r>
              <a:rPr lang="en-US" spc="-15">
                <a:cs typeface="Calibri"/>
              </a:rPr>
              <a:t>.</a:t>
            </a:r>
            <a:endParaRPr lang="en-US">
              <a:cs typeface="Calibri"/>
            </a:endParaRPr>
          </a:p>
          <a:p>
            <a:pPr>
              <a:lnSpc>
                <a:spcPct val="100000"/>
              </a:lnSpc>
              <a:spcBef>
                <a:spcPts val="25"/>
              </a:spcBef>
              <a:buChar char="•"/>
            </a:pPr>
            <a:endParaRPr lang="en-US" sz="2400">
              <a:cs typeface="Calibri"/>
            </a:endParaRPr>
          </a:p>
          <a:p>
            <a:pPr marL="191770" marR="5080" indent="-179705">
              <a:lnSpc>
                <a:spcPct val="69700"/>
              </a:lnSpc>
              <a:buFont typeface="Arial MT"/>
              <a:buChar char="•"/>
              <a:tabLst>
                <a:tab pos="192405" algn="l"/>
                <a:tab pos="5609590" algn="l"/>
              </a:tabLst>
            </a:pPr>
            <a:r>
              <a:rPr lang="en-US" sz="2000" b="1" spc="-15">
                <a:solidFill>
                  <a:srgbClr val="FF0000"/>
                </a:solidFill>
                <a:cs typeface="Calibri"/>
              </a:rPr>
              <a:t>Non-hereditary</a:t>
            </a:r>
            <a:r>
              <a:rPr lang="en-US" sz="2000" b="1" spc="25">
                <a:solidFill>
                  <a:srgbClr val="FF0000"/>
                </a:solidFill>
                <a:cs typeface="Calibri"/>
              </a:rPr>
              <a:t> </a:t>
            </a:r>
            <a:r>
              <a:rPr lang="en-US" spc="-20">
                <a:cs typeface="Calibri"/>
              </a:rPr>
              <a:t>form:</a:t>
            </a:r>
            <a:r>
              <a:rPr lang="en-US" spc="5">
                <a:cs typeface="Calibri"/>
              </a:rPr>
              <a:t> </a:t>
            </a:r>
            <a:r>
              <a:rPr lang="en-US" spc="-10">
                <a:cs typeface="Calibri"/>
              </a:rPr>
              <a:t>majority</a:t>
            </a:r>
            <a:r>
              <a:rPr lang="en-US" spc="5">
                <a:cs typeface="Calibri"/>
              </a:rPr>
              <a:t> </a:t>
            </a:r>
            <a:r>
              <a:rPr lang="en-US" spc="-10">
                <a:cs typeface="Calibri"/>
              </a:rPr>
              <a:t>of</a:t>
            </a:r>
            <a:r>
              <a:rPr lang="en-US" spc="10">
                <a:cs typeface="Calibri"/>
              </a:rPr>
              <a:t> </a:t>
            </a:r>
            <a:r>
              <a:rPr lang="en-US" spc="-10">
                <a:cs typeface="Calibri"/>
              </a:rPr>
              <a:t>cases, </a:t>
            </a:r>
            <a:r>
              <a:rPr lang="en-US" spc="-20">
                <a:solidFill>
                  <a:srgbClr val="FF0000"/>
                </a:solidFill>
                <a:cs typeface="Calibri"/>
              </a:rPr>
              <a:t>unilateral</a:t>
            </a:r>
            <a:r>
              <a:rPr lang="en-US">
                <a:solidFill>
                  <a:srgbClr val="FF0000"/>
                </a:solidFill>
                <a:cs typeface="Calibri"/>
              </a:rPr>
              <a:t> </a:t>
            </a:r>
            <a:r>
              <a:rPr lang="en-US" spc="-10">
                <a:cs typeface="Calibri"/>
              </a:rPr>
              <a:t>or</a:t>
            </a:r>
            <a:r>
              <a:rPr lang="en-US" spc="-5">
                <a:cs typeface="Calibri"/>
              </a:rPr>
              <a:t> </a:t>
            </a:r>
            <a:r>
              <a:rPr lang="en-US" spc="-20" err="1">
                <a:cs typeface="Calibri"/>
              </a:rPr>
              <a:t>unifocal</a:t>
            </a:r>
            <a:r>
              <a:rPr lang="en-US" spc="-10">
                <a:cs typeface="Calibri"/>
              </a:rPr>
              <a:t> and</a:t>
            </a:r>
            <a:r>
              <a:rPr lang="en-US" spc="-5">
                <a:cs typeface="Calibri"/>
              </a:rPr>
              <a:t> </a:t>
            </a:r>
            <a:r>
              <a:rPr lang="en-US" spc="-10">
                <a:cs typeface="Calibri"/>
              </a:rPr>
              <a:t>is</a:t>
            </a:r>
            <a:r>
              <a:rPr lang="en-US" spc="-5">
                <a:cs typeface="Calibri"/>
              </a:rPr>
              <a:t> </a:t>
            </a:r>
            <a:r>
              <a:rPr lang="en-US" spc="-10">
                <a:cs typeface="Calibri"/>
              </a:rPr>
              <a:t>due</a:t>
            </a:r>
            <a:r>
              <a:rPr lang="en-US" spc="-5">
                <a:cs typeface="Calibri"/>
              </a:rPr>
              <a:t> </a:t>
            </a:r>
            <a:r>
              <a:rPr lang="en-US" spc="-20">
                <a:cs typeface="Calibri"/>
              </a:rPr>
              <a:t>to </a:t>
            </a:r>
            <a:r>
              <a:rPr lang="en-US" spc="-15">
                <a:cs typeface="Calibri"/>
              </a:rPr>
              <a:t> mutations</a:t>
            </a:r>
            <a:r>
              <a:rPr lang="en-US" spc="-10">
                <a:cs typeface="Calibri"/>
              </a:rPr>
              <a:t> in</a:t>
            </a:r>
            <a:r>
              <a:rPr lang="en-US" spc="-5">
                <a:cs typeface="Calibri"/>
              </a:rPr>
              <a:t> </a:t>
            </a:r>
            <a:r>
              <a:rPr lang="en-US" spc="-10">
                <a:cs typeface="Calibri"/>
              </a:rPr>
              <a:t>RB1</a:t>
            </a:r>
            <a:r>
              <a:rPr lang="en-US" spc="-5">
                <a:cs typeface="Calibri"/>
              </a:rPr>
              <a:t> </a:t>
            </a:r>
            <a:r>
              <a:rPr lang="en-US" spc="-15">
                <a:cs typeface="Calibri"/>
              </a:rPr>
              <a:t>gene</a:t>
            </a:r>
            <a:r>
              <a:rPr lang="en-US" spc="-10">
                <a:cs typeface="Calibri"/>
              </a:rPr>
              <a:t> in</a:t>
            </a:r>
            <a:r>
              <a:rPr lang="en-US">
                <a:cs typeface="Calibri"/>
              </a:rPr>
              <a:t> </a:t>
            </a:r>
            <a:r>
              <a:rPr lang="en-US" spc="-15">
                <a:cs typeface="Calibri"/>
              </a:rPr>
              <a:t>somatic</a:t>
            </a:r>
            <a:r>
              <a:rPr lang="en-US" spc="-10">
                <a:cs typeface="Calibri"/>
              </a:rPr>
              <a:t> cells.</a:t>
            </a:r>
            <a:r>
              <a:rPr lang="en-US" spc="-5">
                <a:cs typeface="Calibri"/>
              </a:rPr>
              <a:t> </a:t>
            </a:r>
            <a:r>
              <a:rPr lang="en-US" spc="-15">
                <a:cs typeface="Calibri"/>
              </a:rPr>
              <a:t>Median</a:t>
            </a:r>
            <a:r>
              <a:rPr lang="en-US" spc="-10">
                <a:cs typeface="Calibri"/>
              </a:rPr>
              <a:t> </a:t>
            </a:r>
            <a:r>
              <a:rPr lang="en-US" spc="-15">
                <a:cs typeface="Calibri"/>
              </a:rPr>
              <a:t>age</a:t>
            </a:r>
            <a:r>
              <a:rPr lang="en-US" spc="-5">
                <a:cs typeface="Calibri"/>
              </a:rPr>
              <a:t> </a:t>
            </a:r>
            <a:r>
              <a:rPr lang="en-US" spc="-10">
                <a:cs typeface="Calibri"/>
              </a:rPr>
              <a:t>of</a:t>
            </a:r>
            <a:r>
              <a:rPr lang="en-US" spc="-5">
                <a:cs typeface="Calibri"/>
              </a:rPr>
              <a:t> </a:t>
            </a:r>
            <a:r>
              <a:rPr lang="en-US" spc="-20">
                <a:cs typeface="Calibri"/>
              </a:rPr>
              <a:t>presentation</a:t>
            </a:r>
            <a:r>
              <a:rPr lang="en-US" spc="-5">
                <a:cs typeface="Calibri"/>
              </a:rPr>
              <a:t> </a:t>
            </a:r>
            <a:r>
              <a:rPr lang="en-US" spc="-10">
                <a:cs typeface="Calibri"/>
              </a:rPr>
              <a:t>is</a:t>
            </a:r>
            <a:r>
              <a:rPr lang="en-US" spc="165">
                <a:cs typeface="Calibri"/>
              </a:rPr>
              <a:t> </a:t>
            </a:r>
            <a:r>
              <a:rPr lang="en-US" spc="-5">
                <a:cs typeface="Calibri"/>
              </a:rPr>
              <a:t>about </a:t>
            </a:r>
            <a:r>
              <a:rPr lang="en-US" spc="-570">
                <a:cs typeface="Calibri"/>
              </a:rPr>
              <a:t> </a:t>
            </a:r>
            <a:r>
              <a:rPr lang="en-US" spc="-10">
                <a:solidFill>
                  <a:srgbClr val="FF0000"/>
                </a:solidFill>
                <a:cs typeface="Calibri"/>
              </a:rPr>
              <a:t>30</a:t>
            </a:r>
            <a:r>
              <a:rPr lang="en-US" spc="-15">
                <a:solidFill>
                  <a:srgbClr val="FF0000"/>
                </a:solidFill>
                <a:cs typeface="Calibri"/>
              </a:rPr>
              <a:t> </a:t>
            </a:r>
            <a:r>
              <a:rPr lang="en-US" spc="-10">
                <a:solidFill>
                  <a:srgbClr val="FF0000"/>
                </a:solidFill>
                <a:cs typeface="Calibri"/>
              </a:rPr>
              <a:t>months</a:t>
            </a:r>
            <a:r>
              <a:rPr lang="en-US" spc="-10">
                <a:cs typeface="Calibri"/>
              </a:rPr>
              <a:t>.</a:t>
            </a:r>
            <a:endParaRPr lang="en-US">
              <a:cs typeface="Calibri"/>
            </a:endParaRPr>
          </a:p>
        </p:txBody>
      </p:sp>
      <p:pic>
        <p:nvPicPr>
          <p:cNvPr id="5122" name="Picture 2" descr="Pathophysiology of retinoblasto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605088"/>
            <a:ext cx="7162800" cy="42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34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sz="half" idx="3"/>
          </p:nvPr>
        </p:nvSpPr>
        <p:spPr>
          <a:xfrm>
            <a:off x="609600" y="304803"/>
            <a:ext cx="4953000" cy="3644075"/>
          </a:xfrm>
          <a:ln>
            <a:solidFill>
              <a:schemeClr val="accent6">
                <a:lumMod val="75000"/>
              </a:schemeClr>
            </a:solidFill>
          </a:ln>
        </p:spPr>
        <p:txBody>
          <a:bodyPr/>
          <a:lstStyle/>
          <a:p>
            <a:r>
              <a:rPr lang="en-US" b="1"/>
              <a:t>Clinical features</a:t>
            </a:r>
          </a:p>
          <a:p>
            <a:pPr marL="342900" indent="-342900">
              <a:buFont typeface="Arial" pitchFamily="34" charset="0"/>
              <a:buChar char="•"/>
            </a:pPr>
            <a:r>
              <a:rPr lang="en-US" sz="2400" err="1"/>
              <a:t>Leukocoria</a:t>
            </a:r>
            <a:r>
              <a:rPr lang="en-US" sz="2400"/>
              <a:t> :</a:t>
            </a:r>
            <a:r>
              <a:rPr lang="en-US" sz="1600"/>
              <a:t>Most common presenting feature </a:t>
            </a:r>
          </a:p>
          <a:p>
            <a:pPr marL="342900" indent="-342900">
              <a:buFont typeface="Arial" pitchFamily="34" charset="0"/>
              <a:buChar char="•"/>
            </a:pPr>
            <a:r>
              <a:rPr lang="en-US" sz="2400"/>
              <a:t>Strabismus </a:t>
            </a:r>
          </a:p>
          <a:p>
            <a:pPr marL="342900" indent="-342900">
              <a:buFont typeface="Arial" pitchFamily="34" charset="0"/>
              <a:buChar char="•"/>
            </a:pPr>
            <a:r>
              <a:rPr lang="en-US" sz="2400"/>
              <a:t>A painful, red eye </a:t>
            </a:r>
          </a:p>
          <a:p>
            <a:pPr marL="342900" indent="-342900">
              <a:buFont typeface="Arial" pitchFamily="34" charset="0"/>
              <a:buChar char="•"/>
            </a:pPr>
            <a:r>
              <a:rPr lang="en-US" sz="2400"/>
              <a:t>Loss of vision </a:t>
            </a:r>
          </a:p>
          <a:p>
            <a:pPr marL="342900" indent="-342900">
              <a:buFont typeface="Arial" pitchFamily="34" charset="0"/>
              <a:buChar char="•"/>
            </a:pPr>
            <a:r>
              <a:rPr lang="en-US" sz="2400"/>
              <a:t>Retinal detachment (later stages)</a:t>
            </a:r>
          </a:p>
          <a:p>
            <a:pPr marL="342900" indent="-342900">
              <a:buFont typeface="Arial" pitchFamily="34" charset="0"/>
              <a:buChar char="•"/>
            </a:pPr>
            <a:r>
              <a:rPr lang="en-US" sz="2400"/>
              <a:t>Rarely: orbital cellulitis, </a:t>
            </a:r>
            <a:r>
              <a:rPr lang="en-US" sz="2400" err="1"/>
              <a:t>nystagmus</a:t>
            </a:r>
            <a:r>
              <a:rPr lang="en-US" sz="2400"/>
              <a:t>, </a:t>
            </a:r>
            <a:r>
              <a:rPr lang="en-US" sz="2400" err="1"/>
              <a:t>proptosis</a:t>
            </a:r>
            <a:endParaRPr lang="en-US" sz="2400"/>
          </a:p>
        </p:txBody>
      </p:sp>
      <p:sp>
        <p:nvSpPr>
          <p:cNvPr id="7" name="عنصر نائب للمحتوى 6"/>
          <p:cNvSpPr>
            <a:spLocks noGrp="1"/>
          </p:cNvSpPr>
          <p:nvPr>
            <p:ph sz="half" idx="2"/>
          </p:nvPr>
        </p:nvSpPr>
        <p:spPr>
          <a:xfrm>
            <a:off x="6400800" y="228604"/>
            <a:ext cx="5334000" cy="3471720"/>
          </a:xfrm>
          <a:ln>
            <a:solidFill>
              <a:schemeClr val="accent6">
                <a:lumMod val="60000"/>
                <a:lumOff val="40000"/>
              </a:schemeClr>
            </a:solidFill>
          </a:ln>
        </p:spPr>
        <p:txBody>
          <a:bodyPr/>
          <a:lstStyle/>
          <a:p>
            <a:r>
              <a:rPr lang="en-US" b="1" spc="-5"/>
              <a:t>Diagnosis</a:t>
            </a:r>
          </a:p>
          <a:p>
            <a:pPr algn="just"/>
            <a:r>
              <a:rPr lang="en-US" sz="2400" spc="-15"/>
              <a:t>examination</a:t>
            </a:r>
            <a:r>
              <a:rPr lang="en-US" sz="2400" spc="-10"/>
              <a:t> </a:t>
            </a:r>
            <a:r>
              <a:rPr lang="en-US" sz="2400" spc="-5"/>
              <a:t>under</a:t>
            </a:r>
            <a:r>
              <a:rPr lang="en-US" sz="2400"/>
              <a:t> </a:t>
            </a:r>
            <a:r>
              <a:rPr lang="en-US" sz="2400" spc="-10"/>
              <a:t>anesthesia</a:t>
            </a:r>
            <a:r>
              <a:rPr lang="en-US" sz="2400" spc="-5"/>
              <a:t> of</a:t>
            </a:r>
            <a:r>
              <a:rPr lang="en-US" sz="2400"/>
              <a:t> </a:t>
            </a:r>
            <a:r>
              <a:rPr lang="en-US" sz="2400" spc="-10"/>
              <a:t>the</a:t>
            </a:r>
            <a:r>
              <a:rPr lang="en-US" sz="2400" spc="-5"/>
              <a:t> </a:t>
            </a:r>
            <a:r>
              <a:rPr lang="en-US" sz="2400" spc="-15"/>
              <a:t>retina</a:t>
            </a:r>
            <a:r>
              <a:rPr lang="en-US" sz="2400" spc="-10"/>
              <a:t> </a:t>
            </a:r>
            <a:r>
              <a:rPr lang="en-US" sz="2400" spc="-25"/>
              <a:t>for</a:t>
            </a:r>
            <a:r>
              <a:rPr lang="en-US" sz="2400" spc="-20"/>
              <a:t> </a:t>
            </a:r>
            <a:r>
              <a:rPr lang="en-US" sz="2400" spc="-15"/>
              <a:t>direct </a:t>
            </a:r>
            <a:r>
              <a:rPr lang="en-US" sz="2400" spc="-10"/>
              <a:t> </a:t>
            </a:r>
            <a:r>
              <a:rPr lang="en-US" sz="2400" spc="-15"/>
              <a:t>visualization </a:t>
            </a:r>
            <a:r>
              <a:rPr lang="en-US" sz="2400" spc="-5"/>
              <a:t>of </a:t>
            </a:r>
            <a:r>
              <a:rPr lang="en-US" sz="2400" spc="-10"/>
              <a:t>the </a:t>
            </a:r>
            <a:r>
              <a:rPr lang="en-US" sz="2400" spc="-15"/>
              <a:t>tumors </a:t>
            </a:r>
            <a:r>
              <a:rPr lang="en-US" sz="2400"/>
              <a:t>and </a:t>
            </a:r>
            <a:r>
              <a:rPr lang="en-US" sz="2400" spc="-15"/>
              <a:t>evaluation </a:t>
            </a:r>
            <a:r>
              <a:rPr lang="en-US" sz="2400" spc="-5"/>
              <a:t>of </a:t>
            </a:r>
            <a:r>
              <a:rPr lang="en-US" sz="2400" spc="-10"/>
              <a:t>intraocular </a:t>
            </a:r>
            <a:r>
              <a:rPr lang="en-US" sz="2400" spc="-15"/>
              <a:t>pressure </a:t>
            </a:r>
            <a:r>
              <a:rPr lang="en-US" sz="2400" spc="-5"/>
              <a:t>in </a:t>
            </a:r>
            <a:r>
              <a:rPr lang="en-US" sz="2400"/>
              <a:t> addition </a:t>
            </a:r>
            <a:r>
              <a:rPr lang="en-US" sz="2400" spc="-15"/>
              <a:t>to </a:t>
            </a:r>
            <a:r>
              <a:rPr lang="en-US" sz="2400" spc="-5"/>
              <a:t>ocular </a:t>
            </a:r>
            <a:r>
              <a:rPr lang="en-US" sz="2400" spc="-10"/>
              <a:t>ultrasound, </a:t>
            </a:r>
            <a:r>
              <a:rPr lang="en-US" sz="2400" spc="-5"/>
              <a:t>orbit </a:t>
            </a:r>
            <a:r>
              <a:rPr lang="en-US" sz="2400"/>
              <a:t>and </a:t>
            </a:r>
            <a:r>
              <a:rPr lang="en-US" sz="2400" spc="-15"/>
              <a:t>brain </a:t>
            </a:r>
            <a:r>
              <a:rPr lang="en-US" sz="2400" spc="-10"/>
              <a:t>MRI, </a:t>
            </a:r>
            <a:r>
              <a:rPr lang="en-US" sz="2400" spc="-5"/>
              <a:t>bone </a:t>
            </a:r>
            <a:r>
              <a:rPr lang="en-US" sz="2400" spc="-10"/>
              <a:t>scan </a:t>
            </a:r>
            <a:r>
              <a:rPr lang="en-US" sz="2400"/>
              <a:t>and </a:t>
            </a:r>
            <a:r>
              <a:rPr lang="en-US" sz="2400" spc="5"/>
              <a:t> </a:t>
            </a:r>
            <a:r>
              <a:rPr lang="en-US" sz="2400" spc="-5"/>
              <a:t>bone </a:t>
            </a:r>
            <a:r>
              <a:rPr lang="en-US" sz="2400" spc="-15"/>
              <a:t>marrow</a:t>
            </a:r>
            <a:r>
              <a:rPr lang="en-US" sz="2400" spc="-5"/>
              <a:t> </a:t>
            </a:r>
            <a:r>
              <a:rPr lang="en-US" sz="2400" spc="-15"/>
              <a:t>studies</a:t>
            </a:r>
            <a:r>
              <a:rPr lang="en-US" sz="2400" spc="-10"/>
              <a:t> </a:t>
            </a:r>
            <a:r>
              <a:rPr lang="en-US" sz="2400"/>
              <a:t>(</a:t>
            </a:r>
            <a:r>
              <a:rPr lang="en-US" sz="2400" spc="-5"/>
              <a:t> </a:t>
            </a:r>
            <a:r>
              <a:rPr lang="en-US" sz="2400" spc="-20"/>
              <a:t>evaluate</a:t>
            </a:r>
            <a:r>
              <a:rPr lang="en-US" sz="2400" spc="-5"/>
              <a:t> </a:t>
            </a:r>
            <a:r>
              <a:rPr lang="en-US" sz="2400" spc="-25"/>
              <a:t>for</a:t>
            </a:r>
            <a:r>
              <a:rPr lang="en-US" sz="2400" spc="-5"/>
              <a:t> </a:t>
            </a:r>
            <a:r>
              <a:rPr lang="en-US" sz="2400" spc="-15"/>
              <a:t>metastasis).</a:t>
            </a:r>
            <a:endParaRPr lang="en-US" sz="2400"/>
          </a:p>
          <a:p>
            <a:endParaRPr lang="en-US" b="1"/>
          </a:p>
        </p:txBody>
      </p:sp>
      <p:sp>
        <p:nvSpPr>
          <p:cNvPr id="10" name="مستطيل 9"/>
          <p:cNvSpPr/>
          <p:nvPr/>
        </p:nvSpPr>
        <p:spPr>
          <a:xfrm>
            <a:off x="6629402" y="3847240"/>
            <a:ext cx="4952998" cy="1477328"/>
          </a:xfrm>
          <a:prstGeom prst="rect">
            <a:avLst/>
          </a:prstGeom>
          <a:ln w="76200">
            <a:solidFill>
              <a:srgbClr val="FF0000"/>
            </a:solidFill>
            <a:prstDash val="dashDot"/>
          </a:ln>
        </p:spPr>
        <p:txBody>
          <a:bodyPr wrap="square">
            <a:spAutoFit/>
          </a:bodyPr>
          <a:lstStyle/>
          <a:p>
            <a:r>
              <a:rPr lang="en-US"/>
              <a:t>CT scan should be </a:t>
            </a:r>
            <a:r>
              <a:rPr lang="en-US">
                <a:solidFill>
                  <a:srgbClr val="FF0000"/>
                </a:solidFill>
              </a:rPr>
              <a:t>avoided</a:t>
            </a:r>
            <a:r>
              <a:rPr lang="en-US"/>
              <a:t> because of the risk of radiation-induced tumors in patients with Rb1 mutation!!!!!!</a:t>
            </a:r>
          </a:p>
          <a:p>
            <a:r>
              <a:rPr lang="en-US"/>
              <a:t> Biopsies of retinoblastomas are contraindicated because of the risk of tumor seeding!!!!!</a:t>
            </a:r>
          </a:p>
        </p:txBody>
      </p:sp>
      <p:sp>
        <p:nvSpPr>
          <p:cNvPr id="11" name="مستطيل 10"/>
          <p:cNvSpPr/>
          <p:nvPr/>
        </p:nvSpPr>
        <p:spPr>
          <a:xfrm>
            <a:off x="685800" y="3962405"/>
            <a:ext cx="3581400" cy="923330"/>
          </a:xfrm>
          <a:prstGeom prst="rect">
            <a:avLst/>
          </a:prstGeom>
        </p:spPr>
        <p:txBody>
          <a:bodyPr wrap="square">
            <a:spAutoFit/>
          </a:bodyPr>
          <a:lstStyle/>
          <a:p>
            <a:pPr marL="187960" indent="-175895" algn="just">
              <a:lnSpc>
                <a:spcPct val="100000"/>
              </a:lnSpc>
              <a:buFont typeface="Arial MT"/>
              <a:buChar char="•"/>
              <a:tabLst>
                <a:tab pos="188595" algn="l"/>
              </a:tabLst>
            </a:pPr>
            <a:r>
              <a:rPr lang="en-US" spc="-15">
                <a:cs typeface="Calibri"/>
              </a:rPr>
              <a:t>Most</a:t>
            </a:r>
            <a:r>
              <a:rPr lang="en-US" spc="-10">
                <a:cs typeface="Calibri"/>
              </a:rPr>
              <a:t> common</a:t>
            </a:r>
            <a:r>
              <a:rPr lang="en-US" spc="20">
                <a:cs typeface="Calibri"/>
              </a:rPr>
              <a:t> </a:t>
            </a:r>
            <a:r>
              <a:rPr lang="en-US" spc="-20">
                <a:solidFill>
                  <a:srgbClr val="FF0000"/>
                </a:solidFill>
                <a:cs typeface="Calibri"/>
              </a:rPr>
              <a:t>metastatic</a:t>
            </a:r>
            <a:r>
              <a:rPr lang="en-US" spc="5">
                <a:solidFill>
                  <a:srgbClr val="FF0000"/>
                </a:solidFill>
                <a:cs typeface="Calibri"/>
              </a:rPr>
              <a:t> </a:t>
            </a:r>
            <a:r>
              <a:rPr lang="en-US" spc="-10">
                <a:cs typeface="Calibri"/>
              </a:rPr>
              <a:t>sites:</a:t>
            </a:r>
            <a:r>
              <a:rPr lang="en-US" spc="-5">
                <a:cs typeface="Calibri"/>
              </a:rPr>
              <a:t> bone, bone </a:t>
            </a:r>
            <a:r>
              <a:rPr lang="en-US" spc="-50">
                <a:cs typeface="Calibri"/>
              </a:rPr>
              <a:t>marrow,</a:t>
            </a:r>
            <a:r>
              <a:rPr lang="en-US" spc="-5">
                <a:cs typeface="Calibri"/>
              </a:rPr>
              <a:t> </a:t>
            </a:r>
            <a:r>
              <a:rPr lang="en-US" spc="-10">
                <a:cs typeface="Calibri"/>
              </a:rPr>
              <a:t>liver</a:t>
            </a:r>
            <a:r>
              <a:rPr lang="en-US" spc="-5">
                <a:cs typeface="Calibri"/>
              </a:rPr>
              <a:t> </a:t>
            </a:r>
            <a:r>
              <a:rPr lang="en-US">
                <a:cs typeface="Calibri"/>
              </a:rPr>
              <a:t>and</a:t>
            </a:r>
            <a:r>
              <a:rPr lang="en-US" spc="-5">
                <a:cs typeface="Calibri"/>
              </a:rPr>
              <a:t> CNS.</a:t>
            </a:r>
            <a:endParaRPr lang="en-US">
              <a:cs typeface="Calibri"/>
            </a:endParaRPr>
          </a:p>
        </p:txBody>
      </p:sp>
      <p:sp>
        <p:nvSpPr>
          <p:cNvPr id="12" name="مستطيل 11"/>
          <p:cNvSpPr/>
          <p:nvPr/>
        </p:nvSpPr>
        <p:spPr>
          <a:xfrm>
            <a:off x="381000" y="4724404"/>
            <a:ext cx="5638800" cy="757130"/>
          </a:xfrm>
          <a:prstGeom prst="rect">
            <a:avLst/>
          </a:prstGeom>
        </p:spPr>
        <p:txBody>
          <a:bodyPr wrap="square">
            <a:spAutoFit/>
          </a:bodyPr>
          <a:lstStyle/>
          <a:p>
            <a:pPr marL="187960" marR="116205" indent="-175895" algn="just">
              <a:lnSpc>
                <a:spcPct val="80000"/>
              </a:lnSpc>
              <a:buFont typeface="Arial MT"/>
              <a:buChar char="•"/>
              <a:tabLst>
                <a:tab pos="188595" algn="l"/>
              </a:tabLst>
            </a:pPr>
            <a:r>
              <a:rPr lang="en-US" spc="-30">
                <a:solidFill>
                  <a:srgbClr val="FF0000"/>
                </a:solidFill>
                <a:cs typeface="Calibri"/>
              </a:rPr>
              <a:t>Treatment</a:t>
            </a:r>
            <a:r>
              <a:rPr lang="en-US" spc="-30">
                <a:cs typeface="Calibri"/>
              </a:rPr>
              <a:t>:</a:t>
            </a:r>
            <a:r>
              <a:rPr lang="en-US" spc="-25">
                <a:cs typeface="Calibri"/>
              </a:rPr>
              <a:t> </a:t>
            </a:r>
            <a:r>
              <a:rPr lang="en-US" spc="-15">
                <a:cs typeface="Calibri"/>
              </a:rPr>
              <a:t>Surgical</a:t>
            </a:r>
            <a:r>
              <a:rPr lang="en-US" spc="-10">
                <a:cs typeface="Calibri"/>
              </a:rPr>
              <a:t> </a:t>
            </a:r>
            <a:r>
              <a:rPr lang="en-US" spc="-20">
                <a:cs typeface="Calibri"/>
              </a:rPr>
              <a:t>excision,</a:t>
            </a:r>
            <a:r>
              <a:rPr lang="en-US" spc="-15">
                <a:cs typeface="Calibri"/>
              </a:rPr>
              <a:t> </a:t>
            </a:r>
            <a:r>
              <a:rPr lang="en-US" spc="-10">
                <a:cs typeface="Calibri"/>
              </a:rPr>
              <a:t>chemotherapy</a:t>
            </a:r>
            <a:r>
              <a:rPr lang="en-US" spc="-5">
                <a:cs typeface="Calibri"/>
              </a:rPr>
              <a:t> </a:t>
            </a:r>
            <a:r>
              <a:rPr lang="en-US">
                <a:cs typeface="Calibri"/>
              </a:rPr>
              <a:t>,</a:t>
            </a:r>
            <a:r>
              <a:rPr lang="en-US" spc="5">
                <a:cs typeface="Calibri"/>
              </a:rPr>
              <a:t> </a:t>
            </a:r>
            <a:r>
              <a:rPr lang="en-US" spc="-15">
                <a:cs typeface="Calibri"/>
              </a:rPr>
              <a:t>radiation</a:t>
            </a:r>
            <a:r>
              <a:rPr lang="en-US" spc="-10">
                <a:cs typeface="Calibri"/>
              </a:rPr>
              <a:t> </a:t>
            </a:r>
            <a:r>
              <a:rPr lang="en-US">
                <a:cs typeface="Calibri"/>
              </a:rPr>
              <a:t>and</a:t>
            </a:r>
            <a:r>
              <a:rPr lang="en-US" spc="5">
                <a:cs typeface="Calibri"/>
              </a:rPr>
              <a:t> </a:t>
            </a:r>
            <a:r>
              <a:rPr lang="en-US" spc="-5">
                <a:cs typeface="Calibri"/>
              </a:rPr>
              <a:t>laser </a:t>
            </a:r>
            <a:r>
              <a:rPr lang="en-US">
                <a:cs typeface="Calibri"/>
              </a:rPr>
              <a:t> </a:t>
            </a:r>
            <a:r>
              <a:rPr lang="en-US" spc="-10">
                <a:cs typeface="Calibri"/>
              </a:rPr>
              <a:t>photocoagulation</a:t>
            </a:r>
            <a:r>
              <a:rPr lang="en-US" spc="-15">
                <a:cs typeface="Calibri"/>
              </a:rPr>
              <a:t> are</a:t>
            </a:r>
            <a:r>
              <a:rPr lang="en-US" spc="-5">
                <a:cs typeface="Calibri"/>
              </a:rPr>
              <a:t> </a:t>
            </a:r>
            <a:r>
              <a:rPr lang="en-US">
                <a:cs typeface="Calibri"/>
              </a:rPr>
              <a:t>all</a:t>
            </a:r>
            <a:r>
              <a:rPr lang="en-US" spc="-5">
                <a:cs typeface="Calibri"/>
              </a:rPr>
              <a:t> used modalities</a:t>
            </a:r>
            <a:r>
              <a:rPr lang="en-US" spc="-10">
                <a:cs typeface="Calibri"/>
              </a:rPr>
              <a:t> </a:t>
            </a:r>
            <a:r>
              <a:rPr lang="en-US" spc="-25">
                <a:cs typeface="Calibri"/>
              </a:rPr>
              <a:t>for</a:t>
            </a:r>
            <a:r>
              <a:rPr lang="en-US" spc="-5">
                <a:cs typeface="Calibri"/>
              </a:rPr>
              <a:t> </a:t>
            </a:r>
            <a:r>
              <a:rPr lang="en-US" spc="-10">
                <a:cs typeface="Calibri"/>
              </a:rPr>
              <a:t>this type </a:t>
            </a:r>
            <a:r>
              <a:rPr lang="en-US" spc="-5">
                <a:cs typeface="Calibri"/>
              </a:rPr>
              <a:t>of</a:t>
            </a:r>
            <a:r>
              <a:rPr lang="en-US" spc="-10">
                <a:cs typeface="Calibri"/>
              </a:rPr>
              <a:t> </a:t>
            </a:r>
            <a:r>
              <a:rPr lang="en-US" spc="-55">
                <a:cs typeface="Calibri"/>
              </a:rPr>
              <a:t>tumor.</a:t>
            </a:r>
            <a:endParaRPr lang="en-US">
              <a:cs typeface="Calibri"/>
            </a:endParaRPr>
          </a:p>
        </p:txBody>
      </p:sp>
    </p:spTree>
    <p:extLst>
      <p:ext uri="{BB962C8B-B14F-4D97-AF65-F5344CB8AC3E}">
        <p14:creationId xmlns:p14="http://schemas.microsoft.com/office/powerpoint/2010/main" val="363870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10" grpId="0" animBg="1"/>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000" y="914399"/>
            <a:ext cx="4419600" cy="5571065"/>
          </a:xfrm>
          <a:prstGeom prst="rect">
            <a:avLst/>
          </a:prstGeom>
        </p:spPr>
      </p:pic>
      <p:sp>
        <p:nvSpPr>
          <p:cNvPr id="4" name="مستطيل 3"/>
          <p:cNvSpPr/>
          <p:nvPr/>
        </p:nvSpPr>
        <p:spPr>
          <a:xfrm>
            <a:off x="609601" y="8"/>
            <a:ext cx="2951779" cy="584775"/>
          </a:xfrm>
          <a:prstGeom prst="rect">
            <a:avLst/>
          </a:prstGeom>
        </p:spPr>
        <p:txBody>
          <a:bodyPr wrap="square">
            <a:spAutoFit/>
          </a:bodyPr>
          <a:lstStyle/>
          <a:p>
            <a:r>
              <a:rPr lang="en-US"/>
              <a:t> </a:t>
            </a:r>
            <a:r>
              <a:rPr lang="en-US" sz="3200" err="1"/>
              <a:t>leukocoria</a:t>
            </a:r>
            <a:endParaRPr lang="en-US"/>
          </a:p>
        </p:txBody>
      </p:sp>
      <p:sp>
        <p:nvSpPr>
          <p:cNvPr id="5" name="مستطيل 4"/>
          <p:cNvSpPr/>
          <p:nvPr/>
        </p:nvSpPr>
        <p:spPr>
          <a:xfrm>
            <a:off x="304800" y="520986"/>
            <a:ext cx="4506362" cy="369332"/>
          </a:xfrm>
          <a:prstGeom prst="rect">
            <a:avLst/>
          </a:prstGeom>
        </p:spPr>
        <p:txBody>
          <a:bodyPr wrap="none">
            <a:spAutoFit/>
          </a:bodyPr>
          <a:lstStyle/>
          <a:p>
            <a:r>
              <a:rPr lang="en-US"/>
              <a:t>white fundal reflex instead of the usual red</a:t>
            </a:r>
          </a:p>
        </p:txBody>
      </p:sp>
      <p:pic>
        <p:nvPicPr>
          <p:cNvPr id="6" name="object 2"/>
          <p:cNvPicPr/>
          <p:nvPr/>
        </p:nvPicPr>
        <p:blipFill>
          <a:blip r:embed="rId3" cstate="print"/>
          <a:stretch>
            <a:fillRect/>
          </a:stretch>
        </p:blipFill>
        <p:spPr>
          <a:xfrm>
            <a:off x="5486405" y="864918"/>
            <a:ext cx="6106831" cy="5571066"/>
          </a:xfrm>
          <a:prstGeom prst="rect">
            <a:avLst/>
          </a:prstGeom>
        </p:spPr>
      </p:pic>
    </p:spTree>
    <p:extLst>
      <p:ext uri="{BB962C8B-B14F-4D97-AF65-F5344CB8AC3E}">
        <p14:creationId xmlns:p14="http://schemas.microsoft.com/office/powerpoint/2010/main" val="5894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1" y="1144827"/>
            <a:ext cx="4916171" cy="936154"/>
          </a:xfrm>
          <a:prstGeom prst="rect">
            <a:avLst/>
          </a:prstGeom>
        </p:spPr>
        <p:txBody>
          <a:bodyPr vert="horz" wrap="square" lIns="0" tIns="12700" rIns="0" bIns="0" rtlCol="0">
            <a:spAutoFit/>
          </a:bodyPr>
          <a:lstStyle/>
          <a:p>
            <a:pPr marL="12700">
              <a:lnSpc>
                <a:spcPct val="100000"/>
              </a:lnSpc>
              <a:spcBef>
                <a:spcPts val="100"/>
              </a:spcBef>
            </a:pPr>
            <a:r>
              <a:rPr spc="-5"/>
              <a:t>Neu</a:t>
            </a:r>
            <a:r>
              <a:rPr spc="-80"/>
              <a:t>r</a:t>
            </a:r>
            <a:r>
              <a:rPr spc="-5"/>
              <a:t>obla</a:t>
            </a:r>
            <a:r>
              <a:rPr spc="-70"/>
              <a:t>s</a:t>
            </a:r>
            <a:r>
              <a:rPr spc="-60"/>
              <a:t>t</a:t>
            </a:r>
            <a:r>
              <a:rPr spc="-5"/>
              <a:t>oma</a:t>
            </a:r>
          </a:p>
        </p:txBody>
      </p:sp>
      <p:sp>
        <p:nvSpPr>
          <p:cNvPr id="4" name="مستطيل 3"/>
          <p:cNvSpPr/>
          <p:nvPr/>
        </p:nvSpPr>
        <p:spPr>
          <a:xfrm>
            <a:off x="381000" y="2301353"/>
            <a:ext cx="9220200" cy="1015663"/>
          </a:xfrm>
          <a:prstGeom prst="rect">
            <a:avLst/>
          </a:prstGeom>
        </p:spPr>
        <p:txBody>
          <a:bodyPr wrap="square">
            <a:spAutoFit/>
          </a:bodyPr>
          <a:lstStyle/>
          <a:p>
            <a:r>
              <a:rPr lang="en-US" sz="2000" b="1" i="1"/>
              <a:t>is a malignant neuroendocrine tumor of the sympathetic nervous system that originates from neural crest cells potentially secretes </a:t>
            </a:r>
            <a:r>
              <a:rPr lang="en-US" sz="2000" b="1" i="1" err="1"/>
              <a:t>catecholamines</a:t>
            </a:r>
            <a:r>
              <a:rPr lang="en-US" sz="2000" b="1" i="1"/>
              <a:t>, and is usually found in the adrenal glands or sympathetic ganglia.. </a:t>
            </a:r>
          </a:p>
        </p:txBody>
      </p:sp>
      <p:sp>
        <p:nvSpPr>
          <p:cNvPr id="5" name="مستطيل 4"/>
          <p:cNvSpPr/>
          <p:nvPr/>
        </p:nvSpPr>
        <p:spPr>
          <a:xfrm>
            <a:off x="7391400" y="3324610"/>
            <a:ext cx="4038600" cy="2031325"/>
          </a:xfrm>
          <a:prstGeom prst="rect">
            <a:avLst/>
          </a:prstGeom>
        </p:spPr>
        <p:txBody>
          <a:bodyPr wrap="square">
            <a:spAutoFit/>
          </a:bodyPr>
          <a:lstStyle/>
          <a:p>
            <a:r>
              <a:rPr lang="en-US"/>
              <a:t>most common childhood malignancy</a:t>
            </a:r>
          </a:p>
          <a:p>
            <a:pPr marL="342900" indent="-342900">
              <a:buFont typeface="+mj-lt"/>
              <a:buAutoNum type="arabicPeriod"/>
            </a:pPr>
            <a:r>
              <a:rPr lang="en-US" b="1" err="1"/>
              <a:t>leukemias</a:t>
            </a:r>
            <a:endParaRPr lang="en-US" b="1"/>
          </a:p>
          <a:p>
            <a:pPr marL="342900" indent="-342900">
              <a:buFont typeface="+mj-lt"/>
              <a:buAutoNum type="arabicPeriod"/>
            </a:pPr>
            <a:r>
              <a:rPr lang="en-US" b="1"/>
              <a:t>brain and other CNS tumors</a:t>
            </a:r>
          </a:p>
          <a:p>
            <a:pPr marL="342900" indent="-342900">
              <a:buFont typeface="+mj-lt"/>
              <a:buAutoNum type="arabicPeriod"/>
            </a:pPr>
            <a:r>
              <a:rPr lang="en-US" b="1"/>
              <a:t>lymphomas</a:t>
            </a:r>
          </a:p>
          <a:p>
            <a:pPr marL="342900" indent="-342900">
              <a:buFont typeface="+mj-lt"/>
              <a:buAutoNum type="arabicPeriod"/>
            </a:pPr>
            <a:r>
              <a:rPr lang="en-US" b="1" err="1"/>
              <a:t>neuroblastoma</a:t>
            </a:r>
            <a:endParaRPr lang="en-US" b="1"/>
          </a:p>
          <a:p>
            <a:pPr marL="342900" indent="-342900">
              <a:buFont typeface="+mj-lt"/>
              <a:buAutoNum type="arabicPeriod"/>
            </a:pPr>
            <a:r>
              <a:rPr lang="en-US" b="1"/>
              <a:t>kidney tumors</a:t>
            </a:r>
          </a:p>
          <a:p>
            <a:pPr marL="342900" indent="-342900">
              <a:buFont typeface="+mj-lt"/>
              <a:buAutoNum type="arabicPeriod"/>
            </a:pPr>
            <a:r>
              <a:rPr lang="en-US" b="1"/>
              <a:t>malignant bone tumors</a:t>
            </a:r>
            <a:r>
              <a:rPr lang="en-US"/>
              <a:t> </a:t>
            </a:r>
          </a:p>
        </p:txBody>
      </p:sp>
      <p:sp>
        <p:nvSpPr>
          <p:cNvPr id="6" name="مستطيل 5"/>
          <p:cNvSpPr/>
          <p:nvPr/>
        </p:nvSpPr>
        <p:spPr>
          <a:xfrm>
            <a:off x="185062" y="3967804"/>
            <a:ext cx="4939365" cy="369332"/>
          </a:xfrm>
          <a:prstGeom prst="rect">
            <a:avLst/>
          </a:prstGeom>
          <a:solidFill>
            <a:schemeClr val="accent2">
              <a:lumMod val="20000"/>
              <a:lumOff val="80000"/>
            </a:schemeClr>
          </a:solidFill>
          <a:ln w="38100">
            <a:solidFill>
              <a:schemeClr val="accent1"/>
            </a:solidFill>
            <a:prstDash val="lgDash"/>
          </a:ln>
        </p:spPr>
        <p:txBody>
          <a:bodyPr wrap="none">
            <a:spAutoFit/>
          </a:bodyPr>
          <a:lstStyle/>
          <a:p>
            <a:pPr marL="200025">
              <a:lnSpc>
                <a:spcPct val="100000"/>
              </a:lnSpc>
              <a:spcBef>
                <a:spcPts val="425"/>
              </a:spcBef>
            </a:pPr>
            <a:r>
              <a:rPr lang="en-US">
                <a:cs typeface="Calibri"/>
              </a:rPr>
              <a:t>#</a:t>
            </a:r>
            <a:r>
              <a:rPr lang="en-US" spc="-10">
                <a:cs typeface="Calibri"/>
              </a:rPr>
              <a:t> </a:t>
            </a:r>
            <a:r>
              <a:rPr lang="en-US" spc="-15">
                <a:cs typeface="Calibri"/>
              </a:rPr>
              <a:t>fourth</a:t>
            </a:r>
            <a:r>
              <a:rPr lang="en-US">
                <a:cs typeface="Calibri"/>
              </a:rPr>
              <a:t> </a:t>
            </a:r>
            <a:r>
              <a:rPr lang="en-US" spc="-15">
                <a:cs typeface="Calibri"/>
              </a:rPr>
              <a:t>most</a:t>
            </a:r>
            <a:r>
              <a:rPr lang="en-US" spc="-10">
                <a:cs typeface="Calibri"/>
              </a:rPr>
              <a:t> common </a:t>
            </a:r>
            <a:r>
              <a:rPr lang="en-US" spc="-5">
                <a:cs typeface="Calibri"/>
              </a:rPr>
              <a:t>childhood </a:t>
            </a:r>
            <a:r>
              <a:rPr lang="en-US" spc="-25">
                <a:cs typeface="Calibri"/>
              </a:rPr>
              <a:t>malignancy.</a:t>
            </a:r>
            <a:endParaRPr lang="en-US">
              <a:cs typeface="Calibri"/>
            </a:endParaRPr>
          </a:p>
        </p:txBody>
      </p:sp>
      <p:sp>
        <p:nvSpPr>
          <p:cNvPr id="7" name="مستطيل 6"/>
          <p:cNvSpPr/>
          <p:nvPr/>
        </p:nvSpPr>
        <p:spPr>
          <a:xfrm>
            <a:off x="152406" y="4572000"/>
            <a:ext cx="7088479" cy="369332"/>
          </a:xfrm>
          <a:prstGeom prst="rect">
            <a:avLst/>
          </a:prstGeom>
          <a:solidFill>
            <a:schemeClr val="accent2">
              <a:lumMod val="20000"/>
              <a:lumOff val="80000"/>
            </a:schemeClr>
          </a:solidFill>
          <a:ln w="38100">
            <a:solidFill>
              <a:schemeClr val="accent1"/>
            </a:solidFill>
            <a:prstDash val="lgDash"/>
          </a:ln>
        </p:spPr>
        <p:txBody>
          <a:bodyPr wrap="none">
            <a:spAutoFit/>
          </a:bodyPr>
          <a:lstStyle/>
          <a:p>
            <a:pPr marL="187960" indent="-175895">
              <a:lnSpc>
                <a:spcPct val="100000"/>
              </a:lnSpc>
              <a:spcBef>
                <a:spcPts val="330"/>
              </a:spcBef>
              <a:buFont typeface="Arial MT"/>
              <a:buChar char="•"/>
              <a:tabLst>
                <a:tab pos="188595" algn="l"/>
              </a:tabLst>
            </a:pPr>
            <a:r>
              <a:rPr lang="en-US" spc="-5">
                <a:cs typeface="Calibri"/>
              </a:rPr>
              <a:t>Is</a:t>
            </a:r>
            <a:r>
              <a:rPr lang="en-US" spc="-15">
                <a:cs typeface="Calibri"/>
              </a:rPr>
              <a:t> </a:t>
            </a:r>
            <a:r>
              <a:rPr lang="en-US" spc="-10">
                <a:cs typeface="Calibri"/>
              </a:rPr>
              <a:t>the</a:t>
            </a:r>
            <a:r>
              <a:rPr lang="en-US" spc="20">
                <a:cs typeface="Calibri"/>
              </a:rPr>
              <a:t> </a:t>
            </a:r>
            <a:r>
              <a:rPr lang="en-US" spc="-15">
                <a:cs typeface="Calibri"/>
              </a:rPr>
              <a:t>most </a:t>
            </a:r>
            <a:r>
              <a:rPr lang="en-US" spc="-10">
                <a:cs typeface="Calibri"/>
              </a:rPr>
              <a:t>common</a:t>
            </a:r>
            <a:r>
              <a:rPr lang="en-US" spc="15">
                <a:cs typeface="Calibri"/>
              </a:rPr>
              <a:t> </a:t>
            </a:r>
            <a:r>
              <a:rPr lang="en-US" spc="-15" err="1">
                <a:cs typeface="Calibri"/>
              </a:rPr>
              <a:t>extracranial</a:t>
            </a:r>
            <a:r>
              <a:rPr lang="en-US" spc="-5">
                <a:cs typeface="Calibri"/>
              </a:rPr>
              <a:t> solid</a:t>
            </a:r>
            <a:r>
              <a:rPr lang="en-US" spc="-10">
                <a:cs typeface="Calibri"/>
              </a:rPr>
              <a:t> tumor </a:t>
            </a:r>
            <a:r>
              <a:rPr lang="en-US" spc="-5">
                <a:cs typeface="Calibri"/>
              </a:rPr>
              <a:t>of</a:t>
            </a:r>
            <a:r>
              <a:rPr lang="en-US" spc="-10">
                <a:cs typeface="Calibri"/>
              </a:rPr>
              <a:t> </a:t>
            </a:r>
            <a:r>
              <a:rPr lang="en-US" spc="-5">
                <a:cs typeface="Calibri"/>
              </a:rPr>
              <a:t>childhood (8-10%).</a:t>
            </a:r>
            <a:endParaRPr lang="en-US">
              <a:cs typeface="Calibri"/>
            </a:endParaRPr>
          </a:p>
        </p:txBody>
      </p:sp>
      <p:sp>
        <p:nvSpPr>
          <p:cNvPr id="8" name="مستطيل 7"/>
          <p:cNvSpPr/>
          <p:nvPr/>
        </p:nvSpPr>
        <p:spPr>
          <a:xfrm>
            <a:off x="152401" y="5257800"/>
            <a:ext cx="4561698" cy="369332"/>
          </a:xfrm>
          <a:prstGeom prst="rect">
            <a:avLst/>
          </a:prstGeom>
          <a:solidFill>
            <a:schemeClr val="accent2">
              <a:lumMod val="20000"/>
              <a:lumOff val="80000"/>
            </a:schemeClr>
          </a:solidFill>
          <a:ln w="38100">
            <a:solidFill>
              <a:schemeClr val="accent1"/>
            </a:solidFill>
            <a:prstDash val="lgDash"/>
          </a:ln>
        </p:spPr>
        <p:txBody>
          <a:bodyPr wrap="none">
            <a:spAutoFit/>
          </a:bodyPr>
          <a:lstStyle/>
          <a:p>
            <a:pPr marL="187960" indent="-175895">
              <a:lnSpc>
                <a:spcPct val="100000"/>
              </a:lnSpc>
              <a:spcBef>
                <a:spcPts val="330"/>
              </a:spcBef>
              <a:buFont typeface="Arial MT"/>
              <a:buChar char="•"/>
              <a:tabLst>
                <a:tab pos="188595" algn="l"/>
              </a:tabLst>
            </a:pPr>
            <a:r>
              <a:rPr lang="en-US" spc="-5">
                <a:cs typeface="Calibri"/>
              </a:rPr>
              <a:t>The</a:t>
            </a:r>
            <a:r>
              <a:rPr lang="en-US">
                <a:cs typeface="Calibri"/>
              </a:rPr>
              <a:t> </a:t>
            </a:r>
            <a:r>
              <a:rPr lang="en-US" spc="-15">
                <a:cs typeface="Calibri"/>
              </a:rPr>
              <a:t>most</a:t>
            </a:r>
            <a:r>
              <a:rPr lang="en-US" spc="-10">
                <a:cs typeface="Calibri"/>
              </a:rPr>
              <a:t> common</a:t>
            </a:r>
            <a:r>
              <a:rPr lang="en-US" spc="15">
                <a:cs typeface="Calibri"/>
              </a:rPr>
              <a:t> </a:t>
            </a:r>
            <a:r>
              <a:rPr lang="en-US" spc="-5">
                <a:cs typeface="Calibri"/>
              </a:rPr>
              <a:t>malignancy in </a:t>
            </a:r>
            <a:r>
              <a:rPr lang="en-US" spc="-15">
                <a:cs typeface="Calibri"/>
              </a:rPr>
              <a:t>infancy</a:t>
            </a:r>
            <a:r>
              <a:rPr lang="en-US" spc="-10">
                <a:cs typeface="Calibri"/>
              </a:rPr>
              <a:t>.</a:t>
            </a:r>
            <a:endParaRPr lang="en-US">
              <a:cs typeface="Calibri"/>
            </a:endParaRPr>
          </a:p>
        </p:txBody>
      </p:sp>
      <p:sp>
        <p:nvSpPr>
          <p:cNvPr id="9" name="مستطيل 8"/>
          <p:cNvSpPr/>
          <p:nvPr/>
        </p:nvSpPr>
        <p:spPr>
          <a:xfrm>
            <a:off x="6858001" y="1143000"/>
            <a:ext cx="3129062" cy="784830"/>
          </a:xfrm>
          <a:prstGeom prst="rect">
            <a:avLst/>
          </a:prstGeom>
          <a:ln w="76200">
            <a:solidFill>
              <a:schemeClr val="tx1"/>
            </a:solidFill>
            <a:prstDash val="solid"/>
          </a:ln>
        </p:spPr>
        <p:txBody>
          <a:bodyPr wrap="none">
            <a:spAutoFit/>
          </a:bodyPr>
          <a:lstStyle/>
          <a:p>
            <a:pPr marL="12065" marR="19050">
              <a:lnSpc>
                <a:spcPts val="2690"/>
              </a:lnSpc>
              <a:spcBef>
                <a:spcPts val="975"/>
              </a:spcBef>
              <a:tabLst>
                <a:tab pos="188595" algn="l"/>
                <a:tab pos="694690" algn="l"/>
                <a:tab pos="1216025" algn="l"/>
                <a:tab pos="1669414" algn="l"/>
                <a:tab pos="2931795" algn="l"/>
                <a:tab pos="4824095" algn="l"/>
                <a:tab pos="5904230" algn="l"/>
                <a:tab pos="6764655" algn="l"/>
                <a:tab pos="7764780" algn="l"/>
                <a:tab pos="8221980" algn="l"/>
                <a:tab pos="8874125" algn="l"/>
              </a:tabLst>
            </a:pPr>
            <a:r>
              <a:rPr lang="en-US" spc="-5">
                <a:cs typeface="Calibri"/>
              </a:rPr>
              <a:t>The median </a:t>
            </a:r>
            <a:r>
              <a:rPr lang="en-US" spc="-10">
                <a:cs typeface="Calibri"/>
              </a:rPr>
              <a:t>age</a:t>
            </a:r>
            <a:r>
              <a:rPr lang="en-US" spc="-5">
                <a:cs typeface="Calibri"/>
              </a:rPr>
              <a:t> is</a:t>
            </a:r>
            <a:r>
              <a:rPr lang="en-US" spc="80">
                <a:cs typeface="Calibri"/>
              </a:rPr>
              <a:t> </a:t>
            </a:r>
            <a:r>
              <a:rPr lang="en-US" spc="-5">
                <a:cs typeface="Calibri"/>
              </a:rPr>
              <a:t>22 </a:t>
            </a:r>
            <a:r>
              <a:rPr lang="en-US" spc="-10">
                <a:cs typeface="Calibri"/>
              </a:rPr>
              <a:t>month</a:t>
            </a:r>
            <a:br>
              <a:rPr lang="en-US" spc="-10">
                <a:cs typeface="Calibri"/>
              </a:rPr>
            </a:br>
            <a:r>
              <a:rPr lang="en-US" spc="-10">
                <a:cs typeface="Calibri"/>
              </a:rPr>
              <a:t>^^ 5 or younger ^^</a:t>
            </a:r>
          </a:p>
        </p:txBody>
      </p:sp>
      <p:sp>
        <p:nvSpPr>
          <p:cNvPr id="12" name="مستطيل 11"/>
          <p:cNvSpPr/>
          <p:nvPr/>
        </p:nvSpPr>
        <p:spPr>
          <a:xfrm>
            <a:off x="609605" y="1949266"/>
            <a:ext cx="3140603" cy="438582"/>
          </a:xfrm>
          <a:prstGeom prst="rect">
            <a:avLst/>
          </a:prstGeom>
        </p:spPr>
        <p:txBody>
          <a:bodyPr wrap="none">
            <a:spAutoFit/>
          </a:bodyPr>
          <a:lstStyle/>
          <a:p>
            <a:pPr marL="12065" marR="19050">
              <a:lnSpc>
                <a:spcPts val="2690"/>
              </a:lnSpc>
              <a:spcBef>
                <a:spcPts val="975"/>
              </a:spcBef>
              <a:tabLst>
                <a:tab pos="188595" algn="l"/>
                <a:tab pos="694690" algn="l"/>
                <a:tab pos="1216025" algn="l"/>
                <a:tab pos="1669414" algn="l"/>
                <a:tab pos="2931795" algn="l"/>
                <a:tab pos="4824095" algn="l"/>
                <a:tab pos="5904230" algn="l"/>
                <a:tab pos="6764655" algn="l"/>
                <a:tab pos="7764780" algn="l"/>
                <a:tab pos="8221980" algn="l"/>
                <a:tab pos="8874125" algn="l"/>
              </a:tabLst>
            </a:pPr>
            <a:r>
              <a:rPr lang="en-US" u="sng" spc="-10">
                <a:cs typeface="Calibri"/>
              </a:rPr>
              <a:t>It</a:t>
            </a:r>
            <a:r>
              <a:rPr lang="en-US" u="sng">
                <a:cs typeface="Calibri"/>
              </a:rPr>
              <a:t>s an </a:t>
            </a:r>
            <a:r>
              <a:rPr lang="en-US" u="sng" spc="-5" err="1">
                <a:cs typeface="Calibri"/>
              </a:rPr>
              <a:t>emb</a:t>
            </a:r>
            <a:r>
              <a:rPr lang="en-US" u="sng" spc="5" err="1">
                <a:cs typeface="Calibri"/>
              </a:rPr>
              <a:t>r</a:t>
            </a:r>
            <a:r>
              <a:rPr lang="en-US" u="sng" spc="-35" err="1">
                <a:cs typeface="Calibri"/>
              </a:rPr>
              <a:t>y</a:t>
            </a:r>
            <a:r>
              <a:rPr lang="en-US" u="sng" spc="-5" err="1">
                <a:cs typeface="Calibri"/>
              </a:rPr>
              <a:t>onal</a:t>
            </a:r>
            <a:r>
              <a:rPr lang="en-US" u="sng">
                <a:cs typeface="Calibri"/>
              </a:rPr>
              <a:t> </a:t>
            </a:r>
            <a:r>
              <a:rPr lang="en-US" u="sng" spc="-5">
                <a:cs typeface="Calibri"/>
              </a:rPr>
              <a:t>malignanc</a:t>
            </a:r>
            <a:r>
              <a:rPr lang="en-US" u="sng" spc="35">
                <a:cs typeface="Calibri"/>
              </a:rPr>
              <a: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euroblastoma in childr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2590808"/>
            <a:ext cx="4495800" cy="4200283"/>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p:nvPr/>
        </p:nvSpPr>
        <p:spPr>
          <a:xfrm>
            <a:off x="228601" y="1066804"/>
            <a:ext cx="10661651" cy="3914533"/>
          </a:xfrm>
          <a:prstGeom prst="rect">
            <a:avLst/>
          </a:prstGeom>
        </p:spPr>
        <p:txBody>
          <a:bodyPr vert="horz" wrap="square" lIns="0" tIns="53975" rIns="0" bIns="0" rtlCol="0">
            <a:spAutoFit/>
          </a:bodyPr>
          <a:lstStyle/>
          <a:p>
            <a:pPr marL="12065" marR="19050">
              <a:lnSpc>
                <a:spcPts val="2690"/>
              </a:lnSpc>
              <a:spcBef>
                <a:spcPts val="975"/>
              </a:spcBef>
              <a:tabLst>
                <a:tab pos="188595" algn="l"/>
                <a:tab pos="694690" algn="l"/>
                <a:tab pos="1216025" algn="l"/>
                <a:tab pos="1669414" algn="l"/>
                <a:tab pos="2931795" algn="l"/>
                <a:tab pos="4824095" algn="l"/>
                <a:tab pos="5904230" algn="l"/>
                <a:tab pos="6764655" algn="l"/>
                <a:tab pos="7764780" algn="l"/>
                <a:tab pos="8221980" algn="l"/>
                <a:tab pos="8874125" algn="l"/>
              </a:tabLst>
            </a:pPr>
            <a:r>
              <a:rPr lang="en-US" sz="2800" spc="-5">
                <a:cs typeface="Calibri"/>
              </a:rPr>
              <a:t>Given its origin, </a:t>
            </a:r>
            <a:r>
              <a:rPr lang="en-US" sz="2800" spc="-5" err="1">
                <a:cs typeface="Calibri"/>
              </a:rPr>
              <a:t>neuroblastoma</a:t>
            </a:r>
            <a:r>
              <a:rPr lang="en-US" sz="2800" spc="-5">
                <a:cs typeface="Calibri"/>
              </a:rPr>
              <a:t> can occur in any aggregation of sympathetic nervous tissue, including the adrenal glands, the sympathetic chain, and the </a:t>
            </a:r>
            <a:r>
              <a:rPr lang="en-US" sz="2800" spc="-5" err="1">
                <a:cs typeface="Calibri"/>
              </a:rPr>
              <a:t>paraganglia</a:t>
            </a:r>
            <a:r>
              <a:rPr lang="en-US" sz="2800" spc="-5">
                <a:cs typeface="Calibri"/>
              </a:rPr>
              <a:t> (e.g., the carotid body).</a:t>
            </a:r>
          </a:p>
          <a:p>
            <a:pPr marL="12065" marR="19050">
              <a:lnSpc>
                <a:spcPts val="2690"/>
              </a:lnSpc>
              <a:spcBef>
                <a:spcPts val="975"/>
              </a:spcBef>
              <a:tabLst>
                <a:tab pos="188595" algn="l"/>
                <a:tab pos="694690" algn="l"/>
                <a:tab pos="1216025" algn="l"/>
                <a:tab pos="1669414" algn="l"/>
                <a:tab pos="2931795" algn="l"/>
                <a:tab pos="4824095" algn="l"/>
                <a:tab pos="5904230" algn="l"/>
                <a:tab pos="6764655" algn="l"/>
                <a:tab pos="7764780" algn="l"/>
                <a:tab pos="8221980" algn="l"/>
                <a:tab pos="8874125" algn="l"/>
              </a:tabLst>
            </a:pPr>
            <a:r>
              <a:rPr sz="2800" b="1" u="sng" spc="-5">
                <a:effectLst>
                  <a:outerShdw blurRad="38100" dist="38100" dir="2700000" algn="tl">
                    <a:srgbClr val="000000">
                      <a:alpha val="43137"/>
                    </a:srgbClr>
                  </a:outerShdw>
                </a:effectLst>
                <a:latin typeface="Calibri"/>
                <a:cs typeface="Calibri"/>
              </a:rPr>
              <a:t>but</a:t>
            </a:r>
            <a:r>
              <a:rPr sz="2800" b="1" u="sng" spc="340">
                <a:effectLst>
                  <a:outerShdw blurRad="38100" dist="38100" dir="2700000" algn="tl">
                    <a:srgbClr val="000000">
                      <a:alpha val="43137"/>
                    </a:srgbClr>
                  </a:outerShdw>
                </a:effectLst>
                <a:latin typeface="Calibri"/>
                <a:cs typeface="Calibri"/>
              </a:rPr>
              <a:t> </a:t>
            </a:r>
            <a:r>
              <a:rPr sz="2800" b="1" u="sng" spc="-10">
                <a:effectLst>
                  <a:outerShdw blurRad="38100" dist="38100" dir="2700000" algn="tl">
                    <a:srgbClr val="000000">
                      <a:alpha val="43137"/>
                    </a:srgbClr>
                  </a:outerShdw>
                </a:effectLst>
                <a:latin typeface="Calibri"/>
                <a:cs typeface="Calibri"/>
              </a:rPr>
              <a:t>the </a:t>
            </a:r>
            <a:r>
              <a:rPr sz="2800" b="1" u="sng" spc="-620">
                <a:effectLst>
                  <a:outerShdw blurRad="38100" dist="38100" dir="2700000" algn="tl">
                    <a:srgbClr val="000000">
                      <a:alpha val="43137"/>
                    </a:srgbClr>
                  </a:outerShdw>
                </a:effectLst>
                <a:latin typeface="Calibri"/>
                <a:cs typeface="Calibri"/>
              </a:rPr>
              <a:t> </a:t>
            </a:r>
            <a:r>
              <a:rPr sz="2800" b="1" u="sng" spc="-10">
                <a:effectLst>
                  <a:outerShdw blurRad="38100" dist="38100" dir="2700000" algn="tl">
                    <a:srgbClr val="000000">
                      <a:alpha val="43137"/>
                    </a:srgbClr>
                  </a:outerShdw>
                </a:effectLst>
                <a:latin typeface="Calibri"/>
                <a:cs typeface="Calibri"/>
              </a:rPr>
              <a:t>classical</a:t>
            </a:r>
            <a:r>
              <a:rPr sz="2800" b="1" u="sng" spc="-5">
                <a:effectLst>
                  <a:outerShdw blurRad="38100" dist="38100" dir="2700000" algn="tl">
                    <a:srgbClr val="000000">
                      <a:alpha val="43137"/>
                    </a:srgbClr>
                  </a:outerShdw>
                </a:effectLst>
                <a:latin typeface="Calibri"/>
                <a:cs typeface="Calibri"/>
              </a:rPr>
              <a:t> </a:t>
            </a:r>
            <a:r>
              <a:rPr sz="2800" b="1" u="sng" spc="-20">
                <a:effectLst>
                  <a:outerShdw blurRad="38100" dist="38100" dir="2700000" algn="tl">
                    <a:srgbClr val="000000">
                      <a:alpha val="43137"/>
                    </a:srgbClr>
                  </a:outerShdw>
                </a:effectLst>
                <a:latin typeface="Calibri"/>
                <a:cs typeface="Calibri"/>
              </a:rPr>
              <a:t>presentation</a:t>
            </a:r>
            <a:r>
              <a:rPr sz="2800" b="1" u="sng" spc="-10">
                <a:effectLst>
                  <a:outerShdw blurRad="38100" dist="38100" dir="2700000" algn="tl">
                    <a:srgbClr val="000000">
                      <a:alpha val="43137"/>
                    </a:srgbClr>
                  </a:outerShdw>
                </a:effectLst>
                <a:latin typeface="Calibri"/>
                <a:cs typeface="Calibri"/>
              </a:rPr>
              <a:t> </a:t>
            </a:r>
            <a:r>
              <a:rPr sz="2800" b="1" u="sng" spc="-5">
                <a:effectLst>
                  <a:outerShdw blurRad="38100" dist="38100" dir="2700000" algn="tl">
                    <a:srgbClr val="000000">
                      <a:alpha val="43137"/>
                    </a:srgbClr>
                  </a:outerShdw>
                </a:effectLst>
                <a:latin typeface="Calibri"/>
                <a:cs typeface="Calibri"/>
              </a:rPr>
              <a:t>is </a:t>
            </a:r>
            <a:r>
              <a:rPr sz="2800" b="1" u="sng">
                <a:effectLst>
                  <a:outerShdw blurRad="38100" dist="38100" dir="2700000" algn="tl">
                    <a:srgbClr val="000000">
                      <a:alpha val="43137"/>
                    </a:srgbClr>
                  </a:outerShdw>
                </a:effectLst>
                <a:latin typeface="Calibri"/>
                <a:cs typeface="Calibri"/>
              </a:rPr>
              <a:t>an</a:t>
            </a:r>
            <a:r>
              <a:rPr sz="2800" b="1" u="sng" spc="-5">
                <a:effectLst>
                  <a:outerShdw blurRad="38100" dist="38100" dir="2700000" algn="tl">
                    <a:srgbClr val="000000">
                      <a:alpha val="43137"/>
                    </a:srgbClr>
                  </a:outerShdw>
                </a:effectLst>
                <a:latin typeface="Calibri"/>
                <a:cs typeface="Calibri"/>
              </a:rPr>
              <a:t> </a:t>
            </a:r>
            <a:r>
              <a:rPr sz="2800" b="1" u="sng">
                <a:effectLst>
                  <a:outerShdw blurRad="38100" dist="38100" dir="2700000" algn="tl">
                    <a:srgbClr val="000000">
                      <a:alpha val="43137"/>
                    </a:srgbClr>
                  </a:outerShdw>
                </a:effectLst>
                <a:latin typeface="Calibri"/>
                <a:cs typeface="Calibri"/>
              </a:rPr>
              <a:t>abdominal</a:t>
            </a:r>
            <a:r>
              <a:rPr sz="2800" b="1" u="sng" spc="-5">
                <a:effectLst>
                  <a:outerShdw blurRad="38100" dist="38100" dir="2700000" algn="tl">
                    <a:srgbClr val="000000">
                      <a:alpha val="43137"/>
                    </a:srgbClr>
                  </a:outerShdw>
                </a:effectLst>
                <a:latin typeface="Calibri"/>
                <a:cs typeface="Calibri"/>
              </a:rPr>
              <a:t> </a:t>
            </a:r>
            <a:r>
              <a:rPr sz="2800" b="1" u="sng" spc="-15">
                <a:effectLst>
                  <a:outerShdw blurRad="38100" dist="38100" dir="2700000" algn="tl">
                    <a:srgbClr val="000000">
                      <a:alpha val="43137"/>
                    </a:srgbClr>
                  </a:outerShdw>
                </a:effectLst>
                <a:latin typeface="Calibri"/>
                <a:cs typeface="Calibri"/>
              </a:rPr>
              <a:t>suprarenal</a:t>
            </a:r>
            <a:r>
              <a:rPr sz="2800" b="1" u="sng" spc="-5">
                <a:effectLst>
                  <a:outerShdw blurRad="38100" dist="38100" dir="2700000" algn="tl">
                    <a:srgbClr val="000000">
                      <a:alpha val="43137"/>
                    </a:srgbClr>
                  </a:outerShdw>
                </a:effectLst>
                <a:latin typeface="Calibri"/>
                <a:cs typeface="Calibri"/>
              </a:rPr>
              <a:t> mass</a:t>
            </a:r>
            <a:r>
              <a:rPr sz="2800" spc="-5">
                <a:latin typeface="Calibri"/>
                <a:cs typeface="Calibri"/>
              </a:rPr>
              <a:t>.</a:t>
            </a:r>
            <a:endParaRPr sz="2800">
              <a:latin typeface="Calibri"/>
              <a:cs typeface="Calibri"/>
            </a:endParaRPr>
          </a:p>
          <a:p>
            <a:pPr marL="1210310">
              <a:lnSpc>
                <a:spcPct val="100000"/>
              </a:lnSpc>
              <a:spcBef>
                <a:spcPts val="345"/>
              </a:spcBef>
            </a:pPr>
            <a:r>
              <a:rPr sz="2800">
                <a:solidFill>
                  <a:srgbClr val="44546A"/>
                </a:solidFill>
                <a:latin typeface="Calibri"/>
                <a:cs typeface="Calibri"/>
              </a:rPr>
              <a:t>-</a:t>
            </a:r>
            <a:r>
              <a:rPr sz="2800" spc="-25">
                <a:solidFill>
                  <a:srgbClr val="44546A"/>
                </a:solidFill>
                <a:latin typeface="Calibri"/>
                <a:cs typeface="Calibri"/>
              </a:rPr>
              <a:t> </a:t>
            </a:r>
            <a:r>
              <a:rPr sz="2800" spc="-10">
                <a:solidFill>
                  <a:srgbClr val="44546A"/>
                </a:solidFill>
                <a:latin typeface="Calibri"/>
                <a:cs typeface="Calibri"/>
              </a:rPr>
              <a:t>A</a:t>
            </a:r>
            <a:r>
              <a:rPr sz="2800" spc="-10">
                <a:latin typeface="Calibri"/>
                <a:cs typeface="Calibri"/>
              </a:rPr>
              <a:t>drenal</a:t>
            </a:r>
            <a:r>
              <a:rPr sz="2800" spc="-25">
                <a:latin typeface="Calibri"/>
                <a:cs typeface="Calibri"/>
              </a:rPr>
              <a:t> </a:t>
            </a:r>
            <a:r>
              <a:rPr sz="2800" spc="-5">
                <a:latin typeface="Calibri"/>
                <a:cs typeface="Calibri"/>
              </a:rPr>
              <a:t>glands</a:t>
            </a:r>
            <a:r>
              <a:rPr sz="2800">
                <a:latin typeface="Calibri"/>
                <a:cs typeface="Calibri"/>
              </a:rPr>
              <a:t> </a:t>
            </a:r>
            <a:r>
              <a:rPr sz="2800" spc="-5">
                <a:solidFill>
                  <a:srgbClr val="FF0000"/>
                </a:solidFill>
                <a:latin typeface="Calibri"/>
                <a:cs typeface="Calibri"/>
              </a:rPr>
              <a:t>(45%)</a:t>
            </a:r>
            <a:endParaRPr sz="2800">
              <a:latin typeface="Calibri"/>
              <a:cs typeface="Calibri"/>
            </a:endParaRPr>
          </a:p>
          <a:p>
            <a:pPr marL="1319530" lvl="1" indent="-190500">
              <a:lnSpc>
                <a:spcPct val="100000"/>
              </a:lnSpc>
              <a:spcBef>
                <a:spcPts val="330"/>
              </a:spcBef>
              <a:buClr>
                <a:srgbClr val="44546A"/>
              </a:buClr>
              <a:buChar char="-"/>
              <a:tabLst>
                <a:tab pos="1320165" algn="l"/>
              </a:tabLst>
            </a:pPr>
            <a:r>
              <a:rPr sz="2800" spc="-15">
                <a:latin typeface="Calibri"/>
                <a:cs typeface="Calibri"/>
              </a:rPr>
              <a:t>Retroperitoneal</a:t>
            </a:r>
            <a:r>
              <a:rPr sz="2800" spc="-20">
                <a:latin typeface="Calibri"/>
                <a:cs typeface="Calibri"/>
              </a:rPr>
              <a:t> </a:t>
            </a:r>
            <a:r>
              <a:rPr sz="2800" spc="-15">
                <a:latin typeface="Calibri"/>
                <a:cs typeface="Calibri"/>
              </a:rPr>
              <a:t>sympathetic</a:t>
            </a:r>
            <a:r>
              <a:rPr sz="2800" spc="-20">
                <a:latin typeface="Calibri"/>
                <a:cs typeface="Calibri"/>
              </a:rPr>
              <a:t> </a:t>
            </a:r>
            <a:r>
              <a:rPr sz="2800" spc="-10">
                <a:latin typeface="Calibri"/>
                <a:cs typeface="Calibri"/>
              </a:rPr>
              <a:t>ganglia</a:t>
            </a:r>
            <a:r>
              <a:rPr sz="2800" spc="30">
                <a:latin typeface="Calibri"/>
                <a:cs typeface="Calibri"/>
              </a:rPr>
              <a:t> </a:t>
            </a:r>
            <a:r>
              <a:rPr sz="2800" spc="-5">
                <a:solidFill>
                  <a:srgbClr val="FF0000"/>
                </a:solidFill>
                <a:latin typeface="Calibri"/>
                <a:cs typeface="Calibri"/>
              </a:rPr>
              <a:t>(25%)</a:t>
            </a:r>
            <a:endParaRPr sz="2800">
              <a:latin typeface="Calibri"/>
              <a:cs typeface="Calibri"/>
            </a:endParaRPr>
          </a:p>
          <a:p>
            <a:pPr marL="1318895" lvl="1" indent="-189865">
              <a:lnSpc>
                <a:spcPct val="100000"/>
              </a:lnSpc>
              <a:spcBef>
                <a:spcPts val="330"/>
              </a:spcBef>
              <a:buChar char="-"/>
              <a:tabLst>
                <a:tab pos="1319530" algn="l"/>
                <a:tab pos="5737225" algn="l"/>
              </a:tabLst>
            </a:pPr>
            <a:r>
              <a:rPr sz="2800" spc="-25">
                <a:latin typeface="Calibri"/>
                <a:cs typeface="Calibri"/>
              </a:rPr>
              <a:t>Paravertebral</a:t>
            </a:r>
            <a:r>
              <a:rPr sz="2800">
                <a:latin typeface="Calibri"/>
                <a:cs typeface="Calibri"/>
              </a:rPr>
              <a:t> </a:t>
            </a:r>
            <a:r>
              <a:rPr sz="2800" spc="-10">
                <a:latin typeface="Calibri"/>
                <a:cs typeface="Calibri"/>
              </a:rPr>
              <a:t>ganglia</a:t>
            </a:r>
            <a:r>
              <a:rPr sz="2800">
                <a:latin typeface="Calibri"/>
                <a:cs typeface="Calibri"/>
              </a:rPr>
              <a:t> </a:t>
            </a:r>
            <a:r>
              <a:rPr sz="2800" spc="-5">
                <a:latin typeface="Calibri"/>
                <a:cs typeface="Calibri"/>
              </a:rPr>
              <a:t>of</a:t>
            </a:r>
            <a:r>
              <a:rPr sz="2800" spc="5">
                <a:latin typeface="Calibri"/>
                <a:cs typeface="Calibri"/>
              </a:rPr>
              <a:t> </a:t>
            </a:r>
            <a:r>
              <a:rPr sz="2800" spc="-10">
                <a:latin typeface="Calibri"/>
                <a:cs typeface="Calibri"/>
              </a:rPr>
              <a:t>chest	</a:t>
            </a:r>
            <a:r>
              <a:rPr sz="2800" spc="-5">
                <a:solidFill>
                  <a:srgbClr val="FF0000"/>
                </a:solidFill>
                <a:latin typeface="Calibri"/>
                <a:cs typeface="Calibri"/>
              </a:rPr>
              <a:t>(15%)</a:t>
            </a:r>
            <a:endParaRPr sz="2800">
              <a:latin typeface="Calibri"/>
              <a:cs typeface="Calibri"/>
            </a:endParaRPr>
          </a:p>
          <a:p>
            <a:pPr marL="1318895" lvl="1" indent="-189865">
              <a:lnSpc>
                <a:spcPct val="100000"/>
              </a:lnSpc>
              <a:spcBef>
                <a:spcPts val="325"/>
              </a:spcBef>
              <a:buChar char="-"/>
              <a:tabLst>
                <a:tab pos="1319530" algn="l"/>
              </a:tabLst>
            </a:pPr>
            <a:r>
              <a:rPr sz="2800" spc="-5">
                <a:latin typeface="Calibri"/>
                <a:cs typeface="Calibri"/>
              </a:rPr>
              <a:t>Neck</a:t>
            </a:r>
            <a:r>
              <a:rPr sz="2800" spc="-30">
                <a:latin typeface="Calibri"/>
                <a:cs typeface="Calibri"/>
              </a:rPr>
              <a:t> </a:t>
            </a:r>
            <a:r>
              <a:rPr sz="2800" spc="-5">
                <a:solidFill>
                  <a:srgbClr val="FF0000"/>
                </a:solidFill>
                <a:latin typeface="Calibri"/>
                <a:cs typeface="Calibri"/>
              </a:rPr>
              <a:t>(5%)</a:t>
            </a:r>
            <a:endParaRPr sz="2800">
              <a:latin typeface="Calibri"/>
              <a:cs typeface="Calibri"/>
            </a:endParaRPr>
          </a:p>
          <a:p>
            <a:pPr marL="1049655">
              <a:lnSpc>
                <a:spcPct val="100000"/>
              </a:lnSpc>
              <a:spcBef>
                <a:spcPts val="330"/>
              </a:spcBef>
              <a:tabLst>
                <a:tab pos="1318895" algn="l"/>
              </a:tabLst>
            </a:pPr>
            <a:r>
              <a:rPr sz="2800">
                <a:latin typeface="Calibri"/>
                <a:cs typeface="Calibri"/>
              </a:rPr>
              <a:t>-	</a:t>
            </a:r>
            <a:r>
              <a:rPr sz="2800" spc="-15">
                <a:latin typeface="Calibri"/>
                <a:cs typeface="Calibri"/>
              </a:rPr>
              <a:t>Pelvic</a:t>
            </a:r>
            <a:r>
              <a:rPr sz="2800" spc="-25">
                <a:latin typeface="Calibri"/>
                <a:cs typeface="Calibri"/>
              </a:rPr>
              <a:t> </a:t>
            </a:r>
            <a:r>
              <a:rPr sz="2800" spc="-15">
                <a:latin typeface="Calibri"/>
                <a:cs typeface="Calibri"/>
              </a:rPr>
              <a:t>sympathetic</a:t>
            </a:r>
            <a:r>
              <a:rPr sz="2800" spc="10">
                <a:latin typeface="Calibri"/>
                <a:cs typeface="Calibri"/>
              </a:rPr>
              <a:t> </a:t>
            </a:r>
            <a:r>
              <a:rPr sz="2800" spc="-5">
                <a:solidFill>
                  <a:srgbClr val="FF0000"/>
                </a:solidFill>
                <a:latin typeface="Calibri"/>
                <a:cs typeface="Calibri"/>
              </a:rPr>
              <a:t>(5%)</a:t>
            </a:r>
            <a:endParaRPr sz="28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52400" y="76200"/>
            <a:ext cx="10287000" cy="1143000"/>
          </a:xfrm>
        </p:spPr>
        <p:txBody>
          <a:bodyPr/>
          <a:lstStyle/>
          <a:p>
            <a:r>
              <a:rPr lang="en-US" sz="2800"/>
              <a:t>Clinical features</a:t>
            </a:r>
            <a:br>
              <a:rPr lang="en-US" sz="2800"/>
            </a:br>
            <a:r>
              <a:rPr lang="en-US" sz="1800"/>
              <a:t>The clinical presentation is mainly determined by the site of the primary tumor, if it secretes </a:t>
            </a:r>
            <a:r>
              <a:rPr lang="en-US" sz="1800" err="1"/>
              <a:t>catecholamines</a:t>
            </a:r>
            <a:r>
              <a:rPr lang="en-US" sz="1800"/>
              <a:t>, and whether it has metastasized.</a:t>
            </a:r>
            <a:br>
              <a:rPr lang="en-US" sz="2800"/>
            </a:br>
            <a:endParaRPr lang="en-US" sz="2800"/>
          </a:p>
        </p:txBody>
      </p:sp>
      <p:sp>
        <p:nvSpPr>
          <p:cNvPr id="5" name="مستطيل 4"/>
          <p:cNvSpPr/>
          <p:nvPr/>
        </p:nvSpPr>
        <p:spPr>
          <a:xfrm>
            <a:off x="76200" y="1034536"/>
            <a:ext cx="3657600" cy="1477328"/>
          </a:xfrm>
          <a:prstGeom prst="rect">
            <a:avLst/>
          </a:prstGeom>
          <a:ln w="38100">
            <a:solidFill>
              <a:schemeClr val="accent2">
                <a:lumMod val="75000"/>
              </a:schemeClr>
            </a:solidFill>
          </a:ln>
        </p:spPr>
        <p:txBody>
          <a:bodyPr wrap="square">
            <a:spAutoFit/>
          </a:bodyPr>
          <a:lstStyle/>
          <a:p>
            <a:r>
              <a:rPr lang="en-US" b="1"/>
              <a:t>General symptoms</a:t>
            </a:r>
          </a:p>
          <a:p>
            <a:r>
              <a:rPr lang="en-US"/>
              <a:t>Failure to thrive or weight loss</a:t>
            </a:r>
          </a:p>
          <a:p>
            <a:r>
              <a:rPr lang="en-US"/>
              <a:t>Fever</a:t>
            </a:r>
          </a:p>
          <a:p>
            <a:r>
              <a:rPr lang="en-US"/>
              <a:t>Nausea, vomiting, loss of appetite</a:t>
            </a:r>
          </a:p>
          <a:p>
            <a:r>
              <a:rPr lang="en-US"/>
              <a:t>Hypertension </a:t>
            </a:r>
          </a:p>
        </p:txBody>
      </p:sp>
      <p:sp>
        <p:nvSpPr>
          <p:cNvPr id="6" name="مستطيل 5"/>
          <p:cNvSpPr/>
          <p:nvPr/>
        </p:nvSpPr>
        <p:spPr>
          <a:xfrm>
            <a:off x="3886200" y="2487353"/>
            <a:ext cx="2454518" cy="369332"/>
          </a:xfrm>
          <a:prstGeom prst="rect">
            <a:avLst/>
          </a:prstGeom>
        </p:spPr>
        <p:txBody>
          <a:bodyPr wrap="none">
            <a:spAutoFit/>
          </a:bodyPr>
          <a:lstStyle/>
          <a:p>
            <a:r>
              <a:rPr lang="en-US" b="1"/>
              <a:t>Localized symptoms</a:t>
            </a:r>
          </a:p>
        </p:txBody>
      </p:sp>
      <p:graphicFrame>
        <p:nvGraphicFramePr>
          <p:cNvPr id="9" name="جدول 8"/>
          <p:cNvGraphicFramePr>
            <a:graphicFrameLocks noGrp="1"/>
          </p:cNvGraphicFramePr>
          <p:nvPr>
            <p:extLst>
              <p:ext uri="{D42A27DB-BD31-4B8C-83A1-F6EECF244321}">
                <p14:modId xmlns:p14="http://schemas.microsoft.com/office/powerpoint/2010/main" val="4031916748"/>
              </p:ext>
            </p:extLst>
          </p:nvPr>
        </p:nvGraphicFramePr>
        <p:xfrm>
          <a:off x="283027" y="2819408"/>
          <a:ext cx="10232572" cy="3859367"/>
        </p:xfrm>
        <a:graphic>
          <a:graphicData uri="http://schemas.openxmlformats.org/drawingml/2006/table">
            <a:tbl>
              <a:tblPr/>
              <a:tblGrid>
                <a:gridCol w="3603173">
                  <a:extLst>
                    <a:ext uri="{9D8B030D-6E8A-4147-A177-3AD203B41FA5}">
                      <a16:colId xmlns:a16="http://schemas.microsoft.com/office/drawing/2014/main" val="20000"/>
                    </a:ext>
                  </a:extLst>
                </a:gridCol>
                <a:gridCol w="6629399">
                  <a:extLst>
                    <a:ext uri="{9D8B030D-6E8A-4147-A177-3AD203B41FA5}">
                      <a16:colId xmlns:a16="http://schemas.microsoft.com/office/drawing/2014/main" val="20001"/>
                    </a:ext>
                  </a:extLst>
                </a:gridCol>
              </a:tblGrid>
              <a:tr h="346589">
                <a:tc>
                  <a:txBody>
                    <a:bodyPr/>
                    <a:lstStyle/>
                    <a:p>
                      <a:r>
                        <a:rPr lang="en-US" sz="1600" b="1">
                          <a:effectLst/>
                        </a:rPr>
                        <a:t>Location of primary tumors</a:t>
                      </a:r>
                      <a:endParaRPr lang="en-US" sz="1600">
                        <a:effectLst/>
                      </a:endParaRP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r>
                        <a:rPr lang="en-US" sz="1600" b="1">
                          <a:effectLst/>
                        </a:rPr>
                        <a:t>Associated signs and symptoms</a:t>
                      </a:r>
                      <a:endParaRPr lang="en-US" sz="1600">
                        <a:effectLst/>
                      </a:endParaRP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extLst>
                  <a:ext uri="{0D108BD9-81ED-4DB2-BD59-A6C34878D82A}">
                    <a16:rowId xmlns:a16="http://schemas.microsoft.com/office/drawing/2014/main" val="10000"/>
                  </a:ext>
                </a:extLst>
              </a:tr>
              <a:tr h="1766197">
                <a:tc>
                  <a:txBody>
                    <a:bodyPr/>
                    <a:lstStyle/>
                    <a:p>
                      <a:r>
                        <a:rPr lang="en-US" sz="1600" b="1">
                          <a:effectLst/>
                        </a:rPr>
                        <a:t>Abdomen</a:t>
                      </a:r>
                      <a:r>
                        <a:rPr lang="en-US" sz="1600">
                          <a:effectLst/>
                        </a:rPr>
                        <a:t> </a:t>
                      </a: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600">
                          <a:effectLst/>
                        </a:rPr>
                        <a:t>Palpable, firm, irregular abdominal mass that may </a:t>
                      </a:r>
                      <a:r>
                        <a:rPr lang="en-US" sz="1600" b="1">
                          <a:effectLst/>
                        </a:rPr>
                        <a:t>cross the midline</a:t>
                      </a:r>
                      <a:r>
                        <a:rPr lang="en-US" sz="1600">
                          <a:effectLst/>
                        </a:rPr>
                        <a:t> (in contrast to </a:t>
                      </a:r>
                      <a:r>
                        <a:rPr lang="en-US" sz="1600" err="1">
                          <a:effectLst/>
                        </a:rPr>
                        <a:t>nephroblastoma</a:t>
                      </a:r>
                      <a:r>
                        <a:rPr lang="en-US" sz="1600">
                          <a:effectLst/>
                        </a:rPr>
                        <a:t>, which is smooth and usually does not cross the midline)</a:t>
                      </a:r>
                    </a:p>
                    <a:p>
                      <a:pPr>
                        <a:buFont typeface="Arial"/>
                        <a:buChar char="•"/>
                      </a:pPr>
                      <a:r>
                        <a:rPr lang="en-US" sz="1600">
                          <a:effectLst/>
                        </a:rPr>
                        <a:t>Abdominal distension and pain</a:t>
                      </a:r>
                    </a:p>
                    <a:p>
                      <a:pPr>
                        <a:buFont typeface="Arial"/>
                        <a:buChar char="•"/>
                      </a:pPr>
                      <a:r>
                        <a:rPr lang="en-US" sz="1600">
                          <a:effectLst/>
                        </a:rPr>
                        <a:t>Hepatomegaly</a:t>
                      </a:r>
                    </a:p>
                    <a:p>
                      <a:pPr>
                        <a:buFont typeface="Arial"/>
                        <a:buChar char="•"/>
                      </a:pPr>
                      <a:r>
                        <a:rPr lang="en-US" sz="1600">
                          <a:effectLst/>
                        </a:rPr>
                        <a:t>Constipation</a:t>
                      </a: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98353">
                <a:tc>
                  <a:txBody>
                    <a:bodyPr/>
                    <a:lstStyle/>
                    <a:p>
                      <a:r>
                        <a:rPr lang="en-US" sz="1600" b="1">
                          <a:effectLst/>
                        </a:rPr>
                        <a:t>Chest</a:t>
                      </a:r>
                      <a:r>
                        <a:rPr lang="en-US" sz="1600">
                          <a:effectLst/>
                        </a:rPr>
                        <a:t> : particularly paravertebral ganglia </a:t>
                      </a: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600">
                          <a:effectLst/>
                        </a:rPr>
                        <a:t>Spinal cord compression → back pain, weakness, numbness, ataxia, loss of bowel or bladder control</a:t>
                      </a:r>
                    </a:p>
                    <a:p>
                      <a:pPr>
                        <a:buFont typeface="Arial"/>
                        <a:buChar char="•"/>
                      </a:pPr>
                      <a:r>
                        <a:rPr lang="en-US" sz="1600">
                          <a:effectLst/>
                        </a:rPr>
                        <a:t>Dyspnea, cough</a:t>
                      </a:r>
                    </a:p>
                    <a:p>
                      <a:pPr>
                        <a:buFont typeface="Arial"/>
                        <a:buChar char="•"/>
                      </a:pPr>
                      <a:r>
                        <a:rPr lang="en-US" sz="1600">
                          <a:effectLst/>
                        </a:rPr>
                        <a:t>Inspiratory stridor</a:t>
                      </a: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98861">
                <a:tc>
                  <a:txBody>
                    <a:bodyPr/>
                    <a:lstStyle/>
                    <a:p>
                      <a:r>
                        <a:rPr lang="en-US" sz="1600" b="1">
                          <a:effectLst/>
                        </a:rPr>
                        <a:t>Neck</a:t>
                      </a:r>
                      <a:endParaRPr lang="en-US" sz="1600">
                        <a:effectLst/>
                      </a:endParaRP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600">
                          <a:effectLst/>
                        </a:rPr>
                        <a:t>Horner syndrome *</a:t>
                      </a:r>
                      <a:r>
                        <a:rPr lang="en-US" sz="1400">
                          <a:effectLst/>
                        </a:rPr>
                        <a:t>if the stellate ganglion is involved</a:t>
                      </a:r>
                    </a:p>
                    <a:p>
                      <a:pPr>
                        <a:buFont typeface="Arial"/>
                        <a:buChar char="•"/>
                      </a:pPr>
                      <a:r>
                        <a:rPr lang="en-US" sz="1600">
                          <a:effectLst/>
                        </a:rPr>
                        <a:t>Symptoms due to spinal cord compressions</a:t>
                      </a: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58460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572381673"/>
              </p:ext>
            </p:extLst>
          </p:nvPr>
        </p:nvGraphicFramePr>
        <p:xfrm>
          <a:off x="228600" y="533400"/>
          <a:ext cx="9372600" cy="3230880"/>
        </p:xfrm>
        <a:graphic>
          <a:graphicData uri="http://schemas.openxmlformats.org/drawingml/2006/table">
            <a:tbl>
              <a:tblPr/>
              <a:tblGrid>
                <a:gridCol w="4686300">
                  <a:extLst>
                    <a:ext uri="{9D8B030D-6E8A-4147-A177-3AD203B41FA5}">
                      <a16:colId xmlns:a16="http://schemas.microsoft.com/office/drawing/2014/main" val="20000"/>
                    </a:ext>
                  </a:extLst>
                </a:gridCol>
                <a:gridCol w="4686300">
                  <a:extLst>
                    <a:ext uri="{9D8B030D-6E8A-4147-A177-3AD203B41FA5}">
                      <a16:colId xmlns:a16="http://schemas.microsoft.com/office/drawing/2014/main" val="20001"/>
                    </a:ext>
                  </a:extLst>
                </a:gridCol>
              </a:tblGrid>
              <a:tr h="489658">
                <a:tc>
                  <a:txBody>
                    <a:bodyPr/>
                    <a:lstStyle/>
                    <a:p>
                      <a:r>
                        <a:rPr lang="en-US">
                          <a:effectLst/>
                        </a:rPr>
                        <a:t>Location of metastases</a:t>
                      </a:r>
                    </a:p>
                    <a:p>
                      <a:endParaRPr lang="en-US">
                        <a:effectLst/>
                      </a:endParaRP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r>
                        <a:rPr lang="en-US" b="1">
                          <a:effectLst/>
                        </a:rPr>
                        <a:t>Associated signs and symptoms</a:t>
                      </a:r>
                      <a:endParaRPr lang="en-US">
                        <a:effectLst/>
                      </a:endParaRP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extLst>
                  <a:ext uri="{0D108BD9-81ED-4DB2-BD59-A6C34878D82A}">
                    <a16:rowId xmlns:a16="http://schemas.microsoft.com/office/drawing/2014/main" val="10000"/>
                  </a:ext>
                </a:extLst>
              </a:tr>
              <a:tr h="692912">
                <a:tc>
                  <a:txBody>
                    <a:bodyPr/>
                    <a:lstStyle/>
                    <a:p>
                      <a:r>
                        <a:rPr lang="en-US">
                          <a:effectLst/>
                        </a:rPr>
                        <a:t>Orbit of the eye</a:t>
                      </a:r>
                    </a:p>
                    <a:p>
                      <a:endParaRPr lang="en-US">
                        <a:effectLst/>
                      </a:endParaRP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err="1">
                          <a:effectLst/>
                        </a:rPr>
                        <a:t>Periorbital</a:t>
                      </a:r>
                      <a:r>
                        <a:rPr lang="en-US">
                          <a:effectLst/>
                        </a:rPr>
                        <a:t> </a:t>
                      </a:r>
                      <a:r>
                        <a:rPr lang="en-US" err="1">
                          <a:effectLst/>
                        </a:rPr>
                        <a:t>ecchymoses</a:t>
                      </a:r>
                      <a:r>
                        <a:rPr lang="en-US">
                          <a:effectLst/>
                        </a:rPr>
                        <a:t> (“raccoon eyes”)  </a:t>
                      </a:r>
                    </a:p>
                    <a:p>
                      <a:pPr>
                        <a:buFont typeface="Arial"/>
                        <a:buChar char="•"/>
                      </a:pPr>
                      <a:r>
                        <a:rPr lang="en-US" err="1">
                          <a:effectLst/>
                        </a:rPr>
                        <a:t>Proptosis</a:t>
                      </a:r>
                      <a:endParaRPr lang="en-US">
                        <a:effectLst/>
                      </a:endParaRPr>
                    </a:p>
                    <a:p>
                      <a:pPr>
                        <a:buFont typeface="Arial"/>
                        <a:buChar char="•"/>
                      </a:pPr>
                      <a:endParaRPr lang="en-US">
                        <a:effectLst/>
                      </a:endParaRP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89972">
                <a:tc>
                  <a:txBody>
                    <a:bodyPr/>
                    <a:lstStyle/>
                    <a:p>
                      <a:r>
                        <a:rPr lang="en-US" b="1">
                          <a:effectLst/>
                        </a:rPr>
                        <a:t>Bones</a:t>
                      </a:r>
                      <a:endParaRPr lang="en-US">
                        <a:effectLst/>
                      </a:endParaRP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a:effectLst/>
                        </a:rPr>
                        <a:t>Bone pain</a:t>
                      </a:r>
                    </a:p>
                    <a:p>
                      <a:pPr>
                        <a:buFont typeface="Arial"/>
                        <a:buChar char="•"/>
                      </a:pPr>
                      <a:r>
                        <a:rPr lang="en-US">
                          <a:effectLst/>
                        </a:rPr>
                        <a:t>Anemia (bone marrow suppression)</a:t>
                      </a:r>
                    </a:p>
                    <a:p>
                      <a:pPr>
                        <a:buFont typeface="Arial"/>
                        <a:buChar char="•"/>
                      </a:pPr>
                      <a:endParaRPr lang="en-US">
                        <a:effectLst/>
                      </a:endParaRP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89658">
                <a:tc>
                  <a:txBody>
                    <a:bodyPr/>
                    <a:lstStyle/>
                    <a:p>
                      <a:r>
                        <a:rPr lang="en-US">
                          <a:effectLst/>
                        </a:rPr>
                        <a:t>Skin</a:t>
                      </a:r>
                    </a:p>
                    <a:p>
                      <a:endParaRPr lang="en-US">
                        <a:effectLst/>
                      </a:endParaRP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a:effectLst/>
                        </a:rPr>
                        <a:t>Subcutaneous nodules</a:t>
                      </a: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3" name="مستطيل 2"/>
          <p:cNvSpPr/>
          <p:nvPr/>
        </p:nvSpPr>
        <p:spPr>
          <a:xfrm>
            <a:off x="533400" y="4343400"/>
            <a:ext cx="4800600" cy="1569660"/>
          </a:xfrm>
          <a:prstGeom prst="rect">
            <a:avLst/>
          </a:prstGeom>
        </p:spPr>
        <p:txBody>
          <a:bodyPr wrap="square">
            <a:spAutoFit/>
          </a:bodyPr>
          <a:lstStyle/>
          <a:p>
            <a:pPr marL="195580" indent="-183515">
              <a:lnSpc>
                <a:spcPct val="100000"/>
              </a:lnSpc>
              <a:buFont typeface="Arial MT"/>
              <a:buChar char="•"/>
              <a:tabLst>
                <a:tab pos="196215" algn="l"/>
              </a:tabLst>
            </a:pPr>
            <a:r>
              <a:rPr lang="en-US" sz="2400" spc="-55" err="1">
                <a:solidFill>
                  <a:srgbClr val="FF0000"/>
                </a:solidFill>
                <a:cs typeface="Calibri"/>
              </a:rPr>
              <a:t>P</a:t>
            </a:r>
            <a:r>
              <a:rPr lang="en-US" sz="2400" err="1">
                <a:solidFill>
                  <a:srgbClr val="FF0000"/>
                </a:solidFill>
                <a:cs typeface="Calibri"/>
              </a:rPr>
              <a:t>a</a:t>
            </a:r>
            <a:r>
              <a:rPr lang="en-US" sz="2400" spc="-50" err="1">
                <a:solidFill>
                  <a:srgbClr val="FF0000"/>
                </a:solidFill>
                <a:cs typeface="Calibri"/>
              </a:rPr>
              <a:t>r</a:t>
            </a:r>
            <a:r>
              <a:rPr lang="en-US" sz="2400" err="1">
                <a:solidFill>
                  <a:srgbClr val="FF0000"/>
                </a:solidFill>
                <a:cs typeface="Calibri"/>
              </a:rPr>
              <a:t>aneopla</a:t>
            </a:r>
            <a:r>
              <a:rPr lang="en-US" sz="2400" spc="-30" err="1">
                <a:solidFill>
                  <a:srgbClr val="FF0000"/>
                </a:solidFill>
                <a:cs typeface="Calibri"/>
              </a:rPr>
              <a:t>s</a:t>
            </a:r>
            <a:r>
              <a:rPr lang="en-US" sz="2400" spc="-5" err="1">
                <a:solidFill>
                  <a:srgbClr val="FF0000"/>
                </a:solidFill>
                <a:cs typeface="Calibri"/>
              </a:rPr>
              <a:t>ti</a:t>
            </a:r>
            <a:r>
              <a:rPr lang="en-US" sz="2400" err="1">
                <a:solidFill>
                  <a:srgbClr val="FF0000"/>
                </a:solidFill>
                <a:cs typeface="Calibri"/>
              </a:rPr>
              <a:t>c</a:t>
            </a:r>
            <a:r>
              <a:rPr lang="en-US" sz="2400" spc="-5">
                <a:solidFill>
                  <a:srgbClr val="FF0000"/>
                </a:solidFill>
                <a:cs typeface="Calibri"/>
              </a:rPr>
              <a:t> </a:t>
            </a:r>
            <a:r>
              <a:rPr lang="en-US" sz="2400" spc="-25">
                <a:solidFill>
                  <a:srgbClr val="FF0000"/>
                </a:solidFill>
                <a:cs typeface="Calibri"/>
              </a:rPr>
              <a:t>ef</a:t>
            </a:r>
            <a:r>
              <a:rPr lang="en-US" sz="2400" spc="-60">
                <a:solidFill>
                  <a:srgbClr val="FF0000"/>
                </a:solidFill>
                <a:cs typeface="Calibri"/>
              </a:rPr>
              <a:t>f</a:t>
            </a:r>
            <a:r>
              <a:rPr lang="en-US" sz="2400" spc="-5">
                <a:solidFill>
                  <a:srgbClr val="FF0000"/>
                </a:solidFill>
                <a:cs typeface="Calibri"/>
              </a:rPr>
              <a:t>ect</a:t>
            </a:r>
            <a:r>
              <a:rPr lang="en-US" sz="2400" spc="10">
                <a:solidFill>
                  <a:srgbClr val="FF0000"/>
                </a:solidFill>
                <a:cs typeface="Calibri"/>
              </a:rPr>
              <a:t>s</a:t>
            </a:r>
            <a:r>
              <a:rPr lang="en-US" sz="2400">
                <a:cs typeface="Calibri"/>
              </a:rPr>
              <a:t>:</a:t>
            </a:r>
            <a:r>
              <a:rPr lang="en-US" sz="2400" spc="-5">
                <a:cs typeface="Calibri"/>
              </a:rPr>
              <a:t> </a:t>
            </a:r>
          </a:p>
          <a:p>
            <a:pPr marL="12065">
              <a:lnSpc>
                <a:spcPct val="100000"/>
              </a:lnSpc>
              <a:tabLst>
                <a:tab pos="196215" algn="l"/>
              </a:tabLst>
            </a:pPr>
            <a:r>
              <a:rPr lang="en-US" sz="2400" spc="-5">
                <a:cs typeface="Calibri"/>
              </a:rPr>
              <a:t>vasoactive intestinal peptide sec</a:t>
            </a:r>
            <a:r>
              <a:rPr lang="en-US" sz="2400" spc="-35">
                <a:cs typeface="Calibri"/>
              </a:rPr>
              <a:t>r</a:t>
            </a:r>
            <a:r>
              <a:rPr lang="en-US" sz="2400" spc="-15">
                <a:cs typeface="Calibri"/>
              </a:rPr>
              <a:t>e</a:t>
            </a:r>
            <a:r>
              <a:rPr lang="en-US" sz="2400" spc="-5">
                <a:cs typeface="Calibri"/>
              </a:rPr>
              <a:t>tin</a:t>
            </a:r>
            <a:r>
              <a:rPr lang="en-US" sz="2400">
                <a:cs typeface="Calibri"/>
              </a:rPr>
              <a:t>g</a:t>
            </a:r>
            <a:r>
              <a:rPr lang="en-US" sz="2400" spc="-5">
                <a:cs typeface="Calibri"/>
              </a:rPr>
              <a:t> tumo</a:t>
            </a:r>
            <a:r>
              <a:rPr lang="en-US" sz="2400" spc="-45">
                <a:cs typeface="Calibri"/>
              </a:rPr>
              <a:t>r</a:t>
            </a:r>
            <a:r>
              <a:rPr lang="en-US" sz="2400">
                <a:cs typeface="Calibri"/>
              </a:rPr>
              <a:t>s</a:t>
            </a:r>
            <a:r>
              <a:rPr lang="en-US" sz="2400" spc="-5">
                <a:cs typeface="Calibri"/>
              </a:rPr>
              <a:t> </a:t>
            </a:r>
            <a:r>
              <a:rPr lang="en-US" sz="2400">
                <a:cs typeface="Calibri"/>
              </a:rPr>
              <a:t>and</a:t>
            </a:r>
            <a:r>
              <a:rPr lang="en-US" sz="2400" spc="-5">
                <a:cs typeface="Calibri"/>
              </a:rPr>
              <a:t> </a:t>
            </a:r>
            <a:r>
              <a:rPr lang="en-US" sz="2400" spc="-5" err="1">
                <a:cs typeface="Calibri"/>
              </a:rPr>
              <a:t>o</a:t>
            </a:r>
            <a:r>
              <a:rPr lang="en-US" sz="2400" spc="-15" err="1">
                <a:cs typeface="Calibri"/>
              </a:rPr>
              <a:t>p</a:t>
            </a:r>
            <a:r>
              <a:rPr lang="en-US" sz="2400" spc="-5" err="1">
                <a:cs typeface="Calibri"/>
              </a:rPr>
              <a:t>soclonu</a:t>
            </a:r>
            <a:r>
              <a:rPr lang="en-US" sz="2400" err="1">
                <a:cs typeface="Calibri"/>
              </a:rPr>
              <a:t>s</a:t>
            </a:r>
            <a:r>
              <a:rPr lang="en-US" sz="2400" spc="-5">
                <a:cs typeface="Calibri"/>
              </a:rPr>
              <a:t> </a:t>
            </a:r>
            <a:r>
              <a:rPr lang="en-US" sz="2400" spc="-50">
                <a:cs typeface="Calibri"/>
              </a:rPr>
              <a:t>m</a:t>
            </a:r>
            <a:r>
              <a:rPr lang="en-US" sz="2400" spc="-30">
                <a:cs typeface="Calibri"/>
              </a:rPr>
              <a:t>y</a:t>
            </a:r>
            <a:r>
              <a:rPr lang="en-US" sz="2400" spc="-5">
                <a:cs typeface="Calibri"/>
              </a:rPr>
              <a:t>oclonu</a:t>
            </a:r>
            <a:r>
              <a:rPr lang="en-US" sz="2400">
                <a:cs typeface="Calibri"/>
              </a:rPr>
              <a:t>s</a:t>
            </a:r>
            <a:r>
              <a:rPr lang="en-US" sz="2400" spc="-5">
                <a:cs typeface="Calibri"/>
              </a:rPr>
              <a:t> </a:t>
            </a:r>
            <a:r>
              <a:rPr lang="en-US" sz="2400" spc="-45">
                <a:cs typeface="Calibri"/>
              </a:rPr>
              <a:t>s</a:t>
            </a:r>
            <a:r>
              <a:rPr lang="en-US" sz="2400" spc="-5">
                <a:cs typeface="Calibri"/>
              </a:rPr>
              <a:t>ynd</a:t>
            </a:r>
            <a:r>
              <a:rPr lang="en-US" sz="2400" spc="-40">
                <a:cs typeface="Calibri"/>
              </a:rPr>
              <a:t>r</a:t>
            </a:r>
            <a:r>
              <a:rPr lang="en-US" sz="2400" spc="-5">
                <a:cs typeface="Calibri"/>
              </a:rPr>
              <a:t>om</a:t>
            </a:r>
            <a:r>
              <a:rPr lang="en-US" sz="2400" spc="60">
                <a:cs typeface="Calibri"/>
              </a:rPr>
              <a:t>e</a:t>
            </a:r>
            <a:r>
              <a:rPr lang="en-US" sz="1050">
                <a:cs typeface="Calibri"/>
              </a:rPr>
              <a:t>.</a:t>
            </a:r>
          </a:p>
        </p:txBody>
      </p:sp>
      <p:pic>
        <p:nvPicPr>
          <p:cNvPr id="4" name="object 2"/>
          <p:cNvPicPr/>
          <p:nvPr/>
        </p:nvPicPr>
        <p:blipFill>
          <a:blip r:embed="rId2" cstate="print"/>
          <a:stretch>
            <a:fillRect/>
          </a:stretch>
        </p:blipFill>
        <p:spPr>
          <a:xfrm>
            <a:off x="6629405" y="3848100"/>
            <a:ext cx="5332729" cy="2971800"/>
          </a:xfrm>
          <a:prstGeom prst="rect">
            <a:avLst/>
          </a:prstGeom>
        </p:spPr>
      </p:pic>
    </p:spTree>
    <p:extLst>
      <p:ext uri="{BB962C8B-B14F-4D97-AF65-F5344CB8AC3E}">
        <p14:creationId xmlns:p14="http://schemas.microsoft.com/office/powerpoint/2010/main" val="198097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132107"/>
            <a:ext cx="6449695" cy="1367041"/>
          </a:xfrm>
          <a:prstGeom prst="rect">
            <a:avLst/>
          </a:prstGeom>
        </p:spPr>
        <p:txBody>
          <a:bodyPr vert="horz" wrap="square" lIns="0" tIns="12700" rIns="0" bIns="0" rtlCol="0">
            <a:spAutoFit/>
          </a:bodyPr>
          <a:lstStyle/>
          <a:p>
            <a:pPr marL="12700">
              <a:lnSpc>
                <a:spcPct val="100000"/>
              </a:lnSpc>
              <a:spcBef>
                <a:spcPts val="100"/>
              </a:spcBef>
            </a:pPr>
            <a:r>
              <a:rPr sz="4400" spc="-20"/>
              <a:t>Laboratory/Imaging</a:t>
            </a:r>
            <a:r>
              <a:rPr sz="4400" spc="-30"/>
              <a:t> </a:t>
            </a:r>
            <a:r>
              <a:rPr sz="4400" spc="-5"/>
              <a:t>Studies</a:t>
            </a:r>
            <a:endParaRPr sz="4400"/>
          </a:p>
        </p:txBody>
      </p:sp>
      <p:sp>
        <p:nvSpPr>
          <p:cNvPr id="3" name="object 3"/>
          <p:cNvSpPr txBox="1"/>
          <p:nvPr/>
        </p:nvSpPr>
        <p:spPr>
          <a:xfrm>
            <a:off x="964547" y="1303499"/>
            <a:ext cx="10223500" cy="3522118"/>
          </a:xfrm>
          <a:prstGeom prst="rect">
            <a:avLst/>
          </a:prstGeom>
        </p:spPr>
        <p:txBody>
          <a:bodyPr vert="horz" wrap="square" lIns="0" tIns="97155" rIns="0" bIns="0" rtlCol="0">
            <a:spAutoFit/>
          </a:bodyPr>
          <a:lstStyle/>
          <a:p>
            <a:pPr marL="187960" indent="-175895">
              <a:lnSpc>
                <a:spcPct val="100000"/>
              </a:lnSpc>
              <a:spcBef>
                <a:spcPts val="765"/>
              </a:spcBef>
              <a:buFont typeface="Arial MT"/>
              <a:buChar char="•"/>
              <a:tabLst>
                <a:tab pos="188595" algn="l"/>
              </a:tabLst>
            </a:pPr>
            <a:r>
              <a:rPr sz="2800" spc="-5">
                <a:latin typeface="Calibri"/>
                <a:cs typeface="Calibri"/>
              </a:rPr>
              <a:t>CBC</a:t>
            </a:r>
            <a:endParaRPr sz="2800">
              <a:latin typeface="Calibri"/>
              <a:cs typeface="Calibri"/>
            </a:endParaRPr>
          </a:p>
          <a:p>
            <a:pPr marL="187960" indent="-175895">
              <a:lnSpc>
                <a:spcPct val="100000"/>
              </a:lnSpc>
              <a:spcBef>
                <a:spcPts val="660"/>
              </a:spcBef>
              <a:buFont typeface="Arial MT"/>
              <a:buChar char="•"/>
              <a:tabLst>
                <a:tab pos="188595" algn="l"/>
              </a:tabLst>
            </a:pPr>
            <a:r>
              <a:rPr sz="2800" spc="-40">
                <a:latin typeface="Calibri"/>
                <a:cs typeface="Calibri"/>
              </a:rPr>
              <a:t>X-ray:</a:t>
            </a:r>
            <a:r>
              <a:rPr sz="2800" spc="-25">
                <a:latin typeface="Calibri"/>
                <a:cs typeface="Calibri"/>
              </a:rPr>
              <a:t> </a:t>
            </a:r>
            <a:r>
              <a:rPr sz="2800" spc="-10">
                <a:latin typeface="Calibri"/>
                <a:cs typeface="Calibri"/>
              </a:rPr>
              <a:t>Calcification</a:t>
            </a:r>
            <a:r>
              <a:rPr sz="2800" spc="-30">
                <a:latin typeface="Calibri"/>
                <a:cs typeface="Calibri"/>
              </a:rPr>
              <a:t> </a:t>
            </a:r>
            <a:r>
              <a:rPr sz="2800" spc="-5">
                <a:latin typeface="Calibri"/>
                <a:cs typeface="Calibri"/>
              </a:rPr>
              <a:t>within</a:t>
            </a:r>
            <a:r>
              <a:rPr sz="2800" spc="-20">
                <a:latin typeface="Calibri"/>
                <a:cs typeface="Calibri"/>
              </a:rPr>
              <a:t> </a:t>
            </a:r>
            <a:r>
              <a:rPr sz="2800">
                <a:latin typeface="Calibri"/>
                <a:cs typeface="Calibri"/>
              </a:rPr>
              <a:t>abdominal</a:t>
            </a:r>
          </a:p>
          <a:p>
            <a:pPr marL="187960" marR="773430" indent="-175895">
              <a:lnSpc>
                <a:spcPts val="3020"/>
              </a:lnSpc>
              <a:spcBef>
                <a:spcPts val="1050"/>
              </a:spcBef>
              <a:buFont typeface="Arial MT"/>
              <a:buChar char="•"/>
              <a:tabLst>
                <a:tab pos="188595" algn="l"/>
                <a:tab pos="3811270" algn="l"/>
              </a:tabLst>
            </a:pPr>
            <a:r>
              <a:rPr sz="2800" spc="-5">
                <a:latin typeface="Calibri"/>
                <a:cs typeface="Calibri"/>
              </a:rPr>
              <a:t>urinary</a:t>
            </a:r>
            <a:r>
              <a:rPr sz="2800" spc="15">
                <a:latin typeface="Calibri"/>
                <a:cs typeface="Calibri"/>
              </a:rPr>
              <a:t> </a:t>
            </a:r>
            <a:r>
              <a:rPr sz="2800" spc="-10">
                <a:solidFill>
                  <a:srgbClr val="FF0000"/>
                </a:solidFill>
                <a:latin typeface="Calibri"/>
                <a:cs typeface="Calibri"/>
              </a:rPr>
              <a:t>catecholamines</a:t>
            </a:r>
            <a:r>
              <a:rPr sz="2800" spc="-10">
                <a:latin typeface="Calibri"/>
                <a:cs typeface="Calibri"/>
              </a:rPr>
              <a:t>:	</a:t>
            </a:r>
            <a:r>
              <a:rPr sz="2800" spc="-5">
                <a:latin typeface="Calibri"/>
                <a:cs typeface="Calibri"/>
              </a:rPr>
              <a:t>About 90% of </a:t>
            </a:r>
            <a:r>
              <a:rPr sz="2800" spc="-15">
                <a:latin typeface="Calibri"/>
                <a:cs typeface="Calibri"/>
              </a:rPr>
              <a:t>neuroblastomas produce </a:t>
            </a:r>
            <a:r>
              <a:rPr sz="2800" spc="-615">
                <a:latin typeface="Calibri"/>
                <a:cs typeface="Calibri"/>
              </a:rPr>
              <a:t> </a:t>
            </a:r>
            <a:r>
              <a:rPr sz="2800" spc="-10">
                <a:latin typeface="Calibri"/>
                <a:cs typeface="Calibri"/>
              </a:rPr>
              <a:t>catecholamines (Vanillylmandelic </a:t>
            </a:r>
            <a:r>
              <a:rPr sz="2800">
                <a:latin typeface="Calibri"/>
                <a:cs typeface="Calibri"/>
              </a:rPr>
              <a:t>acid;</a:t>
            </a:r>
            <a:r>
              <a:rPr sz="2800" spc="-5">
                <a:latin typeface="Calibri"/>
                <a:cs typeface="Calibri"/>
              </a:rPr>
              <a:t> </a:t>
            </a:r>
            <a:r>
              <a:rPr sz="2800" spc="-10">
                <a:latin typeface="Calibri"/>
                <a:cs typeface="Calibri"/>
              </a:rPr>
              <a:t>Homovanillic </a:t>
            </a:r>
            <a:r>
              <a:rPr sz="2800">
                <a:latin typeface="Calibri"/>
                <a:cs typeface="Calibri"/>
              </a:rPr>
              <a:t>acid)</a:t>
            </a:r>
          </a:p>
          <a:p>
            <a:pPr marL="187960" indent="-175895">
              <a:lnSpc>
                <a:spcPct val="100000"/>
              </a:lnSpc>
              <a:spcBef>
                <a:spcPts val="660"/>
              </a:spcBef>
              <a:buFont typeface="Arial MT"/>
              <a:buChar char="•"/>
              <a:tabLst>
                <a:tab pos="188595" algn="l"/>
              </a:tabLst>
            </a:pPr>
            <a:r>
              <a:rPr sz="2800">
                <a:latin typeface="Calibri"/>
                <a:cs typeface="Calibri"/>
              </a:rPr>
              <a:t>A</a:t>
            </a:r>
            <a:r>
              <a:rPr sz="2800" spc="-10">
                <a:latin typeface="Calibri"/>
                <a:cs typeface="Calibri"/>
              </a:rPr>
              <a:t> computed </a:t>
            </a:r>
            <a:r>
              <a:rPr sz="2800" spc="-20">
                <a:latin typeface="Calibri"/>
                <a:cs typeface="Calibri"/>
              </a:rPr>
              <a:t>tomography</a:t>
            </a:r>
            <a:r>
              <a:rPr sz="2800" spc="-10">
                <a:latin typeface="Calibri"/>
                <a:cs typeface="Calibri"/>
              </a:rPr>
              <a:t> </a:t>
            </a:r>
            <a:r>
              <a:rPr sz="2800">
                <a:latin typeface="Calibri"/>
                <a:cs typeface="Calibri"/>
              </a:rPr>
              <a:t>(CT)</a:t>
            </a:r>
            <a:r>
              <a:rPr sz="2800" spc="-10">
                <a:latin typeface="Calibri"/>
                <a:cs typeface="Calibri"/>
              </a:rPr>
              <a:t> scan</a:t>
            </a:r>
            <a:r>
              <a:rPr sz="2800" spc="-5">
                <a:latin typeface="Calibri"/>
                <a:cs typeface="Calibri"/>
              </a:rPr>
              <a:t> of</a:t>
            </a:r>
            <a:r>
              <a:rPr sz="2800" spc="-10">
                <a:latin typeface="Calibri"/>
                <a:cs typeface="Calibri"/>
              </a:rPr>
              <a:t> the</a:t>
            </a:r>
            <a:r>
              <a:rPr sz="2800" spc="-15">
                <a:latin typeface="Calibri"/>
                <a:cs typeface="Calibri"/>
              </a:rPr>
              <a:t> </a:t>
            </a:r>
            <a:r>
              <a:rPr sz="2800" spc="-10">
                <a:latin typeface="Calibri"/>
                <a:cs typeface="Calibri"/>
              </a:rPr>
              <a:t>chest,</a:t>
            </a:r>
            <a:r>
              <a:rPr sz="2800" spc="-15">
                <a:latin typeface="Calibri"/>
                <a:cs typeface="Calibri"/>
              </a:rPr>
              <a:t> </a:t>
            </a:r>
            <a:r>
              <a:rPr sz="2800">
                <a:latin typeface="Calibri"/>
                <a:cs typeface="Calibri"/>
              </a:rPr>
              <a:t>abdomen,</a:t>
            </a:r>
            <a:r>
              <a:rPr sz="2800" spc="-5">
                <a:latin typeface="Calibri"/>
                <a:cs typeface="Calibri"/>
              </a:rPr>
              <a:t> </a:t>
            </a:r>
            <a:r>
              <a:rPr sz="2800">
                <a:latin typeface="Calibri"/>
                <a:cs typeface="Calibri"/>
              </a:rPr>
              <a:t>and</a:t>
            </a:r>
            <a:r>
              <a:rPr sz="2800" spc="-10">
                <a:latin typeface="Calibri"/>
                <a:cs typeface="Calibri"/>
              </a:rPr>
              <a:t> </a:t>
            </a:r>
            <a:r>
              <a:rPr sz="2800" spc="-5">
                <a:latin typeface="Calibri"/>
                <a:cs typeface="Calibri"/>
              </a:rPr>
              <a:t>pelvis;</a:t>
            </a:r>
            <a:endParaRPr sz="2800">
              <a:latin typeface="Calibri"/>
              <a:cs typeface="Calibri"/>
            </a:endParaRPr>
          </a:p>
          <a:p>
            <a:pPr marL="187960" indent="-175895">
              <a:lnSpc>
                <a:spcPct val="100000"/>
              </a:lnSpc>
              <a:spcBef>
                <a:spcPts val="665"/>
              </a:spcBef>
              <a:buFont typeface="Arial MT"/>
              <a:buChar char="•"/>
              <a:tabLst>
                <a:tab pos="188595" algn="l"/>
              </a:tabLst>
            </a:pPr>
            <a:r>
              <a:rPr sz="2800" spc="-10">
                <a:latin typeface="Calibri"/>
                <a:cs typeface="Calibri"/>
              </a:rPr>
              <a:t>Metaiodobenzylguanidine</a:t>
            </a:r>
            <a:r>
              <a:rPr sz="2800" spc="5">
                <a:latin typeface="Calibri"/>
                <a:cs typeface="Calibri"/>
              </a:rPr>
              <a:t> </a:t>
            </a:r>
            <a:r>
              <a:rPr sz="2800">
                <a:latin typeface="Calibri"/>
                <a:cs typeface="Calibri"/>
              </a:rPr>
              <a:t>“</a:t>
            </a:r>
            <a:r>
              <a:rPr sz="2800">
                <a:solidFill>
                  <a:srgbClr val="FF0000"/>
                </a:solidFill>
                <a:latin typeface="Calibri"/>
                <a:cs typeface="Calibri"/>
              </a:rPr>
              <a:t>MIBG</a:t>
            </a:r>
            <a:r>
              <a:rPr sz="2800">
                <a:latin typeface="Calibri"/>
                <a:cs typeface="Calibri"/>
              </a:rPr>
              <a:t>”</a:t>
            </a:r>
            <a:r>
              <a:rPr sz="2800" spc="5">
                <a:latin typeface="Calibri"/>
                <a:cs typeface="Calibri"/>
              </a:rPr>
              <a:t> </a:t>
            </a:r>
            <a:r>
              <a:rPr sz="2800" spc="-10">
                <a:latin typeface="Calibri"/>
                <a:cs typeface="Calibri"/>
              </a:rPr>
              <a:t>scan;</a:t>
            </a:r>
            <a:endParaRPr sz="2800">
              <a:latin typeface="Calibri"/>
              <a:cs typeface="Calibri"/>
            </a:endParaRPr>
          </a:p>
          <a:p>
            <a:pPr marL="187960" indent="-175895">
              <a:lnSpc>
                <a:spcPct val="100000"/>
              </a:lnSpc>
              <a:spcBef>
                <a:spcPts val="665"/>
              </a:spcBef>
              <a:buFont typeface="Arial MT"/>
              <a:buChar char="•"/>
              <a:tabLst>
                <a:tab pos="188595" algn="l"/>
              </a:tabLst>
            </a:pPr>
            <a:r>
              <a:rPr sz="2800" spc="-20">
                <a:solidFill>
                  <a:srgbClr val="FF0000"/>
                </a:solidFill>
                <a:latin typeface="Calibri"/>
                <a:cs typeface="Calibri"/>
              </a:rPr>
              <a:t>Bilateral</a:t>
            </a:r>
            <a:r>
              <a:rPr sz="2800" spc="10">
                <a:solidFill>
                  <a:srgbClr val="FF0000"/>
                </a:solidFill>
                <a:latin typeface="Calibri"/>
                <a:cs typeface="Calibri"/>
              </a:rPr>
              <a:t> </a:t>
            </a:r>
            <a:r>
              <a:rPr sz="2800" spc="-5">
                <a:latin typeface="Calibri"/>
                <a:cs typeface="Calibri"/>
              </a:rPr>
              <a:t>bone</a:t>
            </a:r>
            <a:r>
              <a:rPr sz="2800">
                <a:latin typeface="Calibri"/>
                <a:cs typeface="Calibri"/>
              </a:rPr>
              <a:t> </a:t>
            </a:r>
            <a:r>
              <a:rPr sz="2800" spc="-15">
                <a:latin typeface="Calibri"/>
                <a:cs typeface="Calibri"/>
              </a:rPr>
              <a:t>marrow</a:t>
            </a:r>
            <a:r>
              <a:rPr sz="2800" spc="-5">
                <a:latin typeface="Calibri"/>
                <a:cs typeface="Calibri"/>
              </a:rPr>
              <a:t> </a:t>
            </a:r>
            <a:r>
              <a:rPr sz="2800" spc="-15">
                <a:latin typeface="Calibri"/>
                <a:cs typeface="Calibri"/>
              </a:rPr>
              <a:t>aspiration</a:t>
            </a:r>
            <a:r>
              <a:rPr sz="2800" spc="-5">
                <a:latin typeface="Calibri"/>
                <a:cs typeface="Calibri"/>
              </a:rPr>
              <a:t> </a:t>
            </a:r>
            <a:r>
              <a:rPr sz="2800">
                <a:latin typeface="Calibri"/>
                <a:cs typeface="Calibri"/>
              </a:rPr>
              <a:t>and </a:t>
            </a:r>
            <a:r>
              <a:rPr sz="2800" spc="-10">
                <a:latin typeface="Calibri"/>
                <a:cs typeface="Calibri"/>
              </a:rPr>
              <a:t>biopsies;</a:t>
            </a:r>
            <a:endParaRPr sz="2800">
              <a:latin typeface="Calibri"/>
              <a:cs typeface="Calibri"/>
            </a:endParaRPr>
          </a:p>
        </p:txBody>
      </p:sp>
      <p:sp>
        <p:nvSpPr>
          <p:cNvPr id="4" name="مستطيل 3"/>
          <p:cNvSpPr/>
          <p:nvPr/>
        </p:nvSpPr>
        <p:spPr>
          <a:xfrm>
            <a:off x="2209801" y="5638800"/>
            <a:ext cx="10542630" cy="523220"/>
          </a:xfrm>
          <a:prstGeom prst="rect">
            <a:avLst/>
          </a:prstGeom>
        </p:spPr>
        <p:txBody>
          <a:bodyPr wrap="none">
            <a:spAutoFit/>
          </a:bodyPr>
          <a:lstStyle/>
          <a:p>
            <a:pPr marL="12065">
              <a:lnSpc>
                <a:spcPct val="100000"/>
              </a:lnSpc>
              <a:spcBef>
                <a:spcPts val="625"/>
              </a:spcBef>
              <a:tabLst>
                <a:tab pos="188595" algn="l"/>
              </a:tabLst>
            </a:pPr>
            <a:r>
              <a:rPr lang="en-US" sz="2800" b="1" i="1" u="sng" spc="-10">
                <a:solidFill>
                  <a:srgbClr val="FF0000"/>
                </a:solidFill>
                <a:effectLst>
                  <a:outerShdw blurRad="38100" dist="38100" dir="2700000" algn="tl">
                    <a:srgbClr val="000000">
                      <a:alpha val="43137"/>
                    </a:srgbClr>
                  </a:outerShdw>
                </a:effectLst>
                <a:cs typeface="Calibri"/>
              </a:rPr>
              <a:t>Definitive </a:t>
            </a:r>
            <a:r>
              <a:rPr lang="en-US" sz="2800" b="1" i="1" u="sng" spc="-5">
                <a:solidFill>
                  <a:srgbClr val="FF0000"/>
                </a:solidFill>
                <a:effectLst>
                  <a:outerShdw blurRad="38100" dist="38100" dir="2700000" algn="tl">
                    <a:srgbClr val="000000">
                      <a:alpha val="43137"/>
                    </a:srgbClr>
                  </a:outerShdw>
                </a:effectLst>
                <a:cs typeface="Calibri"/>
              </a:rPr>
              <a:t>diagnosis</a:t>
            </a:r>
            <a:r>
              <a:rPr lang="en-US" sz="2800" b="1" i="1" u="sng" spc="15">
                <a:solidFill>
                  <a:srgbClr val="FF0000"/>
                </a:solidFill>
                <a:effectLst>
                  <a:outerShdw blurRad="38100" dist="38100" dir="2700000" algn="tl">
                    <a:srgbClr val="000000">
                      <a:alpha val="43137"/>
                    </a:srgbClr>
                  </a:outerShdw>
                </a:effectLst>
                <a:cs typeface="Calibri"/>
              </a:rPr>
              <a:t> </a:t>
            </a:r>
            <a:r>
              <a:rPr lang="en-US" sz="2800" b="1" i="1" u="sng" spc="-5">
                <a:effectLst>
                  <a:outerShdw blurRad="38100" dist="38100" dir="2700000" algn="tl">
                    <a:srgbClr val="000000">
                      <a:alpha val="43137"/>
                    </a:srgbClr>
                  </a:outerShdw>
                </a:effectLst>
                <a:cs typeface="Calibri"/>
              </a:rPr>
              <a:t>of</a:t>
            </a:r>
            <a:r>
              <a:rPr lang="en-US" sz="2800" b="1" i="1" u="sng" spc="-10">
                <a:effectLst>
                  <a:outerShdw blurRad="38100" dist="38100" dir="2700000" algn="tl">
                    <a:srgbClr val="000000">
                      <a:alpha val="43137"/>
                    </a:srgbClr>
                  </a:outerShdw>
                </a:effectLst>
                <a:cs typeface="Calibri"/>
              </a:rPr>
              <a:t> </a:t>
            </a:r>
            <a:r>
              <a:rPr lang="en-US" sz="2800" b="1" i="1" u="sng" spc="-15" err="1">
                <a:effectLst>
                  <a:outerShdw blurRad="38100" dist="38100" dir="2700000" algn="tl">
                    <a:srgbClr val="000000">
                      <a:alpha val="43137"/>
                    </a:srgbClr>
                  </a:outerShdw>
                </a:effectLst>
                <a:cs typeface="Calibri"/>
              </a:rPr>
              <a:t>neuroblastoma</a:t>
            </a:r>
            <a:r>
              <a:rPr lang="en-US" sz="2800" b="1" i="1" u="sng" spc="-5">
                <a:effectLst>
                  <a:outerShdw blurRad="38100" dist="38100" dir="2700000" algn="tl">
                    <a:srgbClr val="000000">
                      <a:alpha val="43137"/>
                    </a:srgbClr>
                  </a:outerShdw>
                </a:effectLst>
                <a:cs typeface="Calibri"/>
              </a:rPr>
              <a:t> </a:t>
            </a:r>
            <a:r>
              <a:rPr lang="en-US" sz="2800" b="1" i="1" u="sng" spc="-15">
                <a:effectLst>
                  <a:outerShdw blurRad="38100" dist="38100" dir="2700000" algn="tl">
                    <a:srgbClr val="000000">
                      <a:alpha val="43137"/>
                    </a:srgbClr>
                  </a:outerShdw>
                </a:effectLst>
                <a:cs typeface="Calibri"/>
              </a:rPr>
              <a:t>requires</a:t>
            </a:r>
            <a:r>
              <a:rPr lang="en-US" sz="2800" b="1" i="1" u="sng" spc="-10">
                <a:effectLst>
                  <a:outerShdw blurRad="38100" dist="38100" dir="2700000" algn="tl">
                    <a:srgbClr val="000000">
                      <a:alpha val="43137"/>
                    </a:srgbClr>
                  </a:outerShdw>
                </a:effectLst>
                <a:cs typeface="Calibri"/>
              </a:rPr>
              <a:t> tissue </a:t>
            </a:r>
            <a:r>
              <a:rPr lang="en-US" sz="2800" b="1" i="1" u="sng" spc="-15">
                <a:effectLst>
                  <a:outerShdw blurRad="38100" dist="38100" dir="2700000" algn="tl">
                    <a:srgbClr val="000000">
                      <a:alpha val="43137"/>
                    </a:srgbClr>
                  </a:outerShdw>
                </a:effectLst>
                <a:cs typeface="Calibri"/>
              </a:rPr>
              <a:t>biopsy</a:t>
            </a:r>
            <a:endParaRPr lang="en-US" sz="2800" b="1" i="1" u="sng">
              <a:effectLst>
                <a:outerShdw blurRad="38100" dist="38100" dir="2700000" algn="tl">
                  <a:srgbClr val="000000">
                    <a:alpha val="43137"/>
                  </a:srgbClr>
                </a:outerShdw>
              </a:effectLst>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4353" y="281844"/>
            <a:ext cx="9674225" cy="830997"/>
          </a:xfrm>
          <a:prstGeom prst="rect">
            <a:avLst/>
          </a:prstGeom>
        </p:spPr>
        <p:txBody>
          <a:bodyPr vert="horz" wrap="square" lIns="0" tIns="60960" rIns="0" bIns="0" rtlCol="0">
            <a:spAutoFit/>
          </a:bodyPr>
          <a:lstStyle/>
          <a:p>
            <a:pPr marL="187960" marR="5080" indent="-175895">
              <a:lnSpc>
                <a:spcPts val="3020"/>
              </a:lnSpc>
              <a:spcBef>
                <a:spcPts val="480"/>
              </a:spcBef>
              <a:buFont typeface="Arial MT"/>
              <a:buChar char="•"/>
              <a:tabLst>
                <a:tab pos="188595" algn="l"/>
              </a:tabLst>
            </a:pPr>
            <a:r>
              <a:rPr sz="2800" spc="-5">
                <a:latin typeface="Calibri"/>
                <a:cs typeface="Calibri"/>
              </a:rPr>
              <a:t>The mass </a:t>
            </a:r>
            <a:r>
              <a:rPr sz="2800" spc="-10">
                <a:latin typeface="Calibri"/>
                <a:cs typeface="Calibri"/>
              </a:rPr>
              <a:t>often</a:t>
            </a:r>
            <a:r>
              <a:rPr sz="2800" spc="-5">
                <a:latin typeface="Calibri"/>
                <a:cs typeface="Calibri"/>
              </a:rPr>
              <a:t> </a:t>
            </a:r>
            <a:r>
              <a:rPr sz="2800" spc="-15">
                <a:latin typeface="Calibri"/>
                <a:cs typeface="Calibri"/>
              </a:rPr>
              <a:t>contains</a:t>
            </a:r>
            <a:r>
              <a:rPr sz="2800" spc="30">
                <a:latin typeface="Calibri"/>
                <a:cs typeface="Calibri"/>
              </a:rPr>
              <a:t> </a:t>
            </a:r>
            <a:r>
              <a:rPr sz="2800" spc="-10">
                <a:solidFill>
                  <a:srgbClr val="FF0000"/>
                </a:solidFill>
                <a:latin typeface="Calibri"/>
                <a:cs typeface="Calibri"/>
              </a:rPr>
              <a:t>calcification</a:t>
            </a:r>
            <a:r>
              <a:rPr sz="2800" spc="10">
                <a:solidFill>
                  <a:srgbClr val="FF0000"/>
                </a:solidFill>
                <a:latin typeface="Calibri"/>
                <a:cs typeface="Calibri"/>
              </a:rPr>
              <a:t> </a:t>
            </a:r>
            <a:r>
              <a:rPr sz="2800">
                <a:latin typeface="Calibri"/>
                <a:cs typeface="Calibri"/>
              </a:rPr>
              <a:t>and</a:t>
            </a:r>
            <a:r>
              <a:rPr sz="2800" spc="-5">
                <a:latin typeface="Calibri"/>
                <a:cs typeface="Calibri"/>
              </a:rPr>
              <a:t> </a:t>
            </a:r>
            <a:r>
              <a:rPr sz="2800" spc="-10">
                <a:solidFill>
                  <a:srgbClr val="FF0000"/>
                </a:solidFill>
                <a:latin typeface="Calibri"/>
                <a:cs typeface="Calibri"/>
              </a:rPr>
              <a:t>hemorrhage</a:t>
            </a:r>
            <a:r>
              <a:rPr sz="2800" spc="5">
                <a:solidFill>
                  <a:srgbClr val="FF0000"/>
                </a:solidFill>
                <a:latin typeface="Calibri"/>
                <a:cs typeface="Calibri"/>
              </a:rPr>
              <a:t> </a:t>
            </a:r>
            <a:r>
              <a:rPr sz="2800" spc="-10">
                <a:latin typeface="Calibri"/>
                <a:cs typeface="Calibri"/>
              </a:rPr>
              <a:t>that can</a:t>
            </a:r>
            <a:r>
              <a:rPr sz="2800" spc="-5">
                <a:latin typeface="Calibri"/>
                <a:cs typeface="Calibri"/>
              </a:rPr>
              <a:t> be </a:t>
            </a:r>
            <a:r>
              <a:rPr sz="2800" spc="-615">
                <a:latin typeface="Calibri"/>
                <a:cs typeface="Calibri"/>
              </a:rPr>
              <a:t> </a:t>
            </a:r>
            <a:r>
              <a:rPr sz="2800" spc="-15">
                <a:latin typeface="Calibri"/>
                <a:cs typeface="Calibri"/>
              </a:rPr>
              <a:t>appreciated</a:t>
            </a:r>
            <a:r>
              <a:rPr sz="2800" spc="-5">
                <a:latin typeface="Calibri"/>
                <a:cs typeface="Calibri"/>
              </a:rPr>
              <a:t> on plain </a:t>
            </a:r>
            <a:r>
              <a:rPr sz="2800" spc="-20">
                <a:latin typeface="Calibri"/>
                <a:cs typeface="Calibri"/>
              </a:rPr>
              <a:t>radiography</a:t>
            </a:r>
            <a:r>
              <a:rPr sz="2800" spc="-5">
                <a:latin typeface="Calibri"/>
                <a:cs typeface="Calibri"/>
              </a:rPr>
              <a:t> or </a:t>
            </a:r>
            <a:r>
              <a:rPr sz="2800" spc="-90">
                <a:latin typeface="Calibri"/>
                <a:cs typeface="Calibri"/>
              </a:rPr>
              <a:t>CT.</a:t>
            </a:r>
            <a:endParaRPr sz="2800">
              <a:latin typeface="Calibri"/>
              <a:cs typeface="Calibri"/>
            </a:endParaRPr>
          </a:p>
        </p:txBody>
      </p:sp>
      <p:pic>
        <p:nvPicPr>
          <p:cNvPr id="3" name="object 3"/>
          <p:cNvPicPr/>
          <p:nvPr/>
        </p:nvPicPr>
        <p:blipFill>
          <a:blip r:embed="rId2" cstate="print"/>
          <a:stretch>
            <a:fillRect/>
          </a:stretch>
        </p:blipFill>
        <p:spPr>
          <a:xfrm>
            <a:off x="822330" y="1219208"/>
            <a:ext cx="8940799" cy="3437571"/>
          </a:xfrm>
          <a:prstGeom prst="rect">
            <a:avLst/>
          </a:prstGeom>
        </p:spPr>
      </p:pic>
      <p:sp>
        <p:nvSpPr>
          <p:cNvPr id="4" name="object 4"/>
          <p:cNvSpPr txBox="1"/>
          <p:nvPr/>
        </p:nvSpPr>
        <p:spPr>
          <a:xfrm>
            <a:off x="608947" y="4816927"/>
            <a:ext cx="12115800" cy="228268"/>
          </a:xfrm>
          <a:prstGeom prst="rect">
            <a:avLst/>
          </a:prstGeom>
        </p:spPr>
        <p:txBody>
          <a:bodyPr vert="horz" wrap="square" lIns="0" tIns="12700" rIns="0" bIns="0" rtlCol="0">
            <a:spAutoFit/>
          </a:bodyPr>
          <a:lstStyle/>
          <a:p>
            <a:pPr marL="12700" marR="5080">
              <a:lnSpc>
                <a:spcPct val="100000"/>
              </a:lnSpc>
              <a:spcBef>
                <a:spcPts val="100"/>
              </a:spcBef>
            </a:pPr>
            <a:r>
              <a:rPr sz="1400" b="1">
                <a:latin typeface="Calibri"/>
                <a:cs typeface="Calibri"/>
              </a:rPr>
              <a:t>a </a:t>
            </a:r>
            <a:r>
              <a:rPr sz="1400" b="1" spc="-10">
                <a:latin typeface="Calibri"/>
                <a:cs typeface="Calibri"/>
              </a:rPr>
              <a:t>left</a:t>
            </a:r>
            <a:r>
              <a:rPr sz="1400" b="1" spc="5">
                <a:latin typeface="Calibri"/>
                <a:cs typeface="Calibri"/>
              </a:rPr>
              <a:t> </a:t>
            </a:r>
            <a:r>
              <a:rPr sz="1400" b="1" spc="-10">
                <a:latin typeface="Calibri"/>
                <a:cs typeface="Calibri"/>
              </a:rPr>
              <a:t>supra-renal</a:t>
            </a:r>
            <a:r>
              <a:rPr sz="1400" b="1">
                <a:latin typeface="Calibri"/>
                <a:cs typeface="Calibri"/>
              </a:rPr>
              <a:t> </a:t>
            </a:r>
            <a:r>
              <a:rPr sz="1400" b="1" spc="-5">
                <a:latin typeface="Calibri"/>
                <a:cs typeface="Calibri"/>
              </a:rPr>
              <a:t>mass</a:t>
            </a:r>
            <a:r>
              <a:rPr sz="1400" b="1" spc="5">
                <a:latin typeface="Calibri"/>
                <a:cs typeface="Calibri"/>
              </a:rPr>
              <a:t> </a:t>
            </a:r>
            <a:r>
              <a:rPr sz="1400" b="1" spc="-5">
                <a:latin typeface="Calibri"/>
                <a:cs typeface="Calibri"/>
              </a:rPr>
              <a:t>with</a:t>
            </a:r>
            <a:r>
              <a:rPr sz="1400" b="1">
                <a:latin typeface="Calibri"/>
                <a:cs typeface="Calibri"/>
              </a:rPr>
              <a:t> </a:t>
            </a:r>
            <a:r>
              <a:rPr sz="1400" b="1" spc="-10">
                <a:latin typeface="Calibri"/>
                <a:cs typeface="Calibri"/>
              </a:rPr>
              <a:t>typical</a:t>
            </a:r>
            <a:r>
              <a:rPr sz="1400" b="1" spc="5">
                <a:latin typeface="Calibri"/>
                <a:cs typeface="Calibri"/>
              </a:rPr>
              <a:t> </a:t>
            </a:r>
            <a:r>
              <a:rPr sz="1400" b="1" spc="-10">
                <a:latin typeface="Calibri"/>
                <a:cs typeface="Calibri"/>
              </a:rPr>
              <a:t>stippled</a:t>
            </a:r>
            <a:r>
              <a:rPr sz="1400" b="1">
                <a:latin typeface="Calibri"/>
                <a:cs typeface="Calibri"/>
              </a:rPr>
              <a:t> </a:t>
            </a:r>
            <a:r>
              <a:rPr sz="1400" b="1" spc="-10">
                <a:latin typeface="Calibri"/>
                <a:cs typeface="Calibri"/>
              </a:rPr>
              <a:t>calcifications</a:t>
            </a:r>
            <a:r>
              <a:rPr sz="1400" b="1" spc="5">
                <a:latin typeface="Calibri"/>
                <a:cs typeface="Calibri"/>
              </a:rPr>
              <a:t> </a:t>
            </a:r>
            <a:r>
              <a:rPr sz="1400" b="1" spc="-10">
                <a:latin typeface="Calibri"/>
                <a:cs typeface="Calibri"/>
              </a:rPr>
              <a:t>(arrow</a:t>
            </a:r>
            <a:r>
              <a:rPr sz="1400" b="1">
                <a:latin typeface="Calibri"/>
                <a:cs typeface="Calibri"/>
              </a:rPr>
              <a:t> </a:t>
            </a:r>
            <a:r>
              <a:rPr sz="1400" b="1" spc="-5">
                <a:latin typeface="Calibri"/>
                <a:cs typeface="Calibri"/>
              </a:rPr>
              <a:t>in</a:t>
            </a:r>
            <a:r>
              <a:rPr sz="1400" b="1" spc="5">
                <a:latin typeface="Calibri"/>
                <a:cs typeface="Calibri"/>
              </a:rPr>
              <a:t> </a:t>
            </a:r>
            <a:r>
              <a:rPr sz="1400" b="1" spc="-5">
                <a:latin typeface="Calibri"/>
                <a:cs typeface="Calibri"/>
              </a:rPr>
              <a:t>A)</a:t>
            </a:r>
            <a:r>
              <a:rPr sz="1400" b="1" spc="5">
                <a:latin typeface="Calibri"/>
                <a:cs typeface="Calibri"/>
              </a:rPr>
              <a:t> </a:t>
            </a:r>
            <a:r>
              <a:rPr sz="1400" b="1" spc="-5">
                <a:latin typeface="Calibri"/>
                <a:cs typeface="Calibri"/>
              </a:rPr>
              <a:t>and</a:t>
            </a:r>
            <a:r>
              <a:rPr sz="1400" b="1">
                <a:latin typeface="Calibri"/>
                <a:cs typeface="Calibri"/>
              </a:rPr>
              <a:t> a</a:t>
            </a:r>
            <a:r>
              <a:rPr sz="1400" b="1" spc="5">
                <a:latin typeface="Calibri"/>
                <a:cs typeface="Calibri"/>
              </a:rPr>
              <a:t> </a:t>
            </a:r>
            <a:r>
              <a:rPr sz="1400" b="1" spc="-5">
                <a:latin typeface="Calibri"/>
                <a:cs typeface="Calibri"/>
              </a:rPr>
              <a:t>mass</a:t>
            </a:r>
            <a:r>
              <a:rPr sz="1400" b="1">
                <a:latin typeface="Calibri"/>
                <a:cs typeface="Calibri"/>
              </a:rPr>
              <a:t> </a:t>
            </a:r>
            <a:r>
              <a:rPr sz="1400" b="1" spc="-5">
                <a:latin typeface="Calibri"/>
                <a:cs typeface="Calibri"/>
              </a:rPr>
              <a:t>with</a:t>
            </a:r>
            <a:r>
              <a:rPr sz="1400" b="1" spc="5">
                <a:latin typeface="Calibri"/>
                <a:cs typeface="Calibri"/>
              </a:rPr>
              <a:t> </a:t>
            </a:r>
            <a:r>
              <a:rPr sz="1400" b="1" spc="-10">
                <a:latin typeface="Calibri"/>
                <a:cs typeface="Calibri"/>
              </a:rPr>
              <a:t>calcifications</a:t>
            </a:r>
            <a:r>
              <a:rPr sz="1400" b="1">
                <a:latin typeface="Calibri"/>
                <a:cs typeface="Calibri"/>
              </a:rPr>
              <a:t> </a:t>
            </a:r>
            <a:r>
              <a:rPr sz="1400" b="1" spc="-10">
                <a:latin typeface="Calibri"/>
                <a:cs typeface="Calibri"/>
              </a:rPr>
              <a:t>(arrow </a:t>
            </a:r>
            <a:r>
              <a:rPr sz="1400" b="1" spc="-390">
                <a:latin typeface="Calibri"/>
                <a:cs typeface="Calibri"/>
              </a:rPr>
              <a:t> </a:t>
            </a:r>
            <a:r>
              <a:rPr sz="1400" b="1" spc="-5">
                <a:latin typeface="Calibri"/>
                <a:cs typeface="Calibri"/>
              </a:rPr>
              <a:t>in</a:t>
            </a:r>
            <a:r>
              <a:rPr sz="1400" b="1" spc="-10">
                <a:latin typeface="Calibri"/>
                <a:cs typeface="Calibri"/>
              </a:rPr>
              <a:t> </a:t>
            </a:r>
            <a:r>
              <a:rPr sz="1400" b="1" spc="-5">
                <a:latin typeface="Calibri"/>
                <a:cs typeface="Calibri"/>
              </a:rPr>
              <a:t>B) displacing the </a:t>
            </a:r>
            <a:r>
              <a:rPr sz="1400" b="1" spc="-10">
                <a:latin typeface="Calibri"/>
                <a:cs typeface="Calibri"/>
              </a:rPr>
              <a:t>left</a:t>
            </a:r>
            <a:r>
              <a:rPr sz="1400" b="1" spc="-5">
                <a:latin typeface="Calibri"/>
                <a:cs typeface="Calibri"/>
              </a:rPr>
              <a:t> </a:t>
            </a:r>
            <a:r>
              <a:rPr sz="1400" b="1" spc="-10">
                <a:latin typeface="Calibri"/>
                <a:cs typeface="Calibri"/>
              </a:rPr>
              <a:t>kidney</a:t>
            </a:r>
            <a:r>
              <a:rPr sz="1400" b="1" spc="-5">
                <a:latin typeface="Calibri"/>
                <a:cs typeface="Calibri"/>
              </a:rPr>
              <a:t> </a:t>
            </a:r>
            <a:r>
              <a:rPr sz="1400" b="1" spc="-20">
                <a:latin typeface="Calibri"/>
                <a:cs typeface="Calibri"/>
              </a:rPr>
              <a:t>inferiorly.</a:t>
            </a:r>
            <a:endParaRPr sz="1400">
              <a:latin typeface="Calibri"/>
              <a:cs typeface="Calibri"/>
            </a:endParaRPr>
          </a:p>
        </p:txBody>
      </p:sp>
      <p:sp>
        <p:nvSpPr>
          <p:cNvPr id="6" name="مستطيل 5"/>
          <p:cNvSpPr/>
          <p:nvPr/>
        </p:nvSpPr>
        <p:spPr>
          <a:xfrm>
            <a:off x="228600" y="5410208"/>
            <a:ext cx="11506200" cy="954107"/>
          </a:xfrm>
          <a:prstGeom prst="rect">
            <a:avLst/>
          </a:prstGeom>
          <a:ln w="76200">
            <a:solidFill>
              <a:schemeClr val="accent2">
                <a:lumMod val="60000"/>
                <a:lumOff val="40000"/>
              </a:schemeClr>
            </a:solidFill>
          </a:ln>
        </p:spPr>
        <p:txBody>
          <a:bodyPr wrap="square">
            <a:spAutoFit/>
          </a:bodyPr>
          <a:lstStyle/>
          <a:p>
            <a:r>
              <a:rPr lang="en-US"/>
              <a:t>Treatment is determined mainly by </a:t>
            </a:r>
            <a:r>
              <a:rPr lang="en-US" b="1" u="sng"/>
              <a:t>patient age </a:t>
            </a:r>
            <a:r>
              <a:rPr lang="en-US"/>
              <a:t>at the time of diagnosis, </a:t>
            </a:r>
            <a:r>
              <a:rPr lang="en-US" b="1" u="sng"/>
              <a:t>clinical stage</a:t>
            </a:r>
            <a:r>
              <a:rPr lang="en-US"/>
              <a:t>,</a:t>
            </a:r>
          </a:p>
          <a:p>
            <a:r>
              <a:rPr lang="en-US"/>
              <a:t>. </a:t>
            </a:r>
          </a:p>
          <a:p>
            <a:r>
              <a:rPr lang="en-US" sz="2000" b="1" u="sng"/>
              <a:t>Spontaneous remission may occur even in cases of metastatic disease.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45923" y="1324601"/>
            <a:ext cx="8177348" cy="407080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487908730"/>
              </p:ext>
            </p:extLst>
          </p:nvPr>
        </p:nvGraphicFramePr>
        <p:xfrm>
          <a:off x="76200" y="152408"/>
          <a:ext cx="11734800" cy="6464381"/>
        </p:xfrm>
        <a:graphic>
          <a:graphicData uri="http://schemas.openxmlformats.org/drawingml/2006/table">
            <a:tbl>
              <a:tblPr/>
              <a:tblGrid>
                <a:gridCol w="914400">
                  <a:extLst>
                    <a:ext uri="{9D8B030D-6E8A-4147-A177-3AD203B41FA5}">
                      <a16:colId xmlns:a16="http://schemas.microsoft.com/office/drawing/2014/main" val="20000"/>
                    </a:ext>
                  </a:extLst>
                </a:gridCol>
                <a:gridCol w="10820400">
                  <a:extLst>
                    <a:ext uri="{9D8B030D-6E8A-4147-A177-3AD203B41FA5}">
                      <a16:colId xmlns:a16="http://schemas.microsoft.com/office/drawing/2014/main" val="20001"/>
                    </a:ext>
                  </a:extLst>
                </a:gridCol>
              </a:tblGrid>
              <a:tr h="335724">
                <a:tc gridSpan="2">
                  <a:txBody>
                    <a:bodyPr/>
                    <a:lstStyle/>
                    <a:p>
                      <a:r>
                        <a:rPr lang="sv-SE" sz="1600" b="1">
                          <a:effectLst/>
                        </a:rPr>
                        <a:t>International Neuroblastoma Staging System (INSS)</a:t>
                      </a:r>
                      <a:r>
                        <a:rPr lang="sv-SE" sz="1600">
                          <a:effectLst/>
                        </a:rPr>
                        <a:t> </a:t>
                      </a:r>
                      <a:r>
                        <a:rPr lang="sv-SE" sz="1600" baseline="30000">
                          <a:effectLst/>
                        </a:rPr>
                        <a:t>[13]</a:t>
                      </a:r>
                      <a:endParaRPr lang="sv-SE" sz="160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a:noFill/>
                    </a:lnT>
                    <a:lnB w="7620" cap="flat" cmpd="sng" algn="ctr">
                      <a:solidFill>
                        <a:srgbClr val="ABB4BA"/>
                      </a:solidFill>
                      <a:prstDash val="solid"/>
                      <a:round/>
                      <a:headEnd type="none" w="med" len="med"/>
                      <a:tailEnd type="none" w="med" len="med"/>
                    </a:lnB>
                    <a:solidFill>
                      <a:srgbClr val="F1F3F4"/>
                    </a:solidFill>
                  </a:tcPr>
                </a:tc>
                <a:tc hMerge="1">
                  <a:txBody>
                    <a:bodyPr/>
                    <a:lstStyle/>
                    <a:p>
                      <a:endParaRPr lang="en-US"/>
                    </a:p>
                  </a:txBody>
                  <a:tcPr/>
                </a:tc>
                <a:extLst>
                  <a:ext uri="{0D108BD9-81ED-4DB2-BD59-A6C34878D82A}">
                    <a16:rowId xmlns:a16="http://schemas.microsoft.com/office/drawing/2014/main" val="10000"/>
                  </a:ext>
                </a:extLst>
              </a:tr>
              <a:tr h="335724">
                <a:tc>
                  <a:txBody>
                    <a:bodyPr/>
                    <a:lstStyle/>
                    <a:p>
                      <a:r>
                        <a:rPr lang="en-US" sz="1600" b="1">
                          <a:effectLst/>
                        </a:rPr>
                        <a:t>Stage</a:t>
                      </a:r>
                      <a:endParaRPr lang="en-US" sz="160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r>
                        <a:rPr lang="en-US" sz="1600" b="1">
                          <a:effectLst/>
                        </a:rPr>
                        <a:t>Definition</a:t>
                      </a:r>
                      <a:endParaRPr lang="en-US" sz="1600">
                        <a:effectLst/>
                      </a:endParaRPr>
                    </a:p>
                  </a:txBody>
                  <a:tcPr marL="61056" marR="61056" marT="30528" marB="30528"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extLst>
                  <a:ext uri="{0D108BD9-81ED-4DB2-BD59-A6C34878D82A}">
                    <a16:rowId xmlns:a16="http://schemas.microsoft.com/office/drawing/2014/main" val="10001"/>
                  </a:ext>
                </a:extLst>
              </a:tr>
              <a:tr h="1032996">
                <a:tc>
                  <a:txBody>
                    <a:bodyPr/>
                    <a:lstStyle/>
                    <a:p>
                      <a:r>
                        <a:rPr lang="en-US" sz="1800" b="1">
                          <a:effectLst/>
                        </a:rPr>
                        <a:t>1</a:t>
                      </a:r>
                      <a:endParaRPr lang="en-US" sz="180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800">
                          <a:effectLst/>
                        </a:rPr>
                        <a:t>Localized tumor</a:t>
                      </a:r>
                    </a:p>
                    <a:p>
                      <a:pPr>
                        <a:buFont typeface="Arial"/>
                        <a:buChar char="•"/>
                      </a:pPr>
                      <a:r>
                        <a:rPr lang="en-US" sz="1800">
                          <a:effectLst/>
                        </a:rPr>
                        <a:t>Complete gross excision with or without microscopic residuals</a:t>
                      </a:r>
                    </a:p>
                    <a:p>
                      <a:pPr>
                        <a:buFont typeface="Arial"/>
                        <a:buChar char="•"/>
                      </a:pPr>
                      <a:r>
                        <a:rPr lang="en-US" sz="1800">
                          <a:effectLst/>
                        </a:rPr>
                        <a:t>Negative </a:t>
                      </a:r>
                      <a:r>
                        <a:rPr lang="en-US" sz="1800" err="1">
                          <a:effectLst/>
                        </a:rPr>
                        <a:t>ipsilateral</a:t>
                      </a:r>
                      <a:r>
                        <a:rPr lang="en-US" sz="1800">
                          <a:effectLst/>
                        </a:rPr>
                        <a:t> lymph nodes</a:t>
                      </a:r>
                    </a:p>
                    <a:p>
                      <a:pPr>
                        <a:buFont typeface="Arial"/>
                        <a:buChar char="•"/>
                      </a:pPr>
                      <a:endParaRPr lang="en-US" sz="1800">
                        <a:effectLst/>
                      </a:endParaRPr>
                    </a:p>
                  </a:txBody>
                  <a:tcPr marL="61056" marR="61056" marT="30528" marB="30528"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tcPr>
                </a:tc>
                <a:extLst>
                  <a:ext uri="{0D108BD9-81ED-4DB2-BD59-A6C34878D82A}">
                    <a16:rowId xmlns:a16="http://schemas.microsoft.com/office/drawing/2014/main" val="10002"/>
                  </a:ext>
                </a:extLst>
              </a:tr>
              <a:tr h="802477">
                <a:tc>
                  <a:txBody>
                    <a:bodyPr/>
                    <a:lstStyle/>
                    <a:p>
                      <a:r>
                        <a:rPr lang="en-US" sz="1800" b="1">
                          <a:effectLst/>
                        </a:rPr>
                        <a:t>2A</a:t>
                      </a:r>
                      <a:endParaRPr lang="en-US" sz="180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800">
                          <a:effectLst/>
                        </a:rPr>
                        <a:t>Localized tumor</a:t>
                      </a:r>
                    </a:p>
                    <a:p>
                      <a:pPr>
                        <a:buFont typeface="Arial"/>
                        <a:buChar char="•"/>
                      </a:pPr>
                      <a:r>
                        <a:rPr lang="en-US" sz="1800">
                          <a:effectLst/>
                        </a:rPr>
                        <a:t>Incomplete gross excision</a:t>
                      </a:r>
                    </a:p>
                    <a:p>
                      <a:pPr>
                        <a:buFont typeface="Arial"/>
                        <a:buChar char="•"/>
                      </a:pPr>
                      <a:r>
                        <a:rPr lang="en-US" sz="1800">
                          <a:effectLst/>
                        </a:rPr>
                        <a:t>Negative </a:t>
                      </a:r>
                      <a:r>
                        <a:rPr lang="en-US" sz="1800" err="1">
                          <a:effectLst/>
                        </a:rPr>
                        <a:t>ipsilateral</a:t>
                      </a:r>
                      <a:r>
                        <a:rPr lang="en-US" sz="1800">
                          <a:effectLst/>
                        </a:rPr>
                        <a:t> lymph nodes</a:t>
                      </a:r>
                    </a:p>
                  </a:txBody>
                  <a:tcPr marL="61056" marR="61056" marT="30528" marB="30528"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tcPr>
                </a:tc>
                <a:extLst>
                  <a:ext uri="{0D108BD9-81ED-4DB2-BD59-A6C34878D82A}">
                    <a16:rowId xmlns:a16="http://schemas.microsoft.com/office/drawing/2014/main" val="10003"/>
                  </a:ext>
                </a:extLst>
              </a:tr>
              <a:tr h="802477">
                <a:tc>
                  <a:txBody>
                    <a:bodyPr/>
                    <a:lstStyle/>
                    <a:p>
                      <a:r>
                        <a:rPr lang="en-US" sz="1800" b="1">
                          <a:effectLst/>
                        </a:rPr>
                        <a:t>2B</a:t>
                      </a:r>
                      <a:endParaRPr lang="en-US" sz="180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800">
                          <a:effectLst/>
                        </a:rPr>
                        <a:t>Localized tumor</a:t>
                      </a:r>
                    </a:p>
                    <a:p>
                      <a:pPr>
                        <a:buFont typeface="Arial"/>
                        <a:buChar char="•"/>
                      </a:pPr>
                      <a:r>
                        <a:rPr lang="en-US" sz="1800">
                          <a:effectLst/>
                        </a:rPr>
                        <a:t>Complete or incomplete gross excision</a:t>
                      </a:r>
                    </a:p>
                    <a:p>
                      <a:pPr>
                        <a:buFont typeface="Arial"/>
                        <a:buChar char="•"/>
                      </a:pPr>
                      <a:r>
                        <a:rPr lang="en-US" sz="1800">
                          <a:effectLst/>
                        </a:rPr>
                        <a:t>Positive </a:t>
                      </a:r>
                      <a:r>
                        <a:rPr lang="en-US" sz="1800" err="1">
                          <a:effectLst/>
                        </a:rPr>
                        <a:t>ipsilateral</a:t>
                      </a:r>
                      <a:r>
                        <a:rPr lang="en-US" sz="1800">
                          <a:effectLst/>
                        </a:rPr>
                        <a:t> lymph nodes</a:t>
                      </a:r>
                    </a:p>
                  </a:txBody>
                  <a:tcPr marL="61056" marR="61056" marT="30528" marB="30528"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tcPr>
                </a:tc>
                <a:extLst>
                  <a:ext uri="{0D108BD9-81ED-4DB2-BD59-A6C34878D82A}">
                    <a16:rowId xmlns:a16="http://schemas.microsoft.com/office/drawing/2014/main" val="10004"/>
                  </a:ext>
                </a:extLst>
              </a:tr>
              <a:tr h="1265421">
                <a:tc>
                  <a:txBody>
                    <a:bodyPr/>
                    <a:lstStyle/>
                    <a:p>
                      <a:r>
                        <a:rPr lang="en-US" sz="1800" b="1">
                          <a:effectLst/>
                        </a:rPr>
                        <a:t>3</a:t>
                      </a:r>
                      <a:endParaRPr lang="en-US" sz="180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800" err="1">
                          <a:effectLst/>
                        </a:rPr>
                        <a:t>Unresectable</a:t>
                      </a:r>
                      <a:r>
                        <a:rPr lang="en-US" sz="1800">
                          <a:effectLst/>
                        </a:rPr>
                        <a:t> unilateral tumor that crosses the midline with or without lymph node involvement</a:t>
                      </a:r>
                    </a:p>
                    <a:p>
                      <a:pPr>
                        <a:buFont typeface="Arial"/>
                        <a:buChar char="•"/>
                      </a:pPr>
                      <a:r>
                        <a:rPr lang="en-US" sz="1800">
                          <a:effectLst/>
                        </a:rPr>
                        <a:t>Any tumor with positive contralateral lymph nodes</a:t>
                      </a:r>
                    </a:p>
                    <a:p>
                      <a:pPr>
                        <a:buFont typeface="Arial"/>
                        <a:buChar char="•"/>
                      </a:pPr>
                      <a:r>
                        <a:rPr lang="en-US" sz="1800">
                          <a:effectLst/>
                        </a:rPr>
                        <a:t>Midline tumor with bilateral tumor or lymph node involvement</a:t>
                      </a:r>
                    </a:p>
                  </a:txBody>
                  <a:tcPr marL="61056" marR="61056" marT="30528" marB="30528"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tcPr>
                </a:tc>
                <a:extLst>
                  <a:ext uri="{0D108BD9-81ED-4DB2-BD59-A6C34878D82A}">
                    <a16:rowId xmlns:a16="http://schemas.microsoft.com/office/drawing/2014/main" val="10005"/>
                  </a:ext>
                </a:extLst>
              </a:tr>
              <a:tr h="800572">
                <a:tc>
                  <a:txBody>
                    <a:bodyPr/>
                    <a:lstStyle/>
                    <a:p>
                      <a:r>
                        <a:rPr lang="en-US" sz="1800" b="1">
                          <a:effectLst/>
                        </a:rPr>
                        <a:t>4</a:t>
                      </a:r>
                      <a:endParaRPr lang="en-US" sz="180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800">
                          <a:effectLst/>
                        </a:rPr>
                        <a:t>Any tumor with dissemination to distant lymph nodes or other organs (e.g., bone, liver, skin), with the exception of Stage 4S disease</a:t>
                      </a:r>
                    </a:p>
                  </a:txBody>
                  <a:tcPr marL="61056" marR="61056" marT="30528" marB="30528"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tcPr>
                </a:tc>
                <a:extLst>
                  <a:ext uri="{0D108BD9-81ED-4DB2-BD59-A6C34878D82A}">
                    <a16:rowId xmlns:a16="http://schemas.microsoft.com/office/drawing/2014/main" val="10006"/>
                  </a:ext>
                </a:extLst>
              </a:tr>
              <a:tr h="800572">
                <a:tc>
                  <a:txBody>
                    <a:bodyPr/>
                    <a:lstStyle/>
                    <a:p>
                      <a:r>
                        <a:rPr lang="en-US" sz="1800" b="1">
                          <a:effectLst/>
                        </a:rPr>
                        <a:t>4S</a:t>
                      </a:r>
                      <a:endParaRPr lang="en-US" sz="180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800">
                          <a:effectLst/>
                        </a:rPr>
                        <a:t>Localized primary tumor with dissemination to skin, liver, or bone marrow, occurring in infants &lt; 12 months </a:t>
                      </a:r>
                    </a:p>
                    <a:p>
                      <a:pPr>
                        <a:buFont typeface="Arial"/>
                        <a:buNone/>
                      </a:pPr>
                      <a:endParaRPr lang="en-US" sz="1800">
                        <a:effectLst/>
                      </a:endParaRPr>
                    </a:p>
                  </a:txBody>
                  <a:tcPr marL="61056" marR="61056" marT="30528" marB="30528"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42621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0" y="951748"/>
            <a:ext cx="7858400" cy="843821"/>
          </a:xfrm>
          <a:prstGeom prst="rect">
            <a:avLst/>
          </a:prstGeom>
        </p:spPr>
        <p:txBody>
          <a:bodyPr vert="horz" wrap="square" lIns="0" tIns="12700" rIns="0" bIns="0" rtlCol="0">
            <a:spAutoFit/>
          </a:bodyPr>
          <a:lstStyle/>
          <a:p>
            <a:pPr marL="12700">
              <a:lnSpc>
                <a:spcPct val="100000"/>
              </a:lnSpc>
              <a:spcBef>
                <a:spcPts val="100"/>
              </a:spcBef>
            </a:pPr>
            <a:r>
              <a:rPr spc="-5"/>
              <a:t>Wilms</a:t>
            </a:r>
            <a:r>
              <a:rPr spc="-75"/>
              <a:t> </a:t>
            </a:r>
            <a:r>
              <a:rPr spc="-70"/>
              <a:t>Tumor</a:t>
            </a:r>
          </a:p>
        </p:txBody>
      </p:sp>
      <p:pic>
        <p:nvPicPr>
          <p:cNvPr id="5" name="Content Placeholder 7" descr="A picture containing table, sitting, food, doughnut&#10;&#10;Description automatically generated">
            <a:extLst>
              <a:ext uri="{FF2B5EF4-FFF2-40B4-BE49-F238E27FC236}">
                <a16:creationId xmlns:a16="http://schemas.microsoft.com/office/drawing/2014/main" id="{C5F25DEF-852B-4EAC-B7C6-9A851869C764}"/>
              </a:ext>
            </a:extLst>
          </p:cNvPr>
          <p:cNvPicPr>
            <a:picLocks noChangeAspect="1"/>
          </p:cNvPicPr>
          <p:nvPr/>
        </p:nvPicPr>
        <p:blipFill rotWithShape="1">
          <a:blip r:embed="rId2" cstate="print"/>
          <a:srcRect l="4992"/>
          <a:stretch/>
        </p:blipFill>
        <p:spPr>
          <a:xfrm>
            <a:off x="5232407" y="1844833"/>
            <a:ext cx="6959599" cy="4810125"/>
          </a:xfrm>
          <a:prstGeom prst="rect">
            <a:avLst/>
          </a:prstGeom>
        </p:spPr>
      </p:pic>
      <p:sp>
        <p:nvSpPr>
          <p:cNvPr id="6" name="Text Placeholder 5">
            <a:extLst>
              <a:ext uri="{FF2B5EF4-FFF2-40B4-BE49-F238E27FC236}">
                <a16:creationId xmlns:a16="http://schemas.microsoft.com/office/drawing/2014/main" id="{6A06DF90-F6B3-15C3-BC98-1023A37A28B2}"/>
              </a:ext>
            </a:extLst>
          </p:cNvPr>
          <p:cNvSpPr>
            <a:spLocks noGrp="1"/>
          </p:cNvSpPr>
          <p:nvPr>
            <p:ph type="body" idx="1"/>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0" y="486859"/>
            <a:ext cx="12192000" cy="6598601"/>
          </a:xfrm>
          <a:prstGeom prst="rect">
            <a:avLst/>
          </a:prstGeom>
        </p:spPr>
        <p:txBody>
          <a:bodyPr vert="horz" wrap="square" lIns="0" tIns="131445" rIns="0" bIns="0" rtlCol="0">
            <a:spAutoFit/>
          </a:bodyPr>
          <a:lstStyle/>
          <a:p>
            <a:pPr marL="191770" marR="5080" indent="-179705">
              <a:lnSpc>
                <a:spcPct val="69700"/>
              </a:lnSpc>
              <a:spcBef>
                <a:spcPts val="1035"/>
              </a:spcBef>
              <a:buFont typeface="Arial MT"/>
              <a:buChar char="•"/>
              <a:tabLst>
                <a:tab pos="192405" algn="l"/>
              </a:tabLst>
            </a:pPr>
            <a:r>
              <a:rPr lang="ar-JO" sz="2600" spc="-10">
                <a:latin typeface="Calibri"/>
                <a:cs typeface="Calibri"/>
              </a:rPr>
              <a:t> </a:t>
            </a:r>
            <a:r>
              <a:rPr lang="en-US" sz="3600" b="1" spc="-10" err="1">
                <a:latin typeface="Calibri"/>
                <a:cs typeface="Calibri"/>
              </a:rPr>
              <a:t>Whats</a:t>
            </a:r>
            <a:r>
              <a:rPr lang="en-US" sz="3600" b="1" spc="-10">
                <a:latin typeface="Calibri"/>
                <a:cs typeface="Calibri"/>
              </a:rPr>
              <a:t> the </a:t>
            </a:r>
            <a:r>
              <a:rPr lang="en-US" sz="3600" b="1" spc="-10" err="1">
                <a:latin typeface="Calibri"/>
                <a:cs typeface="Calibri"/>
              </a:rPr>
              <a:t>wilims</a:t>
            </a:r>
            <a:r>
              <a:rPr lang="en-US" sz="3600" b="1" spc="-10">
                <a:latin typeface="Calibri"/>
                <a:cs typeface="Calibri"/>
              </a:rPr>
              <a:t> tumor</a:t>
            </a:r>
            <a:r>
              <a:rPr lang="en-US" sz="2600" spc="-10">
                <a:latin typeface="Calibri"/>
                <a:cs typeface="Calibri"/>
              </a:rPr>
              <a:t>? </a:t>
            </a:r>
          </a:p>
          <a:p>
            <a:pPr marL="191770" marR="5080" indent="-179705">
              <a:lnSpc>
                <a:spcPct val="69700"/>
              </a:lnSpc>
              <a:spcBef>
                <a:spcPts val="1035"/>
              </a:spcBef>
              <a:tabLst>
                <a:tab pos="192405" algn="l"/>
              </a:tabLst>
            </a:pPr>
            <a:br>
              <a:rPr lang="ar-JO" sz="2600" spc="-10">
                <a:latin typeface="Calibri"/>
                <a:cs typeface="Calibri"/>
              </a:rPr>
            </a:br>
            <a:r>
              <a:rPr sz="3200" spc="-10" err="1">
                <a:latin typeface="Calibri"/>
                <a:cs typeface="Calibri"/>
              </a:rPr>
              <a:t>Wilms</a:t>
            </a:r>
            <a:r>
              <a:rPr sz="3200" spc="-5">
                <a:latin typeface="Calibri"/>
                <a:cs typeface="Calibri"/>
              </a:rPr>
              <a:t> </a:t>
            </a:r>
            <a:r>
              <a:rPr sz="3200" spc="-50">
                <a:latin typeface="Calibri"/>
                <a:cs typeface="Calibri"/>
              </a:rPr>
              <a:t>tumor</a:t>
            </a:r>
            <a:r>
              <a:rPr sz="3200" spc="-5">
                <a:latin typeface="Calibri"/>
                <a:cs typeface="Calibri"/>
              </a:rPr>
              <a:t> also</a:t>
            </a:r>
            <a:r>
              <a:rPr sz="3200" spc="5">
                <a:latin typeface="Calibri"/>
                <a:cs typeface="Calibri"/>
              </a:rPr>
              <a:t> </a:t>
            </a:r>
            <a:r>
              <a:rPr sz="3200" spc="-15">
                <a:latin typeface="Calibri"/>
                <a:cs typeface="Calibri"/>
              </a:rPr>
              <a:t>known</a:t>
            </a:r>
            <a:r>
              <a:rPr sz="3200" spc="-5">
                <a:latin typeface="Calibri"/>
                <a:cs typeface="Calibri"/>
              </a:rPr>
              <a:t> as</a:t>
            </a:r>
            <a:r>
              <a:rPr sz="3200" spc="40">
                <a:latin typeface="Calibri"/>
                <a:cs typeface="Calibri"/>
              </a:rPr>
              <a:t> </a:t>
            </a:r>
            <a:r>
              <a:rPr sz="3200" spc="-20">
                <a:solidFill>
                  <a:srgbClr val="FF0000"/>
                </a:solidFill>
                <a:latin typeface="Calibri"/>
                <a:cs typeface="Calibri"/>
              </a:rPr>
              <a:t>nephroblastoma</a:t>
            </a:r>
            <a:r>
              <a:rPr sz="3200" spc="15">
                <a:solidFill>
                  <a:srgbClr val="FF0000"/>
                </a:solidFill>
                <a:latin typeface="Calibri"/>
                <a:cs typeface="Calibri"/>
              </a:rPr>
              <a:t> </a:t>
            </a:r>
            <a:r>
              <a:rPr sz="3200" spc="-5">
                <a:latin typeface="Calibri"/>
                <a:cs typeface="Calibri"/>
              </a:rPr>
              <a:t>, </a:t>
            </a:r>
            <a:r>
              <a:rPr sz="3200" spc="-10">
                <a:latin typeface="Calibri"/>
                <a:cs typeface="Calibri"/>
              </a:rPr>
              <a:t>is</a:t>
            </a:r>
            <a:r>
              <a:rPr sz="3200">
                <a:latin typeface="Calibri"/>
                <a:cs typeface="Calibri"/>
              </a:rPr>
              <a:t> </a:t>
            </a:r>
            <a:r>
              <a:rPr sz="3200" spc="-10">
                <a:latin typeface="Calibri"/>
                <a:cs typeface="Calibri"/>
              </a:rPr>
              <a:t>the</a:t>
            </a:r>
            <a:r>
              <a:rPr sz="3200">
                <a:latin typeface="Calibri"/>
                <a:cs typeface="Calibri"/>
              </a:rPr>
              <a:t> </a:t>
            </a:r>
            <a:r>
              <a:rPr sz="3200" spc="-20">
                <a:latin typeface="Calibri"/>
                <a:cs typeface="Calibri"/>
              </a:rPr>
              <a:t>most</a:t>
            </a:r>
            <a:r>
              <a:rPr sz="3200" spc="-5">
                <a:latin typeface="Calibri"/>
                <a:cs typeface="Calibri"/>
              </a:rPr>
              <a:t> </a:t>
            </a:r>
            <a:r>
              <a:rPr sz="3200" spc="-15">
                <a:latin typeface="Calibri"/>
                <a:cs typeface="Calibri"/>
              </a:rPr>
              <a:t>common</a:t>
            </a:r>
            <a:r>
              <a:rPr sz="3200" spc="40">
                <a:latin typeface="Calibri"/>
                <a:cs typeface="Calibri"/>
              </a:rPr>
              <a:t> </a:t>
            </a:r>
            <a:r>
              <a:rPr sz="3200" spc="-10">
                <a:latin typeface="Calibri"/>
                <a:cs typeface="Calibri"/>
              </a:rPr>
              <a:t>primary </a:t>
            </a:r>
            <a:r>
              <a:rPr sz="3200" spc="-570">
                <a:latin typeface="Calibri"/>
                <a:cs typeface="Calibri"/>
              </a:rPr>
              <a:t> </a:t>
            </a:r>
            <a:r>
              <a:rPr sz="3200" spc="-15">
                <a:latin typeface="Calibri"/>
                <a:cs typeface="Calibri"/>
              </a:rPr>
              <a:t>malignant</a:t>
            </a:r>
            <a:r>
              <a:rPr sz="3200" spc="5">
                <a:latin typeface="Calibri"/>
                <a:cs typeface="Calibri"/>
              </a:rPr>
              <a:t> </a:t>
            </a:r>
            <a:r>
              <a:rPr sz="3200" i="1" spc="-10">
                <a:latin typeface="Calibri"/>
                <a:cs typeface="Calibri"/>
              </a:rPr>
              <a:t>renal</a:t>
            </a:r>
            <a:r>
              <a:rPr sz="3200" i="1" spc="10">
                <a:latin typeface="Calibri"/>
                <a:cs typeface="Calibri"/>
              </a:rPr>
              <a:t> </a:t>
            </a:r>
            <a:r>
              <a:rPr sz="3200" spc="-10">
                <a:latin typeface="Calibri"/>
                <a:cs typeface="Calibri"/>
              </a:rPr>
              <a:t>tumor of</a:t>
            </a:r>
            <a:r>
              <a:rPr sz="3200" spc="-5">
                <a:latin typeface="Calibri"/>
                <a:cs typeface="Calibri"/>
              </a:rPr>
              <a:t> </a:t>
            </a:r>
            <a:r>
              <a:rPr sz="3200" spc="-10">
                <a:latin typeface="Calibri"/>
                <a:cs typeface="Calibri"/>
              </a:rPr>
              <a:t>childhood</a:t>
            </a:r>
            <a:r>
              <a:rPr sz="2600" spc="-10">
                <a:latin typeface="Calibri"/>
                <a:cs typeface="Calibri"/>
              </a:rPr>
              <a:t>.</a:t>
            </a:r>
            <a:endParaRPr sz="2600">
              <a:latin typeface="Calibri"/>
              <a:cs typeface="Calibri"/>
            </a:endParaRPr>
          </a:p>
          <a:p>
            <a:pPr>
              <a:lnSpc>
                <a:spcPct val="100000"/>
              </a:lnSpc>
              <a:spcBef>
                <a:spcPts val="25"/>
              </a:spcBef>
              <a:buFont typeface="Arial MT"/>
              <a:buChar char="•"/>
            </a:pPr>
            <a:endParaRPr sz="3400">
              <a:latin typeface="Calibri"/>
              <a:cs typeface="Calibri"/>
            </a:endParaRPr>
          </a:p>
          <a:p>
            <a:pPr marL="191770" marR="15875" indent="-179705">
              <a:lnSpc>
                <a:spcPct val="69700"/>
              </a:lnSpc>
              <a:tabLst>
                <a:tab pos="192405" algn="l"/>
                <a:tab pos="512445" algn="l"/>
                <a:tab pos="844550" algn="l"/>
                <a:tab pos="1418590" algn="l"/>
                <a:tab pos="2494280" algn="l"/>
                <a:tab pos="3293110" algn="l"/>
                <a:tab pos="4602480" algn="l"/>
                <a:tab pos="6065520" algn="l"/>
                <a:tab pos="7614920" algn="l"/>
                <a:tab pos="8574405" algn="l"/>
                <a:tab pos="8950960" algn="l"/>
              </a:tabLst>
            </a:pPr>
            <a:r>
              <a:rPr sz="2600" spc="-10">
                <a:latin typeface="Calibri"/>
                <a:cs typeface="Calibri"/>
              </a:rPr>
              <a:t>I</a:t>
            </a:r>
            <a:r>
              <a:rPr sz="2600" spc="-5">
                <a:latin typeface="Calibri"/>
                <a:cs typeface="Calibri"/>
              </a:rPr>
              <a:t>t</a:t>
            </a:r>
            <a:r>
              <a:rPr sz="2600">
                <a:latin typeface="Calibri"/>
                <a:cs typeface="Calibri"/>
              </a:rPr>
              <a:t>	</a:t>
            </a:r>
            <a:r>
              <a:rPr sz="2600" spc="-10">
                <a:latin typeface="Calibri"/>
                <a:cs typeface="Calibri"/>
              </a:rPr>
              <a:t>i</a:t>
            </a:r>
            <a:r>
              <a:rPr sz="2600" spc="-5">
                <a:latin typeface="Calibri"/>
                <a:cs typeface="Calibri"/>
              </a:rPr>
              <a:t>s</a:t>
            </a:r>
            <a:r>
              <a:rPr sz="2600">
                <a:latin typeface="Calibri"/>
                <a:cs typeface="Calibri"/>
              </a:rPr>
              <a:t>	</a:t>
            </a:r>
            <a:r>
              <a:rPr sz="2600" spc="-10">
                <a:latin typeface="Calibri"/>
                <a:cs typeface="Calibri"/>
              </a:rPr>
              <a:t>th</a:t>
            </a:r>
            <a:r>
              <a:rPr sz="2600" spc="-5">
                <a:latin typeface="Calibri"/>
                <a:cs typeface="Calibri"/>
              </a:rPr>
              <a:t>e</a:t>
            </a:r>
            <a:r>
              <a:rPr sz="2600">
                <a:latin typeface="Calibri"/>
                <a:cs typeface="Calibri"/>
              </a:rPr>
              <a:t>	</a:t>
            </a:r>
            <a:r>
              <a:rPr sz="3200" b="1" spc="-10">
                <a:latin typeface="Calibri"/>
                <a:cs typeface="Calibri"/>
              </a:rPr>
              <a:t>se</a:t>
            </a:r>
            <a:r>
              <a:rPr sz="3200" b="1" spc="-30">
                <a:latin typeface="Calibri"/>
                <a:cs typeface="Calibri"/>
              </a:rPr>
              <a:t>c</a:t>
            </a:r>
            <a:r>
              <a:rPr sz="3200" b="1" spc="-15">
                <a:latin typeface="Calibri"/>
                <a:cs typeface="Calibri"/>
              </a:rPr>
              <a:t>on</a:t>
            </a:r>
            <a:r>
              <a:rPr lang="en-US" sz="3200" b="1" spc="-10">
                <a:latin typeface="Calibri"/>
                <a:cs typeface="Calibri"/>
              </a:rPr>
              <a:t>d </a:t>
            </a:r>
            <a:r>
              <a:rPr sz="2600" spc="-15">
                <a:latin typeface="Calibri"/>
                <a:cs typeface="Calibri"/>
              </a:rPr>
              <a:t>mo</a:t>
            </a:r>
            <a:r>
              <a:rPr sz="2600" spc="-40">
                <a:latin typeface="Calibri"/>
                <a:cs typeface="Calibri"/>
              </a:rPr>
              <a:t>s</a:t>
            </a:r>
            <a:r>
              <a:rPr sz="2600" spc="-5">
                <a:latin typeface="Calibri"/>
                <a:cs typeface="Calibri"/>
              </a:rPr>
              <a:t>t</a:t>
            </a:r>
            <a:r>
              <a:rPr lang="en-US" sz="2600">
                <a:latin typeface="Calibri"/>
                <a:cs typeface="Calibri"/>
              </a:rPr>
              <a:t> </a:t>
            </a:r>
            <a:r>
              <a:rPr sz="2600" spc="-30">
                <a:latin typeface="Calibri"/>
                <a:cs typeface="Calibri"/>
              </a:rPr>
              <a:t>c</a:t>
            </a:r>
            <a:r>
              <a:rPr sz="2600" spc="-15">
                <a:latin typeface="Calibri"/>
                <a:cs typeface="Calibri"/>
              </a:rPr>
              <a:t>ommo</a:t>
            </a:r>
            <a:r>
              <a:rPr sz="2600" spc="-10">
                <a:latin typeface="Calibri"/>
                <a:cs typeface="Calibri"/>
              </a:rPr>
              <a:t>n</a:t>
            </a:r>
            <a:r>
              <a:rPr lang="en-US" sz="2600" spc="-10">
                <a:latin typeface="Calibri"/>
                <a:cs typeface="Calibri"/>
              </a:rPr>
              <a:t> </a:t>
            </a:r>
            <a:r>
              <a:rPr sz="2600" spc="-10">
                <a:latin typeface="Calibri"/>
                <a:cs typeface="Calibri"/>
              </a:rPr>
              <a:t>maligna</a:t>
            </a:r>
            <a:r>
              <a:rPr sz="2600" spc="-40">
                <a:latin typeface="Calibri"/>
                <a:cs typeface="Calibri"/>
              </a:rPr>
              <a:t>n</a:t>
            </a:r>
            <a:r>
              <a:rPr sz="2600" spc="-5">
                <a:latin typeface="Calibri"/>
                <a:cs typeface="Calibri"/>
              </a:rPr>
              <a:t>t</a:t>
            </a:r>
            <a:r>
              <a:rPr lang="ar-JO" sz="2600">
                <a:latin typeface="Calibri"/>
                <a:cs typeface="Calibri"/>
              </a:rPr>
              <a:t> </a:t>
            </a:r>
            <a:r>
              <a:rPr sz="2600" spc="-5">
                <a:latin typeface="Calibri"/>
                <a:cs typeface="Calibri"/>
              </a:rPr>
              <a:t>abdominal</a:t>
            </a:r>
            <a:r>
              <a:rPr sz="2600">
                <a:latin typeface="Calibri"/>
                <a:cs typeface="Calibri"/>
              </a:rPr>
              <a:t>	</a:t>
            </a:r>
            <a:r>
              <a:rPr sz="2600" spc="-15">
                <a:latin typeface="Calibri"/>
                <a:cs typeface="Calibri"/>
              </a:rPr>
              <a:t>tumo</a:t>
            </a:r>
            <a:r>
              <a:rPr sz="2600" spc="-5">
                <a:latin typeface="Calibri"/>
                <a:cs typeface="Calibri"/>
              </a:rPr>
              <a:t>r</a:t>
            </a:r>
            <a:r>
              <a:rPr lang="en-US" sz="2600">
                <a:latin typeface="Calibri"/>
                <a:cs typeface="Calibri"/>
              </a:rPr>
              <a:t> </a:t>
            </a:r>
            <a:r>
              <a:rPr sz="2600" spc="-10">
                <a:latin typeface="Calibri"/>
                <a:cs typeface="Calibri"/>
              </a:rPr>
              <a:t>i</a:t>
            </a:r>
            <a:r>
              <a:rPr lang="en-US" sz="2600" spc="-10">
                <a:latin typeface="Calibri"/>
                <a:cs typeface="Calibri"/>
              </a:rPr>
              <a:t>n </a:t>
            </a:r>
            <a:r>
              <a:rPr sz="2600" spc="-10">
                <a:latin typeface="Calibri"/>
                <a:cs typeface="Calibri"/>
              </a:rPr>
              <a:t>childhood  </a:t>
            </a:r>
            <a:r>
              <a:rPr sz="2600" spc="-15">
                <a:latin typeface="Calibri"/>
                <a:cs typeface="Calibri"/>
              </a:rPr>
              <a:t>after </a:t>
            </a:r>
            <a:r>
              <a:rPr sz="2600" spc="-20">
                <a:latin typeface="Calibri"/>
                <a:cs typeface="Calibri"/>
              </a:rPr>
              <a:t>neuroblastoma.</a:t>
            </a:r>
            <a:endParaRPr sz="2600">
              <a:latin typeface="Calibri"/>
              <a:cs typeface="Calibri"/>
            </a:endParaRPr>
          </a:p>
          <a:p>
            <a:pPr>
              <a:lnSpc>
                <a:spcPct val="100000"/>
              </a:lnSpc>
              <a:spcBef>
                <a:spcPts val="55"/>
              </a:spcBef>
              <a:buFont typeface="Arial MT"/>
              <a:buChar char="•"/>
            </a:pPr>
            <a:endParaRPr sz="2600">
              <a:latin typeface="Calibri"/>
              <a:cs typeface="Calibri"/>
            </a:endParaRPr>
          </a:p>
          <a:p>
            <a:pPr marL="191770" indent="-179705">
              <a:lnSpc>
                <a:spcPct val="100000"/>
              </a:lnSpc>
              <a:tabLst>
                <a:tab pos="192405" algn="l"/>
              </a:tabLst>
            </a:pPr>
            <a:br>
              <a:rPr lang="ar-JO" sz="2800" spc="-10">
                <a:latin typeface="Calibri"/>
                <a:cs typeface="Calibri"/>
              </a:rPr>
            </a:br>
            <a:r>
              <a:rPr sz="3600" spc="-10">
                <a:latin typeface="Calibri"/>
                <a:cs typeface="Calibri"/>
              </a:rPr>
              <a:t>The mean </a:t>
            </a:r>
            <a:r>
              <a:rPr sz="3600" spc="-15">
                <a:latin typeface="Calibri"/>
                <a:cs typeface="Calibri"/>
              </a:rPr>
              <a:t>age </a:t>
            </a:r>
            <a:r>
              <a:rPr sz="3600" spc="-20">
                <a:latin typeface="Calibri"/>
                <a:cs typeface="Calibri"/>
              </a:rPr>
              <a:t>at</a:t>
            </a:r>
            <a:r>
              <a:rPr sz="3600" spc="-10">
                <a:latin typeface="Calibri"/>
                <a:cs typeface="Calibri"/>
              </a:rPr>
              <a:t> diagnosis</a:t>
            </a:r>
            <a:r>
              <a:rPr sz="3600" spc="-5">
                <a:latin typeface="Calibri"/>
                <a:cs typeface="Calibri"/>
              </a:rPr>
              <a:t> </a:t>
            </a:r>
            <a:r>
              <a:rPr sz="3600" spc="-10">
                <a:latin typeface="Calibri"/>
                <a:cs typeface="Calibri"/>
              </a:rPr>
              <a:t>is</a:t>
            </a:r>
            <a:r>
              <a:rPr sz="3600" spc="40">
                <a:latin typeface="Calibri"/>
                <a:cs typeface="Calibri"/>
              </a:rPr>
              <a:t> </a:t>
            </a:r>
            <a:r>
              <a:rPr sz="3600" spc="-10">
                <a:solidFill>
                  <a:srgbClr val="FF0000"/>
                </a:solidFill>
                <a:latin typeface="Calibri"/>
                <a:cs typeface="Calibri"/>
              </a:rPr>
              <a:t>3 </a:t>
            </a:r>
            <a:r>
              <a:rPr sz="3600" spc="-20">
                <a:solidFill>
                  <a:srgbClr val="FF0000"/>
                </a:solidFill>
                <a:latin typeface="Calibri"/>
                <a:cs typeface="Calibri"/>
              </a:rPr>
              <a:t>to</a:t>
            </a:r>
            <a:r>
              <a:rPr sz="3600" spc="-5">
                <a:solidFill>
                  <a:srgbClr val="FF0000"/>
                </a:solidFill>
                <a:latin typeface="Calibri"/>
                <a:cs typeface="Calibri"/>
              </a:rPr>
              <a:t> </a:t>
            </a:r>
            <a:r>
              <a:rPr sz="3600" spc="-10">
                <a:solidFill>
                  <a:srgbClr val="FF0000"/>
                </a:solidFill>
                <a:latin typeface="Calibri"/>
                <a:cs typeface="Calibri"/>
              </a:rPr>
              <a:t>3.5</a:t>
            </a:r>
            <a:r>
              <a:rPr sz="3600" spc="-15">
                <a:solidFill>
                  <a:srgbClr val="FF0000"/>
                </a:solidFill>
                <a:latin typeface="Calibri"/>
                <a:cs typeface="Calibri"/>
              </a:rPr>
              <a:t> </a:t>
            </a:r>
            <a:r>
              <a:rPr sz="3600" spc="-25">
                <a:solidFill>
                  <a:srgbClr val="FF0000"/>
                </a:solidFill>
                <a:latin typeface="Calibri"/>
                <a:cs typeface="Calibri"/>
              </a:rPr>
              <a:t>years</a:t>
            </a:r>
            <a:r>
              <a:rPr sz="3600" spc="20">
                <a:solidFill>
                  <a:srgbClr val="FF0000"/>
                </a:solidFill>
                <a:latin typeface="Calibri"/>
                <a:cs typeface="Calibri"/>
              </a:rPr>
              <a:t> </a:t>
            </a:r>
            <a:r>
              <a:rPr sz="3600" spc="-10">
                <a:latin typeface="Calibri"/>
                <a:cs typeface="Calibri"/>
              </a:rPr>
              <a:t>of </a:t>
            </a:r>
            <a:r>
              <a:rPr sz="3600" spc="-15">
                <a:latin typeface="Calibri"/>
                <a:cs typeface="Calibri"/>
              </a:rPr>
              <a:t>age</a:t>
            </a:r>
            <a:r>
              <a:rPr sz="2800" spc="-15">
                <a:latin typeface="Calibri"/>
                <a:cs typeface="Calibri"/>
              </a:rPr>
              <a:t>.</a:t>
            </a:r>
            <a:br>
              <a:rPr lang="ar-JO" sz="2800" spc="-20">
                <a:cs typeface="Calibri"/>
              </a:rPr>
            </a:br>
            <a:r>
              <a:rPr lang="en-US" sz="2800" spc="-20">
                <a:cs typeface="Calibri"/>
              </a:rPr>
              <a:t>Most</a:t>
            </a:r>
            <a:r>
              <a:rPr lang="en-US" sz="2800" spc="10">
                <a:cs typeface="Calibri"/>
              </a:rPr>
              <a:t> </a:t>
            </a:r>
            <a:r>
              <a:rPr lang="en-US" sz="2800" spc="-20">
                <a:cs typeface="Calibri"/>
              </a:rPr>
              <a:t>are</a:t>
            </a:r>
            <a:r>
              <a:rPr lang="en-US" sz="2800" spc="10">
                <a:cs typeface="Calibri"/>
              </a:rPr>
              <a:t> </a:t>
            </a:r>
            <a:r>
              <a:rPr lang="en-US" sz="2800" spc="-20" err="1">
                <a:cs typeface="Calibri"/>
              </a:rPr>
              <a:t>unilateral,</a:t>
            </a:r>
            <a:r>
              <a:rPr lang="en-US" sz="2800" spc="-10" err="1">
                <a:cs typeface="Calibri"/>
              </a:rPr>
              <a:t>up</a:t>
            </a:r>
            <a:r>
              <a:rPr lang="en-US" sz="2800" spc="-20">
                <a:cs typeface="Calibri"/>
              </a:rPr>
              <a:t> to</a:t>
            </a:r>
            <a:r>
              <a:rPr lang="en-US" sz="2800" spc="10">
                <a:cs typeface="Calibri"/>
              </a:rPr>
              <a:t> </a:t>
            </a:r>
            <a:r>
              <a:rPr lang="en-US" sz="2800" spc="-10">
                <a:solidFill>
                  <a:srgbClr val="FF0000"/>
                </a:solidFill>
                <a:cs typeface="Calibri"/>
              </a:rPr>
              <a:t>10%</a:t>
            </a:r>
            <a:r>
              <a:rPr lang="en-US" sz="2800" spc="-20">
                <a:solidFill>
                  <a:srgbClr val="FF0000"/>
                </a:solidFill>
                <a:cs typeface="Calibri"/>
              </a:rPr>
              <a:t> </a:t>
            </a:r>
            <a:r>
              <a:rPr lang="en-US" sz="2800" spc="-15">
                <a:solidFill>
                  <a:srgbClr val="FF0000"/>
                </a:solidFill>
                <a:cs typeface="Calibri"/>
              </a:rPr>
              <a:t>can</a:t>
            </a:r>
            <a:r>
              <a:rPr lang="en-US" sz="2800" spc="-20">
                <a:solidFill>
                  <a:srgbClr val="FF0000"/>
                </a:solidFill>
                <a:cs typeface="Calibri"/>
              </a:rPr>
              <a:t> </a:t>
            </a:r>
            <a:r>
              <a:rPr lang="en-US" sz="2800" spc="-10">
                <a:solidFill>
                  <a:srgbClr val="FF0000"/>
                </a:solidFill>
                <a:cs typeface="Calibri"/>
              </a:rPr>
              <a:t>be</a:t>
            </a:r>
            <a:r>
              <a:rPr lang="en-US" sz="2800" spc="-15">
                <a:solidFill>
                  <a:srgbClr val="FF0000"/>
                </a:solidFill>
                <a:cs typeface="Calibri"/>
              </a:rPr>
              <a:t> bilateral</a:t>
            </a:r>
            <a:r>
              <a:rPr lang="en-US" sz="2800" spc="-15">
                <a:cs typeface="Calibri"/>
              </a:rPr>
              <a:t>.</a:t>
            </a:r>
            <a:endParaRPr lang="en-US" sz="2600" spc="-15">
              <a:latin typeface="Calibri"/>
              <a:cs typeface="Calibri"/>
            </a:endParaRPr>
          </a:p>
          <a:p>
            <a:pPr marL="191770" indent="-179705">
              <a:lnSpc>
                <a:spcPct val="100000"/>
              </a:lnSpc>
              <a:tabLst>
                <a:tab pos="192405" algn="l"/>
              </a:tabLst>
            </a:pPr>
            <a:r>
              <a:rPr lang="en-US" sz="2800"/>
              <a:t> </a:t>
            </a:r>
            <a:r>
              <a:rPr lang="en-US" sz="2400"/>
              <a:t>Median age of unilateral </a:t>
            </a:r>
            <a:r>
              <a:rPr lang="en-US" sz="2400" err="1"/>
              <a:t>wilms</a:t>
            </a:r>
            <a:r>
              <a:rPr lang="en-US" sz="2400"/>
              <a:t> ? 44 months</a:t>
            </a:r>
          </a:p>
          <a:p>
            <a:pPr marL="191770" indent="-179705">
              <a:lnSpc>
                <a:spcPct val="100000"/>
              </a:lnSpc>
              <a:tabLst>
                <a:tab pos="192405" algn="l"/>
              </a:tabLst>
            </a:pPr>
            <a:r>
              <a:rPr lang="en-US" sz="2400"/>
              <a:t> Median age of bilateral </a:t>
            </a:r>
            <a:r>
              <a:rPr lang="en-US" sz="2400" err="1"/>
              <a:t>wilms</a:t>
            </a:r>
            <a:r>
              <a:rPr lang="en-US" sz="2400"/>
              <a:t> ? 31 months</a:t>
            </a:r>
            <a:endParaRPr lang="en-US" sz="2400" spc="-15">
              <a:latin typeface="Calibri"/>
              <a:cs typeface="Calibri"/>
            </a:endParaRPr>
          </a:p>
          <a:p>
            <a:pPr marL="191770" indent="-179705">
              <a:lnSpc>
                <a:spcPct val="100000"/>
              </a:lnSpc>
              <a:tabLst>
                <a:tab pos="192405" algn="l"/>
              </a:tabLst>
            </a:pPr>
            <a:endParaRPr sz="2600">
              <a:latin typeface="Calibri"/>
              <a:cs typeface="Calibri"/>
            </a:endParaRPr>
          </a:p>
          <a:p>
            <a:pPr>
              <a:lnSpc>
                <a:spcPct val="100000"/>
              </a:lnSpc>
              <a:spcBef>
                <a:spcPts val="30"/>
              </a:spcBef>
              <a:buFont typeface="Arial MT"/>
              <a:buChar char="•"/>
            </a:pPr>
            <a:endParaRPr sz="3400">
              <a:latin typeface="Calibri"/>
              <a:cs typeface="Calibri"/>
            </a:endParaRPr>
          </a:p>
          <a:p>
            <a:pPr marL="191770" marR="52069" indent="-179705">
              <a:lnSpc>
                <a:spcPct val="69700"/>
              </a:lnSpc>
              <a:buFont typeface="Arial MT"/>
              <a:buChar char="•"/>
              <a:tabLst>
                <a:tab pos="192405" algn="l"/>
                <a:tab pos="4476750" algn="l"/>
              </a:tabLst>
            </a:pPr>
            <a:endParaRPr sz="26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idx="2"/>
          </p:nvPr>
        </p:nvSpPr>
        <p:spPr>
          <a:xfrm>
            <a:off x="0" y="824554"/>
            <a:ext cx="11856640" cy="5280903"/>
          </a:xfrm>
          <a:prstGeom prst="rect">
            <a:avLst/>
          </a:prstGeom>
        </p:spPr>
        <p:txBody>
          <a:bodyPr wrap="square">
            <a:spAutoFit/>
          </a:bodyPr>
          <a:lstStyle/>
          <a:p>
            <a:pPr marL="321310" indent="-309245">
              <a:lnSpc>
                <a:spcPct val="100000"/>
              </a:lnSpc>
              <a:buSzPct val="64285"/>
              <a:buFont typeface="Arial"/>
              <a:buChar char="•"/>
              <a:tabLst>
                <a:tab pos="320675" algn="l"/>
                <a:tab pos="321945" algn="l"/>
              </a:tabLst>
            </a:pPr>
            <a:r>
              <a:rPr lang="en-US" sz="3200" b="1" spc="-15">
                <a:cs typeface="Calibri"/>
              </a:rPr>
              <a:t> </a:t>
            </a:r>
            <a:r>
              <a:rPr lang="en-US" sz="3200" b="1" spc="-15" err="1">
                <a:cs typeface="Calibri"/>
              </a:rPr>
              <a:t>Whats</a:t>
            </a:r>
            <a:r>
              <a:rPr lang="en-US" sz="3200" b="1" spc="-15">
                <a:cs typeface="Calibri"/>
              </a:rPr>
              <a:t> the Pathology of </a:t>
            </a:r>
            <a:r>
              <a:rPr lang="en-US" sz="3200" b="1" spc="-15" err="1">
                <a:cs typeface="Calibri"/>
              </a:rPr>
              <a:t>wilims</a:t>
            </a:r>
            <a:r>
              <a:rPr lang="en-US" sz="3200" b="1" spc="-15">
                <a:cs typeface="Calibri"/>
              </a:rPr>
              <a:t> tumor ?</a:t>
            </a:r>
            <a:endParaRPr lang="en-US" sz="3200">
              <a:cs typeface="Calibri"/>
            </a:endParaRPr>
          </a:p>
          <a:p>
            <a:pPr marL="321310" indent="-309245">
              <a:lnSpc>
                <a:spcPts val="3190"/>
              </a:lnSpc>
              <a:spcBef>
                <a:spcPts val="665"/>
              </a:spcBef>
              <a:buSzPct val="64285"/>
              <a:buFont typeface="Arial MT"/>
              <a:buChar char="•"/>
              <a:tabLst>
                <a:tab pos="320675" algn="l"/>
                <a:tab pos="321945" algn="l"/>
              </a:tabLst>
            </a:pPr>
            <a:br>
              <a:rPr lang="en-US" sz="3200" b="0" spc="-35">
                <a:cs typeface="Calibri"/>
              </a:rPr>
            </a:br>
            <a:br>
              <a:rPr lang="en-US" sz="3200" b="0" spc="-35">
                <a:cs typeface="Calibri"/>
              </a:rPr>
            </a:br>
            <a:r>
              <a:rPr lang="en-US" sz="3200" b="0" spc="-35" err="1">
                <a:cs typeface="Calibri"/>
              </a:rPr>
              <a:t>Wilm’s</a:t>
            </a:r>
            <a:r>
              <a:rPr lang="en-US" sz="3200" b="0" spc="-10">
                <a:cs typeface="Calibri"/>
              </a:rPr>
              <a:t> tumor </a:t>
            </a:r>
            <a:r>
              <a:rPr lang="en-US" sz="3200" b="0" spc="-5">
                <a:cs typeface="Calibri"/>
              </a:rPr>
              <a:t>is</a:t>
            </a:r>
            <a:r>
              <a:rPr lang="en-US" sz="3200" b="0" spc="-10">
                <a:cs typeface="Calibri"/>
              </a:rPr>
              <a:t> thought </a:t>
            </a:r>
            <a:r>
              <a:rPr lang="en-US" sz="3200" b="0" spc="-15">
                <a:cs typeface="Calibri"/>
              </a:rPr>
              <a:t>to</a:t>
            </a:r>
            <a:r>
              <a:rPr lang="en-US" sz="3200" b="0" spc="-10">
                <a:cs typeface="Calibri"/>
              </a:rPr>
              <a:t> </a:t>
            </a:r>
            <a:r>
              <a:rPr lang="en-US" sz="3200" b="0">
                <a:cs typeface="Calibri"/>
              </a:rPr>
              <a:t>arise</a:t>
            </a:r>
            <a:r>
              <a:rPr lang="en-US" sz="3200" b="0" spc="-5">
                <a:cs typeface="Calibri"/>
              </a:rPr>
              <a:t> </a:t>
            </a:r>
            <a:r>
              <a:rPr lang="en-US" sz="3200" b="0" spc="-15">
                <a:cs typeface="Calibri"/>
              </a:rPr>
              <a:t>from</a:t>
            </a:r>
            <a:r>
              <a:rPr lang="en-US" sz="3200" b="0" spc="-5">
                <a:cs typeface="Calibri"/>
              </a:rPr>
              <a:t> </a:t>
            </a:r>
            <a:r>
              <a:rPr lang="en-US" sz="3200" b="0" spc="-10" err="1">
                <a:cs typeface="Calibri"/>
              </a:rPr>
              <a:t>primative</a:t>
            </a:r>
            <a:r>
              <a:rPr lang="en-US" sz="3200" b="0" spc="65">
                <a:cs typeface="Calibri"/>
              </a:rPr>
              <a:t> </a:t>
            </a:r>
            <a:r>
              <a:rPr lang="en-US" sz="3200" b="0" spc="-10" err="1">
                <a:cs typeface="Calibri"/>
              </a:rPr>
              <a:t>metanephric</a:t>
            </a:r>
            <a:r>
              <a:rPr lang="en-US" sz="3200" b="0" spc="-5">
                <a:cs typeface="Calibri"/>
              </a:rPr>
              <a:t> </a:t>
            </a:r>
            <a:r>
              <a:rPr lang="en-US" sz="3200" b="0" spc="-15" err="1">
                <a:cs typeface="Calibri"/>
              </a:rPr>
              <a:t>blastema</a:t>
            </a:r>
            <a:endParaRPr lang="en-US" sz="3200" b="0">
              <a:cs typeface="Calibri"/>
            </a:endParaRPr>
          </a:p>
          <a:p>
            <a:pPr marL="321310">
              <a:lnSpc>
                <a:spcPts val="3190"/>
              </a:lnSpc>
            </a:pPr>
            <a:r>
              <a:rPr lang="en-US" sz="3200" b="0" spc="-20">
                <a:cs typeface="Calibri"/>
              </a:rPr>
              <a:t>,the </a:t>
            </a:r>
            <a:r>
              <a:rPr lang="en-US" sz="3200" b="0" spc="-15">
                <a:cs typeface="Calibri"/>
              </a:rPr>
              <a:t>precursor </a:t>
            </a:r>
            <a:r>
              <a:rPr lang="en-US" sz="3200" b="0" spc="-5">
                <a:cs typeface="Calibri"/>
              </a:rPr>
              <a:t>of</a:t>
            </a:r>
            <a:r>
              <a:rPr lang="en-US" sz="3200" b="0" spc="-15">
                <a:cs typeface="Calibri"/>
              </a:rPr>
              <a:t> </a:t>
            </a:r>
            <a:r>
              <a:rPr lang="en-US" sz="3200" b="0" spc="-5">
                <a:cs typeface="Calibri"/>
              </a:rPr>
              <a:t>normal</a:t>
            </a:r>
            <a:r>
              <a:rPr lang="en-US" sz="3200" b="0" spc="-20">
                <a:cs typeface="Calibri"/>
              </a:rPr>
              <a:t> </a:t>
            </a:r>
            <a:r>
              <a:rPr lang="en-US" sz="3200" b="0" spc="-10">
                <a:cs typeface="Calibri"/>
              </a:rPr>
              <a:t>kidney</a:t>
            </a:r>
            <a:br>
              <a:rPr lang="en-US" sz="3200" b="0" spc="-10">
                <a:cs typeface="Calibri"/>
              </a:rPr>
            </a:br>
            <a:br>
              <a:rPr lang="en-US" sz="3200" b="0" spc="-10">
                <a:cs typeface="Calibri"/>
              </a:rPr>
            </a:br>
            <a:br>
              <a:rPr lang="en-US" sz="3200" b="0" spc="-10">
                <a:cs typeface="Calibri"/>
              </a:rPr>
            </a:br>
            <a:r>
              <a:rPr lang="en-US" sz="3200"/>
              <a:t> </a:t>
            </a:r>
            <a:r>
              <a:rPr lang="en-US" sz="3200" err="1"/>
              <a:t>Whats</a:t>
            </a:r>
            <a:r>
              <a:rPr lang="en-US" sz="3200"/>
              <a:t> the direct cause of it ?</a:t>
            </a:r>
            <a:br>
              <a:rPr lang="en-US" sz="3200"/>
            </a:br>
            <a:r>
              <a:rPr lang="en-US" sz="2800" b="0" spc="-5">
                <a:latin typeface="Calibri"/>
                <a:cs typeface="Calibri"/>
              </a:rPr>
              <a:t> The</a:t>
            </a:r>
            <a:r>
              <a:rPr lang="en-US" sz="2800" b="0" spc="-10">
                <a:latin typeface="Calibri"/>
                <a:cs typeface="Calibri"/>
              </a:rPr>
              <a:t> </a:t>
            </a:r>
            <a:r>
              <a:rPr lang="en-US" sz="2800" b="0" spc="-20">
                <a:latin typeface="Calibri"/>
                <a:cs typeface="Calibri"/>
              </a:rPr>
              <a:t>exact</a:t>
            </a:r>
            <a:r>
              <a:rPr lang="en-US" sz="2800" b="0" spc="-5">
                <a:latin typeface="Calibri"/>
                <a:cs typeface="Calibri"/>
              </a:rPr>
              <a:t> </a:t>
            </a:r>
            <a:r>
              <a:rPr lang="en-US" sz="2800" b="0" spc="-10">
                <a:latin typeface="Calibri"/>
                <a:cs typeface="Calibri"/>
              </a:rPr>
              <a:t>etiology remains </a:t>
            </a:r>
            <a:r>
              <a:rPr lang="en-US" sz="2800" b="0" spc="-5">
                <a:latin typeface="Calibri"/>
                <a:cs typeface="Calibri"/>
              </a:rPr>
              <a:t>unknown ,but </a:t>
            </a:r>
            <a:r>
              <a:rPr lang="en-US" sz="2800" b="0" spc="-25">
                <a:latin typeface="Calibri"/>
                <a:cs typeface="Calibri"/>
              </a:rPr>
              <a:t>it’s</a:t>
            </a:r>
            <a:r>
              <a:rPr lang="en-US" sz="2800" b="0" spc="-10">
                <a:latin typeface="Calibri"/>
                <a:cs typeface="Calibri"/>
              </a:rPr>
              <a:t> associated</a:t>
            </a:r>
            <a:r>
              <a:rPr lang="en-US" sz="2800" b="0" spc="-5">
                <a:latin typeface="Calibri"/>
                <a:cs typeface="Calibri"/>
              </a:rPr>
              <a:t> with </a:t>
            </a:r>
            <a:r>
              <a:rPr lang="en-US" sz="2800" b="0" spc="-20">
                <a:latin typeface="Calibri"/>
                <a:cs typeface="Calibri"/>
              </a:rPr>
              <a:t>several </a:t>
            </a:r>
            <a:r>
              <a:rPr lang="en-US" sz="2800" b="0" spc="-620">
                <a:latin typeface="Calibri"/>
                <a:cs typeface="Calibri"/>
              </a:rPr>
              <a:t> </a:t>
            </a:r>
            <a:r>
              <a:rPr lang="en-US" sz="2800" b="0" spc="-15">
                <a:latin typeface="Calibri"/>
                <a:cs typeface="Calibri"/>
              </a:rPr>
              <a:t>genetic mutations</a:t>
            </a:r>
            <a:r>
              <a:rPr lang="en-US" sz="2800" b="0" spc="-10">
                <a:latin typeface="Calibri"/>
                <a:cs typeface="Calibri"/>
              </a:rPr>
              <a:t> </a:t>
            </a:r>
            <a:r>
              <a:rPr lang="en-US" sz="2800" b="0">
                <a:latin typeface="Calibri"/>
                <a:cs typeface="Calibri"/>
              </a:rPr>
              <a:t>and</a:t>
            </a:r>
            <a:r>
              <a:rPr lang="en-US" sz="2800" b="0" spc="-5">
                <a:latin typeface="Calibri"/>
                <a:cs typeface="Calibri"/>
              </a:rPr>
              <a:t> </a:t>
            </a:r>
            <a:r>
              <a:rPr lang="en-US" sz="2800" b="0" spc="-20">
                <a:latin typeface="Calibri"/>
                <a:cs typeface="Calibri"/>
              </a:rPr>
              <a:t>syndromes</a:t>
            </a:r>
            <a:br>
              <a:rPr lang="en-US" sz="3200">
                <a:latin typeface="Calibri"/>
                <a:cs typeface="Calibri"/>
              </a:rPr>
            </a:br>
            <a:endParaRPr lang="en-US" sz="3200" b="0" u="sng">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a:xfrm>
            <a:off x="815413" y="476672"/>
            <a:ext cx="9313035" cy="909600"/>
          </a:xfrm>
        </p:spPr>
        <p:txBody>
          <a:bodyPr/>
          <a:lstStyle/>
          <a:p>
            <a:r>
              <a:rPr lang="en-US" sz="4400" b="1" err="1"/>
              <a:t>Wilms</a:t>
            </a:r>
            <a:r>
              <a:rPr lang="en-US" sz="4400" b="1"/>
              <a:t> tumors in </a:t>
            </a:r>
            <a:r>
              <a:rPr lang="en-US" sz="4400" b="1" err="1"/>
              <a:t>syndroms</a:t>
            </a:r>
            <a:r>
              <a:rPr lang="en-US" sz="4400" b="1"/>
              <a:t> ?</a:t>
            </a:r>
          </a:p>
        </p:txBody>
      </p:sp>
      <p:sp>
        <p:nvSpPr>
          <p:cNvPr id="6" name="مستطيل 5"/>
          <p:cNvSpPr/>
          <p:nvPr/>
        </p:nvSpPr>
        <p:spPr>
          <a:xfrm>
            <a:off x="623392" y="1425744"/>
            <a:ext cx="11233248" cy="5196294"/>
          </a:xfrm>
          <a:prstGeom prst="rect">
            <a:avLst/>
          </a:prstGeom>
        </p:spPr>
        <p:txBody>
          <a:bodyPr wrap="square">
            <a:spAutoFit/>
          </a:bodyPr>
          <a:lstStyle/>
          <a:p>
            <a:pPr marL="58419">
              <a:lnSpc>
                <a:spcPct val="100000"/>
              </a:lnSpc>
              <a:spcBef>
                <a:spcPts val="625"/>
              </a:spcBef>
            </a:pPr>
            <a:r>
              <a:rPr lang="en-US" sz="4000" spc="-40">
                <a:solidFill>
                  <a:srgbClr val="FF0000"/>
                </a:solidFill>
                <a:latin typeface="Calibri"/>
                <a:cs typeface="Calibri"/>
              </a:rPr>
              <a:t>WAGR</a:t>
            </a:r>
            <a:r>
              <a:rPr lang="en-US" sz="4000">
                <a:solidFill>
                  <a:srgbClr val="FF0000"/>
                </a:solidFill>
                <a:latin typeface="Calibri"/>
                <a:cs typeface="Calibri"/>
              </a:rPr>
              <a:t> </a:t>
            </a:r>
            <a:r>
              <a:rPr lang="en-US" sz="4000" spc="-20">
                <a:solidFill>
                  <a:srgbClr val="FF0000"/>
                </a:solidFill>
                <a:latin typeface="Calibri"/>
                <a:cs typeface="Calibri"/>
              </a:rPr>
              <a:t>syndrome</a:t>
            </a:r>
            <a:r>
              <a:rPr lang="en-US" sz="4000">
                <a:solidFill>
                  <a:srgbClr val="FF0000"/>
                </a:solidFill>
                <a:latin typeface="Calibri"/>
                <a:cs typeface="Calibri"/>
              </a:rPr>
              <a:t> </a:t>
            </a:r>
            <a:r>
              <a:rPr lang="en-US" sz="3600">
                <a:latin typeface="Calibri"/>
                <a:cs typeface="Calibri"/>
              </a:rPr>
              <a:t>:</a:t>
            </a:r>
            <a:r>
              <a:rPr lang="en-US" sz="3600" spc="-5">
                <a:latin typeface="Calibri"/>
                <a:cs typeface="Calibri"/>
              </a:rPr>
              <a:t> due</a:t>
            </a:r>
            <a:r>
              <a:rPr lang="en-US" sz="3600" spc="-10">
                <a:latin typeface="Calibri"/>
                <a:cs typeface="Calibri"/>
              </a:rPr>
              <a:t> </a:t>
            </a:r>
            <a:r>
              <a:rPr lang="en-US" sz="3600" spc="-15">
                <a:latin typeface="Calibri"/>
                <a:cs typeface="Calibri"/>
              </a:rPr>
              <a:t>to</a:t>
            </a:r>
            <a:r>
              <a:rPr lang="en-US" sz="3600" spc="-5">
                <a:latin typeface="Calibri"/>
                <a:cs typeface="Calibri"/>
              </a:rPr>
              <a:t> WT1</a:t>
            </a:r>
            <a:r>
              <a:rPr lang="en-US" sz="3600" spc="-10">
                <a:latin typeface="Calibri"/>
                <a:cs typeface="Calibri"/>
              </a:rPr>
              <a:t> </a:t>
            </a:r>
            <a:r>
              <a:rPr lang="en-US" sz="3600" spc="-5">
                <a:latin typeface="Calibri"/>
                <a:cs typeface="Calibri"/>
              </a:rPr>
              <a:t>Gene </a:t>
            </a:r>
            <a:r>
              <a:rPr lang="en-US" sz="3600" spc="-10">
                <a:latin typeface="Calibri"/>
                <a:cs typeface="Calibri"/>
              </a:rPr>
              <a:t>deletion </a:t>
            </a:r>
            <a:r>
              <a:rPr lang="en-US" sz="3600" spc="-5">
                <a:latin typeface="Calibri"/>
                <a:cs typeface="Calibri"/>
              </a:rPr>
              <a:t>on</a:t>
            </a:r>
            <a:r>
              <a:rPr lang="en-US" sz="3600" spc="-10">
                <a:latin typeface="Calibri"/>
                <a:cs typeface="Calibri"/>
              </a:rPr>
              <a:t> </a:t>
            </a:r>
            <a:r>
              <a:rPr lang="en-US" sz="3600" spc="-5">
                <a:latin typeface="Calibri"/>
                <a:cs typeface="Calibri"/>
              </a:rPr>
              <a:t>chr11</a:t>
            </a:r>
            <a:endParaRPr lang="en-US" sz="3600">
              <a:latin typeface="Calibri"/>
              <a:cs typeface="Calibri"/>
            </a:endParaRPr>
          </a:p>
          <a:p>
            <a:pPr marL="321310" marR="820419" indent="-309245">
              <a:lnSpc>
                <a:spcPts val="3020"/>
              </a:lnSpc>
              <a:spcBef>
                <a:spcPts val="1045"/>
              </a:spcBef>
              <a:buSzPct val="64285"/>
              <a:tabLst>
                <a:tab pos="320675" algn="l"/>
                <a:tab pos="321945" algn="l"/>
              </a:tabLst>
            </a:pPr>
            <a:endParaRPr lang="en-US" sz="3600" spc="-10">
              <a:latin typeface="Calibri"/>
              <a:cs typeface="Calibri"/>
            </a:endParaRPr>
          </a:p>
          <a:p>
            <a:pPr marL="321310" marR="820419" indent="-309245">
              <a:lnSpc>
                <a:spcPts val="3020"/>
              </a:lnSpc>
              <a:spcBef>
                <a:spcPts val="1045"/>
              </a:spcBef>
              <a:buSzPct val="64285"/>
              <a:tabLst>
                <a:tab pos="320675" algn="l"/>
                <a:tab pos="321945" algn="l"/>
              </a:tabLst>
            </a:pPr>
            <a:r>
              <a:rPr lang="en-US" sz="3600" spc="-10">
                <a:latin typeface="Calibri"/>
                <a:cs typeface="Calibri"/>
              </a:rPr>
              <a:t>Consisting</a:t>
            </a:r>
            <a:r>
              <a:rPr lang="en-US" sz="3600" spc="-15">
                <a:latin typeface="Calibri"/>
                <a:cs typeface="Calibri"/>
              </a:rPr>
              <a:t> </a:t>
            </a:r>
            <a:r>
              <a:rPr lang="en-US" sz="3600" spc="-5">
                <a:latin typeface="Calibri"/>
                <a:cs typeface="Calibri"/>
              </a:rPr>
              <a:t>of</a:t>
            </a:r>
            <a:r>
              <a:rPr lang="en-US" sz="3600" spc="-10">
                <a:latin typeface="Calibri"/>
                <a:cs typeface="Calibri"/>
              </a:rPr>
              <a:t> </a:t>
            </a:r>
            <a:endParaRPr lang="en-US" sz="3600" spc="-25">
              <a:latin typeface="Calibri"/>
              <a:cs typeface="Calibri"/>
            </a:endParaRPr>
          </a:p>
          <a:p>
            <a:pPr marL="321310" marR="820419" indent="-309245">
              <a:lnSpc>
                <a:spcPts val="3020"/>
              </a:lnSpc>
              <a:spcBef>
                <a:spcPts val="1045"/>
              </a:spcBef>
              <a:buSzPct val="64285"/>
              <a:buFont typeface="Arial MT"/>
              <a:buChar char="•"/>
              <a:tabLst>
                <a:tab pos="320675" algn="l"/>
                <a:tab pos="321945" algn="l"/>
              </a:tabLst>
            </a:pPr>
            <a:r>
              <a:rPr lang="en-US" sz="4000" b="1" spc="-25" err="1">
                <a:solidFill>
                  <a:srgbClr val="C00000"/>
                </a:solidFill>
                <a:latin typeface="Calibri"/>
                <a:cs typeface="Calibri"/>
              </a:rPr>
              <a:t>W</a:t>
            </a:r>
            <a:r>
              <a:rPr lang="en-US" sz="3600" spc="-25" err="1">
                <a:latin typeface="Calibri"/>
                <a:cs typeface="Calibri"/>
              </a:rPr>
              <a:t>ilm’s</a:t>
            </a:r>
            <a:r>
              <a:rPr lang="en-US" sz="3600" spc="-5">
                <a:latin typeface="Calibri"/>
                <a:cs typeface="Calibri"/>
              </a:rPr>
              <a:t> </a:t>
            </a:r>
            <a:r>
              <a:rPr lang="en-US" sz="3600" spc="-15">
                <a:latin typeface="Calibri"/>
                <a:cs typeface="Calibri"/>
              </a:rPr>
              <a:t>tumor, </a:t>
            </a:r>
            <a:r>
              <a:rPr lang="en-US" sz="4000" b="1" spc="-15" err="1">
                <a:solidFill>
                  <a:srgbClr val="C00000"/>
                </a:solidFill>
                <a:latin typeface="Calibri"/>
                <a:cs typeface="Calibri"/>
              </a:rPr>
              <a:t>A</a:t>
            </a:r>
            <a:r>
              <a:rPr lang="en-US" sz="3600" spc="-15" err="1">
                <a:latin typeface="Calibri"/>
                <a:cs typeface="Calibri"/>
              </a:rPr>
              <a:t>niridia,</a:t>
            </a:r>
            <a:r>
              <a:rPr lang="en-US" sz="4000" b="1" spc="-15" err="1">
                <a:solidFill>
                  <a:srgbClr val="C00000"/>
                </a:solidFill>
                <a:latin typeface="Calibri"/>
                <a:cs typeface="Calibri"/>
              </a:rPr>
              <a:t>G</a:t>
            </a:r>
            <a:r>
              <a:rPr lang="en-US" sz="3600" spc="-15" err="1">
                <a:latin typeface="Calibri"/>
                <a:cs typeface="Calibri"/>
              </a:rPr>
              <a:t>enitourinary</a:t>
            </a:r>
            <a:r>
              <a:rPr lang="en-US" sz="3600" spc="-10">
                <a:latin typeface="Calibri"/>
                <a:cs typeface="Calibri"/>
              </a:rPr>
              <a:t> </a:t>
            </a:r>
            <a:r>
              <a:rPr lang="en-US" sz="3600">
                <a:latin typeface="Calibri"/>
                <a:cs typeface="Calibri"/>
              </a:rPr>
              <a:t>anomalies</a:t>
            </a:r>
            <a:r>
              <a:rPr lang="en-US" sz="3600" spc="-5">
                <a:latin typeface="Calibri"/>
                <a:cs typeface="Calibri"/>
              </a:rPr>
              <a:t> </a:t>
            </a:r>
            <a:r>
              <a:rPr lang="en-US" sz="3600">
                <a:latin typeface="Calibri"/>
                <a:cs typeface="Calibri"/>
              </a:rPr>
              <a:t>and </a:t>
            </a:r>
            <a:r>
              <a:rPr lang="en-US" sz="3600" spc="-620">
                <a:latin typeface="Calibri"/>
                <a:cs typeface="Calibri"/>
              </a:rPr>
              <a:t> </a:t>
            </a:r>
            <a:r>
              <a:rPr lang="en-US" sz="3600" spc="-15">
                <a:latin typeface="Calibri"/>
                <a:cs typeface="Calibri"/>
              </a:rPr>
              <a:t>Mental</a:t>
            </a:r>
            <a:r>
              <a:rPr lang="en-US" sz="3600">
                <a:latin typeface="Calibri"/>
                <a:cs typeface="Calibri"/>
              </a:rPr>
              <a:t> </a:t>
            </a:r>
            <a:r>
              <a:rPr lang="en-US" sz="4000" b="1" spc="-15">
                <a:solidFill>
                  <a:srgbClr val="C00000"/>
                </a:solidFill>
                <a:latin typeface="Calibri"/>
                <a:cs typeface="Calibri"/>
              </a:rPr>
              <a:t>R</a:t>
            </a:r>
            <a:r>
              <a:rPr lang="en-US" sz="3600" spc="-15">
                <a:latin typeface="Calibri"/>
                <a:cs typeface="Calibri"/>
              </a:rPr>
              <a:t>etardation</a:t>
            </a:r>
            <a:r>
              <a:rPr lang="en-US" sz="3600"/>
              <a:t> </a:t>
            </a:r>
          </a:p>
          <a:p>
            <a:pPr marL="321310" marR="820419" indent="-309245">
              <a:lnSpc>
                <a:spcPts val="3020"/>
              </a:lnSpc>
              <a:spcBef>
                <a:spcPts val="1045"/>
              </a:spcBef>
              <a:buSzPct val="64285"/>
              <a:buFont typeface="Arial MT"/>
              <a:buChar char="•"/>
              <a:tabLst>
                <a:tab pos="320675" algn="l"/>
                <a:tab pos="321945" algn="l"/>
              </a:tabLst>
            </a:pPr>
            <a:endParaRPr lang="en-US" sz="3600"/>
          </a:p>
          <a:p>
            <a:pPr marL="321310" marR="820419" indent="-309245">
              <a:lnSpc>
                <a:spcPts val="3020"/>
              </a:lnSpc>
              <a:spcBef>
                <a:spcPts val="1045"/>
              </a:spcBef>
              <a:buSzPct val="64285"/>
              <a:buFont typeface="Arial MT"/>
              <a:buChar char="•"/>
              <a:tabLst>
                <a:tab pos="320675" algn="l"/>
                <a:tab pos="321945" algn="l"/>
              </a:tabLst>
            </a:pPr>
            <a:r>
              <a:rPr lang="en-US" sz="2400" err="1"/>
              <a:t>Wilms</a:t>
            </a:r>
            <a:r>
              <a:rPr lang="en-US" sz="2400"/>
              <a:t> tumor develops</a:t>
            </a:r>
          </a:p>
          <a:p>
            <a:pPr marL="321310" marR="820419" indent="-309245">
              <a:lnSpc>
                <a:spcPts val="3020"/>
              </a:lnSpc>
              <a:spcBef>
                <a:spcPts val="1045"/>
              </a:spcBef>
              <a:buSzPct val="64285"/>
              <a:tabLst>
                <a:tab pos="320675" algn="l"/>
                <a:tab pos="321945" algn="l"/>
              </a:tabLst>
            </a:pPr>
            <a:r>
              <a:rPr lang="en-US" sz="2400"/>
              <a:t> in 50% of patients with </a:t>
            </a:r>
          </a:p>
          <a:p>
            <a:pPr marL="321310" marR="820419" indent="-309245">
              <a:lnSpc>
                <a:spcPts val="3020"/>
              </a:lnSpc>
              <a:spcBef>
                <a:spcPts val="1045"/>
              </a:spcBef>
              <a:buSzPct val="64285"/>
              <a:tabLst>
                <a:tab pos="320675" algn="l"/>
                <a:tab pos="321945" algn="l"/>
              </a:tabLst>
            </a:pPr>
            <a:r>
              <a:rPr lang="en-US" sz="2000"/>
              <a:t>WAGR</a:t>
            </a:r>
            <a:r>
              <a:rPr lang="en-US" sz="2400"/>
              <a:t> </a:t>
            </a:r>
          </a:p>
          <a:p>
            <a:pPr marL="321310" marR="820419" indent="-309245">
              <a:lnSpc>
                <a:spcPts val="3020"/>
              </a:lnSpc>
              <a:spcBef>
                <a:spcPts val="1045"/>
              </a:spcBef>
              <a:buSzPct val="64285"/>
              <a:buFont typeface="Arial MT"/>
              <a:buChar char="•"/>
              <a:tabLst>
                <a:tab pos="320675" algn="l"/>
                <a:tab pos="321945" algn="l"/>
              </a:tabLst>
            </a:pPr>
            <a:r>
              <a:rPr lang="en-US" sz="3600"/>
              <a:t>.</a:t>
            </a:r>
          </a:p>
        </p:txBody>
      </p:sp>
      <p:pic>
        <p:nvPicPr>
          <p:cNvPr id="7"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2013" y="4797161"/>
            <a:ext cx="5039883" cy="170805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31373" y="476673"/>
            <a:ext cx="11329259" cy="3262432"/>
          </a:xfrm>
          <a:prstGeom prst="rect">
            <a:avLst/>
          </a:prstGeom>
        </p:spPr>
        <p:txBody>
          <a:bodyPr wrap="square">
            <a:spAutoFit/>
          </a:bodyPr>
          <a:lstStyle/>
          <a:p>
            <a:pPr marL="401320" indent="-389255">
              <a:lnSpc>
                <a:spcPct val="100000"/>
              </a:lnSpc>
              <a:spcBef>
                <a:spcPts val="625"/>
              </a:spcBef>
              <a:buClr>
                <a:srgbClr val="000000"/>
              </a:buClr>
              <a:buSzPct val="64285"/>
              <a:buFont typeface="Arial MT"/>
              <a:buChar char="•"/>
              <a:tabLst>
                <a:tab pos="401320" algn="l"/>
                <a:tab pos="401955" algn="l"/>
              </a:tabLst>
            </a:pPr>
            <a:r>
              <a:rPr lang="en-US" sz="3600" b="1" spc="-10">
                <a:solidFill>
                  <a:srgbClr val="FF0000"/>
                </a:solidFill>
                <a:latin typeface="Calibri"/>
                <a:cs typeface="Calibri"/>
              </a:rPr>
              <a:t>Beckwith</a:t>
            </a:r>
            <a:r>
              <a:rPr lang="en-US" sz="3600" b="1" spc="-15">
                <a:solidFill>
                  <a:srgbClr val="FF0000"/>
                </a:solidFill>
                <a:latin typeface="Calibri"/>
                <a:cs typeface="Calibri"/>
              </a:rPr>
              <a:t> </a:t>
            </a:r>
            <a:r>
              <a:rPr lang="en-US" sz="3600" b="1" spc="-5">
                <a:solidFill>
                  <a:srgbClr val="FF0000"/>
                </a:solidFill>
                <a:latin typeface="Calibri"/>
                <a:cs typeface="Calibri"/>
              </a:rPr>
              <a:t>–</a:t>
            </a:r>
            <a:r>
              <a:rPr lang="en-US" sz="3600" b="1" spc="-5" err="1">
                <a:solidFill>
                  <a:srgbClr val="FF0000"/>
                </a:solidFill>
                <a:latin typeface="Calibri"/>
                <a:cs typeface="Calibri"/>
              </a:rPr>
              <a:t>wiedemann</a:t>
            </a:r>
            <a:r>
              <a:rPr lang="en-US" sz="3600" b="1" spc="30">
                <a:solidFill>
                  <a:srgbClr val="FF0000"/>
                </a:solidFill>
                <a:latin typeface="Calibri"/>
                <a:cs typeface="Calibri"/>
              </a:rPr>
              <a:t> </a:t>
            </a:r>
            <a:r>
              <a:rPr lang="en-US" sz="2800" spc="-20">
                <a:latin typeface="Calibri"/>
                <a:cs typeface="Calibri"/>
              </a:rPr>
              <a:t>syndrome</a:t>
            </a:r>
            <a:r>
              <a:rPr lang="en-US" sz="2800" spc="-10">
                <a:latin typeface="Calibri"/>
                <a:cs typeface="Calibri"/>
              </a:rPr>
              <a:t> </a:t>
            </a:r>
            <a:r>
              <a:rPr lang="en-US" sz="2800">
                <a:latin typeface="Calibri"/>
                <a:cs typeface="Calibri"/>
              </a:rPr>
              <a:t>:</a:t>
            </a:r>
            <a:r>
              <a:rPr lang="en-US" sz="2800" spc="-10">
                <a:latin typeface="Calibri"/>
                <a:cs typeface="Calibri"/>
              </a:rPr>
              <a:t> </a:t>
            </a:r>
            <a:r>
              <a:rPr lang="en-US" sz="2800" spc="-15">
                <a:latin typeface="Calibri"/>
                <a:cs typeface="Calibri"/>
              </a:rPr>
              <a:t>mutation </a:t>
            </a:r>
            <a:r>
              <a:rPr lang="en-US" sz="2800" spc="-5">
                <a:latin typeface="Calibri"/>
                <a:cs typeface="Calibri"/>
              </a:rPr>
              <a:t>of WT2</a:t>
            </a:r>
            <a:r>
              <a:rPr lang="en-US" sz="2800" spc="-10">
                <a:latin typeface="Calibri"/>
                <a:cs typeface="Calibri"/>
              </a:rPr>
              <a:t> gene</a:t>
            </a:r>
            <a:r>
              <a:rPr lang="en-US" sz="2400"/>
              <a:t> mutations in short arm of chromosome11, that leads to </a:t>
            </a:r>
            <a:r>
              <a:rPr lang="en-US" sz="2400" err="1"/>
              <a:t>overactivity</a:t>
            </a:r>
            <a:r>
              <a:rPr lang="en-US" sz="2400"/>
              <a:t> of the IGF-2 gene (growth factor)</a:t>
            </a:r>
            <a:endParaRPr lang="en-US" sz="2800" spc="-10">
              <a:latin typeface="Calibri"/>
              <a:cs typeface="Calibri"/>
            </a:endParaRPr>
          </a:p>
          <a:p>
            <a:pPr marL="401320" indent="-389255">
              <a:lnSpc>
                <a:spcPct val="100000"/>
              </a:lnSpc>
              <a:spcBef>
                <a:spcPts val="625"/>
              </a:spcBef>
              <a:buClr>
                <a:srgbClr val="000000"/>
              </a:buClr>
              <a:buSzPct val="64285"/>
              <a:buFont typeface="Arial MT"/>
              <a:buChar char="•"/>
              <a:tabLst>
                <a:tab pos="401320" algn="l"/>
                <a:tab pos="401955" algn="l"/>
              </a:tabLst>
            </a:pPr>
            <a:endParaRPr lang="en-US" sz="2800" spc="-10">
              <a:latin typeface="Calibri"/>
              <a:cs typeface="Calibri"/>
            </a:endParaRPr>
          </a:p>
          <a:p>
            <a:pPr marL="401320" indent="-389255">
              <a:lnSpc>
                <a:spcPct val="100000"/>
              </a:lnSpc>
              <a:spcBef>
                <a:spcPts val="625"/>
              </a:spcBef>
              <a:buClr>
                <a:srgbClr val="000000"/>
              </a:buClr>
              <a:buSzPct val="64285"/>
              <a:buFont typeface="Arial MT"/>
              <a:buChar char="•"/>
              <a:tabLst>
                <a:tab pos="401320" algn="l"/>
                <a:tab pos="401955" algn="l"/>
              </a:tabLst>
            </a:pPr>
            <a:r>
              <a:rPr lang="en-US" sz="2800"/>
              <a:t>“presented with </a:t>
            </a:r>
            <a:r>
              <a:rPr lang="en-US" sz="2800" err="1"/>
              <a:t>hyperinsulism</a:t>
            </a:r>
            <a:r>
              <a:rPr lang="en-US" sz="2800"/>
              <a:t>, neonatal somatic gigantism, </a:t>
            </a:r>
            <a:r>
              <a:rPr lang="en-US" sz="2800" err="1"/>
              <a:t>macrosomia</a:t>
            </a:r>
            <a:r>
              <a:rPr lang="en-US" sz="2800"/>
              <a:t>, </a:t>
            </a:r>
            <a:r>
              <a:rPr lang="en-US" sz="2800" err="1"/>
              <a:t>macroglossia</a:t>
            </a:r>
            <a:r>
              <a:rPr lang="en-US" sz="2800"/>
              <a:t>, </a:t>
            </a:r>
            <a:r>
              <a:rPr lang="en-US" sz="2800" err="1"/>
              <a:t>omphalocele,visceromegaly</a:t>
            </a:r>
            <a:r>
              <a:rPr lang="en-US" sz="2800"/>
              <a:t>, and earlobe </a:t>
            </a:r>
            <a:r>
              <a:rPr lang="en-US" sz="2800" err="1"/>
              <a:t>creases,hemihyperplasia</a:t>
            </a:r>
            <a:endParaRPr lang="en-US" sz="2800">
              <a:latin typeface="Calibri"/>
              <a:cs typeface="Calibri"/>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641040"/>
            <a:ext cx="4996160" cy="2216969"/>
          </a:xfrm>
          <a:prstGeom prst="rect">
            <a:avLst/>
          </a:prstGeom>
        </p:spPr>
      </p:pic>
      <p:pic>
        <p:nvPicPr>
          <p:cNvPr id="41985" name="Picture 1"/>
          <p:cNvPicPr>
            <a:picLocks noChangeAspect="1" noChangeArrowheads="1"/>
          </p:cNvPicPr>
          <p:nvPr/>
        </p:nvPicPr>
        <p:blipFill>
          <a:blip r:embed="rId3" cstate="print"/>
          <a:srcRect/>
          <a:stretch>
            <a:fillRect/>
          </a:stretch>
        </p:blipFill>
        <p:spPr bwMode="auto">
          <a:xfrm>
            <a:off x="1007436" y="4263462"/>
            <a:ext cx="4929021" cy="259453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endParaRPr lang="en-US"/>
          </a:p>
        </p:txBody>
      </p:sp>
      <p:sp>
        <p:nvSpPr>
          <p:cNvPr id="3" name="عنوان 2"/>
          <p:cNvSpPr>
            <a:spLocks noGrp="1"/>
          </p:cNvSpPr>
          <p:nvPr>
            <p:ph type="title"/>
          </p:nvPr>
        </p:nvSpPr>
        <p:spPr>
          <a:xfrm>
            <a:off x="-816768" y="1"/>
            <a:ext cx="13008768" cy="3501008"/>
          </a:xfrm>
        </p:spPr>
        <p:txBody>
          <a:bodyPr/>
          <a:lstStyle/>
          <a:p>
            <a:r>
              <a:rPr lang="en-US" sz="4400" b="0"/>
              <a:t> DENYS DRASH </a:t>
            </a:r>
            <a:br>
              <a:rPr lang="en-US" sz="4400" b="0"/>
            </a:br>
            <a:r>
              <a:rPr lang="en-US" sz="4400" b="0"/>
              <a:t> </a:t>
            </a:r>
            <a:r>
              <a:rPr lang="en-US" sz="3600" b="0"/>
              <a:t>1- diffuse </a:t>
            </a:r>
            <a:r>
              <a:rPr lang="en-US" sz="3600" b="0" err="1"/>
              <a:t>mesangial</a:t>
            </a:r>
            <a:r>
              <a:rPr lang="en-US" sz="3600" b="0"/>
              <a:t> sclerosis</a:t>
            </a:r>
            <a:br>
              <a:rPr lang="en-US" sz="3600" b="0"/>
            </a:br>
            <a:r>
              <a:rPr lang="en-US" sz="3600" b="0"/>
              <a:t>2- </a:t>
            </a:r>
            <a:r>
              <a:rPr lang="en-US" sz="3600" b="0" err="1"/>
              <a:t>wilms</a:t>
            </a:r>
            <a:r>
              <a:rPr lang="en-US" sz="3600" b="0"/>
              <a:t> tumor </a:t>
            </a:r>
            <a:br>
              <a:rPr lang="en-US" sz="3600" b="0"/>
            </a:br>
            <a:r>
              <a:rPr lang="en-US" sz="3600" b="0"/>
              <a:t>3- male </a:t>
            </a:r>
            <a:r>
              <a:rPr lang="en-US" sz="3600" b="0" err="1"/>
              <a:t>pseudohermaphroditism</a:t>
            </a:r>
            <a:endParaRPr lang="en-US" sz="4400" b="0"/>
          </a:p>
        </p:txBody>
      </p:sp>
      <p:pic>
        <p:nvPicPr>
          <p:cNvPr id="5" name="Picture 2"/>
          <p:cNvPicPr>
            <a:picLocks noChangeAspect="1" noChangeArrowheads="1"/>
          </p:cNvPicPr>
          <p:nvPr/>
        </p:nvPicPr>
        <p:blipFill>
          <a:blip r:embed="rId2" cstate="print"/>
          <a:srcRect/>
          <a:stretch>
            <a:fillRect/>
          </a:stretch>
        </p:blipFill>
        <p:spPr bwMode="auto">
          <a:xfrm>
            <a:off x="815413" y="2996961"/>
            <a:ext cx="3456384" cy="3333233"/>
          </a:xfrm>
          <a:prstGeom prst="rect">
            <a:avLst/>
          </a:prstGeom>
          <a:noFill/>
          <a:ln w="9525">
            <a:no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5615953" y="3140977"/>
            <a:ext cx="5434537" cy="350100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719404" y="764704"/>
            <a:ext cx="11472597" cy="5184576"/>
          </a:xfrm>
        </p:spPr>
        <p:txBody>
          <a:bodyPr/>
          <a:lstStyle/>
          <a:p>
            <a:pPr marL="12700" algn="l">
              <a:lnSpc>
                <a:spcPts val="3190"/>
              </a:lnSpc>
              <a:spcBef>
                <a:spcPts val="100"/>
              </a:spcBef>
            </a:pPr>
            <a:r>
              <a:rPr lang="en-US" spc="-10" err="1">
                <a:latin typeface="Calibri"/>
                <a:cs typeface="Calibri"/>
              </a:rPr>
              <a:t>Clincal</a:t>
            </a:r>
            <a:r>
              <a:rPr lang="en-US" spc="-30">
                <a:latin typeface="Calibri"/>
                <a:cs typeface="Calibri"/>
              </a:rPr>
              <a:t> </a:t>
            </a:r>
            <a:r>
              <a:rPr lang="en-US" spc="-15">
                <a:latin typeface="Calibri"/>
                <a:cs typeface="Calibri"/>
              </a:rPr>
              <a:t>features</a:t>
            </a:r>
            <a:r>
              <a:rPr lang="en-US" sz="3200" b="0" spc="-15">
                <a:latin typeface="Calibri"/>
                <a:cs typeface="Calibri"/>
              </a:rPr>
              <a:t>:</a:t>
            </a:r>
            <a:br>
              <a:rPr lang="en-US" sz="3200" b="0" spc="-15">
                <a:latin typeface="Calibri"/>
                <a:cs typeface="Calibri"/>
              </a:rPr>
            </a:br>
            <a:br>
              <a:rPr lang="en-US" sz="3200" b="0">
                <a:latin typeface="Calibri"/>
                <a:cs typeface="Calibri"/>
              </a:rPr>
            </a:br>
            <a:r>
              <a:rPr lang="en-US" sz="3200" b="0" spc="-10">
                <a:latin typeface="Calibri"/>
                <a:cs typeface="Calibri"/>
              </a:rPr>
              <a:t>Palpable </a:t>
            </a:r>
            <a:r>
              <a:rPr lang="en-US" sz="3200" b="0">
                <a:latin typeface="Calibri"/>
                <a:cs typeface="Calibri"/>
              </a:rPr>
              <a:t>abdominal</a:t>
            </a:r>
            <a:r>
              <a:rPr lang="en-US" sz="3200" b="0" spc="-5">
                <a:latin typeface="Calibri"/>
                <a:cs typeface="Calibri"/>
              </a:rPr>
              <a:t> </a:t>
            </a:r>
            <a:r>
              <a:rPr lang="en-US" sz="3200" b="0" spc="-5" err="1">
                <a:latin typeface="Calibri"/>
                <a:cs typeface="Calibri"/>
              </a:rPr>
              <a:t>mass,smooth,</a:t>
            </a:r>
            <a:r>
              <a:rPr lang="en-US" sz="3200" b="0" spc="-5" err="1">
                <a:solidFill>
                  <a:srgbClr val="FF0000"/>
                </a:solidFill>
                <a:latin typeface="Calibri"/>
                <a:cs typeface="Calibri"/>
              </a:rPr>
              <a:t>non</a:t>
            </a:r>
            <a:r>
              <a:rPr lang="en-US" sz="3200" b="0" spc="-5">
                <a:solidFill>
                  <a:srgbClr val="FF0000"/>
                </a:solidFill>
                <a:latin typeface="Calibri"/>
                <a:cs typeface="Calibri"/>
              </a:rPr>
              <a:t> </a:t>
            </a:r>
            <a:r>
              <a:rPr lang="en-US" sz="3200" b="0" spc="-10">
                <a:solidFill>
                  <a:srgbClr val="FF0000"/>
                </a:solidFill>
                <a:latin typeface="Calibri"/>
                <a:cs typeface="Calibri"/>
              </a:rPr>
              <a:t>tender</a:t>
            </a:r>
            <a:r>
              <a:rPr lang="en-US" sz="3200" b="0" spc="-10">
                <a:latin typeface="Calibri"/>
                <a:cs typeface="Calibri"/>
              </a:rPr>
              <a:t>,</a:t>
            </a:r>
            <a:r>
              <a:rPr lang="en-US" sz="3200" b="0" spc="-5">
                <a:latin typeface="Calibri"/>
                <a:cs typeface="Calibri"/>
              </a:rPr>
              <a:t> </a:t>
            </a:r>
            <a:r>
              <a:rPr lang="en-US" sz="3200" b="0" spc="-15">
                <a:latin typeface="Calibri"/>
                <a:cs typeface="Calibri"/>
              </a:rPr>
              <a:t>unilateral</a:t>
            </a:r>
            <a:r>
              <a:rPr lang="en-US" sz="3200" b="0" spc="-5">
                <a:latin typeface="Calibri"/>
                <a:cs typeface="Calibri"/>
              </a:rPr>
              <a:t> ,</a:t>
            </a:r>
            <a:r>
              <a:rPr lang="en-US" sz="3200" b="0" spc="-5">
                <a:solidFill>
                  <a:srgbClr val="FF0000"/>
                </a:solidFill>
                <a:latin typeface="Calibri"/>
                <a:cs typeface="Calibri"/>
              </a:rPr>
              <a:t>Not </a:t>
            </a:r>
            <a:r>
              <a:rPr lang="en-US" sz="3200" b="0" spc="-15">
                <a:solidFill>
                  <a:srgbClr val="FF0000"/>
                </a:solidFill>
                <a:latin typeface="Calibri"/>
                <a:cs typeface="Calibri"/>
              </a:rPr>
              <a:t>cross</a:t>
            </a:r>
            <a:r>
              <a:rPr lang="en-US" sz="3200" b="0" spc="-5">
                <a:solidFill>
                  <a:srgbClr val="FF0000"/>
                </a:solidFill>
                <a:latin typeface="Calibri"/>
                <a:cs typeface="Calibri"/>
              </a:rPr>
              <a:t> midline</a:t>
            </a:r>
            <a:br>
              <a:rPr lang="en-US" sz="3200" b="0">
                <a:latin typeface="Calibri"/>
                <a:cs typeface="Calibri"/>
              </a:rPr>
            </a:br>
            <a:r>
              <a:rPr lang="en-US" sz="3200" b="0" spc="-5">
                <a:latin typeface="Calibri"/>
                <a:cs typeface="Calibri"/>
              </a:rPr>
              <a:t>Other </a:t>
            </a:r>
            <a:r>
              <a:rPr lang="en-US" sz="3200" b="0" spc="-10">
                <a:latin typeface="Calibri"/>
                <a:cs typeface="Calibri"/>
              </a:rPr>
              <a:t>associated</a:t>
            </a:r>
            <a:r>
              <a:rPr lang="en-US" sz="3200" b="0" spc="5">
                <a:latin typeface="Calibri"/>
                <a:cs typeface="Calibri"/>
              </a:rPr>
              <a:t> </a:t>
            </a:r>
            <a:r>
              <a:rPr lang="en-US" sz="3200" b="0" spc="-15">
                <a:solidFill>
                  <a:srgbClr val="FF0000"/>
                </a:solidFill>
                <a:latin typeface="Calibri"/>
                <a:cs typeface="Calibri"/>
              </a:rPr>
              <a:t>symptoms</a:t>
            </a:r>
            <a:r>
              <a:rPr lang="en-US" sz="3200" b="0" spc="-15">
                <a:latin typeface="Calibri"/>
                <a:cs typeface="Calibri"/>
              </a:rPr>
              <a:t>:</a:t>
            </a:r>
            <a:r>
              <a:rPr lang="en-US" sz="3200" b="0" spc="-5">
                <a:latin typeface="Calibri"/>
                <a:cs typeface="Calibri"/>
              </a:rPr>
              <a:t> </a:t>
            </a:r>
            <a:r>
              <a:rPr lang="en-US" sz="3200" b="0">
                <a:latin typeface="Calibri"/>
                <a:cs typeface="Calibri"/>
              </a:rPr>
              <a:t>abdominal </a:t>
            </a:r>
            <a:r>
              <a:rPr lang="en-US" sz="3200" b="0" spc="-5">
                <a:latin typeface="Calibri"/>
                <a:cs typeface="Calibri"/>
              </a:rPr>
              <a:t>pain (20-40%),</a:t>
            </a:r>
            <a:r>
              <a:rPr lang="en-US" sz="3200" b="0">
                <a:latin typeface="Calibri"/>
                <a:cs typeface="Calibri"/>
              </a:rPr>
              <a:t> </a:t>
            </a:r>
            <a:r>
              <a:rPr lang="en-US" sz="3200" b="0" spc="-60">
                <a:latin typeface="Calibri"/>
                <a:cs typeface="Calibri"/>
              </a:rPr>
              <a:t>fever,</a:t>
            </a:r>
            <a:r>
              <a:rPr lang="en-US" sz="3200" b="0" spc="-5">
                <a:latin typeface="Calibri"/>
                <a:cs typeface="Calibri"/>
              </a:rPr>
              <a:t> </a:t>
            </a:r>
            <a:r>
              <a:rPr lang="en-US" sz="3200" b="0" spc="-15">
                <a:latin typeface="Calibri"/>
                <a:cs typeface="Calibri"/>
              </a:rPr>
              <a:t>hypertension, </a:t>
            </a:r>
            <a:r>
              <a:rPr lang="en-US" sz="3200" b="0" spc="-615">
                <a:latin typeface="Calibri"/>
                <a:cs typeface="Calibri"/>
              </a:rPr>
              <a:t> </a:t>
            </a:r>
            <a:r>
              <a:rPr lang="en-US" sz="3200" b="0">
                <a:latin typeface="Calibri"/>
                <a:cs typeface="Calibri"/>
              </a:rPr>
              <a:t>and</a:t>
            </a:r>
            <a:r>
              <a:rPr lang="en-US" sz="3200" b="0" spc="-10">
                <a:latin typeface="Calibri"/>
                <a:cs typeface="Calibri"/>
              </a:rPr>
              <a:t> </a:t>
            </a:r>
            <a:r>
              <a:rPr lang="en-US" sz="3200" b="0" spc="-10" err="1">
                <a:latin typeface="Calibri"/>
                <a:cs typeface="Calibri"/>
              </a:rPr>
              <a:t>hematuria</a:t>
            </a:r>
            <a:endParaRPr lang="en-US" sz="3200" b="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240704" y="193908"/>
            <a:ext cx="12192000" cy="2758161"/>
          </a:xfrm>
          <a:prstGeom prst="rect">
            <a:avLst/>
          </a:prstGeom>
        </p:spPr>
        <p:txBody>
          <a:bodyPr wrap="square">
            <a:spAutoFit/>
          </a:bodyPr>
          <a:lstStyle/>
          <a:p>
            <a:pPr marL="191770" marR="52069" indent="-179705">
              <a:lnSpc>
                <a:spcPct val="69700"/>
              </a:lnSpc>
              <a:buFont typeface="Arial MT"/>
              <a:buChar char="•"/>
              <a:tabLst>
                <a:tab pos="192405" algn="l"/>
                <a:tab pos="4476750" algn="l"/>
              </a:tabLst>
            </a:pPr>
            <a:r>
              <a:rPr lang="en-US" sz="3600" spc="-20">
                <a:cs typeface="Calibri"/>
              </a:rPr>
              <a:t>Most</a:t>
            </a:r>
            <a:r>
              <a:rPr lang="en-US" sz="3600" spc="415">
                <a:cs typeface="Calibri"/>
              </a:rPr>
              <a:t> </a:t>
            </a:r>
            <a:r>
              <a:rPr lang="en-US" sz="3600" spc="-15">
                <a:cs typeface="Calibri"/>
              </a:rPr>
              <a:t>common</a:t>
            </a:r>
            <a:r>
              <a:rPr lang="en-US" sz="3600" spc="425">
                <a:cs typeface="Calibri"/>
              </a:rPr>
              <a:t> </a:t>
            </a:r>
            <a:r>
              <a:rPr lang="en-US" sz="3600" spc="-20">
                <a:cs typeface="Calibri"/>
              </a:rPr>
              <a:t>presentation</a:t>
            </a:r>
            <a:r>
              <a:rPr lang="en-US" sz="3600" spc="420">
                <a:cs typeface="Calibri"/>
              </a:rPr>
              <a:t> </a:t>
            </a:r>
            <a:r>
              <a:rPr lang="en-US" sz="3600" spc="-10">
                <a:cs typeface="Calibri"/>
              </a:rPr>
              <a:t>is	</a:t>
            </a:r>
            <a:r>
              <a:rPr lang="en-US" sz="3600" spc="-5">
                <a:solidFill>
                  <a:srgbClr val="FF0000"/>
                </a:solidFill>
                <a:cs typeface="Calibri"/>
              </a:rPr>
              <a:t>abdominal</a:t>
            </a:r>
            <a:r>
              <a:rPr lang="en-US" sz="3600" spc="400">
                <a:solidFill>
                  <a:srgbClr val="FF0000"/>
                </a:solidFill>
                <a:cs typeface="Calibri"/>
              </a:rPr>
              <a:t> </a:t>
            </a:r>
            <a:r>
              <a:rPr lang="en-US" sz="3600" spc="-10">
                <a:solidFill>
                  <a:srgbClr val="FF0000"/>
                </a:solidFill>
                <a:cs typeface="Calibri"/>
              </a:rPr>
              <a:t>mass</a:t>
            </a:r>
            <a:r>
              <a:rPr lang="en-US" sz="3600" spc="-5">
                <a:solidFill>
                  <a:srgbClr val="FF0000"/>
                </a:solidFill>
                <a:cs typeface="Calibri"/>
              </a:rPr>
              <a:t> </a:t>
            </a:r>
            <a:r>
              <a:rPr lang="en-US" sz="3600" spc="-15">
                <a:cs typeface="Calibri"/>
              </a:rPr>
              <a:t>that</a:t>
            </a:r>
            <a:r>
              <a:rPr lang="en-US" sz="3600" spc="390">
                <a:cs typeface="Calibri"/>
              </a:rPr>
              <a:t> </a:t>
            </a:r>
            <a:r>
              <a:rPr lang="en-US" sz="3600" spc="-10">
                <a:cs typeface="Calibri"/>
              </a:rPr>
              <a:t>is</a:t>
            </a:r>
            <a:r>
              <a:rPr lang="en-US" sz="3600" spc="400">
                <a:cs typeface="Calibri"/>
              </a:rPr>
              <a:t> </a:t>
            </a:r>
            <a:r>
              <a:rPr lang="en-US" sz="3600" spc="-20">
                <a:cs typeface="Calibri"/>
              </a:rPr>
              <a:t>discovered</a:t>
            </a:r>
            <a:r>
              <a:rPr lang="en-US" sz="3600" spc="400">
                <a:cs typeface="Calibri"/>
              </a:rPr>
              <a:t> </a:t>
            </a:r>
            <a:r>
              <a:rPr lang="en-US" sz="3600" spc="-15">
                <a:cs typeface="Calibri"/>
              </a:rPr>
              <a:t>by</a:t>
            </a:r>
            <a:r>
              <a:rPr lang="en-US" sz="3600" spc="400">
                <a:cs typeface="Calibri"/>
              </a:rPr>
              <a:t> </a:t>
            </a:r>
            <a:r>
              <a:rPr lang="en-US" sz="3600" spc="-10">
                <a:cs typeface="Calibri"/>
              </a:rPr>
              <a:t>the </a:t>
            </a:r>
            <a:r>
              <a:rPr lang="en-US" sz="3600" spc="-575">
                <a:cs typeface="Calibri"/>
              </a:rPr>
              <a:t> </a:t>
            </a:r>
            <a:r>
              <a:rPr lang="en-US" sz="3600" spc="-15">
                <a:cs typeface="Calibri"/>
              </a:rPr>
              <a:t>parents.(incidentally)</a:t>
            </a:r>
            <a:endParaRPr lang="en-US" sz="3600">
              <a:cs typeface="Calibri"/>
            </a:endParaRPr>
          </a:p>
          <a:p>
            <a:pPr>
              <a:lnSpc>
                <a:spcPct val="100000"/>
              </a:lnSpc>
              <a:spcBef>
                <a:spcPts val="55"/>
              </a:spcBef>
              <a:buFont typeface="Arial MT"/>
              <a:buChar char="•"/>
            </a:pPr>
            <a:endParaRPr lang="en-US" sz="3600">
              <a:cs typeface="Calibri"/>
            </a:endParaRPr>
          </a:p>
          <a:p>
            <a:pPr marL="191770" indent="-179705">
              <a:lnSpc>
                <a:spcPct val="100000"/>
              </a:lnSpc>
              <a:buFont typeface="Arial MT"/>
              <a:buChar char="•"/>
              <a:tabLst>
                <a:tab pos="192405" algn="l"/>
                <a:tab pos="2952115" algn="l"/>
              </a:tabLst>
            </a:pPr>
            <a:endParaRPr lang="en-US" sz="3600">
              <a:cs typeface="Calibri"/>
            </a:endParaRPr>
          </a:p>
          <a:p>
            <a:pPr>
              <a:lnSpc>
                <a:spcPct val="100000"/>
              </a:lnSpc>
              <a:spcBef>
                <a:spcPts val="25"/>
              </a:spcBef>
              <a:buFont typeface="Arial MT"/>
              <a:buChar char="•"/>
            </a:pPr>
            <a:endParaRPr lang="en-US" sz="4400">
              <a:cs typeface="Calibri"/>
            </a:endParaRPr>
          </a:p>
        </p:txBody>
      </p:sp>
      <p:pic>
        <p:nvPicPr>
          <p:cNvPr id="6" name="object 2"/>
          <p:cNvPicPr/>
          <p:nvPr/>
        </p:nvPicPr>
        <p:blipFill>
          <a:blip r:embed="rId2" cstate="print"/>
          <a:stretch>
            <a:fillRect/>
          </a:stretch>
        </p:blipFill>
        <p:spPr>
          <a:xfrm>
            <a:off x="6" y="1340768"/>
            <a:ext cx="10779313" cy="3667636"/>
          </a:xfrm>
          <a:prstGeom prst="rect">
            <a:avLst/>
          </a:prstGeom>
        </p:spPr>
      </p:pic>
      <p:pic>
        <p:nvPicPr>
          <p:cNvPr id="7" name="object 3"/>
          <p:cNvPicPr/>
          <p:nvPr/>
        </p:nvPicPr>
        <p:blipFill>
          <a:blip r:embed="rId3" cstate="print"/>
          <a:stretch>
            <a:fillRect/>
          </a:stretch>
        </p:blipFill>
        <p:spPr>
          <a:xfrm>
            <a:off x="0" y="4866998"/>
            <a:ext cx="10675368" cy="199100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endParaRPr lang="en-US"/>
          </a:p>
        </p:txBody>
      </p:sp>
      <p:sp>
        <p:nvSpPr>
          <p:cNvPr id="4" name="عنوان 3"/>
          <p:cNvSpPr>
            <a:spLocks noGrp="1"/>
          </p:cNvSpPr>
          <p:nvPr>
            <p:ph type="title" idx="2"/>
          </p:nvPr>
        </p:nvSpPr>
        <p:spPr>
          <a:xfrm>
            <a:off x="623393" y="188640"/>
            <a:ext cx="11041227" cy="6669360"/>
          </a:xfrm>
        </p:spPr>
        <p:txBody>
          <a:bodyPr/>
          <a:lstStyle/>
          <a:p>
            <a:pPr marL="241300" indent="-175895" algn="l">
              <a:spcBef>
                <a:spcPts val="625"/>
              </a:spcBef>
              <a:tabLst>
                <a:tab pos="241300" algn="l"/>
              </a:tabLst>
            </a:pPr>
            <a:r>
              <a:rPr lang="en-US" sz="4400" spc="-5">
                <a:latin typeface="Calibri"/>
                <a:cs typeface="Calibri"/>
              </a:rPr>
              <a:t>Diagnosis</a:t>
            </a:r>
            <a:r>
              <a:rPr lang="en-US" sz="2800" b="0" spc="-35">
                <a:latin typeface="Calibri"/>
                <a:cs typeface="Calibri"/>
              </a:rPr>
              <a:t> </a:t>
            </a:r>
            <a:r>
              <a:rPr lang="en-US" sz="2800" b="0">
                <a:latin typeface="Calibri"/>
                <a:cs typeface="Calibri"/>
              </a:rPr>
              <a:t>:</a:t>
            </a:r>
            <a:br>
              <a:rPr lang="en-US" sz="2800" b="0">
                <a:latin typeface="Calibri"/>
                <a:cs typeface="Calibri"/>
              </a:rPr>
            </a:br>
            <a:r>
              <a:rPr lang="en-US" sz="2800" b="0" spc="-10">
                <a:latin typeface="Calibri"/>
                <a:cs typeface="Calibri"/>
              </a:rPr>
              <a:t>History:</a:t>
            </a:r>
            <a:r>
              <a:rPr lang="en-US" sz="2800" b="0" spc="-5">
                <a:latin typeface="Calibri"/>
                <a:cs typeface="Calibri"/>
              </a:rPr>
              <a:t> </a:t>
            </a:r>
            <a:r>
              <a:rPr lang="en-US" sz="2800" b="0" spc="-15">
                <a:latin typeface="Calibri"/>
                <a:cs typeface="Calibri"/>
              </a:rPr>
              <a:t>pre-existing</a:t>
            </a:r>
            <a:r>
              <a:rPr lang="en-US" sz="2800" b="0" spc="-10">
                <a:latin typeface="Calibri"/>
                <a:cs typeface="Calibri"/>
              </a:rPr>
              <a:t> conditions,</a:t>
            </a:r>
            <a:r>
              <a:rPr lang="en-US" sz="2800" b="0">
                <a:latin typeface="Calibri"/>
                <a:cs typeface="Calibri"/>
              </a:rPr>
              <a:t> </a:t>
            </a:r>
            <a:r>
              <a:rPr lang="en-US" sz="2800" b="0" spc="-10">
                <a:latin typeface="Calibri"/>
                <a:cs typeface="Calibri"/>
              </a:rPr>
              <a:t>family</a:t>
            </a:r>
            <a:r>
              <a:rPr lang="en-US" sz="2800" b="0" spc="-5">
                <a:latin typeface="Calibri"/>
                <a:cs typeface="Calibri"/>
              </a:rPr>
              <a:t> </a:t>
            </a:r>
            <a:r>
              <a:rPr lang="en-US" sz="2800" b="0" spc="-15" err="1">
                <a:latin typeface="Calibri"/>
                <a:cs typeface="Calibri"/>
              </a:rPr>
              <a:t>hx</a:t>
            </a:r>
            <a:r>
              <a:rPr lang="en-US" sz="2800" b="0">
                <a:latin typeface="Calibri"/>
                <a:cs typeface="Calibri"/>
              </a:rPr>
              <a:t> </a:t>
            </a:r>
            <a:r>
              <a:rPr lang="en-US" sz="2800" b="0" spc="-5">
                <a:latin typeface="Calibri"/>
                <a:cs typeface="Calibri"/>
              </a:rPr>
              <a:t>of cancer</a:t>
            </a:r>
            <a:r>
              <a:rPr lang="en-US" sz="2800" b="0">
                <a:latin typeface="Calibri"/>
                <a:cs typeface="Calibri"/>
              </a:rPr>
              <a:t> </a:t>
            </a:r>
            <a:r>
              <a:rPr lang="en-US" sz="2800" b="0" spc="-5">
                <a:latin typeface="Calibri"/>
                <a:cs typeface="Calibri"/>
              </a:rPr>
              <a:t>or </a:t>
            </a:r>
            <a:r>
              <a:rPr lang="en-US" sz="2800" b="0" spc="-15">
                <a:latin typeface="Calibri"/>
                <a:cs typeface="Calibri"/>
              </a:rPr>
              <a:t>congenital</a:t>
            </a:r>
            <a:r>
              <a:rPr lang="en-US" sz="2800" b="0">
                <a:latin typeface="Calibri"/>
                <a:cs typeface="Calibri"/>
              </a:rPr>
              <a:t> </a:t>
            </a:r>
            <a:r>
              <a:rPr lang="en-US" sz="2800" b="0" spc="-20">
                <a:latin typeface="Calibri"/>
                <a:cs typeface="Calibri"/>
              </a:rPr>
              <a:t>defects</a:t>
            </a:r>
            <a:br>
              <a:rPr lang="en-US" sz="2800" b="0">
                <a:latin typeface="Calibri"/>
                <a:cs typeface="Calibri"/>
              </a:rPr>
            </a:br>
            <a:r>
              <a:rPr lang="en-US" sz="2800" b="0" spc="-20">
                <a:latin typeface="Calibri"/>
                <a:cs typeface="Calibri"/>
              </a:rPr>
              <a:t>Physical</a:t>
            </a:r>
            <a:r>
              <a:rPr lang="en-US" sz="2800" b="0" spc="25">
                <a:latin typeface="Calibri"/>
                <a:cs typeface="Calibri"/>
              </a:rPr>
              <a:t> </a:t>
            </a:r>
            <a:r>
              <a:rPr lang="en-US" sz="2800" b="0" spc="-15" err="1">
                <a:latin typeface="Calibri"/>
                <a:cs typeface="Calibri"/>
              </a:rPr>
              <a:t>examination:Bp,weight,height,presence</a:t>
            </a:r>
            <a:r>
              <a:rPr lang="en-US" sz="2800" b="0" spc="25">
                <a:latin typeface="Calibri"/>
                <a:cs typeface="Calibri"/>
              </a:rPr>
              <a:t> </a:t>
            </a:r>
            <a:r>
              <a:rPr lang="en-US" sz="2800" b="0" spc="-5">
                <a:latin typeface="Calibri"/>
                <a:cs typeface="Calibri"/>
              </a:rPr>
              <a:t>of</a:t>
            </a:r>
            <a:r>
              <a:rPr lang="en-US" sz="2800" b="0" spc="25">
                <a:latin typeface="Calibri"/>
                <a:cs typeface="Calibri"/>
              </a:rPr>
              <a:t> </a:t>
            </a:r>
            <a:r>
              <a:rPr lang="en-US" sz="2800" b="0" spc="-5" err="1">
                <a:latin typeface="Calibri"/>
                <a:cs typeface="Calibri"/>
              </a:rPr>
              <a:t>Abd</a:t>
            </a:r>
            <a:r>
              <a:rPr lang="en-US" sz="2800" b="0" spc="30">
                <a:latin typeface="Calibri"/>
                <a:cs typeface="Calibri"/>
              </a:rPr>
              <a:t> </a:t>
            </a:r>
            <a:r>
              <a:rPr lang="en-US" sz="2800" b="0" spc="-10" err="1">
                <a:latin typeface="Calibri"/>
                <a:cs typeface="Calibri"/>
              </a:rPr>
              <a:t>masses,congenital</a:t>
            </a:r>
            <a:r>
              <a:rPr lang="en-US" sz="2800" b="0" spc="-10">
                <a:latin typeface="Calibri"/>
                <a:cs typeface="Calibri"/>
              </a:rPr>
              <a:t> </a:t>
            </a:r>
            <a:r>
              <a:rPr lang="en-US" sz="2800" b="0" spc="-620">
                <a:latin typeface="Calibri"/>
                <a:cs typeface="Calibri"/>
              </a:rPr>
              <a:t> </a:t>
            </a:r>
            <a:r>
              <a:rPr lang="en-US" sz="2800" b="0">
                <a:latin typeface="Calibri"/>
                <a:cs typeface="Calibri"/>
              </a:rPr>
              <a:t>anomalies</a:t>
            </a:r>
            <a:br>
              <a:rPr lang="en-US" sz="2800" b="0">
                <a:latin typeface="Calibri"/>
                <a:cs typeface="Calibri"/>
              </a:rPr>
            </a:br>
            <a:br>
              <a:rPr lang="en-US" sz="2800" b="0">
                <a:latin typeface="Calibri"/>
                <a:cs typeface="Calibri"/>
              </a:rPr>
            </a:br>
            <a:r>
              <a:rPr lang="en-US" sz="3600" spc="-20">
                <a:latin typeface="Calibri"/>
                <a:cs typeface="Calibri"/>
              </a:rPr>
              <a:t>Investigation:</a:t>
            </a:r>
            <a:r>
              <a:rPr lang="en-US" sz="2800" b="0" spc="-15">
                <a:latin typeface="Calibri"/>
                <a:cs typeface="Calibri"/>
              </a:rPr>
              <a:t> </a:t>
            </a:r>
            <a:r>
              <a:rPr lang="en-US" sz="2800" b="0" spc="-5">
                <a:latin typeface="Calibri"/>
                <a:cs typeface="Calibri"/>
              </a:rPr>
              <a:t>U/S </a:t>
            </a:r>
            <a:r>
              <a:rPr lang="en-US" sz="2800" b="0">
                <a:latin typeface="Calibri"/>
                <a:cs typeface="Calibri"/>
              </a:rPr>
              <a:t>,</a:t>
            </a:r>
            <a:r>
              <a:rPr lang="en-US" sz="2800" b="0" spc="-10">
                <a:latin typeface="Calibri"/>
                <a:cs typeface="Calibri"/>
              </a:rPr>
              <a:t> </a:t>
            </a:r>
            <a:r>
              <a:rPr lang="en-US" sz="2800" b="0" spc="-5">
                <a:latin typeface="Calibri"/>
                <a:cs typeface="Calibri"/>
              </a:rPr>
              <a:t>Ct or</a:t>
            </a:r>
            <a:r>
              <a:rPr lang="en-US" sz="2800" b="0" spc="-10">
                <a:latin typeface="Calibri"/>
                <a:cs typeface="Calibri"/>
              </a:rPr>
              <a:t> MRI </a:t>
            </a:r>
            <a:r>
              <a:rPr lang="en-US" sz="2800" b="0" spc="-15">
                <a:latin typeface="Calibri"/>
                <a:cs typeface="Calibri"/>
              </a:rPr>
              <a:t>,Brain</a:t>
            </a:r>
            <a:r>
              <a:rPr lang="en-US" sz="2800" b="0" spc="-10">
                <a:latin typeface="Calibri"/>
                <a:cs typeface="Calibri"/>
              </a:rPr>
              <a:t> </a:t>
            </a:r>
            <a:r>
              <a:rPr lang="en-US" sz="2800" b="0" spc="-5">
                <a:latin typeface="Calibri"/>
                <a:cs typeface="Calibri"/>
              </a:rPr>
              <a:t>imaging </a:t>
            </a:r>
            <a:r>
              <a:rPr lang="en-US" sz="2800" b="0">
                <a:latin typeface="Calibri"/>
                <a:cs typeface="Calibri"/>
              </a:rPr>
              <a:t>and</a:t>
            </a:r>
            <a:r>
              <a:rPr lang="en-US" sz="2800" b="0" spc="-10">
                <a:latin typeface="Calibri"/>
                <a:cs typeface="Calibri"/>
              </a:rPr>
              <a:t> </a:t>
            </a:r>
            <a:r>
              <a:rPr lang="en-US" sz="2800" b="0" spc="-15" err="1">
                <a:latin typeface="Calibri"/>
                <a:cs typeface="Calibri"/>
              </a:rPr>
              <a:t>Biobsy</a:t>
            </a:r>
            <a:br>
              <a:rPr lang="en-US" sz="2800" b="0">
                <a:latin typeface="Calibri"/>
                <a:cs typeface="Calibri"/>
              </a:rPr>
            </a:br>
            <a:r>
              <a:rPr lang="en-US" sz="2800" b="0" spc="-5">
                <a:latin typeface="Calibri"/>
                <a:cs typeface="Calibri"/>
              </a:rPr>
              <a:t>CBC </a:t>
            </a:r>
            <a:r>
              <a:rPr lang="en-US" sz="2800" b="0" spc="-15">
                <a:latin typeface="Calibri"/>
                <a:cs typeface="Calibri"/>
              </a:rPr>
              <a:t>,platelet</a:t>
            </a:r>
            <a:r>
              <a:rPr lang="en-US" sz="2800" b="0" spc="-5">
                <a:latin typeface="Calibri"/>
                <a:cs typeface="Calibri"/>
              </a:rPr>
              <a:t> </a:t>
            </a:r>
            <a:r>
              <a:rPr lang="en-US" sz="2800" b="0" spc="-15">
                <a:latin typeface="Calibri"/>
                <a:cs typeface="Calibri"/>
              </a:rPr>
              <a:t>count</a:t>
            </a:r>
            <a:r>
              <a:rPr lang="en-US" sz="2800" b="0" spc="-5">
                <a:latin typeface="Calibri"/>
                <a:cs typeface="Calibri"/>
              </a:rPr>
              <a:t> </a:t>
            </a:r>
            <a:r>
              <a:rPr lang="en-US" sz="2800" b="0">
                <a:latin typeface="Calibri"/>
                <a:cs typeface="Calibri"/>
              </a:rPr>
              <a:t>, </a:t>
            </a:r>
            <a:r>
              <a:rPr lang="en-US" sz="2800" b="0" spc="-5">
                <a:latin typeface="Calibri"/>
                <a:cs typeface="Calibri"/>
              </a:rPr>
              <a:t>urine</a:t>
            </a:r>
            <a:r>
              <a:rPr lang="en-US" sz="2800" b="0">
                <a:latin typeface="Calibri"/>
                <a:cs typeface="Calibri"/>
              </a:rPr>
              <a:t> </a:t>
            </a:r>
            <a:r>
              <a:rPr lang="en-US" sz="2800" b="0" spc="-35" err="1">
                <a:latin typeface="Calibri"/>
                <a:cs typeface="Calibri"/>
              </a:rPr>
              <a:t>analysis,KFT,LFT,serum</a:t>
            </a:r>
            <a:r>
              <a:rPr lang="en-US" sz="2800" b="0">
                <a:latin typeface="Calibri"/>
                <a:cs typeface="Calibri"/>
              </a:rPr>
              <a:t> </a:t>
            </a:r>
            <a:r>
              <a:rPr lang="en-US" sz="2800" b="0" spc="-10">
                <a:latin typeface="Calibri"/>
                <a:cs typeface="Calibri"/>
              </a:rPr>
              <a:t>electrolytes</a:t>
            </a:r>
            <a:br>
              <a:rPr lang="en-US" sz="2800" b="0">
                <a:latin typeface="Calibri"/>
                <a:cs typeface="Calibri"/>
              </a:rPr>
            </a:br>
            <a:endParaRPr lang="en-US" sz="2800"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4553" y="1000995"/>
            <a:ext cx="6143625" cy="4832861"/>
          </a:xfrm>
          <a:prstGeom prst="rect">
            <a:avLst/>
          </a:prstGeom>
        </p:spPr>
        <p:txBody>
          <a:bodyPr vert="horz" wrap="square" lIns="0" tIns="97790" rIns="0" bIns="0" rtlCol="0">
            <a:spAutoFit/>
          </a:bodyPr>
          <a:lstStyle/>
          <a:p>
            <a:pPr marL="187960" marR="8890" indent="-175895" algn="just">
              <a:lnSpc>
                <a:spcPct val="80000"/>
              </a:lnSpc>
              <a:spcBef>
                <a:spcPts val="770"/>
              </a:spcBef>
              <a:buFont typeface="Arial MT"/>
              <a:buChar char="•"/>
              <a:tabLst>
                <a:tab pos="188595" algn="l"/>
              </a:tabLst>
            </a:pPr>
            <a:r>
              <a:rPr sz="2800" spc="-5">
                <a:latin typeface="Calibri"/>
                <a:cs typeface="Calibri"/>
              </a:rPr>
              <a:t>The</a:t>
            </a:r>
            <a:r>
              <a:rPr sz="2800">
                <a:latin typeface="Calibri"/>
                <a:cs typeface="Calibri"/>
              </a:rPr>
              <a:t> </a:t>
            </a:r>
            <a:r>
              <a:rPr sz="2800" spc="-15">
                <a:solidFill>
                  <a:srgbClr val="FF0000"/>
                </a:solidFill>
                <a:latin typeface="Calibri"/>
                <a:cs typeface="Calibri"/>
              </a:rPr>
              <a:t>Reed-Sternberg</a:t>
            </a:r>
            <a:r>
              <a:rPr sz="2800" spc="-10">
                <a:solidFill>
                  <a:srgbClr val="FF0000"/>
                </a:solidFill>
                <a:latin typeface="Calibri"/>
                <a:cs typeface="Calibri"/>
              </a:rPr>
              <a:t> </a:t>
            </a:r>
            <a:r>
              <a:rPr sz="2800" spc="-15">
                <a:solidFill>
                  <a:srgbClr val="FF0000"/>
                </a:solidFill>
                <a:latin typeface="Calibri"/>
                <a:cs typeface="Calibri"/>
              </a:rPr>
              <a:t>(RS)</a:t>
            </a:r>
            <a:r>
              <a:rPr sz="2800" spc="-10">
                <a:solidFill>
                  <a:srgbClr val="FF0000"/>
                </a:solidFill>
                <a:latin typeface="Calibri"/>
                <a:cs typeface="Calibri"/>
              </a:rPr>
              <a:t> </a:t>
            </a:r>
            <a:r>
              <a:rPr sz="2800">
                <a:solidFill>
                  <a:srgbClr val="FF0000"/>
                </a:solidFill>
                <a:latin typeface="Calibri"/>
                <a:cs typeface="Calibri"/>
              </a:rPr>
              <a:t>cell</a:t>
            </a:r>
            <a:r>
              <a:rPr sz="2800" b="1">
                <a:latin typeface="Calibri"/>
                <a:cs typeface="Calibri"/>
              </a:rPr>
              <a:t>,</a:t>
            </a:r>
            <a:r>
              <a:rPr sz="2800" b="1" spc="5">
                <a:latin typeface="Calibri"/>
                <a:cs typeface="Calibri"/>
              </a:rPr>
              <a:t> </a:t>
            </a:r>
            <a:r>
              <a:rPr sz="2800">
                <a:latin typeface="Calibri"/>
                <a:cs typeface="Calibri"/>
              </a:rPr>
              <a:t>a </a:t>
            </a:r>
            <a:r>
              <a:rPr sz="2800" spc="5">
                <a:latin typeface="Calibri"/>
                <a:cs typeface="Calibri"/>
              </a:rPr>
              <a:t> </a:t>
            </a:r>
            <a:r>
              <a:rPr sz="2800" spc="-15">
                <a:latin typeface="Calibri"/>
                <a:cs typeface="Calibri"/>
              </a:rPr>
              <a:t>pathognomonic </a:t>
            </a:r>
            <a:r>
              <a:rPr sz="2800" spc="-25">
                <a:latin typeface="Calibri"/>
                <a:cs typeface="Calibri"/>
              </a:rPr>
              <a:t>feature </a:t>
            </a:r>
            <a:r>
              <a:rPr sz="2800" spc="-5">
                <a:latin typeface="Calibri"/>
                <a:cs typeface="Calibri"/>
              </a:rPr>
              <a:t>of </a:t>
            </a:r>
            <a:r>
              <a:rPr sz="2800" spc="5">
                <a:latin typeface="Calibri"/>
                <a:cs typeface="Calibri"/>
              </a:rPr>
              <a:t>HL, </a:t>
            </a:r>
            <a:r>
              <a:rPr sz="2800" spc="-5">
                <a:latin typeface="Calibri"/>
                <a:cs typeface="Calibri"/>
              </a:rPr>
              <a:t>is </a:t>
            </a:r>
            <a:r>
              <a:rPr sz="2800">
                <a:latin typeface="Calibri"/>
                <a:cs typeface="Calibri"/>
              </a:rPr>
              <a:t>a </a:t>
            </a:r>
            <a:r>
              <a:rPr sz="2800" spc="-15">
                <a:latin typeface="Calibri"/>
                <a:cs typeface="Calibri"/>
              </a:rPr>
              <a:t>large </a:t>
            </a:r>
            <a:r>
              <a:rPr sz="2800" spc="-10">
                <a:latin typeface="Calibri"/>
                <a:cs typeface="Calibri"/>
              </a:rPr>
              <a:t> </a:t>
            </a:r>
            <a:r>
              <a:rPr sz="2800" spc="-5">
                <a:latin typeface="Calibri"/>
                <a:cs typeface="Calibri"/>
              </a:rPr>
              <a:t>cell (15-45 μm in </a:t>
            </a:r>
            <a:r>
              <a:rPr sz="2800" spc="-10">
                <a:latin typeface="Calibri"/>
                <a:cs typeface="Calibri"/>
              </a:rPr>
              <a:t>diameter) </a:t>
            </a:r>
            <a:r>
              <a:rPr sz="2800" spc="-5">
                <a:latin typeface="Calibri"/>
                <a:cs typeface="Calibri"/>
              </a:rPr>
              <a:t>with multiple </a:t>
            </a:r>
            <a:r>
              <a:rPr sz="2800" spc="-620">
                <a:latin typeface="Calibri"/>
                <a:cs typeface="Calibri"/>
              </a:rPr>
              <a:t> </a:t>
            </a:r>
            <a:r>
              <a:rPr sz="2800" spc="-5">
                <a:latin typeface="Calibri"/>
                <a:cs typeface="Calibri"/>
              </a:rPr>
              <a:t>or</a:t>
            </a:r>
            <a:r>
              <a:rPr sz="2800" spc="-10">
                <a:latin typeface="Calibri"/>
                <a:cs typeface="Calibri"/>
              </a:rPr>
              <a:t> multilobulated</a:t>
            </a:r>
            <a:r>
              <a:rPr sz="2800" spc="-5">
                <a:latin typeface="Calibri"/>
                <a:cs typeface="Calibri"/>
              </a:rPr>
              <a:t> nuclei.</a:t>
            </a:r>
            <a:endParaRPr sz="2800">
              <a:latin typeface="Calibri"/>
              <a:cs typeface="Calibri"/>
            </a:endParaRPr>
          </a:p>
          <a:p>
            <a:pPr>
              <a:lnSpc>
                <a:spcPct val="100000"/>
              </a:lnSpc>
              <a:spcBef>
                <a:spcPts val="50"/>
              </a:spcBef>
              <a:buFont typeface="Arial MT"/>
              <a:buChar char="•"/>
            </a:pPr>
            <a:endParaRPr sz="3800">
              <a:latin typeface="Calibri"/>
              <a:cs typeface="Calibri"/>
            </a:endParaRPr>
          </a:p>
          <a:p>
            <a:pPr marL="187960" marR="5080" indent="-175895" algn="just">
              <a:lnSpc>
                <a:spcPct val="80000"/>
              </a:lnSpc>
              <a:buFont typeface="Arial MT"/>
              <a:buChar char="•"/>
              <a:tabLst>
                <a:tab pos="188595" algn="l"/>
              </a:tabLst>
            </a:pPr>
            <a:r>
              <a:rPr sz="2800" spc="-5">
                <a:latin typeface="Calibri"/>
                <a:cs typeface="Calibri"/>
              </a:rPr>
              <a:t>This cell </a:t>
            </a:r>
            <a:r>
              <a:rPr sz="2800" spc="-10">
                <a:latin typeface="Calibri"/>
                <a:cs typeface="Calibri"/>
              </a:rPr>
              <a:t>type </a:t>
            </a:r>
            <a:r>
              <a:rPr sz="2800" spc="-5">
                <a:latin typeface="Calibri"/>
                <a:cs typeface="Calibri"/>
              </a:rPr>
              <a:t>is </a:t>
            </a:r>
            <a:r>
              <a:rPr sz="2800" spc="-10">
                <a:latin typeface="Calibri"/>
                <a:cs typeface="Calibri"/>
              </a:rPr>
              <a:t>considered the </a:t>
            </a:r>
            <a:r>
              <a:rPr sz="2800" spc="-5">
                <a:solidFill>
                  <a:srgbClr val="FF0000"/>
                </a:solidFill>
                <a:latin typeface="Calibri"/>
                <a:cs typeface="Calibri"/>
              </a:rPr>
              <a:t>hallmark </a:t>
            </a:r>
            <a:r>
              <a:rPr sz="2800">
                <a:solidFill>
                  <a:srgbClr val="FF0000"/>
                </a:solidFill>
                <a:latin typeface="Calibri"/>
                <a:cs typeface="Calibri"/>
              </a:rPr>
              <a:t> </a:t>
            </a:r>
            <a:r>
              <a:rPr sz="2800" spc="-5">
                <a:solidFill>
                  <a:srgbClr val="FF0000"/>
                </a:solidFill>
                <a:latin typeface="Calibri"/>
                <a:cs typeface="Calibri"/>
              </a:rPr>
              <a:t>of </a:t>
            </a:r>
            <a:r>
              <a:rPr sz="2800">
                <a:solidFill>
                  <a:srgbClr val="FF0000"/>
                </a:solidFill>
                <a:latin typeface="Calibri"/>
                <a:cs typeface="Calibri"/>
              </a:rPr>
              <a:t>HL</a:t>
            </a:r>
            <a:r>
              <a:rPr sz="2800">
                <a:latin typeface="Calibri"/>
                <a:cs typeface="Calibri"/>
              </a:rPr>
              <a:t>, although </a:t>
            </a:r>
            <a:r>
              <a:rPr sz="2800" spc="-5">
                <a:latin typeface="Calibri"/>
                <a:cs typeface="Calibri"/>
              </a:rPr>
              <a:t>similar cells </a:t>
            </a:r>
            <a:r>
              <a:rPr sz="2800" spc="-15">
                <a:solidFill>
                  <a:srgbClr val="FF0000"/>
                </a:solidFill>
                <a:latin typeface="Calibri"/>
                <a:cs typeface="Calibri"/>
              </a:rPr>
              <a:t>are </a:t>
            </a:r>
            <a:r>
              <a:rPr sz="2800" spc="-5">
                <a:solidFill>
                  <a:srgbClr val="FF0000"/>
                </a:solidFill>
                <a:latin typeface="Calibri"/>
                <a:cs typeface="Calibri"/>
              </a:rPr>
              <a:t>seen in </a:t>
            </a:r>
            <a:r>
              <a:rPr sz="2800">
                <a:solidFill>
                  <a:srgbClr val="FF0000"/>
                </a:solidFill>
                <a:latin typeface="Calibri"/>
                <a:cs typeface="Calibri"/>
              </a:rPr>
              <a:t> </a:t>
            </a:r>
            <a:r>
              <a:rPr sz="2800" spc="-15">
                <a:solidFill>
                  <a:srgbClr val="FF0000"/>
                </a:solidFill>
                <a:latin typeface="Calibri"/>
                <a:cs typeface="Calibri"/>
              </a:rPr>
              <a:t>infectious</a:t>
            </a:r>
            <a:r>
              <a:rPr sz="2800" spc="-10">
                <a:solidFill>
                  <a:srgbClr val="FF0000"/>
                </a:solidFill>
                <a:latin typeface="Calibri"/>
                <a:cs typeface="Calibri"/>
              </a:rPr>
              <a:t> </a:t>
            </a:r>
            <a:r>
              <a:rPr sz="2800" spc="-5">
                <a:solidFill>
                  <a:srgbClr val="FF0000"/>
                </a:solidFill>
                <a:latin typeface="Calibri"/>
                <a:cs typeface="Calibri"/>
              </a:rPr>
              <a:t>mononucleosis,</a:t>
            </a:r>
            <a:r>
              <a:rPr sz="2800">
                <a:solidFill>
                  <a:srgbClr val="FF0000"/>
                </a:solidFill>
                <a:latin typeface="Calibri"/>
                <a:cs typeface="Calibri"/>
              </a:rPr>
              <a:t> </a:t>
            </a:r>
            <a:r>
              <a:rPr sz="2800" spc="-5">
                <a:solidFill>
                  <a:srgbClr val="FF0000"/>
                </a:solidFill>
                <a:latin typeface="Calibri"/>
                <a:cs typeface="Calibri"/>
              </a:rPr>
              <a:t>non-Hodgkin </a:t>
            </a:r>
            <a:r>
              <a:rPr sz="2800">
                <a:solidFill>
                  <a:srgbClr val="FF0000"/>
                </a:solidFill>
                <a:latin typeface="Calibri"/>
                <a:cs typeface="Calibri"/>
              </a:rPr>
              <a:t> </a:t>
            </a:r>
            <a:r>
              <a:rPr sz="2800" spc="-5">
                <a:solidFill>
                  <a:srgbClr val="FF0000"/>
                </a:solidFill>
                <a:latin typeface="Calibri"/>
                <a:cs typeface="Calibri"/>
              </a:rPr>
              <a:t>lymphoma, </a:t>
            </a:r>
            <a:r>
              <a:rPr sz="2800">
                <a:solidFill>
                  <a:srgbClr val="FF0000"/>
                </a:solidFill>
                <a:latin typeface="Calibri"/>
                <a:cs typeface="Calibri"/>
              </a:rPr>
              <a:t>and </a:t>
            </a:r>
            <a:r>
              <a:rPr sz="2800" spc="-5">
                <a:solidFill>
                  <a:srgbClr val="FF0000"/>
                </a:solidFill>
                <a:latin typeface="Calibri"/>
                <a:cs typeface="Calibri"/>
              </a:rPr>
              <a:t>other conditions</a:t>
            </a:r>
            <a:r>
              <a:rPr sz="2800" spc="-5">
                <a:latin typeface="Calibri"/>
                <a:cs typeface="Calibri"/>
              </a:rPr>
              <a:t>. The </a:t>
            </a:r>
            <a:r>
              <a:rPr sz="2800" spc="-20">
                <a:latin typeface="Calibri"/>
                <a:cs typeface="Calibri"/>
              </a:rPr>
              <a:t>RS </a:t>
            </a:r>
            <a:r>
              <a:rPr sz="2800" spc="-15">
                <a:latin typeface="Calibri"/>
                <a:cs typeface="Calibri"/>
              </a:rPr>
              <a:t> </a:t>
            </a:r>
            <a:r>
              <a:rPr sz="2800" spc="-5">
                <a:latin typeface="Calibri"/>
                <a:cs typeface="Calibri"/>
              </a:rPr>
              <a:t>cell is clonal in origin </a:t>
            </a:r>
            <a:r>
              <a:rPr sz="2800">
                <a:latin typeface="Calibri"/>
                <a:cs typeface="Calibri"/>
              </a:rPr>
              <a:t>and arises </a:t>
            </a:r>
            <a:r>
              <a:rPr sz="2800" spc="-15">
                <a:latin typeface="Calibri"/>
                <a:cs typeface="Calibri"/>
              </a:rPr>
              <a:t>from </a:t>
            </a:r>
            <a:r>
              <a:rPr sz="2800" spc="-10">
                <a:latin typeface="Calibri"/>
                <a:cs typeface="Calibri"/>
              </a:rPr>
              <a:t>the </a:t>
            </a:r>
            <a:r>
              <a:rPr sz="2800" spc="-5">
                <a:latin typeface="Calibri"/>
                <a:cs typeface="Calibri"/>
              </a:rPr>
              <a:t> </a:t>
            </a:r>
            <a:r>
              <a:rPr sz="2800" spc="-10">
                <a:latin typeface="Calibri"/>
                <a:cs typeface="Calibri"/>
              </a:rPr>
              <a:t>germinal </a:t>
            </a:r>
            <a:r>
              <a:rPr sz="2800" spc="-15">
                <a:latin typeface="Calibri"/>
                <a:cs typeface="Calibri"/>
              </a:rPr>
              <a:t>center </a:t>
            </a:r>
            <a:r>
              <a:rPr sz="2800">
                <a:latin typeface="Calibri"/>
                <a:cs typeface="Calibri"/>
              </a:rPr>
              <a:t>B </a:t>
            </a:r>
            <a:r>
              <a:rPr sz="2800" spc="-5">
                <a:latin typeface="Calibri"/>
                <a:cs typeface="Calibri"/>
              </a:rPr>
              <a:t>cells but </a:t>
            </a:r>
            <a:r>
              <a:rPr sz="2800" spc="-10">
                <a:latin typeface="Calibri"/>
                <a:cs typeface="Calibri"/>
              </a:rPr>
              <a:t>typically </a:t>
            </a:r>
            <a:r>
              <a:rPr sz="2800" spc="-5">
                <a:latin typeface="Calibri"/>
                <a:cs typeface="Calibri"/>
              </a:rPr>
              <a:t>has </a:t>
            </a:r>
            <a:r>
              <a:rPr sz="2800">
                <a:latin typeface="Calibri"/>
                <a:cs typeface="Calibri"/>
              </a:rPr>
              <a:t> </a:t>
            </a:r>
            <a:r>
              <a:rPr sz="2800" spc="-15">
                <a:latin typeface="Calibri"/>
                <a:cs typeface="Calibri"/>
              </a:rPr>
              <a:t>lost</a:t>
            </a:r>
            <a:r>
              <a:rPr sz="2800" spc="-10">
                <a:latin typeface="Calibri"/>
                <a:cs typeface="Calibri"/>
              </a:rPr>
              <a:t> </a:t>
            </a:r>
            <a:r>
              <a:rPr sz="2800" spc="-15">
                <a:latin typeface="Calibri"/>
                <a:cs typeface="Calibri"/>
              </a:rPr>
              <a:t>most</a:t>
            </a:r>
            <a:r>
              <a:rPr sz="2800" spc="-10">
                <a:latin typeface="Calibri"/>
                <a:cs typeface="Calibri"/>
              </a:rPr>
              <a:t> B-cell</a:t>
            </a:r>
            <a:r>
              <a:rPr sz="2800" spc="-5">
                <a:latin typeface="Calibri"/>
                <a:cs typeface="Calibri"/>
              </a:rPr>
              <a:t> </a:t>
            </a:r>
            <a:r>
              <a:rPr sz="2800" spc="-10">
                <a:latin typeface="Calibri"/>
                <a:cs typeface="Calibri"/>
              </a:rPr>
              <a:t>gene</a:t>
            </a:r>
            <a:r>
              <a:rPr sz="2800" spc="-5">
                <a:latin typeface="Calibri"/>
                <a:cs typeface="Calibri"/>
              </a:rPr>
              <a:t> </a:t>
            </a:r>
            <a:r>
              <a:rPr sz="2800" spc="-15">
                <a:latin typeface="Calibri"/>
                <a:cs typeface="Calibri"/>
              </a:rPr>
              <a:t>expression</a:t>
            </a:r>
            <a:r>
              <a:rPr sz="2800" spc="-10">
                <a:latin typeface="Calibri"/>
                <a:cs typeface="Calibri"/>
              </a:rPr>
              <a:t> </a:t>
            </a:r>
            <a:r>
              <a:rPr sz="2800">
                <a:latin typeface="Calibri"/>
                <a:cs typeface="Calibri"/>
              </a:rPr>
              <a:t>and </a:t>
            </a:r>
            <a:r>
              <a:rPr sz="2800" spc="5">
                <a:latin typeface="Calibri"/>
                <a:cs typeface="Calibri"/>
              </a:rPr>
              <a:t> </a:t>
            </a:r>
            <a:r>
              <a:rPr sz="2800" spc="-5">
                <a:latin typeface="Calibri"/>
                <a:cs typeface="Calibri"/>
              </a:rPr>
              <a:t>function.</a:t>
            </a:r>
            <a:endParaRPr sz="2800">
              <a:latin typeface="Calibri"/>
              <a:cs typeface="Calibri"/>
            </a:endParaRPr>
          </a:p>
        </p:txBody>
      </p:sp>
      <p:pic>
        <p:nvPicPr>
          <p:cNvPr id="3" name="object 3"/>
          <p:cNvPicPr/>
          <p:nvPr/>
        </p:nvPicPr>
        <p:blipFill>
          <a:blip r:embed="rId2" cstate="print"/>
          <a:stretch>
            <a:fillRect/>
          </a:stretch>
        </p:blipFill>
        <p:spPr>
          <a:xfrm>
            <a:off x="7962266" y="1806304"/>
            <a:ext cx="3694847" cy="333131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EC169-F948-4685-B818-22AF0980A819}"/>
              </a:ext>
            </a:extLst>
          </p:cNvPr>
          <p:cNvSpPr>
            <a:spLocks noGrp="1"/>
          </p:cNvSpPr>
          <p:nvPr>
            <p:ph type="title"/>
          </p:nvPr>
        </p:nvSpPr>
        <p:spPr>
          <a:xfrm>
            <a:off x="195934" y="598258"/>
            <a:ext cx="11800143" cy="923330"/>
          </a:xfrm>
        </p:spPr>
        <p:txBody>
          <a:bodyPr/>
          <a:lstStyle/>
          <a:p>
            <a:endParaRPr lang="en-US"/>
          </a:p>
        </p:txBody>
      </p:sp>
      <p:pic>
        <p:nvPicPr>
          <p:cNvPr id="5" name="Content Placeholder 4" descr="A screenshot of a social media post&#10;&#10;Description automatically generated">
            <a:extLst>
              <a:ext uri="{FF2B5EF4-FFF2-40B4-BE49-F238E27FC236}">
                <a16:creationId xmlns:a16="http://schemas.microsoft.com/office/drawing/2014/main" id="{22A3C20F-AA5B-4AC2-A249-2377F8BF3011}"/>
              </a:ext>
            </a:extLst>
          </p:cNvPr>
          <p:cNvPicPr>
            <a:picLocks noGrp="1" noChangeAspect="1"/>
          </p:cNvPicPr>
          <p:nvPr>
            <p:ph idx="4294967295"/>
          </p:nvPr>
        </p:nvPicPr>
        <p:blipFill>
          <a:blip r:embed="rId2" cstate="print"/>
          <a:stretch>
            <a:fillRect/>
          </a:stretch>
        </p:blipFill>
        <p:spPr>
          <a:xfrm>
            <a:off x="1" y="2172078"/>
            <a:ext cx="12192000" cy="4764121"/>
          </a:xfrm>
          <a:prstGeom prst="rect">
            <a:avLst/>
          </a:prstGeom>
        </p:spPr>
      </p:pic>
      <p:pic>
        <p:nvPicPr>
          <p:cNvPr id="6" name="Content Placeholder 6">
            <a:extLst>
              <a:ext uri="{FF2B5EF4-FFF2-40B4-BE49-F238E27FC236}">
                <a16:creationId xmlns:a16="http://schemas.microsoft.com/office/drawing/2014/main" id="{E9F9B752-D1C7-4809-A4AE-9CAD4E4B2A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1" r="1666" b="79336"/>
          <a:stretch/>
        </p:blipFill>
        <p:spPr>
          <a:xfrm>
            <a:off x="52" y="0"/>
            <a:ext cx="12191999" cy="2171700"/>
          </a:xfrm>
          <a:prstGeom prst="rect">
            <a:avLst/>
          </a:prstGeom>
        </p:spPr>
      </p:pic>
    </p:spTree>
    <p:extLst>
      <p:ext uri="{BB962C8B-B14F-4D97-AF65-F5344CB8AC3E}">
        <p14:creationId xmlns:p14="http://schemas.microsoft.com/office/powerpoint/2010/main" val="1584816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637461"/>
            <a:ext cx="2980691" cy="689932"/>
          </a:xfrm>
          <a:prstGeom prst="rect">
            <a:avLst/>
          </a:prstGeom>
        </p:spPr>
        <p:txBody>
          <a:bodyPr vert="horz" wrap="square" lIns="0" tIns="12700" rIns="0" bIns="0" rtlCol="0">
            <a:spAutoFit/>
          </a:bodyPr>
          <a:lstStyle/>
          <a:p>
            <a:pPr marL="12700">
              <a:lnSpc>
                <a:spcPct val="100000"/>
              </a:lnSpc>
              <a:spcBef>
                <a:spcPts val="100"/>
              </a:spcBef>
            </a:pPr>
            <a:r>
              <a:rPr sz="4400" b="0" spc="-10">
                <a:latin typeface="Calibri"/>
                <a:cs typeface="Calibri"/>
              </a:rPr>
              <a:t>Wilms</a:t>
            </a:r>
            <a:r>
              <a:rPr sz="4400" b="0" spc="-90">
                <a:latin typeface="Calibri"/>
                <a:cs typeface="Calibri"/>
              </a:rPr>
              <a:t> </a:t>
            </a:r>
            <a:r>
              <a:rPr sz="4400" b="0" spc="-5">
                <a:latin typeface="Calibri"/>
                <a:cs typeface="Calibri"/>
              </a:rPr>
              <a:t>tumor</a:t>
            </a:r>
            <a:endParaRPr sz="4400">
              <a:latin typeface="Calibri"/>
              <a:cs typeface="Calibri"/>
            </a:endParaRPr>
          </a:p>
        </p:txBody>
      </p:sp>
      <p:pic>
        <p:nvPicPr>
          <p:cNvPr id="3" name="object 3"/>
          <p:cNvPicPr/>
          <p:nvPr/>
        </p:nvPicPr>
        <p:blipFill>
          <a:blip r:embed="rId2" cstate="print"/>
          <a:stretch>
            <a:fillRect/>
          </a:stretch>
        </p:blipFill>
        <p:spPr>
          <a:xfrm>
            <a:off x="6480049" y="2506672"/>
            <a:ext cx="4969847" cy="4351337"/>
          </a:xfrm>
          <a:prstGeom prst="rect">
            <a:avLst/>
          </a:prstGeom>
        </p:spPr>
      </p:pic>
      <p:pic>
        <p:nvPicPr>
          <p:cNvPr id="4" name="object 4"/>
          <p:cNvPicPr/>
          <p:nvPr/>
        </p:nvPicPr>
        <p:blipFill>
          <a:blip r:embed="rId3" cstate="print"/>
          <a:stretch>
            <a:fillRect/>
          </a:stretch>
        </p:blipFill>
        <p:spPr>
          <a:xfrm>
            <a:off x="719409" y="2204864"/>
            <a:ext cx="4719799" cy="383727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endParaRPr lang="en-US"/>
          </a:p>
        </p:txBody>
      </p:sp>
      <p:sp>
        <p:nvSpPr>
          <p:cNvPr id="4" name="عنوان 3"/>
          <p:cNvSpPr>
            <a:spLocks noGrp="1"/>
          </p:cNvSpPr>
          <p:nvPr>
            <p:ph type="title" idx="2"/>
          </p:nvPr>
        </p:nvSpPr>
        <p:spPr>
          <a:xfrm>
            <a:off x="-240704" y="692696"/>
            <a:ext cx="12432704" cy="4238352"/>
          </a:xfrm>
        </p:spPr>
        <p:txBody>
          <a:bodyPr/>
          <a:lstStyle/>
          <a:p>
            <a:r>
              <a:rPr lang="en-US" sz="2400">
                <a:solidFill>
                  <a:srgbClr val="FF0000"/>
                </a:solidFill>
              </a:rPr>
              <a:t> imaging </a:t>
            </a:r>
            <a:br>
              <a:rPr lang="en-US" sz="2400">
                <a:solidFill>
                  <a:srgbClr val="FF0000"/>
                </a:solidFill>
              </a:rPr>
            </a:br>
            <a:r>
              <a:rPr lang="en-US" sz="2400">
                <a:solidFill>
                  <a:srgbClr val="FF0000"/>
                </a:solidFill>
              </a:rPr>
              <a:t>→ On US </a:t>
            </a:r>
            <a:r>
              <a:rPr lang="en-US" sz="2400"/>
              <a:t>;focal areas of necrosis or hemorrhage imaging modality the  and </a:t>
            </a:r>
            <a:r>
              <a:rPr lang="en-US" sz="2400" err="1"/>
              <a:t>hydronephrosis</a:t>
            </a:r>
            <a:r>
              <a:rPr lang="en-US" sz="2400"/>
              <a:t> (due to obstruction of renal pelvis ). </a:t>
            </a:r>
            <a:br>
              <a:rPr lang="en-US" sz="2400"/>
            </a:br>
            <a:r>
              <a:rPr lang="en-US" sz="2400"/>
              <a:t>→ </a:t>
            </a:r>
            <a:r>
              <a:rPr lang="en-US" sz="2400">
                <a:solidFill>
                  <a:srgbClr val="FF0000"/>
                </a:solidFill>
              </a:rPr>
              <a:t>On US with Doppler </a:t>
            </a:r>
            <a:r>
              <a:rPr lang="en-US" sz="2400"/>
              <a:t>; it will evaluate the collecting system, and demonstrate tumor thrombi in the renal veins and IVC </a:t>
            </a:r>
            <a:br>
              <a:rPr lang="en-US" sz="2400"/>
            </a:br>
            <a:br>
              <a:rPr lang="en-US" sz="2400"/>
            </a:br>
            <a:r>
              <a:rPr lang="en-US" sz="2400">
                <a:solidFill>
                  <a:srgbClr val="FF0000"/>
                </a:solidFill>
              </a:rPr>
              <a:t>→ On CT SCAN </a:t>
            </a:r>
            <a:r>
              <a:rPr lang="en-US" sz="2400"/>
              <a:t>; the extent of the disease, integrity of the </a:t>
            </a:r>
            <a:r>
              <a:rPr lang="en-US" sz="2400" err="1"/>
              <a:t>contralateral</a:t>
            </a:r>
            <a:r>
              <a:rPr lang="en-US" sz="2400"/>
              <a:t> kidney, and metastasis Chest CT to screen for pulmonary metastasis CT best to be performed before surgery.</a:t>
            </a:r>
            <a:br>
              <a:rPr lang="en-US" sz="2400"/>
            </a:br>
            <a:r>
              <a:rPr lang="en-US" sz="2400"/>
              <a:t> </a:t>
            </a:r>
            <a:br>
              <a:rPr lang="en-US" sz="2400"/>
            </a:br>
            <a:r>
              <a:rPr lang="en-US" sz="2400">
                <a:solidFill>
                  <a:srgbClr val="FF0000"/>
                </a:solidFill>
              </a:rPr>
              <a:t>→ On MRI </a:t>
            </a:r>
            <a:r>
              <a:rPr lang="en-US" sz="2400"/>
              <a:t>; Not routinely used. MRI may be helpful in defining an extensive tumor thrombus that extends up to the level of the hepatic veins, or even into the right atrium, and to distinguish </a:t>
            </a:r>
            <a:r>
              <a:rPr lang="en-US" sz="2400" err="1"/>
              <a:t>Wilms</a:t>
            </a:r>
            <a:r>
              <a:rPr lang="en-US" sz="2400"/>
              <a:t> tumor from </a:t>
            </a:r>
            <a:r>
              <a:rPr lang="en-US" sz="2400" err="1"/>
              <a:t>nephrogenic</a:t>
            </a:r>
            <a:r>
              <a:rPr lang="en-US" sz="2400"/>
              <a:t> rests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5935" y="598258"/>
            <a:ext cx="4265295" cy="1982594"/>
          </a:xfrm>
          <a:prstGeom prst="rect">
            <a:avLst/>
          </a:prstGeom>
        </p:spPr>
        <p:txBody>
          <a:bodyPr vert="horz" wrap="square" lIns="0" tIns="12700" rIns="0" bIns="0" rtlCol="0">
            <a:spAutoFit/>
          </a:bodyPr>
          <a:lstStyle/>
          <a:p>
            <a:pPr marL="12700" marR="5080">
              <a:lnSpc>
                <a:spcPct val="100000"/>
              </a:lnSpc>
              <a:spcBef>
                <a:spcPts val="100"/>
              </a:spcBef>
            </a:pPr>
            <a:r>
              <a:rPr sz="3200" spc="-5">
                <a:latin typeface="Arial MT"/>
                <a:cs typeface="Arial MT"/>
              </a:rPr>
              <a:t>CT is useful to define </a:t>
            </a:r>
            <a:r>
              <a:rPr sz="3200">
                <a:latin typeface="Arial MT"/>
                <a:cs typeface="Arial MT"/>
              </a:rPr>
              <a:t> </a:t>
            </a:r>
            <a:r>
              <a:rPr sz="3200" spc="-10">
                <a:latin typeface="Arial MT"/>
                <a:cs typeface="Arial MT"/>
              </a:rPr>
              <a:t>the </a:t>
            </a:r>
            <a:r>
              <a:rPr sz="3200" spc="-5">
                <a:latin typeface="Arial MT"/>
                <a:cs typeface="Arial MT"/>
              </a:rPr>
              <a:t>extent of disease, </a:t>
            </a:r>
            <a:r>
              <a:rPr sz="3200">
                <a:latin typeface="Arial MT"/>
                <a:cs typeface="Arial MT"/>
              </a:rPr>
              <a:t> </a:t>
            </a:r>
            <a:r>
              <a:rPr sz="3200" spc="-10">
                <a:latin typeface="Arial MT"/>
                <a:cs typeface="Arial MT"/>
              </a:rPr>
              <a:t>Integrity</a:t>
            </a:r>
            <a:r>
              <a:rPr sz="3200" spc="-55">
                <a:latin typeface="Arial MT"/>
                <a:cs typeface="Arial MT"/>
              </a:rPr>
              <a:t> </a:t>
            </a:r>
            <a:r>
              <a:rPr sz="3200" spc="-5">
                <a:latin typeface="Arial MT"/>
                <a:cs typeface="Arial MT"/>
              </a:rPr>
              <a:t>of</a:t>
            </a:r>
            <a:r>
              <a:rPr sz="3200" spc="-45">
                <a:latin typeface="Arial MT"/>
                <a:cs typeface="Arial MT"/>
              </a:rPr>
              <a:t> </a:t>
            </a:r>
            <a:r>
              <a:rPr sz="3200">
                <a:latin typeface="Arial MT"/>
                <a:cs typeface="Arial MT"/>
              </a:rPr>
              <a:t>contralateral </a:t>
            </a:r>
            <a:r>
              <a:rPr sz="3200" spc="-875">
                <a:latin typeface="Arial MT"/>
                <a:cs typeface="Arial MT"/>
              </a:rPr>
              <a:t> </a:t>
            </a:r>
            <a:r>
              <a:rPr sz="3200">
                <a:latin typeface="Arial MT"/>
                <a:cs typeface="Arial MT"/>
              </a:rPr>
              <a:t>kidney</a:t>
            </a:r>
            <a:r>
              <a:rPr sz="3200" spc="-30">
                <a:latin typeface="Arial MT"/>
                <a:cs typeface="Arial MT"/>
              </a:rPr>
              <a:t> </a:t>
            </a:r>
            <a:r>
              <a:rPr sz="3200" spc="-5">
                <a:latin typeface="Arial MT"/>
                <a:cs typeface="Arial MT"/>
              </a:rPr>
              <a:t>and</a:t>
            </a:r>
            <a:r>
              <a:rPr sz="3200" spc="-30">
                <a:latin typeface="Arial MT"/>
                <a:cs typeface="Arial MT"/>
              </a:rPr>
              <a:t> </a:t>
            </a:r>
            <a:r>
              <a:rPr sz="3200">
                <a:latin typeface="Arial MT"/>
                <a:cs typeface="Arial MT"/>
              </a:rPr>
              <a:t>metastasis</a:t>
            </a:r>
          </a:p>
        </p:txBody>
      </p:sp>
      <p:sp>
        <p:nvSpPr>
          <p:cNvPr id="3" name="object 3"/>
          <p:cNvSpPr txBox="1"/>
          <p:nvPr/>
        </p:nvSpPr>
        <p:spPr>
          <a:xfrm>
            <a:off x="0" y="4437116"/>
            <a:ext cx="4100829" cy="997709"/>
          </a:xfrm>
          <a:prstGeom prst="rect">
            <a:avLst/>
          </a:prstGeom>
        </p:spPr>
        <p:txBody>
          <a:bodyPr vert="horz" wrap="square" lIns="0" tIns="12700" rIns="0" bIns="0" rtlCol="0">
            <a:spAutoFit/>
          </a:bodyPr>
          <a:lstStyle/>
          <a:p>
            <a:pPr marL="12700" marR="5080">
              <a:lnSpc>
                <a:spcPct val="100000"/>
              </a:lnSpc>
              <a:spcBef>
                <a:spcPts val="100"/>
              </a:spcBef>
            </a:pPr>
            <a:r>
              <a:rPr sz="3200" spc="-5">
                <a:latin typeface="Arial MT"/>
                <a:cs typeface="Arial MT"/>
              </a:rPr>
              <a:t>Chest</a:t>
            </a:r>
            <a:r>
              <a:rPr sz="3200" spc="-30">
                <a:latin typeface="Arial MT"/>
                <a:cs typeface="Arial MT"/>
              </a:rPr>
              <a:t> </a:t>
            </a:r>
            <a:r>
              <a:rPr sz="3200" spc="-5">
                <a:latin typeface="Arial MT"/>
                <a:cs typeface="Arial MT"/>
              </a:rPr>
              <a:t>CT</a:t>
            </a:r>
            <a:r>
              <a:rPr sz="3200" spc="-85">
                <a:latin typeface="Arial MT"/>
                <a:cs typeface="Arial MT"/>
              </a:rPr>
              <a:t> </a:t>
            </a:r>
            <a:r>
              <a:rPr sz="3200" spc="-5">
                <a:latin typeface="Arial MT"/>
                <a:cs typeface="Arial MT"/>
              </a:rPr>
              <a:t>to</a:t>
            </a:r>
            <a:r>
              <a:rPr sz="3200" spc="-35">
                <a:latin typeface="Arial MT"/>
                <a:cs typeface="Arial MT"/>
              </a:rPr>
              <a:t> </a:t>
            </a:r>
            <a:r>
              <a:rPr sz="3200">
                <a:latin typeface="Arial MT"/>
                <a:cs typeface="Arial MT"/>
              </a:rPr>
              <a:t>screen</a:t>
            </a:r>
            <a:r>
              <a:rPr sz="3200" spc="-25">
                <a:latin typeface="Arial MT"/>
                <a:cs typeface="Arial MT"/>
              </a:rPr>
              <a:t> </a:t>
            </a:r>
            <a:r>
              <a:rPr sz="3200" spc="-10">
                <a:latin typeface="Arial MT"/>
                <a:cs typeface="Arial MT"/>
              </a:rPr>
              <a:t>for </a:t>
            </a:r>
            <a:r>
              <a:rPr sz="3200" spc="-875">
                <a:latin typeface="Arial MT"/>
                <a:cs typeface="Arial MT"/>
              </a:rPr>
              <a:t> </a:t>
            </a:r>
            <a:r>
              <a:rPr sz="3200" spc="-5">
                <a:latin typeface="Arial MT"/>
                <a:cs typeface="Arial MT"/>
              </a:rPr>
              <a:t>pulmonary</a:t>
            </a:r>
            <a:r>
              <a:rPr sz="3200" spc="-55">
                <a:latin typeface="Arial MT"/>
                <a:cs typeface="Arial MT"/>
              </a:rPr>
              <a:t> </a:t>
            </a:r>
            <a:r>
              <a:rPr sz="3200">
                <a:latin typeface="Arial MT"/>
                <a:cs typeface="Arial MT"/>
              </a:rPr>
              <a:t>metastasie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endParaRPr lang="en-US"/>
          </a:p>
        </p:txBody>
      </p:sp>
      <p:sp>
        <p:nvSpPr>
          <p:cNvPr id="3" name="عنوان 2"/>
          <p:cNvSpPr>
            <a:spLocks noGrp="1"/>
          </p:cNvSpPr>
          <p:nvPr>
            <p:ph type="title"/>
          </p:nvPr>
        </p:nvSpPr>
        <p:spPr/>
        <p:txBody>
          <a:bodyPr/>
          <a:lstStyle/>
          <a:p>
            <a:endParaRPr lang="en-US"/>
          </a:p>
        </p:txBody>
      </p:sp>
      <p:sp>
        <p:nvSpPr>
          <p:cNvPr id="4" name="عنوان 3"/>
          <p:cNvSpPr>
            <a:spLocks noGrp="1"/>
          </p:cNvSpPr>
          <p:nvPr>
            <p:ph type="title" idx="2"/>
          </p:nvPr>
        </p:nvSpPr>
        <p:spPr/>
        <p:txBody>
          <a:bodyPr/>
          <a:lstStyle/>
          <a:p>
            <a:endParaRPr lang="en-US"/>
          </a:p>
        </p:txBody>
      </p:sp>
      <p:pic>
        <p:nvPicPr>
          <p:cNvPr id="5" name="object 2"/>
          <p:cNvPicPr/>
          <p:nvPr/>
        </p:nvPicPr>
        <p:blipFill>
          <a:blip r:embed="rId2" cstate="print"/>
          <a:stretch>
            <a:fillRect/>
          </a:stretch>
        </p:blipFill>
        <p:spPr>
          <a:xfrm>
            <a:off x="0" y="0"/>
            <a:ext cx="12097344" cy="6858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endParaRPr lang="en-US"/>
          </a:p>
        </p:txBody>
      </p:sp>
      <p:sp>
        <p:nvSpPr>
          <p:cNvPr id="3" name="عنوان 2"/>
          <p:cNvSpPr>
            <a:spLocks noGrp="1"/>
          </p:cNvSpPr>
          <p:nvPr>
            <p:ph type="title"/>
          </p:nvPr>
        </p:nvSpPr>
        <p:spPr/>
        <p:txBody>
          <a:bodyPr/>
          <a:lstStyle/>
          <a:p>
            <a:endParaRPr lang="en-US"/>
          </a:p>
        </p:txBody>
      </p:sp>
      <p:sp>
        <p:nvSpPr>
          <p:cNvPr id="4" name="عنوان 3"/>
          <p:cNvSpPr>
            <a:spLocks noGrp="1"/>
          </p:cNvSpPr>
          <p:nvPr>
            <p:ph type="title" idx="2"/>
          </p:nvPr>
        </p:nvSpPr>
        <p:spPr/>
        <p:txBody>
          <a:bodyPr/>
          <a:lstStyle/>
          <a:p>
            <a:endParaRPr lang="en-US"/>
          </a:p>
        </p:txBody>
      </p:sp>
      <p:pic>
        <p:nvPicPr>
          <p:cNvPr id="5" name="object 2"/>
          <p:cNvPicPr/>
          <p:nvPr/>
        </p:nvPicPr>
        <p:blipFill>
          <a:blip r:embed="rId2" cstate="print"/>
          <a:stretch>
            <a:fillRect/>
          </a:stretch>
        </p:blipFill>
        <p:spPr>
          <a:xfrm>
            <a:off x="335360" y="620688"/>
            <a:ext cx="11856640" cy="549340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idx="2"/>
          </p:nvPr>
        </p:nvSpPr>
        <p:spPr>
          <a:xfrm>
            <a:off x="431372" y="1900864"/>
            <a:ext cx="6636117" cy="3256328"/>
          </a:xfrm>
        </p:spPr>
        <p:txBody>
          <a:bodyPr/>
          <a:lstStyle/>
          <a:p>
            <a:endParaRPr lang="en-US"/>
          </a:p>
        </p:txBody>
      </p:sp>
      <p:sp>
        <p:nvSpPr>
          <p:cNvPr id="2050" name="AutoShape 2" descr="Childrens Kidney Cancer | Wilms Foundation"/>
          <p:cNvSpPr>
            <a:spLocks noChangeAspect="1" noChangeArrowheads="1"/>
          </p:cNvSpPr>
          <p:nvPr/>
        </p:nvSpPr>
        <p:spPr bwMode="auto">
          <a:xfrm>
            <a:off x="207440" y="-136525"/>
            <a:ext cx="395817"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Childrens Kidney Cancer | Wilms Foundation"/>
          <p:cNvSpPr>
            <a:spLocks noChangeAspect="1" noChangeArrowheads="1"/>
          </p:cNvSpPr>
          <p:nvPr/>
        </p:nvSpPr>
        <p:spPr bwMode="auto">
          <a:xfrm>
            <a:off x="207440" y="-136525"/>
            <a:ext cx="395817"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Childrens Kidney Cancer | Wilms Foundation"/>
          <p:cNvSpPr>
            <a:spLocks noChangeAspect="1" noChangeArrowheads="1"/>
          </p:cNvSpPr>
          <p:nvPr/>
        </p:nvSpPr>
        <p:spPr bwMode="auto">
          <a:xfrm>
            <a:off x="207440" y="-136525"/>
            <a:ext cx="395817"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2" cstate="print"/>
          <a:srcRect/>
          <a:stretch>
            <a:fillRect/>
          </a:stretch>
        </p:blipFill>
        <p:spPr bwMode="auto">
          <a:xfrm>
            <a:off x="815419" y="2132856"/>
            <a:ext cx="10589551" cy="3384376"/>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623392" y="908724"/>
            <a:ext cx="11137237" cy="2439129"/>
          </a:xfrm>
          <a:prstGeom prst="rect">
            <a:avLst/>
          </a:prstGeom>
        </p:spPr>
        <p:txBody>
          <a:bodyPr wrap="square">
            <a:spAutoFit/>
          </a:bodyPr>
          <a:lstStyle/>
          <a:p>
            <a:pPr marL="241300" marR="666115" indent="-175895">
              <a:lnSpc>
                <a:spcPts val="3020"/>
              </a:lnSpc>
              <a:spcBef>
                <a:spcPts val="1050"/>
              </a:spcBef>
              <a:buFont typeface="Arial"/>
              <a:buChar char="•"/>
              <a:tabLst>
                <a:tab pos="241300" algn="l"/>
              </a:tabLst>
            </a:pPr>
            <a:r>
              <a:rPr lang="en-US" sz="4000" b="1" spc="-20">
                <a:latin typeface="Calibri"/>
                <a:cs typeface="Calibri"/>
              </a:rPr>
              <a:t>Treatment</a:t>
            </a:r>
            <a:r>
              <a:rPr lang="en-US" sz="4000" spc="-20">
                <a:latin typeface="Calibri"/>
                <a:cs typeface="Calibri"/>
              </a:rPr>
              <a:t>:</a:t>
            </a:r>
          </a:p>
          <a:p>
            <a:pPr marL="241300" marR="666115" indent="-175895">
              <a:lnSpc>
                <a:spcPts val="3020"/>
              </a:lnSpc>
              <a:spcBef>
                <a:spcPts val="1050"/>
              </a:spcBef>
              <a:buFont typeface="Arial"/>
              <a:buChar char="•"/>
              <a:tabLst>
                <a:tab pos="241300" algn="l"/>
              </a:tabLst>
            </a:pPr>
            <a:r>
              <a:rPr lang="en-US" sz="4000" spc="-20">
                <a:latin typeface="Calibri"/>
                <a:cs typeface="Calibri"/>
              </a:rPr>
              <a:t>ITS DEPENDED ON STAGE </a:t>
            </a:r>
          </a:p>
          <a:p>
            <a:pPr marL="241300" marR="666115" indent="-175895">
              <a:lnSpc>
                <a:spcPts val="3020"/>
              </a:lnSpc>
              <a:spcBef>
                <a:spcPts val="1050"/>
              </a:spcBef>
              <a:buFont typeface="Arial"/>
              <a:buChar char="•"/>
              <a:tabLst>
                <a:tab pos="241300" algn="l"/>
              </a:tabLst>
            </a:pPr>
            <a:endParaRPr lang="en-US" sz="4000" spc="-20">
              <a:latin typeface="Calibri"/>
              <a:cs typeface="Calibri"/>
            </a:endParaRPr>
          </a:p>
          <a:p>
            <a:pPr marL="241300" marR="666115" indent="-175895">
              <a:lnSpc>
                <a:spcPts val="3020"/>
              </a:lnSpc>
              <a:spcBef>
                <a:spcPts val="1050"/>
              </a:spcBef>
              <a:buFont typeface="Arial"/>
              <a:buChar char="•"/>
              <a:tabLst>
                <a:tab pos="241300" algn="l"/>
              </a:tabLst>
            </a:pPr>
            <a:r>
              <a:rPr lang="en-US" sz="4000" spc="-20" err="1">
                <a:latin typeface="Calibri"/>
                <a:cs typeface="Calibri"/>
              </a:rPr>
              <a:t>Neoadjuvant</a:t>
            </a:r>
            <a:r>
              <a:rPr lang="en-US" sz="4000" spc="-20">
                <a:latin typeface="Calibri"/>
                <a:cs typeface="Calibri"/>
              </a:rPr>
              <a:t> </a:t>
            </a:r>
            <a:r>
              <a:rPr lang="en-US" sz="4000" spc="-10">
                <a:latin typeface="Calibri"/>
                <a:cs typeface="Calibri"/>
              </a:rPr>
              <a:t>chemotherapy </a:t>
            </a:r>
            <a:r>
              <a:rPr lang="en-US" sz="4000" spc="-15">
                <a:latin typeface="Calibri"/>
                <a:cs typeface="Calibri"/>
              </a:rPr>
              <a:t>followed</a:t>
            </a:r>
            <a:r>
              <a:rPr lang="en-US" sz="4000" spc="-10">
                <a:latin typeface="Calibri"/>
                <a:cs typeface="Calibri"/>
              </a:rPr>
              <a:t> by </a:t>
            </a:r>
            <a:r>
              <a:rPr lang="en-US" sz="4000" spc="-15" err="1">
                <a:latin typeface="Calibri"/>
                <a:cs typeface="Calibri"/>
              </a:rPr>
              <a:t>Nephrectomy</a:t>
            </a:r>
            <a:r>
              <a:rPr lang="en-US" sz="4000" spc="-10">
                <a:latin typeface="Calibri"/>
                <a:cs typeface="Calibri"/>
              </a:rPr>
              <a:t> then </a:t>
            </a:r>
            <a:r>
              <a:rPr lang="en-US" sz="4000" spc="-620">
                <a:latin typeface="Calibri"/>
                <a:cs typeface="Calibri"/>
              </a:rPr>
              <a:t> </a:t>
            </a:r>
            <a:r>
              <a:rPr lang="en-US" sz="4000" spc="-10">
                <a:latin typeface="Calibri"/>
                <a:cs typeface="Calibri"/>
              </a:rPr>
              <a:t>adjuvant</a:t>
            </a:r>
            <a:r>
              <a:rPr lang="en-US" sz="4000" spc="-15">
                <a:latin typeface="Calibri"/>
                <a:cs typeface="Calibri"/>
              </a:rPr>
              <a:t> </a:t>
            </a:r>
            <a:r>
              <a:rPr lang="en-US" sz="4000" spc="-10">
                <a:latin typeface="Calibri"/>
                <a:cs typeface="Calibri"/>
              </a:rPr>
              <a:t>chemotherapy</a:t>
            </a:r>
            <a:endParaRPr lang="en-US" sz="40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p:cNvPicPr/>
          <p:nvPr/>
        </p:nvPicPr>
        <p:blipFill>
          <a:blip r:embed="rId2" cstate="print"/>
          <a:stretch>
            <a:fillRect/>
          </a:stretch>
        </p:blipFill>
        <p:spPr>
          <a:xfrm>
            <a:off x="0" y="188640"/>
            <a:ext cx="11975677" cy="666936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554785"/>
            <a:ext cx="10363200" cy="3706143"/>
          </a:xfrm>
          <a:prstGeom prst="rect">
            <a:avLst/>
          </a:prstGeom>
        </p:spPr>
        <p:txBody>
          <a:bodyPr vert="horz" wrap="square" lIns="0" tIns="12700" rIns="0" bIns="0" rtlCol="0">
            <a:spAutoFit/>
          </a:bodyPr>
          <a:lstStyle/>
          <a:p>
            <a:pPr marL="12700">
              <a:lnSpc>
                <a:spcPct val="100000"/>
              </a:lnSpc>
              <a:spcBef>
                <a:spcPts val="100"/>
              </a:spcBef>
            </a:pPr>
            <a:r>
              <a:rPr sz="8000" b="0" spc="-25">
                <a:latin typeface="Calibri"/>
                <a:cs typeface="Calibri"/>
              </a:rPr>
              <a:t>Sarcomas</a:t>
            </a:r>
            <a:br>
              <a:rPr lang="en-US" sz="8000" b="0" spc="-25">
                <a:latin typeface="Calibri"/>
                <a:cs typeface="Calibri"/>
              </a:rPr>
            </a:br>
            <a:br>
              <a:rPr lang="en-US" sz="8000" b="0" spc="-25"/>
            </a:br>
            <a:endParaRPr sz="8000" b="0" spc="-25">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53947" y="751153"/>
            <a:ext cx="8223644" cy="526865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4547" y="682440"/>
            <a:ext cx="9885680" cy="4275529"/>
          </a:xfrm>
          <a:prstGeom prst="rect">
            <a:avLst/>
          </a:prstGeom>
        </p:spPr>
        <p:txBody>
          <a:bodyPr vert="horz" wrap="square" lIns="0" tIns="12700" rIns="0" bIns="0" rtlCol="0">
            <a:spAutoFit/>
          </a:bodyPr>
          <a:lstStyle/>
          <a:p>
            <a:pPr marL="187960" indent="-175895">
              <a:lnSpc>
                <a:spcPct val="100000"/>
              </a:lnSpc>
              <a:spcBef>
                <a:spcPts val="100"/>
              </a:spcBef>
              <a:buFont typeface="Arial MT"/>
              <a:buChar char="•"/>
              <a:tabLst>
                <a:tab pos="188595" algn="l"/>
              </a:tabLst>
            </a:pPr>
            <a:r>
              <a:rPr sz="2800" spc="-50">
                <a:solidFill>
                  <a:srgbClr val="FF0000"/>
                </a:solidFill>
                <a:latin typeface="Calibri"/>
                <a:cs typeface="Calibri"/>
              </a:rPr>
              <a:t>Two</a:t>
            </a:r>
            <a:r>
              <a:rPr sz="2800" spc="-5">
                <a:solidFill>
                  <a:srgbClr val="FF0000"/>
                </a:solidFill>
                <a:latin typeface="Calibri"/>
                <a:cs typeface="Calibri"/>
              </a:rPr>
              <a:t> types</a:t>
            </a:r>
            <a:r>
              <a:rPr sz="2800" spc="-5">
                <a:latin typeface="Calibri"/>
                <a:cs typeface="Calibri"/>
              </a:rPr>
              <a:t>: soft </a:t>
            </a:r>
            <a:r>
              <a:rPr sz="2800" spc="-10">
                <a:latin typeface="Calibri"/>
                <a:cs typeface="Calibri"/>
              </a:rPr>
              <a:t>tissue </a:t>
            </a:r>
            <a:r>
              <a:rPr sz="2800" spc="-15">
                <a:latin typeface="Calibri"/>
                <a:cs typeface="Calibri"/>
              </a:rPr>
              <a:t>sarcomas</a:t>
            </a:r>
            <a:r>
              <a:rPr sz="2800" spc="-5">
                <a:latin typeface="Calibri"/>
                <a:cs typeface="Calibri"/>
              </a:rPr>
              <a:t> </a:t>
            </a:r>
            <a:r>
              <a:rPr sz="2800">
                <a:latin typeface="Calibri"/>
                <a:cs typeface="Calibri"/>
              </a:rPr>
              <a:t>and</a:t>
            </a:r>
            <a:r>
              <a:rPr sz="2800" spc="-5">
                <a:latin typeface="Calibri"/>
                <a:cs typeface="Calibri"/>
              </a:rPr>
              <a:t> bone </a:t>
            </a:r>
            <a:r>
              <a:rPr sz="2800" spc="-15">
                <a:latin typeface="Calibri"/>
                <a:cs typeface="Calibri"/>
              </a:rPr>
              <a:t>cancers.</a:t>
            </a:r>
            <a:endParaRPr sz="2800">
              <a:latin typeface="Calibri"/>
              <a:cs typeface="Calibri"/>
            </a:endParaRPr>
          </a:p>
          <a:p>
            <a:pPr>
              <a:lnSpc>
                <a:spcPct val="100000"/>
              </a:lnSpc>
              <a:spcBef>
                <a:spcPts val="5"/>
              </a:spcBef>
              <a:buClr>
                <a:srgbClr val="FF0000"/>
              </a:buClr>
              <a:buFont typeface="Arial MT"/>
              <a:buChar char="•"/>
            </a:pPr>
            <a:endParaRPr sz="4150">
              <a:latin typeface="Calibri"/>
              <a:cs typeface="Calibri"/>
            </a:endParaRPr>
          </a:p>
          <a:p>
            <a:pPr marL="187960" marR="727075" indent="-175895">
              <a:lnSpc>
                <a:spcPts val="3020"/>
              </a:lnSpc>
              <a:buFont typeface="Arial MT"/>
              <a:buChar char="•"/>
              <a:tabLst>
                <a:tab pos="188595" algn="l"/>
              </a:tabLst>
            </a:pPr>
            <a:r>
              <a:rPr sz="2800" spc="-15">
                <a:solidFill>
                  <a:srgbClr val="FF0000"/>
                </a:solidFill>
                <a:latin typeface="Calibri"/>
                <a:cs typeface="Calibri"/>
              </a:rPr>
              <a:t>Rhabdomyosarcoma</a:t>
            </a:r>
            <a:r>
              <a:rPr sz="2800" b="1" spc="-15">
                <a:latin typeface="Calibri"/>
                <a:cs typeface="Calibri"/>
              </a:rPr>
              <a:t>,</a:t>
            </a:r>
            <a:r>
              <a:rPr sz="2800" b="1" spc="-5">
                <a:latin typeface="Calibri"/>
                <a:cs typeface="Calibri"/>
              </a:rPr>
              <a:t> </a:t>
            </a:r>
            <a:r>
              <a:rPr sz="2800" spc="-10">
                <a:latin typeface="Calibri"/>
                <a:cs typeface="Calibri"/>
              </a:rPr>
              <a:t>the</a:t>
            </a:r>
            <a:r>
              <a:rPr sz="2800" spc="-5">
                <a:latin typeface="Calibri"/>
                <a:cs typeface="Calibri"/>
              </a:rPr>
              <a:t> </a:t>
            </a:r>
            <a:r>
              <a:rPr sz="2800" spc="-15">
                <a:latin typeface="Calibri"/>
                <a:cs typeface="Calibri"/>
              </a:rPr>
              <a:t>most</a:t>
            </a:r>
            <a:r>
              <a:rPr sz="2800" spc="-5">
                <a:latin typeface="Calibri"/>
                <a:cs typeface="Calibri"/>
              </a:rPr>
              <a:t> </a:t>
            </a:r>
            <a:r>
              <a:rPr sz="2800" spc="-10">
                <a:latin typeface="Calibri"/>
                <a:cs typeface="Calibri"/>
              </a:rPr>
              <a:t>common</a:t>
            </a:r>
            <a:r>
              <a:rPr sz="2800">
                <a:latin typeface="Calibri"/>
                <a:cs typeface="Calibri"/>
              </a:rPr>
              <a:t> </a:t>
            </a:r>
            <a:r>
              <a:rPr sz="2800" spc="-5">
                <a:latin typeface="Calibri"/>
                <a:cs typeface="Calibri"/>
              </a:rPr>
              <a:t>soft</a:t>
            </a:r>
            <a:r>
              <a:rPr sz="2800">
                <a:latin typeface="Calibri"/>
                <a:cs typeface="Calibri"/>
              </a:rPr>
              <a:t> </a:t>
            </a:r>
            <a:r>
              <a:rPr sz="2800" spc="-10">
                <a:latin typeface="Calibri"/>
                <a:cs typeface="Calibri"/>
              </a:rPr>
              <a:t>tissue </a:t>
            </a:r>
            <a:r>
              <a:rPr sz="2800" spc="-15">
                <a:latin typeface="Calibri"/>
                <a:cs typeface="Calibri"/>
              </a:rPr>
              <a:t>sarcoma</a:t>
            </a:r>
            <a:r>
              <a:rPr sz="2800">
                <a:latin typeface="Calibri"/>
                <a:cs typeface="Calibri"/>
              </a:rPr>
              <a:t> </a:t>
            </a:r>
            <a:r>
              <a:rPr sz="2800" spc="-5">
                <a:latin typeface="Calibri"/>
                <a:cs typeface="Calibri"/>
              </a:rPr>
              <a:t>in </a:t>
            </a:r>
            <a:r>
              <a:rPr sz="2800" spc="-615">
                <a:latin typeface="Calibri"/>
                <a:cs typeface="Calibri"/>
              </a:rPr>
              <a:t> </a:t>
            </a:r>
            <a:r>
              <a:rPr sz="2800" spc="-10">
                <a:latin typeface="Calibri"/>
                <a:cs typeface="Calibri"/>
              </a:rPr>
              <a:t>children.</a:t>
            </a:r>
            <a:endParaRPr sz="2800">
              <a:latin typeface="Calibri"/>
              <a:cs typeface="Calibri"/>
            </a:endParaRPr>
          </a:p>
          <a:p>
            <a:pPr>
              <a:lnSpc>
                <a:spcPct val="100000"/>
              </a:lnSpc>
              <a:spcBef>
                <a:spcPts val="10"/>
              </a:spcBef>
              <a:buClr>
                <a:srgbClr val="FF0000"/>
              </a:buClr>
              <a:buFont typeface="Arial MT"/>
              <a:buChar char="•"/>
            </a:pPr>
            <a:endParaRPr sz="3800">
              <a:latin typeface="Calibri"/>
              <a:cs typeface="Calibri"/>
            </a:endParaRPr>
          </a:p>
          <a:p>
            <a:pPr marL="187960" indent="-175895">
              <a:lnSpc>
                <a:spcPct val="100000"/>
              </a:lnSpc>
              <a:buFont typeface="Arial MT"/>
              <a:buChar char="•"/>
              <a:tabLst>
                <a:tab pos="188595" algn="l"/>
              </a:tabLst>
            </a:pPr>
            <a:r>
              <a:rPr sz="2800" spc="-15">
                <a:solidFill>
                  <a:srgbClr val="FF0000"/>
                </a:solidFill>
                <a:latin typeface="Calibri"/>
                <a:cs typeface="Calibri"/>
              </a:rPr>
              <a:t>Osteosarcoma</a:t>
            </a:r>
            <a:r>
              <a:rPr sz="2800" spc="5">
                <a:solidFill>
                  <a:srgbClr val="FF0000"/>
                </a:solidFill>
                <a:latin typeface="Calibri"/>
                <a:cs typeface="Calibri"/>
              </a:rPr>
              <a:t> </a:t>
            </a:r>
            <a:r>
              <a:rPr sz="2800" spc="-10">
                <a:latin typeface="Calibri"/>
                <a:cs typeface="Calibri"/>
              </a:rPr>
              <a:t>often</a:t>
            </a:r>
            <a:r>
              <a:rPr sz="2800" spc="-5">
                <a:latin typeface="Calibri"/>
                <a:cs typeface="Calibri"/>
              </a:rPr>
              <a:t> is </a:t>
            </a:r>
            <a:r>
              <a:rPr sz="2800" spc="-15">
                <a:latin typeface="Calibri"/>
                <a:cs typeface="Calibri"/>
              </a:rPr>
              <a:t>located</a:t>
            </a:r>
            <a:r>
              <a:rPr sz="2800" spc="-5">
                <a:latin typeface="Calibri"/>
                <a:cs typeface="Calibri"/>
              </a:rPr>
              <a:t> </a:t>
            </a:r>
            <a:r>
              <a:rPr sz="2800" spc="-15">
                <a:latin typeface="Calibri"/>
                <a:cs typeface="Calibri"/>
              </a:rPr>
              <a:t>at</a:t>
            </a:r>
            <a:r>
              <a:rPr sz="2800" spc="-10">
                <a:latin typeface="Calibri"/>
                <a:cs typeface="Calibri"/>
              </a:rPr>
              <a:t> the </a:t>
            </a:r>
            <a:r>
              <a:rPr sz="2800" spc="-15">
                <a:latin typeface="Calibri"/>
                <a:cs typeface="Calibri"/>
              </a:rPr>
              <a:t>epiphysis</a:t>
            </a:r>
            <a:r>
              <a:rPr sz="2800" spc="-5">
                <a:latin typeface="Calibri"/>
                <a:cs typeface="Calibri"/>
              </a:rPr>
              <a:t> or </a:t>
            </a:r>
            <a:r>
              <a:rPr sz="2800" spc="-20">
                <a:latin typeface="Calibri"/>
                <a:cs typeface="Calibri"/>
              </a:rPr>
              <a:t>metaphysis.</a:t>
            </a:r>
            <a:endParaRPr sz="2800">
              <a:latin typeface="Calibri"/>
              <a:cs typeface="Calibri"/>
            </a:endParaRPr>
          </a:p>
          <a:p>
            <a:pPr>
              <a:lnSpc>
                <a:spcPct val="100000"/>
              </a:lnSpc>
              <a:spcBef>
                <a:spcPts val="5"/>
              </a:spcBef>
              <a:buClr>
                <a:srgbClr val="FF0000"/>
              </a:buClr>
              <a:buFont typeface="Arial MT"/>
              <a:buChar char="•"/>
            </a:pPr>
            <a:endParaRPr sz="4150">
              <a:latin typeface="Calibri"/>
              <a:cs typeface="Calibri"/>
            </a:endParaRPr>
          </a:p>
          <a:p>
            <a:pPr marL="187960" marR="5080" indent="-175895">
              <a:lnSpc>
                <a:spcPts val="3020"/>
              </a:lnSpc>
              <a:buFont typeface="Arial MT"/>
              <a:buChar char="•"/>
              <a:tabLst>
                <a:tab pos="188595" algn="l"/>
                <a:tab pos="2503805" algn="l"/>
              </a:tabLst>
            </a:pPr>
            <a:r>
              <a:rPr sz="2800" spc="-15">
                <a:solidFill>
                  <a:srgbClr val="FF0000"/>
                </a:solidFill>
                <a:latin typeface="Calibri"/>
                <a:cs typeface="Calibri"/>
              </a:rPr>
              <a:t>Ewing</a:t>
            </a:r>
            <a:r>
              <a:rPr sz="2800">
                <a:solidFill>
                  <a:srgbClr val="FF0000"/>
                </a:solidFill>
                <a:latin typeface="Calibri"/>
                <a:cs typeface="Calibri"/>
              </a:rPr>
              <a:t> </a:t>
            </a:r>
            <a:r>
              <a:rPr sz="2800" spc="-15">
                <a:solidFill>
                  <a:srgbClr val="FF0000"/>
                </a:solidFill>
                <a:latin typeface="Calibri"/>
                <a:cs typeface="Calibri"/>
              </a:rPr>
              <a:t>sarcoma	</a:t>
            </a:r>
            <a:r>
              <a:rPr sz="2800" spc="-5">
                <a:latin typeface="Calibri"/>
                <a:cs typeface="Calibri"/>
              </a:rPr>
              <a:t>is </a:t>
            </a:r>
            <a:r>
              <a:rPr sz="2800" spc="-15">
                <a:latin typeface="Calibri"/>
                <a:cs typeface="Calibri"/>
              </a:rPr>
              <a:t>located</a:t>
            </a:r>
            <a:r>
              <a:rPr sz="2800" spc="-5">
                <a:latin typeface="Calibri"/>
                <a:cs typeface="Calibri"/>
              </a:rPr>
              <a:t> </a:t>
            </a:r>
            <a:r>
              <a:rPr sz="2800" spc="-15">
                <a:latin typeface="Calibri"/>
                <a:cs typeface="Calibri"/>
              </a:rPr>
              <a:t>at </a:t>
            </a:r>
            <a:r>
              <a:rPr sz="2800" spc="-10">
                <a:latin typeface="Calibri"/>
                <a:cs typeface="Calibri"/>
              </a:rPr>
              <a:t>the </a:t>
            </a:r>
            <a:r>
              <a:rPr sz="2800" spc="-15">
                <a:latin typeface="Calibri"/>
                <a:cs typeface="Calibri"/>
              </a:rPr>
              <a:t>diaphysis,</a:t>
            </a:r>
            <a:r>
              <a:rPr sz="2800" spc="-10">
                <a:latin typeface="Calibri"/>
                <a:cs typeface="Calibri"/>
              </a:rPr>
              <a:t> the </a:t>
            </a:r>
            <a:r>
              <a:rPr sz="2800" spc="-20">
                <a:latin typeface="Calibri"/>
                <a:cs typeface="Calibri"/>
              </a:rPr>
              <a:t>femur</a:t>
            </a:r>
            <a:r>
              <a:rPr sz="2800" spc="-10">
                <a:latin typeface="Calibri"/>
                <a:cs typeface="Calibri"/>
              </a:rPr>
              <a:t> </a:t>
            </a:r>
            <a:r>
              <a:rPr sz="2800">
                <a:latin typeface="Calibri"/>
                <a:cs typeface="Calibri"/>
              </a:rPr>
              <a:t>and</a:t>
            </a:r>
            <a:r>
              <a:rPr sz="2800" spc="-5">
                <a:latin typeface="Calibri"/>
                <a:cs typeface="Calibri"/>
              </a:rPr>
              <a:t> pelvis </a:t>
            </a:r>
            <a:r>
              <a:rPr sz="2800" spc="-15">
                <a:latin typeface="Calibri"/>
                <a:cs typeface="Calibri"/>
              </a:rPr>
              <a:t>are </a:t>
            </a:r>
            <a:r>
              <a:rPr sz="2800" spc="-620">
                <a:latin typeface="Calibri"/>
                <a:cs typeface="Calibri"/>
              </a:rPr>
              <a:t> </a:t>
            </a:r>
            <a:r>
              <a:rPr sz="2800" spc="-10">
                <a:latin typeface="Calibri"/>
                <a:cs typeface="Calibri"/>
              </a:rPr>
              <a:t>the</a:t>
            </a:r>
            <a:r>
              <a:rPr sz="2800" spc="-15">
                <a:latin typeface="Calibri"/>
                <a:cs typeface="Calibri"/>
              </a:rPr>
              <a:t> most</a:t>
            </a:r>
            <a:r>
              <a:rPr sz="2800" spc="-10">
                <a:latin typeface="Calibri"/>
                <a:cs typeface="Calibri"/>
              </a:rPr>
              <a:t> common</a:t>
            </a:r>
            <a:r>
              <a:rPr sz="2800" spc="-5">
                <a:latin typeface="Calibri"/>
                <a:cs typeface="Calibri"/>
              </a:rPr>
              <a:t> </a:t>
            </a:r>
            <a:r>
              <a:rPr sz="2800" spc="-10">
                <a:latin typeface="Calibri"/>
                <a:cs typeface="Calibri"/>
              </a:rPr>
              <a:t>sites.</a:t>
            </a:r>
            <a:endParaRPr sz="28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640472"/>
            <a:ext cx="3272791" cy="689932"/>
          </a:xfrm>
          <a:prstGeom prst="rect">
            <a:avLst/>
          </a:prstGeom>
        </p:spPr>
        <p:txBody>
          <a:bodyPr vert="horz" wrap="square" lIns="0" tIns="12700" rIns="0" bIns="0" rtlCol="0">
            <a:spAutoFit/>
          </a:bodyPr>
          <a:lstStyle/>
          <a:p>
            <a:pPr marL="12700">
              <a:lnSpc>
                <a:spcPct val="100000"/>
              </a:lnSpc>
              <a:spcBef>
                <a:spcPts val="100"/>
              </a:spcBef>
            </a:pPr>
            <a:r>
              <a:rPr sz="4400" b="0" spc="-25">
                <a:latin typeface="Calibri"/>
                <a:cs typeface="Calibri"/>
              </a:rPr>
              <a:t>Osteosarcoma</a:t>
            </a:r>
            <a:endParaRPr sz="4400">
              <a:latin typeface="Calibri"/>
              <a:cs typeface="Calibri"/>
            </a:endParaRPr>
          </a:p>
        </p:txBody>
      </p:sp>
      <p:sp>
        <p:nvSpPr>
          <p:cNvPr id="3" name="object 3"/>
          <p:cNvSpPr txBox="1"/>
          <p:nvPr/>
        </p:nvSpPr>
        <p:spPr>
          <a:xfrm>
            <a:off x="964553" y="1583405"/>
            <a:ext cx="10031095" cy="4262705"/>
          </a:xfrm>
          <a:prstGeom prst="rect">
            <a:avLst/>
          </a:prstGeom>
        </p:spPr>
        <p:txBody>
          <a:bodyPr vert="horz" wrap="square" lIns="0" tIns="96520" rIns="0" bIns="0" rtlCol="0">
            <a:spAutoFit/>
          </a:bodyPr>
          <a:lstStyle/>
          <a:p>
            <a:pPr marL="187960" indent="-175895">
              <a:lnSpc>
                <a:spcPct val="100000"/>
              </a:lnSpc>
              <a:spcBef>
                <a:spcPts val="760"/>
              </a:spcBef>
              <a:buFont typeface="Arial MT"/>
              <a:buChar char="•"/>
              <a:tabLst>
                <a:tab pos="188595" algn="l"/>
              </a:tabLst>
            </a:pPr>
            <a:r>
              <a:rPr sz="2800" spc="-5">
                <a:latin typeface="Calibri"/>
                <a:cs typeface="Calibri"/>
              </a:rPr>
              <a:t>Can occur</a:t>
            </a:r>
            <a:r>
              <a:rPr sz="2800" spc="5">
                <a:latin typeface="Calibri"/>
                <a:cs typeface="Calibri"/>
              </a:rPr>
              <a:t> </a:t>
            </a:r>
            <a:r>
              <a:rPr sz="2800" spc="-5">
                <a:solidFill>
                  <a:srgbClr val="FF0000"/>
                </a:solidFill>
                <a:latin typeface="Calibri"/>
                <a:cs typeface="Calibri"/>
              </a:rPr>
              <a:t>de </a:t>
            </a:r>
            <a:r>
              <a:rPr sz="2800" spc="-15">
                <a:solidFill>
                  <a:srgbClr val="FF0000"/>
                </a:solidFill>
                <a:latin typeface="Calibri"/>
                <a:cs typeface="Calibri"/>
              </a:rPr>
              <a:t>novo</a:t>
            </a:r>
            <a:r>
              <a:rPr sz="2800" spc="5">
                <a:solidFill>
                  <a:srgbClr val="FF0000"/>
                </a:solidFill>
                <a:latin typeface="Calibri"/>
                <a:cs typeface="Calibri"/>
              </a:rPr>
              <a:t> </a:t>
            </a:r>
            <a:r>
              <a:rPr sz="2800" spc="-5">
                <a:latin typeface="Calibri"/>
                <a:cs typeface="Calibri"/>
              </a:rPr>
              <a:t>or </a:t>
            </a:r>
            <a:r>
              <a:rPr sz="2800">
                <a:latin typeface="Calibri"/>
                <a:cs typeface="Calibri"/>
              </a:rPr>
              <a:t>as</a:t>
            </a:r>
            <a:r>
              <a:rPr sz="2800" spc="-5">
                <a:latin typeface="Calibri"/>
                <a:cs typeface="Calibri"/>
              </a:rPr>
              <a:t> </a:t>
            </a:r>
            <a:r>
              <a:rPr sz="2800">
                <a:latin typeface="Calibri"/>
                <a:cs typeface="Calibri"/>
              </a:rPr>
              <a:t>a</a:t>
            </a:r>
            <a:r>
              <a:rPr sz="2800" spc="-5">
                <a:latin typeface="Calibri"/>
                <a:cs typeface="Calibri"/>
              </a:rPr>
              <a:t> </a:t>
            </a:r>
            <a:r>
              <a:rPr sz="2800" spc="-10">
                <a:latin typeface="Calibri"/>
                <a:cs typeface="Calibri"/>
              </a:rPr>
              <a:t>long-term</a:t>
            </a:r>
            <a:r>
              <a:rPr sz="2800" spc="-5">
                <a:latin typeface="Calibri"/>
                <a:cs typeface="Calibri"/>
              </a:rPr>
              <a:t> side </a:t>
            </a:r>
            <a:r>
              <a:rPr sz="2800" spc="-25">
                <a:latin typeface="Calibri"/>
                <a:cs typeface="Calibri"/>
              </a:rPr>
              <a:t>effect</a:t>
            </a:r>
            <a:r>
              <a:rPr sz="2800" spc="-5">
                <a:latin typeface="Calibri"/>
                <a:cs typeface="Calibri"/>
              </a:rPr>
              <a:t> </a:t>
            </a:r>
            <a:r>
              <a:rPr sz="2800" spc="-15">
                <a:latin typeface="Calibri"/>
                <a:cs typeface="Calibri"/>
              </a:rPr>
              <a:t>to</a:t>
            </a:r>
            <a:r>
              <a:rPr sz="2800" spc="20">
                <a:latin typeface="Calibri"/>
                <a:cs typeface="Calibri"/>
              </a:rPr>
              <a:t> </a:t>
            </a:r>
            <a:r>
              <a:rPr sz="2800" spc="-15">
                <a:solidFill>
                  <a:srgbClr val="FF0000"/>
                </a:solidFill>
                <a:latin typeface="Calibri"/>
                <a:cs typeface="Calibri"/>
              </a:rPr>
              <a:t>radiation</a:t>
            </a:r>
            <a:r>
              <a:rPr sz="2800" spc="-10">
                <a:solidFill>
                  <a:srgbClr val="FF0000"/>
                </a:solidFill>
                <a:latin typeface="Calibri"/>
                <a:cs typeface="Calibri"/>
              </a:rPr>
              <a:t> therapy</a:t>
            </a:r>
            <a:r>
              <a:rPr sz="2800" spc="-10">
                <a:latin typeface="Calibri"/>
                <a:cs typeface="Calibri"/>
              </a:rPr>
              <a:t>.</a:t>
            </a:r>
            <a:endParaRPr sz="2800">
              <a:latin typeface="Calibri"/>
              <a:cs typeface="Calibri"/>
            </a:endParaRPr>
          </a:p>
          <a:p>
            <a:pPr marL="187960" indent="-175895">
              <a:lnSpc>
                <a:spcPct val="100000"/>
              </a:lnSpc>
              <a:spcBef>
                <a:spcPts val="665"/>
              </a:spcBef>
              <a:buFont typeface="Arial MT"/>
              <a:buChar char="•"/>
              <a:tabLst>
                <a:tab pos="188595" algn="l"/>
              </a:tabLst>
            </a:pPr>
            <a:r>
              <a:rPr sz="2800" spc="-5">
                <a:latin typeface="Calibri"/>
                <a:cs typeface="Calibri"/>
              </a:rPr>
              <a:t>It</a:t>
            </a:r>
            <a:r>
              <a:rPr sz="2800" spc="-10">
                <a:latin typeface="Calibri"/>
                <a:cs typeface="Calibri"/>
              </a:rPr>
              <a:t> can</a:t>
            </a:r>
            <a:r>
              <a:rPr sz="2800" spc="-5">
                <a:latin typeface="Calibri"/>
                <a:cs typeface="Calibri"/>
              </a:rPr>
              <a:t> be part of</a:t>
            </a:r>
            <a:r>
              <a:rPr sz="2800" spc="25">
                <a:latin typeface="Calibri"/>
                <a:cs typeface="Calibri"/>
              </a:rPr>
              <a:t> </a:t>
            </a:r>
            <a:r>
              <a:rPr sz="2800" spc="-10">
                <a:solidFill>
                  <a:srgbClr val="FF0000"/>
                </a:solidFill>
                <a:latin typeface="Calibri"/>
                <a:cs typeface="Calibri"/>
              </a:rPr>
              <a:t>Li-Fraumeni</a:t>
            </a:r>
            <a:r>
              <a:rPr sz="2800" spc="-5">
                <a:solidFill>
                  <a:srgbClr val="FF0000"/>
                </a:solidFill>
                <a:latin typeface="Calibri"/>
                <a:cs typeface="Calibri"/>
              </a:rPr>
              <a:t> </a:t>
            </a:r>
            <a:r>
              <a:rPr sz="2800" spc="-20">
                <a:solidFill>
                  <a:srgbClr val="FF0000"/>
                </a:solidFill>
                <a:latin typeface="Calibri"/>
                <a:cs typeface="Calibri"/>
              </a:rPr>
              <a:t>syndrome</a:t>
            </a:r>
            <a:r>
              <a:rPr sz="2800" spc="10">
                <a:solidFill>
                  <a:srgbClr val="FF0000"/>
                </a:solidFill>
                <a:latin typeface="Calibri"/>
                <a:cs typeface="Calibri"/>
              </a:rPr>
              <a:t> </a:t>
            </a:r>
            <a:r>
              <a:rPr sz="2800">
                <a:latin typeface="Calibri"/>
                <a:cs typeface="Calibri"/>
              </a:rPr>
              <a:t>(</a:t>
            </a:r>
            <a:r>
              <a:rPr sz="2800" spc="-5">
                <a:latin typeface="Calibri"/>
                <a:cs typeface="Calibri"/>
              </a:rPr>
              <a:t> </a:t>
            </a:r>
            <a:r>
              <a:rPr sz="2800" spc="-50">
                <a:latin typeface="Calibri"/>
                <a:cs typeface="Calibri"/>
              </a:rPr>
              <a:t>Tp53</a:t>
            </a:r>
            <a:r>
              <a:rPr sz="2800" spc="-5">
                <a:latin typeface="Calibri"/>
                <a:cs typeface="Calibri"/>
              </a:rPr>
              <a:t> </a:t>
            </a:r>
            <a:r>
              <a:rPr sz="2800" spc="-15">
                <a:latin typeface="Calibri"/>
                <a:cs typeface="Calibri"/>
              </a:rPr>
              <a:t>mutation).</a:t>
            </a:r>
            <a:endParaRPr sz="2800">
              <a:latin typeface="Calibri"/>
              <a:cs typeface="Calibri"/>
            </a:endParaRPr>
          </a:p>
          <a:p>
            <a:pPr marL="187960" marR="710565" indent="-175895">
              <a:lnSpc>
                <a:spcPts val="3020"/>
              </a:lnSpc>
              <a:spcBef>
                <a:spcPts val="1050"/>
              </a:spcBef>
              <a:buFont typeface="Arial MT"/>
              <a:buChar char="•"/>
              <a:tabLst>
                <a:tab pos="188595" algn="l"/>
              </a:tabLst>
            </a:pPr>
            <a:r>
              <a:rPr sz="2800" spc="-10">
                <a:latin typeface="Calibri"/>
                <a:cs typeface="Calibri"/>
              </a:rPr>
              <a:t>Classical</a:t>
            </a:r>
            <a:r>
              <a:rPr sz="2800">
                <a:latin typeface="Calibri"/>
                <a:cs typeface="Calibri"/>
              </a:rPr>
              <a:t> </a:t>
            </a:r>
            <a:r>
              <a:rPr sz="2800" spc="-10">
                <a:solidFill>
                  <a:srgbClr val="FF0000"/>
                </a:solidFill>
                <a:latin typeface="Calibri"/>
                <a:cs typeface="Calibri"/>
              </a:rPr>
              <a:t>clinical</a:t>
            </a:r>
            <a:r>
              <a:rPr sz="2800">
                <a:solidFill>
                  <a:srgbClr val="FF0000"/>
                </a:solidFill>
                <a:latin typeface="Calibri"/>
                <a:cs typeface="Calibri"/>
              </a:rPr>
              <a:t> </a:t>
            </a:r>
            <a:r>
              <a:rPr sz="2800" spc="-15">
                <a:solidFill>
                  <a:srgbClr val="FF0000"/>
                </a:solidFill>
                <a:latin typeface="Calibri"/>
                <a:cs typeface="Calibri"/>
              </a:rPr>
              <a:t>presentation</a:t>
            </a:r>
            <a:r>
              <a:rPr sz="2800" spc="-15">
                <a:latin typeface="Calibri"/>
                <a:cs typeface="Calibri"/>
              </a:rPr>
              <a:t>:</a:t>
            </a:r>
            <a:r>
              <a:rPr sz="2800" spc="-5">
                <a:latin typeface="Calibri"/>
                <a:cs typeface="Calibri"/>
              </a:rPr>
              <a:t> pain</a:t>
            </a:r>
            <a:r>
              <a:rPr sz="2800">
                <a:latin typeface="Calibri"/>
                <a:cs typeface="Calibri"/>
              </a:rPr>
              <a:t> and a</a:t>
            </a:r>
            <a:r>
              <a:rPr sz="2800" spc="-5">
                <a:latin typeface="Calibri"/>
                <a:cs typeface="Calibri"/>
              </a:rPr>
              <a:t> mass</a:t>
            </a:r>
            <a:r>
              <a:rPr sz="2800">
                <a:latin typeface="Calibri"/>
                <a:cs typeface="Calibri"/>
              </a:rPr>
              <a:t> </a:t>
            </a:r>
            <a:r>
              <a:rPr sz="2800" spc="-15">
                <a:latin typeface="Calibri"/>
                <a:cs typeface="Calibri"/>
              </a:rPr>
              <a:t>at</a:t>
            </a:r>
            <a:r>
              <a:rPr sz="2800" spc="-10">
                <a:latin typeface="Calibri"/>
                <a:cs typeface="Calibri"/>
              </a:rPr>
              <a:t> the</a:t>
            </a:r>
            <a:r>
              <a:rPr sz="2800" spc="-5">
                <a:latin typeface="Calibri"/>
                <a:cs typeface="Calibri"/>
              </a:rPr>
              <a:t> </a:t>
            </a:r>
            <a:r>
              <a:rPr sz="2800" spc="-10">
                <a:latin typeface="Calibri"/>
                <a:cs typeface="Calibri"/>
              </a:rPr>
              <a:t>site</a:t>
            </a:r>
            <a:r>
              <a:rPr sz="2800">
                <a:latin typeface="Calibri"/>
                <a:cs typeface="Calibri"/>
              </a:rPr>
              <a:t> </a:t>
            </a:r>
            <a:r>
              <a:rPr sz="2800" spc="-5">
                <a:latin typeface="Calibri"/>
                <a:cs typeface="Calibri"/>
              </a:rPr>
              <a:t>of </a:t>
            </a:r>
            <a:r>
              <a:rPr sz="2800" spc="-10">
                <a:latin typeface="Calibri"/>
                <a:cs typeface="Calibri"/>
              </a:rPr>
              <a:t>the </a:t>
            </a:r>
            <a:r>
              <a:rPr sz="2800" spc="-615">
                <a:latin typeface="Calibri"/>
                <a:cs typeface="Calibri"/>
              </a:rPr>
              <a:t> </a:t>
            </a:r>
            <a:r>
              <a:rPr sz="2800" spc="-5">
                <a:latin typeface="Calibri"/>
                <a:cs typeface="Calibri"/>
              </a:rPr>
              <a:t>primary</a:t>
            </a:r>
            <a:r>
              <a:rPr sz="2800" spc="-10">
                <a:latin typeface="Calibri"/>
                <a:cs typeface="Calibri"/>
              </a:rPr>
              <a:t> </a:t>
            </a:r>
            <a:r>
              <a:rPr sz="2800" spc="-55">
                <a:latin typeface="Calibri"/>
                <a:cs typeface="Calibri"/>
              </a:rPr>
              <a:t>tumor.</a:t>
            </a:r>
            <a:endParaRPr sz="2800">
              <a:latin typeface="Calibri"/>
              <a:cs typeface="Calibri"/>
            </a:endParaRPr>
          </a:p>
          <a:p>
            <a:pPr marL="187960" indent="-175895">
              <a:lnSpc>
                <a:spcPct val="100000"/>
              </a:lnSpc>
              <a:spcBef>
                <a:spcPts val="625"/>
              </a:spcBef>
              <a:buFont typeface="Arial MT"/>
              <a:buChar char="•"/>
              <a:tabLst>
                <a:tab pos="188595" algn="l"/>
              </a:tabLst>
            </a:pPr>
            <a:r>
              <a:rPr sz="2800" spc="-20">
                <a:latin typeface="Calibri"/>
                <a:cs typeface="Calibri"/>
              </a:rPr>
              <a:t>Typically</a:t>
            </a:r>
            <a:r>
              <a:rPr sz="2800" spc="-5">
                <a:latin typeface="Calibri"/>
                <a:cs typeface="Calibri"/>
              </a:rPr>
              <a:t> </a:t>
            </a:r>
            <a:r>
              <a:rPr sz="2800" spc="-20">
                <a:latin typeface="Calibri"/>
                <a:cs typeface="Calibri"/>
              </a:rPr>
              <a:t>involves</a:t>
            </a:r>
            <a:r>
              <a:rPr sz="2800" spc="-5">
                <a:latin typeface="Calibri"/>
                <a:cs typeface="Calibri"/>
              </a:rPr>
              <a:t> </a:t>
            </a:r>
            <a:r>
              <a:rPr sz="2800" spc="-10">
                <a:latin typeface="Calibri"/>
                <a:cs typeface="Calibri"/>
              </a:rPr>
              <a:t>the</a:t>
            </a:r>
            <a:r>
              <a:rPr sz="2800" spc="20">
                <a:latin typeface="Calibri"/>
                <a:cs typeface="Calibri"/>
              </a:rPr>
              <a:t> </a:t>
            </a:r>
            <a:r>
              <a:rPr sz="2800" spc="-20">
                <a:solidFill>
                  <a:srgbClr val="FF0000"/>
                </a:solidFill>
                <a:latin typeface="Calibri"/>
                <a:cs typeface="Calibri"/>
              </a:rPr>
              <a:t>metaphysis</a:t>
            </a:r>
            <a:r>
              <a:rPr sz="2800">
                <a:solidFill>
                  <a:srgbClr val="FF0000"/>
                </a:solidFill>
                <a:latin typeface="Calibri"/>
                <a:cs typeface="Calibri"/>
              </a:rPr>
              <a:t> </a:t>
            </a:r>
            <a:r>
              <a:rPr sz="2800" spc="-5">
                <a:latin typeface="Calibri"/>
                <a:cs typeface="Calibri"/>
              </a:rPr>
              <a:t>of long bones.</a:t>
            </a:r>
            <a:endParaRPr sz="2800">
              <a:latin typeface="Calibri"/>
              <a:cs typeface="Calibri"/>
            </a:endParaRPr>
          </a:p>
          <a:p>
            <a:pPr marL="187960" marR="434340" indent="-175895">
              <a:lnSpc>
                <a:spcPts val="3020"/>
              </a:lnSpc>
              <a:spcBef>
                <a:spcPts val="1045"/>
              </a:spcBef>
              <a:buFont typeface="Arial MT"/>
              <a:buChar char="•"/>
              <a:tabLst>
                <a:tab pos="188595" algn="l"/>
              </a:tabLst>
            </a:pPr>
            <a:r>
              <a:rPr sz="2800" spc="-15">
                <a:latin typeface="Calibri"/>
                <a:cs typeface="Calibri"/>
              </a:rPr>
              <a:t>Most</a:t>
            </a:r>
            <a:r>
              <a:rPr sz="2800" spc="-10">
                <a:latin typeface="Calibri"/>
                <a:cs typeface="Calibri"/>
              </a:rPr>
              <a:t> common</a:t>
            </a:r>
            <a:r>
              <a:rPr sz="2800" spc="20">
                <a:latin typeface="Calibri"/>
                <a:cs typeface="Calibri"/>
              </a:rPr>
              <a:t> </a:t>
            </a:r>
            <a:r>
              <a:rPr sz="2800" spc="-10">
                <a:solidFill>
                  <a:srgbClr val="FF0000"/>
                </a:solidFill>
                <a:latin typeface="Calibri"/>
                <a:cs typeface="Calibri"/>
              </a:rPr>
              <a:t>sites</a:t>
            </a:r>
            <a:r>
              <a:rPr sz="2800" spc="-5">
                <a:solidFill>
                  <a:srgbClr val="FF0000"/>
                </a:solidFill>
                <a:latin typeface="Calibri"/>
                <a:cs typeface="Calibri"/>
              </a:rPr>
              <a:t> </a:t>
            </a:r>
            <a:r>
              <a:rPr sz="2800" spc="-15">
                <a:latin typeface="Calibri"/>
                <a:cs typeface="Calibri"/>
              </a:rPr>
              <a:t>are</a:t>
            </a:r>
            <a:r>
              <a:rPr sz="2800">
                <a:latin typeface="Calibri"/>
                <a:cs typeface="Calibri"/>
              </a:rPr>
              <a:t> </a:t>
            </a:r>
            <a:r>
              <a:rPr sz="2800" spc="-10">
                <a:latin typeface="Calibri"/>
                <a:cs typeface="Calibri"/>
              </a:rPr>
              <a:t>the </a:t>
            </a:r>
            <a:r>
              <a:rPr sz="2800" spc="-15">
                <a:latin typeface="Calibri"/>
                <a:cs typeface="Calibri"/>
              </a:rPr>
              <a:t>distal</a:t>
            </a:r>
            <a:r>
              <a:rPr sz="2800" spc="-5">
                <a:latin typeface="Calibri"/>
                <a:cs typeface="Calibri"/>
              </a:rPr>
              <a:t> </a:t>
            </a:r>
            <a:r>
              <a:rPr sz="2800" spc="-20">
                <a:latin typeface="Calibri"/>
                <a:cs typeface="Calibri"/>
              </a:rPr>
              <a:t>femur</a:t>
            </a:r>
            <a:r>
              <a:rPr sz="2800">
                <a:latin typeface="Calibri"/>
                <a:cs typeface="Calibri"/>
              </a:rPr>
              <a:t> </a:t>
            </a:r>
            <a:r>
              <a:rPr sz="2800" spc="-15">
                <a:latin typeface="Calibri"/>
                <a:cs typeface="Calibri"/>
              </a:rPr>
              <a:t>followed</a:t>
            </a:r>
            <a:r>
              <a:rPr sz="2800" spc="-5">
                <a:latin typeface="Calibri"/>
                <a:cs typeface="Calibri"/>
              </a:rPr>
              <a:t> </a:t>
            </a:r>
            <a:r>
              <a:rPr sz="2800" spc="-10">
                <a:latin typeface="Calibri"/>
                <a:cs typeface="Calibri"/>
              </a:rPr>
              <a:t>by</a:t>
            </a:r>
            <a:r>
              <a:rPr sz="2800" spc="-5">
                <a:latin typeface="Calibri"/>
                <a:cs typeface="Calibri"/>
              </a:rPr>
              <a:t> </a:t>
            </a:r>
            <a:r>
              <a:rPr sz="2800" spc="-10">
                <a:latin typeface="Calibri"/>
                <a:cs typeface="Calibri"/>
              </a:rPr>
              <a:t>the </a:t>
            </a:r>
            <a:r>
              <a:rPr sz="2800" spc="-20">
                <a:latin typeface="Calibri"/>
                <a:cs typeface="Calibri"/>
              </a:rPr>
              <a:t>proximal </a:t>
            </a:r>
            <a:r>
              <a:rPr sz="2800" spc="-615">
                <a:latin typeface="Calibri"/>
                <a:cs typeface="Calibri"/>
              </a:rPr>
              <a:t> </a:t>
            </a:r>
            <a:r>
              <a:rPr sz="2800" spc="-10">
                <a:latin typeface="Calibri"/>
                <a:cs typeface="Calibri"/>
              </a:rPr>
              <a:t>tibia</a:t>
            </a:r>
            <a:r>
              <a:rPr sz="2800" spc="-15">
                <a:latin typeface="Calibri"/>
                <a:cs typeface="Calibri"/>
              </a:rPr>
              <a:t> followed</a:t>
            </a:r>
            <a:r>
              <a:rPr sz="2800" spc="-5">
                <a:latin typeface="Calibri"/>
                <a:cs typeface="Calibri"/>
              </a:rPr>
              <a:t> </a:t>
            </a:r>
            <a:r>
              <a:rPr sz="2800" spc="-10">
                <a:latin typeface="Calibri"/>
                <a:cs typeface="Calibri"/>
              </a:rPr>
              <a:t>by</a:t>
            </a:r>
            <a:r>
              <a:rPr sz="2800" spc="-5">
                <a:latin typeface="Calibri"/>
                <a:cs typeface="Calibri"/>
              </a:rPr>
              <a:t> </a:t>
            </a:r>
            <a:r>
              <a:rPr sz="2800" spc="-20">
                <a:latin typeface="Calibri"/>
                <a:cs typeface="Calibri"/>
              </a:rPr>
              <a:t>proximal</a:t>
            </a:r>
            <a:r>
              <a:rPr sz="2800" spc="-5">
                <a:latin typeface="Calibri"/>
                <a:cs typeface="Calibri"/>
              </a:rPr>
              <a:t> humerus.</a:t>
            </a:r>
            <a:endParaRPr sz="2800">
              <a:latin typeface="Calibri"/>
              <a:cs typeface="Calibri"/>
            </a:endParaRPr>
          </a:p>
          <a:p>
            <a:pPr marL="187960" marR="89535" indent="-175895">
              <a:lnSpc>
                <a:spcPts val="3020"/>
              </a:lnSpc>
              <a:spcBef>
                <a:spcPts val="1010"/>
              </a:spcBef>
              <a:buFont typeface="Arial MT"/>
              <a:buChar char="•"/>
              <a:tabLst>
                <a:tab pos="188595" algn="l"/>
              </a:tabLst>
            </a:pPr>
            <a:r>
              <a:rPr sz="2800" spc="-5">
                <a:latin typeface="Calibri"/>
                <a:cs typeface="Calibri"/>
              </a:rPr>
              <a:t>Can</a:t>
            </a:r>
            <a:r>
              <a:rPr sz="2800">
                <a:latin typeface="Calibri"/>
                <a:cs typeface="Calibri"/>
              </a:rPr>
              <a:t> </a:t>
            </a:r>
            <a:r>
              <a:rPr sz="2800" spc="-10">
                <a:latin typeface="Calibri"/>
                <a:cs typeface="Calibri"/>
              </a:rPr>
              <a:t>spread</a:t>
            </a:r>
            <a:r>
              <a:rPr sz="2800">
                <a:latin typeface="Calibri"/>
                <a:cs typeface="Calibri"/>
              </a:rPr>
              <a:t> </a:t>
            </a:r>
            <a:r>
              <a:rPr sz="2800" spc="-5">
                <a:latin typeface="Calibri"/>
                <a:cs typeface="Calibri"/>
              </a:rPr>
              <a:t>in</a:t>
            </a:r>
            <a:r>
              <a:rPr sz="2800" spc="15">
                <a:latin typeface="Calibri"/>
                <a:cs typeface="Calibri"/>
              </a:rPr>
              <a:t> </a:t>
            </a:r>
            <a:r>
              <a:rPr sz="2800" spc="-5">
                <a:solidFill>
                  <a:srgbClr val="FF0000"/>
                </a:solidFill>
                <a:latin typeface="Calibri"/>
                <a:cs typeface="Calibri"/>
              </a:rPr>
              <a:t>skip</a:t>
            </a:r>
            <a:r>
              <a:rPr sz="2800">
                <a:solidFill>
                  <a:srgbClr val="FF0000"/>
                </a:solidFill>
                <a:latin typeface="Calibri"/>
                <a:cs typeface="Calibri"/>
              </a:rPr>
              <a:t> </a:t>
            </a:r>
            <a:r>
              <a:rPr sz="2800" spc="-5">
                <a:solidFill>
                  <a:srgbClr val="FF0000"/>
                </a:solidFill>
                <a:latin typeface="Calibri"/>
                <a:cs typeface="Calibri"/>
              </a:rPr>
              <a:t>lesions</a:t>
            </a:r>
            <a:r>
              <a:rPr sz="2800" spc="20">
                <a:solidFill>
                  <a:srgbClr val="FF0000"/>
                </a:solidFill>
                <a:latin typeface="Calibri"/>
                <a:cs typeface="Calibri"/>
              </a:rPr>
              <a:t> </a:t>
            </a:r>
            <a:r>
              <a:rPr sz="2800" spc="-20">
                <a:latin typeface="Calibri"/>
                <a:cs typeface="Calibri"/>
              </a:rPr>
              <a:t>pattern</a:t>
            </a:r>
            <a:r>
              <a:rPr sz="2800">
                <a:latin typeface="Calibri"/>
                <a:cs typeface="Calibri"/>
              </a:rPr>
              <a:t> </a:t>
            </a:r>
            <a:r>
              <a:rPr sz="2800" spc="-5">
                <a:latin typeface="Calibri"/>
                <a:cs typeface="Calibri"/>
              </a:rPr>
              <a:t>or</a:t>
            </a:r>
            <a:r>
              <a:rPr sz="2800">
                <a:latin typeface="Calibri"/>
                <a:cs typeface="Calibri"/>
              </a:rPr>
              <a:t> </a:t>
            </a:r>
            <a:r>
              <a:rPr sz="2800" spc="-15">
                <a:latin typeface="Calibri"/>
                <a:cs typeface="Calibri"/>
              </a:rPr>
              <a:t>through</a:t>
            </a:r>
            <a:r>
              <a:rPr sz="2800">
                <a:latin typeface="Calibri"/>
                <a:cs typeface="Calibri"/>
              </a:rPr>
              <a:t> </a:t>
            </a:r>
            <a:r>
              <a:rPr sz="2800" spc="-15">
                <a:latin typeface="Calibri"/>
                <a:cs typeface="Calibri"/>
              </a:rPr>
              <a:t>hematogenous</a:t>
            </a:r>
            <a:r>
              <a:rPr sz="2800">
                <a:latin typeface="Calibri"/>
                <a:cs typeface="Calibri"/>
              </a:rPr>
              <a:t> </a:t>
            </a:r>
            <a:r>
              <a:rPr sz="2800" spc="-15">
                <a:latin typeface="Calibri"/>
                <a:cs typeface="Calibri"/>
              </a:rPr>
              <a:t>spread </a:t>
            </a:r>
            <a:r>
              <a:rPr sz="2800" spc="-615">
                <a:latin typeface="Calibri"/>
                <a:cs typeface="Calibri"/>
              </a:rPr>
              <a:t> </a:t>
            </a:r>
            <a:r>
              <a:rPr sz="2800" spc="-15">
                <a:latin typeface="Calibri"/>
                <a:cs typeface="Calibri"/>
              </a:rPr>
              <a:t>to</a:t>
            </a:r>
            <a:r>
              <a:rPr sz="2800" spc="-10">
                <a:latin typeface="Calibri"/>
                <a:cs typeface="Calibri"/>
              </a:rPr>
              <a:t> the </a:t>
            </a:r>
            <a:r>
              <a:rPr sz="2800" spc="-5">
                <a:latin typeface="Calibri"/>
                <a:cs typeface="Calibri"/>
              </a:rPr>
              <a:t>lung </a:t>
            </a:r>
            <a:r>
              <a:rPr sz="2800">
                <a:latin typeface="Calibri"/>
                <a:cs typeface="Calibri"/>
              </a:rPr>
              <a:t>and</a:t>
            </a:r>
            <a:r>
              <a:rPr sz="2800" spc="-5">
                <a:latin typeface="Calibri"/>
                <a:cs typeface="Calibri"/>
              </a:rPr>
              <a:t> other bone </a:t>
            </a:r>
            <a:r>
              <a:rPr sz="2800" spc="-15">
                <a:latin typeface="Calibri"/>
                <a:cs typeface="Calibri"/>
              </a:rPr>
              <a:t>locations.</a:t>
            </a:r>
            <a:endParaRPr sz="28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321383"/>
            <a:ext cx="3272791" cy="689932"/>
          </a:xfrm>
          <a:prstGeom prst="rect">
            <a:avLst/>
          </a:prstGeom>
        </p:spPr>
        <p:txBody>
          <a:bodyPr vert="horz" wrap="square" lIns="0" tIns="12700" rIns="0" bIns="0" rtlCol="0">
            <a:spAutoFit/>
          </a:bodyPr>
          <a:lstStyle/>
          <a:p>
            <a:pPr marL="12700">
              <a:lnSpc>
                <a:spcPct val="100000"/>
              </a:lnSpc>
              <a:spcBef>
                <a:spcPts val="100"/>
              </a:spcBef>
            </a:pPr>
            <a:r>
              <a:rPr sz="4400" b="0" spc="-25">
                <a:latin typeface="Calibri"/>
                <a:cs typeface="Calibri"/>
              </a:rPr>
              <a:t>Osteosarcoma</a:t>
            </a:r>
            <a:endParaRPr sz="4400">
              <a:latin typeface="Calibri"/>
              <a:cs typeface="Calibri"/>
            </a:endParaRPr>
          </a:p>
        </p:txBody>
      </p:sp>
      <p:sp>
        <p:nvSpPr>
          <p:cNvPr id="3" name="object 3"/>
          <p:cNvSpPr txBox="1"/>
          <p:nvPr/>
        </p:nvSpPr>
        <p:spPr>
          <a:xfrm>
            <a:off x="964547" y="1348638"/>
            <a:ext cx="10210800" cy="4401205"/>
          </a:xfrm>
          <a:prstGeom prst="rect">
            <a:avLst/>
          </a:prstGeom>
        </p:spPr>
        <p:txBody>
          <a:bodyPr vert="horz" wrap="square" lIns="0" tIns="60960" rIns="0" bIns="0" rtlCol="0">
            <a:spAutoFit/>
          </a:bodyPr>
          <a:lstStyle/>
          <a:p>
            <a:pPr marL="187960" marR="5080" indent="-175895">
              <a:lnSpc>
                <a:spcPts val="3020"/>
              </a:lnSpc>
              <a:spcBef>
                <a:spcPts val="480"/>
              </a:spcBef>
              <a:buFont typeface="Arial MT"/>
              <a:buChar char="•"/>
              <a:tabLst>
                <a:tab pos="188595" algn="l"/>
              </a:tabLst>
            </a:pPr>
            <a:r>
              <a:rPr sz="2800" spc="-10">
                <a:solidFill>
                  <a:srgbClr val="FF0000"/>
                </a:solidFill>
                <a:latin typeface="Calibri"/>
                <a:cs typeface="Calibri"/>
              </a:rPr>
              <a:t>Diagnostic work</a:t>
            </a:r>
            <a:r>
              <a:rPr sz="2800" spc="-5">
                <a:solidFill>
                  <a:srgbClr val="FF0000"/>
                </a:solidFill>
                <a:latin typeface="Calibri"/>
                <a:cs typeface="Calibri"/>
              </a:rPr>
              <a:t> </a:t>
            </a:r>
            <a:r>
              <a:rPr sz="2800" spc="5">
                <a:solidFill>
                  <a:srgbClr val="FF0000"/>
                </a:solidFill>
                <a:latin typeface="Calibri"/>
                <a:cs typeface="Calibri"/>
              </a:rPr>
              <a:t>up</a:t>
            </a:r>
            <a:r>
              <a:rPr sz="2800" spc="5">
                <a:latin typeface="Calibri"/>
                <a:cs typeface="Calibri"/>
              </a:rPr>
              <a:t>:</a:t>
            </a:r>
            <a:r>
              <a:rPr sz="2800" spc="-5">
                <a:latin typeface="Calibri"/>
                <a:cs typeface="Calibri"/>
              </a:rPr>
              <a:t> plain </a:t>
            </a:r>
            <a:r>
              <a:rPr sz="2800">
                <a:latin typeface="Calibri"/>
                <a:cs typeface="Calibri"/>
              </a:rPr>
              <a:t>X </a:t>
            </a:r>
            <a:r>
              <a:rPr sz="2800" spc="-40">
                <a:latin typeface="Calibri"/>
                <a:cs typeface="Calibri"/>
              </a:rPr>
              <a:t>ray</a:t>
            </a:r>
            <a:r>
              <a:rPr sz="2800" spc="-5">
                <a:latin typeface="Calibri"/>
                <a:cs typeface="Calibri"/>
              </a:rPr>
              <a:t> </a:t>
            </a:r>
            <a:r>
              <a:rPr sz="2800">
                <a:latin typeface="Calibri"/>
                <a:cs typeface="Calibri"/>
              </a:rPr>
              <a:t>(</a:t>
            </a:r>
            <a:r>
              <a:rPr sz="2800" spc="-5">
                <a:latin typeface="Calibri"/>
                <a:cs typeface="Calibri"/>
              </a:rPr>
              <a:t> </a:t>
            </a:r>
            <a:r>
              <a:rPr sz="2800" spc="-15">
                <a:latin typeface="Calibri"/>
                <a:cs typeface="Calibri"/>
              </a:rPr>
              <a:t>osteoblastic</a:t>
            </a:r>
            <a:r>
              <a:rPr sz="2800" spc="-10">
                <a:latin typeface="Calibri"/>
                <a:cs typeface="Calibri"/>
              </a:rPr>
              <a:t> </a:t>
            </a:r>
            <a:r>
              <a:rPr sz="2800">
                <a:latin typeface="Calibri"/>
                <a:cs typeface="Calibri"/>
              </a:rPr>
              <a:t>, </a:t>
            </a:r>
            <a:r>
              <a:rPr sz="2800" spc="-15">
                <a:latin typeface="Calibri"/>
                <a:cs typeface="Calibri"/>
              </a:rPr>
              <a:t>osteolytic</a:t>
            </a:r>
            <a:r>
              <a:rPr sz="2800" spc="-10">
                <a:latin typeface="Calibri"/>
                <a:cs typeface="Calibri"/>
              </a:rPr>
              <a:t> </a:t>
            </a:r>
            <a:r>
              <a:rPr sz="2800" spc="-5">
                <a:latin typeface="Calibri"/>
                <a:cs typeface="Calibri"/>
              </a:rPr>
              <a:t>or </a:t>
            </a:r>
            <a:r>
              <a:rPr sz="2800">
                <a:latin typeface="Calibri"/>
                <a:cs typeface="Calibri"/>
              </a:rPr>
              <a:t>a</a:t>
            </a:r>
            <a:r>
              <a:rPr sz="2800" spc="-5">
                <a:latin typeface="Calibri"/>
                <a:cs typeface="Calibri"/>
              </a:rPr>
              <a:t> </a:t>
            </a:r>
            <a:r>
              <a:rPr sz="2800" spc="-10">
                <a:latin typeface="Calibri"/>
                <a:cs typeface="Calibri"/>
              </a:rPr>
              <a:t>mixture) </a:t>
            </a:r>
            <a:r>
              <a:rPr sz="2800" spc="-615">
                <a:latin typeface="Calibri"/>
                <a:cs typeface="Calibri"/>
              </a:rPr>
              <a:t> </a:t>
            </a:r>
            <a:r>
              <a:rPr sz="2800" spc="-10">
                <a:latin typeface="Calibri"/>
                <a:cs typeface="Calibri"/>
              </a:rPr>
              <a:t>Classical</a:t>
            </a:r>
            <a:r>
              <a:rPr sz="2800" spc="-5">
                <a:latin typeface="Calibri"/>
                <a:cs typeface="Calibri"/>
              </a:rPr>
              <a:t> </a:t>
            </a:r>
            <a:r>
              <a:rPr sz="2800">
                <a:latin typeface="Calibri"/>
                <a:cs typeface="Calibri"/>
              </a:rPr>
              <a:t>X</a:t>
            </a:r>
            <a:r>
              <a:rPr sz="2800" spc="-5">
                <a:latin typeface="Calibri"/>
                <a:cs typeface="Calibri"/>
              </a:rPr>
              <a:t> </a:t>
            </a:r>
            <a:r>
              <a:rPr sz="2800" spc="-40">
                <a:latin typeface="Calibri"/>
                <a:cs typeface="Calibri"/>
              </a:rPr>
              <a:t>ray</a:t>
            </a:r>
            <a:r>
              <a:rPr sz="2800" spc="-5">
                <a:latin typeface="Calibri"/>
                <a:cs typeface="Calibri"/>
              </a:rPr>
              <a:t> findings</a:t>
            </a:r>
            <a:r>
              <a:rPr sz="2800">
                <a:latin typeface="Calibri"/>
                <a:cs typeface="Calibri"/>
              </a:rPr>
              <a:t> </a:t>
            </a:r>
            <a:r>
              <a:rPr sz="2800" spc="-5">
                <a:latin typeface="Calibri"/>
                <a:cs typeface="Calibri"/>
              </a:rPr>
              <a:t>include </a:t>
            </a:r>
            <a:r>
              <a:rPr sz="2800">
                <a:latin typeface="Calibri"/>
                <a:cs typeface="Calibri"/>
              </a:rPr>
              <a:t>a</a:t>
            </a:r>
            <a:r>
              <a:rPr sz="2800" spc="25">
                <a:latin typeface="Calibri"/>
                <a:cs typeface="Calibri"/>
              </a:rPr>
              <a:t> </a:t>
            </a:r>
            <a:r>
              <a:rPr sz="2800" spc="-5">
                <a:solidFill>
                  <a:srgbClr val="FF0000"/>
                </a:solidFill>
                <a:latin typeface="Calibri"/>
                <a:cs typeface="Calibri"/>
              </a:rPr>
              <a:t>Codman </a:t>
            </a:r>
            <a:r>
              <a:rPr sz="2800" spc="-10">
                <a:solidFill>
                  <a:srgbClr val="FF0000"/>
                </a:solidFill>
                <a:latin typeface="Calibri"/>
                <a:cs typeface="Calibri"/>
              </a:rPr>
              <a:t>triangle</a:t>
            </a:r>
            <a:r>
              <a:rPr sz="2800" spc="45">
                <a:solidFill>
                  <a:srgbClr val="FF0000"/>
                </a:solidFill>
                <a:latin typeface="Calibri"/>
                <a:cs typeface="Calibri"/>
              </a:rPr>
              <a:t> </a:t>
            </a:r>
            <a:r>
              <a:rPr sz="2800" spc="-5">
                <a:latin typeface="Calibri"/>
                <a:cs typeface="Calibri"/>
              </a:rPr>
              <a:t>caused </a:t>
            </a:r>
            <a:r>
              <a:rPr sz="2800" spc="-10">
                <a:latin typeface="Calibri"/>
                <a:cs typeface="Calibri"/>
              </a:rPr>
              <a:t>by</a:t>
            </a:r>
            <a:r>
              <a:rPr sz="2800" spc="-5">
                <a:latin typeface="Calibri"/>
                <a:cs typeface="Calibri"/>
              </a:rPr>
              <a:t> </a:t>
            </a:r>
            <a:r>
              <a:rPr sz="2800" spc="-20">
                <a:latin typeface="Calibri"/>
                <a:cs typeface="Calibri"/>
              </a:rPr>
              <a:t>elevation </a:t>
            </a:r>
            <a:r>
              <a:rPr sz="2800" spc="-615">
                <a:latin typeface="Calibri"/>
                <a:cs typeface="Calibri"/>
              </a:rPr>
              <a:t> </a:t>
            </a:r>
            <a:r>
              <a:rPr sz="2800" spc="-5">
                <a:latin typeface="Calibri"/>
                <a:cs typeface="Calibri"/>
              </a:rPr>
              <a:t>of </a:t>
            </a:r>
            <a:r>
              <a:rPr sz="2800" spc="-10">
                <a:latin typeface="Calibri"/>
                <a:cs typeface="Calibri"/>
              </a:rPr>
              <a:t>the </a:t>
            </a:r>
            <a:r>
              <a:rPr sz="2800" spc="-15">
                <a:latin typeface="Calibri"/>
                <a:cs typeface="Calibri"/>
              </a:rPr>
              <a:t>periosteum</a:t>
            </a:r>
            <a:r>
              <a:rPr sz="2800" spc="-5">
                <a:latin typeface="Calibri"/>
                <a:cs typeface="Calibri"/>
              </a:rPr>
              <a:t> </a:t>
            </a:r>
            <a:r>
              <a:rPr sz="2800">
                <a:latin typeface="Calibri"/>
                <a:cs typeface="Calibri"/>
              </a:rPr>
              <a:t>and a</a:t>
            </a:r>
            <a:r>
              <a:rPr sz="2800" spc="30">
                <a:latin typeface="Calibri"/>
                <a:cs typeface="Calibri"/>
              </a:rPr>
              <a:t> </a:t>
            </a:r>
            <a:r>
              <a:rPr sz="2800" spc="-15">
                <a:solidFill>
                  <a:srgbClr val="FF0000"/>
                </a:solidFill>
                <a:latin typeface="Calibri"/>
                <a:cs typeface="Calibri"/>
              </a:rPr>
              <a:t>sunburst</a:t>
            </a:r>
            <a:r>
              <a:rPr sz="2800" spc="-10">
                <a:solidFill>
                  <a:srgbClr val="FF0000"/>
                </a:solidFill>
                <a:latin typeface="Calibri"/>
                <a:cs typeface="Calibri"/>
              </a:rPr>
              <a:t> </a:t>
            </a:r>
            <a:r>
              <a:rPr sz="2800" spc="-20">
                <a:solidFill>
                  <a:srgbClr val="FF0000"/>
                </a:solidFill>
                <a:latin typeface="Calibri"/>
                <a:cs typeface="Calibri"/>
              </a:rPr>
              <a:t>pattern</a:t>
            </a:r>
            <a:r>
              <a:rPr sz="2800" spc="15">
                <a:solidFill>
                  <a:srgbClr val="FF0000"/>
                </a:solidFill>
                <a:latin typeface="Calibri"/>
                <a:cs typeface="Calibri"/>
              </a:rPr>
              <a:t> </a:t>
            </a:r>
            <a:r>
              <a:rPr sz="2800" spc="-5">
                <a:latin typeface="Calibri"/>
                <a:cs typeface="Calibri"/>
              </a:rPr>
              <a:t>due </a:t>
            </a:r>
            <a:r>
              <a:rPr sz="2800" spc="-15">
                <a:latin typeface="Calibri"/>
                <a:cs typeface="Calibri"/>
              </a:rPr>
              <a:t>to</a:t>
            </a:r>
            <a:r>
              <a:rPr sz="2800" spc="-5">
                <a:latin typeface="Calibri"/>
                <a:cs typeface="Calibri"/>
              </a:rPr>
              <a:t> </a:t>
            </a:r>
            <a:r>
              <a:rPr sz="2800" spc="-15">
                <a:latin typeface="Calibri"/>
                <a:cs typeface="Calibri"/>
              </a:rPr>
              <a:t>extension</a:t>
            </a:r>
            <a:r>
              <a:rPr sz="2800">
                <a:latin typeface="Calibri"/>
                <a:cs typeface="Calibri"/>
              </a:rPr>
              <a:t> </a:t>
            </a:r>
            <a:r>
              <a:rPr sz="2800" spc="-5">
                <a:latin typeface="Calibri"/>
                <a:cs typeface="Calibri"/>
              </a:rPr>
              <a:t>of </a:t>
            </a:r>
            <a:r>
              <a:rPr sz="2800" spc="-10">
                <a:latin typeface="Calibri"/>
                <a:cs typeface="Calibri"/>
              </a:rPr>
              <a:t>the </a:t>
            </a:r>
            <a:r>
              <a:rPr sz="2800" spc="-5">
                <a:latin typeface="Calibri"/>
                <a:cs typeface="Calibri"/>
              </a:rPr>
              <a:t> </a:t>
            </a:r>
            <a:r>
              <a:rPr sz="2800" spc="-10">
                <a:latin typeface="Calibri"/>
                <a:cs typeface="Calibri"/>
              </a:rPr>
              <a:t>tumor </a:t>
            </a:r>
            <a:r>
              <a:rPr sz="2800" spc="-15">
                <a:latin typeface="Calibri"/>
                <a:cs typeface="Calibri"/>
              </a:rPr>
              <a:t>through</a:t>
            </a:r>
            <a:r>
              <a:rPr sz="2800" spc="-5">
                <a:latin typeface="Calibri"/>
                <a:cs typeface="Calibri"/>
              </a:rPr>
              <a:t> </a:t>
            </a:r>
            <a:r>
              <a:rPr sz="2800" spc="-10">
                <a:latin typeface="Calibri"/>
                <a:cs typeface="Calibri"/>
              </a:rPr>
              <a:t>the </a:t>
            </a:r>
            <a:r>
              <a:rPr sz="2800" spc="-15">
                <a:latin typeface="Calibri"/>
                <a:cs typeface="Calibri"/>
              </a:rPr>
              <a:t>periosteum.</a:t>
            </a:r>
            <a:endParaRPr sz="2800">
              <a:latin typeface="Calibri"/>
              <a:cs typeface="Calibri"/>
            </a:endParaRPr>
          </a:p>
          <a:p>
            <a:pPr>
              <a:lnSpc>
                <a:spcPct val="100000"/>
              </a:lnSpc>
              <a:spcBef>
                <a:spcPts val="35"/>
              </a:spcBef>
              <a:buChar char="•"/>
            </a:pPr>
            <a:endParaRPr sz="4100">
              <a:latin typeface="Calibri"/>
              <a:cs typeface="Calibri"/>
            </a:endParaRPr>
          </a:p>
          <a:p>
            <a:pPr marL="187960" marR="50800" indent="-175895">
              <a:lnSpc>
                <a:spcPts val="3020"/>
              </a:lnSpc>
              <a:spcBef>
                <a:spcPts val="5"/>
              </a:spcBef>
              <a:buFont typeface="Arial MT"/>
              <a:buChar char="•"/>
              <a:tabLst>
                <a:tab pos="188595" algn="l"/>
              </a:tabLst>
            </a:pPr>
            <a:r>
              <a:rPr sz="2800" spc="-10">
                <a:solidFill>
                  <a:srgbClr val="FF0000"/>
                </a:solidFill>
                <a:latin typeface="Calibri"/>
                <a:cs typeface="Calibri"/>
              </a:rPr>
              <a:t>Chest </a:t>
            </a:r>
            <a:r>
              <a:rPr sz="2800" spc="5">
                <a:solidFill>
                  <a:srgbClr val="FF0000"/>
                </a:solidFill>
                <a:latin typeface="Calibri"/>
                <a:cs typeface="Calibri"/>
              </a:rPr>
              <a:t>CT </a:t>
            </a:r>
            <a:r>
              <a:rPr sz="2800" spc="-10">
                <a:latin typeface="Calibri"/>
                <a:cs typeface="Calibri"/>
              </a:rPr>
              <a:t>scan </a:t>
            </a:r>
            <a:r>
              <a:rPr sz="2800" spc="-5">
                <a:latin typeface="Calibri"/>
                <a:cs typeface="Calibri"/>
              </a:rPr>
              <a:t>is done </a:t>
            </a:r>
            <a:r>
              <a:rPr sz="2800" spc="-15">
                <a:latin typeface="Calibri"/>
                <a:cs typeface="Calibri"/>
              </a:rPr>
              <a:t>to </a:t>
            </a:r>
            <a:r>
              <a:rPr sz="2800" spc="-5">
                <a:latin typeface="Calibri"/>
                <a:cs typeface="Calibri"/>
              </a:rPr>
              <a:t>rule out pulmonary </a:t>
            </a:r>
            <a:r>
              <a:rPr sz="2800" spc="-15">
                <a:latin typeface="Calibri"/>
                <a:cs typeface="Calibri"/>
              </a:rPr>
              <a:t>metastasis </a:t>
            </a:r>
            <a:r>
              <a:rPr sz="2800" spc="-5">
                <a:latin typeface="Calibri"/>
                <a:cs typeface="Calibri"/>
              </a:rPr>
              <a:t>in </a:t>
            </a:r>
            <a:r>
              <a:rPr sz="2800">
                <a:latin typeface="Calibri"/>
                <a:cs typeface="Calibri"/>
              </a:rPr>
              <a:t>addition </a:t>
            </a:r>
            <a:r>
              <a:rPr sz="2800" spc="-15">
                <a:latin typeface="Calibri"/>
                <a:cs typeface="Calibri"/>
              </a:rPr>
              <a:t>to </a:t>
            </a:r>
            <a:r>
              <a:rPr sz="2800" spc="-620">
                <a:latin typeface="Calibri"/>
                <a:cs typeface="Calibri"/>
              </a:rPr>
              <a:t> </a:t>
            </a:r>
            <a:r>
              <a:rPr sz="2800">
                <a:latin typeface="Calibri"/>
                <a:cs typeface="Calibri"/>
              </a:rPr>
              <a:t>a</a:t>
            </a:r>
            <a:r>
              <a:rPr sz="2800" spc="-10">
                <a:latin typeface="Calibri"/>
                <a:cs typeface="Calibri"/>
              </a:rPr>
              <a:t> </a:t>
            </a:r>
            <a:r>
              <a:rPr sz="2800" spc="-40">
                <a:latin typeface="Calibri"/>
                <a:cs typeface="Calibri"/>
              </a:rPr>
              <a:t>biopsy.</a:t>
            </a:r>
            <a:endParaRPr sz="2800">
              <a:latin typeface="Calibri"/>
              <a:cs typeface="Calibri"/>
            </a:endParaRPr>
          </a:p>
          <a:p>
            <a:pPr>
              <a:lnSpc>
                <a:spcPct val="100000"/>
              </a:lnSpc>
              <a:spcBef>
                <a:spcPts val="25"/>
              </a:spcBef>
              <a:buChar char="•"/>
            </a:pPr>
            <a:endParaRPr sz="4100">
              <a:latin typeface="Calibri"/>
              <a:cs typeface="Calibri"/>
            </a:endParaRPr>
          </a:p>
          <a:p>
            <a:pPr marL="187960" marR="985519" indent="-175895">
              <a:lnSpc>
                <a:spcPts val="3020"/>
              </a:lnSpc>
              <a:buFont typeface="Arial MT"/>
              <a:buChar char="•"/>
              <a:tabLst>
                <a:tab pos="188595" algn="l"/>
              </a:tabLst>
            </a:pPr>
            <a:r>
              <a:rPr sz="2800" spc="-35">
                <a:latin typeface="Calibri"/>
                <a:cs typeface="Calibri"/>
              </a:rPr>
              <a:t>Treatment</a:t>
            </a:r>
            <a:r>
              <a:rPr sz="2800" spc="-10">
                <a:latin typeface="Calibri"/>
                <a:cs typeface="Calibri"/>
              </a:rPr>
              <a:t> relies</a:t>
            </a:r>
            <a:r>
              <a:rPr sz="2800" spc="-5">
                <a:latin typeface="Calibri"/>
                <a:cs typeface="Calibri"/>
              </a:rPr>
              <a:t> on </a:t>
            </a:r>
            <a:r>
              <a:rPr sz="2800" spc="-15">
                <a:latin typeface="Calibri"/>
                <a:cs typeface="Calibri"/>
              </a:rPr>
              <a:t>surgery</a:t>
            </a:r>
            <a:r>
              <a:rPr sz="2800" spc="-5">
                <a:latin typeface="Calibri"/>
                <a:cs typeface="Calibri"/>
              </a:rPr>
              <a:t> </a:t>
            </a:r>
            <a:r>
              <a:rPr sz="2800">
                <a:latin typeface="Calibri"/>
                <a:cs typeface="Calibri"/>
              </a:rPr>
              <a:t>and</a:t>
            </a:r>
            <a:r>
              <a:rPr sz="2800" spc="-5">
                <a:latin typeface="Calibri"/>
                <a:cs typeface="Calibri"/>
              </a:rPr>
              <a:t> </a:t>
            </a:r>
            <a:r>
              <a:rPr sz="2800" spc="-10">
                <a:latin typeface="Calibri"/>
                <a:cs typeface="Calibri"/>
              </a:rPr>
              <a:t>chemotherapy</a:t>
            </a:r>
            <a:r>
              <a:rPr sz="2800" spc="-5">
                <a:latin typeface="Calibri"/>
                <a:cs typeface="Calibri"/>
              </a:rPr>
              <a:t> </a:t>
            </a:r>
            <a:r>
              <a:rPr sz="2800" spc="-15">
                <a:latin typeface="Calibri"/>
                <a:cs typeface="Calibri"/>
              </a:rPr>
              <a:t>administration. </a:t>
            </a:r>
            <a:r>
              <a:rPr sz="2800" spc="-615">
                <a:latin typeface="Calibri"/>
                <a:cs typeface="Calibri"/>
              </a:rPr>
              <a:t> </a:t>
            </a:r>
            <a:r>
              <a:rPr sz="2800" spc="-10">
                <a:solidFill>
                  <a:srgbClr val="FF0000"/>
                </a:solidFill>
                <a:latin typeface="Calibri"/>
                <a:cs typeface="Calibri"/>
              </a:rPr>
              <a:t>Radiation</a:t>
            </a:r>
            <a:r>
              <a:rPr sz="2800" spc="-15">
                <a:solidFill>
                  <a:srgbClr val="FF0000"/>
                </a:solidFill>
                <a:latin typeface="Calibri"/>
                <a:cs typeface="Calibri"/>
              </a:rPr>
              <a:t> </a:t>
            </a:r>
            <a:r>
              <a:rPr sz="2800" spc="-5">
                <a:solidFill>
                  <a:srgbClr val="FF0000"/>
                </a:solidFill>
                <a:latin typeface="Calibri"/>
                <a:cs typeface="Calibri"/>
              </a:rPr>
              <a:t>is not part</a:t>
            </a:r>
            <a:r>
              <a:rPr sz="2800" spc="45">
                <a:solidFill>
                  <a:srgbClr val="FF0000"/>
                </a:solidFill>
                <a:latin typeface="Calibri"/>
                <a:cs typeface="Calibri"/>
              </a:rPr>
              <a:t> </a:t>
            </a:r>
            <a:r>
              <a:rPr sz="2800" spc="-5">
                <a:latin typeface="Calibri"/>
                <a:cs typeface="Calibri"/>
              </a:rPr>
              <a:t>of </a:t>
            </a:r>
            <a:r>
              <a:rPr sz="2800" spc="-15">
                <a:latin typeface="Calibri"/>
                <a:cs typeface="Calibri"/>
              </a:rPr>
              <a:t>treating</a:t>
            </a:r>
            <a:r>
              <a:rPr sz="2800" spc="-10">
                <a:latin typeface="Calibri"/>
                <a:cs typeface="Calibri"/>
              </a:rPr>
              <a:t> </a:t>
            </a:r>
            <a:r>
              <a:rPr sz="2800" spc="-15">
                <a:latin typeface="Calibri"/>
                <a:cs typeface="Calibri"/>
              </a:rPr>
              <a:t>osteosarcoma.</a:t>
            </a:r>
            <a:endParaRPr sz="280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392281"/>
            <a:ext cx="3408679" cy="689932"/>
          </a:xfrm>
          <a:prstGeom prst="rect">
            <a:avLst/>
          </a:prstGeom>
        </p:spPr>
        <p:txBody>
          <a:bodyPr vert="horz" wrap="square" lIns="0" tIns="12700" rIns="0" bIns="0" rtlCol="0">
            <a:spAutoFit/>
          </a:bodyPr>
          <a:lstStyle/>
          <a:p>
            <a:pPr marL="12700">
              <a:lnSpc>
                <a:spcPct val="100000"/>
              </a:lnSpc>
              <a:spcBef>
                <a:spcPts val="100"/>
              </a:spcBef>
            </a:pPr>
            <a:r>
              <a:rPr sz="4400" b="0" spc="-25">
                <a:latin typeface="Calibri"/>
                <a:cs typeface="Calibri"/>
              </a:rPr>
              <a:t>Ewing</a:t>
            </a:r>
            <a:r>
              <a:rPr sz="4400" b="0" spc="-75">
                <a:latin typeface="Calibri"/>
                <a:cs typeface="Calibri"/>
              </a:rPr>
              <a:t> </a:t>
            </a:r>
            <a:r>
              <a:rPr sz="4400" b="0" spc="-20">
                <a:latin typeface="Calibri"/>
                <a:cs typeface="Calibri"/>
              </a:rPr>
              <a:t>sarcoma</a:t>
            </a:r>
            <a:endParaRPr sz="4400">
              <a:latin typeface="Calibri"/>
              <a:cs typeface="Calibri"/>
            </a:endParaRPr>
          </a:p>
        </p:txBody>
      </p:sp>
      <p:sp>
        <p:nvSpPr>
          <p:cNvPr id="3" name="object 3"/>
          <p:cNvSpPr txBox="1"/>
          <p:nvPr/>
        </p:nvSpPr>
        <p:spPr>
          <a:xfrm>
            <a:off x="964549" y="1225121"/>
            <a:ext cx="9721851" cy="4549964"/>
          </a:xfrm>
          <a:prstGeom prst="rect">
            <a:avLst/>
          </a:prstGeom>
        </p:spPr>
        <p:txBody>
          <a:bodyPr vert="horz" wrap="square" lIns="0" tIns="96520" rIns="0" bIns="0" rtlCol="0">
            <a:spAutoFit/>
          </a:bodyPr>
          <a:lstStyle/>
          <a:p>
            <a:pPr marL="187960" indent="-175895">
              <a:lnSpc>
                <a:spcPct val="100000"/>
              </a:lnSpc>
              <a:spcBef>
                <a:spcPts val="760"/>
              </a:spcBef>
              <a:buFont typeface="Arial MT"/>
              <a:buChar char="•"/>
              <a:tabLst>
                <a:tab pos="188595" algn="l"/>
              </a:tabLst>
            </a:pPr>
            <a:r>
              <a:rPr sz="2800" spc="-10">
                <a:latin typeface="Calibri"/>
                <a:cs typeface="Calibri"/>
              </a:rPr>
              <a:t>Primitive</a:t>
            </a:r>
            <a:r>
              <a:rPr sz="2800" spc="-15">
                <a:latin typeface="Calibri"/>
                <a:cs typeface="Calibri"/>
              </a:rPr>
              <a:t> </a:t>
            </a:r>
            <a:r>
              <a:rPr sz="2800" spc="-10">
                <a:latin typeface="Calibri"/>
                <a:cs typeface="Calibri"/>
              </a:rPr>
              <a:t>neuroectodermal</a:t>
            </a:r>
            <a:r>
              <a:rPr sz="2800" spc="-15">
                <a:latin typeface="Calibri"/>
                <a:cs typeface="Calibri"/>
              </a:rPr>
              <a:t> </a:t>
            </a:r>
            <a:r>
              <a:rPr sz="2800" spc="-10">
                <a:latin typeface="Calibri"/>
                <a:cs typeface="Calibri"/>
              </a:rPr>
              <a:t>tumor</a:t>
            </a:r>
            <a:r>
              <a:rPr sz="2800" spc="45">
                <a:latin typeface="Calibri"/>
                <a:cs typeface="Calibri"/>
              </a:rPr>
              <a:t> </a:t>
            </a:r>
            <a:r>
              <a:rPr sz="2800" spc="-5">
                <a:solidFill>
                  <a:srgbClr val="FF0000"/>
                </a:solidFill>
                <a:latin typeface="Calibri"/>
                <a:cs typeface="Calibri"/>
              </a:rPr>
              <a:t>PNET </a:t>
            </a:r>
            <a:r>
              <a:rPr sz="2800" spc="-35">
                <a:latin typeface="Calibri"/>
                <a:cs typeface="Calibri"/>
              </a:rPr>
              <a:t>family.</a:t>
            </a:r>
            <a:endParaRPr sz="2800">
              <a:latin typeface="Calibri"/>
              <a:cs typeface="Calibri"/>
            </a:endParaRPr>
          </a:p>
          <a:p>
            <a:pPr marL="187960" indent="-175895">
              <a:lnSpc>
                <a:spcPct val="100000"/>
              </a:lnSpc>
              <a:spcBef>
                <a:spcPts val="665"/>
              </a:spcBef>
              <a:buFont typeface="Arial MT"/>
              <a:buChar char="•"/>
              <a:tabLst>
                <a:tab pos="188595" algn="l"/>
              </a:tabLst>
            </a:pPr>
            <a:r>
              <a:rPr sz="2800" spc="-55">
                <a:latin typeface="Calibri"/>
                <a:cs typeface="Calibri"/>
              </a:rPr>
              <a:t>Tends</a:t>
            </a:r>
            <a:r>
              <a:rPr sz="2800" spc="-10">
                <a:latin typeface="Calibri"/>
                <a:cs typeface="Calibri"/>
              </a:rPr>
              <a:t> </a:t>
            </a:r>
            <a:r>
              <a:rPr sz="2800" spc="-15">
                <a:latin typeface="Calibri"/>
                <a:cs typeface="Calibri"/>
              </a:rPr>
              <a:t>to</a:t>
            </a:r>
            <a:r>
              <a:rPr sz="2800" spc="-5">
                <a:latin typeface="Calibri"/>
                <a:cs typeface="Calibri"/>
              </a:rPr>
              <a:t> </a:t>
            </a:r>
            <a:r>
              <a:rPr sz="2800" spc="-25">
                <a:latin typeface="Calibri"/>
                <a:cs typeface="Calibri"/>
              </a:rPr>
              <a:t>affect</a:t>
            </a:r>
            <a:r>
              <a:rPr sz="2800" spc="-10">
                <a:latin typeface="Calibri"/>
                <a:cs typeface="Calibri"/>
              </a:rPr>
              <a:t> the</a:t>
            </a:r>
            <a:r>
              <a:rPr sz="2800" spc="25">
                <a:latin typeface="Calibri"/>
                <a:cs typeface="Calibri"/>
              </a:rPr>
              <a:t> </a:t>
            </a:r>
            <a:r>
              <a:rPr sz="2800" spc="-10">
                <a:solidFill>
                  <a:srgbClr val="FF0000"/>
                </a:solidFill>
                <a:latin typeface="Calibri"/>
                <a:cs typeface="Calibri"/>
              </a:rPr>
              <a:t>axial </a:t>
            </a:r>
            <a:r>
              <a:rPr sz="2800" spc="-20">
                <a:solidFill>
                  <a:srgbClr val="FF0000"/>
                </a:solidFill>
                <a:latin typeface="Calibri"/>
                <a:cs typeface="Calibri"/>
              </a:rPr>
              <a:t>skeleton</a:t>
            </a:r>
            <a:r>
              <a:rPr sz="2800" spc="5">
                <a:solidFill>
                  <a:srgbClr val="FF0000"/>
                </a:solidFill>
                <a:latin typeface="Calibri"/>
                <a:cs typeface="Calibri"/>
              </a:rPr>
              <a:t> </a:t>
            </a:r>
            <a:r>
              <a:rPr sz="2800" spc="-15">
                <a:latin typeface="Calibri"/>
                <a:cs typeface="Calibri"/>
              </a:rPr>
              <a:t>more</a:t>
            </a:r>
            <a:r>
              <a:rPr sz="2800" spc="-10">
                <a:latin typeface="Calibri"/>
                <a:cs typeface="Calibri"/>
              </a:rPr>
              <a:t> often</a:t>
            </a:r>
            <a:r>
              <a:rPr sz="2800" spc="-5">
                <a:latin typeface="Calibri"/>
                <a:cs typeface="Calibri"/>
              </a:rPr>
              <a:t> </a:t>
            </a:r>
            <a:r>
              <a:rPr sz="2800" spc="-10">
                <a:latin typeface="Calibri"/>
                <a:cs typeface="Calibri"/>
              </a:rPr>
              <a:t>than</a:t>
            </a:r>
            <a:r>
              <a:rPr sz="2800" spc="-15">
                <a:latin typeface="Calibri"/>
                <a:cs typeface="Calibri"/>
              </a:rPr>
              <a:t> </a:t>
            </a:r>
            <a:r>
              <a:rPr sz="2800" spc="-5">
                <a:latin typeface="Calibri"/>
                <a:cs typeface="Calibri"/>
              </a:rPr>
              <a:t>OS.</a:t>
            </a:r>
            <a:endParaRPr sz="2800">
              <a:latin typeface="Calibri"/>
              <a:cs typeface="Calibri"/>
            </a:endParaRPr>
          </a:p>
          <a:p>
            <a:pPr marL="187960" indent="-175895">
              <a:lnSpc>
                <a:spcPct val="100000"/>
              </a:lnSpc>
              <a:spcBef>
                <a:spcPts val="665"/>
              </a:spcBef>
              <a:buFont typeface="Arial MT"/>
              <a:buChar char="•"/>
              <a:tabLst>
                <a:tab pos="188595" algn="l"/>
              </a:tabLst>
            </a:pPr>
            <a:r>
              <a:rPr sz="2800" spc="-15">
                <a:latin typeface="Calibri"/>
                <a:cs typeface="Calibri"/>
              </a:rPr>
              <a:t>Most</a:t>
            </a:r>
            <a:r>
              <a:rPr sz="2800" spc="-10">
                <a:latin typeface="Calibri"/>
                <a:cs typeface="Calibri"/>
              </a:rPr>
              <a:t> common</a:t>
            </a:r>
            <a:r>
              <a:rPr sz="2800">
                <a:latin typeface="Calibri"/>
                <a:cs typeface="Calibri"/>
              </a:rPr>
              <a:t> </a:t>
            </a:r>
            <a:r>
              <a:rPr sz="2800" spc="-15">
                <a:latin typeface="Calibri"/>
                <a:cs typeface="Calibri"/>
              </a:rPr>
              <a:t>location:</a:t>
            </a:r>
            <a:r>
              <a:rPr sz="2800" spc="45">
                <a:latin typeface="Calibri"/>
                <a:cs typeface="Calibri"/>
              </a:rPr>
              <a:t> </a:t>
            </a:r>
            <a:r>
              <a:rPr sz="2800" spc="-5">
                <a:solidFill>
                  <a:srgbClr val="FF0000"/>
                </a:solidFill>
                <a:latin typeface="Calibri"/>
                <a:cs typeface="Calibri"/>
              </a:rPr>
              <a:t>pelvis</a:t>
            </a:r>
            <a:r>
              <a:rPr sz="2800" spc="-5">
                <a:latin typeface="Calibri"/>
                <a:cs typeface="Calibri"/>
              </a:rPr>
              <a:t>.</a:t>
            </a:r>
            <a:r>
              <a:rPr sz="2800">
                <a:latin typeface="Calibri"/>
                <a:cs typeface="Calibri"/>
              </a:rPr>
              <a:t> </a:t>
            </a:r>
            <a:r>
              <a:rPr sz="2800" spc="-5">
                <a:latin typeface="Calibri"/>
                <a:cs typeface="Calibri"/>
              </a:rPr>
              <a:t>Other</a:t>
            </a:r>
            <a:r>
              <a:rPr sz="2800">
                <a:latin typeface="Calibri"/>
                <a:cs typeface="Calibri"/>
              </a:rPr>
              <a:t> </a:t>
            </a:r>
            <a:r>
              <a:rPr sz="2800" spc="-15">
                <a:latin typeface="Calibri"/>
                <a:cs typeface="Calibri"/>
              </a:rPr>
              <a:t>locations:</a:t>
            </a:r>
            <a:r>
              <a:rPr sz="2800" spc="-5">
                <a:latin typeface="Calibri"/>
                <a:cs typeface="Calibri"/>
              </a:rPr>
              <a:t> </a:t>
            </a:r>
            <a:r>
              <a:rPr sz="2800" spc="-20">
                <a:latin typeface="Calibri"/>
                <a:cs typeface="Calibri"/>
              </a:rPr>
              <a:t>femur</a:t>
            </a:r>
            <a:r>
              <a:rPr sz="2800" spc="-5">
                <a:latin typeface="Calibri"/>
                <a:cs typeface="Calibri"/>
              </a:rPr>
              <a:t> </a:t>
            </a:r>
            <a:r>
              <a:rPr sz="2800">
                <a:latin typeface="Calibri"/>
                <a:cs typeface="Calibri"/>
              </a:rPr>
              <a:t>and </a:t>
            </a:r>
            <a:r>
              <a:rPr sz="2800" spc="-10">
                <a:latin typeface="Calibri"/>
                <a:cs typeface="Calibri"/>
              </a:rPr>
              <a:t>ribs.</a:t>
            </a:r>
            <a:endParaRPr sz="2800">
              <a:latin typeface="Calibri"/>
              <a:cs typeface="Calibri"/>
            </a:endParaRPr>
          </a:p>
          <a:p>
            <a:pPr marL="187960" indent="-175895">
              <a:lnSpc>
                <a:spcPct val="100000"/>
              </a:lnSpc>
              <a:spcBef>
                <a:spcPts val="665"/>
              </a:spcBef>
              <a:buFont typeface="Arial MT"/>
              <a:buChar char="•"/>
              <a:tabLst>
                <a:tab pos="188595" algn="l"/>
              </a:tabLst>
            </a:pPr>
            <a:r>
              <a:rPr sz="2800" spc="-5">
                <a:latin typeface="Calibri"/>
                <a:cs typeface="Calibri"/>
              </a:rPr>
              <a:t>Can</a:t>
            </a:r>
            <a:r>
              <a:rPr sz="2800" spc="-10">
                <a:latin typeface="Calibri"/>
                <a:cs typeface="Calibri"/>
              </a:rPr>
              <a:t> </a:t>
            </a:r>
            <a:r>
              <a:rPr sz="2800" spc="-15">
                <a:latin typeface="Calibri"/>
                <a:cs typeface="Calibri"/>
              </a:rPr>
              <a:t>present</a:t>
            </a:r>
            <a:r>
              <a:rPr sz="2800" spc="-10">
                <a:latin typeface="Calibri"/>
                <a:cs typeface="Calibri"/>
              </a:rPr>
              <a:t> </a:t>
            </a:r>
            <a:r>
              <a:rPr sz="2800" spc="-5">
                <a:latin typeface="Calibri"/>
                <a:cs typeface="Calibri"/>
              </a:rPr>
              <a:t>with</a:t>
            </a:r>
            <a:r>
              <a:rPr sz="2800" spc="20">
                <a:latin typeface="Calibri"/>
                <a:cs typeface="Calibri"/>
              </a:rPr>
              <a:t> </a:t>
            </a:r>
            <a:r>
              <a:rPr sz="2800" spc="-25">
                <a:solidFill>
                  <a:srgbClr val="FF0000"/>
                </a:solidFill>
                <a:latin typeface="Calibri"/>
                <a:cs typeface="Calibri"/>
              </a:rPr>
              <a:t>systemic</a:t>
            </a:r>
            <a:r>
              <a:rPr sz="2800" spc="-5">
                <a:solidFill>
                  <a:srgbClr val="FF0000"/>
                </a:solidFill>
                <a:latin typeface="Calibri"/>
                <a:cs typeface="Calibri"/>
              </a:rPr>
              <a:t> </a:t>
            </a:r>
            <a:r>
              <a:rPr sz="2800" spc="-15">
                <a:solidFill>
                  <a:srgbClr val="FF0000"/>
                </a:solidFill>
                <a:latin typeface="Calibri"/>
                <a:cs typeface="Calibri"/>
              </a:rPr>
              <a:t>symptoms</a:t>
            </a:r>
            <a:r>
              <a:rPr sz="2800" spc="15">
                <a:solidFill>
                  <a:srgbClr val="FF0000"/>
                </a:solidFill>
                <a:latin typeface="Calibri"/>
                <a:cs typeface="Calibri"/>
              </a:rPr>
              <a:t> </a:t>
            </a:r>
            <a:r>
              <a:rPr sz="2800">
                <a:latin typeface="Calibri"/>
                <a:cs typeface="Calibri"/>
              </a:rPr>
              <a:t>as</a:t>
            </a:r>
            <a:r>
              <a:rPr sz="2800" spc="-10">
                <a:latin typeface="Calibri"/>
                <a:cs typeface="Calibri"/>
              </a:rPr>
              <a:t> </a:t>
            </a:r>
            <a:r>
              <a:rPr sz="2800" spc="-25">
                <a:latin typeface="Calibri"/>
                <a:cs typeface="Calibri"/>
              </a:rPr>
              <a:t>fever</a:t>
            </a:r>
            <a:r>
              <a:rPr sz="2800" spc="-5">
                <a:latin typeface="Calibri"/>
                <a:cs typeface="Calibri"/>
              </a:rPr>
              <a:t> </a:t>
            </a:r>
            <a:r>
              <a:rPr sz="2800">
                <a:latin typeface="Calibri"/>
                <a:cs typeface="Calibri"/>
              </a:rPr>
              <a:t>and</a:t>
            </a:r>
            <a:r>
              <a:rPr sz="2800" spc="-10">
                <a:latin typeface="Calibri"/>
                <a:cs typeface="Calibri"/>
              </a:rPr>
              <a:t> </a:t>
            </a:r>
            <a:r>
              <a:rPr sz="2800" spc="-15">
                <a:latin typeface="Calibri"/>
                <a:cs typeface="Calibri"/>
              </a:rPr>
              <a:t>weight</a:t>
            </a:r>
            <a:r>
              <a:rPr sz="2800" spc="-10">
                <a:latin typeface="Calibri"/>
                <a:cs typeface="Calibri"/>
              </a:rPr>
              <a:t> </a:t>
            </a:r>
            <a:r>
              <a:rPr sz="2800" spc="-5">
                <a:latin typeface="Calibri"/>
                <a:cs typeface="Calibri"/>
              </a:rPr>
              <a:t>loss.</a:t>
            </a:r>
            <a:endParaRPr sz="2800">
              <a:latin typeface="Calibri"/>
              <a:cs typeface="Calibri"/>
            </a:endParaRPr>
          </a:p>
          <a:p>
            <a:pPr marL="187960" indent="-175895">
              <a:lnSpc>
                <a:spcPct val="100000"/>
              </a:lnSpc>
              <a:spcBef>
                <a:spcPts val="665"/>
              </a:spcBef>
              <a:buFont typeface="Arial MT"/>
              <a:buChar char="•"/>
              <a:tabLst>
                <a:tab pos="188595" algn="l"/>
              </a:tabLst>
            </a:pPr>
            <a:r>
              <a:rPr sz="2800" spc="-15">
                <a:solidFill>
                  <a:srgbClr val="FF0000"/>
                </a:solidFill>
                <a:latin typeface="Calibri"/>
                <a:cs typeface="Calibri"/>
              </a:rPr>
              <a:t>Metastasis</a:t>
            </a:r>
            <a:r>
              <a:rPr sz="2800">
                <a:solidFill>
                  <a:srgbClr val="FF0000"/>
                </a:solidFill>
                <a:latin typeface="Calibri"/>
                <a:cs typeface="Calibri"/>
              </a:rPr>
              <a:t> </a:t>
            </a:r>
            <a:r>
              <a:rPr sz="2800" spc="-10">
                <a:latin typeface="Calibri"/>
                <a:cs typeface="Calibri"/>
              </a:rPr>
              <a:t>can</a:t>
            </a:r>
            <a:r>
              <a:rPr sz="2800" spc="-5">
                <a:latin typeface="Calibri"/>
                <a:cs typeface="Calibri"/>
              </a:rPr>
              <a:t> </a:t>
            </a:r>
            <a:r>
              <a:rPr sz="2800" spc="-25">
                <a:latin typeface="Calibri"/>
                <a:cs typeface="Calibri"/>
              </a:rPr>
              <a:t>affect</a:t>
            </a:r>
            <a:r>
              <a:rPr sz="2800" spc="-5">
                <a:latin typeface="Calibri"/>
                <a:cs typeface="Calibri"/>
              </a:rPr>
              <a:t> </a:t>
            </a:r>
            <a:r>
              <a:rPr sz="2800" spc="-10">
                <a:latin typeface="Calibri"/>
                <a:cs typeface="Calibri"/>
              </a:rPr>
              <a:t>the </a:t>
            </a:r>
            <a:r>
              <a:rPr sz="2800" spc="-5">
                <a:latin typeface="Calibri"/>
                <a:cs typeface="Calibri"/>
              </a:rPr>
              <a:t>lungs,</a:t>
            </a:r>
            <a:r>
              <a:rPr sz="2800" spc="-10">
                <a:latin typeface="Calibri"/>
                <a:cs typeface="Calibri"/>
              </a:rPr>
              <a:t> </a:t>
            </a:r>
            <a:r>
              <a:rPr sz="2800" spc="-5">
                <a:latin typeface="Calibri"/>
                <a:cs typeface="Calibri"/>
              </a:rPr>
              <a:t>bone </a:t>
            </a:r>
            <a:r>
              <a:rPr sz="2800">
                <a:latin typeface="Calibri"/>
                <a:cs typeface="Calibri"/>
              </a:rPr>
              <a:t>and</a:t>
            </a:r>
            <a:r>
              <a:rPr sz="2800" spc="-5">
                <a:latin typeface="Calibri"/>
                <a:cs typeface="Calibri"/>
              </a:rPr>
              <a:t> bone </a:t>
            </a:r>
            <a:r>
              <a:rPr sz="2800" spc="-40">
                <a:latin typeface="Calibri"/>
                <a:cs typeface="Calibri"/>
              </a:rPr>
              <a:t>marrow.</a:t>
            </a:r>
            <a:endParaRPr sz="2800">
              <a:latin typeface="Calibri"/>
              <a:cs typeface="Calibri"/>
            </a:endParaRPr>
          </a:p>
          <a:p>
            <a:pPr marL="267970" indent="-255904">
              <a:lnSpc>
                <a:spcPct val="100000"/>
              </a:lnSpc>
              <a:spcBef>
                <a:spcPts val="660"/>
              </a:spcBef>
              <a:buClr>
                <a:srgbClr val="000000"/>
              </a:buClr>
              <a:buFont typeface="Arial MT"/>
              <a:buChar char="•"/>
              <a:tabLst>
                <a:tab pos="268605" algn="l"/>
              </a:tabLst>
            </a:pPr>
            <a:r>
              <a:rPr sz="2800" spc="-35">
                <a:solidFill>
                  <a:srgbClr val="FF0000"/>
                </a:solidFill>
                <a:latin typeface="Calibri"/>
                <a:cs typeface="Calibri"/>
              </a:rPr>
              <a:t>Work</a:t>
            </a:r>
            <a:r>
              <a:rPr sz="2800">
                <a:solidFill>
                  <a:srgbClr val="FF0000"/>
                </a:solidFill>
                <a:latin typeface="Calibri"/>
                <a:cs typeface="Calibri"/>
              </a:rPr>
              <a:t> </a:t>
            </a:r>
            <a:r>
              <a:rPr sz="2800" spc="-5">
                <a:solidFill>
                  <a:srgbClr val="FF0000"/>
                </a:solidFill>
                <a:latin typeface="Calibri"/>
                <a:cs typeface="Calibri"/>
              </a:rPr>
              <a:t>up</a:t>
            </a:r>
            <a:r>
              <a:rPr sz="2800" spc="10">
                <a:solidFill>
                  <a:srgbClr val="FF0000"/>
                </a:solidFill>
                <a:latin typeface="Calibri"/>
                <a:cs typeface="Calibri"/>
              </a:rPr>
              <a:t> </a:t>
            </a:r>
            <a:r>
              <a:rPr sz="2800" spc="-5">
                <a:latin typeface="Calibri"/>
                <a:cs typeface="Calibri"/>
              </a:rPr>
              <a:t>includes</a:t>
            </a:r>
            <a:r>
              <a:rPr sz="2800">
                <a:latin typeface="Calibri"/>
                <a:cs typeface="Calibri"/>
              </a:rPr>
              <a:t> </a:t>
            </a:r>
            <a:r>
              <a:rPr sz="2800" spc="-20">
                <a:latin typeface="Calibri"/>
                <a:cs typeface="Calibri"/>
              </a:rPr>
              <a:t>bilateral</a:t>
            </a:r>
            <a:r>
              <a:rPr sz="2800">
                <a:latin typeface="Calibri"/>
                <a:cs typeface="Calibri"/>
              </a:rPr>
              <a:t> </a:t>
            </a:r>
            <a:r>
              <a:rPr sz="2800" spc="-5">
                <a:latin typeface="Calibri"/>
                <a:cs typeface="Calibri"/>
              </a:rPr>
              <a:t>bone</a:t>
            </a:r>
            <a:r>
              <a:rPr sz="2800">
                <a:latin typeface="Calibri"/>
                <a:cs typeface="Calibri"/>
              </a:rPr>
              <a:t> </a:t>
            </a:r>
            <a:r>
              <a:rPr sz="2800" spc="-15">
                <a:latin typeface="Calibri"/>
                <a:cs typeface="Calibri"/>
              </a:rPr>
              <a:t>marrow</a:t>
            </a:r>
            <a:r>
              <a:rPr sz="2800">
                <a:latin typeface="Calibri"/>
                <a:cs typeface="Calibri"/>
              </a:rPr>
              <a:t> </a:t>
            </a:r>
            <a:r>
              <a:rPr sz="2800" spc="-10">
                <a:latin typeface="Calibri"/>
                <a:cs typeface="Calibri"/>
              </a:rPr>
              <a:t>biopsies</a:t>
            </a:r>
            <a:r>
              <a:rPr sz="2800">
                <a:latin typeface="Calibri"/>
                <a:cs typeface="Calibri"/>
              </a:rPr>
              <a:t> ( </a:t>
            </a:r>
            <a:r>
              <a:rPr sz="2800" spc="-15">
                <a:latin typeface="Calibri"/>
                <a:cs typeface="Calibri"/>
              </a:rPr>
              <a:t>marrow</a:t>
            </a:r>
            <a:r>
              <a:rPr sz="2800">
                <a:latin typeface="Calibri"/>
                <a:cs typeface="Calibri"/>
              </a:rPr>
              <a:t> </a:t>
            </a:r>
            <a:r>
              <a:rPr sz="2800" spc="-15">
                <a:latin typeface="Calibri"/>
                <a:cs typeface="Calibri"/>
              </a:rPr>
              <a:t>mets).</a:t>
            </a:r>
            <a:endParaRPr sz="2800">
              <a:latin typeface="Calibri"/>
              <a:cs typeface="Calibri"/>
            </a:endParaRPr>
          </a:p>
          <a:p>
            <a:pPr marL="187960" marR="607695" indent="-175895">
              <a:lnSpc>
                <a:spcPts val="3020"/>
              </a:lnSpc>
              <a:spcBef>
                <a:spcPts val="1050"/>
              </a:spcBef>
              <a:buFont typeface="Arial MT"/>
              <a:buChar char="•"/>
              <a:tabLst>
                <a:tab pos="188595" algn="l"/>
              </a:tabLst>
            </a:pPr>
            <a:r>
              <a:rPr sz="2800" spc="-5">
                <a:latin typeface="Calibri"/>
                <a:cs typeface="Calibri"/>
              </a:rPr>
              <a:t>Plain</a:t>
            </a:r>
            <a:r>
              <a:rPr sz="2800" spc="-15">
                <a:latin typeface="Calibri"/>
                <a:cs typeface="Calibri"/>
              </a:rPr>
              <a:t> </a:t>
            </a:r>
            <a:r>
              <a:rPr sz="2800">
                <a:latin typeface="Calibri"/>
                <a:cs typeface="Calibri"/>
              </a:rPr>
              <a:t>X</a:t>
            </a:r>
            <a:r>
              <a:rPr sz="2800" spc="-10">
                <a:latin typeface="Calibri"/>
                <a:cs typeface="Calibri"/>
              </a:rPr>
              <a:t> </a:t>
            </a:r>
            <a:r>
              <a:rPr sz="2800" spc="-40">
                <a:latin typeface="Calibri"/>
                <a:cs typeface="Calibri"/>
              </a:rPr>
              <a:t>ray</a:t>
            </a:r>
            <a:r>
              <a:rPr sz="2800" spc="-10">
                <a:latin typeface="Calibri"/>
                <a:cs typeface="Calibri"/>
              </a:rPr>
              <a:t> </a:t>
            </a:r>
            <a:r>
              <a:rPr sz="2800" spc="-5">
                <a:latin typeface="Calibri"/>
                <a:cs typeface="Calibri"/>
              </a:rPr>
              <a:t>finding</a:t>
            </a:r>
            <a:r>
              <a:rPr sz="2800" spc="-10">
                <a:latin typeface="Calibri"/>
                <a:cs typeface="Calibri"/>
              </a:rPr>
              <a:t> </a:t>
            </a:r>
            <a:r>
              <a:rPr sz="2800" spc="-5">
                <a:latin typeface="Calibri"/>
                <a:cs typeface="Calibri"/>
              </a:rPr>
              <a:t>described</a:t>
            </a:r>
            <a:r>
              <a:rPr sz="2800" spc="-10">
                <a:latin typeface="Calibri"/>
                <a:cs typeface="Calibri"/>
              </a:rPr>
              <a:t> </a:t>
            </a:r>
            <a:r>
              <a:rPr sz="2800" spc="-5">
                <a:latin typeface="Calibri"/>
                <a:cs typeface="Calibri"/>
              </a:rPr>
              <a:t>is</a:t>
            </a:r>
            <a:r>
              <a:rPr sz="2800" spc="-10">
                <a:latin typeface="Calibri"/>
                <a:cs typeface="Calibri"/>
              </a:rPr>
              <a:t> the</a:t>
            </a:r>
            <a:r>
              <a:rPr sz="2800" spc="50">
                <a:latin typeface="Calibri"/>
                <a:cs typeface="Calibri"/>
              </a:rPr>
              <a:t> </a:t>
            </a:r>
            <a:r>
              <a:rPr sz="2800" spc="-5">
                <a:solidFill>
                  <a:srgbClr val="FF0000"/>
                </a:solidFill>
                <a:latin typeface="Calibri"/>
                <a:cs typeface="Calibri"/>
              </a:rPr>
              <a:t>onion</a:t>
            </a:r>
            <a:r>
              <a:rPr sz="2800" spc="-10">
                <a:solidFill>
                  <a:srgbClr val="FF0000"/>
                </a:solidFill>
                <a:latin typeface="Calibri"/>
                <a:cs typeface="Calibri"/>
              </a:rPr>
              <a:t> </a:t>
            </a:r>
            <a:r>
              <a:rPr sz="2800" spc="-5">
                <a:solidFill>
                  <a:srgbClr val="FF0000"/>
                </a:solidFill>
                <a:latin typeface="Calibri"/>
                <a:cs typeface="Calibri"/>
              </a:rPr>
              <a:t>skin</a:t>
            </a:r>
            <a:r>
              <a:rPr sz="2800" spc="-10">
                <a:solidFill>
                  <a:srgbClr val="FF0000"/>
                </a:solidFill>
                <a:latin typeface="Calibri"/>
                <a:cs typeface="Calibri"/>
              </a:rPr>
              <a:t> </a:t>
            </a:r>
            <a:r>
              <a:rPr sz="2800" spc="-5">
                <a:solidFill>
                  <a:srgbClr val="FF0000"/>
                </a:solidFill>
                <a:latin typeface="Calibri"/>
                <a:cs typeface="Calibri"/>
              </a:rPr>
              <a:t>appearance</a:t>
            </a:r>
            <a:r>
              <a:rPr sz="2800" spc="-5">
                <a:latin typeface="Calibri"/>
                <a:cs typeface="Calibri"/>
              </a:rPr>
              <a:t>,</a:t>
            </a:r>
            <a:r>
              <a:rPr sz="2800" spc="-10">
                <a:latin typeface="Calibri"/>
                <a:cs typeface="Calibri"/>
              </a:rPr>
              <a:t> </a:t>
            </a:r>
            <a:r>
              <a:rPr sz="2800" spc="-5">
                <a:latin typeface="Calibri"/>
                <a:cs typeface="Calibri"/>
              </a:rPr>
              <a:t>but </a:t>
            </a:r>
            <a:r>
              <a:rPr sz="2800" spc="-620">
                <a:latin typeface="Calibri"/>
                <a:cs typeface="Calibri"/>
              </a:rPr>
              <a:t> </a:t>
            </a:r>
            <a:r>
              <a:rPr sz="2800" spc="-5">
                <a:latin typeface="Calibri"/>
                <a:cs typeface="Calibri"/>
              </a:rPr>
              <a:t>Codman</a:t>
            </a:r>
            <a:r>
              <a:rPr sz="2800" spc="-10">
                <a:latin typeface="Calibri"/>
                <a:cs typeface="Calibri"/>
              </a:rPr>
              <a:t> triangles </a:t>
            </a:r>
            <a:r>
              <a:rPr sz="2800">
                <a:latin typeface="Calibri"/>
                <a:cs typeface="Calibri"/>
              </a:rPr>
              <a:t>and</a:t>
            </a:r>
            <a:r>
              <a:rPr sz="2800" spc="-5">
                <a:latin typeface="Calibri"/>
                <a:cs typeface="Calibri"/>
              </a:rPr>
              <a:t> </a:t>
            </a:r>
            <a:r>
              <a:rPr sz="2800" spc="-15">
                <a:latin typeface="Calibri"/>
                <a:cs typeface="Calibri"/>
              </a:rPr>
              <a:t>sunburst</a:t>
            </a:r>
            <a:r>
              <a:rPr sz="2800" spc="-10">
                <a:latin typeface="Calibri"/>
                <a:cs typeface="Calibri"/>
              </a:rPr>
              <a:t> </a:t>
            </a:r>
            <a:r>
              <a:rPr sz="2800" spc="-20">
                <a:latin typeface="Calibri"/>
                <a:cs typeface="Calibri"/>
              </a:rPr>
              <a:t>patterns</a:t>
            </a:r>
            <a:r>
              <a:rPr sz="2800" spc="-5">
                <a:latin typeface="Calibri"/>
                <a:cs typeface="Calibri"/>
              </a:rPr>
              <a:t> </a:t>
            </a:r>
            <a:r>
              <a:rPr sz="2800" spc="-10">
                <a:latin typeface="Calibri"/>
                <a:cs typeface="Calibri"/>
              </a:rPr>
              <a:t>can </a:t>
            </a:r>
            <a:r>
              <a:rPr sz="2800" spc="-5">
                <a:latin typeface="Calibri"/>
                <a:cs typeface="Calibri"/>
              </a:rPr>
              <a:t>be seen </a:t>
            </a:r>
            <a:r>
              <a:rPr sz="2800" spc="-15">
                <a:latin typeface="Calibri"/>
                <a:cs typeface="Calibri"/>
              </a:rPr>
              <a:t>too.</a:t>
            </a:r>
            <a:endParaRPr sz="2800">
              <a:latin typeface="Calibri"/>
              <a:cs typeface="Calibri"/>
            </a:endParaRPr>
          </a:p>
          <a:p>
            <a:pPr marL="187960" indent="-175895">
              <a:lnSpc>
                <a:spcPct val="100000"/>
              </a:lnSpc>
              <a:spcBef>
                <a:spcPts val="625"/>
              </a:spcBef>
              <a:buFont typeface="Arial MT"/>
              <a:buChar char="•"/>
              <a:tabLst>
                <a:tab pos="188595" algn="l"/>
              </a:tabLst>
            </a:pPr>
            <a:r>
              <a:rPr sz="2800" spc="-30">
                <a:solidFill>
                  <a:srgbClr val="FF0000"/>
                </a:solidFill>
                <a:latin typeface="Calibri"/>
                <a:cs typeface="Calibri"/>
              </a:rPr>
              <a:t>Treatment</a:t>
            </a:r>
            <a:r>
              <a:rPr sz="2800" spc="-30">
                <a:latin typeface="Calibri"/>
                <a:cs typeface="Calibri"/>
              </a:rPr>
              <a:t>:</a:t>
            </a:r>
            <a:r>
              <a:rPr sz="2800" spc="-20">
                <a:latin typeface="Calibri"/>
                <a:cs typeface="Calibri"/>
              </a:rPr>
              <a:t> </a:t>
            </a:r>
            <a:r>
              <a:rPr sz="2800" spc="-35">
                <a:latin typeface="Calibri"/>
                <a:cs typeface="Calibri"/>
              </a:rPr>
              <a:t>surgery,</a:t>
            </a:r>
            <a:r>
              <a:rPr sz="2800" spc="-20">
                <a:latin typeface="Calibri"/>
                <a:cs typeface="Calibri"/>
              </a:rPr>
              <a:t> </a:t>
            </a:r>
            <a:r>
              <a:rPr sz="2800" spc="-10">
                <a:latin typeface="Calibri"/>
                <a:cs typeface="Calibri"/>
              </a:rPr>
              <a:t>chemotherapy</a:t>
            </a:r>
            <a:r>
              <a:rPr sz="2800" spc="-15">
                <a:latin typeface="Calibri"/>
                <a:cs typeface="Calibri"/>
              </a:rPr>
              <a:t> </a:t>
            </a:r>
            <a:r>
              <a:rPr sz="2800">
                <a:latin typeface="Calibri"/>
                <a:cs typeface="Calibri"/>
              </a:rPr>
              <a:t>and</a:t>
            </a:r>
            <a:r>
              <a:rPr sz="2800" spc="-20">
                <a:latin typeface="Calibri"/>
                <a:cs typeface="Calibri"/>
              </a:rPr>
              <a:t> </a:t>
            </a:r>
            <a:r>
              <a:rPr sz="2800" spc="-15">
                <a:latin typeface="Calibri"/>
                <a:cs typeface="Calibri"/>
              </a:rPr>
              <a:t>radiation.</a:t>
            </a:r>
            <a:endParaRPr sz="280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74449" y="653064"/>
            <a:ext cx="8133023" cy="5678996"/>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50933" y="5744152"/>
            <a:ext cx="3363595" cy="378309"/>
          </a:xfrm>
          <a:prstGeom prst="rect">
            <a:avLst/>
          </a:prstGeom>
        </p:spPr>
        <p:txBody>
          <a:bodyPr vert="horz" wrap="square" lIns="0" tIns="16510" rIns="0" bIns="0" rtlCol="0">
            <a:spAutoFit/>
          </a:bodyPr>
          <a:lstStyle/>
          <a:p>
            <a:pPr marL="195580" indent="-183515">
              <a:lnSpc>
                <a:spcPct val="100000"/>
              </a:lnSpc>
              <a:spcBef>
                <a:spcPts val="130"/>
              </a:spcBef>
              <a:buFont typeface="Arial MT"/>
              <a:buChar char="•"/>
              <a:tabLst>
                <a:tab pos="196215" algn="l"/>
              </a:tabLst>
            </a:pPr>
            <a:r>
              <a:rPr sz="2350">
                <a:latin typeface="Calibri"/>
                <a:cs typeface="Calibri"/>
              </a:rPr>
              <a:t>Ewing</a:t>
            </a:r>
            <a:r>
              <a:rPr sz="2350" spc="-20">
                <a:latin typeface="Calibri"/>
                <a:cs typeface="Calibri"/>
              </a:rPr>
              <a:t> </a:t>
            </a:r>
            <a:r>
              <a:rPr sz="2350">
                <a:latin typeface="Calibri"/>
                <a:cs typeface="Calibri"/>
              </a:rPr>
              <a:t>sarcoma</a:t>
            </a:r>
            <a:r>
              <a:rPr sz="2350" spc="-10">
                <a:latin typeface="Calibri"/>
                <a:cs typeface="Calibri"/>
              </a:rPr>
              <a:t> </a:t>
            </a:r>
            <a:r>
              <a:rPr sz="2350" spc="10">
                <a:latin typeface="Calibri"/>
                <a:cs typeface="Calibri"/>
              </a:rPr>
              <a:t>onion</a:t>
            </a:r>
            <a:r>
              <a:rPr sz="2350" spc="-10">
                <a:latin typeface="Calibri"/>
                <a:cs typeface="Calibri"/>
              </a:rPr>
              <a:t> </a:t>
            </a:r>
            <a:r>
              <a:rPr sz="2350" spc="5">
                <a:latin typeface="Calibri"/>
                <a:cs typeface="Calibri"/>
              </a:rPr>
              <a:t>skin</a:t>
            </a:r>
            <a:endParaRPr sz="2350">
              <a:latin typeface="Calibri"/>
              <a:cs typeface="Calibri"/>
            </a:endParaRPr>
          </a:p>
        </p:txBody>
      </p:sp>
      <p:pic>
        <p:nvPicPr>
          <p:cNvPr id="3" name="object 3"/>
          <p:cNvPicPr/>
          <p:nvPr/>
        </p:nvPicPr>
        <p:blipFill>
          <a:blip r:embed="rId2" cstate="print"/>
          <a:stretch>
            <a:fillRect/>
          </a:stretch>
        </p:blipFill>
        <p:spPr>
          <a:xfrm>
            <a:off x="608792" y="585785"/>
            <a:ext cx="4998909" cy="5759601"/>
          </a:xfrm>
          <a:prstGeom prst="rect">
            <a:avLst/>
          </a:prstGeom>
        </p:spPr>
      </p:pic>
      <p:pic>
        <p:nvPicPr>
          <p:cNvPr id="4" name="object 4"/>
          <p:cNvPicPr/>
          <p:nvPr/>
        </p:nvPicPr>
        <p:blipFill>
          <a:blip r:embed="rId3" cstate="print"/>
          <a:stretch>
            <a:fillRect/>
          </a:stretch>
        </p:blipFill>
        <p:spPr>
          <a:xfrm>
            <a:off x="5932556" y="585788"/>
            <a:ext cx="5421249" cy="501145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84718" y="1227910"/>
            <a:ext cx="11021695" cy="5045075"/>
            <a:chOff x="584712" y="1227909"/>
            <a:chExt cx="11021695" cy="5045075"/>
          </a:xfrm>
        </p:grpSpPr>
        <p:pic>
          <p:nvPicPr>
            <p:cNvPr id="3" name="object 3"/>
            <p:cNvPicPr/>
            <p:nvPr/>
          </p:nvPicPr>
          <p:blipFill>
            <a:blip r:embed="rId2" cstate="print"/>
            <a:stretch>
              <a:fillRect/>
            </a:stretch>
          </p:blipFill>
          <p:spPr>
            <a:xfrm>
              <a:off x="584712" y="1227909"/>
              <a:ext cx="7096248" cy="5044942"/>
            </a:xfrm>
            <a:prstGeom prst="rect">
              <a:avLst/>
            </a:prstGeom>
          </p:spPr>
        </p:pic>
        <p:pic>
          <p:nvPicPr>
            <p:cNvPr id="4" name="object 4"/>
            <p:cNvPicPr/>
            <p:nvPr/>
          </p:nvPicPr>
          <p:blipFill>
            <a:blip r:embed="rId3" cstate="print"/>
            <a:stretch>
              <a:fillRect/>
            </a:stretch>
          </p:blipFill>
          <p:spPr>
            <a:xfrm>
              <a:off x="7680961" y="1665949"/>
              <a:ext cx="3925269" cy="4486655"/>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15297" y="966659"/>
            <a:ext cx="8683719" cy="49508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2789" y="1143000"/>
            <a:ext cx="11769635" cy="4343400"/>
            <a:chOff x="182879" y="1354091"/>
            <a:chExt cx="11769634" cy="4343400"/>
          </a:xfrm>
        </p:grpSpPr>
        <p:pic>
          <p:nvPicPr>
            <p:cNvPr id="3" name="object 3"/>
            <p:cNvPicPr/>
            <p:nvPr/>
          </p:nvPicPr>
          <p:blipFill>
            <a:blip r:embed="rId3" cstate="print"/>
            <a:stretch>
              <a:fillRect/>
            </a:stretch>
          </p:blipFill>
          <p:spPr>
            <a:xfrm>
              <a:off x="182879" y="1359838"/>
              <a:ext cx="6291649" cy="4337653"/>
            </a:xfrm>
            <a:prstGeom prst="rect">
              <a:avLst/>
            </a:prstGeom>
          </p:spPr>
        </p:pic>
        <p:pic>
          <p:nvPicPr>
            <p:cNvPr id="4" name="object 4"/>
            <p:cNvPicPr/>
            <p:nvPr/>
          </p:nvPicPr>
          <p:blipFill>
            <a:blip r:embed="rId4" cstate="print"/>
            <a:stretch>
              <a:fillRect/>
            </a:stretch>
          </p:blipFill>
          <p:spPr>
            <a:xfrm>
              <a:off x="6283234" y="1354091"/>
              <a:ext cx="5669279" cy="4014741"/>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0865" y="640472"/>
            <a:ext cx="5767071" cy="689932"/>
          </a:xfrm>
          <a:prstGeom prst="rect">
            <a:avLst/>
          </a:prstGeom>
        </p:spPr>
        <p:txBody>
          <a:bodyPr vert="horz" wrap="square" lIns="0" tIns="12700" rIns="0" bIns="0" rtlCol="0">
            <a:spAutoFit/>
          </a:bodyPr>
          <a:lstStyle/>
          <a:p>
            <a:pPr marL="12700">
              <a:lnSpc>
                <a:spcPct val="100000"/>
              </a:lnSpc>
              <a:spcBef>
                <a:spcPts val="100"/>
              </a:spcBef>
            </a:pPr>
            <a:r>
              <a:rPr sz="4400" spc="-10"/>
              <a:t>Non-Hodgkin</a:t>
            </a:r>
            <a:r>
              <a:rPr sz="4400" spc="-70"/>
              <a:t> </a:t>
            </a:r>
            <a:r>
              <a:rPr sz="4400" spc="-30"/>
              <a:t>Lymphoma</a:t>
            </a:r>
            <a:endParaRPr sz="4400"/>
          </a:p>
        </p:txBody>
      </p:sp>
      <p:pic>
        <p:nvPicPr>
          <p:cNvPr id="3" name="object 3"/>
          <p:cNvPicPr/>
          <p:nvPr/>
        </p:nvPicPr>
        <p:blipFill>
          <a:blip r:embed="rId2" cstate="print"/>
          <a:stretch>
            <a:fillRect/>
          </a:stretch>
        </p:blipFill>
        <p:spPr>
          <a:xfrm>
            <a:off x="1845601" y="1866162"/>
            <a:ext cx="7647227" cy="43209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2868</Words>
  <Application>Microsoft Office PowerPoint</Application>
  <PresentationFormat>Widescreen</PresentationFormat>
  <Paragraphs>324</Paragraphs>
  <Slides>66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__Lato_94fd27</vt:lpstr>
      <vt:lpstr>Algerian</vt:lpstr>
      <vt:lpstr>Arial</vt:lpstr>
      <vt:lpstr>Arial MT</vt:lpstr>
      <vt:lpstr>Calibri</vt:lpstr>
      <vt:lpstr>Nunito</vt:lpstr>
      <vt:lpstr>Office Theme</vt:lpstr>
      <vt:lpstr>Pediatric malignancies   </vt:lpstr>
      <vt:lpstr>Lymphoma</vt:lpstr>
      <vt:lpstr>PowerPoint Presentation</vt:lpstr>
      <vt:lpstr>PowerPoint Presentation</vt:lpstr>
      <vt:lpstr>PowerPoint Presentation</vt:lpstr>
      <vt:lpstr>PowerPoint Presentation</vt:lpstr>
      <vt:lpstr>PowerPoint Presentation</vt:lpstr>
      <vt:lpstr>PowerPoint Presentation</vt:lpstr>
      <vt:lpstr>Non-Hodgkin Lymphoma</vt:lpstr>
      <vt:lpstr>Clinical manifestation</vt:lpstr>
      <vt:lpstr>PowerPoint Presentation</vt:lpstr>
      <vt:lpstr>     </vt:lpstr>
      <vt:lpstr>PowerPoint Presentation</vt:lpstr>
      <vt:lpstr>PowerPoint Presentation</vt:lpstr>
      <vt:lpstr> </vt:lpstr>
      <vt:lpstr>PowerPoint Presentation</vt:lpstr>
      <vt:lpstr>Treatment  </vt:lpstr>
      <vt:lpstr>Central Nervous System  Tumors</vt:lpstr>
      <vt:lpstr>PowerPoint Presentation</vt:lpstr>
      <vt:lpstr>PowerPoint Presentation</vt:lpstr>
      <vt:lpstr>PowerPoint Presentation</vt:lpstr>
      <vt:lpstr>PowerPoint Presentation</vt:lpstr>
      <vt:lpstr>PowerPoint Presentation</vt:lpstr>
      <vt:lpstr>Signs and Symptoms:</vt:lpstr>
      <vt:lpstr>General and Nonlocalizing Symptoms</vt:lpstr>
      <vt:lpstr>Increased Intracranial Pressure</vt:lpstr>
      <vt:lpstr>PowerPoint Presentation</vt:lpstr>
      <vt:lpstr>Laboratory/Imaging Studies</vt:lpstr>
      <vt:lpstr>Differential Diagnosis</vt:lpstr>
      <vt:lpstr>Treatment</vt:lpstr>
      <vt:lpstr>Retinoblastoma</vt:lpstr>
      <vt:lpstr>PowerPoint Presentation</vt:lpstr>
      <vt:lpstr>PowerPoint Presentation</vt:lpstr>
      <vt:lpstr>Neuroblastoma</vt:lpstr>
      <vt:lpstr>PowerPoint Presentation</vt:lpstr>
      <vt:lpstr>Clinical features The clinical presentation is mainly determined by the site of the primary tumor, if it secretes catecholamines, and whether it has metastasized. </vt:lpstr>
      <vt:lpstr>PowerPoint Presentation</vt:lpstr>
      <vt:lpstr>Laboratory/Imaging Studies</vt:lpstr>
      <vt:lpstr>PowerPoint Presentation</vt:lpstr>
      <vt:lpstr>PowerPoint Presentation</vt:lpstr>
      <vt:lpstr>Wilms Tumor</vt:lpstr>
      <vt:lpstr> Whats the wilims tumor?   Wilms tumor also known as nephroblastoma , is the most common primary  malignant renal tumor of childhood.  It is the second most common malignant abdominal tumor in childhood  after neuroblastoma.   The mean age at diagnosis is 3 to 3.5 years of age. Most are unilateral,up to 10% can be bilateral.  Median age of unilateral wilms ? 44 months  Median age of bilateral wilms ? 31 months   </vt:lpstr>
      <vt:lpstr> Whats the Pathology of wilims tumor ?   Wilm’s tumor is thought to arise from primative metanephric blastema ,the precursor of normal kidney    Whats the direct cause of it ?  The exact etiology remains unknown ,but it’s associated with several  genetic mutations and syndromes </vt:lpstr>
      <vt:lpstr>PowerPoint Presentation</vt:lpstr>
      <vt:lpstr>PowerPoint Presentation</vt:lpstr>
      <vt:lpstr> DENYS DRASH   1- diffuse mesangial sclerosis 2- wilms tumor  3- male pseudohermaphroditism</vt:lpstr>
      <vt:lpstr>Clincal features:  Palpable abdominal mass,smooth,non tender, unilateral ,Not cross midline Other associated symptoms: abdominal pain (20-40%), fever, hypertension,  and hematuria</vt:lpstr>
      <vt:lpstr>Most common presentation is abdominal mass that is discovered by the  parents.(incidentally)   </vt:lpstr>
      <vt:lpstr>Diagnosis : History: pre-existing conditions, family hx of cancer or congenital defects Physical examination:Bp,weight,height,presence of Abd masses,congenital  anomalies  Investigation: U/S , Ct or MRI ,Brain imaging and Biobsy CBC ,platelet count , urine analysis,KFT,LFT,serum electrolytes </vt:lpstr>
      <vt:lpstr>PowerPoint Presentation</vt:lpstr>
      <vt:lpstr>Wilms tumor</vt:lpstr>
      <vt:lpstr> imaging  → On US ;focal areas of necrosis or hemorrhage imaging modality the  and hydronephrosis (due to obstruction of renal pelvis ).  → On US with Doppler ; it will evaluate the collecting system, and demonstrate tumor thrombi in the renal veins and IVC   → On CT SCAN ; the extent of the disease, integrity of the contralateral kidney, and metastasis Chest CT to screen for pulmonary metastasis CT best to be performed before surgery.   → On MRI ; Not routinely used. MRI may be helpful in defining an extensive tumor thrombus that extends up to the level of the hepatic veins, or even into the right atrium, and to distinguish Wilms tumor from nephrogenic rests .</vt:lpstr>
      <vt:lpstr>PowerPoint Presentation</vt:lpstr>
      <vt:lpstr>PowerPoint Presentation</vt:lpstr>
      <vt:lpstr>PowerPoint Presentation</vt:lpstr>
      <vt:lpstr>PowerPoint Presentation</vt:lpstr>
      <vt:lpstr>PowerPoint Presentation</vt:lpstr>
      <vt:lpstr>PowerPoint Presentation</vt:lpstr>
      <vt:lpstr>Sarcomas  </vt:lpstr>
      <vt:lpstr>PowerPoint Presentation</vt:lpstr>
      <vt:lpstr>Osteosarcoma</vt:lpstr>
      <vt:lpstr>Osteosarcoma</vt:lpstr>
      <vt:lpstr>Ewing sarcoma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Malignancies seminar-1'</dc:title>
  <dc:creator>dell</dc:creator>
  <cp:lastModifiedBy>Mustafa Qasim Abdallah</cp:lastModifiedBy>
  <cp:revision>2</cp:revision>
  <dcterms:created xsi:type="dcterms:W3CDTF">2022-09-18T19:04:09Z</dcterms:created>
  <dcterms:modified xsi:type="dcterms:W3CDTF">2023-07-24T08:45:54Z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