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6" r:id="rId1"/>
  </p:sldMasterIdLst>
  <p:notesMasterIdLst>
    <p:notesMasterId r:id="rId35"/>
  </p:notesMasterIdLst>
  <p:sldIdLst>
    <p:sldId id="302" r:id="rId2"/>
    <p:sldId id="256" r:id="rId3"/>
    <p:sldId id="258" r:id="rId4"/>
    <p:sldId id="259" r:id="rId5"/>
    <p:sldId id="260" r:id="rId6"/>
    <p:sldId id="287" r:id="rId7"/>
    <p:sldId id="286" r:id="rId8"/>
    <p:sldId id="294" r:id="rId9"/>
    <p:sldId id="262" r:id="rId10"/>
    <p:sldId id="299" r:id="rId11"/>
    <p:sldId id="300" r:id="rId12"/>
    <p:sldId id="264" r:id="rId13"/>
    <p:sldId id="265" r:id="rId14"/>
    <p:sldId id="266" r:id="rId15"/>
    <p:sldId id="267" r:id="rId16"/>
    <p:sldId id="268" r:id="rId17"/>
    <p:sldId id="306" r:id="rId18"/>
    <p:sldId id="269" r:id="rId19"/>
    <p:sldId id="270" r:id="rId20"/>
    <p:sldId id="289"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96" r:id="rId34"/>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80"/>
    <p:restoredTop sz="89964" autoAdjust="0"/>
  </p:normalViewPr>
  <p:slideViewPr>
    <p:cSldViewPr>
      <p:cViewPr varScale="1">
        <p:scale>
          <a:sx n="72" d="100"/>
          <a:sy n="72" d="100"/>
        </p:scale>
        <p:origin x="63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6EECF81-6734-4712-9FD0-BE6A9C873C0F}" type="datetimeFigureOut">
              <a:rPr lang="ar-JO" smtClean="0"/>
              <a:pPr/>
              <a:t>04/12/1442</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8B15167-CBB3-44E3-AF6A-D7F23061CD5E}" type="slidenum">
              <a:rPr lang="ar-JO" smtClean="0"/>
              <a:pPr/>
              <a:t>‹#›</a:t>
            </a:fld>
            <a:endParaRPr lang="ar-JO"/>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endParaRPr lang="ar-JO" sz="1100"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2</a:t>
            </a:fld>
            <a:endParaRPr lang="ar-J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23</a:t>
            </a:fld>
            <a:endParaRPr lang="ar-J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24</a:t>
            </a:fld>
            <a:endParaRPr lang="ar-JO"/>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27</a:t>
            </a:fld>
            <a:endParaRPr lang="ar-J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4</a:t>
            </a:fld>
            <a:endParaRPr lang="ar-J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9</a:t>
            </a:fld>
            <a:endParaRPr lang="ar-J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13</a:t>
            </a:fld>
            <a:endParaRPr lang="ar-J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14</a:t>
            </a:fld>
            <a:endParaRPr lang="ar-J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16</a:t>
            </a:fld>
            <a:endParaRPr lang="ar-J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18</a:t>
            </a:fld>
            <a:endParaRPr lang="ar-J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19</a:t>
            </a:fld>
            <a:endParaRPr lang="ar-J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48B15167-CBB3-44E3-AF6A-D7F23061CD5E}" type="slidenum">
              <a:rPr lang="ar-JO" smtClean="0"/>
              <a:pPr/>
              <a:t>22</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JO"/>
          </a:p>
        </p:txBody>
      </p:sp>
      <p:sp>
        <p:nvSpPr>
          <p:cNvPr id="4" name="Date Placeholder 3"/>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Date Placeholder 4"/>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7" name="Date Placeholder 6"/>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JO"/>
          </a:p>
        </p:txBody>
      </p:sp>
      <p:sp>
        <p:nvSpPr>
          <p:cNvPr id="3" name="Date Placeholder 2"/>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F016AA-27CA-483D-8904-155C42CB9CAB}" type="datetimeFigureOut">
              <a:rPr lang="ar-JO" smtClean="0"/>
              <a:pPr/>
              <a:t>04/12/1442</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079AF5D6-9708-4B82-9B55-4987477FAE95}"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CF016AA-27CA-483D-8904-155C42CB9CAB}" type="datetimeFigureOut">
              <a:rPr lang="ar-JO" smtClean="0"/>
              <a:pPr/>
              <a:t>04/12/1442</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79AF5D6-9708-4B82-9B55-4987477FAE95}" type="slidenum">
              <a:rPr lang="ar-JO" smtClean="0"/>
              <a:pPr/>
              <a:t>‹#›</a:t>
            </a:fld>
            <a:endParaRPr lang="ar-JO"/>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124200" y="2057400"/>
            <a:ext cx="6019800" cy="1470025"/>
          </a:xfrm>
        </p:spPr>
        <p:txBody>
          <a:bodyPr/>
          <a:lstStyle/>
          <a:p>
            <a:r>
              <a:rPr lang="en-US" dirty="0"/>
              <a:t>EATING DISORDERS</a:t>
            </a:r>
          </a:p>
        </p:txBody>
      </p:sp>
      <p:sp>
        <p:nvSpPr>
          <p:cNvPr id="3" name="عنوان فرعي 2"/>
          <p:cNvSpPr>
            <a:spLocks noGrp="1"/>
          </p:cNvSpPr>
          <p:nvPr>
            <p:ph type="subTitle" idx="1"/>
          </p:nvPr>
        </p:nvSpPr>
        <p:spPr>
          <a:xfrm>
            <a:off x="2590800" y="3886200"/>
            <a:ext cx="6400800" cy="1752600"/>
          </a:xfrm>
        </p:spPr>
        <p:txBody>
          <a:bodyPr>
            <a:normAutofit fontScale="92500" lnSpcReduction="10000"/>
          </a:bodyPr>
          <a:lstStyle/>
          <a:p>
            <a:pPr>
              <a:spcBef>
                <a:spcPts val="0"/>
              </a:spcBef>
              <a:defRPr/>
            </a:pPr>
            <a:r>
              <a:rPr lang="en-US" altLang="ko-KR" b="1" dirty="0" err="1"/>
              <a:t>Amer</a:t>
            </a:r>
            <a:r>
              <a:rPr lang="en-US" altLang="ko-KR" b="1" dirty="0"/>
              <a:t> </a:t>
            </a:r>
            <a:r>
              <a:rPr lang="en-US" altLang="ko-KR" b="1" dirty="0" err="1"/>
              <a:t>Rawajfeh</a:t>
            </a:r>
            <a:r>
              <a:rPr lang="en-US" altLang="ko-KR" b="1" dirty="0"/>
              <a:t>. MD. </a:t>
            </a:r>
            <a:r>
              <a:rPr lang="en-US" altLang="ko-KR" b="1" dirty="0" err="1"/>
              <a:t>JB.Psych</a:t>
            </a:r>
            <a:endParaRPr lang="en-US" altLang="ko-KR" b="1" dirty="0"/>
          </a:p>
          <a:p>
            <a:pPr algn="ctr" rtl="0">
              <a:spcBef>
                <a:spcPts val="0"/>
              </a:spcBef>
              <a:defRPr/>
            </a:pPr>
            <a:r>
              <a:rPr lang="en-US" dirty="0" err="1"/>
              <a:t>Pyschiatrist</a:t>
            </a:r>
            <a:r>
              <a:rPr lang="en-US" dirty="0"/>
              <a:t> </a:t>
            </a:r>
            <a:br>
              <a:rPr lang="en-US" dirty="0"/>
            </a:br>
            <a:r>
              <a:rPr lang="en-US" dirty="0"/>
              <a:t>National Center for Mental Health</a:t>
            </a:r>
            <a:br>
              <a:rPr lang="en-US" dirty="0"/>
            </a:br>
            <a:r>
              <a:rPr lang="en-US" dirty="0"/>
              <a:t>Ministry of Health</a:t>
            </a:r>
            <a:endParaRPr lang="en-US" altLang="ko-KR" dirty="0"/>
          </a:p>
        </p:txBody>
      </p:sp>
      <p:sp>
        <p:nvSpPr>
          <p:cNvPr id="4" name="Oval 8">
            <a:extLst>
              <a:ext uri="{FF2B5EF4-FFF2-40B4-BE49-F238E27FC236}">
                <a16:creationId xmlns:a16="http://schemas.microsoft.com/office/drawing/2014/main" id="{DE25AF50-FA87-4F55-917E-2C3E09C144FD}"/>
              </a:ext>
            </a:extLst>
          </p:cNvPr>
          <p:cNvSpPr/>
          <p:nvPr/>
        </p:nvSpPr>
        <p:spPr>
          <a:xfrm>
            <a:off x="381000" y="1828800"/>
            <a:ext cx="2857520" cy="3714776"/>
          </a:xfrm>
          <a:custGeom>
            <a:avLst/>
            <a:gdLst/>
            <a:ahLst/>
            <a:cxnLst/>
            <a:rect l="l" t="t" r="r" b="b"/>
            <a:pathLst>
              <a:path w="3068057" h="3083879">
                <a:moveTo>
                  <a:pt x="1943022" y="0"/>
                </a:moveTo>
                <a:cubicBezTo>
                  <a:pt x="2091435" y="0"/>
                  <a:pt x="2214809" y="107202"/>
                  <a:pt x="2232575" y="249298"/>
                </a:cubicBezTo>
                <a:cubicBezTo>
                  <a:pt x="2066806" y="323095"/>
                  <a:pt x="1966497" y="475331"/>
                  <a:pt x="1992863" y="623272"/>
                </a:cubicBezTo>
                <a:lnTo>
                  <a:pt x="2032344" y="614884"/>
                </a:lnTo>
                <a:cubicBezTo>
                  <a:pt x="2007703" y="472429"/>
                  <a:pt x="2119863" y="324636"/>
                  <a:pt x="2294697" y="266187"/>
                </a:cubicBezTo>
                <a:cubicBezTo>
                  <a:pt x="2304190" y="260641"/>
                  <a:pt x="2314409" y="260119"/>
                  <a:pt x="2324748" y="260119"/>
                </a:cubicBezTo>
                <a:cubicBezTo>
                  <a:pt x="2491310" y="260119"/>
                  <a:pt x="2626336" y="395145"/>
                  <a:pt x="2626336" y="561708"/>
                </a:cubicBezTo>
                <a:lnTo>
                  <a:pt x="2609021" y="647481"/>
                </a:lnTo>
                <a:lnTo>
                  <a:pt x="2626336" y="647481"/>
                </a:lnTo>
                <a:lnTo>
                  <a:pt x="2626336" y="656343"/>
                </a:lnTo>
                <a:cubicBezTo>
                  <a:pt x="2762823" y="669742"/>
                  <a:pt x="2867295" y="786613"/>
                  <a:pt x="2867295" y="927882"/>
                </a:cubicBezTo>
                <a:lnTo>
                  <a:pt x="2850464" y="1011252"/>
                </a:lnTo>
                <a:cubicBezTo>
                  <a:pt x="2978255" y="1064152"/>
                  <a:pt x="3068057" y="1190111"/>
                  <a:pt x="3068057" y="1337042"/>
                </a:cubicBezTo>
                <a:cubicBezTo>
                  <a:pt x="3068057" y="1418703"/>
                  <a:pt x="3040320" y="1493884"/>
                  <a:pt x="2992210" y="1551889"/>
                </a:cubicBezTo>
                <a:cubicBezTo>
                  <a:pt x="2909241" y="1651289"/>
                  <a:pt x="2791782" y="1696238"/>
                  <a:pt x="2686704" y="1660749"/>
                </a:cubicBezTo>
                <a:lnTo>
                  <a:pt x="2673794" y="1698968"/>
                </a:lnTo>
                <a:cubicBezTo>
                  <a:pt x="2768232" y="1730865"/>
                  <a:pt x="2870956" y="1707121"/>
                  <a:pt x="2955415" y="1640323"/>
                </a:cubicBezTo>
                <a:cubicBezTo>
                  <a:pt x="2993943" y="1688574"/>
                  <a:pt x="3012247" y="1750635"/>
                  <a:pt x="3012247" y="1816968"/>
                </a:cubicBezTo>
                <a:cubicBezTo>
                  <a:pt x="3012247" y="1986406"/>
                  <a:pt x="2892829" y="2127952"/>
                  <a:pt x="2733451" y="2161496"/>
                </a:cubicBezTo>
                <a:cubicBezTo>
                  <a:pt x="2570803" y="2185843"/>
                  <a:pt x="2422847" y="2122052"/>
                  <a:pt x="2373218" y="2004561"/>
                </a:cubicBezTo>
                <a:cubicBezTo>
                  <a:pt x="2397575" y="1987765"/>
                  <a:pt x="2417022" y="1964396"/>
                  <a:pt x="2431421" y="1936987"/>
                </a:cubicBezTo>
                <a:cubicBezTo>
                  <a:pt x="2469123" y="1865220"/>
                  <a:pt x="2466430" y="1776674"/>
                  <a:pt x="2424327" y="1703750"/>
                </a:cubicBezTo>
                <a:lnTo>
                  <a:pt x="2390880" y="1723060"/>
                </a:lnTo>
                <a:cubicBezTo>
                  <a:pt x="2426033" y="1783948"/>
                  <a:pt x="2428758" y="1857660"/>
                  <a:pt x="2398065" y="1917447"/>
                </a:cubicBezTo>
                <a:cubicBezTo>
                  <a:pt x="2386618" y="1939743"/>
                  <a:pt x="2371177" y="1958844"/>
                  <a:pt x="2348681" y="1969064"/>
                </a:cubicBezTo>
                <a:lnTo>
                  <a:pt x="2314536" y="1978212"/>
                </a:lnTo>
                <a:lnTo>
                  <a:pt x="2320989" y="1994504"/>
                </a:lnTo>
                <a:cubicBezTo>
                  <a:pt x="2292439" y="2010252"/>
                  <a:pt x="2259301" y="2017439"/>
                  <a:pt x="2224883" y="2015050"/>
                </a:cubicBezTo>
                <a:cubicBezTo>
                  <a:pt x="2157880" y="2010397"/>
                  <a:pt x="2096183" y="1970105"/>
                  <a:pt x="2062112" y="1908746"/>
                </a:cubicBezTo>
                <a:lnTo>
                  <a:pt x="2028307" y="1927422"/>
                </a:lnTo>
                <a:cubicBezTo>
                  <a:pt x="2069101" y="2000945"/>
                  <a:pt x="2143517" y="2048870"/>
                  <a:pt x="2224395" y="2053708"/>
                </a:cubicBezTo>
                <a:cubicBezTo>
                  <a:pt x="2263912" y="2056070"/>
                  <a:pt x="2302036" y="2047984"/>
                  <a:pt x="2335071" y="2030056"/>
                </a:cubicBezTo>
                <a:cubicBezTo>
                  <a:pt x="2400196" y="2159379"/>
                  <a:pt x="2567325" y="2230480"/>
                  <a:pt x="2748680" y="2204554"/>
                </a:cubicBezTo>
                <a:cubicBezTo>
                  <a:pt x="2767068" y="2240602"/>
                  <a:pt x="2774723" y="2281713"/>
                  <a:pt x="2774723" y="2324613"/>
                </a:cubicBezTo>
                <a:cubicBezTo>
                  <a:pt x="2774723" y="2444667"/>
                  <a:pt x="2714770" y="2550720"/>
                  <a:pt x="2619461" y="2609132"/>
                </a:cubicBezTo>
                <a:cubicBezTo>
                  <a:pt x="2594093" y="2739763"/>
                  <a:pt x="2496512" y="2844553"/>
                  <a:pt x="2368919" y="2876858"/>
                </a:cubicBezTo>
                <a:cubicBezTo>
                  <a:pt x="2184369" y="2908073"/>
                  <a:pt x="2016372" y="2826285"/>
                  <a:pt x="1978290" y="2684161"/>
                </a:cubicBezTo>
                <a:lnTo>
                  <a:pt x="1939323" y="2694602"/>
                </a:lnTo>
                <a:cubicBezTo>
                  <a:pt x="1970494" y="2810931"/>
                  <a:pt x="2075973" y="2892306"/>
                  <a:pt x="2210223" y="2912307"/>
                </a:cubicBezTo>
                <a:cubicBezTo>
                  <a:pt x="2165434" y="3014618"/>
                  <a:pt x="2062317" y="3083879"/>
                  <a:pt x="1943022" y="3083879"/>
                </a:cubicBezTo>
                <a:cubicBezTo>
                  <a:pt x="1804718" y="3083879"/>
                  <a:pt x="1736151" y="2990782"/>
                  <a:pt x="1657612" y="2862428"/>
                </a:cubicBezTo>
                <a:cubicBezTo>
                  <a:pt x="1632100" y="2775963"/>
                  <a:pt x="1598588" y="2449530"/>
                  <a:pt x="1653064" y="2147091"/>
                </a:cubicBezTo>
                <a:cubicBezTo>
                  <a:pt x="1775302" y="2294672"/>
                  <a:pt x="1947360" y="2360889"/>
                  <a:pt x="2101389" y="2319520"/>
                </a:cubicBezTo>
                <a:lnTo>
                  <a:pt x="2085913" y="2268654"/>
                </a:lnTo>
                <a:cubicBezTo>
                  <a:pt x="1935632" y="2308197"/>
                  <a:pt x="1765039" y="2228547"/>
                  <a:pt x="1652548" y="2065927"/>
                </a:cubicBezTo>
                <a:cubicBezTo>
                  <a:pt x="1594744" y="1988631"/>
                  <a:pt x="1552933" y="1543383"/>
                  <a:pt x="1647107" y="1210118"/>
                </a:cubicBezTo>
                <a:cubicBezTo>
                  <a:pt x="1757451" y="1073526"/>
                  <a:pt x="1924310" y="1023711"/>
                  <a:pt x="2044795" y="1095494"/>
                </a:cubicBezTo>
                <a:lnTo>
                  <a:pt x="2046624" y="1092427"/>
                </a:lnTo>
                <a:cubicBezTo>
                  <a:pt x="2044963" y="1115904"/>
                  <a:pt x="2049817" y="1139574"/>
                  <a:pt x="2059741" y="1162003"/>
                </a:cubicBezTo>
                <a:cubicBezTo>
                  <a:pt x="2085174" y="1219476"/>
                  <a:pt x="2140055" y="1259997"/>
                  <a:pt x="2204060" y="1268556"/>
                </a:cubicBezTo>
                <a:lnTo>
                  <a:pt x="2208020" y="1238949"/>
                </a:lnTo>
                <a:cubicBezTo>
                  <a:pt x="2154665" y="1231814"/>
                  <a:pt x="2108853" y="1198319"/>
                  <a:pt x="2087448" y="1150798"/>
                </a:cubicBezTo>
                <a:cubicBezTo>
                  <a:pt x="2064784" y="1100476"/>
                  <a:pt x="2073123" y="1042569"/>
                  <a:pt x="2109077" y="1000639"/>
                </a:cubicBezTo>
                <a:cubicBezTo>
                  <a:pt x="2142987" y="961090"/>
                  <a:pt x="2196315" y="941798"/>
                  <a:pt x="2249471" y="949847"/>
                </a:cubicBezTo>
                <a:lnTo>
                  <a:pt x="2253988" y="920317"/>
                </a:lnTo>
                <a:cubicBezTo>
                  <a:pt x="2190211" y="910645"/>
                  <a:pt x="2126205" y="934132"/>
                  <a:pt x="2085632" y="982099"/>
                </a:cubicBezTo>
                <a:lnTo>
                  <a:pt x="2052614" y="1055246"/>
                </a:lnTo>
                <a:cubicBezTo>
                  <a:pt x="1928226" y="988072"/>
                  <a:pt x="1765306" y="1028878"/>
                  <a:pt x="1646726" y="1149851"/>
                </a:cubicBezTo>
                <a:cubicBezTo>
                  <a:pt x="1576863" y="1018908"/>
                  <a:pt x="1584053" y="461235"/>
                  <a:pt x="1633436" y="269593"/>
                </a:cubicBezTo>
                <a:cubicBezTo>
                  <a:pt x="1697428" y="119029"/>
                  <a:pt x="1776459" y="0"/>
                  <a:pt x="1943022" y="0"/>
                </a:cubicBezTo>
                <a:close/>
                <a:moveTo>
                  <a:pt x="1125035" y="0"/>
                </a:moveTo>
                <a:cubicBezTo>
                  <a:pt x="1263339" y="0"/>
                  <a:pt x="1331906" y="93097"/>
                  <a:pt x="1410445" y="221451"/>
                </a:cubicBezTo>
                <a:cubicBezTo>
                  <a:pt x="1435957" y="307916"/>
                  <a:pt x="1469469" y="634350"/>
                  <a:pt x="1414993" y="936788"/>
                </a:cubicBezTo>
                <a:cubicBezTo>
                  <a:pt x="1292755" y="789207"/>
                  <a:pt x="1120697" y="722990"/>
                  <a:pt x="966668" y="764359"/>
                </a:cubicBezTo>
                <a:lnTo>
                  <a:pt x="982144" y="815225"/>
                </a:lnTo>
                <a:cubicBezTo>
                  <a:pt x="1132425" y="775682"/>
                  <a:pt x="1303018" y="855332"/>
                  <a:pt x="1415509" y="1017952"/>
                </a:cubicBezTo>
                <a:cubicBezTo>
                  <a:pt x="1473313" y="1095249"/>
                  <a:pt x="1515123" y="1540497"/>
                  <a:pt x="1420950" y="1873762"/>
                </a:cubicBezTo>
                <a:cubicBezTo>
                  <a:pt x="1310606" y="2010353"/>
                  <a:pt x="1143747" y="2060168"/>
                  <a:pt x="1023262" y="1988385"/>
                </a:cubicBezTo>
                <a:lnTo>
                  <a:pt x="1021433" y="1991453"/>
                </a:lnTo>
                <a:cubicBezTo>
                  <a:pt x="1023094" y="1967976"/>
                  <a:pt x="1018240" y="1944306"/>
                  <a:pt x="1008316" y="1921877"/>
                </a:cubicBezTo>
                <a:cubicBezTo>
                  <a:pt x="982883" y="1864403"/>
                  <a:pt x="928002" y="1823883"/>
                  <a:pt x="863997" y="1815323"/>
                </a:cubicBezTo>
                <a:lnTo>
                  <a:pt x="860037" y="1844930"/>
                </a:lnTo>
                <a:cubicBezTo>
                  <a:pt x="913392" y="1852066"/>
                  <a:pt x="959204" y="1885560"/>
                  <a:pt x="980609" y="1933082"/>
                </a:cubicBezTo>
                <a:cubicBezTo>
                  <a:pt x="1003273" y="1983404"/>
                  <a:pt x="994934" y="2041310"/>
                  <a:pt x="958980" y="2083241"/>
                </a:cubicBezTo>
                <a:cubicBezTo>
                  <a:pt x="925070" y="2122789"/>
                  <a:pt x="871742" y="2142082"/>
                  <a:pt x="818586" y="2134033"/>
                </a:cubicBezTo>
                <a:lnTo>
                  <a:pt x="814069" y="2163562"/>
                </a:lnTo>
                <a:cubicBezTo>
                  <a:pt x="877846" y="2173235"/>
                  <a:pt x="941852" y="2149747"/>
                  <a:pt x="982425" y="2101780"/>
                </a:cubicBezTo>
                <a:lnTo>
                  <a:pt x="1015443" y="2028633"/>
                </a:lnTo>
                <a:cubicBezTo>
                  <a:pt x="1139831" y="2095808"/>
                  <a:pt x="1302751" y="2055001"/>
                  <a:pt x="1421331" y="1934029"/>
                </a:cubicBezTo>
                <a:cubicBezTo>
                  <a:pt x="1491194" y="2064971"/>
                  <a:pt x="1484003" y="2622644"/>
                  <a:pt x="1434621" y="2814287"/>
                </a:cubicBezTo>
                <a:cubicBezTo>
                  <a:pt x="1370629" y="2964850"/>
                  <a:pt x="1291598" y="3083879"/>
                  <a:pt x="1125035" y="3083879"/>
                </a:cubicBezTo>
                <a:cubicBezTo>
                  <a:pt x="976622" y="3083879"/>
                  <a:pt x="853248" y="2976677"/>
                  <a:pt x="835482" y="2834581"/>
                </a:cubicBezTo>
                <a:cubicBezTo>
                  <a:pt x="1001251" y="2760784"/>
                  <a:pt x="1101560" y="2608549"/>
                  <a:pt x="1075194" y="2460607"/>
                </a:cubicBezTo>
                <a:lnTo>
                  <a:pt x="1035713" y="2468996"/>
                </a:lnTo>
                <a:cubicBezTo>
                  <a:pt x="1060354" y="2611450"/>
                  <a:pt x="948194" y="2759243"/>
                  <a:pt x="773360" y="2817692"/>
                </a:cubicBezTo>
                <a:cubicBezTo>
                  <a:pt x="763867" y="2823239"/>
                  <a:pt x="753648" y="2823760"/>
                  <a:pt x="743309" y="2823760"/>
                </a:cubicBezTo>
                <a:cubicBezTo>
                  <a:pt x="576747" y="2823760"/>
                  <a:pt x="441721" y="2688734"/>
                  <a:pt x="441721" y="2522172"/>
                </a:cubicBezTo>
                <a:lnTo>
                  <a:pt x="459036" y="2436399"/>
                </a:lnTo>
                <a:lnTo>
                  <a:pt x="441721" y="2436399"/>
                </a:lnTo>
                <a:lnTo>
                  <a:pt x="441721" y="2427537"/>
                </a:lnTo>
                <a:cubicBezTo>
                  <a:pt x="305234" y="2414137"/>
                  <a:pt x="200762" y="2297266"/>
                  <a:pt x="200762" y="2155997"/>
                </a:cubicBezTo>
                <a:lnTo>
                  <a:pt x="217593" y="2072628"/>
                </a:lnTo>
                <a:cubicBezTo>
                  <a:pt x="89802" y="2019727"/>
                  <a:pt x="0" y="1893768"/>
                  <a:pt x="0" y="1746838"/>
                </a:cubicBezTo>
                <a:cubicBezTo>
                  <a:pt x="0" y="1665177"/>
                  <a:pt x="27737" y="1589996"/>
                  <a:pt x="75847" y="1531990"/>
                </a:cubicBezTo>
                <a:cubicBezTo>
                  <a:pt x="158816" y="1432590"/>
                  <a:pt x="276275" y="1387641"/>
                  <a:pt x="381353" y="1423131"/>
                </a:cubicBezTo>
                <a:lnTo>
                  <a:pt x="394263" y="1384911"/>
                </a:lnTo>
                <a:cubicBezTo>
                  <a:pt x="299825" y="1353014"/>
                  <a:pt x="197101" y="1376758"/>
                  <a:pt x="112642" y="1443556"/>
                </a:cubicBezTo>
                <a:cubicBezTo>
                  <a:pt x="74114" y="1395305"/>
                  <a:pt x="55810" y="1333244"/>
                  <a:pt x="55810" y="1266911"/>
                </a:cubicBezTo>
                <a:cubicBezTo>
                  <a:pt x="55810" y="1097473"/>
                  <a:pt x="175228" y="955927"/>
                  <a:pt x="334606" y="922383"/>
                </a:cubicBezTo>
                <a:cubicBezTo>
                  <a:pt x="497254" y="898036"/>
                  <a:pt x="645210" y="961827"/>
                  <a:pt x="694839" y="1079319"/>
                </a:cubicBezTo>
                <a:cubicBezTo>
                  <a:pt x="670482" y="1096114"/>
                  <a:pt x="651035" y="1119484"/>
                  <a:pt x="636636" y="1146893"/>
                </a:cubicBezTo>
                <a:cubicBezTo>
                  <a:pt x="598934" y="1218660"/>
                  <a:pt x="601627" y="1307205"/>
                  <a:pt x="643730" y="1380130"/>
                </a:cubicBezTo>
                <a:lnTo>
                  <a:pt x="677177" y="1360819"/>
                </a:lnTo>
                <a:cubicBezTo>
                  <a:pt x="642024" y="1299932"/>
                  <a:pt x="639299" y="1226219"/>
                  <a:pt x="669992" y="1166433"/>
                </a:cubicBezTo>
                <a:cubicBezTo>
                  <a:pt x="681439" y="1144136"/>
                  <a:pt x="696880" y="1125036"/>
                  <a:pt x="719376" y="1114815"/>
                </a:cubicBezTo>
                <a:lnTo>
                  <a:pt x="753521" y="1105667"/>
                </a:lnTo>
                <a:lnTo>
                  <a:pt x="747068" y="1089375"/>
                </a:lnTo>
                <a:cubicBezTo>
                  <a:pt x="775618" y="1073627"/>
                  <a:pt x="808756" y="1066440"/>
                  <a:pt x="843174" y="1068829"/>
                </a:cubicBezTo>
                <a:cubicBezTo>
                  <a:pt x="910177" y="1073482"/>
                  <a:pt x="971874" y="1113774"/>
                  <a:pt x="1005945" y="1175134"/>
                </a:cubicBezTo>
                <a:lnTo>
                  <a:pt x="1039750" y="1156458"/>
                </a:lnTo>
                <a:cubicBezTo>
                  <a:pt x="998956" y="1082934"/>
                  <a:pt x="924540" y="1035010"/>
                  <a:pt x="843662" y="1030172"/>
                </a:cubicBezTo>
                <a:cubicBezTo>
                  <a:pt x="804145" y="1027809"/>
                  <a:pt x="766021" y="1035895"/>
                  <a:pt x="732986" y="1053824"/>
                </a:cubicBezTo>
                <a:cubicBezTo>
                  <a:pt x="667861" y="924500"/>
                  <a:pt x="500732" y="853399"/>
                  <a:pt x="319377" y="879325"/>
                </a:cubicBezTo>
                <a:cubicBezTo>
                  <a:pt x="300989" y="843277"/>
                  <a:pt x="293334" y="802167"/>
                  <a:pt x="293334" y="759266"/>
                </a:cubicBezTo>
                <a:cubicBezTo>
                  <a:pt x="293334" y="639212"/>
                  <a:pt x="353287" y="533159"/>
                  <a:pt x="448596" y="474747"/>
                </a:cubicBezTo>
                <a:cubicBezTo>
                  <a:pt x="473964" y="344116"/>
                  <a:pt x="571545" y="239326"/>
                  <a:pt x="699138" y="207021"/>
                </a:cubicBezTo>
                <a:cubicBezTo>
                  <a:pt x="883688" y="175806"/>
                  <a:pt x="1051685" y="257594"/>
                  <a:pt x="1089767" y="399718"/>
                </a:cubicBezTo>
                <a:lnTo>
                  <a:pt x="1128734" y="389277"/>
                </a:lnTo>
                <a:cubicBezTo>
                  <a:pt x="1097563" y="272948"/>
                  <a:pt x="992084" y="191573"/>
                  <a:pt x="857834" y="171572"/>
                </a:cubicBezTo>
                <a:cubicBezTo>
                  <a:pt x="902623" y="69261"/>
                  <a:pt x="1005740" y="0"/>
                  <a:pt x="1125035"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ETIOLOGY</a:t>
            </a:r>
          </a:p>
        </p:txBody>
      </p:sp>
      <p:sp>
        <p:nvSpPr>
          <p:cNvPr id="3" name="عنصر نائب للنص 2"/>
          <p:cNvSpPr>
            <a:spLocks noGrp="1"/>
          </p:cNvSpPr>
          <p:nvPr>
            <p:ph type="body" idx="1"/>
          </p:nvPr>
        </p:nvSpPr>
        <p:spPr/>
        <p:txBody>
          <a:bodyPr/>
          <a:lstStyle/>
          <a:p>
            <a:pPr algn="l" rtl="0"/>
            <a:r>
              <a:rPr lang="en-US" dirty="0"/>
              <a:t>1. Biological causes:</a:t>
            </a:r>
          </a:p>
        </p:txBody>
      </p:sp>
      <p:sp>
        <p:nvSpPr>
          <p:cNvPr id="4" name="عنصر نائب للمحتوى 3"/>
          <p:cNvSpPr>
            <a:spLocks noGrp="1"/>
          </p:cNvSpPr>
          <p:nvPr>
            <p:ph sz="half" idx="2"/>
          </p:nvPr>
        </p:nvSpPr>
        <p:spPr/>
        <p:txBody>
          <a:bodyPr>
            <a:normAutofit lnSpcReduction="10000"/>
          </a:bodyPr>
          <a:lstStyle/>
          <a:p>
            <a:pPr algn="l" rtl="0">
              <a:buNone/>
            </a:pPr>
            <a:r>
              <a:rPr lang="en-US" dirty="0"/>
              <a:t>•  Genetic causes: Relatives of AN patients have an increase in risk in developing AN by 10 fold. MZ:DZ = 65%:32% </a:t>
            </a:r>
          </a:p>
          <a:p>
            <a:pPr algn="l" rtl="0">
              <a:buNone/>
            </a:pPr>
            <a:r>
              <a:rPr lang="en-US" dirty="0"/>
              <a:t>•  Birth trauma: Cephalohematoma, premature birth and small for gestation age are predisposing factors for AN. </a:t>
            </a:r>
          </a:p>
          <a:p>
            <a:pPr algn="l" rtl="0">
              <a:buNone/>
            </a:pPr>
            <a:r>
              <a:rPr lang="en-US" dirty="0"/>
              <a:t>•  Hypothalamic dysfunction</a:t>
            </a:r>
          </a:p>
        </p:txBody>
      </p:sp>
      <p:sp>
        <p:nvSpPr>
          <p:cNvPr id="5" name="عنصر نائب للنص 4"/>
          <p:cNvSpPr>
            <a:spLocks noGrp="1"/>
          </p:cNvSpPr>
          <p:nvPr>
            <p:ph type="body" sz="quarter" idx="3"/>
          </p:nvPr>
        </p:nvSpPr>
        <p:spPr>
          <a:xfrm>
            <a:off x="4645025" y="1357298"/>
            <a:ext cx="4041775" cy="817577"/>
          </a:xfrm>
        </p:spPr>
        <p:txBody>
          <a:bodyPr>
            <a:normAutofit fontScale="47500" lnSpcReduction="20000"/>
          </a:bodyPr>
          <a:lstStyle/>
          <a:p>
            <a:pPr algn="l" rtl="0"/>
            <a:endParaRPr lang="en-US" dirty="0"/>
          </a:p>
          <a:p>
            <a:pPr algn="l" rtl="0"/>
            <a:endParaRPr lang="en-US" dirty="0"/>
          </a:p>
          <a:p>
            <a:pPr algn="l" rtl="0"/>
            <a:r>
              <a:rPr lang="en-US" sz="5100" dirty="0"/>
              <a:t>2. Psychological causes:</a:t>
            </a:r>
          </a:p>
          <a:p>
            <a:pPr algn="l" rtl="0"/>
            <a:endParaRPr lang="en-US" dirty="0"/>
          </a:p>
        </p:txBody>
      </p:sp>
      <p:sp>
        <p:nvSpPr>
          <p:cNvPr id="6" name="عنصر نائب للمحتوى 5"/>
          <p:cNvSpPr>
            <a:spLocks noGrp="1"/>
          </p:cNvSpPr>
          <p:nvPr>
            <p:ph sz="quarter" idx="4"/>
          </p:nvPr>
        </p:nvSpPr>
        <p:spPr>
          <a:xfrm>
            <a:off x="4645025" y="2174874"/>
            <a:ext cx="4041775" cy="4468835"/>
          </a:xfrm>
        </p:spPr>
        <p:txBody>
          <a:bodyPr>
            <a:normAutofit fontScale="92500" lnSpcReduction="20000"/>
          </a:bodyPr>
          <a:lstStyle/>
          <a:p>
            <a:pPr algn="l" rtl="0">
              <a:buNone/>
            </a:pPr>
            <a:r>
              <a:rPr lang="en-US" dirty="0"/>
              <a:t>•  Development: Failure of identity formation and psychosexual development in adolescence.</a:t>
            </a:r>
          </a:p>
          <a:p>
            <a:pPr algn="l" rtl="0">
              <a:buNone/>
            </a:pPr>
            <a:r>
              <a:rPr lang="en-US" dirty="0"/>
              <a:t>•  Personal events: Childhood obesity</a:t>
            </a:r>
          </a:p>
          <a:p>
            <a:pPr algn="l" rtl="0">
              <a:buNone/>
            </a:pPr>
            <a:r>
              <a:rPr lang="en-US" dirty="0"/>
              <a:t>•  Family factors: Young AN patients may use the illness itself to overcome rigidity, enmeshment, conflict and overprotection in the family. </a:t>
            </a:r>
          </a:p>
          <a:p>
            <a:pPr algn="l" rtl="0">
              <a:buNone/>
            </a:pPr>
            <a:r>
              <a:rPr lang="en-US" dirty="0"/>
              <a:t>•  Underlying personality traits: </a:t>
            </a:r>
            <a:r>
              <a:rPr lang="en-US" dirty="0" err="1"/>
              <a:t>Perfectionistic</a:t>
            </a:r>
            <a:r>
              <a:rPr lang="en-US" dirty="0"/>
              <a:t> and neurotic traits are predisposing factors.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عنوان 6"/>
          <p:cNvSpPr>
            <a:spLocks noGrp="1"/>
          </p:cNvSpPr>
          <p:nvPr>
            <p:ph type="title"/>
          </p:nvPr>
        </p:nvSpPr>
        <p:spPr/>
        <p:txBody>
          <a:bodyPr/>
          <a:lstStyle/>
          <a:p>
            <a:r>
              <a:rPr lang="en-US" dirty="0"/>
              <a:t>ETIOLOGY</a:t>
            </a:r>
          </a:p>
        </p:txBody>
      </p:sp>
      <p:sp>
        <p:nvSpPr>
          <p:cNvPr id="8" name="عنصر نائب للمحتوى 7"/>
          <p:cNvSpPr>
            <a:spLocks noGrp="1"/>
          </p:cNvSpPr>
          <p:nvPr>
            <p:ph idx="1"/>
          </p:nvPr>
        </p:nvSpPr>
        <p:spPr/>
        <p:txBody>
          <a:bodyPr/>
          <a:lstStyle/>
          <a:p>
            <a:pPr algn="l" rtl="0">
              <a:buNone/>
            </a:pPr>
            <a:r>
              <a:rPr lang="en-US" dirty="0"/>
              <a:t>3. Socio-cultural causes:</a:t>
            </a:r>
          </a:p>
          <a:p>
            <a:pPr algn="l" rtl="0">
              <a:buNone/>
            </a:pPr>
            <a:r>
              <a:rPr lang="en-US" dirty="0"/>
              <a:t>•  Changes in nutritional knowledge and dietary fashion in the society</a:t>
            </a:r>
          </a:p>
          <a:p>
            <a:pPr algn="l" rtl="0">
              <a:buNone/>
            </a:pPr>
            <a:r>
              <a:rPr lang="en-US" dirty="0"/>
              <a:t>•  Cult of thinness</a:t>
            </a:r>
          </a:p>
          <a:p>
            <a:pPr algn="l" rtl="0">
              <a:buNone/>
            </a:pPr>
            <a:r>
              <a:rPr lang="en-US" dirty="0"/>
              <a:t>•  Changed roles and images in women to pursue thinness.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778098"/>
          </a:xfrm>
        </p:spPr>
        <p:txBody>
          <a:bodyPr>
            <a:normAutofit fontScale="90000"/>
          </a:bodyPr>
          <a:lstStyle/>
          <a:p>
            <a:r>
              <a:rPr lang="en-US" dirty="0"/>
              <a:t>DIFFERENTIAL DIAGNOSIS</a:t>
            </a:r>
            <a:br>
              <a:rPr lang="en-US" dirty="0"/>
            </a:br>
            <a:endParaRPr lang="ar-JO" dirty="0"/>
          </a:p>
        </p:txBody>
      </p:sp>
      <p:sp>
        <p:nvSpPr>
          <p:cNvPr id="3" name="Content Placeholder 2"/>
          <p:cNvSpPr>
            <a:spLocks noGrp="1"/>
          </p:cNvSpPr>
          <p:nvPr>
            <p:ph idx="1"/>
          </p:nvPr>
        </p:nvSpPr>
        <p:spPr>
          <a:xfrm>
            <a:off x="251520" y="836712"/>
            <a:ext cx="8435280" cy="5688632"/>
          </a:xfrm>
        </p:spPr>
        <p:txBody>
          <a:bodyPr>
            <a:normAutofit/>
          </a:bodyPr>
          <a:lstStyle/>
          <a:p>
            <a:pPr algn="l">
              <a:buNone/>
            </a:pPr>
            <a:endParaRPr lang="en-US" dirty="0"/>
          </a:p>
          <a:p>
            <a:pPr algn="l">
              <a:buNone/>
            </a:pPr>
            <a:r>
              <a:rPr lang="en-US" dirty="0"/>
              <a:t>-Medical conditions: </a:t>
            </a:r>
            <a:r>
              <a:rPr lang="en-US" sz="2400" dirty="0"/>
              <a:t>Endocrine disorders (e.g., hypothalamic disease, diabetes mellitus, hyperthyroidism), gastrointestinal illnesses (e.g., </a:t>
            </a:r>
            <a:r>
              <a:rPr lang="en-US" sz="2400" dirty="0" err="1"/>
              <a:t>malabsorption</a:t>
            </a:r>
            <a:r>
              <a:rPr lang="en-US" sz="2400" dirty="0"/>
              <a:t> , inflammatory bowel disease), genetic disorders (e.g., Turner </a:t>
            </a:r>
            <a:r>
              <a:rPr lang="fr-FR" sz="2400" dirty="0"/>
              <a:t>syndrome,), cancer, AIDS.</a:t>
            </a:r>
          </a:p>
          <a:p>
            <a:pPr algn="l">
              <a:buNone/>
            </a:pPr>
            <a:endParaRPr lang="en-US" dirty="0"/>
          </a:p>
          <a:p>
            <a:pPr algn="l">
              <a:buNone/>
            </a:pPr>
            <a:r>
              <a:rPr lang="en-US" dirty="0"/>
              <a:t>-Psychiatric disorders: </a:t>
            </a:r>
            <a:r>
              <a:rPr lang="en-US" sz="2400" dirty="0"/>
              <a:t>Major depression, bulimia, or other mental disorders (such as somatic symptom disorder or schizophrenia).</a:t>
            </a:r>
            <a:endParaRPr lang="ar-JO"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COURSE AND PROGNOSIS</a:t>
            </a:r>
            <a:br>
              <a:rPr lang="en-US" dirty="0"/>
            </a:br>
            <a:endParaRPr lang="ar-JO" dirty="0"/>
          </a:p>
        </p:txBody>
      </p:sp>
      <p:sp>
        <p:nvSpPr>
          <p:cNvPr id="3" name="Content Placeholder 2"/>
          <p:cNvSpPr>
            <a:spLocks noGrp="1"/>
          </p:cNvSpPr>
          <p:nvPr>
            <p:ph idx="1"/>
          </p:nvPr>
        </p:nvSpPr>
        <p:spPr>
          <a:xfrm>
            <a:off x="179512" y="1196752"/>
            <a:ext cx="8784976" cy="5832648"/>
          </a:xfrm>
        </p:spPr>
        <p:txBody>
          <a:bodyPr>
            <a:normAutofit fontScale="92500" lnSpcReduction="10000"/>
          </a:bodyPr>
          <a:lstStyle/>
          <a:p>
            <a:pPr algn="l" rtl="0">
              <a:buNone/>
            </a:pPr>
            <a:r>
              <a:rPr lang="en-US" dirty="0"/>
              <a:t>Chronic and relapsing illness. Variable course—may completely recover, have fluctuating symptoms with relapses, or progressively deteriorate. Most remit within 5 years.</a:t>
            </a:r>
          </a:p>
          <a:p>
            <a:pPr algn="l" rtl="0">
              <a:buNone/>
            </a:pPr>
            <a:endParaRPr lang="en-US" dirty="0"/>
          </a:p>
          <a:p>
            <a:pPr algn="l" rtl="0">
              <a:buNone/>
            </a:pPr>
            <a:r>
              <a:rPr lang="en-US" dirty="0"/>
              <a:t>Range of  mortality rates from 5 to 18 percent. due to starvation, suicide, or cardiac failure. </a:t>
            </a:r>
          </a:p>
          <a:p>
            <a:pPr algn="l" rtl="0">
              <a:buNone/>
            </a:pPr>
            <a:r>
              <a:rPr lang="en-US" dirty="0"/>
              <a:t>One-third of AN patients may attempt suicide or self harm.</a:t>
            </a:r>
          </a:p>
          <a:p>
            <a:pPr algn="l" rtl="0">
              <a:buNone/>
            </a:pPr>
            <a:r>
              <a:rPr lang="en-US" dirty="0"/>
              <a:t>About  half  of  patients with anorexia nervosa   eventually  will have the symptoms of bulimia , usually within the first year after the onset of  anorexia nervosa .</a:t>
            </a:r>
          </a:p>
          <a:p>
            <a:pPr algn="l" rtl="0">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TREATMENT</a:t>
            </a:r>
            <a:br>
              <a:rPr lang="en-US" dirty="0"/>
            </a:br>
            <a:endParaRPr lang="ar-JO" dirty="0"/>
          </a:p>
        </p:txBody>
      </p:sp>
      <p:sp>
        <p:nvSpPr>
          <p:cNvPr id="3" name="Content Placeholder 2"/>
          <p:cNvSpPr>
            <a:spLocks noGrp="1"/>
          </p:cNvSpPr>
          <p:nvPr>
            <p:ph idx="1"/>
          </p:nvPr>
        </p:nvSpPr>
        <p:spPr>
          <a:xfrm>
            <a:off x="179512" y="908720"/>
            <a:ext cx="8964488" cy="5544616"/>
          </a:xfrm>
        </p:spPr>
        <p:txBody>
          <a:bodyPr>
            <a:noAutofit/>
          </a:bodyPr>
          <a:lstStyle/>
          <a:p>
            <a:pPr algn="l">
              <a:buNone/>
            </a:pPr>
            <a:r>
              <a:rPr lang="en-US" sz="2400" dirty="0"/>
              <a:t>-Food is the best medicine!</a:t>
            </a:r>
          </a:p>
          <a:p>
            <a:pPr algn="l">
              <a:buNone/>
            </a:pPr>
            <a:r>
              <a:rPr lang="en-US" sz="2400" dirty="0"/>
              <a:t>-Patients may be treated as outpatients unless they are dangerously below ideal body weight (&gt;20–25% below) </a:t>
            </a:r>
          </a:p>
          <a:p>
            <a:pPr algn="l">
              <a:buNone/>
            </a:pPr>
            <a:r>
              <a:rPr lang="en-US" sz="2400" dirty="0"/>
              <a:t>-Treatment involves cognitive-behavioral therapy, family therapy </a:t>
            </a:r>
            <a:endParaRPr lang="ar-JO" sz="2400" dirty="0"/>
          </a:p>
          <a:p>
            <a:pPr algn="l">
              <a:buNone/>
            </a:pPr>
            <a:r>
              <a:rPr lang="en-US" sz="2400" dirty="0"/>
              <a:t>,and supervised weight-gain programs.</a:t>
            </a:r>
          </a:p>
          <a:p>
            <a:pPr algn="l">
              <a:buNone/>
            </a:pPr>
            <a:r>
              <a:rPr lang="en-US" sz="2400" dirty="0"/>
              <a:t>-Selective serotonin reuptake inhibitors (SSRIs) have not been effective in the treatment of anorexia nervosa but may be used for </a:t>
            </a:r>
            <a:r>
              <a:rPr lang="en-US" sz="2400" dirty="0" err="1"/>
              <a:t>comorbid</a:t>
            </a:r>
            <a:r>
              <a:rPr lang="en-US" sz="2400" dirty="0"/>
              <a:t> anxiety or depression.</a:t>
            </a:r>
          </a:p>
          <a:p>
            <a:pPr algn="l">
              <a:buNone/>
            </a:pPr>
            <a:r>
              <a:rPr lang="en-US" sz="2400" dirty="0"/>
              <a:t>-Little evidence that second-generation antipsychotics can treat preoccupation with weight and food, or independently promote weight gain.</a:t>
            </a:r>
            <a:endParaRPr lang="ar-JO"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229600" cy="1296144"/>
          </a:xfrm>
        </p:spPr>
        <p:txBody>
          <a:bodyPr>
            <a:normAutofit/>
          </a:bodyPr>
          <a:lstStyle/>
          <a:p>
            <a:pPr algn="ctr">
              <a:buNone/>
            </a:pPr>
            <a:r>
              <a:rPr lang="en-US" sz="7200" dirty="0"/>
              <a:t>Bulimia Nervosa</a:t>
            </a:r>
            <a:endParaRPr lang="ar-JO" sz="7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Bulimia Nervosa</a:t>
            </a:r>
            <a:br>
              <a:rPr lang="ar-JO" dirty="0"/>
            </a:br>
            <a:endParaRPr lang="ar-JO" dirty="0"/>
          </a:p>
        </p:txBody>
      </p:sp>
      <p:sp>
        <p:nvSpPr>
          <p:cNvPr id="3" name="Content Placeholder 2"/>
          <p:cNvSpPr>
            <a:spLocks noGrp="1"/>
          </p:cNvSpPr>
          <p:nvPr>
            <p:ph idx="1"/>
          </p:nvPr>
        </p:nvSpPr>
        <p:spPr>
          <a:xfrm>
            <a:off x="457200" y="1600200"/>
            <a:ext cx="8229600" cy="4853136"/>
          </a:xfrm>
        </p:spPr>
        <p:txBody>
          <a:bodyPr>
            <a:normAutofit lnSpcReduction="10000"/>
          </a:bodyPr>
          <a:lstStyle/>
          <a:p>
            <a:pPr algn="l">
              <a:buNone/>
            </a:pPr>
            <a:r>
              <a:rPr lang="en-US" dirty="0"/>
              <a:t>- Bulimia nervosa is characterized by episodes of   binge eating combined with inappropriate ways  of stopping weight gain.  Physical discomfort for example, abdominal  pain or nausea terminates the binge  eating, which is  often  followed  by feelings of  guilt,  depression, or self  disgust.  Unlike patients with anorexia nervosa , those with bulimia  nervosa  typically maintain a normal body weight</a:t>
            </a: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lgn="l" rtl="0"/>
            <a:r>
              <a:rPr lang="en-US" dirty="0"/>
              <a:t>Bulimia nervosa, in many ways, represents a failed attempt at anorexia nervosa, sharing the goal of becoming very thin, but occurring in an individual less able to sustain prolonged semi-starvation or severe hunger as consistently as classic restricting anorexia nervosa patients.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DIAGNOSIS AND DSM-5 CRITERIA</a:t>
            </a:r>
            <a:br>
              <a:rPr lang="en-US" dirty="0"/>
            </a:br>
            <a:endParaRPr lang="ar-JO" dirty="0"/>
          </a:p>
        </p:txBody>
      </p:sp>
      <p:sp>
        <p:nvSpPr>
          <p:cNvPr id="3" name="Content Placeholder 2"/>
          <p:cNvSpPr>
            <a:spLocks noGrp="1"/>
          </p:cNvSpPr>
          <p:nvPr>
            <p:ph idx="1"/>
          </p:nvPr>
        </p:nvSpPr>
        <p:spPr>
          <a:xfrm>
            <a:off x="0" y="1052736"/>
            <a:ext cx="9144000" cy="4525963"/>
          </a:xfrm>
        </p:spPr>
        <p:txBody>
          <a:bodyPr>
            <a:noAutofit/>
          </a:bodyPr>
          <a:lstStyle/>
          <a:p>
            <a:pPr algn="l">
              <a:buNone/>
            </a:pPr>
            <a:r>
              <a:rPr lang="en-US" dirty="0"/>
              <a:t>- Recurrent episodes of binge eating.</a:t>
            </a:r>
          </a:p>
          <a:p>
            <a:pPr algn="l">
              <a:buNone/>
            </a:pPr>
            <a:r>
              <a:rPr lang="en-US" dirty="0"/>
              <a:t>- Recurrent, inappropriate attempts to compensate for overeating and prevent weight gain (such as laxative abuse, vomiting, diuretics, fasting, or excessive exercise).</a:t>
            </a:r>
          </a:p>
          <a:p>
            <a:pPr algn="l">
              <a:buNone/>
            </a:pPr>
            <a:r>
              <a:rPr lang="en-US" dirty="0"/>
              <a:t>- The binge eating and compensatory behaviors occur at least once a week for 3 months.</a:t>
            </a:r>
          </a:p>
          <a:p>
            <a:pPr algn="l">
              <a:buNone/>
            </a:pPr>
            <a:r>
              <a:rPr lang="en-US" dirty="0"/>
              <a:t>- Self-esteem is affected by self-evaluation of body weight and shape.</a:t>
            </a:r>
          </a:p>
          <a:p>
            <a:pPr algn="l">
              <a:buNone/>
            </a:pPr>
            <a:r>
              <a:rPr lang="en-US" dirty="0"/>
              <a:t>- Does not occur exclusively during an episode of anorexia nervosa</a:t>
            </a:r>
            <a:endParaRPr lang="ar-J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normAutofit fontScale="90000"/>
          </a:bodyPr>
          <a:lstStyle/>
          <a:p>
            <a:r>
              <a:rPr lang="en-US" dirty="0"/>
              <a:t>PHYSICAL FINDINGS AND MEDICAL COMPLICATIONS</a:t>
            </a:r>
            <a:br>
              <a:rPr lang="en-US" dirty="0"/>
            </a:br>
            <a:endParaRPr lang="ar-JO" dirty="0"/>
          </a:p>
        </p:txBody>
      </p:sp>
      <p:sp>
        <p:nvSpPr>
          <p:cNvPr id="3" name="Content Placeholder 2"/>
          <p:cNvSpPr>
            <a:spLocks noGrp="1"/>
          </p:cNvSpPr>
          <p:nvPr>
            <p:ph idx="1"/>
          </p:nvPr>
        </p:nvSpPr>
        <p:spPr>
          <a:xfrm>
            <a:off x="179512" y="1340768"/>
            <a:ext cx="8964488" cy="4785395"/>
          </a:xfrm>
        </p:spPr>
        <p:txBody>
          <a:bodyPr>
            <a:noAutofit/>
          </a:bodyPr>
          <a:lstStyle/>
          <a:p>
            <a:pPr algn="l" rtl="0">
              <a:buNone/>
            </a:pPr>
            <a:endParaRPr lang="ar-JO" dirty="0"/>
          </a:p>
          <a:p>
            <a:pPr algn="l" rtl="0">
              <a:buNone/>
            </a:pPr>
            <a:r>
              <a:rPr lang="fr-FR" dirty="0" err="1"/>
              <a:t>Physical</a:t>
            </a:r>
            <a:r>
              <a:rPr lang="fr-FR" dirty="0"/>
              <a:t> </a:t>
            </a:r>
            <a:r>
              <a:rPr lang="fr-FR" dirty="0" err="1"/>
              <a:t>examination</a:t>
            </a:r>
            <a:r>
              <a:rPr lang="fr-FR" dirty="0"/>
              <a:t> </a:t>
            </a:r>
            <a:r>
              <a:rPr lang="fr-FR" dirty="0" err="1"/>
              <a:t>findings</a:t>
            </a:r>
            <a:endParaRPr lang="fr-FR" dirty="0"/>
          </a:p>
          <a:p>
            <a:pPr algn="l" rtl="0">
              <a:buNone/>
            </a:pPr>
            <a:r>
              <a:rPr lang="fr-FR" sz="2400" dirty="0"/>
              <a:t>•  CNS: </a:t>
            </a:r>
            <a:r>
              <a:rPr lang="fr-FR" sz="2400" dirty="0" err="1"/>
              <a:t>epilepsy</a:t>
            </a:r>
            <a:r>
              <a:rPr lang="fr-FR" sz="2400" dirty="0"/>
              <a:t>.</a:t>
            </a:r>
          </a:p>
          <a:p>
            <a:pPr algn="l" rtl="0">
              <a:buNone/>
            </a:pPr>
            <a:r>
              <a:rPr lang="fr-FR" sz="2400" dirty="0"/>
              <a:t>•  Oral and </a:t>
            </a:r>
            <a:r>
              <a:rPr lang="fr-FR" sz="2400" dirty="0" err="1"/>
              <a:t>oesophagus</a:t>
            </a:r>
            <a:r>
              <a:rPr lang="fr-FR" sz="2400" dirty="0"/>
              <a:t>: </a:t>
            </a:r>
            <a:r>
              <a:rPr lang="fr-FR" sz="2400" dirty="0" err="1"/>
              <a:t>parotid</a:t>
            </a:r>
            <a:r>
              <a:rPr lang="fr-FR" sz="2400" dirty="0"/>
              <a:t> gland </a:t>
            </a:r>
            <a:r>
              <a:rPr lang="fr-FR" sz="2400" dirty="0" err="1"/>
              <a:t>swelling</a:t>
            </a:r>
            <a:r>
              <a:rPr lang="fr-FR" sz="2400" dirty="0"/>
              <a:t>, dental </a:t>
            </a:r>
            <a:r>
              <a:rPr lang="fr-FR" sz="2400" dirty="0" err="1"/>
              <a:t>erosions</a:t>
            </a:r>
            <a:r>
              <a:rPr lang="fr-FR" sz="2400" dirty="0"/>
              <a:t>, </a:t>
            </a:r>
            <a:r>
              <a:rPr lang="fr-FR" sz="2400" dirty="0" err="1"/>
              <a:t>oesophageal</a:t>
            </a:r>
            <a:r>
              <a:rPr lang="fr-FR" sz="2400" dirty="0"/>
              <a:t> </a:t>
            </a:r>
            <a:r>
              <a:rPr lang="fr-FR" sz="2400" dirty="0" err="1"/>
              <a:t>erosions</a:t>
            </a:r>
            <a:r>
              <a:rPr lang="fr-FR" sz="2400" dirty="0"/>
              <a:t>.</a:t>
            </a:r>
          </a:p>
          <a:p>
            <a:pPr algn="l" rtl="0">
              <a:buNone/>
            </a:pPr>
            <a:r>
              <a:rPr lang="fr-FR" sz="2400" dirty="0"/>
              <a:t>•  CVS: </a:t>
            </a:r>
            <a:r>
              <a:rPr lang="fr-FR" sz="2400" dirty="0" err="1"/>
              <a:t>arrhythmias</a:t>
            </a:r>
            <a:r>
              <a:rPr lang="fr-FR" sz="2400" dirty="0"/>
              <a:t> and </a:t>
            </a:r>
            <a:r>
              <a:rPr lang="fr-FR" sz="2400" dirty="0" err="1"/>
              <a:t>cardiac</a:t>
            </a:r>
            <a:r>
              <a:rPr lang="fr-FR" sz="2400" dirty="0"/>
              <a:t> </a:t>
            </a:r>
            <a:r>
              <a:rPr lang="fr-FR" sz="2400" dirty="0" err="1"/>
              <a:t>failure</a:t>
            </a:r>
            <a:r>
              <a:rPr lang="fr-FR" sz="2400" dirty="0"/>
              <a:t> </a:t>
            </a:r>
            <a:r>
              <a:rPr lang="fr-FR" sz="2400" dirty="0" err="1"/>
              <a:t>leading</a:t>
            </a:r>
            <a:r>
              <a:rPr lang="fr-FR" sz="2400" dirty="0"/>
              <a:t> to </a:t>
            </a:r>
            <a:r>
              <a:rPr lang="fr-FR" sz="2400" dirty="0" err="1"/>
              <a:t>sudden</a:t>
            </a:r>
            <a:r>
              <a:rPr lang="fr-FR" sz="2400" dirty="0"/>
              <a:t> </a:t>
            </a:r>
            <a:r>
              <a:rPr lang="fr-FR" sz="2400" dirty="0" err="1"/>
              <a:t>death</a:t>
            </a:r>
            <a:r>
              <a:rPr lang="fr-FR" sz="2400" dirty="0"/>
              <a:t>.</a:t>
            </a:r>
          </a:p>
          <a:p>
            <a:pPr algn="l" rtl="0">
              <a:buNone/>
            </a:pPr>
            <a:r>
              <a:rPr lang="fr-FR" sz="2400" dirty="0"/>
              <a:t>•  GIT: </a:t>
            </a:r>
            <a:r>
              <a:rPr lang="fr-FR" sz="2400" dirty="0" err="1"/>
              <a:t>gastric</a:t>
            </a:r>
            <a:r>
              <a:rPr lang="fr-FR" sz="2400" dirty="0"/>
              <a:t> perforation, </a:t>
            </a:r>
            <a:r>
              <a:rPr lang="fr-FR" sz="2400" dirty="0" err="1"/>
              <a:t>gastric</a:t>
            </a:r>
            <a:r>
              <a:rPr lang="fr-FR" sz="2400" dirty="0"/>
              <a:t>/</a:t>
            </a:r>
            <a:r>
              <a:rPr lang="fr-FR" sz="2400" dirty="0" err="1"/>
              <a:t>duodenal</a:t>
            </a:r>
            <a:r>
              <a:rPr lang="fr-FR" sz="2400" dirty="0"/>
              <a:t> </a:t>
            </a:r>
            <a:r>
              <a:rPr lang="fr-FR" sz="2400" dirty="0" err="1"/>
              <a:t>ulcers</a:t>
            </a:r>
            <a:r>
              <a:rPr lang="fr-FR" sz="2400" dirty="0"/>
              <a:t>, constipation and </a:t>
            </a:r>
            <a:r>
              <a:rPr lang="fr-FR" sz="2400" dirty="0" err="1"/>
              <a:t>pancreatitis</a:t>
            </a:r>
            <a:r>
              <a:rPr lang="fr-FR" sz="2400" dirty="0"/>
              <a:t>.</a:t>
            </a:r>
          </a:p>
          <a:p>
            <a:pPr algn="l" rtl="0">
              <a:buNone/>
            </a:pPr>
            <a:r>
              <a:rPr lang="en-US" sz="2400" dirty="0"/>
              <a:t>•  muscle weakness</a:t>
            </a:r>
          </a:p>
          <a:p>
            <a:pPr algn="l" rtl="0">
              <a:buNone/>
            </a:pPr>
            <a:r>
              <a:rPr lang="en-US" sz="2400" dirty="0"/>
              <a:t>•  Russell’s sign: abrasions over dorsal part of the hand because fingers are used to induced vomiting.</a:t>
            </a:r>
            <a:endParaRPr lang="ar-JO" sz="2400" dirty="0"/>
          </a:p>
        </p:txBody>
      </p:sp>
      <p:pic>
        <p:nvPicPr>
          <p:cNvPr id="4" name="صورة 3" descr="download.jpg"/>
          <p:cNvPicPr>
            <a:picLocks noChangeAspect="1"/>
          </p:cNvPicPr>
          <p:nvPr/>
        </p:nvPicPr>
        <p:blipFill>
          <a:blip r:embed="rId3"/>
          <a:stretch>
            <a:fillRect/>
          </a:stretch>
        </p:blipFill>
        <p:spPr>
          <a:xfrm>
            <a:off x="7072330" y="642919"/>
            <a:ext cx="1838325" cy="228601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8"/>
            <a:ext cx="7772400" cy="1470025"/>
          </a:xfrm>
        </p:spPr>
        <p:txBody>
          <a:bodyPr/>
          <a:lstStyle/>
          <a:p>
            <a:r>
              <a:rPr lang="en-US" dirty="0"/>
              <a:t>EATING DISORDERS</a:t>
            </a:r>
            <a:endParaRPr lang="ar-JO" dirty="0"/>
          </a:p>
        </p:txBody>
      </p:sp>
      <p:sp>
        <p:nvSpPr>
          <p:cNvPr id="3" name="Subtitle 2"/>
          <p:cNvSpPr>
            <a:spLocks noGrp="1"/>
          </p:cNvSpPr>
          <p:nvPr>
            <p:ph type="subTitle" idx="1"/>
          </p:nvPr>
        </p:nvSpPr>
        <p:spPr>
          <a:xfrm>
            <a:off x="395536" y="1556792"/>
            <a:ext cx="8136904" cy="4608512"/>
          </a:xfrm>
          <a:solidFill>
            <a:schemeClr val="accent1"/>
          </a:solidFill>
        </p:spPr>
        <p:txBody>
          <a:bodyPr>
            <a:noAutofit/>
          </a:bodyPr>
          <a:lstStyle/>
          <a:p>
            <a:pPr algn="l"/>
            <a:r>
              <a:rPr lang="en-US" sz="2400" dirty="0"/>
              <a:t> </a:t>
            </a:r>
            <a:r>
              <a:rPr lang="en-US" sz="4000" dirty="0"/>
              <a:t>Eating disorders include :</a:t>
            </a:r>
            <a:br>
              <a:rPr lang="en-US" sz="4000" dirty="0"/>
            </a:br>
            <a:r>
              <a:rPr lang="en-US" sz="4000" dirty="0"/>
              <a:t> </a:t>
            </a:r>
          </a:p>
          <a:p>
            <a:pPr algn="l"/>
            <a:r>
              <a:rPr lang="en-US" sz="4000" dirty="0"/>
              <a:t>1. anorexia nervosa</a:t>
            </a:r>
            <a:br>
              <a:rPr lang="en-US" sz="4000" dirty="0"/>
            </a:br>
            <a:r>
              <a:rPr lang="en-US" sz="4000" dirty="0"/>
              <a:t>2. bulimia nervosa </a:t>
            </a:r>
          </a:p>
          <a:p>
            <a:pPr algn="l"/>
            <a:r>
              <a:rPr lang="en-US" sz="4000" dirty="0"/>
              <a:t>3. binge-eating</a:t>
            </a:r>
          </a:p>
          <a:p>
            <a:pPr algn="l"/>
            <a:br>
              <a:rPr lang="en-US" sz="2400" dirty="0"/>
            </a:br>
            <a:endParaRPr lang="ar-JO"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Laboratory/imaging abnormalities:</a:t>
            </a:r>
            <a:endParaRPr lang="ar-JO" dirty="0"/>
          </a:p>
        </p:txBody>
      </p:sp>
      <p:sp>
        <p:nvSpPr>
          <p:cNvPr id="3" name="Content Placeholder 2"/>
          <p:cNvSpPr>
            <a:spLocks noGrp="1"/>
          </p:cNvSpPr>
          <p:nvPr>
            <p:ph idx="1"/>
          </p:nvPr>
        </p:nvSpPr>
        <p:spPr/>
        <p:txBody>
          <a:bodyPr>
            <a:normAutofit/>
          </a:bodyPr>
          <a:lstStyle/>
          <a:p>
            <a:pPr algn="l" rtl="0">
              <a:buNone/>
            </a:pPr>
            <a:r>
              <a:rPr lang="en-US" dirty="0"/>
              <a:t>•  FBC: </a:t>
            </a:r>
            <a:r>
              <a:rPr lang="en-US" dirty="0" err="1"/>
              <a:t>leukopenia</a:t>
            </a:r>
            <a:r>
              <a:rPr lang="en-US" dirty="0"/>
              <a:t> and </a:t>
            </a:r>
            <a:r>
              <a:rPr lang="en-US" dirty="0" err="1"/>
              <a:t>lymphocytosis</a:t>
            </a:r>
            <a:r>
              <a:rPr lang="en-US" dirty="0"/>
              <a:t>.</a:t>
            </a:r>
          </a:p>
          <a:p>
            <a:pPr algn="l" rtl="0">
              <a:buNone/>
            </a:pPr>
            <a:r>
              <a:rPr lang="en-US" dirty="0"/>
              <a:t>•  ↓in K+, Na+, </a:t>
            </a:r>
            <a:r>
              <a:rPr lang="en-US" dirty="0" err="1"/>
              <a:t>Cl</a:t>
            </a:r>
            <a:r>
              <a:rPr lang="en-US" dirty="0"/>
              <a:t>-, ↑bicarbonate</a:t>
            </a:r>
          </a:p>
          <a:p>
            <a:pPr algn="l" rtl="0">
              <a:buNone/>
            </a:pPr>
            <a:r>
              <a:rPr lang="en-US" dirty="0"/>
              <a:t>•  ↑in serum amylase</a:t>
            </a:r>
          </a:p>
          <a:p>
            <a:pPr algn="l" rtl="0">
              <a:buNone/>
            </a:pPr>
            <a:r>
              <a:rPr lang="en-US" dirty="0"/>
              <a:t>•  Metabolic acidosis due to laxative use </a:t>
            </a:r>
          </a:p>
          <a:p>
            <a:pPr algn="l" rtl="0">
              <a:buNone/>
            </a:pPr>
            <a:r>
              <a:rPr lang="en-US" dirty="0"/>
              <a:t>•  Metabolic alkalosis due to repeated vomiting.</a:t>
            </a: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EPIDEMIOLOGY</a:t>
            </a:r>
            <a:br>
              <a:rPr lang="en-US" dirty="0"/>
            </a:br>
            <a:endParaRPr lang="ar-JO" dirty="0"/>
          </a:p>
        </p:txBody>
      </p:sp>
      <p:sp>
        <p:nvSpPr>
          <p:cNvPr id="3" name="Content Placeholder 2"/>
          <p:cNvSpPr>
            <a:spLocks noGrp="1"/>
          </p:cNvSpPr>
          <p:nvPr>
            <p:ph idx="1"/>
          </p:nvPr>
        </p:nvSpPr>
        <p:spPr/>
        <p:txBody>
          <a:bodyPr>
            <a:normAutofit fontScale="92500"/>
          </a:bodyPr>
          <a:lstStyle/>
          <a:p>
            <a:pPr algn="l">
              <a:buNone/>
            </a:pPr>
            <a:r>
              <a:rPr lang="en-US" dirty="0"/>
              <a:t>-prevalence in young females is </a:t>
            </a:r>
            <a:r>
              <a:rPr lang="en-US" dirty="0">
                <a:solidFill>
                  <a:srgbClr val="FFC000"/>
                </a:solidFill>
              </a:rPr>
              <a:t>1-4%</a:t>
            </a:r>
            <a:r>
              <a:rPr lang="en-US" dirty="0"/>
              <a:t>.</a:t>
            </a:r>
          </a:p>
          <a:p>
            <a:pPr algn="l">
              <a:buNone/>
            </a:pPr>
            <a:r>
              <a:rPr lang="en-US" dirty="0"/>
              <a:t>- Significantly more common in women than men</a:t>
            </a:r>
          </a:p>
          <a:p>
            <a:pPr algn="l">
              <a:buNone/>
            </a:pPr>
            <a:r>
              <a:rPr lang="en-US" dirty="0"/>
              <a:t>-Onset is in late adolescence or early adulthood.</a:t>
            </a:r>
          </a:p>
          <a:p>
            <a:pPr algn="l">
              <a:buNone/>
            </a:pPr>
            <a:r>
              <a:rPr lang="en-US" dirty="0"/>
              <a:t>- More common in developed countries.</a:t>
            </a:r>
          </a:p>
          <a:p>
            <a:pPr algn="l">
              <a:buNone/>
            </a:pPr>
            <a:r>
              <a:rPr lang="en-US" dirty="0"/>
              <a:t>- High incidence of </a:t>
            </a:r>
            <a:r>
              <a:rPr lang="en-US" dirty="0" err="1"/>
              <a:t>comorbid</a:t>
            </a:r>
            <a:r>
              <a:rPr lang="en-US" dirty="0"/>
              <a:t> mood disorders, anxiety disorders, impulse control disorders, substance use, prior physical/sexual abuse, and ↑ prevalence of borderline personality disorder.</a:t>
            </a:r>
            <a:endParaRPr lang="ar-J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ETIOLOGY</a:t>
            </a:r>
            <a:br>
              <a:rPr lang="en-US" dirty="0"/>
            </a:br>
            <a:endParaRPr lang="ar-JO" dirty="0"/>
          </a:p>
        </p:txBody>
      </p:sp>
      <p:sp>
        <p:nvSpPr>
          <p:cNvPr id="3" name="Content Placeholder 2"/>
          <p:cNvSpPr>
            <a:spLocks noGrp="1"/>
          </p:cNvSpPr>
          <p:nvPr>
            <p:ph idx="1"/>
          </p:nvPr>
        </p:nvSpPr>
        <p:spPr/>
        <p:txBody>
          <a:bodyPr>
            <a:normAutofit/>
          </a:bodyPr>
          <a:lstStyle/>
          <a:p>
            <a:pPr algn="l" rtl="0">
              <a:buNone/>
            </a:pPr>
            <a:r>
              <a:rPr lang="en-US" dirty="0"/>
              <a:t>- </a:t>
            </a:r>
            <a:r>
              <a:rPr lang="en-US" dirty="0" err="1">
                <a:solidFill>
                  <a:srgbClr val="FFC000"/>
                </a:solidFill>
              </a:rPr>
              <a:t>Multifactorial</a:t>
            </a:r>
            <a:r>
              <a:rPr lang="en-US" dirty="0"/>
              <a:t>, with similar factors as for anorexia .</a:t>
            </a:r>
          </a:p>
          <a:p>
            <a:pPr algn="l" rtl="0">
              <a:buFontTx/>
              <a:buChar char="-"/>
            </a:pPr>
            <a:r>
              <a:rPr lang="en-US" dirty="0"/>
              <a:t>Childhood obesity increase risk for bulimia nervosa.</a:t>
            </a:r>
          </a:p>
          <a:p>
            <a:pPr algn="l" rtl="0">
              <a:buFontTx/>
              <a:buChar char="-"/>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COURSE AND PROGNOSIS</a:t>
            </a:r>
            <a:br>
              <a:rPr lang="en-US" dirty="0"/>
            </a:br>
            <a:endParaRPr lang="ar-JO" dirty="0"/>
          </a:p>
        </p:txBody>
      </p:sp>
      <p:sp>
        <p:nvSpPr>
          <p:cNvPr id="3" name="Content Placeholder 2"/>
          <p:cNvSpPr>
            <a:spLocks noGrp="1"/>
          </p:cNvSpPr>
          <p:nvPr>
            <p:ph idx="1"/>
          </p:nvPr>
        </p:nvSpPr>
        <p:spPr/>
        <p:txBody>
          <a:bodyPr>
            <a:normAutofit fontScale="85000" lnSpcReduction="20000"/>
          </a:bodyPr>
          <a:lstStyle/>
          <a:p>
            <a:pPr algn="l" rtl="0">
              <a:buNone/>
            </a:pPr>
            <a:r>
              <a:rPr lang="en-US" dirty="0"/>
              <a:t>-Chronic and relapsing illness.</a:t>
            </a:r>
          </a:p>
          <a:p>
            <a:pPr algn="l" rtl="0">
              <a:buNone/>
            </a:pPr>
            <a:r>
              <a:rPr lang="en-US" dirty="0"/>
              <a:t> - Better prognosis than anorexia nervosa. Bulimia nervosa is characterized by higher rates of partial and full recovery compared with anorexia nervosa.</a:t>
            </a:r>
          </a:p>
          <a:p>
            <a:pPr algn="l" rtl="0">
              <a:buNone/>
            </a:pPr>
            <a:r>
              <a:rPr lang="en-US" dirty="0"/>
              <a:t>- Symptoms are usually exacerbated by stressful conditions.</a:t>
            </a:r>
          </a:p>
          <a:p>
            <a:pPr algn="l" rtl="0">
              <a:buNone/>
            </a:pPr>
            <a:r>
              <a:rPr lang="en-US" dirty="0"/>
              <a:t>- One-half recover fully with treatment; one-half have chronic course with fluctuating symptoms</a:t>
            </a:r>
          </a:p>
          <a:p>
            <a:pPr algn="l" rtl="0">
              <a:buNone/>
            </a:pPr>
            <a:r>
              <a:rPr lang="en-US" dirty="0"/>
              <a:t>- Crude mortality rate is 2% per decade.</a:t>
            </a:r>
          </a:p>
          <a:p>
            <a:pPr algn="l" rtl="0">
              <a:buNone/>
            </a:pPr>
            <a:r>
              <a:rPr lang="en-US" dirty="0"/>
              <a:t>- Elevated suicide risk compared to the general population.</a:t>
            </a:r>
            <a:endParaRPr lang="ar-J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TREATMENT</a:t>
            </a:r>
            <a:br>
              <a:rPr lang="en-US" dirty="0"/>
            </a:br>
            <a:endParaRPr lang="ar-JO" dirty="0"/>
          </a:p>
        </p:txBody>
      </p:sp>
      <p:sp>
        <p:nvSpPr>
          <p:cNvPr id="3" name="Content Placeholder 2"/>
          <p:cNvSpPr>
            <a:spLocks noGrp="1"/>
          </p:cNvSpPr>
          <p:nvPr>
            <p:ph idx="1"/>
          </p:nvPr>
        </p:nvSpPr>
        <p:spPr/>
        <p:txBody>
          <a:bodyPr>
            <a:normAutofit fontScale="70000" lnSpcReduction="20000"/>
          </a:bodyPr>
          <a:lstStyle/>
          <a:p>
            <a:pPr algn="l" rtl="0">
              <a:buNone/>
            </a:pPr>
            <a:r>
              <a:rPr lang="en-US" dirty="0"/>
              <a:t>- Most patients with uncomplicated bulimia nervosa do not require hospitalization.</a:t>
            </a:r>
          </a:p>
          <a:p>
            <a:pPr algn="l" rtl="0">
              <a:buNone/>
            </a:pPr>
            <a:r>
              <a:rPr lang="en-US" dirty="0"/>
              <a:t>-Both pharmacotherapy and psychotherapy could be considered. </a:t>
            </a:r>
          </a:p>
          <a:p>
            <a:pPr algn="l" rtl="0">
              <a:buNone/>
            </a:pPr>
            <a:r>
              <a:rPr lang="en-US" dirty="0"/>
              <a:t>-Pharmacological treatment: antidepressants (SSRIs such as </a:t>
            </a:r>
            <a:r>
              <a:rPr lang="en-US" dirty="0" err="1"/>
              <a:t>fluoxetine</a:t>
            </a:r>
            <a:r>
              <a:rPr lang="en-US" dirty="0"/>
              <a:t> or </a:t>
            </a:r>
            <a:r>
              <a:rPr lang="en-US" dirty="0" err="1"/>
              <a:t>fluvoxamine</a:t>
            </a:r>
            <a:r>
              <a:rPr lang="en-US" dirty="0"/>
              <a:t>) have been shown to be effective in treatment of BN. It would be able to help in reduction of binge eating and also the associated impulsive behavior. (The only FDA- approved drug for the treatment of bulimia nervosa is </a:t>
            </a:r>
            <a:r>
              <a:rPr lang="en-US" dirty="0" err="1"/>
              <a:t>fluoxetine</a:t>
            </a:r>
            <a:r>
              <a:rPr lang="en-US" dirty="0"/>
              <a:t>. In addition to reducing binging and purging episodes, </a:t>
            </a:r>
            <a:r>
              <a:rPr lang="en-US" dirty="0" err="1"/>
              <a:t>fluoxetine</a:t>
            </a:r>
            <a:r>
              <a:rPr lang="en-US" dirty="0"/>
              <a:t> might also be useful for the treatment of co-occurring depression and anxiety disorders.)</a:t>
            </a:r>
          </a:p>
          <a:p>
            <a:pPr algn="l" rtl="0">
              <a:buNone/>
            </a:pPr>
            <a:r>
              <a:rPr lang="en-US" dirty="0"/>
              <a:t>-Psychological treatment – Both cognitive behavioral therapy (CBT) and interpersonal psychotherapy (IPT) have </a:t>
            </a:r>
            <a:r>
              <a:rPr lang="en-US"/>
              <a:t>been used</a:t>
            </a:r>
            <a:r>
              <a:rPr lang="en-US" dirty="0"/>
              <a:t>. CBT has been shown to be highly effective for BN.</a:t>
            </a:r>
          </a:p>
          <a:p>
            <a:pPr algn="l" rtl="0">
              <a:buNone/>
            </a:pPr>
            <a:r>
              <a:rPr lang="en-US" dirty="0"/>
              <a:t>-Nutritional counseling and education.</a:t>
            </a:r>
            <a:endParaRPr lang="ar-J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1584176"/>
          </a:xfrm>
        </p:spPr>
        <p:txBody>
          <a:bodyPr>
            <a:normAutofit/>
          </a:bodyPr>
          <a:lstStyle/>
          <a:p>
            <a:pPr algn="ctr">
              <a:buNone/>
            </a:pPr>
            <a:r>
              <a:rPr lang="en-US" sz="6600" dirty="0"/>
              <a:t>Binge-Eating Disorder</a:t>
            </a:r>
            <a:endParaRPr lang="ar-JO" sz="6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Binge-Eating Disorder</a:t>
            </a:r>
            <a:br>
              <a:rPr lang="ar-JO" dirty="0"/>
            </a:br>
            <a:endParaRPr lang="ar-JO" dirty="0"/>
          </a:p>
        </p:txBody>
      </p:sp>
      <p:sp>
        <p:nvSpPr>
          <p:cNvPr id="3" name="Content Placeholder 2"/>
          <p:cNvSpPr>
            <a:spLocks noGrp="1"/>
          </p:cNvSpPr>
          <p:nvPr>
            <p:ph idx="1"/>
          </p:nvPr>
        </p:nvSpPr>
        <p:spPr/>
        <p:txBody>
          <a:bodyPr>
            <a:normAutofit/>
          </a:bodyPr>
          <a:lstStyle/>
          <a:p>
            <a:pPr algn="l">
              <a:buNone/>
            </a:pPr>
            <a:r>
              <a:rPr lang="en-US" dirty="0"/>
              <a:t>-Patients with binge-eating disorder suffer emotional distress over their binge eating, but they do not try to control their weight by purging or restricting calories, as do anorexics or bulimics. Unlike anorexia and bulimia-Patients with binge-eating disorder are not as fixated on their body shape and weight</a:t>
            </a:r>
            <a:endParaRPr lang="ar-JO"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DIAGNOSIS AND DSM-5 CRITERIA</a:t>
            </a:r>
            <a:br>
              <a:rPr lang="en-US" dirty="0"/>
            </a:br>
            <a:endParaRPr lang="ar-JO" dirty="0"/>
          </a:p>
        </p:txBody>
      </p:sp>
      <p:sp>
        <p:nvSpPr>
          <p:cNvPr id="3" name="Content Placeholder 2"/>
          <p:cNvSpPr>
            <a:spLocks noGrp="1"/>
          </p:cNvSpPr>
          <p:nvPr>
            <p:ph idx="1"/>
          </p:nvPr>
        </p:nvSpPr>
        <p:spPr>
          <a:xfrm>
            <a:off x="179512" y="1124744"/>
            <a:ext cx="8964488" cy="5001419"/>
          </a:xfrm>
        </p:spPr>
        <p:txBody>
          <a:bodyPr>
            <a:noAutofit/>
          </a:bodyPr>
          <a:lstStyle/>
          <a:p>
            <a:pPr algn="l" rtl="0">
              <a:buNone/>
            </a:pPr>
            <a:r>
              <a:rPr lang="en-US" sz="2400" dirty="0"/>
              <a:t>- Recurrent episodes of binge eating (eating an excessive amount of food in a 2-hour period associated with a lack of control), with at least three of the following: eating very rapidly, eating until uncomfortably full, eating large amounts when not hungry, eating alone due to embarrassment, and feeling guilty after eating.</a:t>
            </a:r>
          </a:p>
          <a:p>
            <a:pPr algn="l" rtl="0">
              <a:buNone/>
            </a:pPr>
            <a:r>
              <a:rPr lang="en-US" sz="2400" dirty="0"/>
              <a:t>-Severe distress over binge eating.</a:t>
            </a:r>
          </a:p>
          <a:p>
            <a:pPr algn="l" rtl="0">
              <a:buNone/>
            </a:pPr>
            <a:r>
              <a:rPr lang="en-US" sz="2400" dirty="0"/>
              <a:t>-Binge eating occurs at least once a week for 3 months.</a:t>
            </a:r>
          </a:p>
          <a:p>
            <a:pPr algn="l" rtl="0">
              <a:buNone/>
            </a:pPr>
            <a:r>
              <a:rPr lang="en-US" sz="2400" dirty="0"/>
              <a:t>-Binge eating is not associated with compensatory behaviors (such as </a:t>
            </a:r>
            <a:r>
              <a:rPr lang="en-US" sz="2400" dirty="0" err="1"/>
              <a:t>vomiting,laxative</a:t>
            </a:r>
            <a:r>
              <a:rPr lang="en-US" sz="2400" dirty="0"/>
              <a:t> use, etc.), and doesn’t occur exclusively during the course of anorexia or bulimia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r>
              <a:rPr lang="en-US" dirty="0"/>
              <a:t>PHYSIC AL FINDINGS AND MEDIC AL COMPLICATIONS</a:t>
            </a:r>
            <a:br>
              <a:rPr lang="en-US" dirty="0"/>
            </a:br>
            <a:endParaRPr lang="ar-JO" dirty="0"/>
          </a:p>
        </p:txBody>
      </p:sp>
      <p:sp>
        <p:nvSpPr>
          <p:cNvPr id="3" name="Content Placeholder 2"/>
          <p:cNvSpPr>
            <a:spLocks noGrp="1"/>
          </p:cNvSpPr>
          <p:nvPr>
            <p:ph idx="1"/>
          </p:nvPr>
        </p:nvSpPr>
        <p:spPr/>
        <p:txBody>
          <a:bodyPr/>
          <a:lstStyle/>
          <a:p>
            <a:pPr algn="l">
              <a:buNone/>
            </a:pPr>
            <a:r>
              <a:rPr lang="en-US" dirty="0"/>
              <a:t>Patients are typically obese and suffer from medical problems related to obesity including metabolic syndrome, type II diabetes, and cardiovascular disease.</a:t>
            </a:r>
            <a:endParaRPr lang="ar-JO"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EPIDEMIOLOGY</a:t>
            </a:r>
            <a:br>
              <a:rPr lang="en-US" dirty="0"/>
            </a:br>
            <a:endParaRPr lang="ar-JO" dirty="0"/>
          </a:p>
        </p:txBody>
      </p:sp>
      <p:sp>
        <p:nvSpPr>
          <p:cNvPr id="3" name="Content Placeholder 2"/>
          <p:cNvSpPr>
            <a:spLocks noGrp="1"/>
          </p:cNvSpPr>
          <p:nvPr>
            <p:ph idx="1"/>
          </p:nvPr>
        </p:nvSpPr>
        <p:spPr/>
        <p:txBody>
          <a:bodyPr>
            <a:normAutofit/>
          </a:bodyPr>
          <a:lstStyle/>
          <a:p>
            <a:pPr algn="l" rtl="0">
              <a:buNone/>
            </a:pPr>
            <a:r>
              <a:rPr lang="en-US" dirty="0"/>
              <a:t>Binge eating disorder is the most common eating disorder.</a:t>
            </a:r>
          </a:p>
          <a:p>
            <a:pPr algn="l" rtl="0">
              <a:buNone/>
            </a:pPr>
            <a:r>
              <a:rPr lang="en-US" dirty="0"/>
              <a:t> It appears in approximately 25  percent of  patients who seek medical care  for obesity and in 50 to 75 percent of those  with severe obesity (body mass index [BMI]  greater than 40).It is more common in females (4 percent) than in males(2 percent).</a:t>
            </a:r>
            <a:endParaRPr lang="ar-J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229600" cy="1872208"/>
          </a:xfrm>
        </p:spPr>
        <p:txBody>
          <a:bodyPr>
            <a:normAutofit/>
          </a:bodyPr>
          <a:lstStyle/>
          <a:p>
            <a:pPr algn="ctr">
              <a:buNone/>
            </a:pPr>
            <a:r>
              <a:rPr lang="en-US" sz="8000" dirty="0"/>
              <a:t>Anorexia Nervosa </a:t>
            </a:r>
            <a:endParaRPr lang="ar-JO" sz="8000" dirty="0"/>
          </a:p>
        </p:txBody>
      </p:sp>
      <p:pic>
        <p:nvPicPr>
          <p:cNvPr id="5" name="صورة 4" descr="anorexia-nervosa-concept-young-slim-woman-looks-mirror-sees-herself-fat-illustrtion-anorexia-nervosa-concept-young-153397697.jpg"/>
          <p:cNvPicPr>
            <a:picLocks noChangeAspect="1"/>
          </p:cNvPicPr>
          <p:nvPr/>
        </p:nvPicPr>
        <p:blipFill>
          <a:blip r:embed="rId2"/>
          <a:stretch>
            <a:fillRect/>
          </a:stretch>
        </p:blipFill>
        <p:spPr>
          <a:xfrm>
            <a:off x="1643042" y="1928802"/>
            <a:ext cx="5633786" cy="3857652"/>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ETIOLOGY</a:t>
            </a:r>
            <a:br>
              <a:rPr lang="en-US" dirty="0"/>
            </a:br>
            <a:endParaRPr lang="ar-JO" dirty="0"/>
          </a:p>
        </p:txBody>
      </p:sp>
      <p:sp>
        <p:nvSpPr>
          <p:cNvPr id="3" name="Content Placeholder 2"/>
          <p:cNvSpPr>
            <a:spLocks noGrp="1"/>
          </p:cNvSpPr>
          <p:nvPr>
            <p:ph idx="1"/>
          </p:nvPr>
        </p:nvSpPr>
        <p:spPr/>
        <p:txBody>
          <a:bodyPr/>
          <a:lstStyle/>
          <a:p>
            <a:pPr algn="l">
              <a:buNone/>
            </a:pPr>
            <a:br>
              <a:rPr lang="en-US" dirty="0"/>
            </a:br>
            <a:r>
              <a:rPr lang="en-US" dirty="0"/>
              <a:t>Runs in families, reflecting likely genetic influences</a:t>
            </a:r>
            <a:endParaRPr lang="ar-JO"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COURSE AND PROGNOSIS</a:t>
            </a:r>
            <a:br>
              <a:rPr lang="en-US" dirty="0"/>
            </a:br>
            <a:endParaRPr lang="ar-JO" dirty="0"/>
          </a:p>
        </p:txBody>
      </p:sp>
      <p:sp>
        <p:nvSpPr>
          <p:cNvPr id="3" name="Content Placeholder 2"/>
          <p:cNvSpPr>
            <a:spLocks noGrp="1"/>
          </p:cNvSpPr>
          <p:nvPr>
            <p:ph idx="1"/>
          </p:nvPr>
        </p:nvSpPr>
        <p:spPr>
          <a:xfrm>
            <a:off x="457200" y="1124744"/>
            <a:ext cx="8229600" cy="5328592"/>
          </a:xfrm>
        </p:spPr>
        <p:txBody>
          <a:bodyPr>
            <a:normAutofit/>
          </a:bodyPr>
          <a:lstStyle/>
          <a:p>
            <a:pPr algn="l" rtl="0">
              <a:buNone/>
            </a:pPr>
            <a:r>
              <a:rPr lang="en-US" dirty="0"/>
              <a:t>-Typically begins in adolescence or young adulthood</a:t>
            </a:r>
          </a:p>
          <a:p>
            <a:pPr algn="l" rtl="0">
              <a:buNone/>
            </a:pPr>
            <a:r>
              <a:rPr lang="en-US" dirty="0"/>
              <a:t>- Remission rates are higher than for other eating disorders</a:t>
            </a:r>
          </a:p>
          <a:p>
            <a:pPr algn="l" rtl="0">
              <a:buNone/>
            </a:pPr>
            <a:r>
              <a:rPr lang="en-US" dirty="0"/>
              <a:t>- Higher rates of psychiatric </a:t>
            </a:r>
            <a:r>
              <a:rPr lang="en-US" dirty="0" err="1"/>
              <a:t>comorbidities</a:t>
            </a:r>
            <a:r>
              <a:rPr lang="en-US" dirty="0"/>
              <a:t> than in obese individuals without binge eating disorder.</a:t>
            </a:r>
            <a:endParaRPr lang="ar-JO"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TREATMENT</a:t>
            </a:r>
            <a:br>
              <a:rPr lang="en-US" dirty="0"/>
            </a:br>
            <a:endParaRPr lang="ar-JO" dirty="0"/>
          </a:p>
        </p:txBody>
      </p:sp>
      <p:sp>
        <p:nvSpPr>
          <p:cNvPr id="3" name="Content Placeholder 2"/>
          <p:cNvSpPr>
            <a:spLocks noGrp="1"/>
          </p:cNvSpPr>
          <p:nvPr>
            <p:ph idx="1"/>
          </p:nvPr>
        </p:nvSpPr>
        <p:spPr>
          <a:xfrm>
            <a:off x="0" y="1124744"/>
            <a:ext cx="9144000" cy="5256584"/>
          </a:xfrm>
        </p:spPr>
        <p:txBody>
          <a:bodyPr>
            <a:noAutofit/>
          </a:bodyPr>
          <a:lstStyle/>
          <a:p>
            <a:pPr algn="l" rtl="0">
              <a:buNone/>
            </a:pPr>
            <a:r>
              <a:rPr lang="en-US" sz="2400" dirty="0"/>
              <a:t>Both pharmacotherapy and psychotherapy could be considered.</a:t>
            </a:r>
          </a:p>
          <a:p>
            <a:pPr algn="l" rtl="0">
              <a:buNone/>
            </a:pPr>
            <a:endParaRPr lang="en-US" sz="2400" dirty="0"/>
          </a:p>
          <a:p>
            <a:pPr algn="l" rtl="0">
              <a:buNone/>
            </a:pPr>
            <a:r>
              <a:rPr lang="en-US" sz="2400" dirty="0"/>
              <a:t>Pharmacological treatment: </a:t>
            </a:r>
            <a:r>
              <a:rPr lang="en-US" sz="2400" dirty="0" err="1"/>
              <a:t>antidepressants,SSRIs</a:t>
            </a:r>
            <a:r>
              <a:rPr lang="en-US" sz="2400" dirty="0"/>
              <a:t> such as </a:t>
            </a:r>
            <a:r>
              <a:rPr lang="en-US" sz="2400" dirty="0" err="1"/>
              <a:t>fluoxetine</a:t>
            </a:r>
            <a:r>
              <a:rPr lang="en-US" sz="2400" dirty="0"/>
              <a:t>. </a:t>
            </a:r>
          </a:p>
          <a:p>
            <a:pPr algn="l" rtl="0">
              <a:buNone/>
            </a:pPr>
            <a:endParaRPr lang="en-US" sz="2400" dirty="0"/>
          </a:p>
          <a:p>
            <a:pPr algn="l" rtl="0">
              <a:buNone/>
            </a:pPr>
            <a:r>
              <a:rPr lang="en-US" sz="2400" dirty="0"/>
              <a:t>Psychological treatment – Both cognitive </a:t>
            </a:r>
            <a:r>
              <a:rPr lang="en-US" sz="2400" dirty="0" err="1"/>
              <a:t>behavioural</a:t>
            </a:r>
            <a:r>
              <a:rPr lang="en-US" sz="2400" dirty="0"/>
              <a:t> therapy (CBT) and interpersonal psychotherapy (IPT)</a:t>
            </a:r>
            <a:endParaRPr lang="ar-JO"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196752"/>
            <a:ext cx="8229600" cy="3240360"/>
          </a:xfrm>
        </p:spPr>
        <p:txBody>
          <a:bodyPr>
            <a:normAutofit/>
          </a:bodyPr>
          <a:lstStyle/>
          <a:p>
            <a:pPr algn="ctr">
              <a:buNone/>
            </a:pPr>
            <a:r>
              <a:rPr lang="en-US" sz="8800" dirty="0"/>
              <a:t>THANK YOU </a:t>
            </a:r>
            <a:br>
              <a:rPr lang="en-US" sz="8800" dirty="0"/>
            </a:br>
            <a:endParaRPr lang="ar-JO" sz="8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Autofit/>
          </a:bodyPr>
          <a:lstStyle/>
          <a:p>
            <a:pPr algn="l">
              <a:buNone/>
            </a:pPr>
            <a:r>
              <a:rPr lang="en-US" sz="2400" dirty="0"/>
              <a:t>Patients with anorexia nervosa are preoccupied with their weight, their body image, and being  thin. There are two main sub types:</a:t>
            </a:r>
          </a:p>
          <a:p>
            <a:pPr algn="l">
              <a:buNone/>
            </a:pPr>
            <a:endParaRPr lang="ar-JO" sz="2400" dirty="0"/>
          </a:p>
          <a:p>
            <a:pPr algn="l">
              <a:buNone/>
            </a:pPr>
            <a:r>
              <a:rPr lang="en-US" sz="2400" b="1" dirty="0">
                <a:solidFill>
                  <a:srgbClr val="FFC000"/>
                </a:solidFill>
              </a:rPr>
              <a:t>Restricting type</a:t>
            </a:r>
            <a:r>
              <a:rPr lang="en-US" sz="2400" b="1" dirty="0"/>
              <a:t>: Has not regularly engaged in binge-eating or purging </a:t>
            </a:r>
            <a:r>
              <a:rPr lang="en-US" sz="2400" dirty="0"/>
              <a:t>behavior; weight loss is achieved through diet, fasting, and/or excessive  exercise.</a:t>
            </a:r>
          </a:p>
          <a:p>
            <a:pPr algn="l">
              <a:buNone/>
            </a:pPr>
            <a:endParaRPr lang="en-US" sz="2400" dirty="0"/>
          </a:p>
          <a:p>
            <a:pPr algn="l">
              <a:buNone/>
            </a:pPr>
            <a:r>
              <a:rPr lang="en-US" sz="2400" b="1" dirty="0">
                <a:solidFill>
                  <a:srgbClr val="FFC000"/>
                </a:solidFill>
              </a:rPr>
              <a:t>Binge-eating/purging type</a:t>
            </a:r>
            <a:r>
              <a:rPr lang="en-US" sz="2400" b="1" dirty="0"/>
              <a:t>: Eating binges followed by self-induced vomiting,  </a:t>
            </a:r>
            <a:r>
              <a:rPr lang="en-US" sz="2400" dirty="0"/>
              <a:t>and/or using laxatives, enemas, or diuretics. Some individuals purge after eating small amounts of food without binging.</a:t>
            </a:r>
            <a:endParaRPr lang="ar-JO"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DIAGNOSIS AND DSM-5 CRITERIA</a:t>
            </a:r>
            <a:br>
              <a:rPr lang="en-US" dirty="0"/>
            </a:br>
            <a:endParaRPr lang="ar-JO" dirty="0"/>
          </a:p>
        </p:txBody>
      </p:sp>
      <p:sp>
        <p:nvSpPr>
          <p:cNvPr id="3" name="Content Placeholder 2"/>
          <p:cNvSpPr>
            <a:spLocks noGrp="1"/>
          </p:cNvSpPr>
          <p:nvPr>
            <p:ph idx="1"/>
          </p:nvPr>
        </p:nvSpPr>
        <p:spPr>
          <a:xfrm>
            <a:off x="457200" y="836712"/>
            <a:ext cx="8229600" cy="6021288"/>
          </a:xfrm>
        </p:spPr>
        <p:txBody>
          <a:bodyPr>
            <a:normAutofit fontScale="92500" lnSpcReduction="10000"/>
          </a:bodyPr>
          <a:lstStyle/>
          <a:p>
            <a:pPr marL="514350" indent="-514350" algn="l" rtl="0">
              <a:buNone/>
            </a:pPr>
            <a:r>
              <a:rPr lang="en-US" dirty="0"/>
              <a:t>-Restriction of </a:t>
            </a:r>
            <a:r>
              <a:rPr lang="en-US" b="1" dirty="0"/>
              <a:t>energy</a:t>
            </a:r>
            <a:r>
              <a:rPr lang="en-US" dirty="0"/>
              <a:t> intake relative to requirements, leading to significant  </a:t>
            </a:r>
            <a:r>
              <a:rPr lang="en-US" u="sng" dirty="0">
                <a:solidFill>
                  <a:srgbClr val="FFC000"/>
                </a:solidFill>
              </a:rPr>
              <a:t>low body weight</a:t>
            </a:r>
            <a:r>
              <a:rPr lang="en-US" dirty="0"/>
              <a:t>—defined as less than minimally normal or expected.</a:t>
            </a:r>
          </a:p>
          <a:p>
            <a:pPr marL="514350" indent="-514350" algn="l" rtl="0">
              <a:buNone/>
            </a:pPr>
            <a:endParaRPr lang="en-US" dirty="0"/>
          </a:p>
          <a:p>
            <a:pPr marL="514350" indent="-514350" algn="l" rtl="0">
              <a:buNone/>
            </a:pPr>
            <a:r>
              <a:rPr lang="en-US" dirty="0"/>
              <a:t>-Intense </a:t>
            </a:r>
            <a:r>
              <a:rPr lang="en-US" b="1" dirty="0">
                <a:solidFill>
                  <a:srgbClr val="FFC000"/>
                </a:solidFill>
              </a:rPr>
              <a:t>fear</a:t>
            </a:r>
            <a:r>
              <a:rPr lang="en-US" dirty="0"/>
              <a:t> of gaining weight or becoming  fat. Repetitive </a:t>
            </a:r>
            <a:r>
              <a:rPr lang="en-US" dirty="0" err="1"/>
              <a:t>behaviours</a:t>
            </a:r>
            <a:r>
              <a:rPr lang="en-US" dirty="0"/>
              <a:t> are carried out to prevent  weight gain, despite the already low weight.</a:t>
            </a:r>
          </a:p>
          <a:p>
            <a:pPr marL="514350" indent="-514350" algn="l" rtl="0">
              <a:buNone/>
            </a:pPr>
            <a:endParaRPr lang="en-US" dirty="0"/>
          </a:p>
          <a:p>
            <a:pPr marL="514350" indent="-514350" algn="l" rtl="0">
              <a:buNone/>
            </a:pPr>
            <a:r>
              <a:rPr lang="en-US" dirty="0"/>
              <a:t>- Distortions in an individual’s self perception of body weight or shape(Disturbed body image), associated with the denial of the serious consequences of the current low body weight. </a:t>
            </a:r>
            <a:endParaRPr lang="ar-J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9552" y="0"/>
            <a:ext cx="7772400" cy="1470025"/>
          </a:xfrm>
        </p:spPr>
        <p:txBody>
          <a:bodyPr/>
          <a:lstStyle/>
          <a:p>
            <a:r>
              <a:rPr lang="en-US" dirty="0"/>
              <a:t>Physical manifestations </a:t>
            </a:r>
            <a:br>
              <a:rPr lang="en-US" dirty="0"/>
            </a:br>
            <a:endParaRPr lang="ar-JO" dirty="0"/>
          </a:p>
        </p:txBody>
      </p:sp>
      <p:sp>
        <p:nvSpPr>
          <p:cNvPr id="3" name="Content Placeholder 2"/>
          <p:cNvSpPr>
            <a:spLocks noGrp="1"/>
          </p:cNvSpPr>
          <p:nvPr>
            <p:ph type="subTitle" idx="1"/>
          </p:nvPr>
        </p:nvSpPr>
        <p:spPr>
          <a:xfrm>
            <a:off x="251520" y="764704"/>
            <a:ext cx="8352928" cy="5688632"/>
          </a:xfrm>
        </p:spPr>
        <p:txBody>
          <a:bodyPr>
            <a:normAutofit lnSpcReduction="10000"/>
          </a:bodyPr>
          <a:lstStyle/>
          <a:p>
            <a:pPr algn="l"/>
            <a:r>
              <a:rPr lang="en-US" sz="2800" dirty="0"/>
              <a:t>-Amenorrhea</a:t>
            </a:r>
          </a:p>
          <a:p>
            <a:pPr algn="l"/>
            <a:r>
              <a:rPr lang="en-US" sz="2800" dirty="0"/>
              <a:t> -cold intolerance/hypothermia</a:t>
            </a:r>
          </a:p>
          <a:p>
            <a:pPr algn="l"/>
            <a:r>
              <a:rPr lang="en-US" sz="2800" dirty="0"/>
              <a:t> -hypotension (especially </a:t>
            </a:r>
            <a:r>
              <a:rPr lang="en-US" sz="2800" dirty="0" err="1"/>
              <a:t>orthostasic</a:t>
            </a:r>
            <a:r>
              <a:rPr lang="en-US" sz="2800" dirty="0"/>
              <a:t>)</a:t>
            </a:r>
          </a:p>
          <a:p>
            <a:pPr algn="l"/>
            <a:r>
              <a:rPr lang="en-US" sz="2800" dirty="0"/>
              <a:t>-</a:t>
            </a:r>
            <a:r>
              <a:rPr lang="en-US" sz="2800" dirty="0" err="1"/>
              <a:t>bradycardia</a:t>
            </a:r>
            <a:r>
              <a:rPr lang="en-US" sz="2800" dirty="0"/>
              <a:t> , arrhythmia</a:t>
            </a:r>
          </a:p>
          <a:p>
            <a:pPr algn="l"/>
            <a:r>
              <a:rPr lang="en-US" sz="2800" dirty="0"/>
              <a:t> -acute coronary syndrome, </a:t>
            </a:r>
            <a:r>
              <a:rPr lang="en-US" sz="2800" dirty="0" err="1"/>
              <a:t>cardiomyopathy</a:t>
            </a:r>
            <a:r>
              <a:rPr lang="en-US" sz="2800" dirty="0"/>
              <a:t> , mitral valve </a:t>
            </a:r>
            <a:r>
              <a:rPr lang="en-US" sz="2800" dirty="0" err="1"/>
              <a:t>prolapse</a:t>
            </a:r>
            <a:endParaRPr lang="en-US" sz="2800" dirty="0"/>
          </a:p>
          <a:p>
            <a:pPr algn="l"/>
            <a:r>
              <a:rPr lang="en-US" sz="2800" dirty="0"/>
              <a:t>-Constipation</a:t>
            </a:r>
          </a:p>
          <a:p>
            <a:pPr algn="l"/>
            <a:r>
              <a:rPr lang="en-US" sz="2800" dirty="0"/>
              <a:t>-</a:t>
            </a:r>
            <a:r>
              <a:rPr lang="en-US" sz="2800" dirty="0" err="1"/>
              <a:t>lanugo</a:t>
            </a:r>
            <a:r>
              <a:rPr lang="en-US" sz="2800" dirty="0"/>
              <a:t> hair, alopecia </a:t>
            </a:r>
          </a:p>
          <a:p>
            <a:pPr algn="l"/>
            <a:r>
              <a:rPr lang="en-US" sz="2800" dirty="0"/>
              <a:t>-edema, dehydration</a:t>
            </a:r>
          </a:p>
          <a:p>
            <a:pPr algn="l"/>
            <a:r>
              <a:rPr lang="en-US" sz="2800" dirty="0"/>
              <a:t> -peripheral neuropathy, seizures</a:t>
            </a:r>
          </a:p>
          <a:p>
            <a:pPr algn="l"/>
            <a:r>
              <a:rPr lang="en-US" sz="2800" dirty="0"/>
              <a:t>-hypothyroidism</a:t>
            </a:r>
          </a:p>
          <a:p>
            <a:pPr algn="l"/>
            <a:r>
              <a:rPr lang="en-US" sz="2800" dirty="0"/>
              <a:t>-</a:t>
            </a:r>
            <a:r>
              <a:rPr lang="en-US" sz="2800" dirty="0" err="1"/>
              <a:t>osteopenia</a:t>
            </a:r>
            <a:r>
              <a:rPr lang="en-US" sz="2800" dirty="0"/>
              <a:t>, osteoporosis.</a:t>
            </a:r>
          </a:p>
          <a:p>
            <a:pPr algn="l">
              <a:buNone/>
            </a:pPr>
            <a:endParaRPr lang="ar-JO"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1143000"/>
          </a:xfrm>
        </p:spPr>
        <p:txBody>
          <a:bodyPr>
            <a:normAutofit/>
          </a:bodyPr>
          <a:lstStyle/>
          <a:p>
            <a:r>
              <a:rPr lang="en-US" dirty="0"/>
              <a:t>Laboratory abnormalities</a:t>
            </a:r>
            <a:endParaRPr lang="ar-JO" dirty="0"/>
          </a:p>
        </p:txBody>
      </p:sp>
      <p:sp>
        <p:nvSpPr>
          <p:cNvPr id="3" name="Content Placeholder 2"/>
          <p:cNvSpPr>
            <a:spLocks noGrp="1"/>
          </p:cNvSpPr>
          <p:nvPr>
            <p:ph idx="1"/>
          </p:nvPr>
        </p:nvSpPr>
        <p:spPr>
          <a:xfrm>
            <a:off x="0" y="1340768"/>
            <a:ext cx="9144000" cy="5517232"/>
          </a:xfrm>
        </p:spPr>
        <p:txBody>
          <a:bodyPr>
            <a:normAutofit/>
          </a:bodyPr>
          <a:lstStyle/>
          <a:p>
            <a:pPr algn="l">
              <a:buNone/>
            </a:pPr>
            <a:r>
              <a:rPr lang="en-US" sz="2400" dirty="0" err="1"/>
              <a:t>Hyponatremia</a:t>
            </a:r>
            <a:r>
              <a:rPr lang="en-US" sz="2400" dirty="0"/>
              <a:t> , </a:t>
            </a:r>
            <a:r>
              <a:rPr lang="en-US" sz="2400" dirty="0" err="1"/>
              <a:t>hypochloremic</a:t>
            </a:r>
            <a:r>
              <a:rPr lang="en-US" sz="2400" dirty="0"/>
              <a:t>  </a:t>
            </a:r>
            <a:r>
              <a:rPr lang="en-US" sz="2400" dirty="0" err="1"/>
              <a:t>hypokalemic</a:t>
            </a:r>
            <a:r>
              <a:rPr lang="en-US" sz="2400" dirty="0"/>
              <a:t> alkalosis (if vomiting) </a:t>
            </a:r>
          </a:p>
          <a:p>
            <a:pPr algn="l">
              <a:buNone/>
            </a:pPr>
            <a:r>
              <a:rPr lang="en-US" sz="2400" dirty="0"/>
              <a:t>arrhythmia </a:t>
            </a:r>
          </a:p>
          <a:p>
            <a:pPr algn="l">
              <a:buNone/>
            </a:pPr>
            <a:r>
              <a:rPr lang="en-US" sz="2400" dirty="0"/>
              <a:t>hypercholesterolemia, </a:t>
            </a:r>
            <a:r>
              <a:rPr lang="en-US" sz="2400" dirty="0" err="1"/>
              <a:t>leukopenia</a:t>
            </a:r>
            <a:endParaRPr lang="en-US" sz="2400" dirty="0"/>
          </a:p>
          <a:p>
            <a:pPr algn="l">
              <a:buNone/>
            </a:pPr>
            <a:r>
              <a:rPr lang="en-US" sz="2400" dirty="0"/>
              <a:t>anemia (</a:t>
            </a:r>
            <a:r>
              <a:rPr lang="en-US" sz="2400" dirty="0" err="1"/>
              <a:t>normocytic</a:t>
            </a:r>
            <a:r>
              <a:rPr lang="en-US" sz="2400" dirty="0"/>
              <a:t>  </a:t>
            </a:r>
            <a:r>
              <a:rPr lang="en-US" sz="2400" dirty="0" err="1"/>
              <a:t>normochromic</a:t>
            </a:r>
            <a:r>
              <a:rPr lang="en-US" sz="2400" dirty="0"/>
              <a:t>), </a:t>
            </a:r>
          </a:p>
          <a:p>
            <a:pPr algn="l">
              <a:buNone/>
            </a:pPr>
            <a:r>
              <a:rPr lang="en-US" sz="2400" dirty="0"/>
              <a:t>elevated blood urea nitrogen (BUN)</a:t>
            </a:r>
          </a:p>
          <a:p>
            <a:pPr algn="l">
              <a:buNone/>
            </a:pPr>
            <a:r>
              <a:rPr lang="en-US" sz="2400" dirty="0"/>
              <a:t>↑ growth hormone  (GH), ↑ </a:t>
            </a:r>
            <a:r>
              <a:rPr lang="en-US" sz="2400" dirty="0" err="1"/>
              <a:t>cortisol</a:t>
            </a:r>
            <a:r>
              <a:rPr lang="en-US" sz="2400" dirty="0"/>
              <a:t>, </a:t>
            </a:r>
          </a:p>
          <a:p>
            <a:pPr algn="l">
              <a:buNone/>
            </a:pPr>
            <a:r>
              <a:rPr lang="en-US" sz="2400" dirty="0"/>
              <a:t>reduced </a:t>
            </a:r>
            <a:r>
              <a:rPr lang="en-US" sz="2400" dirty="0" err="1"/>
              <a:t>gonadotropins</a:t>
            </a:r>
            <a:r>
              <a:rPr lang="en-US" sz="2400" dirty="0"/>
              <a:t> (luteinizing hormone [LH], follicle- stimulating hormone [FSH]), reduced sex steroid hormones (estrogen, testosterone)</a:t>
            </a:r>
          </a:p>
          <a:p>
            <a:pPr algn="l">
              <a:buNone/>
            </a:pPr>
            <a:r>
              <a:rPr lang="en-US" sz="2400" dirty="0"/>
              <a:t>hypothyroidism, hypoglycemia, </a:t>
            </a:r>
            <a:r>
              <a:rPr lang="en-US" sz="2400" dirty="0" err="1"/>
              <a:t>osteopenia</a:t>
            </a:r>
            <a:r>
              <a:rPr lang="en-US" sz="2400" dirty="0"/>
              <a:t>.</a:t>
            </a:r>
            <a:endParaRPr lang="ar-JO" sz="2400" dirty="0"/>
          </a:p>
          <a:p>
            <a:endParaRPr lang="ar-JO"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4" name="Content Placeholder 3" descr="laboratory-tests-in-psychiatry-40-638.jpg"/>
          <p:cNvPicPr>
            <a:picLocks noGrp="1" noChangeAspect="1"/>
          </p:cNvPicPr>
          <p:nvPr>
            <p:ph idx="1"/>
          </p:nvPr>
        </p:nvPicPr>
        <p:blipFill>
          <a:blip r:embed="rId2" cstate="print"/>
          <a:stretch>
            <a:fillRect/>
          </a:stretch>
        </p:blipFill>
        <p:spPr>
          <a:xfrm>
            <a:off x="0" y="-27384"/>
            <a:ext cx="9144000" cy="68580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EPIDEMIOLOGY</a:t>
            </a:r>
            <a:br>
              <a:rPr lang="en-US" dirty="0"/>
            </a:br>
            <a:endParaRPr lang="ar-JO" dirty="0"/>
          </a:p>
        </p:txBody>
      </p:sp>
      <p:sp>
        <p:nvSpPr>
          <p:cNvPr id="3" name="Content Placeholder 2"/>
          <p:cNvSpPr>
            <a:spLocks noGrp="1"/>
          </p:cNvSpPr>
          <p:nvPr>
            <p:ph idx="1"/>
          </p:nvPr>
        </p:nvSpPr>
        <p:spPr>
          <a:xfrm>
            <a:off x="251520" y="1196752"/>
            <a:ext cx="8392446" cy="5375520"/>
          </a:xfrm>
        </p:spPr>
        <p:txBody>
          <a:bodyPr>
            <a:noAutofit/>
          </a:bodyPr>
          <a:lstStyle/>
          <a:p>
            <a:pPr algn="l" rtl="0">
              <a:buNone/>
            </a:pPr>
            <a:r>
              <a:rPr lang="en-US" sz="2600" dirty="0"/>
              <a:t>-The most common age of onset is between 14  and  18  years.</a:t>
            </a:r>
          </a:p>
          <a:p>
            <a:pPr algn="l" rtl="0">
              <a:buNone/>
            </a:pPr>
            <a:endParaRPr lang="en-US" sz="2600" dirty="0"/>
          </a:p>
          <a:p>
            <a:pPr algn="l" rtl="0">
              <a:buNone/>
            </a:pPr>
            <a:r>
              <a:rPr lang="en-US" sz="2600" dirty="0"/>
              <a:t>- Anorexia nervosa is estimated  to occur in about 0.5 to 1</a:t>
            </a:r>
          </a:p>
          <a:p>
            <a:pPr algn="l" rtl="0">
              <a:buNone/>
            </a:pPr>
            <a:r>
              <a:rPr lang="en-US" sz="2600" dirty="0"/>
              <a:t>percent of adolescent girls.</a:t>
            </a:r>
          </a:p>
          <a:p>
            <a:pPr algn="l" rtl="0">
              <a:buNone/>
            </a:pPr>
            <a:endParaRPr lang="en-US" sz="2600" dirty="0"/>
          </a:p>
          <a:p>
            <a:pPr algn="l" rtl="0">
              <a:buFontTx/>
              <a:buChar char="-"/>
            </a:pPr>
            <a:r>
              <a:rPr lang="en-US" sz="2600" dirty="0"/>
              <a:t>It occurs 10 to 20 times more often in females than in males.</a:t>
            </a:r>
          </a:p>
          <a:p>
            <a:pPr algn="l" rtl="0">
              <a:buNone/>
            </a:pPr>
            <a:endParaRPr lang="en-US" sz="2600" dirty="0"/>
          </a:p>
          <a:p>
            <a:pPr algn="l" rtl="0">
              <a:buNone/>
            </a:pPr>
            <a:r>
              <a:rPr lang="en-US" sz="2600" dirty="0"/>
              <a:t>-More common among the upper classes and in developed</a:t>
            </a:r>
          </a:p>
          <a:p>
            <a:pPr algn="l" rtl="0">
              <a:buNone/>
            </a:pPr>
            <a:r>
              <a:rPr lang="en-US" sz="2600" dirty="0"/>
              <a:t>countries</a:t>
            </a:r>
            <a:r>
              <a:rPr lang="en-US" sz="2600" dirty="0">
                <a:solidFill>
                  <a:srgbClr val="FFC000"/>
                </a:solidFill>
              </a:rPr>
              <a:t> </a:t>
            </a:r>
            <a:r>
              <a:rPr lang="en-US" sz="2600" dirty="0"/>
              <a:t>where food is abundant and a thin body ideal is held.</a:t>
            </a:r>
          </a:p>
          <a:p>
            <a:pPr algn="l" rtl="0">
              <a:buNone/>
            </a:pPr>
            <a:endParaRPr lang="en-US" sz="2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468</TotalTime>
  <Words>1807</Words>
  <Application>Microsoft Office PowerPoint</Application>
  <PresentationFormat>On-screen Show (4:3)</PresentationFormat>
  <Paragraphs>171</Paragraphs>
  <Slides>33</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Office Theme</vt:lpstr>
      <vt:lpstr>EATING DISORDERS</vt:lpstr>
      <vt:lpstr>EATING DISORDERS</vt:lpstr>
      <vt:lpstr>PowerPoint Presentation</vt:lpstr>
      <vt:lpstr>PowerPoint Presentation</vt:lpstr>
      <vt:lpstr>DIAGNOSIS AND DSM-5 CRITERIA </vt:lpstr>
      <vt:lpstr>Physical manifestations  </vt:lpstr>
      <vt:lpstr>Laboratory abnormalities</vt:lpstr>
      <vt:lpstr>PowerPoint Presentation</vt:lpstr>
      <vt:lpstr>EPIDEMIOLOGY </vt:lpstr>
      <vt:lpstr>ETIOLOGY</vt:lpstr>
      <vt:lpstr>ETIOLOGY</vt:lpstr>
      <vt:lpstr>DIFFERENTIAL DIAGNOSIS </vt:lpstr>
      <vt:lpstr>COURSE AND PROGNOSIS </vt:lpstr>
      <vt:lpstr>TREATMENT </vt:lpstr>
      <vt:lpstr>PowerPoint Presentation</vt:lpstr>
      <vt:lpstr>Bulimia Nervosa </vt:lpstr>
      <vt:lpstr>PowerPoint Presentation</vt:lpstr>
      <vt:lpstr>DIAGNOSIS AND DSM-5 CRITERIA </vt:lpstr>
      <vt:lpstr>PHYSICAL FINDINGS AND MEDICAL COMPLICATIONS </vt:lpstr>
      <vt:lpstr>Laboratory/imaging abnormalities:</vt:lpstr>
      <vt:lpstr>EPIDEMIOLOGY </vt:lpstr>
      <vt:lpstr>ETIOLOGY </vt:lpstr>
      <vt:lpstr>COURSE AND PROGNOSIS </vt:lpstr>
      <vt:lpstr>TREATMENT </vt:lpstr>
      <vt:lpstr>PowerPoint Presentation</vt:lpstr>
      <vt:lpstr>Binge-Eating Disorder </vt:lpstr>
      <vt:lpstr>DIAGNOSIS AND DSM-5 CRITERIA </vt:lpstr>
      <vt:lpstr>PHYSIC AL FINDINGS AND MEDIC AL COMPLICATIONS </vt:lpstr>
      <vt:lpstr>EPIDEMIOLOGY </vt:lpstr>
      <vt:lpstr>ETIOLOGY </vt:lpstr>
      <vt:lpstr>COURSE AND PROGNOSIS </vt:lpstr>
      <vt:lpstr>TREATMENT </vt:lpstr>
      <vt:lpstr>PowerPoint Presentation</vt:lpstr>
    </vt:vector>
  </TitlesOfParts>
  <Company>SCM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EATING DISORDERS</dc:title>
  <dc:creator>user</dc:creator>
  <cp:lastModifiedBy>User</cp:lastModifiedBy>
  <cp:revision>56</cp:revision>
  <dcterms:created xsi:type="dcterms:W3CDTF">2017-09-26T12:50:02Z</dcterms:created>
  <dcterms:modified xsi:type="dcterms:W3CDTF">2021-07-13T06:41:41Z</dcterms:modified>
</cp:coreProperties>
</file>