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</p:sldMasterIdLst>
  <p:sldIdLst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0" r:id="rId43"/>
    <p:sldId id="301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1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6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0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5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10/21/2023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283" y="1596665"/>
            <a:ext cx="6858000" cy="17907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Respiratory system – Pathology</a:t>
            </a:r>
            <a:br>
              <a:rPr lang="en-US" dirty="0" smtClean="0"/>
            </a:br>
            <a:r>
              <a:rPr lang="en-US" sz="2700" dirty="0">
                <a:latin typeface="+mn-lt"/>
                <a:ea typeface="+mn-ea"/>
                <a:cs typeface="+mn-cs"/>
              </a:rPr>
              <a:t>CHRONIC  INTERSTITIAL(RESTRICTIVE, INFILTRATIVE) LUNG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38" y="3489722"/>
            <a:ext cx="5143500" cy="1318555"/>
          </a:xfrm>
        </p:spPr>
        <p:txBody>
          <a:bodyPr>
            <a:normAutofit fontScale="92500" lnSpcReduction="20000"/>
          </a:bodyPr>
          <a:lstStyle/>
          <a:p>
            <a:r>
              <a:rPr lang="en" sz="2100" b="1" dirty="0"/>
              <a:t>Dr. Omar Hamdan</a:t>
            </a:r>
          </a:p>
          <a:p>
            <a:r>
              <a:rPr lang="en-US" b="1" dirty="0" smtClean="0"/>
              <a:t>Gastrointestinal and liver pathologist</a:t>
            </a:r>
            <a:r>
              <a:rPr lang="en" b="1" dirty="0"/>
              <a:t/>
            </a:r>
            <a:br>
              <a:rPr lang="en" b="1" dirty="0"/>
            </a:br>
            <a:r>
              <a:rPr lang="en" sz="2100" dirty="0"/>
              <a:t>Mutah University</a:t>
            </a:r>
            <a:br>
              <a:rPr lang="en" sz="2100" dirty="0"/>
            </a:br>
            <a:r>
              <a:rPr lang="en-US" sz="2100" dirty="0"/>
              <a:t>S</a:t>
            </a:r>
            <a:r>
              <a:rPr lang="en" sz="2100" dirty="0"/>
              <a:t>chool of Medicine-</a:t>
            </a:r>
            <a:r>
              <a:rPr lang="en-US" sz="2100" dirty="0"/>
              <a:t>Pathology </a:t>
            </a:r>
            <a:r>
              <a:rPr lang="en" sz="2100" dirty="0"/>
              <a:t>Department</a:t>
            </a:r>
            <a:br>
              <a:rPr lang="en" sz="2100" dirty="0"/>
            </a:br>
            <a:r>
              <a:rPr lang="en-US" sz="2100" dirty="0"/>
              <a:t>U</a:t>
            </a:r>
            <a:r>
              <a:rPr lang="en" sz="2100" dirty="0"/>
              <a:t>ndergraduate Lectures 2023</a:t>
            </a:r>
            <a:endParaRPr lang="en-US" sz="2100" dirty="0"/>
          </a:p>
          <a:p>
            <a:endParaRPr lang="en" sz="2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6926239" y="4148999"/>
            <a:ext cx="1560963" cy="1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4300"/>
            <a:ext cx="4236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SILICOTIC</a:t>
            </a:r>
            <a:r>
              <a:rPr sz="3200" spc="-204" dirty="0"/>
              <a:t> </a:t>
            </a:r>
            <a:r>
              <a:rPr sz="3200" spc="-45" dirty="0"/>
              <a:t>NODULE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8991600" cy="5867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387" y="6498335"/>
            <a:ext cx="14751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Webpath.med.utah.edu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872" y="1927796"/>
            <a:ext cx="8740775" cy="4585970"/>
            <a:chOff x="122872" y="1927796"/>
            <a:chExt cx="8740775" cy="4585970"/>
          </a:xfrm>
        </p:grpSpPr>
        <p:sp>
          <p:nvSpPr>
            <p:cNvPr id="6" name="object 6"/>
            <p:cNvSpPr/>
            <p:nvPr/>
          </p:nvSpPr>
          <p:spPr>
            <a:xfrm>
              <a:off x="1435099" y="19420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7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5099" y="19420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510" y="5415730"/>
              <a:ext cx="8699500" cy="1077595"/>
            </a:xfrm>
            <a:custGeom>
              <a:avLst/>
              <a:gdLst/>
              <a:ahLst/>
              <a:cxnLst/>
              <a:rect l="l" t="t" r="r" b="b"/>
              <a:pathLst>
                <a:path w="8699500" h="1077595">
                  <a:moveTo>
                    <a:pt x="8699500" y="0"/>
                  </a:moveTo>
                  <a:lnTo>
                    <a:pt x="0" y="0"/>
                  </a:lnTo>
                  <a:lnTo>
                    <a:pt x="0" y="1077217"/>
                  </a:lnTo>
                  <a:lnTo>
                    <a:pt x="8699500" y="1077217"/>
                  </a:lnTo>
                  <a:lnTo>
                    <a:pt x="8699500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510" y="5415730"/>
              <a:ext cx="8699500" cy="1077595"/>
            </a:xfrm>
            <a:custGeom>
              <a:avLst/>
              <a:gdLst/>
              <a:ahLst/>
              <a:cxnLst/>
              <a:rect l="l" t="t" r="r" b="b"/>
              <a:pathLst>
                <a:path w="8699500" h="1077595">
                  <a:moveTo>
                    <a:pt x="0" y="0"/>
                  </a:moveTo>
                  <a:lnTo>
                    <a:pt x="8699500" y="0"/>
                  </a:lnTo>
                  <a:lnTo>
                    <a:pt x="8699500" y="1077218"/>
                  </a:lnTo>
                  <a:lnTo>
                    <a:pt x="0" y="1077218"/>
                  </a:lnTo>
                  <a:lnTo>
                    <a:pt x="0" y="0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3510" y="5415730"/>
            <a:ext cx="8699500" cy="10775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868805" marR="314960" indent="-1546225">
              <a:lnSpc>
                <a:spcPct val="101200"/>
              </a:lnSpc>
              <a:spcBef>
                <a:spcPts val="215"/>
              </a:spcBef>
              <a:tabLst>
                <a:tab pos="6024880" algn="l"/>
              </a:tabLst>
            </a:pPr>
            <a:r>
              <a:rPr sz="3200" b="1" spc="-300" dirty="0">
                <a:solidFill>
                  <a:srgbClr val="FFFFFF"/>
                </a:solidFill>
                <a:latin typeface="Arial"/>
                <a:cs typeface="Arial"/>
              </a:rPr>
              <a:t>Concentrically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15" dirty="0">
                <a:solidFill>
                  <a:srgbClr val="FFFFFF"/>
                </a:solidFill>
                <a:latin typeface="Arial"/>
                <a:cs typeface="Arial"/>
              </a:rPr>
              <a:t>arranged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hyalinized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305" dirty="0">
                <a:solidFill>
                  <a:srgbClr val="FFFFFF"/>
                </a:solidFill>
                <a:latin typeface="Arial"/>
                <a:cs typeface="Arial"/>
              </a:rPr>
              <a:t>collagen fibers</a:t>
            </a:r>
            <a:r>
              <a:rPr sz="3200" b="1" spc="-1385" dirty="0">
                <a:solidFill>
                  <a:srgbClr val="FFFFFF"/>
                </a:solidFill>
                <a:latin typeface="Arial"/>
                <a:cs typeface="Arial"/>
              </a:rPr>
              <a:t>
su</a:t>
            </a:r>
            <a:r>
              <a:rPr sz="3200" b="1" spc="-360" dirty="0">
                <a:solidFill>
                  <a:srgbClr val="FFFFFF"/>
                </a:solidFill>
                <a:latin typeface="Arial"/>
                <a:cs typeface="Arial"/>
              </a:rPr>
              <a:t>rrounding amorphous </a:t>
            </a:r>
            <a:r>
              <a:rPr sz="3200" b="1" spc="-3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495993"/>
            <a:ext cx="82010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COALESCENT COLLAGENOUS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SILICOTIC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NODULES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220075" cy="55518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877" y="6617207"/>
            <a:ext cx="5288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latin typeface="Arial"/>
                <a:cs typeface="Arial"/>
              </a:rPr>
              <a:t>Courtesy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Dr.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John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Godleski,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Brigham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and</a:t>
            </a:r>
            <a:r>
              <a:rPr sz="1100" i="1" spc="-30" dirty="0">
                <a:latin typeface="Arial"/>
                <a:cs typeface="Arial"/>
              </a:rPr>
              <a:t> Women’s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Hospital,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Boston, </a:t>
            </a:r>
            <a:r>
              <a:rPr sz="1100" i="1" spc="-20" dirty="0">
                <a:latin typeface="Arial"/>
                <a:cs typeface="Arial"/>
              </a:rPr>
              <a:t>Massachusetts.)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4287" y="2638996"/>
            <a:ext cx="2651760" cy="3549650"/>
            <a:chOff x="-14287" y="2638996"/>
            <a:chExt cx="2651760" cy="3549650"/>
          </a:xfrm>
        </p:grpSpPr>
        <p:sp>
          <p:nvSpPr>
            <p:cNvPr id="6" name="object 6"/>
            <p:cNvSpPr/>
            <p:nvPr/>
          </p:nvSpPr>
          <p:spPr>
            <a:xfrm>
              <a:off x="1644395" y="26532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4395" y="26532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191" y="5689599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3"/>
                  </a:lnTo>
                  <a:lnTo>
                    <a:pt x="736092" y="363473"/>
                  </a:lnTo>
                  <a:lnTo>
                    <a:pt x="736092" y="484632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4191" y="5689599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92600"/>
              <a:ext cx="774700" cy="485140"/>
            </a:xfrm>
            <a:custGeom>
              <a:avLst/>
              <a:gdLst/>
              <a:ahLst/>
              <a:cxnLst/>
              <a:rect l="l" t="t" r="r" b="b"/>
              <a:pathLst>
                <a:path w="774700" h="485139">
                  <a:moveTo>
                    <a:pt x="531876" y="0"/>
                  </a:moveTo>
                  <a:lnTo>
                    <a:pt x="531876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531876" y="363474"/>
                  </a:lnTo>
                  <a:lnTo>
                    <a:pt x="531876" y="484631"/>
                  </a:lnTo>
                  <a:lnTo>
                    <a:pt x="774192" y="242316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292600"/>
              <a:ext cx="774700" cy="485140"/>
            </a:xfrm>
            <a:custGeom>
              <a:avLst/>
              <a:gdLst/>
              <a:ahLst/>
              <a:cxnLst/>
              <a:rect l="l" t="t" r="r" b="b"/>
              <a:pathLst>
                <a:path w="774700" h="485139">
                  <a:moveTo>
                    <a:pt x="0" y="121158"/>
                  </a:moveTo>
                  <a:lnTo>
                    <a:pt x="531876" y="121158"/>
                  </a:lnTo>
                  <a:lnTo>
                    <a:pt x="531876" y="0"/>
                  </a:lnTo>
                  <a:lnTo>
                    <a:pt x="774192" y="242316"/>
                  </a:lnTo>
                  <a:lnTo>
                    <a:pt x="531876" y="484632"/>
                  </a:lnTo>
                  <a:lnTo>
                    <a:pt x="531876" y="363473"/>
                  </a:lnTo>
                  <a:lnTo>
                    <a:pt x="0" y="363473"/>
                  </a:lnTo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00"/>
              <a:ext cx="8991600" cy="59537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22048" y="533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8" y="0"/>
                  </a:moveTo>
                  <a:lnTo>
                    <a:pt x="406908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06908" y="171450"/>
                  </a:lnTo>
                  <a:lnTo>
                    <a:pt x="406908" y="228600"/>
                  </a:lnTo>
                  <a:lnTo>
                    <a:pt x="521208" y="11430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22048" y="533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000" y="14097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8" y="0"/>
                  </a:moveTo>
                  <a:lnTo>
                    <a:pt x="406908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06908" y="171450"/>
                  </a:lnTo>
                  <a:lnTo>
                    <a:pt x="406908" y="228600"/>
                  </a:lnTo>
                  <a:lnTo>
                    <a:pt x="521208" y="11430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14097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0" y="5346341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7" y="0"/>
                  </a:moveTo>
                  <a:lnTo>
                    <a:pt x="406907" y="57149"/>
                  </a:lnTo>
                  <a:lnTo>
                    <a:pt x="0" y="57149"/>
                  </a:lnTo>
                  <a:lnTo>
                    <a:pt x="0" y="171449"/>
                  </a:lnTo>
                  <a:lnTo>
                    <a:pt x="406907" y="171449"/>
                  </a:lnTo>
                  <a:lnTo>
                    <a:pt x="406907" y="228599"/>
                  </a:lnTo>
                  <a:lnTo>
                    <a:pt x="521207" y="114299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600" y="5346341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3000" y="5105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8" y="0"/>
                  </a:moveTo>
                  <a:lnTo>
                    <a:pt x="406908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06908" y="171450"/>
                  </a:lnTo>
                  <a:lnTo>
                    <a:pt x="406908" y="228600"/>
                  </a:lnTo>
                  <a:lnTo>
                    <a:pt x="521208" y="114300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000" y="5105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45725" y="2438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406907" y="0"/>
                  </a:moveTo>
                  <a:lnTo>
                    <a:pt x="406907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06907" y="171450"/>
                  </a:lnTo>
                  <a:lnTo>
                    <a:pt x="406907" y="228600"/>
                  </a:lnTo>
                  <a:lnTo>
                    <a:pt x="521207" y="114300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45725" y="2438400"/>
              <a:ext cx="521334" cy="228600"/>
            </a:xfrm>
            <a:custGeom>
              <a:avLst/>
              <a:gdLst/>
              <a:ahLst/>
              <a:cxnLst/>
              <a:rect l="l" t="t" r="r" b="b"/>
              <a:pathLst>
                <a:path w="521335" h="228600">
                  <a:moveTo>
                    <a:pt x="0" y="57150"/>
                  </a:moveTo>
                  <a:lnTo>
                    <a:pt x="406908" y="57150"/>
                  </a:lnTo>
                  <a:lnTo>
                    <a:pt x="406908" y="0"/>
                  </a:lnTo>
                  <a:lnTo>
                    <a:pt x="521208" y="114300"/>
                  </a:lnTo>
                  <a:lnTo>
                    <a:pt x="406908" y="228600"/>
                  </a:lnTo>
                  <a:lnTo>
                    <a:pt x="406908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79140" y="6190995"/>
            <a:ext cx="226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Silica</a:t>
            </a:r>
            <a:r>
              <a:rPr sz="28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cystals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155" y="2133600"/>
            <a:ext cx="8503285" cy="3595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900" marR="244475" indent="-457200">
              <a:lnSpc>
                <a:spcPct val="1022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Asymptomatic: detected as fine nodularity in the upper zones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on routine chest radiographs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309245" indent="-457200">
              <a:lnSpc>
                <a:spcPct val="102299"/>
              </a:lnSpc>
              <a:spcBef>
                <a:spcPts val="19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PMF: Shortness of breath, pulmonary hypertension and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pulmonale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ts val="3100"/>
              </a:lnSpc>
              <a:spcBef>
                <a:spcPts val="22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slowly progressive, impairing pulmonary function to a degree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286" y="914400"/>
            <a:ext cx="4700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CLINICAL</a:t>
            </a:r>
            <a:r>
              <a:rPr sz="3200" spc="-200" dirty="0"/>
              <a:t> </a:t>
            </a:r>
            <a:r>
              <a:rPr sz="3200" spc="-75" dirty="0"/>
              <a:t>FEATURES:</a:t>
            </a:r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1905000"/>
            <a:ext cx="59512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susceptibility to tuberculosis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cancer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362825" cy="5790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5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ASBESTOSIS AND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ASBESTOS-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RELATED </a:t>
            </a: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179" y="1752600"/>
            <a:ext cx="4194722" cy="43992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28540" y="6629400"/>
            <a:ext cx="2338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https://en.wikipedia.org/wiki/Asbestos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209800"/>
            <a:ext cx="69056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Family of crystalline hydrated silicates with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fibrous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6245" y="1219200"/>
            <a:ext cx="20948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5" dirty="0">
                <a:solidFill>
                  <a:srgbClr val="FF0000"/>
                </a:solidFill>
              </a:rPr>
              <a:t>ASBESTOS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2443"/>
            <a:ext cx="3740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0" dirty="0">
                <a:solidFill>
                  <a:srgbClr val="FF0000"/>
                </a:solidFill>
              </a:rPr>
              <a:t>ASSOCIATED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spc="-40" dirty="0">
                <a:solidFill>
                  <a:srgbClr val="FF0000"/>
                </a:solidFill>
              </a:rPr>
              <a:t>WITH: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1659" y="1698244"/>
            <a:ext cx="7099300" cy="238898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parenchymal interstitial fibrosis (asbestosis);</a:t>
            </a:r>
          </a:p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localized fibrous plaques or, rarely, diffuse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pleural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fibrosis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pleural effusions</a:t>
            </a:r>
          </a:p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carcinomas</a:t>
            </a:r>
          </a:p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malignant pleural and peritoneal mesotheliomas</a:t>
            </a:r>
          </a:p>
          <a:p>
            <a:pPr marL="355600" marR="5080" indent="-34290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laryngeal carcinoma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8096250" cy="314631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 algn="just">
              <a:lnSpc>
                <a:spcPct val="101200"/>
              </a:lnSpc>
              <a:spcBef>
                <a:spcPts val="60"/>
              </a:spcBef>
              <a:buChar char="•"/>
              <a:tabLst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phagocytosed by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macrophages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inflammasome and damage phagolysosomal membranes 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proinflammatory factors and </a:t>
            </a:r>
            <a:r>
              <a:rPr sz="2400" kern="1200" spc="-5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fibrogenic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mediators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fibrotic lung reactions</a:t>
            </a:r>
          </a:p>
          <a:p>
            <a:pPr marL="527050" indent="-514350" algn="just">
              <a:lnSpc>
                <a:spcPct val="100000"/>
              </a:lnSpc>
              <a:spcBef>
                <a:spcPts val="1275"/>
              </a:spcBef>
              <a:buAutoNum type="arabicPeriod"/>
              <a:tabLst>
                <a:tab pos="5270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 initiator and a promoter</a:t>
            </a:r>
          </a:p>
          <a:p>
            <a:pPr marL="984250" marR="57785" lvl="1" indent="-514350" algn="just">
              <a:lnSpc>
                <a:spcPts val="3100"/>
              </a:lnSpc>
              <a:spcBef>
                <a:spcPts val="1290"/>
              </a:spcBef>
              <a:buClr>
                <a:srgbClr val="D1282E"/>
              </a:buClr>
              <a:buChar char="•"/>
              <a:tabLst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mediated by the oncogenic effects of reactive free radicals
generated by asbestos fibers on the mesothelium.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23900"/>
            <a:ext cx="35960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/>
              <a:t>PATHOGENESIS:</a:t>
            </a:r>
            <a:endParaRPr sz="3200"/>
          </a:p>
        </p:txBody>
      </p:sp>
      <p:sp>
        <p:nvSpPr>
          <p:cNvPr id="4" name="Right Arrow 3"/>
          <p:cNvSpPr/>
          <p:nvPr/>
        </p:nvSpPr>
        <p:spPr>
          <a:xfrm>
            <a:off x="5410200" y="1909549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9976" y="2971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8035290" cy="2189061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and tobacco:</a:t>
            </a:r>
          </a:p>
          <a:p>
            <a:pPr marL="812800" marR="5080" lvl="1" indent="-342900">
              <a:lnSpc>
                <a:spcPct val="99500"/>
              </a:lnSpc>
              <a:spcBef>
                <a:spcPts val="1290"/>
              </a:spcBef>
              <a:buClr>
                <a:srgbClr val="D1282E"/>
              </a:buClr>
              <a:buChar char="•"/>
              <a:tabLst>
                <a:tab pos="812165" algn="l"/>
                <a:tab pos="812800" algn="l"/>
                <a:tab pos="2993390" algn="l"/>
                <a:tab pos="39370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adsorption of carcinogens in tobacco smoke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onto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 results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remarkable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synergy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tobacco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	and the development of lung carcinoma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4219" y="3352800"/>
            <a:ext cx="3810000" cy="26376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3289" y="6481572"/>
            <a:ext cx="345186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https://health.clevelandclinic.org/even-smoking-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just-</a:t>
            </a: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one-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or-two-</a:t>
            </a: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cigarettes-</a:t>
            </a:r>
            <a:r>
              <a:rPr sz="8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a-</a:t>
            </a:r>
            <a:r>
              <a:rPr sz="800" dirty="0">
                <a:solidFill>
                  <a:srgbClr val="CC9900"/>
                </a:solidFill>
                <a:latin typeface="Arial"/>
                <a:cs typeface="Arial"/>
              </a:rPr>
              <a:t>
</a:t>
            </a:r>
            <a:r>
              <a:rPr sz="8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day-increases-your-</a:t>
            </a:r>
            <a:r>
              <a:rPr sz="8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risk-</a:t>
            </a:r>
            <a:r>
              <a:rPr sz="8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of-lung-</a:t>
            </a:r>
            <a:r>
              <a:rPr sz="8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disease/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803" y="1981200"/>
            <a:ext cx="8165465" cy="16684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prevalent chronic occupational disease in the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</a:p>
          <a:p>
            <a:pPr marL="3429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Inhalation of crystalline silica mostly in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occupational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quartz is the most common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64539"/>
            <a:ext cx="252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solidFill>
                  <a:srgbClr val="FF0000"/>
                </a:solidFill>
              </a:rPr>
              <a:t>SILICOSIS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MORPHOLOGY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87" y="528024"/>
            <a:ext cx="8820150" cy="6330315"/>
            <a:chOff x="90487" y="528024"/>
            <a:chExt cx="8820150" cy="6330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87" y="528024"/>
              <a:ext cx="8820150" cy="5808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2107" y="6273225"/>
              <a:ext cx="7400290" cy="584835"/>
            </a:xfrm>
            <a:custGeom>
              <a:avLst/>
              <a:gdLst/>
              <a:ahLst/>
              <a:cxnLst/>
              <a:rect l="l" t="t" r="r" b="b"/>
              <a:pathLst>
                <a:path w="7400290" h="584834">
                  <a:moveTo>
                    <a:pt x="7399783" y="0"/>
                  </a:moveTo>
                  <a:lnTo>
                    <a:pt x="0" y="0"/>
                  </a:lnTo>
                  <a:lnTo>
                    <a:pt x="0" y="584774"/>
                  </a:lnTo>
                  <a:lnTo>
                    <a:pt x="7399783" y="584774"/>
                  </a:lnTo>
                  <a:lnTo>
                    <a:pt x="7399783" y="0"/>
                  </a:lnTo>
                  <a:close/>
                </a:path>
              </a:pathLst>
            </a:custGeom>
            <a:solidFill>
              <a:srgbClr val="F5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0847" y="6292596"/>
            <a:ext cx="7172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diffuse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pulmonary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interstitial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fibrosis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755" y="571769"/>
            <a:ext cx="8800465" cy="5715000"/>
            <a:chOff x="95755" y="571769"/>
            <a:chExt cx="8800465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55" y="571769"/>
              <a:ext cx="8799902" cy="57144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83986" y="2216036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2903" y="0"/>
                  </a:lnTo>
                </a:path>
              </a:pathLst>
            </a:custGeom>
            <a:ln w="431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139" y="2086334"/>
              <a:ext cx="223520" cy="258445"/>
            </a:xfrm>
            <a:custGeom>
              <a:avLst/>
              <a:gdLst/>
              <a:ahLst/>
              <a:cxnLst/>
              <a:rect l="l" t="t" r="r" b="b"/>
              <a:pathLst>
                <a:path w="223519" h="258444">
                  <a:moveTo>
                    <a:pt x="0" y="0"/>
                  </a:moveTo>
                  <a:lnTo>
                    <a:pt x="0" y="257962"/>
                  </a:lnTo>
                  <a:lnTo>
                    <a:pt x="223476" y="12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31866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4400" y="31866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3604" y="2133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3604" y="2133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8961120" cy="5867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39" y="6645147"/>
            <a:ext cx="2886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Robbin’s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Cotran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Atlas</a:t>
            </a:r>
            <a:r>
              <a:rPr sz="10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7F7F7F"/>
                </a:solidFill>
                <a:latin typeface="Arial"/>
                <a:cs typeface="Arial"/>
              </a:rPr>
              <a:t>pathology,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r>
              <a:rPr sz="1050" baseline="23809" dirty="0">
                <a:solidFill>
                  <a:srgbClr val="7F7F7F"/>
                </a:solidFill>
                <a:latin typeface="Arial"/>
                <a:cs typeface="Arial"/>
              </a:rPr>
              <a:t>rd</a:t>
            </a:r>
            <a:r>
              <a:rPr sz="1050" spc="82" baseline="2380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7F7F7F"/>
                </a:solidFill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6088558"/>
            <a:ext cx="5934710" cy="52324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800" b="1" spc="-300" dirty="0">
                <a:latin typeface="Arial"/>
                <a:cs typeface="Arial"/>
              </a:rPr>
              <a:t>dense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70" dirty="0">
                <a:latin typeface="Arial"/>
                <a:cs typeface="Arial"/>
              </a:rPr>
              <a:t>laminated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60" dirty="0">
                <a:latin typeface="Arial"/>
                <a:cs typeface="Arial"/>
              </a:rPr>
              <a:t>layers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of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60" dirty="0">
                <a:latin typeface="Arial"/>
                <a:cs typeface="Arial"/>
              </a:rPr>
              <a:t>collagen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65" dirty="0">
                <a:latin typeface="Arial"/>
                <a:cs typeface="Arial"/>
              </a:rPr>
              <a:t>(pink)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038600" cy="523240"/>
          </a:xfrm>
          <a:custGeom>
            <a:avLst/>
            <a:gdLst/>
            <a:ahLst/>
            <a:cxnLst/>
            <a:rect l="l" t="t" r="r" b="b"/>
            <a:pathLst>
              <a:path w="4038600" h="523240">
                <a:moveTo>
                  <a:pt x="4038285" y="0"/>
                </a:moveTo>
                <a:lnTo>
                  <a:pt x="0" y="0"/>
                </a:lnTo>
                <a:lnTo>
                  <a:pt x="0" y="523219"/>
                </a:lnTo>
                <a:lnTo>
                  <a:pt x="4038285" y="523219"/>
                </a:lnTo>
                <a:lnTo>
                  <a:pt x="403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38600" cy="52324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fibrous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pleural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plaque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398" y="0"/>
            <a:ext cx="5675630" cy="6612255"/>
            <a:chOff x="1676398" y="0"/>
            <a:chExt cx="5675630" cy="661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8" y="0"/>
              <a:ext cx="5102067" cy="6611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743" y="5132832"/>
              <a:ext cx="1075944" cy="600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49231" y="519095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3" y="0"/>
                  </a:moveTo>
                  <a:lnTo>
                    <a:pt x="736093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3" y="363474"/>
                  </a:lnTo>
                  <a:lnTo>
                    <a:pt x="736093" y="484632"/>
                  </a:lnTo>
                  <a:lnTo>
                    <a:pt x="978408" y="242317"/>
                  </a:lnTo>
                  <a:lnTo>
                    <a:pt x="736093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9231" y="519095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F5C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31" y="4617720"/>
              <a:ext cx="1075943" cy="6004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03577" y="467563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242316" y="0"/>
                  </a:moveTo>
                  <a:lnTo>
                    <a:pt x="0" y="242314"/>
                  </a:lnTo>
                  <a:lnTo>
                    <a:pt x="242316" y="484631"/>
                  </a:lnTo>
                  <a:lnTo>
                    <a:pt x="242316" y="363474"/>
                  </a:lnTo>
                  <a:lnTo>
                    <a:pt x="978407" y="363474"/>
                  </a:lnTo>
                  <a:lnTo>
                    <a:pt x="978407" y="121157"/>
                  </a:lnTo>
                  <a:lnTo>
                    <a:pt x="242316" y="121157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3577" y="467563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978408" y="363473"/>
                  </a:moveTo>
                  <a:lnTo>
                    <a:pt x="242315" y="363473"/>
                  </a:lnTo>
                  <a:lnTo>
                    <a:pt x="242315" y="484632"/>
                  </a:lnTo>
                  <a:lnTo>
                    <a:pt x="0" y="242315"/>
                  </a:lnTo>
                  <a:lnTo>
                    <a:pt x="242315" y="0"/>
                  </a:lnTo>
                  <a:lnTo>
                    <a:pt x="242315" y="121158"/>
                  </a:lnTo>
                  <a:lnTo>
                    <a:pt x="978408" y="121158"/>
                  </a:lnTo>
                  <a:lnTo>
                    <a:pt x="978408" y="363473"/>
                  </a:lnTo>
                  <a:close/>
                </a:path>
              </a:pathLst>
            </a:custGeom>
            <a:ln w="12700">
              <a:solidFill>
                <a:srgbClr val="F5C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5527" y="3904488"/>
              <a:ext cx="740663" cy="5699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48200" y="3962400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304800" y="0"/>
                  </a:moveTo>
                  <a:lnTo>
                    <a:pt x="232848" y="174635"/>
                  </a:lnTo>
                  <a:lnTo>
                    <a:pt x="0" y="174633"/>
                  </a:lnTo>
                  <a:lnTo>
                    <a:pt x="188379" y="282563"/>
                  </a:lnTo>
                  <a:lnTo>
                    <a:pt x="116423" y="457198"/>
                  </a:lnTo>
                  <a:lnTo>
                    <a:pt x="304800" y="349267"/>
                  </a:lnTo>
                  <a:lnTo>
                    <a:pt x="493176" y="457198"/>
                  </a:lnTo>
                  <a:lnTo>
                    <a:pt x="421220" y="282563"/>
                  </a:lnTo>
                  <a:lnTo>
                    <a:pt x="609598" y="174633"/>
                  </a:lnTo>
                  <a:lnTo>
                    <a:pt x="376751" y="174635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E555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8200" y="3962400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0" y="174634"/>
                  </a:moveTo>
                  <a:lnTo>
                    <a:pt x="232847" y="174635"/>
                  </a:lnTo>
                  <a:lnTo>
                    <a:pt x="304799" y="0"/>
                  </a:lnTo>
                  <a:lnTo>
                    <a:pt x="376751" y="174635"/>
                  </a:lnTo>
                  <a:lnTo>
                    <a:pt x="609598" y="174634"/>
                  </a:lnTo>
                  <a:lnTo>
                    <a:pt x="421220" y="282564"/>
                  </a:lnTo>
                  <a:lnTo>
                    <a:pt x="493176" y="457199"/>
                  </a:lnTo>
                  <a:lnTo>
                    <a:pt x="304799" y="349267"/>
                  </a:lnTo>
                  <a:lnTo>
                    <a:pt x="116422" y="457199"/>
                  </a:lnTo>
                  <a:lnTo>
                    <a:pt x="188378" y="282564"/>
                  </a:lnTo>
                  <a:lnTo>
                    <a:pt x="0" y="174634"/>
                  </a:lnTo>
                  <a:close/>
                </a:path>
              </a:pathLst>
            </a:custGeom>
            <a:ln w="12700">
              <a:solidFill>
                <a:srgbClr val="DC5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6645147"/>
            <a:ext cx="2199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Robbin’s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</a:t>
            </a:r>
            <a:r>
              <a:rPr sz="1000" spc="-10" dirty="0">
                <a:latin typeface="Arial"/>
                <a:cs typeface="Arial"/>
              </a:rPr>
              <a:t> pathology,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2412"/>
            <a:ext cx="7969250" cy="37978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900" marR="5080" indent="-457200">
              <a:lnSpc>
                <a:spcPct val="102299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Diffuse pulmonary interstitial fibrosis indistinguishable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UIP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bodies:</a:t>
            </a:r>
          </a:p>
          <a:p>
            <a:pPr marL="927100" marR="219710" lvl="1" indent="-457200">
              <a:lnSpc>
                <a:spcPct val="102299"/>
              </a:lnSpc>
              <a:spcBef>
                <a:spcPts val="1105"/>
              </a:spcBef>
              <a:buClr>
                <a:srgbClr val="D1282E"/>
              </a:buClr>
              <a:buChar char="•"/>
              <a:tabLst>
                <a:tab pos="926465" algn="l"/>
                <a:tab pos="9271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golden brown, fusiform or beaded rods with a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translucent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927100" marR="160655" lvl="1" indent="-457200">
              <a:lnSpc>
                <a:spcPts val="3100"/>
              </a:lnSpc>
              <a:spcBef>
                <a:spcPts val="695"/>
              </a:spcBef>
              <a:buClr>
                <a:srgbClr val="D1282E"/>
              </a:buClr>
              <a:buChar char="•"/>
              <a:tabLst>
                <a:tab pos="926465" algn="l"/>
                <a:tab pos="927100" algn="l"/>
                <a:tab pos="231013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Formed of	asbestos fibers coated with an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iron-containing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proteinaceous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</a:t>
            </a:r>
          </a:p>
          <a:p>
            <a:pPr lvl="1">
              <a:lnSpc>
                <a:spcPct val="100000"/>
              </a:lnSpc>
              <a:buClr>
                <a:srgbClr val="D1282E"/>
              </a:buClr>
              <a:buFont typeface="Arial"/>
              <a:buChar char="•"/>
            </a:pP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Begins in the lower lobes and subpleurally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92555"/>
            <a:ext cx="3625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MORPHOLOGY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739" y="6645147"/>
            <a:ext cx="2199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Robbin’s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</a:t>
            </a:r>
            <a:r>
              <a:rPr sz="1000" spc="-10" dirty="0">
                <a:latin typeface="Arial"/>
                <a:cs typeface="Arial"/>
              </a:rPr>
              <a:t> pathology,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905000"/>
            <a:ext cx="8177530" cy="2082621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spc="-229" dirty="0">
                <a:latin typeface="Arial"/>
                <a:cs typeface="Arial"/>
              </a:rPr>
              <a:t>Pleural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30" dirty="0">
                <a:latin typeface="Arial"/>
                <a:cs typeface="Arial"/>
              </a:rPr>
              <a:t>plaques:</a:t>
            </a:r>
            <a:endParaRPr sz="2600" dirty="0">
              <a:latin typeface="Arial"/>
              <a:cs typeface="Arial"/>
            </a:endParaRPr>
          </a:p>
          <a:p>
            <a:pPr marL="469900" marR="5080" lvl="1" indent="-457200">
              <a:lnSpc>
                <a:spcPct val="102299"/>
              </a:lnSpc>
              <a:spcBef>
                <a:spcPts val="25"/>
              </a:spcBef>
              <a:buClr>
                <a:srgbClr val="D128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sz="2400" b="1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manifestation of asbestos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</a:t>
            </a:r>
            <a:endParaRPr lang="en-US" sz="2400" kern="1200" spc="-5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lvl="1" indent="-457200">
              <a:lnSpc>
                <a:spcPct val="102299"/>
              </a:lnSpc>
              <a:spcBef>
                <a:spcPts val="25"/>
              </a:spcBef>
              <a:buClr>
                <a:srgbClr val="D128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well-circumscribed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plaques of dense collagen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containing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calcium</a:t>
            </a:r>
            <a:r>
              <a:rPr lang="en-US"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posterolateral aspects of the parietal pleura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domes of the diaphragm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7700"/>
            <a:ext cx="4700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CLINICAL</a:t>
            </a:r>
            <a:r>
              <a:rPr sz="3200" spc="-200" dirty="0"/>
              <a:t> </a:t>
            </a:r>
            <a:r>
              <a:rPr sz="3200" spc="-75" dirty="0"/>
              <a:t>FEATURES: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22959" y="1845734"/>
            <a:ext cx="7543801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4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565785" algn="l"/>
                <a:tab pos="566420" algn="l"/>
              </a:tabLst>
            </a:pPr>
            <a:r>
              <a:rPr sz="2400" spc="-50" dirty="0">
                <a:solidFill>
                  <a:schemeClr val="tx1"/>
                </a:solidFill>
              </a:rPr>
              <a:t>Progressively worsening dyspnea 10 to 20 years after exposure.</a:t>
            </a:r>
          </a:p>
          <a:p>
            <a:pPr marL="210820">
              <a:lnSpc>
                <a:spcPct val="100000"/>
              </a:lnSpc>
              <a:buFont typeface="Arial"/>
              <a:buChar char="•"/>
            </a:pPr>
            <a:endParaRPr sz="2400" spc="-50" dirty="0">
              <a:solidFill>
                <a:schemeClr val="tx1"/>
              </a:solidFill>
            </a:endParaRPr>
          </a:p>
          <a:p>
            <a:pPr marL="566420" indent="-342900">
              <a:lnSpc>
                <a:spcPct val="100000"/>
              </a:lnSpc>
              <a:spcBef>
                <a:spcPts val="2140"/>
              </a:spcBef>
              <a:buChar char="•"/>
              <a:tabLst>
                <a:tab pos="565785" algn="l"/>
                <a:tab pos="566420" algn="l"/>
              </a:tabLst>
            </a:pPr>
            <a:r>
              <a:rPr sz="2400" spc="-50" dirty="0">
                <a:solidFill>
                  <a:schemeClr val="tx1"/>
                </a:solidFill>
              </a:rPr>
              <a:t>cough and production of sputum.</a:t>
            </a:r>
          </a:p>
          <a:p>
            <a:pPr marL="210820">
              <a:lnSpc>
                <a:spcPct val="100000"/>
              </a:lnSpc>
              <a:buFont typeface="Arial"/>
              <a:buChar char="•"/>
            </a:pPr>
            <a:endParaRPr sz="2400" spc="-50" dirty="0">
              <a:solidFill>
                <a:schemeClr val="tx1"/>
              </a:solidFill>
            </a:endParaRPr>
          </a:p>
          <a:p>
            <a:pPr marL="566420" marR="8890" indent="-342900">
              <a:lnSpc>
                <a:spcPts val="3100"/>
              </a:lnSpc>
              <a:spcBef>
                <a:spcPts val="2240"/>
              </a:spcBef>
              <a:buFont typeface="Arial"/>
              <a:buChar char="•"/>
              <a:tabLst>
                <a:tab pos="565785" algn="l"/>
                <a:tab pos="566420" algn="l"/>
              </a:tabLst>
            </a:pPr>
            <a:r>
              <a:rPr sz="2400" spc="-50" dirty="0">
                <a:solidFill>
                  <a:schemeClr val="tx1"/>
                </a:solidFill>
              </a:rPr>
              <a:t>static or progress to congestive heart failure, cor pulmonale, and
death.</a:t>
            </a:r>
          </a:p>
          <a:p>
            <a:pPr marL="210820">
              <a:lnSpc>
                <a:spcPct val="100000"/>
              </a:lnSpc>
              <a:buFont typeface="Arial"/>
              <a:buChar char="•"/>
            </a:pPr>
            <a:endParaRPr sz="3000" dirty="0"/>
          </a:p>
          <a:p>
            <a:pPr marL="566420" indent="-342900">
              <a:lnSpc>
                <a:spcPct val="100000"/>
              </a:lnSpc>
              <a:spcBef>
                <a:spcPts val="2035"/>
              </a:spcBef>
              <a:buChar char="•"/>
              <a:tabLst>
                <a:tab pos="565785" algn="l"/>
                <a:tab pos="566420" algn="l"/>
              </a:tabLst>
            </a:pPr>
            <a:r>
              <a:rPr spc="-220" dirty="0"/>
              <a:t>Pleural</a:t>
            </a:r>
            <a:r>
              <a:rPr spc="-130" dirty="0"/>
              <a:t> </a:t>
            </a:r>
            <a:r>
              <a:rPr spc="-235" dirty="0"/>
              <a:t>plaques</a:t>
            </a:r>
            <a:r>
              <a:rPr spc="-130" dirty="0"/>
              <a:t> </a:t>
            </a:r>
            <a:r>
              <a:rPr spc="-245" dirty="0"/>
              <a:t>are</a:t>
            </a:r>
            <a:r>
              <a:rPr spc="-125" dirty="0"/>
              <a:t> </a:t>
            </a:r>
            <a:r>
              <a:rPr spc="-210" dirty="0"/>
              <a:t>usually</a:t>
            </a:r>
            <a:r>
              <a:rPr spc="-130" dirty="0"/>
              <a:t> </a:t>
            </a:r>
            <a:r>
              <a:rPr spc="-160" dirty="0"/>
              <a:t>asymptomatic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3014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OUTCOMES: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828800"/>
            <a:ext cx="8289290" cy="381578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42925" indent="-342900">
              <a:lnSpc>
                <a:spcPts val="278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for developing lung carcinoma is increased 5-fold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asbestos workers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12700" indent="-342900">
              <a:lnSpc>
                <a:spcPts val="2780"/>
              </a:lnSpc>
              <a:spcBef>
                <a:spcPts val="18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risk for mesothelioma is more than 1000 times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greater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for lung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1009015" indent="-342900">
              <a:lnSpc>
                <a:spcPts val="2810"/>
              </a:lnSpc>
              <a:spcBef>
                <a:spcPts val="1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Concomitant cigarette smoking increases the risk for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not for mesothelioma.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ts val="29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or pleural cancer associated with asbestos exposure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carries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poor prognosis.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PULMONARY</a:t>
            </a:r>
            <a:r>
              <a:rPr sz="3600" spc="-220" dirty="0"/>
              <a:t> </a:t>
            </a:r>
            <a:r>
              <a:rPr sz="3600" spc="-60" dirty="0"/>
              <a:t>EOSINOPHILIA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1395"/>
            <a:ext cx="777113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Amorphus silica is less pathogenic</a:t>
            </a:r>
          </a:p>
          <a:p>
            <a:pPr marL="35560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 algn="l" defTabSz="685800" rtl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 in sandblasting and hard-rock mining are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619" y="914400"/>
            <a:ext cx="6970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PULMONARY</a:t>
            </a:r>
            <a:r>
              <a:rPr sz="3600" spc="-220" dirty="0"/>
              <a:t> </a:t>
            </a:r>
            <a:r>
              <a:rPr sz="3600" spc="-60" dirty="0"/>
              <a:t>EOSINOPHILIA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9599" y="2209800"/>
            <a:ext cx="7544434" cy="7566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disorders of immunologic origin, characterized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infiltrates rich in eosinophils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044" y="990600"/>
            <a:ext cx="3602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DIVIDED</a:t>
            </a:r>
            <a:r>
              <a:rPr sz="3600" spc="-260" dirty="0"/>
              <a:t> </a:t>
            </a:r>
            <a:r>
              <a:rPr sz="3600" spc="-65" dirty="0"/>
              <a:t>INTO: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10259" y="1915667"/>
            <a:ext cx="7118984" cy="22788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eosinophilic pneumonia with respiratory failure</a:t>
            </a: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pulmonary eosinophilia (Loeffler syndrome)</a:t>
            </a: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Tropical eosinophilia</a:t>
            </a: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eosinophilia</a:t>
            </a: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Idiopathic chronic eosinophilic pneumonia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387263"/>
            <a:ext cx="7209155" cy="411266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3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280" dirty="0">
                <a:latin typeface="Arial"/>
                <a:cs typeface="Arial"/>
              </a:rPr>
              <a:t>Acute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235" dirty="0">
                <a:latin typeface="Arial"/>
                <a:cs typeface="Arial"/>
              </a:rPr>
              <a:t>eosinophilic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295" dirty="0">
                <a:latin typeface="Arial"/>
                <a:cs typeface="Arial"/>
              </a:rPr>
              <a:t>pneumonia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245" dirty="0">
                <a:latin typeface="Arial"/>
                <a:cs typeface="Arial"/>
              </a:rPr>
              <a:t>with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235" dirty="0">
                <a:latin typeface="Arial"/>
                <a:cs typeface="Arial"/>
              </a:rPr>
              <a:t>respiratory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160" dirty="0">
                <a:latin typeface="Arial"/>
                <a:cs typeface="Arial"/>
              </a:rPr>
              <a:t>failure:</a:t>
            </a:r>
            <a:endParaRPr sz="2600" dirty="0">
              <a:latin typeface="Arial"/>
              <a:cs typeface="Arial"/>
            </a:endParaRPr>
          </a:p>
          <a:p>
            <a:pPr marL="984250" lvl="1" indent="-285750">
              <a:spcBef>
                <a:spcPts val="585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 onset of fever, dyspnea, hypoxia</a:t>
            </a:r>
          </a:p>
          <a:p>
            <a:pPr marL="984250" lvl="1" indent="-285750">
              <a:spcBef>
                <a:spcPts val="625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 to corticosteroids.</a:t>
            </a:r>
          </a:p>
          <a:p>
            <a:pPr lvl="1">
              <a:lnSpc>
                <a:spcPct val="100000"/>
              </a:lnSpc>
              <a:buClr>
                <a:srgbClr val="D1282E"/>
              </a:buClr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D1282E"/>
              </a:buClr>
              <a:buFont typeface="Arial"/>
              <a:buChar char="•"/>
            </a:pPr>
            <a:endParaRPr sz="38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265" dirty="0">
                <a:latin typeface="Arial"/>
                <a:cs typeface="Arial"/>
              </a:rPr>
              <a:t>Simple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275" dirty="0">
                <a:latin typeface="Arial"/>
                <a:cs typeface="Arial"/>
              </a:rPr>
              <a:t>pulmonary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235" dirty="0">
                <a:latin typeface="Arial"/>
                <a:cs typeface="Arial"/>
              </a:rPr>
              <a:t>eosinophilia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220" dirty="0">
                <a:latin typeface="Arial"/>
                <a:cs typeface="Arial"/>
              </a:rPr>
              <a:t>(Loeffler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275" dirty="0">
                <a:latin typeface="Arial"/>
                <a:cs typeface="Arial"/>
              </a:rPr>
              <a:t>syndrome):</a:t>
            </a:r>
            <a:endParaRPr sz="2600" dirty="0">
              <a:latin typeface="Arial"/>
              <a:cs typeface="Arial"/>
            </a:endParaRPr>
          </a:p>
          <a:p>
            <a:pPr marL="984250" lvl="1" indent="-285750">
              <a:lnSpc>
                <a:spcPct val="100000"/>
              </a:lnSpc>
              <a:spcBef>
                <a:spcPts val="585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 pulmonary lesions</a:t>
            </a:r>
          </a:p>
          <a:p>
            <a:pPr marL="984250" lvl="1" indent="-285750">
              <a:lnSpc>
                <a:spcPct val="100000"/>
              </a:lnSpc>
              <a:spcBef>
                <a:spcPts val="620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eosinophilia in the blood</a:t>
            </a:r>
          </a:p>
          <a:p>
            <a:pPr marL="984250" lvl="1" indent="-285750">
              <a:lnSpc>
                <a:spcPct val="100000"/>
              </a:lnSpc>
              <a:spcBef>
                <a:spcPts val="530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benign clinical course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045633" cy="45462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0259" y="391667"/>
            <a:ext cx="7121525" cy="12965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984250" lvl="1" indent="-285750">
              <a:lnSpc>
                <a:spcPct val="100000"/>
              </a:lnSpc>
              <a:spcBef>
                <a:spcPts val="770"/>
              </a:spcBef>
              <a:buClr>
                <a:srgbClr val="D1282E"/>
              </a:buClr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Tropical eosinophilia:</a:t>
            </a:r>
          </a:p>
          <a:p>
            <a:pPr marL="984250" marR="5080" lvl="1" indent="-285750">
              <a:lnSpc>
                <a:spcPct val="100000"/>
              </a:lnSpc>
              <a:spcBef>
                <a:spcPts val="675"/>
              </a:spcBef>
              <a:buClr>
                <a:srgbClr val="D1282E"/>
              </a:buClr>
              <a:buChar char="•"/>
              <a:tabLst>
                <a:tab pos="983615" algn="l"/>
                <a:tab pos="9842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by infection with microfilariae and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helminthic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parasites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3" y="6672071"/>
            <a:ext cx="8362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Tropical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Pulmonary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Eosinophilia: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Epidemiological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and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Clinical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30" dirty="0">
                <a:latin typeface="Arial"/>
                <a:cs typeface="Arial"/>
              </a:rPr>
              <a:t>Review,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Medicine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Published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2019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DOI:</a:t>
            </a:r>
            <a:r>
              <a:rPr sz="1100" u="heavy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10.23937/2378-</a:t>
            </a:r>
            <a:r>
              <a:rPr sz="11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3516/1410102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848867"/>
            <a:ext cx="7390130" cy="321972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275" dirty="0">
                <a:latin typeface="Arial"/>
                <a:cs typeface="Arial"/>
              </a:rPr>
              <a:t>Secondary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60" dirty="0">
                <a:latin typeface="Arial"/>
                <a:cs typeface="Arial"/>
              </a:rPr>
              <a:t>eosinophilia:</a:t>
            </a:r>
            <a:endParaRPr sz="2600" dirty="0">
              <a:latin typeface="Arial"/>
              <a:cs typeface="Arial"/>
            </a:endParaRPr>
          </a:p>
          <a:p>
            <a:pPr marL="881380" marR="5080" lvl="2" indent="-228600">
              <a:spcBef>
                <a:spcPts val="675"/>
              </a:spcBef>
              <a:buClr>
                <a:srgbClr val="D1282E"/>
              </a:buClr>
              <a:buFont typeface="Arial"/>
              <a:buChar char="•"/>
              <a:tabLst>
                <a:tab pos="955675" algn="l"/>
                <a:tab pos="95631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 association with asthma, drug allergies, and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vasculitis</a:t>
            </a: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229" dirty="0">
                <a:latin typeface="Arial"/>
                <a:cs typeface="Arial"/>
              </a:rPr>
              <a:t>Idiopathic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250" dirty="0">
                <a:latin typeface="Arial"/>
                <a:cs typeface="Arial"/>
              </a:rPr>
              <a:t>chronic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35" dirty="0">
                <a:latin typeface="Arial"/>
                <a:cs typeface="Arial"/>
              </a:rPr>
              <a:t>eosinophilic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270" dirty="0">
                <a:latin typeface="Arial"/>
                <a:cs typeface="Arial"/>
              </a:rPr>
              <a:t>pneumonia</a:t>
            </a:r>
            <a:r>
              <a:rPr sz="2600" b="1" i="1" spc="-27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881380" marR="5080" lvl="2" indent="-228600">
              <a:lnSpc>
                <a:spcPct val="100800"/>
              </a:lnSpc>
              <a:spcBef>
                <a:spcPts val="675"/>
              </a:spcBef>
              <a:buClr>
                <a:srgbClr val="D1282E"/>
              </a:buClr>
              <a:buFont typeface="Arial"/>
              <a:buChar char="•"/>
              <a:tabLst>
                <a:tab pos="955675" algn="l"/>
                <a:tab pos="95631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of exclusion, once other causes of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pulmonary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eosinophilia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ruled out.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7528559" cy="4787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665095" marR="5080" indent="-2653030">
              <a:lnSpc>
                <a:spcPts val="3790"/>
              </a:lnSpc>
              <a:spcBef>
                <a:spcPts val="250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SMOKING-RELATED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INTERSTITIAL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0968" y="6551676"/>
            <a:ext cx="52685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https://health.clevelandclinic.org/even-smoking-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just-</a:t>
            </a: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one-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or-two-</a:t>
            </a: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cigarettes-a-day-increases-your-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risk-</a:t>
            </a:r>
            <a:r>
              <a:rPr sz="8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of-lung-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disease/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359" y="1981200"/>
            <a:ext cx="6019800" cy="38604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8495030" cy="52238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5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SMOKING-RELATED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INTERSTITIAL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endParaRPr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133600"/>
            <a:ext cx="6325235" cy="1090042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Desquamative interstitial pneumonia (DIP)</a:t>
            </a: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bronchiolitis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066800"/>
            <a:ext cx="6725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DESQUAMATIVE INTERSTITIAL PNEUMONIA (DIP)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133600"/>
            <a:ext cx="8064500" cy="216418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 algn="just">
              <a:lnSpc>
                <a:spcPct val="101200"/>
              </a:lnSpc>
              <a:spcBef>
                <a:spcPts val="60"/>
              </a:spcBef>
              <a:buChar char="•"/>
              <a:tabLst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striking histologic feature of DIP is the accumulation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 of macrophages containing dusty-brown pigment
(smoker’s macrophages) in the air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spaces</a:t>
            </a:r>
            <a:endParaRPr lang="en-US" sz="2400" kern="1200" spc="-5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 algn="just">
              <a:lnSpc>
                <a:spcPct val="101200"/>
              </a:lnSpc>
              <a:spcBef>
                <a:spcPts val="60"/>
              </a:spcBef>
              <a:buChar char="•"/>
              <a:tabLst>
                <a:tab pos="355600" algn="l"/>
              </a:tabLst>
            </a:pP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Lymphocytes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alveolar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  <a:tabLst>
                <a:tab pos="354965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+/- mild Interstitial fibrosis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" y="755455"/>
            <a:ext cx="8343900" cy="444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80"/>
              </a:lnSpc>
            </a:pPr>
            <a:r>
              <a:rPr sz="2800" b="1" spc="-425" dirty="0">
                <a:solidFill>
                  <a:srgbClr val="D1282E"/>
                </a:solidFill>
                <a:latin typeface="Arial"/>
                <a:cs typeface="Arial"/>
              </a:rPr>
              <a:t>DESQUAMATIVE</a:t>
            </a:r>
            <a:r>
              <a:rPr sz="2800" b="1" spc="-220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sz="2800" b="1" spc="-355" dirty="0">
                <a:solidFill>
                  <a:srgbClr val="D1282E"/>
                </a:solidFill>
                <a:latin typeface="Arial"/>
                <a:cs typeface="Arial"/>
              </a:rPr>
              <a:t>INTERSTITIAL</a:t>
            </a:r>
            <a:r>
              <a:rPr sz="2800" b="1" spc="-270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sz="2800" b="1" spc="-409" dirty="0">
                <a:solidFill>
                  <a:srgbClr val="D1282E"/>
                </a:solidFill>
                <a:latin typeface="Arial"/>
                <a:cs typeface="Arial"/>
              </a:rPr>
              <a:t>PNEUMONIA</a:t>
            </a:r>
            <a:r>
              <a:rPr sz="2800" b="1" spc="-310" dirty="0">
                <a:solidFill>
                  <a:srgbClr val="D1282E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D1282E"/>
                </a:solidFill>
                <a:latin typeface="Arial"/>
                <a:cs typeface="Arial"/>
              </a:rPr>
              <a:t>(DIP)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50">
              <a:latin typeface="Arial"/>
              <a:cs typeface="Arial"/>
            </a:endParaRPr>
          </a:p>
          <a:p>
            <a:pPr marL="647700" indent="-342900" algn="just">
              <a:lnSpc>
                <a:spcPct val="101200"/>
              </a:lnSpc>
            </a:pPr>
            <a:r>
              <a:rPr sz="2600" dirty="0">
                <a:latin typeface="Arial"/>
                <a:cs typeface="Arial"/>
              </a:rPr>
              <a:t>•</a:t>
            </a:r>
            <a:r>
              <a:rPr sz="2600" spc="190" dirty="0">
                <a:latin typeface="Arial"/>
                <a:cs typeface="Arial"/>
              </a:rPr>
              <a:t>  </a:t>
            </a:r>
            <a:r>
              <a:rPr sz="2600" spc="-390" dirty="0">
                <a:latin typeface="Arial"/>
                <a:cs typeface="Arial"/>
              </a:rPr>
              <a:t>The</a:t>
            </a:r>
            <a:r>
              <a:rPr sz="2600" spc="215" dirty="0">
                <a:latin typeface="Arial"/>
                <a:cs typeface="Arial"/>
              </a:rPr>
              <a:t> </a:t>
            </a:r>
            <a:r>
              <a:rPr sz="2600" spc="-330" dirty="0">
                <a:latin typeface="Arial"/>
                <a:cs typeface="Arial"/>
              </a:rPr>
              <a:t>most</a:t>
            </a:r>
            <a:r>
              <a:rPr sz="2600" spc="150" dirty="0">
                <a:latin typeface="Arial"/>
                <a:cs typeface="Arial"/>
              </a:rPr>
              <a:t> </a:t>
            </a:r>
            <a:r>
              <a:rPr sz="2600" spc="-215" dirty="0">
                <a:latin typeface="Arial"/>
                <a:cs typeface="Arial"/>
              </a:rPr>
              <a:t>striking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220" dirty="0">
                <a:latin typeface="Arial"/>
                <a:cs typeface="Arial"/>
              </a:rPr>
              <a:t>histologic</a:t>
            </a:r>
            <a:r>
              <a:rPr sz="2600" spc="75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feature</a:t>
            </a:r>
            <a:r>
              <a:rPr sz="2600" spc="85" dirty="0">
                <a:latin typeface="Arial"/>
                <a:cs typeface="Arial"/>
              </a:rPr>
              <a:t> </a:t>
            </a:r>
            <a:r>
              <a:rPr sz="2600" spc="-350" dirty="0">
                <a:latin typeface="Arial"/>
                <a:cs typeface="Arial"/>
              </a:rPr>
              <a:t>of</a:t>
            </a:r>
            <a:r>
              <a:rPr sz="2600" spc="165" dirty="0">
                <a:latin typeface="Arial"/>
                <a:cs typeface="Arial"/>
              </a:rPr>
              <a:t> </a:t>
            </a:r>
            <a:r>
              <a:rPr sz="2600" spc="-415" dirty="0">
                <a:latin typeface="Arial"/>
                <a:cs typeface="Arial"/>
              </a:rPr>
              <a:t>DIP</a:t>
            </a:r>
            <a:r>
              <a:rPr sz="2600" spc="235" dirty="0">
                <a:latin typeface="Arial"/>
                <a:cs typeface="Arial"/>
              </a:rPr>
              <a:t> </a:t>
            </a:r>
            <a:r>
              <a:rPr sz="2600" spc="-310" dirty="0">
                <a:latin typeface="Arial"/>
                <a:cs typeface="Arial"/>
              </a:rPr>
              <a:t>is</a:t>
            </a:r>
            <a:r>
              <a:rPr sz="2600" spc="130" dirty="0">
                <a:latin typeface="Arial"/>
                <a:cs typeface="Arial"/>
              </a:rPr>
              <a:t> </a:t>
            </a:r>
            <a:r>
              <a:rPr sz="2600" spc="-315" dirty="0">
                <a:latin typeface="Arial"/>
                <a:cs typeface="Arial"/>
              </a:rPr>
              <a:t>the</a:t>
            </a:r>
            <a:r>
              <a:rPr sz="2600" spc="1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accumulation </a:t>
            </a:r>
            <a:r>
              <a:rPr sz="2600" spc="-1440" dirty="0">
                <a:latin typeface="Arial"/>
                <a:cs typeface="Arial"/>
              </a:rPr>
              <a:t>of
large</a:t>
            </a:r>
            <a:r>
              <a:rPr sz="2600" spc="265" dirty="0">
                <a:latin typeface="Arial"/>
                <a:cs typeface="Arial"/>
              </a:rPr>
              <a:t>  </a:t>
            </a:r>
            <a:r>
              <a:rPr sz="2600" spc="-300" dirty="0">
                <a:latin typeface="Arial"/>
                <a:cs typeface="Arial"/>
              </a:rPr>
              <a:t>numbers</a:t>
            </a:r>
            <a:r>
              <a:rPr sz="2600" spc="125" dirty="0">
                <a:latin typeface="Arial"/>
                <a:cs typeface="Arial"/>
              </a:rPr>
              <a:t> </a:t>
            </a:r>
            <a:r>
              <a:rPr sz="2600" spc="-355" dirty="0">
                <a:latin typeface="Arial"/>
                <a:cs typeface="Arial"/>
              </a:rPr>
              <a:t>of</a:t>
            </a:r>
            <a:r>
              <a:rPr sz="2600" spc="175" dirty="0">
                <a:latin typeface="Arial"/>
                <a:cs typeface="Arial"/>
              </a:rPr>
              <a:t> </a:t>
            </a:r>
            <a:r>
              <a:rPr sz="2600" spc="-285" dirty="0">
                <a:latin typeface="Arial"/>
                <a:cs typeface="Arial"/>
              </a:rPr>
              <a:t>macrophages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containing</a:t>
            </a:r>
            <a:r>
              <a:rPr sz="2600" spc="215" dirty="0">
                <a:latin typeface="Arial"/>
                <a:cs typeface="Arial"/>
              </a:rPr>
              <a:t> </a:t>
            </a:r>
            <a:r>
              <a:rPr sz="2600" spc="-225" dirty="0">
                <a:latin typeface="Arial"/>
                <a:cs typeface="Arial"/>
              </a:rPr>
              <a:t>dusty-</a:t>
            </a:r>
            <a:r>
              <a:rPr sz="2600" spc="-290" dirty="0">
                <a:latin typeface="Arial"/>
                <a:cs typeface="Arial"/>
              </a:rPr>
              <a:t>brown </a:t>
            </a:r>
            <a:r>
              <a:rPr sz="2600" spc="-250" dirty="0">
                <a:latin typeface="Arial"/>
                <a:cs typeface="Arial"/>
              </a:rPr>
              <a:t>pigment
</a:t>
            </a:r>
            <a:r>
              <a:rPr sz="2600" i="1" spc="-250" dirty="0">
                <a:latin typeface="Arial"/>
                <a:cs typeface="Arial"/>
              </a:rPr>
              <a:t>(smoker’s</a:t>
            </a:r>
            <a:r>
              <a:rPr sz="2600" i="1" spc="-100" dirty="0">
                <a:latin typeface="Arial"/>
                <a:cs typeface="Arial"/>
              </a:rPr>
              <a:t> </a:t>
            </a:r>
            <a:r>
              <a:rPr sz="2600" i="1" spc="-254" dirty="0">
                <a:latin typeface="Arial"/>
                <a:cs typeface="Arial"/>
              </a:rPr>
              <a:t>macrophages)</a:t>
            </a:r>
            <a:r>
              <a:rPr sz="2600" i="1" spc="-114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in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229" dirty="0">
                <a:latin typeface="Arial"/>
                <a:cs typeface="Arial"/>
              </a:rPr>
              <a:t>the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90" dirty="0">
                <a:latin typeface="Arial"/>
                <a:cs typeface="Arial"/>
              </a:rPr>
              <a:t>air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spaces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2120"/>
              </a:spcBef>
              <a:tabLst>
                <a:tab pos="647065" algn="l"/>
              </a:tabLst>
            </a:pPr>
            <a:r>
              <a:rPr sz="2600" spc="-50" dirty="0">
                <a:latin typeface="Arial"/>
                <a:cs typeface="Arial"/>
              </a:rPr>
              <a:t>•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65" dirty="0">
                <a:latin typeface="Arial"/>
                <a:cs typeface="Arial"/>
              </a:rPr>
              <a:t>Lymphocytes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in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alveolar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septa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2145"/>
              </a:spcBef>
              <a:tabLst>
                <a:tab pos="647065" algn="l"/>
              </a:tabLst>
            </a:pPr>
            <a:r>
              <a:rPr sz="2600" spc="-50" dirty="0">
                <a:latin typeface="Arial"/>
                <a:cs typeface="Arial"/>
              </a:rPr>
              <a:t>•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200" dirty="0">
                <a:latin typeface="Arial"/>
                <a:cs typeface="Arial"/>
              </a:rPr>
              <a:t>+/-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29" dirty="0">
                <a:latin typeface="Arial"/>
                <a:cs typeface="Arial"/>
              </a:rPr>
              <a:t>mild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75" dirty="0">
                <a:latin typeface="Arial"/>
                <a:cs typeface="Arial"/>
              </a:rPr>
              <a:t>Interstitial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fibrosis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81920"/>
            <a:ext cx="8957945" cy="6049645"/>
            <a:chOff x="0" y="281920"/>
            <a:chExt cx="8957945" cy="6049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1920"/>
              <a:ext cx="8957753" cy="5943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930900"/>
              <a:ext cx="7642225" cy="400685"/>
            </a:xfrm>
            <a:custGeom>
              <a:avLst/>
              <a:gdLst/>
              <a:ahLst/>
              <a:cxnLst/>
              <a:rect l="l" t="t" r="r" b="b"/>
              <a:pathLst>
                <a:path w="7642225" h="400685">
                  <a:moveTo>
                    <a:pt x="7641836" y="0"/>
                  </a:moveTo>
                  <a:lnTo>
                    <a:pt x="0" y="0"/>
                  </a:lnTo>
                  <a:lnTo>
                    <a:pt x="0" y="400109"/>
                  </a:lnTo>
                  <a:lnTo>
                    <a:pt x="7641836" y="400109"/>
                  </a:lnTo>
                  <a:lnTo>
                    <a:pt x="7641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5930900"/>
            <a:ext cx="7642225" cy="40068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000" b="1" spc="-204" dirty="0">
                <a:latin typeface="Arial"/>
                <a:cs typeface="Arial"/>
              </a:rPr>
              <a:t>accumulation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of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large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29" dirty="0">
                <a:latin typeface="Arial"/>
                <a:cs typeface="Arial"/>
              </a:rPr>
              <a:t>numbers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of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225" dirty="0">
                <a:latin typeface="Arial"/>
                <a:cs typeface="Arial"/>
              </a:rPr>
              <a:t>macrophages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within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the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alveolar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spaces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4287" y="6316722"/>
            <a:ext cx="7670800" cy="433070"/>
            <a:chOff x="-14287" y="6316722"/>
            <a:chExt cx="7670800" cy="433070"/>
          </a:xfrm>
        </p:grpSpPr>
        <p:sp>
          <p:nvSpPr>
            <p:cNvPr id="8" name="object 8"/>
            <p:cNvSpPr/>
            <p:nvPr/>
          </p:nvSpPr>
          <p:spPr>
            <a:xfrm>
              <a:off x="0" y="6331010"/>
              <a:ext cx="7642225" cy="404495"/>
            </a:xfrm>
            <a:custGeom>
              <a:avLst/>
              <a:gdLst/>
              <a:ahLst/>
              <a:cxnLst/>
              <a:rect l="l" t="t" r="r" b="b"/>
              <a:pathLst>
                <a:path w="7642225" h="404495">
                  <a:moveTo>
                    <a:pt x="7641836" y="0"/>
                  </a:moveTo>
                  <a:lnTo>
                    <a:pt x="0" y="0"/>
                  </a:lnTo>
                  <a:lnTo>
                    <a:pt x="0" y="403878"/>
                  </a:lnTo>
                  <a:lnTo>
                    <a:pt x="7641836" y="403878"/>
                  </a:lnTo>
                  <a:lnTo>
                    <a:pt x="7641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31010"/>
              <a:ext cx="7642225" cy="404495"/>
            </a:xfrm>
            <a:custGeom>
              <a:avLst/>
              <a:gdLst/>
              <a:ahLst/>
              <a:cxnLst/>
              <a:rect l="l" t="t" r="r" b="b"/>
              <a:pathLst>
                <a:path w="7642225" h="404495">
                  <a:moveTo>
                    <a:pt x="0" y="0"/>
                  </a:moveTo>
                  <a:lnTo>
                    <a:pt x="7641836" y="0"/>
                  </a:lnTo>
                  <a:lnTo>
                    <a:pt x="7641836" y="403879"/>
                  </a:lnTo>
                  <a:lnTo>
                    <a:pt x="0" y="40387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6368796"/>
            <a:ext cx="5012055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000" b="1" spc="-200" dirty="0">
                <a:latin typeface="Arial"/>
                <a:cs typeface="Arial"/>
              </a:rPr>
              <a:t>only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slight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fibrous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thickening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of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the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alveolar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walls.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sz="1000" dirty="0">
                <a:latin typeface="Arial"/>
                <a:cs typeface="Arial"/>
              </a:rPr>
              <a:t>Robbin’s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</a:t>
            </a:r>
            <a:r>
              <a:rPr sz="1000" spc="-10" dirty="0">
                <a:latin typeface="Arial"/>
                <a:cs typeface="Arial"/>
              </a:rPr>
              <a:t> pathology,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33712" y="2509964"/>
            <a:ext cx="1007110" cy="513715"/>
            <a:chOff x="3033712" y="2509964"/>
            <a:chExt cx="1007110" cy="513715"/>
          </a:xfrm>
        </p:grpSpPr>
        <p:sp>
          <p:nvSpPr>
            <p:cNvPr id="12" name="object 12"/>
            <p:cNvSpPr/>
            <p:nvPr/>
          </p:nvSpPr>
          <p:spPr>
            <a:xfrm>
              <a:off x="3048000" y="2524251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0" y="2524251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12120" y="3724946"/>
            <a:ext cx="1007110" cy="513715"/>
            <a:chOff x="4012120" y="3724946"/>
            <a:chExt cx="1007110" cy="513715"/>
          </a:xfrm>
        </p:grpSpPr>
        <p:sp>
          <p:nvSpPr>
            <p:cNvPr id="15" name="object 15"/>
            <p:cNvSpPr/>
            <p:nvPr/>
          </p:nvSpPr>
          <p:spPr>
            <a:xfrm>
              <a:off x="4026408" y="373923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736091" y="363473"/>
                  </a:lnTo>
                  <a:lnTo>
                    <a:pt x="736091" y="484631"/>
                  </a:lnTo>
                  <a:lnTo>
                    <a:pt x="978407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6408" y="373923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08600" y="1215227"/>
            <a:ext cx="561975" cy="513715"/>
            <a:chOff x="908600" y="1215227"/>
            <a:chExt cx="561975" cy="513715"/>
          </a:xfrm>
        </p:grpSpPr>
        <p:sp>
          <p:nvSpPr>
            <p:cNvPr id="18" name="object 18"/>
            <p:cNvSpPr/>
            <p:nvPr/>
          </p:nvSpPr>
          <p:spPr>
            <a:xfrm>
              <a:off x="922888" y="1229514"/>
              <a:ext cx="533400" cy="485140"/>
            </a:xfrm>
            <a:custGeom>
              <a:avLst/>
              <a:gdLst/>
              <a:ahLst/>
              <a:cxnLst/>
              <a:rect l="l" t="t" r="r" b="b"/>
              <a:pathLst>
                <a:path w="533400" h="485139">
                  <a:moveTo>
                    <a:pt x="291084" y="0"/>
                  </a:moveTo>
                  <a:lnTo>
                    <a:pt x="291084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291084" y="363474"/>
                  </a:lnTo>
                  <a:lnTo>
                    <a:pt x="291084" y="484631"/>
                  </a:lnTo>
                  <a:lnTo>
                    <a:pt x="533399" y="242315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2888" y="1229514"/>
              <a:ext cx="533400" cy="485140"/>
            </a:xfrm>
            <a:custGeom>
              <a:avLst/>
              <a:gdLst/>
              <a:ahLst/>
              <a:cxnLst/>
              <a:rect l="l" t="t" r="r" b="b"/>
              <a:pathLst>
                <a:path w="533400" h="485139">
                  <a:moveTo>
                    <a:pt x="0" y="121157"/>
                  </a:moveTo>
                  <a:lnTo>
                    <a:pt x="291084" y="121157"/>
                  </a:lnTo>
                  <a:lnTo>
                    <a:pt x="291084" y="0"/>
                  </a:lnTo>
                  <a:lnTo>
                    <a:pt x="533400" y="242316"/>
                  </a:lnTo>
                  <a:lnTo>
                    <a:pt x="291084" y="484632"/>
                  </a:lnTo>
                  <a:lnTo>
                    <a:pt x="291084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624512" y="1738312"/>
            <a:ext cx="561975" cy="513715"/>
            <a:chOff x="5624512" y="1738312"/>
            <a:chExt cx="561975" cy="513715"/>
          </a:xfrm>
        </p:grpSpPr>
        <p:sp>
          <p:nvSpPr>
            <p:cNvPr id="21" name="object 21"/>
            <p:cNvSpPr/>
            <p:nvPr/>
          </p:nvSpPr>
          <p:spPr>
            <a:xfrm>
              <a:off x="5638800" y="1752600"/>
              <a:ext cx="533400" cy="485140"/>
            </a:xfrm>
            <a:custGeom>
              <a:avLst/>
              <a:gdLst/>
              <a:ahLst/>
              <a:cxnLst/>
              <a:rect l="l" t="t" r="r" b="b"/>
              <a:pathLst>
                <a:path w="533400" h="485139">
                  <a:moveTo>
                    <a:pt x="291084" y="0"/>
                  </a:moveTo>
                  <a:lnTo>
                    <a:pt x="291084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91084" y="363474"/>
                  </a:lnTo>
                  <a:lnTo>
                    <a:pt x="291084" y="484632"/>
                  </a:lnTo>
                  <a:lnTo>
                    <a:pt x="533400" y="242315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38800" y="1752600"/>
              <a:ext cx="533400" cy="485140"/>
            </a:xfrm>
            <a:custGeom>
              <a:avLst/>
              <a:gdLst/>
              <a:ahLst/>
              <a:cxnLst/>
              <a:rect l="l" t="t" r="r" b="b"/>
              <a:pathLst>
                <a:path w="533400" h="485139">
                  <a:moveTo>
                    <a:pt x="0" y="121157"/>
                  </a:moveTo>
                  <a:lnTo>
                    <a:pt x="291084" y="121157"/>
                  </a:lnTo>
                  <a:lnTo>
                    <a:pt x="291084" y="0"/>
                  </a:lnTo>
                  <a:lnTo>
                    <a:pt x="533400" y="242316"/>
                  </a:lnTo>
                  <a:lnTo>
                    <a:pt x="291084" y="484632"/>
                  </a:lnTo>
                  <a:lnTo>
                    <a:pt x="291084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1545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40" dirty="0">
                <a:solidFill>
                  <a:srgbClr val="000000"/>
                </a:solidFill>
                <a:latin typeface="Arial"/>
                <a:cs typeface="Arial"/>
              </a:rPr>
              <a:t>Outcome</a:t>
            </a:r>
            <a:r>
              <a:rPr sz="2600" spc="-34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2209800"/>
            <a:ext cx="8007984" cy="180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prognosis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5080" indent="-342900">
              <a:lnSpc>
                <a:spcPct val="1415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excellent response to steroids and smoking cessation,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progress despite therapy.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90600"/>
            <a:ext cx="3467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0" dirty="0"/>
              <a:t>PATHOGENESIS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51862" y="1981200"/>
            <a:ext cx="8046720" cy="35077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inhalation, the particles interact with epithelial cells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macrophages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71755" indent="-342900">
              <a:lnSpc>
                <a:spcPct val="102299"/>
              </a:lnSpc>
              <a:spcBef>
                <a:spcPts val="19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Activating the inflammasome and the release of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mediators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pulmonary macrophages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55700" marR="449580" lvl="1" indent="-228600">
              <a:lnSpc>
                <a:spcPct val="100800"/>
              </a:lnSpc>
              <a:spcBef>
                <a:spcPts val="2010"/>
              </a:spcBef>
              <a:buClr>
                <a:srgbClr val="D1282E"/>
              </a:buClr>
              <a:buChar char="•"/>
              <a:tabLst>
                <a:tab pos="11557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IL-1, TNF, fibronectin, lipid mediators, oxygen-derived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radicals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fibrogenic cytokines.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14400"/>
            <a:ext cx="7661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RESPIRATORY</a:t>
            </a:r>
            <a:r>
              <a:rPr sz="3600" spc="-110" dirty="0"/>
              <a:t> </a:t>
            </a:r>
            <a:r>
              <a:rPr sz="3600" spc="-65" dirty="0"/>
              <a:t>BRONCHIOLITIS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81200"/>
            <a:ext cx="8259445" cy="3662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lesion in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smokers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lnSpc>
                <a:spcPct val="90400"/>
              </a:lnSpc>
              <a:spcBef>
                <a:spcPts val="18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presence of pigmented intraluminal macrophages akin to those in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DIP,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“bronchiolocentric” distribution (first- and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second-order</a:t>
            </a:r>
            <a:r>
              <a:rPr lang="en-US"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</a:t>
            </a: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bronchioles).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39750" indent="-527050">
              <a:lnSpc>
                <a:spcPct val="100000"/>
              </a:lnSpc>
              <a:buChar char="•"/>
              <a:tabLst>
                <a:tab pos="539115" algn="l"/>
                <a:tab pos="53975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 peribronchiolar fibrosis.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with DIP, presents with gradual onset of dyspnea and dry </a:t>
            </a:r>
            <a:r>
              <a:rPr sz="2400" kern="1200" spc="-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cough</a:t>
            </a:r>
            <a:endParaRPr sz="24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indent="-457200">
              <a:lnSpc>
                <a:spcPct val="100000"/>
              </a:lnSpc>
              <a:spcBef>
                <a:spcPts val="159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recede with smoking cessation.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382000" cy="44957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2343911"/>
            <a:ext cx="691286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2412"/>
            <a:ext cx="7581265" cy="2135841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marR="5080" indent="-342900">
              <a:lnSpc>
                <a:spcPct val="102299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mixed with other minerals, the fibrogenic effect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quartz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reduced.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marR="348615" indent="-342900">
              <a:lnSpc>
                <a:spcPct val="102299"/>
              </a:lnSpc>
              <a:spcBef>
                <a:spcPts val="19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fortuitous situation is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quartz in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workplace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rarely pure.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2220467"/>
            <a:ext cx="8081009" cy="177356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185" dirty="0">
                <a:latin typeface="Arial"/>
                <a:cs typeface="Arial"/>
              </a:rPr>
              <a:t>Macroscopically</a:t>
            </a:r>
            <a:r>
              <a:rPr sz="2600" spc="-185" dirty="0"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881380" marR="5080" lvl="1" indent="-228600">
              <a:lnSpc>
                <a:spcPct val="100000"/>
              </a:lnSpc>
              <a:spcBef>
                <a:spcPts val="675"/>
              </a:spcBef>
              <a:buClr>
                <a:srgbClr val="D1282E"/>
              </a:buClr>
              <a:buChar char="•"/>
              <a:tabLst>
                <a:tab pos="8813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 stages are tiny, barely palpable, discrete,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pale-to-black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(if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coal dust is present) nodules</a:t>
            </a:r>
          </a:p>
          <a:p>
            <a:pPr marL="881380" lvl="1" indent="-228600">
              <a:lnSpc>
                <a:spcPct val="100000"/>
              </a:lnSpc>
              <a:spcBef>
                <a:spcPts val="575"/>
              </a:spcBef>
              <a:buClr>
                <a:srgbClr val="D1282E"/>
              </a:buClr>
              <a:buFont typeface="Arial"/>
              <a:buChar char="•"/>
              <a:tabLst>
                <a:tab pos="8813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 zones of the lungs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8027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/>
              <a:t>M</a:t>
            </a:r>
            <a:r>
              <a:rPr sz="3200" spc="-70" dirty="0"/>
              <a:t>OR</a:t>
            </a:r>
            <a:r>
              <a:rPr sz="3200" spc="-65" dirty="0"/>
              <a:t>P</a:t>
            </a:r>
            <a:r>
              <a:rPr sz="3200" spc="-70" dirty="0"/>
              <a:t>HO</a:t>
            </a:r>
            <a:r>
              <a:rPr sz="3200" spc="-120" dirty="0"/>
              <a:t>L</a:t>
            </a:r>
            <a:r>
              <a:rPr sz="3200" spc="-70" dirty="0"/>
              <a:t>OG</a:t>
            </a:r>
            <a:r>
              <a:rPr sz="3200" spc="-585" dirty="0"/>
              <a:t>Y</a:t>
            </a:r>
            <a:r>
              <a:rPr sz="3200" spc="-5" dirty="0"/>
              <a:t>,</a:t>
            </a:r>
            <a:r>
              <a:rPr sz="3200" spc="-155" dirty="0"/>
              <a:t> </a:t>
            </a:r>
            <a:r>
              <a:rPr sz="3200" spc="-55" dirty="0"/>
              <a:t>SILICOTIC</a:t>
            </a:r>
            <a:r>
              <a:rPr sz="3200" spc="-140" dirty="0"/>
              <a:t> </a:t>
            </a:r>
            <a:r>
              <a:rPr sz="3200" spc="-45" dirty="0"/>
              <a:t>NODULES: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030997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484" y="6629400"/>
            <a:ext cx="5438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Courtesy</a:t>
            </a:r>
            <a:r>
              <a:rPr sz="1100" i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1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Dr.</a:t>
            </a:r>
            <a:r>
              <a:rPr sz="11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John</a:t>
            </a:r>
            <a:r>
              <a:rPr sz="11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Godleski,</a:t>
            </a:r>
            <a:r>
              <a:rPr sz="1100" i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Brigham</a:t>
            </a:r>
            <a:r>
              <a:rPr sz="1100" i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11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Women’s</a:t>
            </a:r>
            <a:r>
              <a:rPr sz="1100" i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C000"/>
                </a:solidFill>
                <a:latin typeface="Arial"/>
                <a:cs typeface="Arial"/>
              </a:rPr>
              <a:t>Hospital,</a:t>
            </a:r>
            <a:r>
              <a:rPr sz="11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C000"/>
                </a:solidFill>
                <a:latin typeface="Arial"/>
                <a:cs typeface="Arial"/>
              </a:rPr>
              <a:t>Boston,Massachusetts.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2529" y="527304"/>
            <a:ext cx="1541780" cy="2416175"/>
            <a:chOff x="1262529" y="527304"/>
            <a:chExt cx="1541780" cy="2416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8215" y="527304"/>
              <a:ext cx="1075944" cy="600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58513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40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2599" y="58513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40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F5C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6817" y="2666999"/>
              <a:ext cx="978535" cy="261620"/>
            </a:xfrm>
            <a:custGeom>
              <a:avLst/>
              <a:gdLst/>
              <a:ahLst/>
              <a:cxnLst/>
              <a:rect l="l" t="t" r="r" b="b"/>
              <a:pathLst>
                <a:path w="978535" h="261619">
                  <a:moveTo>
                    <a:pt x="847603" y="0"/>
                  </a:moveTo>
                  <a:lnTo>
                    <a:pt x="847603" y="65402"/>
                  </a:lnTo>
                  <a:lnTo>
                    <a:pt x="0" y="65402"/>
                  </a:lnTo>
                  <a:lnTo>
                    <a:pt x="0" y="196207"/>
                  </a:lnTo>
                  <a:lnTo>
                    <a:pt x="847603" y="196207"/>
                  </a:lnTo>
                  <a:lnTo>
                    <a:pt x="847603" y="261609"/>
                  </a:lnTo>
                  <a:lnTo>
                    <a:pt x="978407" y="130804"/>
                  </a:lnTo>
                  <a:lnTo>
                    <a:pt x="847603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6817" y="2666999"/>
              <a:ext cx="978535" cy="261620"/>
            </a:xfrm>
            <a:custGeom>
              <a:avLst/>
              <a:gdLst/>
              <a:ahLst/>
              <a:cxnLst/>
              <a:rect l="l" t="t" r="r" b="b"/>
              <a:pathLst>
                <a:path w="978535" h="261619">
                  <a:moveTo>
                    <a:pt x="0" y="65402"/>
                  </a:moveTo>
                  <a:lnTo>
                    <a:pt x="847603" y="65402"/>
                  </a:lnTo>
                  <a:lnTo>
                    <a:pt x="847603" y="0"/>
                  </a:lnTo>
                  <a:lnTo>
                    <a:pt x="978408" y="130805"/>
                  </a:lnTo>
                  <a:lnTo>
                    <a:pt x="847603" y="261610"/>
                  </a:lnTo>
                  <a:lnTo>
                    <a:pt x="847603" y="196207"/>
                  </a:lnTo>
                  <a:lnTo>
                    <a:pt x="0" y="196207"/>
                  </a:lnTo>
                  <a:lnTo>
                    <a:pt x="0" y="65402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534667"/>
            <a:ext cx="7352665" cy="32899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7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600" b="1" spc="-180" dirty="0">
                <a:latin typeface="Arial"/>
                <a:cs typeface="Arial"/>
              </a:rPr>
              <a:t>Microscopically:</a:t>
            </a:r>
            <a:endParaRPr sz="26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Silicotic nodules:</a:t>
            </a:r>
          </a:p>
          <a:p>
            <a:pPr marL="880744" marR="5080" lvl="1" indent="-228600">
              <a:lnSpc>
                <a:spcPct val="102299"/>
              </a:lnSpc>
              <a:spcBef>
                <a:spcPts val="525"/>
              </a:spcBef>
              <a:buClr>
                <a:srgbClr val="D1282E"/>
              </a:buClr>
              <a:buFont typeface="Arial"/>
              <a:buChar char="•"/>
              <a:tabLst>
                <a:tab pos="8813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Concentrically arranged hyalinized collagen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surrounding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amorphous center.</a:t>
            </a:r>
          </a:p>
          <a:p>
            <a:pPr marL="881380" lvl="1" indent="-228600">
              <a:lnSpc>
                <a:spcPct val="100000"/>
              </a:lnSpc>
              <a:spcBef>
                <a:spcPts val="575"/>
              </a:spcBef>
              <a:buClr>
                <a:srgbClr val="D1282E"/>
              </a:buClr>
              <a:buChar char="•"/>
              <a:tabLst>
                <a:tab pos="8813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“whorled” collagen fibers</a:t>
            </a: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1282E"/>
              </a:buClr>
              <a:buFont typeface="Arial"/>
              <a:buChar char="•"/>
            </a:pPr>
            <a:endParaRPr sz="3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Polarized microscopy reveals weakly birefringent silica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772412"/>
            <a:ext cx="7329170" cy="184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900" marR="92075" indent="-457200">
              <a:spcBef>
                <a:spcPts val="25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Nodules may coalesce into hard, collagenous scars,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eventual 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progression to PMF</a:t>
            </a:r>
          </a:p>
          <a:p>
            <a:pPr marL="469900" indent="-457200">
              <a:spcBef>
                <a:spcPts val="30"/>
              </a:spcBef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endParaRPr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900" marR="5080" indent="-457200">
              <a:buClr>
                <a:srgbClr val="D1282E"/>
              </a:buClr>
              <a:buFont typeface="Arial"/>
              <a:buChar char="•"/>
              <a:tabLst>
                <a:tab pos="195580" algn="l"/>
              </a:tabLst>
            </a:pP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Fibrotic lesions also may occur in hilar lymph nodes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pleura</a:t>
            </a:r>
            <a:r>
              <a:rPr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870</Words>
  <Application>Microsoft Office PowerPoint</Application>
  <PresentationFormat>On-screen Show (4:3)</PresentationFormat>
  <Paragraphs>156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Retrospect</vt:lpstr>
      <vt:lpstr>1_Office Theme</vt:lpstr>
      <vt:lpstr>Respiratory system – Pathology CHRONIC  INTERSTITIAL(RESTRICTIVE, INFILTRATIVE) LUNG DISEASES</vt:lpstr>
      <vt:lpstr>SILICOSIS</vt:lpstr>
      <vt:lpstr>PowerPoint Presentation</vt:lpstr>
      <vt:lpstr>PATHOGENESIS</vt:lpstr>
      <vt:lpstr>PowerPoint Presentation</vt:lpstr>
      <vt:lpstr>MORPHOLOGY, SILICOTIC NODULES:</vt:lpstr>
      <vt:lpstr>PowerPoint Presentation</vt:lpstr>
      <vt:lpstr>PowerPoint Presentation</vt:lpstr>
      <vt:lpstr>PowerPoint Presentation</vt:lpstr>
      <vt:lpstr>SILICOTIC NODULE</vt:lpstr>
      <vt:lpstr>SEVERAL COALESCENT COLLAGENOUS SILICOTIC NODULES</vt:lpstr>
      <vt:lpstr>Silica cystals</vt:lpstr>
      <vt:lpstr>CLINICAL FEATURES:</vt:lpstr>
      <vt:lpstr>PowerPoint Presentation</vt:lpstr>
      <vt:lpstr>ASBESTOSIS AND ASBESTOS- RELATED DISEASES</vt:lpstr>
      <vt:lpstr>ASBESTOS</vt:lpstr>
      <vt:lpstr>ASSOCIATED WITH:</vt:lpstr>
      <vt:lpstr>PATHOGENESIS:</vt:lpstr>
      <vt:lpstr>PowerPoint Presentation</vt:lpstr>
      <vt:lpstr>MORPHOLOGY</vt:lpstr>
      <vt:lpstr>PowerPoint Presentation</vt:lpstr>
      <vt:lpstr>PowerPoint Presentation</vt:lpstr>
      <vt:lpstr>fibrous pleural plaque</vt:lpstr>
      <vt:lpstr>PowerPoint Presentation</vt:lpstr>
      <vt:lpstr>MORPHOLOGY</vt:lpstr>
      <vt:lpstr>PowerPoint Presentation</vt:lpstr>
      <vt:lpstr>CLINICAL FEATURES:</vt:lpstr>
      <vt:lpstr>OUTCOMES:</vt:lpstr>
      <vt:lpstr>PULMONARY EOSINOPHILIA</vt:lpstr>
      <vt:lpstr>PULMONARY EOSINOPHILIA</vt:lpstr>
      <vt:lpstr>DIVIDED INTO:</vt:lpstr>
      <vt:lpstr>PowerPoint Presentation</vt:lpstr>
      <vt:lpstr>PowerPoint Presentation</vt:lpstr>
      <vt:lpstr>PowerPoint Presentation</vt:lpstr>
      <vt:lpstr>SMOKING-RELATED INTERSTITIAL DISEASES</vt:lpstr>
      <vt:lpstr>SMOKING-RELATED INTERSTITIAL DISEASES</vt:lpstr>
      <vt:lpstr>DESQUAMATIVE INTERSTITIAL PNEUMONIA (DIP)</vt:lpstr>
      <vt:lpstr>PowerPoint Presentation</vt:lpstr>
      <vt:lpstr>Outcome:</vt:lpstr>
      <vt:lpstr>RESPIRATORY BRONCHIOLITIS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– Pathology CHRONIC  INTERSTITIAL(RESTRICTIVE, INFILTRATIVE) LUNG DISEASES</dc:title>
  <cp:lastModifiedBy>User</cp:lastModifiedBy>
  <cp:revision>8</cp:revision>
  <dcterms:created xsi:type="dcterms:W3CDTF">2023-10-15T18:29:01Z</dcterms:created>
  <dcterms:modified xsi:type="dcterms:W3CDTF">2023-10-21T15:56:31Z</dcterms:modified>
</cp:coreProperties>
</file>