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333" r:id="rId4"/>
    <p:sldId id="284" r:id="rId5"/>
    <p:sldId id="285" r:id="rId6"/>
    <p:sldId id="296" r:id="rId7"/>
    <p:sldId id="316" r:id="rId8"/>
    <p:sldId id="317" r:id="rId9"/>
    <p:sldId id="318" r:id="rId10"/>
    <p:sldId id="309" r:id="rId11"/>
    <p:sldId id="287" r:id="rId12"/>
    <p:sldId id="335" r:id="rId13"/>
    <p:sldId id="292" r:id="rId14"/>
    <p:sldId id="334" r:id="rId15"/>
    <p:sldId id="336" r:id="rId16"/>
    <p:sldId id="289" r:id="rId17"/>
    <p:sldId id="338" r:id="rId18"/>
    <p:sldId id="314" r:id="rId19"/>
    <p:sldId id="315" r:id="rId20"/>
    <p:sldId id="291" r:id="rId21"/>
    <p:sldId id="340" r:id="rId22"/>
    <p:sldId id="339" r:id="rId23"/>
    <p:sldId id="337" r:id="rId24"/>
    <p:sldId id="342" r:id="rId25"/>
    <p:sldId id="341" r:id="rId26"/>
    <p:sldId id="320" r:id="rId27"/>
    <p:sldId id="321" r:id="rId28"/>
    <p:sldId id="322" r:id="rId29"/>
    <p:sldId id="298" r:id="rId30"/>
    <p:sldId id="299" r:id="rId31"/>
    <p:sldId id="326" r:id="rId32"/>
    <p:sldId id="331" r:id="rId33"/>
    <p:sldId id="323" r:id="rId34"/>
    <p:sldId id="301" r:id="rId35"/>
    <p:sldId id="33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65602-78D9-4DAC-A024-987DC9C720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745D645-AAE5-4F01-B8AF-9B04285A66FE}">
      <dgm:prSet/>
      <dgm:spPr/>
      <dgm:t>
        <a:bodyPr/>
        <a:lstStyle/>
        <a:p>
          <a:r>
            <a:rPr lang="en-US" dirty="0"/>
            <a:t>All individuals who need care have access to health services </a:t>
          </a:r>
          <a:r>
            <a:rPr lang="en-US" b="1" dirty="0"/>
            <a:t>(equity)</a:t>
          </a:r>
        </a:p>
      </dgm:t>
    </dgm:pt>
    <dgm:pt modelId="{1C620FFB-EF9A-451E-AD3C-F0F84151FC10}" type="parTrans" cxnId="{1D2859BE-8F55-4EA7-9AE6-987159AB7150}">
      <dgm:prSet/>
      <dgm:spPr/>
      <dgm:t>
        <a:bodyPr/>
        <a:lstStyle/>
        <a:p>
          <a:endParaRPr lang="en-US"/>
        </a:p>
      </dgm:t>
    </dgm:pt>
    <dgm:pt modelId="{BDE95E65-9AA3-4D10-91C2-FD073D253266}" type="sibTrans" cxnId="{1D2859BE-8F55-4EA7-9AE6-987159AB7150}">
      <dgm:prSet/>
      <dgm:spPr/>
      <dgm:t>
        <a:bodyPr/>
        <a:lstStyle/>
        <a:p>
          <a:endParaRPr lang="en-US"/>
        </a:p>
      </dgm:t>
    </dgm:pt>
    <dgm:pt modelId="{2536F2C9-CB6E-4738-BCB4-0B37EEBB954E}">
      <dgm:prSet/>
      <dgm:spPr/>
      <dgm:t>
        <a:bodyPr/>
        <a:lstStyle/>
        <a:p>
          <a:r>
            <a:rPr lang="en-US" dirty="0"/>
            <a:t>All services provided are best value for money </a:t>
          </a:r>
          <a:r>
            <a:rPr lang="en-US" b="1" dirty="0"/>
            <a:t>(efficiency) </a:t>
          </a:r>
        </a:p>
      </dgm:t>
    </dgm:pt>
    <dgm:pt modelId="{7EA53CC6-A7B4-4C90-B91E-4433312FFA0B}" type="parTrans" cxnId="{A6A0AD15-E17D-4F94-AF20-527FB24A9740}">
      <dgm:prSet/>
      <dgm:spPr/>
      <dgm:t>
        <a:bodyPr/>
        <a:lstStyle/>
        <a:p>
          <a:endParaRPr lang="en-US"/>
        </a:p>
      </dgm:t>
    </dgm:pt>
    <dgm:pt modelId="{9029D5E9-5C2D-49B9-B7FE-A293AFAC8097}" type="sibTrans" cxnId="{A6A0AD15-E17D-4F94-AF20-527FB24A9740}">
      <dgm:prSet/>
      <dgm:spPr/>
      <dgm:t>
        <a:bodyPr/>
        <a:lstStyle/>
        <a:p>
          <a:endParaRPr lang="en-US"/>
        </a:p>
      </dgm:t>
    </dgm:pt>
    <dgm:pt modelId="{0F7442D9-01FD-45BC-99C7-27A5B24A8268}" type="pres">
      <dgm:prSet presAssocID="{0F765602-78D9-4DAC-A024-987DC9C7202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C9D2DE-093A-41F6-967C-07E886E8932F}" type="pres">
      <dgm:prSet presAssocID="{D745D645-AAE5-4F01-B8AF-9B04285A66FE}" presName="compNode" presStyleCnt="0"/>
      <dgm:spPr/>
    </dgm:pt>
    <dgm:pt modelId="{508E2D81-830F-4841-85D1-38566FEB6DD2}" type="pres">
      <dgm:prSet presAssocID="{D745D645-AAE5-4F01-B8AF-9B04285A66FE}" presName="bgRect" presStyleLbl="bgShp" presStyleIdx="0" presStyleCnt="2"/>
      <dgm:spPr/>
    </dgm:pt>
    <dgm:pt modelId="{6CF0E116-4D3E-425C-BD35-517213DDFD9A}" type="pres">
      <dgm:prSet presAssocID="{D745D645-AAE5-4F01-B8AF-9B04285A66F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6A9C659-A300-4536-AC43-CC76D2115E52}" type="pres">
      <dgm:prSet presAssocID="{D745D645-AAE5-4F01-B8AF-9B04285A66FE}" presName="spaceRect" presStyleCnt="0"/>
      <dgm:spPr/>
    </dgm:pt>
    <dgm:pt modelId="{6C3C77B9-09F3-4DFA-92AE-1543E7EC5E6E}" type="pres">
      <dgm:prSet presAssocID="{D745D645-AAE5-4F01-B8AF-9B04285A66F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6167179-1D00-4250-8AEF-46FA71CABEB0}" type="pres">
      <dgm:prSet presAssocID="{BDE95E65-9AA3-4D10-91C2-FD073D253266}" presName="sibTrans" presStyleCnt="0"/>
      <dgm:spPr/>
    </dgm:pt>
    <dgm:pt modelId="{16710B29-C850-4D3D-9228-59A8636D28FA}" type="pres">
      <dgm:prSet presAssocID="{2536F2C9-CB6E-4738-BCB4-0B37EEBB954E}" presName="compNode" presStyleCnt="0"/>
      <dgm:spPr/>
    </dgm:pt>
    <dgm:pt modelId="{6B83BE96-1197-4ED7-9696-22CF620175A5}" type="pres">
      <dgm:prSet presAssocID="{2536F2C9-CB6E-4738-BCB4-0B37EEBB954E}" presName="bgRect" presStyleLbl="bgShp" presStyleIdx="1" presStyleCnt="2"/>
      <dgm:spPr/>
    </dgm:pt>
    <dgm:pt modelId="{C617D464-CF89-4C90-BA70-B2CC744BA2E1}" type="pres">
      <dgm:prSet presAssocID="{2536F2C9-CB6E-4738-BCB4-0B37EEBB954E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33CD2C3-4DD6-4102-8CA7-22F943A2D635}" type="pres">
      <dgm:prSet presAssocID="{2536F2C9-CB6E-4738-BCB4-0B37EEBB954E}" presName="spaceRect" presStyleCnt="0"/>
      <dgm:spPr/>
    </dgm:pt>
    <dgm:pt modelId="{DF43DB27-575D-4798-B8E6-2AD21DECCA6D}" type="pres">
      <dgm:prSet presAssocID="{2536F2C9-CB6E-4738-BCB4-0B37EEBB954E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6A0AD15-E17D-4F94-AF20-527FB24A9740}" srcId="{0F765602-78D9-4DAC-A024-987DC9C72028}" destId="{2536F2C9-CB6E-4738-BCB4-0B37EEBB954E}" srcOrd="1" destOrd="0" parTransId="{7EA53CC6-A7B4-4C90-B91E-4433312FFA0B}" sibTransId="{9029D5E9-5C2D-49B9-B7FE-A293AFAC8097}"/>
    <dgm:cxn modelId="{8BFE6949-B571-46AA-BBE9-9CFEDF5175C9}" type="presOf" srcId="{0F765602-78D9-4DAC-A024-987DC9C72028}" destId="{0F7442D9-01FD-45BC-99C7-27A5B24A8268}" srcOrd="0" destOrd="0" presId="urn:microsoft.com/office/officeart/2018/2/layout/IconVerticalSolidList"/>
    <dgm:cxn modelId="{1D2859BE-8F55-4EA7-9AE6-987159AB7150}" srcId="{0F765602-78D9-4DAC-A024-987DC9C72028}" destId="{D745D645-AAE5-4F01-B8AF-9B04285A66FE}" srcOrd="0" destOrd="0" parTransId="{1C620FFB-EF9A-451E-AD3C-F0F84151FC10}" sibTransId="{BDE95E65-9AA3-4D10-91C2-FD073D253266}"/>
    <dgm:cxn modelId="{580086E5-AB03-4606-8A9B-730318D4FDC4}" type="presOf" srcId="{D745D645-AAE5-4F01-B8AF-9B04285A66FE}" destId="{6C3C77B9-09F3-4DFA-92AE-1543E7EC5E6E}" srcOrd="0" destOrd="0" presId="urn:microsoft.com/office/officeart/2018/2/layout/IconVerticalSolidList"/>
    <dgm:cxn modelId="{6AA7D82F-8AD8-4F22-BD57-FF8F47E72692}" type="presOf" srcId="{2536F2C9-CB6E-4738-BCB4-0B37EEBB954E}" destId="{DF43DB27-575D-4798-B8E6-2AD21DECCA6D}" srcOrd="0" destOrd="0" presId="urn:microsoft.com/office/officeart/2018/2/layout/IconVerticalSolidList"/>
    <dgm:cxn modelId="{1F0FA706-C8D6-43E0-AD8C-1DED6713376E}" type="presParOf" srcId="{0F7442D9-01FD-45BC-99C7-27A5B24A8268}" destId="{F2C9D2DE-093A-41F6-967C-07E886E8932F}" srcOrd="0" destOrd="0" presId="urn:microsoft.com/office/officeart/2018/2/layout/IconVerticalSolidList"/>
    <dgm:cxn modelId="{FFD2F15F-B631-402D-8778-78D4C05B0BF8}" type="presParOf" srcId="{F2C9D2DE-093A-41F6-967C-07E886E8932F}" destId="{508E2D81-830F-4841-85D1-38566FEB6DD2}" srcOrd="0" destOrd="0" presId="urn:microsoft.com/office/officeart/2018/2/layout/IconVerticalSolidList"/>
    <dgm:cxn modelId="{CDF5CD02-0BEB-4FFE-B379-5B08075A01A1}" type="presParOf" srcId="{F2C9D2DE-093A-41F6-967C-07E886E8932F}" destId="{6CF0E116-4D3E-425C-BD35-517213DDFD9A}" srcOrd="1" destOrd="0" presId="urn:microsoft.com/office/officeart/2018/2/layout/IconVerticalSolidList"/>
    <dgm:cxn modelId="{0E6AB51B-151F-48CF-BA09-9BE35A15F4F6}" type="presParOf" srcId="{F2C9D2DE-093A-41F6-967C-07E886E8932F}" destId="{D6A9C659-A300-4536-AC43-CC76D2115E52}" srcOrd="2" destOrd="0" presId="urn:microsoft.com/office/officeart/2018/2/layout/IconVerticalSolidList"/>
    <dgm:cxn modelId="{53EA29C6-557E-40A7-969C-CD34969FB452}" type="presParOf" srcId="{F2C9D2DE-093A-41F6-967C-07E886E8932F}" destId="{6C3C77B9-09F3-4DFA-92AE-1543E7EC5E6E}" srcOrd="3" destOrd="0" presId="urn:microsoft.com/office/officeart/2018/2/layout/IconVerticalSolidList"/>
    <dgm:cxn modelId="{6C4B153C-8367-4043-ADEF-1DAFAD3B17A7}" type="presParOf" srcId="{0F7442D9-01FD-45BC-99C7-27A5B24A8268}" destId="{66167179-1D00-4250-8AEF-46FA71CABEB0}" srcOrd="1" destOrd="0" presId="urn:microsoft.com/office/officeart/2018/2/layout/IconVerticalSolidList"/>
    <dgm:cxn modelId="{7F6C9C47-1EE5-4819-B2AB-1360B8F81108}" type="presParOf" srcId="{0F7442D9-01FD-45BC-99C7-27A5B24A8268}" destId="{16710B29-C850-4D3D-9228-59A8636D28FA}" srcOrd="2" destOrd="0" presId="urn:microsoft.com/office/officeart/2018/2/layout/IconVerticalSolidList"/>
    <dgm:cxn modelId="{DA058F87-ACE2-4C34-BF12-F07301EA641B}" type="presParOf" srcId="{16710B29-C850-4D3D-9228-59A8636D28FA}" destId="{6B83BE96-1197-4ED7-9696-22CF620175A5}" srcOrd="0" destOrd="0" presId="urn:microsoft.com/office/officeart/2018/2/layout/IconVerticalSolidList"/>
    <dgm:cxn modelId="{9EE9B5F7-6767-4BC2-89E5-A9DDD2346BB4}" type="presParOf" srcId="{16710B29-C850-4D3D-9228-59A8636D28FA}" destId="{C617D464-CF89-4C90-BA70-B2CC744BA2E1}" srcOrd="1" destOrd="0" presId="urn:microsoft.com/office/officeart/2018/2/layout/IconVerticalSolidList"/>
    <dgm:cxn modelId="{AF639BF4-DED7-47DD-83FB-BDC29C405446}" type="presParOf" srcId="{16710B29-C850-4D3D-9228-59A8636D28FA}" destId="{033CD2C3-4DD6-4102-8CA7-22F943A2D635}" srcOrd="2" destOrd="0" presId="urn:microsoft.com/office/officeart/2018/2/layout/IconVerticalSolidList"/>
    <dgm:cxn modelId="{171B3A08-A6BD-4B7A-97EC-B6AC489A285D}" type="presParOf" srcId="{16710B29-C850-4D3D-9228-59A8636D28FA}" destId="{DF43DB27-575D-4798-B8E6-2AD21DECCA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9DD08-3F0C-4DE0-98DD-01BF5B837962}" type="doc">
      <dgm:prSet loTypeId="urn:microsoft.com/office/officeart/2005/8/layout/process2" loCatId="process" qsTypeId="urn:microsoft.com/office/officeart/2005/8/quickstyle/3d4" qsCatId="3D" csTypeId="urn:microsoft.com/office/officeart/2005/8/colors/colorful1#1" csCatId="colorful" phldr="1"/>
      <dgm:spPr/>
    </dgm:pt>
    <dgm:pt modelId="{8BA3A996-0B52-40B6-AA13-ED0DDDCFD75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Revenue collection</a:t>
          </a:r>
        </a:p>
      </dgm:t>
    </dgm:pt>
    <dgm:pt modelId="{3797DAF6-8B3A-4493-81AE-2AC711416F08}" type="parTrans" cxnId="{AB4732B1-ADDA-419B-BACD-06FCCA83D243}">
      <dgm:prSet/>
      <dgm:spPr/>
    </dgm:pt>
    <dgm:pt modelId="{9346AB74-65C8-4B9D-B5DF-CC716039A616}" type="sibTrans" cxnId="{AB4732B1-ADDA-419B-BACD-06FCCA83D243}">
      <dgm:prSet/>
      <dgm:spPr/>
      <dgm:t>
        <a:bodyPr/>
        <a:lstStyle/>
        <a:p>
          <a:endParaRPr lang="en-US"/>
        </a:p>
      </dgm:t>
    </dgm:pt>
    <dgm:pt modelId="{2D1BD0E4-50A4-4604-894A-3B49B5B2C41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Pooling of resources</a:t>
          </a:r>
        </a:p>
      </dgm:t>
    </dgm:pt>
    <dgm:pt modelId="{C6139614-EE64-4F4C-9F7D-C6EAA8BBAF02}" type="parTrans" cxnId="{23479C24-1D0C-4A87-8627-40A4464019FF}">
      <dgm:prSet/>
      <dgm:spPr/>
    </dgm:pt>
    <dgm:pt modelId="{9C3C1EA4-7B58-40B9-8C28-05FCB958754C}" type="sibTrans" cxnId="{23479C24-1D0C-4A87-8627-40A4464019FF}">
      <dgm:prSet/>
      <dgm:spPr/>
      <dgm:t>
        <a:bodyPr/>
        <a:lstStyle/>
        <a:p>
          <a:endParaRPr lang="en-US"/>
        </a:p>
      </dgm:t>
    </dgm:pt>
    <dgm:pt modelId="{07DEFD88-9CBC-4E7C-B9F7-6D7D4AD10DB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Resource allocation</a:t>
          </a:r>
        </a:p>
      </dgm:t>
    </dgm:pt>
    <dgm:pt modelId="{005416C0-B5C8-454E-94EB-753268273EDD}" type="parTrans" cxnId="{1F4393B4-974E-4823-ABA3-9FCD6F8F02EB}">
      <dgm:prSet/>
      <dgm:spPr/>
    </dgm:pt>
    <dgm:pt modelId="{BC0CC4C9-3FA8-4EC9-A256-8C9BF971D733}" type="sibTrans" cxnId="{1F4393B4-974E-4823-ABA3-9FCD6F8F02EB}">
      <dgm:prSet/>
      <dgm:spPr/>
    </dgm:pt>
    <dgm:pt modelId="{988B0869-85A0-432C-BA79-1DF68081864A}" type="pres">
      <dgm:prSet presAssocID="{A749DD08-3F0C-4DE0-98DD-01BF5B837962}" presName="linearFlow" presStyleCnt="0">
        <dgm:presLayoutVars>
          <dgm:resizeHandles val="exact"/>
        </dgm:presLayoutVars>
      </dgm:prSet>
      <dgm:spPr/>
    </dgm:pt>
    <dgm:pt modelId="{C8200E81-DB7A-4861-9EB1-1911182DD244}" type="pres">
      <dgm:prSet presAssocID="{8BA3A996-0B52-40B6-AA13-ED0DDDCFD752}" presName="node" presStyleLbl="node1" presStyleIdx="0" presStyleCnt="3" custScaleX="2404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A105A9-FC01-4D24-86EE-8E4DEBA8E59E}" type="pres">
      <dgm:prSet presAssocID="{9346AB74-65C8-4B9D-B5DF-CC716039A616}" presName="sibTrans" presStyleLbl="sibTrans2D1" presStyleIdx="0" presStyleCnt="2"/>
      <dgm:spPr/>
      <dgm:t>
        <a:bodyPr/>
        <a:lstStyle/>
        <a:p>
          <a:endParaRPr lang="en-GB"/>
        </a:p>
      </dgm:t>
    </dgm:pt>
    <dgm:pt modelId="{A2AAB332-1C62-4156-AE7D-B24CB9690A52}" type="pres">
      <dgm:prSet presAssocID="{9346AB74-65C8-4B9D-B5DF-CC716039A616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E4703EDF-D7D3-46A0-8C9A-D0C5C7CB74EE}" type="pres">
      <dgm:prSet presAssocID="{2D1BD0E4-50A4-4604-894A-3B49B5B2C411}" presName="node" presStyleLbl="node1" presStyleIdx="1" presStyleCnt="3" custScaleX="240417" custLinFactNeighborX="0" custLinFactNeighborY="-22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4322D-05B7-4EA2-B260-61D67F165561}" type="pres">
      <dgm:prSet presAssocID="{9C3C1EA4-7B58-40B9-8C28-05FCB958754C}" presName="sibTrans" presStyleLbl="sibTrans2D1" presStyleIdx="1" presStyleCnt="2"/>
      <dgm:spPr/>
      <dgm:t>
        <a:bodyPr/>
        <a:lstStyle/>
        <a:p>
          <a:endParaRPr lang="en-GB"/>
        </a:p>
      </dgm:t>
    </dgm:pt>
    <dgm:pt modelId="{EB6343D4-5CB2-4062-AF96-0BEC194EAF29}" type="pres">
      <dgm:prSet presAssocID="{9C3C1EA4-7B58-40B9-8C28-05FCB958754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E1A1C24-2497-452C-AA3B-380C7B892E4B}" type="pres">
      <dgm:prSet presAssocID="{07DEFD88-9CBC-4E7C-B9F7-6D7D4AD10DBA}" presName="node" presStyleLbl="node1" presStyleIdx="2" presStyleCnt="3" custScaleX="2404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4393B4-974E-4823-ABA3-9FCD6F8F02EB}" srcId="{A749DD08-3F0C-4DE0-98DD-01BF5B837962}" destId="{07DEFD88-9CBC-4E7C-B9F7-6D7D4AD10DBA}" srcOrd="2" destOrd="0" parTransId="{005416C0-B5C8-454E-94EB-753268273EDD}" sibTransId="{BC0CC4C9-3FA8-4EC9-A256-8C9BF971D733}"/>
    <dgm:cxn modelId="{A5411DD1-2E5B-4361-9191-B28C9D8C880C}" type="presOf" srcId="{A749DD08-3F0C-4DE0-98DD-01BF5B837962}" destId="{988B0869-85A0-432C-BA79-1DF68081864A}" srcOrd="0" destOrd="0" presId="urn:microsoft.com/office/officeart/2005/8/layout/process2"/>
    <dgm:cxn modelId="{11807459-6A5A-4364-BF04-39AB94C63FE2}" type="presOf" srcId="{9C3C1EA4-7B58-40B9-8C28-05FCB958754C}" destId="{7FC4322D-05B7-4EA2-B260-61D67F165561}" srcOrd="0" destOrd="0" presId="urn:microsoft.com/office/officeart/2005/8/layout/process2"/>
    <dgm:cxn modelId="{DF0E2B6D-3C17-48AF-8E96-BEF86A28E42F}" type="presOf" srcId="{9C3C1EA4-7B58-40B9-8C28-05FCB958754C}" destId="{EB6343D4-5CB2-4062-AF96-0BEC194EAF29}" srcOrd="1" destOrd="0" presId="urn:microsoft.com/office/officeart/2005/8/layout/process2"/>
    <dgm:cxn modelId="{18FE92AB-666E-4EDC-B64D-475136DACC14}" type="presOf" srcId="{9346AB74-65C8-4B9D-B5DF-CC716039A616}" destId="{F2A105A9-FC01-4D24-86EE-8E4DEBA8E59E}" srcOrd="0" destOrd="0" presId="urn:microsoft.com/office/officeart/2005/8/layout/process2"/>
    <dgm:cxn modelId="{609ABABF-E054-40E4-8767-8938951175BF}" type="presOf" srcId="{9346AB74-65C8-4B9D-B5DF-CC716039A616}" destId="{A2AAB332-1C62-4156-AE7D-B24CB9690A52}" srcOrd="1" destOrd="0" presId="urn:microsoft.com/office/officeart/2005/8/layout/process2"/>
    <dgm:cxn modelId="{D4AB0EF3-D1A4-4E68-ACDC-608BC94DE0E5}" type="presOf" srcId="{8BA3A996-0B52-40B6-AA13-ED0DDDCFD752}" destId="{C8200E81-DB7A-4861-9EB1-1911182DD244}" srcOrd="0" destOrd="0" presId="urn:microsoft.com/office/officeart/2005/8/layout/process2"/>
    <dgm:cxn modelId="{AB4732B1-ADDA-419B-BACD-06FCCA83D243}" srcId="{A749DD08-3F0C-4DE0-98DD-01BF5B837962}" destId="{8BA3A996-0B52-40B6-AA13-ED0DDDCFD752}" srcOrd="0" destOrd="0" parTransId="{3797DAF6-8B3A-4493-81AE-2AC711416F08}" sibTransId="{9346AB74-65C8-4B9D-B5DF-CC716039A616}"/>
    <dgm:cxn modelId="{23479C24-1D0C-4A87-8627-40A4464019FF}" srcId="{A749DD08-3F0C-4DE0-98DD-01BF5B837962}" destId="{2D1BD0E4-50A4-4604-894A-3B49B5B2C411}" srcOrd="1" destOrd="0" parTransId="{C6139614-EE64-4F4C-9F7D-C6EAA8BBAF02}" sibTransId="{9C3C1EA4-7B58-40B9-8C28-05FCB958754C}"/>
    <dgm:cxn modelId="{2E096EB7-8F15-4C86-BACB-6A05F184119C}" type="presOf" srcId="{07DEFD88-9CBC-4E7C-B9F7-6D7D4AD10DBA}" destId="{6E1A1C24-2497-452C-AA3B-380C7B892E4B}" srcOrd="0" destOrd="0" presId="urn:microsoft.com/office/officeart/2005/8/layout/process2"/>
    <dgm:cxn modelId="{3326FDBF-F3EC-41C1-A2C8-93890392143C}" type="presOf" srcId="{2D1BD0E4-50A4-4604-894A-3B49B5B2C411}" destId="{E4703EDF-D7D3-46A0-8C9A-D0C5C7CB74EE}" srcOrd="0" destOrd="0" presId="urn:microsoft.com/office/officeart/2005/8/layout/process2"/>
    <dgm:cxn modelId="{EAE433F0-9977-460F-9CCF-842E4E0FFD7D}" type="presParOf" srcId="{988B0869-85A0-432C-BA79-1DF68081864A}" destId="{C8200E81-DB7A-4861-9EB1-1911182DD244}" srcOrd="0" destOrd="0" presId="urn:microsoft.com/office/officeart/2005/8/layout/process2"/>
    <dgm:cxn modelId="{3AC2F259-41D3-412B-9EAE-1D5E52D393D2}" type="presParOf" srcId="{988B0869-85A0-432C-BA79-1DF68081864A}" destId="{F2A105A9-FC01-4D24-86EE-8E4DEBA8E59E}" srcOrd="1" destOrd="0" presId="urn:microsoft.com/office/officeart/2005/8/layout/process2"/>
    <dgm:cxn modelId="{930FD996-77D3-4C44-ADAA-9E9795B9A9C4}" type="presParOf" srcId="{F2A105A9-FC01-4D24-86EE-8E4DEBA8E59E}" destId="{A2AAB332-1C62-4156-AE7D-B24CB9690A52}" srcOrd="0" destOrd="0" presId="urn:microsoft.com/office/officeart/2005/8/layout/process2"/>
    <dgm:cxn modelId="{7EDDC409-ED63-4CC6-8ECE-E0C3A154FBA3}" type="presParOf" srcId="{988B0869-85A0-432C-BA79-1DF68081864A}" destId="{E4703EDF-D7D3-46A0-8C9A-D0C5C7CB74EE}" srcOrd="2" destOrd="0" presId="urn:microsoft.com/office/officeart/2005/8/layout/process2"/>
    <dgm:cxn modelId="{B5FFBF09-6247-468F-AF17-7A2481C725A5}" type="presParOf" srcId="{988B0869-85A0-432C-BA79-1DF68081864A}" destId="{7FC4322D-05B7-4EA2-B260-61D67F165561}" srcOrd="3" destOrd="0" presId="urn:microsoft.com/office/officeart/2005/8/layout/process2"/>
    <dgm:cxn modelId="{2D29C5D6-E47D-42E0-9D80-F58B046F2C53}" type="presParOf" srcId="{7FC4322D-05B7-4EA2-B260-61D67F165561}" destId="{EB6343D4-5CB2-4062-AF96-0BEC194EAF29}" srcOrd="0" destOrd="0" presId="urn:microsoft.com/office/officeart/2005/8/layout/process2"/>
    <dgm:cxn modelId="{39A531BF-BDCF-4C10-99CB-CCA2A54B8C6E}" type="presParOf" srcId="{988B0869-85A0-432C-BA79-1DF68081864A}" destId="{6E1A1C24-2497-452C-AA3B-380C7B892E4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2D81-830F-4841-85D1-38566FEB6DD2}">
      <dsp:nvSpPr>
        <dsp:cNvPr id="0" name=""/>
        <dsp:cNvSpPr/>
      </dsp:nvSpPr>
      <dsp:spPr>
        <a:xfrm>
          <a:off x="0" y="1029714"/>
          <a:ext cx="4885203" cy="190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0E116-4D3E-425C-BD35-517213DDFD9A}">
      <dsp:nvSpPr>
        <dsp:cNvPr id="0" name=""/>
        <dsp:cNvSpPr/>
      </dsp:nvSpPr>
      <dsp:spPr>
        <a:xfrm>
          <a:off x="575055" y="1457441"/>
          <a:ext cx="1045556" cy="1045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C77B9-09F3-4DFA-92AE-1543E7EC5E6E}">
      <dsp:nvSpPr>
        <dsp:cNvPr id="0" name=""/>
        <dsp:cNvSpPr/>
      </dsp:nvSpPr>
      <dsp:spPr>
        <a:xfrm>
          <a:off x="2195667" y="1029714"/>
          <a:ext cx="2689535" cy="190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90" tIns="201190" rIns="201190" bIns="20119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All individuals who need care have access to health services </a:t>
          </a:r>
          <a:r>
            <a:rPr lang="en-US" sz="2300" b="1" kern="1200" dirty="0"/>
            <a:t>(equity)</a:t>
          </a:r>
        </a:p>
      </dsp:txBody>
      <dsp:txXfrm>
        <a:off x="2195667" y="1029714"/>
        <a:ext cx="2689535" cy="1901011"/>
      </dsp:txXfrm>
    </dsp:sp>
    <dsp:sp modelId="{6B83BE96-1197-4ED7-9696-22CF620175A5}">
      <dsp:nvSpPr>
        <dsp:cNvPr id="0" name=""/>
        <dsp:cNvSpPr/>
      </dsp:nvSpPr>
      <dsp:spPr>
        <a:xfrm>
          <a:off x="0" y="3405978"/>
          <a:ext cx="4885203" cy="19010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7D464-CF89-4C90-BA70-B2CC744BA2E1}">
      <dsp:nvSpPr>
        <dsp:cNvPr id="0" name=""/>
        <dsp:cNvSpPr/>
      </dsp:nvSpPr>
      <dsp:spPr>
        <a:xfrm>
          <a:off x="575055" y="3833705"/>
          <a:ext cx="1045556" cy="10455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3DB27-575D-4798-B8E6-2AD21DECCA6D}">
      <dsp:nvSpPr>
        <dsp:cNvPr id="0" name=""/>
        <dsp:cNvSpPr/>
      </dsp:nvSpPr>
      <dsp:spPr>
        <a:xfrm>
          <a:off x="2195667" y="3405978"/>
          <a:ext cx="2689535" cy="190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90" tIns="201190" rIns="201190" bIns="20119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All services provided are best value for money </a:t>
          </a:r>
          <a:r>
            <a:rPr lang="en-US" sz="2300" b="1" kern="1200" dirty="0"/>
            <a:t>(efficiency) </a:t>
          </a:r>
        </a:p>
      </dsp:txBody>
      <dsp:txXfrm>
        <a:off x="2195667" y="3405978"/>
        <a:ext cx="2689535" cy="1901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00E81-DB7A-4861-9EB1-1911182DD244}">
      <dsp:nvSpPr>
        <dsp:cNvPr id="0" name=""/>
        <dsp:cNvSpPr/>
      </dsp:nvSpPr>
      <dsp:spPr>
        <a:xfrm>
          <a:off x="1666533" y="0"/>
          <a:ext cx="489653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Revenue collection</a:t>
          </a:r>
        </a:p>
      </dsp:txBody>
      <dsp:txXfrm>
        <a:off x="1699673" y="33140"/>
        <a:ext cx="4830253" cy="1065210"/>
      </dsp:txXfrm>
    </dsp:sp>
    <dsp:sp modelId="{F2A105A9-FC01-4D24-86EE-8E4DEBA8E59E}">
      <dsp:nvSpPr>
        <dsp:cNvPr id="0" name=""/>
        <dsp:cNvSpPr/>
      </dsp:nvSpPr>
      <dsp:spPr>
        <a:xfrm rot="5400000">
          <a:off x="3907315" y="1153551"/>
          <a:ext cx="41496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3962049" y="1200652"/>
        <a:ext cx="305502" cy="290478"/>
      </dsp:txXfrm>
    </dsp:sp>
    <dsp:sp modelId="{E4703EDF-D7D3-46A0-8C9A-D0C5C7CB74EE}">
      <dsp:nvSpPr>
        <dsp:cNvPr id="0" name=""/>
        <dsp:cNvSpPr/>
      </dsp:nvSpPr>
      <dsp:spPr>
        <a:xfrm>
          <a:off x="1666533" y="1684784"/>
          <a:ext cx="4896533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</a:rPr>
            <a:t>Pooling of resources</a:t>
          </a:r>
        </a:p>
      </dsp:txBody>
      <dsp:txXfrm>
        <a:off x="1699673" y="1717924"/>
        <a:ext cx="4830253" cy="1065210"/>
      </dsp:txXfrm>
    </dsp:sp>
    <dsp:sp modelId="{7FC4322D-05B7-4EA2-B260-61D67F165561}">
      <dsp:nvSpPr>
        <dsp:cNvPr id="0" name=""/>
        <dsp:cNvSpPr/>
      </dsp:nvSpPr>
      <dsp:spPr>
        <a:xfrm rot="5400000">
          <a:off x="3897975" y="2850788"/>
          <a:ext cx="433648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3962048" y="2888549"/>
        <a:ext cx="305502" cy="303554"/>
      </dsp:txXfrm>
    </dsp:sp>
    <dsp:sp modelId="{6E1A1C24-2497-452C-AA3B-380C7B892E4B}">
      <dsp:nvSpPr>
        <dsp:cNvPr id="0" name=""/>
        <dsp:cNvSpPr/>
      </dsp:nvSpPr>
      <dsp:spPr>
        <a:xfrm>
          <a:off x="1666533" y="3394472"/>
          <a:ext cx="4896533" cy="1131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solidFill>
                <a:schemeClr val="tx1"/>
              </a:solidFill>
            </a:rPr>
            <a:t>Resource allocation</a:t>
          </a:r>
        </a:p>
      </dsp:txBody>
      <dsp:txXfrm>
        <a:off x="1699673" y="3427612"/>
        <a:ext cx="4830253" cy="106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C9E8-4A92-4E89-AB0D-600CBFAD818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F8A3-8180-470D-A476-F442654A6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79138-3C8D-40F1-8041-4F784DCA7B3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6F883-54C5-452B-87DD-A2D08C252C9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FFE1-29A0-4137-BF50-615E3BE4559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BE57-3002-4A51-8FFE-58B9F3A09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Healthcare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1628800"/>
            <a:ext cx="4680520" cy="177281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Israa Al-Rawashdeh MD,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MPH,PhD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Faculty of Medicine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Mutah University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2022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finances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87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1. Revenue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733256"/>
          </a:xfrm>
        </p:spPr>
        <p:txBody>
          <a:bodyPr>
            <a:normAutofit fontScale="70000" lnSpcReduction="20000"/>
          </a:bodyPr>
          <a:lstStyle/>
          <a:p>
            <a:r>
              <a:rPr lang="en-GB" sz="3400" b="1" dirty="0" smtClean="0"/>
              <a:t>Revenue </a:t>
            </a:r>
            <a:r>
              <a:rPr lang="en-GB" sz="3400" b="1" dirty="0"/>
              <a:t>collection</a:t>
            </a:r>
            <a:r>
              <a:rPr lang="ar-JO" sz="3400" b="1" dirty="0"/>
              <a:t>:</a:t>
            </a:r>
            <a:r>
              <a:rPr lang="en-GB" sz="3400" b="1" dirty="0"/>
              <a:t> </a:t>
            </a:r>
            <a:r>
              <a:rPr lang="en-GB" sz="3400" dirty="0"/>
              <a:t>The means by which a health system collects money from individuals, households or external sources</a:t>
            </a:r>
            <a:r>
              <a:rPr lang="ar-JO" sz="3400" dirty="0" smtClean="0"/>
              <a:t>.</a:t>
            </a:r>
            <a:endParaRPr lang="en-US" sz="3400" dirty="0"/>
          </a:p>
          <a:p>
            <a:r>
              <a:rPr lang="en-US" sz="3400" dirty="0"/>
              <a:t>Revenue collection concerned with the </a:t>
            </a:r>
            <a:r>
              <a:rPr lang="en-US" sz="3400" i="1" dirty="0">
                <a:solidFill>
                  <a:srgbClr val="00B050"/>
                </a:solidFill>
              </a:rPr>
              <a:t>sources of revenue (who pays)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/>
              <a:t>for health care</a:t>
            </a:r>
            <a:r>
              <a:rPr lang="en-US" sz="3400" dirty="0">
                <a:solidFill>
                  <a:srgbClr val="FF0000"/>
                </a:solidFill>
              </a:rPr>
              <a:t>, </a:t>
            </a:r>
            <a:r>
              <a:rPr lang="en-US" sz="3400" i="1" dirty="0">
                <a:solidFill>
                  <a:srgbClr val="7030A0"/>
                </a:solidFill>
              </a:rPr>
              <a:t>the type of payment (what are the contribution mechanism?), </a:t>
            </a:r>
            <a:r>
              <a:rPr lang="en-US" sz="3400" dirty="0"/>
              <a:t>and </a:t>
            </a:r>
            <a:r>
              <a:rPr lang="en-US" sz="3400" i="1" dirty="0">
                <a:solidFill>
                  <a:schemeClr val="accent6">
                    <a:lumMod val="75000"/>
                  </a:schemeClr>
                </a:solidFill>
              </a:rPr>
              <a:t>the agents that collect these revenues (who collects?).</a:t>
            </a:r>
          </a:p>
          <a:p>
            <a:r>
              <a:rPr lang="en-US" sz="3400" dirty="0"/>
              <a:t> </a:t>
            </a:r>
            <a:r>
              <a:rPr lang="en-US" sz="3400" dirty="0">
                <a:solidFill>
                  <a:srgbClr val="00B050"/>
                </a:solidFill>
              </a:rPr>
              <a:t>All funds for health care, excluding donor contributions, are collected in some way from </a:t>
            </a:r>
            <a:r>
              <a:rPr lang="en-US" sz="3400" b="1" dirty="0">
                <a:solidFill>
                  <a:srgbClr val="00B050"/>
                </a:solidFill>
              </a:rPr>
              <a:t>the general population </a:t>
            </a:r>
            <a:r>
              <a:rPr lang="en-US" sz="3400" dirty="0">
                <a:solidFill>
                  <a:srgbClr val="00B050"/>
                </a:solidFill>
              </a:rPr>
              <a:t>or certain subgroups. </a:t>
            </a:r>
          </a:p>
          <a:p>
            <a:r>
              <a:rPr lang="en-US" sz="3400" dirty="0">
                <a:solidFill>
                  <a:srgbClr val="7030A0"/>
                </a:solidFill>
              </a:rPr>
              <a:t>Collection mechanisms include </a:t>
            </a:r>
            <a:r>
              <a:rPr lang="en-US" sz="3400" b="1" dirty="0">
                <a:solidFill>
                  <a:srgbClr val="7030A0"/>
                </a:solidFill>
              </a:rPr>
              <a:t>taxation</a:t>
            </a:r>
            <a:r>
              <a:rPr lang="en-US" sz="3400" dirty="0">
                <a:solidFill>
                  <a:srgbClr val="7030A0"/>
                </a:solidFill>
              </a:rPr>
              <a:t>, </a:t>
            </a:r>
            <a:r>
              <a:rPr lang="en-US" sz="3400" b="1" dirty="0">
                <a:solidFill>
                  <a:srgbClr val="7030A0"/>
                </a:solidFill>
              </a:rPr>
              <a:t>social insurance </a:t>
            </a:r>
            <a:r>
              <a:rPr lang="en-US" sz="3400" dirty="0">
                <a:solidFill>
                  <a:srgbClr val="7030A0"/>
                </a:solidFill>
              </a:rPr>
              <a:t>contributions, </a:t>
            </a:r>
            <a:r>
              <a:rPr lang="en-US" sz="3400" b="1" dirty="0">
                <a:solidFill>
                  <a:srgbClr val="7030A0"/>
                </a:solidFill>
              </a:rPr>
              <a:t>private insurance </a:t>
            </a:r>
            <a:r>
              <a:rPr lang="en-US" sz="3400" dirty="0">
                <a:solidFill>
                  <a:srgbClr val="7030A0"/>
                </a:solidFill>
              </a:rPr>
              <a:t>premiums, </a:t>
            </a:r>
            <a:r>
              <a:rPr lang="en-US" sz="3400" b="1" dirty="0">
                <a:solidFill>
                  <a:srgbClr val="7030A0"/>
                </a:solidFill>
              </a:rPr>
              <a:t>out-of-pocket</a:t>
            </a:r>
            <a:r>
              <a:rPr lang="en-US" sz="3400" dirty="0">
                <a:solidFill>
                  <a:srgbClr val="7030A0"/>
                </a:solidFill>
              </a:rPr>
              <a:t> payments (direct payments made by a patient to a provider) and , </a:t>
            </a:r>
            <a:r>
              <a:rPr lang="en-US" sz="3400" b="1" dirty="0" smtClean="0">
                <a:solidFill>
                  <a:srgbClr val="7030A0"/>
                </a:solidFill>
              </a:rPr>
              <a:t>loans</a:t>
            </a:r>
            <a:r>
              <a:rPr lang="en-US" sz="3400" dirty="0" smtClean="0">
                <a:solidFill>
                  <a:srgbClr val="7030A0"/>
                </a:solidFill>
              </a:rPr>
              <a:t>. </a:t>
            </a:r>
            <a:endParaRPr lang="en-US" sz="3400" dirty="0">
              <a:solidFill>
                <a:srgbClr val="7030A0"/>
              </a:solidFill>
            </a:endParaRPr>
          </a:p>
          <a:p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Collection agents (which in most cases also pool the funds and purchase health care services from providers) could be 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government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or independent public agencies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(such as a social security agency), 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private insurance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funds, or 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public and private health care 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</a:rPr>
              <a:t>providers (hospitals and health centers).</a:t>
            </a:r>
            <a:endParaRPr lang="en-US" sz="3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711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306" y="127169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Pooling of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80914"/>
            <a:ext cx="8363272" cy="490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Pooling: Accumulation of </a:t>
            </a:r>
            <a:r>
              <a:rPr lang="en-GB" i="1" dirty="0"/>
              <a:t>prepaid</a:t>
            </a:r>
            <a:r>
              <a:rPr lang="en-GB" dirty="0"/>
              <a:t> health resources on behalf of population </a:t>
            </a:r>
            <a:r>
              <a:rPr lang="en-GB" dirty="0" smtClean="0"/>
              <a:t>so that the </a:t>
            </a:r>
            <a:r>
              <a:rPr lang="en-GB" u="sng" dirty="0" smtClean="0"/>
              <a:t>financial risks </a:t>
            </a:r>
            <a:r>
              <a:rPr lang="en-GB" dirty="0" smtClean="0"/>
              <a:t>required by certain high-risk individuals are compensated by money from lower-risk individuals.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When </a:t>
            </a:r>
            <a:r>
              <a:rPr lang="en-GB" b="1" dirty="0"/>
              <a:t>pooling resources:</a:t>
            </a:r>
          </a:p>
          <a:p>
            <a:r>
              <a:rPr lang="en-GB" dirty="0"/>
              <a:t>Money should be collected in advance – Prepayment contribution </a:t>
            </a:r>
          </a:p>
          <a:p>
            <a:r>
              <a:rPr lang="en-GB" dirty="0"/>
              <a:t>Contribution should be based on ability to pay </a:t>
            </a:r>
          </a:p>
          <a:p>
            <a:r>
              <a:rPr lang="en-GB" dirty="0"/>
              <a:t>Access should be based on need </a:t>
            </a:r>
          </a:p>
          <a:p>
            <a:r>
              <a:rPr lang="en-GB" dirty="0"/>
              <a:t>A mix of contributors is needed (contribution&gt;need, contribution =need, contribution &lt;need and zero contribution with need) </a:t>
            </a:r>
          </a:p>
          <a:p>
            <a:pPr marL="0" indent="0" algn="ctr">
              <a:buNone/>
            </a:pPr>
            <a:r>
              <a:rPr lang="en-GB" b="1" dirty="0"/>
              <a:t>We pool two things: Funds and risk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1CD608-BB71-4CF2-90FE-E0B15219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0"/>
            <a:ext cx="2987824" cy="16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2. Pooling of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507288" cy="52894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Sharing financial risk between contributors.</a:t>
            </a:r>
          </a:p>
          <a:p>
            <a:endParaRPr lang="en-GB" dirty="0"/>
          </a:p>
        </p:txBody>
      </p:sp>
      <p:pic>
        <p:nvPicPr>
          <p:cNvPr id="9" name="Content Placeholder 8" descr="health-financing-functions-risk-pooling-6-6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6"/>
            <a:ext cx="4426736" cy="4114784"/>
          </a:xfrm>
          <a:ln w="3175">
            <a:solidFill>
              <a:schemeClr val="tx1"/>
            </a:solidFill>
          </a:ln>
        </p:spPr>
      </p:pic>
      <p:pic>
        <p:nvPicPr>
          <p:cNvPr id="10" name="Content Placeholder 9" descr="health-financing-functions-risk-pooling-5-63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9276" y="1772816"/>
            <a:ext cx="4429699" cy="4114784"/>
          </a:xfr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60" y="32253"/>
            <a:ext cx="2971200" cy="10084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n-US" dirty="0"/>
              <a:t>Both</a:t>
            </a:r>
            <a:r>
              <a:rPr lang="en-US" u="sng" dirty="0"/>
              <a:t> tax-based health financing </a:t>
            </a:r>
            <a:r>
              <a:rPr lang="en-US" dirty="0"/>
              <a:t>and </a:t>
            </a:r>
            <a:r>
              <a:rPr lang="en-US" u="sng" dirty="0"/>
              <a:t>health insurance</a:t>
            </a:r>
            <a:r>
              <a:rPr lang="en-US" dirty="0"/>
              <a:t> involve pooling while fee-for-service (out-of-pocket) user payments do not involve the pooling of resources. </a:t>
            </a:r>
          </a:p>
          <a:p>
            <a:r>
              <a:rPr lang="en-US" dirty="0"/>
              <a:t>Pooling allows for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cross-subsidization </a:t>
            </a:r>
            <a:r>
              <a:rPr lang="en-US" dirty="0"/>
              <a:t>from low- to high-risk people (example: charging more than the cost of production for a service or a group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less </a:t>
            </a:r>
            <a:r>
              <a:rPr lang="en-US" dirty="0"/>
              <a:t>than the cost of production can be charged 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service or to another group</a:t>
            </a:r>
            <a:r>
              <a:rPr lang="en-US" dirty="0"/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98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9315"/>
            <a:ext cx="8496944" cy="63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Resource allocation (Purchasing of health services)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5323730"/>
          </a:xfrm>
        </p:spPr>
        <p:txBody>
          <a:bodyPr>
            <a:normAutofit/>
          </a:bodyPr>
          <a:lstStyle/>
          <a:p>
            <a:r>
              <a:rPr lang="en-US" b="1" u="sng" dirty="0"/>
              <a:t>The transfer of pooled resources to service providers. </a:t>
            </a:r>
          </a:p>
          <a:p>
            <a:r>
              <a:rPr lang="en-US" dirty="0"/>
              <a:t>Purchasing of health services is done by public or private agencies that spend money either </a:t>
            </a:r>
            <a:r>
              <a:rPr lang="en-US" dirty="0">
                <a:solidFill>
                  <a:srgbClr val="FF0000"/>
                </a:solidFill>
              </a:rPr>
              <a:t>to provide services directly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to purchase services for their beneficiaries</a:t>
            </a:r>
            <a:r>
              <a:rPr lang="en-US" dirty="0"/>
              <a:t>.</a:t>
            </a:r>
          </a:p>
          <a:p>
            <a:r>
              <a:rPr lang="en-US" dirty="0"/>
              <a:t> In many cases, the purchaser is also the agent that pools the financial resources. </a:t>
            </a:r>
          </a:p>
          <a:p>
            <a:endParaRPr lang="en-US" dirty="0"/>
          </a:p>
        </p:txBody>
      </p:sp>
      <p:pic>
        <p:nvPicPr>
          <p:cNvPr id="2050" name="Picture 2" descr="Image result for allocation of resour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445224"/>
            <a:ext cx="2699792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24104-18D7-440F-947A-A6AD6874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Purchasers of health services are typically the MOH, social security agency, district health boards, insurance organizations, and individuals or households (who pay out of pocket at time of using care). </a:t>
            </a:r>
          </a:p>
          <a:p>
            <a:r>
              <a:rPr lang="en-US" dirty="0"/>
              <a:t>Purchasing can be either </a:t>
            </a:r>
            <a:r>
              <a:rPr lang="en-US" dirty="0">
                <a:solidFill>
                  <a:srgbClr val="FF0000"/>
                </a:solidFill>
              </a:rPr>
              <a:t>passive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strategic; </a:t>
            </a:r>
          </a:p>
          <a:p>
            <a:pPr>
              <a:buFontTx/>
              <a:buChar char="-"/>
            </a:pPr>
            <a:r>
              <a:rPr lang="en-US" dirty="0"/>
              <a:t>passive </a:t>
            </a:r>
            <a:r>
              <a:rPr lang="en-US" dirty="0" smtClean="0"/>
              <a:t>purchasing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follows </a:t>
            </a:r>
            <a:r>
              <a:rPr lang="en-US" dirty="0"/>
              <a:t>predetermined budgets or pays bills when they are presented, </a:t>
            </a:r>
          </a:p>
          <a:p>
            <a:pPr>
              <a:buFontTx/>
              <a:buChar char="-"/>
            </a:pPr>
            <a:r>
              <a:rPr lang="en-US" dirty="0"/>
              <a:t>strategic purchasing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uses </a:t>
            </a:r>
            <a:r>
              <a:rPr lang="en-US" dirty="0"/>
              <a:t>a </a:t>
            </a:r>
            <a:r>
              <a:rPr lang="en-US" dirty="0" smtClean="0"/>
              <a:t>thoughtful </a:t>
            </a:r>
            <a:r>
              <a:rPr lang="en-US" dirty="0"/>
              <a:t>approach to seeking better quality services and low prices.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139A918-6832-49AE-93A6-6120E62F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3. Resource allocation (Purchasing of health services)</a:t>
            </a:r>
          </a:p>
        </p:txBody>
      </p:sp>
    </p:spTree>
    <p:extLst>
      <p:ext uri="{BB962C8B-B14F-4D97-AF65-F5344CB8AC3E}">
        <p14:creationId xmlns:p14="http://schemas.microsoft.com/office/powerpoint/2010/main" val="320166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insured patient pay any of three types of payments to the provider: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Co-payment: </a:t>
            </a:r>
            <a:r>
              <a:rPr lang="en-US" dirty="0"/>
              <a:t>Also known as the co-pay, a co-payment is a </a:t>
            </a:r>
            <a:r>
              <a:rPr lang="en-US" u="sng" dirty="0"/>
              <a:t>fixed amount </a:t>
            </a:r>
            <a:r>
              <a:rPr lang="en-US" dirty="0"/>
              <a:t>paid by the patient to the provider for each encounter </a:t>
            </a:r>
            <a:r>
              <a:rPr lang="en-US" i="1" dirty="0"/>
              <a:t>regardless of what is provided during the visit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Coinsurance: </a:t>
            </a:r>
            <a:r>
              <a:rPr lang="en-US" dirty="0"/>
              <a:t>In some policies, the patient agrees to pay </a:t>
            </a:r>
            <a:r>
              <a:rPr lang="en-US" u="sng" dirty="0"/>
              <a:t>a percentage of the allowed amount, while the policy pays the rest. </a:t>
            </a:r>
            <a:r>
              <a:rPr lang="en-US" dirty="0"/>
              <a:t>For example, with an 80/20 policy, the third-party payer reimburses </a:t>
            </a:r>
            <a:r>
              <a:rPr lang="en-US" dirty="0" smtClean="0"/>
              <a:t>80% and </a:t>
            </a:r>
            <a:r>
              <a:rPr lang="en-US" dirty="0"/>
              <a:t>the patient pays 20 </a:t>
            </a:r>
            <a:r>
              <a:rPr lang="en-US" dirty="0" smtClean="0"/>
              <a:t>%.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3. Deductible</a:t>
            </a:r>
            <a:r>
              <a:rPr lang="en-US" dirty="0"/>
              <a:t>: This is the amount of money that </a:t>
            </a:r>
            <a:r>
              <a:rPr lang="en-US" u="sng" dirty="0"/>
              <a:t>a patient must pay out of pocket each year before third-party payer benefits begin </a:t>
            </a:r>
            <a:r>
              <a:rPr lang="en-US" dirty="0"/>
              <a:t>and is stated in the policy agreement between the policy- holder (the patient) and the third-party payer.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this lecture: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Definitions of financing and other related terms.</a:t>
            </a:r>
          </a:p>
          <a:p>
            <a:r>
              <a:rPr lang="en-US" dirty="0"/>
              <a:t>The three key functions involved in funding healthcare</a:t>
            </a:r>
          </a:p>
          <a:p>
            <a:r>
              <a:rPr lang="en-US" dirty="0"/>
              <a:t>Sources of finance</a:t>
            </a:r>
          </a:p>
          <a:p>
            <a:r>
              <a:rPr lang="en-US" dirty="0"/>
              <a:t>Allocating resources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/>
              <a:t>All intermediaries and revenue managers as well as individuals and households are purchasers of health care services</a:t>
            </a:r>
            <a:r>
              <a:rPr lang="en-US" sz="3800" b="1" dirty="0"/>
              <a:t>. </a:t>
            </a:r>
          </a:p>
          <a:p>
            <a:r>
              <a:rPr lang="en-US" sz="3800" b="1" dirty="0"/>
              <a:t>The payment mechanisms are the following: </a:t>
            </a:r>
          </a:p>
          <a:p>
            <a:r>
              <a:rPr lang="en-US" b="1" dirty="0">
                <a:solidFill>
                  <a:srgbClr val="FF0000"/>
                </a:solidFill>
              </a:rPr>
              <a:t> Global budgets </a:t>
            </a:r>
            <a:r>
              <a:rPr lang="en-GB" dirty="0"/>
              <a:t>a government agency determines the total amount of money that it has available to </a:t>
            </a:r>
            <a:r>
              <a:rPr lang="en-GB" dirty="0" smtClean="0"/>
              <a:t>be allocated to </a:t>
            </a:r>
            <a:r>
              <a:rPr lang="en-GB" dirty="0"/>
              <a:t>all hospitals, </a:t>
            </a:r>
            <a:r>
              <a:rPr lang="en-GB" dirty="0" smtClean="0"/>
              <a:t>physicians and </a:t>
            </a:r>
            <a:r>
              <a:rPr lang="en-GB" dirty="0"/>
              <a:t>clinics in the </a:t>
            </a:r>
            <a:r>
              <a:rPr lang="en-GB" dirty="0" smtClean="0"/>
              <a:t>country </a:t>
            </a:r>
            <a:r>
              <a:rPr lang="en-US" dirty="0" smtClean="0"/>
              <a:t>. </a:t>
            </a:r>
            <a:r>
              <a:rPr lang="en-US" dirty="0"/>
              <a:t>A</a:t>
            </a:r>
            <a:r>
              <a:rPr lang="en-US" dirty="0" smtClean="0"/>
              <a:t>llocations depend </a:t>
            </a:r>
            <a:r>
              <a:rPr lang="en-US" dirty="0"/>
              <a:t>on the type of facility, its historical budget, number of beds (for hospitals), per capita rates, or utilization rates for past years.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28A88-1739-482F-8AC6-7D83073B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1D558-F19B-4B38-965B-A2F75846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Line-item budgets </a:t>
            </a:r>
            <a:r>
              <a:rPr lang="en-US" dirty="0"/>
              <a:t>are allocated for each functional budget category, such as salaries, medicines, equipment, and administration.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59F4E6-6C21-4D20-A922-B26160D4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78" y="3212976"/>
            <a:ext cx="6127878" cy="34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669D6D-8D37-4B75-B747-DD4A6181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Capitation</a:t>
            </a:r>
            <a:r>
              <a:rPr lang="en-US" dirty="0"/>
              <a:t> allocates a predetermined amount of funds per year </a:t>
            </a:r>
            <a:r>
              <a:rPr lang="en-US" u="sng" dirty="0"/>
              <a:t>for each person </a:t>
            </a:r>
            <a:r>
              <a:rPr lang="en-US" dirty="0"/>
              <a:t>enrolled with a given provider (usually a primary care provider, such as a GP).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58A3F-55CB-4022-9784-21679857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167" y="2780928"/>
            <a:ext cx="5371666" cy="302261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5481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GB" sz="3100" dirty="0"/>
              <a:t> Payment methods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782981"/>
            <a:ext cx="5168391" cy="43939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 diem payment </a:t>
            </a:r>
            <a:r>
              <a:rPr lang="en-US" dirty="0"/>
              <a:t>is a predetermined payment that providers receive for each </a:t>
            </a:r>
            <a:r>
              <a:rPr lang="en-US" i="1" dirty="0"/>
              <a:t>patient day of hospital stay</a:t>
            </a:r>
            <a:r>
              <a:rPr lang="en-US" dirty="0"/>
              <a:t>; the amount of the payment usually varies by hospital department. </a:t>
            </a:r>
          </a:p>
          <a:p>
            <a:endParaRPr lang="en-GB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34A273-24FF-47CE-A9CF-03CE261CB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54" r="23178" b="1"/>
          <a:stretch/>
        </p:blipFill>
        <p:spPr>
          <a:xfrm>
            <a:off x="5833044" y="1976277"/>
            <a:ext cx="3310955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1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43D44-08A6-4C0F-9685-BE6E5F34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EE027-FBFA-4D90-B773-E7A32BDBB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Case-based payment </a:t>
            </a:r>
            <a:r>
              <a:rPr lang="en-US" dirty="0"/>
              <a:t>is the estimated cost of all interventions typically prescribed for the treatment of </a:t>
            </a:r>
            <a:r>
              <a:rPr lang="en-US" i="1" u="sng" dirty="0"/>
              <a:t>a given condition</a:t>
            </a:r>
            <a:r>
              <a:rPr lang="en-US" dirty="0"/>
              <a:t>. It pays the provider for each patient treatment episode, according to a predetermined payment schedule.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6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84ECDE7A-6944-466D-8FFE-149A29BA6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xmlns="" id="{B3420082-9415-44EC-802E-C77D71D59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xmlns="" id="{55A52C45-1FCB-4636-A80F-2849B8226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8EB4DD-3704-43AD-92B3-C4E0C6EA9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1E1AF0-743D-4635-A873-27B27C0C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0" t="6251" r="10089" b="11884"/>
          <a:stretch/>
        </p:blipFill>
        <p:spPr>
          <a:xfrm>
            <a:off x="2915816" y="4149080"/>
            <a:ext cx="3621847" cy="24301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BAE6B-6836-4CA2-B7F7-140F2DC0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80" y="30065"/>
            <a:ext cx="8686738" cy="5401401"/>
          </a:xfrm>
        </p:spPr>
        <p:txBody>
          <a:bodyPr anchor="ctr">
            <a:norm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Fee for service </a:t>
            </a:r>
            <a:r>
              <a:rPr lang="en-US" sz="2400" dirty="0"/>
              <a:t>is the out-of-pocket payment that patients make </a:t>
            </a:r>
            <a:r>
              <a:rPr lang="en-US" sz="2400" i="1" dirty="0"/>
              <a:t>for each health care service at the point and time of use </a:t>
            </a:r>
            <a:r>
              <a:rPr lang="en-US" sz="2400" dirty="0"/>
              <a:t>(also known as a user fee in the public sector), or payment by other entities (such as a health insurance organization) to providers for </a:t>
            </a:r>
            <a:r>
              <a:rPr lang="en-US" sz="2400" u="sng" dirty="0"/>
              <a:t>individual health services </a:t>
            </a:r>
            <a:r>
              <a:rPr lang="en-US" sz="2400" dirty="0"/>
              <a:t>provided to beneficiaries.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01895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>
                <a:latin typeface="Comic Sans MS" pitchFamily="66" charset="0"/>
              </a:rPr>
              <a:t>Measures of national income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National income is usually expressed as GDP or GNI 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GDP is the money value of all the goods and services produced 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within a country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and can be measured in three ways:  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output method is the value of all goods and services produced in an economy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expenditure method is the amount of resources spent on the goods and services produced in an economy</a:t>
            </a:r>
          </a:p>
          <a:p>
            <a:pPr marL="514350" indent="-514350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income method is the incomes received from producing the goods and services produced in an economy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>
                <a:solidFill>
                  <a:schemeClr val="bg1"/>
                </a:solidFill>
                <a:latin typeface="Comic Sans MS" pitchFamily="66" charset="0"/>
              </a:rPr>
              <a:t>Measures of national income</a:t>
            </a:r>
            <a:endParaRPr lang="en-US" sz="4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4117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Gross Domestic Product (GDP) and Gross National Income (GNI) </a:t>
            </a:r>
          </a:p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GDP depends where the economic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is located while GNI depends on where the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(owners of the labour and capital) are located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main difference between GDP and GNI is that GNI includes net income from abroad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Indicators to monitor and evaluate health system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Total Health Expenditure (THE) per capita in international and US$.</a:t>
            </a:r>
          </a:p>
          <a:p>
            <a:r>
              <a:rPr lang="en-US" dirty="0"/>
              <a:t>The sum of all health expenditures (including all sources of funds, external, government, and non-government including household OOPs)/ Total population.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Jordan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commonly used developmental indicators, Jordan fares better than most countries in the low middle-income category</a:t>
            </a:r>
          </a:p>
          <a:p>
            <a:r>
              <a:rPr lang="en-US" dirty="0"/>
              <a:t>Gross domestic product (GDP) amounted to JD ( 23.9) billion and per capita GDP was JD ( 2939.6 ) (Department of Statistics, DOS 2013)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62"/>
            <a:ext cx="8229600" cy="85010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4C8F8AB-C657-4343-94CB-B31D1187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9968"/>
            <a:ext cx="8507288" cy="5236195"/>
          </a:xfrm>
        </p:spPr>
        <p:txBody>
          <a:bodyPr/>
          <a:lstStyle/>
          <a:p>
            <a:r>
              <a:rPr lang="en-GB" sz="2000" b="1" dirty="0"/>
              <a:t>Health financing is a core function of health systems</a:t>
            </a:r>
            <a:r>
              <a:rPr lang="en-GB" sz="2000" b="1" dirty="0" smtClean="0"/>
              <a:t>.</a:t>
            </a:r>
            <a:endParaRPr lang="ar-JO" sz="2000" b="1" dirty="0" smtClean="0"/>
          </a:p>
          <a:p>
            <a:r>
              <a:rPr lang="en-GB" sz="2000" b="1" dirty="0" smtClean="0"/>
              <a:t>Expenditure </a:t>
            </a:r>
            <a:r>
              <a:rPr lang="en-GB" sz="2000" b="1" dirty="0"/>
              <a:t>levels vary between countries.</a:t>
            </a:r>
          </a:p>
          <a:p>
            <a:r>
              <a:rPr lang="en-GB" sz="2000" b="1" dirty="0"/>
              <a:t>The amount spent on healthcare depends on wealth. </a:t>
            </a:r>
            <a:endParaRPr lang="ar-JO" sz="2000" b="1" dirty="0" smtClean="0"/>
          </a:p>
          <a:p>
            <a:r>
              <a:rPr lang="en-GB" sz="2000" b="1" dirty="0" smtClean="0"/>
              <a:t>In </a:t>
            </a:r>
            <a:r>
              <a:rPr lang="en-GB" sz="2000" b="1" dirty="0"/>
              <a:t>developing countries, financing is a major barrier to health care delivery.</a:t>
            </a:r>
          </a:p>
          <a:p>
            <a:endParaRPr lang="en-GB" sz="2000" b="1" dirty="0"/>
          </a:p>
          <a:p>
            <a:endParaRPr lang="en-GB" dirty="0"/>
          </a:p>
        </p:txBody>
      </p:sp>
      <p:pic>
        <p:nvPicPr>
          <p:cNvPr id="1026" name="Picture 2" descr="Image result for healthcare expenditure by country">
            <a:extLst>
              <a:ext uri="{FF2B5EF4-FFF2-40B4-BE49-F238E27FC236}">
                <a16:creationId xmlns:a16="http://schemas.microsoft.com/office/drawing/2014/main" xmlns="" id="{255F44B0-921B-4659-BE9E-E4150D21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822960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33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total expenditure on health care in Jordan amounts to JD 1.881 billion (US 2.7 billion) and the per capita expenditures to JD 231.8 (US$ 327.4). (2013)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The total expenditure on health is 8% of the GDP and is considered high for a middle-income country. </a:t>
            </a:r>
          </a:p>
          <a:p>
            <a:r>
              <a:rPr lang="en-US" dirty="0"/>
              <a:t>The proportion of government budget allocated to health sector is almost </a:t>
            </a:r>
            <a:r>
              <a:rPr lang="en-US" b="1" dirty="0">
                <a:solidFill>
                  <a:srgbClr val="FF0000"/>
                </a:solidFill>
              </a:rPr>
              <a:t>11%.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4235" r="27228" b="31469"/>
          <a:stretch>
            <a:fillRect/>
          </a:stretch>
        </p:blipFill>
        <p:spPr bwMode="auto">
          <a:xfrm>
            <a:off x="251520" y="692696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/>
              <a:t>Jordan, health care is funded by the following sources: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MOF was the major source of health care funds (37.61% in 2013). </a:t>
            </a:r>
          </a:p>
          <a:p>
            <a:r>
              <a:rPr lang="en-US" dirty="0"/>
              <a:t>The household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the second largest source, (33.24%).</a:t>
            </a:r>
          </a:p>
          <a:p>
            <a:r>
              <a:rPr lang="en-US" dirty="0"/>
              <a:t>Household contributions are made primarily through </a:t>
            </a:r>
            <a:r>
              <a:rPr lang="en-US" i="1" dirty="0"/>
              <a:t>premiums paid to health insurance </a:t>
            </a:r>
            <a:r>
              <a:rPr lang="en-US" dirty="0"/>
              <a:t>plans and more importantly by </a:t>
            </a:r>
            <a:r>
              <a:rPr lang="en-US" i="1" dirty="0"/>
              <a:t>out-of-pocket expenditures</a:t>
            </a:r>
            <a:r>
              <a:rPr lang="en-US" dirty="0"/>
              <a:t>.  </a:t>
            </a:r>
          </a:p>
          <a:p>
            <a:r>
              <a:rPr lang="en-US" dirty="0"/>
              <a:t>Private firms provided around 12.5%, by funding for their employees’ health insurance plans through self-insurance or commercial insurers. </a:t>
            </a:r>
          </a:p>
          <a:p>
            <a:r>
              <a:rPr lang="en-US" dirty="0"/>
              <a:t>Donor contributions (Rest of the worlds), without the UNRWA contributions was around 2.9 %. </a:t>
            </a:r>
          </a:p>
          <a:p>
            <a:r>
              <a:rPr lang="en-US" dirty="0"/>
              <a:t>UNRWA’s share amounted to 0.77%; </a:t>
            </a:r>
          </a:p>
          <a:p>
            <a:r>
              <a:rPr lang="en-US" dirty="0"/>
              <a:t>other governmental entities supplied 12.8% of health care funds, MOPIC 0.19%.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906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 terms of expenditures,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The public sector accounts for 65.7%, </a:t>
            </a:r>
          </a:p>
          <a:p>
            <a:r>
              <a:rPr lang="en-US" dirty="0"/>
              <a:t>Private sector accounts for 31.6%, </a:t>
            </a:r>
          </a:p>
          <a:p>
            <a:r>
              <a:rPr lang="en-US" dirty="0"/>
              <a:t>NGO for 2%, </a:t>
            </a:r>
          </a:p>
          <a:p>
            <a:r>
              <a:rPr lang="en-US" dirty="0"/>
              <a:t>and UNRWA clinics for 0.7%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Health expenditures by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75% is spent on curative services, </a:t>
            </a:r>
          </a:p>
          <a:p>
            <a:r>
              <a:rPr lang="en-US" dirty="0"/>
              <a:t>16% percent on preventive measures (PHC),</a:t>
            </a:r>
          </a:p>
          <a:p>
            <a:r>
              <a:rPr lang="en-US" dirty="0"/>
              <a:t> 6% percent on administrative activities, </a:t>
            </a:r>
          </a:p>
          <a:p>
            <a:r>
              <a:rPr lang="en-US" dirty="0"/>
              <a:t>1.5% on training, and 1.5% on miscellaneous activities. </a:t>
            </a:r>
          </a:p>
          <a:p>
            <a:r>
              <a:rPr lang="en-US" dirty="0"/>
              <a:t>The expenditure on drugs at JD 500 million is higher than most countries in Jordan’s income group. It accounted for approximately 26.60% of the total expenditure on health care services.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723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7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92" y="1182812"/>
            <a:ext cx="6527371" cy="5270523"/>
          </a:xfrm>
        </p:spPr>
        <p:txBody>
          <a:bodyPr anchor="ctr">
            <a:normAutofit lnSpcReduction="10000"/>
          </a:bodyPr>
          <a:lstStyle/>
          <a:p>
            <a:r>
              <a:rPr lang="en-US" b="1" dirty="0"/>
              <a:t>Financing:</a:t>
            </a:r>
          </a:p>
          <a:p>
            <a:r>
              <a:rPr lang="en-US" dirty="0"/>
              <a:t>Finding a way to pay for something.</a:t>
            </a:r>
          </a:p>
          <a:p>
            <a:r>
              <a:rPr lang="en-GB" dirty="0"/>
              <a:t>The </a:t>
            </a:r>
            <a:r>
              <a:rPr lang="en-GB" dirty="0" smtClean="0"/>
              <a:t>management of</a:t>
            </a:r>
            <a:r>
              <a:rPr lang="en-GB" dirty="0"/>
              <a:t> </a:t>
            </a:r>
            <a:r>
              <a:rPr lang="en-GB" b="1" dirty="0"/>
              <a:t>funds</a:t>
            </a:r>
            <a:r>
              <a:rPr lang="en-GB" dirty="0"/>
              <a:t> for healthcare.</a:t>
            </a:r>
            <a:endParaRPr lang="en-US" dirty="0"/>
          </a:p>
          <a:p>
            <a:r>
              <a:rPr lang="en-US" dirty="0"/>
              <a:t>“The function of a health system concerned with the </a:t>
            </a:r>
            <a:r>
              <a:rPr lang="en-US" i="1" dirty="0"/>
              <a:t>mobilization</a:t>
            </a:r>
            <a:r>
              <a:rPr lang="en-US" dirty="0"/>
              <a:t>, </a:t>
            </a:r>
            <a:r>
              <a:rPr lang="en-US" i="1" dirty="0"/>
              <a:t>accumulation </a:t>
            </a:r>
            <a:r>
              <a:rPr lang="en-US" dirty="0"/>
              <a:t>and </a:t>
            </a:r>
            <a:r>
              <a:rPr lang="en-US" i="1" dirty="0"/>
              <a:t>allocation</a:t>
            </a:r>
            <a:r>
              <a:rPr lang="en-US" dirty="0"/>
              <a:t> of money to cover the health needs of the people, individually and collectively, in the health system” (WHO 2000).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Bitcoin">
            <a:extLst>
              <a:ext uri="{FF2B5EF4-FFF2-40B4-BE49-F238E27FC236}">
                <a16:creationId xmlns:a16="http://schemas.microsoft.com/office/drawing/2014/main" xmlns="" id="{0BA399F3-2EBF-406C-9882-E53CB0D5E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4963" y="2857272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accent1">
                    <a:lumMod val="75000"/>
                  </a:schemeClr>
                </a:solidFill>
              </a:rPr>
              <a:t>Objectives when funding healthcare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E859A41-E7CC-454C-8E7F-FE7AB3309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457738"/>
              </p:ext>
            </p:extLst>
          </p:nvPr>
        </p:nvGraphicFramePr>
        <p:xfrm>
          <a:off x="3895725" y="260648"/>
          <a:ext cx="488520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Revenues</a:t>
            </a:r>
            <a:r>
              <a:rPr lang="en-US" b="1" dirty="0" smtClean="0"/>
              <a:t>: </a:t>
            </a:r>
            <a:r>
              <a:rPr lang="ar-JO" b="1" dirty="0" smtClean="0"/>
              <a:t>إيرادات\ عائدات</a:t>
            </a:r>
            <a:endParaRPr lang="en-US" b="1" dirty="0"/>
          </a:p>
          <a:p>
            <a:r>
              <a:rPr lang="en-US" dirty="0"/>
              <a:t>Are the receivables (money that is owed to the facility and that the facility will be receiving), comes primarily from payment for services provided to patients. </a:t>
            </a:r>
            <a:endParaRPr lang="ar-JO" dirty="0" smtClean="0"/>
          </a:p>
          <a:p>
            <a:endParaRPr lang="en-US" dirty="0"/>
          </a:p>
        </p:txBody>
      </p:sp>
      <p:pic>
        <p:nvPicPr>
          <p:cNvPr id="2050" name="Picture 2" descr="Image result for revenues">
            <a:extLst>
              <a:ext uri="{FF2B5EF4-FFF2-40B4-BE49-F238E27FC236}">
                <a16:creationId xmlns:a16="http://schemas.microsoft.com/office/drawing/2014/main" xmlns="" id="{68B0E6EC-8DEC-4F53-BC57-CA4D4D93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98" y="0"/>
            <a:ext cx="3059832" cy="20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90" y="201612"/>
            <a:ext cx="7886700" cy="779463"/>
          </a:xfrm>
        </p:spPr>
        <p:txBody>
          <a:bodyPr>
            <a:normAutofit/>
          </a:bodyPr>
          <a:lstStyle/>
          <a:p>
            <a:r>
              <a:rPr lang="en-GB" dirty="0"/>
              <a:t>Business structure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82" y="981075"/>
            <a:ext cx="8098568" cy="51122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For Profit: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for-profit organization is set up with the intention of </a:t>
            </a:r>
            <a:r>
              <a:rPr lang="en-US" sz="2800" b="1" dirty="0">
                <a:solidFill>
                  <a:srgbClr val="FF0000"/>
                </a:solidFill>
              </a:rPr>
              <a:t>making a profit</a:t>
            </a:r>
            <a:r>
              <a:rPr lang="en-US" sz="2800" dirty="0"/>
              <a:t>, similar to many other businesses.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goal is always to bring in more revenue than needed for expenditures (expenses, costs, and taxes).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these two numbers are equal, this is known as breaking even.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Once the amount of revenue exceeds expenditures, this is called </a:t>
            </a:r>
            <a:r>
              <a:rPr lang="en-US" sz="2800" b="1" dirty="0"/>
              <a:t>profit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simple formula is used: </a:t>
            </a:r>
            <a:endParaRPr lang="ar-JO" sz="2800" dirty="0" smtClean="0"/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Total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</a:t>
            </a:r>
            <a:r>
              <a:rPr lang="ar-J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Expenditures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1312"/>
          </a:xfrm>
        </p:spPr>
        <p:txBody>
          <a:bodyPr>
            <a:normAutofit/>
          </a:bodyPr>
          <a:lstStyle/>
          <a:p>
            <a:r>
              <a:rPr lang="en-GB" dirty="0"/>
              <a:t>Business structure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6438"/>
            <a:ext cx="8119814" cy="5420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Not-for-Profit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Still care about the balance of revenue and expenditures.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difference between a nonprofit and a for-profit company is that 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en-GB" sz="2200" b="1" dirty="0"/>
              <a:t>A</a:t>
            </a:r>
            <a:r>
              <a:rPr lang="en-US" sz="2200" b="1" dirty="0" smtClean="0"/>
              <a:t> </a:t>
            </a:r>
            <a:r>
              <a:rPr lang="en-US" sz="2200" b="1" dirty="0"/>
              <a:t>for-profit </a:t>
            </a:r>
            <a:r>
              <a:rPr lang="en-US" sz="2200" dirty="0"/>
              <a:t>facility pays out profits to investors, </a:t>
            </a:r>
            <a:r>
              <a:rPr lang="en-US" sz="2200" b="1" dirty="0"/>
              <a:t>a not-for-profit</a:t>
            </a:r>
            <a:r>
              <a:rPr lang="en-US" sz="2200" dirty="0"/>
              <a:t> organization must </a:t>
            </a:r>
            <a:r>
              <a:rPr lang="en-US" sz="2200" u="sng" dirty="0"/>
              <a:t>reinvest</a:t>
            </a:r>
            <a:r>
              <a:rPr lang="en-US" sz="2200" dirty="0"/>
              <a:t> the money back into the facility or into enhancing the services provided by the facility.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 smtClean="0"/>
              <a:t>A not-for-profit </a:t>
            </a:r>
            <a:r>
              <a:rPr lang="en-US" sz="2200" dirty="0"/>
              <a:t>corporations are tax-exempt (do not pay taxes).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 smtClean="0"/>
              <a:t>Funds </a:t>
            </a:r>
            <a:r>
              <a:rPr lang="en-US" sz="2200" dirty="0"/>
              <a:t>coming into the company from sources other than patient services may be considered donations rather than investments. </a:t>
            </a:r>
            <a:r>
              <a:rPr lang="en-US" sz="2200" b="1" dirty="0"/>
              <a:t>Donations</a:t>
            </a:r>
            <a:r>
              <a:rPr lang="en-US" sz="2200" dirty="0"/>
              <a:t> are often tax-deductible for the donor. 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5CA849-654C-4173-AD99-B3A252827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2271"/>
            <a:ext cx="8401050" cy="432618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Business structure</a:t>
            </a:r>
            <a:endParaRPr lang="en-US" sz="3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8793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9A0038-E382-432A-B398-132DF43FE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" r="6544"/>
          <a:stretch/>
        </p:blipFill>
        <p:spPr>
          <a:xfrm>
            <a:off x="255038" y="13736"/>
            <a:ext cx="4534061" cy="407592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7850" y="1721922"/>
            <a:ext cx="3163824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064" y="1106404"/>
            <a:ext cx="3483626" cy="4873772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Third-Party Payers</a:t>
            </a:r>
          </a:p>
          <a:p>
            <a:pPr marL="0" indent="0">
              <a:buNone/>
            </a:pPr>
            <a:r>
              <a:rPr lang="en-US" sz="2400" dirty="0"/>
              <a:t>The term third-party payer describes an agency, organization, or individual that pays for health care services even though it is not directly involved in the </a:t>
            </a:r>
            <a:r>
              <a:rPr lang="en-US" sz="2400" dirty="0" smtClean="0"/>
              <a:t>health service.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" y="4237214"/>
            <a:ext cx="5376600" cy="2473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9BAE10C0ED5488EDEFD03D09D607F" ma:contentTypeVersion="2" ma:contentTypeDescription="Create a new document." ma:contentTypeScope="" ma:versionID="2f94e754527fe78e1de30ed3cca51445">
  <xsd:schema xmlns:xsd="http://www.w3.org/2001/XMLSchema" xmlns:xs="http://www.w3.org/2001/XMLSchema" xmlns:p="http://schemas.microsoft.com/office/2006/metadata/properties" xmlns:ns2="fc516222-088f-486e-bbf3-ebdc6d995d82" targetNamespace="http://schemas.microsoft.com/office/2006/metadata/properties" ma:root="true" ma:fieldsID="a0dd503e1c4dc224bbdbf493c39156e8" ns2:_="">
    <xsd:import namespace="fc516222-088f-486e-bbf3-ebdc6d995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16222-088f-486e-bbf3-ebdc6d995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42255-5964-4C98-92BA-E56ADCF72872}"/>
</file>

<file path=customXml/itemProps2.xml><?xml version="1.0" encoding="utf-8"?>
<ds:datastoreItem xmlns:ds="http://schemas.openxmlformats.org/officeDocument/2006/customXml" ds:itemID="{B4323825-2FBA-4AE4-9CF4-97959E0A7412}"/>
</file>

<file path=customXml/itemProps3.xml><?xml version="1.0" encoding="utf-8"?>
<ds:datastoreItem xmlns:ds="http://schemas.openxmlformats.org/officeDocument/2006/customXml" ds:itemID="{9738F43D-BE72-4A6B-8CCB-27C4CA2F960D}"/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1791</Words>
  <Application>Microsoft Office PowerPoint</Application>
  <PresentationFormat>On-screen Show (4:3)</PresentationFormat>
  <Paragraphs>131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Comic Sans MS</vt:lpstr>
      <vt:lpstr>Times New Roman</vt:lpstr>
      <vt:lpstr>Wingdings</vt:lpstr>
      <vt:lpstr>Office Theme</vt:lpstr>
      <vt:lpstr>Financing Healthcare</vt:lpstr>
      <vt:lpstr>Topics covered in this lecture:</vt:lpstr>
      <vt:lpstr>Introduction</vt:lpstr>
      <vt:lpstr>Definitions</vt:lpstr>
      <vt:lpstr>Objectives when funding healthcare</vt:lpstr>
      <vt:lpstr>Definitions </vt:lpstr>
      <vt:lpstr>Business structure</vt:lpstr>
      <vt:lpstr>Business structure</vt:lpstr>
      <vt:lpstr>Business structure</vt:lpstr>
      <vt:lpstr>Flow of finances</vt:lpstr>
      <vt:lpstr>1. Revenue collection</vt:lpstr>
      <vt:lpstr>Pooling of resources</vt:lpstr>
      <vt:lpstr>2. Pooling of resources</vt:lpstr>
      <vt:lpstr>PowerPoint Presentation</vt:lpstr>
      <vt:lpstr>PowerPoint Presentation</vt:lpstr>
      <vt:lpstr>3. Resource allocation (Purchasing of health services)</vt:lpstr>
      <vt:lpstr>3. Resource allocation (Purchasing of health services)</vt:lpstr>
      <vt:lpstr>An insured patient pay any of three types of payments to the provider: </vt:lpstr>
      <vt:lpstr>PowerPoint Presentation</vt:lpstr>
      <vt:lpstr>Payment Methods</vt:lpstr>
      <vt:lpstr>PowerPoint Presentation</vt:lpstr>
      <vt:lpstr>PowerPoint Presentation</vt:lpstr>
      <vt:lpstr> Payment methods Cont.</vt:lpstr>
      <vt:lpstr>PowerPoint Presentation</vt:lpstr>
      <vt:lpstr>PowerPoint Presentation</vt:lpstr>
      <vt:lpstr>Measures of national income</vt:lpstr>
      <vt:lpstr>Measures of national income</vt:lpstr>
      <vt:lpstr>Indicators to monitor and evaluate health system financing</vt:lpstr>
      <vt:lpstr>In Jordan</vt:lpstr>
      <vt:lpstr>PowerPoint Presentation</vt:lpstr>
      <vt:lpstr>PowerPoint Presentation</vt:lpstr>
      <vt:lpstr>In Jordan, health care is funded by the following sources:</vt:lpstr>
      <vt:lpstr> In terms of expenditures,  </vt:lpstr>
      <vt:lpstr>Health expenditures by function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Healthcare</dc:title>
  <dc:creator>Judah, Hassan</dc:creator>
  <cp:lastModifiedBy>israa rawashdeh</cp:lastModifiedBy>
  <cp:revision>56</cp:revision>
  <dcterms:created xsi:type="dcterms:W3CDTF">2020-02-23T07:52:47Z</dcterms:created>
  <dcterms:modified xsi:type="dcterms:W3CDTF">2022-04-12T21:30:15Z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0x01010036F9BAE10C0ED5488EDEFD03D09D607F</vt:lpwstr>
  </property>
</Properties>
</file>