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2"/>
  </p:notesMasterIdLst>
  <p:sldIdLst>
    <p:sldId id="288" r:id="rId2"/>
    <p:sldId id="256" r:id="rId3"/>
    <p:sldId id="257" r:id="rId4"/>
    <p:sldId id="258" r:id="rId5"/>
    <p:sldId id="259" r:id="rId6"/>
    <p:sldId id="260" r:id="rId7"/>
    <p:sldId id="294" r:id="rId8"/>
    <p:sldId id="261" r:id="rId9"/>
    <p:sldId id="295" r:id="rId10"/>
    <p:sldId id="262" r:id="rId11"/>
    <p:sldId id="263" r:id="rId12"/>
    <p:sldId id="264" r:id="rId13"/>
    <p:sldId id="289" r:id="rId14"/>
    <p:sldId id="265" r:id="rId15"/>
    <p:sldId id="266" r:id="rId16"/>
    <p:sldId id="267" r:id="rId17"/>
    <p:sldId id="268" r:id="rId18"/>
    <p:sldId id="290" r:id="rId19"/>
    <p:sldId id="291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2" r:id="rId38"/>
    <p:sldId id="293" r:id="rId39"/>
    <p:sldId id="286" r:id="rId40"/>
    <p:sldId id="287" r:id="rId41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43"/>
    </p:embeddedFont>
    <p:embeddedFont>
      <p:font typeface="Arial Rounded MT Bold" panose="020F0704030504030204" pitchFamily="34" charset="0"/>
      <p:regular r:id="rId44"/>
    </p:embeddedFont>
    <p:embeddedFont>
      <p:font typeface="Century Schoolbook" panose="02040604050505020304" pitchFamily="18" charset="0"/>
      <p:regular r:id="rId45"/>
      <p:bold r:id="rId46"/>
      <p:italic r:id="rId47"/>
      <p:boldItalic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g4Nfrm5Rm1UZMBz/PMPUhcXNV9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customschemas.google.com/relationships/presentationmetadata" Target="metadata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4177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6740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145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3313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514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1148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420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77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41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015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018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15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044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8528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110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8225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836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205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5492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6147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40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4863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790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029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8106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9969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031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86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52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39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175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694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2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4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307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6748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836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3646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642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61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3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9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8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4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2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5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1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071" y="1176868"/>
            <a:ext cx="7813966" cy="1826581"/>
          </a:xfrm>
        </p:spPr>
        <p:txBody>
          <a:bodyPr>
            <a:normAutofit/>
          </a:bodyPr>
          <a:lstStyle/>
          <a:p>
            <a:r>
              <a:rPr lang="en-US" sz="4800" dirty="0"/>
              <a:t>Diseases of the intestines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/>
              <a:t>Sura</a:t>
            </a:r>
            <a:r>
              <a:rPr lang="en-US" sz="2400" b="1" dirty="0" smtClean="0"/>
              <a:t> Al </a:t>
            </a:r>
            <a:r>
              <a:rPr lang="en-US" sz="2400" b="1" dirty="0" err="1" smtClean="0"/>
              <a:t>Rawabdeh</a:t>
            </a:r>
            <a:endParaRPr lang="en-US" sz="2400" b="1" dirty="0" smtClean="0"/>
          </a:p>
          <a:p>
            <a:r>
              <a:rPr lang="en-US" sz="2400" b="1" dirty="0" smtClean="0"/>
              <a:t>March 30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2022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8307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748144" y="152400"/>
            <a:ext cx="6347713" cy="96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COMPLICATIONS</a:t>
            </a:r>
            <a:endParaRPr dirty="0"/>
          </a:p>
        </p:txBody>
      </p:sp>
      <p:sp>
        <p:nvSpPr>
          <p:cNvPr id="173" name="Google Shape;173;p8"/>
          <p:cNvSpPr txBox="1">
            <a:spLocks noGrp="1"/>
          </p:cNvSpPr>
          <p:nvPr>
            <p:ph idx="1"/>
          </p:nvPr>
        </p:nvSpPr>
        <p:spPr>
          <a:xfrm>
            <a:off x="251520" y="1600200"/>
            <a:ext cx="8424936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Obstruction of diverticula leads to inflammatory changes, producing </a:t>
            </a:r>
            <a:r>
              <a:rPr lang="en-US" sz="2400" b="1" dirty="0">
                <a:latin typeface="Arial Rounded MT Bold" panose="020F0704030504030204" pitchFamily="34" charset="0"/>
              </a:rPr>
              <a:t>diverticulitis </a:t>
            </a:r>
            <a:r>
              <a:rPr lang="en-US" sz="2400" dirty="0">
                <a:latin typeface="Arial Rounded MT Bold" panose="020F0704030504030204" pitchFamily="34" charset="0"/>
              </a:rPr>
              <a:t>and </a:t>
            </a:r>
            <a:r>
              <a:rPr lang="en-US" sz="2400" dirty="0" err="1">
                <a:latin typeface="Arial Rounded MT Bold" panose="020F0704030504030204" pitchFamily="34" charset="0"/>
              </a:rPr>
              <a:t>peridiverticulitis</a:t>
            </a:r>
            <a:r>
              <a:rPr lang="en-US" sz="2400" dirty="0">
                <a:latin typeface="Arial Rounded MT Bold" panose="020F0704030504030204" pitchFamily="34" charset="0"/>
              </a:rPr>
              <a:t>. 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Because the wall of the diverticulum is supported only by the </a:t>
            </a:r>
            <a:r>
              <a:rPr lang="en-US" sz="2400" dirty="0" err="1">
                <a:latin typeface="Arial Rounded MT Bold" panose="020F0704030504030204" pitchFamily="34" charset="0"/>
              </a:rPr>
              <a:t>muscularis</a:t>
            </a:r>
            <a:r>
              <a:rPr lang="en-US" sz="2400" dirty="0">
                <a:latin typeface="Arial Rounded MT Bold" panose="020F0704030504030204" pitchFamily="34" charset="0"/>
              </a:rPr>
              <a:t> mucosa and a thin layer of </a:t>
            </a:r>
            <a:r>
              <a:rPr lang="en-US" sz="2400" dirty="0" err="1">
                <a:latin typeface="Arial Rounded MT Bold" panose="020F0704030504030204" pitchFamily="34" charset="0"/>
              </a:rPr>
              <a:t>subserosal</a:t>
            </a:r>
            <a:r>
              <a:rPr lang="en-US" sz="2400" dirty="0">
                <a:latin typeface="Arial Rounded MT Bold" panose="020F0704030504030204" pitchFamily="34" charset="0"/>
              </a:rPr>
              <a:t> adipose tissue, inflammation and increased pressure within an obstructed diverticulum can lead to </a:t>
            </a:r>
            <a:r>
              <a:rPr lang="en-US" sz="2400" b="1" dirty="0">
                <a:latin typeface="Arial Rounded MT Bold" panose="020F0704030504030204" pitchFamily="34" charset="0"/>
              </a:rPr>
              <a:t>perforation.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Clinical Features</a:t>
            </a:r>
            <a:br>
              <a:rPr lang="en-US"/>
            </a:br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dirty="0"/>
              <a:t> </a:t>
            </a:r>
            <a:r>
              <a:rPr lang="en-US" sz="2000" dirty="0">
                <a:latin typeface="Arial Rounded MT Bold" panose="020F0704030504030204" pitchFamily="34" charset="0"/>
              </a:rPr>
              <a:t>Mostly asymptomatic.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Intermittent lower abdominal pain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Constipation or diarrhea.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latin typeface="Arial Rounded MT Bold" panose="020F0704030504030204" pitchFamily="34" charset="0"/>
              </a:rPr>
              <a:t>Tx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High fiber diet.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Antibiotics in diverticulitis.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Surgery.</a:t>
            </a:r>
            <a:endParaRPr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Inflammatory Bowel Disease</a:t>
            </a:r>
            <a:br>
              <a:rPr lang="en-US" dirty="0"/>
            </a:br>
            <a:endParaRPr dirty="0"/>
          </a:p>
        </p:txBody>
      </p:sp>
      <p:sp>
        <p:nvSpPr>
          <p:cNvPr id="185" name="Google Shape;185;p10"/>
          <p:cNvSpPr txBox="1">
            <a:spLocks noGrp="1"/>
          </p:cNvSpPr>
          <p:nvPr>
            <p:ph idx="1"/>
          </p:nvPr>
        </p:nvSpPr>
        <p:spPr>
          <a:xfrm>
            <a:off x="323528" y="1600200"/>
            <a:ext cx="8496944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7000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Inflammatory bowel disease (IBD) is a chronic </a:t>
            </a:r>
            <a:r>
              <a:rPr lang="en-US" sz="2400" dirty="0" smtClean="0">
                <a:latin typeface="Arial Rounded MT Bold" panose="020F0704030504030204" pitchFamily="34" charset="0"/>
              </a:rPr>
              <a:t>condition resulting </a:t>
            </a:r>
            <a:r>
              <a:rPr lang="en-US" sz="2400" dirty="0">
                <a:latin typeface="Arial Rounded MT Bold" panose="020F0704030504030204" pitchFamily="34" charset="0"/>
              </a:rPr>
              <a:t>from inappropriate mucosal immune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activation.IBD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encompasses two major entities, Crohn disease </a:t>
            </a:r>
            <a:r>
              <a:rPr lang="en-US" sz="2400" dirty="0" smtClean="0">
                <a:latin typeface="Arial Rounded MT Bold" panose="020F0704030504030204" pitchFamily="34" charset="0"/>
              </a:rPr>
              <a:t>and ulcerative </a:t>
            </a:r>
            <a:r>
              <a:rPr lang="en-US" sz="2400" dirty="0">
                <a:latin typeface="Arial Rounded MT Bold" panose="020F0704030504030204" pitchFamily="34" charset="0"/>
              </a:rPr>
              <a:t>colitis. 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70000"/>
              <a:buChar char="🞆"/>
            </a:pP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24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 The distinction between ulcerative colitis and Crohn disease is based, in large part, on the distribution of affected sites and the morphologic expression of disease at those site. </a:t>
            </a:r>
            <a:endParaRPr sz="2400" dirty="0">
              <a:latin typeface="Arial Rounded MT Bold" panose="020F0704030504030204" pitchFamily="34" charset="0"/>
            </a:endParaRPr>
          </a:p>
          <a:p>
            <a:pPr marL="274320" lvl="0" indent="-175641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Inflammatory Bowel Disease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7938656" cy="388077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Ulcerative colitis is limited to the colon and rectum and extends only into the mucosa and submucosa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endParaRPr lang="en-US" sz="2000" dirty="0" smtClean="0">
              <a:latin typeface="Arial Rounded MT Bold" panose="020F0704030504030204" pitchFamily="34" charset="0"/>
            </a:endParaRPr>
          </a:p>
          <a:p>
            <a:r>
              <a:rPr lang="en-US" sz="2000" dirty="0" smtClean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By contrast, Crohn disease, which also has been referred to as regional enteritis (because of frequent ileal involvement), may involve any area of the gastrointestinal tract and frequently is transmural</a:t>
            </a:r>
          </a:p>
        </p:txBody>
      </p:sp>
    </p:spTree>
    <p:extLst>
      <p:ext uri="{BB962C8B-B14F-4D97-AF65-F5344CB8AC3E}">
        <p14:creationId xmlns:p14="http://schemas.microsoft.com/office/powerpoint/2010/main" val="162290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0"/>
            <a:ext cx="5782766" cy="6715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Epidemiology</a:t>
            </a:r>
            <a:br>
              <a:rPr lang="en-US"/>
            </a:br>
            <a:endParaRPr/>
          </a:p>
        </p:txBody>
      </p:sp>
      <p:sp>
        <p:nvSpPr>
          <p:cNvPr id="196" name="Google Shape;196;p12"/>
          <p:cNvSpPr txBox="1">
            <a:spLocks noGrp="1"/>
          </p:cNvSpPr>
          <p:nvPr>
            <p:ph idx="1"/>
          </p:nvPr>
        </p:nvSpPr>
        <p:spPr>
          <a:xfrm>
            <a:off x="609599" y="2160590"/>
            <a:ext cx="8091056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960"/>
              <a:buChar char="🞆"/>
            </a:pPr>
            <a:r>
              <a:rPr lang="en-US" sz="2800" dirty="0"/>
              <a:t>Both Crohn disease and ulcerative colitis are more common in females and frequently present during adolescence or in young adults. 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Char char="🞆"/>
            </a:pPr>
            <a:r>
              <a:rPr lang="en-US" sz="2800" dirty="0"/>
              <a:t>Geographic variation.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Char char="🞆"/>
            </a:pPr>
            <a:r>
              <a:rPr lang="en-US" sz="2800" b="1" i="1" dirty="0"/>
              <a:t>Hygiene hypothesis</a:t>
            </a:r>
            <a:r>
              <a:rPr lang="en-US" sz="2800" i="1" dirty="0"/>
              <a:t>: childhood exposure to environmental microbes prevents excessive immune system reactions. Firm evidence is lacking!!!.</a:t>
            </a:r>
            <a:endParaRPr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579296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PATHOGENESIS</a:t>
            </a: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The cause(s) of IBD remains uncertain. </a:t>
            </a:r>
            <a:endParaRPr sz="2000" dirty="0">
              <a:latin typeface="Arial Rounded MT Bold" panose="020F0704030504030204" pitchFamily="34" charset="0"/>
            </a:endParaRPr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Combined effects.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Genetic factors.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Alterations in host interactions with </a:t>
            </a:r>
            <a:r>
              <a:rPr lang="en-US" sz="2000" dirty="0" smtClean="0">
                <a:latin typeface="Arial Rounded MT Bold" panose="020F0704030504030204" pitchFamily="34" charset="0"/>
              </a:rPr>
              <a:t>intestinal microbiota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Intestinal epithelial dysfunction.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Aberrant mucosal immune responses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Altered composition of the gut microbiome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entury Schoolbook"/>
              <a:buNone/>
            </a:pPr>
            <a:r>
              <a:rPr lang="en-US" sz="3200"/>
              <a:t>MORPHOLOGY OF </a:t>
            </a:r>
            <a:r>
              <a:rPr lang="en-US" sz="3200" i="1"/>
              <a:t>Crohn Disease</a:t>
            </a:r>
            <a:br>
              <a:rPr lang="en-US" sz="3200" i="1"/>
            </a:br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idx="1"/>
          </p:nvPr>
        </p:nvSpPr>
        <p:spPr>
          <a:xfrm>
            <a:off x="137948" y="1631891"/>
            <a:ext cx="8784976" cy="65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/>
              <a:t>The most common sites involved by Crohn disease at presentation are the </a:t>
            </a:r>
            <a:r>
              <a:rPr lang="en-US" sz="2000" b="1" dirty="0"/>
              <a:t>terminal ileum, ileocecal valve, </a:t>
            </a:r>
            <a:r>
              <a:rPr lang="en-US" sz="2000" dirty="0"/>
              <a:t>and </a:t>
            </a:r>
            <a:r>
              <a:rPr lang="en-US" sz="2000" b="1" dirty="0"/>
              <a:t>cecum. 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/>
              <a:t>The presence of multiple, separate, sharply delineated areas of disease, resulting in </a:t>
            </a:r>
            <a:r>
              <a:rPr lang="en-US" sz="2000" b="1" dirty="0"/>
              <a:t>skip lesions, </a:t>
            </a:r>
            <a:r>
              <a:rPr lang="en-US" sz="2000" dirty="0"/>
              <a:t>is characteristic of Crohn disease.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/>
              <a:t>Strictures are common.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/>
              <a:t>Sparing of interspersed mucosa results in a coarsely textured, </a:t>
            </a:r>
            <a:r>
              <a:rPr lang="en-US" sz="2000" b="1" dirty="0"/>
              <a:t>cobblestone </a:t>
            </a:r>
            <a:r>
              <a:rPr lang="en-US" sz="2000" dirty="0"/>
              <a:t>appearance in which diseased tissue is depressed below the level of normal mucosa.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b="1" dirty="0"/>
              <a:t>Fissures </a:t>
            </a:r>
            <a:r>
              <a:rPr lang="en-US" sz="2000" dirty="0"/>
              <a:t>frequently develop between mucosal folds and may extend deeply to become sites of perforation or fistula tracts. 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/>
              <a:t>The intestinal wall is thickened..</a:t>
            </a:r>
            <a:endParaRPr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/>
              <a:t>In cases with extensive transmural disease, mesenteric fat frequently extends around the </a:t>
            </a:r>
            <a:r>
              <a:rPr lang="en-US" sz="2000" dirty="0" err="1"/>
              <a:t>serosal</a:t>
            </a:r>
            <a:r>
              <a:rPr lang="en-US" sz="2000" dirty="0"/>
              <a:t> surface </a:t>
            </a:r>
            <a:r>
              <a:rPr lang="en-US" sz="2000" b="1" dirty="0"/>
              <a:t>(creeping fat).</a:t>
            </a:r>
            <a:endParaRPr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1732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4419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7841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452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Diseases of the intestines</a:t>
            </a:r>
            <a:br>
              <a:rPr lang="en-US" dirty="0"/>
            </a:br>
            <a:endParaRPr dirty="0"/>
          </a:p>
        </p:txBody>
      </p:sp>
      <p:sp>
        <p:nvSpPr>
          <p:cNvPr id="137" name="Google Shape;137;p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Intestinal obstruction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Vascular disorders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Malabsorptive diseases and infections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en-US" sz="3200" b="1">
                <a:solidFill>
                  <a:srgbClr val="EA6D59"/>
                </a:solidFill>
              </a:rPr>
              <a:t> Inflammatory bowel disease.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Polyps and neoplastic diseases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213" name="Google Shape;213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14" name="Google Shape;21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984" y="476672"/>
            <a:ext cx="7970595" cy="598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233488"/>
            <a:ext cx="762000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227" name="Google Shape;227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28" name="Google Shape;2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268760"/>
            <a:ext cx="71437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Cobblestone appearance</a:t>
            </a:r>
            <a:endParaRPr/>
          </a:p>
        </p:txBody>
      </p:sp>
      <p:pic>
        <p:nvPicPr>
          <p:cNvPr id="234" name="Google Shape;234;p1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97676" y="2160588"/>
            <a:ext cx="5172261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idx="1"/>
          </p:nvPr>
        </p:nvSpPr>
        <p:spPr>
          <a:xfrm>
            <a:off x="107504" y="404664"/>
            <a:ext cx="3600400" cy="606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70000"/>
              <a:buChar char="🞆"/>
            </a:pPr>
            <a:r>
              <a:rPr lang="en-US"/>
              <a:t>The microscopic features of active Crohn disease include: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1- Abundant neutrophils that infiltrate -and damage crypt epithelium.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2- Clusters of neutrophils within a crypt are referred to as a </a:t>
            </a:r>
            <a:r>
              <a:rPr lang="en-US" b="1"/>
              <a:t>crypt abscess </a:t>
            </a:r>
            <a:r>
              <a:rPr lang="en-US"/>
              <a:t>and often are associated with crypt destruction.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3- Repeated cycles of crypt destruction and regeneration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lead to </a:t>
            </a:r>
            <a:r>
              <a:rPr lang="en-US" b="1"/>
              <a:t>distortion of mucosal architecture; </a:t>
            </a:r>
            <a:r>
              <a:rPr lang="en-US"/>
              <a:t>the normally straight and parallel crypts take on bizarre branching shapes and unusual orientations to one another.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4- </a:t>
            </a:r>
            <a:r>
              <a:rPr lang="en-US" b="1"/>
              <a:t>Noncaseating granulomas </a:t>
            </a:r>
            <a:r>
              <a:rPr lang="en-US"/>
              <a:t>, a hallmark of Crohn disease.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/>
              <a:t>5-</a:t>
            </a:r>
            <a:r>
              <a:rPr lang="en-US" b="1"/>
              <a:t> Paneth cell metaplasia </a:t>
            </a:r>
            <a:endParaRPr/>
          </a:p>
          <a:p>
            <a:pPr marL="274320" lvl="0" indent="-199644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/>
          </a:p>
        </p:txBody>
      </p:sp>
      <p:pic>
        <p:nvPicPr>
          <p:cNvPr id="240" name="Google Shape;2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904" y="0"/>
            <a:ext cx="5129758" cy="6524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568036" y="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Clinical Features</a:t>
            </a:r>
            <a:br>
              <a:rPr lang="en-US" dirty="0"/>
            </a:br>
            <a:endParaRPr dirty="0"/>
          </a:p>
        </p:txBody>
      </p:sp>
      <p:sp>
        <p:nvSpPr>
          <p:cNvPr id="246" name="Google Shape;246;p20"/>
          <p:cNvSpPr txBox="1">
            <a:spLocks noGrp="1"/>
          </p:cNvSpPr>
          <p:nvPr>
            <p:ph idx="1"/>
          </p:nvPr>
        </p:nvSpPr>
        <p:spPr>
          <a:xfrm>
            <a:off x="207221" y="1532175"/>
            <a:ext cx="8640960" cy="552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The clinical manifestations of Crohn disease are extremely</a:t>
            </a:r>
            <a:endParaRPr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variable. </a:t>
            </a:r>
            <a:r>
              <a:rPr lang="en-US" sz="2000" i="1" dirty="0">
                <a:latin typeface="Arial Rounded MT Bold" panose="020F0704030504030204" pitchFamily="34" charset="0"/>
              </a:rPr>
              <a:t>In most patients, disease begins with intermittent</a:t>
            </a:r>
            <a:endParaRPr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000" i="1" dirty="0">
                <a:latin typeface="Arial Rounded MT Bold" panose="020F0704030504030204" pitchFamily="34" charset="0"/>
              </a:rPr>
              <a:t>attacks of relatively mild diarrhea, fever, and abdominal pain.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Iron deficiency anemia, nutrient malabsorption, or malabsorption of vitamin B12 and bile salts may </a:t>
            </a:r>
            <a:r>
              <a:rPr lang="en-US" sz="2000" dirty="0" smtClean="0">
                <a:latin typeface="Arial Rounded MT Bold" panose="020F0704030504030204" pitchFamily="34" charset="0"/>
              </a:rPr>
              <a:t>developed.</a:t>
            </a:r>
            <a:endParaRPr dirty="0">
              <a:latin typeface="Arial Rounded MT Bold" panose="020F0704030504030204" pitchFamily="34" charset="0"/>
            </a:endParaRPr>
          </a:p>
          <a:p>
            <a:pPr marL="274320" lvl="0" indent="-18542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b="1" u="sng" dirty="0" err="1">
                <a:latin typeface="Arial Rounded MT Bold" panose="020F0704030504030204" pitchFamily="34" charset="0"/>
              </a:rPr>
              <a:t>Extraintestinal</a:t>
            </a:r>
            <a:r>
              <a:rPr lang="en-US" sz="2000" b="1" u="sng" dirty="0">
                <a:latin typeface="Arial Rounded MT Bold" panose="020F0704030504030204" pitchFamily="34" charset="0"/>
              </a:rPr>
              <a:t> manifestations of Crohn disease </a:t>
            </a:r>
            <a:r>
              <a:rPr lang="en-US" sz="2000" dirty="0">
                <a:latin typeface="Arial Rounded MT Bold" panose="020F0704030504030204" pitchFamily="34" charset="0"/>
              </a:rPr>
              <a:t>include</a:t>
            </a:r>
            <a:endParaRPr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uveitis, migratory polyarthritis, </a:t>
            </a:r>
            <a:r>
              <a:rPr lang="en-US" sz="2000" dirty="0" err="1">
                <a:latin typeface="Arial Rounded MT Bold" panose="020F0704030504030204" pitchFamily="34" charset="0"/>
              </a:rPr>
              <a:t>sacroiliitis</a:t>
            </a:r>
            <a:r>
              <a:rPr lang="en-US" sz="2000" dirty="0">
                <a:latin typeface="Arial Rounded MT Bold" panose="020F0704030504030204" pitchFamily="34" charset="0"/>
              </a:rPr>
              <a:t>, ankylosing spondylitis, erythema </a:t>
            </a:r>
            <a:r>
              <a:rPr lang="en-US" sz="2000" dirty="0" err="1">
                <a:latin typeface="Arial Rounded MT Bold" panose="020F0704030504030204" pitchFamily="34" charset="0"/>
              </a:rPr>
              <a:t>nodosum</a:t>
            </a:r>
            <a:r>
              <a:rPr lang="en-US" sz="2000" dirty="0">
                <a:latin typeface="Arial Rounded MT Bold" panose="020F0704030504030204" pitchFamily="34" charset="0"/>
              </a:rPr>
              <a:t>, and clubbing of the fingertips, any of which may develop before intestinal disease is recognized.</a:t>
            </a:r>
            <a:endParaRPr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4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The risk of colonic adenocarcinoma is increased in patients with long-standing colonic Crohn disease</a:t>
            </a:r>
            <a:r>
              <a:rPr lang="en-US" sz="2000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53" name="Google Shape;2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2696"/>
            <a:ext cx="9144000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Ulcerative Colitis</a:t>
            </a:r>
            <a:br>
              <a:rPr lang="en-US"/>
            </a:br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idx="1"/>
          </p:nvPr>
        </p:nvSpPr>
        <p:spPr>
          <a:xfrm>
            <a:off x="107504" y="1600200"/>
            <a:ext cx="8784976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Ulcerative colitis is closely related to Crohn disease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However, ulcerative colitis is limited to the colon and rectum. </a:t>
            </a:r>
            <a:endParaRPr lang="en-US" sz="2000" dirty="0" smtClean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Some </a:t>
            </a:r>
            <a:r>
              <a:rPr lang="en-US" sz="2000" dirty="0" err="1">
                <a:latin typeface="Arial Rounded MT Bold" panose="020F0704030504030204" pitchFamily="34" charset="0"/>
              </a:rPr>
              <a:t>extraintestinal</a:t>
            </a:r>
            <a:r>
              <a:rPr lang="en-US" sz="2000" dirty="0">
                <a:latin typeface="Arial Rounded MT Bold" panose="020F0704030504030204" pitchFamily="34" charset="0"/>
              </a:rPr>
              <a:t> manifestations of ulcerative colitis overlap with those of Crohn disease, including migratory polyarthritis, </a:t>
            </a:r>
            <a:r>
              <a:rPr lang="en-US" sz="2000" dirty="0" err="1">
                <a:latin typeface="Arial Rounded MT Bold" panose="020F0704030504030204" pitchFamily="34" charset="0"/>
              </a:rPr>
              <a:t>sacroiliitis</a:t>
            </a:r>
            <a:r>
              <a:rPr lang="en-US" sz="2000" dirty="0">
                <a:latin typeface="Arial Rounded MT Bold" panose="020F0704030504030204" pitchFamily="34" charset="0"/>
              </a:rPr>
              <a:t>, ankylosing spondylitis, uveitis, skin lesions, </a:t>
            </a:r>
            <a:r>
              <a:rPr lang="en-US" sz="2000" dirty="0" err="1">
                <a:latin typeface="Arial Rounded MT Bold" panose="020F0704030504030204" pitchFamily="34" charset="0"/>
              </a:rPr>
              <a:t>pericholangitis</a:t>
            </a:r>
            <a:r>
              <a:rPr lang="en-US" sz="2000" dirty="0">
                <a:latin typeface="Arial Rounded MT Bold" panose="020F0704030504030204" pitchFamily="34" charset="0"/>
              </a:rPr>
              <a:t>, and </a:t>
            </a:r>
            <a:r>
              <a:rPr lang="en-US" sz="20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primary </a:t>
            </a:r>
            <a:r>
              <a:rPr lang="en-US" sz="2000" u="sng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sclerosing</a:t>
            </a:r>
            <a:r>
              <a:rPr lang="en-US" sz="20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cholangitis</a:t>
            </a:r>
            <a:r>
              <a:rPr lang="en-US" u="sng" dirty="0">
                <a:solidFill>
                  <a:srgbClr val="FF0000"/>
                </a:solidFill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Morphology</a:t>
            </a:r>
            <a:br>
              <a:rPr lang="en-US"/>
            </a:br>
            <a:endParaRPr/>
          </a:p>
        </p:txBody>
      </p:sp>
      <p:sp>
        <p:nvSpPr>
          <p:cNvPr id="265" name="Google Shape;265;p23"/>
          <p:cNvSpPr txBox="1">
            <a:spLocks noGrp="1"/>
          </p:cNvSpPr>
          <p:nvPr>
            <p:ph idx="1"/>
          </p:nvPr>
        </p:nvSpPr>
        <p:spPr>
          <a:xfrm>
            <a:off x="609599" y="1482436"/>
            <a:ext cx="8409710" cy="455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dirty="0"/>
              <a:t> </a:t>
            </a:r>
            <a:r>
              <a:rPr lang="en-US" sz="2000" dirty="0">
                <a:latin typeface="Arial Rounded MT Bold" panose="020F0704030504030204" pitchFamily="34" charset="0"/>
              </a:rPr>
              <a:t>Always involves the </a:t>
            </a:r>
            <a:r>
              <a:rPr lang="en-US" sz="2000" dirty="0" smtClean="0">
                <a:latin typeface="Arial Rounded MT Bold" panose="020F0704030504030204" pitchFamily="34" charset="0"/>
              </a:rPr>
              <a:t>rectum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Extends proximally in continuous pattern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Pan colitis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Occasionally focal </a:t>
            </a:r>
            <a:r>
              <a:rPr lang="en-US" sz="2000" dirty="0" err="1">
                <a:latin typeface="Arial Rounded MT Bold" panose="020F0704030504030204" pitchFamily="34" charset="0"/>
              </a:rPr>
              <a:t>appendiceal</a:t>
            </a:r>
            <a:r>
              <a:rPr lang="en-US" sz="2000" dirty="0">
                <a:latin typeface="Arial Rounded MT Bold" panose="020F0704030504030204" pitchFamily="34" charset="0"/>
              </a:rPr>
              <a:t> or </a:t>
            </a:r>
            <a:r>
              <a:rPr lang="en-US" sz="2000" dirty="0" err="1">
                <a:latin typeface="Arial Rounded MT Bold" panose="020F0704030504030204" pitchFamily="34" charset="0"/>
              </a:rPr>
              <a:t>cecal</a:t>
            </a: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</a:rPr>
              <a:t>inflammation.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Ulcerative </a:t>
            </a:r>
            <a:r>
              <a:rPr lang="en-US" sz="2000" dirty="0" err="1">
                <a:latin typeface="Arial Rounded MT Bold" panose="020F0704030504030204" pitchFamily="34" charset="0"/>
              </a:rPr>
              <a:t>proctitis</a:t>
            </a:r>
            <a:r>
              <a:rPr lang="en-US" sz="2000" dirty="0">
                <a:latin typeface="Arial Rounded MT Bold" panose="020F0704030504030204" pitchFamily="34" charset="0"/>
              </a:rPr>
              <a:t> or ulcerative </a:t>
            </a:r>
            <a:r>
              <a:rPr lang="en-US" sz="2000" dirty="0" smtClean="0">
                <a:latin typeface="Arial Rounded MT Bold" panose="020F0704030504030204" pitchFamily="34" charset="0"/>
              </a:rPr>
              <a:t>proctosigmoiditis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Small intestine is normal (except in backwash ileitis)</a:t>
            </a:r>
            <a:endParaRPr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Macroscopic:</a:t>
            </a:r>
            <a:br>
              <a:rPr lang="en-US" dirty="0"/>
            </a:br>
            <a:endParaRPr dirty="0"/>
          </a:p>
        </p:txBody>
      </p:sp>
      <p:sp>
        <p:nvSpPr>
          <p:cNvPr id="271" name="Google Shape;271;p24"/>
          <p:cNvSpPr txBox="1">
            <a:spLocks noGrp="1"/>
          </p:cNvSpPr>
          <p:nvPr>
            <p:ph idx="1"/>
          </p:nvPr>
        </p:nvSpPr>
        <p:spPr>
          <a:xfrm>
            <a:off x="609599" y="1564845"/>
            <a:ext cx="6347714" cy="4863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Broad-based ulcers</a:t>
            </a:r>
            <a:r>
              <a:rPr lang="en-US" sz="2000" dirty="0" smtClean="0">
                <a:latin typeface="Arial Rounded MT Bold" panose="020F07040305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</a:t>
            </a:r>
            <a:r>
              <a:rPr lang="en-US" sz="2000" dirty="0" err="1" smtClean="0">
                <a:latin typeface="Arial Rounded MT Bold" panose="020F0704030504030204" pitchFamily="34" charset="0"/>
              </a:rPr>
              <a:t>Pseudopolyps</a:t>
            </a:r>
            <a:endParaRPr lang="en-US" sz="2000" dirty="0" smtClean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Mucosal atrophy in long </a:t>
            </a:r>
            <a:r>
              <a:rPr lang="en-US" sz="2000" dirty="0" smtClean="0">
                <a:latin typeface="Arial Rounded MT Bold" panose="020F0704030504030204" pitchFamily="34" charset="0"/>
              </a:rPr>
              <a:t>standing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Mural thickening </a:t>
            </a:r>
            <a:r>
              <a:rPr lang="en-US" sz="2000" dirty="0" smtClean="0">
                <a:latin typeface="Arial Rounded MT Bold" panose="020F0704030504030204" pitchFamily="34" charset="0"/>
              </a:rPr>
              <a:t>absent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</a:t>
            </a:r>
            <a:r>
              <a:rPr lang="en-US" sz="2000" dirty="0" err="1">
                <a:latin typeface="Arial Rounded MT Bold" panose="020F0704030504030204" pitchFamily="34" charset="0"/>
              </a:rPr>
              <a:t>Serosal</a:t>
            </a:r>
            <a:r>
              <a:rPr lang="en-US" sz="2000" dirty="0">
                <a:latin typeface="Arial Rounded MT Bold" panose="020F0704030504030204" pitchFamily="34" charset="0"/>
              </a:rPr>
              <a:t> surface </a:t>
            </a:r>
            <a:r>
              <a:rPr lang="en-US" sz="2000" dirty="0" smtClean="0">
                <a:latin typeface="Arial Rounded MT Bold" panose="020F0704030504030204" pitchFamily="34" charset="0"/>
              </a:rPr>
              <a:t>normal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No </a:t>
            </a:r>
            <a:r>
              <a:rPr lang="en-US" sz="2000" dirty="0" smtClean="0">
                <a:latin typeface="Arial Rounded MT Bold" panose="020F0704030504030204" pitchFamily="34" charset="0"/>
              </a:rPr>
              <a:t>strictures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 Toxic </a:t>
            </a:r>
            <a:r>
              <a:rPr lang="en-US" sz="2000" dirty="0" err="1">
                <a:latin typeface="Arial Rounded MT Bold" panose="020F0704030504030204" pitchFamily="34" charset="0"/>
              </a:rPr>
              <a:t>megacolon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/>
              <a:t>INFLAMMATORY INTESTINAL</a:t>
            </a:r>
            <a:br>
              <a:rPr lang="en-US"/>
            </a:br>
            <a:r>
              <a:rPr lang="en-US"/>
              <a:t>DISEASE</a:t>
            </a:r>
            <a:br>
              <a:rPr lang="en-US"/>
            </a:br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</a:t>
            </a:r>
            <a:r>
              <a:rPr lang="en-US" b="1"/>
              <a:t>Sigmoid Diverticulitis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 </a:t>
            </a:r>
            <a:r>
              <a:rPr lang="en-US" b="1"/>
              <a:t>Chronic Inflammatory bowel diseases (CIBD)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- Crohn disease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/>
              <a:t>-Ulcerative colitis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277" name="Google Shape;277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78" name="Google Shape;27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287000" cy="95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 Microscopic:</a:t>
            </a:r>
            <a:br>
              <a:rPr lang="en-US"/>
            </a:br>
            <a:endParaRPr/>
          </a:p>
        </p:txBody>
      </p:sp>
      <p:sp>
        <p:nvSpPr>
          <p:cNvPr id="284" name="Google Shape;284;p26"/>
          <p:cNvSpPr txBox="1">
            <a:spLocks noGrp="1"/>
          </p:cNvSpPr>
          <p:nvPr>
            <p:ph idx="1"/>
          </p:nvPr>
        </p:nvSpPr>
        <p:spPr>
          <a:xfrm>
            <a:off x="457199" y="1398590"/>
            <a:ext cx="8104910" cy="532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dirty="0"/>
              <a:t> </a:t>
            </a:r>
            <a:r>
              <a:rPr lang="en-US" sz="2400" dirty="0">
                <a:latin typeface="Arial Rounded MT Bold" panose="020F0704030504030204" pitchFamily="34" charset="0"/>
              </a:rPr>
              <a:t>Inflammatory infiltrates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Crypt abscesses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Crypt distortion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Epithelial metaplasia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Submucosal fibrosis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Inflammation limited to mucosa </a:t>
            </a:r>
            <a:r>
              <a:rPr lang="en-US" sz="2400" dirty="0" smtClean="0">
                <a:latin typeface="Arial Rounded MT Bold" panose="020F0704030504030204" pitchFamily="34" charset="0"/>
              </a:rPr>
              <a:t>and submucosa</a:t>
            </a:r>
            <a:r>
              <a:rPr lang="en-US" sz="2400" dirty="0">
                <a:latin typeface="Arial Rounded MT Bold" panose="020F0704030504030204" pitchFamily="34" charset="0"/>
              </a:rPr>
              <a:t>.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No skip lesions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 No granulomas.</a:t>
            </a:r>
            <a:endParaRPr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290" name="Google Shape;290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91" name="Google Shape;29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52519" cy="6453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Crypt abcesses.</a:t>
            </a:r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298" name="Google Shape;29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628800"/>
            <a:ext cx="6786527" cy="446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>
            <a:spLocks noGrp="1"/>
          </p:cNvSpPr>
          <p:nvPr>
            <p:ph type="title"/>
          </p:nvPr>
        </p:nvSpPr>
        <p:spPr>
          <a:xfrm>
            <a:off x="512618" y="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Clinical Features</a:t>
            </a:r>
            <a:br>
              <a:rPr lang="en-US" dirty="0"/>
            </a:br>
            <a:endParaRPr dirty="0"/>
          </a:p>
        </p:txBody>
      </p:sp>
      <p:sp>
        <p:nvSpPr>
          <p:cNvPr id="304" name="Google Shape;304;p29"/>
          <p:cNvSpPr txBox="1">
            <a:spLocks noGrp="1"/>
          </p:cNvSpPr>
          <p:nvPr>
            <p:ph idx="1"/>
          </p:nvPr>
        </p:nvSpPr>
        <p:spPr>
          <a:xfrm>
            <a:off x="332507" y="1270000"/>
            <a:ext cx="8118765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700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Ulcerative colitis is a relapsing disorder characterized by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attacks of bloody diarrhea with expulsion of stringy, mucoid material and lower abdominal pain and cramps that are temporarily relieved by defecation. </a:t>
            </a: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These symptoms may persist for days, weeks, or months before they Subside.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More than half of the patients have mild disease.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The factors that trigger ulcerative colitis are not known, but as noted previously, infectious enteritis precedes disease onset in some cases. 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000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The initial onset of symptoms also has been reported to occur shortly after smoking cessation in some patients, and smoking may partially relieve symptoms. </a:t>
            </a:r>
            <a:endParaRPr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311" name="Google Shape;3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3855"/>
            <a:ext cx="9143999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>
            <a:spLocks noGrp="1"/>
          </p:cNvSpPr>
          <p:nvPr>
            <p:ph type="title"/>
          </p:nvPr>
        </p:nvSpPr>
        <p:spPr>
          <a:xfrm>
            <a:off x="722673" y="-682227"/>
            <a:ext cx="6172200" cy="18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Ischemic Bowel Disease</a:t>
            </a:r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idx="1"/>
          </p:nvPr>
        </p:nvSpPr>
        <p:spPr>
          <a:xfrm>
            <a:off x="207819" y="1481717"/>
            <a:ext cx="8465126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Ischemic damage to the bowel wall can range from :</a:t>
            </a:r>
            <a:endParaRPr sz="24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400" i="1" dirty="0">
                <a:latin typeface="Arial Rounded MT Bold" panose="020F0704030504030204" pitchFamily="34" charset="0"/>
              </a:rPr>
              <a:t>Mucosal infarction, </a:t>
            </a:r>
            <a:r>
              <a:rPr lang="en-US" sz="2400" dirty="0">
                <a:latin typeface="Arial Rounded MT Bold" panose="020F0704030504030204" pitchFamily="34" charset="0"/>
              </a:rPr>
              <a:t>extending no deeper than the </a:t>
            </a:r>
            <a:r>
              <a:rPr lang="en-US" sz="2400" dirty="0" err="1">
                <a:latin typeface="Arial Rounded MT Bold" panose="020F0704030504030204" pitchFamily="34" charset="0"/>
              </a:rPr>
              <a:t>muscularis</a:t>
            </a:r>
            <a:r>
              <a:rPr lang="en-US" sz="2400" dirty="0">
                <a:latin typeface="Arial Rounded MT Bold" panose="020F0704030504030204" pitchFamily="34" charset="0"/>
              </a:rPr>
              <a:t> mucosa.</a:t>
            </a:r>
            <a:endParaRPr sz="24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i="1" dirty="0">
                <a:latin typeface="Arial Rounded MT Bold" panose="020F0704030504030204" pitchFamily="34" charset="0"/>
              </a:rPr>
              <a:t>Mural infarction </a:t>
            </a:r>
            <a:r>
              <a:rPr lang="en-US" sz="2400" dirty="0">
                <a:latin typeface="Arial Rounded MT Bold" panose="020F0704030504030204" pitchFamily="34" charset="0"/>
              </a:rPr>
              <a:t>of mucosa and submucosa.</a:t>
            </a:r>
            <a:endParaRPr sz="24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i="1" dirty="0">
                <a:latin typeface="Arial Rounded MT Bold" panose="020F0704030504030204" pitchFamily="34" charset="0"/>
              </a:rPr>
              <a:t>Transmural infarction </a:t>
            </a:r>
            <a:r>
              <a:rPr lang="en-US" sz="2400" dirty="0">
                <a:latin typeface="Arial Rounded MT Bold" panose="020F0704030504030204" pitchFamily="34" charset="0"/>
              </a:rPr>
              <a:t>involving all three layers of the wall. </a:t>
            </a:r>
            <a:endParaRPr sz="24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sz="2400" dirty="0">
                <a:latin typeface="Arial Rounded MT Bold" panose="020F0704030504030204" pitchFamily="34" charset="0"/>
              </a:rPr>
              <a:t>While mucosal or mural infarctions often are secondary to acute or chronic </a:t>
            </a:r>
            <a:r>
              <a:rPr lang="en-US" sz="2400" i="1" dirty="0" err="1">
                <a:latin typeface="Arial Rounded MT Bold" panose="020F0704030504030204" pitchFamily="34" charset="0"/>
              </a:rPr>
              <a:t>hypoperfusion</a:t>
            </a:r>
            <a:r>
              <a:rPr lang="en-US" sz="2400" i="1" dirty="0">
                <a:latin typeface="Arial Rounded MT Bold" panose="020F0704030504030204" pitchFamily="34" charset="0"/>
              </a:rPr>
              <a:t>, </a:t>
            </a:r>
            <a:r>
              <a:rPr lang="en-US" sz="2400" dirty="0">
                <a:latin typeface="Arial Rounded MT Bold" panose="020F0704030504030204" pitchFamily="34" charset="0"/>
              </a:rPr>
              <a:t>transmural infarction is generally caused by acute </a:t>
            </a:r>
            <a:r>
              <a:rPr lang="en-US" sz="2400" b="1" dirty="0">
                <a:latin typeface="Arial Rounded MT Bold" panose="020F0704030504030204" pitchFamily="34" charset="0"/>
              </a:rPr>
              <a:t>vascular obstruction.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400" i="1" dirty="0">
                <a:latin typeface="Arial Rounded MT Bold" panose="020F0704030504030204" pitchFamily="34" charset="0"/>
              </a:rPr>
              <a:t> </a:t>
            </a:r>
            <a:endParaRPr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0982" cy="697125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1166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855" y="24534"/>
            <a:ext cx="9146484" cy="68611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167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Clinical Features</a:t>
            </a:r>
            <a:endParaRPr sz="24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 sz="1800" dirty="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Ischemic bowel disease tends to occur in older persons with coexisting cardiac or vascular disease. 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 Acute transmural infarction typically manifests with sudden, </a:t>
            </a:r>
            <a:r>
              <a:rPr lang="en-US" sz="2000" dirty="0" smtClean="0">
                <a:latin typeface="Arial Rounded MT Bold" panose="020F0704030504030204" pitchFamily="34" charset="0"/>
              </a:rPr>
              <a:t>severe abdominal </a:t>
            </a:r>
            <a:r>
              <a:rPr lang="en-US" sz="2000" dirty="0">
                <a:latin typeface="Arial Rounded MT Bold" panose="020F0704030504030204" pitchFamily="34" charset="0"/>
              </a:rPr>
              <a:t>pain and tenderness, sometimes accompanied by nausea, vomiting, bloody diarrhea, or grossly </a:t>
            </a:r>
            <a:r>
              <a:rPr lang="en-US" sz="2000" dirty="0" err="1">
                <a:latin typeface="Arial Rounded MT Bold" panose="020F0704030504030204" pitchFamily="34" charset="0"/>
              </a:rPr>
              <a:t>melanotic</a:t>
            </a:r>
            <a:r>
              <a:rPr lang="en-US" sz="2000" dirty="0">
                <a:latin typeface="Arial Rounded MT Bold" panose="020F0704030504030204" pitchFamily="34" charset="0"/>
              </a:rPr>
              <a:t> stool. 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Peristaltic sounds diminish or disappear, and muscular spasm creates </a:t>
            </a:r>
            <a:r>
              <a:rPr lang="en-US" sz="2000" dirty="0" smtClean="0">
                <a:latin typeface="Arial Rounded MT Bold" panose="020F0704030504030204" pitchFamily="34" charset="0"/>
              </a:rPr>
              <a:t>board like </a:t>
            </a:r>
            <a:r>
              <a:rPr lang="en-US" sz="2000" dirty="0">
                <a:latin typeface="Arial Rounded MT Bold" panose="020F0704030504030204" pitchFamily="34" charset="0"/>
              </a:rPr>
              <a:t>rigidity of the abdominal wall.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260"/>
              <a:buNone/>
            </a:pPr>
            <a:endParaRPr sz="2000"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260"/>
              <a:buChar char="🞆"/>
            </a:pPr>
            <a:r>
              <a:rPr lang="en-US" sz="2000" dirty="0">
                <a:latin typeface="Arial Rounded MT Bold" panose="020F0704030504030204" pitchFamily="34" charset="0"/>
              </a:rPr>
              <a:t> </a:t>
            </a:r>
            <a:r>
              <a:rPr lang="en-US" sz="2000" i="1" dirty="0">
                <a:latin typeface="Arial Rounded MT Bold" panose="020F0704030504030204" pitchFamily="34" charset="0"/>
              </a:rPr>
              <a:t>Mucosal and mural infarctions </a:t>
            </a:r>
            <a:r>
              <a:rPr lang="en-US" sz="2000" dirty="0">
                <a:latin typeface="Arial Rounded MT Bold" panose="020F0704030504030204" pitchFamily="34" charset="0"/>
              </a:rPr>
              <a:t>by themselves may not be fatal. However, these may progress to more extensive, in transmural infarction.</a:t>
            </a:r>
            <a:endParaRPr sz="20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51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Sigmoid Diverticulitis</a:t>
            </a:r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idx="1"/>
          </p:nvPr>
        </p:nvSpPr>
        <p:spPr>
          <a:xfrm>
            <a:off x="179512" y="1600200"/>
            <a:ext cx="8856984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 dirty="0">
                <a:latin typeface="Arial Rounded MT Bold" panose="020F0704030504030204" pitchFamily="34" charset="0"/>
              </a:rPr>
              <a:t>In general, diverticular disease refers to acquired </a:t>
            </a:r>
            <a:r>
              <a:rPr lang="en-US" dirty="0" err="1">
                <a:latin typeface="Arial Rounded MT Bold" panose="020F0704030504030204" pitchFamily="34" charset="0"/>
              </a:rPr>
              <a:t>pseudodiverticular</a:t>
            </a:r>
            <a:r>
              <a:rPr lang="en-US" dirty="0">
                <a:latin typeface="Arial Rounded MT Bold" panose="020F0704030504030204" pitchFamily="34" charset="0"/>
              </a:rPr>
              <a:t> outpouchings of the colonic mucosa and submucosa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endParaRPr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dirty="0">
                <a:latin typeface="Arial Rounded MT Bold" panose="020F0704030504030204" pitchFamily="34" charset="0"/>
              </a:rPr>
              <a:t> Diverticula generally are multiple, and the condition is referred to as </a:t>
            </a:r>
            <a:r>
              <a:rPr lang="en-US" i="1" dirty="0">
                <a:latin typeface="Arial Rounded MT Bold" panose="020F0704030504030204" pitchFamily="34" charset="0"/>
              </a:rPr>
              <a:t>diverticulosis. </a:t>
            </a:r>
            <a:endParaRPr lang="en-US" i="1" dirty="0" smtClean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endParaRPr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dirty="0">
                <a:latin typeface="Arial Rounded MT Bold" panose="020F0704030504030204" pitchFamily="34" charset="0"/>
              </a:rPr>
              <a:t>Colonic diverticula tend to develop under conditions </a:t>
            </a:r>
            <a:r>
              <a:rPr lang="en-US" dirty="0" smtClean="0">
                <a:latin typeface="Arial Rounded MT Bold" panose="020F0704030504030204" pitchFamily="34" charset="0"/>
              </a:rPr>
              <a:t>of elevated </a:t>
            </a:r>
            <a:r>
              <a:rPr lang="en-US" dirty="0">
                <a:latin typeface="Arial Rounded MT Bold" panose="020F0704030504030204" pitchFamily="34" charset="0"/>
              </a:rPr>
              <a:t>intraluminal pressure in the sigmoid colon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endParaRPr dirty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680"/>
              <a:buChar char="🞆"/>
            </a:pPr>
            <a:r>
              <a:rPr lang="en-US" dirty="0">
                <a:latin typeface="Arial Rounded MT Bold" panose="020F0704030504030204" pitchFamily="34" charset="0"/>
              </a:rPr>
              <a:t>High luminal pressures may be generated by exaggerated peristaltic contractions, with spasmodic sequestration of bowel segments that may be exacerbated by diets low in </a:t>
            </a:r>
            <a:r>
              <a:rPr lang="en-US" dirty="0" smtClean="0">
                <a:latin typeface="Arial Rounded MT Bold" panose="020F0704030504030204" pitchFamily="34" charset="0"/>
              </a:rPr>
              <a:t>fiber and </a:t>
            </a:r>
            <a:r>
              <a:rPr lang="en-US" dirty="0">
                <a:latin typeface="Arial Rounded MT Bold" panose="020F0704030504030204" pitchFamily="34" charset="0"/>
              </a:rPr>
              <a:t>constipation , which reduce stool bulk.</a:t>
            </a:r>
            <a:endParaRPr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i="1" dirty="0">
              <a:latin typeface="Arial Rounded MT Bold" panose="020F0704030504030204" pitchFamily="34" charset="0"/>
            </a:endParaRPr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OTHER CAUSES</a:t>
            </a:r>
            <a:endParaRPr/>
          </a:p>
        </p:txBody>
      </p:sp>
      <p:sp>
        <p:nvSpPr>
          <p:cNvPr id="328" name="Google Shape;328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dirty="0"/>
              <a:t>• </a:t>
            </a:r>
            <a:r>
              <a:rPr lang="en-US" sz="2000" i="1" dirty="0">
                <a:latin typeface="Arial Rounded MT Bold" panose="020F0704030504030204" pitchFamily="34" charset="0"/>
              </a:rPr>
              <a:t>CMV infection.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• </a:t>
            </a:r>
            <a:r>
              <a:rPr lang="en-US" sz="2000" i="1" dirty="0">
                <a:latin typeface="Arial Rounded MT Bold" panose="020F0704030504030204" pitchFamily="34" charset="0"/>
              </a:rPr>
              <a:t>Radiation </a:t>
            </a:r>
            <a:r>
              <a:rPr lang="en-US" sz="2000" i="1" dirty="0" err="1">
                <a:latin typeface="Arial Rounded MT Bold" panose="020F0704030504030204" pitchFamily="34" charset="0"/>
              </a:rPr>
              <a:t>enterocolitis</a:t>
            </a:r>
            <a:r>
              <a:rPr lang="en-US" sz="2000" i="1" dirty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• </a:t>
            </a:r>
            <a:r>
              <a:rPr lang="en-US" sz="2000" i="1" dirty="0">
                <a:latin typeface="Arial Rounded MT Bold" panose="020F0704030504030204" pitchFamily="34" charset="0"/>
              </a:rPr>
              <a:t>Necrotizing </a:t>
            </a:r>
            <a:r>
              <a:rPr lang="en-US" sz="2000" i="1" dirty="0" err="1">
                <a:latin typeface="Arial Rounded MT Bold" panose="020F0704030504030204" pitchFamily="34" charset="0"/>
              </a:rPr>
              <a:t>enterocolitis</a:t>
            </a:r>
            <a:r>
              <a:rPr lang="en-US" sz="2000" i="1" dirty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  <a:endParaRPr sz="20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• </a:t>
            </a:r>
            <a:r>
              <a:rPr lang="en-US" sz="2000" i="1" dirty="0" err="1">
                <a:latin typeface="Arial Rounded MT Bold" panose="020F0704030504030204" pitchFamily="34" charset="0"/>
              </a:rPr>
              <a:t>Angiodysplasia</a:t>
            </a:r>
            <a:r>
              <a:rPr lang="en-US" sz="2000" i="1" dirty="0"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latin typeface="Arial Rounded MT Bold" panose="020F0704030504030204" pitchFamily="34" charset="0"/>
              </a:rPr>
              <a:t>is characterized by malformed submucosal and mucosal blood vessels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dirty="0"/>
              <a:t> </a:t>
            </a:r>
            <a:r>
              <a:rPr lang="en-US" sz="2200" dirty="0" err="1">
                <a:latin typeface="Arial Rounded MT Bold" panose="020F0704030504030204" pitchFamily="34" charset="0"/>
              </a:rPr>
              <a:t>Flasklike</a:t>
            </a:r>
            <a:r>
              <a:rPr lang="en-US" sz="2200" dirty="0">
                <a:latin typeface="Arial Rounded MT Bold" panose="020F0704030504030204" pitchFamily="34" charset="0"/>
              </a:rPr>
              <a:t> outpouchings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 Mostly in sigmoid colon.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 Thin wall (atrophic </a:t>
            </a:r>
            <a:r>
              <a:rPr lang="en-US" sz="2200" dirty="0" smtClean="0">
                <a:latin typeface="Arial Rounded MT Bold" panose="020F0704030504030204" pitchFamily="34" charset="0"/>
              </a:rPr>
              <a:t>mucosa, compressed </a:t>
            </a:r>
            <a:r>
              <a:rPr lang="en-US" sz="2200" dirty="0">
                <a:latin typeface="Arial Rounded MT Bold" panose="020F0704030504030204" pitchFamily="34" charset="0"/>
              </a:rPr>
              <a:t>submucosa)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 Attenuated or </a:t>
            </a:r>
            <a:r>
              <a:rPr lang="en-US" sz="2200" dirty="0" smtClean="0">
                <a:latin typeface="Arial Rounded MT Bold" panose="020F0704030504030204" pitchFamily="34" charset="0"/>
              </a:rPr>
              <a:t>absent </a:t>
            </a:r>
            <a:r>
              <a:rPr lang="en-US" sz="2200" dirty="0" err="1" smtClean="0">
                <a:latin typeface="Arial Rounded MT Bold" panose="020F0704030504030204" pitchFamily="34" charset="0"/>
              </a:rPr>
              <a:t>muscularis</a:t>
            </a:r>
            <a:r>
              <a:rPr lang="en-US" sz="2200" dirty="0">
                <a:latin typeface="Arial Rounded MT Bold" panose="020F0704030504030204" pitchFamily="34" charset="0"/>
              </a:rPr>
              <a:t>.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 Obstruction leads </a:t>
            </a:r>
            <a:r>
              <a:rPr lang="en-US" sz="2200" dirty="0" smtClean="0">
                <a:latin typeface="Arial Rounded MT Bold" panose="020F0704030504030204" pitchFamily="34" charset="0"/>
              </a:rPr>
              <a:t>to diverticulitis</a:t>
            </a:r>
            <a:r>
              <a:rPr lang="en-US" sz="2200" dirty="0">
                <a:latin typeface="Arial Rounded MT Bold" panose="020F0704030504030204" pitchFamily="34" charset="0"/>
              </a:rPr>
              <a:t>.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 Risk of perforation.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 Recurrent diverticulitis leads</a:t>
            </a:r>
            <a:endParaRPr sz="2200"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70000"/>
              <a:buNone/>
            </a:pPr>
            <a:r>
              <a:rPr lang="en-US" sz="2200" dirty="0">
                <a:latin typeface="Arial Rounded MT Bold" panose="020F0704030504030204" pitchFamily="34" charset="0"/>
              </a:rPr>
              <a:t>to strictures.</a:t>
            </a:r>
            <a:endParaRPr sz="2200" dirty="0">
              <a:latin typeface="Arial Rounded MT Bold" panose="020F0704030504030204" pitchFamily="34" charset="0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6343" y="1424156"/>
            <a:ext cx="285750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792956"/>
            <a:ext cx="7765089" cy="527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9111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340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idx="1"/>
          </p:nvPr>
        </p:nvSpPr>
        <p:spPr>
          <a:xfrm>
            <a:off x="179512" y="24008"/>
            <a:ext cx="8712968" cy="340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 dirty="0">
                <a:latin typeface="Arial Rounded MT Bold" panose="020F0704030504030204" pitchFamily="34" charset="0"/>
              </a:rPr>
              <a:t>Sigmoid diverticular disease.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 b="1" dirty="0" smtClean="0">
                <a:latin typeface="Arial Rounded MT Bold" panose="020F0704030504030204" pitchFamily="34" charset="0"/>
              </a:rPr>
              <a:t>A</a:t>
            </a:r>
            <a:r>
              <a:rPr lang="en-US" b="1" dirty="0">
                <a:latin typeface="Arial Rounded MT Bold" panose="020F0704030504030204" pitchFamily="34" charset="0"/>
              </a:rPr>
              <a:t>, </a:t>
            </a:r>
            <a:r>
              <a:rPr lang="en-US" dirty="0">
                <a:latin typeface="Arial Rounded MT Bold" panose="020F0704030504030204" pitchFamily="34" charset="0"/>
              </a:rPr>
              <a:t>Stool-filled diverticula are regularly arranged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>
                <a:latin typeface="Arial Rounded MT Bold" panose="020F0704030504030204" pitchFamily="34" charset="0"/>
              </a:rPr>
              <a:t>B, </a:t>
            </a:r>
            <a:r>
              <a:rPr lang="en-US" dirty="0">
                <a:latin typeface="Arial Rounded MT Bold" panose="020F0704030504030204" pitchFamily="34" charset="0"/>
              </a:rPr>
              <a:t>Cross-section showing the outpouching of mucosa beneath the </a:t>
            </a:r>
            <a:r>
              <a:rPr lang="en-US" dirty="0" err="1">
                <a:latin typeface="Arial Rounded MT Bold" panose="020F0704030504030204" pitchFamily="34" charset="0"/>
              </a:rPr>
              <a:t>muscularis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propria</a:t>
            </a:r>
            <a:r>
              <a:rPr lang="en-US" dirty="0">
                <a:latin typeface="Arial Rounded MT Bold" panose="020F0704030504030204" pitchFamily="34" charset="0"/>
              </a:rPr>
              <a:t>. </a:t>
            </a:r>
            <a:endParaRPr dirty="0"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latin typeface="Arial Rounded MT Bold" panose="020F0704030504030204" pitchFamily="34" charset="0"/>
              </a:rPr>
              <a:t>C, </a:t>
            </a:r>
            <a:r>
              <a:rPr lang="en-US" dirty="0">
                <a:latin typeface="Arial Rounded MT Bold" panose="020F0704030504030204" pitchFamily="34" charset="0"/>
              </a:rPr>
              <a:t>Low-power photomicrograph of a sigmoid diverticulum showing protrusion of the mucosa and submucosa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through the </a:t>
            </a:r>
            <a:r>
              <a:rPr lang="en-US" dirty="0" err="1">
                <a:latin typeface="Arial Rounded MT Bold" panose="020F0704030504030204" pitchFamily="34" charset="0"/>
              </a:rPr>
              <a:t>muscularis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propria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8636" y="2298932"/>
            <a:ext cx="6934719" cy="407935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9137316" cy="68683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51070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9" ma:contentTypeDescription="Create a new document." ma:contentTypeScope="" ma:versionID="d3892fa1bde7b531f7fa0a790ea43488">
  <xsd:schema xmlns:xsd="http://www.w3.org/2001/XMLSchema" xmlns:xs="http://www.w3.org/2001/XMLSchema" xmlns:p="http://schemas.microsoft.com/office/2006/metadata/properties" xmlns:ns2="3ae45523-5a85-45e7-8008-accd3c84eec0" xmlns:ns3="5b9ef952-99af-4d0a-b2f4-0e3827503894" targetNamespace="http://schemas.microsoft.com/office/2006/metadata/properties" ma:root="true" ma:fieldsID="d840f164b99fee1144f69857238fa762" ns2:_="" ns3:_="">
    <xsd:import namespace="3ae45523-5a85-45e7-8008-accd3c84eec0"/>
    <xsd:import namespace="5b9ef952-99af-4d0a-b2f4-0e3827503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ef952-99af-4d0a-b2f4-0e382750389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92bc8bc-752c-41c2-a696-5d2463662cd4}" ma:internalName="TaxCatchAll" ma:showField="CatchAllData" ma:web="5b9ef952-99af-4d0a-b2f4-0e3827503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9ef952-99af-4d0a-b2f4-0e3827503894" xsi:nil="true"/>
    <lcf76f155ced4ddcb4097134ff3c332f xmlns="3ae45523-5a85-45e7-8008-accd3c84ee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DFB542-A3B2-4C98-B95B-3C3B2ABD96E4}"/>
</file>

<file path=customXml/itemProps2.xml><?xml version="1.0" encoding="utf-8"?>
<ds:datastoreItem xmlns:ds="http://schemas.openxmlformats.org/officeDocument/2006/customXml" ds:itemID="{0754A2A3-B5F2-4678-8443-70CB2FBF65C8}"/>
</file>

<file path=customXml/itemProps3.xml><?xml version="1.0" encoding="utf-8"?>
<ds:datastoreItem xmlns:ds="http://schemas.openxmlformats.org/officeDocument/2006/customXml" ds:itemID="{ADB74D8E-2A49-487A-8301-F3ED5BB3E1F3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1280</Words>
  <Application>Microsoft Office PowerPoint</Application>
  <PresentationFormat>On-screen Show (4:3)</PresentationFormat>
  <Paragraphs>175</Paragraphs>
  <Slides>40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Wingdings 3</vt:lpstr>
      <vt:lpstr>Arial Rounded MT Bold</vt:lpstr>
      <vt:lpstr>Century Schoolbook</vt:lpstr>
      <vt:lpstr>Trebuchet MS</vt:lpstr>
      <vt:lpstr>Arial</vt:lpstr>
      <vt:lpstr>Facet</vt:lpstr>
      <vt:lpstr>Diseases of the intestines                         I</vt:lpstr>
      <vt:lpstr>Diseases of the intestines </vt:lpstr>
      <vt:lpstr>INFLAMMATORY INTESTINAL DISEASE </vt:lpstr>
      <vt:lpstr>Sigmoid Diverticulitis</vt:lpstr>
      <vt:lpstr>MORPHOLOGY</vt:lpstr>
      <vt:lpstr>PowerPoint Presentation</vt:lpstr>
      <vt:lpstr>PowerPoint Presentation</vt:lpstr>
      <vt:lpstr>PowerPoint Presentation</vt:lpstr>
      <vt:lpstr>PowerPoint Presentation</vt:lpstr>
      <vt:lpstr>COMPLICATIONS</vt:lpstr>
      <vt:lpstr>Clinical Features </vt:lpstr>
      <vt:lpstr>Inflammatory Bowel Disease </vt:lpstr>
      <vt:lpstr>Inflammatory Bowel Disease </vt:lpstr>
      <vt:lpstr>PowerPoint Presentation</vt:lpstr>
      <vt:lpstr>Epidemiology </vt:lpstr>
      <vt:lpstr>PowerPoint Presentation</vt:lpstr>
      <vt:lpstr>MORPHOLOGY OF Crohn Disease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Cobblestone appearance</vt:lpstr>
      <vt:lpstr>PowerPoint Presentation</vt:lpstr>
      <vt:lpstr>Clinical Features </vt:lpstr>
      <vt:lpstr>PowerPoint Presentation</vt:lpstr>
      <vt:lpstr>Ulcerative Colitis </vt:lpstr>
      <vt:lpstr>Morphology </vt:lpstr>
      <vt:lpstr>Macroscopic: </vt:lpstr>
      <vt:lpstr>PowerPoint Presentation</vt:lpstr>
      <vt:lpstr> Microscopic: </vt:lpstr>
      <vt:lpstr>PowerPoint Presentation</vt:lpstr>
      <vt:lpstr>Crypt abcesses.</vt:lpstr>
      <vt:lpstr>Clinical Features </vt:lpstr>
      <vt:lpstr>PowerPoint Presentation</vt:lpstr>
      <vt:lpstr>Ischemic Bowel Disease</vt:lpstr>
      <vt:lpstr>PowerPoint Presentation</vt:lpstr>
      <vt:lpstr>PowerPoint Presentation</vt:lpstr>
      <vt:lpstr>PowerPoint Presentation</vt:lpstr>
      <vt:lpstr>OTHER CAUSES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the intestines</dc:title>
  <dc:creator>Toshiba</dc:creator>
  <cp:lastModifiedBy>Windows User</cp:lastModifiedBy>
  <cp:revision>29</cp:revision>
  <dcterms:created xsi:type="dcterms:W3CDTF">2020-02-26T17:35:00Z</dcterms:created>
  <dcterms:modified xsi:type="dcterms:W3CDTF">2022-03-30T06:27:29Z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