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69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B8B38-971B-4C7E-8A06-459267727E0B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A195B-5BA8-427F-A330-4150F9AFA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5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7E379-8794-4B01-96AD-E66DA69C0D58}" type="slidenum">
              <a:rPr lang="ar-IQ" smtClean="0"/>
              <a:pPr/>
              <a:t>1</a:t>
            </a:fld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36315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 March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14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 March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0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 March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1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 March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10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 March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 March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97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 March 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5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 March 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3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 March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07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 March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6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 14 March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5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Tuesday 14 March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49346-FAE3-4DAA-BDB6-59E084867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4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1700" y="1021514"/>
            <a:ext cx="8153400" cy="5016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PERIPHERAL NERVOUS  SYSTEM </a:t>
            </a:r>
          </a:p>
          <a:p>
            <a:pPr algn="ctr"/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0033CC"/>
                </a:solidFill>
                <a:latin typeface="Candara" pitchFamily="34" charset="0"/>
              </a:rPr>
              <a:t>EXTERNAL &amp; MIDDLE Ear</a:t>
            </a:r>
          </a:p>
          <a:p>
            <a:pPr algn="ctr"/>
            <a:endParaRPr lang="en-US" sz="32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Dr. Aiman Qais Afar</a:t>
            </a:r>
          </a:p>
          <a:p>
            <a:pPr algn="ctr"/>
            <a:r>
              <a:rPr lang="en-US" sz="3200" b="1" i="1" dirty="0">
                <a:solidFill>
                  <a:srgbClr val="00CC00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0033CC"/>
                </a:solidFill>
                <a:latin typeface="Candara" pitchFamily="34" charset="0"/>
              </a:rPr>
              <a:t>College of Medicine / University  of Mutah</a:t>
            </a:r>
          </a:p>
          <a:p>
            <a:pPr algn="ctr"/>
            <a:endParaRPr lang="en-US" sz="3200" b="1" i="1" dirty="0">
              <a:solidFill>
                <a:srgbClr val="0033CC"/>
              </a:solidFill>
              <a:latin typeface="Candara" pitchFamily="34" charset="0"/>
            </a:endParaRPr>
          </a:p>
          <a:p>
            <a:pPr algn="ctr"/>
            <a:endParaRPr lang="en-US" sz="32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133273" y="5673147"/>
            <a:ext cx="4876800" cy="365125"/>
          </a:xfrm>
        </p:spPr>
        <p:txBody>
          <a:bodyPr/>
          <a:lstStyle/>
          <a:p>
            <a:r>
              <a:rPr lang="en-US" sz="3200" b="1" i="1" smtClean="0">
                <a:solidFill>
                  <a:srgbClr val="00CC00"/>
                </a:solidFill>
                <a:latin typeface="Candara" pitchFamily="34" charset="0"/>
              </a:rPr>
              <a:t>Tuesday 14 March 2023</a:t>
            </a:r>
            <a:endParaRPr lang="en-US" sz="3200" b="1" i="1" dirty="0">
              <a:solidFill>
                <a:srgbClr val="00CC00"/>
              </a:solidFill>
              <a:latin typeface="Candar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829800" y="6356351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</a:t>
            </a:fld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4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Tuesday 14 March 2023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387734" y="6088496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AL Maathidy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930564" y="6538912"/>
            <a:ext cx="2743200" cy="365125"/>
          </a:xfrm>
        </p:spPr>
        <p:txBody>
          <a:bodyPr/>
          <a:lstStyle/>
          <a:p>
            <a:fld id="{BCA49346-FAE3-4DAA-BDB6-59E0848670CC}" type="slidenum">
              <a:rPr lang="en-US" b="1" smtClean="0">
                <a:solidFill>
                  <a:srgbClr val="C00000"/>
                </a:solidFill>
              </a:rPr>
              <a:t>10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463" y="101025"/>
            <a:ext cx="5399235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Middle Ear (Tympanic Cavity) </a:t>
            </a:r>
            <a:endParaRPr lang="en-GB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199" y="685800"/>
            <a:ext cx="120511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800" b="1" i="1" u="sng" dirty="0" smtClean="0">
                <a:solidFill>
                  <a:schemeClr val="accent2"/>
                </a:solidFill>
                <a:latin typeface="Candara" pitchFamily="34" charset="0"/>
              </a:rPr>
              <a:t>The medial wall </a:t>
            </a:r>
            <a:r>
              <a:rPr lang="en-GB" sz="2800" b="1" i="1" dirty="0" smtClean="0">
                <a:latin typeface="Candara" pitchFamily="34" charset="0"/>
              </a:rPr>
              <a:t>is formed by the lateral wall of the inner ear. Which shows a rounded projection, called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the promontory</a:t>
            </a:r>
            <a:r>
              <a:rPr lang="en-GB" sz="2800" b="1" i="1" dirty="0" smtClean="0">
                <a:latin typeface="Candara" pitchFamily="34" charset="0"/>
              </a:rPr>
              <a:t>, which results from the underlying first turn of the cochlea </a:t>
            </a:r>
          </a:p>
        </p:txBody>
      </p:sp>
      <p:pic>
        <p:nvPicPr>
          <p:cNvPr id="8" name="Picture 2" descr="Image result for The medail wall of middle ear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6187" y="2162849"/>
            <a:ext cx="8681796" cy="4558625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35784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accent2"/>
                </a:solidFill>
              </a:rPr>
              <a:t>Tuesday 14 March 2023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413327" y="6173787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chemeClr val="accent2"/>
                </a:solidFill>
              </a:rPr>
              <a:t>Dr. Aiman AL Maathidy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875146" y="6538913"/>
            <a:ext cx="2743200" cy="365125"/>
          </a:xfrm>
        </p:spPr>
        <p:txBody>
          <a:bodyPr/>
          <a:lstStyle/>
          <a:p>
            <a:fld id="{BCA49346-FAE3-4DAA-BDB6-59E0848670CC}" type="slidenum">
              <a:rPr lang="en-US" b="1" smtClean="0">
                <a:solidFill>
                  <a:schemeClr val="accent2"/>
                </a:solidFill>
              </a:rPr>
              <a:t>11</a:t>
            </a:fld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463" y="697186"/>
            <a:ext cx="121949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i="1" dirty="0">
                <a:latin typeface="Candara" pitchFamily="34" charset="0"/>
              </a:rPr>
              <a:t>Above and behind the promontory lies </a:t>
            </a:r>
            <a:r>
              <a:rPr lang="en-GB" sz="2800" b="1" i="1" dirty="0">
                <a:solidFill>
                  <a:srgbClr val="0033CC"/>
                </a:solidFill>
                <a:latin typeface="Candara" pitchFamily="34" charset="0"/>
              </a:rPr>
              <a:t>the fenestra </a:t>
            </a:r>
            <a:r>
              <a:rPr lang="en-GB" sz="2800" b="1" i="1" dirty="0" err="1">
                <a:solidFill>
                  <a:srgbClr val="0033CC"/>
                </a:solidFill>
                <a:latin typeface="Candara" pitchFamily="34" charset="0"/>
              </a:rPr>
              <a:t>vestibuli</a:t>
            </a:r>
            <a:r>
              <a:rPr lang="en-GB" sz="2800" b="1" i="1" dirty="0">
                <a:latin typeface="Candara" pitchFamily="34" charset="0"/>
              </a:rPr>
              <a:t>, which is </a:t>
            </a:r>
            <a:r>
              <a:rPr lang="en-GB" sz="2800" b="1" i="1" dirty="0">
                <a:solidFill>
                  <a:srgbClr val="0033CC"/>
                </a:solidFill>
                <a:latin typeface="Candara" pitchFamily="34" charset="0"/>
              </a:rPr>
              <a:t>oval </a:t>
            </a:r>
            <a:r>
              <a:rPr lang="en-GB" sz="2800" b="1" i="1" dirty="0">
                <a:latin typeface="Candara" pitchFamily="34" charset="0"/>
              </a:rPr>
              <a:t>shaped and closed by </a:t>
            </a:r>
            <a:r>
              <a:rPr lang="en-GB" sz="2800" b="1" i="1" dirty="0">
                <a:solidFill>
                  <a:srgbClr val="FF3399"/>
                </a:solidFill>
                <a:latin typeface="Candara" pitchFamily="34" charset="0"/>
              </a:rPr>
              <a:t>the base of the stapes</a:t>
            </a:r>
            <a:r>
              <a:rPr lang="en-GB" sz="2800" b="1" i="1" dirty="0">
                <a:latin typeface="Candara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93463" y="2488586"/>
            <a:ext cx="3432519" cy="224676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i="1" dirty="0" smtClean="0">
                <a:latin typeface="Candara" pitchFamily="34" charset="0"/>
              </a:rPr>
              <a:t>On the medial side of the window is the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perilymph of the </a:t>
            </a:r>
            <a:r>
              <a:rPr lang="en-GB" sz="2800" b="1" i="1" dirty="0" err="1" smtClean="0">
                <a:solidFill>
                  <a:srgbClr val="0033CC"/>
                </a:solidFill>
                <a:latin typeface="Candara" pitchFamily="34" charset="0"/>
              </a:rPr>
              <a:t>scala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 vestibuli </a:t>
            </a:r>
            <a:r>
              <a:rPr lang="en-GB" sz="2800" b="1" i="1" dirty="0" smtClean="0">
                <a:latin typeface="Candara" pitchFamily="34" charset="0"/>
              </a:rPr>
              <a:t>of the internal ear. </a:t>
            </a:r>
          </a:p>
        </p:txBody>
      </p:sp>
      <p:sp>
        <p:nvSpPr>
          <p:cNvPr id="7" name="Rectangle 6"/>
          <p:cNvSpPr/>
          <p:nvPr/>
        </p:nvSpPr>
        <p:spPr>
          <a:xfrm>
            <a:off x="93463" y="101025"/>
            <a:ext cx="5399235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Middle Ear (Tympanic Cavity) </a:t>
            </a:r>
            <a:endParaRPr lang="en-GB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2" descr="Image result for The medail wall of middle ear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1473" y="1893455"/>
            <a:ext cx="8315331" cy="4366202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72660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Tuesday 14 March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431800" y="6218416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Dr. Aiman AL Maathidy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13800" y="155102"/>
            <a:ext cx="2743200" cy="365125"/>
          </a:xfrm>
        </p:spPr>
        <p:txBody>
          <a:bodyPr/>
          <a:lstStyle/>
          <a:p>
            <a:fld id="{BCA49346-FAE3-4DAA-BDB6-59E0848670CC}" type="slidenum">
              <a:rPr lang="en-US" b="1" smtClean="0">
                <a:solidFill>
                  <a:schemeClr val="tx1"/>
                </a:solidFill>
              </a:rPr>
              <a:t>12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463" y="101025"/>
            <a:ext cx="5399235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Middle Ear (Tympanic Cavity) </a:t>
            </a:r>
            <a:endParaRPr lang="en-GB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63405"/>
            <a:ext cx="118456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i="1" dirty="0" smtClean="0">
                <a:latin typeface="Candara" pitchFamily="34" charset="0"/>
              </a:rPr>
              <a:t>Below the posterior end of the promontory lies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the fenestra cochleae,</a:t>
            </a:r>
            <a:r>
              <a:rPr lang="en-GB" sz="2800" b="1" i="1" dirty="0" smtClean="0">
                <a:latin typeface="Candara" pitchFamily="34" charset="0"/>
              </a:rPr>
              <a:t> which is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round </a:t>
            </a:r>
            <a:r>
              <a:rPr lang="en-GB" sz="2800" b="1" i="1" dirty="0" smtClean="0">
                <a:latin typeface="Candara" pitchFamily="34" charset="0"/>
              </a:rPr>
              <a:t>and closed by </a:t>
            </a:r>
            <a:r>
              <a:rPr lang="en-GB" sz="2800" b="1" i="1" dirty="0" smtClean="0">
                <a:solidFill>
                  <a:srgbClr val="FF3399"/>
                </a:solidFill>
                <a:latin typeface="Candara" pitchFamily="34" charset="0"/>
              </a:rPr>
              <a:t>the secondary tympanic membrane</a:t>
            </a:r>
            <a:r>
              <a:rPr lang="en-GB" sz="2800" b="1" i="1" dirty="0" smtClean="0">
                <a:latin typeface="Candara" pitchFamily="34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36681" y="2551546"/>
            <a:ext cx="43110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i="1" dirty="0" smtClean="0">
                <a:latin typeface="Candara" pitchFamily="34" charset="0"/>
              </a:rPr>
              <a:t>On the medial side of this window is the perilymph of the blind end of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the </a:t>
            </a:r>
            <a:r>
              <a:rPr lang="en-GB" sz="2800" b="1" i="1" dirty="0" err="1" smtClean="0">
                <a:solidFill>
                  <a:srgbClr val="0033CC"/>
                </a:solidFill>
                <a:latin typeface="Candara" pitchFamily="34" charset="0"/>
              </a:rPr>
              <a:t>scala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 tympani </a:t>
            </a:r>
            <a:endParaRPr lang="en-GB" sz="28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pic>
        <p:nvPicPr>
          <p:cNvPr id="8" name="Picture 2" descr="Image result for The medail wall of middle ear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2509" y="1772861"/>
            <a:ext cx="6535737" cy="4948614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11249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Tuesday 14 March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b="1" smtClean="0">
                <a:solidFill>
                  <a:schemeClr val="tx1"/>
                </a:solidFill>
              </a:rPr>
              <a:t>13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463" y="101025"/>
            <a:ext cx="5399235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Middle Ear (Tympanic Cavity) </a:t>
            </a:r>
            <a:endParaRPr lang="en-GB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685800"/>
            <a:ext cx="118017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 smtClean="0">
                <a:latin typeface="Candara" pitchFamily="34" charset="0"/>
              </a:rPr>
              <a:t>The bony shelf derived from the anterior wall extends backward on the medial wall above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the promontory </a:t>
            </a:r>
            <a:r>
              <a:rPr lang="en-GB" sz="2800" b="1" i="1" dirty="0" smtClean="0">
                <a:latin typeface="Candara" pitchFamily="34" charset="0"/>
              </a:rPr>
              <a:t>and above the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fenestra vestibuli</a:t>
            </a:r>
            <a:r>
              <a:rPr lang="en-GB" sz="2800" b="1" i="1" dirty="0" smtClean="0">
                <a:latin typeface="Candara" pitchFamily="34" charset="0"/>
              </a:rPr>
              <a:t>.</a:t>
            </a:r>
          </a:p>
          <a:p>
            <a:r>
              <a:rPr lang="en-GB" sz="2800" b="1" i="1" dirty="0" smtClean="0">
                <a:latin typeface="Candara" pitchFamily="34" charset="0"/>
              </a:rPr>
              <a:t> It supports the tensor tympani muscle. </a:t>
            </a:r>
            <a:endParaRPr lang="en-GB" sz="28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9326" y="2403764"/>
            <a:ext cx="492991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 smtClean="0">
                <a:latin typeface="Candara" pitchFamily="34" charset="0"/>
              </a:rPr>
              <a:t>Its posterior end is curved upward and forms a pulley,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the processus </a:t>
            </a:r>
            <a:r>
              <a:rPr lang="en-GB" sz="2800" b="1" i="1" dirty="0" err="1" smtClean="0">
                <a:solidFill>
                  <a:srgbClr val="0033CC"/>
                </a:solidFill>
                <a:latin typeface="Candara" pitchFamily="34" charset="0"/>
              </a:rPr>
              <a:t>cochleariformis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,  </a:t>
            </a:r>
            <a:r>
              <a:rPr lang="en-GB" sz="2800" b="1" i="1" dirty="0" smtClean="0">
                <a:latin typeface="Candara" pitchFamily="34" charset="0"/>
              </a:rPr>
              <a:t>around which the </a:t>
            </a:r>
            <a:r>
              <a:rPr lang="en-GB" sz="2800" b="1" i="1" dirty="0" smtClean="0">
                <a:solidFill>
                  <a:schemeClr val="accent2"/>
                </a:solidFill>
                <a:latin typeface="Candara" pitchFamily="34" charset="0"/>
              </a:rPr>
              <a:t>tendon of the tensor tympani bends </a:t>
            </a:r>
            <a:r>
              <a:rPr lang="en-GB" sz="2800" b="1" i="1" dirty="0" smtClean="0">
                <a:latin typeface="Candara" pitchFamily="34" charset="0"/>
              </a:rPr>
              <a:t>laterally to reach its insertion on </a:t>
            </a:r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the handle of </a:t>
            </a:r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the </a:t>
            </a:r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malleus </a:t>
            </a:r>
            <a:endParaRPr lang="en-GB" sz="28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8" name="Picture 2" descr="Image result for The the processus cochleariformis,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5730" y="2114922"/>
            <a:ext cx="6869740" cy="4197301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0441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Tuesday 14 March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459509" y="6161953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835891" y="5964958"/>
            <a:ext cx="2743200" cy="365125"/>
          </a:xfrm>
        </p:spPr>
        <p:txBody>
          <a:bodyPr/>
          <a:lstStyle/>
          <a:p>
            <a:fld id="{BCA49346-FAE3-4DAA-BDB6-59E0848670CC}" type="slidenum">
              <a:rPr lang="en-US" b="1" smtClean="0">
                <a:solidFill>
                  <a:schemeClr val="tx1"/>
                </a:solidFill>
              </a:rPr>
              <a:t>14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463" y="101025"/>
            <a:ext cx="5399235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Middle Ear (Tympanic Cavity) </a:t>
            </a:r>
            <a:endParaRPr lang="en-GB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762000"/>
            <a:ext cx="117809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 smtClean="0">
                <a:latin typeface="Candara" pitchFamily="34" charset="0"/>
              </a:rPr>
              <a:t>A rounded ridge runs horizontally backward above the promontory and the fenestra </a:t>
            </a:r>
            <a:r>
              <a:rPr lang="en-GB" sz="2800" b="1" i="1" dirty="0" err="1" smtClean="0">
                <a:latin typeface="Candara" pitchFamily="34" charset="0"/>
              </a:rPr>
              <a:t>vestibuli</a:t>
            </a:r>
            <a:r>
              <a:rPr lang="en-GB" sz="2800" b="1" i="1" dirty="0" smtClean="0">
                <a:latin typeface="Candara" pitchFamily="34" charset="0"/>
              </a:rPr>
              <a:t> and is known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as the prominence of the facial nerve canal. </a:t>
            </a:r>
          </a:p>
        </p:txBody>
      </p:sp>
      <p:pic>
        <p:nvPicPr>
          <p:cNvPr id="9" name="Picture 2" descr="نتيجة بحث الصور عن ‪the prominence of the facial nerve canal.‬‏"/>
          <p:cNvPicPr>
            <a:picLocks noChangeAspect="1" noChangeArrowheads="1"/>
          </p:cNvPicPr>
          <p:nvPr/>
        </p:nvPicPr>
        <p:blipFill>
          <a:blip r:embed="rId2" cstate="print"/>
          <a:srcRect l="1254" t="16701"/>
          <a:stretch>
            <a:fillRect/>
          </a:stretch>
        </p:blipFill>
        <p:spPr bwMode="auto">
          <a:xfrm>
            <a:off x="4347645" y="1865745"/>
            <a:ext cx="7666940" cy="485573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00390" y="2585557"/>
            <a:ext cx="35549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>
                <a:latin typeface="Candara" pitchFamily="34" charset="0"/>
              </a:rPr>
              <a:t>On reaching the posterior wall, it curves downward behind the pyramid</a:t>
            </a:r>
          </a:p>
        </p:txBody>
      </p:sp>
    </p:spTree>
    <p:extLst>
      <p:ext uri="{BB962C8B-B14F-4D97-AF65-F5344CB8AC3E}">
        <p14:creationId xmlns:p14="http://schemas.microsoft.com/office/powerpoint/2010/main" val="93750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753763" y="244745"/>
            <a:ext cx="27432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Tuesday 14 March 2023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03576" y="50136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3763" y="147440"/>
            <a:ext cx="2743200" cy="365125"/>
          </a:xfrm>
        </p:spPr>
        <p:txBody>
          <a:bodyPr/>
          <a:lstStyle/>
          <a:p>
            <a:fld id="{BCA49346-FAE3-4DAA-BDB6-59E0848670CC}" type="slidenum">
              <a:rPr lang="en-US" b="1" smtClean="0">
                <a:solidFill>
                  <a:schemeClr val="tx1"/>
                </a:solidFill>
              </a:rPr>
              <a:t>15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838200"/>
            <a:ext cx="119472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i="1" dirty="0" smtClean="0">
                <a:latin typeface="Candara" pitchFamily="34" charset="0"/>
              </a:rPr>
              <a:t>The tympanic membrane is a thin, fibrous membrane that is pearly </a:t>
            </a:r>
            <a:r>
              <a:rPr lang="en-GB" sz="2800" b="1" i="1" dirty="0" err="1" smtClean="0">
                <a:latin typeface="Candara" pitchFamily="34" charset="0"/>
              </a:rPr>
              <a:t>gray</a:t>
            </a:r>
            <a:r>
              <a:rPr lang="en-GB" sz="2800" b="1" i="1" dirty="0" smtClean="0">
                <a:latin typeface="Candara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en-GB" sz="2800" b="1" i="1" dirty="0" smtClean="0">
                <a:latin typeface="Candara" pitchFamily="34" charset="0"/>
              </a:rPr>
              <a:t> The membrane is obliquely placed, facing downward, forward, and laterally.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3463" y="101025"/>
            <a:ext cx="5399235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Middle Ear (Tympanic Cavity) </a:t>
            </a:r>
            <a:endParaRPr lang="en-GB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2" descr="نتيجة بحث الصور عن ‪Tympanic Cavity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3235" y="2272145"/>
            <a:ext cx="6449681" cy="4438112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67643" y="1878165"/>
            <a:ext cx="525087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i="1" dirty="0" smtClean="0">
                <a:latin typeface="Candara" pitchFamily="34" charset="0"/>
              </a:rPr>
              <a:t>It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is concave laterally</a:t>
            </a:r>
            <a:r>
              <a:rPr lang="en-GB" sz="2800" b="1" i="1" dirty="0" smtClean="0">
                <a:latin typeface="Candara" pitchFamily="34" charset="0"/>
              </a:rPr>
              <a:t>, and at the depth of the concavity is a small depression</a:t>
            </a:r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, the umbo</a:t>
            </a:r>
            <a:r>
              <a:rPr lang="en-GB" sz="2800" b="1" i="1" dirty="0" smtClean="0">
                <a:latin typeface="Candara" pitchFamily="34" charset="0"/>
              </a:rPr>
              <a:t>, produced by the tip of the handle of the malleus.</a:t>
            </a:r>
          </a:p>
          <a:p>
            <a:pPr>
              <a:buFont typeface="Wingdings" pitchFamily="2" charset="2"/>
              <a:buChar char="ü"/>
            </a:pPr>
            <a:endParaRPr lang="en-GB" sz="2800" b="1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800" b="1" i="1" dirty="0" smtClean="0">
                <a:latin typeface="Candara" pitchFamily="34" charset="0"/>
              </a:rPr>
              <a:t> When the membrane is illuminated through an </a:t>
            </a:r>
            <a:r>
              <a:rPr lang="en-GB" sz="2800" b="1" i="1" dirty="0" smtClean="0">
                <a:solidFill>
                  <a:srgbClr val="7030A0"/>
                </a:solidFill>
                <a:latin typeface="Candara" pitchFamily="34" charset="0"/>
              </a:rPr>
              <a:t>otoscope</a:t>
            </a:r>
            <a:r>
              <a:rPr lang="en-GB" sz="2800" b="1" i="1" dirty="0" smtClean="0">
                <a:latin typeface="Candara" pitchFamily="34" charset="0"/>
              </a:rPr>
              <a:t>, the concavity produces a </a:t>
            </a:r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“cone of light,” </a:t>
            </a:r>
            <a:r>
              <a:rPr lang="en-GB" sz="2800" b="1" i="1" dirty="0" smtClean="0">
                <a:latin typeface="Candara" pitchFamily="34" charset="0"/>
              </a:rPr>
              <a:t>which radiates anteriorly and inferiorly from the umbo.</a:t>
            </a:r>
            <a:endParaRPr lang="en-GB" sz="2800" b="1" i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61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913090" y="210849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Tuesday 14 March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50018" y="28287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68328" y="135838"/>
            <a:ext cx="2743200" cy="365125"/>
          </a:xfrm>
        </p:spPr>
        <p:txBody>
          <a:bodyPr/>
          <a:lstStyle/>
          <a:p>
            <a:fld id="{BCA49346-FAE3-4DAA-BDB6-59E0848670CC}" type="slidenum">
              <a:rPr lang="en-US" b="1" smtClean="0">
                <a:solidFill>
                  <a:schemeClr val="tx1"/>
                </a:solidFill>
              </a:rPr>
              <a:t>16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762000"/>
            <a:ext cx="1211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 smtClean="0">
                <a:latin typeface="Candara" pitchFamily="34" charset="0"/>
              </a:rPr>
              <a:t>The tympanic membrane is circular and measures about </a:t>
            </a:r>
            <a:r>
              <a:rPr lang="en-GB" sz="2400" b="1" i="1" dirty="0" smtClean="0">
                <a:solidFill>
                  <a:srgbClr val="FF0000"/>
                </a:solidFill>
                <a:latin typeface="Candara" pitchFamily="34" charset="0"/>
              </a:rPr>
              <a:t>1 cm </a:t>
            </a:r>
            <a:r>
              <a:rPr lang="en-GB" sz="2400" b="1" i="1" dirty="0" smtClean="0">
                <a:latin typeface="Candara" pitchFamily="34" charset="0"/>
              </a:rPr>
              <a:t>in diameter. The circumference is thickened and is slotted into a groove in the bone. </a:t>
            </a:r>
          </a:p>
          <a:p>
            <a:pPr>
              <a:buFont typeface="Wingdings" pitchFamily="2" charset="2"/>
              <a:buChar char="ü"/>
            </a:pPr>
            <a:r>
              <a:rPr lang="en-GB" sz="2400" b="1" i="1" dirty="0" smtClean="0">
                <a:latin typeface="Candara" pitchFamily="34" charset="0"/>
              </a:rPr>
              <a:t>The groove, or tympanic sulcus, is deficient superiorly, which forms a notch.</a:t>
            </a:r>
          </a:p>
        </p:txBody>
      </p:sp>
      <p:sp>
        <p:nvSpPr>
          <p:cNvPr id="6" name="Rectangle 5"/>
          <p:cNvSpPr/>
          <p:nvPr/>
        </p:nvSpPr>
        <p:spPr>
          <a:xfrm>
            <a:off x="93463" y="101025"/>
            <a:ext cx="5399235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Middle Ear (Tympanic Cavity) </a:t>
            </a:r>
            <a:endParaRPr lang="en-GB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9327" y="5288340"/>
            <a:ext cx="117832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 smtClean="0">
                <a:latin typeface="Candara" pitchFamily="34" charset="0"/>
              </a:rPr>
              <a:t>From the sides of the notch, two bands, termed </a:t>
            </a:r>
            <a:r>
              <a:rPr lang="en-GB" sz="2400" b="1" i="1" dirty="0" smtClean="0">
                <a:solidFill>
                  <a:srgbClr val="0000FF"/>
                </a:solidFill>
                <a:latin typeface="Candara" pitchFamily="34" charset="0"/>
              </a:rPr>
              <a:t>the anterior </a:t>
            </a:r>
            <a:r>
              <a:rPr lang="en-GB" sz="2400" b="1" i="1" dirty="0" smtClean="0">
                <a:latin typeface="Candara" pitchFamily="34" charset="0"/>
              </a:rPr>
              <a:t>and </a:t>
            </a:r>
            <a:r>
              <a:rPr lang="en-GB" sz="2400" b="1" i="1" dirty="0" smtClean="0">
                <a:solidFill>
                  <a:srgbClr val="0000FF"/>
                </a:solidFill>
                <a:latin typeface="Candara" pitchFamily="34" charset="0"/>
              </a:rPr>
              <a:t>posterior </a:t>
            </a:r>
            <a:r>
              <a:rPr lang="en-GB" sz="2400" b="1" i="1" dirty="0" err="1" smtClean="0">
                <a:solidFill>
                  <a:srgbClr val="0000FF"/>
                </a:solidFill>
                <a:latin typeface="Candara" pitchFamily="34" charset="0"/>
              </a:rPr>
              <a:t>malleolar</a:t>
            </a:r>
            <a:r>
              <a:rPr lang="en-GB" sz="2400" b="1" i="1" dirty="0" smtClean="0">
                <a:solidFill>
                  <a:srgbClr val="0000FF"/>
                </a:solidFill>
                <a:latin typeface="Candara" pitchFamily="34" charset="0"/>
              </a:rPr>
              <a:t> folds</a:t>
            </a:r>
            <a:r>
              <a:rPr lang="en-GB" sz="2400" b="1" i="1" dirty="0" smtClean="0">
                <a:latin typeface="Candara" pitchFamily="34" charset="0"/>
              </a:rPr>
              <a:t>, pass to the lateral process of the malleus. </a:t>
            </a:r>
          </a:p>
          <a:p>
            <a:pPr>
              <a:buFont typeface="Wingdings" pitchFamily="2" charset="2"/>
              <a:buChar char="ü"/>
            </a:pPr>
            <a:r>
              <a:rPr lang="en-GB" sz="2400" b="1" i="1" dirty="0" smtClean="0">
                <a:latin typeface="Candara" pitchFamily="34" charset="0"/>
              </a:rPr>
              <a:t>The small triangular area on the tympanic membrane that is bounded by the folds is slack and is called </a:t>
            </a:r>
            <a:r>
              <a:rPr lang="en-GB" sz="2400" b="1" i="1" dirty="0" smtClean="0">
                <a:solidFill>
                  <a:srgbClr val="FF0000"/>
                </a:solidFill>
                <a:latin typeface="Candara" pitchFamily="34" charset="0"/>
              </a:rPr>
              <a:t>the pars </a:t>
            </a:r>
            <a:r>
              <a:rPr lang="en-GB" sz="2400" b="1" i="1" dirty="0" err="1" smtClean="0">
                <a:solidFill>
                  <a:srgbClr val="FF0000"/>
                </a:solidFill>
                <a:latin typeface="Candara" pitchFamily="34" charset="0"/>
              </a:rPr>
              <a:t>flaccida</a:t>
            </a:r>
            <a:r>
              <a:rPr lang="en-GB" sz="2400" b="1" i="1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endParaRPr lang="en-GB" sz="24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8" name="Picture 4" descr="نتيجة بحث الصور عن ‪Tympanic Cavity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707" y="2016265"/>
            <a:ext cx="3387438" cy="3141848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50951" t="27083" r="11567" b="25000"/>
          <a:stretch>
            <a:fillRect/>
          </a:stretch>
        </p:blipFill>
        <p:spPr bwMode="auto">
          <a:xfrm>
            <a:off x="6834909" y="2016325"/>
            <a:ext cx="4477327" cy="3218079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811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Tuesday 14 March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330200" y="6074610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b="1" smtClean="0">
                <a:solidFill>
                  <a:schemeClr val="tx1"/>
                </a:solidFill>
              </a:rPr>
              <a:t>17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399" y="762000"/>
            <a:ext cx="119657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i="1" dirty="0" smtClean="0">
                <a:latin typeface="Candara" pitchFamily="34" charset="0"/>
              </a:rPr>
              <a:t> The remainder of the membrane is tense and is called </a:t>
            </a:r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the pars </a:t>
            </a:r>
            <a:r>
              <a:rPr lang="en-GB" sz="2800" b="1" i="1" dirty="0" err="1" smtClean="0">
                <a:solidFill>
                  <a:srgbClr val="FF0000"/>
                </a:solidFill>
                <a:latin typeface="Candara" pitchFamily="34" charset="0"/>
              </a:rPr>
              <a:t>tensa</a:t>
            </a:r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. </a:t>
            </a:r>
            <a:endParaRPr lang="en-GB" sz="2800" b="1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800" b="1" i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The handle of the malleus is bound down to the inner surface of the tympanic membrane by the mucous membrane. </a:t>
            </a:r>
            <a:endParaRPr lang="en-GB" sz="2800" b="1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800" b="1" i="1" dirty="0" smtClean="0">
                <a:latin typeface="Candara" pitchFamily="34" charset="0"/>
              </a:rPr>
              <a:t>The tympanic membrane is extremely sensitive to pain and is innervated on its outer surface by the </a:t>
            </a:r>
            <a:r>
              <a:rPr lang="en-GB" sz="2800" b="1" i="1" dirty="0" smtClean="0">
                <a:solidFill>
                  <a:srgbClr val="C00000"/>
                </a:solidFill>
                <a:latin typeface="Candara" pitchFamily="34" charset="0"/>
              </a:rPr>
              <a:t>auriculotemporal nerve </a:t>
            </a:r>
            <a:r>
              <a:rPr lang="en-GB" sz="2800" b="1" i="1" dirty="0" smtClean="0">
                <a:latin typeface="Candara" pitchFamily="34" charset="0"/>
              </a:rPr>
              <a:t>and the </a:t>
            </a:r>
            <a:r>
              <a:rPr lang="en-GB" sz="2800" b="1" i="1" dirty="0" smtClean="0">
                <a:solidFill>
                  <a:srgbClr val="C00000"/>
                </a:solidFill>
                <a:latin typeface="Candara" pitchFamily="34" charset="0"/>
              </a:rPr>
              <a:t>auricular branch of the vagus. </a:t>
            </a:r>
            <a:endParaRPr lang="en-GB" sz="2800" b="1" i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463" y="101025"/>
            <a:ext cx="5399235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Middle Ear (Tympanic Cavity) </a:t>
            </a:r>
            <a:endParaRPr lang="en-GB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2" descr="صورة ذات صل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7128" y="3207496"/>
            <a:ext cx="6391320" cy="3513979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415516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Tuesday 14 March 2023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b="1" smtClean="0">
                <a:solidFill>
                  <a:schemeClr val="tx1"/>
                </a:solidFill>
              </a:rPr>
              <a:t>18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52400"/>
            <a:ext cx="32004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Auditory Ossicles </a:t>
            </a:r>
            <a:endParaRPr lang="en-GB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399" y="838200"/>
            <a:ext cx="52693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 smtClean="0">
                <a:latin typeface="Candara" pitchFamily="34" charset="0"/>
              </a:rPr>
              <a:t>The auditory ossicles </a:t>
            </a:r>
            <a:r>
              <a:rPr lang="en-GB" sz="2400" b="1" i="1" dirty="0" smtClean="0">
                <a:solidFill>
                  <a:srgbClr val="FF0000"/>
                </a:solidFill>
                <a:latin typeface="Candara" pitchFamily="34" charset="0"/>
              </a:rPr>
              <a:t>(malleus, </a:t>
            </a:r>
            <a:r>
              <a:rPr lang="en-GB" sz="2400" b="1" i="1" dirty="0" err="1" smtClean="0">
                <a:solidFill>
                  <a:srgbClr val="FF0000"/>
                </a:solidFill>
                <a:latin typeface="Candara" pitchFamily="34" charset="0"/>
              </a:rPr>
              <a:t>incus</a:t>
            </a:r>
            <a:r>
              <a:rPr lang="en-GB" sz="2400" b="1" i="1" dirty="0" smtClean="0">
                <a:solidFill>
                  <a:srgbClr val="FF0000"/>
                </a:solidFill>
                <a:latin typeface="Candara" pitchFamily="34" charset="0"/>
              </a:rPr>
              <a:t>, and stapes</a:t>
            </a:r>
            <a:r>
              <a:rPr lang="en-GB" sz="2400" b="1" i="1" dirty="0" smtClean="0">
                <a:latin typeface="Candara" pitchFamily="34" charset="0"/>
              </a:rPr>
              <a:t>) form a mobile chain of small bones across the tympanic cavity from the tympanic membrane to </a:t>
            </a:r>
            <a:r>
              <a:rPr lang="en-GB" sz="2400" b="1" i="1" dirty="0" smtClean="0">
                <a:solidFill>
                  <a:srgbClr val="0033CC"/>
                </a:solidFill>
                <a:latin typeface="Candara" pitchFamily="34" charset="0"/>
              </a:rPr>
              <a:t>the oval window </a:t>
            </a:r>
            <a:r>
              <a:rPr lang="en-GB" sz="2400" b="1" i="1" dirty="0" smtClean="0">
                <a:latin typeface="Candara" pitchFamily="34" charset="0"/>
              </a:rPr>
              <a:t>(L. </a:t>
            </a:r>
            <a:r>
              <a:rPr lang="en-GB" sz="2400" b="1" i="1" dirty="0" err="1" smtClean="0">
                <a:solidFill>
                  <a:srgbClr val="0000FF"/>
                </a:solidFill>
                <a:latin typeface="Candara" pitchFamily="34" charset="0"/>
              </a:rPr>
              <a:t>fenestra</a:t>
            </a:r>
            <a:r>
              <a:rPr lang="en-GB" sz="2400" b="1" i="1" dirty="0" smtClean="0">
                <a:solidFill>
                  <a:srgbClr val="0000FF"/>
                </a:solidFill>
                <a:latin typeface="Candara" pitchFamily="34" charset="0"/>
              </a:rPr>
              <a:t> </a:t>
            </a:r>
            <a:r>
              <a:rPr lang="en-GB" sz="2400" b="1" i="1" dirty="0" err="1" smtClean="0">
                <a:solidFill>
                  <a:srgbClr val="0000FF"/>
                </a:solidFill>
                <a:latin typeface="Candara" pitchFamily="34" charset="0"/>
              </a:rPr>
              <a:t>vestibuli</a:t>
            </a:r>
            <a:r>
              <a:rPr lang="en-GB" sz="2400" b="1" i="1" dirty="0" smtClean="0">
                <a:latin typeface="Candara" pitchFamily="34" charset="0"/>
              </a:rPr>
              <a:t>), an oval opening on the labyrinthine wall of the tympanic cavity leading to the vestibule of the bony labyrinth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19327" t="35417" r="42020" b="14583"/>
          <a:stretch>
            <a:fillRect/>
          </a:stretch>
        </p:blipFill>
        <p:spPr bwMode="auto">
          <a:xfrm>
            <a:off x="5698837" y="390867"/>
            <a:ext cx="6155459" cy="447669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45471" y="5032428"/>
            <a:ext cx="119079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 smtClean="0">
                <a:latin typeface="Candara" pitchFamily="34" charset="0"/>
              </a:rPr>
              <a:t>The ossicles are covered with the mucous membrane lining the tympanic cavity, but unlike other bones of the body, they are </a:t>
            </a:r>
            <a:r>
              <a:rPr lang="en-GB" sz="2400" b="1" i="1" dirty="0" smtClean="0">
                <a:solidFill>
                  <a:srgbClr val="FF0000"/>
                </a:solidFill>
                <a:latin typeface="Candara" pitchFamily="34" charset="0"/>
              </a:rPr>
              <a:t>not directly </a:t>
            </a:r>
            <a:r>
              <a:rPr lang="en-GB" sz="2400" b="1" i="1" dirty="0" smtClean="0">
                <a:latin typeface="Candara" pitchFamily="34" charset="0"/>
              </a:rPr>
              <a:t>covered with a layer of periosteum. </a:t>
            </a:r>
            <a:endParaRPr lang="en-GB" sz="2400" b="1" i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76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Tuesday 14 March 2023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b="1" smtClean="0">
                <a:solidFill>
                  <a:schemeClr val="tx1"/>
                </a:solidFill>
              </a:rPr>
              <a:t>19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318" y="986074"/>
            <a:ext cx="6569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Candara" pitchFamily="34" charset="0"/>
              </a:rPr>
              <a:t>The malleus (L. hammer) </a:t>
            </a:r>
            <a:r>
              <a:rPr lang="en-GB" sz="2400" b="1" dirty="0" smtClean="0">
                <a:latin typeface="Candara" pitchFamily="34" charset="0"/>
              </a:rPr>
              <a:t>is attached to the tympanic membrane </a:t>
            </a:r>
          </a:p>
          <a:p>
            <a:endParaRPr lang="en-GB" sz="2400" b="1" dirty="0" smtClean="0">
              <a:latin typeface="Candara" pitchFamily="34" charset="0"/>
            </a:endParaRPr>
          </a:p>
          <a:p>
            <a:r>
              <a:rPr lang="en-GB" sz="2400" b="1" dirty="0" smtClean="0">
                <a:latin typeface="Candara" pitchFamily="34" charset="0"/>
              </a:rPr>
              <a:t>Its rounded head lies superiorly in </a:t>
            </a:r>
            <a:r>
              <a:rPr lang="en-GB" sz="2400" b="1" dirty="0" smtClean="0">
                <a:solidFill>
                  <a:srgbClr val="0033CC"/>
                </a:solidFill>
                <a:latin typeface="Candara" pitchFamily="34" charset="0"/>
              </a:rPr>
              <a:t>the </a:t>
            </a:r>
            <a:r>
              <a:rPr lang="en-GB" sz="2400" b="1" dirty="0" err="1" smtClean="0">
                <a:solidFill>
                  <a:srgbClr val="0033CC"/>
                </a:solidFill>
                <a:latin typeface="Candara" pitchFamily="34" charset="0"/>
              </a:rPr>
              <a:t>epitympanic</a:t>
            </a:r>
            <a:r>
              <a:rPr lang="en-GB" sz="2400" b="1" dirty="0" smtClean="0">
                <a:solidFill>
                  <a:srgbClr val="0033CC"/>
                </a:solidFill>
                <a:latin typeface="Candara" pitchFamily="34" charset="0"/>
              </a:rPr>
              <a:t> recess.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152400"/>
            <a:ext cx="32004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Auditory Ossicles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6809" t="25698" r="29842" b="50000"/>
          <a:stretch>
            <a:fillRect/>
          </a:stretch>
        </p:blipFill>
        <p:spPr bwMode="auto">
          <a:xfrm>
            <a:off x="8139544" y="3894633"/>
            <a:ext cx="2743200" cy="2807746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24689" y="3472751"/>
            <a:ext cx="78001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andara" pitchFamily="34" charset="0"/>
              </a:rPr>
              <a:t>The neck lies against </a:t>
            </a:r>
            <a:r>
              <a:rPr lang="en-GB" sz="2400" b="1" dirty="0" smtClean="0">
                <a:solidFill>
                  <a:schemeClr val="accent2"/>
                </a:solidFill>
                <a:latin typeface="Candara" pitchFamily="34" charset="0"/>
              </a:rPr>
              <a:t>the flaccid part </a:t>
            </a:r>
            <a:r>
              <a:rPr lang="en-GB" sz="2400" b="1" dirty="0" smtClean="0">
                <a:latin typeface="Candara" pitchFamily="34" charset="0"/>
              </a:rPr>
              <a:t>of the tympanic membrane, and the handle is embedded in </a:t>
            </a:r>
            <a:r>
              <a:rPr lang="en-GB" sz="2400" b="1" dirty="0" smtClean="0">
                <a:solidFill>
                  <a:schemeClr val="accent2"/>
                </a:solidFill>
                <a:latin typeface="Candara" pitchFamily="34" charset="0"/>
              </a:rPr>
              <a:t>the tense part </a:t>
            </a:r>
            <a:r>
              <a:rPr lang="en-GB" sz="2400" b="1" dirty="0" smtClean="0">
                <a:latin typeface="Candara" pitchFamily="34" charset="0"/>
              </a:rPr>
              <a:t>of the tympanic membrane with its tip at </a:t>
            </a:r>
            <a:r>
              <a:rPr lang="en-GB" sz="2400" b="1" dirty="0" smtClean="0">
                <a:solidFill>
                  <a:srgbClr val="FF0000"/>
                </a:solidFill>
                <a:latin typeface="Candara" pitchFamily="34" charset="0"/>
              </a:rPr>
              <a:t>the umbo</a:t>
            </a:r>
            <a:r>
              <a:rPr lang="en-GB" sz="2400" b="1" dirty="0" smtClean="0">
                <a:latin typeface="Candara" pitchFamily="34" charset="0"/>
              </a:rPr>
              <a:t>. </a:t>
            </a:r>
          </a:p>
          <a:p>
            <a:endParaRPr lang="en-GB" sz="2400" b="1" dirty="0" smtClean="0">
              <a:latin typeface="Candara" pitchFamily="34" charset="0"/>
            </a:endParaRPr>
          </a:p>
          <a:p>
            <a:r>
              <a:rPr lang="en-GB" sz="2400" b="1" dirty="0" smtClean="0">
                <a:solidFill>
                  <a:srgbClr val="0033CC"/>
                </a:solidFill>
                <a:latin typeface="Candara" pitchFamily="34" charset="0"/>
              </a:rPr>
              <a:t>The head of the malleus </a:t>
            </a:r>
            <a:r>
              <a:rPr lang="en-GB" sz="2400" b="1" dirty="0" smtClean="0">
                <a:latin typeface="Candara" pitchFamily="34" charset="0"/>
              </a:rPr>
              <a:t>articulates with </a:t>
            </a:r>
            <a:r>
              <a:rPr lang="en-GB" sz="2400" b="1" dirty="0" smtClean="0">
                <a:solidFill>
                  <a:srgbClr val="0033CC"/>
                </a:solidFill>
                <a:latin typeface="Candara" pitchFamily="34" charset="0"/>
              </a:rPr>
              <a:t>the </a:t>
            </a:r>
            <a:r>
              <a:rPr lang="en-GB" sz="2400" b="1" dirty="0" err="1" smtClean="0">
                <a:solidFill>
                  <a:srgbClr val="0033CC"/>
                </a:solidFill>
                <a:latin typeface="Candara" pitchFamily="34" charset="0"/>
              </a:rPr>
              <a:t>incus</a:t>
            </a:r>
            <a:r>
              <a:rPr lang="en-GB" sz="2400" b="1" dirty="0" smtClean="0">
                <a:solidFill>
                  <a:srgbClr val="0033CC"/>
                </a:solidFill>
                <a:latin typeface="Candara" pitchFamily="34" charset="0"/>
              </a:rPr>
              <a:t>;</a:t>
            </a:r>
            <a:r>
              <a:rPr lang="en-GB" sz="2400" b="1" dirty="0" smtClean="0">
                <a:latin typeface="Candara" pitchFamily="34" charset="0"/>
              </a:rPr>
              <a:t> the </a:t>
            </a:r>
            <a:r>
              <a:rPr lang="en-GB" sz="2400" b="1" dirty="0" smtClean="0">
                <a:solidFill>
                  <a:srgbClr val="FF0000"/>
                </a:solidFill>
                <a:latin typeface="Candara" pitchFamily="34" charset="0"/>
              </a:rPr>
              <a:t>tendon of the tensor tympani </a:t>
            </a:r>
            <a:r>
              <a:rPr lang="en-GB" sz="2400" b="1" dirty="0" smtClean="0">
                <a:latin typeface="Candara" pitchFamily="34" charset="0"/>
              </a:rPr>
              <a:t>inserts into the </a:t>
            </a:r>
            <a:r>
              <a:rPr lang="en-GB" sz="2400" b="1" dirty="0" smtClean="0">
                <a:solidFill>
                  <a:srgbClr val="FF0000"/>
                </a:solidFill>
                <a:latin typeface="Candara" pitchFamily="34" charset="0"/>
              </a:rPr>
              <a:t>handle of the malleus</a:t>
            </a:r>
            <a:r>
              <a:rPr lang="en-GB" sz="2400" b="1" dirty="0" smtClean="0">
                <a:latin typeface="Candara" pitchFamily="34" charset="0"/>
              </a:rPr>
              <a:t>. </a:t>
            </a:r>
            <a:endParaRPr lang="en-GB" sz="2400" b="1" dirty="0">
              <a:latin typeface="Candar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19327" t="35417" r="42020" b="14583"/>
          <a:stretch>
            <a:fillRect/>
          </a:stretch>
        </p:blipFill>
        <p:spPr bwMode="auto">
          <a:xfrm>
            <a:off x="7340600" y="152400"/>
            <a:ext cx="4714875" cy="34290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746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685800"/>
            <a:ext cx="120234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 smtClean="0">
                <a:latin typeface="Candara" pitchFamily="34" charset="0"/>
              </a:rPr>
              <a:t>The ear consists of </a:t>
            </a:r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the external ear</a:t>
            </a:r>
            <a:r>
              <a:rPr lang="en-GB" sz="2800" b="1" i="1" dirty="0" smtClean="0">
                <a:latin typeface="Candara" pitchFamily="34" charset="0"/>
              </a:rPr>
              <a:t>; the middle ear, or </a:t>
            </a:r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tympanic cavity</a:t>
            </a:r>
            <a:r>
              <a:rPr lang="en-GB" sz="2800" b="1" i="1" dirty="0" smtClean="0">
                <a:latin typeface="Candara" pitchFamily="34" charset="0"/>
              </a:rPr>
              <a:t>; and the internal ear, or </a:t>
            </a:r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labyrinth</a:t>
            </a:r>
            <a:r>
              <a:rPr lang="en-GB" sz="2800" b="1" i="1" dirty="0" smtClean="0">
                <a:latin typeface="Candara" pitchFamily="34" charset="0"/>
              </a:rPr>
              <a:t>, which contains the organs of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hearing</a:t>
            </a:r>
            <a:r>
              <a:rPr lang="en-GB" sz="2800" b="1" i="1" dirty="0" smtClean="0">
                <a:latin typeface="Candara" pitchFamily="34" charset="0"/>
              </a:rPr>
              <a:t> and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balance.</a:t>
            </a:r>
            <a:endParaRPr lang="en-GB" sz="28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76200"/>
            <a:ext cx="1593706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The Ear </a:t>
            </a:r>
            <a:endParaRPr lang="en-GB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4691" y="2923716"/>
            <a:ext cx="72112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The auricle </a:t>
            </a:r>
            <a:r>
              <a:rPr lang="en-GB" sz="2800" b="1" i="1" dirty="0" smtClean="0">
                <a:latin typeface="Candara" pitchFamily="34" charset="0"/>
              </a:rPr>
              <a:t>has a characteristic shape and collects air vibrations.</a:t>
            </a:r>
          </a:p>
          <a:p>
            <a:pPr>
              <a:buFont typeface="Wingdings" pitchFamily="2" charset="2"/>
              <a:buChar char="v"/>
            </a:pPr>
            <a:endParaRPr lang="en-GB" sz="2800" b="1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800" b="1" i="1" dirty="0" smtClean="0">
                <a:latin typeface="Candara" pitchFamily="34" charset="0"/>
              </a:rPr>
              <a:t> It consists of a thin plate of elastic cartilage covered by skin. </a:t>
            </a:r>
          </a:p>
          <a:p>
            <a:pPr>
              <a:buFont typeface="Wingdings" pitchFamily="2" charset="2"/>
              <a:buChar char="v"/>
            </a:pPr>
            <a:endParaRPr lang="en-GB" sz="2800" b="1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800" b="1" i="1" dirty="0" smtClean="0">
                <a:latin typeface="Candara" pitchFamily="34" charset="0"/>
              </a:rPr>
              <a:t>It possesses both extrinsic and intrinsic muscles, which are supplied by </a:t>
            </a:r>
            <a:r>
              <a:rPr lang="en-GB" sz="2800" b="1" i="1" dirty="0" smtClean="0">
                <a:solidFill>
                  <a:srgbClr val="C00000"/>
                </a:solidFill>
                <a:latin typeface="Candara" pitchFamily="34" charset="0"/>
              </a:rPr>
              <a:t>the facial nerve</a:t>
            </a:r>
            <a:r>
              <a:rPr lang="en-GB" sz="2800" b="1" i="1" dirty="0" smtClean="0">
                <a:latin typeface="Candara" pitchFamily="34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1780163"/>
            <a:ext cx="2420856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External Ear </a:t>
            </a:r>
            <a:endParaRPr lang="en-GB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691" y="2465844"/>
            <a:ext cx="76061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 smtClean="0">
                <a:latin typeface="Candara" pitchFamily="34" charset="0"/>
              </a:rPr>
              <a:t>It has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an auricle </a:t>
            </a:r>
            <a:r>
              <a:rPr lang="en-GB" sz="2800" b="1" i="1" dirty="0" smtClean="0">
                <a:latin typeface="Candara" pitchFamily="34" charset="0"/>
              </a:rPr>
              <a:t>and an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external auditory meatus</a:t>
            </a:r>
            <a:r>
              <a:rPr lang="en-GB" sz="2800" b="1" i="1" dirty="0" smtClean="0">
                <a:latin typeface="Candara" pitchFamily="34" charset="0"/>
              </a:rPr>
              <a:t>. </a:t>
            </a:r>
          </a:p>
        </p:txBody>
      </p:sp>
      <p:pic>
        <p:nvPicPr>
          <p:cNvPr id="7" name="Picture 6" descr="http://www.shahfacialplastics.com/themes/sfp/E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0836" y="1780163"/>
            <a:ext cx="4191000" cy="41910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22598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14 March 2023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038600" y="6522598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963564" y="6522598"/>
            <a:ext cx="390236" cy="365125"/>
          </a:xfrm>
        </p:spPr>
        <p:txBody>
          <a:bodyPr/>
          <a:lstStyle/>
          <a:p>
            <a:fld id="{BCA49346-FAE3-4DAA-BDB6-59E0848670CC}" type="slidenum">
              <a:rPr lang="en-US" b="1" smtClean="0">
                <a:solidFill>
                  <a:srgbClr val="FF0000"/>
                </a:solidFill>
              </a:rPr>
              <a:t>2</a:t>
            </a:fld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39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Tuesday 14 March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b="1" smtClean="0">
                <a:solidFill>
                  <a:schemeClr val="tx1"/>
                </a:solidFill>
              </a:rPr>
              <a:t>20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599" y="762000"/>
            <a:ext cx="64585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dirty="0" smtClean="0">
                <a:solidFill>
                  <a:srgbClr val="FF0000"/>
                </a:solidFill>
                <a:latin typeface="Candara" pitchFamily="34" charset="0"/>
              </a:rPr>
              <a:t>The </a:t>
            </a:r>
            <a:r>
              <a:rPr lang="en-GB" sz="2400" b="1" dirty="0" err="1" smtClean="0">
                <a:solidFill>
                  <a:srgbClr val="FF0000"/>
                </a:solidFill>
                <a:latin typeface="Candara" pitchFamily="34" charset="0"/>
              </a:rPr>
              <a:t>incus</a:t>
            </a:r>
            <a:r>
              <a:rPr lang="en-GB" sz="2400" b="1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GB" sz="2400" b="1" dirty="0" smtClean="0">
                <a:latin typeface="Candara" pitchFamily="34" charset="0"/>
              </a:rPr>
              <a:t>(L. anvil) links (articulates with) the malleus and the stapes </a:t>
            </a:r>
          </a:p>
          <a:p>
            <a:pPr>
              <a:buFont typeface="Wingdings" pitchFamily="2" charset="2"/>
              <a:buChar char="ü"/>
            </a:pPr>
            <a:endParaRPr lang="en-GB" sz="2400" b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b="1" dirty="0" smtClean="0">
                <a:latin typeface="Candara" pitchFamily="34" charset="0"/>
              </a:rPr>
              <a:t>The body of the </a:t>
            </a:r>
            <a:r>
              <a:rPr lang="en-GB" sz="2400" b="1" dirty="0" err="1" smtClean="0">
                <a:latin typeface="Candara" pitchFamily="34" charset="0"/>
              </a:rPr>
              <a:t>incus</a:t>
            </a:r>
            <a:r>
              <a:rPr lang="en-GB" sz="2400" b="1" dirty="0" smtClean="0">
                <a:latin typeface="Candara" pitchFamily="34" charset="0"/>
              </a:rPr>
              <a:t> lies in the </a:t>
            </a:r>
            <a:r>
              <a:rPr lang="en-GB" sz="2400" b="1" dirty="0" err="1" smtClean="0">
                <a:solidFill>
                  <a:srgbClr val="0033CC"/>
                </a:solidFill>
                <a:latin typeface="Candara" pitchFamily="34" charset="0"/>
              </a:rPr>
              <a:t>epitympanic</a:t>
            </a:r>
            <a:r>
              <a:rPr lang="en-GB" sz="2400" b="1" dirty="0" smtClean="0">
                <a:solidFill>
                  <a:srgbClr val="0033CC"/>
                </a:solidFill>
                <a:latin typeface="Candara" pitchFamily="34" charset="0"/>
              </a:rPr>
              <a:t> recess </a:t>
            </a:r>
            <a:r>
              <a:rPr lang="en-GB" sz="2400" b="1" dirty="0" smtClean="0">
                <a:latin typeface="Candara" pitchFamily="34" charset="0"/>
              </a:rPr>
              <a:t>where it articulates with the head of the malleus. </a:t>
            </a:r>
          </a:p>
          <a:p>
            <a:pPr>
              <a:buFont typeface="Wingdings" pitchFamily="2" charset="2"/>
              <a:buChar char="ü"/>
            </a:pPr>
            <a:endParaRPr lang="en-GB" sz="2400" b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b="1" dirty="0" smtClean="0">
                <a:solidFill>
                  <a:srgbClr val="0033CC"/>
                </a:solidFill>
                <a:latin typeface="Candara" pitchFamily="34" charset="0"/>
              </a:rPr>
              <a:t>The long limb </a:t>
            </a:r>
            <a:r>
              <a:rPr lang="en-GB" sz="2400" b="1" dirty="0" smtClean="0">
                <a:latin typeface="Candara" pitchFamily="34" charset="0"/>
              </a:rPr>
              <a:t>lies parallel to the handle of the malleus, and its inferior end articulates with the stapes by way of </a:t>
            </a:r>
            <a:r>
              <a:rPr lang="en-GB" sz="2400" b="1" dirty="0" smtClean="0">
                <a:solidFill>
                  <a:srgbClr val="FF0000"/>
                </a:solidFill>
                <a:latin typeface="Candara" pitchFamily="34" charset="0"/>
              </a:rPr>
              <a:t>the </a:t>
            </a:r>
            <a:r>
              <a:rPr lang="en-GB" sz="2400" b="1" dirty="0" err="1" smtClean="0">
                <a:solidFill>
                  <a:srgbClr val="FF0000"/>
                </a:solidFill>
                <a:latin typeface="Candara" pitchFamily="34" charset="0"/>
              </a:rPr>
              <a:t>lenticular</a:t>
            </a:r>
            <a:r>
              <a:rPr lang="en-GB" sz="2400" b="1" dirty="0" smtClean="0">
                <a:solidFill>
                  <a:srgbClr val="FF0000"/>
                </a:solidFill>
                <a:latin typeface="Candara" pitchFamily="34" charset="0"/>
              </a:rPr>
              <a:t> process. </a:t>
            </a:r>
          </a:p>
          <a:p>
            <a:pPr>
              <a:buFont typeface="Wingdings" pitchFamily="2" charset="2"/>
              <a:buChar char="ü"/>
            </a:pPr>
            <a:endParaRPr lang="en-GB" sz="2400" b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b="1" dirty="0" smtClean="0">
                <a:solidFill>
                  <a:srgbClr val="0033CC"/>
                </a:solidFill>
                <a:latin typeface="Candara" pitchFamily="34" charset="0"/>
              </a:rPr>
              <a:t>The short limb </a:t>
            </a:r>
            <a:r>
              <a:rPr lang="en-GB" sz="2400" b="1" dirty="0" smtClean="0">
                <a:latin typeface="Candara" pitchFamily="34" charset="0"/>
              </a:rPr>
              <a:t>is connected by a ligament to the posterior wall of the tympanic cavity</a:t>
            </a:r>
            <a:endParaRPr lang="en-GB" sz="2400" b="1" dirty="0">
              <a:latin typeface="Candar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152400"/>
            <a:ext cx="32004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Auditory Ossicles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9327" t="35417" r="42020" b="14583"/>
          <a:stretch>
            <a:fillRect/>
          </a:stretch>
        </p:blipFill>
        <p:spPr bwMode="auto">
          <a:xfrm>
            <a:off x="7430654" y="206375"/>
            <a:ext cx="4400550" cy="32004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70195" t="25000" r="16837" b="50000"/>
          <a:stretch>
            <a:fillRect/>
          </a:stretch>
        </p:blipFill>
        <p:spPr bwMode="auto">
          <a:xfrm>
            <a:off x="7328214" y="3648364"/>
            <a:ext cx="2874216" cy="3115279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967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Tuesday 14 March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0964" y="6362989"/>
            <a:ext cx="2743200" cy="365125"/>
          </a:xfrm>
        </p:spPr>
        <p:txBody>
          <a:bodyPr/>
          <a:lstStyle/>
          <a:p>
            <a:fld id="{BCA49346-FAE3-4DAA-BDB6-59E0848670CC}" type="slidenum">
              <a:rPr lang="en-US" b="1" smtClean="0">
                <a:solidFill>
                  <a:schemeClr val="tx1"/>
                </a:solidFill>
              </a:rPr>
              <a:t>21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691" y="1132266"/>
            <a:ext cx="71535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Candara" pitchFamily="34" charset="0"/>
              </a:rPr>
              <a:t>The stapes (L. stirrup) is the smallest </a:t>
            </a:r>
            <a:r>
              <a:rPr lang="en-GB" sz="2400" b="1" dirty="0" err="1" smtClean="0">
                <a:solidFill>
                  <a:srgbClr val="FF0000"/>
                </a:solidFill>
                <a:latin typeface="Candara" pitchFamily="34" charset="0"/>
              </a:rPr>
              <a:t>ossicle</a:t>
            </a:r>
            <a:r>
              <a:rPr lang="en-GB" sz="2400" b="1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</a:p>
          <a:p>
            <a:endParaRPr lang="en-GB" sz="2400" b="1" dirty="0" smtClean="0">
              <a:latin typeface="Candara" pitchFamily="34" charset="0"/>
            </a:endParaRPr>
          </a:p>
          <a:p>
            <a:r>
              <a:rPr lang="en-GB" sz="2400" b="1" dirty="0" smtClean="0">
                <a:latin typeface="Candara" pitchFamily="34" charset="0"/>
              </a:rPr>
              <a:t>The base (footplate) of the stapes is attached to the margins of </a:t>
            </a:r>
            <a:r>
              <a:rPr lang="en-GB" sz="2400" b="1" dirty="0" smtClean="0">
                <a:solidFill>
                  <a:srgbClr val="0033CC"/>
                </a:solidFill>
                <a:latin typeface="Candara" pitchFamily="34" charset="0"/>
              </a:rPr>
              <a:t>the oval window </a:t>
            </a:r>
            <a:r>
              <a:rPr lang="en-GB" sz="2400" b="1" dirty="0" smtClean="0">
                <a:latin typeface="Candara" pitchFamily="34" charset="0"/>
              </a:rPr>
              <a:t>on the labyrinthine wall. </a:t>
            </a:r>
          </a:p>
          <a:p>
            <a:endParaRPr lang="en-GB" sz="2400" b="1" dirty="0" smtClean="0">
              <a:latin typeface="Candara" pitchFamily="34" charset="0"/>
            </a:endParaRPr>
          </a:p>
          <a:p>
            <a:r>
              <a:rPr lang="en-GB" sz="2400" b="1" dirty="0" smtClean="0">
                <a:latin typeface="Candara" pitchFamily="34" charset="0"/>
              </a:rPr>
              <a:t>The base is considerably smaller than the tympanic membrane; as a result, the vibratory force of the stapes is increased approximately </a:t>
            </a:r>
            <a:r>
              <a:rPr lang="en-GB" sz="2400" b="1" dirty="0" smtClean="0">
                <a:solidFill>
                  <a:srgbClr val="0033CC"/>
                </a:solidFill>
                <a:latin typeface="Candara" pitchFamily="34" charset="0"/>
              </a:rPr>
              <a:t>10 times </a:t>
            </a:r>
            <a:r>
              <a:rPr lang="en-GB" sz="2400" b="1" dirty="0" smtClean="0">
                <a:latin typeface="Candara" pitchFamily="34" charset="0"/>
              </a:rPr>
              <a:t>over that of the tympanic membrane. </a:t>
            </a:r>
          </a:p>
          <a:p>
            <a:endParaRPr lang="en-GB" sz="2400" b="1" dirty="0" smtClean="0">
              <a:latin typeface="Candara" pitchFamily="34" charset="0"/>
            </a:endParaRPr>
          </a:p>
          <a:p>
            <a:r>
              <a:rPr lang="en-GB" sz="2400" b="1" dirty="0" smtClean="0">
                <a:latin typeface="Candara" pitchFamily="34" charset="0"/>
              </a:rPr>
              <a:t>Consequently, the auditory ossicles increase the force but decrease the amplitude of the vibrations transmitted from the tympanic membrane.</a:t>
            </a:r>
            <a:endParaRPr lang="en-GB" sz="2400" b="1" dirty="0">
              <a:latin typeface="Candar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891" y="217055"/>
            <a:ext cx="32004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Auditory Ossicles </a:t>
            </a:r>
            <a:endParaRPr lang="en-GB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9327" t="35417" r="42020" b="14583"/>
          <a:stretch>
            <a:fillRect/>
          </a:stretch>
        </p:blipFill>
        <p:spPr bwMode="auto">
          <a:xfrm>
            <a:off x="7366577" y="127000"/>
            <a:ext cx="4400550" cy="32004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59151" t="60096" r="27965" b="22863"/>
          <a:stretch>
            <a:fillRect/>
          </a:stretch>
        </p:blipFill>
        <p:spPr bwMode="auto">
          <a:xfrm>
            <a:off x="7735455" y="3658964"/>
            <a:ext cx="4118551" cy="306251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3103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Tuesday 14 March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b="1" smtClean="0">
                <a:solidFill>
                  <a:schemeClr val="tx1"/>
                </a:solidFill>
              </a:rPr>
              <a:t>22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52400"/>
            <a:ext cx="5235536" cy="584775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PHARYNGOTYMPANIC TUBE </a:t>
            </a:r>
            <a:endParaRPr lang="en-GB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8741" t="17708" r="52562" b="20833"/>
          <a:stretch>
            <a:fillRect/>
          </a:stretch>
        </p:blipFill>
        <p:spPr bwMode="auto">
          <a:xfrm>
            <a:off x="7038109" y="409788"/>
            <a:ext cx="4851400" cy="5841482"/>
          </a:xfrm>
          <a:prstGeom prst="rect">
            <a:avLst/>
          </a:prstGeom>
          <a:noFill/>
          <a:ln w="76200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3909" y="988291"/>
            <a:ext cx="7162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dirty="0" smtClean="0">
                <a:solidFill>
                  <a:srgbClr val="FF0000"/>
                </a:solidFill>
                <a:latin typeface="Candara" pitchFamily="34" charset="0"/>
              </a:rPr>
              <a:t>The auditory tube </a:t>
            </a:r>
            <a:r>
              <a:rPr lang="en-GB" sz="2800" b="1" dirty="0" smtClean="0">
                <a:latin typeface="Candara" pitchFamily="34" charset="0"/>
              </a:rPr>
              <a:t>connects the anterior wall of the tympanic cavity to the nasal pharynx </a:t>
            </a:r>
          </a:p>
          <a:p>
            <a:pPr>
              <a:buFont typeface="Wingdings" pitchFamily="2" charset="2"/>
              <a:buChar char="v"/>
            </a:pPr>
            <a:r>
              <a:rPr lang="en-GB" sz="2800" b="1" dirty="0" smtClean="0">
                <a:latin typeface="Candara" pitchFamily="34" charset="0"/>
              </a:rPr>
              <a:t>Its </a:t>
            </a:r>
            <a:r>
              <a:rPr lang="en-GB" sz="2800" b="1" dirty="0" smtClean="0">
                <a:solidFill>
                  <a:srgbClr val="7030A0"/>
                </a:solidFill>
                <a:latin typeface="Candara" pitchFamily="34" charset="0"/>
              </a:rPr>
              <a:t>posterior third is bony</a:t>
            </a:r>
            <a:r>
              <a:rPr lang="en-GB" sz="2800" b="1" dirty="0" smtClean="0">
                <a:latin typeface="Candara" pitchFamily="34" charset="0"/>
              </a:rPr>
              <a:t>, and its </a:t>
            </a:r>
            <a:r>
              <a:rPr lang="en-GB" sz="2800" b="1" dirty="0" smtClean="0">
                <a:solidFill>
                  <a:srgbClr val="7030A0"/>
                </a:solidFill>
                <a:latin typeface="Candara" pitchFamily="34" charset="0"/>
              </a:rPr>
              <a:t>anterior two thirds is cartilaginous</a:t>
            </a:r>
            <a:r>
              <a:rPr lang="en-GB" sz="2800" b="1" dirty="0" smtClean="0">
                <a:latin typeface="Candara" pitchFamily="34" charset="0"/>
              </a:rPr>
              <a:t>. </a:t>
            </a:r>
          </a:p>
          <a:p>
            <a:pPr>
              <a:buFont typeface="Wingdings" pitchFamily="2" charset="2"/>
              <a:buChar char="v"/>
            </a:pPr>
            <a:endParaRPr lang="en-GB" sz="2800" b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800" b="1" dirty="0" smtClean="0">
                <a:latin typeface="Candara" pitchFamily="34" charset="0"/>
              </a:rPr>
              <a:t>As the tube descends, it passes over the upper border of the superior constrictor muscle </a:t>
            </a:r>
          </a:p>
          <a:p>
            <a:pPr>
              <a:buFont typeface="Wingdings" pitchFamily="2" charset="2"/>
              <a:buChar char="v"/>
            </a:pPr>
            <a:endParaRPr lang="en-GB" sz="2800" b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800" b="1" dirty="0" smtClean="0">
                <a:solidFill>
                  <a:srgbClr val="7030A0"/>
                </a:solidFill>
                <a:latin typeface="Candara" pitchFamily="34" charset="0"/>
              </a:rPr>
              <a:t>It serves to equalize air pressures in the tympanic cavity and the nasal pharynx</a:t>
            </a:r>
            <a:r>
              <a:rPr lang="en-GB" sz="2800" b="1" dirty="0" smtClean="0">
                <a:latin typeface="Candara" pitchFamily="34" charset="0"/>
              </a:rPr>
              <a:t>. </a:t>
            </a:r>
            <a:endParaRPr lang="en-GB" sz="2800" b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235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14 March 2023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b="1" smtClean="0">
                <a:solidFill>
                  <a:srgbClr val="FF0000"/>
                </a:solidFill>
              </a:rPr>
              <a:t>23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28007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External Ear Injury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Bleeding within the auricle resulting from </a:t>
            </a:r>
            <a:r>
              <a:rPr lang="en-US" sz="2400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trauma may 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produce an </a:t>
            </a:r>
            <a:r>
              <a:rPr lang="en-US" sz="2800" b="1" i="1" dirty="0">
                <a:solidFill>
                  <a:srgbClr val="0000FF"/>
                </a:solidFill>
                <a:latin typeface="Candara" panose="020E0502030303020204" pitchFamily="34" charset="0"/>
              </a:rPr>
              <a:t>auricular hematoma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. A localized </a:t>
            </a:r>
            <a:r>
              <a:rPr lang="en-US" sz="2400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collection of 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blood forms between </a:t>
            </a:r>
            <a:r>
              <a:rPr lang="en-US" sz="2400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the perichondrium and 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the auricular cartilage, causing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distortion of the </a:t>
            </a: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contours of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the auricle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. As the hematoma enlarges, it compromises </a:t>
            </a:r>
            <a:r>
              <a:rPr lang="en-US" sz="2400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the blood 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supply to the cartilage. If untreated (e.g., by </a:t>
            </a:r>
            <a:r>
              <a:rPr lang="en-US" sz="2400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aspiration of 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blood),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fibrosis (formation of fibrous tissue) 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develops </a:t>
            </a:r>
            <a:r>
              <a:rPr lang="en-US" sz="2400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in the 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overlying skin, forming a deformed auricle (e.g.,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cauliflower or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boxer’s ear of some professional fighters).</a:t>
            </a:r>
          </a:p>
        </p:txBody>
      </p:sp>
      <p:sp>
        <p:nvSpPr>
          <p:cNvPr id="6" name="AutoShape 2" descr="Boxer's Ear: Can your ear explode? What is Auricular Hematoma or Cauliflower  Ear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o boxers get cauliflower ear? What is cauliflower ear and does it go away?  - AS US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Cauliflower Ear!! - MEDizz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46" y="2800767"/>
            <a:ext cx="2668354" cy="355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restlers Around the World Have Weird Ears, Ever Wondered Why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78" y="2800767"/>
            <a:ext cx="6321036" cy="355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06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516276"/>
            <a:ext cx="418707" cy="365125"/>
          </a:xfrm>
        </p:spPr>
        <p:txBody>
          <a:bodyPr/>
          <a:lstStyle/>
          <a:p>
            <a:fld id="{BCA49346-FAE3-4DAA-BDB6-59E0848670CC}" type="slidenum">
              <a:rPr lang="en-US" b="1" smtClean="0">
                <a:solidFill>
                  <a:srgbClr val="C00000"/>
                </a:solidFill>
              </a:rPr>
              <a:t>24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2369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Acute Otitis Externa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Otitis externa is an inflammation of the </a:t>
            </a:r>
            <a:r>
              <a:rPr lang="en-US" sz="2400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external acoustic 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meatus. The infection often develops </a:t>
            </a:r>
            <a:r>
              <a:rPr lang="en-US" sz="2400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in </a:t>
            </a: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swimmers</a:t>
            </a:r>
            <a:r>
              <a:rPr lang="en-US" sz="2400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who do not dry their meatus after </a:t>
            </a:r>
            <a:r>
              <a:rPr lang="en-US" sz="2400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swimming and/or 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use ear drops, but it may also be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the result of </a:t>
            </a: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a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 bacterial infection of the skin lining the meatus</a:t>
            </a:r>
            <a:r>
              <a:rPr lang="en-US" sz="2400" b="1" dirty="0">
                <a:latin typeface="Candara" panose="020E0502030303020204" pitchFamily="34" charset="0"/>
              </a:rPr>
              <a:t>. The </a:t>
            </a:r>
            <a:r>
              <a:rPr lang="en-US" sz="2400" b="1" dirty="0" smtClean="0">
                <a:latin typeface="Candara" panose="020E0502030303020204" pitchFamily="34" charset="0"/>
              </a:rPr>
              <a:t>affected individual </a:t>
            </a:r>
            <a:r>
              <a:rPr lang="en-US" sz="2400" b="1" dirty="0">
                <a:latin typeface="Candara" panose="020E0502030303020204" pitchFamily="34" charset="0"/>
              </a:rPr>
              <a:t>complains of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itching</a:t>
            </a:r>
            <a:r>
              <a:rPr lang="en-US" sz="2400" b="1" dirty="0">
                <a:latin typeface="Candara" panose="020E0502030303020204" pitchFamily="34" charset="0"/>
              </a:rPr>
              <a:t> and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pain in the </a:t>
            </a: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external ear</a:t>
            </a:r>
            <a:r>
              <a:rPr lang="en-US" sz="2400" b="1" dirty="0">
                <a:latin typeface="Candara" panose="020E0502030303020204" pitchFamily="34" charset="0"/>
              </a:rPr>
              <a:t>.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Pulling the auricle or applying pressure on the </a:t>
            </a: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tragus increases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the pain.</a:t>
            </a:r>
            <a:endParaRPr lang="en-US" sz="2400" b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6" name="AutoShape 2" descr="Swimmer's Ear: Symptoms &amp; Treatme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Acute otitis externa — entsho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2353056"/>
            <a:ext cx="3048000" cy="450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cute Otitis Externa (Swimmer's Inflammatio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739" y="2369880"/>
            <a:ext cx="3186261" cy="451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reatment for Swimmer's Ear - Otitis Exter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5" y="2386704"/>
            <a:ext cx="4928533" cy="447129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174657" y="33068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AL Maathidy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9448800" y="227331"/>
            <a:ext cx="27432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Tuesday 14 March 2023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78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Tuesday 14 March 2023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79399" y="6173787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AL Maathidy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7783" y="6356350"/>
            <a:ext cx="2743200" cy="365125"/>
          </a:xfrm>
        </p:spPr>
        <p:txBody>
          <a:bodyPr/>
          <a:lstStyle/>
          <a:p>
            <a:fld id="{BCA49346-FAE3-4DAA-BDB6-59E0848670CC}" type="slidenum">
              <a:rPr lang="en-US" b="1" smtClean="0">
                <a:solidFill>
                  <a:srgbClr val="0000FF"/>
                </a:solidFill>
              </a:rPr>
              <a:t>25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34778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Otitis Media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An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earache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 and a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bulging red tympanic </a:t>
            </a: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membrane </a:t>
            </a:r>
            <a:r>
              <a:rPr lang="en-US" sz="2400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may 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indicate pus or fluid in the middle ear, a sign </a:t>
            </a:r>
            <a:r>
              <a:rPr lang="en-US" sz="2400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of </a:t>
            </a:r>
            <a:r>
              <a:rPr lang="en-US" sz="2400" b="1" i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otitis media</a:t>
            </a:r>
            <a:r>
              <a:rPr lang="en-US" sz="2400" b="1" i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. </a:t>
            </a:r>
            <a:r>
              <a:rPr lang="en-US" sz="2400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Infection 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of the middle </a:t>
            </a:r>
            <a:r>
              <a:rPr lang="en-US" sz="2400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ear is 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often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secondary to upper respiratory </a:t>
            </a: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infections</a:t>
            </a:r>
            <a:r>
              <a:rPr lang="en-US" sz="2400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. Inflammation 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and swelling of the mucous membrane lining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the tympanic cavity may cause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partial or complete blockage </a:t>
            </a: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of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pharyngotympanic tube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. The tympanic membrane </a:t>
            </a:r>
            <a:r>
              <a:rPr lang="en-US" sz="2400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becomes red 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and bulges, and the person may complain of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“ear popping</a:t>
            </a: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.”</a:t>
            </a:r>
            <a:r>
              <a:rPr lang="en-US" sz="2400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 An 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amber-colored bloody fluid may be observed through </a:t>
            </a:r>
            <a:r>
              <a:rPr lang="en-US" sz="2400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the tympanic 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membrane. If untreated, otitis media may </a:t>
            </a: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produce impaired hearing as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the result </a:t>
            </a: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of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scarring of the </a:t>
            </a:r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auditory </a:t>
            </a:r>
            <a:r>
              <a:rPr lang="en-US" sz="2400" b="1" dirty="0" err="1" smtClean="0">
                <a:solidFill>
                  <a:srgbClr val="C00000"/>
                </a:solidFill>
                <a:latin typeface="Candara" panose="020E0502030303020204" pitchFamily="34" charset="0"/>
              </a:rPr>
              <a:t>ossicles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, limiting their ability to move in response to sound.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pic>
        <p:nvPicPr>
          <p:cNvPr id="3074" name="Picture 2" descr="Otitis Media: Practice Essentials, Background, Pathophysi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619" y="3471499"/>
            <a:ext cx="3297382" cy="33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at Is Otitis Media? - ENT Clinic Sydn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689" y="3477875"/>
            <a:ext cx="5826930" cy="338650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989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Tuesday 14 March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b="1" smtClean="0">
                <a:solidFill>
                  <a:schemeClr val="tx1"/>
                </a:solidFill>
              </a:rPr>
              <a:t>26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67" y="0"/>
            <a:ext cx="12123133" cy="691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6"/>
          <p:cNvSpPr txBox="1">
            <a:spLocks/>
          </p:cNvSpPr>
          <p:nvPr/>
        </p:nvSpPr>
        <p:spPr>
          <a:xfrm>
            <a:off x="217188" y="353408"/>
            <a:ext cx="48556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Dr. Aiman Qais Afar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itchFamily="34" charset="0"/>
            </a:endParaRPr>
          </a:p>
        </p:txBody>
      </p:sp>
      <p:sp>
        <p:nvSpPr>
          <p:cNvPr id="7" name="Date Placeholder 5"/>
          <p:cNvSpPr txBox="1">
            <a:spLocks/>
          </p:cNvSpPr>
          <p:nvPr/>
        </p:nvSpPr>
        <p:spPr>
          <a:xfrm>
            <a:off x="410612" y="1071941"/>
            <a:ext cx="5152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 dirty="0" smtClean="0">
                <a:solidFill>
                  <a:schemeClr val="tx1"/>
                </a:solidFill>
                <a:latin typeface="Candara" pitchFamily="34" charset="0"/>
              </a:rPr>
              <a:t>Tuesday 14 March 2023</a:t>
            </a:r>
            <a:endParaRPr lang="en-US" sz="4000" b="1" i="1" dirty="0">
              <a:solidFill>
                <a:schemeClr val="tx1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379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14 March 2023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441037" y="6173787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b="1" smtClean="0">
                <a:solidFill>
                  <a:srgbClr val="FF0000"/>
                </a:solidFill>
              </a:rPr>
              <a:t>3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0975"/>
            <a:ext cx="12014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The external auditory meatus </a:t>
            </a:r>
            <a:r>
              <a:rPr lang="en-GB" sz="2800" b="1" i="1" dirty="0" smtClean="0">
                <a:latin typeface="Candara" pitchFamily="34" charset="0"/>
              </a:rPr>
              <a:t>is a curved tube that leads from the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auricle</a:t>
            </a:r>
            <a:r>
              <a:rPr lang="en-GB" sz="2800" b="1" i="1" dirty="0" smtClean="0">
                <a:latin typeface="Candara" pitchFamily="34" charset="0"/>
              </a:rPr>
              <a:t> to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the tympanic membrane  </a:t>
            </a:r>
            <a:endParaRPr lang="en-GB" sz="2800" b="1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800" b="1" i="1" dirty="0" smtClean="0">
                <a:latin typeface="Candara" pitchFamily="34" charset="0"/>
              </a:rPr>
              <a:t>The framework of the </a:t>
            </a:r>
            <a:r>
              <a:rPr lang="en-GB" sz="2800" b="1" i="1" dirty="0" smtClean="0">
                <a:solidFill>
                  <a:srgbClr val="C00000"/>
                </a:solidFill>
                <a:latin typeface="Candara" pitchFamily="34" charset="0"/>
              </a:rPr>
              <a:t>outer third </a:t>
            </a:r>
            <a:r>
              <a:rPr lang="en-GB" sz="2800" b="1" i="1" dirty="0" smtClean="0">
                <a:latin typeface="Candara" pitchFamily="34" charset="0"/>
              </a:rPr>
              <a:t>of the meatus is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elastic cartilage</a:t>
            </a:r>
            <a:r>
              <a:rPr lang="en-GB" sz="2800" b="1" i="1" dirty="0" smtClean="0">
                <a:latin typeface="Candara" pitchFamily="34" charset="0"/>
              </a:rPr>
              <a:t>, and the </a:t>
            </a:r>
            <a:r>
              <a:rPr lang="en-GB" sz="2800" b="1" i="1" dirty="0" smtClean="0">
                <a:solidFill>
                  <a:srgbClr val="C00000"/>
                </a:solidFill>
                <a:latin typeface="Candara" pitchFamily="34" charset="0"/>
              </a:rPr>
              <a:t>inner two thirds </a:t>
            </a:r>
            <a:r>
              <a:rPr lang="en-GB" sz="2800" b="1" i="1" dirty="0" smtClean="0">
                <a:latin typeface="Candara" pitchFamily="34" charset="0"/>
              </a:rPr>
              <a:t>is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bone,</a:t>
            </a:r>
            <a:r>
              <a:rPr lang="en-GB" sz="2800" b="1" i="1" dirty="0" smtClean="0">
                <a:latin typeface="Candara" pitchFamily="34" charset="0"/>
              </a:rPr>
              <a:t> formed by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the</a:t>
            </a:r>
            <a:r>
              <a:rPr lang="en-GB" sz="2800" b="1" i="1" dirty="0" smtClean="0">
                <a:latin typeface="Candara" pitchFamily="34" charset="0"/>
              </a:rPr>
              <a:t>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tympanic plate</a:t>
            </a:r>
            <a:r>
              <a:rPr lang="en-GB" sz="2800" b="1" i="1" dirty="0" smtClean="0">
                <a:latin typeface="Candara" pitchFamily="34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76200"/>
            <a:ext cx="2420856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External Ear </a:t>
            </a:r>
            <a:endParaRPr lang="en-GB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2" descr="Image result for the external auditory meatu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0145" y="2550028"/>
            <a:ext cx="5555095" cy="4171447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66095" y="3135746"/>
            <a:ext cx="48307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 smtClean="0">
                <a:latin typeface="Candara" pitchFamily="34" charset="0"/>
              </a:rPr>
              <a:t>The meatus is lined by skin, and its outer third is provided with hairs and </a:t>
            </a:r>
            <a:r>
              <a:rPr lang="en-GB" sz="2800" b="1" i="1" dirty="0" smtClean="0">
                <a:solidFill>
                  <a:srgbClr val="0000FF"/>
                </a:solidFill>
                <a:latin typeface="Candara" pitchFamily="34" charset="0"/>
              </a:rPr>
              <a:t>sebaceous</a:t>
            </a:r>
            <a:r>
              <a:rPr lang="en-GB" sz="2800" b="1" i="1" dirty="0" smtClean="0">
                <a:latin typeface="Candara" pitchFamily="34" charset="0"/>
              </a:rPr>
              <a:t> and </a:t>
            </a:r>
            <a:r>
              <a:rPr lang="en-GB" sz="2800" b="1" i="1" dirty="0" smtClean="0">
                <a:solidFill>
                  <a:srgbClr val="0000FF"/>
                </a:solidFill>
                <a:latin typeface="Candara" pitchFamily="34" charset="0"/>
              </a:rPr>
              <a:t>ceruminous glands</a:t>
            </a:r>
            <a:r>
              <a:rPr lang="en-GB" sz="2800" b="1" i="1" dirty="0" smtClean="0">
                <a:latin typeface="Candara" pitchFamily="34" charset="0"/>
              </a:rPr>
              <a:t>.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1386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14 March 2023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b="1" smtClean="0">
                <a:solidFill>
                  <a:srgbClr val="FF0000"/>
                </a:solidFill>
              </a:rPr>
              <a:t>4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481" y="785896"/>
            <a:ext cx="749646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 smtClean="0">
                <a:latin typeface="Candara" pitchFamily="34" charset="0"/>
              </a:rPr>
              <a:t>The latter are modified sweat glands that secrete a </a:t>
            </a:r>
            <a:r>
              <a:rPr lang="en-GB" sz="2800" b="1" i="1" dirty="0" smtClean="0">
                <a:solidFill>
                  <a:srgbClr val="7030A0"/>
                </a:solidFill>
                <a:latin typeface="Candara" pitchFamily="34" charset="0"/>
              </a:rPr>
              <a:t>yellowish brown wax. </a:t>
            </a:r>
          </a:p>
          <a:p>
            <a:pPr>
              <a:buFont typeface="Wingdings" pitchFamily="2" charset="2"/>
              <a:buChar char="v"/>
            </a:pPr>
            <a:endParaRPr lang="en-GB" sz="2800" b="1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800" b="1" i="1" dirty="0" smtClean="0">
                <a:latin typeface="Candara" pitchFamily="34" charset="0"/>
              </a:rPr>
              <a:t>The hairs and the wax provide a </a:t>
            </a:r>
            <a:r>
              <a:rPr lang="en-GB" sz="2800" b="1" i="1" dirty="0" smtClean="0">
                <a:solidFill>
                  <a:srgbClr val="7030A0"/>
                </a:solidFill>
                <a:latin typeface="Candara" pitchFamily="34" charset="0"/>
              </a:rPr>
              <a:t>sticky barrier </a:t>
            </a:r>
            <a:r>
              <a:rPr lang="en-GB" sz="2800" b="1" i="1" dirty="0" smtClean="0">
                <a:latin typeface="Candara" pitchFamily="34" charset="0"/>
              </a:rPr>
              <a:t>that prevents the entrance of foreign bodies. </a:t>
            </a:r>
          </a:p>
          <a:p>
            <a:pPr>
              <a:buFont typeface="Wingdings" pitchFamily="2" charset="2"/>
              <a:buChar char="v"/>
            </a:pPr>
            <a:endParaRPr lang="en-GB" sz="2800" b="1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800" b="1" i="1" dirty="0" smtClean="0">
                <a:latin typeface="Candara" pitchFamily="34" charset="0"/>
              </a:rPr>
              <a:t>The sensory nerve supply of the lining skin is derived from the </a:t>
            </a:r>
            <a:r>
              <a:rPr lang="en-GB" sz="2800" b="1" i="1" dirty="0" smtClean="0">
                <a:solidFill>
                  <a:schemeClr val="accent2"/>
                </a:solidFill>
                <a:latin typeface="Candara" pitchFamily="34" charset="0"/>
              </a:rPr>
              <a:t>auriculotemporal nerve</a:t>
            </a:r>
            <a:r>
              <a:rPr lang="en-GB" sz="2800" b="1" i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 </a:t>
            </a:r>
            <a:r>
              <a:rPr lang="en-GB" sz="2800" b="1" i="1" dirty="0" smtClean="0">
                <a:latin typeface="Candara" pitchFamily="34" charset="0"/>
              </a:rPr>
              <a:t>and the </a:t>
            </a:r>
            <a:r>
              <a:rPr lang="en-GB" sz="2800" b="1" i="1" dirty="0" smtClean="0">
                <a:solidFill>
                  <a:schemeClr val="accent2"/>
                </a:solidFill>
                <a:latin typeface="Candara" pitchFamily="34" charset="0"/>
              </a:rPr>
              <a:t>auricular branch of the vagus nerve. </a:t>
            </a:r>
          </a:p>
          <a:p>
            <a:endParaRPr lang="en-GB" sz="2800" b="1" i="1" dirty="0" smtClean="0">
              <a:solidFill>
                <a:schemeClr val="accent2"/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800" b="1" i="1" dirty="0" smtClean="0">
                <a:latin typeface="Candara" pitchFamily="34" charset="0"/>
              </a:rPr>
              <a:t>The lymph drainage is to the </a:t>
            </a:r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superficial parotid, mastoid, and superficial cervical lymph nodes.</a:t>
            </a:r>
            <a:endParaRPr lang="en-GB" sz="28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8637" y="184299"/>
            <a:ext cx="2420856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External Ear </a:t>
            </a:r>
            <a:endParaRPr lang="en-GB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2" descr="صورة ذات صل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0" y="322614"/>
            <a:ext cx="4114800" cy="2743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8" name="Picture 6" descr="نتيجة بحث الصور عن ‪The hairs and the wax of ear‬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9100" y="3346032"/>
            <a:ext cx="3886200" cy="337544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4063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956963" y="299605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14 March 2023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742382" y="52820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b="1" smtClean="0">
                <a:solidFill>
                  <a:srgbClr val="FF0000"/>
                </a:solidFill>
              </a:rPr>
              <a:t>5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463" y="101025"/>
            <a:ext cx="5399235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Middle Ear (Tympanic Cavity) </a:t>
            </a:r>
            <a:endParaRPr lang="en-GB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463" y="761653"/>
            <a:ext cx="63684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i="1" dirty="0" smtClean="0">
                <a:latin typeface="Candara" pitchFamily="34" charset="0"/>
              </a:rPr>
              <a:t>Is an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air-containing cavity in the petrous part of the temporal bone </a:t>
            </a:r>
            <a:r>
              <a:rPr lang="en-GB" sz="2800" b="1" i="1" dirty="0" smtClean="0">
                <a:latin typeface="Candara" pitchFamily="34" charset="0"/>
              </a:rPr>
              <a:t>and is lined with mucous membrane.</a:t>
            </a:r>
            <a:endParaRPr lang="en-US" sz="2800" b="1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GB" sz="2800" b="1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800" b="1" i="1" dirty="0" smtClean="0">
                <a:latin typeface="Candara" pitchFamily="34" charset="0"/>
              </a:rPr>
              <a:t> It contains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the auditory ossicles</a:t>
            </a:r>
            <a:r>
              <a:rPr lang="en-GB" sz="2800" b="1" i="1" dirty="0" smtClean="0">
                <a:latin typeface="Candara" pitchFamily="34" charset="0"/>
              </a:rPr>
              <a:t>, whose function is to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transmit the vibrations of the tympanic membrane </a:t>
            </a:r>
            <a:r>
              <a:rPr lang="en-GB" sz="2800" b="1" i="1" dirty="0" smtClean="0">
                <a:latin typeface="Candara" pitchFamily="34" charset="0"/>
              </a:rPr>
              <a:t>(eardrum) to the perilymph of the internal ear.</a:t>
            </a:r>
          </a:p>
        </p:txBody>
      </p:sp>
      <p:pic>
        <p:nvPicPr>
          <p:cNvPr id="7" name="Picture 2" descr="نتيجة بحث الصور عن ‪(Tympanic Cavity)‬‏"/>
          <p:cNvPicPr>
            <a:picLocks noChangeAspect="1" noChangeArrowheads="1"/>
          </p:cNvPicPr>
          <p:nvPr/>
        </p:nvPicPr>
        <p:blipFill>
          <a:blip r:embed="rId2" cstate="print"/>
          <a:srcRect l="9167" t="13333" r="7500" b="3333"/>
          <a:stretch>
            <a:fillRect/>
          </a:stretch>
        </p:blipFill>
        <p:spPr bwMode="auto">
          <a:xfrm>
            <a:off x="6786605" y="761653"/>
            <a:ext cx="5257800" cy="394335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15453" y="5767368"/>
            <a:ext cx="11584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i="1" dirty="0" smtClean="0">
                <a:latin typeface="Candara" pitchFamily="34" charset="0"/>
              </a:rPr>
              <a:t>It communicates in front through the </a:t>
            </a:r>
            <a:r>
              <a:rPr lang="en-GB" sz="2800" b="1" i="1" dirty="0" smtClean="0">
                <a:solidFill>
                  <a:srgbClr val="7030A0"/>
                </a:solidFill>
                <a:latin typeface="Candara" pitchFamily="34" charset="0"/>
              </a:rPr>
              <a:t>auditory tube with the nasopharynx </a:t>
            </a:r>
            <a:r>
              <a:rPr lang="en-GB" sz="2800" b="1" i="1" dirty="0" smtClean="0">
                <a:latin typeface="Candara" pitchFamily="34" charset="0"/>
              </a:rPr>
              <a:t>and behind with </a:t>
            </a:r>
            <a:r>
              <a:rPr lang="en-GB" sz="2800" b="1" i="1" dirty="0" smtClean="0">
                <a:solidFill>
                  <a:srgbClr val="7030A0"/>
                </a:solidFill>
                <a:latin typeface="Candara" pitchFamily="34" charset="0"/>
              </a:rPr>
              <a:t>the mastoid antrum</a:t>
            </a:r>
            <a:r>
              <a:rPr lang="en-GB" sz="2800" b="1" i="1" dirty="0" smtClean="0">
                <a:latin typeface="Candara" pitchFamily="34" charset="0"/>
              </a:rPr>
              <a:t>. </a:t>
            </a:r>
            <a:endParaRPr lang="en-GB" sz="2800" b="1" i="1" dirty="0">
              <a:latin typeface="Candar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5453" y="4735117"/>
            <a:ext cx="1192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i="1" dirty="0" smtClean="0">
                <a:latin typeface="Candara" pitchFamily="34" charset="0"/>
              </a:rPr>
              <a:t> It is a narrow, oblique, slitlike cavity whose long axis lies approximately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parallel to the plane of the tympanic membrane.</a:t>
            </a:r>
          </a:p>
        </p:txBody>
      </p:sp>
    </p:spTree>
    <p:extLst>
      <p:ext uri="{BB962C8B-B14F-4D97-AF65-F5344CB8AC3E}">
        <p14:creationId xmlns:p14="http://schemas.microsoft.com/office/powerpoint/2010/main" val="4241983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68780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Tuesday 14 March 2023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568780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68780"/>
            <a:ext cx="2743200" cy="365125"/>
          </a:xfrm>
        </p:spPr>
        <p:txBody>
          <a:bodyPr/>
          <a:lstStyle/>
          <a:p>
            <a:fld id="{BCA49346-FAE3-4DAA-BDB6-59E0848670CC}" type="slidenum">
              <a:rPr lang="en-US" b="1" smtClean="0">
                <a:solidFill>
                  <a:srgbClr val="FF0000"/>
                </a:solidFill>
              </a:rPr>
              <a:t>6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455" y="81915"/>
            <a:ext cx="5399235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Middle Ear (Tympanic Cavity) </a:t>
            </a:r>
            <a:endParaRPr lang="en-GB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782" y="4723030"/>
            <a:ext cx="118502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800" b="1" i="1" u="sng" dirty="0" smtClean="0">
                <a:solidFill>
                  <a:schemeClr val="accent2"/>
                </a:solidFill>
                <a:latin typeface="Candara" pitchFamily="34" charset="0"/>
              </a:rPr>
              <a:t>The roof  </a:t>
            </a:r>
            <a:r>
              <a:rPr lang="en-GB" sz="2800" b="1" i="1" dirty="0" smtClean="0">
                <a:latin typeface="Candara" pitchFamily="34" charset="0"/>
              </a:rPr>
              <a:t>formed by the </a:t>
            </a:r>
            <a:r>
              <a:rPr lang="en-GB" sz="2800" b="1" i="1" dirty="0" err="1" smtClean="0">
                <a:latin typeface="Candara" pitchFamily="34" charset="0"/>
              </a:rPr>
              <a:t>tegmen</a:t>
            </a:r>
            <a:r>
              <a:rPr lang="en-GB" sz="2800" b="1" i="1" dirty="0" smtClean="0">
                <a:latin typeface="Candara" pitchFamily="34" charset="0"/>
              </a:rPr>
              <a:t> tympani, which is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part of the petrous temporal bone  </a:t>
            </a:r>
            <a:endParaRPr lang="en-GB" sz="2800" b="1" i="1" dirty="0" smtClean="0">
              <a:latin typeface="Candara" pitchFamily="34" charset="0"/>
            </a:endParaRPr>
          </a:p>
          <a:p>
            <a:r>
              <a:rPr lang="en-GB" sz="2800" b="1" i="1" dirty="0" smtClean="0">
                <a:latin typeface="Candara" pitchFamily="34" charset="0"/>
              </a:rPr>
              <a:t>It separates the tympanic cavity from </a:t>
            </a:r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the</a:t>
            </a:r>
            <a:r>
              <a:rPr lang="en-GB" sz="2800" b="1" i="1" dirty="0" smtClean="0">
                <a:latin typeface="Candara" pitchFamily="34" charset="0"/>
              </a:rPr>
              <a:t> </a:t>
            </a:r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meninges</a:t>
            </a:r>
            <a:r>
              <a:rPr lang="en-GB" sz="2800" b="1" i="1" dirty="0" smtClean="0">
                <a:latin typeface="Candara" pitchFamily="34" charset="0"/>
              </a:rPr>
              <a:t> and the </a:t>
            </a:r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temporal lobe of the brain </a:t>
            </a:r>
            <a:r>
              <a:rPr lang="en-GB" sz="2800" b="1" i="1" dirty="0" smtClean="0">
                <a:latin typeface="Candara" pitchFamily="34" charset="0"/>
              </a:rPr>
              <a:t>in the middle cranial fossa. 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666690"/>
            <a:ext cx="11921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 smtClean="0">
                <a:latin typeface="Candara" pitchFamily="34" charset="0"/>
              </a:rPr>
              <a:t>It  has a roof, floor, anterior wall, posterior wall, lateral wall, and medial wall.</a:t>
            </a:r>
            <a:endParaRPr lang="en-GB" sz="2800" b="1" i="1" dirty="0">
              <a:latin typeface="Candar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17570" t="37500" r="16837" b="15625"/>
          <a:stretch>
            <a:fillRect/>
          </a:stretch>
        </p:blipFill>
        <p:spPr bwMode="auto">
          <a:xfrm>
            <a:off x="3048001" y="1312480"/>
            <a:ext cx="8183417" cy="328798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680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Tuesday 14 March 2023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AL Maathidy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b="1" smtClean="0">
                <a:solidFill>
                  <a:srgbClr val="C00000"/>
                </a:solidFill>
              </a:rPr>
              <a:t>7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463" y="101025"/>
            <a:ext cx="5240537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Middle Ear (Tympanic Cavity)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85800"/>
            <a:ext cx="11887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800" b="1" i="1" u="sng" dirty="0" smtClean="0">
                <a:solidFill>
                  <a:schemeClr val="accent2"/>
                </a:solidFill>
                <a:latin typeface="Candara" pitchFamily="34" charset="0"/>
              </a:rPr>
              <a:t>The floor </a:t>
            </a:r>
            <a:r>
              <a:rPr lang="en-GB" sz="2800" b="1" i="1" dirty="0" smtClean="0">
                <a:latin typeface="Candara" pitchFamily="34" charset="0"/>
              </a:rPr>
              <a:t>is formed by a thin plate of bone, which may be partly replaced by fibrous tissue.</a:t>
            </a:r>
          </a:p>
          <a:p>
            <a:r>
              <a:rPr lang="en-GB" sz="2800" b="1" i="1" dirty="0" smtClean="0">
                <a:latin typeface="Candara" pitchFamily="34" charset="0"/>
              </a:rPr>
              <a:t> It separates the tympanic cavity from the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superior bulb of the internal jugular vein</a:t>
            </a:r>
            <a:endParaRPr lang="en-GB" sz="28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7570" t="37500" r="16837" b="15625"/>
          <a:stretch>
            <a:fillRect/>
          </a:stretch>
        </p:blipFill>
        <p:spPr bwMode="auto">
          <a:xfrm>
            <a:off x="1791855" y="2161023"/>
            <a:ext cx="10206181" cy="410069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5587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Tuesday 14 March 2023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385619" y="6164609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AL Maathidy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79346" y="229033"/>
            <a:ext cx="2743200" cy="365125"/>
          </a:xfrm>
        </p:spPr>
        <p:txBody>
          <a:bodyPr/>
          <a:lstStyle/>
          <a:p>
            <a:fld id="{BCA49346-FAE3-4DAA-BDB6-59E0848670CC}" type="slidenum">
              <a:rPr lang="en-US" b="1" smtClean="0">
                <a:solidFill>
                  <a:srgbClr val="C00000"/>
                </a:solidFill>
              </a:rPr>
              <a:t>8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463" y="101025"/>
            <a:ext cx="5240537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Middle Ear (Tympanic Cavity)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199" y="762000"/>
            <a:ext cx="119772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800" b="1" i="1" u="sng" dirty="0" smtClean="0">
                <a:solidFill>
                  <a:schemeClr val="accent2"/>
                </a:solidFill>
                <a:latin typeface="Candara" pitchFamily="34" charset="0"/>
              </a:rPr>
              <a:t>The anterior wall </a:t>
            </a:r>
            <a:r>
              <a:rPr lang="en-GB" sz="2800" b="1" i="1" dirty="0" smtClean="0">
                <a:latin typeface="Candara" pitchFamily="34" charset="0"/>
              </a:rPr>
              <a:t>is formed below by a thin plate of bone that separates the tympanic cavity from </a:t>
            </a:r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the internal carotid artery</a:t>
            </a:r>
          </a:p>
          <a:p>
            <a:pPr>
              <a:buFont typeface="Wingdings" pitchFamily="2" charset="2"/>
              <a:buChar char="ü"/>
            </a:pPr>
            <a:r>
              <a:rPr lang="en-GB" sz="2800" b="1" i="1" dirty="0" smtClean="0">
                <a:latin typeface="Candara" pitchFamily="34" charset="0"/>
              </a:rPr>
              <a:t>At the upper part of the anterior wall are the openings into two canals. 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31625" t="16667" r="29722" b="29167"/>
          <a:stretch>
            <a:fillRect/>
          </a:stretch>
        </p:blipFill>
        <p:spPr bwMode="auto">
          <a:xfrm>
            <a:off x="5246254" y="2216928"/>
            <a:ext cx="5717309" cy="4504547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2400" y="3090208"/>
            <a:ext cx="467821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b="1" i="1" dirty="0" smtClean="0">
                <a:latin typeface="Candara" pitchFamily="34" charset="0"/>
              </a:rPr>
              <a:t>The lower and larger of these leads into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the auditory tube</a:t>
            </a:r>
            <a:r>
              <a:rPr lang="en-GB" sz="2800" b="1" i="1" dirty="0" smtClean="0">
                <a:latin typeface="Candara" pitchFamily="34" charset="0"/>
              </a:rPr>
              <a:t>, </a:t>
            </a:r>
          </a:p>
          <a:p>
            <a:pPr>
              <a:buFont typeface="Wingdings" pitchFamily="2" charset="2"/>
              <a:buChar char="ü"/>
            </a:pPr>
            <a:endParaRPr lang="en-GB" sz="2800" b="1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800" b="1" i="1" dirty="0" smtClean="0">
                <a:latin typeface="Candara" pitchFamily="34" charset="0"/>
              </a:rPr>
              <a:t>and the upper and smaller is the entrance into the </a:t>
            </a:r>
            <a:r>
              <a:rPr lang="en-GB" sz="2800" b="1" i="1" dirty="0" smtClean="0">
                <a:solidFill>
                  <a:srgbClr val="0033CC"/>
                </a:solidFill>
                <a:latin typeface="Candara" pitchFamily="34" charset="0"/>
              </a:rPr>
              <a:t>canal for the tensor tympani muscle </a:t>
            </a:r>
            <a:r>
              <a:rPr lang="en-GB" sz="2800" b="1" i="1" dirty="0" smtClean="0">
                <a:latin typeface="Candara" pitchFamily="34" charset="0"/>
              </a:rPr>
              <a:t> </a:t>
            </a:r>
            <a:endParaRPr lang="en-GB" sz="2800" b="1" i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437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accent2"/>
                </a:solidFill>
              </a:rPr>
              <a:t>Tuesday 14 March 2023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accent2"/>
                </a:solidFill>
              </a:rPr>
              <a:t>Dr. Aiman AL Maathidy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9346-FAE3-4DAA-BDB6-59E0848670CC}" type="slidenum">
              <a:rPr lang="en-US" b="1" smtClean="0">
                <a:solidFill>
                  <a:schemeClr val="accent2"/>
                </a:solidFill>
              </a:rPr>
              <a:t>9</a:t>
            </a:fld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463" y="101025"/>
            <a:ext cx="5399235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Middle Ear (Tympanic Cavity) </a:t>
            </a:r>
            <a:endParaRPr lang="en-GB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463" y="929089"/>
            <a:ext cx="59840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800" b="1" i="1" u="sng" dirty="0" smtClean="0">
                <a:solidFill>
                  <a:schemeClr val="accent2"/>
                </a:solidFill>
                <a:latin typeface="Candara" pitchFamily="34" charset="0"/>
              </a:rPr>
              <a:t>The posterior wall </a:t>
            </a:r>
            <a:r>
              <a:rPr lang="en-GB" sz="2800" b="1" i="1" dirty="0" smtClean="0">
                <a:latin typeface="Candara" pitchFamily="34" charset="0"/>
              </a:rPr>
              <a:t>has in its upper part a large, irregular opening, </a:t>
            </a:r>
            <a:r>
              <a:rPr lang="en-GB" sz="2800" b="1" i="1" dirty="0" smtClean="0">
                <a:solidFill>
                  <a:srgbClr val="0000FF"/>
                </a:solidFill>
                <a:latin typeface="Candara" pitchFamily="34" charset="0"/>
              </a:rPr>
              <a:t>the </a:t>
            </a:r>
            <a:r>
              <a:rPr lang="en-GB" sz="2800" b="1" i="1" dirty="0" err="1" smtClean="0">
                <a:solidFill>
                  <a:srgbClr val="0000FF"/>
                </a:solidFill>
                <a:latin typeface="Candara" pitchFamily="34" charset="0"/>
              </a:rPr>
              <a:t>aditus</a:t>
            </a:r>
            <a:r>
              <a:rPr lang="en-GB" sz="2800" b="1" i="1" dirty="0" smtClean="0">
                <a:solidFill>
                  <a:srgbClr val="0000FF"/>
                </a:solidFill>
                <a:latin typeface="Candara" pitchFamily="34" charset="0"/>
              </a:rPr>
              <a:t> to the mastoid antrum</a:t>
            </a:r>
          </a:p>
          <a:p>
            <a:pPr>
              <a:buFont typeface="Wingdings" pitchFamily="2" charset="2"/>
              <a:buChar char="q"/>
            </a:pPr>
            <a:endParaRPr lang="en-GB" sz="2800" b="1" i="1" dirty="0" smtClean="0">
              <a:latin typeface="Candara" pitchFamily="34" charset="0"/>
            </a:endParaRPr>
          </a:p>
          <a:p>
            <a:r>
              <a:rPr lang="en-GB" sz="2800" b="1" i="1" dirty="0" smtClean="0">
                <a:latin typeface="Candara" pitchFamily="34" charset="0"/>
              </a:rPr>
              <a:t>Below this is a small, hollow, conical projection, </a:t>
            </a:r>
            <a:r>
              <a:rPr lang="en-GB" sz="2800" b="1" i="1" dirty="0" smtClean="0">
                <a:solidFill>
                  <a:srgbClr val="0000FF"/>
                </a:solidFill>
                <a:latin typeface="Candara" pitchFamily="34" charset="0"/>
              </a:rPr>
              <a:t>the pyramid</a:t>
            </a:r>
            <a:r>
              <a:rPr lang="en-GB" sz="2800" b="1" i="1" dirty="0" smtClean="0">
                <a:latin typeface="Candara" pitchFamily="34" charset="0"/>
              </a:rPr>
              <a:t>, from whose apex emerges the </a:t>
            </a:r>
            <a:r>
              <a:rPr lang="en-GB" sz="2800" b="1" i="1" dirty="0" smtClean="0">
                <a:solidFill>
                  <a:srgbClr val="C00000"/>
                </a:solidFill>
                <a:latin typeface="Candara" pitchFamily="34" charset="0"/>
              </a:rPr>
              <a:t>tendon of the </a:t>
            </a:r>
            <a:r>
              <a:rPr lang="en-GB" sz="2800" b="1" i="1" dirty="0" err="1" smtClean="0">
                <a:solidFill>
                  <a:srgbClr val="C00000"/>
                </a:solidFill>
                <a:latin typeface="Candara" pitchFamily="34" charset="0"/>
              </a:rPr>
              <a:t>stapedius</a:t>
            </a:r>
            <a:r>
              <a:rPr lang="en-GB" sz="2800" b="1" i="1" dirty="0" smtClean="0">
                <a:solidFill>
                  <a:srgbClr val="C00000"/>
                </a:solidFill>
                <a:latin typeface="Candara" pitchFamily="34" charset="0"/>
              </a:rPr>
              <a:t> muscle</a:t>
            </a:r>
          </a:p>
          <a:p>
            <a:endParaRPr lang="en-GB" sz="2800" b="1" i="1" dirty="0" smtClean="0">
              <a:latin typeface="Candara" pitchFamily="34" charset="0"/>
            </a:endParaRPr>
          </a:p>
          <a:p>
            <a:endParaRPr lang="en-GB" sz="2800" b="1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sz="2800" b="1" i="1" u="sng" dirty="0" smtClean="0">
                <a:solidFill>
                  <a:schemeClr val="accent2"/>
                </a:solidFill>
                <a:latin typeface="Candara" pitchFamily="34" charset="0"/>
              </a:rPr>
              <a:t>The lateral wall </a:t>
            </a:r>
            <a:r>
              <a:rPr lang="en-GB" sz="2800" b="1" i="1" dirty="0" smtClean="0">
                <a:latin typeface="Candara" pitchFamily="34" charset="0"/>
              </a:rPr>
              <a:t>is largely formed by </a:t>
            </a:r>
            <a:r>
              <a:rPr lang="en-GB" sz="2800" b="1" i="1" dirty="0" smtClean="0">
                <a:solidFill>
                  <a:srgbClr val="0000FF"/>
                </a:solidFill>
                <a:latin typeface="Candara" pitchFamily="34" charset="0"/>
              </a:rPr>
              <a:t>the tympanic  membrane </a:t>
            </a:r>
            <a:endParaRPr lang="en-GB" sz="2800" b="1" i="1" dirty="0">
              <a:solidFill>
                <a:srgbClr val="0000FF"/>
              </a:solidFill>
              <a:latin typeface="Candara" pitchFamily="34" charset="0"/>
            </a:endParaRPr>
          </a:p>
        </p:txBody>
      </p:sp>
      <p:pic>
        <p:nvPicPr>
          <p:cNvPr id="7" name="Picture 2" descr="Image result for The posterior wall of middle ear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8971" y="764807"/>
            <a:ext cx="6160944" cy="512443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24129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2047</Words>
  <Application>Microsoft Office PowerPoint</Application>
  <PresentationFormat>Widescreen</PresentationFormat>
  <Paragraphs>205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Candara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Maher</dc:creator>
  <cp:lastModifiedBy>Maher</cp:lastModifiedBy>
  <cp:revision>14</cp:revision>
  <dcterms:created xsi:type="dcterms:W3CDTF">2023-03-13T18:01:32Z</dcterms:created>
  <dcterms:modified xsi:type="dcterms:W3CDTF">2023-03-13T21:22:51Z</dcterms:modified>
</cp:coreProperties>
</file>