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4"/>
    <p:sldMasterId id="2147483661" r:id="rId5"/>
  </p:sldMasterIdLst>
  <p:notesMasterIdLst>
    <p:notesMasterId r:id="rId31"/>
  </p:notesMasterIdLst>
  <p:sldIdLst>
    <p:sldId id="296" r:id="rId6"/>
    <p:sldId id="297" r:id="rId7"/>
    <p:sldId id="281" r:id="rId8"/>
    <p:sldId id="302" r:id="rId9"/>
    <p:sldId id="257" r:id="rId10"/>
    <p:sldId id="258" r:id="rId11"/>
    <p:sldId id="259" r:id="rId12"/>
    <p:sldId id="294" r:id="rId13"/>
    <p:sldId id="260" r:id="rId14"/>
    <p:sldId id="262" r:id="rId15"/>
    <p:sldId id="266" r:id="rId16"/>
    <p:sldId id="267" r:id="rId17"/>
    <p:sldId id="268" r:id="rId18"/>
    <p:sldId id="269" r:id="rId19"/>
    <p:sldId id="270" r:id="rId20"/>
    <p:sldId id="272" r:id="rId21"/>
    <p:sldId id="273" r:id="rId22"/>
    <p:sldId id="274" r:id="rId23"/>
    <p:sldId id="275" r:id="rId24"/>
    <p:sldId id="277" r:id="rId25"/>
    <p:sldId id="278" r:id="rId26"/>
    <p:sldId id="279" r:id="rId27"/>
    <p:sldId id="280" r:id="rId28"/>
    <p:sldId id="263" r:id="rId29"/>
    <p:sldId id="300" r:id="rId3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slide" Target="slides/slide13.xml" /><Relationship Id="rId26" Type="http://schemas.openxmlformats.org/officeDocument/2006/relationships/slide" Target="slides/slide21.xml" /><Relationship Id="rId3" Type="http://schemas.openxmlformats.org/officeDocument/2006/relationships/customXml" Target="../customXml/item3.xml" /><Relationship Id="rId21" Type="http://schemas.openxmlformats.org/officeDocument/2006/relationships/slide" Target="slides/slide16.xml" /><Relationship Id="rId34" Type="http://schemas.openxmlformats.org/officeDocument/2006/relationships/theme" Target="theme/theme1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5" Type="http://schemas.openxmlformats.org/officeDocument/2006/relationships/slide" Target="slides/slide20.xml" /><Relationship Id="rId33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1.xml" /><Relationship Id="rId20" Type="http://schemas.openxmlformats.org/officeDocument/2006/relationships/slide" Target="slides/slide15.xml" /><Relationship Id="rId29" Type="http://schemas.openxmlformats.org/officeDocument/2006/relationships/slide" Target="slides/slide24.xml" /><Relationship Id="rId1" Type="http://schemas.openxmlformats.org/officeDocument/2006/relationships/customXml" Target="../customXml/item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24" Type="http://schemas.openxmlformats.org/officeDocument/2006/relationships/slide" Target="slides/slide19.xml" /><Relationship Id="rId32" Type="http://schemas.openxmlformats.org/officeDocument/2006/relationships/presProps" Target="presProps.xml" /><Relationship Id="rId5" Type="http://schemas.openxmlformats.org/officeDocument/2006/relationships/slideMaster" Target="slideMasters/slideMaster2.xml" /><Relationship Id="rId15" Type="http://schemas.openxmlformats.org/officeDocument/2006/relationships/slide" Target="slides/slide10.xml" /><Relationship Id="rId23" Type="http://schemas.openxmlformats.org/officeDocument/2006/relationships/slide" Target="slides/slide18.xml" /><Relationship Id="rId28" Type="http://schemas.openxmlformats.org/officeDocument/2006/relationships/slide" Target="slides/slide23.xml" /><Relationship Id="rId10" Type="http://schemas.openxmlformats.org/officeDocument/2006/relationships/slide" Target="slides/slide5.xml" /><Relationship Id="rId19" Type="http://schemas.openxmlformats.org/officeDocument/2006/relationships/slide" Target="slides/slide14.xml" /><Relationship Id="rId31" Type="http://schemas.openxmlformats.org/officeDocument/2006/relationships/notesMaster" Target="notesMasters/notesMaster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slide" Target="slides/slide17.xml" /><Relationship Id="rId27" Type="http://schemas.openxmlformats.org/officeDocument/2006/relationships/slide" Target="slides/slide22.xml" /><Relationship Id="rId30" Type="http://schemas.openxmlformats.org/officeDocument/2006/relationships/slide" Target="slides/slide25.xml" /><Relationship Id="rId35" Type="http://schemas.openxmlformats.org/officeDocument/2006/relationships/tableStyles" Target="tableStyle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/>
            </a:lvl1pPr>
          </a:lstStyle>
          <a:p>
            <a:fld id="{BC0E85D4-6FF6-41EF-BE90-8CD3C493EF1E}" type="slidenum">
              <a:rPr lang="ar-SA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2"/>
          <p:cNvGrpSpPr/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11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11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1141" name="Group 5"/>
            <p:cNvGrpSpPr/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911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1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rtl="0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911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11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11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674D3E-700D-4676-A5CD-0C71D2242915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911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11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E23F5F-D16D-4090-83DE-7BDF326A3E68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BFE7B8-6FAC-4B02-B655-9602028D41D7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AD97AAB-6522-4441-8F9F-E011027432A3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212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421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F7F78524-F11E-46BD-ADD0-12F0BFAF129B}" type="slidenum">
              <a:rPr lang="ar-SA" altLang="en-US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CEF61-A2E7-4331-B09B-8903CEE12243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E2080-C5FC-4C5E-9BF5-B7775A2A4CD5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79146-7E48-4BA0-8FE1-0E2177604D39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AD701-FA30-49B5-B15B-D64391D4A645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BDCF1-F330-4312-B57C-12CF1BD5CB77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6469F-3C66-49C5-8DEC-3F14654BB179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84B8A4-1F9E-4A28-B13D-6E2B40414C30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C489B-3F7F-4C7A-8DC2-62A5BE645EB5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BF3F6-C214-44E4-8E18-9B8CD4F21A20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9DAE5-CCC8-4DF7-A125-E9C1DC9136B1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188AC-2246-436C-98E8-0B411C182A60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34DC22-966D-4DE8-AEED-44FAD491689D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711889-97B0-4EB2-9AA2-B4C80AC292AF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79E6CB-7FE9-4D1B-A42B-88761F8B47AD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F17C04-094F-46D6-A299-45FDE8D70F3A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791408-2C86-4CD1-9109-B0ADF83F49ED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7BB0-C944-4925-92AB-E3AA9F405786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B8FC3D-CCF4-4707-B8B1-93670575A8D1}" type="slidenum">
              <a:rPr lang="ar-SA" altLang="en-US"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Relationship Id="rId14" Type="http://schemas.openxmlformats.org/officeDocument/2006/relationships/image" Target="../media/image2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rtl="0">
              <a:defRPr sz="1200"/>
            </a:lvl1pPr>
          </a:lstStyle>
          <a:p>
            <a:endParaRPr lang="en-US" alt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rtl="0">
              <a:defRPr sz="1200">
                <a:latin typeface="Arial Black" panose="020B0A04020102020204" pitchFamily="34" charset="0"/>
              </a:defRPr>
            </a:lvl1pPr>
          </a:lstStyle>
          <a:p>
            <a:fld id="{7AF6B2CB-ABD6-45C2-93A4-99BF0A95D5E3}" type="slidenum">
              <a:rPr lang="ar-SA" altLang="en-US"/>
              <a:t>‹#›</a:t>
            </a:fld>
            <a:endParaRPr lang="en-US" altLang="en-US"/>
          </a:p>
        </p:txBody>
      </p:sp>
      <p:grpSp>
        <p:nvGrpSpPr>
          <p:cNvPr id="90116" name="Group 4"/>
          <p:cNvGrpSpPr/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01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901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901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01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/>
              <a:endParaRPr lang="en-US" alt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901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0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01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rtl="0">
              <a:defRPr sz="1200"/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rtl="0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931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rtl="0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pic>
        <p:nvPicPr>
          <p:cNvPr id="93193" name="Picture 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319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rtl="0">
              <a:defRPr sz="240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F3AD5EE8-C32A-4B1B-8876-F8E12DEC5714}" type="slidenum">
              <a:rPr lang="ar-SA" altLang="en-US"/>
              <a:t>‹#›</a:t>
            </a:fld>
            <a:endParaRPr lang="en-US" altLang="en-US" sz="1400">
              <a:cs typeface="Arial" panose="020B0604020202020204" pitchFamily="34" charset="0"/>
            </a:endParaRPr>
          </a:p>
        </p:txBody>
      </p:sp>
      <p:sp>
        <p:nvSpPr>
          <p:cNvPr id="9319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430" indent="-45593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330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230" indent="-228600" algn="l" rtl="0" fontAlgn="base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slideLayout" Target="../slideLayouts/slideLayout13.xml" /><Relationship Id="rId1" Type="http://schemas.openxmlformats.org/officeDocument/2006/relationships/themeOverride" Target="../theme/themeOverride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 /><Relationship Id="rId1" Type="http://schemas.openxmlformats.org/officeDocument/2006/relationships/themeOverride" Target="../theme/themeOverride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 /><Relationship Id="rId2" Type="http://schemas.openxmlformats.org/officeDocument/2006/relationships/image" Target="../media/image9.GIF" /><Relationship Id="rId1" Type="http://schemas.openxmlformats.org/officeDocument/2006/relationships/slideLayout" Target="../slideLayouts/slideLayout1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8.w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2"/>
          <p:cNvSpPr>
            <a:spLocks noChangeArrowheads="1" noChangeShapeType="1" noTextEdit="1"/>
          </p:cNvSpPr>
          <p:nvPr/>
        </p:nvSpPr>
        <p:spPr bwMode="auto">
          <a:xfrm>
            <a:off x="1331913" y="620713"/>
            <a:ext cx="6769100" cy="12223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8431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CC99"/>
              </a:contourClr>
            </a:sp3d>
          </a:bodyPr>
          <a:lstStyle/>
          <a:p>
            <a:pPr algn="ctr" rtl="0"/>
            <a:r>
              <a:rPr lang="en-US" sz="3600" kern="10">
                <a:ln w="9525">
                  <a:rou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Gastrointrology</a:t>
            </a:r>
          </a:p>
        </p:txBody>
      </p:sp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1043305" y="4365625"/>
            <a:ext cx="6985000" cy="20726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dirty="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By</a:t>
            </a:r>
          </a:p>
          <a:p>
            <a:pPr algn="ctr" rtl="0"/>
            <a:r>
              <a:rPr lang="en-US" sz="3600" kern="10" dirty="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Dr\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Nour A. Mohammed</a:t>
            </a:r>
          </a:p>
          <a:p>
            <a:pPr algn="ctr" rtl="0"/>
            <a:r>
              <a:rPr lang="en-US" sz="3600" kern="10" dirty="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Mutah school of medicine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001000" cy="684212"/>
          </a:xfrm>
        </p:spPr>
        <p:txBody>
          <a:bodyPr/>
          <a:lstStyle/>
          <a:p>
            <a:pPr rtl="0"/>
            <a:r>
              <a:rPr lang="en-US" altLang="en-US" sz="2800" b="1">
                <a:solidFill>
                  <a:srgbClr val="CC0000"/>
                </a:solidFill>
              </a:rPr>
              <a:t>Basic electrical rhythm (gastric slow waves) :</a:t>
            </a:r>
            <a:r>
              <a:rPr lang="en-US" altLang="en-US" sz="28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181975" cy="955675"/>
          </a:xfrm>
        </p:spPr>
        <p:txBody>
          <a:bodyPr/>
          <a:lstStyle/>
          <a:p>
            <a:pPr algn="l" rtl="0"/>
            <a:r>
              <a:rPr lang="en-US" altLang="en-US" sz="2400"/>
              <a:t>3-5 cycles/min. due to partial depolarization of circular smooth muscle cells in the stomach wall.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39750" y="3644900"/>
            <a:ext cx="8253413" cy="814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 dirty="0"/>
              <a:t>Start at midpoint of greater curvature (pacemaker of the stomach).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11188" y="2924175"/>
            <a:ext cx="770413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Some lead to spike potential → peristalisis. 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68313" y="4652963"/>
            <a:ext cx="82534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Vagal and gastrin →↑ spike pot. rate.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68313" y="5445125"/>
            <a:ext cx="82534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Sympathetic &amp; secretin →↓ spike pot. rate.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6" grpId="0"/>
      <p:bldP spid="18437" grpId="0"/>
      <p:bldP spid="18438" grpId="0"/>
      <p:bldP spid="184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2916238" y="2060575"/>
            <a:ext cx="5721350" cy="1647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Nervous regulation </a:t>
            </a:r>
          </a:p>
          <a:p>
            <a:pPr algn="ctr" rtl="0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of gastric motility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6202362" cy="579437"/>
          </a:xfrm>
        </p:spPr>
        <p:txBody>
          <a:bodyPr/>
          <a:lstStyle/>
          <a:p>
            <a:pPr rtl="0"/>
            <a:r>
              <a:rPr lang="en-US" altLang="en-US" sz="3200" b="1">
                <a:solidFill>
                  <a:srgbClr val="CC0000"/>
                </a:solidFill>
              </a:rPr>
              <a:t>Vagal</a:t>
            </a:r>
            <a:r>
              <a:rPr lang="en-US" altLang="en-US" sz="3200" b="1" i="1">
                <a:solidFill>
                  <a:srgbClr val="CC0000"/>
                </a:solidFill>
              </a:rPr>
              <a:t> (parasympthetic)</a:t>
            </a:r>
            <a:r>
              <a:rPr lang="en-US" altLang="en-US" sz="3200">
                <a:solidFill>
                  <a:srgbClr val="CC0000"/>
                </a:solidFill>
              </a:rPr>
              <a:t> :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675688" cy="720725"/>
          </a:xfrm>
        </p:spPr>
        <p:txBody>
          <a:bodyPr/>
          <a:lstStyle/>
          <a:p>
            <a:pPr algn="l" rtl="0">
              <a:lnSpc>
                <a:spcPct val="145000"/>
              </a:lnSpc>
            </a:pPr>
            <a:r>
              <a:rPr lang="en-US" altLang="en-US" sz="2200" dirty="0"/>
              <a:t>Inhibitory purinergic to proximal unit.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39750" y="2492375"/>
            <a:ext cx="8108950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45000"/>
              </a:lnSpc>
            </a:pPr>
            <a:r>
              <a:rPr lang="en-US" altLang="en-US" sz="2200"/>
              <a:t>Excitatory cholinergic to distal unit.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50825" y="3284538"/>
            <a:ext cx="4103688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45000"/>
              </a:lnSpc>
              <a:buFont typeface="Wingdings" panose="05000000000000000000" pitchFamily="2" charset="2"/>
              <a:buNone/>
            </a:pPr>
            <a:r>
              <a:rPr lang="en-US" altLang="en-US" b="1" i="1">
                <a:solidFill>
                  <a:srgbClr val="CC0000"/>
                </a:solidFill>
              </a:rPr>
              <a:t>Sympathetic:</a:t>
            </a:r>
            <a:r>
              <a:rPr lang="en-US" altLang="en-US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468313" y="4365625"/>
            <a:ext cx="81089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45000"/>
              </a:lnSpc>
            </a:pPr>
            <a:r>
              <a:rPr lang="en-US" altLang="en-US" sz="2200" dirty="0"/>
              <a:t>Inhibitory (noradrenergic) to proximal unit. 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211638" y="5445124"/>
            <a:ext cx="3382962" cy="141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45000"/>
              </a:lnSpc>
            </a:pPr>
            <a:r>
              <a:rPr lang="en-US" altLang="en-US" sz="2200" dirty="0"/>
              <a:t>Through local enteric reflexes. 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79388" y="5229225"/>
            <a:ext cx="3816350" cy="59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45000"/>
              </a:lnSpc>
              <a:buFont typeface="Wingdings" panose="05000000000000000000" pitchFamily="2" charset="2"/>
              <a:buNone/>
            </a:pPr>
            <a:r>
              <a:rPr lang="en-US" altLang="en-US" b="1" i="1">
                <a:solidFill>
                  <a:srgbClr val="CC0000"/>
                </a:solidFill>
              </a:rPr>
              <a:t>Myenteric plexus</a:t>
            </a:r>
            <a:r>
              <a:rPr lang="en-US" altLang="en-US">
                <a:solidFill>
                  <a:srgbClr val="CC0000"/>
                </a:solidFill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" decel="100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/>
      <p:bldP spid="23557" grpId="0"/>
      <p:bldP spid="23558" grpId="0"/>
      <p:bldP spid="23559" grpId="0"/>
      <p:bldP spid="235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8229600" cy="935038"/>
          </a:xfrm>
        </p:spPr>
        <p:txBody>
          <a:bodyPr/>
          <a:lstStyle/>
          <a:p>
            <a:pPr rtl="0"/>
            <a:r>
              <a:rPr lang="en-US" altLang="en-US" sz="3200" b="1">
                <a:solidFill>
                  <a:srgbClr val="CC0000"/>
                </a:solidFill>
              </a:rPr>
              <a:t>Factors affecting gastric emptying :</a:t>
            </a:r>
            <a:r>
              <a:rPr lang="en-US" altLang="en-US" sz="32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2743200"/>
          </a:xfrm>
        </p:spPr>
        <p:txBody>
          <a:bodyPr/>
          <a:lstStyle/>
          <a:p>
            <a:pPr algn="l" rtl="0">
              <a:lnSpc>
                <a:spcPct val="135000"/>
              </a:lnSpc>
            </a:pPr>
            <a:r>
              <a:rPr lang="en-US" altLang="en-US" sz="2800"/>
              <a:t>With a mixed meal the stomach usually empty in about 3 hours through the pyloric pump (50-70 cm.water) which regulate the rate of gastric emptying 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345363" cy="431800"/>
          </a:xfrm>
        </p:spPr>
        <p:txBody>
          <a:bodyPr/>
          <a:lstStyle/>
          <a:p>
            <a:pPr rtl="0"/>
            <a:r>
              <a:rPr lang="en-US" altLang="en-US" sz="2800" b="1">
                <a:solidFill>
                  <a:srgbClr val="CC0000"/>
                </a:solidFill>
              </a:rPr>
              <a:t>The rate of emptying is controlled by: </a:t>
            </a:r>
            <a:br>
              <a:rPr lang="en-US" altLang="en-US" sz="2800" b="1">
                <a:solidFill>
                  <a:srgbClr val="CC0000"/>
                </a:solidFill>
              </a:rPr>
            </a:br>
            <a:endParaRPr lang="en-US" altLang="en-US" sz="2800" b="1">
              <a:solidFill>
                <a:srgbClr val="CC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3155950" cy="542925"/>
          </a:xfrm>
        </p:spPr>
        <p:txBody>
          <a:bodyPr/>
          <a:lstStyle/>
          <a:p>
            <a:pPr algn="l" rtl="0"/>
            <a:r>
              <a:rPr lang="en-US" altLang="en-US" sz="2600" b="1">
                <a:solidFill>
                  <a:srgbClr val="CC0099"/>
                </a:solidFill>
              </a:rPr>
              <a:t>Type of food: 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4213" y="2133600"/>
            <a:ext cx="8137525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/>
              <a:t>carbohydrate is the most rapid. Then proteins followed by fats. 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23850" y="2781300"/>
            <a:ext cx="44640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600" b="1">
                <a:solidFill>
                  <a:srgbClr val="CC0099"/>
                </a:solidFill>
              </a:rPr>
              <a:t>Consistency of food:</a:t>
            </a:r>
            <a:r>
              <a:rPr lang="en-US" altLang="en-US" sz="26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971550" y="3429000"/>
            <a:ext cx="79216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/>
              <a:t>liquids more rapid which depends on type of food, degree of mastication and the strength of gastric peristalsis. 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4292600"/>
            <a:ext cx="374491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600" b="1">
                <a:solidFill>
                  <a:srgbClr val="CC0099"/>
                </a:solidFill>
              </a:rPr>
              <a:t>Volume of food: 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30238" y="4941888"/>
            <a:ext cx="8513762" cy="74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/>
              <a:t>Moderate volume of chyme →↑ emptying via vago-vagal reflex and release of gastrin hormone. 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84213" y="5876925"/>
            <a:ext cx="76866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/>
              <a:t>Large volume → over distension →↓ emptying. 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323850" y="981075"/>
            <a:ext cx="4105275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r>
              <a:rPr lang="en-US" altLang="en-US" sz="2600" b="1">
                <a:solidFill>
                  <a:srgbClr val="CC0000"/>
                </a:solidFill>
              </a:rPr>
              <a:t>Factors in the stomach: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" decel="100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0" decel="100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50" decel="100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04" grpId="0"/>
      <p:bldP spid="25605" grpId="0"/>
      <p:bldP spid="25606" grpId="0"/>
      <p:bldP spid="25607" grpId="0"/>
      <p:bldP spid="25608" grpId="0"/>
      <p:bldP spid="25609" grpId="0"/>
      <p:bldP spid="256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5184775" cy="360362"/>
          </a:xfrm>
        </p:spPr>
        <p:txBody>
          <a:bodyPr/>
          <a:lstStyle/>
          <a:p>
            <a:pPr rtl="0"/>
            <a:endParaRPr lang="en-US" altLang="en-US" sz="2800" dirty="0">
              <a:solidFill>
                <a:srgbClr val="CC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118475" cy="804863"/>
          </a:xfrm>
        </p:spPr>
        <p:txBody>
          <a:bodyPr/>
          <a:lstStyle/>
          <a:p>
            <a:pPr marL="0" indent="0" algn="l" rtl="0"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Emotional factors: </a:t>
            </a:r>
          </a:p>
          <a:p>
            <a:pPr marL="0" indent="0" algn="l" rtl="0">
              <a:buNone/>
            </a:pPr>
            <a:endParaRPr lang="en-US" altLang="en-US" sz="24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0825" y="2636838"/>
            <a:ext cx="789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CC0000"/>
              </a:solidFill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23850" y="2276476"/>
            <a:ext cx="8569325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200" i="1" dirty="0"/>
              <a:t>Pain</a:t>
            </a:r>
            <a:r>
              <a:rPr lang="en-US" altLang="en-US" sz="2200" dirty="0"/>
              <a:t>: visceral and somatic pain→ reflex inhibition of gastric emptying.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23850" y="3840163"/>
            <a:ext cx="7920038" cy="740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200" i="1" dirty="0"/>
              <a:t>Depression &amp; sudden fear</a:t>
            </a:r>
            <a:r>
              <a:rPr lang="en-US" altLang="en-US" sz="2200" dirty="0"/>
              <a:t>→ reflex sympathetic inhibition.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95288" y="5085184"/>
            <a:ext cx="8280400" cy="863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200" i="1" dirty="0"/>
              <a:t>Anxiety &amp; anger</a:t>
            </a:r>
            <a:r>
              <a:rPr lang="en-US" altLang="en-US" sz="2200" dirty="0"/>
              <a:t> → reflex parasympathetic stimulation of emptying.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8" grpId="0"/>
      <p:bldP spid="26629" grpId="0"/>
      <p:bldP spid="26630" grpId="0"/>
      <p:bldP spid="266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476250"/>
            <a:ext cx="3148013" cy="852488"/>
          </a:xfrm>
        </p:spPr>
        <p:txBody>
          <a:bodyPr/>
          <a:lstStyle/>
          <a:p>
            <a:pPr rtl="0"/>
            <a:r>
              <a:rPr lang="en-US" altLang="en-US" b="1">
                <a:solidFill>
                  <a:srgbClr val="CC0000"/>
                </a:solidFill>
              </a:rPr>
              <a:t>Vomiting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3357563" cy="523875"/>
          </a:xfrm>
        </p:spPr>
        <p:txBody>
          <a:bodyPr/>
          <a:lstStyle/>
          <a:p>
            <a:pPr algn="l" rtl="0"/>
            <a:r>
              <a:rPr lang="en-US" altLang="en-US" sz="3000" b="1">
                <a:solidFill>
                  <a:srgbClr val="CC0099"/>
                </a:solidFill>
              </a:rPr>
              <a:t>Definition</a:t>
            </a:r>
            <a:r>
              <a:rPr lang="en-US" altLang="en-US" sz="30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95288" y="1989138"/>
            <a:ext cx="8208962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5000"/>
              </a:lnSpc>
            </a:pPr>
            <a:r>
              <a:rPr lang="en-US" altLang="en-US" sz="2400"/>
              <a:t>It is the expulsion of gastric contents througth the esophagus, pharynx and mouth.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23850" y="3141663"/>
            <a:ext cx="8135938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5000"/>
              </a:lnSpc>
            </a:pPr>
            <a:r>
              <a:rPr lang="en-US" altLang="en-US" sz="2400" dirty="0"/>
              <a:t>It is a complex act controlled by vomiting center in the medulla oblongata and mediated by </a:t>
            </a:r>
            <a:r>
              <a:rPr lang="en-US" altLang="en-US" sz="2400" b="1" dirty="0">
                <a:solidFill>
                  <a:srgbClr val="C00000"/>
                </a:solidFill>
              </a:rPr>
              <a:t>cranial nerves </a:t>
            </a:r>
            <a:r>
              <a:rPr lang="en-US" altLang="en-US" sz="2400" dirty="0"/>
              <a:t>V,VII,IX,X&amp;XII and </a:t>
            </a:r>
            <a:r>
              <a:rPr lang="en-US" altLang="en-US" sz="2400" b="1" dirty="0">
                <a:solidFill>
                  <a:srgbClr val="C00000"/>
                </a:solidFill>
              </a:rPr>
              <a:t>spinal nerves to diaphragm and abdominal muscles. 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95288" y="5300663"/>
            <a:ext cx="83518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5000"/>
              </a:lnSpc>
            </a:pPr>
            <a:r>
              <a:rPr lang="en-US" altLang="en-US" sz="2400"/>
              <a:t>It is preceded by nausea, salivation and increase respiration.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6" grpId="0"/>
      <p:bldP spid="28677" grpId="0"/>
      <p:bldP spid="286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0713"/>
            <a:ext cx="2881312" cy="360362"/>
          </a:xfrm>
        </p:spPr>
        <p:txBody>
          <a:bodyPr/>
          <a:lstStyle/>
          <a:p>
            <a:pPr rtl="0"/>
            <a:r>
              <a:rPr lang="en-US" altLang="en-US" sz="3400" b="1">
                <a:solidFill>
                  <a:srgbClr val="CC0099"/>
                </a:solidFill>
              </a:rPr>
              <a:t>Centers:</a:t>
            </a:r>
            <a:r>
              <a:rPr lang="en-US" altLang="en-US" sz="34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193087" cy="542925"/>
          </a:xfrm>
        </p:spPr>
        <p:txBody>
          <a:bodyPr/>
          <a:lstStyle/>
          <a:p>
            <a:pPr algn="l" rtl="0"/>
            <a:r>
              <a:rPr lang="en-US" altLang="en-US" sz="2600">
                <a:solidFill>
                  <a:srgbClr val="CC0099"/>
                </a:solidFill>
              </a:rPr>
              <a:t>Vomiting center</a:t>
            </a:r>
            <a:r>
              <a:rPr lang="en-US" altLang="en-US" sz="2600"/>
              <a:t> : in the medulla oblongata.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68313" y="2565400"/>
            <a:ext cx="62642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600" i="1"/>
              <a:t>Chemo receptor trigger Zone (</a:t>
            </a:r>
            <a:r>
              <a:rPr lang="en-US" altLang="en-US" sz="2600" i="1">
                <a:solidFill>
                  <a:srgbClr val="CC0099"/>
                </a:solidFill>
              </a:rPr>
              <a:t>CTZ</a:t>
            </a:r>
            <a:r>
              <a:rPr lang="en-US" altLang="en-US" sz="2600" i="1"/>
              <a:t>)</a:t>
            </a:r>
            <a:r>
              <a:rPr lang="en-US" altLang="en-US" sz="2600"/>
              <a:t> :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4213" y="3500438"/>
            <a:ext cx="78486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 dirty="0"/>
              <a:t>In close to vomiting center in M.O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11188" y="4365625"/>
            <a:ext cx="8137525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200" dirty="0"/>
              <a:t>Its stimulation by emetic drugs, motion sickness or metabolic causes → stimulation of vomiting center.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  <p:bldP spid="29700" grpId="0"/>
      <p:bldP spid="29701" grpId="0"/>
      <p:bldP spid="297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5267325" cy="792163"/>
          </a:xfrm>
        </p:spPr>
        <p:txBody>
          <a:bodyPr/>
          <a:lstStyle/>
          <a:p>
            <a:r>
              <a:rPr lang="en-US" altLang="en-US" sz="2800" b="1">
                <a:solidFill>
                  <a:srgbClr val="CC0000"/>
                </a:solidFill>
              </a:rPr>
              <a:t>Causes of vomiting</a:t>
            </a:r>
            <a:r>
              <a:rPr lang="en-US" altLang="en-US" sz="2800">
                <a:solidFill>
                  <a:srgbClr val="CC0000"/>
                </a:solidFill>
              </a:rPr>
              <a:t>: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3675062" cy="41275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en-US" sz="3000" b="1" i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vomiting: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9750" y="1916113"/>
            <a:ext cx="842486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Direct stimulation of CTZ by drugs as morphine, alcohol drinking, diabetic ketoacidosis, renal failure or early pregnancy.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0825" y="2997200"/>
            <a:ext cx="3573463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</a:pPr>
            <a:r>
              <a:rPr lang="en-US" altLang="en-US" sz="3000" b="1" i="1" dirty="0">
                <a:solidFill>
                  <a:srgbClr val="CC0099"/>
                </a:solidFill>
              </a:rPr>
              <a:t>Reflex vomiting</a:t>
            </a:r>
            <a:r>
              <a:rPr lang="en-US" altLang="en-US" sz="3000" b="1" dirty="0">
                <a:solidFill>
                  <a:srgbClr val="CC0099"/>
                </a:solidFill>
              </a:rPr>
              <a:t>:</a:t>
            </a:r>
            <a:r>
              <a:rPr lang="en-US" altLang="en-US" sz="3000" dirty="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84213" y="3644900"/>
            <a:ext cx="1584325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CC0099"/>
                </a:solidFill>
              </a:rPr>
              <a:t>Stimuli</a:t>
            </a:r>
            <a:r>
              <a:rPr lang="en-US" altLang="en-US" sz="2600" b="1"/>
              <a:t>:</a:t>
            </a:r>
            <a:r>
              <a:rPr lang="en-US" altLang="en-US" sz="2600"/>
              <a:t> 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124075" y="3933825"/>
            <a:ext cx="27352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CC0000"/>
                </a:solidFill>
              </a:rPr>
              <a:t>Unconditioned:</a:t>
            </a:r>
            <a:r>
              <a:rPr lang="en-US" altLang="en-US" sz="26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195513" y="4365625"/>
            <a:ext cx="55435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Irritation of back of tongue.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195513" y="4797425"/>
            <a:ext cx="55435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Irritation of gastric mucosal. 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085975" y="5229224"/>
            <a:ext cx="7058025" cy="144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/>
              <a:t>Severe visceral pain (Renal colic, coronary thrombosis…). </a:t>
            </a:r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/>
              <a:t>Stimulation of semicircular canal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2085975" y="5805488"/>
            <a:ext cx="70580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" decel="100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0" decel="100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50" decel="100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0" decel="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4" grpId="0"/>
      <p:bldP spid="30725" grpId="0"/>
      <p:bldP spid="30726" grpId="0"/>
      <p:bldP spid="30727" grpId="0"/>
      <p:bldP spid="30728" grpId="0"/>
      <p:bldP spid="30729" grpId="0"/>
      <p:bldP spid="30730" grpId="0"/>
      <p:bldP spid="307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0713"/>
            <a:ext cx="4184650" cy="609600"/>
          </a:xfrm>
        </p:spPr>
        <p:txBody>
          <a:bodyPr/>
          <a:lstStyle/>
          <a:p>
            <a:pPr rtl="0"/>
            <a:r>
              <a:rPr lang="en-US" altLang="en-US" sz="3400" b="1">
                <a:solidFill>
                  <a:srgbClr val="CC0000"/>
                </a:solidFill>
              </a:rPr>
              <a:t>Conditioned</a:t>
            </a:r>
            <a:r>
              <a:rPr lang="en-US" altLang="en-US" sz="3400">
                <a:solidFill>
                  <a:srgbClr val="CC0000"/>
                </a:solidFill>
              </a:rPr>
              <a:t>: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893050" cy="88265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en-US" sz="2400"/>
              <a:t>(cortical excitation of vomiting) Visual, olfactory and psychic (as morning sickness of pregnancy.) 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23850" y="2852738"/>
            <a:ext cx="273526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600" b="1">
                <a:solidFill>
                  <a:srgbClr val="CC0099"/>
                </a:solidFill>
              </a:rPr>
              <a:t>Afferents :</a:t>
            </a:r>
            <a:r>
              <a:rPr lang="en-US" altLang="en-US" sz="26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700338" y="2924175"/>
            <a:ext cx="5689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400"/>
              <a:t>according to site of stimuli.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39750" y="3716338"/>
            <a:ext cx="230346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3000" b="1">
                <a:solidFill>
                  <a:srgbClr val="CC0099"/>
                </a:solidFill>
              </a:rPr>
              <a:t>Center :</a:t>
            </a:r>
            <a:r>
              <a:rPr lang="en-US" altLang="en-US" sz="30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484438" y="3789363"/>
            <a:ext cx="525621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400"/>
              <a:t>Direct on vomiting center. 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268538" y="4508500"/>
            <a:ext cx="64071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Font typeface="Wingdings" panose="05000000000000000000" pitchFamily="2" charset="2"/>
              <a:buNone/>
            </a:pPr>
            <a:r>
              <a:rPr lang="en-US" altLang="en-US" sz="2400"/>
              <a:t>Some to CTZ as semicircular canal irritation and psychic.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" decel="100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31748" grpId="0"/>
      <p:bldP spid="31749" grpId="0"/>
      <p:bldP spid="31750" grpId="0"/>
      <p:bldP spid="31751" grpId="0"/>
      <p:bldP spid="317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WordArt 2"/>
          <p:cNvSpPr>
            <a:spLocks noChangeArrowheads="1" noChangeShapeType="1" noTextEdit="1"/>
          </p:cNvSpPr>
          <p:nvPr/>
        </p:nvSpPr>
        <p:spPr bwMode="auto">
          <a:xfrm>
            <a:off x="1403350" y="1773555"/>
            <a:ext cx="6624955" cy="134239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Lecture 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08050"/>
            <a:ext cx="2808287" cy="641350"/>
          </a:xfrm>
        </p:spPr>
        <p:txBody>
          <a:bodyPr/>
          <a:lstStyle/>
          <a:p>
            <a:pPr rtl="0"/>
            <a:r>
              <a:rPr lang="en-US" altLang="en-US" sz="3400" b="1">
                <a:solidFill>
                  <a:srgbClr val="CC0099"/>
                </a:solidFill>
              </a:rPr>
              <a:t>Efferents :</a:t>
            </a:r>
            <a:r>
              <a:rPr lang="en-US" altLang="en-US" sz="34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6624637" cy="431800"/>
          </a:xfrm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altLang="en-US" sz="2400" dirty="0"/>
              <a:t>Via cranial nerves V, VII , IX, X, XII . 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39750" y="2636838"/>
            <a:ext cx="81089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Phrenic nerve to diaphragm. 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9750" y="3284538"/>
            <a:ext cx="81089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Spinal nerves to abdominal muscles. 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850" y="4149725"/>
            <a:ext cx="3311525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r>
              <a:rPr lang="en-US" altLang="en-US" sz="3400" b="1">
                <a:solidFill>
                  <a:srgbClr val="CC0099"/>
                </a:solidFill>
              </a:rPr>
              <a:t>Response :</a:t>
            </a:r>
            <a:r>
              <a:rPr lang="en-US" altLang="en-US" sz="34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555875" y="4724400"/>
            <a:ext cx="41052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/>
              <a:t>→ vomiting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33796" grpId="0"/>
      <p:bldP spid="33797" grpId="0"/>
      <p:bldP spid="33798" grpId="0"/>
      <p:bldP spid="3379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4826000" cy="708025"/>
          </a:xfrm>
        </p:spPr>
        <p:txBody>
          <a:bodyPr/>
          <a:lstStyle/>
          <a:p>
            <a:pPr rtl="0"/>
            <a:r>
              <a:rPr lang="en-US" altLang="en-US" sz="2800" b="1">
                <a:solidFill>
                  <a:srgbClr val="CC0000"/>
                </a:solidFill>
              </a:rPr>
              <a:t>Mechanism of vomiting :</a:t>
            </a:r>
            <a:r>
              <a:rPr lang="en-US" altLang="en-US" sz="28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5822950" cy="542925"/>
          </a:xfrm>
        </p:spPr>
        <p:txBody>
          <a:bodyPr/>
          <a:lstStyle/>
          <a:p>
            <a:pPr algn="l" rtl="0"/>
            <a:r>
              <a:rPr lang="en-US" altLang="en-US" b="1">
                <a:solidFill>
                  <a:srgbClr val="CC0099"/>
                </a:solidFill>
              </a:rPr>
              <a:t>1-Nausea</a:t>
            </a:r>
            <a:r>
              <a:rPr lang="en-US" altLang="en-US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827088" y="2276475"/>
            <a:ext cx="7704137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buNone/>
            </a:pPr>
            <a:r>
              <a:rPr lang="en-US" altLang="en-US" sz="2400" dirty="0"/>
              <a:t>with salivation, ↑ H.R, sweating, stomach wall is relaxed, and antiperistalsis may occur in duodenum. 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50825" y="3716338"/>
            <a:ext cx="56610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b="1">
                <a:solidFill>
                  <a:srgbClr val="CC0099"/>
                </a:solidFill>
              </a:rPr>
              <a:t>2-Retching:</a:t>
            </a:r>
            <a:r>
              <a:rPr lang="en-US" altLang="en-US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116013" y="4581525"/>
            <a:ext cx="7704137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5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intermittent contraction of diaphragm and abdominal muscles against closed L.E.S, and diaphragmatic opening is also contracted.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0" grpId="0"/>
      <p:bldP spid="34821" grpId="0"/>
      <p:bldP spid="348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6923088" cy="625475"/>
          </a:xfrm>
        </p:spPr>
        <p:txBody>
          <a:bodyPr/>
          <a:lstStyle/>
          <a:p>
            <a:pPr rtl="0"/>
            <a:r>
              <a:rPr lang="en-US" altLang="en-US" sz="3400" b="1">
                <a:solidFill>
                  <a:srgbClr val="CC0099"/>
                </a:solidFill>
              </a:rPr>
              <a:t>3- Gastric evacuation</a:t>
            </a:r>
            <a:r>
              <a:rPr lang="en-US" altLang="en-US" sz="3400">
                <a:solidFill>
                  <a:srgbClr val="CC0099"/>
                </a:solidFill>
              </a:rPr>
              <a:t> :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108950" cy="820738"/>
          </a:xfrm>
        </p:spPr>
        <p:txBody>
          <a:bodyPr/>
          <a:lstStyle/>
          <a:p>
            <a:pPr algn="l" rtl="0">
              <a:lnSpc>
                <a:spcPct val="130000"/>
              </a:lnSpc>
            </a:pPr>
            <a:r>
              <a:rPr lang="en-US" altLang="en-US" sz="2400" dirty="0"/>
              <a:t>The cardiac sphincter relaxes, and the stomach wall is completely relaxed (passive stomach).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23850" y="3429000"/>
            <a:ext cx="8569325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0000"/>
              </a:lnSpc>
            </a:pPr>
            <a:r>
              <a:rPr lang="en-US" altLang="en-US" sz="2400" dirty="0"/>
              <a:t>Powerful contraction of the diaphragm, abdominal muscle and pelvic floor muscle →↑ intra abdominal pressure → squeezing the relaxed stomach and expulsion its contents to the mouth.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3584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326438" cy="1531937"/>
          </a:xfrm>
        </p:spPr>
        <p:txBody>
          <a:bodyPr/>
          <a:lstStyle/>
          <a:p>
            <a:pPr algn="l" rtl="0">
              <a:lnSpc>
                <a:spcPct val="130000"/>
              </a:lnSpc>
            </a:pPr>
            <a:r>
              <a:rPr lang="en-US" altLang="en-US" sz="2200"/>
              <a:t>During vomiting the soft palate elevated, closure of glottis and inhibition of respiration to prevent the vomitus to pass to respiratory passages (as in swallowing). 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68313" y="3141663"/>
            <a:ext cx="8326437" cy="129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0000"/>
              </a:lnSpc>
            </a:pPr>
            <a:r>
              <a:rPr lang="en-US" altLang="en-US" sz="2200"/>
              <a:t>When the stomach is empty, antiperistalsis waves may drive the intestinal contents into the stomach (as bile juice). 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95288" y="4724400"/>
            <a:ext cx="8424862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0000"/>
              </a:lnSpc>
              <a:buFont typeface="Wingdings" panose="05000000000000000000" pitchFamily="2" charset="2"/>
              <a:buNone/>
            </a:pPr>
            <a:endParaRPr lang="en-US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36868" grpId="0"/>
      <p:bldP spid="3686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692150"/>
          </a:xfrm>
        </p:spPr>
        <p:txBody>
          <a:bodyPr/>
          <a:lstStyle/>
          <a:p>
            <a:pPr rtl="0"/>
            <a:r>
              <a:rPr lang="en-US" altLang="en-US" sz="2800" b="1">
                <a:solidFill>
                  <a:srgbClr val="CC0099"/>
                </a:solidFill>
              </a:rPr>
              <a:t>Effect and complications of vomiting :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7605712" cy="523875"/>
          </a:xfrm>
        </p:spPr>
        <p:txBody>
          <a:bodyPr/>
          <a:lstStyle/>
          <a:p>
            <a:pPr algn="l" rtl="0"/>
            <a:r>
              <a:rPr lang="en-US" altLang="en-US" sz="2400" i="1"/>
              <a:t>Dehydration (loss of secretion).</a:t>
            </a:r>
            <a:r>
              <a:rPr lang="en-US" altLang="en-US" sz="2400"/>
              <a:t>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95288" y="2781300"/>
            <a:ext cx="7991475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 i="1"/>
              <a:t>Alkalaemia : due to loss acid and the resynthesis of acid is associated with ↑ alkaline tide in plasma.</a:t>
            </a:r>
            <a:r>
              <a:rPr lang="en-US" altLang="en-US" sz="2400"/>
              <a:t>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95288" y="4221088"/>
            <a:ext cx="79914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400" i="1"/>
              <a:t>Alkalaemia →↓ ionized Ca+2 → tetany.</a:t>
            </a:r>
            <a:r>
              <a:rPr lang="en-US" altLang="en-US" sz="2400"/>
              <a:t> 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95288" y="5157788"/>
            <a:ext cx="79914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l" rtl="0">
              <a:buNone/>
            </a:pP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/>
      <p:bldP spid="19461" grpId="0"/>
      <p:bldP spid="1946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0" name="Picture 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628775"/>
            <a:ext cx="3962400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1" name="Picture 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581525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3" name="Picture 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37063"/>
            <a:ext cx="222726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6" name="Picture 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-242888"/>
            <a:ext cx="2228850" cy="223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7" name="Picture 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0"/>
            <a:ext cx="21304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9" name="Picture 1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0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70" name="Picture 1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276475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71" name="Picture 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73238"/>
            <a:ext cx="222726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74" name="Picture 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276475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75" name="Picture 1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508500"/>
            <a:ext cx="2060575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1547813" y="2565400"/>
            <a:ext cx="6767512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Types of movements </a:t>
            </a:r>
          </a:p>
          <a:p>
            <a:pPr algn="ctr" rtl="0"/>
            <a:r>
              <a:rPr lang="en-US" sz="3600" kern="1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of the stomach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78258-1397-44DA-85FA-E9CEC30BC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B54C1A-4655-4CCB-8F25-241EAFBB4A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114151"/>
            <a:ext cx="8435280" cy="628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5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92150"/>
            <a:ext cx="5365750" cy="539750"/>
          </a:xfrm>
        </p:spPr>
        <p:txBody>
          <a:bodyPr/>
          <a:lstStyle/>
          <a:p>
            <a:r>
              <a:rPr lang="en-US" altLang="en-US" sz="3800" b="1">
                <a:solidFill>
                  <a:srgbClr val="CC0000"/>
                </a:solidFill>
              </a:rPr>
              <a:t>Tonic gastric waves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7550"/>
            <a:ext cx="7920038" cy="2738438"/>
          </a:xfrm>
        </p:spPr>
        <p:txBody>
          <a:bodyPr/>
          <a:lstStyle/>
          <a:p>
            <a:pPr algn="l" rtl="0">
              <a:lnSpc>
                <a:spcPct val="160000"/>
              </a:lnSpc>
            </a:pPr>
            <a:r>
              <a:rPr lang="en-US" altLang="en-US" sz="2600" dirty="0"/>
              <a:t>Regular weak contractions (3 waves/min) which take place mainly in the fundus to maintain the intragastric pressure  &amp; mix gastric secretion with food.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4464050" cy="855662"/>
          </a:xfrm>
        </p:spPr>
        <p:txBody>
          <a:bodyPr/>
          <a:lstStyle/>
          <a:p>
            <a:r>
              <a:rPr lang="en-US" altLang="en-US" sz="3400" b="1">
                <a:solidFill>
                  <a:srgbClr val="CC0000"/>
                </a:solidFill>
              </a:rPr>
              <a:t>Receptive relaxation</a:t>
            </a:r>
            <a:r>
              <a:rPr lang="en-US" altLang="en-US" sz="34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18475" cy="1066800"/>
          </a:xfrm>
        </p:spPr>
        <p:txBody>
          <a:bodyPr/>
          <a:lstStyle/>
          <a:p>
            <a:pPr algn="l" rtl="0"/>
            <a:r>
              <a:rPr lang="en-US" altLang="en-US" sz="2600" dirty="0"/>
              <a:t>It is a reflex relaxation of </a:t>
            </a:r>
            <a:r>
              <a:rPr lang="en-US" altLang="en-US" sz="2600" b="1" dirty="0">
                <a:solidFill>
                  <a:srgbClr val="C00000"/>
                </a:solidFill>
              </a:rPr>
              <a:t>the fundus and body </a:t>
            </a:r>
            <a:r>
              <a:rPr lang="en-US" altLang="en-US" sz="2600" dirty="0"/>
              <a:t>to receive the bolus of food.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68313" y="3213100"/>
            <a:ext cx="8424862" cy="1584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endParaRPr lang="en-US" altLang="en-US" sz="2600" dirty="0"/>
          </a:p>
          <a:p>
            <a:pPr algn="l" rtl="0"/>
            <a:r>
              <a:rPr lang="en-US" altLang="en-US" sz="2600" dirty="0"/>
              <a:t>Initiated by vagal reflexes (conditioned and unconditioned).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68313" y="4652963"/>
            <a:ext cx="69850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l" rtl="0">
              <a:buNone/>
            </a:pPr>
            <a:endParaRPr lang="en-US" alt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/>
      <p:bldP spid="4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4951412" cy="696912"/>
          </a:xfrm>
        </p:spPr>
        <p:txBody>
          <a:bodyPr/>
          <a:lstStyle/>
          <a:p>
            <a:r>
              <a:rPr lang="en-US" altLang="en-US" sz="3400" b="1">
                <a:solidFill>
                  <a:srgbClr val="CC0000"/>
                </a:solidFill>
              </a:rPr>
              <a:t>Peristaltic movement</a:t>
            </a:r>
            <a:r>
              <a:rPr lang="en-US" altLang="en-US" sz="34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181975" cy="1963737"/>
          </a:xfrm>
        </p:spPr>
        <p:txBody>
          <a:bodyPr/>
          <a:lstStyle/>
          <a:p>
            <a:pPr algn="l" rtl="0">
              <a:lnSpc>
                <a:spcPct val="135000"/>
              </a:lnSpc>
            </a:pPr>
            <a:r>
              <a:rPr lang="en-US" altLang="en-US" sz="2100" dirty="0"/>
              <a:t>Distension of stomach by food → stimulate stretch receptors → </a:t>
            </a:r>
            <a:r>
              <a:rPr lang="en-US" altLang="en-US" sz="2100" dirty="0" err="1"/>
              <a:t>vago</a:t>
            </a:r>
            <a:r>
              <a:rPr lang="en-US" altLang="en-US" sz="2100" dirty="0"/>
              <a:t> – vagal reflex peristalsis </a:t>
            </a:r>
            <a:r>
              <a:rPr lang="en-US" altLang="en-US" sz="2100" b="1" dirty="0">
                <a:solidFill>
                  <a:srgbClr val="C00000"/>
                </a:solidFill>
              </a:rPr>
              <a:t>at the middle of stomach </a:t>
            </a:r>
            <a:r>
              <a:rPr lang="en-US" altLang="en-US" sz="2100" dirty="0"/>
              <a:t>and proceeds </a:t>
            </a:r>
            <a:r>
              <a:rPr lang="en-US" altLang="en-US" sz="2100" b="1" dirty="0">
                <a:solidFill>
                  <a:srgbClr val="C00000"/>
                </a:solidFill>
              </a:rPr>
              <a:t>toward the pyloric antrum </a:t>
            </a:r>
            <a:r>
              <a:rPr lang="en-US" altLang="en-US" sz="2100" dirty="0"/>
              <a:t>with gradual increase in strength leading to: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55650" y="3357563"/>
            <a:ext cx="6192838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5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*- Grinding of food to fine particles.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27088" y="4076700"/>
            <a:ext cx="748823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5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*- Emptying of fine particles into the duodenum (</a:t>
            </a:r>
            <a:r>
              <a:rPr lang="en-US" altLang="en-US" sz="2200" i="1"/>
              <a:t>propulsive movements</a:t>
            </a:r>
            <a:r>
              <a:rPr lang="en-US" altLang="en-US" sz="2200"/>
              <a:t>).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900113" y="5229225"/>
            <a:ext cx="799147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35000"/>
              </a:lnSpc>
              <a:buFont typeface="Wingdings" panose="05000000000000000000" pitchFamily="2" charset="2"/>
              <a:buNone/>
            </a:pPr>
            <a:r>
              <a:rPr lang="en-US" altLang="en-US" sz="2200"/>
              <a:t>*- Peristalsis in opposite direction from pyloric antrum to fundus (Antiperistalisis) → </a:t>
            </a:r>
            <a:r>
              <a:rPr lang="en-US" altLang="en-US" sz="2200" i="1"/>
              <a:t>pyloric mill</a:t>
            </a:r>
            <a:r>
              <a:rPr lang="en-US" altLang="en-US" sz="2200"/>
              <a:t> for mixing of food with gastric secretion.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/>
      <p:bldP spid="5125" grpId="0"/>
      <p:bldP spid="5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/>
          <p:nvPr/>
        </p:nvGrpSpPr>
        <p:grpSpPr bwMode="auto">
          <a:xfrm>
            <a:off x="76200" y="0"/>
            <a:ext cx="4953000" cy="3810000"/>
            <a:chOff x="0" y="144"/>
            <a:chExt cx="3120" cy="2400"/>
          </a:xfrm>
        </p:grpSpPr>
        <p:pic>
          <p:nvPicPr>
            <p:cNvPr id="55299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4"/>
              <a:ext cx="3120" cy="23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300" name="Rectangle 4"/>
            <p:cNvSpPr>
              <a:spLocks noChangeArrowheads="1"/>
            </p:cNvSpPr>
            <p:nvPr/>
          </p:nvSpPr>
          <p:spPr bwMode="auto">
            <a:xfrm>
              <a:off x="1028" y="2390"/>
              <a:ext cx="936" cy="15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eaLnBrk="0" hangingPunct="0"/>
              <a:endParaRPr lang="en-US" altLang="en-US" sz="1600" b="1"/>
            </a:p>
          </p:txBody>
        </p:sp>
        <p:sp>
          <p:nvSpPr>
            <p:cNvPr id="55301" name="Text Box 5"/>
            <p:cNvSpPr txBox="1">
              <a:spLocks noChangeArrowheads="1"/>
            </p:cNvSpPr>
            <p:nvPr/>
          </p:nvSpPr>
          <p:spPr bwMode="auto">
            <a:xfrm>
              <a:off x="901" y="2075"/>
              <a:ext cx="81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eaLnBrk="0" hangingPunct="0"/>
              <a:r>
                <a:rPr lang="en-US" altLang="en-US" sz="1600" b="1">
                  <a:solidFill>
                    <a:srgbClr val="FF0066"/>
                  </a:solidFill>
                </a:rPr>
                <a:t>Peristaltic</a:t>
              </a:r>
            </a:p>
            <a:p>
              <a:pPr algn="l" rtl="0" eaLnBrk="0" hangingPunct="0"/>
              <a:r>
                <a:rPr lang="en-US" altLang="en-US" sz="1600" b="1">
                  <a:solidFill>
                    <a:srgbClr val="FF0066"/>
                  </a:solidFill>
                </a:rPr>
                <a:t>contraction</a:t>
              </a:r>
              <a:endParaRPr lang="en-US" altLang="en-US" sz="1600" b="1"/>
            </a:p>
          </p:txBody>
        </p:sp>
        <p:sp>
          <p:nvSpPr>
            <p:cNvPr id="55302" name="Line 6"/>
            <p:cNvSpPr>
              <a:spLocks noChangeShapeType="1"/>
            </p:cNvSpPr>
            <p:nvPr/>
          </p:nvSpPr>
          <p:spPr bwMode="auto">
            <a:xfrm>
              <a:off x="1011" y="1734"/>
              <a:ext cx="137" cy="3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303" name="Group 7"/>
          <p:cNvGrpSpPr/>
          <p:nvPr/>
        </p:nvGrpSpPr>
        <p:grpSpPr bwMode="auto">
          <a:xfrm>
            <a:off x="2771775" y="3429000"/>
            <a:ext cx="6273800" cy="3276600"/>
            <a:chOff x="855" y="1296"/>
            <a:chExt cx="4120" cy="2136"/>
          </a:xfrm>
        </p:grpSpPr>
        <p:pic>
          <p:nvPicPr>
            <p:cNvPr id="55304" name="Picture 8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96"/>
              <a:ext cx="3224" cy="2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305" name="Text Box 9"/>
            <p:cNvSpPr txBox="1">
              <a:spLocks noChangeArrowheads="1"/>
            </p:cNvSpPr>
            <p:nvPr/>
          </p:nvSpPr>
          <p:spPr bwMode="auto">
            <a:xfrm>
              <a:off x="2001" y="1431"/>
              <a:ext cx="83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US" altLang="en-US" sz="1600" b="1"/>
                <a:t>Esophagus</a:t>
              </a:r>
            </a:p>
          </p:txBody>
        </p:sp>
        <p:sp>
          <p:nvSpPr>
            <p:cNvPr id="55306" name="Text Box 10"/>
            <p:cNvSpPr txBox="1">
              <a:spLocks noChangeArrowheads="1"/>
            </p:cNvSpPr>
            <p:nvPr/>
          </p:nvSpPr>
          <p:spPr bwMode="auto">
            <a:xfrm>
              <a:off x="855" y="2309"/>
              <a:ext cx="816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US" altLang="en-US" sz="1600" b="1"/>
                <a:t>Duodenum</a:t>
              </a:r>
            </a:p>
          </p:txBody>
        </p:sp>
        <p:sp>
          <p:nvSpPr>
            <p:cNvPr id="55307" name="Text Box 11"/>
            <p:cNvSpPr txBox="1">
              <a:spLocks noChangeArrowheads="1"/>
            </p:cNvSpPr>
            <p:nvPr/>
          </p:nvSpPr>
          <p:spPr bwMode="auto">
            <a:xfrm>
              <a:off x="1651" y="2244"/>
              <a:ext cx="1204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US" altLang="en-US" sz="1600" b="1"/>
                <a:t>Pyloric sphincter</a:t>
              </a:r>
            </a:p>
          </p:txBody>
        </p:sp>
        <p:sp>
          <p:nvSpPr>
            <p:cNvPr id="55308" name="Text Box 12"/>
            <p:cNvSpPr txBox="1">
              <a:spLocks noChangeArrowheads="1"/>
            </p:cNvSpPr>
            <p:nvPr/>
          </p:nvSpPr>
          <p:spPr bwMode="auto">
            <a:xfrm>
              <a:off x="3225" y="1296"/>
              <a:ext cx="683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eaLnBrk="0" hangingPunct="0"/>
              <a:r>
                <a:rPr lang="en-US" altLang="en-US" sz="1600" b="1"/>
                <a:t>Stomach</a:t>
              </a:r>
            </a:p>
          </p:txBody>
        </p:sp>
        <p:sp>
          <p:nvSpPr>
            <p:cNvPr id="55309" name="Text Box 13"/>
            <p:cNvSpPr txBox="1">
              <a:spLocks noChangeArrowheads="1"/>
            </p:cNvSpPr>
            <p:nvPr/>
          </p:nvSpPr>
          <p:spPr bwMode="auto">
            <a:xfrm>
              <a:off x="1832" y="1859"/>
              <a:ext cx="1284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eaLnBrk="0" hangingPunct="0"/>
              <a:r>
                <a:rPr lang="en-US" altLang="en-US" sz="1600" b="1"/>
                <a:t>Gastroesophageal</a:t>
              </a:r>
            </a:p>
            <a:p>
              <a:pPr algn="l" rtl="0" eaLnBrk="0" hangingPunct="0"/>
              <a:r>
                <a:rPr lang="en-US" altLang="en-US" sz="1600" b="1"/>
                <a:t>sphincter</a:t>
              </a:r>
            </a:p>
          </p:txBody>
        </p:sp>
        <p:sp>
          <p:nvSpPr>
            <p:cNvPr id="55310" name="Text Box 14"/>
            <p:cNvSpPr txBox="1">
              <a:spLocks noChangeArrowheads="1"/>
            </p:cNvSpPr>
            <p:nvPr/>
          </p:nvSpPr>
          <p:spPr bwMode="auto">
            <a:xfrm>
              <a:off x="2020" y="3008"/>
              <a:ext cx="781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rtl="0" eaLnBrk="0" hangingPunct="0"/>
              <a:r>
                <a:rPr lang="en-US" altLang="en-US" sz="1600" b="1"/>
                <a:t>Movement</a:t>
              </a:r>
            </a:p>
            <a:p>
              <a:pPr algn="ctr" rtl="0" eaLnBrk="0" hangingPunct="0"/>
              <a:r>
                <a:rPr lang="en-US" altLang="en-US" sz="1600" b="1"/>
                <a:t>of chyme</a:t>
              </a:r>
            </a:p>
          </p:txBody>
        </p:sp>
        <p:sp>
          <p:nvSpPr>
            <p:cNvPr id="55311" name="Text Box 15"/>
            <p:cNvSpPr txBox="1">
              <a:spLocks noChangeArrowheads="1"/>
            </p:cNvSpPr>
            <p:nvPr/>
          </p:nvSpPr>
          <p:spPr bwMode="auto">
            <a:xfrm>
              <a:off x="2949" y="2974"/>
              <a:ext cx="848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eaLnBrk="0" hangingPunct="0"/>
              <a:r>
                <a:rPr lang="en-US" altLang="en-US" sz="1600" b="1">
                  <a:solidFill>
                    <a:srgbClr val="FF0066"/>
                  </a:solidFill>
                </a:rPr>
                <a:t>Peristaltic</a:t>
              </a:r>
            </a:p>
            <a:p>
              <a:pPr algn="l" rtl="0" eaLnBrk="0" hangingPunct="0"/>
              <a:r>
                <a:rPr lang="en-US" altLang="en-US" sz="1600" b="1">
                  <a:solidFill>
                    <a:srgbClr val="FF0066"/>
                  </a:solidFill>
                </a:rPr>
                <a:t>contraction</a:t>
              </a:r>
              <a:endParaRPr lang="en-US" altLang="en-US" sz="1600" b="1"/>
            </a:p>
          </p:txBody>
        </p:sp>
        <p:sp>
          <p:nvSpPr>
            <p:cNvPr id="55312" name="Text Box 16"/>
            <p:cNvSpPr txBox="1">
              <a:spLocks noChangeArrowheads="1"/>
            </p:cNvSpPr>
            <p:nvPr/>
          </p:nvSpPr>
          <p:spPr bwMode="auto">
            <a:xfrm>
              <a:off x="4058" y="2670"/>
              <a:ext cx="917" cy="6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eaLnBrk="0" hangingPunct="0"/>
              <a:r>
                <a:rPr lang="en-US" altLang="en-US" sz="1600" b="1">
                  <a:solidFill>
                    <a:srgbClr val="0099CC"/>
                  </a:solidFill>
                </a:rPr>
                <a:t>Direction of</a:t>
              </a:r>
            </a:p>
            <a:p>
              <a:pPr algn="l" rtl="0" eaLnBrk="0" hangingPunct="0"/>
              <a:r>
                <a:rPr lang="en-US" altLang="en-US" sz="1600" b="1">
                  <a:solidFill>
                    <a:srgbClr val="0099CC"/>
                  </a:solidFill>
                </a:rPr>
                <a:t>movement</a:t>
              </a:r>
            </a:p>
            <a:p>
              <a:pPr algn="l" rtl="0" eaLnBrk="0" hangingPunct="0"/>
              <a:r>
                <a:rPr lang="en-US" altLang="en-US" sz="1600" b="1">
                  <a:solidFill>
                    <a:srgbClr val="0099CC"/>
                  </a:solidFill>
                </a:rPr>
                <a:t>of peristaltic</a:t>
              </a:r>
            </a:p>
            <a:p>
              <a:pPr algn="l" rtl="0" eaLnBrk="0" hangingPunct="0"/>
              <a:r>
                <a:rPr lang="en-US" altLang="en-US" sz="1600" b="1">
                  <a:solidFill>
                    <a:srgbClr val="0099CC"/>
                  </a:solidFill>
                </a:rPr>
                <a:t>contraction</a:t>
              </a:r>
            </a:p>
          </p:txBody>
        </p:sp>
        <p:sp>
          <p:nvSpPr>
            <p:cNvPr id="55313" name="Line 17"/>
            <p:cNvSpPr>
              <a:spLocks noChangeShapeType="1"/>
            </p:cNvSpPr>
            <p:nvPr/>
          </p:nvSpPr>
          <p:spPr bwMode="auto">
            <a:xfrm>
              <a:off x="3457" y="1421"/>
              <a:ext cx="0" cy="12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2696" y="1506"/>
              <a:ext cx="136" cy="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5" name="Line 19"/>
            <p:cNvSpPr>
              <a:spLocks noChangeShapeType="1"/>
            </p:cNvSpPr>
            <p:nvPr/>
          </p:nvSpPr>
          <p:spPr bwMode="auto">
            <a:xfrm flipV="1">
              <a:off x="2690" y="1859"/>
              <a:ext cx="438" cy="5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2252" y="2359"/>
              <a:ext cx="0" cy="1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7" name="Line 21"/>
            <p:cNvSpPr>
              <a:spLocks noChangeShapeType="1"/>
            </p:cNvSpPr>
            <p:nvPr/>
          </p:nvSpPr>
          <p:spPr bwMode="auto">
            <a:xfrm flipV="1">
              <a:off x="1269" y="2444"/>
              <a:ext cx="0" cy="4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8" name="Line 22"/>
            <p:cNvSpPr>
              <a:spLocks noChangeShapeType="1"/>
            </p:cNvSpPr>
            <p:nvPr/>
          </p:nvSpPr>
          <p:spPr bwMode="auto">
            <a:xfrm>
              <a:off x="3088" y="2741"/>
              <a:ext cx="108" cy="2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152400" y="369888"/>
            <a:ext cx="2655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/>
            <a:r>
              <a:rPr lang="en-US" altLang="en-US" b="1">
                <a:solidFill>
                  <a:srgbClr val="FF3300"/>
                </a:solidFill>
              </a:rPr>
              <a:t>Gastric mixing</a:t>
            </a:r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>
            <a:off x="228600" y="914400"/>
            <a:ext cx="2514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5638800" y="2209800"/>
            <a:ext cx="3092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/>
            <a:r>
              <a:rPr lang="en-US" altLang="en-US" b="1">
                <a:solidFill>
                  <a:srgbClr val="FF3300"/>
                </a:solidFill>
              </a:rPr>
              <a:t>Gastric emptying</a:t>
            </a:r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 flipV="1">
            <a:off x="5715000" y="2762250"/>
            <a:ext cx="2971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798513" y="1179513"/>
            <a:ext cx="2038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en-US" altLang="en-US" sz="1800" b="1"/>
              <a:t>Pyloric sphincter</a:t>
            </a:r>
          </a:p>
          <a:p>
            <a:pPr algn="ctr" rtl="0"/>
            <a:r>
              <a:rPr lang="en-US" altLang="en-US" sz="1800" b="1"/>
              <a:t>(closed)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2438400" y="2057400"/>
            <a:ext cx="1779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/>
            <a:r>
              <a:rPr lang="en-US" altLang="en-US" sz="2400"/>
              <a:t>retropulsion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4608512" cy="503238"/>
          </a:xfrm>
        </p:spPr>
        <p:txBody>
          <a:bodyPr/>
          <a:lstStyle/>
          <a:p>
            <a:r>
              <a:rPr lang="en-US" altLang="en-US" sz="3400" b="1">
                <a:solidFill>
                  <a:srgbClr val="CC0000"/>
                </a:solidFill>
              </a:rPr>
              <a:t>Hunger contractions:</a:t>
            </a:r>
            <a:r>
              <a:rPr lang="en-US" altLang="en-US" sz="340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108950" cy="819150"/>
          </a:xfrm>
        </p:spPr>
        <p:txBody>
          <a:bodyPr/>
          <a:lstStyle/>
          <a:p>
            <a:pPr algn="l" rtl="0"/>
            <a:r>
              <a:rPr lang="en-US" altLang="en-US" sz="2200"/>
              <a:t>Fasting                 hypoglycemia→ activation of the feeding center in hypothalamus →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124075" y="1341438"/>
          <a:ext cx="7905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Microsoft Equation 3.0" r:id="rId3" imgW="571500" imgH="279400" progId="Equation.3">
                  <p:embed/>
                </p:oleObj>
              </mc:Choice>
              <mc:Fallback>
                <p:oleObj name="Microsoft Equation 3.0" r:id="rId3" imgW="571500" imgH="279400" progId="Equation.3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-7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341438"/>
                        <a:ext cx="790575" cy="3825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95288" y="2349500"/>
            <a:ext cx="79914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/>
            <a:r>
              <a:rPr lang="en-US" altLang="en-US" sz="2200" dirty="0"/>
              <a:t>Sends impulse to cortex → hunger sensation. 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95288" y="3141663"/>
            <a:ext cx="8497887" cy="1081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0000"/>
              </a:lnSpc>
            </a:pPr>
            <a:r>
              <a:rPr lang="en-US" altLang="en-US" sz="2200" dirty="0"/>
              <a:t>Sends impulse to </a:t>
            </a:r>
            <a:r>
              <a:rPr lang="en-US" altLang="en-US" sz="2200" b="1" dirty="0">
                <a:solidFill>
                  <a:srgbClr val="C00000"/>
                </a:solidFill>
              </a:rPr>
              <a:t>vagal nucleus </a:t>
            </a:r>
            <a:r>
              <a:rPr lang="en-US" altLang="en-US" sz="2200" dirty="0"/>
              <a:t>→ hunger strong painful contraction </a:t>
            </a:r>
            <a:r>
              <a:rPr lang="en-US" altLang="en-US" sz="2200" b="1" dirty="0">
                <a:solidFill>
                  <a:srgbClr val="C00000"/>
                </a:solidFill>
              </a:rPr>
              <a:t>near the fundus</a:t>
            </a:r>
            <a:endParaRPr lang="en-US" altLang="en-US" sz="2200" dirty="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95288" y="4233862"/>
            <a:ext cx="8605837" cy="221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lnSpc>
                <a:spcPct val="120000"/>
              </a:lnSpc>
            </a:pPr>
            <a:r>
              <a:rPr lang="en-US" altLang="en-US" sz="2200" dirty="0"/>
              <a:t>They start slowly, then increase → tetanic contraction for 2-3 minutes then disappear and reappear in the next feeding time to reach maximal intensity in 3-4 days then gradually disappear. (May due to ↓ sensitivity  of feeding center to hypoglycemia).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51" grpId="0"/>
      <p:bldP spid="6152" grpId="0"/>
      <p:bldP spid="6153" grpId="0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ar-SA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ar-SA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Nature">
  <a:themeElements>
    <a:clrScheme name="11_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11_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ar-SA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ar-SA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1_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1_Nature 2">
    <a:dk1>
      <a:srgbClr val="5B5249"/>
    </a:dk1>
    <a:lt1>
      <a:srgbClr val="FFFFFF"/>
    </a:lt1>
    <a:dk2>
      <a:srgbClr val="2A3D7A"/>
    </a:dk2>
    <a:lt2>
      <a:srgbClr val="CEC8BA"/>
    </a:lt2>
    <a:accent1>
      <a:srgbClr val="C9DDF1"/>
    </a:accent1>
    <a:accent2>
      <a:srgbClr val="FAC164"/>
    </a:accent2>
    <a:accent3>
      <a:srgbClr val="FFFFFF"/>
    </a:accent3>
    <a:accent4>
      <a:srgbClr val="4C453D"/>
    </a:accent4>
    <a:accent5>
      <a:srgbClr val="E1EBF7"/>
    </a:accent5>
    <a:accent6>
      <a:srgbClr val="E3AF5A"/>
    </a:accent6>
    <a:hlink>
      <a:srgbClr val="B0AE6A"/>
    </a:hlink>
    <a:folHlink>
      <a:srgbClr val="C3E684"/>
    </a:folHlink>
  </a:clrScheme>
</a:themeOverride>
</file>

<file path=ppt/theme/themeOverride2.xml><?xml version="1.0" encoding="utf-8"?>
<a:themeOverride xmlns:a="http://schemas.openxmlformats.org/drawingml/2006/main">
  <a:clrScheme name="11_Nature 2">
    <a:dk1>
      <a:srgbClr val="5B5249"/>
    </a:dk1>
    <a:lt1>
      <a:srgbClr val="FFFFFF"/>
    </a:lt1>
    <a:dk2>
      <a:srgbClr val="2A3D7A"/>
    </a:dk2>
    <a:lt2>
      <a:srgbClr val="CEC8BA"/>
    </a:lt2>
    <a:accent1>
      <a:srgbClr val="C9DDF1"/>
    </a:accent1>
    <a:accent2>
      <a:srgbClr val="FAC164"/>
    </a:accent2>
    <a:accent3>
      <a:srgbClr val="FFFFFF"/>
    </a:accent3>
    <a:accent4>
      <a:srgbClr val="4C453D"/>
    </a:accent4>
    <a:accent5>
      <a:srgbClr val="E1EBF7"/>
    </a:accent5>
    <a:accent6>
      <a:srgbClr val="E3AF5A"/>
    </a:accent6>
    <a:hlink>
      <a:srgbClr val="B0AE6A"/>
    </a:hlink>
    <a:folHlink>
      <a:srgbClr val="C3E6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240E8E7693214FACFCA802A460EE8F" ma:contentTypeVersion="2" ma:contentTypeDescription="Create a new document." ma:contentTypeScope="" ma:versionID="bd560ea27efd6af8bccb82e80e6f2c7c">
  <xsd:schema xmlns:xsd="http://www.w3.org/2001/XMLSchema" xmlns:xs="http://www.w3.org/2001/XMLSchema" xmlns:p="http://schemas.microsoft.com/office/2006/metadata/properties" xmlns:ns2="7bfd935a-17f5-449f-8c05-9a034bc4da16" targetNamespace="http://schemas.microsoft.com/office/2006/metadata/properties" ma:root="true" ma:fieldsID="e701448f33f984923bac1ee534da4ec7" ns2:_="">
    <xsd:import namespace="7bfd935a-17f5-449f-8c05-9a034bc4da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d935a-17f5-449f-8c05-9a034bc4da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5197D7-12B9-43AE-96FF-899384463614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C89C77F7-BC49-49A0-B750-61D1D8C7BB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E4F7B6-95D3-45B6-8EC4-7419BDF03D8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bfd935a-17f5-449f-8c05-9a034bc4da1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958</Words>
  <Application>Microsoft Office PowerPoint</Application>
  <PresentationFormat>On-screen Show (4:3)</PresentationFormat>
  <Paragraphs>121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Pixel</vt:lpstr>
      <vt:lpstr>11_Nature</vt:lpstr>
      <vt:lpstr>PowerPoint Presentation</vt:lpstr>
      <vt:lpstr>PowerPoint Presentation</vt:lpstr>
      <vt:lpstr>PowerPoint Presentation</vt:lpstr>
      <vt:lpstr>PowerPoint Presentation</vt:lpstr>
      <vt:lpstr>Tonic gastric waves </vt:lpstr>
      <vt:lpstr>Receptive relaxation </vt:lpstr>
      <vt:lpstr>Peristaltic movement </vt:lpstr>
      <vt:lpstr>PowerPoint Presentation</vt:lpstr>
      <vt:lpstr>Hunger contractions: </vt:lpstr>
      <vt:lpstr>Basic electrical rhythm (gastric slow waves) : </vt:lpstr>
      <vt:lpstr>PowerPoint Presentation</vt:lpstr>
      <vt:lpstr>Vagal (parasympthetic) : </vt:lpstr>
      <vt:lpstr>Factors affecting gastric emptying : </vt:lpstr>
      <vt:lpstr>The rate of emptying is controlled by:  </vt:lpstr>
      <vt:lpstr>PowerPoint Presentation</vt:lpstr>
      <vt:lpstr>Vomiting</vt:lpstr>
      <vt:lpstr>Centers: </vt:lpstr>
      <vt:lpstr>Causes of vomiting: </vt:lpstr>
      <vt:lpstr>Conditioned: </vt:lpstr>
      <vt:lpstr>Efferents : </vt:lpstr>
      <vt:lpstr>Mechanism of vomiting : </vt:lpstr>
      <vt:lpstr>3- Gastric evacuation : </vt:lpstr>
      <vt:lpstr>PowerPoint Presentation</vt:lpstr>
      <vt:lpstr>Effect and complications of vomiting : </vt:lpstr>
      <vt:lpstr>PowerPoint Presentation</vt:lpstr>
    </vt:vector>
  </TitlesOfParts>
  <Company>vortex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Muhammad</dc:creator>
  <cp:lastModifiedBy>بتول علي يوسف عبد عواد</cp:lastModifiedBy>
  <cp:revision>125</cp:revision>
  <dcterms:created xsi:type="dcterms:W3CDTF">2010-02-13T14:30:00Z</dcterms:created>
  <dcterms:modified xsi:type="dcterms:W3CDTF">2022-04-07T21:09:37Z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7DCAE9281B1E4134A4761657E9977FB6</vt:lpwstr>
  </property>
  <property fmtid="{D5CDD505-2E9C-101B-9397-08002B2CF9AE}" pid="3" name="KSOProductBuildVer">
    <vt:lpwstr>1033-11.2.0.11029</vt:lpwstr>
  </property>
  <property fmtid="{D5CDD505-2E9C-101B-9397-08002B2CF9AE}" pid="4" name="ContentTypeId">
    <vt:lpwstr>0x0101005B240E8E7693214FACFCA802A460EE8F</vt:lpwstr>
  </property>
</Properties>
</file>