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61" r:id="rId4"/>
    <p:sldId id="258" r:id="rId5"/>
    <p:sldId id="259" r:id="rId6"/>
    <p:sldId id="260" r:id="rId7"/>
    <p:sldId id="263" r:id="rId8"/>
    <p:sldId id="262" r:id="rId9"/>
    <p:sldId id="264" r:id="rId10"/>
    <p:sldId id="265" r:id="rId11"/>
    <p:sldId id="266" r:id="rId12"/>
    <p:sldId id="267" r:id="rId13"/>
    <p:sldId id="268" r:id="rId14"/>
    <p:sldId id="269" r:id="rId15"/>
    <p:sldId id="270" r:id="rId16"/>
    <p:sldId id="271" r:id="rId17"/>
    <p:sldId id="272" r:id="rId18"/>
    <p:sldId id="280" r:id="rId19"/>
    <p:sldId id="276" r:id="rId20"/>
    <p:sldId id="278" r:id="rId21"/>
    <p:sldId id="277" r:id="rId22"/>
    <p:sldId id="273" r:id="rId23"/>
    <p:sldId id="275" r:id="rId24"/>
    <p:sldId id="274" r:id="rId25"/>
    <p:sldId id="279" r:id="rId2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92" d="100"/>
          <a:sy n="92" d="100"/>
        </p:scale>
        <p:origin x="-1186" y="-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20/04/1447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20/04/1447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20/04/1447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20/04/1447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20/04/1447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20/04/1447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20/04/1447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20/04/1447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20/04/1447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20/04/1447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20/04/1447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20/04/1447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b="1" dirty="0" smtClean="0"/>
              <a:t>Hypertension</a:t>
            </a:r>
            <a:r>
              <a:rPr lang="en-US" dirty="0" smtClean="0"/>
              <a:t>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History and examination</a:t>
            </a:r>
            <a:endParaRPr lang="en-US" dirty="0"/>
          </a:p>
        </p:txBody>
      </p:sp>
      <p:sp>
        <p:nvSpPr>
          <p:cNvPr id="3" name="عنصر نائب للمحتوى 2"/>
          <p:cNvSpPr>
            <a:spLocks noGrp="1"/>
          </p:cNvSpPr>
          <p:nvPr>
            <p:ph idx="1"/>
          </p:nvPr>
        </p:nvSpPr>
        <p:spPr/>
        <p:txBody>
          <a:bodyPr>
            <a:normAutofit/>
          </a:bodyPr>
          <a:lstStyle/>
          <a:p>
            <a:pPr algn="l">
              <a:buNone/>
            </a:pPr>
            <a:r>
              <a:rPr lang="en-US" dirty="0" smtClean="0"/>
              <a:t>-</a:t>
            </a:r>
            <a:r>
              <a:rPr lang="en-US" sz="2800" dirty="0" smtClean="0"/>
              <a:t>Ask and look for </a:t>
            </a:r>
            <a:r>
              <a:rPr lang="en-US" sz="2800" dirty="0" err="1" smtClean="0"/>
              <a:t>hents</a:t>
            </a:r>
            <a:r>
              <a:rPr lang="en-US" sz="2800" dirty="0" smtClean="0"/>
              <a:t> to rule out secondary causes</a:t>
            </a:r>
          </a:p>
          <a:p>
            <a:pPr algn="l">
              <a:buNone/>
            </a:pPr>
            <a:endParaRPr lang="en-US" sz="2800" dirty="0" smtClean="0"/>
          </a:p>
          <a:p>
            <a:pPr algn="l">
              <a:buNone/>
            </a:pPr>
            <a:r>
              <a:rPr lang="en-US" sz="2800" dirty="0" smtClean="0"/>
              <a:t>-Ask and look for evidence of risk factors for hypertension, such as central obesity and </a:t>
            </a:r>
            <a:r>
              <a:rPr lang="en-US" sz="2800" dirty="0" err="1" smtClean="0"/>
              <a:t>hyperlipidaemia</a:t>
            </a:r>
            <a:r>
              <a:rPr lang="en-US" sz="2800" dirty="0" smtClean="0"/>
              <a:t>. </a:t>
            </a:r>
          </a:p>
          <a:p>
            <a:pPr algn="l">
              <a:buNone/>
            </a:pPr>
            <a:endParaRPr lang="en-US" sz="2800" dirty="0" smtClean="0"/>
          </a:p>
          <a:p>
            <a:pPr algn="l">
              <a:buNone/>
            </a:pPr>
            <a:r>
              <a:rPr lang="en-US" sz="2800" dirty="0" smtClean="0"/>
              <a:t>-Ask and look for symptoms and signs may be observed due to the complications of hypertension.</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Complications of hypertension</a:t>
            </a:r>
            <a:endParaRPr lang="en-US" dirty="0"/>
          </a:p>
        </p:txBody>
      </p:sp>
      <p:sp>
        <p:nvSpPr>
          <p:cNvPr id="3" name="عنصر نائب للمحتوى 2"/>
          <p:cNvSpPr>
            <a:spLocks noGrp="1"/>
          </p:cNvSpPr>
          <p:nvPr>
            <p:ph idx="1"/>
          </p:nvPr>
        </p:nvSpPr>
        <p:spPr/>
        <p:txBody>
          <a:bodyPr>
            <a:normAutofit/>
          </a:bodyPr>
          <a:lstStyle/>
          <a:p>
            <a:pPr algn="l">
              <a:buNone/>
            </a:pPr>
            <a:r>
              <a:rPr lang="en-US" sz="2900" dirty="0" smtClean="0"/>
              <a:t>1-Cardiovascular :severe hypertension can cause left ventricular failure in the absence of CAD, particularly when there is an impairment of renal function. AF is common also due to diastolic dysfunction. Aortic aneurysm and dissection, PAD or stroke</a:t>
            </a:r>
          </a:p>
          <a:p>
            <a:pPr algn="l">
              <a:buNone/>
            </a:pPr>
            <a:r>
              <a:rPr lang="en-US" sz="2900" dirty="0" smtClean="0"/>
              <a:t>2-Retinopathy.</a:t>
            </a:r>
          </a:p>
          <a:p>
            <a:pPr algn="l">
              <a:buNone/>
            </a:pPr>
            <a:r>
              <a:rPr lang="en-US" sz="2900" dirty="0" smtClean="0"/>
              <a:t>3- CKD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26554b59-3a37-4f51-896a-846529c4677b.jpg"/>
          <p:cNvPicPr>
            <a:picLocks noGrp="1" noChangeAspect="1"/>
          </p:cNvPicPr>
          <p:nvPr>
            <p:ph idx="1"/>
          </p:nvPr>
        </p:nvPicPr>
        <p:blipFill>
          <a:blip r:embed="rId2"/>
          <a:stretch>
            <a:fillRect/>
          </a:stretch>
        </p:blipFill>
        <p:spPr>
          <a:xfrm>
            <a:off x="714348" y="857232"/>
            <a:ext cx="7858180" cy="5268931"/>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b007e082-52aa-4e3e-ae75-4f0cd55e3132.jpg"/>
          <p:cNvPicPr>
            <a:picLocks noGrp="1" noChangeAspect="1"/>
          </p:cNvPicPr>
          <p:nvPr>
            <p:ph idx="1"/>
          </p:nvPr>
        </p:nvPicPr>
        <p:blipFill>
          <a:blip r:embed="rId2"/>
          <a:stretch>
            <a:fillRect/>
          </a:stretch>
        </p:blipFill>
        <p:spPr>
          <a:xfrm>
            <a:off x="1285852" y="357166"/>
            <a:ext cx="7072361" cy="5768997"/>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Investigations</a:t>
            </a:r>
            <a:endParaRPr lang="en-US" dirty="0"/>
          </a:p>
        </p:txBody>
      </p:sp>
      <p:sp>
        <p:nvSpPr>
          <p:cNvPr id="3" name="عنصر نائب للمحتوى 2"/>
          <p:cNvSpPr>
            <a:spLocks noGrp="1"/>
          </p:cNvSpPr>
          <p:nvPr>
            <p:ph idx="1"/>
          </p:nvPr>
        </p:nvSpPr>
        <p:spPr>
          <a:xfrm>
            <a:off x="457200" y="1285860"/>
            <a:ext cx="8229600" cy="4840303"/>
          </a:xfrm>
        </p:spPr>
        <p:txBody>
          <a:bodyPr>
            <a:noAutofit/>
          </a:bodyPr>
          <a:lstStyle/>
          <a:p>
            <a:pPr algn="l">
              <a:buNone/>
            </a:pPr>
            <a:r>
              <a:rPr lang="en-US" sz="1800" b="1" dirty="0" smtClean="0"/>
              <a:t>-Routine :</a:t>
            </a:r>
          </a:p>
          <a:p>
            <a:pPr algn="l">
              <a:buNone/>
            </a:pPr>
            <a:r>
              <a:rPr lang="en-US" sz="1400" dirty="0" smtClean="0"/>
              <a:t>-</a:t>
            </a:r>
            <a:r>
              <a:rPr lang="en-US" sz="1400" dirty="0" smtClean="0"/>
              <a:t>Urinalysis </a:t>
            </a:r>
            <a:r>
              <a:rPr lang="en-US" sz="1400" dirty="0" smtClean="0"/>
              <a:t>for blood, protein and </a:t>
            </a:r>
            <a:r>
              <a:rPr lang="en-US" sz="1400" dirty="0" smtClean="0"/>
              <a:t>glucose</a:t>
            </a:r>
            <a:endParaRPr lang="en-US" sz="1400" dirty="0" smtClean="0"/>
          </a:p>
          <a:p>
            <a:pPr algn="l">
              <a:buNone/>
            </a:pPr>
            <a:r>
              <a:rPr lang="en-US" sz="1400" dirty="0" smtClean="0"/>
              <a:t> -Blood urea, electrolytes and </a:t>
            </a:r>
            <a:r>
              <a:rPr lang="en-US" sz="1400" dirty="0" err="1" smtClean="0"/>
              <a:t>creatinine</a:t>
            </a:r>
            <a:r>
              <a:rPr lang="en-US" sz="1400" dirty="0" smtClean="0"/>
              <a:t> </a:t>
            </a:r>
          </a:p>
          <a:p>
            <a:pPr algn="l">
              <a:buNone/>
            </a:pPr>
            <a:r>
              <a:rPr lang="en-US" sz="1400" dirty="0" smtClean="0"/>
              <a:t>-</a:t>
            </a:r>
            <a:r>
              <a:rPr lang="en-US" sz="1400" dirty="0" err="1" smtClean="0"/>
              <a:t>Hypokalaemic</a:t>
            </a:r>
            <a:r>
              <a:rPr lang="en-US" sz="1400" dirty="0" smtClean="0"/>
              <a:t> alkalosis may indicate primary </a:t>
            </a:r>
            <a:r>
              <a:rPr lang="en-US" sz="1400" dirty="0" err="1" smtClean="0"/>
              <a:t>hyperaldosteronism</a:t>
            </a:r>
            <a:r>
              <a:rPr lang="en-US" sz="1400" dirty="0" smtClean="0"/>
              <a:t> but is usually due to diuretic therapy </a:t>
            </a:r>
          </a:p>
          <a:p>
            <a:pPr algn="l">
              <a:buNone/>
            </a:pPr>
            <a:r>
              <a:rPr lang="en-US" sz="1400" dirty="0" smtClean="0"/>
              <a:t>-Blood glucose </a:t>
            </a:r>
          </a:p>
          <a:p>
            <a:pPr algn="l">
              <a:buNone/>
            </a:pPr>
            <a:r>
              <a:rPr lang="en-US" sz="1400" dirty="0" smtClean="0"/>
              <a:t>-Serum total and HDL cholesterol </a:t>
            </a:r>
          </a:p>
          <a:p>
            <a:pPr algn="l">
              <a:buNone/>
            </a:pPr>
            <a:r>
              <a:rPr lang="en-US" sz="1400" dirty="0" smtClean="0"/>
              <a:t>-Thyroid function tests </a:t>
            </a:r>
          </a:p>
          <a:p>
            <a:pPr algn="l">
              <a:buNone/>
            </a:pPr>
            <a:r>
              <a:rPr lang="en-US" sz="1400" dirty="0" smtClean="0"/>
              <a:t>12-lead ECG (left ventricular hypertrophy, coronary artery disease)</a:t>
            </a:r>
          </a:p>
          <a:p>
            <a:pPr algn="l">
              <a:buNone/>
            </a:pPr>
            <a:endParaRPr lang="en-US" sz="1400" dirty="0" smtClean="0"/>
          </a:p>
          <a:p>
            <a:pPr algn="l">
              <a:buNone/>
            </a:pPr>
            <a:r>
              <a:rPr lang="en-US" sz="2000" b="1" dirty="0" smtClean="0"/>
              <a:t>Specific investigations </a:t>
            </a:r>
            <a:r>
              <a:rPr lang="en-US" sz="1400" dirty="0" smtClean="0"/>
              <a:t>to rule out secondary causes in  patients younger than 40 years of age or those with resistant hypertension , Family history,  sedentary lifestyle (exercise, salt intake, smoking habit</a:t>
            </a:r>
            <a:r>
              <a:rPr lang="en-US" sz="1400" dirty="0" smtClean="0"/>
              <a:t>):</a:t>
            </a:r>
            <a:endParaRPr lang="en-US" sz="1400" dirty="0" smtClean="0"/>
          </a:p>
          <a:p>
            <a:pPr algn="l">
              <a:buNone/>
            </a:pPr>
            <a:endParaRPr lang="en-US" sz="1400" dirty="0" smtClean="0"/>
          </a:p>
          <a:p>
            <a:pPr algn="l">
              <a:buNone/>
            </a:pPr>
            <a:r>
              <a:rPr lang="en-US" sz="1400" dirty="0" smtClean="0"/>
              <a:t>-Chest X-ray, Echocardiogram: : to detect </a:t>
            </a:r>
            <a:r>
              <a:rPr lang="en-US" sz="1400" dirty="0" err="1" smtClean="0"/>
              <a:t>cardiomegaly</a:t>
            </a:r>
            <a:r>
              <a:rPr lang="en-US" sz="1400" dirty="0" smtClean="0"/>
              <a:t>, heart failure, </a:t>
            </a:r>
            <a:r>
              <a:rPr lang="en-US" sz="1400" dirty="0" err="1" smtClean="0"/>
              <a:t>coarctation</a:t>
            </a:r>
            <a:r>
              <a:rPr lang="en-US" sz="1400" dirty="0" smtClean="0"/>
              <a:t> of the aorta ,left ventricular hypertrophy </a:t>
            </a:r>
          </a:p>
          <a:p>
            <a:pPr algn="l">
              <a:buFontTx/>
              <a:buChar char="-"/>
            </a:pPr>
            <a:r>
              <a:rPr lang="en-US" sz="1400" dirty="0" smtClean="0"/>
              <a:t>-Renal </a:t>
            </a:r>
            <a:r>
              <a:rPr lang="en-US" sz="1400" dirty="0" smtClean="0"/>
              <a:t>ultrasound/ Renal angiography : to detect possible renal disease /to detect or confirm the presence of renal artery </a:t>
            </a:r>
            <a:r>
              <a:rPr lang="en-US" sz="1400" dirty="0" err="1" smtClean="0"/>
              <a:t>stenosis</a:t>
            </a:r>
            <a:r>
              <a:rPr lang="en-US" sz="1400" dirty="0" smtClean="0"/>
              <a:t> </a:t>
            </a:r>
          </a:p>
          <a:p>
            <a:pPr algn="l">
              <a:buFontTx/>
              <a:buChar char="-"/>
            </a:pPr>
            <a:r>
              <a:rPr lang="en-US" sz="1400" dirty="0" smtClean="0"/>
              <a:t>-Urinary </a:t>
            </a:r>
            <a:r>
              <a:rPr lang="en-US" sz="1400" dirty="0" err="1" smtClean="0"/>
              <a:t>catecholamines</a:t>
            </a:r>
            <a:r>
              <a:rPr lang="en-US" sz="1400" dirty="0" smtClean="0"/>
              <a:t>: to detect possible </a:t>
            </a:r>
            <a:r>
              <a:rPr lang="en-US" sz="1400" dirty="0" err="1" smtClean="0"/>
              <a:t>phaeochromocytoma</a:t>
            </a:r>
            <a:r>
              <a:rPr lang="en-US" sz="1400" dirty="0" smtClean="0"/>
              <a:t> (attacks of headaches, </a:t>
            </a:r>
            <a:r>
              <a:rPr lang="en-US" sz="1400" dirty="0" err="1" smtClean="0"/>
              <a:t>palpitaion</a:t>
            </a:r>
            <a:r>
              <a:rPr lang="en-US" sz="1400" dirty="0" smtClean="0"/>
              <a:t> , sweating) </a:t>
            </a:r>
          </a:p>
          <a:p>
            <a:pPr algn="l">
              <a:buNone/>
            </a:pPr>
            <a:r>
              <a:rPr lang="en-US" sz="1400" dirty="0" smtClean="0"/>
              <a:t> -Urinary </a:t>
            </a:r>
            <a:r>
              <a:rPr lang="en-US" sz="1400" dirty="0" err="1" smtClean="0"/>
              <a:t>cortisol</a:t>
            </a:r>
            <a:r>
              <a:rPr lang="en-US" sz="1400" dirty="0" smtClean="0"/>
              <a:t> and </a:t>
            </a:r>
            <a:r>
              <a:rPr lang="en-US" sz="1400" dirty="0" err="1" smtClean="0"/>
              <a:t>dexamethasone</a:t>
            </a:r>
            <a:r>
              <a:rPr lang="en-US" sz="1400" dirty="0" smtClean="0"/>
              <a:t> suppression test: to detect possible Cushing s syndrome </a:t>
            </a:r>
          </a:p>
          <a:p>
            <a:pPr algn="l">
              <a:buNone/>
            </a:pPr>
            <a:r>
              <a:rPr lang="en-US" sz="1400" dirty="0" smtClean="0"/>
              <a:t>-Plasma </a:t>
            </a:r>
            <a:r>
              <a:rPr lang="en-US" sz="1400" dirty="0" err="1" smtClean="0"/>
              <a:t>renin</a:t>
            </a:r>
            <a:r>
              <a:rPr lang="en-US" sz="1400" dirty="0" smtClean="0"/>
              <a:t> activity and </a:t>
            </a:r>
            <a:r>
              <a:rPr lang="en-US" sz="1400" dirty="0" err="1" smtClean="0"/>
              <a:t>aldosterone</a:t>
            </a:r>
            <a:r>
              <a:rPr lang="en-US" sz="1400" dirty="0" smtClean="0"/>
              <a:t>: to detect possible primary </a:t>
            </a:r>
            <a:r>
              <a:rPr lang="en-US" sz="1400" dirty="0" err="1" smtClean="0"/>
              <a:t>aldosteronism</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Management </a:t>
            </a:r>
            <a:endParaRPr lang="en-US" dirty="0"/>
          </a:p>
        </p:txBody>
      </p:sp>
      <p:sp>
        <p:nvSpPr>
          <p:cNvPr id="3" name="عنصر نائب للمحتوى 2"/>
          <p:cNvSpPr>
            <a:spLocks noGrp="1"/>
          </p:cNvSpPr>
          <p:nvPr>
            <p:ph idx="1"/>
          </p:nvPr>
        </p:nvSpPr>
        <p:spPr/>
        <p:txBody>
          <a:bodyPr>
            <a:normAutofit fontScale="85000" lnSpcReduction="20000"/>
          </a:bodyPr>
          <a:lstStyle/>
          <a:p>
            <a:pPr algn="l">
              <a:buNone/>
            </a:pPr>
            <a:r>
              <a:rPr lang="en-US" sz="2300" dirty="0" smtClean="0"/>
              <a:t>-The benefit of antihypertensive therapy is to reduce the incidence of adverse cardiovascular events, particularly CAD, stroke and heart failure. </a:t>
            </a:r>
          </a:p>
          <a:p>
            <a:pPr algn="l">
              <a:buNone/>
            </a:pPr>
            <a:r>
              <a:rPr lang="en-US" sz="2300" dirty="0" smtClean="0"/>
              <a:t>-According to studies the relative benefits (approximately 30% reduction in risk of stroke  and 20% reduction in risk of CAD)</a:t>
            </a:r>
          </a:p>
          <a:p>
            <a:pPr algn="l">
              <a:buNone/>
            </a:pPr>
            <a:endParaRPr lang="en-US" sz="2300" dirty="0" smtClean="0"/>
          </a:p>
          <a:p>
            <a:pPr algn="l">
              <a:buFontTx/>
              <a:buChar char="-"/>
            </a:pPr>
            <a:r>
              <a:rPr lang="en-US" sz="2400" dirty="0" smtClean="0"/>
              <a:t>-Treatment targets:  the optimum BP for reduction of major cardiovascular events has been found to be 139/83 mmHg, </a:t>
            </a:r>
          </a:p>
          <a:p>
            <a:pPr algn="l">
              <a:buNone/>
            </a:pPr>
            <a:r>
              <a:rPr lang="en-US" sz="2400" dirty="0" smtClean="0"/>
              <a:t>and even lower in patients with diabetes mellitus and chronic </a:t>
            </a:r>
          </a:p>
          <a:p>
            <a:pPr algn="l">
              <a:buNone/>
            </a:pPr>
            <a:r>
              <a:rPr lang="en-US" sz="2400" dirty="0" smtClean="0"/>
              <a:t>kidney disease .</a:t>
            </a:r>
          </a:p>
          <a:p>
            <a:pPr algn="l">
              <a:buNone/>
            </a:pPr>
            <a:endParaRPr lang="en-US" sz="2400" dirty="0" smtClean="0"/>
          </a:p>
          <a:p>
            <a:pPr algn="l">
              <a:buNone/>
            </a:pPr>
            <a:r>
              <a:rPr lang="en-US" sz="2400" dirty="0" smtClean="0"/>
              <a:t>-Treatment targets :</a:t>
            </a:r>
          </a:p>
          <a:p>
            <a:pPr algn="l">
              <a:buNone/>
            </a:pPr>
            <a:r>
              <a:rPr lang="en-US" sz="2400" dirty="0" smtClean="0"/>
              <a:t>Patients </a:t>
            </a:r>
            <a:r>
              <a:rPr lang="en-US" sz="2400" dirty="0" smtClean="0"/>
              <a:t> &lt;80 </a:t>
            </a:r>
            <a:r>
              <a:rPr lang="en-US" sz="2400" dirty="0" smtClean="0"/>
              <a:t>years       &lt; 140/90  / &lt; 135/85, clinic /home, ambulatory retrospectively</a:t>
            </a:r>
          </a:p>
          <a:p>
            <a:pPr algn="l">
              <a:buNone/>
            </a:pPr>
            <a:r>
              <a:rPr lang="en-US" sz="2400" dirty="0" smtClean="0"/>
              <a:t> Patients </a:t>
            </a:r>
            <a:r>
              <a:rPr lang="en-US" sz="2400" dirty="0" smtClean="0"/>
              <a:t>&gt;80 </a:t>
            </a:r>
            <a:r>
              <a:rPr lang="en-US" sz="2400" dirty="0" smtClean="0"/>
              <a:t>years       &lt; 150/90 &lt; 140/85   , clinic / home ambulatory retrospectively </a:t>
            </a:r>
          </a:p>
          <a:p>
            <a:pPr algn="l">
              <a:buNone/>
            </a:pPr>
            <a:endParaRPr lang="en-US" sz="2400" dirty="0" smtClean="0"/>
          </a:p>
          <a:p>
            <a:pPr algn="l">
              <a:buNone/>
            </a:pPr>
            <a:endParaRPr lang="en-US" sz="23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Non drug therapy</a:t>
            </a:r>
            <a:endParaRPr lang="en-US" dirty="0"/>
          </a:p>
        </p:txBody>
      </p:sp>
      <p:sp>
        <p:nvSpPr>
          <p:cNvPr id="3" name="عنصر نائب للمحتوى 2"/>
          <p:cNvSpPr>
            <a:spLocks noGrp="1"/>
          </p:cNvSpPr>
          <p:nvPr>
            <p:ph idx="1"/>
          </p:nvPr>
        </p:nvSpPr>
        <p:spPr/>
        <p:txBody>
          <a:bodyPr>
            <a:normAutofit/>
          </a:bodyPr>
          <a:lstStyle/>
          <a:p>
            <a:pPr algn="l">
              <a:buNone/>
            </a:pPr>
            <a:r>
              <a:rPr lang="en-US" sz="2100" dirty="0" smtClean="0"/>
              <a:t>Appropriate lifestyle measures may obviate the need for drug therapy in patients with borderline hypertension, reduce the dose or the number of drugs required in patients with established hypertension, and directly reduce cardiovascular risk.</a:t>
            </a:r>
          </a:p>
          <a:p>
            <a:pPr algn="l">
              <a:buNone/>
            </a:pPr>
            <a:endParaRPr lang="en-US" sz="2100" dirty="0" smtClean="0"/>
          </a:p>
          <a:p>
            <a:pPr algn="l">
              <a:buNone/>
            </a:pPr>
            <a:r>
              <a:rPr lang="en-US" sz="2100" dirty="0" smtClean="0"/>
              <a:t> -Correcting obesity , taking regular physical exercise </a:t>
            </a:r>
          </a:p>
          <a:p>
            <a:pPr algn="l">
              <a:buNone/>
            </a:pPr>
            <a:r>
              <a:rPr lang="en-US" sz="2100" dirty="0" smtClean="0"/>
              <a:t>-Reducing alcohol intake</a:t>
            </a:r>
          </a:p>
          <a:p>
            <a:pPr algn="l">
              <a:buNone/>
            </a:pPr>
            <a:r>
              <a:rPr lang="en-US" sz="2100" dirty="0" smtClean="0"/>
              <a:t>-Restricting salt intake</a:t>
            </a:r>
          </a:p>
          <a:p>
            <a:pPr algn="l">
              <a:buNone/>
            </a:pPr>
            <a:r>
              <a:rPr lang="en-US" sz="2100" dirty="0" smtClean="0"/>
              <a:t>-stop smoking</a:t>
            </a:r>
          </a:p>
          <a:p>
            <a:pPr algn="l">
              <a:buNone/>
            </a:pPr>
            <a:r>
              <a:rPr lang="en-US" sz="2100" dirty="0" smtClean="0"/>
              <a:t>-Eating oily fish and adopting a diet that is low in saturated fat may produce further reductions in cardiovascular risk that are independent of changes in BP</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552f18cf-bdef-41d4-98f5-7756bfd20757.jpg"/>
          <p:cNvPicPr>
            <a:picLocks noGrp="1" noChangeAspect="1"/>
          </p:cNvPicPr>
          <p:nvPr>
            <p:ph idx="1"/>
          </p:nvPr>
        </p:nvPicPr>
        <p:blipFill>
          <a:blip r:embed="rId2"/>
          <a:stretch>
            <a:fillRect/>
          </a:stretch>
        </p:blipFill>
        <p:spPr>
          <a:xfrm>
            <a:off x="357158" y="0"/>
            <a:ext cx="8501122" cy="6572272"/>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b70a8b40-b147-4c29-88e8-775732b4099e.jpg"/>
          <p:cNvPicPr>
            <a:picLocks noGrp="1" noChangeAspect="1"/>
          </p:cNvPicPr>
          <p:nvPr>
            <p:ph idx="1"/>
          </p:nvPr>
        </p:nvPicPr>
        <p:blipFill>
          <a:blip r:embed="rId2"/>
          <a:stretch>
            <a:fillRect/>
          </a:stretch>
        </p:blipFill>
        <p:spPr>
          <a:xfrm>
            <a:off x="214282" y="214290"/>
            <a:ext cx="8215370" cy="6215106"/>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20ee6f95-08ff-45c1-b8f1-5103613dae21.jpg"/>
          <p:cNvPicPr>
            <a:picLocks noGrp="1" noChangeAspect="1"/>
          </p:cNvPicPr>
          <p:nvPr>
            <p:ph idx="1"/>
          </p:nvPr>
        </p:nvPicPr>
        <p:blipFill>
          <a:blip r:embed="rId2"/>
          <a:stretch>
            <a:fillRect/>
          </a:stretch>
        </p:blipFill>
        <p:spPr>
          <a:xfrm>
            <a:off x="428596" y="285728"/>
            <a:ext cx="8429684" cy="584043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Definition</a:t>
            </a:r>
            <a:endParaRPr lang="en-US" dirty="0"/>
          </a:p>
        </p:txBody>
      </p:sp>
      <p:sp>
        <p:nvSpPr>
          <p:cNvPr id="3" name="عنصر نائب للمحتوى 2"/>
          <p:cNvSpPr>
            <a:spLocks noGrp="1"/>
          </p:cNvSpPr>
          <p:nvPr>
            <p:ph idx="1"/>
          </p:nvPr>
        </p:nvSpPr>
        <p:spPr/>
        <p:txBody>
          <a:bodyPr>
            <a:normAutofit fontScale="62500" lnSpcReduction="20000"/>
          </a:bodyPr>
          <a:lstStyle/>
          <a:p>
            <a:pPr algn="l">
              <a:buNone/>
            </a:pPr>
            <a:r>
              <a:rPr lang="en-US" dirty="0" smtClean="0"/>
              <a:t>Is persistent elevation of blood pressure more than 140/90 </a:t>
            </a:r>
            <a:r>
              <a:rPr lang="en-US" dirty="0" err="1" smtClean="0"/>
              <a:t>mmhg</a:t>
            </a:r>
            <a:r>
              <a:rPr lang="en-US" dirty="0" smtClean="0"/>
              <a:t>.</a:t>
            </a:r>
          </a:p>
          <a:p>
            <a:pPr algn="l">
              <a:buNone/>
            </a:pPr>
            <a:r>
              <a:rPr lang="en-US" dirty="0" smtClean="0"/>
              <a:t>It is usually asymptomatic until the diagnosis is made at a routine physical examination or when a complication arises. </a:t>
            </a:r>
            <a:r>
              <a:rPr lang="en-US" dirty="0" smtClean="0"/>
              <a:t>( </a:t>
            </a:r>
            <a:r>
              <a:rPr lang="en-US" dirty="0" smtClean="0"/>
              <a:t>BP check is advisable every 5 years in adults over 40 years of age to pick up occult hypertension</a:t>
            </a:r>
            <a:r>
              <a:rPr lang="en-US" dirty="0" smtClean="0"/>
              <a:t>.) </a:t>
            </a:r>
            <a:endParaRPr lang="en-US" dirty="0" smtClean="0"/>
          </a:p>
          <a:p>
            <a:pPr algn="l">
              <a:buNone/>
            </a:pPr>
            <a:endParaRPr lang="en-US" dirty="0" smtClean="0"/>
          </a:p>
          <a:p>
            <a:pPr algn="l">
              <a:buNone/>
            </a:pPr>
            <a:r>
              <a:rPr lang="en-US" dirty="0" smtClean="0"/>
              <a:t>-Sometimes clinical features may be observed that can give a clue to the underlying cause of hypertension. These include radio-femoral delay in patients with </a:t>
            </a:r>
            <a:r>
              <a:rPr lang="en-US" dirty="0" err="1" smtClean="0"/>
              <a:t>coarctation</a:t>
            </a:r>
            <a:r>
              <a:rPr lang="en-US" dirty="0" smtClean="0"/>
              <a:t> of the aorta , enlarged kidneys in patients with polycystic kidney disease, abdominal bruits that may suggest renal artery .</a:t>
            </a:r>
          </a:p>
          <a:p>
            <a:pPr algn="l">
              <a:buNone/>
            </a:pPr>
            <a:r>
              <a:rPr lang="en-US" dirty="0" err="1" smtClean="0"/>
              <a:t>stenosis</a:t>
            </a:r>
            <a:r>
              <a:rPr lang="en-US" dirty="0" smtClean="0"/>
              <a:t> and the characteristic of Cushing’s syndrome</a:t>
            </a:r>
          </a:p>
          <a:p>
            <a:pPr algn="l">
              <a:buNone/>
            </a:pPr>
            <a:endParaRPr lang="en-US" dirty="0" smtClean="0"/>
          </a:p>
          <a:p>
            <a:pPr algn="l">
              <a:buNone/>
            </a:pPr>
            <a:r>
              <a:rPr lang="en-US" dirty="0" smtClean="0"/>
              <a:t>-The cardiovascular risks associated with </a:t>
            </a:r>
            <a:r>
              <a:rPr lang="en-US" dirty="0" smtClean="0"/>
              <a:t>hypertension </a:t>
            </a:r>
            <a:r>
              <a:rPr lang="en-US" dirty="0" smtClean="0"/>
              <a:t>depend on the combination of risk factors in an individual, such as age, sex, weight, physical activity, smoking, family history, serum cholesterol, diabetes mellitus and pre-existing vascular disease.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Refractory HTN</a:t>
            </a:r>
            <a:endParaRPr lang="en-US" dirty="0"/>
          </a:p>
        </p:txBody>
      </p:sp>
      <p:sp>
        <p:nvSpPr>
          <p:cNvPr id="3" name="عنصر نائب للمحتوى 2"/>
          <p:cNvSpPr>
            <a:spLocks noGrp="1"/>
          </p:cNvSpPr>
          <p:nvPr>
            <p:ph idx="1"/>
          </p:nvPr>
        </p:nvSpPr>
        <p:spPr/>
        <p:txBody>
          <a:bodyPr>
            <a:normAutofit/>
          </a:bodyPr>
          <a:lstStyle/>
          <a:p>
            <a:endParaRPr lang="en-US" dirty="0" smtClean="0"/>
          </a:p>
          <a:p>
            <a:pPr algn="l">
              <a:buNone/>
            </a:pPr>
            <a:r>
              <a:rPr lang="en-US" sz="1900" dirty="0" smtClean="0"/>
              <a:t>Refractory hypertension refers to the situation where multiple drug treatments do not give adequate control of BP. Although this may be due to common </a:t>
            </a:r>
            <a:r>
              <a:rPr lang="en-US" sz="1900" dirty="0" smtClean="0"/>
              <a:t>cause</a:t>
            </a:r>
          </a:p>
          <a:p>
            <a:pPr algn="l">
              <a:buNone/>
            </a:pPr>
            <a:r>
              <a:rPr lang="en-US" sz="1900" dirty="0" smtClean="0"/>
              <a:t>of treatment failure is non-adherence to drug therapy./ secondary cause </a:t>
            </a:r>
          </a:p>
          <a:p>
            <a:pPr algn="l">
              <a:buNone/>
            </a:pPr>
            <a:endParaRPr lang="en-US" sz="1800" dirty="0" smtClean="0"/>
          </a:p>
          <a:p>
            <a:pPr algn="l">
              <a:buNone/>
            </a:pPr>
            <a:r>
              <a:rPr lang="en-US" sz="1800" dirty="0" smtClean="0"/>
              <a:t>- </a:t>
            </a:r>
            <a:r>
              <a:rPr lang="en-US" sz="1800" dirty="0" err="1" smtClean="0"/>
              <a:t>Spironolactone</a:t>
            </a:r>
            <a:r>
              <a:rPr lang="en-US" sz="1800" dirty="0" smtClean="0"/>
              <a:t> is a particularly useful addition in patients with</a:t>
            </a:r>
          </a:p>
          <a:p>
            <a:pPr algn="l">
              <a:buNone/>
            </a:pPr>
            <a:r>
              <a:rPr lang="en-US" sz="1800" dirty="0" smtClean="0"/>
              <a:t>treatment-resistant hypertension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proxy-image (3).jpg"/>
          <p:cNvPicPr>
            <a:picLocks noGrp="1" noChangeAspect="1"/>
          </p:cNvPicPr>
          <p:nvPr>
            <p:ph idx="1"/>
          </p:nvPr>
        </p:nvPicPr>
        <p:blipFill>
          <a:blip r:embed="rId2"/>
          <a:stretch>
            <a:fillRect/>
          </a:stretch>
        </p:blipFill>
        <p:spPr>
          <a:xfrm>
            <a:off x="357158" y="214290"/>
            <a:ext cx="8143932" cy="5643602"/>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187fa02f-ff0c-42d0-8678-771c7018bc79.jpg"/>
          <p:cNvPicPr>
            <a:picLocks noGrp="1" noChangeAspect="1"/>
          </p:cNvPicPr>
          <p:nvPr>
            <p:ph idx="1"/>
          </p:nvPr>
        </p:nvPicPr>
        <p:blipFill>
          <a:blip r:embed="rId2"/>
          <a:stretch>
            <a:fillRect/>
          </a:stretch>
        </p:blipFill>
        <p:spPr>
          <a:xfrm>
            <a:off x="142845" y="214290"/>
            <a:ext cx="8715436" cy="6215106"/>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proxy-image (4).jpg"/>
          <p:cNvPicPr>
            <a:picLocks noGrp="1" noChangeAspect="1"/>
          </p:cNvPicPr>
          <p:nvPr>
            <p:ph idx="1"/>
          </p:nvPr>
        </p:nvPicPr>
        <p:blipFill>
          <a:blip r:embed="rId2"/>
          <a:stretch>
            <a:fillRect/>
          </a:stretch>
        </p:blipFill>
        <p:spPr>
          <a:xfrm>
            <a:off x="1" y="0"/>
            <a:ext cx="9144000" cy="68580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Accelerated or malignant hypertension</a:t>
            </a:r>
            <a:endParaRPr lang="en-US" dirty="0"/>
          </a:p>
        </p:txBody>
      </p:sp>
      <p:sp>
        <p:nvSpPr>
          <p:cNvPr id="3" name="عنصر نائب للمحتوى 2"/>
          <p:cNvSpPr>
            <a:spLocks noGrp="1"/>
          </p:cNvSpPr>
          <p:nvPr>
            <p:ph idx="1"/>
          </p:nvPr>
        </p:nvSpPr>
        <p:spPr/>
        <p:txBody>
          <a:bodyPr>
            <a:noAutofit/>
          </a:bodyPr>
          <a:lstStyle/>
          <a:p>
            <a:pPr algn="l">
              <a:buNone/>
            </a:pPr>
            <a:r>
              <a:rPr lang="en-US" sz="1600" dirty="0" smtClean="0"/>
              <a:t>I</a:t>
            </a:r>
            <a:r>
              <a:rPr lang="en-US" sz="1600" dirty="0" smtClean="0"/>
              <a:t>s </a:t>
            </a:r>
            <a:r>
              <a:rPr lang="en-US" sz="1600" dirty="0" smtClean="0"/>
              <a:t>a rare condition that can complicate hypertension of any </a:t>
            </a:r>
            <a:r>
              <a:rPr lang="en-US" sz="1600" dirty="0" err="1" smtClean="0"/>
              <a:t>aetiology</a:t>
            </a:r>
            <a:r>
              <a:rPr lang="en-US" sz="1600" dirty="0" smtClean="0"/>
              <a:t>. It is </a:t>
            </a:r>
            <a:r>
              <a:rPr lang="en-US" sz="1600" dirty="0" err="1" smtClean="0"/>
              <a:t>characterised</a:t>
            </a:r>
            <a:r>
              <a:rPr lang="en-US" sz="1600" dirty="0" smtClean="0"/>
              <a:t> by accelerated </a:t>
            </a:r>
            <a:r>
              <a:rPr lang="en-US" sz="1600" dirty="0" err="1" smtClean="0"/>
              <a:t>microvascular</a:t>
            </a:r>
            <a:r>
              <a:rPr lang="en-US" sz="1600" dirty="0" smtClean="0"/>
              <a:t> damage with necrosis in the walls of small arteries and arterioles (</a:t>
            </a:r>
            <a:r>
              <a:rPr lang="en-US" sz="1600" dirty="0" err="1" smtClean="0"/>
              <a:t>fibrinoid</a:t>
            </a:r>
            <a:r>
              <a:rPr lang="en-US" sz="1600" dirty="0" smtClean="0"/>
              <a:t> necrosis) and by intravascular thrombosis.</a:t>
            </a:r>
          </a:p>
          <a:p>
            <a:pPr algn="l">
              <a:buNone/>
            </a:pPr>
            <a:endParaRPr lang="en-US" sz="1600" dirty="0" smtClean="0"/>
          </a:p>
          <a:p>
            <a:pPr algn="l">
              <a:buNone/>
            </a:pPr>
            <a:r>
              <a:rPr lang="en-US" sz="1600" dirty="0" smtClean="0"/>
              <a:t>The diagnosis is based on evidence of high BP and rapidly </a:t>
            </a:r>
            <a:r>
              <a:rPr lang="en-US" sz="1600" dirty="0" smtClean="0"/>
              <a:t>progressive end-organ </a:t>
            </a:r>
            <a:r>
              <a:rPr lang="en-US" sz="1600" dirty="0" smtClean="0"/>
              <a:t>damage, such as retinopathy (grade 3 or 4), </a:t>
            </a:r>
            <a:r>
              <a:rPr lang="en-US" sz="1600" dirty="0" smtClean="0"/>
              <a:t>renal dysfunction </a:t>
            </a:r>
            <a:r>
              <a:rPr lang="en-US" sz="1600" dirty="0" smtClean="0"/>
              <a:t>(especially </a:t>
            </a:r>
            <a:r>
              <a:rPr lang="en-US" sz="1600" dirty="0" err="1" smtClean="0"/>
              <a:t>proteinuria</a:t>
            </a:r>
            <a:r>
              <a:rPr lang="en-US" sz="1600" dirty="0" smtClean="0"/>
              <a:t>) and hypertensive </a:t>
            </a:r>
            <a:r>
              <a:rPr lang="en-US" sz="1600" dirty="0" smtClean="0"/>
              <a:t>encephalopathy Or Left </a:t>
            </a:r>
            <a:r>
              <a:rPr lang="en-US" sz="1600" dirty="0" smtClean="0"/>
              <a:t>ventricular failure may occur and death occurs </a:t>
            </a:r>
            <a:r>
              <a:rPr lang="en-US" sz="1600" dirty="0" smtClean="0"/>
              <a:t>within months </a:t>
            </a:r>
            <a:r>
              <a:rPr lang="en-US" sz="1600" dirty="0" smtClean="0"/>
              <a:t>if untreated.</a:t>
            </a:r>
          </a:p>
          <a:p>
            <a:pPr algn="l">
              <a:buNone/>
            </a:pPr>
            <a:endParaRPr lang="en-US" sz="1600" dirty="0" smtClean="0"/>
          </a:p>
          <a:p>
            <a:pPr algn="l">
              <a:buNone/>
            </a:pPr>
            <a:r>
              <a:rPr lang="en-US" sz="1600" dirty="0" smtClean="0"/>
              <a:t>Management: lowering BP too quickly may </a:t>
            </a:r>
            <a:r>
              <a:rPr lang="en-US" sz="1600" dirty="0" smtClean="0"/>
              <a:t>compromise tissue </a:t>
            </a:r>
            <a:r>
              <a:rPr lang="en-US" sz="1600" dirty="0" smtClean="0"/>
              <a:t>perfusion due to altered </a:t>
            </a:r>
            <a:r>
              <a:rPr lang="en-US" sz="1600" dirty="0" err="1" smtClean="0"/>
              <a:t>autoregulation</a:t>
            </a:r>
            <a:r>
              <a:rPr lang="en-US" sz="1600" dirty="0" smtClean="0"/>
              <a:t> and can </a:t>
            </a:r>
            <a:r>
              <a:rPr lang="en-US" sz="1600" dirty="0" smtClean="0"/>
              <a:t>cause cerebral </a:t>
            </a:r>
            <a:r>
              <a:rPr lang="en-US" sz="1600" dirty="0" smtClean="0"/>
              <a:t>damage, including occipital blindness, and precipitate </a:t>
            </a:r>
            <a:r>
              <a:rPr lang="en-US" sz="1600" dirty="0" smtClean="0"/>
              <a:t>coronary or </a:t>
            </a:r>
            <a:r>
              <a:rPr lang="en-US" sz="1600" dirty="0" smtClean="0"/>
              <a:t>renal </a:t>
            </a:r>
            <a:r>
              <a:rPr lang="en-US" sz="1600" dirty="0" err="1" smtClean="0"/>
              <a:t>insuffciency</a:t>
            </a:r>
            <a:r>
              <a:rPr lang="en-US" sz="1600" dirty="0" smtClean="0"/>
              <a:t>. Even in the presence of cardiac failure </a:t>
            </a:r>
            <a:r>
              <a:rPr lang="en-US" sz="1600" dirty="0" smtClean="0"/>
              <a:t>or hypertensive </a:t>
            </a:r>
            <a:r>
              <a:rPr lang="en-US" sz="1600" dirty="0" smtClean="0"/>
              <a:t>encephalopathy, a controlled reduction to a level of </a:t>
            </a:r>
            <a:r>
              <a:rPr lang="en-US" sz="1600" dirty="0" smtClean="0"/>
              <a:t>about 150/90 </a:t>
            </a:r>
            <a:r>
              <a:rPr lang="en-US" sz="1600" dirty="0" smtClean="0"/>
              <a:t>mmHg over a period of 24–48 hours is ideal.</a:t>
            </a:r>
          </a:p>
          <a:p>
            <a:pPr algn="l">
              <a:buNone/>
            </a:pPr>
            <a:endParaRPr lang="en-US" sz="1600" dirty="0" smtClean="0"/>
          </a:p>
          <a:p>
            <a:pPr algn="l">
              <a:buNone/>
            </a:pPr>
            <a:r>
              <a:rPr lang="en-US" sz="1600" dirty="0" smtClean="0"/>
              <a:t>Intravenous or intramuscular </a:t>
            </a:r>
            <a:r>
              <a:rPr lang="en-US" sz="1600" dirty="0" err="1" smtClean="0"/>
              <a:t>labetalol</a:t>
            </a:r>
            <a:r>
              <a:rPr lang="en-US" sz="1600" dirty="0" smtClean="0"/>
              <a:t> ,</a:t>
            </a:r>
            <a:r>
              <a:rPr lang="en-US" sz="1600" dirty="0" err="1" smtClean="0"/>
              <a:t>intravenou</a:t>
            </a:r>
            <a:r>
              <a:rPr lang="en-US" sz="1600" dirty="0" smtClean="0"/>
              <a:t> GTN , intramuscular and intravenous sodium </a:t>
            </a:r>
            <a:r>
              <a:rPr lang="en-US" sz="1600" dirty="0" err="1" smtClean="0"/>
              <a:t>nitroprusside</a:t>
            </a:r>
            <a:r>
              <a:rPr lang="en-US" sz="1600" dirty="0" smtClean="0"/>
              <a:t> </a:t>
            </a:r>
            <a:r>
              <a:rPr lang="en-US" sz="1600" dirty="0" smtClean="0"/>
              <a:t>are </a:t>
            </a:r>
            <a:r>
              <a:rPr lang="en-US" sz="1600" dirty="0" smtClean="0"/>
              <a:t>all effective but require careful supervision, preferably in a high-dependency unit</a:t>
            </a:r>
            <a:endParaRPr lang="en-US" sz="1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714348" y="1714488"/>
            <a:ext cx="4802148" cy="3416320"/>
          </a:xfrm>
          <a:prstGeom prst="rect">
            <a:avLst/>
          </a:prstGeom>
          <a:noFill/>
        </p:spPr>
        <p:txBody>
          <a:bodyPr wrap="none" lIns="91440" tIns="45720" rIns="91440" bIns="45720">
            <a:spAutoFit/>
          </a:bodyPr>
          <a:lstStyle/>
          <a:p>
            <a:pPr algn="ctr"/>
            <a:endPar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ctr"/>
            <a:endPar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Dr </a:t>
            </a:r>
            <a:r>
              <a:rPr lang="en-US" sz="5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Razan</a:t>
            </a: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a:t>
            </a:r>
            <a:r>
              <a:rPr lang="en-US" sz="5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lodat</a:t>
            </a:r>
            <a:endPar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Thank </a:t>
            </a: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you </a:t>
            </a:r>
            <a:endParaRPr lang="ar-SA"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ed945ae2-831c-479f-8772-8b3a912c5adc.jpg"/>
          <p:cNvPicPr>
            <a:picLocks noGrp="1" noChangeAspect="1"/>
          </p:cNvPicPr>
          <p:nvPr>
            <p:ph idx="1"/>
          </p:nvPr>
        </p:nvPicPr>
        <p:blipFill>
          <a:blip r:embed="rId2"/>
          <a:stretch>
            <a:fillRect/>
          </a:stretch>
        </p:blipFill>
        <p:spPr>
          <a:xfrm>
            <a:off x="1428728" y="642918"/>
            <a:ext cx="6643734" cy="5617707"/>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Pathogenesis</a:t>
            </a:r>
            <a:endParaRPr lang="en-US" dirty="0"/>
          </a:p>
        </p:txBody>
      </p:sp>
      <p:sp>
        <p:nvSpPr>
          <p:cNvPr id="3" name="عنصر نائب للمحتوى 2"/>
          <p:cNvSpPr>
            <a:spLocks noGrp="1"/>
          </p:cNvSpPr>
          <p:nvPr>
            <p:ph idx="1"/>
          </p:nvPr>
        </p:nvSpPr>
        <p:spPr/>
        <p:txBody>
          <a:bodyPr>
            <a:normAutofit/>
          </a:bodyPr>
          <a:lstStyle/>
          <a:p>
            <a:pPr algn="l">
              <a:buNone/>
            </a:pPr>
            <a:r>
              <a:rPr lang="en-US" sz="2600" dirty="0" smtClean="0"/>
              <a:t>Many factors may contribute to the regulation of BP and the development of hypertension, including renal dysfunction, peripheral resistance, vessel tone, endothelial dysfunction, autonomic tone, insulin resistance and </a:t>
            </a:r>
            <a:r>
              <a:rPr lang="en-US" sz="2600" dirty="0" err="1" smtClean="0"/>
              <a:t>neurohumoral</a:t>
            </a:r>
            <a:r>
              <a:rPr lang="en-US" sz="2600" dirty="0" smtClean="0"/>
              <a:t> factors. </a:t>
            </a:r>
          </a:p>
          <a:p>
            <a:pPr algn="l">
              <a:buNone/>
            </a:pPr>
            <a:endParaRPr lang="en-US" sz="2600" dirty="0" smtClean="0"/>
          </a:p>
          <a:p>
            <a:pPr algn="l">
              <a:buNone/>
            </a:pPr>
            <a:r>
              <a:rPr lang="en-US" sz="2600" dirty="0" smtClean="0"/>
              <a:t>-In more than 95% of cases, no specific underlying cause of hypertension can be found. Such patients are said to have essential hypertension. </a:t>
            </a:r>
          </a:p>
          <a:p>
            <a:pPr algn="l">
              <a:buNone/>
            </a:pPr>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Risk factors</a:t>
            </a:r>
            <a:endParaRPr lang="en-US" dirty="0"/>
          </a:p>
        </p:txBody>
      </p:sp>
      <p:sp>
        <p:nvSpPr>
          <p:cNvPr id="3" name="عنصر نائب للمحتوى 2"/>
          <p:cNvSpPr>
            <a:spLocks noGrp="1"/>
          </p:cNvSpPr>
          <p:nvPr>
            <p:ph idx="1"/>
          </p:nvPr>
        </p:nvSpPr>
        <p:spPr/>
        <p:txBody>
          <a:bodyPr>
            <a:normAutofit lnSpcReduction="10000"/>
          </a:bodyPr>
          <a:lstStyle/>
          <a:p>
            <a:pPr algn="l">
              <a:buNone/>
            </a:pPr>
            <a:r>
              <a:rPr lang="en-US" sz="2400" dirty="0" smtClean="0"/>
              <a:t>1-Ethnicity ,hypertension is more common in some ethnic groups, particularly African Americans and Japanese, and approximately 40%–60% is explained by genetic factors. </a:t>
            </a:r>
          </a:p>
          <a:p>
            <a:pPr algn="l">
              <a:buNone/>
            </a:pPr>
            <a:endParaRPr lang="en-US" sz="2400" dirty="0" smtClean="0"/>
          </a:p>
          <a:p>
            <a:pPr algn="l">
              <a:buNone/>
            </a:pPr>
            <a:r>
              <a:rPr lang="en-US" sz="2400" dirty="0" smtClean="0"/>
              <a:t>2-Age is a strong risk factor in all ethnic groups. </a:t>
            </a:r>
          </a:p>
          <a:p>
            <a:pPr algn="l">
              <a:buNone/>
            </a:pPr>
            <a:endParaRPr lang="en-US" sz="2400" dirty="0" smtClean="0"/>
          </a:p>
          <a:p>
            <a:pPr algn="l">
              <a:buNone/>
            </a:pPr>
            <a:r>
              <a:rPr lang="en-US" sz="2400" dirty="0" smtClean="0"/>
              <a:t>3-Important environmental factors include a high salt intake, heavy consumption of alcohol, obesity and lack of exercise. </a:t>
            </a:r>
          </a:p>
          <a:p>
            <a:pPr algn="l">
              <a:buNone/>
            </a:pPr>
            <a:r>
              <a:rPr lang="en-US" sz="2400" dirty="0" smtClean="0"/>
              <a:t>4-Impaired intrauterine growth and low birth weight are associated with an increased risk of hypertension later in life. </a:t>
            </a:r>
          </a:p>
          <a:p>
            <a:pPr algn="l">
              <a:buNone/>
            </a:pPr>
            <a:r>
              <a:rPr lang="en-US" sz="2400" dirty="0" smtClean="0"/>
              <a:t>5- In about 5% of cases, hypertension is secondary to a specific disease</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851c8d25-ac3a-4017-97bb-af75186d2e71.jpg"/>
          <p:cNvPicPr>
            <a:picLocks noGrp="1" noChangeAspect="1"/>
          </p:cNvPicPr>
          <p:nvPr>
            <p:ph idx="1"/>
          </p:nvPr>
        </p:nvPicPr>
        <p:blipFill>
          <a:blip r:embed="rId2"/>
          <a:stretch>
            <a:fillRect/>
          </a:stretch>
        </p:blipFill>
        <p:spPr>
          <a:xfrm>
            <a:off x="357158" y="214290"/>
            <a:ext cx="8215370" cy="6286544"/>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Mercury-Sphygmomanometer-with-stethoscope-6.png"/>
          <p:cNvPicPr>
            <a:picLocks noGrp="1" noChangeAspect="1"/>
          </p:cNvPicPr>
          <p:nvPr>
            <p:ph idx="1"/>
          </p:nvPr>
        </p:nvPicPr>
        <p:blipFill>
          <a:blip r:embed="rId2"/>
          <a:stretch>
            <a:fillRect/>
          </a:stretch>
        </p:blipFill>
        <p:spPr>
          <a:xfrm>
            <a:off x="428596" y="1714488"/>
            <a:ext cx="4429156" cy="4525963"/>
          </a:xfrm>
        </p:spPr>
      </p:pic>
      <p:pic>
        <p:nvPicPr>
          <p:cNvPr id="5" name="صورة 4" descr="proxy-image.jpg"/>
          <p:cNvPicPr>
            <a:picLocks noChangeAspect="1"/>
          </p:cNvPicPr>
          <p:nvPr/>
        </p:nvPicPr>
        <p:blipFill>
          <a:blip r:embed="rId3"/>
          <a:stretch>
            <a:fillRect/>
          </a:stretch>
        </p:blipFill>
        <p:spPr>
          <a:xfrm>
            <a:off x="5572132" y="1714488"/>
            <a:ext cx="3357562" cy="442915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How to measure BP</a:t>
            </a:r>
            <a:endParaRPr lang="en-US" dirty="0"/>
          </a:p>
        </p:txBody>
      </p:sp>
      <p:sp>
        <p:nvSpPr>
          <p:cNvPr id="3" name="عنصر نائب للمحتوى 2"/>
          <p:cNvSpPr>
            <a:spLocks noGrp="1"/>
          </p:cNvSpPr>
          <p:nvPr>
            <p:ph idx="1"/>
          </p:nvPr>
        </p:nvSpPr>
        <p:spPr/>
        <p:txBody>
          <a:bodyPr>
            <a:normAutofit lnSpcReduction="10000"/>
          </a:bodyPr>
          <a:lstStyle/>
          <a:p>
            <a:pPr algn="l">
              <a:buNone/>
            </a:pPr>
            <a:r>
              <a:rPr lang="en-US" sz="2000" dirty="0" smtClean="0"/>
              <a:t>-Use a machine that has been validated, well maintained and properly calibrated .</a:t>
            </a:r>
          </a:p>
          <a:p>
            <a:pPr algn="l">
              <a:buNone/>
            </a:pPr>
            <a:r>
              <a:rPr lang="en-US" sz="2000" dirty="0" smtClean="0"/>
              <a:t>-Measure sitting BP routinely, with additional standing BP in older and diabetic patients and those with possible postural hypotension; rest the patient for 2 minutes .</a:t>
            </a:r>
          </a:p>
          <a:p>
            <a:pPr algn="l">
              <a:buFontTx/>
              <a:buChar char="-"/>
            </a:pPr>
            <a:r>
              <a:rPr lang="en-US" sz="2000" dirty="0" smtClean="0"/>
              <a:t>-Remove tight clothing from the arm </a:t>
            </a:r>
          </a:p>
          <a:p>
            <a:pPr algn="l">
              <a:buNone/>
            </a:pPr>
            <a:r>
              <a:rPr lang="en-US" sz="2000" dirty="0" smtClean="0"/>
              <a:t>-Support the arm at the level of the heart .</a:t>
            </a:r>
          </a:p>
          <a:p>
            <a:pPr algn="l">
              <a:buNone/>
            </a:pPr>
            <a:r>
              <a:rPr lang="en-US" sz="2000" dirty="0" smtClean="0"/>
              <a:t>-Use a cuff of appropriate size (the bladder must encompass more than </a:t>
            </a:r>
            <a:r>
              <a:rPr lang="en-US" sz="2000" dirty="0" err="1" smtClean="0"/>
              <a:t>twothirds</a:t>
            </a:r>
            <a:r>
              <a:rPr lang="en-US" sz="2000" dirty="0" smtClean="0"/>
              <a:t> of the arm) </a:t>
            </a:r>
          </a:p>
          <a:p>
            <a:pPr algn="l">
              <a:buFontTx/>
              <a:buChar char="-"/>
            </a:pPr>
            <a:r>
              <a:rPr lang="en-US" sz="2000" dirty="0" smtClean="0"/>
              <a:t>-Lower the pressure slowly (2 mmHg per second)</a:t>
            </a:r>
          </a:p>
          <a:p>
            <a:pPr algn="l">
              <a:buFontTx/>
              <a:buChar char="-"/>
            </a:pPr>
            <a:r>
              <a:rPr lang="en-US" sz="2000" dirty="0" smtClean="0"/>
              <a:t>-Read the BP to the nearest 2 mmHg </a:t>
            </a:r>
          </a:p>
          <a:p>
            <a:pPr algn="l">
              <a:buFontTx/>
              <a:buChar char="-"/>
            </a:pPr>
            <a:r>
              <a:rPr lang="en-US" sz="2000" dirty="0" smtClean="0"/>
              <a:t>-Use phase V (disappearance of sounds) to measure diastolic BP </a:t>
            </a:r>
          </a:p>
          <a:p>
            <a:pPr algn="l">
              <a:buFontTx/>
              <a:buChar char="-"/>
            </a:pPr>
            <a:r>
              <a:rPr lang="en-US" sz="2000" dirty="0" smtClean="0"/>
              <a:t>-Take two measurements at each visit</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7158" y="500042"/>
            <a:ext cx="8229600" cy="5643602"/>
          </a:xfrm>
        </p:spPr>
        <p:txBody>
          <a:bodyPr>
            <a:noAutofit/>
          </a:bodyPr>
          <a:lstStyle/>
          <a:p>
            <a:pPr algn="l">
              <a:buNone/>
            </a:pPr>
            <a:r>
              <a:rPr lang="en-US" sz="1600" dirty="0" smtClean="0"/>
              <a:t>-Ambulatory blood pressure measurement: </a:t>
            </a:r>
          </a:p>
          <a:p>
            <a:pPr algn="l">
              <a:buNone/>
            </a:pPr>
            <a:r>
              <a:rPr lang="en-US" sz="1600" dirty="0" smtClean="0"/>
              <a:t>A series of automated ambulatory BP measurements obtained over 24 hours or longer provide a better profile than a limited number of clinic readings and correlate more closely with evidence of target organ damage than casual BP measurements. </a:t>
            </a:r>
          </a:p>
          <a:p>
            <a:pPr algn="l">
              <a:buNone/>
            </a:pPr>
            <a:endParaRPr lang="en-US" sz="1600" dirty="0" smtClean="0"/>
          </a:p>
          <a:p>
            <a:pPr algn="l">
              <a:buNone/>
            </a:pPr>
            <a:r>
              <a:rPr lang="en-US" sz="1600" dirty="0" smtClean="0"/>
              <a:t>-Home blood pressure measurements :</a:t>
            </a:r>
          </a:p>
          <a:p>
            <a:pPr algn="l">
              <a:buNone/>
            </a:pPr>
            <a:r>
              <a:rPr lang="en-US" sz="1600" dirty="0" smtClean="0"/>
              <a:t>Patients can measure their own BP at home using a range of commercially available semi-automatic devices. The value of such measurements is dependent on the environment and timing of the readings measured. </a:t>
            </a:r>
          </a:p>
          <a:p>
            <a:pPr algn="l">
              <a:buNone/>
            </a:pPr>
            <a:endParaRPr lang="en-US" sz="1600" dirty="0" smtClean="0"/>
          </a:p>
          <a:p>
            <a:pPr algn="l">
              <a:buNone/>
            </a:pPr>
            <a:r>
              <a:rPr lang="en-US" sz="1600" dirty="0" smtClean="0"/>
              <a:t>Home or ambulatory BP measurements are particularly helpful in patients with unusually labile BP, those with refractory hypertension, those who may have symptomatic hypotension, and those in whom white coat hypertension is suspected.</a:t>
            </a:r>
          </a:p>
          <a:p>
            <a:pPr algn="l">
              <a:buNone/>
            </a:pPr>
            <a:endParaRPr lang="en-US" sz="1600" dirty="0" smtClean="0"/>
          </a:p>
          <a:p>
            <a:pPr algn="l">
              <a:buNone/>
            </a:pPr>
            <a:r>
              <a:rPr lang="en-US" sz="1600" dirty="0" smtClean="0"/>
              <a:t>It has been estimated that up to 20% of patients with a raised BP at outpatient clinics have a </a:t>
            </a:r>
          </a:p>
          <a:p>
            <a:pPr algn="l">
              <a:buNone/>
            </a:pPr>
            <a:r>
              <a:rPr lang="en-US" sz="1600" dirty="0" smtClean="0"/>
              <a:t> normal BP when it is recorded by automated devices used at home (White coat syndrome).</a:t>
            </a:r>
          </a:p>
          <a:p>
            <a:pPr algn="l">
              <a:buNone/>
            </a:pPr>
            <a:r>
              <a:rPr lang="en-US" sz="1600" dirty="0" smtClean="0"/>
              <a:t>So home or ambulatory BP </a:t>
            </a:r>
            <a:r>
              <a:rPr lang="en-US" sz="1600" dirty="0" err="1" smtClean="0"/>
              <a:t>measurments</a:t>
            </a:r>
            <a:r>
              <a:rPr lang="en-US" sz="1600" dirty="0" smtClean="0"/>
              <a:t> are important to confirm the diagnosis.</a:t>
            </a:r>
          </a:p>
        </p:txBody>
      </p:sp>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1334</Words>
  <PresentationFormat>عرض على الشاشة (3:4)‏</PresentationFormat>
  <Paragraphs>107</Paragraphs>
  <Slides>25</Slides>
  <Notes>0</Notes>
  <HiddenSlides>0</HiddenSlides>
  <MMClips>0</MMClips>
  <ScaleCrop>false</ScaleCrop>
  <HeadingPairs>
    <vt:vector size="4" baseType="variant">
      <vt:variant>
        <vt:lpstr>سمة</vt:lpstr>
      </vt:variant>
      <vt:variant>
        <vt:i4>1</vt:i4>
      </vt:variant>
      <vt:variant>
        <vt:lpstr>عناوين الشرائح</vt:lpstr>
      </vt:variant>
      <vt:variant>
        <vt:i4>25</vt:i4>
      </vt:variant>
    </vt:vector>
  </HeadingPairs>
  <TitlesOfParts>
    <vt:vector size="26" baseType="lpstr">
      <vt:lpstr>سمة Office</vt:lpstr>
      <vt:lpstr>Hypertension </vt:lpstr>
      <vt:lpstr>Definition</vt:lpstr>
      <vt:lpstr>الشريحة 3</vt:lpstr>
      <vt:lpstr>Pathogenesis</vt:lpstr>
      <vt:lpstr>Risk factors</vt:lpstr>
      <vt:lpstr>الشريحة 6</vt:lpstr>
      <vt:lpstr>الشريحة 7</vt:lpstr>
      <vt:lpstr>How to measure BP</vt:lpstr>
      <vt:lpstr>الشريحة 9</vt:lpstr>
      <vt:lpstr>History and examination</vt:lpstr>
      <vt:lpstr>Complications of hypertension</vt:lpstr>
      <vt:lpstr>الشريحة 12</vt:lpstr>
      <vt:lpstr>الشريحة 13</vt:lpstr>
      <vt:lpstr>Investigations</vt:lpstr>
      <vt:lpstr>Management </vt:lpstr>
      <vt:lpstr>Non drug therapy</vt:lpstr>
      <vt:lpstr>الشريحة 17</vt:lpstr>
      <vt:lpstr>الشريحة 18</vt:lpstr>
      <vt:lpstr>الشريحة 19</vt:lpstr>
      <vt:lpstr>Refractory HTN</vt:lpstr>
      <vt:lpstr>الشريحة 21</vt:lpstr>
      <vt:lpstr>الشريحة 22</vt:lpstr>
      <vt:lpstr>الشريحة 23</vt:lpstr>
      <vt:lpstr>Accelerated or malignant hypertension</vt:lpstr>
      <vt:lpstr>الشريحة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Hypertension </dc:title>
  <dc:creator>HP</dc:creator>
  <cp:lastModifiedBy>naim.alhusaini@gmail.com</cp:lastModifiedBy>
  <cp:revision>40</cp:revision>
  <dcterms:created xsi:type="dcterms:W3CDTF">2025-10-01T21:48:38Z</dcterms:created>
  <dcterms:modified xsi:type="dcterms:W3CDTF">2025-10-12T05:46:13Z</dcterms:modified>
</cp:coreProperties>
</file>