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11" r:id="rId25"/>
    <p:sldId id="279" r:id="rId26"/>
    <p:sldId id="280" r:id="rId27"/>
    <p:sldId id="281" r:id="rId28"/>
    <p:sldId id="282" r:id="rId29"/>
    <p:sldId id="283" r:id="rId30"/>
    <p:sldId id="284" r:id="rId31"/>
    <p:sldId id="285" r:id="rId32"/>
    <p:sldId id="316" r:id="rId33"/>
    <p:sldId id="317" r:id="rId34"/>
    <p:sldId id="318" r:id="rId35"/>
    <p:sldId id="320" r:id="rId36"/>
    <p:sldId id="321" r:id="rId37"/>
    <p:sldId id="322" r:id="rId38"/>
    <p:sldId id="323" r:id="rId39"/>
    <p:sldId id="324" r:id="rId40"/>
    <p:sldId id="319" r:id="rId41"/>
    <p:sldId id="325" r:id="rId42"/>
    <p:sldId id="326" r:id="rId43"/>
    <p:sldId id="327" r:id="rId44"/>
    <p:sldId id="293" r:id="rId45"/>
    <p:sldId id="294" r:id="rId46"/>
    <p:sldId id="295" r:id="rId47"/>
    <p:sldId id="296" r:id="rId48"/>
    <p:sldId id="306" r:id="rId49"/>
    <p:sldId id="315" r:id="rId50"/>
    <p:sldId id="297" r:id="rId51"/>
    <p:sldId id="308" r:id="rId52"/>
    <p:sldId id="314" r:id="rId53"/>
    <p:sldId id="298" r:id="rId54"/>
    <p:sldId id="307" r:id="rId55"/>
    <p:sldId id="299" r:id="rId56"/>
    <p:sldId id="309" r:id="rId57"/>
    <p:sldId id="310" r:id="rId58"/>
    <p:sldId id="313" r:id="rId59"/>
    <p:sldId id="300" r:id="rId60"/>
    <p:sldId id="301" r:id="rId61"/>
    <p:sldId id="302" r:id="rId62"/>
    <p:sldId id="303" r:id="rId63"/>
    <p:sldId id="304" r:id="rId64"/>
  </p:sldIdLst>
  <p:sldSz cx="12192000" cy="10769600"/>
  <p:notesSz cx="12192000" cy="10769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75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30T22:15:19.631"/>
    </inkml:context>
    <inkml:brush xml:id="br0">
      <inkml:brushProperty name="width" value="0.05" units="cm"/>
      <inkml:brushProperty name="height" value="0.05" units="cm"/>
      <inkml:brushProperty name="color" value="#E71224"/>
    </inkml:brush>
  </inkml:definitions>
  <inkml:trace contextRef="#ctx0" brushRef="#br0">1170 11 24575,'-895'0'0,"810"-6"0,59 3 0,1 1 0,-31 2 0,52 1 0,1-1 0,-1 1 0,1 0 0,-1 0 0,1 0 0,0 0 0,0 0 0,-1 1 0,1 0 0,0-1 0,0 1 0,0 0 0,1 1 0,-1-1 0,0 0 0,1 1 0,-1-1 0,1 1 0,0 0 0,0 0 0,0 0 0,0 0 0,1 0 0,-1 0 0,1 1 0,0-1 0,0 0 0,0 1 0,0 3 0,-3 12 0,2 0 0,0 0 0,2 0 0,1 24 0,0-20 0,12 1757 0,-13 224 0,0-2003 0,0 14 0,0 1 0,1-1 0,1 1 0,4 18 0,-5-30 0,0 1 0,1-1 0,-1 0 0,1 0 0,0 0 0,0-1 0,1 1 0,-1 0 0,1-1 0,-1 0 0,1 1 0,0-1 0,1 0 0,-1 0 0,0-1 0,1 1 0,0-1 0,0 0 0,-1 0 0,5 2 0,7 1 0,-1-1 0,1 0 0,0-1 0,0-1 0,0 0 0,20-1 0,98-8 0,-57 2 0,383 0-551,-395 5-263,-14 0-6012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9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9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2172" y="471373"/>
            <a:ext cx="10747654" cy="697230"/>
          </a:xfrm>
          <a:prstGeom prst="rect">
            <a:avLst/>
          </a:prstGeom>
        </p:spPr>
        <p:txBody>
          <a:bodyPr wrap="square" lIns="0" tIns="0" rIns="0" bIns="0">
            <a:spAutoFit/>
          </a:bodyPr>
          <a:lstStyle>
            <a:lvl1pPr>
              <a:defRPr sz="40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451815" y="1310792"/>
            <a:ext cx="11168380" cy="4043679"/>
          </a:xfrm>
          <a:prstGeom prst="rect">
            <a:avLst/>
          </a:prstGeom>
        </p:spPr>
        <p:txBody>
          <a:bodyPr wrap="square" lIns="0" tIns="0" rIns="0" bIns="0">
            <a:spAutoFit/>
          </a:bodyPr>
          <a:lstStyle>
            <a:lvl1pPr>
              <a:defRPr sz="19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7E6E6"/>
          </a:solidFill>
        </p:spPr>
        <p:txBody>
          <a:bodyPr wrap="square" lIns="0" tIns="0" rIns="0" bIns="0" rtlCol="0"/>
          <a:lstStyle/>
          <a:p>
            <a:endParaRPr/>
          </a:p>
        </p:txBody>
      </p:sp>
      <p:grpSp>
        <p:nvGrpSpPr>
          <p:cNvPr id="3" name="object 3"/>
          <p:cNvGrpSpPr/>
          <p:nvPr/>
        </p:nvGrpSpPr>
        <p:grpSpPr>
          <a:xfrm>
            <a:off x="4783835" y="14604"/>
            <a:ext cx="7408545" cy="6843395"/>
            <a:chOff x="4783835" y="14604"/>
            <a:chExt cx="7408545" cy="6843395"/>
          </a:xfrm>
        </p:grpSpPr>
        <p:sp>
          <p:nvSpPr>
            <p:cNvPr id="4" name="object 4"/>
            <p:cNvSpPr/>
            <p:nvPr/>
          </p:nvSpPr>
          <p:spPr>
            <a:xfrm>
              <a:off x="6874509" y="14604"/>
              <a:ext cx="5317490" cy="6843395"/>
            </a:xfrm>
            <a:custGeom>
              <a:avLst/>
              <a:gdLst/>
              <a:ahLst/>
              <a:cxnLst/>
              <a:rect l="l" t="t" r="r" b="b"/>
              <a:pathLst>
                <a:path w="5317490" h="6843395">
                  <a:moveTo>
                    <a:pt x="4338320" y="0"/>
                  </a:moveTo>
                  <a:lnTo>
                    <a:pt x="0" y="4338320"/>
                  </a:lnTo>
                  <a:lnTo>
                    <a:pt x="2505106" y="6843392"/>
                  </a:lnTo>
                  <a:lnTo>
                    <a:pt x="5317490" y="6843392"/>
                  </a:lnTo>
                  <a:lnTo>
                    <a:pt x="5317490" y="979170"/>
                  </a:lnTo>
                  <a:lnTo>
                    <a:pt x="4338320" y="0"/>
                  </a:lnTo>
                  <a:close/>
                </a:path>
              </a:pathLst>
            </a:custGeom>
            <a:solidFill>
              <a:srgbClr val="4472C4">
                <a:alpha val="30198"/>
              </a:srgbClr>
            </a:solidFill>
          </p:spPr>
          <p:txBody>
            <a:bodyPr wrap="square" lIns="0" tIns="0" rIns="0" bIns="0" rtlCol="0"/>
            <a:lstStyle/>
            <a:p>
              <a:endParaRPr/>
            </a:p>
          </p:txBody>
        </p:sp>
        <p:sp>
          <p:nvSpPr>
            <p:cNvPr id="5" name="object 5"/>
            <p:cNvSpPr/>
            <p:nvPr/>
          </p:nvSpPr>
          <p:spPr>
            <a:xfrm>
              <a:off x="4783835" y="5273039"/>
              <a:ext cx="3171825" cy="1584960"/>
            </a:xfrm>
            <a:custGeom>
              <a:avLst/>
              <a:gdLst/>
              <a:ahLst/>
              <a:cxnLst/>
              <a:rect l="l" t="t" r="r" b="b"/>
              <a:pathLst>
                <a:path w="3171825" h="1584959">
                  <a:moveTo>
                    <a:pt x="1585722" y="0"/>
                  </a:moveTo>
                  <a:lnTo>
                    <a:pt x="0" y="1584960"/>
                  </a:lnTo>
                  <a:lnTo>
                    <a:pt x="3171443" y="1584960"/>
                  </a:lnTo>
                  <a:lnTo>
                    <a:pt x="1585722" y="0"/>
                  </a:lnTo>
                  <a:close/>
                </a:path>
              </a:pathLst>
            </a:custGeom>
            <a:solidFill>
              <a:srgbClr val="FFC000">
                <a:alpha val="30198"/>
              </a:srgbClr>
            </a:solidFill>
          </p:spPr>
          <p:txBody>
            <a:bodyPr wrap="square" lIns="0" tIns="0" rIns="0" bIns="0" rtlCol="0"/>
            <a:lstStyle/>
            <a:p>
              <a:endParaRPr/>
            </a:p>
          </p:txBody>
        </p:sp>
        <p:sp>
          <p:nvSpPr>
            <p:cNvPr id="6" name="object 6"/>
            <p:cNvSpPr/>
            <p:nvPr/>
          </p:nvSpPr>
          <p:spPr>
            <a:xfrm>
              <a:off x="6241795" y="1044574"/>
              <a:ext cx="4769485" cy="4769485"/>
            </a:xfrm>
            <a:custGeom>
              <a:avLst/>
              <a:gdLst/>
              <a:ahLst/>
              <a:cxnLst/>
              <a:rect l="l" t="t" r="r" b="b"/>
              <a:pathLst>
                <a:path w="4769484" h="4769485">
                  <a:moveTo>
                    <a:pt x="2384552" y="0"/>
                  </a:moveTo>
                  <a:lnTo>
                    <a:pt x="0" y="2384425"/>
                  </a:lnTo>
                  <a:lnTo>
                    <a:pt x="2384552" y="4768913"/>
                  </a:lnTo>
                  <a:lnTo>
                    <a:pt x="4768977" y="2384425"/>
                  </a:lnTo>
                  <a:lnTo>
                    <a:pt x="2384552" y="0"/>
                  </a:lnTo>
                  <a:close/>
                </a:path>
              </a:pathLst>
            </a:custGeom>
            <a:solidFill>
              <a:srgbClr val="FFFFFF"/>
            </a:solidFill>
          </p:spPr>
          <p:txBody>
            <a:bodyPr wrap="square" lIns="0" tIns="0" rIns="0" bIns="0" rtlCol="0"/>
            <a:lstStyle/>
            <a:p>
              <a:endParaRPr/>
            </a:p>
          </p:txBody>
        </p:sp>
        <p:sp>
          <p:nvSpPr>
            <p:cNvPr id="7" name="object 7"/>
            <p:cNvSpPr/>
            <p:nvPr/>
          </p:nvSpPr>
          <p:spPr>
            <a:xfrm>
              <a:off x="5621527" y="424179"/>
              <a:ext cx="6009640" cy="6009640"/>
            </a:xfrm>
            <a:custGeom>
              <a:avLst/>
              <a:gdLst/>
              <a:ahLst/>
              <a:cxnLst/>
              <a:rect l="l" t="t" r="r" b="b"/>
              <a:pathLst>
                <a:path w="6009640" h="6009640">
                  <a:moveTo>
                    <a:pt x="3004820" y="0"/>
                  </a:moveTo>
                  <a:lnTo>
                    <a:pt x="0" y="3004820"/>
                  </a:lnTo>
                  <a:lnTo>
                    <a:pt x="3004820" y="6009627"/>
                  </a:lnTo>
                  <a:lnTo>
                    <a:pt x="3076626" y="5937821"/>
                  </a:lnTo>
                  <a:lnTo>
                    <a:pt x="3004820" y="5937821"/>
                  </a:lnTo>
                  <a:lnTo>
                    <a:pt x="71755" y="3004820"/>
                  </a:lnTo>
                  <a:lnTo>
                    <a:pt x="3004820" y="71882"/>
                  </a:lnTo>
                  <a:lnTo>
                    <a:pt x="3076702" y="71882"/>
                  </a:lnTo>
                  <a:lnTo>
                    <a:pt x="3004820" y="0"/>
                  </a:lnTo>
                  <a:close/>
                </a:path>
                <a:path w="6009640" h="6009640">
                  <a:moveTo>
                    <a:pt x="3076702" y="71882"/>
                  </a:moveTo>
                  <a:lnTo>
                    <a:pt x="3004820" y="71882"/>
                  </a:lnTo>
                  <a:lnTo>
                    <a:pt x="5937758" y="3004820"/>
                  </a:lnTo>
                  <a:lnTo>
                    <a:pt x="3004820" y="5937821"/>
                  </a:lnTo>
                  <a:lnTo>
                    <a:pt x="3076626" y="5937821"/>
                  </a:lnTo>
                  <a:lnTo>
                    <a:pt x="6009640" y="3004820"/>
                  </a:lnTo>
                  <a:lnTo>
                    <a:pt x="3076702" y="71882"/>
                  </a:lnTo>
                  <a:close/>
                </a:path>
              </a:pathLst>
            </a:custGeom>
            <a:solidFill>
              <a:srgbClr val="FFFFFF">
                <a:alpha val="59999"/>
              </a:srgbClr>
            </a:solidFill>
          </p:spPr>
          <p:txBody>
            <a:bodyPr wrap="square" lIns="0" tIns="0" rIns="0" bIns="0" rtlCol="0"/>
            <a:lstStyle/>
            <a:p>
              <a:endParaRPr/>
            </a:p>
          </p:txBody>
        </p:sp>
      </p:grpSp>
      <p:sp>
        <p:nvSpPr>
          <p:cNvPr id="8" name="object 8"/>
          <p:cNvSpPr txBox="1"/>
          <p:nvPr/>
        </p:nvSpPr>
        <p:spPr>
          <a:xfrm>
            <a:off x="7479918" y="2787141"/>
            <a:ext cx="2413635" cy="720725"/>
          </a:xfrm>
          <a:prstGeom prst="rect">
            <a:avLst/>
          </a:prstGeom>
        </p:spPr>
        <p:txBody>
          <a:bodyPr vert="horz" wrap="square" lIns="0" tIns="53975" rIns="0" bIns="0" rtlCol="0">
            <a:spAutoFit/>
          </a:bodyPr>
          <a:lstStyle/>
          <a:p>
            <a:pPr marL="574675" marR="5080" indent="-562610">
              <a:lnSpc>
                <a:spcPts val="2590"/>
              </a:lnSpc>
              <a:spcBef>
                <a:spcPts val="425"/>
              </a:spcBef>
            </a:pPr>
            <a:r>
              <a:rPr sz="2400" b="0" spc="-20" dirty="0">
                <a:solidFill>
                  <a:srgbClr val="080808"/>
                </a:solidFill>
                <a:latin typeface="Calibri Light"/>
                <a:cs typeface="Calibri Light"/>
              </a:rPr>
              <a:t>Cardiac</a:t>
            </a:r>
            <a:r>
              <a:rPr sz="2400" b="0" spc="-70" dirty="0">
                <a:solidFill>
                  <a:srgbClr val="080808"/>
                </a:solidFill>
                <a:latin typeface="Calibri Light"/>
                <a:cs typeface="Calibri Light"/>
              </a:rPr>
              <a:t> </a:t>
            </a:r>
            <a:r>
              <a:rPr sz="2400" b="0" spc="-25" dirty="0">
                <a:solidFill>
                  <a:srgbClr val="080808"/>
                </a:solidFill>
                <a:latin typeface="Calibri Light"/>
                <a:cs typeface="Calibri Light"/>
              </a:rPr>
              <a:t>problems</a:t>
            </a:r>
            <a:r>
              <a:rPr sz="2400" b="0" spc="-55" dirty="0">
                <a:solidFill>
                  <a:srgbClr val="080808"/>
                </a:solidFill>
                <a:latin typeface="Calibri Light"/>
                <a:cs typeface="Calibri Light"/>
              </a:rPr>
              <a:t> </a:t>
            </a:r>
            <a:r>
              <a:rPr sz="2400" b="0" spc="-25" dirty="0">
                <a:solidFill>
                  <a:srgbClr val="080808"/>
                </a:solidFill>
                <a:latin typeface="Calibri Light"/>
                <a:cs typeface="Calibri Light"/>
              </a:rPr>
              <a:t>in </a:t>
            </a:r>
            <a:r>
              <a:rPr sz="2400" b="0" spc="-10" dirty="0">
                <a:solidFill>
                  <a:srgbClr val="080808"/>
                </a:solidFill>
                <a:latin typeface="Calibri Light"/>
                <a:cs typeface="Calibri Light"/>
              </a:rPr>
              <a:t>pregnancy</a:t>
            </a:r>
            <a:endParaRPr sz="2400">
              <a:latin typeface="Calibri Light"/>
              <a:cs typeface="Calibri Light"/>
            </a:endParaRPr>
          </a:p>
        </p:txBody>
      </p:sp>
      <p:sp>
        <p:nvSpPr>
          <p:cNvPr id="9" name="object 9"/>
          <p:cNvSpPr txBox="1"/>
          <p:nvPr/>
        </p:nvSpPr>
        <p:spPr>
          <a:xfrm>
            <a:off x="7803260" y="3728973"/>
            <a:ext cx="1760855" cy="330835"/>
          </a:xfrm>
          <a:prstGeom prst="rect">
            <a:avLst/>
          </a:prstGeom>
        </p:spPr>
        <p:txBody>
          <a:bodyPr vert="horz" wrap="square" lIns="0" tIns="12700" rIns="0" bIns="0" rtlCol="0">
            <a:spAutoFit/>
          </a:bodyPr>
          <a:lstStyle/>
          <a:p>
            <a:pPr marL="12700">
              <a:lnSpc>
                <a:spcPct val="100000"/>
              </a:lnSpc>
              <a:spcBef>
                <a:spcPts val="100"/>
              </a:spcBef>
            </a:pPr>
            <a:r>
              <a:rPr sz="2000" b="0" spc="-10" dirty="0">
                <a:solidFill>
                  <a:srgbClr val="080808"/>
                </a:solidFill>
                <a:latin typeface="Calibri Light"/>
                <a:cs typeface="Calibri Light"/>
              </a:rPr>
              <a:t>ANWAR</a:t>
            </a:r>
            <a:r>
              <a:rPr sz="2000" b="0" spc="-70" dirty="0">
                <a:solidFill>
                  <a:srgbClr val="080808"/>
                </a:solidFill>
                <a:latin typeface="Calibri Light"/>
                <a:cs typeface="Calibri Light"/>
              </a:rPr>
              <a:t> </a:t>
            </a:r>
            <a:r>
              <a:rPr sz="2000" b="0" spc="-10" dirty="0">
                <a:solidFill>
                  <a:srgbClr val="080808"/>
                </a:solidFill>
                <a:latin typeface="Calibri Light"/>
                <a:cs typeface="Calibri Light"/>
              </a:rPr>
              <a:t>AMARAT</a:t>
            </a:r>
            <a:endParaRPr sz="2000">
              <a:latin typeface="Calibri Light"/>
              <a:cs typeface="Calibri Light"/>
            </a:endParaRPr>
          </a:p>
        </p:txBody>
      </p:sp>
      <p:grpSp>
        <p:nvGrpSpPr>
          <p:cNvPr id="10" name="object 10"/>
          <p:cNvGrpSpPr/>
          <p:nvPr/>
        </p:nvGrpSpPr>
        <p:grpSpPr>
          <a:xfrm>
            <a:off x="-1878" y="1523"/>
            <a:ext cx="9801225" cy="6855459"/>
            <a:chOff x="-1878" y="1523"/>
            <a:chExt cx="9801225" cy="6855459"/>
          </a:xfrm>
        </p:grpSpPr>
        <p:sp>
          <p:nvSpPr>
            <p:cNvPr id="11" name="object 11"/>
            <p:cNvSpPr/>
            <p:nvPr/>
          </p:nvSpPr>
          <p:spPr>
            <a:xfrm>
              <a:off x="-1878" y="1523"/>
              <a:ext cx="6658609" cy="6855459"/>
            </a:xfrm>
            <a:custGeom>
              <a:avLst/>
              <a:gdLst/>
              <a:ahLst/>
              <a:cxnLst/>
              <a:rect l="l" t="t" r="r" b="b"/>
              <a:pathLst>
                <a:path w="6658609" h="6855459">
                  <a:moveTo>
                    <a:pt x="296137" y="0"/>
                  </a:moveTo>
                  <a:lnTo>
                    <a:pt x="0" y="0"/>
                  </a:lnTo>
                  <a:lnTo>
                    <a:pt x="0" y="6855135"/>
                  </a:lnTo>
                  <a:lnTo>
                    <a:pt x="6164934" y="6855135"/>
                  </a:lnTo>
                  <a:lnTo>
                    <a:pt x="6658075" y="6361950"/>
                  </a:lnTo>
                  <a:lnTo>
                    <a:pt x="296137" y="0"/>
                  </a:lnTo>
                  <a:close/>
                </a:path>
              </a:pathLst>
            </a:custGeom>
            <a:solidFill>
              <a:srgbClr val="4472C4">
                <a:alpha val="30198"/>
              </a:srgbClr>
            </a:solidFill>
          </p:spPr>
          <p:txBody>
            <a:bodyPr wrap="square" lIns="0" tIns="0" rIns="0" bIns="0" rtlCol="0"/>
            <a:lstStyle/>
            <a:p>
              <a:endParaRPr/>
            </a:p>
          </p:txBody>
        </p:sp>
        <p:pic>
          <p:nvPicPr>
            <p:cNvPr id="12" name="object 12"/>
            <p:cNvPicPr/>
            <p:nvPr/>
          </p:nvPicPr>
          <p:blipFill>
            <a:blip r:embed="rId2" cstate="print"/>
            <a:stretch>
              <a:fillRect/>
            </a:stretch>
          </p:blipFill>
          <p:spPr>
            <a:xfrm>
              <a:off x="350519" y="2052828"/>
              <a:ext cx="3729228" cy="2528316"/>
            </a:xfrm>
            <a:prstGeom prst="rect">
              <a:avLst/>
            </a:prstGeom>
          </p:spPr>
        </p:pic>
        <p:pic>
          <p:nvPicPr>
            <p:cNvPr id="13" name="object 13"/>
            <p:cNvPicPr/>
            <p:nvPr/>
          </p:nvPicPr>
          <p:blipFill>
            <a:blip r:embed="rId3" cstate="print"/>
            <a:stretch>
              <a:fillRect/>
            </a:stretch>
          </p:blipFill>
          <p:spPr>
            <a:xfrm>
              <a:off x="7462785" y="3612979"/>
              <a:ext cx="2336225" cy="553719"/>
            </a:xfrm>
            <a:prstGeom prst="rect">
              <a:avLst/>
            </a:prstGeom>
          </p:spPr>
        </p:pic>
        <p:pic>
          <p:nvPicPr>
            <p:cNvPr id="14" name="object 14"/>
            <p:cNvPicPr/>
            <p:nvPr/>
          </p:nvPicPr>
          <p:blipFill>
            <a:blip r:embed="rId4" cstate="print"/>
            <a:stretch>
              <a:fillRect/>
            </a:stretch>
          </p:blipFill>
          <p:spPr>
            <a:xfrm>
              <a:off x="388713" y="2369892"/>
              <a:ext cx="3084757" cy="1981199"/>
            </a:xfrm>
            <a:prstGeom prst="rect">
              <a:avLst/>
            </a:prstGeom>
          </p:spPr>
        </p:pic>
        <p:sp>
          <p:nvSpPr>
            <p:cNvPr id="15" name="object 15"/>
            <p:cNvSpPr/>
            <p:nvPr/>
          </p:nvSpPr>
          <p:spPr>
            <a:xfrm>
              <a:off x="1004711" y="2319866"/>
              <a:ext cx="2239010" cy="390525"/>
            </a:xfrm>
            <a:custGeom>
              <a:avLst/>
              <a:gdLst/>
              <a:ahLst/>
              <a:cxnLst/>
              <a:rect l="l" t="t" r="r" b="b"/>
              <a:pathLst>
                <a:path w="2239010" h="390525">
                  <a:moveTo>
                    <a:pt x="2238980" y="0"/>
                  </a:moveTo>
                  <a:lnTo>
                    <a:pt x="0" y="0"/>
                  </a:lnTo>
                  <a:lnTo>
                    <a:pt x="0" y="390118"/>
                  </a:lnTo>
                  <a:lnTo>
                    <a:pt x="2238980" y="390118"/>
                  </a:lnTo>
                  <a:lnTo>
                    <a:pt x="2238980" y="0"/>
                  </a:lnTo>
                  <a:close/>
                </a:path>
              </a:pathLst>
            </a:custGeom>
            <a:solidFill>
              <a:srgbClr val="FEFF00">
                <a:alpha val="50000"/>
              </a:srgbClr>
            </a:solidFill>
          </p:spPr>
          <p:txBody>
            <a:bodyPr wrap="square" lIns="0" tIns="0" rIns="0" bIns="0" rtlCol="0"/>
            <a:lstStyle/>
            <a:p>
              <a:endParaRPr/>
            </a:p>
          </p:txBody>
        </p:sp>
      </p:grpSp>
      <p:sp>
        <p:nvSpPr>
          <p:cNvPr id="16" name="object 16"/>
          <p:cNvSpPr txBox="1">
            <a:spLocks noGrp="1"/>
          </p:cNvSpPr>
          <p:nvPr>
            <p:ph type="title"/>
          </p:nvPr>
        </p:nvSpPr>
        <p:spPr>
          <a:xfrm>
            <a:off x="1004711" y="2289059"/>
            <a:ext cx="2239010" cy="430530"/>
          </a:xfrm>
          <a:prstGeom prst="rect">
            <a:avLst/>
          </a:prstGeom>
        </p:spPr>
        <p:txBody>
          <a:bodyPr vert="horz" wrap="square" lIns="0" tIns="13335" rIns="0" bIns="0" rtlCol="0">
            <a:spAutoFit/>
          </a:bodyPr>
          <a:lstStyle/>
          <a:p>
            <a:pPr>
              <a:lnSpc>
                <a:spcPct val="100000"/>
              </a:lnSpc>
              <a:spcBef>
                <a:spcPts val="105"/>
              </a:spcBef>
            </a:pPr>
            <a:r>
              <a:rPr sz="2650" b="0" u="heavy" dirty="0">
                <a:solidFill>
                  <a:srgbClr val="96124B"/>
                </a:solidFill>
                <a:uFill>
                  <a:solidFill>
                    <a:srgbClr val="96124B"/>
                  </a:solidFill>
                </a:uFill>
                <a:latin typeface="Arial Rounded MT Bold"/>
                <a:cs typeface="Arial Rounded MT Bold"/>
              </a:rPr>
              <a:t>Presented</a:t>
            </a:r>
            <a:r>
              <a:rPr sz="2650" b="0" u="heavy" spc="-120" dirty="0">
                <a:solidFill>
                  <a:srgbClr val="96124B"/>
                </a:solidFill>
                <a:uFill>
                  <a:solidFill>
                    <a:srgbClr val="96124B"/>
                  </a:solidFill>
                </a:uFill>
                <a:latin typeface="Arial Rounded MT Bold"/>
                <a:cs typeface="Arial Rounded MT Bold"/>
              </a:rPr>
              <a:t> </a:t>
            </a:r>
            <a:r>
              <a:rPr sz="2650" b="0" u="heavy" spc="-25" dirty="0">
                <a:solidFill>
                  <a:srgbClr val="96124B"/>
                </a:solidFill>
                <a:uFill>
                  <a:solidFill>
                    <a:srgbClr val="96124B"/>
                  </a:solidFill>
                </a:uFill>
                <a:latin typeface="Arial Rounded MT Bold"/>
                <a:cs typeface="Arial Rounded MT Bold"/>
              </a:rPr>
              <a:t>b</a:t>
            </a:r>
            <a:r>
              <a:rPr sz="2650" b="0" spc="-25" dirty="0">
                <a:solidFill>
                  <a:srgbClr val="96124B"/>
                </a:solidFill>
                <a:latin typeface="Arial Rounded MT Bold"/>
                <a:cs typeface="Arial Rounded MT Bold"/>
              </a:rPr>
              <a:t>y</a:t>
            </a:r>
            <a:endParaRPr sz="2650">
              <a:latin typeface="Arial Rounded MT Bold"/>
              <a:cs typeface="Arial Rounded MT Bold"/>
            </a:endParaRPr>
          </a:p>
        </p:txBody>
      </p:sp>
      <p:sp>
        <p:nvSpPr>
          <p:cNvPr id="17" name="object 17"/>
          <p:cNvSpPr/>
          <p:nvPr/>
        </p:nvSpPr>
        <p:spPr>
          <a:xfrm>
            <a:off x="3107022" y="2676974"/>
            <a:ext cx="57150" cy="0"/>
          </a:xfrm>
          <a:custGeom>
            <a:avLst/>
            <a:gdLst/>
            <a:ahLst/>
            <a:cxnLst/>
            <a:rect l="l" t="t" r="r" b="b"/>
            <a:pathLst>
              <a:path w="57150">
                <a:moveTo>
                  <a:pt x="0" y="0"/>
                </a:moveTo>
                <a:lnTo>
                  <a:pt x="56689" y="0"/>
                </a:lnTo>
              </a:path>
            </a:pathLst>
          </a:custGeom>
          <a:ln w="25400">
            <a:solidFill>
              <a:srgbClr val="96124B"/>
            </a:solidFill>
          </a:ln>
        </p:spPr>
        <p:txBody>
          <a:bodyPr wrap="square" lIns="0" tIns="0" rIns="0" bIns="0" rtlCol="0"/>
          <a:lstStyle/>
          <a:p>
            <a:endParaRPr/>
          </a:p>
        </p:txBody>
      </p:sp>
      <p:sp>
        <p:nvSpPr>
          <p:cNvPr id="18" name="object 18"/>
          <p:cNvSpPr txBox="1"/>
          <p:nvPr/>
        </p:nvSpPr>
        <p:spPr>
          <a:xfrm>
            <a:off x="992011" y="2686668"/>
            <a:ext cx="2081530" cy="1406525"/>
          </a:xfrm>
          <a:prstGeom prst="rect">
            <a:avLst/>
          </a:prstGeom>
        </p:spPr>
        <p:txBody>
          <a:bodyPr vert="horz" wrap="square" lIns="0" tIns="27305" rIns="0" bIns="0" rtlCol="0">
            <a:spAutoFit/>
          </a:bodyPr>
          <a:lstStyle/>
          <a:p>
            <a:pPr marL="12700" marR="777875">
              <a:lnSpc>
                <a:spcPts val="1800"/>
              </a:lnSpc>
              <a:spcBef>
                <a:spcPts val="215"/>
              </a:spcBef>
            </a:pPr>
            <a:r>
              <a:rPr sz="1550" dirty="0">
                <a:latin typeface="Arial Rounded MT Bold"/>
                <a:cs typeface="Arial Rounded MT Bold"/>
              </a:rPr>
              <a:t>Ahmad</a:t>
            </a:r>
            <a:r>
              <a:rPr sz="1550" spc="-30" dirty="0">
                <a:latin typeface="Arial Rounded MT Bold"/>
                <a:cs typeface="Arial Rounded MT Bold"/>
              </a:rPr>
              <a:t> </a:t>
            </a:r>
            <a:r>
              <a:rPr sz="1550" spc="-20" dirty="0">
                <a:latin typeface="Arial Rounded MT Bold"/>
                <a:cs typeface="Arial Rounded MT Bold"/>
              </a:rPr>
              <a:t>raed </a:t>
            </a:r>
            <a:r>
              <a:rPr sz="1550" dirty="0">
                <a:latin typeface="Arial Rounded MT Bold"/>
                <a:cs typeface="Arial Rounded MT Bold"/>
              </a:rPr>
              <a:t>Khalil</a:t>
            </a:r>
            <a:r>
              <a:rPr sz="1550" spc="355" dirty="0">
                <a:latin typeface="Arial Rounded MT Bold"/>
                <a:cs typeface="Arial Rounded MT Bold"/>
              </a:rPr>
              <a:t> </a:t>
            </a:r>
            <a:r>
              <a:rPr sz="1550" spc="-10" dirty="0">
                <a:latin typeface="Arial Rounded MT Bold"/>
                <a:cs typeface="Arial Rounded MT Bold"/>
              </a:rPr>
              <a:t>alsoud</a:t>
            </a:r>
            <a:endParaRPr sz="1550">
              <a:latin typeface="Arial Rounded MT Bold"/>
              <a:cs typeface="Arial Rounded MT Bold"/>
            </a:endParaRPr>
          </a:p>
          <a:p>
            <a:pPr marL="12700" marR="5080">
              <a:lnSpc>
                <a:spcPts val="1800"/>
              </a:lnSpc>
            </a:pPr>
            <a:r>
              <a:rPr sz="1550" dirty="0">
                <a:latin typeface="Arial Rounded MT Bold"/>
                <a:cs typeface="Arial Rounded MT Bold"/>
              </a:rPr>
              <a:t>Qutiaba</a:t>
            </a:r>
            <a:r>
              <a:rPr sz="1550" spc="-55" dirty="0">
                <a:latin typeface="Arial Rounded MT Bold"/>
                <a:cs typeface="Arial Rounded MT Bold"/>
              </a:rPr>
              <a:t> </a:t>
            </a:r>
            <a:r>
              <a:rPr sz="1550" spc="-10" dirty="0">
                <a:latin typeface="Arial Rounded MT Bold"/>
                <a:cs typeface="Arial Rounded MT Bold"/>
              </a:rPr>
              <a:t>Al-tarawneh </a:t>
            </a:r>
            <a:r>
              <a:rPr sz="1550" dirty="0">
                <a:latin typeface="Arial Rounded MT Bold"/>
                <a:cs typeface="Arial Rounded MT Bold"/>
              </a:rPr>
              <a:t>Omar </a:t>
            </a:r>
            <a:r>
              <a:rPr sz="1550" spc="-10" dirty="0">
                <a:latin typeface="Arial Rounded MT Bold"/>
                <a:cs typeface="Arial Rounded MT Bold"/>
              </a:rPr>
              <a:t>Al-kafawin </a:t>
            </a:r>
            <a:r>
              <a:rPr sz="1550" dirty="0">
                <a:latin typeface="Arial Rounded MT Bold"/>
                <a:cs typeface="Arial Rounded MT Bold"/>
              </a:rPr>
              <a:t>Hisham</a:t>
            </a:r>
            <a:r>
              <a:rPr sz="1550" spc="-15" dirty="0">
                <a:latin typeface="Arial Rounded MT Bold"/>
                <a:cs typeface="Arial Rounded MT Bold"/>
              </a:rPr>
              <a:t> </a:t>
            </a:r>
            <a:r>
              <a:rPr sz="1550" spc="-10" dirty="0">
                <a:latin typeface="Arial Rounded MT Bold"/>
                <a:cs typeface="Arial Rounded MT Bold"/>
              </a:rPr>
              <a:t>al-hamayideh </a:t>
            </a:r>
            <a:r>
              <a:rPr sz="1550" dirty="0">
                <a:latin typeface="Arial Rounded MT Bold"/>
                <a:cs typeface="Arial Rounded MT Bold"/>
              </a:rPr>
              <a:t>Auwid</a:t>
            </a:r>
            <a:r>
              <a:rPr sz="1550" spc="-45" dirty="0">
                <a:latin typeface="Arial Rounded MT Bold"/>
                <a:cs typeface="Arial Rounded MT Bold"/>
              </a:rPr>
              <a:t> </a:t>
            </a:r>
            <a:r>
              <a:rPr sz="1550" spc="-10" dirty="0">
                <a:latin typeface="Arial Rounded MT Bold"/>
                <a:cs typeface="Arial Rounded MT Bold"/>
              </a:rPr>
              <a:t>Alshra'ah</a:t>
            </a:r>
            <a:endParaRPr sz="1550">
              <a:latin typeface="Arial Rounded MT Bold"/>
              <a:cs typeface="Arial Rounded MT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2172" y="666115"/>
            <a:ext cx="2995930" cy="1071245"/>
          </a:xfrm>
          <a:prstGeom prst="rect">
            <a:avLst/>
          </a:prstGeom>
        </p:spPr>
        <p:txBody>
          <a:bodyPr vert="horz" wrap="square" lIns="0" tIns="72390" rIns="0" bIns="0" rtlCol="0">
            <a:spAutoFit/>
          </a:bodyPr>
          <a:lstStyle/>
          <a:p>
            <a:pPr marL="12700" marR="5080">
              <a:lnSpc>
                <a:spcPts val="3910"/>
              </a:lnSpc>
              <a:spcBef>
                <a:spcPts val="570"/>
              </a:spcBef>
            </a:pPr>
            <a:r>
              <a:rPr sz="3600" b="0" spc="-45" dirty="0">
                <a:latin typeface="Calibri Light"/>
                <a:cs typeface="Calibri Light"/>
              </a:rPr>
              <a:t>High-</a:t>
            </a:r>
            <a:r>
              <a:rPr sz="3600" b="0" dirty="0">
                <a:latin typeface="Calibri Light"/>
                <a:cs typeface="Calibri Light"/>
              </a:rPr>
              <a:t>risk</a:t>
            </a:r>
            <a:r>
              <a:rPr sz="3600" b="0" spc="-145" dirty="0">
                <a:latin typeface="Calibri Light"/>
                <a:cs typeface="Calibri Light"/>
              </a:rPr>
              <a:t> </a:t>
            </a:r>
            <a:r>
              <a:rPr sz="3600" b="0" spc="-30" dirty="0">
                <a:latin typeface="Calibri Light"/>
                <a:cs typeface="Calibri Light"/>
              </a:rPr>
              <a:t>cardiac </a:t>
            </a:r>
            <a:r>
              <a:rPr sz="3600" b="0" spc="-10" dirty="0">
                <a:latin typeface="Calibri Light"/>
                <a:cs typeface="Calibri Light"/>
              </a:rPr>
              <a:t>conditions</a:t>
            </a:r>
            <a:endParaRPr sz="3600">
              <a:latin typeface="Calibri Light"/>
              <a:cs typeface="Calibri Light"/>
            </a:endParaRPr>
          </a:p>
        </p:txBody>
      </p:sp>
      <p:sp>
        <p:nvSpPr>
          <p:cNvPr id="3" name="object 3"/>
          <p:cNvSpPr/>
          <p:nvPr/>
        </p:nvSpPr>
        <p:spPr>
          <a:xfrm>
            <a:off x="0" y="0"/>
            <a:ext cx="1451610" cy="1869439"/>
          </a:xfrm>
          <a:custGeom>
            <a:avLst/>
            <a:gdLst/>
            <a:ahLst/>
            <a:cxnLst/>
            <a:rect l="l" t="t" r="r" b="b"/>
            <a:pathLst>
              <a:path w="1451610" h="1869439">
                <a:moveTo>
                  <a:pt x="1451356" y="541909"/>
                </a:moveTo>
                <a:lnTo>
                  <a:pt x="909447" y="0"/>
                </a:lnTo>
                <a:lnTo>
                  <a:pt x="0" y="0"/>
                </a:lnTo>
                <a:lnTo>
                  <a:pt x="0" y="1744599"/>
                </a:lnTo>
                <a:lnTo>
                  <a:pt x="124383" y="1868932"/>
                </a:lnTo>
                <a:lnTo>
                  <a:pt x="334238" y="1659077"/>
                </a:lnTo>
                <a:lnTo>
                  <a:pt x="544068" y="1868932"/>
                </a:lnTo>
                <a:lnTo>
                  <a:pt x="887425" y="1525524"/>
                </a:lnTo>
                <a:lnTo>
                  <a:pt x="677570" y="1315720"/>
                </a:lnTo>
                <a:lnTo>
                  <a:pt x="1451356" y="541909"/>
                </a:lnTo>
                <a:close/>
              </a:path>
            </a:pathLst>
          </a:custGeom>
          <a:solidFill>
            <a:srgbClr val="4472C4">
              <a:alpha val="30198"/>
            </a:srgbClr>
          </a:solidFill>
        </p:spPr>
        <p:txBody>
          <a:bodyPr wrap="square" lIns="0" tIns="0" rIns="0" bIns="0" rtlCol="0"/>
          <a:lstStyle/>
          <a:p>
            <a:endParaRPr/>
          </a:p>
        </p:txBody>
      </p:sp>
      <p:sp>
        <p:nvSpPr>
          <p:cNvPr id="4" name="object 4"/>
          <p:cNvSpPr/>
          <p:nvPr/>
        </p:nvSpPr>
        <p:spPr>
          <a:xfrm>
            <a:off x="822109" y="2182367"/>
            <a:ext cx="5681980" cy="311150"/>
          </a:xfrm>
          <a:custGeom>
            <a:avLst/>
            <a:gdLst/>
            <a:ahLst/>
            <a:cxnLst/>
            <a:rect l="l" t="t" r="r" b="b"/>
            <a:pathLst>
              <a:path w="5681980" h="311150">
                <a:moveTo>
                  <a:pt x="5681421" y="0"/>
                </a:moveTo>
                <a:lnTo>
                  <a:pt x="4157434" y="0"/>
                </a:lnTo>
                <a:lnTo>
                  <a:pt x="3898392" y="0"/>
                </a:lnTo>
                <a:lnTo>
                  <a:pt x="0" y="0"/>
                </a:lnTo>
                <a:lnTo>
                  <a:pt x="0" y="310896"/>
                </a:lnTo>
                <a:lnTo>
                  <a:pt x="3898354" y="310896"/>
                </a:lnTo>
                <a:lnTo>
                  <a:pt x="4157434" y="310896"/>
                </a:lnTo>
                <a:lnTo>
                  <a:pt x="5681421" y="310896"/>
                </a:lnTo>
                <a:lnTo>
                  <a:pt x="5681421" y="0"/>
                </a:lnTo>
                <a:close/>
              </a:path>
            </a:pathLst>
          </a:custGeom>
          <a:solidFill>
            <a:srgbClr val="FFFF00"/>
          </a:solidFill>
        </p:spPr>
        <p:txBody>
          <a:bodyPr wrap="square" lIns="0" tIns="0" rIns="0" bIns="0" rtlCol="0"/>
          <a:lstStyle/>
          <a:p>
            <a:endParaRPr/>
          </a:p>
        </p:txBody>
      </p:sp>
      <p:sp>
        <p:nvSpPr>
          <p:cNvPr id="5" name="object 5"/>
          <p:cNvSpPr/>
          <p:nvPr/>
        </p:nvSpPr>
        <p:spPr>
          <a:xfrm>
            <a:off x="822109" y="3660647"/>
            <a:ext cx="5323840" cy="311150"/>
          </a:xfrm>
          <a:custGeom>
            <a:avLst/>
            <a:gdLst/>
            <a:ahLst/>
            <a:cxnLst/>
            <a:rect l="l" t="t" r="r" b="b"/>
            <a:pathLst>
              <a:path w="5323840" h="311150">
                <a:moveTo>
                  <a:pt x="4078173" y="0"/>
                </a:moveTo>
                <a:lnTo>
                  <a:pt x="3892296" y="0"/>
                </a:lnTo>
                <a:lnTo>
                  <a:pt x="0" y="0"/>
                </a:lnTo>
                <a:lnTo>
                  <a:pt x="0" y="310896"/>
                </a:lnTo>
                <a:lnTo>
                  <a:pt x="3892258" y="310896"/>
                </a:lnTo>
                <a:lnTo>
                  <a:pt x="4078173" y="310896"/>
                </a:lnTo>
                <a:lnTo>
                  <a:pt x="4078173" y="0"/>
                </a:lnTo>
                <a:close/>
              </a:path>
              <a:path w="5323840" h="311150">
                <a:moveTo>
                  <a:pt x="5323294" y="0"/>
                </a:moveTo>
                <a:lnTo>
                  <a:pt x="4078186" y="0"/>
                </a:lnTo>
                <a:lnTo>
                  <a:pt x="4078186" y="310896"/>
                </a:lnTo>
                <a:lnTo>
                  <a:pt x="5323294" y="310896"/>
                </a:lnTo>
                <a:lnTo>
                  <a:pt x="5323294" y="0"/>
                </a:lnTo>
                <a:close/>
              </a:path>
            </a:pathLst>
          </a:custGeom>
          <a:solidFill>
            <a:srgbClr val="FFFF00"/>
          </a:solidFill>
        </p:spPr>
        <p:txBody>
          <a:bodyPr wrap="square" lIns="0" tIns="0" rIns="0" bIns="0" rtlCol="0"/>
          <a:lstStyle/>
          <a:p>
            <a:endParaRPr/>
          </a:p>
        </p:txBody>
      </p:sp>
      <p:sp>
        <p:nvSpPr>
          <p:cNvPr id="6" name="object 6"/>
          <p:cNvSpPr txBox="1"/>
          <p:nvPr/>
        </p:nvSpPr>
        <p:spPr>
          <a:xfrm>
            <a:off x="580745" y="2159635"/>
            <a:ext cx="5923280" cy="330835"/>
          </a:xfrm>
          <a:prstGeom prst="rect">
            <a:avLst/>
          </a:prstGeom>
        </p:spPr>
        <p:txBody>
          <a:bodyPr vert="horz" wrap="square" lIns="0" tIns="13335" rIns="0" bIns="0" rtlCol="0">
            <a:spAutoFit/>
          </a:bodyPr>
          <a:lstStyle/>
          <a:p>
            <a:pPr marL="241300" indent="-228600">
              <a:lnSpc>
                <a:spcPct val="100000"/>
              </a:lnSpc>
              <a:spcBef>
                <a:spcPts val="105"/>
              </a:spcBef>
              <a:buFont typeface="Arial"/>
              <a:buChar char="•"/>
              <a:tabLst>
                <a:tab pos="241300" algn="l"/>
              </a:tabLst>
            </a:pPr>
            <a:r>
              <a:rPr sz="2000" spc="-10" dirty="0">
                <a:latin typeface="Calibri"/>
                <a:cs typeface="Calibri"/>
              </a:rPr>
              <a:t>Systemic</a:t>
            </a:r>
            <a:r>
              <a:rPr sz="2000" spc="-30" dirty="0">
                <a:latin typeface="Calibri"/>
                <a:cs typeface="Calibri"/>
              </a:rPr>
              <a:t> </a:t>
            </a:r>
            <a:r>
              <a:rPr sz="2000" dirty="0">
                <a:latin typeface="Calibri"/>
                <a:cs typeface="Calibri"/>
              </a:rPr>
              <a:t>ventricular</a:t>
            </a:r>
            <a:r>
              <a:rPr sz="2000" spc="-25" dirty="0">
                <a:latin typeface="Calibri"/>
                <a:cs typeface="Calibri"/>
              </a:rPr>
              <a:t> </a:t>
            </a:r>
            <a:r>
              <a:rPr sz="2000" spc="-10" dirty="0">
                <a:latin typeface="Calibri"/>
                <a:cs typeface="Calibri"/>
              </a:rPr>
              <a:t>dysfunction</a:t>
            </a:r>
            <a:r>
              <a:rPr sz="2000" spc="-55" dirty="0">
                <a:latin typeface="Calibri"/>
                <a:cs typeface="Calibri"/>
              </a:rPr>
              <a:t> </a:t>
            </a:r>
            <a:r>
              <a:rPr sz="2000" dirty="0">
                <a:latin typeface="Calibri"/>
                <a:cs typeface="Calibri"/>
              </a:rPr>
              <a:t>(EF</a:t>
            </a:r>
            <a:r>
              <a:rPr sz="2000" spc="-40" dirty="0">
                <a:latin typeface="Calibri"/>
                <a:cs typeface="Calibri"/>
              </a:rPr>
              <a:t> </a:t>
            </a:r>
            <a:r>
              <a:rPr sz="2000" dirty="0">
                <a:latin typeface="Calibri"/>
                <a:cs typeface="Calibri"/>
              </a:rPr>
              <a:t>&lt;30%,</a:t>
            </a:r>
            <a:r>
              <a:rPr sz="2000" spc="-60" dirty="0">
                <a:latin typeface="Calibri"/>
                <a:cs typeface="Calibri"/>
              </a:rPr>
              <a:t> </a:t>
            </a:r>
            <a:r>
              <a:rPr sz="2000" dirty="0">
                <a:latin typeface="Calibri"/>
                <a:cs typeface="Calibri"/>
              </a:rPr>
              <a:t>NYHA</a:t>
            </a:r>
            <a:r>
              <a:rPr sz="2000" spc="-50" dirty="0">
                <a:latin typeface="Calibri"/>
                <a:cs typeface="Calibri"/>
              </a:rPr>
              <a:t> </a:t>
            </a:r>
            <a:r>
              <a:rPr sz="2000" spc="-10" dirty="0">
                <a:latin typeface="Calibri"/>
                <a:cs typeface="Calibri"/>
              </a:rPr>
              <a:t>Class</a:t>
            </a:r>
            <a:endParaRPr sz="2000">
              <a:latin typeface="Calibri"/>
              <a:cs typeface="Calibri"/>
            </a:endParaRPr>
          </a:p>
        </p:txBody>
      </p:sp>
      <p:sp>
        <p:nvSpPr>
          <p:cNvPr id="7" name="object 7"/>
          <p:cNvSpPr txBox="1"/>
          <p:nvPr/>
        </p:nvSpPr>
        <p:spPr>
          <a:xfrm>
            <a:off x="822109" y="2493264"/>
            <a:ext cx="738505" cy="274320"/>
          </a:xfrm>
          <a:prstGeom prst="rect">
            <a:avLst/>
          </a:prstGeom>
          <a:solidFill>
            <a:srgbClr val="FFFF00"/>
          </a:solidFill>
        </p:spPr>
        <p:txBody>
          <a:bodyPr vert="horz" wrap="square" lIns="0" tIns="0" rIns="0" bIns="0" rtlCol="0">
            <a:spAutoFit/>
          </a:bodyPr>
          <a:lstStyle/>
          <a:p>
            <a:pPr>
              <a:lnSpc>
                <a:spcPts val="2035"/>
              </a:lnSpc>
            </a:pPr>
            <a:r>
              <a:rPr sz="2000" dirty="0">
                <a:latin typeface="Calibri"/>
                <a:cs typeface="Calibri"/>
              </a:rPr>
              <a:t>III–</a:t>
            </a:r>
            <a:r>
              <a:rPr sz="2000" spc="-50" dirty="0">
                <a:latin typeface="Calibri"/>
                <a:cs typeface="Calibri"/>
              </a:rPr>
              <a:t> </a:t>
            </a:r>
            <a:r>
              <a:rPr sz="2000" spc="-20" dirty="0">
                <a:latin typeface="Calibri"/>
                <a:cs typeface="Calibri"/>
              </a:rPr>
              <a:t>IV).</a:t>
            </a:r>
            <a:endParaRPr sz="2000">
              <a:latin typeface="Calibri"/>
              <a:cs typeface="Calibri"/>
            </a:endParaRPr>
          </a:p>
        </p:txBody>
      </p:sp>
      <p:sp>
        <p:nvSpPr>
          <p:cNvPr id="8" name="object 8"/>
          <p:cNvSpPr txBox="1"/>
          <p:nvPr/>
        </p:nvSpPr>
        <p:spPr>
          <a:xfrm>
            <a:off x="822109" y="2857500"/>
            <a:ext cx="2604770" cy="311150"/>
          </a:xfrm>
          <a:prstGeom prst="rect">
            <a:avLst/>
          </a:prstGeom>
          <a:solidFill>
            <a:srgbClr val="FFFF00"/>
          </a:solidFill>
        </p:spPr>
        <p:txBody>
          <a:bodyPr vert="horz" wrap="square" lIns="0" tIns="0" rIns="0" bIns="0" rtlCol="0">
            <a:spAutoFit/>
          </a:bodyPr>
          <a:lstStyle/>
          <a:p>
            <a:pPr>
              <a:lnSpc>
                <a:spcPts val="2325"/>
              </a:lnSpc>
            </a:pPr>
            <a:r>
              <a:rPr sz="2000" dirty="0">
                <a:latin typeface="Calibri"/>
                <a:cs typeface="Calibri"/>
              </a:rPr>
              <a:t>Pulmonary</a:t>
            </a:r>
            <a:r>
              <a:rPr sz="2000" spc="-40" dirty="0">
                <a:latin typeface="Calibri"/>
                <a:cs typeface="Calibri"/>
              </a:rPr>
              <a:t> </a:t>
            </a:r>
            <a:r>
              <a:rPr sz="2000" spc="-10" dirty="0">
                <a:latin typeface="Calibri"/>
                <a:cs typeface="Calibri"/>
              </a:rPr>
              <a:t>hypertension.</a:t>
            </a:r>
            <a:endParaRPr sz="2000">
              <a:latin typeface="Calibri"/>
              <a:cs typeface="Calibri"/>
            </a:endParaRPr>
          </a:p>
        </p:txBody>
      </p:sp>
      <p:sp>
        <p:nvSpPr>
          <p:cNvPr id="9" name="object 9"/>
          <p:cNvSpPr txBox="1"/>
          <p:nvPr/>
        </p:nvSpPr>
        <p:spPr>
          <a:xfrm>
            <a:off x="822109" y="3259835"/>
            <a:ext cx="3530600" cy="311150"/>
          </a:xfrm>
          <a:prstGeom prst="rect">
            <a:avLst/>
          </a:prstGeom>
          <a:solidFill>
            <a:srgbClr val="FFFF00"/>
          </a:solidFill>
        </p:spPr>
        <p:txBody>
          <a:bodyPr vert="horz" wrap="square" lIns="0" tIns="0" rIns="0" bIns="0" rtlCol="0">
            <a:spAutoFit/>
          </a:bodyPr>
          <a:lstStyle/>
          <a:p>
            <a:pPr>
              <a:lnSpc>
                <a:spcPts val="2325"/>
              </a:lnSpc>
            </a:pPr>
            <a:r>
              <a:rPr sz="2000" dirty="0">
                <a:latin typeface="Calibri"/>
                <a:cs typeface="Calibri"/>
              </a:rPr>
              <a:t>Cyanotic</a:t>
            </a:r>
            <a:r>
              <a:rPr sz="2000" spc="-80" dirty="0">
                <a:latin typeface="Calibri"/>
                <a:cs typeface="Calibri"/>
              </a:rPr>
              <a:t> </a:t>
            </a:r>
            <a:r>
              <a:rPr sz="2000" dirty="0">
                <a:latin typeface="Calibri"/>
                <a:cs typeface="Calibri"/>
              </a:rPr>
              <a:t>congenital</a:t>
            </a:r>
            <a:r>
              <a:rPr sz="2000" spc="-85" dirty="0">
                <a:latin typeface="Calibri"/>
                <a:cs typeface="Calibri"/>
              </a:rPr>
              <a:t> </a:t>
            </a:r>
            <a:r>
              <a:rPr sz="2000" dirty="0">
                <a:latin typeface="Calibri"/>
                <a:cs typeface="Calibri"/>
              </a:rPr>
              <a:t>heart</a:t>
            </a:r>
            <a:r>
              <a:rPr sz="2000" spc="-60" dirty="0">
                <a:latin typeface="Calibri"/>
                <a:cs typeface="Calibri"/>
              </a:rPr>
              <a:t> </a:t>
            </a:r>
            <a:r>
              <a:rPr sz="2000" spc="-10" dirty="0">
                <a:latin typeface="Calibri"/>
                <a:cs typeface="Calibri"/>
              </a:rPr>
              <a:t>disease.</a:t>
            </a:r>
            <a:endParaRPr sz="2000">
              <a:latin typeface="Calibri"/>
              <a:cs typeface="Calibri"/>
            </a:endParaRPr>
          </a:p>
        </p:txBody>
      </p:sp>
      <p:sp>
        <p:nvSpPr>
          <p:cNvPr id="10" name="object 10"/>
          <p:cNvSpPr txBox="1"/>
          <p:nvPr/>
        </p:nvSpPr>
        <p:spPr>
          <a:xfrm>
            <a:off x="580745" y="2737840"/>
            <a:ext cx="5565140" cy="1231265"/>
          </a:xfrm>
          <a:prstGeom prst="rect">
            <a:avLst/>
          </a:prstGeom>
        </p:spPr>
        <p:txBody>
          <a:bodyPr vert="horz" wrap="square" lIns="0" tIns="109855" rIns="0" bIns="0" rtlCol="0">
            <a:spAutoFit/>
          </a:bodyPr>
          <a:lstStyle/>
          <a:p>
            <a:pPr marL="12700">
              <a:lnSpc>
                <a:spcPct val="100000"/>
              </a:lnSpc>
              <a:spcBef>
                <a:spcPts val="865"/>
              </a:spcBef>
            </a:pPr>
            <a:r>
              <a:rPr sz="2000" spc="-50" dirty="0">
                <a:latin typeface="Arial"/>
                <a:cs typeface="Arial"/>
              </a:rPr>
              <a:t>•</a:t>
            </a:r>
            <a:endParaRPr sz="2000">
              <a:latin typeface="Arial"/>
              <a:cs typeface="Arial"/>
            </a:endParaRPr>
          </a:p>
          <a:p>
            <a:pPr marL="12700">
              <a:lnSpc>
                <a:spcPct val="100000"/>
              </a:lnSpc>
              <a:spcBef>
                <a:spcPts val="770"/>
              </a:spcBef>
            </a:pPr>
            <a:r>
              <a:rPr sz="2000" spc="-50" dirty="0">
                <a:latin typeface="Arial"/>
                <a:cs typeface="Arial"/>
              </a:rPr>
              <a:t>•</a:t>
            </a:r>
            <a:endParaRPr sz="2000">
              <a:latin typeface="Arial"/>
              <a:cs typeface="Arial"/>
            </a:endParaRPr>
          </a:p>
          <a:p>
            <a:pPr marL="241300" indent="-228600">
              <a:lnSpc>
                <a:spcPct val="100000"/>
              </a:lnSpc>
              <a:spcBef>
                <a:spcPts val="755"/>
              </a:spcBef>
              <a:buFont typeface="Arial"/>
              <a:buChar char="•"/>
              <a:tabLst>
                <a:tab pos="241300" algn="l"/>
              </a:tabLst>
            </a:pPr>
            <a:r>
              <a:rPr sz="2000" dirty="0">
                <a:latin typeface="Calibri"/>
                <a:cs typeface="Calibri"/>
              </a:rPr>
              <a:t>Aortic</a:t>
            </a:r>
            <a:r>
              <a:rPr sz="2000" spc="-55" dirty="0">
                <a:latin typeface="Calibri"/>
                <a:cs typeface="Calibri"/>
              </a:rPr>
              <a:t> </a:t>
            </a:r>
            <a:r>
              <a:rPr sz="2000" dirty="0">
                <a:latin typeface="Calibri"/>
                <a:cs typeface="Calibri"/>
              </a:rPr>
              <a:t>pathology</a:t>
            </a:r>
            <a:r>
              <a:rPr sz="2000" spc="-75" dirty="0">
                <a:latin typeface="Calibri"/>
                <a:cs typeface="Calibri"/>
              </a:rPr>
              <a:t> </a:t>
            </a:r>
            <a:r>
              <a:rPr sz="2000" dirty="0">
                <a:latin typeface="Calibri"/>
                <a:cs typeface="Calibri"/>
              </a:rPr>
              <a:t>(dilated</a:t>
            </a:r>
            <a:r>
              <a:rPr sz="2000" spc="-40" dirty="0">
                <a:latin typeface="Calibri"/>
                <a:cs typeface="Calibri"/>
              </a:rPr>
              <a:t> </a:t>
            </a:r>
            <a:r>
              <a:rPr sz="2000" dirty="0">
                <a:latin typeface="Calibri"/>
                <a:cs typeface="Calibri"/>
              </a:rPr>
              <a:t>aortic</a:t>
            </a:r>
            <a:r>
              <a:rPr sz="2000" spc="-50" dirty="0">
                <a:latin typeface="Calibri"/>
                <a:cs typeface="Calibri"/>
              </a:rPr>
              <a:t> </a:t>
            </a:r>
            <a:r>
              <a:rPr sz="2000" dirty="0">
                <a:latin typeface="Calibri"/>
                <a:cs typeface="Calibri"/>
              </a:rPr>
              <a:t>root</a:t>
            </a:r>
            <a:r>
              <a:rPr sz="2000" spc="-50" dirty="0">
                <a:latin typeface="Calibri"/>
                <a:cs typeface="Calibri"/>
              </a:rPr>
              <a:t> </a:t>
            </a:r>
            <a:r>
              <a:rPr sz="2000" dirty="0">
                <a:latin typeface="Calibri"/>
                <a:cs typeface="Calibri"/>
              </a:rPr>
              <a:t>&gt;4</a:t>
            </a:r>
            <a:r>
              <a:rPr sz="2000" spc="-55" dirty="0">
                <a:latin typeface="Calibri"/>
                <a:cs typeface="Calibri"/>
              </a:rPr>
              <a:t> </a:t>
            </a:r>
            <a:r>
              <a:rPr sz="2000" dirty="0">
                <a:latin typeface="Calibri"/>
                <a:cs typeface="Calibri"/>
              </a:rPr>
              <a:t>cm,</a:t>
            </a:r>
            <a:r>
              <a:rPr sz="2000" spc="-55" dirty="0">
                <a:latin typeface="Calibri"/>
                <a:cs typeface="Calibri"/>
              </a:rPr>
              <a:t> </a:t>
            </a:r>
            <a:r>
              <a:rPr sz="2000" spc="-10" dirty="0">
                <a:latin typeface="Calibri"/>
                <a:cs typeface="Calibri"/>
              </a:rPr>
              <a:t>Marfan</a:t>
            </a:r>
            <a:endParaRPr sz="2000">
              <a:latin typeface="Calibri"/>
              <a:cs typeface="Calibri"/>
            </a:endParaRPr>
          </a:p>
        </p:txBody>
      </p:sp>
      <p:sp>
        <p:nvSpPr>
          <p:cNvPr id="11" name="object 11"/>
          <p:cNvSpPr txBox="1"/>
          <p:nvPr/>
        </p:nvSpPr>
        <p:spPr>
          <a:xfrm>
            <a:off x="822109" y="3971544"/>
            <a:ext cx="1167765" cy="274320"/>
          </a:xfrm>
          <a:prstGeom prst="rect">
            <a:avLst/>
          </a:prstGeom>
          <a:solidFill>
            <a:srgbClr val="FFFF00"/>
          </a:solidFill>
        </p:spPr>
        <p:txBody>
          <a:bodyPr vert="horz" wrap="square" lIns="0" tIns="0" rIns="0" bIns="0" rtlCol="0">
            <a:spAutoFit/>
          </a:bodyPr>
          <a:lstStyle/>
          <a:p>
            <a:pPr>
              <a:lnSpc>
                <a:spcPts val="2039"/>
              </a:lnSpc>
            </a:pPr>
            <a:r>
              <a:rPr sz="2000" spc="-20" dirty="0">
                <a:latin typeface="Calibri"/>
                <a:cs typeface="Calibri"/>
              </a:rPr>
              <a:t>syndrome).</a:t>
            </a:r>
            <a:endParaRPr sz="2000">
              <a:latin typeface="Calibri"/>
              <a:cs typeface="Calibri"/>
            </a:endParaRPr>
          </a:p>
        </p:txBody>
      </p:sp>
      <p:sp>
        <p:nvSpPr>
          <p:cNvPr id="12" name="object 12"/>
          <p:cNvSpPr txBox="1"/>
          <p:nvPr/>
        </p:nvSpPr>
        <p:spPr>
          <a:xfrm>
            <a:off x="580745" y="4216374"/>
            <a:ext cx="114935" cy="1635125"/>
          </a:xfrm>
          <a:prstGeom prst="rect">
            <a:avLst/>
          </a:prstGeom>
        </p:spPr>
        <p:txBody>
          <a:bodyPr vert="horz" wrap="square" lIns="0" tIns="109855" rIns="0" bIns="0" rtlCol="0">
            <a:spAutoFit/>
          </a:bodyPr>
          <a:lstStyle/>
          <a:p>
            <a:pPr marL="12700">
              <a:lnSpc>
                <a:spcPct val="100000"/>
              </a:lnSpc>
              <a:spcBef>
                <a:spcPts val="865"/>
              </a:spcBef>
            </a:pPr>
            <a:r>
              <a:rPr sz="2000" spc="-50" dirty="0">
                <a:latin typeface="Arial"/>
                <a:cs typeface="Arial"/>
              </a:rPr>
              <a:t>•</a:t>
            </a:r>
            <a:endParaRPr sz="2000">
              <a:latin typeface="Arial"/>
              <a:cs typeface="Arial"/>
            </a:endParaRPr>
          </a:p>
          <a:p>
            <a:pPr marL="12700">
              <a:lnSpc>
                <a:spcPct val="100000"/>
              </a:lnSpc>
              <a:spcBef>
                <a:spcPts val="770"/>
              </a:spcBef>
            </a:pPr>
            <a:r>
              <a:rPr sz="2000" spc="-50" dirty="0">
                <a:latin typeface="Arial"/>
                <a:cs typeface="Arial"/>
              </a:rPr>
              <a:t>•</a:t>
            </a:r>
            <a:endParaRPr sz="2000">
              <a:latin typeface="Arial"/>
              <a:cs typeface="Arial"/>
            </a:endParaRPr>
          </a:p>
          <a:p>
            <a:pPr marL="12700">
              <a:lnSpc>
                <a:spcPct val="100000"/>
              </a:lnSpc>
              <a:spcBef>
                <a:spcPts val="755"/>
              </a:spcBef>
            </a:pPr>
            <a:r>
              <a:rPr sz="2000" spc="-50" dirty="0">
                <a:latin typeface="Arial"/>
                <a:cs typeface="Arial"/>
              </a:rPr>
              <a:t>•</a:t>
            </a:r>
            <a:endParaRPr sz="2000">
              <a:latin typeface="Arial"/>
              <a:cs typeface="Arial"/>
            </a:endParaRPr>
          </a:p>
          <a:p>
            <a:pPr marL="12700">
              <a:lnSpc>
                <a:spcPct val="100000"/>
              </a:lnSpc>
              <a:spcBef>
                <a:spcPts val="780"/>
              </a:spcBef>
            </a:pPr>
            <a:r>
              <a:rPr sz="2000" spc="-50" dirty="0">
                <a:latin typeface="Arial"/>
                <a:cs typeface="Arial"/>
              </a:rPr>
              <a:t>•</a:t>
            </a:r>
            <a:endParaRPr sz="2000">
              <a:latin typeface="Arial"/>
              <a:cs typeface="Arial"/>
            </a:endParaRPr>
          </a:p>
        </p:txBody>
      </p:sp>
      <p:sp>
        <p:nvSpPr>
          <p:cNvPr id="13" name="object 13"/>
          <p:cNvSpPr txBox="1"/>
          <p:nvPr/>
        </p:nvSpPr>
        <p:spPr>
          <a:xfrm>
            <a:off x="822109" y="4335779"/>
            <a:ext cx="2402205" cy="311150"/>
          </a:xfrm>
          <a:prstGeom prst="rect">
            <a:avLst/>
          </a:prstGeom>
          <a:solidFill>
            <a:srgbClr val="FFFF00"/>
          </a:solidFill>
        </p:spPr>
        <p:txBody>
          <a:bodyPr vert="horz" wrap="square" lIns="0" tIns="0" rIns="0" bIns="0" rtlCol="0">
            <a:spAutoFit/>
          </a:bodyPr>
          <a:lstStyle/>
          <a:p>
            <a:pPr>
              <a:lnSpc>
                <a:spcPts val="2325"/>
              </a:lnSpc>
            </a:pPr>
            <a:r>
              <a:rPr sz="2000" dirty="0">
                <a:latin typeface="Calibri"/>
                <a:cs typeface="Calibri"/>
              </a:rPr>
              <a:t>Ischemic</a:t>
            </a:r>
            <a:r>
              <a:rPr sz="2000" spc="-75" dirty="0">
                <a:latin typeface="Calibri"/>
                <a:cs typeface="Calibri"/>
              </a:rPr>
              <a:t> </a:t>
            </a:r>
            <a:r>
              <a:rPr sz="2000" dirty="0">
                <a:latin typeface="Calibri"/>
                <a:cs typeface="Calibri"/>
              </a:rPr>
              <a:t>heart</a:t>
            </a:r>
            <a:r>
              <a:rPr sz="2000" spc="-75" dirty="0">
                <a:latin typeface="Calibri"/>
                <a:cs typeface="Calibri"/>
              </a:rPr>
              <a:t> </a:t>
            </a:r>
            <a:r>
              <a:rPr sz="2000" spc="-10" dirty="0">
                <a:latin typeface="Calibri"/>
                <a:cs typeface="Calibri"/>
              </a:rPr>
              <a:t>disease.</a:t>
            </a:r>
            <a:endParaRPr sz="2000">
              <a:latin typeface="Calibri"/>
              <a:cs typeface="Calibri"/>
            </a:endParaRPr>
          </a:p>
        </p:txBody>
      </p:sp>
      <p:sp>
        <p:nvSpPr>
          <p:cNvPr id="14" name="object 14"/>
          <p:cNvSpPr txBox="1"/>
          <p:nvPr/>
        </p:nvSpPr>
        <p:spPr>
          <a:xfrm>
            <a:off x="822109" y="4738115"/>
            <a:ext cx="5489575" cy="311150"/>
          </a:xfrm>
          <a:prstGeom prst="rect">
            <a:avLst/>
          </a:prstGeom>
          <a:solidFill>
            <a:srgbClr val="FFFF00"/>
          </a:solidFill>
        </p:spPr>
        <p:txBody>
          <a:bodyPr vert="horz" wrap="square" lIns="0" tIns="0" rIns="0" bIns="0" rtlCol="0">
            <a:spAutoFit/>
          </a:bodyPr>
          <a:lstStyle/>
          <a:p>
            <a:pPr>
              <a:lnSpc>
                <a:spcPts val="2325"/>
              </a:lnSpc>
            </a:pPr>
            <a:r>
              <a:rPr sz="2000" dirty="0">
                <a:latin typeface="Calibri"/>
                <a:cs typeface="Calibri"/>
              </a:rPr>
              <a:t>Left</a:t>
            </a:r>
            <a:r>
              <a:rPr sz="2000" spc="-65" dirty="0">
                <a:latin typeface="Calibri"/>
                <a:cs typeface="Calibri"/>
              </a:rPr>
              <a:t> </a:t>
            </a:r>
            <a:r>
              <a:rPr sz="2000" dirty="0">
                <a:latin typeface="Calibri"/>
                <a:cs typeface="Calibri"/>
              </a:rPr>
              <a:t>heart</a:t>
            </a:r>
            <a:r>
              <a:rPr sz="2000" spc="-50" dirty="0">
                <a:latin typeface="Calibri"/>
                <a:cs typeface="Calibri"/>
              </a:rPr>
              <a:t> </a:t>
            </a:r>
            <a:r>
              <a:rPr sz="2000" spc="-10" dirty="0">
                <a:latin typeface="Calibri"/>
                <a:cs typeface="Calibri"/>
              </a:rPr>
              <a:t>obstructive</a:t>
            </a:r>
            <a:r>
              <a:rPr sz="2000" spc="-55" dirty="0">
                <a:latin typeface="Calibri"/>
                <a:cs typeface="Calibri"/>
              </a:rPr>
              <a:t> </a:t>
            </a:r>
            <a:r>
              <a:rPr sz="2000" dirty="0">
                <a:latin typeface="Calibri"/>
                <a:cs typeface="Calibri"/>
              </a:rPr>
              <a:t>lesions</a:t>
            </a:r>
            <a:r>
              <a:rPr sz="2000" spc="-40" dirty="0">
                <a:latin typeface="Calibri"/>
                <a:cs typeface="Calibri"/>
              </a:rPr>
              <a:t> </a:t>
            </a:r>
            <a:r>
              <a:rPr sz="2000" dirty="0">
                <a:latin typeface="Calibri"/>
                <a:cs typeface="Calibri"/>
              </a:rPr>
              <a:t>(aortic,</a:t>
            </a:r>
            <a:r>
              <a:rPr sz="2000" spc="-55" dirty="0">
                <a:latin typeface="Calibri"/>
                <a:cs typeface="Calibri"/>
              </a:rPr>
              <a:t> </a:t>
            </a:r>
            <a:r>
              <a:rPr sz="2000" dirty="0">
                <a:latin typeface="Calibri"/>
                <a:cs typeface="Calibri"/>
              </a:rPr>
              <a:t>mitral</a:t>
            </a:r>
            <a:r>
              <a:rPr sz="2000" spc="-40" dirty="0">
                <a:latin typeface="Calibri"/>
                <a:cs typeface="Calibri"/>
              </a:rPr>
              <a:t> </a:t>
            </a:r>
            <a:r>
              <a:rPr sz="2000" spc="-10" dirty="0">
                <a:latin typeface="Calibri"/>
                <a:cs typeface="Calibri"/>
              </a:rPr>
              <a:t>stenosis).</a:t>
            </a:r>
            <a:endParaRPr sz="2000">
              <a:latin typeface="Calibri"/>
              <a:cs typeface="Calibri"/>
            </a:endParaRPr>
          </a:p>
        </p:txBody>
      </p:sp>
      <p:sp>
        <p:nvSpPr>
          <p:cNvPr id="15" name="object 15"/>
          <p:cNvSpPr txBox="1"/>
          <p:nvPr/>
        </p:nvSpPr>
        <p:spPr>
          <a:xfrm>
            <a:off x="822109" y="5138928"/>
            <a:ext cx="3213100" cy="311150"/>
          </a:xfrm>
          <a:prstGeom prst="rect">
            <a:avLst/>
          </a:prstGeom>
          <a:solidFill>
            <a:srgbClr val="FFFF00"/>
          </a:solidFill>
        </p:spPr>
        <p:txBody>
          <a:bodyPr vert="horz" wrap="square" lIns="0" tIns="0" rIns="0" bIns="0" rtlCol="0">
            <a:spAutoFit/>
          </a:bodyPr>
          <a:lstStyle/>
          <a:p>
            <a:pPr>
              <a:lnSpc>
                <a:spcPts val="2325"/>
              </a:lnSpc>
            </a:pPr>
            <a:r>
              <a:rPr sz="2000" spc="-10" dirty="0">
                <a:latin typeface="Calibri"/>
                <a:cs typeface="Calibri"/>
              </a:rPr>
              <a:t>Prosthetic</a:t>
            </a:r>
            <a:r>
              <a:rPr sz="2000" spc="-60" dirty="0">
                <a:latin typeface="Calibri"/>
                <a:cs typeface="Calibri"/>
              </a:rPr>
              <a:t> </a:t>
            </a:r>
            <a:r>
              <a:rPr sz="2000" dirty="0">
                <a:latin typeface="Calibri"/>
                <a:cs typeface="Calibri"/>
              </a:rPr>
              <a:t>heart</a:t>
            </a:r>
            <a:r>
              <a:rPr sz="2000" spc="-75" dirty="0">
                <a:latin typeface="Calibri"/>
                <a:cs typeface="Calibri"/>
              </a:rPr>
              <a:t> </a:t>
            </a:r>
            <a:r>
              <a:rPr sz="2000" dirty="0">
                <a:latin typeface="Calibri"/>
                <a:cs typeface="Calibri"/>
              </a:rPr>
              <a:t>valves</a:t>
            </a:r>
            <a:r>
              <a:rPr sz="2000" spc="-75" dirty="0">
                <a:latin typeface="Calibri"/>
                <a:cs typeface="Calibri"/>
              </a:rPr>
              <a:t> </a:t>
            </a:r>
            <a:r>
              <a:rPr sz="2000" spc="-10" dirty="0">
                <a:latin typeface="Calibri"/>
                <a:cs typeface="Calibri"/>
              </a:rPr>
              <a:t>(metal).</a:t>
            </a:r>
            <a:endParaRPr sz="2000">
              <a:latin typeface="Calibri"/>
              <a:cs typeface="Calibri"/>
            </a:endParaRPr>
          </a:p>
        </p:txBody>
      </p:sp>
      <p:sp>
        <p:nvSpPr>
          <p:cNvPr id="16" name="object 16"/>
          <p:cNvSpPr txBox="1"/>
          <p:nvPr/>
        </p:nvSpPr>
        <p:spPr>
          <a:xfrm>
            <a:off x="822109" y="5542775"/>
            <a:ext cx="3900804" cy="311150"/>
          </a:xfrm>
          <a:prstGeom prst="rect">
            <a:avLst/>
          </a:prstGeom>
          <a:solidFill>
            <a:srgbClr val="FFFF00"/>
          </a:solidFill>
        </p:spPr>
        <p:txBody>
          <a:bodyPr vert="horz" wrap="square" lIns="0" tIns="0" rIns="0" bIns="0" rtlCol="0">
            <a:spAutoFit/>
          </a:bodyPr>
          <a:lstStyle/>
          <a:p>
            <a:pPr>
              <a:lnSpc>
                <a:spcPts val="2330"/>
              </a:lnSpc>
            </a:pPr>
            <a:r>
              <a:rPr sz="2000" dirty="0">
                <a:latin typeface="Calibri"/>
                <a:cs typeface="Calibri"/>
              </a:rPr>
              <a:t>Previous</a:t>
            </a:r>
            <a:r>
              <a:rPr sz="2000" spc="-100" dirty="0">
                <a:latin typeface="Calibri"/>
                <a:cs typeface="Calibri"/>
              </a:rPr>
              <a:t> </a:t>
            </a:r>
            <a:r>
              <a:rPr sz="2000" dirty="0">
                <a:latin typeface="Calibri"/>
                <a:cs typeface="Calibri"/>
              </a:rPr>
              <a:t>peripartum</a:t>
            </a:r>
            <a:r>
              <a:rPr sz="2000" spc="-105" dirty="0">
                <a:latin typeface="Calibri"/>
                <a:cs typeface="Calibri"/>
              </a:rPr>
              <a:t> </a:t>
            </a:r>
            <a:r>
              <a:rPr sz="2000" spc="-10" dirty="0">
                <a:latin typeface="Calibri"/>
                <a:cs typeface="Calibri"/>
              </a:rPr>
              <a:t>cardiomyopathy.</a:t>
            </a:r>
            <a:endParaRPr sz="2000">
              <a:latin typeface="Calibri"/>
              <a:cs typeface="Calibri"/>
            </a:endParaRPr>
          </a:p>
        </p:txBody>
      </p:sp>
      <p:sp>
        <p:nvSpPr>
          <p:cNvPr id="17" name="object 17"/>
          <p:cNvSpPr/>
          <p:nvPr/>
        </p:nvSpPr>
        <p:spPr>
          <a:xfrm>
            <a:off x="8602980" y="5721096"/>
            <a:ext cx="2263140" cy="1137285"/>
          </a:xfrm>
          <a:custGeom>
            <a:avLst/>
            <a:gdLst/>
            <a:ahLst/>
            <a:cxnLst/>
            <a:rect l="l" t="t" r="r" b="b"/>
            <a:pathLst>
              <a:path w="2263140" h="1137284">
                <a:moveTo>
                  <a:pt x="2263140" y="1136904"/>
                </a:moveTo>
                <a:lnTo>
                  <a:pt x="1131570" y="0"/>
                </a:lnTo>
                <a:lnTo>
                  <a:pt x="741807" y="391604"/>
                </a:lnTo>
                <a:lnTo>
                  <a:pt x="529082" y="178904"/>
                </a:lnTo>
                <a:lnTo>
                  <a:pt x="72771" y="635254"/>
                </a:lnTo>
                <a:lnTo>
                  <a:pt x="286524" y="849033"/>
                </a:lnTo>
                <a:lnTo>
                  <a:pt x="0" y="1136904"/>
                </a:lnTo>
                <a:lnTo>
                  <a:pt x="2263140" y="1136904"/>
                </a:lnTo>
                <a:close/>
              </a:path>
            </a:pathLst>
          </a:custGeom>
          <a:solidFill>
            <a:srgbClr val="FFC000">
              <a:alpha val="30198"/>
            </a:srgbClr>
          </a:solidFill>
        </p:spPr>
        <p:txBody>
          <a:bodyPr wrap="square" lIns="0" tIns="0" rIns="0" bIns="0" rtlCol="0"/>
          <a:lstStyle/>
          <a:p>
            <a:endParaRPr/>
          </a:p>
        </p:txBody>
      </p:sp>
      <p:sp>
        <p:nvSpPr>
          <p:cNvPr id="18" name="object 18"/>
          <p:cNvSpPr txBox="1">
            <a:spLocks noGrp="1"/>
          </p:cNvSpPr>
          <p:nvPr>
            <p:ph type="title"/>
          </p:nvPr>
        </p:nvSpPr>
        <p:spPr>
          <a:xfrm>
            <a:off x="7110221" y="592963"/>
            <a:ext cx="3990975" cy="1071245"/>
          </a:xfrm>
          <a:prstGeom prst="rect">
            <a:avLst/>
          </a:prstGeom>
        </p:spPr>
        <p:txBody>
          <a:bodyPr vert="horz" wrap="square" lIns="0" tIns="72390" rIns="0" bIns="0" rtlCol="0">
            <a:spAutoFit/>
          </a:bodyPr>
          <a:lstStyle/>
          <a:p>
            <a:pPr marL="12700" marR="5080">
              <a:lnSpc>
                <a:spcPts val="3910"/>
              </a:lnSpc>
              <a:spcBef>
                <a:spcPts val="570"/>
              </a:spcBef>
            </a:pPr>
            <a:r>
              <a:rPr sz="3600" spc="-30" dirty="0"/>
              <a:t>Fetal</a:t>
            </a:r>
            <a:r>
              <a:rPr sz="3600" spc="-145" dirty="0"/>
              <a:t> </a:t>
            </a:r>
            <a:r>
              <a:rPr sz="3600" spc="-10" dirty="0"/>
              <a:t>risks</a:t>
            </a:r>
            <a:r>
              <a:rPr sz="3600" spc="-155" dirty="0"/>
              <a:t> </a:t>
            </a:r>
            <a:r>
              <a:rPr sz="3600" dirty="0"/>
              <a:t>of</a:t>
            </a:r>
            <a:r>
              <a:rPr sz="3600" spc="-125" dirty="0"/>
              <a:t> </a:t>
            </a:r>
            <a:r>
              <a:rPr sz="3600" spc="-35" dirty="0"/>
              <a:t>maternal cardiac</a:t>
            </a:r>
            <a:r>
              <a:rPr sz="3600" spc="-145" dirty="0"/>
              <a:t> </a:t>
            </a:r>
            <a:r>
              <a:rPr sz="3600" spc="-10" dirty="0"/>
              <a:t>disease</a:t>
            </a:r>
            <a:endParaRPr sz="3600"/>
          </a:p>
        </p:txBody>
      </p:sp>
      <p:sp>
        <p:nvSpPr>
          <p:cNvPr id="19" name="object 19"/>
          <p:cNvSpPr/>
          <p:nvPr/>
        </p:nvSpPr>
        <p:spPr>
          <a:xfrm>
            <a:off x="7483982" y="2347214"/>
            <a:ext cx="3051175" cy="311150"/>
          </a:xfrm>
          <a:custGeom>
            <a:avLst/>
            <a:gdLst/>
            <a:ahLst/>
            <a:cxnLst/>
            <a:rect l="l" t="t" r="r" b="b"/>
            <a:pathLst>
              <a:path w="3051175" h="311150">
                <a:moveTo>
                  <a:pt x="3051048" y="0"/>
                </a:moveTo>
                <a:lnTo>
                  <a:pt x="0" y="0"/>
                </a:lnTo>
                <a:lnTo>
                  <a:pt x="0" y="310896"/>
                </a:lnTo>
                <a:lnTo>
                  <a:pt x="3051048" y="310896"/>
                </a:lnTo>
                <a:lnTo>
                  <a:pt x="3051048" y="0"/>
                </a:lnTo>
                <a:close/>
              </a:path>
            </a:pathLst>
          </a:custGeom>
          <a:solidFill>
            <a:srgbClr val="00FFFF"/>
          </a:solidFill>
        </p:spPr>
        <p:txBody>
          <a:bodyPr wrap="square" lIns="0" tIns="0" rIns="0" bIns="0" rtlCol="0"/>
          <a:lstStyle/>
          <a:p>
            <a:endParaRPr/>
          </a:p>
        </p:txBody>
      </p:sp>
      <p:sp>
        <p:nvSpPr>
          <p:cNvPr id="20" name="object 20"/>
          <p:cNvSpPr/>
          <p:nvPr/>
        </p:nvSpPr>
        <p:spPr>
          <a:xfrm>
            <a:off x="7483983" y="4226305"/>
            <a:ext cx="3569335" cy="585470"/>
          </a:xfrm>
          <a:custGeom>
            <a:avLst/>
            <a:gdLst/>
            <a:ahLst/>
            <a:cxnLst/>
            <a:rect l="l" t="t" r="r" b="b"/>
            <a:pathLst>
              <a:path w="3569334" h="585470">
                <a:moveTo>
                  <a:pt x="3569195" y="274332"/>
                </a:moveTo>
                <a:lnTo>
                  <a:pt x="2633472" y="274332"/>
                </a:lnTo>
                <a:lnTo>
                  <a:pt x="2633472" y="0"/>
                </a:lnTo>
                <a:lnTo>
                  <a:pt x="0" y="0"/>
                </a:lnTo>
                <a:lnTo>
                  <a:pt x="0" y="274332"/>
                </a:lnTo>
                <a:lnTo>
                  <a:pt x="0" y="310896"/>
                </a:lnTo>
                <a:lnTo>
                  <a:pt x="0" y="585216"/>
                </a:lnTo>
                <a:lnTo>
                  <a:pt x="3569195" y="585216"/>
                </a:lnTo>
                <a:lnTo>
                  <a:pt x="3569195" y="274332"/>
                </a:lnTo>
                <a:close/>
              </a:path>
            </a:pathLst>
          </a:custGeom>
          <a:solidFill>
            <a:srgbClr val="00FFFF"/>
          </a:solidFill>
        </p:spPr>
        <p:txBody>
          <a:bodyPr wrap="square" lIns="0" tIns="0" rIns="0" bIns="0" rtlCol="0"/>
          <a:lstStyle/>
          <a:p>
            <a:endParaRPr/>
          </a:p>
        </p:txBody>
      </p:sp>
      <p:sp>
        <p:nvSpPr>
          <p:cNvPr id="21" name="object 21"/>
          <p:cNvSpPr txBox="1"/>
          <p:nvPr/>
        </p:nvSpPr>
        <p:spPr>
          <a:xfrm>
            <a:off x="7243698" y="2323922"/>
            <a:ext cx="3291840" cy="331470"/>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sz="2000" spc="-10" dirty="0">
                <a:latin typeface="Calibri"/>
                <a:cs typeface="Calibri"/>
              </a:rPr>
              <a:t>Recurrence</a:t>
            </a:r>
            <a:r>
              <a:rPr sz="2000" spc="-30" dirty="0">
                <a:latin typeface="Calibri"/>
                <a:cs typeface="Calibri"/>
              </a:rPr>
              <a:t> </a:t>
            </a:r>
            <a:r>
              <a:rPr sz="2000" spc="-10" dirty="0">
                <a:latin typeface="Calibri"/>
                <a:cs typeface="Calibri"/>
              </a:rPr>
              <a:t>(congenital</a:t>
            </a:r>
            <a:r>
              <a:rPr sz="2000" spc="-45" dirty="0">
                <a:latin typeface="Calibri"/>
                <a:cs typeface="Calibri"/>
              </a:rPr>
              <a:t> </a:t>
            </a:r>
            <a:r>
              <a:rPr sz="2000" spc="-10" dirty="0">
                <a:latin typeface="Calibri"/>
                <a:cs typeface="Calibri"/>
              </a:rPr>
              <a:t>heart</a:t>
            </a:r>
            <a:endParaRPr sz="2000">
              <a:latin typeface="Calibri"/>
              <a:cs typeface="Calibri"/>
            </a:endParaRPr>
          </a:p>
        </p:txBody>
      </p:sp>
      <p:sp>
        <p:nvSpPr>
          <p:cNvPr id="22" name="object 22"/>
          <p:cNvSpPr txBox="1"/>
          <p:nvPr/>
        </p:nvSpPr>
        <p:spPr>
          <a:xfrm>
            <a:off x="7483982" y="2658110"/>
            <a:ext cx="919480" cy="274320"/>
          </a:xfrm>
          <a:prstGeom prst="rect">
            <a:avLst/>
          </a:prstGeom>
          <a:solidFill>
            <a:srgbClr val="00FFFF"/>
          </a:solidFill>
        </p:spPr>
        <p:txBody>
          <a:bodyPr vert="horz" wrap="square" lIns="0" tIns="0" rIns="0" bIns="0" rtlCol="0">
            <a:spAutoFit/>
          </a:bodyPr>
          <a:lstStyle/>
          <a:p>
            <a:pPr marL="635">
              <a:lnSpc>
                <a:spcPts val="2035"/>
              </a:lnSpc>
            </a:pPr>
            <a:r>
              <a:rPr sz="2000" spc="-10" dirty="0">
                <a:latin typeface="Calibri"/>
                <a:cs typeface="Calibri"/>
              </a:rPr>
              <a:t>disease).</a:t>
            </a:r>
            <a:endParaRPr sz="2000">
              <a:latin typeface="Calibri"/>
              <a:cs typeface="Calibri"/>
            </a:endParaRPr>
          </a:p>
        </p:txBody>
      </p:sp>
      <p:sp>
        <p:nvSpPr>
          <p:cNvPr id="23" name="object 23"/>
          <p:cNvSpPr txBox="1"/>
          <p:nvPr/>
        </p:nvSpPr>
        <p:spPr>
          <a:xfrm>
            <a:off x="7483982" y="3022345"/>
            <a:ext cx="3467100" cy="311150"/>
          </a:xfrm>
          <a:prstGeom prst="rect">
            <a:avLst/>
          </a:prstGeom>
          <a:solidFill>
            <a:srgbClr val="00FFFF"/>
          </a:solidFill>
        </p:spPr>
        <p:txBody>
          <a:bodyPr vert="horz" wrap="square" lIns="0" tIns="0" rIns="0" bIns="0" rtlCol="0">
            <a:spAutoFit/>
          </a:bodyPr>
          <a:lstStyle/>
          <a:p>
            <a:pPr marL="635">
              <a:lnSpc>
                <a:spcPts val="2325"/>
              </a:lnSpc>
            </a:pPr>
            <a:r>
              <a:rPr sz="2000" spc="-10" dirty="0">
                <a:latin typeface="Calibri"/>
                <a:cs typeface="Calibri"/>
              </a:rPr>
              <a:t>Maternal</a:t>
            </a:r>
            <a:r>
              <a:rPr sz="2000" spc="-65" dirty="0">
                <a:latin typeface="Calibri"/>
                <a:cs typeface="Calibri"/>
              </a:rPr>
              <a:t> </a:t>
            </a:r>
            <a:r>
              <a:rPr sz="2000" dirty="0">
                <a:latin typeface="Calibri"/>
                <a:cs typeface="Calibri"/>
              </a:rPr>
              <a:t>cyanosis</a:t>
            </a:r>
            <a:r>
              <a:rPr sz="2000" spc="-75" dirty="0">
                <a:latin typeface="Calibri"/>
                <a:cs typeface="Calibri"/>
              </a:rPr>
              <a:t> </a:t>
            </a:r>
            <a:r>
              <a:rPr sz="2000" spc="-10" dirty="0">
                <a:latin typeface="Calibri"/>
                <a:cs typeface="Calibri"/>
              </a:rPr>
              <a:t>(fetal</a:t>
            </a:r>
            <a:r>
              <a:rPr sz="2000" spc="-60" dirty="0">
                <a:latin typeface="Calibri"/>
                <a:cs typeface="Calibri"/>
              </a:rPr>
              <a:t> </a:t>
            </a:r>
            <a:r>
              <a:rPr sz="2000" spc="-10" dirty="0">
                <a:latin typeface="Calibri"/>
                <a:cs typeface="Calibri"/>
              </a:rPr>
              <a:t>hypoxia).</a:t>
            </a:r>
            <a:endParaRPr sz="2000">
              <a:latin typeface="Calibri"/>
              <a:cs typeface="Calibri"/>
            </a:endParaRPr>
          </a:p>
        </p:txBody>
      </p:sp>
      <p:sp>
        <p:nvSpPr>
          <p:cNvPr id="24" name="object 24"/>
          <p:cNvSpPr txBox="1"/>
          <p:nvPr/>
        </p:nvSpPr>
        <p:spPr>
          <a:xfrm>
            <a:off x="7483982" y="3424682"/>
            <a:ext cx="2382520" cy="311150"/>
          </a:xfrm>
          <a:prstGeom prst="rect">
            <a:avLst/>
          </a:prstGeom>
          <a:solidFill>
            <a:srgbClr val="00FFFF"/>
          </a:solidFill>
        </p:spPr>
        <p:txBody>
          <a:bodyPr vert="horz" wrap="square" lIns="0" tIns="0" rIns="0" bIns="0" rtlCol="0">
            <a:spAutoFit/>
          </a:bodyPr>
          <a:lstStyle/>
          <a:p>
            <a:pPr marL="635">
              <a:lnSpc>
                <a:spcPts val="2325"/>
              </a:lnSpc>
            </a:pPr>
            <a:r>
              <a:rPr sz="2000" spc="-10" dirty="0">
                <a:latin typeface="Calibri"/>
                <a:cs typeface="Calibri"/>
              </a:rPr>
              <a:t>Iatrogenic</a:t>
            </a:r>
            <a:r>
              <a:rPr sz="2000" spc="-45" dirty="0">
                <a:latin typeface="Calibri"/>
                <a:cs typeface="Calibri"/>
              </a:rPr>
              <a:t> </a:t>
            </a:r>
            <a:r>
              <a:rPr sz="2000" spc="-10" dirty="0">
                <a:latin typeface="Calibri"/>
                <a:cs typeface="Calibri"/>
              </a:rPr>
              <a:t>prematurity.</a:t>
            </a:r>
            <a:endParaRPr sz="2000">
              <a:latin typeface="Calibri"/>
              <a:cs typeface="Calibri"/>
            </a:endParaRPr>
          </a:p>
        </p:txBody>
      </p:sp>
      <p:sp>
        <p:nvSpPr>
          <p:cNvPr id="25" name="object 25"/>
          <p:cNvSpPr txBox="1"/>
          <p:nvPr/>
        </p:nvSpPr>
        <p:spPr>
          <a:xfrm>
            <a:off x="7483982" y="3825494"/>
            <a:ext cx="492759" cy="311150"/>
          </a:xfrm>
          <a:prstGeom prst="rect">
            <a:avLst/>
          </a:prstGeom>
          <a:solidFill>
            <a:srgbClr val="00FFFF"/>
          </a:solidFill>
        </p:spPr>
        <p:txBody>
          <a:bodyPr vert="horz" wrap="square" lIns="0" tIns="0" rIns="0" bIns="0" rtlCol="0">
            <a:spAutoFit/>
          </a:bodyPr>
          <a:lstStyle/>
          <a:p>
            <a:pPr marL="635">
              <a:lnSpc>
                <a:spcPts val="2325"/>
              </a:lnSpc>
            </a:pPr>
            <a:r>
              <a:rPr sz="2000" spc="-20" dirty="0">
                <a:latin typeface="Calibri"/>
                <a:cs typeface="Calibri"/>
              </a:rPr>
              <a:t>FGR.</a:t>
            </a:r>
            <a:endParaRPr sz="2000">
              <a:latin typeface="Calibri"/>
              <a:cs typeface="Calibri"/>
            </a:endParaRPr>
          </a:p>
        </p:txBody>
      </p:sp>
      <p:sp>
        <p:nvSpPr>
          <p:cNvPr id="26" name="object 26"/>
          <p:cNvSpPr txBox="1"/>
          <p:nvPr/>
        </p:nvSpPr>
        <p:spPr>
          <a:xfrm>
            <a:off x="7243698" y="2902686"/>
            <a:ext cx="2874010" cy="1632585"/>
          </a:xfrm>
          <a:prstGeom prst="rect">
            <a:avLst/>
          </a:prstGeom>
        </p:spPr>
        <p:txBody>
          <a:bodyPr vert="horz" wrap="square" lIns="0" tIns="109855" rIns="0" bIns="0" rtlCol="0">
            <a:spAutoFit/>
          </a:bodyPr>
          <a:lstStyle/>
          <a:p>
            <a:pPr marL="12700">
              <a:lnSpc>
                <a:spcPct val="100000"/>
              </a:lnSpc>
              <a:spcBef>
                <a:spcPts val="865"/>
              </a:spcBef>
            </a:pPr>
            <a:r>
              <a:rPr sz="2000" spc="-50" dirty="0">
                <a:latin typeface="Arial"/>
                <a:cs typeface="Arial"/>
              </a:rPr>
              <a:t>•</a:t>
            </a:r>
            <a:endParaRPr sz="2000">
              <a:latin typeface="Arial"/>
              <a:cs typeface="Arial"/>
            </a:endParaRPr>
          </a:p>
          <a:p>
            <a:pPr marL="12700">
              <a:lnSpc>
                <a:spcPct val="100000"/>
              </a:lnSpc>
              <a:spcBef>
                <a:spcPts val="770"/>
              </a:spcBef>
            </a:pPr>
            <a:r>
              <a:rPr sz="2000" spc="-50" dirty="0">
                <a:latin typeface="Arial"/>
                <a:cs typeface="Arial"/>
              </a:rPr>
              <a:t>•</a:t>
            </a:r>
            <a:endParaRPr sz="2000">
              <a:latin typeface="Arial"/>
              <a:cs typeface="Arial"/>
            </a:endParaRPr>
          </a:p>
          <a:p>
            <a:pPr marL="12700">
              <a:lnSpc>
                <a:spcPct val="100000"/>
              </a:lnSpc>
              <a:spcBef>
                <a:spcPts val="755"/>
              </a:spcBef>
            </a:pPr>
            <a:r>
              <a:rPr sz="2000" spc="-50" dirty="0">
                <a:latin typeface="Arial"/>
                <a:cs typeface="Arial"/>
              </a:rPr>
              <a:t>•</a:t>
            </a:r>
            <a:endParaRPr sz="2000">
              <a:latin typeface="Arial"/>
              <a:cs typeface="Arial"/>
            </a:endParaRPr>
          </a:p>
          <a:p>
            <a:pPr marL="240665" indent="-227965">
              <a:lnSpc>
                <a:spcPct val="100000"/>
              </a:lnSpc>
              <a:spcBef>
                <a:spcPts val="760"/>
              </a:spcBef>
              <a:buFont typeface="Arial"/>
              <a:buChar char="•"/>
              <a:tabLst>
                <a:tab pos="240665" algn="l"/>
              </a:tabLst>
            </a:pPr>
            <a:r>
              <a:rPr sz="2000" spc="-20" dirty="0">
                <a:latin typeface="Calibri"/>
                <a:cs typeface="Calibri"/>
              </a:rPr>
              <a:t>Effects</a:t>
            </a:r>
            <a:r>
              <a:rPr sz="2000" spc="-40" dirty="0">
                <a:latin typeface="Calibri"/>
                <a:cs typeface="Calibri"/>
              </a:rPr>
              <a:t> </a:t>
            </a:r>
            <a:r>
              <a:rPr sz="2000" dirty="0">
                <a:latin typeface="Calibri"/>
                <a:cs typeface="Calibri"/>
              </a:rPr>
              <a:t>of</a:t>
            </a:r>
            <a:r>
              <a:rPr sz="2000" spc="-35" dirty="0">
                <a:latin typeface="Calibri"/>
                <a:cs typeface="Calibri"/>
              </a:rPr>
              <a:t> </a:t>
            </a:r>
            <a:r>
              <a:rPr sz="2000" spc="-10" dirty="0">
                <a:latin typeface="Calibri"/>
                <a:cs typeface="Calibri"/>
              </a:rPr>
              <a:t>maternal</a:t>
            </a:r>
            <a:r>
              <a:rPr sz="2000" spc="-20" dirty="0">
                <a:latin typeface="Calibri"/>
                <a:cs typeface="Calibri"/>
              </a:rPr>
              <a:t> drugs</a:t>
            </a:r>
            <a:endParaRPr sz="2000">
              <a:latin typeface="Calibri"/>
              <a:cs typeface="Calibri"/>
            </a:endParaRPr>
          </a:p>
        </p:txBody>
      </p:sp>
      <p:sp>
        <p:nvSpPr>
          <p:cNvPr id="27" name="object 27"/>
          <p:cNvSpPr txBox="1"/>
          <p:nvPr/>
        </p:nvSpPr>
        <p:spPr>
          <a:xfrm>
            <a:off x="7483982" y="4478273"/>
            <a:ext cx="3569335" cy="330835"/>
          </a:xfrm>
          <a:prstGeom prst="rect">
            <a:avLst/>
          </a:prstGeom>
        </p:spPr>
        <p:txBody>
          <a:bodyPr vert="horz" wrap="square" lIns="0" tIns="12700" rIns="0" bIns="0" rtlCol="0">
            <a:spAutoFit/>
          </a:bodyPr>
          <a:lstStyle/>
          <a:p>
            <a:pPr marL="635">
              <a:lnSpc>
                <a:spcPct val="100000"/>
              </a:lnSpc>
              <a:spcBef>
                <a:spcPts val="100"/>
              </a:spcBef>
            </a:pPr>
            <a:r>
              <a:rPr sz="2000" spc="-10" dirty="0">
                <a:latin typeface="Calibri"/>
                <a:cs typeface="Calibri"/>
              </a:rPr>
              <a:t>(teratogenesis,</a:t>
            </a:r>
            <a:r>
              <a:rPr sz="2000" spc="-80" dirty="0">
                <a:latin typeface="Calibri"/>
                <a:cs typeface="Calibri"/>
              </a:rPr>
              <a:t> </a:t>
            </a:r>
            <a:r>
              <a:rPr sz="2000" dirty="0">
                <a:latin typeface="Calibri"/>
                <a:cs typeface="Calibri"/>
              </a:rPr>
              <a:t>growth</a:t>
            </a:r>
            <a:r>
              <a:rPr sz="2000" spc="-95" dirty="0">
                <a:latin typeface="Calibri"/>
                <a:cs typeface="Calibri"/>
              </a:rPr>
              <a:t> </a:t>
            </a:r>
            <a:r>
              <a:rPr sz="2000" spc="-10" dirty="0">
                <a:latin typeface="Calibri"/>
                <a:cs typeface="Calibri"/>
              </a:rPr>
              <a:t>restriction,</a:t>
            </a:r>
            <a:endParaRPr sz="2000">
              <a:latin typeface="Calibri"/>
              <a:cs typeface="Calibri"/>
            </a:endParaRPr>
          </a:p>
        </p:txBody>
      </p:sp>
      <p:sp>
        <p:nvSpPr>
          <p:cNvPr id="28" name="object 28"/>
          <p:cNvSpPr txBox="1"/>
          <p:nvPr/>
        </p:nvSpPr>
        <p:spPr>
          <a:xfrm>
            <a:off x="7483982" y="4811521"/>
            <a:ext cx="1062990" cy="277495"/>
          </a:xfrm>
          <a:prstGeom prst="rect">
            <a:avLst/>
          </a:prstGeom>
          <a:solidFill>
            <a:srgbClr val="00FFFF"/>
          </a:solidFill>
        </p:spPr>
        <p:txBody>
          <a:bodyPr vert="horz" wrap="square" lIns="0" tIns="0" rIns="0" bIns="0" rtlCol="0">
            <a:spAutoFit/>
          </a:bodyPr>
          <a:lstStyle/>
          <a:p>
            <a:pPr marL="635">
              <a:lnSpc>
                <a:spcPts val="2065"/>
              </a:lnSpc>
            </a:pPr>
            <a:r>
              <a:rPr sz="2000" spc="-10" dirty="0">
                <a:latin typeface="Calibri"/>
                <a:cs typeface="Calibri"/>
              </a:rPr>
              <a:t>fetal</a:t>
            </a:r>
            <a:r>
              <a:rPr sz="2000" spc="-80" dirty="0">
                <a:latin typeface="Calibri"/>
                <a:cs typeface="Calibri"/>
              </a:rPr>
              <a:t> </a:t>
            </a:r>
            <a:r>
              <a:rPr sz="2000" spc="-10" dirty="0">
                <a:latin typeface="Calibri"/>
                <a:cs typeface="Calibri"/>
              </a:rPr>
              <a:t>loss).</a:t>
            </a:r>
            <a:endParaRPr sz="20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723819" y="2668986"/>
            <a:ext cx="651510" cy="618490"/>
            <a:chOff x="2723819" y="2668986"/>
            <a:chExt cx="651510" cy="618490"/>
          </a:xfrm>
        </p:grpSpPr>
        <p:sp>
          <p:nvSpPr>
            <p:cNvPr id="3" name="object 3"/>
            <p:cNvSpPr/>
            <p:nvPr/>
          </p:nvSpPr>
          <p:spPr>
            <a:xfrm>
              <a:off x="2729313" y="2674481"/>
              <a:ext cx="640715" cy="607695"/>
            </a:xfrm>
            <a:custGeom>
              <a:avLst/>
              <a:gdLst/>
              <a:ahLst/>
              <a:cxnLst/>
              <a:rect l="l" t="t" r="r" b="b"/>
              <a:pathLst>
                <a:path w="640714" h="607695">
                  <a:moveTo>
                    <a:pt x="477703" y="0"/>
                  </a:moveTo>
                  <a:lnTo>
                    <a:pt x="412085" y="18905"/>
                  </a:lnTo>
                  <a:lnTo>
                    <a:pt x="379806" y="43154"/>
                  </a:lnTo>
                  <a:lnTo>
                    <a:pt x="348916" y="78674"/>
                  </a:lnTo>
                  <a:lnTo>
                    <a:pt x="320192" y="126521"/>
                  </a:lnTo>
                  <a:lnTo>
                    <a:pt x="291467" y="78674"/>
                  </a:lnTo>
                  <a:lnTo>
                    <a:pt x="260577" y="43154"/>
                  </a:lnTo>
                  <a:lnTo>
                    <a:pt x="228298" y="18905"/>
                  </a:lnTo>
                  <a:lnTo>
                    <a:pt x="195407" y="4872"/>
                  </a:lnTo>
                  <a:lnTo>
                    <a:pt x="162680" y="0"/>
                  </a:lnTo>
                  <a:lnTo>
                    <a:pt x="130895" y="3233"/>
                  </a:lnTo>
                  <a:lnTo>
                    <a:pt x="73256" y="29798"/>
                  </a:lnTo>
                  <a:lnTo>
                    <a:pt x="28702" y="76126"/>
                  </a:lnTo>
                  <a:lnTo>
                    <a:pt x="3448" y="133777"/>
                  </a:lnTo>
                  <a:lnTo>
                    <a:pt x="0" y="164210"/>
                  </a:lnTo>
                  <a:lnTo>
                    <a:pt x="50030" y="316886"/>
                  </a:lnTo>
                  <a:lnTo>
                    <a:pt x="160096" y="459844"/>
                  </a:lnTo>
                  <a:lnTo>
                    <a:pt x="270162" y="565701"/>
                  </a:lnTo>
                  <a:lnTo>
                    <a:pt x="320192" y="607072"/>
                  </a:lnTo>
                  <a:lnTo>
                    <a:pt x="370222" y="565701"/>
                  </a:lnTo>
                  <a:lnTo>
                    <a:pt x="480287" y="459844"/>
                  </a:lnTo>
                  <a:lnTo>
                    <a:pt x="590353" y="316886"/>
                  </a:lnTo>
                  <a:lnTo>
                    <a:pt x="640383" y="164210"/>
                  </a:lnTo>
                  <a:lnTo>
                    <a:pt x="636935" y="133777"/>
                  </a:lnTo>
                  <a:lnTo>
                    <a:pt x="611681" y="76126"/>
                  </a:lnTo>
                  <a:lnTo>
                    <a:pt x="567127" y="29798"/>
                  </a:lnTo>
                  <a:lnTo>
                    <a:pt x="509488" y="3233"/>
                  </a:lnTo>
                  <a:lnTo>
                    <a:pt x="477703" y="0"/>
                  </a:lnTo>
                  <a:close/>
                </a:path>
              </a:pathLst>
            </a:custGeom>
            <a:solidFill>
              <a:srgbClr val="4472C4"/>
            </a:solidFill>
          </p:spPr>
          <p:txBody>
            <a:bodyPr wrap="square" lIns="0" tIns="0" rIns="0" bIns="0" rtlCol="0"/>
            <a:lstStyle/>
            <a:p>
              <a:endParaRPr/>
            </a:p>
          </p:txBody>
        </p:sp>
        <p:sp>
          <p:nvSpPr>
            <p:cNvPr id="4" name="object 4"/>
            <p:cNvSpPr/>
            <p:nvPr/>
          </p:nvSpPr>
          <p:spPr>
            <a:xfrm>
              <a:off x="2729314" y="2674481"/>
              <a:ext cx="640715" cy="607695"/>
            </a:xfrm>
            <a:custGeom>
              <a:avLst/>
              <a:gdLst/>
              <a:ahLst/>
              <a:cxnLst/>
              <a:rect l="l" t="t" r="r" b="b"/>
              <a:pathLst>
                <a:path w="640714" h="607695">
                  <a:moveTo>
                    <a:pt x="320191" y="126520"/>
                  </a:moveTo>
                  <a:lnTo>
                    <a:pt x="291467" y="78674"/>
                  </a:lnTo>
                  <a:lnTo>
                    <a:pt x="260577" y="43154"/>
                  </a:lnTo>
                  <a:lnTo>
                    <a:pt x="228298" y="18905"/>
                  </a:lnTo>
                  <a:lnTo>
                    <a:pt x="162680" y="0"/>
                  </a:lnTo>
                  <a:lnTo>
                    <a:pt x="130895" y="3233"/>
                  </a:lnTo>
                  <a:lnTo>
                    <a:pt x="73255" y="29798"/>
                  </a:lnTo>
                  <a:lnTo>
                    <a:pt x="28702" y="76126"/>
                  </a:lnTo>
                  <a:lnTo>
                    <a:pt x="3448" y="133777"/>
                  </a:lnTo>
                  <a:lnTo>
                    <a:pt x="0" y="164211"/>
                  </a:lnTo>
                  <a:lnTo>
                    <a:pt x="50029" y="316886"/>
                  </a:lnTo>
                  <a:lnTo>
                    <a:pt x="160095" y="459844"/>
                  </a:lnTo>
                  <a:lnTo>
                    <a:pt x="270161" y="565701"/>
                  </a:lnTo>
                  <a:lnTo>
                    <a:pt x="320191" y="607072"/>
                  </a:lnTo>
                  <a:lnTo>
                    <a:pt x="370221" y="565701"/>
                  </a:lnTo>
                  <a:lnTo>
                    <a:pt x="480287" y="459844"/>
                  </a:lnTo>
                  <a:lnTo>
                    <a:pt x="590353" y="316886"/>
                  </a:lnTo>
                  <a:lnTo>
                    <a:pt x="640383" y="164211"/>
                  </a:lnTo>
                  <a:lnTo>
                    <a:pt x="636935" y="133777"/>
                  </a:lnTo>
                  <a:lnTo>
                    <a:pt x="611681" y="76127"/>
                  </a:lnTo>
                  <a:lnTo>
                    <a:pt x="567127" y="29799"/>
                  </a:lnTo>
                  <a:lnTo>
                    <a:pt x="509488" y="3233"/>
                  </a:lnTo>
                  <a:lnTo>
                    <a:pt x="444976" y="4872"/>
                  </a:lnTo>
                  <a:lnTo>
                    <a:pt x="379806" y="43154"/>
                  </a:lnTo>
                  <a:lnTo>
                    <a:pt x="348916" y="78674"/>
                  </a:lnTo>
                  <a:lnTo>
                    <a:pt x="320191" y="126520"/>
                  </a:lnTo>
                  <a:close/>
                </a:path>
              </a:pathLst>
            </a:custGeom>
            <a:ln w="10990">
              <a:solidFill>
                <a:srgbClr val="4472C4"/>
              </a:solidFill>
            </a:ln>
          </p:spPr>
          <p:txBody>
            <a:bodyPr wrap="square" lIns="0" tIns="0" rIns="0" bIns="0" rtlCol="0"/>
            <a:lstStyle/>
            <a:p>
              <a:endParaRPr/>
            </a:p>
          </p:txBody>
        </p:sp>
      </p:grpSp>
      <p:sp>
        <p:nvSpPr>
          <p:cNvPr id="5" name="object 5"/>
          <p:cNvSpPr/>
          <p:nvPr/>
        </p:nvSpPr>
        <p:spPr>
          <a:xfrm>
            <a:off x="6096000" y="0"/>
            <a:ext cx="6096000" cy="6858000"/>
          </a:xfrm>
          <a:custGeom>
            <a:avLst/>
            <a:gdLst/>
            <a:ahLst/>
            <a:cxnLst/>
            <a:rect l="l" t="t" r="r" b="b"/>
            <a:pathLst>
              <a:path w="6096000" h="6858000">
                <a:moveTo>
                  <a:pt x="6096000" y="0"/>
                </a:moveTo>
                <a:lnTo>
                  <a:pt x="0" y="0"/>
                </a:lnTo>
                <a:lnTo>
                  <a:pt x="0" y="6858000"/>
                </a:lnTo>
                <a:lnTo>
                  <a:pt x="6096000" y="6858000"/>
                </a:lnTo>
                <a:lnTo>
                  <a:pt x="6096000" y="0"/>
                </a:lnTo>
                <a:close/>
              </a:path>
            </a:pathLst>
          </a:custGeom>
          <a:solidFill>
            <a:srgbClr val="E7E6E6"/>
          </a:solidFill>
        </p:spPr>
        <p:txBody>
          <a:bodyPr wrap="square" lIns="0" tIns="0" rIns="0" bIns="0" rtlCol="0"/>
          <a:lstStyle/>
          <a:p>
            <a:endParaRPr/>
          </a:p>
        </p:txBody>
      </p:sp>
      <p:sp>
        <p:nvSpPr>
          <p:cNvPr id="6" name="object 6"/>
          <p:cNvSpPr txBox="1">
            <a:spLocks noGrp="1"/>
          </p:cNvSpPr>
          <p:nvPr>
            <p:ph type="title"/>
          </p:nvPr>
        </p:nvSpPr>
        <p:spPr>
          <a:xfrm>
            <a:off x="6497192" y="3149854"/>
            <a:ext cx="2689225" cy="452120"/>
          </a:xfrm>
          <a:prstGeom prst="rect">
            <a:avLst/>
          </a:prstGeom>
        </p:spPr>
        <p:txBody>
          <a:bodyPr vert="horz" wrap="square" lIns="0" tIns="12065" rIns="0" bIns="0" rtlCol="0">
            <a:spAutoFit/>
          </a:bodyPr>
          <a:lstStyle/>
          <a:p>
            <a:pPr marL="12700">
              <a:lnSpc>
                <a:spcPct val="100000"/>
              </a:lnSpc>
              <a:spcBef>
                <a:spcPts val="95"/>
              </a:spcBef>
            </a:pPr>
            <a:r>
              <a:rPr sz="2800" b="0" dirty="0">
                <a:latin typeface="Algerian"/>
                <a:cs typeface="Algerian"/>
              </a:rPr>
              <a:t>heart</a:t>
            </a:r>
            <a:r>
              <a:rPr sz="2800" b="0" spc="-85" dirty="0">
                <a:latin typeface="Algerian"/>
                <a:cs typeface="Algerian"/>
              </a:rPr>
              <a:t> </a:t>
            </a:r>
            <a:r>
              <a:rPr sz="2800" b="0" spc="-10" dirty="0">
                <a:latin typeface="Algerian"/>
                <a:cs typeface="Algerian"/>
              </a:rPr>
              <a:t>failure</a:t>
            </a:r>
            <a:endParaRPr sz="2800">
              <a:latin typeface="Algerian"/>
              <a:cs typeface="Algeri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604" y="705358"/>
            <a:ext cx="1828800" cy="574040"/>
          </a:xfrm>
          <a:prstGeom prst="rect">
            <a:avLst/>
          </a:prstGeom>
        </p:spPr>
        <p:txBody>
          <a:bodyPr vert="horz" wrap="square" lIns="0" tIns="12700" rIns="0" bIns="0" rtlCol="0">
            <a:spAutoFit/>
          </a:bodyPr>
          <a:lstStyle/>
          <a:p>
            <a:pPr marL="12700">
              <a:lnSpc>
                <a:spcPct val="100000"/>
              </a:lnSpc>
              <a:spcBef>
                <a:spcPts val="100"/>
              </a:spcBef>
            </a:pPr>
            <a:r>
              <a:rPr sz="3600" spc="-10" dirty="0"/>
              <a:t>Definition</a:t>
            </a:r>
            <a:endParaRPr sz="3600"/>
          </a:p>
        </p:txBody>
      </p:sp>
      <p:sp>
        <p:nvSpPr>
          <p:cNvPr id="3" name="object 3"/>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
        <p:nvSpPr>
          <p:cNvPr id="4" name="object 4"/>
          <p:cNvSpPr txBox="1"/>
          <p:nvPr/>
        </p:nvSpPr>
        <p:spPr>
          <a:xfrm>
            <a:off x="734364" y="1557350"/>
            <a:ext cx="4930140" cy="4886325"/>
          </a:xfrm>
          <a:prstGeom prst="rect">
            <a:avLst/>
          </a:prstGeom>
        </p:spPr>
        <p:txBody>
          <a:bodyPr vert="horz" wrap="square" lIns="0" tIns="43815" rIns="0" bIns="0" rtlCol="0">
            <a:spAutoFit/>
          </a:bodyPr>
          <a:lstStyle/>
          <a:p>
            <a:pPr marL="241300" marR="5080" indent="-228600">
              <a:lnSpc>
                <a:spcPct val="90000"/>
              </a:lnSpc>
              <a:spcBef>
                <a:spcPts val="345"/>
              </a:spcBef>
              <a:buFont typeface="Arial"/>
              <a:buChar char="•"/>
              <a:tabLst>
                <a:tab pos="241300" algn="l"/>
              </a:tabLst>
            </a:pPr>
            <a:r>
              <a:rPr sz="2000" dirty="0">
                <a:solidFill>
                  <a:srgbClr val="2A2A2A"/>
                </a:solidFill>
                <a:latin typeface="Calibri"/>
                <a:cs typeface="Calibri"/>
              </a:rPr>
              <a:t>Heart</a:t>
            </a:r>
            <a:r>
              <a:rPr sz="2000" spc="-50" dirty="0">
                <a:solidFill>
                  <a:srgbClr val="2A2A2A"/>
                </a:solidFill>
                <a:latin typeface="Calibri"/>
                <a:cs typeface="Calibri"/>
              </a:rPr>
              <a:t> </a:t>
            </a:r>
            <a:r>
              <a:rPr sz="2000" spc="-10" dirty="0">
                <a:solidFill>
                  <a:srgbClr val="2A2A2A"/>
                </a:solidFill>
                <a:latin typeface="Calibri"/>
                <a:cs typeface="Calibri"/>
              </a:rPr>
              <a:t>failure</a:t>
            </a:r>
            <a:r>
              <a:rPr sz="2000" spc="-55" dirty="0">
                <a:solidFill>
                  <a:srgbClr val="2A2A2A"/>
                </a:solidFill>
                <a:latin typeface="Calibri"/>
                <a:cs typeface="Calibri"/>
              </a:rPr>
              <a:t> </a:t>
            </a:r>
            <a:r>
              <a:rPr sz="2000" dirty="0">
                <a:solidFill>
                  <a:srgbClr val="2A2A2A"/>
                </a:solidFill>
                <a:latin typeface="Calibri"/>
                <a:cs typeface="Calibri"/>
              </a:rPr>
              <a:t>develops</a:t>
            </a:r>
            <a:r>
              <a:rPr sz="2000" spc="-50" dirty="0">
                <a:solidFill>
                  <a:srgbClr val="2A2A2A"/>
                </a:solidFill>
                <a:latin typeface="Calibri"/>
                <a:cs typeface="Calibri"/>
              </a:rPr>
              <a:t> </a:t>
            </a:r>
            <a:r>
              <a:rPr sz="2000" dirty="0">
                <a:solidFill>
                  <a:srgbClr val="2A2A2A"/>
                </a:solidFill>
                <a:latin typeface="Calibri"/>
                <a:cs typeface="Calibri"/>
              </a:rPr>
              <a:t>when</a:t>
            </a:r>
            <a:r>
              <a:rPr sz="2000" spc="-75" dirty="0">
                <a:solidFill>
                  <a:srgbClr val="2A2A2A"/>
                </a:solidFill>
                <a:latin typeface="Calibri"/>
                <a:cs typeface="Calibri"/>
              </a:rPr>
              <a:t> </a:t>
            </a:r>
            <a:r>
              <a:rPr sz="2000" dirty="0">
                <a:solidFill>
                  <a:srgbClr val="2A2A2A"/>
                </a:solidFill>
                <a:latin typeface="Calibri"/>
                <a:cs typeface="Calibri"/>
              </a:rPr>
              <a:t>the</a:t>
            </a:r>
            <a:r>
              <a:rPr sz="2000" spc="-50" dirty="0">
                <a:solidFill>
                  <a:srgbClr val="2A2A2A"/>
                </a:solidFill>
                <a:latin typeface="Calibri"/>
                <a:cs typeface="Calibri"/>
              </a:rPr>
              <a:t> </a:t>
            </a:r>
            <a:r>
              <a:rPr sz="2000" dirty="0">
                <a:solidFill>
                  <a:srgbClr val="2A2A2A"/>
                </a:solidFill>
                <a:latin typeface="Calibri"/>
                <a:cs typeface="Calibri"/>
              </a:rPr>
              <a:t>heart</a:t>
            </a:r>
            <a:r>
              <a:rPr sz="2000" spc="-55" dirty="0">
                <a:solidFill>
                  <a:srgbClr val="2A2A2A"/>
                </a:solidFill>
                <a:latin typeface="Calibri"/>
                <a:cs typeface="Calibri"/>
              </a:rPr>
              <a:t> </a:t>
            </a:r>
            <a:r>
              <a:rPr sz="2000" dirty="0">
                <a:solidFill>
                  <a:srgbClr val="2A2A2A"/>
                </a:solidFill>
                <a:latin typeface="Calibri"/>
                <a:cs typeface="Calibri"/>
              </a:rPr>
              <a:t>fails</a:t>
            </a:r>
            <a:r>
              <a:rPr sz="2000" spc="-55" dirty="0">
                <a:solidFill>
                  <a:srgbClr val="2A2A2A"/>
                </a:solidFill>
                <a:latin typeface="Calibri"/>
                <a:cs typeface="Calibri"/>
              </a:rPr>
              <a:t> </a:t>
            </a:r>
            <a:r>
              <a:rPr sz="2000" spc="-25" dirty="0">
                <a:solidFill>
                  <a:srgbClr val="2A2A2A"/>
                </a:solidFill>
                <a:latin typeface="Calibri"/>
                <a:cs typeface="Calibri"/>
              </a:rPr>
              <a:t>to </a:t>
            </a:r>
            <a:r>
              <a:rPr sz="2000" dirty="0">
                <a:solidFill>
                  <a:srgbClr val="2A2A2A"/>
                </a:solidFill>
                <a:latin typeface="Calibri"/>
                <a:cs typeface="Calibri"/>
              </a:rPr>
              <a:t>pump</a:t>
            </a:r>
            <a:r>
              <a:rPr sz="2000" spc="-60" dirty="0">
                <a:solidFill>
                  <a:srgbClr val="2A2A2A"/>
                </a:solidFill>
                <a:latin typeface="Calibri"/>
                <a:cs typeface="Calibri"/>
              </a:rPr>
              <a:t> </a:t>
            </a:r>
            <a:r>
              <a:rPr sz="2000" dirty="0">
                <a:solidFill>
                  <a:srgbClr val="2A2A2A"/>
                </a:solidFill>
                <a:latin typeface="Calibri"/>
                <a:cs typeface="Calibri"/>
              </a:rPr>
              <a:t>blood</a:t>
            </a:r>
            <a:r>
              <a:rPr sz="2000" spc="-55" dirty="0">
                <a:solidFill>
                  <a:srgbClr val="2A2A2A"/>
                </a:solidFill>
                <a:latin typeface="Calibri"/>
                <a:cs typeface="Calibri"/>
              </a:rPr>
              <a:t> </a:t>
            </a:r>
            <a:r>
              <a:rPr sz="2000" dirty="0">
                <a:solidFill>
                  <a:srgbClr val="2A2A2A"/>
                </a:solidFill>
                <a:latin typeface="Calibri"/>
                <a:cs typeface="Calibri"/>
              </a:rPr>
              <a:t>at</a:t>
            </a:r>
            <a:r>
              <a:rPr sz="2000" spc="-25" dirty="0">
                <a:solidFill>
                  <a:srgbClr val="2A2A2A"/>
                </a:solidFill>
                <a:latin typeface="Calibri"/>
                <a:cs typeface="Calibri"/>
              </a:rPr>
              <a:t> </a:t>
            </a:r>
            <a:r>
              <a:rPr sz="2000" dirty="0">
                <a:solidFill>
                  <a:srgbClr val="2A2A2A"/>
                </a:solidFill>
                <a:latin typeface="Calibri"/>
                <a:cs typeface="Calibri"/>
              </a:rPr>
              <a:t>a</a:t>
            </a:r>
            <a:r>
              <a:rPr sz="2000" spc="-35" dirty="0">
                <a:solidFill>
                  <a:srgbClr val="2A2A2A"/>
                </a:solidFill>
                <a:latin typeface="Calibri"/>
                <a:cs typeface="Calibri"/>
              </a:rPr>
              <a:t> </a:t>
            </a:r>
            <a:r>
              <a:rPr sz="2000" spc="-10" dirty="0">
                <a:solidFill>
                  <a:srgbClr val="2A2A2A"/>
                </a:solidFill>
                <a:latin typeface="Calibri"/>
                <a:cs typeface="Calibri"/>
              </a:rPr>
              <a:t>rate</a:t>
            </a:r>
            <a:r>
              <a:rPr sz="2000" spc="-25" dirty="0">
                <a:solidFill>
                  <a:srgbClr val="2A2A2A"/>
                </a:solidFill>
                <a:latin typeface="Calibri"/>
                <a:cs typeface="Calibri"/>
              </a:rPr>
              <a:t> </a:t>
            </a:r>
            <a:r>
              <a:rPr sz="2000" dirty="0">
                <a:latin typeface="Calibri"/>
                <a:cs typeface="Calibri"/>
              </a:rPr>
              <a:t>to</a:t>
            </a:r>
            <a:r>
              <a:rPr sz="2000" spc="-35" dirty="0">
                <a:latin typeface="Calibri"/>
                <a:cs typeface="Calibri"/>
              </a:rPr>
              <a:t> </a:t>
            </a:r>
            <a:r>
              <a:rPr sz="2000" dirty="0">
                <a:latin typeface="Calibri"/>
                <a:cs typeface="Calibri"/>
              </a:rPr>
              <a:t>meet</a:t>
            </a:r>
            <a:r>
              <a:rPr sz="2000" spc="-25" dirty="0">
                <a:latin typeface="Calibri"/>
                <a:cs typeface="Calibri"/>
              </a:rPr>
              <a:t> </a:t>
            </a:r>
            <a:r>
              <a:rPr sz="2000" dirty="0">
                <a:latin typeface="Calibri"/>
                <a:cs typeface="Calibri"/>
              </a:rPr>
              <a:t>the</a:t>
            </a:r>
            <a:r>
              <a:rPr sz="2000" spc="-40" dirty="0">
                <a:latin typeface="Calibri"/>
                <a:cs typeface="Calibri"/>
              </a:rPr>
              <a:t> </a:t>
            </a:r>
            <a:r>
              <a:rPr sz="2000" spc="-10" dirty="0">
                <a:latin typeface="Calibri"/>
                <a:cs typeface="Calibri"/>
              </a:rPr>
              <a:t>metabolic requirements</a:t>
            </a:r>
            <a:r>
              <a:rPr sz="2000" spc="-30" dirty="0">
                <a:latin typeface="Calibri"/>
                <a:cs typeface="Calibri"/>
              </a:rPr>
              <a:t> </a:t>
            </a:r>
            <a:r>
              <a:rPr sz="2000" dirty="0">
                <a:latin typeface="Calibri"/>
                <a:cs typeface="Calibri"/>
              </a:rPr>
              <a:t>of</a:t>
            </a:r>
            <a:r>
              <a:rPr sz="2000" spc="-35" dirty="0">
                <a:latin typeface="Calibri"/>
                <a:cs typeface="Calibri"/>
              </a:rPr>
              <a:t> </a:t>
            </a:r>
            <a:r>
              <a:rPr sz="2000" dirty="0">
                <a:latin typeface="Calibri"/>
                <a:cs typeface="Calibri"/>
              </a:rPr>
              <a:t>the</a:t>
            </a:r>
            <a:r>
              <a:rPr sz="2000" spc="-45" dirty="0">
                <a:latin typeface="Calibri"/>
                <a:cs typeface="Calibri"/>
              </a:rPr>
              <a:t> </a:t>
            </a:r>
            <a:r>
              <a:rPr sz="2000" dirty="0">
                <a:latin typeface="Calibri"/>
                <a:cs typeface="Calibri"/>
              </a:rPr>
              <a:t>tissue</a:t>
            </a:r>
            <a:r>
              <a:rPr sz="2000" spc="-30" dirty="0">
                <a:latin typeface="Calibri"/>
                <a:cs typeface="Calibri"/>
              </a:rPr>
              <a:t> </a:t>
            </a:r>
            <a:r>
              <a:rPr sz="2000" dirty="0">
                <a:latin typeface="Calibri"/>
                <a:cs typeface="Calibri"/>
              </a:rPr>
              <a:t>for</a:t>
            </a:r>
            <a:r>
              <a:rPr sz="2000" spc="-50" dirty="0">
                <a:latin typeface="Calibri"/>
                <a:cs typeface="Calibri"/>
              </a:rPr>
              <a:t> </a:t>
            </a:r>
            <a:r>
              <a:rPr sz="2000" spc="-10" dirty="0">
                <a:latin typeface="Calibri"/>
                <a:cs typeface="Calibri"/>
              </a:rPr>
              <a:t>oxygen</a:t>
            </a:r>
            <a:r>
              <a:rPr sz="2000" spc="-80" dirty="0">
                <a:latin typeface="Calibri"/>
                <a:cs typeface="Calibri"/>
              </a:rPr>
              <a:t> </a:t>
            </a:r>
            <a:r>
              <a:rPr sz="2000" spc="-25" dirty="0">
                <a:latin typeface="Calibri"/>
                <a:cs typeface="Calibri"/>
              </a:rPr>
              <a:t>and </a:t>
            </a:r>
            <a:r>
              <a:rPr sz="2000" spc="-10" dirty="0">
                <a:latin typeface="Calibri"/>
                <a:cs typeface="Calibri"/>
              </a:rPr>
              <a:t>substrates</a:t>
            </a:r>
            <a:r>
              <a:rPr sz="2000" spc="-50" dirty="0">
                <a:latin typeface="Calibri"/>
                <a:cs typeface="Calibri"/>
              </a:rPr>
              <a:t> </a:t>
            </a:r>
            <a:r>
              <a:rPr sz="2000" dirty="0">
                <a:latin typeface="Calibri"/>
                <a:cs typeface="Calibri"/>
              </a:rPr>
              <a:t>despite</a:t>
            </a:r>
            <a:r>
              <a:rPr sz="2000" spc="-55" dirty="0">
                <a:latin typeface="Calibri"/>
                <a:cs typeface="Calibri"/>
              </a:rPr>
              <a:t> </a:t>
            </a:r>
            <a:r>
              <a:rPr sz="2000" dirty="0">
                <a:latin typeface="Calibri"/>
                <a:cs typeface="Calibri"/>
              </a:rPr>
              <a:t>the</a:t>
            </a:r>
            <a:r>
              <a:rPr sz="2000" spc="-65" dirty="0">
                <a:latin typeface="Calibri"/>
                <a:cs typeface="Calibri"/>
              </a:rPr>
              <a:t> </a:t>
            </a:r>
            <a:r>
              <a:rPr sz="2000" dirty="0">
                <a:latin typeface="Calibri"/>
                <a:cs typeface="Calibri"/>
              </a:rPr>
              <a:t>venous</a:t>
            </a:r>
            <a:r>
              <a:rPr sz="2000" spc="-75" dirty="0">
                <a:latin typeface="Calibri"/>
                <a:cs typeface="Calibri"/>
              </a:rPr>
              <a:t> </a:t>
            </a:r>
            <a:r>
              <a:rPr sz="2000" dirty="0">
                <a:latin typeface="Calibri"/>
                <a:cs typeface="Calibri"/>
              </a:rPr>
              <a:t>return</a:t>
            </a:r>
            <a:r>
              <a:rPr sz="2000" spc="-60" dirty="0">
                <a:latin typeface="Calibri"/>
                <a:cs typeface="Calibri"/>
              </a:rPr>
              <a:t> </a:t>
            </a:r>
            <a:r>
              <a:rPr sz="2000" dirty="0">
                <a:latin typeface="Calibri"/>
                <a:cs typeface="Calibri"/>
              </a:rPr>
              <a:t>to</a:t>
            </a:r>
            <a:r>
              <a:rPr sz="2000" spc="-75" dirty="0">
                <a:latin typeface="Calibri"/>
                <a:cs typeface="Calibri"/>
              </a:rPr>
              <a:t> </a:t>
            </a:r>
            <a:r>
              <a:rPr sz="2000" spc="-10" dirty="0">
                <a:latin typeface="Calibri"/>
                <a:cs typeface="Calibri"/>
              </a:rPr>
              <a:t>heart </a:t>
            </a:r>
            <a:r>
              <a:rPr sz="2000" dirty="0">
                <a:latin typeface="Calibri"/>
                <a:cs typeface="Calibri"/>
              </a:rPr>
              <a:t>is</a:t>
            </a:r>
            <a:r>
              <a:rPr sz="2000" spc="-25" dirty="0">
                <a:latin typeface="Calibri"/>
                <a:cs typeface="Calibri"/>
              </a:rPr>
              <a:t> </a:t>
            </a:r>
            <a:r>
              <a:rPr sz="2000" dirty="0">
                <a:latin typeface="Calibri"/>
                <a:cs typeface="Calibri"/>
              </a:rPr>
              <a:t>either</a:t>
            </a:r>
            <a:r>
              <a:rPr sz="2000" spc="-25" dirty="0">
                <a:latin typeface="Calibri"/>
                <a:cs typeface="Calibri"/>
              </a:rPr>
              <a:t> </a:t>
            </a:r>
            <a:r>
              <a:rPr sz="2000" dirty="0">
                <a:latin typeface="Calibri"/>
                <a:cs typeface="Calibri"/>
              </a:rPr>
              <a:t>normal</a:t>
            </a:r>
            <a:r>
              <a:rPr sz="2000" spc="-25" dirty="0">
                <a:latin typeface="Calibri"/>
                <a:cs typeface="Calibri"/>
              </a:rPr>
              <a:t> </a:t>
            </a:r>
            <a:r>
              <a:rPr sz="2000" dirty="0">
                <a:latin typeface="Calibri"/>
                <a:cs typeface="Calibri"/>
              </a:rPr>
              <a:t>or</a:t>
            </a:r>
            <a:r>
              <a:rPr sz="2000" spc="-25" dirty="0">
                <a:latin typeface="Calibri"/>
                <a:cs typeface="Calibri"/>
              </a:rPr>
              <a:t> </a:t>
            </a:r>
            <a:r>
              <a:rPr sz="2000" spc="-10" dirty="0">
                <a:latin typeface="Calibri"/>
                <a:cs typeface="Calibri"/>
              </a:rPr>
              <a:t>increased.</a:t>
            </a:r>
            <a:endParaRPr sz="2000">
              <a:latin typeface="Calibri"/>
              <a:cs typeface="Calibri"/>
            </a:endParaRPr>
          </a:p>
          <a:p>
            <a:pPr>
              <a:lnSpc>
                <a:spcPct val="100000"/>
              </a:lnSpc>
              <a:spcBef>
                <a:spcPts val="1805"/>
              </a:spcBef>
              <a:buClr>
                <a:srgbClr val="2A2A2A"/>
              </a:buClr>
              <a:buFont typeface="Arial"/>
              <a:buChar char="•"/>
            </a:pPr>
            <a:endParaRPr sz="2000">
              <a:latin typeface="Calibri"/>
              <a:cs typeface="Calibri"/>
            </a:endParaRPr>
          </a:p>
          <a:p>
            <a:pPr marL="27940">
              <a:lnSpc>
                <a:spcPct val="100000"/>
              </a:lnSpc>
            </a:pPr>
            <a:r>
              <a:rPr sz="3600" b="0" spc="-10" dirty="0">
                <a:latin typeface="Calibri Light"/>
                <a:cs typeface="Calibri Light"/>
              </a:rPr>
              <a:t>Symptoms</a:t>
            </a:r>
            <a:endParaRPr sz="3600">
              <a:latin typeface="Calibri Light"/>
              <a:cs typeface="Calibri Light"/>
            </a:endParaRPr>
          </a:p>
          <a:p>
            <a:pPr marL="586105" lvl="1" indent="-97155">
              <a:lnSpc>
                <a:spcPts val="2280"/>
              </a:lnSpc>
              <a:spcBef>
                <a:spcPts val="1135"/>
              </a:spcBef>
              <a:buSzPct val="95000"/>
              <a:buFont typeface="Arial"/>
              <a:buChar char="•"/>
              <a:tabLst>
                <a:tab pos="586105" algn="l"/>
              </a:tabLst>
            </a:pPr>
            <a:r>
              <a:rPr sz="2000" spc="-10" dirty="0">
                <a:solidFill>
                  <a:srgbClr val="FF0000"/>
                </a:solidFill>
                <a:latin typeface="Calibri"/>
                <a:cs typeface="Calibri"/>
              </a:rPr>
              <a:t>Exertional</a:t>
            </a:r>
            <a:r>
              <a:rPr sz="2000" spc="-35" dirty="0">
                <a:solidFill>
                  <a:srgbClr val="FF0000"/>
                </a:solidFill>
                <a:latin typeface="Calibri"/>
                <a:cs typeface="Calibri"/>
              </a:rPr>
              <a:t> </a:t>
            </a:r>
            <a:r>
              <a:rPr sz="2000" spc="-10" dirty="0">
                <a:solidFill>
                  <a:srgbClr val="FF0000"/>
                </a:solidFill>
                <a:latin typeface="Calibri"/>
                <a:cs typeface="Calibri"/>
              </a:rPr>
              <a:t>dyspnea</a:t>
            </a:r>
            <a:endParaRPr sz="2000">
              <a:latin typeface="Calibri"/>
              <a:cs typeface="Calibri"/>
            </a:endParaRPr>
          </a:p>
          <a:p>
            <a:pPr marL="586105" lvl="1" indent="-97155">
              <a:lnSpc>
                <a:spcPts val="2160"/>
              </a:lnSpc>
              <a:buSzPct val="95000"/>
              <a:buFont typeface="Arial"/>
              <a:buChar char="•"/>
              <a:tabLst>
                <a:tab pos="586105" algn="l"/>
              </a:tabLst>
            </a:pPr>
            <a:r>
              <a:rPr sz="2000" spc="-10" dirty="0">
                <a:solidFill>
                  <a:srgbClr val="FF0000"/>
                </a:solidFill>
                <a:latin typeface="Calibri"/>
                <a:cs typeface="Calibri"/>
              </a:rPr>
              <a:t>Orthopnea</a:t>
            </a:r>
            <a:endParaRPr sz="2000">
              <a:latin typeface="Calibri"/>
              <a:cs typeface="Calibri"/>
            </a:endParaRPr>
          </a:p>
          <a:p>
            <a:pPr marL="586105" lvl="1" indent="-97155">
              <a:lnSpc>
                <a:spcPts val="2160"/>
              </a:lnSpc>
              <a:buSzPct val="95000"/>
              <a:buFont typeface="Arial"/>
              <a:buChar char="•"/>
              <a:tabLst>
                <a:tab pos="586105" algn="l"/>
              </a:tabLst>
            </a:pPr>
            <a:r>
              <a:rPr sz="2000" spc="-20" dirty="0">
                <a:solidFill>
                  <a:srgbClr val="FF0000"/>
                </a:solidFill>
                <a:latin typeface="Calibri"/>
                <a:cs typeface="Calibri"/>
              </a:rPr>
              <a:t>Paroxysmal</a:t>
            </a:r>
            <a:r>
              <a:rPr sz="2000" spc="-15" dirty="0">
                <a:solidFill>
                  <a:srgbClr val="FF0000"/>
                </a:solidFill>
                <a:latin typeface="Calibri"/>
                <a:cs typeface="Calibri"/>
              </a:rPr>
              <a:t> </a:t>
            </a:r>
            <a:r>
              <a:rPr sz="2000" dirty="0">
                <a:solidFill>
                  <a:srgbClr val="FF0000"/>
                </a:solidFill>
                <a:latin typeface="Calibri"/>
                <a:cs typeface="Calibri"/>
              </a:rPr>
              <a:t>nocturnal</a:t>
            </a:r>
            <a:r>
              <a:rPr sz="2000" spc="-60" dirty="0">
                <a:solidFill>
                  <a:srgbClr val="FF0000"/>
                </a:solidFill>
                <a:latin typeface="Calibri"/>
                <a:cs typeface="Calibri"/>
              </a:rPr>
              <a:t> </a:t>
            </a:r>
            <a:r>
              <a:rPr sz="2000" spc="-10" dirty="0">
                <a:solidFill>
                  <a:srgbClr val="FF0000"/>
                </a:solidFill>
                <a:latin typeface="Calibri"/>
                <a:cs typeface="Calibri"/>
              </a:rPr>
              <a:t>dyspnea</a:t>
            </a:r>
            <a:endParaRPr sz="2000">
              <a:latin typeface="Calibri"/>
              <a:cs typeface="Calibri"/>
            </a:endParaRPr>
          </a:p>
          <a:p>
            <a:pPr marL="586105" lvl="1" indent="-97155">
              <a:lnSpc>
                <a:spcPts val="2160"/>
              </a:lnSpc>
              <a:buSzPct val="95000"/>
              <a:buFont typeface="Arial"/>
              <a:buChar char="•"/>
              <a:tabLst>
                <a:tab pos="586105" algn="l"/>
              </a:tabLst>
            </a:pPr>
            <a:r>
              <a:rPr sz="2000" dirty="0">
                <a:solidFill>
                  <a:srgbClr val="FF0000"/>
                </a:solidFill>
                <a:latin typeface="Calibri"/>
                <a:cs typeface="Calibri"/>
              </a:rPr>
              <a:t>Dyspnea</a:t>
            </a:r>
            <a:r>
              <a:rPr sz="2000" spc="-75" dirty="0">
                <a:solidFill>
                  <a:srgbClr val="FF0000"/>
                </a:solidFill>
                <a:latin typeface="Calibri"/>
                <a:cs typeface="Calibri"/>
              </a:rPr>
              <a:t> </a:t>
            </a:r>
            <a:r>
              <a:rPr sz="2000" dirty="0">
                <a:solidFill>
                  <a:srgbClr val="FF0000"/>
                </a:solidFill>
                <a:latin typeface="Calibri"/>
                <a:cs typeface="Calibri"/>
              </a:rPr>
              <a:t>at</a:t>
            </a:r>
            <a:r>
              <a:rPr sz="2000" spc="-45" dirty="0">
                <a:solidFill>
                  <a:srgbClr val="FF0000"/>
                </a:solidFill>
                <a:latin typeface="Calibri"/>
                <a:cs typeface="Calibri"/>
              </a:rPr>
              <a:t> </a:t>
            </a:r>
            <a:r>
              <a:rPr sz="2000" spc="-20" dirty="0">
                <a:solidFill>
                  <a:srgbClr val="FF0000"/>
                </a:solidFill>
                <a:latin typeface="Calibri"/>
                <a:cs typeface="Calibri"/>
              </a:rPr>
              <a:t>rest</a:t>
            </a:r>
            <a:endParaRPr sz="2000">
              <a:latin typeface="Calibri"/>
              <a:cs typeface="Calibri"/>
            </a:endParaRPr>
          </a:p>
          <a:p>
            <a:pPr marL="586105" lvl="1" indent="-97155">
              <a:lnSpc>
                <a:spcPts val="2160"/>
              </a:lnSpc>
              <a:buSzPct val="95000"/>
              <a:buFont typeface="Arial"/>
              <a:buChar char="•"/>
              <a:tabLst>
                <a:tab pos="586105" algn="l"/>
              </a:tabLst>
            </a:pPr>
            <a:r>
              <a:rPr sz="2000" dirty="0">
                <a:solidFill>
                  <a:srgbClr val="FF0000"/>
                </a:solidFill>
                <a:latin typeface="Calibri"/>
                <a:cs typeface="Calibri"/>
              </a:rPr>
              <a:t>Acute</a:t>
            </a:r>
            <a:r>
              <a:rPr sz="2000" spc="-45" dirty="0">
                <a:solidFill>
                  <a:srgbClr val="FF0000"/>
                </a:solidFill>
                <a:latin typeface="Calibri"/>
                <a:cs typeface="Calibri"/>
              </a:rPr>
              <a:t> </a:t>
            </a:r>
            <a:r>
              <a:rPr sz="2000" dirty="0">
                <a:solidFill>
                  <a:srgbClr val="FF0000"/>
                </a:solidFill>
                <a:latin typeface="Calibri"/>
                <a:cs typeface="Calibri"/>
              </a:rPr>
              <a:t>pulmonary</a:t>
            </a:r>
            <a:r>
              <a:rPr sz="2000" spc="-50" dirty="0">
                <a:solidFill>
                  <a:srgbClr val="FF0000"/>
                </a:solidFill>
                <a:latin typeface="Calibri"/>
                <a:cs typeface="Calibri"/>
              </a:rPr>
              <a:t> </a:t>
            </a:r>
            <a:r>
              <a:rPr sz="2000" spc="-10" dirty="0">
                <a:solidFill>
                  <a:srgbClr val="FF0000"/>
                </a:solidFill>
                <a:latin typeface="Calibri"/>
                <a:cs typeface="Calibri"/>
              </a:rPr>
              <a:t>edema</a:t>
            </a:r>
            <a:endParaRPr sz="2000">
              <a:latin typeface="Calibri"/>
              <a:cs typeface="Calibri"/>
            </a:endParaRPr>
          </a:p>
          <a:p>
            <a:pPr marL="586105" lvl="1" indent="-97155">
              <a:lnSpc>
                <a:spcPts val="2160"/>
              </a:lnSpc>
              <a:buSzPct val="95000"/>
              <a:buFont typeface="Arial"/>
              <a:buChar char="•"/>
              <a:tabLst>
                <a:tab pos="586105" algn="l"/>
              </a:tabLst>
            </a:pPr>
            <a:r>
              <a:rPr sz="2000" dirty="0">
                <a:solidFill>
                  <a:srgbClr val="FF0000"/>
                </a:solidFill>
                <a:latin typeface="Calibri"/>
                <a:cs typeface="Calibri"/>
              </a:rPr>
              <a:t>Congestion</a:t>
            </a:r>
            <a:r>
              <a:rPr sz="2000" spc="-65" dirty="0">
                <a:solidFill>
                  <a:srgbClr val="FF0000"/>
                </a:solidFill>
                <a:latin typeface="Calibri"/>
                <a:cs typeface="Calibri"/>
              </a:rPr>
              <a:t> </a:t>
            </a:r>
            <a:r>
              <a:rPr sz="2000" dirty="0">
                <a:solidFill>
                  <a:srgbClr val="FF0000"/>
                </a:solidFill>
                <a:latin typeface="Calibri"/>
                <a:cs typeface="Calibri"/>
              </a:rPr>
              <a:t>and</a:t>
            </a:r>
            <a:r>
              <a:rPr sz="2000" spc="-55" dirty="0">
                <a:solidFill>
                  <a:srgbClr val="FF0000"/>
                </a:solidFill>
                <a:latin typeface="Calibri"/>
                <a:cs typeface="Calibri"/>
              </a:rPr>
              <a:t> </a:t>
            </a:r>
            <a:r>
              <a:rPr sz="2000" spc="-10" dirty="0">
                <a:solidFill>
                  <a:srgbClr val="FF0000"/>
                </a:solidFill>
                <a:latin typeface="Calibri"/>
                <a:cs typeface="Calibri"/>
              </a:rPr>
              <a:t>edema</a:t>
            </a:r>
            <a:endParaRPr sz="2000">
              <a:latin typeface="Calibri"/>
              <a:cs typeface="Calibri"/>
            </a:endParaRPr>
          </a:p>
          <a:p>
            <a:pPr marL="586105" lvl="1" indent="-97155">
              <a:lnSpc>
                <a:spcPts val="2160"/>
              </a:lnSpc>
              <a:buSzPct val="95000"/>
              <a:buFont typeface="Arial"/>
              <a:buChar char="•"/>
              <a:tabLst>
                <a:tab pos="586105" algn="l"/>
              </a:tabLst>
            </a:pPr>
            <a:r>
              <a:rPr sz="2000" dirty="0">
                <a:solidFill>
                  <a:srgbClr val="FF0000"/>
                </a:solidFill>
                <a:latin typeface="Calibri"/>
                <a:cs typeface="Calibri"/>
              </a:rPr>
              <a:t>Fatigue</a:t>
            </a:r>
            <a:r>
              <a:rPr sz="2000" spc="-55" dirty="0">
                <a:solidFill>
                  <a:srgbClr val="FF0000"/>
                </a:solidFill>
                <a:latin typeface="Calibri"/>
                <a:cs typeface="Calibri"/>
              </a:rPr>
              <a:t> </a:t>
            </a:r>
            <a:r>
              <a:rPr sz="2000" dirty="0">
                <a:solidFill>
                  <a:srgbClr val="FF0000"/>
                </a:solidFill>
                <a:latin typeface="Calibri"/>
                <a:cs typeface="Calibri"/>
              </a:rPr>
              <a:t>and</a:t>
            </a:r>
            <a:r>
              <a:rPr sz="2000" spc="-75" dirty="0">
                <a:solidFill>
                  <a:srgbClr val="FF0000"/>
                </a:solidFill>
                <a:latin typeface="Calibri"/>
                <a:cs typeface="Calibri"/>
              </a:rPr>
              <a:t> </a:t>
            </a:r>
            <a:r>
              <a:rPr sz="2000" spc="-10" dirty="0">
                <a:solidFill>
                  <a:srgbClr val="FF0000"/>
                </a:solidFill>
                <a:latin typeface="Calibri"/>
                <a:cs typeface="Calibri"/>
              </a:rPr>
              <a:t>weakness</a:t>
            </a:r>
            <a:endParaRPr sz="2000">
              <a:latin typeface="Calibri"/>
              <a:cs typeface="Calibri"/>
            </a:endParaRPr>
          </a:p>
          <a:p>
            <a:pPr marL="586105" lvl="1" indent="-97155">
              <a:lnSpc>
                <a:spcPts val="2280"/>
              </a:lnSpc>
              <a:buSzPct val="95000"/>
              <a:buFont typeface="Arial"/>
              <a:buChar char="•"/>
              <a:tabLst>
                <a:tab pos="586105" algn="l"/>
              </a:tabLst>
            </a:pPr>
            <a:r>
              <a:rPr sz="2000" dirty="0">
                <a:solidFill>
                  <a:srgbClr val="FF0000"/>
                </a:solidFill>
                <a:latin typeface="Calibri"/>
                <a:cs typeface="Calibri"/>
              </a:rPr>
              <a:t>Chest</a:t>
            </a:r>
            <a:r>
              <a:rPr sz="2000" spc="-20" dirty="0">
                <a:solidFill>
                  <a:srgbClr val="FF0000"/>
                </a:solidFill>
                <a:latin typeface="Calibri"/>
                <a:cs typeface="Calibri"/>
              </a:rPr>
              <a:t> </a:t>
            </a:r>
            <a:r>
              <a:rPr sz="2000" spc="-10" dirty="0">
                <a:solidFill>
                  <a:srgbClr val="FF0000"/>
                </a:solidFill>
                <a:latin typeface="Calibri"/>
                <a:cs typeface="Calibri"/>
              </a:rPr>
              <a:t>pain/pressure</a:t>
            </a:r>
            <a:r>
              <a:rPr sz="2000" spc="-20" dirty="0">
                <a:solidFill>
                  <a:srgbClr val="FF0000"/>
                </a:solidFill>
                <a:latin typeface="Calibri"/>
                <a:cs typeface="Calibri"/>
              </a:rPr>
              <a:t> </a:t>
            </a:r>
            <a:r>
              <a:rPr sz="2000" dirty="0">
                <a:solidFill>
                  <a:srgbClr val="FF0000"/>
                </a:solidFill>
                <a:latin typeface="Calibri"/>
                <a:cs typeface="Calibri"/>
              </a:rPr>
              <a:t>and</a:t>
            </a:r>
            <a:r>
              <a:rPr sz="2000" spc="-15" dirty="0">
                <a:solidFill>
                  <a:srgbClr val="FF0000"/>
                </a:solidFill>
                <a:latin typeface="Calibri"/>
                <a:cs typeface="Calibri"/>
              </a:rPr>
              <a:t> </a:t>
            </a:r>
            <a:r>
              <a:rPr sz="2000" spc="-10" dirty="0">
                <a:solidFill>
                  <a:srgbClr val="FF0000"/>
                </a:solidFill>
                <a:latin typeface="Calibri"/>
                <a:cs typeface="Calibri"/>
              </a:rPr>
              <a:t>palpitations</a:t>
            </a:r>
            <a:endParaRPr sz="2000">
              <a:latin typeface="Calibri"/>
              <a:cs typeface="Calibri"/>
            </a:endParaRPr>
          </a:p>
        </p:txBody>
      </p:sp>
      <p:pic>
        <p:nvPicPr>
          <p:cNvPr id="5" name="object 5"/>
          <p:cNvPicPr/>
          <p:nvPr/>
        </p:nvPicPr>
        <p:blipFill>
          <a:blip r:embed="rId2" cstate="print"/>
          <a:stretch>
            <a:fillRect/>
          </a:stretch>
        </p:blipFill>
        <p:spPr>
          <a:xfrm>
            <a:off x="7083917" y="2146583"/>
            <a:ext cx="2689715" cy="3652089"/>
          </a:xfrm>
          <a:prstGeom prst="rect">
            <a:avLst/>
          </a:prstGeom>
        </p:spPr>
      </p:pic>
      <p:sp>
        <p:nvSpPr>
          <p:cNvPr id="6" name="object 6"/>
          <p:cNvSpPr/>
          <p:nvPr/>
        </p:nvSpPr>
        <p:spPr>
          <a:xfrm>
            <a:off x="11219307" y="0"/>
            <a:ext cx="972819" cy="1935480"/>
          </a:xfrm>
          <a:custGeom>
            <a:avLst/>
            <a:gdLst/>
            <a:ahLst/>
            <a:cxnLst/>
            <a:rect l="l" t="t" r="r" b="b"/>
            <a:pathLst>
              <a:path w="972820" h="1935480">
                <a:moveTo>
                  <a:pt x="972693" y="0"/>
                </a:moveTo>
                <a:lnTo>
                  <a:pt x="381" y="967740"/>
                </a:lnTo>
                <a:lnTo>
                  <a:pt x="177482" y="1144016"/>
                </a:lnTo>
                <a:lnTo>
                  <a:pt x="0" y="1321562"/>
                </a:lnTo>
                <a:lnTo>
                  <a:pt x="348615" y="1670177"/>
                </a:lnTo>
                <a:lnTo>
                  <a:pt x="526986" y="1491881"/>
                </a:lnTo>
                <a:lnTo>
                  <a:pt x="972693" y="1935480"/>
                </a:lnTo>
                <a:lnTo>
                  <a:pt x="972693" y="0"/>
                </a:lnTo>
                <a:close/>
              </a:path>
            </a:pathLst>
          </a:custGeom>
          <a:solidFill>
            <a:srgbClr val="FFC000">
              <a:alpha val="30198"/>
            </a:srgbClr>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172" y="549097"/>
            <a:ext cx="1469390" cy="574675"/>
          </a:xfrm>
          <a:prstGeom prst="rect">
            <a:avLst/>
          </a:prstGeom>
        </p:spPr>
        <p:txBody>
          <a:bodyPr vert="horz" wrap="square" lIns="0" tIns="12700" rIns="0" bIns="0" rtlCol="0">
            <a:spAutoFit/>
          </a:bodyPr>
          <a:lstStyle/>
          <a:p>
            <a:pPr marL="12700">
              <a:lnSpc>
                <a:spcPct val="100000"/>
              </a:lnSpc>
              <a:spcBef>
                <a:spcPts val="100"/>
              </a:spcBef>
            </a:pPr>
            <a:r>
              <a:rPr sz="3600" spc="-25" dirty="0"/>
              <a:t>Etiology</a:t>
            </a:r>
            <a:endParaRPr sz="3600"/>
          </a:p>
        </p:txBody>
      </p:sp>
      <p:sp>
        <p:nvSpPr>
          <p:cNvPr id="3" name="object 3"/>
          <p:cNvSpPr txBox="1"/>
          <p:nvPr/>
        </p:nvSpPr>
        <p:spPr>
          <a:xfrm>
            <a:off x="1077810" y="1819529"/>
            <a:ext cx="1029335" cy="283845"/>
          </a:xfrm>
          <a:prstGeom prst="rect">
            <a:avLst/>
          </a:prstGeom>
          <a:solidFill>
            <a:srgbClr val="FFFF00"/>
          </a:solidFill>
        </p:spPr>
        <p:txBody>
          <a:bodyPr vert="horz" wrap="square" lIns="0" tIns="0" rIns="0" bIns="0" rtlCol="0">
            <a:spAutoFit/>
          </a:bodyPr>
          <a:lstStyle/>
          <a:p>
            <a:pPr>
              <a:lnSpc>
                <a:spcPts val="2180"/>
              </a:lnSpc>
            </a:pPr>
            <a:r>
              <a:rPr sz="2000" dirty="0">
                <a:latin typeface="Arial"/>
                <a:cs typeface="Arial"/>
              </a:rPr>
              <a:t>IHD</a:t>
            </a:r>
            <a:r>
              <a:rPr sz="2000" spc="-20" dirty="0">
                <a:latin typeface="Arial"/>
                <a:cs typeface="Arial"/>
              </a:rPr>
              <a:t> </a:t>
            </a:r>
            <a:r>
              <a:rPr sz="2000" spc="-25" dirty="0">
                <a:latin typeface="Arial"/>
                <a:cs typeface="Arial"/>
              </a:rPr>
              <a:t>62%</a:t>
            </a:r>
            <a:endParaRPr sz="2000">
              <a:latin typeface="Arial"/>
              <a:cs typeface="Arial"/>
            </a:endParaRPr>
          </a:p>
        </p:txBody>
      </p:sp>
      <p:sp>
        <p:nvSpPr>
          <p:cNvPr id="4" name="object 4"/>
          <p:cNvSpPr txBox="1"/>
          <p:nvPr/>
        </p:nvSpPr>
        <p:spPr>
          <a:xfrm>
            <a:off x="722172" y="1672183"/>
            <a:ext cx="4813300" cy="2357755"/>
          </a:xfrm>
          <a:prstGeom prst="rect">
            <a:avLst/>
          </a:prstGeom>
        </p:spPr>
        <p:txBody>
          <a:bodyPr vert="horz" wrap="square" lIns="0" tIns="119380" rIns="0" bIns="0" rtlCol="0">
            <a:spAutoFit/>
          </a:bodyPr>
          <a:lstStyle/>
          <a:p>
            <a:pPr marL="12700">
              <a:lnSpc>
                <a:spcPct val="100000"/>
              </a:lnSpc>
              <a:spcBef>
                <a:spcPts val="940"/>
              </a:spcBef>
            </a:pPr>
            <a:r>
              <a:rPr sz="2000" spc="-50" dirty="0">
                <a:solidFill>
                  <a:srgbClr val="44546A"/>
                </a:solidFill>
                <a:latin typeface="Arial"/>
                <a:cs typeface="Arial"/>
              </a:rPr>
              <a:t>•</a:t>
            </a:r>
            <a:endParaRPr sz="2000">
              <a:latin typeface="Arial"/>
              <a:cs typeface="Arial"/>
            </a:endParaRPr>
          </a:p>
          <a:p>
            <a:pPr marL="355600" indent="-342900">
              <a:lnSpc>
                <a:spcPct val="100000"/>
              </a:lnSpc>
              <a:spcBef>
                <a:spcPts val="840"/>
              </a:spcBef>
              <a:buClr>
                <a:srgbClr val="44546A"/>
              </a:buClr>
              <a:buChar char="•"/>
              <a:tabLst>
                <a:tab pos="355600" algn="l"/>
              </a:tabLst>
            </a:pPr>
            <a:r>
              <a:rPr sz="2000" spc="-10" dirty="0">
                <a:latin typeface="Arial"/>
                <a:cs typeface="Arial"/>
              </a:rPr>
              <a:t>Valvular</a:t>
            </a:r>
            <a:r>
              <a:rPr sz="2000" spc="-35" dirty="0">
                <a:latin typeface="Arial"/>
                <a:cs typeface="Arial"/>
              </a:rPr>
              <a:t> </a:t>
            </a:r>
            <a:r>
              <a:rPr sz="2000" dirty="0">
                <a:latin typeface="Arial"/>
                <a:cs typeface="Arial"/>
              </a:rPr>
              <a:t>Heart</a:t>
            </a:r>
            <a:r>
              <a:rPr sz="2000" spc="-65" dirty="0">
                <a:latin typeface="Arial"/>
                <a:cs typeface="Arial"/>
              </a:rPr>
              <a:t> </a:t>
            </a:r>
            <a:r>
              <a:rPr sz="2000" dirty="0">
                <a:latin typeface="Arial"/>
                <a:cs typeface="Arial"/>
              </a:rPr>
              <a:t>Disease</a:t>
            </a:r>
            <a:r>
              <a:rPr sz="2000" spc="-55" dirty="0">
                <a:latin typeface="Arial"/>
                <a:cs typeface="Arial"/>
              </a:rPr>
              <a:t> </a:t>
            </a:r>
            <a:r>
              <a:rPr sz="2000" spc="-25" dirty="0">
                <a:latin typeface="Arial"/>
                <a:cs typeface="Arial"/>
              </a:rPr>
              <a:t>10%</a:t>
            </a:r>
            <a:endParaRPr sz="2000">
              <a:latin typeface="Arial"/>
              <a:cs typeface="Arial"/>
            </a:endParaRPr>
          </a:p>
          <a:p>
            <a:pPr marL="355600" indent="-342900">
              <a:lnSpc>
                <a:spcPct val="100000"/>
              </a:lnSpc>
              <a:spcBef>
                <a:spcPts val="840"/>
              </a:spcBef>
              <a:buClr>
                <a:srgbClr val="44546A"/>
              </a:buClr>
              <a:buChar char="•"/>
              <a:tabLst>
                <a:tab pos="355600" algn="l"/>
              </a:tabLst>
            </a:pPr>
            <a:r>
              <a:rPr sz="2000" dirty="0">
                <a:latin typeface="Arial"/>
                <a:cs typeface="Arial"/>
              </a:rPr>
              <a:t>Hypertension</a:t>
            </a:r>
            <a:r>
              <a:rPr sz="2000" spc="-60" dirty="0">
                <a:latin typeface="Arial"/>
                <a:cs typeface="Arial"/>
              </a:rPr>
              <a:t> </a:t>
            </a:r>
            <a:r>
              <a:rPr sz="2000" spc="-25" dirty="0">
                <a:latin typeface="Arial"/>
                <a:cs typeface="Arial"/>
              </a:rPr>
              <a:t>4%</a:t>
            </a:r>
            <a:endParaRPr sz="2000">
              <a:latin typeface="Arial"/>
              <a:cs typeface="Arial"/>
            </a:endParaRPr>
          </a:p>
          <a:p>
            <a:pPr marL="355600" indent="-342900">
              <a:lnSpc>
                <a:spcPct val="100000"/>
              </a:lnSpc>
              <a:spcBef>
                <a:spcPts val="840"/>
              </a:spcBef>
              <a:buClr>
                <a:srgbClr val="44546A"/>
              </a:buClr>
              <a:buChar char="•"/>
              <a:tabLst>
                <a:tab pos="355600" algn="l"/>
              </a:tabLst>
            </a:pPr>
            <a:r>
              <a:rPr sz="2000" dirty="0">
                <a:latin typeface="Arial"/>
                <a:cs typeface="Arial"/>
              </a:rPr>
              <a:t>Atrial</a:t>
            </a:r>
            <a:r>
              <a:rPr sz="2000" spc="-40" dirty="0">
                <a:latin typeface="Arial"/>
                <a:cs typeface="Arial"/>
              </a:rPr>
              <a:t> </a:t>
            </a:r>
            <a:r>
              <a:rPr sz="2000" spc="-10" dirty="0">
                <a:latin typeface="Arial"/>
                <a:cs typeface="Arial"/>
              </a:rPr>
              <a:t>Fibrillation</a:t>
            </a:r>
            <a:r>
              <a:rPr sz="2000" spc="-45" dirty="0">
                <a:latin typeface="Arial"/>
                <a:cs typeface="Arial"/>
              </a:rPr>
              <a:t> </a:t>
            </a:r>
            <a:r>
              <a:rPr sz="2000" spc="-25" dirty="0">
                <a:latin typeface="Arial"/>
                <a:cs typeface="Arial"/>
              </a:rPr>
              <a:t>3%</a:t>
            </a:r>
            <a:endParaRPr sz="2000">
              <a:latin typeface="Arial"/>
              <a:cs typeface="Arial"/>
            </a:endParaRPr>
          </a:p>
          <a:p>
            <a:pPr marL="355600" marR="5080" indent="-343535">
              <a:lnSpc>
                <a:spcPts val="2160"/>
              </a:lnSpc>
              <a:spcBef>
                <a:spcPts val="1115"/>
              </a:spcBef>
              <a:buClr>
                <a:srgbClr val="44546A"/>
              </a:buClr>
              <a:buChar char="•"/>
              <a:tabLst>
                <a:tab pos="355600" algn="l"/>
              </a:tabLst>
            </a:pPr>
            <a:r>
              <a:rPr sz="2000" dirty="0">
                <a:latin typeface="Arial"/>
                <a:cs typeface="Arial"/>
              </a:rPr>
              <a:t>Idiopathic</a:t>
            </a:r>
            <a:r>
              <a:rPr sz="2000" spc="-40" dirty="0">
                <a:latin typeface="Arial"/>
                <a:cs typeface="Arial"/>
              </a:rPr>
              <a:t> </a:t>
            </a:r>
            <a:r>
              <a:rPr sz="2000" dirty="0">
                <a:latin typeface="Arial"/>
                <a:cs typeface="Arial"/>
              </a:rPr>
              <a:t>and</a:t>
            </a:r>
            <a:r>
              <a:rPr sz="2000" spc="-30" dirty="0">
                <a:latin typeface="Arial"/>
                <a:cs typeface="Arial"/>
              </a:rPr>
              <a:t> </a:t>
            </a:r>
            <a:r>
              <a:rPr sz="2000" dirty="0">
                <a:latin typeface="Arial"/>
                <a:cs typeface="Arial"/>
              </a:rPr>
              <a:t>undetermined</a:t>
            </a:r>
            <a:r>
              <a:rPr sz="2000" spc="-50" dirty="0">
                <a:latin typeface="Arial"/>
                <a:cs typeface="Arial"/>
              </a:rPr>
              <a:t> </a:t>
            </a:r>
            <a:r>
              <a:rPr sz="2000" dirty="0">
                <a:latin typeface="Arial"/>
                <a:cs typeface="Arial"/>
              </a:rPr>
              <a:t>(no</a:t>
            </a:r>
            <a:r>
              <a:rPr sz="2000" spc="-45" dirty="0">
                <a:latin typeface="Arial"/>
                <a:cs typeface="Arial"/>
              </a:rPr>
              <a:t> </a:t>
            </a:r>
            <a:r>
              <a:rPr sz="2000" dirty="0">
                <a:latin typeface="Arial"/>
                <a:cs typeface="Arial"/>
              </a:rPr>
              <a:t>IHD</a:t>
            </a:r>
            <a:r>
              <a:rPr sz="2000" spc="-10" dirty="0">
                <a:latin typeface="Arial"/>
                <a:cs typeface="Arial"/>
              </a:rPr>
              <a:t> </a:t>
            </a:r>
            <a:r>
              <a:rPr sz="2000" spc="-25" dirty="0">
                <a:latin typeface="Arial"/>
                <a:cs typeface="Arial"/>
              </a:rPr>
              <a:t>or </a:t>
            </a:r>
            <a:r>
              <a:rPr sz="2000" dirty="0">
                <a:latin typeface="Arial"/>
                <a:cs typeface="Arial"/>
              </a:rPr>
              <a:t>angiographic</a:t>
            </a:r>
            <a:r>
              <a:rPr sz="2000" spc="-55" dirty="0">
                <a:latin typeface="Arial"/>
                <a:cs typeface="Arial"/>
              </a:rPr>
              <a:t> </a:t>
            </a:r>
            <a:r>
              <a:rPr sz="2000" dirty="0">
                <a:latin typeface="Arial"/>
                <a:cs typeface="Arial"/>
              </a:rPr>
              <a:t>data)</a:t>
            </a:r>
            <a:r>
              <a:rPr sz="2000" spc="-25" dirty="0">
                <a:latin typeface="Arial"/>
                <a:cs typeface="Arial"/>
              </a:rPr>
              <a:t> 10%</a:t>
            </a:r>
            <a:endParaRPr sz="2000">
              <a:latin typeface="Arial"/>
              <a:cs typeface="Arial"/>
            </a:endParaRPr>
          </a:p>
        </p:txBody>
      </p:sp>
      <p:sp>
        <p:nvSpPr>
          <p:cNvPr id="5" name="object 5"/>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5929884" y="1741932"/>
            <a:ext cx="6082284" cy="4171188"/>
          </a:xfrm>
          <a:prstGeom prst="rect">
            <a:avLst/>
          </a:prstGeom>
        </p:spPr>
      </p:pic>
      <p:sp>
        <p:nvSpPr>
          <p:cNvPr id="7" name="object 7"/>
          <p:cNvSpPr/>
          <p:nvPr/>
        </p:nvSpPr>
        <p:spPr>
          <a:xfrm>
            <a:off x="11094720" y="0"/>
            <a:ext cx="1097280" cy="1097280"/>
          </a:xfrm>
          <a:custGeom>
            <a:avLst/>
            <a:gdLst/>
            <a:ahLst/>
            <a:cxnLst/>
            <a:rect l="l" t="t" r="r" b="b"/>
            <a:pathLst>
              <a:path w="1097279" h="1097280">
                <a:moveTo>
                  <a:pt x="1097280" y="0"/>
                </a:moveTo>
                <a:lnTo>
                  <a:pt x="0" y="0"/>
                </a:lnTo>
                <a:lnTo>
                  <a:pt x="178269" y="178282"/>
                </a:lnTo>
                <a:lnTo>
                  <a:pt x="0" y="356616"/>
                </a:lnTo>
                <a:lnTo>
                  <a:pt x="323723" y="680339"/>
                </a:lnTo>
                <a:lnTo>
                  <a:pt x="502056" y="502069"/>
                </a:lnTo>
                <a:lnTo>
                  <a:pt x="1097280" y="1097280"/>
                </a:lnTo>
                <a:lnTo>
                  <a:pt x="1097280" y="0"/>
                </a:lnTo>
                <a:close/>
              </a:path>
            </a:pathLst>
          </a:custGeom>
          <a:solidFill>
            <a:srgbClr val="FFC000">
              <a:alpha val="30198"/>
            </a:srgbClr>
          </a:solid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33631" y="1474516"/>
            <a:ext cx="4900824" cy="4269439"/>
          </a:xfrm>
          <a:prstGeom prst="rect">
            <a:avLst/>
          </a:prstGeom>
        </p:spPr>
      </p:pic>
      <p:pic>
        <p:nvPicPr>
          <p:cNvPr id="3" name="object 3"/>
          <p:cNvPicPr/>
          <p:nvPr/>
        </p:nvPicPr>
        <p:blipFill>
          <a:blip r:embed="rId3" cstate="print"/>
          <a:stretch>
            <a:fillRect/>
          </a:stretch>
        </p:blipFill>
        <p:spPr>
          <a:xfrm>
            <a:off x="6257544" y="1225296"/>
            <a:ext cx="5594603" cy="45186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2C4">
              <a:alpha val="30198"/>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8"/>
            </a:srgbClr>
          </a:solidFill>
        </p:spPr>
        <p:txBody>
          <a:bodyPr wrap="square" lIns="0" tIns="0" rIns="0" bIns="0" rtlCol="0"/>
          <a:lstStyle/>
          <a:p>
            <a:endParaRPr/>
          </a:p>
        </p:txBody>
      </p:sp>
      <p:sp>
        <p:nvSpPr>
          <p:cNvPr id="4" name="object 4"/>
          <p:cNvSpPr/>
          <p:nvPr/>
        </p:nvSpPr>
        <p:spPr>
          <a:xfrm>
            <a:off x="7976616" y="6115811"/>
            <a:ext cx="1493520" cy="742315"/>
          </a:xfrm>
          <a:custGeom>
            <a:avLst/>
            <a:gdLst/>
            <a:ahLst/>
            <a:cxnLst/>
            <a:rect l="l" t="t" r="r" b="b"/>
            <a:pathLst>
              <a:path w="1493520" h="742315">
                <a:moveTo>
                  <a:pt x="746759" y="0"/>
                </a:moveTo>
                <a:lnTo>
                  <a:pt x="0" y="742187"/>
                </a:lnTo>
                <a:lnTo>
                  <a:pt x="1493519" y="742187"/>
                </a:lnTo>
                <a:lnTo>
                  <a:pt x="746759" y="0"/>
                </a:lnTo>
                <a:close/>
              </a:path>
            </a:pathLst>
          </a:custGeom>
          <a:solidFill>
            <a:srgbClr val="4472C4">
              <a:alpha val="30198"/>
            </a:srgbClr>
          </a:solidFill>
        </p:spPr>
        <p:txBody>
          <a:bodyPr wrap="square" lIns="0" tIns="0" rIns="0" bIns="0" rtlCol="0"/>
          <a:lstStyle/>
          <a:p>
            <a:endParaRPr/>
          </a:p>
        </p:txBody>
      </p:sp>
      <p:pic>
        <p:nvPicPr>
          <p:cNvPr id="5" name="object 5"/>
          <p:cNvPicPr/>
          <p:nvPr/>
        </p:nvPicPr>
        <p:blipFill>
          <a:blip r:embed="rId2" cstate="print"/>
          <a:stretch>
            <a:fillRect/>
          </a:stretch>
        </p:blipFill>
        <p:spPr>
          <a:xfrm>
            <a:off x="643127" y="851916"/>
            <a:ext cx="10905744" cy="5154168"/>
          </a:xfrm>
          <a:prstGeom prst="rect">
            <a:avLst/>
          </a:prstGeom>
        </p:spPr>
      </p:pic>
      <p:sp>
        <p:nvSpPr>
          <p:cNvPr id="6" name="object 6"/>
          <p:cNvSpPr/>
          <p:nvPr/>
        </p:nvSpPr>
        <p:spPr>
          <a:xfrm>
            <a:off x="7604759" y="6452615"/>
            <a:ext cx="814069" cy="405765"/>
          </a:xfrm>
          <a:custGeom>
            <a:avLst/>
            <a:gdLst/>
            <a:ahLst/>
            <a:cxnLst/>
            <a:rect l="l" t="t" r="r" b="b"/>
            <a:pathLst>
              <a:path w="814070" h="405765">
                <a:moveTo>
                  <a:pt x="406908" y="0"/>
                </a:moveTo>
                <a:lnTo>
                  <a:pt x="0" y="405384"/>
                </a:lnTo>
                <a:lnTo>
                  <a:pt x="813816" y="405384"/>
                </a:lnTo>
                <a:lnTo>
                  <a:pt x="406908" y="0"/>
                </a:lnTo>
                <a:close/>
              </a:path>
            </a:pathLst>
          </a:custGeom>
          <a:solidFill>
            <a:srgbClr val="4472C4">
              <a:alpha val="30198"/>
            </a:srgbClr>
          </a:solid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7375" rIns="0" bIns="0" rtlCol="0">
            <a:spAutoFit/>
          </a:bodyPr>
          <a:lstStyle/>
          <a:p>
            <a:pPr marL="12700">
              <a:lnSpc>
                <a:spcPct val="100000"/>
              </a:lnSpc>
              <a:spcBef>
                <a:spcPts val="100"/>
              </a:spcBef>
            </a:pPr>
            <a:r>
              <a:rPr sz="3600" spc="-45" dirty="0"/>
              <a:t>Management</a:t>
            </a:r>
            <a:r>
              <a:rPr sz="3600" spc="-130" dirty="0"/>
              <a:t> </a:t>
            </a:r>
            <a:r>
              <a:rPr sz="3600" dirty="0"/>
              <a:t>of</a:t>
            </a:r>
            <a:r>
              <a:rPr sz="3600" spc="-100" dirty="0"/>
              <a:t> </a:t>
            </a:r>
            <a:r>
              <a:rPr sz="3600" spc="-20" dirty="0"/>
              <a:t>labour</a:t>
            </a:r>
            <a:r>
              <a:rPr sz="3600" spc="-125" dirty="0"/>
              <a:t> </a:t>
            </a:r>
            <a:r>
              <a:rPr sz="3600" dirty="0"/>
              <a:t>and</a:t>
            </a:r>
            <a:r>
              <a:rPr sz="3600" spc="-130" dirty="0"/>
              <a:t> </a:t>
            </a:r>
            <a:r>
              <a:rPr sz="3600" spc="-10" dirty="0"/>
              <a:t>delivery</a:t>
            </a:r>
            <a:endParaRPr sz="3600"/>
          </a:p>
        </p:txBody>
      </p:sp>
      <p:sp>
        <p:nvSpPr>
          <p:cNvPr id="3" name="object 3"/>
          <p:cNvSpPr txBox="1"/>
          <p:nvPr/>
        </p:nvSpPr>
        <p:spPr>
          <a:xfrm>
            <a:off x="1544827" y="1945386"/>
            <a:ext cx="11493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a:t>
            </a:r>
            <a:endParaRPr sz="2000">
              <a:latin typeface="Arial"/>
              <a:cs typeface="Arial"/>
            </a:endParaRPr>
          </a:p>
        </p:txBody>
      </p:sp>
      <p:sp>
        <p:nvSpPr>
          <p:cNvPr id="4" name="object 4"/>
          <p:cNvSpPr txBox="1"/>
          <p:nvPr/>
        </p:nvSpPr>
        <p:spPr>
          <a:xfrm>
            <a:off x="1785873" y="1968245"/>
            <a:ext cx="8427085" cy="311150"/>
          </a:xfrm>
          <a:prstGeom prst="rect">
            <a:avLst/>
          </a:prstGeom>
          <a:solidFill>
            <a:srgbClr val="FFFF00"/>
          </a:solidFill>
        </p:spPr>
        <p:txBody>
          <a:bodyPr vert="horz" wrap="square" lIns="0" tIns="0" rIns="0" bIns="0" rtlCol="0">
            <a:spAutoFit/>
          </a:bodyPr>
          <a:lstStyle/>
          <a:p>
            <a:pPr>
              <a:lnSpc>
                <a:spcPts val="2325"/>
              </a:lnSpc>
            </a:pPr>
            <a:r>
              <a:rPr sz="2000" dirty="0">
                <a:latin typeface="Calibri"/>
                <a:cs typeface="Calibri"/>
              </a:rPr>
              <a:t>In</a:t>
            </a:r>
            <a:r>
              <a:rPr sz="2000" spc="-35" dirty="0">
                <a:latin typeface="Calibri"/>
                <a:cs typeface="Calibri"/>
              </a:rPr>
              <a:t> </a:t>
            </a:r>
            <a:r>
              <a:rPr sz="2000" dirty="0">
                <a:latin typeface="Calibri"/>
                <a:cs typeface="Calibri"/>
              </a:rPr>
              <a:t>most</a:t>
            </a:r>
            <a:r>
              <a:rPr sz="2000" spc="-35" dirty="0">
                <a:latin typeface="Calibri"/>
                <a:cs typeface="Calibri"/>
              </a:rPr>
              <a:t> </a:t>
            </a:r>
            <a:r>
              <a:rPr sz="2000" dirty="0">
                <a:latin typeface="Calibri"/>
                <a:cs typeface="Calibri"/>
              </a:rPr>
              <a:t>cases</a:t>
            </a:r>
            <a:r>
              <a:rPr sz="2000" spc="-35" dirty="0">
                <a:latin typeface="Calibri"/>
                <a:cs typeface="Calibri"/>
              </a:rPr>
              <a:t> </a:t>
            </a:r>
            <a:r>
              <a:rPr sz="2000" dirty="0">
                <a:latin typeface="Calibri"/>
                <a:cs typeface="Calibri"/>
              </a:rPr>
              <a:t>the</a:t>
            </a:r>
            <a:r>
              <a:rPr sz="2000" spc="-35" dirty="0">
                <a:latin typeface="Calibri"/>
                <a:cs typeface="Calibri"/>
              </a:rPr>
              <a:t> </a:t>
            </a:r>
            <a:r>
              <a:rPr sz="2000" dirty="0">
                <a:latin typeface="Calibri"/>
                <a:cs typeface="Calibri"/>
              </a:rPr>
              <a:t>aim</a:t>
            </a:r>
            <a:r>
              <a:rPr sz="2000" spc="-35" dirty="0">
                <a:latin typeface="Calibri"/>
                <a:cs typeface="Calibri"/>
              </a:rPr>
              <a:t> </a:t>
            </a:r>
            <a:r>
              <a:rPr sz="2000" dirty="0">
                <a:latin typeface="Calibri"/>
                <a:cs typeface="Calibri"/>
              </a:rPr>
              <a:t>of</a:t>
            </a:r>
            <a:r>
              <a:rPr sz="2000" spc="-40" dirty="0">
                <a:latin typeface="Calibri"/>
                <a:cs typeface="Calibri"/>
              </a:rPr>
              <a:t> </a:t>
            </a:r>
            <a:r>
              <a:rPr sz="2000" dirty="0">
                <a:latin typeface="Calibri"/>
                <a:cs typeface="Calibri"/>
              </a:rPr>
              <a:t>management</a:t>
            </a:r>
            <a:r>
              <a:rPr sz="2000" spc="-35" dirty="0">
                <a:latin typeface="Calibri"/>
                <a:cs typeface="Calibri"/>
              </a:rPr>
              <a:t> </a:t>
            </a:r>
            <a:r>
              <a:rPr sz="2000" dirty="0">
                <a:latin typeface="Calibri"/>
                <a:cs typeface="Calibri"/>
              </a:rPr>
              <a:t>is</a:t>
            </a:r>
            <a:r>
              <a:rPr sz="2000" spc="-35" dirty="0">
                <a:latin typeface="Calibri"/>
                <a:cs typeface="Calibri"/>
              </a:rPr>
              <a:t> </a:t>
            </a:r>
            <a:r>
              <a:rPr sz="2000" dirty="0">
                <a:latin typeface="Calibri"/>
                <a:cs typeface="Calibri"/>
              </a:rPr>
              <a:t>to</a:t>
            </a:r>
            <a:r>
              <a:rPr sz="2000" spc="-30" dirty="0">
                <a:latin typeface="Calibri"/>
                <a:cs typeface="Calibri"/>
              </a:rPr>
              <a:t> </a:t>
            </a:r>
            <a:r>
              <a:rPr sz="2000" b="1" dirty="0">
                <a:latin typeface="Calibri"/>
                <a:cs typeface="Calibri"/>
              </a:rPr>
              <a:t>await</a:t>
            </a:r>
            <a:r>
              <a:rPr sz="2000" b="1" spc="-40" dirty="0">
                <a:latin typeface="Calibri"/>
                <a:cs typeface="Calibri"/>
              </a:rPr>
              <a:t> </a:t>
            </a:r>
            <a:r>
              <a:rPr sz="2000" b="1" dirty="0">
                <a:latin typeface="Calibri"/>
                <a:cs typeface="Calibri"/>
              </a:rPr>
              <a:t>the</a:t>
            </a:r>
            <a:r>
              <a:rPr sz="2000" b="1" spc="-40" dirty="0">
                <a:latin typeface="Calibri"/>
                <a:cs typeface="Calibri"/>
              </a:rPr>
              <a:t> </a:t>
            </a:r>
            <a:r>
              <a:rPr sz="2000" b="1" dirty="0">
                <a:latin typeface="Calibri"/>
                <a:cs typeface="Calibri"/>
              </a:rPr>
              <a:t>onset</a:t>
            </a:r>
            <a:r>
              <a:rPr sz="2000" b="1" spc="-70" dirty="0">
                <a:latin typeface="Calibri"/>
                <a:cs typeface="Calibri"/>
              </a:rPr>
              <a:t> </a:t>
            </a:r>
            <a:r>
              <a:rPr sz="2000" b="1" dirty="0">
                <a:latin typeface="Calibri"/>
                <a:cs typeface="Calibri"/>
              </a:rPr>
              <a:t>of</a:t>
            </a:r>
            <a:r>
              <a:rPr sz="2000" b="1" spc="-30" dirty="0">
                <a:latin typeface="Calibri"/>
                <a:cs typeface="Calibri"/>
              </a:rPr>
              <a:t> </a:t>
            </a:r>
            <a:r>
              <a:rPr sz="2000" b="1" dirty="0">
                <a:latin typeface="Calibri"/>
                <a:cs typeface="Calibri"/>
              </a:rPr>
              <a:t>spontaneous</a:t>
            </a:r>
            <a:r>
              <a:rPr sz="2000" b="1" spc="-50" dirty="0">
                <a:latin typeface="Calibri"/>
                <a:cs typeface="Calibri"/>
              </a:rPr>
              <a:t> </a:t>
            </a:r>
            <a:r>
              <a:rPr sz="2000" b="1" spc="-10" dirty="0">
                <a:latin typeface="Calibri"/>
                <a:cs typeface="Calibri"/>
              </a:rPr>
              <a:t>labor</a:t>
            </a:r>
            <a:endParaRPr sz="2000">
              <a:latin typeface="Calibri"/>
              <a:cs typeface="Calibri"/>
            </a:endParaRPr>
          </a:p>
        </p:txBody>
      </p:sp>
      <p:sp>
        <p:nvSpPr>
          <p:cNvPr id="5" name="object 5"/>
          <p:cNvSpPr txBox="1"/>
          <p:nvPr/>
        </p:nvSpPr>
        <p:spPr>
          <a:xfrm>
            <a:off x="1316227" y="2251154"/>
            <a:ext cx="8815070" cy="1701800"/>
          </a:xfrm>
          <a:prstGeom prst="rect">
            <a:avLst/>
          </a:prstGeom>
        </p:spPr>
        <p:txBody>
          <a:bodyPr vert="horz" wrap="square" lIns="0" tIns="57785" rIns="0" bIns="0" rtlCol="0">
            <a:spAutoFit/>
          </a:bodyPr>
          <a:lstStyle/>
          <a:p>
            <a:pPr marL="354965" indent="-342265">
              <a:lnSpc>
                <a:spcPct val="100000"/>
              </a:lnSpc>
              <a:spcBef>
                <a:spcPts val="455"/>
              </a:spcBef>
              <a:buFont typeface="Wingdings"/>
              <a:buChar char=""/>
              <a:tabLst>
                <a:tab pos="354965" algn="l"/>
              </a:tabLst>
            </a:pPr>
            <a:r>
              <a:rPr sz="2000" dirty="0">
                <a:latin typeface="Calibri"/>
                <a:cs typeface="Calibri"/>
              </a:rPr>
              <a:t>minimize</a:t>
            </a:r>
            <a:r>
              <a:rPr sz="2000" spc="-40" dirty="0">
                <a:latin typeface="Calibri"/>
                <a:cs typeface="Calibri"/>
              </a:rPr>
              <a:t> </a:t>
            </a:r>
            <a:r>
              <a:rPr sz="2000" dirty="0">
                <a:latin typeface="Calibri"/>
                <a:cs typeface="Calibri"/>
              </a:rPr>
              <a:t>the</a:t>
            </a:r>
            <a:r>
              <a:rPr sz="2000" spc="-50" dirty="0">
                <a:latin typeface="Calibri"/>
                <a:cs typeface="Calibri"/>
              </a:rPr>
              <a:t> </a:t>
            </a:r>
            <a:r>
              <a:rPr sz="2000" dirty="0">
                <a:latin typeface="Calibri"/>
                <a:cs typeface="Calibri"/>
              </a:rPr>
              <a:t>risk</a:t>
            </a:r>
            <a:r>
              <a:rPr sz="2000" spc="-35" dirty="0">
                <a:latin typeface="Calibri"/>
                <a:cs typeface="Calibri"/>
              </a:rPr>
              <a:t> </a:t>
            </a:r>
            <a:r>
              <a:rPr sz="2000" dirty="0">
                <a:latin typeface="Calibri"/>
                <a:cs typeface="Calibri"/>
              </a:rPr>
              <a:t>of</a:t>
            </a:r>
            <a:r>
              <a:rPr sz="2000" spc="-60" dirty="0">
                <a:latin typeface="Calibri"/>
                <a:cs typeface="Calibri"/>
              </a:rPr>
              <a:t> </a:t>
            </a:r>
            <a:r>
              <a:rPr sz="2000" spc="-10" dirty="0">
                <a:latin typeface="Calibri"/>
                <a:cs typeface="Calibri"/>
              </a:rPr>
              <a:t>intervention</a:t>
            </a:r>
            <a:endParaRPr sz="2000">
              <a:latin typeface="Calibri"/>
              <a:cs typeface="Calibri"/>
            </a:endParaRPr>
          </a:p>
          <a:p>
            <a:pPr marL="354965" indent="-342265">
              <a:lnSpc>
                <a:spcPct val="100000"/>
              </a:lnSpc>
              <a:spcBef>
                <a:spcPts val="360"/>
              </a:spcBef>
              <a:buFont typeface="Wingdings"/>
              <a:buChar char=""/>
              <a:tabLst>
                <a:tab pos="354965" algn="l"/>
              </a:tabLst>
            </a:pPr>
            <a:r>
              <a:rPr sz="2000" spc="-10" dirty="0">
                <a:latin typeface="Calibri"/>
                <a:cs typeface="Calibri"/>
              </a:rPr>
              <a:t>maximize</a:t>
            </a:r>
            <a:r>
              <a:rPr sz="2000" spc="-15" dirty="0">
                <a:latin typeface="Calibri"/>
                <a:cs typeface="Calibri"/>
              </a:rPr>
              <a:t> </a:t>
            </a:r>
            <a:r>
              <a:rPr sz="2000" dirty="0">
                <a:latin typeface="Calibri"/>
                <a:cs typeface="Calibri"/>
              </a:rPr>
              <a:t>the</a:t>
            </a:r>
            <a:r>
              <a:rPr sz="2000" spc="-35" dirty="0">
                <a:latin typeface="Calibri"/>
                <a:cs typeface="Calibri"/>
              </a:rPr>
              <a:t> </a:t>
            </a:r>
            <a:r>
              <a:rPr sz="2000" dirty="0">
                <a:latin typeface="Calibri"/>
                <a:cs typeface="Calibri"/>
              </a:rPr>
              <a:t>chances</a:t>
            </a:r>
            <a:r>
              <a:rPr sz="2000" spc="-45" dirty="0">
                <a:latin typeface="Calibri"/>
                <a:cs typeface="Calibri"/>
              </a:rPr>
              <a:t> </a:t>
            </a:r>
            <a:r>
              <a:rPr sz="2000" dirty="0">
                <a:latin typeface="Calibri"/>
                <a:cs typeface="Calibri"/>
              </a:rPr>
              <a:t>of</a:t>
            </a:r>
            <a:r>
              <a:rPr sz="2000" spc="-45" dirty="0">
                <a:latin typeface="Calibri"/>
                <a:cs typeface="Calibri"/>
              </a:rPr>
              <a:t> </a:t>
            </a:r>
            <a:r>
              <a:rPr sz="2000" dirty="0">
                <a:latin typeface="Calibri"/>
                <a:cs typeface="Calibri"/>
              </a:rPr>
              <a:t>a</a:t>
            </a:r>
            <a:r>
              <a:rPr sz="2000" spc="-30" dirty="0">
                <a:latin typeface="Calibri"/>
                <a:cs typeface="Calibri"/>
              </a:rPr>
              <a:t> </a:t>
            </a:r>
            <a:r>
              <a:rPr sz="2000" dirty="0">
                <a:latin typeface="Calibri"/>
                <a:cs typeface="Calibri"/>
              </a:rPr>
              <a:t>normal</a:t>
            </a:r>
            <a:r>
              <a:rPr sz="2000" spc="-40" dirty="0">
                <a:latin typeface="Calibri"/>
                <a:cs typeface="Calibri"/>
              </a:rPr>
              <a:t> </a:t>
            </a:r>
            <a:r>
              <a:rPr sz="2000" spc="-10" dirty="0">
                <a:latin typeface="Calibri"/>
                <a:cs typeface="Calibri"/>
              </a:rPr>
              <a:t>delivery</a:t>
            </a:r>
            <a:endParaRPr sz="2000">
              <a:latin typeface="Calibri"/>
              <a:cs typeface="Calibri"/>
            </a:endParaRPr>
          </a:p>
          <a:p>
            <a:pPr>
              <a:lnSpc>
                <a:spcPct val="100000"/>
              </a:lnSpc>
              <a:spcBef>
                <a:spcPts val="950"/>
              </a:spcBef>
              <a:buFont typeface="Wingdings"/>
              <a:buChar char=""/>
            </a:pPr>
            <a:endParaRPr sz="2000">
              <a:latin typeface="Calibri"/>
              <a:cs typeface="Calibri"/>
            </a:endParaRPr>
          </a:p>
          <a:p>
            <a:pPr marL="469265" marR="5080" lvl="1" indent="-228600">
              <a:lnSpc>
                <a:spcPts val="2160"/>
              </a:lnSpc>
              <a:buFont typeface="Arial"/>
              <a:buChar char="•"/>
              <a:tabLst>
                <a:tab pos="469265" algn="l"/>
              </a:tabLst>
            </a:pPr>
            <a:r>
              <a:rPr sz="2000" b="1" dirty="0">
                <a:latin typeface="Calibri"/>
                <a:cs typeface="Calibri"/>
              </a:rPr>
              <a:t>Induction</a:t>
            </a:r>
            <a:r>
              <a:rPr sz="2000" b="1" spc="-70" dirty="0">
                <a:latin typeface="Calibri"/>
                <a:cs typeface="Calibri"/>
              </a:rPr>
              <a:t> </a:t>
            </a:r>
            <a:r>
              <a:rPr sz="2000" dirty="0">
                <a:latin typeface="Calibri"/>
                <a:cs typeface="Calibri"/>
              </a:rPr>
              <a:t>of</a:t>
            </a:r>
            <a:r>
              <a:rPr sz="2000" spc="-45" dirty="0">
                <a:latin typeface="Calibri"/>
                <a:cs typeface="Calibri"/>
              </a:rPr>
              <a:t> </a:t>
            </a:r>
            <a:r>
              <a:rPr sz="2000" dirty="0">
                <a:latin typeface="Calibri"/>
                <a:cs typeface="Calibri"/>
              </a:rPr>
              <a:t>labor</a:t>
            </a:r>
            <a:r>
              <a:rPr sz="2000" spc="-40" dirty="0">
                <a:latin typeface="Calibri"/>
                <a:cs typeface="Calibri"/>
              </a:rPr>
              <a:t> </a:t>
            </a:r>
            <a:r>
              <a:rPr sz="2000" dirty="0">
                <a:solidFill>
                  <a:srgbClr val="FF0000"/>
                </a:solidFill>
                <a:latin typeface="Calibri"/>
                <a:cs typeface="Calibri"/>
              </a:rPr>
              <a:t>should</a:t>
            </a:r>
            <a:r>
              <a:rPr sz="2000" spc="-55" dirty="0">
                <a:solidFill>
                  <a:srgbClr val="FF0000"/>
                </a:solidFill>
                <a:latin typeface="Calibri"/>
                <a:cs typeface="Calibri"/>
              </a:rPr>
              <a:t> </a:t>
            </a:r>
            <a:r>
              <a:rPr sz="2000" dirty="0">
                <a:solidFill>
                  <a:srgbClr val="FF0000"/>
                </a:solidFill>
                <a:latin typeface="Calibri"/>
                <a:cs typeface="Calibri"/>
              </a:rPr>
              <a:t>be</a:t>
            </a:r>
            <a:r>
              <a:rPr sz="2000" spc="-35" dirty="0">
                <a:solidFill>
                  <a:srgbClr val="FF0000"/>
                </a:solidFill>
                <a:latin typeface="Calibri"/>
                <a:cs typeface="Calibri"/>
              </a:rPr>
              <a:t> </a:t>
            </a:r>
            <a:r>
              <a:rPr sz="2000" dirty="0">
                <a:solidFill>
                  <a:srgbClr val="FF0000"/>
                </a:solidFill>
                <a:latin typeface="Calibri"/>
                <a:cs typeface="Calibri"/>
              </a:rPr>
              <a:t>considered</a:t>
            </a:r>
            <a:r>
              <a:rPr sz="2000" spc="-55" dirty="0">
                <a:solidFill>
                  <a:srgbClr val="FF0000"/>
                </a:solidFill>
                <a:latin typeface="Calibri"/>
                <a:cs typeface="Calibri"/>
              </a:rPr>
              <a:t> </a:t>
            </a:r>
            <a:r>
              <a:rPr sz="2000" dirty="0">
                <a:solidFill>
                  <a:srgbClr val="FF0000"/>
                </a:solidFill>
                <a:latin typeface="Calibri"/>
                <a:cs typeface="Calibri"/>
              </a:rPr>
              <a:t>for</a:t>
            </a:r>
            <a:r>
              <a:rPr sz="2000" spc="-50" dirty="0">
                <a:solidFill>
                  <a:srgbClr val="FF0000"/>
                </a:solidFill>
                <a:latin typeface="Calibri"/>
                <a:cs typeface="Calibri"/>
              </a:rPr>
              <a:t> </a:t>
            </a:r>
            <a:r>
              <a:rPr sz="2000" dirty="0">
                <a:solidFill>
                  <a:srgbClr val="FF0000"/>
                </a:solidFill>
                <a:latin typeface="Calibri"/>
                <a:cs typeface="Calibri"/>
              </a:rPr>
              <a:t>the</a:t>
            </a:r>
            <a:r>
              <a:rPr sz="2000" spc="-35" dirty="0">
                <a:solidFill>
                  <a:srgbClr val="FF0000"/>
                </a:solidFill>
                <a:latin typeface="Calibri"/>
                <a:cs typeface="Calibri"/>
              </a:rPr>
              <a:t> </a:t>
            </a:r>
            <a:r>
              <a:rPr sz="2000" dirty="0">
                <a:solidFill>
                  <a:srgbClr val="FF0000"/>
                </a:solidFill>
                <a:latin typeface="Calibri"/>
                <a:cs typeface="Calibri"/>
              </a:rPr>
              <a:t>usual</a:t>
            </a:r>
            <a:r>
              <a:rPr sz="2000" spc="-35" dirty="0">
                <a:solidFill>
                  <a:srgbClr val="FF0000"/>
                </a:solidFill>
                <a:latin typeface="Calibri"/>
                <a:cs typeface="Calibri"/>
              </a:rPr>
              <a:t> </a:t>
            </a:r>
            <a:r>
              <a:rPr sz="2000" spc="-10" dirty="0">
                <a:solidFill>
                  <a:srgbClr val="FF0000"/>
                </a:solidFill>
                <a:latin typeface="Calibri"/>
                <a:cs typeface="Calibri"/>
              </a:rPr>
              <a:t>obstetric</a:t>
            </a:r>
            <a:r>
              <a:rPr sz="2000" spc="-20" dirty="0">
                <a:solidFill>
                  <a:srgbClr val="FF0000"/>
                </a:solidFill>
                <a:latin typeface="Calibri"/>
                <a:cs typeface="Calibri"/>
              </a:rPr>
              <a:t> </a:t>
            </a:r>
            <a:r>
              <a:rPr sz="2000" dirty="0">
                <a:solidFill>
                  <a:srgbClr val="FF0000"/>
                </a:solidFill>
                <a:latin typeface="Calibri"/>
                <a:cs typeface="Calibri"/>
              </a:rPr>
              <a:t>indications</a:t>
            </a:r>
            <a:r>
              <a:rPr sz="2000" spc="-35" dirty="0">
                <a:solidFill>
                  <a:srgbClr val="FF0000"/>
                </a:solidFill>
                <a:latin typeface="Calibri"/>
                <a:cs typeface="Calibri"/>
              </a:rPr>
              <a:t> </a:t>
            </a:r>
            <a:r>
              <a:rPr sz="2000" dirty="0">
                <a:solidFill>
                  <a:srgbClr val="FF0000"/>
                </a:solidFill>
                <a:latin typeface="Calibri"/>
                <a:cs typeface="Calibri"/>
              </a:rPr>
              <a:t>and</a:t>
            </a:r>
            <a:r>
              <a:rPr sz="2000" spc="-40" dirty="0">
                <a:solidFill>
                  <a:srgbClr val="FF0000"/>
                </a:solidFill>
                <a:latin typeface="Calibri"/>
                <a:cs typeface="Calibri"/>
              </a:rPr>
              <a:t> </a:t>
            </a:r>
            <a:r>
              <a:rPr sz="2000" spc="-25" dirty="0">
                <a:solidFill>
                  <a:srgbClr val="FF0000"/>
                </a:solidFill>
                <a:latin typeface="Calibri"/>
                <a:cs typeface="Calibri"/>
              </a:rPr>
              <a:t>in </a:t>
            </a:r>
            <a:r>
              <a:rPr sz="2000" dirty="0">
                <a:solidFill>
                  <a:srgbClr val="FF0000"/>
                </a:solidFill>
                <a:latin typeface="Calibri"/>
                <a:cs typeface="Calibri"/>
              </a:rPr>
              <a:t>very</a:t>
            </a:r>
            <a:r>
              <a:rPr sz="2000" spc="-30" dirty="0">
                <a:solidFill>
                  <a:srgbClr val="FF0000"/>
                </a:solidFill>
                <a:latin typeface="Calibri"/>
                <a:cs typeface="Calibri"/>
              </a:rPr>
              <a:t> </a:t>
            </a:r>
            <a:r>
              <a:rPr sz="2000" spc="-10" dirty="0">
                <a:solidFill>
                  <a:srgbClr val="FF0000"/>
                </a:solidFill>
                <a:latin typeface="Calibri"/>
                <a:cs typeface="Calibri"/>
              </a:rPr>
              <a:t>high-</a:t>
            </a:r>
            <a:r>
              <a:rPr sz="2000" dirty="0">
                <a:solidFill>
                  <a:srgbClr val="FF0000"/>
                </a:solidFill>
                <a:latin typeface="Calibri"/>
                <a:cs typeface="Calibri"/>
              </a:rPr>
              <a:t>risk</a:t>
            </a:r>
            <a:r>
              <a:rPr sz="2000" spc="-25" dirty="0">
                <a:solidFill>
                  <a:srgbClr val="FF0000"/>
                </a:solidFill>
                <a:latin typeface="Calibri"/>
                <a:cs typeface="Calibri"/>
              </a:rPr>
              <a:t> </a:t>
            </a:r>
            <a:r>
              <a:rPr sz="2000" spc="-20" dirty="0">
                <a:solidFill>
                  <a:srgbClr val="FF0000"/>
                </a:solidFill>
                <a:latin typeface="Calibri"/>
                <a:cs typeface="Calibri"/>
              </a:rPr>
              <a:t>women</a:t>
            </a:r>
            <a:endParaRPr sz="2000">
              <a:latin typeface="Calibri"/>
              <a:cs typeface="Calibri"/>
            </a:endParaRPr>
          </a:p>
        </p:txBody>
      </p:sp>
      <p:sp>
        <p:nvSpPr>
          <p:cNvPr id="6" name="object 6"/>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
        <p:nvSpPr>
          <p:cNvPr id="7" name="object 7"/>
          <p:cNvSpPr/>
          <p:nvPr/>
        </p:nvSpPr>
        <p:spPr>
          <a:xfrm>
            <a:off x="11219307" y="0"/>
            <a:ext cx="972819" cy="1935480"/>
          </a:xfrm>
          <a:custGeom>
            <a:avLst/>
            <a:gdLst/>
            <a:ahLst/>
            <a:cxnLst/>
            <a:rect l="l" t="t" r="r" b="b"/>
            <a:pathLst>
              <a:path w="972820" h="1935480">
                <a:moveTo>
                  <a:pt x="972693" y="0"/>
                </a:moveTo>
                <a:lnTo>
                  <a:pt x="381" y="967740"/>
                </a:lnTo>
                <a:lnTo>
                  <a:pt x="177482" y="1144016"/>
                </a:lnTo>
                <a:lnTo>
                  <a:pt x="0" y="1321562"/>
                </a:lnTo>
                <a:lnTo>
                  <a:pt x="348615" y="1670177"/>
                </a:lnTo>
                <a:lnTo>
                  <a:pt x="526986" y="1491881"/>
                </a:lnTo>
                <a:lnTo>
                  <a:pt x="972693" y="1935480"/>
                </a:lnTo>
                <a:lnTo>
                  <a:pt x="972693" y="0"/>
                </a:lnTo>
                <a:close/>
              </a:path>
            </a:pathLst>
          </a:custGeom>
          <a:solidFill>
            <a:srgbClr val="FFC000">
              <a:alpha val="30198"/>
            </a:srgbClr>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59100" y="609980"/>
            <a:ext cx="2277745" cy="635000"/>
          </a:xfrm>
          <a:prstGeom prst="rect">
            <a:avLst/>
          </a:prstGeom>
        </p:spPr>
        <p:txBody>
          <a:bodyPr vert="horz" wrap="square" lIns="0" tIns="12065" rIns="0" bIns="0" rtlCol="0">
            <a:spAutoFit/>
          </a:bodyPr>
          <a:lstStyle/>
          <a:p>
            <a:pPr marL="12700">
              <a:lnSpc>
                <a:spcPct val="100000"/>
              </a:lnSpc>
              <a:spcBef>
                <a:spcPts val="95"/>
              </a:spcBef>
            </a:pPr>
            <a:r>
              <a:rPr b="0" spc="-10" dirty="0">
                <a:latin typeface="Calibri"/>
                <a:cs typeface="Calibri"/>
              </a:rPr>
              <a:t>Anesthesia</a:t>
            </a:r>
          </a:p>
        </p:txBody>
      </p:sp>
      <p:sp>
        <p:nvSpPr>
          <p:cNvPr id="3" name="object 3"/>
          <p:cNvSpPr txBox="1"/>
          <p:nvPr/>
        </p:nvSpPr>
        <p:spPr>
          <a:xfrm>
            <a:off x="763320" y="1666443"/>
            <a:ext cx="8062595" cy="3565525"/>
          </a:xfrm>
          <a:prstGeom prst="rect">
            <a:avLst/>
          </a:prstGeom>
        </p:spPr>
        <p:txBody>
          <a:bodyPr vert="horz" wrap="square" lIns="0" tIns="12065" rIns="0" bIns="0" rtlCol="0">
            <a:spAutoFit/>
          </a:bodyPr>
          <a:lstStyle/>
          <a:p>
            <a:pPr marL="469265" indent="-456565">
              <a:lnSpc>
                <a:spcPct val="100000"/>
              </a:lnSpc>
              <a:spcBef>
                <a:spcPts val="95"/>
              </a:spcBef>
              <a:buFont typeface="Wingdings"/>
              <a:buChar char=""/>
              <a:tabLst>
                <a:tab pos="469265" algn="l"/>
              </a:tabLst>
            </a:pPr>
            <a:r>
              <a:rPr sz="2800" u="heavy" dirty="0">
                <a:solidFill>
                  <a:srgbClr val="FF0000"/>
                </a:solidFill>
                <a:uFill>
                  <a:solidFill>
                    <a:srgbClr val="FF0000"/>
                  </a:solidFill>
                </a:uFill>
                <a:latin typeface="Calibri"/>
                <a:cs typeface="Calibri"/>
              </a:rPr>
              <a:t>Epidural</a:t>
            </a:r>
            <a:r>
              <a:rPr sz="2800" spc="-45" dirty="0">
                <a:solidFill>
                  <a:srgbClr val="FF0000"/>
                </a:solidFill>
                <a:latin typeface="Calibri"/>
                <a:cs typeface="Calibri"/>
              </a:rPr>
              <a:t> </a:t>
            </a:r>
            <a:r>
              <a:rPr sz="2800" dirty="0">
                <a:latin typeface="Calibri"/>
                <a:cs typeface="Calibri"/>
              </a:rPr>
              <a:t>anaesthesia</a:t>
            </a:r>
            <a:r>
              <a:rPr sz="2800" spc="-80" dirty="0">
                <a:latin typeface="Calibri"/>
                <a:cs typeface="Calibri"/>
              </a:rPr>
              <a:t> </a:t>
            </a:r>
            <a:r>
              <a:rPr sz="2800" dirty="0">
                <a:latin typeface="Calibri"/>
                <a:cs typeface="Calibri"/>
              </a:rPr>
              <a:t>is</a:t>
            </a:r>
            <a:r>
              <a:rPr sz="2800" spc="-80" dirty="0">
                <a:latin typeface="Calibri"/>
                <a:cs typeface="Calibri"/>
              </a:rPr>
              <a:t> </a:t>
            </a:r>
            <a:r>
              <a:rPr sz="2800" dirty="0">
                <a:latin typeface="Calibri"/>
                <a:cs typeface="Calibri"/>
              </a:rPr>
              <a:t>often</a:t>
            </a:r>
            <a:r>
              <a:rPr sz="2800" spc="-80" dirty="0">
                <a:latin typeface="Calibri"/>
                <a:cs typeface="Calibri"/>
              </a:rPr>
              <a:t> </a:t>
            </a:r>
            <a:r>
              <a:rPr sz="2800" spc="-10" dirty="0">
                <a:latin typeface="Calibri"/>
                <a:cs typeface="Calibri"/>
              </a:rPr>
              <a:t>recommended</a:t>
            </a:r>
            <a:endParaRPr sz="2800">
              <a:latin typeface="Calibri"/>
              <a:cs typeface="Calibri"/>
            </a:endParaRPr>
          </a:p>
          <a:p>
            <a:pPr marL="469900" marR="5080" indent="-457200">
              <a:lnSpc>
                <a:spcPct val="100000"/>
              </a:lnSpc>
              <a:spcBef>
                <a:spcPts val="5"/>
              </a:spcBef>
              <a:buFont typeface="Wingdings"/>
              <a:buChar char=""/>
              <a:tabLst>
                <a:tab pos="469900" algn="l"/>
                <a:tab pos="7941309" algn="l"/>
              </a:tabLst>
            </a:pPr>
            <a:r>
              <a:rPr sz="2800" dirty="0">
                <a:latin typeface="Calibri"/>
                <a:cs typeface="Calibri"/>
              </a:rPr>
              <a:t>Because</a:t>
            </a:r>
            <a:r>
              <a:rPr sz="2800" spc="-95" dirty="0">
                <a:latin typeface="Calibri"/>
                <a:cs typeface="Calibri"/>
              </a:rPr>
              <a:t> </a:t>
            </a:r>
            <a:r>
              <a:rPr sz="2800" dirty="0">
                <a:latin typeface="Calibri"/>
                <a:cs typeface="Calibri"/>
              </a:rPr>
              <a:t>it</a:t>
            </a:r>
            <a:r>
              <a:rPr sz="2800" spc="-105" dirty="0">
                <a:latin typeface="Calibri"/>
                <a:cs typeface="Calibri"/>
              </a:rPr>
              <a:t> </a:t>
            </a:r>
            <a:r>
              <a:rPr sz="2800" b="1" dirty="0">
                <a:latin typeface="Calibri"/>
                <a:cs typeface="Calibri"/>
              </a:rPr>
              <a:t>reduces</a:t>
            </a:r>
            <a:r>
              <a:rPr sz="2800" b="1" spc="-80" dirty="0">
                <a:latin typeface="Calibri"/>
                <a:cs typeface="Calibri"/>
              </a:rPr>
              <a:t> </a:t>
            </a:r>
            <a:r>
              <a:rPr sz="2800" dirty="0">
                <a:latin typeface="Calibri"/>
                <a:cs typeface="Calibri"/>
              </a:rPr>
              <a:t>the</a:t>
            </a:r>
            <a:r>
              <a:rPr sz="2800" spc="-95" dirty="0">
                <a:latin typeface="Calibri"/>
                <a:cs typeface="Calibri"/>
              </a:rPr>
              <a:t> </a:t>
            </a:r>
            <a:r>
              <a:rPr sz="2800" spc="-10" dirty="0">
                <a:latin typeface="Calibri"/>
                <a:cs typeface="Calibri"/>
              </a:rPr>
              <a:t>pain-</a:t>
            </a:r>
            <a:r>
              <a:rPr sz="2800" dirty="0">
                <a:latin typeface="Calibri"/>
                <a:cs typeface="Calibri"/>
              </a:rPr>
              <a:t>related</a:t>
            </a:r>
            <a:r>
              <a:rPr sz="2800" spc="-95" dirty="0">
                <a:latin typeface="Calibri"/>
                <a:cs typeface="Calibri"/>
              </a:rPr>
              <a:t> </a:t>
            </a:r>
            <a:r>
              <a:rPr sz="2800" dirty="0">
                <a:latin typeface="Calibri"/>
                <a:cs typeface="Calibri"/>
              </a:rPr>
              <a:t>stress</a:t>
            </a:r>
            <a:r>
              <a:rPr sz="2800" spc="-75" dirty="0">
                <a:latin typeface="Calibri"/>
                <a:cs typeface="Calibri"/>
              </a:rPr>
              <a:t> </a:t>
            </a:r>
            <a:r>
              <a:rPr sz="2800" spc="-20" dirty="0">
                <a:latin typeface="Calibri"/>
                <a:cs typeface="Calibri"/>
              </a:rPr>
              <a:t>and, </a:t>
            </a:r>
            <a:r>
              <a:rPr sz="2800" spc="-30" dirty="0">
                <a:latin typeface="Calibri"/>
                <a:cs typeface="Calibri"/>
              </a:rPr>
              <a:t>thereby,</a:t>
            </a:r>
            <a:r>
              <a:rPr sz="2800" spc="-60" dirty="0">
                <a:latin typeface="Calibri"/>
                <a:cs typeface="Calibri"/>
              </a:rPr>
              <a:t> </a:t>
            </a:r>
            <a:r>
              <a:rPr sz="2800" dirty="0">
                <a:latin typeface="Calibri"/>
                <a:cs typeface="Calibri"/>
              </a:rPr>
              <a:t>some</a:t>
            </a:r>
            <a:r>
              <a:rPr sz="2800" spc="-70" dirty="0">
                <a:latin typeface="Calibri"/>
                <a:cs typeface="Calibri"/>
              </a:rPr>
              <a:t> </a:t>
            </a:r>
            <a:r>
              <a:rPr sz="2800" dirty="0">
                <a:latin typeface="Calibri"/>
                <a:cs typeface="Calibri"/>
              </a:rPr>
              <a:t>of</a:t>
            </a:r>
            <a:r>
              <a:rPr sz="2800" spc="-80" dirty="0">
                <a:latin typeface="Calibri"/>
                <a:cs typeface="Calibri"/>
              </a:rPr>
              <a:t> </a:t>
            </a:r>
            <a:r>
              <a:rPr sz="2800" dirty="0">
                <a:latin typeface="Calibri"/>
                <a:cs typeface="Calibri"/>
              </a:rPr>
              <a:t>the</a:t>
            </a:r>
            <a:r>
              <a:rPr sz="2800" spc="-65" dirty="0">
                <a:latin typeface="Calibri"/>
                <a:cs typeface="Calibri"/>
              </a:rPr>
              <a:t> </a:t>
            </a:r>
            <a:r>
              <a:rPr sz="2800" u="heavy" dirty="0">
                <a:uFill>
                  <a:solidFill>
                    <a:srgbClr val="000000"/>
                  </a:solidFill>
                </a:uFill>
                <a:latin typeface="Calibri"/>
                <a:cs typeface="Calibri"/>
              </a:rPr>
              <a:t>demand</a:t>
            </a:r>
            <a:r>
              <a:rPr sz="2800" u="heavy" spc="-65" dirty="0">
                <a:uFill>
                  <a:solidFill>
                    <a:srgbClr val="000000"/>
                  </a:solidFill>
                </a:uFill>
                <a:latin typeface="Calibri"/>
                <a:cs typeface="Calibri"/>
              </a:rPr>
              <a:t> </a:t>
            </a:r>
            <a:r>
              <a:rPr sz="2800" u="heavy" dirty="0">
                <a:uFill>
                  <a:solidFill>
                    <a:srgbClr val="000000"/>
                  </a:solidFill>
                </a:uFill>
                <a:latin typeface="Calibri"/>
                <a:cs typeface="Calibri"/>
              </a:rPr>
              <a:t>on</a:t>
            </a:r>
            <a:r>
              <a:rPr sz="2800" u="heavy" spc="-75" dirty="0">
                <a:uFill>
                  <a:solidFill>
                    <a:srgbClr val="000000"/>
                  </a:solidFill>
                </a:uFill>
                <a:latin typeface="Calibri"/>
                <a:cs typeface="Calibri"/>
              </a:rPr>
              <a:t> </a:t>
            </a:r>
            <a:r>
              <a:rPr sz="2800" u="heavy" dirty="0">
                <a:uFill>
                  <a:solidFill>
                    <a:srgbClr val="000000"/>
                  </a:solidFill>
                </a:uFill>
                <a:latin typeface="Calibri"/>
                <a:cs typeface="Calibri"/>
              </a:rPr>
              <a:t>cardiac</a:t>
            </a:r>
            <a:r>
              <a:rPr sz="2800" u="heavy" spc="-70" dirty="0">
                <a:uFill>
                  <a:solidFill>
                    <a:srgbClr val="000000"/>
                  </a:solidFill>
                </a:uFill>
                <a:latin typeface="Calibri"/>
                <a:cs typeface="Calibri"/>
              </a:rPr>
              <a:t> </a:t>
            </a:r>
            <a:r>
              <a:rPr sz="2800" u="heavy" dirty="0">
                <a:uFill>
                  <a:solidFill>
                    <a:srgbClr val="000000"/>
                  </a:solidFill>
                </a:uFill>
                <a:latin typeface="Calibri"/>
                <a:cs typeface="Calibri"/>
              </a:rPr>
              <a:t>function</a:t>
            </a:r>
            <a:r>
              <a:rPr sz="2800" spc="-35" dirty="0">
                <a:latin typeface="Calibri"/>
                <a:cs typeface="Calibri"/>
              </a:rPr>
              <a:t> </a:t>
            </a:r>
            <a:r>
              <a:rPr sz="2800" spc="-50" dirty="0">
                <a:latin typeface="Calibri"/>
                <a:cs typeface="Calibri"/>
              </a:rPr>
              <a:t>(</a:t>
            </a:r>
            <a:r>
              <a:rPr sz="2800" dirty="0">
                <a:latin typeface="Calibri"/>
                <a:cs typeface="Calibri"/>
              </a:rPr>
              <a:t>	</a:t>
            </a:r>
            <a:r>
              <a:rPr sz="2800" spc="-50" dirty="0">
                <a:latin typeface="Calibri"/>
                <a:cs typeface="Calibri"/>
              </a:rPr>
              <a:t>)</a:t>
            </a:r>
            <a:endParaRPr sz="2800">
              <a:latin typeface="Calibri"/>
              <a:cs typeface="Calibri"/>
            </a:endParaRPr>
          </a:p>
          <a:p>
            <a:pPr marL="469265" indent="-456565">
              <a:lnSpc>
                <a:spcPct val="100000"/>
              </a:lnSpc>
              <a:spcBef>
                <a:spcPts val="3385"/>
              </a:spcBef>
              <a:buFont typeface="Wingdings"/>
              <a:buChar char=""/>
              <a:tabLst>
                <a:tab pos="469265" algn="l"/>
              </a:tabLst>
            </a:pPr>
            <a:r>
              <a:rPr sz="2400" spc="-35" dirty="0">
                <a:latin typeface="Calibri"/>
                <a:cs typeface="Calibri"/>
              </a:rPr>
              <a:t>However,</a:t>
            </a:r>
            <a:r>
              <a:rPr sz="2400" spc="-30" dirty="0">
                <a:latin typeface="Calibri"/>
                <a:cs typeface="Calibri"/>
              </a:rPr>
              <a:t> </a:t>
            </a:r>
            <a:r>
              <a:rPr sz="2400" dirty="0">
                <a:latin typeface="Calibri"/>
                <a:cs typeface="Calibri"/>
              </a:rPr>
              <a:t>regional</a:t>
            </a:r>
            <a:r>
              <a:rPr sz="2400" spc="-25" dirty="0">
                <a:latin typeface="Calibri"/>
                <a:cs typeface="Calibri"/>
              </a:rPr>
              <a:t> </a:t>
            </a:r>
            <a:r>
              <a:rPr sz="2400" spc="-10" dirty="0">
                <a:latin typeface="Calibri"/>
                <a:cs typeface="Calibri"/>
              </a:rPr>
              <a:t>anaesthesia</a:t>
            </a:r>
            <a:r>
              <a:rPr sz="2400" spc="-45" dirty="0">
                <a:latin typeface="Calibri"/>
                <a:cs typeface="Calibri"/>
              </a:rPr>
              <a:t> </a:t>
            </a:r>
            <a:r>
              <a:rPr sz="2400" dirty="0">
                <a:latin typeface="Calibri"/>
                <a:cs typeface="Calibri"/>
              </a:rPr>
              <a:t>has</a:t>
            </a:r>
            <a:r>
              <a:rPr sz="2400" spc="-30" dirty="0">
                <a:latin typeface="Calibri"/>
                <a:cs typeface="Calibri"/>
              </a:rPr>
              <a:t> </a:t>
            </a:r>
            <a:r>
              <a:rPr sz="2400" dirty="0">
                <a:latin typeface="Calibri"/>
                <a:cs typeface="Calibri"/>
              </a:rPr>
              <a:t>the</a:t>
            </a:r>
            <a:r>
              <a:rPr sz="2400" spc="-25" dirty="0">
                <a:latin typeface="Calibri"/>
                <a:cs typeface="Calibri"/>
              </a:rPr>
              <a:t> </a:t>
            </a:r>
            <a:r>
              <a:rPr sz="2400" dirty="0">
                <a:latin typeface="Calibri"/>
                <a:cs typeface="Calibri"/>
              </a:rPr>
              <a:t>risk</a:t>
            </a:r>
            <a:r>
              <a:rPr sz="2400" spc="-45" dirty="0">
                <a:latin typeface="Calibri"/>
                <a:cs typeface="Calibri"/>
              </a:rPr>
              <a:t> </a:t>
            </a:r>
            <a:r>
              <a:rPr sz="2400" dirty="0">
                <a:latin typeface="Calibri"/>
                <a:cs typeface="Calibri"/>
              </a:rPr>
              <a:t>of</a:t>
            </a:r>
            <a:r>
              <a:rPr sz="2400" spc="-10" dirty="0">
                <a:latin typeface="Calibri"/>
                <a:cs typeface="Calibri"/>
              </a:rPr>
              <a:t> </a:t>
            </a:r>
            <a:r>
              <a:rPr sz="2400" b="1" spc="-10" dirty="0">
                <a:solidFill>
                  <a:srgbClr val="7030A0"/>
                </a:solidFill>
                <a:latin typeface="Calibri"/>
                <a:cs typeface="Calibri"/>
              </a:rPr>
              <a:t>maternal</a:t>
            </a:r>
            <a:endParaRPr sz="2400">
              <a:latin typeface="Calibri"/>
              <a:cs typeface="Calibri"/>
            </a:endParaRPr>
          </a:p>
          <a:p>
            <a:pPr marL="469900">
              <a:lnSpc>
                <a:spcPct val="100000"/>
              </a:lnSpc>
              <a:spcBef>
                <a:spcPts val="5"/>
              </a:spcBef>
            </a:pPr>
            <a:r>
              <a:rPr sz="2400" b="1" spc="-10" dirty="0">
                <a:solidFill>
                  <a:srgbClr val="7030A0"/>
                </a:solidFill>
                <a:latin typeface="Calibri"/>
                <a:cs typeface="Calibri"/>
              </a:rPr>
              <a:t>hypotension</a:t>
            </a:r>
            <a:r>
              <a:rPr sz="2400" b="1" spc="-95" dirty="0">
                <a:solidFill>
                  <a:srgbClr val="7030A0"/>
                </a:solidFill>
                <a:latin typeface="Calibri"/>
                <a:cs typeface="Calibri"/>
              </a:rPr>
              <a:t> </a:t>
            </a:r>
            <a:r>
              <a:rPr sz="2400" spc="-50" dirty="0">
                <a:latin typeface="Calibri"/>
                <a:cs typeface="Calibri"/>
              </a:rPr>
              <a:t>,</a:t>
            </a:r>
            <a:endParaRPr sz="2400">
              <a:latin typeface="Calibri"/>
              <a:cs typeface="Calibri"/>
            </a:endParaRPr>
          </a:p>
          <a:p>
            <a:pPr marL="12700" marR="377190">
              <a:lnSpc>
                <a:spcPct val="100000"/>
              </a:lnSpc>
            </a:pPr>
            <a:r>
              <a:rPr sz="2400" spc="-10" dirty="0">
                <a:latin typeface="Calibri"/>
                <a:cs typeface="Calibri"/>
              </a:rPr>
              <a:t>That’s</a:t>
            </a:r>
            <a:r>
              <a:rPr sz="2400" spc="-60" dirty="0">
                <a:latin typeface="Calibri"/>
                <a:cs typeface="Calibri"/>
              </a:rPr>
              <a:t> </a:t>
            </a:r>
            <a:r>
              <a:rPr sz="2400" dirty="0">
                <a:latin typeface="Calibri"/>
                <a:cs typeface="Calibri"/>
              </a:rPr>
              <a:t>why</a:t>
            </a:r>
            <a:r>
              <a:rPr sz="2400" spc="-55"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senior</a:t>
            </a:r>
            <a:r>
              <a:rPr sz="2400" spc="-55" dirty="0">
                <a:latin typeface="Calibri"/>
                <a:cs typeface="Calibri"/>
              </a:rPr>
              <a:t> </a:t>
            </a:r>
            <a:r>
              <a:rPr sz="2400" spc="-10" dirty="0">
                <a:latin typeface="Calibri"/>
                <a:cs typeface="Calibri"/>
              </a:rPr>
              <a:t>anaesthetist</a:t>
            </a:r>
            <a:r>
              <a:rPr sz="2400" spc="-80" dirty="0">
                <a:latin typeface="Calibri"/>
                <a:cs typeface="Calibri"/>
              </a:rPr>
              <a:t> </a:t>
            </a:r>
            <a:r>
              <a:rPr sz="2400" dirty="0">
                <a:latin typeface="Calibri"/>
                <a:cs typeface="Calibri"/>
              </a:rPr>
              <a:t>has</a:t>
            </a:r>
            <a:r>
              <a:rPr sz="2400" spc="-60" dirty="0">
                <a:latin typeface="Calibri"/>
                <a:cs typeface="Calibri"/>
              </a:rPr>
              <a:t> </a:t>
            </a:r>
            <a:r>
              <a:rPr sz="2400" dirty="0">
                <a:latin typeface="Calibri"/>
                <a:cs typeface="Calibri"/>
              </a:rPr>
              <a:t>to</a:t>
            </a:r>
            <a:r>
              <a:rPr sz="2400" spc="-65" dirty="0">
                <a:latin typeface="Calibri"/>
                <a:cs typeface="Calibri"/>
              </a:rPr>
              <a:t> </a:t>
            </a:r>
            <a:r>
              <a:rPr sz="2400" spc="-10" dirty="0">
                <a:latin typeface="Calibri"/>
                <a:cs typeface="Calibri"/>
              </a:rPr>
              <a:t>formulate</a:t>
            </a:r>
            <a:r>
              <a:rPr sz="2400" spc="-60" dirty="0">
                <a:latin typeface="Calibri"/>
                <a:cs typeface="Calibri"/>
              </a:rPr>
              <a:t> </a:t>
            </a:r>
            <a:r>
              <a:rPr sz="2400" spc="-25" dirty="0">
                <a:latin typeface="Calibri"/>
                <a:cs typeface="Calibri"/>
              </a:rPr>
              <a:t>and </a:t>
            </a:r>
            <a:r>
              <a:rPr sz="2400" dirty="0">
                <a:latin typeface="Calibri"/>
                <a:cs typeface="Calibri"/>
              </a:rPr>
              <a:t>document</a:t>
            </a:r>
            <a:r>
              <a:rPr sz="2400" spc="-70" dirty="0">
                <a:latin typeface="Calibri"/>
                <a:cs typeface="Calibri"/>
              </a:rPr>
              <a:t> </a:t>
            </a:r>
            <a:r>
              <a:rPr sz="2400" dirty="0">
                <a:latin typeface="Calibri"/>
                <a:cs typeface="Calibri"/>
              </a:rPr>
              <a:t>an</a:t>
            </a:r>
            <a:r>
              <a:rPr sz="2400" spc="-55" dirty="0">
                <a:latin typeface="Calibri"/>
                <a:cs typeface="Calibri"/>
              </a:rPr>
              <a:t> </a:t>
            </a:r>
            <a:r>
              <a:rPr sz="2400" spc="-10" dirty="0">
                <a:latin typeface="Calibri"/>
                <a:cs typeface="Calibri"/>
              </a:rPr>
              <a:t>anaesthetic</a:t>
            </a:r>
            <a:r>
              <a:rPr sz="2400" spc="-80" dirty="0">
                <a:latin typeface="Calibri"/>
                <a:cs typeface="Calibri"/>
              </a:rPr>
              <a:t> </a:t>
            </a:r>
            <a:r>
              <a:rPr sz="2400" u="heavy" dirty="0">
                <a:uFill>
                  <a:solidFill>
                    <a:srgbClr val="000000"/>
                  </a:solidFill>
                </a:uFill>
                <a:latin typeface="Calibri"/>
                <a:cs typeface="Calibri"/>
              </a:rPr>
              <a:t>management</a:t>
            </a:r>
            <a:r>
              <a:rPr sz="2400" u="heavy" spc="-70" dirty="0">
                <a:uFill>
                  <a:solidFill>
                    <a:srgbClr val="000000"/>
                  </a:solidFill>
                </a:uFill>
                <a:latin typeface="Calibri"/>
                <a:cs typeface="Calibri"/>
              </a:rPr>
              <a:t> </a:t>
            </a:r>
            <a:r>
              <a:rPr sz="2400" u="heavy" dirty="0">
                <a:uFill>
                  <a:solidFill>
                    <a:srgbClr val="000000"/>
                  </a:solidFill>
                </a:uFill>
                <a:latin typeface="Calibri"/>
                <a:cs typeface="Calibri"/>
              </a:rPr>
              <a:t>plan</a:t>
            </a:r>
            <a:r>
              <a:rPr sz="2400" spc="-50" dirty="0">
                <a:latin typeface="Calibri"/>
                <a:cs typeface="Calibri"/>
              </a:rPr>
              <a:t> </a:t>
            </a:r>
            <a:r>
              <a:rPr sz="2400" dirty="0">
                <a:latin typeface="Calibri"/>
                <a:cs typeface="Calibri"/>
              </a:rPr>
              <a:t>and</a:t>
            </a:r>
            <a:r>
              <a:rPr sz="2400" spc="-60" dirty="0">
                <a:latin typeface="Calibri"/>
                <a:cs typeface="Calibri"/>
              </a:rPr>
              <a:t> </a:t>
            </a:r>
            <a:r>
              <a:rPr sz="2400" dirty="0">
                <a:latin typeface="Calibri"/>
                <a:cs typeface="Calibri"/>
              </a:rPr>
              <a:t>minimize</a:t>
            </a:r>
            <a:r>
              <a:rPr sz="2400" spc="-75" dirty="0">
                <a:latin typeface="Calibri"/>
                <a:cs typeface="Calibri"/>
              </a:rPr>
              <a:t> </a:t>
            </a:r>
            <a:r>
              <a:rPr sz="2400" spc="-25" dirty="0">
                <a:latin typeface="Calibri"/>
                <a:cs typeface="Calibri"/>
              </a:rPr>
              <a:t>the procedure-</a:t>
            </a:r>
            <a:r>
              <a:rPr sz="2400" spc="-10" dirty="0">
                <a:latin typeface="Calibri"/>
                <a:cs typeface="Calibri"/>
              </a:rPr>
              <a:t>related</a:t>
            </a:r>
            <a:r>
              <a:rPr sz="2400" spc="-25" dirty="0">
                <a:latin typeface="Calibri"/>
                <a:cs typeface="Calibri"/>
              </a:rPr>
              <a:t> </a:t>
            </a:r>
            <a:r>
              <a:rPr sz="2400" spc="-20" dirty="0">
                <a:latin typeface="Calibri"/>
                <a:cs typeface="Calibri"/>
              </a:rPr>
              <a:t>risks</a:t>
            </a:r>
            <a:endParaRPr sz="2400">
              <a:latin typeface="Calibri"/>
              <a:cs typeface="Calibri"/>
            </a:endParaRPr>
          </a:p>
        </p:txBody>
      </p:sp>
      <p:sp>
        <p:nvSpPr>
          <p:cNvPr id="4" name="object 4"/>
          <p:cNvSpPr/>
          <p:nvPr/>
        </p:nvSpPr>
        <p:spPr>
          <a:xfrm>
            <a:off x="8521827" y="2618232"/>
            <a:ext cx="171450" cy="336550"/>
          </a:xfrm>
          <a:custGeom>
            <a:avLst/>
            <a:gdLst/>
            <a:ahLst/>
            <a:cxnLst/>
            <a:rect l="l" t="t" r="r" b="b"/>
            <a:pathLst>
              <a:path w="171450" h="336550">
                <a:moveTo>
                  <a:pt x="57150" y="164972"/>
                </a:moveTo>
                <a:lnTo>
                  <a:pt x="0" y="164972"/>
                </a:lnTo>
                <a:lnTo>
                  <a:pt x="85725" y="336422"/>
                </a:lnTo>
                <a:lnTo>
                  <a:pt x="157162" y="193547"/>
                </a:lnTo>
                <a:lnTo>
                  <a:pt x="57150" y="193547"/>
                </a:lnTo>
                <a:lnTo>
                  <a:pt x="57150" y="164972"/>
                </a:lnTo>
                <a:close/>
              </a:path>
              <a:path w="171450" h="336550">
                <a:moveTo>
                  <a:pt x="114300" y="0"/>
                </a:moveTo>
                <a:lnTo>
                  <a:pt x="57150" y="0"/>
                </a:lnTo>
                <a:lnTo>
                  <a:pt x="57150" y="193547"/>
                </a:lnTo>
                <a:lnTo>
                  <a:pt x="114300" y="193547"/>
                </a:lnTo>
                <a:lnTo>
                  <a:pt x="114300" y="0"/>
                </a:lnTo>
                <a:close/>
              </a:path>
              <a:path w="171450" h="336550">
                <a:moveTo>
                  <a:pt x="171450" y="164972"/>
                </a:moveTo>
                <a:lnTo>
                  <a:pt x="114300" y="164972"/>
                </a:lnTo>
                <a:lnTo>
                  <a:pt x="114300" y="193547"/>
                </a:lnTo>
                <a:lnTo>
                  <a:pt x="157162" y="193547"/>
                </a:lnTo>
                <a:lnTo>
                  <a:pt x="171450" y="164972"/>
                </a:lnTo>
                <a:close/>
              </a:path>
            </a:pathLst>
          </a:custGeom>
          <a:solidFill>
            <a:srgbClr val="4472C4"/>
          </a:solidFill>
        </p:spPr>
        <p:txBody>
          <a:bodyPr wrap="square" lIns="0" tIns="0" rIns="0" bIns="0" rtlCol="0"/>
          <a:lstStyle/>
          <a:p>
            <a:endParaRPr/>
          </a:p>
        </p:txBody>
      </p:sp>
      <p:pic>
        <p:nvPicPr>
          <p:cNvPr id="5" name="object 5"/>
          <p:cNvPicPr/>
          <p:nvPr/>
        </p:nvPicPr>
        <p:blipFill>
          <a:blip r:embed="rId2" cstate="print"/>
          <a:stretch>
            <a:fillRect/>
          </a:stretch>
        </p:blipFill>
        <p:spPr>
          <a:xfrm>
            <a:off x="9030323" y="268224"/>
            <a:ext cx="3019945" cy="30099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220085">
              <a:lnSpc>
                <a:spcPct val="100000"/>
              </a:lnSpc>
              <a:spcBef>
                <a:spcPts val="95"/>
              </a:spcBef>
            </a:pPr>
            <a:r>
              <a:rPr b="0" dirty="0">
                <a:latin typeface="Calibri"/>
                <a:cs typeface="Calibri"/>
              </a:rPr>
              <a:t>Other</a:t>
            </a:r>
            <a:r>
              <a:rPr b="0" spc="-65" dirty="0">
                <a:latin typeface="Calibri"/>
                <a:cs typeface="Calibri"/>
              </a:rPr>
              <a:t> </a:t>
            </a:r>
            <a:r>
              <a:rPr b="0" dirty="0">
                <a:latin typeface="Calibri"/>
                <a:cs typeface="Calibri"/>
              </a:rPr>
              <a:t>needs</a:t>
            </a:r>
            <a:r>
              <a:rPr b="0" spc="-75" dirty="0">
                <a:latin typeface="Calibri"/>
                <a:cs typeface="Calibri"/>
              </a:rPr>
              <a:t> </a:t>
            </a:r>
            <a:r>
              <a:rPr b="0" spc="-50" dirty="0">
                <a:latin typeface="Calibri"/>
                <a:cs typeface="Calibri"/>
              </a:rPr>
              <a:t>…</a:t>
            </a:r>
          </a:p>
        </p:txBody>
      </p:sp>
      <p:sp>
        <p:nvSpPr>
          <p:cNvPr id="3" name="object 3"/>
          <p:cNvSpPr txBox="1"/>
          <p:nvPr/>
        </p:nvSpPr>
        <p:spPr>
          <a:xfrm>
            <a:off x="966012" y="1642617"/>
            <a:ext cx="9977755" cy="3866515"/>
          </a:xfrm>
          <a:prstGeom prst="rect">
            <a:avLst/>
          </a:prstGeom>
        </p:spPr>
        <p:txBody>
          <a:bodyPr vert="horz" wrap="square" lIns="0" tIns="12700" rIns="0" bIns="0" rtlCol="0">
            <a:spAutoFit/>
          </a:bodyPr>
          <a:lstStyle/>
          <a:p>
            <a:pPr marL="354965" marR="5080" indent="-342900">
              <a:lnSpc>
                <a:spcPct val="100000"/>
              </a:lnSpc>
              <a:spcBef>
                <a:spcPts val="100"/>
              </a:spcBef>
              <a:buFont typeface="Arial"/>
              <a:buChar char="•"/>
              <a:tabLst>
                <a:tab pos="354965" algn="l"/>
              </a:tabLst>
            </a:pPr>
            <a:r>
              <a:rPr sz="2400" b="1" spc="-10" dirty="0">
                <a:solidFill>
                  <a:srgbClr val="FF0000"/>
                </a:solidFill>
                <a:latin typeface="Calibri"/>
                <a:cs typeface="Calibri"/>
              </a:rPr>
              <a:t>Prophylactic</a:t>
            </a:r>
            <a:r>
              <a:rPr sz="2400" b="1" spc="-65" dirty="0">
                <a:solidFill>
                  <a:srgbClr val="FF0000"/>
                </a:solidFill>
                <a:latin typeface="Calibri"/>
                <a:cs typeface="Calibri"/>
              </a:rPr>
              <a:t> </a:t>
            </a:r>
            <a:r>
              <a:rPr sz="2400" b="1" dirty="0">
                <a:solidFill>
                  <a:srgbClr val="FF0000"/>
                </a:solidFill>
                <a:latin typeface="Calibri"/>
                <a:cs typeface="Calibri"/>
              </a:rPr>
              <a:t>antibiotics</a:t>
            </a:r>
            <a:r>
              <a:rPr sz="2400" b="1" spc="-30" dirty="0">
                <a:solidFill>
                  <a:srgbClr val="FF0000"/>
                </a:solidFill>
                <a:latin typeface="Calibri"/>
                <a:cs typeface="Calibri"/>
              </a:rPr>
              <a:t> </a:t>
            </a:r>
            <a:r>
              <a:rPr sz="2400" dirty="0">
                <a:latin typeface="Calibri"/>
                <a:cs typeface="Calibri"/>
              </a:rPr>
              <a:t>should</a:t>
            </a:r>
            <a:r>
              <a:rPr sz="2400" spc="-55" dirty="0">
                <a:latin typeface="Calibri"/>
                <a:cs typeface="Calibri"/>
              </a:rPr>
              <a:t> </a:t>
            </a:r>
            <a:r>
              <a:rPr sz="2400" dirty="0">
                <a:latin typeface="Calibri"/>
                <a:cs typeface="Calibri"/>
              </a:rPr>
              <a:t>be</a:t>
            </a:r>
            <a:r>
              <a:rPr sz="2400" spc="-50" dirty="0">
                <a:latin typeface="Calibri"/>
                <a:cs typeface="Calibri"/>
              </a:rPr>
              <a:t> </a:t>
            </a:r>
            <a:r>
              <a:rPr sz="2400" dirty="0">
                <a:latin typeface="Calibri"/>
                <a:cs typeface="Calibri"/>
              </a:rPr>
              <a:t>given</a:t>
            </a:r>
            <a:r>
              <a:rPr sz="2400" spc="-5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any</a:t>
            </a:r>
            <a:r>
              <a:rPr sz="2400" spc="-50" dirty="0">
                <a:latin typeface="Calibri"/>
                <a:cs typeface="Calibri"/>
              </a:rPr>
              <a:t> </a:t>
            </a:r>
            <a:r>
              <a:rPr sz="2400" dirty="0">
                <a:latin typeface="Calibri"/>
                <a:cs typeface="Calibri"/>
              </a:rPr>
              <a:t>woman</a:t>
            </a:r>
            <a:r>
              <a:rPr sz="2400" spc="-70" dirty="0">
                <a:latin typeface="Calibri"/>
                <a:cs typeface="Calibri"/>
              </a:rPr>
              <a:t> </a:t>
            </a:r>
            <a:r>
              <a:rPr sz="2400" dirty="0">
                <a:latin typeface="Calibri"/>
                <a:cs typeface="Calibri"/>
              </a:rPr>
              <a:t>with</a:t>
            </a:r>
            <a:r>
              <a:rPr sz="2400" spc="-65" dirty="0">
                <a:latin typeface="Calibri"/>
                <a:cs typeface="Calibri"/>
              </a:rPr>
              <a:t> </a:t>
            </a:r>
            <a:r>
              <a:rPr sz="2400" dirty="0">
                <a:latin typeface="Calibri"/>
                <a:cs typeface="Calibri"/>
              </a:rPr>
              <a:t>a</a:t>
            </a:r>
            <a:r>
              <a:rPr sz="2400" spc="-55" dirty="0">
                <a:latin typeface="Calibri"/>
                <a:cs typeface="Calibri"/>
              </a:rPr>
              <a:t> </a:t>
            </a:r>
            <a:r>
              <a:rPr sz="2400" dirty="0">
                <a:latin typeface="Calibri"/>
                <a:cs typeface="Calibri"/>
              </a:rPr>
              <a:t>structural</a:t>
            </a:r>
            <a:r>
              <a:rPr sz="2400" spc="-75" dirty="0">
                <a:latin typeface="Calibri"/>
                <a:cs typeface="Calibri"/>
              </a:rPr>
              <a:t> </a:t>
            </a:r>
            <a:r>
              <a:rPr sz="2400" spc="-10" dirty="0">
                <a:latin typeface="Calibri"/>
                <a:cs typeface="Calibri"/>
              </a:rPr>
              <a:t>heart defect</a:t>
            </a:r>
            <a:r>
              <a:rPr sz="2400" spc="-45" dirty="0">
                <a:latin typeface="Calibri"/>
                <a:cs typeface="Calibri"/>
              </a:rPr>
              <a:t> </a:t>
            </a:r>
            <a:r>
              <a:rPr sz="2400" dirty="0">
                <a:latin typeface="Calibri"/>
                <a:cs typeface="Calibri"/>
              </a:rPr>
              <a:t>to</a:t>
            </a:r>
            <a:r>
              <a:rPr sz="2400" spc="-60" dirty="0">
                <a:latin typeface="Calibri"/>
                <a:cs typeface="Calibri"/>
              </a:rPr>
              <a:t> </a:t>
            </a:r>
            <a:r>
              <a:rPr sz="2400" b="1" u="heavy" dirty="0">
                <a:uFill>
                  <a:solidFill>
                    <a:srgbClr val="000000"/>
                  </a:solidFill>
                </a:uFill>
                <a:latin typeface="Calibri"/>
                <a:cs typeface="Calibri"/>
              </a:rPr>
              <a:t>reduce</a:t>
            </a:r>
            <a:r>
              <a:rPr sz="2400" b="1" u="heavy" spc="-45" dirty="0">
                <a:uFill>
                  <a:solidFill>
                    <a:srgbClr val="000000"/>
                  </a:solidFill>
                </a:uFill>
                <a:latin typeface="Calibri"/>
                <a:cs typeface="Calibri"/>
              </a:rPr>
              <a:t> </a:t>
            </a:r>
            <a:r>
              <a:rPr sz="2400" b="1" u="heavy" dirty="0">
                <a:uFill>
                  <a:solidFill>
                    <a:srgbClr val="000000"/>
                  </a:solidFill>
                </a:uFill>
                <a:latin typeface="Calibri"/>
                <a:cs typeface="Calibri"/>
              </a:rPr>
              <a:t>the</a:t>
            </a:r>
            <a:r>
              <a:rPr sz="2400" b="1" u="heavy" spc="-35" dirty="0">
                <a:uFill>
                  <a:solidFill>
                    <a:srgbClr val="000000"/>
                  </a:solidFill>
                </a:uFill>
                <a:latin typeface="Calibri"/>
                <a:cs typeface="Calibri"/>
              </a:rPr>
              <a:t> </a:t>
            </a:r>
            <a:r>
              <a:rPr sz="2400" b="1" u="heavy" dirty="0">
                <a:uFill>
                  <a:solidFill>
                    <a:srgbClr val="000000"/>
                  </a:solidFill>
                </a:uFill>
                <a:latin typeface="Calibri"/>
                <a:cs typeface="Calibri"/>
              </a:rPr>
              <a:t>risk</a:t>
            </a:r>
            <a:r>
              <a:rPr sz="2400" b="1" u="heavy" spc="-50" dirty="0">
                <a:uFill>
                  <a:solidFill>
                    <a:srgbClr val="000000"/>
                  </a:solidFill>
                </a:uFill>
                <a:latin typeface="Calibri"/>
                <a:cs typeface="Calibri"/>
              </a:rPr>
              <a:t> </a:t>
            </a:r>
            <a:r>
              <a:rPr sz="2400" b="1" u="heavy" dirty="0">
                <a:uFill>
                  <a:solidFill>
                    <a:srgbClr val="000000"/>
                  </a:solidFill>
                </a:uFill>
                <a:latin typeface="Calibri"/>
                <a:cs typeface="Calibri"/>
              </a:rPr>
              <a:t>of</a:t>
            </a:r>
            <a:r>
              <a:rPr sz="2400" b="1" u="heavy" spc="-45" dirty="0">
                <a:uFill>
                  <a:solidFill>
                    <a:srgbClr val="000000"/>
                  </a:solidFill>
                </a:uFill>
                <a:latin typeface="Calibri"/>
                <a:cs typeface="Calibri"/>
              </a:rPr>
              <a:t> </a:t>
            </a:r>
            <a:r>
              <a:rPr sz="2400" b="1" u="heavy" dirty="0">
                <a:uFill>
                  <a:solidFill>
                    <a:srgbClr val="000000"/>
                  </a:solidFill>
                </a:uFill>
                <a:latin typeface="Calibri"/>
                <a:cs typeface="Calibri"/>
              </a:rPr>
              <a:t>bacterial</a:t>
            </a:r>
            <a:r>
              <a:rPr sz="2400" b="1" u="heavy" spc="-50" dirty="0">
                <a:uFill>
                  <a:solidFill>
                    <a:srgbClr val="000000"/>
                  </a:solidFill>
                </a:uFill>
                <a:latin typeface="Calibri"/>
                <a:cs typeface="Calibri"/>
              </a:rPr>
              <a:t> </a:t>
            </a:r>
            <a:r>
              <a:rPr sz="2400" b="1" u="heavy" spc="-10" dirty="0">
                <a:uFill>
                  <a:solidFill>
                    <a:srgbClr val="000000"/>
                  </a:solidFill>
                </a:uFill>
                <a:latin typeface="Calibri"/>
                <a:cs typeface="Calibri"/>
              </a:rPr>
              <a:t>endocarditis</a:t>
            </a:r>
            <a:endParaRPr sz="2400">
              <a:latin typeface="Calibri"/>
              <a:cs typeface="Calibri"/>
            </a:endParaRPr>
          </a:p>
          <a:p>
            <a:pPr marL="354965">
              <a:lnSpc>
                <a:spcPct val="100000"/>
              </a:lnSpc>
              <a:spcBef>
                <a:spcPts val="35"/>
              </a:spcBef>
            </a:pPr>
            <a:r>
              <a:rPr sz="1800" spc="-10" dirty="0">
                <a:latin typeface="Calibri"/>
                <a:cs typeface="Calibri"/>
              </a:rPr>
              <a:t>(amoxycillin</a:t>
            </a:r>
            <a:r>
              <a:rPr sz="1800" spc="30" dirty="0">
                <a:latin typeface="Calibri"/>
                <a:cs typeface="Calibri"/>
              </a:rPr>
              <a:t> </a:t>
            </a:r>
            <a:r>
              <a:rPr sz="1800" dirty="0">
                <a:latin typeface="Calibri"/>
                <a:cs typeface="Calibri"/>
              </a:rPr>
              <a:t>2</a:t>
            </a:r>
            <a:r>
              <a:rPr sz="1800" spc="-10" dirty="0">
                <a:latin typeface="Calibri"/>
                <a:cs typeface="Calibri"/>
              </a:rPr>
              <a:t> </a:t>
            </a:r>
            <a:r>
              <a:rPr sz="1800" dirty="0">
                <a:latin typeface="Calibri"/>
                <a:cs typeface="Calibri"/>
              </a:rPr>
              <a:t>g</a:t>
            </a:r>
            <a:r>
              <a:rPr sz="1800" spc="-5" dirty="0">
                <a:latin typeface="Calibri"/>
                <a:cs typeface="Calibri"/>
              </a:rPr>
              <a:t> </a:t>
            </a:r>
            <a:r>
              <a:rPr sz="1800" spc="-50" dirty="0">
                <a:latin typeface="Calibri"/>
                <a:cs typeface="Calibri"/>
              </a:rPr>
              <a:t>i.v.</a:t>
            </a:r>
            <a:r>
              <a:rPr sz="1800" spc="-10" dirty="0">
                <a:latin typeface="Calibri"/>
                <a:cs typeface="Calibri"/>
              </a:rPr>
              <a:t> </a:t>
            </a:r>
            <a:r>
              <a:rPr sz="1800" dirty="0">
                <a:latin typeface="Calibri"/>
                <a:cs typeface="Calibri"/>
              </a:rPr>
              <a:t>plus</a:t>
            </a:r>
            <a:r>
              <a:rPr sz="1800" spc="-10" dirty="0">
                <a:latin typeface="Calibri"/>
                <a:cs typeface="Calibri"/>
              </a:rPr>
              <a:t> gentamicin</a:t>
            </a:r>
            <a:r>
              <a:rPr sz="1800" spc="10" dirty="0">
                <a:latin typeface="Calibri"/>
                <a:cs typeface="Calibri"/>
              </a:rPr>
              <a:t> </a:t>
            </a:r>
            <a:r>
              <a:rPr sz="1800" dirty="0">
                <a:latin typeface="Calibri"/>
                <a:cs typeface="Calibri"/>
              </a:rPr>
              <a:t>1.5</a:t>
            </a:r>
            <a:r>
              <a:rPr sz="1800" spc="-15" dirty="0">
                <a:latin typeface="Calibri"/>
                <a:cs typeface="Calibri"/>
              </a:rPr>
              <a:t> </a:t>
            </a:r>
            <a:r>
              <a:rPr sz="1800" dirty="0">
                <a:latin typeface="Calibri"/>
                <a:cs typeface="Calibri"/>
              </a:rPr>
              <a:t>mg/kg</a:t>
            </a:r>
            <a:r>
              <a:rPr sz="1800" spc="5" dirty="0">
                <a:latin typeface="Calibri"/>
                <a:cs typeface="Calibri"/>
              </a:rPr>
              <a:t> </a:t>
            </a:r>
            <a:r>
              <a:rPr sz="1800" spc="-10" dirty="0">
                <a:latin typeface="Calibri"/>
                <a:cs typeface="Calibri"/>
              </a:rPr>
              <a:t>i.v.)</a:t>
            </a:r>
            <a:endParaRPr sz="1800">
              <a:latin typeface="Calibri"/>
              <a:cs typeface="Calibri"/>
            </a:endParaRPr>
          </a:p>
          <a:p>
            <a:pPr marL="12700">
              <a:lnSpc>
                <a:spcPct val="100000"/>
              </a:lnSpc>
            </a:pPr>
            <a:r>
              <a:rPr sz="1800" dirty="0">
                <a:latin typeface="Calibri"/>
                <a:cs typeface="Calibri"/>
              </a:rPr>
              <a:t>(if</a:t>
            </a:r>
            <a:r>
              <a:rPr sz="1800" spc="-40" dirty="0">
                <a:latin typeface="Calibri"/>
                <a:cs typeface="Calibri"/>
              </a:rPr>
              <a:t> </a:t>
            </a:r>
            <a:r>
              <a:rPr sz="1800" dirty="0">
                <a:latin typeface="Calibri"/>
                <a:cs typeface="Calibri"/>
              </a:rPr>
              <a:t>penicillin</a:t>
            </a:r>
            <a:r>
              <a:rPr sz="1800" spc="-5" dirty="0">
                <a:latin typeface="Calibri"/>
                <a:cs typeface="Calibri"/>
              </a:rPr>
              <a:t> </a:t>
            </a:r>
            <a:r>
              <a:rPr sz="1800" dirty="0">
                <a:latin typeface="Calibri"/>
                <a:cs typeface="Calibri"/>
              </a:rPr>
              <a:t>allergic</a:t>
            </a:r>
            <a:r>
              <a:rPr sz="1800" spc="-35" dirty="0">
                <a:latin typeface="Calibri"/>
                <a:cs typeface="Calibri"/>
              </a:rPr>
              <a:t> </a:t>
            </a:r>
            <a:r>
              <a:rPr sz="1800" dirty="0">
                <a:latin typeface="Calibri"/>
                <a:cs typeface="Calibri"/>
              </a:rPr>
              <a:t>give</a:t>
            </a:r>
            <a:r>
              <a:rPr sz="1800" spc="-50" dirty="0">
                <a:latin typeface="Calibri"/>
                <a:cs typeface="Calibri"/>
              </a:rPr>
              <a:t> </a:t>
            </a:r>
            <a:r>
              <a:rPr sz="1800" spc="-10" dirty="0">
                <a:latin typeface="Calibri"/>
                <a:cs typeface="Calibri"/>
              </a:rPr>
              <a:t>vancomycin</a:t>
            </a:r>
            <a:r>
              <a:rPr sz="1800" spc="-20" dirty="0">
                <a:latin typeface="Calibri"/>
                <a:cs typeface="Calibri"/>
              </a:rPr>
              <a:t> </a:t>
            </a:r>
            <a:r>
              <a:rPr sz="1800" dirty="0">
                <a:latin typeface="Calibri"/>
                <a:cs typeface="Calibri"/>
              </a:rPr>
              <a:t>1</a:t>
            </a:r>
            <a:r>
              <a:rPr sz="1800" spc="-45" dirty="0">
                <a:latin typeface="Calibri"/>
                <a:cs typeface="Calibri"/>
              </a:rPr>
              <a:t> </a:t>
            </a:r>
            <a:r>
              <a:rPr sz="1800" dirty="0">
                <a:latin typeface="Calibri"/>
                <a:cs typeface="Calibri"/>
              </a:rPr>
              <a:t>g</a:t>
            </a:r>
            <a:r>
              <a:rPr sz="1800" spc="-45" dirty="0">
                <a:latin typeface="Calibri"/>
                <a:cs typeface="Calibri"/>
              </a:rPr>
              <a:t> </a:t>
            </a:r>
            <a:r>
              <a:rPr sz="1800" spc="-10" dirty="0">
                <a:latin typeface="Calibri"/>
                <a:cs typeface="Calibri"/>
              </a:rPr>
              <a:t>i.v.)</a:t>
            </a:r>
            <a:endParaRPr sz="1800">
              <a:latin typeface="Calibri"/>
              <a:cs typeface="Calibri"/>
            </a:endParaRPr>
          </a:p>
          <a:p>
            <a:pPr>
              <a:lnSpc>
                <a:spcPct val="100000"/>
              </a:lnSpc>
              <a:spcBef>
                <a:spcPts val="650"/>
              </a:spcBef>
            </a:pPr>
            <a:endParaRPr sz="1800">
              <a:latin typeface="Calibri"/>
              <a:cs typeface="Calibri"/>
            </a:endParaRPr>
          </a:p>
          <a:p>
            <a:pPr marL="12700">
              <a:lnSpc>
                <a:spcPct val="100000"/>
              </a:lnSpc>
            </a:pPr>
            <a:r>
              <a:rPr sz="2400" dirty="0">
                <a:latin typeface="Calibri"/>
                <a:cs typeface="Calibri"/>
              </a:rPr>
              <a:t>other</a:t>
            </a:r>
            <a:r>
              <a:rPr sz="2400" spc="-45" dirty="0">
                <a:latin typeface="Calibri"/>
                <a:cs typeface="Calibri"/>
              </a:rPr>
              <a:t> </a:t>
            </a:r>
            <a:r>
              <a:rPr sz="2400" dirty="0">
                <a:latin typeface="Calibri"/>
                <a:cs typeface="Calibri"/>
              </a:rPr>
              <a:t>forms</a:t>
            </a:r>
            <a:r>
              <a:rPr sz="2400" spc="-65" dirty="0">
                <a:latin typeface="Calibri"/>
                <a:cs typeface="Calibri"/>
              </a:rPr>
              <a:t> </a:t>
            </a:r>
            <a:r>
              <a:rPr sz="2400" dirty="0">
                <a:latin typeface="Calibri"/>
                <a:cs typeface="Calibri"/>
              </a:rPr>
              <a:t>of</a:t>
            </a:r>
            <a:r>
              <a:rPr sz="2400" spc="-45" dirty="0">
                <a:latin typeface="Calibri"/>
                <a:cs typeface="Calibri"/>
              </a:rPr>
              <a:t> </a:t>
            </a:r>
            <a:r>
              <a:rPr sz="2400" dirty="0">
                <a:latin typeface="Calibri"/>
                <a:cs typeface="Calibri"/>
              </a:rPr>
              <a:t>monitoring</a:t>
            </a:r>
            <a:r>
              <a:rPr sz="2400" spc="-65" dirty="0">
                <a:latin typeface="Calibri"/>
                <a:cs typeface="Calibri"/>
              </a:rPr>
              <a:t> </a:t>
            </a:r>
            <a:r>
              <a:rPr sz="2400" dirty="0">
                <a:latin typeface="Calibri"/>
                <a:cs typeface="Calibri"/>
              </a:rPr>
              <a:t>may</a:t>
            </a:r>
            <a:r>
              <a:rPr sz="2400" spc="-55" dirty="0">
                <a:latin typeface="Calibri"/>
                <a:cs typeface="Calibri"/>
              </a:rPr>
              <a:t> </a:t>
            </a:r>
            <a:r>
              <a:rPr sz="2400" dirty="0">
                <a:latin typeface="Calibri"/>
                <a:cs typeface="Calibri"/>
              </a:rPr>
              <a:t>be</a:t>
            </a:r>
            <a:r>
              <a:rPr sz="2400" spc="-40" dirty="0">
                <a:latin typeface="Calibri"/>
                <a:cs typeface="Calibri"/>
              </a:rPr>
              <a:t> </a:t>
            </a:r>
            <a:r>
              <a:rPr sz="2400" spc="-10" dirty="0">
                <a:latin typeface="Calibri"/>
                <a:cs typeface="Calibri"/>
              </a:rPr>
              <a:t>appropriate</a:t>
            </a:r>
            <a:r>
              <a:rPr sz="2400" spc="-55" dirty="0">
                <a:latin typeface="Calibri"/>
                <a:cs typeface="Calibri"/>
              </a:rPr>
              <a:t> </a:t>
            </a:r>
            <a:r>
              <a:rPr sz="2400" dirty="0">
                <a:latin typeface="Calibri"/>
                <a:cs typeface="Calibri"/>
              </a:rPr>
              <a:t>during</a:t>
            </a:r>
            <a:r>
              <a:rPr sz="2400" spc="-60" dirty="0">
                <a:latin typeface="Calibri"/>
                <a:cs typeface="Calibri"/>
              </a:rPr>
              <a:t> </a:t>
            </a:r>
            <a:r>
              <a:rPr sz="2400" dirty="0">
                <a:latin typeface="Calibri"/>
                <a:cs typeface="Calibri"/>
              </a:rPr>
              <a:t>labor</a:t>
            </a:r>
            <a:r>
              <a:rPr sz="2400" spc="-40" dirty="0">
                <a:latin typeface="Calibri"/>
                <a:cs typeface="Calibri"/>
              </a:rPr>
              <a:t> </a:t>
            </a:r>
            <a:r>
              <a:rPr sz="2400" spc="-50" dirty="0">
                <a:latin typeface="Calibri"/>
                <a:cs typeface="Calibri"/>
              </a:rPr>
              <a:t>:</a:t>
            </a:r>
            <a:endParaRPr sz="2400">
              <a:latin typeface="Calibri"/>
              <a:cs typeface="Calibri"/>
            </a:endParaRPr>
          </a:p>
          <a:p>
            <a:pPr marL="367665" indent="-354965">
              <a:lnSpc>
                <a:spcPct val="100000"/>
              </a:lnSpc>
              <a:buClr>
                <a:srgbClr val="000000"/>
              </a:buClr>
              <a:buFont typeface="Arial"/>
              <a:buChar char="•"/>
              <a:tabLst>
                <a:tab pos="367665" algn="l"/>
              </a:tabLst>
            </a:pPr>
            <a:r>
              <a:rPr sz="2400" spc="-10" dirty="0">
                <a:solidFill>
                  <a:srgbClr val="0070C0"/>
                </a:solidFill>
                <a:latin typeface="Calibri"/>
                <a:cs typeface="Calibri"/>
              </a:rPr>
              <a:t>oxygen</a:t>
            </a:r>
            <a:r>
              <a:rPr sz="2400" spc="-70" dirty="0">
                <a:solidFill>
                  <a:srgbClr val="0070C0"/>
                </a:solidFill>
                <a:latin typeface="Calibri"/>
                <a:cs typeface="Calibri"/>
              </a:rPr>
              <a:t> </a:t>
            </a:r>
            <a:r>
              <a:rPr sz="2400" spc="-10" dirty="0">
                <a:solidFill>
                  <a:srgbClr val="0070C0"/>
                </a:solidFill>
                <a:latin typeface="Calibri"/>
                <a:cs typeface="Calibri"/>
              </a:rPr>
              <a:t>saturation</a:t>
            </a:r>
            <a:r>
              <a:rPr sz="2400" spc="-80" dirty="0">
                <a:solidFill>
                  <a:srgbClr val="0070C0"/>
                </a:solidFill>
                <a:latin typeface="Calibri"/>
                <a:cs typeface="Calibri"/>
              </a:rPr>
              <a:t> </a:t>
            </a:r>
            <a:r>
              <a:rPr sz="2400" spc="-10" dirty="0">
                <a:latin typeface="Calibri"/>
                <a:cs typeface="Calibri"/>
              </a:rPr>
              <a:t>monitoring</a:t>
            </a:r>
            <a:endParaRPr sz="2400">
              <a:latin typeface="Calibri"/>
              <a:cs typeface="Calibri"/>
            </a:endParaRPr>
          </a:p>
          <a:p>
            <a:pPr marL="299085" indent="-286385">
              <a:lnSpc>
                <a:spcPct val="100000"/>
              </a:lnSpc>
              <a:buFont typeface="Arial"/>
              <a:buChar char="•"/>
              <a:tabLst>
                <a:tab pos="299085" algn="l"/>
              </a:tabLst>
            </a:pPr>
            <a:r>
              <a:rPr sz="2400" spc="-10" dirty="0">
                <a:latin typeface="Calibri"/>
                <a:cs typeface="Calibri"/>
              </a:rPr>
              <a:t>continuous</a:t>
            </a:r>
            <a:r>
              <a:rPr sz="2400" spc="-75" dirty="0">
                <a:latin typeface="Calibri"/>
                <a:cs typeface="Calibri"/>
              </a:rPr>
              <a:t> </a:t>
            </a:r>
            <a:r>
              <a:rPr sz="2400" dirty="0">
                <a:latin typeface="Calibri"/>
                <a:cs typeface="Calibri"/>
              </a:rPr>
              <a:t>arterial</a:t>
            </a:r>
            <a:r>
              <a:rPr sz="2400" spc="-65" dirty="0">
                <a:latin typeface="Calibri"/>
                <a:cs typeface="Calibri"/>
              </a:rPr>
              <a:t> </a:t>
            </a:r>
            <a:r>
              <a:rPr sz="2400" dirty="0">
                <a:solidFill>
                  <a:srgbClr val="0070C0"/>
                </a:solidFill>
                <a:latin typeface="Calibri"/>
                <a:cs typeface="Calibri"/>
              </a:rPr>
              <a:t>blood</a:t>
            </a:r>
            <a:r>
              <a:rPr sz="2400" spc="-60" dirty="0">
                <a:solidFill>
                  <a:srgbClr val="0070C0"/>
                </a:solidFill>
                <a:latin typeface="Calibri"/>
                <a:cs typeface="Calibri"/>
              </a:rPr>
              <a:t> </a:t>
            </a:r>
            <a:r>
              <a:rPr sz="2400" spc="-10" dirty="0">
                <a:solidFill>
                  <a:srgbClr val="0070C0"/>
                </a:solidFill>
                <a:latin typeface="Calibri"/>
                <a:cs typeface="Calibri"/>
              </a:rPr>
              <a:t>pressure</a:t>
            </a:r>
            <a:r>
              <a:rPr sz="2400" spc="-45" dirty="0">
                <a:solidFill>
                  <a:srgbClr val="0070C0"/>
                </a:solidFill>
                <a:latin typeface="Calibri"/>
                <a:cs typeface="Calibri"/>
              </a:rPr>
              <a:t> </a:t>
            </a:r>
            <a:r>
              <a:rPr sz="2400" spc="-10" dirty="0">
                <a:latin typeface="Calibri"/>
                <a:cs typeface="Calibri"/>
              </a:rPr>
              <a:t>monitoring</a:t>
            </a:r>
            <a:endParaRPr sz="2400">
              <a:latin typeface="Calibri"/>
              <a:cs typeface="Calibri"/>
            </a:endParaRPr>
          </a:p>
          <a:p>
            <a:pPr marL="297815" marR="545465" indent="-285750">
              <a:lnSpc>
                <a:spcPct val="100000"/>
              </a:lnSpc>
              <a:spcBef>
                <a:spcPts val="2880"/>
              </a:spcBef>
              <a:buFont typeface="Wingdings"/>
              <a:buChar char=""/>
              <a:tabLst>
                <a:tab pos="299085" algn="l"/>
              </a:tabLst>
            </a:pPr>
            <a:r>
              <a:rPr sz="2400" spc="-10" dirty="0">
                <a:solidFill>
                  <a:srgbClr val="FF0000"/>
                </a:solidFill>
                <a:latin typeface="Calibri"/>
                <a:cs typeface="Calibri"/>
              </a:rPr>
              <a:t>High-</a:t>
            </a:r>
            <a:r>
              <a:rPr sz="2400" dirty="0">
                <a:solidFill>
                  <a:srgbClr val="FF0000"/>
                </a:solidFill>
                <a:latin typeface="Calibri"/>
                <a:cs typeface="Calibri"/>
              </a:rPr>
              <a:t>level</a:t>
            </a:r>
            <a:r>
              <a:rPr sz="2400" spc="-65" dirty="0">
                <a:solidFill>
                  <a:srgbClr val="FF0000"/>
                </a:solidFill>
                <a:latin typeface="Calibri"/>
                <a:cs typeface="Calibri"/>
              </a:rPr>
              <a:t> </a:t>
            </a:r>
            <a:r>
              <a:rPr sz="2400" dirty="0">
                <a:solidFill>
                  <a:srgbClr val="FF0000"/>
                </a:solidFill>
                <a:latin typeface="Calibri"/>
                <a:cs typeface="Calibri"/>
              </a:rPr>
              <a:t>maternal</a:t>
            </a:r>
            <a:r>
              <a:rPr sz="2400" spc="-80" dirty="0">
                <a:solidFill>
                  <a:srgbClr val="FF0000"/>
                </a:solidFill>
                <a:latin typeface="Calibri"/>
                <a:cs typeface="Calibri"/>
              </a:rPr>
              <a:t> </a:t>
            </a:r>
            <a:r>
              <a:rPr sz="2400" dirty="0">
                <a:solidFill>
                  <a:srgbClr val="FF0000"/>
                </a:solidFill>
                <a:latin typeface="Calibri"/>
                <a:cs typeface="Calibri"/>
              </a:rPr>
              <a:t>surveillance</a:t>
            </a:r>
            <a:r>
              <a:rPr sz="2400" spc="-60" dirty="0">
                <a:solidFill>
                  <a:srgbClr val="FF0000"/>
                </a:solidFill>
                <a:latin typeface="Calibri"/>
                <a:cs typeface="Calibri"/>
              </a:rPr>
              <a:t> </a:t>
            </a:r>
            <a:r>
              <a:rPr sz="2400" dirty="0">
                <a:latin typeface="Calibri"/>
                <a:cs typeface="Calibri"/>
              </a:rPr>
              <a:t>is</a:t>
            </a:r>
            <a:r>
              <a:rPr sz="2400" spc="-65" dirty="0">
                <a:latin typeface="Calibri"/>
                <a:cs typeface="Calibri"/>
              </a:rPr>
              <a:t> </a:t>
            </a:r>
            <a:r>
              <a:rPr sz="2400" spc="-10" dirty="0">
                <a:latin typeface="Calibri"/>
                <a:cs typeface="Calibri"/>
              </a:rPr>
              <a:t>required</a:t>
            </a:r>
            <a:r>
              <a:rPr sz="2400" spc="-70" dirty="0">
                <a:latin typeface="Calibri"/>
                <a:cs typeface="Calibri"/>
              </a:rPr>
              <a:t> </a:t>
            </a:r>
            <a:r>
              <a:rPr sz="2400" dirty="0">
                <a:latin typeface="Calibri"/>
                <a:cs typeface="Calibri"/>
              </a:rPr>
              <a:t>until</a:t>
            </a:r>
            <a:r>
              <a:rPr sz="2400" spc="-65" dirty="0">
                <a:latin typeface="Calibri"/>
                <a:cs typeface="Calibri"/>
              </a:rPr>
              <a:t> </a:t>
            </a:r>
            <a:r>
              <a:rPr sz="2400" dirty="0">
                <a:latin typeface="Calibri"/>
                <a:cs typeface="Calibri"/>
              </a:rPr>
              <a:t>the</a:t>
            </a:r>
            <a:r>
              <a:rPr sz="2400" spc="-65" dirty="0">
                <a:latin typeface="Calibri"/>
                <a:cs typeface="Calibri"/>
              </a:rPr>
              <a:t> </a:t>
            </a:r>
            <a:r>
              <a:rPr sz="2400" dirty="0">
                <a:latin typeface="Calibri"/>
                <a:cs typeface="Calibri"/>
              </a:rPr>
              <a:t>main</a:t>
            </a:r>
            <a:r>
              <a:rPr sz="2400" spc="-75" dirty="0">
                <a:latin typeface="Calibri"/>
                <a:cs typeface="Calibri"/>
              </a:rPr>
              <a:t> </a:t>
            </a:r>
            <a:r>
              <a:rPr sz="2400" spc="-10" dirty="0">
                <a:latin typeface="Calibri"/>
                <a:cs typeface="Calibri"/>
              </a:rPr>
              <a:t>haemodynamic 	</a:t>
            </a:r>
            <a:r>
              <a:rPr sz="2400" dirty="0">
                <a:latin typeface="Calibri"/>
                <a:cs typeface="Calibri"/>
              </a:rPr>
              <a:t>changes</a:t>
            </a:r>
            <a:r>
              <a:rPr sz="2400" spc="-95" dirty="0">
                <a:latin typeface="Calibri"/>
                <a:cs typeface="Calibri"/>
              </a:rPr>
              <a:t> </a:t>
            </a:r>
            <a:r>
              <a:rPr sz="2400" dirty="0">
                <a:latin typeface="Calibri"/>
                <a:cs typeface="Calibri"/>
              </a:rPr>
              <a:t>following</a:t>
            </a:r>
            <a:r>
              <a:rPr sz="2400" spc="-105" dirty="0">
                <a:latin typeface="Calibri"/>
                <a:cs typeface="Calibri"/>
              </a:rPr>
              <a:t> </a:t>
            </a:r>
            <a:r>
              <a:rPr sz="2400" dirty="0">
                <a:latin typeface="Calibri"/>
                <a:cs typeface="Calibri"/>
              </a:rPr>
              <a:t>delivery</a:t>
            </a:r>
            <a:r>
              <a:rPr sz="2400" spc="-90" dirty="0">
                <a:latin typeface="Calibri"/>
                <a:cs typeface="Calibri"/>
              </a:rPr>
              <a:t> </a:t>
            </a:r>
            <a:r>
              <a:rPr sz="2400" dirty="0">
                <a:latin typeface="Calibri"/>
                <a:cs typeface="Calibri"/>
              </a:rPr>
              <a:t>have</a:t>
            </a:r>
            <a:r>
              <a:rPr sz="2400" spc="-90" dirty="0">
                <a:latin typeface="Calibri"/>
                <a:cs typeface="Calibri"/>
              </a:rPr>
              <a:t> </a:t>
            </a:r>
            <a:r>
              <a:rPr sz="2400" spc="-10" dirty="0">
                <a:latin typeface="Calibri"/>
                <a:cs typeface="Calibri"/>
              </a:rPr>
              <a:t>passed</a:t>
            </a:r>
            <a:endParaRPr sz="2400">
              <a:latin typeface="Calibri"/>
              <a:cs typeface="Calibri"/>
            </a:endParaRPr>
          </a:p>
        </p:txBody>
      </p:sp>
      <p:pic>
        <p:nvPicPr>
          <p:cNvPr id="4" name="object 4"/>
          <p:cNvPicPr/>
          <p:nvPr/>
        </p:nvPicPr>
        <p:blipFill>
          <a:blip r:embed="rId2" cstate="print"/>
          <a:stretch>
            <a:fillRect/>
          </a:stretch>
        </p:blipFill>
        <p:spPr>
          <a:xfrm>
            <a:off x="10113264" y="0"/>
            <a:ext cx="2010155" cy="184556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0590" y="1774317"/>
            <a:ext cx="3990975" cy="497205"/>
          </a:xfrm>
          <a:prstGeom prst="rect">
            <a:avLst/>
          </a:prstGeom>
          <a:solidFill>
            <a:srgbClr val="FFFF00"/>
          </a:solidFill>
        </p:spPr>
        <p:txBody>
          <a:bodyPr vert="horz" wrap="square" lIns="0" tIns="0" rIns="0" bIns="0" rtlCol="0">
            <a:spAutoFit/>
          </a:bodyPr>
          <a:lstStyle/>
          <a:p>
            <a:pPr>
              <a:lnSpc>
                <a:spcPts val="3704"/>
              </a:lnSpc>
            </a:pPr>
            <a:r>
              <a:rPr sz="3200" b="1" dirty="0">
                <a:solidFill>
                  <a:srgbClr val="FF0000"/>
                </a:solidFill>
                <a:latin typeface="Calibri"/>
                <a:cs typeface="Calibri"/>
              </a:rPr>
              <a:t>Second</a:t>
            </a:r>
            <a:r>
              <a:rPr sz="3200" b="1" spc="-90" dirty="0">
                <a:solidFill>
                  <a:srgbClr val="FF0000"/>
                </a:solidFill>
                <a:latin typeface="Calibri"/>
                <a:cs typeface="Calibri"/>
              </a:rPr>
              <a:t> </a:t>
            </a:r>
            <a:r>
              <a:rPr sz="3200" dirty="0">
                <a:latin typeface="Calibri"/>
                <a:cs typeface="Calibri"/>
              </a:rPr>
              <a:t>stage</a:t>
            </a:r>
            <a:r>
              <a:rPr sz="3200" spc="-65" dirty="0">
                <a:latin typeface="Calibri"/>
                <a:cs typeface="Calibri"/>
              </a:rPr>
              <a:t> </a:t>
            </a:r>
            <a:r>
              <a:rPr sz="3200" dirty="0">
                <a:latin typeface="Calibri"/>
                <a:cs typeface="Calibri"/>
              </a:rPr>
              <a:t>of</a:t>
            </a:r>
            <a:r>
              <a:rPr sz="3200" spc="-65" dirty="0">
                <a:latin typeface="Calibri"/>
                <a:cs typeface="Calibri"/>
              </a:rPr>
              <a:t> </a:t>
            </a:r>
            <a:r>
              <a:rPr sz="3200" dirty="0">
                <a:latin typeface="Calibri"/>
                <a:cs typeface="Calibri"/>
              </a:rPr>
              <a:t>labour</a:t>
            </a:r>
            <a:r>
              <a:rPr sz="3200" spc="-70" dirty="0">
                <a:latin typeface="Calibri"/>
                <a:cs typeface="Calibri"/>
              </a:rPr>
              <a:t> </a:t>
            </a:r>
            <a:r>
              <a:rPr sz="3200" spc="-50" dirty="0">
                <a:latin typeface="Calibri"/>
                <a:cs typeface="Calibri"/>
              </a:rPr>
              <a:t>:</a:t>
            </a:r>
            <a:endParaRPr sz="3200">
              <a:latin typeface="Calibri"/>
              <a:cs typeface="Calibri"/>
            </a:endParaRPr>
          </a:p>
        </p:txBody>
      </p:sp>
      <p:sp>
        <p:nvSpPr>
          <p:cNvPr id="3" name="object 3"/>
          <p:cNvSpPr txBox="1"/>
          <p:nvPr/>
        </p:nvSpPr>
        <p:spPr>
          <a:xfrm>
            <a:off x="798068" y="2237613"/>
            <a:ext cx="10225405" cy="1123315"/>
          </a:xfrm>
          <a:prstGeom prst="rect">
            <a:avLst/>
          </a:prstGeom>
        </p:spPr>
        <p:txBody>
          <a:bodyPr vert="horz" wrap="square" lIns="0" tIns="12700" rIns="0" bIns="0" rtlCol="0">
            <a:spAutoFit/>
          </a:bodyPr>
          <a:lstStyle/>
          <a:p>
            <a:pPr marL="12700" marR="1433830" indent="456565">
              <a:lnSpc>
                <a:spcPct val="100000"/>
              </a:lnSpc>
              <a:spcBef>
                <a:spcPts val="100"/>
              </a:spcBef>
              <a:buFont typeface="Wingdings"/>
              <a:buChar char=""/>
              <a:tabLst>
                <a:tab pos="469265" algn="l"/>
              </a:tabLst>
            </a:pPr>
            <a:r>
              <a:rPr sz="2400" dirty="0">
                <a:latin typeface="Calibri"/>
                <a:cs typeface="Calibri"/>
              </a:rPr>
              <a:t>Should</a:t>
            </a:r>
            <a:r>
              <a:rPr sz="2400" spc="-55" dirty="0">
                <a:latin typeface="Calibri"/>
                <a:cs typeface="Calibri"/>
              </a:rPr>
              <a:t> </a:t>
            </a:r>
            <a:r>
              <a:rPr sz="2400" dirty="0">
                <a:latin typeface="Calibri"/>
                <a:cs typeface="Calibri"/>
              </a:rPr>
              <a:t>be</a:t>
            </a:r>
            <a:r>
              <a:rPr sz="2400" spc="-50" dirty="0">
                <a:latin typeface="Calibri"/>
                <a:cs typeface="Calibri"/>
              </a:rPr>
              <a:t> </a:t>
            </a:r>
            <a:r>
              <a:rPr sz="2400" dirty="0">
                <a:latin typeface="Calibri"/>
                <a:cs typeface="Calibri"/>
              </a:rPr>
              <a:t>kept</a:t>
            </a:r>
            <a:r>
              <a:rPr sz="2400" spc="-60" dirty="0">
                <a:latin typeface="Calibri"/>
                <a:cs typeface="Calibri"/>
              </a:rPr>
              <a:t> </a:t>
            </a:r>
            <a:r>
              <a:rPr sz="2400" b="1" dirty="0">
                <a:solidFill>
                  <a:srgbClr val="FF0000"/>
                </a:solidFill>
                <a:latin typeface="Calibri"/>
                <a:cs typeface="Calibri"/>
              </a:rPr>
              <a:t>short</a:t>
            </a:r>
            <a:r>
              <a:rPr sz="2400" b="1" spc="-55" dirty="0">
                <a:solidFill>
                  <a:srgbClr val="FF0000"/>
                </a:solidFill>
                <a:latin typeface="Calibri"/>
                <a:cs typeface="Calibri"/>
              </a:rPr>
              <a:t> </a:t>
            </a:r>
            <a:r>
              <a:rPr sz="2400" b="1" dirty="0">
                <a:latin typeface="Calibri"/>
                <a:cs typeface="Calibri"/>
              </a:rPr>
              <a:t>,</a:t>
            </a:r>
            <a:r>
              <a:rPr sz="2400" b="1" spc="-50" dirty="0">
                <a:latin typeface="Calibri"/>
                <a:cs typeface="Calibri"/>
              </a:rPr>
              <a:t> </a:t>
            </a:r>
            <a:r>
              <a:rPr sz="2400" dirty="0">
                <a:latin typeface="Calibri"/>
                <a:cs typeface="Calibri"/>
              </a:rPr>
              <a:t>with</a:t>
            </a:r>
            <a:r>
              <a:rPr sz="2400" spc="-65" dirty="0">
                <a:latin typeface="Calibri"/>
                <a:cs typeface="Calibri"/>
              </a:rPr>
              <a:t> </a:t>
            </a:r>
            <a:r>
              <a:rPr sz="2400" dirty="0">
                <a:latin typeface="Calibri"/>
                <a:cs typeface="Calibri"/>
              </a:rPr>
              <a:t>an</a:t>
            </a:r>
            <a:r>
              <a:rPr sz="2400" spc="-55" dirty="0">
                <a:latin typeface="Calibri"/>
                <a:cs typeface="Calibri"/>
              </a:rPr>
              <a:t> </a:t>
            </a:r>
            <a:r>
              <a:rPr sz="2400" dirty="0">
                <a:latin typeface="Calibri"/>
                <a:cs typeface="Calibri"/>
              </a:rPr>
              <a:t>elective</a:t>
            </a:r>
            <a:r>
              <a:rPr sz="2400" spc="-40" dirty="0">
                <a:latin typeface="Calibri"/>
                <a:cs typeface="Calibri"/>
              </a:rPr>
              <a:t> </a:t>
            </a:r>
            <a:r>
              <a:rPr sz="2400" u="heavy" spc="-10" dirty="0">
                <a:uFill>
                  <a:solidFill>
                    <a:srgbClr val="000000"/>
                  </a:solidFill>
                </a:uFill>
                <a:latin typeface="Calibri"/>
                <a:cs typeface="Calibri"/>
              </a:rPr>
              <a:t>forceps</a:t>
            </a:r>
            <a:r>
              <a:rPr sz="2400" u="heavy" spc="-55" dirty="0">
                <a:uFill>
                  <a:solidFill>
                    <a:srgbClr val="000000"/>
                  </a:solidFill>
                </a:uFill>
                <a:latin typeface="Calibri"/>
                <a:cs typeface="Calibri"/>
              </a:rPr>
              <a:t> </a:t>
            </a:r>
            <a:r>
              <a:rPr sz="2400" u="heavy" dirty="0">
                <a:uFill>
                  <a:solidFill>
                    <a:srgbClr val="000000"/>
                  </a:solidFill>
                </a:uFill>
                <a:latin typeface="Calibri"/>
                <a:cs typeface="Calibri"/>
              </a:rPr>
              <a:t>or</a:t>
            </a:r>
            <a:r>
              <a:rPr sz="2400" u="heavy" spc="-50" dirty="0">
                <a:uFill>
                  <a:solidFill>
                    <a:srgbClr val="000000"/>
                  </a:solidFill>
                </a:uFill>
                <a:latin typeface="Calibri"/>
                <a:cs typeface="Calibri"/>
              </a:rPr>
              <a:t> </a:t>
            </a:r>
            <a:r>
              <a:rPr sz="2400" u="heavy" spc="-10" dirty="0">
                <a:uFill>
                  <a:solidFill>
                    <a:srgbClr val="000000"/>
                  </a:solidFill>
                </a:uFill>
                <a:latin typeface="Calibri"/>
                <a:cs typeface="Calibri"/>
              </a:rPr>
              <a:t>ventouse</a:t>
            </a:r>
            <a:r>
              <a:rPr sz="2400" spc="-30" dirty="0">
                <a:latin typeface="Calibri"/>
                <a:cs typeface="Calibri"/>
              </a:rPr>
              <a:t> </a:t>
            </a:r>
            <a:r>
              <a:rPr sz="2400" spc="-10" dirty="0">
                <a:latin typeface="Calibri"/>
                <a:cs typeface="Calibri"/>
              </a:rPr>
              <a:t>delivery </a:t>
            </a:r>
            <a:r>
              <a:rPr sz="2400" dirty="0">
                <a:latin typeface="Calibri"/>
                <a:cs typeface="Calibri"/>
              </a:rPr>
              <a:t>(if</a:t>
            </a:r>
            <a:r>
              <a:rPr sz="2400" spc="-50" dirty="0">
                <a:latin typeface="Calibri"/>
                <a:cs typeface="Calibri"/>
              </a:rPr>
              <a:t> </a:t>
            </a:r>
            <a:r>
              <a:rPr sz="2400" dirty="0">
                <a:latin typeface="Calibri"/>
                <a:cs typeface="Calibri"/>
              </a:rPr>
              <a:t>normal</a:t>
            </a:r>
            <a:r>
              <a:rPr sz="2400" spc="-30" dirty="0">
                <a:latin typeface="Calibri"/>
                <a:cs typeface="Calibri"/>
              </a:rPr>
              <a:t> </a:t>
            </a:r>
            <a:r>
              <a:rPr sz="2400" dirty="0">
                <a:latin typeface="Calibri"/>
                <a:cs typeface="Calibri"/>
              </a:rPr>
              <a:t>delivery</a:t>
            </a:r>
            <a:r>
              <a:rPr sz="2400" spc="-45" dirty="0">
                <a:latin typeface="Calibri"/>
                <a:cs typeface="Calibri"/>
              </a:rPr>
              <a:t> </a:t>
            </a:r>
            <a:r>
              <a:rPr sz="2400" dirty="0">
                <a:latin typeface="Calibri"/>
                <a:cs typeface="Calibri"/>
              </a:rPr>
              <a:t>does</a:t>
            </a:r>
            <a:r>
              <a:rPr sz="2400" spc="-35" dirty="0">
                <a:latin typeface="Calibri"/>
                <a:cs typeface="Calibri"/>
              </a:rPr>
              <a:t> </a:t>
            </a:r>
            <a:r>
              <a:rPr sz="2400" dirty="0">
                <a:latin typeface="Calibri"/>
                <a:cs typeface="Calibri"/>
              </a:rPr>
              <a:t>not</a:t>
            </a:r>
            <a:r>
              <a:rPr sz="2400" spc="-45" dirty="0">
                <a:latin typeface="Calibri"/>
                <a:cs typeface="Calibri"/>
              </a:rPr>
              <a:t> </a:t>
            </a:r>
            <a:r>
              <a:rPr sz="2400" dirty="0">
                <a:latin typeface="Calibri"/>
                <a:cs typeface="Calibri"/>
              </a:rPr>
              <a:t>occur</a:t>
            </a:r>
            <a:r>
              <a:rPr sz="2400" spc="-45" dirty="0">
                <a:latin typeface="Calibri"/>
                <a:cs typeface="Calibri"/>
              </a:rPr>
              <a:t> </a:t>
            </a:r>
            <a:r>
              <a:rPr sz="2400" spc="-10" dirty="0">
                <a:latin typeface="Calibri"/>
                <a:cs typeface="Calibri"/>
              </a:rPr>
              <a:t>readily)</a:t>
            </a:r>
            <a:endParaRPr sz="2400">
              <a:latin typeface="Calibri"/>
              <a:cs typeface="Calibri"/>
            </a:endParaRPr>
          </a:p>
          <a:p>
            <a:pPr marL="469265" indent="-456565">
              <a:lnSpc>
                <a:spcPct val="100000"/>
              </a:lnSpc>
              <a:buFont typeface="Wingdings"/>
              <a:buChar char=""/>
              <a:tabLst>
                <a:tab pos="469265" algn="l"/>
              </a:tabLst>
            </a:pPr>
            <a:r>
              <a:rPr sz="2400" dirty="0">
                <a:latin typeface="Calibri"/>
                <a:cs typeface="Calibri"/>
              </a:rPr>
              <a:t>This</a:t>
            </a:r>
            <a:r>
              <a:rPr sz="2400" spc="-55" dirty="0">
                <a:latin typeface="Calibri"/>
                <a:cs typeface="Calibri"/>
              </a:rPr>
              <a:t> </a:t>
            </a:r>
            <a:r>
              <a:rPr sz="2400" b="1" dirty="0">
                <a:solidFill>
                  <a:srgbClr val="FF0000"/>
                </a:solidFill>
                <a:latin typeface="Calibri"/>
                <a:cs typeface="Calibri"/>
              </a:rPr>
              <a:t>reduces</a:t>
            </a:r>
            <a:r>
              <a:rPr sz="2400" b="1" spc="-75" dirty="0">
                <a:solidFill>
                  <a:srgbClr val="FF0000"/>
                </a:solidFill>
                <a:latin typeface="Calibri"/>
                <a:cs typeface="Calibri"/>
              </a:rPr>
              <a:t> </a:t>
            </a:r>
            <a:r>
              <a:rPr sz="2400" b="1" dirty="0">
                <a:solidFill>
                  <a:srgbClr val="FF0000"/>
                </a:solidFill>
                <a:latin typeface="Calibri"/>
                <a:cs typeface="Calibri"/>
              </a:rPr>
              <a:t>maternal</a:t>
            </a:r>
            <a:r>
              <a:rPr sz="2400" b="1" spc="-70" dirty="0">
                <a:solidFill>
                  <a:srgbClr val="FF0000"/>
                </a:solidFill>
                <a:latin typeface="Calibri"/>
                <a:cs typeface="Calibri"/>
              </a:rPr>
              <a:t> </a:t>
            </a:r>
            <a:r>
              <a:rPr sz="2400" b="1" dirty="0">
                <a:solidFill>
                  <a:srgbClr val="FF0000"/>
                </a:solidFill>
                <a:latin typeface="Calibri"/>
                <a:cs typeface="Calibri"/>
              </a:rPr>
              <a:t>effort</a:t>
            </a:r>
            <a:r>
              <a:rPr sz="2400" b="1" spc="-55" dirty="0">
                <a:solidFill>
                  <a:srgbClr val="FF0000"/>
                </a:solidFill>
                <a:latin typeface="Calibri"/>
                <a:cs typeface="Calibri"/>
              </a:rPr>
              <a:t> </a:t>
            </a:r>
            <a:r>
              <a:rPr sz="2400" dirty="0">
                <a:latin typeface="Calibri"/>
                <a:cs typeface="Calibri"/>
              </a:rPr>
              <a:t>and</a:t>
            </a:r>
            <a:r>
              <a:rPr sz="2400" spc="-65" dirty="0">
                <a:latin typeface="Calibri"/>
                <a:cs typeface="Calibri"/>
              </a:rPr>
              <a:t> </a:t>
            </a:r>
            <a:r>
              <a:rPr sz="2400" dirty="0">
                <a:latin typeface="Calibri"/>
                <a:cs typeface="Calibri"/>
              </a:rPr>
              <a:t>the</a:t>
            </a:r>
            <a:r>
              <a:rPr sz="2400" spc="-80" dirty="0">
                <a:latin typeface="Calibri"/>
                <a:cs typeface="Calibri"/>
              </a:rPr>
              <a:t> </a:t>
            </a:r>
            <a:r>
              <a:rPr sz="2400" spc="-10" dirty="0">
                <a:latin typeface="Calibri"/>
                <a:cs typeface="Calibri"/>
              </a:rPr>
              <a:t>requirement</a:t>
            </a:r>
            <a:r>
              <a:rPr sz="2400" spc="-55" dirty="0">
                <a:latin typeface="Calibri"/>
                <a:cs typeface="Calibri"/>
              </a:rPr>
              <a:t> </a:t>
            </a:r>
            <a:r>
              <a:rPr sz="2400" dirty="0">
                <a:latin typeface="Calibri"/>
                <a:cs typeface="Calibri"/>
              </a:rPr>
              <a:t>for</a:t>
            </a:r>
            <a:r>
              <a:rPr sz="2400" spc="-70" dirty="0">
                <a:latin typeface="Calibri"/>
                <a:cs typeface="Calibri"/>
              </a:rPr>
              <a:t> </a:t>
            </a:r>
            <a:r>
              <a:rPr sz="2400" dirty="0">
                <a:latin typeface="Calibri"/>
                <a:cs typeface="Calibri"/>
              </a:rPr>
              <a:t>increased</a:t>
            </a:r>
            <a:r>
              <a:rPr sz="2400" spc="-65" dirty="0">
                <a:latin typeface="Calibri"/>
                <a:cs typeface="Calibri"/>
              </a:rPr>
              <a:t> </a:t>
            </a:r>
            <a:r>
              <a:rPr sz="2400" dirty="0">
                <a:latin typeface="Calibri"/>
                <a:cs typeface="Calibri"/>
              </a:rPr>
              <a:t>cardiac</a:t>
            </a:r>
            <a:r>
              <a:rPr sz="2400" spc="-80" dirty="0">
                <a:latin typeface="Calibri"/>
                <a:cs typeface="Calibri"/>
              </a:rPr>
              <a:t> </a:t>
            </a:r>
            <a:r>
              <a:rPr sz="2400" spc="-10" dirty="0">
                <a:latin typeface="Calibri"/>
                <a:cs typeface="Calibri"/>
              </a:rPr>
              <a:t>output</a:t>
            </a:r>
            <a:endParaRPr sz="2400">
              <a:latin typeface="Calibri"/>
              <a:cs typeface="Calibri"/>
            </a:endParaRPr>
          </a:p>
        </p:txBody>
      </p:sp>
      <p:sp>
        <p:nvSpPr>
          <p:cNvPr id="4" name="object 4"/>
          <p:cNvSpPr txBox="1"/>
          <p:nvPr/>
        </p:nvSpPr>
        <p:spPr>
          <a:xfrm>
            <a:off x="810590" y="4025391"/>
            <a:ext cx="3648075" cy="497205"/>
          </a:xfrm>
          <a:prstGeom prst="rect">
            <a:avLst/>
          </a:prstGeom>
          <a:solidFill>
            <a:srgbClr val="FFFF00"/>
          </a:solidFill>
        </p:spPr>
        <p:txBody>
          <a:bodyPr vert="horz" wrap="square" lIns="0" tIns="0" rIns="0" bIns="0" rtlCol="0">
            <a:spAutoFit/>
          </a:bodyPr>
          <a:lstStyle/>
          <a:p>
            <a:pPr>
              <a:lnSpc>
                <a:spcPts val="3710"/>
              </a:lnSpc>
            </a:pPr>
            <a:r>
              <a:rPr sz="3200" b="1" dirty="0">
                <a:solidFill>
                  <a:srgbClr val="FF0000"/>
                </a:solidFill>
                <a:latin typeface="Calibri"/>
                <a:cs typeface="Calibri"/>
              </a:rPr>
              <a:t>Third</a:t>
            </a:r>
            <a:r>
              <a:rPr sz="3200" b="1" spc="-90" dirty="0">
                <a:solidFill>
                  <a:srgbClr val="FF0000"/>
                </a:solidFill>
                <a:latin typeface="Calibri"/>
                <a:cs typeface="Calibri"/>
              </a:rPr>
              <a:t> </a:t>
            </a:r>
            <a:r>
              <a:rPr sz="3200" dirty="0">
                <a:latin typeface="Calibri"/>
                <a:cs typeface="Calibri"/>
              </a:rPr>
              <a:t>stage</a:t>
            </a:r>
            <a:r>
              <a:rPr sz="3200" spc="-75" dirty="0">
                <a:latin typeface="Calibri"/>
                <a:cs typeface="Calibri"/>
              </a:rPr>
              <a:t> </a:t>
            </a:r>
            <a:r>
              <a:rPr sz="3200" dirty="0">
                <a:latin typeface="Calibri"/>
                <a:cs typeface="Calibri"/>
              </a:rPr>
              <a:t>of</a:t>
            </a:r>
            <a:r>
              <a:rPr sz="3200" spc="-75" dirty="0">
                <a:latin typeface="Calibri"/>
                <a:cs typeface="Calibri"/>
              </a:rPr>
              <a:t> </a:t>
            </a:r>
            <a:r>
              <a:rPr sz="3200" dirty="0">
                <a:latin typeface="Calibri"/>
                <a:cs typeface="Calibri"/>
              </a:rPr>
              <a:t>labour</a:t>
            </a:r>
            <a:r>
              <a:rPr sz="3200" spc="-75" dirty="0">
                <a:latin typeface="Calibri"/>
                <a:cs typeface="Calibri"/>
              </a:rPr>
              <a:t> </a:t>
            </a:r>
            <a:r>
              <a:rPr sz="3200" spc="-50" dirty="0">
                <a:latin typeface="Calibri"/>
                <a:cs typeface="Calibri"/>
              </a:rPr>
              <a:t>:</a:t>
            </a:r>
            <a:endParaRPr sz="3200">
              <a:latin typeface="Calibri"/>
              <a:cs typeface="Calibri"/>
            </a:endParaRPr>
          </a:p>
        </p:txBody>
      </p:sp>
      <p:sp>
        <p:nvSpPr>
          <p:cNvPr id="5" name="object 5"/>
          <p:cNvSpPr txBox="1"/>
          <p:nvPr/>
        </p:nvSpPr>
        <p:spPr>
          <a:xfrm>
            <a:off x="798068" y="4489195"/>
            <a:ext cx="10264775" cy="1428115"/>
          </a:xfrm>
          <a:prstGeom prst="rect">
            <a:avLst/>
          </a:prstGeom>
        </p:spPr>
        <p:txBody>
          <a:bodyPr vert="horz" wrap="square" lIns="0" tIns="12700" rIns="0" bIns="0" rtlCol="0">
            <a:spAutoFit/>
          </a:bodyPr>
          <a:lstStyle/>
          <a:p>
            <a:pPr marL="298450" indent="-285750">
              <a:lnSpc>
                <a:spcPct val="100000"/>
              </a:lnSpc>
              <a:spcBef>
                <a:spcPts val="100"/>
              </a:spcBef>
              <a:buFont typeface="Wingdings"/>
              <a:buChar char=""/>
              <a:tabLst>
                <a:tab pos="298450" algn="l"/>
              </a:tabLst>
            </a:pPr>
            <a:r>
              <a:rPr sz="2400" dirty="0">
                <a:latin typeface="Calibri"/>
                <a:cs typeface="Calibri"/>
              </a:rPr>
              <a:t>active</a:t>
            </a:r>
            <a:r>
              <a:rPr sz="2400" spc="-60" dirty="0">
                <a:latin typeface="Calibri"/>
                <a:cs typeface="Calibri"/>
              </a:rPr>
              <a:t> </a:t>
            </a:r>
            <a:r>
              <a:rPr sz="2400" dirty="0">
                <a:latin typeface="Calibri"/>
                <a:cs typeface="Calibri"/>
              </a:rPr>
              <a:t>management</a:t>
            </a:r>
            <a:r>
              <a:rPr sz="2400" spc="-65" dirty="0">
                <a:latin typeface="Calibri"/>
                <a:cs typeface="Calibri"/>
              </a:rPr>
              <a:t> </a:t>
            </a:r>
            <a:r>
              <a:rPr sz="2400" dirty="0">
                <a:latin typeface="Calibri"/>
                <a:cs typeface="Calibri"/>
              </a:rPr>
              <a:t>of</a:t>
            </a:r>
            <a:r>
              <a:rPr sz="2400" spc="-60" dirty="0">
                <a:latin typeface="Calibri"/>
                <a:cs typeface="Calibri"/>
              </a:rPr>
              <a:t> </a:t>
            </a:r>
            <a:r>
              <a:rPr sz="2400" dirty="0">
                <a:latin typeface="Calibri"/>
                <a:cs typeface="Calibri"/>
              </a:rPr>
              <a:t>the</a:t>
            </a:r>
            <a:r>
              <a:rPr sz="2400" spc="-50" dirty="0">
                <a:latin typeface="Calibri"/>
                <a:cs typeface="Calibri"/>
              </a:rPr>
              <a:t> </a:t>
            </a:r>
            <a:r>
              <a:rPr sz="2400" dirty="0">
                <a:latin typeface="Calibri"/>
                <a:cs typeface="Calibri"/>
              </a:rPr>
              <a:t>third</a:t>
            </a:r>
            <a:r>
              <a:rPr sz="2400" spc="-55" dirty="0">
                <a:latin typeface="Calibri"/>
                <a:cs typeface="Calibri"/>
              </a:rPr>
              <a:t> </a:t>
            </a:r>
            <a:r>
              <a:rPr sz="2400" dirty="0">
                <a:latin typeface="Calibri"/>
                <a:cs typeface="Calibri"/>
              </a:rPr>
              <a:t>stage</a:t>
            </a:r>
            <a:r>
              <a:rPr sz="2400" spc="-70" dirty="0">
                <a:latin typeface="Calibri"/>
                <a:cs typeface="Calibri"/>
              </a:rPr>
              <a:t> </a:t>
            </a:r>
            <a:r>
              <a:rPr sz="2400" dirty="0">
                <a:latin typeface="Calibri"/>
                <a:cs typeface="Calibri"/>
              </a:rPr>
              <a:t>is</a:t>
            </a:r>
            <a:r>
              <a:rPr sz="2400" spc="-55" dirty="0">
                <a:latin typeface="Calibri"/>
                <a:cs typeface="Calibri"/>
              </a:rPr>
              <a:t> </a:t>
            </a:r>
            <a:r>
              <a:rPr sz="2400" dirty="0">
                <a:latin typeface="Calibri"/>
                <a:cs typeface="Calibri"/>
              </a:rPr>
              <a:t>usually</a:t>
            </a:r>
            <a:r>
              <a:rPr sz="2400" spc="-45" dirty="0">
                <a:latin typeface="Calibri"/>
                <a:cs typeface="Calibri"/>
              </a:rPr>
              <a:t> </a:t>
            </a:r>
            <a:r>
              <a:rPr sz="2400" dirty="0">
                <a:latin typeface="Calibri"/>
                <a:cs typeface="Calibri"/>
              </a:rPr>
              <a:t>with</a:t>
            </a:r>
            <a:r>
              <a:rPr sz="2400" spc="-60" dirty="0">
                <a:latin typeface="Calibri"/>
                <a:cs typeface="Calibri"/>
              </a:rPr>
              <a:t> </a:t>
            </a:r>
            <a:r>
              <a:rPr sz="2400" b="1" u="heavy" spc="-10" dirty="0">
                <a:solidFill>
                  <a:srgbClr val="FF0000"/>
                </a:solidFill>
                <a:uFill>
                  <a:solidFill>
                    <a:srgbClr val="FF0000"/>
                  </a:solidFill>
                </a:uFill>
                <a:latin typeface="Calibri"/>
                <a:cs typeface="Calibri"/>
              </a:rPr>
              <a:t>Syntocinon</a:t>
            </a:r>
            <a:r>
              <a:rPr sz="2400" u="heavy" spc="-10" dirty="0">
                <a:uFill>
                  <a:solidFill>
                    <a:srgbClr val="FF0000"/>
                  </a:solidFill>
                </a:uFill>
                <a:latin typeface="Calibri"/>
                <a:cs typeface="Calibri"/>
              </a:rPr>
              <a:t>™</a:t>
            </a:r>
            <a:r>
              <a:rPr sz="2400" u="heavy" spc="-65" dirty="0">
                <a:uFill>
                  <a:solidFill>
                    <a:srgbClr val="FF0000"/>
                  </a:solidFill>
                </a:uFill>
                <a:latin typeface="Calibri"/>
                <a:cs typeface="Calibri"/>
              </a:rPr>
              <a:t> </a:t>
            </a:r>
            <a:r>
              <a:rPr sz="2400" u="heavy" spc="-20" dirty="0">
                <a:uFill>
                  <a:solidFill>
                    <a:srgbClr val="FF0000"/>
                  </a:solidFill>
                </a:uFill>
                <a:latin typeface="Calibri"/>
                <a:cs typeface="Calibri"/>
              </a:rPr>
              <a:t>only</a:t>
            </a:r>
            <a:endParaRPr sz="2400">
              <a:latin typeface="Calibri"/>
              <a:cs typeface="Calibri"/>
            </a:endParaRPr>
          </a:p>
          <a:p>
            <a:pPr marL="12700">
              <a:lnSpc>
                <a:spcPts val="2385"/>
              </a:lnSpc>
              <a:spcBef>
                <a:spcPts val="25"/>
              </a:spcBef>
            </a:pPr>
            <a:r>
              <a:rPr sz="2000" dirty="0">
                <a:latin typeface="Calibri"/>
                <a:cs typeface="Calibri"/>
              </a:rPr>
              <a:t>(</a:t>
            </a:r>
            <a:r>
              <a:rPr sz="2000" spc="-20" dirty="0">
                <a:latin typeface="Calibri"/>
                <a:cs typeface="Calibri"/>
              </a:rPr>
              <a:t> </a:t>
            </a:r>
            <a:r>
              <a:rPr sz="2000" dirty="0">
                <a:latin typeface="Calibri"/>
                <a:cs typeface="Calibri"/>
              </a:rPr>
              <a:t>which</a:t>
            </a:r>
            <a:r>
              <a:rPr sz="2000" spc="-45" dirty="0">
                <a:latin typeface="Calibri"/>
                <a:cs typeface="Calibri"/>
              </a:rPr>
              <a:t> </a:t>
            </a:r>
            <a:r>
              <a:rPr sz="2000" dirty="0">
                <a:latin typeface="Calibri"/>
                <a:cs typeface="Calibri"/>
              </a:rPr>
              <a:t>is</a:t>
            </a:r>
            <a:r>
              <a:rPr sz="2000" spc="-15" dirty="0">
                <a:latin typeface="Calibri"/>
                <a:cs typeface="Calibri"/>
              </a:rPr>
              <a:t> </a:t>
            </a:r>
            <a:r>
              <a:rPr sz="2000" dirty="0">
                <a:latin typeface="Calibri"/>
                <a:cs typeface="Calibri"/>
              </a:rPr>
              <a:t>a</a:t>
            </a:r>
            <a:r>
              <a:rPr sz="2000" spc="-25" dirty="0">
                <a:latin typeface="Calibri"/>
                <a:cs typeface="Calibri"/>
              </a:rPr>
              <a:t> </a:t>
            </a:r>
            <a:r>
              <a:rPr sz="2000" spc="-10" dirty="0">
                <a:latin typeface="Calibri"/>
                <a:cs typeface="Calibri"/>
              </a:rPr>
              <a:t>vasodilator</a:t>
            </a:r>
            <a:r>
              <a:rPr sz="2000" spc="-15" dirty="0">
                <a:latin typeface="Calibri"/>
                <a:cs typeface="Calibri"/>
              </a:rPr>
              <a:t> </a:t>
            </a:r>
            <a:r>
              <a:rPr sz="2000" dirty="0">
                <a:latin typeface="Calibri"/>
                <a:cs typeface="Calibri"/>
              </a:rPr>
              <a:t>and</a:t>
            </a:r>
            <a:r>
              <a:rPr sz="2000" spc="-35" dirty="0">
                <a:latin typeface="Calibri"/>
                <a:cs typeface="Calibri"/>
              </a:rPr>
              <a:t> </a:t>
            </a:r>
            <a:r>
              <a:rPr sz="2000" spc="-10" dirty="0">
                <a:latin typeface="Calibri"/>
                <a:cs typeface="Calibri"/>
              </a:rPr>
              <a:t>therefore</a:t>
            </a:r>
            <a:r>
              <a:rPr sz="2000" spc="-35" dirty="0">
                <a:latin typeface="Calibri"/>
                <a:cs typeface="Calibri"/>
              </a:rPr>
              <a:t> </a:t>
            </a:r>
            <a:r>
              <a:rPr sz="2000" dirty="0">
                <a:latin typeface="Calibri"/>
                <a:cs typeface="Calibri"/>
              </a:rPr>
              <a:t>should</a:t>
            </a:r>
            <a:r>
              <a:rPr sz="2000" spc="-20" dirty="0">
                <a:latin typeface="Calibri"/>
                <a:cs typeface="Calibri"/>
              </a:rPr>
              <a:t> </a:t>
            </a:r>
            <a:r>
              <a:rPr sz="2000" dirty="0">
                <a:latin typeface="Calibri"/>
                <a:cs typeface="Calibri"/>
              </a:rPr>
              <a:t>be</a:t>
            </a:r>
            <a:r>
              <a:rPr sz="2000" spc="-40" dirty="0">
                <a:latin typeface="Calibri"/>
                <a:cs typeface="Calibri"/>
              </a:rPr>
              <a:t> </a:t>
            </a:r>
            <a:r>
              <a:rPr sz="2000" dirty="0">
                <a:latin typeface="Calibri"/>
                <a:cs typeface="Calibri"/>
              </a:rPr>
              <a:t>given</a:t>
            </a:r>
            <a:r>
              <a:rPr sz="2000" spc="-25" dirty="0">
                <a:latin typeface="Calibri"/>
                <a:cs typeface="Calibri"/>
              </a:rPr>
              <a:t> </a:t>
            </a:r>
            <a:r>
              <a:rPr sz="2000" dirty="0">
                <a:latin typeface="Calibri"/>
                <a:cs typeface="Calibri"/>
              </a:rPr>
              <a:t>slowly</a:t>
            </a:r>
            <a:r>
              <a:rPr sz="2000" spc="-15" dirty="0">
                <a:latin typeface="Calibri"/>
                <a:cs typeface="Calibri"/>
              </a:rPr>
              <a:t> </a:t>
            </a:r>
            <a:r>
              <a:rPr sz="2000" dirty="0">
                <a:latin typeface="Calibri"/>
                <a:cs typeface="Calibri"/>
              </a:rPr>
              <a:t>,</a:t>
            </a:r>
            <a:r>
              <a:rPr sz="2000" spc="-25" dirty="0">
                <a:latin typeface="Calibri"/>
                <a:cs typeface="Calibri"/>
              </a:rPr>
              <a:t> </a:t>
            </a:r>
            <a:r>
              <a:rPr sz="2000" dirty="0">
                <a:latin typeface="Calibri"/>
                <a:cs typeface="Calibri"/>
              </a:rPr>
              <a:t>with</a:t>
            </a:r>
            <a:r>
              <a:rPr sz="2000" spc="-35" dirty="0">
                <a:latin typeface="Calibri"/>
                <a:cs typeface="Calibri"/>
              </a:rPr>
              <a:t> </a:t>
            </a:r>
            <a:r>
              <a:rPr sz="2000" spc="-10" dirty="0">
                <a:latin typeface="Calibri"/>
                <a:cs typeface="Calibri"/>
              </a:rPr>
              <a:t>low-</a:t>
            </a:r>
            <a:r>
              <a:rPr sz="2000" dirty="0">
                <a:latin typeface="Calibri"/>
                <a:cs typeface="Calibri"/>
              </a:rPr>
              <a:t>dose</a:t>
            </a:r>
            <a:r>
              <a:rPr sz="2000" spc="-20" dirty="0">
                <a:latin typeface="Calibri"/>
                <a:cs typeface="Calibri"/>
              </a:rPr>
              <a:t> </a:t>
            </a:r>
            <a:r>
              <a:rPr sz="2000" dirty="0">
                <a:latin typeface="Calibri"/>
                <a:cs typeface="Calibri"/>
              </a:rPr>
              <a:t>infusions</a:t>
            </a:r>
            <a:r>
              <a:rPr sz="2000" spc="-25" dirty="0">
                <a:latin typeface="Calibri"/>
                <a:cs typeface="Calibri"/>
              </a:rPr>
              <a:t> </a:t>
            </a:r>
            <a:r>
              <a:rPr sz="2000" spc="-20" dirty="0">
                <a:latin typeface="Calibri"/>
                <a:cs typeface="Calibri"/>
              </a:rPr>
              <a:t>preferable</a:t>
            </a:r>
            <a:r>
              <a:rPr sz="2000" spc="-25" dirty="0">
                <a:latin typeface="Calibri"/>
                <a:cs typeface="Calibri"/>
              </a:rPr>
              <a:t> </a:t>
            </a:r>
            <a:r>
              <a:rPr sz="2000" spc="-50" dirty="0">
                <a:latin typeface="Calibri"/>
                <a:cs typeface="Calibri"/>
              </a:rPr>
              <a:t>)</a:t>
            </a:r>
            <a:endParaRPr sz="2000">
              <a:latin typeface="Calibri"/>
              <a:cs typeface="Calibri"/>
            </a:endParaRPr>
          </a:p>
          <a:p>
            <a:pPr marL="355600" marR="5080" indent="-342900">
              <a:lnSpc>
                <a:spcPts val="2880"/>
              </a:lnSpc>
              <a:spcBef>
                <a:spcPts val="85"/>
              </a:spcBef>
              <a:buFont typeface="Wingdings"/>
              <a:buChar char=""/>
              <a:tabLst>
                <a:tab pos="355600" algn="l"/>
              </a:tabLst>
            </a:pPr>
            <a:r>
              <a:rPr sz="2400" b="1" spc="-10" dirty="0">
                <a:solidFill>
                  <a:srgbClr val="00B0F0"/>
                </a:solidFill>
                <a:latin typeface="Calibri"/>
                <a:cs typeface="Calibri"/>
              </a:rPr>
              <a:t>Ergometrine</a:t>
            </a:r>
            <a:r>
              <a:rPr sz="2400" b="1" spc="-70" dirty="0">
                <a:solidFill>
                  <a:srgbClr val="00B0F0"/>
                </a:solidFill>
                <a:latin typeface="Calibri"/>
                <a:cs typeface="Calibri"/>
              </a:rPr>
              <a:t> </a:t>
            </a:r>
            <a:r>
              <a:rPr sz="2400" dirty="0">
                <a:latin typeface="Calibri"/>
                <a:cs typeface="Calibri"/>
              </a:rPr>
              <a:t>may</a:t>
            </a:r>
            <a:r>
              <a:rPr sz="2400" spc="-60" dirty="0">
                <a:latin typeface="Calibri"/>
                <a:cs typeface="Calibri"/>
              </a:rPr>
              <a:t> </a:t>
            </a:r>
            <a:r>
              <a:rPr sz="2400" dirty="0">
                <a:latin typeface="Calibri"/>
                <a:cs typeface="Calibri"/>
              </a:rPr>
              <a:t>be</a:t>
            </a:r>
            <a:r>
              <a:rPr sz="2400" spc="-50" dirty="0">
                <a:latin typeface="Calibri"/>
                <a:cs typeface="Calibri"/>
              </a:rPr>
              <a:t> </a:t>
            </a:r>
            <a:r>
              <a:rPr sz="2400" dirty="0">
                <a:latin typeface="Calibri"/>
                <a:cs typeface="Calibri"/>
              </a:rPr>
              <a:t>associated</a:t>
            </a:r>
            <a:r>
              <a:rPr sz="2400" spc="-60" dirty="0">
                <a:latin typeface="Calibri"/>
                <a:cs typeface="Calibri"/>
              </a:rPr>
              <a:t> </a:t>
            </a:r>
            <a:r>
              <a:rPr sz="2400" dirty="0">
                <a:latin typeface="Calibri"/>
                <a:cs typeface="Calibri"/>
              </a:rPr>
              <a:t>with</a:t>
            </a:r>
            <a:r>
              <a:rPr sz="2400" spc="-55" dirty="0">
                <a:latin typeface="Calibri"/>
                <a:cs typeface="Calibri"/>
              </a:rPr>
              <a:t> </a:t>
            </a:r>
            <a:r>
              <a:rPr sz="2400" dirty="0">
                <a:latin typeface="Calibri"/>
                <a:cs typeface="Calibri"/>
              </a:rPr>
              <a:t>intense</a:t>
            </a:r>
            <a:r>
              <a:rPr sz="2400" spc="-60" dirty="0">
                <a:latin typeface="Calibri"/>
                <a:cs typeface="Calibri"/>
              </a:rPr>
              <a:t> </a:t>
            </a:r>
            <a:r>
              <a:rPr sz="2400" spc="-10" dirty="0">
                <a:latin typeface="Calibri"/>
                <a:cs typeface="Calibri"/>
              </a:rPr>
              <a:t>vasoconstriction,</a:t>
            </a:r>
            <a:r>
              <a:rPr sz="2400" spc="-55" dirty="0">
                <a:latin typeface="Calibri"/>
                <a:cs typeface="Calibri"/>
              </a:rPr>
              <a:t> </a:t>
            </a:r>
            <a:r>
              <a:rPr sz="2400" spc="-10" dirty="0">
                <a:latin typeface="Calibri"/>
                <a:cs typeface="Calibri"/>
              </a:rPr>
              <a:t>hypertension</a:t>
            </a:r>
            <a:r>
              <a:rPr sz="2400" spc="-55" dirty="0">
                <a:latin typeface="Calibri"/>
                <a:cs typeface="Calibri"/>
              </a:rPr>
              <a:t> </a:t>
            </a:r>
            <a:r>
              <a:rPr sz="2400" spc="-25" dirty="0">
                <a:latin typeface="Calibri"/>
                <a:cs typeface="Calibri"/>
              </a:rPr>
              <a:t>and </a:t>
            </a:r>
            <a:r>
              <a:rPr sz="2400" dirty="0">
                <a:latin typeface="Calibri"/>
                <a:cs typeface="Calibri"/>
              </a:rPr>
              <a:t>heart</a:t>
            </a:r>
            <a:r>
              <a:rPr sz="2400" spc="-10" dirty="0">
                <a:latin typeface="Calibri"/>
                <a:cs typeface="Calibri"/>
              </a:rPr>
              <a:t> failure</a:t>
            </a:r>
            <a:endParaRPr sz="2400">
              <a:latin typeface="Calibri"/>
              <a:cs typeface="Calibri"/>
            </a:endParaRPr>
          </a:p>
        </p:txBody>
      </p:sp>
      <p:pic>
        <p:nvPicPr>
          <p:cNvPr id="6" name="object 6"/>
          <p:cNvPicPr/>
          <p:nvPr/>
        </p:nvPicPr>
        <p:blipFill>
          <a:blip r:embed="rId2" cstate="print"/>
          <a:stretch>
            <a:fillRect/>
          </a:stretch>
        </p:blipFill>
        <p:spPr>
          <a:xfrm>
            <a:off x="3579876" y="355091"/>
            <a:ext cx="3548633" cy="1116329"/>
          </a:xfrm>
          <a:prstGeom prst="rect">
            <a:avLst/>
          </a:prstGeom>
        </p:spPr>
      </p:pic>
      <p:sp>
        <p:nvSpPr>
          <p:cNvPr id="7" name="object 7"/>
          <p:cNvSpPr txBox="1">
            <a:spLocks noGrp="1"/>
          </p:cNvSpPr>
          <p:nvPr>
            <p:ph type="title"/>
          </p:nvPr>
        </p:nvSpPr>
        <p:spPr>
          <a:prstGeom prst="rect">
            <a:avLst/>
          </a:prstGeom>
        </p:spPr>
        <p:txBody>
          <a:bodyPr vert="horz" wrap="square" lIns="0" tIns="12065" rIns="0" bIns="0" rtlCol="0">
            <a:spAutoFit/>
          </a:bodyPr>
          <a:lstStyle/>
          <a:p>
            <a:pPr marL="3171190">
              <a:lnSpc>
                <a:spcPct val="100000"/>
              </a:lnSpc>
              <a:spcBef>
                <a:spcPts val="95"/>
              </a:spcBef>
            </a:pPr>
            <a:r>
              <a:rPr b="1" dirty="0">
                <a:latin typeface="Calibri"/>
                <a:cs typeface="Calibri"/>
              </a:rPr>
              <a:t>Labour</a:t>
            </a:r>
            <a:r>
              <a:rPr b="1" spc="-150" dirty="0">
                <a:latin typeface="Calibri"/>
                <a:cs typeface="Calibri"/>
              </a:rPr>
              <a:t> </a:t>
            </a:r>
            <a:r>
              <a:rPr b="1" spc="-10" dirty="0">
                <a:latin typeface="Calibri"/>
                <a:cs typeface="Calibri"/>
              </a:rPr>
              <a:t>stages</a:t>
            </a:r>
          </a:p>
        </p:txBody>
      </p:sp>
      <p:pic>
        <p:nvPicPr>
          <p:cNvPr id="8" name="object 8"/>
          <p:cNvPicPr/>
          <p:nvPr/>
        </p:nvPicPr>
        <p:blipFill>
          <a:blip r:embed="rId3" cstate="print"/>
          <a:stretch>
            <a:fillRect/>
          </a:stretch>
        </p:blipFill>
        <p:spPr>
          <a:xfrm>
            <a:off x="10265819" y="390479"/>
            <a:ext cx="1525197" cy="8878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4582" y="2857322"/>
            <a:ext cx="1675764" cy="574675"/>
          </a:xfrm>
          <a:prstGeom prst="rect">
            <a:avLst/>
          </a:prstGeom>
        </p:spPr>
        <p:txBody>
          <a:bodyPr vert="horz" wrap="square" lIns="0" tIns="12700" rIns="0" bIns="0" rtlCol="0">
            <a:spAutoFit/>
          </a:bodyPr>
          <a:lstStyle/>
          <a:p>
            <a:pPr marL="12700">
              <a:lnSpc>
                <a:spcPct val="100000"/>
              </a:lnSpc>
              <a:spcBef>
                <a:spcPts val="100"/>
              </a:spcBef>
            </a:pPr>
            <a:r>
              <a:rPr sz="3600" b="0" spc="-10" dirty="0">
                <a:latin typeface="Calibri Light"/>
                <a:cs typeface="Calibri Light"/>
              </a:rPr>
              <a:t>Contents</a:t>
            </a:r>
            <a:endParaRPr sz="3600">
              <a:latin typeface="Calibri Light"/>
              <a:cs typeface="Calibri Light"/>
            </a:endParaRPr>
          </a:p>
        </p:txBody>
      </p:sp>
      <p:sp>
        <p:nvSpPr>
          <p:cNvPr id="3" name="object 3"/>
          <p:cNvSpPr/>
          <p:nvPr/>
        </p:nvSpPr>
        <p:spPr>
          <a:xfrm>
            <a:off x="0" y="2656331"/>
            <a:ext cx="1275715" cy="2235835"/>
          </a:xfrm>
          <a:custGeom>
            <a:avLst/>
            <a:gdLst/>
            <a:ahLst/>
            <a:cxnLst/>
            <a:rect l="l" t="t" r="r" b="b"/>
            <a:pathLst>
              <a:path w="1275715" h="2235835">
                <a:moveTo>
                  <a:pt x="669036" y="672084"/>
                </a:moveTo>
                <a:lnTo>
                  <a:pt x="449605" y="451662"/>
                </a:lnTo>
                <a:lnTo>
                  <a:pt x="588213" y="313055"/>
                </a:lnTo>
                <a:lnTo>
                  <a:pt x="292544" y="17399"/>
                </a:lnTo>
                <a:lnTo>
                  <a:pt x="154609" y="155333"/>
                </a:lnTo>
                <a:lnTo>
                  <a:pt x="0" y="0"/>
                </a:lnTo>
                <a:lnTo>
                  <a:pt x="0" y="309943"/>
                </a:lnTo>
                <a:lnTo>
                  <a:pt x="0" y="316179"/>
                </a:lnTo>
                <a:lnTo>
                  <a:pt x="0" y="1344168"/>
                </a:lnTo>
                <a:lnTo>
                  <a:pt x="669036" y="672084"/>
                </a:lnTo>
                <a:close/>
              </a:path>
              <a:path w="1275715" h="2235835">
                <a:moveTo>
                  <a:pt x="1275715" y="1786255"/>
                </a:moveTo>
                <a:lnTo>
                  <a:pt x="826490" y="1337056"/>
                </a:lnTo>
                <a:lnTo>
                  <a:pt x="377253" y="1786255"/>
                </a:lnTo>
                <a:lnTo>
                  <a:pt x="826490" y="2235581"/>
                </a:lnTo>
                <a:lnTo>
                  <a:pt x="887577" y="2174481"/>
                </a:lnTo>
                <a:lnTo>
                  <a:pt x="948690" y="2235581"/>
                </a:lnTo>
                <a:lnTo>
                  <a:pt x="1107338" y="2076958"/>
                </a:lnTo>
                <a:lnTo>
                  <a:pt x="1046213" y="2015807"/>
                </a:lnTo>
                <a:lnTo>
                  <a:pt x="1275715" y="1786255"/>
                </a:lnTo>
                <a:close/>
              </a:path>
            </a:pathLst>
          </a:custGeom>
          <a:solidFill>
            <a:srgbClr val="FFC000">
              <a:alpha val="30198"/>
            </a:srgbClr>
          </a:solidFill>
        </p:spPr>
        <p:txBody>
          <a:bodyPr wrap="square" lIns="0" tIns="0" rIns="0" bIns="0" rtlCol="0"/>
          <a:lstStyle/>
          <a:p>
            <a:endParaRPr/>
          </a:p>
        </p:txBody>
      </p:sp>
      <p:sp>
        <p:nvSpPr>
          <p:cNvPr id="4" name="object 4"/>
          <p:cNvSpPr/>
          <p:nvPr/>
        </p:nvSpPr>
        <p:spPr>
          <a:xfrm>
            <a:off x="10100043" y="4766182"/>
            <a:ext cx="2092325" cy="2092325"/>
          </a:xfrm>
          <a:custGeom>
            <a:avLst/>
            <a:gdLst/>
            <a:ahLst/>
            <a:cxnLst/>
            <a:rect l="l" t="t" r="r" b="b"/>
            <a:pathLst>
              <a:path w="2092325" h="2092325">
                <a:moveTo>
                  <a:pt x="2091956" y="0"/>
                </a:moveTo>
                <a:lnTo>
                  <a:pt x="1559433" y="532498"/>
                </a:lnTo>
                <a:lnTo>
                  <a:pt x="1366913" y="339979"/>
                </a:lnTo>
                <a:lnTo>
                  <a:pt x="771918" y="935062"/>
                </a:lnTo>
                <a:lnTo>
                  <a:pt x="964361" y="1127531"/>
                </a:lnTo>
                <a:lnTo>
                  <a:pt x="0" y="2091817"/>
                </a:lnTo>
                <a:lnTo>
                  <a:pt x="2091080" y="2091817"/>
                </a:lnTo>
                <a:lnTo>
                  <a:pt x="2091956" y="1818970"/>
                </a:lnTo>
                <a:lnTo>
                  <a:pt x="2091956" y="0"/>
                </a:lnTo>
                <a:close/>
              </a:path>
            </a:pathLst>
          </a:custGeom>
          <a:solidFill>
            <a:srgbClr val="4472C4">
              <a:alpha val="30198"/>
            </a:srgbClr>
          </a:solidFill>
        </p:spPr>
        <p:txBody>
          <a:bodyPr wrap="square" lIns="0" tIns="0" rIns="0" bIns="0" rtlCol="0"/>
          <a:lstStyle/>
          <a:p>
            <a:endParaRPr/>
          </a:p>
        </p:txBody>
      </p:sp>
      <p:sp>
        <p:nvSpPr>
          <p:cNvPr id="5" name="object 5"/>
          <p:cNvSpPr txBox="1"/>
          <p:nvPr/>
        </p:nvSpPr>
        <p:spPr>
          <a:xfrm>
            <a:off x="4971034" y="882124"/>
            <a:ext cx="4412615" cy="1316990"/>
          </a:xfrm>
          <a:prstGeom prst="rect">
            <a:avLst/>
          </a:prstGeom>
        </p:spPr>
        <p:txBody>
          <a:bodyPr vert="horz" wrap="square" lIns="0" tIns="131445" rIns="0" bIns="0" rtlCol="0">
            <a:spAutoFit/>
          </a:bodyPr>
          <a:lstStyle/>
          <a:p>
            <a:pPr marL="254635" indent="-244475">
              <a:lnSpc>
                <a:spcPct val="100000"/>
              </a:lnSpc>
              <a:spcBef>
                <a:spcPts val="1035"/>
              </a:spcBef>
              <a:buSzPct val="95833"/>
              <a:buFont typeface="Wingdings"/>
              <a:buChar char=""/>
              <a:tabLst>
                <a:tab pos="254635" algn="l"/>
              </a:tabLst>
            </a:pPr>
            <a:r>
              <a:rPr sz="2400" b="1" spc="-10" dirty="0">
                <a:latin typeface="Calibri"/>
                <a:cs typeface="Calibri"/>
              </a:rPr>
              <a:t>INTRODUCTION</a:t>
            </a:r>
            <a:endParaRPr sz="2400">
              <a:latin typeface="Calibri"/>
              <a:cs typeface="Calibri"/>
            </a:endParaRPr>
          </a:p>
          <a:p>
            <a:pPr marL="240665" indent="-227965">
              <a:lnSpc>
                <a:spcPct val="100000"/>
              </a:lnSpc>
              <a:spcBef>
                <a:spcPts val="780"/>
              </a:spcBef>
              <a:buFont typeface="Arial"/>
              <a:buChar char="•"/>
              <a:tabLst>
                <a:tab pos="240665" algn="l"/>
              </a:tabLst>
            </a:pPr>
            <a:r>
              <a:rPr sz="2000" dirty="0">
                <a:latin typeface="Calibri"/>
                <a:cs typeface="Calibri"/>
              </a:rPr>
              <a:t>Cardiovascular</a:t>
            </a:r>
            <a:r>
              <a:rPr sz="2000" spc="330" dirty="0">
                <a:latin typeface="Calibri"/>
                <a:cs typeface="Calibri"/>
              </a:rPr>
              <a:t> </a:t>
            </a:r>
            <a:r>
              <a:rPr sz="2000" spc="-10" dirty="0">
                <a:latin typeface="Calibri"/>
                <a:cs typeface="Calibri"/>
              </a:rPr>
              <a:t>adaptation</a:t>
            </a:r>
            <a:r>
              <a:rPr sz="2000" spc="-55" dirty="0">
                <a:latin typeface="Calibri"/>
                <a:cs typeface="Calibri"/>
              </a:rPr>
              <a:t> </a:t>
            </a:r>
            <a:r>
              <a:rPr sz="2000" dirty="0">
                <a:latin typeface="Calibri"/>
                <a:cs typeface="Calibri"/>
              </a:rPr>
              <a:t>to</a:t>
            </a:r>
            <a:r>
              <a:rPr sz="2000" spc="-55" dirty="0">
                <a:latin typeface="Calibri"/>
                <a:cs typeface="Calibri"/>
              </a:rPr>
              <a:t> </a:t>
            </a:r>
            <a:r>
              <a:rPr sz="2000" spc="-10" dirty="0">
                <a:latin typeface="Calibri"/>
                <a:cs typeface="Calibri"/>
              </a:rPr>
              <a:t>pregnancy</a:t>
            </a:r>
            <a:endParaRPr sz="2000">
              <a:latin typeface="Calibri"/>
              <a:cs typeface="Calibri"/>
            </a:endParaRPr>
          </a:p>
          <a:p>
            <a:pPr marL="240665" indent="-227965">
              <a:lnSpc>
                <a:spcPct val="100000"/>
              </a:lnSpc>
              <a:spcBef>
                <a:spcPts val="770"/>
              </a:spcBef>
              <a:buFont typeface="Arial"/>
              <a:buChar char="•"/>
              <a:tabLst>
                <a:tab pos="240665" algn="l"/>
              </a:tabLst>
            </a:pPr>
            <a:r>
              <a:rPr sz="2000" dirty="0">
                <a:latin typeface="Calibri"/>
                <a:cs typeface="Calibri"/>
              </a:rPr>
              <a:t>Pre</a:t>
            </a:r>
            <a:r>
              <a:rPr sz="2000" spc="-50" dirty="0">
                <a:latin typeface="Calibri"/>
                <a:cs typeface="Calibri"/>
              </a:rPr>
              <a:t> </a:t>
            </a:r>
            <a:r>
              <a:rPr sz="2000" dirty="0">
                <a:latin typeface="Calibri"/>
                <a:cs typeface="Calibri"/>
              </a:rPr>
              <a:t>pregnancy</a:t>
            </a:r>
            <a:r>
              <a:rPr sz="2000" spc="-70" dirty="0">
                <a:latin typeface="Calibri"/>
                <a:cs typeface="Calibri"/>
              </a:rPr>
              <a:t> </a:t>
            </a:r>
            <a:r>
              <a:rPr sz="2000" spc="-10" dirty="0">
                <a:latin typeface="Calibri"/>
                <a:cs typeface="Calibri"/>
              </a:rPr>
              <a:t>counseling</a:t>
            </a:r>
            <a:endParaRPr sz="2000">
              <a:latin typeface="Calibri"/>
              <a:cs typeface="Calibri"/>
            </a:endParaRPr>
          </a:p>
        </p:txBody>
      </p:sp>
      <p:sp>
        <p:nvSpPr>
          <p:cNvPr id="6" name="object 6"/>
          <p:cNvSpPr txBox="1"/>
          <p:nvPr/>
        </p:nvSpPr>
        <p:spPr>
          <a:xfrm>
            <a:off x="4971034" y="2173579"/>
            <a:ext cx="4053204" cy="3050540"/>
          </a:xfrm>
          <a:prstGeom prst="rect">
            <a:avLst/>
          </a:prstGeom>
        </p:spPr>
        <p:txBody>
          <a:bodyPr vert="horz" wrap="square" lIns="0" tIns="108585" rIns="0" bIns="0" rtlCol="0">
            <a:spAutoFit/>
          </a:bodyPr>
          <a:lstStyle/>
          <a:p>
            <a:pPr marL="297180" indent="-284480">
              <a:lnSpc>
                <a:spcPct val="100000"/>
              </a:lnSpc>
              <a:spcBef>
                <a:spcPts val="855"/>
              </a:spcBef>
              <a:buFont typeface="Arial"/>
              <a:buChar char="•"/>
              <a:tabLst>
                <a:tab pos="297180" algn="l"/>
              </a:tabLst>
            </a:pPr>
            <a:r>
              <a:rPr sz="2000" spc="-10" dirty="0">
                <a:latin typeface="Calibri"/>
                <a:cs typeface="Calibri"/>
              </a:rPr>
              <a:t>Antenatal</a:t>
            </a:r>
            <a:r>
              <a:rPr sz="2000" spc="-55" dirty="0">
                <a:latin typeface="Calibri"/>
                <a:cs typeface="Calibri"/>
              </a:rPr>
              <a:t> </a:t>
            </a:r>
            <a:r>
              <a:rPr sz="2000" spc="-10" dirty="0">
                <a:latin typeface="Calibri"/>
                <a:cs typeface="Calibri"/>
              </a:rPr>
              <a:t>management</a:t>
            </a:r>
            <a:endParaRPr sz="2000" dirty="0">
              <a:latin typeface="Calibri"/>
              <a:cs typeface="Calibri"/>
            </a:endParaRPr>
          </a:p>
          <a:p>
            <a:pPr marL="240665" indent="-227965">
              <a:lnSpc>
                <a:spcPct val="100000"/>
              </a:lnSpc>
              <a:spcBef>
                <a:spcPts val="755"/>
              </a:spcBef>
              <a:buFont typeface="Arial"/>
              <a:buChar char="•"/>
              <a:tabLst>
                <a:tab pos="240665" algn="l"/>
              </a:tabLst>
            </a:pPr>
            <a:r>
              <a:rPr sz="2000" dirty="0">
                <a:latin typeface="Calibri"/>
                <a:cs typeface="Calibri"/>
              </a:rPr>
              <a:t>High</a:t>
            </a:r>
            <a:r>
              <a:rPr sz="2000" spc="-65" dirty="0">
                <a:latin typeface="Calibri"/>
                <a:cs typeface="Calibri"/>
              </a:rPr>
              <a:t> </a:t>
            </a:r>
            <a:r>
              <a:rPr sz="2000" dirty="0">
                <a:latin typeface="Calibri"/>
                <a:cs typeface="Calibri"/>
              </a:rPr>
              <a:t>risk</a:t>
            </a:r>
            <a:r>
              <a:rPr sz="2000" spc="-45" dirty="0">
                <a:latin typeface="Calibri"/>
                <a:cs typeface="Calibri"/>
              </a:rPr>
              <a:t> </a:t>
            </a:r>
            <a:r>
              <a:rPr sz="2000" dirty="0">
                <a:latin typeface="Calibri"/>
                <a:cs typeface="Calibri"/>
              </a:rPr>
              <a:t>cardiac</a:t>
            </a:r>
            <a:r>
              <a:rPr sz="2000" spc="-50" dirty="0">
                <a:latin typeface="Calibri"/>
                <a:cs typeface="Calibri"/>
              </a:rPr>
              <a:t> </a:t>
            </a:r>
            <a:r>
              <a:rPr sz="2000" spc="-10" dirty="0">
                <a:latin typeface="Calibri"/>
                <a:cs typeface="Calibri"/>
              </a:rPr>
              <a:t>conditions</a:t>
            </a:r>
            <a:endParaRPr sz="2000" dirty="0">
              <a:latin typeface="Calibri"/>
              <a:cs typeface="Calibri"/>
            </a:endParaRPr>
          </a:p>
          <a:p>
            <a:pPr marL="240665" indent="-227965">
              <a:lnSpc>
                <a:spcPct val="100000"/>
              </a:lnSpc>
              <a:spcBef>
                <a:spcPts val="770"/>
              </a:spcBef>
              <a:buFont typeface="Arial"/>
              <a:buChar char="•"/>
              <a:tabLst>
                <a:tab pos="240665" algn="l"/>
              </a:tabLst>
            </a:pPr>
            <a:r>
              <a:rPr sz="2000" dirty="0">
                <a:latin typeface="Calibri"/>
                <a:cs typeface="Calibri"/>
              </a:rPr>
              <a:t>Fetal</a:t>
            </a:r>
            <a:r>
              <a:rPr sz="2000" spc="-60" dirty="0">
                <a:latin typeface="Calibri"/>
                <a:cs typeface="Calibri"/>
              </a:rPr>
              <a:t> </a:t>
            </a:r>
            <a:r>
              <a:rPr sz="2000" dirty="0">
                <a:latin typeface="Calibri"/>
                <a:cs typeface="Calibri"/>
              </a:rPr>
              <a:t>risk</a:t>
            </a:r>
            <a:r>
              <a:rPr sz="2000" spc="-55" dirty="0">
                <a:latin typeface="Calibri"/>
                <a:cs typeface="Calibri"/>
              </a:rPr>
              <a:t> </a:t>
            </a:r>
            <a:r>
              <a:rPr sz="2000" dirty="0">
                <a:latin typeface="Calibri"/>
                <a:cs typeface="Calibri"/>
              </a:rPr>
              <a:t>of</a:t>
            </a:r>
            <a:r>
              <a:rPr sz="2000" spc="-75" dirty="0">
                <a:latin typeface="Calibri"/>
                <a:cs typeface="Calibri"/>
              </a:rPr>
              <a:t> </a:t>
            </a:r>
            <a:r>
              <a:rPr sz="2000" spc="-10" dirty="0">
                <a:latin typeface="Calibri"/>
                <a:cs typeface="Calibri"/>
              </a:rPr>
              <a:t>maternal</a:t>
            </a:r>
            <a:r>
              <a:rPr sz="2000" spc="-45" dirty="0">
                <a:latin typeface="Calibri"/>
                <a:cs typeface="Calibri"/>
              </a:rPr>
              <a:t> </a:t>
            </a:r>
            <a:r>
              <a:rPr sz="2000" dirty="0">
                <a:latin typeface="Calibri"/>
                <a:cs typeface="Calibri"/>
              </a:rPr>
              <a:t>cardiac</a:t>
            </a:r>
            <a:r>
              <a:rPr sz="2000" spc="-65" dirty="0">
                <a:latin typeface="Calibri"/>
                <a:cs typeface="Calibri"/>
              </a:rPr>
              <a:t> </a:t>
            </a:r>
            <a:r>
              <a:rPr sz="2000" spc="-10" dirty="0">
                <a:latin typeface="Calibri"/>
                <a:cs typeface="Calibri"/>
              </a:rPr>
              <a:t>disease</a:t>
            </a:r>
            <a:endParaRPr sz="2000" dirty="0">
              <a:latin typeface="Calibri"/>
              <a:cs typeface="Calibri"/>
            </a:endParaRPr>
          </a:p>
          <a:p>
            <a:pPr marL="254635" indent="-244475">
              <a:lnSpc>
                <a:spcPct val="100000"/>
              </a:lnSpc>
              <a:spcBef>
                <a:spcPts val="705"/>
              </a:spcBef>
              <a:buSzPct val="95833"/>
              <a:buFont typeface="Wingdings"/>
              <a:buChar char=""/>
              <a:tabLst>
                <a:tab pos="254635" algn="l"/>
              </a:tabLst>
            </a:pPr>
            <a:r>
              <a:rPr sz="2400" b="1" dirty="0">
                <a:latin typeface="Calibri"/>
                <a:cs typeface="Calibri"/>
              </a:rPr>
              <a:t>Heart</a:t>
            </a:r>
            <a:r>
              <a:rPr sz="2400" b="1" spc="-60" dirty="0">
                <a:latin typeface="Calibri"/>
                <a:cs typeface="Calibri"/>
              </a:rPr>
              <a:t> </a:t>
            </a:r>
            <a:r>
              <a:rPr sz="2400" b="1" spc="-10" dirty="0">
                <a:latin typeface="Calibri"/>
                <a:cs typeface="Calibri"/>
              </a:rPr>
              <a:t>Failure</a:t>
            </a:r>
            <a:endParaRPr sz="2400" dirty="0">
              <a:latin typeface="Calibri"/>
              <a:cs typeface="Calibri"/>
            </a:endParaRPr>
          </a:p>
          <a:p>
            <a:pPr marL="254635" indent="-244475">
              <a:lnSpc>
                <a:spcPct val="100000"/>
              </a:lnSpc>
              <a:spcBef>
                <a:spcPts val="695"/>
              </a:spcBef>
              <a:buSzPct val="95833"/>
              <a:buFont typeface="Wingdings"/>
              <a:buChar char=""/>
              <a:tabLst>
                <a:tab pos="254635" algn="l"/>
              </a:tabLst>
            </a:pPr>
            <a:r>
              <a:rPr sz="2400" b="1" spc="-10" dirty="0">
                <a:latin typeface="Calibri"/>
                <a:cs typeface="Calibri"/>
              </a:rPr>
              <a:t>Cardiomyopathies</a:t>
            </a:r>
            <a:endParaRPr sz="2400" dirty="0">
              <a:latin typeface="Calibri"/>
              <a:cs typeface="Calibri"/>
            </a:endParaRPr>
          </a:p>
          <a:p>
            <a:pPr marL="254635" indent="-244475">
              <a:lnSpc>
                <a:spcPct val="100000"/>
              </a:lnSpc>
              <a:spcBef>
                <a:spcPts val="710"/>
              </a:spcBef>
              <a:buSzPct val="95833"/>
              <a:buFont typeface="Wingdings"/>
              <a:buChar char=""/>
              <a:tabLst>
                <a:tab pos="254635" algn="l"/>
              </a:tabLst>
            </a:pPr>
            <a:r>
              <a:rPr sz="2400" b="1" spc="-25" dirty="0">
                <a:latin typeface="Calibri"/>
                <a:cs typeface="Calibri"/>
              </a:rPr>
              <a:t>CVD</a:t>
            </a:r>
            <a:endParaRPr sz="2400" dirty="0">
              <a:latin typeface="Calibri"/>
              <a:cs typeface="Calibri"/>
            </a:endParaRPr>
          </a:p>
          <a:p>
            <a:pPr marL="254000" indent="-244475">
              <a:lnSpc>
                <a:spcPct val="100000"/>
              </a:lnSpc>
              <a:spcBef>
                <a:spcPts val="705"/>
              </a:spcBef>
              <a:buSzPct val="95833"/>
              <a:buFont typeface="Wingdings"/>
              <a:buChar char=""/>
              <a:tabLst>
                <a:tab pos="254000" algn="l"/>
              </a:tabLst>
            </a:pPr>
            <a:r>
              <a:rPr sz="2400" b="1" dirty="0">
                <a:latin typeface="Calibri"/>
                <a:cs typeface="Calibri"/>
              </a:rPr>
              <a:t>Congenital</a:t>
            </a:r>
            <a:r>
              <a:rPr sz="2400" b="1" spc="-85" dirty="0">
                <a:latin typeface="Calibri"/>
                <a:cs typeface="Calibri"/>
              </a:rPr>
              <a:t> </a:t>
            </a:r>
            <a:r>
              <a:rPr sz="2400" b="1" dirty="0">
                <a:latin typeface="Calibri"/>
                <a:cs typeface="Calibri"/>
              </a:rPr>
              <a:t>heart</a:t>
            </a:r>
            <a:r>
              <a:rPr sz="2400" b="1" spc="-85" dirty="0">
                <a:latin typeface="Calibri"/>
                <a:cs typeface="Calibri"/>
              </a:rPr>
              <a:t> </a:t>
            </a:r>
            <a:r>
              <a:rPr sz="2400" b="1" spc="-10" dirty="0">
                <a:latin typeface="Calibri"/>
                <a:cs typeface="Calibri"/>
              </a:rPr>
              <a:t>disease</a:t>
            </a:r>
            <a:endParaRPr sz="24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2809" y="676097"/>
            <a:ext cx="3430270" cy="574675"/>
          </a:xfrm>
          <a:prstGeom prst="rect">
            <a:avLst/>
          </a:prstGeom>
        </p:spPr>
        <p:txBody>
          <a:bodyPr vert="horz" wrap="square" lIns="0" tIns="12700" rIns="0" bIns="0" rtlCol="0">
            <a:spAutoFit/>
          </a:bodyPr>
          <a:lstStyle/>
          <a:p>
            <a:pPr marL="12700">
              <a:lnSpc>
                <a:spcPct val="100000"/>
              </a:lnSpc>
              <a:spcBef>
                <a:spcPts val="100"/>
              </a:spcBef>
            </a:pPr>
            <a:r>
              <a:rPr sz="3600" spc="-35" dirty="0"/>
              <a:t>Caesarean</a:t>
            </a:r>
            <a:r>
              <a:rPr sz="3600" spc="-125" dirty="0"/>
              <a:t> </a:t>
            </a:r>
            <a:r>
              <a:rPr sz="3600" spc="-10" dirty="0"/>
              <a:t>delivery</a:t>
            </a:r>
            <a:endParaRPr sz="3600"/>
          </a:p>
        </p:txBody>
      </p:sp>
      <p:sp>
        <p:nvSpPr>
          <p:cNvPr id="3" name="object 3"/>
          <p:cNvSpPr/>
          <p:nvPr/>
        </p:nvSpPr>
        <p:spPr>
          <a:xfrm>
            <a:off x="1192110" y="1792096"/>
            <a:ext cx="9711055" cy="311150"/>
          </a:xfrm>
          <a:custGeom>
            <a:avLst/>
            <a:gdLst/>
            <a:ahLst/>
            <a:cxnLst/>
            <a:rect l="l" t="t" r="r" b="b"/>
            <a:pathLst>
              <a:path w="9711055" h="311150">
                <a:moveTo>
                  <a:pt x="6780276" y="0"/>
                </a:moveTo>
                <a:lnTo>
                  <a:pt x="0" y="0"/>
                </a:lnTo>
                <a:lnTo>
                  <a:pt x="0" y="310896"/>
                </a:lnTo>
                <a:lnTo>
                  <a:pt x="6780276" y="310896"/>
                </a:lnTo>
                <a:lnTo>
                  <a:pt x="6780276" y="0"/>
                </a:lnTo>
                <a:close/>
              </a:path>
              <a:path w="9711055" h="311150">
                <a:moveTo>
                  <a:pt x="9710966" y="0"/>
                </a:moveTo>
                <a:lnTo>
                  <a:pt x="8161058" y="0"/>
                </a:lnTo>
                <a:lnTo>
                  <a:pt x="6780314" y="0"/>
                </a:lnTo>
                <a:lnTo>
                  <a:pt x="6780314" y="310896"/>
                </a:lnTo>
                <a:lnTo>
                  <a:pt x="8161058" y="310896"/>
                </a:lnTo>
                <a:lnTo>
                  <a:pt x="9710966" y="310896"/>
                </a:lnTo>
                <a:lnTo>
                  <a:pt x="9710966" y="0"/>
                </a:lnTo>
                <a:close/>
              </a:path>
            </a:pathLst>
          </a:custGeom>
          <a:solidFill>
            <a:srgbClr val="FFFF00"/>
          </a:solidFill>
        </p:spPr>
        <p:txBody>
          <a:bodyPr wrap="square" lIns="0" tIns="0" rIns="0" bIns="0" rtlCol="0"/>
          <a:lstStyle/>
          <a:p>
            <a:endParaRPr/>
          </a:p>
        </p:txBody>
      </p:sp>
      <p:sp>
        <p:nvSpPr>
          <p:cNvPr id="4" name="object 4"/>
          <p:cNvSpPr txBox="1"/>
          <p:nvPr/>
        </p:nvSpPr>
        <p:spPr>
          <a:xfrm>
            <a:off x="951077" y="1769110"/>
            <a:ext cx="9952355" cy="330835"/>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sz="2000" dirty="0">
                <a:latin typeface="Calibri"/>
                <a:cs typeface="Calibri"/>
              </a:rPr>
              <a:t>Should</a:t>
            </a:r>
            <a:r>
              <a:rPr sz="2000" spc="-65" dirty="0">
                <a:latin typeface="Calibri"/>
                <a:cs typeface="Calibri"/>
              </a:rPr>
              <a:t> </a:t>
            </a:r>
            <a:r>
              <a:rPr sz="2000" dirty="0">
                <a:latin typeface="Calibri"/>
                <a:cs typeface="Calibri"/>
              </a:rPr>
              <a:t>only</a:t>
            </a:r>
            <a:r>
              <a:rPr sz="2000" spc="-60" dirty="0">
                <a:latin typeface="Calibri"/>
                <a:cs typeface="Calibri"/>
              </a:rPr>
              <a:t> </a:t>
            </a:r>
            <a:r>
              <a:rPr sz="2000" dirty="0">
                <a:latin typeface="Calibri"/>
                <a:cs typeface="Calibri"/>
              </a:rPr>
              <a:t>be</a:t>
            </a:r>
            <a:r>
              <a:rPr sz="2000" spc="-45" dirty="0">
                <a:latin typeface="Calibri"/>
                <a:cs typeface="Calibri"/>
              </a:rPr>
              <a:t> </a:t>
            </a:r>
            <a:r>
              <a:rPr sz="2000" dirty="0">
                <a:latin typeface="Calibri"/>
                <a:cs typeface="Calibri"/>
              </a:rPr>
              <a:t>performed</a:t>
            </a:r>
            <a:r>
              <a:rPr sz="2000" spc="-55" dirty="0">
                <a:latin typeface="Calibri"/>
                <a:cs typeface="Calibri"/>
              </a:rPr>
              <a:t> </a:t>
            </a:r>
            <a:r>
              <a:rPr sz="2000" dirty="0">
                <a:latin typeface="Calibri"/>
                <a:cs typeface="Calibri"/>
              </a:rPr>
              <a:t>if</a:t>
            </a:r>
            <a:r>
              <a:rPr sz="2000" spc="-45" dirty="0">
                <a:latin typeface="Calibri"/>
                <a:cs typeface="Calibri"/>
              </a:rPr>
              <a:t> </a:t>
            </a:r>
            <a:r>
              <a:rPr sz="2000" dirty="0">
                <a:latin typeface="Calibri"/>
                <a:cs typeface="Calibri"/>
              </a:rPr>
              <a:t>the</a:t>
            </a:r>
            <a:r>
              <a:rPr sz="2000" spc="-50" dirty="0">
                <a:latin typeface="Calibri"/>
                <a:cs typeface="Calibri"/>
              </a:rPr>
              <a:t> </a:t>
            </a:r>
            <a:r>
              <a:rPr sz="2000" spc="-10" dirty="0">
                <a:latin typeface="Calibri"/>
                <a:cs typeface="Calibri"/>
              </a:rPr>
              <a:t>maternal</a:t>
            </a:r>
            <a:r>
              <a:rPr sz="2000" spc="-25" dirty="0">
                <a:latin typeface="Calibri"/>
                <a:cs typeface="Calibri"/>
              </a:rPr>
              <a:t> </a:t>
            </a:r>
            <a:r>
              <a:rPr sz="2000" dirty="0">
                <a:latin typeface="Calibri"/>
                <a:cs typeface="Calibri"/>
              </a:rPr>
              <a:t>condition</a:t>
            </a:r>
            <a:r>
              <a:rPr sz="2000" spc="-65" dirty="0">
                <a:latin typeface="Calibri"/>
                <a:cs typeface="Calibri"/>
              </a:rPr>
              <a:t> </a:t>
            </a:r>
            <a:r>
              <a:rPr sz="2000" dirty="0">
                <a:latin typeface="Calibri"/>
                <a:cs typeface="Calibri"/>
              </a:rPr>
              <a:t>is</a:t>
            </a:r>
            <a:r>
              <a:rPr sz="2000" spc="-40" dirty="0">
                <a:latin typeface="Calibri"/>
                <a:cs typeface="Calibri"/>
              </a:rPr>
              <a:t> </a:t>
            </a:r>
            <a:r>
              <a:rPr sz="2000" dirty="0">
                <a:latin typeface="Calibri"/>
                <a:cs typeface="Calibri"/>
              </a:rPr>
              <a:t>considered</a:t>
            </a:r>
            <a:r>
              <a:rPr sz="2000" spc="-30" dirty="0">
                <a:latin typeface="Calibri"/>
                <a:cs typeface="Calibri"/>
              </a:rPr>
              <a:t> </a:t>
            </a:r>
            <a:r>
              <a:rPr sz="2000" b="1" dirty="0">
                <a:solidFill>
                  <a:srgbClr val="FF0000"/>
                </a:solidFill>
                <a:latin typeface="Calibri"/>
                <a:cs typeface="Calibri"/>
              </a:rPr>
              <a:t>too</a:t>
            </a:r>
            <a:r>
              <a:rPr sz="2000" b="1" spc="-60" dirty="0">
                <a:solidFill>
                  <a:srgbClr val="FF0000"/>
                </a:solidFill>
                <a:latin typeface="Calibri"/>
                <a:cs typeface="Calibri"/>
              </a:rPr>
              <a:t> </a:t>
            </a:r>
            <a:r>
              <a:rPr sz="2000" b="1" dirty="0">
                <a:solidFill>
                  <a:srgbClr val="FF0000"/>
                </a:solidFill>
                <a:latin typeface="Calibri"/>
                <a:cs typeface="Calibri"/>
              </a:rPr>
              <a:t>unstable</a:t>
            </a:r>
            <a:r>
              <a:rPr sz="2000" b="1" spc="-65" dirty="0">
                <a:solidFill>
                  <a:srgbClr val="FF0000"/>
                </a:solidFill>
                <a:latin typeface="Calibri"/>
                <a:cs typeface="Calibri"/>
              </a:rPr>
              <a:t> </a:t>
            </a:r>
            <a:r>
              <a:rPr sz="2000" dirty="0">
                <a:latin typeface="Calibri"/>
                <a:cs typeface="Calibri"/>
              </a:rPr>
              <a:t>to</a:t>
            </a:r>
            <a:r>
              <a:rPr sz="2000" spc="-40" dirty="0">
                <a:latin typeface="Calibri"/>
                <a:cs typeface="Calibri"/>
              </a:rPr>
              <a:t> </a:t>
            </a:r>
            <a:r>
              <a:rPr sz="2000" spc="-10" dirty="0">
                <a:latin typeface="Calibri"/>
                <a:cs typeface="Calibri"/>
              </a:rPr>
              <a:t>tolerate</a:t>
            </a:r>
            <a:r>
              <a:rPr sz="2000" spc="-35" dirty="0">
                <a:latin typeface="Calibri"/>
                <a:cs typeface="Calibri"/>
              </a:rPr>
              <a:t> </a:t>
            </a:r>
            <a:r>
              <a:rPr sz="2000" spc="-25" dirty="0">
                <a:latin typeface="Calibri"/>
                <a:cs typeface="Calibri"/>
              </a:rPr>
              <a:t>the</a:t>
            </a:r>
            <a:endParaRPr sz="2000">
              <a:latin typeface="Calibri"/>
              <a:cs typeface="Calibri"/>
            </a:endParaRPr>
          </a:p>
        </p:txBody>
      </p:sp>
      <p:sp>
        <p:nvSpPr>
          <p:cNvPr id="5" name="object 5"/>
          <p:cNvSpPr txBox="1"/>
          <p:nvPr/>
        </p:nvSpPr>
        <p:spPr>
          <a:xfrm>
            <a:off x="1192110" y="2102992"/>
            <a:ext cx="3245485" cy="274320"/>
          </a:xfrm>
          <a:prstGeom prst="rect">
            <a:avLst/>
          </a:prstGeom>
          <a:solidFill>
            <a:srgbClr val="FFFF00"/>
          </a:solidFill>
        </p:spPr>
        <p:txBody>
          <a:bodyPr vert="horz" wrap="square" lIns="0" tIns="0" rIns="0" bIns="0" rtlCol="0">
            <a:spAutoFit/>
          </a:bodyPr>
          <a:lstStyle/>
          <a:p>
            <a:pPr>
              <a:lnSpc>
                <a:spcPts val="2035"/>
              </a:lnSpc>
            </a:pPr>
            <a:r>
              <a:rPr sz="2000" spc="-10" dirty="0">
                <a:latin typeface="Calibri"/>
                <a:cs typeface="Calibri"/>
              </a:rPr>
              <a:t>physiological</a:t>
            </a:r>
            <a:r>
              <a:rPr sz="2000" spc="-40" dirty="0">
                <a:latin typeface="Calibri"/>
                <a:cs typeface="Calibri"/>
              </a:rPr>
              <a:t> </a:t>
            </a:r>
            <a:r>
              <a:rPr sz="2000" dirty="0">
                <a:latin typeface="Calibri"/>
                <a:cs typeface="Calibri"/>
              </a:rPr>
              <a:t>demands</a:t>
            </a:r>
            <a:r>
              <a:rPr sz="2000" spc="-15" dirty="0">
                <a:latin typeface="Calibri"/>
                <a:cs typeface="Calibri"/>
              </a:rPr>
              <a:t> </a:t>
            </a:r>
            <a:r>
              <a:rPr sz="2000" dirty="0">
                <a:latin typeface="Calibri"/>
                <a:cs typeface="Calibri"/>
              </a:rPr>
              <a:t>of</a:t>
            </a:r>
            <a:r>
              <a:rPr sz="2000" spc="-20" dirty="0">
                <a:latin typeface="Calibri"/>
                <a:cs typeface="Calibri"/>
              </a:rPr>
              <a:t> </a:t>
            </a:r>
            <a:r>
              <a:rPr sz="2000" spc="-10" dirty="0">
                <a:latin typeface="Calibri"/>
                <a:cs typeface="Calibri"/>
              </a:rPr>
              <a:t>labor.</a:t>
            </a:r>
            <a:endParaRPr sz="2000">
              <a:latin typeface="Calibri"/>
              <a:cs typeface="Calibri"/>
            </a:endParaRPr>
          </a:p>
        </p:txBody>
      </p:sp>
      <p:sp>
        <p:nvSpPr>
          <p:cNvPr id="6" name="object 6"/>
          <p:cNvSpPr txBox="1"/>
          <p:nvPr/>
        </p:nvSpPr>
        <p:spPr>
          <a:xfrm>
            <a:off x="722172" y="2677302"/>
            <a:ext cx="7972425" cy="2206625"/>
          </a:xfrm>
          <a:prstGeom prst="rect">
            <a:avLst/>
          </a:prstGeom>
        </p:spPr>
        <p:txBody>
          <a:bodyPr vert="horz" wrap="square" lIns="0" tIns="71120" rIns="0" bIns="0" rtlCol="0">
            <a:spAutoFit/>
          </a:bodyPr>
          <a:lstStyle/>
          <a:p>
            <a:pPr marL="468630" indent="-227329">
              <a:lnSpc>
                <a:spcPct val="100000"/>
              </a:lnSpc>
              <a:spcBef>
                <a:spcPts val="560"/>
              </a:spcBef>
              <a:buFont typeface="Arial"/>
              <a:buChar char="•"/>
              <a:tabLst>
                <a:tab pos="468630" algn="l"/>
              </a:tabLst>
            </a:pPr>
            <a:r>
              <a:rPr sz="2400" b="1" dirty="0">
                <a:latin typeface="Calibri"/>
                <a:cs typeface="Calibri"/>
              </a:rPr>
              <a:t>Cesarean</a:t>
            </a:r>
            <a:r>
              <a:rPr sz="2400" b="1" spc="-55" dirty="0">
                <a:latin typeface="Calibri"/>
                <a:cs typeface="Calibri"/>
              </a:rPr>
              <a:t> </a:t>
            </a:r>
            <a:r>
              <a:rPr sz="2400" b="1" dirty="0">
                <a:latin typeface="Calibri"/>
                <a:cs typeface="Calibri"/>
              </a:rPr>
              <a:t>delivery</a:t>
            </a:r>
            <a:r>
              <a:rPr sz="2400" b="1" spc="-50" dirty="0">
                <a:latin typeface="Calibri"/>
                <a:cs typeface="Calibri"/>
              </a:rPr>
              <a:t> </a:t>
            </a:r>
            <a:r>
              <a:rPr sz="2400" b="1" dirty="0">
                <a:latin typeface="Calibri"/>
                <a:cs typeface="Calibri"/>
              </a:rPr>
              <a:t>is</a:t>
            </a:r>
            <a:r>
              <a:rPr sz="2400" b="1" spc="-45" dirty="0">
                <a:latin typeface="Calibri"/>
                <a:cs typeface="Calibri"/>
              </a:rPr>
              <a:t> </a:t>
            </a:r>
            <a:r>
              <a:rPr sz="2400" b="1" spc="-10" dirty="0">
                <a:latin typeface="Calibri"/>
                <a:cs typeface="Calibri"/>
              </a:rPr>
              <a:t>associated</a:t>
            </a:r>
            <a:r>
              <a:rPr sz="2400" b="1" spc="-55" dirty="0">
                <a:latin typeface="Calibri"/>
                <a:cs typeface="Calibri"/>
              </a:rPr>
              <a:t> </a:t>
            </a:r>
            <a:r>
              <a:rPr sz="2400" b="1" dirty="0">
                <a:latin typeface="Calibri"/>
                <a:cs typeface="Calibri"/>
              </a:rPr>
              <a:t>with</a:t>
            </a:r>
            <a:r>
              <a:rPr sz="2400" b="1" spc="-50" dirty="0">
                <a:latin typeface="Calibri"/>
                <a:cs typeface="Calibri"/>
              </a:rPr>
              <a:t> </a:t>
            </a:r>
            <a:r>
              <a:rPr sz="2400" b="1" dirty="0">
                <a:latin typeface="Calibri"/>
                <a:cs typeface="Calibri"/>
              </a:rPr>
              <a:t>an</a:t>
            </a:r>
            <a:r>
              <a:rPr sz="2400" b="1" spc="-55" dirty="0">
                <a:latin typeface="Calibri"/>
                <a:cs typeface="Calibri"/>
              </a:rPr>
              <a:t> </a:t>
            </a:r>
            <a:r>
              <a:rPr sz="2400" b="1" dirty="0">
                <a:latin typeface="Calibri"/>
                <a:cs typeface="Calibri"/>
              </a:rPr>
              <a:t>increased</a:t>
            </a:r>
            <a:r>
              <a:rPr sz="2400" b="1" spc="-55" dirty="0">
                <a:latin typeface="Calibri"/>
                <a:cs typeface="Calibri"/>
              </a:rPr>
              <a:t> </a:t>
            </a:r>
            <a:r>
              <a:rPr sz="2400" b="1" dirty="0">
                <a:latin typeface="Calibri"/>
                <a:cs typeface="Calibri"/>
              </a:rPr>
              <a:t>risk</a:t>
            </a:r>
            <a:r>
              <a:rPr sz="2400" b="1" spc="-50" dirty="0">
                <a:latin typeface="Calibri"/>
                <a:cs typeface="Calibri"/>
              </a:rPr>
              <a:t> </a:t>
            </a:r>
            <a:r>
              <a:rPr sz="2400" b="1" dirty="0">
                <a:latin typeface="Calibri"/>
                <a:cs typeface="Calibri"/>
              </a:rPr>
              <a:t>of</a:t>
            </a:r>
            <a:r>
              <a:rPr sz="2400" b="1" spc="-50" dirty="0">
                <a:latin typeface="Calibri"/>
                <a:cs typeface="Calibri"/>
              </a:rPr>
              <a:t> :</a:t>
            </a:r>
            <a:endParaRPr sz="2400">
              <a:latin typeface="Calibri"/>
              <a:cs typeface="Calibri"/>
            </a:endParaRPr>
          </a:p>
          <a:p>
            <a:pPr marL="413384" indent="-342900">
              <a:lnSpc>
                <a:spcPct val="100000"/>
              </a:lnSpc>
              <a:spcBef>
                <a:spcPts val="385"/>
              </a:spcBef>
              <a:buFont typeface="Wingdings"/>
              <a:buChar char=""/>
              <a:tabLst>
                <a:tab pos="413384" algn="l"/>
              </a:tabLst>
            </a:pPr>
            <a:r>
              <a:rPr sz="2000" spc="-10" dirty="0">
                <a:solidFill>
                  <a:srgbClr val="FF0000"/>
                </a:solidFill>
                <a:latin typeface="Calibri"/>
                <a:cs typeface="Calibri"/>
              </a:rPr>
              <a:t>Hemorrhage</a:t>
            </a:r>
            <a:endParaRPr sz="2000">
              <a:latin typeface="Calibri"/>
              <a:cs typeface="Calibri"/>
            </a:endParaRPr>
          </a:p>
          <a:p>
            <a:pPr marL="413384" indent="-342900">
              <a:lnSpc>
                <a:spcPct val="100000"/>
              </a:lnSpc>
              <a:spcBef>
                <a:spcPts val="360"/>
              </a:spcBef>
              <a:buFont typeface="Wingdings"/>
              <a:buChar char=""/>
              <a:tabLst>
                <a:tab pos="413384" algn="l"/>
              </a:tabLst>
            </a:pPr>
            <a:r>
              <a:rPr sz="2000" spc="-10" dirty="0">
                <a:solidFill>
                  <a:srgbClr val="FF0000"/>
                </a:solidFill>
                <a:latin typeface="Calibri"/>
                <a:cs typeface="Calibri"/>
              </a:rPr>
              <a:t>Thrombosis</a:t>
            </a:r>
            <a:endParaRPr sz="2000">
              <a:latin typeface="Calibri"/>
              <a:cs typeface="Calibri"/>
            </a:endParaRPr>
          </a:p>
          <a:p>
            <a:pPr marL="412750" indent="-342265">
              <a:lnSpc>
                <a:spcPct val="100000"/>
              </a:lnSpc>
              <a:spcBef>
                <a:spcPts val="360"/>
              </a:spcBef>
              <a:buFont typeface="Wingdings"/>
              <a:buChar char=""/>
              <a:tabLst>
                <a:tab pos="412750" algn="l"/>
              </a:tabLst>
            </a:pPr>
            <a:r>
              <a:rPr sz="2000" spc="-10" dirty="0">
                <a:solidFill>
                  <a:srgbClr val="FF0000"/>
                </a:solidFill>
                <a:latin typeface="Calibri"/>
                <a:cs typeface="Calibri"/>
              </a:rPr>
              <a:t>Infection</a:t>
            </a:r>
            <a:endParaRPr sz="2000">
              <a:latin typeface="Calibri"/>
              <a:cs typeface="Calibri"/>
            </a:endParaRPr>
          </a:p>
          <a:p>
            <a:pPr>
              <a:lnSpc>
                <a:spcPct val="100000"/>
              </a:lnSpc>
              <a:spcBef>
                <a:spcPts val="680"/>
              </a:spcBef>
            </a:pPr>
            <a:endParaRPr sz="2000">
              <a:latin typeface="Calibri"/>
              <a:cs typeface="Calibri"/>
            </a:endParaRPr>
          </a:p>
          <a:p>
            <a:pPr marL="241300" indent="-228600">
              <a:lnSpc>
                <a:spcPct val="100000"/>
              </a:lnSpc>
              <a:buFont typeface="Arial"/>
              <a:buChar char="•"/>
              <a:tabLst>
                <a:tab pos="241300" algn="l"/>
              </a:tabLst>
            </a:pPr>
            <a:r>
              <a:rPr sz="2000" dirty="0">
                <a:latin typeface="Calibri"/>
                <a:cs typeface="Calibri"/>
              </a:rPr>
              <a:t>And</a:t>
            </a:r>
            <a:r>
              <a:rPr sz="2000" spc="-65" dirty="0">
                <a:latin typeface="Calibri"/>
                <a:cs typeface="Calibri"/>
              </a:rPr>
              <a:t> </a:t>
            </a:r>
            <a:r>
              <a:rPr sz="2000" dirty="0">
                <a:latin typeface="Calibri"/>
                <a:cs typeface="Calibri"/>
              </a:rPr>
              <a:t>these</a:t>
            </a:r>
            <a:r>
              <a:rPr sz="2000" spc="-40" dirty="0">
                <a:latin typeface="Calibri"/>
                <a:cs typeface="Calibri"/>
              </a:rPr>
              <a:t> </a:t>
            </a:r>
            <a:r>
              <a:rPr sz="2000" dirty="0">
                <a:latin typeface="Calibri"/>
                <a:cs typeface="Calibri"/>
              </a:rPr>
              <a:t>conditions</a:t>
            </a:r>
            <a:r>
              <a:rPr sz="2000" spc="-65" dirty="0">
                <a:latin typeface="Calibri"/>
                <a:cs typeface="Calibri"/>
              </a:rPr>
              <a:t> </a:t>
            </a:r>
            <a:r>
              <a:rPr sz="2000" dirty="0">
                <a:latin typeface="Calibri"/>
                <a:cs typeface="Calibri"/>
              </a:rPr>
              <a:t>are</a:t>
            </a:r>
            <a:r>
              <a:rPr sz="2000" spc="-25" dirty="0">
                <a:latin typeface="Calibri"/>
                <a:cs typeface="Calibri"/>
              </a:rPr>
              <a:t> </a:t>
            </a:r>
            <a:r>
              <a:rPr sz="2000" u="heavy" dirty="0">
                <a:uFill>
                  <a:solidFill>
                    <a:srgbClr val="000000"/>
                  </a:solidFill>
                </a:uFill>
                <a:latin typeface="Calibri"/>
                <a:cs typeface="Calibri"/>
              </a:rPr>
              <a:t>less</a:t>
            </a:r>
            <a:r>
              <a:rPr sz="2000" u="heavy" spc="-45" dirty="0">
                <a:uFill>
                  <a:solidFill>
                    <a:srgbClr val="000000"/>
                  </a:solidFill>
                </a:uFill>
                <a:latin typeface="Calibri"/>
                <a:cs typeface="Calibri"/>
              </a:rPr>
              <a:t> </a:t>
            </a:r>
            <a:r>
              <a:rPr sz="2000" u="heavy" dirty="0">
                <a:uFill>
                  <a:solidFill>
                    <a:srgbClr val="000000"/>
                  </a:solidFill>
                </a:uFill>
                <a:latin typeface="Calibri"/>
                <a:cs typeface="Calibri"/>
              </a:rPr>
              <a:t>well</a:t>
            </a:r>
            <a:r>
              <a:rPr sz="2000" u="heavy" spc="-45" dirty="0">
                <a:uFill>
                  <a:solidFill>
                    <a:srgbClr val="000000"/>
                  </a:solidFill>
                </a:uFill>
                <a:latin typeface="Calibri"/>
                <a:cs typeface="Calibri"/>
              </a:rPr>
              <a:t> </a:t>
            </a:r>
            <a:r>
              <a:rPr sz="2000" u="heavy" spc="-10" dirty="0">
                <a:uFill>
                  <a:solidFill>
                    <a:srgbClr val="000000"/>
                  </a:solidFill>
                </a:uFill>
                <a:latin typeface="Calibri"/>
                <a:cs typeface="Calibri"/>
              </a:rPr>
              <a:t>tolerated</a:t>
            </a:r>
            <a:r>
              <a:rPr sz="2000" spc="-15" dirty="0">
                <a:latin typeface="Calibri"/>
                <a:cs typeface="Calibri"/>
              </a:rPr>
              <a:t> </a:t>
            </a:r>
            <a:r>
              <a:rPr sz="2000" dirty="0">
                <a:latin typeface="Calibri"/>
                <a:cs typeface="Calibri"/>
              </a:rPr>
              <a:t>in</a:t>
            </a:r>
            <a:r>
              <a:rPr sz="2000" spc="-55" dirty="0">
                <a:latin typeface="Calibri"/>
                <a:cs typeface="Calibri"/>
              </a:rPr>
              <a:t> </a:t>
            </a:r>
            <a:r>
              <a:rPr sz="2000" dirty="0">
                <a:latin typeface="Calibri"/>
                <a:cs typeface="Calibri"/>
              </a:rPr>
              <a:t>women</a:t>
            </a:r>
            <a:r>
              <a:rPr sz="2000" spc="-45" dirty="0">
                <a:latin typeface="Calibri"/>
                <a:cs typeface="Calibri"/>
              </a:rPr>
              <a:t> </a:t>
            </a:r>
            <a:r>
              <a:rPr sz="2000" dirty="0">
                <a:latin typeface="Calibri"/>
                <a:cs typeface="Calibri"/>
              </a:rPr>
              <a:t>with</a:t>
            </a:r>
            <a:r>
              <a:rPr sz="2000" spc="-45" dirty="0">
                <a:latin typeface="Calibri"/>
                <a:cs typeface="Calibri"/>
              </a:rPr>
              <a:t> </a:t>
            </a:r>
            <a:r>
              <a:rPr sz="2000" dirty="0">
                <a:latin typeface="Calibri"/>
                <a:cs typeface="Calibri"/>
              </a:rPr>
              <a:t>cardiac</a:t>
            </a:r>
            <a:r>
              <a:rPr sz="2000" spc="-50" dirty="0">
                <a:latin typeface="Calibri"/>
                <a:cs typeface="Calibri"/>
              </a:rPr>
              <a:t> </a:t>
            </a:r>
            <a:r>
              <a:rPr sz="2000" spc="-10" dirty="0">
                <a:latin typeface="Calibri"/>
                <a:cs typeface="Calibri"/>
              </a:rPr>
              <a:t>disease</a:t>
            </a:r>
            <a:endParaRPr sz="2000">
              <a:latin typeface="Calibri"/>
              <a:cs typeface="Calibri"/>
            </a:endParaRPr>
          </a:p>
        </p:txBody>
      </p:sp>
      <p:sp>
        <p:nvSpPr>
          <p:cNvPr id="7" name="object 7"/>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8" name="object 8"/>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7375" rIns="0" bIns="0" rtlCol="0">
            <a:spAutoFit/>
          </a:bodyPr>
          <a:lstStyle/>
          <a:p>
            <a:pPr marL="12700">
              <a:lnSpc>
                <a:spcPct val="100000"/>
              </a:lnSpc>
              <a:spcBef>
                <a:spcPts val="100"/>
              </a:spcBef>
            </a:pPr>
            <a:r>
              <a:rPr sz="3600" spc="-70" dirty="0"/>
              <a:t>Treatment</a:t>
            </a:r>
            <a:r>
              <a:rPr sz="3600" spc="-130" dirty="0"/>
              <a:t> </a:t>
            </a:r>
            <a:r>
              <a:rPr sz="3600" dirty="0"/>
              <a:t>of</a:t>
            </a:r>
            <a:r>
              <a:rPr sz="3600" spc="-114" dirty="0"/>
              <a:t> </a:t>
            </a:r>
            <a:r>
              <a:rPr sz="3600" dirty="0"/>
              <a:t>heart</a:t>
            </a:r>
            <a:r>
              <a:rPr sz="3600" spc="-125" dirty="0"/>
              <a:t> </a:t>
            </a:r>
            <a:r>
              <a:rPr sz="3600" spc="-30" dirty="0"/>
              <a:t>failure</a:t>
            </a:r>
            <a:r>
              <a:rPr sz="3600" spc="-145" dirty="0"/>
              <a:t> </a:t>
            </a:r>
            <a:r>
              <a:rPr sz="3600" dirty="0"/>
              <a:t>in</a:t>
            </a:r>
            <a:r>
              <a:rPr sz="3600" spc="-125" dirty="0"/>
              <a:t> </a:t>
            </a:r>
            <a:r>
              <a:rPr sz="3600" spc="-10" dirty="0"/>
              <a:t>pregnancy</a:t>
            </a:r>
            <a:endParaRPr sz="3600"/>
          </a:p>
        </p:txBody>
      </p:sp>
      <p:sp>
        <p:nvSpPr>
          <p:cNvPr id="3" name="object 3"/>
          <p:cNvSpPr txBox="1"/>
          <p:nvPr/>
        </p:nvSpPr>
        <p:spPr>
          <a:xfrm>
            <a:off x="951077" y="1769110"/>
            <a:ext cx="3029585" cy="330835"/>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sz="2000" dirty="0">
                <a:latin typeface="Calibri"/>
                <a:cs typeface="Calibri"/>
              </a:rPr>
              <a:t>the</a:t>
            </a:r>
            <a:r>
              <a:rPr sz="2000" spc="-30" dirty="0">
                <a:latin typeface="Calibri"/>
                <a:cs typeface="Calibri"/>
              </a:rPr>
              <a:t> </a:t>
            </a:r>
            <a:r>
              <a:rPr sz="2000" dirty="0">
                <a:latin typeface="Calibri"/>
                <a:cs typeface="Calibri"/>
              </a:rPr>
              <a:t>principles</a:t>
            </a:r>
            <a:r>
              <a:rPr sz="2000" spc="-30" dirty="0">
                <a:latin typeface="Calibri"/>
                <a:cs typeface="Calibri"/>
              </a:rPr>
              <a:t> </a:t>
            </a:r>
            <a:r>
              <a:rPr sz="2000" dirty="0">
                <a:latin typeface="Calibri"/>
                <a:cs typeface="Calibri"/>
              </a:rPr>
              <a:t>of</a:t>
            </a:r>
            <a:r>
              <a:rPr sz="2000" spc="-40" dirty="0">
                <a:latin typeface="Calibri"/>
                <a:cs typeface="Calibri"/>
              </a:rPr>
              <a:t> </a:t>
            </a:r>
            <a:r>
              <a:rPr sz="2000" spc="-10" dirty="0">
                <a:latin typeface="Calibri"/>
                <a:cs typeface="Calibri"/>
              </a:rPr>
              <a:t>treatment</a:t>
            </a:r>
            <a:endParaRPr sz="2000">
              <a:latin typeface="Calibri"/>
              <a:cs typeface="Calibri"/>
            </a:endParaRPr>
          </a:p>
        </p:txBody>
      </p:sp>
      <p:sp>
        <p:nvSpPr>
          <p:cNvPr id="4" name="object 4"/>
          <p:cNvSpPr txBox="1"/>
          <p:nvPr/>
        </p:nvSpPr>
        <p:spPr>
          <a:xfrm>
            <a:off x="4028313" y="1792097"/>
            <a:ext cx="4842510" cy="311150"/>
          </a:xfrm>
          <a:prstGeom prst="rect">
            <a:avLst/>
          </a:prstGeom>
          <a:solidFill>
            <a:srgbClr val="FFFF00"/>
          </a:solidFill>
        </p:spPr>
        <p:txBody>
          <a:bodyPr vert="horz" wrap="square" lIns="0" tIns="0" rIns="0" bIns="0" rtlCol="0">
            <a:spAutoFit/>
          </a:bodyPr>
          <a:lstStyle/>
          <a:p>
            <a:pPr>
              <a:lnSpc>
                <a:spcPts val="2325"/>
              </a:lnSpc>
            </a:pPr>
            <a:r>
              <a:rPr sz="2000" dirty="0">
                <a:latin typeface="Calibri"/>
                <a:cs typeface="Calibri"/>
              </a:rPr>
              <a:t>are</a:t>
            </a:r>
            <a:r>
              <a:rPr sz="2000" spc="-20" dirty="0">
                <a:latin typeface="Calibri"/>
                <a:cs typeface="Calibri"/>
              </a:rPr>
              <a:t> </a:t>
            </a:r>
            <a:r>
              <a:rPr sz="2000" b="1" dirty="0">
                <a:latin typeface="Calibri"/>
                <a:cs typeface="Calibri"/>
              </a:rPr>
              <a:t>the</a:t>
            </a:r>
            <a:r>
              <a:rPr sz="2000" b="1" spc="-45" dirty="0">
                <a:latin typeface="Calibri"/>
                <a:cs typeface="Calibri"/>
              </a:rPr>
              <a:t> </a:t>
            </a:r>
            <a:r>
              <a:rPr sz="2000" b="1" dirty="0">
                <a:latin typeface="Calibri"/>
                <a:cs typeface="Calibri"/>
              </a:rPr>
              <a:t>same</a:t>
            </a:r>
            <a:r>
              <a:rPr sz="2000" b="1" spc="-25" dirty="0">
                <a:latin typeface="Calibri"/>
                <a:cs typeface="Calibri"/>
              </a:rPr>
              <a:t> </a:t>
            </a:r>
            <a:r>
              <a:rPr sz="2000" dirty="0">
                <a:latin typeface="Calibri"/>
                <a:cs typeface="Calibri"/>
              </a:rPr>
              <a:t>as</a:t>
            </a:r>
            <a:r>
              <a:rPr sz="2000" spc="-25" dirty="0">
                <a:latin typeface="Calibri"/>
                <a:cs typeface="Calibri"/>
              </a:rPr>
              <a:t> </a:t>
            </a:r>
            <a:r>
              <a:rPr sz="2000" dirty="0">
                <a:latin typeface="Calibri"/>
                <a:cs typeface="Calibri"/>
              </a:rPr>
              <a:t>in</a:t>
            </a:r>
            <a:r>
              <a:rPr sz="2000" spc="-30" dirty="0">
                <a:latin typeface="Calibri"/>
                <a:cs typeface="Calibri"/>
              </a:rPr>
              <a:t> </a:t>
            </a:r>
            <a:r>
              <a:rPr sz="2000" dirty="0">
                <a:latin typeface="Calibri"/>
                <a:cs typeface="Calibri"/>
              </a:rPr>
              <a:t>the</a:t>
            </a:r>
            <a:r>
              <a:rPr sz="2000" spc="-25" dirty="0">
                <a:latin typeface="Calibri"/>
                <a:cs typeface="Calibri"/>
              </a:rPr>
              <a:t> </a:t>
            </a:r>
            <a:r>
              <a:rPr sz="2000" spc="-10" dirty="0">
                <a:latin typeface="Calibri"/>
                <a:cs typeface="Calibri"/>
              </a:rPr>
              <a:t>non-</a:t>
            </a:r>
            <a:r>
              <a:rPr sz="2000" dirty="0">
                <a:latin typeface="Calibri"/>
                <a:cs typeface="Calibri"/>
              </a:rPr>
              <a:t>pregnant</a:t>
            </a:r>
            <a:r>
              <a:rPr sz="2000" spc="-60" dirty="0">
                <a:latin typeface="Calibri"/>
                <a:cs typeface="Calibri"/>
              </a:rPr>
              <a:t> </a:t>
            </a:r>
            <a:r>
              <a:rPr sz="2000" spc="-10" dirty="0">
                <a:latin typeface="Calibri"/>
                <a:cs typeface="Calibri"/>
              </a:rPr>
              <a:t>individual</a:t>
            </a:r>
            <a:endParaRPr sz="2000">
              <a:latin typeface="Calibri"/>
              <a:cs typeface="Calibri"/>
            </a:endParaRPr>
          </a:p>
        </p:txBody>
      </p:sp>
      <p:sp>
        <p:nvSpPr>
          <p:cNvPr id="5" name="object 5"/>
          <p:cNvSpPr txBox="1"/>
          <p:nvPr/>
        </p:nvSpPr>
        <p:spPr>
          <a:xfrm>
            <a:off x="951077" y="2469845"/>
            <a:ext cx="9634855" cy="606425"/>
          </a:xfrm>
          <a:prstGeom prst="rect">
            <a:avLst/>
          </a:prstGeom>
        </p:spPr>
        <p:txBody>
          <a:bodyPr vert="horz" wrap="square" lIns="0" tIns="13335" rIns="0" bIns="0" rtlCol="0">
            <a:spAutoFit/>
          </a:bodyPr>
          <a:lstStyle/>
          <a:p>
            <a:pPr marL="240665" indent="-227965">
              <a:lnSpc>
                <a:spcPts val="2280"/>
              </a:lnSpc>
              <a:spcBef>
                <a:spcPts val="105"/>
              </a:spcBef>
              <a:buFont typeface="Arial"/>
              <a:buChar char="•"/>
              <a:tabLst>
                <a:tab pos="240665" algn="l"/>
              </a:tabLst>
            </a:pPr>
            <a:r>
              <a:rPr sz="2000" dirty="0">
                <a:latin typeface="Calibri"/>
                <a:cs typeface="Calibri"/>
              </a:rPr>
              <a:t>The</a:t>
            </a:r>
            <a:r>
              <a:rPr sz="2000" spc="-45" dirty="0">
                <a:latin typeface="Calibri"/>
                <a:cs typeface="Calibri"/>
              </a:rPr>
              <a:t> </a:t>
            </a:r>
            <a:r>
              <a:rPr sz="2000" dirty="0">
                <a:latin typeface="Calibri"/>
                <a:cs typeface="Calibri"/>
              </a:rPr>
              <a:t>patient</a:t>
            </a:r>
            <a:r>
              <a:rPr sz="2000" spc="-35" dirty="0">
                <a:latin typeface="Calibri"/>
                <a:cs typeface="Calibri"/>
              </a:rPr>
              <a:t> </a:t>
            </a:r>
            <a:r>
              <a:rPr sz="2000" dirty="0">
                <a:latin typeface="Calibri"/>
                <a:cs typeface="Calibri"/>
              </a:rPr>
              <a:t>should</a:t>
            </a:r>
            <a:r>
              <a:rPr sz="2000" spc="-60" dirty="0">
                <a:latin typeface="Calibri"/>
                <a:cs typeface="Calibri"/>
              </a:rPr>
              <a:t> </a:t>
            </a:r>
            <a:r>
              <a:rPr sz="2000" dirty="0">
                <a:latin typeface="Calibri"/>
                <a:cs typeface="Calibri"/>
              </a:rPr>
              <a:t>be</a:t>
            </a:r>
            <a:r>
              <a:rPr sz="2000" spc="-40" dirty="0">
                <a:latin typeface="Calibri"/>
                <a:cs typeface="Calibri"/>
              </a:rPr>
              <a:t> </a:t>
            </a:r>
            <a:r>
              <a:rPr sz="2000" dirty="0">
                <a:latin typeface="Calibri"/>
                <a:cs typeface="Calibri"/>
              </a:rPr>
              <a:t>admitted</a:t>
            </a:r>
            <a:r>
              <a:rPr sz="2000" spc="-45" dirty="0">
                <a:latin typeface="Calibri"/>
                <a:cs typeface="Calibri"/>
              </a:rPr>
              <a:t> </a:t>
            </a:r>
            <a:r>
              <a:rPr sz="2000" dirty="0">
                <a:latin typeface="Calibri"/>
                <a:cs typeface="Calibri"/>
              </a:rPr>
              <a:t>and</a:t>
            </a:r>
            <a:r>
              <a:rPr sz="2000" spc="-50" dirty="0">
                <a:latin typeface="Calibri"/>
                <a:cs typeface="Calibri"/>
              </a:rPr>
              <a:t> </a:t>
            </a:r>
            <a:r>
              <a:rPr sz="2000" dirty="0">
                <a:latin typeface="Calibri"/>
                <a:cs typeface="Calibri"/>
              </a:rPr>
              <a:t>the</a:t>
            </a:r>
            <a:r>
              <a:rPr sz="2000" spc="-55" dirty="0">
                <a:latin typeface="Calibri"/>
                <a:cs typeface="Calibri"/>
              </a:rPr>
              <a:t> </a:t>
            </a:r>
            <a:r>
              <a:rPr sz="2000" dirty="0">
                <a:latin typeface="Calibri"/>
                <a:cs typeface="Calibri"/>
              </a:rPr>
              <a:t>diagnosis</a:t>
            </a:r>
            <a:r>
              <a:rPr sz="2000" spc="-40" dirty="0">
                <a:latin typeface="Calibri"/>
                <a:cs typeface="Calibri"/>
              </a:rPr>
              <a:t> </a:t>
            </a:r>
            <a:r>
              <a:rPr sz="2000" dirty="0">
                <a:latin typeface="Calibri"/>
                <a:cs typeface="Calibri"/>
              </a:rPr>
              <a:t>confirmed</a:t>
            </a:r>
            <a:r>
              <a:rPr sz="2000" spc="-50" dirty="0">
                <a:latin typeface="Calibri"/>
                <a:cs typeface="Calibri"/>
              </a:rPr>
              <a:t> </a:t>
            </a:r>
            <a:r>
              <a:rPr sz="2000" dirty="0">
                <a:latin typeface="Calibri"/>
                <a:cs typeface="Calibri"/>
              </a:rPr>
              <a:t>by</a:t>
            </a:r>
            <a:r>
              <a:rPr sz="2000" spc="-60" dirty="0">
                <a:latin typeface="Calibri"/>
                <a:cs typeface="Calibri"/>
              </a:rPr>
              <a:t> </a:t>
            </a:r>
            <a:r>
              <a:rPr sz="2000" dirty="0">
                <a:latin typeface="Calibri"/>
                <a:cs typeface="Calibri"/>
              </a:rPr>
              <a:t>clinical</a:t>
            </a:r>
            <a:r>
              <a:rPr sz="2000" spc="-40" dirty="0">
                <a:latin typeface="Calibri"/>
                <a:cs typeface="Calibri"/>
              </a:rPr>
              <a:t> </a:t>
            </a:r>
            <a:r>
              <a:rPr sz="2000" spc="-10" dirty="0">
                <a:latin typeface="Calibri"/>
                <a:cs typeface="Calibri"/>
              </a:rPr>
              <a:t>examination</a:t>
            </a:r>
            <a:r>
              <a:rPr sz="2000" spc="-30" dirty="0">
                <a:latin typeface="Calibri"/>
                <a:cs typeface="Calibri"/>
              </a:rPr>
              <a:t> </a:t>
            </a:r>
            <a:r>
              <a:rPr sz="2000" dirty="0">
                <a:latin typeface="Calibri"/>
                <a:cs typeface="Calibri"/>
              </a:rPr>
              <a:t>and</a:t>
            </a:r>
            <a:r>
              <a:rPr sz="2000" spc="-40" dirty="0">
                <a:latin typeface="Calibri"/>
                <a:cs typeface="Calibri"/>
              </a:rPr>
              <a:t> </a:t>
            </a:r>
            <a:r>
              <a:rPr sz="2000" spc="-25" dirty="0">
                <a:latin typeface="Calibri"/>
                <a:cs typeface="Calibri"/>
              </a:rPr>
              <a:t>by</a:t>
            </a:r>
            <a:endParaRPr sz="2000">
              <a:latin typeface="Calibri"/>
              <a:cs typeface="Calibri"/>
            </a:endParaRPr>
          </a:p>
          <a:p>
            <a:pPr marL="241300">
              <a:lnSpc>
                <a:spcPts val="2280"/>
              </a:lnSpc>
            </a:pPr>
            <a:r>
              <a:rPr sz="2000" spc="-10" dirty="0">
                <a:latin typeface="Calibri"/>
                <a:cs typeface="Calibri"/>
              </a:rPr>
              <a:t>echocardiography</a:t>
            </a:r>
            <a:r>
              <a:rPr sz="2000" spc="-100" dirty="0">
                <a:latin typeface="Calibri"/>
                <a:cs typeface="Calibri"/>
              </a:rPr>
              <a:t> </a:t>
            </a:r>
            <a:r>
              <a:rPr sz="2000" dirty="0">
                <a:latin typeface="Calibri"/>
                <a:cs typeface="Calibri"/>
              </a:rPr>
              <a:t>confirming</a:t>
            </a:r>
            <a:r>
              <a:rPr sz="2000" spc="-50" dirty="0">
                <a:latin typeface="Calibri"/>
                <a:cs typeface="Calibri"/>
              </a:rPr>
              <a:t> </a:t>
            </a:r>
            <a:r>
              <a:rPr sz="2000" spc="-10" dirty="0">
                <a:latin typeface="Calibri"/>
                <a:cs typeface="Calibri"/>
              </a:rPr>
              <a:t>ventricular</a:t>
            </a:r>
            <a:r>
              <a:rPr sz="2000" spc="-40" dirty="0">
                <a:latin typeface="Calibri"/>
                <a:cs typeface="Calibri"/>
              </a:rPr>
              <a:t> </a:t>
            </a:r>
            <a:r>
              <a:rPr sz="2000" spc="-10" dirty="0">
                <a:latin typeface="Calibri"/>
                <a:cs typeface="Calibri"/>
              </a:rPr>
              <a:t>dysfunction</a:t>
            </a:r>
            <a:endParaRPr sz="2000">
              <a:latin typeface="Calibri"/>
              <a:cs typeface="Calibri"/>
            </a:endParaRPr>
          </a:p>
        </p:txBody>
      </p:sp>
      <p:sp>
        <p:nvSpPr>
          <p:cNvPr id="6" name="object 6"/>
          <p:cNvSpPr txBox="1"/>
          <p:nvPr/>
        </p:nvSpPr>
        <p:spPr>
          <a:xfrm>
            <a:off x="1192110" y="3498977"/>
            <a:ext cx="1496060" cy="311150"/>
          </a:xfrm>
          <a:prstGeom prst="rect">
            <a:avLst/>
          </a:prstGeom>
          <a:solidFill>
            <a:srgbClr val="FFFF00"/>
          </a:solidFill>
        </p:spPr>
        <p:txBody>
          <a:bodyPr vert="horz" wrap="square" lIns="0" tIns="0" rIns="0" bIns="0" rtlCol="0">
            <a:spAutoFit/>
          </a:bodyPr>
          <a:lstStyle/>
          <a:p>
            <a:pPr>
              <a:lnSpc>
                <a:spcPts val="2325"/>
              </a:lnSpc>
            </a:pPr>
            <a:r>
              <a:rPr sz="2000" b="1" spc="-10" dirty="0">
                <a:latin typeface="Calibri"/>
                <a:cs typeface="Calibri"/>
              </a:rPr>
              <a:t>Management:</a:t>
            </a:r>
            <a:endParaRPr sz="2000">
              <a:latin typeface="Calibri"/>
              <a:cs typeface="Calibri"/>
            </a:endParaRPr>
          </a:p>
        </p:txBody>
      </p:sp>
      <p:sp>
        <p:nvSpPr>
          <p:cNvPr id="7" name="object 7"/>
          <p:cNvSpPr txBox="1"/>
          <p:nvPr/>
        </p:nvSpPr>
        <p:spPr>
          <a:xfrm>
            <a:off x="722172" y="3476371"/>
            <a:ext cx="4984750" cy="1550670"/>
          </a:xfrm>
          <a:prstGeom prst="rect">
            <a:avLst/>
          </a:prstGeom>
        </p:spPr>
        <p:txBody>
          <a:bodyPr vert="horz" wrap="square" lIns="0" tIns="13335" rIns="0" bIns="0" rtlCol="0">
            <a:spAutoFit/>
          </a:bodyPr>
          <a:lstStyle/>
          <a:p>
            <a:pPr marL="12700">
              <a:lnSpc>
                <a:spcPct val="100000"/>
              </a:lnSpc>
              <a:spcBef>
                <a:spcPts val="105"/>
              </a:spcBef>
            </a:pPr>
            <a:r>
              <a:rPr sz="2000" spc="-50" dirty="0">
                <a:latin typeface="Wingdings"/>
                <a:cs typeface="Wingdings"/>
              </a:rPr>
              <a:t></a:t>
            </a:r>
            <a:endParaRPr sz="2000">
              <a:latin typeface="Wingdings"/>
              <a:cs typeface="Wingdings"/>
            </a:endParaRPr>
          </a:p>
          <a:p>
            <a:pPr marL="469900" indent="-457200">
              <a:lnSpc>
                <a:spcPct val="100000"/>
              </a:lnSpc>
              <a:buFont typeface="Arial"/>
              <a:buChar char="•"/>
              <a:tabLst>
                <a:tab pos="469900" algn="l"/>
              </a:tabLst>
            </a:pPr>
            <a:r>
              <a:rPr sz="2000" b="1" spc="-10" dirty="0">
                <a:solidFill>
                  <a:srgbClr val="0070C0"/>
                </a:solidFill>
                <a:latin typeface="Calibri"/>
                <a:cs typeface="Calibri"/>
              </a:rPr>
              <a:t>Diuretics</a:t>
            </a:r>
            <a:endParaRPr sz="2000">
              <a:latin typeface="Calibri"/>
              <a:cs typeface="Calibri"/>
            </a:endParaRPr>
          </a:p>
          <a:p>
            <a:pPr marL="469900" indent="-457200">
              <a:lnSpc>
                <a:spcPct val="100000"/>
              </a:lnSpc>
              <a:buFont typeface="Arial"/>
              <a:buChar char="•"/>
              <a:tabLst>
                <a:tab pos="469900" algn="l"/>
              </a:tabLst>
            </a:pPr>
            <a:r>
              <a:rPr sz="2000" b="1" spc="-10" dirty="0">
                <a:solidFill>
                  <a:srgbClr val="0070C0"/>
                </a:solidFill>
                <a:latin typeface="Calibri"/>
                <a:cs typeface="Calibri"/>
              </a:rPr>
              <a:t>Vasodilators</a:t>
            </a:r>
            <a:endParaRPr sz="2000">
              <a:latin typeface="Calibri"/>
              <a:cs typeface="Calibri"/>
            </a:endParaRPr>
          </a:p>
          <a:p>
            <a:pPr marL="469900" indent="-457200">
              <a:lnSpc>
                <a:spcPct val="100000"/>
              </a:lnSpc>
              <a:buFont typeface="Arial"/>
              <a:buChar char="•"/>
              <a:tabLst>
                <a:tab pos="469900" algn="l"/>
              </a:tabLst>
            </a:pPr>
            <a:r>
              <a:rPr sz="2000" b="1" spc="-10" dirty="0">
                <a:solidFill>
                  <a:srgbClr val="0070C0"/>
                </a:solidFill>
                <a:latin typeface="Calibri"/>
                <a:cs typeface="Calibri"/>
              </a:rPr>
              <a:t>digoxin</a:t>
            </a:r>
            <a:endParaRPr sz="2000">
              <a:latin typeface="Calibri"/>
              <a:cs typeface="Calibri"/>
            </a:endParaRPr>
          </a:p>
          <a:p>
            <a:pPr marL="469900" indent="-457200">
              <a:lnSpc>
                <a:spcPct val="100000"/>
              </a:lnSpc>
              <a:buFont typeface="Wingdings"/>
              <a:buChar char=""/>
              <a:tabLst>
                <a:tab pos="469900" algn="l"/>
              </a:tabLst>
            </a:pPr>
            <a:r>
              <a:rPr sz="2000" u="heavy" dirty="0">
                <a:uFill>
                  <a:solidFill>
                    <a:srgbClr val="000000"/>
                  </a:solidFill>
                </a:uFill>
                <a:latin typeface="Calibri"/>
                <a:cs typeface="Calibri"/>
              </a:rPr>
              <a:t>Oxygen</a:t>
            </a:r>
            <a:r>
              <a:rPr sz="2000" spc="-75" dirty="0">
                <a:latin typeface="Calibri"/>
                <a:cs typeface="Calibri"/>
              </a:rPr>
              <a:t> </a:t>
            </a:r>
            <a:r>
              <a:rPr sz="2000" dirty="0">
                <a:latin typeface="Calibri"/>
                <a:cs typeface="Calibri"/>
              </a:rPr>
              <a:t>and</a:t>
            </a:r>
            <a:r>
              <a:rPr sz="2000" spc="-35" dirty="0">
                <a:latin typeface="Calibri"/>
                <a:cs typeface="Calibri"/>
              </a:rPr>
              <a:t> </a:t>
            </a:r>
            <a:r>
              <a:rPr sz="2000" u="heavy" dirty="0">
                <a:uFill>
                  <a:solidFill>
                    <a:srgbClr val="000000"/>
                  </a:solidFill>
                </a:uFill>
                <a:latin typeface="Calibri"/>
                <a:cs typeface="Calibri"/>
              </a:rPr>
              <a:t>morphine</a:t>
            </a:r>
            <a:r>
              <a:rPr sz="2000" spc="-45" dirty="0">
                <a:latin typeface="Calibri"/>
                <a:cs typeface="Calibri"/>
              </a:rPr>
              <a:t> </a:t>
            </a:r>
            <a:r>
              <a:rPr sz="2000" dirty="0">
                <a:latin typeface="Calibri"/>
                <a:cs typeface="Calibri"/>
              </a:rPr>
              <a:t>may</a:t>
            </a:r>
            <a:r>
              <a:rPr sz="2000" spc="-30" dirty="0">
                <a:latin typeface="Calibri"/>
                <a:cs typeface="Calibri"/>
              </a:rPr>
              <a:t> </a:t>
            </a:r>
            <a:r>
              <a:rPr sz="2000" dirty="0">
                <a:latin typeface="Calibri"/>
                <a:cs typeface="Calibri"/>
              </a:rPr>
              <a:t>also</a:t>
            </a:r>
            <a:r>
              <a:rPr sz="2000" spc="-30" dirty="0">
                <a:latin typeface="Calibri"/>
                <a:cs typeface="Calibri"/>
              </a:rPr>
              <a:t> </a:t>
            </a:r>
            <a:r>
              <a:rPr sz="2000" dirty="0">
                <a:latin typeface="Calibri"/>
                <a:cs typeface="Calibri"/>
              </a:rPr>
              <a:t>be</a:t>
            </a:r>
            <a:r>
              <a:rPr sz="2000" spc="-30" dirty="0">
                <a:latin typeface="Calibri"/>
                <a:cs typeface="Calibri"/>
              </a:rPr>
              <a:t> </a:t>
            </a:r>
            <a:r>
              <a:rPr sz="2000" spc="-10" dirty="0">
                <a:latin typeface="Calibri"/>
                <a:cs typeface="Calibri"/>
              </a:rPr>
              <a:t>required</a:t>
            </a:r>
            <a:endParaRPr sz="2000">
              <a:latin typeface="Calibri"/>
              <a:cs typeface="Calibri"/>
            </a:endParaRPr>
          </a:p>
        </p:txBody>
      </p:sp>
      <p:sp>
        <p:nvSpPr>
          <p:cNvPr id="8" name="object 8"/>
          <p:cNvSpPr txBox="1"/>
          <p:nvPr/>
        </p:nvSpPr>
        <p:spPr>
          <a:xfrm>
            <a:off x="722172" y="5305425"/>
            <a:ext cx="9322435" cy="330835"/>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900" algn="l"/>
              </a:tabLst>
            </a:pPr>
            <a:r>
              <a:rPr sz="2000" b="1" dirty="0">
                <a:latin typeface="Calibri"/>
                <a:cs typeface="Calibri"/>
              </a:rPr>
              <a:t>Arrhythmias</a:t>
            </a:r>
            <a:r>
              <a:rPr sz="2000" b="1" spc="-75" dirty="0">
                <a:latin typeface="Calibri"/>
                <a:cs typeface="Calibri"/>
              </a:rPr>
              <a:t> </a:t>
            </a:r>
            <a:r>
              <a:rPr sz="2000" dirty="0">
                <a:latin typeface="Calibri"/>
                <a:cs typeface="Calibri"/>
              </a:rPr>
              <a:t>also</a:t>
            </a:r>
            <a:r>
              <a:rPr sz="2000" spc="-65" dirty="0">
                <a:latin typeface="Calibri"/>
                <a:cs typeface="Calibri"/>
              </a:rPr>
              <a:t> </a:t>
            </a:r>
            <a:r>
              <a:rPr sz="2000" dirty="0">
                <a:latin typeface="Calibri"/>
                <a:cs typeface="Calibri"/>
              </a:rPr>
              <a:t>require</a:t>
            </a:r>
            <a:r>
              <a:rPr sz="2000" spc="-60" dirty="0">
                <a:latin typeface="Calibri"/>
                <a:cs typeface="Calibri"/>
              </a:rPr>
              <a:t> </a:t>
            </a:r>
            <a:r>
              <a:rPr sz="2000" dirty="0">
                <a:latin typeface="Calibri"/>
                <a:cs typeface="Calibri"/>
              </a:rPr>
              <a:t>urgent</a:t>
            </a:r>
            <a:r>
              <a:rPr sz="2000" spc="-80" dirty="0">
                <a:latin typeface="Calibri"/>
                <a:cs typeface="Calibri"/>
              </a:rPr>
              <a:t> </a:t>
            </a:r>
            <a:r>
              <a:rPr sz="2000" dirty="0">
                <a:latin typeface="Calibri"/>
                <a:cs typeface="Calibri"/>
              </a:rPr>
              <a:t>correction</a:t>
            </a:r>
            <a:r>
              <a:rPr sz="2000" spc="-75" dirty="0">
                <a:latin typeface="Calibri"/>
                <a:cs typeface="Calibri"/>
              </a:rPr>
              <a:t> </a:t>
            </a:r>
            <a:r>
              <a:rPr sz="2000" dirty="0">
                <a:latin typeface="Calibri"/>
                <a:cs typeface="Calibri"/>
              </a:rPr>
              <a:t>and</a:t>
            </a:r>
            <a:r>
              <a:rPr sz="2000" spc="-65" dirty="0">
                <a:latin typeface="Calibri"/>
                <a:cs typeface="Calibri"/>
              </a:rPr>
              <a:t> </a:t>
            </a:r>
            <a:r>
              <a:rPr sz="2000" dirty="0">
                <a:latin typeface="Calibri"/>
                <a:cs typeface="Calibri"/>
              </a:rPr>
              <a:t>drug</a:t>
            </a:r>
            <a:r>
              <a:rPr sz="2000" spc="-75" dirty="0">
                <a:latin typeface="Calibri"/>
                <a:cs typeface="Calibri"/>
              </a:rPr>
              <a:t> </a:t>
            </a:r>
            <a:r>
              <a:rPr sz="2000" dirty="0">
                <a:latin typeface="Calibri"/>
                <a:cs typeface="Calibri"/>
              </a:rPr>
              <a:t>therapy;</a:t>
            </a:r>
            <a:r>
              <a:rPr sz="2000" spc="-80" dirty="0">
                <a:latin typeface="Calibri"/>
                <a:cs typeface="Calibri"/>
              </a:rPr>
              <a:t> </a:t>
            </a:r>
            <a:r>
              <a:rPr sz="2000" dirty="0">
                <a:latin typeface="Calibri"/>
                <a:cs typeface="Calibri"/>
              </a:rPr>
              <a:t>for</a:t>
            </a:r>
            <a:r>
              <a:rPr sz="2000" spc="-75" dirty="0">
                <a:latin typeface="Calibri"/>
                <a:cs typeface="Calibri"/>
              </a:rPr>
              <a:t> </a:t>
            </a:r>
            <a:r>
              <a:rPr sz="2000" spc="-10" dirty="0">
                <a:latin typeface="Calibri"/>
                <a:cs typeface="Calibri"/>
              </a:rPr>
              <a:t>example,</a:t>
            </a:r>
            <a:r>
              <a:rPr sz="2000" spc="-35" dirty="0">
                <a:latin typeface="Calibri"/>
                <a:cs typeface="Calibri"/>
              </a:rPr>
              <a:t> </a:t>
            </a:r>
            <a:r>
              <a:rPr sz="2000" b="1" spc="-10" dirty="0">
                <a:solidFill>
                  <a:srgbClr val="0070C0"/>
                </a:solidFill>
                <a:latin typeface="Calibri"/>
                <a:cs typeface="Calibri"/>
              </a:rPr>
              <a:t>adenosine</a:t>
            </a:r>
            <a:endParaRPr sz="2000">
              <a:latin typeface="Calibri"/>
              <a:cs typeface="Calibri"/>
            </a:endParaRPr>
          </a:p>
        </p:txBody>
      </p:sp>
      <p:sp>
        <p:nvSpPr>
          <p:cNvPr id="9" name="object 9"/>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10" name="object 10"/>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8852" y="728598"/>
            <a:ext cx="1703705" cy="574040"/>
          </a:xfrm>
          <a:prstGeom prst="rect">
            <a:avLst/>
          </a:prstGeom>
        </p:spPr>
        <p:txBody>
          <a:bodyPr vert="horz" wrap="square" lIns="0" tIns="12700" rIns="0" bIns="0" rtlCol="0">
            <a:spAutoFit/>
          </a:bodyPr>
          <a:lstStyle/>
          <a:p>
            <a:pPr marL="12700">
              <a:lnSpc>
                <a:spcPct val="100000"/>
              </a:lnSpc>
              <a:spcBef>
                <a:spcPts val="100"/>
              </a:spcBef>
            </a:pPr>
            <a:r>
              <a:rPr sz="3600" dirty="0"/>
              <a:t>The</a:t>
            </a:r>
            <a:r>
              <a:rPr sz="3600" spc="-135" dirty="0"/>
              <a:t> </a:t>
            </a:r>
            <a:r>
              <a:rPr sz="3600" spc="-30" dirty="0"/>
              <a:t>fetus</a:t>
            </a:r>
            <a:endParaRPr sz="3600"/>
          </a:p>
        </p:txBody>
      </p:sp>
      <p:sp>
        <p:nvSpPr>
          <p:cNvPr id="3" name="object 3"/>
          <p:cNvSpPr/>
          <p:nvPr/>
        </p:nvSpPr>
        <p:spPr>
          <a:xfrm>
            <a:off x="3475101" y="3194176"/>
            <a:ext cx="1844039" cy="311150"/>
          </a:xfrm>
          <a:custGeom>
            <a:avLst/>
            <a:gdLst/>
            <a:ahLst/>
            <a:cxnLst/>
            <a:rect l="l" t="t" r="r" b="b"/>
            <a:pathLst>
              <a:path w="1844039" h="311150">
                <a:moveTo>
                  <a:pt x="1844039" y="0"/>
                </a:moveTo>
                <a:lnTo>
                  <a:pt x="0" y="0"/>
                </a:lnTo>
                <a:lnTo>
                  <a:pt x="0" y="310896"/>
                </a:lnTo>
                <a:lnTo>
                  <a:pt x="1844039" y="310896"/>
                </a:lnTo>
                <a:lnTo>
                  <a:pt x="1844039" y="0"/>
                </a:lnTo>
                <a:close/>
              </a:path>
            </a:pathLst>
          </a:custGeom>
          <a:solidFill>
            <a:srgbClr val="FFFF00"/>
          </a:solidFill>
        </p:spPr>
        <p:txBody>
          <a:bodyPr wrap="square" lIns="0" tIns="0" rIns="0" bIns="0" rtlCol="0"/>
          <a:lstStyle/>
          <a:p>
            <a:endParaRPr/>
          </a:p>
        </p:txBody>
      </p:sp>
      <p:sp>
        <p:nvSpPr>
          <p:cNvPr id="4" name="object 4"/>
          <p:cNvSpPr txBox="1"/>
          <p:nvPr/>
        </p:nvSpPr>
        <p:spPr>
          <a:xfrm>
            <a:off x="951077" y="1723999"/>
            <a:ext cx="10500360" cy="2753995"/>
          </a:xfrm>
          <a:prstGeom prst="rect">
            <a:avLst/>
          </a:prstGeom>
        </p:spPr>
        <p:txBody>
          <a:bodyPr vert="horz" wrap="square" lIns="0" tIns="58419" rIns="0" bIns="0" rtlCol="0">
            <a:spAutoFit/>
          </a:bodyPr>
          <a:lstStyle/>
          <a:p>
            <a:pPr marL="240665" indent="-227965">
              <a:lnSpc>
                <a:spcPct val="100000"/>
              </a:lnSpc>
              <a:spcBef>
                <a:spcPts val="459"/>
              </a:spcBef>
              <a:buFont typeface="Arial"/>
              <a:buChar char="•"/>
              <a:tabLst>
                <a:tab pos="240665" algn="l"/>
              </a:tabLst>
            </a:pPr>
            <a:r>
              <a:rPr sz="2000" b="1" dirty="0">
                <a:latin typeface="Calibri"/>
                <a:cs typeface="Calibri"/>
              </a:rPr>
              <a:t>In</a:t>
            </a:r>
            <a:r>
              <a:rPr sz="2000" b="1" spc="-35" dirty="0">
                <a:latin typeface="Calibri"/>
                <a:cs typeface="Calibri"/>
              </a:rPr>
              <a:t> </a:t>
            </a:r>
            <a:r>
              <a:rPr sz="2000" b="1" dirty="0">
                <a:latin typeface="Calibri"/>
                <a:cs typeface="Calibri"/>
              </a:rPr>
              <a:t>all</a:t>
            </a:r>
            <a:r>
              <a:rPr sz="2000" b="1" spc="-40" dirty="0">
                <a:latin typeface="Calibri"/>
                <a:cs typeface="Calibri"/>
              </a:rPr>
              <a:t> </a:t>
            </a:r>
            <a:r>
              <a:rPr sz="2000" b="1" dirty="0">
                <a:latin typeface="Calibri"/>
                <a:cs typeface="Calibri"/>
              </a:rPr>
              <a:t>cases,</a:t>
            </a:r>
            <a:r>
              <a:rPr sz="2000" b="1" spc="-40" dirty="0">
                <a:latin typeface="Calibri"/>
                <a:cs typeface="Calibri"/>
              </a:rPr>
              <a:t> </a:t>
            </a:r>
            <a:r>
              <a:rPr sz="2000" b="1" dirty="0">
                <a:latin typeface="Calibri"/>
                <a:cs typeface="Calibri"/>
              </a:rPr>
              <a:t>assessment</a:t>
            </a:r>
            <a:r>
              <a:rPr sz="2000" b="1" spc="-50" dirty="0">
                <a:latin typeface="Calibri"/>
                <a:cs typeface="Calibri"/>
              </a:rPr>
              <a:t> </a:t>
            </a:r>
            <a:r>
              <a:rPr sz="2000" b="1" dirty="0">
                <a:latin typeface="Calibri"/>
                <a:cs typeface="Calibri"/>
              </a:rPr>
              <a:t>of</a:t>
            </a:r>
            <a:r>
              <a:rPr sz="2000" b="1" spc="-35" dirty="0">
                <a:latin typeface="Calibri"/>
                <a:cs typeface="Calibri"/>
              </a:rPr>
              <a:t> </a:t>
            </a:r>
            <a:r>
              <a:rPr sz="2000" b="1" dirty="0">
                <a:latin typeface="Calibri"/>
                <a:cs typeface="Calibri"/>
              </a:rPr>
              <a:t>fetal</a:t>
            </a:r>
            <a:r>
              <a:rPr sz="2000" b="1" spc="-35" dirty="0">
                <a:latin typeface="Calibri"/>
                <a:cs typeface="Calibri"/>
              </a:rPr>
              <a:t> </a:t>
            </a:r>
            <a:r>
              <a:rPr sz="2000" b="1" dirty="0">
                <a:latin typeface="Calibri"/>
                <a:cs typeface="Calibri"/>
              </a:rPr>
              <a:t>wellbeing</a:t>
            </a:r>
            <a:r>
              <a:rPr sz="2000" b="1" spc="-45" dirty="0">
                <a:latin typeface="Calibri"/>
                <a:cs typeface="Calibri"/>
              </a:rPr>
              <a:t> </a:t>
            </a:r>
            <a:r>
              <a:rPr sz="2000" b="1" dirty="0">
                <a:latin typeface="Calibri"/>
                <a:cs typeface="Calibri"/>
              </a:rPr>
              <a:t>is</a:t>
            </a:r>
            <a:r>
              <a:rPr sz="2000" b="1" spc="-30" dirty="0">
                <a:latin typeface="Calibri"/>
                <a:cs typeface="Calibri"/>
              </a:rPr>
              <a:t> </a:t>
            </a:r>
            <a:r>
              <a:rPr sz="2000" b="1" dirty="0">
                <a:latin typeface="Calibri"/>
                <a:cs typeface="Calibri"/>
              </a:rPr>
              <a:t>essential</a:t>
            </a:r>
            <a:r>
              <a:rPr sz="2000" b="1" spc="-55" dirty="0">
                <a:latin typeface="Calibri"/>
                <a:cs typeface="Calibri"/>
              </a:rPr>
              <a:t> </a:t>
            </a:r>
            <a:r>
              <a:rPr sz="2000" b="1" dirty="0">
                <a:latin typeface="Calibri"/>
                <a:cs typeface="Calibri"/>
              </a:rPr>
              <a:t>,</a:t>
            </a:r>
            <a:r>
              <a:rPr sz="2000" b="1" spc="-40" dirty="0">
                <a:latin typeface="Calibri"/>
                <a:cs typeface="Calibri"/>
              </a:rPr>
              <a:t> </a:t>
            </a:r>
            <a:r>
              <a:rPr sz="2000" b="1" dirty="0">
                <a:latin typeface="Calibri"/>
                <a:cs typeface="Calibri"/>
              </a:rPr>
              <a:t>and</a:t>
            </a:r>
            <a:r>
              <a:rPr sz="2000" b="1" spc="-35" dirty="0">
                <a:latin typeface="Calibri"/>
                <a:cs typeface="Calibri"/>
              </a:rPr>
              <a:t> </a:t>
            </a:r>
            <a:r>
              <a:rPr sz="2000" b="1" dirty="0">
                <a:latin typeface="Calibri"/>
                <a:cs typeface="Calibri"/>
              </a:rPr>
              <a:t>should</a:t>
            </a:r>
            <a:r>
              <a:rPr sz="2000" b="1" spc="-55" dirty="0">
                <a:latin typeface="Calibri"/>
                <a:cs typeface="Calibri"/>
              </a:rPr>
              <a:t> </a:t>
            </a:r>
            <a:r>
              <a:rPr sz="2000" b="1" spc="-10" dirty="0">
                <a:latin typeface="Calibri"/>
                <a:cs typeface="Calibri"/>
              </a:rPr>
              <a:t>include:</a:t>
            </a:r>
            <a:endParaRPr sz="2000">
              <a:latin typeface="Calibri"/>
              <a:cs typeface="Calibri"/>
            </a:endParaRPr>
          </a:p>
          <a:p>
            <a:pPr marL="240665" indent="-227965">
              <a:lnSpc>
                <a:spcPct val="100000"/>
              </a:lnSpc>
              <a:spcBef>
                <a:spcPts val="359"/>
              </a:spcBef>
              <a:buFont typeface="Arial"/>
              <a:buChar char="•"/>
              <a:tabLst>
                <a:tab pos="240665" algn="l"/>
              </a:tabLst>
            </a:pPr>
            <a:r>
              <a:rPr sz="2000" spc="-10" dirty="0">
                <a:solidFill>
                  <a:srgbClr val="FF0000"/>
                </a:solidFill>
                <a:latin typeface="Calibri"/>
                <a:cs typeface="Calibri"/>
              </a:rPr>
              <a:t>fetal</a:t>
            </a:r>
            <a:r>
              <a:rPr sz="2000" spc="-60" dirty="0">
                <a:solidFill>
                  <a:srgbClr val="FF0000"/>
                </a:solidFill>
                <a:latin typeface="Calibri"/>
                <a:cs typeface="Calibri"/>
              </a:rPr>
              <a:t> </a:t>
            </a:r>
            <a:r>
              <a:rPr sz="2000" b="1" dirty="0">
                <a:solidFill>
                  <a:srgbClr val="FF0000"/>
                </a:solidFill>
                <a:latin typeface="Calibri"/>
                <a:cs typeface="Calibri"/>
              </a:rPr>
              <a:t>ultrasound</a:t>
            </a:r>
            <a:r>
              <a:rPr sz="2000" b="1" spc="-90" dirty="0">
                <a:solidFill>
                  <a:srgbClr val="FF0000"/>
                </a:solidFill>
                <a:latin typeface="Calibri"/>
                <a:cs typeface="Calibri"/>
              </a:rPr>
              <a:t> </a:t>
            </a:r>
            <a:r>
              <a:rPr sz="2000" dirty="0">
                <a:solidFill>
                  <a:srgbClr val="FF0000"/>
                </a:solidFill>
                <a:latin typeface="Calibri"/>
                <a:cs typeface="Calibri"/>
              </a:rPr>
              <a:t>to</a:t>
            </a:r>
            <a:r>
              <a:rPr sz="2000" spc="-75" dirty="0">
                <a:solidFill>
                  <a:srgbClr val="FF0000"/>
                </a:solidFill>
                <a:latin typeface="Calibri"/>
                <a:cs typeface="Calibri"/>
              </a:rPr>
              <a:t> </a:t>
            </a:r>
            <a:r>
              <a:rPr sz="2000" dirty="0">
                <a:solidFill>
                  <a:srgbClr val="FF0000"/>
                </a:solidFill>
                <a:latin typeface="Calibri"/>
                <a:cs typeface="Calibri"/>
              </a:rPr>
              <a:t>assess</a:t>
            </a:r>
            <a:r>
              <a:rPr sz="2000" spc="-45" dirty="0">
                <a:solidFill>
                  <a:srgbClr val="FF0000"/>
                </a:solidFill>
                <a:latin typeface="Calibri"/>
                <a:cs typeface="Calibri"/>
              </a:rPr>
              <a:t> </a:t>
            </a:r>
            <a:r>
              <a:rPr sz="2000" spc="-10" dirty="0">
                <a:solidFill>
                  <a:srgbClr val="FF0000"/>
                </a:solidFill>
                <a:latin typeface="Calibri"/>
                <a:cs typeface="Calibri"/>
              </a:rPr>
              <a:t>fetal</a:t>
            </a:r>
            <a:r>
              <a:rPr sz="2000" spc="-65" dirty="0">
                <a:solidFill>
                  <a:srgbClr val="FF0000"/>
                </a:solidFill>
                <a:latin typeface="Calibri"/>
                <a:cs typeface="Calibri"/>
              </a:rPr>
              <a:t> </a:t>
            </a:r>
            <a:r>
              <a:rPr sz="2000" spc="-10" dirty="0">
                <a:solidFill>
                  <a:srgbClr val="FF0000"/>
                </a:solidFill>
                <a:latin typeface="Calibri"/>
                <a:cs typeface="Calibri"/>
              </a:rPr>
              <a:t>growth</a:t>
            </a:r>
            <a:endParaRPr sz="2000">
              <a:latin typeface="Calibri"/>
              <a:cs typeface="Calibri"/>
            </a:endParaRPr>
          </a:p>
          <a:p>
            <a:pPr marL="240665" indent="-227965">
              <a:lnSpc>
                <a:spcPct val="100000"/>
              </a:lnSpc>
              <a:spcBef>
                <a:spcPts val="359"/>
              </a:spcBef>
              <a:buFont typeface="Arial"/>
              <a:buChar char="•"/>
              <a:tabLst>
                <a:tab pos="240665" algn="l"/>
              </a:tabLst>
            </a:pPr>
            <a:r>
              <a:rPr sz="2000" dirty="0">
                <a:solidFill>
                  <a:srgbClr val="FF0000"/>
                </a:solidFill>
                <a:latin typeface="Calibri"/>
                <a:cs typeface="Calibri"/>
              </a:rPr>
              <a:t>regular</a:t>
            </a:r>
            <a:r>
              <a:rPr sz="2000" spc="-70" dirty="0">
                <a:solidFill>
                  <a:srgbClr val="FF0000"/>
                </a:solidFill>
                <a:latin typeface="Calibri"/>
                <a:cs typeface="Calibri"/>
              </a:rPr>
              <a:t> </a:t>
            </a:r>
            <a:r>
              <a:rPr sz="2000" spc="-10" dirty="0">
                <a:solidFill>
                  <a:srgbClr val="FF0000"/>
                </a:solidFill>
                <a:latin typeface="Calibri"/>
                <a:cs typeface="Calibri"/>
              </a:rPr>
              <a:t>cardiotocography</a:t>
            </a:r>
            <a:r>
              <a:rPr sz="2000" spc="-100" dirty="0">
                <a:solidFill>
                  <a:srgbClr val="FF0000"/>
                </a:solidFill>
                <a:latin typeface="Calibri"/>
                <a:cs typeface="Calibri"/>
              </a:rPr>
              <a:t> </a:t>
            </a:r>
            <a:r>
              <a:rPr sz="2000" spc="-10" dirty="0">
                <a:solidFill>
                  <a:srgbClr val="FF0000"/>
                </a:solidFill>
                <a:latin typeface="Calibri"/>
                <a:cs typeface="Calibri"/>
              </a:rPr>
              <a:t>(</a:t>
            </a:r>
            <a:r>
              <a:rPr sz="2000" b="1" spc="-10" dirty="0">
                <a:solidFill>
                  <a:srgbClr val="FF0000"/>
                </a:solidFill>
                <a:latin typeface="Calibri"/>
                <a:cs typeface="Calibri"/>
              </a:rPr>
              <a:t>CTG</a:t>
            </a:r>
            <a:r>
              <a:rPr sz="2000" spc="-10" dirty="0">
                <a:solidFill>
                  <a:srgbClr val="FF0000"/>
                </a:solidFill>
                <a:latin typeface="Calibri"/>
                <a:cs typeface="Calibri"/>
              </a:rPr>
              <a:t>)</a:t>
            </a:r>
            <a:endParaRPr sz="2000">
              <a:latin typeface="Calibri"/>
              <a:cs typeface="Calibri"/>
            </a:endParaRPr>
          </a:p>
          <a:p>
            <a:pPr>
              <a:lnSpc>
                <a:spcPct val="100000"/>
              </a:lnSpc>
              <a:spcBef>
                <a:spcPts val="680"/>
              </a:spcBef>
              <a:buFont typeface="Arial"/>
              <a:buChar char="•"/>
            </a:pPr>
            <a:endParaRPr sz="2000">
              <a:latin typeface="Calibri"/>
              <a:cs typeface="Calibri"/>
            </a:endParaRPr>
          </a:p>
          <a:p>
            <a:pPr marL="240665" indent="-227965">
              <a:lnSpc>
                <a:spcPct val="100000"/>
              </a:lnSpc>
              <a:buFont typeface="Arial"/>
              <a:buChar char="•"/>
              <a:tabLst>
                <a:tab pos="240665" algn="l"/>
              </a:tabLst>
            </a:pPr>
            <a:r>
              <a:rPr sz="2000" dirty="0">
                <a:latin typeface="Calibri"/>
                <a:cs typeface="Calibri"/>
              </a:rPr>
              <a:t>If</a:t>
            </a:r>
            <a:r>
              <a:rPr sz="2000" spc="-55" dirty="0">
                <a:latin typeface="Calibri"/>
                <a:cs typeface="Calibri"/>
              </a:rPr>
              <a:t> </a:t>
            </a:r>
            <a:r>
              <a:rPr sz="2000" dirty="0">
                <a:latin typeface="Calibri"/>
                <a:cs typeface="Calibri"/>
              </a:rPr>
              <a:t>there</a:t>
            </a:r>
            <a:r>
              <a:rPr sz="2000" spc="-50" dirty="0">
                <a:latin typeface="Calibri"/>
                <a:cs typeface="Calibri"/>
              </a:rPr>
              <a:t> </a:t>
            </a:r>
            <a:r>
              <a:rPr sz="2000" dirty="0">
                <a:latin typeface="Calibri"/>
                <a:cs typeface="Calibri"/>
              </a:rPr>
              <a:t>is</a:t>
            </a:r>
            <a:r>
              <a:rPr sz="2000" spc="-40" dirty="0">
                <a:latin typeface="Calibri"/>
                <a:cs typeface="Calibri"/>
              </a:rPr>
              <a:t> </a:t>
            </a:r>
            <a:r>
              <a:rPr sz="2000" dirty="0">
                <a:latin typeface="Calibri"/>
                <a:cs typeface="Calibri"/>
              </a:rPr>
              <a:t>evidence</a:t>
            </a:r>
            <a:r>
              <a:rPr sz="2000" spc="-45" dirty="0">
                <a:latin typeface="Calibri"/>
                <a:cs typeface="Calibri"/>
              </a:rPr>
              <a:t> </a:t>
            </a:r>
            <a:r>
              <a:rPr sz="2000" dirty="0">
                <a:latin typeface="Calibri"/>
                <a:cs typeface="Calibri"/>
              </a:rPr>
              <a:t>of</a:t>
            </a:r>
            <a:r>
              <a:rPr sz="2000" spc="-50" dirty="0">
                <a:latin typeface="Calibri"/>
                <a:cs typeface="Calibri"/>
              </a:rPr>
              <a:t> </a:t>
            </a:r>
            <a:r>
              <a:rPr sz="2000" b="1" dirty="0">
                <a:latin typeface="Calibri"/>
                <a:cs typeface="Calibri"/>
              </a:rPr>
              <a:t>fetal</a:t>
            </a:r>
            <a:r>
              <a:rPr sz="2000" b="1" spc="-50" dirty="0">
                <a:latin typeface="Calibri"/>
                <a:cs typeface="Calibri"/>
              </a:rPr>
              <a:t> </a:t>
            </a:r>
            <a:r>
              <a:rPr sz="2000" b="1" dirty="0">
                <a:latin typeface="Calibri"/>
                <a:cs typeface="Calibri"/>
              </a:rPr>
              <a:t>compromise</a:t>
            </a:r>
            <a:r>
              <a:rPr sz="2000" dirty="0">
                <a:latin typeface="Calibri"/>
                <a:cs typeface="Calibri"/>
              </a:rPr>
              <a:t>,</a:t>
            </a:r>
            <a:r>
              <a:rPr sz="2000" spc="-85" dirty="0">
                <a:latin typeface="Calibri"/>
                <a:cs typeface="Calibri"/>
              </a:rPr>
              <a:t> </a:t>
            </a:r>
            <a:r>
              <a:rPr sz="2000" u="heavy" spc="-10" dirty="0">
                <a:solidFill>
                  <a:srgbClr val="FF0000"/>
                </a:solidFill>
                <a:uFill>
                  <a:solidFill>
                    <a:srgbClr val="FF0000"/>
                  </a:solidFill>
                </a:uFill>
                <a:latin typeface="Calibri"/>
                <a:cs typeface="Calibri"/>
              </a:rPr>
              <a:t>premature</a:t>
            </a:r>
            <a:r>
              <a:rPr sz="2000" u="heavy" spc="-40" dirty="0">
                <a:solidFill>
                  <a:srgbClr val="FF0000"/>
                </a:solidFill>
                <a:uFill>
                  <a:solidFill>
                    <a:srgbClr val="FF0000"/>
                  </a:solidFill>
                </a:uFill>
                <a:latin typeface="Calibri"/>
                <a:cs typeface="Calibri"/>
              </a:rPr>
              <a:t> </a:t>
            </a:r>
            <a:r>
              <a:rPr sz="2000" u="heavy" dirty="0">
                <a:solidFill>
                  <a:srgbClr val="FF0000"/>
                </a:solidFill>
                <a:uFill>
                  <a:solidFill>
                    <a:srgbClr val="FF0000"/>
                  </a:solidFill>
                </a:uFill>
                <a:latin typeface="Calibri"/>
                <a:cs typeface="Calibri"/>
              </a:rPr>
              <a:t>delivery</a:t>
            </a:r>
            <a:r>
              <a:rPr sz="2000" spc="-30" dirty="0">
                <a:solidFill>
                  <a:srgbClr val="FF0000"/>
                </a:solidFill>
                <a:latin typeface="Calibri"/>
                <a:cs typeface="Calibri"/>
              </a:rPr>
              <a:t> </a:t>
            </a:r>
            <a:r>
              <a:rPr sz="2000" dirty="0">
                <a:latin typeface="Calibri"/>
                <a:cs typeface="Calibri"/>
              </a:rPr>
              <a:t>may</a:t>
            </a:r>
            <a:r>
              <a:rPr sz="2000" spc="-45" dirty="0">
                <a:latin typeface="Calibri"/>
                <a:cs typeface="Calibri"/>
              </a:rPr>
              <a:t> </a:t>
            </a:r>
            <a:r>
              <a:rPr sz="2000" dirty="0">
                <a:latin typeface="Calibri"/>
                <a:cs typeface="Calibri"/>
              </a:rPr>
              <a:t>be</a:t>
            </a:r>
            <a:r>
              <a:rPr sz="2000" spc="-50" dirty="0">
                <a:latin typeface="Calibri"/>
                <a:cs typeface="Calibri"/>
              </a:rPr>
              <a:t> </a:t>
            </a:r>
            <a:r>
              <a:rPr sz="2000" spc="-10" dirty="0">
                <a:latin typeface="Calibri"/>
                <a:cs typeface="Calibri"/>
              </a:rPr>
              <a:t>considered</a:t>
            </a:r>
            <a:endParaRPr sz="2000">
              <a:latin typeface="Calibri"/>
              <a:cs typeface="Calibri"/>
            </a:endParaRPr>
          </a:p>
          <a:p>
            <a:pPr>
              <a:lnSpc>
                <a:spcPct val="100000"/>
              </a:lnSpc>
              <a:spcBef>
                <a:spcPts val="675"/>
              </a:spcBef>
              <a:buFont typeface="Arial"/>
              <a:buChar char="•"/>
            </a:pPr>
            <a:endParaRPr sz="2000">
              <a:latin typeface="Calibri"/>
              <a:cs typeface="Calibri"/>
            </a:endParaRPr>
          </a:p>
          <a:p>
            <a:pPr marL="240665" indent="-227965">
              <a:lnSpc>
                <a:spcPts val="2280"/>
              </a:lnSpc>
              <a:spcBef>
                <a:spcPts val="5"/>
              </a:spcBef>
              <a:buFont typeface="Arial"/>
              <a:buChar char="•"/>
              <a:tabLst>
                <a:tab pos="240665" algn="l"/>
              </a:tabLst>
            </a:pPr>
            <a:r>
              <a:rPr sz="2000" dirty="0">
                <a:latin typeface="Calibri"/>
                <a:cs typeface="Calibri"/>
              </a:rPr>
              <a:t>the</a:t>
            </a:r>
            <a:r>
              <a:rPr sz="2000" spc="-45" dirty="0">
                <a:latin typeface="Calibri"/>
                <a:cs typeface="Calibri"/>
              </a:rPr>
              <a:t> </a:t>
            </a:r>
            <a:r>
              <a:rPr sz="2000" dirty="0">
                <a:latin typeface="Calibri"/>
                <a:cs typeface="Calibri"/>
              </a:rPr>
              <a:t>risks</a:t>
            </a:r>
            <a:r>
              <a:rPr sz="2000" spc="-25" dirty="0">
                <a:latin typeface="Calibri"/>
                <a:cs typeface="Calibri"/>
              </a:rPr>
              <a:t> </a:t>
            </a:r>
            <a:r>
              <a:rPr sz="2000" dirty="0">
                <a:latin typeface="Calibri"/>
                <a:cs typeface="Calibri"/>
              </a:rPr>
              <a:t>to</a:t>
            </a:r>
            <a:r>
              <a:rPr sz="2000" spc="-50" dirty="0">
                <a:latin typeface="Calibri"/>
                <a:cs typeface="Calibri"/>
              </a:rPr>
              <a:t> </a:t>
            </a:r>
            <a:r>
              <a:rPr sz="2000" dirty="0">
                <a:latin typeface="Calibri"/>
                <a:cs typeface="Calibri"/>
              </a:rPr>
              <a:t>the</a:t>
            </a:r>
            <a:r>
              <a:rPr sz="2000" spc="-45" dirty="0">
                <a:latin typeface="Calibri"/>
                <a:cs typeface="Calibri"/>
              </a:rPr>
              <a:t> </a:t>
            </a:r>
            <a:r>
              <a:rPr sz="2000" dirty="0">
                <a:latin typeface="Calibri"/>
                <a:cs typeface="Calibri"/>
              </a:rPr>
              <a:t>mother</a:t>
            </a:r>
            <a:r>
              <a:rPr sz="2000" spc="-40" dirty="0">
                <a:latin typeface="Calibri"/>
                <a:cs typeface="Calibri"/>
              </a:rPr>
              <a:t> </a:t>
            </a:r>
            <a:r>
              <a:rPr sz="2000" dirty="0">
                <a:latin typeface="Calibri"/>
                <a:cs typeface="Calibri"/>
              </a:rPr>
              <a:t>of</a:t>
            </a:r>
            <a:r>
              <a:rPr sz="2000" spc="-60" dirty="0">
                <a:latin typeface="Calibri"/>
                <a:cs typeface="Calibri"/>
              </a:rPr>
              <a:t> </a:t>
            </a:r>
            <a:r>
              <a:rPr sz="2000" dirty="0">
                <a:latin typeface="Calibri"/>
                <a:cs typeface="Calibri"/>
              </a:rPr>
              <a:t>continuing</a:t>
            </a:r>
            <a:r>
              <a:rPr sz="2000" spc="-70" dirty="0">
                <a:latin typeface="Calibri"/>
                <a:cs typeface="Calibri"/>
              </a:rPr>
              <a:t> </a:t>
            </a:r>
            <a:r>
              <a:rPr sz="2000" dirty="0">
                <a:latin typeface="Calibri"/>
                <a:cs typeface="Calibri"/>
              </a:rPr>
              <a:t>the</a:t>
            </a:r>
            <a:r>
              <a:rPr sz="2000" spc="-45" dirty="0">
                <a:latin typeface="Calibri"/>
                <a:cs typeface="Calibri"/>
              </a:rPr>
              <a:t> </a:t>
            </a:r>
            <a:r>
              <a:rPr sz="2000" dirty="0">
                <a:latin typeface="Calibri"/>
                <a:cs typeface="Calibri"/>
              </a:rPr>
              <a:t>pregnancy</a:t>
            </a:r>
            <a:r>
              <a:rPr sz="2000" spc="-85" dirty="0">
                <a:latin typeface="Calibri"/>
                <a:cs typeface="Calibri"/>
              </a:rPr>
              <a:t> </a:t>
            </a:r>
            <a:r>
              <a:rPr sz="2000" dirty="0">
                <a:latin typeface="Calibri"/>
                <a:cs typeface="Calibri"/>
              </a:rPr>
              <a:t>and</a:t>
            </a:r>
            <a:r>
              <a:rPr sz="2000" spc="-40" dirty="0">
                <a:latin typeface="Calibri"/>
                <a:cs typeface="Calibri"/>
              </a:rPr>
              <a:t> </a:t>
            </a:r>
            <a:r>
              <a:rPr sz="2000" dirty="0">
                <a:latin typeface="Calibri"/>
                <a:cs typeface="Calibri"/>
              </a:rPr>
              <a:t>the</a:t>
            </a:r>
            <a:r>
              <a:rPr sz="2000" spc="-45" dirty="0">
                <a:latin typeface="Calibri"/>
                <a:cs typeface="Calibri"/>
              </a:rPr>
              <a:t> </a:t>
            </a:r>
            <a:r>
              <a:rPr sz="2000" dirty="0">
                <a:latin typeface="Calibri"/>
                <a:cs typeface="Calibri"/>
              </a:rPr>
              <a:t>risks</a:t>
            </a:r>
            <a:r>
              <a:rPr sz="2000" spc="-25" dirty="0">
                <a:latin typeface="Calibri"/>
                <a:cs typeface="Calibri"/>
              </a:rPr>
              <a:t> </a:t>
            </a:r>
            <a:r>
              <a:rPr sz="2000" dirty="0">
                <a:latin typeface="Calibri"/>
                <a:cs typeface="Calibri"/>
              </a:rPr>
              <a:t>to</a:t>
            </a:r>
            <a:r>
              <a:rPr sz="2000" spc="-50" dirty="0">
                <a:latin typeface="Calibri"/>
                <a:cs typeface="Calibri"/>
              </a:rPr>
              <a:t> </a:t>
            </a:r>
            <a:r>
              <a:rPr sz="2000" dirty="0">
                <a:latin typeface="Calibri"/>
                <a:cs typeface="Calibri"/>
              </a:rPr>
              <a:t>the</a:t>
            </a:r>
            <a:r>
              <a:rPr sz="2000" spc="-40" dirty="0">
                <a:latin typeface="Calibri"/>
                <a:cs typeface="Calibri"/>
              </a:rPr>
              <a:t> </a:t>
            </a:r>
            <a:r>
              <a:rPr sz="2000" spc="-10" dirty="0">
                <a:latin typeface="Calibri"/>
                <a:cs typeface="Calibri"/>
              </a:rPr>
              <a:t>fetus</a:t>
            </a:r>
            <a:r>
              <a:rPr sz="2000" spc="-45" dirty="0">
                <a:latin typeface="Calibri"/>
                <a:cs typeface="Calibri"/>
              </a:rPr>
              <a:t> </a:t>
            </a:r>
            <a:r>
              <a:rPr sz="2000" dirty="0">
                <a:latin typeface="Calibri"/>
                <a:cs typeface="Calibri"/>
              </a:rPr>
              <a:t>of</a:t>
            </a:r>
            <a:r>
              <a:rPr sz="2000" spc="-50" dirty="0">
                <a:latin typeface="Calibri"/>
                <a:cs typeface="Calibri"/>
              </a:rPr>
              <a:t> </a:t>
            </a:r>
            <a:r>
              <a:rPr sz="2000" dirty="0">
                <a:latin typeface="Calibri"/>
                <a:cs typeface="Calibri"/>
              </a:rPr>
              <a:t>premature</a:t>
            </a:r>
            <a:r>
              <a:rPr sz="2000" spc="-35" dirty="0">
                <a:latin typeface="Calibri"/>
                <a:cs typeface="Calibri"/>
              </a:rPr>
              <a:t> </a:t>
            </a:r>
            <a:r>
              <a:rPr sz="2000" spc="-10" dirty="0">
                <a:latin typeface="Calibri"/>
                <a:cs typeface="Calibri"/>
              </a:rPr>
              <a:t>delivery</a:t>
            </a:r>
            <a:endParaRPr sz="2000">
              <a:latin typeface="Calibri"/>
              <a:cs typeface="Calibri"/>
            </a:endParaRPr>
          </a:p>
          <a:p>
            <a:pPr marL="241300">
              <a:lnSpc>
                <a:spcPts val="2280"/>
              </a:lnSpc>
            </a:pPr>
            <a:r>
              <a:rPr sz="2000" dirty="0">
                <a:latin typeface="Calibri"/>
                <a:cs typeface="Calibri"/>
              </a:rPr>
              <a:t>must</a:t>
            </a:r>
            <a:r>
              <a:rPr sz="2000" spc="-55" dirty="0">
                <a:latin typeface="Calibri"/>
                <a:cs typeface="Calibri"/>
              </a:rPr>
              <a:t> </a:t>
            </a:r>
            <a:r>
              <a:rPr sz="2000" dirty="0">
                <a:latin typeface="Calibri"/>
                <a:cs typeface="Calibri"/>
              </a:rPr>
              <a:t>be</a:t>
            </a:r>
            <a:r>
              <a:rPr sz="2000" spc="-50" dirty="0">
                <a:latin typeface="Calibri"/>
                <a:cs typeface="Calibri"/>
              </a:rPr>
              <a:t> </a:t>
            </a:r>
            <a:r>
              <a:rPr sz="2000" b="1" dirty="0">
                <a:latin typeface="Calibri"/>
                <a:cs typeface="Calibri"/>
              </a:rPr>
              <a:t>carefully</a:t>
            </a:r>
            <a:r>
              <a:rPr sz="2000" b="1" spc="-60" dirty="0">
                <a:latin typeface="Calibri"/>
                <a:cs typeface="Calibri"/>
              </a:rPr>
              <a:t> </a:t>
            </a:r>
            <a:r>
              <a:rPr sz="2000" b="1" spc="-10" dirty="0">
                <a:latin typeface="Calibri"/>
                <a:cs typeface="Calibri"/>
              </a:rPr>
              <a:t>balanced</a:t>
            </a:r>
            <a:endParaRPr sz="2000">
              <a:latin typeface="Calibri"/>
              <a:cs typeface="Calibri"/>
            </a:endParaRPr>
          </a:p>
        </p:txBody>
      </p:sp>
      <p:sp>
        <p:nvSpPr>
          <p:cNvPr id="5" name="object 5"/>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6" name="object 6"/>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4310" y="164083"/>
            <a:ext cx="9533890" cy="1656714"/>
          </a:xfrm>
          <a:prstGeom prst="rect">
            <a:avLst/>
          </a:prstGeom>
        </p:spPr>
        <p:txBody>
          <a:bodyPr vert="horz" wrap="square" lIns="0" tIns="12700" rIns="0" bIns="0" rtlCol="0">
            <a:spAutoFit/>
          </a:bodyPr>
          <a:lstStyle/>
          <a:p>
            <a:pPr marL="12700">
              <a:lnSpc>
                <a:spcPct val="100000"/>
              </a:lnSpc>
              <a:spcBef>
                <a:spcPts val="100"/>
              </a:spcBef>
            </a:pPr>
            <a:r>
              <a:rPr sz="10700" b="0" spc="-10" dirty="0">
                <a:latin typeface="Baskerville Old Face"/>
                <a:cs typeface="Baskerville Old Face"/>
              </a:rPr>
              <a:t>cardiomyopathies</a:t>
            </a:r>
            <a:endParaRPr sz="10700">
              <a:latin typeface="Baskerville Old Face"/>
              <a:cs typeface="Baskerville Old Face"/>
            </a:endParaRPr>
          </a:p>
        </p:txBody>
      </p:sp>
      <p:grpSp>
        <p:nvGrpSpPr>
          <p:cNvPr id="3" name="object 3"/>
          <p:cNvGrpSpPr/>
          <p:nvPr/>
        </p:nvGrpSpPr>
        <p:grpSpPr>
          <a:xfrm>
            <a:off x="1631467" y="2453233"/>
            <a:ext cx="8371205" cy="4260215"/>
            <a:chOff x="1631467" y="2453233"/>
            <a:chExt cx="8371205" cy="4260215"/>
          </a:xfrm>
        </p:grpSpPr>
        <p:pic>
          <p:nvPicPr>
            <p:cNvPr id="4" name="object 4"/>
            <p:cNvPicPr/>
            <p:nvPr/>
          </p:nvPicPr>
          <p:blipFill>
            <a:blip r:embed="rId2" cstate="print"/>
            <a:stretch>
              <a:fillRect/>
            </a:stretch>
          </p:blipFill>
          <p:spPr>
            <a:xfrm>
              <a:off x="1723235" y="2453233"/>
              <a:ext cx="8279029" cy="4106101"/>
            </a:xfrm>
            <a:prstGeom prst="rect">
              <a:avLst/>
            </a:prstGeom>
          </p:spPr>
        </p:pic>
        <p:pic>
          <p:nvPicPr>
            <p:cNvPr id="5" name="object 5"/>
            <p:cNvPicPr/>
            <p:nvPr/>
          </p:nvPicPr>
          <p:blipFill>
            <a:blip r:embed="rId3" cstate="print"/>
            <a:stretch>
              <a:fillRect/>
            </a:stretch>
          </p:blipFill>
          <p:spPr>
            <a:xfrm>
              <a:off x="1631467" y="5024075"/>
              <a:ext cx="366750" cy="1689100"/>
            </a:xfrm>
            <a:prstGeom prst="rect">
              <a:avLst/>
            </a:prstGeom>
          </p:spPr>
        </p:pic>
        <p:pic>
          <p:nvPicPr>
            <p:cNvPr id="6" name="object 6"/>
            <p:cNvPicPr/>
            <p:nvPr/>
          </p:nvPicPr>
          <p:blipFill>
            <a:blip r:embed="rId4" cstate="print"/>
            <a:stretch>
              <a:fillRect/>
            </a:stretch>
          </p:blipFill>
          <p:spPr>
            <a:xfrm>
              <a:off x="3991863" y="5628932"/>
              <a:ext cx="2093214" cy="811403"/>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5D9F-A1CE-A52E-F11B-45048C5722DA}"/>
              </a:ext>
            </a:extLst>
          </p:cNvPr>
          <p:cNvSpPr>
            <a:spLocks noGrp="1"/>
          </p:cNvSpPr>
          <p:nvPr>
            <p:ph type="title"/>
          </p:nvPr>
        </p:nvSpPr>
        <p:spPr/>
        <p:txBody>
          <a:bodyPr/>
          <a:lstStyle/>
          <a:p>
            <a:endParaRPr lang="en-JO"/>
          </a:p>
        </p:txBody>
      </p:sp>
      <p:pic>
        <p:nvPicPr>
          <p:cNvPr id="3" name="Picture 2">
            <a:extLst>
              <a:ext uri="{FF2B5EF4-FFF2-40B4-BE49-F238E27FC236}">
                <a16:creationId xmlns:a16="http://schemas.microsoft.com/office/drawing/2014/main" id="{2E52C3A5-0AC1-B488-CC2C-16081FEDB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594" y="-274595"/>
            <a:ext cx="13729730" cy="10563654"/>
          </a:xfrm>
          <a:prstGeom prst="rect">
            <a:avLst/>
          </a:prstGeom>
        </p:spPr>
      </p:pic>
    </p:spTree>
    <p:extLst>
      <p:ext uri="{BB962C8B-B14F-4D97-AF65-F5344CB8AC3E}">
        <p14:creationId xmlns:p14="http://schemas.microsoft.com/office/powerpoint/2010/main" val="3239321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4910" y="577215"/>
            <a:ext cx="6659880" cy="559435"/>
          </a:xfrm>
          <a:prstGeom prst="rect">
            <a:avLst/>
          </a:prstGeom>
          <a:solidFill>
            <a:srgbClr val="C0C0C0"/>
          </a:solidFill>
        </p:spPr>
        <p:txBody>
          <a:bodyPr vert="horz" wrap="square" lIns="0" tIns="0" rIns="0" bIns="0" rtlCol="0">
            <a:spAutoFit/>
          </a:bodyPr>
          <a:lstStyle/>
          <a:p>
            <a:pPr>
              <a:lnSpc>
                <a:spcPts val="4175"/>
              </a:lnSpc>
            </a:pPr>
            <a:r>
              <a:rPr sz="3600" spc="-35" dirty="0"/>
              <a:t>Hypertrophic</a:t>
            </a:r>
            <a:r>
              <a:rPr sz="3600" spc="-110" dirty="0"/>
              <a:t> </a:t>
            </a:r>
            <a:r>
              <a:rPr sz="3600" spc="-60" dirty="0"/>
              <a:t>cardiomyopathy</a:t>
            </a:r>
            <a:r>
              <a:rPr sz="3600" spc="-95" dirty="0"/>
              <a:t> </a:t>
            </a:r>
            <a:r>
              <a:rPr sz="3600" spc="-10" dirty="0"/>
              <a:t>(HCM)</a:t>
            </a:r>
            <a:endParaRPr sz="3600"/>
          </a:p>
        </p:txBody>
      </p:sp>
      <p:grpSp>
        <p:nvGrpSpPr>
          <p:cNvPr id="3" name="object 3"/>
          <p:cNvGrpSpPr/>
          <p:nvPr/>
        </p:nvGrpSpPr>
        <p:grpSpPr>
          <a:xfrm>
            <a:off x="9317735" y="0"/>
            <a:ext cx="2874645" cy="2063750"/>
            <a:chOff x="9317735" y="0"/>
            <a:chExt cx="2874645" cy="2063750"/>
          </a:xfrm>
        </p:grpSpPr>
        <p:sp>
          <p:nvSpPr>
            <p:cNvPr id="4" name="object 4"/>
            <p:cNvSpPr/>
            <p:nvPr/>
          </p:nvSpPr>
          <p:spPr>
            <a:xfrm>
              <a:off x="11094720" y="0"/>
              <a:ext cx="1097280" cy="1097280"/>
            </a:xfrm>
            <a:custGeom>
              <a:avLst/>
              <a:gdLst/>
              <a:ahLst/>
              <a:cxnLst/>
              <a:rect l="l" t="t" r="r" b="b"/>
              <a:pathLst>
                <a:path w="1097279" h="1097280">
                  <a:moveTo>
                    <a:pt x="1097280" y="0"/>
                  </a:moveTo>
                  <a:lnTo>
                    <a:pt x="0" y="0"/>
                  </a:lnTo>
                  <a:lnTo>
                    <a:pt x="178269" y="178282"/>
                  </a:lnTo>
                  <a:lnTo>
                    <a:pt x="0" y="356616"/>
                  </a:lnTo>
                  <a:lnTo>
                    <a:pt x="323723" y="680339"/>
                  </a:lnTo>
                  <a:lnTo>
                    <a:pt x="502056" y="502069"/>
                  </a:lnTo>
                  <a:lnTo>
                    <a:pt x="1097280" y="1097280"/>
                  </a:lnTo>
                  <a:lnTo>
                    <a:pt x="1097280" y="0"/>
                  </a:lnTo>
                  <a:close/>
                </a:path>
              </a:pathLst>
            </a:custGeom>
            <a:solidFill>
              <a:srgbClr val="FFC000">
                <a:alpha val="30198"/>
              </a:srgbClr>
            </a:solidFill>
          </p:spPr>
          <p:txBody>
            <a:bodyPr wrap="square" lIns="0" tIns="0" rIns="0" bIns="0" rtlCol="0"/>
            <a:lstStyle/>
            <a:p>
              <a:endParaRPr/>
            </a:p>
          </p:txBody>
        </p:sp>
        <p:pic>
          <p:nvPicPr>
            <p:cNvPr id="5" name="object 5"/>
            <p:cNvPicPr/>
            <p:nvPr/>
          </p:nvPicPr>
          <p:blipFill>
            <a:blip r:embed="rId2" cstate="print"/>
            <a:stretch>
              <a:fillRect/>
            </a:stretch>
          </p:blipFill>
          <p:spPr>
            <a:xfrm>
              <a:off x="9317735" y="196595"/>
              <a:ext cx="1868424" cy="1866900"/>
            </a:xfrm>
            <a:prstGeom prst="rect">
              <a:avLst/>
            </a:prstGeom>
          </p:spPr>
        </p:pic>
      </p:grpSp>
      <p:sp>
        <p:nvSpPr>
          <p:cNvPr id="6" name="object 6"/>
          <p:cNvSpPr txBox="1"/>
          <p:nvPr/>
        </p:nvSpPr>
        <p:spPr>
          <a:xfrm>
            <a:off x="2019680" y="1786001"/>
            <a:ext cx="538480" cy="372110"/>
          </a:xfrm>
          <a:prstGeom prst="rect">
            <a:avLst/>
          </a:prstGeom>
          <a:solidFill>
            <a:srgbClr val="FFFF00"/>
          </a:solidFill>
        </p:spPr>
        <p:txBody>
          <a:bodyPr vert="horz" wrap="square" lIns="0" tIns="0" rIns="0" bIns="0" rtlCol="0">
            <a:spAutoFit/>
          </a:bodyPr>
          <a:lstStyle/>
          <a:p>
            <a:pPr>
              <a:lnSpc>
                <a:spcPts val="2775"/>
              </a:lnSpc>
            </a:pPr>
            <a:r>
              <a:rPr sz="2400" spc="-25" dirty="0">
                <a:latin typeface="Calibri"/>
                <a:cs typeface="Calibri"/>
              </a:rPr>
              <a:t>70%</a:t>
            </a:r>
            <a:endParaRPr sz="2400">
              <a:latin typeface="Calibri"/>
              <a:cs typeface="Calibri"/>
            </a:endParaRPr>
          </a:p>
        </p:txBody>
      </p:sp>
      <p:sp>
        <p:nvSpPr>
          <p:cNvPr id="7" name="object 7"/>
          <p:cNvSpPr txBox="1"/>
          <p:nvPr/>
        </p:nvSpPr>
        <p:spPr>
          <a:xfrm>
            <a:off x="951077" y="1759965"/>
            <a:ext cx="7354570" cy="391160"/>
          </a:xfrm>
          <a:prstGeom prst="rect">
            <a:avLst/>
          </a:prstGeom>
        </p:spPr>
        <p:txBody>
          <a:bodyPr vert="horz" wrap="square" lIns="0" tIns="12700" rIns="0" bIns="0" rtlCol="0">
            <a:spAutoFit/>
          </a:bodyPr>
          <a:lstStyle/>
          <a:p>
            <a:pPr marL="240029" indent="-227329">
              <a:lnSpc>
                <a:spcPct val="100000"/>
              </a:lnSpc>
              <a:spcBef>
                <a:spcPts val="100"/>
              </a:spcBef>
              <a:buFont typeface="Arial"/>
              <a:buChar char="•"/>
              <a:tabLst>
                <a:tab pos="240029" algn="l"/>
                <a:tab pos="1661160" algn="l"/>
              </a:tabLst>
            </a:pPr>
            <a:r>
              <a:rPr sz="2400" spc="-10" dirty="0">
                <a:latin typeface="Calibri"/>
                <a:cs typeface="Calibri"/>
              </a:rPr>
              <a:t>About</a:t>
            </a:r>
            <a:r>
              <a:rPr sz="2400" dirty="0">
                <a:latin typeface="Calibri"/>
                <a:cs typeface="Calibri"/>
              </a:rPr>
              <a:t>	of</a:t>
            </a:r>
            <a:r>
              <a:rPr sz="2400" spc="-60" dirty="0">
                <a:latin typeface="Calibri"/>
                <a:cs typeface="Calibri"/>
              </a:rPr>
              <a:t> </a:t>
            </a:r>
            <a:r>
              <a:rPr sz="2400" dirty="0">
                <a:latin typeface="Calibri"/>
                <a:cs typeface="Calibri"/>
              </a:rPr>
              <a:t>cases</a:t>
            </a:r>
            <a:r>
              <a:rPr sz="2400" spc="-65" dirty="0">
                <a:latin typeface="Calibri"/>
                <a:cs typeface="Calibri"/>
              </a:rPr>
              <a:t> </a:t>
            </a:r>
            <a:r>
              <a:rPr sz="2400" dirty="0">
                <a:latin typeface="Calibri"/>
                <a:cs typeface="Calibri"/>
              </a:rPr>
              <a:t>are</a:t>
            </a:r>
            <a:r>
              <a:rPr sz="2400" spc="-55" dirty="0">
                <a:latin typeface="Calibri"/>
                <a:cs typeface="Calibri"/>
              </a:rPr>
              <a:t> </a:t>
            </a:r>
            <a:r>
              <a:rPr sz="2400" dirty="0">
                <a:latin typeface="Calibri"/>
                <a:cs typeface="Calibri"/>
              </a:rPr>
              <a:t>familial</a:t>
            </a:r>
            <a:r>
              <a:rPr sz="2400" spc="-65" dirty="0">
                <a:latin typeface="Calibri"/>
                <a:cs typeface="Calibri"/>
              </a:rPr>
              <a:t> </a:t>
            </a:r>
            <a:r>
              <a:rPr sz="2400" dirty="0">
                <a:latin typeface="Calibri"/>
                <a:cs typeface="Calibri"/>
              </a:rPr>
              <a:t>with</a:t>
            </a:r>
            <a:r>
              <a:rPr sz="2400" spc="-70" dirty="0">
                <a:latin typeface="Calibri"/>
                <a:cs typeface="Calibri"/>
              </a:rPr>
              <a:t> </a:t>
            </a:r>
            <a:r>
              <a:rPr sz="2400" dirty="0">
                <a:latin typeface="Calibri"/>
                <a:cs typeface="Calibri"/>
              </a:rPr>
              <a:t>autosomal</a:t>
            </a:r>
            <a:r>
              <a:rPr sz="2400" spc="-65" dirty="0">
                <a:latin typeface="Calibri"/>
                <a:cs typeface="Calibri"/>
              </a:rPr>
              <a:t> </a:t>
            </a:r>
            <a:r>
              <a:rPr sz="2400" spc="-10" dirty="0">
                <a:latin typeface="Calibri"/>
                <a:cs typeface="Calibri"/>
              </a:rPr>
              <a:t>dominant</a:t>
            </a:r>
            <a:endParaRPr sz="2400">
              <a:latin typeface="Calibri"/>
              <a:cs typeface="Calibri"/>
            </a:endParaRPr>
          </a:p>
        </p:txBody>
      </p:sp>
      <p:sp>
        <p:nvSpPr>
          <p:cNvPr id="8" name="object 8"/>
          <p:cNvSpPr txBox="1"/>
          <p:nvPr/>
        </p:nvSpPr>
        <p:spPr>
          <a:xfrm>
            <a:off x="951077" y="2049144"/>
            <a:ext cx="7847965" cy="836930"/>
          </a:xfrm>
          <a:prstGeom prst="rect">
            <a:avLst/>
          </a:prstGeom>
        </p:spPr>
        <p:txBody>
          <a:bodyPr vert="horz" wrap="square" lIns="0" tIns="52705" rIns="0" bIns="0" rtlCol="0">
            <a:spAutoFit/>
          </a:bodyPr>
          <a:lstStyle/>
          <a:p>
            <a:pPr marL="241300">
              <a:lnSpc>
                <a:spcPct val="100000"/>
              </a:lnSpc>
              <a:spcBef>
                <a:spcPts val="415"/>
              </a:spcBef>
            </a:pPr>
            <a:r>
              <a:rPr sz="2400" spc="-10" dirty="0">
                <a:latin typeface="Calibri"/>
                <a:cs typeface="Calibri"/>
              </a:rPr>
              <a:t>inheritance.</a:t>
            </a:r>
            <a:endParaRPr sz="2400">
              <a:latin typeface="Calibri"/>
              <a:cs typeface="Calibri"/>
            </a:endParaRPr>
          </a:p>
          <a:p>
            <a:pPr marL="240029" indent="-227329">
              <a:lnSpc>
                <a:spcPct val="100000"/>
              </a:lnSpc>
              <a:spcBef>
                <a:spcPts val="315"/>
              </a:spcBef>
              <a:buFont typeface="Arial"/>
              <a:buChar char="•"/>
              <a:tabLst>
                <a:tab pos="240029" algn="l"/>
              </a:tabLst>
            </a:pPr>
            <a:r>
              <a:rPr sz="2400" dirty="0">
                <a:latin typeface="Calibri"/>
                <a:cs typeface="Calibri"/>
              </a:rPr>
              <a:t>It</a:t>
            </a:r>
            <a:r>
              <a:rPr sz="2400" spc="-60" dirty="0">
                <a:latin typeface="Calibri"/>
                <a:cs typeface="Calibri"/>
              </a:rPr>
              <a:t> </a:t>
            </a:r>
            <a:r>
              <a:rPr sz="2400" dirty="0">
                <a:solidFill>
                  <a:srgbClr val="FF0000"/>
                </a:solidFill>
                <a:latin typeface="Calibri"/>
                <a:cs typeface="Calibri"/>
              </a:rPr>
              <a:t>is</a:t>
            </a:r>
            <a:r>
              <a:rPr sz="2400" spc="-45" dirty="0">
                <a:solidFill>
                  <a:srgbClr val="FF0000"/>
                </a:solidFill>
                <a:latin typeface="Calibri"/>
                <a:cs typeface="Calibri"/>
              </a:rPr>
              <a:t> </a:t>
            </a:r>
            <a:r>
              <a:rPr sz="2400" dirty="0">
                <a:solidFill>
                  <a:srgbClr val="FF0000"/>
                </a:solidFill>
                <a:latin typeface="Calibri"/>
                <a:cs typeface="Calibri"/>
              </a:rPr>
              <a:t>a</a:t>
            </a:r>
            <a:r>
              <a:rPr sz="2400" spc="-45" dirty="0">
                <a:solidFill>
                  <a:srgbClr val="FF0000"/>
                </a:solidFill>
                <a:latin typeface="Calibri"/>
                <a:cs typeface="Calibri"/>
              </a:rPr>
              <a:t> </a:t>
            </a:r>
            <a:r>
              <a:rPr sz="2400" spc="-10" dirty="0">
                <a:solidFill>
                  <a:srgbClr val="FF0000"/>
                </a:solidFill>
                <a:latin typeface="Calibri"/>
                <a:cs typeface="Calibri"/>
              </a:rPr>
              <a:t>rare</a:t>
            </a:r>
            <a:r>
              <a:rPr sz="2400" spc="-45" dirty="0">
                <a:solidFill>
                  <a:srgbClr val="FF0000"/>
                </a:solidFill>
                <a:latin typeface="Calibri"/>
                <a:cs typeface="Calibri"/>
              </a:rPr>
              <a:t> </a:t>
            </a:r>
            <a:r>
              <a:rPr sz="2400" dirty="0">
                <a:solidFill>
                  <a:srgbClr val="FF0000"/>
                </a:solidFill>
                <a:latin typeface="Calibri"/>
                <a:cs typeface="Calibri"/>
              </a:rPr>
              <a:t>disease</a:t>
            </a:r>
            <a:r>
              <a:rPr sz="2400" spc="-40" dirty="0">
                <a:solidFill>
                  <a:srgbClr val="FF0000"/>
                </a:solidFill>
                <a:latin typeface="Calibri"/>
                <a:cs typeface="Calibri"/>
              </a:rPr>
              <a:t> </a:t>
            </a:r>
            <a:r>
              <a:rPr sz="2400" dirty="0">
                <a:solidFill>
                  <a:srgbClr val="FF0000"/>
                </a:solidFill>
                <a:latin typeface="Calibri"/>
                <a:cs typeface="Calibri"/>
              </a:rPr>
              <a:t>associated</a:t>
            </a:r>
            <a:r>
              <a:rPr sz="2400" spc="-55" dirty="0">
                <a:solidFill>
                  <a:srgbClr val="FF0000"/>
                </a:solidFill>
                <a:latin typeface="Calibri"/>
                <a:cs typeface="Calibri"/>
              </a:rPr>
              <a:t> </a:t>
            </a:r>
            <a:r>
              <a:rPr sz="2400" dirty="0">
                <a:solidFill>
                  <a:srgbClr val="FF0000"/>
                </a:solidFill>
                <a:latin typeface="Calibri"/>
                <a:cs typeface="Calibri"/>
              </a:rPr>
              <a:t>with</a:t>
            </a:r>
            <a:r>
              <a:rPr sz="2400" spc="-55" dirty="0">
                <a:solidFill>
                  <a:srgbClr val="FF0000"/>
                </a:solidFill>
                <a:latin typeface="Calibri"/>
                <a:cs typeface="Calibri"/>
              </a:rPr>
              <a:t> </a:t>
            </a:r>
            <a:r>
              <a:rPr sz="2400" dirty="0">
                <a:solidFill>
                  <a:srgbClr val="FF0000"/>
                </a:solidFill>
                <a:latin typeface="Calibri"/>
                <a:cs typeface="Calibri"/>
              </a:rPr>
              <a:t>a</a:t>
            </a:r>
            <a:r>
              <a:rPr sz="2400" spc="-45" dirty="0">
                <a:solidFill>
                  <a:srgbClr val="FF0000"/>
                </a:solidFill>
                <a:latin typeface="Calibri"/>
                <a:cs typeface="Calibri"/>
              </a:rPr>
              <a:t> </a:t>
            </a:r>
            <a:r>
              <a:rPr sz="2400" dirty="0">
                <a:solidFill>
                  <a:srgbClr val="FF0000"/>
                </a:solidFill>
                <a:latin typeface="Calibri"/>
                <a:cs typeface="Calibri"/>
              </a:rPr>
              <a:t>high</a:t>
            </a:r>
            <a:r>
              <a:rPr sz="2400" spc="-45" dirty="0">
                <a:solidFill>
                  <a:srgbClr val="FF0000"/>
                </a:solidFill>
                <a:latin typeface="Calibri"/>
                <a:cs typeface="Calibri"/>
              </a:rPr>
              <a:t> </a:t>
            </a:r>
            <a:r>
              <a:rPr sz="2400" dirty="0">
                <a:solidFill>
                  <a:srgbClr val="FF0000"/>
                </a:solidFill>
                <a:latin typeface="Calibri"/>
                <a:cs typeface="Calibri"/>
              </a:rPr>
              <a:t>risk</a:t>
            </a:r>
            <a:r>
              <a:rPr sz="2400" spc="-55" dirty="0">
                <a:solidFill>
                  <a:srgbClr val="FF0000"/>
                </a:solidFill>
                <a:latin typeface="Calibri"/>
                <a:cs typeface="Calibri"/>
              </a:rPr>
              <a:t> </a:t>
            </a:r>
            <a:r>
              <a:rPr sz="2400" dirty="0">
                <a:solidFill>
                  <a:srgbClr val="FF0000"/>
                </a:solidFill>
                <a:latin typeface="Calibri"/>
                <a:cs typeface="Calibri"/>
              </a:rPr>
              <a:t>of</a:t>
            </a:r>
            <a:r>
              <a:rPr sz="2400" spc="-50" dirty="0">
                <a:solidFill>
                  <a:srgbClr val="FF0000"/>
                </a:solidFill>
                <a:latin typeface="Calibri"/>
                <a:cs typeface="Calibri"/>
              </a:rPr>
              <a:t> </a:t>
            </a:r>
            <a:r>
              <a:rPr sz="2400" dirty="0">
                <a:solidFill>
                  <a:srgbClr val="FF0000"/>
                </a:solidFill>
                <a:latin typeface="Calibri"/>
                <a:cs typeface="Calibri"/>
              </a:rPr>
              <a:t>sudden</a:t>
            </a:r>
            <a:r>
              <a:rPr sz="2400" spc="-35" dirty="0">
                <a:solidFill>
                  <a:srgbClr val="FF0000"/>
                </a:solidFill>
                <a:latin typeface="Calibri"/>
                <a:cs typeface="Calibri"/>
              </a:rPr>
              <a:t> </a:t>
            </a:r>
            <a:r>
              <a:rPr sz="2400" spc="-10" dirty="0">
                <a:solidFill>
                  <a:srgbClr val="FF0000"/>
                </a:solidFill>
                <a:latin typeface="Calibri"/>
                <a:cs typeface="Calibri"/>
              </a:rPr>
              <a:t>death</a:t>
            </a:r>
            <a:endParaRPr sz="2400">
              <a:latin typeface="Calibri"/>
              <a:cs typeface="Calibri"/>
            </a:endParaRPr>
          </a:p>
        </p:txBody>
      </p:sp>
      <p:sp>
        <p:nvSpPr>
          <p:cNvPr id="9" name="object 9"/>
          <p:cNvSpPr txBox="1"/>
          <p:nvPr/>
        </p:nvSpPr>
        <p:spPr>
          <a:xfrm>
            <a:off x="5583682" y="3545306"/>
            <a:ext cx="4718685" cy="1986280"/>
          </a:xfrm>
          <a:prstGeom prst="rect">
            <a:avLst/>
          </a:prstGeom>
        </p:spPr>
        <p:txBody>
          <a:bodyPr vert="horz" wrap="square" lIns="0" tIns="78105" rIns="0" bIns="0" rtlCol="0">
            <a:spAutoFit/>
          </a:bodyPr>
          <a:lstStyle/>
          <a:p>
            <a:pPr marL="897255">
              <a:lnSpc>
                <a:spcPct val="100000"/>
              </a:lnSpc>
              <a:spcBef>
                <a:spcPts val="615"/>
              </a:spcBef>
            </a:pPr>
            <a:r>
              <a:rPr sz="2000" b="1" dirty="0">
                <a:latin typeface="Calibri"/>
                <a:cs typeface="Calibri"/>
              </a:rPr>
              <a:t>Risk</a:t>
            </a:r>
            <a:r>
              <a:rPr sz="2000" b="1" spc="-10" dirty="0">
                <a:latin typeface="Calibri"/>
                <a:cs typeface="Calibri"/>
              </a:rPr>
              <a:t> factors</a:t>
            </a:r>
            <a:endParaRPr sz="2000">
              <a:latin typeface="Calibri"/>
              <a:cs typeface="Calibri"/>
            </a:endParaRPr>
          </a:p>
          <a:p>
            <a:pPr marL="261620" indent="-248920">
              <a:lnSpc>
                <a:spcPct val="100000"/>
              </a:lnSpc>
              <a:spcBef>
                <a:spcPts val="520"/>
              </a:spcBef>
              <a:buAutoNum type="arabicPeriod"/>
              <a:tabLst>
                <a:tab pos="261620" algn="l"/>
              </a:tabLst>
            </a:pPr>
            <a:r>
              <a:rPr sz="2000" dirty="0">
                <a:latin typeface="Calibri"/>
                <a:cs typeface="Calibri"/>
              </a:rPr>
              <a:t>family</a:t>
            </a:r>
            <a:r>
              <a:rPr sz="2000" spc="-60" dirty="0">
                <a:latin typeface="Calibri"/>
                <a:cs typeface="Calibri"/>
              </a:rPr>
              <a:t> </a:t>
            </a:r>
            <a:r>
              <a:rPr sz="2000" dirty="0">
                <a:latin typeface="Calibri"/>
                <a:cs typeface="Calibri"/>
              </a:rPr>
              <a:t>history</a:t>
            </a:r>
            <a:r>
              <a:rPr sz="2000" spc="-45" dirty="0">
                <a:latin typeface="Calibri"/>
                <a:cs typeface="Calibri"/>
              </a:rPr>
              <a:t> </a:t>
            </a:r>
            <a:r>
              <a:rPr sz="2000" dirty="0">
                <a:latin typeface="Calibri"/>
                <a:cs typeface="Calibri"/>
              </a:rPr>
              <a:t>of</a:t>
            </a:r>
            <a:r>
              <a:rPr sz="2000" spc="-55" dirty="0">
                <a:latin typeface="Calibri"/>
                <a:cs typeface="Calibri"/>
              </a:rPr>
              <a:t> </a:t>
            </a:r>
            <a:r>
              <a:rPr sz="2000" dirty="0">
                <a:latin typeface="Calibri"/>
                <a:cs typeface="Calibri"/>
              </a:rPr>
              <a:t>sudden</a:t>
            </a:r>
            <a:r>
              <a:rPr sz="2000" spc="-60" dirty="0">
                <a:latin typeface="Calibri"/>
                <a:cs typeface="Calibri"/>
              </a:rPr>
              <a:t> </a:t>
            </a:r>
            <a:r>
              <a:rPr sz="2000" spc="-20" dirty="0">
                <a:latin typeface="Calibri"/>
                <a:cs typeface="Calibri"/>
              </a:rPr>
              <a:t>death</a:t>
            </a:r>
            <a:endParaRPr sz="2000">
              <a:latin typeface="Calibri"/>
              <a:cs typeface="Calibri"/>
            </a:endParaRPr>
          </a:p>
          <a:p>
            <a:pPr marL="261620" indent="-248920">
              <a:lnSpc>
                <a:spcPct val="100000"/>
              </a:lnSpc>
              <a:buAutoNum type="arabicPeriod"/>
              <a:tabLst>
                <a:tab pos="261620" algn="l"/>
              </a:tabLst>
            </a:pPr>
            <a:r>
              <a:rPr sz="2000" spc="-10" dirty="0">
                <a:latin typeface="Calibri"/>
                <a:cs typeface="Calibri"/>
              </a:rPr>
              <a:t>ventricular</a:t>
            </a:r>
            <a:r>
              <a:rPr sz="2000" spc="-5" dirty="0">
                <a:latin typeface="Calibri"/>
                <a:cs typeface="Calibri"/>
              </a:rPr>
              <a:t> </a:t>
            </a:r>
            <a:r>
              <a:rPr sz="2000" spc="-10" dirty="0">
                <a:latin typeface="Calibri"/>
                <a:cs typeface="Calibri"/>
              </a:rPr>
              <a:t>tachycardia</a:t>
            </a:r>
            <a:endParaRPr sz="2000">
              <a:latin typeface="Calibri"/>
              <a:cs typeface="Calibri"/>
            </a:endParaRPr>
          </a:p>
          <a:p>
            <a:pPr marL="261620" indent="-248920">
              <a:lnSpc>
                <a:spcPct val="100000"/>
              </a:lnSpc>
              <a:buAutoNum type="arabicPeriod"/>
              <a:tabLst>
                <a:tab pos="261620" algn="l"/>
              </a:tabLst>
            </a:pPr>
            <a:r>
              <a:rPr sz="2000" spc="-10" dirty="0">
                <a:latin typeface="Calibri"/>
                <a:cs typeface="Calibri"/>
              </a:rPr>
              <a:t>failure</a:t>
            </a:r>
            <a:r>
              <a:rPr sz="2000" spc="-50" dirty="0">
                <a:latin typeface="Calibri"/>
                <a:cs typeface="Calibri"/>
              </a:rPr>
              <a:t> </a:t>
            </a:r>
            <a:r>
              <a:rPr sz="2000" dirty="0">
                <a:latin typeface="Calibri"/>
                <a:cs typeface="Calibri"/>
              </a:rPr>
              <a:t>of</a:t>
            </a:r>
            <a:r>
              <a:rPr sz="2000" spc="-65" dirty="0">
                <a:latin typeface="Calibri"/>
                <a:cs typeface="Calibri"/>
              </a:rPr>
              <a:t> </a:t>
            </a:r>
            <a:r>
              <a:rPr sz="2000" dirty="0">
                <a:latin typeface="Calibri"/>
                <a:cs typeface="Calibri"/>
              </a:rPr>
              <a:t>blood</a:t>
            </a:r>
            <a:r>
              <a:rPr sz="2000" spc="-70" dirty="0">
                <a:latin typeface="Calibri"/>
                <a:cs typeface="Calibri"/>
              </a:rPr>
              <a:t> </a:t>
            </a:r>
            <a:r>
              <a:rPr sz="2000" dirty="0">
                <a:latin typeface="Calibri"/>
                <a:cs typeface="Calibri"/>
              </a:rPr>
              <a:t>pressure</a:t>
            </a:r>
            <a:r>
              <a:rPr sz="2000" spc="-40" dirty="0">
                <a:latin typeface="Calibri"/>
                <a:cs typeface="Calibri"/>
              </a:rPr>
              <a:t> </a:t>
            </a:r>
            <a:r>
              <a:rPr sz="2000" dirty="0">
                <a:latin typeface="Calibri"/>
                <a:cs typeface="Calibri"/>
              </a:rPr>
              <a:t>to</a:t>
            </a:r>
            <a:r>
              <a:rPr sz="2000" spc="-60" dirty="0">
                <a:latin typeface="Calibri"/>
                <a:cs typeface="Calibri"/>
              </a:rPr>
              <a:t> </a:t>
            </a:r>
            <a:r>
              <a:rPr sz="2000" dirty="0">
                <a:latin typeface="Calibri"/>
                <a:cs typeface="Calibri"/>
              </a:rPr>
              <a:t>increase</a:t>
            </a:r>
            <a:r>
              <a:rPr sz="2000" spc="-40" dirty="0">
                <a:latin typeface="Calibri"/>
                <a:cs typeface="Calibri"/>
              </a:rPr>
              <a:t> </a:t>
            </a:r>
            <a:r>
              <a:rPr sz="2000" spc="-10" dirty="0">
                <a:latin typeface="Calibri"/>
                <a:cs typeface="Calibri"/>
              </a:rPr>
              <a:t>during</a:t>
            </a:r>
            <a:endParaRPr sz="2000">
              <a:latin typeface="Calibri"/>
              <a:cs typeface="Calibri"/>
            </a:endParaRPr>
          </a:p>
          <a:p>
            <a:pPr marL="12700">
              <a:lnSpc>
                <a:spcPct val="100000"/>
              </a:lnSpc>
            </a:pPr>
            <a:r>
              <a:rPr sz="2000" spc="-10" dirty="0">
                <a:latin typeface="Calibri"/>
                <a:cs typeface="Calibri"/>
              </a:rPr>
              <a:t>exercise</a:t>
            </a:r>
            <a:endParaRPr sz="2000">
              <a:latin typeface="Calibri"/>
              <a:cs typeface="Calibri"/>
            </a:endParaRPr>
          </a:p>
          <a:p>
            <a:pPr marL="261620" indent="-248920">
              <a:lnSpc>
                <a:spcPct val="100000"/>
              </a:lnSpc>
              <a:buAutoNum type="arabicPeriod" startAt="4"/>
              <a:tabLst>
                <a:tab pos="261620" algn="l"/>
              </a:tabLst>
            </a:pPr>
            <a:r>
              <a:rPr sz="2000" dirty="0">
                <a:latin typeface="Calibri"/>
                <a:cs typeface="Calibri"/>
              </a:rPr>
              <a:t>left</a:t>
            </a:r>
            <a:r>
              <a:rPr sz="2000" spc="-45" dirty="0">
                <a:latin typeface="Calibri"/>
                <a:cs typeface="Calibri"/>
              </a:rPr>
              <a:t> </a:t>
            </a:r>
            <a:r>
              <a:rPr sz="2000" spc="-10" dirty="0">
                <a:latin typeface="Calibri"/>
                <a:cs typeface="Calibri"/>
              </a:rPr>
              <a:t>ventricular</a:t>
            </a:r>
            <a:r>
              <a:rPr sz="2000" spc="-35" dirty="0">
                <a:latin typeface="Calibri"/>
                <a:cs typeface="Calibri"/>
              </a:rPr>
              <a:t> </a:t>
            </a:r>
            <a:r>
              <a:rPr sz="2000" dirty="0">
                <a:latin typeface="Calibri"/>
                <a:cs typeface="Calibri"/>
              </a:rPr>
              <a:t>wall</a:t>
            </a:r>
            <a:r>
              <a:rPr sz="2000" spc="-40" dirty="0">
                <a:latin typeface="Calibri"/>
                <a:cs typeface="Calibri"/>
              </a:rPr>
              <a:t> </a:t>
            </a:r>
            <a:r>
              <a:rPr sz="2000" dirty="0">
                <a:latin typeface="Calibri"/>
                <a:cs typeface="Calibri"/>
              </a:rPr>
              <a:t>thickness</a:t>
            </a:r>
            <a:r>
              <a:rPr sz="2000" spc="-40" dirty="0">
                <a:latin typeface="Calibri"/>
                <a:cs typeface="Calibri"/>
              </a:rPr>
              <a:t> </a:t>
            </a:r>
            <a:r>
              <a:rPr sz="2000" dirty="0">
                <a:latin typeface="Calibri"/>
                <a:cs typeface="Calibri"/>
              </a:rPr>
              <a:t>&gt;30</a:t>
            </a:r>
            <a:r>
              <a:rPr sz="2000" spc="-60" dirty="0">
                <a:latin typeface="Calibri"/>
                <a:cs typeface="Calibri"/>
              </a:rPr>
              <a:t> </a:t>
            </a:r>
            <a:r>
              <a:rPr sz="2000" spc="-25" dirty="0">
                <a:latin typeface="Calibri"/>
                <a:cs typeface="Calibri"/>
              </a:rPr>
              <a:t>mm</a:t>
            </a:r>
            <a:endParaRPr sz="2000">
              <a:latin typeface="Calibri"/>
              <a:cs typeface="Calibri"/>
            </a:endParaRPr>
          </a:p>
        </p:txBody>
      </p:sp>
      <p:sp>
        <p:nvSpPr>
          <p:cNvPr id="10" name="object 10"/>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
        <p:nvSpPr>
          <p:cNvPr id="11" name="object 11"/>
          <p:cNvSpPr txBox="1"/>
          <p:nvPr/>
        </p:nvSpPr>
        <p:spPr>
          <a:xfrm>
            <a:off x="828547" y="3501341"/>
            <a:ext cx="3042920" cy="2400300"/>
          </a:xfrm>
          <a:prstGeom prst="rect">
            <a:avLst/>
          </a:prstGeom>
        </p:spPr>
        <p:txBody>
          <a:bodyPr vert="horz" wrap="square" lIns="0" tIns="121920" rIns="0" bIns="0" rtlCol="0">
            <a:spAutoFit/>
          </a:bodyPr>
          <a:lstStyle/>
          <a:p>
            <a:pPr marL="363220" indent="-228600">
              <a:lnSpc>
                <a:spcPct val="100000"/>
              </a:lnSpc>
              <a:spcBef>
                <a:spcPts val="960"/>
              </a:spcBef>
              <a:buFont typeface="Arial"/>
              <a:buChar char="•"/>
              <a:tabLst>
                <a:tab pos="363220" algn="l"/>
              </a:tabLst>
            </a:pPr>
            <a:r>
              <a:rPr sz="2000" b="1" dirty="0">
                <a:latin typeface="Calibri"/>
                <a:cs typeface="Calibri"/>
              </a:rPr>
              <a:t>Clinical</a:t>
            </a:r>
            <a:r>
              <a:rPr sz="2000" b="1" spc="-75" dirty="0">
                <a:latin typeface="Calibri"/>
                <a:cs typeface="Calibri"/>
              </a:rPr>
              <a:t> </a:t>
            </a:r>
            <a:r>
              <a:rPr sz="2000" b="1" spc="-10" dirty="0">
                <a:latin typeface="Calibri"/>
                <a:cs typeface="Calibri"/>
              </a:rPr>
              <a:t>features</a:t>
            </a:r>
            <a:r>
              <a:rPr sz="2000" b="1" spc="-30" dirty="0">
                <a:latin typeface="Calibri"/>
                <a:cs typeface="Calibri"/>
              </a:rPr>
              <a:t> </a:t>
            </a:r>
            <a:r>
              <a:rPr sz="2000" b="1" spc="-50" dirty="0">
                <a:latin typeface="Calibri"/>
                <a:cs typeface="Calibri"/>
              </a:rPr>
              <a:t>:</a:t>
            </a:r>
            <a:endParaRPr sz="2000">
              <a:latin typeface="Calibri"/>
              <a:cs typeface="Calibri"/>
            </a:endParaRPr>
          </a:p>
          <a:p>
            <a:pPr marL="310515" indent="-297815">
              <a:lnSpc>
                <a:spcPct val="100000"/>
              </a:lnSpc>
              <a:spcBef>
                <a:spcPts val="1030"/>
              </a:spcBef>
              <a:buAutoNum type="arabicPeriod"/>
              <a:tabLst>
                <a:tab pos="310515" algn="l"/>
              </a:tabLst>
            </a:pPr>
            <a:r>
              <a:rPr sz="2400" dirty="0">
                <a:latin typeface="Calibri"/>
                <a:cs typeface="Calibri"/>
              </a:rPr>
              <a:t>may</a:t>
            </a:r>
            <a:r>
              <a:rPr sz="2400" spc="-55" dirty="0">
                <a:latin typeface="Calibri"/>
                <a:cs typeface="Calibri"/>
              </a:rPr>
              <a:t> </a:t>
            </a:r>
            <a:r>
              <a:rPr sz="2400" dirty="0">
                <a:latin typeface="Calibri"/>
                <a:cs typeface="Calibri"/>
              </a:rPr>
              <a:t>be</a:t>
            </a:r>
            <a:r>
              <a:rPr sz="2400" spc="-50" dirty="0">
                <a:latin typeface="Calibri"/>
                <a:cs typeface="Calibri"/>
              </a:rPr>
              <a:t> </a:t>
            </a:r>
            <a:r>
              <a:rPr sz="2400" spc="-10" dirty="0">
                <a:latin typeface="Calibri"/>
                <a:cs typeface="Calibri"/>
              </a:rPr>
              <a:t>asymptomatic</a:t>
            </a:r>
            <a:endParaRPr sz="2400">
              <a:latin typeface="Calibri"/>
              <a:cs typeface="Calibri"/>
            </a:endParaRPr>
          </a:p>
          <a:p>
            <a:pPr marL="310515" indent="-297815">
              <a:lnSpc>
                <a:spcPct val="100000"/>
              </a:lnSpc>
              <a:buAutoNum type="arabicPeriod"/>
              <a:tabLst>
                <a:tab pos="310515" algn="l"/>
              </a:tabLst>
            </a:pPr>
            <a:r>
              <a:rPr sz="2400" dirty="0">
                <a:latin typeface="Calibri"/>
                <a:cs typeface="Calibri"/>
              </a:rPr>
              <a:t>Chest</a:t>
            </a:r>
            <a:r>
              <a:rPr sz="2400" spc="-65" dirty="0">
                <a:latin typeface="Calibri"/>
                <a:cs typeface="Calibri"/>
              </a:rPr>
              <a:t> </a:t>
            </a:r>
            <a:r>
              <a:rPr sz="2400" dirty="0">
                <a:latin typeface="Calibri"/>
                <a:cs typeface="Calibri"/>
              </a:rPr>
              <a:t>pain</a:t>
            </a:r>
            <a:r>
              <a:rPr sz="2400" spc="-50" dirty="0">
                <a:latin typeface="Calibri"/>
                <a:cs typeface="Calibri"/>
              </a:rPr>
              <a:t> </a:t>
            </a:r>
            <a:r>
              <a:rPr sz="2400" dirty="0">
                <a:latin typeface="Calibri"/>
                <a:cs typeface="Calibri"/>
              </a:rPr>
              <a:t>or</a:t>
            </a:r>
            <a:r>
              <a:rPr sz="2400" spc="-65" dirty="0">
                <a:latin typeface="Calibri"/>
                <a:cs typeface="Calibri"/>
              </a:rPr>
              <a:t> </a:t>
            </a:r>
            <a:r>
              <a:rPr sz="2400" spc="-10" dirty="0">
                <a:latin typeface="Calibri"/>
                <a:cs typeface="Calibri"/>
              </a:rPr>
              <a:t>syncope</a:t>
            </a:r>
            <a:endParaRPr sz="2400">
              <a:latin typeface="Calibri"/>
              <a:cs typeface="Calibri"/>
            </a:endParaRPr>
          </a:p>
          <a:p>
            <a:pPr marL="310515" indent="-297815">
              <a:lnSpc>
                <a:spcPct val="100000"/>
              </a:lnSpc>
              <a:buAutoNum type="arabicPeriod"/>
              <a:tabLst>
                <a:tab pos="310515" algn="l"/>
              </a:tabLst>
            </a:pPr>
            <a:r>
              <a:rPr sz="2400" spc="-20" dirty="0">
                <a:latin typeface="Calibri"/>
                <a:cs typeface="Calibri"/>
              </a:rPr>
              <a:t>Pansystolic</a:t>
            </a:r>
            <a:r>
              <a:rPr sz="2400" spc="-40" dirty="0">
                <a:latin typeface="Calibri"/>
                <a:cs typeface="Calibri"/>
              </a:rPr>
              <a:t> </a:t>
            </a:r>
            <a:r>
              <a:rPr sz="2400" spc="-10" dirty="0">
                <a:latin typeface="Calibri"/>
                <a:cs typeface="Calibri"/>
              </a:rPr>
              <a:t>murmur</a:t>
            </a:r>
            <a:endParaRPr sz="2400">
              <a:latin typeface="Calibri"/>
              <a:cs typeface="Calibri"/>
            </a:endParaRPr>
          </a:p>
          <a:p>
            <a:pPr marL="310515" indent="-297815">
              <a:lnSpc>
                <a:spcPct val="100000"/>
              </a:lnSpc>
              <a:spcBef>
                <a:spcPts val="5"/>
              </a:spcBef>
              <a:buAutoNum type="arabicPeriod"/>
              <a:tabLst>
                <a:tab pos="310515" algn="l"/>
              </a:tabLst>
            </a:pPr>
            <a:r>
              <a:rPr sz="2400" spc="-10" dirty="0">
                <a:latin typeface="Calibri"/>
                <a:cs typeface="Calibri"/>
              </a:rPr>
              <a:t>Arrhythmias</a:t>
            </a:r>
            <a:endParaRPr sz="2400">
              <a:latin typeface="Calibri"/>
              <a:cs typeface="Calibri"/>
            </a:endParaRPr>
          </a:p>
          <a:p>
            <a:pPr marL="310515" indent="-297815">
              <a:lnSpc>
                <a:spcPct val="100000"/>
              </a:lnSpc>
              <a:buAutoNum type="arabicPeriod"/>
              <a:tabLst>
                <a:tab pos="310515" algn="l"/>
              </a:tabLst>
            </a:pPr>
            <a:r>
              <a:rPr sz="2400" dirty="0">
                <a:latin typeface="Calibri"/>
                <a:cs typeface="Calibri"/>
              </a:rPr>
              <a:t>Heart</a:t>
            </a:r>
            <a:r>
              <a:rPr sz="2400" spc="-65" dirty="0">
                <a:latin typeface="Calibri"/>
                <a:cs typeface="Calibri"/>
              </a:rPr>
              <a:t> </a:t>
            </a:r>
            <a:r>
              <a:rPr sz="2400" spc="-10" dirty="0">
                <a:latin typeface="Calibri"/>
                <a:cs typeface="Calibri"/>
              </a:rPr>
              <a:t>failure</a:t>
            </a:r>
            <a:endParaRPr sz="24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1077" y="1392173"/>
            <a:ext cx="132715" cy="39116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Arial"/>
                <a:cs typeface="Arial"/>
              </a:rPr>
              <a:t>•</a:t>
            </a:r>
            <a:endParaRPr sz="2400">
              <a:latin typeface="Arial"/>
              <a:cs typeface="Arial"/>
            </a:endParaRPr>
          </a:p>
        </p:txBody>
      </p:sp>
      <p:sp>
        <p:nvSpPr>
          <p:cNvPr id="3" name="object 3"/>
          <p:cNvSpPr txBox="1"/>
          <p:nvPr/>
        </p:nvSpPr>
        <p:spPr>
          <a:xfrm>
            <a:off x="1192110" y="1418082"/>
            <a:ext cx="3665220" cy="372110"/>
          </a:xfrm>
          <a:prstGeom prst="rect">
            <a:avLst/>
          </a:prstGeom>
          <a:solidFill>
            <a:srgbClr val="FFFF00"/>
          </a:solidFill>
        </p:spPr>
        <p:txBody>
          <a:bodyPr vert="horz" wrap="square" lIns="0" tIns="0" rIns="0" bIns="0" rtlCol="0">
            <a:spAutoFit/>
          </a:bodyPr>
          <a:lstStyle/>
          <a:p>
            <a:pPr>
              <a:lnSpc>
                <a:spcPts val="2775"/>
              </a:lnSpc>
            </a:pPr>
            <a:r>
              <a:rPr sz="2400" b="1" spc="-10" dirty="0">
                <a:latin typeface="Calibri"/>
                <a:cs typeface="Calibri"/>
              </a:rPr>
              <a:t>Effect</a:t>
            </a:r>
            <a:r>
              <a:rPr sz="2400" b="1" spc="-70" dirty="0">
                <a:latin typeface="Calibri"/>
                <a:cs typeface="Calibri"/>
              </a:rPr>
              <a:t> </a:t>
            </a:r>
            <a:r>
              <a:rPr sz="2400" b="1" dirty="0">
                <a:latin typeface="Calibri"/>
                <a:cs typeface="Calibri"/>
              </a:rPr>
              <a:t>of</a:t>
            </a:r>
            <a:r>
              <a:rPr sz="2400" b="1" spc="-60" dirty="0">
                <a:latin typeface="Calibri"/>
                <a:cs typeface="Calibri"/>
              </a:rPr>
              <a:t> </a:t>
            </a:r>
            <a:r>
              <a:rPr sz="2400" b="1" dirty="0">
                <a:latin typeface="Calibri"/>
                <a:cs typeface="Calibri"/>
              </a:rPr>
              <a:t>pregnancy</a:t>
            </a:r>
            <a:r>
              <a:rPr sz="2400" b="1" spc="-65" dirty="0">
                <a:latin typeface="Calibri"/>
                <a:cs typeface="Calibri"/>
              </a:rPr>
              <a:t> </a:t>
            </a:r>
            <a:r>
              <a:rPr sz="2400" b="1" dirty="0">
                <a:latin typeface="Calibri"/>
                <a:cs typeface="Calibri"/>
              </a:rPr>
              <a:t>on</a:t>
            </a:r>
            <a:r>
              <a:rPr sz="2400" b="1" spc="-70" dirty="0">
                <a:latin typeface="Calibri"/>
                <a:cs typeface="Calibri"/>
              </a:rPr>
              <a:t> </a:t>
            </a:r>
            <a:r>
              <a:rPr sz="2400" b="1" dirty="0">
                <a:latin typeface="Calibri"/>
                <a:cs typeface="Calibri"/>
              </a:rPr>
              <a:t>HCM</a:t>
            </a:r>
            <a:r>
              <a:rPr sz="2400" b="1" spc="-60" dirty="0">
                <a:latin typeface="Calibri"/>
                <a:cs typeface="Calibri"/>
              </a:rPr>
              <a:t> </a:t>
            </a:r>
            <a:r>
              <a:rPr sz="2400" b="1" spc="-50" dirty="0">
                <a:latin typeface="Calibri"/>
                <a:cs typeface="Calibri"/>
              </a:rPr>
              <a:t>:</a:t>
            </a:r>
            <a:endParaRPr sz="2400">
              <a:latin typeface="Calibri"/>
              <a:cs typeface="Calibri"/>
            </a:endParaRPr>
          </a:p>
        </p:txBody>
      </p:sp>
      <p:sp>
        <p:nvSpPr>
          <p:cNvPr id="4" name="object 4"/>
          <p:cNvSpPr txBox="1"/>
          <p:nvPr/>
        </p:nvSpPr>
        <p:spPr>
          <a:xfrm>
            <a:off x="1865502" y="1800605"/>
            <a:ext cx="9580245" cy="2921635"/>
          </a:xfrm>
          <a:prstGeom prst="rect">
            <a:avLst/>
          </a:prstGeom>
        </p:spPr>
        <p:txBody>
          <a:bodyPr vert="horz" wrap="square" lIns="0" tIns="48895" rIns="0" bIns="0" rtlCol="0">
            <a:spAutoFit/>
          </a:bodyPr>
          <a:lstStyle/>
          <a:p>
            <a:pPr marL="240029" marR="5080" indent="-227329">
              <a:lnSpc>
                <a:spcPct val="90000"/>
              </a:lnSpc>
              <a:spcBef>
                <a:spcPts val="385"/>
              </a:spcBef>
              <a:buFont typeface="Arial"/>
              <a:buChar char="•"/>
              <a:tabLst>
                <a:tab pos="241300" algn="l"/>
              </a:tabLst>
            </a:pPr>
            <a:r>
              <a:rPr sz="2400" dirty="0">
                <a:latin typeface="Calibri"/>
                <a:cs typeface="Calibri"/>
              </a:rPr>
              <a:t>Mostly</a:t>
            </a:r>
            <a:r>
              <a:rPr sz="2400" spc="-65" dirty="0">
                <a:latin typeface="Calibri"/>
                <a:cs typeface="Calibri"/>
              </a:rPr>
              <a:t> </a:t>
            </a:r>
            <a:r>
              <a:rPr sz="2400" b="1" dirty="0">
                <a:solidFill>
                  <a:srgbClr val="FF0000"/>
                </a:solidFill>
                <a:latin typeface="Calibri"/>
                <a:cs typeface="Calibri"/>
              </a:rPr>
              <a:t>well</a:t>
            </a:r>
            <a:r>
              <a:rPr sz="2400" b="1" spc="-55" dirty="0">
                <a:solidFill>
                  <a:srgbClr val="FF0000"/>
                </a:solidFill>
                <a:latin typeface="Calibri"/>
                <a:cs typeface="Calibri"/>
              </a:rPr>
              <a:t> </a:t>
            </a:r>
            <a:r>
              <a:rPr sz="2400" b="1" spc="-10" dirty="0">
                <a:solidFill>
                  <a:srgbClr val="FF0000"/>
                </a:solidFill>
                <a:latin typeface="Calibri"/>
                <a:cs typeface="Calibri"/>
              </a:rPr>
              <a:t>tolerated</a:t>
            </a:r>
            <a:r>
              <a:rPr sz="2400" b="1" spc="-55" dirty="0">
                <a:solidFill>
                  <a:srgbClr val="FF0000"/>
                </a:solidFill>
                <a:latin typeface="Calibri"/>
                <a:cs typeface="Calibri"/>
              </a:rPr>
              <a:t> </a:t>
            </a:r>
            <a:r>
              <a:rPr sz="2400" b="1" dirty="0">
                <a:solidFill>
                  <a:srgbClr val="FF0000"/>
                </a:solidFill>
                <a:latin typeface="Calibri"/>
                <a:cs typeface="Calibri"/>
              </a:rPr>
              <a:t>in</a:t>
            </a:r>
            <a:r>
              <a:rPr sz="2400" b="1" spc="-65" dirty="0">
                <a:solidFill>
                  <a:srgbClr val="FF0000"/>
                </a:solidFill>
                <a:latin typeface="Calibri"/>
                <a:cs typeface="Calibri"/>
              </a:rPr>
              <a:t> </a:t>
            </a:r>
            <a:r>
              <a:rPr sz="2400" b="1" dirty="0">
                <a:solidFill>
                  <a:srgbClr val="FF0000"/>
                </a:solidFill>
                <a:latin typeface="Calibri"/>
                <a:cs typeface="Calibri"/>
              </a:rPr>
              <a:t>pregnancy</a:t>
            </a:r>
            <a:r>
              <a:rPr sz="2400" b="1" spc="-60" dirty="0">
                <a:solidFill>
                  <a:srgbClr val="FF0000"/>
                </a:solidFill>
                <a:latin typeface="Calibri"/>
                <a:cs typeface="Calibri"/>
              </a:rPr>
              <a:t> </a:t>
            </a:r>
            <a:r>
              <a:rPr sz="2400" dirty="0">
                <a:solidFill>
                  <a:srgbClr val="212121"/>
                </a:solidFill>
                <a:latin typeface="Cambria"/>
                <a:cs typeface="Cambria"/>
              </a:rPr>
              <a:t>but</a:t>
            </a:r>
            <a:r>
              <a:rPr sz="2400" spc="-40" dirty="0">
                <a:solidFill>
                  <a:srgbClr val="212121"/>
                </a:solidFill>
                <a:latin typeface="Cambria"/>
                <a:cs typeface="Cambria"/>
              </a:rPr>
              <a:t> </a:t>
            </a:r>
            <a:r>
              <a:rPr sz="2400" dirty="0">
                <a:solidFill>
                  <a:srgbClr val="212121"/>
                </a:solidFill>
                <a:latin typeface="Cambria"/>
                <a:cs typeface="Cambria"/>
              </a:rPr>
              <a:t>those</a:t>
            </a:r>
            <a:r>
              <a:rPr sz="2400" spc="-55" dirty="0">
                <a:solidFill>
                  <a:srgbClr val="212121"/>
                </a:solidFill>
                <a:latin typeface="Cambria"/>
                <a:cs typeface="Cambria"/>
              </a:rPr>
              <a:t> </a:t>
            </a:r>
            <a:r>
              <a:rPr sz="2400" dirty="0">
                <a:solidFill>
                  <a:srgbClr val="212121"/>
                </a:solidFill>
                <a:latin typeface="Cambria"/>
                <a:cs typeface="Cambria"/>
              </a:rPr>
              <a:t>with</a:t>
            </a:r>
            <a:r>
              <a:rPr sz="2400" spc="-65" dirty="0">
                <a:solidFill>
                  <a:srgbClr val="212121"/>
                </a:solidFill>
                <a:latin typeface="Cambria"/>
                <a:cs typeface="Cambria"/>
              </a:rPr>
              <a:t> </a:t>
            </a:r>
            <a:r>
              <a:rPr sz="2400" dirty="0">
                <a:solidFill>
                  <a:srgbClr val="212121"/>
                </a:solidFill>
                <a:latin typeface="Cambria"/>
                <a:cs typeface="Cambria"/>
              </a:rPr>
              <a:t>prior</a:t>
            </a:r>
            <a:r>
              <a:rPr sz="2400" spc="-65" dirty="0">
                <a:solidFill>
                  <a:srgbClr val="212121"/>
                </a:solidFill>
                <a:latin typeface="Cambria"/>
                <a:cs typeface="Cambria"/>
              </a:rPr>
              <a:t> </a:t>
            </a:r>
            <a:r>
              <a:rPr sz="2400" spc="-10" dirty="0">
                <a:solidFill>
                  <a:srgbClr val="212121"/>
                </a:solidFill>
                <a:latin typeface="Cambria"/>
                <a:cs typeface="Cambria"/>
              </a:rPr>
              <a:t>symptoms</a:t>
            </a:r>
            <a:r>
              <a:rPr sz="2400" spc="-35" dirty="0">
                <a:solidFill>
                  <a:srgbClr val="212121"/>
                </a:solidFill>
                <a:latin typeface="Cambria"/>
                <a:cs typeface="Cambria"/>
              </a:rPr>
              <a:t> </a:t>
            </a:r>
            <a:r>
              <a:rPr sz="2400" spc="-25" dirty="0">
                <a:solidFill>
                  <a:srgbClr val="212121"/>
                </a:solidFill>
                <a:latin typeface="Cambria"/>
                <a:cs typeface="Cambria"/>
              </a:rPr>
              <a:t>or 	</a:t>
            </a:r>
            <a:r>
              <a:rPr sz="2400" spc="-10" dirty="0">
                <a:solidFill>
                  <a:srgbClr val="212121"/>
                </a:solidFill>
                <a:latin typeface="Cambria"/>
                <a:cs typeface="Cambria"/>
              </a:rPr>
              <a:t>arrhythmias</a:t>
            </a:r>
            <a:r>
              <a:rPr sz="2400" spc="-65" dirty="0">
                <a:solidFill>
                  <a:srgbClr val="212121"/>
                </a:solidFill>
                <a:latin typeface="Cambria"/>
                <a:cs typeface="Cambria"/>
              </a:rPr>
              <a:t> </a:t>
            </a:r>
            <a:r>
              <a:rPr sz="2400" dirty="0">
                <a:solidFill>
                  <a:srgbClr val="212121"/>
                </a:solidFill>
                <a:latin typeface="Cambria"/>
                <a:cs typeface="Cambria"/>
              </a:rPr>
              <a:t>tend</a:t>
            </a:r>
            <a:r>
              <a:rPr sz="2400" spc="-50" dirty="0">
                <a:solidFill>
                  <a:srgbClr val="212121"/>
                </a:solidFill>
                <a:latin typeface="Cambria"/>
                <a:cs typeface="Cambria"/>
              </a:rPr>
              <a:t> </a:t>
            </a:r>
            <a:r>
              <a:rPr sz="2400" dirty="0">
                <a:solidFill>
                  <a:srgbClr val="212121"/>
                </a:solidFill>
                <a:latin typeface="Cambria"/>
                <a:cs typeface="Cambria"/>
              </a:rPr>
              <a:t>to</a:t>
            </a:r>
            <a:r>
              <a:rPr sz="2400" spc="-50" dirty="0">
                <a:solidFill>
                  <a:srgbClr val="212121"/>
                </a:solidFill>
                <a:latin typeface="Cambria"/>
                <a:cs typeface="Cambria"/>
              </a:rPr>
              <a:t> </a:t>
            </a:r>
            <a:r>
              <a:rPr sz="2400" spc="-10" dirty="0">
                <a:solidFill>
                  <a:srgbClr val="212121"/>
                </a:solidFill>
                <a:latin typeface="Cambria"/>
                <a:cs typeface="Cambria"/>
              </a:rPr>
              <a:t>have</a:t>
            </a:r>
            <a:r>
              <a:rPr sz="2400" spc="-50" dirty="0">
                <a:solidFill>
                  <a:srgbClr val="212121"/>
                </a:solidFill>
                <a:latin typeface="Cambria"/>
                <a:cs typeface="Cambria"/>
              </a:rPr>
              <a:t> </a:t>
            </a:r>
            <a:r>
              <a:rPr sz="2400" dirty="0">
                <a:solidFill>
                  <a:srgbClr val="212121"/>
                </a:solidFill>
                <a:latin typeface="Cambria"/>
                <a:cs typeface="Cambria"/>
              </a:rPr>
              <a:t>a</a:t>
            </a:r>
            <a:r>
              <a:rPr sz="2400" spc="-45" dirty="0">
                <a:solidFill>
                  <a:srgbClr val="212121"/>
                </a:solidFill>
                <a:latin typeface="Cambria"/>
                <a:cs typeface="Cambria"/>
              </a:rPr>
              <a:t> </a:t>
            </a:r>
            <a:r>
              <a:rPr sz="2400" spc="-10" dirty="0">
                <a:solidFill>
                  <a:srgbClr val="212121"/>
                </a:solidFill>
                <a:latin typeface="Cambria"/>
                <a:cs typeface="Cambria"/>
              </a:rPr>
              <a:t>worsening</a:t>
            </a:r>
            <a:r>
              <a:rPr sz="2400" spc="-70" dirty="0">
                <a:solidFill>
                  <a:srgbClr val="212121"/>
                </a:solidFill>
                <a:latin typeface="Cambria"/>
                <a:cs typeface="Cambria"/>
              </a:rPr>
              <a:t> </a:t>
            </a:r>
            <a:r>
              <a:rPr sz="2400" dirty="0">
                <a:solidFill>
                  <a:srgbClr val="212121"/>
                </a:solidFill>
                <a:latin typeface="Cambria"/>
                <a:cs typeface="Cambria"/>
              </a:rPr>
              <a:t>of</a:t>
            </a:r>
            <a:r>
              <a:rPr sz="2400" spc="-60" dirty="0">
                <a:solidFill>
                  <a:srgbClr val="212121"/>
                </a:solidFill>
                <a:latin typeface="Cambria"/>
                <a:cs typeface="Cambria"/>
              </a:rPr>
              <a:t> </a:t>
            </a:r>
            <a:r>
              <a:rPr sz="2400" spc="-10" dirty="0">
                <a:solidFill>
                  <a:srgbClr val="212121"/>
                </a:solidFill>
                <a:latin typeface="Cambria"/>
                <a:cs typeface="Cambria"/>
              </a:rPr>
              <a:t>symptoms</a:t>
            </a:r>
            <a:r>
              <a:rPr sz="2400" spc="-25" dirty="0">
                <a:solidFill>
                  <a:srgbClr val="212121"/>
                </a:solidFill>
                <a:latin typeface="Cambria"/>
                <a:cs typeface="Cambria"/>
              </a:rPr>
              <a:t> </a:t>
            </a:r>
            <a:r>
              <a:rPr sz="2400" dirty="0">
                <a:solidFill>
                  <a:srgbClr val="212121"/>
                </a:solidFill>
                <a:latin typeface="Cambria"/>
                <a:cs typeface="Cambria"/>
              </a:rPr>
              <a:t>during</a:t>
            </a:r>
            <a:r>
              <a:rPr sz="2400" spc="-65" dirty="0">
                <a:solidFill>
                  <a:srgbClr val="212121"/>
                </a:solidFill>
                <a:latin typeface="Cambria"/>
                <a:cs typeface="Cambria"/>
              </a:rPr>
              <a:t> </a:t>
            </a:r>
            <a:r>
              <a:rPr sz="2400" spc="-10" dirty="0">
                <a:solidFill>
                  <a:srgbClr val="212121"/>
                </a:solidFill>
                <a:latin typeface="Cambria"/>
                <a:cs typeface="Cambria"/>
              </a:rPr>
              <a:t>pregnancy. 	</a:t>
            </a:r>
            <a:r>
              <a:rPr sz="2400" dirty="0">
                <a:solidFill>
                  <a:srgbClr val="212121"/>
                </a:solidFill>
                <a:latin typeface="Cambria"/>
                <a:cs typeface="Cambria"/>
              </a:rPr>
              <a:t>The</a:t>
            </a:r>
            <a:r>
              <a:rPr sz="2400" spc="-60" dirty="0">
                <a:solidFill>
                  <a:srgbClr val="212121"/>
                </a:solidFill>
                <a:latin typeface="Cambria"/>
                <a:cs typeface="Cambria"/>
              </a:rPr>
              <a:t> </a:t>
            </a:r>
            <a:r>
              <a:rPr sz="2400" dirty="0">
                <a:solidFill>
                  <a:srgbClr val="212121"/>
                </a:solidFill>
                <a:latin typeface="Cambria"/>
                <a:cs typeface="Cambria"/>
              </a:rPr>
              <a:t>majority</a:t>
            </a:r>
            <a:r>
              <a:rPr sz="2400" spc="-70" dirty="0">
                <a:solidFill>
                  <a:srgbClr val="212121"/>
                </a:solidFill>
                <a:latin typeface="Cambria"/>
                <a:cs typeface="Cambria"/>
              </a:rPr>
              <a:t> </a:t>
            </a:r>
            <a:r>
              <a:rPr sz="2400" dirty="0">
                <a:solidFill>
                  <a:srgbClr val="212121"/>
                </a:solidFill>
                <a:latin typeface="Cambria"/>
                <a:cs typeface="Cambria"/>
              </a:rPr>
              <a:t>of</a:t>
            </a:r>
            <a:r>
              <a:rPr sz="2400" spc="-70" dirty="0">
                <a:solidFill>
                  <a:srgbClr val="212121"/>
                </a:solidFill>
                <a:latin typeface="Cambria"/>
                <a:cs typeface="Cambria"/>
              </a:rPr>
              <a:t> </a:t>
            </a:r>
            <a:r>
              <a:rPr sz="2400" dirty="0">
                <a:solidFill>
                  <a:srgbClr val="212121"/>
                </a:solidFill>
                <a:latin typeface="Cambria"/>
                <a:cs typeface="Cambria"/>
              </a:rPr>
              <a:t>these</a:t>
            </a:r>
            <a:r>
              <a:rPr sz="2400" spc="-60" dirty="0">
                <a:solidFill>
                  <a:srgbClr val="212121"/>
                </a:solidFill>
                <a:latin typeface="Cambria"/>
                <a:cs typeface="Cambria"/>
              </a:rPr>
              <a:t> </a:t>
            </a:r>
            <a:r>
              <a:rPr sz="2400" dirty="0">
                <a:solidFill>
                  <a:srgbClr val="212121"/>
                </a:solidFill>
                <a:latin typeface="Cambria"/>
                <a:cs typeface="Cambria"/>
              </a:rPr>
              <a:t>patients,</a:t>
            </a:r>
            <a:r>
              <a:rPr sz="2400" spc="-80" dirty="0">
                <a:solidFill>
                  <a:srgbClr val="212121"/>
                </a:solidFill>
                <a:latin typeface="Cambria"/>
                <a:cs typeface="Cambria"/>
              </a:rPr>
              <a:t> </a:t>
            </a:r>
            <a:r>
              <a:rPr sz="2400" spc="-45" dirty="0">
                <a:solidFill>
                  <a:srgbClr val="212121"/>
                </a:solidFill>
                <a:latin typeface="Cambria"/>
                <a:cs typeface="Cambria"/>
              </a:rPr>
              <a:t>however,</a:t>
            </a:r>
            <a:r>
              <a:rPr sz="2400" spc="-60" dirty="0">
                <a:solidFill>
                  <a:srgbClr val="212121"/>
                </a:solidFill>
                <a:latin typeface="Cambria"/>
                <a:cs typeface="Cambria"/>
              </a:rPr>
              <a:t> </a:t>
            </a:r>
            <a:r>
              <a:rPr sz="2400" dirty="0">
                <a:solidFill>
                  <a:srgbClr val="212121"/>
                </a:solidFill>
                <a:latin typeface="Cambria"/>
                <a:cs typeface="Cambria"/>
              </a:rPr>
              <a:t>can</a:t>
            </a:r>
            <a:r>
              <a:rPr sz="2400" spc="-65" dirty="0">
                <a:solidFill>
                  <a:srgbClr val="212121"/>
                </a:solidFill>
                <a:latin typeface="Cambria"/>
                <a:cs typeface="Cambria"/>
              </a:rPr>
              <a:t> </a:t>
            </a:r>
            <a:r>
              <a:rPr sz="2400" dirty="0">
                <a:solidFill>
                  <a:srgbClr val="212121"/>
                </a:solidFill>
                <a:latin typeface="Cambria"/>
                <a:cs typeface="Cambria"/>
              </a:rPr>
              <a:t>be</a:t>
            </a:r>
            <a:r>
              <a:rPr sz="2400" spc="-55" dirty="0">
                <a:solidFill>
                  <a:srgbClr val="212121"/>
                </a:solidFill>
                <a:latin typeface="Cambria"/>
                <a:cs typeface="Cambria"/>
              </a:rPr>
              <a:t> </a:t>
            </a:r>
            <a:r>
              <a:rPr sz="2400" dirty="0">
                <a:solidFill>
                  <a:srgbClr val="212121"/>
                </a:solidFill>
                <a:latin typeface="Cambria"/>
                <a:cs typeface="Cambria"/>
              </a:rPr>
              <a:t>managed</a:t>
            </a:r>
            <a:r>
              <a:rPr sz="2400" spc="-60" dirty="0">
                <a:solidFill>
                  <a:srgbClr val="212121"/>
                </a:solidFill>
                <a:latin typeface="Cambria"/>
                <a:cs typeface="Cambria"/>
              </a:rPr>
              <a:t> </a:t>
            </a:r>
            <a:r>
              <a:rPr sz="2400" spc="-10" dirty="0">
                <a:solidFill>
                  <a:srgbClr val="212121"/>
                </a:solidFill>
                <a:latin typeface="Cambria"/>
                <a:cs typeface="Cambria"/>
              </a:rPr>
              <a:t>medically</a:t>
            </a:r>
            <a:r>
              <a:rPr sz="2400" spc="-50" dirty="0">
                <a:solidFill>
                  <a:srgbClr val="212121"/>
                </a:solidFill>
                <a:latin typeface="Cambria"/>
                <a:cs typeface="Cambria"/>
              </a:rPr>
              <a:t> </a:t>
            </a:r>
            <a:r>
              <a:rPr sz="2400" spc="-20" dirty="0">
                <a:solidFill>
                  <a:srgbClr val="212121"/>
                </a:solidFill>
                <a:latin typeface="Cambria"/>
                <a:cs typeface="Cambria"/>
              </a:rPr>
              <a:t>with 	</a:t>
            </a:r>
            <a:r>
              <a:rPr sz="2400" dirty="0">
                <a:solidFill>
                  <a:srgbClr val="212121"/>
                </a:solidFill>
                <a:latin typeface="Cambria"/>
                <a:cs typeface="Cambria"/>
              </a:rPr>
              <a:t>good</a:t>
            </a:r>
            <a:r>
              <a:rPr sz="2400" spc="-50" dirty="0">
                <a:solidFill>
                  <a:srgbClr val="212121"/>
                </a:solidFill>
                <a:latin typeface="Cambria"/>
                <a:cs typeface="Cambria"/>
              </a:rPr>
              <a:t> </a:t>
            </a:r>
            <a:r>
              <a:rPr sz="2400" spc="-10" dirty="0">
                <a:solidFill>
                  <a:srgbClr val="212121"/>
                </a:solidFill>
                <a:latin typeface="Cambria"/>
                <a:cs typeface="Cambria"/>
              </a:rPr>
              <a:t>effect.</a:t>
            </a:r>
            <a:endParaRPr sz="2400">
              <a:latin typeface="Cambria"/>
              <a:cs typeface="Cambria"/>
            </a:endParaRPr>
          </a:p>
          <a:p>
            <a:pPr marL="240029" indent="-227329">
              <a:lnSpc>
                <a:spcPct val="100000"/>
              </a:lnSpc>
              <a:spcBef>
                <a:spcPts val="290"/>
              </a:spcBef>
              <a:buFont typeface="Arial"/>
              <a:buChar char="•"/>
              <a:tabLst>
                <a:tab pos="240029" algn="l"/>
              </a:tabLst>
            </a:pPr>
            <a:r>
              <a:rPr sz="2400" b="1" spc="-25" dirty="0">
                <a:solidFill>
                  <a:srgbClr val="FF0000"/>
                </a:solidFill>
                <a:latin typeface="Calibri"/>
                <a:cs typeface="Calibri"/>
              </a:rPr>
              <a:t>β-</a:t>
            </a:r>
            <a:r>
              <a:rPr sz="2400" b="1" spc="-10" dirty="0">
                <a:solidFill>
                  <a:srgbClr val="FF0000"/>
                </a:solidFill>
                <a:latin typeface="Calibri"/>
                <a:cs typeface="Calibri"/>
              </a:rPr>
              <a:t>blockers</a:t>
            </a:r>
            <a:r>
              <a:rPr sz="2400" b="1" spc="-70" dirty="0">
                <a:solidFill>
                  <a:srgbClr val="FF0000"/>
                </a:solidFill>
                <a:latin typeface="Calibri"/>
                <a:cs typeface="Calibri"/>
              </a:rPr>
              <a:t> </a:t>
            </a:r>
            <a:r>
              <a:rPr sz="2400" dirty="0">
                <a:solidFill>
                  <a:srgbClr val="FF0000"/>
                </a:solidFill>
                <a:latin typeface="Calibri"/>
                <a:cs typeface="Calibri"/>
              </a:rPr>
              <a:t>should</a:t>
            </a:r>
            <a:r>
              <a:rPr sz="2400" spc="-50" dirty="0">
                <a:solidFill>
                  <a:srgbClr val="FF0000"/>
                </a:solidFill>
                <a:latin typeface="Calibri"/>
                <a:cs typeface="Calibri"/>
              </a:rPr>
              <a:t> </a:t>
            </a:r>
            <a:r>
              <a:rPr sz="2400" dirty="0">
                <a:solidFill>
                  <a:srgbClr val="FF0000"/>
                </a:solidFill>
                <a:latin typeface="Calibri"/>
                <a:cs typeface="Calibri"/>
              </a:rPr>
              <a:t>be</a:t>
            </a:r>
            <a:r>
              <a:rPr sz="2400" spc="-50" dirty="0">
                <a:solidFill>
                  <a:srgbClr val="FF0000"/>
                </a:solidFill>
                <a:latin typeface="Calibri"/>
                <a:cs typeface="Calibri"/>
              </a:rPr>
              <a:t> </a:t>
            </a:r>
            <a:r>
              <a:rPr sz="2400" dirty="0">
                <a:solidFill>
                  <a:srgbClr val="FF0000"/>
                </a:solidFill>
                <a:latin typeface="Calibri"/>
                <a:cs typeface="Calibri"/>
              </a:rPr>
              <a:t>continued</a:t>
            </a:r>
            <a:r>
              <a:rPr sz="2400" spc="-55" dirty="0">
                <a:solidFill>
                  <a:srgbClr val="FF0000"/>
                </a:solidFill>
                <a:latin typeface="Calibri"/>
                <a:cs typeface="Calibri"/>
              </a:rPr>
              <a:t> </a:t>
            </a:r>
            <a:r>
              <a:rPr sz="2400" dirty="0">
                <a:solidFill>
                  <a:srgbClr val="FF0000"/>
                </a:solidFill>
                <a:latin typeface="Calibri"/>
                <a:cs typeface="Calibri"/>
              </a:rPr>
              <a:t>or</a:t>
            </a:r>
            <a:r>
              <a:rPr sz="2400" spc="-50" dirty="0">
                <a:solidFill>
                  <a:srgbClr val="FF0000"/>
                </a:solidFill>
                <a:latin typeface="Calibri"/>
                <a:cs typeface="Calibri"/>
              </a:rPr>
              <a:t> </a:t>
            </a:r>
            <a:r>
              <a:rPr sz="2400" dirty="0">
                <a:solidFill>
                  <a:srgbClr val="FF0000"/>
                </a:solidFill>
                <a:latin typeface="Calibri"/>
                <a:cs typeface="Calibri"/>
              </a:rPr>
              <a:t>started</a:t>
            </a:r>
            <a:r>
              <a:rPr sz="2400" spc="-75" dirty="0">
                <a:solidFill>
                  <a:srgbClr val="FF0000"/>
                </a:solidFill>
                <a:latin typeface="Calibri"/>
                <a:cs typeface="Calibri"/>
              </a:rPr>
              <a:t> </a:t>
            </a:r>
            <a:r>
              <a:rPr sz="2400" dirty="0">
                <a:solidFill>
                  <a:srgbClr val="FF0000"/>
                </a:solidFill>
                <a:latin typeface="Calibri"/>
                <a:cs typeface="Calibri"/>
              </a:rPr>
              <a:t>in</a:t>
            </a:r>
            <a:r>
              <a:rPr sz="2400" spc="-55" dirty="0">
                <a:solidFill>
                  <a:srgbClr val="FF0000"/>
                </a:solidFill>
                <a:latin typeface="Calibri"/>
                <a:cs typeface="Calibri"/>
              </a:rPr>
              <a:t> </a:t>
            </a:r>
            <a:r>
              <a:rPr sz="2400" spc="-10" dirty="0">
                <a:solidFill>
                  <a:srgbClr val="FF0000"/>
                </a:solidFill>
                <a:latin typeface="Calibri"/>
                <a:cs typeface="Calibri"/>
              </a:rPr>
              <a:t>pregnancy</a:t>
            </a:r>
            <a:endParaRPr sz="2400">
              <a:latin typeface="Calibri"/>
              <a:cs typeface="Calibri"/>
            </a:endParaRPr>
          </a:p>
          <a:p>
            <a:pPr marL="240029" indent="-227329">
              <a:lnSpc>
                <a:spcPct val="100000"/>
              </a:lnSpc>
              <a:spcBef>
                <a:spcPts val="310"/>
              </a:spcBef>
              <a:buFont typeface="Arial"/>
              <a:buChar char="•"/>
              <a:tabLst>
                <a:tab pos="240029" algn="l"/>
              </a:tabLst>
            </a:pPr>
            <a:r>
              <a:rPr sz="2400" dirty="0">
                <a:latin typeface="Calibri"/>
                <a:cs typeface="Calibri"/>
              </a:rPr>
              <a:t>Care</a:t>
            </a:r>
            <a:r>
              <a:rPr sz="2400" spc="-75" dirty="0">
                <a:latin typeface="Calibri"/>
                <a:cs typeface="Calibri"/>
              </a:rPr>
              <a:t> </a:t>
            </a:r>
            <a:r>
              <a:rPr sz="2400" dirty="0">
                <a:latin typeface="Calibri"/>
                <a:cs typeface="Calibri"/>
              </a:rPr>
              <a:t>is</a:t>
            </a:r>
            <a:r>
              <a:rPr sz="2400" spc="-70" dirty="0">
                <a:latin typeface="Calibri"/>
                <a:cs typeface="Calibri"/>
              </a:rPr>
              <a:t> </a:t>
            </a:r>
            <a:r>
              <a:rPr sz="2400" spc="-10" dirty="0">
                <a:latin typeface="Calibri"/>
                <a:cs typeface="Calibri"/>
              </a:rPr>
              <a:t>required</a:t>
            </a:r>
            <a:r>
              <a:rPr sz="2400" spc="-60" dirty="0">
                <a:latin typeface="Calibri"/>
                <a:cs typeface="Calibri"/>
              </a:rPr>
              <a:t> </a:t>
            </a:r>
            <a:r>
              <a:rPr sz="2400" u="heavy" dirty="0">
                <a:uFill>
                  <a:solidFill>
                    <a:srgbClr val="000000"/>
                  </a:solidFill>
                </a:uFill>
                <a:latin typeface="Calibri"/>
                <a:cs typeface="Calibri"/>
              </a:rPr>
              <a:t>with</a:t>
            </a:r>
            <a:r>
              <a:rPr sz="2400" u="heavy" spc="-70" dirty="0">
                <a:uFill>
                  <a:solidFill>
                    <a:srgbClr val="000000"/>
                  </a:solidFill>
                </a:uFill>
                <a:latin typeface="Calibri"/>
                <a:cs typeface="Calibri"/>
              </a:rPr>
              <a:t> </a:t>
            </a:r>
            <a:r>
              <a:rPr sz="2400" u="heavy" dirty="0">
                <a:uFill>
                  <a:solidFill>
                    <a:srgbClr val="000000"/>
                  </a:solidFill>
                </a:uFill>
                <a:latin typeface="Calibri"/>
                <a:cs typeface="Calibri"/>
              </a:rPr>
              <a:t>regional</a:t>
            </a:r>
            <a:r>
              <a:rPr sz="2400" u="heavy" spc="-80" dirty="0">
                <a:uFill>
                  <a:solidFill>
                    <a:srgbClr val="000000"/>
                  </a:solidFill>
                </a:uFill>
                <a:latin typeface="Calibri"/>
                <a:cs typeface="Calibri"/>
              </a:rPr>
              <a:t> </a:t>
            </a:r>
            <a:r>
              <a:rPr sz="2400" u="heavy" spc="-10" dirty="0">
                <a:uFill>
                  <a:solidFill>
                    <a:srgbClr val="000000"/>
                  </a:solidFill>
                </a:uFill>
                <a:latin typeface="Calibri"/>
                <a:cs typeface="Calibri"/>
              </a:rPr>
              <a:t>anesthesia/analgesia</a:t>
            </a:r>
            <a:r>
              <a:rPr sz="2400" spc="-45" dirty="0">
                <a:latin typeface="Calibri"/>
                <a:cs typeface="Calibri"/>
              </a:rPr>
              <a:t> </a:t>
            </a:r>
            <a:r>
              <a:rPr sz="2400" dirty="0">
                <a:solidFill>
                  <a:srgbClr val="FF0000"/>
                </a:solidFill>
                <a:latin typeface="Calibri"/>
                <a:cs typeface="Calibri"/>
              </a:rPr>
              <a:t>to</a:t>
            </a:r>
            <a:r>
              <a:rPr sz="2400" spc="-85" dirty="0">
                <a:solidFill>
                  <a:srgbClr val="FF0000"/>
                </a:solidFill>
                <a:latin typeface="Calibri"/>
                <a:cs typeface="Calibri"/>
              </a:rPr>
              <a:t> </a:t>
            </a:r>
            <a:r>
              <a:rPr sz="2400" dirty="0">
                <a:solidFill>
                  <a:srgbClr val="FF0000"/>
                </a:solidFill>
                <a:latin typeface="Calibri"/>
                <a:cs typeface="Calibri"/>
              </a:rPr>
              <a:t>avoid</a:t>
            </a:r>
            <a:r>
              <a:rPr sz="2400" spc="-70" dirty="0">
                <a:solidFill>
                  <a:srgbClr val="FF0000"/>
                </a:solidFill>
                <a:latin typeface="Calibri"/>
                <a:cs typeface="Calibri"/>
              </a:rPr>
              <a:t> </a:t>
            </a:r>
            <a:r>
              <a:rPr sz="2400" spc="-10" dirty="0">
                <a:solidFill>
                  <a:srgbClr val="FF0000"/>
                </a:solidFill>
                <a:latin typeface="Calibri"/>
                <a:cs typeface="Calibri"/>
              </a:rPr>
              <a:t>hypotension</a:t>
            </a:r>
            <a:endParaRPr sz="2400">
              <a:latin typeface="Calibri"/>
              <a:cs typeface="Calibri"/>
            </a:endParaRPr>
          </a:p>
          <a:p>
            <a:pPr marL="240029" indent="-227329">
              <a:lnSpc>
                <a:spcPts val="2735"/>
              </a:lnSpc>
              <a:spcBef>
                <a:spcPts val="315"/>
              </a:spcBef>
              <a:buFont typeface="Arial"/>
              <a:buChar char="•"/>
              <a:tabLst>
                <a:tab pos="240029" algn="l"/>
              </a:tabLst>
            </a:pPr>
            <a:r>
              <a:rPr sz="2400" dirty="0">
                <a:latin typeface="Calibri"/>
                <a:cs typeface="Calibri"/>
              </a:rPr>
              <a:t>Any</a:t>
            </a:r>
            <a:r>
              <a:rPr sz="2400" spc="-50" dirty="0">
                <a:latin typeface="Calibri"/>
                <a:cs typeface="Calibri"/>
              </a:rPr>
              <a:t> </a:t>
            </a:r>
            <a:r>
              <a:rPr sz="2400" spc="-10" dirty="0">
                <a:latin typeface="Calibri"/>
                <a:cs typeface="Calibri"/>
              </a:rPr>
              <a:t>hypovolemia</a:t>
            </a:r>
            <a:r>
              <a:rPr sz="2400" spc="-40" dirty="0">
                <a:latin typeface="Calibri"/>
                <a:cs typeface="Calibri"/>
              </a:rPr>
              <a:t> </a:t>
            </a:r>
            <a:r>
              <a:rPr sz="2400" dirty="0">
                <a:latin typeface="Calibri"/>
                <a:cs typeface="Calibri"/>
              </a:rPr>
              <a:t>will</a:t>
            </a:r>
            <a:r>
              <a:rPr sz="2400" spc="-55" dirty="0">
                <a:latin typeface="Calibri"/>
                <a:cs typeface="Calibri"/>
              </a:rPr>
              <a:t> </a:t>
            </a:r>
            <a:r>
              <a:rPr sz="2400" dirty="0">
                <a:latin typeface="Calibri"/>
                <a:cs typeface="Calibri"/>
              </a:rPr>
              <a:t>have</a:t>
            </a:r>
            <a:r>
              <a:rPr sz="2400" spc="-35" dirty="0">
                <a:latin typeface="Calibri"/>
                <a:cs typeface="Calibri"/>
              </a:rPr>
              <a:t> </a:t>
            </a:r>
            <a:r>
              <a:rPr sz="2400" dirty="0">
                <a:latin typeface="Calibri"/>
                <a:cs typeface="Calibri"/>
              </a:rPr>
              <a:t>the</a:t>
            </a:r>
            <a:r>
              <a:rPr sz="2400" spc="-40" dirty="0">
                <a:latin typeface="Calibri"/>
                <a:cs typeface="Calibri"/>
              </a:rPr>
              <a:t> </a:t>
            </a:r>
            <a:r>
              <a:rPr sz="2400" dirty="0">
                <a:latin typeface="Calibri"/>
                <a:cs typeface="Calibri"/>
              </a:rPr>
              <a:t>same</a:t>
            </a:r>
            <a:r>
              <a:rPr sz="2400" spc="-55" dirty="0">
                <a:latin typeface="Calibri"/>
                <a:cs typeface="Calibri"/>
              </a:rPr>
              <a:t> </a:t>
            </a:r>
            <a:r>
              <a:rPr sz="2400" spc="-10" dirty="0">
                <a:latin typeface="Calibri"/>
                <a:cs typeface="Calibri"/>
              </a:rPr>
              <a:t>effect</a:t>
            </a:r>
            <a:r>
              <a:rPr sz="2400" spc="-40" dirty="0">
                <a:latin typeface="Calibri"/>
                <a:cs typeface="Calibri"/>
              </a:rPr>
              <a:t> </a:t>
            </a:r>
            <a:r>
              <a:rPr sz="2400" dirty="0">
                <a:latin typeface="Calibri"/>
                <a:cs typeface="Calibri"/>
              </a:rPr>
              <a:t>as</a:t>
            </a:r>
            <a:r>
              <a:rPr sz="2400" spc="-45" dirty="0">
                <a:latin typeface="Calibri"/>
                <a:cs typeface="Calibri"/>
              </a:rPr>
              <a:t> </a:t>
            </a:r>
            <a:r>
              <a:rPr sz="2400" spc="-10" dirty="0">
                <a:latin typeface="Calibri"/>
                <a:cs typeface="Calibri"/>
              </a:rPr>
              <a:t>hypotension</a:t>
            </a:r>
            <a:r>
              <a:rPr sz="2400" spc="-45" dirty="0">
                <a:latin typeface="Calibri"/>
                <a:cs typeface="Calibri"/>
              </a:rPr>
              <a:t> </a:t>
            </a:r>
            <a:r>
              <a:rPr sz="2400" dirty="0">
                <a:latin typeface="Calibri"/>
                <a:cs typeface="Calibri"/>
              </a:rPr>
              <a:t>and</a:t>
            </a:r>
            <a:r>
              <a:rPr sz="2400" spc="-55" dirty="0">
                <a:latin typeface="Calibri"/>
                <a:cs typeface="Calibri"/>
              </a:rPr>
              <a:t> </a:t>
            </a:r>
            <a:r>
              <a:rPr sz="2400" dirty="0">
                <a:latin typeface="Calibri"/>
                <a:cs typeface="Calibri"/>
              </a:rPr>
              <a:t>should</a:t>
            </a:r>
            <a:r>
              <a:rPr sz="2400" spc="-40" dirty="0">
                <a:latin typeface="Calibri"/>
                <a:cs typeface="Calibri"/>
              </a:rPr>
              <a:t> </a:t>
            </a:r>
            <a:r>
              <a:rPr sz="2400" spc="-25" dirty="0">
                <a:latin typeface="Calibri"/>
                <a:cs typeface="Calibri"/>
              </a:rPr>
              <a:t>be</a:t>
            </a:r>
            <a:endParaRPr sz="2400">
              <a:latin typeface="Calibri"/>
              <a:cs typeface="Calibri"/>
            </a:endParaRPr>
          </a:p>
          <a:p>
            <a:pPr marL="241300">
              <a:lnSpc>
                <a:spcPts val="2735"/>
              </a:lnSpc>
            </a:pPr>
            <a:r>
              <a:rPr sz="2400" spc="-10" dirty="0">
                <a:latin typeface="Calibri"/>
                <a:cs typeface="Calibri"/>
              </a:rPr>
              <a:t>rapidly</a:t>
            </a:r>
            <a:r>
              <a:rPr sz="2400" spc="-75" dirty="0">
                <a:latin typeface="Calibri"/>
                <a:cs typeface="Calibri"/>
              </a:rPr>
              <a:t> </a:t>
            </a:r>
            <a:r>
              <a:rPr sz="2400" dirty="0">
                <a:latin typeface="Calibri"/>
                <a:cs typeface="Calibri"/>
              </a:rPr>
              <a:t>and</a:t>
            </a:r>
            <a:r>
              <a:rPr sz="2400" spc="-55" dirty="0">
                <a:latin typeface="Calibri"/>
                <a:cs typeface="Calibri"/>
              </a:rPr>
              <a:t> </a:t>
            </a:r>
            <a:r>
              <a:rPr sz="2400" spc="-10" dirty="0">
                <a:latin typeface="Calibri"/>
                <a:cs typeface="Calibri"/>
              </a:rPr>
              <a:t>adequately</a:t>
            </a:r>
            <a:r>
              <a:rPr sz="2400" spc="-60" dirty="0">
                <a:latin typeface="Calibri"/>
                <a:cs typeface="Calibri"/>
              </a:rPr>
              <a:t> </a:t>
            </a:r>
            <a:r>
              <a:rPr sz="2400" spc="-10" dirty="0">
                <a:latin typeface="Calibri"/>
                <a:cs typeface="Calibri"/>
              </a:rPr>
              <a:t>corrected</a:t>
            </a:r>
            <a:endParaRPr sz="2400">
              <a:latin typeface="Calibri"/>
              <a:cs typeface="Calibri"/>
            </a:endParaRPr>
          </a:p>
        </p:txBody>
      </p:sp>
      <p:sp>
        <p:nvSpPr>
          <p:cNvPr id="5" name="object 5"/>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6" name="object 6"/>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pic>
        <p:nvPicPr>
          <p:cNvPr id="7" name="object 7"/>
          <p:cNvPicPr/>
          <p:nvPr/>
        </p:nvPicPr>
        <p:blipFill>
          <a:blip r:embed="rId2" cstate="print"/>
          <a:stretch>
            <a:fillRect/>
          </a:stretch>
        </p:blipFill>
        <p:spPr>
          <a:xfrm>
            <a:off x="7901940" y="4767483"/>
            <a:ext cx="3930396" cy="186648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8620" y="342900"/>
            <a:ext cx="6864984" cy="1229360"/>
            <a:chOff x="388620" y="342900"/>
            <a:chExt cx="6864984" cy="1229360"/>
          </a:xfrm>
        </p:grpSpPr>
        <p:pic>
          <p:nvPicPr>
            <p:cNvPr id="3" name="object 3"/>
            <p:cNvPicPr/>
            <p:nvPr/>
          </p:nvPicPr>
          <p:blipFill>
            <a:blip r:embed="rId2" cstate="print"/>
            <a:stretch>
              <a:fillRect/>
            </a:stretch>
          </p:blipFill>
          <p:spPr>
            <a:xfrm>
              <a:off x="723900" y="498347"/>
              <a:ext cx="6194298" cy="738377"/>
            </a:xfrm>
            <a:prstGeom prst="rect">
              <a:avLst/>
            </a:prstGeom>
          </p:spPr>
        </p:pic>
        <p:sp>
          <p:nvSpPr>
            <p:cNvPr id="4" name="object 4"/>
            <p:cNvSpPr/>
            <p:nvPr/>
          </p:nvSpPr>
          <p:spPr>
            <a:xfrm>
              <a:off x="734910" y="508635"/>
              <a:ext cx="6139180" cy="683260"/>
            </a:xfrm>
            <a:custGeom>
              <a:avLst/>
              <a:gdLst/>
              <a:ahLst/>
              <a:cxnLst/>
              <a:rect l="l" t="t" r="r" b="b"/>
              <a:pathLst>
                <a:path w="6139180" h="683260">
                  <a:moveTo>
                    <a:pt x="6138671" y="0"/>
                  </a:moveTo>
                  <a:lnTo>
                    <a:pt x="0" y="0"/>
                  </a:lnTo>
                  <a:lnTo>
                    <a:pt x="0" y="682751"/>
                  </a:lnTo>
                  <a:lnTo>
                    <a:pt x="6138671" y="682751"/>
                  </a:lnTo>
                  <a:lnTo>
                    <a:pt x="6138671" y="0"/>
                  </a:lnTo>
                  <a:close/>
                </a:path>
              </a:pathLst>
            </a:custGeom>
            <a:solidFill>
              <a:srgbClr val="C0C0C0"/>
            </a:solidFill>
          </p:spPr>
          <p:txBody>
            <a:bodyPr wrap="square" lIns="0" tIns="0" rIns="0" bIns="0" rtlCol="0"/>
            <a:lstStyle/>
            <a:p>
              <a:endParaRPr/>
            </a:p>
          </p:txBody>
        </p:sp>
        <p:pic>
          <p:nvPicPr>
            <p:cNvPr id="5" name="object 5"/>
            <p:cNvPicPr/>
            <p:nvPr/>
          </p:nvPicPr>
          <p:blipFill>
            <a:blip r:embed="rId3" cstate="print"/>
            <a:stretch>
              <a:fillRect/>
            </a:stretch>
          </p:blipFill>
          <p:spPr>
            <a:xfrm>
              <a:off x="388620" y="342900"/>
              <a:ext cx="6864858" cy="1229105"/>
            </a:xfrm>
            <a:prstGeom prst="rect">
              <a:avLst/>
            </a:prstGeom>
          </p:spPr>
        </p:pic>
      </p:gr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z="4400" spc="-40" dirty="0"/>
              <a:t>Peripartum</a:t>
            </a:r>
            <a:r>
              <a:rPr sz="4400" spc="-155" dirty="0"/>
              <a:t> </a:t>
            </a:r>
            <a:r>
              <a:rPr sz="4400" spc="-55" dirty="0"/>
              <a:t>cardiomyopathy</a:t>
            </a:r>
            <a:endParaRPr sz="4400"/>
          </a:p>
        </p:txBody>
      </p:sp>
      <p:sp>
        <p:nvSpPr>
          <p:cNvPr id="7" name="object 7"/>
          <p:cNvSpPr/>
          <p:nvPr/>
        </p:nvSpPr>
        <p:spPr>
          <a:xfrm>
            <a:off x="3712845" y="1765045"/>
            <a:ext cx="6977380" cy="311150"/>
          </a:xfrm>
          <a:custGeom>
            <a:avLst/>
            <a:gdLst/>
            <a:ahLst/>
            <a:cxnLst/>
            <a:rect l="l" t="t" r="r" b="b"/>
            <a:pathLst>
              <a:path w="6977380" h="311150">
                <a:moveTo>
                  <a:pt x="6976872" y="0"/>
                </a:moveTo>
                <a:lnTo>
                  <a:pt x="6976872" y="0"/>
                </a:lnTo>
                <a:lnTo>
                  <a:pt x="0" y="0"/>
                </a:lnTo>
                <a:lnTo>
                  <a:pt x="0" y="310896"/>
                </a:lnTo>
                <a:lnTo>
                  <a:pt x="6976872" y="310896"/>
                </a:lnTo>
                <a:lnTo>
                  <a:pt x="6976872" y="0"/>
                </a:lnTo>
                <a:close/>
              </a:path>
            </a:pathLst>
          </a:custGeom>
          <a:solidFill>
            <a:srgbClr val="FFFF00"/>
          </a:solidFill>
        </p:spPr>
        <p:txBody>
          <a:bodyPr wrap="square" lIns="0" tIns="0" rIns="0" bIns="0" rtlCol="0"/>
          <a:lstStyle/>
          <a:p>
            <a:endParaRPr/>
          </a:p>
        </p:txBody>
      </p:sp>
      <p:sp>
        <p:nvSpPr>
          <p:cNvPr id="8" name="object 8"/>
          <p:cNvSpPr txBox="1"/>
          <p:nvPr/>
        </p:nvSpPr>
        <p:spPr>
          <a:xfrm>
            <a:off x="780084" y="1742058"/>
            <a:ext cx="9909810" cy="330835"/>
          </a:xfrm>
          <a:prstGeom prst="rect">
            <a:avLst/>
          </a:prstGeom>
        </p:spPr>
        <p:txBody>
          <a:bodyPr vert="horz" wrap="square" lIns="0" tIns="13335" rIns="0" bIns="0" rtlCol="0">
            <a:spAutoFit/>
          </a:bodyPr>
          <a:lstStyle/>
          <a:p>
            <a:pPr marL="297815" indent="-285115">
              <a:lnSpc>
                <a:spcPct val="100000"/>
              </a:lnSpc>
              <a:spcBef>
                <a:spcPts val="105"/>
              </a:spcBef>
              <a:buFont typeface="Arial"/>
              <a:buChar char="•"/>
              <a:tabLst>
                <a:tab pos="297815" algn="l"/>
              </a:tabLst>
            </a:pPr>
            <a:r>
              <a:rPr sz="2000" dirty="0">
                <a:latin typeface="Calibri"/>
                <a:cs typeface="Calibri"/>
              </a:rPr>
              <a:t>rare</a:t>
            </a:r>
            <a:r>
              <a:rPr sz="2000" spc="-35" dirty="0">
                <a:latin typeface="Calibri"/>
                <a:cs typeface="Calibri"/>
              </a:rPr>
              <a:t> </a:t>
            </a:r>
            <a:r>
              <a:rPr sz="2000" dirty="0">
                <a:latin typeface="Calibri"/>
                <a:cs typeface="Calibri"/>
              </a:rPr>
              <a:t>condition</a:t>
            </a:r>
            <a:r>
              <a:rPr sz="2000" spc="-75" dirty="0">
                <a:latin typeface="Calibri"/>
                <a:cs typeface="Calibri"/>
              </a:rPr>
              <a:t> </a:t>
            </a:r>
            <a:r>
              <a:rPr sz="2000" dirty="0">
                <a:latin typeface="Calibri"/>
                <a:cs typeface="Calibri"/>
              </a:rPr>
              <a:t>defined</a:t>
            </a:r>
            <a:r>
              <a:rPr sz="2000" spc="-55" dirty="0">
                <a:latin typeface="Calibri"/>
                <a:cs typeface="Calibri"/>
              </a:rPr>
              <a:t> </a:t>
            </a:r>
            <a:r>
              <a:rPr sz="2000" dirty="0">
                <a:latin typeface="Calibri"/>
                <a:cs typeface="Calibri"/>
              </a:rPr>
              <a:t>as</a:t>
            </a:r>
            <a:r>
              <a:rPr sz="2000" spc="-25" dirty="0">
                <a:latin typeface="Calibri"/>
                <a:cs typeface="Calibri"/>
              </a:rPr>
              <a:t> </a:t>
            </a:r>
            <a:r>
              <a:rPr sz="2000" dirty="0">
                <a:latin typeface="Calibri"/>
                <a:cs typeface="Calibri"/>
              </a:rPr>
              <a:t>The</a:t>
            </a:r>
            <a:r>
              <a:rPr sz="2000" spc="-50" dirty="0">
                <a:latin typeface="Calibri"/>
                <a:cs typeface="Calibri"/>
              </a:rPr>
              <a:t> </a:t>
            </a:r>
            <a:r>
              <a:rPr sz="2000" dirty="0">
                <a:latin typeface="Calibri"/>
                <a:cs typeface="Calibri"/>
              </a:rPr>
              <a:t>development</a:t>
            </a:r>
            <a:r>
              <a:rPr sz="2000" spc="-35" dirty="0">
                <a:latin typeface="Calibri"/>
                <a:cs typeface="Calibri"/>
              </a:rPr>
              <a:t> </a:t>
            </a:r>
            <a:r>
              <a:rPr sz="2000" dirty="0">
                <a:latin typeface="Calibri"/>
                <a:cs typeface="Calibri"/>
              </a:rPr>
              <a:t>of</a:t>
            </a:r>
            <a:r>
              <a:rPr sz="2000" spc="-50" dirty="0">
                <a:latin typeface="Calibri"/>
                <a:cs typeface="Calibri"/>
              </a:rPr>
              <a:t> </a:t>
            </a:r>
            <a:r>
              <a:rPr sz="2000" dirty="0">
                <a:latin typeface="Calibri"/>
                <a:cs typeface="Calibri"/>
              </a:rPr>
              <a:t>heart</a:t>
            </a:r>
            <a:r>
              <a:rPr sz="2000" spc="-45" dirty="0">
                <a:latin typeface="Calibri"/>
                <a:cs typeface="Calibri"/>
              </a:rPr>
              <a:t> </a:t>
            </a:r>
            <a:r>
              <a:rPr sz="2000" dirty="0">
                <a:latin typeface="Calibri"/>
                <a:cs typeface="Calibri"/>
              </a:rPr>
              <a:t>failure</a:t>
            </a:r>
            <a:r>
              <a:rPr sz="2000" spc="-35" dirty="0">
                <a:latin typeface="Calibri"/>
                <a:cs typeface="Calibri"/>
              </a:rPr>
              <a:t> </a:t>
            </a:r>
            <a:r>
              <a:rPr sz="2000" b="1" dirty="0">
                <a:latin typeface="Calibri"/>
                <a:cs typeface="Calibri"/>
              </a:rPr>
              <a:t>at</a:t>
            </a:r>
            <a:r>
              <a:rPr sz="2000" b="1" spc="-45" dirty="0">
                <a:latin typeface="Calibri"/>
                <a:cs typeface="Calibri"/>
              </a:rPr>
              <a:t> </a:t>
            </a:r>
            <a:r>
              <a:rPr sz="2000" b="1" dirty="0">
                <a:latin typeface="Calibri"/>
                <a:cs typeface="Calibri"/>
              </a:rPr>
              <a:t>the</a:t>
            </a:r>
            <a:r>
              <a:rPr sz="2000" b="1" spc="-50" dirty="0">
                <a:latin typeface="Calibri"/>
                <a:cs typeface="Calibri"/>
              </a:rPr>
              <a:t> </a:t>
            </a:r>
            <a:r>
              <a:rPr sz="2000" b="1" dirty="0">
                <a:latin typeface="Calibri"/>
                <a:cs typeface="Calibri"/>
              </a:rPr>
              <a:t>end</a:t>
            </a:r>
            <a:r>
              <a:rPr sz="2000" b="1" spc="-50" dirty="0">
                <a:latin typeface="Calibri"/>
                <a:cs typeface="Calibri"/>
              </a:rPr>
              <a:t> </a:t>
            </a:r>
            <a:r>
              <a:rPr sz="2000" b="1" dirty="0">
                <a:latin typeface="Calibri"/>
                <a:cs typeface="Calibri"/>
              </a:rPr>
              <a:t>of</a:t>
            </a:r>
            <a:r>
              <a:rPr sz="2000" b="1" spc="-45" dirty="0">
                <a:latin typeface="Calibri"/>
                <a:cs typeface="Calibri"/>
              </a:rPr>
              <a:t> </a:t>
            </a:r>
            <a:r>
              <a:rPr sz="2000" b="1" dirty="0">
                <a:latin typeface="Calibri"/>
                <a:cs typeface="Calibri"/>
              </a:rPr>
              <a:t>pregnancy</a:t>
            </a:r>
            <a:r>
              <a:rPr sz="2000" b="1" spc="-40" dirty="0">
                <a:latin typeface="Calibri"/>
                <a:cs typeface="Calibri"/>
              </a:rPr>
              <a:t> </a:t>
            </a:r>
            <a:r>
              <a:rPr sz="2000" dirty="0">
                <a:latin typeface="Calibri"/>
                <a:cs typeface="Calibri"/>
              </a:rPr>
              <a:t>or</a:t>
            </a:r>
            <a:r>
              <a:rPr sz="2000" spc="-55" dirty="0">
                <a:latin typeface="Calibri"/>
                <a:cs typeface="Calibri"/>
              </a:rPr>
              <a:t> </a:t>
            </a:r>
            <a:r>
              <a:rPr sz="2000" b="1" dirty="0">
                <a:latin typeface="Calibri"/>
                <a:cs typeface="Calibri"/>
              </a:rPr>
              <a:t>in</a:t>
            </a:r>
            <a:r>
              <a:rPr sz="2000" b="1" spc="-50" dirty="0">
                <a:latin typeface="Calibri"/>
                <a:cs typeface="Calibri"/>
              </a:rPr>
              <a:t> </a:t>
            </a:r>
            <a:r>
              <a:rPr sz="2000" b="1" spc="-25" dirty="0">
                <a:latin typeface="Calibri"/>
                <a:cs typeface="Calibri"/>
              </a:rPr>
              <a:t>the</a:t>
            </a:r>
            <a:endParaRPr sz="2000">
              <a:latin typeface="Calibri"/>
              <a:cs typeface="Calibri"/>
            </a:endParaRPr>
          </a:p>
        </p:txBody>
      </p:sp>
      <p:sp>
        <p:nvSpPr>
          <p:cNvPr id="9" name="object 9"/>
          <p:cNvSpPr txBox="1"/>
          <p:nvPr/>
        </p:nvSpPr>
        <p:spPr>
          <a:xfrm>
            <a:off x="1021422" y="2075942"/>
            <a:ext cx="2746375" cy="274320"/>
          </a:xfrm>
          <a:prstGeom prst="rect">
            <a:avLst/>
          </a:prstGeom>
          <a:solidFill>
            <a:srgbClr val="FFFF00"/>
          </a:solidFill>
        </p:spPr>
        <p:txBody>
          <a:bodyPr vert="horz" wrap="square" lIns="0" tIns="0" rIns="0" bIns="0" rtlCol="0">
            <a:spAutoFit/>
          </a:bodyPr>
          <a:lstStyle/>
          <a:p>
            <a:pPr>
              <a:lnSpc>
                <a:spcPts val="2035"/>
              </a:lnSpc>
            </a:pPr>
            <a:r>
              <a:rPr sz="2000" b="1" dirty="0">
                <a:latin typeface="Calibri"/>
                <a:cs typeface="Calibri"/>
              </a:rPr>
              <a:t>months</a:t>
            </a:r>
            <a:r>
              <a:rPr sz="2000" b="1" spc="-80" dirty="0">
                <a:latin typeface="Calibri"/>
                <a:cs typeface="Calibri"/>
              </a:rPr>
              <a:t> </a:t>
            </a:r>
            <a:r>
              <a:rPr sz="2000" b="1" dirty="0">
                <a:latin typeface="Calibri"/>
                <a:cs typeface="Calibri"/>
              </a:rPr>
              <a:t>following</a:t>
            </a:r>
            <a:r>
              <a:rPr sz="2000" b="1" spc="-75" dirty="0">
                <a:latin typeface="Calibri"/>
                <a:cs typeface="Calibri"/>
              </a:rPr>
              <a:t> </a:t>
            </a:r>
            <a:r>
              <a:rPr sz="2000" b="1" spc="-10" dirty="0">
                <a:latin typeface="Calibri"/>
                <a:cs typeface="Calibri"/>
              </a:rPr>
              <a:t>delivery</a:t>
            </a:r>
            <a:endParaRPr sz="2000">
              <a:latin typeface="Calibri"/>
              <a:cs typeface="Calibri"/>
            </a:endParaRPr>
          </a:p>
        </p:txBody>
      </p:sp>
      <p:sp>
        <p:nvSpPr>
          <p:cNvPr id="10" name="object 10"/>
          <p:cNvSpPr txBox="1"/>
          <p:nvPr/>
        </p:nvSpPr>
        <p:spPr>
          <a:xfrm>
            <a:off x="780084" y="2672562"/>
            <a:ext cx="4789170" cy="2129155"/>
          </a:xfrm>
          <a:prstGeom prst="rect">
            <a:avLst/>
          </a:prstGeom>
        </p:spPr>
        <p:txBody>
          <a:bodyPr vert="horz" wrap="square" lIns="0" tIns="58419" rIns="0" bIns="0" rtlCol="0">
            <a:spAutoFit/>
          </a:bodyPr>
          <a:lstStyle/>
          <a:p>
            <a:pPr marL="241300" indent="-228600">
              <a:lnSpc>
                <a:spcPct val="100000"/>
              </a:lnSpc>
              <a:spcBef>
                <a:spcPts val="459"/>
              </a:spcBef>
              <a:buFont typeface="Arial"/>
              <a:buChar char="•"/>
              <a:tabLst>
                <a:tab pos="241300" algn="l"/>
              </a:tabLst>
            </a:pPr>
            <a:r>
              <a:rPr sz="2000" b="1" dirty="0">
                <a:latin typeface="Calibri"/>
                <a:cs typeface="Calibri"/>
              </a:rPr>
              <a:t>Risk</a:t>
            </a:r>
            <a:r>
              <a:rPr sz="2000" b="1" spc="409" dirty="0">
                <a:latin typeface="Calibri"/>
                <a:cs typeface="Calibri"/>
              </a:rPr>
              <a:t> </a:t>
            </a:r>
            <a:r>
              <a:rPr sz="2000" b="1" spc="-10" dirty="0">
                <a:latin typeface="Calibri"/>
                <a:cs typeface="Calibri"/>
              </a:rPr>
              <a:t>factors</a:t>
            </a:r>
            <a:r>
              <a:rPr sz="2000" b="1" spc="-15" dirty="0">
                <a:latin typeface="Calibri"/>
                <a:cs typeface="Calibri"/>
              </a:rPr>
              <a:t> </a:t>
            </a:r>
            <a:r>
              <a:rPr sz="2000" b="1" spc="-50" dirty="0">
                <a:latin typeface="Calibri"/>
                <a:cs typeface="Calibri"/>
              </a:rPr>
              <a:t>:</a:t>
            </a:r>
            <a:endParaRPr sz="2000">
              <a:latin typeface="Calibri"/>
              <a:cs typeface="Calibri"/>
            </a:endParaRPr>
          </a:p>
          <a:p>
            <a:pPr marL="412115" lvl="1" indent="-228600">
              <a:lnSpc>
                <a:spcPct val="100000"/>
              </a:lnSpc>
              <a:spcBef>
                <a:spcPts val="359"/>
              </a:spcBef>
              <a:buFont typeface="Arial"/>
              <a:buChar char="•"/>
              <a:tabLst>
                <a:tab pos="412115" algn="l"/>
              </a:tabLst>
            </a:pPr>
            <a:r>
              <a:rPr sz="2000" dirty="0">
                <a:solidFill>
                  <a:srgbClr val="FF0000"/>
                </a:solidFill>
                <a:latin typeface="Calibri"/>
                <a:cs typeface="Calibri"/>
              </a:rPr>
              <a:t>1.</a:t>
            </a:r>
            <a:r>
              <a:rPr sz="2000" spc="-40" dirty="0">
                <a:solidFill>
                  <a:srgbClr val="FF0000"/>
                </a:solidFill>
                <a:latin typeface="Calibri"/>
                <a:cs typeface="Calibri"/>
              </a:rPr>
              <a:t> </a:t>
            </a:r>
            <a:r>
              <a:rPr sz="2000" dirty="0">
                <a:solidFill>
                  <a:srgbClr val="FF0000"/>
                </a:solidFill>
                <a:latin typeface="Calibri"/>
                <a:cs typeface="Calibri"/>
              </a:rPr>
              <a:t>Multiple</a:t>
            </a:r>
            <a:r>
              <a:rPr sz="2000" spc="-25" dirty="0">
                <a:solidFill>
                  <a:srgbClr val="FF0000"/>
                </a:solidFill>
                <a:latin typeface="Calibri"/>
                <a:cs typeface="Calibri"/>
              </a:rPr>
              <a:t> </a:t>
            </a:r>
            <a:r>
              <a:rPr sz="2000" spc="-10" dirty="0">
                <a:solidFill>
                  <a:srgbClr val="FF0000"/>
                </a:solidFill>
                <a:latin typeface="Calibri"/>
                <a:cs typeface="Calibri"/>
              </a:rPr>
              <a:t>pregnancy</a:t>
            </a:r>
            <a:endParaRPr sz="2000">
              <a:latin typeface="Calibri"/>
              <a:cs typeface="Calibri"/>
            </a:endParaRPr>
          </a:p>
          <a:p>
            <a:pPr marL="412115" lvl="1" indent="-228600">
              <a:lnSpc>
                <a:spcPct val="100000"/>
              </a:lnSpc>
              <a:spcBef>
                <a:spcPts val="359"/>
              </a:spcBef>
              <a:buFont typeface="Arial"/>
              <a:buChar char="•"/>
              <a:tabLst>
                <a:tab pos="412115" algn="l"/>
              </a:tabLst>
            </a:pPr>
            <a:r>
              <a:rPr sz="2000" dirty="0">
                <a:solidFill>
                  <a:srgbClr val="FF0000"/>
                </a:solidFill>
                <a:latin typeface="Calibri"/>
                <a:cs typeface="Calibri"/>
              </a:rPr>
              <a:t>2.</a:t>
            </a:r>
            <a:r>
              <a:rPr sz="2000" spc="-10" dirty="0">
                <a:solidFill>
                  <a:srgbClr val="FF0000"/>
                </a:solidFill>
                <a:latin typeface="Calibri"/>
                <a:cs typeface="Calibri"/>
              </a:rPr>
              <a:t> Multiparity</a:t>
            </a:r>
            <a:endParaRPr sz="2000">
              <a:latin typeface="Calibri"/>
              <a:cs typeface="Calibri"/>
            </a:endParaRPr>
          </a:p>
          <a:p>
            <a:pPr marL="412115" lvl="1" indent="-228600">
              <a:lnSpc>
                <a:spcPct val="100000"/>
              </a:lnSpc>
              <a:spcBef>
                <a:spcPts val="359"/>
              </a:spcBef>
              <a:buFont typeface="Arial"/>
              <a:buChar char="•"/>
              <a:tabLst>
                <a:tab pos="412115" algn="l"/>
              </a:tabLst>
            </a:pPr>
            <a:r>
              <a:rPr sz="2000" dirty="0">
                <a:solidFill>
                  <a:srgbClr val="FF0000"/>
                </a:solidFill>
                <a:latin typeface="Calibri"/>
                <a:cs typeface="Calibri"/>
              </a:rPr>
              <a:t>3.</a:t>
            </a:r>
            <a:r>
              <a:rPr sz="2000" spc="-70" dirty="0">
                <a:solidFill>
                  <a:srgbClr val="FF0000"/>
                </a:solidFill>
                <a:latin typeface="Calibri"/>
                <a:cs typeface="Calibri"/>
              </a:rPr>
              <a:t> </a:t>
            </a:r>
            <a:r>
              <a:rPr sz="2000" dirty="0">
                <a:solidFill>
                  <a:srgbClr val="FF0000"/>
                </a:solidFill>
                <a:latin typeface="Calibri"/>
                <a:cs typeface="Calibri"/>
              </a:rPr>
              <a:t>Advanced</a:t>
            </a:r>
            <a:r>
              <a:rPr sz="2000" spc="-80" dirty="0">
                <a:solidFill>
                  <a:srgbClr val="FF0000"/>
                </a:solidFill>
                <a:latin typeface="Calibri"/>
                <a:cs typeface="Calibri"/>
              </a:rPr>
              <a:t> </a:t>
            </a:r>
            <a:r>
              <a:rPr sz="2000" dirty="0">
                <a:solidFill>
                  <a:srgbClr val="FF0000"/>
                </a:solidFill>
                <a:latin typeface="Calibri"/>
                <a:cs typeface="Calibri"/>
              </a:rPr>
              <a:t>maternal</a:t>
            </a:r>
            <a:r>
              <a:rPr sz="2000" spc="-35" dirty="0">
                <a:solidFill>
                  <a:srgbClr val="FF0000"/>
                </a:solidFill>
                <a:latin typeface="Calibri"/>
                <a:cs typeface="Calibri"/>
              </a:rPr>
              <a:t> </a:t>
            </a:r>
            <a:r>
              <a:rPr sz="2000" spc="-25" dirty="0">
                <a:solidFill>
                  <a:srgbClr val="FF0000"/>
                </a:solidFill>
                <a:latin typeface="Calibri"/>
                <a:cs typeface="Calibri"/>
              </a:rPr>
              <a:t>age</a:t>
            </a:r>
            <a:endParaRPr sz="2000">
              <a:latin typeface="Calibri"/>
              <a:cs typeface="Calibri"/>
            </a:endParaRPr>
          </a:p>
          <a:p>
            <a:pPr marL="412115" lvl="1" indent="-228600">
              <a:lnSpc>
                <a:spcPct val="100000"/>
              </a:lnSpc>
              <a:spcBef>
                <a:spcPts val="360"/>
              </a:spcBef>
              <a:buFont typeface="Arial"/>
              <a:buChar char="•"/>
              <a:tabLst>
                <a:tab pos="412115" algn="l"/>
              </a:tabLst>
            </a:pPr>
            <a:r>
              <a:rPr sz="2000" dirty="0">
                <a:solidFill>
                  <a:srgbClr val="FF0000"/>
                </a:solidFill>
                <a:latin typeface="Calibri"/>
                <a:cs typeface="Calibri"/>
              </a:rPr>
              <a:t>4.</a:t>
            </a:r>
            <a:r>
              <a:rPr sz="2000" spc="-20" dirty="0">
                <a:solidFill>
                  <a:srgbClr val="FF0000"/>
                </a:solidFill>
                <a:latin typeface="Calibri"/>
                <a:cs typeface="Calibri"/>
              </a:rPr>
              <a:t> </a:t>
            </a:r>
            <a:r>
              <a:rPr sz="2000" spc="-10" dirty="0">
                <a:solidFill>
                  <a:srgbClr val="FF0000"/>
                </a:solidFill>
                <a:latin typeface="Calibri"/>
                <a:cs typeface="Calibri"/>
              </a:rPr>
              <a:t>Pregnancy</a:t>
            </a:r>
            <a:r>
              <a:rPr sz="2000" spc="-35" dirty="0">
                <a:solidFill>
                  <a:srgbClr val="FF0000"/>
                </a:solidFill>
                <a:latin typeface="Calibri"/>
                <a:cs typeface="Calibri"/>
              </a:rPr>
              <a:t> </a:t>
            </a:r>
            <a:r>
              <a:rPr sz="2000" spc="-10" dirty="0">
                <a:solidFill>
                  <a:srgbClr val="FF0000"/>
                </a:solidFill>
                <a:latin typeface="Calibri"/>
                <a:cs typeface="Calibri"/>
              </a:rPr>
              <a:t>complicated</a:t>
            </a:r>
            <a:r>
              <a:rPr sz="2000" spc="-5" dirty="0">
                <a:solidFill>
                  <a:srgbClr val="FF0000"/>
                </a:solidFill>
                <a:latin typeface="Calibri"/>
                <a:cs typeface="Calibri"/>
              </a:rPr>
              <a:t> </a:t>
            </a:r>
            <a:r>
              <a:rPr sz="2000" dirty="0">
                <a:solidFill>
                  <a:srgbClr val="FF0000"/>
                </a:solidFill>
                <a:latin typeface="Calibri"/>
                <a:cs typeface="Calibri"/>
              </a:rPr>
              <a:t>by</a:t>
            </a:r>
            <a:r>
              <a:rPr sz="2000" spc="-25" dirty="0">
                <a:solidFill>
                  <a:srgbClr val="FF0000"/>
                </a:solidFill>
                <a:latin typeface="Calibri"/>
                <a:cs typeface="Calibri"/>
              </a:rPr>
              <a:t> </a:t>
            </a:r>
            <a:r>
              <a:rPr sz="2000" spc="-10" dirty="0">
                <a:solidFill>
                  <a:srgbClr val="FF0000"/>
                </a:solidFill>
                <a:latin typeface="Calibri"/>
                <a:cs typeface="Calibri"/>
              </a:rPr>
              <a:t>hypertension</a:t>
            </a:r>
            <a:endParaRPr sz="2000">
              <a:latin typeface="Calibri"/>
              <a:cs typeface="Calibri"/>
            </a:endParaRPr>
          </a:p>
          <a:p>
            <a:pPr marL="412115" lvl="1" indent="-228600">
              <a:lnSpc>
                <a:spcPct val="100000"/>
              </a:lnSpc>
              <a:spcBef>
                <a:spcPts val="360"/>
              </a:spcBef>
              <a:buFont typeface="Arial"/>
              <a:buChar char="•"/>
              <a:tabLst>
                <a:tab pos="412115" algn="l"/>
              </a:tabLst>
            </a:pPr>
            <a:r>
              <a:rPr sz="2000" dirty="0">
                <a:solidFill>
                  <a:srgbClr val="FF0000"/>
                </a:solidFill>
                <a:latin typeface="Calibri"/>
                <a:cs typeface="Calibri"/>
              </a:rPr>
              <a:t>5.</a:t>
            </a:r>
            <a:r>
              <a:rPr sz="2000" spc="-50" dirty="0">
                <a:solidFill>
                  <a:srgbClr val="FF0000"/>
                </a:solidFill>
                <a:latin typeface="Calibri"/>
                <a:cs typeface="Calibri"/>
              </a:rPr>
              <a:t> </a:t>
            </a:r>
            <a:r>
              <a:rPr sz="2000" spc="-20" dirty="0">
                <a:solidFill>
                  <a:srgbClr val="FF0000"/>
                </a:solidFill>
                <a:latin typeface="Calibri"/>
                <a:cs typeface="Calibri"/>
              </a:rPr>
              <a:t>Afro-</a:t>
            </a:r>
            <a:r>
              <a:rPr sz="2000" dirty="0">
                <a:solidFill>
                  <a:srgbClr val="FF0000"/>
                </a:solidFill>
                <a:latin typeface="Calibri"/>
                <a:cs typeface="Calibri"/>
              </a:rPr>
              <a:t>Caribbean</a:t>
            </a:r>
            <a:r>
              <a:rPr sz="2000" spc="-40" dirty="0">
                <a:solidFill>
                  <a:srgbClr val="FF0000"/>
                </a:solidFill>
                <a:latin typeface="Calibri"/>
                <a:cs typeface="Calibri"/>
              </a:rPr>
              <a:t> </a:t>
            </a:r>
            <a:r>
              <a:rPr sz="2000" spc="-20" dirty="0">
                <a:solidFill>
                  <a:srgbClr val="FF0000"/>
                </a:solidFill>
                <a:latin typeface="Calibri"/>
                <a:cs typeface="Calibri"/>
              </a:rPr>
              <a:t>race</a:t>
            </a:r>
            <a:endParaRPr sz="2000">
              <a:latin typeface="Calibri"/>
              <a:cs typeface="Calibri"/>
            </a:endParaRPr>
          </a:p>
        </p:txBody>
      </p:sp>
      <p:sp>
        <p:nvSpPr>
          <p:cNvPr id="11" name="object 11"/>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12" name="object 12"/>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
        <p:nvSpPr>
          <p:cNvPr id="13" name="object 13"/>
          <p:cNvSpPr txBox="1"/>
          <p:nvPr/>
        </p:nvSpPr>
        <p:spPr>
          <a:xfrm>
            <a:off x="5910453" y="2771648"/>
            <a:ext cx="22796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Wingdings"/>
                <a:cs typeface="Wingdings"/>
              </a:rPr>
              <a:t></a:t>
            </a:r>
            <a:endParaRPr sz="2000">
              <a:latin typeface="Wingdings"/>
              <a:cs typeface="Wingdings"/>
            </a:endParaRPr>
          </a:p>
        </p:txBody>
      </p:sp>
      <p:sp>
        <p:nvSpPr>
          <p:cNvPr id="14" name="object 14"/>
          <p:cNvSpPr txBox="1"/>
          <p:nvPr/>
        </p:nvSpPr>
        <p:spPr>
          <a:xfrm>
            <a:off x="6379464" y="2794380"/>
            <a:ext cx="1249045" cy="311150"/>
          </a:xfrm>
          <a:prstGeom prst="rect">
            <a:avLst/>
          </a:prstGeom>
          <a:solidFill>
            <a:srgbClr val="FFFF00"/>
          </a:solidFill>
        </p:spPr>
        <p:txBody>
          <a:bodyPr vert="horz" wrap="square" lIns="0" tIns="0" rIns="0" bIns="0" rtlCol="0">
            <a:spAutoFit/>
          </a:bodyPr>
          <a:lstStyle/>
          <a:p>
            <a:pPr marL="635">
              <a:lnSpc>
                <a:spcPts val="2325"/>
              </a:lnSpc>
            </a:pPr>
            <a:r>
              <a:rPr sz="2000" b="1" dirty="0">
                <a:latin typeface="Calibri"/>
                <a:cs typeface="Calibri"/>
              </a:rPr>
              <a:t>Symptoms</a:t>
            </a:r>
            <a:r>
              <a:rPr sz="2000" b="1" spc="-95" dirty="0">
                <a:latin typeface="Calibri"/>
                <a:cs typeface="Calibri"/>
              </a:rPr>
              <a:t> </a:t>
            </a:r>
            <a:r>
              <a:rPr sz="2000" b="1" spc="-50" dirty="0">
                <a:latin typeface="Calibri"/>
                <a:cs typeface="Calibri"/>
              </a:rPr>
              <a:t>:</a:t>
            </a:r>
            <a:endParaRPr sz="2000">
              <a:latin typeface="Calibri"/>
              <a:cs typeface="Calibri"/>
            </a:endParaRPr>
          </a:p>
        </p:txBody>
      </p:sp>
      <p:sp>
        <p:nvSpPr>
          <p:cNvPr id="15" name="object 15"/>
          <p:cNvSpPr txBox="1"/>
          <p:nvPr/>
        </p:nvSpPr>
        <p:spPr>
          <a:xfrm>
            <a:off x="6367653" y="3077971"/>
            <a:ext cx="3771900" cy="1123315"/>
          </a:xfrm>
          <a:prstGeom prst="rect">
            <a:avLst/>
          </a:prstGeom>
        </p:spPr>
        <p:txBody>
          <a:bodyPr vert="horz" wrap="square" lIns="0" tIns="12700" rIns="0" bIns="0" rtlCol="0">
            <a:spAutoFit/>
          </a:bodyPr>
          <a:lstStyle/>
          <a:p>
            <a:pPr marL="236854" indent="-224154">
              <a:lnSpc>
                <a:spcPct val="100000"/>
              </a:lnSpc>
              <a:spcBef>
                <a:spcPts val="100"/>
              </a:spcBef>
              <a:buAutoNum type="arabicPeriod"/>
              <a:tabLst>
                <a:tab pos="236854" algn="l"/>
              </a:tabLst>
            </a:pPr>
            <a:r>
              <a:rPr sz="1800" spc="-10" dirty="0">
                <a:latin typeface="Calibri"/>
                <a:cs typeface="Calibri"/>
              </a:rPr>
              <a:t>Dyspnea</a:t>
            </a:r>
            <a:endParaRPr sz="1800">
              <a:latin typeface="Calibri"/>
              <a:cs typeface="Calibri"/>
            </a:endParaRPr>
          </a:p>
          <a:p>
            <a:pPr marL="236854" indent="-224154">
              <a:lnSpc>
                <a:spcPct val="100000"/>
              </a:lnSpc>
              <a:buAutoNum type="arabicPeriod"/>
              <a:tabLst>
                <a:tab pos="236854" algn="l"/>
              </a:tabLst>
            </a:pPr>
            <a:r>
              <a:rPr sz="1800" spc="-10" dirty="0">
                <a:latin typeface="Calibri"/>
                <a:cs typeface="Calibri"/>
              </a:rPr>
              <a:t>Palpitations</a:t>
            </a:r>
            <a:endParaRPr sz="1800">
              <a:latin typeface="Calibri"/>
              <a:cs typeface="Calibri"/>
            </a:endParaRPr>
          </a:p>
          <a:p>
            <a:pPr marL="236854" indent="-224154">
              <a:lnSpc>
                <a:spcPct val="100000"/>
              </a:lnSpc>
              <a:buAutoNum type="arabicPeriod"/>
              <a:tabLst>
                <a:tab pos="236854" algn="l"/>
              </a:tabLst>
            </a:pPr>
            <a:r>
              <a:rPr sz="1800" dirty="0">
                <a:latin typeface="Calibri"/>
                <a:cs typeface="Calibri"/>
              </a:rPr>
              <a:t>Reduced</a:t>
            </a:r>
            <a:r>
              <a:rPr sz="1800" spc="-75" dirty="0">
                <a:latin typeface="Calibri"/>
                <a:cs typeface="Calibri"/>
              </a:rPr>
              <a:t> </a:t>
            </a:r>
            <a:r>
              <a:rPr sz="1800" spc="-10" dirty="0">
                <a:latin typeface="Calibri"/>
                <a:cs typeface="Calibri"/>
              </a:rPr>
              <a:t>exercise</a:t>
            </a:r>
            <a:r>
              <a:rPr sz="1800" spc="-90" dirty="0">
                <a:latin typeface="Calibri"/>
                <a:cs typeface="Calibri"/>
              </a:rPr>
              <a:t> </a:t>
            </a:r>
            <a:r>
              <a:rPr sz="1800" spc="-10" dirty="0">
                <a:latin typeface="Calibri"/>
                <a:cs typeface="Calibri"/>
              </a:rPr>
              <a:t>tolerance</a:t>
            </a:r>
            <a:endParaRPr sz="1800">
              <a:latin typeface="Calibri"/>
              <a:cs typeface="Calibri"/>
            </a:endParaRPr>
          </a:p>
          <a:p>
            <a:pPr marL="237490" indent="-224790">
              <a:lnSpc>
                <a:spcPct val="100000"/>
              </a:lnSpc>
              <a:buAutoNum type="arabicPeriod"/>
              <a:tabLst>
                <a:tab pos="237490" algn="l"/>
              </a:tabLst>
            </a:pPr>
            <a:r>
              <a:rPr sz="1800" dirty="0">
                <a:latin typeface="Calibri"/>
                <a:cs typeface="Calibri"/>
              </a:rPr>
              <a:t>Pulmonary</a:t>
            </a:r>
            <a:r>
              <a:rPr sz="1800" spc="-45" dirty="0">
                <a:latin typeface="Calibri"/>
                <a:cs typeface="Calibri"/>
              </a:rPr>
              <a:t> </a:t>
            </a:r>
            <a:r>
              <a:rPr sz="1800" dirty="0">
                <a:latin typeface="Calibri"/>
                <a:cs typeface="Calibri"/>
              </a:rPr>
              <a:t>and/or</a:t>
            </a:r>
            <a:r>
              <a:rPr sz="1800" spc="-30" dirty="0">
                <a:latin typeface="Calibri"/>
                <a:cs typeface="Calibri"/>
              </a:rPr>
              <a:t> </a:t>
            </a:r>
            <a:r>
              <a:rPr sz="1800" spc="-10" dirty="0">
                <a:latin typeface="Calibri"/>
                <a:cs typeface="Calibri"/>
              </a:rPr>
              <a:t>peripheral</a:t>
            </a:r>
            <a:r>
              <a:rPr sz="1800" spc="-30" dirty="0">
                <a:latin typeface="Calibri"/>
                <a:cs typeface="Calibri"/>
              </a:rPr>
              <a:t> </a:t>
            </a:r>
            <a:r>
              <a:rPr sz="1800" spc="-10" dirty="0">
                <a:latin typeface="Calibri"/>
                <a:cs typeface="Calibri"/>
              </a:rPr>
              <a:t>oedema</a:t>
            </a:r>
            <a:endParaRPr sz="1800">
              <a:latin typeface="Calibri"/>
              <a:cs typeface="Calibri"/>
            </a:endParaRPr>
          </a:p>
        </p:txBody>
      </p:sp>
      <p:sp>
        <p:nvSpPr>
          <p:cNvPr id="16" name="object 16"/>
          <p:cNvSpPr txBox="1"/>
          <p:nvPr/>
        </p:nvSpPr>
        <p:spPr>
          <a:xfrm>
            <a:off x="5910453" y="4448302"/>
            <a:ext cx="227965" cy="330835"/>
          </a:xfrm>
          <a:prstGeom prst="rect">
            <a:avLst/>
          </a:prstGeom>
        </p:spPr>
        <p:txBody>
          <a:bodyPr vert="horz" wrap="square" lIns="0" tIns="12700" rIns="0" bIns="0" rtlCol="0">
            <a:spAutoFit/>
          </a:bodyPr>
          <a:lstStyle/>
          <a:p>
            <a:pPr marL="12700">
              <a:lnSpc>
                <a:spcPct val="100000"/>
              </a:lnSpc>
              <a:spcBef>
                <a:spcPts val="100"/>
              </a:spcBef>
            </a:pPr>
            <a:r>
              <a:rPr sz="2000" spc="-50" dirty="0">
                <a:latin typeface="Wingdings"/>
                <a:cs typeface="Wingdings"/>
              </a:rPr>
              <a:t></a:t>
            </a:r>
            <a:endParaRPr sz="2000">
              <a:latin typeface="Wingdings"/>
              <a:cs typeface="Wingdings"/>
            </a:endParaRPr>
          </a:p>
        </p:txBody>
      </p:sp>
      <p:sp>
        <p:nvSpPr>
          <p:cNvPr id="17" name="object 17"/>
          <p:cNvSpPr txBox="1"/>
          <p:nvPr/>
        </p:nvSpPr>
        <p:spPr>
          <a:xfrm>
            <a:off x="6379464" y="4470780"/>
            <a:ext cx="681990" cy="311150"/>
          </a:xfrm>
          <a:prstGeom prst="rect">
            <a:avLst/>
          </a:prstGeom>
          <a:solidFill>
            <a:srgbClr val="FFFF00"/>
          </a:solidFill>
        </p:spPr>
        <p:txBody>
          <a:bodyPr vert="horz" wrap="square" lIns="0" tIns="0" rIns="0" bIns="0" rtlCol="0">
            <a:spAutoFit/>
          </a:bodyPr>
          <a:lstStyle/>
          <a:p>
            <a:pPr marL="635">
              <a:lnSpc>
                <a:spcPts val="2325"/>
              </a:lnSpc>
            </a:pPr>
            <a:r>
              <a:rPr sz="2000" b="1" dirty="0">
                <a:latin typeface="Calibri"/>
                <a:cs typeface="Calibri"/>
              </a:rPr>
              <a:t>Signs </a:t>
            </a:r>
            <a:r>
              <a:rPr sz="2000" b="1" spc="-50" dirty="0">
                <a:latin typeface="Calibri"/>
                <a:cs typeface="Calibri"/>
              </a:rPr>
              <a:t>:</a:t>
            </a:r>
            <a:endParaRPr sz="2000">
              <a:latin typeface="Calibri"/>
              <a:cs typeface="Calibri"/>
            </a:endParaRPr>
          </a:p>
        </p:txBody>
      </p:sp>
      <p:sp>
        <p:nvSpPr>
          <p:cNvPr id="18" name="object 18"/>
          <p:cNvSpPr txBox="1"/>
          <p:nvPr/>
        </p:nvSpPr>
        <p:spPr>
          <a:xfrm>
            <a:off x="6367653" y="4753102"/>
            <a:ext cx="4582795" cy="1855470"/>
          </a:xfrm>
          <a:prstGeom prst="rect">
            <a:avLst/>
          </a:prstGeom>
        </p:spPr>
        <p:txBody>
          <a:bodyPr vert="horz" wrap="square" lIns="0" tIns="12700" rIns="0" bIns="0" rtlCol="0">
            <a:spAutoFit/>
          </a:bodyPr>
          <a:lstStyle/>
          <a:p>
            <a:pPr marL="260985" indent="-248285">
              <a:lnSpc>
                <a:spcPct val="100000"/>
              </a:lnSpc>
              <a:spcBef>
                <a:spcPts val="100"/>
              </a:spcBef>
              <a:buAutoNum type="arabicPeriod"/>
              <a:tabLst>
                <a:tab pos="260985" algn="l"/>
              </a:tabLst>
            </a:pPr>
            <a:r>
              <a:rPr sz="2000" spc="-30" dirty="0">
                <a:latin typeface="Calibri"/>
                <a:cs typeface="Calibri"/>
              </a:rPr>
              <a:t>Tachycardia,</a:t>
            </a:r>
            <a:r>
              <a:rPr sz="2000" spc="-10" dirty="0">
                <a:latin typeface="Calibri"/>
                <a:cs typeface="Calibri"/>
              </a:rPr>
              <a:t> tachypnoea</a:t>
            </a:r>
            <a:endParaRPr sz="2000">
              <a:latin typeface="Calibri"/>
              <a:cs typeface="Calibri"/>
            </a:endParaRPr>
          </a:p>
          <a:p>
            <a:pPr marL="260985" indent="-248285">
              <a:lnSpc>
                <a:spcPct val="100000"/>
              </a:lnSpc>
              <a:buAutoNum type="arabicPeriod"/>
              <a:tabLst>
                <a:tab pos="260985" algn="l"/>
              </a:tabLst>
            </a:pPr>
            <a:r>
              <a:rPr sz="2000" dirty="0">
                <a:latin typeface="Calibri"/>
                <a:cs typeface="Calibri"/>
              </a:rPr>
              <a:t>Pulmonary</a:t>
            </a:r>
            <a:r>
              <a:rPr sz="2000" spc="-55" dirty="0">
                <a:latin typeface="Calibri"/>
                <a:cs typeface="Calibri"/>
              </a:rPr>
              <a:t> </a:t>
            </a:r>
            <a:r>
              <a:rPr sz="2000" spc="-10" dirty="0">
                <a:latin typeface="Calibri"/>
                <a:cs typeface="Calibri"/>
              </a:rPr>
              <a:t>oedema</a:t>
            </a:r>
            <a:endParaRPr sz="2000">
              <a:latin typeface="Calibri"/>
              <a:cs typeface="Calibri"/>
            </a:endParaRPr>
          </a:p>
          <a:p>
            <a:pPr marL="260985" indent="-248285">
              <a:lnSpc>
                <a:spcPct val="100000"/>
              </a:lnSpc>
              <a:spcBef>
                <a:spcPts val="5"/>
              </a:spcBef>
              <a:buAutoNum type="arabicPeriod"/>
              <a:tabLst>
                <a:tab pos="260985" algn="l"/>
              </a:tabLst>
            </a:pPr>
            <a:r>
              <a:rPr sz="2000" spc="-10" dirty="0">
                <a:latin typeface="Calibri"/>
                <a:cs typeface="Calibri"/>
              </a:rPr>
              <a:t>Congestive</a:t>
            </a:r>
            <a:r>
              <a:rPr sz="2000" spc="-75" dirty="0">
                <a:latin typeface="Calibri"/>
                <a:cs typeface="Calibri"/>
              </a:rPr>
              <a:t> </a:t>
            </a:r>
            <a:r>
              <a:rPr sz="2000" dirty="0">
                <a:latin typeface="Calibri"/>
                <a:cs typeface="Calibri"/>
              </a:rPr>
              <a:t>cardiac</a:t>
            </a:r>
            <a:r>
              <a:rPr sz="2000" spc="-70" dirty="0">
                <a:latin typeface="Calibri"/>
                <a:cs typeface="Calibri"/>
              </a:rPr>
              <a:t> </a:t>
            </a:r>
            <a:r>
              <a:rPr sz="2000" spc="-10" dirty="0">
                <a:latin typeface="Calibri"/>
                <a:cs typeface="Calibri"/>
              </a:rPr>
              <a:t>failure</a:t>
            </a:r>
            <a:endParaRPr sz="2000">
              <a:latin typeface="Calibri"/>
              <a:cs typeface="Calibri"/>
            </a:endParaRPr>
          </a:p>
          <a:p>
            <a:pPr marL="260985" indent="-248285">
              <a:lnSpc>
                <a:spcPct val="100000"/>
              </a:lnSpc>
              <a:buAutoNum type="arabicPeriod"/>
              <a:tabLst>
                <a:tab pos="260985" algn="l"/>
              </a:tabLst>
            </a:pPr>
            <a:r>
              <a:rPr sz="2000" spc="-10" dirty="0">
                <a:latin typeface="Calibri"/>
                <a:cs typeface="Calibri"/>
              </a:rPr>
              <a:t>Dysrhythmias</a:t>
            </a:r>
            <a:endParaRPr sz="2000">
              <a:latin typeface="Calibri"/>
              <a:cs typeface="Calibri"/>
            </a:endParaRPr>
          </a:p>
          <a:p>
            <a:pPr marL="12700" marR="5080" indent="248285">
              <a:lnSpc>
                <a:spcPct val="100000"/>
              </a:lnSpc>
              <a:buAutoNum type="arabicPeriod"/>
              <a:tabLst>
                <a:tab pos="260985" algn="l"/>
              </a:tabLst>
            </a:pPr>
            <a:r>
              <a:rPr sz="2000" dirty="0">
                <a:latin typeface="Calibri"/>
                <a:cs typeface="Calibri"/>
              </a:rPr>
              <a:t>Signs</a:t>
            </a:r>
            <a:r>
              <a:rPr sz="2000" spc="-45" dirty="0">
                <a:latin typeface="Calibri"/>
                <a:cs typeface="Calibri"/>
              </a:rPr>
              <a:t> </a:t>
            </a:r>
            <a:r>
              <a:rPr sz="2000" dirty="0">
                <a:latin typeface="Calibri"/>
                <a:cs typeface="Calibri"/>
              </a:rPr>
              <a:t>of</a:t>
            </a:r>
            <a:r>
              <a:rPr sz="2000" spc="-40" dirty="0">
                <a:latin typeface="Calibri"/>
                <a:cs typeface="Calibri"/>
              </a:rPr>
              <a:t> </a:t>
            </a:r>
            <a:r>
              <a:rPr sz="2000" spc="-10" dirty="0">
                <a:latin typeface="Calibri"/>
                <a:cs typeface="Calibri"/>
              </a:rPr>
              <a:t>pulmonary,</a:t>
            </a:r>
            <a:r>
              <a:rPr sz="2000" spc="-50" dirty="0">
                <a:latin typeface="Calibri"/>
                <a:cs typeface="Calibri"/>
              </a:rPr>
              <a:t> </a:t>
            </a:r>
            <a:r>
              <a:rPr sz="2000" spc="-10" dirty="0">
                <a:latin typeface="Calibri"/>
                <a:cs typeface="Calibri"/>
              </a:rPr>
              <a:t>cerebral</a:t>
            </a:r>
            <a:r>
              <a:rPr sz="2000" spc="-30" dirty="0">
                <a:latin typeface="Calibri"/>
                <a:cs typeface="Calibri"/>
              </a:rPr>
              <a:t> </a:t>
            </a:r>
            <a:r>
              <a:rPr sz="2000" dirty="0">
                <a:latin typeface="Calibri"/>
                <a:cs typeface="Calibri"/>
              </a:rPr>
              <a:t>and</a:t>
            </a:r>
            <a:r>
              <a:rPr sz="2000" spc="-35" dirty="0">
                <a:latin typeface="Calibri"/>
                <a:cs typeface="Calibri"/>
              </a:rPr>
              <a:t> </a:t>
            </a:r>
            <a:r>
              <a:rPr sz="2000" spc="-10" dirty="0">
                <a:latin typeface="Calibri"/>
                <a:cs typeface="Calibri"/>
              </a:rPr>
              <a:t>systemic embolization</a:t>
            </a:r>
            <a:endParaRPr sz="20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1077" y="1095248"/>
            <a:ext cx="149860" cy="452120"/>
          </a:xfrm>
          <a:prstGeom prst="rect">
            <a:avLst/>
          </a:prstGeom>
        </p:spPr>
        <p:txBody>
          <a:bodyPr vert="horz" wrap="square" lIns="0" tIns="12065" rIns="0" bIns="0" rtlCol="0">
            <a:spAutoFit/>
          </a:bodyPr>
          <a:lstStyle/>
          <a:p>
            <a:pPr marL="12700">
              <a:lnSpc>
                <a:spcPct val="100000"/>
              </a:lnSpc>
              <a:spcBef>
                <a:spcPts val="95"/>
              </a:spcBef>
            </a:pPr>
            <a:r>
              <a:rPr sz="2800" spc="-50" dirty="0">
                <a:latin typeface="Arial"/>
                <a:cs typeface="Arial"/>
              </a:rPr>
              <a:t>•</a:t>
            </a:r>
            <a:endParaRPr sz="2800">
              <a:latin typeface="Arial"/>
              <a:cs typeface="Arial"/>
            </a:endParaRPr>
          </a:p>
        </p:txBody>
      </p:sp>
      <p:sp>
        <p:nvSpPr>
          <p:cNvPr id="3" name="object 3"/>
          <p:cNvSpPr txBox="1"/>
          <p:nvPr/>
        </p:nvSpPr>
        <p:spPr>
          <a:xfrm>
            <a:off x="1192110" y="1122933"/>
            <a:ext cx="1375410" cy="434340"/>
          </a:xfrm>
          <a:prstGeom prst="rect">
            <a:avLst/>
          </a:prstGeom>
          <a:solidFill>
            <a:srgbClr val="FFFF00"/>
          </a:solidFill>
        </p:spPr>
        <p:txBody>
          <a:bodyPr vert="horz" wrap="square" lIns="0" tIns="0" rIns="0" bIns="0" rtlCol="0">
            <a:spAutoFit/>
          </a:bodyPr>
          <a:lstStyle/>
          <a:p>
            <a:pPr>
              <a:lnSpc>
                <a:spcPts val="3240"/>
              </a:lnSpc>
            </a:pPr>
            <a:r>
              <a:rPr sz="2800" b="1" dirty="0">
                <a:latin typeface="Calibri"/>
                <a:cs typeface="Calibri"/>
              </a:rPr>
              <a:t>Etiology</a:t>
            </a:r>
            <a:r>
              <a:rPr sz="2800" b="1" spc="-114" dirty="0">
                <a:latin typeface="Calibri"/>
                <a:cs typeface="Calibri"/>
              </a:rPr>
              <a:t> </a:t>
            </a:r>
            <a:r>
              <a:rPr sz="2800" b="1" spc="-50" dirty="0">
                <a:latin typeface="Calibri"/>
                <a:cs typeface="Calibri"/>
              </a:rPr>
              <a:t>:</a:t>
            </a:r>
            <a:endParaRPr sz="2800">
              <a:latin typeface="Calibri"/>
              <a:cs typeface="Calibri"/>
            </a:endParaRPr>
          </a:p>
        </p:txBody>
      </p:sp>
      <p:sp>
        <p:nvSpPr>
          <p:cNvPr id="4" name="object 4"/>
          <p:cNvSpPr txBox="1"/>
          <p:nvPr/>
        </p:nvSpPr>
        <p:spPr>
          <a:xfrm>
            <a:off x="951077" y="1520831"/>
            <a:ext cx="6183630" cy="1867535"/>
          </a:xfrm>
          <a:prstGeom prst="rect">
            <a:avLst/>
          </a:prstGeom>
        </p:spPr>
        <p:txBody>
          <a:bodyPr vert="horz" wrap="square" lIns="0" tIns="46355" rIns="0" bIns="0" rtlCol="0">
            <a:spAutoFit/>
          </a:bodyPr>
          <a:lstStyle/>
          <a:p>
            <a:pPr marL="240029" indent="-227329">
              <a:lnSpc>
                <a:spcPct val="100000"/>
              </a:lnSpc>
              <a:spcBef>
                <a:spcPts val="365"/>
              </a:spcBef>
              <a:buFont typeface="Arial"/>
              <a:buChar char="•"/>
              <a:tabLst>
                <a:tab pos="240029" algn="l"/>
              </a:tabLst>
            </a:pPr>
            <a:r>
              <a:rPr sz="2800" dirty="0">
                <a:latin typeface="Calibri"/>
                <a:cs typeface="Calibri"/>
              </a:rPr>
              <a:t>1.</a:t>
            </a:r>
            <a:r>
              <a:rPr sz="2800" spc="-45" dirty="0">
                <a:latin typeface="Calibri"/>
                <a:cs typeface="Calibri"/>
              </a:rPr>
              <a:t> </a:t>
            </a:r>
            <a:r>
              <a:rPr sz="2800" b="1" spc="-10" dirty="0">
                <a:latin typeface="Calibri"/>
                <a:cs typeface="Calibri"/>
              </a:rPr>
              <a:t>myocarditis</a:t>
            </a:r>
            <a:r>
              <a:rPr sz="2800" b="1" spc="-35" dirty="0">
                <a:latin typeface="Calibri"/>
                <a:cs typeface="Calibri"/>
              </a:rPr>
              <a:t> </a:t>
            </a:r>
            <a:r>
              <a:rPr sz="2800" dirty="0">
                <a:latin typeface="Calibri"/>
                <a:cs typeface="Calibri"/>
              </a:rPr>
              <a:t>on</a:t>
            </a:r>
            <a:r>
              <a:rPr sz="2800" spc="-50" dirty="0">
                <a:latin typeface="Calibri"/>
                <a:cs typeface="Calibri"/>
              </a:rPr>
              <a:t> </a:t>
            </a:r>
            <a:r>
              <a:rPr sz="2800" spc="-20" dirty="0">
                <a:latin typeface="Calibri"/>
                <a:cs typeface="Calibri"/>
              </a:rPr>
              <a:t>endomyocardial</a:t>
            </a:r>
            <a:r>
              <a:rPr sz="2800" spc="-35" dirty="0">
                <a:latin typeface="Calibri"/>
                <a:cs typeface="Calibri"/>
              </a:rPr>
              <a:t> </a:t>
            </a:r>
            <a:r>
              <a:rPr sz="2800" spc="-10" dirty="0">
                <a:latin typeface="Calibri"/>
                <a:cs typeface="Calibri"/>
              </a:rPr>
              <a:t>biopsy</a:t>
            </a:r>
            <a:endParaRPr sz="2800">
              <a:latin typeface="Calibri"/>
              <a:cs typeface="Calibri"/>
            </a:endParaRPr>
          </a:p>
          <a:p>
            <a:pPr marL="240029" indent="-227329">
              <a:lnSpc>
                <a:spcPct val="100000"/>
              </a:lnSpc>
              <a:spcBef>
                <a:spcPts val="270"/>
              </a:spcBef>
              <a:buFont typeface="Arial"/>
              <a:buChar char="•"/>
              <a:tabLst>
                <a:tab pos="240029" algn="l"/>
              </a:tabLst>
            </a:pPr>
            <a:r>
              <a:rPr sz="2800" dirty="0">
                <a:latin typeface="Calibri"/>
                <a:cs typeface="Calibri"/>
              </a:rPr>
              <a:t>2.</a:t>
            </a:r>
            <a:r>
              <a:rPr sz="2800" spc="-90" dirty="0">
                <a:latin typeface="Calibri"/>
                <a:cs typeface="Calibri"/>
              </a:rPr>
              <a:t> </a:t>
            </a:r>
            <a:r>
              <a:rPr sz="2800" dirty="0">
                <a:latin typeface="Calibri"/>
                <a:cs typeface="Calibri"/>
              </a:rPr>
              <a:t>autoimmune</a:t>
            </a:r>
            <a:r>
              <a:rPr sz="2800" spc="-75" dirty="0">
                <a:latin typeface="Calibri"/>
                <a:cs typeface="Calibri"/>
              </a:rPr>
              <a:t> </a:t>
            </a:r>
            <a:r>
              <a:rPr sz="2800" spc="-10" dirty="0">
                <a:latin typeface="Calibri"/>
                <a:cs typeface="Calibri"/>
              </a:rPr>
              <a:t>response</a:t>
            </a:r>
            <a:endParaRPr sz="2800">
              <a:latin typeface="Calibri"/>
              <a:cs typeface="Calibri"/>
            </a:endParaRPr>
          </a:p>
          <a:p>
            <a:pPr marL="240029" indent="-227329">
              <a:lnSpc>
                <a:spcPct val="100000"/>
              </a:lnSpc>
              <a:spcBef>
                <a:spcPts val="260"/>
              </a:spcBef>
              <a:buFont typeface="Arial"/>
              <a:buChar char="•"/>
              <a:tabLst>
                <a:tab pos="240029" algn="l"/>
              </a:tabLst>
            </a:pPr>
            <a:r>
              <a:rPr sz="2800" dirty="0">
                <a:latin typeface="Calibri"/>
                <a:cs typeface="Calibri"/>
              </a:rPr>
              <a:t>3.</a:t>
            </a:r>
            <a:r>
              <a:rPr sz="2800" spc="-100" dirty="0">
                <a:latin typeface="Calibri"/>
                <a:cs typeface="Calibri"/>
              </a:rPr>
              <a:t> </a:t>
            </a:r>
            <a:r>
              <a:rPr sz="2800" dirty="0">
                <a:latin typeface="Calibri"/>
                <a:cs typeface="Calibri"/>
              </a:rPr>
              <a:t>increased</a:t>
            </a:r>
            <a:r>
              <a:rPr sz="2800" spc="-85" dirty="0">
                <a:latin typeface="Calibri"/>
                <a:cs typeface="Calibri"/>
              </a:rPr>
              <a:t> </a:t>
            </a:r>
            <a:r>
              <a:rPr sz="2800" spc="-10" dirty="0">
                <a:latin typeface="Calibri"/>
                <a:cs typeface="Calibri"/>
              </a:rPr>
              <a:t>myocyte</a:t>
            </a:r>
            <a:r>
              <a:rPr sz="2800" spc="-105" dirty="0">
                <a:latin typeface="Calibri"/>
                <a:cs typeface="Calibri"/>
              </a:rPr>
              <a:t> </a:t>
            </a:r>
            <a:r>
              <a:rPr sz="2800" spc="-10" dirty="0">
                <a:latin typeface="Calibri"/>
                <a:cs typeface="Calibri"/>
              </a:rPr>
              <a:t>apoptosis</a:t>
            </a:r>
            <a:endParaRPr sz="2800">
              <a:latin typeface="Calibri"/>
              <a:cs typeface="Calibri"/>
            </a:endParaRPr>
          </a:p>
          <a:p>
            <a:pPr marL="240029" indent="-227329">
              <a:lnSpc>
                <a:spcPct val="100000"/>
              </a:lnSpc>
              <a:spcBef>
                <a:spcPts val="265"/>
              </a:spcBef>
              <a:buFont typeface="Arial"/>
              <a:buChar char="•"/>
              <a:tabLst>
                <a:tab pos="240029" algn="l"/>
              </a:tabLst>
            </a:pPr>
            <a:r>
              <a:rPr sz="2800" dirty="0">
                <a:latin typeface="Calibri"/>
                <a:cs typeface="Calibri"/>
              </a:rPr>
              <a:t>4.</a:t>
            </a:r>
            <a:r>
              <a:rPr sz="2800" spc="-50" dirty="0">
                <a:latin typeface="Calibri"/>
                <a:cs typeface="Calibri"/>
              </a:rPr>
              <a:t> </a:t>
            </a:r>
            <a:r>
              <a:rPr sz="2800" spc="-10" dirty="0">
                <a:latin typeface="Calibri"/>
                <a:cs typeface="Calibri"/>
              </a:rPr>
              <a:t>vasotoxic</a:t>
            </a:r>
            <a:r>
              <a:rPr sz="2800" spc="-40" dirty="0">
                <a:latin typeface="Calibri"/>
                <a:cs typeface="Calibri"/>
              </a:rPr>
              <a:t> </a:t>
            </a:r>
            <a:r>
              <a:rPr sz="2800" dirty="0">
                <a:latin typeface="Calibri"/>
                <a:cs typeface="Calibri"/>
              </a:rPr>
              <a:t>16</a:t>
            </a:r>
            <a:r>
              <a:rPr sz="2800" spc="-45" dirty="0">
                <a:latin typeface="Calibri"/>
                <a:cs typeface="Calibri"/>
              </a:rPr>
              <a:t> </a:t>
            </a:r>
            <a:r>
              <a:rPr sz="2800" dirty="0">
                <a:latin typeface="Calibri"/>
                <a:cs typeface="Calibri"/>
              </a:rPr>
              <a:t>kDa</a:t>
            </a:r>
            <a:r>
              <a:rPr sz="2800" spc="-40" dirty="0">
                <a:latin typeface="Calibri"/>
                <a:cs typeface="Calibri"/>
              </a:rPr>
              <a:t> </a:t>
            </a:r>
            <a:r>
              <a:rPr sz="2800" spc="-10" dirty="0">
                <a:latin typeface="Calibri"/>
                <a:cs typeface="Calibri"/>
              </a:rPr>
              <a:t>subform</a:t>
            </a:r>
            <a:r>
              <a:rPr sz="2800" spc="-25" dirty="0">
                <a:latin typeface="Calibri"/>
                <a:cs typeface="Calibri"/>
              </a:rPr>
              <a:t> </a:t>
            </a:r>
            <a:r>
              <a:rPr sz="2800" dirty="0">
                <a:latin typeface="Calibri"/>
                <a:cs typeface="Calibri"/>
              </a:rPr>
              <a:t>of</a:t>
            </a:r>
            <a:r>
              <a:rPr sz="2800" spc="-55" dirty="0">
                <a:latin typeface="Calibri"/>
                <a:cs typeface="Calibri"/>
              </a:rPr>
              <a:t> </a:t>
            </a:r>
            <a:r>
              <a:rPr sz="2800" b="1" spc="-10" dirty="0">
                <a:latin typeface="Calibri"/>
                <a:cs typeface="Calibri"/>
              </a:rPr>
              <a:t>prolactin</a:t>
            </a:r>
            <a:endParaRPr sz="2800">
              <a:latin typeface="Calibri"/>
              <a:cs typeface="Calibri"/>
            </a:endParaRPr>
          </a:p>
        </p:txBody>
      </p:sp>
      <p:sp>
        <p:nvSpPr>
          <p:cNvPr id="5" name="object 5"/>
          <p:cNvSpPr txBox="1"/>
          <p:nvPr/>
        </p:nvSpPr>
        <p:spPr>
          <a:xfrm>
            <a:off x="951077" y="3857371"/>
            <a:ext cx="149860" cy="452120"/>
          </a:xfrm>
          <a:prstGeom prst="rect">
            <a:avLst/>
          </a:prstGeom>
        </p:spPr>
        <p:txBody>
          <a:bodyPr vert="horz" wrap="square" lIns="0" tIns="12065" rIns="0" bIns="0" rtlCol="0">
            <a:spAutoFit/>
          </a:bodyPr>
          <a:lstStyle/>
          <a:p>
            <a:pPr marL="12700">
              <a:lnSpc>
                <a:spcPct val="100000"/>
              </a:lnSpc>
              <a:spcBef>
                <a:spcPts val="95"/>
              </a:spcBef>
            </a:pPr>
            <a:r>
              <a:rPr sz="2800" spc="-50" dirty="0">
                <a:latin typeface="Arial"/>
                <a:cs typeface="Arial"/>
              </a:rPr>
              <a:t>•</a:t>
            </a:r>
            <a:endParaRPr sz="2800">
              <a:latin typeface="Arial"/>
              <a:cs typeface="Arial"/>
            </a:endParaRPr>
          </a:p>
        </p:txBody>
      </p:sp>
      <p:sp>
        <p:nvSpPr>
          <p:cNvPr id="6" name="object 6"/>
          <p:cNvSpPr txBox="1"/>
          <p:nvPr/>
        </p:nvSpPr>
        <p:spPr>
          <a:xfrm>
            <a:off x="1192110" y="3884421"/>
            <a:ext cx="1597660" cy="434340"/>
          </a:xfrm>
          <a:prstGeom prst="rect">
            <a:avLst/>
          </a:prstGeom>
          <a:solidFill>
            <a:srgbClr val="FFFF00"/>
          </a:solidFill>
        </p:spPr>
        <p:txBody>
          <a:bodyPr vert="horz" wrap="square" lIns="0" tIns="0" rIns="0" bIns="0" rtlCol="0">
            <a:spAutoFit/>
          </a:bodyPr>
          <a:lstStyle/>
          <a:p>
            <a:pPr>
              <a:lnSpc>
                <a:spcPts val="3245"/>
              </a:lnSpc>
            </a:pPr>
            <a:r>
              <a:rPr sz="2800" b="1" dirty="0">
                <a:latin typeface="Calibri"/>
                <a:cs typeface="Calibri"/>
              </a:rPr>
              <a:t>Diagnosis</a:t>
            </a:r>
            <a:r>
              <a:rPr sz="2800" b="1" spc="-80" dirty="0">
                <a:latin typeface="Calibri"/>
                <a:cs typeface="Calibri"/>
              </a:rPr>
              <a:t> </a:t>
            </a:r>
            <a:r>
              <a:rPr sz="2800" b="1" spc="-50" dirty="0">
                <a:latin typeface="Calibri"/>
                <a:cs typeface="Calibri"/>
              </a:rPr>
              <a:t>:</a:t>
            </a:r>
            <a:endParaRPr sz="2800">
              <a:latin typeface="Calibri"/>
              <a:cs typeface="Calibri"/>
            </a:endParaRPr>
          </a:p>
        </p:txBody>
      </p:sp>
      <p:sp>
        <p:nvSpPr>
          <p:cNvPr id="7" name="object 7"/>
          <p:cNvSpPr txBox="1"/>
          <p:nvPr/>
        </p:nvSpPr>
        <p:spPr>
          <a:xfrm>
            <a:off x="951077" y="4317619"/>
            <a:ext cx="10302875" cy="1220470"/>
          </a:xfrm>
          <a:prstGeom prst="rect">
            <a:avLst/>
          </a:prstGeom>
        </p:spPr>
        <p:txBody>
          <a:bodyPr vert="horz" wrap="square" lIns="0" tIns="59690" rIns="0" bIns="0" rtlCol="0">
            <a:spAutoFit/>
          </a:bodyPr>
          <a:lstStyle/>
          <a:p>
            <a:pPr marL="240029" marR="5080" indent="-227329">
              <a:lnSpc>
                <a:spcPts val="3030"/>
              </a:lnSpc>
              <a:spcBef>
                <a:spcPts val="470"/>
              </a:spcBef>
              <a:buFont typeface="Arial"/>
              <a:buChar char="•"/>
              <a:tabLst>
                <a:tab pos="241300" algn="l"/>
              </a:tabLst>
            </a:pPr>
            <a:r>
              <a:rPr sz="2800" dirty="0">
                <a:latin typeface="Calibri"/>
                <a:cs typeface="Calibri"/>
              </a:rPr>
              <a:t>Diagnosis</a:t>
            </a:r>
            <a:r>
              <a:rPr sz="2800" spc="-70" dirty="0">
                <a:latin typeface="Calibri"/>
                <a:cs typeface="Calibri"/>
              </a:rPr>
              <a:t> </a:t>
            </a:r>
            <a:r>
              <a:rPr sz="2800" dirty="0">
                <a:latin typeface="Calibri"/>
                <a:cs typeface="Calibri"/>
              </a:rPr>
              <a:t>often</a:t>
            </a:r>
            <a:r>
              <a:rPr sz="2800" spc="-90" dirty="0">
                <a:latin typeface="Calibri"/>
                <a:cs typeface="Calibri"/>
              </a:rPr>
              <a:t> </a:t>
            </a:r>
            <a:r>
              <a:rPr sz="2800" dirty="0">
                <a:latin typeface="Calibri"/>
                <a:cs typeface="Calibri"/>
              </a:rPr>
              <a:t>requires</a:t>
            </a:r>
            <a:r>
              <a:rPr sz="2800" spc="-40" dirty="0">
                <a:latin typeface="Calibri"/>
                <a:cs typeface="Calibri"/>
              </a:rPr>
              <a:t> </a:t>
            </a:r>
            <a:r>
              <a:rPr sz="2800" b="1" spc="-20" dirty="0">
                <a:solidFill>
                  <a:srgbClr val="FF0000"/>
                </a:solidFill>
                <a:latin typeface="Calibri"/>
                <a:cs typeface="Calibri"/>
              </a:rPr>
              <a:t>echocardiography</a:t>
            </a:r>
            <a:r>
              <a:rPr sz="2800" b="1" spc="-45" dirty="0">
                <a:solidFill>
                  <a:srgbClr val="FF0000"/>
                </a:solidFill>
                <a:latin typeface="Calibri"/>
                <a:cs typeface="Calibri"/>
              </a:rPr>
              <a:t> </a:t>
            </a:r>
            <a:r>
              <a:rPr sz="2800" b="1" dirty="0">
                <a:latin typeface="Calibri"/>
                <a:cs typeface="Calibri"/>
              </a:rPr>
              <a:t>,</a:t>
            </a:r>
            <a:r>
              <a:rPr sz="2800" b="1" spc="-85" dirty="0">
                <a:latin typeface="Calibri"/>
                <a:cs typeface="Calibri"/>
              </a:rPr>
              <a:t> </a:t>
            </a:r>
            <a:r>
              <a:rPr sz="2800" dirty="0">
                <a:latin typeface="Calibri"/>
                <a:cs typeface="Calibri"/>
              </a:rPr>
              <a:t>which</a:t>
            </a:r>
            <a:r>
              <a:rPr sz="2800" spc="-70" dirty="0">
                <a:latin typeface="Calibri"/>
                <a:cs typeface="Calibri"/>
              </a:rPr>
              <a:t> </a:t>
            </a:r>
            <a:r>
              <a:rPr sz="2800" dirty="0">
                <a:latin typeface="Calibri"/>
                <a:cs typeface="Calibri"/>
              </a:rPr>
              <a:t>shows</a:t>
            </a:r>
            <a:r>
              <a:rPr sz="2800" spc="-70" dirty="0">
                <a:latin typeface="Calibri"/>
                <a:cs typeface="Calibri"/>
              </a:rPr>
              <a:t> </a:t>
            </a:r>
            <a:r>
              <a:rPr sz="2800" dirty="0">
                <a:latin typeface="Calibri"/>
                <a:cs typeface="Calibri"/>
              </a:rPr>
              <a:t>the</a:t>
            </a:r>
            <a:r>
              <a:rPr sz="2800" spc="-70" dirty="0">
                <a:latin typeface="Calibri"/>
                <a:cs typeface="Calibri"/>
              </a:rPr>
              <a:t> </a:t>
            </a:r>
            <a:r>
              <a:rPr sz="2800" b="1" dirty="0">
                <a:solidFill>
                  <a:srgbClr val="FF0000"/>
                </a:solidFill>
                <a:latin typeface="Calibri"/>
                <a:cs typeface="Calibri"/>
              </a:rPr>
              <a:t>heart</a:t>
            </a:r>
            <a:r>
              <a:rPr sz="2800" b="1" spc="-60" dirty="0">
                <a:solidFill>
                  <a:srgbClr val="FF0000"/>
                </a:solidFill>
                <a:latin typeface="Calibri"/>
                <a:cs typeface="Calibri"/>
              </a:rPr>
              <a:t> </a:t>
            </a:r>
            <a:r>
              <a:rPr sz="2800" spc="-25" dirty="0">
                <a:solidFill>
                  <a:srgbClr val="FF0000"/>
                </a:solidFill>
                <a:latin typeface="Calibri"/>
                <a:cs typeface="Calibri"/>
              </a:rPr>
              <a:t>is 	</a:t>
            </a:r>
            <a:r>
              <a:rPr sz="2800" dirty="0">
                <a:solidFill>
                  <a:srgbClr val="FF0000"/>
                </a:solidFill>
                <a:latin typeface="Calibri"/>
                <a:cs typeface="Calibri"/>
              </a:rPr>
              <a:t>enlarged</a:t>
            </a:r>
            <a:r>
              <a:rPr sz="2800" spc="-75" dirty="0">
                <a:solidFill>
                  <a:srgbClr val="FF0000"/>
                </a:solidFill>
                <a:latin typeface="Calibri"/>
                <a:cs typeface="Calibri"/>
              </a:rPr>
              <a:t> </a:t>
            </a:r>
            <a:r>
              <a:rPr sz="2800" dirty="0">
                <a:solidFill>
                  <a:srgbClr val="FF0000"/>
                </a:solidFill>
                <a:latin typeface="Calibri"/>
                <a:cs typeface="Calibri"/>
              </a:rPr>
              <a:t>with</a:t>
            </a:r>
            <a:r>
              <a:rPr sz="2800" spc="-55" dirty="0">
                <a:solidFill>
                  <a:srgbClr val="FF0000"/>
                </a:solidFill>
                <a:latin typeface="Calibri"/>
                <a:cs typeface="Calibri"/>
              </a:rPr>
              <a:t> </a:t>
            </a:r>
            <a:r>
              <a:rPr sz="2800" u="heavy" dirty="0">
                <a:solidFill>
                  <a:srgbClr val="FF0000"/>
                </a:solidFill>
                <a:uFill>
                  <a:solidFill>
                    <a:srgbClr val="FF0000"/>
                  </a:solidFill>
                </a:uFill>
                <a:latin typeface="Calibri"/>
                <a:cs typeface="Calibri"/>
              </a:rPr>
              <a:t>global</a:t>
            </a:r>
            <a:r>
              <a:rPr sz="2800" u="heavy" spc="-70" dirty="0">
                <a:solidFill>
                  <a:srgbClr val="FF0000"/>
                </a:solidFill>
                <a:uFill>
                  <a:solidFill>
                    <a:srgbClr val="FF0000"/>
                  </a:solidFill>
                </a:uFill>
                <a:latin typeface="Calibri"/>
                <a:cs typeface="Calibri"/>
              </a:rPr>
              <a:t> </a:t>
            </a:r>
            <a:r>
              <a:rPr sz="2800" u="heavy" dirty="0">
                <a:solidFill>
                  <a:srgbClr val="FF0000"/>
                </a:solidFill>
                <a:uFill>
                  <a:solidFill>
                    <a:srgbClr val="FF0000"/>
                  </a:solidFill>
                </a:uFill>
                <a:latin typeface="Calibri"/>
                <a:cs typeface="Calibri"/>
              </a:rPr>
              <a:t>dilation</a:t>
            </a:r>
            <a:r>
              <a:rPr sz="2800" spc="-45" dirty="0">
                <a:solidFill>
                  <a:srgbClr val="FF0000"/>
                </a:solidFill>
                <a:latin typeface="Calibri"/>
                <a:cs typeface="Calibri"/>
              </a:rPr>
              <a:t> </a:t>
            </a:r>
            <a:r>
              <a:rPr sz="2800" dirty="0">
                <a:solidFill>
                  <a:srgbClr val="FF0000"/>
                </a:solidFill>
                <a:latin typeface="Calibri"/>
                <a:cs typeface="Calibri"/>
              </a:rPr>
              <a:t>of</a:t>
            </a:r>
            <a:r>
              <a:rPr sz="2800" spc="-75" dirty="0">
                <a:solidFill>
                  <a:srgbClr val="FF0000"/>
                </a:solidFill>
                <a:latin typeface="Calibri"/>
                <a:cs typeface="Calibri"/>
              </a:rPr>
              <a:t> </a:t>
            </a:r>
            <a:r>
              <a:rPr sz="2800" dirty="0">
                <a:solidFill>
                  <a:srgbClr val="FF0000"/>
                </a:solidFill>
                <a:latin typeface="Calibri"/>
                <a:cs typeface="Calibri"/>
              </a:rPr>
              <a:t>all</a:t>
            </a:r>
            <a:r>
              <a:rPr sz="2800" spc="-75" dirty="0">
                <a:solidFill>
                  <a:srgbClr val="FF0000"/>
                </a:solidFill>
                <a:latin typeface="Calibri"/>
                <a:cs typeface="Calibri"/>
              </a:rPr>
              <a:t> </a:t>
            </a:r>
            <a:r>
              <a:rPr sz="2800" dirty="0">
                <a:solidFill>
                  <a:srgbClr val="FF0000"/>
                </a:solidFill>
                <a:latin typeface="Calibri"/>
                <a:cs typeface="Calibri"/>
              </a:rPr>
              <a:t>four</a:t>
            </a:r>
            <a:r>
              <a:rPr sz="2800" spc="-65" dirty="0">
                <a:solidFill>
                  <a:srgbClr val="FF0000"/>
                </a:solidFill>
                <a:latin typeface="Calibri"/>
                <a:cs typeface="Calibri"/>
              </a:rPr>
              <a:t> </a:t>
            </a:r>
            <a:r>
              <a:rPr sz="2800" dirty="0">
                <a:solidFill>
                  <a:srgbClr val="FF0000"/>
                </a:solidFill>
                <a:latin typeface="Calibri"/>
                <a:cs typeface="Calibri"/>
              </a:rPr>
              <a:t>chambers</a:t>
            </a:r>
            <a:r>
              <a:rPr sz="2800" spc="-50" dirty="0">
                <a:solidFill>
                  <a:srgbClr val="FF0000"/>
                </a:solidFill>
                <a:latin typeface="Calibri"/>
                <a:cs typeface="Calibri"/>
              </a:rPr>
              <a:t> </a:t>
            </a:r>
            <a:r>
              <a:rPr sz="2800" dirty="0">
                <a:solidFill>
                  <a:srgbClr val="FF0000"/>
                </a:solidFill>
                <a:latin typeface="Calibri"/>
                <a:cs typeface="Calibri"/>
              </a:rPr>
              <a:t>and</a:t>
            </a:r>
            <a:r>
              <a:rPr sz="2800" spc="-55" dirty="0">
                <a:solidFill>
                  <a:srgbClr val="FF0000"/>
                </a:solidFill>
                <a:latin typeface="Calibri"/>
                <a:cs typeface="Calibri"/>
              </a:rPr>
              <a:t> </a:t>
            </a:r>
            <a:r>
              <a:rPr sz="2800" spc="-10" dirty="0">
                <a:solidFill>
                  <a:srgbClr val="FF0000"/>
                </a:solidFill>
                <a:latin typeface="Calibri"/>
                <a:cs typeface="Calibri"/>
              </a:rPr>
              <a:t>markedly 	</a:t>
            </a:r>
            <a:r>
              <a:rPr sz="2800" dirty="0">
                <a:solidFill>
                  <a:srgbClr val="FF0000"/>
                </a:solidFill>
                <a:latin typeface="Calibri"/>
                <a:cs typeface="Calibri"/>
              </a:rPr>
              <a:t>reduced</a:t>
            </a:r>
            <a:r>
              <a:rPr sz="2800" spc="-105" dirty="0">
                <a:solidFill>
                  <a:srgbClr val="FF0000"/>
                </a:solidFill>
                <a:latin typeface="Calibri"/>
                <a:cs typeface="Calibri"/>
              </a:rPr>
              <a:t> </a:t>
            </a:r>
            <a:r>
              <a:rPr sz="2800" dirty="0">
                <a:solidFill>
                  <a:srgbClr val="FF0000"/>
                </a:solidFill>
                <a:latin typeface="Calibri"/>
                <a:cs typeface="Calibri"/>
              </a:rPr>
              <a:t>left</a:t>
            </a:r>
            <a:r>
              <a:rPr sz="2800" spc="-120" dirty="0">
                <a:solidFill>
                  <a:srgbClr val="FF0000"/>
                </a:solidFill>
                <a:latin typeface="Calibri"/>
                <a:cs typeface="Calibri"/>
              </a:rPr>
              <a:t> </a:t>
            </a:r>
            <a:r>
              <a:rPr sz="2800" dirty="0">
                <a:solidFill>
                  <a:srgbClr val="FF0000"/>
                </a:solidFill>
                <a:latin typeface="Calibri"/>
                <a:cs typeface="Calibri"/>
              </a:rPr>
              <a:t>ventricular</a:t>
            </a:r>
            <a:r>
              <a:rPr sz="2800" spc="-100" dirty="0">
                <a:solidFill>
                  <a:srgbClr val="FF0000"/>
                </a:solidFill>
                <a:latin typeface="Calibri"/>
                <a:cs typeface="Calibri"/>
              </a:rPr>
              <a:t> </a:t>
            </a:r>
            <a:r>
              <a:rPr sz="2800" spc="-10" dirty="0">
                <a:solidFill>
                  <a:srgbClr val="FF0000"/>
                </a:solidFill>
                <a:latin typeface="Calibri"/>
                <a:cs typeface="Calibri"/>
              </a:rPr>
              <a:t>function.</a:t>
            </a:r>
            <a:endParaRPr sz="2800">
              <a:latin typeface="Calibri"/>
              <a:cs typeface="Calibri"/>
            </a:endParaRPr>
          </a:p>
        </p:txBody>
      </p:sp>
      <p:sp>
        <p:nvSpPr>
          <p:cNvPr id="8" name="object 8"/>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9" name="object 9"/>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1077" y="840486"/>
            <a:ext cx="11493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a:t>
            </a:r>
            <a:endParaRPr sz="2000">
              <a:latin typeface="Arial"/>
              <a:cs typeface="Arial"/>
            </a:endParaRPr>
          </a:p>
        </p:txBody>
      </p:sp>
      <p:sp>
        <p:nvSpPr>
          <p:cNvPr id="3" name="object 3"/>
          <p:cNvSpPr txBox="1"/>
          <p:nvPr/>
        </p:nvSpPr>
        <p:spPr>
          <a:xfrm>
            <a:off x="1192110" y="863600"/>
            <a:ext cx="1551940" cy="311150"/>
          </a:xfrm>
          <a:prstGeom prst="rect">
            <a:avLst/>
          </a:prstGeom>
          <a:solidFill>
            <a:srgbClr val="FFFF00"/>
          </a:solidFill>
        </p:spPr>
        <p:txBody>
          <a:bodyPr vert="horz" wrap="square" lIns="0" tIns="0" rIns="0" bIns="0" rtlCol="0">
            <a:spAutoFit/>
          </a:bodyPr>
          <a:lstStyle/>
          <a:p>
            <a:pPr>
              <a:lnSpc>
                <a:spcPts val="2320"/>
              </a:lnSpc>
            </a:pPr>
            <a:r>
              <a:rPr sz="2000" b="1" dirty="0">
                <a:latin typeface="Calibri"/>
                <a:cs typeface="Calibri"/>
              </a:rPr>
              <a:t>Management</a:t>
            </a:r>
            <a:r>
              <a:rPr sz="2000" b="1" spc="-114" dirty="0">
                <a:latin typeface="Calibri"/>
                <a:cs typeface="Calibri"/>
              </a:rPr>
              <a:t> </a:t>
            </a:r>
            <a:r>
              <a:rPr sz="2000" b="1" spc="-50" dirty="0">
                <a:latin typeface="Calibri"/>
                <a:cs typeface="Calibri"/>
              </a:rPr>
              <a:t>:</a:t>
            </a:r>
            <a:endParaRPr sz="2000">
              <a:latin typeface="Calibri"/>
              <a:cs typeface="Calibri"/>
            </a:endParaRPr>
          </a:p>
        </p:txBody>
      </p:sp>
      <p:sp>
        <p:nvSpPr>
          <p:cNvPr id="4" name="object 4"/>
          <p:cNvSpPr txBox="1"/>
          <p:nvPr/>
        </p:nvSpPr>
        <p:spPr>
          <a:xfrm>
            <a:off x="1865502" y="1160221"/>
            <a:ext cx="7388225" cy="2252345"/>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sz="2000" dirty="0">
                <a:latin typeface="Calibri"/>
                <a:cs typeface="Calibri"/>
              </a:rPr>
              <a:t>Elective</a:t>
            </a:r>
            <a:r>
              <a:rPr sz="2000" spc="-50" dirty="0">
                <a:latin typeface="Calibri"/>
                <a:cs typeface="Calibri"/>
              </a:rPr>
              <a:t> </a:t>
            </a:r>
            <a:r>
              <a:rPr sz="2000" b="1" u="heavy" dirty="0">
                <a:uFill>
                  <a:solidFill>
                    <a:srgbClr val="000000"/>
                  </a:solidFill>
                </a:uFill>
                <a:latin typeface="Calibri"/>
                <a:cs typeface="Calibri"/>
              </a:rPr>
              <a:t>delivery</a:t>
            </a:r>
            <a:r>
              <a:rPr sz="2000" b="1" spc="-50" dirty="0">
                <a:latin typeface="Calibri"/>
                <a:cs typeface="Calibri"/>
              </a:rPr>
              <a:t> </a:t>
            </a:r>
            <a:r>
              <a:rPr sz="2000" dirty="0">
                <a:latin typeface="Calibri"/>
                <a:cs typeface="Calibri"/>
              </a:rPr>
              <a:t>if</a:t>
            </a:r>
            <a:r>
              <a:rPr sz="2000" spc="-60" dirty="0">
                <a:latin typeface="Calibri"/>
                <a:cs typeface="Calibri"/>
              </a:rPr>
              <a:t> </a:t>
            </a:r>
            <a:r>
              <a:rPr sz="2000" spc="-10" dirty="0">
                <a:latin typeface="Calibri"/>
                <a:cs typeface="Calibri"/>
              </a:rPr>
              <a:t>antenatal.</a:t>
            </a:r>
            <a:endParaRPr sz="2000">
              <a:latin typeface="Calibri"/>
              <a:cs typeface="Calibri"/>
            </a:endParaRPr>
          </a:p>
          <a:p>
            <a:pPr marL="240665" indent="-227965">
              <a:lnSpc>
                <a:spcPct val="100000"/>
              </a:lnSpc>
              <a:spcBef>
                <a:spcPts val="120"/>
              </a:spcBef>
              <a:buFont typeface="Arial"/>
              <a:buChar char="•"/>
              <a:tabLst>
                <a:tab pos="240665" algn="l"/>
              </a:tabLst>
            </a:pPr>
            <a:r>
              <a:rPr sz="2000" b="1" spc="-10" dirty="0">
                <a:latin typeface="Calibri"/>
                <a:cs typeface="Calibri"/>
              </a:rPr>
              <a:t>Thromboprophylaxis</a:t>
            </a:r>
            <a:r>
              <a:rPr sz="2000" spc="-10" dirty="0">
                <a:latin typeface="Calibri"/>
                <a:cs typeface="Calibri"/>
              </a:rPr>
              <a:t>.</a:t>
            </a:r>
            <a:r>
              <a:rPr sz="2000" spc="-85" dirty="0">
                <a:latin typeface="Calibri"/>
                <a:cs typeface="Calibri"/>
              </a:rPr>
              <a:t> </a:t>
            </a:r>
            <a:r>
              <a:rPr sz="2000" spc="-10" dirty="0">
                <a:latin typeface="Calibri"/>
                <a:cs typeface="Calibri"/>
              </a:rPr>
              <a:t>Anticoagulants</a:t>
            </a:r>
            <a:r>
              <a:rPr sz="2000" spc="-40" dirty="0">
                <a:latin typeface="Calibri"/>
                <a:cs typeface="Calibri"/>
              </a:rPr>
              <a:t> </a:t>
            </a:r>
            <a:r>
              <a:rPr sz="2000" dirty="0">
                <a:latin typeface="Calibri"/>
                <a:cs typeface="Calibri"/>
              </a:rPr>
              <a:t>are</a:t>
            </a:r>
            <a:r>
              <a:rPr sz="2000" spc="-40" dirty="0">
                <a:latin typeface="Calibri"/>
                <a:cs typeface="Calibri"/>
              </a:rPr>
              <a:t> </a:t>
            </a:r>
            <a:r>
              <a:rPr sz="2000" dirty="0">
                <a:latin typeface="Calibri"/>
                <a:cs typeface="Calibri"/>
              </a:rPr>
              <a:t>mandatory</a:t>
            </a:r>
            <a:r>
              <a:rPr sz="2000" spc="-35" dirty="0">
                <a:latin typeface="Calibri"/>
                <a:cs typeface="Calibri"/>
              </a:rPr>
              <a:t> </a:t>
            </a:r>
            <a:r>
              <a:rPr sz="2000" dirty="0">
                <a:latin typeface="Calibri"/>
                <a:cs typeface="Calibri"/>
              </a:rPr>
              <a:t>in</a:t>
            </a:r>
            <a:r>
              <a:rPr sz="2000" spc="-40" dirty="0">
                <a:latin typeface="Calibri"/>
                <a:cs typeface="Calibri"/>
              </a:rPr>
              <a:t> </a:t>
            </a:r>
            <a:r>
              <a:rPr sz="2000" dirty="0">
                <a:latin typeface="Calibri"/>
                <a:cs typeface="Calibri"/>
              </a:rPr>
              <a:t>severe</a:t>
            </a:r>
            <a:r>
              <a:rPr sz="2000" spc="-15" dirty="0">
                <a:latin typeface="Calibri"/>
                <a:cs typeface="Calibri"/>
              </a:rPr>
              <a:t> </a:t>
            </a:r>
            <a:r>
              <a:rPr sz="2000" dirty="0">
                <a:latin typeface="Calibri"/>
                <a:cs typeface="Calibri"/>
              </a:rPr>
              <a:t>cases</a:t>
            </a:r>
            <a:r>
              <a:rPr sz="2000" spc="-40" dirty="0">
                <a:latin typeface="Calibri"/>
                <a:cs typeface="Calibri"/>
              </a:rPr>
              <a:t> </a:t>
            </a:r>
            <a:r>
              <a:rPr sz="2000" spc="-50" dirty="0">
                <a:latin typeface="Calibri"/>
                <a:cs typeface="Calibri"/>
              </a:rPr>
              <a:t>.</a:t>
            </a:r>
            <a:endParaRPr sz="2000">
              <a:latin typeface="Calibri"/>
              <a:cs typeface="Calibri"/>
            </a:endParaRPr>
          </a:p>
          <a:p>
            <a:pPr marL="240665" indent="-227965">
              <a:lnSpc>
                <a:spcPct val="100000"/>
              </a:lnSpc>
              <a:spcBef>
                <a:spcPts val="120"/>
              </a:spcBef>
              <a:buFont typeface="Arial"/>
              <a:buChar char="•"/>
              <a:tabLst>
                <a:tab pos="240665" algn="l"/>
              </a:tabLst>
            </a:pPr>
            <a:r>
              <a:rPr sz="2000" spc="-10" dirty="0">
                <a:latin typeface="Calibri"/>
                <a:cs typeface="Calibri"/>
              </a:rPr>
              <a:t>treatment</a:t>
            </a:r>
            <a:r>
              <a:rPr sz="2000" spc="-25" dirty="0">
                <a:latin typeface="Calibri"/>
                <a:cs typeface="Calibri"/>
              </a:rPr>
              <a:t> </a:t>
            </a:r>
            <a:r>
              <a:rPr sz="2000" dirty="0">
                <a:latin typeface="Calibri"/>
                <a:cs typeface="Calibri"/>
              </a:rPr>
              <a:t>for</a:t>
            </a:r>
            <a:r>
              <a:rPr sz="2000" spc="-55" dirty="0">
                <a:latin typeface="Calibri"/>
                <a:cs typeface="Calibri"/>
              </a:rPr>
              <a:t> </a:t>
            </a:r>
            <a:r>
              <a:rPr sz="2000" b="1" dirty="0">
                <a:latin typeface="Calibri"/>
                <a:cs typeface="Calibri"/>
              </a:rPr>
              <a:t>heart</a:t>
            </a:r>
            <a:r>
              <a:rPr sz="2000" b="1" spc="-60" dirty="0">
                <a:latin typeface="Calibri"/>
                <a:cs typeface="Calibri"/>
              </a:rPr>
              <a:t> </a:t>
            </a:r>
            <a:r>
              <a:rPr sz="2000" b="1" dirty="0">
                <a:latin typeface="Calibri"/>
                <a:cs typeface="Calibri"/>
              </a:rPr>
              <a:t>failure</a:t>
            </a:r>
            <a:r>
              <a:rPr sz="2000" b="1" spc="-50" dirty="0">
                <a:latin typeface="Calibri"/>
                <a:cs typeface="Calibri"/>
              </a:rPr>
              <a:t> </a:t>
            </a:r>
            <a:r>
              <a:rPr sz="2000" b="1" dirty="0">
                <a:latin typeface="Calibri"/>
                <a:cs typeface="Calibri"/>
              </a:rPr>
              <a:t>(</a:t>
            </a:r>
            <a:r>
              <a:rPr sz="2000" dirty="0">
                <a:latin typeface="Calibri"/>
                <a:cs typeface="Calibri"/>
              </a:rPr>
              <a:t>diuretics</a:t>
            </a:r>
            <a:r>
              <a:rPr sz="2000" spc="-40" dirty="0">
                <a:latin typeface="Calibri"/>
                <a:cs typeface="Calibri"/>
              </a:rPr>
              <a:t> </a:t>
            </a:r>
            <a:r>
              <a:rPr sz="2000" dirty="0">
                <a:latin typeface="Calibri"/>
                <a:cs typeface="Calibri"/>
              </a:rPr>
              <a:t>,</a:t>
            </a:r>
            <a:r>
              <a:rPr sz="2000" spc="-45" dirty="0">
                <a:latin typeface="Calibri"/>
                <a:cs typeface="Calibri"/>
              </a:rPr>
              <a:t> </a:t>
            </a:r>
            <a:r>
              <a:rPr sz="2000" spc="-10" dirty="0">
                <a:latin typeface="Calibri"/>
                <a:cs typeface="Calibri"/>
              </a:rPr>
              <a:t>vasodilators</a:t>
            </a:r>
            <a:r>
              <a:rPr sz="2000" spc="-30" dirty="0">
                <a:latin typeface="Calibri"/>
                <a:cs typeface="Calibri"/>
              </a:rPr>
              <a:t> </a:t>
            </a:r>
            <a:r>
              <a:rPr sz="2000" dirty="0">
                <a:latin typeface="Calibri"/>
                <a:cs typeface="Calibri"/>
              </a:rPr>
              <a:t>,</a:t>
            </a:r>
            <a:r>
              <a:rPr sz="2000" spc="-45" dirty="0">
                <a:latin typeface="Calibri"/>
                <a:cs typeface="Calibri"/>
              </a:rPr>
              <a:t> </a:t>
            </a:r>
            <a:r>
              <a:rPr sz="2000" dirty="0">
                <a:latin typeface="Calibri"/>
                <a:cs typeface="Calibri"/>
              </a:rPr>
              <a:t>digoxin</a:t>
            </a:r>
            <a:r>
              <a:rPr sz="2000" spc="-65" dirty="0">
                <a:latin typeface="Calibri"/>
                <a:cs typeface="Calibri"/>
              </a:rPr>
              <a:t> </a:t>
            </a:r>
            <a:r>
              <a:rPr sz="2000" dirty="0">
                <a:latin typeface="Calibri"/>
                <a:cs typeface="Calibri"/>
              </a:rPr>
              <a:t>,</a:t>
            </a:r>
            <a:r>
              <a:rPr sz="2000" spc="-40" dirty="0">
                <a:latin typeface="Calibri"/>
                <a:cs typeface="Calibri"/>
              </a:rPr>
              <a:t> </a:t>
            </a:r>
            <a:r>
              <a:rPr sz="2000" spc="-20" dirty="0">
                <a:latin typeface="Calibri"/>
                <a:cs typeface="Calibri"/>
              </a:rPr>
              <a:t>…..)</a:t>
            </a:r>
            <a:endParaRPr sz="2000">
              <a:latin typeface="Calibri"/>
              <a:cs typeface="Calibri"/>
            </a:endParaRPr>
          </a:p>
          <a:p>
            <a:pPr marL="240665" indent="-227965">
              <a:lnSpc>
                <a:spcPct val="100000"/>
              </a:lnSpc>
              <a:spcBef>
                <a:spcPts val="120"/>
              </a:spcBef>
              <a:buFont typeface="Arial"/>
              <a:buChar char="•"/>
              <a:tabLst>
                <a:tab pos="240665" algn="l"/>
              </a:tabLst>
            </a:pPr>
            <a:r>
              <a:rPr sz="2000" spc="-10" dirty="0">
                <a:latin typeface="Calibri"/>
                <a:cs typeface="Calibri"/>
              </a:rPr>
              <a:t>Immunosuppressive</a:t>
            </a:r>
            <a:r>
              <a:rPr sz="2000" spc="-50" dirty="0">
                <a:latin typeface="Calibri"/>
                <a:cs typeface="Calibri"/>
              </a:rPr>
              <a:t> </a:t>
            </a:r>
            <a:r>
              <a:rPr sz="2000" dirty="0">
                <a:latin typeface="Calibri"/>
                <a:cs typeface="Calibri"/>
              </a:rPr>
              <a:t>therapy</a:t>
            </a:r>
            <a:r>
              <a:rPr sz="2000" spc="-25" dirty="0">
                <a:latin typeface="Calibri"/>
                <a:cs typeface="Calibri"/>
              </a:rPr>
              <a:t> </a:t>
            </a:r>
            <a:r>
              <a:rPr sz="2000" spc="-200" dirty="0">
                <a:latin typeface="Wingdings"/>
                <a:cs typeface="Wingdings"/>
              </a:rPr>
              <a:t></a:t>
            </a:r>
            <a:r>
              <a:rPr sz="2000" spc="-55" dirty="0">
                <a:latin typeface="Times New Roman"/>
                <a:cs typeface="Times New Roman"/>
              </a:rPr>
              <a:t> </a:t>
            </a:r>
            <a:r>
              <a:rPr sz="2000" dirty="0">
                <a:latin typeface="Calibri"/>
                <a:cs typeface="Calibri"/>
              </a:rPr>
              <a:t>if</a:t>
            </a:r>
            <a:r>
              <a:rPr sz="2000" spc="-25" dirty="0">
                <a:latin typeface="Calibri"/>
                <a:cs typeface="Calibri"/>
              </a:rPr>
              <a:t> </a:t>
            </a:r>
            <a:r>
              <a:rPr sz="2000" dirty="0">
                <a:latin typeface="Calibri"/>
                <a:cs typeface="Calibri"/>
              </a:rPr>
              <a:t>the</a:t>
            </a:r>
            <a:r>
              <a:rPr sz="2000" spc="-25" dirty="0">
                <a:latin typeface="Calibri"/>
                <a:cs typeface="Calibri"/>
              </a:rPr>
              <a:t> </a:t>
            </a:r>
            <a:r>
              <a:rPr sz="2000" dirty="0">
                <a:latin typeface="Calibri"/>
                <a:cs typeface="Calibri"/>
              </a:rPr>
              <a:t>cause</a:t>
            </a:r>
            <a:r>
              <a:rPr sz="2000" spc="-40" dirty="0">
                <a:latin typeface="Calibri"/>
                <a:cs typeface="Calibri"/>
              </a:rPr>
              <a:t> </a:t>
            </a:r>
            <a:r>
              <a:rPr sz="2000" dirty="0">
                <a:latin typeface="Calibri"/>
                <a:cs typeface="Calibri"/>
              </a:rPr>
              <a:t>is</a:t>
            </a:r>
            <a:r>
              <a:rPr sz="2000" spc="-25" dirty="0">
                <a:latin typeface="Calibri"/>
                <a:cs typeface="Calibri"/>
              </a:rPr>
              <a:t> </a:t>
            </a:r>
            <a:r>
              <a:rPr sz="2000" u="heavy" spc="-10" dirty="0">
                <a:uFill>
                  <a:solidFill>
                    <a:srgbClr val="000000"/>
                  </a:solidFill>
                </a:uFill>
                <a:latin typeface="Calibri"/>
                <a:cs typeface="Calibri"/>
              </a:rPr>
              <a:t>myocarditis</a:t>
            </a:r>
            <a:endParaRPr sz="2000">
              <a:latin typeface="Calibri"/>
              <a:cs typeface="Calibri"/>
            </a:endParaRPr>
          </a:p>
          <a:p>
            <a:pPr marL="240665" indent="-227965">
              <a:lnSpc>
                <a:spcPct val="100000"/>
              </a:lnSpc>
              <a:spcBef>
                <a:spcPts val="120"/>
              </a:spcBef>
              <a:buFont typeface="Arial"/>
              <a:buChar char="•"/>
              <a:tabLst>
                <a:tab pos="240665" algn="l"/>
              </a:tabLst>
            </a:pPr>
            <a:r>
              <a:rPr sz="2000" dirty="0">
                <a:latin typeface="Calibri"/>
                <a:cs typeface="Calibri"/>
              </a:rPr>
              <a:t>Bromocriptine</a:t>
            </a:r>
            <a:r>
              <a:rPr sz="2000" spc="-65" dirty="0">
                <a:latin typeface="Calibri"/>
                <a:cs typeface="Calibri"/>
              </a:rPr>
              <a:t> </a:t>
            </a:r>
            <a:r>
              <a:rPr sz="2000" spc="-200" dirty="0">
                <a:latin typeface="Wingdings"/>
                <a:cs typeface="Wingdings"/>
              </a:rPr>
              <a:t></a:t>
            </a:r>
            <a:r>
              <a:rPr sz="2000" spc="-55" dirty="0">
                <a:latin typeface="Times New Roman"/>
                <a:cs typeface="Times New Roman"/>
              </a:rPr>
              <a:t> </a:t>
            </a:r>
            <a:r>
              <a:rPr sz="2000" dirty="0">
                <a:latin typeface="Calibri"/>
                <a:cs typeface="Calibri"/>
              </a:rPr>
              <a:t>if</a:t>
            </a:r>
            <a:r>
              <a:rPr sz="2000" spc="-30" dirty="0">
                <a:latin typeface="Calibri"/>
                <a:cs typeface="Calibri"/>
              </a:rPr>
              <a:t> </a:t>
            </a:r>
            <a:r>
              <a:rPr sz="2000" dirty="0">
                <a:latin typeface="Calibri"/>
                <a:cs typeface="Calibri"/>
              </a:rPr>
              <a:t>the</a:t>
            </a:r>
            <a:r>
              <a:rPr sz="2000" spc="-35" dirty="0">
                <a:latin typeface="Calibri"/>
                <a:cs typeface="Calibri"/>
              </a:rPr>
              <a:t> </a:t>
            </a:r>
            <a:r>
              <a:rPr sz="2000" dirty="0">
                <a:latin typeface="Calibri"/>
                <a:cs typeface="Calibri"/>
              </a:rPr>
              <a:t>cause</a:t>
            </a:r>
            <a:r>
              <a:rPr sz="2000" spc="-30" dirty="0">
                <a:latin typeface="Calibri"/>
                <a:cs typeface="Calibri"/>
              </a:rPr>
              <a:t> </a:t>
            </a:r>
            <a:r>
              <a:rPr sz="2000" dirty="0">
                <a:latin typeface="Calibri"/>
                <a:cs typeface="Calibri"/>
              </a:rPr>
              <a:t>is</a:t>
            </a:r>
            <a:r>
              <a:rPr sz="2000" spc="-45" dirty="0">
                <a:latin typeface="Calibri"/>
                <a:cs typeface="Calibri"/>
              </a:rPr>
              <a:t> </a:t>
            </a:r>
            <a:r>
              <a:rPr sz="2000" u="heavy" spc="-10" dirty="0">
                <a:uFill>
                  <a:solidFill>
                    <a:srgbClr val="000000"/>
                  </a:solidFill>
                </a:uFill>
                <a:latin typeface="Calibri"/>
                <a:cs typeface="Calibri"/>
              </a:rPr>
              <a:t>prolactin</a:t>
            </a:r>
            <a:endParaRPr sz="2000">
              <a:latin typeface="Calibri"/>
              <a:cs typeface="Calibri"/>
            </a:endParaRPr>
          </a:p>
          <a:p>
            <a:pPr marL="240665" indent="-227965">
              <a:lnSpc>
                <a:spcPct val="100000"/>
              </a:lnSpc>
              <a:spcBef>
                <a:spcPts val="120"/>
              </a:spcBef>
              <a:buFont typeface="Arial"/>
              <a:buChar char="•"/>
              <a:tabLst>
                <a:tab pos="240665" algn="l"/>
              </a:tabLst>
            </a:pPr>
            <a:r>
              <a:rPr sz="2000" spc="-25" dirty="0">
                <a:latin typeface="Calibri"/>
                <a:cs typeface="Calibri"/>
              </a:rPr>
              <a:t>intra-</a:t>
            </a:r>
            <a:r>
              <a:rPr sz="2000" dirty="0">
                <a:latin typeface="Calibri"/>
                <a:cs typeface="Calibri"/>
              </a:rPr>
              <a:t>aortic</a:t>
            </a:r>
            <a:r>
              <a:rPr sz="2000" spc="-45" dirty="0">
                <a:latin typeface="Calibri"/>
                <a:cs typeface="Calibri"/>
              </a:rPr>
              <a:t> </a:t>
            </a:r>
            <a:r>
              <a:rPr sz="2000" dirty="0">
                <a:latin typeface="Calibri"/>
                <a:cs typeface="Calibri"/>
              </a:rPr>
              <a:t>balloon</a:t>
            </a:r>
            <a:r>
              <a:rPr sz="2000" spc="-60" dirty="0">
                <a:latin typeface="Calibri"/>
                <a:cs typeface="Calibri"/>
              </a:rPr>
              <a:t> </a:t>
            </a:r>
            <a:r>
              <a:rPr sz="2000" dirty="0">
                <a:latin typeface="Calibri"/>
                <a:cs typeface="Calibri"/>
              </a:rPr>
              <a:t>pumps</a:t>
            </a:r>
            <a:r>
              <a:rPr sz="2000" spc="-65" dirty="0">
                <a:latin typeface="Calibri"/>
                <a:cs typeface="Calibri"/>
              </a:rPr>
              <a:t> </a:t>
            </a:r>
            <a:r>
              <a:rPr sz="2000" dirty="0">
                <a:latin typeface="Calibri"/>
                <a:cs typeface="Calibri"/>
              </a:rPr>
              <a:t>and</a:t>
            </a:r>
            <a:r>
              <a:rPr sz="2000" spc="-50" dirty="0">
                <a:latin typeface="Calibri"/>
                <a:cs typeface="Calibri"/>
              </a:rPr>
              <a:t> </a:t>
            </a:r>
            <a:r>
              <a:rPr sz="2000" dirty="0">
                <a:latin typeface="Calibri"/>
                <a:cs typeface="Calibri"/>
              </a:rPr>
              <a:t>left</a:t>
            </a:r>
            <a:r>
              <a:rPr sz="2000" spc="-50" dirty="0">
                <a:latin typeface="Calibri"/>
                <a:cs typeface="Calibri"/>
              </a:rPr>
              <a:t> </a:t>
            </a:r>
            <a:r>
              <a:rPr sz="2000" dirty="0">
                <a:latin typeface="Calibri"/>
                <a:cs typeface="Calibri"/>
              </a:rPr>
              <a:t>ventricular</a:t>
            </a:r>
            <a:r>
              <a:rPr sz="2000" spc="-35" dirty="0">
                <a:latin typeface="Calibri"/>
                <a:cs typeface="Calibri"/>
              </a:rPr>
              <a:t> </a:t>
            </a:r>
            <a:r>
              <a:rPr sz="2000" dirty="0">
                <a:latin typeface="Calibri"/>
                <a:cs typeface="Calibri"/>
              </a:rPr>
              <a:t>assist</a:t>
            </a:r>
            <a:r>
              <a:rPr sz="2000" spc="-30" dirty="0">
                <a:latin typeface="Calibri"/>
                <a:cs typeface="Calibri"/>
              </a:rPr>
              <a:t> </a:t>
            </a:r>
            <a:r>
              <a:rPr sz="2000" spc="-10" dirty="0">
                <a:latin typeface="Calibri"/>
                <a:cs typeface="Calibri"/>
              </a:rPr>
              <a:t>devices</a:t>
            </a:r>
            <a:endParaRPr sz="2000">
              <a:latin typeface="Calibri"/>
              <a:cs typeface="Calibri"/>
            </a:endParaRPr>
          </a:p>
          <a:p>
            <a:pPr marL="240665" indent="-227965">
              <a:lnSpc>
                <a:spcPct val="100000"/>
              </a:lnSpc>
              <a:spcBef>
                <a:spcPts val="125"/>
              </a:spcBef>
              <a:buFont typeface="Arial"/>
              <a:buChar char="•"/>
              <a:tabLst>
                <a:tab pos="240665" algn="l"/>
              </a:tabLst>
            </a:pPr>
            <a:r>
              <a:rPr sz="2000" b="1" dirty="0">
                <a:latin typeface="Calibri"/>
                <a:cs typeface="Calibri"/>
              </a:rPr>
              <a:t>Cardiac</a:t>
            </a:r>
            <a:r>
              <a:rPr sz="2000" b="1" spc="-45" dirty="0">
                <a:latin typeface="Calibri"/>
                <a:cs typeface="Calibri"/>
              </a:rPr>
              <a:t> </a:t>
            </a:r>
            <a:r>
              <a:rPr sz="2000" b="1" spc="-10" dirty="0">
                <a:latin typeface="Calibri"/>
                <a:cs typeface="Calibri"/>
              </a:rPr>
              <a:t>transplantation</a:t>
            </a:r>
            <a:r>
              <a:rPr sz="2000" b="1" spc="-55" dirty="0">
                <a:latin typeface="Calibri"/>
                <a:cs typeface="Calibri"/>
              </a:rPr>
              <a:t> </a:t>
            </a:r>
            <a:r>
              <a:rPr sz="2000" dirty="0">
                <a:latin typeface="Calibri"/>
                <a:cs typeface="Calibri"/>
              </a:rPr>
              <a:t>is</a:t>
            </a:r>
            <a:r>
              <a:rPr sz="2000" spc="-30" dirty="0">
                <a:latin typeface="Calibri"/>
                <a:cs typeface="Calibri"/>
              </a:rPr>
              <a:t> </a:t>
            </a:r>
            <a:r>
              <a:rPr sz="2000" dirty="0">
                <a:latin typeface="Calibri"/>
                <a:cs typeface="Calibri"/>
              </a:rPr>
              <a:t>the</a:t>
            </a:r>
            <a:r>
              <a:rPr sz="2000" spc="-45" dirty="0">
                <a:latin typeface="Calibri"/>
                <a:cs typeface="Calibri"/>
              </a:rPr>
              <a:t> </a:t>
            </a:r>
            <a:r>
              <a:rPr sz="2000" dirty="0">
                <a:latin typeface="Calibri"/>
                <a:cs typeface="Calibri"/>
              </a:rPr>
              <a:t>last</a:t>
            </a:r>
            <a:r>
              <a:rPr sz="2000" spc="-15" dirty="0">
                <a:latin typeface="Calibri"/>
                <a:cs typeface="Calibri"/>
              </a:rPr>
              <a:t> </a:t>
            </a:r>
            <a:r>
              <a:rPr sz="2000" dirty="0">
                <a:latin typeface="Calibri"/>
                <a:cs typeface="Calibri"/>
              </a:rPr>
              <a:t>option</a:t>
            </a:r>
            <a:r>
              <a:rPr sz="2000" spc="-60" dirty="0">
                <a:latin typeface="Calibri"/>
                <a:cs typeface="Calibri"/>
              </a:rPr>
              <a:t> </a:t>
            </a:r>
            <a:r>
              <a:rPr sz="2000" spc="-10" dirty="0">
                <a:latin typeface="Calibri"/>
                <a:cs typeface="Calibri"/>
              </a:rPr>
              <a:t>available</a:t>
            </a:r>
            <a:r>
              <a:rPr sz="2000" spc="-25" dirty="0">
                <a:latin typeface="Calibri"/>
                <a:cs typeface="Calibri"/>
              </a:rPr>
              <a:t> </a:t>
            </a:r>
            <a:r>
              <a:rPr sz="2000" spc="-50" dirty="0">
                <a:latin typeface="Calibri"/>
                <a:cs typeface="Calibri"/>
              </a:rPr>
              <a:t>.</a:t>
            </a:r>
            <a:endParaRPr sz="2000">
              <a:latin typeface="Calibri"/>
              <a:cs typeface="Calibri"/>
            </a:endParaRPr>
          </a:p>
        </p:txBody>
      </p:sp>
      <p:sp>
        <p:nvSpPr>
          <p:cNvPr id="5" name="object 5"/>
          <p:cNvSpPr txBox="1"/>
          <p:nvPr/>
        </p:nvSpPr>
        <p:spPr>
          <a:xfrm>
            <a:off x="951077" y="3721353"/>
            <a:ext cx="114935" cy="330835"/>
          </a:xfrm>
          <a:prstGeom prst="rect">
            <a:avLst/>
          </a:prstGeom>
        </p:spPr>
        <p:txBody>
          <a:bodyPr vert="horz" wrap="square" lIns="0" tIns="12700" rIns="0" bIns="0" rtlCol="0">
            <a:spAutoFit/>
          </a:bodyPr>
          <a:lstStyle/>
          <a:p>
            <a:pPr marL="12700">
              <a:lnSpc>
                <a:spcPct val="100000"/>
              </a:lnSpc>
              <a:spcBef>
                <a:spcPts val="100"/>
              </a:spcBef>
            </a:pPr>
            <a:r>
              <a:rPr sz="2000" spc="-50" dirty="0">
                <a:latin typeface="Arial"/>
                <a:cs typeface="Arial"/>
              </a:rPr>
              <a:t>•</a:t>
            </a:r>
            <a:endParaRPr sz="2000">
              <a:latin typeface="Arial"/>
              <a:cs typeface="Arial"/>
            </a:endParaRPr>
          </a:p>
        </p:txBody>
      </p:sp>
      <p:sp>
        <p:nvSpPr>
          <p:cNvPr id="6" name="object 6"/>
          <p:cNvSpPr txBox="1"/>
          <p:nvPr/>
        </p:nvSpPr>
        <p:spPr>
          <a:xfrm>
            <a:off x="1192110" y="3743959"/>
            <a:ext cx="1144905" cy="311150"/>
          </a:xfrm>
          <a:prstGeom prst="rect">
            <a:avLst/>
          </a:prstGeom>
          <a:solidFill>
            <a:srgbClr val="FFFF00"/>
          </a:solidFill>
        </p:spPr>
        <p:txBody>
          <a:bodyPr vert="horz" wrap="square" lIns="0" tIns="0" rIns="0" bIns="0" rtlCol="0">
            <a:spAutoFit/>
          </a:bodyPr>
          <a:lstStyle/>
          <a:p>
            <a:pPr>
              <a:lnSpc>
                <a:spcPts val="2325"/>
              </a:lnSpc>
            </a:pPr>
            <a:r>
              <a:rPr sz="2000" b="1" dirty="0">
                <a:latin typeface="Calibri"/>
                <a:cs typeface="Calibri"/>
              </a:rPr>
              <a:t>Prognosis</a:t>
            </a:r>
            <a:r>
              <a:rPr sz="2000" b="1" spc="-60" dirty="0">
                <a:latin typeface="Calibri"/>
                <a:cs typeface="Calibri"/>
              </a:rPr>
              <a:t> </a:t>
            </a:r>
            <a:r>
              <a:rPr sz="2000" b="1" spc="-50" dirty="0">
                <a:latin typeface="Calibri"/>
                <a:cs typeface="Calibri"/>
              </a:rPr>
              <a:t>:</a:t>
            </a:r>
            <a:endParaRPr sz="2000">
              <a:latin typeface="Calibri"/>
              <a:cs typeface="Calibri"/>
            </a:endParaRPr>
          </a:p>
        </p:txBody>
      </p:sp>
      <p:sp>
        <p:nvSpPr>
          <p:cNvPr id="7" name="object 7"/>
          <p:cNvSpPr txBox="1"/>
          <p:nvPr/>
        </p:nvSpPr>
        <p:spPr>
          <a:xfrm>
            <a:off x="951077" y="4041394"/>
            <a:ext cx="10060940" cy="1779270"/>
          </a:xfrm>
          <a:prstGeom prst="rect">
            <a:avLst/>
          </a:prstGeom>
        </p:spPr>
        <p:txBody>
          <a:bodyPr vert="horz" wrap="square" lIns="0" tIns="12700" rIns="0" bIns="0" rtlCol="0">
            <a:spAutoFit/>
          </a:bodyPr>
          <a:lstStyle/>
          <a:p>
            <a:pPr marL="240665" indent="-227965">
              <a:lnSpc>
                <a:spcPts val="2160"/>
              </a:lnSpc>
              <a:spcBef>
                <a:spcPts val="100"/>
              </a:spcBef>
              <a:buFont typeface="Arial"/>
              <a:buChar char="•"/>
              <a:tabLst>
                <a:tab pos="240665" algn="l"/>
              </a:tabLst>
            </a:pPr>
            <a:r>
              <a:rPr sz="2000" dirty="0">
                <a:latin typeface="Calibri"/>
                <a:cs typeface="Calibri"/>
              </a:rPr>
              <a:t>Prognosis</a:t>
            </a:r>
            <a:r>
              <a:rPr sz="2000" spc="-55" dirty="0">
                <a:latin typeface="Calibri"/>
                <a:cs typeface="Calibri"/>
              </a:rPr>
              <a:t> </a:t>
            </a:r>
            <a:r>
              <a:rPr sz="2000" dirty="0">
                <a:latin typeface="Calibri"/>
                <a:cs typeface="Calibri"/>
              </a:rPr>
              <a:t>depends</a:t>
            </a:r>
            <a:r>
              <a:rPr sz="2000" spc="-60" dirty="0">
                <a:latin typeface="Calibri"/>
                <a:cs typeface="Calibri"/>
              </a:rPr>
              <a:t> </a:t>
            </a:r>
            <a:r>
              <a:rPr sz="2000" dirty="0">
                <a:latin typeface="Calibri"/>
                <a:cs typeface="Calibri"/>
              </a:rPr>
              <a:t>on</a:t>
            </a:r>
            <a:r>
              <a:rPr sz="2000" spc="-60" dirty="0">
                <a:latin typeface="Calibri"/>
                <a:cs typeface="Calibri"/>
              </a:rPr>
              <a:t> </a:t>
            </a:r>
            <a:r>
              <a:rPr sz="2000" b="1" u="heavy" dirty="0">
                <a:uFill>
                  <a:solidFill>
                    <a:srgbClr val="000000"/>
                  </a:solidFill>
                </a:uFill>
                <a:latin typeface="Calibri"/>
                <a:cs typeface="Calibri"/>
              </a:rPr>
              <a:t>normalization</a:t>
            </a:r>
            <a:r>
              <a:rPr sz="2000" b="1" spc="-60" dirty="0">
                <a:latin typeface="Calibri"/>
                <a:cs typeface="Calibri"/>
              </a:rPr>
              <a:t> </a:t>
            </a:r>
            <a:r>
              <a:rPr sz="2000" dirty="0">
                <a:latin typeface="Calibri"/>
                <a:cs typeface="Calibri"/>
              </a:rPr>
              <a:t>of</a:t>
            </a:r>
            <a:r>
              <a:rPr sz="2000" spc="-60" dirty="0">
                <a:latin typeface="Calibri"/>
                <a:cs typeface="Calibri"/>
              </a:rPr>
              <a:t> </a:t>
            </a:r>
            <a:r>
              <a:rPr sz="2000" dirty="0">
                <a:latin typeface="Calibri"/>
                <a:cs typeface="Calibri"/>
              </a:rPr>
              <a:t>left</a:t>
            </a:r>
            <a:r>
              <a:rPr sz="2000" spc="-55" dirty="0">
                <a:latin typeface="Calibri"/>
                <a:cs typeface="Calibri"/>
              </a:rPr>
              <a:t> </a:t>
            </a:r>
            <a:r>
              <a:rPr sz="2000" dirty="0">
                <a:latin typeface="Calibri"/>
                <a:cs typeface="Calibri"/>
              </a:rPr>
              <a:t>ventricular</a:t>
            </a:r>
            <a:r>
              <a:rPr sz="2000" spc="-35" dirty="0">
                <a:latin typeface="Calibri"/>
                <a:cs typeface="Calibri"/>
              </a:rPr>
              <a:t> </a:t>
            </a:r>
            <a:r>
              <a:rPr sz="2000" dirty="0">
                <a:latin typeface="Calibri"/>
                <a:cs typeface="Calibri"/>
              </a:rPr>
              <a:t>size</a:t>
            </a:r>
            <a:r>
              <a:rPr sz="2000" spc="-45" dirty="0">
                <a:latin typeface="Calibri"/>
                <a:cs typeface="Calibri"/>
              </a:rPr>
              <a:t> </a:t>
            </a:r>
            <a:r>
              <a:rPr sz="2000" dirty="0">
                <a:latin typeface="Calibri"/>
                <a:cs typeface="Calibri"/>
              </a:rPr>
              <a:t>and</a:t>
            </a:r>
            <a:r>
              <a:rPr sz="2000" spc="-65" dirty="0">
                <a:latin typeface="Calibri"/>
                <a:cs typeface="Calibri"/>
              </a:rPr>
              <a:t> </a:t>
            </a:r>
            <a:r>
              <a:rPr sz="2000" dirty="0">
                <a:latin typeface="Calibri"/>
                <a:cs typeface="Calibri"/>
              </a:rPr>
              <a:t>function</a:t>
            </a:r>
            <a:r>
              <a:rPr sz="2000" spc="-70" dirty="0">
                <a:latin typeface="Calibri"/>
                <a:cs typeface="Calibri"/>
              </a:rPr>
              <a:t> </a:t>
            </a:r>
            <a:r>
              <a:rPr sz="2000" dirty="0">
                <a:latin typeface="Calibri"/>
                <a:cs typeface="Calibri"/>
              </a:rPr>
              <a:t>within</a:t>
            </a:r>
            <a:r>
              <a:rPr sz="2000" spc="-25" dirty="0">
                <a:latin typeface="Calibri"/>
                <a:cs typeface="Calibri"/>
              </a:rPr>
              <a:t> </a:t>
            </a:r>
            <a:r>
              <a:rPr sz="2000" dirty="0">
                <a:latin typeface="Calibri"/>
                <a:cs typeface="Calibri"/>
              </a:rPr>
              <a:t>6</a:t>
            </a:r>
            <a:r>
              <a:rPr sz="2000" spc="-55" dirty="0">
                <a:latin typeface="Calibri"/>
                <a:cs typeface="Calibri"/>
              </a:rPr>
              <a:t> </a:t>
            </a:r>
            <a:r>
              <a:rPr sz="2000" dirty="0">
                <a:latin typeface="Calibri"/>
                <a:cs typeface="Calibri"/>
              </a:rPr>
              <a:t>months</a:t>
            </a:r>
            <a:r>
              <a:rPr sz="2000" spc="-55" dirty="0">
                <a:latin typeface="Calibri"/>
                <a:cs typeface="Calibri"/>
              </a:rPr>
              <a:t> </a:t>
            </a:r>
            <a:r>
              <a:rPr sz="2000" spc="-10" dirty="0">
                <a:latin typeface="Calibri"/>
                <a:cs typeface="Calibri"/>
              </a:rPr>
              <a:t>after</a:t>
            </a:r>
            <a:endParaRPr sz="2000">
              <a:latin typeface="Calibri"/>
              <a:cs typeface="Calibri"/>
            </a:endParaRPr>
          </a:p>
          <a:p>
            <a:pPr marL="241300">
              <a:lnSpc>
                <a:spcPts val="2160"/>
              </a:lnSpc>
            </a:pPr>
            <a:r>
              <a:rPr sz="2000" spc="-10" dirty="0">
                <a:latin typeface="Calibri"/>
                <a:cs typeface="Calibri"/>
              </a:rPr>
              <a:t>delivery</a:t>
            </a:r>
            <a:endParaRPr sz="2000">
              <a:latin typeface="Calibri"/>
              <a:cs typeface="Calibri"/>
            </a:endParaRPr>
          </a:p>
          <a:p>
            <a:pPr marL="1612265" lvl="1" indent="-227965">
              <a:lnSpc>
                <a:spcPct val="100000"/>
              </a:lnSpc>
              <a:spcBef>
                <a:spcPts val="125"/>
              </a:spcBef>
              <a:buFont typeface="Arial"/>
              <a:buChar char="•"/>
              <a:tabLst>
                <a:tab pos="1612265" algn="l"/>
              </a:tabLst>
            </a:pPr>
            <a:r>
              <a:rPr sz="2000" b="1" dirty="0">
                <a:latin typeface="Calibri"/>
                <a:cs typeface="Calibri"/>
              </a:rPr>
              <a:t>95%</a:t>
            </a:r>
            <a:r>
              <a:rPr sz="2000" b="1" spc="-60" dirty="0">
                <a:latin typeface="Calibri"/>
                <a:cs typeface="Calibri"/>
              </a:rPr>
              <a:t> </a:t>
            </a:r>
            <a:r>
              <a:rPr sz="2000" dirty="0">
                <a:latin typeface="Calibri"/>
                <a:cs typeface="Calibri"/>
              </a:rPr>
              <a:t>of</a:t>
            </a:r>
            <a:r>
              <a:rPr sz="2000" spc="-50" dirty="0">
                <a:latin typeface="Calibri"/>
                <a:cs typeface="Calibri"/>
              </a:rPr>
              <a:t> </a:t>
            </a:r>
            <a:r>
              <a:rPr sz="2000" dirty="0">
                <a:latin typeface="Calibri"/>
                <a:cs typeface="Calibri"/>
              </a:rPr>
              <a:t>patients</a:t>
            </a:r>
            <a:r>
              <a:rPr sz="2000" spc="-20" dirty="0">
                <a:latin typeface="Calibri"/>
                <a:cs typeface="Calibri"/>
              </a:rPr>
              <a:t> </a:t>
            </a:r>
            <a:r>
              <a:rPr sz="2000" dirty="0">
                <a:latin typeface="Calibri"/>
                <a:cs typeface="Calibri"/>
              </a:rPr>
              <a:t>documented</a:t>
            </a:r>
            <a:r>
              <a:rPr sz="2000" spc="-50" dirty="0">
                <a:latin typeface="Calibri"/>
                <a:cs typeface="Calibri"/>
              </a:rPr>
              <a:t> </a:t>
            </a:r>
            <a:r>
              <a:rPr sz="2000" dirty="0">
                <a:latin typeface="Calibri"/>
                <a:cs typeface="Calibri"/>
              </a:rPr>
              <a:t>a</a:t>
            </a:r>
            <a:r>
              <a:rPr sz="2000" spc="-40" dirty="0">
                <a:latin typeface="Calibri"/>
                <a:cs typeface="Calibri"/>
              </a:rPr>
              <a:t> </a:t>
            </a:r>
            <a:r>
              <a:rPr sz="2000" spc="-10" dirty="0">
                <a:latin typeface="Calibri"/>
                <a:cs typeface="Calibri"/>
              </a:rPr>
              <a:t>5-</a:t>
            </a:r>
            <a:r>
              <a:rPr sz="2000" dirty="0">
                <a:latin typeface="Calibri"/>
                <a:cs typeface="Calibri"/>
              </a:rPr>
              <a:t>year</a:t>
            </a:r>
            <a:r>
              <a:rPr sz="2000" spc="-50" dirty="0">
                <a:latin typeface="Calibri"/>
                <a:cs typeface="Calibri"/>
              </a:rPr>
              <a:t> </a:t>
            </a:r>
            <a:r>
              <a:rPr sz="2000" spc="-10" dirty="0">
                <a:latin typeface="Calibri"/>
                <a:cs typeface="Calibri"/>
              </a:rPr>
              <a:t>survival</a:t>
            </a:r>
            <a:endParaRPr sz="2000">
              <a:latin typeface="Calibri"/>
              <a:cs typeface="Calibri"/>
            </a:endParaRPr>
          </a:p>
          <a:p>
            <a:pPr marL="1612265" lvl="1" indent="-227965">
              <a:lnSpc>
                <a:spcPct val="100000"/>
              </a:lnSpc>
              <a:spcBef>
                <a:spcPts val="120"/>
              </a:spcBef>
              <a:buFont typeface="Arial"/>
              <a:buChar char="•"/>
              <a:tabLst>
                <a:tab pos="1612265" algn="l"/>
              </a:tabLst>
            </a:pPr>
            <a:r>
              <a:rPr sz="2000" b="1" dirty="0">
                <a:latin typeface="Calibri"/>
                <a:cs typeface="Calibri"/>
              </a:rPr>
              <a:t>50%</a:t>
            </a:r>
            <a:r>
              <a:rPr sz="2000" b="1" spc="-70" dirty="0">
                <a:latin typeface="Calibri"/>
                <a:cs typeface="Calibri"/>
              </a:rPr>
              <a:t> </a:t>
            </a:r>
            <a:r>
              <a:rPr sz="2000" dirty="0">
                <a:latin typeface="Calibri"/>
                <a:cs typeface="Calibri"/>
              </a:rPr>
              <a:t>of</a:t>
            </a:r>
            <a:r>
              <a:rPr sz="2000" spc="-55" dirty="0">
                <a:latin typeface="Calibri"/>
                <a:cs typeface="Calibri"/>
              </a:rPr>
              <a:t> </a:t>
            </a:r>
            <a:r>
              <a:rPr sz="2000" dirty="0">
                <a:latin typeface="Calibri"/>
                <a:cs typeface="Calibri"/>
              </a:rPr>
              <a:t>patients</a:t>
            </a:r>
            <a:r>
              <a:rPr sz="2000" spc="-30" dirty="0">
                <a:latin typeface="Calibri"/>
                <a:cs typeface="Calibri"/>
              </a:rPr>
              <a:t> </a:t>
            </a:r>
            <a:r>
              <a:rPr sz="2000" dirty="0">
                <a:latin typeface="Calibri"/>
                <a:cs typeface="Calibri"/>
              </a:rPr>
              <a:t>make</a:t>
            </a:r>
            <a:r>
              <a:rPr sz="2000" spc="-45" dirty="0">
                <a:latin typeface="Calibri"/>
                <a:cs typeface="Calibri"/>
              </a:rPr>
              <a:t> </a:t>
            </a:r>
            <a:r>
              <a:rPr sz="2000" dirty="0">
                <a:latin typeface="Calibri"/>
                <a:cs typeface="Calibri"/>
              </a:rPr>
              <a:t>a</a:t>
            </a:r>
            <a:r>
              <a:rPr sz="2000" spc="-50" dirty="0">
                <a:latin typeface="Calibri"/>
                <a:cs typeface="Calibri"/>
              </a:rPr>
              <a:t> </a:t>
            </a:r>
            <a:r>
              <a:rPr sz="2000" dirty="0">
                <a:latin typeface="Calibri"/>
                <a:cs typeface="Calibri"/>
              </a:rPr>
              <a:t>spontaneous</a:t>
            </a:r>
            <a:r>
              <a:rPr sz="2000" spc="-55" dirty="0">
                <a:latin typeface="Calibri"/>
                <a:cs typeface="Calibri"/>
              </a:rPr>
              <a:t> </a:t>
            </a:r>
            <a:r>
              <a:rPr sz="2000" dirty="0">
                <a:latin typeface="Calibri"/>
                <a:cs typeface="Calibri"/>
              </a:rPr>
              <a:t>and</a:t>
            </a:r>
            <a:r>
              <a:rPr sz="2000" spc="-60" dirty="0">
                <a:latin typeface="Calibri"/>
                <a:cs typeface="Calibri"/>
              </a:rPr>
              <a:t> </a:t>
            </a:r>
            <a:r>
              <a:rPr sz="2000" dirty="0">
                <a:latin typeface="Calibri"/>
                <a:cs typeface="Calibri"/>
              </a:rPr>
              <a:t>full</a:t>
            </a:r>
            <a:r>
              <a:rPr sz="2000" spc="-50" dirty="0">
                <a:latin typeface="Calibri"/>
                <a:cs typeface="Calibri"/>
              </a:rPr>
              <a:t> </a:t>
            </a:r>
            <a:r>
              <a:rPr sz="2000" spc="-10" dirty="0">
                <a:latin typeface="Calibri"/>
                <a:cs typeface="Calibri"/>
              </a:rPr>
              <a:t>recovery</a:t>
            </a:r>
            <a:endParaRPr sz="2000">
              <a:latin typeface="Calibri"/>
              <a:cs typeface="Calibri"/>
            </a:endParaRPr>
          </a:p>
          <a:p>
            <a:pPr marL="241300" marR="5080" indent="-228600">
              <a:lnSpc>
                <a:spcPct val="80000"/>
              </a:lnSpc>
              <a:spcBef>
                <a:spcPts val="600"/>
              </a:spcBef>
              <a:buFont typeface="Arial"/>
              <a:buChar char="•"/>
              <a:tabLst>
                <a:tab pos="241300" algn="l"/>
              </a:tabLst>
            </a:pPr>
            <a:r>
              <a:rPr sz="2000" dirty="0">
                <a:solidFill>
                  <a:srgbClr val="FF0000"/>
                </a:solidFill>
                <a:latin typeface="Calibri"/>
                <a:cs typeface="Calibri"/>
              </a:rPr>
              <a:t>Women</a:t>
            </a:r>
            <a:r>
              <a:rPr sz="2000" spc="-70" dirty="0">
                <a:solidFill>
                  <a:srgbClr val="FF0000"/>
                </a:solidFill>
                <a:latin typeface="Calibri"/>
                <a:cs typeface="Calibri"/>
              </a:rPr>
              <a:t> </a:t>
            </a:r>
            <a:r>
              <a:rPr sz="2000" dirty="0">
                <a:solidFill>
                  <a:srgbClr val="FF0000"/>
                </a:solidFill>
                <a:latin typeface="Calibri"/>
                <a:cs typeface="Calibri"/>
              </a:rPr>
              <a:t>should</a:t>
            </a:r>
            <a:r>
              <a:rPr sz="2000" spc="-50" dirty="0">
                <a:solidFill>
                  <a:srgbClr val="FF0000"/>
                </a:solidFill>
                <a:latin typeface="Calibri"/>
                <a:cs typeface="Calibri"/>
              </a:rPr>
              <a:t> </a:t>
            </a:r>
            <a:r>
              <a:rPr sz="2000" dirty="0">
                <a:solidFill>
                  <a:srgbClr val="FF0000"/>
                </a:solidFill>
                <a:latin typeface="Calibri"/>
                <a:cs typeface="Calibri"/>
              </a:rPr>
              <a:t>be</a:t>
            </a:r>
            <a:r>
              <a:rPr sz="2000" spc="-65" dirty="0">
                <a:solidFill>
                  <a:srgbClr val="FF0000"/>
                </a:solidFill>
                <a:latin typeface="Calibri"/>
                <a:cs typeface="Calibri"/>
              </a:rPr>
              <a:t> </a:t>
            </a:r>
            <a:r>
              <a:rPr sz="2000" dirty="0">
                <a:solidFill>
                  <a:srgbClr val="FF0000"/>
                </a:solidFill>
                <a:latin typeface="Calibri"/>
                <a:cs typeface="Calibri"/>
              </a:rPr>
              <a:t>advised</a:t>
            </a:r>
            <a:r>
              <a:rPr sz="2000" spc="-50" dirty="0">
                <a:solidFill>
                  <a:srgbClr val="FF0000"/>
                </a:solidFill>
                <a:latin typeface="Calibri"/>
                <a:cs typeface="Calibri"/>
              </a:rPr>
              <a:t> </a:t>
            </a:r>
            <a:r>
              <a:rPr sz="2000" dirty="0">
                <a:solidFill>
                  <a:srgbClr val="FF0000"/>
                </a:solidFill>
                <a:latin typeface="Calibri"/>
                <a:cs typeface="Calibri"/>
              </a:rPr>
              <a:t>against</a:t>
            </a:r>
            <a:r>
              <a:rPr sz="2000" spc="-50" dirty="0">
                <a:solidFill>
                  <a:srgbClr val="FF0000"/>
                </a:solidFill>
                <a:latin typeface="Calibri"/>
                <a:cs typeface="Calibri"/>
              </a:rPr>
              <a:t> </a:t>
            </a:r>
            <a:r>
              <a:rPr sz="2000" dirty="0">
                <a:solidFill>
                  <a:srgbClr val="FF0000"/>
                </a:solidFill>
                <a:latin typeface="Calibri"/>
                <a:cs typeface="Calibri"/>
              </a:rPr>
              <a:t>further</a:t>
            </a:r>
            <a:r>
              <a:rPr sz="2000" spc="-50" dirty="0">
                <a:solidFill>
                  <a:srgbClr val="FF0000"/>
                </a:solidFill>
                <a:latin typeface="Calibri"/>
                <a:cs typeface="Calibri"/>
              </a:rPr>
              <a:t> </a:t>
            </a:r>
            <a:r>
              <a:rPr sz="2000" dirty="0">
                <a:solidFill>
                  <a:srgbClr val="FF0000"/>
                </a:solidFill>
                <a:latin typeface="Calibri"/>
                <a:cs typeface="Calibri"/>
              </a:rPr>
              <a:t>pregnancy</a:t>
            </a:r>
            <a:r>
              <a:rPr sz="2000" spc="-80" dirty="0">
                <a:solidFill>
                  <a:srgbClr val="FF0000"/>
                </a:solidFill>
                <a:latin typeface="Calibri"/>
                <a:cs typeface="Calibri"/>
              </a:rPr>
              <a:t> </a:t>
            </a:r>
            <a:r>
              <a:rPr sz="2000" dirty="0">
                <a:solidFill>
                  <a:srgbClr val="FF0000"/>
                </a:solidFill>
                <a:latin typeface="Calibri"/>
                <a:cs typeface="Calibri"/>
              </a:rPr>
              <a:t>if</a:t>
            </a:r>
            <a:r>
              <a:rPr sz="2000" spc="-50" dirty="0">
                <a:solidFill>
                  <a:srgbClr val="FF0000"/>
                </a:solidFill>
                <a:latin typeface="Calibri"/>
                <a:cs typeface="Calibri"/>
              </a:rPr>
              <a:t> </a:t>
            </a:r>
            <a:r>
              <a:rPr sz="2000" dirty="0">
                <a:solidFill>
                  <a:srgbClr val="FF0000"/>
                </a:solidFill>
                <a:latin typeface="Calibri"/>
                <a:cs typeface="Calibri"/>
              </a:rPr>
              <a:t>left</a:t>
            </a:r>
            <a:r>
              <a:rPr sz="2000" spc="-50" dirty="0">
                <a:solidFill>
                  <a:srgbClr val="FF0000"/>
                </a:solidFill>
                <a:latin typeface="Calibri"/>
                <a:cs typeface="Calibri"/>
              </a:rPr>
              <a:t> </a:t>
            </a:r>
            <a:r>
              <a:rPr sz="2000" dirty="0">
                <a:solidFill>
                  <a:srgbClr val="FF0000"/>
                </a:solidFill>
                <a:latin typeface="Calibri"/>
                <a:cs typeface="Calibri"/>
              </a:rPr>
              <a:t>ventricular</a:t>
            </a:r>
            <a:r>
              <a:rPr sz="2000" spc="-35" dirty="0">
                <a:solidFill>
                  <a:srgbClr val="FF0000"/>
                </a:solidFill>
                <a:latin typeface="Calibri"/>
                <a:cs typeface="Calibri"/>
              </a:rPr>
              <a:t> </a:t>
            </a:r>
            <a:r>
              <a:rPr sz="2000" dirty="0">
                <a:solidFill>
                  <a:srgbClr val="FF0000"/>
                </a:solidFill>
                <a:latin typeface="Calibri"/>
                <a:cs typeface="Calibri"/>
              </a:rPr>
              <a:t>size</a:t>
            </a:r>
            <a:r>
              <a:rPr sz="2000" spc="-45" dirty="0">
                <a:solidFill>
                  <a:srgbClr val="FF0000"/>
                </a:solidFill>
                <a:latin typeface="Calibri"/>
                <a:cs typeface="Calibri"/>
              </a:rPr>
              <a:t> </a:t>
            </a:r>
            <a:r>
              <a:rPr sz="2000" dirty="0">
                <a:solidFill>
                  <a:srgbClr val="FF0000"/>
                </a:solidFill>
                <a:latin typeface="Calibri"/>
                <a:cs typeface="Calibri"/>
              </a:rPr>
              <a:t>or</a:t>
            </a:r>
            <a:r>
              <a:rPr sz="2000" spc="-60" dirty="0">
                <a:solidFill>
                  <a:srgbClr val="FF0000"/>
                </a:solidFill>
                <a:latin typeface="Calibri"/>
                <a:cs typeface="Calibri"/>
              </a:rPr>
              <a:t> </a:t>
            </a:r>
            <a:r>
              <a:rPr sz="2000" dirty="0">
                <a:solidFill>
                  <a:srgbClr val="FF0000"/>
                </a:solidFill>
                <a:latin typeface="Calibri"/>
                <a:cs typeface="Calibri"/>
              </a:rPr>
              <a:t>function</a:t>
            </a:r>
            <a:r>
              <a:rPr sz="2000" spc="-70" dirty="0">
                <a:solidFill>
                  <a:srgbClr val="FF0000"/>
                </a:solidFill>
                <a:latin typeface="Calibri"/>
                <a:cs typeface="Calibri"/>
              </a:rPr>
              <a:t> </a:t>
            </a:r>
            <a:r>
              <a:rPr sz="2000" dirty="0">
                <a:solidFill>
                  <a:srgbClr val="FF0000"/>
                </a:solidFill>
                <a:latin typeface="Calibri"/>
                <a:cs typeface="Calibri"/>
              </a:rPr>
              <a:t>does</a:t>
            </a:r>
            <a:r>
              <a:rPr sz="2000" spc="-50" dirty="0">
                <a:solidFill>
                  <a:srgbClr val="FF0000"/>
                </a:solidFill>
                <a:latin typeface="Calibri"/>
                <a:cs typeface="Calibri"/>
              </a:rPr>
              <a:t> </a:t>
            </a:r>
            <a:r>
              <a:rPr sz="2000" spc="-25" dirty="0">
                <a:solidFill>
                  <a:srgbClr val="FF0000"/>
                </a:solidFill>
                <a:latin typeface="Calibri"/>
                <a:cs typeface="Calibri"/>
              </a:rPr>
              <a:t>not </a:t>
            </a:r>
            <a:r>
              <a:rPr sz="2000" dirty="0">
                <a:solidFill>
                  <a:srgbClr val="FF0000"/>
                </a:solidFill>
                <a:latin typeface="Calibri"/>
                <a:cs typeface="Calibri"/>
              </a:rPr>
              <a:t>return</a:t>
            </a:r>
            <a:r>
              <a:rPr sz="2000" spc="-35" dirty="0">
                <a:solidFill>
                  <a:srgbClr val="FF0000"/>
                </a:solidFill>
                <a:latin typeface="Calibri"/>
                <a:cs typeface="Calibri"/>
              </a:rPr>
              <a:t> </a:t>
            </a:r>
            <a:r>
              <a:rPr sz="2000" dirty="0">
                <a:solidFill>
                  <a:srgbClr val="FF0000"/>
                </a:solidFill>
                <a:latin typeface="Calibri"/>
                <a:cs typeface="Calibri"/>
              </a:rPr>
              <a:t>to</a:t>
            </a:r>
            <a:r>
              <a:rPr sz="2000" spc="-50" dirty="0">
                <a:solidFill>
                  <a:srgbClr val="FF0000"/>
                </a:solidFill>
                <a:latin typeface="Calibri"/>
                <a:cs typeface="Calibri"/>
              </a:rPr>
              <a:t> </a:t>
            </a:r>
            <a:r>
              <a:rPr sz="2000" dirty="0">
                <a:solidFill>
                  <a:srgbClr val="FF0000"/>
                </a:solidFill>
                <a:latin typeface="Calibri"/>
                <a:cs typeface="Calibri"/>
              </a:rPr>
              <a:t>normal</a:t>
            </a:r>
            <a:r>
              <a:rPr sz="2000" spc="-45" dirty="0">
                <a:solidFill>
                  <a:srgbClr val="FF0000"/>
                </a:solidFill>
                <a:latin typeface="Calibri"/>
                <a:cs typeface="Calibri"/>
              </a:rPr>
              <a:t> </a:t>
            </a:r>
            <a:r>
              <a:rPr sz="2000" dirty="0">
                <a:solidFill>
                  <a:srgbClr val="FF0000"/>
                </a:solidFill>
                <a:latin typeface="Calibri"/>
                <a:cs typeface="Calibri"/>
              </a:rPr>
              <a:t>,</a:t>
            </a:r>
            <a:r>
              <a:rPr sz="2000" spc="-45" dirty="0">
                <a:solidFill>
                  <a:srgbClr val="FF0000"/>
                </a:solidFill>
                <a:latin typeface="Calibri"/>
                <a:cs typeface="Calibri"/>
              </a:rPr>
              <a:t> </a:t>
            </a:r>
            <a:r>
              <a:rPr sz="2000" dirty="0">
                <a:solidFill>
                  <a:srgbClr val="FF0000"/>
                </a:solidFill>
                <a:latin typeface="Calibri"/>
                <a:cs typeface="Calibri"/>
              </a:rPr>
              <a:t>risk</a:t>
            </a:r>
            <a:r>
              <a:rPr sz="2000" spc="-30" dirty="0">
                <a:solidFill>
                  <a:srgbClr val="FF0000"/>
                </a:solidFill>
                <a:latin typeface="Calibri"/>
                <a:cs typeface="Calibri"/>
              </a:rPr>
              <a:t> </a:t>
            </a:r>
            <a:r>
              <a:rPr sz="2000" dirty="0">
                <a:solidFill>
                  <a:srgbClr val="FF0000"/>
                </a:solidFill>
                <a:latin typeface="Calibri"/>
                <a:cs typeface="Calibri"/>
              </a:rPr>
              <a:t>of</a:t>
            </a:r>
            <a:r>
              <a:rPr sz="2000" spc="-45" dirty="0">
                <a:solidFill>
                  <a:srgbClr val="FF0000"/>
                </a:solidFill>
                <a:latin typeface="Calibri"/>
                <a:cs typeface="Calibri"/>
              </a:rPr>
              <a:t> </a:t>
            </a:r>
            <a:r>
              <a:rPr sz="2000" spc="-10" dirty="0">
                <a:solidFill>
                  <a:srgbClr val="FF0000"/>
                </a:solidFill>
                <a:latin typeface="Calibri"/>
                <a:cs typeface="Calibri"/>
              </a:rPr>
              <a:t>recurrence,</a:t>
            </a:r>
            <a:r>
              <a:rPr sz="2000" spc="-40" dirty="0">
                <a:solidFill>
                  <a:srgbClr val="FF0000"/>
                </a:solidFill>
                <a:latin typeface="Calibri"/>
                <a:cs typeface="Calibri"/>
              </a:rPr>
              <a:t> </a:t>
            </a:r>
            <a:r>
              <a:rPr sz="2000" spc="-10" dirty="0">
                <a:solidFill>
                  <a:srgbClr val="FF0000"/>
                </a:solidFill>
                <a:latin typeface="Calibri"/>
                <a:cs typeface="Calibri"/>
              </a:rPr>
              <a:t>worsening</a:t>
            </a:r>
            <a:r>
              <a:rPr sz="2000" spc="-45" dirty="0">
                <a:solidFill>
                  <a:srgbClr val="FF0000"/>
                </a:solidFill>
                <a:latin typeface="Calibri"/>
                <a:cs typeface="Calibri"/>
              </a:rPr>
              <a:t> </a:t>
            </a:r>
            <a:r>
              <a:rPr sz="2000" dirty="0">
                <a:solidFill>
                  <a:srgbClr val="FF0000"/>
                </a:solidFill>
                <a:latin typeface="Calibri"/>
                <a:cs typeface="Calibri"/>
              </a:rPr>
              <a:t>heart</a:t>
            </a:r>
            <a:r>
              <a:rPr sz="2000" spc="-35" dirty="0">
                <a:solidFill>
                  <a:srgbClr val="FF0000"/>
                </a:solidFill>
                <a:latin typeface="Calibri"/>
                <a:cs typeface="Calibri"/>
              </a:rPr>
              <a:t> </a:t>
            </a:r>
            <a:r>
              <a:rPr sz="2000" dirty="0">
                <a:solidFill>
                  <a:srgbClr val="FF0000"/>
                </a:solidFill>
                <a:latin typeface="Calibri"/>
                <a:cs typeface="Calibri"/>
              </a:rPr>
              <a:t>failure</a:t>
            </a:r>
            <a:r>
              <a:rPr sz="2000" spc="-30" dirty="0">
                <a:solidFill>
                  <a:srgbClr val="FF0000"/>
                </a:solidFill>
                <a:latin typeface="Calibri"/>
                <a:cs typeface="Calibri"/>
              </a:rPr>
              <a:t> </a:t>
            </a:r>
            <a:r>
              <a:rPr sz="2000" dirty="0">
                <a:solidFill>
                  <a:srgbClr val="FF0000"/>
                </a:solidFill>
                <a:latin typeface="Calibri"/>
                <a:cs typeface="Calibri"/>
              </a:rPr>
              <a:t>(</a:t>
            </a:r>
            <a:r>
              <a:rPr sz="2000" b="1" dirty="0">
                <a:solidFill>
                  <a:srgbClr val="FF0000"/>
                </a:solidFill>
                <a:latin typeface="Calibri"/>
                <a:cs typeface="Calibri"/>
              </a:rPr>
              <a:t>50%</a:t>
            </a:r>
            <a:r>
              <a:rPr sz="2000" dirty="0">
                <a:solidFill>
                  <a:srgbClr val="FF0000"/>
                </a:solidFill>
                <a:latin typeface="Calibri"/>
                <a:cs typeface="Calibri"/>
              </a:rPr>
              <a:t>)</a:t>
            </a:r>
            <a:r>
              <a:rPr sz="2000" spc="-60" dirty="0">
                <a:solidFill>
                  <a:srgbClr val="FF0000"/>
                </a:solidFill>
                <a:latin typeface="Calibri"/>
                <a:cs typeface="Calibri"/>
              </a:rPr>
              <a:t> </a:t>
            </a:r>
            <a:r>
              <a:rPr sz="2000" dirty="0">
                <a:solidFill>
                  <a:srgbClr val="FF0000"/>
                </a:solidFill>
                <a:latin typeface="Calibri"/>
                <a:cs typeface="Calibri"/>
              </a:rPr>
              <a:t>and</a:t>
            </a:r>
            <a:r>
              <a:rPr sz="2000" spc="-40" dirty="0">
                <a:solidFill>
                  <a:srgbClr val="FF0000"/>
                </a:solidFill>
                <a:latin typeface="Calibri"/>
                <a:cs typeface="Calibri"/>
              </a:rPr>
              <a:t> </a:t>
            </a:r>
            <a:r>
              <a:rPr sz="2000" dirty="0">
                <a:solidFill>
                  <a:srgbClr val="FF0000"/>
                </a:solidFill>
                <a:latin typeface="Calibri"/>
                <a:cs typeface="Calibri"/>
              </a:rPr>
              <a:t>death</a:t>
            </a:r>
            <a:r>
              <a:rPr sz="2000" spc="-35" dirty="0">
                <a:solidFill>
                  <a:srgbClr val="FF0000"/>
                </a:solidFill>
                <a:latin typeface="Calibri"/>
                <a:cs typeface="Calibri"/>
              </a:rPr>
              <a:t> </a:t>
            </a:r>
            <a:r>
              <a:rPr sz="2000" spc="-10" dirty="0">
                <a:solidFill>
                  <a:srgbClr val="FF0000"/>
                </a:solidFill>
                <a:latin typeface="Calibri"/>
                <a:cs typeface="Calibri"/>
              </a:rPr>
              <a:t>(</a:t>
            </a:r>
            <a:r>
              <a:rPr sz="2000" b="1" spc="-10" dirty="0">
                <a:solidFill>
                  <a:srgbClr val="FF0000"/>
                </a:solidFill>
                <a:latin typeface="Calibri"/>
                <a:cs typeface="Calibri"/>
              </a:rPr>
              <a:t>25%</a:t>
            </a:r>
            <a:r>
              <a:rPr sz="2000" spc="-10" dirty="0">
                <a:solidFill>
                  <a:srgbClr val="FF0000"/>
                </a:solidFill>
                <a:latin typeface="Calibri"/>
                <a:cs typeface="Calibri"/>
              </a:rPr>
              <a:t>)</a:t>
            </a:r>
            <a:endParaRPr sz="2000">
              <a:latin typeface="Calibri"/>
              <a:cs typeface="Calibri"/>
            </a:endParaRPr>
          </a:p>
        </p:txBody>
      </p:sp>
      <p:sp>
        <p:nvSpPr>
          <p:cNvPr id="8" name="object 8"/>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9" name="object 9"/>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72819" cy="1935480"/>
          </a:xfrm>
          <a:custGeom>
            <a:avLst/>
            <a:gdLst/>
            <a:ahLst/>
            <a:cxnLst/>
            <a:rect l="l" t="t" r="r" b="b"/>
            <a:pathLst>
              <a:path w="972819" h="1935480">
                <a:moveTo>
                  <a:pt x="972705" y="1321562"/>
                </a:moveTo>
                <a:lnTo>
                  <a:pt x="795185" y="1144028"/>
                </a:lnTo>
                <a:lnTo>
                  <a:pt x="972312" y="967740"/>
                </a:lnTo>
                <a:lnTo>
                  <a:pt x="0" y="0"/>
                </a:lnTo>
                <a:lnTo>
                  <a:pt x="0" y="1935480"/>
                </a:lnTo>
                <a:lnTo>
                  <a:pt x="445681" y="1491894"/>
                </a:lnTo>
                <a:lnTo>
                  <a:pt x="624027" y="1670177"/>
                </a:lnTo>
                <a:lnTo>
                  <a:pt x="972705" y="1321562"/>
                </a:lnTo>
                <a:close/>
              </a:path>
            </a:pathLst>
          </a:custGeom>
          <a:solidFill>
            <a:srgbClr val="FFC000">
              <a:alpha val="30198"/>
            </a:srgbClr>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90424" rIns="0" bIns="0" rtlCol="0">
            <a:spAutoFit/>
          </a:bodyPr>
          <a:lstStyle/>
          <a:p>
            <a:pPr marL="12700">
              <a:lnSpc>
                <a:spcPct val="100000"/>
              </a:lnSpc>
              <a:spcBef>
                <a:spcPts val="100"/>
              </a:spcBef>
            </a:pPr>
            <a:r>
              <a:rPr sz="3600" dirty="0"/>
              <a:t>Cardiovascular</a:t>
            </a:r>
            <a:r>
              <a:rPr sz="3600" spc="-125" dirty="0"/>
              <a:t> </a:t>
            </a:r>
            <a:r>
              <a:rPr sz="3600" spc="-10" dirty="0"/>
              <a:t>adaptation</a:t>
            </a:r>
            <a:r>
              <a:rPr sz="3600" spc="-95" dirty="0"/>
              <a:t> </a:t>
            </a:r>
            <a:r>
              <a:rPr sz="3600" dirty="0"/>
              <a:t>to</a:t>
            </a:r>
            <a:r>
              <a:rPr sz="3600" spc="-135" dirty="0"/>
              <a:t> </a:t>
            </a:r>
            <a:r>
              <a:rPr sz="3600" spc="-10" dirty="0"/>
              <a:t>pregnancy</a:t>
            </a:r>
            <a:endParaRPr sz="3600"/>
          </a:p>
        </p:txBody>
      </p:sp>
      <p:pic>
        <p:nvPicPr>
          <p:cNvPr id="4" name="object 4"/>
          <p:cNvPicPr/>
          <p:nvPr/>
        </p:nvPicPr>
        <p:blipFill>
          <a:blip r:embed="rId2" cstate="print"/>
          <a:stretch>
            <a:fillRect/>
          </a:stretch>
        </p:blipFill>
        <p:spPr>
          <a:xfrm>
            <a:off x="1580388" y="1778507"/>
            <a:ext cx="9535667" cy="4725924"/>
          </a:xfrm>
          <a:prstGeom prst="rect">
            <a:avLst/>
          </a:prstGeom>
        </p:spPr>
      </p:pic>
      <p:sp>
        <p:nvSpPr>
          <p:cNvPr id="5" name="object 5"/>
          <p:cNvSpPr/>
          <p:nvPr/>
        </p:nvSpPr>
        <p:spPr>
          <a:xfrm>
            <a:off x="11177905" y="4600955"/>
            <a:ext cx="1014094" cy="2018030"/>
          </a:xfrm>
          <a:custGeom>
            <a:avLst/>
            <a:gdLst/>
            <a:ahLst/>
            <a:cxnLst/>
            <a:rect l="l" t="t" r="r" b="b"/>
            <a:pathLst>
              <a:path w="1014095" h="2018029">
                <a:moveTo>
                  <a:pt x="1014095" y="0"/>
                </a:moveTo>
                <a:lnTo>
                  <a:pt x="635" y="1008888"/>
                </a:lnTo>
                <a:lnTo>
                  <a:pt x="181559" y="1189012"/>
                </a:lnTo>
                <a:lnTo>
                  <a:pt x="0" y="1370545"/>
                </a:lnTo>
                <a:lnTo>
                  <a:pt x="343408" y="1713890"/>
                </a:lnTo>
                <a:lnTo>
                  <a:pt x="525678" y="1531581"/>
                </a:lnTo>
                <a:lnTo>
                  <a:pt x="1014095" y="2017776"/>
                </a:lnTo>
                <a:lnTo>
                  <a:pt x="1014095" y="0"/>
                </a:lnTo>
                <a:close/>
              </a:path>
            </a:pathLst>
          </a:custGeom>
          <a:solidFill>
            <a:srgbClr val="4472C4">
              <a:alpha val="30198"/>
            </a:srgbClr>
          </a:solid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45769" y="486791"/>
            <a:ext cx="4906010" cy="620395"/>
          </a:xfrm>
          <a:custGeom>
            <a:avLst/>
            <a:gdLst/>
            <a:ahLst/>
            <a:cxnLst/>
            <a:rect l="l" t="t" r="r" b="b"/>
            <a:pathLst>
              <a:path w="4906010" h="620394">
                <a:moveTo>
                  <a:pt x="4905756" y="0"/>
                </a:moveTo>
                <a:lnTo>
                  <a:pt x="0" y="0"/>
                </a:lnTo>
                <a:lnTo>
                  <a:pt x="0" y="620267"/>
                </a:lnTo>
                <a:lnTo>
                  <a:pt x="4905756" y="620267"/>
                </a:lnTo>
                <a:lnTo>
                  <a:pt x="4905756" y="0"/>
                </a:lnTo>
                <a:close/>
              </a:path>
            </a:pathLst>
          </a:custGeom>
          <a:solidFill>
            <a:srgbClr val="C0C0C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223520">
              <a:lnSpc>
                <a:spcPct val="100000"/>
              </a:lnSpc>
              <a:spcBef>
                <a:spcPts val="95"/>
              </a:spcBef>
            </a:pPr>
            <a:r>
              <a:rPr spc="-35" dirty="0"/>
              <a:t>Pulmonary</a:t>
            </a:r>
            <a:r>
              <a:rPr spc="-155" dirty="0"/>
              <a:t> </a:t>
            </a:r>
            <a:r>
              <a:rPr spc="-30" dirty="0"/>
              <a:t>hypertension</a:t>
            </a:r>
          </a:p>
        </p:txBody>
      </p:sp>
      <p:sp>
        <p:nvSpPr>
          <p:cNvPr id="4" name="object 4"/>
          <p:cNvSpPr/>
          <p:nvPr/>
        </p:nvSpPr>
        <p:spPr>
          <a:xfrm>
            <a:off x="0" y="0"/>
            <a:ext cx="2834640" cy="1485265"/>
          </a:xfrm>
          <a:custGeom>
            <a:avLst/>
            <a:gdLst/>
            <a:ahLst/>
            <a:cxnLst/>
            <a:rect l="l" t="t" r="r" b="b"/>
            <a:pathLst>
              <a:path w="2834640" h="1485265">
                <a:moveTo>
                  <a:pt x="2834640" y="0"/>
                </a:moveTo>
                <a:lnTo>
                  <a:pt x="0" y="0"/>
                </a:lnTo>
                <a:lnTo>
                  <a:pt x="0" y="257683"/>
                </a:lnTo>
                <a:lnTo>
                  <a:pt x="518972" y="752919"/>
                </a:lnTo>
                <a:lnTo>
                  <a:pt x="273050" y="998855"/>
                </a:lnTo>
                <a:lnTo>
                  <a:pt x="759167" y="1485011"/>
                </a:lnTo>
                <a:lnTo>
                  <a:pt x="1016482" y="1227670"/>
                </a:lnTo>
                <a:lnTo>
                  <a:pt x="1282319" y="1481328"/>
                </a:lnTo>
                <a:lnTo>
                  <a:pt x="2834640" y="0"/>
                </a:lnTo>
                <a:close/>
              </a:path>
            </a:pathLst>
          </a:custGeom>
          <a:solidFill>
            <a:srgbClr val="FFC000">
              <a:alpha val="30198"/>
            </a:srgbClr>
          </a:solidFill>
        </p:spPr>
        <p:txBody>
          <a:bodyPr wrap="square" lIns="0" tIns="0" rIns="0" bIns="0" rtlCol="0"/>
          <a:lstStyle/>
          <a:p>
            <a:endParaRPr/>
          </a:p>
        </p:txBody>
      </p:sp>
      <p:sp>
        <p:nvSpPr>
          <p:cNvPr id="5" name="object 5"/>
          <p:cNvSpPr/>
          <p:nvPr/>
        </p:nvSpPr>
        <p:spPr>
          <a:xfrm>
            <a:off x="10520172" y="0"/>
            <a:ext cx="1671955" cy="1567815"/>
          </a:xfrm>
          <a:custGeom>
            <a:avLst/>
            <a:gdLst/>
            <a:ahLst/>
            <a:cxnLst/>
            <a:rect l="l" t="t" r="r" b="b"/>
            <a:pathLst>
              <a:path w="1671954" h="1567815">
                <a:moveTo>
                  <a:pt x="1671828" y="0"/>
                </a:moveTo>
                <a:lnTo>
                  <a:pt x="275463" y="0"/>
                </a:lnTo>
                <a:lnTo>
                  <a:pt x="0" y="275475"/>
                </a:lnTo>
                <a:lnTo>
                  <a:pt x="234683" y="510171"/>
                </a:lnTo>
                <a:lnTo>
                  <a:pt x="0" y="744855"/>
                </a:lnTo>
                <a:lnTo>
                  <a:pt x="456311" y="1201166"/>
                </a:lnTo>
                <a:lnTo>
                  <a:pt x="690994" y="966482"/>
                </a:lnTo>
                <a:lnTo>
                  <a:pt x="1292352" y="1567815"/>
                </a:lnTo>
                <a:lnTo>
                  <a:pt x="1671828" y="1188339"/>
                </a:lnTo>
                <a:lnTo>
                  <a:pt x="1671828" y="0"/>
                </a:lnTo>
                <a:close/>
              </a:path>
            </a:pathLst>
          </a:custGeom>
          <a:solidFill>
            <a:srgbClr val="4472C4">
              <a:alpha val="30198"/>
            </a:srgbClr>
          </a:solidFill>
        </p:spPr>
        <p:txBody>
          <a:bodyPr wrap="square" lIns="0" tIns="0" rIns="0" bIns="0" rtlCol="0"/>
          <a:lstStyle/>
          <a:p>
            <a:endParaRPr/>
          </a:p>
        </p:txBody>
      </p:sp>
      <p:sp>
        <p:nvSpPr>
          <p:cNvPr id="6" name="object 6"/>
          <p:cNvSpPr txBox="1"/>
          <p:nvPr/>
        </p:nvSpPr>
        <p:spPr>
          <a:xfrm>
            <a:off x="550570" y="1604010"/>
            <a:ext cx="109855" cy="314960"/>
          </a:xfrm>
          <a:prstGeom prst="rect">
            <a:avLst/>
          </a:prstGeom>
        </p:spPr>
        <p:txBody>
          <a:bodyPr vert="horz" wrap="square" lIns="0" tIns="12065" rIns="0" bIns="0" rtlCol="0">
            <a:spAutoFit/>
          </a:bodyPr>
          <a:lstStyle/>
          <a:p>
            <a:pPr marL="12700">
              <a:lnSpc>
                <a:spcPct val="100000"/>
              </a:lnSpc>
              <a:spcBef>
                <a:spcPts val="95"/>
              </a:spcBef>
            </a:pPr>
            <a:r>
              <a:rPr sz="1900" spc="-50" dirty="0">
                <a:latin typeface="Arial"/>
                <a:cs typeface="Arial"/>
              </a:rPr>
              <a:t>•</a:t>
            </a:r>
            <a:endParaRPr sz="1900">
              <a:latin typeface="Arial"/>
              <a:cs typeface="Arial"/>
            </a:endParaRPr>
          </a:p>
        </p:txBody>
      </p:sp>
      <p:sp>
        <p:nvSpPr>
          <p:cNvPr id="7" name="object 7"/>
          <p:cNvSpPr txBox="1"/>
          <p:nvPr/>
        </p:nvSpPr>
        <p:spPr>
          <a:xfrm>
            <a:off x="791857" y="1626870"/>
            <a:ext cx="3014980" cy="294640"/>
          </a:xfrm>
          <a:prstGeom prst="rect">
            <a:avLst/>
          </a:prstGeom>
          <a:solidFill>
            <a:srgbClr val="FFFF00"/>
          </a:solidFill>
        </p:spPr>
        <p:txBody>
          <a:bodyPr vert="horz" wrap="square" lIns="0" tIns="0" rIns="0" bIns="0" rtlCol="0">
            <a:spAutoFit/>
          </a:bodyPr>
          <a:lstStyle/>
          <a:p>
            <a:pPr>
              <a:lnSpc>
                <a:spcPts val="2195"/>
              </a:lnSpc>
            </a:pPr>
            <a:r>
              <a:rPr sz="1900" b="1" dirty="0">
                <a:latin typeface="Calibri"/>
                <a:cs typeface="Calibri"/>
              </a:rPr>
              <a:t>Pulmonary</a:t>
            </a:r>
            <a:r>
              <a:rPr sz="1900" b="1" spc="-70" dirty="0">
                <a:latin typeface="Calibri"/>
                <a:cs typeface="Calibri"/>
              </a:rPr>
              <a:t> </a:t>
            </a:r>
            <a:r>
              <a:rPr sz="1900" b="1" spc="-10" dirty="0">
                <a:latin typeface="Calibri"/>
                <a:cs typeface="Calibri"/>
              </a:rPr>
              <a:t>hypertension</a:t>
            </a:r>
            <a:r>
              <a:rPr sz="1900" b="1" spc="-40" dirty="0">
                <a:latin typeface="Calibri"/>
                <a:cs typeface="Calibri"/>
              </a:rPr>
              <a:t> </a:t>
            </a:r>
            <a:r>
              <a:rPr sz="1900" b="1" spc="-20" dirty="0">
                <a:latin typeface="Calibri"/>
                <a:cs typeface="Calibri"/>
              </a:rPr>
              <a:t>(PH)</a:t>
            </a:r>
            <a:endParaRPr sz="1900">
              <a:latin typeface="Calibri"/>
              <a:cs typeface="Calibri"/>
            </a:endParaRPr>
          </a:p>
        </p:txBody>
      </p:sp>
      <p:sp>
        <p:nvSpPr>
          <p:cNvPr id="8" name="object 8"/>
          <p:cNvSpPr txBox="1"/>
          <p:nvPr/>
        </p:nvSpPr>
        <p:spPr>
          <a:xfrm>
            <a:off x="3794252" y="1604010"/>
            <a:ext cx="2806065" cy="314960"/>
          </a:xfrm>
          <a:prstGeom prst="rect">
            <a:avLst/>
          </a:prstGeom>
        </p:spPr>
        <p:txBody>
          <a:bodyPr vert="horz" wrap="square" lIns="0" tIns="12065" rIns="0" bIns="0" rtlCol="0">
            <a:spAutoFit/>
          </a:bodyPr>
          <a:lstStyle/>
          <a:p>
            <a:pPr marL="12700">
              <a:lnSpc>
                <a:spcPct val="100000"/>
              </a:lnSpc>
              <a:spcBef>
                <a:spcPts val="95"/>
              </a:spcBef>
            </a:pPr>
            <a:r>
              <a:rPr sz="1900" dirty="0">
                <a:latin typeface="Calibri"/>
                <a:cs typeface="Calibri"/>
              </a:rPr>
              <a:t>is</a:t>
            </a:r>
            <a:r>
              <a:rPr sz="1900" spc="-35" dirty="0">
                <a:latin typeface="Calibri"/>
                <a:cs typeface="Calibri"/>
              </a:rPr>
              <a:t> </a:t>
            </a:r>
            <a:r>
              <a:rPr sz="1900" dirty="0">
                <a:latin typeface="Calibri"/>
                <a:cs typeface="Calibri"/>
              </a:rPr>
              <a:t>defined</a:t>
            </a:r>
            <a:r>
              <a:rPr sz="1900" spc="-35" dirty="0">
                <a:latin typeface="Calibri"/>
                <a:cs typeface="Calibri"/>
              </a:rPr>
              <a:t> </a:t>
            </a:r>
            <a:r>
              <a:rPr sz="1900" dirty="0">
                <a:latin typeface="Calibri"/>
                <a:cs typeface="Calibri"/>
              </a:rPr>
              <a:t>as</a:t>
            </a:r>
            <a:r>
              <a:rPr sz="1900" spc="-40" dirty="0">
                <a:latin typeface="Calibri"/>
                <a:cs typeface="Calibri"/>
              </a:rPr>
              <a:t> </a:t>
            </a:r>
            <a:r>
              <a:rPr sz="1900" dirty="0">
                <a:latin typeface="Calibri"/>
                <a:cs typeface="Calibri"/>
              </a:rPr>
              <a:t>a</a:t>
            </a:r>
            <a:r>
              <a:rPr sz="1900" spc="-20" dirty="0">
                <a:latin typeface="Calibri"/>
                <a:cs typeface="Calibri"/>
              </a:rPr>
              <a:t> mPAP</a:t>
            </a:r>
            <a:r>
              <a:rPr sz="1900" spc="-15" dirty="0">
                <a:latin typeface="Calibri"/>
                <a:cs typeface="Calibri"/>
              </a:rPr>
              <a:t> </a:t>
            </a:r>
            <a:r>
              <a:rPr sz="1900" dirty="0">
                <a:latin typeface="Calibri"/>
                <a:cs typeface="Calibri"/>
              </a:rPr>
              <a:t>of</a:t>
            </a:r>
            <a:r>
              <a:rPr sz="1900" spc="-45" dirty="0">
                <a:latin typeface="Calibri"/>
                <a:cs typeface="Calibri"/>
              </a:rPr>
              <a:t> </a:t>
            </a:r>
            <a:r>
              <a:rPr sz="1900" dirty="0">
                <a:latin typeface="Arial"/>
                <a:cs typeface="Arial"/>
              </a:rPr>
              <a:t>≥</a:t>
            </a:r>
            <a:r>
              <a:rPr sz="1900" spc="-35" dirty="0">
                <a:latin typeface="Arial"/>
                <a:cs typeface="Arial"/>
              </a:rPr>
              <a:t> </a:t>
            </a:r>
            <a:r>
              <a:rPr sz="1900" spc="-25" dirty="0">
                <a:latin typeface="Arial"/>
                <a:cs typeface="Arial"/>
              </a:rPr>
              <a:t>25</a:t>
            </a:r>
            <a:endParaRPr sz="1900">
              <a:latin typeface="Arial"/>
              <a:cs typeface="Arial"/>
            </a:endParaRPr>
          </a:p>
        </p:txBody>
      </p:sp>
      <p:sp>
        <p:nvSpPr>
          <p:cNvPr id="9" name="object 9"/>
          <p:cNvSpPr txBox="1"/>
          <p:nvPr/>
        </p:nvSpPr>
        <p:spPr>
          <a:xfrm>
            <a:off x="779170" y="1872233"/>
            <a:ext cx="4669790" cy="314960"/>
          </a:xfrm>
          <a:prstGeom prst="rect">
            <a:avLst/>
          </a:prstGeom>
        </p:spPr>
        <p:txBody>
          <a:bodyPr vert="horz" wrap="square" lIns="0" tIns="12065" rIns="0" bIns="0" rtlCol="0">
            <a:spAutoFit/>
          </a:bodyPr>
          <a:lstStyle/>
          <a:p>
            <a:pPr marL="12700">
              <a:lnSpc>
                <a:spcPct val="100000"/>
              </a:lnSpc>
              <a:spcBef>
                <a:spcPts val="95"/>
              </a:spcBef>
            </a:pPr>
            <a:r>
              <a:rPr sz="1900" dirty="0">
                <a:latin typeface="Arial"/>
                <a:cs typeface="Arial"/>
              </a:rPr>
              <a:t>mmHg</a:t>
            </a:r>
            <a:r>
              <a:rPr sz="1900" spc="-25" dirty="0">
                <a:latin typeface="Arial"/>
                <a:cs typeface="Arial"/>
              </a:rPr>
              <a:t> </a:t>
            </a:r>
            <a:r>
              <a:rPr sz="1900" dirty="0">
                <a:latin typeface="Arial"/>
                <a:cs typeface="Arial"/>
              </a:rPr>
              <a:t>at</a:t>
            </a:r>
            <a:r>
              <a:rPr sz="1900" spc="-35" dirty="0">
                <a:latin typeface="Arial"/>
                <a:cs typeface="Arial"/>
              </a:rPr>
              <a:t> </a:t>
            </a:r>
            <a:r>
              <a:rPr sz="1900" dirty="0">
                <a:latin typeface="Arial"/>
                <a:cs typeface="Arial"/>
              </a:rPr>
              <a:t>rest</a:t>
            </a:r>
            <a:r>
              <a:rPr sz="1900" spc="-20" dirty="0">
                <a:latin typeface="Arial"/>
                <a:cs typeface="Arial"/>
              </a:rPr>
              <a:t> </a:t>
            </a:r>
            <a:r>
              <a:rPr sz="1900" dirty="0">
                <a:latin typeface="Arial"/>
                <a:cs typeface="Arial"/>
              </a:rPr>
              <a:t>or</a:t>
            </a:r>
            <a:r>
              <a:rPr sz="1900" spc="-15" dirty="0">
                <a:latin typeface="Arial"/>
                <a:cs typeface="Arial"/>
              </a:rPr>
              <a:t> </a:t>
            </a:r>
            <a:r>
              <a:rPr sz="1900" dirty="0">
                <a:latin typeface="Arial"/>
                <a:cs typeface="Arial"/>
              </a:rPr>
              <a:t>≥</a:t>
            </a:r>
            <a:r>
              <a:rPr sz="1900" spc="-45" dirty="0">
                <a:latin typeface="Arial"/>
                <a:cs typeface="Arial"/>
              </a:rPr>
              <a:t> </a:t>
            </a:r>
            <a:r>
              <a:rPr sz="1900" dirty="0">
                <a:latin typeface="Arial"/>
                <a:cs typeface="Arial"/>
              </a:rPr>
              <a:t>30</a:t>
            </a:r>
            <a:r>
              <a:rPr sz="1900" spc="-20" dirty="0">
                <a:latin typeface="Arial"/>
                <a:cs typeface="Arial"/>
              </a:rPr>
              <a:t> </a:t>
            </a:r>
            <a:r>
              <a:rPr sz="1900" dirty="0">
                <a:latin typeface="Arial"/>
                <a:cs typeface="Arial"/>
              </a:rPr>
              <a:t>mmHg</a:t>
            </a:r>
            <a:r>
              <a:rPr sz="1900" spc="-10" dirty="0">
                <a:latin typeface="Arial"/>
                <a:cs typeface="Arial"/>
              </a:rPr>
              <a:t> </a:t>
            </a:r>
            <a:r>
              <a:rPr sz="1900" dirty="0">
                <a:latin typeface="Arial"/>
                <a:cs typeface="Arial"/>
              </a:rPr>
              <a:t>upon</a:t>
            </a:r>
            <a:r>
              <a:rPr sz="1900" spc="-10" dirty="0">
                <a:latin typeface="Arial"/>
                <a:cs typeface="Arial"/>
              </a:rPr>
              <a:t> exertion.</a:t>
            </a:r>
            <a:endParaRPr sz="1900">
              <a:latin typeface="Arial"/>
              <a:cs typeface="Arial"/>
            </a:endParaRPr>
          </a:p>
        </p:txBody>
      </p:sp>
      <p:sp>
        <p:nvSpPr>
          <p:cNvPr id="10" name="object 10"/>
          <p:cNvSpPr txBox="1"/>
          <p:nvPr/>
        </p:nvSpPr>
        <p:spPr>
          <a:xfrm>
            <a:off x="550570" y="2251710"/>
            <a:ext cx="6096000" cy="1223010"/>
          </a:xfrm>
          <a:prstGeom prst="rect">
            <a:avLst/>
          </a:prstGeom>
        </p:spPr>
        <p:txBody>
          <a:bodyPr vert="horz" wrap="square" lIns="0" tIns="12065" rIns="0" bIns="0" rtlCol="0">
            <a:spAutoFit/>
          </a:bodyPr>
          <a:lstStyle/>
          <a:p>
            <a:pPr marL="240665" indent="-227965">
              <a:lnSpc>
                <a:spcPts val="2165"/>
              </a:lnSpc>
              <a:spcBef>
                <a:spcPts val="95"/>
              </a:spcBef>
              <a:buFont typeface="Arial"/>
              <a:buChar char="•"/>
              <a:tabLst>
                <a:tab pos="240665" algn="l"/>
              </a:tabLst>
            </a:pPr>
            <a:r>
              <a:rPr sz="1900" spc="-10" dirty="0">
                <a:latin typeface="Calibri"/>
                <a:cs typeface="Calibri"/>
              </a:rPr>
              <a:t>Women</a:t>
            </a:r>
            <a:r>
              <a:rPr sz="1900" spc="-65" dirty="0">
                <a:latin typeface="Calibri"/>
                <a:cs typeface="Calibri"/>
              </a:rPr>
              <a:t> </a:t>
            </a:r>
            <a:r>
              <a:rPr sz="1900" dirty="0">
                <a:latin typeface="Calibri"/>
                <a:cs typeface="Calibri"/>
              </a:rPr>
              <a:t>with</a:t>
            </a:r>
            <a:r>
              <a:rPr sz="1900" spc="-55" dirty="0">
                <a:latin typeface="Calibri"/>
                <a:cs typeface="Calibri"/>
              </a:rPr>
              <a:t> </a:t>
            </a:r>
            <a:r>
              <a:rPr sz="1900" dirty="0">
                <a:latin typeface="Calibri"/>
                <a:cs typeface="Calibri"/>
              </a:rPr>
              <a:t>pulmonary</a:t>
            </a:r>
            <a:r>
              <a:rPr sz="1900" spc="-50" dirty="0">
                <a:latin typeface="Calibri"/>
                <a:cs typeface="Calibri"/>
              </a:rPr>
              <a:t> </a:t>
            </a:r>
            <a:r>
              <a:rPr sz="1900" spc="-10" dirty="0">
                <a:latin typeface="Calibri"/>
                <a:cs typeface="Calibri"/>
              </a:rPr>
              <a:t>hypertension</a:t>
            </a:r>
            <a:r>
              <a:rPr sz="1900" spc="-45" dirty="0">
                <a:latin typeface="Calibri"/>
                <a:cs typeface="Calibri"/>
              </a:rPr>
              <a:t> </a:t>
            </a:r>
            <a:r>
              <a:rPr sz="1900" dirty="0">
                <a:latin typeface="Calibri"/>
                <a:cs typeface="Calibri"/>
              </a:rPr>
              <a:t>from</a:t>
            </a:r>
            <a:r>
              <a:rPr sz="1900" spc="-55" dirty="0">
                <a:latin typeface="Calibri"/>
                <a:cs typeface="Calibri"/>
              </a:rPr>
              <a:t> </a:t>
            </a:r>
            <a:r>
              <a:rPr sz="1900" spc="-10" dirty="0">
                <a:latin typeface="Calibri"/>
                <a:cs typeface="Calibri"/>
              </a:rPr>
              <a:t>whatever</a:t>
            </a:r>
            <a:r>
              <a:rPr sz="1900" spc="-45" dirty="0">
                <a:latin typeface="Calibri"/>
                <a:cs typeface="Calibri"/>
              </a:rPr>
              <a:t> </a:t>
            </a:r>
            <a:r>
              <a:rPr sz="1900" spc="-10" dirty="0">
                <a:latin typeface="Calibri"/>
                <a:cs typeface="Calibri"/>
              </a:rPr>
              <a:t>cause</a:t>
            </a:r>
            <a:endParaRPr sz="1900">
              <a:latin typeface="Calibri"/>
              <a:cs typeface="Calibri"/>
            </a:endParaRPr>
          </a:p>
          <a:p>
            <a:pPr marL="241300">
              <a:lnSpc>
                <a:spcPts val="2165"/>
              </a:lnSpc>
            </a:pPr>
            <a:r>
              <a:rPr sz="1900" dirty="0">
                <a:latin typeface="Calibri"/>
                <a:cs typeface="Calibri"/>
              </a:rPr>
              <a:t>are</a:t>
            </a:r>
            <a:r>
              <a:rPr sz="1900" spc="-45" dirty="0">
                <a:latin typeface="Calibri"/>
                <a:cs typeface="Calibri"/>
              </a:rPr>
              <a:t> </a:t>
            </a:r>
            <a:r>
              <a:rPr sz="1900" dirty="0">
                <a:solidFill>
                  <a:srgbClr val="FF0000"/>
                </a:solidFill>
                <a:latin typeface="Calibri"/>
                <a:cs typeface="Calibri"/>
              </a:rPr>
              <a:t>at</a:t>
            </a:r>
            <a:r>
              <a:rPr sz="1900" spc="-60" dirty="0">
                <a:solidFill>
                  <a:srgbClr val="FF0000"/>
                </a:solidFill>
                <a:latin typeface="Calibri"/>
                <a:cs typeface="Calibri"/>
              </a:rPr>
              <a:t> </a:t>
            </a:r>
            <a:r>
              <a:rPr sz="1900" dirty="0">
                <a:solidFill>
                  <a:srgbClr val="FF0000"/>
                </a:solidFill>
                <a:latin typeface="Calibri"/>
                <a:cs typeface="Calibri"/>
              </a:rPr>
              <a:t>increased</a:t>
            </a:r>
            <a:r>
              <a:rPr sz="1900" spc="-55" dirty="0">
                <a:solidFill>
                  <a:srgbClr val="FF0000"/>
                </a:solidFill>
                <a:latin typeface="Calibri"/>
                <a:cs typeface="Calibri"/>
              </a:rPr>
              <a:t> </a:t>
            </a:r>
            <a:r>
              <a:rPr sz="1900" dirty="0">
                <a:solidFill>
                  <a:srgbClr val="FF0000"/>
                </a:solidFill>
                <a:latin typeface="Calibri"/>
                <a:cs typeface="Calibri"/>
              </a:rPr>
              <a:t>risk</a:t>
            </a:r>
            <a:r>
              <a:rPr sz="1900" spc="-50" dirty="0">
                <a:solidFill>
                  <a:srgbClr val="FF0000"/>
                </a:solidFill>
                <a:latin typeface="Calibri"/>
                <a:cs typeface="Calibri"/>
              </a:rPr>
              <a:t> </a:t>
            </a:r>
            <a:r>
              <a:rPr sz="1900" dirty="0">
                <a:solidFill>
                  <a:srgbClr val="FF0000"/>
                </a:solidFill>
                <a:latin typeface="Calibri"/>
                <a:cs typeface="Calibri"/>
              </a:rPr>
              <a:t>during</a:t>
            </a:r>
            <a:r>
              <a:rPr sz="1900" spc="-25" dirty="0">
                <a:solidFill>
                  <a:srgbClr val="FF0000"/>
                </a:solidFill>
                <a:latin typeface="Calibri"/>
                <a:cs typeface="Calibri"/>
              </a:rPr>
              <a:t> </a:t>
            </a:r>
            <a:r>
              <a:rPr sz="1900" spc="-10" dirty="0">
                <a:solidFill>
                  <a:srgbClr val="FF0000"/>
                </a:solidFill>
                <a:latin typeface="Calibri"/>
                <a:cs typeface="Calibri"/>
              </a:rPr>
              <a:t>pregnancy</a:t>
            </a:r>
            <a:r>
              <a:rPr sz="1900" spc="-10" dirty="0">
                <a:latin typeface="Calibri"/>
                <a:cs typeface="Calibri"/>
              </a:rPr>
              <a:t>.</a:t>
            </a:r>
            <a:endParaRPr sz="1900">
              <a:latin typeface="Calibri"/>
              <a:cs typeface="Calibri"/>
            </a:endParaRPr>
          </a:p>
          <a:p>
            <a:pPr marL="241300" marR="40640" indent="-228600">
              <a:lnSpc>
                <a:spcPts val="2050"/>
              </a:lnSpc>
              <a:spcBef>
                <a:spcPts val="1030"/>
              </a:spcBef>
              <a:buFont typeface="Arial"/>
              <a:buChar char="•"/>
              <a:tabLst>
                <a:tab pos="241300" algn="l"/>
              </a:tabLst>
            </a:pPr>
            <a:r>
              <a:rPr sz="1900" dirty="0">
                <a:latin typeface="Calibri"/>
                <a:cs typeface="Calibri"/>
              </a:rPr>
              <a:t>The</a:t>
            </a:r>
            <a:r>
              <a:rPr sz="1900" spc="-60" dirty="0">
                <a:latin typeface="Calibri"/>
                <a:cs typeface="Calibri"/>
              </a:rPr>
              <a:t> </a:t>
            </a:r>
            <a:r>
              <a:rPr sz="1900" dirty="0">
                <a:solidFill>
                  <a:srgbClr val="FF0000"/>
                </a:solidFill>
                <a:latin typeface="Calibri"/>
                <a:cs typeface="Calibri"/>
              </a:rPr>
              <a:t>maternal</a:t>
            </a:r>
            <a:r>
              <a:rPr sz="1900" spc="-60" dirty="0">
                <a:solidFill>
                  <a:srgbClr val="FF0000"/>
                </a:solidFill>
                <a:latin typeface="Calibri"/>
                <a:cs typeface="Calibri"/>
              </a:rPr>
              <a:t> </a:t>
            </a:r>
            <a:r>
              <a:rPr sz="1900" dirty="0">
                <a:solidFill>
                  <a:srgbClr val="FF0000"/>
                </a:solidFill>
                <a:latin typeface="Calibri"/>
                <a:cs typeface="Calibri"/>
              </a:rPr>
              <a:t>mortality</a:t>
            </a:r>
            <a:r>
              <a:rPr sz="1900" spc="-45" dirty="0">
                <a:solidFill>
                  <a:srgbClr val="FF0000"/>
                </a:solidFill>
                <a:latin typeface="Calibri"/>
                <a:cs typeface="Calibri"/>
              </a:rPr>
              <a:t> </a:t>
            </a:r>
            <a:r>
              <a:rPr sz="1900" spc="-10" dirty="0">
                <a:solidFill>
                  <a:srgbClr val="FF0000"/>
                </a:solidFill>
                <a:latin typeface="Calibri"/>
                <a:cs typeface="Calibri"/>
              </a:rPr>
              <a:t>rate</a:t>
            </a:r>
            <a:r>
              <a:rPr sz="1900" spc="-65" dirty="0">
                <a:solidFill>
                  <a:srgbClr val="FF0000"/>
                </a:solidFill>
                <a:latin typeface="Calibri"/>
                <a:cs typeface="Calibri"/>
              </a:rPr>
              <a:t> </a:t>
            </a:r>
            <a:r>
              <a:rPr sz="1900" dirty="0">
                <a:solidFill>
                  <a:srgbClr val="FF0000"/>
                </a:solidFill>
                <a:latin typeface="Calibri"/>
                <a:cs typeface="Calibri"/>
              </a:rPr>
              <a:t>was</a:t>
            </a:r>
            <a:r>
              <a:rPr sz="1900" spc="-80" dirty="0">
                <a:solidFill>
                  <a:srgbClr val="FF0000"/>
                </a:solidFill>
                <a:latin typeface="Calibri"/>
                <a:cs typeface="Calibri"/>
              </a:rPr>
              <a:t> </a:t>
            </a:r>
            <a:r>
              <a:rPr sz="1900" dirty="0">
                <a:solidFill>
                  <a:srgbClr val="FF0000"/>
                </a:solidFill>
                <a:latin typeface="Calibri"/>
                <a:cs typeface="Calibri"/>
              </a:rPr>
              <a:t>40%,</a:t>
            </a:r>
            <a:r>
              <a:rPr sz="1900" spc="-60" dirty="0">
                <a:solidFill>
                  <a:srgbClr val="FF0000"/>
                </a:solidFill>
                <a:latin typeface="Calibri"/>
                <a:cs typeface="Calibri"/>
              </a:rPr>
              <a:t> </a:t>
            </a:r>
            <a:r>
              <a:rPr sz="1900" dirty="0">
                <a:latin typeface="Calibri"/>
                <a:cs typeface="Calibri"/>
              </a:rPr>
              <a:t>but</a:t>
            </a:r>
            <a:r>
              <a:rPr sz="1900" spc="-65" dirty="0">
                <a:latin typeface="Calibri"/>
                <a:cs typeface="Calibri"/>
              </a:rPr>
              <a:t> </a:t>
            </a:r>
            <a:r>
              <a:rPr sz="1900" dirty="0">
                <a:latin typeface="Calibri"/>
                <a:cs typeface="Calibri"/>
              </a:rPr>
              <a:t>more</a:t>
            </a:r>
            <a:r>
              <a:rPr sz="1900" spc="-60" dirty="0">
                <a:latin typeface="Calibri"/>
                <a:cs typeface="Calibri"/>
              </a:rPr>
              <a:t> </a:t>
            </a:r>
            <a:r>
              <a:rPr sz="1900" dirty="0">
                <a:latin typeface="Calibri"/>
                <a:cs typeface="Calibri"/>
              </a:rPr>
              <a:t>recent</a:t>
            </a:r>
            <a:r>
              <a:rPr sz="1900" spc="-65" dirty="0">
                <a:latin typeface="Calibri"/>
                <a:cs typeface="Calibri"/>
              </a:rPr>
              <a:t> </a:t>
            </a:r>
            <a:r>
              <a:rPr sz="1900" spc="-20" dirty="0">
                <a:latin typeface="Calibri"/>
                <a:cs typeface="Calibri"/>
              </a:rPr>
              <a:t>data </a:t>
            </a:r>
            <a:r>
              <a:rPr sz="1900" dirty="0">
                <a:latin typeface="Calibri"/>
                <a:cs typeface="Calibri"/>
              </a:rPr>
              <a:t>suggest</a:t>
            </a:r>
            <a:r>
              <a:rPr sz="1900" spc="-60" dirty="0">
                <a:latin typeface="Calibri"/>
                <a:cs typeface="Calibri"/>
              </a:rPr>
              <a:t> </a:t>
            </a:r>
            <a:r>
              <a:rPr sz="1900" dirty="0">
                <a:latin typeface="Calibri"/>
                <a:cs typeface="Calibri"/>
              </a:rPr>
              <a:t>this</a:t>
            </a:r>
            <a:r>
              <a:rPr sz="1900" spc="-70" dirty="0">
                <a:latin typeface="Calibri"/>
                <a:cs typeface="Calibri"/>
              </a:rPr>
              <a:t> </a:t>
            </a:r>
            <a:r>
              <a:rPr sz="1900" dirty="0">
                <a:latin typeface="Calibri"/>
                <a:cs typeface="Calibri"/>
              </a:rPr>
              <a:t>may</a:t>
            </a:r>
            <a:r>
              <a:rPr sz="1900" spc="-65" dirty="0">
                <a:latin typeface="Calibri"/>
                <a:cs typeface="Calibri"/>
              </a:rPr>
              <a:t> </a:t>
            </a:r>
            <a:r>
              <a:rPr sz="1900" dirty="0">
                <a:latin typeface="Calibri"/>
                <a:cs typeface="Calibri"/>
              </a:rPr>
              <a:t>have</a:t>
            </a:r>
            <a:r>
              <a:rPr sz="1900" spc="-45" dirty="0">
                <a:latin typeface="Calibri"/>
                <a:cs typeface="Calibri"/>
              </a:rPr>
              <a:t> </a:t>
            </a:r>
            <a:r>
              <a:rPr sz="1900" dirty="0">
                <a:solidFill>
                  <a:srgbClr val="FF0000"/>
                </a:solidFill>
                <a:latin typeface="Calibri"/>
                <a:cs typeface="Calibri"/>
              </a:rPr>
              <a:t>fallen</a:t>
            </a:r>
            <a:r>
              <a:rPr sz="1900" spc="-55" dirty="0">
                <a:solidFill>
                  <a:srgbClr val="FF0000"/>
                </a:solidFill>
                <a:latin typeface="Calibri"/>
                <a:cs typeface="Calibri"/>
              </a:rPr>
              <a:t> </a:t>
            </a:r>
            <a:r>
              <a:rPr sz="1900" dirty="0">
                <a:solidFill>
                  <a:srgbClr val="FF0000"/>
                </a:solidFill>
                <a:latin typeface="Calibri"/>
                <a:cs typeface="Calibri"/>
              </a:rPr>
              <a:t>to</a:t>
            </a:r>
            <a:r>
              <a:rPr sz="1900" spc="-70" dirty="0">
                <a:solidFill>
                  <a:srgbClr val="FF0000"/>
                </a:solidFill>
                <a:latin typeface="Calibri"/>
                <a:cs typeface="Calibri"/>
              </a:rPr>
              <a:t> </a:t>
            </a:r>
            <a:r>
              <a:rPr sz="1900" dirty="0">
                <a:solidFill>
                  <a:srgbClr val="FF0000"/>
                </a:solidFill>
                <a:latin typeface="Calibri"/>
                <a:cs typeface="Calibri"/>
              </a:rPr>
              <a:t>about</a:t>
            </a:r>
            <a:r>
              <a:rPr sz="1900" spc="-50" dirty="0">
                <a:solidFill>
                  <a:srgbClr val="FF0000"/>
                </a:solidFill>
                <a:latin typeface="Calibri"/>
                <a:cs typeface="Calibri"/>
              </a:rPr>
              <a:t> </a:t>
            </a:r>
            <a:r>
              <a:rPr sz="1900" spc="-10" dirty="0">
                <a:solidFill>
                  <a:srgbClr val="FF0000"/>
                </a:solidFill>
                <a:latin typeface="Calibri"/>
                <a:cs typeface="Calibri"/>
              </a:rPr>
              <a:t>10%–25%.</a:t>
            </a:r>
            <a:endParaRPr sz="1900">
              <a:latin typeface="Calibri"/>
              <a:cs typeface="Calibri"/>
            </a:endParaRPr>
          </a:p>
        </p:txBody>
      </p:sp>
      <p:sp>
        <p:nvSpPr>
          <p:cNvPr id="11" name="object 11"/>
          <p:cNvSpPr txBox="1"/>
          <p:nvPr/>
        </p:nvSpPr>
        <p:spPr>
          <a:xfrm>
            <a:off x="550570" y="3547364"/>
            <a:ext cx="109855" cy="314960"/>
          </a:xfrm>
          <a:prstGeom prst="rect">
            <a:avLst/>
          </a:prstGeom>
        </p:spPr>
        <p:txBody>
          <a:bodyPr vert="horz" wrap="square" lIns="0" tIns="12065" rIns="0" bIns="0" rtlCol="0">
            <a:spAutoFit/>
          </a:bodyPr>
          <a:lstStyle/>
          <a:p>
            <a:pPr marL="12700">
              <a:lnSpc>
                <a:spcPct val="100000"/>
              </a:lnSpc>
              <a:spcBef>
                <a:spcPts val="95"/>
              </a:spcBef>
            </a:pPr>
            <a:r>
              <a:rPr sz="1900" spc="-50" dirty="0">
                <a:latin typeface="Arial"/>
                <a:cs typeface="Arial"/>
              </a:rPr>
              <a:t>•</a:t>
            </a:r>
            <a:endParaRPr sz="1900">
              <a:latin typeface="Arial"/>
              <a:cs typeface="Arial"/>
            </a:endParaRPr>
          </a:p>
        </p:txBody>
      </p:sp>
      <p:sp>
        <p:nvSpPr>
          <p:cNvPr id="12" name="object 12"/>
          <p:cNvSpPr txBox="1"/>
          <p:nvPr/>
        </p:nvSpPr>
        <p:spPr>
          <a:xfrm>
            <a:off x="791857" y="3569970"/>
            <a:ext cx="2053589" cy="294640"/>
          </a:xfrm>
          <a:prstGeom prst="rect">
            <a:avLst/>
          </a:prstGeom>
          <a:solidFill>
            <a:srgbClr val="FFFF00"/>
          </a:solidFill>
        </p:spPr>
        <p:txBody>
          <a:bodyPr vert="horz" wrap="square" lIns="0" tIns="0" rIns="0" bIns="0" rtlCol="0">
            <a:spAutoFit/>
          </a:bodyPr>
          <a:lstStyle/>
          <a:p>
            <a:pPr>
              <a:lnSpc>
                <a:spcPts val="2200"/>
              </a:lnSpc>
            </a:pPr>
            <a:r>
              <a:rPr sz="1900" u="heavy" spc="-20" dirty="0">
                <a:uFill>
                  <a:solidFill>
                    <a:srgbClr val="000000"/>
                  </a:solidFill>
                </a:uFill>
                <a:latin typeface="Calibri"/>
                <a:cs typeface="Calibri"/>
              </a:rPr>
              <a:t>Two</a:t>
            </a:r>
            <a:r>
              <a:rPr sz="1900" u="heavy" spc="-65" dirty="0">
                <a:uFill>
                  <a:solidFill>
                    <a:srgbClr val="000000"/>
                  </a:solidFill>
                </a:uFill>
                <a:latin typeface="Calibri"/>
                <a:cs typeface="Calibri"/>
              </a:rPr>
              <a:t> </a:t>
            </a:r>
            <a:r>
              <a:rPr sz="1900" u="heavy" spc="-10" dirty="0">
                <a:uFill>
                  <a:solidFill>
                    <a:srgbClr val="000000"/>
                  </a:solidFill>
                </a:uFill>
                <a:latin typeface="Calibri"/>
                <a:cs typeface="Calibri"/>
              </a:rPr>
              <a:t>subgroups</a:t>
            </a:r>
            <a:r>
              <a:rPr sz="1900" spc="-40" dirty="0">
                <a:latin typeface="Calibri"/>
                <a:cs typeface="Calibri"/>
              </a:rPr>
              <a:t> </a:t>
            </a:r>
            <a:r>
              <a:rPr sz="1900" spc="-10" dirty="0">
                <a:latin typeface="Calibri"/>
                <a:cs typeface="Calibri"/>
              </a:rPr>
              <a:t>exist:</a:t>
            </a:r>
            <a:endParaRPr sz="1900">
              <a:latin typeface="Calibri"/>
              <a:cs typeface="Calibri"/>
            </a:endParaRPr>
          </a:p>
        </p:txBody>
      </p:sp>
      <p:sp>
        <p:nvSpPr>
          <p:cNvPr id="13" name="object 13"/>
          <p:cNvSpPr txBox="1"/>
          <p:nvPr/>
        </p:nvSpPr>
        <p:spPr>
          <a:xfrm>
            <a:off x="1007770" y="3871976"/>
            <a:ext cx="5666740" cy="1682114"/>
          </a:xfrm>
          <a:prstGeom prst="rect">
            <a:avLst/>
          </a:prstGeom>
        </p:spPr>
        <p:txBody>
          <a:bodyPr vert="horz" wrap="square" lIns="0" tIns="41275" rIns="0" bIns="0" rtlCol="0">
            <a:spAutoFit/>
          </a:bodyPr>
          <a:lstStyle/>
          <a:p>
            <a:pPr marL="12700" marR="62230" indent="187325">
              <a:lnSpc>
                <a:spcPct val="90000"/>
              </a:lnSpc>
              <a:spcBef>
                <a:spcPts val="325"/>
              </a:spcBef>
              <a:buClr>
                <a:srgbClr val="000000"/>
              </a:buClr>
              <a:buAutoNum type="romanUcPeriod"/>
              <a:tabLst>
                <a:tab pos="200025" algn="l"/>
              </a:tabLst>
            </a:pPr>
            <a:r>
              <a:rPr sz="1900" dirty="0">
                <a:solidFill>
                  <a:srgbClr val="FF0000"/>
                </a:solidFill>
                <a:latin typeface="Calibri"/>
                <a:cs typeface="Calibri"/>
              </a:rPr>
              <a:t>Some</a:t>
            </a:r>
            <a:r>
              <a:rPr sz="1900" spc="-60" dirty="0">
                <a:solidFill>
                  <a:srgbClr val="FF0000"/>
                </a:solidFill>
                <a:latin typeface="Calibri"/>
                <a:cs typeface="Calibri"/>
              </a:rPr>
              <a:t> </a:t>
            </a:r>
            <a:r>
              <a:rPr sz="1900" dirty="0">
                <a:solidFill>
                  <a:srgbClr val="FF0000"/>
                </a:solidFill>
                <a:latin typeface="Calibri"/>
                <a:cs typeface="Calibri"/>
              </a:rPr>
              <a:t>patients</a:t>
            </a:r>
            <a:r>
              <a:rPr sz="1900" spc="-70" dirty="0">
                <a:solidFill>
                  <a:srgbClr val="FF0000"/>
                </a:solidFill>
                <a:latin typeface="Calibri"/>
                <a:cs typeface="Calibri"/>
              </a:rPr>
              <a:t> </a:t>
            </a:r>
            <a:r>
              <a:rPr sz="1900" dirty="0">
                <a:solidFill>
                  <a:srgbClr val="FF0000"/>
                </a:solidFill>
                <a:latin typeface="Calibri"/>
                <a:cs typeface="Calibri"/>
              </a:rPr>
              <a:t>have</a:t>
            </a:r>
            <a:r>
              <a:rPr sz="1900" spc="-35" dirty="0">
                <a:solidFill>
                  <a:srgbClr val="FF0000"/>
                </a:solidFill>
                <a:latin typeface="Calibri"/>
                <a:cs typeface="Calibri"/>
              </a:rPr>
              <a:t> </a:t>
            </a:r>
            <a:r>
              <a:rPr sz="1900" dirty="0">
                <a:solidFill>
                  <a:srgbClr val="FF0000"/>
                </a:solidFill>
                <a:latin typeface="Calibri"/>
                <a:cs typeface="Calibri"/>
              </a:rPr>
              <a:t>a</a:t>
            </a:r>
            <a:r>
              <a:rPr sz="1900" spc="-65" dirty="0">
                <a:solidFill>
                  <a:srgbClr val="FF0000"/>
                </a:solidFill>
                <a:latin typeface="Calibri"/>
                <a:cs typeface="Calibri"/>
              </a:rPr>
              <a:t> </a:t>
            </a:r>
            <a:r>
              <a:rPr sz="1900" dirty="0">
                <a:solidFill>
                  <a:srgbClr val="FF0000"/>
                </a:solidFill>
                <a:latin typeface="Calibri"/>
                <a:cs typeface="Calibri"/>
              </a:rPr>
              <a:t>positive</a:t>
            </a:r>
            <a:r>
              <a:rPr sz="1900" spc="-40" dirty="0">
                <a:solidFill>
                  <a:srgbClr val="FF0000"/>
                </a:solidFill>
                <a:latin typeface="Calibri"/>
                <a:cs typeface="Calibri"/>
              </a:rPr>
              <a:t> </a:t>
            </a:r>
            <a:r>
              <a:rPr sz="1900" dirty="0">
                <a:solidFill>
                  <a:srgbClr val="FF0000"/>
                </a:solidFill>
                <a:latin typeface="Calibri"/>
                <a:cs typeface="Calibri"/>
              </a:rPr>
              <a:t>pulmonary</a:t>
            </a:r>
            <a:r>
              <a:rPr sz="1900" spc="-50" dirty="0">
                <a:solidFill>
                  <a:srgbClr val="FF0000"/>
                </a:solidFill>
                <a:latin typeface="Calibri"/>
                <a:cs typeface="Calibri"/>
              </a:rPr>
              <a:t> </a:t>
            </a:r>
            <a:r>
              <a:rPr sz="1900" spc="-10" dirty="0">
                <a:solidFill>
                  <a:srgbClr val="FF0000"/>
                </a:solidFill>
                <a:latin typeface="Calibri"/>
                <a:cs typeface="Calibri"/>
              </a:rPr>
              <a:t>vasodilator </a:t>
            </a:r>
            <a:r>
              <a:rPr sz="1900" dirty="0">
                <a:latin typeface="Calibri"/>
                <a:cs typeface="Calibri"/>
              </a:rPr>
              <a:t>response</a:t>
            </a:r>
            <a:r>
              <a:rPr sz="1900" spc="-65" dirty="0">
                <a:latin typeface="Calibri"/>
                <a:cs typeface="Calibri"/>
              </a:rPr>
              <a:t> </a:t>
            </a:r>
            <a:r>
              <a:rPr sz="1900" dirty="0">
                <a:latin typeface="Calibri"/>
                <a:cs typeface="Calibri"/>
              </a:rPr>
              <a:t>and</a:t>
            </a:r>
            <a:r>
              <a:rPr sz="1900" spc="-65" dirty="0">
                <a:latin typeface="Calibri"/>
                <a:cs typeface="Calibri"/>
              </a:rPr>
              <a:t> </a:t>
            </a:r>
            <a:r>
              <a:rPr sz="1900" dirty="0">
                <a:latin typeface="Calibri"/>
                <a:cs typeface="Calibri"/>
              </a:rPr>
              <a:t>may</a:t>
            </a:r>
            <a:r>
              <a:rPr sz="1900" spc="-75" dirty="0">
                <a:latin typeface="Calibri"/>
                <a:cs typeface="Calibri"/>
              </a:rPr>
              <a:t> </a:t>
            </a:r>
            <a:r>
              <a:rPr sz="1900" dirty="0">
                <a:latin typeface="Calibri"/>
                <a:cs typeface="Calibri"/>
              </a:rPr>
              <a:t>be</a:t>
            </a:r>
            <a:r>
              <a:rPr sz="1900" spc="-70" dirty="0">
                <a:latin typeface="Calibri"/>
                <a:cs typeface="Calibri"/>
              </a:rPr>
              <a:t> </a:t>
            </a:r>
            <a:r>
              <a:rPr sz="1900" dirty="0">
                <a:latin typeface="Calibri"/>
                <a:cs typeface="Calibri"/>
              </a:rPr>
              <a:t>treated</a:t>
            </a:r>
            <a:r>
              <a:rPr sz="1900" spc="-55" dirty="0">
                <a:latin typeface="Calibri"/>
                <a:cs typeface="Calibri"/>
              </a:rPr>
              <a:t> </a:t>
            </a:r>
            <a:r>
              <a:rPr sz="1900" dirty="0">
                <a:latin typeface="Calibri"/>
                <a:cs typeface="Calibri"/>
              </a:rPr>
              <a:t>with</a:t>
            </a:r>
            <a:r>
              <a:rPr sz="1900" spc="-70" dirty="0">
                <a:latin typeface="Calibri"/>
                <a:cs typeface="Calibri"/>
              </a:rPr>
              <a:t> </a:t>
            </a:r>
            <a:r>
              <a:rPr sz="1900" dirty="0">
                <a:latin typeface="Calibri"/>
                <a:cs typeface="Calibri"/>
              </a:rPr>
              <a:t>calcium</a:t>
            </a:r>
            <a:r>
              <a:rPr sz="1900" spc="-70" dirty="0">
                <a:latin typeface="Calibri"/>
                <a:cs typeface="Calibri"/>
              </a:rPr>
              <a:t> </a:t>
            </a:r>
            <a:r>
              <a:rPr sz="1900" spc="-10" dirty="0">
                <a:latin typeface="Calibri"/>
                <a:cs typeface="Calibri"/>
              </a:rPr>
              <a:t>antagonists</a:t>
            </a:r>
            <a:r>
              <a:rPr sz="1900" spc="-55" dirty="0">
                <a:latin typeface="Calibri"/>
                <a:cs typeface="Calibri"/>
              </a:rPr>
              <a:t> </a:t>
            </a:r>
            <a:r>
              <a:rPr sz="1900" spc="-25" dirty="0">
                <a:latin typeface="Calibri"/>
                <a:cs typeface="Calibri"/>
              </a:rPr>
              <a:t>to </a:t>
            </a:r>
            <a:r>
              <a:rPr sz="1900" dirty="0">
                <a:latin typeface="Calibri"/>
                <a:cs typeface="Calibri"/>
              </a:rPr>
              <a:t>lower</a:t>
            </a:r>
            <a:r>
              <a:rPr sz="1900" spc="-60" dirty="0">
                <a:latin typeface="Calibri"/>
                <a:cs typeface="Calibri"/>
              </a:rPr>
              <a:t> </a:t>
            </a:r>
            <a:r>
              <a:rPr sz="1900" dirty="0">
                <a:latin typeface="Calibri"/>
                <a:cs typeface="Calibri"/>
              </a:rPr>
              <a:t>their</a:t>
            </a:r>
            <a:r>
              <a:rPr sz="1900" spc="-60" dirty="0">
                <a:latin typeface="Calibri"/>
                <a:cs typeface="Calibri"/>
              </a:rPr>
              <a:t> </a:t>
            </a:r>
            <a:r>
              <a:rPr sz="1900" dirty="0">
                <a:latin typeface="Calibri"/>
                <a:cs typeface="Calibri"/>
              </a:rPr>
              <a:t>pulmonary</a:t>
            </a:r>
            <a:r>
              <a:rPr sz="1900" spc="-55" dirty="0">
                <a:latin typeface="Calibri"/>
                <a:cs typeface="Calibri"/>
              </a:rPr>
              <a:t> </a:t>
            </a:r>
            <a:r>
              <a:rPr sz="1900" spc="-10" dirty="0">
                <a:latin typeface="Calibri"/>
                <a:cs typeface="Calibri"/>
              </a:rPr>
              <a:t>pressures.</a:t>
            </a:r>
            <a:endParaRPr sz="1900">
              <a:latin typeface="Calibri"/>
              <a:cs typeface="Calibri"/>
            </a:endParaRPr>
          </a:p>
          <a:p>
            <a:pPr marL="12700" marR="5080" indent="248920">
              <a:lnSpc>
                <a:spcPts val="2050"/>
              </a:lnSpc>
              <a:spcBef>
                <a:spcPts val="535"/>
              </a:spcBef>
              <a:buClr>
                <a:srgbClr val="000000"/>
              </a:buClr>
              <a:buAutoNum type="romanUcPeriod"/>
              <a:tabLst>
                <a:tab pos="261620" algn="l"/>
              </a:tabLst>
            </a:pPr>
            <a:r>
              <a:rPr sz="1900" dirty="0">
                <a:solidFill>
                  <a:srgbClr val="FF0000"/>
                </a:solidFill>
                <a:latin typeface="Calibri"/>
                <a:cs typeface="Calibri"/>
              </a:rPr>
              <a:t>Some</a:t>
            </a:r>
            <a:r>
              <a:rPr sz="1900" spc="-55" dirty="0">
                <a:solidFill>
                  <a:srgbClr val="FF0000"/>
                </a:solidFill>
                <a:latin typeface="Calibri"/>
                <a:cs typeface="Calibri"/>
              </a:rPr>
              <a:t> </a:t>
            </a:r>
            <a:r>
              <a:rPr sz="1900" dirty="0">
                <a:solidFill>
                  <a:srgbClr val="FF0000"/>
                </a:solidFill>
                <a:latin typeface="Calibri"/>
                <a:cs typeface="Calibri"/>
              </a:rPr>
              <a:t>other</a:t>
            </a:r>
            <a:r>
              <a:rPr sz="1900" spc="-30" dirty="0">
                <a:solidFill>
                  <a:srgbClr val="FF0000"/>
                </a:solidFill>
                <a:latin typeface="Calibri"/>
                <a:cs typeface="Calibri"/>
              </a:rPr>
              <a:t> </a:t>
            </a:r>
            <a:r>
              <a:rPr sz="1900" dirty="0">
                <a:solidFill>
                  <a:srgbClr val="FF0000"/>
                </a:solidFill>
                <a:latin typeface="Calibri"/>
                <a:cs typeface="Calibri"/>
              </a:rPr>
              <a:t>women</a:t>
            </a:r>
            <a:r>
              <a:rPr sz="1900" spc="-45" dirty="0">
                <a:solidFill>
                  <a:srgbClr val="FF0000"/>
                </a:solidFill>
                <a:latin typeface="Calibri"/>
                <a:cs typeface="Calibri"/>
              </a:rPr>
              <a:t> </a:t>
            </a:r>
            <a:r>
              <a:rPr sz="1900" dirty="0">
                <a:solidFill>
                  <a:srgbClr val="FF0000"/>
                </a:solidFill>
                <a:latin typeface="Calibri"/>
                <a:cs typeface="Calibri"/>
              </a:rPr>
              <a:t>show</a:t>
            </a:r>
            <a:r>
              <a:rPr sz="1900" spc="-40" dirty="0">
                <a:solidFill>
                  <a:srgbClr val="FF0000"/>
                </a:solidFill>
                <a:latin typeface="Calibri"/>
                <a:cs typeface="Calibri"/>
              </a:rPr>
              <a:t> </a:t>
            </a:r>
            <a:r>
              <a:rPr sz="1900" dirty="0">
                <a:solidFill>
                  <a:srgbClr val="FF0000"/>
                </a:solidFill>
                <a:latin typeface="Calibri"/>
                <a:cs typeface="Calibri"/>
              </a:rPr>
              <a:t>a</a:t>
            </a:r>
            <a:r>
              <a:rPr sz="1900" spc="-50" dirty="0">
                <a:solidFill>
                  <a:srgbClr val="FF0000"/>
                </a:solidFill>
                <a:latin typeface="Calibri"/>
                <a:cs typeface="Calibri"/>
              </a:rPr>
              <a:t> </a:t>
            </a:r>
            <a:r>
              <a:rPr sz="1900" dirty="0">
                <a:solidFill>
                  <a:srgbClr val="FF0000"/>
                </a:solidFill>
                <a:latin typeface="Calibri"/>
                <a:cs typeface="Calibri"/>
              </a:rPr>
              <a:t>fixed</a:t>
            </a:r>
            <a:r>
              <a:rPr sz="1900" spc="-35" dirty="0">
                <a:solidFill>
                  <a:srgbClr val="FF0000"/>
                </a:solidFill>
                <a:latin typeface="Calibri"/>
                <a:cs typeface="Calibri"/>
              </a:rPr>
              <a:t> </a:t>
            </a:r>
            <a:r>
              <a:rPr sz="1900" dirty="0">
                <a:solidFill>
                  <a:srgbClr val="FF0000"/>
                </a:solidFill>
                <a:latin typeface="Calibri"/>
                <a:cs typeface="Calibri"/>
              </a:rPr>
              <a:t>PVR</a:t>
            </a:r>
            <a:r>
              <a:rPr sz="1900" spc="-25" dirty="0">
                <a:solidFill>
                  <a:srgbClr val="FF0000"/>
                </a:solidFill>
                <a:latin typeface="Calibri"/>
                <a:cs typeface="Calibri"/>
              </a:rPr>
              <a:t> </a:t>
            </a:r>
            <a:r>
              <a:rPr sz="1900" dirty="0">
                <a:latin typeface="Calibri"/>
                <a:cs typeface="Calibri"/>
              </a:rPr>
              <a:t>and</a:t>
            </a:r>
            <a:r>
              <a:rPr sz="1900" spc="-50" dirty="0">
                <a:latin typeface="Calibri"/>
                <a:cs typeface="Calibri"/>
              </a:rPr>
              <a:t> </a:t>
            </a:r>
            <a:r>
              <a:rPr sz="1900" dirty="0">
                <a:latin typeface="Calibri"/>
                <a:cs typeface="Calibri"/>
              </a:rPr>
              <a:t>those</a:t>
            </a:r>
            <a:r>
              <a:rPr sz="1900" spc="-40" dirty="0">
                <a:latin typeface="Calibri"/>
                <a:cs typeface="Calibri"/>
              </a:rPr>
              <a:t> </a:t>
            </a:r>
            <a:r>
              <a:rPr sz="1900" spc="-10" dirty="0">
                <a:latin typeface="Calibri"/>
                <a:cs typeface="Calibri"/>
              </a:rPr>
              <a:t>should </a:t>
            </a:r>
            <a:r>
              <a:rPr sz="1900" dirty="0">
                <a:latin typeface="Calibri"/>
                <a:cs typeface="Calibri"/>
              </a:rPr>
              <a:t>be</a:t>
            </a:r>
            <a:r>
              <a:rPr sz="1900" spc="-75" dirty="0">
                <a:latin typeface="Calibri"/>
                <a:cs typeface="Calibri"/>
              </a:rPr>
              <a:t> </a:t>
            </a:r>
            <a:r>
              <a:rPr sz="1900" dirty="0">
                <a:latin typeface="Calibri"/>
                <a:cs typeface="Calibri"/>
              </a:rPr>
              <a:t>actively</a:t>
            </a:r>
            <a:r>
              <a:rPr sz="1900" spc="-60" dirty="0">
                <a:latin typeface="Calibri"/>
                <a:cs typeface="Calibri"/>
              </a:rPr>
              <a:t> </a:t>
            </a:r>
            <a:r>
              <a:rPr sz="1900" dirty="0">
                <a:latin typeface="Calibri"/>
                <a:cs typeface="Calibri"/>
              </a:rPr>
              <a:t>advised</a:t>
            </a:r>
            <a:r>
              <a:rPr sz="1900" spc="-55" dirty="0">
                <a:latin typeface="Calibri"/>
                <a:cs typeface="Calibri"/>
              </a:rPr>
              <a:t> </a:t>
            </a:r>
            <a:r>
              <a:rPr sz="1900" dirty="0">
                <a:latin typeface="Calibri"/>
                <a:cs typeface="Calibri"/>
              </a:rPr>
              <a:t>against</a:t>
            </a:r>
            <a:r>
              <a:rPr sz="1900" spc="-70" dirty="0">
                <a:latin typeface="Calibri"/>
                <a:cs typeface="Calibri"/>
              </a:rPr>
              <a:t> </a:t>
            </a:r>
            <a:r>
              <a:rPr sz="1900" dirty="0">
                <a:latin typeface="Calibri"/>
                <a:cs typeface="Calibri"/>
              </a:rPr>
              <a:t>pregnancy</a:t>
            </a:r>
            <a:r>
              <a:rPr sz="1900" spc="-60" dirty="0">
                <a:latin typeface="Calibri"/>
                <a:cs typeface="Calibri"/>
              </a:rPr>
              <a:t> </a:t>
            </a:r>
            <a:r>
              <a:rPr sz="1900" dirty="0">
                <a:latin typeface="Calibri"/>
                <a:cs typeface="Calibri"/>
              </a:rPr>
              <a:t>and</a:t>
            </a:r>
            <a:r>
              <a:rPr sz="1900" spc="-80" dirty="0">
                <a:latin typeface="Calibri"/>
                <a:cs typeface="Calibri"/>
              </a:rPr>
              <a:t> </a:t>
            </a:r>
            <a:r>
              <a:rPr sz="1900" spc="-10" dirty="0">
                <a:latin typeface="Calibri"/>
                <a:cs typeface="Calibri"/>
              </a:rPr>
              <a:t>adequate contraception’s</a:t>
            </a:r>
            <a:r>
              <a:rPr sz="1900" spc="240" dirty="0">
                <a:latin typeface="Calibri"/>
                <a:cs typeface="Calibri"/>
              </a:rPr>
              <a:t> </a:t>
            </a:r>
            <a:r>
              <a:rPr sz="1900" spc="-10" dirty="0">
                <a:latin typeface="Calibri"/>
                <a:cs typeface="Calibri"/>
              </a:rPr>
              <a:t>recommended.</a:t>
            </a:r>
            <a:endParaRPr sz="1900">
              <a:latin typeface="Calibri"/>
              <a:cs typeface="Calibri"/>
            </a:endParaRPr>
          </a:p>
        </p:txBody>
      </p:sp>
      <p:sp>
        <p:nvSpPr>
          <p:cNvPr id="14" name="object 14"/>
          <p:cNvSpPr/>
          <p:nvPr/>
        </p:nvSpPr>
        <p:spPr>
          <a:xfrm>
            <a:off x="8115300" y="6115811"/>
            <a:ext cx="1866900" cy="742315"/>
          </a:xfrm>
          <a:custGeom>
            <a:avLst/>
            <a:gdLst/>
            <a:ahLst/>
            <a:cxnLst/>
            <a:rect l="l" t="t" r="r" b="b"/>
            <a:pathLst>
              <a:path w="1866900" h="742315">
                <a:moveTo>
                  <a:pt x="1866900" y="742188"/>
                </a:moveTo>
                <a:lnTo>
                  <a:pt x="1459230" y="336804"/>
                </a:lnTo>
                <a:lnTo>
                  <a:pt x="1273124" y="521868"/>
                </a:lnTo>
                <a:lnTo>
                  <a:pt x="747522" y="0"/>
                </a:lnTo>
                <a:lnTo>
                  <a:pt x="0" y="742188"/>
                </a:lnTo>
                <a:lnTo>
                  <a:pt x="1051560" y="742188"/>
                </a:lnTo>
                <a:lnTo>
                  <a:pt x="1495044" y="742188"/>
                </a:lnTo>
                <a:lnTo>
                  <a:pt x="1866900" y="742188"/>
                </a:lnTo>
                <a:close/>
              </a:path>
            </a:pathLst>
          </a:custGeom>
          <a:solidFill>
            <a:srgbClr val="4472C4">
              <a:alpha val="30198"/>
            </a:srgbClr>
          </a:solidFill>
        </p:spPr>
        <p:txBody>
          <a:bodyPr wrap="square" lIns="0" tIns="0" rIns="0" bIns="0" rtlCol="0"/>
          <a:lstStyle/>
          <a:p>
            <a:endParaRPr/>
          </a:p>
        </p:txBody>
      </p:sp>
      <p:sp>
        <p:nvSpPr>
          <p:cNvPr id="15" name="object 15"/>
          <p:cNvSpPr txBox="1"/>
          <p:nvPr/>
        </p:nvSpPr>
        <p:spPr>
          <a:xfrm>
            <a:off x="7029957" y="1514462"/>
            <a:ext cx="4531995" cy="4024629"/>
          </a:xfrm>
          <a:prstGeom prst="rect">
            <a:avLst/>
          </a:prstGeom>
        </p:spPr>
        <p:txBody>
          <a:bodyPr vert="horz" wrap="square" lIns="0" tIns="46990" rIns="0" bIns="0" rtlCol="0">
            <a:spAutoFit/>
          </a:bodyPr>
          <a:lstStyle/>
          <a:p>
            <a:pPr marL="240665" indent="-227965">
              <a:lnSpc>
                <a:spcPct val="100000"/>
              </a:lnSpc>
              <a:spcBef>
                <a:spcPts val="370"/>
              </a:spcBef>
              <a:buFont typeface="Arial"/>
              <a:buChar char="•"/>
              <a:tabLst>
                <a:tab pos="240665" algn="l"/>
              </a:tabLst>
            </a:pPr>
            <a:r>
              <a:rPr sz="1700" b="1" dirty="0">
                <a:solidFill>
                  <a:srgbClr val="FF0000"/>
                </a:solidFill>
                <a:latin typeface="Arial"/>
                <a:cs typeface="Arial"/>
              </a:rPr>
              <a:t>Signs</a:t>
            </a:r>
            <a:r>
              <a:rPr sz="1700" b="1" spc="-10" dirty="0">
                <a:solidFill>
                  <a:srgbClr val="FF0000"/>
                </a:solidFill>
                <a:latin typeface="Arial"/>
                <a:cs typeface="Arial"/>
              </a:rPr>
              <a:t> </a:t>
            </a:r>
            <a:r>
              <a:rPr sz="1700" b="1" dirty="0">
                <a:solidFill>
                  <a:srgbClr val="FF0000"/>
                </a:solidFill>
                <a:latin typeface="Arial"/>
                <a:cs typeface="Arial"/>
              </a:rPr>
              <a:t>and</a:t>
            </a:r>
            <a:r>
              <a:rPr sz="1700" b="1" spc="-10" dirty="0">
                <a:solidFill>
                  <a:srgbClr val="FF0000"/>
                </a:solidFill>
                <a:latin typeface="Arial"/>
                <a:cs typeface="Arial"/>
              </a:rPr>
              <a:t> symptoms:</a:t>
            </a:r>
            <a:endParaRPr sz="1700">
              <a:latin typeface="Arial"/>
              <a:cs typeface="Arial"/>
            </a:endParaRPr>
          </a:p>
          <a:p>
            <a:pPr marL="837565" lvl="1" indent="-139065">
              <a:lnSpc>
                <a:spcPct val="100000"/>
              </a:lnSpc>
              <a:spcBef>
                <a:spcPts val="285"/>
              </a:spcBef>
              <a:buChar char="-"/>
              <a:tabLst>
                <a:tab pos="837565" algn="l"/>
              </a:tabLst>
            </a:pPr>
            <a:r>
              <a:rPr sz="1800" spc="-10" dirty="0">
                <a:latin typeface="Arial"/>
                <a:cs typeface="Arial"/>
              </a:rPr>
              <a:t>Dyspnea</a:t>
            </a:r>
            <a:endParaRPr sz="1800">
              <a:latin typeface="Arial"/>
              <a:cs typeface="Arial"/>
            </a:endParaRPr>
          </a:p>
          <a:p>
            <a:pPr marL="838200" lvl="1" indent="-139700">
              <a:lnSpc>
                <a:spcPct val="100000"/>
              </a:lnSpc>
              <a:spcBef>
                <a:spcPts val="290"/>
              </a:spcBef>
              <a:buChar char="-"/>
              <a:tabLst>
                <a:tab pos="838200" algn="l"/>
              </a:tabLst>
            </a:pPr>
            <a:r>
              <a:rPr sz="1800" spc="-10" dirty="0">
                <a:latin typeface="Arial"/>
                <a:cs typeface="Arial"/>
              </a:rPr>
              <a:t>Palpitations</a:t>
            </a:r>
            <a:endParaRPr sz="1800">
              <a:latin typeface="Arial"/>
              <a:cs typeface="Arial"/>
            </a:endParaRPr>
          </a:p>
          <a:p>
            <a:pPr marL="837565" lvl="1" indent="-139065">
              <a:lnSpc>
                <a:spcPct val="100000"/>
              </a:lnSpc>
              <a:spcBef>
                <a:spcPts val="275"/>
              </a:spcBef>
              <a:buChar char="-"/>
              <a:tabLst>
                <a:tab pos="837565" algn="l"/>
              </a:tabLst>
            </a:pPr>
            <a:r>
              <a:rPr sz="1800" dirty="0">
                <a:latin typeface="Arial"/>
                <a:cs typeface="Arial"/>
              </a:rPr>
              <a:t>Chest</a:t>
            </a:r>
            <a:r>
              <a:rPr sz="1800" spc="-25" dirty="0">
                <a:latin typeface="Arial"/>
                <a:cs typeface="Arial"/>
              </a:rPr>
              <a:t> </a:t>
            </a:r>
            <a:r>
              <a:rPr sz="1800" spc="-20" dirty="0">
                <a:latin typeface="Arial"/>
                <a:cs typeface="Arial"/>
              </a:rPr>
              <a:t>Pain</a:t>
            </a:r>
            <a:endParaRPr sz="1800">
              <a:latin typeface="Arial"/>
              <a:cs typeface="Arial"/>
            </a:endParaRPr>
          </a:p>
          <a:p>
            <a:pPr marL="837565" lvl="1" indent="-139065">
              <a:lnSpc>
                <a:spcPct val="100000"/>
              </a:lnSpc>
              <a:spcBef>
                <a:spcPts val="290"/>
              </a:spcBef>
              <a:buChar char="-"/>
              <a:tabLst>
                <a:tab pos="837565" algn="l"/>
              </a:tabLst>
            </a:pPr>
            <a:r>
              <a:rPr sz="1800" spc="-10" dirty="0">
                <a:latin typeface="Arial"/>
                <a:cs typeface="Arial"/>
              </a:rPr>
              <a:t>Syncope</a:t>
            </a:r>
            <a:endParaRPr sz="1800">
              <a:latin typeface="Arial"/>
              <a:cs typeface="Arial"/>
            </a:endParaRPr>
          </a:p>
          <a:p>
            <a:pPr marL="1384300">
              <a:lnSpc>
                <a:spcPct val="100000"/>
              </a:lnSpc>
              <a:spcBef>
                <a:spcPts val="285"/>
              </a:spcBef>
              <a:tabLst>
                <a:tab pos="1612900" algn="l"/>
              </a:tabLst>
            </a:pPr>
            <a:r>
              <a:rPr sz="1800" spc="-50" dirty="0">
                <a:latin typeface="Arial"/>
                <a:cs typeface="Arial"/>
              </a:rPr>
              <a:t>-</a:t>
            </a:r>
            <a:r>
              <a:rPr sz="1800" dirty="0">
                <a:latin typeface="Arial"/>
                <a:cs typeface="Arial"/>
              </a:rPr>
              <a:t>	Lower</a:t>
            </a:r>
            <a:r>
              <a:rPr sz="1800" spc="-5" dirty="0">
                <a:latin typeface="Arial"/>
                <a:cs typeface="Arial"/>
              </a:rPr>
              <a:t> </a:t>
            </a:r>
            <a:r>
              <a:rPr sz="1800" dirty="0">
                <a:latin typeface="Arial"/>
                <a:cs typeface="Arial"/>
              </a:rPr>
              <a:t>limb</a:t>
            </a:r>
            <a:r>
              <a:rPr sz="1800" spc="-45" dirty="0">
                <a:latin typeface="Arial"/>
                <a:cs typeface="Arial"/>
              </a:rPr>
              <a:t> </a:t>
            </a:r>
            <a:r>
              <a:rPr sz="1800" spc="-10" dirty="0">
                <a:latin typeface="Arial"/>
                <a:cs typeface="Arial"/>
              </a:rPr>
              <a:t>edema</a:t>
            </a:r>
            <a:endParaRPr sz="1800">
              <a:latin typeface="Arial"/>
              <a:cs typeface="Arial"/>
            </a:endParaRPr>
          </a:p>
          <a:p>
            <a:pPr marL="240665" indent="-227965">
              <a:lnSpc>
                <a:spcPct val="100000"/>
              </a:lnSpc>
              <a:spcBef>
                <a:spcPts val="800"/>
              </a:spcBef>
              <a:buFont typeface="Arial"/>
              <a:buChar char="•"/>
              <a:tabLst>
                <a:tab pos="240665" algn="l"/>
              </a:tabLst>
            </a:pPr>
            <a:r>
              <a:rPr sz="1700" b="1" spc="-10" dirty="0">
                <a:solidFill>
                  <a:srgbClr val="FF0000"/>
                </a:solidFill>
                <a:latin typeface="Arial"/>
                <a:cs typeface="Arial"/>
              </a:rPr>
              <a:t>Causes:</a:t>
            </a:r>
            <a:endParaRPr sz="1700">
              <a:latin typeface="Arial"/>
              <a:cs typeface="Arial"/>
            </a:endParaRPr>
          </a:p>
          <a:p>
            <a:pPr marL="900430" indent="-201930">
              <a:lnSpc>
                <a:spcPct val="100000"/>
              </a:lnSpc>
              <a:spcBef>
                <a:spcPts val="280"/>
              </a:spcBef>
              <a:buAutoNum type="romanUcPeriod"/>
              <a:tabLst>
                <a:tab pos="900430" algn="l"/>
              </a:tabLst>
            </a:pPr>
            <a:r>
              <a:rPr sz="1800" spc="-20" dirty="0">
                <a:latin typeface="Arial"/>
                <a:cs typeface="Arial"/>
              </a:rPr>
              <a:t>PAH</a:t>
            </a:r>
            <a:r>
              <a:rPr sz="1800" spc="-90" dirty="0">
                <a:latin typeface="Arial"/>
                <a:cs typeface="Arial"/>
              </a:rPr>
              <a:t> </a:t>
            </a:r>
            <a:r>
              <a:rPr sz="1800" spc="-10" dirty="0">
                <a:latin typeface="Arial"/>
                <a:cs typeface="Arial"/>
              </a:rPr>
              <a:t>(Idiopathic)</a:t>
            </a:r>
            <a:endParaRPr sz="1800">
              <a:latin typeface="Arial"/>
              <a:cs typeface="Arial"/>
            </a:endParaRPr>
          </a:p>
          <a:p>
            <a:pPr marL="963294" indent="-264795">
              <a:lnSpc>
                <a:spcPct val="100000"/>
              </a:lnSpc>
              <a:spcBef>
                <a:spcPts val="280"/>
              </a:spcBef>
              <a:buAutoNum type="romanUcPeriod"/>
              <a:tabLst>
                <a:tab pos="963294" algn="l"/>
              </a:tabLst>
            </a:pPr>
            <a:r>
              <a:rPr sz="1800" spc="-10" dirty="0">
                <a:latin typeface="Arial"/>
                <a:cs typeface="Arial"/>
              </a:rPr>
              <a:t>Left-</a:t>
            </a:r>
            <a:r>
              <a:rPr sz="1800" dirty="0">
                <a:latin typeface="Arial"/>
                <a:cs typeface="Arial"/>
              </a:rPr>
              <a:t>sided heart</a:t>
            </a:r>
            <a:r>
              <a:rPr sz="1800" spc="-5" dirty="0">
                <a:latin typeface="Arial"/>
                <a:cs typeface="Arial"/>
              </a:rPr>
              <a:t> </a:t>
            </a:r>
            <a:r>
              <a:rPr sz="1800" spc="-10" dirty="0">
                <a:latin typeface="Arial"/>
                <a:cs typeface="Arial"/>
              </a:rPr>
              <a:t>failure</a:t>
            </a:r>
            <a:endParaRPr sz="1800">
              <a:latin typeface="Arial"/>
              <a:cs typeface="Arial"/>
            </a:endParaRPr>
          </a:p>
          <a:p>
            <a:pPr marL="1026794" indent="-328295">
              <a:lnSpc>
                <a:spcPct val="100000"/>
              </a:lnSpc>
              <a:spcBef>
                <a:spcPts val="290"/>
              </a:spcBef>
              <a:buAutoNum type="romanUcPeriod"/>
              <a:tabLst>
                <a:tab pos="1026794" algn="l"/>
              </a:tabLst>
            </a:pPr>
            <a:r>
              <a:rPr sz="1800" dirty="0">
                <a:latin typeface="Arial"/>
                <a:cs typeface="Arial"/>
              </a:rPr>
              <a:t>Lung</a:t>
            </a:r>
            <a:r>
              <a:rPr sz="1800" spc="-15" dirty="0">
                <a:latin typeface="Arial"/>
                <a:cs typeface="Arial"/>
              </a:rPr>
              <a:t> </a:t>
            </a:r>
            <a:r>
              <a:rPr sz="1800" dirty="0">
                <a:latin typeface="Arial"/>
                <a:cs typeface="Arial"/>
              </a:rPr>
              <a:t>diseases</a:t>
            </a:r>
            <a:r>
              <a:rPr sz="1800" spc="-15" dirty="0">
                <a:latin typeface="Arial"/>
                <a:cs typeface="Arial"/>
              </a:rPr>
              <a:t> </a:t>
            </a:r>
            <a:r>
              <a:rPr sz="1800" dirty="0">
                <a:latin typeface="Arial"/>
                <a:cs typeface="Arial"/>
              </a:rPr>
              <a:t>&amp;</a:t>
            </a:r>
            <a:r>
              <a:rPr sz="1800" spc="-15" dirty="0">
                <a:latin typeface="Arial"/>
                <a:cs typeface="Arial"/>
              </a:rPr>
              <a:t> </a:t>
            </a:r>
            <a:r>
              <a:rPr sz="1800" spc="-10" dirty="0">
                <a:latin typeface="Arial"/>
                <a:cs typeface="Arial"/>
              </a:rPr>
              <a:t>hypoxemia</a:t>
            </a:r>
            <a:endParaRPr sz="1800">
              <a:latin typeface="Arial"/>
              <a:cs typeface="Arial"/>
            </a:endParaRPr>
          </a:p>
          <a:p>
            <a:pPr marL="1040130" indent="-341630">
              <a:lnSpc>
                <a:spcPct val="100000"/>
              </a:lnSpc>
              <a:spcBef>
                <a:spcPts val="285"/>
              </a:spcBef>
              <a:buAutoNum type="romanUcPeriod"/>
              <a:tabLst>
                <a:tab pos="1040130" algn="l"/>
              </a:tabLst>
            </a:pPr>
            <a:r>
              <a:rPr sz="1800" dirty="0">
                <a:latin typeface="Arial"/>
                <a:cs typeface="Arial"/>
              </a:rPr>
              <a:t>Chronic</a:t>
            </a:r>
            <a:r>
              <a:rPr sz="1800" spc="-45" dirty="0">
                <a:latin typeface="Arial"/>
                <a:cs typeface="Arial"/>
              </a:rPr>
              <a:t> </a:t>
            </a:r>
            <a:r>
              <a:rPr sz="1800" spc="-25" dirty="0">
                <a:latin typeface="Arial"/>
                <a:cs typeface="Arial"/>
              </a:rPr>
              <a:t>VTE</a:t>
            </a:r>
            <a:endParaRPr sz="1800">
              <a:latin typeface="Arial"/>
              <a:cs typeface="Arial"/>
            </a:endParaRPr>
          </a:p>
          <a:p>
            <a:pPr marL="976630" indent="-278130">
              <a:lnSpc>
                <a:spcPts val="2030"/>
              </a:lnSpc>
              <a:spcBef>
                <a:spcPts val="280"/>
              </a:spcBef>
              <a:buAutoNum type="romanUcPeriod"/>
              <a:tabLst>
                <a:tab pos="976630" algn="l"/>
              </a:tabLst>
            </a:pPr>
            <a:r>
              <a:rPr sz="1800" dirty="0">
                <a:latin typeface="Arial"/>
                <a:cs typeface="Arial"/>
              </a:rPr>
              <a:t>Others</a:t>
            </a:r>
            <a:r>
              <a:rPr sz="1800" spc="-35" dirty="0">
                <a:latin typeface="Arial"/>
                <a:cs typeface="Arial"/>
              </a:rPr>
              <a:t> </a:t>
            </a:r>
            <a:r>
              <a:rPr sz="1800" dirty="0">
                <a:latin typeface="Arial"/>
                <a:cs typeface="Arial"/>
              </a:rPr>
              <a:t>(connective</a:t>
            </a:r>
            <a:r>
              <a:rPr sz="1800" spc="-30" dirty="0">
                <a:latin typeface="Arial"/>
                <a:cs typeface="Arial"/>
              </a:rPr>
              <a:t> </a:t>
            </a:r>
            <a:r>
              <a:rPr sz="1800" dirty="0">
                <a:latin typeface="Arial"/>
                <a:cs typeface="Arial"/>
              </a:rPr>
              <a:t>tissue</a:t>
            </a:r>
            <a:r>
              <a:rPr sz="1800" spc="-30" dirty="0">
                <a:latin typeface="Arial"/>
                <a:cs typeface="Arial"/>
              </a:rPr>
              <a:t> </a:t>
            </a:r>
            <a:r>
              <a:rPr sz="1800" spc="-10" dirty="0">
                <a:latin typeface="Arial"/>
                <a:cs typeface="Arial"/>
              </a:rPr>
              <a:t>diseases</a:t>
            </a:r>
            <a:endParaRPr sz="1800">
              <a:latin typeface="Arial"/>
              <a:cs typeface="Arial"/>
            </a:endParaRPr>
          </a:p>
          <a:p>
            <a:pPr marL="698500">
              <a:lnSpc>
                <a:spcPts val="2030"/>
              </a:lnSpc>
            </a:pPr>
            <a:r>
              <a:rPr sz="1800" dirty="0">
                <a:latin typeface="Arial"/>
                <a:cs typeface="Arial"/>
              </a:rPr>
              <a:t>and</a:t>
            </a:r>
            <a:r>
              <a:rPr sz="1800" spc="-40" dirty="0">
                <a:latin typeface="Arial"/>
                <a:cs typeface="Arial"/>
              </a:rPr>
              <a:t> </a:t>
            </a:r>
            <a:r>
              <a:rPr sz="1800" dirty="0">
                <a:latin typeface="Arial"/>
                <a:cs typeface="Arial"/>
              </a:rPr>
              <a:t>congenital</a:t>
            </a:r>
            <a:r>
              <a:rPr sz="1800" spc="-20" dirty="0">
                <a:latin typeface="Arial"/>
                <a:cs typeface="Arial"/>
              </a:rPr>
              <a:t> </a:t>
            </a:r>
            <a:r>
              <a:rPr sz="1800" dirty="0">
                <a:latin typeface="Arial"/>
                <a:cs typeface="Arial"/>
              </a:rPr>
              <a:t>heart</a:t>
            </a:r>
            <a:r>
              <a:rPr sz="1800" spc="-40" dirty="0">
                <a:latin typeface="Arial"/>
                <a:cs typeface="Arial"/>
              </a:rPr>
              <a:t> </a:t>
            </a:r>
            <a:r>
              <a:rPr sz="1800" spc="-10" dirty="0">
                <a:latin typeface="Arial"/>
                <a:cs typeface="Arial"/>
              </a:rPr>
              <a:t>diseases)</a:t>
            </a:r>
            <a:endParaRPr sz="18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2229" y="689864"/>
            <a:ext cx="2449830" cy="574040"/>
          </a:xfrm>
          <a:prstGeom prst="rect">
            <a:avLst/>
          </a:prstGeom>
        </p:spPr>
        <p:txBody>
          <a:bodyPr vert="horz" wrap="square" lIns="0" tIns="12700" rIns="0" bIns="0" rtlCol="0">
            <a:spAutoFit/>
          </a:bodyPr>
          <a:lstStyle/>
          <a:p>
            <a:pPr marL="12700">
              <a:lnSpc>
                <a:spcPct val="100000"/>
              </a:lnSpc>
              <a:spcBef>
                <a:spcPts val="100"/>
              </a:spcBef>
            </a:pPr>
            <a:r>
              <a:rPr sz="3600" spc="-40" dirty="0"/>
              <a:t>Management</a:t>
            </a:r>
            <a:endParaRPr sz="3600"/>
          </a:p>
        </p:txBody>
      </p:sp>
      <p:sp>
        <p:nvSpPr>
          <p:cNvPr id="3" name="object 3"/>
          <p:cNvSpPr/>
          <p:nvPr/>
        </p:nvSpPr>
        <p:spPr>
          <a:xfrm>
            <a:off x="0" y="0"/>
            <a:ext cx="2834640" cy="1485265"/>
          </a:xfrm>
          <a:custGeom>
            <a:avLst/>
            <a:gdLst/>
            <a:ahLst/>
            <a:cxnLst/>
            <a:rect l="l" t="t" r="r" b="b"/>
            <a:pathLst>
              <a:path w="2834640" h="1485265">
                <a:moveTo>
                  <a:pt x="2834640" y="0"/>
                </a:moveTo>
                <a:lnTo>
                  <a:pt x="0" y="0"/>
                </a:lnTo>
                <a:lnTo>
                  <a:pt x="0" y="257683"/>
                </a:lnTo>
                <a:lnTo>
                  <a:pt x="518972" y="752919"/>
                </a:lnTo>
                <a:lnTo>
                  <a:pt x="273050" y="998855"/>
                </a:lnTo>
                <a:lnTo>
                  <a:pt x="759167" y="1485011"/>
                </a:lnTo>
                <a:lnTo>
                  <a:pt x="1016482" y="1227670"/>
                </a:lnTo>
                <a:lnTo>
                  <a:pt x="1282319" y="1481328"/>
                </a:lnTo>
                <a:lnTo>
                  <a:pt x="2834640" y="0"/>
                </a:lnTo>
                <a:close/>
              </a:path>
            </a:pathLst>
          </a:custGeom>
          <a:solidFill>
            <a:srgbClr val="FFC000">
              <a:alpha val="30198"/>
            </a:srgbClr>
          </a:solidFill>
        </p:spPr>
        <p:txBody>
          <a:bodyPr wrap="square" lIns="0" tIns="0" rIns="0" bIns="0" rtlCol="0"/>
          <a:lstStyle/>
          <a:p>
            <a:endParaRPr/>
          </a:p>
        </p:txBody>
      </p:sp>
      <p:sp>
        <p:nvSpPr>
          <p:cNvPr id="4" name="object 4"/>
          <p:cNvSpPr/>
          <p:nvPr/>
        </p:nvSpPr>
        <p:spPr>
          <a:xfrm>
            <a:off x="10520172" y="0"/>
            <a:ext cx="1671955" cy="1567815"/>
          </a:xfrm>
          <a:custGeom>
            <a:avLst/>
            <a:gdLst/>
            <a:ahLst/>
            <a:cxnLst/>
            <a:rect l="l" t="t" r="r" b="b"/>
            <a:pathLst>
              <a:path w="1671954" h="1567815">
                <a:moveTo>
                  <a:pt x="1671828" y="0"/>
                </a:moveTo>
                <a:lnTo>
                  <a:pt x="275463" y="0"/>
                </a:lnTo>
                <a:lnTo>
                  <a:pt x="0" y="275475"/>
                </a:lnTo>
                <a:lnTo>
                  <a:pt x="234683" y="510171"/>
                </a:lnTo>
                <a:lnTo>
                  <a:pt x="0" y="744855"/>
                </a:lnTo>
                <a:lnTo>
                  <a:pt x="456311" y="1201166"/>
                </a:lnTo>
                <a:lnTo>
                  <a:pt x="690994" y="966482"/>
                </a:lnTo>
                <a:lnTo>
                  <a:pt x="1292352" y="1567815"/>
                </a:lnTo>
                <a:lnTo>
                  <a:pt x="1671828" y="1188339"/>
                </a:lnTo>
                <a:lnTo>
                  <a:pt x="1671828" y="0"/>
                </a:lnTo>
                <a:close/>
              </a:path>
            </a:pathLst>
          </a:custGeom>
          <a:solidFill>
            <a:srgbClr val="4472C4">
              <a:alpha val="30198"/>
            </a:srgbClr>
          </a:solidFill>
        </p:spPr>
        <p:txBody>
          <a:bodyPr wrap="square" lIns="0" tIns="0" rIns="0" bIns="0" rtlCol="0"/>
          <a:lstStyle/>
          <a:p>
            <a:endParaRPr/>
          </a:p>
        </p:txBody>
      </p:sp>
      <p:sp>
        <p:nvSpPr>
          <p:cNvPr id="5" name="object 5"/>
          <p:cNvSpPr/>
          <p:nvPr/>
        </p:nvSpPr>
        <p:spPr>
          <a:xfrm>
            <a:off x="7056247" y="1580006"/>
            <a:ext cx="3164205" cy="280670"/>
          </a:xfrm>
          <a:custGeom>
            <a:avLst/>
            <a:gdLst/>
            <a:ahLst/>
            <a:cxnLst/>
            <a:rect l="l" t="t" r="r" b="b"/>
            <a:pathLst>
              <a:path w="3164204" h="280669">
                <a:moveTo>
                  <a:pt x="3163824" y="0"/>
                </a:moveTo>
                <a:lnTo>
                  <a:pt x="1181100" y="0"/>
                </a:lnTo>
                <a:lnTo>
                  <a:pt x="1129284" y="0"/>
                </a:lnTo>
                <a:lnTo>
                  <a:pt x="0" y="0"/>
                </a:lnTo>
                <a:lnTo>
                  <a:pt x="0" y="280416"/>
                </a:lnTo>
                <a:lnTo>
                  <a:pt x="1129284" y="280416"/>
                </a:lnTo>
                <a:lnTo>
                  <a:pt x="1181100" y="280416"/>
                </a:lnTo>
                <a:lnTo>
                  <a:pt x="3163824" y="280416"/>
                </a:lnTo>
                <a:lnTo>
                  <a:pt x="3163824" y="0"/>
                </a:lnTo>
                <a:close/>
              </a:path>
            </a:pathLst>
          </a:custGeom>
          <a:solidFill>
            <a:srgbClr val="FFFF00"/>
          </a:solidFill>
        </p:spPr>
        <p:txBody>
          <a:bodyPr wrap="square" lIns="0" tIns="0" rIns="0" bIns="0" rtlCol="0"/>
          <a:lstStyle/>
          <a:p>
            <a:endParaRPr/>
          </a:p>
        </p:txBody>
      </p:sp>
      <p:sp>
        <p:nvSpPr>
          <p:cNvPr id="6" name="object 6"/>
          <p:cNvSpPr txBox="1"/>
          <p:nvPr/>
        </p:nvSpPr>
        <p:spPr>
          <a:xfrm>
            <a:off x="1324102" y="1457960"/>
            <a:ext cx="9083040" cy="1022350"/>
          </a:xfrm>
          <a:prstGeom prst="rect">
            <a:avLst/>
          </a:prstGeom>
        </p:spPr>
        <p:txBody>
          <a:bodyPr vert="horz" wrap="square" lIns="0" tIns="113030" rIns="0" bIns="0" rtlCol="0">
            <a:spAutoFit/>
          </a:bodyPr>
          <a:lstStyle/>
          <a:p>
            <a:pPr marL="240665" indent="-227965">
              <a:lnSpc>
                <a:spcPct val="100000"/>
              </a:lnSpc>
              <a:spcBef>
                <a:spcPts val="890"/>
              </a:spcBef>
              <a:buFont typeface="Arial"/>
              <a:buChar char="•"/>
              <a:tabLst>
                <a:tab pos="240665" algn="l"/>
              </a:tabLst>
            </a:pPr>
            <a:r>
              <a:rPr sz="1800" dirty="0">
                <a:latin typeface="Calibri"/>
                <a:cs typeface="Calibri"/>
              </a:rPr>
              <a:t>If</a:t>
            </a:r>
            <a:r>
              <a:rPr sz="1800" spc="-55" dirty="0">
                <a:latin typeface="Calibri"/>
                <a:cs typeface="Calibri"/>
              </a:rPr>
              <a:t> </a:t>
            </a:r>
            <a:r>
              <a:rPr sz="1800" dirty="0">
                <a:latin typeface="Calibri"/>
                <a:cs typeface="Calibri"/>
              </a:rPr>
              <a:t>women</a:t>
            </a:r>
            <a:r>
              <a:rPr sz="1800" spc="-55" dirty="0">
                <a:latin typeface="Calibri"/>
                <a:cs typeface="Calibri"/>
              </a:rPr>
              <a:t> </a:t>
            </a:r>
            <a:r>
              <a:rPr sz="1800" dirty="0">
                <a:latin typeface="Calibri"/>
                <a:cs typeface="Calibri"/>
              </a:rPr>
              <a:t>with</a:t>
            </a:r>
            <a:r>
              <a:rPr sz="1800" spc="-45" dirty="0">
                <a:latin typeface="Calibri"/>
                <a:cs typeface="Calibri"/>
              </a:rPr>
              <a:t> </a:t>
            </a:r>
            <a:r>
              <a:rPr sz="1800" dirty="0">
                <a:latin typeface="Calibri"/>
                <a:cs typeface="Calibri"/>
              </a:rPr>
              <a:t>pulmonary</a:t>
            </a:r>
            <a:r>
              <a:rPr sz="1800" spc="-50" dirty="0">
                <a:latin typeface="Calibri"/>
                <a:cs typeface="Calibri"/>
              </a:rPr>
              <a:t> </a:t>
            </a:r>
            <a:r>
              <a:rPr sz="1800" spc="-10" dirty="0">
                <a:latin typeface="Calibri"/>
                <a:cs typeface="Calibri"/>
              </a:rPr>
              <a:t>hypertension</a:t>
            </a:r>
            <a:r>
              <a:rPr sz="1800" spc="-45" dirty="0">
                <a:latin typeface="Calibri"/>
                <a:cs typeface="Calibri"/>
              </a:rPr>
              <a:t> </a:t>
            </a:r>
            <a:r>
              <a:rPr sz="1800" dirty="0">
                <a:latin typeface="Calibri"/>
                <a:cs typeface="Calibri"/>
              </a:rPr>
              <a:t>become</a:t>
            </a:r>
            <a:r>
              <a:rPr sz="1800" spc="-40" dirty="0">
                <a:latin typeface="Calibri"/>
                <a:cs typeface="Calibri"/>
              </a:rPr>
              <a:t> </a:t>
            </a:r>
            <a:r>
              <a:rPr sz="1800" dirty="0">
                <a:latin typeface="Calibri"/>
                <a:cs typeface="Calibri"/>
              </a:rPr>
              <a:t>pregnant,</a:t>
            </a:r>
            <a:r>
              <a:rPr sz="1800" spc="-25" dirty="0">
                <a:latin typeface="Calibri"/>
                <a:cs typeface="Calibri"/>
              </a:rPr>
              <a:t> </a:t>
            </a:r>
            <a:r>
              <a:rPr sz="1800" b="1" u="heavy" dirty="0">
                <a:uFill>
                  <a:solidFill>
                    <a:srgbClr val="000000"/>
                  </a:solidFill>
                </a:uFill>
                <a:latin typeface="Calibri"/>
                <a:cs typeface="Calibri"/>
              </a:rPr>
              <a:t>termination</a:t>
            </a:r>
            <a:r>
              <a:rPr sz="1800" b="1" spc="-60" dirty="0">
                <a:latin typeface="Calibri"/>
                <a:cs typeface="Calibri"/>
              </a:rPr>
              <a:t> </a:t>
            </a:r>
            <a:r>
              <a:rPr sz="1800" dirty="0">
                <a:latin typeface="Calibri"/>
                <a:cs typeface="Calibri"/>
              </a:rPr>
              <a:t>should</a:t>
            </a:r>
            <a:r>
              <a:rPr sz="1800" spc="-80" dirty="0">
                <a:latin typeface="Calibri"/>
                <a:cs typeface="Calibri"/>
              </a:rPr>
              <a:t> </a:t>
            </a:r>
            <a:r>
              <a:rPr sz="1800" dirty="0">
                <a:latin typeface="Calibri"/>
                <a:cs typeface="Calibri"/>
              </a:rPr>
              <a:t>be</a:t>
            </a:r>
            <a:r>
              <a:rPr sz="1800" spc="-40" dirty="0">
                <a:latin typeface="Calibri"/>
                <a:cs typeface="Calibri"/>
              </a:rPr>
              <a:t> </a:t>
            </a:r>
            <a:r>
              <a:rPr sz="1800" spc="-10" dirty="0">
                <a:latin typeface="Calibri"/>
                <a:cs typeface="Calibri"/>
              </a:rPr>
              <a:t>considered.</a:t>
            </a:r>
            <a:endParaRPr sz="1800">
              <a:latin typeface="Calibri"/>
              <a:cs typeface="Calibri"/>
            </a:endParaRPr>
          </a:p>
          <a:p>
            <a:pPr marL="240665" indent="-227965">
              <a:lnSpc>
                <a:spcPts val="2050"/>
              </a:lnSpc>
              <a:spcBef>
                <a:spcPts val="790"/>
              </a:spcBef>
              <a:buFont typeface="Arial"/>
              <a:buChar char="•"/>
              <a:tabLst>
                <a:tab pos="240665" algn="l"/>
              </a:tabLst>
            </a:pPr>
            <a:r>
              <a:rPr sz="1800" spc="-25" dirty="0">
                <a:latin typeface="Calibri"/>
                <a:cs typeface="Calibri"/>
              </a:rPr>
              <a:t>Termination</a:t>
            </a:r>
            <a:r>
              <a:rPr sz="1800" spc="-30" dirty="0">
                <a:latin typeface="Calibri"/>
                <a:cs typeface="Calibri"/>
              </a:rPr>
              <a:t> </a:t>
            </a:r>
            <a:r>
              <a:rPr sz="1800" dirty="0">
                <a:latin typeface="Calibri"/>
                <a:cs typeface="Calibri"/>
              </a:rPr>
              <a:t>itself</a:t>
            </a:r>
            <a:r>
              <a:rPr sz="1800" spc="-35" dirty="0">
                <a:latin typeface="Calibri"/>
                <a:cs typeface="Calibri"/>
              </a:rPr>
              <a:t> </a:t>
            </a:r>
            <a:r>
              <a:rPr sz="1800" dirty="0">
                <a:latin typeface="Calibri"/>
                <a:cs typeface="Calibri"/>
              </a:rPr>
              <a:t>is</a:t>
            </a:r>
            <a:r>
              <a:rPr sz="1800" spc="-40" dirty="0">
                <a:latin typeface="Calibri"/>
                <a:cs typeface="Calibri"/>
              </a:rPr>
              <a:t> </a:t>
            </a:r>
            <a:r>
              <a:rPr sz="1800" dirty="0">
                <a:latin typeface="Calibri"/>
                <a:cs typeface="Calibri"/>
              </a:rPr>
              <a:t>associated</a:t>
            </a:r>
            <a:r>
              <a:rPr sz="1800" spc="-35" dirty="0">
                <a:latin typeface="Calibri"/>
                <a:cs typeface="Calibri"/>
              </a:rPr>
              <a:t> </a:t>
            </a:r>
            <a:r>
              <a:rPr sz="1800" dirty="0">
                <a:latin typeface="Calibri"/>
                <a:cs typeface="Calibri"/>
              </a:rPr>
              <a:t>with</a:t>
            </a:r>
            <a:r>
              <a:rPr sz="1800" spc="-25" dirty="0">
                <a:latin typeface="Calibri"/>
                <a:cs typeface="Calibri"/>
              </a:rPr>
              <a:t> </a:t>
            </a:r>
            <a:r>
              <a:rPr sz="1800" dirty="0">
                <a:latin typeface="Calibri"/>
                <a:cs typeface="Calibri"/>
              </a:rPr>
              <a:t>maternal</a:t>
            </a:r>
            <a:r>
              <a:rPr sz="1800" spc="-30" dirty="0">
                <a:latin typeface="Calibri"/>
                <a:cs typeface="Calibri"/>
              </a:rPr>
              <a:t> </a:t>
            </a:r>
            <a:r>
              <a:rPr sz="1800" dirty="0">
                <a:latin typeface="Calibri"/>
                <a:cs typeface="Calibri"/>
              </a:rPr>
              <a:t>mortality</a:t>
            </a:r>
            <a:r>
              <a:rPr sz="1800" spc="-30" dirty="0">
                <a:latin typeface="Calibri"/>
                <a:cs typeface="Calibri"/>
              </a:rPr>
              <a:t> </a:t>
            </a:r>
            <a:r>
              <a:rPr sz="1800" dirty="0">
                <a:latin typeface="Calibri"/>
                <a:cs typeface="Calibri"/>
              </a:rPr>
              <a:t>in</a:t>
            </a:r>
            <a:r>
              <a:rPr sz="1800" spc="-25" dirty="0">
                <a:latin typeface="Calibri"/>
                <a:cs typeface="Calibri"/>
              </a:rPr>
              <a:t> </a:t>
            </a:r>
            <a:r>
              <a:rPr sz="1800" dirty="0">
                <a:latin typeface="Calibri"/>
                <a:cs typeface="Calibri"/>
              </a:rPr>
              <a:t>up</a:t>
            </a:r>
            <a:r>
              <a:rPr sz="1800" spc="5" dirty="0">
                <a:latin typeface="Calibri"/>
                <a:cs typeface="Calibri"/>
              </a:rPr>
              <a:t> </a:t>
            </a:r>
            <a:r>
              <a:rPr sz="1800" dirty="0">
                <a:solidFill>
                  <a:srgbClr val="FF0000"/>
                </a:solidFill>
                <a:latin typeface="Calibri"/>
                <a:cs typeface="Calibri"/>
              </a:rPr>
              <a:t>to</a:t>
            </a:r>
            <a:r>
              <a:rPr sz="1800" spc="-40" dirty="0">
                <a:solidFill>
                  <a:srgbClr val="FF0000"/>
                </a:solidFill>
                <a:latin typeface="Calibri"/>
                <a:cs typeface="Calibri"/>
              </a:rPr>
              <a:t> </a:t>
            </a:r>
            <a:r>
              <a:rPr sz="1800" dirty="0">
                <a:solidFill>
                  <a:srgbClr val="FF0000"/>
                </a:solidFill>
                <a:latin typeface="Calibri"/>
                <a:cs typeface="Calibri"/>
              </a:rPr>
              <a:t>7%</a:t>
            </a:r>
            <a:r>
              <a:rPr sz="1800" dirty="0">
                <a:latin typeface="Calibri"/>
                <a:cs typeface="Calibri"/>
              </a:rPr>
              <a:t>,</a:t>
            </a:r>
            <a:r>
              <a:rPr sz="1800" spc="-20" dirty="0">
                <a:latin typeface="Calibri"/>
                <a:cs typeface="Calibri"/>
              </a:rPr>
              <a:t> </a:t>
            </a:r>
            <a:r>
              <a:rPr sz="1800" dirty="0">
                <a:latin typeface="Calibri"/>
                <a:cs typeface="Calibri"/>
              </a:rPr>
              <a:t>but</a:t>
            </a:r>
            <a:r>
              <a:rPr sz="1800" spc="-40" dirty="0">
                <a:latin typeface="Calibri"/>
                <a:cs typeface="Calibri"/>
              </a:rPr>
              <a:t> </a:t>
            </a:r>
            <a:r>
              <a:rPr sz="1800" dirty="0">
                <a:latin typeface="Calibri"/>
                <a:cs typeface="Calibri"/>
              </a:rPr>
              <a:t>this</a:t>
            </a:r>
            <a:r>
              <a:rPr sz="1800" spc="-20" dirty="0">
                <a:latin typeface="Calibri"/>
                <a:cs typeface="Calibri"/>
              </a:rPr>
              <a:t> </a:t>
            </a:r>
            <a:r>
              <a:rPr sz="1800" dirty="0">
                <a:latin typeface="Calibri"/>
                <a:cs typeface="Calibri"/>
              </a:rPr>
              <a:t>is</a:t>
            </a:r>
            <a:r>
              <a:rPr sz="1800" spc="-35" dirty="0">
                <a:latin typeface="Calibri"/>
                <a:cs typeface="Calibri"/>
              </a:rPr>
              <a:t> </a:t>
            </a:r>
            <a:r>
              <a:rPr sz="1800" dirty="0">
                <a:latin typeface="Calibri"/>
                <a:cs typeface="Calibri"/>
              </a:rPr>
              <a:t>less</a:t>
            </a:r>
            <a:r>
              <a:rPr sz="1800" spc="-45" dirty="0">
                <a:latin typeface="Calibri"/>
                <a:cs typeface="Calibri"/>
              </a:rPr>
              <a:t> </a:t>
            </a:r>
            <a:r>
              <a:rPr sz="1800" dirty="0">
                <a:latin typeface="Calibri"/>
                <a:cs typeface="Calibri"/>
              </a:rPr>
              <a:t>than</a:t>
            </a:r>
            <a:r>
              <a:rPr sz="1800" spc="-20" dirty="0">
                <a:latin typeface="Calibri"/>
                <a:cs typeface="Calibri"/>
              </a:rPr>
              <a:t> </a:t>
            </a:r>
            <a:r>
              <a:rPr sz="1800" dirty="0">
                <a:latin typeface="Calibri"/>
                <a:cs typeface="Calibri"/>
              </a:rPr>
              <a:t>the</a:t>
            </a:r>
            <a:r>
              <a:rPr sz="1800" spc="-35" dirty="0">
                <a:latin typeface="Calibri"/>
                <a:cs typeface="Calibri"/>
              </a:rPr>
              <a:t> </a:t>
            </a:r>
            <a:r>
              <a:rPr sz="1800" spc="-20" dirty="0">
                <a:latin typeface="Calibri"/>
                <a:cs typeface="Calibri"/>
              </a:rPr>
              <a:t>risk</a:t>
            </a:r>
            <a:endParaRPr sz="1800">
              <a:latin typeface="Calibri"/>
              <a:cs typeface="Calibri"/>
            </a:endParaRPr>
          </a:p>
          <a:p>
            <a:pPr marL="241300">
              <a:lnSpc>
                <a:spcPts val="2050"/>
              </a:lnSpc>
            </a:pPr>
            <a:r>
              <a:rPr sz="1800" dirty="0">
                <a:latin typeface="Calibri"/>
                <a:cs typeface="Calibri"/>
              </a:rPr>
              <a:t>associated</a:t>
            </a:r>
            <a:r>
              <a:rPr sz="1800" spc="-55" dirty="0">
                <a:latin typeface="Calibri"/>
                <a:cs typeface="Calibri"/>
              </a:rPr>
              <a:t> </a:t>
            </a:r>
            <a:r>
              <a:rPr sz="1800" dirty="0">
                <a:latin typeface="Calibri"/>
                <a:cs typeface="Calibri"/>
              </a:rPr>
              <a:t>with</a:t>
            </a:r>
            <a:r>
              <a:rPr sz="1800" spc="-45" dirty="0">
                <a:latin typeface="Calibri"/>
                <a:cs typeface="Calibri"/>
              </a:rPr>
              <a:t> </a:t>
            </a:r>
            <a:r>
              <a:rPr sz="1800" dirty="0">
                <a:latin typeface="Calibri"/>
                <a:cs typeface="Calibri"/>
              </a:rPr>
              <a:t>such</a:t>
            </a:r>
            <a:r>
              <a:rPr sz="1800" spc="-40" dirty="0">
                <a:latin typeface="Calibri"/>
                <a:cs typeface="Calibri"/>
              </a:rPr>
              <a:t> </a:t>
            </a:r>
            <a:r>
              <a:rPr sz="1800" dirty="0">
                <a:latin typeface="Calibri"/>
                <a:cs typeface="Calibri"/>
              </a:rPr>
              <a:t>a</a:t>
            </a:r>
            <a:r>
              <a:rPr sz="1800" spc="-50" dirty="0">
                <a:latin typeface="Calibri"/>
                <a:cs typeface="Calibri"/>
              </a:rPr>
              <a:t> </a:t>
            </a:r>
            <a:r>
              <a:rPr sz="1800" dirty="0">
                <a:latin typeface="Calibri"/>
                <a:cs typeface="Calibri"/>
              </a:rPr>
              <a:t>pregnancy</a:t>
            </a:r>
            <a:r>
              <a:rPr sz="1800" spc="-45" dirty="0">
                <a:latin typeface="Calibri"/>
                <a:cs typeface="Calibri"/>
              </a:rPr>
              <a:t> </a:t>
            </a:r>
            <a:r>
              <a:rPr sz="1800" dirty="0">
                <a:latin typeface="Calibri"/>
                <a:cs typeface="Calibri"/>
              </a:rPr>
              <a:t>allowed</a:t>
            </a:r>
            <a:r>
              <a:rPr sz="1800" spc="-25" dirty="0">
                <a:latin typeface="Calibri"/>
                <a:cs typeface="Calibri"/>
              </a:rPr>
              <a:t> </a:t>
            </a:r>
            <a:r>
              <a:rPr sz="1800" dirty="0">
                <a:latin typeface="Calibri"/>
                <a:cs typeface="Calibri"/>
              </a:rPr>
              <a:t>to</a:t>
            </a:r>
            <a:r>
              <a:rPr sz="1800" spc="-55" dirty="0">
                <a:latin typeface="Calibri"/>
                <a:cs typeface="Calibri"/>
              </a:rPr>
              <a:t> </a:t>
            </a:r>
            <a:r>
              <a:rPr sz="1800" spc="-10" dirty="0">
                <a:latin typeface="Calibri"/>
                <a:cs typeface="Calibri"/>
              </a:rPr>
              <a:t>progress.</a:t>
            </a:r>
            <a:endParaRPr sz="1800">
              <a:latin typeface="Calibri"/>
              <a:cs typeface="Calibri"/>
            </a:endParaRPr>
          </a:p>
        </p:txBody>
      </p:sp>
      <p:sp>
        <p:nvSpPr>
          <p:cNvPr id="7" name="object 7"/>
          <p:cNvSpPr txBox="1"/>
          <p:nvPr/>
        </p:nvSpPr>
        <p:spPr>
          <a:xfrm>
            <a:off x="1565275" y="2575179"/>
            <a:ext cx="3467100" cy="294640"/>
          </a:xfrm>
          <a:prstGeom prst="rect">
            <a:avLst/>
          </a:prstGeom>
          <a:solidFill>
            <a:srgbClr val="FFFF00"/>
          </a:solidFill>
        </p:spPr>
        <p:txBody>
          <a:bodyPr vert="horz" wrap="square" lIns="0" tIns="0" rIns="0" bIns="0" rtlCol="0">
            <a:spAutoFit/>
          </a:bodyPr>
          <a:lstStyle/>
          <a:p>
            <a:pPr>
              <a:lnSpc>
                <a:spcPts val="2195"/>
              </a:lnSpc>
            </a:pPr>
            <a:r>
              <a:rPr sz="1900" b="1" dirty="0">
                <a:latin typeface="Calibri"/>
                <a:cs typeface="Calibri"/>
              </a:rPr>
              <a:t>Principles</a:t>
            </a:r>
            <a:r>
              <a:rPr sz="1900" b="1" spc="-40" dirty="0">
                <a:latin typeface="Calibri"/>
                <a:cs typeface="Calibri"/>
              </a:rPr>
              <a:t> </a:t>
            </a:r>
            <a:r>
              <a:rPr sz="1900" b="1" dirty="0">
                <a:latin typeface="Calibri"/>
                <a:cs typeface="Calibri"/>
              </a:rPr>
              <a:t>of</a:t>
            </a:r>
            <a:r>
              <a:rPr sz="1900" b="1" spc="-55" dirty="0">
                <a:latin typeface="Calibri"/>
                <a:cs typeface="Calibri"/>
              </a:rPr>
              <a:t> </a:t>
            </a:r>
            <a:r>
              <a:rPr sz="1900" b="1" spc="-10" dirty="0">
                <a:latin typeface="Calibri"/>
                <a:cs typeface="Calibri"/>
              </a:rPr>
              <a:t>management</a:t>
            </a:r>
            <a:r>
              <a:rPr sz="1900" b="1" spc="-40" dirty="0">
                <a:latin typeface="Calibri"/>
                <a:cs typeface="Calibri"/>
              </a:rPr>
              <a:t> </a:t>
            </a:r>
            <a:r>
              <a:rPr sz="1900" b="1" spc="-10" dirty="0">
                <a:latin typeface="Calibri"/>
                <a:cs typeface="Calibri"/>
              </a:rPr>
              <a:t>include:</a:t>
            </a:r>
            <a:endParaRPr sz="1900">
              <a:latin typeface="Calibri"/>
              <a:cs typeface="Calibri"/>
            </a:endParaRPr>
          </a:p>
        </p:txBody>
      </p:sp>
      <p:sp>
        <p:nvSpPr>
          <p:cNvPr id="8" name="object 8"/>
          <p:cNvSpPr txBox="1"/>
          <p:nvPr/>
        </p:nvSpPr>
        <p:spPr>
          <a:xfrm>
            <a:off x="1324102" y="2447460"/>
            <a:ext cx="6312535" cy="2656205"/>
          </a:xfrm>
          <a:prstGeom prst="rect">
            <a:avLst/>
          </a:prstGeom>
        </p:spPr>
        <p:txBody>
          <a:bodyPr vert="horz" wrap="square" lIns="0" tIns="116839" rIns="0" bIns="0" rtlCol="0">
            <a:spAutoFit/>
          </a:bodyPr>
          <a:lstStyle/>
          <a:p>
            <a:pPr marL="12700">
              <a:lnSpc>
                <a:spcPct val="100000"/>
              </a:lnSpc>
              <a:spcBef>
                <a:spcPts val="919"/>
              </a:spcBef>
            </a:pPr>
            <a:r>
              <a:rPr sz="1900" spc="-50" dirty="0">
                <a:latin typeface="Arial"/>
                <a:cs typeface="Arial"/>
              </a:rPr>
              <a:t>•</a:t>
            </a:r>
            <a:endParaRPr sz="1900">
              <a:latin typeface="Arial"/>
              <a:cs typeface="Arial"/>
            </a:endParaRPr>
          </a:p>
          <a:p>
            <a:pPr marL="240665" indent="-227965">
              <a:lnSpc>
                <a:spcPct val="100000"/>
              </a:lnSpc>
              <a:spcBef>
                <a:spcPts val="785"/>
              </a:spcBef>
              <a:buFont typeface="Arial"/>
              <a:buChar char="•"/>
              <a:tabLst>
                <a:tab pos="240665" algn="l"/>
              </a:tabLst>
            </a:pPr>
            <a:r>
              <a:rPr sz="1800" b="1" u="heavy" spc="-10" dirty="0">
                <a:solidFill>
                  <a:srgbClr val="FF0000"/>
                </a:solidFill>
                <a:uFill>
                  <a:solidFill>
                    <a:srgbClr val="FF0000"/>
                  </a:solidFill>
                </a:uFill>
                <a:latin typeface="Calibri"/>
                <a:cs typeface="Calibri"/>
              </a:rPr>
              <a:t>Antenatal</a:t>
            </a:r>
            <a:r>
              <a:rPr sz="1800" b="1" u="heavy" spc="-20" dirty="0">
                <a:solidFill>
                  <a:srgbClr val="FF0000"/>
                </a:solidFill>
                <a:uFill>
                  <a:solidFill>
                    <a:srgbClr val="FF0000"/>
                  </a:solidFill>
                </a:uFill>
                <a:latin typeface="Calibri"/>
                <a:cs typeface="Calibri"/>
              </a:rPr>
              <a:t> Care:</a:t>
            </a:r>
            <a:endParaRPr sz="1800">
              <a:latin typeface="Calibri"/>
              <a:cs typeface="Calibri"/>
            </a:endParaRPr>
          </a:p>
          <a:p>
            <a:pPr marL="241300">
              <a:lnSpc>
                <a:spcPct val="100000"/>
              </a:lnSpc>
              <a:spcBef>
                <a:spcPts val="290"/>
              </a:spcBef>
            </a:pPr>
            <a:r>
              <a:rPr sz="1800" b="1" dirty="0">
                <a:latin typeface="Calibri"/>
                <a:cs typeface="Calibri"/>
              </a:rPr>
              <a:t>I:</a:t>
            </a:r>
            <a:r>
              <a:rPr sz="1800" b="1" spc="-10" dirty="0">
                <a:latin typeface="Calibri"/>
                <a:cs typeface="Calibri"/>
              </a:rPr>
              <a:t> </a:t>
            </a:r>
            <a:r>
              <a:rPr sz="1800" b="1" spc="-35" dirty="0">
                <a:latin typeface="Calibri"/>
                <a:cs typeface="Calibri"/>
              </a:rPr>
              <a:t>PAH-</a:t>
            </a:r>
            <a:r>
              <a:rPr sz="1800" b="1" spc="-10" dirty="0">
                <a:latin typeface="Calibri"/>
                <a:cs typeface="Calibri"/>
              </a:rPr>
              <a:t>targeted</a:t>
            </a:r>
            <a:r>
              <a:rPr sz="1800" b="1" spc="-25" dirty="0">
                <a:latin typeface="Calibri"/>
                <a:cs typeface="Calibri"/>
              </a:rPr>
              <a:t> </a:t>
            </a:r>
            <a:r>
              <a:rPr sz="1800" b="1" spc="-10" dirty="0">
                <a:latin typeface="Calibri"/>
                <a:cs typeface="Calibri"/>
              </a:rPr>
              <a:t>therapies:</a:t>
            </a:r>
            <a:endParaRPr sz="1800">
              <a:latin typeface="Calibri"/>
              <a:cs typeface="Calibri"/>
            </a:endParaRPr>
          </a:p>
          <a:p>
            <a:pPr marL="292735">
              <a:lnSpc>
                <a:spcPct val="100000"/>
              </a:lnSpc>
              <a:spcBef>
                <a:spcPts val="285"/>
              </a:spcBef>
            </a:pPr>
            <a:r>
              <a:rPr sz="1800" dirty="0">
                <a:latin typeface="Calibri"/>
                <a:cs typeface="Calibri"/>
              </a:rPr>
              <a:t>-</a:t>
            </a:r>
            <a:r>
              <a:rPr sz="1800" spc="-10" dirty="0">
                <a:latin typeface="Calibri"/>
                <a:cs typeface="Calibri"/>
              </a:rPr>
              <a:t>Phosphodiesterase</a:t>
            </a:r>
            <a:r>
              <a:rPr sz="1800" spc="-80" dirty="0">
                <a:latin typeface="Calibri"/>
                <a:cs typeface="Calibri"/>
              </a:rPr>
              <a:t> </a:t>
            </a:r>
            <a:r>
              <a:rPr sz="1800" dirty="0">
                <a:latin typeface="Calibri"/>
                <a:cs typeface="Calibri"/>
              </a:rPr>
              <a:t>inhibitors</a:t>
            </a:r>
            <a:r>
              <a:rPr sz="1800" spc="-80" dirty="0">
                <a:latin typeface="Calibri"/>
                <a:cs typeface="Calibri"/>
              </a:rPr>
              <a:t> </a:t>
            </a:r>
            <a:r>
              <a:rPr sz="1800" dirty="0">
                <a:latin typeface="Calibri"/>
                <a:cs typeface="Calibri"/>
              </a:rPr>
              <a:t>(sildenafil,</a:t>
            </a:r>
            <a:r>
              <a:rPr sz="1800" spc="-65" dirty="0">
                <a:latin typeface="Calibri"/>
                <a:cs typeface="Calibri"/>
              </a:rPr>
              <a:t> </a:t>
            </a:r>
            <a:r>
              <a:rPr sz="1800" spc="-10" dirty="0">
                <a:latin typeface="Calibri"/>
                <a:cs typeface="Calibri"/>
              </a:rPr>
              <a:t>tadalafil).</a:t>
            </a:r>
            <a:endParaRPr sz="1800">
              <a:latin typeface="Calibri"/>
              <a:cs typeface="Calibri"/>
            </a:endParaRPr>
          </a:p>
          <a:p>
            <a:pPr marL="292735">
              <a:lnSpc>
                <a:spcPct val="100000"/>
              </a:lnSpc>
              <a:spcBef>
                <a:spcPts val="275"/>
              </a:spcBef>
            </a:pPr>
            <a:r>
              <a:rPr sz="1800" dirty="0">
                <a:latin typeface="Calibri"/>
                <a:cs typeface="Calibri"/>
              </a:rPr>
              <a:t>-</a:t>
            </a:r>
            <a:r>
              <a:rPr sz="1800" spc="-10" dirty="0">
                <a:latin typeface="Calibri"/>
                <a:cs typeface="Calibri"/>
              </a:rPr>
              <a:t>Prostanoid</a:t>
            </a:r>
            <a:r>
              <a:rPr sz="1800" spc="-40" dirty="0">
                <a:latin typeface="Calibri"/>
                <a:cs typeface="Calibri"/>
              </a:rPr>
              <a:t> </a:t>
            </a:r>
            <a:r>
              <a:rPr sz="1800" dirty="0">
                <a:latin typeface="Calibri"/>
                <a:cs typeface="Calibri"/>
              </a:rPr>
              <a:t>analogues</a:t>
            </a:r>
            <a:r>
              <a:rPr sz="1800" spc="-55" dirty="0">
                <a:latin typeface="Calibri"/>
                <a:cs typeface="Calibri"/>
              </a:rPr>
              <a:t> </a:t>
            </a:r>
            <a:r>
              <a:rPr sz="1800" spc="-10" dirty="0">
                <a:latin typeface="Calibri"/>
                <a:cs typeface="Calibri"/>
              </a:rPr>
              <a:t>(epoprostenol</a:t>
            </a:r>
            <a:r>
              <a:rPr sz="1800" spc="-25" dirty="0">
                <a:latin typeface="Calibri"/>
                <a:cs typeface="Calibri"/>
              </a:rPr>
              <a:t> </a:t>
            </a:r>
            <a:r>
              <a:rPr sz="1800" dirty="0">
                <a:latin typeface="Calibri"/>
                <a:cs typeface="Calibri"/>
              </a:rPr>
              <a:t>&amp;</a:t>
            </a:r>
            <a:r>
              <a:rPr sz="1800" spc="-55" dirty="0">
                <a:latin typeface="Calibri"/>
                <a:cs typeface="Calibri"/>
              </a:rPr>
              <a:t> </a:t>
            </a:r>
            <a:r>
              <a:rPr sz="1800" dirty="0">
                <a:latin typeface="Calibri"/>
                <a:cs typeface="Calibri"/>
              </a:rPr>
              <a:t>iloprost)</a:t>
            </a:r>
            <a:r>
              <a:rPr sz="1800" spc="-40" dirty="0">
                <a:latin typeface="Calibri"/>
                <a:cs typeface="Calibri"/>
              </a:rPr>
              <a:t> </a:t>
            </a:r>
            <a:r>
              <a:rPr sz="1800" dirty="0">
                <a:latin typeface="Calibri"/>
                <a:cs typeface="Calibri"/>
              </a:rPr>
              <a:t>and</a:t>
            </a:r>
            <a:r>
              <a:rPr sz="1800" spc="-55" dirty="0">
                <a:latin typeface="Calibri"/>
                <a:cs typeface="Calibri"/>
              </a:rPr>
              <a:t> </a:t>
            </a:r>
            <a:r>
              <a:rPr sz="1800" dirty="0">
                <a:latin typeface="Calibri"/>
                <a:cs typeface="Calibri"/>
              </a:rPr>
              <a:t>nitric</a:t>
            </a:r>
            <a:r>
              <a:rPr sz="1800" spc="-40" dirty="0">
                <a:latin typeface="Calibri"/>
                <a:cs typeface="Calibri"/>
              </a:rPr>
              <a:t> </a:t>
            </a:r>
            <a:r>
              <a:rPr sz="1800" spc="-10" dirty="0">
                <a:latin typeface="Calibri"/>
                <a:cs typeface="Calibri"/>
              </a:rPr>
              <a:t>oxide.</a:t>
            </a:r>
            <a:endParaRPr sz="1800">
              <a:latin typeface="Calibri"/>
              <a:cs typeface="Calibri"/>
            </a:endParaRPr>
          </a:p>
          <a:p>
            <a:pPr marL="292735">
              <a:lnSpc>
                <a:spcPct val="100000"/>
              </a:lnSpc>
              <a:spcBef>
                <a:spcPts val="295"/>
              </a:spcBef>
            </a:pPr>
            <a:r>
              <a:rPr sz="1800" dirty="0">
                <a:latin typeface="Calibri"/>
                <a:cs typeface="Calibri"/>
              </a:rPr>
              <a:t>-Endothelin</a:t>
            </a:r>
            <a:r>
              <a:rPr sz="1800" spc="-40" dirty="0">
                <a:latin typeface="Calibri"/>
                <a:cs typeface="Calibri"/>
              </a:rPr>
              <a:t> </a:t>
            </a:r>
            <a:r>
              <a:rPr sz="1800" dirty="0">
                <a:latin typeface="Calibri"/>
                <a:cs typeface="Calibri"/>
              </a:rPr>
              <a:t>receptor</a:t>
            </a:r>
            <a:r>
              <a:rPr sz="1800" spc="-60" dirty="0">
                <a:latin typeface="Calibri"/>
                <a:cs typeface="Calibri"/>
              </a:rPr>
              <a:t> </a:t>
            </a:r>
            <a:r>
              <a:rPr sz="1800" spc="-10" dirty="0">
                <a:latin typeface="Calibri"/>
                <a:cs typeface="Calibri"/>
              </a:rPr>
              <a:t>antagonists</a:t>
            </a:r>
            <a:r>
              <a:rPr sz="1800" spc="-65" dirty="0">
                <a:latin typeface="Calibri"/>
                <a:cs typeface="Calibri"/>
              </a:rPr>
              <a:t> </a:t>
            </a:r>
            <a:r>
              <a:rPr sz="1800" spc="-10" dirty="0">
                <a:latin typeface="Calibri"/>
                <a:cs typeface="Calibri"/>
              </a:rPr>
              <a:t>(bosentan,</a:t>
            </a:r>
            <a:r>
              <a:rPr sz="1800" spc="-55" dirty="0">
                <a:latin typeface="Calibri"/>
                <a:cs typeface="Calibri"/>
              </a:rPr>
              <a:t> </a:t>
            </a:r>
            <a:r>
              <a:rPr sz="1800" spc="-10" dirty="0">
                <a:latin typeface="Calibri"/>
                <a:cs typeface="Calibri"/>
              </a:rPr>
              <a:t>ambrisentan).</a:t>
            </a:r>
            <a:endParaRPr sz="1800">
              <a:latin typeface="Calibri"/>
              <a:cs typeface="Calibri"/>
            </a:endParaRPr>
          </a:p>
          <a:p>
            <a:pPr marL="241300" marR="2582545">
              <a:lnSpc>
                <a:spcPct val="112799"/>
              </a:lnSpc>
              <a:spcBef>
                <a:spcPts val="10"/>
              </a:spcBef>
            </a:pPr>
            <a:r>
              <a:rPr sz="1800" b="1" dirty="0">
                <a:latin typeface="Calibri"/>
                <a:cs typeface="Calibri"/>
              </a:rPr>
              <a:t>II:</a:t>
            </a:r>
            <a:r>
              <a:rPr sz="1800" b="1" spc="409" dirty="0">
                <a:latin typeface="Calibri"/>
                <a:cs typeface="Calibri"/>
              </a:rPr>
              <a:t> </a:t>
            </a:r>
            <a:r>
              <a:rPr sz="1800" b="1" spc="-10" dirty="0">
                <a:latin typeface="Calibri"/>
                <a:cs typeface="Calibri"/>
              </a:rPr>
              <a:t>Thromboprophylaxis</a:t>
            </a:r>
            <a:r>
              <a:rPr sz="1800" b="1" spc="-15" dirty="0">
                <a:latin typeface="Calibri"/>
                <a:cs typeface="Calibri"/>
              </a:rPr>
              <a:t> </a:t>
            </a:r>
            <a:r>
              <a:rPr sz="1800" b="1" dirty="0">
                <a:latin typeface="Calibri"/>
                <a:cs typeface="Calibri"/>
              </a:rPr>
              <a:t>with</a:t>
            </a:r>
            <a:r>
              <a:rPr sz="1800" b="1" spc="-40" dirty="0">
                <a:latin typeface="Calibri"/>
                <a:cs typeface="Calibri"/>
              </a:rPr>
              <a:t> </a:t>
            </a:r>
            <a:r>
              <a:rPr sz="1800" b="1" spc="-10" dirty="0">
                <a:latin typeface="Calibri"/>
                <a:cs typeface="Calibri"/>
              </a:rPr>
              <a:t>LMWH. </a:t>
            </a:r>
            <a:r>
              <a:rPr sz="1800" b="1" dirty="0">
                <a:latin typeface="Calibri"/>
                <a:cs typeface="Calibri"/>
              </a:rPr>
              <a:t>III:</a:t>
            </a:r>
            <a:r>
              <a:rPr sz="1800" b="1" spc="-30" dirty="0">
                <a:latin typeface="Calibri"/>
                <a:cs typeface="Calibri"/>
              </a:rPr>
              <a:t> </a:t>
            </a:r>
            <a:r>
              <a:rPr sz="1800" b="1" dirty="0">
                <a:latin typeface="Calibri"/>
                <a:cs typeface="Calibri"/>
              </a:rPr>
              <a:t>Timely</a:t>
            </a:r>
            <a:r>
              <a:rPr sz="1800" b="1" spc="-30" dirty="0">
                <a:latin typeface="Calibri"/>
                <a:cs typeface="Calibri"/>
              </a:rPr>
              <a:t> </a:t>
            </a:r>
            <a:r>
              <a:rPr sz="1800" b="1" spc="-10" dirty="0">
                <a:latin typeface="Calibri"/>
                <a:cs typeface="Calibri"/>
              </a:rPr>
              <a:t>admission.</a:t>
            </a:r>
            <a:endParaRPr sz="1800">
              <a:latin typeface="Calibri"/>
              <a:cs typeface="Calibri"/>
            </a:endParaRPr>
          </a:p>
        </p:txBody>
      </p:sp>
      <p:sp>
        <p:nvSpPr>
          <p:cNvPr id="9" name="object 9"/>
          <p:cNvSpPr/>
          <p:nvPr/>
        </p:nvSpPr>
        <p:spPr>
          <a:xfrm>
            <a:off x="8115300" y="6115811"/>
            <a:ext cx="1866900" cy="742315"/>
          </a:xfrm>
          <a:custGeom>
            <a:avLst/>
            <a:gdLst/>
            <a:ahLst/>
            <a:cxnLst/>
            <a:rect l="l" t="t" r="r" b="b"/>
            <a:pathLst>
              <a:path w="1866900" h="742315">
                <a:moveTo>
                  <a:pt x="1866900" y="742188"/>
                </a:moveTo>
                <a:lnTo>
                  <a:pt x="1459230" y="336804"/>
                </a:lnTo>
                <a:lnTo>
                  <a:pt x="1273124" y="521868"/>
                </a:lnTo>
                <a:lnTo>
                  <a:pt x="747522" y="0"/>
                </a:lnTo>
                <a:lnTo>
                  <a:pt x="0" y="742188"/>
                </a:lnTo>
                <a:lnTo>
                  <a:pt x="1051560" y="742188"/>
                </a:lnTo>
                <a:lnTo>
                  <a:pt x="1495044" y="742188"/>
                </a:lnTo>
                <a:lnTo>
                  <a:pt x="1866900" y="742188"/>
                </a:lnTo>
                <a:close/>
              </a:path>
            </a:pathLst>
          </a:custGeom>
          <a:solidFill>
            <a:srgbClr val="4472C4">
              <a:alpha val="30198"/>
            </a:srgbClr>
          </a:solidFill>
        </p:spPr>
        <p:txBody>
          <a:bodyPr wrap="square" lIns="0" tIns="0" rIns="0" bIns="0" rtlCol="0"/>
          <a:lstStyle/>
          <a:p>
            <a:endParaRPr/>
          </a:p>
        </p:txBody>
      </p:sp>
      <p:sp>
        <p:nvSpPr>
          <p:cNvPr id="10" name="object 10"/>
          <p:cNvSpPr txBox="1"/>
          <p:nvPr/>
        </p:nvSpPr>
        <p:spPr>
          <a:xfrm>
            <a:off x="7673085" y="2840228"/>
            <a:ext cx="3764279" cy="2494915"/>
          </a:xfrm>
          <a:prstGeom prst="rect">
            <a:avLst/>
          </a:prstGeom>
        </p:spPr>
        <p:txBody>
          <a:bodyPr vert="horz" wrap="square" lIns="0" tIns="12700" rIns="0" bIns="0" rtlCol="0">
            <a:spAutoFit/>
          </a:bodyPr>
          <a:lstStyle/>
          <a:p>
            <a:pPr marL="12700">
              <a:lnSpc>
                <a:spcPct val="100000"/>
              </a:lnSpc>
              <a:spcBef>
                <a:spcPts val="100"/>
              </a:spcBef>
            </a:pPr>
            <a:r>
              <a:rPr sz="1800" b="1" u="heavy" spc="-10" dirty="0">
                <a:solidFill>
                  <a:srgbClr val="FF0000"/>
                </a:solidFill>
                <a:uFill>
                  <a:solidFill>
                    <a:srgbClr val="FF0000"/>
                  </a:solidFill>
                </a:uFill>
                <a:latin typeface="Calibri"/>
                <a:cs typeface="Calibri"/>
              </a:rPr>
              <a:t>Peripartum</a:t>
            </a:r>
            <a:r>
              <a:rPr sz="1800" b="1" u="heavy" spc="-5" dirty="0">
                <a:solidFill>
                  <a:srgbClr val="FF0000"/>
                </a:solidFill>
                <a:uFill>
                  <a:solidFill>
                    <a:srgbClr val="FF0000"/>
                  </a:solidFill>
                </a:uFill>
                <a:latin typeface="Calibri"/>
                <a:cs typeface="Calibri"/>
              </a:rPr>
              <a:t> </a:t>
            </a:r>
            <a:r>
              <a:rPr sz="1800" b="1" u="heavy" spc="-20" dirty="0">
                <a:solidFill>
                  <a:srgbClr val="FF0000"/>
                </a:solidFill>
                <a:uFill>
                  <a:solidFill>
                    <a:srgbClr val="FF0000"/>
                  </a:solidFill>
                </a:uFill>
                <a:latin typeface="Calibri"/>
                <a:cs typeface="Calibri"/>
              </a:rPr>
              <a:t>Care:</a:t>
            </a:r>
            <a:endParaRPr sz="1800">
              <a:latin typeface="Calibri"/>
              <a:cs typeface="Calibri"/>
            </a:endParaRPr>
          </a:p>
          <a:p>
            <a:pPr marL="241300">
              <a:lnSpc>
                <a:spcPct val="100000"/>
              </a:lnSpc>
            </a:pPr>
            <a:r>
              <a:rPr sz="1800" dirty="0">
                <a:latin typeface="Calibri"/>
                <a:cs typeface="Calibri"/>
              </a:rPr>
              <a:t>-Planning</a:t>
            </a:r>
            <a:r>
              <a:rPr sz="1800" spc="-3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elective</a:t>
            </a:r>
            <a:r>
              <a:rPr sz="1800" spc="-35" dirty="0">
                <a:latin typeface="Calibri"/>
                <a:cs typeface="Calibri"/>
              </a:rPr>
              <a:t> </a:t>
            </a:r>
            <a:r>
              <a:rPr sz="1800" spc="-10" dirty="0">
                <a:latin typeface="Calibri"/>
                <a:cs typeface="Calibri"/>
              </a:rPr>
              <a:t>delivery.</a:t>
            </a:r>
            <a:endParaRPr sz="1800">
              <a:latin typeface="Calibri"/>
              <a:cs typeface="Calibri"/>
            </a:endParaRPr>
          </a:p>
          <a:p>
            <a:pPr marL="241300" marR="351155">
              <a:lnSpc>
                <a:spcPct val="100000"/>
              </a:lnSpc>
            </a:pPr>
            <a:r>
              <a:rPr sz="1800" dirty="0">
                <a:latin typeface="Calibri"/>
                <a:cs typeface="Calibri"/>
              </a:rPr>
              <a:t>-</a:t>
            </a:r>
            <a:r>
              <a:rPr sz="1800" spc="-10" dirty="0">
                <a:latin typeface="Calibri"/>
                <a:cs typeface="Calibri"/>
              </a:rPr>
              <a:t>Management</a:t>
            </a:r>
            <a:r>
              <a:rPr sz="1800" spc="-50" dirty="0">
                <a:latin typeface="Calibri"/>
                <a:cs typeface="Calibri"/>
              </a:rPr>
              <a:t> </a:t>
            </a:r>
            <a:r>
              <a:rPr sz="1800" dirty="0">
                <a:latin typeface="Calibri"/>
                <a:cs typeface="Calibri"/>
              </a:rPr>
              <a:t>in</a:t>
            </a:r>
            <a:r>
              <a:rPr sz="1800" spc="-25" dirty="0">
                <a:latin typeface="Calibri"/>
                <a:cs typeface="Calibri"/>
              </a:rPr>
              <a:t> </a:t>
            </a:r>
            <a:r>
              <a:rPr sz="1800" dirty="0">
                <a:latin typeface="Calibri"/>
                <a:cs typeface="Calibri"/>
              </a:rPr>
              <a:t>an</a:t>
            </a:r>
            <a:r>
              <a:rPr sz="1800" spc="-15" dirty="0">
                <a:latin typeface="Calibri"/>
                <a:cs typeface="Calibri"/>
              </a:rPr>
              <a:t> </a:t>
            </a:r>
            <a:r>
              <a:rPr sz="1800" dirty="0">
                <a:latin typeface="Calibri"/>
                <a:cs typeface="Calibri"/>
              </a:rPr>
              <a:t>intensive</a:t>
            </a:r>
            <a:r>
              <a:rPr sz="1800" spc="-35" dirty="0">
                <a:latin typeface="Calibri"/>
                <a:cs typeface="Calibri"/>
              </a:rPr>
              <a:t> </a:t>
            </a:r>
            <a:r>
              <a:rPr sz="1800" spc="-20" dirty="0">
                <a:latin typeface="Calibri"/>
                <a:cs typeface="Calibri"/>
              </a:rPr>
              <a:t>care </a:t>
            </a:r>
            <a:r>
              <a:rPr sz="1800" spc="-10" dirty="0">
                <a:latin typeface="Calibri"/>
                <a:cs typeface="Calibri"/>
              </a:rPr>
              <a:t>environment.</a:t>
            </a:r>
            <a:endParaRPr sz="1800">
              <a:latin typeface="Calibri"/>
              <a:cs typeface="Calibri"/>
            </a:endParaRPr>
          </a:p>
          <a:p>
            <a:pPr marL="241300">
              <a:lnSpc>
                <a:spcPct val="100000"/>
              </a:lnSpc>
            </a:pPr>
            <a:r>
              <a:rPr sz="1800" dirty="0">
                <a:latin typeface="Calibri"/>
                <a:cs typeface="Calibri"/>
              </a:rPr>
              <a:t>-</a:t>
            </a:r>
            <a:r>
              <a:rPr sz="1800" spc="-10" dirty="0">
                <a:latin typeface="Calibri"/>
                <a:cs typeface="Calibri"/>
              </a:rPr>
              <a:t>Avoiding</a:t>
            </a:r>
            <a:r>
              <a:rPr sz="1800" spc="-30" dirty="0">
                <a:latin typeface="Calibri"/>
                <a:cs typeface="Calibri"/>
              </a:rPr>
              <a:t> </a:t>
            </a:r>
            <a:r>
              <a:rPr sz="1800" spc="-10" dirty="0">
                <a:latin typeface="Calibri"/>
                <a:cs typeface="Calibri"/>
              </a:rPr>
              <a:t>hypovolaemia.</a:t>
            </a:r>
            <a:endParaRPr sz="1800">
              <a:latin typeface="Calibri"/>
              <a:cs typeface="Calibri"/>
            </a:endParaRPr>
          </a:p>
          <a:p>
            <a:pPr marL="241300">
              <a:lnSpc>
                <a:spcPct val="100000"/>
              </a:lnSpc>
            </a:pPr>
            <a:r>
              <a:rPr sz="1800" dirty="0">
                <a:latin typeface="Calibri"/>
                <a:cs typeface="Calibri"/>
              </a:rPr>
              <a:t>-Avoiding</a:t>
            </a:r>
            <a:r>
              <a:rPr sz="1800" spc="-100" dirty="0">
                <a:latin typeface="Calibri"/>
                <a:cs typeface="Calibri"/>
              </a:rPr>
              <a:t> </a:t>
            </a:r>
            <a:r>
              <a:rPr sz="1800" spc="-10" dirty="0">
                <a:latin typeface="Calibri"/>
                <a:cs typeface="Calibri"/>
              </a:rPr>
              <a:t>acidosis.</a:t>
            </a:r>
            <a:endParaRPr sz="1800">
              <a:latin typeface="Calibri"/>
              <a:cs typeface="Calibri"/>
            </a:endParaRPr>
          </a:p>
          <a:p>
            <a:pPr marL="241300">
              <a:lnSpc>
                <a:spcPct val="100000"/>
              </a:lnSpc>
            </a:pPr>
            <a:r>
              <a:rPr sz="1800" dirty="0">
                <a:latin typeface="Calibri"/>
                <a:cs typeface="Calibri"/>
              </a:rPr>
              <a:t>-Avoiding</a:t>
            </a:r>
            <a:r>
              <a:rPr sz="1800" spc="-100" dirty="0">
                <a:latin typeface="Calibri"/>
                <a:cs typeface="Calibri"/>
              </a:rPr>
              <a:t> </a:t>
            </a:r>
            <a:r>
              <a:rPr sz="1800" spc="-10" dirty="0">
                <a:latin typeface="Calibri"/>
                <a:cs typeface="Calibri"/>
              </a:rPr>
              <a:t>thromboembolism.</a:t>
            </a:r>
            <a:endParaRPr sz="1800">
              <a:latin typeface="Calibri"/>
              <a:cs typeface="Calibri"/>
            </a:endParaRPr>
          </a:p>
          <a:p>
            <a:pPr marL="220979">
              <a:lnSpc>
                <a:spcPct val="100000"/>
              </a:lnSpc>
            </a:pPr>
            <a:r>
              <a:rPr sz="1800" dirty="0">
                <a:latin typeface="Calibri"/>
                <a:cs typeface="Calibri"/>
              </a:rPr>
              <a:t>-Avoiding</a:t>
            </a:r>
            <a:r>
              <a:rPr sz="1800" spc="-50" dirty="0">
                <a:latin typeface="Calibri"/>
                <a:cs typeface="Calibri"/>
              </a:rPr>
              <a:t> </a:t>
            </a:r>
            <a:r>
              <a:rPr sz="1800" dirty="0">
                <a:latin typeface="Calibri"/>
                <a:cs typeface="Calibri"/>
              </a:rPr>
              <a:t>pulmonary</a:t>
            </a:r>
            <a:r>
              <a:rPr sz="1800" spc="-65" dirty="0">
                <a:latin typeface="Calibri"/>
                <a:cs typeface="Calibri"/>
              </a:rPr>
              <a:t> </a:t>
            </a:r>
            <a:r>
              <a:rPr sz="1800" dirty="0">
                <a:latin typeface="Calibri"/>
                <a:cs typeface="Calibri"/>
              </a:rPr>
              <a:t>artery</a:t>
            </a:r>
            <a:r>
              <a:rPr sz="1800" spc="-55" dirty="0">
                <a:latin typeface="Calibri"/>
                <a:cs typeface="Calibri"/>
              </a:rPr>
              <a:t> </a:t>
            </a:r>
            <a:r>
              <a:rPr sz="1800" spc="-10" dirty="0">
                <a:latin typeface="Calibri"/>
                <a:cs typeface="Calibri"/>
              </a:rPr>
              <a:t>catheters.</a:t>
            </a:r>
            <a:endParaRPr sz="1800">
              <a:latin typeface="Calibri"/>
              <a:cs typeface="Calibri"/>
            </a:endParaRPr>
          </a:p>
          <a:p>
            <a:pPr marL="220979">
              <a:lnSpc>
                <a:spcPct val="100000"/>
              </a:lnSpc>
            </a:pPr>
            <a:r>
              <a:rPr sz="1800" dirty="0">
                <a:latin typeface="Calibri"/>
                <a:cs typeface="Calibri"/>
              </a:rPr>
              <a:t>-Avoiding</a:t>
            </a:r>
            <a:r>
              <a:rPr sz="1800" spc="-65" dirty="0">
                <a:latin typeface="Calibri"/>
                <a:cs typeface="Calibri"/>
              </a:rPr>
              <a:t> </a:t>
            </a:r>
            <a:r>
              <a:rPr sz="1800" spc="-10" dirty="0">
                <a:latin typeface="Calibri"/>
                <a:cs typeface="Calibri"/>
              </a:rPr>
              <a:t>systemic</a:t>
            </a:r>
            <a:r>
              <a:rPr sz="1800" spc="-70" dirty="0">
                <a:latin typeface="Calibri"/>
                <a:cs typeface="Calibri"/>
              </a:rPr>
              <a:t> </a:t>
            </a:r>
            <a:r>
              <a:rPr sz="1800" spc="-10" dirty="0">
                <a:latin typeface="Calibri"/>
                <a:cs typeface="Calibri"/>
              </a:rPr>
              <a:t>vasodilation.</a:t>
            </a:r>
            <a:endParaRPr sz="18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7328" y="515165"/>
            <a:ext cx="6977344" cy="586764"/>
          </a:xfrm>
          <a:prstGeom prst="rect">
            <a:avLst/>
          </a:prstGeom>
          <a:solidFill>
            <a:srgbClr val="C0C0C0"/>
          </a:solidFill>
        </p:spPr>
        <p:txBody>
          <a:bodyPr vert="horz" wrap="square" lIns="0" tIns="0" rIns="0" bIns="0" rtlCol="0">
            <a:spAutoFit/>
          </a:bodyPr>
          <a:lstStyle/>
          <a:p>
            <a:pPr>
              <a:lnSpc>
                <a:spcPts val="4180"/>
              </a:lnSpc>
            </a:pPr>
            <a:r>
              <a:rPr sz="5400" spc="-35" dirty="0"/>
              <a:t>Congenital</a:t>
            </a:r>
            <a:r>
              <a:rPr sz="5400" spc="-170" dirty="0"/>
              <a:t> </a:t>
            </a:r>
            <a:r>
              <a:rPr sz="5400" spc="-10" dirty="0"/>
              <a:t>heart</a:t>
            </a:r>
            <a:r>
              <a:rPr sz="5400" spc="-160" dirty="0"/>
              <a:t> </a:t>
            </a:r>
            <a:r>
              <a:rPr sz="5400" spc="-10" dirty="0"/>
              <a:t>disease</a:t>
            </a:r>
            <a:endParaRPr sz="5400" dirty="0"/>
          </a:p>
        </p:txBody>
      </p:sp>
      <p:sp>
        <p:nvSpPr>
          <p:cNvPr id="4" name="object 4"/>
          <p:cNvSpPr txBox="1"/>
          <p:nvPr/>
        </p:nvSpPr>
        <p:spPr>
          <a:xfrm>
            <a:off x="242454" y="1131947"/>
            <a:ext cx="11707091" cy="5422638"/>
          </a:xfrm>
          <a:prstGeom prst="rect">
            <a:avLst/>
          </a:prstGeom>
        </p:spPr>
        <p:txBody>
          <a:bodyPr vert="horz" wrap="square" lIns="0" tIns="114935" rIns="0" bIns="0" rtlCol="0">
            <a:spAutoFit/>
          </a:bodyPr>
          <a:lstStyle/>
          <a:p>
            <a:pPr marL="241300" indent="-228600">
              <a:lnSpc>
                <a:spcPct val="100000"/>
              </a:lnSpc>
              <a:spcBef>
                <a:spcPts val="905"/>
              </a:spcBef>
              <a:buFont typeface="Arial"/>
              <a:buChar char="•"/>
              <a:tabLst>
                <a:tab pos="241300" algn="l"/>
              </a:tabLst>
            </a:pPr>
            <a:r>
              <a:rPr sz="3600" dirty="0">
                <a:latin typeface="Calibri"/>
                <a:cs typeface="Calibri"/>
              </a:rPr>
              <a:t>The</a:t>
            </a:r>
            <a:r>
              <a:rPr sz="3600" spc="-25" dirty="0">
                <a:latin typeface="Calibri"/>
                <a:cs typeface="Calibri"/>
              </a:rPr>
              <a:t> </a:t>
            </a:r>
            <a:r>
              <a:rPr sz="3600" dirty="0">
                <a:latin typeface="Calibri"/>
                <a:cs typeface="Calibri"/>
              </a:rPr>
              <a:t>incidence</a:t>
            </a:r>
            <a:r>
              <a:rPr sz="3600" spc="-30" dirty="0">
                <a:latin typeface="Calibri"/>
                <a:cs typeface="Calibri"/>
              </a:rPr>
              <a:t> </a:t>
            </a:r>
            <a:r>
              <a:rPr sz="3600" dirty="0">
                <a:latin typeface="Calibri"/>
                <a:cs typeface="Calibri"/>
              </a:rPr>
              <a:t>of</a:t>
            </a:r>
            <a:r>
              <a:rPr sz="3600" spc="-10" dirty="0">
                <a:latin typeface="Calibri"/>
                <a:cs typeface="Calibri"/>
              </a:rPr>
              <a:t> congenital</a:t>
            </a:r>
            <a:r>
              <a:rPr sz="3600" spc="-25" dirty="0">
                <a:latin typeface="Calibri"/>
                <a:cs typeface="Calibri"/>
              </a:rPr>
              <a:t> </a:t>
            </a:r>
            <a:r>
              <a:rPr sz="3600" dirty="0">
                <a:latin typeface="Calibri"/>
                <a:cs typeface="Calibri"/>
              </a:rPr>
              <a:t>heart</a:t>
            </a:r>
            <a:r>
              <a:rPr sz="3600" spc="-10" dirty="0">
                <a:latin typeface="Calibri"/>
                <a:cs typeface="Calibri"/>
              </a:rPr>
              <a:t> </a:t>
            </a:r>
            <a:r>
              <a:rPr sz="3600" dirty="0">
                <a:latin typeface="Calibri"/>
                <a:cs typeface="Calibri"/>
              </a:rPr>
              <a:t>disease</a:t>
            </a:r>
            <a:r>
              <a:rPr sz="3600" spc="-25" dirty="0">
                <a:latin typeface="Calibri"/>
                <a:cs typeface="Calibri"/>
              </a:rPr>
              <a:t> </a:t>
            </a:r>
            <a:r>
              <a:rPr sz="3600" dirty="0">
                <a:latin typeface="Calibri"/>
                <a:cs typeface="Calibri"/>
              </a:rPr>
              <a:t>in</a:t>
            </a:r>
            <a:r>
              <a:rPr sz="3600" spc="-25" dirty="0">
                <a:latin typeface="Calibri"/>
                <a:cs typeface="Calibri"/>
              </a:rPr>
              <a:t> </a:t>
            </a:r>
            <a:r>
              <a:rPr sz="3600" spc="-10" dirty="0">
                <a:latin typeface="Calibri"/>
                <a:cs typeface="Calibri"/>
              </a:rPr>
              <a:t>pregnancy</a:t>
            </a:r>
            <a:r>
              <a:rPr sz="3600" spc="-15" dirty="0">
                <a:latin typeface="Calibri"/>
                <a:cs typeface="Calibri"/>
              </a:rPr>
              <a:t> </a:t>
            </a:r>
            <a:r>
              <a:rPr sz="3600" dirty="0">
                <a:latin typeface="Calibri"/>
                <a:cs typeface="Calibri"/>
              </a:rPr>
              <a:t>is</a:t>
            </a:r>
            <a:r>
              <a:rPr sz="3600" spc="-25" dirty="0">
                <a:latin typeface="Calibri"/>
                <a:cs typeface="Calibri"/>
              </a:rPr>
              <a:t> </a:t>
            </a:r>
            <a:r>
              <a:rPr sz="3600" spc="-10" dirty="0">
                <a:latin typeface="Calibri"/>
                <a:cs typeface="Calibri"/>
              </a:rPr>
              <a:t>increasing.</a:t>
            </a:r>
            <a:endParaRPr sz="3600" dirty="0">
              <a:latin typeface="Calibri"/>
              <a:cs typeface="Calibri"/>
            </a:endParaRPr>
          </a:p>
          <a:p>
            <a:pPr marL="241300">
              <a:lnSpc>
                <a:spcPct val="100000"/>
              </a:lnSpc>
              <a:spcBef>
                <a:spcPts val="920"/>
              </a:spcBef>
            </a:pPr>
            <a:r>
              <a:rPr sz="3600" dirty="0">
                <a:latin typeface="Calibri"/>
                <a:cs typeface="Calibri"/>
              </a:rPr>
              <a:t>The</a:t>
            </a:r>
            <a:r>
              <a:rPr sz="3600" spc="-55" dirty="0">
                <a:latin typeface="Calibri"/>
                <a:cs typeface="Calibri"/>
              </a:rPr>
              <a:t> </a:t>
            </a:r>
            <a:r>
              <a:rPr sz="3600" dirty="0">
                <a:latin typeface="Calibri"/>
                <a:cs typeface="Calibri"/>
              </a:rPr>
              <a:t>most</a:t>
            </a:r>
            <a:r>
              <a:rPr sz="3600" spc="-40" dirty="0">
                <a:latin typeface="Calibri"/>
                <a:cs typeface="Calibri"/>
              </a:rPr>
              <a:t> </a:t>
            </a:r>
            <a:r>
              <a:rPr sz="3600" dirty="0">
                <a:latin typeface="Calibri"/>
                <a:cs typeface="Calibri"/>
              </a:rPr>
              <a:t>common</a:t>
            </a:r>
            <a:r>
              <a:rPr sz="3600" spc="-30" dirty="0">
                <a:latin typeface="Calibri"/>
                <a:cs typeface="Calibri"/>
              </a:rPr>
              <a:t> </a:t>
            </a:r>
            <a:r>
              <a:rPr sz="3600" spc="-10" dirty="0">
                <a:latin typeface="Calibri"/>
                <a:cs typeface="Calibri"/>
              </a:rPr>
              <a:t>congenital</a:t>
            </a:r>
            <a:r>
              <a:rPr sz="3600" spc="-55" dirty="0">
                <a:latin typeface="Calibri"/>
                <a:cs typeface="Calibri"/>
              </a:rPr>
              <a:t> </a:t>
            </a:r>
            <a:r>
              <a:rPr sz="3600" dirty="0">
                <a:latin typeface="Calibri"/>
                <a:cs typeface="Calibri"/>
              </a:rPr>
              <a:t>heart</a:t>
            </a:r>
            <a:r>
              <a:rPr sz="3600" spc="-35" dirty="0">
                <a:latin typeface="Calibri"/>
                <a:cs typeface="Calibri"/>
              </a:rPr>
              <a:t> </a:t>
            </a:r>
            <a:r>
              <a:rPr sz="3600" dirty="0">
                <a:latin typeface="Calibri"/>
                <a:cs typeface="Calibri"/>
              </a:rPr>
              <a:t>diseases</a:t>
            </a:r>
            <a:r>
              <a:rPr sz="3600" spc="-55" dirty="0">
                <a:latin typeface="Calibri"/>
                <a:cs typeface="Calibri"/>
              </a:rPr>
              <a:t> </a:t>
            </a:r>
            <a:r>
              <a:rPr sz="3600" dirty="0">
                <a:latin typeface="Calibri"/>
                <a:cs typeface="Calibri"/>
              </a:rPr>
              <a:t>in</a:t>
            </a:r>
            <a:r>
              <a:rPr sz="3600" spc="-50" dirty="0">
                <a:latin typeface="Calibri"/>
                <a:cs typeface="Calibri"/>
              </a:rPr>
              <a:t> </a:t>
            </a:r>
            <a:r>
              <a:rPr sz="3600" dirty="0">
                <a:latin typeface="Calibri"/>
                <a:cs typeface="Calibri"/>
              </a:rPr>
              <a:t>pregnancy</a:t>
            </a:r>
            <a:r>
              <a:rPr sz="3600" spc="-45" dirty="0">
                <a:latin typeface="Calibri"/>
                <a:cs typeface="Calibri"/>
              </a:rPr>
              <a:t> </a:t>
            </a:r>
            <a:r>
              <a:rPr sz="3600" dirty="0">
                <a:latin typeface="Calibri"/>
                <a:cs typeface="Calibri"/>
              </a:rPr>
              <a:t>are</a:t>
            </a:r>
            <a:r>
              <a:rPr sz="3600" spc="-40" dirty="0">
                <a:latin typeface="Calibri"/>
                <a:cs typeface="Calibri"/>
              </a:rPr>
              <a:t> </a:t>
            </a:r>
            <a:r>
              <a:rPr sz="3600" dirty="0">
                <a:latin typeface="Calibri"/>
                <a:cs typeface="Calibri"/>
              </a:rPr>
              <a:t>patent</a:t>
            </a:r>
            <a:r>
              <a:rPr sz="3600" spc="-60" dirty="0">
                <a:latin typeface="Calibri"/>
                <a:cs typeface="Calibri"/>
              </a:rPr>
              <a:t> </a:t>
            </a:r>
            <a:r>
              <a:rPr sz="3600" dirty="0">
                <a:latin typeface="Calibri"/>
                <a:cs typeface="Calibri"/>
              </a:rPr>
              <a:t>ductus</a:t>
            </a:r>
            <a:r>
              <a:rPr sz="3600" spc="-55" dirty="0">
                <a:latin typeface="Calibri"/>
                <a:cs typeface="Calibri"/>
              </a:rPr>
              <a:t> </a:t>
            </a:r>
            <a:r>
              <a:rPr sz="3600" dirty="0">
                <a:latin typeface="Calibri"/>
                <a:cs typeface="Calibri"/>
              </a:rPr>
              <a:t>arteriosus</a:t>
            </a:r>
            <a:r>
              <a:rPr sz="3600" spc="-35" dirty="0">
                <a:latin typeface="Calibri"/>
                <a:cs typeface="Calibri"/>
              </a:rPr>
              <a:t> </a:t>
            </a:r>
            <a:r>
              <a:rPr sz="3600" dirty="0">
                <a:latin typeface="Calibri"/>
                <a:cs typeface="Calibri"/>
              </a:rPr>
              <a:t>(PDA),</a:t>
            </a:r>
            <a:r>
              <a:rPr sz="3600" spc="-35" dirty="0">
                <a:latin typeface="Calibri"/>
                <a:cs typeface="Calibri"/>
              </a:rPr>
              <a:t> </a:t>
            </a:r>
            <a:r>
              <a:rPr sz="3600" dirty="0">
                <a:latin typeface="Calibri"/>
                <a:cs typeface="Calibri"/>
              </a:rPr>
              <a:t>ASD</a:t>
            </a:r>
            <a:r>
              <a:rPr sz="3600" spc="-45" dirty="0">
                <a:latin typeface="Calibri"/>
                <a:cs typeface="Calibri"/>
              </a:rPr>
              <a:t> </a:t>
            </a:r>
            <a:r>
              <a:rPr sz="3600" dirty="0">
                <a:latin typeface="Calibri"/>
                <a:cs typeface="Calibri"/>
              </a:rPr>
              <a:t>and</a:t>
            </a:r>
            <a:r>
              <a:rPr sz="3600" spc="-60" dirty="0">
                <a:latin typeface="Calibri"/>
                <a:cs typeface="Calibri"/>
              </a:rPr>
              <a:t> </a:t>
            </a:r>
            <a:r>
              <a:rPr sz="3600" dirty="0">
                <a:latin typeface="Calibri"/>
                <a:cs typeface="Calibri"/>
              </a:rPr>
              <a:t>VSD.</a:t>
            </a:r>
            <a:r>
              <a:rPr sz="3600" spc="-10" dirty="0">
                <a:latin typeface="Calibri"/>
                <a:cs typeface="Calibri"/>
              </a:rPr>
              <a:t> </a:t>
            </a:r>
            <a:r>
              <a:rPr sz="3600" spc="-20" dirty="0">
                <a:latin typeface="Calibri"/>
                <a:cs typeface="Calibri"/>
              </a:rPr>
              <a:t>Together</a:t>
            </a:r>
            <a:r>
              <a:rPr sz="3600" spc="-35" dirty="0">
                <a:latin typeface="Calibri"/>
                <a:cs typeface="Calibri"/>
              </a:rPr>
              <a:t> </a:t>
            </a:r>
            <a:r>
              <a:rPr sz="3600" spc="-10" dirty="0">
                <a:latin typeface="Calibri"/>
                <a:cs typeface="Calibri"/>
              </a:rPr>
              <a:t>these</a:t>
            </a:r>
            <a:r>
              <a:rPr lang="en-US" sz="3600" spc="-10" dirty="0">
                <a:latin typeface="Calibri"/>
                <a:cs typeface="Calibri"/>
              </a:rPr>
              <a:t> </a:t>
            </a:r>
            <a:r>
              <a:rPr lang="en-US" sz="3600" dirty="0">
                <a:latin typeface="Calibri"/>
                <a:cs typeface="Calibri"/>
              </a:rPr>
              <a:t>account</a:t>
            </a:r>
            <a:r>
              <a:rPr lang="en-US" sz="3600" spc="-45" dirty="0">
                <a:latin typeface="Calibri"/>
                <a:cs typeface="Calibri"/>
              </a:rPr>
              <a:t> </a:t>
            </a:r>
            <a:r>
              <a:rPr lang="en-US" sz="3600" dirty="0">
                <a:latin typeface="Calibri"/>
                <a:cs typeface="Calibri"/>
              </a:rPr>
              <a:t>for</a:t>
            </a:r>
            <a:r>
              <a:rPr lang="en-US" sz="3600" spc="-30" dirty="0">
                <a:latin typeface="Calibri"/>
                <a:cs typeface="Calibri"/>
              </a:rPr>
              <a:t> </a:t>
            </a:r>
            <a:r>
              <a:rPr lang="en-US" sz="3600" dirty="0">
                <a:latin typeface="Calibri"/>
                <a:cs typeface="Calibri"/>
              </a:rPr>
              <a:t>about</a:t>
            </a:r>
            <a:r>
              <a:rPr lang="en-US" sz="3600" spc="-40" dirty="0">
                <a:latin typeface="Calibri"/>
                <a:cs typeface="Calibri"/>
              </a:rPr>
              <a:t> </a:t>
            </a:r>
            <a:r>
              <a:rPr lang="en-US" sz="3600" dirty="0">
                <a:latin typeface="Calibri"/>
                <a:cs typeface="Calibri"/>
              </a:rPr>
              <a:t>60%</a:t>
            </a:r>
            <a:r>
              <a:rPr lang="en-US" sz="3600" spc="-25" dirty="0">
                <a:latin typeface="Calibri"/>
                <a:cs typeface="Calibri"/>
              </a:rPr>
              <a:t> </a:t>
            </a:r>
            <a:r>
              <a:rPr lang="en-US" sz="3600" dirty="0">
                <a:latin typeface="Calibri"/>
                <a:cs typeface="Calibri"/>
              </a:rPr>
              <a:t>of</a:t>
            </a:r>
            <a:r>
              <a:rPr lang="en-US" sz="3600" spc="-35" dirty="0">
                <a:latin typeface="Calibri"/>
                <a:cs typeface="Calibri"/>
              </a:rPr>
              <a:t> </a:t>
            </a:r>
            <a:r>
              <a:rPr lang="en-US" sz="3600" spc="-10" dirty="0">
                <a:latin typeface="Calibri"/>
                <a:cs typeface="Calibri"/>
              </a:rPr>
              <a:t>cases.</a:t>
            </a:r>
            <a:endParaRPr lang="en-US" sz="3600" dirty="0">
              <a:latin typeface="Calibri"/>
              <a:cs typeface="Calibri"/>
            </a:endParaRPr>
          </a:p>
          <a:p>
            <a:pPr marL="241300" indent="-228600">
              <a:spcBef>
                <a:spcPts val="800"/>
              </a:spcBef>
              <a:buFont typeface="Arial"/>
              <a:buChar char="•"/>
              <a:tabLst>
                <a:tab pos="241300" algn="l"/>
              </a:tabLst>
            </a:pPr>
            <a:r>
              <a:rPr lang="en-US" sz="3600" dirty="0">
                <a:solidFill>
                  <a:srgbClr val="FF0000"/>
                </a:solidFill>
                <a:latin typeface="Calibri"/>
                <a:cs typeface="Calibri"/>
              </a:rPr>
              <a:t>Simple</a:t>
            </a:r>
            <a:r>
              <a:rPr lang="en-US" sz="3600" spc="-35" dirty="0">
                <a:solidFill>
                  <a:srgbClr val="FF0000"/>
                </a:solidFill>
                <a:latin typeface="Calibri"/>
                <a:cs typeface="Calibri"/>
              </a:rPr>
              <a:t> </a:t>
            </a:r>
            <a:r>
              <a:rPr lang="en-US" sz="3600" spc="-10" dirty="0" err="1">
                <a:solidFill>
                  <a:srgbClr val="FF0000"/>
                </a:solidFill>
                <a:latin typeface="Calibri"/>
                <a:cs typeface="Calibri"/>
              </a:rPr>
              <a:t>acyanotic</a:t>
            </a:r>
            <a:r>
              <a:rPr lang="en-US" sz="3600" spc="-35" dirty="0">
                <a:solidFill>
                  <a:srgbClr val="FF0000"/>
                </a:solidFill>
                <a:latin typeface="Calibri"/>
                <a:cs typeface="Calibri"/>
              </a:rPr>
              <a:t> </a:t>
            </a:r>
            <a:r>
              <a:rPr lang="en-US" sz="3600" spc="-10" dirty="0">
                <a:solidFill>
                  <a:srgbClr val="FF0000"/>
                </a:solidFill>
                <a:latin typeface="Calibri"/>
                <a:cs typeface="Calibri"/>
              </a:rPr>
              <a:t>defects</a:t>
            </a:r>
            <a:r>
              <a:rPr lang="en-US" sz="3600" spc="-30" dirty="0">
                <a:solidFill>
                  <a:srgbClr val="FF0000"/>
                </a:solidFill>
                <a:latin typeface="Calibri"/>
                <a:cs typeface="Calibri"/>
              </a:rPr>
              <a:t> </a:t>
            </a:r>
            <a:r>
              <a:rPr lang="en-US" sz="3600" dirty="0">
                <a:solidFill>
                  <a:srgbClr val="FF0000"/>
                </a:solidFill>
                <a:latin typeface="Calibri"/>
                <a:cs typeface="Calibri"/>
              </a:rPr>
              <a:t>and</a:t>
            </a:r>
            <a:r>
              <a:rPr lang="en-US" sz="3600" spc="-35" dirty="0">
                <a:solidFill>
                  <a:srgbClr val="FF0000"/>
                </a:solidFill>
                <a:latin typeface="Calibri"/>
                <a:cs typeface="Calibri"/>
              </a:rPr>
              <a:t> </a:t>
            </a:r>
            <a:r>
              <a:rPr lang="en-US" sz="3600" spc="-10" dirty="0">
                <a:solidFill>
                  <a:srgbClr val="FF0000"/>
                </a:solidFill>
                <a:latin typeface="Calibri"/>
                <a:cs typeface="Calibri"/>
              </a:rPr>
              <a:t>uncomplicated</a:t>
            </a:r>
            <a:r>
              <a:rPr lang="en-US" sz="3600" spc="-55" dirty="0">
                <a:solidFill>
                  <a:srgbClr val="FF0000"/>
                </a:solidFill>
                <a:latin typeface="Calibri"/>
                <a:cs typeface="Calibri"/>
              </a:rPr>
              <a:t> </a:t>
            </a:r>
            <a:r>
              <a:rPr lang="en-US" sz="3600" spc="-10" dirty="0">
                <a:solidFill>
                  <a:srgbClr val="FF0000"/>
                </a:solidFill>
                <a:latin typeface="Calibri"/>
                <a:cs typeface="Calibri"/>
              </a:rPr>
              <a:t>left-to-</a:t>
            </a:r>
            <a:r>
              <a:rPr lang="en-US" sz="3600" dirty="0">
                <a:solidFill>
                  <a:srgbClr val="FF0000"/>
                </a:solidFill>
                <a:latin typeface="Calibri"/>
                <a:cs typeface="Calibri"/>
              </a:rPr>
              <a:t>right shunts</a:t>
            </a:r>
            <a:r>
              <a:rPr lang="en-US" sz="3600" spc="-45" dirty="0">
                <a:solidFill>
                  <a:srgbClr val="FF0000"/>
                </a:solidFill>
                <a:latin typeface="Calibri"/>
                <a:cs typeface="Calibri"/>
              </a:rPr>
              <a:t> </a:t>
            </a:r>
            <a:r>
              <a:rPr lang="en-US" sz="3600" dirty="0">
                <a:solidFill>
                  <a:srgbClr val="FF0000"/>
                </a:solidFill>
                <a:latin typeface="Calibri"/>
                <a:cs typeface="Calibri"/>
              </a:rPr>
              <a:t>pose</a:t>
            </a:r>
            <a:r>
              <a:rPr lang="en-US" sz="3600" spc="-10" dirty="0">
                <a:solidFill>
                  <a:srgbClr val="FF0000"/>
                </a:solidFill>
                <a:latin typeface="Calibri"/>
                <a:cs typeface="Calibri"/>
              </a:rPr>
              <a:t> </a:t>
            </a:r>
            <a:r>
              <a:rPr lang="en-US" sz="3600" dirty="0">
                <a:solidFill>
                  <a:srgbClr val="FF0000"/>
                </a:solidFill>
                <a:latin typeface="Calibri"/>
                <a:cs typeface="Calibri"/>
              </a:rPr>
              <a:t>little</a:t>
            </a:r>
            <a:r>
              <a:rPr lang="en-US" sz="3600" spc="-60" dirty="0">
                <a:solidFill>
                  <a:srgbClr val="FF0000"/>
                </a:solidFill>
                <a:latin typeface="Calibri"/>
                <a:cs typeface="Calibri"/>
              </a:rPr>
              <a:t> </a:t>
            </a:r>
            <a:r>
              <a:rPr lang="en-US" sz="3600" dirty="0">
                <a:solidFill>
                  <a:srgbClr val="FF0000"/>
                </a:solidFill>
                <a:latin typeface="Calibri"/>
                <a:cs typeface="Calibri"/>
              </a:rPr>
              <a:t>problem,</a:t>
            </a:r>
            <a:r>
              <a:rPr lang="en-US" sz="3600" spc="-10" dirty="0">
                <a:solidFill>
                  <a:srgbClr val="FF0000"/>
                </a:solidFill>
                <a:latin typeface="Calibri"/>
                <a:cs typeface="Calibri"/>
              </a:rPr>
              <a:t> </a:t>
            </a:r>
            <a:r>
              <a:rPr lang="en-US" sz="3600" dirty="0">
                <a:solidFill>
                  <a:srgbClr val="FF0000"/>
                </a:solidFill>
                <a:latin typeface="Calibri"/>
                <a:cs typeface="Calibri"/>
              </a:rPr>
              <a:t>and</a:t>
            </a:r>
            <a:r>
              <a:rPr lang="en-US" sz="3600" spc="-45" dirty="0">
                <a:solidFill>
                  <a:srgbClr val="FF0000"/>
                </a:solidFill>
                <a:latin typeface="Calibri"/>
                <a:cs typeface="Calibri"/>
              </a:rPr>
              <a:t> </a:t>
            </a:r>
            <a:r>
              <a:rPr lang="en-US" sz="3600" dirty="0">
                <a:solidFill>
                  <a:srgbClr val="FF0000"/>
                </a:solidFill>
                <a:latin typeface="Calibri"/>
                <a:cs typeface="Calibri"/>
              </a:rPr>
              <a:t>women</a:t>
            </a:r>
            <a:r>
              <a:rPr lang="en-US" sz="3600" spc="-10" dirty="0">
                <a:solidFill>
                  <a:srgbClr val="FF0000"/>
                </a:solidFill>
                <a:latin typeface="Calibri"/>
                <a:cs typeface="Calibri"/>
              </a:rPr>
              <a:t> </a:t>
            </a:r>
            <a:r>
              <a:rPr lang="en-US" sz="3600" dirty="0">
                <a:solidFill>
                  <a:srgbClr val="FF0000"/>
                </a:solidFill>
                <a:latin typeface="Calibri"/>
                <a:cs typeface="Calibri"/>
              </a:rPr>
              <a:t>with</a:t>
            </a:r>
            <a:r>
              <a:rPr lang="en-US" sz="3600" spc="-30" dirty="0">
                <a:solidFill>
                  <a:srgbClr val="FF0000"/>
                </a:solidFill>
                <a:latin typeface="Calibri"/>
                <a:cs typeface="Calibri"/>
              </a:rPr>
              <a:t> </a:t>
            </a:r>
            <a:r>
              <a:rPr lang="en-US" sz="3600" spc="-10" dirty="0">
                <a:solidFill>
                  <a:srgbClr val="FF0000"/>
                </a:solidFill>
                <a:latin typeface="Calibri"/>
                <a:cs typeface="Calibri"/>
              </a:rPr>
              <a:t>defects</a:t>
            </a:r>
            <a:r>
              <a:rPr lang="en-US" sz="3600" spc="-25" dirty="0">
                <a:solidFill>
                  <a:srgbClr val="FF0000"/>
                </a:solidFill>
                <a:latin typeface="Calibri"/>
                <a:cs typeface="Calibri"/>
              </a:rPr>
              <a:t> </a:t>
            </a:r>
            <a:r>
              <a:rPr lang="en-US" sz="3600" dirty="0">
                <a:solidFill>
                  <a:srgbClr val="FF0000"/>
                </a:solidFill>
                <a:latin typeface="Calibri"/>
                <a:cs typeface="Calibri"/>
              </a:rPr>
              <a:t>of</a:t>
            </a:r>
            <a:r>
              <a:rPr lang="en-US" sz="3600" spc="-35" dirty="0">
                <a:solidFill>
                  <a:srgbClr val="FF0000"/>
                </a:solidFill>
                <a:latin typeface="Calibri"/>
                <a:cs typeface="Calibri"/>
              </a:rPr>
              <a:t> </a:t>
            </a:r>
            <a:r>
              <a:rPr lang="en-US" sz="3600" spc="-10" dirty="0">
                <a:solidFill>
                  <a:srgbClr val="FF0000"/>
                </a:solidFill>
                <a:latin typeface="Calibri"/>
                <a:cs typeface="Calibri"/>
              </a:rPr>
              <a:t>minimal </a:t>
            </a:r>
            <a:r>
              <a:rPr lang="en-US" sz="3600" dirty="0">
                <a:solidFill>
                  <a:srgbClr val="FF0000"/>
                </a:solidFill>
                <a:latin typeface="Calibri"/>
                <a:cs typeface="Calibri"/>
              </a:rPr>
              <a:t>hemodynamic</a:t>
            </a:r>
            <a:r>
              <a:rPr lang="en-US" sz="3600" spc="-15" dirty="0">
                <a:solidFill>
                  <a:srgbClr val="FF0000"/>
                </a:solidFill>
                <a:latin typeface="Calibri"/>
                <a:cs typeface="Calibri"/>
              </a:rPr>
              <a:t> </a:t>
            </a:r>
            <a:r>
              <a:rPr lang="en-US" sz="3600" spc="-10" dirty="0">
                <a:solidFill>
                  <a:srgbClr val="FF0000"/>
                </a:solidFill>
                <a:latin typeface="Calibri"/>
                <a:cs typeface="Calibri"/>
              </a:rPr>
              <a:t>significance</a:t>
            </a:r>
            <a:r>
              <a:rPr lang="en-US" sz="3600" spc="-50" dirty="0">
                <a:solidFill>
                  <a:srgbClr val="FF0000"/>
                </a:solidFill>
                <a:latin typeface="Calibri"/>
                <a:cs typeface="Calibri"/>
              </a:rPr>
              <a:t> </a:t>
            </a:r>
            <a:r>
              <a:rPr lang="en-US" sz="3600" dirty="0">
                <a:solidFill>
                  <a:srgbClr val="FF0000"/>
                </a:solidFill>
                <a:latin typeface="Calibri"/>
                <a:cs typeface="Calibri"/>
              </a:rPr>
              <a:t>do</a:t>
            </a:r>
            <a:r>
              <a:rPr lang="en-US" sz="3600" spc="-10" dirty="0">
                <a:solidFill>
                  <a:srgbClr val="FF0000"/>
                </a:solidFill>
                <a:latin typeface="Calibri"/>
                <a:cs typeface="Calibri"/>
              </a:rPr>
              <a:t> </a:t>
            </a:r>
            <a:r>
              <a:rPr lang="en-US" sz="3600" dirty="0">
                <a:solidFill>
                  <a:srgbClr val="FF0000"/>
                </a:solidFill>
                <a:latin typeface="Calibri"/>
                <a:cs typeface="Calibri"/>
              </a:rPr>
              <a:t>well</a:t>
            </a:r>
            <a:r>
              <a:rPr lang="en-US" sz="3600" spc="-20" dirty="0">
                <a:solidFill>
                  <a:srgbClr val="FF0000"/>
                </a:solidFill>
                <a:latin typeface="Calibri"/>
                <a:cs typeface="Calibri"/>
              </a:rPr>
              <a:t> </a:t>
            </a:r>
            <a:r>
              <a:rPr lang="en-US" sz="3600" dirty="0">
                <a:solidFill>
                  <a:srgbClr val="FF0000"/>
                </a:solidFill>
                <a:latin typeface="Calibri"/>
                <a:cs typeface="Calibri"/>
              </a:rPr>
              <a:t>in</a:t>
            </a:r>
            <a:r>
              <a:rPr lang="en-US" sz="3600" spc="-25" dirty="0">
                <a:solidFill>
                  <a:srgbClr val="FF0000"/>
                </a:solidFill>
                <a:latin typeface="Calibri"/>
                <a:cs typeface="Calibri"/>
              </a:rPr>
              <a:t> </a:t>
            </a:r>
            <a:r>
              <a:rPr lang="en-US" sz="3600" spc="-10" dirty="0">
                <a:solidFill>
                  <a:srgbClr val="FF0000"/>
                </a:solidFill>
                <a:latin typeface="Calibri"/>
                <a:cs typeface="Calibri"/>
              </a:rPr>
              <a:t>pregnancy.</a:t>
            </a:r>
            <a:endParaRPr lang="en-US" sz="3600" dirty="0">
              <a:latin typeface="Calibri"/>
              <a:cs typeface="Calibri"/>
            </a:endParaRPr>
          </a:p>
          <a:p>
            <a:pPr marL="241300" indent="-228600">
              <a:lnSpc>
                <a:spcPct val="100000"/>
              </a:lnSpc>
              <a:spcBef>
                <a:spcPts val="800"/>
              </a:spcBef>
              <a:buFont typeface="Arial"/>
              <a:buChar char="•"/>
              <a:tabLst>
                <a:tab pos="241300" algn="l"/>
              </a:tabLst>
            </a:pPr>
            <a:endParaRPr sz="3600" dirty="0">
              <a:latin typeface="Calibri"/>
              <a:cs typeface="Calibri"/>
            </a:endParaRPr>
          </a:p>
        </p:txBody>
      </p:sp>
      <p:sp>
        <p:nvSpPr>
          <p:cNvPr id="8" name="object 8"/>
          <p:cNvSpPr txBox="1"/>
          <p:nvPr/>
        </p:nvSpPr>
        <p:spPr>
          <a:xfrm>
            <a:off x="263236" y="6146800"/>
            <a:ext cx="6324600" cy="2864887"/>
          </a:xfrm>
          <a:prstGeom prst="rect">
            <a:avLst/>
          </a:prstGeom>
        </p:spPr>
        <p:txBody>
          <a:bodyPr vert="horz" wrap="square" lIns="0" tIns="50800" rIns="0" bIns="0" rtlCol="0">
            <a:spAutoFit/>
          </a:bodyPr>
          <a:lstStyle/>
          <a:p>
            <a:pPr marL="12700">
              <a:lnSpc>
                <a:spcPct val="100000"/>
              </a:lnSpc>
              <a:spcBef>
                <a:spcPts val="400"/>
              </a:spcBef>
            </a:pPr>
            <a:r>
              <a:rPr lang="en-US" sz="4000" b="1" dirty="0">
                <a:highlight>
                  <a:srgbClr val="FFFF00"/>
                </a:highlight>
                <a:latin typeface="Calibri"/>
                <a:cs typeface="Calibri"/>
              </a:rPr>
              <a:t>Most Common :</a:t>
            </a:r>
          </a:p>
          <a:p>
            <a:pPr marL="12700">
              <a:lnSpc>
                <a:spcPct val="100000"/>
              </a:lnSpc>
              <a:spcBef>
                <a:spcPts val="400"/>
              </a:spcBef>
            </a:pPr>
            <a:r>
              <a:rPr lang="en-US" sz="3600" b="1" dirty="0">
                <a:latin typeface="Calibri"/>
                <a:cs typeface="Calibri"/>
              </a:rPr>
              <a:t>-</a:t>
            </a:r>
            <a:r>
              <a:rPr sz="3600" b="1" spc="-10" dirty="0">
                <a:latin typeface="Calibri"/>
                <a:cs typeface="Calibri"/>
              </a:rPr>
              <a:t>Patent</a:t>
            </a:r>
            <a:r>
              <a:rPr sz="3600" b="1" spc="-65" dirty="0">
                <a:latin typeface="Calibri"/>
                <a:cs typeface="Calibri"/>
              </a:rPr>
              <a:t> </a:t>
            </a:r>
            <a:r>
              <a:rPr sz="3600" b="1" dirty="0">
                <a:latin typeface="Calibri"/>
                <a:cs typeface="Calibri"/>
              </a:rPr>
              <a:t>Ductus</a:t>
            </a:r>
            <a:r>
              <a:rPr sz="3600" b="1" spc="-50" dirty="0">
                <a:latin typeface="Calibri"/>
                <a:cs typeface="Calibri"/>
              </a:rPr>
              <a:t> </a:t>
            </a:r>
            <a:r>
              <a:rPr sz="3600" b="1" spc="-10" dirty="0">
                <a:latin typeface="Calibri"/>
                <a:cs typeface="Calibri"/>
              </a:rPr>
              <a:t>Arteriosus:</a:t>
            </a:r>
            <a:endParaRPr sz="3600" dirty="0">
              <a:latin typeface="Calibri"/>
              <a:cs typeface="Calibri"/>
            </a:endParaRPr>
          </a:p>
          <a:p>
            <a:pPr marL="12700">
              <a:lnSpc>
                <a:spcPct val="100000"/>
              </a:lnSpc>
              <a:spcBef>
                <a:spcPts val="300"/>
              </a:spcBef>
            </a:pPr>
            <a:r>
              <a:rPr sz="3600" b="1" dirty="0">
                <a:latin typeface="Calibri"/>
                <a:cs typeface="Calibri"/>
              </a:rPr>
              <a:t>-Atrial</a:t>
            </a:r>
            <a:r>
              <a:rPr sz="3600" b="1" spc="-65" dirty="0">
                <a:latin typeface="Calibri"/>
                <a:cs typeface="Calibri"/>
              </a:rPr>
              <a:t> </a:t>
            </a:r>
            <a:r>
              <a:rPr sz="3600" b="1" dirty="0">
                <a:latin typeface="Calibri"/>
                <a:cs typeface="Calibri"/>
              </a:rPr>
              <a:t>Septal</a:t>
            </a:r>
            <a:r>
              <a:rPr sz="3600" b="1" spc="-55" dirty="0">
                <a:latin typeface="Calibri"/>
                <a:cs typeface="Calibri"/>
              </a:rPr>
              <a:t> </a:t>
            </a:r>
            <a:r>
              <a:rPr sz="3600" b="1" spc="-10" dirty="0">
                <a:latin typeface="Calibri"/>
                <a:cs typeface="Calibri"/>
              </a:rPr>
              <a:t>Defect</a:t>
            </a:r>
            <a:endParaRPr sz="3600" dirty="0">
              <a:latin typeface="Calibri"/>
              <a:cs typeface="Calibri"/>
            </a:endParaRPr>
          </a:p>
          <a:p>
            <a:pPr marL="12700">
              <a:lnSpc>
                <a:spcPct val="100000"/>
              </a:lnSpc>
              <a:spcBef>
                <a:spcPts val="310"/>
              </a:spcBef>
            </a:pPr>
            <a:r>
              <a:rPr sz="3600" b="1" dirty="0">
                <a:latin typeface="Calibri"/>
                <a:cs typeface="Calibri"/>
              </a:rPr>
              <a:t>-</a:t>
            </a:r>
            <a:r>
              <a:rPr sz="3600" b="1" spc="-20" dirty="0">
                <a:latin typeface="Calibri"/>
                <a:cs typeface="Calibri"/>
              </a:rPr>
              <a:t>Ventricular </a:t>
            </a:r>
            <a:r>
              <a:rPr sz="3600" b="1" dirty="0">
                <a:latin typeface="Calibri"/>
                <a:cs typeface="Calibri"/>
              </a:rPr>
              <a:t>Septal</a:t>
            </a:r>
            <a:r>
              <a:rPr sz="3600" b="1" spc="-10" dirty="0">
                <a:latin typeface="Calibri"/>
                <a:cs typeface="Calibri"/>
              </a:rPr>
              <a:t> Defect</a:t>
            </a:r>
            <a:endParaRPr sz="3600" dirty="0">
              <a:latin typeface="Calibri"/>
              <a:cs typeface="Calibri"/>
            </a:endParaRPr>
          </a:p>
          <a:p>
            <a:pPr marL="12700">
              <a:lnSpc>
                <a:spcPct val="100000"/>
              </a:lnSpc>
              <a:spcBef>
                <a:spcPts val="315"/>
              </a:spcBef>
            </a:pPr>
            <a:endParaRPr sz="2400" dirty="0">
              <a:latin typeface="Calibri"/>
              <a:cs typeface="Calibri"/>
            </a:endParaRPr>
          </a:p>
        </p:txBody>
      </p:sp>
      <p:sp>
        <p:nvSpPr>
          <p:cNvPr id="9" name="object 9"/>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11" name="TextBox 10">
            <a:extLst>
              <a:ext uri="{FF2B5EF4-FFF2-40B4-BE49-F238E27FC236}">
                <a16:creationId xmlns:a16="http://schemas.microsoft.com/office/drawing/2014/main" id="{16838255-FF42-3F1C-5865-4E14B7380B33}"/>
              </a:ext>
            </a:extLst>
          </p:cNvPr>
          <p:cNvSpPr txBox="1"/>
          <p:nvPr/>
        </p:nvSpPr>
        <p:spPr>
          <a:xfrm>
            <a:off x="5832764" y="6874531"/>
            <a:ext cx="6096000" cy="3885679"/>
          </a:xfrm>
          <a:prstGeom prst="rect">
            <a:avLst/>
          </a:prstGeom>
          <a:noFill/>
        </p:spPr>
        <p:txBody>
          <a:bodyPr wrap="square" rtlCol="0">
            <a:spAutoFit/>
          </a:bodyPr>
          <a:lstStyle/>
          <a:p>
            <a:pPr marL="12700">
              <a:lnSpc>
                <a:spcPct val="100000"/>
              </a:lnSpc>
              <a:spcBef>
                <a:spcPts val="315"/>
              </a:spcBef>
            </a:pPr>
            <a:r>
              <a:rPr lang="en-US" sz="3600" b="1" dirty="0">
                <a:latin typeface="Calibri"/>
                <a:cs typeface="Calibri"/>
              </a:rPr>
              <a:t>-Congenital</a:t>
            </a:r>
            <a:r>
              <a:rPr lang="en-US" sz="3600" b="1" spc="-70" dirty="0">
                <a:latin typeface="Calibri"/>
                <a:cs typeface="Calibri"/>
              </a:rPr>
              <a:t> </a:t>
            </a:r>
            <a:r>
              <a:rPr lang="en-US" sz="3600" b="1" dirty="0">
                <a:latin typeface="Calibri"/>
                <a:cs typeface="Calibri"/>
              </a:rPr>
              <a:t>Aortic</a:t>
            </a:r>
            <a:r>
              <a:rPr lang="en-US" sz="3600" b="1" spc="-70" dirty="0">
                <a:latin typeface="Calibri"/>
                <a:cs typeface="Calibri"/>
              </a:rPr>
              <a:t> </a:t>
            </a:r>
            <a:r>
              <a:rPr lang="en-US" sz="3600" b="1" spc="-10" dirty="0">
                <a:latin typeface="Calibri"/>
                <a:cs typeface="Calibri"/>
              </a:rPr>
              <a:t>Stenosis</a:t>
            </a:r>
            <a:endParaRPr lang="en-US" sz="3600" dirty="0">
              <a:latin typeface="Calibri"/>
              <a:cs typeface="Calibri"/>
            </a:endParaRPr>
          </a:p>
          <a:p>
            <a:pPr marL="12700">
              <a:lnSpc>
                <a:spcPct val="100000"/>
              </a:lnSpc>
              <a:spcBef>
                <a:spcPts val="300"/>
              </a:spcBef>
            </a:pPr>
            <a:r>
              <a:rPr lang="en-US" sz="3600" b="1" dirty="0">
                <a:latin typeface="Calibri"/>
                <a:cs typeface="Calibri"/>
              </a:rPr>
              <a:t>-</a:t>
            </a:r>
            <a:r>
              <a:rPr lang="en-US" sz="3600" b="1" spc="-10" dirty="0">
                <a:latin typeface="Calibri"/>
                <a:cs typeface="Calibri"/>
              </a:rPr>
              <a:t>Coarctation</a:t>
            </a:r>
            <a:r>
              <a:rPr lang="en-US" sz="3600" b="1" spc="-25" dirty="0">
                <a:latin typeface="Calibri"/>
                <a:cs typeface="Calibri"/>
              </a:rPr>
              <a:t> </a:t>
            </a:r>
            <a:r>
              <a:rPr lang="en-US" sz="3600" b="1" dirty="0">
                <a:latin typeface="Calibri"/>
                <a:cs typeface="Calibri"/>
              </a:rPr>
              <a:t>of</a:t>
            </a:r>
            <a:r>
              <a:rPr lang="en-US" sz="3600" b="1" spc="-10" dirty="0">
                <a:latin typeface="Calibri"/>
                <a:cs typeface="Calibri"/>
              </a:rPr>
              <a:t> </a:t>
            </a:r>
            <a:r>
              <a:rPr lang="en-US" sz="3600" b="1" dirty="0">
                <a:latin typeface="Calibri"/>
                <a:cs typeface="Calibri"/>
              </a:rPr>
              <a:t>the</a:t>
            </a:r>
            <a:r>
              <a:rPr lang="en-US" sz="3600" b="1" spc="-10" dirty="0">
                <a:latin typeface="Calibri"/>
                <a:cs typeface="Calibri"/>
              </a:rPr>
              <a:t> Aorta</a:t>
            </a:r>
            <a:endParaRPr lang="en-US" sz="3600" dirty="0">
              <a:latin typeface="Calibri"/>
              <a:cs typeface="Calibri"/>
            </a:endParaRPr>
          </a:p>
          <a:p>
            <a:pPr marL="12700">
              <a:lnSpc>
                <a:spcPct val="100000"/>
              </a:lnSpc>
              <a:spcBef>
                <a:spcPts val="310"/>
              </a:spcBef>
            </a:pPr>
            <a:r>
              <a:rPr lang="en-US" sz="3600" b="1" dirty="0">
                <a:latin typeface="Calibri"/>
                <a:cs typeface="Calibri"/>
              </a:rPr>
              <a:t>-</a:t>
            </a:r>
            <a:r>
              <a:rPr lang="en-US" sz="3600" b="1" spc="-20" dirty="0">
                <a:latin typeface="Calibri"/>
                <a:cs typeface="Calibri"/>
              </a:rPr>
              <a:t>Marfan’s </a:t>
            </a:r>
            <a:r>
              <a:rPr lang="en-US" sz="3600" b="1" spc="-10" dirty="0">
                <a:latin typeface="Calibri"/>
                <a:cs typeface="Calibri"/>
              </a:rPr>
              <a:t>Syndrome</a:t>
            </a:r>
            <a:endParaRPr lang="en-US" sz="3600" dirty="0">
              <a:latin typeface="Calibri"/>
              <a:cs typeface="Calibri"/>
            </a:endParaRPr>
          </a:p>
          <a:p>
            <a:pPr marL="12700">
              <a:lnSpc>
                <a:spcPct val="100000"/>
              </a:lnSpc>
              <a:spcBef>
                <a:spcPts val="315"/>
              </a:spcBef>
            </a:pPr>
            <a:r>
              <a:rPr lang="en-US" sz="3600" b="1" dirty="0">
                <a:latin typeface="Calibri"/>
                <a:cs typeface="Calibri"/>
              </a:rPr>
              <a:t>-Cyanotic</a:t>
            </a:r>
            <a:r>
              <a:rPr lang="en-US" sz="3600" b="1" spc="-55" dirty="0">
                <a:latin typeface="Calibri"/>
                <a:cs typeface="Calibri"/>
              </a:rPr>
              <a:t> </a:t>
            </a:r>
            <a:r>
              <a:rPr lang="en-US" sz="3600" b="1" dirty="0">
                <a:latin typeface="Calibri"/>
                <a:cs typeface="Calibri"/>
              </a:rPr>
              <a:t>Heart</a:t>
            </a:r>
            <a:r>
              <a:rPr lang="en-US" sz="3600" b="1" spc="-65" dirty="0">
                <a:latin typeface="Calibri"/>
                <a:cs typeface="Calibri"/>
              </a:rPr>
              <a:t> </a:t>
            </a:r>
            <a:r>
              <a:rPr lang="en-US" sz="3600" b="1" spc="-10" dirty="0">
                <a:latin typeface="Calibri"/>
                <a:cs typeface="Calibri"/>
              </a:rPr>
              <a:t>Diseases:</a:t>
            </a:r>
          </a:p>
          <a:p>
            <a:pPr marL="12700">
              <a:lnSpc>
                <a:spcPct val="100000"/>
              </a:lnSpc>
              <a:spcBef>
                <a:spcPts val="315"/>
              </a:spcBef>
            </a:pPr>
            <a:r>
              <a:rPr lang="en-US" sz="3600" b="1" dirty="0">
                <a:latin typeface="Calibri"/>
                <a:cs typeface="Calibri"/>
              </a:rPr>
              <a:t>		Pulmonary</a:t>
            </a:r>
            <a:r>
              <a:rPr lang="en-US" sz="3600" b="1" spc="-60" dirty="0">
                <a:latin typeface="Calibri"/>
                <a:cs typeface="Calibri"/>
              </a:rPr>
              <a:t> </a:t>
            </a:r>
            <a:r>
              <a:rPr lang="en-US" sz="3600" b="1" spc="-10" dirty="0">
                <a:latin typeface="Calibri"/>
                <a:cs typeface="Calibri"/>
              </a:rPr>
              <a:t>Atresia</a:t>
            </a:r>
            <a:endParaRPr lang="en-US" sz="3600" dirty="0">
              <a:latin typeface="Calibri"/>
              <a:cs typeface="Calibri"/>
            </a:endParaRPr>
          </a:p>
          <a:p>
            <a:pPr marL="12700">
              <a:lnSpc>
                <a:spcPct val="100000"/>
              </a:lnSpc>
              <a:spcBef>
                <a:spcPts val="315"/>
              </a:spcBef>
            </a:pPr>
            <a:r>
              <a:rPr lang="en-US" sz="3600" b="1" spc="-25" dirty="0">
                <a:latin typeface="Calibri"/>
                <a:cs typeface="Calibri"/>
              </a:rPr>
              <a:t>		Tetralogy</a:t>
            </a:r>
            <a:r>
              <a:rPr lang="en-US" sz="3600" b="1" spc="-15" dirty="0">
                <a:latin typeface="Calibri"/>
                <a:cs typeface="Calibri"/>
              </a:rPr>
              <a:t> </a:t>
            </a:r>
            <a:r>
              <a:rPr lang="en-US" sz="3600" b="1" dirty="0">
                <a:latin typeface="Calibri"/>
                <a:cs typeface="Calibri"/>
              </a:rPr>
              <a:t>of</a:t>
            </a:r>
            <a:r>
              <a:rPr lang="en-US" sz="3600" b="1" spc="-10" dirty="0">
                <a:latin typeface="Calibri"/>
                <a:cs typeface="Calibri"/>
              </a:rPr>
              <a:t> Fallot</a:t>
            </a:r>
            <a:endParaRPr lang="en-US" sz="3600" dirty="0">
              <a:latin typeface="Calibri"/>
              <a:cs typeface="Calibri"/>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00" y="913020"/>
            <a:ext cx="5257800" cy="314253"/>
          </a:xfrm>
          <a:prstGeom prst="rect">
            <a:avLst/>
          </a:prstGeom>
          <a:solidFill>
            <a:srgbClr val="FFFF00"/>
          </a:solidFill>
        </p:spPr>
        <p:txBody>
          <a:bodyPr vert="horz" wrap="square" lIns="0" tIns="0" rIns="0" bIns="0" rtlCol="0">
            <a:spAutoFit/>
          </a:bodyPr>
          <a:lstStyle/>
          <a:p>
            <a:pPr>
              <a:lnSpc>
                <a:spcPts val="1975"/>
              </a:lnSpc>
            </a:pPr>
            <a:r>
              <a:rPr sz="3600" b="1" spc="-10" dirty="0">
                <a:latin typeface="Calibri"/>
                <a:cs typeface="Calibri"/>
              </a:rPr>
              <a:t>Patent</a:t>
            </a:r>
            <a:r>
              <a:rPr sz="3600" b="1" spc="-55" dirty="0">
                <a:latin typeface="Calibri"/>
                <a:cs typeface="Calibri"/>
              </a:rPr>
              <a:t> </a:t>
            </a:r>
            <a:r>
              <a:rPr sz="3600" b="1" dirty="0">
                <a:latin typeface="Calibri"/>
                <a:cs typeface="Calibri"/>
              </a:rPr>
              <a:t>ductus</a:t>
            </a:r>
            <a:r>
              <a:rPr sz="3600" b="1" spc="-30" dirty="0">
                <a:latin typeface="Calibri"/>
                <a:cs typeface="Calibri"/>
              </a:rPr>
              <a:t> </a:t>
            </a:r>
            <a:r>
              <a:rPr sz="3600" b="1" spc="-10" dirty="0">
                <a:latin typeface="Calibri"/>
                <a:cs typeface="Calibri"/>
              </a:rPr>
              <a:t>arteriosus</a:t>
            </a:r>
            <a:r>
              <a:rPr sz="3600" spc="-10" dirty="0">
                <a:latin typeface="Calibri"/>
                <a:cs typeface="Calibri"/>
              </a:rPr>
              <a:t>:</a:t>
            </a:r>
            <a:endParaRPr sz="3600" dirty="0">
              <a:latin typeface="Calibri"/>
              <a:cs typeface="Calibri"/>
            </a:endParaRPr>
          </a:p>
        </p:txBody>
      </p:sp>
      <p:sp>
        <p:nvSpPr>
          <p:cNvPr id="4" name="object 4"/>
          <p:cNvSpPr txBox="1"/>
          <p:nvPr/>
        </p:nvSpPr>
        <p:spPr>
          <a:xfrm>
            <a:off x="225325" y="1492079"/>
            <a:ext cx="5536810" cy="3055324"/>
          </a:xfrm>
          <a:prstGeom prst="rect">
            <a:avLst/>
          </a:prstGeom>
        </p:spPr>
        <p:txBody>
          <a:bodyPr vert="horz" wrap="square" lIns="0" tIns="13335" rIns="0" bIns="0" rtlCol="0">
            <a:spAutoFit/>
          </a:bodyPr>
          <a:lstStyle/>
          <a:p>
            <a:pPr marL="12700">
              <a:lnSpc>
                <a:spcPct val="100000"/>
              </a:lnSpc>
              <a:spcBef>
                <a:spcPts val="105"/>
              </a:spcBef>
            </a:pPr>
            <a:r>
              <a:rPr sz="2800" spc="-25" dirty="0">
                <a:latin typeface="Calibri"/>
                <a:cs typeface="Calibri"/>
              </a:rPr>
              <a:t>-</a:t>
            </a:r>
            <a:r>
              <a:rPr sz="2800" dirty="0">
                <a:solidFill>
                  <a:srgbClr val="FF0000"/>
                </a:solidFill>
                <a:latin typeface="Calibri"/>
                <a:cs typeface="Calibri"/>
              </a:rPr>
              <a:t>Corrected</a:t>
            </a:r>
            <a:r>
              <a:rPr sz="2800" spc="-20" dirty="0">
                <a:solidFill>
                  <a:srgbClr val="FF0000"/>
                </a:solidFill>
                <a:latin typeface="Calibri"/>
                <a:cs typeface="Calibri"/>
              </a:rPr>
              <a:t> </a:t>
            </a:r>
            <a:r>
              <a:rPr sz="2800" dirty="0">
                <a:latin typeface="Calibri"/>
                <a:cs typeface="Calibri"/>
              </a:rPr>
              <a:t>cases</a:t>
            </a:r>
            <a:r>
              <a:rPr sz="2800" spc="-40" dirty="0">
                <a:latin typeface="Calibri"/>
                <a:cs typeface="Calibri"/>
              </a:rPr>
              <a:t> </a:t>
            </a:r>
            <a:r>
              <a:rPr sz="2800" dirty="0">
                <a:latin typeface="Calibri"/>
                <a:cs typeface="Calibri"/>
              </a:rPr>
              <a:t>pose</a:t>
            </a:r>
            <a:r>
              <a:rPr sz="2800" spc="-20" dirty="0">
                <a:latin typeface="Calibri"/>
                <a:cs typeface="Calibri"/>
              </a:rPr>
              <a:t> </a:t>
            </a:r>
            <a:r>
              <a:rPr sz="2800" dirty="0">
                <a:solidFill>
                  <a:srgbClr val="FF0000"/>
                </a:solidFill>
                <a:latin typeface="Calibri"/>
                <a:cs typeface="Calibri"/>
              </a:rPr>
              <a:t>no</a:t>
            </a:r>
            <a:r>
              <a:rPr sz="2800" spc="-25" dirty="0">
                <a:solidFill>
                  <a:srgbClr val="FF0000"/>
                </a:solidFill>
                <a:latin typeface="Calibri"/>
                <a:cs typeface="Calibri"/>
              </a:rPr>
              <a:t> </a:t>
            </a:r>
            <a:r>
              <a:rPr sz="2800" dirty="0">
                <a:solidFill>
                  <a:srgbClr val="FF0000"/>
                </a:solidFill>
                <a:latin typeface="Calibri"/>
                <a:cs typeface="Calibri"/>
              </a:rPr>
              <a:t>problems</a:t>
            </a:r>
            <a:r>
              <a:rPr sz="2800" spc="-30" dirty="0">
                <a:solidFill>
                  <a:srgbClr val="FF0000"/>
                </a:solidFill>
                <a:latin typeface="Calibri"/>
                <a:cs typeface="Calibri"/>
              </a:rPr>
              <a:t> </a:t>
            </a:r>
            <a:r>
              <a:rPr sz="2800" dirty="0">
                <a:solidFill>
                  <a:srgbClr val="FF0000"/>
                </a:solidFill>
                <a:latin typeface="Calibri"/>
                <a:cs typeface="Calibri"/>
              </a:rPr>
              <a:t>in</a:t>
            </a:r>
            <a:r>
              <a:rPr sz="2800" spc="-60" dirty="0">
                <a:solidFill>
                  <a:srgbClr val="FF0000"/>
                </a:solidFill>
                <a:latin typeface="Calibri"/>
                <a:cs typeface="Calibri"/>
              </a:rPr>
              <a:t> </a:t>
            </a:r>
            <a:r>
              <a:rPr sz="2800" spc="-10" dirty="0">
                <a:solidFill>
                  <a:srgbClr val="FF0000"/>
                </a:solidFill>
                <a:latin typeface="Calibri"/>
                <a:cs typeface="Calibri"/>
              </a:rPr>
              <a:t>pregnancy</a:t>
            </a:r>
            <a:r>
              <a:rPr sz="2800" spc="-65" dirty="0">
                <a:solidFill>
                  <a:srgbClr val="FF0000"/>
                </a:solidFill>
                <a:latin typeface="Calibri"/>
                <a:cs typeface="Calibri"/>
              </a:rPr>
              <a:t> </a:t>
            </a:r>
            <a:r>
              <a:rPr sz="2800" dirty="0">
                <a:latin typeface="Calibri"/>
                <a:cs typeface="Calibri"/>
              </a:rPr>
              <a:t>and</a:t>
            </a:r>
            <a:r>
              <a:rPr sz="2800" spc="-40" dirty="0">
                <a:latin typeface="Calibri"/>
                <a:cs typeface="Calibri"/>
              </a:rPr>
              <a:t> </a:t>
            </a:r>
            <a:r>
              <a:rPr sz="2800" dirty="0">
                <a:latin typeface="Calibri"/>
                <a:cs typeface="Calibri"/>
              </a:rPr>
              <a:t>do</a:t>
            </a:r>
            <a:r>
              <a:rPr sz="2800" spc="-25" dirty="0">
                <a:latin typeface="Calibri"/>
                <a:cs typeface="Calibri"/>
              </a:rPr>
              <a:t> </a:t>
            </a:r>
            <a:r>
              <a:rPr sz="2800" dirty="0">
                <a:latin typeface="Calibri"/>
                <a:cs typeface="Calibri"/>
              </a:rPr>
              <a:t>not</a:t>
            </a:r>
            <a:r>
              <a:rPr sz="2800" spc="-25" dirty="0">
                <a:latin typeface="Calibri"/>
                <a:cs typeface="Calibri"/>
              </a:rPr>
              <a:t> </a:t>
            </a:r>
            <a:r>
              <a:rPr sz="2800" dirty="0">
                <a:latin typeface="Calibri"/>
                <a:cs typeface="Calibri"/>
              </a:rPr>
              <a:t>require</a:t>
            </a:r>
            <a:r>
              <a:rPr sz="2800" spc="-55" dirty="0">
                <a:latin typeface="Calibri"/>
                <a:cs typeface="Calibri"/>
              </a:rPr>
              <a:t> </a:t>
            </a:r>
            <a:r>
              <a:rPr sz="2800" dirty="0">
                <a:latin typeface="Calibri"/>
                <a:cs typeface="Calibri"/>
              </a:rPr>
              <a:t>antibiotic</a:t>
            </a:r>
            <a:r>
              <a:rPr sz="2800" spc="-40" dirty="0">
                <a:latin typeface="Calibri"/>
                <a:cs typeface="Calibri"/>
              </a:rPr>
              <a:t> </a:t>
            </a:r>
            <a:r>
              <a:rPr sz="2800" spc="-10" dirty="0">
                <a:latin typeface="Calibri"/>
                <a:cs typeface="Calibri"/>
              </a:rPr>
              <a:t>prophylaxis.</a:t>
            </a:r>
            <a:endParaRPr lang="en-US" sz="2800" spc="-10" dirty="0">
              <a:latin typeface="Calibri"/>
              <a:cs typeface="Calibri"/>
            </a:endParaRPr>
          </a:p>
          <a:p>
            <a:pPr marL="12700">
              <a:lnSpc>
                <a:spcPct val="100000"/>
              </a:lnSpc>
              <a:spcBef>
                <a:spcPts val="105"/>
              </a:spcBef>
            </a:pPr>
            <a:endParaRPr sz="2800" dirty="0">
              <a:latin typeface="Calibri"/>
              <a:cs typeface="Calibri"/>
            </a:endParaRPr>
          </a:p>
          <a:p>
            <a:pPr marL="12700">
              <a:lnSpc>
                <a:spcPct val="100000"/>
              </a:lnSpc>
              <a:spcBef>
                <a:spcPts val="80"/>
              </a:spcBef>
            </a:pPr>
            <a:r>
              <a:rPr sz="2800" spc="-25" dirty="0">
                <a:latin typeface="Calibri"/>
                <a:cs typeface="Calibri"/>
              </a:rPr>
              <a:t>-</a:t>
            </a:r>
            <a:r>
              <a:rPr sz="2800" dirty="0">
                <a:solidFill>
                  <a:srgbClr val="FF0000"/>
                </a:solidFill>
                <a:latin typeface="Calibri"/>
                <a:cs typeface="Calibri"/>
              </a:rPr>
              <a:t>Uncorrected</a:t>
            </a:r>
            <a:r>
              <a:rPr sz="2800" spc="-35" dirty="0">
                <a:solidFill>
                  <a:srgbClr val="FF0000"/>
                </a:solidFill>
                <a:latin typeface="Calibri"/>
                <a:cs typeface="Calibri"/>
              </a:rPr>
              <a:t> </a:t>
            </a:r>
            <a:r>
              <a:rPr sz="2800" dirty="0">
                <a:latin typeface="Calibri"/>
                <a:cs typeface="Calibri"/>
              </a:rPr>
              <a:t>cases</a:t>
            </a:r>
            <a:r>
              <a:rPr sz="2800" spc="-35" dirty="0">
                <a:latin typeface="Calibri"/>
                <a:cs typeface="Calibri"/>
              </a:rPr>
              <a:t> </a:t>
            </a:r>
            <a:r>
              <a:rPr sz="2800" dirty="0">
                <a:latin typeface="Calibri"/>
                <a:cs typeface="Calibri"/>
              </a:rPr>
              <a:t>usually</a:t>
            </a:r>
            <a:r>
              <a:rPr sz="2800" spc="-55" dirty="0">
                <a:latin typeface="Calibri"/>
                <a:cs typeface="Calibri"/>
              </a:rPr>
              <a:t> </a:t>
            </a:r>
            <a:r>
              <a:rPr sz="2800" dirty="0">
                <a:latin typeface="Calibri"/>
                <a:cs typeface="Calibri"/>
              </a:rPr>
              <a:t>do</a:t>
            </a:r>
            <a:r>
              <a:rPr sz="2800" spc="-15" dirty="0">
                <a:latin typeface="Calibri"/>
                <a:cs typeface="Calibri"/>
              </a:rPr>
              <a:t> </a:t>
            </a:r>
            <a:r>
              <a:rPr sz="2800" dirty="0">
                <a:latin typeface="Calibri"/>
                <a:cs typeface="Calibri"/>
              </a:rPr>
              <a:t>well</a:t>
            </a:r>
            <a:r>
              <a:rPr sz="2800" spc="-45" dirty="0">
                <a:latin typeface="Calibri"/>
                <a:cs typeface="Calibri"/>
              </a:rPr>
              <a:t> </a:t>
            </a:r>
            <a:r>
              <a:rPr sz="2800" dirty="0">
                <a:latin typeface="Calibri"/>
                <a:cs typeface="Calibri"/>
              </a:rPr>
              <a:t>but</a:t>
            </a:r>
            <a:r>
              <a:rPr sz="2800" spc="-35" dirty="0">
                <a:latin typeface="Calibri"/>
                <a:cs typeface="Calibri"/>
              </a:rPr>
              <a:t> </a:t>
            </a:r>
            <a:r>
              <a:rPr sz="2800" dirty="0">
                <a:latin typeface="Calibri"/>
                <a:cs typeface="Calibri"/>
              </a:rPr>
              <a:t>are</a:t>
            </a:r>
            <a:r>
              <a:rPr sz="2800" spc="-25" dirty="0">
                <a:latin typeface="Calibri"/>
                <a:cs typeface="Calibri"/>
              </a:rPr>
              <a:t> </a:t>
            </a:r>
            <a:r>
              <a:rPr sz="2800" dirty="0">
                <a:latin typeface="Calibri"/>
                <a:cs typeface="Calibri"/>
              </a:rPr>
              <a:t>at</a:t>
            </a:r>
            <a:r>
              <a:rPr sz="2800" spc="-5" dirty="0">
                <a:latin typeface="Calibri"/>
                <a:cs typeface="Calibri"/>
              </a:rPr>
              <a:t> </a:t>
            </a:r>
            <a:r>
              <a:rPr sz="2800" dirty="0">
                <a:solidFill>
                  <a:srgbClr val="FF0000"/>
                </a:solidFill>
                <a:latin typeface="Calibri"/>
                <a:cs typeface="Calibri"/>
              </a:rPr>
              <a:t>risk</a:t>
            </a:r>
            <a:r>
              <a:rPr sz="2800" spc="-45" dirty="0">
                <a:solidFill>
                  <a:srgbClr val="FF0000"/>
                </a:solidFill>
                <a:latin typeface="Calibri"/>
                <a:cs typeface="Calibri"/>
              </a:rPr>
              <a:t> </a:t>
            </a:r>
            <a:r>
              <a:rPr sz="2800" dirty="0">
                <a:solidFill>
                  <a:srgbClr val="FF0000"/>
                </a:solidFill>
                <a:latin typeface="Calibri"/>
                <a:cs typeface="Calibri"/>
              </a:rPr>
              <a:t>of</a:t>
            </a:r>
            <a:r>
              <a:rPr sz="2800" spc="-10" dirty="0">
                <a:solidFill>
                  <a:srgbClr val="FF0000"/>
                </a:solidFill>
                <a:latin typeface="Calibri"/>
                <a:cs typeface="Calibri"/>
              </a:rPr>
              <a:t> congestive</a:t>
            </a:r>
            <a:r>
              <a:rPr sz="2800" spc="-45" dirty="0">
                <a:solidFill>
                  <a:srgbClr val="FF0000"/>
                </a:solidFill>
                <a:latin typeface="Calibri"/>
                <a:cs typeface="Calibri"/>
              </a:rPr>
              <a:t> </a:t>
            </a:r>
            <a:r>
              <a:rPr sz="2800" dirty="0">
                <a:solidFill>
                  <a:srgbClr val="FF0000"/>
                </a:solidFill>
                <a:latin typeface="Calibri"/>
                <a:cs typeface="Calibri"/>
              </a:rPr>
              <a:t>cardiac</a:t>
            </a:r>
            <a:r>
              <a:rPr sz="2800" spc="-45" dirty="0">
                <a:solidFill>
                  <a:srgbClr val="FF0000"/>
                </a:solidFill>
                <a:latin typeface="Calibri"/>
                <a:cs typeface="Calibri"/>
              </a:rPr>
              <a:t> </a:t>
            </a:r>
            <a:r>
              <a:rPr sz="2800" spc="-10" dirty="0">
                <a:solidFill>
                  <a:srgbClr val="FF0000"/>
                </a:solidFill>
                <a:latin typeface="Calibri"/>
                <a:cs typeface="Calibri"/>
              </a:rPr>
              <a:t>failure</a:t>
            </a:r>
            <a:r>
              <a:rPr sz="1700" spc="-10" dirty="0">
                <a:solidFill>
                  <a:srgbClr val="FF0000"/>
                </a:solidFill>
                <a:latin typeface="Calibri"/>
                <a:cs typeface="Calibri"/>
              </a:rPr>
              <a:t>.</a:t>
            </a:r>
            <a:endParaRPr sz="1700" dirty="0">
              <a:latin typeface="Calibri"/>
              <a:cs typeface="Calibri"/>
            </a:endParaRPr>
          </a:p>
        </p:txBody>
      </p:sp>
      <p:sp>
        <p:nvSpPr>
          <p:cNvPr id="6" name="object 6"/>
          <p:cNvSpPr txBox="1"/>
          <p:nvPr/>
        </p:nvSpPr>
        <p:spPr>
          <a:xfrm flipH="1">
            <a:off x="225325" y="4939299"/>
            <a:ext cx="4917008" cy="314253"/>
          </a:xfrm>
          <a:prstGeom prst="rect">
            <a:avLst/>
          </a:prstGeom>
          <a:solidFill>
            <a:srgbClr val="FFFF00"/>
          </a:solidFill>
        </p:spPr>
        <p:txBody>
          <a:bodyPr vert="horz" wrap="square" lIns="0" tIns="0" rIns="0" bIns="0" rtlCol="0">
            <a:spAutoFit/>
          </a:bodyPr>
          <a:lstStyle/>
          <a:p>
            <a:pPr>
              <a:lnSpc>
                <a:spcPts val="1975"/>
              </a:lnSpc>
            </a:pPr>
            <a:r>
              <a:rPr sz="3600" b="1" dirty="0">
                <a:latin typeface="Calibri"/>
                <a:cs typeface="Calibri"/>
              </a:rPr>
              <a:t>Atrial</a:t>
            </a:r>
            <a:r>
              <a:rPr sz="3600" b="1" spc="-75" dirty="0">
                <a:latin typeface="Calibri"/>
                <a:cs typeface="Calibri"/>
              </a:rPr>
              <a:t> </a:t>
            </a:r>
            <a:r>
              <a:rPr sz="3600" b="1" dirty="0">
                <a:latin typeface="Calibri"/>
                <a:cs typeface="Calibri"/>
              </a:rPr>
              <a:t>septal</a:t>
            </a:r>
            <a:r>
              <a:rPr sz="3600" b="1" spc="-70" dirty="0">
                <a:latin typeface="Calibri"/>
                <a:cs typeface="Calibri"/>
              </a:rPr>
              <a:t> </a:t>
            </a:r>
            <a:r>
              <a:rPr sz="3600" b="1" spc="-10" dirty="0">
                <a:latin typeface="Calibri"/>
                <a:cs typeface="Calibri"/>
              </a:rPr>
              <a:t>defect:</a:t>
            </a:r>
            <a:endParaRPr sz="3600" dirty="0">
              <a:latin typeface="Calibri"/>
              <a:cs typeface="Calibri"/>
            </a:endParaRPr>
          </a:p>
        </p:txBody>
      </p:sp>
      <p:sp>
        <p:nvSpPr>
          <p:cNvPr id="14" name="object 14"/>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15" name="object 15"/>
          <p:cNvSpPr/>
          <p:nvPr/>
        </p:nvSpPr>
        <p:spPr>
          <a:xfrm>
            <a:off x="-62345" y="448536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pic>
        <p:nvPicPr>
          <p:cNvPr id="17" name="Picture 16">
            <a:extLst>
              <a:ext uri="{FF2B5EF4-FFF2-40B4-BE49-F238E27FC236}">
                <a16:creationId xmlns:a16="http://schemas.microsoft.com/office/drawing/2014/main" id="{E0B356E5-4106-3DFF-3989-C24D3921D81D}"/>
              </a:ext>
            </a:extLst>
          </p:cNvPr>
          <p:cNvPicPr>
            <a:picLocks noChangeAspect="1"/>
          </p:cNvPicPr>
          <p:nvPr/>
        </p:nvPicPr>
        <p:blipFill rotWithShape="1">
          <a:blip r:embed="rId2"/>
          <a:srcRect t="22656" r="68750" b="30966"/>
          <a:stretch/>
        </p:blipFill>
        <p:spPr>
          <a:xfrm>
            <a:off x="6824344" y="774733"/>
            <a:ext cx="5367655" cy="4478819"/>
          </a:xfrm>
          <a:prstGeom prst="rect">
            <a:avLst/>
          </a:prstGeom>
        </p:spPr>
      </p:pic>
      <p:sp>
        <p:nvSpPr>
          <p:cNvPr id="18" name="object 7">
            <a:extLst>
              <a:ext uri="{FF2B5EF4-FFF2-40B4-BE49-F238E27FC236}">
                <a16:creationId xmlns:a16="http://schemas.microsoft.com/office/drawing/2014/main" id="{86E21A9C-E71F-4BB7-450B-21D57FC61A92}"/>
              </a:ext>
            </a:extLst>
          </p:cNvPr>
          <p:cNvSpPr txBox="1"/>
          <p:nvPr/>
        </p:nvSpPr>
        <p:spPr>
          <a:xfrm>
            <a:off x="173182" y="5518358"/>
            <a:ext cx="6824342" cy="5025094"/>
          </a:xfrm>
          <a:prstGeom prst="rect">
            <a:avLst/>
          </a:prstGeom>
        </p:spPr>
        <p:txBody>
          <a:bodyPr vert="horz" wrap="square" lIns="0" tIns="13335" rIns="0" bIns="0" rtlCol="0">
            <a:spAutoFit/>
          </a:bodyPr>
          <a:lstStyle/>
          <a:p>
            <a:pPr marL="12700">
              <a:lnSpc>
                <a:spcPct val="100000"/>
              </a:lnSpc>
              <a:spcBef>
                <a:spcPts val="105"/>
              </a:spcBef>
            </a:pPr>
            <a:r>
              <a:rPr sz="3600" spc="-25" dirty="0">
                <a:latin typeface="Calibri"/>
                <a:cs typeface="Calibri"/>
              </a:rPr>
              <a:t>-</a:t>
            </a:r>
            <a:r>
              <a:rPr sz="3600" dirty="0">
                <a:latin typeface="Calibri"/>
                <a:cs typeface="Calibri"/>
              </a:rPr>
              <a:t>Usually</a:t>
            </a:r>
            <a:r>
              <a:rPr sz="3600" spc="-55" dirty="0">
                <a:latin typeface="Calibri"/>
                <a:cs typeface="Calibri"/>
              </a:rPr>
              <a:t> </a:t>
            </a:r>
            <a:r>
              <a:rPr sz="3600" dirty="0">
                <a:solidFill>
                  <a:srgbClr val="FF0000"/>
                </a:solidFill>
                <a:latin typeface="Calibri"/>
                <a:cs typeface="Calibri"/>
              </a:rPr>
              <a:t>well</a:t>
            </a:r>
            <a:r>
              <a:rPr sz="3600" spc="-60" dirty="0">
                <a:solidFill>
                  <a:srgbClr val="FF0000"/>
                </a:solidFill>
                <a:latin typeface="Calibri"/>
                <a:cs typeface="Calibri"/>
              </a:rPr>
              <a:t> </a:t>
            </a:r>
            <a:r>
              <a:rPr sz="3600" dirty="0">
                <a:solidFill>
                  <a:srgbClr val="FF0000"/>
                </a:solidFill>
                <a:latin typeface="Calibri"/>
                <a:cs typeface="Calibri"/>
              </a:rPr>
              <a:t>tolerated</a:t>
            </a:r>
            <a:r>
              <a:rPr sz="3600" spc="-25" dirty="0">
                <a:solidFill>
                  <a:srgbClr val="FF0000"/>
                </a:solidFill>
                <a:latin typeface="Calibri"/>
                <a:cs typeface="Calibri"/>
              </a:rPr>
              <a:t> </a:t>
            </a:r>
            <a:r>
              <a:rPr sz="3600" dirty="0">
                <a:latin typeface="Calibri"/>
                <a:cs typeface="Calibri"/>
              </a:rPr>
              <a:t>in</a:t>
            </a:r>
            <a:r>
              <a:rPr sz="3600" spc="-65" dirty="0">
                <a:latin typeface="Calibri"/>
                <a:cs typeface="Calibri"/>
              </a:rPr>
              <a:t> </a:t>
            </a:r>
            <a:r>
              <a:rPr sz="3600" spc="-10" dirty="0">
                <a:latin typeface="Calibri"/>
                <a:cs typeface="Calibri"/>
              </a:rPr>
              <a:t>pregnancy.</a:t>
            </a:r>
            <a:endParaRPr sz="3600" dirty="0">
              <a:latin typeface="Calibri"/>
              <a:cs typeface="Calibri"/>
            </a:endParaRPr>
          </a:p>
          <a:p>
            <a:pPr marL="12700">
              <a:lnSpc>
                <a:spcPct val="100000"/>
              </a:lnSpc>
              <a:spcBef>
                <a:spcPts val="95"/>
              </a:spcBef>
            </a:pPr>
            <a:r>
              <a:rPr sz="3600" spc="-25" dirty="0">
                <a:latin typeface="Calibri"/>
                <a:cs typeface="Calibri"/>
              </a:rPr>
              <a:t>-</a:t>
            </a:r>
            <a:r>
              <a:rPr sz="3600" spc="-10" dirty="0">
                <a:latin typeface="Calibri"/>
                <a:cs typeface="Calibri"/>
              </a:rPr>
              <a:t>Potential</a:t>
            </a:r>
            <a:r>
              <a:rPr sz="3600" spc="-30" dirty="0">
                <a:latin typeface="Calibri"/>
                <a:cs typeface="Calibri"/>
              </a:rPr>
              <a:t> </a:t>
            </a:r>
            <a:r>
              <a:rPr sz="3600" dirty="0">
                <a:latin typeface="Calibri"/>
                <a:cs typeface="Calibri"/>
              </a:rPr>
              <a:t>risk</a:t>
            </a:r>
            <a:r>
              <a:rPr sz="3600" spc="-40" dirty="0">
                <a:latin typeface="Calibri"/>
                <a:cs typeface="Calibri"/>
              </a:rPr>
              <a:t> </a:t>
            </a:r>
            <a:r>
              <a:rPr sz="3600" dirty="0">
                <a:latin typeface="Calibri"/>
                <a:cs typeface="Calibri"/>
              </a:rPr>
              <a:t>of</a:t>
            </a:r>
            <a:r>
              <a:rPr sz="3600" spc="5" dirty="0">
                <a:latin typeface="Calibri"/>
                <a:cs typeface="Calibri"/>
              </a:rPr>
              <a:t> </a:t>
            </a:r>
            <a:r>
              <a:rPr sz="3600" spc="-10" dirty="0">
                <a:latin typeface="Calibri"/>
                <a:cs typeface="Calibri"/>
              </a:rPr>
              <a:t>paradoxical</a:t>
            </a:r>
            <a:r>
              <a:rPr sz="3600" spc="-50" dirty="0">
                <a:latin typeface="Calibri"/>
                <a:cs typeface="Calibri"/>
              </a:rPr>
              <a:t> </a:t>
            </a:r>
            <a:r>
              <a:rPr sz="3600" dirty="0">
                <a:latin typeface="Calibri"/>
                <a:cs typeface="Calibri"/>
              </a:rPr>
              <a:t>embolism</a:t>
            </a:r>
            <a:r>
              <a:rPr sz="3600" spc="-35" dirty="0">
                <a:latin typeface="Calibri"/>
                <a:cs typeface="Calibri"/>
              </a:rPr>
              <a:t> </a:t>
            </a:r>
            <a:r>
              <a:rPr sz="3600" dirty="0">
                <a:latin typeface="Calibri"/>
                <a:cs typeface="Calibri"/>
              </a:rPr>
              <a:t>but</a:t>
            </a:r>
            <a:r>
              <a:rPr sz="3600" spc="-20" dirty="0">
                <a:latin typeface="Calibri"/>
                <a:cs typeface="Calibri"/>
              </a:rPr>
              <a:t> </a:t>
            </a:r>
            <a:r>
              <a:rPr sz="3600" dirty="0">
                <a:latin typeface="Calibri"/>
                <a:cs typeface="Calibri"/>
              </a:rPr>
              <a:t>risk</a:t>
            </a:r>
            <a:r>
              <a:rPr sz="3600" spc="-40" dirty="0">
                <a:latin typeface="Calibri"/>
                <a:cs typeface="Calibri"/>
              </a:rPr>
              <a:t> </a:t>
            </a:r>
            <a:r>
              <a:rPr sz="3600" dirty="0">
                <a:latin typeface="Calibri"/>
                <a:cs typeface="Calibri"/>
              </a:rPr>
              <a:t>is</a:t>
            </a:r>
            <a:r>
              <a:rPr sz="3600" spc="-10" dirty="0">
                <a:latin typeface="Calibri"/>
                <a:cs typeface="Calibri"/>
              </a:rPr>
              <a:t> </a:t>
            </a:r>
            <a:r>
              <a:rPr sz="3600" spc="-20" dirty="0">
                <a:latin typeface="Calibri"/>
                <a:cs typeface="Calibri"/>
              </a:rPr>
              <a:t>low.</a:t>
            </a:r>
            <a:endParaRPr lang="en-US" sz="3600" spc="-25" dirty="0">
              <a:latin typeface="Calibri"/>
              <a:cs typeface="Calibri"/>
            </a:endParaRPr>
          </a:p>
          <a:p>
            <a:pPr marL="12700">
              <a:lnSpc>
                <a:spcPct val="100000"/>
              </a:lnSpc>
              <a:spcBef>
                <a:spcPts val="95"/>
              </a:spcBef>
            </a:pPr>
            <a:r>
              <a:rPr lang="en-US" sz="3600" spc="-25" dirty="0">
                <a:latin typeface="Calibri"/>
                <a:cs typeface="Calibri"/>
              </a:rPr>
              <a:t>- Women may become </a:t>
            </a:r>
            <a:r>
              <a:rPr lang="en-US" sz="3600" spc="-25" dirty="0">
                <a:solidFill>
                  <a:srgbClr val="FF0000"/>
                </a:solidFill>
                <a:latin typeface="Calibri"/>
                <a:cs typeface="Calibri"/>
              </a:rPr>
              <a:t>hypotensive</a:t>
            </a:r>
            <a:r>
              <a:rPr lang="en-US" sz="3600" spc="-25" dirty="0">
                <a:latin typeface="Calibri"/>
                <a:cs typeface="Calibri"/>
              </a:rPr>
              <a:t> if there is an increase in the left-to-right shunt </a:t>
            </a:r>
            <a:r>
              <a:rPr lang="en-US" sz="3600" u="sng" spc="-25" dirty="0">
                <a:latin typeface="Calibri"/>
                <a:cs typeface="Calibri"/>
              </a:rPr>
              <a:t>following blood loss at delivery</a:t>
            </a:r>
            <a:r>
              <a:rPr lang="en-US" sz="3600" spc="-25" dirty="0">
                <a:latin typeface="Calibri"/>
                <a:cs typeface="Calibri"/>
              </a:rPr>
              <a:t>. This causes a drop in left ventricular output and coronary blood flow.</a:t>
            </a:r>
          </a:p>
        </p:txBody>
      </p:sp>
      <p:pic>
        <p:nvPicPr>
          <p:cNvPr id="20" name="Picture 19">
            <a:extLst>
              <a:ext uri="{FF2B5EF4-FFF2-40B4-BE49-F238E27FC236}">
                <a16:creationId xmlns:a16="http://schemas.microsoft.com/office/drawing/2014/main" id="{93246379-E06E-C54B-3CB7-3BA28E8FA0BF}"/>
              </a:ext>
            </a:extLst>
          </p:cNvPr>
          <p:cNvPicPr>
            <a:picLocks noChangeAspect="1"/>
          </p:cNvPicPr>
          <p:nvPr/>
        </p:nvPicPr>
        <p:blipFill rotWithShape="1">
          <a:blip r:embed="rId3"/>
          <a:srcRect l="7806" t="21097" r="67500" b="31102"/>
          <a:stretch/>
        </p:blipFill>
        <p:spPr>
          <a:xfrm>
            <a:off x="7049667" y="5242007"/>
            <a:ext cx="4917008" cy="535135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9">
            <a:extLst>
              <a:ext uri="{FF2B5EF4-FFF2-40B4-BE49-F238E27FC236}">
                <a16:creationId xmlns:a16="http://schemas.microsoft.com/office/drawing/2014/main" id="{DDD982B1-9717-CEAE-AB90-961E8B2A6477}"/>
              </a:ext>
            </a:extLst>
          </p:cNvPr>
          <p:cNvSpPr txBox="1"/>
          <p:nvPr/>
        </p:nvSpPr>
        <p:spPr>
          <a:xfrm>
            <a:off x="311727" y="555686"/>
            <a:ext cx="5105400" cy="314253"/>
          </a:xfrm>
          <a:prstGeom prst="rect">
            <a:avLst/>
          </a:prstGeom>
          <a:solidFill>
            <a:srgbClr val="FFFF00"/>
          </a:solidFill>
        </p:spPr>
        <p:txBody>
          <a:bodyPr vert="horz" wrap="square" lIns="0" tIns="0" rIns="0" bIns="0" rtlCol="0">
            <a:spAutoFit/>
          </a:bodyPr>
          <a:lstStyle/>
          <a:p>
            <a:pPr>
              <a:lnSpc>
                <a:spcPts val="1980"/>
              </a:lnSpc>
            </a:pPr>
            <a:r>
              <a:rPr sz="3600" b="1" spc="-10" dirty="0">
                <a:latin typeface="Calibri"/>
                <a:cs typeface="Calibri"/>
              </a:rPr>
              <a:t>Ventricular</a:t>
            </a:r>
            <a:r>
              <a:rPr sz="3600" b="1" spc="-70" dirty="0">
                <a:latin typeface="Calibri"/>
                <a:cs typeface="Calibri"/>
              </a:rPr>
              <a:t> </a:t>
            </a:r>
            <a:r>
              <a:rPr sz="3600" b="1" dirty="0">
                <a:latin typeface="Calibri"/>
                <a:cs typeface="Calibri"/>
              </a:rPr>
              <a:t>septal</a:t>
            </a:r>
            <a:r>
              <a:rPr sz="3600" b="1" spc="-55" dirty="0">
                <a:latin typeface="Calibri"/>
                <a:cs typeface="Calibri"/>
              </a:rPr>
              <a:t> </a:t>
            </a:r>
            <a:r>
              <a:rPr sz="3600" b="1" spc="-10" dirty="0">
                <a:latin typeface="Calibri"/>
                <a:cs typeface="Calibri"/>
              </a:rPr>
              <a:t>defect:</a:t>
            </a:r>
            <a:endParaRPr sz="3600" dirty="0">
              <a:latin typeface="Calibri"/>
              <a:cs typeface="Calibri"/>
            </a:endParaRPr>
          </a:p>
        </p:txBody>
      </p:sp>
      <p:sp>
        <p:nvSpPr>
          <p:cNvPr id="3" name="object 10">
            <a:extLst>
              <a:ext uri="{FF2B5EF4-FFF2-40B4-BE49-F238E27FC236}">
                <a16:creationId xmlns:a16="http://schemas.microsoft.com/office/drawing/2014/main" id="{E5847BCE-29B5-2DD9-B259-7D3D0B739093}"/>
              </a:ext>
            </a:extLst>
          </p:cNvPr>
          <p:cNvSpPr txBox="1"/>
          <p:nvPr/>
        </p:nvSpPr>
        <p:spPr>
          <a:xfrm>
            <a:off x="311727" y="1366510"/>
            <a:ext cx="5062278" cy="1490793"/>
          </a:xfrm>
          <a:prstGeom prst="rect">
            <a:avLst/>
          </a:prstGeom>
        </p:spPr>
        <p:txBody>
          <a:bodyPr vert="horz" wrap="square" lIns="0" tIns="13335" rIns="0" bIns="0" rtlCol="0">
            <a:spAutoFit/>
          </a:bodyPr>
          <a:lstStyle/>
          <a:p>
            <a:pPr marL="12700">
              <a:lnSpc>
                <a:spcPct val="100000"/>
              </a:lnSpc>
              <a:spcBef>
                <a:spcPts val="105"/>
              </a:spcBef>
            </a:pPr>
            <a:r>
              <a:rPr sz="1700" spc="-25" dirty="0">
                <a:latin typeface="Calibri"/>
                <a:cs typeface="Calibri"/>
              </a:rPr>
              <a:t>-</a:t>
            </a:r>
            <a:r>
              <a:rPr sz="3200" dirty="0">
                <a:latin typeface="Calibri"/>
                <a:cs typeface="Calibri"/>
              </a:rPr>
              <a:t>Usually</a:t>
            </a:r>
            <a:r>
              <a:rPr sz="3200" spc="-55" dirty="0">
                <a:latin typeface="Calibri"/>
                <a:cs typeface="Calibri"/>
              </a:rPr>
              <a:t> </a:t>
            </a:r>
            <a:r>
              <a:rPr sz="3200" dirty="0">
                <a:solidFill>
                  <a:srgbClr val="FF0000"/>
                </a:solidFill>
                <a:latin typeface="Calibri"/>
                <a:cs typeface="Calibri"/>
              </a:rPr>
              <a:t>well</a:t>
            </a:r>
            <a:r>
              <a:rPr sz="3200" spc="-55" dirty="0">
                <a:solidFill>
                  <a:srgbClr val="FF0000"/>
                </a:solidFill>
                <a:latin typeface="Calibri"/>
                <a:cs typeface="Calibri"/>
              </a:rPr>
              <a:t> </a:t>
            </a:r>
            <a:r>
              <a:rPr sz="3200" spc="-10" dirty="0">
                <a:solidFill>
                  <a:srgbClr val="FF0000"/>
                </a:solidFill>
                <a:latin typeface="Calibri"/>
                <a:cs typeface="Calibri"/>
              </a:rPr>
              <a:t>tolerated</a:t>
            </a:r>
            <a:r>
              <a:rPr sz="3200" spc="-45" dirty="0">
                <a:solidFill>
                  <a:srgbClr val="FF0000"/>
                </a:solidFill>
                <a:latin typeface="Calibri"/>
                <a:cs typeface="Calibri"/>
              </a:rPr>
              <a:t> </a:t>
            </a:r>
            <a:r>
              <a:rPr sz="3200" dirty="0">
                <a:latin typeface="Calibri"/>
                <a:cs typeface="Calibri"/>
              </a:rPr>
              <a:t>in</a:t>
            </a:r>
            <a:r>
              <a:rPr sz="3200" spc="-25" dirty="0">
                <a:latin typeface="Calibri"/>
                <a:cs typeface="Calibri"/>
              </a:rPr>
              <a:t> </a:t>
            </a:r>
            <a:r>
              <a:rPr sz="3200" dirty="0">
                <a:latin typeface="Calibri"/>
                <a:cs typeface="Calibri"/>
              </a:rPr>
              <a:t>pregnancy</a:t>
            </a:r>
            <a:r>
              <a:rPr sz="3200" spc="-50" dirty="0">
                <a:latin typeface="Calibri"/>
                <a:cs typeface="Calibri"/>
              </a:rPr>
              <a:t> </a:t>
            </a:r>
            <a:r>
              <a:rPr sz="3200" dirty="0">
                <a:latin typeface="Calibri"/>
                <a:cs typeface="Calibri"/>
              </a:rPr>
              <a:t>unless</a:t>
            </a:r>
            <a:r>
              <a:rPr sz="3200" spc="-50" dirty="0">
                <a:latin typeface="Calibri"/>
                <a:cs typeface="Calibri"/>
              </a:rPr>
              <a:t> </a:t>
            </a:r>
            <a:r>
              <a:rPr sz="3200" dirty="0">
                <a:latin typeface="Calibri"/>
                <a:cs typeface="Calibri"/>
              </a:rPr>
              <a:t>the</a:t>
            </a:r>
            <a:r>
              <a:rPr sz="3200" spc="-30" dirty="0">
                <a:latin typeface="Calibri"/>
                <a:cs typeface="Calibri"/>
              </a:rPr>
              <a:t> </a:t>
            </a:r>
            <a:r>
              <a:rPr sz="3200" dirty="0">
                <a:latin typeface="Calibri"/>
                <a:cs typeface="Calibri"/>
              </a:rPr>
              <a:t>woman</a:t>
            </a:r>
            <a:r>
              <a:rPr sz="3200" spc="-45" dirty="0">
                <a:latin typeface="Calibri"/>
                <a:cs typeface="Calibri"/>
              </a:rPr>
              <a:t> </a:t>
            </a:r>
            <a:r>
              <a:rPr sz="3200" dirty="0">
                <a:latin typeface="Calibri"/>
                <a:cs typeface="Calibri"/>
              </a:rPr>
              <a:t>has</a:t>
            </a:r>
            <a:r>
              <a:rPr sz="3200" spc="-45" dirty="0">
                <a:latin typeface="Calibri"/>
                <a:cs typeface="Calibri"/>
              </a:rPr>
              <a:t> </a:t>
            </a:r>
            <a:r>
              <a:rPr sz="3200" dirty="0">
                <a:latin typeface="Calibri"/>
                <a:cs typeface="Calibri"/>
              </a:rPr>
              <a:t>Eisenmenger’s</a:t>
            </a:r>
            <a:r>
              <a:rPr sz="3200" spc="-50" dirty="0">
                <a:latin typeface="Calibri"/>
                <a:cs typeface="Calibri"/>
              </a:rPr>
              <a:t> </a:t>
            </a:r>
            <a:r>
              <a:rPr sz="3200" spc="-10" dirty="0">
                <a:latin typeface="Calibri"/>
                <a:cs typeface="Calibri"/>
              </a:rPr>
              <a:t>syndrome.</a:t>
            </a:r>
            <a:endParaRPr sz="1700" dirty="0">
              <a:latin typeface="Calibri"/>
              <a:cs typeface="Calibri"/>
            </a:endParaRPr>
          </a:p>
        </p:txBody>
      </p:sp>
      <p:sp>
        <p:nvSpPr>
          <p:cNvPr id="5" name="object 12">
            <a:extLst>
              <a:ext uri="{FF2B5EF4-FFF2-40B4-BE49-F238E27FC236}">
                <a16:creationId xmlns:a16="http://schemas.microsoft.com/office/drawing/2014/main" id="{D1675605-1790-D692-8BC8-3BF645C92260}"/>
              </a:ext>
            </a:extLst>
          </p:cNvPr>
          <p:cNvSpPr txBox="1"/>
          <p:nvPr/>
        </p:nvSpPr>
        <p:spPr>
          <a:xfrm>
            <a:off x="304800" y="3321943"/>
            <a:ext cx="5069205" cy="314253"/>
          </a:xfrm>
          <a:prstGeom prst="rect">
            <a:avLst/>
          </a:prstGeom>
          <a:solidFill>
            <a:srgbClr val="FFFF00"/>
          </a:solidFill>
        </p:spPr>
        <p:txBody>
          <a:bodyPr vert="horz" wrap="square" lIns="0" tIns="0" rIns="0" bIns="0" rtlCol="0">
            <a:spAutoFit/>
          </a:bodyPr>
          <a:lstStyle/>
          <a:p>
            <a:pPr>
              <a:lnSpc>
                <a:spcPts val="1980"/>
              </a:lnSpc>
            </a:pPr>
            <a:r>
              <a:rPr sz="3600" b="1" spc="-10" dirty="0">
                <a:latin typeface="Calibri"/>
                <a:cs typeface="Calibri"/>
              </a:rPr>
              <a:t>Coarctation</a:t>
            </a:r>
            <a:r>
              <a:rPr sz="3600" b="1" spc="-20" dirty="0">
                <a:latin typeface="Calibri"/>
                <a:cs typeface="Calibri"/>
              </a:rPr>
              <a:t> </a:t>
            </a:r>
            <a:r>
              <a:rPr sz="3600" b="1" dirty="0">
                <a:latin typeface="Calibri"/>
                <a:cs typeface="Calibri"/>
              </a:rPr>
              <a:t>of the</a:t>
            </a:r>
            <a:r>
              <a:rPr sz="3600" b="1" spc="-10" dirty="0">
                <a:latin typeface="Calibri"/>
                <a:cs typeface="Calibri"/>
              </a:rPr>
              <a:t> aorta:</a:t>
            </a:r>
            <a:endParaRPr sz="3600" dirty="0">
              <a:latin typeface="Calibri"/>
              <a:cs typeface="Calibri"/>
            </a:endParaRPr>
          </a:p>
        </p:txBody>
      </p:sp>
      <p:sp>
        <p:nvSpPr>
          <p:cNvPr id="6" name="object 13">
            <a:extLst>
              <a:ext uri="{FF2B5EF4-FFF2-40B4-BE49-F238E27FC236}">
                <a16:creationId xmlns:a16="http://schemas.microsoft.com/office/drawing/2014/main" id="{76FCF1C9-1899-E6E4-5A28-F517DD1FF0AB}"/>
              </a:ext>
            </a:extLst>
          </p:cNvPr>
          <p:cNvSpPr txBox="1"/>
          <p:nvPr/>
        </p:nvSpPr>
        <p:spPr>
          <a:xfrm>
            <a:off x="284018" y="4522484"/>
            <a:ext cx="11603182" cy="5691430"/>
          </a:xfrm>
          <a:prstGeom prst="rect">
            <a:avLst/>
          </a:prstGeom>
        </p:spPr>
        <p:txBody>
          <a:bodyPr vert="horz" wrap="square" lIns="0" tIns="12700" rIns="0" bIns="0" rtlCol="0">
            <a:spAutoFit/>
          </a:bodyPr>
          <a:lstStyle/>
          <a:p>
            <a:pPr marL="12700">
              <a:lnSpc>
                <a:spcPct val="100000"/>
              </a:lnSpc>
              <a:spcBef>
                <a:spcPts val="100"/>
              </a:spcBef>
            </a:pPr>
            <a:r>
              <a:rPr sz="3200" spc="-25" dirty="0">
                <a:latin typeface="Calibri"/>
                <a:cs typeface="Calibri"/>
              </a:rPr>
              <a:t>-</a:t>
            </a:r>
            <a:r>
              <a:rPr sz="3200" dirty="0">
                <a:latin typeface="Calibri"/>
                <a:cs typeface="Calibri"/>
              </a:rPr>
              <a:t>If</a:t>
            </a:r>
            <a:r>
              <a:rPr sz="3200" spc="-15" dirty="0">
                <a:latin typeface="Calibri"/>
                <a:cs typeface="Calibri"/>
              </a:rPr>
              <a:t> </a:t>
            </a:r>
            <a:r>
              <a:rPr sz="3200" dirty="0">
                <a:latin typeface="Calibri"/>
                <a:cs typeface="Calibri"/>
              </a:rPr>
              <a:t>diagnosed,</a:t>
            </a:r>
            <a:r>
              <a:rPr sz="3200" spc="-55" dirty="0">
                <a:latin typeface="Calibri"/>
                <a:cs typeface="Calibri"/>
              </a:rPr>
              <a:t> </a:t>
            </a:r>
            <a:r>
              <a:rPr sz="3200" dirty="0">
                <a:latin typeface="Calibri"/>
                <a:cs typeface="Calibri"/>
              </a:rPr>
              <a:t>this</a:t>
            </a:r>
            <a:r>
              <a:rPr sz="3200" spc="-35" dirty="0">
                <a:latin typeface="Calibri"/>
                <a:cs typeface="Calibri"/>
              </a:rPr>
              <a:t> </a:t>
            </a:r>
            <a:r>
              <a:rPr sz="3200" dirty="0">
                <a:latin typeface="Calibri"/>
                <a:cs typeface="Calibri"/>
              </a:rPr>
              <a:t>is</a:t>
            </a:r>
            <a:r>
              <a:rPr sz="3200" spc="-5" dirty="0">
                <a:latin typeface="Calibri"/>
                <a:cs typeface="Calibri"/>
              </a:rPr>
              <a:t> </a:t>
            </a:r>
            <a:r>
              <a:rPr sz="3200" dirty="0">
                <a:solidFill>
                  <a:srgbClr val="FF0000"/>
                </a:solidFill>
                <a:latin typeface="Calibri"/>
                <a:cs typeface="Calibri"/>
              </a:rPr>
              <a:t>usually</a:t>
            </a:r>
            <a:r>
              <a:rPr sz="3200" spc="-45" dirty="0">
                <a:solidFill>
                  <a:srgbClr val="FF0000"/>
                </a:solidFill>
                <a:latin typeface="Calibri"/>
                <a:cs typeface="Calibri"/>
              </a:rPr>
              <a:t> </a:t>
            </a:r>
            <a:r>
              <a:rPr sz="3200" spc="-10" dirty="0">
                <a:solidFill>
                  <a:srgbClr val="FF0000"/>
                </a:solidFill>
                <a:latin typeface="Calibri"/>
                <a:cs typeface="Calibri"/>
              </a:rPr>
              <a:t>corrected</a:t>
            </a:r>
            <a:r>
              <a:rPr sz="3200" spc="-35" dirty="0">
                <a:solidFill>
                  <a:srgbClr val="FF0000"/>
                </a:solidFill>
                <a:latin typeface="Calibri"/>
                <a:cs typeface="Calibri"/>
              </a:rPr>
              <a:t> </a:t>
            </a:r>
            <a:r>
              <a:rPr sz="3200" dirty="0">
                <a:solidFill>
                  <a:srgbClr val="FF0000"/>
                </a:solidFill>
                <a:latin typeface="Calibri"/>
                <a:cs typeface="Calibri"/>
              </a:rPr>
              <a:t>prior</a:t>
            </a:r>
            <a:r>
              <a:rPr sz="3200" spc="-25" dirty="0">
                <a:solidFill>
                  <a:srgbClr val="FF0000"/>
                </a:solidFill>
                <a:latin typeface="Calibri"/>
                <a:cs typeface="Calibri"/>
              </a:rPr>
              <a:t> </a:t>
            </a:r>
            <a:r>
              <a:rPr sz="3200" dirty="0">
                <a:solidFill>
                  <a:srgbClr val="FF0000"/>
                </a:solidFill>
                <a:latin typeface="Calibri"/>
                <a:cs typeface="Calibri"/>
              </a:rPr>
              <a:t>to</a:t>
            </a:r>
            <a:r>
              <a:rPr sz="3200" spc="-40" dirty="0">
                <a:solidFill>
                  <a:srgbClr val="FF0000"/>
                </a:solidFill>
                <a:latin typeface="Calibri"/>
                <a:cs typeface="Calibri"/>
              </a:rPr>
              <a:t> </a:t>
            </a:r>
            <a:r>
              <a:rPr sz="3200" dirty="0">
                <a:solidFill>
                  <a:srgbClr val="FF0000"/>
                </a:solidFill>
                <a:latin typeface="Calibri"/>
                <a:cs typeface="Calibri"/>
              </a:rPr>
              <a:t>pregnancy</a:t>
            </a:r>
            <a:r>
              <a:rPr sz="3200" spc="-15" dirty="0">
                <a:solidFill>
                  <a:srgbClr val="FF0000"/>
                </a:solidFill>
                <a:latin typeface="Calibri"/>
                <a:cs typeface="Calibri"/>
              </a:rPr>
              <a:t> </a:t>
            </a:r>
            <a:r>
              <a:rPr sz="3200" dirty="0">
                <a:latin typeface="Calibri"/>
                <a:cs typeface="Calibri"/>
              </a:rPr>
              <a:t>but</a:t>
            </a:r>
            <a:r>
              <a:rPr sz="3200" spc="-35" dirty="0">
                <a:latin typeface="Calibri"/>
                <a:cs typeface="Calibri"/>
              </a:rPr>
              <a:t> </a:t>
            </a:r>
            <a:r>
              <a:rPr sz="3200" dirty="0">
                <a:latin typeface="Calibri"/>
                <a:cs typeface="Calibri"/>
              </a:rPr>
              <a:t>residual</a:t>
            </a:r>
            <a:r>
              <a:rPr sz="3200" spc="-25" dirty="0">
                <a:latin typeface="Calibri"/>
                <a:cs typeface="Calibri"/>
              </a:rPr>
              <a:t> </a:t>
            </a:r>
            <a:r>
              <a:rPr sz="3200" spc="-10" dirty="0">
                <a:latin typeface="Calibri"/>
                <a:cs typeface="Calibri"/>
              </a:rPr>
              <a:t>coarctation</a:t>
            </a:r>
            <a:r>
              <a:rPr sz="3200" spc="-60" dirty="0">
                <a:latin typeface="Calibri"/>
                <a:cs typeface="Calibri"/>
              </a:rPr>
              <a:t> </a:t>
            </a:r>
            <a:r>
              <a:rPr sz="3200" dirty="0">
                <a:latin typeface="Calibri"/>
                <a:cs typeface="Calibri"/>
              </a:rPr>
              <a:t>is</a:t>
            </a:r>
            <a:r>
              <a:rPr sz="3200" spc="-20" dirty="0">
                <a:latin typeface="Calibri"/>
                <a:cs typeface="Calibri"/>
              </a:rPr>
              <a:t> </a:t>
            </a:r>
            <a:r>
              <a:rPr sz="3200" dirty="0">
                <a:latin typeface="Calibri"/>
                <a:cs typeface="Calibri"/>
              </a:rPr>
              <a:t>not</a:t>
            </a:r>
            <a:r>
              <a:rPr sz="3200" spc="-25" dirty="0">
                <a:latin typeface="Calibri"/>
                <a:cs typeface="Calibri"/>
              </a:rPr>
              <a:t> </a:t>
            </a:r>
            <a:r>
              <a:rPr sz="3200" spc="-10" dirty="0">
                <a:latin typeface="Calibri"/>
                <a:cs typeface="Calibri"/>
              </a:rPr>
              <a:t>uncommon.</a:t>
            </a:r>
            <a:endParaRPr lang="en-US" sz="3200" spc="-10" dirty="0">
              <a:latin typeface="Calibri"/>
              <a:cs typeface="Calibri"/>
            </a:endParaRPr>
          </a:p>
          <a:p>
            <a:pPr marL="12700">
              <a:lnSpc>
                <a:spcPct val="100000"/>
              </a:lnSpc>
              <a:spcBef>
                <a:spcPts val="100"/>
              </a:spcBef>
            </a:pPr>
            <a:r>
              <a:rPr lang="en-US" sz="3200" spc="-10" dirty="0">
                <a:latin typeface="Calibri"/>
                <a:cs typeface="Calibri"/>
              </a:rPr>
              <a:t>-The risks with uncorrected coarctation are </a:t>
            </a:r>
            <a:r>
              <a:rPr lang="en-US" sz="3200" u="sng" spc="-10" dirty="0">
                <a:latin typeface="Calibri"/>
                <a:cs typeface="Calibri"/>
              </a:rPr>
              <a:t>angina</a:t>
            </a:r>
            <a:r>
              <a:rPr lang="en-US" sz="3200" spc="-10" dirty="0">
                <a:latin typeface="Calibri"/>
                <a:cs typeface="Calibri"/>
              </a:rPr>
              <a:t>, </a:t>
            </a:r>
            <a:r>
              <a:rPr lang="en-US" sz="3200" u="sng" spc="-10" dirty="0">
                <a:latin typeface="Calibri"/>
                <a:cs typeface="Calibri"/>
              </a:rPr>
              <a:t>hypertension</a:t>
            </a:r>
            <a:r>
              <a:rPr lang="en-US" sz="3200" spc="-10" dirty="0">
                <a:latin typeface="Calibri"/>
                <a:cs typeface="Calibri"/>
              </a:rPr>
              <a:t> and </a:t>
            </a:r>
            <a:r>
              <a:rPr lang="en-US" sz="3200" u="sng" spc="-10" dirty="0">
                <a:latin typeface="Calibri"/>
                <a:cs typeface="Calibri"/>
              </a:rPr>
              <a:t>congestive heart failure</a:t>
            </a:r>
            <a:r>
              <a:rPr lang="en-US" sz="3200" spc="-10" dirty="0">
                <a:latin typeface="Calibri"/>
                <a:cs typeface="Calibri"/>
              </a:rPr>
              <a:t>. There is also an association with aortic rupture and aortic dissection.</a:t>
            </a:r>
          </a:p>
          <a:p>
            <a:pPr marL="12700">
              <a:lnSpc>
                <a:spcPts val="1835"/>
              </a:lnSpc>
            </a:pPr>
            <a:endParaRPr sz="3200" dirty="0">
              <a:latin typeface="Calibri"/>
              <a:cs typeface="Calibri"/>
            </a:endParaRPr>
          </a:p>
          <a:p>
            <a:pPr marL="12700" marR="5080" algn="just">
              <a:lnSpc>
                <a:spcPct val="80000"/>
              </a:lnSpc>
              <a:spcBef>
                <a:spcPts val="509"/>
              </a:spcBef>
            </a:pPr>
            <a:r>
              <a:rPr sz="3200" spc="-25" dirty="0">
                <a:latin typeface="Calibri"/>
                <a:cs typeface="Calibri"/>
              </a:rPr>
              <a:t>-</a:t>
            </a:r>
            <a:r>
              <a:rPr sz="3200" dirty="0">
                <a:latin typeface="Calibri"/>
                <a:cs typeface="Calibri"/>
              </a:rPr>
              <a:t>It</a:t>
            </a:r>
            <a:r>
              <a:rPr sz="3200" spc="-10" dirty="0">
                <a:latin typeface="Calibri"/>
                <a:cs typeface="Calibri"/>
              </a:rPr>
              <a:t> </a:t>
            </a:r>
            <a:r>
              <a:rPr sz="3200" dirty="0">
                <a:latin typeface="Calibri"/>
                <a:cs typeface="Calibri"/>
              </a:rPr>
              <a:t>is</a:t>
            </a:r>
            <a:r>
              <a:rPr sz="3200" spc="-25" dirty="0">
                <a:latin typeface="Calibri"/>
                <a:cs typeface="Calibri"/>
              </a:rPr>
              <a:t> </a:t>
            </a:r>
            <a:r>
              <a:rPr sz="3200" dirty="0">
                <a:latin typeface="Calibri"/>
                <a:cs typeface="Calibri"/>
              </a:rPr>
              <a:t>important</a:t>
            </a:r>
            <a:r>
              <a:rPr sz="3200" spc="-40" dirty="0">
                <a:latin typeface="Calibri"/>
                <a:cs typeface="Calibri"/>
              </a:rPr>
              <a:t> </a:t>
            </a:r>
            <a:r>
              <a:rPr sz="3200" dirty="0">
                <a:latin typeface="Calibri"/>
                <a:cs typeface="Calibri"/>
              </a:rPr>
              <a:t>to</a:t>
            </a:r>
            <a:r>
              <a:rPr sz="3200" spc="-30" dirty="0">
                <a:latin typeface="Calibri"/>
                <a:cs typeface="Calibri"/>
              </a:rPr>
              <a:t> </a:t>
            </a:r>
            <a:r>
              <a:rPr sz="3200" dirty="0">
                <a:latin typeface="Calibri"/>
                <a:cs typeface="Calibri"/>
              </a:rPr>
              <a:t>document</a:t>
            </a:r>
            <a:r>
              <a:rPr sz="3200" spc="-40" dirty="0">
                <a:latin typeface="Calibri"/>
                <a:cs typeface="Calibri"/>
              </a:rPr>
              <a:t> </a:t>
            </a:r>
            <a:r>
              <a:rPr sz="3200" dirty="0">
                <a:latin typeface="Calibri"/>
                <a:cs typeface="Calibri"/>
              </a:rPr>
              <a:t>the</a:t>
            </a:r>
            <a:r>
              <a:rPr sz="3200" spc="-20" dirty="0">
                <a:latin typeface="Calibri"/>
                <a:cs typeface="Calibri"/>
              </a:rPr>
              <a:t> </a:t>
            </a:r>
            <a:r>
              <a:rPr sz="3200" dirty="0">
                <a:latin typeface="Calibri"/>
                <a:cs typeface="Calibri"/>
              </a:rPr>
              <a:t>form</a:t>
            </a:r>
            <a:r>
              <a:rPr sz="3200" spc="-15" dirty="0">
                <a:latin typeface="Calibri"/>
                <a:cs typeface="Calibri"/>
              </a:rPr>
              <a:t> </a:t>
            </a:r>
            <a:r>
              <a:rPr sz="3200" dirty="0">
                <a:latin typeface="Calibri"/>
                <a:cs typeface="Calibri"/>
              </a:rPr>
              <a:t>of</a:t>
            </a:r>
            <a:r>
              <a:rPr sz="3200" spc="-10" dirty="0">
                <a:latin typeface="Calibri"/>
                <a:cs typeface="Calibri"/>
              </a:rPr>
              <a:t> surgical</a:t>
            </a:r>
            <a:r>
              <a:rPr sz="3200" spc="-60" dirty="0">
                <a:latin typeface="Calibri"/>
                <a:cs typeface="Calibri"/>
              </a:rPr>
              <a:t> </a:t>
            </a:r>
            <a:r>
              <a:rPr sz="3200" dirty="0">
                <a:latin typeface="Calibri"/>
                <a:cs typeface="Calibri"/>
              </a:rPr>
              <a:t>repair</a:t>
            </a:r>
            <a:r>
              <a:rPr sz="3200" spc="-55" dirty="0">
                <a:latin typeface="Calibri"/>
                <a:cs typeface="Calibri"/>
              </a:rPr>
              <a:t> </a:t>
            </a:r>
            <a:r>
              <a:rPr sz="3200" spc="-10" dirty="0">
                <a:latin typeface="Calibri"/>
                <a:cs typeface="Calibri"/>
              </a:rPr>
              <a:t>undertaken</a:t>
            </a:r>
            <a:r>
              <a:rPr sz="3200" spc="-55" dirty="0">
                <a:latin typeface="Calibri"/>
                <a:cs typeface="Calibri"/>
              </a:rPr>
              <a:t> </a:t>
            </a:r>
            <a:r>
              <a:rPr sz="3200" dirty="0">
                <a:latin typeface="Calibri"/>
                <a:cs typeface="Calibri"/>
              </a:rPr>
              <a:t>(stent,</a:t>
            </a:r>
            <a:r>
              <a:rPr sz="3200" spc="-35" dirty="0">
                <a:latin typeface="Calibri"/>
                <a:cs typeface="Calibri"/>
              </a:rPr>
              <a:t> </a:t>
            </a:r>
            <a:r>
              <a:rPr sz="3200" spc="-10" dirty="0">
                <a:latin typeface="Calibri"/>
                <a:cs typeface="Calibri"/>
              </a:rPr>
              <a:t>subclavian</a:t>
            </a:r>
            <a:r>
              <a:rPr sz="3200" spc="-60" dirty="0">
                <a:latin typeface="Calibri"/>
                <a:cs typeface="Calibri"/>
              </a:rPr>
              <a:t> </a:t>
            </a:r>
            <a:r>
              <a:rPr sz="3200" dirty="0">
                <a:latin typeface="Calibri"/>
                <a:cs typeface="Calibri"/>
              </a:rPr>
              <a:t>flap,</a:t>
            </a:r>
            <a:r>
              <a:rPr sz="3200" spc="-30" dirty="0">
                <a:latin typeface="Calibri"/>
                <a:cs typeface="Calibri"/>
              </a:rPr>
              <a:t> </a:t>
            </a:r>
            <a:r>
              <a:rPr sz="3200" dirty="0">
                <a:latin typeface="Calibri"/>
                <a:cs typeface="Calibri"/>
              </a:rPr>
              <a:t>excision</a:t>
            </a:r>
            <a:r>
              <a:rPr sz="3200" spc="-25" dirty="0">
                <a:latin typeface="Calibri"/>
                <a:cs typeface="Calibri"/>
              </a:rPr>
              <a:t> </a:t>
            </a:r>
            <a:r>
              <a:rPr sz="3200" dirty="0">
                <a:latin typeface="Calibri"/>
                <a:cs typeface="Calibri"/>
              </a:rPr>
              <a:t>with</a:t>
            </a:r>
            <a:r>
              <a:rPr sz="3200" spc="-60" dirty="0">
                <a:latin typeface="Calibri"/>
                <a:cs typeface="Calibri"/>
              </a:rPr>
              <a:t> </a:t>
            </a:r>
            <a:r>
              <a:rPr sz="3200" dirty="0">
                <a:latin typeface="Calibri"/>
                <a:cs typeface="Calibri"/>
              </a:rPr>
              <a:t>end-</a:t>
            </a:r>
            <a:r>
              <a:rPr sz="3200" spc="-20" dirty="0">
                <a:latin typeface="Calibri"/>
                <a:cs typeface="Calibri"/>
              </a:rPr>
              <a:t>to-</a:t>
            </a:r>
            <a:r>
              <a:rPr sz="3200" spc="-25" dirty="0">
                <a:latin typeface="Calibri"/>
                <a:cs typeface="Calibri"/>
              </a:rPr>
              <a:t>end </a:t>
            </a:r>
            <a:r>
              <a:rPr sz="3200" dirty="0">
                <a:latin typeface="Calibri"/>
                <a:cs typeface="Calibri"/>
              </a:rPr>
              <a:t>anastomosis)</a:t>
            </a:r>
            <a:r>
              <a:rPr sz="3200" spc="-40" dirty="0">
                <a:latin typeface="Calibri"/>
                <a:cs typeface="Calibri"/>
              </a:rPr>
              <a:t> </a:t>
            </a:r>
            <a:r>
              <a:rPr sz="3200" dirty="0">
                <a:latin typeface="Calibri"/>
                <a:cs typeface="Calibri"/>
              </a:rPr>
              <a:t>and</a:t>
            </a:r>
            <a:r>
              <a:rPr sz="3200" spc="-35" dirty="0">
                <a:latin typeface="Calibri"/>
                <a:cs typeface="Calibri"/>
              </a:rPr>
              <a:t> </a:t>
            </a:r>
            <a:r>
              <a:rPr sz="3200" dirty="0">
                <a:latin typeface="Calibri"/>
                <a:cs typeface="Calibri"/>
              </a:rPr>
              <a:t>also</a:t>
            </a:r>
            <a:r>
              <a:rPr sz="3200" spc="-65" dirty="0">
                <a:latin typeface="Calibri"/>
                <a:cs typeface="Calibri"/>
              </a:rPr>
              <a:t> </a:t>
            </a:r>
            <a:r>
              <a:rPr sz="3200" dirty="0">
                <a:latin typeface="Calibri"/>
                <a:cs typeface="Calibri"/>
              </a:rPr>
              <a:t>to</a:t>
            </a:r>
            <a:r>
              <a:rPr sz="3200" spc="-20" dirty="0">
                <a:latin typeface="Calibri"/>
                <a:cs typeface="Calibri"/>
              </a:rPr>
              <a:t> </a:t>
            </a:r>
            <a:r>
              <a:rPr sz="3200" dirty="0">
                <a:latin typeface="Calibri"/>
                <a:cs typeface="Calibri"/>
              </a:rPr>
              <a:t>perform</a:t>
            </a:r>
            <a:r>
              <a:rPr sz="3200" spc="-55" dirty="0">
                <a:latin typeface="Calibri"/>
                <a:cs typeface="Calibri"/>
              </a:rPr>
              <a:t> </a:t>
            </a:r>
            <a:r>
              <a:rPr sz="3200" dirty="0">
                <a:latin typeface="Calibri"/>
                <a:cs typeface="Calibri"/>
              </a:rPr>
              <a:t>an</a:t>
            </a:r>
            <a:r>
              <a:rPr sz="3200" spc="-40" dirty="0">
                <a:latin typeface="Calibri"/>
                <a:cs typeface="Calibri"/>
              </a:rPr>
              <a:t> </a:t>
            </a:r>
            <a:r>
              <a:rPr sz="3200" dirty="0">
                <a:latin typeface="Calibri"/>
                <a:cs typeface="Calibri"/>
              </a:rPr>
              <a:t>MRI,</a:t>
            </a:r>
            <a:r>
              <a:rPr sz="3200" spc="-25" dirty="0">
                <a:latin typeface="Calibri"/>
                <a:cs typeface="Calibri"/>
              </a:rPr>
              <a:t> </a:t>
            </a:r>
            <a:r>
              <a:rPr sz="3200" spc="-10" dirty="0">
                <a:latin typeface="Calibri"/>
                <a:cs typeface="Calibri"/>
              </a:rPr>
              <a:t>preferably</a:t>
            </a:r>
            <a:r>
              <a:rPr sz="3200" spc="-50" dirty="0">
                <a:latin typeface="Calibri"/>
                <a:cs typeface="Calibri"/>
              </a:rPr>
              <a:t> </a:t>
            </a:r>
            <a:r>
              <a:rPr sz="3200" dirty="0">
                <a:latin typeface="Calibri"/>
                <a:cs typeface="Calibri"/>
              </a:rPr>
              <a:t>prior</a:t>
            </a:r>
            <a:r>
              <a:rPr sz="3200" spc="-70" dirty="0">
                <a:latin typeface="Calibri"/>
                <a:cs typeface="Calibri"/>
              </a:rPr>
              <a:t> </a:t>
            </a:r>
            <a:r>
              <a:rPr sz="3200" dirty="0">
                <a:latin typeface="Calibri"/>
                <a:cs typeface="Calibri"/>
              </a:rPr>
              <a:t>to</a:t>
            </a:r>
            <a:r>
              <a:rPr sz="3200" spc="-25" dirty="0">
                <a:latin typeface="Calibri"/>
                <a:cs typeface="Calibri"/>
              </a:rPr>
              <a:t> </a:t>
            </a:r>
            <a:r>
              <a:rPr sz="3200" spc="-20" dirty="0">
                <a:latin typeface="Calibri"/>
                <a:cs typeface="Calibri"/>
              </a:rPr>
              <a:t>pregnancy,</a:t>
            </a:r>
            <a:r>
              <a:rPr sz="3200" spc="-40" dirty="0">
                <a:latin typeface="Calibri"/>
                <a:cs typeface="Calibri"/>
              </a:rPr>
              <a:t> </a:t>
            </a:r>
            <a:r>
              <a:rPr sz="3200" dirty="0">
                <a:latin typeface="Calibri"/>
                <a:cs typeface="Calibri"/>
              </a:rPr>
              <a:t>to</a:t>
            </a:r>
            <a:r>
              <a:rPr sz="3200" spc="-25" dirty="0">
                <a:latin typeface="Calibri"/>
                <a:cs typeface="Calibri"/>
              </a:rPr>
              <a:t> </a:t>
            </a:r>
            <a:r>
              <a:rPr sz="3200" spc="-10" dirty="0">
                <a:latin typeface="Calibri"/>
                <a:cs typeface="Calibri"/>
              </a:rPr>
              <a:t>exclude</a:t>
            </a:r>
            <a:r>
              <a:rPr sz="3200" spc="-50" dirty="0">
                <a:latin typeface="Calibri"/>
                <a:cs typeface="Calibri"/>
              </a:rPr>
              <a:t> </a:t>
            </a:r>
            <a:r>
              <a:rPr sz="3200" dirty="0">
                <a:latin typeface="Calibri"/>
                <a:cs typeface="Calibri"/>
              </a:rPr>
              <a:t>any</a:t>
            </a:r>
            <a:r>
              <a:rPr sz="3200" spc="-25" dirty="0">
                <a:latin typeface="Calibri"/>
                <a:cs typeface="Calibri"/>
              </a:rPr>
              <a:t> </a:t>
            </a:r>
            <a:r>
              <a:rPr sz="3200" dirty="0">
                <a:latin typeface="Calibri"/>
                <a:cs typeface="Calibri"/>
              </a:rPr>
              <a:t>aneurysms</a:t>
            </a:r>
            <a:r>
              <a:rPr sz="3200" spc="-55" dirty="0">
                <a:latin typeface="Calibri"/>
                <a:cs typeface="Calibri"/>
              </a:rPr>
              <a:t> </a:t>
            </a:r>
            <a:r>
              <a:rPr sz="3200" dirty="0">
                <a:latin typeface="Calibri"/>
                <a:cs typeface="Calibri"/>
              </a:rPr>
              <a:t>or</a:t>
            </a:r>
            <a:r>
              <a:rPr sz="3200" spc="-35" dirty="0">
                <a:latin typeface="Calibri"/>
                <a:cs typeface="Calibri"/>
              </a:rPr>
              <a:t> </a:t>
            </a:r>
            <a:r>
              <a:rPr sz="3200" dirty="0">
                <a:latin typeface="Calibri"/>
                <a:cs typeface="Calibri"/>
              </a:rPr>
              <a:t>post-</a:t>
            </a:r>
            <a:r>
              <a:rPr sz="3200" spc="-10" dirty="0">
                <a:latin typeface="Calibri"/>
                <a:cs typeface="Calibri"/>
              </a:rPr>
              <a:t>stenotic dilatation</a:t>
            </a:r>
            <a:r>
              <a:rPr sz="3200" spc="-60" dirty="0">
                <a:latin typeface="Calibri"/>
                <a:cs typeface="Calibri"/>
              </a:rPr>
              <a:t> </a:t>
            </a:r>
            <a:r>
              <a:rPr sz="3200" dirty="0">
                <a:latin typeface="Calibri"/>
                <a:cs typeface="Calibri"/>
              </a:rPr>
              <a:t>around</a:t>
            </a:r>
            <a:r>
              <a:rPr sz="3200" spc="-60" dirty="0">
                <a:latin typeface="Calibri"/>
                <a:cs typeface="Calibri"/>
              </a:rPr>
              <a:t> </a:t>
            </a:r>
            <a:r>
              <a:rPr sz="3200" dirty="0">
                <a:latin typeface="Calibri"/>
                <a:cs typeface="Calibri"/>
              </a:rPr>
              <a:t>the</a:t>
            </a:r>
            <a:r>
              <a:rPr sz="3200" spc="-30" dirty="0">
                <a:latin typeface="Calibri"/>
                <a:cs typeface="Calibri"/>
              </a:rPr>
              <a:t> </a:t>
            </a:r>
            <a:r>
              <a:rPr sz="3200" dirty="0">
                <a:latin typeface="Calibri"/>
                <a:cs typeface="Calibri"/>
              </a:rPr>
              <a:t>site</a:t>
            </a:r>
            <a:r>
              <a:rPr sz="3200" spc="-25" dirty="0">
                <a:latin typeface="Calibri"/>
                <a:cs typeface="Calibri"/>
              </a:rPr>
              <a:t> </a:t>
            </a:r>
            <a:r>
              <a:rPr sz="3200" dirty="0">
                <a:latin typeface="Calibri"/>
                <a:cs typeface="Calibri"/>
              </a:rPr>
              <a:t>of </a:t>
            </a:r>
            <a:r>
              <a:rPr sz="3200" spc="-10" dirty="0">
                <a:latin typeface="Calibri"/>
                <a:cs typeface="Calibri"/>
              </a:rPr>
              <a:t>repair.</a:t>
            </a:r>
            <a:endParaRPr lang="en-US" sz="3200" spc="-10" dirty="0">
              <a:latin typeface="Calibri"/>
              <a:cs typeface="Calibri"/>
            </a:endParaRPr>
          </a:p>
          <a:p>
            <a:pPr marL="12700" marR="5080" algn="just">
              <a:lnSpc>
                <a:spcPct val="80000"/>
              </a:lnSpc>
              <a:spcBef>
                <a:spcPts val="509"/>
              </a:spcBef>
            </a:pPr>
            <a:endParaRPr sz="3200" dirty="0">
              <a:latin typeface="Calibri"/>
              <a:cs typeface="Calibri"/>
            </a:endParaRPr>
          </a:p>
          <a:p>
            <a:pPr marL="12700" marR="173355" algn="just">
              <a:lnSpc>
                <a:spcPct val="80000"/>
              </a:lnSpc>
              <a:spcBef>
                <a:spcPts val="500"/>
              </a:spcBef>
            </a:pPr>
            <a:r>
              <a:rPr sz="3200" spc="-25" dirty="0">
                <a:latin typeface="Calibri"/>
                <a:cs typeface="Calibri"/>
              </a:rPr>
              <a:t>-</a:t>
            </a:r>
            <a:r>
              <a:rPr sz="3200" dirty="0">
                <a:latin typeface="Calibri"/>
                <a:cs typeface="Calibri"/>
              </a:rPr>
              <a:t>The</a:t>
            </a:r>
            <a:r>
              <a:rPr sz="3200" spc="-25" dirty="0">
                <a:latin typeface="Calibri"/>
                <a:cs typeface="Calibri"/>
              </a:rPr>
              <a:t> </a:t>
            </a:r>
            <a:r>
              <a:rPr sz="3200" dirty="0">
                <a:solidFill>
                  <a:srgbClr val="FF0000"/>
                </a:solidFill>
                <a:latin typeface="Calibri"/>
                <a:cs typeface="Calibri"/>
              </a:rPr>
              <a:t>risk</a:t>
            </a:r>
            <a:r>
              <a:rPr sz="3200" spc="-55" dirty="0">
                <a:solidFill>
                  <a:srgbClr val="FF0000"/>
                </a:solidFill>
                <a:latin typeface="Calibri"/>
                <a:cs typeface="Calibri"/>
              </a:rPr>
              <a:t> </a:t>
            </a:r>
            <a:r>
              <a:rPr sz="3200" dirty="0">
                <a:solidFill>
                  <a:srgbClr val="FF0000"/>
                </a:solidFill>
                <a:latin typeface="Calibri"/>
                <a:cs typeface="Calibri"/>
              </a:rPr>
              <a:t>of</a:t>
            </a:r>
            <a:r>
              <a:rPr sz="3200" spc="-15" dirty="0">
                <a:solidFill>
                  <a:srgbClr val="FF0000"/>
                </a:solidFill>
                <a:latin typeface="Calibri"/>
                <a:cs typeface="Calibri"/>
              </a:rPr>
              <a:t> </a:t>
            </a:r>
            <a:r>
              <a:rPr sz="3200" dirty="0">
                <a:solidFill>
                  <a:srgbClr val="FF0000"/>
                </a:solidFill>
                <a:latin typeface="Calibri"/>
                <a:cs typeface="Calibri"/>
              </a:rPr>
              <a:t>aortic</a:t>
            </a:r>
            <a:r>
              <a:rPr sz="3200" spc="-35" dirty="0">
                <a:solidFill>
                  <a:srgbClr val="FF0000"/>
                </a:solidFill>
                <a:latin typeface="Calibri"/>
                <a:cs typeface="Calibri"/>
              </a:rPr>
              <a:t> </a:t>
            </a:r>
            <a:r>
              <a:rPr sz="3200" dirty="0">
                <a:solidFill>
                  <a:srgbClr val="FF0000"/>
                </a:solidFill>
                <a:latin typeface="Calibri"/>
                <a:cs typeface="Calibri"/>
              </a:rPr>
              <a:t>dissection</a:t>
            </a:r>
            <a:r>
              <a:rPr sz="3200" spc="-65" dirty="0">
                <a:solidFill>
                  <a:srgbClr val="FF0000"/>
                </a:solidFill>
                <a:latin typeface="Calibri"/>
                <a:cs typeface="Calibri"/>
              </a:rPr>
              <a:t> </a:t>
            </a:r>
            <a:r>
              <a:rPr sz="3200" dirty="0">
                <a:solidFill>
                  <a:srgbClr val="FF0000"/>
                </a:solidFill>
                <a:latin typeface="Calibri"/>
                <a:cs typeface="Calibri"/>
              </a:rPr>
              <a:t>may</a:t>
            </a:r>
            <a:r>
              <a:rPr sz="3200" spc="-15" dirty="0">
                <a:solidFill>
                  <a:srgbClr val="FF0000"/>
                </a:solidFill>
                <a:latin typeface="Calibri"/>
                <a:cs typeface="Calibri"/>
              </a:rPr>
              <a:t> </a:t>
            </a:r>
            <a:r>
              <a:rPr sz="3200" dirty="0">
                <a:solidFill>
                  <a:srgbClr val="FF0000"/>
                </a:solidFill>
                <a:latin typeface="Calibri"/>
                <a:cs typeface="Calibri"/>
              </a:rPr>
              <a:t>be</a:t>
            </a:r>
            <a:r>
              <a:rPr sz="3200" spc="-25" dirty="0">
                <a:solidFill>
                  <a:srgbClr val="FF0000"/>
                </a:solidFill>
                <a:latin typeface="Calibri"/>
                <a:cs typeface="Calibri"/>
              </a:rPr>
              <a:t> </a:t>
            </a:r>
            <a:r>
              <a:rPr sz="3200" dirty="0">
                <a:solidFill>
                  <a:srgbClr val="FF0000"/>
                </a:solidFill>
                <a:latin typeface="Calibri"/>
                <a:cs typeface="Calibri"/>
              </a:rPr>
              <a:t>minimized</a:t>
            </a:r>
            <a:r>
              <a:rPr sz="3200" spc="-20" dirty="0">
                <a:solidFill>
                  <a:srgbClr val="FF0000"/>
                </a:solidFill>
                <a:latin typeface="Calibri"/>
                <a:cs typeface="Calibri"/>
              </a:rPr>
              <a:t> </a:t>
            </a:r>
            <a:r>
              <a:rPr sz="3200" dirty="0">
                <a:solidFill>
                  <a:srgbClr val="FF0000"/>
                </a:solidFill>
                <a:latin typeface="Calibri"/>
                <a:cs typeface="Calibri"/>
              </a:rPr>
              <a:t>by</a:t>
            </a:r>
            <a:r>
              <a:rPr sz="3200" spc="-50" dirty="0">
                <a:solidFill>
                  <a:srgbClr val="FF0000"/>
                </a:solidFill>
                <a:latin typeface="Calibri"/>
                <a:cs typeface="Calibri"/>
              </a:rPr>
              <a:t> </a:t>
            </a:r>
            <a:r>
              <a:rPr sz="3200" dirty="0">
                <a:solidFill>
                  <a:srgbClr val="FF0000"/>
                </a:solidFill>
                <a:latin typeface="Calibri"/>
                <a:cs typeface="Calibri"/>
              </a:rPr>
              <a:t>strict</a:t>
            </a:r>
            <a:r>
              <a:rPr sz="3200" spc="-40" dirty="0">
                <a:solidFill>
                  <a:srgbClr val="FF0000"/>
                </a:solidFill>
                <a:latin typeface="Calibri"/>
                <a:cs typeface="Calibri"/>
              </a:rPr>
              <a:t> </a:t>
            </a:r>
            <a:r>
              <a:rPr sz="3200" u="sng" dirty="0">
                <a:solidFill>
                  <a:srgbClr val="FF0000"/>
                </a:solidFill>
                <a:latin typeface="Calibri"/>
                <a:cs typeface="Calibri"/>
              </a:rPr>
              <a:t>control</a:t>
            </a:r>
            <a:r>
              <a:rPr sz="3200" u="sng" spc="-55" dirty="0">
                <a:solidFill>
                  <a:srgbClr val="FF0000"/>
                </a:solidFill>
                <a:latin typeface="Calibri"/>
                <a:cs typeface="Calibri"/>
              </a:rPr>
              <a:t> </a:t>
            </a:r>
            <a:r>
              <a:rPr sz="3200" u="sng" dirty="0">
                <a:solidFill>
                  <a:srgbClr val="FF0000"/>
                </a:solidFill>
                <a:latin typeface="Calibri"/>
                <a:cs typeface="Calibri"/>
              </a:rPr>
              <a:t>of</a:t>
            </a:r>
            <a:r>
              <a:rPr sz="3200" u="sng" spc="-20" dirty="0">
                <a:solidFill>
                  <a:srgbClr val="FF0000"/>
                </a:solidFill>
                <a:latin typeface="Calibri"/>
                <a:cs typeface="Calibri"/>
              </a:rPr>
              <a:t> </a:t>
            </a:r>
            <a:r>
              <a:rPr sz="3200" u="sng" dirty="0">
                <a:solidFill>
                  <a:srgbClr val="FF0000"/>
                </a:solidFill>
                <a:latin typeface="Calibri"/>
                <a:cs typeface="Calibri"/>
              </a:rPr>
              <a:t>the</a:t>
            </a:r>
            <a:r>
              <a:rPr sz="3200" u="sng" spc="-30" dirty="0">
                <a:solidFill>
                  <a:srgbClr val="FF0000"/>
                </a:solidFill>
                <a:latin typeface="Calibri"/>
                <a:cs typeface="Calibri"/>
              </a:rPr>
              <a:t> </a:t>
            </a:r>
            <a:r>
              <a:rPr sz="3200" u="sng" dirty="0">
                <a:solidFill>
                  <a:srgbClr val="FF0000"/>
                </a:solidFill>
                <a:latin typeface="Calibri"/>
                <a:cs typeface="Calibri"/>
              </a:rPr>
              <a:t>blood</a:t>
            </a:r>
            <a:r>
              <a:rPr sz="3200" u="sng" spc="-45" dirty="0">
                <a:solidFill>
                  <a:srgbClr val="FF0000"/>
                </a:solidFill>
                <a:latin typeface="Calibri"/>
                <a:cs typeface="Calibri"/>
              </a:rPr>
              <a:t> </a:t>
            </a:r>
            <a:r>
              <a:rPr sz="3200" u="sng" spc="-10" dirty="0">
                <a:solidFill>
                  <a:srgbClr val="FF0000"/>
                </a:solidFill>
                <a:latin typeface="Calibri"/>
                <a:cs typeface="Calibri"/>
              </a:rPr>
              <a:t>pressure</a:t>
            </a:r>
            <a:r>
              <a:rPr sz="3200" spc="-55" dirty="0">
                <a:solidFill>
                  <a:srgbClr val="FF0000"/>
                </a:solidFill>
                <a:latin typeface="Calibri"/>
                <a:cs typeface="Calibri"/>
              </a:rPr>
              <a:t> </a:t>
            </a:r>
            <a:r>
              <a:rPr sz="3200" dirty="0">
                <a:solidFill>
                  <a:srgbClr val="FF0000"/>
                </a:solidFill>
                <a:latin typeface="Calibri"/>
                <a:cs typeface="Calibri"/>
              </a:rPr>
              <a:t>and</a:t>
            </a:r>
            <a:r>
              <a:rPr sz="3200" spc="10" dirty="0">
                <a:solidFill>
                  <a:srgbClr val="FF0000"/>
                </a:solidFill>
                <a:latin typeface="Calibri"/>
                <a:cs typeface="Calibri"/>
              </a:rPr>
              <a:t> </a:t>
            </a:r>
            <a:r>
              <a:rPr sz="3200" u="sng" spc="-20" dirty="0">
                <a:solidFill>
                  <a:srgbClr val="FF0000"/>
                </a:solidFill>
                <a:latin typeface="Calibri"/>
                <a:cs typeface="Calibri"/>
              </a:rPr>
              <a:t>β-</a:t>
            </a:r>
            <a:r>
              <a:rPr sz="3200" u="sng" dirty="0">
                <a:solidFill>
                  <a:srgbClr val="FF0000"/>
                </a:solidFill>
                <a:latin typeface="Calibri"/>
                <a:cs typeface="Calibri"/>
              </a:rPr>
              <a:t>blockade</a:t>
            </a:r>
            <a:r>
              <a:rPr sz="3200" spc="-55" dirty="0">
                <a:solidFill>
                  <a:srgbClr val="FF0000"/>
                </a:solidFill>
                <a:latin typeface="Calibri"/>
                <a:cs typeface="Calibri"/>
              </a:rPr>
              <a:t> </a:t>
            </a:r>
            <a:r>
              <a:rPr sz="3200" dirty="0">
                <a:solidFill>
                  <a:srgbClr val="FF0000"/>
                </a:solidFill>
                <a:latin typeface="Calibri"/>
                <a:cs typeface="Calibri"/>
              </a:rPr>
              <a:t>to</a:t>
            </a:r>
            <a:r>
              <a:rPr sz="3200" spc="-25" dirty="0">
                <a:solidFill>
                  <a:srgbClr val="FF0000"/>
                </a:solidFill>
                <a:latin typeface="Calibri"/>
                <a:cs typeface="Calibri"/>
              </a:rPr>
              <a:t> </a:t>
            </a:r>
            <a:r>
              <a:rPr sz="3200" spc="-10" dirty="0">
                <a:solidFill>
                  <a:srgbClr val="FF0000"/>
                </a:solidFill>
                <a:latin typeface="Calibri"/>
                <a:cs typeface="Calibri"/>
              </a:rPr>
              <a:t>decrease </a:t>
            </a:r>
            <a:r>
              <a:rPr sz="3200" dirty="0">
                <a:solidFill>
                  <a:srgbClr val="FF0000"/>
                </a:solidFill>
                <a:latin typeface="Calibri"/>
                <a:cs typeface="Calibri"/>
              </a:rPr>
              <a:t>cardiac</a:t>
            </a:r>
            <a:r>
              <a:rPr sz="3200" spc="-85" dirty="0">
                <a:solidFill>
                  <a:srgbClr val="FF0000"/>
                </a:solidFill>
                <a:latin typeface="Calibri"/>
                <a:cs typeface="Calibri"/>
              </a:rPr>
              <a:t> </a:t>
            </a:r>
            <a:r>
              <a:rPr sz="3200" spc="-10" dirty="0">
                <a:solidFill>
                  <a:srgbClr val="FF0000"/>
                </a:solidFill>
                <a:latin typeface="Calibri"/>
                <a:cs typeface="Calibri"/>
              </a:rPr>
              <a:t>contractility.</a:t>
            </a:r>
            <a:endParaRPr sz="3200" dirty="0">
              <a:latin typeface="Calibri"/>
              <a:cs typeface="Calibri"/>
            </a:endParaRPr>
          </a:p>
        </p:txBody>
      </p:sp>
      <p:pic>
        <p:nvPicPr>
          <p:cNvPr id="8" name="Picture 7">
            <a:extLst>
              <a:ext uri="{FF2B5EF4-FFF2-40B4-BE49-F238E27FC236}">
                <a16:creationId xmlns:a16="http://schemas.microsoft.com/office/drawing/2014/main" id="{E5DE4245-4F91-F948-635F-361F13FA8CE5}"/>
              </a:ext>
            </a:extLst>
          </p:cNvPr>
          <p:cNvPicPr>
            <a:picLocks noChangeAspect="1"/>
          </p:cNvPicPr>
          <p:nvPr/>
        </p:nvPicPr>
        <p:blipFill rotWithShape="1">
          <a:blip r:embed="rId2"/>
          <a:srcRect l="13125" t="19840" r="68750" b="32213"/>
          <a:stretch/>
        </p:blipFill>
        <p:spPr>
          <a:xfrm>
            <a:off x="9234602" y="-87352"/>
            <a:ext cx="2957398" cy="4398516"/>
          </a:xfrm>
          <a:prstGeom prst="rect">
            <a:avLst/>
          </a:prstGeom>
        </p:spPr>
      </p:pic>
    </p:spTree>
    <p:extLst>
      <p:ext uri="{BB962C8B-B14F-4D97-AF65-F5344CB8AC3E}">
        <p14:creationId xmlns:p14="http://schemas.microsoft.com/office/powerpoint/2010/main" val="1079295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87E7F-9B15-2B8D-CBF5-164949D37B61}"/>
              </a:ext>
            </a:extLst>
          </p:cNvPr>
          <p:cNvPicPr>
            <a:picLocks noChangeAspect="1"/>
          </p:cNvPicPr>
          <p:nvPr/>
        </p:nvPicPr>
        <p:blipFill rotWithShape="1">
          <a:blip r:embed="rId2"/>
          <a:srcRect l="6875" t="22210" r="68750" b="32212"/>
          <a:stretch/>
        </p:blipFill>
        <p:spPr>
          <a:xfrm>
            <a:off x="1524000" y="344055"/>
            <a:ext cx="9906000" cy="10414000"/>
          </a:xfrm>
          <a:prstGeom prst="rect">
            <a:avLst/>
          </a:prstGeom>
        </p:spPr>
      </p:pic>
    </p:spTree>
    <p:extLst>
      <p:ext uri="{BB962C8B-B14F-4D97-AF65-F5344CB8AC3E}">
        <p14:creationId xmlns:p14="http://schemas.microsoft.com/office/powerpoint/2010/main" val="605737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4760" y="430012"/>
            <a:ext cx="6124614" cy="566437"/>
          </a:xfrm>
          <a:prstGeom prst="rect">
            <a:avLst/>
          </a:prstGeom>
          <a:solidFill>
            <a:srgbClr val="C0C0C0"/>
          </a:solidFill>
        </p:spPr>
        <p:txBody>
          <a:bodyPr vert="horz" wrap="square" lIns="0" tIns="0" rIns="0" bIns="0" rtlCol="0">
            <a:spAutoFit/>
          </a:bodyPr>
          <a:lstStyle/>
          <a:p>
            <a:pPr>
              <a:lnSpc>
                <a:spcPts val="4175"/>
              </a:lnSpc>
            </a:pPr>
            <a:r>
              <a:rPr sz="4800" spc="-70" dirty="0"/>
              <a:t>Marfan</a:t>
            </a:r>
            <a:r>
              <a:rPr sz="4800" i="1" spc="-70" dirty="0">
                <a:latin typeface="Calibri Light"/>
                <a:cs typeface="Calibri Light"/>
              </a:rPr>
              <a:t>’</a:t>
            </a:r>
            <a:r>
              <a:rPr sz="4800" spc="-70" dirty="0"/>
              <a:t>s </a:t>
            </a:r>
            <a:r>
              <a:rPr sz="4800" spc="-40" dirty="0"/>
              <a:t>Syndrome</a:t>
            </a:r>
            <a:endParaRPr sz="4800" dirty="0">
              <a:latin typeface="Calibri Light"/>
              <a:cs typeface="Calibri Light"/>
            </a:endParaRPr>
          </a:p>
        </p:txBody>
      </p:sp>
      <p:sp>
        <p:nvSpPr>
          <p:cNvPr id="3" name="object 3"/>
          <p:cNvSpPr txBox="1"/>
          <p:nvPr/>
        </p:nvSpPr>
        <p:spPr>
          <a:xfrm>
            <a:off x="377418" y="1762463"/>
            <a:ext cx="10900182" cy="1851854"/>
          </a:xfrm>
          <a:prstGeom prst="rect">
            <a:avLst/>
          </a:prstGeom>
        </p:spPr>
        <p:txBody>
          <a:bodyPr vert="horz" wrap="square" lIns="0" tIns="67310" rIns="0" bIns="0" rtlCol="0">
            <a:spAutoFit/>
          </a:bodyPr>
          <a:lstStyle/>
          <a:p>
            <a:pPr marL="241300" marR="5080" indent="-229235">
              <a:lnSpc>
                <a:spcPct val="80000"/>
              </a:lnSpc>
              <a:spcBef>
                <a:spcPts val="530"/>
              </a:spcBef>
              <a:buFont typeface="Arial"/>
              <a:buChar char="•"/>
              <a:tabLst>
                <a:tab pos="241300" algn="l"/>
              </a:tabLst>
            </a:pPr>
            <a:r>
              <a:rPr sz="3600" dirty="0">
                <a:solidFill>
                  <a:srgbClr val="FF0000"/>
                </a:solidFill>
                <a:latin typeface="Calibri"/>
                <a:cs typeface="Calibri"/>
              </a:rPr>
              <a:t>It’s</a:t>
            </a:r>
            <a:r>
              <a:rPr sz="3600" spc="-60" dirty="0">
                <a:solidFill>
                  <a:srgbClr val="FF0000"/>
                </a:solidFill>
                <a:latin typeface="Calibri"/>
                <a:cs typeface="Calibri"/>
              </a:rPr>
              <a:t> </a:t>
            </a:r>
            <a:r>
              <a:rPr sz="3600" dirty="0">
                <a:solidFill>
                  <a:srgbClr val="FF0000"/>
                </a:solidFill>
                <a:latin typeface="Calibri"/>
                <a:cs typeface="Calibri"/>
              </a:rPr>
              <a:t>an</a:t>
            </a:r>
            <a:r>
              <a:rPr sz="3600" spc="-55" dirty="0">
                <a:solidFill>
                  <a:srgbClr val="FF0000"/>
                </a:solidFill>
                <a:latin typeface="Calibri"/>
                <a:cs typeface="Calibri"/>
              </a:rPr>
              <a:t> </a:t>
            </a:r>
            <a:r>
              <a:rPr sz="3600" dirty="0">
                <a:solidFill>
                  <a:srgbClr val="FF0000"/>
                </a:solidFill>
                <a:latin typeface="Calibri"/>
                <a:cs typeface="Calibri"/>
              </a:rPr>
              <a:t>autosomal</a:t>
            </a:r>
            <a:r>
              <a:rPr sz="3600" spc="-65" dirty="0">
                <a:solidFill>
                  <a:srgbClr val="FF0000"/>
                </a:solidFill>
                <a:latin typeface="Calibri"/>
                <a:cs typeface="Calibri"/>
              </a:rPr>
              <a:t> </a:t>
            </a:r>
            <a:r>
              <a:rPr sz="3600" dirty="0">
                <a:solidFill>
                  <a:srgbClr val="FF0000"/>
                </a:solidFill>
                <a:latin typeface="Calibri"/>
                <a:cs typeface="Calibri"/>
              </a:rPr>
              <a:t>dominant</a:t>
            </a:r>
            <a:r>
              <a:rPr sz="3600" spc="-55" dirty="0">
                <a:solidFill>
                  <a:srgbClr val="FF0000"/>
                </a:solidFill>
                <a:latin typeface="Calibri"/>
                <a:cs typeface="Calibri"/>
              </a:rPr>
              <a:t> </a:t>
            </a:r>
            <a:r>
              <a:rPr sz="3600" dirty="0">
                <a:solidFill>
                  <a:srgbClr val="FF0000"/>
                </a:solidFill>
                <a:latin typeface="Calibri"/>
                <a:cs typeface="Calibri"/>
              </a:rPr>
              <a:t>connective</a:t>
            </a:r>
            <a:r>
              <a:rPr sz="3600" spc="-45" dirty="0">
                <a:solidFill>
                  <a:srgbClr val="FF0000"/>
                </a:solidFill>
                <a:latin typeface="Calibri"/>
                <a:cs typeface="Calibri"/>
              </a:rPr>
              <a:t> </a:t>
            </a:r>
            <a:r>
              <a:rPr sz="3600" dirty="0">
                <a:solidFill>
                  <a:srgbClr val="FF0000"/>
                </a:solidFill>
                <a:latin typeface="Calibri"/>
                <a:cs typeface="Calibri"/>
              </a:rPr>
              <a:t>tissue</a:t>
            </a:r>
            <a:r>
              <a:rPr sz="3600" spc="-60" dirty="0">
                <a:solidFill>
                  <a:srgbClr val="FF0000"/>
                </a:solidFill>
                <a:latin typeface="Calibri"/>
                <a:cs typeface="Calibri"/>
              </a:rPr>
              <a:t> </a:t>
            </a:r>
            <a:r>
              <a:rPr sz="3600" dirty="0">
                <a:solidFill>
                  <a:srgbClr val="FF0000"/>
                </a:solidFill>
                <a:latin typeface="Calibri"/>
                <a:cs typeface="Calibri"/>
              </a:rPr>
              <a:t>disorder</a:t>
            </a:r>
            <a:r>
              <a:rPr sz="3600" spc="-55" dirty="0">
                <a:solidFill>
                  <a:srgbClr val="FF0000"/>
                </a:solidFill>
                <a:latin typeface="Calibri"/>
                <a:cs typeface="Calibri"/>
              </a:rPr>
              <a:t> </a:t>
            </a:r>
            <a:r>
              <a:rPr sz="3600" dirty="0">
                <a:solidFill>
                  <a:srgbClr val="FF0000"/>
                </a:solidFill>
                <a:latin typeface="Calibri"/>
                <a:cs typeface="Calibri"/>
              </a:rPr>
              <a:t>that</a:t>
            </a:r>
            <a:r>
              <a:rPr sz="3600" spc="-60" dirty="0">
                <a:solidFill>
                  <a:srgbClr val="FF0000"/>
                </a:solidFill>
                <a:latin typeface="Calibri"/>
                <a:cs typeface="Calibri"/>
              </a:rPr>
              <a:t> </a:t>
            </a:r>
            <a:r>
              <a:rPr sz="3600" dirty="0">
                <a:solidFill>
                  <a:srgbClr val="FF0000"/>
                </a:solidFill>
                <a:latin typeface="Calibri"/>
                <a:cs typeface="Calibri"/>
              </a:rPr>
              <a:t>may</a:t>
            </a:r>
            <a:r>
              <a:rPr sz="3600" spc="-55" dirty="0">
                <a:solidFill>
                  <a:srgbClr val="FF0000"/>
                </a:solidFill>
                <a:latin typeface="Calibri"/>
                <a:cs typeface="Calibri"/>
              </a:rPr>
              <a:t> </a:t>
            </a:r>
            <a:r>
              <a:rPr sz="3600" dirty="0">
                <a:solidFill>
                  <a:srgbClr val="FF0000"/>
                </a:solidFill>
                <a:latin typeface="Calibri"/>
                <a:cs typeface="Calibri"/>
              </a:rPr>
              <a:t>lead</a:t>
            </a:r>
            <a:r>
              <a:rPr sz="3600" spc="-45" dirty="0">
                <a:solidFill>
                  <a:srgbClr val="FF0000"/>
                </a:solidFill>
                <a:latin typeface="Calibri"/>
                <a:cs typeface="Calibri"/>
              </a:rPr>
              <a:t> </a:t>
            </a:r>
            <a:r>
              <a:rPr sz="3600" dirty="0">
                <a:solidFill>
                  <a:srgbClr val="FF0000"/>
                </a:solidFill>
                <a:latin typeface="Calibri"/>
                <a:cs typeface="Calibri"/>
              </a:rPr>
              <a:t>to</a:t>
            </a:r>
            <a:r>
              <a:rPr sz="3600" spc="-60" dirty="0">
                <a:solidFill>
                  <a:srgbClr val="FF0000"/>
                </a:solidFill>
                <a:latin typeface="Calibri"/>
                <a:cs typeface="Calibri"/>
              </a:rPr>
              <a:t> </a:t>
            </a:r>
            <a:r>
              <a:rPr sz="3600" dirty="0">
                <a:solidFill>
                  <a:srgbClr val="FF0000"/>
                </a:solidFill>
                <a:latin typeface="Calibri"/>
                <a:cs typeface="Calibri"/>
              </a:rPr>
              <a:t>various</a:t>
            </a:r>
            <a:r>
              <a:rPr sz="3600" spc="-55" dirty="0">
                <a:solidFill>
                  <a:srgbClr val="FF0000"/>
                </a:solidFill>
                <a:latin typeface="Calibri"/>
                <a:cs typeface="Calibri"/>
              </a:rPr>
              <a:t> </a:t>
            </a:r>
            <a:r>
              <a:rPr sz="3600" dirty="0">
                <a:solidFill>
                  <a:srgbClr val="FF0000"/>
                </a:solidFill>
                <a:latin typeface="Calibri"/>
                <a:cs typeface="Calibri"/>
              </a:rPr>
              <a:t>CVS</a:t>
            </a:r>
            <a:r>
              <a:rPr sz="3600" spc="-50" dirty="0">
                <a:solidFill>
                  <a:srgbClr val="FF0000"/>
                </a:solidFill>
                <a:latin typeface="Calibri"/>
                <a:cs typeface="Calibri"/>
              </a:rPr>
              <a:t> </a:t>
            </a:r>
            <a:r>
              <a:rPr sz="3600" dirty="0">
                <a:solidFill>
                  <a:srgbClr val="FF0000"/>
                </a:solidFill>
                <a:latin typeface="Calibri"/>
                <a:cs typeface="Calibri"/>
              </a:rPr>
              <a:t>abnormalities</a:t>
            </a:r>
            <a:r>
              <a:rPr sz="3600" spc="-45" dirty="0">
                <a:solidFill>
                  <a:srgbClr val="FF0000"/>
                </a:solidFill>
                <a:latin typeface="Calibri"/>
                <a:cs typeface="Calibri"/>
              </a:rPr>
              <a:t> </a:t>
            </a:r>
            <a:r>
              <a:rPr sz="3600" dirty="0">
                <a:solidFill>
                  <a:srgbClr val="FF0000"/>
                </a:solidFill>
                <a:latin typeface="Calibri"/>
                <a:cs typeface="Calibri"/>
              </a:rPr>
              <a:t>like</a:t>
            </a:r>
            <a:r>
              <a:rPr sz="3600" spc="-40" dirty="0">
                <a:solidFill>
                  <a:srgbClr val="FF0000"/>
                </a:solidFill>
                <a:latin typeface="Calibri"/>
                <a:cs typeface="Calibri"/>
              </a:rPr>
              <a:t> </a:t>
            </a:r>
            <a:r>
              <a:rPr sz="3600" spc="-10" dirty="0">
                <a:solidFill>
                  <a:srgbClr val="FF0000"/>
                </a:solidFill>
                <a:latin typeface="Calibri"/>
                <a:cs typeface="Calibri"/>
              </a:rPr>
              <a:t>mitral </a:t>
            </a:r>
            <a:r>
              <a:rPr sz="3600" dirty="0">
                <a:solidFill>
                  <a:srgbClr val="FF0000"/>
                </a:solidFill>
                <a:latin typeface="Calibri"/>
                <a:cs typeface="Calibri"/>
              </a:rPr>
              <a:t>valve</a:t>
            </a:r>
            <a:r>
              <a:rPr sz="3600" spc="-55" dirty="0">
                <a:solidFill>
                  <a:srgbClr val="FF0000"/>
                </a:solidFill>
                <a:latin typeface="Calibri"/>
                <a:cs typeface="Calibri"/>
              </a:rPr>
              <a:t> </a:t>
            </a:r>
            <a:r>
              <a:rPr sz="3600" spc="-10" dirty="0">
                <a:solidFill>
                  <a:srgbClr val="FF0000"/>
                </a:solidFill>
                <a:latin typeface="Calibri"/>
                <a:cs typeface="Calibri"/>
              </a:rPr>
              <a:t>prolapse</a:t>
            </a:r>
            <a:r>
              <a:rPr sz="3600" spc="-30" dirty="0">
                <a:solidFill>
                  <a:srgbClr val="FF0000"/>
                </a:solidFill>
                <a:latin typeface="Calibri"/>
                <a:cs typeface="Calibri"/>
              </a:rPr>
              <a:t> </a:t>
            </a:r>
            <a:r>
              <a:rPr sz="3600" dirty="0">
                <a:solidFill>
                  <a:srgbClr val="FF0000"/>
                </a:solidFill>
                <a:latin typeface="Calibri"/>
                <a:cs typeface="Calibri"/>
              </a:rPr>
              <a:t>and</a:t>
            </a:r>
            <a:r>
              <a:rPr sz="3600" spc="-45" dirty="0">
                <a:solidFill>
                  <a:srgbClr val="FF0000"/>
                </a:solidFill>
                <a:latin typeface="Calibri"/>
                <a:cs typeface="Calibri"/>
              </a:rPr>
              <a:t> </a:t>
            </a:r>
            <a:r>
              <a:rPr sz="3600" dirty="0">
                <a:solidFill>
                  <a:srgbClr val="FF0000"/>
                </a:solidFill>
                <a:latin typeface="Calibri"/>
                <a:cs typeface="Calibri"/>
              </a:rPr>
              <a:t>aortic</a:t>
            </a:r>
            <a:r>
              <a:rPr sz="3600" spc="-30" dirty="0">
                <a:solidFill>
                  <a:srgbClr val="FF0000"/>
                </a:solidFill>
                <a:latin typeface="Calibri"/>
                <a:cs typeface="Calibri"/>
              </a:rPr>
              <a:t> </a:t>
            </a:r>
            <a:r>
              <a:rPr sz="3600" spc="-10" dirty="0">
                <a:solidFill>
                  <a:srgbClr val="FF0000"/>
                </a:solidFill>
                <a:latin typeface="Calibri"/>
                <a:cs typeface="Calibri"/>
              </a:rPr>
              <a:t>regurgitation,</a:t>
            </a:r>
            <a:r>
              <a:rPr sz="3600" spc="-35" dirty="0">
                <a:solidFill>
                  <a:srgbClr val="FF0000"/>
                </a:solidFill>
                <a:latin typeface="Calibri"/>
                <a:cs typeface="Calibri"/>
              </a:rPr>
              <a:t> </a:t>
            </a:r>
            <a:r>
              <a:rPr sz="3600" dirty="0">
                <a:solidFill>
                  <a:srgbClr val="FF0000"/>
                </a:solidFill>
                <a:latin typeface="Calibri"/>
                <a:cs typeface="Calibri"/>
              </a:rPr>
              <a:t>aortic</a:t>
            </a:r>
            <a:r>
              <a:rPr sz="3600" spc="-30" dirty="0">
                <a:solidFill>
                  <a:srgbClr val="FF0000"/>
                </a:solidFill>
                <a:latin typeface="Calibri"/>
                <a:cs typeface="Calibri"/>
              </a:rPr>
              <a:t> </a:t>
            </a:r>
            <a:r>
              <a:rPr sz="3600" dirty="0">
                <a:solidFill>
                  <a:srgbClr val="FF0000"/>
                </a:solidFill>
                <a:latin typeface="Calibri"/>
                <a:cs typeface="Calibri"/>
              </a:rPr>
              <a:t>root</a:t>
            </a:r>
            <a:r>
              <a:rPr sz="3600" spc="-50" dirty="0">
                <a:solidFill>
                  <a:srgbClr val="FF0000"/>
                </a:solidFill>
                <a:latin typeface="Calibri"/>
                <a:cs typeface="Calibri"/>
              </a:rPr>
              <a:t> </a:t>
            </a:r>
            <a:r>
              <a:rPr sz="3600" dirty="0">
                <a:solidFill>
                  <a:srgbClr val="FF0000"/>
                </a:solidFill>
                <a:latin typeface="Calibri"/>
                <a:cs typeface="Calibri"/>
              </a:rPr>
              <a:t>dilation</a:t>
            </a:r>
            <a:r>
              <a:rPr sz="3600" spc="-25" dirty="0">
                <a:solidFill>
                  <a:srgbClr val="FF0000"/>
                </a:solidFill>
                <a:latin typeface="Calibri"/>
                <a:cs typeface="Calibri"/>
              </a:rPr>
              <a:t> </a:t>
            </a:r>
            <a:r>
              <a:rPr sz="3600" dirty="0">
                <a:solidFill>
                  <a:srgbClr val="FF0000"/>
                </a:solidFill>
                <a:latin typeface="Calibri"/>
                <a:cs typeface="Calibri"/>
              </a:rPr>
              <a:t>and</a:t>
            </a:r>
            <a:r>
              <a:rPr sz="3600" spc="-45" dirty="0">
                <a:solidFill>
                  <a:srgbClr val="FF0000"/>
                </a:solidFill>
                <a:latin typeface="Calibri"/>
                <a:cs typeface="Calibri"/>
              </a:rPr>
              <a:t> </a:t>
            </a:r>
            <a:r>
              <a:rPr sz="3600" dirty="0">
                <a:solidFill>
                  <a:srgbClr val="FF0000"/>
                </a:solidFill>
                <a:latin typeface="Calibri"/>
                <a:cs typeface="Calibri"/>
              </a:rPr>
              <a:t>aortic</a:t>
            </a:r>
            <a:r>
              <a:rPr sz="3600" spc="-30" dirty="0">
                <a:solidFill>
                  <a:srgbClr val="FF0000"/>
                </a:solidFill>
                <a:latin typeface="Calibri"/>
                <a:cs typeface="Calibri"/>
              </a:rPr>
              <a:t> </a:t>
            </a:r>
            <a:r>
              <a:rPr sz="3600" dirty="0">
                <a:solidFill>
                  <a:srgbClr val="FF0000"/>
                </a:solidFill>
                <a:latin typeface="Calibri"/>
                <a:cs typeface="Calibri"/>
              </a:rPr>
              <a:t>rupture</a:t>
            </a:r>
            <a:r>
              <a:rPr sz="3600" spc="-30" dirty="0">
                <a:solidFill>
                  <a:srgbClr val="FF0000"/>
                </a:solidFill>
                <a:latin typeface="Calibri"/>
                <a:cs typeface="Calibri"/>
              </a:rPr>
              <a:t> </a:t>
            </a:r>
            <a:r>
              <a:rPr sz="3600" dirty="0">
                <a:solidFill>
                  <a:srgbClr val="FF0000"/>
                </a:solidFill>
                <a:latin typeface="Calibri"/>
                <a:cs typeface="Calibri"/>
              </a:rPr>
              <a:t>or</a:t>
            </a:r>
            <a:r>
              <a:rPr sz="3600" spc="-35" dirty="0">
                <a:solidFill>
                  <a:srgbClr val="FF0000"/>
                </a:solidFill>
                <a:latin typeface="Calibri"/>
                <a:cs typeface="Calibri"/>
              </a:rPr>
              <a:t> </a:t>
            </a:r>
            <a:r>
              <a:rPr sz="3600" spc="-10" dirty="0">
                <a:solidFill>
                  <a:srgbClr val="FF0000"/>
                </a:solidFill>
                <a:latin typeface="Calibri"/>
                <a:cs typeface="Calibri"/>
              </a:rPr>
              <a:t>dissection.</a:t>
            </a:r>
            <a:endParaRPr sz="3600" dirty="0">
              <a:latin typeface="Calibri"/>
              <a:cs typeface="Calibri"/>
            </a:endParaRPr>
          </a:p>
        </p:txBody>
      </p:sp>
      <p:sp>
        <p:nvSpPr>
          <p:cNvPr id="6" name="object 6"/>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pic>
        <p:nvPicPr>
          <p:cNvPr id="10" name="Picture 9">
            <a:extLst>
              <a:ext uri="{FF2B5EF4-FFF2-40B4-BE49-F238E27FC236}">
                <a16:creationId xmlns:a16="http://schemas.microsoft.com/office/drawing/2014/main" id="{8E0DD05A-25AE-6616-A1D6-7005D264067F}"/>
              </a:ext>
            </a:extLst>
          </p:cNvPr>
          <p:cNvPicPr>
            <a:picLocks noChangeAspect="1"/>
          </p:cNvPicPr>
          <p:nvPr/>
        </p:nvPicPr>
        <p:blipFill rotWithShape="1">
          <a:blip r:embed="rId2"/>
          <a:srcRect l="8317" t="18801" r="56250" b="21504"/>
          <a:stretch/>
        </p:blipFill>
        <p:spPr>
          <a:xfrm>
            <a:off x="799982" y="3813945"/>
            <a:ext cx="11357382" cy="6829286"/>
          </a:xfrm>
          <a:prstGeom prst="rect">
            <a:avLst/>
          </a:prstGeom>
        </p:spPr>
      </p:pic>
      <p:sp>
        <p:nvSpPr>
          <p:cNvPr id="12" name="Oval 11">
            <a:extLst>
              <a:ext uri="{FF2B5EF4-FFF2-40B4-BE49-F238E27FC236}">
                <a16:creationId xmlns:a16="http://schemas.microsoft.com/office/drawing/2014/main" id="{21CFB344-0684-5BB9-2A7C-EF315D94C033}"/>
              </a:ext>
            </a:extLst>
          </p:cNvPr>
          <p:cNvSpPr/>
          <p:nvPr/>
        </p:nvSpPr>
        <p:spPr>
          <a:xfrm>
            <a:off x="5410200" y="5994400"/>
            <a:ext cx="685800" cy="4572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E86FDFE9-68D3-A3F6-B1E6-8F674863CF90}"/>
              </a:ext>
            </a:extLst>
          </p:cNvPr>
          <p:cNvSpPr txBox="1"/>
          <p:nvPr/>
        </p:nvSpPr>
        <p:spPr>
          <a:xfrm>
            <a:off x="220701" y="2336800"/>
            <a:ext cx="11750598" cy="7811113"/>
          </a:xfrm>
          <a:prstGeom prst="rect">
            <a:avLst/>
          </a:prstGeom>
        </p:spPr>
        <p:txBody>
          <a:bodyPr vert="horz" wrap="square" lIns="0" tIns="85090" rIns="0" bIns="0" rtlCol="0">
            <a:spAutoFit/>
          </a:bodyPr>
          <a:lstStyle/>
          <a:p>
            <a:pPr marL="12700">
              <a:lnSpc>
                <a:spcPct val="100000"/>
              </a:lnSpc>
              <a:spcBef>
                <a:spcPts val="670"/>
              </a:spcBef>
            </a:pPr>
            <a:r>
              <a:rPr lang="en-US" sz="4800" b="1" spc="-50" dirty="0">
                <a:latin typeface="Arial"/>
                <a:cs typeface="Arial"/>
              </a:rPr>
              <a:t>*</a:t>
            </a:r>
            <a:r>
              <a:rPr sz="4800" b="1" dirty="0">
                <a:latin typeface="Calibri"/>
                <a:cs typeface="Calibri"/>
              </a:rPr>
              <a:t>Predictors</a:t>
            </a:r>
            <a:r>
              <a:rPr sz="4800" b="1" spc="-60" dirty="0">
                <a:latin typeface="Calibri"/>
                <a:cs typeface="Calibri"/>
              </a:rPr>
              <a:t> </a:t>
            </a:r>
            <a:r>
              <a:rPr sz="4800" b="1" dirty="0">
                <a:latin typeface="Calibri"/>
                <a:cs typeface="Calibri"/>
              </a:rPr>
              <a:t>for</a:t>
            </a:r>
            <a:r>
              <a:rPr sz="4800" b="1" spc="-70" dirty="0">
                <a:latin typeface="Calibri"/>
                <a:cs typeface="Calibri"/>
              </a:rPr>
              <a:t> </a:t>
            </a:r>
            <a:r>
              <a:rPr sz="4800" b="1" dirty="0">
                <a:latin typeface="Calibri"/>
                <a:cs typeface="Calibri"/>
              </a:rPr>
              <a:t>dissection</a:t>
            </a:r>
            <a:r>
              <a:rPr sz="4800" b="1" spc="-80" dirty="0">
                <a:latin typeface="Calibri"/>
                <a:cs typeface="Calibri"/>
              </a:rPr>
              <a:t> </a:t>
            </a:r>
            <a:r>
              <a:rPr sz="4800" b="1" dirty="0">
                <a:latin typeface="Calibri"/>
                <a:cs typeface="Calibri"/>
              </a:rPr>
              <a:t>and</a:t>
            </a:r>
            <a:r>
              <a:rPr sz="4800" b="1" spc="-55" dirty="0">
                <a:latin typeface="Calibri"/>
                <a:cs typeface="Calibri"/>
              </a:rPr>
              <a:t> </a:t>
            </a:r>
            <a:r>
              <a:rPr sz="4800" b="1" dirty="0">
                <a:latin typeface="Calibri"/>
                <a:cs typeface="Calibri"/>
              </a:rPr>
              <a:t>rupture</a:t>
            </a:r>
            <a:r>
              <a:rPr sz="4800" b="1" spc="-60" dirty="0">
                <a:latin typeface="Calibri"/>
                <a:cs typeface="Calibri"/>
              </a:rPr>
              <a:t> </a:t>
            </a:r>
            <a:r>
              <a:rPr sz="4800" b="1" spc="-10" dirty="0">
                <a:latin typeface="Calibri"/>
                <a:cs typeface="Calibri"/>
              </a:rPr>
              <a:t>include:</a:t>
            </a:r>
            <a:endParaRPr lang="en-US" sz="4800" b="1" spc="-10" dirty="0">
              <a:latin typeface="Calibri"/>
              <a:cs typeface="Calibri"/>
            </a:endParaRPr>
          </a:p>
          <a:p>
            <a:pPr marL="12700">
              <a:lnSpc>
                <a:spcPct val="100000"/>
              </a:lnSpc>
              <a:spcBef>
                <a:spcPts val="670"/>
              </a:spcBef>
            </a:pPr>
            <a:endParaRPr lang="en-US" sz="4800" dirty="0">
              <a:latin typeface="Calibri"/>
              <a:cs typeface="Calibri"/>
            </a:endParaRPr>
          </a:p>
          <a:p>
            <a:pPr marL="469900">
              <a:lnSpc>
                <a:spcPct val="100000"/>
              </a:lnSpc>
              <a:spcBef>
                <a:spcPts val="65"/>
              </a:spcBef>
            </a:pPr>
            <a:r>
              <a:rPr sz="3600" dirty="0">
                <a:latin typeface="Calibri"/>
                <a:cs typeface="Calibri"/>
              </a:rPr>
              <a:t>-</a:t>
            </a:r>
            <a:r>
              <a:rPr sz="3600" spc="-20" dirty="0">
                <a:latin typeface="Calibri"/>
                <a:cs typeface="Calibri"/>
              </a:rPr>
              <a:t>Pre-</a:t>
            </a:r>
            <a:r>
              <a:rPr sz="3600" dirty="0">
                <a:latin typeface="Calibri"/>
                <a:cs typeface="Calibri"/>
              </a:rPr>
              <a:t>existing</a:t>
            </a:r>
            <a:r>
              <a:rPr sz="3600" spc="-25" dirty="0">
                <a:latin typeface="Calibri"/>
                <a:cs typeface="Calibri"/>
              </a:rPr>
              <a:t> </a:t>
            </a:r>
            <a:r>
              <a:rPr sz="3600" dirty="0">
                <a:latin typeface="Calibri"/>
                <a:cs typeface="Calibri"/>
              </a:rPr>
              <a:t>or</a:t>
            </a:r>
            <a:r>
              <a:rPr sz="3600" spc="-20" dirty="0">
                <a:latin typeface="Calibri"/>
                <a:cs typeface="Calibri"/>
              </a:rPr>
              <a:t> </a:t>
            </a:r>
            <a:r>
              <a:rPr sz="3600" spc="-10" dirty="0">
                <a:latin typeface="Calibri"/>
                <a:cs typeface="Calibri"/>
              </a:rPr>
              <a:t>progressive</a:t>
            </a:r>
            <a:r>
              <a:rPr sz="3600" spc="-45" dirty="0">
                <a:latin typeface="Calibri"/>
                <a:cs typeface="Calibri"/>
              </a:rPr>
              <a:t> </a:t>
            </a:r>
            <a:r>
              <a:rPr sz="3600" dirty="0">
                <a:latin typeface="Calibri"/>
                <a:cs typeface="Calibri"/>
              </a:rPr>
              <a:t>aortic</a:t>
            </a:r>
            <a:r>
              <a:rPr sz="3600" spc="-10" dirty="0">
                <a:latin typeface="Calibri"/>
                <a:cs typeface="Calibri"/>
              </a:rPr>
              <a:t> </a:t>
            </a:r>
            <a:r>
              <a:rPr sz="3600" dirty="0">
                <a:latin typeface="Calibri"/>
                <a:cs typeface="Calibri"/>
              </a:rPr>
              <a:t>root</a:t>
            </a:r>
            <a:r>
              <a:rPr sz="3600" spc="-30" dirty="0">
                <a:latin typeface="Calibri"/>
                <a:cs typeface="Calibri"/>
              </a:rPr>
              <a:t> </a:t>
            </a:r>
            <a:r>
              <a:rPr sz="3600" spc="-10" dirty="0">
                <a:latin typeface="Calibri"/>
                <a:cs typeface="Calibri"/>
              </a:rPr>
              <a:t>dilatation</a:t>
            </a:r>
            <a:r>
              <a:rPr sz="3600" spc="-15" dirty="0">
                <a:latin typeface="Calibri"/>
                <a:cs typeface="Calibri"/>
              </a:rPr>
              <a:t> </a:t>
            </a:r>
            <a:r>
              <a:rPr sz="3600" dirty="0">
                <a:latin typeface="Calibri"/>
                <a:cs typeface="Calibri"/>
              </a:rPr>
              <a:t>(10%</a:t>
            </a:r>
            <a:r>
              <a:rPr sz="3600" spc="-15" dirty="0">
                <a:latin typeface="Calibri"/>
                <a:cs typeface="Calibri"/>
              </a:rPr>
              <a:t> </a:t>
            </a:r>
            <a:r>
              <a:rPr sz="3600" dirty="0">
                <a:latin typeface="Calibri"/>
                <a:cs typeface="Calibri"/>
              </a:rPr>
              <a:t>risk</a:t>
            </a:r>
            <a:r>
              <a:rPr sz="3600" spc="-25" dirty="0">
                <a:latin typeface="Calibri"/>
                <a:cs typeface="Calibri"/>
              </a:rPr>
              <a:t> </a:t>
            </a:r>
            <a:r>
              <a:rPr sz="3600" dirty="0">
                <a:latin typeface="Calibri"/>
                <a:cs typeface="Calibri"/>
              </a:rPr>
              <a:t>if</a:t>
            </a:r>
            <a:r>
              <a:rPr sz="3600" spc="-30" dirty="0">
                <a:latin typeface="Calibri"/>
                <a:cs typeface="Calibri"/>
              </a:rPr>
              <a:t> </a:t>
            </a:r>
            <a:r>
              <a:rPr sz="3600" dirty="0">
                <a:latin typeface="Calibri"/>
                <a:cs typeface="Calibri"/>
              </a:rPr>
              <a:t>root</a:t>
            </a:r>
            <a:r>
              <a:rPr sz="3600" spc="-20" dirty="0">
                <a:latin typeface="Calibri"/>
                <a:cs typeface="Calibri"/>
              </a:rPr>
              <a:t> </a:t>
            </a:r>
            <a:r>
              <a:rPr sz="3600" dirty="0">
                <a:latin typeface="Calibri"/>
                <a:cs typeface="Calibri"/>
              </a:rPr>
              <a:t>&gt;4</a:t>
            </a:r>
            <a:r>
              <a:rPr sz="3600" spc="-25" dirty="0">
                <a:latin typeface="Calibri"/>
                <a:cs typeface="Calibri"/>
              </a:rPr>
              <a:t> </a:t>
            </a:r>
            <a:r>
              <a:rPr sz="3600" spc="-20" dirty="0">
                <a:latin typeface="Calibri"/>
                <a:cs typeface="Calibri"/>
              </a:rPr>
              <a:t>cm).</a:t>
            </a:r>
            <a:endParaRPr lang="en-US" sz="3600" spc="-20" dirty="0">
              <a:latin typeface="Calibri"/>
              <a:cs typeface="Calibri"/>
            </a:endParaRPr>
          </a:p>
          <a:p>
            <a:pPr marL="469900">
              <a:lnSpc>
                <a:spcPct val="100000"/>
              </a:lnSpc>
              <a:spcBef>
                <a:spcPts val="65"/>
              </a:spcBef>
            </a:pPr>
            <a:endParaRPr sz="3600" dirty="0">
              <a:latin typeface="Calibri"/>
              <a:cs typeface="Calibri"/>
            </a:endParaRPr>
          </a:p>
          <a:p>
            <a:pPr marL="469900">
              <a:lnSpc>
                <a:spcPct val="100000"/>
              </a:lnSpc>
              <a:spcBef>
                <a:spcPts val="70"/>
              </a:spcBef>
            </a:pPr>
            <a:r>
              <a:rPr sz="3600" dirty="0">
                <a:latin typeface="Calibri"/>
                <a:cs typeface="Calibri"/>
              </a:rPr>
              <a:t>-Positive</a:t>
            </a:r>
            <a:r>
              <a:rPr sz="3600" spc="-50" dirty="0">
                <a:latin typeface="Calibri"/>
                <a:cs typeface="Calibri"/>
              </a:rPr>
              <a:t> </a:t>
            </a:r>
            <a:r>
              <a:rPr sz="3600" dirty="0">
                <a:latin typeface="Calibri"/>
                <a:cs typeface="Calibri"/>
              </a:rPr>
              <a:t>family</a:t>
            </a:r>
            <a:r>
              <a:rPr sz="3600" spc="-45" dirty="0">
                <a:latin typeface="Calibri"/>
                <a:cs typeface="Calibri"/>
              </a:rPr>
              <a:t> </a:t>
            </a:r>
            <a:r>
              <a:rPr sz="3600" dirty="0">
                <a:latin typeface="Calibri"/>
                <a:cs typeface="Calibri"/>
              </a:rPr>
              <a:t>history</a:t>
            </a:r>
            <a:r>
              <a:rPr sz="3600" spc="-45" dirty="0">
                <a:latin typeface="Calibri"/>
                <a:cs typeface="Calibri"/>
              </a:rPr>
              <a:t> </a:t>
            </a:r>
            <a:r>
              <a:rPr sz="3600" dirty="0">
                <a:latin typeface="Calibri"/>
                <a:cs typeface="Calibri"/>
              </a:rPr>
              <a:t>of</a:t>
            </a:r>
            <a:r>
              <a:rPr sz="3600" spc="-50" dirty="0">
                <a:latin typeface="Calibri"/>
                <a:cs typeface="Calibri"/>
              </a:rPr>
              <a:t> </a:t>
            </a:r>
            <a:r>
              <a:rPr sz="3600" dirty="0">
                <a:latin typeface="Calibri"/>
                <a:cs typeface="Calibri"/>
              </a:rPr>
              <a:t>dissection</a:t>
            </a:r>
            <a:r>
              <a:rPr sz="3600" spc="-40" dirty="0">
                <a:latin typeface="Calibri"/>
                <a:cs typeface="Calibri"/>
              </a:rPr>
              <a:t> </a:t>
            </a:r>
            <a:r>
              <a:rPr sz="3600" dirty="0">
                <a:latin typeface="Calibri"/>
                <a:cs typeface="Calibri"/>
              </a:rPr>
              <a:t>or</a:t>
            </a:r>
            <a:r>
              <a:rPr sz="3600" spc="-40" dirty="0">
                <a:latin typeface="Calibri"/>
                <a:cs typeface="Calibri"/>
              </a:rPr>
              <a:t> </a:t>
            </a:r>
            <a:r>
              <a:rPr sz="3600" dirty="0">
                <a:latin typeface="Calibri"/>
                <a:cs typeface="Calibri"/>
              </a:rPr>
              <a:t>aortic</a:t>
            </a:r>
            <a:r>
              <a:rPr sz="3600" spc="-45" dirty="0">
                <a:latin typeface="Calibri"/>
                <a:cs typeface="Calibri"/>
              </a:rPr>
              <a:t> </a:t>
            </a:r>
            <a:r>
              <a:rPr sz="3600" spc="-10" dirty="0">
                <a:latin typeface="Calibri"/>
                <a:cs typeface="Calibri"/>
              </a:rPr>
              <a:t>rupture</a:t>
            </a:r>
            <a:endParaRPr lang="en-US" sz="3600" spc="-10" dirty="0">
              <a:latin typeface="Calibri"/>
              <a:cs typeface="Calibri"/>
            </a:endParaRPr>
          </a:p>
          <a:p>
            <a:pPr marL="469900">
              <a:lnSpc>
                <a:spcPct val="100000"/>
              </a:lnSpc>
              <a:spcBef>
                <a:spcPts val="70"/>
              </a:spcBef>
            </a:pPr>
            <a:endParaRPr lang="en-US" sz="3600" spc="-10" dirty="0">
              <a:latin typeface="Calibri"/>
              <a:cs typeface="Calibri"/>
            </a:endParaRPr>
          </a:p>
          <a:p>
            <a:pPr marL="469900">
              <a:lnSpc>
                <a:spcPct val="100000"/>
              </a:lnSpc>
              <a:spcBef>
                <a:spcPts val="70"/>
              </a:spcBef>
            </a:pPr>
            <a:r>
              <a:rPr lang="en-US" sz="3600" dirty="0">
                <a:latin typeface="Calibri"/>
                <a:cs typeface="Calibri"/>
              </a:rPr>
              <a:t>* </a:t>
            </a:r>
            <a:r>
              <a:rPr lang="en-US" sz="3600" b="1" dirty="0">
                <a:latin typeface="Calibri"/>
                <a:cs typeface="Calibri"/>
              </a:rPr>
              <a:t>Echocardiogram is the principle investigation</a:t>
            </a:r>
            <a:r>
              <a:rPr lang="en-US" sz="3600" dirty="0">
                <a:latin typeface="Calibri"/>
                <a:cs typeface="Calibri"/>
              </a:rPr>
              <a:t>. It helps to determine the size of the aortic root, and is to be performed serially throughout pregnancy, especially in women who enter with an aortic root dilation of &gt;4 cm. Those with a dilation of &lt;4 cm are at a lower risk of aortic rupture and dissection and the risk of adverse cardiac events (of ~1%).</a:t>
            </a:r>
            <a:endParaRPr sz="3600" dirty="0">
              <a:latin typeface="Calibri"/>
              <a:cs typeface="Calibri"/>
            </a:endParaRPr>
          </a:p>
        </p:txBody>
      </p:sp>
      <p:sp>
        <p:nvSpPr>
          <p:cNvPr id="6" name="object 7">
            <a:extLst>
              <a:ext uri="{FF2B5EF4-FFF2-40B4-BE49-F238E27FC236}">
                <a16:creationId xmlns:a16="http://schemas.microsoft.com/office/drawing/2014/main" id="{345F28EF-2DD7-FD68-87B5-C346050E05E1}"/>
              </a:ext>
            </a:extLst>
          </p:cNvPr>
          <p:cNvSpPr/>
          <p:nvPr/>
        </p:nvSpPr>
        <p:spPr>
          <a:xfrm>
            <a:off x="99909"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
        <p:nvSpPr>
          <p:cNvPr id="8" name="TextBox 7">
            <a:extLst>
              <a:ext uri="{FF2B5EF4-FFF2-40B4-BE49-F238E27FC236}">
                <a16:creationId xmlns:a16="http://schemas.microsoft.com/office/drawing/2014/main" id="{0B9C5F52-5BDA-86A6-FC38-5932D2DD1C36}"/>
              </a:ext>
            </a:extLst>
          </p:cNvPr>
          <p:cNvSpPr txBox="1"/>
          <p:nvPr/>
        </p:nvSpPr>
        <p:spPr>
          <a:xfrm>
            <a:off x="606956" y="736600"/>
            <a:ext cx="10975444" cy="1200329"/>
          </a:xfrm>
          <a:prstGeom prst="rect">
            <a:avLst/>
          </a:prstGeom>
          <a:noFill/>
        </p:spPr>
        <p:txBody>
          <a:bodyPr wrap="square" rtlCol="0">
            <a:spAutoFit/>
          </a:bodyPr>
          <a:lstStyle/>
          <a:p>
            <a:r>
              <a:rPr lang="en-US" sz="3600" dirty="0"/>
              <a:t>- Pregnancy increases the risk of aortic rupture and dissection</a:t>
            </a:r>
          </a:p>
        </p:txBody>
      </p:sp>
    </p:spTree>
    <p:extLst>
      <p:ext uri="{BB962C8B-B14F-4D97-AF65-F5344CB8AC3E}">
        <p14:creationId xmlns:p14="http://schemas.microsoft.com/office/powerpoint/2010/main" val="3953871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946" y="4043044"/>
            <a:ext cx="5026488" cy="689932"/>
          </a:xfrm>
          <a:prstGeom prst="rect">
            <a:avLst/>
          </a:prstGeom>
        </p:spPr>
        <p:txBody>
          <a:bodyPr vert="horz" wrap="square" lIns="0" tIns="12700" rIns="0" bIns="0" rtlCol="0">
            <a:spAutoFit/>
          </a:bodyPr>
          <a:lstStyle/>
          <a:p>
            <a:pPr marL="12700">
              <a:lnSpc>
                <a:spcPct val="100000"/>
              </a:lnSpc>
              <a:spcBef>
                <a:spcPts val="100"/>
              </a:spcBef>
            </a:pPr>
            <a:r>
              <a:rPr sz="4400" b="1" i="1" u="sng" spc="-40" dirty="0"/>
              <a:t>management</a:t>
            </a:r>
            <a:endParaRPr sz="4400" b="1" i="1" u="sng" dirty="0"/>
          </a:p>
        </p:txBody>
      </p:sp>
      <p:sp>
        <p:nvSpPr>
          <p:cNvPr id="3" name="object 3"/>
          <p:cNvSpPr txBox="1"/>
          <p:nvPr/>
        </p:nvSpPr>
        <p:spPr>
          <a:xfrm>
            <a:off x="226602" y="4732976"/>
            <a:ext cx="11882272" cy="6548331"/>
          </a:xfrm>
          <a:prstGeom prst="rect">
            <a:avLst/>
          </a:prstGeom>
        </p:spPr>
        <p:txBody>
          <a:bodyPr vert="horz" wrap="square" lIns="0" tIns="78105" rIns="0" bIns="0" rtlCol="0">
            <a:spAutoFit/>
          </a:bodyPr>
          <a:lstStyle/>
          <a:p>
            <a:pPr marL="297180" indent="-284480">
              <a:lnSpc>
                <a:spcPct val="100000"/>
              </a:lnSpc>
              <a:spcBef>
                <a:spcPts val="615"/>
              </a:spcBef>
              <a:buClr>
                <a:srgbClr val="000000"/>
              </a:buClr>
              <a:buFont typeface="Arial"/>
              <a:buChar char="•"/>
              <a:tabLst>
                <a:tab pos="297180" algn="l"/>
              </a:tabLst>
            </a:pPr>
            <a:r>
              <a:rPr sz="3200" b="1" dirty="0">
                <a:solidFill>
                  <a:srgbClr val="FF0000"/>
                </a:solidFill>
                <a:latin typeface="Calibri"/>
                <a:cs typeface="Calibri"/>
              </a:rPr>
              <a:t>Pregnancy</a:t>
            </a:r>
            <a:r>
              <a:rPr sz="3200" b="1" spc="-30" dirty="0">
                <a:solidFill>
                  <a:srgbClr val="FF0000"/>
                </a:solidFill>
                <a:latin typeface="Calibri"/>
                <a:cs typeface="Calibri"/>
              </a:rPr>
              <a:t> </a:t>
            </a:r>
            <a:r>
              <a:rPr sz="3200" b="1" dirty="0">
                <a:solidFill>
                  <a:srgbClr val="FF0000"/>
                </a:solidFill>
                <a:latin typeface="Calibri"/>
                <a:cs typeface="Calibri"/>
              </a:rPr>
              <a:t>is</a:t>
            </a:r>
            <a:r>
              <a:rPr sz="3200" b="1" spc="-30" dirty="0">
                <a:solidFill>
                  <a:srgbClr val="FF0000"/>
                </a:solidFill>
                <a:latin typeface="Calibri"/>
                <a:cs typeface="Calibri"/>
              </a:rPr>
              <a:t> </a:t>
            </a:r>
            <a:r>
              <a:rPr sz="3200" b="1" spc="-10" dirty="0">
                <a:solidFill>
                  <a:srgbClr val="FF0000"/>
                </a:solidFill>
                <a:latin typeface="Calibri"/>
                <a:cs typeface="Calibri"/>
              </a:rPr>
              <a:t>contraindicated</a:t>
            </a:r>
            <a:r>
              <a:rPr sz="3200" b="1" spc="-60" dirty="0">
                <a:solidFill>
                  <a:srgbClr val="FF0000"/>
                </a:solidFill>
                <a:latin typeface="Calibri"/>
                <a:cs typeface="Calibri"/>
              </a:rPr>
              <a:t> </a:t>
            </a:r>
            <a:r>
              <a:rPr sz="3200" b="1" dirty="0">
                <a:solidFill>
                  <a:srgbClr val="FF0000"/>
                </a:solidFill>
                <a:latin typeface="Calibri"/>
                <a:cs typeface="Calibri"/>
              </a:rPr>
              <a:t>if</a:t>
            </a:r>
            <a:r>
              <a:rPr sz="3200" b="1" spc="-30" dirty="0">
                <a:solidFill>
                  <a:srgbClr val="FF0000"/>
                </a:solidFill>
                <a:latin typeface="Calibri"/>
                <a:cs typeface="Calibri"/>
              </a:rPr>
              <a:t> </a:t>
            </a:r>
            <a:r>
              <a:rPr sz="3200" b="1" dirty="0">
                <a:solidFill>
                  <a:srgbClr val="FF0000"/>
                </a:solidFill>
                <a:latin typeface="Calibri"/>
                <a:cs typeface="Calibri"/>
              </a:rPr>
              <a:t>the</a:t>
            </a:r>
            <a:r>
              <a:rPr sz="3200" b="1" spc="-50" dirty="0">
                <a:solidFill>
                  <a:srgbClr val="FF0000"/>
                </a:solidFill>
                <a:latin typeface="Calibri"/>
                <a:cs typeface="Calibri"/>
              </a:rPr>
              <a:t> </a:t>
            </a:r>
            <a:r>
              <a:rPr sz="3200" b="1" dirty="0">
                <a:solidFill>
                  <a:srgbClr val="FF0000"/>
                </a:solidFill>
                <a:latin typeface="Calibri"/>
                <a:cs typeface="Calibri"/>
              </a:rPr>
              <a:t>aortic</a:t>
            </a:r>
            <a:r>
              <a:rPr sz="3200" b="1" spc="-35" dirty="0">
                <a:solidFill>
                  <a:srgbClr val="FF0000"/>
                </a:solidFill>
                <a:latin typeface="Calibri"/>
                <a:cs typeface="Calibri"/>
              </a:rPr>
              <a:t> </a:t>
            </a:r>
            <a:r>
              <a:rPr sz="3200" b="1" dirty="0">
                <a:solidFill>
                  <a:srgbClr val="FF0000"/>
                </a:solidFill>
                <a:latin typeface="Calibri"/>
                <a:cs typeface="Calibri"/>
              </a:rPr>
              <a:t>root</a:t>
            </a:r>
            <a:r>
              <a:rPr sz="3200" b="1" spc="-45" dirty="0">
                <a:solidFill>
                  <a:srgbClr val="FF0000"/>
                </a:solidFill>
                <a:latin typeface="Calibri"/>
                <a:cs typeface="Calibri"/>
              </a:rPr>
              <a:t> </a:t>
            </a:r>
            <a:r>
              <a:rPr sz="3200" b="1" dirty="0">
                <a:solidFill>
                  <a:srgbClr val="FF0000"/>
                </a:solidFill>
                <a:latin typeface="Calibri"/>
                <a:cs typeface="Calibri"/>
              </a:rPr>
              <a:t>is</a:t>
            </a:r>
            <a:r>
              <a:rPr sz="3200" b="1" spc="-25" dirty="0">
                <a:solidFill>
                  <a:srgbClr val="FF0000"/>
                </a:solidFill>
                <a:latin typeface="Calibri"/>
                <a:cs typeface="Calibri"/>
              </a:rPr>
              <a:t> </a:t>
            </a:r>
            <a:r>
              <a:rPr sz="3200" b="1" dirty="0">
                <a:solidFill>
                  <a:srgbClr val="FF0000"/>
                </a:solidFill>
                <a:latin typeface="Calibri"/>
                <a:cs typeface="Calibri"/>
              </a:rPr>
              <a:t>&gt;4–4.5</a:t>
            </a:r>
            <a:r>
              <a:rPr sz="3200" b="1" spc="-50" dirty="0">
                <a:solidFill>
                  <a:srgbClr val="FF0000"/>
                </a:solidFill>
                <a:latin typeface="Calibri"/>
                <a:cs typeface="Calibri"/>
              </a:rPr>
              <a:t> </a:t>
            </a:r>
            <a:r>
              <a:rPr sz="3200" b="1" spc="-25" dirty="0">
                <a:solidFill>
                  <a:srgbClr val="FF0000"/>
                </a:solidFill>
                <a:latin typeface="Calibri"/>
                <a:cs typeface="Calibri"/>
              </a:rPr>
              <a:t>cm</a:t>
            </a:r>
            <a:r>
              <a:rPr sz="3200" spc="-25" dirty="0">
                <a:latin typeface="Calibri"/>
                <a:cs typeface="Calibri"/>
              </a:rPr>
              <a:t>.</a:t>
            </a:r>
            <a:endParaRPr lang="en-US" sz="3200" spc="-25" dirty="0">
              <a:latin typeface="Calibri"/>
              <a:cs typeface="Calibri"/>
            </a:endParaRPr>
          </a:p>
          <a:p>
            <a:pPr marL="297180" indent="-284480">
              <a:spcBef>
                <a:spcPts val="615"/>
              </a:spcBef>
              <a:buClr>
                <a:srgbClr val="000000"/>
              </a:buClr>
              <a:buFont typeface="Arial"/>
              <a:buChar char="•"/>
              <a:tabLst>
                <a:tab pos="297180" algn="l"/>
              </a:tabLst>
            </a:pPr>
            <a:r>
              <a:rPr lang="en-US" sz="3200" spc="-10" dirty="0">
                <a:latin typeface="Calibri"/>
                <a:cs typeface="Calibri"/>
              </a:rPr>
              <a:t>Patients</a:t>
            </a:r>
            <a:r>
              <a:rPr lang="en-US" sz="3200" spc="-15" dirty="0">
                <a:latin typeface="Calibri"/>
                <a:cs typeface="Calibri"/>
              </a:rPr>
              <a:t> </a:t>
            </a:r>
            <a:r>
              <a:rPr lang="en-US" sz="3200" dirty="0">
                <a:latin typeface="Calibri"/>
                <a:cs typeface="Calibri"/>
              </a:rPr>
              <a:t>at</a:t>
            </a:r>
            <a:r>
              <a:rPr lang="en-US" sz="3200" spc="-35" dirty="0">
                <a:latin typeface="Calibri"/>
                <a:cs typeface="Calibri"/>
              </a:rPr>
              <a:t> </a:t>
            </a:r>
            <a:r>
              <a:rPr lang="en-US" sz="3200" dirty="0">
                <a:latin typeface="Calibri"/>
                <a:cs typeface="Calibri"/>
              </a:rPr>
              <a:t>high</a:t>
            </a:r>
            <a:r>
              <a:rPr lang="en-US" sz="3200" spc="-60" dirty="0">
                <a:latin typeface="Calibri"/>
                <a:cs typeface="Calibri"/>
              </a:rPr>
              <a:t> </a:t>
            </a:r>
            <a:r>
              <a:rPr lang="en-US" sz="3200" dirty="0">
                <a:latin typeface="Calibri"/>
                <a:cs typeface="Calibri"/>
              </a:rPr>
              <a:t>risk</a:t>
            </a:r>
            <a:r>
              <a:rPr lang="en-US" sz="3200" spc="-35" dirty="0">
                <a:latin typeface="Calibri"/>
                <a:cs typeface="Calibri"/>
              </a:rPr>
              <a:t> </a:t>
            </a:r>
            <a:r>
              <a:rPr lang="en-US" sz="3200" dirty="0">
                <a:latin typeface="Calibri"/>
                <a:cs typeface="Calibri"/>
              </a:rPr>
              <a:t>(and</a:t>
            </a:r>
            <a:r>
              <a:rPr lang="en-US" sz="3200" spc="-40" dirty="0">
                <a:latin typeface="Calibri"/>
                <a:cs typeface="Calibri"/>
              </a:rPr>
              <a:t> </a:t>
            </a:r>
            <a:r>
              <a:rPr lang="en-US" sz="3200" dirty="0">
                <a:latin typeface="Calibri"/>
                <a:cs typeface="Calibri"/>
              </a:rPr>
              <a:t>particularly</a:t>
            </a:r>
            <a:r>
              <a:rPr lang="en-US" sz="3200" spc="-40" dirty="0">
                <a:latin typeface="Calibri"/>
                <a:cs typeface="Calibri"/>
              </a:rPr>
              <a:t> </a:t>
            </a:r>
            <a:r>
              <a:rPr lang="en-US" sz="3200" dirty="0">
                <a:latin typeface="Calibri"/>
                <a:cs typeface="Calibri"/>
              </a:rPr>
              <a:t>if</a:t>
            </a:r>
            <a:r>
              <a:rPr lang="en-US" sz="3200" spc="-45" dirty="0">
                <a:latin typeface="Calibri"/>
                <a:cs typeface="Calibri"/>
              </a:rPr>
              <a:t> </a:t>
            </a:r>
            <a:r>
              <a:rPr lang="en-US" sz="3200" dirty="0">
                <a:latin typeface="Calibri"/>
                <a:cs typeface="Calibri"/>
              </a:rPr>
              <a:t>root</a:t>
            </a:r>
            <a:r>
              <a:rPr lang="en-US" sz="3200" spc="-40" dirty="0">
                <a:latin typeface="Calibri"/>
                <a:cs typeface="Calibri"/>
              </a:rPr>
              <a:t> </a:t>
            </a:r>
            <a:r>
              <a:rPr lang="en-US" sz="3200" dirty="0">
                <a:latin typeface="Calibri"/>
                <a:cs typeface="Calibri"/>
              </a:rPr>
              <a:t>&gt;4.5</a:t>
            </a:r>
            <a:r>
              <a:rPr lang="en-US" sz="3200" spc="-55" dirty="0">
                <a:latin typeface="Calibri"/>
                <a:cs typeface="Calibri"/>
              </a:rPr>
              <a:t> </a:t>
            </a:r>
            <a:r>
              <a:rPr lang="en-US" sz="3200" dirty="0">
                <a:latin typeface="Calibri"/>
                <a:cs typeface="Calibri"/>
              </a:rPr>
              <a:t>cm)</a:t>
            </a:r>
            <a:r>
              <a:rPr lang="en-US" sz="3200" spc="-40" dirty="0">
                <a:latin typeface="Calibri"/>
                <a:cs typeface="Calibri"/>
              </a:rPr>
              <a:t> </a:t>
            </a:r>
            <a:r>
              <a:rPr lang="en-US" sz="3200" dirty="0">
                <a:solidFill>
                  <a:srgbClr val="FF0000"/>
                </a:solidFill>
                <a:latin typeface="Calibri"/>
                <a:cs typeface="Calibri"/>
              </a:rPr>
              <a:t>should</a:t>
            </a:r>
            <a:r>
              <a:rPr lang="en-US" sz="3200" spc="-60" dirty="0">
                <a:solidFill>
                  <a:srgbClr val="FF0000"/>
                </a:solidFill>
                <a:latin typeface="Calibri"/>
                <a:cs typeface="Calibri"/>
              </a:rPr>
              <a:t> </a:t>
            </a:r>
            <a:r>
              <a:rPr lang="en-US" sz="3200" dirty="0">
                <a:solidFill>
                  <a:srgbClr val="FF0000"/>
                </a:solidFill>
                <a:latin typeface="Calibri"/>
                <a:cs typeface="Calibri"/>
              </a:rPr>
              <a:t>be</a:t>
            </a:r>
            <a:r>
              <a:rPr lang="en-US" sz="3200" spc="-40" dirty="0">
                <a:solidFill>
                  <a:srgbClr val="FF0000"/>
                </a:solidFill>
                <a:latin typeface="Calibri"/>
                <a:cs typeface="Calibri"/>
              </a:rPr>
              <a:t> </a:t>
            </a:r>
            <a:r>
              <a:rPr lang="en-US" sz="3200" spc="-10" dirty="0">
                <a:solidFill>
                  <a:srgbClr val="FF0000"/>
                </a:solidFill>
                <a:latin typeface="Calibri"/>
                <a:cs typeface="Calibri"/>
              </a:rPr>
              <a:t>offered</a:t>
            </a:r>
            <a:r>
              <a:rPr lang="en-US" sz="3200" spc="-50" dirty="0">
                <a:solidFill>
                  <a:srgbClr val="FF0000"/>
                </a:solidFill>
                <a:latin typeface="Calibri"/>
                <a:cs typeface="Calibri"/>
              </a:rPr>
              <a:t> </a:t>
            </a:r>
            <a:r>
              <a:rPr lang="en-US" sz="3200" dirty="0">
                <a:solidFill>
                  <a:srgbClr val="FF0000"/>
                </a:solidFill>
                <a:latin typeface="Calibri"/>
                <a:cs typeface="Calibri"/>
              </a:rPr>
              <a:t>aortic</a:t>
            </a:r>
            <a:r>
              <a:rPr lang="en-US" sz="3200" spc="-40" dirty="0">
                <a:solidFill>
                  <a:srgbClr val="FF0000"/>
                </a:solidFill>
                <a:latin typeface="Calibri"/>
                <a:cs typeface="Calibri"/>
              </a:rPr>
              <a:t> </a:t>
            </a:r>
            <a:r>
              <a:rPr lang="en-US" sz="3200" dirty="0">
                <a:solidFill>
                  <a:srgbClr val="FF0000"/>
                </a:solidFill>
                <a:latin typeface="Calibri"/>
                <a:cs typeface="Calibri"/>
              </a:rPr>
              <a:t>root</a:t>
            </a:r>
            <a:r>
              <a:rPr lang="en-US" sz="3200" spc="-40" dirty="0">
                <a:solidFill>
                  <a:srgbClr val="FF0000"/>
                </a:solidFill>
                <a:latin typeface="Calibri"/>
                <a:cs typeface="Calibri"/>
              </a:rPr>
              <a:t> </a:t>
            </a:r>
            <a:r>
              <a:rPr lang="en-US" sz="3200" spc="-10" dirty="0">
                <a:solidFill>
                  <a:srgbClr val="FF0000"/>
                </a:solidFill>
                <a:latin typeface="Calibri"/>
                <a:cs typeface="Calibri"/>
              </a:rPr>
              <a:t>replacement</a:t>
            </a:r>
            <a:r>
              <a:rPr lang="en-US" sz="3200" spc="-35" dirty="0">
                <a:solidFill>
                  <a:srgbClr val="FF0000"/>
                </a:solidFill>
                <a:latin typeface="Calibri"/>
                <a:cs typeface="Calibri"/>
              </a:rPr>
              <a:t> </a:t>
            </a:r>
            <a:r>
              <a:rPr lang="en-US" sz="3200" dirty="0">
                <a:solidFill>
                  <a:srgbClr val="FF0000"/>
                </a:solidFill>
                <a:latin typeface="Calibri"/>
                <a:cs typeface="Calibri"/>
              </a:rPr>
              <a:t>prior</a:t>
            </a:r>
            <a:r>
              <a:rPr lang="en-US" sz="3200" spc="-50" dirty="0">
                <a:solidFill>
                  <a:srgbClr val="FF0000"/>
                </a:solidFill>
                <a:latin typeface="Calibri"/>
                <a:cs typeface="Calibri"/>
              </a:rPr>
              <a:t> </a:t>
            </a:r>
            <a:r>
              <a:rPr lang="en-US" sz="3200" spc="-25" dirty="0">
                <a:solidFill>
                  <a:srgbClr val="FF0000"/>
                </a:solidFill>
                <a:latin typeface="Calibri"/>
                <a:cs typeface="Calibri"/>
              </a:rPr>
              <a:t>to </a:t>
            </a:r>
            <a:r>
              <a:rPr lang="en-US" sz="3200" spc="-10" dirty="0">
                <a:solidFill>
                  <a:srgbClr val="FF0000"/>
                </a:solidFill>
                <a:latin typeface="Calibri"/>
                <a:cs typeface="Calibri"/>
              </a:rPr>
              <a:t>pregnancy</a:t>
            </a:r>
            <a:r>
              <a:rPr lang="en-US" sz="3200" spc="-10" dirty="0">
                <a:latin typeface="Calibri"/>
                <a:cs typeface="Calibri"/>
              </a:rPr>
              <a:t>.</a:t>
            </a:r>
            <a:endParaRPr sz="3200" dirty="0">
              <a:latin typeface="Calibri"/>
              <a:cs typeface="Calibri"/>
            </a:endParaRPr>
          </a:p>
          <a:p>
            <a:pPr marL="240665" marR="135255" indent="-228600">
              <a:lnSpc>
                <a:spcPct val="80100"/>
              </a:lnSpc>
              <a:spcBef>
                <a:spcPts val="1019"/>
              </a:spcBef>
              <a:buChar char="•"/>
              <a:tabLst>
                <a:tab pos="240665" algn="l"/>
                <a:tab pos="297180" algn="l"/>
              </a:tabLst>
            </a:pPr>
            <a:r>
              <a:rPr sz="3200" dirty="0">
                <a:latin typeface="Arial"/>
                <a:cs typeface="Arial"/>
              </a:rPr>
              <a:t>	</a:t>
            </a:r>
            <a:r>
              <a:rPr sz="3200" spc="-10" dirty="0">
                <a:solidFill>
                  <a:srgbClr val="FF0000"/>
                </a:solidFill>
                <a:latin typeface="Calibri"/>
                <a:cs typeface="Calibri"/>
              </a:rPr>
              <a:t>β-blockers</a:t>
            </a:r>
            <a:r>
              <a:rPr sz="3200" spc="-40" dirty="0">
                <a:solidFill>
                  <a:srgbClr val="FF0000"/>
                </a:solidFill>
                <a:latin typeface="Calibri"/>
                <a:cs typeface="Calibri"/>
              </a:rPr>
              <a:t> </a:t>
            </a:r>
            <a:r>
              <a:rPr sz="3200" dirty="0">
                <a:latin typeface="Calibri"/>
                <a:cs typeface="Calibri"/>
              </a:rPr>
              <a:t>have</a:t>
            </a:r>
            <a:r>
              <a:rPr sz="3200" spc="-30" dirty="0">
                <a:latin typeface="Calibri"/>
                <a:cs typeface="Calibri"/>
              </a:rPr>
              <a:t> </a:t>
            </a:r>
            <a:r>
              <a:rPr sz="3200" dirty="0">
                <a:latin typeface="Calibri"/>
                <a:cs typeface="Calibri"/>
              </a:rPr>
              <a:t>been</a:t>
            </a:r>
            <a:r>
              <a:rPr sz="3200" spc="-50" dirty="0">
                <a:latin typeface="Calibri"/>
                <a:cs typeface="Calibri"/>
              </a:rPr>
              <a:t> </a:t>
            </a:r>
            <a:r>
              <a:rPr sz="3200" dirty="0">
                <a:latin typeface="Calibri"/>
                <a:cs typeface="Calibri"/>
              </a:rPr>
              <a:t>shown</a:t>
            </a:r>
            <a:r>
              <a:rPr sz="3200" spc="-40" dirty="0">
                <a:latin typeface="Calibri"/>
                <a:cs typeface="Calibri"/>
              </a:rPr>
              <a:t> </a:t>
            </a:r>
            <a:r>
              <a:rPr sz="3200" dirty="0">
                <a:latin typeface="Calibri"/>
                <a:cs typeface="Calibri"/>
              </a:rPr>
              <a:t>to</a:t>
            </a:r>
            <a:r>
              <a:rPr sz="3200" spc="-30" dirty="0">
                <a:latin typeface="Calibri"/>
                <a:cs typeface="Calibri"/>
              </a:rPr>
              <a:t> </a:t>
            </a:r>
            <a:r>
              <a:rPr sz="3200" u="heavy" dirty="0">
                <a:uFill>
                  <a:solidFill>
                    <a:srgbClr val="000000"/>
                  </a:solidFill>
                </a:uFill>
                <a:latin typeface="Calibri"/>
                <a:cs typeface="Calibri"/>
              </a:rPr>
              <a:t>reduce</a:t>
            </a:r>
            <a:r>
              <a:rPr sz="3200" u="heavy" spc="-40" dirty="0">
                <a:uFill>
                  <a:solidFill>
                    <a:srgbClr val="000000"/>
                  </a:solidFill>
                </a:uFill>
                <a:latin typeface="Calibri"/>
                <a:cs typeface="Calibri"/>
              </a:rPr>
              <a:t> </a:t>
            </a:r>
            <a:r>
              <a:rPr sz="3200" u="heavy" dirty="0">
                <a:uFill>
                  <a:solidFill>
                    <a:srgbClr val="000000"/>
                  </a:solidFill>
                </a:uFill>
                <a:latin typeface="Calibri"/>
                <a:cs typeface="Calibri"/>
              </a:rPr>
              <a:t>the</a:t>
            </a:r>
            <a:r>
              <a:rPr sz="3200" u="heavy" spc="-40" dirty="0">
                <a:uFill>
                  <a:solidFill>
                    <a:srgbClr val="000000"/>
                  </a:solidFill>
                </a:uFill>
                <a:latin typeface="Calibri"/>
                <a:cs typeface="Calibri"/>
              </a:rPr>
              <a:t> </a:t>
            </a:r>
            <a:r>
              <a:rPr sz="3200" u="heavy" spc="-10" dirty="0">
                <a:uFill>
                  <a:solidFill>
                    <a:srgbClr val="000000"/>
                  </a:solidFill>
                </a:uFill>
                <a:latin typeface="Calibri"/>
                <a:cs typeface="Calibri"/>
              </a:rPr>
              <a:t>rate</a:t>
            </a:r>
            <a:r>
              <a:rPr sz="3200" u="heavy" spc="-25" dirty="0">
                <a:uFill>
                  <a:solidFill>
                    <a:srgbClr val="000000"/>
                  </a:solidFill>
                </a:uFill>
                <a:latin typeface="Calibri"/>
                <a:cs typeface="Calibri"/>
              </a:rPr>
              <a:t> </a:t>
            </a:r>
            <a:r>
              <a:rPr sz="3200" u="heavy" dirty="0">
                <a:uFill>
                  <a:solidFill>
                    <a:srgbClr val="000000"/>
                  </a:solidFill>
                </a:uFill>
                <a:latin typeface="Calibri"/>
                <a:cs typeface="Calibri"/>
              </a:rPr>
              <a:t>of</a:t>
            </a:r>
            <a:r>
              <a:rPr sz="3200" u="heavy" spc="-40" dirty="0">
                <a:uFill>
                  <a:solidFill>
                    <a:srgbClr val="000000"/>
                  </a:solidFill>
                </a:uFill>
                <a:latin typeface="Calibri"/>
                <a:cs typeface="Calibri"/>
              </a:rPr>
              <a:t> </a:t>
            </a:r>
            <a:r>
              <a:rPr sz="3200" u="heavy" dirty="0">
                <a:uFill>
                  <a:solidFill>
                    <a:srgbClr val="000000"/>
                  </a:solidFill>
                </a:uFill>
                <a:latin typeface="Calibri"/>
                <a:cs typeface="Calibri"/>
              </a:rPr>
              <a:t>aortic</a:t>
            </a:r>
            <a:r>
              <a:rPr sz="3200" u="heavy" spc="-25" dirty="0">
                <a:uFill>
                  <a:solidFill>
                    <a:srgbClr val="000000"/>
                  </a:solidFill>
                </a:uFill>
                <a:latin typeface="Calibri"/>
                <a:cs typeface="Calibri"/>
              </a:rPr>
              <a:t> </a:t>
            </a:r>
            <a:r>
              <a:rPr sz="3200" u="heavy" spc="-10" dirty="0">
                <a:uFill>
                  <a:solidFill>
                    <a:srgbClr val="000000"/>
                  </a:solidFill>
                </a:uFill>
                <a:latin typeface="Calibri"/>
                <a:cs typeface="Calibri"/>
              </a:rPr>
              <a:t>dilatation</a:t>
            </a:r>
            <a:r>
              <a:rPr sz="3200" u="heavy" spc="-20" dirty="0">
                <a:uFill>
                  <a:solidFill>
                    <a:srgbClr val="000000"/>
                  </a:solidFill>
                </a:uFill>
                <a:latin typeface="Calibri"/>
                <a:cs typeface="Calibri"/>
              </a:rPr>
              <a:t> </a:t>
            </a:r>
            <a:r>
              <a:rPr sz="3200" u="heavy" dirty="0">
                <a:uFill>
                  <a:solidFill>
                    <a:srgbClr val="000000"/>
                  </a:solidFill>
                </a:uFill>
                <a:latin typeface="Calibri"/>
                <a:cs typeface="Calibri"/>
              </a:rPr>
              <a:t>and</a:t>
            </a:r>
            <a:r>
              <a:rPr sz="3200" u="heavy" spc="-30" dirty="0">
                <a:uFill>
                  <a:solidFill>
                    <a:srgbClr val="000000"/>
                  </a:solidFill>
                </a:uFill>
                <a:latin typeface="Calibri"/>
                <a:cs typeface="Calibri"/>
              </a:rPr>
              <a:t> </a:t>
            </a:r>
            <a:r>
              <a:rPr sz="3200" u="heavy" dirty="0">
                <a:uFill>
                  <a:solidFill>
                    <a:srgbClr val="000000"/>
                  </a:solidFill>
                </a:uFill>
                <a:latin typeface="Calibri"/>
                <a:cs typeface="Calibri"/>
              </a:rPr>
              <a:t>the</a:t>
            </a:r>
            <a:r>
              <a:rPr sz="3200" u="heavy" spc="-50" dirty="0">
                <a:uFill>
                  <a:solidFill>
                    <a:srgbClr val="000000"/>
                  </a:solidFill>
                </a:uFill>
                <a:latin typeface="Calibri"/>
                <a:cs typeface="Calibri"/>
              </a:rPr>
              <a:t> </a:t>
            </a:r>
            <a:r>
              <a:rPr sz="3200" u="heavy" dirty="0">
                <a:uFill>
                  <a:solidFill>
                    <a:srgbClr val="000000"/>
                  </a:solidFill>
                </a:uFill>
                <a:latin typeface="Calibri"/>
                <a:cs typeface="Calibri"/>
              </a:rPr>
              <a:t>risk</a:t>
            </a:r>
            <a:r>
              <a:rPr sz="3200" u="heavy" spc="-20" dirty="0">
                <a:uFill>
                  <a:solidFill>
                    <a:srgbClr val="000000"/>
                  </a:solidFill>
                </a:uFill>
                <a:latin typeface="Calibri"/>
                <a:cs typeface="Calibri"/>
              </a:rPr>
              <a:t> </a:t>
            </a:r>
            <a:r>
              <a:rPr sz="3200" u="heavy" dirty="0">
                <a:uFill>
                  <a:solidFill>
                    <a:srgbClr val="000000"/>
                  </a:solidFill>
                </a:uFill>
                <a:latin typeface="Calibri"/>
                <a:cs typeface="Calibri"/>
              </a:rPr>
              <a:t>of</a:t>
            </a:r>
            <a:r>
              <a:rPr sz="3200" u="heavy" spc="-45" dirty="0">
                <a:uFill>
                  <a:solidFill>
                    <a:srgbClr val="000000"/>
                  </a:solidFill>
                </a:uFill>
                <a:latin typeface="Calibri"/>
                <a:cs typeface="Calibri"/>
              </a:rPr>
              <a:t> </a:t>
            </a:r>
            <a:r>
              <a:rPr sz="3200" u="heavy" spc="-10" dirty="0">
                <a:uFill>
                  <a:solidFill>
                    <a:srgbClr val="000000"/>
                  </a:solidFill>
                </a:uFill>
                <a:latin typeface="Calibri"/>
                <a:cs typeface="Calibri"/>
              </a:rPr>
              <a:t>complications</a:t>
            </a:r>
            <a:r>
              <a:rPr sz="3200" spc="-35" dirty="0">
                <a:latin typeface="Calibri"/>
                <a:cs typeface="Calibri"/>
              </a:rPr>
              <a:t> </a:t>
            </a:r>
            <a:r>
              <a:rPr sz="3200" spc="-25" dirty="0">
                <a:latin typeface="Calibri"/>
                <a:cs typeface="Calibri"/>
              </a:rPr>
              <a:t>in </a:t>
            </a:r>
            <a:r>
              <a:rPr sz="3200" dirty="0">
                <a:latin typeface="Calibri"/>
                <a:cs typeface="Calibri"/>
              </a:rPr>
              <a:t>patients</a:t>
            </a:r>
            <a:r>
              <a:rPr sz="3200" spc="-25" dirty="0">
                <a:latin typeface="Calibri"/>
                <a:cs typeface="Calibri"/>
              </a:rPr>
              <a:t> </a:t>
            </a:r>
            <a:r>
              <a:rPr sz="3200" dirty="0">
                <a:latin typeface="Calibri"/>
                <a:cs typeface="Calibri"/>
              </a:rPr>
              <a:t>with</a:t>
            </a:r>
            <a:r>
              <a:rPr sz="3200" spc="-45" dirty="0">
                <a:latin typeface="Calibri"/>
                <a:cs typeface="Calibri"/>
              </a:rPr>
              <a:t> </a:t>
            </a:r>
            <a:r>
              <a:rPr sz="3200" spc="-20" dirty="0">
                <a:latin typeface="Calibri"/>
                <a:cs typeface="Calibri"/>
              </a:rPr>
              <a:t>Marfan’s</a:t>
            </a:r>
            <a:r>
              <a:rPr sz="3200" spc="-40" dirty="0">
                <a:latin typeface="Calibri"/>
                <a:cs typeface="Calibri"/>
              </a:rPr>
              <a:t> </a:t>
            </a:r>
            <a:r>
              <a:rPr sz="3200" spc="-10" dirty="0">
                <a:latin typeface="Calibri"/>
                <a:cs typeface="Calibri"/>
              </a:rPr>
              <a:t>syndrome.</a:t>
            </a:r>
            <a:r>
              <a:rPr sz="3200" spc="-65" dirty="0">
                <a:latin typeface="Calibri"/>
                <a:cs typeface="Calibri"/>
              </a:rPr>
              <a:t> </a:t>
            </a:r>
            <a:r>
              <a:rPr sz="3200" dirty="0">
                <a:latin typeface="Calibri"/>
                <a:cs typeface="Calibri"/>
              </a:rPr>
              <a:t>They</a:t>
            </a:r>
            <a:r>
              <a:rPr sz="3200" spc="-45" dirty="0">
                <a:latin typeface="Calibri"/>
                <a:cs typeface="Calibri"/>
              </a:rPr>
              <a:t> </a:t>
            </a:r>
            <a:r>
              <a:rPr sz="3200" dirty="0">
                <a:latin typeface="Calibri"/>
                <a:cs typeface="Calibri"/>
              </a:rPr>
              <a:t>should</a:t>
            </a:r>
            <a:r>
              <a:rPr sz="3200" spc="-65" dirty="0">
                <a:latin typeface="Calibri"/>
                <a:cs typeface="Calibri"/>
              </a:rPr>
              <a:t> </a:t>
            </a:r>
            <a:r>
              <a:rPr sz="3200" dirty="0">
                <a:latin typeface="Calibri"/>
                <a:cs typeface="Calibri"/>
              </a:rPr>
              <a:t>be</a:t>
            </a:r>
            <a:r>
              <a:rPr sz="3200" spc="-40" dirty="0">
                <a:latin typeface="Calibri"/>
                <a:cs typeface="Calibri"/>
              </a:rPr>
              <a:t> </a:t>
            </a:r>
            <a:r>
              <a:rPr sz="3200" dirty="0">
                <a:latin typeface="Calibri"/>
                <a:cs typeface="Calibri"/>
              </a:rPr>
              <a:t>continued</a:t>
            </a:r>
            <a:r>
              <a:rPr sz="3200" spc="-65" dirty="0">
                <a:latin typeface="Calibri"/>
                <a:cs typeface="Calibri"/>
              </a:rPr>
              <a:t> </a:t>
            </a:r>
            <a:r>
              <a:rPr sz="3200" dirty="0">
                <a:latin typeface="Calibri"/>
                <a:cs typeface="Calibri"/>
              </a:rPr>
              <a:t>or</a:t>
            </a:r>
            <a:r>
              <a:rPr sz="3200" spc="-55" dirty="0">
                <a:latin typeface="Calibri"/>
                <a:cs typeface="Calibri"/>
              </a:rPr>
              <a:t> </a:t>
            </a:r>
            <a:r>
              <a:rPr sz="3200" spc="-10" dirty="0">
                <a:latin typeface="Calibri"/>
                <a:cs typeface="Calibri"/>
              </a:rPr>
              <a:t>started</a:t>
            </a:r>
            <a:r>
              <a:rPr sz="3200" spc="-30" dirty="0">
                <a:latin typeface="Calibri"/>
                <a:cs typeface="Calibri"/>
              </a:rPr>
              <a:t> </a:t>
            </a:r>
            <a:r>
              <a:rPr sz="3200" dirty="0">
                <a:latin typeface="Calibri"/>
                <a:cs typeface="Calibri"/>
              </a:rPr>
              <a:t>in</a:t>
            </a:r>
            <a:r>
              <a:rPr sz="3200" spc="-45" dirty="0">
                <a:latin typeface="Calibri"/>
                <a:cs typeface="Calibri"/>
              </a:rPr>
              <a:t> </a:t>
            </a:r>
            <a:r>
              <a:rPr sz="3200" dirty="0">
                <a:latin typeface="Calibri"/>
                <a:cs typeface="Calibri"/>
              </a:rPr>
              <a:t>pregnant</a:t>
            </a:r>
            <a:r>
              <a:rPr sz="3200" spc="-60" dirty="0">
                <a:latin typeface="Calibri"/>
                <a:cs typeface="Calibri"/>
              </a:rPr>
              <a:t> </a:t>
            </a:r>
            <a:r>
              <a:rPr sz="3200" dirty="0">
                <a:latin typeface="Calibri"/>
                <a:cs typeface="Calibri"/>
              </a:rPr>
              <a:t>patients</a:t>
            </a:r>
            <a:r>
              <a:rPr sz="3200" spc="-25" dirty="0">
                <a:latin typeface="Calibri"/>
                <a:cs typeface="Calibri"/>
              </a:rPr>
              <a:t> </a:t>
            </a:r>
            <a:r>
              <a:rPr sz="3200" dirty="0">
                <a:latin typeface="Calibri"/>
                <a:cs typeface="Calibri"/>
              </a:rPr>
              <a:t>with</a:t>
            </a:r>
            <a:r>
              <a:rPr sz="3200" spc="-40" dirty="0">
                <a:latin typeface="Calibri"/>
                <a:cs typeface="Calibri"/>
              </a:rPr>
              <a:t> </a:t>
            </a:r>
            <a:r>
              <a:rPr sz="3200" spc="-10" dirty="0">
                <a:latin typeface="Calibri"/>
                <a:cs typeface="Calibri"/>
              </a:rPr>
              <a:t>aortic dilatation.</a:t>
            </a:r>
            <a:endParaRPr sz="3200" dirty="0">
              <a:latin typeface="Calibri"/>
              <a:cs typeface="Calibri"/>
            </a:endParaRPr>
          </a:p>
          <a:p>
            <a:pPr marL="297180" indent="-284480">
              <a:lnSpc>
                <a:spcPct val="100000"/>
              </a:lnSpc>
              <a:spcBef>
                <a:spcPts val="515"/>
              </a:spcBef>
              <a:buFont typeface="Arial"/>
              <a:buChar char="•"/>
              <a:tabLst>
                <a:tab pos="297180" algn="l"/>
              </a:tabLst>
            </a:pPr>
            <a:r>
              <a:rPr sz="3200" dirty="0">
                <a:solidFill>
                  <a:srgbClr val="FF0000"/>
                </a:solidFill>
                <a:latin typeface="Calibri"/>
                <a:cs typeface="Calibri"/>
              </a:rPr>
              <a:t>Regular</a:t>
            </a:r>
            <a:r>
              <a:rPr sz="3200" spc="-55" dirty="0">
                <a:solidFill>
                  <a:srgbClr val="FF0000"/>
                </a:solidFill>
                <a:latin typeface="Calibri"/>
                <a:cs typeface="Calibri"/>
              </a:rPr>
              <a:t> </a:t>
            </a:r>
            <a:r>
              <a:rPr sz="3200" spc="-10" dirty="0">
                <a:solidFill>
                  <a:srgbClr val="FF0000"/>
                </a:solidFill>
                <a:latin typeface="Calibri"/>
                <a:cs typeface="Calibri"/>
              </a:rPr>
              <a:t>echocardiograms</a:t>
            </a:r>
            <a:r>
              <a:rPr sz="3200" spc="-65" dirty="0">
                <a:solidFill>
                  <a:srgbClr val="FF0000"/>
                </a:solidFill>
                <a:latin typeface="Calibri"/>
                <a:cs typeface="Calibri"/>
              </a:rPr>
              <a:t> </a:t>
            </a:r>
            <a:r>
              <a:rPr sz="3200" dirty="0">
                <a:latin typeface="Calibri"/>
                <a:cs typeface="Calibri"/>
              </a:rPr>
              <a:t>should</a:t>
            </a:r>
            <a:r>
              <a:rPr sz="3200" spc="-45" dirty="0">
                <a:latin typeface="Calibri"/>
                <a:cs typeface="Calibri"/>
              </a:rPr>
              <a:t> </a:t>
            </a:r>
            <a:r>
              <a:rPr sz="3200" dirty="0">
                <a:latin typeface="Calibri"/>
                <a:cs typeface="Calibri"/>
              </a:rPr>
              <a:t>be</a:t>
            </a:r>
            <a:r>
              <a:rPr sz="3200" spc="-55" dirty="0">
                <a:latin typeface="Calibri"/>
                <a:cs typeface="Calibri"/>
              </a:rPr>
              <a:t> </a:t>
            </a:r>
            <a:r>
              <a:rPr sz="3200" dirty="0">
                <a:latin typeface="Calibri"/>
                <a:cs typeface="Calibri"/>
              </a:rPr>
              <a:t>carried</a:t>
            </a:r>
            <a:r>
              <a:rPr sz="3200" spc="-45" dirty="0">
                <a:latin typeface="Calibri"/>
                <a:cs typeface="Calibri"/>
              </a:rPr>
              <a:t> </a:t>
            </a:r>
            <a:r>
              <a:rPr sz="3200" dirty="0">
                <a:latin typeface="Calibri"/>
                <a:cs typeface="Calibri"/>
              </a:rPr>
              <a:t>out</a:t>
            </a:r>
            <a:r>
              <a:rPr sz="3200" spc="-45" dirty="0">
                <a:latin typeface="Calibri"/>
                <a:cs typeface="Calibri"/>
              </a:rPr>
              <a:t> </a:t>
            </a:r>
            <a:r>
              <a:rPr sz="3200" dirty="0">
                <a:latin typeface="Calibri"/>
                <a:cs typeface="Calibri"/>
              </a:rPr>
              <a:t>to</a:t>
            </a:r>
            <a:r>
              <a:rPr sz="3200" spc="-50" dirty="0">
                <a:latin typeface="Calibri"/>
                <a:cs typeface="Calibri"/>
              </a:rPr>
              <a:t> </a:t>
            </a:r>
            <a:r>
              <a:rPr sz="3200" dirty="0">
                <a:latin typeface="Calibri"/>
                <a:cs typeface="Calibri"/>
              </a:rPr>
              <a:t>assess</a:t>
            </a:r>
            <a:r>
              <a:rPr sz="3200" spc="-25" dirty="0">
                <a:latin typeface="Calibri"/>
                <a:cs typeface="Calibri"/>
              </a:rPr>
              <a:t> </a:t>
            </a:r>
            <a:r>
              <a:rPr sz="3200" dirty="0">
                <a:latin typeface="Calibri"/>
                <a:cs typeface="Calibri"/>
              </a:rPr>
              <a:t>aortic</a:t>
            </a:r>
            <a:r>
              <a:rPr sz="3200" spc="-40" dirty="0">
                <a:latin typeface="Calibri"/>
                <a:cs typeface="Calibri"/>
              </a:rPr>
              <a:t> </a:t>
            </a:r>
            <a:r>
              <a:rPr sz="3200" dirty="0">
                <a:latin typeface="Calibri"/>
                <a:cs typeface="Calibri"/>
              </a:rPr>
              <a:t>root</a:t>
            </a:r>
            <a:r>
              <a:rPr sz="3200" spc="-40" dirty="0">
                <a:latin typeface="Calibri"/>
                <a:cs typeface="Calibri"/>
              </a:rPr>
              <a:t> </a:t>
            </a:r>
            <a:r>
              <a:rPr sz="3200" spc="-10" dirty="0">
                <a:latin typeface="Calibri"/>
                <a:cs typeface="Calibri"/>
              </a:rPr>
              <a:t>diameter.</a:t>
            </a:r>
            <a:endParaRPr sz="3200" dirty="0">
              <a:latin typeface="Calibri"/>
              <a:cs typeface="Calibri"/>
            </a:endParaRPr>
          </a:p>
          <a:p>
            <a:pPr marL="12700">
              <a:lnSpc>
                <a:spcPct val="100000"/>
              </a:lnSpc>
              <a:spcBef>
                <a:spcPts val="515"/>
              </a:spcBef>
            </a:pPr>
            <a:r>
              <a:rPr sz="3200" spc="-50" dirty="0">
                <a:highlight>
                  <a:srgbClr val="FFFF00"/>
                </a:highlight>
                <a:latin typeface="Arial"/>
                <a:cs typeface="Arial"/>
              </a:rPr>
              <a:t>•</a:t>
            </a:r>
            <a:r>
              <a:rPr lang="en-US" sz="3200" spc="-50" dirty="0">
                <a:highlight>
                  <a:srgbClr val="FFFF00"/>
                </a:highlight>
                <a:latin typeface="Arial"/>
                <a:cs typeface="Arial"/>
              </a:rPr>
              <a:t> elective cesarean section &gt;  </a:t>
            </a:r>
          </a:p>
          <a:p>
            <a:pPr marL="12700">
              <a:spcBef>
                <a:spcPts val="515"/>
              </a:spcBef>
            </a:pPr>
            <a:r>
              <a:rPr lang="en-US" sz="3200" spc="-50" dirty="0">
                <a:latin typeface="Calibri"/>
                <a:cs typeface="Calibri"/>
              </a:rPr>
              <a:t> </a:t>
            </a:r>
            <a:r>
              <a:rPr lang="en-US" sz="3200" dirty="0">
                <a:latin typeface="Calibri"/>
                <a:cs typeface="Calibri"/>
              </a:rPr>
              <a:t>usually</a:t>
            </a:r>
            <a:r>
              <a:rPr lang="en-US" sz="3200" spc="-50" dirty="0">
                <a:latin typeface="Calibri"/>
                <a:cs typeface="Calibri"/>
              </a:rPr>
              <a:t> </a:t>
            </a:r>
            <a:r>
              <a:rPr lang="en-US" sz="3200" dirty="0">
                <a:latin typeface="Calibri"/>
                <a:cs typeface="Calibri"/>
              </a:rPr>
              <a:t>recommended</a:t>
            </a:r>
            <a:r>
              <a:rPr lang="en-US" sz="3200" spc="-50" dirty="0">
                <a:latin typeface="Calibri"/>
                <a:cs typeface="Calibri"/>
              </a:rPr>
              <a:t> </a:t>
            </a:r>
            <a:r>
              <a:rPr lang="en-US" sz="3200" dirty="0">
                <a:latin typeface="Calibri"/>
                <a:cs typeface="Calibri"/>
              </a:rPr>
              <a:t>for</a:t>
            </a:r>
            <a:r>
              <a:rPr lang="en-US" sz="3200" spc="-70" dirty="0">
                <a:latin typeface="Calibri"/>
                <a:cs typeface="Calibri"/>
              </a:rPr>
              <a:t> </a:t>
            </a:r>
            <a:r>
              <a:rPr lang="en-US" sz="3200" dirty="0">
                <a:latin typeface="Calibri"/>
                <a:cs typeface="Calibri"/>
              </a:rPr>
              <a:t>women</a:t>
            </a:r>
            <a:r>
              <a:rPr lang="en-US" sz="3200" spc="-50" dirty="0">
                <a:latin typeface="Calibri"/>
                <a:cs typeface="Calibri"/>
              </a:rPr>
              <a:t> </a:t>
            </a:r>
            <a:r>
              <a:rPr lang="en-US" sz="3200" dirty="0">
                <a:latin typeface="Calibri"/>
                <a:cs typeface="Calibri"/>
              </a:rPr>
              <a:t>with</a:t>
            </a:r>
            <a:r>
              <a:rPr lang="en-US" sz="3200" spc="-50" dirty="0">
                <a:latin typeface="Calibri"/>
                <a:cs typeface="Calibri"/>
              </a:rPr>
              <a:t> </a:t>
            </a:r>
            <a:r>
              <a:rPr lang="en-US" sz="3200" dirty="0">
                <a:latin typeface="Calibri"/>
                <a:cs typeface="Calibri"/>
              </a:rPr>
              <a:t>aortic</a:t>
            </a:r>
            <a:r>
              <a:rPr lang="en-US" sz="3200" spc="-35" dirty="0">
                <a:latin typeface="Calibri"/>
                <a:cs typeface="Calibri"/>
              </a:rPr>
              <a:t> </a:t>
            </a:r>
            <a:r>
              <a:rPr lang="en-US" sz="3200" dirty="0">
                <a:latin typeface="Calibri"/>
                <a:cs typeface="Calibri"/>
              </a:rPr>
              <a:t>roots</a:t>
            </a:r>
            <a:r>
              <a:rPr lang="en-US" sz="3200" spc="-50" dirty="0">
                <a:latin typeface="Calibri"/>
                <a:cs typeface="Calibri"/>
              </a:rPr>
              <a:t> </a:t>
            </a:r>
            <a:r>
              <a:rPr lang="en-US" sz="3200" dirty="0">
                <a:latin typeface="Calibri"/>
                <a:cs typeface="Calibri"/>
              </a:rPr>
              <a:t>showing</a:t>
            </a:r>
            <a:r>
              <a:rPr lang="en-US" sz="3200" spc="-60" dirty="0">
                <a:latin typeface="Calibri"/>
                <a:cs typeface="Calibri"/>
              </a:rPr>
              <a:t> </a:t>
            </a:r>
            <a:r>
              <a:rPr lang="en-US" sz="3200" spc="-10" dirty="0">
                <a:latin typeface="Calibri"/>
                <a:cs typeface="Calibri"/>
              </a:rPr>
              <a:t>progressive enlargement </a:t>
            </a:r>
            <a:r>
              <a:rPr lang="en-US" sz="3200" dirty="0">
                <a:latin typeface="Calibri"/>
                <a:cs typeface="Calibri"/>
              </a:rPr>
              <a:t>or</a:t>
            </a:r>
            <a:r>
              <a:rPr lang="en-US" sz="3200" spc="-20" dirty="0">
                <a:latin typeface="Calibri"/>
                <a:cs typeface="Calibri"/>
              </a:rPr>
              <a:t> </a:t>
            </a:r>
            <a:r>
              <a:rPr lang="en-US" sz="3200" dirty="0">
                <a:latin typeface="Calibri"/>
                <a:cs typeface="Calibri"/>
              </a:rPr>
              <a:t>&gt;4.5</a:t>
            </a:r>
            <a:r>
              <a:rPr lang="en-US" sz="3200" spc="-15" dirty="0">
                <a:latin typeface="Calibri"/>
                <a:cs typeface="Calibri"/>
              </a:rPr>
              <a:t> </a:t>
            </a:r>
            <a:r>
              <a:rPr lang="en-US" sz="3200" spc="-25" dirty="0">
                <a:latin typeface="Calibri"/>
                <a:cs typeface="Calibri"/>
              </a:rPr>
              <a:t>cm.</a:t>
            </a:r>
            <a:endParaRPr lang="en-US" sz="3200" dirty="0">
              <a:latin typeface="Calibri"/>
              <a:cs typeface="Calibri"/>
            </a:endParaRPr>
          </a:p>
          <a:p>
            <a:pPr marL="12700">
              <a:lnSpc>
                <a:spcPct val="100000"/>
              </a:lnSpc>
              <a:spcBef>
                <a:spcPts val="515"/>
              </a:spcBef>
            </a:pPr>
            <a:endParaRPr lang="en-US" sz="3200" spc="-50" dirty="0">
              <a:highlight>
                <a:srgbClr val="FFFF00"/>
              </a:highlight>
              <a:latin typeface="Arial"/>
              <a:cs typeface="Arial"/>
            </a:endParaRPr>
          </a:p>
        </p:txBody>
      </p:sp>
      <p:sp>
        <p:nvSpPr>
          <p:cNvPr id="10" name="object 10"/>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11" name="object 11"/>
          <p:cNvSpPr/>
          <p:nvPr/>
        </p:nvSpPr>
        <p:spPr>
          <a:xfrm>
            <a:off x="20782" y="6234812"/>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
        <p:nvSpPr>
          <p:cNvPr id="13" name="TextBox 12">
            <a:extLst>
              <a:ext uri="{FF2B5EF4-FFF2-40B4-BE49-F238E27FC236}">
                <a16:creationId xmlns:a16="http://schemas.microsoft.com/office/drawing/2014/main" id="{1723CA72-DD33-B207-3AB2-6C632B973382}"/>
              </a:ext>
            </a:extLst>
          </p:cNvPr>
          <p:cNvSpPr txBox="1"/>
          <p:nvPr/>
        </p:nvSpPr>
        <p:spPr>
          <a:xfrm>
            <a:off x="290946" y="220117"/>
            <a:ext cx="11914909" cy="3662541"/>
          </a:xfrm>
          <a:prstGeom prst="rect">
            <a:avLst/>
          </a:prstGeom>
          <a:noFill/>
        </p:spPr>
        <p:txBody>
          <a:bodyPr wrap="square">
            <a:spAutoFit/>
          </a:bodyPr>
          <a:lstStyle/>
          <a:p>
            <a:r>
              <a:rPr lang="en-US" sz="3600" b="1" dirty="0"/>
              <a:t>Obstetric complications described in women with Marfan’s:</a:t>
            </a:r>
          </a:p>
          <a:p>
            <a:r>
              <a:rPr lang="en-US" sz="3200" dirty="0"/>
              <a:t>-Miscarriage</a:t>
            </a:r>
          </a:p>
          <a:p>
            <a:r>
              <a:rPr lang="en-US" sz="3200" dirty="0"/>
              <a:t>-Preterm </a:t>
            </a:r>
            <a:r>
              <a:rPr lang="en-US" sz="3200" dirty="0" err="1"/>
              <a:t>labour</a:t>
            </a:r>
            <a:endParaRPr lang="en-US" sz="3200" dirty="0"/>
          </a:p>
          <a:p>
            <a:r>
              <a:rPr lang="en-US" sz="3200" dirty="0"/>
              <a:t>-Cervical weakness/insufficiency</a:t>
            </a:r>
          </a:p>
          <a:p>
            <a:r>
              <a:rPr lang="en-US" sz="3200" dirty="0"/>
              <a:t>-Uterine inversion</a:t>
            </a:r>
          </a:p>
          <a:p>
            <a:r>
              <a:rPr lang="en-US" sz="3200" dirty="0"/>
              <a:t>-PPH</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4910" y="543687"/>
            <a:ext cx="4554855" cy="620395"/>
          </a:xfrm>
          <a:prstGeom prst="rect">
            <a:avLst/>
          </a:prstGeom>
          <a:solidFill>
            <a:srgbClr val="C0C0C0"/>
          </a:solidFill>
        </p:spPr>
        <p:txBody>
          <a:bodyPr vert="horz" wrap="square" lIns="0" tIns="0" rIns="0" bIns="0" rtlCol="0">
            <a:spAutoFit/>
          </a:bodyPr>
          <a:lstStyle/>
          <a:p>
            <a:pPr>
              <a:lnSpc>
                <a:spcPts val="4630"/>
              </a:lnSpc>
            </a:pPr>
            <a:r>
              <a:rPr spc="-20" dirty="0"/>
              <a:t>Dissection</a:t>
            </a:r>
            <a:r>
              <a:rPr spc="-140" dirty="0"/>
              <a:t> </a:t>
            </a:r>
            <a:r>
              <a:rPr dirty="0"/>
              <a:t>of</a:t>
            </a:r>
            <a:r>
              <a:rPr spc="-105" dirty="0"/>
              <a:t> </a:t>
            </a:r>
            <a:r>
              <a:rPr dirty="0"/>
              <a:t>the</a:t>
            </a:r>
            <a:r>
              <a:rPr spc="-135" dirty="0"/>
              <a:t> </a:t>
            </a:r>
            <a:r>
              <a:rPr spc="-10" dirty="0"/>
              <a:t>aorta</a:t>
            </a:r>
          </a:p>
        </p:txBody>
      </p:sp>
      <p:sp>
        <p:nvSpPr>
          <p:cNvPr id="9" name="object 9"/>
          <p:cNvSpPr txBox="1"/>
          <p:nvPr/>
        </p:nvSpPr>
        <p:spPr>
          <a:xfrm>
            <a:off x="228600" y="4114061"/>
            <a:ext cx="11734800" cy="6040756"/>
          </a:xfrm>
          <a:prstGeom prst="rect">
            <a:avLst/>
          </a:prstGeom>
        </p:spPr>
        <p:txBody>
          <a:bodyPr vert="horz" wrap="square" lIns="0" tIns="48895" rIns="0" bIns="0" rtlCol="0">
            <a:spAutoFit/>
          </a:bodyPr>
          <a:lstStyle/>
          <a:p>
            <a:pPr marL="1213485" indent="-457200">
              <a:spcBef>
                <a:spcPts val="385"/>
              </a:spcBef>
              <a:buFont typeface="Arial" panose="020B0604020202020204" pitchFamily="34" charset="0"/>
              <a:buChar char="•"/>
            </a:pPr>
            <a:r>
              <a:rPr lang="en-US" sz="3200" dirty="0">
                <a:solidFill>
                  <a:srgbClr val="FF0000"/>
                </a:solidFill>
                <a:latin typeface="Calibri"/>
                <a:cs typeface="Calibri"/>
              </a:rPr>
              <a:t>Acute</a:t>
            </a:r>
            <a:r>
              <a:rPr lang="en-US" sz="3200" spc="-40" dirty="0">
                <a:solidFill>
                  <a:srgbClr val="FF0000"/>
                </a:solidFill>
                <a:latin typeface="Calibri"/>
                <a:cs typeface="Calibri"/>
              </a:rPr>
              <a:t> </a:t>
            </a:r>
            <a:r>
              <a:rPr lang="en-US" sz="3200" dirty="0">
                <a:solidFill>
                  <a:srgbClr val="FF0000"/>
                </a:solidFill>
                <a:latin typeface="Calibri"/>
                <a:cs typeface="Calibri"/>
              </a:rPr>
              <a:t>severe</a:t>
            </a:r>
            <a:r>
              <a:rPr lang="en-US" sz="3200" spc="-60" dirty="0">
                <a:solidFill>
                  <a:srgbClr val="FF0000"/>
                </a:solidFill>
                <a:latin typeface="Calibri"/>
                <a:cs typeface="Calibri"/>
              </a:rPr>
              <a:t> </a:t>
            </a:r>
            <a:r>
              <a:rPr lang="en-US" sz="3200" dirty="0">
                <a:solidFill>
                  <a:srgbClr val="FF0000"/>
                </a:solidFill>
                <a:latin typeface="Calibri"/>
                <a:cs typeface="Calibri"/>
              </a:rPr>
              <a:t>chest</a:t>
            </a:r>
            <a:r>
              <a:rPr lang="en-US" sz="3200" spc="-45" dirty="0">
                <a:solidFill>
                  <a:srgbClr val="FF0000"/>
                </a:solidFill>
                <a:latin typeface="Calibri"/>
                <a:cs typeface="Calibri"/>
              </a:rPr>
              <a:t> </a:t>
            </a:r>
            <a:r>
              <a:rPr lang="en-US" sz="3200" spc="-20" dirty="0">
                <a:solidFill>
                  <a:srgbClr val="FF0000"/>
                </a:solidFill>
                <a:latin typeface="Calibri"/>
                <a:cs typeface="Calibri"/>
              </a:rPr>
              <a:t>pain describes as ripping </a:t>
            </a:r>
            <a:r>
              <a:rPr sz="3200" dirty="0">
                <a:solidFill>
                  <a:srgbClr val="FF0000"/>
                </a:solidFill>
                <a:latin typeface="Calibri"/>
                <a:cs typeface="Calibri"/>
              </a:rPr>
              <a:t>or</a:t>
            </a:r>
            <a:r>
              <a:rPr sz="3200" spc="-35" dirty="0">
                <a:solidFill>
                  <a:srgbClr val="FF0000"/>
                </a:solidFill>
                <a:latin typeface="Calibri"/>
                <a:cs typeface="Calibri"/>
              </a:rPr>
              <a:t> </a:t>
            </a:r>
            <a:r>
              <a:rPr sz="3200" dirty="0">
                <a:solidFill>
                  <a:srgbClr val="FF0000"/>
                </a:solidFill>
                <a:latin typeface="Calibri"/>
                <a:cs typeface="Calibri"/>
              </a:rPr>
              <a:t>tearing,</a:t>
            </a:r>
            <a:r>
              <a:rPr sz="3200" spc="-35" dirty="0">
                <a:solidFill>
                  <a:srgbClr val="FF0000"/>
                </a:solidFill>
                <a:latin typeface="Calibri"/>
                <a:cs typeface="Calibri"/>
              </a:rPr>
              <a:t> </a:t>
            </a:r>
            <a:r>
              <a:rPr sz="3200" dirty="0">
                <a:solidFill>
                  <a:srgbClr val="FF0000"/>
                </a:solidFill>
                <a:latin typeface="Calibri"/>
                <a:cs typeface="Calibri"/>
              </a:rPr>
              <a:t>with</a:t>
            </a:r>
            <a:r>
              <a:rPr sz="3200" spc="-30" dirty="0">
                <a:solidFill>
                  <a:srgbClr val="FF0000"/>
                </a:solidFill>
                <a:latin typeface="Calibri"/>
                <a:cs typeface="Calibri"/>
              </a:rPr>
              <a:t> </a:t>
            </a:r>
            <a:r>
              <a:rPr sz="3200" spc="-10" dirty="0">
                <a:solidFill>
                  <a:srgbClr val="FF0000"/>
                </a:solidFill>
                <a:latin typeface="Calibri"/>
                <a:cs typeface="Calibri"/>
              </a:rPr>
              <a:t>interscapular</a:t>
            </a:r>
            <a:r>
              <a:rPr sz="3200" spc="-25" dirty="0">
                <a:solidFill>
                  <a:srgbClr val="FF0000"/>
                </a:solidFill>
                <a:latin typeface="Calibri"/>
                <a:cs typeface="Calibri"/>
              </a:rPr>
              <a:t> </a:t>
            </a:r>
            <a:r>
              <a:rPr sz="3200" spc="-10" dirty="0">
                <a:solidFill>
                  <a:srgbClr val="FF0000"/>
                </a:solidFill>
                <a:latin typeface="Calibri"/>
                <a:cs typeface="Calibri"/>
              </a:rPr>
              <a:t>radiatio</a:t>
            </a:r>
            <a:r>
              <a:rPr lang="en-US" sz="3200" spc="-10" dirty="0">
                <a:solidFill>
                  <a:srgbClr val="FF0000"/>
                </a:solidFill>
                <a:latin typeface="Calibri"/>
                <a:cs typeface="Calibri"/>
              </a:rPr>
              <a:t>n</a:t>
            </a:r>
          </a:p>
          <a:p>
            <a:pPr marL="1213485" indent="-457200">
              <a:lnSpc>
                <a:spcPct val="100000"/>
              </a:lnSpc>
              <a:spcBef>
                <a:spcPts val="385"/>
              </a:spcBef>
              <a:buFont typeface="Arial" panose="020B0604020202020204" pitchFamily="34" charset="0"/>
              <a:buChar char="•"/>
            </a:pPr>
            <a:r>
              <a:rPr lang="en-US" sz="3200" dirty="0">
                <a:solidFill>
                  <a:srgbClr val="FF0000"/>
                </a:solidFill>
                <a:latin typeface="Calibri"/>
                <a:cs typeface="Calibri"/>
              </a:rPr>
              <a:t>Jaw pain</a:t>
            </a:r>
          </a:p>
          <a:p>
            <a:pPr marL="1213485" indent="-457200">
              <a:lnSpc>
                <a:spcPct val="100000"/>
              </a:lnSpc>
              <a:spcBef>
                <a:spcPts val="385"/>
              </a:spcBef>
              <a:buFont typeface="Arial" panose="020B0604020202020204" pitchFamily="34" charset="0"/>
              <a:buChar char="•"/>
            </a:pPr>
            <a:r>
              <a:rPr lang="en-US" sz="3200" spc="-20" dirty="0">
                <a:solidFill>
                  <a:srgbClr val="FF0000"/>
                </a:solidFill>
                <a:latin typeface="Calibri"/>
                <a:cs typeface="Calibri"/>
              </a:rPr>
              <a:t>Systolic HTN +/ different Bp in each arm</a:t>
            </a:r>
          </a:p>
          <a:p>
            <a:pPr marL="755015" marR="476250" indent="-285750">
              <a:lnSpc>
                <a:spcPts val="1939"/>
              </a:lnSpc>
              <a:spcBef>
                <a:spcPts val="535"/>
              </a:spcBef>
              <a:buFont typeface="Wingdings"/>
              <a:buChar char=""/>
              <a:tabLst>
                <a:tab pos="756285" algn="l"/>
              </a:tabLst>
            </a:pPr>
            <a:endParaRPr sz="2800" dirty="0">
              <a:latin typeface="Calibri"/>
              <a:cs typeface="Calibri"/>
            </a:endParaRPr>
          </a:p>
          <a:p>
            <a:pPr marL="241300" indent="-228600">
              <a:lnSpc>
                <a:spcPct val="100000"/>
              </a:lnSpc>
              <a:spcBef>
                <a:spcPts val="760"/>
              </a:spcBef>
              <a:buFont typeface="Arial"/>
              <a:buChar char="•"/>
              <a:tabLst>
                <a:tab pos="241300" algn="l"/>
              </a:tabLst>
            </a:pPr>
            <a:r>
              <a:rPr sz="3600" b="1" spc="-10" dirty="0">
                <a:latin typeface="Calibri"/>
                <a:cs typeface="Calibri"/>
              </a:rPr>
              <a:t>Diagnosis</a:t>
            </a:r>
            <a:r>
              <a:rPr lang="en-US" sz="2800" b="1" spc="-10" dirty="0">
                <a:latin typeface="Calibri"/>
                <a:cs typeface="Calibri"/>
              </a:rPr>
              <a:t> : </a:t>
            </a:r>
          </a:p>
          <a:p>
            <a:pPr marL="241300" indent="-228600">
              <a:lnSpc>
                <a:spcPct val="100000"/>
              </a:lnSpc>
              <a:spcBef>
                <a:spcPts val="760"/>
              </a:spcBef>
              <a:buFont typeface="Arial"/>
              <a:buChar char="•"/>
              <a:tabLst>
                <a:tab pos="241300" algn="l"/>
              </a:tabLst>
            </a:pPr>
            <a:r>
              <a:rPr lang="en-US" sz="3600" spc="-10" dirty="0">
                <a:latin typeface="Calibri"/>
                <a:cs typeface="Calibri"/>
              </a:rPr>
              <a:t>chest XR is mandatory and may show mediastinal widening , but a normal CXR doesn’t exclude the dx</a:t>
            </a:r>
          </a:p>
          <a:p>
            <a:pPr marL="241300" indent="-228600">
              <a:lnSpc>
                <a:spcPct val="100000"/>
              </a:lnSpc>
              <a:spcBef>
                <a:spcPts val="760"/>
              </a:spcBef>
              <a:buFont typeface="Arial"/>
              <a:buChar char="•"/>
              <a:tabLst>
                <a:tab pos="241300" algn="l"/>
              </a:tabLst>
            </a:pPr>
            <a:endParaRPr lang="en-US" sz="2800" spc="-10" dirty="0">
              <a:latin typeface="Calibri"/>
              <a:cs typeface="Calibri"/>
            </a:endParaRPr>
          </a:p>
          <a:p>
            <a:pPr marL="241300" indent="-228600">
              <a:lnSpc>
                <a:spcPct val="100000"/>
              </a:lnSpc>
              <a:spcBef>
                <a:spcPts val="760"/>
              </a:spcBef>
              <a:buFont typeface="Arial"/>
              <a:buChar char="•"/>
              <a:tabLst>
                <a:tab pos="241300" algn="l"/>
              </a:tabLst>
            </a:pPr>
            <a:r>
              <a:rPr sz="3600" dirty="0">
                <a:latin typeface="Calibri"/>
                <a:cs typeface="Calibri"/>
              </a:rPr>
              <a:t>Diagnosis</a:t>
            </a:r>
            <a:r>
              <a:rPr sz="3600" spc="-45" dirty="0">
                <a:latin typeface="Calibri"/>
                <a:cs typeface="Calibri"/>
              </a:rPr>
              <a:t> </a:t>
            </a:r>
            <a:r>
              <a:rPr sz="3600" dirty="0">
                <a:latin typeface="Calibri"/>
                <a:cs typeface="Calibri"/>
              </a:rPr>
              <a:t>may</a:t>
            </a:r>
            <a:r>
              <a:rPr sz="3600" spc="-45" dirty="0">
                <a:latin typeface="Calibri"/>
                <a:cs typeface="Calibri"/>
              </a:rPr>
              <a:t> </a:t>
            </a:r>
            <a:r>
              <a:rPr sz="3600" dirty="0">
                <a:latin typeface="Calibri"/>
                <a:cs typeface="Calibri"/>
              </a:rPr>
              <a:t>be</a:t>
            </a:r>
            <a:r>
              <a:rPr sz="3600" spc="-35" dirty="0">
                <a:latin typeface="Calibri"/>
                <a:cs typeface="Calibri"/>
              </a:rPr>
              <a:t> </a:t>
            </a:r>
            <a:r>
              <a:rPr sz="3600" spc="-10" dirty="0">
                <a:latin typeface="Calibri"/>
                <a:cs typeface="Calibri"/>
              </a:rPr>
              <a:t>confirmed</a:t>
            </a:r>
            <a:r>
              <a:rPr sz="3600" spc="-30" dirty="0">
                <a:latin typeface="Calibri"/>
                <a:cs typeface="Calibri"/>
              </a:rPr>
              <a:t> </a:t>
            </a:r>
            <a:r>
              <a:rPr sz="3600" dirty="0">
                <a:latin typeface="Calibri"/>
                <a:cs typeface="Calibri"/>
              </a:rPr>
              <a:t>with</a:t>
            </a:r>
            <a:r>
              <a:rPr sz="3600" spc="-35" dirty="0">
                <a:latin typeface="Calibri"/>
                <a:cs typeface="Calibri"/>
              </a:rPr>
              <a:t> </a:t>
            </a:r>
            <a:r>
              <a:rPr sz="3600" spc="-10" dirty="0">
                <a:latin typeface="Calibri"/>
                <a:cs typeface="Calibri"/>
              </a:rPr>
              <a:t>transthoracic</a:t>
            </a:r>
            <a:r>
              <a:rPr lang="en-US" sz="3600" spc="-10" dirty="0">
                <a:latin typeface="Calibri"/>
                <a:cs typeface="Calibri"/>
              </a:rPr>
              <a:t> TOE , CT or MRI</a:t>
            </a:r>
            <a:endParaRPr sz="3600" dirty="0">
              <a:latin typeface="Calibri"/>
              <a:cs typeface="Calibri"/>
            </a:endParaRPr>
          </a:p>
        </p:txBody>
      </p:sp>
      <p:sp>
        <p:nvSpPr>
          <p:cNvPr id="11" name="object 11"/>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15" name="TextBox 14">
            <a:extLst>
              <a:ext uri="{FF2B5EF4-FFF2-40B4-BE49-F238E27FC236}">
                <a16:creationId xmlns:a16="http://schemas.microsoft.com/office/drawing/2014/main" id="{517DF9FD-D10A-6D17-4E32-FC05110D8789}"/>
              </a:ext>
            </a:extLst>
          </p:cNvPr>
          <p:cNvSpPr txBox="1"/>
          <p:nvPr/>
        </p:nvSpPr>
        <p:spPr>
          <a:xfrm>
            <a:off x="622158" y="1732388"/>
            <a:ext cx="9969641" cy="2185214"/>
          </a:xfrm>
          <a:prstGeom prst="rect">
            <a:avLst/>
          </a:prstGeom>
          <a:noFill/>
        </p:spPr>
        <p:txBody>
          <a:bodyPr wrap="square" rtlCol="0">
            <a:spAutoFit/>
          </a:bodyPr>
          <a:lstStyle/>
          <a:p>
            <a:r>
              <a:rPr lang="en-US" sz="3200" dirty="0"/>
              <a:t>Pregnancy increases the risk of aortic dissection, which is a common cause of death in pregnancy.</a:t>
            </a:r>
          </a:p>
          <a:p>
            <a:endParaRPr lang="en-US" sz="3200" dirty="0"/>
          </a:p>
          <a:p>
            <a:r>
              <a:rPr lang="en-US" sz="4000" dirty="0"/>
              <a:t>** clinical features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8620" y="953859"/>
            <a:ext cx="11958320" cy="4163695"/>
            <a:chOff x="148620" y="953859"/>
            <a:chExt cx="11958320" cy="4163695"/>
          </a:xfrm>
        </p:grpSpPr>
        <p:pic>
          <p:nvPicPr>
            <p:cNvPr id="3" name="object 3"/>
            <p:cNvPicPr/>
            <p:nvPr/>
          </p:nvPicPr>
          <p:blipFill>
            <a:blip r:embed="rId2" cstate="print"/>
            <a:stretch>
              <a:fillRect/>
            </a:stretch>
          </p:blipFill>
          <p:spPr>
            <a:xfrm>
              <a:off x="148620" y="953859"/>
              <a:ext cx="11958190" cy="3923435"/>
            </a:xfrm>
            <a:prstGeom prst="rect">
              <a:avLst/>
            </a:prstGeom>
          </p:spPr>
        </p:pic>
        <p:sp>
          <p:nvSpPr>
            <p:cNvPr id="4" name="object 4"/>
            <p:cNvSpPr/>
            <p:nvPr/>
          </p:nvSpPr>
          <p:spPr>
            <a:xfrm>
              <a:off x="407416" y="1315656"/>
              <a:ext cx="10745470" cy="3182620"/>
            </a:xfrm>
            <a:custGeom>
              <a:avLst/>
              <a:gdLst/>
              <a:ahLst/>
              <a:cxnLst/>
              <a:rect l="l" t="t" r="r" b="b"/>
              <a:pathLst>
                <a:path w="10745470" h="3182620">
                  <a:moveTo>
                    <a:pt x="2935744" y="499706"/>
                  </a:moveTo>
                  <a:lnTo>
                    <a:pt x="2908300" y="432854"/>
                  </a:lnTo>
                  <a:lnTo>
                    <a:pt x="2841625" y="404990"/>
                  </a:lnTo>
                  <a:lnTo>
                    <a:pt x="94716" y="396176"/>
                  </a:lnTo>
                  <a:lnTo>
                    <a:pt x="57950" y="403479"/>
                  </a:lnTo>
                  <a:lnTo>
                    <a:pt x="27863" y="423621"/>
                  </a:lnTo>
                  <a:lnTo>
                    <a:pt x="7543" y="453567"/>
                  </a:lnTo>
                  <a:lnTo>
                    <a:pt x="0" y="490296"/>
                  </a:lnTo>
                  <a:lnTo>
                    <a:pt x="7302" y="527075"/>
                  </a:lnTo>
                  <a:lnTo>
                    <a:pt x="27444" y="557149"/>
                  </a:lnTo>
                  <a:lnTo>
                    <a:pt x="57391" y="577481"/>
                  </a:lnTo>
                  <a:lnTo>
                    <a:pt x="94119" y="585012"/>
                  </a:lnTo>
                  <a:lnTo>
                    <a:pt x="2841015" y="593813"/>
                  </a:lnTo>
                  <a:lnTo>
                    <a:pt x="2877794" y="586511"/>
                  </a:lnTo>
                  <a:lnTo>
                    <a:pt x="2907868" y="566381"/>
                  </a:lnTo>
                  <a:lnTo>
                    <a:pt x="2928201" y="536435"/>
                  </a:lnTo>
                  <a:lnTo>
                    <a:pt x="2935744" y="499706"/>
                  </a:lnTo>
                  <a:close/>
                </a:path>
                <a:path w="10745470" h="3182620">
                  <a:moveTo>
                    <a:pt x="3719309" y="1061681"/>
                  </a:moveTo>
                  <a:lnTo>
                    <a:pt x="3711422" y="1025029"/>
                  </a:lnTo>
                  <a:lnTo>
                    <a:pt x="3690810" y="995273"/>
                  </a:lnTo>
                  <a:lnTo>
                    <a:pt x="3660559" y="975423"/>
                  </a:lnTo>
                  <a:lnTo>
                    <a:pt x="3623716" y="968463"/>
                  </a:lnTo>
                  <a:lnTo>
                    <a:pt x="815174" y="1003681"/>
                  </a:lnTo>
                  <a:lnTo>
                    <a:pt x="778522" y="1011555"/>
                  </a:lnTo>
                  <a:lnTo>
                    <a:pt x="748766" y="1032167"/>
                  </a:lnTo>
                  <a:lnTo>
                    <a:pt x="728903" y="1062431"/>
                  </a:lnTo>
                  <a:lnTo>
                    <a:pt x="721956" y="1099273"/>
                  </a:lnTo>
                  <a:lnTo>
                    <a:pt x="729830" y="1135926"/>
                  </a:lnTo>
                  <a:lnTo>
                    <a:pt x="750443" y="1165682"/>
                  </a:lnTo>
                  <a:lnTo>
                    <a:pt x="780707" y="1185532"/>
                  </a:lnTo>
                  <a:lnTo>
                    <a:pt x="817549" y="1192491"/>
                  </a:lnTo>
                  <a:lnTo>
                    <a:pt x="3626078" y="1157274"/>
                  </a:lnTo>
                  <a:lnTo>
                    <a:pt x="3662730" y="1149400"/>
                  </a:lnTo>
                  <a:lnTo>
                    <a:pt x="3692487" y="1128788"/>
                  </a:lnTo>
                  <a:lnTo>
                    <a:pt x="3712349" y="1098524"/>
                  </a:lnTo>
                  <a:lnTo>
                    <a:pt x="3719309" y="1061681"/>
                  </a:lnTo>
                  <a:close/>
                </a:path>
                <a:path w="10745470" h="3182620">
                  <a:moveTo>
                    <a:pt x="4362018" y="3051670"/>
                  </a:moveTo>
                  <a:lnTo>
                    <a:pt x="4354220" y="3014992"/>
                  </a:lnTo>
                  <a:lnTo>
                    <a:pt x="4333684" y="2985185"/>
                  </a:lnTo>
                  <a:lnTo>
                    <a:pt x="4303471" y="2965259"/>
                  </a:lnTo>
                  <a:lnTo>
                    <a:pt x="4266654" y="2958211"/>
                  </a:lnTo>
                  <a:lnTo>
                    <a:pt x="771385" y="2993428"/>
                  </a:lnTo>
                  <a:lnTo>
                    <a:pt x="734707" y="3001213"/>
                  </a:lnTo>
                  <a:lnTo>
                    <a:pt x="704913" y="3021749"/>
                  </a:lnTo>
                  <a:lnTo>
                    <a:pt x="684974" y="3051962"/>
                  </a:lnTo>
                  <a:lnTo>
                    <a:pt x="677926" y="3088779"/>
                  </a:lnTo>
                  <a:lnTo>
                    <a:pt x="685711" y="3125457"/>
                  </a:lnTo>
                  <a:lnTo>
                    <a:pt x="706247" y="3155264"/>
                  </a:lnTo>
                  <a:lnTo>
                    <a:pt x="736460" y="3175190"/>
                  </a:lnTo>
                  <a:lnTo>
                    <a:pt x="773290" y="3182251"/>
                  </a:lnTo>
                  <a:lnTo>
                    <a:pt x="4268546" y="3147034"/>
                  </a:lnTo>
                  <a:lnTo>
                    <a:pt x="4305224" y="3139236"/>
                  </a:lnTo>
                  <a:lnTo>
                    <a:pt x="4335030" y="3118701"/>
                  </a:lnTo>
                  <a:lnTo>
                    <a:pt x="4354969" y="3088487"/>
                  </a:lnTo>
                  <a:lnTo>
                    <a:pt x="4362018" y="3051670"/>
                  </a:lnTo>
                  <a:close/>
                </a:path>
                <a:path w="10745470" h="3182620">
                  <a:moveTo>
                    <a:pt x="9301162" y="3061830"/>
                  </a:moveTo>
                  <a:lnTo>
                    <a:pt x="9273807" y="2994952"/>
                  </a:lnTo>
                  <a:lnTo>
                    <a:pt x="9207157" y="2967012"/>
                  </a:lnTo>
                  <a:lnTo>
                    <a:pt x="5122011" y="2949397"/>
                  </a:lnTo>
                  <a:lnTo>
                    <a:pt x="5085232" y="2956661"/>
                  </a:lnTo>
                  <a:lnTo>
                    <a:pt x="5055133" y="2976765"/>
                  </a:lnTo>
                  <a:lnTo>
                    <a:pt x="5034775" y="3006687"/>
                  </a:lnTo>
                  <a:lnTo>
                    <a:pt x="5027193" y="3043402"/>
                  </a:lnTo>
                  <a:lnTo>
                    <a:pt x="5034458" y="3080194"/>
                  </a:lnTo>
                  <a:lnTo>
                    <a:pt x="5054562" y="3110293"/>
                  </a:lnTo>
                  <a:lnTo>
                    <a:pt x="5084483" y="3130651"/>
                  </a:lnTo>
                  <a:lnTo>
                    <a:pt x="5121199" y="3138233"/>
                  </a:lnTo>
                  <a:lnTo>
                    <a:pt x="9206344" y="3155835"/>
                  </a:lnTo>
                  <a:lnTo>
                    <a:pt x="9243123" y="3148571"/>
                  </a:lnTo>
                  <a:lnTo>
                    <a:pt x="9273222" y="3128467"/>
                  </a:lnTo>
                  <a:lnTo>
                    <a:pt x="9293593" y="3098546"/>
                  </a:lnTo>
                  <a:lnTo>
                    <a:pt x="9301162" y="3061830"/>
                  </a:lnTo>
                  <a:close/>
                </a:path>
                <a:path w="10745470" h="3182620">
                  <a:moveTo>
                    <a:pt x="10745051" y="94246"/>
                  </a:moveTo>
                  <a:lnTo>
                    <a:pt x="10737571" y="57505"/>
                  </a:lnTo>
                  <a:lnTo>
                    <a:pt x="10717289" y="27533"/>
                  </a:lnTo>
                  <a:lnTo>
                    <a:pt x="10687241" y="7353"/>
                  </a:lnTo>
                  <a:lnTo>
                    <a:pt x="10650474" y="0"/>
                  </a:lnTo>
                  <a:lnTo>
                    <a:pt x="5579262" y="8801"/>
                  </a:lnTo>
                  <a:lnTo>
                    <a:pt x="5542521" y="16281"/>
                  </a:lnTo>
                  <a:lnTo>
                    <a:pt x="5512549" y="36563"/>
                  </a:lnTo>
                  <a:lnTo>
                    <a:pt x="5492369" y="66611"/>
                  </a:lnTo>
                  <a:lnTo>
                    <a:pt x="5485015" y="103378"/>
                  </a:lnTo>
                  <a:lnTo>
                    <a:pt x="5492496" y="140119"/>
                  </a:lnTo>
                  <a:lnTo>
                    <a:pt x="5512778" y="170091"/>
                  </a:lnTo>
                  <a:lnTo>
                    <a:pt x="5542826" y="190271"/>
                  </a:lnTo>
                  <a:lnTo>
                    <a:pt x="5579592" y="197624"/>
                  </a:lnTo>
                  <a:lnTo>
                    <a:pt x="10650804" y="188823"/>
                  </a:lnTo>
                  <a:lnTo>
                    <a:pt x="10687545" y="181343"/>
                  </a:lnTo>
                  <a:lnTo>
                    <a:pt x="10717517" y="161061"/>
                  </a:lnTo>
                  <a:lnTo>
                    <a:pt x="10737698" y="131013"/>
                  </a:lnTo>
                  <a:lnTo>
                    <a:pt x="10745051" y="94246"/>
                  </a:lnTo>
                  <a:close/>
                </a:path>
              </a:pathLst>
            </a:custGeom>
            <a:solidFill>
              <a:srgbClr val="FEFF00">
                <a:alpha val="50000"/>
              </a:srgbClr>
            </a:solidFill>
          </p:spPr>
          <p:txBody>
            <a:bodyPr wrap="square" lIns="0" tIns="0" rIns="0" bIns="0" rtlCol="0"/>
            <a:lstStyle/>
            <a:p>
              <a:endParaRPr/>
            </a:p>
          </p:txBody>
        </p:sp>
        <p:pic>
          <p:nvPicPr>
            <p:cNvPr id="5" name="object 5"/>
            <p:cNvPicPr/>
            <p:nvPr/>
          </p:nvPicPr>
          <p:blipFill>
            <a:blip r:embed="rId3" cstate="print"/>
            <a:stretch>
              <a:fillRect/>
            </a:stretch>
          </p:blipFill>
          <p:spPr>
            <a:xfrm>
              <a:off x="272189" y="4626048"/>
              <a:ext cx="11718987" cy="491489"/>
            </a:xfrm>
            <a:prstGeom prst="rect">
              <a:avLst/>
            </a:prstGeom>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3">
            <a:extLst>
              <a:ext uri="{FF2B5EF4-FFF2-40B4-BE49-F238E27FC236}">
                <a16:creationId xmlns:a16="http://schemas.microsoft.com/office/drawing/2014/main" id="{5DF193FF-7B61-CCAE-3673-83E5FCB5D55A}"/>
              </a:ext>
            </a:extLst>
          </p:cNvPr>
          <p:cNvSpPr txBox="1"/>
          <p:nvPr/>
        </p:nvSpPr>
        <p:spPr>
          <a:xfrm>
            <a:off x="277090" y="279400"/>
            <a:ext cx="10619510" cy="5442516"/>
          </a:xfrm>
          <a:prstGeom prst="rect">
            <a:avLst/>
          </a:prstGeom>
        </p:spPr>
        <p:txBody>
          <a:bodyPr vert="horz" wrap="square" lIns="0" tIns="12700" rIns="0" bIns="0" rtlCol="0">
            <a:spAutoFit/>
          </a:bodyPr>
          <a:lstStyle/>
          <a:p>
            <a:pPr marL="12700">
              <a:lnSpc>
                <a:spcPct val="100000"/>
              </a:lnSpc>
              <a:spcBef>
                <a:spcPts val="100"/>
              </a:spcBef>
            </a:pPr>
            <a:r>
              <a:rPr sz="4400" b="1" dirty="0">
                <a:latin typeface="Calibri"/>
                <a:cs typeface="Calibri"/>
              </a:rPr>
              <a:t>Risk</a:t>
            </a:r>
            <a:r>
              <a:rPr sz="4400" b="1" spc="-20" dirty="0">
                <a:latin typeface="Calibri"/>
                <a:cs typeface="Calibri"/>
              </a:rPr>
              <a:t> </a:t>
            </a:r>
            <a:r>
              <a:rPr sz="4400" b="1" spc="-10" dirty="0">
                <a:latin typeface="Calibri"/>
                <a:cs typeface="Calibri"/>
              </a:rPr>
              <a:t>factors:</a:t>
            </a:r>
            <a:endParaRPr lang="en-US" sz="4400" b="1" spc="-10" dirty="0">
              <a:latin typeface="Calibri"/>
              <a:cs typeface="Calibri"/>
            </a:endParaRPr>
          </a:p>
          <a:p>
            <a:pPr marL="12700">
              <a:lnSpc>
                <a:spcPct val="100000"/>
              </a:lnSpc>
              <a:spcBef>
                <a:spcPts val="100"/>
              </a:spcBef>
            </a:pPr>
            <a:endParaRPr sz="4400" dirty="0">
              <a:latin typeface="Calibri"/>
              <a:cs typeface="Calibri"/>
            </a:endParaRPr>
          </a:p>
          <a:p>
            <a:pPr marL="469900">
              <a:lnSpc>
                <a:spcPct val="100000"/>
              </a:lnSpc>
            </a:pPr>
            <a:r>
              <a:rPr sz="4400" dirty="0">
                <a:latin typeface="Calibri"/>
                <a:cs typeface="Calibri"/>
              </a:rPr>
              <a:t>-</a:t>
            </a:r>
            <a:r>
              <a:rPr sz="4400" spc="-20" dirty="0">
                <a:latin typeface="Calibri"/>
                <a:cs typeface="Calibri"/>
              </a:rPr>
              <a:t>Marfan’s</a:t>
            </a:r>
            <a:r>
              <a:rPr sz="4400" spc="-30" dirty="0">
                <a:latin typeface="Calibri"/>
                <a:cs typeface="Calibri"/>
              </a:rPr>
              <a:t> </a:t>
            </a:r>
            <a:r>
              <a:rPr sz="4400" spc="-10" dirty="0">
                <a:latin typeface="Calibri"/>
                <a:cs typeface="Calibri"/>
              </a:rPr>
              <a:t>syndrome</a:t>
            </a:r>
            <a:endParaRPr sz="4400" dirty="0">
              <a:latin typeface="Calibri"/>
              <a:cs typeface="Calibri"/>
            </a:endParaRPr>
          </a:p>
          <a:p>
            <a:pPr marL="469900">
              <a:lnSpc>
                <a:spcPct val="100000"/>
              </a:lnSpc>
            </a:pPr>
            <a:r>
              <a:rPr sz="4400" dirty="0">
                <a:latin typeface="Calibri"/>
                <a:cs typeface="Calibri"/>
              </a:rPr>
              <a:t>-</a:t>
            </a:r>
            <a:r>
              <a:rPr sz="4400" spc="-10" dirty="0">
                <a:latin typeface="Calibri"/>
                <a:cs typeface="Calibri"/>
              </a:rPr>
              <a:t>Loeys–Dietz</a:t>
            </a:r>
            <a:r>
              <a:rPr sz="4400" spc="5" dirty="0">
                <a:latin typeface="Calibri"/>
                <a:cs typeface="Calibri"/>
              </a:rPr>
              <a:t> </a:t>
            </a:r>
            <a:r>
              <a:rPr sz="4400" spc="-10" dirty="0">
                <a:latin typeface="Calibri"/>
                <a:cs typeface="Calibri"/>
              </a:rPr>
              <a:t>syndrome</a:t>
            </a:r>
            <a:endParaRPr sz="4400" dirty="0">
              <a:latin typeface="Calibri"/>
              <a:cs typeface="Calibri"/>
            </a:endParaRPr>
          </a:p>
          <a:p>
            <a:pPr marL="469900">
              <a:lnSpc>
                <a:spcPct val="100000"/>
              </a:lnSpc>
            </a:pPr>
            <a:r>
              <a:rPr sz="4400" dirty="0">
                <a:latin typeface="Calibri"/>
                <a:cs typeface="Calibri"/>
              </a:rPr>
              <a:t>-</a:t>
            </a:r>
            <a:r>
              <a:rPr sz="4400" spc="-20" dirty="0">
                <a:latin typeface="Calibri"/>
                <a:cs typeface="Calibri"/>
              </a:rPr>
              <a:t>Turner’s</a:t>
            </a:r>
            <a:r>
              <a:rPr sz="4400" spc="-30" dirty="0">
                <a:latin typeface="Calibri"/>
                <a:cs typeface="Calibri"/>
              </a:rPr>
              <a:t> </a:t>
            </a:r>
            <a:r>
              <a:rPr sz="4400" spc="-10" dirty="0">
                <a:latin typeface="Calibri"/>
                <a:cs typeface="Calibri"/>
              </a:rPr>
              <a:t>syndrome</a:t>
            </a:r>
            <a:endParaRPr sz="4400" dirty="0">
              <a:latin typeface="Calibri"/>
              <a:cs typeface="Calibri"/>
            </a:endParaRPr>
          </a:p>
          <a:p>
            <a:pPr marL="469900">
              <a:lnSpc>
                <a:spcPct val="100000"/>
              </a:lnSpc>
            </a:pPr>
            <a:r>
              <a:rPr sz="4400" dirty="0">
                <a:latin typeface="Calibri"/>
                <a:cs typeface="Calibri"/>
              </a:rPr>
              <a:t>-</a:t>
            </a:r>
            <a:r>
              <a:rPr sz="4400" spc="-10" dirty="0">
                <a:latin typeface="Calibri"/>
                <a:cs typeface="Calibri"/>
              </a:rPr>
              <a:t>Ehlers–Danlos</a:t>
            </a:r>
            <a:r>
              <a:rPr lang="en-US" sz="4400" spc="-10" dirty="0">
                <a:latin typeface="Calibri"/>
                <a:cs typeface="Calibri"/>
              </a:rPr>
              <a:t> </a:t>
            </a:r>
            <a:r>
              <a:rPr sz="4400" spc="-10" dirty="0">
                <a:latin typeface="Calibri"/>
                <a:cs typeface="Calibri"/>
              </a:rPr>
              <a:t>syndrome</a:t>
            </a:r>
            <a:r>
              <a:rPr sz="4400" spc="-40" dirty="0">
                <a:latin typeface="Calibri"/>
                <a:cs typeface="Calibri"/>
              </a:rPr>
              <a:t> </a:t>
            </a:r>
            <a:r>
              <a:rPr sz="4400" dirty="0">
                <a:latin typeface="Calibri"/>
                <a:cs typeface="Calibri"/>
              </a:rPr>
              <a:t>(EDS)</a:t>
            </a:r>
            <a:r>
              <a:rPr sz="4400" spc="-25" dirty="0">
                <a:latin typeface="Calibri"/>
                <a:cs typeface="Calibri"/>
              </a:rPr>
              <a:t> </a:t>
            </a:r>
            <a:r>
              <a:rPr sz="4400" dirty="0">
                <a:latin typeface="Calibri"/>
                <a:cs typeface="Calibri"/>
              </a:rPr>
              <a:t>type</a:t>
            </a:r>
            <a:r>
              <a:rPr sz="4400" spc="-35" dirty="0">
                <a:latin typeface="Calibri"/>
                <a:cs typeface="Calibri"/>
              </a:rPr>
              <a:t> </a:t>
            </a:r>
            <a:r>
              <a:rPr sz="4400" spc="-25" dirty="0">
                <a:latin typeface="Calibri"/>
                <a:cs typeface="Calibri"/>
              </a:rPr>
              <a:t>IV</a:t>
            </a:r>
            <a:endParaRPr sz="4400" dirty="0">
              <a:latin typeface="Calibri"/>
              <a:cs typeface="Calibri"/>
            </a:endParaRPr>
          </a:p>
          <a:p>
            <a:pPr marL="469900">
              <a:lnSpc>
                <a:spcPct val="100000"/>
              </a:lnSpc>
            </a:pPr>
            <a:r>
              <a:rPr sz="4400" dirty="0">
                <a:latin typeface="Calibri"/>
                <a:cs typeface="Calibri"/>
              </a:rPr>
              <a:t>-</a:t>
            </a:r>
            <a:r>
              <a:rPr sz="4400" spc="-10" dirty="0">
                <a:latin typeface="Calibri"/>
                <a:cs typeface="Calibri"/>
              </a:rPr>
              <a:t>Coarctation </a:t>
            </a:r>
            <a:r>
              <a:rPr sz="4400" dirty="0">
                <a:latin typeface="Calibri"/>
                <a:cs typeface="Calibri"/>
              </a:rPr>
              <a:t>of</a:t>
            </a:r>
            <a:r>
              <a:rPr sz="4400" spc="-5" dirty="0">
                <a:latin typeface="Calibri"/>
                <a:cs typeface="Calibri"/>
              </a:rPr>
              <a:t> </a:t>
            </a:r>
            <a:r>
              <a:rPr sz="4400" dirty="0">
                <a:latin typeface="Calibri"/>
                <a:cs typeface="Calibri"/>
              </a:rPr>
              <a:t>the</a:t>
            </a:r>
            <a:r>
              <a:rPr sz="4400" spc="-20" dirty="0">
                <a:latin typeface="Calibri"/>
                <a:cs typeface="Calibri"/>
              </a:rPr>
              <a:t> </a:t>
            </a:r>
            <a:r>
              <a:rPr sz="4400" spc="-10" dirty="0">
                <a:latin typeface="Calibri"/>
                <a:cs typeface="Calibri"/>
              </a:rPr>
              <a:t>aorta</a:t>
            </a:r>
            <a:endParaRPr sz="4400" dirty="0">
              <a:latin typeface="Calibri"/>
              <a:cs typeface="Calibri"/>
            </a:endParaRPr>
          </a:p>
          <a:p>
            <a:pPr marL="521334">
              <a:lnSpc>
                <a:spcPct val="100000"/>
              </a:lnSpc>
            </a:pPr>
            <a:r>
              <a:rPr sz="4400" dirty="0">
                <a:latin typeface="Calibri"/>
                <a:cs typeface="Calibri"/>
              </a:rPr>
              <a:t>-Bicuspid</a:t>
            </a:r>
            <a:r>
              <a:rPr sz="4400" spc="-40" dirty="0">
                <a:latin typeface="Calibri"/>
                <a:cs typeface="Calibri"/>
              </a:rPr>
              <a:t> </a:t>
            </a:r>
            <a:r>
              <a:rPr sz="4400" dirty="0">
                <a:latin typeface="Calibri"/>
                <a:cs typeface="Calibri"/>
              </a:rPr>
              <a:t>aortic</a:t>
            </a:r>
            <a:r>
              <a:rPr sz="4400" spc="-35" dirty="0">
                <a:latin typeface="Calibri"/>
                <a:cs typeface="Calibri"/>
              </a:rPr>
              <a:t> </a:t>
            </a:r>
            <a:r>
              <a:rPr sz="4400" spc="-20" dirty="0">
                <a:latin typeface="Calibri"/>
                <a:cs typeface="Calibri"/>
              </a:rPr>
              <a:t>valve</a:t>
            </a:r>
            <a:endParaRPr sz="1800" dirty="0">
              <a:latin typeface="Calibri"/>
              <a:cs typeface="Calibri"/>
            </a:endParaRPr>
          </a:p>
        </p:txBody>
      </p:sp>
      <p:sp>
        <p:nvSpPr>
          <p:cNvPr id="6" name="object 14">
            <a:extLst>
              <a:ext uri="{FF2B5EF4-FFF2-40B4-BE49-F238E27FC236}">
                <a16:creationId xmlns:a16="http://schemas.microsoft.com/office/drawing/2014/main" id="{5655DE55-B316-760A-1E19-D6122A73BA86}"/>
              </a:ext>
            </a:extLst>
          </p:cNvPr>
          <p:cNvSpPr txBox="1"/>
          <p:nvPr/>
        </p:nvSpPr>
        <p:spPr>
          <a:xfrm>
            <a:off x="652101" y="7518400"/>
            <a:ext cx="8991600" cy="384785"/>
          </a:xfrm>
          <a:prstGeom prst="rect">
            <a:avLst/>
          </a:prstGeom>
          <a:solidFill>
            <a:srgbClr val="FFFF00"/>
          </a:solidFill>
        </p:spPr>
        <p:txBody>
          <a:bodyPr vert="horz" wrap="square" lIns="0" tIns="0" rIns="0" bIns="0" rtlCol="0">
            <a:spAutoFit/>
          </a:bodyPr>
          <a:lstStyle/>
          <a:p>
            <a:pPr marL="635">
              <a:lnSpc>
                <a:spcPts val="2095"/>
              </a:lnSpc>
            </a:pPr>
            <a:r>
              <a:rPr sz="5400" b="1" u="heavy" dirty="0">
                <a:uFill>
                  <a:solidFill>
                    <a:srgbClr val="000000"/>
                  </a:solidFill>
                </a:uFill>
                <a:latin typeface="Calibri"/>
                <a:cs typeface="Calibri"/>
              </a:rPr>
              <a:t>Expeditious</a:t>
            </a:r>
            <a:r>
              <a:rPr sz="5400" b="1" u="heavy" spc="-60" dirty="0">
                <a:uFill>
                  <a:solidFill>
                    <a:srgbClr val="000000"/>
                  </a:solidFill>
                </a:uFill>
                <a:latin typeface="Calibri"/>
                <a:cs typeface="Calibri"/>
              </a:rPr>
              <a:t> </a:t>
            </a:r>
            <a:r>
              <a:rPr sz="5400" b="1" u="heavy" dirty="0">
                <a:uFill>
                  <a:solidFill>
                    <a:srgbClr val="000000"/>
                  </a:solidFill>
                </a:uFill>
                <a:latin typeface="Calibri"/>
                <a:cs typeface="Calibri"/>
              </a:rPr>
              <a:t>delivery</a:t>
            </a:r>
            <a:r>
              <a:rPr sz="5400" b="1" u="heavy" spc="-45" dirty="0">
                <a:uFill>
                  <a:solidFill>
                    <a:srgbClr val="000000"/>
                  </a:solidFill>
                </a:uFill>
                <a:latin typeface="Calibri"/>
                <a:cs typeface="Calibri"/>
              </a:rPr>
              <a:t> </a:t>
            </a:r>
            <a:r>
              <a:rPr sz="5400" b="1" u="heavy" dirty="0">
                <a:uFill>
                  <a:solidFill>
                    <a:srgbClr val="000000"/>
                  </a:solidFill>
                </a:uFill>
                <a:latin typeface="Calibri"/>
                <a:cs typeface="Calibri"/>
              </a:rPr>
              <a:t>by</a:t>
            </a:r>
            <a:r>
              <a:rPr sz="5400" b="1" u="heavy" spc="-60" dirty="0">
                <a:uFill>
                  <a:solidFill>
                    <a:srgbClr val="000000"/>
                  </a:solidFill>
                </a:uFill>
                <a:latin typeface="Calibri"/>
                <a:cs typeface="Calibri"/>
              </a:rPr>
              <a:t> </a:t>
            </a:r>
            <a:r>
              <a:rPr sz="5400" b="1" u="heavy" spc="-25" dirty="0">
                <a:uFill>
                  <a:solidFill>
                    <a:srgbClr val="000000"/>
                  </a:solidFill>
                </a:uFill>
                <a:latin typeface="Calibri"/>
                <a:cs typeface="Calibri"/>
              </a:rPr>
              <a:t>CS</a:t>
            </a:r>
            <a:endParaRPr sz="5400" dirty="0">
              <a:latin typeface="Calibri"/>
              <a:cs typeface="Calibri"/>
            </a:endParaRPr>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63214B04-40F7-BA57-89D7-37101A7C6623}"/>
                  </a:ext>
                </a:extLst>
              </p14:cNvPr>
              <p14:cNvContentPartPr/>
              <p14:nvPr/>
            </p14:nvContentPartPr>
            <p14:xfrm>
              <a:off x="617465" y="1575000"/>
              <a:ext cx="421560" cy="1506600"/>
            </p14:xfrm>
          </p:contentPart>
        </mc:Choice>
        <mc:Fallback xmlns="">
          <p:pic>
            <p:nvPicPr>
              <p:cNvPr id="11" name="Ink 10">
                <a:extLst>
                  <a:ext uri="{FF2B5EF4-FFF2-40B4-BE49-F238E27FC236}">
                    <a16:creationId xmlns:a16="http://schemas.microsoft.com/office/drawing/2014/main" id="{63214B04-40F7-BA57-89D7-37101A7C6623}"/>
                  </a:ext>
                </a:extLst>
              </p:cNvPr>
              <p:cNvPicPr/>
              <p:nvPr/>
            </p:nvPicPr>
            <p:blipFill>
              <a:blip r:embed="rId3"/>
              <a:stretch>
                <a:fillRect/>
              </a:stretch>
            </p:blipFill>
            <p:spPr>
              <a:xfrm>
                <a:off x="608825" y="1566000"/>
                <a:ext cx="439200" cy="1524240"/>
              </a:xfrm>
              <a:prstGeom prst="rect">
                <a:avLst/>
              </a:prstGeom>
            </p:spPr>
          </p:pic>
        </mc:Fallback>
      </mc:AlternateContent>
      <p:sp>
        <p:nvSpPr>
          <p:cNvPr id="3" name="TextBox 2">
            <a:extLst>
              <a:ext uri="{FF2B5EF4-FFF2-40B4-BE49-F238E27FC236}">
                <a16:creationId xmlns:a16="http://schemas.microsoft.com/office/drawing/2014/main" id="{A645358D-D23D-D27F-61F3-BAC4D017B4A5}"/>
              </a:ext>
            </a:extLst>
          </p:cNvPr>
          <p:cNvSpPr txBox="1"/>
          <p:nvPr/>
        </p:nvSpPr>
        <p:spPr>
          <a:xfrm>
            <a:off x="1447800" y="6670749"/>
            <a:ext cx="3005499" cy="646331"/>
          </a:xfrm>
          <a:prstGeom prst="rect">
            <a:avLst/>
          </a:prstGeom>
          <a:noFill/>
        </p:spPr>
        <p:txBody>
          <a:bodyPr wrap="square" rtlCol="0">
            <a:spAutoFit/>
          </a:bodyPr>
          <a:lstStyle/>
          <a:p>
            <a:r>
              <a:rPr lang="ar-JO" sz="3600" dirty="0"/>
              <a:t>سريع</a:t>
            </a:r>
            <a:endParaRPr lang="en-US" dirty="0"/>
          </a:p>
        </p:txBody>
      </p:sp>
    </p:spTree>
    <p:extLst>
      <p:ext uri="{BB962C8B-B14F-4D97-AF65-F5344CB8AC3E}">
        <p14:creationId xmlns:p14="http://schemas.microsoft.com/office/powerpoint/2010/main" val="627570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A614C0BD-FC67-7966-E4D5-E455A34FCFAB}"/>
              </a:ext>
            </a:extLst>
          </p:cNvPr>
          <p:cNvSpPr txBox="1"/>
          <p:nvPr/>
        </p:nvSpPr>
        <p:spPr>
          <a:xfrm>
            <a:off x="342900" y="812800"/>
            <a:ext cx="11506200" cy="370166"/>
          </a:xfrm>
          <a:prstGeom prst="rect">
            <a:avLst/>
          </a:prstGeom>
          <a:solidFill>
            <a:srgbClr val="FFFF00"/>
          </a:solidFill>
        </p:spPr>
        <p:txBody>
          <a:bodyPr vert="horz" wrap="square" lIns="0" tIns="0" rIns="0" bIns="0" rtlCol="0">
            <a:spAutoFit/>
          </a:bodyPr>
          <a:lstStyle/>
          <a:p>
            <a:pPr>
              <a:lnSpc>
                <a:spcPts val="2325"/>
              </a:lnSpc>
            </a:pPr>
            <a:r>
              <a:rPr sz="4400" b="1" u="heavy" dirty="0">
                <a:uFill>
                  <a:solidFill>
                    <a:srgbClr val="000000"/>
                  </a:solidFill>
                </a:uFill>
                <a:latin typeface="Calibri"/>
                <a:cs typeface="Calibri"/>
              </a:rPr>
              <a:t>Genetic</a:t>
            </a:r>
            <a:r>
              <a:rPr sz="4400" b="1" u="heavy" spc="-60" dirty="0">
                <a:uFill>
                  <a:solidFill>
                    <a:srgbClr val="000000"/>
                  </a:solidFill>
                </a:uFill>
                <a:latin typeface="Calibri"/>
                <a:cs typeface="Calibri"/>
              </a:rPr>
              <a:t> </a:t>
            </a:r>
            <a:r>
              <a:rPr sz="4400" b="1" u="heavy" dirty="0">
                <a:uFill>
                  <a:solidFill>
                    <a:srgbClr val="000000"/>
                  </a:solidFill>
                </a:uFill>
                <a:latin typeface="Calibri"/>
                <a:cs typeface="Calibri"/>
              </a:rPr>
              <a:t>counseling</a:t>
            </a:r>
            <a:r>
              <a:rPr sz="4400" b="1" u="heavy" spc="-75" dirty="0">
                <a:uFill>
                  <a:solidFill>
                    <a:srgbClr val="000000"/>
                  </a:solidFill>
                </a:uFill>
                <a:latin typeface="Calibri"/>
                <a:cs typeface="Calibri"/>
              </a:rPr>
              <a:t> </a:t>
            </a:r>
            <a:r>
              <a:rPr sz="4400" b="1" u="heavy" dirty="0">
                <a:uFill>
                  <a:solidFill>
                    <a:srgbClr val="000000"/>
                  </a:solidFill>
                </a:uFill>
                <a:latin typeface="Calibri"/>
                <a:cs typeface="Calibri"/>
              </a:rPr>
              <a:t>for</a:t>
            </a:r>
            <a:r>
              <a:rPr sz="4400" b="1" u="heavy" spc="-50" dirty="0">
                <a:uFill>
                  <a:solidFill>
                    <a:srgbClr val="000000"/>
                  </a:solidFill>
                </a:uFill>
                <a:latin typeface="Calibri"/>
                <a:cs typeface="Calibri"/>
              </a:rPr>
              <a:t> </a:t>
            </a:r>
            <a:r>
              <a:rPr sz="4400" b="1" u="heavy" dirty="0">
                <a:uFill>
                  <a:solidFill>
                    <a:srgbClr val="000000"/>
                  </a:solidFill>
                </a:uFill>
                <a:latin typeface="Calibri"/>
                <a:cs typeface="Calibri"/>
              </a:rPr>
              <a:t>congenital</a:t>
            </a:r>
            <a:r>
              <a:rPr sz="4400" b="1" u="heavy" spc="-70" dirty="0">
                <a:uFill>
                  <a:solidFill>
                    <a:srgbClr val="000000"/>
                  </a:solidFill>
                </a:uFill>
                <a:latin typeface="Calibri"/>
                <a:cs typeface="Calibri"/>
              </a:rPr>
              <a:t> </a:t>
            </a:r>
            <a:r>
              <a:rPr sz="4400" b="1" u="heavy" dirty="0">
                <a:uFill>
                  <a:solidFill>
                    <a:srgbClr val="000000"/>
                  </a:solidFill>
                </a:uFill>
                <a:latin typeface="Calibri"/>
                <a:cs typeface="Calibri"/>
              </a:rPr>
              <a:t>heart</a:t>
            </a:r>
            <a:r>
              <a:rPr sz="4400" b="1" u="heavy" spc="-50" dirty="0">
                <a:uFill>
                  <a:solidFill>
                    <a:srgbClr val="000000"/>
                  </a:solidFill>
                </a:uFill>
                <a:latin typeface="Calibri"/>
                <a:cs typeface="Calibri"/>
              </a:rPr>
              <a:t> </a:t>
            </a:r>
            <a:r>
              <a:rPr sz="4400" b="1" u="heavy" dirty="0">
                <a:uFill>
                  <a:solidFill>
                    <a:srgbClr val="000000"/>
                  </a:solidFill>
                </a:uFill>
                <a:latin typeface="Calibri"/>
                <a:cs typeface="Calibri"/>
              </a:rPr>
              <a:t>disease</a:t>
            </a:r>
            <a:r>
              <a:rPr sz="4400" b="1" u="heavy" spc="-50" dirty="0">
                <a:uFill>
                  <a:solidFill>
                    <a:srgbClr val="000000"/>
                  </a:solidFill>
                </a:uFill>
                <a:latin typeface="Calibri"/>
                <a:cs typeface="Calibri"/>
              </a:rPr>
              <a:t> :</a:t>
            </a:r>
            <a:endParaRPr sz="4400" dirty="0">
              <a:latin typeface="Calibri"/>
              <a:cs typeface="Calibri"/>
            </a:endParaRPr>
          </a:p>
        </p:txBody>
      </p:sp>
      <p:sp>
        <p:nvSpPr>
          <p:cNvPr id="5" name="object 9">
            <a:extLst>
              <a:ext uri="{FF2B5EF4-FFF2-40B4-BE49-F238E27FC236}">
                <a16:creationId xmlns:a16="http://schemas.microsoft.com/office/drawing/2014/main" id="{0F861D19-8DF3-6230-8785-339201FC224D}"/>
              </a:ext>
            </a:extLst>
          </p:cNvPr>
          <p:cNvSpPr txBox="1"/>
          <p:nvPr/>
        </p:nvSpPr>
        <p:spPr>
          <a:xfrm>
            <a:off x="793115" y="1727200"/>
            <a:ext cx="10605770" cy="8052589"/>
          </a:xfrm>
          <a:prstGeom prst="rect">
            <a:avLst/>
          </a:prstGeom>
        </p:spPr>
        <p:txBody>
          <a:bodyPr vert="horz" wrap="square" lIns="0" tIns="74295" rIns="0" bIns="0" rtlCol="0">
            <a:spAutoFit/>
          </a:bodyPr>
          <a:lstStyle/>
          <a:p>
            <a:pPr marL="12700" marR="5080">
              <a:lnSpc>
                <a:spcPct val="80000"/>
              </a:lnSpc>
              <a:spcBef>
                <a:spcPts val="585"/>
              </a:spcBef>
            </a:pPr>
            <a:r>
              <a:rPr sz="3600" spc="-10" dirty="0">
                <a:latin typeface="Calibri"/>
                <a:cs typeface="Calibri"/>
              </a:rPr>
              <a:t>-</a:t>
            </a:r>
            <a:r>
              <a:rPr sz="3600" dirty="0">
                <a:latin typeface="Calibri"/>
                <a:cs typeface="Calibri"/>
              </a:rPr>
              <a:t>The</a:t>
            </a:r>
            <a:r>
              <a:rPr sz="3600" spc="-45" dirty="0">
                <a:latin typeface="Calibri"/>
                <a:cs typeface="Calibri"/>
              </a:rPr>
              <a:t> </a:t>
            </a:r>
            <a:r>
              <a:rPr sz="3600" dirty="0">
                <a:latin typeface="Calibri"/>
                <a:cs typeface="Calibri"/>
              </a:rPr>
              <a:t>risk</a:t>
            </a:r>
            <a:r>
              <a:rPr sz="3600" spc="-30" dirty="0">
                <a:latin typeface="Calibri"/>
                <a:cs typeface="Calibri"/>
              </a:rPr>
              <a:t> </a:t>
            </a:r>
            <a:r>
              <a:rPr sz="3600" dirty="0">
                <a:latin typeface="Calibri"/>
                <a:cs typeface="Calibri"/>
              </a:rPr>
              <a:t>of</a:t>
            </a:r>
            <a:r>
              <a:rPr sz="3600" spc="-50" dirty="0">
                <a:latin typeface="Calibri"/>
                <a:cs typeface="Calibri"/>
              </a:rPr>
              <a:t> </a:t>
            </a:r>
            <a:r>
              <a:rPr sz="3600" dirty="0">
                <a:latin typeface="Calibri"/>
                <a:cs typeface="Calibri"/>
              </a:rPr>
              <a:t>the</a:t>
            </a:r>
            <a:r>
              <a:rPr sz="3600" spc="-50" dirty="0">
                <a:latin typeface="Calibri"/>
                <a:cs typeface="Calibri"/>
              </a:rPr>
              <a:t> </a:t>
            </a:r>
            <a:r>
              <a:rPr sz="3600" dirty="0">
                <a:latin typeface="Calibri"/>
                <a:cs typeface="Calibri"/>
              </a:rPr>
              <a:t>fetus</a:t>
            </a:r>
            <a:r>
              <a:rPr sz="3600" spc="-30" dirty="0">
                <a:latin typeface="Calibri"/>
                <a:cs typeface="Calibri"/>
              </a:rPr>
              <a:t> </a:t>
            </a:r>
            <a:r>
              <a:rPr sz="3600" dirty="0">
                <a:latin typeface="Calibri"/>
                <a:cs typeface="Calibri"/>
              </a:rPr>
              <a:t>having</a:t>
            </a:r>
            <a:r>
              <a:rPr sz="3600" spc="-55" dirty="0">
                <a:latin typeface="Calibri"/>
                <a:cs typeface="Calibri"/>
              </a:rPr>
              <a:t> </a:t>
            </a:r>
            <a:r>
              <a:rPr sz="3600" dirty="0">
                <a:latin typeface="Calibri"/>
                <a:cs typeface="Calibri"/>
              </a:rPr>
              <a:t>a</a:t>
            </a:r>
            <a:r>
              <a:rPr sz="3600" spc="-45" dirty="0">
                <a:latin typeface="Calibri"/>
                <a:cs typeface="Calibri"/>
              </a:rPr>
              <a:t> </a:t>
            </a:r>
            <a:r>
              <a:rPr sz="3600" spc="-10" dirty="0">
                <a:latin typeface="Calibri"/>
                <a:cs typeface="Calibri"/>
              </a:rPr>
              <a:t>congenital</a:t>
            </a:r>
            <a:r>
              <a:rPr sz="3600" spc="-60" dirty="0">
                <a:latin typeface="Calibri"/>
                <a:cs typeface="Calibri"/>
              </a:rPr>
              <a:t> </a:t>
            </a:r>
            <a:r>
              <a:rPr sz="3600" dirty="0">
                <a:latin typeface="Calibri"/>
                <a:cs typeface="Calibri"/>
              </a:rPr>
              <a:t>heart</a:t>
            </a:r>
            <a:r>
              <a:rPr sz="3600" spc="-45" dirty="0">
                <a:latin typeface="Calibri"/>
                <a:cs typeface="Calibri"/>
              </a:rPr>
              <a:t> </a:t>
            </a:r>
            <a:r>
              <a:rPr sz="3600" dirty="0">
                <a:latin typeface="Calibri"/>
                <a:cs typeface="Calibri"/>
              </a:rPr>
              <a:t>defect</a:t>
            </a:r>
            <a:r>
              <a:rPr sz="3600" spc="-40" dirty="0">
                <a:latin typeface="Calibri"/>
                <a:cs typeface="Calibri"/>
              </a:rPr>
              <a:t> </a:t>
            </a:r>
            <a:r>
              <a:rPr sz="3600" u="heavy" dirty="0">
                <a:solidFill>
                  <a:srgbClr val="FF0000"/>
                </a:solidFill>
                <a:uFill>
                  <a:solidFill>
                    <a:srgbClr val="FF0000"/>
                  </a:solidFill>
                </a:uFill>
                <a:latin typeface="Calibri"/>
                <a:cs typeface="Calibri"/>
              </a:rPr>
              <a:t>is</a:t>
            </a:r>
            <a:r>
              <a:rPr sz="3600" u="heavy" spc="-35" dirty="0">
                <a:solidFill>
                  <a:srgbClr val="FF0000"/>
                </a:solidFill>
                <a:uFill>
                  <a:solidFill>
                    <a:srgbClr val="FF0000"/>
                  </a:solidFill>
                </a:uFill>
                <a:latin typeface="Calibri"/>
                <a:cs typeface="Calibri"/>
              </a:rPr>
              <a:t> </a:t>
            </a:r>
            <a:r>
              <a:rPr sz="3600" u="heavy" dirty="0">
                <a:solidFill>
                  <a:srgbClr val="FF0000"/>
                </a:solidFill>
                <a:uFill>
                  <a:solidFill>
                    <a:srgbClr val="FF0000"/>
                  </a:solidFill>
                </a:uFill>
                <a:latin typeface="Calibri"/>
                <a:cs typeface="Calibri"/>
              </a:rPr>
              <a:t>higher</a:t>
            </a:r>
            <a:r>
              <a:rPr sz="3600" u="heavy" spc="-55" dirty="0">
                <a:solidFill>
                  <a:srgbClr val="FF0000"/>
                </a:solidFill>
                <a:uFill>
                  <a:solidFill>
                    <a:srgbClr val="FF0000"/>
                  </a:solidFill>
                </a:uFill>
                <a:latin typeface="Calibri"/>
                <a:cs typeface="Calibri"/>
              </a:rPr>
              <a:t> </a:t>
            </a:r>
            <a:r>
              <a:rPr sz="3600" u="heavy" dirty="0">
                <a:solidFill>
                  <a:srgbClr val="FF0000"/>
                </a:solidFill>
                <a:uFill>
                  <a:solidFill>
                    <a:srgbClr val="FF0000"/>
                  </a:solidFill>
                </a:uFill>
                <a:latin typeface="Calibri"/>
                <a:cs typeface="Calibri"/>
              </a:rPr>
              <a:t>if</a:t>
            </a:r>
            <a:r>
              <a:rPr sz="3600" u="heavy" spc="-45" dirty="0">
                <a:solidFill>
                  <a:srgbClr val="FF0000"/>
                </a:solidFill>
                <a:uFill>
                  <a:solidFill>
                    <a:srgbClr val="FF0000"/>
                  </a:solidFill>
                </a:uFill>
                <a:latin typeface="Calibri"/>
                <a:cs typeface="Calibri"/>
              </a:rPr>
              <a:t> </a:t>
            </a:r>
            <a:r>
              <a:rPr sz="3600" u="heavy" dirty="0">
                <a:solidFill>
                  <a:srgbClr val="FF0000"/>
                </a:solidFill>
                <a:uFill>
                  <a:solidFill>
                    <a:srgbClr val="FF0000"/>
                  </a:solidFill>
                </a:uFill>
                <a:latin typeface="Calibri"/>
                <a:cs typeface="Calibri"/>
              </a:rPr>
              <a:t>the</a:t>
            </a:r>
            <a:r>
              <a:rPr sz="3600" u="heavy" spc="-50" dirty="0">
                <a:solidFill>
                  <a:srgbClr val="FF0000"/>
                </a:solidFill>
                <a:uFill>
                  <a:solidFill>
                    <a:srgbClr val="FF0000"/>
                  </a:solidFill>
                </a:uFill>
                <a:latin typeface="Calibri"/>
                <a:cs typeface="Calibri"/>
              </a:rPr>
              <a:t> </a:t>
            </a:r>
            <a:r>
              <a:rPr sz="3600" u="heavy" dirty="0">
                <a:solidFill>
                  <a:srgbClr val="FF0000"/>
                </a:solidFill>
                <a:uFill>
                  <a:solidFill>
                    <a:srgbClr val="FF0000"/>
                  </a:solidFill>
                </a:uFill>
                <a:latin typeface="Calibri"/>
                <a:cs typeface="Calibri"/>
              </a:rPr>
              <a:t>mother</a:t>
            </a:r>
            <a:r>
              <a:rPr sz="3600" spc="-40" dirty="0">
                <a:solidFill>
                  <a:srgbClr val="FF0000"/>
                </a:solidFill>
                <a:latin typeface="Calibri"/>
                <a:cs typeface="Calibri"/>
              </a:rPr>
              <a:t> </a:t>
            </a:r>
            <a:r>
              <a:rPr sz="3600" dirty="0">
                <a:latin typeface="Calibri"/>
                <a:cs typeface="Calibri"/>
              </a:rPr>
              <a:t>rather</a:t>
            </a:r>
            <a:r>
              <a:rPr sz="3600" spc="-35" dirty="0">
                <a:latin typeface="Calibri"/>
                <a:cs typeface="Calibri"/>
              </a:rPr>
              <a:t> </a:t>
            </a:r>
            <a:r>
              <a:rPr sz="3600" dirty="0">
                <a:latin typeface="Calibri"/>
                <a:cs typeface="Calibri"/>
              </a:rPr>
              <a:t>than</a:t>
            </a:r>
            <a:r>
              <a:rPr sz="3600" spc="-45" dirty="0">
                <a:latin typeface="Calibri"/>
                <a:cs typeface="Calibri"/>
              </a:rPr>
              <a:t> </a:t>
            </a:r>
            <a:r>
              <a:rPr sz="3600" dirty="0">
                <a:latin typeface="Calibri"/>
                <a:cs typeface="Calibri"/>
              </a:rPr>
              <a:t>the</a:t>
            </a:r>
            <a:r>
              <a:rPr sz="3600" spc="-45" dirty="0">
                <a:latin typeface="Calibri"/>
                <a:cs typeface="Calibri"/>
              </a:rPr>
              <a:t> </a:t>
            </a:r>
            <a:r>
              <a:rPr sz="3600" dirty="0">
                <a:latin typeface="Calibri"/>
                <a:cs typeface="Calibri"/>
              </a:rPr>
              <a:t>father</a:t>
            </a:r>
            <a:r>
              <a:rPr sz="3600" spc="-35" dirty="0">
                <a:latin typeface="Calibri"/>
                <a:cs typeface="Calibri"/>
              </a:rPr>
              <a:t> </a:t>
            </a:r>
            <a:r>
              <a:rPr sz="3600" spc="-25" dirty="0">
                <a:latin typeface="Calibri"/>
                <a:cs typeface="Calibri"/>
              </a:rPr>
              <a:t>has </a:t>
            </a:r>
            <a:r>
              <a:rPr sz="3600" dirty="0">
                <a:latin typeface="Calibri"/>
                <a:cs typeface="Calibri"/>
              </a:rPr>
              <a:t>congenital</a:t>
            </a:r>
            <a:r>
              <a:rPr sz="3600" spc="-90" dirty="0">
                <a:latin typeface="Calibri"/>
                <a:cs typeface="Calibri"/>
              </a:rPr>
              <a:t> </a:t>
            </a:r>
            <a:r>
              <a:rPr sz="3600" dirty="0">
                <a:latin typeface="Calibri"/>
                <a:cs typeface="Calibri"/>
              </a:rPr>
              <a:t>heart</a:t>
            </a:r>
            <a:r>
              <a:rPr sz="3600" spc="-65" dirty="0">
                <a:latin typeface="Calibri"/>
                <a:cs typeface="Calibri"/>
              </a:rPr>
              <a:t> </a:t>
            </a:r>
            <a:r>
              <a:rPr sz="3600" spc="-10" dirty="0">
                <a:latin typeface="Calibri"/>
                <a:cs typeface="Calibri"/>
              </a:rPr>
              <a:t>disease.</a:t>
            </a:r>
            <a:endParaRPr sz="3600" dirty="0">
              <a:latin typeface="Calibri"/>
              <a:cs typeface="Calibri"/>
            </a:endParaRPr>
          </a:p>
          <a:p>
            <a:pPr marL="12700">
              <a:lnSpc>
                <a:spcPct val="100000"/>
              </a:lnSpc>
              <a:spcBef>
                <a:spcPts val="10"/>
              </a:spcBef>
            </a:pPr>
            <a:r>
              <a:rPr sz="3600" dirty="0">
                <a:latin typeface="Calibri"/>
                <a:cs typeface="Calibri"/>
              </a:rPr>
              <a:t>-</a:t>
            </a:r>
            <a:r>
              <a:rPr sz="3600" spc="-30" dirty="0">
                <a:latin typeface="Calibri"/>
                <a:cs typeface="Calibri"/>
              </a:rPr>
              <a:t> </a:t>
            </a:r>
            <a:r>
              <a:rPr sz="3600" spc="-10" dirty="0">
                <a:latin typeface="Calibri"/>
                <a:cs typeface="Calibri"/>
              </a:rPr>
              <a:t>Overall,</a:t>
            </a:r>
            <a:r>
              <a:rPr sz="3600" spc="-30" dirty="0">
                <a:latin typeface="Calibri"/>
                <a:cs typeface="Calibri"/>
              </a:rPr>
              <a:t> </a:t>
            </a:r>
            <a:r>
              <a:rPr sz="3600" dirty="0">
                <a:latin typeface="Calibri"/>
                <a:cs typeface="Calibri"/>
              </a:rPr>
              <a:t>the</a:t>
            </a:r>
            <a:r>
              <a:rPr sz="3600" spc="-25" dirty="0">
                <a:latin typeface="Calibri"/>
                <a:cs typeface="Calibri"/>
              </a:rPr>
              <a:t> </a:t>
            </a:r>
            <a:r>
              <a:rPr sz="3600" dirty="0">
                <a:latin typeface="Calibri"/>
                <a:cs typeface="Calibri"/>
              </a:rPr>
              <a:t>risk</a:t>
            </a:r>
            <a:r>
              <a:rPr sz="3600" spc="-20" dirty="0">
                <a:latin typeface="Calibri"/>
                <a:cs typeface="Calibri"/>
              </a:rPr>
              <a:t> </a:t>
            </a:r>
            <a:r>
              <a:rPr sz="3600" dirty="0">
                <a:latin typeface="Calibri"/>
                <a:cs typeface="Calibri"/>
              </a:rPr>
              <a:t>is</a:t>
            </a:r>
            <a:r>
              <a:rPr sz="3600" spc="-35" dirty="0">
                <a:latin typeface="Calibri"/>
                <a:cs typeface="Calibri"/>
              </a:rPr>
              <a:t> </a:t>
            </a:r>
            <a:r>
              <a:rPr sz="3600" dirty="0">
                <a:latin typeface="Calibri"/>
                <a:cs typeface="Calibri"/>
              </a:rPr>
              <a:t>about</a:t>
            </a:r>
            <a:r>
              <a:rPr sz="3600" spc="-35" dirty="0">
                <a:latin typeface="Calibri"/>
                <a:cs typeface="Calibri"/>
              </a:rPr>
              <a:t> </a:t>
            </a:r>
            <a:r>
              <a:rPr sz="3600" dirty="0">
                <a:solidFill>
                  <a:srgbClr val="FF0000"/>
                </a:solidFill>
                <a:latin typeface="Calibri"/>
                <a:cs typeface="Calibri"/>
              </a:rPr>
              <a:t>2%–5%</a:t>
            </a:r>
            <a:r>
              <a:rPr sz="3600" spc="-55" dirty="0">
                <a:solidFill>
                  <a:srgbClr val="FF0000"/>
                </a:solidFill>
                <a:latin typeface="Calibri"/>
                <a:cs typeface="Calibri"/>
              </a:rPr>
              <a:t> </a:t>
            </a:r>
            <a:r>
              <a:rPr sz="3600" dirty="0">
                <a:latin typeface="Calibri"/>
                <a:cs typeface="Calibri"/>
              </a:rPr>
              <a:t>(double</a:t>
            </a:r>
            <a:r>
              <a:rPr sz="3600" spc="-50" dirty="0">
                <a:latin typeface="Calibri"/>
                <a:cs typeface="Calibri"/>
              </a:rPr>
              <a:t> </a:t>
            </a:r>
            <a:r>
              <a:rPr sz="3600" dirty="0">
                <a:latin typeface="Calibri"/>
                <a:cs typeface="Calibri"/>
              </a:rPr>
              <a:t>the</a:t>
            </a:r>
            <a:r>
              <a:rPr sz="3600" spc="-30" dirty="0">
                <a:latin typeface="Calibri"/>
                <a:cs typeface="Calibri"/>
              </a:rPr>
              <a:t> </a:t>
            </a:r>
            <a:r>
              <a:rPr sz="3600" dirty="0">
                <a:latin typeface="Calibri"/>
                <a:cs typeface="Calibri"/>
              </a:rPr>
              <a:t>risk</a:t>
            </a:r>
            <a:r>
              <a:rPr sz="3600" spc="-15" dirty="0">
                <a:latin typeface="Calibri"/>
                <a:cs typeface="Calibri"/>
              </a:rPr>
              <a:t> </a:t>
            </a:r>
            <a:r>
              <a:rPr sz="3600" dirty="0">
                <a:latin typeface="Calibri"/>
                <a:cs typeface="Calibri"/>
              </a:rPr>
              <a:t>in</a:t>
            </a:r>
            <a:r>
              <a:rPr sz="3600" spc="-45" dirty="0">
                <a:latin typeface="Calibri"/>
                <a:cs typeface="Calibri"/>
              </a:rPr>
              <a:t> </a:t>
            </a:r>
            <a:r>
              <a:rPr sz="3600" dirty="0">
                <a:latin typeface="Calibri"/>
                <a:cs typeface="Calibri"/>
              </a:rPr>
              <a:t>the</a:t>
            </a:r>
            <a:r>
              <a:rPr sz="3600" spc="-25" dirty="0">
                <a:latin typeface="Calibri"/>
                <a:cs typeface="Calibri"/>
              </a:rPr>
              <a:t> </a:t>
            </a:r>
            <a:r>
              <a:rPr sz="3600" dirty="0">
                <a:latin typeface="Calibri"/>
                <a:cs typeface="Calibri"/>
              </a:rPr>
              <a:t>general</a:t>
            </a:r>
            <a:r>
              <a:rPr sz="3600" spc="-45" dirty="0">
                <a:latin typeface="Calibri"/>
                <a:cs typeface="Calibri"/>
              </a:rPr>
              <a:t> </a:t>
            </a:r>
            <a:r>
              <a:rPr sz="3600" spc="-10" dirty="0">
                <a:latin typeface="Calibri"/>
                <a:cs typeface="Calibri"/>
              </a:rPr>
              <a:t>population).</a:t>
            </a:r>
            <a:endParaRPr lang="en-US" sz="3600" spc="-10" dirty="0">
              <a:latin typeface="Calibri"/>
              <a:cs typeface="Calibri"/>
            </a:endParaRPr>
          </a:p>
          <a:p>
            <a:pPr marL="12700">
              <a:lnSpc>
                <a:spcPct val="100000"/>
              </a:lnSpc>
              <a:spcBef>
                <a:spcPts val="10"/>
              </a:spcBef>
            </a:pPr>
            <a:endParaRPr lang="en-US" sz="3600" spc="-10" dirty="0">
              <a:latin typeface="Calibri"/>
              <a:cs typeface="Calibri"/>
            </a:endParaRPr>
          </a:p>
          <a:p>
            <a:pPr marL="12700">
              <a:lnSpc>
                <a:spcPct val="100000"/>
              </a:lnSpc>
              <a:spcBef>
                <a:spcPts val="10"/>
              </a:spcBef>
            </a:pPr>
            <a:r>
              <a:rPr lang="en-US" sz="3600" dirty="0">
                <a:latin typeface="Calibri"/>
                <a:cs typeface="Calibri"/>
              </a:rPr>
              <a:t>-In women with an ASD, the risk in the fetus is about 5%–10%; for aortic stenosis, the risk is highest (18%–20%).</a:t>
            </a:r>
          </a:p>
          <a:p>
            <a:pPr marL="12700">
              <a:lnSpc>
                <a:spcPct val="100000"/>
              </a:lnSpc>
              <a:spcBef>
                <a:spcPts val="10"/>
              </a:spcBef>
            </a:pPr>
            <a:endParaRPr lang="en-US" sz="3600" dirty="0">
              <a:latin typeface="Calibri"/>
              <a:cs typeface="Calibri"/>
            </a:endParaRPr>
          </a:p>
          <a:p>
            <a:pPr marL="12700">
              <a:lnSpc>
                <a:spcPct val="100000"/>
              </a:lnSpc>
              <a:spcBef>
                <a:spcPts val="40"/>
              </a:spcBef>
            </a:pPr>
            <a:r>
              <a:rPr sz="3600" spc="-10" dirty="0">
                <a:latin typeface="Calibri"/>
                <a:cs typeface="Calibri"/>
              </a:rPr>
              <a:t>-</a:t>
            </a:r>
            <a:r>
              <a:rPr sz="3600" dirty="0">
                <a:latin typeface="Calibri"/>
                <a:cs typeface="Calibri"/>
              </a:rPr>
              <a:t>Both</a:t>
            </a:r>
            <a:r>
              <a:rPr sz="3600" spc="-60" dirty="0">
                <a:latin typeface="Calibri"/>
                <a:cs typeface="Calibri"/>
              </a:rPr>
              <a:t> </a:t>
            </a:r>
            <a:r>
              <a:rPr sz="3600" spc="-20" dirty="0">
                <a:latin typeface="Calibri"/>
                <a:cs typeface="Calibri"/>
              </a:rPr>
              <a:t>Marfan’s</a:t>
            </a:r>
            <a:r>
              <a:rPr sz="3600" spc="-40" dirty="0">
                <a:latin typeface="Calibri"/>
                <a:cs typeface="Calibri"/>
              </a:rPr>
              <a:t> </a:t>
            </a:r>
            <a:r>
              <a:rPr sz="3600" dirty="0">
                <a:latin typeface="Calibri"/>
                <a:cs typeface="Calibri"/>
              </a:rPr>
              <a:t>and</a:t>
            </a:r>
            <a:r>
              <a:rPr sz="3600" spc="-45" dirty="0">
                <a:latin typeface="Calibri"/>
                <a:cs typeface="Calibri"/>
              </a:rPr>
              <a:t> </a:t>
            </a:r>
            <a:r>
              <a:rPr sz="3600" spc="-10" dirty="0">
                <a:latin typeface="Calibri"/>
                <a:cs typeface="Calibri"/>
              </a:rPr>
              <a:t>hypertrophic</a:t>
            </a:r>
            <a:r>
              <a:rPr sz="3600" spc="-70" dirty="0">
                <a:latin typeface="Calibri"/>
                <a:cs typeface="Calibri"/>
              </a:rPr>
              <a:t> </a:t>
            </a:r>
            <a:r>
              <a:rPr sz="3600" spc="-10" dirty="0">
                <a:latin typeface="Calibri"/>
                <a:cs typeface="Calibri"/>
              </a:rPr>
              <a:t>cardiomyopathy</a:t>
            </a:r>
            <a:r>
              <a:rPr sz="3600" spc="-70" dirty="0">
                <a:latin typeface="Calibri"/>
                <a:cs typeface="Calibri"/>
              </a:rPr>
              <a:t> </a:t>
            </a:r>
            <a:r>
              <a:rPr sz="3600" dirty="0">
                <a:latin typeface="Calibri"/>
                <a:cs typeface="Calibri"/>
              </a:rPr>
              <a:t>have</a:t>
            </a:r>
            <a:r>
              <a:rPr sz="3600" spc="-40" dirty="0">
                <a:latin typeface="Calibri"/>
                <a:cs typeface="Calibri"/>
              </a:rPr>
              <a:t> </a:t>
            </a:r>
            <a:r>
              <a:rPr sz="3600" dirty="0">
                <a:latin typeface="Calibri"/>
                <a:cs typeface="Calibri"/>
              </a:rPr>
              <a:t>autosomal</a:t>
            </a:r>
            <a:r>
              <a:rPr sz="3600" spc="-40" dirty="0">
                <a:latin typeface="Calibri"/>
                <a:cs typeface="Calibri"/>
              </a:rPr>
              <a:t> </a:t>
            </a:r>
            <a:r>
              <a:rPr sz="3600" dirty="0">
                <a:latin typeface="Calibri"/>
                <a:cs typeface="Calibri"/>
              </a:rPr>
              <a:t>dominant</a:t>
            </a:r>
            <a:r>
              <a:rPr sz="3600" spc="-40" dirty="0">
                <a:latin typeface="Calibri"/>
                <a:cs typeface="Calibri"/>
              </a:rPr>
              <a:t> </a:t>
            </a:r>
            <a:r>
              <a:rPr sz="3600" spc="-10" dirty="0">
                <a:latin typeface="Calibri"/>
                <a:cs typeface="Calibri"/>
              </a:rPr>
              <a:t>inheritance.</a:t>
            </a:r>
            <a:endParaRPr lang="en-US" sz="3600" spc="-10" dirty="0">
              <a:latin typeface="Calibri"/>
              <a:cs typeface="Calibri"/>
            </a:endParaRPr>
          </a:p>
          <a:p>
            <a:pPr marL="12700">
              <a:lnSpc>
                <a:spcPct val="100000"/>
              </a:lnSpc>
              <a:spcBef>
                <a:spcPts val="40"/>
              </a:spcBef>
            </a:pPr>
            <a:endParaRPr sz="3600" dirty="0">
              <a:latin typeface="Calibri"/>
              <a:cs typeface="Calibri"/>
            </a:endParaRPr>
          </a:p>
          <a:p>
            <a:pPr marL="12700">
              <a:lnSpc>
                <a:spcPct val="100000"/>
              </a:lnSpc>
              <a:spcBef>
                <a:spcPts val="10"/>
              </a:spcBef>
            </a:pPr>
            <a:r>
              <a:rPr sz="3600" spc="-10" dirty="0">
                <a:latin typeface="Calibri"/>
                <a:cs typeface="Calibri"/>
              </a:rPr>
              <a:t>-</a:t>
            </a:r>
            <a:r>
              <a:rPr sz="3600" dirty="0">
                <a:latin typeface="Calibri"/>
                <a:cs typeface="Calibri"/>
              </a:rPr>
              <a:t>Women</a:t>
            </a:r>
            <a:r>
              <a:rPr sz="3600" spc="-75" dirty="0">
                <a:latin typeface="Calibri"/>
                <a:cs typeface="Calibri"/>
              </a:rPr>
              <a:t> </a:t>
            </a:r>
            <a:r>
              <a:rPr sz="3600" dirty="0">
                <a:latin typeface="Calibri"/>
                <a:cs typeface="Calibri"/>
              </a:rPr>
              <a:t>with</a:t>
            </a:r>
            <a:r>
              <a:rPr sz="3600" spc="-55" dirty="0">
                <a:latin typeface="Calibri"/>
                <a:cs typeface="Calibri"/>
              </a:rPr>
              <a:t> </a:t>
            </a:r>
            <a:r>
              <a:rPr sz="3600" dirty="0">
                <a:latin typeface="Calibri"/>
                <a:cs typeface="Calibri"/>
              </a:rPr>
              <a:t>congenital</a:t>
            </a:r>
            <a:r>
              <a:rPr sz="3600" spc="-80" dirty="0">
                <a:latin typeface="Calibri"/>
                <a:cs typeface="Calibri"/>
              </a:rPr>
              <a:t> </a:t>
            </a:r>
            <a:r>
              <a:rPr sz="3600" dirty="0">
                <a:latin typeface="Calibri"/>
                <a:cs typeface="Calibri"/>
              </a:rPr>
              <a:t>heart</a:t>
            </a:r>
            <a:r>
              <a:rPr sz="3600" spc="-55" dirty="0">
                <a:latin typeface="Calibri"/>
                <a:cs typeface="Calibri"/>
              </a:rPr>
              <a:t> </a:t>
            </a:r>
            <a:r>
              <a:rPr sz="3600" dirty="0">
                <a:latin typeface="Calibri"/>
                <a:cs typeface="Calibri"/>
              </a:rPr>
              <a:t>disease</a:t>
            </a:r>
            <a:r>
              <a:rPr sz="3600" spc="-45" dirty="0">
                <a:latin typeface="Calibri"/>
                <a:cs typeface="Calibri"/>
              </a:rPr>
              <a:t> </a:t>
            </a:r>
            <a:r>
              <a:rPr sz="3600" dirty="0">
                <a:latin typeface="Calibri"/>
                <a:cs typeface="Calibri"/>
              </a:rPr>
              <a:t>should</a:t>
            </a:r>
            <a:r>
              <a:rPr sz="3600" spc="-75" dirty="0">
                <a:latin typeface="Calibri"/>
                <a:cs typeface="Calibri"/>
              </a:rPr>
              <a:t> </a:t>
            </a:r>
            <a:r>
              <a:rPr sz="3600" dirty="0">
                <a:latin typeface="Calibri"/>
                <a:cs typeface="Calibri"/>
              </a:rPr>
              <a:t>be</a:t>
            </a:r>
            <a:r>
              <a:rPr sz="3600" spc="-60" dirty="0">
                <a:latin typeface="Calibri"/>
                <a:cs typeface="Calibri"/>
              </a:rPr>
              <a:t> </a:t>
            </a:r>
            <a:r>
              <a:rPr sz="3600" spc="-10" dirty="0">
                <a:latin typeface="Calibri"/>
                <a:cs typeface="Calibri"/>
              </a:rPr>
              <a:t>referred</a:t>
            </a:r>
            <a:r>
              <a:rPr sz="3600" spc="-55" dirty="0">
                <a:latin typeface="Calibri"/>
                <a:cs typeface="Calibri"/>
              </a:rPr>
              <a:t> </a:t>
            </a:r>
            <a:r>
              <a:rPr sz="3600" dirty="0">
                <a:latin typeface="Calibri"/>
                <a:cs typeface="Calibri"/>
              </a:rPr>
              <a:t>for</a:t>
            </a:r>
            <a:r>
              <a:rPr sz="3600" spc="-80" dirty="0">
                <a:latin typeface="Calibri"/>
                <a:cs typeface="Calibri"/>
              </a:rPr>
              <a:t> </a:t>
            </a:r>
            <a:r>
              <a:rPr sz="3600" dirty="0">
                <a:latin typeface="Calibri"/>
                <a:cs typeface="Calibri"/>
              </a:rPr>
              <a:t>a</a:t>
            </a:r>
            <a:r>
              <a:rPr sz="3600" spc="-60" dirty="0">
                <a:latin typeface="Calibri"/>
                <a:cs typeface="Calibri"/>
              </a:rPr>
              <a:t> </a:t>
            </a:r>
            <a:r>
              <a:rPr sz="3600" dirty="0">
                <a:latin typeface="Calibri"/>
                <a:cs typeface="Calibri"/>
              </a:rPr>
              <a:t>detailed</a:t>
            </a:r>
            <a:r>
              <a:rPr sz="3600" spc="-45" dirty="0">
                <a:latin typeface="Calibri"/>
                <a:cs typeface="Calibri"/>
              </a:rPr>
              <a:t> </a:t>
            </a:r>
            <a:r>
              <a:rPr sz="3600" spc="-10" dirty="0">
                <a:latin typeface="Calibri"/>
                <a:cs typeface="Calibri"/>
              </a:rPr>
              <a:t>fetal</a:t>
            </a:r>
            <a:r>
              <a:rPr sz="3600" spc="-55" dirty="0">
                <a:latin typeface="Calibri"/>
                <a:cs typeface="Calibri"/>
              </a:rPr>
              <a:t> </a:t>
            </a:r>
            <a:r>
              <a:rPr sz="3600" dirty="0">
                <a:latin typeface="Calibri"/>
                <a:cs typeface="Calibri"/>
              </a:rPr>
              <a:t>cardiac</a:t>
            </a:r>
            <a:r>
              <a:rPr sz="3600" spc="-55" dirty="0">
                <a:latin typeface="Calibri"/>
                <a:cs typeface="Calibri"/>
              </a:rPr>
              <a:t> </a:t>
            </a:r>
            <a:r>
              <a:rPr sz="3600" spc="-10" dirty="0">
                <a:latin typeface="Calibri"/>
                <a:cs typeface="Calibri"/>
              </a:rPr>
              <a:t>ultrasound.</a:t>
            </a:r>
            <a:endParaRPr sz="3600" dirty="0">
              <a:latin typeface="Calibri"/>
              <a:cs typeface="Calibri"/>
            </a:endParaRPr>
          </a:p>
        </p:txBody>
      </p:sp>
    </p:spTree>
    <p:extLst>
      <p:ext uri="{BB962C8B-B14F-4D97-AF65-F5344CB8AC3E}">
        <p14:creationId xmlns:p14="http://schemas.microsoft.com/office/powerpoint/2010/main" val="3024283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3486" y="469711"/>
            <a:ext cx="8813191" cy="751488"/>
          </a:xfrm>
          <a:prstGeom prst="rect">
            <a:avLst/>
          </a:prstGeom>
        </p:spPr>
        <p:txBody>
          <a:bodyPr vert="horz" wrap="square" lIns="0" tIns="12700" rIns="0" bIns="0" rtlCol="0">
            <a:spAutoFit/>
          </a:bodyPr>
          <a:lstStyle/>
          <a:p>
            <a:pPr marL="12700">
              <a:lnSpc>
                <a:spcPct val="100000"/>
              </a:lnSpc>
              <a:spcBef>
                <a:spcPts val="100"/>
              </a:spcBef>
            </a:pPr>
            <a:r>
              <a:rPr sz="4800" b="1" i="1" u="sng" spc="-25" dirty="0"/>
              <a:t>Planning</a:t>
            </a:r>
            <a:r>
              <a:rPr sz="4800" b="1" i="1" u="sng" spc="-165" dirty="0"/>
              <a:t> </a:t>
            </a:r>
            <a:r>
              <a:rPr sz="4800" b="1" i="1" u="sng" dirty="0"/>
              <a:t>for</a:t>
            </a:r>
            <a:r>
              <a:rPr sz="4800" b="1" i="1" u="sng" spc="-150" dirty="0"/>
              <a:t> </a:t>
            </a:r>
            <a:r>
              <a:rPr sz="4800" b="1" i="1" u="sng" spc="-10" dirty="0"/>
              <a:t>delivery</a:t>
            </a:r>
            <a:endParaRPr sz="4800" b="1" i="1" u="sng" dirty="0"/>
          </a:p>
        </p:txBody>
      </p:sp>
      <p:sp>
        <p:nvSpPr>
          <p:cNvPr id="3" name="object 3"/>
          <p:cNvSpPr txBox="1"/>
          <p:nvPr/>
        </p:nvSpPr>
        <p:spPr>
          <a:xfrm>
            <a:off x="513486" y="2039607"/>
            <a:ext cx="11165028" cy="4244111"/>
          </a:xfrm>
          <a:prstGeom prst="rect">
            <a:avLst/>
          </a:prstGeom>
        </p:spPr>
        <p:txBody>
          <a:bodyPr vert="horz" wrap="square" lIns="0" tIns="47625" rIns="0" bIns="0" rtlCol="0">
            <a:spAutoFit/>
          </a:bodyPr>
          <a:lstStyle/>
          <a:p>
            <a:pPr marL="241300" marR="41910" indent="-229235">
              <a:lnSpc>
                <a:spcPts val="2160"/>
              </a:lnSpc>
              <a:spcBef>
                <a:spcPts val="375"/>
              </a:spcBef>
              <a:buFont typeface="Arial"/>
              <a:buChar char="•"/>
              <a:tabLst>
                <a:tab pos="241300" algn="l"/>
              </a:tabLst>
            </a:pPr>
            <a:r>
              <a:rPr sz="3600" dirty="0">
                <a:latin typeface="Calibri"/>
                <a:cs typeface="Calibri"/>
              </a:rPr>
              <a:t>Most</a:t>
            </a:r>
            <a:r>
              <a:rPr sz="3600" spc="-45" dirty="0">
                <a:latin typeface="Calibri"/>
                <a:cs typeface="Calibri"/>
              </a:rPr>
              <a:t> </a:t>
            </a:r>
            <a:r>
              <a:rPr sz="3600" dirty="0">
                <a:latin typeface="Calibri"/>
                <a:cs typeface="Calibri"/>
              </a:rPr>
              <a:t>women</a:t>
            </a:r>
            <a:r>
              <a:rPr sz="3600" spc="-45" dirty="0">
                <a:latin typeface="Calibri"/>
                <a:cs typeface="Calibri"/>
              </a:rPr>
              <a:t> </a:t>
            </a:r>
            <a:r>
              <a:rPr sz="3600" dirty="0">
                <a:latin typeface="Calibri"/>
                <a:cs typeface="Calibri"/>
              </a:rPr>
              <a:t>with</a:t>
            </a:r>
            <a:r>
              <a:rPr sz="3600" spc="-45" dirty="0">
                <a:latin typeface="Calibri"/>
                <a:cs typeface="Calibri"/>
              </a:rPr>
              <a:t> </a:t>
            </a:r>
            <a:r>
              <a:rPr sz="3600" dirty="0">
                <a:latin typeface="Calibri"/>
                <a:cs typeface="Calibri"/>
              </a:rPr>
              <a:t>cardiac</a:t>
            </a:r>
            <a:r>
              <a:rPr sz="3600" spc="-40" dirty="0">
                <a:latin typeface="Calibri"/>
                <a:cs typeface="Calibri"/>
              </a:rPr>
              <a:t> </a:t>
            </a:r>
            <a:r>
              <a:rPr sz="3600" dirty="0">
                <a:latin typeface="Calibri"/>
                <a:cs typeface="Calibri"/>
              </a:rPr>
              <a:t>disease</a:t>
            </a:r>
            <a:r>
              <a:rPr sz="3600" spc="-25" dirty="0">
                <a:latin typeface="Calibri"/>
                <a:cs typeface="Calibri"/>
              </a:rPr>
              <a:t> </a:t>
            </a:r>
            <a:r>
              <a:rPr sz="3600" dirty="0">
                <a:latin typeface="Calibri"/>
                <a:cs typeface="Calibri"/>
              </a:rPr>
              <a:t>are</a:t>
            </a:r>
            <a:r>
              <a:rPr sz="3600" spc="-40" dirty="0">
                <a:latin typeface="Calibri"/>
                <a:cs typeface="Calibri"/>
              </a:rPr>
              <a:t> </a:t>
            </a:r>
            <a:r>
              <a:rPr sz="3600" dirty="0">
                <a:latin typeface="Calibri"/>
                <a:cs typeface="Calibri"/>
              </a:rPr>
              <a:t>able</a:t>
            </a:r>
            <a:r>
              <a:rPr sz="3600" spc="-45" dirty="0">
                <a:latin typeface="Calibri"/>
                <a:cs typeface="Calibri"/>
              </a:rPr>
              <a:t> </a:t>
            </a:r>
            <a:r>
              <a:rPr sz="3600" dirty="0">
                <a:latin typeface="Calibri"/>
                <a:cs typeface="Calibri"/>
              </a:rPr>
              <a:t>to</a:t>
            </a:r>
            <a:r>
              <a:rPr sz="3600" spc="-50" dirty="0">
                <a:latin typeface="Calibri"/>
                <a:cs typeface="Calibri"/>
              </a:rPr>
              <a:t> </a:t>
            </a:r>
            <a:r>
              <a:rPr sz="3600" dirty="0">
                <a:latin typeface="Calibri"/>
                <a:cs typeface="Calibri"/>
              </a:rPr>
              <a:t>and</a:t>
            </a:r>
            <a:r>
              <a:rPr sz="3600" spc="-50" dirty="0">
                <a:latin typeface="Calibri"/>
                <a:cs typeface="Calibri"/>
              </a:rPr>
              <a:t> </a:t>
            </a:r>
            <a:r>
              <a:rPr sz="3600" dirty="0">
                <a:latin typeface="Calibri"/>
                <a:cs typeface="Calibri"/>
              </a:rPr>
              <a:t>should</a:t>
            </a:r>
            <a:r>
              <a:rPr sz="3600" spc="-45" dirty="0">
                <a:latin typeface="Calibri"/>
                <a:cs typeface="Calibri"/>
              </a:rPr>
              <a:t> </a:t>
            </a:r>
            <a:r>
              <a:rPr sz="3600" dirty="0">
                <a:latin typeface="Calibri"/>
                <a:cs typeface="Calibri"/>
              </a:rPr>
              <a:t>be</a:t>
            </a:r>
            <a:r>
              <a:rPr sz="3600" spc="-55" dirty="0">
                <a:latin typeface="Calibri"/>
                <a:cs typeface="Calibri"/>
              </a:rPr>
              <a:t> </a:t>
            </a:r>
            <a:r>
              <a:rPr sz="3600" dirty="0">
                <a:latin typeface="Calibri"/>
                <a:cs typeface="Calibri"/>
              </a:rPr>
              <a:t>encouraged</a:t>
            </a:r>
            <a:r>
              <a:rPr sz="3600" spc="-75" dirty="0">
                <a:latin typeface="Calibri"/>
                <a:cs typeface="Calibri"/>
              </a:rPr>
              <a:t> </a:t>
            </a:r>
            <a:r>
              <a:rPr sz="3600" dirty="0">
                <a:latin typeface="Calibri"/>
                <a:cs typeface="Calibri"/>
              </a:rPr>
              <a:t>to</a:t>
            </a:r>
            <a:r>
              <a:rPr sz="3600" spc="-55" dirty="0">
                <a:latin typeface="Calibri"/>
                <a:cs typeface="Calibri"/>
              </a:rPr>
              <a:t> </a:t>
            </a:r>
            <a:r>
              <a:rPr sz="3600" dirty="0">
                <a:latin typeface="Calibri"/>
                <a:cs typeface="Calibri"/>
              </a:rPr>
              <a:t>have</a:t>
            </a:r>
            <a:r>
              <a:rPr sz="3600" spc="-40" dirty="0">
                <a:latin typeface="Calibri"/>
                <a:cs typeface="Calibri"/>
              </a:rPr>
              <a:t> </a:t>
            </a:r>
            <a:r>
              <a:rPr sz="3600" dirty="0">
                <a:latin typeface="Calibri"/>
                <a:cs typeface="Calibri"/>
              </a:rPr>
              <a:t>normal</a:t>
            </a:r>
            <a:r>
              <a:rPr sz="3600" spc="-55" dirty="0">
                <a:latin typeface="Calibri"/>
                <a:cs typeface="Calibri"/>
              </a:rPr>
              <a:t> </a:t>
            </a:r>
            <a:r>
              <a:rPr sz="3600" spc="-10" dirty="0">
                <a:latin typeface="Calibri"/>
                <a:cs typeface="Calibri"/>
              </a:rPr>
              <a:t>vaginal deliveries.</a:t>
            </a:r>
            <a:endParaRPr sz="3600" dirty="0">
              <a:latin typeface="Calibri"/>
              <a:cs typeface="Calibri"/>
            </a:endParaRPr>
          </a:p>
          <a:p>
            <a:pPr marL="241300" indent="-228600">
              <a:lnSpc>
                <a:spcPct val="100000"/>
              </a:lnSpc>
              <a:spcBef>
                <a:spcPts val="725"/>
              </a:spcBef>
              <a:buFont typeface="Arial"/>
              <a:buChar char="•"/>
              <a:tabLst>
                <a:tab pos="241300" algn="l"/>
              </a:tabLst>
            </a:pPr>
            <a:r>
              <a:rPr sz="3600" dirty="0">
                <a:solidFill>
                  <a:srgbClr val="FF0000"/>
                </a:solidFill>
                <a:latin typeface="Calibri"/>
                <a:cs typeface="Calibri"/>
              </a:rPr>
              <a:t>Each</a:t>
            </a:r>
            <a:r>
              <a:rPr sz="3600" spc="-65" dirty="0">
                <a:solidFill>
                  <a:srgbClr val="FF0000"/>
                </a:solidFill>
                <a:latin typeface="Calibri"/>
                <a:cs typeface="Calibri"/>
              </a:rPr>
              <a:t> </a:t>
            </a:r>
            <a:r>
              <a:rPr sz="3600" dirty="0">
                <a:solidFill>
                  <a:srgbClr val="FF0000"/>
                </a:solidFill>
                <a:latin typeface="Calibri"/>
                <a:cs typeface="Calibri"/>
              </a:rPr>
              <a:t>case</a:t>
            </a:r>
            <a:r>
              <a:rPr sz="3600" spc="-55" dirty="0">
                <a:solidFill>
                  <a:srgbClr val="FF0000"/>
                </a:solidFill>
                <a:latin typeface="Calibri"/>
                <a:cs typeface="Calibri"/>
              </a:rPr>
              <a:t> </a:t>
            </a:r>
            <a:r>
              <a:rPr sz="3600" dirty="0">
                <a:solidFill>
                  <a:srgbClr val="FF0000"/>
                </a:solidFill>
                <a:latin typeface="Calibri"/>
                <a:cs typeface="Calibri"/>
              </a:rPr>
              <a:t>should</a:t>
            </a:r>
            <a:r>
              <a:rPr sz="3600" spc="-80" dirty="0">
                <a:solidFill>
                  <a:srgbClr val="FF0000"/>
                </a:solidFill>
                <a:latin typeface="Calibri"/>
                <a:cs typeface="Calibri"/>
              </a:rPr>
              <a:t> </a:t>
            </a:r>
            <a:r>
              <a:rPr sz="3600" dirty="0">
                <a:solidFill>
                  <a:srgbClr val="FF0000"/>
                </a:solidFill>
                <a:latin typeface="Calibri"/>
                <a:cs typeface="Calibri"/>
              </a:rPr>
              <a:t>be</a:t>
            </a:r>
            <a:r>
              <a:rPr sz="3600" spc="-60" dirty="0">
                <a:solidFill>
                  <a:srgbClr val="FF0000"/>
                </a:solidFill>
                <a:latin typeface="Calibri"/>
                <a:cs typeface="Calibri"/>
              </a:rPr>
              <a:t> </a:t>
            </a:r>
            <a:r>
              <a:rPr sz="3600" dirty="0">
                <a:solidFill>
                  <a:srgbClr val="FF0000"/>
                </a:solidFill>
                <a:latin typeface="Calibri"/>
                <a:cs typeface="Calibri"/>
              </a:rPr>
              <a:t>assessed</a:t>
            </a:r>
            <a:r>
              <a:rPr sz="3600" spc="-40" dirty="0">
                <a:solidFill>
                  <a:srgbClr val="FF0000"/>
                </a:solidFill>
                <a:latin typeface="Calibri"/>
                <a:cs typeface="Calibri"/>
              </a:rPr>
              <a:t> </a:t>
            </a:r>
            <a:r>
              <a:rPr sz="3600" dirty="0">
                <a:solidFill>
                  <a:srgbClr val="FF0000"/>
                </a:solidFill>
                <a:latin typeface="Calibri"/>
                <a:cs typeface="Calibri"/>
              </a:rPr>
              <a:t>individually</a:t>
            </a:r>
            <a:r>
              <a:rPr sz="3600" spc="-60" dirty="0">
                <a:solidFill>
                  <a:srgbClr val="FF0000"/>
                </a:solidFill>
                <a:latin typeface="Calibri"/>
                <a:cs typeface="Calibri"/>
              </a:rPr>
              <a:t> </a:t>
            </a:r>
            <a:r>
              <a:rPr sz="3600" dirty="0">
                <a:solidFill>
                  <a:srgbClr val="FF0000"/>
                </a:solidFill>
                <a:latin typeface="Calibri"/>
                <a:cs typeface="Calibri"/>
              </a:rPr>
              <a:t>taking</a:t>
            </a:r>
            <a:r>
              <a:rPr sz="3600" spc="-50" dirty="0">
                <a:solidFill>
                  <a:srgbClr val="FF0000"/>
                </a:solidFill>
                <a:latin typeface="Calibri"/>
                <a:cs typeface="Calibri"/>
              </a:rPr>
              <a:t> </a:t>
            </a:r>
            <a:r>
              <a:rPr sz="3600" dirty="0">
                <a:solidFill>
                  <a:srgbClr val="FF0000"/>
                </a:solidFill>
                <a:latin typeface="Calibri"/>
                <a:cs typeface="Calibri"/>
              </a:rPr>
              <a:t>into</a:t>
            </a:r>
            <a:r>
              <a:rPr sz="3600" spc="-60" dirty="0">
                <a:solidFill>
                  <a:srgbClr val="FF0000"/>
                </a:solidFill>
                <a:latin typeface="Calibri"/>
                <a:cs typeface="Calibri"/>
              </a:rPr>
              <a:t> </a:t>
            </a:r>
            <a:r>
              <a:rPr sz="3600" dirty="0">
                <a:solidFill>
                  <a:srgbClr val="FF0000"/>
                </a:solidFill>
                <a:latin typeface="Calibri"/>
                <a:cs typeface="Calibri"/>
              </a:rPr>
              <a:t>account</a:t>
            </a:r>
            <a:r>
              <a:rPr sz="3600" spc="-75" dirty="0">
                <a:solidFill>
                  <a:srgbClr val="FF0000"/>
                </a:solidFill>
                <a:latin typeface="Calibri"/>
                <a:cs typeface="Calibri"/>
              </a:rPr>
              <a:t> </a:t>
            </a:r>
            <a:r>
              <a:rPr sz="3600" dirty="0">
                <a:solidFill>
                  <a:srgbClr val="FF0000"/>
                </a:solidFill>
                <a:latin typeface="Calibri"/>
                <a:cs typeface="Calibri"/>
              </a:rPr>
              <a:t>past</a:t>
            </a:r>
            <a:r>
              <a:rPr sz="3600" spc="-55" dirty="0">
                <a:solidFill>
                  <a:srgbClr val="FF0000"/>
                </a:solidFill>
                <a:latin typeface="Calibri"/>
                <a:cs typeface="Calibri"/>
              </a:rPr>
              <a:t> </a:t>
            </a:r>
            <a:r>
              <a:rPr sz="3600" dirty="0">
                <a:solidFill>
                  <a:srgbClr val="FF0000"/>
                </a:solidFill>
                <a:latin typeface="Calibri"/>
                <a:cs typeface="Calibri"/>
              </a:rPr>
              <a:t>medical</a:t>
            </a:r>
            <a:r>
              <a:rPr sz="3600" spc="-55" dirty="0">
                <a:solidFill>
                  <a:srgbClr val="FF0000"/>
                </a:solidFill>
                <a:latin typeface="Calibri"/>
                <a:cs typeface="Calibri"/>
              </a:rPr>
              <a:t> </a:t>
            </a:r>
            <a:r>
              <a:rPr sz="3600" dirty="0">
                <a:solidFill>
                  <a:srgbClr val="FF0000"/>
                </a:solidFill>
                <a:latin typeface="Calibri"/>
                <a:cs typeface="Calibri"/>
              </a:rPr>
              <a:t>and</a:t>
            </a:r>
            <a:r>
              <a:rPr sz="3600" spc="-70" dirty="0">
                <a:solidFill>
                  <a:srgbClr val="FF0000"/>
                </a:solidFill>
                <a:latin typeface="Calibri"/>
                <a:cs typeface="Calibri"/>
              </a:rPr>
              <a:t> </a:t>
            </a:r>
            <a:r>
              <a:rPr sz="3600" spc="-10" dirty="0">
                <a:solidFill>
                  <a:srgbClr val="FF0000"/>
                </a:solidFill>
                <a:latin typeface="Calibri"/>
                <a:cs typeface="Calibri"/>
              </a:rPr>
              <a:t>obstetric</a:t>
            </a:r>
            <a:r>
              <a:rPr sz="3600" spc="-35" dirty="0">
                <a:solidFill>
                  <a:srgbClr val="FF0000"/>
                </a:solidFill>
                <a:latin typeface="Calibri"/>
                <a:cs typeface="Calibri"/>
              </a:rPr>
              <a:t> </a:t>
            </a:r>
            <a:r>
              <a:rPr sz="3600" spc="-10" dirty="0">
                <a:solidFill>
                  <a:srgbClr val="FF0000"/>
                </a:solidFill>
                <a:latin typeface="Calibri"/>
                <a:cs typeface="Calibri"/>
              </a:rPr>
              <a:t>history</a:t>
            </a:r>
            <a:r>
              <a:rPr sz="3600" spc="-10" dirty="0">
                <a:latin typeface="Calibri"/>
                <a:cs typeface="Calibri"/>
              </a:rPr>
              <a:t>.</a:t>
            </a:r>
            <a:endParaRPr sz="3600" dirty="0">
              <a:latin typeface="Calibri"/>
              <a:cs typeface="Calibri"/>
            </a:endParaRPr>
          </a:p>
          <a:p>
            <a:pPr marL="241300" indent="-228600">
              <a:lnSpc>
                <a:spcPct val="100000"/>
              </a:lnSpc>
              <a:spcBef>
                <a:spcPts val="765"/>
              </a:spcBef>
              <a:buFont typeface="Arial"/>
              <a:buChar char="•"/>
              <a:tabLst>
                <a:tab pos="241300" algn="l"/>
              </a:tabLst>
            </a:pPr>
            <a:r>
              <a:rPr sz="3600" u="heavy" dirty="0">
                <a:uFill>
                  <a:solidFill>
                    <a:srgbClr val="000000"/>
                  </a:solidFill>
                </a:uFill>
                <a:latin typeface="Calibri"/>
                <a:cs typeface="Calibri"/>
              </a:rPr>
              <a:t>This</a:t>
            </a:r>
            <a:r>
              <a:rPr sz="3600" u="heavy" spc="-30" dirty="0">
                <a:uFill>
                  <a:solidFill>
                    <a:srgbClr val="000000"/>
                  </a:solidFill>
                </a:uFill>
                <a:latin typeface="Calibri"/>
                <a:cs typeface="Calibri"/>
              </a:rPr>
              <a:t> </a:t>
            </a:r>
            <a:r>
              <a:rPr sz="3600" u="heavy" spc="-10" dirty="0">
                <a:uFill>
                  <a:solidFill>
                    <a:srgbClr val="000000"/>
                  </a:solidFill>
                </a:uFill>
                <a:latin typeface="Calibri"/>
                <a:cs typeface="Calibri"/>
              </a:rPr>
              <a:t>includes:</a:t>
            </a:r>
            <a:endParaRPr sz="3600" dirty="0">
              <a:latin typeface="Calibri"/>
              <a:cs typeface="Calibri"/>
            </a:endParaRPr>
          </a:p>
          <a:p>
            <a:pPr marL="469900">
              <a:lnSpc>
                <a:spcPct val="100000"/>
              </a:lnSpc>
              <a:spcBef>
                <a:spcPts val="254"/>
              </a:spcBef>
            </a:pPr>
            <a:r>
              <a:rPr sz="3600" spc="-10" dirty="0">
                <a:latin typeface="Calibri"/>
                <a:cs typeface="Calibri"/>
              </a:rPr>
              <a:t>-</a:t>
            </a:r>
            <a:r>
              <a:rPr sz="3600" dirty="0">
                <a:latin typeface="Calibri"/>
                <a:cs typeface="Calibri"/>
              </a:rPr>
              <a:t>Planned</a:t>
            </a:r>
            <a:r>
              <a:rPr sz="3600" spc="-20" dirty="0">
                <a:latin typeface="Calibri"/>
                <a:cs typeface="Calibri"/>
              </a:rPr>
              <a:t> </a:t>
            </a:r>
            <a:r>
              <a:rPr sz="3600" dirty="0">
                <a:latin typeface="Calibri"/>
                <a:cs typeface="Calibri"/>
              </a:rPr>
              <a:t>mode</a:t>
            </a:r>
            <a:r>
              <a:rPr sz="3600" spc="-25" dirty="0">
                <a:latin typeface="Calibri"/>
                <a:cs typeface="Calibri"/>
              </a:rPr>
              <a:t> </a:t>
            </a:r>
            <a:r>
              <a:rPr sz="3600" dirty="0">
                <a:latin typeface="Calibri"/>
                <a:cs typeface="Calibri"/>
              </a:rPr>
              <a:t>and</a:t>
            </a:r>
            <a:r>
              <a:rPr sz="3600" spc="-30" dirty="0">
                <a:latin typeface="Calibri"/>
                <a:cs typeface="Calibri"/>
              </a:rPr>
              <a:t> </a:t>
            </a:r>
            <a:r>
              <a:rPr sz="3600" dirty="0">
                <a:latin typeface="Calibri"/>
                <a:cs typeface="Calibri"/>
              </a:rPr>
              <a:t>place</a:t>
            </a:r>
            <a:r>
              <a:rPr sz="3600" spc="-20" dirty="0">
                <a:latin typeface="Calibri"/>
                <a:cs typeface="Calibri"/>
              </a:rPr>
              <a:t> </a:t>
            </a:r>
            <a:r>
              <a:rPr sz="3600" dirty="0">
                <a:latin typeface="Calibri"/>
                <a:cs typeface="Calibri"/>
              </a:rPr>
              <a:t>of</a:t>
            </a:r>
            <a:r>
              <a:rPr sz="3600" spc="-15" dirty="0">
                <a:latin typeface="Calibri"/>
                <a:cs typeface="Calibri"/>
              </a:rPr>
              <a:t> </a:t>
            </a:r>
            <a:r>
              <a:rPr sz="3600" spc="-10" dirty="0">
                <a:latin typeface="Calibri"/>
                <a:cs typeface="Calibri"/>
              </a:rPr>
              <a:t>delivery</a:t>
            </a:r>
            <a:endParaRPr sz="3600" dirty="0">
              <a:latin typeface="Calibri"/>
              <a:cs typeface="Calibri"/>
            </a:endParaRPr>
          </a:p>
          <a:p>
            <a:pPr marL="469900">
              <a:lnSpc>
                <a:spcPct val="100000"/>
              </a:lnSpc>
              <a:spcBef>
                <a:spcPts val="265"/>
              </a:spcBef>
            </a:pPr>
            <a:r>
              <a:rPr sz="3600" spc="-10" dirty="0">
                <a:latin typeface="Calibri"/>
                <a:cs typeface="Calibri"/>
              </a:rPr>
              <a:t>-</a:t>
            </a:r>
            <a:r>
              <a:rPr sz="3600" dirty="0">
                <a:latin typeface="Calibri"/>
                <a:cs typeface="Calibri"/>
              </a:rPr>
              <a:t>Induction</a:t>
            </a:r>
            <a:r>
              <a:rPr sz="3600" spc="-50" dirty="0">
                <a:latin typeface="Calibri"/>
                <a:cs typeface="Calibri"/>
              </a:rPr>
              <a:t> </a:t>
            </a:r>
            <a:r>
              <a:rPr sz="3600" dirty="0">
                <a:latin typeface="Calibri"/>
                <a:cs typeface="Calibri"/>
              </a:rPr>
              <a:t>and</a:t>
            </a:r>
            <a:r>
              <a:rPr sz="3600" spc="-20" dirty="0">
                <a:latin typeface="Calibri"/>
                <a:cs typeface="Calibri"/>
              </a:rPr>
              <a:t> </a:t>
            </a:r>
            <a:r>
              <a:rPr sz="3600" spc="-10" dirty="0">
                <a:latin typeface="Calibri"/>
                <a:cs typeface="Calibri"/>
              </a:rPr>
              <a:t>augmentation</a:t>
            </a:r>
            <a:r>
              <a:rPr sz="3600" spc="-15" dirty="0">
                <a:latin typeface="Calibri"/>
                <a:cs typeface="Calibri"/>
              </a:rPr>
              <a:t> </a:t>
            </a:r>
            <a:r>
              <a:rPr sz="3600" dirty="0">
                <a:latin typeface="Calibri"/>
                <a:cs typeface="Calibri"/>
              </a:rPr>
              <a:t>of</a:t>
            </a:r>
            <a:r>
              <a:rPr sz="3600" spc="-20" dirty="0">
                <a:latin typeface="Calibri"/>
                <a:cs typeface="Calibri"/>
              </a:rPr>
              <a:t> </a:t>
            </a:r>
            <a:r>
              <a:rPr sz="3600" spc="-10" dirty="0">
                <a:latin typeface="Calibri"/>
                <a:cs typeface="Calibri"/>
              </a:rPr>
              <a:t>labour</a:t>
            </a:r>
            <a:endParaRPr sz="3600" dirty="0">
              <a:latin typeface="Calibri"/>
              <a:cs typeface="Calibri"/>
            </a:endParaRPr>
          </a:p>
          <a:p>
            <a:pPr marL="469900">
              <a:lnSpc>
                <a:spcPct val="100000"/>
              </a:lnSpc>
              <a:spcBef>
                <a:spcPts val="265"/>
              </a:spcBef>
            </a:pPr>
            <a:r>
              <a:rPr sz="3600" spc="-10" dirty="0">
                <a:latin typeface="Calibri"/>
                <a:cs typeface="Calibri"/>
              </a:rPr>
              <a:t>-</a:t>
            </a:r>
            <a:r>
              <a:rPr sz="3600" dirty="0">
                <a:latin typeface="Calibri"/>
                <a:cs typeface="Calibri"/>
              </a:rPr>
              <a:t>Guidance</a:t>
            </a:r>
            <a:r>
              <a:rPr sz="3600" spc="-40" dirty="0">
                <a:latin typeface="Calibri"/>
                <a:cs typeface="Calibri"/>
              </a:rPr>
              <a:t> </a:t>
            </a:r>
            <a:r>
              <a:rPr sz="3600" spc="-10" dirty="0">
                <a:latin typeface="Calibri"/>
                <a:cs typeface="Calibri"/>
              </a:rPr>
              <a:t>regarding</a:t>
            </a:r>
            <a:r>
              <a:rPr sz="3600" spc="-45" dirty="0">
                <a:latin typeface="Calibri"/>
                <a:cs typeface="Calibri"/>
              </a:rPr>
              <a:t> </a:t>
            </a:r>
            <a:r>
              <a:rPr sz="3600" spc="-40" dirty="0">
                <a:latin typeface="Calibri"/>
                <a:cs typeface="Calibri"/>
              </a:rPr>
              <a:t>I.V</a:t>
            </a:r>
            <a:r>
              <a:rPr sz="3600" spc="-50" dirty="0">
                <a:latin typeface="Calibri"/>
                <a:cs typeface="Calibri"/>
              </a:rPr>
              <a:t> </a:t>
            </a:r>
            <a:r>
              <a:rPr sz="3600" dirty="0">
                <a:latin typeface="Calibri"/>
                <a:cs typeface="Calibri"/>
              </a:rPr>
              <a:t>fluids</a:t>
            </a:r>
            <a:r>
              <a:rPr sz="3600" spc="-25" dirty="0">
                <a:latin typeface="Calibri"/>
                <a:cs typeface="Calibri"/>
              </a:rPr>
              <a:t> </a:t>
            </a:r>
            <a:r>
              <a:rPr sz="3600" dirty="0">
                <a:latin typeface="Calibri"/>
                <a:cs typeface="Calibri"/>
              </a:rPr>
              <a:t>and</a:t>
            </a:r>
            <a:r>
              <a:rPr sz="3600" spc="-40" dirty="0">
                <a:latin typeface="Calibri"/>
                <a:cs typeface="Calibri"/>
              </a:rPr>
              <a:t> </a:t>
            </a:r>
            <a:r>
              <a:rPr sz="3600" spc="-10" dirty="0">
                <a:latin typeface="Calibri"/>
                <a:cs typeface="Calibri"/>
              </a:rPr>
              <a:t>anticoagulation</a:t>
            </a:r>
            <a:endParaRPr sz="3600" dirty="0">
              <a:latin typeface="Calibri"/>
              <a:cs typeface="Calibri"/>
            </a:endParaRPr>
          </a:p>
        </p:txBody>
      </p:sp>
      <p:sp>
        <p:nvSpPr>
          <p:cNvPr id="5" name="object 5"/>
          <p:cNvSpPr txBox="1"/>
          <p:nvPr/>
        </p:nvSpPr>
        <p:spPr>
          <a:xfrm>
            <a:off x="534268" y="7284299"/>
            <a:ext cx="10384684" cy="356636"/>
          </a:xfrm>
          <a:prstGeom prst="rect">
            <a:avLst/>
          </a:prstGeom>
          <a:solidFill>
            <a:srgbClr val="FFFF00"/>
          </a:solidFill>
        </p:spPr>
        <p:txBody>
          <a:bodyPr vert="horz" wrap="square" lIns="0" tIns="0" rIns="0" bIns="0" rtlCol="0">
            <a:spAutoFit/>
          </a:bodyPr>
          <a:lstStyle/>
          <a:p>
            <a:pPr>
              <a:lnSpc>
                <a:spcPts val="2325"/>
              </a:lnSpc>
            </a:pPr>
            <a:r>
              <a:rPr sz="4000" b="1" u="heavy" dirty="0">
                <a:uFill>
                  <a:solidFill>
                    <a:srgbClr val="000000"/>
                  </a:solidFill>
                </a:uFill>
                <a:latin typeface="Calibri"/>
                <a:cs typeface="Calibri"/>
              </a:rPr>
              <a:t>Cardiac</a:t>
            </a:r>
            <a:r>
              <a:rPr sz="4000" b="1" u="heavy" spc="-55" dirty="0">
                <a:uFill>
                  <a:solidFill>
                    <a:srgbClr val="000000"/>
                  </a:solidFill>
                </a:uFill>
                <a:latin typeface="Calibri"/>
                <a:cs typeface="Calibri"/>
              </a:rPr>
              <a:t> </a:t>
            </a:r>
            <a:r>
              <a:rPr sz="4000" b="1" u="heavy" dirty="0">
                <a:uFill>
                  <a:solidFill>
                    <a:srgbClr val="000000"/>
                  </a:solidFill>
                </a:uFill>
                <a:latin typeface="Calibri"/>
                <a:cs typeface="Calibri"/>
              </a:rPr>
              <a:t>indications</a:t>
            </a:r>
            <a:r>
              <a:rPr sz="4000" b="1" u="heavy" spc="-85" dirty="0">
                <a:uFill>
                  <a:solidFill>
                    <a:srgbClr val="000000"/>
                  </a:solidFill>
                </a:uFill>
                <a:latin typeface="Calibri"/>
                <a:cs typeface="Calibri"/>
              </a:rPr>
              <a:t> </a:t>
            </a:r>
            <a:r>
              <a:rPr sz="4000" b="1" u="heavy" dirty="0">
                <a:uFill>
                  <a:solidFill>
                    <a:srgbClr val="000000"/>
                  </a:solidFill>
                </a:uFill>
                <a:latin typeface="Calibri"/>
                <a:cs typeface="Calibri"/>
              </a:rPr>
              <a:t>for</a:t>
            </a:r>
            <a:r>
              <a:rPr sz="4000" b="1" u="heavy" spc="-55" dirty="0">
                <a:uFill>
                  <a:solidFill>
                    <a:srgbClr val="000000"/>
                  </a:solidFill>
                </a:uFill>
                <a:latin typeface="Calibri"/>
                <a:cs typeface="Calibri"/>
              </a:rPr>
              <a:t> </a:t>
            </a:r>
            <a:r>
              <a:rPr sz="4000" b="1" u="heavy" dirty="0">
                <a:uFill>
                  <a:solidFill>
                    <a:srgbClr val="000000"/>
                  </a:solidFill>
                </a:uFill>
                <a:latin typeface="Calibri"/>
                <a:cs typeface="Calibri"/>
              </a:rPr>
              <a:t>elective</a:t>
            </a:r>
            <a:r>
              <a:rPr sz="4000" b="1" u="heavy" spc="-55" dirty="0">
                <a:uFill>
                  <a:solidFill>
                    <a:srgbClr val="000000"/>
                  </a:solidFill>
                </a:uFill>
                <a:latin typeface="Calibri"/>
                <a:cs typeface="Calibri"/>
              </a:rPr>
              <a:t> </a:t>
            </a:r>
            <a:r>
              <a:rPr sz="4000" b="1" u="heavy" dirty="0">
                <a:uFill>
                  <a:solidFill>
                    <a:srgbClr val="000000"/>
                  </a:solidFill>
                </a:uFill>
                <a:latin typeface="Calibri"/>
                <a:cs typeface="Calibri"/>
              </a:rPr>
              <a:t>CS</a:t>
            </a:r>
            <a:r>
              <a:rPr sz="4000" b="1" u="heavy" spc="-50" dirty="0">
                <a:uFill>
                  <a:solidFill>
                    <a:srgbClr val="000000"/>
                  </a:solidFill>
                </a:uFill>
                <a:latin typeface="Calibri"/>
                <a:cs typeface="Calibri"/>
              </a:rPr>
              <a:t> </a:t>
            </a:r>
            <a:r>
              <a:rPr sz="4000" b="1" u="heavy" dirty="0">
                <a:uFill>
                  <a:solidFill>
                    <a:srgbClr val="000000"/>
                  </a:solidFill>
                </a:uFill>
                <a:latin typeface="Calibri"/>
                <a:cs typeface="Calibri"/>
              </a:rPr>
              <a:t>are</a:t>
            </a:r>
            <a:r>
              <a:rPr sz="4000" b="1" u="heavy" spc="-40" dirty="0">
                <a:uFill>
                  <a:solidFill>
                    <a:srgbClr val="000000"/>
                  </a:solidFill>
                </a:uFill>
                <a:latin typeface="Calibri"/>
                <a:cs typeface="Calibri"/>
              </a:rPr>
              <a:t> </a:t>
            </a:r>
            <a:r>
              <a:rPr sz="4000" b="1" u="heavy" dirty="0">
                <a:uFill>
                  <a:solidFill>
                    <a:srgbClr val="000000"/>
                  </a:solidFill>
                </a:uFill>
                <a:latin typeface="Calibri"/>
                <a:cs typeface="Calibri"/>
              </a:rPr>
              <a:t>limited</a:t>
            </a:r>
            <a:r>
              <a:rPr sz="4000" b="1" u="heavy" spc="-75" dirty="0">
                <a:uFill>
                  <a:solidFill>
                    <a:srgbClr val="000000"/>
                  </a:solidFill>
                </a:uFill>
                <a:latin typeface="Calibri"/>
                <a:cs typeface="Calibri"/>
              </a:rPr>
              <a:t> </a:t>
            </a:r>
            <a:r>
              <a:rPr sz="4000" b="1" u="heavy" spc="-25" dirty="0">
                <a:uFill>
                  <a:solidFill>
                    <a:srgbClr val="000000"/>
                  </a:solidFill>
                </a:uFill>
                <a:latin typeface="Calibri"/>
                <a:cs typeface="Calibri"/>
              </a:rPr>
              <a:t>to:</a:t>
            </a:r>
            <a:endParaRPr sz="4000" dirty="0">
              <a:latin typeface="Calibri"/>
              <a:cs typeface="Calibri"/>
            </a:endParaRPr>
          </a:p>
        </p:txBody>
      </p:sp>
      <p:sp>
        <p:nvSpPr>
          <p:cNvPr id="6" name="object 6"/>
          <p:cNvSpPr txBox="1"/>
          <p:nvPr/>
        </p:nvSpPr>
        <p:spPr>
          <a:xfrm>
            <a:off x="513486" y="8204200"/>
            <a:ext cx="11165027" cy="1561325"/>
          </a:xfrm>
          <a:prstGeom prst="rect">
            <a:avLst/>
          </a:prstGeom>
        </p:spPr>
        <p:txBody>
          <a:bodyPr vert="horz" wrap="square" lIns="0" tIns="45085" rIns="0" bIns="0" rtlCol="0">
            <a:spAutoFit/>
          </a:bodyPr>
          <a:lstStyle/>
          <a:p>
            <a:pPr marL="12700">
              <a:lnSpc>
                <a:spcPct val="100000"/>
              </a:lnSpc>
              <a:spcBef>
                <a:spcPts val="355"/>
              </a:spcBef>
            </a:pPr>
            <a:r>
              <a:rPr sz="3200" spc="-10" dirty="0">
                <a:latin typeface="Calibri"/>
                <a:cs typeface="Calibri"/>
              </a:rPr>
              <a:t>-</a:t>
            </a:r>
            <a:r>
              <a:rPr sz="3200" dirty="0">
                <a:latin typeface="Calibri"/>
                <a:cs typeface="Calibri"/>
              </a:rPr>
              <a:t>Dilated</a:t>
            </a:r>
            <a:r>
              <a:rPr sz="3200" spc="-30" dirty="0">
                <a:latin typeface="Calibri"/>
                <a:cs typeface="Calibri"/>
              </a:rPr>
              <a:t> </a:t>
            </a:r>
            <a:r>
              <a:rPr sz="3200" dirty="0">
                <a:latin typeface="Calibri"/>
                <a:cs typeface="Calibri"/>
              </a:rPr>
              <a:t>or</a:t>
            </a:r>
            <a:r>
              <a:rPr sz="3200" spc="-45" dirty="0">
                <a:latin typeface="Calibri"/>
                <a:cs typeface="Calibri"/>
              </a:rPr>
              <a:t> </a:t>
            </a:r>
            <a:r>
              <a:rPr sz="3200" dirty="0">
                <a:latin typeface="Calibri"/>
                <a:cs typeface="Calibri"/>
              </a:rPr>
              <a:t>expanding</a:t>
            </a:r>
            <a:r>
              <a:rPr sz="3200" spc="-45" dirty="0">
                <a:latin typeface="Calibri"/>
                <a:cs typeface="Calibri"/>
              </a:rPr>
              <a:t> </a:t>
            </a:r>
            <a:r>
              <a:rPr sz="3200" dirty="0">
                <a:latin typeface="Calibri"/>
                <a:cs typeface="Calibri"/>
              </a:rPr>
              <a:t>aortic</a:t>
            </a:r>
            <a:r>
              <a:rPr sz="3200" spc="-35" dirty="0">
                <a:latin typeface="Calibri"/>
                <a:cs typeface="Calibri"/>
              </a:rPr>
              <a:t> </a:t>
            </a:r>
            <a:r>
              <a:rPr sz="3200" dirty="0">
                <a:latin typeface="Calibri"/>
                <a:cs typeface="Calibri"/>
              </a:rPr>
              <a:t>root</a:t>
            </a:r>
            <a:r>
              <a:rPr sz="3200" spc="-50" dirty="0">
                <a:latin typeface="Calibri"/>
                <a:cs typeface="Calibri"/>
              </a:rPr>
              <a:t> </a:t>
            </a:r>
            <a:r>
              <a:rPr sz="3200" dirty="0">
                <a:latin typeface="Calibri"/>
                <a:cs typeface="Calibri"/>
              </a:rPr>
              <a:t>(&gt;5</a:t>
            </a:r>
            <a:r>
              <a:rPr sz="3200" spc="-45" dirty="0">
                <a:latin typeface="Calibri"/>
                <a:cs typeface="Calibri"/>
              </a:rPr>
              <a:t> </a:t>
            </a:r>
            <a:r>
              <a:rPr sz="3200" dirty="0">
                <a:latin typeface="Calibri"/>
                <a:cs typeface="Calibri"/>
              </a:rPr>
              <a:t>cm</a:t>
            </a:r>
            <a:r>
              <a:rPr sz="3200" spc="-35" dirty="0">
                <a:latin typeface="Calibri"/>
                <a:cs typeface="Calibri"/>
              </a:rPr>
              <a:t> </a:t>
            </a:r>
            <a:r>
              <a:rPr sz="3200" dirty="0">
                <a:latin typeface="Calibri"/>
                <a:cs typeface="Calibri"/>
              </a:rPr>
              <a:t>in</a:t>
            </a:r>
            <a:r>
              <a:rPr sz="3200" spc="-35" dirty="0">
                <a:latin typeface="Calibri"/>
                <a:cs typeface="Calibri"/>
              </a:rPr>
              <a:t> </a:t>
            </a:r>
            <a:r>
              <a:rPr sz="3200" dirty="0">
                <a:latin typeface="Calibri"/>
                <a:cs typeface="Calibri"/>
              </a:rPr>
              <a:t>bicuspid</a:t>
            </a:r>
            <a:r>
              <a:rPr sz="3200" spc="-40" dirty="0">
                <a:latin typeface="Calibri"/>
                <a:cs typeface="Calibri"/>
              </a:rPr>
              <a:t> </a:t>
            </a:r>
            <a:r>
              <a:rPr sz="3200" dirty="0">
                <a:latin typeface="Calibri"/>
                <a:cs typeface="Calibri"/>
              </a:rPr>
              <a:t>valve,</a:t>
            </a:r>
            <a:r>
              <a:rPr sz="3200" spc="-35" dirty="0">
                <a:latin typeface="Calibri"/>
                <a:cs typeface="Calibri"/>
              </a:rPr>
              <a:t> </a:t>
            </a:r>
            <a:r>
              <a:rPr sz="3200" dirty="0">
                <a:latin typeface="Calibri"/>
                <a:cs typeface="Calibri"/>
              </a:rPr>
              <a:t>&gt;4.5</a:t>
            </a:r>
            <a:r>
              <a:rPr sz="3200" spc="-55" dirty="0">
                <a:latin typeface="Calibri"/>
                <a:cs typeface="Calibri"/>
              </a:rPr>
              <a:t> </a:t>
            </a:r>
            <a:r>
              <a:rPr sz="3200" dirty="0">
                <a:latin typeface="Calibri"/>
                <a:cs typeface="Calibri"/>
              </a:rPr>
              <a:t>cm</a:t>
            </a:r>
            <a:r>
              <a:rPr sz="3200" spc="-35" dirty="0">
                <a:latin typeface="Calibri"/>
                <a:cs typeface="Calibri"/>
              </a:rPr>
              <a:t> </a:t>
            </a:r>
            <a:r>
              <a:rPr sz="3200" dirty="0">
                <a:latin typeface="Calibri"/>
                <a:cs typeface="Calibri"/>
              </a:rPr>
              <a:t>in</a:t>
            </a:r>
            <a:r>
              <a:rPr sz="3200" spc="-45" dirty="0">
                <a:latin typeface="Calibri"/>
                <a:cs typeface="Calibri"/>
              </a:rPr>
              <a:t> </a:t>
            </a:r>
            <a:r>
              <a:rPr sz="3200" dirty="0">
                <a:latin typeface="Calibri"/>
                <a:cs typeface="Calibri"/>
              </a:rPr>
              <a:t>Marfan</a:t>
            </a:r>
            <a:r>
              <a:rPr sz="3200" spc="-35" dirty="0">
                <a:latin typeface="Calibri"/>
                <a:cs typeface="Calibri"/>
              </a:rPr>
              <a:t> </a:t>
            </a:r>
            <a:r>
              <a:rPr sz="3200" spc="-10" dirty="0">
                <a:latin typeface="Calibri"/>
                <a:cs typeface="Calibri"/>
              </a:rPr>
              <a:t>syndrome)</a:t>
            </a:r>
            <a:endParaRPr sz="3200" dirty="0">
              <a:latin typeface="Calibri"/>
              <a:cs typeface="Calibri"/>
            </a:endParaRPr>
          </a:p>
          <a:p>
            <a:pPr marL="12700">
              <a:lnSpc>
                <a:spcPct val="100000"/>
              </a:lnSpc>
              <a:spcBef>
                <a:spcPts val="254"/>
              </a:spcBef>
            </a:pPr>
            <a:r>
              <a:rPr sz="3200" spc="-10" dirty="0">
                <a:latin typeface="Calibri"/>
                <a:cs typeface="Calibri"/>
              </a:rPr>
              <a:t>-Severely</a:t>
            </a:r>
            <a:r>
              <a:rPr sz="3200" spc="-70" dirty="0">
                <a:latin typeface="Calibri"/>
                <a:cs typeface="Calibri"/>
              </a:rPr>
              <a:t> </a:t>
            </a:r>
            <a:r>
              <a:rPr sz="3200" dirty="0">
                <a:latin typeface="Calibri"/>
                <a:cs typeface="Calibri"/>
              </a:rPr>
              <a:t>impaired</a:t>
            </a:r>
            <a:r>
              <a:rPr sz="3200" spc="-70" dirty="0">
                <a:latin typeface="Calibri"/>
                <a:cs typeface="Calibri"/>
              </a:rPr>
              <a:t> </a:t>
            </a:r>
            <a:r>
              <a:rPr sz="3200" dirty="0">
                <a:latin typeface="Calibri"/>
                <a:cs typeface="Calibri"/>
              </a:rPr>
              <a:t>left</a:t>
            </a:r>
            <a:r>
              <a:rPr sz="3200" spc="-80" dirty="0">
                <a:latin typeface="Calibri"/>
                <a:cs typeface="Calibri"/>
              </a:rPr>
              <a:t> </a:t>
            </a:r>
            <a:r>
              <a:rPr sz="3200" spc="-10" dirty="0">
                <a:latin typeface="Calibri"/>
                <a:cs typeface="Calibri"/>
              </a:rPr>
              <a:t>(systemic)</a:t>
            </a:r>
            <a:r>
              <a:rPr sz="3200" spc="-55" dirty="0">
                <a:latin typeface="Calibri"/>
                <a:cs typeface="Calibri"/>
              </a:rPr>
              <a:t> </a:t>
            </a:r>
            <a:r>
              <a:rPr sz="3200" dirty="0">
                <a:latin typeface="Calibri"/>
                <a:cs typeface="Calibri"/>
              </a:rPr>
              <a:t>ventricular</a:t>
            </a:r>
            <a:r>
              <a:rPr sz="3200" spc="-65" dirty="0">
                <a:latin typeface="Calibri"/>
                <a:cs typeface="Calibri"/>
              </a:rPr>
              <a:t> </a:t>
            </a:r>
            <a:r>
              <a:rPr sz="3200" spc="-10" dirty="0">
                <a:latin typeface="Calibri"/>
                <a:cs typeface="Calibri"/>
              </a:rPr>
              <a:t>function</a:t>
            </a:r>
            <a:endParaRPr sz="3200" dirty="0">
              <a:latin typeface="Calibri"/>
              <a:cs typeface="Calibri"/>
            </a:endParaRPr>
          </a:p>
        </p:txBody>
      </p:sp>
      <p:sp>
        <p:nvSpPr>
          <p:cNvPr id="7" name="object 7"/>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8" name="object 8"/>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body" idx="1"/>
          </p:nvPr>
        </p:nvSpPr>
        <p:spPr>
          <a:xfrm>
            <a:off x="332105" y="1985016"/>
            <a:ext cx="11527790" cy="8617744"/>
          </a:xfrm>
          <a:prstGeom prst="rect">
            <a:avLst/>
          </a:prstGeom>
        </p:spPr>
        <p:txBody>
          <a:bodyPr vert="horz" wrap="square" lIns="0" tIns="111760" rIns="0" bIns="0" rtlCol="0">
            <a:spAutoFit/>
          </a:bodyPr>
          <a:lstStyle/>
          <a:p>
            <a:pPr marL="240665" indent="-227965">
              <a:lnSpc>
                <a:spcPct val="100000"/>
              </a:lnSpc>
              <a:spcBef>
                <a:spcPts val="780"/>
              </a:spcBef>
              <a:buFont typeface="Arial"/>
              <a:buChar char="•"/>
              <a:tabLst>
                <a:tab pos="240665" algn="l"/>
              </a:tabLst>
            </a:pPr>
            <a:r>
              <a:rPr sz="2800" dirty="0"/>
              <a:t>Pulmonary</a:t>
            </a:r>
            <a:r>
              <a:rPr sz="2800" spc="-55" dirty="0"/>
              <a:t> </a:t>
            </a:r>
            <a:r>
              <a:rPr sz="2800" spc="-10" dirty="0"/>
              <a:t>hypertension</a:t>
            </a:r>
            <a:r>
              <a:rPr sz="2800" spc="-25" dirty="0"/>
              <a:t> </a:t>
            </a:r>
            <a:r>
              <a:rPr sz="2800" dirty="0"/>
              <a:t>and</a:t>
            </a:r>
            <a:r>
              <a:rPr sz="2800" spc="-60" dirty="0"/>
              <a:t> </a:t>
            </a:r>
            <a:r>
              <a:rPr sz="2800" dirty="0"/>
              <a:t>fixed</a:t>
            </a:r>
            <a:r>
              <a:rPr sz="2800" spc="-70" dirty="0"/>
              <a:t> </a:t>
            </a:r>
            <a:r>
              <a:rPr sz="2800" dirty="0"/>
              <a:t>PVR</a:t>
            </a:r>
            <a:r>
              <a:rPr sz="2800" spc="-55" dirty="0"/>
              <a:t> </a:t>
            </a:r>
            <a:r>
              <a:rPr sz="2800" dirty="0"/>
              <a:t>are</a:t>
            </a:r>
            <a:r>
              <a:rPr sz="2800" spc="-60" dirty="0"/>
              <a:t> </a:t>
            </a:r>
            <a:r>
              <a:rPr sz="2800" dirty="0"/>
              <a:t>dangerous</a:t>
            </a:r>
            <a:r>
              <a:rPr sz="2800" spc="-30" dirty="0"/>
              <a:t> </a:t>
            </a:r>
            <a:r>
              <a:rPr sz="2800" dirty="0"/>
              <a:t>and</a:t>
            </a:r>
            <a:r>
              <a:rPr sz="2800" spc="-60" dirty="0"/>
              <a:t> </a:t>
            </a:r>
            <a:r>
              <a:rPr sz="2800" dirty="0"/>
              <a:t>often</a:t>
            </a:r>
            <a:r>
              <a:rPr sz="2800" spc="-55" dirty="0"/>
              <a:t> </a:t>
            </a:r>
            <a:r>
              <a:rPr sz="2800" spc="-10" dirty="0"/>
              <a:t>fatal</a:t>
            </a:r>
            <a:r>
              <a:rPr sz="2800" spc="-65" dirty="0"/>
              <a:t> </a:t>
            </a:r>
            <a:r>
              <a:rPr sz="2800" dirty="0"/>
              <a:t>in</a:t>
            </a:r>
            <a:r>
              <a:rPr sz="2800" spc="-70" dirty="0"/>
              <a:t> </a:t>
            </a:r>
            <a:r>
              <a:rPr sz="2800" spc="-10" dirty="0"/>
              <a:t>pregnancy.</a:t>
            </a:r>
            <a:endParaRPr lang="en-US" sz="2800" spc="-10" dirty="0"/>
          </a:p>
          <a:p>
            <a:pPr marL="240665" indent="-227965">
              <a:lnSpc>
                <a:spcPct val="100000"/>
              </a:lnSpc>
              <a:spcBef>
                <a:spcPts val="780"/>
              </a:spcBef>
              <a:buFont typeface="Arial"/>
              <a:buChar char="•"/>
              <a:tabLst>
                <a:tab pos="240665" algn="l"/>
              </a:tabLst>
            </a:pPr>
            <a:endParaRPr lang="en-US" sz="2800" spc="-10" dirty="0"/>
          </a:p>
          <a:p>
            <a:pPr marL="240665" indent="-227965">
              <a:lnSpc>
                <a:spcPts val="2165"/>
              </a:lnSpc>
              <a:spcBef>
                <a:spcPts val="765"/>
              </a:spcBef>
              <a:buFont typeface="Arial"/>
              <a:buChar char="•"/>
              <a:tabLst>
                <a:tab pos="240665" algn="l"/>
              </a:tabLst>
            </a:pPr>
            <a:r>
              <a:rPr lang="en-US" sz="2800" dirty="0"/>
              <a:t>Other</a:t>
            </a:r>
            <a:r>
              <a:rPr lang="en-US" sz="2800" spc="-50" dirty="0"/>
              <a:t> </a:t>
            </a:r>
            <a:r>
              <a:rPr lang="en-US" sz="2800" spc="-10" dirty="0"/>
              <a:t>contraindications</a:t>
            </a:r>
            <a:r>
              <a:rPr lang="en-US" sz="2800" spc="-35" dirty="0"/>
              <a:t> </a:t>
            </a:r>
            <a:r>
              <a:rPr lang="en-US" sz="2800" dirty="0"/>
              <a:t>to</a:t>
            </a:r>
            <a:r>
              <a:rPr lang="en-US" sz="2800" spc="-50" dirty="0"/>
              <a:t> </a:t>
            </a:r>
            <a:r>
              <a:rPr lang="en-US" sz="2800" dirty="0"/>
              <a:t>pregnancy</a:t>
            </a:r>
            <a:r>
              <a:rPr lang="en-US" sz="2800" spc="-35" dirty="0"/>
              <a:t> </a:t>
            </a:r>
            <a:r>
              <a:rPr lang="en-US" sz="2800" dirty="0"/>
              <a:t>include</a:t>
            </a:r>
            <a:r>
              <a:rPr lang="en-US" sz="2800" spc="-55" dirty="0"/>
              <a:t> </a:t>
            </a:r>
            <a:r>
              <a:rPr lang="en-US" sz="2800" dirty="0"/>
              <a:t>a</a:t>
            </a:r>
            <a:r>
              <a:rPr lang="en-US" sz="2800" spc="-60" dirty="0"/>
              <a:t> </a:t>
            </a:r>
            <a:r>
              <a:rPr lang="en-US" sz="2800" dirty="0"/>
              <a:t>dilated</a:t>
            </a:r>
            <a:r>
              <a:rPr lang="en-US" sz="2800" spc="-65" dirty="0"/>
              <a:t> </a:t>
            </a:r>
            <a:r>
              <a:rPr lang="en-US" sz="2800" dirty="0"/>
              <a:t>aortic</a:t>
            </a:r>
            <a:r>
              <a:rPr lang="en-US" sz="2800" spc="-50" dirty="0"/>
              <a:t> </a:t>
            </a:r>
            <a:r>
              <a:rPr lang="en-US" sz="2800" dirty="0"/>
              <a:t>root</a:t>
            </a:r>
            <a:r>
              <a:rPr lang="en-US" sz="2800" spc="-45" dirty="0"/>
              <a:t> </a:t>
            </a:r>
            <a:r>
              <a:rPr lang="en-US" sz="2800" dirty="0"/>
              <a:t>&gt;4.5</a:t>
            </a:r>
            <a:r>
              <a:rPr lang="en-US" sz="2800" spc="-60" dirty="0"/>
              <a:t> </a:t>
            </a:r>
            <a:r>
              <a:rPr lang="en-US" sz="2800" dirty="0"/>
              <a:t>cm,</a:t>
            </a:r>
            <a:r>
              <a:rPr lang="en-US" sz="2800" spc="-55" dirty="0"/>
              <a:t> </a:t>
            </a:r>
            <a:r>
              <a:rPr lang="en-US" sz="2800" dirty="0"/>
              <a:t>severe</a:t>
            </a:r>
            <a:r>
              <a:rPr lang="en-US" sz="2800" spc="-45" dirty="0"/>
              <a:t> </a:t>
            </a:r>
            <a:r>
              <a:rPr lang="en-US" sz="2800" dirty="0"/>
              <a:t>left</a:t>
            </a:r>
            <a:r>
              <a:rPr lang="en-US" sz="2800" spc="-65" dirty="0"/>
              <a:t> </a:t>
            </a:r>
            <a:r>
              <a:rPr lang="en-US" sz="2800" dirty="0"/>
              <a:t>heart</a:t>
            </a:r>
            <a:r>
              <a:rPr lang="en-US" sz="2800" spc="-50" dirty="0"/>
              <a:t> </a:t>
            </a:r>
            <a:r>
              <a:rPr lang="en-US" sz="2800" dirty="0"/>
              <a:t>obstruction</a:t>
            </a:r>
            <a:r>
              <a:rPr lang="en-US" sz="2800" spc="-30" dirty="0"/>
              <a:t> </a:t>
            </a:r>
            <a:r>
              <a:rPr lang="en-US" sz="2800" spc="-20" dirty="0"/>
              <a:t>from </a:t>
            </a:r>
            <a:r>
              <a:rPr lang="en-US" sz="2800" dirty="0"/>
              <a:t>critical</a:t>
            </a:r>
            <a:r>
              <a:rPr lang="en-US" sz="2800" spc="-60" dirty="0"/>
              <a:t> </a:t>
            </a:r>
            <a:r>
              <a:rPr lang="en-US" sz="2800" dirty="0"/>
              <a:t>mitral</a:t>
            </a:r>
            <a:r>
              <a:rPr lang="en-US" sz="2800" spc="-65" dirty="0"/>
              <a:t> </a:t>
            </a:r>
            <a:r>
              <a:rPr lang="en-US" sz="2800" dirty="0"/>
              <a:t>or</a:t>
            </a:r>
            <a:r>
              <a:rPr lang="en-US" sz="2800" spc="-60" dirty="0"/>
              <a:t> </a:t>
            </a:r>
            <a:r>
              <a:rPr lang="en-US" sz="2800" dirty="0"/>
              <a:t>aortic</a:t>
            </a:r>
            <a:r>
              <a:rPr lang="en-US" sz="2800" spc="-50" dirty="0"/>
              <a:t> </a:t>
            </a:r>
            <a:r>
              <a:rPr lang="en-US" sz="2800" dirty="0"/>
              <a:t>stenosis</a:t>
            </a:r>
            <a:r>
              <a:rPr lang="en-US" sz="2800" spc="-35" dirty="0"/>
              <a:t> </a:t>
            </a:r>
            <a:r>
              <a:rPr lang="en-US" sz="2800" dirty="0"/>
              <a:t>and</a:t>
            </a:r>
            <a:r>
              <a:rPr lang="en-US" sz="2800" spc="-60" dirty="0"/>
              <a:t> </a:t>
            </a:r>
            <a:r>
              <a:rPr lang="en-US" sz="2800" dirty="0"/>
              <a:t>severe</a:t>
            </a:r>
            <a:r>
              <a:rPr lang="en-US" sz="2800" spc="-40" dirty="0"/>
              <a:t> </a:t>
            </a:r>
            <a:r>
              <a:rPr lang="en-US" sz="2800" spc="-10" dirty="0"/>
              <a:t>impairment</a:t>
            </a:r>
            <a:r>
              <a:rPr lang="en-US" sz="2800" spc="-60" dirty="0"/>
              <a:t> </a:t>
            </a:r>
            <a:r>
              <a:rPr lang="en-US" sz="2800" dirty="0"/>
              <a:t>of</a:t>
            </a:r>
            <a:r>
              <a:rPr lang="en-US" sz="2800" spc="-55" dirty="0"/>
              <a:t> </a:t>
            </a:r>
            <a:r>
              <a:rPr lang="en-US" sz="2800" dirty="0"/>
              <a:t>left</a:t>
            </a:r>
            <a:r>
              <a:rPr lang="en-US" sz="2800" spc="-65" dirty="0"/>
              <a:t> </a:t>
            </a:r>
            <a:r>
              <a:rPr lang="en-US" sz="2800" spc="-10" dirty="0"/>
              <a:t>ventricular</a:t>
            </a:r>
            <a:r>
              <a:rPr lang="en-US" sz="2800" spc="-60" dirty="0"/>
              <a:t> </a:t>
            </a:r>
            <a:r>
              <a:rPr lang="en-US" sz="2800" spc="-10" dirty="0"/>
              <a:t>function.</a:t>
            </a:r>
          </a:p>
          <a:p>
            <a:pPr marL="241300">
              <a:lnSpc>
                <a:spcPts val="2165"/>
              </a:lnSpc>
            </a:pPr>
            <a:endParaRPr lang="en-US" sz="2800" spc="-10" dirty="0"/>
          </a:p>
          <a:p>
            <a:pPr marL="241300" marR="5080" indent="-228600">
              <a:lnSpc>
                <a:spcPts val="2050"/>
              </a:lnSpc>
              <a:spcBef>
                <a:spcPts val="1030"/>
              </a:spcBef>
              <a:buChar char="•"/>
              <a:tabLst>
                <a:tab pos="241300" algn="l"/>
                <a:tab pos="294005" algn="l"/>
              </a:tabLst>
            </a:pPr>
            <a:r>
              <a:rPr lang="en-US" sz="2800" b="0" dirty="0">
                <a:latin typeface="Arial"/>
                <a:cs typeface="Arial"/>
              </a:rPr>
              <a:t>	</a:t>
            </a:r>
            <a:r>
              <a:rPr lang="en-US" sz="2800" dirty="0"/>
              <a:t>Any</a:t>
            </a:r>
            <a:r>
              <a:rPr lang="en-US" sz="2800" spc="-65" dirty="0"/>
              <a:t> </a:t>
            </a:r>
            <a:r>
              <a:rPr lang="en-US" sz="2800" spc="-10" dirty="0"/>
              <a:t>strategy</a:t>
            </a:r>
            <a:r>
              <a:rPr lang="en-US" sz="2800" spc="-40" dirty="0"/>
              <a:t> </a:t>
            </a:r>
            <a:r>
              <a:rPr lang="en-US" sz="2800" dirty="0"/>
              <a:t>for</a:t>
            </a:r>
            <a:r>
              <a:rPr lang="en-US" sz="2800" spc="-70" dirty="0"/>
              <a:t> </a:t>
            </a:r>
            <a:r>
              <a:rPr lang="en-US" sz="2800" spc="-10" dirty="0"/>
              <a:t>anticoagulation</a:t>
            </a:r>
            <a:r>
              <a:rPr lang="en-US" sz="2800" spc="-45" dirty="0"/>
              <a:t> </a:t>
            </a:r>
            <a:r>
              <a:rPr lang="en-US" sz="2800" dirty="0"/>
              <a:t>for</a:t>
            </a:r>
            <a:r>
              <a:rPr lang="en-US" sz="2800" spc="-60" dirty="0"/>
              <a:t> </a:t>
            </a:r>
            <a:r>
              <a:rPr lang="en-US" sz="2800" dirty="0"/>
              <a:t>a</a:t>
            </a:r>
            <a:r>
              <a:rPr lang="en-US" sz="2800" spc="-65" dirty="0"/>
              <a:t> </a:t>
            </a:r>
            <a:r>
              <a:rPr lang="en-US" sz="2800" dirty="0"/>
              <a:t>pregnant</a:t>
            </a:r>
            <a:r>
              <a:rPr lang="en-US" sz="2800" spc="-35" dirty="0"/>
              <a:t> </a:t>
            </a:r>
            <a:r>
              <a:rPr lang="en-US" sz="2800" dirty="0"/>
              <a:t>woman</a:t>
            </a:r>
            <a:r>
              <a:rPr lang="en-US" sz="2800" spc="-65" dirty="0"/>
              <a:t> </a:t>
            </a:r>
            <a:r>
              <a:rPr lang="en-US" sz="2800" dirty="0"/>
              <a:t>with</a:t>
            </a:r>
            <a:r>
              <a:rPr lang="en-US" sz="2800" spc="-60" dirty="0"/>
              <a:t> </a:t>
            </a:r>
            <a:r>
              <a:rPr lang="en-US" sz="2800" dirty="0"/>
              <a:t>a</a:t>
            </a:r>
            <a:r>
              <a:rPr lang="en-US" sz="2800" spc="-60" dirty="0"/>
              <a:t> </a:t>
            </a:r>
            <a:r>
              <a:rPr lang="en-US" sz="2800" dirty="0"/>
              <a:t>mechanical</a:t>
            </a:r>
            <a:r>
              <a:rPr lang="en-US" sz="2800" spc="-35" dirty="0"/>
              <a:t> </a:t>
            </a:r>
            <a:r>
              <a:rPr lang="en-US" sz="2800" dirty="0"/>
              <a:t>heart</a:t>
            </a:r>
            <a:r>
              <a:rPr lang="en-US" sz="2800" spc="-60" dirty="0"/>
              <a:t> </a:t>
            </a:r>
            <a:r>
              <a:rPr lang="en-US" sz="2800" dirty="0"/>
              <a:t>valve</a:t>
            </a:r>
            <a:r>
              <a:rPr lang="en-US" sz="2800" spc="-65" dirty="0"/>
              <a:t> </a:t>
            </a:r>
            <a:r>
              <a:rPr lang="en-US" sz="2800" dirty="0"/>
              <a:t>is</a:t>
            </a:r>
            <a:r>
              <a:rPr lang="en-US" sz="2800" spc="-65" dirty="0"/>
              <a:t> </a:t>
            </a:r>
            <a:r>
              <a:rPr lang="en-US" sz="2800" dirty="0"/>
              <a:t>associated</a:t>
            </a:r>
            <a:r>
              <a:rPr lang="en-US" sz="2800" spc="-35" dirty="0"/>
              <a:t> </a:t>
            </a:r>
            <a:r>
              <a:rPr lang="en-US" sz="2800" dirty="0"/>
              <a:t>with</a:t>
            </a:r>
            <a:r>
              <a:rPr lang="en-US" sz="2800" spc="-65" dirty="0"/>
              <a:t> </a:t>
            </a:r>
            <a:r>
              <a:rPr lang="en-US" sz="2800" spc="-10" dirty="0"/>
              <a:t>risks </a:t>
            </a:r>
            <a:r>
              <a:rPr lang="en-US" sz="2800" dirty="0"/>
              <a:t>to</a:t>
            </a:r>
            <a:r>
              <a:rPr lang="en-US" sz="2800" spc="-75" dirty="0"/>
              <a:t> </a:t>
            </a:r>
            <a:r>
              <a:rPr lang="en-US" sz="2800" dirty="0"/>
              <a:t>the</a:t>
            </a:r>
            <a:r>
              <a:rPr lang="en-US" sz="2800" spc="-50" dirty="0"/>
              <a:t> </a:t>
            </a:r>
            <a:r>
              <a:rPr lang="en-US" sz="2800" dirty="0"/>
              <a:t>mother</a:t>
            </a:r>
            <a:r>
              <a:rPr lang="en-US" sz="2800" spc="-60" dirty="0"/>
              <a:t> </a:t>
            </a:r>
            <a:r>
              <a:rPr lang="en-US" sz="2800" dirty="0"/>
              <a:t>and/or</a:t>
            </a:r>
            <a:r>
              <a:rPr lang="en-US" sz="2800" spc="-70" dirty="0"/>
              <a:t> </a:t>
            </a:r>
            <a:r>
              <a:rPr lang="en-US" sz="2800" dirty="0"/>
              <a:t>fetus.</a:t>
            </a:r>
            <a:r>
              <a:rPr lang="en-US" sz="2800" spc="-45" dirty="0"/>
              <a:t> </a:t>
            </a:r>
            <a:r>
              <a:rPr lang="en-US" sz="2800" dirty="0"/>
              <a:t>Careful,</a:t>
            </a:r>
            <a:r>
              <a:rPr lang="en-US" sz="2800" spc="-70" dirty="0"/>
              <a:t> </a:t>
            </a:r>
            <a:r>
              <a:rPr lang="en-US" sz="2800" spc="-10" dirty="0"/>
              <a:t>informed</a:t>
            </a:r>
            <a:r>
              <a:rPr lang="en-US" sz="2800" spc="-70" dirty="0"/>
              <a:t> </a:t>
            </a:r>
            <a:r>
              <a:rPr lang="en-US" sz="2800" dirty="0"/>
              <a:t>and</a:t>
            </a:r>
            <a:r>
              <a:rPr lang="en-US" sz="2800" spc="-55" dirty="0"/>
              <a:t> </a:t>
            </a:r>
            <a:r>
              <a:rPr lang="en-US" sz="2800" dirty="0"/>
              <a:t>balanced</a:t>
            </a:r>
            <a:r>
              <a:rPr lang="en-US" sz="2800" spc="-60" dirty="0"/>
              <a:t> </a:t>
            </a:r>
            <a:r>
              <a:rPr lang="en-US" sz="2800" spc="-10" dirty="0"/>
              <a:t>pre-</a:t>
            </a:r>
            <a:r>
              <a:rPr lang="en-US" sz="2800" dirty="0"/>
              <a:t>pregnancy</a:t>
            </a:r>
            <a:r>
              <a:rPr lang="en-US" sz="2800" spc="-25" dirty="0"/>
              <a:t> </a:t>
            </a:r>
            <a:r>
              <a:rPr lang="en-US" sz="2800" dirty="0"/>
              <a:t>counseling</a:t>
            </a:r>
            <a:r>
              <a:rPr lang="en-US" sz="2800" spc="-45" dirty="0"/>
              <a:t> </a:t>
            </a:r>
            <a:r>
              <a:rPr lang="en-US" sz="2800" dirty="0"/>
              <a:t>is</a:t>
            </a:r>
            <a:r>
              <a:rPr lang="en-US" sz="2800" spc="-75" dirty="0"/>
              <a:t> </a:t>
            </a:r>
            <a:r>
              <a:rPr lang="en-US" sz="2800" spc="-10" dirty="0"/>
              <a:t>vital.</a:t>
            </a:r>
          </a:p>
          <a:p>
            <a:pPr marL="241300" marR="5080" indent="-228600">
              <a:lnSpc>
                <a:spcPts val="2050"/>
              </a:lnSpc>
              <a:spcBef>
                <a:spcPts val="1030"/>
              </a:spcBef>
              <a:buChar char="•"/>
              <a:tabLst>
                <a:tab pos="241300" algn="l"/>
                <a:tab pos="294005" algn="l"/>
              </a:tabLst>
            </a:pPr>
            <a:endParaRPr lang="en-US" sz="2800" spc="-10" dirty="0"/>
          </a:p>
          <a:p>
            <a:pPr marL="241300" marR="252729" indent="-228600">
              <a:lnSpc>
                <a:spcPts val="2050"/>
              </a:lnSpc>
              <a:spcBef>
                <a:spcPts val="1015"/>
              </a:spcBef>
              <a:buChar char="•"/>
              <a:tabLst>
                <a:tab pos="241300" algn="l"/>
                <a:tab pos="294005" algn="l"/>
              </a:tabLst>
            </a:pPr>
            <a:r>
              <a:rPr lang="en-US" sz="2800" b="0" dirty="0">
                <a:latin typeface="Arial"/>
                <a:cs typeface="Arial"/>
              </a:rPr>
              <a:t>	</a:t>
            </a:r>
            <a:r>
              <a:rPr lang="en-US" sz="2800" spc="-10" dirty="0"/>
              <a:t>Peripartum</a:t>
            </a:r>
            <a:r>
              <a:rPr lang="en-US" sz="2800" spc="-30" dirty="0"/>
              <a:t> </a:t>
            </a:r>
            <a:r>
              <a:rPr lang="en-US" sz="2800" spc="-20" dirty="0"/>
              <a:t>cardiomyopathy </a:t>
            </a:r>
            <a:r>
              <a:rPr lang="en-US" sz="2800" dirty="0"/>
              <a:t>should</a:t>
            </a:r>
            <a:r>
              <a:rPr lang="en-US" sz="2800" spc="-40" dirty="0"/>
              <a:t> </a:t>
            </a:r>
            <a:r>
              <a:rPr lang="en-US" sz="2800" dirty="0"/>
              <a:t>be</a:t>
            </a:r>
            <a:r>
              <a:rPr lang="en-US" sz="2800" spc="-50" dirty="0"/>
              <a:t> </a:t>
            </a:r>
            <a:r>
              <a:rPr lang="en-US" sz="2800" spc="-10" dirty="0"/>
              <a:t>treated</a:t>
            </a:r>
            <a:r>
              <a:rPr lang="en-US" sz="2800" spc="-45" dirty="0"/>
              <a:t> </a:t>
            </a:r>
            <a:r>
              <a:rPr lang="en-US" sz="2800" dirty="0"/>
              <a:t>with</a:t>
            </a:r>
            <a:r>
              <a:rPr lang="en-US" sz="2800" spc="-60" dirty="0"/>
              <a:t> </a:t>
            </a:r>
            <a:r>
              <a:rPr lang="en-US" sz="2800" spc="-10" dirty="0"/>
              <a:t>conventional</a:t>
            </a:r>
            <a:r>
              <a:rPr lang="en-US" sz="2800" spc="-40" dirty="0"/>
              <a:t> </a:t>
            </a:r>
            <a:r>
              <a:rPr lang="en-US" sz="2800" dirty="0"/>
              <a:t>heart</a:t>
            </a:r>
            <a:r>
              <a:rPr lang="en-US" sz="2800" spc="-40" dirty="0"/>
              <a:t> </a:t>
            </a:r>
            <a:r>
              <a:rPr lang="en-US" sz="2800" spc="-10" dirty="0"/>
              <a:t>failure</a:t>
            </a:r>
            <a:r>
              <a:rPr lang="en-US" sz="2800" spc="-55" dirty="0"/>
              <a:t> </a:t>
            </a:r>
            <a:r>
              <a:rPr lang="en-US" sz="2800" dirty="0"/>
              <a:t>therapy</a:t>
            </a:r>
            <a:r>
              <a:rPr lang="en-US" sz="2800" spc="-45" dirty="0"/>
              <a:t> </a:t>
            </a:r>
            <a:r>
              <a:rPr lang="en-US" sz="2800" dirty="0"/>
              <a:t>(including</a:t>
            </a:r>
            <a:r>
              <a:rPr lang="en-US" sz="2800" spc="30" dirty="0"/>
              <a:t> </a:t>
            </a:r>
            <a:r>
              <a:rPr lang="en-US" sz="2800" spc="-10" dirty="0" err="1"/>
              <a:t>thrombo</a:t>
            </a:r>
            <a:r>
              <a:rPr lang="en-US" sz="2800" spc="-10" dirty="0"/>
              <a:t> prophylaxis),</a:t>
            </a:r>
            <a:r>
              <a:rPr lang="en-US" sz="2800" spc="-50" dirty="0"/>
              <a:t> </a:t>
            </a:r>
            <a:r>
              <a:rPr lang="en-US" sz="2800" u="heavy" dirty="0">
                <a:uFill>
                  <a:solidFill>
                    <a:srgbClr val="000000"/>
                  </a:solidFill>
                </a:uFill>
              </a:rPr>
              <a:t>with</a:t>
            </a:r>
            <a:r>
              <a:rPr lang="en-US" sz="2800" u="heavy" spc="-55" dirty="0">
                <a:uFill>
                  <a:solidFill>
                    <a:srgbClr val="000000"/>
                  </a:solidFill>
                </a:uFill>
              </a:rPr>
              <a:t> </a:t>
            </a:r>
            <a:r>
              <a:rPr lang="en-US" sz="2800" u="heavy" dirty="0">
                <a:uFill>
                  <a:solidFill>
                    <a:srgbClr val="000000"/>
                  </a:solidFill>
                </a:uFill>
              </a:rPr>
              <a:t>the</a:t>
            </a:r>
            <a:r>
              <a:rPr lang="en-US" sz="2800" u="heavy" spc="-55" dirty="0">
                <a:uFill>
                  <a:solidFill>
                    <a:srgbClr val="000000"/>
                  </a:solidFill>
                </a:uFill>
              </a:rPr>
              <a:t> </a:t>
            </a:r>
            <a:r>
              <a:rPr lang="en-US" sz="2800" u="heavy" spc="-10" dirty="0">
                <a:uFill>
                  <a:solidFill>
                    <a:srgbClr val="000000"/>
                  </a:solidFill>
                </a:uFill>
              </a:rPr>
              <a:t>exception</a:t>
            </a:r>
            <a:r>
              <a:rPr lang="en-US" sz="2800" u="heavy" spc="-25" dirty="0">
                <a:uFill>
                  <a:solidFill>
                    <a:srgbClr val="000000"/>
                  </a:solidFill>
                </a:uFill>
              </a:rPr>
              <a:t> </a:t>
            </a:r>
            <a:r>
              <a:rPr lang="en-US" sz="2800" u="heavy" dirty="0">
                <a:uFill>
                  <a:solidFill>
                    <a:srgbClr val="000000"/>
                  </a:solidFill>
                </a:uFill>
              </a:rPr>
              <a:t>that</a:t>
            </a:r>
            <a:r>
              <a:rPr lang="en-US" sz="2800" u="heavy" spc="-55" dirty="0">
                <a:uFill>
                  <a:solidFill>
                    <a:srgbClr val="000000"/>
                  </a:solidFill>
                </a:uFill>
              </a:rPr>
              <a:t> </a:t>
            </a:r>
            <a:r>
              <a:rPr lang="en-US" sz="2800" u="heavy" dirty="0">
                <a:uFill>
                  <a:solidFill>
                    <a:srgbClr val="000000"/>
                  </a:solidFill>
                </a:uFill>
              </a:rPr>
              <a:t>ACE</a:t>
            </a:r>
            <a:r>
              <a:rPr lang="en-US" sz="2800" u="heavy" spc="-70" dirty="0">
                <a:uFill>
                  <a:solidFill>
                    <a:srgbClr val="000000"/>
                  </a:solidFill>
                </a:uFill>
              </a:rPr>
              <a:t> </a:t>
            </a:r>
            <a:r>
              <a:rPr lang="en-US" sz="2800" u="heavy" dirty="0">
                <a:uFill>
                  <a:solidFill>
                    <a:srgbClr val="000000"/>
                  </a:solidFill>
                </a:uFill>
              </a:rPr>
              <a:t>inhibitors</a:t>
            </a:r>
            <a:r>
              <a:rPr lang="en-US" sz="2800" u="heavy" spc="-35" dirty="0">
                <a:uFill>
                  <a:solidFill>
                    <a:srgbClr val="000000"/>
                  </a:solidFill>
                </a:uFill>
              </a:rPr>
              <a:t> </a:t>
            </a:r>
            <a:r>
              <a:rPr lang="en-US" sz="2800" u="heavy" dirty="0">
                <a:uFill>
                  <a:solidFill>
                    <a:srgbClr val="000000"/>
                  </a:solidFill>
                </a:uFill>
              </a:rPr>
              <a:t>are</a:t>
            </a:r>
            <a:r>
              <a:rPr lang="en-US" sz="2800" u="heavy" spc="-55" dirty="0">
                <a:uFill>
                  <a:solidFill>
                    <a:srgbClr val="000000"/>
                  </a:solidFill>
                </a:uFill>
              </a:rPr>
              <a:t> </a:t>
            </a:r>
            <a:r>
              <a:rPr lang="en-US" sz="2800" u="heavy" dirty="0">
                <a:uFill>
                  <a:solidFill>
                    <a:srgbClr val="000000"/>
                  </a:solidFill>
                </a:uFill>
              </a:rPr>
              <a:t>withheld</a:t>
            </a:r>
            <a:r>
              <a:rPr lang="en-US" sz="2800" u="heavy" spc="-45" dirty="0">
                <a:uFill>
                  <a:solidFill>
                    <a:srgbClr val="000000"/>
                  </a:solidFill>
                </a:uFill>
              </a:rPr>
              <a:t> </a:t>
            </a:r>
            <a:r>
              <a:rPr lang="en-US" sz="2800" u="heavy" dirty="0">
                <a:uFill>
                  <a:solidFill>
                    <a:srgbClr val="000000"/>
                  </a:solidFill>
                </a:uFill>
              </a:rPr>
              <a:t>until</a:t>
            </a:r>
            <a:r>
              <a:rPr lang="en-US" sz="2800" u="heavy" spc="-55" dirty="0">
                <a:uFill>
                  <a:solidFill>
                    <a:srgbClr val="000000"/>
                  </a:solidFill>
                </a:uFill>
              </a:rPr>
              <a:t> </a:t>
            </a:r>
            <a:r>
              <a:rPr lang="en-US" sz="2800" u="heavy" dirty="0">
                <a:uFill>
                  <a:solidFill>
                    <a:srgbClr val="000000"/>
                  </a:solidFill>
                </a:uFill>
              </a:rPr>
              <a:t>after</a:t>
            </a:r>
            <a:r>
              <a:rPr lang="en-US" sz="2800" u="heavy" spc="-60" dirty="0">
                <a:uFill>
                  <a:solidFill>
                    <a:srgbClr val="000000"/>
                  </a:solidFill>
                </a:uFill>
              </a:rPr>
              <a:t> </a:t>
            </a:r>
            <a:r>
              <a:rPr lang="en-US" sz="2800" u="heavy" spc="-10" dirty="0">
                <a:uFill>
                  <a:solidFill>
                    <a:srgbClr val="000000"/>
                  </a:solidFill>
                </a:uFill>
              </a:rPr>
              <a:t>delivery.</a:t>
            </a:r>
          </a:p>
          <a:p>
            <a:pPr marL="241300" marR="252729" indent="-228600">
              <a:lnSpc>
                <a:spcPts val="2050"/>
              </a:lnSpc>
              <a:spcBef>
                <a:spcPts val="1015"/>
              </a:spcBef>
              <a:buChar char="•"/>
              <a:tabLst>
                <a:tab pos="241300" algn="l"/>
                <a:tab pos="294005" algn="l"/>
              </a:tabLst>
            </a:pPr>
            <a:endParaRPr lang="en-US" sz="2800" u="heavy" spc="-10" dirty="0">
              <a:uFill>
                <a:solidFill>
                  <a:srgbClr val="000000"/>
                </a:solidFill>
              </a:uFill>
            </a:endParaRPr>
          </a:p>
          <a:p>
            <a:pPr marL="241300" marR="164465" indent="-228600">
              <a:lnSpc>
                <a:spcPts val="2050"/>
              </a:lnSpc>
              <a:spcBef>
                <a:spcPts val="1000"/>
              </a:spcBef>
              <a:buChar char="•"/>
              <a:tabLst>
                <a:tab pos="241300" algn="l"/>
                <a:tab pos="294005" algn="l"/>
              </a:tabLst>
            </a:pPr>
            <a:r>
              <a:rPr lang="en-US" sz="2800" b="0" dirty="0">
                <a:latin typeface="Arial"/>
                <a:cs typeface="Arial"/>
              </a:rPr>
              <a:t>	</a:t>
            </a:r>
            <a:r>
              <a:rPr lang="en-US" sz="2800" spc="-10" dirty="0"/>
              <a:t>Women</a:t>
            </a:r>
            <a:r>
              <a:rPr lang="en-US" sz="2800" spc="-25" dirty="0"/>
              <a:t> </a:t>
            </a:r>
            <a:r>
              <a:rPr lang="en-US" sz="2800" dirty="0"/>
              <a:t>with</a:t>
            </a:r>
            <a:r>
              <a:rPr lang="en-US" sz="2800" spc="-55" dirty="0"/>
              <a:t> </a:t>
            </a:r>
            <a:r>
              <a:rPr lang="en-US" sz="2800" spc="-10" dirty="0"/>
              <a:t>significant</a:t>
            </a:r>
            <a:r>
              <a:rPr lang="en-US" sz="2800" spc="-50" dirty="0"/>
              <a:t> </a:t>
            </a:r>
            <a:r>
              <a:rPr lang="en-US" sz="2800" dirty="0"/>
              <a:t>heart</a:t>
            </a:r>
            <a:r>
              <a:rPr lang="en-US" sz="2800" spc="-35" dirty="0"/>
              <a:t> </a:t>
            </a:r>
            <a:r>
              <a:rPr lang="en-US" sz="2800" dirty="0"/>
              <a:t>disease</a:t>
            </a:r>
            <a:r>
              <a:rPr lang="en-US" sz="2800" spc="-30" dirty="0"/>
              <a:t> </a:t>
            </a:r>
            <a:r>
              <a:rPr lang="en-US" sz="2800" dirty="0"/>
              <a:t>need</a:t>
            </a:r>
            <a:r>
              <a:rPr lang="en-US" sz="2800" spc="-50" dirty="0"/>
              <a:t> </a:t>
            </a:r>
            <a:r>
              <a:rPr lang="en-US" sz="2800" spc="-10" dirty="0"/>
              <a:t>multidisciplinary</a:t>
            </a:r>
            <a:r>
              <a:rPr lang="en-US" sz="2800" spc="-50" dirty="0"/>
              <a:t> </a:t>
            </a:r>
            <a:r>
              <a:rPr lang="en-US" sz="2800" dirty="0"/>
              <a:t>care</a:t>
            </a:r>
            <a:r>
              <a:rPr lang="en-US" sz="2800" spc="-35" dirty="0"/>
              <a:t> </a:t>
            </a:r>
            <a:r>
              <a:rPr lang="en-US" sz="2800" dirty="0"/>
              <a:t>in</a:t>
            </a:r>
            <a:r>
              <a:rPr lang="en-US" sz="2800" spc="-40" dirty="0"/>
              <a:t> </a:t>
            </a:r>
            <a:r>
              <a:rPr lang="en-US" sz="2800" dirty="0"/>
              <a:t>a</a:t>
            </a:r>
            <a:r>
              <a:rPr lang="en-US" sz="2800" spc="-55" dirty="0"/>
              <a:t> </a:t>
            </a:r>
            <a:r>
              <a:rPr lang="en-US" sz="2800" dirty="0"/>
              <a:t>specialist</a:t>
            </a:r>
            <a:r>
              <a:rPr lang="en-US" sz="2800" spc="-35" dirty="0"/>
              <a:t> </a:t>
            </a:r>
            <a:r>
              <a:rPr lang="en-US" sz="2800" dirty="0" err="1"/>
              <a:t>centre</a:t>
            </a:r>
            <a:r>
              <a:rPr lang="en-US" sz="2800" spc="-30" dirty="0"/>
              <a:t> </a:t>
            </a:r>
            <a:r>
              <a:rPr lang="en-US" sz="2800" dirty="0"/>
              <a:t>by</a:t>
            </a:r>
            <a:r>
              <a:rPr lang="en-US" sz="2800" spc="-50" dirty="0"/>
              <a:t> </a:t>
            </a:r>
            <a:r>
              <a:rPr lang="en-US" sz="2800" spc="-10" dirty="0"/>
              <a:t>obstetricians, cardiologists</a:t>
            </a:r>
            <a:r>
              <a:rPr lang="en-US" sz="2800" spc="-25" dirty="0"/>
              <a:t> </a:t>
            </a:r>
            <a:r>
              <a:rPr lang="en-US" sz="2800" dirty="0"/>
              <a:t>and</a:t>
            </a:r>
            <a:r>
              <a:rPr lang="en-US" sz="2800" spc="-40" dirty="0"/>
              <a:t> </a:t>
            </a:r>
            <a:r>
              <a:rPr lang="en-US" sz="2800" spc="-10" dirty="0"/>
              <a:t>anesthetists</a:t>
            </a:r>
            <a:r>
              <a:rPr lang="en-US" sz="2800" spc="-15" dirty="0"/>
              <a:t> </a:t>
            </a:r>
            <a:r>
              <a:rPr lang="en-US" sz="2800" dirty="0"/>
              <a:t>with</a:t>
            </a:r>
            <a:r>
              <a:rPr lang="en-US" sz="2800" spc="-45" dirty="0"/>
              <a:t> </a:t>
            </a:r>
            <a:r>
              <a:rPr lang="en-US" sz="2800" spc="-10" dirty="0"/>
              <a:t>expertise</a:t>
            </a:r>
            <a:r>
              <a:rPr lang="en-US" sz="2800" spc="-45" dirty="0"/>
              <a:t> </a:t>
            </a:r>
            <a:r>
              <a:rPr lang="en-US" sz="2800" dirty="0"/>
              <a:t>in</a:t>
            </a:r>
            <a:r>
              <a:rPr lang="en-US" sz="2800" spc="-50" dirty="0"/>
              <a:t> </a:t>
            </a:r>
            <a:r>
              <a:rPr lang="en-US" sz="2800" dirty="0"/>
              <a:t>the</a:t>
            </a:r>
            <a:r>
              <a:rPr lang="en-US" sz="2800" spc="-30" dirty="0"/>
              <a:t> </a:t>
            </a:r>
            <a:r>
              <a:rPr lang="en-US" sz="2800" dirty="0"/>
              <a:t>care</a:t>
            </a:r>
            <a:r>
              <a:rPr lang="en-US" sz="2800" spc="-30" dirty="0"/>
              <a:t> </a:t>
            </a:r>
            <a:r>
              <a:rPr lang="en-US" sz="2800" dirty="0"/>
              <a:t>of</a:t>
            </a:r>
            <a:r>
              <a:rPr lang="en-US" sz="2800" spc="-50" dirty="0"/>
              <a:t> </a:t>
            </a:r>
            <a:r>
              <a:rPr lang="en-US" sz="2800" dirty="0"/>
              <a:t>heart</a:t>
            </a:r>
            <a:r>
              <a:rPr lang="en-US" sz="2800" spc="-35" dirty="0"/>
              <a:t> </a:t>
            </a:r>
            <a:r>
              <a:rPr lang="en-US" sz="2800" dirty="0"/>
              <a:t>disease</a:t>
            </a:r>
            <a:r>
              <a:rPr lang="en-US" sz="2800" spc="-30" dirty="0"/>
              <a:t> </a:t>
            </a:r>
            <a:r>
              <a:rPr lang="en-US" sz="2800" dirty="0"/>
              <a:t>in</a:t>
            </a:r>
            <a:r>
              <a:rPr lang="en-US" sz="2800" spc="-50" dirty="0"/>
              <a:t> </a:t>
            </a:r>
            <a:r>
              <a:rPr lang="en-US" sz="2800" spc="-20" dirty="0"/>
              <a:t>pregnancy.</a:t>
            </a:r>
            <a:r>
              <a:rPr lang="en-US" sz="2800" dirty="0"/>
              <a:t> Agreed</a:t>
            </a:r>
            <a:r>
              <a:rPr lang="en-US" sz="2800" spc="-50" dirty="0"/>
              <a:t> </a:t>
            </a:r>
            <a:r>
              <a:rPr lang="en-US" sz="2800" spc="-10" dirty="0"/>
              <a:t>management </a:t>
            </a:r>
            <a:r>
              <a:rPr lang="en-US" sz="2800" dirty="0"/>
              <a:t>plans</a:t>
            </a:r>
            <a:r>
              <a:rPr lang="en-US" sz="2800" spc="-40" dirty="0"/>
              <a:t> </a:t>
            </a:r>
            <a:r>
              <a:rPr lang="en-US" sz="2800" dirty="0"/>
              <a:t>should</a:t>
            </a:r>
            <a:r>
              <a:rPr lang="en-US" sz="2800" spc="-15" dirty="0"/>
              <a:t> </a:t>
            </a:r>
            <a:r>
              <a:rPr lang="en-US" sz="2800" dirty="0"/>
              <a:t>be</a:t>
            </a:r>
            <a:r>
              <a:rPr lang="en-US" sz="2800" spc="-35" dirty="0"/>
              <a:t> </a:t>
            </a:r>
            <a:r>
              <a:rPr lang="en-US" sz="2800" spc="-10" dirty="0"/>
              <a:t>carefully</a:t>
            </a:r>
            <a:r>
              <a:rPr lang="en-US" sz="2800" spc="-45" dirty="0"/>
              <a:t> </a:t>
            </a:r>
            <a:r>
              <a:rPr lang="en-US" sz="2800" spc="-10" dirty="0"/>
              <a:t>documented.</a:t>
            </a:r>
          </a:p>
          <a:p>
            <a:pPr marL="241300" marR="164465" indent="-228600">
              <a:lnSpc>
                <a:spcPts val="2050"/>
              </a:lnSpc>
              <a:spcBef>
                <a:spcPts val="1000"/>
              </a:spcBef>
              <a:buChar char="•"/>
              <a:tabLst>
                <a:tab pos="241300" algn="l"/>
                <a:tab pos="294005" algn="l"/>
              </a:tabLst>
            </a:pPr>
            <a:endParaRPr lang="en-US" sz="2800" spc="-10" dirty="0"/>
          </a:p>
          <a:p>
            <a:pPr marL="240665" indent="-227965">
              <a:lnSpc>
                <a:spcPct val="100000"/>
              </a:lnSpc>
              <a:spcBef>
                <a:spcPts val="745"/>
              </a:spcBef>
              <a:buFont typeface="Arial"/>
              <a:buChar char="•"/>
              <a:tabLst>
                <a:tab pos="240665" algn="l"/>
              </a:tabLst>
            </a:pPr>
            <a:r>
              <a:rPr lang="en-US" sz="2800" dirty="0"/>
              <a:t>If</a:t>
            </a:r>
            <a:r>
              <a:rPr lang="en-US" sz="2800" spc="-60" dirty="0"/>
              <a:t> </a:t>
            </a:r>
            <a:r>
              <a:rPr lang="en-US" sz="2800" dirty="0"/>
              <a:t>pregnancy</a:t>
            </a:r>
            <a:r>
              <a:rPr lang="en-US" sz="2800" spc="-25" dirty="0"/>
              <a:t> </a:t>
            </a:r>
            <a:r>
              <a:rPr lang="en-US" sz="2800" dirty="0"/>
              <a:t>is</a:t>
            </a:r>
            <a:r>
              <a:rPr lang="en-US" sz="2800" spc="-55" dirty="0"/>
              <a:t> </a:t>
            </a:r>
            <a:r>
              <a:rPr lang="en-US" sz="2800" spc="-10" dirty="0"/>
              <a:t>contraindicated,</a:t>
            </a:r>
            <a:r>
              <a:rPr lang="en-US" sz="2800" spc="-40" dirty="0"/>
              <a:t> </a:t>
            </a:r>
            <a:r>
              <a:rPr lang="en-US" sz="2800" dirty="0"/>
              <a:t>then</a:t>
            </a:r>
            <a:r>
              <a:rPr lang="en-US" sz="2800" spc="-45" dirty="0"/>
              <a:t> </a:t>
            </a:r>
            <a:r>
              <a:rPr lang="en-US" sz="2800" spc="-10" dirty="0"/>
              <a:t>appropriate</a:t>
            </a:r>
            <a:r>
              <a:rPr lang="en-US" sz="2800" spc="-30" dirty="0"/>
              <a:t> </a:t>
            </a:r>
            <a:r>
              <a:rPr lang="en-US" sz="2800" spc="-10" dirty="0"/>
              <a:t>contraceptive</a:t>
            </a:r>
            <a:r>
              <a:rPr lang="en-US" sz="2800" spc="-30" dirty="0"/>
              <a:t> </a:t>
            </a:r>
            <a:r>
              <a:rPr lang="en-US" sz="2800" dirty="0"/>
              <a:t>advice</a:t>
            </a:r>
            <a:r>
              <a:rPr lang="en-US" sz="2800" spc="-50" dirty="0"/>
              <a:t> </a:t>
            </a:r>
            <a:r>
              <a:rPr lang="en-US" sz="2800" dirty="0"/>
              <a:t>is</a:t>
            </a:r>
            <a:r>
              <a:rPr lang="en-US" sz="2800" spc="-55" dirty="0"/>
              <a:t> </a:t>
            </a:r>
            <a:r>
              <a:rPr lang="en-US" sz="2800" spc="-10" dirty="0"/>
              <a:t>paramount.</a:t>
            </a:r>
          </a:p>
          <a:p>
            <a:pPr marL="240665" indent="-227965">
              <a:lnSpc>
                <a:spcPct val="100000"/>
              </a:lnSpc>
              <a:spcBef>
                <a:spcPts val="780"/>
              </a:spcBef>
              <a:buFont typeface="Arial"/>
              <a:buChar char="•"/>
              <a:tabLst>
                <a:tab pos="240665" algn="l"/>
              </a:tabLst>
            </a:pPr>
            <a:endParaRPr sz="3600" spc="-10" dirty="0"/>
          </a:p>
        </p:txBody>
      </p:sp>
      <p:sp>
        <p:nvSpPr>
          <p:cNvPr id="7" name="object 7"/>
          <p:cNvSpPr txBox="1">
            <a:spLocks noGrp="1"/>
          </p:cNvSpPr>
          <p:nvPr>
            <p:ph type="title"/>
          </p:nvPr>
        </p:nvSpPr>
        <p:spPr>
          <a:xfrm>
            <a:off x="2286000" y="270711"/>
            <a:ext cx="6969759" cy="641201"/>
          </a:xfrm>
          <a:prstGeom prst="rect">
            <a:avLst/>
          </a:prstGeom>
          <a:solidFill>
            <a:srgbClr val="AFABAB"/>
          </a:solidFill>
          <a:ln w="9525">
            <a:solidFill>
              <a:srgbClr val="C55A11"/>
            </a:solidFill>
          </a:ln>
        </p:spPr>
        <p:txBody>
          <a:bodyPr vert="horz" wrap="square" lIns="0" tIns="25400" rIns="0" bIns="0" rtlCol="0">
            <a:spAutoFit/>
          </a:bodyPr>
          <a:lstStyle/>
          <a:p>
            <a:pPr algn="ctr">
              <a:lnSpc>
                <a:spcPct val="100000"/>
              </a:lnSpc>
              <a:spcBef>
                <a:spcPts val="200"/>
              </a:spcBef>
            </a:pPr>
            <a:r>
              <a:rPr b="1" dirty="0">
                <a:latin typeface="Calibri"/>
                <a:cs typeface="Calibri"/>
              </a:rPr>
              <a:t>Points</a:t>
            </a:r>
            <a:r>
              <a:rPr b="1" spc="-90" dirty="0">
                <a:latin typeface="Calibri"/>
                <a:cs typeface="Calibri"/>
              </a:rPr>
              <a:t> </a:t>
            </a:r>
            <a:r>
              <a:rPr b="1" dirty="0">
                <a:latin typeface="Calibri"/>
                <a:cs typeface="Calibri"/>
              </a:rPr>
              <a:t>to</a:t>
            </a:r>
            <a:r>
              <a:rPr b="1" spc="-95" dirty="0">
                <a:latin typeface="Calibri"/>
                <a:cs typeface="Calibri"/>
              </a:rPr>
              <a:t> </a:t>
            </a:r>
            <a:r>
              <a:rPr b="1" spc="-10" dirty="0">
                <a:latin typeface="Calibri"/>
                <a:cs typeface="Calibri"/>
              </a:rPr>
              <a:t>remember</a:t>
            </a:r>
            <a:endParaRPr dirty="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7024" y="2303221"/>
            <a:ext cx="10493375" cy="1843405"/>
          </a:xfrm>
          <a:prstGeom prst="rect">
            <a:avLst/>
          </a:prstGeom>
        </p:spPr>
        <p:txBody>
          <a:bodyPr vert="horz" wrap="square" lIns="0" tIns="12065" rIns="0" bIns="0" rtlCol="0">
            <a:spAutoFit/>
          </a:bodyPr>
          <a:lstStyle/>
          <a:p>
            <a:pPr marL="12700">
              <a:lnSpc>
                <a:spcPts val="10035"/>
              </a:lnSpc>
              <a:spcBef>
                <a:spcPts val="95"/>
              </a:spcBef>
            </a:pPr>
            <a:r>
              <a:rPr sz="8800" b="1" dirty="0">
                <a:solidFill>
                  <a:srgbClr val="002060"/>
                </a:solidFill>
                <a:latin typeface="Calibri"/>
                <a:cs typeface="Calibri"/>
              </a:rPr>
              <a:t>Ischemic</a:t>
            </a:r>
            <a:r>
              <a:rPr sz="8800" b="1" spc="-280" dirty="0">
                <a:solidFill>
                  <a:srgbClr val="002060"/>
                </a:solidFill>
                <a:latin typeface="Calibri"/>
                <a:cs typeface="Calibri"/>
              </a:rPr>
              <a:t> </a:t>
            </a:r>
            <a:r>
              <a:rPr sz="8800" b="1" dirty="0">
                <a:solidFill>
                  <a:srgbClr val="002060"/>
                </a:solidFill>
                <a:latin typeface="Calibri"/>
                <a:cs typeface="Calibri"/>
              </a:rPr>
              <a:t>heart</a:t>
            </a:r>
            <a:r>
              <a:rPr sz="8800" b="1" spc="-250" dirty="0">
                <a:solidFill>
                  <a:srgbClr val="002060"/>
                </a:solidFill>
                <a:latin typeface="Calibri"/>
                <a:cs typeface="Calibri"/>
              </a:rPr>
              <a:t> </a:t>
            </a:r>
            <a:r>
              <a:rPr sz="8800" b="1" spc="-10" dirty="0">
                <a:solidFill>
                  <a:srgbClr val="002060"/>
                </a:solidFill>
                <a:latin typeface="Calibri"/>
                <a:cs typeface="Calibri"/>
              </a:rPr>
              <a:t>disease</a:t>
            </a:r>
            <a:endParaRPr sz="8800">
              <a:latin typeface="Calibri"/>
              <a:cs typeface="Calibri"/>
            </a:endParaRPr>
          </a:p>
          <a:p>
            <a:pPr marR="200660" algn="r">
              <a:lnSpc>
                <a:spcPts val="4275"/>
              </a:lnSpc>
            </a:pPr>
            <a:r>
              <a:rPr b="1" dirty="0">
                <a:solidFill>
                  <a:srgbClr val="002060"/>
                </a:solidFill>
                <a:latin typeface="Calibri"/>
                <a:cs typeface="Calibri"/>
              </a:rPr>
              <a:t>In</a:t>
            </a:r>
            <a:r>
              <a:rPr b="1" spc="-35" dirty="0">
                <a:solidFill>
                  <a:srgbClr val="002060"/>
                </a:solidFill>
                <a:latin typeface="Calibri"/>
                <a:cs typeface="Calibri"/>
              </a:rPr>
              <a:t> </a:t>
            </a:r>
            <a:r>
              <a:rPr b="1" spc="-10" dirty="0">
                <a:solidFill>
                  <a:srgbClr val="002060"/>
                </a:solidFill>
                <a:latin typeface="Calibri"/>
                <a:cs typeface="Calibri"/>
              </a:rPr>
              <a:t>pregnancy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834640" cy="1262125"/>
          </a:xfrm>
          <a:custGeom>
            <a:avLst/>
            <a:gdLst/>
            <a:ahLst/>
            <a:cxnLst/>
            <a:rect l="l" t="t" r="r" b="b"/>
            <a:pathLst>
              <a:path w="2834640" h="1485265">
                <a:moveTo>
                  <a:pt x="2834640" y="0"/>
                </a:moveTo>
                <a:lnTo>
                  <a:pt x="0" y="0"/>
                </a:lnTo>
                <a:lnTo>
                  <a:pt x="0" y="257683"/>
                </a:lnTo>
                <a:lnTo>
                  <a:pt x="518972" y="752919"/>
                </a:lnTo>
                <a:lnTo>
                  <a:pt x="273050" y="998855"/>
                </a:lnTo>
                <a:lnTo>
                  <a:pt x="759167" y="1485011"/>
                </a:lnTo>
                <a:lnTo>
                  <a:pt x="1016482" y="1227670"/>
                </a:lnTo>
                <a:lnTo>
                  <a:pt x="1282319" y="1481328"/>
                </a:lnTo>
                <a:lnTo>
                  <a:pt x="2834640" y="0"/>
                </a:lnTo>
                <a:close/>
              </a:path>
            </a:pathLst>
          </a:custGeom>
          <a:solidFill>
            <a:srgbClr val="FFC000">
              <a:alpha val="30198"/>
            </a:srgbClr>
          </a:solidFill>
        </p:spPr>
        <p:txBody>
          <a:bodyPr wrap="square" lIns="0" tIns="0" rIns="0" bIns="0" rtlCol="0"/>
          <a:lstStyle/>
          <a:p>
            <a:endParaRPr/>
          </a:p>
        </p:txBody>
      </p:sp>
      <p:sp>
        <p:nvSpPr>
          <p:cNvPr id="3" name="object 3"/>
          <p:cNvSpPr/>
          <p:nvPr/>
        </p:nvSpPr>
        <p:spPr>
          <a:xfrm>
            <a:off x="10520172" y="0"/>
            <a:ext cx="1671955" cy="1567815"/>
          </a:xfrm>
          <a:custGeom>
            <a:avLst/>
            <a:gdLst/>
            <a:ahLst/>
            <a:cxnLst/>
            <a:rect l="l" t="t" r="r" b="b"/>
            <a:pathLst>
              <a:path w="1671954" h="1567815">
                <a:moveTo>
                  <a:pt x="1671828" y="0"/>
                </a:moveTo>
                <a:lnTo>
                  <a:pt x="275463" y="0"/>
                </a:lnTo>
                <a:lnTo>
                  <a:pt x="0" y="275475"/>
                </a:lnTo>
                <a:lnTo>
                  <a:pt x="234683" y="510171"/>
                </a:lnTo>
                <a:lnTo>
                  <a:pt x="0" y="744855"/>
                </a:lnTo>
                <a:lnTo>
                  <a:pt x="456311" y="1201166"/>
                </a:lnTo>
                <a:lnTo>
                  <a:pt x="690994" y="966482"/>
                </a:lnTo>
                <a:lnTo>
                  <a:pt x="1292352" y="1567815"/>
                </a:lnTo>
                <a:lnTo>
                  <a:pt x="1671828" y="1188339"/>
                </a:lnTo>
                <a:lnTo>
                  <a:pt x="1671828" y="0"/>
                </a:lnTo>
                <a:close/>
              </a:path>
            </a:pathLst>
          </a:custGeom>
          <a:solidFill>
            <a:srgbClr val="4472C4">
              <a:alpha val="30198"/>
            </a:srgbClr>
          </a:solidFill>
        </p:spPr>
        <p:txBody>
          <a:bodyPr wrap="square" lIns="0" tIns="0" rIns="0" bIns="0" rtlCol="0"/>
          <a:lstStyle/>
          <a:p>
            <a:endParaRPr/>
          </a:p>
        </p:txBody>
      </p:sp>
      <p:sp>
        <p:nvSpPr>
          <p:cNvPr id="14" name="object 14"/>
          <p:cNvSpPr/>
          <p:nvPr/>
        </p:nvSpPr>
        <p:spPr>
          <a:xfrm>
            <a:off x="8115300" y="6115811"/>
            <a:ext cx="1866900" cy="742315"/>
          </a:xfrm>
          <a:custGeom>
            <a:avLst/>
            <a:gdLst/>
            <a:ahLst/>
            <a:cxnLst/>
            <a:rect l="l" t="t" r="r" b="b"/>
            <a:pathLst>
              <a:path w="1866900" h="742315">
                <a:moveTo>
                  <a:pt x="1866900" y="742188"/>
                </a:moveTo>
                <a:lnTo>
                  <a:pt x="1459230" y="336804"/>
                </a:lnTo>
                <a:lnTo>
                  <a:pt x="1273124" y="521868"/>
                </a:lnTo>
                <a:lnTo>
                  <a:pt x="747522" y="0"/>
                </a:lnTo>
                <a:lnTo>
                  <a:pt x="0" y="742188"/>
                </a:lnTo>
                <a:lnTo>
                  <a:pt x="1051560" y="742188"/>
                </a:lnTo>
                <a:lnTo>
                  <a:pt x="1495044" y="742188"/>
                </a:lnTo>
                <a:lnTo>
                  <a:pt x="1866900" y="742188"/>
                </a:lnTo>
                <a:close/>
              </a:path>
            </a:pathLst>
          </a:custGeom>
          <a:solidFill>
            <a:srgbClr val="4472C4">
              <a:alpha val="30198"/>
            </a:srgbClr>
          </a:solidFill>
        </p:spPr>
        <p:txBody>
          <a:bodyPr wrap="square" lIns="0" tIns="0" rIns="0" bIns="0" rtlCol="0"/>
          <a:lstStyle/>
          <a:p>
            <a:endParaRPr/>
          </a:p>
        </p:txBody>
      </p:sp>
      <p:sp>
        <p:nvSpPr>
          <p:cNvPr id="16" name="TextBox 15">
            <a:extLst>
              <a:ext uri="{FF2B5EF4-FFF2-40B4-BE49-F238E27FC236}">
                <a16:creationId xmlns:a16="http://schemas.microsoft.com/office/drawing/2014/main" id="{48F9A145-AB05-D238-ED66-A41079BDD7B1}"/>
              </a:ext>
            </a:extLst>
          </p:cNvPr>
          <p:cNvSpPr txBox="1"/>
          <p:nvPr/>
        </p:nvSpPr>
        <p:spPr>
          <a:xfrm>
            <a:off x="144064" y="783907"/>
            <a:ext cx="11903872" cy="6186309"/>
          </a:xfrm>
          <a:prstGeom prst="rect">
            <a:avLst/>
          </a:prstGeom>
          <a:noFill/>
        </p:spPr>
        <p:txBody>
          <a:bodyPr wrap="square">
            <a:spAutoFit/>
          </a:bodyPr>
          <a:lstStyle/>
          <a:p>
            <a:pPr algn="l"/>
            <a:r>
              <a:rPr lang="en-US" sz="2400" b="0" i="0" u="none" strike="noStrike" dirty="0">
                <a:solidFill>
                  <a:srgbClr val="000000"/>
                </a:solidFill>
                <a:effectLst/>
                <a:latin typeface="Segoe UI Symbol" panose="020B0502040204020203" pitchFamily="34" charset="0"/>
              </a:rPr>
              <a:t>Pregnant women with coronary artery disease commonly have the </a:t>
            </a:r>
            <a:r>
              <a:rPr lang="en-US" sz="2400" b="0" i="0" u="sng" strike="noStrike" dirty="0">
                <a:solidFill>
                  <a:srgbClr val="FFC000"/>
                </a:solidFill>
                <a:effectLst/>
                <a:latin typeface="Segoe UI Symbol" panose="020B0502040204020203" pitchFamily="34" charset="0"/>
              </a:rPr>
              <a:t>classic</a:t>
            </a:r>
            <a:r>
              <a:rPr lang="ar-SA" sz="2400" b="0" i="0" u="none" strike="noStrike" dirty="0">
                <a:solidFill>
                  <a:srgbClr val="000000"/>
                </a:solidFill>
                <a:effectLst/>
                <a:latin typeface="Segoe UI Symbol" panose="020B0502040204020203" pitchFamily="34" charset="0"/>
              </a:rPr>
              <a:t> </a:t>
            </a:r>
            <a:r>
              <a:rPr lang="en-US" sz="2400" b="0" i="0" u="none" strike="noStrike" dirty="0">
                <a:solidFill>
                  <a:srgbClr val="000000"/>
                </a:solidFill>
                <a:effectLst/>
                <a:latin typeface="Segoe UI Symbol" panose="020B0502040204020203" pitchFamily="34" charset="0"/>
              </a:rPr>
              <a:t>risk</a:t>
            </a:r>
            <a:r>
              <a:rPr lang="en-US" sz="2400" b="0" i="0" u="sng" strike="noStrike" dirty="0">
                <a:solidFill>
                  <a:srgbClr val="FF0000"/>
                </a:solidFill>
                <a:effectLst/>
                <a:latin typeface="Segoe UI Symbol" panose="020B0502040204020203" pitchFamily="34" charset="0"/>
              </a:rPr>
              <a:t> factors of diabetes, smoking, hypertension, hyperlipidemia, and obesity</a:t>
            </a:r>
            <a:endParaRPr lang="en-GB" sz="2400" b="0" i="0" u="sng" strike="noStrike" dirty="0">
              <a:solidFill>
                <a:srgbClr val="FF0000"/>
              </a:solidFill>
              <a:effectLst/>
              <a:latin typeface="Segoe UI Symbol" panose="020B0502040204020203" pitchFamily="34" charset="0"/>
            </a:endParaRPr>
          </a:p>
          <a:p>
            <a:pPr algn="l"/>
            <a:r>
              <a:rPr lang="en-US" sz="2400" b="0" i="0" u="none" strike="noStrike" dirty="0">
                <a:solidFill>
                  <a:srgbClr val="000000"/>
                </a:solidFill>
                <a:effectLst/>
                <a:latin typeface="Segoe UI Symbol" panose="020B0502040204020203" pitchFamily="34" charset="0"/>
              </a:rPr>
              <a:t> </a:t>
            </a:r>
            <a:r>
              <a:rPr lang="en-GB" sz="2400" b="0" i="0" u="none" strike="noStrike" dirty="0">
                <a:solidFill>
                  <a:srgbClr val="000000"/>
                </a:solidFill>
                <a:effectLst/>
                <a:latin typeface="Segoe UI Symbol" panose="020B0502040204020203" pitchFamily="34" charset="0"/>
              </a:rPr>
              <a:t>-</a:t>
            </a:r>
            <a:r>
              <a:rPr lang="en-GB" sz="2400" b="0" i="0" u="sng" strike="noStrike" dirty="0">
                <a:solidFill>
                  <a:srgbClr val="0070C0"/>
                </a:solidFill>
                <a:effectLst/>
                <a:latin typeface="Segoe UI Symbol" panose="020B0502040204020203" pitchFamily="34" charset="0"/>
              </a:rPr>
              <a:t>Atherosclerotic disease is the most common primary cause of MI </a:t>
            </a:r>
            <a:r>
              <a:rPr lang="en-GB" sz="2400" b="0" i="0" u="none" strike="noStrike" dirty="0">
                <a:solidFill>
                  <a:srgbClr val="000000"/>
                </a:solidFill>
                <a:effectLst/>
                <a:latin typeface="Segoe UI Symbol" panose="020B0502040204020203" pitchFamily="34" charset="0"/>
              </a:rPr>
              <a:t> </a:t>
            </a:r>
            <a:r>
              <a:rPr lang="en-US" sz="2400" b="0" i="0" u="none" strike="noStrike" dirty="0">
                <a:solidFill>
                  <a:srgbClr val="000000"/>
                </a:solidFill>
                <a:effectLst/>
                <a:latin typeface="Segoe UI Symbol" panose="020B0502040204020203" pitchFamily="34" charset="0"/>
              </a:rPr>
              <a:t>, accounts</a:t>
            </a:r>
            <a:r>
              <a:rPr lang="en-GB" sz="2400" b="0" i="0" u="none" strike="noStrike" dirty="0">
                <a:solidFill>
                  <a:srgbClr val="000000"/>
                </a:solidFill>
                <a:effectLst/>
                <a:latin typeface="Segoe UI Symbol" panose="020B0502040204020203" pitchFamily="34" charset="0"/>
              </a:rPr>
              <a:t> </a:t>
            </a:r>
            <a:r>
              <a:rPr lang="en-US" sz="2400" b="0" i="0" u="none" strike="noStrike" dirty="0">
                <a:solidFill>
                  <a:srgbClr val="000000"/>
                </a:solidFill>
                <a:effectLst/>
                <a:latin typeface="Segoe UI Symbol" panose="020B0502040204020203" pitchFamily="34" charset="0"/>
              </a:rPr>
              <a:t>for 43% of MI pregnant patients.)</a:t>
            </a:r>
          </a:p>
          <a:p>
            <a:pPr algn="l"/>
            <a:r>
              <a:rPr lang="en-US" sz="2400" b="0" i="0" u="none" strike="noStrike" dirty="0">
                <a:solidFill>
                  <a:srgbClr val="000000"/>
                </a:solidFill>
                <a:effectLst/>
                <a:latin typeface="Segoe UI Symbol" panose="020B0502040204020203" pitchFamily="34" charset="0"/>
              </a:rPr>
              <a:t>•The risk of acute myocardial infarction is approximately </a:t>
            </a:r>
            <a:r>
              <a:rPr lang="en-US" sz="2400" b="0" i="0" u="sng" strike="noStrike" dirty="0">
                <a:solidFill>
                  <a:srgbClr val="002060"/>
                </a:solidFill>
                <a:effectLst/>
                <a:latin typeface="Segoe UI Symbol" panose="020B0502040204020203" pitchFamily="34" charset="0"/>
              </a:rPr>
              <a:t>threefold</a:t>
            </a:r>
            <a:endParaRPr lang="en-GB" sz="2400" b="0" i="0" u="sng" strike="noStrike" dirty="0">
              <a:solidFill>
                <a:srgbClr val="002060"/>
              </a:solidFill>
              <a:effectLst/>
              <a:latin typeface="Segoe UI Symbol" panose="020B0502040204020203" pitchFamily="34" charset="0"/>
            </a:endParaRPr>
          </a:p>
          <a:p>
            <a:pPr algn="l"/>
            <a:r>
              <a:rPr lang="en-US" sz="2400" b="0" i="0" u="sng" strike="noStrike" dirty="0">
                <a:solidFill>
                  <a:srgbClr val="002060"/>
                </a:solidFill>
                <a:effectLst/>
                <a:latin typeface="Segoe UI Symbol" panose="020B0502040204020203" pitchFamily="34" charset="0"/>
              </a:rPr>
              <a:t>higher in pregnant women compared with non pregnant women of similar age</a:t>
            </a:r>
            <a:r>
              <a:rPr lang="en-US" sz="2400" b="0" i="0" u="none" strike="noStrike" dirty="0">
                <a:solidFill>
                  <a:srgbClr val="000000"/>
                </a:solidFill>
                <a:effectLst/>
                <a:latin typeface="Segoe UI Symbol" panose="020B0502040204020203" pitchFamily="34" charset="0"/>
              </a:rPr>
              <a:t>.</a:t>
            </a:r>
            <a:endParaRPr lang="en-GB" sz="2400" b="0" i="0" u="none" strike="noStrike" dirty="0">
              <a:solidFill>
                <a:srgbClr val="000000"/>
              </a:solidFill>
              <a:effectLst/>
              <a:latin typeface="Segoe UI Symbol" panose="020B0502040204020203" pitchFamily="34" charset="0"/>
            </a:endParaRPr>
          </a:p>
          <a:p>
            <a:pPr algn="l"/>
            <a:r>
              <a:rPr lang="en-GB" sz="2400" b="0" i="0" u="none" strike="noStrike" dirty="0">
                <a:solidFill>
                  <a:srgbClr val="000000"/>
                </a:solidFill>
                <a:effectLst/>
                <a:latin typeface="Segoe UI Symbol" panose="020B0502040204020203" pitchFamily="34" charset="0"/>
              </a:rPr>
              <a:t>Who at high ri</a:t>
            </a:r>
            <a:r>
              <a:rPr lang="en-GB" sz="2400" dirty="0">
                <a:solidFill>
                  <a:srgbClr val="000000"/>
                </a:solidFill>
                <a:latin typeface="Segoe UI Symbol" panose="020B0502040204020203" pitchFamily="34" charset="0"/>
              </a:rPr>
              <a:t>sk of death </a:t>
            </a:r>
            <a:r>
              <a:rPr lang="ar-SA" sz="2400" dirty="0">
                <a:solidFill>
                  <a:srgbClr val="000000"/>
                </a:solidFill>
                <a:latin typeface="Segoe UI Symbol" panose="020B0502040204020203" pitchFamily="34" charset="0"/>
              </a:rPr>
              <a:t>؟</a:t>
            </a:r>
            <a:r>
              <a:rPr lang="en-US" sz="2400" dirty="0">
                <a:solidFill>
                  <a:srgbClr val="000000"/>
                </a:solidFill>
                <a:latin typeface="Segoe UI Symbol" panose="020B0502040204020203" pitchFamily="34" charset="0"/>
              </a:rPr>
              <a:t> and why </a:t>
            </a:r>
            <a:r>
              <a:rPr lang="ar-SA" sz="2400" dirty="0">
                <a:solidFill>
                  <a:srgbClr val="000000"/>
                </a:solidFill>
                <a:latin typeface="Segoe UI Symbol" panose="020B0502040204020203" pitchFamily="34" charset="0"/>
              </a:rPr>
              <a:t>؟</a:t>
            </a:r>
            <a:endParaRPr lang="en-US" sz="2400" b="0" i="0" u="none" strike="noStrike" dirty="0">
              <a:solidFill>
                <a:srgbClr val="000000"/>
              </a:solidFill>
              <a:effectLst/>
              <a:latin typeface="Segoe UI Symbol" panose="020B0502040204020203" pitchFamily="34" charset="0"/>
            </a:endParaRPr>
          </a:p>
          <a:p>
            <a:pPr algn="l"/>
            <a:r>
              <a:rPr lang="en-US" sz="2400" b="0" i="0" u="none" strike="noStrike" dirty="0">
                <a:solidFill>
                  <a:srgbClr val="000000"/>
                </a:solidFill>
                <a:effectLst/>
                <a:latin typeface="Segoe UI Symbol" panose="020B0502040204020203" pitchFamily="34" charset="0"/>
              </a:rPr>
              <a:t>•Women who sustain an </a:t>
            </a:r>
            <a:r>
              <a:rPr lang="en-US" sz="2400" b="0" i="0" u="sng" strike="noStrike" dirty="0">
                <a:solidFill>
                  <a:srgbClr val="00B050"/>
                </a:solidFill>
                <a:effectLst/>
                <a:latin typeface="Segoe UI Symbol" panose="020B0502040204020203" pitchFamily="34" charset="0"/>
              </a:rPr>
              <a:t>infarction less than 2 weeks before delivery</a:t>
            </a:r>
          </a:p>
          <a:p>
            <a:pPr algn="l"/>
            <a:r>
              <a:rPr lang="en-US" sz="2400" b="0" i="0" u="none" strike="noStrike" dirty="0">
                <a:solidFill>
                  <a:srgbClr val="000000"/>
                </a:solidFill>
                <a:effectLst/>
                <a:latin typeface="Segoe UI Symbol" panose="020B0502040204020203" pitchFamily="34" charset="0"/>
              </a:rPr>
              <a:t>are at especially high risk of death due to the greater myocardial demand of labor and delivery.</a:t>
            </a:r>
          </a:p>
          <a:p>
            <a:pPr algn="l"/>
            <a:r>
              <a:rPr lang="en-US" sz="2400" dirty="0">
                <a:solidFill>
                  <a:srgbClr val="000000"/>
                </a:solidFill>
                <a:latin typeface="Segoe UI Symbol" panose="020B0502040204020203" pitchFamily="34" charset="0"/>
              </a:rPr>
              <a:t> why </a:t>
            </a:r>
            <a:r>
              <a:rPr lang="ar-SA" sz="2400" dirty="0">
                <a:solidFill>
                  <a:srgbClr val="000000"/>
                </a:solidFill>
                <a:latin typeface="Segoe UI Symbol" panose="020B0502040204020203" pitchFamily="34" charset="0"/>
              </a:rPr>
              <a:t>؟ </a:t>
            </a:r>
            <a:r>
              <a:rPr lang="en-US" sz="2400" dirty="0">
                <a:solidFill>
                  <a:srgbClr val="000000"/>
                </a:solidFill>
                <a:latin typeface="Segoe UI Symbol" panose="020B0502040204020203" pitchFamily="34" charset="0"/>
              </a:rPr>
              <a:t>due to  </a:t>
            </a:r>
            <a:r>
              <a:rPr lang="en-US" sz="2400" b="1" u="sng" dirty="0">
                <a:solidFill>
                  <a:srgbClr val="000000"/>
                </a:solidFill>
                <a:latin typeface="Segoe UI Symbol" panose="020B0502040204020203" pitchFamily="34" charset="0"/>
              </a:rPr>
              <a:t>significant Compilations include</a:t>
            </a:r>
            <a:r>
              <a:rPr lang="en-US" sz="2400" dirty="0">
                <a:solidFill>
                  <a:srgbClr val="000000"/>
                </a:solidFill>
                <a:latin typeface="Segoe UI Symbol" panose="020B0502040204020203" pitchFamily="34" charset="0"/>
              </a:rPr>
              <a:t>d :</a:t>
            </a:r>
          </a:p>
          <a:p>
            <a:pPr algn="l"/>
            <a:endParaRPr lang="en-US" sz="2400" dirty="0">
              <a:solidFill>
                <a:srgbClr val="000000"/>
              </a:solidFill>
              <a:latin typeface="Segoe UI Symbol" panose="020B0502040204020203" pitchFamily="34" charset="0"/>
            </a:endParaRPr>
          </a:p>
          <a:p>
            <a:pPr algn="l"/>
            <a:r>
              <a:rPr lang="en-US" sz="2400" b="0" i="0" u="none" strike="noStrike" dirty="0">
                <a:solidFill>
                  <a:srgbClr val="000000"/>
                </a:solidFill>
                <a:effectLst/>
                <a:latin typeface="Segoe UI Symbol" panose="020B0502040204020203" pitchFamily="34" charset="0"/>
              </a:rPr>
              <a:t>*</a:t>
            </a:r>
            <a:r>
              <a:rPr lang="en-US" sz="2400" b="1" i="0" u="sng" strike="noStrike" dirty="0">
                <a:solidFill>
                  <a:srgbClr val="000000"/>
                </a:solidFill>
                <a:effectLst/>
                <a:latin typeface="Segoe UI Symbol" panose="020B0502040204020203" pitchFamily="34" charset="0"/>
              </a:rPr>
              <a:t>Heart failure/ </a:t>
            </a:r>
            <a:r>
              <a:rPr lang="en-US" sz="2400" b="1" i="0" u="sng" strike="noStrike" dirty="0" err="1">
                <a:solidFill>
                  <a:srgbClr val="000000"/>
                </a:solidFill>
                <a:effectLst/>
                <a:latin typeface="Segoe UI Symbol" panose="020B0502040204020203" pitchFamily="34" charset="0"/>
              </a:rPr>
              <a:t>cardiogenic</a:t>
            </a:r>
            <a:r>
              <a:rPr lang="en-US" sz="2400" b="1" i="0" u="sng" strike="noStrike" dirty="0">
                <a:solidFill>
                  <a:srgbClr val="000000"/>
                </a:solidFill>
                <a:effectLst/>
                <a:latin typeface="Segoe UI Symbol" panose="020B0502040204020203" pitchFamily="34" charset="0"/>
              </a:rPr>
              <a:t> shock 38% </a:t>
            </a:r>
          </a:p>
          <a:p>
            <a:pPr marL="285750" indent="-285750" algn="l">
              <a:buFont typeface="Arial" panose="020B0604020202020204" pitchFamily="34" charset="0"/>
              <a:buChar char="•"/>
            </a:pPr>
            <a:r>
              <a:rPr lang="en-US" sz="2400" b="1" u="sng" dirty="0">
                <a:solidFill>
                  <a:srgbClr val="000000"/>
                </a:solidFill>
                <a:latin typeface="Segoe UI Symbol" panose="020B0502040204020203" pitchFamily="34" charset="0"/>
              </a:rPr>
              <a:t>Recurrent angina or infraction 19% </a:t>
            </a:r>
          </a:p>
          <a:p>
            <a:pPr marL="285750" indent="-285750" algn="l">
              <a:buFont typeface="Arial" panose="020B0604020202020204" pitchFamily="34" charset="0"/>
              <a:buChar char="•"/>
            </a:pPr>
            <a:r>
              <a:rPr lang="en-US" sz="2400" b="1" u="sng" dirty="0">
                <a:solidFill>
                  <a:srgbClr val="000000"/>
                </a:solidFill>
                <a:latin typeface="Segoe UI Symbol" panose="020B0502040204020203" pitchFamily="34" charset="0"/>
              </a:rPr>
              <a:t>Ventricular arrhythmias 12% </a:t>
            </a:r>
            <a:endParaRPr lang="en-US" sz="2400" b="1" i="0" u="sng" strike="noStrike" dirty="0">
              <a:solidFill>
                <a:srgbClr val="000000"/>
              </a:solidFill>
              <a:effectLst/>
              <a:latin typeface="Segoe UI Symbol" panose="020B0502040204020203" pitchFamily="34" charset="0"/>
            </a:endParaRPr>
          </a:p>
          <a:p>
            <a:pPr algn="l"/>
            <a:endParaRPr lang="en-US" b="0" i="0" u="none" strike="noStrike" dirty="0">
              <a:solidFill>
                <a:srgbClr val="000000"/>
              </a:solidFill>
              <a:effectLst/>
              <a:latin typeface="Segoe UI Symbol" panose="020B0502040204020203" pitchFamily="34" charset="0"/>
            </a:endParaRPr>
          </a:p>
          <a:p>
            <a:pPr algn="l"/>
            <a:endParaRPr lang="en-US" b="0" i="0" u="none" strike="noStrike" dirty="0">
              <a:solidFill>
                <a:srgbClr val="000000"/>
              </a:solidFill>
              <a:effectLst/>
              <a:latin typeface="Segoe UI Symbol" panose="020B0502040204020203" pitchFamily="34" charset="0"/>
            </a:endParaRPr>
          </a:p>
        </p:txBody>
      </p:sp>
      <p:sp>
        <p:nvSpPr>
          <p:cNvPr id="18" name="TextBox 17">
            <a:extLst>
              <a:ext uri="{FF2B5EF4-FFF2-40B4-BE49-F238E27FC236}">
                <a16:creationId xmlns:a16="http://schemas.microsoft.com/office/drawing/2014/main" id="{87AD2053-8807-6306-EE59-934E9198B2CB}"/>
              </a:ext>
            </a:extLst>
          </p:cNvPr>
          <p:cNvSpPr txBox="1"/>
          <p:nvPr/>
        </p:nvSpPr>
        <p:spPr>
          <a:xfrm>
            <a:off x="436777" y="7400370"/>
            <a:ext cx="6002466" cy="2831544"/>
          </a:xfrm>
          <a:prstGeom prst="rect">
            <a:avLst/>
          </a:prstGeom>
          <a:noFill/>
        </p:spPr>
        <p:txBody>
          <a:bodyPr wrap="square">
            <a:spAutoFit/>
          </a:bodyPr>
          <a:lstStyle/>
          <a:p>
            <a:pPr algn="l"/>
            <a:r>
              <a:rPr lang="en-US" b="1" i="0" u="none" strike="noStrike" dirty="0">
                <a:solidFill>
                  <a:srgbClr val="000000"/>
                </a:solidFill>
                <a:effectLst/>
                <a:latin typeface="Segoe UI Symbol" panose="020B0502040204020203" pitchFamily="34" charset="0"/>
              </a:rPr>
              <a:t>1 </a:t>
            </a:r>
            <a:r>
              <a:rPr lang="en-US" sz="2000" b="1" i="0" u="none" strike="noStrike" dirty="0">
                <a:solidFill>
                  <a:srgbClr val="000000"/>
                </a:solidFill>
                <a:effectLst/>
                <a:latin typeface="Segoe UI Symbol" panose="020B0502040204020203" pitchFamily="34" charset="0"/>
              </a:rPr>
              <a:t>in 10–15,000.</a:t>
            </a:r>
          </a:p>
          <a:p>
            <a:pPr algn="l"/>
            <a:r>
              <a:rPr lang="en-US" sz="2000" b="1" i="0" u="none" strike="noStrike" dirty="0">
                <a:solidFill>
                  <a:srgbClr val="000000"/>
                </a:solidFill>
                <a:effectLst/>
                <a:latin typeface="Segoe UI Symbol" panose="020B0502040204020203" pitchFamily="34" charset="0"/>
              </a:rPr>
              <a:t>•Risk factors :</a:t>
            </a:r>
          </a:p>
          <a:p>
            <a:pPr algn="l"/>
            <a:r>
              <a:rPr lang="en-US" sz="2000" b="1" i="0" u="none" strike="noStrike" dirty="0">
                <a:solidFill>
                  <a:srgbClr val="000000"/>
                </a:solidFill>
                <a:effectLst/>
                <a:latin typeface="Segoe UI Symbol" panose="020B0502040204020203" pitchFamily="34" charset="0"/>
              </a:rPr>
              <a:t>•parity</a:t>
            </a:r>
          </a:p>
          <a:p>
            <a:pPr algn="l"/>
            <a:r>
              <a:rPr lang="en-US" sz="2000" b="1" i="0" u="none" strike="noStrike" dirty="0">
                <a:solidFill>
                  <a:srgbClr val="000000"/>
                </a:solidFill>
                <a:effectLst/>
                <a:latin typeface="Segoe UI Symbol" panose="020B0502040204020203" pitchFamily="34" charset="0"/>
              </a:rPr>
              <a:t>•age: Most pregnant women with myocardial infarction (MI) are&gt;40 years.</a:t>
            </a:r>
          </a:p>
          <a:p>
            <a:pPr algn="l"/>
            <a:r>
              <a:rPr lang="en-US" sz="2000" b="1" i="0" u="none" strike="noStrike" dirty="0">
                <a:solidFill>
                  <a:srgbClr val="000000"/>
                </a:solidFill>
                <a:effectLst/>
                <a:latin typeface="Segoe UI Symbol" panose="020B0502040204020203" pitchFamily="34" charset="0"/>
              </a:rPr>
              <a:t>•timing: peak incidence is in the third trimester, in </a:t>
            </a:r>
            <a:r>
              <a:rPr lang="en-US" sz="2000" b="1" i="0" u="none" strike="noStrike" dirty="0" err="1">
                <a:solidFill>
                  <a:srgbClr val="000000"/>
                </a:solidFill>
                <a:effectLst/>
                <a:latin typeface="Segoe UI Symbol" panose="020B0502040204020203" pitchFamily="34" charset="0"/>
              </a:rPr>
              <a:t>parous</a:t>
            </a:r>
            <a:r>
              <a:rPr lang="en-US" sz="2000" b="1" i="0" u="none" strike="noStrike" dirty="0">
                <a:solidFill>
                  <a:srgbClr val="000000"/>
                </a:solidFill>
                <a:effectLst/>
                <a:latin typeface="Segoe UI Symbol" panose="020B0502040204020203" pitchFamily="34" charset="0"/>
              </a:rPr>
              <a:t> women</a:t>
            </a:r>
            <a:endParaRPr lang="ar-SA" sz="2000" b="1" i="0" u="none" strike="noStrike" dirty="0">
              <a:solidFill>
                <a:srgbClr val="000000"/>
              </a:solidFill>
              <a:effectLst/>
              <a:latin typeface="Segoe UI Symbol" panose="020B0502040204020203" pitchFamily="34" charset="0"/>
            </a:endParaRPr>
          </a:p>
          <a:p>
            <a:pPr algn="l"/>
            <a:r>
              <a:rPr lang="en-US" sz="2000" b="1" i="0" u="none" strike="noStrike" dirty="0">
                <a:solidFill>
                  <a:srgbClr val="000000"/>
                </a:solidFill>
                <a:effectLst/>
                <a:latin typeface="Segoe UI Symbol" panose="020B0502040204020203" pitchFamily="34" charset="0"/>
              </a:rPr>
              <a:t>older than 35 years.</a:t>
            </a:r>
            <a:endParaRPr lang="ar-SA" sz="2000" b="1" i="0" u="none" strike="noStrike" dirty="0">
              <a:solidFill>
                <a:srgbClr val="000000"/>
              </a:solidFill>
              <a:effectLst/>
              <a:latin typeface="Segoe UI Symbol" panose="020B0502040204020203" pitchFamily="34" charset="0"/>
            </a:endParaRPr>
          </a:p>
          <a:p>
            <a:pPr algn="l"/>
            <a:endParaRPr lang="en-US" b="0" i="0" u="none" strike="noStrike" dirty="0">
              <a:solidFill>
                <a:srgbClr val="000000"/>
              </a:solidFill>
              <a:effectLst/>
              <a:latin typeface="Segoe UI Symbol" panose="020B0502040204020203"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834640" cy="1485265"/>
          </a:xfrm>
          <a:custGeom>
            <a:avLst/>
            <a:gdLst/>
            <a:ahLst/>
            <a:cxnLst/>
            <a:rect l="l" t="t" r="r" b="b"/>
            <a:pathLst>
              <a:path w="2834640" h="1485265">
                <a:moveTo>
                  <a:pt x="2834640" y="0"/>
                </a:moveTo>
                <a:lnTo>
                  <a:pt x="0" y="0"/>
                </a:lnTo>
                <a:lnTo>
                  <a:pt x="0" y="257683"/>
                </a:lnTo>
                <a:lnTo>
                  <a:pt x="518972" y="752919"/>
                </a:lnTo>
                <a:lnTo>
                  <a:pt x="273050" y="998855"/>
                </a:lnTo>
                <a:lnTo>
                  <a:pt x="759167" y="1485011"/>
                </a:lnTo>
                <a:lnTo>
                  <a:pt x="1016482" y="1227670"/>
                </a:lnTo>
                <a:lnTo>
                  <a:pt x="1282319" y="1481328"/>
                </a:lnTo>
                <a:lnTo>
                  <a:pt x="2834640" y="0"/>
                </a:lnTo>
                <a:close/>
              </a:path>
            </a:pathLst>
          </a:custGeom>
          <a:solidFill>
            <a:srgbClr val="FFC000">
              <a:alpha val="30198"/>
            </a:srgbClr>
          </a:solidFill>
        </p:spPr>
        <p:txBody>
          <a:bodyPr wrap="square" lIns="0" tIns="0" rIns="0" bIns="0" rtlCol="0"/>
          <a:lstStyle/>
          <a:p>
            <a:endParaRPr/>
          </a:p>
        </p:txBody>
      </p:sp>
      <p:sp>
        <p:nvSpPr>
          <p:cNvPr id="3" name="object 3"/>
          <p:cNvSpPr/>
          <p:nvPr/>
        </p:nvSpPr>
        <p:spPr>
          <a:xfrm>
            <a:off x="10520172" y="0"/>
            <a:ext cx="1671955" cy="1567815"/>
          </a:xfrm>
          <a:custGeom>
            <a:avLst/>
            <a:gdLst/>
            <a:ahLst/>
            <a:cxnLst/>
            <a:rect l="l" t="t" r="r" b="b"/>
            <a:pathLst>
              <a:path w="1671954" h="1567815">
                <a:moveTo>
                  <a:pt x="1671828" y="0"/>
                </a:moveTo>
                <a:lnTo>
                  <a:pt x="275463" y="0"/>
                </a:lnTo>
                <a:lnTo>
                  <a:pt x="0" y="275475"/>
                </a:lnTo>
                <a:lnTo>
                  <a:pt x="234683" y="510171"/>
                </a:lnTo>
                <a:lnTo>
                  <a:pt x="0" y="744855"/>
                </a:lnTo>
                <a:lnTo>
                  <a:pt x="456311" y="1201166"/>
                </a:lnTo>
                <a:lnTo>
                  <a:pt x="690994" y="966482"/>
                </a:lnTo>
                <a:lnTo>
                  <a:pt x="1292352" y="1567815"/>
                </a:lnTo>
                <a:lnTo>
                  <a:pt x="1671828" y="1188339"/>
                </a:lnTo>
                <a:lnTo>
                  <a:pt x="1671828" y="0"/>
                </a:lnTo>
                <a:close/>
              </a:path>
            </a:pathLst>
          </a:custGeom>
          <a:solidFill>
            <a:srgbClr val="4472C4">
              <a:alpha val="30198"/>
            </a:srgbClr>
          </a:solidFill>
        </p:spPr>
        <p:txBody>
          <a:bodyPr wrap="square" lIns="0" tIns="0" rIns="0" bIns="0" rtlCol="0"/>
          <a:lstStyle/>
          <a:p>
            <a:endParaRPr/>
          </a:p>
        </p:txBody>
      </p:sp>
      <p:sp>
        <p:nvSpPr>
          <p:cNvPr id="4" name="object 4"/>
          <p:cNvSpPr txBox="1"/>
          <p:nvPr/>
        </p:nvSpPr>
        <p:spPr>
          <a:xfrm>
            <a:off x="886053" y="1741297"/>
            <a:ext cx="1881505" cy="311150"/>
          </a:xfrm>
          <a:prstGeom prst="rect">
            <a:avLst/>
          </a:prstGeom>
          <a:solidFill>
            <a:srgbClr val="FFFF00"/>
          </a:solidFill>
        </p:spPr>
        <p:txBody>
          <a:bodyPr vert="horz" wrap="square" lIns="0" tIns="0" rIns="0" bIns="0" rtlCol="0">
            <a:spAutoFit/>
          </a:bodyPr>
          <a:lstStyle/>
          <a:p>
            <a:pPr>
              <a:lnSpc>
                <a:spcPts val="2325"/>
              </a:lnSpc>
            </a:pPr>
            <a:r>
              <a:rPr sz="2000" b="1" spc="-10" dirty="0">
                <a:latin typeface="Calibri"/>
                <a:cs typeface="Calibri"/>
              </a:rPr>
              <a:t>Pathophysiology</a:t>
            </a:r>
            <a:r>
              <a:rPr sz="2000" b="1" spc="-15" dirty="0">
                <a:latin typeface="Calibri"/>
                <a:cs typeface="Calibri"/>
              </a:rPr>
              <a:t> </a:t>
            </a:r>
            <a:r>
              <a:rPr sz="2000" b="1" spc="-50" dirty="0">
                <a:latin typeface="Calibri"/>
                <a:cs typeface="Calibri"/>
              </a:rPr>
              <a:t>:</a:t>
            </a:r>
            <a:endParaRPr sz="2000">
              <a:latin typeface="Calibri"/>
              <a:cs typeface="Calibri"/>
            </a:endParaRPr>
          </a:p>
        </p:txBody>
      </p:sp>
      <p:sp>
        <p:nvSpPr>
          <p:cNvPr id="5" name="object 5"/>
          <p:cNvSpPr txBox="1"/>
          <p:nvPr/>
        </p:nvSpPr>
        <p:spPr>
          <a:xfrm>
            <a:off x="644753" y="1672945"/>
            <a:ext cx="5653405" cy="727075"/>
          </a:xfrm>
          <a:prstGeom prst="rect">
            <a:avLst/>
          </a:prstGeom>
        </p:spPr>
        <p:txBody>
          <a:bodyPr vert="horz" wrap="square" lIns="0" tIns="58419" rIns="0" bIns="0" rtlCol="0">
            <a:spAutoFit/>
          </a:bodyPr>
          <a:lstStyle/>
          <a:p>
            <a:pPr marL="12700">
              <a:lnSpc>
                <a:spcPct val="100000"/>
              </a:lnSpc>
              <a:spcBef>
                <a:spcPts val="459"/>
              </a:spcBef>
            </a:pPr>
            <a:r>
              <a:rPr sz="2000" spc="-50" dirty="0">
                <a:latin typeface="Arial"/>
                <a:cs typeface="Arial"/>
              </a:rPr>
              <a:t>•</a:t>
            </a:r>
            <a:endParaRPr sz="2000">
              <a:latin typeface="Arial"/>
              <a:cs typeface="Arial"/>
            </a:endParaRPr>
          </a:p>
          <a:p>
            <a:pPr marL="297180" indent="-284480">
              <a:lnSpc>
                <a:spcPct val="100000"/>
              </a:lnSpc>
              <a:spcBef>
                <a:spcPts val="360"/>
              </a:spcBef>
              <a:buClr>
                <a:srgbClr val="000000"/>
              </a:buClr>
              <a:buFont typeface="Arial"/>
              <a:buChar char="•"/>
              <a:tabLst>
                <a:tab pos="297180" algn="l"/>
              </a:tabLst>
            </a:pPr>
            <a:r>
              <a:rPr sz="2000" b="1" spc="-10" dirty="0">
                <a:solidFill>
                  <a:srgbClr val="FF0000"/>
                </a:solidFill>
                <a:latin typeface="Calibri"/>
                <a:cs typeface="Calibri"/>
              </a:rPr>
              <a:t>Atherosclerotic</a:t>
            </a:r>
            <a:r>
              <a:rPr sz="2000" b="1" spc="-80" dirty="0">
                <a:solidFill>
                  <a:srgbClr val="FF0000"/>
                </a:solidFill>
                <a:latin typeface="Calibri"/>
                <a:cs typeface="Calibri"/>
              </a:rPr>
              <a:t> </a:t>
            </a:r>
            <a:r>
              <a:rPr sz="2000" b="1" dirty="0">
                <a:latin typeface="Calibri"/>
                <a:cs typeface="Calibri"/>
              </a:rPr>
              <a:t>diseases</a:t>
            </a:r>
            <a:r>
              <a:rPr sz="2000" b="1" spc="-35" dirty="0">
                <a:latin typeface="Calibri"/>
                <a:cs typeface="Calibri"/>
              </a:rPr>
              <a:t> </a:t>
            </a:r>
            <a:r>
              <a:rPr sz="2000" b="1" dirty="0">
                <a:latin typeface="Calibri"/>
                <a:cs typeface="Calibri"/>
              </a:rPr>
              <a:t>appears</a:t>
            </a:r>
            <a:r>
              <a:rPr sz="2000" b="1" spc="-20" dirty="0">
                <a:latin typeface="Calibri"/>
                <a:cs typeface="Calibri"/>
              </a:rPr>
              <a:t> </a:t>
            </a:r>
            <a:r>
              <a:rPr sz="2000" b="1" dirty="0">
                <a:latin typeface="Calibri"/>
                <a:cs typeface="Calibri"/>
              </a:rPr>
              <a:t>to</a:t>
            </a:r>
            <a:r>
              <a:rPr sz="2000" b="1" spc="-45" dirty="0">
                <a:latin typeface="Calibri"/>
                <a:cs typeface="Calibri"/>
              </a:rPr>
              <a:t> </a:t>
            </a:r>
            <a:r>
              <a:rPr sz="2000" b="1" dirty="0">
                <a:latin typeface="Calibri"/>
                <a:cs typeface="Calibri"/>
              </a:rPr>
              <a:t>be</a:t>
            </a:r>
            <a:r>
              <a:rPr sz="2000" b="1" spc="-25" dirty="0">
                <a:latin typeface="Calibri"/>
                <a:cs typeface="Calibri"/>
              </a:rPr>
              <a:t> </a:t>
            </a:r>
            <a:r>
              <a:rPr sz="2000" b="1" dirty="0">
                <a:latin typeface="Calibri"/>
                <a:cs typeface="Calibri"/>
              </a:rPr>
              <a:t>the</a:t>
            </a:r>
            <a:r>
              <a:rPr sz="2000" b="1" spc="-30" dirty="0">
                <a:latin typeface="Calibri"/>
                <a:cs typeface="Calibri"/>
              </a:rPr>
              <a:t> </a:t>
            </a:r>
            <a:r>
              <a:rPr sz="2000" b="1" spc="-10" dirty="0">
                <a:latin typeface="Calibri"/>
                <a:cs typeface="Calibri"/>
              </a:rPr>
              <a:t>primary</a:t>
            </a:r>
            <a:endParaRPr sz="2000">
              <a:latin typeface="Calibri"/>
              <a:cs typeface="Calibri"/>
            </a:endParaRPr>
          </a:p>
        </p:txBody>
      </p:sp>
      <p:sp>
        <p:nvSpPr>
          <p:cNvPr id="6" name="object 6"/>
          <p:cNvSpPr txBox="1"/>
          <p:nvPr/>
        </p:nvSpPr>
        <p:spPr>
          <a:xfrm>
            <a:off x="644753" y="2298293"/>
            <a:ext cx="6168390" cy="2174875"/>
          </a:xfrm>
          <a:prstGeom prst="rect">
            <a:avLst/>
          </a:prstGeom>
        </p:spPr>
        <p:txBody>
          <a:bodyPr vert="horz" wrap="square" lIns="0" tIns="58419" rIns="0" bIns="0" rtlCol="0">
            <a:spAutoFit/>
          </a:bodyPr>
          <a:lstStyle/>
          <a:p>
            <a:pPr marL="12700" algn="just">
              <a:lnSpc>
                <a:spcPct val="100000"/>
              </a:lnSpc>
              <a:spcBef>
                <a:spcPts val="459"/>
              </a:spcBef>
            </a:pPr>
            <a:r>
              <a:rPr sz="2000" b="1" dirty="0">
                <a:latin typeface="Calibri"/>
                <a:cs typeface="Calibri"/>
              </a:rPr>
              <a:t>cause</a:t>
            </a:r>
            <a:r>
              <a:rPr sz="2000" b="1" spc="-50" dirty="0">
                <a:latin typeface="Calibri"/>
                <a:cs typeface="Calibri"/>
              </a:rPr>
              <a:t> </a:t>
            </a:r>
            <a:r>
              <a:rPr sz="2000" b="1" dirty="0">
                <a:latin typeface="Calibri"/>
                <a:cs typeface="Calibri"/>
              </a:rPr>
              <a:t>of</a:t>
            </a:r>
            <a:r>
              <a:rPr sz="2000" b="1" spc="-40" dirty="0">
                <a:latin typeface="Calibri"/>
                <a:cs typeface="Calibri"/>
              </a:rPr>
              <a:t> </a:t>
            </a:r>
            <a:r>
              <a:rPr sz="2000" b="1" dirty="0">
                <a:latin typeface="Calibri"/>
                <a:cs typeface="Calibri"/>
              </a:rPr>
              <a:t>MI,</a:t>
            </a:r>
            <a:r>
              <a:rPr sz="2000" b="1" spc="-50" dirty="0">
                <a:latin typeface="Calibri"/>
                <a:cs typeface="Calibri"/>
              </a:rPr>
              <a:t> </a:t>
            </a:r>
            <a:r>
              <a:rPr sz="2000" b="1" dirty="0">
                <a:latin typeface="Calibri"/>
                <a:cs typeface="Calibri"/>
              </a:rPr>
              <a:t>accounts</a:t>
            </a:r>
            <a:r>
              <a:rPr sz="2000" b="1" spc="-55" dirty="0">
                <a:latin typeface="Calibri"/>
                <a:cs typeface="Calibri"/>
              </a:rPr>
              <a:t> </a:t>
            </a:r>
            <a:r>
              <a:rPr sz="2000" b="1" dirty="0">
                <a:latin typeface="Calibri"/>
                <a:cs typeface="Calibri"/>
              </a:rPr>
              <a:t>for</a:t>
            </a:r>
            <a:r>
              <a:rPr sz="2000" b="1" spc="-30" dirty="0">
                <a:latin typeface="Calibri"/>
                <a:cs typeface="Calibri"/>
              </a:rPr>
              <a:t> </a:t>
            </a:r>
            <a:r>
              <a:rPr sz="2000" b="1" dirty="0">
                <a:latin typeface="Calibri"/>
                <a:cs typeface="Calibri"/>
              </a:rPr>
              <a:t>43%</a:t>
            </a:r>
            <a:r>
              <a:rPr sz="2000" b="1" spc="-55" dirty="0">
                <a:latin typeface="Calibri"/>
                <a:cs typeface="Calibri"/>
              </a:rPr>
              <a:t> </a:t>
            </a:r>
            <a:r>
              <a:rPr sz="2000" b="1" dirty="0">
                <a:latin typeface="Calibri"/>
                <a:cs typeface="Calibri"/>
              </a:rPr>
              <a:t>of</a:t>
            </a:r>
            <a:r>
              <a:rPr sz="2000" b="1" spc="-40" dirty="0">
                <a:latin typeface="Calibri"/>
                <a:cs typeface="Calibri"/>
              </a:rPr>
              <a:t> </a:t>
            </a:r>
            <a:r>
              <a:rPr sz="2000" b="1" dirty="0">
                <a:latin typeface="Calibri"/>
                <a:cs typeface="Calibri"/>
              </a:rPr>
              <a:t>MI</a:t>
            </a:r>
            <a:r>
              <a:rPr sz="2000" b="1" spc="-40" dirty="0">
                <a:latin typeface="Calibri"/>
                <a:cs typeface="Calibri"/>
              </a:rPr>
              <a:t> </a:t>
            </a:r>
            <a:r>
              <a:rPr sz="2000" b="1" dirty="0">
                <a:latin typeface="Calibri"/>
                <a:cs typeface="Calibri"/>
              </a:rPr>
              <a:t>pregnant</a:t>
            </a:r>
            <a:r>
              <a:rPr sz="2000" b="1" spc="-45" dirty="0">
                <a:latin typeface="Calibri"/>
                <a:cs typeface="Calibri"/>
              </a:rPr>
              <a:t> </a:t>
            </a:r>
            <a:r>
              <a:rPr sz="2000" b="1" spc="-10" dirty="0">
                <a:latin typeface="Calibri"/>
                <a:cs typeface="Calibri"/>
              </a:rPr>
              <a:t>patients.</a:t>
            </a:r>
            <a:endParaRPr sz="2000">
              <a:latin typeface="Calibri"/>
              <a:cs typeface="Calibri"/>
            </a:endParaRPr>
          </a:p>
          <a:p>
            <a:pPr marL="12700" marR="65405" indent="226695" algn="just">
              <a:lnSpc>
                <a:spcPts val="2160"/>
              </a:lnSpc>
              <a:spcBef>
                <a:spcPts val="630"/>
              </a:spcBef>
              <a:buFont typeface="Arial"/>
              <a:buChar char="•"/>
              <a:tabLst>
                <a:tab pos="239395" algn="l"/>
              </a:tabLst>
            </a:pPr>
            <a:r>
              <a:rPr sz="2000" b="1" dirty="0">
                <a:latin typeface="Calibri"/>
                <a:cs typeface="Calibri"/>
              </a:rPr>
              <a:t>Other</a:t>
            </a:r>
            <a:r>
              <a:rPr sz="2000" b="1" spc="-55" dirty="0">
                <a:latin typeface="Calibri"/>
                <a:cs typeface="Calibri"/>
              </a:rPr>
              <a:t> </a:t>
            </a:r>
            <a:r>
              <a:rPr sz="2000" b="1" spc="-10" dirty="0">
                <a:latin typeface="Calibri"/>
                <a:cs typeface="Calibri"/>
              </a:rPr>
              <a:t>Potential</a:t>
            </a:r>
            <a:r>
              <a:rPr sz="2000" b="1" spc="-75" dirty="0">
                <a:latin typeface="Calibri"/>
                <a:cs typeface="Calibri"/>
              </a:rPr>
              <a:t> </a:t>
            </a:r>
            <a:r>
              <a:rPr sz="2000" b="1" dirty="0">
                <a:latin typeface="Calibri"/>
                <a:cs typeface="Calibri"/>
              </a:rPr>
              <a:t>causes</a:t>
            </a:r>
            <a:r>
              <a:rPr sz="2000" b="1" spc="-50" dirty="0">
                <a:latin typeface="Calibri"/>
                <a:cs typeface="Calibri"/>
              </a:rPr>
              <a:t> </a:t>
            </a:r>
            <a:r>
              <a:rPr sz="2000" b="1" dirty="0">
                <a:latin typeface="Calibri"/>
                <a:cs typeface="Calibri"/>
              </a:rPr>
              <a:t>are</a:t>
            </a:r>
            <a:r>
              <a:rPr sz="2000" b="1" dirty="0">
                <a:solidFill>
                  <a:srgbClr val="FF0000"/>
                </a:solidFill>
                <a:latin typeface="Calibri"/>
                <a:cs typeface="Calibri"/>
              </a:rPr>
              <a:t>:</a:t>
            </a:r>
            <a:r>
              <a:rPr sz="2000" b="1" spc="-35" dirty="0">
                <a:solidFill>
                  <a:srgbClr val="FF0000"/>
                </a:solidFill>
                <a:latin typeface="Calibri"/>
                <a:cs typeface="Calibri"/>
              </a:rPr>
              <a:t> </a:t>
            </a:r>
            <a:r>
              <a:rPr sz="2000" b="1" dirty="0">
                <a:solidFill>
                  <a:srgbClr val="FF0000"/>
                </a:solidFill>
                <a:latin typeface="Calibri"/>
                <a:cs typeface="Calibri"/>
              </a:rPr>
              <a:t>thrombosis,</a:t>
            </a:r>
            <a:r>
              <a:rPr sz="2000" b="1" spc="-85" dirty="0">
                <a:solidFill>
                  <a:srgbClr val="FF0000"/>
                </a:solidFill>
                <a:latin typeface="Calibri"/>
                <a:cs typeface="Calibri"/>
              </a:rPr>
              <a:t> </a:t>
            </a:r>
            <a:r>
              <a:rPr sz="2000" b="1" dirty="0">
                <a:solidFill>
                  <a:srgbClr val="FF0000"/>
                </a:solidFill>
                <a:latin typeface="Calibri"/>
                <a:cs typeface="Calibri"/>
              </a:rPr>
              <a:t>coronary</a:t>
            </a:r>
            <a:r>
              <a:rPr sz="2000" b="1" spc="-55" dirty="0">
                <a:solidFill>
                  <a:srgbClr val="FF0000"/>
                </a:solidFill>
                <a:latin typeface="Calibri"/>
                <a:cs typeface="Calibri"/>
              </a:rPr>
              <a:t> </a:t>
            </a:r>
            <a:r>
              <a:rPr sz="2000" b="1" spc="-10" dirty="0">
                <a:solidFill>
                  <a:srgbClr val="FF0000"/>
                </a:solidFill>
                <a:latin typeface="Calibri"/>
                <a:cs typeface="Calibri"/>
              </a:rPr>
              <a:t>artery </a:t>
            </a:r>
            <a:r>
              <a:rPr sz="2000" b="1" dirty="0">
                <a:solidFill>
                  <a:srgbClr val="FF0000"/>
                </a:solidFill>
                <a:latin typeface="Calibri"/>
                <a:cs typeface="Calibri"/>
              </a:rPr>
              <a:t>spasm,</a:t>
            </a:r>
            <a:r>
              <a:rPr sz="2000" b="1" spc="-60" dirty="0">
                <a:solidFill>
                  <a:srgbClr val="FF0000"/>
                </a:solidFill>
                <a:latin typeface="Calibri"/>
                <a:cs typeface="Calibri"/>
              </a:rPr>
              <a:t> </a:t>
            </a:r>
            <a:r>
              <a:rPr sz="2000" b="1" dirty="0">
                <a:solidFill>
                  <a:srgbClr val="FF0000"/>
                </a:solidFill>
                <a:latin typeface="Calibri"/>
                <a:cs typeface="Calibri"/>
              </a:rPr>
              <a:t>dissection,</a:t>
            </a:r>
            <a:r>
              <a:rPr sz="2000" b="1" spc="-65" dirty="0">
                <a:solidFill>
                  <a:srgbClr val="FF0000"/>
                </a:solidFill>
                <a:latin typeface="Calibri"/>
                <a:cs typeface="Calibri"/>
              </a:rPr>
              <a:t> </a:t>
            </a:r>
            <a:r>
              <a:rPr sz="2000" b="1" spc="-20" dirty="0">
                <a:solidFill>
                  <a:srgbClr val="FF0000"/>
                </a:solidFill>
                <a:latin typeface="Calibri"/>
                <a:cs typeface="Calibri"/>
              </a:rPr>
              <a:t>Pre-</a:t>
            </a:r>
            <a:r>
              <a:rPr sz="2000" b="1" dirty="0">
                <a:solidFill>
                  <a:srgbClr val="FF0000"/>
                </a:solidFill>
                <a:latin typeface="Calibri"/>
                <a:cs typeface="Calibri"/>
              </a:rPr>
              <a:t>eclampsia,</a:t>
            </a:r>
            <a:r>
              <a:rPr sz="2000" b="1" spc="-50" dirty="0">
                <a:solidFill>
                  <a:srgbClr val="FF0000"/>
                </a:solidFill>
                <a:latin typeface="Calibri"/>
                <a:cs typeface="Calibri"/>
              </a:rPr>
              <a:t> </a:t>
            </a:r>
            <a:r>
              <a:rPr sz="2000" b="1" dirty="0">
                <a:solidFill>
                  <a:srgbClr val="FF0000"/>
                </a:solidFill>
                <a:latin typeface="Calibri"/>
                <a:cs typeface="Calibri"/>
              </a:rPr>
              <a:t>vasculitis</a:t>
            </a:r>
            <a:r>
              <a:rPr sz="2000" b="1" spc="-55" dirty="0">
                <a:solidFill>
                  <a:srgbClr val="FF0000"/>
                </a:solidFill>
                <a:latin typeface="Calibri"/>
                <a:cs typeface="Calibri"/>
              </a:rPr>
              <a:t> </a:t>
            </a:r>
            <a:r>
              <a:rPr sz="2000" b="1" dirty="0">
                <a:solidFill>
                  <a:srgbClr val="FF0000"/>
                </a:solidFill>
                <a:latin typeface="Calibri"/>
                <a:cs typeface="Calibri"/>
              </a:rPr>
              <a:t>like</a:t>
            </a:r>
            <a:r>
              <a:rPr sz="2000" b="1" spc="-20" dirty="0">
                <a:solidFill>
                  <a:srgbClr val="FF0000"/>
                </a:solidFill>
                <a:latin typeface="Calibri"/>
                <a:cs typeface="Calibri"/>
              </a:rPr>
              <a:t> </a:t>
            </a:r>
            <a:r>
              <a:rPr sz="2000" b="1" spc="-10" dirty="0">
                <a:solidFill>
                  <a:srgbClr val="FF0000"/>
                </a:solidFill>
                <a:latin typeface="Calibri"/>
                <a:cs typeface="Calibri"/>
              </a:rPr>
              <a:t>kawazaki, </a:t>
            </a:r>
            <a:r>
              <a:rPr sz="2000" b="1" dirty="0">
                <a:solidFill>
                  <a:srgbClr val="FF0000"/>
                </a:solidFill>
                <a:latin typeface="Calibri"/>
                <a:cs typeface="Calibri"/>
              </a:rPr>
              <a:t>collagen</a:t>
            </a:r>
            <a:r>
              <a:rPr sz="2000" b="1" spc="-75" dirty="0">
                <a:solidFill>
                  <a:srgbClr val="FF0000"/>
                </a:solidFill>
                <a:latin typeface="Calibri"/>
                <a:cs typeface="Calibri"/>
              </a:rPr>
              <a:t> </a:t>
            </a:r>
            <a:r>
              <a:rPr sz="2000" b="1" dirty="0">
                <a:solidFill>
                  <a:srgbClr val="FF0000"/>
                </a:solidFill>
                <a:latin typeface="Calibri"/>
                <a:cs typeface="Calibri"/>
              </a:rPr>
              <a:t>vascular</a:t>
            </a:r>
            <a:r>
              <a:rPr sz="2000" b="1" spc="-90" dirty="0">
                <a:solidFill>
                  <a:srgbClr val="FF0000"/>
                </a:solidFill>
                <a:latin typeface="Calibri"/>
                <a:cs typeface="Calibri"/>
              </a:rPr>
              <a:t> </a:t>
            </a:r>
            <a:r>
              <a:rPr sz="2000" b="1" spc="-10" dirty="0">
                <a:solidFill>
                  <a:srgbClr val="FF0000"/>
                </a:solidFill>
                <a:latin typeface="Calibri"/>
                <a:cs typeface="Calibri"/>
              </a:rPr>
              <a:t>disease.</a:t>
            </a:r>
            <a:endParaRPr sz="2000">
              <a:latin typeface="Calibri"/>
              <a:cs typeface="Calibri"/>
            </a:endParaRPr>
          </a:p>
          <a:p>
            <a:pPr marL="12700" marR="5080" indent="227965">
              <a:lnSpc>
                <a:spcPct val="90000"/>
              </a:lnSpc>
              <a:spcBef>
                <a:spcPts val="570"/>
              </a:spcBef>
              <a:buFont typeface="Arial"/>
              <a:buChar char="•"/>
              <a:tabLst>
                <a:tab pos="240665" algn="l"/>
              </a:tabLst>
            </a:pPr>
            <a:r>
              <a:rPr sz="2000" b="1" spc="-10" dirty="0">
                <a:latin typeface="Calibri"/>
                <a:cs typeface="Calibri"/>
              </a:rPr>
              <a:t>Patients</a:t>
            </a:r>
            <a:r>
              <a:rPr sz="2000" b="1" spc="-50" dirty="0">
                <a:latin typeface="Calibri"/>
                <a:cs typeface="Calibri"/>
              </a:rPr>
              <a:t> </a:t>
            </a:r>
            <a:r>
              <a:rPr sz="2000" b="1" dirty="0">
                <a:latin typeface="Calibri"/>
                <a:cs typeface="Calibri"/>
              </a:rPr>
              <a:t>at</a:t>
            </a:r>
            <a:r>
              <a:rPr sz="2000" b="1" spc="-35" dirty="0">
                <a:latin typeface="Calibri"/>
                <a:cs typeface="Calibri"/>
              </a:rPr>
              <a:t> </a:t>
            </a:r>
            <a:r>
              <a:rPr sz="2000" b="1" dirty="0">
                <a:latin typeface="Calibri"/>
                <a:cs typeface="Calibri"/>
              </a:rPr>
              <a:t>high</a:t>
            </a:r>
            <a:r>
              <a:rPr sz="2000" b="1" spc="-35" dirty="0">
                <a:latin typeface="Calibri"/>
                <a:cs typeface="Calibri"/>
              </a:rPr>
              <a:t> </a:t>
            </a:r>
            <a:r>
              <a:rPr sz="2000" b="1" dirty="0">
                <a:latin typeface="Calibri"/>
                <a:cs typeface="Calibri"/>
              </a:rPr>
              <a:t>risk</a:t>
            </a:r>
            <a:r>
              <a:rPr sz="2000" b="1" spc="-40" dirty="0">
                <a:latin typeface="Calibri"/>
                <a:cs typeface="Calibri"/>
              </a:rPr>
              <a:t> </a:t>
            </a:r>
            <a:r>
              <a:rPr sz="2000" b="1" dirty="0">
                <a:latin typeface="Calibri"/>
                <a:cs typeface="Calibri"/>
              </a:rPr>
              <a:t>for</a:t>
            </a:r>
            <a:r>
              <a:rPr sz="2000" b="1" spc="-25" dirty="0">
                <a:latin typeface="Calibri"/>
                <a:cs typeface="Calibri"/>
              </a:rPr>
              <a:t> </a:t>
            </a:r>
            <a:r>
              <a:rPr sz="2000" b="1" dirty="0">
                <a:latin typeface="Calibri"/>
                <a:cs typeface="Calibri"/>
              </a:rPr>
              <a:t>CAD</a:t>
            </a:r>
            <a:r>
              <a:rPr sz="2000" b="1" spc="-30" dirty="0">
                <a:latin typeface="Calibri"/>
                <a:cs typeface="Calibri"/>
              </a:rPr>
              <a:t> </a:t>
            </a:r>
            <a:r>
              <a:rPr sz="2000" b="1" dirty="0">
                <a:latin typeface="Calibri"/>
                <a:cs typeface="Calibri"/>
              </a:rPr>
              <a:t>should</a:t>
            </a:r>
            <a:r>
              <a:rPr sz="2000" b="1" spc="-55" dirty="0">
                <a:latin typeface="Calibri"/>
                <a:cs typeface="Calibri"/>
              </a:rPr>
              <a:t> </a:t>
            </a:r>
            <a:r>
              <a:rPr sz="2000" b="1" dirty="0">
                <a:latin typeface="Calibri"/>
                <a:cs typeface="Calibri"/>
              </a:rPr>
              <a:t>be</a:t>
            </a:r>
            <a:r>
              <a:rPr sz="2000" b="1" spc="-35" dirty="0">
                <a:latin typeface="Calibri"/>
                <a:cs typeface="Calibri"/>
              </a:rPr>
              <a:t> </a:t>
            </a:r>
            <a:r>
              <a:rPr sz="2000" b="1" dirty="0">
                <a:latin typeface="Calibri"/>
                <a:cs typeface="Calibri"/>
              </a:rPr>
              <a:t>screened</a:t>
            </a:r>
            <a:r>
              <a:rPr sz="2000" b="1" spc="-25" dirty="0">
                <a:latin typeface="Calibri"/>
                <a:cs typeface="Calibri"/>
              </a:rPr>
              <a:t> </a:t>
            </a:r>
            <a:r>
              <a:rPr sz="2000" b="1" spc="-20" dirty="0">
                <a:latin typeface="Calibri"/>
                <a:cs typeface="Calibri"/>
              </a:rPr>
              <a:t>non- </a:t>
            </a:r>
            <a:r>
              <a:rPr sz="2000" b="1" dirty="0">
                <a:latin typeface="Calibri"/>
                <a:cs typeface="Calibri"/>
              </a:rPr>
              <a:t>lnvasivly</a:t>
            </a:r>
            <a:r>
              <a:rPr sz="2000" b="1" spc="-65" dirty="0">
                <a:latin typeface="Calibri"/>
                <a:cs typeface="Calibri"/>
              </a:rPr>
              <a:t> </a:t>
            </a:r>
            <a:r>
              <a:rPr sz="2000" b="1" spc="-10" dirty="0">
                <a:latin typeface="Calibri"/>
                <a:cs typeface="Calibri"/>
              </a:rPr>
              <a:t>before</a:t>
            </a:r>
            <a:r>
              <a:rPr sz="2000" b="1" spc="-40" dirty="0">
                <a:latin typeface="Calibri"/>
                <a:cs typeface="Calibri"/>
              </a:rPr>
              <a:t> </a:t>
            </a:r>
            <a:r>
              <a:rPr sz="2000" b="1" dirty="0">
                <a:latin typeface="Calibri"/>
                <a:cs typeface="Calibri"/>
              </a:rPr>
              <a:t>becoming</a:t>
            </a:r>
            <a:r>
              <a:rPr sz="2000" b="1" spc="-65" dirty="0">
                <a:latin typeface="Calibri"/>
                <a:cs typeface="Calibri"/>
              </a:rPr>
              <a:t> </a:t>
            </a:r>
            <a:r>
              <a:rPr sz="2000" b="1" spc="-10" dirty="0">
                <a:latin typeface="Calibri"/>
                <a:cs typeface="Calibri"/>
              </a:rPr>
              <a:t>pregnant,</a:t>
            </a:r>
            <a:r>
              <a:rPr sz="2000" b="1" spc="-45" dirty="0">
                <a:latin typeface="Calibri"/>
                <a:cs typeface="Calibri"/>
              </a:rPr>
              <a:t> </a:t>
            </a:r>
            <a:r>
              <a:rPr sz="2000" b="1" dirty="0">
                <a:latin typeface="Calibri"/>
                <a:cs typeface="Calibri"/>
              </a:rPr>
              <a:t>and</a:t>
            </a:r>
            <a:r>
              <a:rPr sz="2000" b="1" spc="-50" dirty="0">
                <a:latin typeface="Calibri"/>
                <a:cs typeface="Calibri"/>
              </a:rPr>
              <a:t> </a:t>
            </a:r>
            <a:r>
              <a:rPr sz="2000" b="1" dirty="0">
                <a:latin typeface="Calibri"/>
                <a:cs typeface="Calibri"/>
              </a:rPr>
              <a:t>adequate</a:t>
            </a:r>
            <a:r>
              <a:rPr sz="2000" b="1" spc="-45" dirty="0">
                <a:latin typeface="Calibri"/>
                <a:cs typeface="Calibri"/>
              </a:rPr>
              <a:t> </a:t>
            </a:r>
            <a:r>
              <a:rPr sz="2000" b="1" spc="-10" dirty="0">
                <a:latin typeface="Calibri"/>
                <a:cs typeface="Calibri"/>
              </a:rPr>
              <a:t>control </a:t>
            </a:r>
            <a:r>
              <a:rPr sz="2000" b="1" dirty="0">
                <a:latin typeface="Calibri"/>
                <a:cs typeface="Calibri"/>
              </a:rPr>
              <a:t>of</a:t>
            </a:r>
            <a:r>
              <a:rPr sz="2000" b="1" spc="-15" dirty="0">
                <a:latin typeface="Calibri"/>
                <a:cs typeface="Calibri"/>
              </a:rPr>
              <a:t> </a:t>
            </a:r>
            <a:r>
              <a:rPr sz="2000" b="1" dirty="0">
                <a:latin typeface="Calibri"/>
                <a:cs typeface="Calibri"/>
              </a:rPr>
              <a:t>DM</a:t>
            </a:r>
            <a:r>
              <a:rPr sz="2000" b="1" spc="-10" dirty="0">
                <a:latin typeface="Calibri"/>
                <a:cs typeface="Calibri"/>
              </a:rPr>
              <a:t> </a:t>
            </a:r>
            <a:r>
              <a:rPr sz="2000" b="1" dirty="0">
                <a:latin typeface="Calibri"/>
                <a:cs typeface="Calibri"/>
              </a:rPr>
              <a:t>and</a:t>
            </a:r>
            <a:r>
              <a:rPr sz="2000" b="1" spc="-10" dirty="0">
                <a:latin typeface="Calibri"/>
                <a:cs typeface="Calibri"/>
              </a:rPr>
              <a:t> </a:t>
            </a:r>
            <a:r>
              <a:rPr sz="2000" b="1" dirty="0">
                <a:latin typeface="Calibri"/>
                <a:cs typeface="Calibri"/>
              </a:rPr>
              <a:t>HTN</a:t>
            </a:r>
            <a:r>
              <a:rPr sz="2000" b="1" spc="-30" dirty="0">
                <a:latin typeface="Calibri"/>
                <a:cs typeface="Calibri"/>
              </a:rPr>
              <a:t> </a:t>
            </a:r>
            <a:r>
              <a:rPr sz="2000" b="1" dirty="0">
                <a:latin typeface="Calibri"/>
                <a:cs typeface="Calibri"/>
              </a:rPr>
              <a:t>as</a:t>
            </a:r>
            <a:r>
              <a:rPr sz="2000" b="1" spc="-10" dirty="0">
                <a:latin typeface="Calibri"/>
                <a:cs typeface="Calibri"/>
              </a:rPr>
              <a:t> </a:t>
            </a:r>
            <a:r>
              <a:rPr sz="2000" b="1" dirty="0">
                <a:latin typeface="Calibri"/>
                <a:cs typeface="Calibri"/>
              </a:rPr>
              <a:t>risk</a:t>
            </a:r>
            <a:r>
              <a:rPr sz="2000" b="1" spc="-20" dirty="0">
                <a:latin typeface="Calibri"/>
                <a:cs typeface="Calibri"/>
              </a:rPr>
              <a:t> </a:t>
            </a:r>
            <a:r>
              <a:rPr sz="2000" b="1" spc="-10" dirty="0">
                <a:latin typeface="Calibri"/>
                <a:cs typeface="Calibri"/>
              </a:rPr>
              <a:t>factors </a:t>
            </a:r>
            <a:r>
              <a:rPr sz="2000" b="1" dirty="0">
                <a:latin typeface="Calibri"/>
                <a:cs typeface="Calibri"/>
              </a:rPr>
              <a:t>is</a:t>
            </a:r>
            <a:r>
              <a:rPr sz="2000" b="1" spc="-20" dirty="0">
                <a:latin typeface="Calibri"/>
                <a:cs typeface="Calibri"/>
              </a:rPr>
              <a:t> </a:t>
            </a:r>
            <a:r>
              <a:rPr sz="2000" b="1" dirty="0">
                <a:latin typeface="Calibri"/>
                <a:cs typeface="Calibri"/>
              </a:rPr>
              <a:t>a</a:t>
            </a:r>
            <a:r>
              <a:rPr sz="2000" b="1" spc="-10" dirty="0">
                <a:latin typeface="Calibri"/>
                <a:cs typeface="Calibri"/>
              </a:rPr>
              <a:t> MUST.</a:t>
            </a:r>
            <a:endParaRPr sz="2000">
              <a:latin typeface="Calibri"/>
              <a:cs typeface="Calibri"/>
            </a:endParaRPr>
          </a:p>
        </p:txBody>
      </p:sp>
      <p:sp>
        <p:nvSpPr>
          <p:cNvPr id="7" name="object 7"/>
          <p:cNvSpPr/>
          <p:nvPr/>
        </p:nvSpPr>
        <p:spPr>
          <a:xfrm>
            <a:off x="8115300" y="6115811"/>
            <a:ext cx="1866900" cy="742315"/>
          </a:xfrm>
          <a:custGeom>
            <a:avLst/>
            <a:gdLst/>
            <a:ahLst/>
            <a:cxnLst/>
            <a:rect l="l" t="t" r="r" b="b"/>
            <a:pathLst>
              <a:path w="1866900" h="742315">
                <a:moveTo>
                  <a:pt x="1866900" y="742188"/>
                </a:moveTo>
                <a:lnTo>
                  <a:pt x="1459230" y="336804"/>
                </a:lnTo>
                <a:lnTo>
                  <a:pt x="1273124" y="521868"/>
                </a:lnTo>
                <a:lnTo>
                  <a:pt x="747522" y="0"/>
                </a:lnTo>
                <a:lnTo>
                  <a:pt x="0" y="742188"/>
                </a:lnTo>
                <a:lnTo>
                  <a:pt x="1051560" y="742188"/>
                </a:lnTo>
                <a:lnTo>
                  <a:pt x="1495044" y="742188"/>
                </a:lnTo>
                <a:lnTo>
                  <a:pt x="1866900" y="742188"/>
                </a:lnTo>
                <a:close/>
              </a:path>
            </a:pathLst>
          </a:custGeom>
          <a:solidFill>
            <a:srgbClr val="4472C4">
              <a:alpha val="30198"/>
            </a:srgbClr>
          </a:solidFill>
        </p:spPr>
        <p:txBody>
          <a:bodyPr wrap="square" lIns="0" tIns="0" rIns="0" bIns="0" rtlCol="0"/>
          <a:lstStyle/>
          <a:p>
            <a:endParaRPr/>
          </a:p>
        </p:txBody>
      </p:sp>
      <p:sp>
        <p:nvSpPr>
          <p:cNvPr id="8" name="object 8"/>
          <p:cNvSpPr txBox="1"/>
          <p:nvPr/>
        </p:nvSpPr>
        <p:spPr>
          <a:xfrm>
            <a:off x="7332726" y="1308861"/>
            <a:ext cx="149860" cy="452120"/>
          </a:xfrm>
          <a:prstGeom prst="rect">
            <a:avLst/>
          </a:prstGeom>
        </p:spPr>
        <p:txBody>
          <a:bodyPr vert="horz" wrap="square" lIns="0" tIns="12065" rIns="0" bIns="0" rtlCol="0">
            <a:spAutoFit/>
          </a:bodyPr>
          <a:lstStyle/>
          <a:p>
            <a:pPr marL="12700">
              <a:lnSpc>
                <a:spcPct val="100000"/>
              </a:lnSpc>
              <a:spcBef>
                <a:spcPts val="95"/>
              </a:spcBef>
            </a:pPr>
            <a:r>
              <a:rPr sz="2800" spc="-50" dirty="0">
                <a:latin typeface="Arial"/>
                <a:cs typeface="Arial"/>
              </a:rPr>
              <a:t>•</a:t>
            </a:r>
            <a:endParaRPr sz="2800">
              <a:latin typeface="Arial"/>
              <a:cs typeface="Arial"/>
            </a:endParaRPr>
          </a:p>
        </p:txBody>
      </p:sp>
      <p:sp>
        <p:nvSpPr>
          <p:cNvPr id="9" name="object 9"/>
          <p:cNvSpPr txBox="1">
            <a:spLocks noGrp="1"/>
          </p:cNvSpPr>
          <p:nvPr>
            <p:ph type="title"/>
          </p:nvPr>
        </p:nvSpPr>
        <p:spPr>
          <a:xfrm>
            <a:off x="7573136" y="1336421"/>
            <a:ext cx="1515745" cy="434340"/>
          </a:xfrm>
          <a:prstGeom prst="rect">
            <a:avLst/>
          </a:prstGeom>
          <a:solidFill>
            <a:srgbClr val="FFFF00"/>
          </a:solidFill>
        </p:spPr>
        <p:txBody>
          <a:bodyPr vert="horz" wrap="square" lIns="0" tIns="0" rIns="0" bIns="0" rtlCol="0">
            <a:spAutoFit/>
          </a:bodyPr>
          <a:lstStyle/>
          <a:p>
            <a:pPr marL="635">
              <a:lnSpc>
                <a:spcPts val="3240"/>
              </a:lnSpc>
            </a:pPr>
            <a:r>
              <a:rPr sz="2800" b="1" spc="-10" dirty="0">
                <a:latin typeface="Calibri"/>
                <a:cs typeface="Calibri"/>
              </a:rPr>
              <a:t>Diagnosis:</a:t>
            </a:r>
            <a:endParaRPr sz="2800">
              <a:latin typeface="Calibri"/>
              <a:cs typeface="Calibri"/>
            </a:endParaRPr>
          </a:p>
        </p:txBody>
      </p:sp>
      <p:sp>
        <p:nvSpPr>
          <p:cNvPr id="10" name="object 10"/>
          <p:cNvSpPr txBox="1"/>
          <p:nvPr/>
        </p:nvSpPr>
        <p:spPr>
          <a:xfrm>
            <a:off x="7332726" y="2147900"/>
            <a:ext cx="3973221" cy="5366213"/>
          </a:xfrm>
          <a:prstGeom prst="rect">
            <a:avLst/>
          </a:prstGeom>
        </p:spPr>
        <p:txBody>
          <a:bodyPr vert="horz" wrap="square" lIns="0" tIns="102235" rIns="0" bIns="0" rtlCol="0">
            <a:spAutoFit/>
          </a:bodyPr>
          <a:lstStyle/>
          <a:p>
            <a:pPr marL="240029" indent="-227329">
              <a:lnSpc>
                <a:spcPct val="100000"/>
              </a:lnSpc>
              <a:spcBef>
                <a:spcPts val="805"/>
              </a:spcBef>
              <a:buFont typeface="Arial"/>
              <a:buChar char="•"/>
              <a:tabLst>
                <a:tab pos="240029" algn="l"/>
              </a:tabLst>
            </a:pPr>
            <a:r>
              <a:rPr lang="en-US" sz="2400" b="1" u="sng" spc="-25" dirty="0">
                <a:latin typeface="Calibri"/>
                <a:cs typeface="Calibri"/>
              </a:rPr>
              <a:t>Clinical presentation </a:t>
            </a:r>
          </a:p>
          <a:p>
            <a:pPr marL="240029" indent="-227329">
              <a:lnSpc>
                <a:spcPct val="100000"/>
              </a:lnSpc>
              <a:spcBef>
                <a:spcPts val="805"/>
              </a:spcBef>
              <a:buFont typeface="Arial"/>
              <a:buChar char="•"/>
              <a:tabLst>
                <a:tab pos="240029" algn="l"/>
              </a:tabLst>
            </a:pPr>
            <a:r>
              <a:rPr sz="2400" b="1" u="sng" spc="-25" dirty="0">
                <a:latin typeface="Calibri"/>
                <a:cs typeface="Calibri"/>
              </a:rPr>
              <a:t>ECG</a:t>
            </a:r>
            <a:r>
              <a:rPr lang="en-US" sz="2400" b="1" u="sng" spc="-25" dirty="0">
                <a:latin typeface="Calibri"/>
                <a:cs typeface="Calibri"/>
              </a:rPr>
              <a:t> changes </a:t>
            </a:r>
            <a:endParaRPr sz="2400" u="sng" dirty="0">
              <a:latin typeface="Calibri"/>
              <a:cs typeface="Calibri"/>
            </a:endParaRPr>
          </a:p>
          <a:p>
            <a:pPr marL="240029" indent="-227329">
              <a:lnSpc>
                <a:spcPct val="100000"/>
              </a:lnSpc>
              <a:spcBef>
                <a:spcPts val="710"/>
              </a:spcBef>
              <a:buFont typeface="Arial"/>
              <a:buChar char="•"/>
              <a:tabLst>
                <a:tab pos="240029" algn="l"/>
              </a:tabLst>
            </a:pPr>
            <a:r>
              <a:rPr sz="2400" b="1" u="sng" dirty="0">
                <a:latin typeface="Calibri"/>
                <a:cs typeface="Calibri"/>
              </a:rPr>
              <a:t>Cardiac</a:t>
            </a:r>
            <a:r>
              <a:rPr sz="2400" b="1" u="sng" spc="-95" dirty="0">
                <a:latin typeface="Calibri"/>
                <a:cs typeface="Calibri"/>
              </a:rPr>
              <a:t> </a:t>
            </a:r>
            <a:r>
              <a:rPr sz="2400" b="1" u="sng" spc="-10" dirty="0">
                <a:latin typeface="Calibri"/>
                <a:cs typeface="Calibri"/>
              </a:rPr>
              <a:t>enzymes</a:t>
            </a:r>
            <a:r>
              <a:rPr lang="en-US" sz="2400" b="1" u="sng" spc="-10" dirty="0">
                <a:latin typeface="Calibri"/>
                <a:cs typeface="Calibri"/>
              </a:rPr>
              <a:t> high troponin levels </a:t>
            </a:r>
            <a:endParaRPr sz="2400" b="1" u="sng" dirty="0">
              <a:latin typeface="Calibri"/>
              <a:cs typeface="Calibri"/>
            </a:endParaRPr>
          </a:p>
          <a:p>
            <a:pPr marL="240029" indent="-227329">
              <a:lnSpc>
                <a:spcPct val="100000"/>
              </a:lnSpc>
              <a:spcBef>
                <a:spcPts val="710"/>
              </a:spcBef>
              <a:buFont typeface="Arial"/>
              <a:buChar char="•"/>
              <a:tabLst>
                <a:tab pos="240029" algn="l"/>
              </a:tabLst>
            </a:pPr>
            <a:r>
              <a:rPr sz="2400" b="1" u="sng" spc="-20" dirty="0">
                <a:latin typeface="Calibri"/>
                <a:cs typeface="Calibri"/>
              </a:rPr>
              <a:t>Echo</a:t>
            </a:r>
            <a:endParaRPr sz="2400" b="1" u="sng" dirty="0">
              <a:latin typeface="Calibri"/>
              <a:cs typeface="Calibri"/>
            </a:endParaRPr>
          </a:p>
          <a:p>
            <a:pPr marL="240029" indent="-227329">
              <a:lnSpc>
                <a:spcPct val="100000"/>
              </a:lnSpc>
              <a:spcBef>
                <a:spcPts val="720"/>
              </a:spcBef>
              <a:buFont typeface="Arial"/>
              <a:buChar char="•"/>
              <a:tabLst>
                <a:tab pos="240029" algn="l"/>
              </a:tabLst>
            </a:pPr>
            <a:r>
              <a:rPr sz="2400" b="1" dirty="0">
                <a:solidFill>
                  <a:srgbClr val="FF0000"/>
                </a:solidFill>
                <a:latin typeface="Calibri"/>
                <a:cs typeface="Calibri"/>
              </a:rPr>
              <a:t>Coronary</a:t>
            </a:r>
            <a:r>
              <a:rPr sz="2400" b="1" spc="-95" dirty="0">
                <a:solidFill>
                  <a:srgbClr val="FF0000"/>
                </a:solidFill>
                <a:latin typeface="Calibri"/>
                <a:cs typeface="Calibri"/>
              </a:rPr>
              <a:t> </a:t>
            </a:r>
            <a:r>
              <a:rPr sz="2400" b="1" spc="-10" dirty="0">
                <a:solidFill>
                  <a:srgbClr val="FF0000"/>
                </a:solidFill>
                <a:latin typeface="Calibri"/>
                <a:cs typeface="Calibri"/>
              </a:rPr>
              <a:t>angiography</a:t>
            </a:r>
            <a:r>
              <a:rPr lang="en-US" sz="2400" b="1" spc="-10" dirty="0">
                <a:solidFill>
                  <a:srgbClr val="FF0000"/>
                </a:solidFill>
                <a:latin typeface="Calibri"/>
                <a:cs typeface="Calibri"/>
              </a:rPr>
              <a:t> considered the diagnostic gold standard</a:t>
            </a:r>
            <a:r>
              <a:rPr lang="en-US" sz="2400" b="1" spc="-10" dirty="0">
                <a:latin typeface="Calibri"/>
                <a:cs typeface="Calibri"/>
              </a:rPr>
              <a:t> and should be expediently performed if acute coronary syndrome as myocardial infarction or unstable angina </a:t>
            </a:r>
            <a:endParaRPr sz="2400" b="1" dirty="0">
              <a:latin typeface="Calibri"/>
              <a:cs typeface="Calibri"/>
            </a:endParaRPr>
          </a:p>
          <a:p>
            <a:pPr marL="240029" indent="-227329">
              <a:lnSpc>
                <a:spcPct val="100000"/>
              </a:lnSpc>
              <a:spcBef>
                <a:spcPts val="710"/>
              </a:spcBef>
              <a:buFont typeface="Arial"/>
              <a:buChar char="•"/>
              <a:tabLst>
                <a:tab pos="240029" algn="l"/>
              </a:tabLst>
            </a:pPr>
            <a:r>
              <a:rPr sz="2400" b="1" u="sng" dirty="0">
                <a:latin typeface="Calibri"/>
                <a:cs typeface="Calibri"/>
              </a:rPr>
              <a:t>Submaximal</a:t>
            </a:r>
            <a:r>
              <a:rPr sz="2400" b="1" u="sng" spc="-90" dirty="0">
                <a:latin typeface="Calibri"/>
                <a:cs typeface="Calibri"/>
              </a:rPr>
              <a:t> </a:t>
            </a:r>
            <a:r>
              <a:rPr sz="2400" b="1" u="sng" spc="-20" dirty="0">
                <a:latin typeface="Calibri"/>
                <a:cs typeface="Calibri"/>
              </a:rPr>
              <a:t>exercise</a:t>
            </a:r>
            <a:r>
              <a:rPr sz="2400" b="1" u="sng" spc="-85" dirty="0">
                <a:latin typeface="Calibri"/>
                <a:cs typeface="Calibri"/>
              </a:rPr>
              <a:t> </a:t>
            </a:r>
            <a:r>
              <a:rPr sz="2400" b="1" u="sng" spc="-25" dirty="0">
                <a:latin typeface="Calibri"/>
                <a:cs typeface="Calibri"/>
              </a:rPr>
              <a:t>ECG</a:t>
            </a:r>
            <a:endParaRPr sz="2400" u="sng" dirty="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741152" y="0"/>
            <a:ext cx="1451610" cy="1869439"/>
          </a:xfrm>
          <a:custGeom>
            <a:avLst/>
            <a:gdLst/>
            <a:ahLst/>
            <a:cxnLst/>
            <a:rect l="l" t="t" r="r" b="b"/>
            <a:pathLst>
              <a:path w="1451609" h="1869439">
                <a:moveTo>
                  <a:pt x="1451356" y="0"/>
                </a:moveTo>
                <a:lnTo>
                  <a:pt x="541909" y="0"/>
                </a:lnTo>
                <a:lnTo>
                  <a:pt x="0" y="541909"/>
                </a:lnTo>
                <a:lnTo>
                  <a:pt x="773785" y="1315707"/>
                </a:lnTo>
                <a:lnTo>
                  <a:pt x="563880" y="1525524"/>
                </a:lnTo>
                <a:lnTo>
                  <a:pt x="907288" y="1868932"/>
                </a:lnTo>
                <a:lnTo>
                  <a:pt x="1117155" y="1659064"/>
                </a:lnTo>
                <a:lnTo>
                  <a:pt x="1327023" y="1868932"/>
                </a:lnTo>
                <a:lnTo>
                  <a:pt x="1451356" y="1744599"/>
                </a:lnTo>
                <a:lnTo>
                  <a:pt x="1451356" y="0"/>
                </a:lnTo>
                <a:close/>
              </a:path>
            </a:pathLst>
          </a:custGeom>
          <a:solidFill>
            <a:srgbClr val="4472C4">
              <a:alpha val="30198"/>
            </a:srgbClr>
          </a:solidFill>
        </p:spPr>
        <p:txBody>
          <a:bodyPr wrap="square" lIns="0" tIns="0" rIns="0" bIns="0" rtlCol="0"/>
          <a:lstStyle/>
          <a:p>
            <a:endParaRPr/>
          </a:p>
        </p:txBody>
      </p:sp>
      <p:sp>
        <p:nvSpPr>
          <p:cNvPr id="3" name="object 3"/>
          <p:cNvSpPr/>
          <p:nvPr/>
        </p:nvSpPr>
        <p:spPr>
          <a:xfrm>
            <a:off x="1344168" y="5721096"/>
            <a:ext cx="2261870" cy="1137285"/>
          </a:xfrm>
          <a:custGeom>
            <a:avLst/>
            <a:gdLst/>
            <a:ahLst/>
            <a:cxnLst/>
            <a:rect l="l" t="t" r="r" b="b"/>
            <a:pathLst>
              <a:path w="2261870" h="1137284">
                <a:moveTo>
                  <a:pt x="2261616" y="1136904"/>
                </a:moveTo>
                <a:lnTo>
                  <a:pt x="1966823" y="840536"/>
                </a:lnTo>
                <a:lnTo>
                  <a:pt x="2172081" y="635254"/>
                </a:lnTo>
                <a:lnTo>
                  <a:pt x="1715770" y="178904"/>
                </a:lnTo>
                <a:lnTo>
                  <a:pt x="1511693" y="382943"/>
                </a:lnTo>
                <a:lnTo>
                  <a:pt x="1130808" y="0"/>
                </a:lnTo>
                <a:lnTo>
                  <a:pt x="0" y="1136904"/>
                </a:lnTo>
                <a:lnTo>
                  <a:pt x="2261616" y="1136904"/>
                </a:lnTo>
                <a:close/>
              </a:path>
            </a:pathLst>
          </a:custGeom>
          <a:solidFill>
            <a:srgbClr val="FFC000">
              <a:alpha val="30198"/>
            </a:srgbClr>
          </a:solidFill>
        </p:spPr>
        <p:txBody>
          <a:bodyPr wrap="square" lIns="0" tIns="0" rIns="0" bIns="0" rtlCol="0"/>
          <a:lstStyle/>
          <a:p>
            <a:endParaRPr/>
          </a:p>
        </p:txBody>
      </p:sp>
      <p:sp>
        <p:nvSpPr>
          <p:cNvPr id="4" name="object 4"/>
          <p:cNvSpPr txBox="1"/>
          <p:nvPr/>
        </p:nvSpPr>
        <p:spPr>
          <a:xfrm>
            <a:off x="146306" y="7481302"/>
            <a:ext cx="4655820" cy="372110"/>
          </a:xfrm>
          <a:prstGeom prst="rect">
            <a:avLst/>
          </a:prstGeom>
          <a:solidFill>
            <a:srgbClr val="FFFF00"/>
          </a:solidFill>
        </p:spPr>
        <p:txBody>
          <a:bodyPr vert="horz" wrap="square" lIns="0" tIns="0" rIns="0" bIns="0" rtlCol="0">
            <a:spAutoFit/>
          </a:bodyPr>
          <a:lstStyle/>
          <a:p>
            <a:pPr>
              <a:lnSpc>
                <a:spcPts val="2775"/>
              </a:lnSpc>
            </a:pPr>
            <a:r>
              <a:rPr sz="2400" b="1" spc="-10" dirty="0">
                <a:latin typeface="Calibri"/>
                <a:cs typeface="Calibri"/>
              </a:rPr>
              <a:t>percutaneous</a:t>
            </a:r>
            <a:r>
              <a:rPr sz="2400" b="1" spc="-65" dirty="0">
                <a:latin typeface="Calibri"/>
                <a:cs typeface="Calibri"/>
              </a:rPr>
              <a:t> </a:t>
            </a:r>
            <a:r>
              <a:rPr sz="2400" b="1" dirty="0">
                <a:latin typeface="Calibri"/>
                <a:cs typeface="Calibri"/>
              </a:rPr>
              <a:t>transluminal</a:t>
            </a:r>
            <a:r>
              <a:rPr sz="2400" b="1" spc="-70" dirty="0">
                <a:latin typeface="Calibri"/>
                <a:cs typeface="Calibri"/>
              </a:rPr>
              <a:t> </a:t>
            </a:r>
            <a:r>
              <a:rPr sz="2400" b="1" spc="-10" dirty="0">
                <a:latin typeface="Calibri"/>
                <a:cs typeface="Calibri"/>
              </a:rPr>
              <a:t>coronary</a:t>
            </a:r>
            <a:endParaRPr sz="2400" dirty="0">
              <a:latin typeface="Calibri"/>
              <a:cs typeface="Calibri"/>
            </a:endParaRPr>
          </a:p>
        </p:txBody>
      </p:sp>
      <p:sp>
        <p:nvSpPr>
          <p:cNvPr id="5" name="object 5"/>
          <p:cNvSpPr txBox="1"/>
          <p:nvPr/>
        </p:nvSpPr>
        <p:spPr>
          <a:xfrm flipH="1">
            <a:off x="264043" y="7853412"/>
            <a:ext cx="3551295" cy="346249"/>
          </a:xfrm>
          <a:prstGeom prst="rect">
            <a:avLst/>
          </a:prstGeom>
          <a:solidFill>
            <a:srgbClr val="FFFF00"/>
          </a:solidFill>
        </p:spPr>
        <p:txBody>
          <a:bodyPr vert="horz" wrap="square" lIns="0" tIns="0" rIns="0" bIns="0" rtlCol="0">
            <a:spAutoFit/>
          </a:bodyPr>
          <a:lstStyle/>
          <a:p>
            <a:pPr>
              <a:lnSpc>
                <a:spcPts val="2725"/>
              </a:lnSpc>
            </a:pPr>
            <a:r>
              <a:rPr sz="2400" b="1" spc="-10" dirty="0">
                <a:latin typeface="Calibri"/>
                <a:cs typeface="Calibri"/>
              </a:rPr>
              <a:t>angioplasty</a:t>
            </a:r>
            <a:r>
              <a:rPr sz="2400" b="1" spc="-30" dirty="0">
                <a:latin typeface="Calibri"/>
                <a:cs typeface="Calibri"/>
              </a:rPr>
              <a:t> </a:t>
            </a:r>
            <a:r>
              <a:rPr sz="2400" b="1" spc="-10" dirty="0">
                <a:latin typeface="Calibri"/>
                <a:cs typeface="Calibri"/>
              </a:rPr>
              <a:t>(PTCA)</a:t>
            </a:r>
            <a:endParaRPr sz="2400" dirty="0">
              <a:latin typeface="Calibri"/>
              <a:cs typeface="Calibri"/>
            </a:endParaRPr>
          </a:p>
        </p:txBody>
      </p:sp>
      <p:sp>
        <p:nvSpPr>
          <p:cNvPr id="6" name="object 6"/>
          <p:cNvSpPr txBox="1"/>
          <p:nvPr/>
        </p:nvSpPr>
        <p:spPr>
          <a:xfrm>
            <a:off x="447040" y="8476333"/>
            <a:ext cx="5648960" cy="1854835"/>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a:buChar char=""/>
              <a:tabLst>
                <a:tab pos="355600" algn="l"/>
              </a:tabLst>
            </a:pPr>
            <a:r>
              <a:rPr sz="2400" b="1" dirty="0">
                <a:solidFill>
                  <a:srgbClr val="203864"/>
                </a:solidFill>
                <a:latin typeface="Calibri"/>
                <a:cs typeface="Calibri"/>
              </a:rPr>
              <a:t>Although</a:t>
            </a:r>
            <a:r>
              <a:rPr sz="2400" b="1" spc="-70" dirty="0">
                <a:solidFill>
                  <a:srgbClr val="203864"/>
                </a:solidFill>
                <a:latin typeface="Calibri"/>
                <a:cs typeface="Calibri"/>
              </a:rPr>
              <a:t> </a:t>
            </a:r>
            <a:r>
              <a:rPr sz="2400" b="1" dirty="0">
                <a:solidFill>
                  <a:srgbClr val="203864"/>
                </a:solidFill>
                <a:latin typeface="Calibri"/>
                <a:cs typeface="Calibri"/>
              </a:rPr>
              <a:t>the</a:t>
            </a:r>
            <a:r>
              <a:rPr sz="2400" b="1" spc="-50" dirty="0">
                <a:solidFill>
                  <a:srgbClr val="203864"/>
                </a:solidFill>
                <a:latin typeface="Calibri"/>
                <a:cs typeface="Calibri"/>
              </a:rPr>
              <a:t> </a:t>
            </a:r>
            <a:r>
              <a:rPr sz="2400" b="1" dirty="0">
                <a:solidFill>
                  <a:srgbClr val="203864"/>
                </a:solidFill>
                <a:latin typeface="Calibri"/>
                <a:cs typeface="Calibri"/>
              </a:rPr>
              <a:t>past</a:t>
            </a:r>
            <a:r>
              <a:rPr sz="2400" b="1" spc="-60" dirty="0">
                <a:solidFill>
                  <a:srgbClr val="203864"/>
                </a:solidFill>
                <a:latin typeface="Calibri"/>
                <a:cs typeface="Calibri"/>
              </a:rPr>
              <a:t> </a:t>
            </a:r>
            <a:r>
              <a:rPr sz="2400" b="1" dirty="0">
                <a:solidFill>
                  <a:srgbClr val="203864"/>
                </a:solidFill>
                <a:latin typeface="Calibri"/>
                <a:cs typeface="Calibri"/>
              </a:rPr>
              <a:t>fetal</a:t>
            </a:r>
            <a:r>
              <a:rPr sz="2400" b="1" spc="-55" dirty="0">
                <a:solidFill>
                  <a:srgbClr val="203864"/>
                </a:solidFill>
                <a:latin typeface="Calibri"/>
                <a:cs typeface="Calibri"/>
              </a:rPr>
              <a:t> </a:t>
            </a:r>
            <a:r>
              <a:rPr sz="2400" b="1" dirty="0">
                <a:solidFill>
                  <a:srgbClr val="203864"/>
                </a:solidFill>
                <a:latin typeface="Calibri"/>
                <a:cs typeface="Calibri"/>
              </a:rPr>
              <a:t>and</a:t>
            </a:r>
            <a:r>
              <a:rPr sz="2400" b="1" spc="-60" dirty="0">
                <a:solidFill>
                  <a:srgbClr val="203864"/>
                </a:solidFill>
                <a:latin typeface="Calibri"/>
                <a:cs typeface="Calibri"/>
              </a:rPr>
              <a:t> </a:t>
            </a:r>
            <a:r>
              <a:rPr sz="2400" b="1" spc="-10" dirty="0">
                <a:solidFill>
                  <a:srgbClr val="203864"/>
                </a:solidFill>
                <a:latin typeface="Calibri"/>
                <a:cs typeface="Calibri"/>
              </a:rPr>
              <a:t>maternal </a:t>
            </a:r>
            <a:r>
              <a:rPr sz="2400" b="1" dirty="0">
                <a:solidFill>
                  <a:srgbClr val="203864"/>
                </a:solidFill>
                <a:latin typeface="Calibri"/>
                <a:cs typeface="Calibri"/>
              </a:rPr>
              <a:t>mortality</a:t>
            </a:r>
            <a:r>
              <a:rPr sz="2400" b="1" spc="-60" dirty="0">
                <a:solidFill>
                  <a:srgbClr val="203864"/>
                </a:solidFill>
                <a:latin typeface="Calibri"/>
                <a:cs typeface="Calibri"/>
              </a:rPr>
              <a:t> </a:t>
            </a:r>
            <a:r>
              <a:rPr sz="2400" b="1" spc="-10" dirty="0">
                <a:solidFill>
                  <a:srgbClr val="203864"/>
                </a:solidFill>
                <a:latin typeface="Calibri"/>
                <a:cs typeface="Calibri"/>
              </a:rPr>
              <a:t>rates,</a:t>
            </a:r>
            <a:r>
              <a:rPr sz="2400" b="1" spc="-45" dirty="0">
                <a:solidFill>
                  <a:srgbClr val="203864"/>
                </a:solidFill>
                <a:latin typeface="Calibri"/>
                <a:cs typeface="Calibri"/>
              </a:rPr>
              <a:t> </a:t>
            </a:r>
            <a:r>
              <a:rPr sz="2400" b="1" dirty="0">
                <a:solidFill>
                  <a:srgbClr val="203864"/>
                </a:solidFill>
                <a:latin typeface="Calibri"/>
                <a:cs typeface="Calibri"/>
              </a:rPr>
              <a:t>it</a:t>
            </a:r>
            <a:r>
              <a:rPr sz="2400" b="1" spc="-55" dirty="0">
                <a:solidFill>
                  <a:srgbClr val="203864"/>
                </a:solidFill>
                <a:latin typeface="Calibri"/>
                <a:cs typeface="Calibri"/>
              </a:rPr>
              <a:t> </a:t>
            </a:r>
            <a:r>
              <a:rPr sz="2400" b="1" dirty="0">
                <a:solidFill>
                  <a:srgbClr val="203864"/>
                </a:solidFill>
                <a:latin typeface="Calibri"/>
                <a:cs typeface="Calibri"/>
              </a:rPr>
              <a:t>still</a:t>
            </a:r>
            <a:r>
              <a:rPr sz="2400" b="1" spc="-50" dirty="0">
                <a:solidFill>
                  <a:srgbClr val="203864"/>
                </a:solidFill>
                <a:latin typeface="Calibri"/>
                <a:cs typeface="Calibri"/>
              </a:rPr>
              <a:t> </a:t>
            </a:r>
            <a:r>
              <a:rPr sz="2400" b="1" dirty="0">
                <a:solidFill>
                  <a:srgbClr val="203864"/>
                </a:solidFill>
                <a:latin typeface="Calibri"/>
                <a:cs typeface="Calibri"/>
              </a:rPr>
              <a:t>used</a:t>
            </a:r>
            <a:r>
              <a:rPr sz="2400" b="1" spc="-45" dirty="0">
                <a:solidFill>
                  <a:srgbClr val="203864"/>
                </a:solidFill>
                <a:latin typeface="Calibri"/>
                <a:cs typeface="Calibri"/>
              </a:rPr>
              <a:t> </a:t>
            </a:r>
            <a:r>
              <a:rPr sz="2400" b="1" dirty="0">
                <a:solidFill>
                  <a:srgbClr val="203864"/>
                </a:solidFill>
                <a:latin typeface="Calibri"/>
                <a:cs typeface="Calibri"/>
              </a:rPr>
              <a:t>but</a:t>
            </a:r>
            <a:r>
              <a:rPr sz="2400" b="1" spc="-50" dirty="0">
                <a:solidFill>
                  <a:srgbClr val="203864"/>
                </a:solidFill>
                <a:latin typeface="Calibri"/>
                <a:cs typeface="Calibri"/>
              </a:rPr>
              <a:t> </a:t>
            </a:r>
            <a:r>
              <a:rPr sz="2400" b="1" dirty="0">
                <a:solidFill>
                  <a:srgbClr val="203864"/>
                </a:solidFill>
                <a:latin typeface="Calibri"/>
                <a:cs typeface="Calibri"/>
              </a:rPr>
              <a:t>only</a:t>
            </a:r>
            <a:r>
              <a:rPr sz="2400" b="1" spc="-45" dirty="0">
                <a:solidFill>
                  <a:srgbClr val="203864"/>
                </a:solidFill>
                <a:latin typeface="Calibri"/>
                <a:cs typeface="Calibri"/>
              </a:rPr>
              <a:t> </a:t>
            </a:r>
            <a:r>
              <a:rPr sz="2400" b="1" spc="-20" dirty="0">
                <a:solidFill>
                  <a:srgbClr val="203864"/>
                </a:solidFill>
                <a:latin typeface="Calibri"/>
                <a:cs typeface="Calibri"/>
              </a:rPr>
              <a:t>when </a:t>
            </a:r>
            <a:r>
              <a:rPr sz="2400" b="1" dirty="0">
                <a:solidFill>
                  <a:srgbClr val="203864"/>
                </a:solidFill>
                <a:latin typeface="Calibri"/>
                <a:cs typeface="Calibri"/>
              </a:rPr>
              <a:t>absolutely</a:t>
            </a:r>
            <a:r>
              <a:rPr sz="2400" b="1" spc="-75" dirty="0">
                <a:solidFill>
                  <a:srgbClr val="203864"/>
                </a:solidFill>
                <a:latin typeface="Calibri"/>
                <a:cs typeface="Calibri"/>
              </a:rPr>
              <a:t> </a:t>
            </a:r>
            <a:r>
              <a:rPr sz="2400" b="1" spc="-20" dirty="0">
                <a:solidFill>
                  <a:srgbClr val="203864"/>
                </a:solidFill>
                <a:latin typeface="Calibri"/>
                <a:cs typeface="Calibri"/>
              </a:rPr>
              <a:t>necessary,</a:t>
            </a:r>
            <a:r>
              <a:rPr sz="2400" b="1" spc="-85" dirty="0">
                <a:solidFill>
                  <a:srgbClr val="203864"/>
                </a:solidFill>
                <a:latin typeface="Calibri"/>
                <a:cs typeface="Calibri"/>
              </a:rPr>
              <a:t> </a:t>
            </a:r>
            <a:r>
              <a:rPr sz="2400" b="1" dirty="0">
                <a:solidFill>
                  <a:srgbClr val="203864"/>
                </a:solidFill>
                <a:latin typeface="Calibri"/>
                <a:cs typeface="Calibri"/>
              </a:rPr>
              <a:t>avoiding</a:t>
            </a:r>
            <a:r>
              <a:rPr sz="2400" b="1" spc="-85" dirty="0">
                <a:solidFill>
                  <a:srgbClr val="203864"/>
                </a:solidFill>
                <a:latin typeface="Calibri"/>
                <a:cs typeface="Calibri"/>
              </a:rPr>
              <a:t> </a:t>
            </a:r>
            <a:r>
              <a:rPr sz="2400" b="1" dirty="0">
                <a:solidFill>
                  <a:srgbClr val="203864"/>
                </a:solidFill>
                <a:latin typeface="Calibri"/>
                <a:cs typeface="Calibri"/>
              </a:rPr>
              <a:t>the</a:t>
            </a:r>
            <a:r>
              <a:rPr sz="2400" b="1" spc="-70" dirty="0">
                <a:solidFill>
                  <a:srgbClr val="203864"/>
                </a:solidFill>
                <a:latin typeface="Calibri"/>
                <a:cs typeface="Calibri"/>
              </a:rPr>
              <a:t> </a:t>
            </a:r>
            <a:r>
              <a:rPr sz="2400" b="1" spc="-20" dirty="0">
                <a:solidFill>
                  <a:srgbClr val="203864"/>
                </a:solidFill>
                <a:latin typeface="Calibri"/>
                <a:cs typeface="Calibri"/>
              </a:rPr>
              <a:t>time </a:t>
            </a:r>
            <a:r>
              <a:rPr sz="2400" b="1" dirty="0">
                <a:solidFill>
                  <a:srgbClr val="203864"/>
                </a:solidFill>
                <a:latin typeface="Calibri"/>
                <a:cs typeface="Calibri"/>
              </a:rPr>
              <a:t>when</a:t>
            </a:r>
            <a:r>
              <a:rPr sz="2400" b="1" spc="-80" dirty="0">
                <a:solidFill>
                  <a:srgbClr val="203864"/>
                </a:solidFill>
                <a:latin typeface="Calibri"/>
                <a:cs typeface="Calibri"/>
              </a:rPr>
              <a:t> </a:t>
            </a:r>
            <a:r>
              <a:rPr sz="2400" b="1" dirty="0">
                <a:solidFill>
                  <a:srgbClr val="203864"/>
                </a:solidFill>
                <a:latin typeface="Calibri"/>
                <a:cs typeface="Calibri"/>
              </a:rPr>
              <a:t>the</a:t>
            </a:r>
            <a:r>
              <a:rPr sz="2400" b="1" spc="-55" dirty="0">
                <a:solidFill>
                  <a:srgbClr val="203864"/>
                </a:solidFill>
                <a:latin typeface="Calibri"/>
                <a:cs typeface="Calibri"/>
              </a:rPr>
              <a:t> </a:t>
            </a:r>
            <a:r>
              <a:rPr sz="2400" b="1" dirty="0">
                <a:solidFill>
                  <a:srgbClr val="203864"/>
                </a:solidFill>
                <a:latin typeface="Calibri"/>
                <a:cs typeface="Calibri"/>
              </a:rPr>
              <a:t>fetus</a:t>
            </a:r>
            <a:r>
              <a:rPr sz="2400" b="1" spc="-60" dirty="0">
                <a:solidFill>
                  <a:srgbClr val="203864"/>
                </a:solidFill>
                <a:latin typeface="Calibri"/>
                <a:cs typeface="Calibri"/>
              </a:rPr>
              <a:t> </a:t>
            </a:r>
            <a:r>
              <a:rPr sz="2400" b="1" dirty="0">
                <a:solidFill>
                  <a:srgbClr val="203864"/>
                </a:solidFill>
                <a:latin typeface="Calibri"/>
                <a:cs typeface="Calibri"/>
              </a:rPr>
              <a:t>is</a:t>
            </a:r>
            <a:r>
              <a:rPr sz="2400" b="1" spc="-70" dirty="0">
                <a:solidFill>
                  <a:srgbClr val="203864"/>
                </a:solidFill>
                <a:latin typeface="Calibri"/>
                <a:cs typeface="Calibri"/>
              </a:rPr>
              <a:t> </a:t>
            </a:r>
            <a:r>
              <a:rPr sz="2400" b="1" dirty="0">
                <a:solidFill>
                  <a:srgbClr val="203864"/>
                </a:solidFill>
                <a:latin typeface="Calibri"/>
                <a:cs typeface="Calibri"/>
              </a:rPr>
              <a:t>most</a:t>
            </a:r>
            <a:r>
              <a:rPr sz="2400" b="1" spc="-80" dirty="0">
                <a:solidFill>
                  <a:srgbClr val="203864"/>
                </a:solidFill>
                <a:latin typeface="Calibri"/>
                <a:cs typeface="Calibri"/>
              </a:rPr>
              <a:t> </a:t>
            </a:r>
            <a:r>
              <a:rPr sz="2400" b="1" dirty="0">
                <a:solidFill>
                  <a:srgbClr val="203864"/>
                </a:solidFill>
                <a:latin typeface="Calibri"/>
                <a:cs typeface="Calibri"/>
              </a:rPr>
              <a:t>susceptible</a:t>
            </a:r>
            <a:r>
              <a:rPr sz="2400" b="1" spc="-50" dirty="0">
                <a:solidFill>
                  <a:srgbClr val="203864"/>
                </a:solidFill>
                <a:latin typeface="Calibri"/>
                <a:cs typeface="Calibri"/>
              </a:rPr>
              <a:t> </a:t>
            </a:r>
            <a:r>
              <a:rPr sz="2400" b="1" spc="-25" dirty="0">
                <a:solidFill>
                  <a:srgbClr val="203864"/>
                </a:solidFill>
                <a:latin typeface="Calibri"/>
                <a:cs typeface="Calibri"/>
              </a:rPr>
              <a:t>to </a:t>
            </a:r>
            <a:r>
              <a:rPr sz="2400" b="1" spc="-10" dirty="0">
                <a:solidFill>
                  <a:srgbClr val="203864"/>
                </a:solidFill>
                <a:latin typeface="Calibri"/>
                <a:cs typeface="Calibri"/>
              </a:rPr>
              <a:t>radiation</a:t>
            </a:r>
            <a:r>
              <a:rPr sz="2400" b="1" spc="-50" dirty="0">
                <a:solidFill>
                  <a:srgbClr val="203864"/>
                </a:solidFill>
                <a:latin typeface="Calibri"/>
                <a:cs typeface="Calibri"/>
              </a:rPr>
              <a:t> </a:t>
            </a:r>
            <a:r>
              <a:rPr sz="2400" b="1" dirty="0">
                <a:solidFill>
                  <a:srgbClr val="203864"/>
                </a:solidFill>
                <a:latin typeface="Calibri"/>
                <a:cs typeface="Calibri"/>
              </a:rPr>
              <a:t>(8–15</a:t>
            </a:r>
            <a:r>
              <a:rPr sz="2400" b="1" spc="-60" dirty="0">
                <a:solidFill>
                  <a:srgbClr val="203864"/>
                </a:solidFill>
                <a:latin typeface="Calibri"/>
                <a:cs typeface="Calibri"/>
              </a:rPr>
              <a:t> </a:t>
            </a:r>
            <a:r>
              <a:rPr sz="2400" b="1" spc="-10" dirty="0">
                <a:solidFill>
                  <a:srgbClr val="203864"/>
                </a:solidFill>
                <a:latin typeface="Calibri"/>
                <a:cs typeface="Calibri"/>
              </a:rPr>
              <a:t>weeks).</a:t>
            </a:r>
            <a:endParaRPr sz="2400" dirty="0">
              <a:latin typeface="Calibri"/>
              <a:cs typeface="Calibri"/>
            </a:endParaRPr>
          </a:p>
        </p:txBody>
      </p:sp>
      <p:sp>
        <p:nvSpPr>
          <p:cNvPr id="7" name="object 7"/>
          <p:cNvSpPr txBox="1"/>
          <p:nvPr/>
        </p:nvSpPr>
        <p:spPr>
          <a:xfrm>
            <a:off x="331726" y="4706315"/>
            <a:ext cx="3807533" cy="404598"/>
          </a:xfrm>
          <a:prstGeom prst="rect">
            <a:avLst/>
          </a:prstGeom>
          <a:solidFill>
            <a:srgbClr val="FFFF00"/>
          </a:solidFill>
        </p:spPr>
        <p:txBody>
          <a:bodyPr vert="horz" wrap="square" lIns="0" tIns="34925" rIns="0" bIns="0" rtlCol="0">
            <a:spAutoFit/>
          </a:bodyPr>
          <a:lstStyle/>
          <a:p>
            <a:pPr marL="635">
              <a:lnSpc>
                <a:spcPct val="100000"/>
              </a:lnSpc>
              <a:spcBef>
                <a:spcPts val="275"/>
              </a:spcBef>
            </a:pPr>
            <a:r>
              <a:rPr sz="2400" b="1" dirty="0">
                <a:latin typeface="Calibri"/>
                <a:cs typeface="Calibri"/>
              </a:rPr>
              <a:t>thrombolytic</a:t>
            </a:r>
            <a:r>
              <a:rPr sz="2400" b="1" spc="-95" dirty="0">
                <a:latin typeface="Calibri"/>
                <a:cs typeface="Calibri"/>
              </a:rPr>
              <a:t> </a:t>
            </a:r>
            <a:r>
              <a:rPr sz="2400" b="1" spc="-10" dirty="0">
                <a:latin typeface="Calibri"/>
                <a:cs typeface="Calibri"/>
              </a:rPr>
              <a:t>therapy</a:t>
            </a:r>
            <a:endParaRPr sz="2400">
              <a:latin typeface="Calibri"/>
              <a:cs typeface="Calibri"/>
            </a:endParaRPr>
          </a:p>
        </p:txBody>
      </p:sp>
      <p:sp>
        <p:nvSpPr>
          <p:cNvPr id="8" name="object 8"/>
          <p:cNvSpPr txBox="1"/>
          <p:nvPr/>
        </p:nvSpPr>
        <p:spPr>
          <a:xfrm>
            <a:off x="331726" y="5392152"/>
            <a:ext cx="4284980" cy="1123315"/>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a:buChar char=""/>
              <a:tabLst>
                <a:tab pos="355600" algn="l"/>
              </a:tabLst>
            </a:pPr>
            <a:r>
              <a:rPr sz="2400" b="1" dirty="0">
                <a:solidFill>
                  <a:srgbClr val="002060"/>
                </a:solidFill>
                <a:latin typeface="Calibri"/>
                <a:cs typeface="Calibri"/>
              </a:rPr>
              <a:t>Not</a:t>
            </a:r>
            <a:r>
              <a:rPr sz="2400" b="1" spc="-70" dirty="0">
                <a:solidFill>
                  <a:srgbClr val="002060"/>
                </a:solidFill>
                <a:latin typeface="Calibri"/>
                <a:cs typeface="Calibri"/>
              </a:rPr>
              <a:t> </a:t>
            </a:r>
            <a:r>
              <a:rPr sz="2400" b="1" spc="-10" dirty="0">
                <a:solidFill>
                  <a:srgbClr val="002060"/>
                </a:solidFill>
                <a:latin typeface="Calibri"/>
                <a:cs typeface="Calibri"/>
              </a:rPr>
              <a:t>teratogenic,</a:t>
            </a:r>
            <a:r>
              <a:rPr sz="2400" b="1" spc="-65" dirty="0">
                <a:solidFill>
                  <a:srgbClr val="002060"/>
                </a:solidFill>
                <a:latin typeface="Calibri"/>
                <a:cs typeface="Calibri"/>
              </a:rPr>
              <a:t> </a:t>
            </a:r>
            <a:r>
              <a:rPr sz="2400" b="1" dirty="0">
                <a:solidFill>
                  <a:srgbClr val="002060"/>
                </a:solidFill>
                <a:latin typeface="Calibri"/>
                <a:cs typeface="Calibri"/>
              </a:rPr>
              <a:t>there</a:t>
            </a:r>
            <a:r>
              <a:rPr sz="2400" b="1" spc="-45" dirty="0">
                <a:solidFill>
                  <a:srgbClr val="002060"/>
                </a:solidFill>
                <a:latin typeface="Calibri"/>
                <a:cs typeface="Calibri"/>
              </a:rPr>
              <a:t> </a:t>
            </a:r>
            <a:r>
              <a:rPr sz="2400" b="1" dirty="0">
                <a:solidFill>
                  <a:srgbClr val="002060"/>
                </a:solidFill>
                <a:latin typeface="Calibri"/>
                <a:cs typeface="Calibri"/>
              </a:rPr>
              <a:t>are</a:t>
            </a:r>
            <a:r>
              <a:rPr sz="2400" b="1" spc="-65" dirty="0">
                <a:solidFill>
                  <a:srgbClr val="002060"/>
                </a:solidFill>
                <a:latin typeface="Calibri"/>
                <a:cs typeface="Calibri"/>
              </a:rPr>
              <a:t> </a:t>
            </a:r>
            <a:r>
              <a:rPr sz="2400" b="1" spc="-10" dirty="0">
                <a:solidFill>
                  <a:srgbClr val="002060"/>
                </a:solidFill>
                <a:latin typeface="Calibri"/>
                <a:cs typeface="Calibri"/>
              </a:rPr>
              <a:t>risks </a:t>
            </a:r>
            <a:r>
              <a:rPr sz="2400" b="1" dirty="0">
                <a:solidFill>
                  <a:srgbClr val="002060"/>
                </a:solidFill>
                <a:latin typeface="Calibri"/>
                <a:cs typeface="Calibri"/>
              </a:rPr>
              <a:t>of</a:t>
            </a:r>
            <a:r>
              <a:rPr sz="2400" b="1" spc="-70" dirty="0">
                <a:solidFill>
                  <a:srgbClr val="002060"/>
                </a:solidFill>
                <a:latin typeface="Calibri"/>
                <a:cs typeface="Calibri"/>
              </a:rPr>
              <a:t> </a:t>
            </a:r>
            <a:r>
              <a:rPr sz="2400" b="1" dirty="0">
                <a:solidFill>
                  <a:srgbClr val="002060"/>
                </a:solidFill>
                <a:latin typeface="Calibri"/>
                <a:cs typeface="Calibri"/>
              </a:rPr>
              <a:t>fetal</a:t>
            </a:r>
            <a:r>
              <a:rPr sz="2400" b="1" spc="-65" dirty="0">
                <a:solidFill>
                  <a:srgbClr val="002060"/>
                </a:solidFill>
                <a:latin typeface="Calibri"/>
                <a:cs typeface="Calibri"/>
              </a:rPr>
              <a:t> </a:t>
            </a:r>
            <a:r>
              <a:rPr sz="2400" b="1" dirty="0">
                <a:solidFill>
                  <a:srgbClr val="002060"/>
                </a:solidFill>
                <a:latin typeface="Calibri"/>
                <a:cs typeface="Calibri"/>
              </a:rPr>
              <a:t>and</a:t>
            </a:r>
            <a:r>
              <a:rPr sz="2400" b="1" spc="-70" dirty="0">
                <a:solidFill>
                  <a:srgbClr val="002060"/>
                </a:solidFill>
                <a:latin typeface="Calibri"/>
                <a:cs typeface="Calibri"/>
              </a:rPr>
              <a:t> </a:t>
            </a:r>
            <a:r>
              <a:rPr sz="2400" b="1" spc="-10" dirty="0">
                <a:solidFill>
                  <a:srgbClr val="002060"/>
                </a:solidFill>
                <a:latin typeface="Calibri"/>
                <a:cs typeface="Calibri"/>
              </a:rPr>
              <a:t>maternal hemorrhage.</a:t>
            </a:r>
            <a:endParaRPr sz="2400" dirty="0">
              <a:latin typeface="Calibri"/>
              <a:cs typeface="Calibri"/>
            </a:endParaRPr>
          </a:p>
        </p:txBody>
      </p:sp>
      <p:sp>
        <p:nvSpPr>
          <p:cNvPr id="9" name="object 9"/>
          <p:cNvSpPr txBox="1"/>
          <p:nvPr/>
        </p:nvSpPr>
        <p:spPr>
          <a:xfrm>
            <a:off x="146306" y="1659016"/>
            <a:ext cx="4425950" cy="1931670"/>
          </a:xfrm>
          <a:prstGeom prst="rect">
            <a:avLst/>
          </a:prstGeom>
        </p:spPr>
        <p:txBody>
          <a:bodyPr vert="horz" wrap="square" lIns="0" tIns="12700" rIns="0" bIns="0" rtlCol="0">
            <a:spAutoFit/>
          </a:bodyPr>
          <a:lstStyle/>
          <a:p>
            <a:pPr marL="355600" marR="5080" indent="-342900" algn="just">
              <a:lnSpc>
                <a:spcPct val="100000"/>
              </a:lnSpc>
              <a:spcBef>
                <a:spcPts val="100"/>
              </a:spcBef>
              <a:buFont typeface="Wingdings"/>
              <a:buChar char=""/>
              <a:tabLst>
                <a:tab pos="355600" algn="l"/>
              </a:tabLst>
            </a:pPr>
            <a:r>
              <a:rPr sz="2400" b="1" dirty="0">
                <a:solidFill>
                  <a:srgbClr val="FF0000"/>
                </a:solidFill>
                <a:latin typeface="Calibri"/>
                <a:cs typeface="Calibri"/>
              </a:rPr>
              <a:t>Aspirin</a:t>
            </a:r>
            <a:r>
              <a:rPr sz="2400" b="1" spc="-45" dirty="0">
                <a:solidFill>
                  <a:srgbClr val="FF0000"/>
                </a:solidFill>
                <a:latin typeface="Calibri"/>
                <a:cs typeface="Calibri"/>
              </a:rPr>
              <a:t> </a:t>
            </a:r>
            <a:r>
              <a:rPr sz="2400" b="1" dirty="0">
                <a:solidFill>
                  <a:srgbClr val="002060"/>
                </a:solidFill>
                <a:latin typeface="Calibri"/>
                <a:cs typeface="Calibri"/>
              </a:rPr>
              <a:t>and</a:t>
            </a:r>
            <a:r>
              <a:rPr sz="2400" b="1" spc="-35" dirty="0">
                <a:solidFill>
                  <a:srgbClr val="002060"/>
                </a:solidFill>
                <a:latin typeface="Calibri"/>
                <a:cs typeface="Calibri"/>
              </a:rPr>
              <a:t> </a:t>
            </a:r>
            <a:r>
              <a:rPr sz="2400" b="1" dirty="0">
                <a:solidFill>
                  <a:srgbClr val="FF0000"/>
                </a:solidFill>
                <a:latin typeface="Calibri"/>
                <a:cs typeface="Calibri"/>
              </a:rPr>
              <a:t>clopidogrel</a:t>
            </a:r>
            <a:r>
              <a:rPr sz="2400" b="1" spc="-55" dirty="0">
                <a:solidFill>
                  <a:srgbClr val="FF0000"/>
                </a:solidFill>
                <a:latin typeface="Calibri"/>
                <a:cs typeface="Calibri"/>
              </a:rPr>
              <a:t> </a:t>
            </a:r>
            <a:r>
              <a:rPr sz="2400" b="1" dirty="0">
                <a:solidFill>
                  <a:srgbClr val="002060"/>
                </a:solidFill>
                <a:latin typeface="Calibri"/>
                <a:cs typeface="Calibri"/>
              </a:rPr>
              <a:t>could</a:t>
            </a:r>
            <a:r>
              <a:rPr sz="2400" b="1" spc="-50" dirty="0">
                <a:solidFill>
                  <a:srgbClr val="002060"/>
                </a:solidFill>
                <a:latin typeface="Calibri"/>
                <a:cs typeface="Calibri"/>
              </a:rPr>
              <a:t> </a:t>
            </a:r>
            <a:r>
              <a:rPr sz="2400" b="1" spc="-25" dirty="0">
                <a:solidFill>
                  <a:srgbClr val="002060"/>
                </a:solidFill>
                <a:latin typeface="Calibri"/>
                <a:cs typeface="Calibri"/>
              </a:rPr>
              <a:t>be </a:t>
            </a:r>
            <a:r>
              <a:rPr sz="2400" b="1" dirty="0">
                <a:solidFill>
                  <a:srgbClr val="002060"/>
                </a:solidFill>
                <a:latin typeface="Calibri"/>
                <a:cs typeface="Calibri"/>
              </a:rPr>
              <a:t>usen</a:t>
            </a:r>
            <a:r>
              <a:rPr sz="2400" b="1" spc="-60" dirty="0">
                <a:solidFill>
                  <a:srgbClr val="002060"/>
                </a:solidFill>
                <a:latin typeface="Calibri"/>
                <a:cs typeface="Calibri"/>
              </a:rPr>
              <a:t> </a:t>
            </a:r>
            <a:r>
              <a:rPr sz="2400" b="1" dirty="0">
                <a:solidFill>
                  <a:srgbClr val="002060"/>
                </a:solidFill>
                <a:latin typeface="Calibri"/>
                <a:cs typeface="Calibri"/>
              </a:rPr>
              <a:t>in</a:t>
            </a:r>
            <a:r>
              <a:rPr sz="2400" b="1" spc="-55" dirty="0">
                <a:solidFill>
                  <a:srgbClr val="002060"/>
                </a:solidFill>
                <a:latin typeface="Calibri"/>
                <a:cs typeface="Calibri"/>
              </a:rPr>
              <a:t> </a:t>
            </a:r>
            <a:r>
              <a:rPr sz="2400" b="1" dirty="0">
                <a:solidFill>
                  <a:srgbClr val="002060"/>
                </a:solidFill>
                <a:latin typeface="Calibri"/>
                <a:cs typeface="Calibri"/>
              </a:rPr>
              <a:t>acute</a:t>
            </a:r>
            <a:r>
              <a:rPr sz="2400" b="1" spc="-70" dirty="0">
                <a:solidFill>
                  <a:srgbClr val="002060"/>
                </a:solidFill>
                <a:latin typeface="Calibri"/>
                <a:cs typeface="Calibri"/>
              </a:rPr>
              <a:t> </a:t>
            </a:r>
            <a:r>
              <a:rPr sz="2400" b="1" spc="-10" dirty="0">
                <a:solidFill>
                  <a:srgbClr val="002060"/>
                </a:solidFill>
                <a:latin typeface="Calibri"/>
                <a:cs typeface="Calibri"/>
              </a:rPr>
              <a:t>management</a:t>
            </a:r>
            <a:r>
              <a:rPr sz="2400" b="1" spc="-65" dirty="0">
                <a:solidFill>
                  <a:srgbClr val="002060"/>
                </a:solidFill>
                <a:latin typeface="Calibri"/>
                <a:cs typeface="Calibri"/>
              </a:rPr>
              <a:t> </a:t>
            </a:r>
            <a:r>
              <a:rPr sz="2400" b="1" spc="-25" dirty="0">
                <a:solidFill>
                  <a:srgbClr val="002060"/>
                </a:solidFill>
                <a:latin typeface="Calibri"/>
                <a:cs typeface="Calibri"/>
              </a:rPr>
              <a:t>and </a:t>
            </a:r>
            <a:r>
              <a:rPr sz="2400" b="1" spc="-10" dirty="0">
                <a:solidFill>
                  <a:srgbClr val="002060"/>
                </a:solidFill>
                <a:latin typeface="Calibri"/>
                <a:cs typeface="Calibri"/>
              </a:rPr>
              <a:t>prophylacticaly.</a:t>
            </a:r>
            <a:endParaRPr sz="2400">
              <a:latin typeface="Calibri"/>
              <a:cs typeface="Calibri"/>
            </a:endParaRPr>
          </a:p>
          <a:p>
            <a:pPr marL="355600" marR="193675" indent="-342900" algn="just">
              <a:lnSpc>
                <a:spcPct val="100000"/>
              </a:lnSpc>
              <a:spcBef>
                <a:spcPts val="605"/>
              </a:spcBef>
              <a:buFont typeface="Wingdings"/>
              <a:buChar char=""/>
              <a:tabLst>
                <a:tab pos="355600" algn="l"/>
              </a:tabLst>
            </a:pPr>
            <a:r>
              <a:rPr sz="2400" b="1" dirty="0">
                <a:solidFill>
                  <a:srgbClr val="FF0000"/>
                </a:solidFill>
                <a:latin typeface="Calibri"/>
                <a:cs typeface="Calibri"/>
              </a:rPr>
              <a:t>Statins</a:t>
            </a:r>
            <a:r>
              <a:rPr sz="2400" b="1" spc="-40" dirty="0">
                <a:solidFill>
                  <a:srgbClr val="FF0000"/>
                </a:solidFill>
                <a:latin typeface="Calibri"/>
                <a:cs typeface="Calibri"/>
              </a:rPr>
              <a:t> </a:t>
            </a:r>
            <a:r>
              <a:rPr sz="2400" b="1" dirty="0">
                <a:solidFill>
                  <a:srgbClr val="FF0000"/>
                </a:solidFill>
                <a:latin typeface="Calibri"/>
                <a:cs typeface="Calibri"/>
              </a:rPr>
              <a:t>should</a:t>
            </a:r>
            <a:r>
              <a:rPr sz="2400" b="1" spc="-60" dirty="0">
                <a:solidFill>
                  <a:srgbClr val="FF0000"/>
                </a:solidFill>
                <a:latin typeface="Calibri"/>
                <a:cs typeface="Calibri"/>
              </a:rPr>
              <a:t> </a:t>
            </a:r>
            <a:r>
              <a:rPr sz="2400" b="1" dirty="0">
                <a:solidFill>
                  <a:srgbClr val="FF0000"/>
                </a:solidFill>
                <a:latin typeface="Calibri"/>
                <a:cs typeface="Calibri"/>
              </a:rPr>
              <a:t>be</a:t>
            </a:r>
            <a:r>
              <a:rPr sz="2400" b="1" spc="-55" dirty="0">
                <a:solidFill>
                  <a:srgbClr val="FF0000"/>
                </a:solidFill>
                <a:latin typeface="Calibri"/>
                <a:cs typeface="Calibri"/>
              </a:rPr>
              <a:t> </a:t>
            </a:r>
            <a:r>
              <a:rPr sz="2400" b="1" spc="-10" dirty="0">
                <a:solidFill>
                  <a:srgbClr val="FF0000"/>
                </a:solidFill>
                <a:latin typeface="Calibri"/>
                <a:cs typeface="Calibri"/>
              </a:rPr>
              <a:t>discontinued </a:t>
            </a:r>
            <a:r>
              <a:rPr sz="2400" b="1" dirty="0">
                <a:solidFill>
                  <a:srgbClr val="FF0000"/>
                </a:solidFill>
                <a:latin typeface="Calibri"/>
                <a:cs typeface="Calibri"/>
              </a:rPr>
              <a:t>prior</a:t>
            </a:r>
            <a:r>
              <a:rPr sz="2400" b="1" spc="-45" dirty="0">
                <a:solidFill>
                  <a:srgbClr val="FF0000"/>
                </a:solidFill>
                <a:latin typeface="Calibri"/>
                <a:cs typeface="Calibri"/>
              </a:rPr>
              <a:t> </a:t>
            </a:r>
            <a:r>
              <a:rPr sz="2400" b="1" dirty="0">
                <a:solidFill>
                  <a:srgbClr val="FF0000"/>
                </a:solidFill>
                <a:latin typeface="Calibri"/>
                <a:cs typeface="Calibri"/>
              </a:rPr>
              <a:t>to</a:t>
            </a:r>
            <a:r>
              <a:rPr sz="2400" b="1" spc="-25" dirty="0">
                <a:solidFill>
                  <a:srgbClr val="FF0000"/>
                </a:solidFill>
                <a:latin typeface="Calibri"/>
                <a:cs typeface="Calibri"/>
              </a:rPr>
              <a:t> </a:t>
            </a:r>
            <a:r>
              <a:rPr sz="2400" b="1" spc="-10" dirty="0">
                <a:solidFill>
                  <a:srgbClr val="FF0000"/>
                </a:solidFill>
                <a:latin typeface="Calibri"/>
                <a:cs typeface="Calibri"/>
              </a:rPr>
              <a:t>pregnancy</a:t>
            </a:r>
            <a:endParaRPr sz="2400">
              <a:latin typeface="Calibri"/>
              <a:cs typeface="Calibri"/>
            </a:endParaRPr>
          </a:p>
        </p:txBody>
      </p:sp>
      <p:sp>
        <p:nvSpPr>
          <p:cNvPr id="11" name="TextBox 10">
            <a:extLst>
              <a:ext uri="{FF2B5EF4-FFF2-40B4-BE49-F238E27FC236}">
                <a16:creationId xmlns:a16="http://schemas.microsoft.com/office/drawing/2014/main" id="{E54F7798-CE56-BDEE-8AC5-4D6764F1CE47}"/>
              </a:ext>
            </a:extLst>
          </p:cNvPr>
          <p:cNvSpPr txBox="1"/>
          <p:nvPr/>
        </p:nvSpPr>
        <p:spPr>
          <a:xfrm>
            <a:off x="18195" y="438432"/>
            <a:ext cx="8242128" cy="923330"/>
          </a:xfrm>
          <a:prstGeom prst="rect">
            <a:avLst/>
          </a:prstGeom>
          <a:noFill/>
        </p:spPr>
        <p:txBody>
          <a:bodyPr wrap="square">
            <a:spAutoFit/>
          </a:bodyPr>
          <a:lstStyle/>
          <a:p>
            <a:pPr algn="l"/>
            <a:r>
              <a:rPr lang="en-US" b="1" u="sng" dirty="0">
                <a:solidFill>
                  <a:srgbClr val="000000"/>
                </a:solidFill>
                <a:latin typeface="Segoe UI Symbol" panose="020B0502040204020203" pitchFamily="34" charset="0"/>
              </a:rPr>
              <a:t>Treatment</a:t>
            </a:r>
            <a:r>
              <a:rPr lang="en-US" dirty="0">
                <a:solidFill>
                  <a:srgbClr val="000000"/>
                </a:solidFill>
                <a:latin typeface="Segoe UI Symbol" panose="020B0502040204020203" pitchFamily="34" charset="0"/>
              </a:rPr>
              <a:t> </a:t>
            </a:r>
          </a:p>
          <a:p>
            <a:pPr algn="l"/>
            <a:r>
              <a:rPr lang="en-US" b="1" i="0" u="none" strike="noStrike" dirty="0">
                <a:solidFill>
                  <a:srgbClr val="7030A0"/>
                </a:solidFill>
                <a:effectLst/>
                <a:latin typeface="Segoe UI Symbol" panose="020B0502040204020203" pitchFamily="34" charset="0"/>
              </a:rPr>
              <a:t>Similar to the non pregnant patients.</a:t>
            </a:r>
          </a:p>
          <a:p>
            <a:pPr algn="l"/>
            <a:r>
              <a:rPr lang="en-US" b="1" i="0" u="none" strike="noStrike" dirty="0">
                <a:solidFill>
                  <a:srgbClr val="7030A0"/>
                </a:solidFill>
                <a:effectLst/>
                <a:latin typeface="Microsoft Sans Serif" panose="020B0604020202020204" pitchFamily="34" charset="0"/>
              </a:rPr>
              <a:t>Heparin is the </a:t>
            </a:r>
            <a:r>
              <a:rPr lang="en-US" b="1" i="0" u="none" strike="noStrike" dirty="0" err="1">
                <a:solidFill>
                  <a:srgbClr val="7030A0"/>
                </a:solidFill>
                <a:effectLst/>
                <a:latin typeface="Microsoft Sans Serif" panose="020B0604020202020204" pitchFamily="34" charset="0"/>
              </a:rPr>
              <a:t>anticoaguIant</a:t>
            </a:r>
            <a:r>
              <a:rPr lang="en-US" b="1" i="0" u="none" strike="noStrike" dirty="0">
                <a:solidFill>
                  <a:srgbClr val="7030A0"/>
                </a:solidFill>
                <a:effectLst/>
                <a:latin typeface="Microsoft Sans Serif" panose="020B0604020202020204" pitchFamily="34" charset="0"/>
              </a:rPr>
              <a:t> of choice during pregnancy</a:t>
            </a:r>
            <a:endParaRPr lang="en-US" b="1" i="0" u="none" strike="noStrike" dirty="0">
              <a:solidFill>
                <a:srgbClr val="7030A0"/>
              </a:solidFill>
              <a:effectLst/>
              <a:latin typeface="Segoe UI Symbol" panose="020B0502040204020203" pitchFamily="34" charset="0"/>
            </a:endParaRPr>
          </a:p>
        </p:txBody>
      </p:sp>
      <p:sp>
        <p:nvSpPr>
          <p:cNvPr id="13" name="TextBox 12">
            <a:extLst>
              <a:ext uri="{FF2B5EF4-FFF2-40B4-BE49-F238E27FC236}">
                <a16:creationId xmlns:a16="http://schemas.microsoft.com/office/drawing/2014/main" id="{E851D017-37FC-3B7D-D792-AF23CA41DBC8}"/>
              </a:ext>
            </a:extLst>
          </p:cNvPr>
          <p:cNvSpPr txBox="1"/>
          <p:nvPr/>
        </p:nvSpPr>
        <p:spPr>
          <a:xfrm>
            <a:off x="6311386" y="1068633"/>
            <a:ext cx="4429766" cy="2585323"/>
          </a:xfrm>
          <a:prstGeom prst="rect">
            <a:avLst/>
          </a:prstGeom>
          <a:noFill/>
        </p:spPr>
        <p:txBody>
          <a:bodyPr wrap="square">
            <a:spAutoFit/>
          </a:bodyPr>
          <a:lstStyle/>
          <a:p>
            <a:pPr algn="l"/>
            <a:r>
              <a:rPr lang="en-US" b="1" i="0" u="sng" strike="noStrike" dirty="0">
                <a:solidFill>
                  <a:srgbClr val="FF0000"/>
                </a:solidFill>
                <a:effectLst/>
                <a:latin typeface="Segoe UI Symbol" panose="020B0502040204020203" pitchFamily="34" charset="0"/>
              </a:rPr>
              <a:t>Beta blockers are safe in pregnancy</a:t>
            </a:r>
          </a:p>
          <a:p>
            <a:pPr algn="l"/>
            <a:r>
              <a:rPr lang="en-US" b="1" i="0" u="sng" strike="noStrike" dirty="0" err="1">
                <a:solidFill>
                  <a:srgbClr val="FF0000"/>
                </a:solidFill>
                <a:effectLst/>
                <a:latin typeface="Segoe UI Symbol" panose="020B0502040204020203" pitchFamily="34" charset="0"/>
              </a:rPr>
              <a:t>Nifedepine</a:t>
            </a:r>
            <a:r>
              <a:rPr lang="en-US" b="1" i="0" u="sng" strike="noStrike" dirty="0">
                <a:solidFill>
                  <a:srgbClr val="FF0000"/>
                </a:solidFill>
                <a:effectLst/>
                <a:latin typeface="Segoe UI Symbol" panose="020B0502040204020203" pitchFamily="34" charset="0"/>
              </a:rPr>
              <a:t> (CCB) is also safe </a:t>
            </a:r>
            <a:endParaRPr lang="en-US" b="1" u="sng" dirty="0">
              <a:solidFill>
                <a:srgbClr val="FF0000"/>
              </a:solidFill>
              <a:latin typeface="Segoe UI Symbol" panose="020B0502040204020203" pitchFamily="34" charset="0"/>
            </a:endParaRPr>
          </a:p>
          <a:p>
            <a:pPr algn="l"/>
            <a:endParaRPr lang="en-US" b="0" i="0" u="none" strike="noStrike" dirty="0">
              <a:solidFill>
                <a:srgbClr val="000000"/>
              </a:solidFill>
              <a:effectLst/>
              <a:latin typeface="Segoe UI Symbol" panose="020B0502040204020203" pitchFamily="34" charset="0"/>
            </a:endParaRPr>
          </a:p>
          <a:p>
            <a:pPr algn="l"/>
            <a:r>
              <a:rPr lang="en-US" dirty="0">
                <a:solidFill>
                  <a:srgbClr val="000000"/>
                </a:solidFill>
                <a:latin typeface="Segoe UI Symbol" panose="020B0502040204020203" pitchFamily="34" charset="0"/>
              </a:rPr>
              <a:t>***</a:t>
            </a:r>
            <a:r>
              <a:rPr lang="en-US" b="0" i="0" u="none" strike="noStrike" dirty="0">
                <a:solidFill>
                  <a:srgbClr val="000000"/>
                </a:solidFill>
                <a:effectLst/>
                <a:latin typeface="Segoe UI Symbol" panose="020B0502040204020203" pitchFamily="34" charset="0"/>
              </a:rPr>
              <a:t>Little information is available regarding the use of verapamil and </a:t>
            </a:r>
            <a:r>
              <a:rPr lang="en-US" b="0" i="0" u="none" strike="noStrike" dirty="0" err="1">
                <a:solidFill>
                  <a:srgbClr val="000000"/>
                </a:solidFill>
                <a:effectLst/>
                <a:latin typeface="Segoe UI Symbol" panose="020B0502040204020203" pitchFamily="34" charset="0"/>
              </a:rPr>
              <a:t>diltiazem,although</a:t>
            </a:r>
            <a:r>
              <a:rPr lang="en-US" b="0" i="0" u="none" strike="noStrike" dirty="0">
                <a:solidFill>
                  <a:srgbClr val="000000"/>
                </a:solidFill>
                <a:effectLst/>
                <a:latin typeface="Segoe UI Symbol" panose="020B0502040204020203" pitchFamily="34" charset="0"/>
              </a:rPr>
              <a:t> teratogenic and </a:t>
            </a:r>
            <a:r>
              <a:rPr lang="en-US" b="0" i="0" u="none" strike="noStrike" dirty="0" err="1">
                <a:solidFill>
                  <a:srgbClr val="000000"/>
                </a:solidFill>
                <a:effectLst/>
                <a:latin typeface="Segoe UI Symbol" panose="020B0502040204020203" pitchFamily="34" charset="0"/>
              </a:rPr>
              <a:t>embryotoxic</a:t>
            </a:r>
            <a:r>
              <a:rPr lang="en-US" b="0" i="0" u="none" strike="noStrike" dirty="0">
                <a:solidFill>
                  <a:srgbClr val="000000"/>
                </a:solidFill>
                <a:effectLst/>
                <a:latin typeface="Segoe UI Symbol" panose="020B0502040204020203" pitchFamily="34" charset="0"/>
              </a:rPr>
              <a:t> effects have been demonstrated in small animals exposed to </a:t>
            </a:r>
            <a:r>
              <a:rPr lang="en-US" b="0" i="0" u="none" strike="noStrike" dirty="0" err="1">
                <a:solidFill>
                  <a:srgbClr val="000000"/>
                </a:solidFill>
                <a:effectLst/>
                <a:latin typeface="Segoe UI Symbol" panose="020B0502040204020203" pitchFamily="34" charset="0"/>
              </a:rPr>
              <a:t>diltiazem</a:t>
            </a:r>
            <a:r>
              <a:rPr lang="en-US" b="0" i="0" u="none" strike="noStrike" dirty="0">
                <a:solidFill>
                  <a:srgbClr val="000000"/>
                </a:solidFill>
                <a:effectLst/>
                <a:latin typeface="Segoe UI Symbol" panose="020B0502040204020203" pitchFamily="34" charset="0"/>
              </a:rPr>
              <a:t>.</a:t>
            </a:r>
            <a:endParaRPr lang="en-US" dirty="0">
              <a:solidFill>
                <a:srgbClr val="000000"/>
              </a:solidFill>
              <a:latin typeface="Segoe UI Symbol" panose="020B0502040204020203" pitchFamily="34" charset="0"/>
            </a:endParaRPr>
          </a:p>
          <a:p>
            <a:pPr algn="l"/>
            <a:endParaRPr lang="en-US" b="0" i="0" u="none" strike="noStrike" dirty="0">
              <a:solidFill>
                <a:srgbClr val="000000"/>
              </a:solidFill>
              <a:effectLst/>
              <a:latin typeface="Segoe UI Symbol" panose="020B0502040204020203" pitchFamily="34" charset="0"/>
            </a:endParaRPr>
          </a:p>
        </p:txBody>
      </p:sp>
      <p:sp>
        <p:nvSpPr>
          <p:cNvPr id="15" name="TextBox 14">
            <a:extLst>
              <a:ext uri="{FF2B5EF4-FFF2-40B4-BE49-F238E27FC236}">
                <a16:creationId xmlns:a16="http://schemas.microsoft.com/office/drawing/2014/main" id="{61AC19B7-D8B5-3C29-47D9-993C24989FFB}"/>
              </a:ext>
            </a:extLst>
          </p:cNvPr>
          <p:cNvSpPr txBox="1"/>
          <p:nvPr/>
        </p:nvSpPr>
        <p:spPr>
          <a:xfrm>
            <a:off x="6065577" y="5533384"/>
            <a:ext cx="6118310" cy="2123658"/>
          </a:xfrm>
          <a:prstGeom prst="rect">
            <a:avLst/>
          </a:prstGeom>
          <a:noFill/>
        </p:spPr>
        <p:txBody>
          <a:bodyPr wrap="square">
            <a:spAutoFit/>
          </a:bodyPr>
          <a:lstStyle/>
          <a:p>
            <a:pPr algn="l"/>
            <a:r>
              <a:rPr lang="en-US" sz="2000" b="1" i="0" strike="noStrike" dirty="0">
                <a:solidFill>
                  <a:srgbClr val="FFC000"/>
                </a:solidFill>
                <a:effectLst/>
                <a:latin typeface="Segoe UI Symbol" panose="020B0502040204020203" pitchFamily="34" charset="0"/>
              </a:rPr>
              <a:t>Angiotensin</a:t>
            </a:r>
            <a:r>
              <a:rPr lang="en-GB" sz="2000" b="1" i="0" strike="noStrike" dirty="0">
                <a:solidFill>
                  <a:srgbClr val="FFC000"/>
                </a:solidFill>
                <a:effectLst/>
                <a:latin typeface="Segoe UI Symbol" panose="020B0502040204020203" pitchFamily="34" charset="0"/>
              </a:rPr>
              <a:t>-c</a:t>
            </a:r>
            <a:r>
              <a:rPr lang="en-US" sz="2000" b="1" i="0" strike="noStrike" dirty="0" err="1">
                <a:solidFill>
                  <a:srgbClr val="FFC000"/>
                </a:solidFill>
                <a:effectLst/>
                <a:latin typeface="Segoe UI Symbol" panose="020B0502040204020203" pitchFamily="34" charset="0"/>
              </a:rPr>
              <a:t>onverting</a:t>
            </a:r>
            <a:r>
              <a:rPr lang="en-US" sz="2000" b="1" i="0" strike="noStrike" dirty="0">
                <a:solidFill>
                  <a:srgbClr val="FFC000"/>
                </a:solidFill>
                <a:effectLst/>
                <a:latin typeface="Segoe UI Symbol" panose="020B0502040204020203" pitchFamily="34" charset="0"/>
              </a:rPr>
              <a:t> enzyme inhibitors</a:t>
            </a:r>
            <a:r>
              <a:rPr lang="en-GB" sz="2000" b="1" dirty="0">
                <a:solidFill>
                  <a:srgbClr val="FFC000"/>
                </a:solidFill>
                <a:latin typeface="Segoe UI Symbol" panose="020B0502040204020203" pitchFamily="34" charset="0"/>
              </a:rPr>
              <a:t> ACEI </a:t>
            </a:r>
            <a:r>
              <a:rPr lang="en-US" sz="2000" b="1" i="0" strike="noStrike" dirty="0">
                <a:solidFill>
                  <a:srgbClr val="FFC000"/>
                </a:solidFill>
                <a:effectLst/>
                <a:latin typeface="Segoe UI Symbol" panose="020B0502040204020203" pitchFamily="34" charset="0"/>
              </a:rPr>
              <a:t>angiotensin II receptor blockers</a:t>
            </a:r>
            <a:r>
              <a:rPr lang="en-GB" sz="2000" b="1" i="0" strike="noStrike" dirty="0">
                <a:solidFill>
                  <a:srgbClr val="FFC000"/>
                </a:solidFill>
                <a:effectLst/>
                <a:latin typeface="Segoe UI Symbol" panose="020B0502040204020203" pitchFamily="34" charset="0"/>
              </a:rPr>
              <a:t> ARBs</a:t>
            </a:r>
            <a:r>
              <a:rPr lang="en-US" sz="2000" b="1" i="0" strike="noStrike" dirty="0">
                <a:solidFill>
                  <a:srgbClr val="FFC000"/>
                </a:solidFill>
                <a:effectLst/>
                <a:latin typeface="Segoe UI Symbol" panose="020B0502040204020203" pitchFamily="34" charset="0"/>
              </a:rPr>
              <a:t> and direct renin inhibitors</a:t>
            </a:r>
            <a:r>
              <a:rPr lang="en-US" b="1" i="0" strike="noStrike" dirty="0">
                <a:solidFill>
                  <a:srgbClr val="000000"/>
                </a:solidFill>
                <a:effectLst/>
                <a:latin typeface="Segoe UI Symbol" panose="020B0502040204020203" pitchFamily="34" charset="0"/>
              </a:rPr>
              <a:t> are also</a:t>
            </a:r>
            <a:endParaRPr lang="en-GB" b="1" i="0" strike="noStrike" dirty="0">
              <a:solidFill>
                <a:srgbClr val="000000"/>
              </a:solidFill>
              <a:effectLst/>
              <a:latin typeface="Segoe UI Symbol" panose="020B0502040204020203" pitchFamily="34" charset="0"/>
            </a:endParaRPr>
          </a:p>
          <a:p>
            <a:pPr algn="l"/>
            <a:r>
              <a:rPr lang="en-US" b="1" i="0" strike="noStrike" dirty="0">
                <a:solidFill>
                  <a:srgbClr val="000000"/>
                </a:solidFill>
                <a:effectLst/>
                <a:latin typeface="Segoe UI Symbol" panose="020B0502040204020203" pitchFamily="34" charset="0"/>
              </a:rPr>
              <a:t>contraindicated due to the increased risk o</a:t>
            </a:r>
            <a:r>
              <a:rPr lang="en-GB" b="1" i="0" strike="noStrike" dirty="0">
                <a:solidFill>
                  <a:srgbClr val="000000"/>
                </a:solidFill>
                <a:effectLst/>
                <a:latin typeface="Segoe UI Symbol" panose="020B0502040204020203" pitchFamily="34" charset="0"/>
              </a:rPr>
              <a:t>f</a:t>
            </a:r>
          </a:p>
          <a:p>
            <a:pPr algn="l"/>
            <a:r>
              <a:rPr lang="en-US" b="1" i="0" strike="noStrike" dirty="0">
                <a:solidFill>
                  <a:srgbClr val="000000"/>
                </a:solidFill>
                <a:effectLst/>
                <a:latin typeface="Segoe UI Symbol" panose="020B0502040204020203" pitchFamily="34" charset="0"/>
              </a:rPr>
              <a:t>teratogenicity and fetal </a:t>
            </a:r>
            <a:endParaRPr lang="en-GB" b="1" i="0" strike="noStrike" dirty="0">
              <a:solidFill>
                <a:srgbClr val="000000"/>
              </a:solidFill>
              <a:effectLst/>
              <a:latin typeface="Segoe UI Symbol" panose="020B0502040204020203" pitchFamily="34" charset="0"/>
            </a:endParaRPr>
          </a:p>
          <a:p>
            <a:pPr algn="l"/>
            <a:r>
              <a:rPr lang="en-US" b="1" i="0" strike="noStrike" dirty="0">
                <a:solidFill>
                  <a:srgbClr val="000000"/>
                </a:solidFill>
                <a:effectLst/>
                <a:latin typeface="Segoe UI Symbol" panose="020B0502040204020203" pitchFamily="34" charset="0"/>
              </a:rPr>
              <a:t>death</a:t>
            </a:r>
          </a:p>
          <a:p>
            <a:pPr algn="l"/>
            <a:endParaRPr lang="en-US" b="1" i="0" strike="noStrike" dirty="0">
              <a:solidFill>
                <a:srgbClr val="000000"/>
              </a:solidFill>
              <a:effectLst/>
              <a:latin typeface="Segoe UI Symbol" panose="020B0502040204020203"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0FCDE-E0DB-D0F6-DC06-9CFDD1BB6325}"/>
              </a:ext>
            </a:extLst>
          </p:cNvPr>
          <p:cNvSpPr txBox="1"/>
          <p:nvPr/>
        </p:nvSpPr>
        <p:spPr>
          <a:xfrm>
            <a:off x="707939" y="629500"/>
            <a:ext cx="9366249" cy="3416320"/>
          </a:xfrm>
          <a:prstGeom prst="rect">
            <a:avLst/>
          </a:prstGeom>
          <a:noFill/>
        </p:spPr>
        <p:txBody>
          <a:bodyPr wrap="square">
            <a:spAutoFit/>
          </a:bodyPr>
          <a:lstStyle/>
          <a:p>
            <a:pPr algn="l"/>
            <a:endParaRPr lang="en-US" b="0" i="0" u="none" strike="noStrike" dirty="0">
              <a:solidFill>
                <a:srgbClr val="000000"/>
              </a:solidFill>
              <a:effectLst/>
              <a:latin typeface="Segoe UI Symbol" panose="020B0502040204020203" pitchFamily="34" charset="0"/>
            </a:endParaRPr>
          </a:p>
          <a:p>
            <a:pPr algn="l"/>
            <a:r>
              <a:rPr lang="en-US" b="1" dirty="0">
                <a:solidFill>
                  <a:srgbClr val="000000"/>
                </a:solidFill>
                <a:latin typeface="Segoe UI Symbol" panose="020B0502040204020203" pitchFamily="34" charset="0"/>
              </a:rPr>
              <a:t>Delivery and labor </a:t>
            </a:r>
          </a:p>
          <a:p>
            <a:pPr algn="l"/>
            <a:r>
              <a:rPr lang="en-GB" i="0" u="none" strike="noStrike" dirty="0">
                <a:solidFill>
                  <a:srgbClr val="000000"/>
                </a:solidFill>
                <a:effectLst/>
                <a:latin typeface="Segoe UI Symbol" panose="020B0502040204020203" pitchFamily="34" charset="0"/>
              </a:rPr>
              <a:t> in the case of </a:t>
            </a:r>
            <a:r>
              <a:rPr lang="en-US" b="1" i="0" u="sng" strike="noStrike" dirty="0">
                <a:solidFill>
                  <a:srgbClr val="00B050"/>
                </a:solidFill>
                <a:effectLst/>
                <a:latin typeface="Segoe UI Symbol" panose="020B0502040204020203" pitchFamily="34" charset="0"/>
              </a:rPr>
              <a:t>acute myocardial infarction, delivery should be postponed, if possible, for at least two weeks from the time of infarction. </a:t>
            </a:r>
            <a:endParaRPr lang="en-GB" b="1" i="0" u="sng" strike="noStrike" dirty="0">
              <a:solidFill>
                <a:srgbClr val="00B050"/>
              </a:solidFill>
              <a:effectLst/>
              <a:latin typeface="Segoe UI Symbol" panose="020B0502040204020203" pitchFamily="34" charset="0"/>
            </a:endParaRPr>
          </a:p>
          <a:p>
            <a:pPr algn="l"/>
            <a:endParaRPr lang="en-US" b="0" i="0" u="sng" strike="noStrike" dirty="0">
              <a:solidFill>
                <a:srgbClr val="00B050"/>
              </a:solidFill>
              <a:effectLst/>
              <a:latin typeface="Segoe UI Symbol" panose="020B0502040204020203" pitchFamily="34" charset="0"/>
            </a:endParaRPr>
          </a:p>
          <a:p>
            <a:pPr algn="l"/>
            <a:r>
              <a:rPr lang="en-US" b="1" i="0" u="none" strike="noStrike" dirty="0">
                <a:solidFill>
                  <a:srgbClr val="000000"/>
                </a:solidFill>
                <a:effectLst/>
                <a:latin typeface="Segoe UI Symbol" panose="020B0502040204020203" pitchFamily="34" charset="0"/>
              </a:rPr>
              <a:t>Maternal mortality is significantly higher during this time</a:t>
            </a:r>
            <a:r>
              <a:rPr lang="en-GB" b="1" dirty="0">
                <a:solidFill>
                  <a:srgbClr val="000000"/>
                </a:solidFill>
                <a:latin typeface="Segoe UI Symbol" panose="020B0502040204020203" pitchFamily="34" charset="0"/>
              </a:rPr>
              <a:t> ,</a:t>
            </a:r>
            <a:r>
              <a:rPr lang="en-GB" b="1" i="0" u="none" strike="noStrike" dirty="0">
                <a:solidFill>
                  <a:srgbClr val="000000"/>
                </a:solidFill>
                <a:effectLst/>
                <a:latin typeface="Segoe UI Symbol" panose="020B0502040204020203" pitchFamily="34" charset="0"/>
              </a:rPr>
              <a:t> </a:t>
            </a:r>
            <a:r>
              <a:rPr lang="en-US" b="1" i="0" u="none" strike="noStrike" dirty="0">
                <a:solidFill>
                  <a:srgbClr val="000000"/>
                </a:solidFill>
                <a:effectLst/>
                <a:latin typeface="Segoe UI Symbol" panose="020B0502040204020203" pitchFamily="34" charset="0"/>
              </a:rPr>
              <a:t>possibly due to the increased hemodynamic requirements during labor that  increase myocardial demand and the risk of myocardial ischemia.</a:t>
            </a:r>
            <a:endParaRPr lang="en-GB" b="1" i="0" u="none" strike="noStrike" dirty="0">
              <a:solidFill>
                <a:srgbClr val="000000"/>
              </a:solidFill>
              <a:effectLst/>
              <a:latin typeface="Segoe UI Symbol" panose="020B0502040204020203" pitchFamily="34" charset="0"/>
            </a:endParaRPr>
          </a:p>
          <a:p>
            <a:pPr algn="l"/>
            <a:endParaRPr lang="en-US" b="1" i="0" u="none" strike="noStrike" dirty="0">
              <a:solidFill>
                <a:srgbClr val="000000"/>
              </a:solidFill>
              <a:effectLst/>
              <a:latin typeface="Segoe UI Symbol" panose="020B0502040204020203" pitchFamily="34" charset="0"/>
            </a:endParaRPr>
          </a:p>
          <a:p>
            <a:pPr algn="l"/>
            <a:r>
              <a:rPr lang="en-US" b="1" i="0" u="none" strike="noStrike" dirty="0">
                <a:solidFill>
                  <a:srgbClr val="000000"/>
                </a:solidFill>
                <a:effectLst/>
                <a:latin typeface="Segoe UI Symbol" panose="020B0502040204020203" pitchFamily="34" charset="0"/>
              </a:rPr>
              <a:t>The most important consideration in deciding on the route of delivery is to determine which will provide the least hemodynamic burden.</a:t>
            </a:r>
          </a:p>
        </p:txBody>
      </p:sp>
    </p:spTree>
    <p:extLst>
      <p:ext uri="{BB962C8B-B14F-4D97-AF65-F5344CB8AC3E}">
        <p14:creationId xmlns:p14="http://schemas.microsoft.com/office/powerpoint/2010/main" val="3408448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78A6B2-7098-A87B-6A92-ACD74F9E6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27" y="549188"/>
            <a:ext cx="11361351" cy="9782433"/>
          </a:xfrm>
          <a:prstGeom prst="rect">
            <a:avLst/>
          </a:prstGeom>
        </p:spPr>
      </p:pic>
    </p:spTree>
    <p:extLst>
      <p:ext uri="{BB962C8B-B14F-4D97-AF65-F5344CB8AC3E}">
        <p14:creationId xmlns:p14="http://schemas.microsoft.com/office/powerpoint/2010/main" val="100192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9437" y="467790"/>
            <a:ext cx="11792585" cy="4984750"/>
            <a:chOff x="99437" y="467790"/>
            <a:chExt cx="11792585" cy="4984750"/>
          </a:xfrm>
        </p:grpSpPr>
        <p:pic>
          <p:nvPicPr>
            <p:cNvPr id="3" name="object 3"/>
            <p:cNvPicPr/>
            <p:nvPr/>
          </p:nvPicPr>
          <p:blipFill>
            <a:blip r:embed="rId2" cstate="print"/>
            <a:stretch>
              <a:fillRect/>
            </a:stretch>
          </p:blipFill>
          <p:spPr>
            <a:xfrm>
              <a:off x="99437" y="467790"/>
              <a:ext cx="11792429" cy="4984540"/>
            </a:xfrm>
            <a:prstGeom prst="rect">
              <a:avLst/>
            </a:prstGeom>
          </p:spPr>
        </p:pic>
        <p:sp>
          <p:nvSpPr>
            <p:cNvPr id="4" name="object 4"/>
            <p:cNvSpPr/>
            <p:nvPr/>
          </p:nvSpPr>
          <p:spPr>
            <a:xfrm>
              <a:off x="328180" y="761453"/>
              <a:ext cx="11158855" cy="4150995"/>
            </a:xfrm>
            <a:custGeom>
              <a:avLst/>
              <a:gdLst/>
              <a:ahLst/>
              <a:cxnLst/>
              <a:rect l="l" t="t" r="r" b="b"/>
              <a:pathLst>
                <a:path w="11158855" h="4150995">
                  <a:moveTo>
                    <a:pt x="2874111" y="94411"/>
                  </a:moveTo>
                  <a:lnTo>
                    <a:pt x="2866682" y="57658"/>
                  </a:lnTo>
                  <a:lnTo>
                    <a:pt x="2846451" y="27647"/>
                  </a:lnTo>
                  <a:lnTo>
                    <a:pt x="2816441" y="7416"/>
                  </a:lnTo>
                  <a:lnTo>
                    <a:pt x="2779687" y="0"/>
                  </a:lnTo>
                  <a:lnTo>
                    <a:pt x="1177328" y="0"/>
                  </a:lnTo>
                  <a:lnTo>
                    <a:pt x="1140574" y="7416"/>
                  </a:lnTo>
                  <a:lnTo>
                    <a:pt x="1110564" y="27647"/>
                  </a:lnTo>
                  <a:lnTo>
                    <a:pt x="1090333" y="57658"/>
                  </a:lnTo>
                  <a:lnTo>
                    <a:pt x="1082916" y="94411"/>
                  </a:lnTo>
                  <a:lnTo>
                    <a:pt x="1090333" y="131165"/>
                  </a:lnTo>
                  <a:lnTo>
                    <a:pt x="1110564" y="161175"/>
                  </a:lnTo>
                  <a:lnTo>
                    <a:pt x="1140574" y="181406"/>
                  </a:lnTo>
                  <a:lnTo>
                    <a:pt x="1177328" y="188823"/>
                  </a:lnTo>
                  <a:lnTo>
                    <a:pt x="2779687" y="188823"/>
                  </a:lnTo>
                  <a:lnTo>
                    <a:pt x="2816441" y="181406"/>
                  </a:lnTo>
                  <a:lnTo>
                    <a:pt x="2846451" y="161175"/>
                  </a:lnTo>
                  <a:lnTo>
                    <a:pt x="2866682" y="131165"/>
                  </a:lnTo>
                  <a:lnTo>
                    <a:pt x="2874111" y="94411"/>
                  </a:lnTo>
                  <a:close/>
                </a:path>
                <a:path w="11158855" h="4150995">
                  <a:moveTo>
                    <a:pt x="5841111" y="1449641"/>
                  </a:moveTo>
                  <a:lnTo>
                    <a:pt x="5833453" y="1412938"/>
                  </a:lnTo>
                  <a:lnTo>
                    <a:pt x="5813031" y="1383055"/>
                  </a:lnTo>
                  <a:lnTo>
                    <a:pt x="5782881" y="1363027"/>
                  </a:lnTo>
                  <a:lnTo>
                    <a:pt x="5746077" y="1355839"/>
                  </a:lnTo>
                  <a:lnTo>
                    <a:pt x="384327" y="1391056"/>
                  </a:lnTo>
                  <a:lnTo>
                    <a:pt x="347624" y="1398727"/>
                  </a:lnTo>
                  <a:lnTo>
                    <a:pt x="317754" y="1419148"/>
                  </a:lnTo>
                  <a:lnTo>
                    <a:pt x="297713" y="1449298"/>
                  </a:lnTo>
                  <a:lnTo>
                    <a:pt x="290537" y="1486090"/>
                  </a:lnTo>
                  <a:lnTo>
                    <a:pt x="298196" y="1522793"/>
                  </a:lnTo>
                  <a:lnTo>
                    <a:pt x="318630" y="1552676"/>
                  </a:lnTo>
                  <a:lnTo>
                    <a:pt x="348767" y="1572704"/>
                  </a:lnTo>
                  <a:lnTo>
                    <a:pt x="385572" y="1579892"/>
                  </a:lnTo>
                  <a:lnTo>
                    <a:pt x="5747321" y="1544675"/>
                  </a:lnTo>
                  <a:lnTo>
                    <a:pt x="5784024" y="1537004"/>
                  </a:lnTo>
                  <a:lnTo>
                    <a:pt x="5813907" y="1516583"/>
                  </a:lnTo>
                  <a:lnTo>
                    <a:pt x="5833935" y="1486433"/>
                  </a:lnTo>
                  <a:lnTo>
                    <a:pt x="5841111" y="1449641"/>
                  </a:lnTo>
                  <a:close/>
                </a:path>
                <a:path w="11158855" h="4150995">
                  <a:moveTo>
                    <a:pt x="6263716" y="4056570"/>
                  </a:moveTo>
                  <a:lnTo>
                    <a:pt x="6236259" y="3989730"/>
                  </a:lnTo>
                  <a:lnTo>
                    <a:pt x="6169584" y="3961879"/>
                  </a:lnTo>
                  <a:lnTo>
                    <a:pt x="94691" y="3944277"/>
                  </a:lnTo>
                  <a:lnTo>
                    <a:pt x="57912" y="3951592"/>
                  </a:lnTo>
                  <a:lnTo>
                    <a:pt x="27851" y="3971734"/>
                  </a:lnTo>
                  <a:lnTo>
                    <a:pt x="7518" y="4001681"/>
                  </a:lnTo>
                  <a:lnTo>
                    <a:pt x="0" y="4038422"/>
                  </a:lnTo>
                  <a:lnTo>
                    <a:pt x="7315" y="4075188"/>
                  </a:lnTo>
                  <a:lnTo>
                    <a:pt x="27457" y="4105262"/>
                  </a:lnTo>
                  <a:lnTo>
                    <a:pt x="57416" y="4125582"/>
                  </a:lnTo>
                  <a:lnTo>
                    <a:pt x="94145" y="4133100"/>
                  </a:lnTo>
                  <a:lnTo>
                    <a:pt x="6169025" y="4150715"/>
                  </a:lnTo>
                  <a:lnTo>
                    <a:pt x="6205804" y="4143400"/>
                  </a:lnTo>
                  <a:lnTo>
                    <a:pt x="6235878" y="4123258"/>
                  </a:lnTo>
                  <a:lnTo>
                    <a:pt x="6256198" y="4093299"/>
                  </a:lnTo>
                  <a:lnTo>
                    <a:pt x="6263716" y="4056570"/>
                  </a:lnTo>
                  <a:close/>
                </a:path>
                <a:path w="11158855" h="4150995">
                  <a:moveTo>
                    <a:pt x="11158842" y="3616642"/>
                  </a:moveTo>
                  <a:lnTo>
                    <a:pt x="11131588" y="3549713"/>
                  </a:lnTo>
                  <a:lnTo>
                    <a:pt x="11064989" y="3521672"/>
                  </a:lnTo>
                  <a:lnTo>
                    <a:pt x="491147" y="3460038"/>
                  </a:lnTo>
                  <a:lnTo>
                    <a:pt x="454355" y="3467252"/>
                  </a:lnTo>
                  <a:lnTo>
                    <a:pt x="424230" y="3487305"/>
                  </a:lnTo>
                  <a:lnTo>
                    <a:pt x="403821" y="3517201"/>
                  </a:lnTo>
                  <a:lnTo>
                    <a:pt x="396189" y="3553904"/>
                  </a:lnTo>
                  <a:lnTo>
                    <a:pt x="403390" y="3590696"/>
                  </a:lnTo>
                  <a:lnTo>
                    <a:pt x="423456" y="3620833"/>
                  </a:lnTo>
                  <a:lnTo>
                    <a:pt x="453339" y="3641242"/>
                  </a:lnTo>
                  <a:lnTo>
                    <a:pt x="490054" y="3648875"/>
                  </a:lnTo>
                  <a:lnTo>
                    <a:pt x="11063884" y="3710508"/>
                  </a:lnTo>
                  <a:lnTo>
                    <a:pt x="11100676" y="3703294"/>
                  </a:lnTo>
                  <a:lnTo>
                    <a:pt x="11130801" y="3683241"/>
                  </a:lnTo>
                  <a:lnTo>
                    <a:pt x="11151210" y="3653345"/>
                  </a:lnTo>
                  <a:lnTo>
                    <a:pt x="11158842" y="3616642"/>
                  </a:lnTo>
                  <a:close/>
                </a:path>
              </a:pathLst>
            </a:custGeom>
            <a:solidFill>
              <a:srgbClr val="FEFF00">
                <a:alpha val="50000"/>
              </a:srgbClr>
            </a:solidFill>
          </p:spPr>
          <p:txBody>
            <a:bodyPr wrap="square" lIns="0" tIns="0" rIns="0" bIns="0" rtlCol="0"/>
            <a:lstStyle/>
            <a:p>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834640" cy="1485265"/>
          </a:xfrm>
          <a:custGeom>
            <a:avLst/>
            <a:gdLst/>
            <a:ahLst/>
            <a:cxnLst/>
            <a:rect l="l" t="t" r="r" b="b"/>
            <a:pathLst>
              <a:path w="2834640" h="1485265">
                <a:moveTo>
                  <a:pt x="2834640" y="0"/>
                </a:moveTo>
                <a:lnTo>
                  <a:pt x="0" y="0"/>
                </a:lnTo>
                <a:lnTo>
                  <a:pt x="0" y="257683"/>
                </a:lnTo>
                <a:lnTo>
                  <a:pt x="518972" y="752919"/>
                </a:lnTo>
                <a:lnTo>
                  <a:pt x="273050" y="998855"/>
                </a:lnTo>
                <a:lnTo>
                  <a:pt x="759167" y="1485011"/>
                </a:lnTo>
                <a:lnTo>
                  <a:pt x="1016482" y="1227670"/>
                </a:lnTo>
                <a:lnTo>
                  <a:pt x="1282319" y="1481328"/>
                </a:lnTo>
                <a:lnTo>
                  <a:pt x="2834640" y="0"/>
                </a:lnTo>
                <a:close/>
              </a:path>
            </a:pathLst>
          </a:custGeom>
          <a:solidFill>
            <a:srgbClr val="FFC000">
              <a:alpha val="30198"/>
            </a:srgbClr>
          </a:solidFill>
        </p:spPr>
        <p:txBody>
          <a:bodyPr wrap="square" lIns="0" tIns="0" rIns="0" bIns="0" rtlCol="0"/>
          <a:lstStyle/>
          <a:p>
            <a:endParaRPr/>
          </a:p>
        </p:txBody>
      </p:sp>
      <p:sp>
        <p:nvSpPr>
          <p:cNvPr id="3" name="object 3"/>
          <p:cNvSpPr/>
          <p:nvPr/>
        </p:nvSpPr>
        <p:spPr>
          <a:xfrm>
            <a:off x="10520172" y="0"/>
            <a:ext cx="1671955" cy="1567815"/>
          </a:xfrm>
          <a:custGeom>
            <a:avLst/>
            <a:gdLst/>
            <a:ahLst/>
            <a:cxnLst/>
            <a:rect l="l" t="t" r="r" b="b"/>
            <a:pathLst>
              <a:path w="1671954" h="1567815">
                <a:moveTo>
                  <a:pt x="1671828" y="0"/>
                </a:moveTo>
                <a:lnTo>
                  <a:pt x="275463" y="0"/>
                </a:lnTo>
                <a:lnTo>
                  <a:pt x="0" y="275475"/>
                </a:lnTo>
                <a:lnTo>
                  <a:pt x="234683" y="510171"/>
                </a:lnTo>
                <a:lnTo>
                  <a:pt x="0" y="744855"/>
                </a:lnTo>
                <a:lnTo>
                  <a:pt x="456311" y="1201166"/>
                </a:lnTo>
                <a:lnTo>
                  <a:pt x="690994" y="966482"/>
                </a:lnTo>
                <a:lnTo>
                  <a:pt x="1292352" y="1567815"/>
                </a:lnTo>
                <a:lnTo>
                  <a:pt x="1671828" y="1188339"/>
                </a:lnTo>
                <a:lnTo>
                  <a:pt x="1671828" y="0"/>
                </a:lnTo>
                <a:close/>
              </a:path>
            </a:pathLst>
          </a:custGeom>
          <a:solidFill>
            <a:srgbClr val="4472C4">
              <a:alpha val="30198"/>
            </a:srgbClr>
          </a:solidFill>
        </p:spPr>
        <p:txBody>
          <a:bodyPr wrap="square" lIns="0" tIns="0" rIns="0" bIns="0" rtlCol="0"/>
          <a:lstStyle/>
          <a:p>
            <a:endParaRPr/>
          </a:p>
        </p:txBody>
      </p:sp>
      <p:sp>
        <p:nvSpPr>
          <p:cNvPr id="4" name="object 4"/>
          <p:cNvSpPr/>
          <p:nvPr/>
        </p:nvSpPr>
        <p:spPr>
          <a:xfrm>
            <a:off x="1491869" y="4565650"/>
            <a:ext cx="9204960" cy="311150"/>
          </a:xfrm>
          <a:custGeom>
            <a:avLst/>
            <a:gdLst/>
            <a:ahLst/>
            <a:cxnLst/>
            <a:rect l="l" t="t" r="r" b="b"/>
            <a:pathLst>
              <a:path w="9204960" h="311150">
                <a:moveTo>
                  <a:pt x="9204960" y="0"/>
                </a:moveTo>
                <a:lnTo>
                  <a:pt x="0" y="0"/>
                </a:lnTo>
                <a:lnTo>
                  <a:pt x="0" y="310895"/>
                </a:lnTo>
                <a:lnTo>
                  <a:pt x="9204960" y="310895"/>
                </a:lnTo>
                <a:lnTo>
                  <a:pt x="9204960" y="0"/>
                </a:lnTo>
                <a:close/>
              </a:path>
            </a:pathLst>
          </a:custGeom>
          <a:solidFill>
            <a:srgbClr val="FFFF00"/>
          </a:solidFill>
        </p:spPr>
        <p:txBody>
          <a:bodyPr wrap="square" lIns="0" tIns="0" rIns="0" bIns="0" rtlCol="0"/>
          <a:lstStyle/>
          <a:p>
            <a:endParaRPr/>
          </a:p>
        </p:txBody>
      </p:sp>
      <p:sp>
        <p:nvSpPr>
          <p:cNvPr id="5" name="object 5"/>
          <p:cNvSpPr txBox="1"/>
          <p:nvPr/>
        </p:nvSpPr>
        <p:spPr>
          <a:xfrm>
            <a:off x="1250696" y="2165350"/>
            <a:ext cx="9507855" cy="330835"/>
          </a:xfrm>
          <a:prstGeom prst="rect">
            <a:avLst/>
          </a:prstGeom>
        </p:spPr>
        <p:txBody>
          <a:bodyPr vert="horz" wrap="square" lIns="0" tIns="13335" rIns="0" bIns="0" rtlCol="0">
            <a:spAutoFit/>
          </a:bodyPr>
          <a:lstStyle/>
          <a:p>
            <a:pPr marL="240665" indent="-227965">
              <a:lnSpc>
                <a:spcPct val="100000"/>
              </a:lnSpc>
              <a:spcBef>
                <a:spcPts val="105"/>
              </a:spcBef>
              <a:buFont typeface="Arial"/>
              <a:buChar char="•"/>
              <a:tabLst>
                <a:tab pos="240665" algn="l"/>
              </a:tabLst>
            </a:pPr>
            <a:r>
              <a:rPr sz="2000" b="1" dirty="0">
                <a:latin typeface="Calibri"/>
                <a:cs typeface="Calibri"/>
              </a:rPr>
              <a:t>They</a:t>
            </a:r>
            <a:r>
              <a:rPr sz="2000" b="1" spc="-40" dirty="0">
                <a:latin typeface="Calibri"/>
                <a:cs typeface="Calibri"/>
              </a:rPr>
              <a:t> </a:t>
            </a:r>
            <a:r>
              <a:rPr sz="2000" b="1" dirty="0">
                <a:latin typeface="Calibri"/>
                <a:cs typeface="Calibri"/>
              </a:rPr>
              <a:t>result</a:t>
            </a:r>
            <a:r>
              <a:rPr sz="2000" b="1" spc="-35" dirty="0">
                <a:latin typeface="Calibri"/>
                <a:cs typeface="Calibri"/>
              </a:rPr>
              <a:t> </a:t>
            </a:r>
            <a:r>
              <a:rPr sz="2000" b="1" dirty="0">
                <a:latin typeface="Calibri"/>
                <a:cs typeface="Calibri"/>
              </a:rPr>
              <a:t>in</a:t>
            </a:r>
            <a:r>
              <a:rPr sz="2000" b="1" spc="-30" dirty="0">
                <a:latin typeface="Calibri"/>
                <a:cs typeface="Calibri"/>
              </a:rPr>
              <a:t> </a:t>
            </a:r>
            <a:r>
              <a:rPr sz="2000" b="1" dirty="0">
                <a:solidFill>
                  <a:srgbClr val="FF0000"/>
                </a:solidFill>
                <a:latin typeface="Calibri"/>
                <a:cs typeface="Calibri"/>
              </a:rPr>
              <a:t>an</a:t>
            </a:r>
            <a:r>
              <a:rPr sz="2000" b="1" spc="-45" dirty="0">
                <a:solidFill>
                  <a:srgbClr val="FF0000"/>
                </a:solidFill>
                <a:latin typeface="Calibri"/>
                <a:cs typeface="Calibri"/>
              </a:rPr>
              <a:t> </a:t>
            </a:r>
            <a:r>
              <a:rPr sz="2000" b="1" dirty="0">
                <a:solidFill>
                  <a:srgbClr val="FF0000"/>
                </a:solidFill>
                <a:latin typeface="Calibri"/>
                <a:cs typeface="Calibri"/>
              </a:rPr>
              <a:t>inability</a:t>
            </a:r>
            <a:r>
              <a:rPr sz="2000" b="1" spc="-60" dirty="0">
                <a:solidFill>
                  <a:srgbClr val="FF0000"/>
                </a:solidFill>
                <a:latin typeface="Calibri"/>
                <a:cs typeface="Calibri"/>
              </a:rPr>
              <a:t> </a:t>
            </a:r>
            <a:r>
              <a:rPr sz="2000" b="1" dirty="0">
                <a:solidFill>
                  <a:srgbClr val="FF0000"/>
                </a:solidFill>
                <a:latin typeface="Calibri"/>
                <a:cs typeface="Calibri"/>
              </a:rPr>
              <a:t>to</a:t>
            </a:r>
            <a:r>
              <a:rPr sz="2000" b="1" spc="-35" dirty="0">
                <a:solidFill>
                  <a:srgbClr val="FF0000"/>
                </a:solidFill>
                <a:latin typeface="Calibri"/>
                <a:cs typeface="Calibri"/>
              </a:rPr>
              <a:t> </a:t>
            </a:r>
            <a:r>
              <a:rPr sz="2000" b="1" dirty="0">
                <a:solidFill>
                  <a:srgbClr val="FF0000"/>
                </a:solidFill>
                <a:latin typeface="Calibri"/>
                <a:cs typeface="Calibri"/>
              </a:rPr>
              <a:t>increase</a:t>
            </a:r>
            <a:r>
              <a:rPr sz="2000" b="1" spc="-40" dirty="0">
                <a:solidFill>
                  <a:srgbClr val="FF0000"/>
                </a:solidFill>
                <a:latin typeface="Calibri"/>
                <a:cs typeface="Calibri"/>
              </a:rPr>
              <a:t> </a:t>
            </a:r>
            <a:r>
              <a:rPr sz="2000" b="1" dirty="0">
                <a:solidFill>
                  <a:srgbClr val="FF0000"/>
                </a:solidFill>
                <a:latin typeface="Calibri"/>
                <a:cs typeface="Calibri"/>
              </a:rPr>
              <a:t>cardiac</a:t>
            </a:r>
            <a:r>
              <a:rPr sz="2000" b="1" spc="-35" dirty="0">
                <a:solidFill>
                  <a:srgbClr val="FF0000"/>
                </a:solidFill>
                <a:latin typeface="Calibri"/>
                <a:cs typeface="Calibri"/>
              </a:rPr>
              <a:t> </a:t>
            </a:r>
            <a:r>
              <a:rPr sz="2000" b="1" dirty="0">
                <a:solidFill>
                  <a:srgbClr val="FF0000"/>
                </a:solidFill>
                <a:latin typeface="Calibri"/>
                <a:cs typeface="Calibri"/>
              </a:rPr>
              <a:t>output</a:t>
            </a:r>
            <a:r>
              <a:rPr sz="2000" b="1" spc="-70" dirty="0">
                <a:solidFill>
                  <a:srgbClr val="FF0000"/>
                </a:solidFill>
                <a:latin typeface="Calibri"/>
                <a:cs typeface="Calibri"/>
              </a:rPr>
              <a:t> </a:t>
            </a:r>
            <a:r>
              <a:rPr sz="2000" b="1" dirty="0">
                <a:solidFill>
                  <a:srgbClr val="FF0000"/>
                </a:solidFill>
                <a:latin typeface="Calibri"/>
                <a:cs typeface="Calibri"/>
              </a:rPr>
              <a:t>to</a:t>
            </a:r>
            <a:r>
              <a:rPr sz="2000" b="1" spc="-35" dirty="0">
                <a:solidFill>
                  <a:srgbClr val="FF0000"/>
                </a:solidFill>
                <a:latin typeface="Calibri"/>
                <a:cs typeface="Calibri"/>
              </a:rPr>
              <a:t> </a:t>
            </a:r>
            <a:r>
              <a:rPr sz="2000" b="1" dirty="0">
                <a:solidFill>
                  <a:srgbClr val="FF0000"/>
                </a:solidFill>
                <a:latin typeface="Calibri"/>
                <a:cs typeface="Calibri"/>
              </a:rPr>
              <a:t>meet</a:t>
            </a:r>
            <a:r>
              <a:rPr sz="2000" b="1" spc="-35" dirty="0">
                <a:solidFill>
                  <a:srgbClr val="FF0000"/>
                </a:solidFill>
                <a:latin typeface="Calibri"/>
                <a:cs typeface="Calibri"/>
              </a:rPr>
              <a:t> </a:t>
            </a:r>
            <a:r>
              <a:rPr sz="2000" b="1" dirty="0">
                <a:solidFill>
                  <a:srgbClr val="FF0000"/>
                </a:solidFill>
                <a:latin typeface="Calibri"/>
                <a:cs typeface="Calibri"/>
              </a:rPr>
              <a:t>the</a:t>
            </a:r>
            <a:r>
              <a:rPr sz="2000" b="1" spc="-45" dirty="0">
                <a:solidFill>
                  <a:srgbClr val="FF0000"/>
                </a:solidFill>
                <a:latin typeface="Calibri"/>
                <a:cs typeface="Calibri"/>
              </a:rPr>
              <a:t> </a:t>
            </a:r>
            <a:r>
              <a:rPr sz="2000" b="1" dirty="0">
                <a:solidFill>
                  <a:srgbClr val="FF0000"/>
                </a:solidFill>
                <a:latin typeface="Calibri"/>
                <a:cs typeface="Calibri"/>
              </a:rPr>
              <a:t>demands</a:t>
            </a:r>
            <a:r>
              <a:rPr sz="2000" b="1" spc="-50" dirty="0">
                <a:solidFill>
                  <a:srgbClr val="FF0000"/>
                </a:solidFill>
                <a:latin typeface="Calibri"/>
                <a:cs typeface="Calibri"/>
              </a:rPr>
              <a:t> </a:t>
            </a:r>
            <a:r>
              <a:rPr sz="2000" b="1" dirty="0">
                <a:solidFill>
                  <a:srgbClr val="FF0000"/>
                </a:solidFill>
                <a:latin typeface="Calibri"/>
                <a:cs typeface="Calibri"/>
              </a:rPr>
              <a:t>of</a:t>
            </a:r>
            <a:r>
              <a:rPr sz="2000" b="1" spc="-20" dirty="0">
                <a:solidFill>
                  <a:srgbClr val="FF0000"/>
                </a:solidFill>
                <a:latin typeface="Calibri"/>
                <a:cs typeface="Calibri"/>
              </a:rPr>
              <a:t> </a:t>
            </a:r>
            <a:r>
              <a:rPr sz="2000" b="1" spc="-10" dirty="0">
                <a:solidFill>
                  <a:srgbClr val="FF0000"/>
                </a:solidFill>
                <a:latin typeface="Calibri"/>
                <a:cs typeface="Calibri"/>
              </a:rPr>
              <a:t>pregnancy.</a:t>
            </a:r>
            <a:endParaRPr sz="2000">
              <a:latin typeface="Calibri"/>
              <a:cs typeface="Calibri"/>
            </a:endParaRPr>
          </a:p>
        </p:txBody>
      </p:sp>
      <p:sp>
        <p:nvSpPr>
          <p:cNvPr id="6" name="object 6"/>
          <p:cNvSpPr txBox="1"/>
          <p:nvPr/>
        </p:nvSpPr>
        <p:spPr>
          <a:xfrm>
            <a:off x="1250696" y="2866389"/>
            <a:ext cx="11493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a:t>
            </a:r>
            <a:endParaRPr sz="2000">
              <a:latin typeface="Arial"/>
              <a:cs typeface="Arial"/>
            </a:endParaRPr>
          </a:p>
        </p:txBody>
      </p:sp>
      <p:sp>
        <p:nvSpPr>
          <p:cNvPr id="7" name="object 7"/>
          <p:cNvSpPr txBox="1"/>
          <p:nvPr/>
        </p:nvSpPr>
        <p:spPr>
          <a:xfrm>
            <a:off x="1548257" y="2889250"/>
            <a:ext cx="4267200" cy="311150"/>
          </a:xfrm>
          <a:prstGeom prst="rect">
            <a:avLst/>
          </a:prstGeom>
          <a:solidFill>
            <a:srgbClr val="FFFF00"/>
          </a:solidFill>
        </p:spPr>
        <p:txBody>
          <a:bodyPr vert="horz" wrap="square" lIns="0" tIns="0" rIns="0" bIns="0" rtlCol="0">
            <a:spAutoFit/>
          </a:bodyPr>
          <a:lstStyle/>
          <a:p>
            <a:pPr>
              <a:lnSpc>
                <a:spcPts val="2325"/>
              </a:lnSpc>
            </a:pPr>
            <a:r>
              <a:rPr sz="2000" b="1" dirty="0">
                <a:latin typeface="Calibri"/>
                <a:cs typeface="Calibri"/>
              </a:rPr>
              <a:t>Aortic</a:t>
            </a:r>
            <a:r>
              <a:rPr sz="2000" b="1" spc="-45" dirty="0">
                <a:latin typeface="Calibri"/>
                <a:cs typeface="Calibri"/>
              </a:rPr>
              <a:t> </a:t>
            </a:r>
            <a:r>
              <a:rPr sz="2000" b="1" dirty="0">
                <a:latin typeface="Calibri"/>
                <a:cs typeface="Calibri"/>
              </a:rPr>
              <a:t>stenosis</a:t>
            </a:r>
            <a:r>
              <a:rPr sz="2000" b="1" spc="-55" dirty="0">
                <a:latin typeface="Calibri"/>
                <a:cs typeface="Calibri"/>
              </a:rPr>
              <a:t> </a:t>
            </a:r>
            <a:r>
              <a:rPr sz="2000" b="1" dirty="0">
                <a:latin typeface="Calibri"/>
                <a:cs typeface="Calibri"/>
              </a:rPr>
              <a:t>(AS)</a:t>
            </a:r>
            <a:r>
              <a:rPr sz="2000" b="1" spc="-30" dirty="0">
                <a:latin typeface="Calibri"/>
                <a:cs typeface="Calibri"/>
              </a:rPr>
              <a:t> </a:t>
            </a:r>
            <a:r>
              <a:rPr sz="2000" b="1" dirty="0">
                <a:latin typeface="Calibri"/>
                <a:cs typeface="Calibri"/>
              </a:rPr>
              <a:t>is</a:t>
            </a:r>
            <a:r>
              <a:rPr sz="2000" b="1" spc="-45" dirty="0">
                <a:latin typeface="Calibri"/>
                <a:cs typeface="Calibri"/>
              </a:rPr>
              <a:t> </a:t>
            </a:r>
            <a:r>
              <a:rPr sz="2000" b="1" dirty="0">
                <a:latin typeface="Calibri"/>
                <a:cs typeface="Calibri"/>
              </a:rPr>
              <a:t>usually</a:t>
            </a:r>
            <a:r>
              <a:rPr sz="2000" b="1" spc="-50" dirty="0">
                <a:latin typeface="Calibri"/>
                <a:cs typeface="Calibri"/>
              </a:rPr>
              <a:t> </a:t>
            </a:r>
            <a:r>
              <a:rPr sz="2000" b="1" spc="-10" dirty="0">
                <a:latin typeface="Calibri"/>
                <a:cs typeface="Calibri"/>
              </a:rPr>
              <a:t>congenital</a:t>
            </a:r>
            <a:endParaRPr sz="2000">
              <a:latin typeface="Calibri"/>
              <a:cs typeface="Calibri"/>
            </a:endParaRPr>
          </a:p>
        </p:txBody>
      </p:sp>
      <p:sp>
        <p:nvSpPr>
          <p:cNvPr id="8" name="object 8"/>
          <p:cNvSpPr txBox="1"/>
          <p:nvPr/>
        </p:nvSpPr>
        <p:spPr>
          <a:xfrm>
            <a:off x="5803519" y="2866389"/>
            <a:ext cx="424815" cy="330835"/>
          </a:xfrm>
          <a:prstGeom prst="rect">
            <a:avLst/>
          </a:prstGeom>
        </p:spPr>
        <p:txBody>
          <a:bodyPr vert="horz" wrap="square" lIns="0" tIns="13335" rIns="0" bIns="0" rtlCol="0">
            <a:spAutoFit/>
          </a:bodyPr>
          <a:lstStyle/>
          <a:p>
            <a:pPr marL="12700">
              <a:lnSpc>
                <a:spcPct val="100000"/>
              </a:lnSpc>
              <a:spcBef>
                <a:spcPts val="105"/>
              </a:spcBef>
            </a:pPr>
            <a:r>
              <a:rPr sz="2000" b="1" spc="-25" dirty="0">
                <a:latin typeface="Calibri"/>
                <a:cs typeface="Calibri"/>
              </a:rPr>
              <a:t>and</a:t>
            </a:r>
            <a:endParaRPr sz="2000">
              <a:latin typeface="Calibri"/>
              <a:cs typeface="Calibri"/>
            </a:endParaRPr>
          </a:p>
        </p:txBody>
      </p:sp>
      <p:sp>
        <p:nvSpPr>
          <p:cNvPr id="9" name="object 9"/>
          <p:cNvSpPr txBox="1"/>
          <p:nvPr/>
        </p:nvSpPr>
        <p:spPr>
          <a:xfrm>
            <a:off x="6271133" y="2889250"/>
            <a:ext cx="4460875" cy="311150"/>
          </a:xfrm>
          <a:prstGeom prst="rect">
            <a:avLst/>
          </a:prstGeom>
          <a:solidFill>
            <a:srgbClr val="FFFF00"/>
          </a:solidFill>
        </p:spPr>
        <p:txBody>
          <a:bodyPr vert="horz" wrap="square" lIns="0" tIns="0" rIns="0" bIns="0" rtlCol="0">
            <a:spAutoFit/>
          </a:bodyPr>
          <a:lstStyle/>
          <a:p>
            <a:pPr marL="635">
              <a:lnSpc>
                <a:spcPts val="2325"/>
              </a:lnSpc>
            </a:pPr>
            <a:r>
              <a:rPr sz="2000" b="1" dirty="0">
                <a:latin typeface="Calibri"/>
                <a:cs typeface="Calibri"/>
              </a:rPr>
              <a:t>mitral</a:t>
            </a:r>
            <a:r>
              <a:rPr sz="2000" b="1" spc="-65" dirty="0">
                <a:latin typeface="Calibri"/>
                <a:cs typeface="Calibri"/>
              </a:rPr>
              <a:t> </a:t>
            </a:r>
            <a:r>
              <a:rPr sz="2000" b="1" dirty="0">
                <a:latin typeface="Calibri"/>
                <a:cs typeface="Calibri"/>
              </a:rPr>
              <a:t>stenosis</a:t>
            </a:r>
            <a:r>
              <a:rPr sz="2000" b="1" spc="-70" dirty="0">
                <a:latin typeface="Calibri"/>
                <a:cs typeface="Calibri"/>
              </a:rPr>
              <a:t> </a:t>
            </a:r>
            <a:r>
              <a:rPr sz="2000" b="1" dirty="0">
                <a:latin typeface="Calibri"/>
                <a:cs typeface="Calibri"/>
              </a:rPr>
              <a:t>usually</a:t>
            </a:r>
            <a:r>
              <a:rPr sz="2000" b="1" spc="-65" dirty="0">
                <a:latin typeface="Calibri"/>
                <a:cs typeface="Calibri"/>
              </a:rPr>
              <a:t> </a:t>
            </a:r>
            <a:r>
              <a:rPr sz="2000" b="1" dirty="0">
                <a:latin typeface="Calibri"/>
                <a:cs typeface="Calibri"/>
              </a:rPr>
              <a:t>rheumatic</a:t>
            </a:r>
            <a:r>
              <a:rPr sz="2000" b="1" spc="-60" dirty="0">
                <a:latin typeface="Calibri"/>
                <a:cs typeface="Calibri"/>
              </a:rPr>
              <a:t> </a:t>
            </a:r>
            <a:r>
              <a:rPr sz="2000" b="1" dirty="0">
                <a:latin typeface="Calibri"/>
                <a:cs typeface="Calibri"/>
              </a:rPr>
              <a:t>in</a:t>
            </a:r>
            <a:r>
              <a:rPr sz="2000" b="1" spc="-45" dirty="0">
                <a:latin typeface="Calibri"/>
                <a:cs typeface="Calibri"/>
              </a:rPr>
              <a:t> </a:t>
            </a:r>
            <a:r>
              <a:rPr sz="2000" b="1" spc="-10" dirty="0">
                <a:latin typeface="Calibri"/>
                <a:cs typeface="Calibri"/>
              </a:rPr>
              <a:t>origin.</a:t>
            </a:r>
            <a:endParaRPr sz="2000">
              <a:latin typeface="Calibri"/>
              <a:cs typeface="Calibri"/>
            </a:endParaRPr>
          </a:p>
        </p:txBody>
      </p:sp>
      <p:sp>
        <p:nvSpPr>
          <p:cNvPr id="10" name="object 10"/>
          <p:cNvSpPr txBox="1"/>
          <p:nvPr/>
        </p:nvSpPr>
        <p:spPr>
          <a:xfrm>
            <a:off x="1250696" y="3567810"/>
            <a:ext cx="9446260" cy="1306195"/>
          </a:xfrm>
          <a:prstGeom prst="rect">
            <a:avLst/>
          </a:prstGeom>
        </p:spPr>
        <p:txBody>
          <a:bodyPr vert="horz" wrap="square" lIns="0" tIns="47625" rIns="0" bIns="0" rtlCol="0">
            <a:spAutoFit/>
          </a:bodyPr>
          <a:lstStyle/>
          <a:p>
            <a:pPr marL="12700" marR="520065" indent="284480">
              <a:lnSpc>
                <a:spcPts val="2160"/>
              </a:lnSpc>
              <a:spcBef>
                <a:spcPts val="375"/>
              </a:spcBef>
              <a:buFont typeface="Arial"/>
              <a:buChar char="•"/>
              <a:tabLst>
                <a:tab pos="297180" algn="l"/>
              </a:tabLst>
            </a:pPr>
            <a:r>
              <a:rPr sz="2000" b="1" dirty="0">
                <a:latin typeface="Calibri"/>
                <a:cs typeface="Calibri"/>
              </a:rPr>
              <a:t>the</a:t>
            </a:r>
            <a:r>
              <a:rPr sz="2000" b="1" spc="-50" dirty="0">
                <a:latin typeface="Calibri"/>
                <a:cs typeface="Calibri"/>
              </a:rPr>
              <a:t> </a:t>
            </a:r>
            <a:r>
              <a:rPr sz="2000" b="1" dirty="0">
                <a:latin typeface="Calibri"/>
                <a:cs typeface="Calibri"/>
              </a:rPr>
              <a:t>acquired</a:t>
            </a:r>
            <a:r>
              <a:rPr sz="2000" b="1" spc="-40" dirty="0">
                <a:latin typeface="Calibri"/>
                <a:cs typeface="Calibri"/>
              </a:rPr>
              <a:t> </a:t>
            </a:r>
            <a:r>
              <a:rPr sz="2000" b="1" dirty="0">
                <a:latin typeface="Calibri"/>
                <a:cs typeface="Calibri"/>
              </a:rPr>
              <a:t>heart</a:t>
            </a:r>
            <a:r>
              <a:rPr sz="2000" b="1" spc="-45" dirty="0">
                <a:latin typeface="Calibri"/>
                <a:cs typeface="Calibri"/>
              </a:rPr>
              <a:t> </a:t>
            </a:r>
            <a:r>
              <a:rPr sz="2000" b="1" dirty="0">
                <a:latin typeface="Calibri"/>
                <a:cs typeface="Calibri"/>
              </a:rPr>
              <a:t>disease</a:t>
            </a:r>
            <a:r>
              <a:rPr sz="2000" b="1" spc="-55" dirty="0">
                <a:latin typeface="Calibri"/>
                <a:cs typeface="Calibri"/>
              </a:rPr>
              <a:t> </a:t>
            </a:r>
            <a:r>
              <a:rPr sz="2000" b="1" dirty="0">
                <a:latin typeface="Calibri"/>
                <a:cs typeface="Calibri"/>
              </a:rPr>
              <a:t>most</a:t>
            </a:r>
            <a:r>
              <a:rPr sz="2000" b="1" spc="-75" dirty="0">
                <a:latin typeface="Calibri"/>
                <a:cs typeface="Calibri"/>
              </a:rPr>
              <a:t> </a:t>
            </a:r>
            <a:r>
              <a:rPr sz="2000" b="1" dirty="0">
                <a:latin typeface="Calibri"/>
                <a:cs typeface="Calibri"/>
              </a:rPr>
              <a:t>likely</a:t>
            </a:r>
            <a:r>
              <a:rPr sz="2000" b="1" spc="-40" dirty="0">
                <a:latin typeface="Calibri"/>
                <a:cs typeface="Calibri"/>
              </a:rPr>
              <a:t> </a:t>
            </a:r>
            <a:r>
              <a:rPr sz="2000" b="1" dirty="0">
                <a:latin typeface="Calibri"/>
                <a:cs typeface="Calibri"/>
              </a:rPr>
              <a:t>to</a:t>
            </a:r>
            <a:r>
              <a:rPr sz="2000" b="1" spc="-55" dirty="0">
                <a:latin typeface="Calibri"/>
                <a:cs typeface="Calibri"/>
              </a:rPr>
              <a:t> </a:t>
            </a:r>
            <a:r>
              <a:rPr sz="2000" b="1" dirty="0">
                <a:latin typeface="Calibri"/>
                <a:cs typeface="Calibri"/>
              </a:rPr>
              <a:t>affect</a:t>
            </a:r>
            <a:r>
              <a:rPr sz="2000" b="1" spc="-40" dirty="0">
                <a:latin typeface="Calibri"/>
                <a:cs typeface="Calibri"/>
              </a:rPr>
              <a:t> </a:t>
            </a:r>
            <a:r>
              <a:rPr sz="2000" b="1" dirty="0">
                <a:latin typeface="Calibri"/>
                <a:cs typeface="Calibri"/>
              </a:rPr>
              <a:t>women</a:t>
            </a:r>
            <a:r>
              <a:rPr sz="2000" b="1" spc="-55" dirty="0">
                <a:latin typeface="Calibri"/>
                <a:cs typeface="Calibri"/>
              </a:rPr>
              <a:t> </a:t>
            </a:r>
            <a:r>
              <a:rPr sz="2000" b="1" dirty="0">
                <a:latin typeface="Calibri"/>
                <a:cs typeface="Calibri"/>
              </a:rPr>
              <a:t>wishing</a:t>
            </a:r>
            <a:r>
              <a:rPr sz="2000" b="1" spc="-60" dirty="0">
                <a:latin typeface="Calibri"/>
                <a:cs typeface="Calibri"/>
              </a:rPr>
              <a:t> </a:t>
            </a:r>
            <a:r>
              <a:rPr sz="2000" b="1" dirty="0">
                <a:latin typeface="Calibri"/>
                <a:cs typeface="Calibri"/>
              </a:rPr>
              <a:t>to</a:t>
            </a:r>
            <a:r>
              <a:rPr sz="2000" b="1" spc="-55" dirty="0">
                <a:latin typeface="Calibri"/>
                <a:cs typeface="Calibri"/>
              </a:rPr>
              <a:t> </a:t>
            </a:r>
            <a:r>
              <a:rPr sz="2000" b="1" dirty="0">
                <a:latin typeface="Calibri"/>
                <a:cs typeface="Calibri"/>
              </a:rPr>
              <a:t>have</a:t>
            </a:r>
            <a:r>
              <a:rPr sz="2000" b="1" spc="-45" dirty="0">
                <a:latin typeface="Calibri"/>
                <a:cs typeface="Calibri"/>
              </a:rPr>
              <a:t> </a:t>
            </a:r>
            <a:r>
              <a:rPr sz="2000" b="1" dirty="0">
                <a:latin typeface="Calibri"/>
                <a:cs typeface="Calibri"/>
              </a:rPr>
              <a:t>children</a:t>
            </a:r>
            <a:r>
              <a:rPr sz="2000" b="1" spc="-60" dirty="0">
                <a:latin typeface="Calibri"/>
                <a:cs typeface="Calibri"/>
              </a:rPr>
              <a:t> </a:t>
            </a:r>
            <a:r>
              <a:rPr sz="2000" b="1" spc="-25" dirty="0">
                <a:latin typeface="Calibri"/>
                <a:cs typeface="Calibri"/>
              </a:rPr>
              <a:t>is </a:t>
            </a:r>
            <a:r>
              <a:rPr sz="2000" b="1" dirty="0">
                <a:solidFill>
                  <a:srgbClr val="FF0000"/>
                </a:solidFill>
                <a:latin typeface="Calibri"/>
                <a:cs typeface="Calibri"/>
              </a:rPr>
              <a:t>rheumatic</a:t>
            </a:r>
            <a:r>
              <a:rPr sz="2000" b="1" spc="-50" dirty="0">
                <a:solidFill>
                  <a:srgbClr val="FF0000"/>
                </a:solidFill>
                <a:latin typeface="Calibri"/>
                <a:cs typeface="Calibri"/>
              </a:rPr>
              <a:t> </a:t>
            </a:r>
            <a:r>
              <a:rPr sz="2000" b="1" dirty="0">
                <a:solidFill>
                  <a:srgbClr val="FF0000"/>
                </a:solidFill>
                <a:latin typeface="Calibri"/>
                <a:cs typeface="Calibri"/>
              </a:rPr>
              <a:t>heart</a:t>
            </a:r>
            <a:r>
              <a:rPr sz="2000" b="1" spc="-25" dirty="0">
                <a:solidFill>
                  <a:srgbClr val="FF0000"/>
                </a:solidFill>
                <a:latin typeface="Calibri"/>
                <a:cs typeface="Calibri"/>
              </a:rPr>
              <a:t> </a:t>
            </a:r>
            <a:r>
              <a:rPr sz="2000" b="1" spc="-10" dirty="0">
                <a:solidFill>
                  <a:srgbClr val="FF0000"/>
                </a:solidFill>
                <a:latin typeface="Calibri"/>
                <a:cs typeface="Calibri"/>
              </a:rPr>
              <a:t>disease.</a:t>
            </a:r>
            <a:endParaRPr sz="2000">
              <a:latin typeface="Calibri"/>
              <a:cs typeface="Calibri"/>
            </a:endParaRPr>
          </a:p>
          <a:p>
            <a:pPr>
              <a:lnSpc>
                <a:spcPct val="100000"/>
              </a:lnSpc>
              <a:spcBef>
                <a:spcPts val="645"/>
              </a:spcBef>
              <a:buFont typeface="Arial"/>
              <a:buChar char="•"/>
            </a:pPr>
            <a:endParaRPr sz="2000">
              <a:latin typeface="Calibri"/>
              <a:cs typeface="Calibri"/>
            </a:endParaRPr>
          </a:p>
          <a:p>
            <a:pPr marL="240665" indent="-227965">
              <a:lnSpc>
                <a:spcPct val="100000"/>
              </a:lnSpc>
              <a:buFont typeface="Arial"/>
              <a:buChar char="•"/>
              <a:tabLst>
                <a:tab pos="240665" algn="l"/>
              </a:tabLst>
            </a:pPr>
            <a:r>
              <a:rPr sz="2000" b="1" dirty="0">
                <a:latin typeface="Calibri"/>
                <a:cs typeface="Calibri"/>
              </a:rPr>
              <a:t>severe</a:t>
            </a:r>
            <a:r>
              <a:rPr sz="2000" b="1" spc="-20" dirty="0">
                <a:latin typeface="Calibri"/>
                <a:cs typeface="Calibri"/>
              </a:rPr>
              <a:t> </a:t>
            </a:r>
            <a:r>
              <a:rPr sz="2000" b="1" dirty="0">
                <a:latin typeface="Calibri"/>
                <a:cs typeface="Calibri"/>
              </a:rPr>
              <a:t>left</a:t>
            </a:r>
            <a:r>
              <a:rPr sz="2000" b="1" spc="-60" dirty="0">
                <a:latin typeface="Calibri"/>
                <a:cs typeface="Calibri"/>
              </a:rPr>
              <a:t> </a:t>
            </a:r>
            <a:r>
              <a:rPr sz="2000" b="1" dirty="0">
                <a:latin typeface="Calibri"/>
                <a:cs typeface="Calibri"/>
              </a:rPr>
              <a:t>heart</a:t>
            </a:r>
            <a:r>
              <a:rPr sz="2000" b="1" spc="-40" dirty="0">
                <a:latin typeface="Calibri"/>
                <a:cs typeface="Calibri"/>
              </a:rPr>
              <a:t> </a:t>
            </a:r>
            <a:r>
              <a:rPr sz="2000" b="1" dirty="0">
                <a:latin typeface="Calibri"/>
                <a:cs typeface="Calibri"/>
              </a:rPr>
              <a:t>obstruction</a:t>
            </a:r>
            <a:r>
              <a:rPr sz="2000" b="1" spc="-75" dirty="0">
                <a:latin typeface="Calibri"/>
                <a:cs typeface="Calibri"/>
              </a:rPr>
              <a:t> </a:t>
            </a:r>
            <a:r>
              <a:rPr sz="2000" b="1" dirty="0">
                <a:latin typeface="Calibri"/>
                <a:cs typeface="Calibri"/>
              </a:rPr>
              <a:t>from</a:t>
            </a:r>
            <a:r>
              <a:rPr sz="2000" b="1" spc="-45" dirty="0">
                <a:latin typeface="Calibri"/>
                <a:cs typeface="Calibri"/>
              </a:rPr>
              <a:t> </a:t>
            </a:r>
            <a:r>
              <a:rPr sz="2000" b="1" dirty="0">
                <a:latin typeface="Calibri"/>
                <a:cs typeface="Calibri"/>
              </a:rPr>
              <a:t>critical</a:t>
            </a:r>
            <a:r>
              <a:rPr sz="2000" b="1" spc="-60" dirty="0">
                <a:latin typeface="Calibri"/>
                <a:cs typeface="Calibri"/>
              </a:rPr>
              <a:t> </a:t>
            </a:r>
            <a:r>
              <a:rPr sz="2000" b="1" dirty="0">
                <a:latin typeface="Calibri"/>
                <a:cs typeface="Calibri"/>
              </a:rPr>
              <a:t>mitral</a:t>
            </a:r>
            <a:r>
              <a:rPr sz="2000" b="1" spc="-55" dirty="0">
                <a:latin typeface="Calibri"/>
                <a:cs typeface="Calibri"/>
              </a:rPr>
              <a:t> </a:t>
            </a:r>
            <a:r>
              <a:rPr sz="2000" b="1" dirty="0">
                <a:latin typeface="Calibri"/>
                <a:cs typeface="Calibri"/>
              </a:rPr>
              <a:t>or</a:t>
            </a:r>
            <a:r>
              <a:rPr sz="2000" b="1" spc="-55" dirty="0">
                <a:latin typeface="Calibri"/>
                <a:cs typeface="Calibri"/>
              </a:rPr>
              <a:t> </a:t>
            </a:r>
            <a:r>
              <a:rPr sz="2000" b="1" dirty="0">
                <a:latin typeface="Calibri"/>
                <a:cs typeface="Calibri"/>
              </a:rPr>
              <a:t>aortic</a:t>
            </a:r>
            <a:r>
              <a:rPr sz="2000" b="1" spc="-50" dirty="0">
                <a:latin typeface="Calibri"/>
                <a:cs typeface="Calibri"/>
              </a:rPr>
              <a:t> </a:t>
            </a:r>
            <a:r>
              <a:rPr sz="2000" b="1" dirty="0">
                <a:latin typeface="Calibri"/>
                <a:cs typeface="Calibri"/>
              </a:rPr>
              <a:t>stenosis</a:t>
            </a:r>
            <a:r>
              <a:rPr sz="2000" b="1" spc="-65" dirty="0">
                <a:latin typeface="Calibri"/>
                <a:cs typeface="Calibri"/>
              </a:rPr>
              <a:t> </a:t>
            </a:r>
            <a:r>
              <a:rPr sz="2000" b="1" dirty="0">
                <a:latin typeface="Calibri"/>
                <a:cs typeface="Calibri"/>
              </a:rPr>
              <a:t>Is</a:t>
            </a:r>
            <a:r>
              <a:rPr sz="2000" b="1" spc="-40" dirty="0">
                <a:latin typeface="Calibri"/>
                <a:cs typeface="Calibri"/>
              </a:rPr>
              <a:t> </a:t>
            </a:r>
            <a:r>
              <a:rPr sz="2000" b="1" spc="-10" dirty="0">
                <a:latin typeface="Calibri"/>
                <a:cs typeface="Calibri"/>
              </a:rPr>
              <a:t>contraindication</a:t>
            </a:r>
            <a:r>
              <a:rPr sz="2000" b="1" spc="-80" dirty="0">
                <a:latin typeface="Calibri"/>
                <a:cs typeface="Calibri"/>
              </a:rPr>
              <a:t> </a:t>
            </a:r>
            <a:r>
              <a:rPr sz="2000" b="1" spc="-25" dirty="0">
                <a:latin typeface="Calibri"/>
                <a:cs typeface="Calibri"/>
              </a:rPr>
              <a:t>of</a:t>
            </a:r>
            <a:endParaRPr sz="2000">
              <a:latin typeface="Calibri"/>
              <a:cs typeface="Calibri"/>
            </a:endParaRPr>
          </a:p>
        </p:txBody>
      </p:sp>
      <p:sp>
        <p:nvSpPr>
          <p:cNvPr id="11" name="object 11"/>
          <p:cNvSpPr txBox="1"/>
          <p:nvPr/>
        </p:nvSpPr>
        <p:spPr>
          <a:xfrm>
            <a:off x="1263294" y="4876546"/>
            <a:ext cx="1165225" cy="274320"/>
          </a:xfrm>
          <a:prstGeom prst="rect">
            <a:avLst/>
          </a:prstGeom>
          <a:solidFill>
            <a:srgbClr val="FFFF00"/>
          </a:solidFill>
        </p:spPr>
        <p:txBody>
          <a:bodyPr vert="horz" wrap="square" lIns="0" tIns="0" rIns="0" bIns="0" rtlCol="0">
            <a:spAutoFit/>
          </a:bodyPr>
          <a:lstStyle/>
          <a:p>
            <a:pPr>
              <a:lnSpc>
                <a:spcPts val="2039"/>
              </a:lnSpc>
            </a:pPr>
            <a:r>
              <a:rPr sz="2000" b="1" spc="-20" dirty="0">
                <a:latin typeface="Calibri"/>
                <a:cs typeface="Calibri"/>
              </a:rPr>
              <a:t>pregnancy.</a:t>
            </a:r>
            <a:endParaRPr sz="2000">
              <a:latin typeface="Calibri"/>
              <a:cs typeface="Calibri"/>
            </a:endParaRPr>
          </a:p>
        </p:txBody>
      </p:sp>
      <p:sp>
        <p:nvSpPr>
          <p:cNvPr id="12" name="object 12"/>
          <p:cNvSpPr/>
          <p:nvPr/>
        </p:nvSpPr>
        <p:spPr>
          <a:xfrm>
            <a:off x="8115300" y="6115811"/>
            <a:ext cx="1866900" cy="742315"/>
          </a:xfrm>
          <a:custGeom>
            <a:avLst/>
            <a:gdLst/>
            <a:ahLst/>
            <a:cxnLst/>
            <a:rect l="l" t="t" r="r" b="b"/>
            <a:pathLst>
              <a:path w="1866900" h="742315">
                <a:moveTo>
                  <a:pt x="1866900" y="742188"/>
                </a:moveTo>
                <a:lnTo>
                  <a:pt x="1459230" y="336804"/>
                </a:lnTo>
                <a:lnTo>
                  <a:pt x="1273124" y="521868"/>
                </a:lnTo>
                <a:lnTo>
                  <a:pt x="747522" y="0"/>
                </a:lnTo>
                <a:lnTo>
                  <a:pt x="0" y="742188"/>
                </a:lnTo>
                <a:lnTo>
                  <a:pt x="1051560" y="742188"/>
                </a:lnTo>
                <a:lnTo>
                  <a:pt x="1495044" y="742188"/>
                </a:lnTo>
                <a:lnTo>
                  <a:pt x="1866900" y="742188"/>
                </a:lnTo>
                <a:close/>
              </a:path>
            </a:pathLst>
          </a:custGeom>
          <a:solidFill>
            <a:srgbClr val="4472C4">
              <a:alpha val="30198"/>
            </a:srgbClr>
          </a:solidFill>
        </p:spPr>
        <p:txBody>
          <a:bodyPr wrap="square" lIns="0" tIns="0" rIns="0" bIns="0" rtlCol="0"/>
          <a:lstStyle/>
          <a:p>
            <a:endParaRPr/>
          </a:p>
        </p:txBody>
      </p:sp>
      <p:sp>
        <p:nvSpPr>
          <p:cNvPr id="13" name="object 13"/>
          <p:cNvSpPr txBox="1">
            <a:spLocks noGrp="1"/>
          </p:cNvSpPr>
          <p:nvPr>
            <p:ph type="title"/>
          </p:nvPr>
        </p:nvSpPr>
        <p:spPr>
          <a:xfrm>
            <a:off x="2507107" y="360679"/>
            <a:ext cx="5422900" cy="939800"/>
          </a:xfrm>
          <a:prstGeom prst="rect">
            <a:avLst/>
          </a:prstGeom>
        </p:spPr>
        <p:txBody>
          <a:bodyPr vert="horz" wrap="square" lIns="0" tIns="12700" rIns="0" bIns="0" rtlCol="0">
            <a:spAutoFit/>
          </a:bodyPr>
          <a:lstStyle/>
          <a:p>
            <a:pPr marL="12700">
              <a:lnSpc>
                <a:spcPct val="100000"/>
              </a:lnSpc>
              <a:spcBef>
                <a:spcPts val="100"/>
              </a:spcBef>
            </a:pPr>
            <a:r>
              <a:rPr sz="6000" b="1" spc="-35" dirty="0">
                <a:latin typeface="Calibri"/>
                <a:cs typeface="Calibri"/>
              </a:rPr>
              <a:t>Valvular</a:t>
            </a:r>
            <a:r>
              <a:rPr sz="6000" b="1" spc="-300" dirty="0">
                <a:latin typeface="Calibri"/>
                <a:cs typeface="Calibri"/>
              </a:rPr>
              <a:t> </a:t>
            </a:r>
            <a:r>
              <a:rPr sz="6000" b="1" spc="-10" dirty="0">
                <a:latin typeface="Calibri"/>
                <a:cs typeface="Calibri"/>
              </a:rPr>
              <a:t>diseases</a:t>
            </a:r>
            <a:endParaRPr sz="60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2961A-508B-E8A8-AA70-E6D5D3CFECB9}"/>
              </a:ext>
            </a:extLst>
          </p:cNvPr>
          <p:cNvSpPr>
            <a:spLocks noGrp="1"/>
          </p:cNvSpPr>
          <p:nvPr>
            <p:ph type="body" idx="1"/>
          </p:nvPr>
        </p:nvSpPr>
        <p:spPr>
          <a:xfrm>
            <a:off x="164149" y="275110"/>
            <a:ext cx="11540446" cy="9771906"/>
          </a:xfrm>
        </p:spPr>
        <p:txBody>
          <a:bodyPr/>
          <a:lstStyle/>
          <a:p>
            <a:r>
              <a:rPr lang="en-US" sz="2000" dirty="0"/>
              <a:t>Mitral stenosis </a:t>
            </a:r>
          </a:p>
          <a:p>
            <a:r>
              <a:rPr lang="en-US" sz="2000" dirty="0"/>
              <a:t>Separate left atrium from left ventricle </a:t>
            </a:r>
          </a:p>
          <a:p>
            <a:r>
              <a:rPr lang="en-US" sz="2000" dirty="0"/>
              <a:t>It’s a </a:t>
            </a:r>
            <a:r>
              <a:rPr lang="en-US" sz="2000" dirty="0">
                <a:solidFill>
                  <a:schemeClr val="accent2"/>
                </a:solidFill>
              </a:rPr>
              <a:t>Diastolic murmur </a:t>
            </a:r>
          </a:p>
          <a:p>
            <a:r>
              <a:rPr lang="en-US" sz="2000" dirty="0">
                <a:solidFill>
                  <a:srgbClr val="C00000"/>
                </a:solidFill>
              </a:rPr>
              <a:t>Normal mitral valve surface area 4cm2</a:t>
            </a:r>
          </a:p>
          <a:p>
            <a:r>
              <a:rPr lang="en-US" sz="2000" dirty="0"/>
              <a:t>Has posterior and anterior leaflets and small orifice </a:t>
            </a:r>
          </a:p>
          <a:p>
            <a:r>
              <a:rPr lang="en-US" sz="2000" dirty="0">
                <a:solidFill>
                  <a:srgbClr val="FFC000"/>
                </a:solidFill>
              </a:rPr>
              <a:t>Most common cause of  mitral stenosis is rheumatic heart disease </a:t>
            </a:r>
          </a:p>
          <a:p>
            <a:r>
              <a:rPr lang="en-US" sz="2000" dirty="0"/>
              <a:t>Mechanisms </a:t>
            </a:r>
            <a:endParaRPr lang="en-GB" sz="2000" dirty="0"/>
          </a:p>
          <a:p>
            <a:endParaRPr lang="en-US" dirty="0"/>
          </a:p>
          <a:p>
            <a:r>
              <a:rPr lang="en-US" dirty="0"/>
              <a:t>Blood is trying to squeeze through the tiny area → </a:t>
            </a:r>
            <a:r>
              <a:rPr lang="en-GB" sz="2400" u="sng" dirty="0"/>
              <a:t>surface area below 2cm2 </a:t>
            </a:r>
            <a:endParaRPr lang="en-US" sz="2400" u="sng" dirty="0"/>
          </a:p>
          <a:p>
            <a:r>
              <a:rPr lang="en-US" dirty="0"/>
              <a:t>Mitral valve becomes so fibrotic, calcified, sclerotic so reduced blood flow.</a:t>
            </a:r>
          </a:p>
          <a:p>
            <a:r>
              <a:rPr lang="en-US" sz="2400" dirty="0"/>
              <a:t>No blood go to left ventricle &gt;&gt; low left  ventricular end-diastolic volume (EDV) </a:t>
            </a:r>
            <a:r>
              <a:rPr lang="en-GB" sz="2400" dirty="0"/>
              <a:t>&gt;&gt; reduced preload &gt;&gt;reduced stroke volume and reduced cardiac output &gt;&gt;cause forward heart failure (no blood go to the systemic circulation) .</a:t>
            </a:r>
          </a:p>
          <a:p>
            <a:endParaRPr lang="en-GB" dirty="0"/>
          </a:p>
          <a:p>
            <a:endParaRPr lang="en-GB" dirty="0"/>
          </a:p>
          <a:p>
            <a:endParaRPr lang="en-US" dirty="0"/>
          </a:p>
          <a:p>
            <a:r>
              <a:rPr lang="en-US" sz="2000" dirty="0"/>
              <a:t>Blood starts accumulating in left atrium → Increased pressure in left atrium</a:t>
            </a:r>
            <a:r>
              <a:rPr lang="en-GB" sz="2000" dirty="0"/>
              <a:t> </a:t>
            </a:r>
            <a:r>
              <a:rPr lang="en-US" sz="2000" dirty="0"/>
              <a:t>→ High blood volume in left atrium</a:t>
            </a:r>
            <a:r>
              <a:rPr lang="en-GB" sz="2000" dirty="0"/>
              <a:t> </a:t>
            </a:r>
            <a:r>
              <a:rPr lang="en-US" sz="2000" dirty="0"/>
              <a:t>When left atrium has a lot of volume and can’t actually expand/distend to accommodate the volume The pressure in the left atrium starts to go upStart causing </a:t>
            </a:r>
            <a:r>
              <a:rPr lang="en-US" sz="2000" dirty="0" err="1"/>
              <a:t>backflow</a:t>
            </a:r>
            <a:r>
              <a:rPr lang="en-US" sz="2000" dirty="0"/>
              <a:t> into the nearest vessels → into pulmonary veins → pulmonary capillaries</a:t>
            </a:r>
            <a:endParaRPr lang="en-GB" sz="2000" dirty="0"/>
          </a:p>
          <a:p>
            <a:r>
              <a:rPr lang="en-US" sz="2000" dirty="0"/>
              <a:t> Starts third-spacing into the tissue layers between the</a:t>
            </a:r>
            <a:r>
              <a:rPr lang="en-GB" sz="2000" dirty="0"/>
              <a:t> actual alveoli and pulmonary capillaries → </a:t>
            </a:r>
            <a:r>
              <a:rPr lang="en-GB" sz="2000" u="sng" dirty="0">
                <a:solidFill>
                  <a:schemeClr val="accent2"/>
                </a:solidFill>
              </a:rPr>
              <a:t>pulmonary </a:t>
            </a:r>
            <a:r>
              <a:rPr lang="en-GB" sz="2000" u="sng" dirty="0" err="1">
                <a:solidFill>
                  <a:schemeClr val="accent2"/>
                </a:solidFill>
              </a:rPr>
              <a:t>edema</a:t>
            </a:r>
            <a:r>
              <a:rPr lang="en-GB" sz="2000" u="sng" dirty="0">
                <a:solidFill>
                  <a:schemeClr val="accent2"/>
                </a:solidFill>
              </a:rPr>
              <a:t> </a:t>
            </a:r>
          </a:p>
          <a:p>
            <a:endParaRPr lang="en-GB" dirty="0"/>
          </a:p>
          <a:p>
            <a:endParaRPr lang="en-GB" dirty="0"/>
          </a:p>
          <a:p>
            <a:endParaRPr lang="en-GB" dirty="0"/>
          </a:p>
          <a:p>
            <a:endParaRPr lang="en-GB" dirty="0"/>
          </a:p>
          <a:p>
            <a:endParaRPr lang="en-GB" dirty="0"/>
          </a:p>
          <a:p>
            <a:r>
              <a:rPr lang="en-GB" dirty="0"/>
              <a:t>High pressure cause </a:t>
            </a:r>
            <a:r>
              <a:rPr lang="en-US" dirty="0" err="1"/>
              <a:t>backflow</a:t>
            </a:r>
            <a:r>
              <a:rPr lang="en-US" dirty="0"/>
              <a:t> that it can congest some blood vessels in the lungs</a:t>
            </a:r>
            <a:r>
              <a:rPr lang="en-GB" dirty="0"/>
              <a:t> </a:t>
            </a:r>
            <a:r>
              <a:rPr lang="en-US" dirty="0"/>
              <a:t>To the point where the pressure in those blood vessels increase And actually cause them to rupture because holding onto too much volume→ Cause blood to actually enter into airway</a:t>
            </a:r>
            <a:r>
              <a:rPr lang="en-GB" dirty="0"/>
              <a:t> lead to </a:t>
            </a:r>
            <a:r>
              <a:rPr lang="en-GB" u="sng" dirty="0" err="1">
                <a:solidFill>
                  <a:schemeClr val="accent2"/>
                </a:solidFill>
              </a:rPr>
              <a:t>hemoptysis</a:t>
            </a:r>
            <a:r>
              <a:rPr lang="en-GB" dirty="0"/>
              <a:t> </a:t>
            </a:r>
          </a:p>
          <a:p>
            <a:endParaRPr lang="en-US" dirty="0"/>
          </a:p>
          <a:p>
            <a:endParaRPr lang="en-JO" dirty="0"/>
          </a:p>
        </p:txBody>
      </p:sp>
    </p:spTree>
    <p:extLst>
      <p:ext uri="{BB962C8B-B14F-4D97-AF65-F5344CB8AC3E}">
        <p14:creationId xmlns:p14="http://schemas.microsoft.com/office/powerpoint/2010/main" val="1468305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95F4F4-90AF-3E26-2499-7DF1E6F00EAD}"/>
              </a:ext>
            </a:extLst>
          </p:cNvPr>
          <p:cNvSpPr>
            <a:spLocks noGrp="1"/>
          </p:cNvSpPr>
          <p:nvPr>
            <p:ph type="body" idx="1"/>
          </p:nvPr>
        </p:nvSpPr>
        <p:spPr>
          <a:xfrm>
            <a:off x="0" y="235313"/>
            <a:ext cx="12192000" cy="8771632"/>
          </a:xfrm>
        </p:spPr>
        <p:txBody>
          <a:bodyPr/>
          <a:lstStyle/>
          <a:p>
            <a:r>
              <a:rPr lang="en-US" b="0" i="0" u="none" strike="noStrike" dirty="0">
                <a:solidFill>
                  <a:srgbClr val="39342D"/>
                </a:solidFill>
                <a:effectLst/>
                <a:latin typeface="Calibri" panose="020F0502020204030204" pitchFamily="34" charset="0"/>
              </a:rPr>
              <a:t>Because MS represents a fixed obstruction to left ventricular  inflow, the </a:t>
            </a:r>
            <a:r>
              <a:rPr lang="en-US" i="0" u="none" strike="noStrike" dirty="0" err="1">
                <a:solidFill>
                  <a:srgbClr val="FF0000"/>
                </a:solidFill>
                <a:effectLst/>
                <a:latin typeface="Calibri" panose="020F0502020204030204" pitchFamily="34" charset="0"/>
              </a:rPr>
              <a:t>haemodynamic</a:t>
            </a:r>
            <a:r>
              <a:rPr lang="en-US" i="0" u="none" strike="noStrike" dirty="0">
                <a:solidFill>
                  <a:srgbClr val="FF0000"/>
                </a:solidFill>
                <a:effectLst/>
                <a:latin typeface="Calibri" panose="020F0502020204030204" pitchFamily="34" charset="0"/>
              </a:rPr>
              <a:t> changes of pregnancy usually make women with moderate to severe MS who were asymptomatic prior to pregnancy become symptomatic during pregnancy</a:t>
            </a:r>
            <a:r>
              <a:rPr lang="en-US" i="0" u="none" strike="noStrike" dirty="0">
                <a:solidFill>
                  <a:schemeClr val="accent6"/>
                </a:solidFill>
                <a:effectLst/>
                <a:latin typeface="Calibri" panose="020F0502020204030204" pitchFamily="34" charset="0"/>
              </a:rPr>
              <a:t> </a:t>
            </a:r>
            <a:r>
              <a:rPr lang="en-US" b="0" i="0" u="none" strike="noStrike" dirty="0">
                <a:solidFill>
                  <a:srgbClr val="39342D"/>
                </a:solidFill>
                <a:effectLst/>
                <a:latin typeface="Calibri" panose="020F0502020204030204" pitchFamily="34" charset="0"/>
              </a:rPr>
              <a:t>, they will </a:t>
            </a:r>
            <a:r>
              <a:rPr lang="en-US" i="0" u="sng" strike="noStrike" dirty="0">
                <a:solidFill>
                  <a:srgbClr val="FFC000"/>
                </a:solidFill>
                <a:effectLst/>
                <a:latin typeface="Calibri" panose="020F0502020204030204" pitchFamily="34" charset="0"/>
              </a:rPr>
              <a:t>commonly develop heart failure, especially in the second trimester  of pregnancy, when the peak </a:t>
            </a:r>
            <a:r>
              <a:rPr lang="en-US" i="0" u="sng" strike="noStrike" dirty="0" err="1">
                <a:solidFill>
                  <a:srgbClr val="FFC000"/>
                </a:solidFill>
                <a:effectLst/>
                <a:latin typeface="Calibri" panose="020F0502020204030204" pitchFamily="34" charset="0"/>
              </a:rPr>
              <a:t>haemodynamic</a:t>
            </a:r>
            <a:r>
              <a:rPr lang="en-US" i="0" u="sng" strike="noStrike" dirty="0">
                <a:solidFill>
                  <a:srgbClr val="FFC000"/>
                </a:solidFill>
                <a:effectLst/>
                <a:latin typeface="Calibri" panose="020F0502020204030204" pitchFamily="34" charset="0"/>
              </a:rPr>
              <a:t> effects take place.</a:t>
            </a:r>
            <a:endParaRPr lang="en-GB" i="0" u="sng" strike="noStrike" dirty="0">
              <a:solidFill>
                <a:srgbClr val="FFC000"/>
              </a:solidFill>
              <a:effectLst/>
              <a:latin typeface="Calibri" panose="020F0502020204030204" pitchFamily="34" charset="0"/>
            </a:endParaRPr>
          </a:p>
          <a:p>
            <a:endParaRPr lang="en-US" i="0" u="sng" strike="noStrike" dirty="0">
              <a:solidFill>
                <a:srgbClr val="FFC000"/>
              </a:solidFill>
              <a:effectLst/>
              <a:latin typeface="Calibri" panose="020F0502020204030204" pitchFamily="34" charset="0"/>
            </a:endParaRPr>
          </a:p>
          <a:p>
            <a:r>
              <a:rPr lang="en-US" b="0" i="0" u="none" strike="noStrike" dirty="0">
                <a:solidFill>
                  <a:srgbClr val="404040"/>
                </a:solidFill>
                <a:effectLst/>
                <a:latin typeface="Calibri" panose="020F0502020204030204" pitchFamily="34" charset="0"/>
              </a:rPr>
              <a:t>•</a:t>
            </a:r>
            <a:r>
              <a:rPr lang="en-US" i="0" u="none" strike="noStrike" dirty="0">
                <a:solidFill>
                  <a:srgbClr val="404040"/>
                </a:solidFill>
                <a:effectLst/>
                <a:latin typeface="Calibri" panose="020F0502020204030204" pitchFamily="34" charset="0"/>
              </a:rPr>
              <a:t>While Patients with mild MS usually tolerate pregnancy and delivery well.</a:t>
            </a:r>
            <a:endParaRPr lang="en-US" i="0" u="none" strike="noStrike" dirty="0">
              <a:solidFill>
                <a:srgbClr val="000000"/>
              </a:solidFill>
              <a:effectLst/>
              <a:latin typeface="Calibri" panose="020F0502020204030204" pitchFamily="34" charset="0"/>
            </a:endParaRPr>
          </a:p>
          <a:p>
            <a:r>
              <a:rPr lang="en-US" i="0" u="none" strike="noStrike" dirty="0">
                <a:solidFill>
                  <a:srgbClr val="000000"/>
                </a:solidFill>
                <a:effectLst/>
                <a:latin typeface="Calibri" panose="020F0502020204030204" pitchFamily="34" charset="0"/>
              </a:rPr>
              <a:t> </a:t>
            </a:r>
          </a:p>
          <a:p>
            <a:r>
              <a:rPr lang="en-US" i="0" u="none" strike="noStrike" dirty="0">
                <a:solidFill>
                  <a:srgbClr val="39342D"/>
                </a:solidFill>
                <a:effectLst/>
                <a:latin typeface="Calibri" panose="020F0502020204030204" pitchFamily="34" charset="0"/>
              </a:rPr>
              <a:t>Pre-pregnancy moderate or severe MS, even if asymptomatic, should  be corrected before considering pregnancy , They may need correction of their MS during pregnancy, either by  surgical or by percutaneous intervention .</a:t>
            </a:r>
            <a:endParaRPr lang="en-GB" i="0" u="none" strike="noStrike" dirty="0">
              <a:solidFill>
                <a:srgbClr val="39342D"/>
              </a:solidFill>
              <a:effectLst/>
              <a:latin typeface="Calibri" panose="020F0502020204030204" pitchFamily="34" charset="0"/>
            </a:endParaRPr>
          </a:p>
          <a:p>
            <a:endParaRPr lang="en-US" i="0" u="none" strike="noStrike" dirty="0">
              <a:solidFill>
                <a:srgbClr val="000000"/>
              </a:solidFill>
              <a:effectLst/>
              <a:latin typeface="Calibri" panose="020F0502020204030204" pitchFamily="34" charset="0"/>
            </a:endParaRPr>
          </a:p>
          <a:p>
            <a:r>
              <a:rPr lang="en-US" b="0" i="0" u="none" strike="noStrike" dirty="0">
                <a:solidFill>
                  <a:srgbClr val="39342D"/>
                </a:solidFill>
                <a:effectLst/>
                <a:latin typeface="Trebuchet MS" panose="020B0603020202020204" pitchFamily="34" charset="0"/>
              </a:rPr>
              <a:t>•</a:t>
            </a:r>
            <a:r>
              <a:rPr lang="en-US" i="0" u="none" strike="noStrike" dirty="0">
                <a:solidFill>
                  <a:srgbClr val="404040"/>
                </a:solidFill>
                <a:effectLst/>
                <a:latin typeface="Trebuchet MS" panose="020B0603020202020204" pitchFamily="34" charset="0"/>
              </a:rPr>
              <a:t>Patients with MS are dependent on atrial contraction. </a:t>
            </a:r>
            <a:r>
              <a:rPr lang="en-US" i="0" u="sng" strike="noStrike" dirty="0">
                <a:solidFill>
                  <a:srgbClr val="0070C0"/>
                </a:solidFill>
                <a:effectLst/>
                <a:latin typeface="Trebuchet MS" panose="020B0603020202020204" pitchFamily="34" charset="0"/>
              </a:rPr>
              <a:t>That is why  development of atrial fibrillation (AF) is problematic.</a:t>
            </a:r>
          </a:p>
          <a:p>
            <a:r>
              <a:rPr lang="en-US" b="0" i="0" u="sng" strike="noStrike" dirty="0">
                <a:solidFill>
                  <a:srgbClr val="0070C0"/>
                </a:solidFill>
                <a:effectLst/>
                <a:latin typeface="Trebuchet MS" panose="020B0603020202020204" pitchFamily="34" charset="0"/>
              </a:rPr>
              <a:t> </a:t>
            </a:r>
          </a:p>
          <a:p>
            <a:r>
              <a:rPr lang="en-US" b="1" i="0" u="none" strike="noStrike" dirty="0" err="1">
                <a:solidFill>
                  <a:srgbClr val="000000"/>
                </a:solidFill>
                <a:effectLst/>
                <a:latin typeface="Century Gothic" panose="020B0502020202020204" pitchFamily="34" charset="0"/>
              </a:rPr>
              <a:t>Echcardiography</a:t>
            </a:r>
            <a:endParaRPr lang="en-US" b="0" i="0" u="none" strike="noStrike" dirty="0">
              <a:solidFill>
                <a:srgbClr val="000000"/>
              </a:solidFill>
              <a:effectLst/>
              <a:latin typeface="Century Gothic" panose="020B0502020202020204" pitchFamily="34" charset="0"/>
            </a:endParaRPr>
          </a:p>
          <a:p>
            <a:r>
              <a:rPr lang="en-US" b="0" i="0" u="none" strike="noStrike" dirty="0">
                <a:solidFill>
                  <a:srgbClr val="404040"/>
                </a:solidFill>
                <a:effectLst/>
                <a:latin typeface="Calibri" panose="020F0502020204030204" pitchFamily="34" charset="0"/>
              </a:rPr>
              <a:t>•</a:t>
            </a:r>
            <a:r>
              <a:rPr lang="en-US" i="0" u="none" strike="noStrike" dirty="0">
                <a:solidFill>
                  <a:srgbClr val="404040"/>
                </a:solidFill>
                <a:effectLst/>
                <a:latin typeface="Calibri" panose="020F0502020204030204" pitchFamily="34" charset="0"/>
              </a:rPr>
              <a:t>We recommend </a:t>
            </a:r>
            <a:r>
              <a:rPr lang="en-US" i="0" u="sng" strike="noStrike" dirty="0">
                <a:solidFill>
                  <a:srgbClr val="404040"/>
                </a:solidFill>
                <a:effectLst/>
                <a:latin typeface="Calibri" panose="020F0502020204030204" pitchFamily="34" charset="0"/>
              </a:rPr>
              <a:t>serial imaging </a:t>
            </a:r>
            <a:r>
              <a:rPr lang="en-US" i="0" u="none" strike="noStrike" dirty="0">
                <a:solidFill>
                  <a:srgbClr val="404040"/>
                </a:solidFill>
                <a:effectLst/>
                <a:latin typeface="Calibri" panose="020F0502020204030204" pitchFamily="34" charset="0"/>
              </a:rPr>
              <a:t>with </a:t>
            </a:r>
            <a:r>
              <a:rPr lang="en-US" i="0" u="sng" strike="noStrike" dirty="0">
                <a:solidFill>
                  <a:srgbClr val="404040"/>
                </a:solidFill>
                <a:effectLst/>
                <a:latin typeface="Calibri" panose="020F0502020204030204" pitchFamily="34" charset="0"/>
              </a:rPr>
              <a:t>echocardiography</a:t>
            </a:r>
            <a:r>
              <a:rPr lang="en-US" i="0" u="none" strike="noStrike" dirty="0">
                <a:solidFill>
                  <a:srgbClr val="404040"/>
                </a:solidFill>
                <a:effectLst/>
                <a:latin typeface="Calibri" panose="020F0502020204030204" pitchFamily="34" charset="0"/>
              </a:rPr>
              <a:t> in addition to </a:t>
            </a:r>
            <a:r>
              <a:rPr lang="en-US" i="0" u="sng" strike="noStrike" dirty="0">
                <a:solidFill>
                  <a:srgbClr val="404040"/>
                </a:solidFill>
                <a:effectLst/>
                <a:latin typeface="Calibri" panose="020F0502020204030204" pitchFamily="34" charset="0"/>
              </a:rPr>
              <a:t>close clinical monitoring. </a:t>
            </a:r>
            <a:r>
              <a:rPr lang="en-US" i="0" u="none" strike="noStrike" dirty="0">
                <a:solidFill>
                  <a:srgbClr val="404040"/>
                </a:solidFill>
                <a:effectLst/>
                <a:latin typeface="Calibri" panose="020F0502020204030204" pitchFamily="34" charset="0"/>
              </a:rPr>
              <a:t>Echocardiography once per trimester is sufficient, with the </a:t>
            </a:r>
            <a:r>
              <a:rPr lang="en-US" i="0" u="sng" strike="noStrike" dirty="0">
                <a:solidFill>
                  <a:srgbClr val="404040"/>
                </a:solidFill>
                <a:effectLst/>
                <a:latin typeface="Calibri" panose="020F0502020204030204" pitchFamily="34" charset="0"/>
              </a:rPr>
              <a:t>third trimester echocardiogram performed around 32 weeks gestation at the time of peak hemodynamic load.</a:t>
            </a:r>
            <a:endParaRPr lang="en-GB" i="0" u="sng" strike="noStrike" dirty="0">
              <a:solidFill>
                <a:srgbClr val="404040"/>
              </a:solidFill>
              <a:effectLst/>
              <a:latin typeface="Calibri" panose="020F0502020204030204" pitchFamily="34" charset="0"/>
            </a:endParaRPr>
          </a:p>
          <a:p>
            <a:endParaRPr lang="en-US" i="0" u="sng" strike="noStrike" dirty="0">
              <a:solidFill>
                <a:srgbClr val="000000"/>
              </a:solidFill>
              <a:effectLst/>
              <a:latin typeface="Calibri" panose="020F0502020204030204" pitchFamily="34" charset="0"/>
            </a:endParaRPr>
          </a:p>
          <a:p>
            <a:r>
              <a:rPr lang="en-US" b="0" i="0" u="none" strike="noStrike" dirty="0">
                <a:solidFill>
                  <a:srgbClr val="404040"/>
                </a:solidFill>
                <a:effectLst/>
                <a:latin typeface="Trebuchet MS" panose="020B0603020202020204" pitchFamily="34" charset="0"/>
              </a:rPr>
              <a:t>•</a:t>
            </a:r>
            <a:r>
              <a:rPr lang="en-US" i="0" u="none" strike="noStrike" dirty="0">
                <a:solidFill>
                  <a:srgbClr val="404040"/>
                </a:solidFill>
                <a:effectLst/>
                <a:latin typeface="Calibri" panose="020F0502020204030204" pitchFamily="34" charset="0"/>
              </a:rPr>
              <a:t>Echocardiography provides information regarding the area of the mitral  valve, the size of the left atrium, the size and function of the left  ventricle and right-sided chambers.</a:t>
            </a:r>
            <a:endParaRPr lang="en-US" i="0" u="none" strike="noStrike" dirty="0">
              <a:solidFill>
                <a:srgbClr val="000000"/>
              </a:solidFill>
              <a:effectLst/>
              <a:latin typeface="Calibri" panose="020F0502020204030204" pitchFamily="34" charset="0"/>
            </a:endParaRPr>
          </a:p>
          <a:p>
            <a:r>
              <a:rPr lang="en-US" b="0" i="0" u="none" strike="noStrike" dirty="0">
                <a:solidFill>
                  <a:srgbClr val="000000"/>
                </a:solidFill>
                <a:effectLst/>
                <a:latin typeface="Trebuchet MS" panose="020B0603020202020204" pitchFamily="34" charset="0"/>
              </a:rPr>
              <a:t> </a:t>
            </a:r>
            <a:endParaRPr lang="en-US" i="0" u="none" strike="noStrike" dirty="0">
              <a:solidFill>
                <a:srgbClr val="FFC000"/>
              </a:solidFill>
              <a:effectLst/>
              <a:latin typeface="Trebuchet MS" panose="020B0603020202020204" pitchFamily="34" charset="0"/>
            </a:endParaRPr>
          </a:p>
          <a:p>
            <a:r>
              <a:rPr lang="en-US" i="0" u="none" strike="noStrike" dirty="0">
                <a:solidFill>
                  <a:srgbClr val="FFC000"/>
                </a:solidFill>
                <a:effectLst/>
                <a:latin typeface="Trebuchet MS" panose="020B0603020202020204" pitchFamily="34" charset="0"/>
              </a:rPr>
              <a:t>In general, complications are directly associated with the degree of valvular  stenosis</a:t>
            </a:r>
            <a:r>
              <a:rPr lang="en-GB" i="0" u="none" strike="noStrike" dirty="0">
                <a:solidFill>
                  <a:srgbClr val="FFC000"/>
                </a:solidFill>
                <a:effectLst/>
                <a:latin typeface="Trebuchet MS" panose="020B0603020202020204" pitchFamily="34" charset="0"/>
              </a:rPr>
              <a:t>.</a:t>
            </a:r>
          </a:p>
          <a:p>
            <a:endParaRPr lang="en-US" i="0" u="none" strike="noStrike" dirty="0">
              <a:solidFill>
                <a:srgbClr val="FFC000"/>
              </a:solidFill>
              <a:effectLst/>
              <a:latin typeface="Trebuchet MS" panose="020B0603020202020204" pitchFamily="34" charset="0"/>
            </a:endParaRPr>
          </a:p>
          <a:p>
            <a:r>
              <a:rPr lang="en-US" b="0" i="0" u="none" strike="noStrike" dirty="0">
                <a:solidFill>
                  <a:srgbClr val="404040"/>
                </a:solidFill>
                <a:effectLst/>
                <a:latin typeface="Trebuchet MS" panose="020B0603020202020204" pitchFamily="34" charset="0"/>
              </a:rPr>
              <a:t>•</a:t>
            </a:r>
            <a:r>
              <a:rPr lang="en-US" b="0" i="0" u="sng" strike="noStrike" dirty="0">
                <a:solidFill>
                  <a:srgbClr val="C00000"/>
                </a:solidFill>
                <a:effectLst/>
                <a:latin typeface="Trebuchet MS" panose="020B0603020202020204" pitchFamily="34" charset="0"/>
              </a:rPr>
              <a:t>Woman with mitral valve less than 2 cm2 are at greatest risk.</a:t>
            </a:r>
          </a:p>
          <a:p>
            <a:r>
              <a:rPr lang="en-US" b="0" i="0" u="none" strike="noStrike" dirty="0">
                <a:solidFill>
                  <a:srgbClr val="404040"/>
                </a:solidFill>
                <a:effectLst/>
                <a:latin typeface="Trebuchet MS" panose="020B0603020202020204" pitchFamily="34" charset="0"/>
              </a:rPr>
              <a:t>•</a:t>
            </a:r>
            <a:r>
              <a:rPr lang="en-US" b="0" i="0" u="sng" strike="noStrike" dirty="0">
                <a:solidFill>
                  <a:srgbClr val="FF0000"/>
                </a:solidFill>
                <a:effectLst/>
                <a:latin typeface="Trebuchet MS" panose="020B0603020202020204" pitchFamily="34" charset="0"/>
              </a:rPr>
              <a:t>Woman with mitral valve less than 1 cm2 increase the risk of fetal growth  restriction ,low birth weight and preterm birth.</a:t>
            </a:r>
            <a:endParaRPr lang="en-GB" b="0" i="0" u="sng" strike="noStrike" dirty="0">
              <a:solidFill>
                <a:srgbClr val="FF0000"/>
              </a:solidFill>
              <a:effectLst/>
              <a:latin typeface="Trebuchet MS" panose="020B0603020202020204" pitchFamily="34" charset="0"/>
            </a:endParaRPr>
          </a:p>
          <a:p>
            <a:endParaRPr lang="en-US" b="0" i="0" u="sng" strike="noStrike" dirty="0">
              <a:solidFill>
                <a:srgbClr val="FF0000"/>
              </a:solidFill>
              <a:effectLst/>
              <a:latin typeface="Trebuchet MS" panose="020B0603020202020204" pitchFamily="34" charset="0"/>
            </a:endParaRPr>
          </a:p>
          <a:p>
            <a:r>
              <a:rPr lang="en-US" b="0" i="0" u="none" strike="noStrike" dirty="0">
                <a:solidFill>
                  <a:srgbClr val="404040"/>
                </a:solidFill>
                <a:effectLst/>
                <a:latin typeface="Trebuchet MS" panose="020B0603020202020204" pitchFamily="34" charset="0"/>
              </a:rPr>
              <a:t>•</a:t>
            </a:r>
            <a:r>
              <a:rPr lang="en-US" i="0" u="none" strike="noStrike" dirty="0">
                <a:solidFill>
                  <a:srgbClr val="404040"/>
                </a:solidFill>
                <a:effectLst/>
                <a:latin typeface="Trebuchet MS" panose="020B0603020202020204" pitchFamily="34" charset="0"/>
              </a:rPr>
              <a:t>Prognosis is also related to maternal functional capacity. Among 486  pregnancies complicated by rheumatic heart disease —predominantly mitral  stenosis— 8 out of 10 maternal deaths were in women in NYHA classes III or IV</a:t>
            </a:r>
            <a:endParaRPr lang="en-US" i="0" u="none" strike="noStrike"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1430843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32887"/>
            <a:ext cx="1275715" cy="2359025"/>
          </a:xfrm>
          <a:custGeom>
            <a:avLst/>
            <a:gdLst/>
            <a:ahLst/>
            <a:cxnLst/>
            <a:rect l="l" t="t" r="r" b="b"/>
            <a:pathLst>
              <a:path w="1275715" h="2359025">
                <a:moveTo>
                  <a:pt x="789432" y="795528"/>
                </a:moveTo>
                <a:lnTo>
                  <a:pt x="570966" y="575398"/>
                </a:lnTo>
                <a:lnTo>
                  <a:pt x="709866" y="436499"/>
                </a:lnTo>
                <a:lnTo>
                  <a:pt x="395033" y="121666"/>
                </a:lnTo>
                <a:lnTo>
                  <a:pt x="257352" y="259346"/>
                </a:lnTo>
                <a:lnTo>
                  <a:pt x="0" y="0"/>
                </a:lnTo>
                <a:lnTo>
                  <a:pt x="0" y="1591056"/>
                </a:lnTo>
                <a:lnTo>
                  <a:pt x="789432" y="795528"/>
                </a:lnTo>
                <a:close/>
              </a:path>
              <a:path w="1275715" h="2359025">
                <a:moveTo>
                  <a:pt x="1275715" y="1909699"/>
                </a:moveTo>
                <a:lnTo>
                  <a:pt x="826490" y="1460500"/>
                </a:lnTo>
                <a:lnTo>
                  <a:pt x="377253" y="1909699"/>
                </a:lnTo>
                <a:lnTo>
                  <a:pt x="826490" y="2359025"/>
                </a:lnTo>
                <a:lnTo>
                  <a:pt x="887577" y="2297925"/>
                </a:lnTo>
                <a:lnTo>
                  <a:pt x="948690" y="2359025"/>
                </a:lnTo>
                <a:lnTo>
                  <a:pt x="1107338" y="2200402"/>
                </a:lnTo>
                <a:lnTo>
                  <a:pt x="1046213" y="2139251"/>
                </a:lnTo>
                <a:lnTo>
                  <a:pt x="1275715" y="1909699"/>
                </a:lnTo>
                <a:close/>
              </a:path>
            </a:pathLst>
          </a:custGeom>
          <a:solidFill>
            <a:srgbClr val="FFC000">
              <a:alpha val="30198"/>
            </a:srgbClr>
          </a:solidFill>
        </p:spPr>
        <p:txBody>
          <a:bodyPr wrap="square" lIns="0" tIns="0" rIns="0" bIns="0" rtlCol="0"/>
          <a:lstStyle/>
          <a:p>
            <a:endParaRPr/>
          </a:p>
        </p:txBody>
      </p:sp>
      <p:sp>
        <p:nvSpPr>
          <p:cNvPr id="3" name="object 3"/>
          <p:cNvSpPr/>
          <p:nvPr/>
        </p:nvSpPr>
        <p:spPr>
          <a:xfrm>
            <a:off x="10100043" y="4766182"/>
            <a:ext cx="2092325" cy="2092325"/>
          </a:xfrm>
          <a:custGeom>
            <a:avLst/>
            <a:gdLst/>
            <a:ahLst/>
            <a:cxnLst/>
            <a:rect l="l" t="t" r="r" b="b"/>
            <a:pathLst>
              <a:path w="2092325" h="2092325">
                <a:moveTo>
                  <a:pt x="2091956" y="0"/>
                </a:moveTo>
                <a:lnTo>
                  <a:pt x="1559433" y="532498"/>
                </a:lnTo>
                <a:lnTo>
                  <a:pt x="1366913" y="339979"/>
                </a:lnTo>
                <a:lnTo>
                  <a:pt x="771918" y="935062"/>
                </a:lnTo>
                <a:lnTo>
                  <a:pt x="964361" y="1127531"/>
                </a:lnTo>
                <a:lnTo>
                  <a:pt x="0" y="2091817"/>
                </a:lnTo>
                <a:lnTo>
                  <a:pt x="2091080" y="2091817"/>
                </a:lnTo>
                <a:lnTo>
                  <a:pt x="2091956" y="1818970"/>
                </a:lnTo>
                <a:lnTo>
                  <a:pt x="2091956" y="0"/>
                </a:lnTo>
                <a:close/>
              </a:path>
            </a:pathLst>
          </a:custGeom>
          <a:solidFill>
            <a:srgbClr val="4472C4">
              <a:alpha val="30198"/>
            </a:srgbClr>
          </a:solidFill>
        </p:spPr>
        <p:txBody>
          <a:bodyPr wrap="square" lIns="0" tIns="0" rIns="0" bIns="0" rtlCol="0"/>
          <a:lstStyle/>
          <a:p>
            <a:endParaRPr/>
          </a:p>
        </p:txBody>
      </p:sp>
      <p:sp>
        <p:nvSpPr>
          <p:cNvPr id="4" name="object 4"/>
          <p:cNvSpPr txBox="1"/>
          <p:nvPr/>
        </p:nvSpPr>
        <p:spPr>
          <a:xfrm>
            <a:off x="1969770" y="1366265"/>
            <a:ext cx="2524760" cy="391160"/>
          </a:xfrm>
          <a:prstGeom prst="rect">
            <a:avLst/>
          </a:prstGeom>
        </p:spPr>
        <p:txBody>
          <a:bodyPr vert="horz" wrap="square" lIns="0" tIns="12700" rIns="0" bIns="0" rtlCol="0">
            <a:spAutoFit/>
          </a:bodyPr>
          <a:lstStyle/>
          <a:p>
            <a:pPr marL="240029" indent="-227329">
              <a:lnSpc>
                <a:spcPct val="100000"/>
              </a:lnSpc>
              <a:spcBef>
                <a:spcPts val="100"/>
              </a:spcBef>
              <a:buFont typeface="Arial"/>
              <a:buChar char="•"/>
              <a:tabLst>
                <a:tab pos="240029" algn="l"/>
              </a:tabLst>
            </a:pPr>
            <a:r>
              <a:rPr sz="2400" b="1" u="heavy" dirty="0">
                <a:uFill>
                  <a:solidFill>
                    <a:srgbClr val="000000"/>
                  </a:solidFill>
                </a:uFill>
                <a:latin typeface="Calibri"/>
                <a:cs typeface="Calibri"/>
              </a:rPr>
              <a:t>MITRAL</a:t>
            </a:r>
            <a:r>
              <a:rPr sz="2400" b="1" u="heavy" spc="-10" dirty="0">
                <a:uFill>
                  <a:solidFill>
                    <a:srgbClr val="000000"/>
                  </a:solidFill>
                </a:uFill>
                <a:latin typeface="Calibri"/>
                <a:cs typeface="Calibri"/>
              </a:rPr>
              <a:t> STENOSIS</a:t>
            </a:r>
            <a:endParaRPr sz="2400">
              <a:latin typeface="Calibri"/>
              <a:cs typeface="Calibri"/>
            </a:endParaRPr>
          </a:p>
        </p:txBody>
      </p:sp>
      <p:sp>
        <p:nvSpPr>
          <p:cNvPr id="5" name="object 5"/>
          <p:cNvSpPr txBox="1"/>
          <p:nvPr/>
        </p:nvSpPr>
        <p:spPr>
          <a:xfrm>
            <a:off x="1969770" y="1831339"/>
            <a:ext cx="4211320" cy="330835"/>
          </a:xfrm>
          <a:prstGeom prst="rect">
            <a:avLst/>
          </a:prstGeom>
        </p:spPr>
        <p:txBody>
          <a:bodyPr vert="horz" wrap="square" lIns="0" tIns="13335" rIns="0" bIns="0" rtlCol="0">
            <a:spAutoFit/>
          </a:bodyPr>
          <a:lstStyle/>
          <a:p>
            <a:pPr marL="240665" indent="-227965">
              <a:lnSpc>
                <a:spcPct val="100000"/>
              </a:lnSpc>
              <a:spcBef>
                <a:spcPts val="105"/>
              </a:spcBef>
              <a:buSzPct val="95000"/>
              <a:buFont typeface="Wingdings"/>
              <a:buChar char=""/>
              <a:tabLst>
                <a:tab pos="240665" algn="l"/>
              </a:tabLst>
            </a:pPr>
            <a:r>
              <a:rPr sz="2000" b="1" dirty="0">
                <a:latin typeface="Calibri"/>
                <a:cs typeface="Calibri"/>
              </a:rPr>
              <a:t>For</a:t>
            </a:r>
            <a:r>
              <a:rPr sz="2000" b="1" spc="-50" dirty="0">
                <a:latin typeface="Calibri"/>
                <a:cs typeface="Calibri"/>
              </a:rPr>
              <a:t> </a:t>
            </a:r>
            <a:r>
              <a:rPr sz="2000" b="1" dirty="0">
                <a:latin typeface="Calibri"/>
                <a:cs typeface="Calibri"/>
              </a:rPr>
              <a:t>those</a:t>
            </a:r>
            <a:r>
              <a:rPr sz="2000" b="1" spc="-40" dirty="0">
                <a:latin typeface="Calibri"/>
                <a:cs typeface="Calibri"/>
              </a:rPr>
              <a:t> </a:t>
            </a:r>
            <a:r>
              <a:rPr sz="2000" b="1" dirty="0">
                <a:latin typeface="Calibri"/>
                <a:cs typeface="Calibri"/>
              </a:rPr>
              <a:t>with</a:t>
            </a:r>
            <a:r>
              <a:rPr sz="2000" b="1" spc="-50" dirty="0">
                <a:latin typeface="Calibri"/>
                <a:cs typeface="Calibri"/>
              </a:rPr>
              <a:t> </a:t>
            </a:r>
            <a:r>
              <a:rPr sz="2000" b="1" dirty="0">
                <a:latin typeface="Calibri"/>
                <a:cs typeface="Calibri"/>
              </a:rPr>
              <a:t>known</a:t>
            </a:r>
            <a:r>
              <a:rPr sz="2000" b="1" spc="-30" dirty="0">
                <a:latin typeface="Calibri"/>
                <a:cs typeface="Calibri"/>
              </a:rPr>
              <a:t> </a:t>
            </a:r>
            <a:r>
              <a:rPr sz="2000" b="1" dirty="0">
                <a:latin typeface="Calibri"/>
                <a:cs typeface="Calibri"/>
              </a:rPr>
              <a:t>mitral</a:t>
            </a:r>
            <a:r>
              <a:rPr sz="2000" b="1" spc="-45" dirty="0">
                <a:latin typeface="Calibri"/>
                <a:cs typeface="Calibri"/>
              </a:rPr>
              <a:t> </a:t>
            </a:r>
            <a:r>
              <a:rPr sz="2000" b="1" spc="-10" dirty="0">
                <a:latin typeface="Calibri"/>
                <a:cs typeface="Calibri"/>
              </a:rPr>
              <a:t>stenosis,</a:t>
            </a:r>
            <a:endParaRPr sz="2000">
              <a:latin typeface="Calibri"/>
              <a:cs typeface="Calibri"/>
            </a:endParaRPr>
          </a:p>
        </p:txBody>
      </p:sp>
      <p:sp>
        <p:nvSpPr>
          <p:cNvPr id="6" name="object 6"/>
          <p:cNvSpPr txBox="1"/>
          <p:nvPr/>
        </p:nvSpPr>
        <p:spPr>
          <a:xfrm>
            <a:off x="6221984" y="1854200"/>
            <a:ext cx="4272280" cy="311150"/>
          </a:xfrm>
          <a:prstGeom prst="rect">
            <a:avLst/>
          </a:prstGeom>
          <a:solidFill>
            <a:srgbClr val="FFFF00"/>
          </a:solidFill>
        </p:spPr>
        <p:txBody>
          <a:bodyPr vert="horz" wrap="square" lIns="0" tIns="0" rIns="0" bIns="0" rtlCol="0">
            <a:spAutoFit/>
          </a:bodyPr>
          <a:lstStyle/>
          <a:p>
            <a:pPr marL="635">
              <a:lnSpc>
                <a:spcPts val="2325"/>
              </a:lnSpc>
            </a:pPr>
            <a:r>
              <a:rPr sz="2000" b="1" dirty="0">
                <a:latin typeface="Calibri"/>
                <a:cs typeface="Calibri"/>
              </a:rPr>
              <a:t>40%</a:t>
            </a:r>
            <a:r>
              <a:rPr sz="2000" b="1" spc="-80" dirty="0">
                <a:latin typeface="Calibri"/>
                <a:cs typeface="Calibri"/>
              </a:rPr>
              <a:t> </a:t>
            </a:r>
            <a:r>
              <a:rPr sz="2000" b="1" spc="-10" dirty="0">
                <a:latin typeface="Calibri"/>
                <a:cs typeface="Calibri"/>
              </a:rPr>
              <a:t>experience</a:t>
            </a:r>
            <a:r>
              <a:rPr sz="2000" b="1" spc="-60" dirty="0">
                <a:latin typeface="Calibri"/>
                <a:cs typeface="Calibri"/>
              </a:rPr>
              <a:t> </a:t>
            </a:r>
            <a:r>
              <a:rPr sz="2000" b="1" dirty="0">
                <a:latin typeface="Calibri"/>
                <a:cs typeface="Calibri"/>
              </a:rPr>
              <a:t>worsening</a:t>
            </a:r>
            <a:r>
              <a:rPr sz="2000" b="1" spc="-75" dirty="0">
                <a:latin typeface="Calibri"/>
                <a:cs typeface="Calibri"/>
              </a:rPr>
              <a:t> </a:t>
            </a:r>
            <a:r>
              <a:rPr sz="2000" b="1" dirty="0">
                <a:latin typeface="Calibri"/>
                <a:cs typeface="Calibri"/>
              </a:rPr>
              <a:t>symptoms</a:t>
            </a:r>
            <a:r>
              <a:rPr sz="2000" b="1" spc="-75" dirty="0">
                <a:latin typeface="Calibri"/>
                <a:cs typeface="Calibri"/>
              </a:rPr>
              <a:t> </a:t>
            </a:r>
            <a:r>
              <a:rPr sz="2000" b="1" spc="-25" dirty="0">
                <a:latin typeface="Calibri"/>
                <a:cs typeface="Calibri"/>
              </a:rPr>
              <a:t>in</a:t>
            </a:r>
            <a:endParaRPr sz="2000">
              <a:latin typeface="Calibri"/>
              <a:cs typeface="Calibri"/>
            </a:endParaRPr>
          </a:p>
        </p:txBody>
      </p:sp>
      <p:sp>
        <p:nvSpPr>
          <p:cNvPr id="7" name="object 7"/>
          <p:cNvSpPr txBox="1"/>
          <p:nvPr/>
        </p:nvSpPr>
        <p:spPr>
          <a:xfrm>
            <a:off x="2210816" y="2128520"/>
            <a:ext cx="1562100" cy="311150"/>
          </a:xfrm>
          <a:prstGeom prst="rect">
            <a:avLst/>
          </a:prstGeom>
          <a:solidFill>
            <a:srgbClr val="FFFF00"/>
          </a:solidFill>
        </p:spPr>
        <p:txBody>
          <a:bodyPr vert="horz" wrap="square" lIns="0" tIns="0" rIns="0" bIns="0" rtlCol="0">
            <a:spAutoFit/>
          </a:bodyPr>
          <a:lstStyle/>
          <a:p>
            <a:pPr>
              <a:lnSpc>
                <a:spcPts val="2325"/>
              </a:lnSpc>
            </a:pPr>
            <a:r>
              <a:rPr sz="2000" b="1" dirty="0">
                <a:latin typeface="Calibri"/>
                <a:cs typeface="Calibri"/>
              </a:rPr>
              <a:t>the</a:t>
            </a:r>
            <a:r>
              <a:rPr sz="2000" b="1" spc="-15" dirty="0">
                <a:latin typeface="Calibri"/>
                <a:cs typeface="Calibri"/>
              </a:rPr>
              <a:t> </a:t>
            </a:r>
            <a:r>
              <a:rPr sz="2000" b="1" spc="-25" dirty="0">
                <a:latin typeface="Calibri"/>
                <a:cs typeface="Calibri"/>
              </a:rPr>
              <a:t>pregnancy.</a:t>
            </a:r>
            <a:endParaRPr sz="2000">
              <a:latin typeface="Calibri"/>
              <a:cs typeface="Calibri"/>
            </a:endParaRPr>
          </a:p>
        </p:txBody>
      </p:sp>
      <p:sp>
        <p:nvSpPr>
          <p:cNvPr id="8" name="object 8"/>
          <p:cNvSpPr txBox="1"/>
          <p:nvPr/>
        </p:nvSpPr>
        <p:spPr>
          <a:xfrm>
            <a:off x="1969770" y="2507995"/>
            <a:ext cx="8331200" cy="605155"/>
          </a:xfrm>
          <a:prstGeom prst="rect">
            <a:avLst/>
          </a:prstGeom>
        </p:spPr>
        <p:txBody>
          <a:bodyPr vert="horz" wrap="square" lIns="0" tIns="47625" rIns="0" bIns="0" rtlCol="0">
            <a:spAutoFit/>
          </a:bodyPr>
          <a:lstStyle/>
          <a:p>
            <a:pPr marL="241300" marR="5080" indent="-228600">
              <a:lnSpc>
                <a:spcPts val="2160"/>
              </a:lnSpc>
              <a:spcBef>
                <a:spcPts val="375"/>
              </a:spcBef>
              <a:buSzPct val="95000"/>
              <a:buFont typeface="Wingdings"/>
              <a:buChar char=""/>
              <a:tabLst>
                <a:tab pos="241300" algn="l"/>
              </a:tabLst>
            </a:pPr>
            <a:r>
              <a:rPr sz="2000" b="1" dirty="0">
                <a:latin typeface="Calibri"/>
                <a:cs typeface="Calibri"/>
              </a:rPr>
              <a:t>May</a:t>
            </a:r>
            <a:r>
              <a:rPr sz="2000" b="1" spc="-30" dirty="0">
                <a:latin typeface="Calibri"/>
                <a:cs typeface="Calibri"/>
              </a:rPr>
              <a:t> </a:t>
            </a:r>
            <a:r>
              <a:rPr sz="2000" b="1" dirty="0">
                <a:latin typeface="Calibri"/>
                <a:cs typeface="Calibri"/>
              </a:rPr>
              <a:t>be</a:t>
            </a:r>
            <a:r>
              <a:rPr sz="2000" b="1" spc="-30" dirty="0">
                <a:latin typeface="Calibri"/>
                <a:cs typeface="Calibri"/>
              </a:rPr>
              <a:t> </a:t>
            </a:r>
            <a:r>
              <a:rPr sz="2000" b="1" dirty="0">
                <a:latin typeface="Calibri"/>
                <a:cs typeface="Calibri"/>
              </a:rPr>
              <a:t>asymptomatic,</a:t>
            </a:r>
            <a:r>
              <a:rPr sz="2000" b="1" spc="375" dirty="0">
                <a:latin typeface="Calibri"/>
                <a:cs typeface="Calibri"/>
              </a:rPr>
              <a:t> </a:t>
            </a:r>
            <a:r>
              <a:rPr sz="2000" b="1" dirty="0">
                <a:latin typeface="Calibri"/>
                <a:cs typeface="Calibri"/>
              </a:rPr>
              <a:t>Dyspnea,</a:t>
            </a:r>
            <a:r>
              <a:rPr sz="2000" b="1" spc="-50" dirty="0">
                <a:latin typeface="Calibri"/>
                <a:cs typeface="Calibri"/>
              </a:rPr>
              <a:t> </a:t>
            </a:r>
            <a:r>
              <a:rPr sz="2000" b="1" dirty="0">
                <a:latin typeface="Calibri"/>
                <a:cs typeface="Calibri"/>
              </a:rPr>
              <a:t>orthopnea,</a:t>
            </a:r>
            <a:r>
              <a:rPr sz="2000" b="1" spc="-50" dirty="0">
                <a:latin typeface="Calibri"/>
                <a:cs typeface="Calibri"/>
              </a:rPr>
              <a:t> </a:t>
            </a:r>
            <a:r>
              <a:rPr sz="2000" b="1" spc="-10" dirty="0">
                <a:latin typeface="Calibri"/>
                <a:cs typeface="Calibri"/>
              </a:rPr>
              <a:t>paroxysmal</a:t>
            </a:r>
            <a:r>
              <a:rPr sz="2000" b="1" spc="-55" dirty="0">
                <a:latin typeface="Calibri"/>
                <a:cs typeface="Calibri"/>
              </a:rPr>
              <a:t> </a:t>
            </a:r>
            <a:r>
              <a:rPr sz="2000" b="1" dirty="0">
                <a:latin typeface="Calibri"/>
                <a:cs typeface="Calibri"/>
              </a:rPr>
              <a:t>nocturnal</a:t>
            </a:r>
            <a:r>
              <a:rPr sz="2000" b="1" spc="-60" dirty="0">
                <a:latin typeface="Calibri"/>
                <a:cs typeface="Calibri"/>
              </a:rPr>
              <a:t> </a:t>
            </a:r>
            <a:r>
              <a:rPr sz="2000" b="1" spc="-10" dirty="0">
                <a:latin typeface="Calibri"/>
                <a:cs typeface="Calibri"/>
              </a:rPr>
              <a:t>dyspnea, tachycardia,</a:t>
            </a:r>
            <a:r>
              <a:rPr sz="2000" b="1" spc="-40" dirty="0">
                <a:latin typeface="Calibri"/>
                <a:cs typeface="Calibri"/>
              </a:rPr>
              <a:t> </a:t>
            </a:r>
            <a:r>
              <a:rPr sz="2000" b="1" dirty="0">
                <a:latin typeface="Calibri"/>
                <a:cs typeface="Calibri"/>
              </a:rPr>
              <a:t>cough.(</a:t>
            </a:r>
            <a:r>
              <a:rPr sz="2000" b="1" dirty="0">
                <a:solidFill>
                  <a:srgbClr val="FF0000"/>
                </a:solidFill>
                <a:latin typeface="Calibri"/>
                <a:cs typeface="Calibri"/>
              </a:rPr>
              <a:t>Pulmonary</a:t>
            </a:r>
            <a:r>
              <a:rPr sz="2000" b="1" spc="-50" dirty="0">
                <a:solidFill>
                  <a:srgbClr val="FF0000"/>
                </a:solidFill>
                <a:latin typeface="Calibri"/>
                <a:cs typeface="Calibri"/>
              </a:rPr>
              <a:t> </a:t>
            </a:r>
            <a:r>
              <a:rPr sz="2000" b="1" spc="-10" dirty="0">
                <a:solidFill>
                  <a:srgbClr val="FF0000"/>
                </a:solidFill>
                <a:latin typeface="Calibri"/>
                <a:cs typeface="Calibri"/>
              </a:rPr>
              <a:t>edema</a:t>
            </a:r>
            <a:r>
              <a:rPr sz="2000" b="1" spc="-10" dirty="0">
                <a:latin typeface="Calibri"/>
                <a:cs typeface="Calibri"/>
              </a:rPr>
              <a:t>)</a:t>
            </a:r>
            <a:endParaRPr sz="2000">
              <a:latin typeface="Calibri"/>
              <a:cs typeface="Calibri"/>
            </a:endParaRPr>
          </a:p>
        </p:txBody>
      </p:sp>
      <p:sp>
        <p:nvSpPr>
          <p:cNvPr id="9" name="object 9"/>
          <p:cNvSpPr txBox="1"/>
          <p:nvPr/>
        </p:nvSpPr>
        <p:spPr>
          <a:xfrm>
            <a:off x="1969770" y="3182823"/>
            <a:ext cx="4500245" cy="331470"/>
          </a:xfrm>
          <a:prstGeom prst="rect">
            <a:avLst/>
          </a:prstGeom>
        </p:spPr>
        <p:txBody>
          <a:bodyPr vert="horz" wrap="square" lIns="0" tIns="13335" rIns="0" bIns="0" rtlCol="0">
            <a:spAutoFit/>
          </a:bodyPr>
          <a:lstStyle/>
          <a:p>
            <a:pPr marL="240665" indent="-227965">
              <a:lnSpc>
                <a:spcPct val="100000"/>
              </a:lnSpc>
              <a:spcBef>
                <a:spcPts val="105"/>
              </a:spcBef>
              <a:buSzPct val="95000"/>
              <a:buFont typeface="Wingdings"/>
              <a:buChar char=""/>
              <a:tabLst>
                <a:tab pos="240665" algn="l"/>
              </a:tabLst>
            </a:pPr>
            <a:r>
              <a:rPr sz="2000" b="1" dirty="0">
                <a:latin typeface="Calibri"/>
                <a:cs typeface="Calibri"/>
              </a:rPr>
              <a:t>Diagnosis</a:t>
            </a:r>
            <a:r>
              <a:rPr sz="2000" b="1" spc="-50" dirty="0">
                <a:latin typeface="Calibri"/>
                <a:cs typeface="Calibri"/>
              </a:rPr>
              <a:t> </a:t>
            </a:r>
            <a:r>
              <a:rPr sz="2000" b="1" dirty="0">
                <a:latin typeface="Calibri"/>
                <a:cs typeface="Calibri"/>
              </a:rPr>
              <a:t>And</a:t>
            </a:r>
            <a:r>
              <a:rPr sz="2000" b="1" spc="-45" dirty="0">
                <a:latin typeface="Calibri"/>
                <a:cs typeface="Calibri"/>
              </a:rPr>
              <a:t> </a:t>
            </a:r>
            <a:r>
              <a:rPr sz="2000" b="1" dirty="0">
                <a:latin typeface="Calibri"/>
                <a:cs typeface="Calibri"/>
              </a:rPr>
              <a:t>assessment</a:t>
            </a:r>
            <a:r>
              <a:rPr sz="2000" b="1" spc="-55" dirty="0">
                <a:latin typeface="Calibri"/>
                <a:cs typeface="Calibri"/>
              </a:rPr>
              <a:t> </a:t>
            </a:r>
            <a:r>
              <a:rPr sz="2000" b="1" dirty="0">
                <a:latin typeface="Calibri"/>
                <a:cs typeface="Calibri"/>
              </a:rPr>
              <a:t>of</a:t>
            </a:r>
            <a:r>
              <a:rPr sz="2000" b="1" spc="-45" dirty="0">
                <a:latin typeface="Calibri"/>
                <a:cs typeface="Calibri"/>
              </a:rPr>
              <a:t> </a:t>
            </a:r>
            <a:r>
              <a:rPr sz="2000" b="1" dirty="0">
                <a:latin typeface="Calibri"/>
                <a:cs typeface="Calibri"/>
              </a:rPr>
              <a:t>severity</a:t>
            </a:r>
            <a:r>
              <a:rPr sz="2000" b="1" spc="-35" dirty="0">
                <a:latin typeface="Calibri"/>
                <a:cs typeface="Calibri"/>
              </a:rPr>
              <a:t> </a:t>
            </a:r>
            <a:r>
              <a:rPr sz="2000" b="1" spc="-25" dirty="0">
                <a:latin typeface="Calibri"/>
                <a:cs typeface="Calibri"/>
              </a:rPr>
              <a:t>by</a:t>
            </a:r>
            <a:endParaRPr sz="2000">
              <a:latin typeface="Calibri"/>
              <a:cs typeface="Calibri"/>
            </a:endParaRPr>
          </a:p>
        </p:txBody>
      </p:sp>
      <p:sp>
        <p:nvSpPr>
          <p:cNvPr id="10" name="object 10"/>
          <p:cNvSpPr txBox="1"/>
          <p:nvPr/>
        </p:nvSpPr>
        <p:spPr>
          <a:xfrm>
            <a:off x="6513068" y="3205988"/>
            <a:ext cx="599440" cy="311150"/>
          </a:xfrm>
          <a:prstGeom prst="rect">
            <a:avLst/>
          </a:prstGeom>
          <a:solidFill>
            <a:srgbClr val="FFFF00"/>
          </a:solidFill>
        </p:spPr>
        <p:txBody>
          <a:bodyPr vert="horz" wrap="square" lIns="0" tIns="0" rIns="0" bIns="0" rtlCol="0">
            <a:spAutoFit/>
          </a:bodyPr>
          <a:lstStyle/>
          <a:p>
            <a:pPr marL="635">
              <a:lnSpc>
                <a:spcPts val="2325"/>
              </a:lnSpc>
            </a:pPr>
            <a:r>
              <a:rPr sz="2000" b="1" spc="-20" dirty="0">
                <a:latin typeface="Calibri"/>
                <a:cs typeface="Calibri"/>
              </a:rPr>
              <a:t>ECHO</a:t>
            </a:r>
            <a:endParaRPr sz="2000">
              <a:latin typeface="Calibri"/>
              <a:cs typeface="Calibri"/>
            </a:endParaRPr>
          </a:p>
        </p:txBody>
      </p:sp>
      <p:sp>
        <p:nvSpPr>
          <p:cNvPr id="11" name="object 11"/>
          <p:cNvSpPr txBox="1"/>
          <p:nvPr/>
        </p:nvSpPr>
        <p:spPr>
          <a:xfrm>
            <a:off x="1969770" y="3584194"/>
            <a:ext cx="7941309" cy="605155"/>
          </a:xfrm>
          <a:prstGeom prst="rect">
            <a:avLst/>
          </a:prstGeom>
        </p:spPr>
        <p:txBody>
          <a:bodyPr vert="horz" wrap="square" lIns="0" tIns="47625" rIns="0" bIns="0" rtlCol="0">
            <a:spAutoFit/>
          </a:bodyPr>
          <a:lstStyle/>
          <a:p>
            <a:pPr marL="241300" marR="5080" indent="-228600">
              <a:lnSpc>
                <a:spcPts val="2160"/>
              </a:lnSpc>
              <a:spcBef>
                <a:spcPts val="375"/>
              </a:spcBef>
              <a:buSzPct val="95000"/>
              <a:buFont typeface="Wingdings"/>
              <a:buChar char=""/>
              <a:tabLst>
                <a:tab pos="241300" algn="l"/>
              </a:tabLst>
            </a:pPr>
            <a:r>
              <a:rPr sz="2000" b="1" dirty="0">
                <a:solidFill>
                  <a:srgbClr val="FF0000"/>
                </a:solidFill>
                <a:latin typeface="Calibri"/>
                <a:cs typeface="Calibri"/>
              </a:rPr>
              <a:t>The</a:t>
            </a:r>
            <a:r>
              <a:rPr sz="2000" b="1" spc="-35" dirty="0">
                <a:solidFill>
                  <a:srgbClr val="FF0000"/>
                </a:solidFill>
                <a:latin typeface="Calibri"/>
                <a:cs typeface="Calibri"/>
              </a:rPr>
              <a:t> </a:t>
            </a:r>
            <a:r>
              <a:rPr sz="2000" b="1" dirty="0">
                <a:solidFill>
                  <a:srgbClr val="FF0000"/>
                </a:solidFill>
                <a:latin typeface="Calibri"/>
                <a:cs typeface="Calibri"/>
              </a:rPr>
              <a:t>aim</a:t>
            </a:r>
            <a:r>
              <a:rPr sz="2000" b="1" spc="-30" dirty="0">
                <a:solidFill>
                  <a:srgbClr val="FF0000"/>
                </a:solidFill>
                <a:latin typeface="Calibri"/>
                <a:cs typeface="Calibri"/>
              </a:rPr>
              <a:t> </a:t>
            </a:r>
            <a:r>
              <a:rPr sz="2000" b="1" dirty="0">
                <a:solidFill>
                  <a:srgbClr val="FF0000"/>
                </a:solidFill>
                <a:latin typeface="Calibri"/>
                <a:cs typeface="Calibri"/>
              </a:rPr>
              <a:t>of</a:t>
            </a:r>
            <a:r>
              <a:rPr sz="2000" b="1" spc="-30" dirty="0">
                <a:solidFill>
                  <a:srgbClr val="FF0000"/>
                </a:solidFill>
                <a:latin typeface="Calibri"/>
                <a:cs typeface="Calibri"/>
              </a:rPr>
              <a:t> </a:t>
            </a:r>
            <a:r>
              <a:rPr sz="2000" b="1" spc="-10" dirty="0">
                <a:solidFill>
                  <a:srgbClr val="FF0000"/>
                </a:solidFill>
                <a:latin typeface="Calibri"/>
                <a:cs typeface="Calibri"/>
              </a:rPr>
              <a:t>treatment</a:t>
            </a:r>
            <a:r>
              <a:rPr sz="2000" b="1" spc="-30" dirty="0">
                <a:solidFill>
                  <a:srgbClr val="FF0000"/>
                </a:solidFill>
                <a:latin typeface="Calibri"/>
                <a:cs typeface="Calibri"/>
              </a:rPr>
              <a:t> </a:t>
            </a:r>
            <a:r>
              <a:rPr sz="2000" b="1" dirty="0">
                <a:solidFill>
                  <a:srgbClr val="FF0000"/>
                </a:solidFill>
                <a:latin typeface="Calibri"/>
                <a:cs typeface="Calibri"/>
              </a:rPr>
              <a:t>is</a:t>
            </a:r>
            <a:r>
              <a:rPr sz="2000" b="1" spc="-45" dirty="0">
                <a:solidFill>
                  <a:srgbClr val="FF0000"/>
                </a:solidFill>
                <a:latin typeface="Calibri"/>
                <a:cs typeface="Calibri"/>
              </a:rPr>
              <a:t> </a:t>
            </a:r>
            <a:r>
              <a:rPr sz="2000" b="1" dirty="0">
                <a:solidFill>
                  <a:srgbClr val="FF0000"/>
                </a:solidFill>
                <a:latin typeface="Calibri"/>
                <a:cs typeface="Calibri"/>
              </a:rPr>
              <a:t>to:</a:t>
            </a:r>
            <a:r>
              <a:rPr sz="2000" b="1" spc="400" dirty="0">
                <a:solidFill>
                  <a:srgbClr val="FF0000"/>
                </a:solidFill>
                <a:latin typeface="Calibri"/>
                <a:cs typeface="Calibri"/>
              </a:rPr>
              <a:t> </a:t>
            </a:r>
            <a:r>
              <a:rPr sz="2000" b="1" dirty="0">
                <a:solidFill>
                  <a:srgbClr val="FF0000"/>
                </a:solidFill>
                <a:latin typeface="Calibri"/>
                <a:cs typeface="Calibri"/>
              </a:rPr>
              <a:t>reduce</a:t>
            </a:r>
            <a:r>
              <a:rPr sz="2000" b="1" spc="-35" dirty="0">
                <a:solidFill>
                  <a:srgbClr val="FF0000"/>
                </a:solidFill>
                <a:latin typeface="Calibri"/>
                <a:cs typeface="Calibri"/>
              </a:rPr>
              <a:t> </a:t>
            </a:r>
            <a:r>
              <a:rPr sz="2000" b="1" dirty="0">
                <a:solidFill>
                  <a:srgbClr val="FF0000"/>
                </a:solidFill>
                <a:latin typeface="Calibri"/>
                <a:cs typeface="Calibri"/>
              </a:rPr>
              <a:t>the</a:t>
            </a:r>
            <a:r>
              <a:rPr sz="2000" b="1" spc="-25" dirty="0">
                <a:solidFill>
                  <a:srgbClr val="FF0000"/>
                </a:solidFill>
                <a:latin typeface="Calibri"/>
                <a:cs typeface="Calibri"/>
              </a:rPr>
              <a:t> </a:t>
            </a:r>
            <a:r>
              <a:rPr sz="2000" b="1" dirty="0">
                <a:solidFill>
                  <a:srgbClr val="FF0000"/>
                </a:solidFill>
                <a:latin typeface="Calibri"/>
                <a:cs typeface="Calibri"/>
              </a:rPr>
              <a:t>heart</a:t>
            </a:r>
            <a:r>
              <a:rPr sz="2000" b="1" spc="-40" dirty="0">
                <a:solidFill>
                  <a:srgbClr val="FF0000"/>
                </a:solidFill>
                <a:latin typeface="Calibri"/>
                <a:cs typeface="Calibri"/>
              </a:rPr>
              <a:t> </a:t>
            </a:r>
            <a:r>
              <a:rPr sz="2000" b="1" spc="-10" dirty="0">
                <a:solidFill>
                  <a:srgbClr val="FF0000"/>
                </a:solidFill>
                <a:latin typeface="Calibri"/>
                <a:cs typeface="Calibri"/>
              </a:rPr>
              <a:t>rate</a:t>
            </a:r>
            <a:r>
              <a:rPr sz="2000" b="1" spc="-10" dirty="0">
                <a:latin typeface="Calibri"/>
                <a:cs typeface="Calibri"/>
              </a:rPr>
              <a:t>(Atrial</a:t>
            </a:r>
            <a:r>
              <a:rPr sz="2000" b="1" spc="-20" dirty="0">
                <a:latin typeface="Calibri"/>
                <a:cs typeface="Calibri"/>
              </a:rPr>
              <a:t> </a:t>
            </a:r>
            <a:r>
              <a:rPr sz="2000" b="1" dirty="0">
                <a:latin typeface="Calibri"/>
                <a:cs typeface="Calibri"/>
              </a:rPr>
              <a:t>fib)</a:t>
            </a:r>
            <a:r>
              <a:rPr sz="2000" b="1" spc="-35" dirty="0">
                <a:latin typeface="Calibri"/>
                <a:cs typeface="Calibri"/>
              </a:rPr>
              <a:t> </a:t>
            </a:r>
            <a:r>
              <a:rPr sz="2000" b="1" dirty="0">
                <a:latin typeface="Calibri"/>
                <a:cs typeface="Calibri"/>
              </a:rPr>
              <a:t>and</a:t>
            </a:r>
            <a:r>
              <a:rPr sz="2000" b="1" spc="-25" dirty="0">
                <a:latin typeface="Calibri"/>
                <a:cs typeface="Calibri"/>
              </a:rPr>
              <a:t> </a:t>
            </a:r>
            <a:r>
              <a:rPr sz="2000" b="1" spc="-10" dirty="0">
                <a:solidFill>
                  <a:srgbClr val="FF0000"/>
                </a:solidFill>
                <a:latin typeface="Calibri"/>
                <a:cs typeface="Calibri"/>
              </a:rPr>
              <a:t>decrease </a:t>
            </a:r>
            <a:r>
              <a:rPr sz="2000" b="1" dirty="0">
                <a:solidFill>
                  <a:srgbClr val="FF0000"/>
                </a:solidFill>
                <a:latin typeface="Calibri"/>
                <a:cs typeface="Calibri"/>
              </a:rPr>
              <a:t>blood</a:t>
            </a:r>
            <a:r>
              <a:rPr sz="2000" b="1" spc="-30" dirty="0">
                <a:solidFill>
                  <a:srgbClr val="FF0000"/>
                </a:solidFill>
                <a:latin typeface="Calibri"/>
                <a:cs typeface="Calibri"/>
              </a:rPr>
              <a:t> </a:t>
            </a:r>
            <a:r>
              <a:rPr sz="2000" b="1" spc="-10" dirty="0">
                <a:solidFill>
                  <a:srgbClr val="FF0000"/>
                </a:solidFill>
                <a:latin typeface="Calibri"/>
                <a:cs typeface="Calibri"/>
              </a:rPr>
              <a:t>volume</a:t>
            </a:r>
            <a:r>
              <a:rPr sz="2000" b="1" spc="-10" dirty="0">
                <a:latin typeface="Calibri"/>
                <a:cs typeface="Calibri"/>
              </a:rPr>
              <a:t>.</a:t>
            </a:r>
            <a:endParaRPr sz="2000">
              <a:latin typeface="Calibri"/>
              <a:cs typeface="Calibri"/>
            </a:endParaRPr>
          </a:p>
        </p:txBody>
      </p:sp>
      <p:sp>
        <p:nvSpPr>
          <p:cNvPr id="12" name="object 12"/>
          <p:cNvSpPr txBox="1"/>
          <p:nvPr/>
        </p:nvSpPr>
        <p:spPr>
          <a:xfrm>
            <a:off x="1969770" y="4260850"/>
            <a:ext cx="800100" cy="330835"/>
          </a:xfrm>
          <a:prstGeom prst="rect">
            <a:avLst/>
          </a:prstGeom>
        </p:spPr>
        <p:txBody>
          <a:bodyPr vert="horz" wrap="square" lIns="0" tIns="12700" rIns="0" bIns="0" rtlCol="0">
            <a:spAutoFit/>
          </a:bodyPr>
          <a:lstStyle/>
          <a:p>
            <a:pPr marL="297180" indent="-284480">
              <a:lnSpc>
                <a:spcPct val="100000"/>
              </a:lnSpc>
              <a:spcBef>
                <a:spcPts val="100"/>
              </a:spcBef>
              <a:buFont typeface="Wingdings"/>
              <a:buChar char=""/>
              <a:tabLst>
                <a:tab pos="297180" algn="l"/>
              </a:tabLst>
            </a:pPr>
            <a:r>
              <a:rPr sz="2000" b="1" dirty="0">
                <a:latin typeface="Calibri"/>
                <a:cs typeface="Calibri"/>
              </a:rPr>
              <a:t>MX</a:t>
            </a:r>
            <a:r>
              <a:rPr sz="2000" b="1" spc="-10" dirty="0">
                <a:latin typeface="Calibri"/>
                <a:cs typeface="Calibri"/>
              </a:rPr>
              <a:t> </a:t>
            </a:r>
            <a:r>
              <a:rPr sz="2000" b="1" spc="-50" dirty="0">
                <a:latin typeface="Calibri"/>
                <a:cs typeface="Calibri"/>
              </a:rPr>
              <a:t>:</a:t>
            </a:r>
            <a:endParaRPr sz="2000">
              <a:latin typeface="Calibri"/>
              <a:cs typeface="Calibri"/>
            </a:endParaRPr>
          </a:p>
        </p:txBody>
      </p:sp>
      <p:sp>
        <p:nvSpPr>
          <p:cNvPr id="13" name="object 13"/>
          <p:cNvSpPr txBox="1"/>
          <p:nvPr/>
        </p:nvSpPr>
        <p:spPr>
          <a:xfrm>
            <a:off x="2814320" y="4283455"/>
            <a:ext cx="6118225" cy="294953"/>
          </a:xfrm>
          <a:prstGeom prst="rect">
            <a:avLst/>
          </a:prstGeom>
          <a:solidFill>
            <a:srgbClr val="FFFF00"/>
          </a:solidFill>
        </p:spPr>
        <p:txBody>
          <a:bodyPr vert="horz" wrap="square" lIns="0" tIns="0" rIns="0" bIns="0" rtlCol="0">
            <a:spAutoFit/>
          </a:bodyPr>
          <a:lstStyle/>
          <a:p>
            <a:pPr>
              <a:lnSpc>
                <a:spcPts val="2325"/>
              </a:lnSpc>
            </a:pPr>
            <a:r>
              <a:rPr sz="2000" b="1" spc="-10" dirty="0">
                <a:latin typeface="Calibri"/>
                <a:cs typeface="Calibri"/>
              </a:rPr>
              <a:t>b-</a:t>
            </a:r>
            <a:r>
              <a:rPr sz="2000" b="1" dirty="0">
                <a:latin typeface="Calibri"/>
                <a:cs typeface="Calibri"/>
              </a:rPr>
              <a:t>blocker</a:t>
            </a:r>
            <a:r>
              <a:rPr sz="2000" b="1" spc="-60" dirty="0">
                <a:latin typeface="Calibri"/>
                <a:cs typeface="Calibri"/>
              </a:rPr>
              <a:t> </a:t>
            </a:r>
            <a:r>
              <a:rPr sz="2000" b="1" dirty="0">
                <a:latin typeface="Calibri"/>
                <a:cs typeface="Calibri"/>
              </a:rPr>
              <a:t>and</a:t>
            </a:r>
            <a:r>
              <a:rPr sz="2000" b="1" spc="-55" dirty="0">
                <a:latin typeface="Calibri"/>
                <a:cs typeface="Calibri"/>
              </a:rPr>
              <a:t> </a:t>
            </a:r>
            <a:r>
              <a:rPr sz="2000" b="1" dirty="0">
                <a:latin typeface="Calibri"/>
                <a:cs typeface="Calibri"/>
              </a:rPr>
              <a:t>diuretic</a:t>
            </a:r>
            <a:r>
              <a:rPr sz="2000" b="1" spc="-70" dirty="0">
                <a:latin typeface="Calibri"/>
                <a:cs typeface="Calibri"/>
              </a:rPr>
              <a:t> </a:t>
            </a:r>
            <a:r>
              <a:rPr sz="2000" b="1" dirty="0">
                <a:latin typeface="Calibri"/>
                <a:cs typeface="Calibri"/>
              </a:rPr>
              <a:t>therapy</a:t>
            </a:r>
            <a:r>
              <a:rPr sz="2000" b="1" spc="-60" dirty="0">
                <a:latin typeface="Calibri"/>
                <a:cs typeface="Calibri"/>
              </a:rPr>
              <a:t> </a:t>
            </a:r>
            <a:r>
              <a:rPr sz="2000" b="1" dirty="0">
                <a:latin typeface="Calibri"/>
                <a:cs typeface="Calibri"/>
              </a:rPr>
              <a:t>and</a:t>
            </a:r>
            <a:r>
              <a:rPr sz="2000" b="1" spc="-55" dirty="0">
                <a:latin typeface="Calibri"/>
                <a:cs typeface="Calibri"/>
              </a:rPr>
              <a:t> </a:t>
            </a:r>
            <a:r>
              <a:rPr sz="2000" b="1" dirty="0">
                <a:latin typeface="Calibri"/>
                <a:cs typeface="Calibri"/>
              </a:rPr>
              <a:t>avoiding</a:t>
            </a:r>
            <a:r>
              <a:rPr sz="2000" b="1" spc="-70" dirty="0">
                <a:latin typeface="Calibri"/>
                <a:cs typeface="Calibri"/>
              </a:rPr>
              <a:t> </a:t>
            </a:r>
            <a:r>
              <a:rPr sz="2000" b="1" spc="-10" dirty="0">
                <a:latin typeface="Calibri"/>
                <a:cs typeface="Calibri"/>
              </a:rPr>
              <a:t>excess</a:t>
            </a:r>
            <a:r>
              <a:rPr sz="2000" b="1" spc="-50" dirty="0">
                <a:latin typeface="Calibri"/>
                <a:cs typeface="Calibri"/>
              </a:rPr>
              <a:t> </a:t>
            </a:r>
            <a:r>
              <a:rPr sz="2000" b="1" dirty="0">
                <a:latin typeface="Calibri"/>
                <a:cs typeface="Calibri"/>
              </a:rPr>
              <a:t>Iv</a:t>
            </a:r>
            <a:r>
              <a:rPr sz="2000" b="1" spc="-50" dirty="0">
                <a:latin typeface="Calibri"/>
                <a:cs typeface="Calibri"/>
              </a:rPr>
              <a:t> </a:t>
            </a:r>
            <a:r>
              <a:rPr sz="2000" b="1" spc="-10" dirty="0">
                <a:latin typeface="Calibri"/>
                <a:cs typeface="Calibri"/>
              </a:rPr>
              <a:t>fluid</a:t>
            </a:r>
            <a:r>
              <a:rPr lang="en-GB" sz="2000" b="1" spc="-10" dirty="0">
                <a:latin typeface="Calibri"/>
                <a:cs typeface="Calibri"/>
              </a:rPr>
              <a:t> </a:t>
            </a:r>
            <a:endParaRPr sz="2000" dirty="0">
              <a:latin typeface="Calibri"/>
              <a:cs typeface="Calibri"/>
            </a:endParaRPr>
          </a:p>
        </p:txBody>
      </p:sp>
      <p:sp>
        <p:nvSpPr>
          <p:cNvPr id="14" name="object 14"/>
          <p:cNvSpPr txBox="1"/>
          <p:nvPr/>
        </p:nvSpPr>
        <p:spPr>
          <a:xfrm>
            <a:off x="1969770" y="4661357"/>
            <a:ext cx="8232775" cy="880744"/>
          </a:xfrm>
          <a:prstGeom prst="rect">
            <a:avLst/>
          </a:prstGeom>
        </p:spPr>
        <p:txBody>
          <a:bodyPr vert="horz" wrap="square" lIns="0" tIns="43180" rIns="0" bIns="0" rtlCol="0">
            <a:spAutoFit/>
          </a:bodyPr>
          <a:lstStyle/>
          <a:p>
            <a:pPr marL="241300" marR="5080" indent="-228600">
              <a:lnSpc>
                <a:spcPct val="90100"/>
              </a:lnSpc>
              <a:spcBef>
                <a:spcPts val="340"/>
              </a:spcBef>
              <a:buSzPct val="95000"/>
              <a:buFont typeface="Wingdings"/>
              <a:buChar char=""/>
              <a:tabLst>
                <a:tab pos="241300" algn="l"/>
              </a:tabLst>
            </a:pPr>
            <a:r>
              <a:rPr sz="2000" b="1" dirty="0">
                <a:latin typeface="Calibri"/>
                <a:cs typeface="Calibri"/>
              </a:rPr>
              <a:t>Balloon</a:t>
            </a:r>
            <a:r>
              <a:rPr sz="2000" b="1" spc="-65" dirty="0">
                <a:latin typeface="Calibri"/>
                <a:cs typeface="Calibri"/>
              </a:rPr>
              <a:t> </a:t>
            </a:r>
            <a:r>
              <a:rPr sz="2000" b="1" dirty="0">
                <a:latin typeface="Calibri"/>
                <a:cs typeface="Calibri"/>
              </a:rPr>
              <a:t>mitral</a:t>
            </a:r>
            <a:r>
              <a:rPr sz="2000" b="1" spc="-65" dirty="0">
                <a:latin typeface="Calibri"/>
                <a:cs typeface="Calibri"/>
              </a:rPr>
              <a:t> </a:t>
            </a:r>
            <a:r>
              <a:rPr sz="2000" b="1" spc="-10" dirty="0">
                <a:latin typeface="Calibri"/>
                <a:cs typeface="Calibri"/>
              </a:rPr>
              <a:t>valvotomy</a:t>
            </a:r>
            <a:r>
              <a:rPr sz="2000" b="1" spc="-70" dirty="0">
                <a:latin typeface="Calibri"/>
                <a:cs typeface="Calibri"/>
              </a:rPr>
              <a:t> </a:t>
            </a:r>
            <a:r>
              <a:rPr sz="2000" b="1" dirty="0">
                <a:latin typeface="Calibri"/>
                <a:cs typeface="Calibri"/>
              </a:rPr>
              <a:t>or</a:t>
            </a:r>
            <a:r>
              <a:rPr sz="2000" b="1" spc="-45" dirty="0">
                <a:latin typeface="Calibri"/>
                <a:cs typeface="Calibri"/>
              </a:rPr>
              <a:t> </a:t>
            </a:r>
            <a:r>
              <a:rPr sz="2000" b="1" dirty="0">
                <a:latin typeface="Calibri"/>
                <a:cs typeface="Calibri"/>
              </a:rPr>
              <a:t>valve</a:t>
            </a:r>
            <a:r>
              <a:rPr sz="2000" b="1" spc="-45" dirty="0">
                <a:latin typeface="Calibri"/>
                <a:cs typeface="Calibri"/>
              </a:rPr>
              <a:t> </a:t>
            </a:r>
            <a:r>
              <a:rPr sz="2000" b="1" dirty="0">
                <a:latin typeface="Calibri"/>
                <a:cs typeface="Calibri"/>
              </a:rPr>
              <a:t>replacement</a:t>
            </a:r>
            <a:r>
              <a:rPr sz="2000" b="1" spc="-60" dirty="0">
                <a:latin typeface="Calibri"/>
                <a:cs typeface="Calibri"/>
              </a:rPr>
              <a:t> </a:t>
            </a:r>
            <a:r>
              <a:rPr sz="2000" b="1" dirty="0">
                <a:latin typeface="Calibri"/>
                <a:cs typeface="Calibri"/>
              </a:rPr>
              <a:t>surgery</a:t>
            </a:r>
            <a:r>
              <a:rPr sz="2000" b="1" spc="-45" dirty="0">
                <a:latin typeface="Calibri"/>
                <a:cs typeface="Calibri"/>
              </a:rPr>
              <a:t> </a:t>
            </a:r>
            <a:r>
              <a:rPr sz="2000" b="1" dirty="0">
                <a:latin typeface="Calibri"/>
                <a:cs typeface="Calibri"/>
              </a:rPr>
              <a:t>are</a:t>
            </a:r>
            <a:r>
              <a:rPr sz="2000" b="1" spc="-35" dirty="0">
                <a:latin typeface="Calibri"/>
                <a:cs typeface="Calibri"/>
              </a:rPr>
              <a:t> </a:t>
            </a:r>
            <a:r>
              <a:rPr sz="2000" b="1" dirty="0">
                <a:latin typeface="Calibri"/>
                <a:cs typeface="Calibri"/>
              </a:rPr>
              <a:t>the</a:t>
            </a:r>
            <a:r>
              <a:rPr sz="2000" b="1" spc="-55" dirty="0">
                <a:latin typeface="Calibri"/>
                <a:cs typeface="Calibri"/>
              </a:rPr>
              <a:t> </a:t>
            </a:r>
            <a:r>
              <a:rPr sz="2000" b="1" spc="-10" dirty="0">
                <a:latin typeface="Calibri"/>
                <a:cs typeface="Calibri"/>
              </a:rPr>
              <a:t>treatment</a:t>
            </a:r>
            <a:r>
              <a:rPr sz="2000" b="1" spc="-70" dirty="0">
                <a:latin typeface="Calibri"/>
                <a:cs typeface="Calibri"/>
              </a:rPr>
              <a:t> </a:t>
            </a:r>
            <a:r>
              <a:rPr sz="2000" b="1" spc="-25" dirty="0">
                <a:latin typeface="Calibri"/>
                <a:cs typeface="Calibri"/>
              </a:rPr>
              <a:t>of </a:t>
            </a:r>
            <a:r>
              <a:rPr sz="2000" b="1" dirty="0">
                <a:latin typeface="Calibri"/>
                <a:cs typeface="Calibri"/>
              </a:rPr>
              <a:t>choice</a:t>
            </a:r>
            <a:r>
              <a:rPr sz="2000" b="1" spc="-60" dirty="0">
                <a:latin typeface="Calibri"/>
                <a:cs typeface="Calibri"/>
              </a:rPr>
              <a:t> </a:t>
            </a:r>
            <a:r>
              <a:rPr sz="2000" b="1" dirty="0">
                <a:latin typeface="Calibri"/>
                <a:cs typeface="Calibri"/>
              </a:rPr>
              <a:t>after</a:t>
            </a:r>
            <a:r>
              <a:rPr sz="2000" b="1" spc="-40" dirty="0">
                <a:latin typeface="Calibri"/>
                <a:cs typeface="Calibri"/>
              </a:rPr>
              <a:t> </a:t>
            </a:r>
            <a:r>
              <a:rPr sz="2000" b="1" dirty="0">
                <a:latin typeface="Calibri"/>
                <a:cs typeface="Calibri"/>
              </a:rPr>
              <a:t>delivery</a:t>
            </a:r>
            <a:r>
              <a:rPr sz="2000" b="1" spc="-40" dirty="0">
                <a:latin typeface="Calibri"/>
                <a:cs typeface="Calibri"/>
              </a:rPr>
              <a:t> </a:t>
            </a:r>
            <a:r>
              <a:rPr sz="2000" b="1" dirty="0">
                <a:latin typeface="Calibri"/>
                <a:cs typeface="Calibri"/>
              </a:rPr>
              <a:t>or</a:t>
            </a:r>
            <a:r>
              <a:rPr sz="2000" b="1" spc="-40" dirty="0">
                <a:latin typeface="Calibri"/>
                <a:cs typeface="Calibri"/>
              </a:rPr>
              <a:t> </a:t>
            </a:r>
            <a:r>
              <a:rPr sz="2000" b="1" spc="-10" dirty="0">
                <a:latin typeface="Calibri"/>
                <a:cs typeface="Calibri"/>
              </a:rPr>
              <a:t>before</a:t>
            </a:r>
            <a:r>
              <a:rPr sz="2000" b="1" spc="-45" dirty="0">
                <a:latin typeface="Calibri"/>
                <a:cs typeface="Calibri"/>
              </a:rPr>
              <a:t> </a:t>
            </a:r>
            <a:r>
              <a:rPr sz="2000" b="1" dirty="0">
                <a:latin typeface="Calibri"/>
                <a:cs typeface="Calibri"/>
              </a:rPr>
              <a:t>pregnancy</a:t>
            </a:r>
            <a:r>
              <a:rPr sz="2000" b="1" spc="-40" dirty="0">
                <a:latin typeface="Calibri"/>
                <a:cs typeface="Calibri"/>
              </a:rPr>
              <a:t> </a:t>
            </a:r>
            <a:r>
              <a:rPr sz="2000" b="1" dirty="0">
                <a:latin typeface="Calibri"/>
                <a:cs typeface="Calibri"/>
              </a:rPr>
              <a:t>,</a:t>
            </a:r>
            <a:r>
              <a:rPr sz="2000" b="1" spc="-40" dirty="0">
                <a:latin typeface="Calibri"/>
                <a:cs typeface="Calibri"/>
              </a:rPr>
              <a:t> </a:t>
            </a:r>
            <a:r>
              <a:rPr sz="2000" b="1" dirty="0">
                <a:latin typeface="Calibri"/>
                <a:cs typeface="Calibri"/>
              </a:rPr>
              <a:t>but</a:t>
            </a:r>
            <a:r>
              <a:rPr sz="2000" b="1" spc="-55" dirty="0">
                <a:latin typeface="Calibri"/>
                <a:cs typeface="Calibri"/>
              </a:rPr>
              <a:t> </a:t>
            </a:r>
            <a:r>
              <a:rPr sz="2000" b="1" dirty="0">
                <a:latin typeface="Calibri"/>
                <a:cs typeface="Calibri"/>
              </a:rPr>
              <a:t>can</a:t>
            </a:r>
            <a:r>
              <a:rPr sz="2000" b="1" spc="-55" dirty="0">
                <a:latin typeface="Calibri"/>
                <a:cs typeface="Calibri"/>
              </a:rPr>
              <a:t> </a:t>
            </a:r>
            <a:r>
              <a:rPr sz="2000" b="1" dirty="0">
                <a:latin typeface="Calibri"/>
                <a:cs typeface="Calibri"/>
              </a:rPr>
              <a:t>be</a:t>
            </a:r>
            <a:r>
              <a:rPr sz="2000" b="1" spc="-40" dirty="0">
                <a:latin typeface="Calibri"/>
                <a:cs typeface="Calibri"/>
              </a:rPr>
              <a:t> </a:t>
            </a:r>
            <a:r>
              <a:rPr sz="2000" b="1" dirty="0">
                <a:latin typeface="Calibri"/>
                <a:cs typeface="Calibri"/>
              </a:rPr>
              <a:t>considered</a:t>
            </a:r>
            <a:r>
              <a:rPr sz="2000" b="1" spc="-40" dirty="0">
                <a:latin typeface="Calibri"/>
                <a:cs typeface="Calibri"/>
              </a:rPr>
              <a:t> </a:t>
            </a:r>
            <a:r>
              <a:rPr sz="2000" b="1" spc="-25" dirty="0">
                <a:latin typeface="Calibri"/>
                <a:cs typeface="Calibri"/>
              </a:rPr>
              <a:t>in </a:t>
            </a:r>
            <a:r>
              <a:rPr sz="2000" b="1" dirty="0">
                <a:latin typeface="Calibri"/>
                <a:cs typeface="Calibri"/>
              </a:rPr>
              <a:t>pregnancy</a:t>
            </a:r>
            <a:r>
              <a:rPr sz="2000" b="1" spc="-30" dirty="0">
                <a:latin typeface="Calibri"/>
                <a:cs typeface="Calibri"/>
              </a:rPr>
              <a:t> </a:t>
            </a:r>
            <a:r>
              <a:rPr sz="2000" b="1" dirty="0">
                <a:latin typeface="Calibri"/>
                <a:cs typeface="Calibri"/>
              </a:rPr>
              <a:t>depending</a:t>
            </a:r>
            <a:r>
              <a:rPr sz="2000" b="1" spc="-55" dirty="0">
                <a:latin typeface="Calibri"/>
                <a:cs typeface="Calibri"/>
              </a:rPr>
              <a:t> </a:t>
            </a:r>
            <a:r>
              <a:rPr sz="2000" b="1" dirty="0">
                <a:latin typeface="Calibri"/>
                <a:cs typeface="Calibri"/>
              </a:rPr>
              <a:t>on</a:t>
            </a:r>
            <a:r>
              <a:rPr sz="2000" b="1" spc="-40" dirty="0">
                <a:latin typeface="Calibri"/>
                <a:cs typeface="Calibri"/>
              </a:rPr>
              <a:t> </a:t>
            </a:r>
            <a:r>
              <a:rPr sz="2000" b="1" dirty="0">
                <a:latin typeface="Calibri"/>
                <a:cs typeface="Calibri"/>
              </a:rPr>
              <a:t>the</a:t>
            </a:r>
            <a:r>
              <a:rPr sz="2000" b="1" spc="-35" dirty="0">
                <a:latin typeface="Calibri"/>
                <a:cs typeface="Calibri"/>
              </a:rPr>
              <a:t> </a:t>
            </a:r>
            <a:r>
              <a:rPr sz="2000" b="1" dirty="0">
                <a:latin typeface="Calibri"/>
                <a:cs typeface="Calibri"/>
              </a:rPr>
              <a:t>clinical</a:t>
            </a:r>
            <a:r>
              <a:rPr sz="2000" b="1" spc="-65" dirty="0">
                <a:latin typeface="Calibri"/>
                <a:cs typeface="Calibri"/>
              </a:rPr>
              <a:t> </a:t>
            </a:r>
            <a:r>
              <a:rPr sz="2000" b="1" dirty="0">
                <a:latin typeface="Calibri"/>
                <a:cs typeface="Calibri"/>
              </a:rPr>
              <a:t>condition</a:t>
            </a:r>
            <a:r>
              <a:rPr sz="2000" b="1" spc="-65" dirty="0">
                <a:latin typeface="Calibri"/>
                <a:cs typeface="Calibri"/>
              </a:rPr>
              <a:t> </a:t>
            </a:r>
            <a:r>
              <a:rPr sz="2000" b="1" dirty="0">
                <a:latin typeface="Calibri"/>
                <a:cs typeface="Calibri"/>
              </a:rPr>
              <a:t>and</a:t>
            </a:r>
            <a:r>
              <a:rPr sz="2000" b="1" spc="-40" dirty="0">
                <a:latin typeface="Calibri"/>
                <a:cs typeface="Calibri"/>
              </a:rPr>
              <a:t> </a:t>
            </a:r>
            <a:r>
              <a:rPr sz="2000" b="1" spc="-10" dirty="0">
                <a:latin typeface="Calibri"/>
                <a:cs typeface="Calibri"/>
              </a:rPr>
              <a:t>gestation.</a:t>
            </a:r>
            <a:endParaRPr sz="2000" dirty="0">
              <a:latin typeface="Calibri"/>
              <a:cs typeface="Calibri"/>
            </a:endParaRPr>
          </a:p>
        </p:txBody>
      </p:sp>
      <p:sp>
        <p:nvSpPr>
          <p:cNvPr id="16" name="TextBox 15">
            <a:extLst>
              <a:ext uri="{FF2B5EF4-FFF2-40B4-BE49-F238E27FC236}">
                <a16:creationId xmlns:a16="http://schemas.microsoft.com/office/drawing/2014/main" id="{B27C4D0D-6172-8787-8233-DA4F73B3A4D9}"/>
              </a:ext>
            </a:extLst>
          </p:cNvPr>
          <p:cNvSpPr txBox="1"/>
          <p:nvPr/>
        </p:nvSpPr>
        <p:spPr>
          <a:xfrm>
            <a:off x="1548257" y="6119097"/>
            <a:ext cx="6101148" cy="2031325"/>
          </a:xfrm>
          <a:prstGeom prst="rect">
            <a:avLst/>
          </a:prstGeom>
          <a:noFill/>
        </p:spPr>
        <p:txBody>
          <a:bodyPr wrap="square">
            <a:spAutoFit/>
          </a:bodyPr>
          <a:lstStyle/>
          <a:p>
            <a:r>
              <a:rPr lang="en-GB" b="1" dirty="0"/>
              <a:t>Others signs of RSHF </a:t>
            </a:r>
          </a:p>
          <a:p>
            <a:r>
              <a:rPr lang="en-US" b="1" dirty="0"/>
              <a:t>Superior vena cava (SVC)</a:t>
            </a:r>
            <a:endParaRPr lang="en-GB" b="1" dirty="0"/>
          </a:p>
          <a:p>
            <a:r>
              <a:rPr lang="en-US" b="1" dirty="0">
                <a:solidFill>
                  <a:srgbClr val="7030A0"/>
                </a:solidFill>
              </a:rPr>
              <a:t>Jugular venous </a:t>
            </a:r>
            <a:r>
              <a:rPr lang="en-US" b="1" dirty="0" err="1">
                <a:solidFill>
                  <a:srgbClr val="7030A0"/>
                </a:solidFill>
              </a:rPr>
              <a:t>distension</a:t>
            </a:r>
            <a:endParaRPr lang="en-GB" b="1" dirty="0">
              <a:solidFill>
                <a:srgbClr val="7030A0"/>
              </a:solidFill>
            </a:endParaRPr>
          </a:p>
          <a:p>
            <a:r>
              <a:rPr lang="en-US" b="1" dirty="0"/>
              <a:t>Inferior vena cava (IVC)</a:t>
            </a:r>
            <a:endParaRPr lang="en-GB" b="1" dirty="0"/>
          </a:p>
          <a:p>
            <a:r>
              <a:rPr lang="en-US" b="1" dirty="0"/>
              <a:t> </a:t>
            </a:r>
            <a:r>
              <a:rPr lang="en-US" b="1" dirty="0" err="1">
                <a:solidFill>
                  <a:srgbClr val="7030A0"/>
                </a:solidFill>
              </a:rPr>
              <a:t>Hepatosplenomegaly</a:t>
            </a:r>
            <a:r>
              <a:rPr lang="en-US" b="1" dirty="0">
                <a:solidFill>
                  <a:srgbClr val="7030A0"/>
                </a:solidFill>
              </a:rPr>
              <a:t> </a:t>
            </a:r>
            <a:endParaRPr lang="en-GB" b="1" dirty="0">
              <a:solidFill>
                <a:srgbClr val="7030A0"/>
              </a:solidFill>
            </a:endParaRPr>
          </a:p>
          <a:p>
            <a:r>
              <a:rPr lang="en-US" b="1" dirty="0">
                <a:solidFill>
                  <a:srgbClr val="7030A0"/>
                </a:solidFill>
              </a:rPr>
              <a:t> Ascites </a:t>
            </a:r>
            <a:endParaRPr lang="en-GB" b="1" dirty="0">
              <a:solidFill>
                <a:srgbClr val="7030A0"/>
              </a:solidFill>
            </a:endParaRPr>
          </a:p>
          <a:p>
            <a:r>
              <a:rPr lang="en-US" b="1" dirty="0">
                <a:solidFill>
                  <a:srgbClr val="7030A0"/>
                </a:solidFill>
              </a:rPr>
              <a:t> Pedal edema </a:t>
            </a:r>
            <a:endParaRPr lang="en-JO" b="1" dirty="0">
              <a:solidFill>
                <a:srgbClr val="7030A0"/>
              </a:solidFill>
            </a:endParaRPr>
          </a:p>
        </p:txBody>
      </p:sp>
      <p:sp>
        <p:nvSpPr>
          <p:cNvPr id="18" name="TextBox 17">
            <a:extLst>
              <a:ext uri="{FF2B5EF4-FFF2-40B4-BE49-F238E27FC236}">
                <a16:creationId xmlns:a16="http://schemas.microsoft.com/office/drawing/2014/main" id="{47AFA2A1-789B-7771-62D0-ADB02A47701E}"/>
              </a:ext>
            </a:extLst>
          </p:cNvPr>
          <p:cNvSpPr txBox="1"/>
          <p:nvPr/>
        </p:nvSpPr>
        <p:spPr>
          <a:xfrm>
            <a:off x="5045057" y="7793811"/>
            <a:ext cx="6101148" cy="2123658"/>
          </a:xfrm>
          <a:prstGeom prst="rect">
            <a:avLst/>
          </a:prstGeom>
          <a:noFill/>
        </p:spPr>
        <p:txBody>
          <a:bodyPr wrap="square">
            <a:spAutoFit/>
          </a:bodyPr>
          <a:lstStyle/>
          <a:p>
            <a:r>
              <a:rPr lang="en-US" sz="2400" b="1" i="0" u="none" strike="noStrike" dirty="0">
                <a:solidFill>
                  <a:srgbClr val="000000"/>
                </a:solidFill>
                <a:effectLst/>
                <a:latin typeface="Calibri" panose="020F0502020204030204" pitchFamily="34" charset="0"/>
              </a:rPr>
              <a:t>Route of </a:t>
            </a:r>
            <a:r>
              <a:rPr lang="en-US" sz="2400" b="1" i="0" u="none" strike="noStrike" dirty="0" err="1">
                <a:solidFill>
                  <a:srgbClr val="000000"/>
                </a:solidFill>
                <a:effectLst/>
                <a:latin typeface="Calibri" panose="020F0502020204030204" pitchFamily="34" charset="0"/>
              </a:rPr>
              <a:t>delivey</a:t>
            </a:r>
            <a:endParaRPr lang="en-US" sz="2400" b="1" i="0" u="none" strike="noStrike" dirty="0">
              <a:solidFill>
                <a:srgbClr val="000000"/>
              </a:solidFill>
              <a:effectLst/>
              <a:latin typeface="Calibri" panose="020F0502020204030204" pitchFamily="34" charset="0"/>
            </a:endParaRPr>
          </a:p>
          <a:p>
            <a:r>
              <a:rPr lang="en-US" b="1" i="0" u="none" strike="noStrike" dirty="0">
                <a:solidFill>
                  <a:srgbClr val="000000"/>
                </a:solidFill>
                <a:effectLst/>
                <a:latin typeface="Calibri" panose="020F0502020204030204" pitchFamily="34" charset="0"/>
              </a:rPr>
              <a:t> </a:t>
            </a:r>
          </a:p>
          <a:p>
            <a:r>
              <a:rPr lang="en-US" b="1" i="0" u="none" strike="noStrike" dirty="0">
                <a:solidFill>
                  <a:srgbClr val="000000"/>
                </a:solidFill>
                <a:effectLst/>
                <a:latin typeface="Calibri" panose="020F0502020204030204" pitchFamily="34" charset="0"/>
              </a:rPr>
              <a:t>•</a:t>
            </a:r>
            <a:r>
              <a:rPr lang="en-US" b="1" i="0" u="none" strike="noStrike" dirty="0">
                <a:solidFill>
                  <a:srgbClr val="C00000"/>
                </a:solidFill>
                <a:effectLst/>
                <a:latin typeface="Calibri" panose="020F0502020204030204" pitchFamily="34" charset="0"/>
              </a:rPr>
              <a:t>Most women with MS can undergo a vaginal delivery with regional anesthesia, with preference for epidural placement </a:t>
            </a:r>
            <a:endParaRPr lang="en-GB" b="1" i="0" u="none" strike="noStrike" dirty="0">
              <a:solidFill>
                <a:srgbClr val="C00000"/>
              </a:solidFill>
              <a:effectLst/>
              <a:latin typeface="Calibri" panose="020F0502020204030204" pitchFamily="34" charset="0"/>
            </a:endParaRPr>
          </a:p>
          <a:p>
            <a:endParaRPr lang="en-GB" b="1" dirty="0">
              <a:solidFill>
                <a:srgbClr val="C00000"/>
              </a:solidFill>
              <a:latin typeface="Calibri" panose="020F0502020204030204" pitchFamily="34" charset="0"/>
            </a:endParaRPr>
          </a:p>
          <a:p>
            <a:r>
              <a:rPr lang="en-US" b="1" i="0" u="none" strike="noStrike" dirty="0">
                <a:solidFill>
                  <a:srgbClr val="000000"/>
                </a:solidFill>
                <a:effectLst/>
                <a:latin typeface="Calibri" panose="020F0502020204030204" pitchFamily="34" charset="0"/>
              </a:rPr>
              <a:t>•</a:t>
            </a:r>
            <a:r>
              <a:rPr lang="en-US" b="1" i="0" u="none" strike="noStrike" dirty="0">
                <a:solidFill>
                  <a:srgbClr val="00B0F0"/>
                </a:solidFill>
                <a:effectLst/>
                <a:latin typeface="Calibri" panose="020F0502020204030204" pitchFamily="34" charset="0"/>
              </a:rPr>
              <a:t>Cesarean delivery is reserved for obstetric indications and decompensated HF.</a:t>
            </a:r>
          </a:p>
        </p:txBody>
      </p:sp>
      <p:sp>
        <p:nvSpPr>
          <p:cNvPr id="20" name="TextBox 19">
            <a:extLst>
              <a:ext uri="{FF2B5EF4-FFF2-40B4-BE49-F238E27FC236}">
                <a16:creationId xmlns:a16="http://schemas.microsoft.com/office/drawing/2014/main" id="{A0054E1D-76BA-F3EB-EB7F-6F35D6540E9A}"/>
              </a:ext>
            </a:extLst>
          </p:cNvPr>
          <p:cNvSpPr txBox="1"/>
          <p:nvPr/>
        </p:nvSpPr>
        <p:spPr>
          <a:xfrm>
            <a:off x="5307550" y="6014109"/>
            <a:ext cx="6101148" cy="923330"/>
          </a:xfrm>
          <a:prstGeom prst="rect">
            <a:avLst/>
          </a:prstGeom>
          <a:noFill/>
        </p:spPr>
        <p:txBody>
          <a:bodyPr wrap="square">
            <a:spAutoFit/>
          </a:bodyPr>
          <a:lstStyle/>
          <a:p>
            <a:r>
              <a:rPr lang="en-US" b="1" i="0" u="none" strike="noStrike" dirty="0">
                <a:solidFill>
                  <a:srgbClr val="00B050"/>
                </a:solidFill>
                <a:effectLst/>
                <a:latin typeface="Trebuchet MS" panose="020B0603020202020204" pitchFamily="34" charset="0"/>
              </a:rPr>
              <a:t>Therapeutic anticoagulation is indicated with persistent fibrillation, left  atrial thrombus and history of embolism.</a:t>
            </a:r>
            <a:endParaRPr lang="en-JO" b="1" dirty="0">
              <a:solidFill>
                <a:srgbClr val="00B05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E7EE6-6C5F-21C6-D21F-78F9BD2DA143}"/>
              </a:ext>
            </a:extLst>
          </p:cNvPr>
          <p:cNvSpPr txBox="1"/>
          <p:nvPr/>
        </p:nvSpPr>
        <p:spPr>
          <a:xfrm>
            <a:off x="223108" y="377567"/>
            <a:ext cx="5440406" cy="2339102"/>
          </a:xfrm>
          <a:prstGeom prst="rect">
            <a:avLst/>
          </a:prstGeom>
          <a:noFill/>
        </p:spPr>
        <p:txBody>
          <a:bodyPr wrap="square">
            <a:spAutoFit/>
          </a:bodyPr>
          <a:lstStyle/>
          <a:p>
            <a:r>
              <a:rPr lang="en-US" sz="2000" b="1" dirty="0"/>
              <a:t>Aortic valve </a:t>
            </a:r>
          </a:p>
          <a:p>
            <a:r>
              <a:rPr lang="en-US" b="1" dirty="0"/>
              <a:t>The aortic semilunar valve functions to:</a:t>
            </a:r>
          </a:p>
          <a:p>
            <a:r>
              <a:rPr lang="en-US" b="1" dirty="0"/>
              <a:t>Facilitate the one-way flow of blood from the left ventricle to the aorta.</a:t>
            </a:r>
          </a:p>
          <a:p>
            <a:r>
              <a:rPr lang="en-US" b="1" dirty="0"/>
              <a:t>Prevents back-flow of blood from the aorta to the left ventricle </a:t>
            </a:r>
          </a:p>
          <a:p>
            <a:r>
              <a:rPr lang="en-US" b="1" dirty="0"/>
              <a:t>Has three leaflets </a:t>
            </a:r>
          </a:p>
          <a:p>
            <a:endParaRPr lang="en-JO" dirty="0"/>
          </a:p>
        </p:txBody>
      </p:sp>
      <p:sp>
        <p:nvSpPr>
          <p:cNvPr id="5" name="TextBox 4">
            <a:extLst>
              <a:ext uri="{FF2B5EF4-FFF2-40B4-BE49-F238E27FC236}">
                <a16:creationId xmlns:a16="http://schemas.microsoft.com/office/drawing/2014/main" id="{53FD2A86-9F28-19B7-2E21-3E0774120595}"/>
              </a:ext>
            </a:extLst>
          </p:cNvPr>
          <p:cNvSpPr txBox="1"/>
          <p:nvPr/>
        </p:nvSpPr>
        <p:spPr>
          <a:xfrm>
            <a:off x="5663514" y="377568"/>
            <a:ext cx="5715000" cy="2893100"/>
          </a:xfrm>
          <a:prstGeom prst="rect">
            <a:avLst/>
          </a:prstGeom>
          <a:noFill/>
        </p:spPr>
        <p:txBody>
          <a:bodyPr wrap="square">
            <a:spAutoFit/>
          </a:bodyPr>
          <a:lstStyle/>
          <a:p>
            <a:r>
              <a:rPr lang="en-US" b="1" dirty="0"/>
              <a:t>In aortic stenosis </a:t>
            </a:r>
          </a:p>
          <a:p>
            <a:r>
              <a:rPr lang="en-US" b="1" dirty="0"/>
              <a:t>Stenosis is the failure of a valve to open completely , The aortic valve is fibrotic/sclerotic/calcified, preventing it from opening well</a:t>
            </a:r>
          </a:p>
          <a:p>
            <a:r>
              <a:rPr lang="en-US" b="1" dirty="0"/>
              <a:t>  The aortic valve is narrowed,  </a:t>
            </a:r>
          </a:p>
          <a:p>
            <a:r>
              <a:rPr lang="en-US" b="1" dirty="0"/>
              <a:t>This makes it difficult for blood to flow from the LV to the aorta during systole.</a:t>
            </a:r>
          </a:p>
          <a:p>
            <a:r>
              <a:rPr lang="en-US" b="1" dirty="0"/>
              <a:t>It produces a </a:t>
            </a:r>
            <a:r>
              <a:rPr lang="en-US" sz="2000" b="1" dirty="0">
                <a:solidFill>
                  <a:srgbClr val="FF0000"/>
                </a:solidFill>
              </a:rPr>
              <a:t>systolic murmur</a:t>
            </a:r>
          </a:p>
          <a:p>
            <a:endParaRPr lang="en-JO" dirty="0"/>
          </a:p>
        </p:txBody>
      </p:sp>
      <p:sp>
        <p:nvSpPr>
          <p:cNvPr id="7" name="TextBox 6">
            <a:extLst>
              <a:ext uri="{FF2B5EF4-FFF2-40B4-BE49-F238E27FC236}">
                <a16:creationId xmlns:a16="http://schemas.microsoft.com/office/drawing/2014/main" id="{750535C7-1C6D-EA70-336B-F494A6A90AE9}"/>
              </a:ext>
            </a:extLst>
          </p:cNvPr>
          <p:cNvSpPr txBox="1"/>
          <p:nvPr/>
        </p:nvSpPr>
        <p:spPr>
          <a:xfrm>
            <a:off x="223108" y="3501081"/>
            <a:ext cx="4393515" cy="2123658"/>
          </a:xfrm>
          <a:prstGeom prst="rect">
            <a:avLst/>
          </a:prstGeom>
          <a:noFill/>
        </p:spPr>
        <p:txBody>
          <a:bodyPr wrap="square">
            <a:spAutoFit/>
          </a:bodyPr>
          <a:lstStyle/>
          <a:p>
            <a:r>
              <a:rPr lang="en-US" sz="2400" dirty="0"/>
              <a:t>Causes of aortic stenosis </a:t>
            </a:r>
          </a:p>
          <a:p>
            <a:r>
              <a:rPr lang="en-US" dirty="0"/>
              <a:t>1- </a:t>
            </a:r>
            <a:r>
              <a:rPr lang="en-US" b="1" dirty="0">
                <a:solidFill>
                  <a:srgbClr val="FF0000"/>
                </a:solidFill>
              </a:rPr>
              <a:t>Bicuspid Aortic Valve most common cause </a:t>
            </a:r>
            <a:r>
              <a:rPr lang="en-US" b="1" i="0" u="none" strike="noStrike" dirty="0">
                <a:solidFill>
                  <a:srgbClr val="404040"/>
                </a:solidFill>
                <a:effectLst/>
                <a:latin typeface="Trebuchet MS" panose="020B0603020202020204" pitchFamily="34" charset="0"/>
              </a:rPr>
              <a:t>which may be associated with an </a:t>
            </a:r>
            <a:r>
              <a:rPr lang="en-US" b="1" i="0" u="none" strike="noStrike" dirty="0" err="1">
                <a:solidFill>
                  <a:srgbClr val="404040"/>
                </a:solidFill>
                <a:effectLst/>
                <a:latin typeface="Trebuchet MS" panose="020B0603020202020204" pitchFamily="34" charset="0"/>
              </a:rPr>
              <a:t>aortopathy</a:t>
            </a:r>
            <a:r>
              <a:rPr lang="en-US" b="1" i="0" u="none" strike="noStrike" dirty="0">
                <a:solidFill>
                  <a:srgbClr val="404040"/>
                </a:solidFill>
                <a:effectLst/>
                <a:latin typeface="Trebuchet MS" panose="020B0603020202020204" pitchFamily="34" charset="0"/>
              </a:rPr>
              <a:t> or  coarctation of the aorta</a:t>
            </a:r>
            <a:endParaRPr lang="en-US" b="1" dirty="0"/>
          </a:p>
          <a:p>
            <a:r>
              <a:rPr lang="en-US" b="1" dirty="0"/>
              <a:t>2- </a:t>
            </a:r>
            <a:r>
              <a:rPr lang="en-US" b="1" dirty="0">
                <a:solidFill>
                  <a:srgbClr val="FF0000"/>
                </a:solidFill>
              </a:rPr>
              <a:t>rheumatic heart disease </a:t>
            </a:r>
          </a:p>
          <a:p>
            <a:endParaRPr lang="en-JO" dirty="0"/>
          </a:p>
        </p:txBody>
      </p:sp>
      <p:sp>
        <p:nvSpPr>
          <p:cNvPr id="9" name="TextBox 8">
            <a:extLst>
              <a:ext uri="{FF2B5EF4-FFF2-40B4-BE49-F238E27FC236}">
                <a16:creationId xmlns:a16="http://schemas.microsoft.com/office/drawing/2014/main" id="{F0C01C89-AEA0-6BAD-F61A-AC67F7801153}"/>
              </a:ext>
            </a:extLst>
          </p:cNvPr>
          <p:cNvSpPr txBox="1"/>
          <p:nvPr/>
        </p:nvSpPr>
        <p:spPr>
          <a:xfrm>
            <a:off x="5470440" y="3362581"/>
            <a:ext cx="6101148" cy="2062103"/>
          </a:xfrm>
          <a:prstGeom prst="rect">
            <a:avLst/>
          </a:prstGeom>
          <a:noFill/>
        </p:spPr>
        <p:txBody>
          <a:bodyPr wrap="square">
            <a:spAutoFit/>
          </a:bodyPr>
          <a:lstStyle/>
          <a:p>
            <a:r>
              <a:rPr lang="en-US" sz="2000" b="1" dirty="0">
                <a:solidFill>
                  <a:srgbClr val="FFC000"/>
                </a:solidFill>
              </a:rPr>
              <a:t>Clinical features </a:t>
            </a:r>
          </a:p>
          <a:p>
            <a:pPr marL="342900" indent="-342900">
              <a:buAutoNum type="arabicParenR"/>
            </a:pPr>
            <a:r>
              <a:rPr lang="en-US" b="1" dirty="0">
                <a:solidFill>
                  <a:srgbClr val="0070C0"/>
                </a:solidFill>
              </a:rPr>
              <a:t>DYSPNEA</a:t>
            </a:r>
          </a:p>
          <a:p>
            <a:pPr marL="342900" indent="-342900">
              <a:buAutoNum type="arabicParenR"/>
            </a:pPr>
            <a:r>
              <a:rPr lang="en-US" b="1" dirty="0">
                <a:solidFill>
                  <a:srgbClr val="0070C0"/>
                </a:solidFill>
              </a:rPr>
              <a:t>ANGINA</a:t>
            </a:r>
          </a:p>
          <a:p>
            <a:pPr marL="342900" indent="-342900">
              <a:buAutoNum type="arabicParenR"/>
            </a:pPr>
            <a:r>
              <a:rPr lang="en-US" b="1" dirty="0">
                <a:solidFill>
                  <a:srgbClr val="0070C0"/>
                </a:solidFill>
              </a:rPr>
              <a:t>SYNCOPE</a:t>
            </a:r>
          </a:p>
          <a:p>
            <a:pPr marL="342900" indent="-342900">
              <a:buAutoNum type="arabicParenR"/>
            </a:pPr>
            <a:r>
              <a:rPr lang="en-US" b="1" dirty="0">
                <a:solidFill>
                  <a:srgbClr val="0070C0"/>
                </a:solidFill>
              </a:rPr>
              <a:t>LEFT VENTRICULAR HYPERTROPHY</a:t>
            </a:r>
            <a:r>
              <a:rPr lang="en-US" dirty="0"/>
              <a:t> : l</a:t>
            </a:r>
            <a:r>
              <a:rPr lang="en-US" b="1" dirty="0"/>
              <a:t>eft ventricle heave and  S4 heart sound</a:t>
            </a:r>
          </a:p>
          <a:p>
            <a:pPr marL="342900" indent="-342900">
              <a:buAutoNum type="arabicParenR"/>
            </a:pPr>
            <a:endParaRPr lang="en-JO" dirty="0"/>
          </a:p>
        </p:txBody>
      </p:sp>
      <p:sp>
        <p:nvSpPr>
          <p:cNvPr id="11" name="TextBox 10">
            <a:extLst>
              <a:ext uri="{FF2B5EF4-FFF2-40B4-BE49-F238E27FC236}">
                <a16:creationId xmlns:a16="http://schemas.microsoft.com/office/drawing/2014/main" id="{31270B1C-365D-FFB7-5973-F0335BBCBADA}"/>
              </a:ext>
            </a:extLst>
          </p:cNvPr>
          <p:cNvSpPr txBox="1"/>
          <p:nvPr/>
        </p:nvSpPr>
        <p:spPr>
          <a:xfrm>
            <a:off x="356115" y="5653562"/>
            <a:ext cx="3779966" cy="4524315"/>
          </a:xfrm>
          <a:prstGeom prst="rect">
            <a:avLst/>
          </a:prstGeom>
          <a:noFill/>
        </p:spPr>
        <p:txBody>
          <a:bodyPr wrap="square">
            <a:spAutoFit/>
          </a:bodyPr>
          <a:lstStyle/>
          <a:p>
            <a:r>
              <a:rPr lang="en-US" b="1" dirty="0"/>
              <a:t>DIAGNOSIS</a:t>
            </a:r>
          </a:p>
          <a:p>
            <a:pPr marL="342900" indent="-342900">
              <a:buAutoNum type="arabicParenR"/>
            </a:pPr>
            <a:r>
              <a:rPr lang="en-US" b="1" dirty="0">
                <a:solidFill>
                  <a:srgbClr val="00B050"/>
                </a:solidFill>
              </a:rPr>
              <a:t>Ejection click:Crescendo-Decrescendo systolic murmur </a:t>
            </a:r>
            <a:r>
              <a:rPr lang="en-US" b="1" dirty="0"/>
              <a:t>: RIGHT UPPER STERNAL BORDER, 2nd ICS , Radiation to the CAROTIDS</a:t>
            </a:r>
          </a:p>
          <a:p>
            <a:pPr marL="342900" indent="-342900">
              <a:buAutoNum type="arabicParenR"/>
            </a:pPr>
            <a:r>
              <a:rPr lang="en-US" b="1" dirty="0"/>
              <a:t>2) </a:t>
            </a:r>
            <a:r>
              <a:rPr lang="en-US" b="1" dirty="0">
                <a:solidFill>
                  <a:srgbClr val="00B050"/>
                </a:solidFill>
              </a:rPr>
              <a:t>ECG</a:t>
            </a:r>
            <a:r>
              <a:rPr lang="en-US" b="1" dirty="0"/>
              <a:t>↑                                LVH : ↑↑↑ R waves at LeadsV5-V6 and  ↑↑↑ S waves at LeadsV1-V3                           RV5 height (amplitude) +SV3if ≥ 35 mm, diagnostic of LVH</a:t>
            </a:r>
          </a:p>
          <a:p>
            <a:pPr marL="342900" indent="-342900">
              <a:buAutoNum type="arabicParenR"/>
            </a:pPr>
            <a:r>
              <a:rPr lang="en-US" b="1" dirty="0">
                <a:solidFill>
                  <a:srgbClr val="00B050"/>
                </a:solidFill>
              </a:rPr>
              <a:t>Chest X-Ray</a:t>
            </a:r>
            <a:r>
              <a:rPr lang="en-US" b="1" dirty="0"/>
              <a:t> : LVH , Pulmonary edema</a:t>
            </a:r>
          </a:p>
          <a:p>
            <a:pPr marL="342900" indent="-342900">
              <a:buAutoNum type="arabicParenR"/>
            </a:pPr>
            <a:r>
              <a:rPr lang="en-US" b="1" dirty="0"/>
              <a:t> </a:t>
            </a:r>
            <a:r>
              <a:rPr lang="en-US" b="1" dirty="0">
                <a:solidFill>
                  <a:srgbClr val="00B050"/>
                </a:solidFill>
              </a:rPr>
              <a:t>2D ECHO</a:t>
            </a:r>
          </a:p>
        </p:txBody>
      </p:sp>
      <p:sp>
        <p:nvSpPr>
          <p:cNvPr id="13" name="TextBox 12">
            <a:extLst>
              <a:ext uri="{FF2B5EF4-FFF2-40B4-BE49-F238E27FC236}">
                <a16:creationId xmlns:a16="http://schemas.microsoft.com/office/drawing/2014/main" id="{8717096F-68A3-BBBC-5432-184B056F26E1}"/>
              </a:ext>
            </a:extLst>
          </p:cNvPr>
          <p:cNvSpPr txBox="1"/>
          <p:nvPr/>
        </p:nvSpPr>
        <p:spPr>
          <a:xfrm>
            <a:off x="5663514" y="5685814"/>
            <a:ext cx="5011351" cy="1477328"/>
          </a:xfrm>
          <a:prstGeom prst="rect">
            <a:avLst/>
          </a:prstGeom>
          <a:noFill/>
        </p:spPr>
        <p:txBody>
          <a:bodyPr wrap="square">
            <a:spAutoFit/>
          </a:bodyPr>
          <a:lstStyle/>
          <a:p>
            <a:r>
              <a:rPr lang="en-US" b="1" i="0" u="none" strike="noStrike" dirty="0">
                <a:solidFill>
                  <a:srgbClr val="404040"/>
                </a:solidFill>
                <a:effectLst/>
                <a:latin typeface="Trebuchet MS" panose="020B0603020202020204" pitchFamily="34" charset="0"/>
              </a:rPr>
              <a:t>The risk of hemodynamic compromise and HF is highest during the second to  third trimester, during labor and delivery, and 24-72 hours after delivery as  the cardiac output peaks.</a:t>
            </a:r>
            <a:endParaRPr lang="en-JO" b="1" dirty="0"/>
          </a:p>
        </p:txBody>
      </p:sp>
      <p:sp>
        <p:nvSpPr>
          <p:cNvPr id="15" name="TextBox 14">
            <a:extLst>
              <a:ext uri="{FF2B5EF4-FFF2-40B4-BE49-F238E27FC236}">
                <a16:creationId xmlns:a16="http://schemas.microsoft.com/office/drawing/2014/main" id="{3CA58D6D-AF3B-22AC-4863-69B67233BE00}"/>
              </a:ext>
            </a:extLst>
          </p:cNvPr>
          <p:cNvSpPr txBox="1"/>
          <p:nvPr/>
        </p:nvSpPr>
        <p:spPr>
          <a:xfrm>
            <a:off x="5277366" y="7932947"/>
            <a:ext cx="6101148" cy="1477328"/>
          </a:xfrm>
          <a:prstGeom prst="rect">
            <a:avLst/>
          </a:prstGeom>
          <a:noFill/>
        </p:spPr>
        <p:txBody>
          <a:bodyPr wrap="square">
            <a:spAutoFit/>
          </a:bodyPr>
          <a:lstStyle/>
          <a:p>
            <a:r>
              <a:rPr lang="en-US" b="1" i="0" u="none" strike="noStrike" dirty="0">
                <a:solidFill>
                  <a:srgbClr val="404040"/>
                </a:solidFill>
                <a:effectLst/>
                <a:latin typeface="Trebuchet MS" panose="020B0603020202020204" pitchFamily="34" charset="0"/>
              </a:rPr>
              <a:t>Although pregnancy-related mortality is low, and reported at zero in some  studies, women with severe AS are more likely to develop HF and atrial  arrhythmias and have adverse fetal outcomes such as preterm birth and low  birth weight.</a:t>
            </a:r>
            <a:endParaRPr lang="en-JO" b="1" dirty="0"/>
          </a:p>
        </p:txBody>
      </p:sp>
    </p:spTree>
    <p:extLst>
      <p:ext uri="{BB962C8B-B14F-4D97-AF65-F5344CB8AC3E}">
        <p14:creationId xmlns:p14="http://schemas.microsoft.com/office/powerpoint/2010/main" val="3114996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1218" y="624576"/>
            <a:ext cx="3532295" cy="1674817"/>
          </a:xfrm>
          <a:prstGeom prst="rect">
            <a:avLst/>
          </a:prstGeom>
        </p:spPr>
        <p:txBody>
          <a:bodyPr vert="horz" wrap="square" lIns="0" tIns="12700" rIns="0" bIns="0" rtlCol="0">
            <a:spAutoFit/>
          </a:bodyPr>
          <a:lstStyle/>
          <a:p>
            <a:pPr marL="12700">
              <a:lnSpc>
                <a:spcPct val="100000"/>
              </a:lnSpc>
              <a:spcBef>
                <a:spcPts val="100"/>
              </a:spcBef>
            </a:pPr>
            <a:r>
              <a:rPr sz="3600" spc="-25" dirty="0"/>
              <a:t>AORTIC</a:t>
            </a:r>
            <a:r>
              <a:rPr sz="3600" spc="-145" dirty="0"/>
              <a:t> </a:t>
            </a:r>
            <a:r>
              <a:rPr sz="3600" spc="-10" dirty="0"/>
              <a:t>STENOSIS</a:t>
            </a:r>
            <a:br>
              <a:rPr lang="en-US" sz="3600" spc="-10" dirty="0"/>
            </a:br>
            <a:br>
              <a:rPr lang="en-US" sz="3600" spc="-10" dirty="0"/>
            </a:br>
            <a:endParaRPr sz="3600" dirty="0"/>
          </a:p>
        </p:txBody>
      </p:sp>
      <p:sp>
        <p:nvSpPr>
          <p:cNvPr id="3" name="object 3"/>
          <p:cNvSpPr/>
          <p:nvPr/>
        </p:nvSpPr>
        <p:spPr>
          <a:xfrm>
            <a:off x="0" y="0"/>
            <a:ext cx="2834640" cy="1485265"/>
          </a:xfrm>
          <a:custGeom>
            <a:avLst/>
            <a:gdLst/>
            <a:ahLst/>
            <a:cxnLst/>
            <a:rect l="l" t="t" r="r" b="b"/>
            <a:pathLst>
              <a:path w="2834640" h="1485265">
                <a:moveTo>
                  <a:pt x="2834640" y="0"/>
                </a:moveTo>
                <a:lnTo>
                  <a:pt x="0" y="0"/>
                </a:lnTo>
                <a:lnTo>
                  <a:pt x="0" y="257683"/>
                </a:lnTo>
                <a:lnTo>
                  <a:pt x="518972" y="752919"/>
                </a:lnTo>
                <a:lnTo>
                  <a:pt x="273050" y="998855"/>
                </a:lnTo>
                <a:lnTo>
                  <a:pt x="759167" y="1485011"/>
                </a:lnTo>
                <a:lnTo>
                  <a:pt x="1016482" y="1227670"/>
                </a:lnTo>
                <a:lnTo>
                  <a:pt x="1282319" y="1481328"/>
                </a:lnTo>
                <a:lnTo>
                  <a:pt x="2834640" y="0"/>
                </a:lnTo>
                <a:close/>
              </a:path>
            </a:pathLst>
          </a:custGeom>
          <a:solidFill>
            <a:srgbClr val="FFC000">
              <a:alpha val="30198"/>
            </a:srgbClr>
          </a:solidFill>
        </p:spPr>
        <p:txBody>
          <a:bodyPr wrap="square" lIns="0" tIns="0" rIns="0" bIns="0" rtlCol="0"/>
          <a:lstStyle/>
          <a:p>
            <a:endParaRPr/>
          </a:p>
        </p:txBody>
      </p:sp>
      <p:sp>
        <p:nvSpPr>
          <p:cNvPr id="4" name="object 4"/>
          <p:cNvSpPr/>
          <p:nvPr/>
        </p:nvSpPr>
        <p:spPr>
          <a:xfrm>
            <a:off x="10520172" y="0"/>
            <a:ext cx="1671955" cy="1567815"/>
          </a:xfrm>
          <a:custGeom>
            <a:avLst/>
            <a:gdLst/>
            <a:ahLst/>
            <a:cxnLst/>
            <a:rect l="l" t="t" r="r" b="b"/>
            <a:pathLst>
              <a:path w="1671954" h="1567815">
                <a:moveTo>
                  <a:pt x="1671828" y="0"/>
                </a:moveTo>
                <a:lnTo>
                  <a:pt x="275463" y="0"/>
                </a:lnTo>
                <a:lnTo>
                  <a:pt x="0" y="275475"/>
                </a:lnTo>
                <a:lnTo>
                  <a:pt x="234683" y="510171"/>
                </a:lnTo>
                <a:lnTo>
                  <a:pt x="0" y="744855"/>
                </a:lnTo>
                <a:lnTo>
                  <a:pt x="456311" y="1201166"/>
                </a:lnTo>
                <a:lnTo>
                  <a:pt x="690994" y="966482"/>
                </a:lnTo>
                <a:lnTo>
                  <a:pt x="1292352" y="1567815"/>
                </a:lnTo>
                <a:lnTo>
                  <a:pt x="1671828" y="1188339"/>
                </a:lnTo>
                <a:lnTo>
                  <a:pt x="1671828" y="0"/>
                </a:lnTo>
                <a:close/>
              </a:path>
            </a:pathLst>
          </a:custGeom>
          <a:solidFill>
            <a:srgbClr val="4472C4">
              <a:alpha val="30198"/>
            </a:srgbClr>
          </a:solidFill>
        </p:spPr>
        <p:txBody>
          <a:bodyPr wrap="square" lIns="0" tIns="0" rIns="0" bIns="0" rtlCol="0"/>
          <a:lstStyle/>
          <a:p>
            <a:endParaRPr/>
          </a:p>
        </p:txBody>
      </p:sp>
      <p:sp>
        <p:nvSpPr>
          <p:cNvPr id="5" name="object 5"/>
          <p:cNvSpPr txBox="1"/>
          <p:nvPr/>
        </p:nvSpPr>
        <p:spPr>
          <a:xfrm>
            <a:off x="1034415" y="2060828"/>
            <a:ext cx="1800225" cy="391160"/>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Lst>
            </a:pPr>
            <a:r>
              <a:rPr sz="2400" dirty="0">
                <a:latin typeface="Calibri"/>
                <a:cs typeface="Calibri"/>
              </a:rPr>
              <a:t>Pregnancy</a:t>
            </a:r>
            <a:r>
              <a:rPr sz="2400" spc="-130" dirty="0">
                <a:latin typeface="Calibri"/>
                <a:cs typeface="Calibri"/>
              </a:rPr>
              <a:t> </a:t>
            </a:r>
            <a:r>
              <a:rPr sz="2400" spc="-25" dirty="0">
                <a:latin typeface="Calibri"/>
                <a:cs typeface="Calibri"/>
              </a:rPr>
              <a:t>is</a:t>
            </a:r>
            <a:endParaRPr sz="2400" dirty="0">
              <a:latin typeface="Calibri"/>
              <a:cs typeface="Calibri"/>
            </a:endParaRPr>
          </a:p>
        </p:txBody>
      </p:sp>
      <p:sp>
        <p:nvSpPr>
          <p:cNvPr id="6" name="object 6"/>
          <p:cNvSpPr txBox="1"/>
          <p:nvPr/>
        </p:nvSpPr>
        <p:spPr>
          <a:xfrm>
            <a:off x="2847572" y="2079341"/>
            <a:ext cx="6202680" cy="350520"/>
          </a:xfrm>
          <a:prstGeom prst="rect">
            <a:avLst/>
          </a:prstGeom>
          <a:solidFill>
            <a:srgbClr val="FFFF00"/>
          </a:solidFill>
        </p:spPr>
        <p:txBody>
          <a:bodyPr vert="horz" wrap="square" lIns="0" tIns="0" rIns="0" bIns="0" rtlCol="0">
            <a:spAutoFit/>
          </a:bodyPr>
          <a:lstStyle/>
          <a:p>
            <a:pPr>
              <a:lnSpc>
                <a:spcPts val="2760"/>
              </a:lnSpc>
            </a:pPr>
            <a:r>
              <a:rPr sz="2400" dirty="0">
                <a:latin typeface="Calibri"/>
                <a:cs typeface="Calibri"/>
              </a:rPr>
              <a:t>usually</a:t>
            </a:r>
            <a:r>
              <a:rPr sz="2400" spc="-70" dirty="0">
                <a:latin typeface="Calibri"/>
                <a:cs typeface="Calibri"/>
              </a:rPr>
              <a:t> </a:t>
            </a:r>
            <a:r>
              <a:rPr sz="2400" dirty="0">
                <a:latin typeface="Calibri"/>
                <a:cs typeface="Calibri"/>
              </a:rPr>
              <a:t>well</a:t>
            </a:r>
            <a:r>
              <a:rPr sz="2400" spc="-55" dirty="0">
                <a:latin typeface="Calibri"/>
                <a:cs typeface="Calibri"/>
              </a:rPr>
              <a:t> </a:t>
            </a:r>
            <a:r>
              <a:rPr sz="2400" spc="-10" dirty="0">
                <a:latin typeface="Calibri"/>
                <a:cs typeface="Calibri"/>
              </a:rPr>
              <a:t>tolerated</a:t>
            </a:r>
            <a:r>
              <a:rPr sz="2400" spc="-75" dirty="0">
                <a:latin typeface="Calibri"/>
                <a:cs typeface="Calibri"/>
              </a:rPr>
              <a:t> </a:t>
            </a:r>
            <a:r>
              <a:rPr sz="2400" dirty="0">
                <a:latin typeface="Calibri"/>
                <a:cs typeface="Calibri"/>
              </a:rPr>
              <a:t>in</a:t>
            </a:r>
            <a:r>
              <a:rPr sz="2400" spc="-75" dirty="0">
                <a:latin typeface="Calibri"/>
                <a:cs typeface="Calibri"/>
              </a:rPr>
              <a:t> </a:t>
            </a:r>
            <a:r>
              <a:rPr sz="2400" dirty="0">
                <a:latin typeface="Calibri"/>
                <a:cs typeface="Calibri"/>
              </a:rPr>
              <a:t>women</a:t>
            </a:r>
            <a:r>
              <a:rPr sz="2400" spc="-60" dirty="0">
                <a:latin typeface="Calibri"/>
                <a:cs typeface="Calibri"/>
              </a:rPr>
              <a:t> </a:t>
            </a:r>
            <a:r>
              <a:rPr sz="2400" dirty="0">
                <a:latin typeface="Calibri"/>
                <a:cs typeface="Calibri"/>
              </a:rPr>
              <a:t>with</a:t>
            </a:r>
            <a:r>
              <a:rPr sz="2400" spc="-75" dirty="0">
                <a:latin typeface="Calibri"/>
                <a:cs typeface="Calibri"/>
              </a:rPr>
              <a:t> </a:t>
            </a:r>
            <a:r>
              <a:rPr sz="2400" dirty="0">
                <a:latin typeface="Calibri"/>
                <a:cs typeface="Calibri"/>
              </a:rPr>
              <a:t>isolated</a:t>
            </a:r>
            <a:r>
              <a:rPr sz="2400" spc="-65" dirty="0">
                <a:latin typeface="Calibri"/>
                <a:cs typeface="Calibri"/>
              </a:rPr>
              <a:t> </a:t>
            </a:r>
            <a:r>
              <a:rPr sz="2400" spc="-25" dirty="0">
                <a:latin typeface="Calibri"/>
                <a:cs typeface="Calibri"/>
              </a:rPr>
              <a:t>and</a:t>
            </a:r>
            <a:endParaRPr sz="2400" dirty="0">
              <a:latin typeface="Calibri"/>
              <a:cs typeface="Calibri"/>
            </a:endParaRPr>
          </a:p>
        </p:txBody>
      </p:sp>
      <p:sp>
        <p:nvSpPr>
          <p:cNvPr id="7" name="object 7"/>
          <p:cNvSpPr txBox="1"/>
          <p:nvPr/>
        </p:nvSpPr>
        <p:spPr>
          <a:xfrm>
            <a:off x="1255014" y="2412935"/>
            <a:ext cx="3385438" cy="333425"/>
          </a:xfrm>
          <a:prstGeom prst="rect">
            <a:avLst/>
          </a:prstGeom>
          <a:solidFill>
            <a:srgbClr val="FFFF00"/>
          </a:solidFill>
        </p:spPr>
        <p:txBody>
          <a:bodyPr vert="horz" wrap="square" lIns="0" tIns="0" rIns="0" bIns="0" rtlCol="0">
            <a:spAutoFit/>
          </a:bodyPr>
          <a:lstStyle/>
          <a:p>
            <a:pPr>
              <a:lnSpc>
                <a:spcPts val="2610"/>
              </a:lnSpc>
            </a:pPr>
            <a:r>
              <a:rPr sz="2400" dirty="0">
                <a:latin typeface="Calibri"/>
                <a:cs typeface="Calibri"/>
              </a:rPr>
              <a:t>mild</a:t>
            </a:r>
            <a:r>
              <a:rPr sz="2400" spc="-80" dirty="0">
                <a:latin typeface="Calibri"/>
                <a:cs typeface="Calibri"/>
              </a:rPr>
              <a:t> </a:t>
            </a:r>
            <a:r>
              <a:rPr sz="2400" dirty="0">
                <a:latin typeface="Calibri"/>
                <a:cs typeface="Calibri"/>
              </a:rPr>
              <a:t>and</a:t>
            </a:r>
            <a:r>
              <a:rPr sz="2400" spc="-65" dirty="0">
                <a:latin typeface="Calibri"/>
                <a:cs typeface="Calibri"/>
              </a:rPr>
              <a:t> </a:t>
            </a:r>
            <a:r>
              <a:rPr sz="2400" dirty="0">
                <a:latin typeface="Calibri"/>
                <a:cs typeface="Calibri"/>
              </a:rPr>
              <a:t>moderate</a:t>
            </a:r>
            <a:r>
              <a:rPr sz="2400" spc="-70" dirty="0">
                <a:latin typeface="Calibri"/>
                <a:cs typeface="Calibri"/>
              </a:rPr>
              <a:t> </a:t>
            </a:r>
            <a:r>
              <a:rPr sz="2400" spc="-25" dirty="0">
                <a:latin typeface="Calibri"/>
                <a:cs typeface="Calibri"/>
              </a:rPr>
              <a:t>AS</a:t>
            </a:r>
            <a:endParaRPr sz="2400" dirty="0">
              <a:latin typeface="Calibri"/>
              <a:cs typeface="Calibri"/>
            </a:endParaRPr>
          </a:p>
        </p:txBody>
      </p:sp>
      <p:sp>
        <p:nvSpPr>
          <p:cNvPr id="8" name="object 8"/>
          <p:cNvSpPr txBox="1"/>
          <p:nvPr/>
        </p:nvSpPr>
        <p:spPr>
          <a:xfrm>
            <a:off x="4055995" y="2339526"/>
            <a:ext cx="504444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a:t>
            </a:r>
            <a:r>
              <a:rPr sz="2400" spc="-50" dirty="0">
                <a:latin typeface="Calibri"/>
                <a:cs typeface="Calibri"/>
              </a:rPr>
              <a:t> </a:t>
            </a:r>
            <a:r>
              <a:rPr sz="2400" dirty="0">
                <a:latin typeface="Calibri"/>
                <a:cs typeface="Calibri"/>
              </a:rPr>
              <a:t>with</a:t>
            </a:r>
            <a:r>
              <a:rPr sz="2400" spc="-55" dirty="0">
                <a:latin typeface="Calibri"/>
                <a:cs typeface="Calibri"/>
              </a:rPr>
              <a:t> </a:t>
            </a:r>
            <a:r>
              <a:rPr sz="2400" dirty="0">
                <a:latin typeface="Calibri"/>
                <a:cs typeface="Calibri"/>
              </a:rPr>
              <a:t>normal</a:t>
            </a:r>
            <a:r>
              <a:rPr sz="2400" spc="-50" dirty="0">
                <a:latin typeface="Calibri"/>
                <a:cs typeface="Calibri"/>
              </a:rPr>
              <a:t> </a:t>
            </a:r>
            <a:r>
              <a:rPr sz="2400" spc="-10" dirty="0">
                <a:latin typeface="Calibri"/>
                <a:cs typeface="Calibri"/>
              </a:rPr>
              <a:t>exercise</a:t>
            </a:r>
            <a:r>
              <a:rPr sz="2400" spc="-55" dirty="0">
                <a:latin typeface="Calibri"/>
                <a:cs typeface="Calibri"/>
              </a:rPr>
              <a:t> </a:t>
            </a:r>
            <a:r>
              <a:rPr sz="2400" dirty="0">
                <a:latin typeface="Calibri"/>
                <a:cs typeface="Calibri"/>
              </a:rPr>
              <a:t>capacity</a:t>
            </a:r>
            <a:r>
              <a:rPr sz="2400" spc="-60" dirty="0">
                <a:latin typeface="Calibri"/>
                <a:cs typeface="Calibri"/>
              </a:rPr>
              <a:t> </a:t>
            </a:r>
            <a:r>
              <a:rPr sz="2400" dirty="0">
                <a:latin typeface="Calibri"/>
                <a:cs typeface="Calibri"/>
              </a:rPr>
              <a:t>and</a:t>
            </a:r>
            <a:r>
              <a:rPr sz="2400" spc="-40" dirty="0">
                <a:latin typeface="Calibri"/>
                <a:cs typeface="Calibri"/>
              </a:rPr>
              <a:t> </a:t>
            </a:r>
            <a:r>
              <a:rPr sz="2400" spc="-20" dirty="0">
                <a:latin typeface="Calibri"/>
                <a:cs typeface="Calibri"/>
              </a:rPr>
              <a:t>good</a:t>
            </a:r>
            <a:endParaRPr sz="2400" dirty="0">
              <a:latin typeface="Calibri"/>
              <a:cs typeface="Calibri"/>
            </a:endParaRPr>
          </a:p>
        </p:txBody>
      </p:sp>
      <p:sp>
        <p:nvSpPr>
          <p:cNvPr id="9" name="object 9"/>
          <p:cNvSpPr txBox="1"/>
          <p:nvPr/>
        </p:nvSpPr>
        <p:spPr>
          <a:xfrm>
            <a:off x="1147889" y="2666556"/>
            <a:ext cx="7893684" cy="1725930"/>
          </a:xfrm>
          <a:prstGeom prst="rect">
            <a:avLst/>
          </a:prstGeom>
        </p:spPr>
        <p:txBody>
          <a:bodyPr vert="horz" wrap="square" lIns="0" tIns="104775" rIns="0" bIns="0" rtlCol="0">
            <a:spAutoFit/>
          </a:bodyPr>
          <a:lstStyle/>
          <a:p>
            <a:pPr marL="241300">
              <a:lnSpc>
                <a:spcPct val="100000"/>
              </a:lnSpc>
              <a:spcBef>
                <a:spcPts val="825"/>
              </a:spcBef>
            </a:pPr>
            <a:r>
              <a:rPr sz="2400" dirty="0">
                <a:latin typeface="Calibri"/>
                <a:cs typeface="Calibri"/>
              </a:rPr>
              <a:t>ventricular</a:t>
            </a:r>
            <a:r>
              <a:rPr sz="2400" spc="-130" dirty="0">
                <a:latin typeface="Calibri"/>
                <a:cs typeface="Calibri"/>
              </a:rPr>
              <a:t> </a:t>
            </a:r>
            <a:r>
              <a:rPr sz="2400" spc="-10" dirty="0">
                <a:latin typeface="Calibri"/>
                <a:cs typeface="Calibri"/>
              </a:rPr>
              <a:t>function.</a:t>
            </a:r>
            <a:endParaRPr sz="2400" dirty="0">
              <a:latin typeface="Calibri"/>
              <a:cs typeface="Calibri"/>
            </a:endParaRPr>
          </a:p>
          <a:p>
            <a:pPr marL="240029" marR="5080" indent="-227965">
              <a:lnSpc>
                <a:spcPts val="2590"/>
              </a:lnSpc>
              <a:spcBef>
                <a:spcPts val="1050"/>
              </a:spcBef>
              <a:buFont typeface="Arial"/>
              <a:buChar char="•"/>
              <a:tabLst>
                <a:tab pos="241300" algn="l"/>
              </a:tabLst>
            </a:pPr>
            <a:r>
              <a:rPr sz="2400" spc="-35" dirty="0">
                <a:latin typeface="Calibri"/>
                <a:cs typeface="Calibri"/>
              </a:rPr>
              <a:t>However,</a:t>
            </a:r>
            <a:r>
              <a:rPr sz="2400" spc="-50" dirty="0">
                <a:latin typeface="Calibri"/>
                <a:cs typeface="Calibri"/>
              </a:rPr>
              <a:t> </a:t>
            </a:r>
            <a:r>
              <a:rPr sz="2400" dirty="0">
                <a:latin typeface="Calibri"/>
                <a:cs typeface="Calibri"/>
              </a:rPr>
              <a:t>the</a:t>
            </a:r>
            <a:r>
              <a:rPr sz="2400" spc="-45" dirty="0">
                <a:latin typeface="Calibri"/>
                <a:cs typeface="Calibri"/>
              </a:rPr>
              <a:t> </a:t>
            </a:r>
            <a:r>
              <a:rPr sz="2400" dirty="0">
                <a:latin typeface="Calibri"/>
                <a:cs typeface="Calibri"/>
              </a:rPr>
              <a:t>risk</a:t>
            </a:r>
            <a:r>
              <a:rPr sz="2400" spc="-65" dirty="0">
                <a:latin typeface="Calibri"/>
                <a:cs typeface="Calibri"/>
              </a:rPr>
              <a:t> </a:t>
            </a:r>
            <a:r>
              <a:rPr sz="2400" dirty="0">
                <a:latin typeface="Calibri"/>
                <a:cs typeface="Calibri"/>
              </a:rPr>
              <a:t>of</a:t>
            </a:r>
            <a:r>
              <a:rPr sz="2400" spc="-40" dirty="0">
                <a:latin typeface="Calibri"/>
                <a:cs typeface="Calibri"/>
              </a:rPr>
              <a:t> </a:t>
            </a:r>
            <a:r>
              <a:rPr sz="2400" dirty="0">
                <a:solidFill>
                  <a:srgbClr val="FF0000"/>
                </a:solidFill>
                <a:latin typeface="Calibri"/>
                <a:cs typeface="Calibri"/>
              </a:rPr>
              <a:t>maternal</a:t>
            </a:r>
            <a:r>
              <a:rPr sz="2400" spc="-70" dirty="0">
                <a:solidFill>
                  <a:srgbClr val="FF0000"/>
                </a:solidFill>
                <a:latin typeface="Calibri"/>
                <a:cs typeface="Calibri"/>
              </a:rPr>
              <a:t> </a:t>
            </a:r>
            <a:r>
              <a:rPr sz="2400" dirty="0">
                <a:solidFill>
                  <a:srgbClr val="FF0000"/>
                </a:solidFill>
                <a:latin typeface="Calibri"/>
                <a:cs typeface="Calibri"/>
              </a:rPr>
              <a:t>death</a:t>
            </a:r>
            <a:r>
              <a:rPr sz="2400" spc="-55" dirty="0">
                <a:solidFill>
                  <a:srgbClr val="FF0000"/>
                </a:solidFill>
                <a:latin typeface="Calibri"/>
                <a:cs typeface="Calibri"/>
              </a:rPr>
              <a:t> </a:t>
            </a:r>
            <a:r>
              <a:rPr sz="2400" dirty="0">
                <a:solidFill>
                  <a:srgbClr val="FF0000"/>
                </a:solidFill>
                <a:latin typeface="Calibri"/>
                <a:cs typeface="Calibri"/>
              </a:rPr>
              <a:t>in</a:t>
            </a:r>
            <a:r>
              <a:rPr sz="2400" spc="-50" dirty="0">
                <a:solidFill>
                  <a:srgbClr val="FF0000"/>
                </a:solidFill>
                <a:latin typeface="Calibri"/>
                <a:cs typeface="Calibri"/>
              </a:rPr>
              <a:t> </a:t>
            </a:r>
            <a:r>
              <a:rPr sz="2400" dirty="0">
                <a:solidFill>
                  <a:srgbClr val="FF0000"/>
                </a:solidFill>
                <a:latin typeface="Calibri"/>
                <a:cs typeface="Calibri"/>
              </a:rPr>
              <a:t>those</a:t>
            </a:r>
            <a:r>
              <a:rPr sz="2400" spc="-45" dirty="0">
                <a:solidFill>
                  <a:srgbClr val="FF0000"/>
                </a:solidFill>
                <a:latin typeface="Calibri"/>
                <a:cs typeface="Calibri"/>
              </a:rPr>
              <a:t> </a:t>
            </a:r>
            <a:r>
              <a:rPr sz="2400" dirty="0">
                <a:solidFill>
                  <a:srgbClr val="FF0000"/>
                </a:solidFill>
                <a:latin typeface="Calibri"/>
                <a:cs typeface="Calibri"/>
              </a:rPr>
              <a:t>with</a:t>
            </a:r>
            <a:r>
              <a:rPr sz="2400" spc="-70" dirty="0">
                <a:solidFill>
                  <a:srgbClr val="FF0000"/>
                </a:solidFill>
                <a:latin typeface="Calibri"/>
                <a:cs typeface="Calibri"/>
              </a:rPr>
              <a:t> </a:t>
            </a:r>
            <a:r>
              <a:rPr sz="2400" dirty="0">
                <a:solidFill>
                  <a:srgbClr val="FF0000"/>
                </a:solidFill>
                <a:latin typeface="Calibri"/>
                <a:cs typeface="Calibri"/>
              </a:rPr>
              <a:t>severe</a:t>
            </a:r>
            <a:r>
              <a:rPr sz="2400" spc="-35" dirty="0">
                <a:solidFill>
                  <a:srgbClr val="FF0000"/>
                </a:solidFill>
                <a:latin typeface="Calibri"/>
                <a:cs typeface="Calibri"/>
              </a:rPr>
              <a:t> </a:t>
            </a:r>
            <a:r>
              <a:rPr sz="2400" dirty="0">
                <a:solidFill>
                  <a:srgbClr val="FF0000"/>
                </a:solidFill>
                <a:latin typeface="Calibri"/>
                <a:cs typeface="Calibri"/>
              </a:rPr>
              <a:t>AS</a:t>
            </a:r>
            <a:r>
              <a:rPr sz="2400" spc="-60" dirty="0">
                <a:solidFill>
                  <a:srgbClr val="FF0000"/>
                </a:solidFill>
                <a:latin typeface="Calibri"/>
                <a:cs typeface="Calibri"/>
              </a:rPr>
              <a:t> </a:t>
            </a:r>
            <a:r>
              <a:rPr sz="2400" spc="-25" dirty="0">
                <a:solidFill>
                  <a:srgbClr val="FF0000"/>
                </a:solidFill>
                <a:latin typeface="Calibri"/>
                <a:cs typeface="Calibri"/>
              </a:rPr>
              <a:t>is 	</a:t>
            </a:r>
            <a:r>
              <a:rPr sz="2400" spc="-10" dirty="0">
                <a:solidFill>
                  <a:srgbClr val="FF0000"/>
                </a:solidFill>
                <a:latin typeface="Calibri"/>
                <a:cs typeface="Calibri"/>
              </a:rPr>
              <a:t>reported</a:t>
            </a:r>
            <a:r>
              <a:rPr sz="2400" spc="-40" dirty="0">
                <a:solidFill>
                  <a:srgbClr val="FF0000"/>
                </a:solidFill>
                <a:latin typeface="Calibri"/>
                <a:cs typeface="Calibri"/>
              </a:rPr>
              <a:t> </a:t>
            </a:r>
            <a:r>
              <a:rPr sz="2400" dirty="0">
                <a:solidFill>
                  <a:srgbClr val="FF0000"/>
                </a:solidFill>
                <a:latin typeface="Calibri"/>
                <a:cs typeface="Calibri"/>
              </a:rPr>
              <a:t>as</a:t>
            </a:r>
            <a:r>
              <a:rPr sz="2400" spc="-35" dirty="0">
                <a:solidFill>
                  <a:srgbClr val="FF0000"/>
                </a:solidFill>
                <a:latin typeface="Calibri"/>
                <a:cs typeface="Calibri"/>
              </a:rPr>
              <a:t> </a:t>
            </a:r>
            <a:r>
              <a:rPr sz="2400" dirty="0">
                <a:solidFill>
                  <a:srgbClr val="FF0000"/>
                </a:solidFill>
                <a:latin typeface="Calibri"/>
                <a:cs typeface="Calibri"/>
              </a:rPr>
              <a:t>17%,</a:t>
            </a:r>
            <a:r>
              <a:rPr sz="2400" spc="-50" dirty="0">
                <a:solidFill>
                  <a:srgbClr val="FF0000"/>
                </a:solidFill>
                <a:latin typeface="Calibri"/>
                <a:cs typeface="Calibri"/>
              </a:rPr>
              <a:t> </a:t>
            </a:r>
            <a:r>
              <a:rPr sz="2400" dirty="0">
                <a:solidFill>
                  <a:srgbClr val="FF0000"/>
                </a:solidFill>
                <a:latin typeface="Calibri"/>
                <a:cs typeface="Calibri"/>
              </a:rPr>
              <a:t>with</a:t>
            </a:r>
            <a:r>
              <a:rPr sz="2400" spc="-50" dirty="0">
                <a:solidFill>
                  <a:srgbClr val="FF0000"/>
                </a:solidFill>
                <a:latin typeface="Calibri"/>
                <a:cs typeface="Calibri"/>
              </a:rPr>
              <a:t> </a:t>
            </a:r>
            <a:r>
              <a:rPr sz="2400" spc="-10" dirty="0">
                <a:solidFill>
                  <a:srgbClr val="FF0000"/>
                </a:solidFill>
                <a:latin typeface="Calibri"/>
                <a:cs typeface="Calibri"/>
              </a:rPr>
              <a:t>fetal</a:t>
            </a:r>
            <a:r>
              <a:rPr sz="2400" spc="-50" dirty="0">
                <a:solidFill>
                  <a:srgbClr val="FF0000"/>
                </a:solidFill>
                <a:latin typeface="Calibri"/>
                <a:cs typeface="Calibri"/>
              </a:rPr>
              <a:t> </a:t>
            </a:r>
            <a:r>
              <a:rPr sz="2400" dirty="0">
                <a:solidFill>
                  <a:srgbClr val="FF0000"/>
                </a:solidFill>
                <a:latin typeface="Calibri"/>
                <a:cs typeface="Calibri"/>
              </a:rPr>
              <a:t>mortality</a:t>
            </a:r>
            <a:r>
              <a:rPr sz="2400" spc="-55" dirty="0">
                <a:solidFill>
                  <a:srgbClr val="FF0000"/>
                </a:solidFill>
                <a:latin typeface="Calibri"/>
                <a:cs typeface="Calibri"/>
              </a:rPr>
              <a:t> </a:t>
            </a:r>
            <a:r>
              <a:rPr sz="2400" dirty="0">
                <a:solidFill>
                  <a:srgbClr val="FF0000"/>
                </a:solidFill>
                <a:latin typeface="Calibri"/>
                <a:cs typeface="Calibri"/>
              </a:rPr>
              <a:t>of</a:t>
            </a:r>
            <a:r>
              <a:rPr sz="2400" spc="-35" dirty="0">
                <a:solidFill>
                  <a:srgbClr val="FF0000"/>
                </a:solidFill>
                <a:latin typeface="Calibri"/>
                <a:cs typeface="Calibri"/>
              </a:rPr>
              <a:t> </a:t>
            </a:r>
            <a:r>
              <a:rPr sz="2400" spc="-20" dirty="0">
                <a:solidFill>
                  <a:srgbClr val="FF0000"/>
                </a:solidFill>
                <a:latin typeface="Calibri"/>
                <a:cs typeface="Calibri"/>
              </a:rPr>
              <a:t>30%.</a:t>
            </a:r>
            <a:endParaRPr sz="2400" dirty="0">
              <a:latin typeface="Calibri"/>
              <a:cs typeface="Calibri"/>
            </a:endParaRPr>
          </a:p>
          <a:p>
            <a:pPr marL="240665" indent="-227965">
              <a:lnSpc>
                <a:spcPct val="100000"/>
              </a:lnSpc>
              <a:spcBef>
                <a:spcPts val="670"/>
              </a:spcBef>
              <a:buFont typeface="Arial"/>
              <a:buChar char="•"/>
              <a:tabLst>
                <a:tab pos="240665" algn="l"/>
              </a:tabLst>
            </a:pPr>
            <a:r>
              <a:rPr sz="2400" b="1" spc="-10" dirty="0">
                <a:latin typeface="Calibri"/>
                <a:cs typeface="Calibri"/>
              </a:rPr>
              <a:t>Managemen</a:t>
            </a:r>
            <a:r>
              <a:rPr sz="2400" spc="-10" dirty="0">
                <a:latin typeface="Calibri"/>
                <a:cs typeface="Calibri"/>
              </a:rPr>
              <a:t>t</a:t>
            </a:r>
            <a:r>
              <a:rPr sz="2400" spc="-45" dirty="0">
                <a:latin typeface="Calibri"/>
                <a:cs typeface="Calibri"/>
              </a:rPr>
              <a:t> </a:t>
            </a:r>
            <a:r>
              <a:rPr sz="2400" dirty="0">
                <a:latin typeface="Calibri"/>
                <a:cs typeface="Calibri"/>
              </a:rPr>
              <a:t>is</a:t>
            </a:r>
            <a:r>
              <a:rPr sz="2400" spc="-35" dirty="0">
                <a:latin typeface="Calibri"/>
                <a:cs typeface="Calibri"/>
              </a:rPr>
              <a:t> </a:t>
            </a:r>
            <a:r>
              <a:rPr sz="2400" dirty="0">
                <a:latin typeface="Calibri"/>
                <a:cs typeface="Calibri"/>
              </a:rPr>
              <a:t>the</a:t>
            </a:r>
            <a:r>
              <a:rPr sz="2400" spc="-30" dirty="0">
                <a:latin typeface="Calibri"/>
                <a:cs typeface="Calibri"/>
              </a:rPr>
              <a:t> </a:t>
            </a:r>
            <a:r>
              <a:rPr sz="2400" dirty="0">
                <a:latin typeface="Calibri"/>
                <a:cs typeface="Calibri"/>
              </a:rPr>
              <a:t>same</a:t>
            </a:r>
            <a:r>
              <a:rPr sz="2400" spc="-40" dirty="0">
                <a:latin typeface="Calibri"/>
                <a:cs typeface="Calibri"/>
              </a:rPr>
              <a:t> </a:t>
            </a:r>
            <a:r>
              <a:rPr sz="2400" dirty="0">
                <a:latin typeface="Calibri"/>
                <a:cs typeface="Calibri"/>
              </a:rPr>
              <a:t>of</a:t>
            </a:r>
            <a:r>
              <a:rPr sz="2400" spc="-40" dirty="0">
                <a:latin typeface="Calibri"/>
                <a:cs typeface="Calibri"/>
              </a:rPr>
              <a:t> </a:t>
            </a:r>
            <a:r>
              <a:rPr sz="2400" dirty="0">
                <a:latin typeface="Calibri"/>
                <a:cs typeface="Calibri"/>
              </a:rPr>
              <a:t>mitral</a:t>
            </a:r>
            <a:r>
              <a:rPr sz="2400" spc="-50" dirty="0">
                <a:latin typeface="Calibri"/>
                <a:cs typeface="Calibri"/>
              </a:rPr>
              <a:t> </a:t>
            </a:r>
            <a:r>
              <a:rPr sz="2400" spc="-10" dirty="0">
                <a:latin typeface="Calibri"/>
                <a:cs typeface="Calibri"/>
              </a:rPr>
              <a:t>stenosis</a:t>
            </a:r>
            <a:endParaRPr sz="2400" dirty="0">
              <a:latin typeface="Calibri"/>
              <a:cs typeface="Calibri"/>
            </a:endParaRPr>
          </a:p>
        </p:txBody>
      </p:sp>
      <p:sp>
        <p:nvSpPr>
          <p:cNvPr id="10" name="object 10"/>
          <p:cNvSpPr/>
          <p:nvPr/>
        </p:nvSpPr>
        <p:spPr>
          <a:xfrm>
            <a:off x="4699127" y="4767198"/>
            <a:ext cx="3514725" cy="20320"/>
          </a:xfrm>
          <a:custGeom>
            <a:avLst/>
            <a:gdLst/>
            <a:ahLst/>
            <a:cxnLst/>
            <a:rect l="l" t="t" r="r" b="b"/>
            <a:pathLst>
              <a:path w="3514725" h="20320">
                <a:moveTo>
                  <a:pt x="3514344" y="0"/>
                </a:moveTo>
                <a:lnTo>
                  <a:pt x="0" y="0"/>
                </a:lnTo>
                <a:lnTo>
                  <a:pt x="0" y="19812"/>
                </a:lnTo>
                <a:lnTo>
                  <a:pt x="3514344" y="19812"/>
                </a:lnTo>
                <a:lnTo>
                  <a:pt x="3514344" y="0"/>
                </a:lnTo>
                <a:close/>
              </a:path>
            </a:pathLst>
          </a:custGeom>
          <a:solidFill>
            <a:srgbClr val="FF0000"/>
          </a:solidFill>
        </p:spPr>
        <p:txBody>
          <a:bodyPr wrap="square" lIns="0" tIns="0" rIns="0" bIns="0" rtlCol="0"/>
          <a:lstStyle/>
          <a:p>
            <a:endParaRPr/>
          </a:p>
        </p:txBody>
      </p:sp>
      <p:sp>
        <p:nvSpPr>
          <p:cNvPr id="11" name="object 11"/>
          <p:cNvSpPr txBox="1"/>
          <p:nvPr/>
        </p:nvSpPr>
        <p:spPr>
          <a:xfrm>
            <a:off x="1261999" y="4415790"/>
            <a:ext cx="8253730" cy="391160"/>
          </a:xfrm>
          <a:prstGeom prst="rect">
            <a:avLst/>
          </a:prstGeom>
        </p:spPr>
        <p:txBody>
          <a:bodyPr vert="horz" wrap="square" lIns="0" tIns="12700" rIns="0" bIns="0" rtlCol="0">
            <a:spAutoFit/>
          </a:bodyPr>
          <a:lstStyle/>
          <a:p>
            <a:pPr marL="309880" indent="-297180">
              <a:lnSpc>
                <a:spcPct val="100000"/>
              </a:lnSpc>
              <a:spcBef>
                <a:spcPts val="100"/>
              </a:spcBef>
              <a:buFont typeface="Arial"/>
              <a:buChar char="•"/>
              <a:tabLst>
                <a:tab pos="309880" algn="l"/>
              </a:tabLst>
            </a:pPr>
            <a:r>
              <a:rPr sz="2400" dirty="0">
                <a:latin typeface="Calibri"/>
                <a:cs typeface="Calibri"/>
              </a:rPr>
              <a:t>If</a:t>
            </a:r>
            <a:r>
              <a:rPr sz="2400" spc="-70" dirty="0">
                <a:latin typeface="Calibri"/>
                <a:cs typeface="Calibri"/>
              </a:rPr>
              <a:t> </a:t>
            </a:r>
            <a:r>
              <a:rPr sz="2400" dirty="0">
                <a:latin typeface="Calibri"/>
                <a:cs typeface="Calibri"/>
              </a:rPr>
              <a:t>the</a:t>
            </a:r>
            <a:r>
              <a:rPr sz="2400" spc="-55" dirty="0">
                <a:latin typeface="Calibri"/>
                <a:cs typeface="Calibri"/>
              </a:rPr>
              <a:t> </a:t>
            </a:r>
            <a:r>
              <a:rPr sz="2400" spc="-20" dirty="0">
                <a:latin typeface="Calibri"/>
                <a:cs typeface="Calibri"/>
              </a:rPr>
              <a:t>woman’s</a:t>
            </a:r>
            <a:r>
              <a:rPr sz="2400" spc="-75" dirty="0">
                <a:latin typeface="Calibri"/>
                <a:cs typeface="Calibri"/>
              </a:rPr>
              <a:t> </a:t>
            </a:r>
            <a:r>
              <a:rPr sz="2400" dirty="0">
                <a:latin typeface="Calibri"/>
                <a:cs typeface="Calibri"/>
              </a:rPr>
              <a:t>condition</a:t>
            </a:r>
            <a:r>
              <a:rPr sz="2400" spc="-60" dirty="0">
                <a:latin typeface="Calibri"/>
                <a:cs typeface="Calibri"/>
              </a:rPr>
              <a:t> </a:t>
            </a:r>
            <a:r>
              <a:rPr sz="2400" spc="-10" dirty="0">
                <a:solidFill>
                  <a:srgbClr val="FF0000"/>
                </a:solidFill>
                <a:latin typeface="Calibri"/>
                <a:cs typeface="Calibri"/>
              </a:rPr>
              <a:t>deteriorates</a:t>
            </a:r>
            <a:r>
              <a:rPr sz="2400" spc="-80" dirty="0">
                <a:solidFill>
                  <a:srgbClr val="FF0000"/>
                </a:solidFill>
                <a:latin typeface="Calibri"/>
                <a:cs typeface="Calibri"/>
              </a:rPr>
              <a:t> </a:t>
            </a:r>
            <a:r>
              <a:rPr sz="2400" spc="-10" dirty="0">
                <a:solidFill>
                  <a:srgbClr val="FF0000"/>
                </a:solidFill>
                <a:latin typeface="Calibri"/>
                <a:cs typeface="Calibri"/>
              </a:rPr>
              <a:t>before</a:t>
            </a:r>
            <a:r>
              <a:rPr sz="2400" spc="-45" dirty="0">
                <a:solidFill>
                  <a:srgbClr val="FF0000"/>
                </a:solidFill>
                <a:latin typeface="Calibri"/>
                <a:cs typeface="Calibri"/>
              </a:rPr>
              <a:t> </a:t>
            </a:r>
            <a:r>
              <a:rPr sz="2400" dirty="0">
                <a:solidFill>
                  <a:srgbClr val="FF0000"/>
                </a:solidFill>
                <a:latin typeface="Calibri"/>
                <a:cs typeface="Calibri"/>
              </a:rPr>
              <a:t>delivery</a:t>
            </a:r>
            <a:r>
              <a:rPr sz="2400" spc="-55" dirty="0">
                <a:solidFill>
                  <a:srgbClr val="FF0000"/>
                </a:solidFill>
                <a:latin typeface="Calibri"/>
                <a:cs typeface="Calibri"/>
              </a:rPr>
              <a:t> </a:t>
            </a:r>
            <a:r>
              <a:rPr sz="2400" dirty="0">
                <a:latin typeface="Calibri"/>
                <a:cs typeface="Calibri"/>
              </a:rPr>
              <a:t>is</a:t>
            </a:r>
            <a:r>
              <a:rPr sz="2400" spc="-60" dirty="0">
                <a:latin typeface="Calibri"/>
                <a:cs typeface="Calibri"/>
              </a:rPr>
              <a:t> </a:t>
            </a:r>
            <a:r>
              <a:rPr sz="2400" spc="-10" dirty="0">
                <a:latin typeface="Calibri"/>
                <a:cs typeface="Calibri"/>
              </a:rPr>
              <a:t>feasible,</a:t>
            </a:r>
            <a:endParaRPr sz="2400" dirty="0">
              <a:latin typeface="Calibri"/>
              <a:cs typeface="Calibri"/>
            </a:endParaRPr>
          </a:p>
        </p:txBody>
      </p:sp>
      <p:sp>
        <p:nvSpPr>
          <p:cNvPr id="12" name="object 12"/>
          <p:cNvSpPr txBox="1"/>
          <p:nvPr/>
        </p:nvSpPr>
        <p:spPr>
          <a:xfrm>
            <a:off x="1503299" y="4770246"/>
            <a:ext cx="8031480" cy="372110"/>
          </a:xfrm>
          <a:prstGeom prst="rect">
            <a:avLst/>
          </a:prstGeom>
          <a:solidFill>
            <a:srgbClr val="FFFF00"/>
          </a:solidFill>
        </p:spPr>
        <p:txBody>
          <a:bodyPr vert="horz" wrap="square" lIns="0" tIns="0" rIns="0" bIns="0" rtlCol="0">
            <a:spAutoFit/>
          </a:bodyPr>
          <a:lstStyle/>
          <a:p>
            <a:pPr>
              <a:lnSpc>
                <a:spcPts val="2780"/>
              </a:lnSpc>
            </a:pPr>
            <a:r>
              <a:rPr sz="2400" dirty="0">
                <a:latin typeface="Calibri"/>
                <a:cs typeface="Calibri"/>
              </a:rPr>
              <a:t>surgical</a:t>
            </a:r>
            <a:r>
              <a:rPr sz="2400" spc="-65" dirty="0">
                <a:latin typeface="Calibri"/>
                <a:cs typeface="Calibri"/>
              </a:rPr>
              <a:t> </a:t>
            </a:r>
            <a:r>
              <a:rPr sz="2400" spc="-10" dirty="0">
                <a:latin typeface="Calibri"/>
                <a:cs typeface="Calibri"/>
              </a:rPr>
              <a:t>intervention</a:t>
            </a:r>
            <a:r>
              <a:rPr sz="2400" spc="-60" dirty="0">
                <a:latin typeface="Calibri"/>
                <a:cs typeface="Calibri"/>
              </a:rPr>
              <a:t> </a:t>
            </a:r>
            <a:r>
              <a:rPr sz="2400" dirty="0">
                <a:latin typeface="Calibri"/>
                <a:cs typeface="Calibri"/>
              </a:rPr>
              <a:t>such</a:t>
            </a:r>
            <a:r>
              <a:rPr sz="2400" spc="-50" dirty="0">
                <a:latin typeface="Calibri"/>
                <a:cs typeface="Calibri"/>
              </a:rPr>
              <a:t> </a:t>
            </a:r>
            <a:r>
              <a:rPr sz="2400" dirty="0">
                <a:latin typeface="Calibri"/>
                <a:cs typeface="Calibri"/>
              </a:rPr>
              <a:t>as</a:t>
            </a:r>
            <a:r>
              <a:rPr sz="2400" spc="-55" dirty="0">
                <a:latin typeface="Calibri"/>
                <a:cs typeface="Calibri"/>
              </a:rPr>
              <a:t> </a:t>
            </a:r>
            <a:r>
              <a:rPr sz="2400" dirty="0">
                <a:latin typeface="Calibri"/>
                <a:cs typeface="Calibri"/>
              </a:rPr>
              <a:t>balloon</a:t>
            </a:r>
            <a:r>
              <a:rPr sz="2400" spc="-55" dirty="0">
                <a:latin typeface="Calibri"/>
                <a:cs typeface="Calibri"/>
              </a:rPr>
              <a:t> </a:t>
            </a:r>
            <a:r>
              <a:rPr sz="2400" dirty="0">
                <a:latin typeface="Calibri"/>
                <a:cs typeface="Calibri"/>
              </a:rPr>
              <a:t>or</a:t>
            </a:r>
            <a:r>
              <a:rPr sz="2400" spc="-50" dirty="0">
                <a:latin typeface="Calibri"/>
                <a:cs typeface="Calibri"/>
              </a:rPr>
              <a:t> </a:t>
            </a:r>
            <a:r>
              <a:rPr sz="2400" dirty="0">
                <a:latin typeface="Calibri"/>
                <a:cs typeface="Calibri"/>
              </a:rPr>
              <a:t>surgical</a:t>
            </a:r>
            <a:r>
              <a:rPr sz="2400" spc="-60" dirty="0">
                <a:latin typeface="Calibri"/>
                <a:cs typeface="Calibri"/>
              </a:rPr>
              <a:t> </a:t>
            </a:r>
            <a:r>
              <a:rPr sz="2400" dirty="0">
                <a:latin typeface="Calibri"/>
                <a:cs typeface="Calibri"/>
              </a:rPr>
              <a:t>aortic</a:t>
            </a:r>
            <a:r>
              <a:rPr sz="2400" spc="-70" dirty="0">
                <a:latin typeface="Calibri"/>
                <a:cs typeface="Calibri"/>
              </a:rPr>
              <a:t> </a:t>
            </a:r>
            <a:r>
              <a:rPr sz="2400" spc="-10" dirty="0">
                <a:latin typeface="Calibri"/>
                <a:cs typeface="Calibri"/>
              </a:rPr>
              <a:t>valvotomy</a:t>
            </a:r>
            <a:endParaRPr sz="2400" dirty="0">
              <a:latin typeface="Calibri"/>
              <a:cs typeface="Calibri"/>
            </a:endParaRPr>
          </a:p>
        </p:txBody>
      </p:sp>
      <p:sp>
        <p:nvSpPr>
          <p:cNvPr id="13" name="object 13"/>
          <p:cNvSpPr txBox="1"/>
          <p:nvPr/>
        </p:nvSpPr>
        <p:spPr>
          <a:xfrm>
            <a:off x="1503299" y="5120766"/>
            <a:ext cx="2245360" cy="350520"/>
          </a:xfrm>
          <a:prstGeom prst="rect">
            <a:avLst/>
          </a:prstGeom>
          <a:solidFill>
            <a:srgbClr val="FFFF00"/>
          </a:solidFill>
        </p:spPr>
        <p:txBody>
          <a:bodyPr vert="horz" wrap="square" lIns="0" tIns="0" rIns="0" bIns="0" rtlCol="0">
            <a:spAutoFit/>
          </a:bodyPr>
          <a:lstStyle/>
          <a:p>
            <a:pPr>
              <a:lnSpc>
                <a:spcPts val="2615"/>
              </a:lnSpc>
            </a:pPr>
            <a:r>
              <a:rPr sz="2400" dirty="0">
                <a:latin typeface="Calibri"/>
                <a:cs typeface="Calibri"/>
              </a:rPr>
              <a:t>can</a:t>
            </a:r>
            <a:r>
              <a:rPr sz="2400" spc="-45" dirty="0">
                <a:latin typeface="Calibri"/>
                <a:cs typeface="Calibri"/>
              </a:rPr>
              <a:t> </a:t>
            </a:r>
            <a:r>
              <a:rPr sz="2400" dirty="0">
                <a:latin typeface="Calibri"/>
                <a:cs typeface="Calibri"/>
              </a:rPr>
              <a:t>be</a:t>
            </a:r>
            <a:r>
              <a:rPr sz="2400" spc="-35" dirty="0">
                <a:latin typeface="Calibri"/>
                <a:cs typeface="Calibri"/>
              </a:rPr>
              <a:t> </a:t>
            </a:r>
            <a:r>
              <a:rPr sz="2400" spc="-10" dirty="0">
                <a:latin typeface="Calibri"/>
                <a:cs typeface="Calibri"/>
              </a:rPr>
              <a:t>considered</a:t>
            </a:r>
            <a:endParaRPr sz="2400">
              <a:latin typeface="Calibri"/>
              <a:cs typeface="Calibri"/>
            </a:endParaRPr>
          </a:p>
        </p:txBody>
      </p:sp>
      <p:sp>
        <p:nvSpPr>
          <p:cNvPr id="14" name="object 14"/>
          <p:cNvSpPr txBox="1"/>
          <p:nvPr/>
        </p:nvSpPr>
        <p:spPr>
          <a:xfrm>
            <a:off x="3735704" y="5074158"/>
            <a:ext cx="57658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a:t>
            </a:r>
            <a:r>
              <a:rPr sz="2400" spc="-35" dirty="0">
                <a:latin typeface="Calibri"/>
                <a:cs typeface="Calibri"/>
              </a:rPr>
              <a:t> </a:t>
            </a:r>
            <a:r>
              <a:rPr sz="2400" dirty="0">
                <a:latin typeface="Calibri"/>
                <a:cs typeface="Calibri"/>
              </a:rPr>
              <a:t>although</a:t>
            </a:r>
            <a:r>
              <a:rPr sz="2400" spc="-40" dirty="0">
                <a:latin typeface="Calibri"/>
                <a:cs typeface="Calibri"/>
              </a:rPr>
              <a:t> </a:t>
            </a:r>
            <a:r>
              <a:rPr sz="2400" dirty="0">
                <a:latin typeface="Calibri"/>
                <a:cs typeface="Calibri"/>
              </a:rPr>
              <a:t>there</a:t>
            </a:r>
            <a:r>
              <a:rPr sz="2400" spc="-30" dirty="0">
                <a:latin typeface="Calibri"/>
                <a:cs typeface="Calibri"/>
              </a:rPr>
              <a:t> </a:t>
            </a:r>
            <a:r>
              <a:rPr sz="2400" dirty="0">
                <a:latin typeface="Calibri"/>
                <a:cs typeface="Calibri"/>
              </a:rPr>
              <a:t>is</a:t>
            </a:r>
            <a:r>
              <a:rPr sz="2400" spc="-50" dirty="0">
                <a:latin typeface="Calibri"/>
                <a:cs typeface="Calibri"/>
              </a:rPr>
              <a:t> </a:t>
            </a:r>
            <a:r>
              <a:rPr sz="2400" dirty="0">
                <a:latin typeface="Calibri"/>
                <a:cs typeface="Calibri"/>
              </a:rPr>
              <a:t>less</a:t>
            </a:r>
            <a:r>
              <a:rPr sz="2400" spc="-35" dirty="0">
                <a:latin typeface="Calibri"/>
                <a:cs typeface="Calibri"/>
              </a:rPr>
              <a:t> </a:t>
            </a:r>
            <a:r>
              <a:rPr sz="2400" dirty="0">
                <a:latin typeface="Calibri"/>
                <a:cs typeface="Calibri"/>
              </a:rPr>
              <a:t>experience</a:t>
            </a:r>
            <a:r>
              <a:rPr sz="2400" spc="-45" dirty="0">
                <a:latin typeface="Calibri"/>
                <a:cs typeface="Calibri"/>
              </a:rPr>
              <a:t> </a:t>
            </a:r>
            <a:r>
              <a:rPr sz="2400" dirty="0">
                <a:latin typeface="Calibri"/>
                <a:cs typeface="Calibri"/>
              </a:rPr>
              <a:t>and</a:t>
            </a:r>
            <a:r>
              <a:rPr sz="2400" spc="-35" dirty="0">
                <a:latin typeface="Calibri"/>
                <a:cs typeface="Calibri"/>
              </a:rPr>
              <a:t> </a:t>
            </a:r>
            <a:r>
              <a:rPr sz="2400" spc="-10" dirty="0">
                <a:latin typeface="Calibri"/>
                <a:cs typeface="Calibri"/>
              </a:rPr>
              <a:t>success</a:t>
            </a:r>
            <a:endParaRPr sz="2400">
              <a:latin typeface="Calibri"/>
              <a:cs typeface="Calibri"/>
            </a:endParaRPr>
          </a:p>
        </p:txBody>
      </p:sp>
      <p:sp>
        <p:nvSpPr>
          <p:cNvPr id="15" name="object 15"/>
          <p:cNvSpPr txBox="1"/>
          <p:nvPr/>
        </p:nvSpPr>
        <p:spPr>
          <a:xfrm>
            <a:off x="1490852" y="5403291"/>
            <a:ext cx="31496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than</a:t>
            </a:r>
            <a:r>
              <a:rPr sz="2400" spc="-35" dirty="0">
                <a:latin typeface="Calibri"/>
                <a:cs typeface="Calibri"/>
              </a:rPr>
              <a:t> </a:t>
            </a:r>
            <a:r>
              <a:rPr sz="2400" dirty="0">
                <a:latin typeface="Calibri"/>
                <a:cs typeface="Calibri"/>
              </a:rPr>
              <a:t>with</a:t>
            </a:r>
            <a:r>
              <a:rPr sz="2400" spc="-45" dirty="0">
                <a:latin typeface="Calibri"/>
                <a:cs typeface="Calibri"/>
              </a:rPr>
              <a:t> </a:t>
            </a:r>
            <a:r>
              <a:rPr sz="2400" dirty="0">
                <a:latin typeface="Calibri"/>
                <a:cs typeface="Calibri"/>
              </a:rPr>
              <a:t>mitral</a:t>
            </a:r>
            <a:r>
              <a:rPr sz="2400" spc="-50" dirty="0">
                <a:latin typeface="Calibri"/>
                <a:cs typeface="Calibri"/>
              </a:rPr>
              <a:t> </a:t>
            </a:r>
            <a:r>
              <a:rPr sz="2400" spc="-10" dirty="0">
                <a:latin typeface="Calibri"/>
                <a:cs typeface="Calibri"/>
              </a:rPr>
              <a:t>stenosis.</a:t>
            </a:r>
            <a:endParaRPr sz="2400">
              <a:latin typeface="Calibri"/>
              <a:cs typeface="Calibri"/>
            </a:endParaRPr>
          </a:p>
        </p:txBody>
      </p:sp>
      <p:sp>
        <p:nvSpPr>
          <p:cNvPr id="16" name="object 16"/>
          <p:cNvSpPr/>
          <p:nvPr/>
        </p:nvSpPr>
        <p:spPr>
          <a:xfrm>
            <a:off x="8115300" y="6115811"/>
            <a:ext cx="1866900" cy="742315"/>
          </a:xfrm>
          <a:custGeom>
            <a:avLst/>
            <a:gdLst/>
            <a:ahLst/>
            <a:cxnLst/>
            <a:rect l="l" t="t" r="r" b="b"/>
            <a:pathLst>
              <a:path w="1866900" h="742315">
                <a:moveTo>
                  <a:pt x="1866900" y="742188"/>
                </a:moveTo>
                <a:lnTo>
                  <a:pt x="1459230" y="336804"/>
                </a:lnTo>
                <a:lnTo>
                  <a:pt x="1273124" y="521868"/>
                </a:lnTo>
                <a:lnTo>
                  <a:pt x="747522" y="0"/>
                </a:lnTo>
                <a:lnTo>
                  <a:pt x="0" y="742188"/>
                </a:lnTo>
                <a:lnTo>
                  <a:pt x="1051560" y="742188"/>
                </a:lnTo>
                <a:lnTo>
                  <a:pt x="1495044" y="742188"/>
                </a:lnTo>
                <a:lnTo>
                  <a:pt x="1866900" y="742188"/>
                </a:lnTo>
                <a:close/>
              </a:path>
            </a:pathLst>
          </a:custGeom>
          <a:solidFill>
            <a:srgbClr val="4472C4">
              <a:alpha val="30198"/>
            </a:srgbClr>
          </a:solidFill>
        </p:spPr>
        <p:txBody>
          <a:bodyPr wrap="square" lIns="0" tIns="0" rIns="0" bIns="0" rtlCol="0"/>
          <a:lstStyle/>
          <a:p>
            <a:endParaRPr/>
          </a:p>
        </p:txBody>
      </p:sp>
      <p:sp>
        <p:nvSpPr>
          <p:cNvPr id="18" name="object 9">
            <a:extLst>
              <a:ext uri="{FF2B5EF4-FFF2-40B4-BE49-F238E27FC236}">
                <a16:creationId xmlns:a16="http://schemas.microsoft.com/office/drawing/2014/main" id="{523C3E1B-C369-7188-5EA7-482DAB2BB6B3}"/>
              </a:ext>
            </a:extLst>
          </p:cNvPr>
          <p:cNvSpPr txBox="1"/>
          <p:nvPr/>
        </p:nvSpPr>
        <p:spPr>
          <a:xfrm>
            <a:off x="1047347" y="1799081"/>
            <a:ext cx="7893684" cy="2847574"/>
          </a:xfrm>
          <a:prstGeom prst="rect">
            <a:avLst/>
          </a:prstGeom>
        </p:spPr>
        <p:txBody>
          <a:bodyPr vert="horz" wrap="square" lIns="0" tIns="104775" rIns="0" bIns="0" rtlCol="0">
            <a:spAutoFit/>
          </a:bodyPr>
          <a:lstStyle/>
          <a:p>
            <a:pPr marL="241300">
              <a:lnSpc>
                <a:spcPct val="100000"/>
              </a:lnSpc>
              <a:spcBef>
                <a:spcPts val="825"/>
              </a:spcBef>
            </a:pPr>
            <a:endParaRPr lang="en-US" sz="2400" spc="-40" dirty="0">
              <a:latin typeface="Calibri"/>
              <a:cs typeface="Calibri"/>
            </a:endParaRPr>
          </a:p>
          <a:p>
            <a:pPr marL="240029" marR="5080" indent="-227965">
              <a:lnSpc>
                <a:spcPts val="2590"/>
              </a:lnSpc>
              <a:spcBef>
                <a:spcPts val="1050"/>
              </a:spcBef>
              <a:buFont typeface="Arial"/>
              <a:buChar char="•"/>
              <a:tabLst>
                <a:tab pos="241300" algn="l"/>
              </a:tabLst>
            </a:pPr>
            <a:r>
              <a:rPr sz="2400" spc="-60" dirty="0">
                <a:solidFill>
                  <a:srgbClr val="FF0000"/>
                </a:solidFill>
                <a:latin typeface="Calibri"/>
                <a:cs typeface="Calibri"/>
              </a:rPr>
              <a:t> </a:t>
            </a:r>
            <a:endParaRPr lang="en-US" sz="2400" spc="-25" dirty="0">
              <a:solidFill>
                <a:srgbClr val="FF0000"/>
              </a:solidFill>
              <a:latin typeface="Calibri"/>
              <a:cs typeface="Calibri"/>
            </a:endParaRPr>
          </a:p>
          <a:p>
            <a:pPr marL="240029" marR="5080" indent="-227965">
              <a:lnSpc>
                <a:spcPts val="2590"/>
              </a:lnSpc>
              <a:spcBef>
                <a:spcPts val="1050"/>
              </a:spcBef>
              <a:buFont typeface="Arial"/>
              <a:buChar char="•"/>
              <a:tabLst>
                <a:tab pos="241300" algn="l"/>
              </a:tabLst>
            </a:pPr>
            <a:r>
              <a:rPr sz="2400" spc="-25" dirty="0">
                <a:solidFill>
                  <a:srgbClr val="FF0000"/>
                </a:solidFill>
                <a:latin typeface="Calibri"/>
                <a:cs typeface="Calibri"/>
              </a:rPr>
              <a:t>	</a:t>
            </a:r>
            <a:r>
              <a:rPr sz="2400" spc="-40" dirty="0">
                <a:solidFill>
                  <a:srgbClr val="FF0000"/>
                </a:solidFill>
                <a:latin typeface="Calibri"/>
                <a:cs typeface="Calibri"/>
              </a:rPr>
              <a:t> </a:t>
            </a:r>
            <a:endParaRPr lang="en-US" sz="2400" spc="-50" dirty="0">
              <a:solidFill>
                <a:srgbClr val="FF0000"/>
              </a:solidFill>
              <a:latin typeface="Calibri"/>
              <a:cs typeface="Calibri"/>
            </a:endParaRPr>
          </a:p>
          <a:p>
            <a:pPr marL="240029" marR="5080" indent="-227965">
              <a:lnSpc>
                <a:spcPts val="2590"/>
              </a:lnSpc>
              <a:spcBef>
                <a:spcPts val="1050"/>
              </a:spcBef>
              <a:buFont typeface="Arial"/>
              <a:buChar char="•"/>
              <a:tabLst>
                <a:tab pos="241300" algn="l"/>
              </a:tabLst>
            </a:pPr>
            <a:endParaRPr lang="en-US" sz="2400" spc="-50" dirty="0">
              <a:solidFill>
                <a:srgbClr val="FF0000"/>
              </a:solidFill>
              <a:latin typeface="Calibri"/>
              <a:cs typeface="Calibri"/>
            </a:endParaRPr>
          </a:p>
          <a:p>
            <a:pPr marL="240029" marR="5080" indent="-227965">
              <a:lnSpc>
                <a:spcPts val="2590"/>
              </a:lnSpc>
              <a:spcBef>
                <a:spcPts val="1050"/>
              </a:spcBef>
              <a:buFont typeface="Arial"/>
              <a:buChar char="•"/>
              <a:tabLst>
                <a:tab pos="241300" algn="l"/>
              </a:tabLst>
            </a:pPr>
            <a:endParaRPr lang="en-US" sz="2400" spc="-50" dirty="0">
              <a:solidFill>
                <a:srgbClr val="FF0000"/>
              </a:solidFill>
              <a:latin typeface="Calibri"/>
              <a:cs typeface="Calibri"/>
            </a:endParaRPr>
          </a:p>
          <a:p>
            <a:pPr marL="240029" marR="5080" indent="-227965">
              <a:lnSpc>
                <a:spcPts val="2590"/>
              </a:lnSpc>
              <a:spcBef>
                <a:spcPts val="1050"/>
              </a:spcBef>
              <a:buFont typeface="Arial"/>
              <a:buChar char="•"/>
              <a:tabLst>
                <a:tab pos="241300" algn="l"/>
              </a:tabLst>
            </a:pPr>
            <a:endParaRPr sz="2400" dirty="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758D-89AC-EDB9-A86A-FA6870CBDED4}"/>
              </a:ext>
            </a:extLst>
          </p:cNvPr>
          <p:cNvSpPr>
            <a:spLocks noGrp="1"/>
          </p:cNvSpPr>
          <p:nvPr>
            <p:ph type="title"/>
          </p:nvPr>
        </p:nvSpPr>
        <p:spPr/>
        <p:txBody>
          <a:bodyPr/>
          <a:lstStyle/>
          <a:p>
            <a:endParaRPr lang="en-JO"/>
          </a:p>
        </p:txBody>
      </p:sp>
      <p:sp>
        <p:nvSpPr>
          <p:cNvPr id="3" name="Text Placeholder 2">
            <a:extLst>
              <a:ext uri="{FF2B5EF4-FFF2-40B4-BE49-F238E27FC236}">
                <a16:creationId xmlns:a16="http://schemas.microsoft.com/office/drawing/2014/main" id="{A7C90F86-3F34-85C6-BAB6-C2D476F10AD8}"/>
              </a:ext>
            </a:extLst>
          </p:cNvPr>
          <p:cNvSpPr>
            <a:spLocks noGrp="1"/>
          </p:cNvSpPr>
          <p:nvPr>
            <p:ph type="body" idx="1"/>
          </p:nvPr>
        </p:nvSpPr>
        <p:spPr>
          <a:xfrm>
            <a:off x="301445" y="1168603"/>
            <a:ext cx="11168380" cy="5339923"/>
          </a:xfrm>
        </p:spPr>
        <p:txBody>
          <a:bodyPr/>
          <a:lstStyle/>
          <a:p>
            <a:r>
              <a:rPr lang="en-US" sz="2400" b="1" i="0" u="none" strike="noStrike" dirty="0">
                <a:solidFill>
                  <a:srgbClr val="000000"/>
                </a:solidFill>
                <a:effectLst/>
                <a:latin typeface="Century Gothic" panose="020B0502020202020204" pitchFamily="34" charset="0"/>
              </a:rPr>
              <a:t>Management</a:t>
            </a:r>
          </a:p>
          <a:p>
            <a:endParaRPr lang="en-US" b="0" i="0" u="none" strike="noStrike" dirty="0">
              <a:solidFill>
                <a:srgbClr val="000000"/>
              </a:solidFill>
              <a:effectLst/>
              <a:latin typeface="Century Gothic" panose="020B0502020202020204" pitchFamily="34" charset="0"/>
            </a:endParaRPr>
          </a:p>
          <a:p>
            <a:r>
              <a:rPr lang="en-US" i="0" u="none" strike="noStrike" dirty="0">
                <a:solidFill>
                  <a:srgbClr val="404040"/>
                </a:solidFill>
                <a:effectLst/>
                <a:latin typeface="Trebuchet MS" panose="020B0603020202020204" pitchFamily="34" charset="0"/>
              </a:rPr>
              <a:t>•For </a:t>
            </a:r>
            <a:r>
              <a:rPr lang="en-US" i="0" u="sng" strike="noStrike" dirty="0">
                <a:solidFill>
                  <a:srgbClr val="FFC000"/>
                </a:solidFill>
                <a:effectLst/>
                <a:latin typeface="Trebuchet MS" panose="020B0603020202020204" pitchFamily="34" charset="0"/>
              </a:rPr>
              <a:t>asymptomatic</a:t>
            </a:r>
            <a:r>
              <a:rPr lang="en-US" i="0" u="none" strike="noStrike" dirty="0">
                <a:solidFill>
                  <a:srgbClr val="404040"/>
                </a:solidFill>
                <a:effectLst/>
                <a:latin typeface="Trebuchet MS" panose="020B0603020202020204" pitchFamily="34" charset="0"/>
              </a:rPr>
              <a:t> women with aortic stenosis no</a:t>
            </a:r>
            <a:r>
              <a:rPr lang="en-GB" i="0" u="none" strike="noStrike" dirty="0">
                <a:solidFill>
                  <a:srgbClr val="404040"/>
                </a:solidFill>
                <a:effectLst/>
                <a:latin typeface="Trebuchet MS" panose="020B0603020202020204" pitchFamily="34" charset="0"/>
              </a:rPr>
              <a:t> </a:t>
            </a:r>
            <a:r>
              <a:rPr lang="en-US" i="0" u="none" strike="noStrike" dirty="0">
                <a:solidFill>
                  <a:srgbClr val="404040"/>
                </a:solidFill>
                <a:effectLst/>
                <a:latin typeface="Trebuchet MS" panose="020B0603020202020204" pitchFamily="34" charset="0"/>
              </a:rPr>
              <a:t>treatment except close </a:t>
            </a:r>
            <a:r>
              <a:rPr lang="en-GB" i="0" u="none" strike="noStrike" dirty="0">
                <a:solidFill>
                  <a:srgbClr val="404040"/>
                </a:solidFill>
                <a:effectLst/>
                <a:latin typeface="Trebuchet MS" panose="020B0603020202020204" pitchFamily="34" charset="0"/>
              </a:rPr>
              <a:t>o</a:t>
            </a:r>
            <a:r>
              <a:rPr lang="en-US" i="0" u="sng" strike="noStrike" dirty="0" err="1">
                <a:solidFill>
                  <a:srgbClr val="404040"/>
                </a:solidFill>
                <a:effectLst/>
                <a:latin typeface="Trebuchet MS" panose="020B0603020202020204" pitchFamily="34" charset="0"/>
              </a:rPr>
              <a:t>bservation</a:t>
            </a:r>
            <a:r>
              <a:rPr lang="en-US" i="0" u="none" strike="noStrike" dirty="0">
                <a:solidFill>
                  <a:srgbClr val="404040"/>
                </a:solidFill>
                <a:effectLst/>
                <a:latin typeface="Trebuchet MS" panose="020B0603020202020204" pitchFamily="34" charset="0"/>
              </a:rPr>
              <a:t> is required.</a:t>
            </a:r>
            <a:endParaRPr lang="en-GB" i="0" u="none" strike="noStrike" dirty="0">
              <a:solidFill>
                <a:srgbClr val="404040"/>
              </a:solidFill>
              <a:effectLst/>
              <a:latin typeface="Trebuchet MS" panose="020B0603020202020204" pitchFamily="34" charset="0"/>
            </a:endParaRPr>
          </a:p>
          <a:p>
            <a:endParaRPr lang="en-US" i="0" u="none" strike="noStrike" dirty="0">
              <a:solidFill>
                <a:srgbClr val="000000"/>
              </a:solidFill>
              <a:effectLst/>
              <a:latin typeface="Trebuchet MS" panose="020B0603020202020204" pitchFamily="34" charset="0"/>
            </a:endParaRPr>
          </a:p>
          <a:p>
            <a:r>
              <a:rPr lang="en-US" i="0" u="none" strike="noStrike" dirty="0">
                <a:solidFill>
                  <a:srgbClr val="404040"/>
                </a:solidFill>
                <a:effectLst/>
                <a:latin typeface="Trebuchet MS" panose="020B0603020202020204" pitchFamily="34" charset="0"/>
              </a:rPr>
              <a:t>•Management of a </a:t>
            </a:r>
            <a:r>
              <a:rPr lang="en-US" i="0" u="sng" strike="noStrike" dirty="0">
                <a:solidFill>
                  <a:srgbClr val="FFC000"/>
                </a:solidFill>
                <a:effectLst/>
                <a:latin typeface="Trebuchet MS" panose="020B0603020202020204" pitchFamily="34" charset="0"/>
              </a:rPr>
              <a:t>symptomatic</a:t>
            </a:r>
            <a:r>
              <a:rPr lang="en-US" i="0" u="none" strike="noStrike" dirty="0">
                <a:solidFill>
                  <a:srgbClr val="404040"/>
                </a:solidFill>
                <a:effectLst/>
                <a:latin typeface="Trebuchet MS" panose="020B0603020202020204" pitchFamily="34" charset="0"/>
              </a:rPr>
              <a:t> woman includes </a:t>
            </a:r>
            <a:r>
              <a:rPr lang="en-US" i="0" u="sng" strike="noStrike" dirty="0">
                <a:solidFill>
                  <a:srgbClr val="FFC000"/>
                </a:solidFill>
                <a:effectLst/>
                <a:latin typeface="Trebuchet MS" panose="020B0603020202020204" pitchFamily="34" charset="0"/>
              </a:rPr>
              <a:t>strict limitation of  </a:t>
            </a:r>
            <a:r>
              <a:rPr lang="en-US" i="0" u="sng" strike="noStrike" dirty="0" err="1">
                <a:solidFill>
                  <a:srgbClr val="FFC000"/>
                </a:solidFill>
                <a:effectLst/>
                <a:latin typeface="Trebuchet MS" panose="020B0603020202020204" pitchFamily="34" charset="0"/>
              </a:rPr>
              <a:t>activities,diuretics</a:t>
            </a:r>
            <a:endParaRPr lang="en-GB" i="0" u="sng" strike="noStrike" dirty="0">
              <a:solidFill>
                <a:srgbClr val="FFC000"/>
              </a:solidFill>
              <a:effectLst/>
              <a:latin typeface="Trebuchet MS" panose="020B0603020202020204" pitchFamily="34" charset="0"/>
            </a:endParaRPr>
          </a:p>
          <a:p>
            <a:endParaRPr lang="en-US" i="0" u="sng" strike="noStrike" dirty="0">
              <a:solidFill>
                <a:srgbClr val="FFC000"/>
              </a:solidFill>
              <a:effectLst/>
              <a:latin typeface="Trebuchet MS" panose="020B0603020202020204" pitchFamily="34" charset="0"/>
            </a:endParaRPr>
          </a:p>
          <a:p>
            <a:r>
              <a:rPr lang="en-US" i="0" u="none" strike="noStrike" dirty="0">
                <a:solidFill>
                  <a:srgbClr val="404040"/>
                </a:solidFill>
                <a:effectLst/>
                <a:latin typeface="Trebuchet MS" panose="020B0603020202020204" pitchFamily="34" charset="0"/>
              </a:rPr>
              <a:t>•If symptoms persist despite bed rest, </a:t>
            </a:r>
            <a:r>
              <a:rPr lang="en-US" i="0" u="sng" strike="noStrike" dirty="0">
                <a:solidFill>
                  <a:srgbClr val="FFC000"/>
                </a:solidFill>
                <a:effectLst/>
                <a:latin typeface="Trebuchet MS" panose="020B0603020202020204" pitchFamily="34" charset="0"/>
              </a:rPr>
              <a:t>surgical intervention</a:t>
            </a:r>
            <a:r>
              <a:rPr lang="en-US" i="0" u="none" strike="noStrike" dirty="0">
                <a:solidFill>
                  <a:srgbClr val="404040"/>
                </a:solidFill>
                <a:effectLst/>
                <a:latin typeface="Trebuchet MS" panose="020B0603020202020204" pitchFamily="34" charset="0"/>
              </a:rPr>
              <a:t> may be  considered</a:t>
            </a:r>
            <a:endParaRPr lang="en-GB" i="0" u="none" strike="noStrike" dirty="0">
              <a:solidFill>
                <a:srgbClr val="404040"/>
              </a:solidFill>
              <a:effectLst/>
              <a:latin typeface="Trebuchet MS" panose="020B0603020202020204" pitchFamily="34" charset="0"/>
            </a:endParaRPr>
          </a:p>
          <a:p>
            <a:endParaRPr lang="en-US" i="0" u="none" strike="noStrike" dirty="0">
              <a:solidFill>
                <a:srgbClr val="000000"/>
              </a:solidFill>
              <a:effectLst/>
              <a:latin typeface="Trebuchet MS" panose="020B0603020202020204" pitchFamily="34" charset="0"/>
            </a:endParaRPr>
          </a:p>
          <a:p>
            <a:r>
              <a:rPr lang="en-US" i="0" u="none" strike="noStrike" dirty="0">
                <a:solidFill>
                  <a:srgbClr val="404040"/>
                </a:solidFill>
                <a:effectLst/>
                <a:latin typeface="Trebuchet MS" panose="020B0603020202020204" pitchFamily="34" charset="0"/>
              </a:rPr>
              <a:t>•Women who develop </a:t>
            </a:r>
            <a:r>
              <a:rPr lang="en-US" i="0" u="sng" strike="noStrike" dirty="0">
                <a:solidFill>
                  <a:srgbClr val="FFC000"/>
                </a:solidFill>
                <a:effectLst/>
                <a:latin typeface="Trebuchet MS" panose="020B0603020202020204" pitchFamily="34" charset="0"/>
              </a:rPr>
              <a:t>severe symptoms early in pregnancy may consider  pregnancy termination.</a:t>
            </a:r>
            <a:endParaRPr lang="en-GB" i="0" u="sng" strike="noStrike" dirty="0">
              <a:solidFill>
                <a:srgbClr val="FFC000"/>
              </a:solidFill>
              <a:effectLst/>
              <a:latin typeface="Trebuchet MS" panose="020B0603020202020204" pitchFamily="34" charset="0"/>
            </a:endParaRPr>
          </a:p>
          <a:p>
            <a:endParaRPr lang="en-US" i="0" u="sng" strike="noStrike" dirty="0">
              <a:solidFill>
                <a:srgbClr val="FFC000"/>
              </a:solidFill>
              <a:effectLst/>
              <a:latin typeface="Trebuchet MS" panose="020B0603020202020204" pitchFamily="34" charset="0"/>
            </a:endParaRPr>
          </a:p>
          <a:p>
            <a:r>
              <a:rPr lang="en-US" i="0" u="none" strike="noStrike" dirty="0">
                <a:solidFill>
                  <a:srgbClr val="404040"/>
                </a:solidFill>
                <a:effectLst/>
                <a:latin typeface="Trebuchet MS" panose="020B0603020202020204" pitchFamily="34" charset="0"/>
              </a:rPr>
              <a:t>•The aortic valve can again narrow, or new aortic regurgitation may  develop. </a:t>
            </a:r>
            <a:endParaRPr lang="en-GB" i="0" u="none" strike="noStrike" dirty="0">
              <a:solidFill>
                <a:srgbClr val="404040"/>
              </a:solidFill>
              <a:effectLst/>
              <a:latin typeface="Trebuchet MS" panose="020B0603020202020204" pitchFamily="34" charset="0"/>
            </a:endParaRPr>
          </a:p>
          <a:p>
            <a:endParaRPr lang="en-US" i="0" u="none" strike="noStrike" dirty="0">
              <a:solidFill>
                <a:srgbClr val="404040"/>
              </a:solidFill>
              <a:effectLst/>
              <a:latin typeface="Trebuchet MS" panose="020B0603020202020204" pitchFamily="34" charset="0"/>
            </a:endParaRPr>
          </a:p>
          <a:p>
            <a:r>
              <a:rPr lang="en-US" i="0" u="none" strike="noStrike" dirty="0">
                <a:solidFill>
                  <a:srgbClr val="404040"/>
                </a:solidFill>
                <a:effectLst/>
                <a:latin typeface="Trebuchet MS" panose="020B0603020202020204" pitchFamily="34" charset="0"/>
              </a:rPr>
              <a:t>The alternative surgical approach—</a:t>
            </a:r>
            <a:r>
              <a:rPr lang="en-US" i="0" u="none" strike="noStrike" dirty="0">
                <a:solidFill>
                  <a:srgbClr val="00B050"/>
                </a:solidFill>
                <a:effectLst/>
                <a:latin typeface="Trebuchet MS" panose="020B0603020202020204" pitchFamily="34" charset="0"/>
              </a:rPr>
              <a:t>valve replacement—is  associated with significant risk of fetal demise because of cardiac bypass.</a:t>
            </a:r>
            <a:endParaRPr lang="en-GB" dirty="0">
              <a:solidFill>
                <a:srgbClr val="00B050"/>
              </a:solidFill>
              <a:latin typeface="Trebuchet MS" panose="020B0603020202020204" pitchFamily="34" charset="0"/>
            </a:endParaRPr>
          </a:p>
          <a:p>
            <a:endParaRPr lang="en-US" i="0" u="none" strike="noStrike" dirty="0">
              <a:solidFill>
                <a:srgbClr val="404040"/>
              </a:solidFill>
              <a:effectLst/>
              <a:latin typeface="Trebuchet MS" panose="020B0603020202020204" pitchFamily="34" charset="0"/>
            </a:endParaRPr>
          </a:p>
          <a:p>
            <a:r>
              <a:rPr lang="en-US" u="sng" dirty="0">
                <a:solidFill>
                  <a:srgbClr val="FFC000"/>
                </a:solidFill>
                <a:latin typeface="Trebuchet MS" panose="020B0603020202020204" pitchFamily="34" charset="0"/>
              </a:rPr>
              <a:t>Valve replacement has a high risk for </a:t>
            </a:r>
            <a:r>
              <a:rPr lang="en-US" u="sng" dirty="0" err="1">
                <a:solidFill>
                  <a:srgbClr val="FFC000"/>
                </a:solidFill>
                <a:latin typeface="Trebuchet MS" panose="020B0603020202020204" pitchFamily="34" charset="0"/>
              </a:rPr>
              <a:t>thrombous</a:t>
            </a:r>
            <a:r>
              <a:rPr lang="en-US" u="sng" dirty="0">
                <a:solidFill>
                  <a:srgbClr val="FFC000"/>
                </a:solidFill>
                <a:latin typeface="Trebuchet MS" panose="020B0603020202020204" pitchFamily="34" charset="0"/>
              </a:rPr>
              <a:t> formation and need life long anticoagulants (warfarin) and increase risk of postpartum hemorrhage </a:t>
            </a:r>
          </a:p>
          <a:p>
            <a:endParaRPr lang="en-US" b="0" i="0" u="none" strike="noStrike" dirty="0">
              <a:solidFill>
                <a:srgbClr val="000000"/>
              </a:solidFill>
              <a:effectLst/>
              <a:latin typeface="Trebuchet MS" panose="020B0603020202020204" pitchFamily="34" charset="0"/>
            </a:endParaRPr>
          </a:p>
        </p:txBody>
      </p:sp>
      <p:sp>
        <p:nvSpPr>
          <p:cNvPr id="5" name="TextBox 4">
            <a:extLst>
              <a:ext uri="{FF2B5EF4-FFF2-40B4-BE49-F238E27FC236}">
                <a16:creationId xmlns:a16="http://schemas.microsoft.com/office/drawing/2014/main" id="{D39E0164-6167-C0FF-5544-08D72E7D27C0}"/>
              </a:ext>
            </a:extLst>
          </p:cNvPr>
          <p:cNvSpPr txBox="1"/>
          <p:nvPr/>
        </p:nvSpPr>
        <p:spPr>
          <a:xfrm>
            <a:off x="451814" y="8298363"/>
            <a:ext cx="11018011" cy="923330"/>
          </a:xfrm>
          <a:prstGeom prst="rect">
            <a:avLst/>
          </a:prstGeom>
          <a:noFill/>
        </p:spPr>
        <p:txBody>
          <a:bodyPr wrap="square">
            <a:spAutoFit/>
          </a:bodyPr>
          <a:lstStyle/>
          <a:p>
            <a:r>
              <a:rPr lang="en-US" b="1" i="0" u="none" strike="noStrike" dirty="0">
                <a:solidFill>
                  <a:srgbClr val="C00000"/>
                </a:solidFill>
                <a:effectLst/>
                <a:latin typeface="Cambria" panose="02040503050406030204" pitchFamily="18" charset="0"/>
              </a:rPr>
              <a:t>Percutaneous balloon </a:t>
            </a:r>
            <a:r>
              <a:rPr lang="en-US" b="1" i="0" u="none" strike="noStrike" dirty="0" err="1">
                <a:solidFill>
                  <a:srgbClr val="C00000"/>
                </a:solidFill>
                <a:effectLst/>
                <a:latin typeface="Cambria" panose="02040503050406030204" pitchFamily="18" charset="0"/>
              </a:rPr>
              <a:t>valvuloplasty</a:t>
            </a:r>
            <a:r>
              <a:rPr lang="en-US" b="1" i="0" u="none" strike="noStrike" dirty="0">
                <a:solidFill>
                  <a:srgbClr val="C00000"/>
                </a:solidFill>
                <a:effectLst/>
                <a:latin typeface="Cambria" panose="02040503050406030204" pitchFamily="18" charset="0"/>
              </a:rPr>
              <a:t> p</a:t>
            </a:r>
            <a:r>
              <a:rPr lang="en-US" b="1" i="0" u="none" strike="noStrike" dirty="0">
                <a:solidFill>
                  <a:srgbClr val="212121"/>
                </a:solidFill>
                <a:effectLst/>
                <a:latin typeface="Cambria" panose="02040503050406030204" pitchFamily="18" charset="0"/>
              </a:rPr>
              <a:t>erformed by experienced operators is preferred for stenotic lesions. Ideally these interventions </a:t>
            </a:r>
            <a:r>
              <a:rPr lang="en-US" b="1" i="0" u="sng" strike="noStrike" dirty="0">
                <a:solidFill>
                  <a:srgbClr val="7030A0"/>
                </a:solidFill>
                <a:effectLst/>
                <a:latin typeface="Cambria" panose="02040503050406030204" pitchFamily="18" charset="0"/>
              </a:rPr>
              <a:t>should be performed after the fourth month in the second trimester to minimize radiation exposure during organogenesis</a:t>
            </a:r>
            <a:r>
              <a:rPr lang="en-GB" b="1" u="sng" dirty="0">
                <a:solidFill>
                  <a:srgbClr val="7030A0"/>
                </a:solidFill>
                <a:latin typeface="Cambria" panose="02040503050406030204" pitchFamily="18" charset="0"/>
              </a:rPr>
              <a:t> .</a:t>
            </a:r>
            <a:endParaRPr lang="en-US" b="1" i="0" u="sng" strike="noStrike" dirty="0">
              <a:solidFill>
                <a:srgbClr val="7030A0"/>
              </a:solidFill>
              <a:effectLst/>
              <a:latin typeface="Cambria" panose="02040503050406030204" pitchFamily="18" charset="0"/>
            </a:endParaRPr>
          </a:p>
        </p:txBody>
      </p:sp>
    </p:spTree>
    <p:extLst>
      <p:ext uri="{BB962C8B-B14F-4D97-AF65-F5344CB8AC3E}">
        <p14:creationId xmlns:p14="http://schemas.microsoft.com/office/powerpoint/2010/main" val="2831750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A7BA29-AC48-8C39-CEE4-603B34FB0557}"/>
              </a:ext>
            </a:extLst>
          </p:cNvPr>
          <p:cNvSpPr>
            <a:spLocks noGrp="1"/>
          </p:cNvSpPr>
          <p:nvPr>
            <p:ph type="body" idx="1"/>
          </p:nvPr>
        </p:nvSpPr>
        <p:spPr>
          <a:xfrm>
            <a:off x="123063" y="410488"/>
            <a:ext cx="11168380" cy="5929828"/>
          </a:xfrm>
        </p:spPr>
        <p:txBody>
          <a:bodyPr/>
          <a:lstStyle/>
          <a:p>
            <a:r>
              <a:rPr lang="en-US" sz="1800" i="0" u="none" strike="noStrike" dirty="0">
                <a:solidFill>
                  <a:srgbClr val="995733"/>
                </a:solidFill>
                <a:effectLst/>
                <a:latin typeface="Cambria" panose="02040503050406030204" pitchFamily="18" charset="0"/>
              </a:rPr>
              <a:t>DELIVERY CONSIDERATIONS</a:t>
            </a:r>
          </a:p>
          <a:p>
            <a:r>
              <a:rPr lang="en-US" i="0" u="none" strike="noStrike" dirty="0">
                <a:solidFill>
                  <a:srgbClr val="212121"/>
                </a:solidFill>
                <a:effectLst/>
                <a:latin typeface="Cambria" panose="02040503050406030204" pitchFamily="18" charset="0"/>
              </a:rPr>
              <a:t>Unless indicated for obstetric indications, a </a:t>
            </a:r>
            <a:r>
              <a:rPr lang="en-US" i="0" u="sng" strike="noStrike" dirty="0">
                <a:solidFill>
                  <a:srgbClr val="FF0000"/>
                </a:solidFill>
                <a:effectLst/>
                <a:latin typeface="Cambria" panose="02040503050406030204" pitchFamily="18" charset="0"/>
              </a:rPr>
              <a:t>vaginal</a:t>
            </a:r>
            <a:r>
              <a:rPr lang="en-US" i="0" u="none" strike="noStrike" dirty="0">
                <a:solidFill>
                  <a:srgbClr val="212121"/>
                </a:solidFill>
                <a:effectLst/>
                <a:latin typeface="Cambria" panose="02040503050406030204" pitchFamily="18" charset="0"/>
              </a:rPr>
              <a:t> </a:t>
            </a:r>
            <a:r>
              <a:rPr lang="en-US" i="0" u="sng" strike="noStrike" dirty="0">
                <a:solidFill>
                  <a:srgbClr val="FF0000"/>
                </a:solidFill>
                <a:effectLst/>
                <a:latin typeface="Cambria" panose="02040503050406030204" pitchFamily="18" charset="0"/>
              </a:rPr>
              <a:t>delivery</a:t>
            </a:r>
            <a:r>
              <a:rPr lang="en-US" i="0" u="none" strike="noStrike" dirty="0">
                <a:solidFill>
                  <a:srgbClr val="212121"/>
                </a:solidFill>
                <a:effectLst/>
                <a:latin typeface="Cambria" panose="02040503050406030204" pitchFamily="18" charset="0"/>
              </a:rPr>
              <a:t> is </a:t>
            </a:r>
            <a:r>
              <a:rPr lang="en-US" i="0" u="sng" strike="noStrike" dirty="0">
                <a:solidFill>
                  <a:srgbClr val="FF0000"/>
                </a:solidFill>
                <a:effectLst/>
                <a:latin typeface="Cambria" panose="02040503050406030204" pitchFamily="18" charset="0"/>
              </a:rPr>
              <a:t>preferred</a:t>
            </a:r>
            <a:r>
              <a:rPr lang="en-US" i="0" u="none" strike="noStrike" dirty="0">
                <a:solidFill>
                  <a:srgbClr val="212121"/>
                </a:solidFill>
                <a:effectLst/>
                <a:latin typeface="Cambria" panose="02040503050406030204" pitchFamily="18" charset="0"/>
              </a:rPr>
              <a:t> </a:t>
            </a:r>
            <a:r>
              <a:rPr lang="en-US" i="0" u="sng" strike="noStrike" dirty="0">
                <a:solidFill>
                  <a:srgbClr val="FF0000"/>
                </a:solidFill>
                <a:effectLst/>
                <a:latin typeface="Cambria" panose="02040503050406030204" pitchFamily="18" charset="0"/>
              </a:rPr>
              <a:t>for</a:t>
            </a:r>
            <a:r>
              <a:rPr lang="en-US" i="0" u="none" strike="noStrike" dirty="0">
                <a:solidFill>
                  <a:srgbClr val="212121"/>
                </a:solidFill>
                <a:effectLst/>
                <a:latin typeface="Cambria" panose="02040503050406030204" pitchFamily="18" charset="0"/>
              </a:rPr>
              <a:t> </a:t>
            </a:r>
            <a:r>
              <a:rPr lang="en-US" i="0" u="sng" strike="noStrike" dirty="0">
                <a:solidFill>
                  <a:srgbClr val="FF0000"/>
                </a:solidFill>
                <a:effectLst/>
                <a:latin typeface="Cambria" panose="02040503050406030204" pitchFamily="18" charset="0"/>
              </a:rPr>
              <a:t>most</a:t>
            </a:r>
            <a:r>
              <a:rPr lang="en-US" i="0" u="none" strike="noStrike" dirty="0">
                <a:solidFill>
                  <a:srgbClr val="212121"/>
                </a:solidFill>
                <a:effectLst/>
                <a:latin typeface="Cambria" panose="02040503050406030204" pitchFamily="18" charset="0"/>
              </a:rPr>
              <a:t> </a:t>
            </a:r>
            <a:r>
              <a:rPr lang="en-US" i="0" u="sng" strike="noStrike" dirty="0">
                <a:solidFill>
                  <a:srgbClr val="FF0000"/>
                </a:solidFill>
                <a:effectLst/>
                <a:latin typeface="Cambria" panose="02040503050406030204" pitchFamily="18" charset="0"/>
              </a:rPr>
              <a:t>women</a:t>
            </a:r>
            <a:r>
              <a:rPr lang="en-US" i="0" u="none" strike="noStrike" dirty="0">
                <a:solidFill>
                  <a:srgbClr val="212121"/>
                </a:solidFill>
                <a:effectLst/>
                <a:latin typeface="Cambria" panose="02040503050406030204" pitchFamily="18" charset="0"/>
              </a:rPr>
              <a:t> </a:t>
            </a:r>
            <a:r>
              <a:rPr lang="en-US" i="0" u="sng" strike="noStrike" dirty="0">
                <a:solidFill>
                  <a:srgbClr val="FF0000"/>
                </a:solidFill>
                <a:effectLst/>
                <a:latin typeface="Cambria" panose="02040503050406030204" pitchFamily="18" charset="0"/>
              </a:rPr>
              <a:t>with</a:t>
            </a:r>
            <a:r>
              <a:rPr lang="en-US" i="0" u="none" strike="noStrike" dirty="0">
                <a:solidFill>
                  <a:srgbClr val="212121"/>
                </a:solidFill>
                <a:effectLst/>
                <a:latin typeface="Cambria" panose="02040503050406030204" pitchFamily="18" charset="0"/>
              </a:rPr>
              <a:t> </a:t>
            </a:r>
            <a:r>
              <a:rPr lang="en-US" i="0" u="sng" strike="noStrike" dirty="0">
                <a:solidFill>
                  <a:srgbClr val="FF0000"/>
                </a:solidFill>
                <a:effectLst/>
                <a:latin typeface="Cambria" panose="02040503050406030204" pitchFamily="18" charset="0"/>
              </a:rPr>
              <a:t>valvular</a:t>
            </a:r>
            <a:r>
              <a:rPr lang="en-US" i="0" u="none" strike="noStrike" dirty="0">
                <a:solidFill>
                  <a:srgbClr val="212121"/>
                </a:solidFill>
                <a:effectLst/>
                <a:latin typeface="Cambria" panose="02040503050406030204" pitchFamily="18" charset="0"/>
              </a:rPr>
              <a:t> </a:t>
            </a:r>
            <a:r>
              <a:rPr lang="en-US" i="0" u="none" strike="noStrike" dirty="0">
                <a:solidFill>
                  <a:srgbClr val="FF0000"/>
                </a:solidFill>
                <a:effectLst/>
                <a:latin typeface="Cambria" panose="02040503050406030204" pitchFamily="18" charset="0"/>
              </a:rPr>
              <a:t>heart disease.</a:t>
            </a:r>
            <a:endParaRPr lang="en-GB" i="0" u="none" strike="noStrike" dirty="0">
              <a:solidFill>
                <a:srgbClr val="FF0000"/>
              </a:solidFill>
              <a:effectLst/>
              <a:latin typeface="Cambria" panose="02040503050406030204" pitchFamily="18" charset="0"/>
            </a:endParaRPr>
          </a:p>
          <a:p>
            <a:endParaRPr lang="en-US" u="sng" baseline="30000" dirty="0">
              <a:solidFill>
                <a:srgbClr val="FF0000"/>
              </a:solidFill>
              <a:latin typeface="Cambria" panose="02040503050406030204" pitchFamily="18" charset="0"/>
            </a:endParaRPr>
          </a:p>
          <a:p>
            <a:r>
              <a:rPr lang="en-US" i="0" u="sng" strike="noStrike" dirty="0">
                <a:solidFill>
                  <a:srgbClr val="FF0000"/>
                </a:solidFill>
                <a:effectLst/>
                <a:latin typeface="Cambria" panose="02040503050406030204" pitchFamily="18" charset="0"/>
              </a:rPr>
              <a:t>Vaginal delivery is associated with less blood </a:t>
            </a:r>
            <a:r>
              <a:rPr lang="en-GB" u="sng" dirty="0">
                <a:solidFill>
                  <a:srgbClr val="FF0000"/>
                </a:solidFill>
                <a:latin typeface="Cambria" panose="02040503050406030204" pitchFamily="18" charset="0"/>
              </a:rPr>
              <a:t>lost</a:t>
            </a:r>
            <a:r>
              <a:rPr lang="en-US" i="0" u="sng" strike="noStrike" dirty="0">
                <a:solidFill>
                  <a:srgbClr val="FF0000"/>
                </a:solidFill>
                <a:effectLst/>
                <a:latin typeface="Cambria" panose="02040503050406030204" pitchFamily="18" charset="0"/>
              </a:rPr>
              <a:t>, more rapid recovery, and less </a:t>
            </a:r>
            <a:r>
              <a:rPr lang="en-US" i="0" u="sng" strike="noStrike" dirty="0" err="1">
                <a:solidFill>
                  <a:srgbClr val="FF0000"/>
                </a:solidFill>
                <a:effectLst/>
                <a:latin typeface="Cambria" panose="02040503050406030204" pitchFamily="18" charset="0"/>
              </a:rPr>
              <a:t>thrombogenic</a:t>
            </a:r>
            <a:r>
              <a:rPr lang="en-US" i="0" u="sng" strike="noStrike" dirty="0">
                <a:solidFill>
                  <a:srgbClr val="FF0000"/>
                </a:solidFill>
                <a:effectLst/>
                <a:latin typeface="Cambria" panose="02040503050406030204" pitchFamily="18" charset="0"/>
              </a:rPr>
              <a:t> and infectious risk .</a:t>
            </a:r>
            <a:endParaRPr lang="en-GB" i="0" u="sng" strike="noStrike" dirty="0">
              <a:solidFill>
                <a:srgbClr val="FF0000"/>
              </a:solidFill>
              <a:effectLst/>
              <a:latin typeface="Cambria" panose="02040503050406030204" pitchFamily="18" charset="0"/>
            </a:endParaRPr>
          </a:p>
          <a:p>
            <a:endParaRPr lang="en-US" i="0" u="sng" strike="noStrike" dirty="0">
              <a:solidFill>
                <a:srgbClr val="FF0000"/>
              </a:solidFill>
              <a:effectLst/>
              <a:latin typeface="Cambria" panose="02040503050406030204" pitchFamily="18" charset="0"/>
            </a:endParaRPr>
          </a:p>
          <a:p>
            <a:r>
              <a:rPr lang="en-US" i="0" u="none" strike="noStrike" dirty="0">
                <a:solidFill>
                  <a:srgbClr val="212121"/>
                </a:solidFill>
                <a:effectLst/>
                <a:latin typeface="Cambria" panose="02040503050406030204" pitchFamily="18" charset="0"/>
              </a:rPr>
              <a:t>Patients at </a:t>
            </a:r>
            <a:r>
              <a:rPr lang="en-US" i="0" u="sng" strike="noStrike" dirty="0">
                <a:solidFill>
                  <a:srgbClr val="212121"/>
                </a:solidFill>
                <a:effectLst/>
                <a:latin typeface="Cambria" panose="02040503050406030204" pitchFamily="18" charset="0"/>
              </a:rPr>
              <a:t>elevated risk of complications should discuss a delivery plan in consultation with a multidisciplinary team consisting of a MFM specialist, cardiologist, and obstetric anesthesiologist</a:t>
            </a:r>
            <a:endParaRPr lang="en-GB" i="0" u="sng" strike="noStrike" dirty="0">
              <a:solidFill>
                <a:srgbClr val="212121"/>
              </a:solidFill>
              <a:effectLst/>
              <a:latin typeface="Cambria" panose="02040503050406030204" pitchFamily="18" charset="0"/>
            </a:endParaRPr>
          </a:p>
          <a:p>
            <a:endParaRPr lang="en-US" i="0" u="sng" strike="noStrike" dirty="0">
              <a:solidFill>
                <a:srgbClr val="212121"/>
              </a:solidFill>
              <a:effectLst/>
              <a:latin typeface="Cambria" panose="02040503050406030204" pitchFamily="18" charset="0"/>
            </a:endParaRPr>
          </a:p>
          <a:p>
            <a:r>
              <a:rPr lang="en-US" i="0" u="sng" strike="noStrike" dirty="0">
                <a:solidFill>
                  <a:srgbClr val="00B050"/>
                </a:solidFill>
                <a:effectLst/>
                <a:latin typeface="Cambria" panose="02040503050406030204" pitchFamily="18" charset="0"/>
              </a:rPr>
              <a:t>Women with stable cardiac disease can undergo full-term delivery at 39 weeks of gestation.</a:t>
            </a:r>
            <a:r>
              <a:rPr lang="en-US" u="sng" baseline="30000" dirty="0">
                <a:solidFill>
                  <a:srgbClr val="00B050"/>
                </a:solidFill>
                <a:latin typeface="Cambria" panose="02040503050406030204" pitchFamily="18" charset="0"/>
              </a:rPr>
              <a:t> </a:t>
            </a:r>
            <a:endParaRPr lang="en-GB" u="sng" baseline="30000" dirty="0">
              <a:solidFill>
                <a:srgbClr val="00B050"/>
              </a:solidFill>
              <a:latin typeface="Cambria" panose="02040503050406030204" pitchFamily="18" charset="0"/>
            </a:endParaRPr>
          </a:p>
          <a:p>
            <a:endParaRPr lang="en-US" u="sng" baseline="30000" dirty="0">
              <a:solidFill>
                <a:srgbClr val="00B050"/>
              </a:solidFill>
              <a:latin typeface="Cambria" panose="02040503050406030204" pitchFamily="18" charset="0"/>
            </a:endParaRPr>
          </a:p>
          <a:p>
            <a:r>
              <a:rPr lang="en-US" i="0" u="sng" strike="noStrike" dirty="0">
                <a:solidFill>
                  <a:srgbClr val="00B050"/>
                </a:solidFill>
                <a:effectLst/>
                <a:latin typeface="Cambria" panose="02040503050406030204" pitchFamily="18" charset="0"/>
              </a:rPr>
              <a:t>Good pain control with regional anesthesia during vaginal delivery can minimize the catecholamine release associated with sudden increases in heart rate and stroke volume. </a:t>
            </a:r>
            <a:endParaRPr lang="en-GB" i="0" u="sng" strike="noStrike" dirty="0">
              <a:solidFill>
                <a:srgbClr val="00B050"/>
              </a:solidFill>
              <a:effectLst/>
              <a:latin typeface="Cambria" panose="02040503050406030204" pitchFamily="18" charset="0"/>
            </a:endParaRPr>
          </a:p>
          <a:p>
            <a:endParaRPr lang="en-US" i="0" u="sng" strike="noStrike" dirty="0">
              <a:solidFill>
                <a:srgbClr val="00B050"/>
              </a:solidFill>
              <a:effectLst/>
              <a:latin typeface="Cambria" panose="02040503050406030204" pitchFamily="18" charset="0"/>
            </a:endParaRPr>
          </a:p>
          <a:p>
            <a:r>
              <a:rPr lang="en-US" i="0" u="sng" strike="noStrike" dirty="0">
                <a:solidFill>
                  <a:srgbClr val="0070C0"/>
                </a:solidFill>
                <a:effectLst/>
                <a:latin typeface="Cambria" panose="02040503050406030204" pitchFamily="18" charset="0"/>
              </a:rPr>
              <a:t>Epidural is preferred over spinal anesthesia due to lower rates of hypotension. </a:t>
            </a:r>
            <a:endParaRPr lang="en-GB" i="0" u="sng" strike="noStrike" dirty="0">
              <a:solidFill>
                <a:srgbClr val="0070C0"/>
              </a:solidFill>
              <a:effectLst/>
              <a:latin typeface="Cambria" panose="02040503050406030204" pitchFamily="18" charset="0"/>
            </a:endParaRPr>
          </a:p>
          <a:p>
            <a:endParaRPr lang="en-US" i="0" u="sng" strike="noStrike" dirty="0">
              <a:solidFill>
                <a:srgbClr val="0070C0"/>
              </a:solidFill>
              <a:effectLst/>
              <a:latin typeface="Cambria" panose="02040503050406030204" pitchFamily="18" charset="0"/>
            </a:endParaRPr>
          </a:p>
          <a:p>
            <a:r>
              <a:rPr lang="en-US" i="0" u="none" strike="noStrike" dirty="0">
                <a:solidFill>
                  <a:srgbClr val="212121"/>
                </a:solidFill>
                <a:effectLst/>
                <a:latin typeface="Cambria" panose="02040503050406030204" pitchFamily="18" charset="0"/>
              </a:rPr>
              <a:t>Women with </a:t>
            </a:r>
            <a:r>
              <a:rPr lang="en-US" i="0" u="sng" strike="noStrike" dirty="0">
                <a:solidFill>
                  <a:srgbClr val="FFC000"/>
                </a:solidFill>
                <a:effectLst/>
                <a:latin typeface="Cambria" panose="02040503050406030204" pitchFamily="18" charset="0"/>
              </a:rPr>
              <a:t>moderate to severe left-sided obstructive lesions</a:t>
            </a:r>
            <a:r>
              <a:rPr lang="en-US" i="0" u="none" strike="noStrike" dirty="0">
                <a:solidFill>
                  <a:srgbClr val="212121"/>
                </a:solidFill>
                <a:effectLst/>
                <a:latin typeface="Cambria" panose="02040503050406030204" pitchFamily="18" charset="0"/>
              </a:rPr>
              <a:t> may benefit from an </a:t>
            </a:r>
            <a:r>
              <a:rPr lang="en-US" i="0" u="none" strike="noStrike" dirty="0">
                <a:solidFill>
                  <a:srgbClr val="00B0F0"/>
                </a:solidFill>
                <a:effectLst/>
                <a:latin typeface="Cambria" panose="02040503050406030204" pitchFamily="18" charset="0"/>
              </a:rPr>
              <a:t>assisted second stage of labor using forceps or vacuum</a:t>
            </a:r>
            <a:r>
              <a:rPr lang="en-US" i="0" u="none" strike="noStrike" dirty="0">
                <a:solidFill>
                  <a:srgbClr val="212121"/>
                </a:solidFill>
                <a:effectLst/>
                <a:latin typeface="Cambria" panose="02040503050406030204" pitchFamily="18" charset="0"/>
              </a:rPr>
              <a:t>, which </a:t>
            </a:r>
            <a:r>
              <a:rPr lang="en-US" i="0" u="sng" strike="noStrike" dirty="0">
                <a:solidFill>
                  <a:srgbClr val="7030A0"/>
                </a:solidFill>
                <a:effectLst/>
                <a:latin typeface="Cambria" panose="02040503050406030204" pitchFamily="18" charset="0"/>
              </a:rPr>
              <a:t>shortens the time to delivery and minimizes the frequency and intensity of maternal effort with Valsalva maneuver</a:t>
            </a:r>
            <a:r>
              <a:rPr lang="en-US" i="0" u="none" strike="noStrike" dirty="0">
                <a:solidFill>
                  <a:srgbClr val="212121"/>
                </a:solidFill>
                <a:effectLst/>
                <a:latin typeface="Cambria" panose="02040503050406030204" pitchFamily="18" charset="0"/>
              </a:rPr>
              <a:t>, transiently drops cardiac output.</a:t>
            </a:r>
          </a:p>
          <a:p>
            <a:endParaRPr lang="en-US" b="0" i="0" u="none" strike="noStrike" dirty="0">
              <a:solidFill>
                <a:srgbClr val="212121"/>
              </a:solidFill>
              <a:effectLst/>
              <a:latin typeface="Cambria" panose="02040503050406030204" pitchFamily="18" charset="0"/>
            </a:endParaRPr>
          </a:p>
        </p:txBody>
      </p:sp>
      <p:sp>
        <p:nvSpPr>
          <p:cNvPr id="5" name="TextBox 4">
            <a:extLst>
              <a:ext uri="{FF2B5EF4-FFF2-40B4-BE49-F238E27FC236}">
                <a16:creationId xmlns:a16="http://schemas.microsoft.com/office/drawing/2014/main" id="{383262C1-6AC0-8A9D-A99E-2D617D3111EB}"/>
              </a:ext>
            </a:extLst>
          </p:cNvPr>
          <p:cNvSpPr txBox="1"/>
          <p:nvPr/>
        </p:nvSpPr>
        <p:spPr>
          <a:xfrm>
            <a:off x="123063" y="7764152"/>
            <a:ext cx="11346763" cy="2862322"/>
          </a:xfrm>
          <a:prstGeom prst="rect">
            <a:avLst/>
          </a:prstGeom>
          <a:noFill/>
        </p:spPr>
        <p:txBody>
          <a:bodyPr wrap="square">
            <a:spAutoFit/>
          </a:bodyPr>
          <a:lstStyle/>
          <a:p>
            <a:r>
              <a:rPr lang="en-US" b="1" i="0" u="sng" strike="noStrike" dirty="0">
                <a:solidFill>
                  <a:srgbClr val="FF0000"/>
                </a:solidFill>
                <a:effectLst/>
                <a:latin typeface="Cambria" panose="02040503050406030204" pitchFamily="18" charset="0"/>
              </a:rPr>
              <a:t>Cesarean delivery </a:t>
            </a:r>
            <a:r>
              <a:rPr lang="en-US" b="1" i="0" u="none" strike="noStrike" dirty="0">
                <a:solidFill>
                  <a:srgbClr val="212121"/>
                </a:solidFill>
                <a:effectLst/>
                <a:latin typeface="Cambria" panose="02040503050406030204" pitchFamily="18" charset="0"/>
              </a:rPr>
              <a:t>should be </a:t>
            </a:r>
            <a:r>
              <a:rPr lang="en-US" b="1" i="0" u="sng" strike="noStrike" dirty="0">
                <a:solidFill>
                  <a:srgbClr val="212121"/>
                </a:solidFill>
                <a:effectLst/>
                <a:latin typeface="Cambria" panose="02040503050406030204" pitchFamily="18" charset="0"/>
              </a:rPr>
              <a:t>considered in women with</a:t>
            </a:r>
            <a:endParaRPr lang="en-GB" b="1" i="0" u="sng" strike="noStrike" dirty="0">
              <a:solidFill>
                <a:srgbClr val="212121"/>
              </a:solidFill>
              <a:effectLst/>
              <a:latin typeface="Cambria" panose="02040503050406030204" pitchFamily="18" charset="0"/>
            </a:endParaRPr>
          </a:p>
          <a:p>
            <a:r>
              <a:rPr lang="en-US" b="1" i="0" u="none" strike="noStrike" dirty="0">
                <a:solidFill>
                  <a:srgbClr val="212121"/>
                </a:solidFill>
                <a:effectLst/>
                <a:latin typeface="Cambria" panose="02040503050406030204" pitchFamily="18" charset="0"/>
              </a:rPr>
              <a:t> </a:t>
            </a:r>
            <a:r>
              <a:rPr lang="en-US" b="1" i="0" u="sng" strike="noStrike" dirty="0">
                <a:solidFill>
                  <a:srgbClr val="FFC000"/>
                </a:solidFill>
                <a:effectLst/>
                <a:latin typeface="Cambria" panose="02040503050406030204" pitchFamily="18" charset="0"/>
              </a:rPr>
              <a:t>severe heart failure (New York Heart Association [NYHA] class III-IV)</a:t>
            </a:r>
            <a:r>
              <a:rPr lang="en-US" b="1" i="0" u="none" strike="noStrike" dirty="0">
                <a:solidFill>
                  <a:srgbClr val="212121"/>
                </a:solidFill>
                <a:effectLst/>
                <a:latin typeface="Cambria" panose="02040503050406030204" pitchFamily="18" charset="0"/>
              </a:rPr>
              <a:t>,</a:t>
            </a:r>
            <a:endParaRPr lang="en-GB" b="1" i="0" u="none" strike="noStrike" dirty="0">
              <a:solidFill>
                <a:srgbClr val="212121"/>
              </a:solidFill>
              <a:effectLst/>
              <a:latin typeface="Cambria" panose="02040503050406030204" pitchFamily="18" charset="0"/>
            </a:endParaRPr>
          </a:p>
          <a:p>
            <a:r>
              <a:rPr lang="en-US" b="1" i="0" u="none" strike="noStrike" dirty="0">
                <a:solidFill>
                  <a:srgbClr val="212121"/>
                </a:solidFill>
                <a:effectLst/>
                <a:latin typeface="Cambria" panose="02040503050406030204" pitchFamily="18" charset="0"/>
              </a:rPr>
              <a:t> </a:t>
            </a:r>
            <a:r>
              <a:rPr lang="en-US" b="1" i="0" u="sng" strike="noStrike" dirty="0">
                <a:solidFill>
                  <a:srgbClr val="FFC000"/>
                </a:solidFill>
                <a:effectLst/>
                <a:latin typeface="Cambria" panose="02040503050406030204" pitchFamily="18" charset="0"/>
              </a:rPr>
              <a:t>high-risk aortic disease, </a:t>
            </a:r>
            <a:endParaRPr lang="en-GB" b="1" i="0" u="sng" strike="noStrike" dirty="0">
              <a:solidFill>
                <a:srgbClr val="FFC000"/>
              </a:solidFill>
              <a:effectLst/>
              <a:latin typeface="Cambria" panose="02040503050406030204" pitchFamily="18" charset="0"/>
            </a:endParaRPr>
          </a:p>
          <a:p>
            <a:r>
              <a:rPr lang="en-US" b="1" i="0" u="sng" strike="noStrike" dirty="0">
                <a:solidFill>
                  <a:srgbClr val="FFC000"/>
                </a:solidFill>
                <a:effectLst/>
                <a:latin typeface="Cambria" panose="02040503050406030204" pitchFamily="18" charset="0"/>
              </a:rPr>
              <a:t> severe forms of pulmonary hypertension.</a:t>
            </a:r>
            <a:endParaRPr lang="en-US" b="1" u="sng" baseline="30000" dirty="0">
              <a:solidFill>
                <a:srgbClr val="FFC000"/>
              </a:solidFill>
              <a:latin typeface="Cambria" panose="02040503050406030204" pitchFamily="18" charset="0"/>
            </a:endParaRPr>
          </a:p>
          <a:p>
            <a:r>
              <a:rPr lang="en-US" b="1" i="0" u="sng" strike="noStrike" dirty="0">
                <a:solidFill>
                  <a:srgbClr val="FFC000"/>
                </a:solidFill>
                <a:effectLst/>
                <a:latin typeface="Cambria" panose="02040503050406030204" pitchFamily="18" charset="0"/>
              </a:rPr>
              <a:t>For women requiring delivery while fully anti-coagulated on warfarin</a:t>
            </a:r>
            <a:r>
              <a:rPr lang="en-US" b="1" i="0" u="none" strike="noStrike" dirty="0">
                <a:solidFill>
                  <a:srgbClr val="212121"/>
                </a:solidFill>
                <a:effectLst/>
                <a:latin typeface="Cambria" panose="02040503050406030204" pitchFamily="18" charset="0"/>
              </a:rPr>
              <a:t>, </a:t>
            </a:r>
            <a:r>
              <a:rPr lang="en-US" b="1" i="0" u="none" strike="noStrike" dirty="0">
                <a:solidFill>
                  <a:srgbClr val="C00000"/>
                </a:solidFill>
                <a:effectLst/>
                <a:latin typeface="Cambria" panose="02040503050406030204" pitchFamily="18" charset="0"/>
              </a:rPr>
              <a:t>Cesarean delivery should be considered to minimize the risk of fetal intracranial hemorrhage. </a:t>
            </a:r>
            <a:endParaRPr lang="en-GB" b="1" i="0" u="none" strike="noStrike" dirty="0">
              <a:solidFill>
                <a:srgbClr val="C00000"/>
              </a:solidFill>
              <a:effectLst/>
              <a:latin typeface="Cambria" panose="02040503050406030204" pitchFamily="18" charset="0"/>
            </a:endParaRPr>
          </a:p>
          <a:p>
            <a:r>
              <a:rPr lang="en-US" b="1" i="0" u="none" strike="noStrike" dirty="0">
                <a:solidFill>
                  <a:srgbClr val="212121"/>
                </a:solidFill>
                <a:effectLst/>
                <a:latin typeface="Cambria" panose="02040503050406030204" pitchFamily="18" charset="0"/>
              </a:rPr>
              <a:t>Telemetry is recommended during labor and delivery and up to 24 hours after delivery in women at risk for developing arrhythmias. Women with severely stenotic or symptomatic valvular disease may require monitoring in a cardiac care or telemetry unit for at least 24 hours after delivery, with close monitoring of hemodynamics and volume status.</a:t>
            </a:r>
            <a:endParaRPr lang="en-JO" b="1" dirty="0"/>
          </a:p>
        </p:txBody>
      </p:sp>
    </p:spTree>
    <p:extLst>
      <p:ext uri="{BB962C8B-B14F-4D97-AF65-F5344CB8AC3E}">
        <p14:creationId xmlns:p14="http://schemas.microsoft.com/office/powerpoint/2010/main" val="1157053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9A53-6DA1-5C4A-9174-45DED0C4C553}"/>
              </a:ext>
            </a:extLst>
          </p:cNvPr>
          <p:cNvSpPr>
            <a:spLocks noGrp="1"/>
          </p:cNvSpPr>
          <p:nvPr>
            <p:ph type="title"/>
          </p:nvPr>
        </p:nvSpPr>
        <p:spPr/>
        <p:txBody>
          <a:bodyPr/>
          <a:lstStyle/>
          <a:p>
            <a:endParaRPr lang="en-JO"/>
          </a:p>
        </p:txBody>
      </p:sp>
      <p:sp>
        <p:nvSpPr>
          <p:cNvPr id="3" name="Text Placeholder 2">
            <a:extLst>
              <a:ext uri="{FF2B5EF4-FFF2-40B4-BE49-F238E27FC236}">
                <a16:creationId xmlns:a16="http://schemas.microsoft.com/office/drawing/2014/main" id="{6125C402-515B-F872-4C9C-BF37C374223A}"/>
              </a:ext>
            </a:extLst>
          </p:cNvPr>
          <p:cNvSpPr>
            <a:spLocks noGrp="1"/>
          </p:cNvSpPr>
          <p:nvPr>
            <p:ph type="body" idx="1"/>
          </p:nvPr>
        </p:nvSpPr>
        <p:spPr>
          <a:xfrm>
            <a:off x="301446" y="1482413"/>
            <a:ext cx="11168380" cy="3416320"/>
          </a:xfrm>
        </p:spPr>
        <p:txBody>
          <a:bodyPr/>
          <a:lstStyle/>
          <a:p>
            <a:endParaRPr lang="en-GB" b="0" i="0" u="none" strike="noStrike" dirty="0">
              <a:solidFill>
                <a:srgbClr val="404040"/>
              </a:solidFill>
              <a:effectLst/>
              <a:latin typeface="Trebuchet MS" panose="020B0603020202020204" pitchFamily="34" charset="0"/>
            </a:endParaRPr>
          </a:p>
          <a:p>
            <a:r>
              <a:rPr lang="en-GB" sz="2400" u="sng" dirty="0">
                <a:solidFill>
                  <a:srgbClr val="FFC000"/>
                </a:solidFill>
                <a:latin typeface="Trebuchet MS" panose="020B0603020202020204" pitchFamily="34" charset="0"/>
              </a:rPr>
              <a:t>Pulmonary stenosis </a:t>
            </a:r>
          </a:p>
          <a:p>
            <a:endParaRPr lang="en-GB" b="0" i="0" u="none" strike="noStrike" dirty="0">
              <a:solidFill>
                <a:srgbClr val="404040"/>
              </a:solidFill>
              <a:effectLst/>
              <a:latin typeface="Trebuchet MS" panose="020B0603020202020204" pitchFamily="34" charset="0"/>
            </a:endParaRPr>
          </a:p>
          <a:p>
            <a:r>
              <a:rPr lang="en-US" sz="2000" i="0" u="none" strike="noStrike" dirty="0">
                <a:solidFill>
                  <a:srgbClr val="404040"/>
                </a:solidFill>
                <a:effectLst/>
                <a:latin typeface="Trebuchet MS" panose="020B0603020202020204" pitchFamily="34" charset="0"/>
              </a:rPr>
              <a:t>This lesion is usually </a:t>
            </a:r>
            <a:r>
              <a:rPr lang="en-US" sz="2000" i="0" u="sng" strike="noStrike" dirty="0">
                <a:solidFill>
                  <a:srgbClr val="002060"/>
                </a:solidFill>
                <a:effectLst/>
                <a:latin typeface="Trebuchet MS" panose="020B0603020202020204" pitchFamily="34" charset="0"/>
              </a:rPr>
              <a:t>congenital and may be associated with Fallot tetralogy or  Noonan syndrome.</a:t>
            </a:r>
          </a:p>
          <a:p>
            <a:endParaRPr lang="en-US" sz="2000" i="0" u="none" strike="noStrike" dirty="0">
              <a:solidFill>
                <a:srgbClr val="000000"/>
              </a:solidFill>
              <a:effectLst/>
              <a:latin typeface="Century Gothic" panose="020B0502020202020204" pitchFamily="34" charset="0"/>
            </a:endParaRPr>
          </a:p>
          <a:p>
            <a:r>
              <a:rPr lang="en-US" sz="2000" i="0" u="none" strike="noStrike" dirty="0">
                <a:solidFill>
                  <a:srgbClr val="404040"/>
                </a:solidFill>
                <a:effectLst/>
                <a:latin typeface="Trebuchet MS" panose="020B0603020202020204" pitchFamily="34" charset="0"/>
              </a:rPr>
              <a:t>The </a:t>
            </a:r>
            <a:r>
              <a:rPr lang="en-US" sz="2000" i="0" u="sng" strike="noStrike" dirty="0">
                <a:solidFill>
                  <a:srgbClr val="404040"/>
                </a:solidFill>
                <a:effectLst/>
                <a:latin typeface="Trebuchet MS" panose="020B0603020202020204" pitchFamily="34" charset="0"/>
              </a:rPr>
              <a:t>greater hemodynamic burden of pregnancy can precipitate right-sided  heart failure or atrial arrhythmias in women with severe stenosis.</a:t>
            </a:r>
            <a:endParaRPr lang="en-US" sz="2000" i="0" u="sng" strike="noStrike" dirty="0">
              <a:solidFill>
                <a:srgbClr val="000000"/>
              </a:solidFill>
              <a:effectLst/>
              <a:latin typeface="Trebuchet MS" panose="020B0603020202020204" pitchFamily="34" charset="0"/>
            </a:endParaRPr>
          </a:p>
          <a:p>
            <a:endParaRPr lang="en-US" sz="2000" i="0" u="none" strike="noStrike" dirty="0">
              <a:solidFill>
                <a:srgbClr val="000000"/>
              </a:solidFill>
              <a:effectLst/>
              <a:latin typeface="Century Gothic" panose="020B0502020202020204" pitchFamily="34" charset="0"/>
            </a:endParaRPr>
          </a:p>
          <a:p>
            <a:r>
              <a:rPr lang="en-US" sz="2000" i="0" u="sng" strike="noStrike" dirty="0">
                <a:solidFill>
                  <a:srgbClr val="00B050"/>
                </a:solidFill>
                <a:effectLst/>
                <a:latin typeface="Trebuchet MS" panose="020B0603020202020204" pitchFamily="34" charset="0"/>
              </a:rPr>
              <a:t>Surgical correction ideally is done before pregnancy, but if symptoms progress,  a balloon </a:t>
            </a:r>
            <a:r>
              <a:rPr lang="en-US" sz="2000" i="0" u="sng" strike="noStrike" dirty="0" err="1">
                <a:solidFill>
                  <a:srgbClr val="00B050"/>
                </a:solidFill>
                <a:effectLst/>
                <a:latin typeface="Trebuchet MS" panose="020B0603020202020204" pitchFamily="34" charset="0"/>
              </a:rPr>
              <a:t>valvuloplasty</a:t>
            </a:r>
            <a:r>
              <a:rPr lang="en-US" sz="2000" i="0" u="sng" strike="noStrike" dirty="0">
                <a:solidFill>
                  <a:srgbClr val="00B050"/>
                </a:solidFill>
                <a:effectLst/>
                <a:latin typeface="Trebuchet MS" panose="020B0603020202020204" pitchFamily="34" charset="0"/>
              </a:rPr>
              <a:t> may be necessary antepartum.</a:t>
            </a:r>
          </a:p>
        </p:txBody>
      </p:sp>
    </p:spTree>
    <p:extLst>
      <p:ext uri="{BB962C8B-B14F-4D97-AF65-F5344CB8AC3E}">
        <p14:creationId xmlns:p14="http://schemas.microsoft.com/office/powerpoint/2010/main" val="3266602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3367" y="691134"/>
            <a:ext cx="3160395" cy="566822"/>
          </a:xfrm>
          <a:prstGeom prst="rect">
            <a:avLst/>
          </a:prstGeom>
        </p:spPr>
        <p:txBody>
          <a:bodyPr vert="horz" wrap="square" lIns="0" tIns="12700" rIns="0" bIns="0" rtlCol="0">
            <a:spAutoFit/>
          </a:bodyPr>
          <a:lstStyle/>
          <a:p>
            <a:pPr marL="12700">
              <a:lnSpc>
                <a:spcPct val="100000"/>
              </a:lnSpc>
              <a:spcBef>
                <a:spcPts val="100"/>
              </a:spcBef>
            </a:pPr>
            <a:r>
              <a:rPr sz="3600" spc="-25" dirty="0"/>
              <a:t>ARTIFICIAL</a:t>
            </a:r>
            <a:r>
              <a:rPr sz="3600" spc="-140" dirty="0"/>
              <a:t> </a:t>
            </a:r>
            <a:r>
              <a:rPr sz="3600" spc="-90" dirty="0"/>
              <a:t>VALVE</a:t>
            </a:r>
            <a:endParaRPr sz="3600" dirty="0"/>
          </a:p>
        </p:txBody>
      </p:sp>
      <p:sp>
        <p:nvSpPr>
          <p:cNvPr id="3" name="object 3"/>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2C4">
              <a:alpha val="30198"/>
            </a:srgbClr>
          </a:solidFill>
        </p:spPr>
        <p:txBody>
          <a:bodyPr wrap="square" lIns="0" tIns="0" rIns="0" bIns="0" rtlCol="0"/>
          <a:lstStyle/>
          <a:p>
            <a:endParaRPr/>
          </a:p>
        </p:txBody>
      </p:sp>
      <p:sp>
        <p:nvSpPr>
          <p:cNvPr id="4" name="object 4"/>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8"/>
            </a:srgbClr>
          </a:solidFill>
        </p:spPr>
        <p:txBody>
          <a:bodyPr wrap="square" lIns="0" tIns="0" rIns="0" bIns="0" rtlCol="0"/>
          <a:lstStyle/>
          <a:p>
            <a:endParaRPr/>
          </a:p>
        </p:txBody>
      </p:sp>
      <p:sp>
        <p:nvSpPr>
          <p:cNvPr id="5" name="object 5"/>
          <p:cNvSpPr txBox="1"/>
          <p:nvPr/>
        </p:nvSpPr>
        <p:spPr>
          <a:xfrm>
            <a:off x="1293367" y="1632331"/>
            <a:ext cx="11493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a:t>
            </a:r>
            <a:endParaRPr sz="2000">
              <a:latin typeface="Arial"/>
              <a:cs typeface="Arial"/>
            </a:endParaRPr>
          </a:p>
        </p:txBody>
      </p:sp>
      <p:sp>
        <p:nvSpPr>
          <p:cNvPr id="6" name="object 6"/>
          <p:cNvSpPr txBox="1"/>
          <p:nvPr/>
        </p:nvSpPr>
        <p:spPr>
          <a:xfrm>
            <a:off x="1534413" y="1655191"/>
            <a:ext cx="2667000" cy="311150"/>
          </a:xfrm>
          <a:prstGeom prst="rect">
            <a:avLst/>
          </a:prstGeom>
          <a:solidFill>
            <a:srgbClr val="FFFF00"/>
          </a:solidFill>
        </p:spPr>
        <p:txBody>
          <a:bodyPr vert="horz" wrap="square" lIns="0" tIns="0" rIns="0" bIns="0" rtlCol="0">
            <a:spAutoFit/>
          </a:bodyPr>
          <a:lstStyle/>
          <a:p>
            <a:pPr>
              <a:lnSpc>
                <a:spcPts val="2325"/>
              </a:lnSpc>
            </a:pPr>
            <a:r>
              <a:rPr sz="2000" b="1" dirty="0">
                <a:latin typeface="Calibri"/>
                <a:cs typeface="Calibri"/>
              </a:rPr>
              <a:t>two</a:t>
            </a:r>
            <a:r>
              <a:rPr sz="2000" b="1" spc="-35" dirty="0">
                <a:latin typeface="Calibri"/>
                <a:cs typeface="Calibri"/>
              </a:rPr>
              <a:t> </a:t>
            </a:r>
            <a:r>
              <a:rPr sz="2000" b="1" dirty="0">
                <a:latin typeface="Calibri"/>
                <a:cs typeface="Calibri"/>
              </a:rPr>
              <a:t>main</a:t>
            </a:r>
            <a:r>
              <a:rPr sz="2000" b="1" spc="-35" dirty="0">
                <a:latin typeface="Calibri"/>
                <a:cs typeface="Calibri"/>
              </a:rPr>
              <a:t> </a:t>
            </a:r>
            <a:r>
              <a:rPr sz="2000" b="1" spc="-10" dirty="0">
                <a:latin typeface="Calibri"/>
                <a:cs typeface="Calibri"/>
              </a:rPr>
              <a:t>considerations:</a:t>
            </a:r>
            <a:endParaRPr sz="2000">
              <a:latin typeface="Calibri"/>
              <a:cs typeface="Calibri"/>
            </a:endParaRPr>
          </a:p>
        </p:txBody>
      </p:sp>
      <p:sp>
        <p:nvSpPr>
          <p:cNvPr id="7" name="object 7"/>
          <p:cNvSpPr txBox="1"/>
          <p:nvPr/>
        </p:nvSpPr>
        <p:spPr>
          <a:xfrm>
            <a:off x="663174" y="2258949"/>
            <a:ext cx="6303645" cy="4695003"/>
          </a:xfrm>
          <a:prstGeom prst="rect">
            <a:avLst/>
          </a:prstGeom>
        </p:spPr>
        <p:txBody>
          <a:bodyPr vert="horz" wrap="square" lIns="0" tIns="108585" rIns="0" bIns="0" rtlCol="0">
            <a:spAutoFit/>
          </a:bodyPr>
          <a:lstStyle/>
          <a:p>
            <a:pPr marL="240665" indent="-227965">
              <a:lnSpc>
                <a:spcPct val="100000"/>
              </a:lnSpc>
              <a:spcBef>
                <a:spcPts val="855"/>
              </a:spcBef>
              <a:buChar char="•"/>
              <a:tabLst>
                <a:tab pos="240665" algn="l"/>
              </a:tabLst>
            </a:pPr>
            <a:r>
              <a:rPr sz="2000" dirty="0">
                <a:latin typeface="Arial"/>
                <a:cs typeface="Arial"/>
              </a:rPr>
              <a:t>■</a:t>
            </a:r>
            <a:r>
              <a:rPr sz="2000" spc="-140" dirty="0">
                <a:latin typeface="Arial"/>
                <a:cs typeface="Arial"/>
              </a:rPr>
              <a:t> </a:t>
            </a:r>
            <a:r>
              <a:rPr sz="2400" b="1" spc="-10" dirty="0">
                <a:solidFill>
                  <a:srgbClr val="FF0000"/>
                </a:solidFill>
                <a:latin typeface="Calibri"/>
                <a:cs typeface="Calibri"/>
              </a:rPr>
              <a:t>Mechanical</a:t>
            </a:r>
            <a:r>
              <a:rPr sz="2400" b="1" spc="-100" dirty="0">
                <a:solidFill>
                  <a:srgbClr val="FF0000"/>
                </a:solidFill>
                <a:latin typeface="Calibri"/>
                <a:cs typeface="Calibri"/>
              </a:rPr>
              <a:t> </a:t>
            </a:r>
            <a:r>
              <a:rPr sz="2400" b="1" dirty="0">
                <a:solidFill>
                  <a:srgbClr val="FF0000"/>
                </a:solidFill>
                <a:latin typeface="Calibri"/>
                <a:cs typeface="Calibri"/>
              </a:rPr>
              <a:t>heart</a:t>
            </a:r>
            <a:r>
              <a:rPr sz="2400" b="1" spc="-70" dirty="0">
                <a:solidFill>
                  <a:srgbClr val="FF0000"/>
                </a:solidFill>
                <a:latin typeface="Calibri"/>
                <a:cs typeface="Calibri"/>
              </a:rPr>
              <a:t> </a:t>
            </a:r>
            <a:r>
              <a:rPr sz="2400" b="1" dirty="0">
                <a:solidFill>
                  <a:srgbClr val="FF0000"/>
                </a:solidFill>
                <a:latin typeface="Calibri"/>
                <a:cs typeface="Calibri"/>
              </a:rPr>
              <a:t>valves</a:t>
            </a:r>
            <a:r>
              <a:rPr sz="2400" b="1" spc="-45" dirty="0">
                <a:solidFill>
                  <a:srgbClr val="FF0000"/>
                </a:solidFill>
                <a:latin typeface="Calibri"/>
                <a:cs typeface="Calibri"/>
              </a:rPr>
              <a:t> </a:t>
            </a:r>
            <a:r>
              <a:rPr sz="2400" b="1" dirty="0">
                <a:latin typeface="Calibri"/>
                <a:cs typeface="Calibri"/>
              </a:rPr>
              <a:t>require</a:t>
            </a:r>
            <a:r>
              <a:rPr sz="2400" b="1" spc="-65" dirty="0">
                <a:latin typeface="Calibri"/>
                <a:cs typeface="Calibri"/>
              </a:rPr>
              <a:t> </a:t>
            </a:r>
            <a:r>
              <a:rPr sz="2400" b="1" u="heavy" dirty="0">
                <a:uFill>
                  <a:solidFill>
                    <a:srgbClr val="000000"/>
                  </a:solidFill>
                </a:uFill>
                <a:latin typeface="Calibri"/>
                <a:cs typeface="Calibri"/>
              </a:rPr>
              <a:t>lifelong</a:t>
            </a:r>
            <a:r>
              <a:rPr sz="2400" b="1" u="heavy" spc="-60" dirty="0">
                <a:uFill>
                  <a:solidFill>
                    <a:srgbClr val="000000"/>
                  </a:solidFill>
                </a:uFill>
                <a:latin typeface="Calibri"/>
                <a:cs typeface="Calibri"/>
              </a:rPr>
              <a:t> </a:t>
            </a:r>
            <a:r>
              <a:rPr sz="2400" b="1" u="heavy" spc="-10" dirty="0">
                <a:uFill>
                  <a:solidFill>
                    <a:srgbClr val="000000"/>
                  </a:solidFill>
                </a:uFill>
                <a:latin typeface="Calibri"/>
                <a:cs typeface="Calibri"/>
              </a:rPr>
              <a:t>anticoagulation</a:t>
            </a:r>
            <a:r>
              <a:rPr sz="2400" b="1" spc="-10" dirty="0">
                <a:latin typeface="Calibri"/>
                <a:cs typeface="Calibri"/>
              </a:rPr>
              <a:t>.</a:t>
            </a:r>
            <a:endParaRPr sz="2400" b="1" dirty="0">
              <a:latin typeface="Calibri"/>
              <a:cs typeface="Calibri"/>
            </a:endParaRPr>
          </a:p>
          <a:p>
            <a:pPr marL="241300" marR="183515" indent="-228600">
              <a:lnSpc>
                <a:spcPct val="89800"/>
              </a:lnSpc>
              <a:spcBef>
                <a:spcPts val="1000"/>
              </a:spcBef>
              <a:buChar char="•"/>
              <a:tabLst>
                <a:tab pos="241300" algn="l"/>
              </a:tabLst>
            </a:pPr>
            <a:r>
              <a:rPr sz="2400" b="1" dirty="0">
                <a:latin typeface="Arial"/>
                <a:cs typeface="Arial"/>
              </a:rPr>
              <a:t>■</a:t>
            </a:r>
            <a:r>
              <a:rPr sz="2400" b="1" spc="-140" dirty="0">
                <a:latin typeface="Arial"/>
                <a:cs typeface="Arial"/>
              </a:rPr>
              <a:t> </a:t>
            </a:r>
            <a:r>
              <a:rPr sz="2400" b="1" spc="-20" dirty="0">
                <a:solidFill>
                  <a:srgbClr val="FF0000"/>
                </a:solidFill>
                <a:latin typeface="Calibri"/>
                <a:cs typeface="Calibri"/>
              </a:rPr>
              <a:t>Grafted-</a:t>
            </a:r>
            <a:r>
              <a:rPr sz="2400" b="1" dirty="0">
                <a:solidFill>
                  <a:srgbClr val="FF0000"/>
                </a:solidFill>
                <a:latin typeface="Calibri"/>
                <a:cs typeface="Calibri"/>
              </a:rPr>
              <a:t>tissue</a:t>
            </a:r>
            <a:r>
              <a:rPr sz="2400" b="1" spc="-20" dirty="0">
                <a:solidFill>
                  <a:srgbClr val="FF0000"/>
                </a:solidFill>
                <a:latin typeface="Calibri"/>
                <a:cs typeface="Calibri"/>
              </a:rPr>
              <a:t> </a:t>
            </a:r>
            <a:r>
              <a:rPr sz="2400" b="1" dirty="0">
                <a:solidFill>
                  <a:srgbClr val="FF0000"/>
                </a:solidFill>
                <a:latin typeface="Calibri"/>
                <a:cs typeface="Calibri"/>
              </a:rPr>
              <a:t>heart</a:t>
            </a:r>
            <a:r>
              <a:rPr sz="2400" b="1" spc="-40" dirty="0">
                <a:solidFill>
                  <a:srgbClr val="FF0000"/>
                </a:solidFill>
                <a:latin typeface="Calibri"/>
                <a:cs typeface="Calibri"/>
              </a:rPr>
              <a:t> </a:t>
            </a:r>
            <a:r>
              <a:rPr sz="2400" b="1" dirty="0">
                <a:solidFill>
                  <a:srgbClr val="FF0000"/>
                </a:solidFill>
                <a:latin typeface="Calibri"/>
                <a:cs typeface="Calibri"/>
              </a:rPr>
              <a:t>valves</a:t>
            </a:r>
            <a:r>
              <a:rPr sz="2400" b="1" spc="-30" dirty="0">
                <a:solidFill>
                  <a:srgbClr val="FF0000"/>
                </a:solidFill>
                <a:latin typeface="Calibri"/>
                <a:cs typeface="Calibri"/>
              </a:rPr>
              <a:t> </a:t>
            </a:r>
            <a:r>
              <a:rPr sz="2400" b="1" dirty="0">
                <a:latin typeface="Calibri"/>
                <a:cs typeface="Calibri"/>
              </a:rPr>
              <a:t>(from</a:t>
            </a:r>
            <a:r>
              <a:rPr sz="2400" b="1" spc="-40" dirty="0">
                <a:latin typeface="Calibri"/>
                <a:cs typeface="Calibri"/>
              </a:rPr>
              <a:t> </a:t>
            </a:r>
            <a:r>
              <a:rPr sz="2400" b="1" dirty="0">
                <a:latin typeface="Calibri"/>
                <a:cs typeface="Calibri"/>
              </a:rPr>
              <a:t>pigs</a:t>
            </a:r>
            <a:r>
              <a:rPr sz="2400" b="1" spc="-50" dirty="0">
                <a:latin typeface="Calibri"/>
                <a:cs typeface="Calibri"/>
              </a:rPr>
              <a:t> </a:t>
            </a:r>
            <a:r>
              <a:rPr sz="2400" b="1" dirty="0">
                <a:latin typeface="Calibri"/>
                <a:cs typeface="Calibri"/>
              </a:rPr>
              <a:t>or</a:t>
            </a:r>
            <a:r>
              <a:rPr sz="2400" b="1" spc="-40" dirty="0">
                <a:latin typeface="Calibri"/>
                <a:cs typeface="Calibri"/>
              </a:rPr>
              <a:t> </a:t>
            </a:r>
            <a:r>
              <a:rPr sz="2400" b="1" dirty="0">
                <a:latin typeface="Calibri"/>
                <a:cs typeface="Calibri"/>
              </a:rPr>
              <a:t>humans)</a:t>
            </a:r>
            <a:r>
              <a:rPr sz="2400" b="1" spc="-50" dirty="0">
                <a:latin typeface="Calibri"/>
                <a:cs typeface="Calibri"/>
              </a:rPr>
              <a:t> </a:t>
            </a:r>
            <a:r>
              <a:rPr sz="2400" b="1" spc="-20" dirty="0">
                <a:latin typeface="Calibri"/>
                <a:cs typeface="Calibri"/>
              </a:rPr>
              <a:t>have </a:t>
            </a:r>
            <a:r>
              <a:rPr sz="2400" b="1" dirty="0">
                <a:latin typeface="Calibri"/>
                <a:cs typeface="Calibri"/>
              </a:rPr>
              <a:t>the</a:t>
            </a:r>
            <a:r>
              <a:rPr sz="2400" b="1" spc="-35" dirty="0">
                <a:latin typeface="Calibri"/>
                <a:cs typeface="Calibri"/>
              </a:rPr>
              <a:t> </a:t>
            </a:r>
            <a:r>
              <a:rPr sz="2400" b="1" spc="-10" dirty="0">
                <a:latin typeface="Calibri"/>
                <a:cs typeface="Calibri"/>
              </a:rPr>
              <a:t>advantage</a:t>
            </a:r>
            <a:r>
              <a:rPr sz="2400" b="1" spc="-60" dirty="0">
                <a:latin typeface="Calibri"/>
                <a:cs typeface="Calibri"/>
              </a:rPr>
              <a:t> </a:t>
            </a:r>
            <a:r>
              <a:rPr sz="2400" b="1" dirty="0">
                <a:latin typeface="Calibri"/>
                <a:cs typeface="Calibri"/>
              </a:rPr>
              <a:t>that</a:t>
            </a:r>
            <a:r>
              <a:rPr sz="2400" b="1" spc="-35" dirty="0">
                <a:latin typeface="Calibri"/>
                <a:cs typeface="Calibri"/>
              </a:rPr>
              <a:t> </a:t>
            </a:r>
            <a:r>
              <a:rPr sz="2400" b="1" spc="-10" dirty="0">
                <a:latin typeface="Calibri"/>
                <a:cs typeface="Calibri"/>
              </a:rPr>
              <a:t>anti-</a:t>
            </a:r>
            <a:r>
              <a:rPr sz="2400" b="1" dirty="0">
                <a:latin typeface="Calibri"/>
                <a:cs typeface="Calibri"/>
              </a:rPr>
              <a:t>coagulation</a:t>
            </a:r>
            <a:r>
              <a:rPr sz="2400" b="1" spc="-45" dirty="0">
                <a:latin typeface="Calibri"/>
                <a:cs typeface="Calibri"/>
              </a:rPr>
              <a:t> </a:t>
            </a:r>
            <a:r>
              <a:rPr sz="2400" b="1" dirty="0">
                <a:latin typeface="Calibri"/>
                <a:cs typeface="Calibri"/>
              </a:rPr>
              <a:t>is</a:t>
            </a:r>
            <a:r>
              <a:rPr sz="2400" b="1" spc="-30" dirty="0">
                <a:latin typeface="Calibri"/>
                <a:cs typeface="Calibri"/>
              </a:rPr>
              <a:t> </a:t>
            </a:r>
            <a:r>
              <a:rPr sz="2400" b="1" dirty="0">
                <a:latin typeface="Calibri"/>
                <a:cs typeface="Calibri"/>
              </a:rPr>
              <a:t>not</a:t>
            </a:r>
            <a:r>
              <a:rPr sz="2400" b="1" spc="-35" dirty="0">
                <a:latin typeface="Calibri"/>
                <a:cs typeface="Calibri"/>
              </a:rPr>
              <a:t> </a:t>
            </a:r>
            <a:r>
              <a:rPr sz="2400" b="1" spc="-10" dirty="0">
                <a:latin typeface="Calibri"/>
                <a:cs typeface="Calibri"/>
              </a:rPr>
              <a:t>usually required.</a:t>
            </a:r>
            <a:endParaRPr sz="2400" b="1" dirty="0">
              <a:latin typeface="Calibri"/>
              <a:cs typeface="Calibri"/>
            </a:endParaRPr>
          </a:p>
          <a:p>
            <a:pPr>
              <a:lnSpc>
                <a:spcPct val="100000"/>
              </a:lnSpc>
              <a:spcBef>
                <a:spcPts val="1470"/>
              </a:spcBef>
              <a:buFont typeface="Arial"/>
              <a:buChar char="•"/>
            </a:pPr>
            <a:endParaRPr sz="2400" b="1" dirty="0">
              <a:latin typeface="Calibri"/>
              <a:cs typeface="Calibri"/>
            </a:endParaRPr>
          </a:p>
          <a:p>
            <a:pPr marL="240665" indent="-227965">
              <a:lnSpc>
                <a:spcPct val="100000"/>
              </a:lnSpc>
              <a:buFont typeface="Arial"/>
              <a:buChar char="•"/>
              <a:tabLst>
                <a:tab pos="240665" algn="l"/>
              </a:tabLst>
            </a:pPr>
            <a:r>
              <a:rPr sz="2400" b="1" dirty="0">
                <a:latin typeface="Calibri"/>
                <a:cs typeface="Calibri"/>
              </a:rPr>
              <a:t>MX</a:t>
            </a:r>
            <a:r>
              <a:rPr sz="2400" b="1" spc="-10" dirty="0">
                <a:latin typeface="Calibri"/>
                <a:cs typeface="Calibri"/>
              </a:rPr>
              <a:t> </a:t>
            </a:r>
            <a:r>
              <a:rPr sz="2400" b="1" spc="-50" dirty="0">
                <a:latin typeface="Calibri"/>
                <a:cs typeface="Calibri"/>
              </a:rPr>
              <a:t>:</a:t>
            </a:r>
            <a:endParaRPr sz="2400" b="1" dirty="0">
              <a:latin typeface="Calibri"/>
              <a:cs typeface="Calibri"/>
            </a:endParaRPr>
          </a:p>
          <a:p>
            <a:pPr marL="241300" marR="374650" indent="-228600">
              <a:lnSpc>
                <a:spcPct val="90000"/>
              </a:lnSpc>
              <a:spcBef>
                <a:spcPts val="1010"/>
              </a:spcBef>
              <a:buFont typeface="Arial"/>
              <a:buChar char="•"/>
              <a:tabLst>
                <a:tab pos="241300" algn="l"/>
              </a:tabLst>
            </a:pPr>
            <a:r>
              <a:rPr sz="2400" b="1" dirty="0">
                <a:latin typeface="Calibri"/>
                <a:cs typeface="Calibri"/>
              </a:rPr>
              <a:t>Continuation</a:t>
            </a:r>
            <a:r>
              <a:rPr sz="2400" b="1" spc="-55" dirty="0">
                <a:latin typeface="Calibri"/>
                <a:cs typeface="Calibri"/>
              </a:rPr>
              <a:t> </a:t>
            </a:r>
            <a:r>
              <a:rPr sz="2400" b="1" dirty="0">
                <a:latin typeface="Calibri"/>
                <a:cs typeface="Calibri"/>
              </a:rPr>
              <a:t>of</a:t>
            </a:r>
            <a:r>
              <a:rPr sz="2400" b="1" spc="-55" dirty="0">
                <a:latin typeface="Calibri"/>
                <a:cs typeface="Calibri"/>
              </a:rPr>
              <a:t> </a:t>
            </a:r>
            <a:r>
              <a:rPr sz="2400" b="1" spc="-10" dirty="0">
                <a:latin typeface="Calibri"/>
                <a:cs typeface="Calibri"/>
              </a:rPr>
              <a:t>warfarin</a:t>
            </a:r>
            <a:r>
              <a:rPr sz="2400" b="1" spc="-40" dirty="0">
                <a:latin typeface="Calibri"/>
                <a:cs typeface="Calibri"/>
              </a:rPr>
              <a:t> </a:t>
            </a:r>
            <a:r>
              <a:rPr sz="2400" b="1" spc="-10" dirty="0">
                <a:latin typeface="Calibri"/>
                <a:cs typeface="Calibri"/>
              </a:rPr>
              <a:t>affords</a:t>
            </a:r>
            <a:r>
              <a:rPr sz="2400" b="1" spc="-55" dirty="0">
                <a:latin typeface="Calibri"/>
                <a:cs typeface="Calibri"/>
              </a:rPr>
              <a:t> </a:t>
            </a:r>
            <a:r>
              <a:rPr sz="2400" b="1" dirty="0">
                <a:latin typeface="Calibri"/>
                <a:cs typeface="Calibri"/>
              </a:rPr>
              <a:t>the</a:t>
            </a:r>
            <a:r>
              <a:rPr sz="2400" b="1" spc="-45" dirty="0">
                <a:latin typeface="Calibri"/>
                <a:cs typeface="Calibri"/>
              </a:rPr>
              <a:t> </a:t>
            </a:r>
            <a:r>
              <a:rPr sz="2400" b="1" dirty="0">
                <a:latin typeface="Calibri"/>
                <a:cs typeface="Calibri"/>
              </a:rPr>
              <a:t>mother</a:t>
            </a:r>
            <a:r>
              <a:rPr sz="2400" b="1" spc="-40" dirty="0">
                <a:latin typeface="Calibri"/>
                <a:cs typeface="Calibri"/>
              </a:rPr>
              <a:t> </a:t>
            </a:r>
            <a:r>
              <a:rPr sz="2400" b="1" dirty="0">
                <a:latin typeface="Calibri"/>
                <a:cs typeface="Calibri"/>
              </a:rPr>
              <a:t>the</a:t>
            </a:r>
            <a:r>
              <a:rPr sz="2400" b="1" spc="-55" dirty="0">
                <a:latin typeface="Calibri"/>
                <a:cs typeface="Calibri"/>
              </a:rPr>
              <a:t> </a:t>
            </a:r>
            <a:r>
              <a:rPr sz="2400" b="1" spc="-10" dirty="0">
                <a:latin typeface="Calibri"/>
                <a:cs typeface="Calibri"/>
              </a:rPr>
              <a:t>lowest </a:t>
            </a:r>
            <a:r>
              <a:rPr sz="2400" b="1" dirty="0">
                <a:latin typeface="Calibri"/>
                <a:cs typeface="Calibri"/>
              </a:rPr>
              <a:t>risk</a:t>
            </a:r>
            <a:r>
              <a:rPr sz="2400" b="1" spc="-45" dirty="0">
                <a:latin typeface="Calibri"/>
                <a:cs typeface="Calibri"/>
              </a:rPr>
              <a:t> </a:t>
            </a:r>
            <a:r>
              <a:rPr sz="2400" b="1" dirty="0">
                <a:latin typeface="Calibri"/>
                <a:cs typeface="Calibri"/>
              </a:rPr>
              <a:t>of</a:t>
            </a:r>
            <a:r>
              <a:rPr sz="2400" b="1" spc="-60" dirty="0">
                <a:latin typeface="Calibri"/>
                <a:cs typeface="Calibri"/>
              </a:rPr>
              <a:t> </a:t>
            </a:r>
            <a:r>
              <a:rPr sz="2400" b="1" dirty="0">
                <a:latin typeface="Calibri"/>
                <a:cs typeface="Calibri"/>
              </a:rPr>
              <a:t>thrombosis,</a:t>
            </a:r>
            <a:r>
              <a:rPr sz="2400" b="1" spc="-55" dirty="0">
                <a:latin typeface="Calibri"/>
                <a:cs typeface="Calibri"/>
              </a:rPr>
              <a:t> </a:t>
            </a:r>
            <a:r>
              <a:rPr sz="2400" b="1" u="sng" dirty="0">
                <a:solidFill>
                  <a:srgbClr val="FF0000"/>
                </a:solidFill>
                <a:latin typeface="Calibri"/>
                <a:cs typeface="Calibri"/>
              </a:rPr>
              <a:t>whereas</a:t>
            </a:r>
            <a:r>
              <a:rPr sz="2400" b="1" u="sng" spc="-45" dirty="0">
                <a:solidFill>
                  <a:srgbClr val="FF0000"/>
                </a:solidFill>
                <a:latin typeface="Calibri"/>
                <a:cs typeface="Calibri"/>
              </a:rPr>
              <a:t> </a:t>
            </a:r>
            <a:r>
              <a:rPr sz="2400" b="1" u="sng" dirty="0">
                <a:solidFill>
                  <a:srgbClr val="FF0000"/>
                </a:solidFill>
                <a:latin typeface="Calibri"/>
                <a:cs typeface="Calibri"/>
              </a:rPr>
              <a:t>for</a:t>
            </a:r>
            <a:r>
              <a:rPr sz="2400" b="1" u="sng" spc="-65" dirty="0">
                <a:solidFill>
                  <a:srgbClr val="FF0000"/>
                </a:solidFill>
                <a:latin typeface="Calibri"/>
                <a:cs typeface="Calibri"/>
              </a:rPr>
              <a:t> </a:t>
            </a:r>
            <a:r>
              <a:rPr sz="2400" b="1" u="sng" dirty="0">
                <a:solidFill>
                  <a:srgbClr val="FF0000"/>
                </a:solidFill>
                <a:latin typeface="Calibri"/>
                <a:cs typeface="Calibri"/>
              </a:rPr>
              <a:t>the</a:t>
            </a:r>
            <a:r>
              <a:rPr sz="2400" b="1" u="sng" spc="-60" dirty="0">
                <a:solidFill>
                  <a:srgbClr val="FF0000"/>
                </a:solidFill>
                <a:latin typeface="Calibri"/>
                <a:cs typeface="Calibri"/>
              </a:rPr>
              <a:t> </a:t>
            </a:r>
            <a:r>
              <a:rPr sz="2400" b="1" u="sng" spc="-10" dirty="0">
                <a:solidFill>
                  <a:srgbClr val="FF0000"/>
                </a:solidFill>
                <a:latin typeface="Calibri"/>
                <a:cs typeface="Calibri"/>
              </a:rPr>
              <a:t>fetus,</a:t>
            </a:r>
            <a:r>
              <a:rPr sz="2400" b="1" u="sng" spc="-55" dirty="0">
                <a:solidFill>
                  <a:srgbClr val="FF0000"/>
                </a:solidFill>
                <a:latin typeface="Calibri"/>
                <a:cs typeface="Calibri"/>
              </a:rPr>
              <a:t> </a:t>
            </a:r>
            <a:r>
              <a:rPr sz="2400" b="1" u="sng" spc="-10" dirty="0">
                <a:solidFill>
                  <a:srgbClr val="FF0000"/>
                </a:solidFill>
                <a:latin typeface="Calibri"/>
                <a:cs typeface="Calibri"/>
              </a:rPr>
              <a:t>warfarin</a:t>
            </a:r>
            <a:r>
              <a:rPr sz="2400" b="1" u="sng" spc="-50" dirty="0">
                <a:solidFill>
                  <a:srgbClr val="FF0000"/>
                </a:solidFill>
                <a:latin typeface="Calibri"/>
                <a:cs typeface="Calibri"/>
              </a:rPr>
              <a:t> </a:t>
            </a:r>
            <a:r>
              <a:rPr sz="2400" b="1" u="sng" spc="-25" dirty="0">
                <a:solidFill>
                  <a:srgbClr val="FF0000"/>
                </a:solidFill>
                <a:latin typeface="Calibri"/>
                <a:cs typeface="Calibri"/>
              </a:rPr>
              <a:t>is </a:t>
            </a:r>
            <a:r>
              <a:rPr sz="2400" b="1" u="sng" dirty="0">
                <a:solidFill>
                  <a:srgbClr val="FF0000"/>
                </a:solidFill>
                <a:latin typeface="Calibri"/>
                <a:cs typeface="Calibri"/>
              </a:rPr>
              <a:t>associated</a:t>
            </a:r>
            <a:r>
              <a:rPr sz="2400" b="1" u="sng" spc="-30" dirty="0">
                <a:solidFill>
                  <a:srgbClr val="FF0000"/>
                </a:solidFill>
                <a:latin typeface="Calibri"/>
                <a:cs typeface="Calibri"/>
              </a:rPr>
              <a:t> </a:t>
            </a:r>
            <a:r>
              <a:rPr sz="2400" b="1" u="sng" dirty="0">
                <a:solidFill>
                  <a:srgbClr val="FF0000"/>
                </a:solidFill>
                <a:latin typeface="Calibri"/>
                <a:cs typeface="Calibri"/>
              </a:rPr>
              <a:t>with</a:t>
            </a:r>
            <a:r>
              <a:rPr sz="2400" b="1" u="sng" spc="-50" dirty="0">
                <a:solidFill>
                  <a:srgbClr val="FF0000"/>
                </a:solidFill>
                <a:latin typeface="Calibri"/>
                <a:cs typeface="Calibri"/>
              </a:rPr>
              <a:t> </a:t>
            </a:r>
            <a:r>
              <a:rPr sz="2400" b="1" u="sng" dirty="0">
                <a:solidFill>
                  <a:srgbClr val="FF0000"/>
                </a:solidFill>
                <a:latin typeface="Calibri"/>
                <a:cs typeface="Calibri"/>
              </a:rPr>
              <a:t>an</a:t>
            </a:r>
            <a:r>
              <a:rPr sz="2400" b="1" u="sng" spc="-50" dirty="0">
                <a:solidFill>
                  <a:srgbClr val="FF0000"/>
                </a:solidFill>
                <a:latin typeface="Calibri"/>
                <a:cs typeface="Calibri"/>
              </a:rPr>
              <a:t> </a:t>
            </a:r>
            <a:r>
              <a:rPr sz="2400" b="1" u="sng" dirty="0">
                <a:solidFill>
                  <a:srgbClr val="FF0000"/>
                </a:solidFill>
                <a:latin typeface="Calibri"/>
                <a:cs typeface="Calibri"/>
              </a:rPr>
              <a:t>increased</a:t>
            </a:r>
            <a:r>
              <a:rPr sz="2400" b="1" u="sng" spc="-55" dirty="0">
                <a:solidFill>
                  <a:srgbClr val="FF0000"/>
                </a:solidFill>
                <a:latin typeface="Calibri"/>
                <a:cs typeface="Calibri"/>
              </a:rPr>
              <a:t> </a:t>
            </a:r>
            <a:r>
              <a:rPr sz="2400" b="1" u="sng" dirty="0">
                <a:solidFill>
                  <a:srgbClr val="FF0000"/>
                </a:solidFill>
                <a:latin typeface="Calibri"/>
                <a:cs typeface="Calibri"/>
              </a:rPr>
              <a:t>risk</a:t>
            </a:r>
            <a:r>
              <a:rPr sz="2400" b="1" u="sng" spc="-40" dirty="0">
                <a:solidFill>
                  <a:srgbClr val="FF0000"/>
                </a:solidFill>
                <a:latin typeface="Calibri"/>
                <a:cs typeface="Calibri"/>
              </a:rPr>
              <a:t> </a:t>
            </a:r>
            <a:r>
              <a:rPr sz="2400" b="1" u="sng" dirty="0">
                <a:solidFill>
                  <a:srgbClr val="FF0000"/>
                </a:solidFill>
                <a:latin typeface="Calibri"/>
                <a:cs typeface="Calibri"/>
              </a:rPr>
              <a:t>of</a:t>
            </a:r>
            <a:r>
              <a:rPr sz="2400" b="1" u="sng" spc="-60" dirty="0">
                <a:solidFill>
                  <a:srgbClr val="FF0000"/>
                </a:solidFill>
                <a:latin typeface="Calibri"/>
                <a:cs typeface="Calibri"/>
              </a:rPr>
              <a:t> </a:t>
            </a:r>
            <a:r>
              <a:rPr sz="2400" b="1" u="sng" spc="-10" dirty="0">
                <a:solidFill>
                  <a:srgbClr val="FF0000"/>
                </a:solidFill>
                <a:latin typeface="Calibri"/>
                <a:cs typeface="Calibri"/>
              </a:rPr>
              <a:t>teratogenesis, miscarriage,</a:t>
            </a:r>
            <a:r>
              <a:rPr sz="2400" b="1" u="sng" spc="-50" dirty="0">
                <a:solidFill>
                  <a:srgbClr val="FF0000"/>
                </a:solidFill>
                <a:latin typeface="Calibri"/>
                <a:cs typeface="Calibri"/>
              </a:rPr>
              <a:t> </a:t>
            </a:r>
            <a:r>
              <a:rPr sz="2400" b="1" u="sng" dirty="0">
                <a:solidFill>
                  <a:srgbClr val="FF0000"/>
                </a:solidFill>
                <a:latin typeface="Calibri"/>
                <a:cs typeface="Calibri"/>
              </a:rPr>
              <a:t>stillbirth</a:t>
            </a:r>
            <a:r>
              <a:rPr sz="2400" b="1" u="sng" spc="-30" dirty="0">
                <a:solidFill>
                  <a:srgbClr val="FF0000"/>
                </a:solidFill>
                <a:latin typeface="Calibri"/>
                <a:cs typeface="Calibri"/>
              </a:rPr>
              <a:t> </a:t>
            </a:r>
            <a:r>
              <a:rPr sz="2400" b="1" u="sng" dirty="0">
                <a:solidFill>
                  <a:srgbClr val="FF0000"/>
                </a:solidFill>
                <a:latin typeface="Calibri"/>
                <a:cs typeface="Calibri"/>
              </a:rPr>
              <a:t>and</a:t>
            </a:r>
            <a:r>
              <a:rPr sz="2400" b="1" u="sng" spc="-65" dirty="0">
                <a:solidFill>
                  <a:srgbClr val="FF0000"/>
                </a:solidFill>
                <a:latin typeface="Calibri"/>
                <a:cs typeface="Calibri"/>
              </a:rPr>
              <a:t> </a:t>
            </a:r>
            <a:r>
              <a:rPr sz="2400" b="1" u="sng" spc="-10" dirty="0">
                <a:solidFill>
                  <a:srgbClr val="FF0000"/>
                </a:solidFill>
                <a:latin typeface="Calibri"/>
                <a:cs typeface="Calibri"/>
              </a:rPr>
              <a:t>intracerebral</a:t>
            </a:r>
            <a:r>
              <a:rPr sz="2400" b="1" u="sng" spc="-55" dirty="0">
                <a:solidFill>
                  <a:srgbClr val="FF0000"/>
                </a:solidFill>
                <a:latin typeface="Calibri"/>
                <a:cs typeface="Calibri"/>
              </a:rPr>
              <a:t> </a:t>
            </a:r>
            <a:r>
              <a:rPr sz="2400" b="1" u="sng" spc="-10" dirty="0">
                <a:solidFill>
                  <a:srgbClr val="FF0000"/>
                </a:solidFill>
                <a:latin typeface="Calibri"/>
                <a:cs typeface="Calibri"/>
              </a:rPr>
              <a:t>bleeding</a:t>
            </a:r>
            <a:endParaRPr sz="2400" b="1" u="sng" dirty="0">
              <a:solidFill>
                <a:srgbClr val="FF0000"/>
              </a:solidFill>
              <a:latin typeface="Calibri"/>
              <a:cs typeface="Calibri"/>
            </a:endParaRPr>
          </a:p>
        </p:txBody>
      </p:sp>
      <p:sp>
        <p:nvSpPr>
          <p:cNvPr id="8" name="object 8"/>
          <p:cNvSpPr/>
          <p:nvPr/>
        </p:nvSpPr>
        <p:spPr>
          <a:xfrm>
            <a:off x="7604760" y="6115811"/>
            <a:ext cx="1865630" cy="742315"/>
          </a:xfrm>
          <a:custGeom>
            <a:avLst/>
            <a:gdLst/>
            <a:ahLst/>
            <a:cxnLst/>
            <a:rect l="l" t="t" r="r" b="b"/>
            <a:pathLst>
              <a:path w="1865629" h="742315">
                <a:moveTo>
                  <a:pt x="1865376" y="742188"/>
                </a:moveTo>
                <a:lnTo>
                  <a:pt x="1118616" y="0"/>
                </a:lnTo>
                <a:lnTo>
                  <a:pt x="593090" y="522300"/>
                </a:lnTo>
                <a:lnTo>
                  <a:pt x="406908" y="336804"/>
                </a:lnTo>
                <a:lnTo>
                  <a:pt x="0" y="742188"/>
                </a:lnTo>
                <a:lnTo>
                  <a:pt x="371856" y="742188"/>
                </a:lnTo>
                <a:lnTo>
                  <a:pt x="813816" y="742188"/>
                </a:lnTo>
                <a:lnTo>
                  <a:pt x="1865376" y="742188"/>
                </a:lnTo>
                <a:close/>
              </a:path>
            </a:pathLst>
          </a:custGeom>
          <a:solidFill>
            <a:srgbClr val="4472C4">
              <a:alpha val="30198"/>
            </a:srgbClr>
          </a:solidFill>
        </p:spPr>
        <p:txBody>
          <a:bodyPr wrap="square" lIns="0" tIns="0" rIns="0" bIns="0" rtlCol="0"/>
          <a:lstStyle/>
          <a:p>
            <a:endParaRPr/>
          </a:p>
        </p:txBody>
      </p:sp>
      <p:sp>
        <p:nvSpPr>
          <p:cNvPr id="12" name="TextBox 11">
            <a:extLst>
              <a:ext uri="{FF2B5EF4-FFF2-40B4-BE49-F238E27FC236}">
                <a16:creationId xmlns:a16="http://schemas.microsoft.com/office/drawing/2014/main" id="{D18CC487-503C-53E3-07A9-281F0D935D50}"/>
              </a:ext>
            </a:extLst>
          </p:cNvPr>
          <p:cNvSpPr txBox="1"/>
          <p:nvPr/>
        </p:nvSpPr>
        <p:spPr>
          <a:xfrm>
            <a:off x="551019" y="7755042"/>
            <a:ext cx="11329177" cy="1200329"/>
          </a:xfrm>
          <a:prstGeom prst="rect">
            <a:avLst/>
          </a:prstGeom>
          <a:noFill/>
        </p:spPr>
        <p:txBody>
          <a:bodyPr wrap="square">
            <a:spAutoFit/>
          </a:bodyPr>
          <a:lstStyle/>
          <a:p>
            <a:r>
              <a:rPr lang="en-US" sz="2400" b="1" i="0" u="none" strike="noStrike" dirty="0">
                <a:solidFill>
                  <a:srgbClr val="000000"/>
                </a:solidFill>
                <a:effectLst/>
                <a:latin typeface="Arial" panose="020B0604020202020204" pitchFamily="34" charset="0"/>
              </a:rPr>
              <a:t>Pregnancy in women who have had mechanical valve replacement is  associated with a 45% incidence of thrombotic episodes, with a  maternal mortality rate of 1–4%.</a:t>
            </a:r>
            <a:endParaRPr lang="en-JO"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172" y="546049"/>
            <a:ext cx="4636135" cy="574675"/>
          </a:xfrm>
          <a:prstGeom prst="rect">
            <a:avLst/>
          </a:prstGeom>
        </p:spPr>
        <p:txBody>
          <a:bodyPr vert="horz" wrap="square" lIns="0" tIns="12700" rIns="0" bIns="0" rtlCol="0">
            <a:spAutoFit/>
          </a:bodyPr>
          <a:lstStyle/>
          <a:p>
            <a:pPr marL="12700">
              <a:lnSpc>
                <a:spcPct val="100000"/>
              </a:lnSpc>
              <a:spcBef>
                <a:spcPts val="100"/>
              </a:spcBef>
            </a:pPr>
            <a:r>
              <a:rPr sz="3600" spc="-40" dirty="0"/>
              <a:t>Prepregnancy</a:t>
            </a:r>
            <a:r>
              <a:rPr sz="3600" spc="-125" dirty="0"/>
              <a:t> </a:t>
            </a:r>
            <a:r>
              <a:rPr sz="3600" spc="-10" dirty="0"/>
              <a:t>counselling</a:t>
            </a:r>
            <a:endParaRPr sz="3600"/>
          </a:p>
        </p:txBody>
      </p:sp>
      <p:sp>
        <p:nvSpPr>
          <p:cNvPr id="3" name="object 3"/>
          <p:cNvSpPr txBox="1"/>
          <p:nvPr/>
        </p:nvSpPr>
        <p:spPr>
          <a:xfrm>
            <a:off x="722172" y="1673707"/>
            <a:ext cx="10518775" cy="2305685"/>
          </a:xfrm>
          <a:prstGeom prst="rect">
            <a:avLst/>
          </a:prstGeom>
        </p:spPr>
        <p:txBody>
          <a:bodyPr vert="horz" wrap="square" lIns="0" tIns="108585" rIns="0" bIns="0" rtlCol="0">
            <a:spAutoFit/>
          </a:bodyPr>
          <a:lstStyle/>
          <a:p>
            <a:pPr marL="241300" indent="-228600">
              <a:lnSpc>
                <a:spcPct val="100000"/>
              </a:lnSpc>
              <a:spcBef>
                <a:spcPts val="855"/>
              </a:spcBef>
              <a:buFont typeface="Arial"/>
              <a:buChar char="•"/>
              <a:tabLst>
                <a:tab pos="241300" algn="l"/>
              </a:tabLst>
            </a:pPr>
            <a:r>
              <a:rPr sz="2000" dirty="0">
                <a:latin typeface="Calibri"/>
                <a:cs typeface="Calibri"/>
              </a:rPr>
              <a:t>Most</a:t>
            </a:r>
            <a:r>
              <a:rPr sz="2000" spc="-40" dirty="0">
                <a:latin typeface="Calibri"/>
                <a:cs typeface="Calibri"/>
              </a:rPr>
              <a:t> </a:t>
            </a:r>
            <a:r>
              <a:rPr sz="2000" dirty="0">
                <a:latin typeface="Calibri"/>
                <a:cs typeface="Calibri"/>
              </a:rPr>
              <a:t>women</a:t>
            </a:r>
            <a:r>
              <a:rPr sz="2000" spc="-40" dirty="0">
                <a:latin typeface="Calibri"/>
                <a:cs typeface="Calibri"/>
              </a:rPr>
              <a:t> </a:t>
            </a:r>
            <a:r>
              <a:rPr sz="2000" dirty="0">
                <a:latin typeface="Calibri"/>
                <a:cs typeface="Calibri"/>
              </a:rPr>
              <a:t>with</a:t>
            </a:r>
            <a:r>
              <a:rPr sz="2000" spc="-40" dirty="0">
                <a:latin typeface="Calibri"/>
                <a:cs typeface="Calibri"/>
              </a:rPr>
              <a:t> </a:t>
            </a:r>
            <a:r>
              <a:rPr sz="2000" dirty="0">
                <a:latin typeface="Calibri"/>
                <a:cs typeface="Calibri"/>
              </a:rPr>
              <a:t>heart</a:t>
            </a:r>
            <a:r>
              <a:rPr sz="2000" spc="-40" dirty="0">
                <a:latin typeface="Calibri"/>
                <a:cs typeface="Calibri"/>
              </a:rPr>
              <a:t> </a:t>
            </a:r>
            <a:r>
              <a:rPr sz="2000" dirty="0">
                <a:latin typeface="Calibri"/>
                <a:cs typeface="Calibri"/>
              </a:rPr>
              <a:t>disease</a:t>
            </a:r>
            <a:r>
              <a:rPr sz="2000" spc="-35" dirty="0">
                <a:latin typeface="Calibri"/>
                <a:cs typeface="Calibri"/>
              </a:rPr>
              <a:t> </a:t>
            </a:r>
            <a:r>
              <a:rPr sz="2000" dirty="0">
                <a:latin typeface="Calibri"/>
                <a:cs typeface="Calibri"/>
              </a:rPr>
              <a:t>will</a:t>
            </a:r>
            <a:r>
              <a:rPr sz="2000" spc="-35" dirty="0">
                <a:latin typeface="Calibri"/>
                <a:cs typeface="Calibri"/>
              </a:rPr>
              <a:t> </a:t>
            </a:r>
            <a:r>
              <a:rPr sz="2000" dirty="0">
                <a:latin typeface="Calibri"/>
                <a:cs typeface="Calibri"/>
              </a:rPr>
              <a:t>be</a:t>
            </a:r>
            <a:r>
              <a:rPr sz="2000" spc="-40" dirty="0">
                <a:latin typeface="Calibri"/>
                <a:cs typeface="Calibri"/>
              </a:rPr>
              <a:t> </a:t>
            </a:r>
            <a:r>
              <a:rPr sz="2000" dirty="0">
                <a:latin typeface="Calibri"/>
                <a:cs typeface="Calibri"/>
              </a:rPr>
              <a:t>aware</a:t>
            </a:r>
            <a:r>
              <a:rPr sz="2000" spc="-40" dirty="0">
                <a:latin typeface="Calibri"/>
                <a:cs typeface="Calibri"/>
              </a:rPr>
              <a:t> </a:t>
            </a:r>
            <a:r>
              <a:rPr sz="2000" dirty="0">
                <a:latin typeface="Calibri"/>
                <a:cs typeface="Calibri"/>
              </a:rPr>
              <a:t>of</a:t>
            </a:r>
            <a:r>
              <a:rPr sz="2000" spc="-45" dirty="0">
                <a:latin typeface="Calibri"/>
                <a:cs typeface="Calibri"/>
              </a:rPr>
              <a:t> </a:t>
            </a:r>
            <a:r>
              <a:rPr sz="2000" dirty="0">
                <a:latin typeface="Calibri"/>
                <a:cs typeface="Calibri"/>
              </a:rPr>
              <a:t>their</a:t>
            </a:r>
            <a:r>
              <a:rPr sz="2000" spc="-40" dirty="0">
                <a:latin typeface="Calibri"/>
                <a:cs typeface="Calibri"/>
              </a:rPr>
              <a:t> </a:t>
            </a:r>
            <a:r>
              <a:rPr sz="2000" dirty="0">
                <a:latin typeface="Calibri"/>
                <a:cs typeface="Calibri"/>
              </a:rPr>
              <a:t>condition</a:t>
            </a:r>
            <a:r>
              <a:rPr sz="2000" spc="-60" dirty="0">
                <a:latin typeface="Calibri"/>
                <a:cs typeface="Calibri"/>
              </a:rPr>
              <a:t> </a:t>
            </a:r>
            <a:r>
              <a:rPr sz="2000" dirty="0">
                <a:latin typeface="Calibri"/>
                <a:cs typeface="Calibri"/>
              </a:rPr>
              <a:t>prior</a:t>
            </a:r>
            <a:r>
              <a:rPr sz="2000" spc="-45" dirty="0">
                <a:latin typeface="Calibri"/>
                <a:cs typeface="Calibri"/>
              </a:rPr>
              <a:t> </a:t>
            </a:r>
            <a:r>
              <a:rPr sz="2000" dirty="0">
                <a:latin typeface="Calibri"/>
                <a:cs typeface="Calibri"/>
              </a:rPr>
              <a:t>to</a:t>
            </a:r>
            <a:r>
              <a:rPr sz="2000" spc="-50" dirty="0">
                <a:latin typeface="Calibri"/>
                <a:cs typeface="Calibri"/>
              </a:rPr>
              <a:t> </a:t>
            </a:r>
            <a:r>
              <a:rPr sz="2000" dirty="0">
                <a:latin typeface="Calibri"/>
                <a:cs typeface="Calibri"/>
              </a:rPr>
              <a:t>becoming</a:t>
            </a:r>
            <a:r>
              <a:rPr sz="2000" spc="-55" dirty="0">
                <a:latin typeface="Calibri"/>
                <a:cs typeface="Calibri"/>
              </a:rPr>
              <a:t> </a:t>
            </a:r>
            <a:r>
              <a:rPr sz="2000" spc="-10" dirty="0">
                <a:latin typeface="Calibri"/>
                <a:cs typeface="Calibri"/>
              </a:rPr>
              <a:t>pregnant</a:t>
            </a:r>
            <a:endParaRPr sz="2000">
              <a:latin typeface="Calibri"/>
              <a:cs typeface="Calibri"/>
            </a:endParaRPr>
          </a:p>
          <a:p>
            <a:pPr marL="297815" indent="-285115">
              <a:lnSpc>
                <a:spcPts val="2280"/>
              </a:lnSpc>
              <a:spcBef>
                <a:spcPts val="755"/>
              </a:spcBef>
              <a:buFont typeface="Arial"/>
              <a:buChar char="•"/>
              <a:tabLst>
                <a:tab pos="297815" algn="l"/>
              </a:tabLst>
            </a:pPr>
            <a:r>
              <a:rPr sz="2000" spc="-10" dirty="0">
                <a:latin typeface="Calibri"/>
                <a:cs typeface="Calibri"/>
              </a:rPr>
              <a:t>Ideally,</a:t>
            </a:r>
            <a:r>
              <a:rPr sz="2000" spc="-35" dirty="0">
                <a:latin typeface="Calibri"/>
                <a:cs typeface="Calibri"/>
              </a:rPr>
              <a:t> </a:t>
            </a:r>
            <a:r>
              <a:rPr sz="2000" dirty="0">
                <a:latin typeface="Calibri"/>
                <a:cs typeface="Calibri"/>
              </a:rPr>
              <a:t>these</a:t>
            </a:r>
            <a:r>
              <a:rPr sz="2000" spc="-35" dirty="0">
                <a:latin typeface="Calibri"/>
                <a:cs typeface="Calibri"/>
              </a:rPr>
              <a:t> </a:t>
            </a:r>
            <a:r>
              <a:rPr sz="2000" dirty="0">
                <a:latin typeface="Calibri"/>
                <a:cs typeface="Calibri"/>
              </a:rPr>
              <a:t>women</a:t>
            </a:r>
            <a:r>
              <a:rPr sz="2000" spc="-30" dirty="0">
                <a:latin typeface="Calibri"/>
                <a:cs typeface="Calibri"/>
              </a:rPr>
              <a:t> </a:t>
            </a:r>
            <a:r>
              <a:rPr sz="2000" dirty="0">
                <a:solidFill>
                  <a:srgbClr val="FF0000"/>
                </a:solidFill>
                <a:latin typeface="Calibri"/>
                <a:cs typeface="Calibri"/>
              </a:rPr>
              <a:t>should</a:t>
            </a:r>
            <a:r>
              <a:rPr sz="2000" spc="-55" dirty="0">
                <a:solidFill>
                  <a:srgbClr val="FF0000"/>
                </a:solidFill>
                <a:latin typeface="Calibri"/>
                <a:cs typeface="Calibri"/>
              </a:rPr>
              <a:t> </a:t>
            </a:r>
            <a:r>
              <a:rPr sz="2000" dirty="0">
                <a:solidFill>
                  <a:srgbClr val="FF0000"/>
                </a:solidFill>
                <a:latin typeface="Calibri"/>
                <a:cs typeface="Calibri"/>
              </a:rPr>
              <a:t>be</a:t>
            </a:r>
            <a:r>
              <a:rPr sz="2000" spc="-40" dirty="0">
                <a:solidFill>
                  <a:srgbClr val="FF0000"/>
                </a:solidFill>
                <a:latin typeface="Calibri"/>
                <a:cs typeface="Calibri"/>
              </a:rPr>
              <a:t> </a:t>
            </a:r>
            <a:r>
              <a:rPr sz="2000" dirty="0">
                <a:solidFill>
                  <a:srgbClr val="FF0000"/>
                </a:solidFill>
                <a:latin typeface="Calibri"/>
                <a:cs typeface="Calibri"/>
              </a:rPr>
              <a:t>fully</a:t>
            </a:r>
            <a:r>
              <a:rPr sz="2000" spc="-35" dirty="0">
                <a:solidFill>
                  <a:srgbClr val="FF0000"/>
                </a:solidFill>
                <a:latin typeface="Calibri"/>
                <a:cs typeface="Calibri"/>
              </a:rPr>
              <a:t> </a:t>
            </a:r>
            <a:r>
              <a:rPr sz="2000" dirty="0">
                <a:solidFill>
                  <a:srgbClr val="FF0000"/>
                </a:solidFill>
                <a:latin typeface="Calibri"/>
                <a:cs typeface="Calibri"/>
              </a:rPr>
              <a:t>assessed</a:t>
            </a:r>
            <a:r>
              <a:rPr sz="2000" spc="-20" dirty="0">
                <a:solidFill>
                  <a:srgbClr val="FF0000"/>
                </a:solidFill>
                <a:latin typeface="Calibri"/>
                <a:cs typeface="Calibri"/>
              </a:rPr>
              <a:t> </a:t>
            </a:r>
            <a:r>
              <a:rPr sz="2000" dirty="0">
                <a:solidFill>
                  <a:srgbClr val="FF0000"/>
                </a:solidFill>
                <a:latin typeface="Calibri"/>
                <a:cs typeface="Calibri"/>
              </a:rPr>
              <a:t>by</a:t>
            </a:r>
            <a:r>
              <a:rPr sz="2000" spc="-50" dirty="0">
                <a:solidFill>
                  <a:srgbClr val="FF0000"/>
                </a:solidFill>
                <a:latin typeface="Calibri"/>
                <a:cs typeface="Calibri"/>
              </a:rPr>
              <a:t> </a:t>
            </a:r>
            <a:r>
              <a:rPr sz="2000" dirty="0">
                <a:solidFill>
                  <a:srgbClr val="FF0000"/>
                </a:solidFill>
                <a:latin typeface="Calibri"/>
                <a:cs typeface="Calibri"/>
              </a:rPr>
              <a:t>an</a:t>
            </a:r>
            <a:r>
              <a:rPr sz="2000" spc="-35" dirty="0">
                <a:solidFill>
                  <a:srgbClr val="FF0000"/>
                </a:solidFill>
                <a:latin typeface="Calibri"/>
                <a:cs typeface="Calibri"/>
              </a:rPr>
              <a:t> </a:t>
            </a:r>
            <a:r>
              <a:rPr sz="2000" spc="-10" dirty="0">
                <a:solidFill>
                  <a:srgbClr val="FF0000"/>
                </a:solidFill>
                <a:latin typeface="Calibri"/>
                <a:cs typeface="Calibri"/>
              </a:rPr>
              <a:t>obstetrician </a:t>
            </a:r>
            <a:r>
              <a:rPr sz="2000" dirty="0">
                <a:solidFill>
                  <a:srgbClr val="FF0000"/>
                </a:solidFill>
                <a:latin typeface="Calibri"/>
                <a:cs typeface="Calibri"/>
              </a:rPr>
              <a:t>and</a:t>
            </a:r>
            <a:r>
              <a:rPr sz="2000" spc="-45" dirty="0">
                <a:solidFill>
                  <a:srgbClr val="FF0000"/>
                </a:solidFill>
                <a:latin typeface="Calibri"/>
                <a:cs typeface="Calibri"/>
              </a:rPr>
              <a:t> </a:t>
            </a:r>
            <a:r>
              <a:rPr sz="2000" spc="-10" dirty="0">
                <a:solidFill>
                  <a:srgbClr val="FF0000"/>
                </a:solidFill>
                <a:latin typeface="Calibri"/>
                <a:cs typeface="Calibri"/>
              </a:rPr>
              <a:t>cardiologist</a:t>
            </a:r>
            <a:r>
              <a:rPr sz="2000" spc="-20" dirty="0">
                <a:solidFill>
                  <a:srgbClr val="FF0000"/>
                </a:solidFill>
                <a:latin typeface="Calibri"/>
                <a:cs typeface="Calibri"/>
              </a:rPr>
              <a:t> </a:t>
            </a:r>
            <a:r>
              <a:rPr sz="2000" spc="-10" dirty="0">
                <a:latin typeface="Calibri"/>
                <a:cs typeface="Calibri"/>
              </a:rPr>
              <a:t>before</a:t>
            </a:r>
            <a:r>
              <a:rPr sz="2000" spc="-60" dirty="0">
                <a:latin typeface="Calibri"/>
                <a:cs typeface="Calibri"/>
              </a:rPr>
              <a:t> </a:t>
            </a:r>
            <a:r>
              <a:rPr sz="2000" spc="-10" dirty="0">
                <a:latin typeface="Calibri"/>
                <a:cs typeface="Calibri"/>
              </a:rPr>
              <a:t>embarking</a:t>
            </a:r>
            <a:endParaRPr sz="2000">
              <a:latin typeface="Calibri"/>
              <a:cs typeface="Calibri"/>
            </a:endParaRPr>
          </a:p>
          <a:p>
            <a:pPr marL="241300">
              <a:lnSpc>
                <a:spcPts val="2280"/>
              </a:lnSpc>
            </a:pPr>
            <a:r>
              <a:rPr sz="2000" dirty="0">
                <a:latin typeface="Calibri"/>
                <a:cs typeface="Calibri"/>
              </a:rPr>
              <a:t>on</a:t>
            </a:r>
            <a:r>
              <a:rPr sz="2000" spc="-60" dirty="0">
                <a:latin typeface="Calibri"/>
                <a:cs typeface="Calibri"/>
              </a:rPr>
              <a:t> </a:t>
            </a:r>
            <a:r>
              <a:rPr sz="2000" dirty="0">
                <a:latin typeface="Calibri"/>
                <a:cs typeface="Calibri"/>
              </a:rPr>
              <a:t>a</a:t>
            </a:r>
            <a:r>
              <a:rPr sz="2000" spc="-40" dirty="0">
                <a:latin typeface="Calibri"/>
                <a:cs typeface="Calibri"/>
              </a:rPr>
              <a:t> </a:t>
            </a:r>
            <a:r>
              <a:rPr sz="2000" dirty="0">
                <a:latin typeface="Calibri"/>
                <a:cs typeface="Calibri"/>
              </a:rPr>
              <a:t>pregnancy</a:t>
            </a:r>
            <a:r>
              <a:rPr sz="2000" spc="-70" dirty="0">
                <a:latin typeface="Calibri"/>
                <a:cs typeface="Calibri"/>
              </a:rPr>
              <a:t> </a:t>
            </a:r>
            <a:r>
              <a:rPr sz="2000" dirty="0">
                <a:latin typeface="Calibri"/>
                <a:cs typeface="Calibri"/>
              </a:rPr>
              <a:t>and</a:t>
            </a:r>
            <a:r>
              <a:rPr sz="2000" spc="-40" dirty="0">
                <a:latin typeface="Calibri"/>
                <a:cs typeface="Calibri"/>
              </a:rPr>
              <a:t> </a:t>
            </a:r>
            <a:r>
              <a:rPr sz="2000" dirty="0">
                <a:latin typeface="Calibri"/>
                <a:cs typeface="Calibri"/>
              </a:rPr>
              <a:t>the</a:t>
            </a:r>
            <a:r>
              <a:rPr sz="2000" spc="-55" dirty="0">
                <a:latin typeface="Calibri"/>
                <a:cs typeface="Calibri"/>
              </a:rPr>
              <a:t> </a:t>
            </a:r>
            <a:r>
              <a:rPr sz="2000" dirty="0">
                <a:latin typeface="Calibri"/>
                <a:cs typeface="Calibri"/>
              </a:rPr>
              <a:t>maternal</a:t>
            </a:r>
            <a:r>
              <a:rPr sz="2000" spc="-20" dirty="0">
                <a:latin typeface="Calibri"/>
                <a:cs typeface="Calibri"/>
              </a:rPr>
              <a:t> </a:t>
            </a:r>
            <a:r>
              <a:rPr sz="2000" dirty="0">
                <a:latin typeface="Calibri"/>
                <a:cs typeface="Calibri"/>
              </a:rPr>
              <a:t>and</a:t>
            </a:r>
            <a:r>
              <a:rPr sz="2000" spc="-40" dirty="0">
                <a:latin typeface="Calibri"/>
                <a:cs typeface="Calibri"/>
              </a:rPr>
              <a:t> </a:t>
            </a:r>
            <a:r>
              <a:rPr sz="2000" spc="-10" dirty="0">
                <a:latin typeface="Calibri"/>
                <a:cs typeface="Calibri"/>
              </a:rPr>
              <a:t>fetal</a:t>
            </a:r>
            <a:r>
              <a:rPr sz="2000" spc="-35" dirty="0">
                <a:latin typeface="Calibri"/>
                <a:cs typeface="Calibri"/>
              </a:rPr>
              <a:t> </a:t>
            </a:r>
            <a:r>
              <a:rPr sz="2000" dirty="0">
                <a:latin typeface="Calibri"/>
                <a:cs typeface="Calibri"/>
              </a:rPr>
              <a:t>risks</a:t>
            </a:r>
            <a:r>
              <a:rPr sz="2000" spc="-25" dirty="0">
                <a:latin typeface="Calibri"/>
                <a:cs typeface="Calibri"/>
              </a:rPr>
              <a:t> </a:t>
            </a:r>
            <a:r>
              <a:rPr sz="2000" spc="-10" dirty="0">
                <a:latin typeface="Calibri"/>
                <a:cs typeface="Calibri"/>
              </a:rPr>
              <a:t>carefully</a:t>
            </a:r>
            <a:r>
              <a:rPr sz="2000" spc="-55" dirty="0">
                <a:latin typeface="Calibri"/>
                <a:cs typeface="Calibri"/>
              </a:rPr>
              <a:t> </a:t>
            </a:r>
            <a:r>
              <a:rPr sz="2000" spc="-10" dirty="0">
                <a:latin typeface="Calibri"/>
                <a:cs typeface="Calibri"/>
              </a:rPr>
              <a:t>explained.</a:t>
            </a:r>
            <a:endParaRPr sz="2000">
              <a:latin typeface="Calibri"/>
              <a:cs typeface="Calibri"/>
            </a:endParaRPr>
          </a:p>
          <a:p>
            <a:pPr marL="297815" indent="-285115">
              <a:lnSpc>
                <a:spcPct val="100000"/>
              </a:lnSpc>
              <a:spcBef>
                <a:spcPts val="770"/>
              </a:spcBef>
              <a:buFont typeface="Arial"/>
              <a:buChar char="•"/>
              <a:tabLst>
                <a:tab pos="297815" algn="l"/>
              </a:tabLst>
            </a:pPr>
            <a:r>
              <a:rPr sz="2000" dirty="0">
                <a:latin typeface="Calibri"/>
                <a:cs typeface="Calibri"/>
              </a:rPr>
              <a:t>A</a:t>
            </a:r>
            <a:r>
              <a:rPr sz="2000" spc="-35" dirty="0">
                <a:latin typeface="Calibri"/>
                <a:cs typeface="Calibri"/>
              </a:rPr>
              <a:t> </a:t>
            </a:r>
            <a:r>
              <a:rPr sz="2000" dirty="0">
                <a:latin typeface="Calibri"/>
                <a:cs typeface="Calibri"/>
              </a:rPr>
              <a:t>plan</a:t>
            </a:r>
            <a:r>
              <a:rPr sz="2000" spc="-35" dirty="0">
                <a:latin typeface="Calibri"/>
                <a:cs typeface="Calibri"/>
              </a:rPr>
              <a:t> </a:t>
            </a:r>
            <a:r>
              <a:rPr sz="2000" dirty="0">
                <a:latin typeface="Calibri"/>
                <a:cs typeface="Calibri"/>
              </a:rPr>
              <a:t>to</a:t>
            </a:r>
            <a:r>
              <a:rPr sz="2000" spc="-35" dirty="0">
                <a:latin typeface="Calibri"/>
                <a:cs typeface="Calibri"/>
              </a:rPr>
              <a:t> </a:t>
            </a:r>
            <a:r>
              <a:rPr sz="2000" spc="-10" dirty="0">
                <a:latin typeface="Calibri"/>
                <a:cs typeface="Calibri"/>
              </a:rPr>
              <a:t>optimize</a:t>
            </a:r>
            <a:r>
              <a:rPr sz="2000" spc="-35" dirty="0">
                <a:latin typeface="Calibri"/>
                <a:cs typeface="Calibri"/>
              </a:rPr>
              <a:t> </a:t>
            </a:r>
            <a:r>
              <a:rPr sz="2000" dirty="0">
                <a:latin typeface="Calibri"/>
                <a:cs typeface="Calibri"/>
              </a:rPr>
              <a:t>medication</a:t>
            </a:r>
            <a:r>
              <a:rPr sz="2000" spc="-25" dirty="0">
                <a:latin typeface="Calibri"/>
                <a:cs typeface="Calibri"/>
              </a:rPr>
              <a:t> </a:t>
            </a:r>
            <a:r>
              <a:rPr sz="2000" dirty="0">
                <a:latin typeface="Calibri"/>
                <a:cs typeface="Calibri"/>
              </a:rPr>
              <a:t>should</a:t>
            </a:r>
            <a:r>
              <a:rPr sz="2000" spc="-55" dirty="0">
                <a:latin typeface="Calibri"/>
                <a:cs typeface="Calibri"/>
              </a:rPr>
              <a:t> </a:t>
            </a:r>
            <a:r>
              <a:rPr sz="2000" dirty="0">
                <a:latin typeface="Calibri"/>
                <a:cs typeface="Calibri"/>
              </a:rPr>
              <a:t>be</a:t>
            </a:r>
            <a:r>
              <a:rPr sz="2000" spc="-35" dirty="0">
                <a:latin typeface="Calibri"/>
                <a:cs typeface="Calibri"/>
              </a:rPr>
              <a:t> </a:t>
            </a:r>
            <a:r>
              <a:rPr sz="2000" dirty="0">
                <a:latin typeface="Calibri"/>
                <a:cs typeface="Calibri"/>
              </a:rPr>
              <a:t>made</a:t>
            </a:r>
            <a:r>
              <a:rPr sz="2000" spc="-45" dirty="0">
                <a:latin typeface="Calibri"/>
                <a:cs typeface="Calibri"/>
              </a:rPr>
              <a:t> </a:t>
            </a:r>
            <a:r>
              <a:rPr sz="2000" spc="-50" dirty="0">
                <a:latin typeface="Calibri"/>
                <a:cs typeface="Calibri"/>
              </a:rPr>
              <a:t>.</a:t>
            </a:r>
            <a:endParaRPr sz="2000">
              <a:latin typeface="Calibri"/>
              <a:cs typeface="Calibri"/>
            </a:endParaRPr>
          </a:p>
          <a:p>
            <a:pPr marL="241300" indent="-228600">
              <a:lnSpc>
                <a:spcPct val="100000"/>
              </a:lnSpc>
              <a:spcBef>
                <a:spcPts val="755"/>
              </a:spcBef>
              <a:buFont typeface="Arial"/>
              <a:buChar char="•"/>
              <a:tabLst>
                <a:tab pos="241300" algn="l"/>
              </a:tabLst>
            </a:pPr>
            <a:r>
              <a:rPr sz="2000" dirty="0">
                <a:latin typeface="Calibri"/>
                <a:cs typeface="Calibri"/>
              </a:rPr>
              <a:t>if</a:t>
            </a:r>
            <a:r>
              <a:rPr sz="2000" spc="-45" dirty="0">
                <a:latin typeface="Calibri"/>
                <a:cs typeface="Calibri"/>
              </a:rPr>
              <a:t> </a:t>
            </a:r>
            <a:r>
              <a:rPr sz="2000" dirty="0">
                <a:latin typeface="Calibri"/>
                <a:cs typeface="Calibri"/>
              </a:rPr>
              <a:t>there</a:t>
            </a:r>
            <a:r>
              <a:rPr sz="2000" spc="-45" dirty="0">
                <a:latin typeface="Calibri"/>
                <a:cs typeface="Calibri"/>
              </a:rPr>
              <a:t> </a:t>
            </a:r>
            <a:r>
              <a:rPr sz="2000" dirty="0">
                <a:latin typeface="Calibri"/>
                <a:cs typeface="Calibri"/>
              </a:rPr>
              <a:t>is</a:t>
            </a:r>
            <a:r>
              <a:rPr sz="2000" spc="-40" dirty="0">
                <a:latin typeface="Calibri"/>
                <a:cs typeface="Calibri"/>
              </a:rPr>
              <a:t> </a:t>
            </a:r>
            <a:r>
              <a:rPr sz="2000" dirty="0">
                <a:latin typeface="Calibri"/>
                <a:cs typeface="Calibri"/>
              </a:rPr>
              <a:t>a</a:t>
            </a:r>
            <a:r>
              <a:rPr sz="2000" spc="-55" dirty="0">
                <a:latin typeface="Calibri"/>
                <a:cs typeface="Calibri"/>
              </a:rPr>
              <a:t> </a:t>
            </a:r>
            <a:r>
              <a:rPr sz="2000" dirty="0">
                <a:latin typeface="Calibri"/>
                <a:cs typeface="Calibri"/>
              </a:rPr>
              <a:t>possibility</a:t>
            </a:r>
            <a:r>
              <a:rPr sz="2000" spc="-30" dirty="0">
                <a:latin typeface="Calibri"/>
                <a:cs typeface="Calibri"/>
              </a:rPr>
              <a:t> </a:t>
            </a:r>
            <a:r>
              <a:rPr sz="2000" dirty="0">
                <a:latin typeface="Calibri"/>
                <a:cs typeface="Calibri"/>
              </a:rPr>
              <a:t>that</a:t>
            </a:r>
            <a:r>
              <a:rPr sz="2000" spc="-45" dirty="0">
                <a:latin typeface="Calibri"/>
                <a:cs typeface="Calibri"/>
              </a:rPr>
              <a:t> </a:t>
            </a:r>
            <a:r>
              <a:rPr sz="2000" dirty="0">
                <a:latin typeface="Calibri"/>
                <a:cs typeface="Calibri"/>
              </a:rPr>
              <a:t>the</a:t>
            </a:r>
            <a:r>
              <a:rPr sz="2000" spc="-45" dirty="0">
                <a:latin typeface="Calibri"/>
                <a:cs typeface="Calibri"/>
              </a:rPr>
              <a:t> </a:t>
            </a:r>
            <a:r>
              <a:rPr sz="2000" dirty="0">
                <a:latin typeface="Calibri"/>
                <a:cs typeface="Calibri"/>
              </a:rPr>
              <a:t>heart</a:t>
            </a:r>
            <a:r>
              <a:rPr sz="2000" spc="-45" dirty="0">
                <a:latin typeface="Calibri"/>
                <a:cs typeface="Calibri"/>
              </a:rPr>
              <a:t> </a:t>
            </a:r>
            <a:r>
              <a:rPr sz="2000" dirty="0">
                <a:latin typeface="Calibri"/>
                <a:cs typeface="Calibri"/>
              </a:rPr>
              <a:t>disease</a:t>
            </a:r>
            <a:r>
              <a:rPr sz="2000" spc="-30" dirty="0">
                <a:latin typeface="Calibri"/>
                <a:cs typeface="Calibri"/>
              </a:rPr>
              <a:t> </a:t>
            </a:r>
            <a:r>
              <a:rPr sz="2000" dirty="0">
                <a:latin typeface="Calibri"/>
                <a:cs typeface="Calibri"/>
              </a:rPr>
              <a:t>will</a:t>
            </a:r>
            <a:r>
              <a:rPr sz="2000" spc="-40" dirty="0">
                <a:latin typeface="Calibri"/>
                <a:cs typeface="Calibri"/>
              </a:rPr>
              <a:t> </a:t>
            </a:r>
            <a:r>
              <a:rPr sz="2000" dirty="0">
                <a:latin typeface="Calibri"/>
                <a:cs typeface="Calibri"/>
              </a:rPr>
              <a:t>require</a:t>
            </a:r>
            <a:r>
              <a:rPr sz="2000" spc="-45" dirty="0">
                <a:latin typeface="Calibri"/>
                <a:cs typeface="Calibri"/>
              </a:rPr>
              <a:t> </a:t>
            </a:r>
            <a:r>
              <a:rPr sz="2000" spc="-10" dirty="0">
                <a:latin typeface="Calibri"/>
                <a:cs typeface="Calibri"/>
              </a:rPr>
              <a:t>surgical</a:t>
            </a:r>
            <a:r>
              <a:rPr sz="2000" spc="-60" dirty="0">
                <a:latin typeface="Calibri"/>
                <a:cs typeface="Calibri"/>
              </a:rPr>
              <a:t> </a:t>
            </a:r>
            <a:r>
              <a:rPr sz="2000" dirty="0">
                <a:latin typeface="Calibri"/>
                <a:cs typeface="Calibri"/>
              </a:rPr>
              <a:t>correction</a:t>
            </a:r>
            <a:r>
              <a:rPr sz="2000" spc="-55" dirty="0">
                <a:latin typeface="Calibri"/>
                <a:cs typeface="Calibri"/>
              </a:rPr>
              <a:t> </a:t>
            </a:r>
            <a:r>
              <a:rPr sz="2000" spc="-50" dirty="0">
                <a:latin typeface="Calibri"/>
                <a:cs typeface="Calibri"/>
              </a:rPr>
              <a:t>.</a:t>
            </a:r>
            <a:endParaRPr sz="2000">
              <a:latin typeface="Calibri"/>
              <a:cs typeface="Calibri"/>
            </a:endParaRPr>
          </a:p>
          <a:p>
            <a:pPr marL="241300" indent="-228600">
              <a:lnSpc>
                <a:spcPct val="100000"/>
              </a:lnSpc>
              <a:spcBef>
                <a:spcPts val="760"/>
              </a:spcBef>
              <a:buFont typeface="Arial"/>
              <a:buChar char="•"/>
              <a:tabLst>
                <a:tab pos="241300" algn="l"/>
              </a:tabLst>
            </a:pPr>
            <a:r>
              <a:rPr sz="2000" dirty="0">
                <a:latin typeface="Calibri"/>
                <a:cs typeface="Calibri"/>
              </a:rPr>
              <a:t>it</a:t>
            </a:r>
            <a:r>
              <a:rPr sz="2000" spc="-35" dirty="0">
                <a:latin typeface="Calibri"/>
                <a:cs typeface="Calibri"/>
              </a:rPr>
              <a:t> </a:t>
            </a:r>
            <a:r>
              <a:rPr sz="2000" dirty="0">
                <a:latin typeface="Calibri"/>
                <a:cs typeface="Calibri"/>
              </a:rPr>
              <a:t>is</a:t>
            </a:r>
            <a:r>
              <a:rPr sz="2000" spc="-20" dirty="0">
                <a:latin typeface="Calibri"/>
                <a:cs typeface="Calibri"/>
              </a:rPr>
              <a:t> </a:t>
            </a:r>
            <a:r>
              <a:rPr sz="2000" dirty="0">
                <a:latin typeface="Calibri"/>
                <a:cs typeface="Calibri"/>
              </a:rPr>
              <a:t>recommended</a:t>
            </a:r>
            <a:r>
              <a:rPr sz="2000" spc="-40" dirty="0">
                <a:latin typeface="Calibri"/>
                <a:cs typeface="Calibri"/>
              </a:rPr>
              <a:t> </a:t>
            </a:r>
            <a:r>
              <a:rPr sz="2000" dirty="0">
                <a:latin typeface="Calibri"/>
                <a:cs typeface="Calibri"/>
              </a:rPr>
              <a:t>that</a:t>
            </a:r>
            <a:r>
              <a:rPr sz="2000" spc="-30" dirty="0">
                <a:latin typeface="Calibri"/>
                <a:cs typeface="Calibri"/>
              </a:rPr>
              <a:t> </a:t>
            </a:r>
            <a:r>
              <a:rPr sz="2000" dirty="0">
                <a:latin typeface="Calibri"/>
                <a:cs typeface="Calibri"/>
              </a:rPr>
              <a:t>this</a:t>
            </a:r>
            <a:r>
              <a:rPr sz="2000" spc="-30" dirty="0">
                <a:latin typeface="Calibri"/>
                <a:cs typeface="Calibri"/>
              </a:rPr>
              <a:t> </a:t>
            </a:r>
            <a:r>
              <a:rPr sz="2000" dirty="0">
                <a:solidFill>
                  <a:srgbClr val="FF0000"/>
                </a:solidFill>
                <a:latin typeface="Calibri"/>
                <a:cs typeface="Calibri"/>
              </a:rPr>
              <a:t>should</a:t>
            </a:r>
            <a:r>
              <a:rPr sz="2000" spc="-30" dirty="0">
                <a:solidFill>
                  <a:srgbClr val="FF0000"/>
                </a:solidFill>
                <a:latin typeface="Calibri"/>
                <a:cs typeface="Calibri"/>
              </a:rPr>
              <a:t> </a:t>
            </a:r>
            <a:r>
              <a:rPr sz="2000" dirty="0">
                <a:solidFill>
                  <a:srgbClr val="FF0000"/>
                </a:solidFill>
                <a:latin typeface="Calibri"/>
                <a:cs typeface="Calibri"/>
              </a:rPr>
              <a:t>be</a:t>
            </a:r>
            <a:r>
              <a:rPr sz="2000" spc="-45" dirty="0">
                <a:solidFill>
                  <a:srgbClr val="FF0000"/>
                </a:solidFill>
                <a:latin typeface="Calibri"/>
                <a:cs typeface="Calibri"/>
              </a:rPr>
              <a:t> </a:t>
            </a:r>
            <a:r>
              <a:rPr sz="2000" spc="-10" dirty="0">
                <a:solidFill>
                  <a:srgbClr val="FF0000"/>
                </a:solidFill>
                <a:latin typeface="Calibri"/>
                <a:cs typeface="Calibri"/>
              </a:rPr>
              <a:t>undertaken</a:t>
            </a:r>
            <a:r>
              <a:rPr sz="2000" spc="-40" dirty="0">
                <a:solidFill>
                  <a:srgbClr val="FF0000"/>
                </a:solidFill>
                <a:latin typeface="Calibri"/>
                <a:cs typeface="Calibri"/>
              </a:rPr>
              <a:t> </a:t>
            </a:r>
            <a:r>
              <a:rPr sz="2000" spc="-10" dirty="0">
                <a:solidFill>
                  <a:srgbClr val="FF0000"/>
                </a:solidFill>
                <a:latin typeface="Calibri"/>
                <a:cs typeface="Calibri"/>
              </a:rPr>
              <a:t>before</a:t>
            </a:r>
            <a:r>
              <a:rPr sz="2000" spc="-55" dirty="0">
                <a:solidFill>
                  <a:srgbClr val="FF0000"/>
                </a:solidFill>
                <a:latin typeface="Calibri"/>
                <a:cs typeface="Calibri"/>
              </a:rPr>
              <a:t> </a:t>
            </a:r>
            <a:r>
              <a:rPr sz="2000" dirty="0">
                <a:solidFill>
                  <a:srgbClr val="FF0000"/>
                </a:solidFill>
                <a:latin typeface="Calibri"/>
                <a:cs typeface="Calibri"/>
              </a:rPr>
              <a:t>a</a:t>
            </a:r>
            <a:r>
              <a:rPr sz="2000" spc="-35" dirty="0">
                <a:solidFill>
                  <a:srgbClr val="FF0000"/>
                </a:solidFill>
                <a:latin typeface="Calibri"/>
                <a:cs typeface="Calibri"/>
              </a:rPr>
              <a:t> </a:t>
            </a:r>
            <a:r>
              <a:rPr sz="2000" spc="-10" dirty="0">
                <a:solidFill>
                  <a:srgbClr val="FF0000"/>
                </a:solidFill>
                <a:latin typeface="Calibri"/>
                <a:cs typeface="Calibri"/>
              </a:rPr>
              <a:t>pregnancy.</a:t>
            </a:r>
            <a:endParaRPr sz="2000">
              <a:latin typeface="Calibri"/>
              <a:cs typeface="Calibri"/>
            </a:endParaRPr>
          </a:p>
        </p:txBody>
      </p:sp>
      <p:sp>
        <p:nvSpPr>
          <p:cNvPr id="4" name="object 4"/>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5" name="object 5"/>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
        <p:nvSpPr>
          <p:cNvPr id="6" name="object 6"/>
          <p:cNvSpPr/>
          <p:nvPr/>
        </p:nvSpPr>
        <p:spPr>
          <a:xfrm>
            <a:off x="3251177" y="2267424"/>
            <a:ext cx="6158230" cy="215265"/>
          </a:xfrm>
          <a:custGeom>
            <a:avLst/>
            <a:gdLst/>
            <a:ahLst/>
            <a:cxnLst/>
            <a:rect l="l" t="t" r="r" b="b"/>
            <a:pathLst>
              <a:path w="6158230" h="215264">
                <a:moveTo>
                  <a:pt x="94832" y="0"/>
                </a:moveTo>
                <a:lnTo>
                  <a:pt x="58048" y="7256"/>
                </a:lnTo>
                <a:lnTo>
                  <a:pt x="27948" y="27357"/>
                </a:lnTo>
                <a:lnTo>
                  <a:pt x="7581" y="57278"/>
                </a:lnTo>
                <a:lnTo>
                  <a:pt x="0" y="93996"/>
                </a:lnTo>
                <a:lnTo>
                  <a:pt x="7256" y="130780"/>
                </a:lnTo>
                <a:lnTo>
                  <a:pt x="27357" y="160880"/>
                </a:lnTo>
                <a:lnTo>
                  <a:pt x="57278" y="181247"/>
                </a:lnTo>
                <a:lnTo>
                  <a:pt x="93996" y="188829"/>
                </a:lnTo>
                <a:lnTo>
                  <a:pt x="6063237" y="215242"/>
                </a:lnTo>
                <a:lnTo>
                  <a:pt x="6100021" y="207985"/>
                </a:lnTo>
                <a:lnTo>
                  <a:pt x="6130121" y="187884"/>
                </a:lnTo>
                <a:lnTo>
                  <a:pt x="6150488" y="157962"/>
                </a:lnTo>
                <a:lnTo>
                  <a:pt x="6158069" y="121244"/>
                </a:lnTo>
                <a:lnTo>
                  <a:pt x="6150813" y="84461"/>
                </a:lnTo>
                <a:lnTo>
                  <a:pt x="6130712" y="54360"/>
                </a:lnTo>
                <a:lnTo>
                  <a:pt x="6100790" y="33993"/>
                </a:lnTo>
                <a:lnTo>
                  <a:pt x="6064072" y="26412"/>
                </a:lnTo>
                <a:lnTo>
                  <a:pt x="94832" y="0"/>
                </a:lnTo>
                <a:close/>
              </a:path>
            </a:pathLst>
          </a:custGeom>
          <a:solidFill>
            <a:srgbClr val="FEFF00">
              <a:alpha val="50000"/>
            </a:srgbClr>
          </a:solidFill>
        </p:spPr>
        <p:txBody>
          <a:bodyPr wrap="square" lIns="0" tIns="0" rIns="0" bIns="0" rtlCol="0"/>
          <a:lstStyle/>
          <a:p>
            <a:endParaRPr/>
          </a:p>
        </p:txBody>
      </p:sp>
      <p:sp>
        <p:nvSpPr>
          <p:cNvPr id="7" name="object 7"/>
          <p:cNvSpPr/>
          <p:nvPr/>
        </p:nvSpPr>
        <p:spPr>
          <a:xfrm>
            <a:off x="3929102" y="3737726"/>
            <a:ext cx="4283075" cy="224154"/>
          </a:xfrm>
          <a:custGeom>
            <a:avLst/>
            <a:gdLst/>
            <a:ahLst/>
            <a:cxnLst/>
            <a:rect l="l" t="t" r="r" b="b"/>
            <a:pathLst>
              <a:path w="4283075" h="224154">
                <a:moveTo>
                  <a:pt x="95224" y="0"/>
                </a:moveTo>
                <a:lnTo>
                  <a:pt x="58411" y="7103"/>
                </a:lnTo>
                <a:lnTo>
                  <a:pt x="28227" y="27078"/>
                </a:lnTo>
                <a:lnTo>
                  <a:pt x="7735" y="56914"/>
                </a:lnTo>
                <a:lnTo>
                  <a:pt x="0" y="93600"/>
                </a:lnTo>
                <a:lnTo>
                  <a:pt x="7103" y="130413"/>
                </a:lnTo>
                <a:lnTo>
                  <a:pt x="27078" y="160597"/>
                </a:lnTo>
                <a:lnTo>
                  <a:pt x="56914" y="181089"/>
                </a:lnTo>
                <a:lnTo>
                  <a:pt x="93600" y="188824"/>
                </a:lnTo>
                <a:lnTo>
                  <a:pt x="4187548" y="224041"/>
                </a:lnTo>
                <a:lnTo>
                  <a:pt x="4224361" y="216938"/>
                </a:lnTo>
                <a:lnTo>
                  <a:pt x="4254545" y="196963"/>
                </a:lnTo>
                <a:lnTo>
                  <a:pt x="4275037" y="167127"/>
                </a:lnTo>
                <a:lnTo>
                  <a:pt x="4282772" y="130441"/>
                </a:lnTo>
                <a:lnTo>
                  <a:pt x="4275669" y="93627"/>
                </a:lnTo>
                <a:lnTo>
                  <a:pt x="4255694" y="63443"/>
                </a:lnTo>
                <a:lnTo>
                  <a:pt x="4225858" y="42951"/>
                </a:lnTo>
                <a:lnTo>
                  <a:pt x="4189172" y="35215"/>
                </a:lnTo>
                <a:lnTo>
                  <a:pt x="95224" y="0"/>
                </a:lnTo>
                <a:close/>
              </a:path>
            </a:pathLst>
          </a:custGeom>
          <a:solidFill>
            <a:srgbClr val="FEFF00">
              <a:alpha val="50000"/>
            </a:srgbClr>
          </a:solidFill>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834640" cy="1485265"/>
          </a:xfrm>
          <a:custGeom>
            <a:avLst/>
            <a:gdLst/>
            <a:ahLst/>
            <a:cxnLst/>
            <a:rect l="l" t="t" r="r" b="b"/>
            <a:pathLst>
              <a:path w="2834640" h="1485265">
                <a:moveTo>
                  <a:pt x="2834640" y="0"/>
                </a:moveTo>
                <a:lnTo>
                  <a:pt x="0" y="0"/>
                </a:lnTo>
                <a:lnTo>
                  <a:pt x="0" y="257683"/>
                </a:lnTo>
                <a:lnTo>
                  <a:pt x="518972" y="752919"/>
                </a:lnTo>
                <a:lnTo>
                  <a:pt x="273050" y="998855"/>
                </a:lnTo>
                <a:lnTo>
                  <a:pt x="759167" y="1485011"/>
                </a:lnTo>
                <a:lnTo>
                  <a:pt x="1016482" y="1227670"/>
                </a:lnTo>
                <a:lnTo>
                  <a:pt x="1282319" y="1481328"/>
                </a:lnTo>
                <a:lnTo>
                  <a:pt x="2834640" y="0"/>
                </a:lnTo>
                <a:close/>
              </a:path>
            </a:pathLst>
          </a:custGeom>
          <a:solidFill>
            <a:srgbClr val="FFC000">
              <a:alpha val="30198"/>
            </a:srgbClr>
          </a:solidFill>
        </p:spPr>
        <p:txBody>
          <a:bodyPr wrap="square" lIns="0" tIns="0" rIns="0" bIns="0" rtlCol="0"/>
          <a:lstStyle/>
          <a:p>
            <a:endParaRPr/>
          </a:p>
        </p:txBody>
      </p:sp>
      <p:sp>
        <p:nvSpPr>
          <p:cNvPr id="3" name="object 3"/>
          <p:cNvSpPr/>
          <p:nvPr/>
        </p:nvSpPr>
        <p:spPr>
          <a:xfrm>
            <a:off x="10520172" y="0"/>
            <a:ext cx="1671955" cy="1567815"/>
          </a:xfrm>
          <a:custGeom>
            <a:avLst/>
            <a:gdLst/>
            <a:ahLst/>
            <a:cxnLst/>
            <a:rect l="l" t="t" r="r" b="b"/>
            <a:pathLst>
              <a:path w="1671954" h="1567815">
                <a:moveTo>
                  <a:pt x="1671828" y="0"/>
                </a:moveTo>
                <a:lnTo>
                  <a:pt x="275463" y="0"/>
                </a:lnTo>
                <a:lnTo>
                  <a:pt x="0" y="275475"/>
                </a:lnTo>
                <a:lnTo>
                  <a:pt x="234683" y="510171"/>
                </a:lnTo>
                <a:lnTo>
                  <a:pt x="0" y="744855"/>
                </a:lnTo>
                <a:lnTo>
                  <a:pt x="456311" y="1201166"/>
                </a:lnTo>
                <a:lnTo>
                  <a:pt x="690994" y="966482"/>
                </a:lnTo>
                <a:lnTo>
                  <a:pt x="1292352" y="1567815"/>
                </a:lnTo>
                <a:lnTo>
                  <a:pt x="1671828" y="1188339"/>
                </a:lnTo>
                <a:lnTo>
                  <a:pt x="1671828" y="0"/>
                </a:lnTo>
                <a:close/>
              </a:path>
            </a:pathLst>
          </a:custGeom>
          <a:solidFill>
            <a:srgbClr val="4472C4">
              <a:alpha val="30198"/>
            </a:srgbClr>
          </a:solidFill>
        </p:spPr>
        <p:txBody>
          <a:bodyPr wrap="square" lIns="0" tIns="0" rIns="0" bIns="0" rtlCol="0"/>
          <a:lstStyle/>
          <a:p>
            <a:endParaRPr/>
          </a:p>
        </p:txBody>
      </p:sp>
      <p:sp>
        <p:nvSpPr>
          <p:cNvPr id="4" name="object 4"/>
          <p:cNvSpPr txBox="1"/>
          <p:nvPr/>
        </p:nvSpPr>
        <p:spPr>
          <a:xfrm>
            <a:off x="2146554" y="2229358"/>
            <a:ext cx="5966460" cy="1199045"/>
          </a:xfrm>
          <a:prstGeom prst="rect">
            <a:avLst/>
          </a:prstGeom>
        </p:spPr>
        <p:txBody>
          <a:bodyPr vert="horz" wrap="square" lIns="0" tIns="52069" rIns="0" bIns="0" rtlCol="0">
            <a:spAutoFit/>
          </a:bodyPr>
          <a:lstStyle/>
          <a:p>
            <a:pPr marL="240029" indent="-227329">
              <a:lnSpc>
                <a:spcPct val="100000"/>
              </a:lnSpc>
              <a:spcBef>
                <a:spcPts val="409"/>
              </a:spcBef>
              <a:buFont typeface="Arial"/>
              <a:buChar char="•"/>
              <a:tabLst>
                <a:tab pos="240029" algn="l"/>
              </a:tabLst>
            </a:pPr>
            <a:r>
              <a:rPr sz="2400" b="1" dirty="0">
                <a:solidFill>
                  <a:srgbClr val="FF0000"/>
                </a:solidFill>
                <a:latin typeface="Calibri"/>
                <a:cs typeface="Calibri"/>
              </a:rPr>
              <a:t>DX</a:t>
            </a:r>
            <a:r>
              <a:rPr sz="2400" b="1" spc="-65" dirty="0">
                <a:solidFill>
                  <a:srgbClr val="FF0000"/>
                </a:solidFill>
                <a:latin typeface="Calibri"/>
                <a:cs typeface="Calibri"/>
              </a:rPr>
              <a:t> </a:t>
            </a:r>
            <a:r>
              <a:rPr sz="2400" b="1" dirty="0">
                <a:solidFill>
                  <a:srgbClr val="FF0000"/>
                </a:solidFill>
                <a:latin typeface="Calibri"/>
                <a:cs typeface="Calibri"/>
              </a:rPr>
              <a:t>:</a:t>
            </a:r>
            <a:r>
              <a:rPr sz="2400" b="1" spc="-65" dirty="0">
                <a:solidFill>
                  <a:srgbClr val="FF0000"/>
                </a:solidFill>
                <a:latin typeface="Calibri"/>
                <a:cs typeface="Calibri"/>
              </a:rPr>
              <a:t> </a:t>
            </a:r>
            <a:r>
              <a:rPr sz="2400" b="1" dirty="0">
                <a:solidFill>
                  <a:srgbClr val="FF0000"/>
                </a:solidFill>
                <a:latin typeface="Calibri"/>
                <a:cs typeface="Calibri"/>
              </a:rPr>
              <a:t>ECG</a:t>
            </a:r>
            <a:r>
              <a:rPr sz="2400" b="1" spc="-75" dirty="0">
                <a:solidFill>
                  <a:srgbClr val="FF0000"/>
                </a:solidFill>
                <a:latin typeface="Calibri"/>
                <a:cs typeface="Calibri"/>
              </a:rPr>
              <a:t> </a:t>
            </a:r>
            <a:r>
              <a:rPr sz="2400" b="1" dirty="0">
                <a:solidFill>
                  <a:srgbClr val="FF0000"/>
                </a:solidFill>
                <a:latin typeface="Calibri"/>
                <a:cs typeface="Calibri"/>
              </a:rPr>
              <a:t>and/or</a:t>
            </a:r>
            <a:r>
              <a:rPr sz="2400" b="1" spc="-75" dirty="0">
                <a:solidFill>
                  <a:srgbClr val="FF0000"/>
                </a:solidFill>
                <a:latin typeface="Calibri"/>
                <a:cs typeface="Calibri"/>
              </a:rPr>
              <a:t> </a:t>
            </a:r>
            <a:r>
              <a:rPr sz="2400" b="1" spc="-10" dirty="0">
                <a:solidFill>
                  <a:srgbClr val="FF0000"/>
                </a:solidFill>
                <a:latin typeface="Calibri"/>
                <a:cs typeface="Calibri"/>
              </a:rPr>
              <a:t>24-</a:t>
            </a:r>
            <a:r>
              <a:rPr sz="2400" b="1" dirty="0">
                <a:solidFill>
                  <a:srgbClr val="FF0000"/>
                </a:solidFill>
                <a:latin typeface="Calibri"/>
                <a:cs typeface="Calibri"/>
              </a:rPr>
              <a:t>Hour</a:t>
            </a:r>
            <a:r>
              <a:rPr sz="2400" b="1" spc="-45" dirty="0">
                <a:solidFill>
                  <a:srgbClr val="FF0000"/>
                </a:solidFill>
                <a:latin typeface="Calibri"/>
                <a:cs typeface="Calibri"/>
              </a:rPr>
              <a:t> </a:t>
            </a:r>
            <a:r>
              <a:rPr sz="2400" b="1" dirty="0">
                <a:solidFill>
                  <a:srgbClr val="FF0000"/>
                </a:solidFill>
                <a:latin typeface="Calibri"/>
                <a:cs typeface="Calibri"/>
              </a:rPr>
              <a:t>Holter</a:t>
            </a:r>
            <a:r>
              <a:rPr sz="2400" b="1" spc="-65" dirty="0">
                <a:solidFill>
                  <a:srgbClr val="FF0000"/>
                </a:solidFill>
                <a:latin typeface="Calibri"/>
                <a:cs typeface="Calibri"/>
              </a:rPr>
              <a:t> </a:t>
            </a:r>
            <a:r>
              <a:rPr sz="2400" b="1" spc="-10" dirty="0">
                <a:solidFill>
                  <a:srgbClr val="FF0000"/>
                </a:solidFill>
                <a:latin typeface="Calibri"/>
                <a:cs typeface="Calibri"/>
              </a:rPr>
              <a:t>monitoring</a:t>
            </a:r>
            <a:endParaRPr sz="2400" b="1" dirty="0">
              <a:latin typeface="Calibri"/>
              <a:cs typeface="Calibri"/>
            </a:endParaRPr>
          </a:p>
          <a:p>
            <a:pPr marL="240029" indent="-227329">
              <a:lnSpc>
                <a:spcPct val="100000"/>
              </a:lnSpc>
              <a:spcBef>
                <a:spcPts val="310"/>
              </a:spcBef>
              <a:buFont typeface="Arial"/>
              <a:buChar char="•"/>
              <a:tabLst>
                <a:tab pos="240029" algn="l"/>
              </a:tabLst>
            </a:pPr>
            <a:r>
              <a:rPr sz="2400" b="1" dirty="0">
                <a:latin typeface="Calibri"/>
                <a:cs typeface="Calibri"/>
              </a:rPr>
              <a:t>Sinus</a:t>
            </a:r>
            <a:r>
              <a:rPr sz="2400" b="1" spc="-40" dirty="0">
                <a:latin typeface="Calibri"/>
                <a:cs typeface="Calibri"/>
              </a:rPr>
              <a:t> </a:t>
            </a:r>
            <a:r>
              <a:rPr sz="2400" b="1" spc="-20" dirty="0">
                <a:latin typeface="Calibri"/>
                <a:cs typeface="Calibri"/>
              </a:rPr>
              <a:t>tachycardia</a:t>
            </a:r>
            <a:r>
              <a:rPr sz="2400" b="1" spc="-55" dirty="0">
                <a:latin typeface="Calibri"/>
                <a:cs typeface="Calibri"/>
              </a:rPr>
              <a:t> </a:t>
            </a:r>
            <a:r>
              <a:rPr sz="2400" b="1" dirty="0">
                <a:latin typeface="Calibri"/>
                <a:cs typeface="Calibri"/>
              </a:rPr>
              <a:t>may</a:t>
            </a:r>
            <a:r>
              <a:rPr sz="2400" b="1" spc="-40" dirty="0">
                <a:latin typeface="Calibri"/>
                <a:cs typeface="Calibri"/>
              </a:rPr>
              <a:t> </a:t>
            </a:r>
            <a:r>
              <a:rPr sz="2400" b="1" dirty="0">
                <a:latin typeface="Calibri"/>
                <a:cs typeface="Calibri"/>
              </a:rPr>
              <a:t>be</a:t>
            </a:r>
            <a:r>
              <a:rPr sz="2400" b="1" spc="-35" dirty="0">
                <a:latin typeface="Calibri"/>
                <a:cs typeface="Calibri"/>
              </a:rPr>
              <a:t> </a:t>
            </a:r>
            <a:r>
              <a:rPr sz="2400" b="1" dirty="0">
                <a:latin typeface="Calibri"/>
                <a:cs typeface="Calibri"/>
              </a:rPr>
              <a:t>normal</a:t>
            </a:r>
            <a:r>
              <a:rPr sz="2400" b="1" spc="-40" dirty="0">
                <a:latin typeface="Calibri"/>
                <a:cs typeface="Calibri"/>
              </a:rPr>
              <a:t> </a:t>
            </a:r>
            <a:r>
              <a:rPr sz="2400" b="1" dirty="0">
                <a:latin typeface="Calibri"/>
                <a:cs typeface="Calibri"/>
              </a:rPr>
              <a:t>in</a:t>
            </a:r>
            <a:r>
              <a:rPr sz="2400" b="1" spc="-35" dirty="0">
                <a:latin typeface="Calibri"/>
                <a:cs typeface="Calibri"/>
              </a:rPr>
              <a:t> </a:t>
            </a:r>
            <a:r>
              <a:rPr sz="2400" b="1" spc="-10" dirty="0">
                <a:latin typeface="Calibri"/>
                <a:cs typeface="Calibri"/>
              </a:rPr>
              <a:t>pregnancy</a:t>
            </a:r>
            <a:endParaRPr sz="2400" b="1" dirty="0">
              <a:latin typeface="Calibri"/>
              <a:cs typeface="Calibri"/>
            </a:endParaRPr>
          </a:p>
        </p:txBody>
      </p:sp>
      <p:sp>
        <p:nvSpPr>
          <p:cNvPr id="5" name="object 5"/>
          <p:cNvSpPr txBox="1"/>
          <p:nvPr/>
        </p:nvSpPr>
        <p:spPr>
          <a:xfrm>
            <a:off x="2146554" y="3079750"/>
            <a:ext cx="132715" cy="39116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Arial"/>
                <a:cs typeface="Arial"/>
              </a:rPr>
              <a:t>•</a:t>
            </a:r>
            <a:endParaRPr sz="2400">
              <a:latin typeface="Arial"/>
              <a:cs typeface="Arial"/>
            </a:endParaRPr>
          </a:p>
        </p:txBody>
      </p:sp>
      <p:sp>
        <p:nvSpPr>
          <p:cNvPr id="6" name="object 6"/>
          <p:cNvSpPr txBox="1"/>
          <p:nvPr/>
        </p:nvSpPr>
        <p:spPr>
          <a:xfrm>
            <a:off x="2279269" y="3515780"/>
            <a:ext cx="6856094" cy="718145"/>
          </a:xfrm>
          <a:prstGeom prst="rect">
            <a:avLst/>
          </a:prstGeom>
          <a:solidFill>
            <a:srgbClr val="FFFF00"/>
          </a:solidFill>
        </p:spPr>
        <p:txBody>
          <a:bodyPr vert="horz" wrap="square" lIns="0" tIns="0" rIns="0" bIns="0" rtlCol="0">
            <a:spAutoFit/>
          </a:bodyPr>
          <a:lstStyle/>
          <a:p>
            <a:pPr>
              <a:lnSpc>
                <a:spcPts val="2775"/>
              </a:lnSpc>
            </a:pPr>
            <a:r>
              <a:rPr sz="2400" b="1" spc="-10" dirty="0">
                <a:latin typeface="Calibri"/>
                <a:cs typeface="Calibri"/>
              </a:rPr>
              <a:t>Paroxysmal</a:t>
            </a:r>
            <a:r>
              <a:rPr sz="2400" b="1" spc="-70" dirty="0">
                <a:latin typeface="Calibri"/>
                <a:cs typeface="Calibri"/>
              </a:rPr>
              <a:t> </a:t>
            </a:r>
            <a:r>
              <a:rPr sz="2400" b="1" dirty="0">
                <a:latin typeface="Calibri"/>
                <a:cs typeface="Calibri"/>
              </a:rPr>
              <a:t>SVT</a:t>
            </a:r>
            <a:r>
              <a:rPr sz="2400" b="1" spc="-55" dirty="0">
                <a:latin typeface="Calibri"/>
                <a:cs typeface="Calibri"/>
              </a:rPr>
              <a:t> </a:t>
            </a:r>
            <a:r>
              <a:rPr sz="2400" b="1" dirty="0">
                <a:latin typeface="Calibri"/>
                <a:cs typeface="Calibri"/>
              </a:rPr>
              <a:t>is</a:t>
            </a:r>
            <a:r>
              <a:rPr sz="2400" b="1" spc="-45" dirty="0">
                <a:latin typeface="Calibri"/>
                <a:cs typeface="Calibri"/>
              </a:rPr>
              <a:t> </a:t>
            </a:r>
            <a:r>
              <a:rPr sz="2400" b="1" dirty="0">
                <a:latin typeface="Calibri"/>
                <a:cs typeface="Calibri"/>
              </a:rPr>
              <a:t>the</a:t>
            </a:r>
            <a:r>
              <a:rPr sz="2400" b="1" spc="-40" dirty="0">
                <a:latin typeface="Calibri"/>
                <a:cs typeface="Calibri"/>
              </a:rPr>
              <a:t> </a:t>
            </a:r>
            <a:r>
              <a:rPr sz="2400" b="1" dirty="0">
                <a:latin typeface="Calibri"/>
                <a:cs typeface="Calibri"/>
              </a:rPr>
              <a:t>commonest</a:t>
            </a:r>
            <a:r>
              <a:rPr sz="2400" b="1" spc="-70" dirty="0">
                <a:latin typeface="Calibri"/>
                <a:cs typeface="Calibri"/>
              </a:rPr>
              <a:t> </a:t>
            </a:r>
            <a:r>
              <a:rPr sz="2400" b="1" spc="-10" dirty="0">
                <a:latin typeface="Calibri"/>
                <a:cs typeface="Calibri"/>
              </a:rPr>
              <a:t>arrhythmia</a:t>
            </a:r>
            <a:r>
              <a:rPr sz="2400" b="1" spc="-65" dirty="0">
                <a:latin typeface="Calibri"/>
                <a:cs typeface="Calibri"/>
              </a:rPr>
              <a:t> </a:t>
            </a:r>
            <a:r>
              <a:rPr sz="2400" b="1" dirty="0">
                <a:latin typeface="Calibri"/>
                <a:cs typeface="Calibri"/>
              </a:rPr>
              <a:t>In</a:t>
            </a:r>
            <a:r>
              <a:rPr sz="2400" b="1" spc="-50" dirty="0">
                <a:latin typeface="Calibri"/>
                <a:cs typeface="Calibri"/>
              </a:rPr>
              <a:t> </a:t>
            </a:r>
            <a:r>
              <a:rPr sz="2400" b="1" spc="-10" dirty="0">
                <a:latin typeface="Calibri"/>
                <a:cs typeface="Calibri"/>
              </a:rPr>
              <a:t>pregnancy</a:t>
            </a:r>
            <a:endParaRPr sz="2400" b="1" dirty="0">
              <a:latin typeface="Calibri"/>
              <a:cs typeface="Calibri"/>
            </a:endParaRPr>
          </a:p>
        </p:txBody>
      </p:sp>
      <p:sp>
        <p:nvSpPr>
          <p:cNvPr id="7" name="object 7"/>
          <p:cNvSpPr txBox="1"/>
          <p:nvPr/>
        </p:nvSpPr>
        <p:spPr>
          <a:xfrm>
            <a:off x="2082545" y="4582261"/>
            <a:ext cx="7790815" cy="2128788"/>
          </a:xfrm>
          <a:prstGeom prst="rect">
            <a:avLst/>
          </a:prstGeom>
        </p:spPr>
        <p:txBody>
          <a:bodyPr vert="horz" wrap="square" lIns="0" tIns="12700" rIns="0" bIns="0" rtlCol="0">
            <a:spAutoFit/>
          </a:bodyPr>
          <a:lstStyle/>
          <a:p>
            <a:pPr marL="240029" indent="-227329">
              <a:lnSpc>
                <a:spcPts val="2735"/>
              </a:lnSpc>
              <a:spcBef>
                <a:spcPts val="100"/>
              </a:spcBef>
              <a:buFont typeface="Arial"/>
              <a:buChar char="•"/>
              <a:tabLst>
                <a:tab pos="240029" algn="l"/>
              </a:tabLst>
            </a:pPr>
            <a:r>
              <a:rPr sz="2400" b="1" dirty="0">
                <a:solidFill>
                  <a:srgbClr val="FF0000"/>
                </a:solidFill>
                <a:latin typeface="Calibri"/>
                <a:cs typeface="Calibri"/>
              </a:rPr>
              <a:t>Atrial</a:t>
            </a:r>
            <a:r>
              <a:rPr sz="2400" b="1" spc="-80" dirty="0">
                <a:solidFill>
                  <a:srgbClr val="FF0000"/>
                </a:solidFill>
                <a:latin typeface="Calibri"/>
                <a:cs typeface="Calibri"/>
              </a:rPr>
              <a:t> </a:t>
            </a:r>
            <a:r>
              <a:rPr sz="2400" b="1" dirty="0">
                <a:solidFill>
                  <a:srgbClr val="FF0000"/>
                </a:solidFill>
                <a:latin typeface="Calibri"/>
                <a:cs typeface="Calibri"/>
              </a:rPr>
              <a:t>flutter</a:t>
            </a:r>
            <a:r>
              <a:rPr sz="2400" b="1" spc="-55" dirty="0">
                <a:solidFill>
                  <a:srgbClr val="FF0000"/>
                </a:solidFill>
                <a:latin typeface="Calibri"/>
                <a:cs typeface="Calibri"/>
              </a:rPr>
              <a:t> </a:t>
            </a:r>
            <a:r>
              <a:rPr sz="2400" b="1" dirty="0">
                <a:solidFill>
                  <a:srgbClr val="FF0000"/>
                </a:solidFill>
                <a:latin typeface="Calibri"/>
                <a:cs typeface="Calibri"/>
              </a:rPr>
              <a:t>and</a:t>
            </a:r>
            <a:r>
              <a:rPr sz="2400" b="1" spc="-60" dirty="0">
                <a:solidFill>
                  <a:srgbClr val="FF0000"/>
                </a:solidFill>
                <a:latin typeface="Calibri"/>
                <a:cs typeface="Calibri"/>
              </a:rPr>
              <a:t> </a:t>
            </a:r>
            <a:r>
              <a:rPr sz="2400" b="1" dirty="0">
                <a:solidFill>
                  <a:srgbClr val="FF0000"/>
                </a:solidFill>
                <a:latin typeface="Calibri"/>
                <a:cs typeface="Calibri"/>
              </a:rPr>
              <a:t>fibrillation</a:t>
            </a:r>
            <a:r>
              <a:rPr sz="2400" b="1" spc="-75" dirty="0">
                <a:solidFill>
                  <a:srgbClr val="FF0000"/>
                </a:solidFill>
                <a:latin typeface="Calibri"/>
                <a:cs typeface="Calibri"/>
              </a:rPr>
              <a:t> </a:t>
            </a:r>
            <a:r>
              <a:rPr sz="2400" b="1" dirty="0">
                <a:solidFill>
                  <a:srgbClr val="FF0000"/>
                </a:solidFill>
                <a:latin typeface="Calibri"/>
                <a:cs typeface="Calibri"/>
              </a:rPr>
              <a:t>are</a:t>
            </a:r>
            <a:r>
              <a:rPr sz="2400" b="1" spc="-55" dirty="0">
                <a:solidFill>
                  <a:srgbClr val="FF0000"/>
                </a:solidFill>
                <a:latin typeface="Calibri"/>
                <a:cs typeface="Calibri"/>
              </a:rPr>
              <a:t> </a:t>
            </a:r>
            <a:r>
              <a:rPr sz="2400" b="1" dirty="0">
                <a:solidFill>
                  <a:srgbClr val="FF0000"/>
                </a:solidFill>
                <a:latin typeface="Calibri"/>
                <a:cs typeface="Calibri"/>
              </a:rPr>
              <a:t>rare</a:t>
            </a:r>
            <a:r>
              <a:rPr sz="2400" b="1" spc="-50" dirty="0">
                <a:solidFill>
                  <a:srgbClr val="FF0000"/>
                </a:solidFill>
                <a:latin typeface="Calibri"/>
                <a:cs typeface="Calibri"/>
              </a:rPr>
              <a:t> </a:t>
            </a:r>
            <a:r>
              <a:rPr sz="2400" b="1" dirty="0">
                <a:latin typeface="Calibri"/>
                <a:cs typeface="Calibri"/>
              </a:rPr>
              <a:t>but</a:t>
            </a:r>
            <a:r>
              <a:rPr sz="2400" b="1" spc="-70" dirty="0">
                <a:latin typeface="Calibri"/>
                <a:cs typeface="Calibri"/>
              </a:rPr>
              <a:t> </a:t>
            </a:r>
            <a:r>
              <a:rPr sz="2400" b="1" dirty="0">
                <a:latin typeface="Calibri"/>
                <a:cs typeface="Calibri"/>
              </a:rPr>
              <a:t>may</a:t>
            </a:r>
            <a:r>
              <a:rPr sz="2400" b="1" spc="-80" dirty="0">
                <a:latin typeface="Calibri"/>
                <a:cs typeface="Calibri"/>
              </a:rPr>
              <a:t> </a:t>
            </a:r>
            <a:r>
              <a:rPr sz="2400" b="1" dirty="0">
                <a:latin typeface="Calibri"/>
                <a:cs typeface="Calibri"/>
              </a:rPr>
              <a:t>be</a:t>
            </a:r>
            <a:r>
              <a:rPr sz="2400" b="1" spc="-55" dirty="0">
                <a:latin typeface="Calibri"/>
                <a:cs typeface="Calibri"/>
              </a:rPr>
              <a:t> </a:t>
            </a:r>
            <a:r>
              <a:rPr sz="2400" b="1" spc="-10" dirty="0">
                <a:latin typeface="Calibri"/>
                <a:cs typeface="Calibri"/>
              </a:rPr>
              <a:t>encountered</a:t>
            </a:r>
            <a:endParaRPr sz="2400" b="1" dirty="0">
              <a:latin typeface="Calibri"/>
              <a:cs typeface="Calibri"/>
            </a:endParaRPr>
          </a:p>
          <a:p>
            <a:pPr marL="241300">
              <a:lnSpc>
                <a:spcPts val="2735"/>
              </a:lnSpc>
            </a:pPr>
            <a:r>
              <a:rPr sz="2400" b="1" dirty="0">
                <a:latin typeface="Calibri"/>
                <a:cs typeface="Calibri"/>
              </a:rPr>
              <a:t>with</a:t>
            </a:r>
            <a:r>
              <a:rPr sz="2400" b="1" spc="-80" dirty="0">
                <a:latin typeface="Calibri"/>
                <a:cs typeface="Calibri"/>
              </a:rPr>
              <a:t> </a:t>
            </a:r>
            <a:r>
              <a:rPr sz="2400" b="1" dirty="0">
                <a:latin typeface="Calibri"/>
                <a:cs typeface="Calibri"/>
              </a:rPr>
              <a:t>mitral</a:t>
            </a:r>
            <a:r>
              <a:rPr sz="2400" b="1" spc="-85" dirty="0">
                <a:latin typeface="Calibri"/>
                <a:cs typeface="Calibri"/>
              </a:rPr>
              <a:t> </a:t>
            </a:r>
            <a:r>
              <a:rPr sz="2400" b="1" dirty="0">
                <a:latin typeface="Calibri"/>
                <a:cs typeface="Calibri"/>
              </a:rPr>
              <a:t>valve</a:t>
            </a:r>
            <a:r>
              <a:rPr sz="2400" b="1" spc="-55" dirty="0">
                <a:latin typeface="Calibri"/>
                <a:cs typeface="Calibri"/>
              </a:rPr>
              <a:t> </a:t>
            </a:r>
            <a:r>
              <a:rPr sz="2400" b="1" dirty="0">
                <a:latin typeface="Calibri"/>
                <a:cs typeface="Calibri"/>
              </a:rPr>
              <a:t>disease,</a:t>
            </a:r>
            <a:r>
              <a:rPr sz="2400" b="1" spc="-60" dirty="0">
                <a:latin typeface="Calibri"/>
                <a:cs typeface="Calibri"/>
              </a:rPr>
              <a:t> </a:t>
            </a:r>
            <a:r>
              <a:rPr sz="2400" b="1" dirty="0">
                <a:latin typeface="Calibri"/>
                <a:cs typeface="Calibri"/>
              </a:rPr>
              <a:t>congenital</a:t>
            </a:r>
            <a:r>
              <a:rPr sz="2400" b="1" spc="-75" dirty="0">
                <a:latin typeface="Calibri"/>
                <a:cs typeface="Calibri"/>
              </a:rPr>
              <a:t> </a:t>
            </a:r>
            <a:r>
              <a:rPr sz="2400" b="1" dirty="0">
                <a:latin typeface="Calibri"/>
                <a:cs typeface="Calibri"/>
              </a:rPr>
              <a:t>heart</a:t>
            </a:r>
            <a:r>
              <a:rPr sz="2400" b="1" spc="-75" dirty="0">
                <a:latin typeface="Calibri"/>
                <a:cs typeface="Calibri"/>
              </a:rPr>
              <a:t> </a:t>
            </a:r>
            <a:r>
              <a:rPr sz="2400" b="1" dirty="0">
                <a:latin typeface="Calibri"/>
                <a:cs typeface="Calibri"/>
              </a:rPr>
              <a:t>disease</a:t>
            </a:r>
            <a:r>
              <a:rPr sz="2400" b="1" spc="-60" dirty="0">
                <a:latin typeface="Calibri"/>
                <a:cs typeface="Calibri"/>
              </a:rPr>
              <a:t> </a:t>
            </a:r>
            <a:r>
              <a:rPr sz="2400" b="1" dirty="0">
                <a:latin typeface="Calibri"/>
                <a:cs typeface="Calibri"/>
              </a:rPr>
              <a:t>or</a:t>
            </a:r>
            <a:r>
              <a:rPr sz="2400" b="1" spc="-65" dirty="0">
                <a:latin typeface="Calibri"/>
                <a:cs typeface="Calibri"/>
              </a:rPr>
              <a:t> </a:t>
            </a:r>
            <a:r>
              <a:rPr sz="2400" b="1" spc="-10" dirty="0">
                <a:latin typeface="Calibri"/>
                <a:cs typeface="Calibri"/>
              </a:rPr>
              <a:t>sepsis.</a:t>
            </a:r>
            <a:endParaRPr sz="2400" b="1" dirty="0">
              <a:latin typeface="Calibri"/>
              <a:cs typeface="Calibri"/>
            </a:endParaRPr>
          </a:p>
          <a:p>
            <a:pPr marL="240029" marR="365125" indent="-227329">
              <a:lnSpc>
                <a:spcPts val="2590"/>
              </a:lnSpc>
              <a:spcBef>
                <a:spcPts val="640"/>
              </a:spcBef>
              <a:buFont typeface="Arial"/>
              <a:buChar char="•"/>
              <a:tabLst>
                <a:tab pos="241300" algn="l"/>
              </a:tabLst>
            </a:pPr>
            <a:r>
              <a:rPr sz="2400" b="1" dirty="0">
                <a:latin typeface="Calibri"/>
                <a:cs typeface="Calibri"/>
              </a:rPr>
              <a:t>Atrial</a:t>
            </a:r>
            <a:r>
              <a:rPr sz="2400" b="1" spc="-85" dirty="0">
                <a:latin typeface="Calibri"/>
                <a:cs typeface="Calibri"/>
              </a:rPr>
              <a:t> </a:t>
            </a:r>
            <a:r>
              <a:rPr sz="2400" b="1" dirty="0">
                <a:latin typeface="Calibri"/>
                <a:cs typeface="Calibri"/>
              </a:rPr>
              <a:t>and</a:t>
            </a:r>
            <a:r>
              <a:rPr sz="2400" b="1" spc="-60" dirty="0">
                <a:latin typeface="Calibri"/>
                <a:cs typeface="Calibri"/>
              </a:rPr>
              <a:t> </a:t>
            </a:r>
            <a:r>
              <a:rPr sz="2400" b="1" spc="-10" dirty="0">
                <a:latin typeface="Calibri"/>
                <a:cs typeface="Calibri"/>
              </a:rPr>
              <a:t>ventricular</a:t>
            </a:r>
            <a:r>
              <a:rPr sz="2400" b="1" spc="-70" dirty="0">
                <a:latin typeface="Calibri"/>
                <a:cs typeface="Calibri"/>
              </a:rPr>
              <a:t> </a:t>
            </a:r>
            <a:r>
              <a:rPr sz="2400" b="1" spc="-10" dirty="0">
                <a:latin typeface="Calibri"/>
                <a:cs typeface="Calibri"/>
              </a:rPr>
              <a:t>premature</a:t>
            </a:r>
            <a:r>
              <a:rPr sz="2400" b="1" spc="-55" dirty="0">
                <a:latin typeface="Calibri"/>
                <a:cs typeface="Calibri"/>
              </a:rPr>
              <a:t> </a:t>
            </a:r>
            <a:r>
              <a:rPr sz="2400" b="1" dirty="0">
                <a:latin typeface="Calibri"/>
                <a:cs typeface="Calibri"/>
              </a:rPr>
              <a:t>beats</a:t>
            </a:r>
            <a:r>
              <a:rPr sz="2400" b="1" spc="-65" dirty="0">
                <a:latin typeface="Calibri"/>
                <a:cs typeface="Calibri"/>
              </a:rPr>
              <a:t> </a:t>
            </a:r>
            <a:r>
              <a:rPr sz="2400" b="1" dirty="0">
                <a:latin typeface="Calibri"/>
                <a:cs typeface="Calibri"/>
              </a:rPr>
              <a:t>are</a:t>
            </a:r>
            <a:r>
              <a:rPr sz="2400" b="1" spc="-55" dirty="0">
                <a:latin typeface="Calibri"/>
                <a:cs typeface="Calibri"/>
              </a:rPr>
              <a:t> </a:t>
            </a:r>
            <a:r>
              <a:rPr sz="2400" b="1" dirty="0">
                <a:latin typeface="Calibri"/>
                <a:cs typeface="Calibri"/>
              </a:rPr>
              <a:t>common</a:t>
            </a:r>
            <a:r>
              <a:rPr sz="2400" b="1" spc="-90" dirty="0">
                <a:latin typeface="Calibri"/>
                <a:cs typeface="Calibri"/>
              </a:rPr>
              <a:t> </a:t>
            </a:r>
            <a:r>
              <a:rPr sz="2400" b="1" spc="-25" dirty="0">
                <a:latin typeface="Calibri"/>
                <a:cs typeface="Calibri"/>
              </a:rPr>
              <a:t>in 	</a:t>
            </a:r>
            <a:r>
              <a:rPr sz="2400" b="1" spc="-10" dirty="0">
                <a:latin typeface="Calibri"/>
                <a:cs typeface="Calibri"/>
              </a:rPr>
              <a:t>pregnancy</a:t>
            </a:r>
            <a:r>
              <a:rPr sz="2400" b="1" spc="-45" dirty="0">
                <a:latin typeface="Calibri"/>
                <a:cs typeface="Calibri"/>
              </a:rPr>
              <a:t> </a:t>
            </a:r>
            <a:r>
              <a:rPr sz="2400" b="1" dirty="0">
                <a:latin typeface="Calibri"/>
                <a:cs typeface="Calibri"/>
              </a:rPr>
              <a:t>,</a:t>
            </a:r>
            <a:r>
              <a:rPr sz="2400" b="1" spc="-35" dirty="0">
                <a:latin typeface="Calibri"/>
                <a:cs typeface="Calibri"/>
              </a:rPr>
              <a:t> </a:t>
            </a:r>
            <a:r>
              <a:rPr sz="2400" b="1" dirty="0">
                <a:latin typeface="Calibri"/>
                <a:cs typeface="Calibri"/>
              </a:rPr>
              <a:t>no</a:t>
            </a:r>
            <a:r>
              <a:rPr sz="2400" b="1" spc="-50" dirty="0">
                <a:latin typeface="Calibri"/>
                <a:cs typeface="Calibri"/>
              </a:rPr>
              <a:t> </a:t>
            </a:r>
            <a:r>
              <a:rPr sz="2400" b="1" spc="-10" dirty="0">
                <a:latin typeface="Calibri"/>
                <a:cs typeface="Calibri"/>
              </a:rPr>
              <a:t>adverse</a:t>
            </a:r>
            <a:r>
              <a:rPr sz="2400" b="1" spc="-35" dirty="0">
                <a:latin typeface="Calibri"/>
                <a:cs typeface="Calibri"/>
              </a:rPr>
              <a:t> </a:t>
            </a:r>
            <a:r>
              <a:rPr sz="2400" b="1" spc="-10" dirty="0">
                <a:latin typeface="Calibri"/>
                <a:cs typeface="Calibri"/>
              </a:rPr>
              <a:t>effects</a:t>
            </a:r>
            <a:r>
              <a:rPr sz="2400" b="1" spc="-40" dirty="0">
                <a:latin typeface="Calibri"/>
                <a:cs typeface="Calibri"/>
              </a:rPr>
              <a:t> </a:t>
            </a:r>
            <a:r>
              <a:rPr sz="2400" b="1" dirty="0">
                <a:latin typeface="Calibri"/>
                <a:cs typeface="Calibri"/>
              </a:rPr>
              <a:t>on</a:t>
            </a:r>
            <a:r>
              <a:rPr sz="2400" b="1" spc="-30" dirty="0">
                <a:latin typeface="Calibri"/>
                <a:cs typeface="Calibri"/>
              </a:rPr>
              <a:t> </a:t>
            </a:r>
            <a:r>
              <a:rPr sz="2400" b="1" dirty="0">
                <a:latin typeface="Calibri"/>
                <a:cs typeface="Calibri"/>
              </a:rPr>
              <a:t>the</a:t>
            </a:r>
            <a:r>
              <a:rPr sz="2400" b="1" spc="-45" dirty="0">
                <a:latin typeface="Calibri"/>
                <a:cs typeface="Calibri"/>
              </a:rPr>
              <a:t> </a:t>
            </a:r>
            <a:r>
              <a:rPr sz="2400" b="1" dirty="0">
                <a:latin typeface="Calibri"/>
                <a:cs typeface="Calibri"/>
              </a:rPr>
              <a:t>mother</a:t>
            </a:r>
            <a:r>
              <a:rPr sz="2400" b="1" spc="-45" dirty="0">
                <a:latin typeface="Calibri"/>
                <a:cs typeface="Calibri"/>
              </a:rPr>
              <a:t> </a:t>
            </a:r>
            <a:r>
              <a:rPr sz="2400" b="1" dirty="0">
                <a:latin typeface="Calibri"/>
                <a:cs typeface="Calibri"/>
              </a:rPr>
              <a:t>or</a:t>
            </a:r>
            <a:r>
              <a:rPr sz="2400" b="1" spc="-35" dirty="0">
                <a:latin typeface="Calibri"/>
                <a:cs typeface="Calibri"/>
              </a:rPr>
              <a:t> </a:t>
            </a:r>
            <a:r>
              <a:rPr sz="2400" b="1" spc="-10" dirty="0">
                <a:latin typeface="Calibri"/>
                <a:cs typeface="Calibri"/>
              </a:rPr>
              <a:t>fetus</a:t>
            </a:r>
            <a:r>
              <a:rPr sz="2400" b="1" spc="-40" dirty="0">
                <a:latin typeface="Calibri"/>
                <a:cs typeface="Calibri"/>
              </a:rPr>
              <a:t> </a:t>
            </a:r>
            <a:r>
              <a:rPr sz="2400" b="1" spc="-25" dirty="0">
                <a:latin typeface="Calibri"/>
                <a:cs typeface="Calibri"/>
              </a:rPr>
              <a:t>and</a:t>
            </a:r>
            <a:endParaRPr sz="2400" b="1" dirty="0">
              <a:latin typeface="Calibri"/>
              <a:cs typeface="Calibri"/>
            </a:endParaRPr>
          </a:p>
        </p:txBody>
      </p:sp>
      <p:sp>
        <p:nvSpPr>
          <p:cNvPr id="8" name="object 8"/>
          <p:cNvSpPr txBox="1"/>
          <p:nvPr/>
        </p:nvSpPr>
        <p:spPr>
          <a:xfrm>
            <a:off x="2834640" y="6338939"/>
            <a:ext cx="3969385" cy="359073"/>
          </a:xfrm>
          <a:prstGeom prst="rect">
            <a:avLst/>
          </a:prstGeom>
          <a:solidFill>
            <a:srgbClr val="FFFF00"/>
          </a:solidFill>
        </p:spPr>
        <p:txBody>
          <a:bodyPr vert="horz" wrap="square" lIns="0" tIns="0" rIns="0" bIns="0" rtlCol="0">
            <a:spAutoFit/>
          </a:bodyPr>
          <a:lstStyle/>
          <a:p>
            <a:pPr>
              <a:lnSpc>
                <a:spcPts val="2780"/>
              </a:lnSpc>
            </a:pPr>
            <a:r>
              <a:rPr sz="2400" spc="-10" dirty="0">
                <a:latin typeface="Calibri"/>
                <a:cs typeface="Calibri"/>
              </a:rPr>
              <a:t>require</a:t>
            </a:r>
            <a:r>
              <a:rPr sz="2400" spc="-50" dirty="0">
                <a:latin typeface="Calibri"/>
                <a:cs typeface="Calibri"/>
              </a:rPr>
              <a:t> </a:t>
            </a:r>
            <a:r>
              <a:rPr sz="2400" dirty="0">
                <a:latin typeface="Calibri"/>
                <a:cs typeface="Calibri"/>
              </a:rPr>
              <a:t>no</a:t>
            </a:r>
            <a:r>
              <a:rPr sz="2400" spc="-55" dirty="0">
                <a:latin typeface="Calibri"/>
                <a:cs typeface="Calibri"/>
              </a:rPr>
              <a:t> </a:t>
            </a:r>
            <a:r>
              <a:rPr sz="2400" dirty="0">
                <a:latin typeface="Calibri"/>
                <a:cs typeface="Calibri"/>
              </a:rPr>
              <a:t>further</a:t>
            </a:r>
            <a:r>
              <a:rPr sz="2400" spc="-45" dirty="0">
                <a:latin typeface="Calibri"/>
                <a:cs typeface="Calibri"/>
              </a:rPr>
              <a:t> </a:t>
            </a:r>
            <a:r>
              <a:rPr sz="2400" spc="-10" dirty="0">
                <a:latin typeface="Calibri"/>
                <a:cs typeface="Calibri"/>
              </a:rPr>
              <a:t>investigation.</a:t>
            </a:r>
            <a:endParaRPr sz="2400" dirty="0">
              <a:latin typeface="Calibri"/>
              <a:cs typeface="Calibri"/>
            </a:endParaRPr>
          </a:p>
        </p:txBody>
      </p:sp>
      <p:sp>
        <p:nvSpPr>
          <p:cNvPr id="9" name="object 9"/>
          <p:cNvSpPr/>
          <p:nvPr/>
        </p:nvSpPr>
        <p:spPr>
          <a:xfrm>
            <a:off x="8115300" y="6115811"/>
            <a:ext cx="1866900" cy="742315"/>
          </a:xfrm>
          <a:custGeom>
            <a:avLst/>
            <a:gdLst/>
            <a:ahLst/>
            <a:cxnLst/>
            <a:rect l="l" t="t" r="r" b="b"/>
            <a:pathLst>
              <a:path w="1866900" h="742315">
                <a:moveTo>
                  <a:pt x="1866900" y="742188"/>
                </a:moveTo>
                <a:lnTo>
                  <a:pt x="1459230" y="336804"/>
                </a:lnTo>
                <a:lnTo>
                  <a:pt x="1273124" y="521868"/>
                </a:lnTo>
                <a:lnTo>
                  <a:pt x="747522" y="0"/>
                </a:lnTo>
                <a:lnTo>
                  <a:pt x="0" y="742188"/>
                </a:lnTo>
                <a:lnTo>
                  <a:pt x="1051560" y="742188"/>
                </a:lnTo>
                <a:lnTo>
                  <a:pt x="1495044" y="742188"/>
                </a:lnTo>
                <a:lnTo>
                  <a:pt x="1866900" y="742188"/>
                </a:lnTo>
                <a:close/>
              </a:path>
            </a:pathLst>
          </a:custGeom>
          <a:solidFill>
            <a:srgbClr val="4472C4">
              <a:alpha val="30198"/>
            </a:srgbClr>
          </a:solidFill>
        </p:spPr>
        <p:txBody>
          <a:bodyPr wrap="square" lIns="0" tIns="0" rIns="0" bIns="0" rtlCol="0"/>
          <a:lstStyle/>
          <a:p>
            <a:endParaRPr/>
          </a:p>
        </p:txBody>
      </p:sp>
      <p:sp>
        <p:nvSpPr>
          <p:cNvPr id="10" name="object 10"/>
          <p:cNvSpPr txBox="1">
            <a:spLocks noGrp="1"/>
          </p:cNvSpPr>
          <p:nvPr>
            <p:ph type="title"/>
          </p:nvPr>
        </p:nvSpPr>
        <p:spPr>
          <a:xfrm>
            <a:off x="2082545" y="437845"/>
            <a:ext cx="5674360" cy="1489075"/>
          </a:xfrm>
          <a:prstGeom prst="rect">
            <a:avLst/>
          </a:prstGeom>
        </p:spPr>
        <p:txBody>
          <a:bodyPr vert="horz" wrap="square" lIns="0" tIns="12700" rIns="0" bIns="0" rtlCol="0">
            <a:spAutoFit/>
          </a:bodyPr>
          <a:lstStyle/>
          <a:p>
            <a:pPr marL="12700">
              <a:lnSpc>
                <a:spcPct val="100000"/>
              </a:lnSpc>
              <a:spcBef>
                <a:spcPts val="100"/>
              </a:spcBef>
            </a:pPr>
            <a:r>
              <a:rPr sz="9600" b="1" spc="-10" dirty="0">
                <a:latin typeface="Calibri"/>
                <a:cs typeface="Calibri"/>
              </a:rPr>
              <a:t>Arrythmias</a:t>
            </a:r>
            <a:endParaRPr sz="96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92110" y="3458209"/>
            <a:ext cx="8883650" cy="434340"/>
          </a:xfrm>
          <a:custGeom>
            <a:avLst/>
            <a:gdLst/>
            <a:ahLst/>
            <a:cxnLst/>
            <a:rect l="l" t="t" r="r" b="b"/>
            <a:pathLst>
              <a:path w="8883650" h="434339">
                <a:moveTo>
                  <a:pt x="1888236" y="0"/>
                </a:moveTo>
                <a:lnTo>
                  <a:pt x="0" y="0"/>
                </a:lnTo>
                <a:lnTo>
                  <a:pt x="0" y="434340"/>
                </a:lnTo>
                <a:lnTo>
                  <a:pt x="1888236" y="434340"/>
                </a:lnTo>
                <a:lnTo>
                  <a:pt x="1888236" y="0"/>
                </a:lnTo>
                <a:close/>
              </a:path>
              <a:path w="8883650" h="434339">
                <a:moveTo>
                  <a:pt x="8883421" y="0"/>
                </a:moveTo>
                <a:lnTo>
                  <a:pt x="1996478" y="0"/>
                </a:lnTo>
                <a:lnTo>
                  <a:pt x="1888274" y="0"/>
                </a:lnTo>
                <a:lnTo>
                  <a:pt x="1888274" y="434340"/>
                </a:lnTo>
                <a:lnTo>
                  <a:pt x="1996478" y="434340"/>
                </a:lnTo>
                <a:lnTo>
                  <a:pt x="8883421" y="434340"/>
                </a:lnTo>
                <a:lnTo>
                  <a:pt x="8883421" y="0"/>
                </a:lnTo>
                <a:close/>
              </a:path>
            </a:pathLst>
          </a:custGeom>
          <a:solidFill>
            <a:srgbClr val="FFFF00"/>
          </a:solidFill>
        </p:spPr>
        <p:txBody>
          <a:bodyPr wrap="square" lIns="0" tIns="0" rIns="0" bIns="0" rtlCol="0"/>
          <a:lstStyle/>
          <a:p>
            <a:endParaRPr/>
          </a:p>
        </p:txBody>
      </p:sp>
      <p:sp>
        <p:nvSpPr>
          <p:cNvPr id="3" name="object 3"/>
          <p:cNvSpPr txBox="1"/>
          <p:nvPr/>
        </p:nvSpPr>
        <p:spPr>
          <a:xfrm>
            <a:off x="722172" y="1247673"/>
            <a:ext cx="10494010" cy="2635250"/>
          </a:xfrm>
          <a:prstGeom prst="rect">
            <a:avLst/>
          </a:prstGeom>
        </p:spPr>
        <p:txBody>
          <a:bodyPr vert="horz" wrap="square" lIns="0" tIns="46355" rIns="0" bIns="0" rtlCol="0">
            <a:spAutoFit/>
          </a:bodyPr>
          <a:lstStyle/>
          <a:p>
            <a:pPr marL="240665" indent="-227965">
              <a:lnSpc>
                <a:spcPct val="100000"/>
              </a:lnSpc>
              <a:spcBef>
                <a:spcPts val="365"/>
              </a:spcBef>
              <a:buFont typeface="Arial"/>
              <a:buChar char="•"/>
              <a:tabLst>
                <a:tab pos="240665" algn="l"/>
              </a:tabLst>
            </a:pPr>
            <a:r>
              <a:rPr sz="2800" b="1" spc="-10" dirty="0">
                <a:latin typeface="Calibri"/>
                <a:cs typeface="Calibri"/>
              </a:rPr>
              <a:t>MANAGEMENT</a:t>
            </a:r>
            <a:endParaRPr sz="2800">
              <a:latin typeface="Calibri"/>
              <a:cs typeface="Calibri"/>
            </a:endParaRPr>
          </a:p>
          <a:p>
            <a:pPr marL="241300" marR="709295" indent="-229235">
              <a:lnSpc>
                <a:spcPts val="3020"/>
              </a:lnSpc>
              <a:spcBef>
                <a:spcPts val="645"/>
              </a:spcBef>
              <a:buFont typeface="Wingdings"/>
              <a:buChar char=""/>
              <a:tabLst>
                <a:tab pos="241300" algn="l"/>
                <a:tab pos="469900" algn="l"/>
              </a:tabLst>
            </a:pPr>
            <a:r>
              <a:rPr sz="2800" dirty="0">
                <a:solidFill>
                  <a:srgbClr val="FF0000"/>
                </a:solidFill>
                <a:latin typeface="Calibri"/>
                <a:cs typeface="Calibri"/>
              </a:rPr>
              <a:t>Thyroid</a:t>
            </a:r>
            <a:r>
              <a:rPr sz="2800" spc="-80" dirty="0">
                <a:solidFill>
                  <a:srgbClr val="FF0000"/>
                </a:solidFill>
                <a:latin typeface="Calibri"/>
                <a:cs typeface="Calibri"/>
              </a:rPr>
              <a:t> </a:t>
            </a:r>
            <a:r>
              <a:rPr sz="2800" dirty="0">
                <a:latin typeface="Calibri"/>
                <a:cs typeface="Calibri"/>
              </a:rPr>
              <a:t>status</a:t>
            </a:r>
            <a:r>
              <a:rPr sz="2800" spc="-75" dirty="0">
                <a:latin typeface="Calibri"/>
                <a:cs typeface="Calibri"/>
              </a:rPr>
              <a:t> </a:t>
            </a:r>
            <a:r>
              <a:rPr sz="2800" dirty="0">
                <a:latin typeface="Calibri"/>
                <a:cs typeface="Calibri"/>
              </a:rPr>
              <a:t>must</a:t>
            </a:r>
            <a:r>
              <a:rPr sz="2800" spc="-55" dirty="0">
                <a:latin typeface="Calibri"/>
                <a:cs typeface="Calibri"/>
              </a:rPr>
              <a:t> </a:t>
            </a:r>
            <a:r>
              <a:rPr sz="2800" dirty="0">
                <a:latin typeface="Calibri"/>
                <a:cs typeface="Calibri"/>
              </a:rPr>
              <a:t>be</a:t>
            </a:r>
            <a:r>
              <a:rPr sz="2800" spc="-85" dirty="0">
                <a:latin typeface="Calibri"/>
                <a:cs typeface="Calibri"/>
              </a:rPr>
              <a:t> </a:t>
            </a:r>
            <a:r>
              <a:rPr sz="2800" spc="-10" dirty="0">
                <a:latin typeface="Calibri"/>
                <a:cs typeface="Calibri"/>
              </a:rPr>
              <a:t>tested</a:t>
            </a:r>
            <a:r>
              <a:rPr sz="2800" spc="-90" dirty="0">
                <a:latin typeface="Calibri"/>
                <a:cs typeface="Calibri"/>
              </a:rPr>
              <a:t> </a:t>
            </a:r>
            <a:r>
              <a:rPr sz="2800" dirty="0">
                <a:latin typeface="Calibri"/>
                <a:cs typeface="Calibri"/>
              </a:rPr>
              <a:t>and</a:t>
            </a:r>
            <a:r>
              <a:rPr sz="2800" spc="-70" dirty="0">
                <a:latin typeface="Calibri"/>
                <a:cs typeface="Calibri"/>
              </a:rPr>
              <a:t> </a:t>
            </a:r>
            <a:r>
              <a:rPr sz="2800" dirty="0">
                <a:latin typeface="Calibri"/>
                <a:cs typeface="Calibri"/>
              </a:rPr>
              <a:t>an</a:t>
            </a:r>
            <a:r>
              <a:rPr sz="2800" spc="-75" dirty="0">
                <a:latin typeface="Calibri"/>
                <a:cs typeface="Calibri"/>
              </a:rPr>
              <a:t> </a:t>
            </a:r>
            <a:r>
              <a:rPr sz="2800" dirty="0">
                <a:solidFill>
                  <a:srgbClr val="FF0000"/>
                </a:solidFill>
                <a:latin typeface="Calibri"/>
                <a:cs typeface="Calibri"/>
              </a:rPr>
              <a:t>echo</a:t>
            </a:r>
            <a:r>
              <a:rPr sz="2800" spc="-70" dirty="0">
                <a:solidFill>
                  <a:srgbClr val="FF0000"/>
                </a:solidFill>
                <a:latin typeface="Calibri"/>
                <a:cs typeface="Calibri"/>
              </a:rPr>
              <a:t> </a:t>
            </a:r>
            <a:r>
              <a:rPr sz="2800" spc="-10" dirty="0">
                <a:latin typeface="Calibri"/>
                <a:cs typeface="Calibri"/>
              </a:rPr>
              <a:t>performed</a:t>
            </a:r>
            <a:r>
              <a:rPr sz="2800" spc="-80" dirty="0">
                <a:latin typeface="Calibri"/>
                <a:cs typeface="Calibri"/>
              </a:rPr>
              <a:t> </a:t>
            </a:r>
            <a:r>
              <a:rPr sz="2800" dirty="0">
                <a:latin typeface="Calibri"/>
                <a:cs typeface="Calibri"/>
              </a:rPr>
              <a:t>to</a:t>
            </a:r>
            <a:r>
              <a:rPr sz="2800" spc="-90" dirty="0">
                <a:latin typeface="Calibri"/>
                <a:cs typeface="Calibri"/>
              </a:rPr>
              <a:t> </a:t>
            </a:r>
            <a:r>
              <a:rPr sz="2800" spc="-10" dirty="0">
                <a:latin typeface="Calibri"/>
                <a:cs typeface="Calibri"/>
              </a:rPr>
              <a:t>exclude structural</a:t>
            </a:r>
            <a:r>
              <a:rPr sz="2800" spc="-40" dirty="0">
                <a:latin typeface="Calibri"/>
                <a:cs typeface="Calibri"/>
              </a:rPr>
              <a:t> </a:t>
            </a:r>
            <a:r>
              <a:rPr sz="2800" dirty="0">
                <a:latin typeface="Calibri"/>
                <a:cs typeface="Calibri"/>
              </a:rPr>
              <a:t>heart</a:t>
            </a:r>
            <a:r>
              <a:rPr sz="2800" spc="-60" dirty="0">
                <a:latin typeface="Calibri"/>
                <a:cs typeface="Calibri"/>
              </a:rPr>
              <a:t> </a:t>
            </a:r>
            <a:r>
              <a:rPr sz="2800" spc="-10" dirty="0">
                <a:latin typeface="Calibri"/>
                <a:cs typeface="Calibri"/>
              </a:rPr>
              <a:t>disease.</a:t>
            </a:r>
            <a:endParaRPr sz="2800">
              <a:latin typeface="Calibri"/>
              <a:cs typeface="Calibri"/>
            </a:endParaRPr>
          </a:p>
          <a:p>
            <a:pPr marL="241300" marR="5080" indent="-229235">
              <a:lnSpc>
                <a:spcPts val="3020"/>
              </a:lnSpc>
              <a:spcBef>
                <a:spcPts val="610"/>
              </a:spcBef>
              <a:buFont typeface="Wingdings"/>
              <a:buChar char=""/>
              <a:tabLst>
                <a:tab pos="241300" algn="l"/>
                <a:tab pos="550545" algn="l"/>
              </a:tabLst>
            </a:pPr>
            <a:r>
              <a:rPr sz="2800" spc="-30" dirty="0">
                <a:latin typeface="Calibri"/>
                <a:cs typeface="Calibri"/>
              </a:rPr>
              <a:t>Treatment</a:t>
            </a:r>
            <a:r>
              <a:rPr sz="2800" spc="-80" dirty="0">
                <a:latin typeface="Calibri"/>
                <a:cs typeface="Calibri"/>
              </a:rPr>
              <a:t> </a:t>
            </a:r>
            <a:r>
              <a:rPr sz="2800" dirty="0">
                <a:latin typeface="Calibri"/>
                <a:cs typeface="Calibri"/>
              </a:rPr>
              <a:t>is</a:t>
            </a:r>
            <a:r>
              <a:rPr sz="2800" spc="-75" dirty="0">
                <a:latin typeface="Calibri"/>
                <a:cs typeface="Calibri"/>
              </a:rPr>
              <a:t> </a:t>
            </a:r>
            <a:r>
              <a:rPr sz="2800" dirty="0">
                <a:latin typeface="Calibri"/>
                <a:cs typeface="Calibri"/>
              </a:rPr>
              <a:t>only</a:t>
            </a:r>
            <a:r>
              <a:rPr sz="2800" spc="-60" dirty="0">
                <a:latin typeface="Calibri"/>
                <a:cs typeface="Calibri"/>
              </a:rPr>
              <a:t> </a:t>
            </a:r>
            <a:r>
              <a:rPr sz="2800" spc="-10" dirty="0">
                <a:latin typeface="Calibri"/>
                <a:cs typeface="Calibri"/>
              </a:rPr>
              <a:t>required</a:t>
            </a:r>
            <a:r>
              <a:rPr sz="2800" spc="-55" dirty="0">
                <a:latin typeface="Calibri"/>
                <a:cs typeface="Calibri"/>
              </a:rPr>
              <a:t> </a:t>
            </a:r>
            <a:r>
              <a:rPr sz="2800" dirty="0">
                <a:latin typeface="Calibri"/>
                <a:cs typeface="Calibri"/>
              </a:rPr>
              <a:t>for</a:t>
            </a:r>
            <a:r>
              <a:rPr sz="2800" spc="-45" dirty="0">
                <a:latin typeface="Calibri"/>
                <a:cs typeface="Calibri"/>
              </a:rPr>
              <a:t> </a:t>
            </a:r>
            <a:r>
              <a:rPr sz="2800" spc="-30" dirty="0">
                <a:solidFill>
                  <a:srgbClr val="FF0000"/>
                </a:solidFill>
                <a:latin typeface="Calibri"/>
                <a:cs typeface="Calibri"/>
              </a:rPr>
              <a:t>life-</a:t>
            </a:r>
            <a:r>
              <a:rPr sz="2800" spc="-10" dirty="0">
                <a:solidFill>
                  <a:srgbClr val="FF0000"/>
                </a:solidFill>
                <a:latin typeface="Calibri"/>
                <a:cs typeface="Calibri"/>
              </a:rPr>
              <a:t>threatening</a:t>
            </a:r>
            <a:r>
              <a:rPr sz="2800" spc="-65" dirty="0">
                <a:solidFill>
                  <a:srgbClr val="FF0000"/>
                </a:solidFill>
                <a:latin typeface="Calibri"/>
                <a:cs typeface="Calibri"/>
              </a:rPr>
              <a:t> </a:t>
            </a:r>
            <a:r>
              <a:rPr sz="2800" spc="-10" dirty="0">
                <a:solidFill>
                  <a:srgbClr val="FF0000"/>
                </a:solidFill>
                <a:latin typeface="Calibri"/>
                <a:cs typeface="Calibri"/>
              </a:rPr>
              <a:t>arrhythmias</a:t>
            </a:r>
            <a:r>
              <a:rPr sz="2800" spc="-10" dirty="0">
                <a:latin typeface="Calibri"/>
                <a:cs typeface="Calibri"/>
              </a:rPr>
              <a:t>,</a:t>
            </a:r>
            <a:r>
              <a:rPr sz="2800" spc="-40" dirty="0">
                <a:latin typeface="Calibri"/>
                <a:cs typeface="Calibri"/>
              </a:rPr>
              <a:t> </a:t>
            </a:r>
            <a:r>
              <a:rPr sz="2800" u="heavy" spc="-10" dirty="0">
                <a:uFill>
                  <a:solidFill>
                    <a:srgbClr val="000000"/>
                  </a:solidFill>
                </a:uFill>
                <a:latin typeface="Calibri"/>
                <a:cs typeface="Calibri"/>
              </a:rPr>
              <a:t>atrial</a:t>
            </a:r>
            <a:r>
              <a:rPr sz="2800" spc="-10" dirty="0">
                <a:latin typeface="Calibri"/>
                <a:cs typeface="Calibri"/>
              </a:rPr>
              <a:t> </a:t>
            </a:r>
            <a:r>
              <a:rPr sz="2800" u="heavy" spc="-10" dirty="0">
                <a:uFill>
                  <a:solidFill>
                    <a:srgbClr val="000000"/>
                  </a:solidFill>
                </a:uFill>
                <a:latin typeface="Calibri"/>
                <a:cs typeface="Calibri"/>
              </a:rPr>
              <a:t>fibrillation/flutter</a:t>
            </a:r>
            <a:r>
              <a:rPr sz="2800" spc="-40" dirty="0">
                <a:latin typeface="Calibri"/>
                <a:cs typeface="Calibri"/>
              </a:rPr>
              <a:t> </a:t>
            </a:r>
            <a:r>
              <a:rPr sz="2800" dirty="0">
                <a:latin typeface="Calibri"/>
                <a:cs typeface="Calibri"/>
              </a:rPr>
              <a:t>or</a:t>
            </a:r>
            <a:r>
              <a:rPr sz="2800" spc="-80" dirty="0">
                <a:latin typeface="Calibri"/>
                <a:cs typeface="Calibri"/>
              </a:rPr>
              <a:t> </a:t>
            </a:r>
            <a:r>
              <a:rPr sz="2800" spc="-45" dirty="0">
                <a:latin typeface="Calibri"/>
                <a:cs typeface="Calibri"/>
              </a:rPr>
              <a:t>SVTs</a:t>
            </a:r>
            <a:r>
              <a:rPr sz="2800" spc="-70" dirty="0">
                <a:latin typeface="Calibri"/>
                <a:cs typeface="Calibri"/>
              </a:rPr>
              <a:t> </a:t>
            </a:r>
            <a:r>
              <a:rPr sz="2800" dirty="0">
                <a:latin typeface="Calibri"/>
                <a:cs typeface="Calibri"/>
              </a:rPr>
              <a:t>that</a:t>
            </a:r>
            <a:r>
              <a:rPr sz="2800" spc="-65" dirty="0">
                <a:latin typeface="Calibri"/>
                <a:cs typeface="Calibri"/>
              </a:rPr>
              <a:t> </a:t>
            </a:r>
            <a:r>
              <a:rPr sz="2800" dirty="0">
                <a:latin typeface="Calibri"/>
                <a:cs typeface="Calibri"/>
              </a:rPr>
              <a:t>are</a:t>
            </a:r>
            <a:r>
              <a:rPr sz="2800" spc="-80" dirty="0">
                <a:latin typeface="Calibri"/>
                <a:cs typeface="Calibri"/>
              </a:rPr>
              <a:t> </a:t>
            </a:r>
            <a:r>
              <a:rPr sz="2800" dirty="0">
                <a:solidFill>
                  <a:srgbClr val="FF0000"/>
                </a:solidFill>
                <a:latin typeface="Calibri"/>
                <a:cs typeface="Calibri"/>
              </a:rPr>
              <a:t>frequent,</a:t>
            </a:r>
            <a:r>
              <a:rPr sz="2800" spc="-55" dirty="0">
                <a:solidFill>
                  <a:srgbClr val="FF0000"/>
                </a:solidFill>
                <a:latin typeface="Calibri"/>
                <a:cs typeface="Calibri"/>
              </a:rPr>
              <a:t> </a:t>
            </a:r>
            <a:r>
              <a:rPr sz="2800" spc="-20" dirty="0">
                <a:solidFill>
                  <a:srgbClr val="FF0000"/>
                </a:solidFill>
                <a:latin typeface="Calibri"/>
                <a:cs typeface="Calibri"/>
              </a:rPr>
              <a:t>persistent</a:t>
            </a:r>
            <a:r>
              <a:rPr sz="2800" spc="-45" dirty="0">
                <a:solidFill>
                  <a:srgbClr val="FF0000"/>
                </a:solidFill>
                <a:latin typeface="Calibri"/>
                <a:cs typeface="Calibri"/>
              </a:rPr>
              <a:t> </a:t>
            </a:r>
            <a:r>
              <a:rPr sz="2800" dirty="0">
                <a:solidFill>
                  <a:srgbClr val="FF0000"/>
                </a:solidFill>
                <a:latin typeface="Calibri"/>
                <a:cs typeface="Calibri"/>
              </a:rPr>
              <a:t>or</a:t>
            </a:r>
            <a:r>
              <a:rPr sz="2800" spc="-65" dirty="0">
                <a:solidFill>
                  <a:srgbClr val="FF0000"/>
                </a:solidFill>
                <a:latin typeface="Calibri"/>
                <a:cs typeface="Calibri"/>
              </a:rPr>
              <a:t> </a:t>
            </a:r>
            <a:r>
              <a:rPr sz="2800" spc="-10" dirty="0">
                <a:solidFill>
                  <a:srgbClr val="FF0000"/>
                </a:solidFill>
                <a:latin typeface="Calibri"/>
                <a:cs typeface="Calibri"/>
              </a:rPr>
              <a:t>symptomatic</a:t>
            </a:r>
            <a:r>
              <a:rPr sz="2800" spc="-10" dirty="0">
                <a:latin typeface="Calibri"/>
                <a:cs typeface="Calibri"/>
              </a:rPr>
              <a:t>.</a:t>
            </a:r>
            <a:endParaRPr sz="2800">
              <a:latin typeface="Calibri"/>
              <a:cs typeface="Calibri"/>
            </a:endParaRPr>
          </a:p>
          <a:p>
            <a:pPr marL="469900" indent="-457200">
              <a:lnSpc>
                <a:spcPct val="100000"/>
              </a:lnSpc>
              <a:spcBef>
                <a:spcPts val="225"/>
              </a:spcBef>
              <a:buFont typeface="Wingdings"/>
              <a:buChar char=""/>
              <a:tabLst>
                <a:tab pos="469900" algn="l"/>
              </a:tabLst>
            </a:pPr>
            <a:r>
              <a:rPr sz="2800" dirty="0">
                <a:latin typeface="Calibri"/>
                <a:cs typeface="Calibri"/>
              </a:rPr>
              <a:t>Adenosine,</a:t>
            </a:r>
            <a:r>
              <a:rPr sz="2800" spc="-60" dirty="0">
                <a:latin typeface="Calibri"/>
                <a:cs typeface="Calibri"/>
              </a:rPr>
              <a:t> </a:t>
            </a:r>
            <a:r>
              <a:rPr sz="2800" spc="-10" dirty="0">
                <a:latin typeface="Calibri"/>
                <a:cs typeface="Calibri"/>
              </a:rPr>
              <a:t>β-blockers,</a:t>
            </a:r>
            <a:r>
              <a:rPr sz="2800" spc="-75" dirty="0">
                <a:latin typeface="Calibri"/>
                <a:cs typeface="Calibri"/>
              </a:rPr>
              <a:t> </a:t>
            </a:r>
            <a:r>
              <a:rPr sz="2800" dirty="0">
                <a:latin typeface="Calibri"/>
                <a:cs typeface="Calibri"/>
              </a:rPr>
              <a:t>verapamil</a:t>
            </a:r>
            <a:r>
              <a:rPr sz="2800" spc="-90" dirty="0">
                <a:latin typeface="Calibri"/>
                <a:cs typeface="Calibri"/>
              </a:rPr>
              <a:t> </a:t>
            </a:r>
            <a:r>
              <a:rPr sz="2800" dirty="0">
                <a:latin typeface="Calibri"/>
                <a:cs typeface="Calibri"/>
              </a:rPr>
              <a:t>And</a:t>
            </a:r>
            <a:r>
              <a:rPr sz="2800" spc="-70" dirty="0">
                <a:latin typeface="Calibri"/>
                <a:cs typeface="Calibri"/>
              </a:rPr>
              <a:t> </a:t>
            </a:r>
            <a:r>
              <a:rPr sz="2800" dirty="0">
                <a:latin typeface="Calibri"/>
                <a:cs typeface="Calibri"/>
              </a:rPr>
              <a:t>Flecainide</a:t>
            </a:r>
            <a:r>
              <a:rPr sz="2800" spc="-70" dirty="0">
                <a:latin typeface="Calibri"/>
                <a:cs typeface="Calibri"/>
              </a:rPr>
              <a:t> </a:t>
            </a:r>
            <a:r>
              <a:rPr sz="2800" dirty="0">
                <a:latin typeface="Calibri"/>
                <a:cs typeface="Calibri"/>
              </a:rPr>
              <a:t>Or</a:t>
            </a:r>
            <a:r>
              <a:rPr sz="2800" spc="-100" dirty="0">
                <a:latin typeface="Calibri"/>
                <a:cs typeface="Calibri"/>
              </a:rPr>
              <a:t> </a:t>
            </a:r>
            <a:r>
              <a:rPr sz="2800" spc="-10" dirty="0">
                <a:latin typeface="Calibri"/>
                <a:cs typeface="Calibri"/>
              </a:rPr>
              <a:t>electrical</a:t>
            </a:r>
            <a:endParaRPr sz="2800">
              <a:latin typeface="Calibri"/>
              <a:cs typeface="Calibri"/>
            </a:endParaRPr>
          </a:p>
        </p:txBody>
      </p:sp>
      <p:sp>
        <p:nvSpPr>
          <p:cNvPr id="4" name="object 4"/>
          <p:cNvSpPr txBox="1"/>
          <p:nvPr/>
        </p:nvSpPr>
        <p:spPr>
          <a:xfrm>
            <a:off x="963510" y="3892550"/>
            <a:ext cx="2037080" cy="384175"/>
          </a:xfrm>
          <a:prstGeom prst="rect">
            <a:avLst/>
          </a:prstGeom>
          <a:solidFill>
            <a:srgbClr val="FFFF00"/>
          </a:solidFill>
        </p:spPr>
        <p:txBody>
          <a:bodyPr vert="horz" wrap="square" lIns="0" tIns="0" rIns="0" bIns="0" rtlCol="0">
            <a:spAutoFit/>
          </a:bodyPr>
          <a:lstStyle/>
          <a:p>
            <a:pPr>
              <a:lnSpc>
                <a:spcPts val="2845"/>
              </a:lnSpc>
            </a:pPr>
            <a:r>
              <a:rPr sz="2800" spc="-20" dirty="0">
                <a:latin typeface="Calibri"/>
                <a:cs typeface="Calibri"/>
              </a:rPr>
              <a:t>cardioversion.</a:t>
            </a:r>
            <a:endParaRPr sz="2800">
              <a:latin typeface="Calibri"/>
              <a:cs typeface="Calibri"/>
            </a:endParaRPr>
          </a:p>
        </p:txBody>
      </p:sp>
      <p:sp>
        <p:nvSpPr>
          <p:cNvPr id="5" name="object 5"/>
          <p:cNvSpPr txBox="1"/>
          <p:nvPr/>
        </p:nvSpPr>
        <p:spPr>
          <a:xfrm>
            <a:off x="722172" y="4735829"/>
            <a:ext cx="342265" cy="452120"/>
          </a:xfrm>
          <a:prstGeom prst="rect">
            <a:avLst/>
          </a:prstGeom>
        </p:spPr>
        <p:txBody>
          <a:bodyPr vert="horz" wrap="square" lIns="0" tIns="12065" rIns="0" bIns="0" rtlCol="0">
            <a:spAutoFit/>
          </a:bodyPr>
          <a:lstStyle/>
          <a:p>
            <a:pPr marL="12700">
              <a:lnSpc>
                <a:spcPct val="100000"/>
              </a:lnSpc>
              <a:spcBef>
                <a:spcPts val="95"/>
              </a:spcBef>
            </a:pPr>
            <a:r>
              <a:rPr sz="2800" spc="-50" dirty="0">
                <a:latin typeface="Wingdings"/>
                <a:cs typeface="Wingdings"/>
              </a:rPr>
              <a:t></a:t>
            </a:r>
            <a:endParaRPr sz="2800">
              <a:latin typeface="Wingdings"/>
              <a:cs typeface="Wingdings"/>
            </a:endParaRPr>
          </a:p>
        </p:txBody>
      </p:sp>
      <p:sp>
        <p:nvSpPr>
          <p:cNvPr id="6" name="object 6"/>
          <p:cNvSpPr txBox="1"/>
          <p:nvPr/>
        </p:nvSpPr>
        <p:spPr>
          <a:xfrm>
            <a:off x="1192110" y="4762753"/>
            <a:ext cx="6405880" cy="820738"/>
          </a:xfrm>
          <a:prstGeom prst="rect">
            <a:avLst/>
          </a:prstGeom>
          <a:solidFill>
            <a:srgbClr val="FF0000"/>
          </a:solidFill>
        </p:spPr>
        <p:txBody>
          <a:bodyPr vert="horz" wrap="square" lIns="0" tIns="0" rIns="0" bIns="0" rtlCol="0">
            <a:spAutoFit/>
          </a:bodyPr>
          <a:lstStyle/>
          <a:p>
            <a:pPr>
              <a:lnSpc>
                <a:spcPts val="3245"/>
              </a:lnSpc>
            </a:pPr>
            <a:r>
              <a:rPr sz="2800" dirty="0" err="1">
                <a:latin typeface="Calibri"/>
                <a:cs typeface="Calibri"/>
              </a:rPr>
              <a:t>Amiodaron</a:t>
            </a:r>
            <a:r>
              <a:rPr lang="en-GB" sz="2800" dirty="0">
                <a:latin typeface="Calibri"/>
                <a:cs typeface="Calibri"/>
              </a:rPr>
              <a:t>e</a:t>
            </a:r>
            <a:r>
              <a:rPr sz="2800" spc="-70" dirty="0">
                <a:latin typeface="Calibri"/>
                <a:cs typeface="Calibri"/>
              </a:rPr>
              <a:t> </a:t>
            </a:r>
            <a:r>
              <a:rPr sz="2800" dirty="0">
                <a:latin typeface="Calibri"/>
                <a:cs typeface="Calibri"/>
              </a:rPr>
              <a:t>must</a:t>
            </a:r>
            <a:r>
              <a:rPr sz="2800" spc="-70" dirty="0">
                <a:latin typeface="Calibri"/>
                <a:cs typeface="Calibri"/>
              </a:rPr>
              <a:t> </a:t>
            </a:r>
            <a:r>
              <a:rPr sz="2800" dirty="0">
                <a:latin typeface="Calibri"/>
                <a:cs typeface="Calibri"/>
              </a:rPr>
              <a:t>be</a:t>
            </a:r>
            <a:r>
              <a:rPr sz="2800" spc="-90" dirty="0">
                <a:latin typeface="Calibri"/>
                <a:cs typeface="Calibri"/>
              </a:rPr>
              <a:t> </a:t>
            </a:r>
            <a:r>
              <a:rPr sz="2800" dirty="0">
                <a:latin typeface="Calibri"/>
                <a:cs typeface="Calibri"/>
              </a:rPr>
              <a:t>avoided</a:t>
            </a:r>
            <a:r>
              <a:rPr sz="2800" spc="-85" dirty="0">
                <a:latin typeface="Calibri"/>
                <a:cs typeface="Calibri"/>
              </a:rPr>
              <a:t> </a:t>
            </a:r>
            <a:r>
              <a:rPr sz="2800" dirty="0">
                <a:latin typeface="Calibri"/>
                <a:cs typeface="Calibri"/>
              </a:rPr>
              <a:t>if</a:t>
            </a:r>
            <a:r>
              <a:rPr sz="2800" spc="-95" dirty="0">
                <a:latin typeface="Calibri"/>
                <a:cs typeface="Calibri"/>
              </a:rPr>
              <a:t> </a:t>
            </a:r>
            <a:r>
              <a:rPr sz="2800" spc="-10" dirty="0">
                <a:latin typeface="Calibri"/>
                <a:cs typeface="Calibri"/>
              </a:rPr>
              <a:t>possible.****</a:t>
            </a:r>
            <a:endParaRPr sz="2800" dirty="0">
              <a:latin typeface="Calibri"/>
              <a:cs typeface="Calibri"/>
            </a:endParaRPr>
          </a:p>
        </p:txBody>
      </p:sp>
      <p:sp>
        <p:nvSpPr>
          <p:cNvPr id="7" name="object 7"/>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8" name="object 8"/>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13688" y="1109472"/>
            <a:ext cx="9659112" cy="379352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0" y="2457450"/>
            <a:ext cx="6096000" cy="26860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1" y="0"/>
            <a:ext cx="1671955" cy="1567815"/>
          </a:xfrm>
          <a:custGeom>
            <a:avLst/>
            <a:gdLst/>
            <a:ahLst/>
            <a:cxnLst/>
            <a:rect l="l" t="t" r="r" b="b"/>
            <a:pathLst>
              <a:path w="1671955" h="1567815">
                <a:moveTo>
                  <a:pt x="1671866" y="275475"/>
                </a:moveTo>
                <a:lnTo>
                  <a:pt x="1396403" y="0"/>
                </a:lnTo>
                <a:lnTo>
                  <a:pt x="0" y="0"/>
                </a:lnTo>
                <a:lnTo>
                  <a:pt x="0" y="1188339"/>
                </a:lnTo>
                <a:lnTo>
                  <a:pt x="379514" y="1567815"/>
                </a:lnTo>
                <a:lnTo>
                  <a:pt x="980821" y="966508"/>
                </a:lnTo>
                <a:lnTo>
                  <a:pt x="1215504" y="1201166"/>
                </a:lnTo>
                <a:lnTo>
                  <a:pt x="1671866" y="744855"/>
                </a:lnTo>
                <a:lnTo>
                  <a:pt x="1437157" y="510184"/>
                </a:lnTo>
                <a:lnTo>
                  <a:pt x="1671866" y="275475"/>
                </a:lnTo>
                <a:close/>
              </a:path>
            </a:pathLst>
          </a:custGeom>
          <a:solidFill>
            <a:srgbClr val="4472C4">
              <a:alpha val="30198"/>
            </a:srgbClr>
          </a:solidFill>
        </p:spPr>
        <p:txBody>
          <a:bodyPr wrap="square" lIns="0" tIns="0" rIns="0" bIns="0" rtlCol="0"/>
          <a:lstStyle/>
          <a:p>
            <a:endParaRPr/>
          </a:p>
        </p:txBody>
      </p:sp>
      <p:sp>
        <p:nvSpPr>
          <p:cNvPr id="3" name="object 3"/>
          <p:cNvSpPr/>
          <p:nvPr/>
        </p:nvSpPr>
        <p:spPr>
          <a:xfrm>
            <a:off x="9357360" y="0"/>
            <a:ext cx="2834640" cy="1485265"/>
          </a:xfrm>
          <a:custGeom>
            <a:avLst/>
            <a:gdLst/>
            <a:ahLst/>
            <a:cxnLst/>
            <a:rect l="l" t="t" r="r" b="b"/>
            <a:pathLst>
              <a:path w="2834640" h="1485265">
                <a:moveTo>
                  <a:pt x="2834640" y="0"/>
                </a:moveTo>
                <a:lnTo>
                  <a:pt x="0" y="0"/>
                </a:lnTo>
                <a:lnTo>
                  <a:pt x="789317" y="753224"/>
                </a:lnTo>
                <a:lnTo>
                  <a:pt x="543687" y="998855"/>
                </a:lnTo>
                <a:lnTo>
                  <a:pt x="1029843" y="1485011"/>
                </a:lnTo>
                <a:lnTo>
                  <a:pt x="1286852" y="1228001"/>
                </a:lnTo>
                <a:lnTo>
                  <a:pt x="1552321" y="1481328"/>
                </a:lnTo>
                <a:lnTo>
                  <a:pt x="2834640" y="257683"/>
                </a:lnTo>
                <a:lnTo>
                  <a:pt x="2834640" y="0"/>
                </a:lnTo>
                <a:close/>
              </a:path>
            </a:pathLst>
          </a:custGeom>
          <a:solidFill>
            <a:srgbClr val="FFC000">
              <a:alpha val="30198"/>
            </a:srgbClr>
          </a:solidFill>
        </p:spPr>
        <p:txBody>
          <a:bodyPr wrap="square" lIns="0" tIns="0" rIns="0" bIns="0" rtlCol="0"/>
          <a:lstStyle/>
          <a:p>
            <a:endParaRPr/>
          </a:p>
        </p:txBody>
      </p:sp>
      <p:grpSp>
        <p:nvGrpSpPr>
          <p:cNvPr id="4" name="object 4"/>
          <p:cNvGrpSpPr/>
          <p:nvPr/>
        </p:nvGrpSpPr>
        <p:grpSpPr>
          <a:xfrm>
            <a:off x="1726692" y="643127"/>
            <a:ext cx="8738870" cy="6215380"/>
            <a:chOff x="1726692" y="643127"/>
            <a:chExt cx="8738870" cy="6215380"/>
          </a:xfrm>
        </p:grpSpPr>
        <p:sp>
          <p:nvSpPr>
            <p:cNvPr id="5" name="object 5"/>
            <p:cNvSpPr/>
            <p:nvPr/>
          </p:nvSpPr>
          <p:spPr>
            <a:xfrm>
              <a:off x="7976616" y="6115812"/>
              <a:ext cx="1493520" cy="742315"/>
            </a:xfrm>
            <a:custGeom>
              <a:avLst/>
              <a:gdLst/>
              <a:ahLst/>
              <a:cxnLst/>
              <a:rect l="l" t="t" r="r" b="b"/>
              <a:pathLst>
                <a:path w="1493520" h="742315">
                  <a:moveTo>
                    <a:pt x="746759" y="0"/>
                  </a:moveTo>
                  <a:lnTo>
                    <a:pt x="0" y="742187"/>
                  </a:lnTo>
                  <a:lnTo>
                    <a:pt x="1493519" y="742187"/>
                  </a:lnTo>
                  <a:lnTo>
                    <a:pt x="746759" y="0"/>
                  </a:lnTo>
                  <a:close/>
                </a:path>
              </a:pathLst>
            </a:custGeom>
            <a:solidFill>
              <a:srgbClr val="4472C4">
                <a:alpha val="30198"/>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1726692" y="643127"/>
              <a:ext cx="8738616" cy="5571744"/>
            </a:xfrm>
            <a:prstGeom prst="rect">
              <a:avLst/>
            </a:prstGeom>
          </p:spPr>
        </p:pic>
        <p:sp>
          <p:nvSpPr>
            <p:cNvPr id="7" name="object 7"/>
            <p:cNvSpPr/>
            <p:nvPr/>
          </p:nvSpPr>
          <p:spPr>
            <a:xfrm>
              <a:off x="7604760" y="6452616"/>
              <a:ext cx="814069" cy="405765"/>
            </a:xfrm>
            <a:custGeom>
              <a:avLst/>
              <a:gdLst/>
              <a:ahLst/>
              <a:cxnLst/>
              <a:rect l="l" t="t" r="r" b="b"/>
              <a:pathLst>
                <a:path w="814070" h="405765">
                  <a:moveTo>
                    <a:pt x="406908" y="0"/>
                  </a:moveTo>
                  <a:lnTo>
                    <a:pt x="0" y="405384"/>
                  </a:lnTo>
                  <a:lnTo>
                    <a:pt x="813816" y="405384"/>
                  </a:lnTo>
                  <a:lnTo>
                    <a:pt x="406908" y="0"/>
                  </a:lnTo>
                  <a:close/>
                </a:path>
              </a:pathLst>
            </a:custGeom>
            <a:solidFill>
              <a:srgbClr val="4472C4">
                <a:alpha val="30198"/>
              </a:srgbClr>
            </a:solidFill>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7375" rIns="0" bIns="0" rtlCol="0">
            <a:spAutoFit/>
          </a:bodyPr>
          <a:lstStyle/>
          <a:p>
            <a:pPr marL="12700">
              <a:lnSpc>
                <a:spcPct val="100000"/>
              </a:lnSpc>
              <a:spcBef>
                <a:spcPts val="100"/>
              </a:spcBef>
            </a:pPr>
            <a:r>
              <a:rPr sz="3600" spc="-45" dirty="0"/>
              <a:t>Antenatal</a:t>
            </a:r>
            <a:r>
              <a:rPr sz="3600" spc="-114" dirty="0"/>
              <a:t> </a:t>
            </a:r>
            <a:r>
              <a:rPr sz="3600" spc="-30" dirty="0"/>
              <a:t>management</a:t>
            </a:r>
            <a:endParaRPr sz="3600"/>
          </a:p>
        </p:txBody>
      </p:sp>
      <p:sp>
        <p:nvSpPr>
          <p:cNvPr id="3" name="object 3"/>
          <p:cNvSpPr/>
          <p:nvPr/>
        </p:nvSpPr>
        <p:spPr>
          <a:xfrm>
            <a:off x="1019898" y="3819016"/>
            <a:ext cx="10019030" cy="311150"/>
          </a:xfrm>
          <a:custGeom>
            <a:avLst/>
            <a:gdLst/>
            <a:ahLst/>
            <a:cxnLst/>
            <a:rect l="l" t="t" r="r" b="b"/>
            <a:pathLst>
              <a:path w="10019030" h="311150">
                <a:moveTo>
                  <a:pt x="10018776" y="0"/>
                </a:moveTo>
                <a:lnTo>
                  <a:pt x="0" y="0"/>
                </a:lnTo>
                <a:lnTo>
                  <a:pt x="0" y="310895"/>
                </a:lnTo>
                <a:lnTo>
                  <a:pt x="10018776" y="310895"/>
                </a:lnTo>
                <a:lnTo>
                  <a:pt x="10018776" y="0"/>
                </a:lnTo>
                <a:close/>
              </a:path>
            </a:pathLst>
          </a:custGeom>
          <a:solidFill>
            <a:srgbClr val="FFFF00"/>
          </a:solidFill>
        </p:spPr>
        <p:txBody>
          <a:bodyPr wrap="square" lIns="0" tIns="0" rIns="0" bIns="0" rtlCol="0"/>
          <a:lstStyle/>
          <a:p>
            <a:endParaRPr/>
          </a:p>
        </p:txBody>
      </p:sp>
      <p:sp>
        <p:nvSpPr>
          <p:cNvPr id="4" name="object 4"/>
          <p:cNvSpPr txBox="1"/>
          <p:nvPr/>
        </p:nvSpPr>
        <p:spPr>
          <a:xfrm>
            <a:off x="722172" y="1769110"/>
            <a:ext cx="10215880" cy="330835"/>
          </a:xfrm>
          <a:prstGeom prst="rect">
            <a:avLst/>
          </a:prstGeom>
        </p:spPr>
        <p:txBody>
          <a:bodyPr vert="horz" wrap="square" lIns="0" tIns="13335" rIns="0" bIns="0" rtlCol="0">
            <a:spAutoFit/>
          </a:bodyPr>
          <a:lstStyle/>
          <a:p>
            <a:pPr marL="241300" indent="-228600">
              <a:lnSpc>
                <a:spcPct val="100000"/>
              </a:lnSpc>
              <a:spcBef>
                <a:spcPts val="105"/>
              </a:spcBef>
              <a:buFont typeface="Arial"/>
              <a:buChar char="•"/>
              <a:tabLst>
                <a:tab pos="241300" algn="l"/>
              </a:tabLst>
            </a:pPr>
            <a:r>
              <a:rPr sz="2000" dirty="0">
                <a:latin typeface="Calibri"/>
                <a:cs typeface="Calibri"/>
              </a:rPr>
              <a:t>Experienced</a:t>
            </a:r>
            <a:r>
              <a:rPr sz="2000" spc="-45" dirty="0">
                <a:latin typeface="Calibri"/>
                <a:cs typeface="Calibri"/>
              </a:rPr>
              <a:t> </a:t>
            </a:r>
            <a:r>
              <a:rPr sz="2000" spc="-10" dirty="0">
                <a:latin typeface="Calibri"/>
                <a:cs typeface="Calibri"/>
              </a:rPr>
              <a:t>physicians</a:t>
            </a:r>
            <a:r>
              <a:rPr sz="2000" spc="-35" dirty="0">
                <a:latin typeface="Calibri"/>
                <a:cs typeface="Calibri"/>
              </a:rPr>
              <a:t> </a:t>
            </a:r>
            <a:r>
              <a:rPr sz="2000" dirty="0">
                <a:latin typeface="Calibri"/>
                <a:cs typeface="Calibri"/>
              </a:rPr>
              <a:t>and</a:t>
            </a:r>
            <a:r>
              <a:rPr sz="2000" spc="-50" dirty="0">
                <a:latin typeface="Calibri"/>
                <a:cs typeface="Calibri"/>
              </a:rPr>
              <a:t> </a:t>
            </a:r>
            <a:r>
              <a:rPr sz="2000" spc="-10" dirty="0">
                <a:latin typeface="Calibri"/>
                <a:cs typeface="Calibri"/>
              </a:rPr>
              <a:t>obstetricians</a:t>
            </a:r>
            <a:r>
              <a:rPr sz="2000" spc="-15" dirty="0">
                <a:latin typeface="Calibri"/>
                <a:cs typeface="Calibri"/>
              </a:rPr>
              <a:t> </a:t>
            </a:r>
            <a:r>
              <a:rPr sz="2000" dirty="0">
                <a:latin typeface="Calibri"/>
                <a:cs typeface="Calibri"/>
              </a:rPr>
              <a:t>should</a:t>
            </a:r>
            <a:r>
              <a:rPr sz="2000" spc="-35" dirty="0">
                <a:latin typeface="Calibri"/>
                <a:cs typeface="Calibri"/>
              </a:rPr>
              <a:t> </a:t>
            </a:r>
            <a:r>
              <a:rPr sz="2000" dirty="0">
                <a:latin typeface="Calibri"/>
                <a:cs typeface="Calibri"/>
              </a:rPr>
              <a:t>manage</a:t>
            </a:r>
            <a:r>
              <a:rPr sz="2000" spc="-45" dirty="0">
                <a:latin typeface="Calibri"/>
                <a:cs typeface="Calibri"/>
              </a:rPr>
              <a:t> </a:t>
            </a:r>
            <a:r>
              <a:rPr sz="2000" dirty="0">
                <a:latin typeface="Calibri"/>
                <a:cs typeface="Calibri"/>
              </a:rPr>
              <a:t>pregnant</a:t>
            </a:r>
            <a:r>
              <a:rPr sz="2000" spc="-55" dirty="0">
                <a:latin typeface="Calibri"/>
                <a:cs typeface="Calibri"/>
              </a:rPr>
              <a:t> </a:t>
            </a:r>
            <a:r>
              <a:rPr sz="2000" dirty="0">
                <a:latin typeface="Calibri"/>
                <a:cs typeface="Calibri"/>
              </a:rPr>
              <a:t>women</a:t>
            </a:r>
            <a:r>
              <a:rPr sz="2000" spc="-30" dirty="0">
                <a:latin typeface="Calibri"/>
                <a:cs typeface="Calibri"/>
              </a:rPr>
              <a:t> </a:t>
            </a:r>
            <a:r>
              <a:rPr sz="2000" dirty="0">
                <a:latin typeface="Calibri"/>
                <a:cs typeface="Calibri"/>
              </a:rPr>
              <a:t>with</a:t>
            </a:r>
            <a:r>
              <a:rPr sz="2000" spc="380" dirty="0">
                <a:latin typeface="Calibri"/>
                <a:cs typeface="Calibri"/>
              </a:rPr>
              <a:t> </a:t>
            </a:r>
            <a:r>
              <a:rPr sz="2000" spc="-10" dirty="0">
                <a:latin typeface="Calibri"/>
                <a:cs typeface="Calibri"/>
              </a:rPr>
              <a:t>significant</a:t>
            </a:r>
            <a:r>
              <a:rPr sz="2000" spc="-30" dirty="0">
                <a:latin typeface="Calibri"/>
                <a:cs typeface="Calibri"/>
              </a:rPr>
              <a:t> </a:t>
            </a:r>
            <a:r>
              <a:rPr sz="2000" spc="-10" dirty="0">
                <a:latin typeface="Calibri"/>
                <a:cs typeface="Calibri"/>
              </a:rPr>
              <a:t>heart</a:t>
            </a:r>
            <a:endParaRPr sz="2000">
              <a:latin typeface="Calibri"/>
              <a:cs typeface="Calibri"/>
            </a:endParaRPr>
          </a:p>
        </p:txBody>
      </p:sp>
      <p:sp>
        <p:nvSpPr>
          <p:cNvPr id="5" name="object 5"/>
          <p:cNvSpPr txBox="1"/>
          <p:nvPr/>
        </p:nvSpPr>
        <p:spPr>
          <a:xfrm>
            <a:off x="951077" y="2043430"/>
            <a:ext cx="174942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Calibri"/>
                <a:cs typeface="Calibri"/>
              </a:rPr>
              <a:t>disease</a:t>
            </a:r>
            <a:r>
              <a:rPr sz="2000" spc="-10" dirty="0">
                <a:latin typeface="Calibri"/>
                <a:cs typeface="Calibri"/>
              </a:rPr>
              <a:t> </a:t>
            </a:r>
            <a:r>
              <a:rPr sz="2000" dirty="0">
                <a:latin typeface="Calibri"/>
                <a:cs typeface="Calibri"/>
              </a:rPr>
              <a:t>in</a:t>
            </a:r>
            <a:r>
              <a:rPr sz="2000" spc="-30" dirty="0">
                <a:latin typeface="Calibri"/>
                <a:cs typeface="Calibri"/>
              </a:rPr>
              <a:t> </a:t>
            </a:r>
            <a:r>
              <a:rPr sz="2000" dirty="0">
                <a:latin typeface="Calibri"/>
                <a:cs typeface="Calibri"/>
              </a:rPr>
              <a:t>a</a:t>
            </a:r>
            <a:r>
              <a:rPr sz="2000" spc="-25" dirty="0">
                <a:latin typeface="Calibri"/>
                <a:cs typeface="Calibri"/>
              </a:rPr>
              <a:t> </a:t>
            </a:r>
            <a:r>
              <a:rPr sz="2000" spc="-20" dirty="0">
                <a:latin typeface="Calibri"/>
                <a:cs typeface="Calibri"/>
              </a:rPr>
              <a:t>joint</a:t>
            </a:r>
            <a:endParaRPr sz="2000">
              <a:latin typeface="Calibri"/>
              <a:cs typeface="Calibri"/>
            </a:endParaRPr>
          </a:p>
        </p:txBody>
      </p:sp>
      <p:sp>
        <p:nvSpPr>
          <p:cNvPr id="6" name="object 6"/>
          <p:cNvSpPr txBox="1"/>
          <p:nvPr/>
        </p:nvSpPr>
        <p:spPr>
          <a:xfrm>
            <a:off x="2743580" y="2066417"/>
            <a:ext cx="2388235" cy="311150"/>
          </a:xfrm>
          <a:prstGeom prst="rect">
            <a:avLst/>
          </a:prstGeom>
          <a:solidFill>
            <a:srgbClr val="FFFF00"/>
          </a:solidFill>
        </p:spPr>
        <p:txBody>
          <a:bodyPr vert="horz" wrap="square" lIns="0" tIns="0" rIns="0" bIns="0" rtlCol="0">
            <a:spAutoFit/>
          </a:bodyPr>
          <a:lstStyle/>
          <a:p>
            <a:pPr>
              <a:lnSpc>
                <a:spcPts val="2325"/>
              </a:lnSpc>
            </a:pPr>
            <a:r>
              <a:rPr sz="2000" spc="-10" dirty="0">
                <a:latin typeface="Calibri"/>
                <a:cs typeface="Calibri"/>
              </a:rPr>
              <a:t>obstetric/cardiac</a:t>
            </a:r>
            <a:r>
              <a:rPr sz="2000" spc="-105" dirty="0">
                <a:latin typeface="Calibri"/>
                <a:cs typeface="Calibri"/>
              </a:rPr>
              <a:t> </a:t>
            </a:r>
            <a:r>
              <a:rPr sz="2000" spc="-10" dirty="0">
                <a:latin typeface="Calibri"/>
                <a:cs typeface="Calibri"/>
              </a:rPr>
              <a:t>clinic.</a:t>
            </a:r>
            <a:endParaRPr sz="2000">
              <a:latin typeface="Calibri"/>
              <a:cs typeface="Calibri"/>
            </a:endParaRPr>
          </a:p>
        </p:txBody>
      </p:sp>
      <p:sp>
        <p:nvSpPr>
          <p:cNvPr id="7" name="object 7"/>
          <p:cNvSpPr txBox="1"/>
          <p:nvPr/>
        </p:nvSpPr>
        <p:spPr>
          <a:xfrm>
            <a:off x="722172" y="2346574"/>
            <a:ext cx="10614660" cy="1781175"/>
          </a:xfrm>
          <a:prstGeom prst="rect">
            <a:avLst/>
          </a:prstGeom>
        </p:spPr>
        <p:txBody>
          <a:bodyPr vert="horz" wrap="square" lIns="0" tIns="110489" rIns="0" bIns="0" rtlCol="0">
            <a:spAutoFit/>
          </a:bodyPr>
          <a:lstStyle/>
          <a:p>
            <a:pPr marL="297815" indent="-285115">
              <a:lnSpc>
                <a:spcPct val="100000"/>
              </a:lnSpc>
              <a:spcBef>
                <a:spcPts val="869"/>
              </a:spcBef>
              <a:buFont typeface="Arial"/>
              <a:buChar char="•"/>
              <a:tabLst>
                <a:tab pos="297815" algn="l"/>
              </a:tabLst>
            </a:pPr>
            <a:r>
              <a:rPr sz="2000" dirty="0">
                <a:latin typeface="Calibri"/>
                <a:cs typeface="Calibri"/>
              </a:rPr>
              <a:t>Continuity</a:t>
            </a:r>
            <a:r>
              <a:rPr sz="2000" spc="-65" dirty="0">
                <a:latin typeface="Calibri"/>
                <a:cs typeface="Calibri"/>
              </a:rPr>
              <a:t> </a:t>
            </a:r>
            <a:r>
              <a:rPr sz="2000" dirty="0">
                <a:latin typeface="Calibri"/>
                <a:cs typeface="Calibri"/>
              </a:rPr>
              <a:t>of</a:t>
            </a:r>
            <a:r>
              <a:rPr sz="2000" spc="-65" dirty="0">
                <a:latin typeface="Calibri"/>
                <a:cs typeface="Calibri"/>
              </a:rPr>
              <a:t> </a:t>
            </a:r>
            <a:r>
              <a:rPr sz="2000" dirty="0">
                <a:latin typeface="Calibri"/>
                <a:cs typeface="Calibri"/>
              </a:rPr>
              <a:t>care</a:t>
            </a:r>
            <a:r>
              <a:rPr sz="2000" spc="-65" dirty="0">
                <a:latin typeface="Calibri"/>
                <a:cs typeface="Calibri"/>
              </a:rPr>
              <a:t> </a:t>
            </a:r>
            <a:r>
              <a:rPr sz="2000" dirty="0">
                <a:latin typeface="Calibri"/>
                <a:cs typeface="Calibri"/>
              </a:rPr>
              <a:t>makes</a:t>
            </a:r>
            <a:r>
              <a:rPr sz="2000" spc="-55" dirty="0">
                <a:latin typeface="Calibri"/>
                <a:cs typeface="Calibri"/>
              </a:rPr>
              <a:t> </a:t>
            </a:r>
            <a:r>
              <a:rPr sz="2000" dirty="0">
                <a:latin typeface="Calibri"/>
                <a:cs typeface="Calibri"/>
              </a:rPr>
              <a:t>the</a:t>
            </a:r>
            <a:r>
              <a:rPr sz="2000" spc="-55" dirty="0">
                <a:latin typeface="Calibri"/>
                <a:cs typeface="Calibri"/>
              </a:rPr>
              <a:t> </a:t>
            </a:r>
            <a:r>
              <a:rPr sz="2000" dirty="0">
                <a:latin typeface="Calibri"/>
                <a:cs typeface="Calibri"/>
              </a:rPr>
              <a:t>detection</a:t>
            </a:r>
            <a:r>
              <a:rPr sz="2000" spc="-65" dirty="0">
                <a:latin typeface="Calibri"/>
                <a:cs typeface="Calibri"/>
              </a:rPr>
              <a:t> </a:t>
            </a:r>
            <a:r>
              <a:rPr sz="2000" dirty="0">
                <a:latin typeface="Calibri"/>
                <a:cs typeface="Calibri"/>
              </a:rPr>
              <a:t>of</a:t>
            </a:r>
            <a:r>
              <a:rPr sz="2000" spc="-65" dirty="0">
                <a:latin typeface="Calibri"/>
                <a:cs typeface="Calibri"/>
              </a:rPr>
              <a:t> </a:t>
            </a:r>
            <a:r>
              <a:rPr sz="2000" dirty="0">
                <a:latin typeface="Calibri"/>
                <a:cs typeface="Calibri"/>
              </a:rPr>
              <a:t>subtle</a:t>
            </a:r>
            <a:r>
              <a:rPr sz="2000" spc="-50" dirty="0">
                <a:latin typeface="Calibri"/>
                <a:cs typeface="Calibri"/>
              </a:rPr>
              <a:t> </a:t>
            </a:r>
            <a:r>
              <a:rPr sz="2000" dirty="0">
                <a:latin typeface="Calibri"/>
                <a:cs typeface="Calibri"/>
              </a:rPr>
              <a:t>changes</a:t>
            </a:r>
            <a:r>
              <a:rPr sz="2000" spc="-80" dirty="0">
                <a:latin typeface="Calibri"/>
                <a:cs typeface="Calibri"/>
              </a:rPr>
              <a:t> </a:t>
            </a:r>
            <a:r>
              <a:rPr sz="2000" dirty="0">
                <a:latin typeface="Calibri"/>
                <a:cs typeface="Calibri"/>
              </a:rPr>
              <a:t>in</a:t>
            </a:r>
            <a:r>
              <a:rPr sz="2000" spc="-55" dirty="0">
                <a:latin typeface="Calibri"/>
                <a:cs typeface="Calibri"/>
              </a:rPr>
              <a:t> </a:t>
            </a:r>
            <a:r>
              <a:rPr sz="2000" dirty="0">
                <a:latin typeface="Calibri"/>
                <a:cs typeface="Calibri"/>
              </a:rPr>
              <a:t>maternal</a:t>
            </a:r>
            <a:r>
              <a:rPr sz="2000" spc="-40" dirty="0">
                <a:latin typeface="Calibri"/>
                <a:cs typeface="Calibri"/>
              </a:rPr>
              <a:t> </a:t>
            </a:r>
            <a:r>
              <a:rPr sz="2000" dirty="0">
                <a:latin typeface="Calibri"/>
                <a:cs typeface="Calibri"/>
              </a:rPr>
              <a:t>wellbeing</a:t>
            </a:r>
            <a:r>
              <a:rPr sz="2000" spc="-65" dirty="0">
                <a:latin typeface="Calibri"/>
                <a:cs typeface="Calibri"/>
              </a:rPr>
              <a:t> </a:t>
            </a:r>
            <a:r>
              <a:rPr sz="2000" dirty="0">
                <a:latin typeface="Calibri"/>
                <a:cs typeface="Calibri"/>
              </a:rPr>
              <a:t>more</a:t>
            </a:r>
            <a:r>
              <a:rPr sz="2000" spc="-55" dirty="0">
                <a:latin typeface="Calibri"/>
                <a:cs typeface="Calibri"/>
              </a:rPr>
              <a:t> </a:t>
            </a:r>
            <a:r>
              <a:rPr sz="2000" spc="-10" dirty="0">
                <a:latin typeface="Calibri"/>
                <a:cs typeface="Calibri"/>
              </a:rPr>
              <a:t>likely.</a:t>
            </a:r>
            <a:endParaRPr sz="2000">
              <a:latin typeface="Calibri"/>
              <a:cs typeface="Calibri"/>
            </a:endParaRPr>
          </a:p>
          <a:p>
            <a:pPr marL="241300" marR="5080" indent="-229235">
              <a:lnSpc>
                <a:spcPts val="2160"/>
              </a:lnSpc>
              <a:spcBef>
                <a:spcPts val="1045"/>
              </a:spcBef>
              <a:buChar char="•"/>
              <a:tabLst>
                <a:tab pos="241300" algn="l"/>
                <a:tab pos="297815" algn="l"/>
              </a:tabLst>
            </a:pPr>
            <a:r>
              <a:rPr sz="2000" dirty="0">
                <a:latin typeface="Arial"/>
                <a:cs typeface="Arial"/>
              </a:rPr>
              <a:t>	</a:t>
            </a:r>
            <a:r>
              <a:rPr sz="2000" dirty="0">
                <a:latin typeface="Calibri"/>
                <a:cs typeface="Calibri"/>
              </a:rPr>
              <a:t>In</a:t>
            </a:r>
            <a:r>
              <a:rPr sz="2000" spc="-40" dirty="0">
                <a:latin typeface="Calibri"/>
                <a:cs typeface="Calibri"/>
              </a:rPr>
              <a:t> </a:t>
            </a:r>
            <a:r>
              <a:rPr sz="2000" dirty="0">
                <a:latin typeface="Calibri"/>
                <a:cs typeface="Calibri"/>
              </a:rPr>
              <a:t>trying</a:t>
            </a:r>
            <a:r>
              <a:rPr sz="2000" spc="-55" dirty="0">
                <a:latin typeface="Calibri"/>
                <a:cs typeface="Calibri"/>
              </a:rPr>
              <a:t> </a:t>
            </a:r>
            <a:r>
              <a:rPr sz="2000" dirty="0">
                <a:latin typeface="Calibri"/>
                <a:cs typeface="Calibri"/>
              </a:rPr>
              <a:t>to</a:t>
            </a:r>
            <a:r>
              <a:rPr sz="2000" spc="-35" dirty="0">
                <a:latin typeface="Calibri"/>
                <a:cs typeface="Calibri"/>
              </a:rPr>
              <a:t> </a:t>
            </a:r>
            <a:r>
              <a:rPr sz="2000" dirty="0">
                <a:latin typeface="Calibri"/>
                <a:cs typeface="Calibri"/>
              </a:rPr>
              <a:t>distinguish</a:t>
            </a:r>
            <a:r>
              <a:rPr sz="2000" spc="-40" dirty="0">
                <a:latin typeface="Calibri"/>
                <a:cs typeface="Calibri"/>
              </a:rPr>
              <a:t> </a:t>
            </a:r>
            <a:r>
              <a:rPr sz="2000" dirty="0">
                <a:latin typeface="Calibri"/>
                <a:cs typeface="Calibri"/>
              </a:rPr>
              <a:t>between</a:t>
            </a:r>
            <a:r>
              <a:rPr sz="2000" spc="-35" dirty="0">
                <a:latin typeface="Calibri"/>
                <a:cs typeface="Calibri"/>
              </a:rPr>
              <a:t> </a:t>
            </a:r>
            <a:r>
              <a:rPr sz="2000" dirty="0">
                <a:latin typeface="Calibri"/>
                <a:cs typeface="Calibri"/>
              </a:rPr>
              <a:t>‘normal’</a:t>
            </a:r>
            <a:r>
              <a:rPr sz="2000" spc="-40" dirty="0">
                <a:latin typeface="Calibri"/>
                <a:cs typeface="Calibri"/>
              </a:rPr>
              <a:t> </a:t>
            </a:r>
            <a:r>
              <a:rPr sz="2000" spc="-10" dirty="0">
                <a:latin typeface="Calibri"/>
                <a:cs typeface="Calibri"/>
              </a:rPr>
              <a:t>symptoms</a:t>
            </a:r>
            <a:r>
              <a:rPr sz="2000" spc="-50" dirty="0">
                <a:latin typeface="Calibri"/>
                <a:cs typeface="Calibri"/>
              </a:rPr>
              <a:t> </a:t>
            </a:r>
            <a:r>
              <a:rPr sz="2000" dirty="0">
                <a:latin typeface="Calibri"/>
                <a:cs typeface="Calibri"/>
              </a:rPr>
              <a:t>of</a:t>
            </a:r>
            <a:r>
              <a:rPr sz="2000" spc="-35" dirty="0">
                <a:latin typeface="Calibri"/>
                <a:cs typeface="Calibri"/>
              </a:rPr>
              <a:t> </a:t>
            </a:r>
            <a:r>
              <a:rPr sz="2000" dirty="0">
                <a:latin typeface="Calibri"/>
                <a:cs typeface="Calibri"/>
              </a:rPr>
              <a:t>pregnancy</a:t>
            </a:r>
            <a:r>
              <a:rPr sz="2000" spc="-75" dirty="0">
                <a:latin typeface="Calibri"/>
                <a:cs typeface="Calibri"/>
              </a:rPr>
              <a:t> </a:t>
            </a:r>
            <a:r>
              <a:rPr sz="2000" dirty="0">
                <a:latin typeface="Calibri"/>
                <a:cs typeface="Calibri"/>
              </a:rPr>
              <a:t>and</a:t>
            </a:r>
            <a:r>
              <a:rPr sz="2000" spc="-40" dirty="0">
                <a:latin typeface="Calibri"/>
                <a:cs typeface="Calibri"/>
              </a:rPr>
              <a:t> </a:t>
            </a:r>
            <a:r>
              <a:rPr sz="2000" dirty="0">
                <a:latin typeface="Calibri"/>
                <a:cs typeface="Calibri"/>
              </a:rPr>
              <a:t>impending</a:t>
            </a:r>
            <a:r>
              <a:rPr sz="2000" spc="-55" dirty="0">
                <a:latin typeface="Calibri"/>
                <a:cs typeface="Calibri"/>
              </a:rPr>
              <a:t> </a:t>
            </a:r>
            <a:r>
              <a:rPr sz="2000" dirty="0">
                <a:latin typeface="Calibri"/>
                <a:cs typeface="Calibri"/>
              </a:rPr>
              <a:t>cardiac</a:t>
            </a:r>
            <a:r>
              <a:rPr sz="2000" spc="-35" dirty="0">
                <a:latin typeface="Calibri"/>
                <a:cs typeface="Calibri"/>
              </a:rPr>
              <a:t> </a:t>
            </a:r>
            <a:r>
              <a:rPr sz="2000" spc="-10" dirty="0">
                <a:latin typeface="Calibri"/>
                <a:cs typeface="Calibri"/>
              </a:rPr>
              <a:t>failure,</a:t>
            </a:r>
            <a:r>
              <a:rPr sz="2000" spc="-35" dirty="0">
                <a:latin typeface="Calibri"/>
                <a:cs typeface="Calibri"/>
              </a:rPr>
              <a:t> </a:t>
            </a:r>
            <a:r>
              <a:rPr sz="2000" dirty="0">
                <a:latin typeface="Calibri"/>
                <a:cs typeface="Calibri"/>
              </a:rPr>
              <a:t>it</a:t>
            </a:r>
            <a:r>
              <a:rPr sz="2000" spc="-40" dirty="0">
                <a:latin typeface="Calibri"/>
                <a:cs typeface="Calibri"/>
              </a:rPr>
              <a:t> </a:t>
            </a:r>
            <a:r>
              <a:rPr sz="2000" spc="-25" dirty="0">
                <a:latin typeface="Calibri"/>
                <a:cs typeface="Calibri"/>
              </a:rPr>
              <a:t>is </a:t>
            </a:r>
            <a:r>
              <a:rPr sz="2000" dirty="0">
                <a:latin typeface="Calibri"/>
                <a:cs typeface="Calibri"/>
              </a:rPr>
              <a:t>important</a:t>
            </a:r>
            <a:r>
              <a:rPr sz="2000" spc="-40" dirty="0">
                <a:latin typeface="Calibri"/>
                <a:cs typeface="Calibri"/>
              </a:rPr>
              <a:t> </a:t>
            </a:r>
            <a:r>
              <a:rPr sz="2000" dirty="0">
                <a:latin typeface="Calibri"/>
                <a:cs typeface="Calibri"/>
              </a:rPr>
              <a:t>to</a:t>
            </a:r>
            <a:r>
              <a:rPr sz="2000" spc="-35" dirty="0">
                <a:latin typeface="Calibri"/>
                <a:cs typeface="Calibri"/>
              </a:rPr>
              <a:t> </a:t>
            </a:r>
            <a:r>
              <a:rPr sz="2000" dirty="0">
                <a:latin typeface="Calibri"/>
                <a:cs typeface="Calibri"/>
              </a:rPr>
              <a:t>ask</a:t>
            </a:r>
            <a:r>
              <a:rPr sz="2000" spc="-35" dirty="0">
                <a:latin typeface="Calibri"/>
                <a:cs typeface="Calibri"/>
              </a:rPr>
              <a:t> </a:t>
            </a:r>
            <a:r>
              <a:rPr sz="2000" dirty="0">
                <a:latin typeface="Calibri"/>
                <a:cs typeface="Calibri"/>
              </a:rPr>
              <a:t>the</a:t>
            </a:r>
            <a:r>
              <a:rPr sz="2000" spc="-40" dirty="0">
                <a:latin typeface="Calibri"/>
                <a:cs typeface="Calibri"/>
              </a:rPr>
              <a:t> </a:t>
            </a:r>
            <a:r>
              <a:rPr sz="2000" dirty="0">
                <a:latin typeface="Calibri"/>
                <a:cs typeface="Calibri"/>
              </a:rPr>
              <a:t>pregnant</a:t>
            </a:r>
            <a:r>
              <a:rPr sz="2000" spc="-55" dirty="0">
                <a:latin typeface="Calibri"/>
                <a:cs typeface="Calibri"/>
              </a:rPr>
              <a:t> </a:t>
            </a:r>
            <a:r>
              <a:rPr sz="2000" dirty="0">
                <a:latin typeface="Calibri"/>
                <a:cs typeface="Calibri"/>
              </a:rPr>
              <a:t>woman</a:t>
            </a:r>
            <a:r>
              <a:rPr sz="2000" spc="-35" dirty="0">
                <a:latin typeface="Calibri"/>
                <a:cs typeface="Calibri"/>
              </a:rPr>
              <a:t> </a:t>
            </a:r>
            <a:r>
              <a:rPr sz="2000" dirty="0">
                <a:latin typeface="Calibri"/>
                <a:cs typeface="Calibri"/>
              </a:rPr>
              <a:t>if</a:t>
            </a:r>
            <a:r>
              <a:rPr sz="2000" spc="-35" dirty="0">
                <a:latin typeface="Calibri"/>
                <a:cs typeface="Calibri"/>
              </a:rPr>
              <a:t> </a:t>
            </a:r>
            <a:r>
              <a:rPr sz="2000" dirty="0">
                <a:latin typeface="Calibri"/>
                <a:cs typeface="Calibri"/>
              </a:rPr>
              <a:t>she</a:t>
            </a:r>
            <a:r>
              <a:rPr sz="2000" spc="-35" dirty="0">
                <a:latin typeface="Calibri"/>
                <a:cs typeface="Calibri"/>
              </a:rPr>
              <a:t> </a:t>
            </a:r>
            <a:r>
              <a:rPr sz="2000" dirty="0">
                <a:latin typeface="Calibri"/>
                <a:cs typeface="Calibri"/>
              </a:rPr>
              <a:t>has</a:t>
            </a:r>
            <a:r>
              <a:rPr sz="2000" spc="-40" dirty="0">
                <a:latin typeface="Calibri"/>
                <a:cs typeface="Calibri"/>
              </a:rPr>
              <a:t> </a:t>
            </a:r>
            <a:r>
              <a:rPr sz="2000" dirty="0">
                <a:latin typeface="Calibri"/>
                <a:cs typeface="Calibri"/>
              </a:rPr>
              <a:t>noted</a:t>
            </a:r>
            <a:r>
              <a:rPr sz="2000" spc="-55" dirty="0">
                <a:latin typeface="Calibri"/>
                <a:cs typeface="Calibri"/>
              </a:rPr>
              <a:t> </a:t>
            </a:r>
            <a:r>
              <a:rPr sz="2000" dirty="0">
                <a:latin typeface="Calibri"/>
                <a:cs typeface="Calibri"/>
              </a:rPr>
              <a:t>any</a:t>
            </a:r>
            <a:r>
              <a:rPr sz="2000" spc="-45" dirty="0">
                <a:latin typeface="Calibri"/>
                <a:cs typeface="Calibri"/>
              </a:rPr>
              <a:t> </a:t>
            </a:r>
            <a:r>
              <a:rPr sz="2000" spc="-10" dirty="0">
                <a:solidFill>
                  <a:srgbClr val="FF0000"/>
                </a:solidFill>
                <a:latin typeface="Calibri"/>
                <a:cs typeface="Calibri"/>
              </a:rPr>
              <a:t>breathlessness,</a:t>
            </a:r>
            <a:r>
              <a:rPr sz="2000" spc="-5" dirty="0">
                <a:solidFill>
                  <a:srgbClr val="FF0000"/>
                </a:solidFill>
                <a:latin typeface="Calibri"/>
                <a:cs typeface="Calibri"/>
              </a:rPr>
              <a:t> </a:t>
            </a:r>
            <a:r>
              <a:rPr sz="2000" spc="-10" dirty="0">
                <a:solidFill>
                  <a:srgbClr val="FF0000"/>
                </a:solidFill>
                <a:latin typeface="Calibri"/>
                <a:cs typeface="Calibri"/>
              </a:rPr>
              <a:t>particularly</a:t>
            </a:r>
            <a:r>
              <a:rPr sz="2000" spc="-20" dirty="0">
                <a:solidFill>
                  <a:srgbClr val="FF0000"/>
                </a:solidFill>
                <a:latin typeface="Calibri"/>
                <a:cs typeface="Calibri"/>
              </a:rPr>
              <a:t> </a:t>
            </a:r>
            <a:r>
              <a:rPr sz="2000" dirty="0">
                <a:solidFill>
                  <a:srgbClr val="FF0000"/>
                </a:solidFill>
                <a:latin typeface="Calibri"/>
                <a:cs typeface="Calibri"/>
              </a:rPr>
              <a:t>at</a:t>
            </a:r>
            <a:r>
              <a:rPr sz="2000" spc="-40" dirty="0">
                <a:solidFill>
                  <a:srgbClr val="FF0000"/>
                </a:solidFill>
                <a:latin typeface="Calibri"/>
                <a:cs typeface="Calibri"/>
              </a:rPr>
              <a:t> </a:t>
            </a:r>
            <a:r>
              <a:rPr sz="2000" dirty="0">
                <a:solidFill>
                  <a:srgbClr val="FF0000"/>
                </a:solidFill>
                <a:latin typeface="Calibri"/>
                <a:cs typeface="Calibri"/>
              </a:rPr>
              <a:t>night,</a:t>
            </a:r>
            <a:r>
              <a:rPr sz="2000" spc="-50" dirty="0">
                <a:solidFill>
                  <a:srgbClr val="FF0000"/>
                </a:solidFill>
                <a:latin typeface="Calibri"/>
                <a:cs typeface="Calibri"/>
              </a:rPr>
              <a:t> </a:t>
            </a:r>
            <a:r>
              <a:rPr sz="2000" spc="-25" dirty="0">
                <a:solidFill>
                  <a:srgbClr val="FF0000"/>
                </a:solidFill>
                <a:latin typeface="Calibri"/>
                <a:cs typeface="Calibri"/>
              </a:rPr>
              <a:t>any </a:t>
            </a:r>
            <a:r>
              <a:rPr sz="2000" dirty="0">
                <a:solidFill>
                  <a:srgbClr val="FF0000"/>
                </a:solidFill>
                <a:latin typeface="Calibri"/>
                <a:cs typeface="Calibri"/>
              </a:rPr>
              <a:t>change</a:t>
            </a:r>
            <a:r>
              <a:rPr sz="2000" spc="-65" dirty="0">
                <a:solidFill>
                  <a:srgbClr val="FF0000"/>
                </a:solidFill>
                <a:latin typeface="Calibri"/>
                <a:cs typeface="Calibri"/>
              </a:rPr>
              <a:t> </a:t>
            </a:r>
            <a:r>
              <a:rPr sz="2000" dirty="0">
                <a:solidFill>
                  <a:srgbClr val="FF0000"/>
                </a:solidFill>
                <a:latin typeface="Calibri"/>
                <a:cs typeface="Calibri"/>
              </a:rPr>
              <a:t>in</a:t>
            </a:r>
            <a:r>
              <a:rPr sz="2000" spc="-45" dirty="0">
                <a:solidFill>
                  <a:srgbClr val="FF0000"/>
                </a:solidFill>
                <a:latin typeface="Calibri"/>
                <a:cs typeface="Calibri"/>
              </a:rPr>
              <a:t> </a:t>
            </a:r>
            <a:r>
              <a:rPr sz="2000" dirty="0">
                <a:solidFill>
                  <a:srgbClr val="FF0000"/>
                </a:solidFill>
                <a:latin typeface="Calibri"/>
                <a:cs typeface="Calibri"/>
              </a:rPr>
              <a:t>her</a:t>
            </a:r>
            <a:r>
              <a:rPr sz="2000" spc="-40" dirty="0">
                <a:solidFill>
                  <a:srgbClr val="FF0000"/>
                </a:solidFill>
                <a:latin typeface="Calibri"/>
                <a:cs typeface="Calibri"/>
              </a:rPr>
              <a:t> </a:t>
            </a:r>
            <a:r>
              <a:rPr sz="2000" dirty="0">
                <a:solidFill>
                  <a:srgbClr val="FF0000"/>
                </a:solidFill>
                <a:latin typeface="Calibri"/>
                <a:cs typeface="Calibri"/>
              </a:rPr>
              <a:t>heart</a:t>
            </a:r>
            <a:r>
              <a:rPr sz="2000" spc="-40" dirty="0">
                <a:solidFill>
                  <a:srgbClr val="FF0000"/>
                </a:solidFill>
                <a:latin typeface="Calibri"/>
                <a:cs typeface="Calibri"/>
              </a:rPr>
              <a:t> </a:t>
            </a:r>
            <a:r>
              <a:rPr sz="2000" spc="-10" dirty="0">
                <a:solidFill>
                  <a:srgbClr val="FF0000"/>
                </a:solidFill>
                <a:latin typeface="Calibri"/>
                <a:cs typeface="Calibri"/>
              </a:rPr>
              <a:t>rate</a:t>
            </a:r>
            <a:r>
              <a:rPr sz="2000" spc="-30" dirty="0">
                <a:solidFill>
                  <a:srgbClr val="FF0000"/>
                </a:solidFill>
                <a:latin typeface="Calibri"/>
                <a:cs typeface="Calibri"/>
              </a:rPr>
              <a:t> </a:t>
            </a:r>
            <a:r>
              <a:rPr sz="2000" dirty="0">
                <a:solidFill>
                  <a:srgbClr val="FF0000"/>
                </a:solidFill>
                <a:latin typeface="Calibri"/>
                <a:cs typeface="Calibri"/>
              </a:rPr>
              <a:t>or</a:t>
            </a:r>
            <a:r>
              <a:rPr sz="2000" spc="-50" dirty="0">
                <a:solidFill>
                  <a:srgbClr val="FF0000"/>
                </a:solidFill>
                <a:latin typeface="Calibri"/>
                <a:cs typeface="Calibri"/>
              </a:rPr>
              <a:t> </a:t>
            </a:r>
            <a:r>
              <a:rPr sz="2000" dirty="0">
                <a:solidFill>
                  <a:srgbClr val="FF0000"/>
                </a:solidFill>
                <a:latin typeface="Calibri"/>
                <a:cs typeface="Calibri"/>
              </a:rPr>
              <a:t>rhythm,</a:t>
            </a:r>
            <a:r>
              <a:rPr sz="2000" spc="-60" dirty="0">
                <a:solidFill>
                  <a:srgbClr val="FF0000"/>
                </a:solidFill>
                <a:latin typeface="Calibri"/>
                <a:cs typeface="Calibri"/>
              </a:rPr>
              <a:t> </a:t>
            </a:r>
            <a:r>
              <a:rPr sz="2000" dirty="0">
                <a:solidFill>
                  <a:srgbClr val="FF0000"/>
                </a:solidFill>
                <a:latin typeface="Calibri"/>
                <a:cs typeface="Calibri"/>
              </a:rPr>
              <a:t>any</a:t>
            </a:r>
            <a:r>
              <a:rPr sz="2000" spc="-50" dirty="0">
                <a:solidFill>
                  <a:srgbClr val="FF0000"/>
                </a:solidFill>
                <a:latin typeface="Calibri"/>
                <a:cs typeface="Calibri"/>
              </a:rPr>
              <a:t> </a:t>
            </a:r>
            <a:r>
              <a:rPr sz="2000" dirty="0">
                <a:solidFill>
                  <a:srgbClr val="FF0000"/>
                </a:solidFill>
                <a:latin typeface="Calibri"/>
                <a:cs typeface="Calibri"/>
              </a:rPr>
              <a:t>increased</a:t>
            </a:r>
            <a:r>
              <a:rPr sz="2000" spc="-25" dirty="0">
                <a:solidFill>
                  <a:srgbClr val="FF0000"/>
                </a:solidFill>
                <a:latin typeface="Calibri"/>
                <a:cs typeface="Calibri"/>
              </a:rPr>
              <a:t> </a:t>
            </a:r>
            <a:r>
              <a:rPr sz="2000" spc="-10" dirty="0">
                <a:solidFill>
                  <a:srgbClr val="FF0000"/>
                </a:solidFill>
                <a:latin typeface="Calibri"/>
                <a:cs typeface="Calibri"/>
              </a:rPr>
              <a:t>tiredness</a:t>
            </a:r>
            <a:r>
              <a:rPr sz="2000" spc="-30" dirty="0">
                <a:solidFill>
                  <a:srgbClr val="FF0000"/>
                </a:solidFill>
                <a:latin typeface="Calibri"/>
                <a:cs typeface="Calibri"/>
              </a:rPr>
              <a:t> </a:t>
            </a:r>
            <a:r>
              <a:rPr sz="2000" dirty="0">
                <a:solidFill>
                  <a:srgbClr val="FF0000"/>
                </a:solidFill>
                <a:latin typeface="Calibri"/>
                <a:cs typeface="Calibri"/>
              </a:rPr>
              <a:t>or</a:t>
            </a:r>
            <a:r>
              <a:rPr sz="2000" spc="-55" dirty="0">
                <a:solidFill>
                  <a:srgbClr val="FF0000"/>
                </a:solidFill>
                <a:latin typeface="Calibri"/>
                <a:cs typeface="Calibri"/>
              </a:rPr>
              <a:t> </a:t>
            </a:r>
            <a:r>
              <a:rPr sz="2000" dirty="0">
                <a:solidFill>
                  <a:srgbClr val="FF0000"/>
                </a:solidFill>
                <a:latin typeface="Calibri"/>
                <a:cs typeface="Calibri"/>
              </a:rPr>
              <a:t>a</a:t>
            </a:r>
            <a:r>
              <a:rPr sz="2000" spc="-35" dirty="0">
                <a:solidFill>
                  <a:srgbClr val="FF0000"/>
                </a:solidFill>
                <a:latin typeface="Calibri"/>
                <a:cs typeface="Calibri"/>
              </a:rPr>
              <a:t> </a:t>
            </a:r>
            <a:r>
              <a:rPr sz="2000" dirty="0">
                <a:solidFill>
                  <a:srgbClr val="FF0000"/>
                </a:solidFill>
                <a:latin typeface="Calibri"/>
                <a:cs typeface="Calibri"/>
              </a:rPr>
              <a:t>reduction</a:t>
            </a:r>
            <a:r>
              <a:rPr sz="2000" spc="-50" dirty="0">
                <a:solidFill>
                  <a:srgbClr val="FF0000"/>
                </a:solidFill>
                <a:latin typeface="Calibri"/>
                <a:cs typeface="Calibri"/>
              </a:rPr>
              <a:t> </a:t>
            </a:r>
            <a:r>
              <a:rPr sz="2000" dirty="0">
                <a:solidFill>
                  <a:srgbClr val="FF0000"/>
                </a:solidFill>
                <a:latin typeface="Calibri"/>
                <a:cs typeface="Calibri"/>
              </a:rPr>
              <a:t>in</a:t>
            </a:r>
            <a:r>
              <a:rPr sz="2000" spc="-50" dirty="0">
                <a:solidFill>
                  <a:srgbClr val="FF0000"/>
                </a:solidFill>
                <a:latin typeface="Calibri"/>
                <a:cs typeface="Calibri"/>
              </a:rPr>
              <a:t> </a:t>
            </a:r>
            <a:r>
              <a:rPr sz="2000" spc="-20" dirty="0">
                <a:solidFill>
                  <a:srgbClr val="FF0000"/>
                </a:solidFill>
                <a:latin typeface="Calibri"/>
                <a:cs typeface="Calibri"/>
              </a:rPr>
              <a:t>exercise</a:t>
            </a:r>
            <a:r>
              <a:rPr sz="2000" spc="-30" dirty="0">
                <a:solidFill>
                  <a:srgbClr val="FF0000"/>
                </a:solidFill>
                <a:latin typeface="Calibri"/>
                <a:cs typeface="Calibri"/>
              </a:rPr>
              <a:t> </a:t>
            </a:r>
            <a:r>
              <a:rPr sz="2000" dirty="0">
                <a:solidFill>
                  <a:srgbClr val="FF0000"/>
                </a:solidFill>
                <a:latin typeface="Calibri"/>
                <a:cs typeface="Calibri"/>
              </a:rPr>
              <a:t>tolerance</a:t>
            </a:r>
            <a:r>
              <a:rPr sz="2000" spc="-15" dirty="0">
                <a:solidFill>
                  <a:srgbClr val="FF0000"/>
                </a:solidFill>
                <a:latin typeface="Calibri"/>
                <a:cs typeface="Calibri"/>
              </a:rPr>
              <a:t> </a:t>
            </a:r>
            <a:r>
              <a:rPr sz="2000" spc="-50" dirty="0">
                <a:latin typeface="Calibri"/>
                <a:cs typeface="Calibri"/>
              </a:rPr>
              <a:t>.</a:t>
            </a:r>
            <a:endParaRPr sz="2000">
              <a:latin typeface="Calibri"/>
              <a:cs typeface="Calibri"/>
            </a:endParaRPr>
          </a:p>
          <a:p>
            <a:pPr marL="297815" indent="-285115">
              <a:lnSpc>
                <a:spcPct val="100000"/>
              </a:lnSpc>
              <a:spcBef>
                <a:spcPts val="725"/>
              </a:spcBef>
              <a:buFont typeface="Arial"/>
              <a:buChar char="•"/>
              <a:tabLst>
                <a:tab pos="297815" algn="l"/>
              </a:tabLst>
            </a:pPr>
            <a:r>
              <a:rPr sz="2000" dirty="0">
                <a:latin typeface="Calibri"/>
                <a:cs typeface="Calibri"/>
              </a:rPr>
              <a:t>Routine</a:t>
            </a:r>
            <a:r>
              <a:rPr sz="2000" spc="-60" dirty="0">
                <a:latin typeface="Calibri"/>
                <a:cs typeface="Calibri"/>
              </a:rPr>
              <a:t> </a:t>
            </a:r>
            <a:r>
              <a:rPr sz="2000" spc="-10" dirty="0">
                <a:latin typeface="Calibri"/>
                <a:cs typeface="Calibri"/>
              </a:rPr>
              <a:t>physical</a:t>
            </a:r>
            <a:r>
              <a:rPr sz="2000" spc="-60" dirty="0">
                <a:latin typeface="Calibri"/>
                <a:cs typeface="Calibri"/>
              </a:rPr>
              <a:t> </a:t>
            </a:r>
            <a:r>
              <a:rPr sz="2000" spc="-10" dirty="0">
                <a:latin typeface="Calibri"/>
                <a:cs typeface="Calibri"/>
              </a:rPr>
              <a:t>examination</a:t>
            </a:r>
            <a:r>
              <a:rPr sz="2000" spc="-30" dirty="0">
                <a:latin typeface="Calibri"/>
                <a:cs typeface="Calibri"/>
              </a:rPr>
              <a:t> </a:t>
            </a:r>
            <a:r>
              <a:rPr sz="2000" dirty="0">
                <a:latin typeface="Calibri"/>
                <a:cs typeface="Calibri"/>
              </a:rPr>
              <a:t>should</a:t>
            </a:r>
            <a:r>
              <a:rPr sz="2000" spc="-55" dirty="0">
                <a:latin typeface="Calibri"/>
                <a:cs typeface="Calibri"/>
              </a:rPr>
              <a:t> </a:t>
            </a:r>
            <a:r>
              <a:rPr sz="2000" dirty="0">
                <a:latin typeface="Calibri"/>
                <a:cs typeface="Calibri"/>
              </a:rPr>
              <a:t>include</a:t>
            </a:r>
            <a:r>
              <a:rPr sz="2000" spc="-55" dirty="0">
                <a:latin typeface="Calibri"/>
                <a:cs typeface="Calibri"/>
              </a:rPr>
              <a:t> </a:t>
            </a:r>
            <a:r>
              <a:rPr sz="2000" dirty="0">
                <a:latin typeface="Calibri"/>
                <a:cs typeface="Calibri"/>
              </a:rPr>
              <a:t>pulse</a:t>
            </a:r>
            <a:r>
              <a:rPr sz="2000" spc="-55" dirty="0">
                <a:latin typeface="Calibri"/>
                <a:cs typeface="Calibri"/>
              </a:rPr>
              <a:t> </a:t>
            </a:r>
            <a:r>
              <a:rPr sz="2000" spc="-10" dirty="0">
                <a:latin typeface="Calibri"/>
                <a:cs typeface="Calibri"/>
              </a:rPr>
              <a:t>rate,</a:t>
            </a:r>
            <a:r>
              <a:rPr sz="2000" spc="-35" dirty="0">
                <a:latin typeface="Calibri"/>
                <a:cs typeface="Calibri"/>
              </a:rPr>
              <a:t> </a:t>
            </a:r>
            <a:r>
              <a:rPr sz="2000" dirty="0">
                <a:latin typeface="Calibri"/>
                <a:cs typeface="Calibri"/>
              </a:rPr>
              <a:t>blood</a:t>
            </a:r>
            <a:r>
              <a:rPr sz="2000" spc="-65" dirty="0">
                <a:latin typeface="Calibri"/>
                <a:cs typeface="Calibri"/>
              </a:rPr>
              <a:t> </a:t>
            </a:r>
            <a:r>
              <a:rPr sz="2000" dirty="0">
                <a:latin typeface="Calibri"/>
                <a:cs typeface="Calibri"/>
              </a:rPr>
              <a:t>pressure,</a:t>
            </a:r>
            <a:r>
              <a:rPr sz="2000" spc="-45" dirty="0">
                <a:latin typeface="Calibri"/>
                <a:cs typeface="Calibri"/>
              </a:rPr>
              <a:t> </a:t>
            </a:r>
            <a:r>
              <a:rPr sz="2000" dirty="0">
                <a:latin typeface="Calibri"/>
                <a:cs typeface="Calibri"/>
              </a:rPr>
              <a:t>jugular</a:t>
            </a:r>
            <a:r>
              <a:rPr sz="2000" spc="-75" dirty="0">
                <a:latin typeface="Calibri"/>
                <a:cs typeface="Calibri"/>
              </a:rPr>
              <a:t> </a:t>
            </a:r>
            <a:r>
              <a:rPr sz="2000" dirty="0">
                <a:latin typeface="Calibri"/>
                <a:cs typeface="Calibri"/>
              </a:rPr>
              <a:t>venous</a:t>
            </a:r>
            <a:r>
              <a:rPr sz="2000" spc="-45" dirty="0">
                <a:latin typeface="Calibri"/>
                <a:cs typeface="Calibri"/>
              </a:rPr>
              <a:t> </a:t>
            </a:r>
            <a:r>
              <a:rPr sz="2000" spc="-10" dirty="0">
                <a:latin typeface="Calibri"/>
                <a:cs typeface="Calibri"/>
              </a:rPr>
              <a:t>pressure,</a:t>
            </a:r>
            <a:endParaRPr sz="2000">
              <a:latin typeface="Calibri"/>
              <a:cs typeface="Calibri"/>
            </a:endParaRPr>
          </a:p>
        </p:txBody>
      </p:sp>
      <p:sp>
        <p:nvSpPr>
          <p:cNvPr id="8" name="object 8"/>
          <p:cNvSpPr txBox="1"/>
          <p:nvPr/>
        </p:nvSpPr>
        <p:spPr>
          <a:xfrm>
            <a:off x="963510" y="4129913"/>
            <a:ext cx="7678420" cy="274320"/>
          </a:xfrm>
          <a:prstGeom prst="rect">
            <a:avLst/>
          </a:prstGeom>
          <a:solidFill>
            <a:srgbClr val="FFFF00"/>
          </a:solidFill>
        </p:spPr>
        <p:txBody>
          <a:bodyPr vert="horz" wrap="square" lIns="0" tIns="0" rIns="0" bIns="0" rtlCol="0">
            <a:spAutoFit/>
          </a:bodyPr>
          <a:lstStyle/>
          <a:p>
            <a:pPr>
              <a:lnSpc>
                <a:spcPts val="2039"/>
              </a:lnSpc>
            </a:pPr>
            <a:r>
              <a:rPr sz="2000" dirty="0">
                <a:latin typeface="Calibri"/>
                <a:cs typeface="Calibri"/>
              </a:rPr>
              <a:t>heart</a:t>
            </a:r>
            <a:r>
              <a:rPr sz="2000" spc="-45" dirty="0">
                <a:latin typeface="Calibri"/>
                <a:cs typeface="Calibri"/>
              </a:rPr>
              <a:t> </a:t>
            </a:r>
            <a:r>
              <a:rPr sz="2000" dirty="0">
                <a:latin typeface="Calibri"/>
                <a:cs typeface="Calibri"/>
              </a:rPr>
              <a:t>sounds,</a:t>
            </a:r>
            <a:r>
              <a:rPr sz="2000" spc="-55" dirty="0">
                <a:latin typeface="Calibri"/>
                <a:cs typeface="Calibri"/>
              </a:rPr>
              <a:t> </a:t>
            </a:r>
            <a:r>
              <a:rPr sz="2000" dirty="0">
                <a:latin typeface="Calibri"/>
                <a:cs typeface="Calibri"/>
              </a:rPr>
              <a:t>ankle</a:t>
            </a:r>
            <a:r>
              <a:rPr sz="2000" spc="-50" dirty="0">
                <a:latin typeface="Calibri"/>
                <a:cs typeface="Calibri"/>
              </a:rPr>
              <a:t> </a:t>
            </a:r>
            <a:r>
              <a:rPr sz="2000" dirty="0">
                <a:latin typeface="Calibri"/>
                <a:cs typeface="Calibri"/>
              </a:rPr>
              <a:t>and</a:t>
            </a:r>
            <a:r>
              <a:rPr sz="2000" spc="-60" dirty="0">
                <a:latin typeface="Calibri"/>
                <a:cs typeface="Calibri"/>
              </a:rPr>
              <a:t> </a:t>
            </a:r>
            <a:r>
              <a:rPr sz="2000" dirty="0">
                <a:latin typeface="Calibri"/>
                <a:cs typeface="Calibri"/>
              </a:rPr>
              <a:t>sacral</a:t>
            </a:r>
            <a:r>
              <a:rPr sz="2000" spc="-40" dirty="0">
                <a:latin typeface="Calibri"/>
                <a:cs typeface="Calibri"/>
              </a:rPr>
              <a:t> </a:t>
            </a:r>
            <a:r>
              <a:rPr sz="2000" dirty="0">
                <a:latin typeface="Calibri"/>
                <a:cs typeface="Calibri"/>
              </a:rPr>
              <a:t>oedema</a:t>
            </a:r>
            <a:r>
              <a:rPr sz="2000" spc="-45" dirty="0">
                <a:latin typeface="Calibri"/>
                <a:cs typeface="Calibri"/>
              </a:rPr>
              <a:t> </a:t>
            </a:r>
            <a:r>
              <a:rPr sz="2000" dirty="0">
                <a:latin typeface="Calibri"/>
                <a:cs typeface="Calibri"/>
              </a:rPr>
              <a:t>and</a:t>
            </a:r>
            <a:r>
              <a:rPr sz="2000" spc="-40" dirty="0">
                <a:latin typeface="Calibri"/>
                <a:cs typeface="Calibri"/>
              </a:rPr>
              <a:t> </a:t>
            </a:r>
            <a:r>
              <a:rPr sz="2000" dirty="0">
                <a:latin typeface="Calibri"/>
                <a:cs typeface="Calibri"/>
              </a:rPr>
              <a:t>presence</a:t>
            </a:r>
            <a:r>
              <a:rPr sz="2000" spc="-45" dirty="0">
                <a:latin typeface="Calibri"/>
                <a:cs typeface="Calibri"/>
              </a:rPr>
              <a:t> </a:t>
            </a:r>
            <a:r>
              <a:rPr sz="2000" dirty="0">
                <a:latin typeface="Calibri"/>
                <a:cs typeface="Calibri"/>
              </a:rPr>
              <a:t>of</a:t>
            </a:r>
            <a:r>
              <a:rPr sz="2000" spc="-50" dirty="0">
                <a:latin typeface="Calibri"/>
                <a:cs typeface="Calibri"/>
              </a:rPr>
              <a:t> </a:t>
            </a:r>
            <a:r>
              <a:rPr sz="2000" dirty="0">
                <a:latin typeface="Calibri"/>
                <a:cs typeface="Calibri"/>
              </a:rPr>
              <a:t>basal</a:t>
            </a:r>
            <a:r>
              <a:rPr sz="2000" spc="-55" dirty="0">
                <a:latin typeface="Calibri"/>
                <a:cs typeface="Calibri"/>
              </a:rPr>
              <a:t> </a:t>
            </a:r>
            <a:r>
              <a:rPr sz="2000" spc="-10" dirty="0">
                <a:latin typeface="Calibri"/>
                <a:cs typeface="Calibri"/>
              </a:rPr>
              <a:t>crepitations.</a:t>
            </a:r>
            <a:endParaRPr sz="2000">
              <a:latin typeface="Calibri"/>
              <a:cs typeface="Calibri"/>
            </a:endParaRPr>
          </a:p>
        </p:txBody>
      </p:sp>
      <p:sp>
        <p:nvSpPr>
          <p:cNvPr id="9" name="object 9"/>
          <p:cNvSpPr/>
          <p:nvPr/>
        </p:nvSpPr>
        <p:spPr>
          <a:xfrm>
            <a:off x="10918952" y="713231"/>
            <a:ext cx="1273175" cy="2533015"/>
          </a:xfrm>
          <a:custGeom>
            <a:avLst/>
            <a:gdLst/>
            <a:ahLst/>
            <a:cxnLst/>
            <a:rect l="l" t="t" r="r" b="b"/>
            <a:pathLst>
              <a:path w="1273175" h="2533015">
                <a:moveTo>
                  <a:pt x="1273048" y="0"/>
                </a:moveTo>
                <a:lnTo>
                  <a:pt x="508" y="1266444"/>
                </a:lnTo>
                <a:lnTo>
                  <a:pt x="232321" y="1497164"/>
                </a:lnTo>
                <a:lnTo>
                  <a:pt x="0" y="1729486"/>
                </a:lnTo>
                <a:lnTo>
                  <a:pt x="456311" y="2185797"/>
                </a:lnTo>
                <a:lnTo>
                  <a:pt x="689762" y="1952409"/>
                </a:lnTo>
                <a:lnTo>
                  <a:pt x="1273048" y="2532888"/>
                </a:lnTo>
                <a:lnTo>
                  <a:pt x="1273048" y="0"/>
                </a:lnTo>
                <a:close/>
              </a:path>
            </a:pathLst>
          </a:custGeom>
          <a:solidFill>
            <a:srgbClr val="FFC000">
              <a:alpha val="30198"/>
            </a:srgbClr>
          </a:solidFill>
        </p:spPr>
        <p:txBody>
          <a:bodyPr wrap="square" lIns="0" tIns="0" rIns="0" bIns="0" rtlCol="0"/>
          <a:lstStyle/>
          <a:p>
            <a:endParaRPr/>
          </a:p>
        </p:txBody>
      </p:sp>
      <p:sp>
        <p:nvSpPr>
          <p:cNvPr id="10" name="object 10"/>
          <p:cNvSpPr/>
          <p:nvPr/>
        </p:nvSpPr>
        <p:spPr>
          <a:xfrm>
            <a:off x="0" y="4600955"/>
            <a:ext cx="1014094" cy="2018030"/>
          </a:xfrm>
          <a:custGeom>
            <a:avLst/>
            <a:gdLst/>
            <a:ahLst/>
            <a:cxnLst/>
            <a:rect l="l" t="t" r="r" b="b"/>
            <a:pathLst>
              <a:path w="1014094" h="2018029">
                <a:moveTo>
                  <a:pt x="1014056" y="1370545"/>
                </a:moveTo>
                <a:lnTo>
                  <a:pt x="832510" y="1189012"/>
                </a:lnTo>
                <a:lnTo>
                  <a:pt x="1013460" y="1008888"/>
                </a:lnTo>
                <a:lnTo>
                  <a:pt x="0" y="0"/>
                </a:lnTo>
                <a:lnTo>
                  <a:pt x="0" y="2017776"/>
                </a:lnTo>
                <a:lnTo>
                  <a:pt x="488391" y="1531594"/>
                </a:lnTo>
                <a:lnTo>
                  <a:pt x="670699" y="1713890"/>
                </a:lnTo>
                <a:lnTo>
                  <a:pt x="1014056" y="1370545"/>
                </a:lnTo>
                <a:close/>
              </a:path>
            </a:pathLst>
          </a:custGeom>
          <a:solidFill>
            <a:srgbClr val="4472C4">
              <a:alpha val="30198"/>
            </a:srgbClr>
          </a:solid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7180" y="793241"/>
            <a:ext cx="4340225" cy="574040"/>
          </a:xfrm>
          <a:prstGeom prst="rect">
            <a:avLst/>
          </a:prstGeom>
        </p:spPr>
        <p:txBody>
          <a:bodyPr vert="horz" wrap="square" lIns="0" tIns="12700" rIns="0" bIns="0" rtlCol="0">
            <a:spAutoFit/>
          </a:bodyPr>
          <a:lstStyle/>
          <a:p>
            <a:pPr marL="12700">
              <a:lnSpc>
                <a:spcPct val="100000"/>
              </a:lnSpc>
              <a:spcBef>
                <a:spcPts val="100"/>
              </a:spcBef>
            </a:pPr>
            <a:r>
              <a:rPr sz="3600" spc="-20" dirty="0"/>
              <a:t>Antenatal</a:t>
            </a:r>
            <a:r>
              <a:rPr sz="3600" spc="-110" dirty="0"/>
              <a:t> </a:t>
            </a:r>
            <a:r>
              <a:rPr sz="3600" spc="-10" dirty="0"/>
              <a:t>management</a:t>
            </a:r>
            <a:endParaRPr sz="3600"/>
          </a:p>
        </p:txBody>
      </p:sp>
      <p:sp>
        <p:nvSpPr>
          <p:cNvPr id="3" name="object 3"/>
          <p:cNvSpPr/>
          <p:nvPr/>
        </p:nvSpPr>
        <p:spPr>
          <a:xfrm>
            <a:off x="0" y="0"/>
            <a:ext cx="1451610" cy="1869439"/>
          </a:xfrm>
          <a:custGeom>
            <a:avLst/>
            <a:gdLst/>
            <a:ahLst/>
            <a:cxnLst/>
            <a:rect l="l" t="t" r="r" b="b"/>
            <a:pathLst>
              <a:path w="1451610" h="1869439">
                <a:moveTo>
                  <a:pt x="1451356" y="541909"/>
                </a:moveTo>
                <a:lnTo>
                  <a:pt x="909447" y="0"/>
                </a:lnTo>
                <a:lnTo>
                  <a:pt x="0" y="0"/>
                </a:lnTo>
                <a:lnTo>
                  <a:pt x="0" y="1744599"/>
                </a:lnTo>
                <a:lnTo>
                  <a:pt x="124383" y="1868932"/>
                </a:lnTo>
                <a:lnTo>
                  <a:pt x="334238" y="1659077"/>
                </a:lnTo>
                <a:lnTo>
                  <a:pt x="544068" y="1868932"/>
                </a:lnTo>
                <a:lnTo>
                  <a:pt x="887425" y="1525524"/>
                </a:lnTo>
                <a:lnTo>
                  <a:pt x="677570" y="1315720"/>
                </a:lnTo>
                <a:lnTo>
                  <a:pt x="1451356" y="541909"/>
                </a:lnTo>
                <a:close/>
              </a:path>
            </a:pathLst>
          </a:custGeom>
          <a:solidFill>
            <a:srgbClr val="4472C4">
              <a:alpha val="30198"/>
            </a:srgbClr>
          </a:solidFill>
        </p:spPr>
        <p:txBody>
          <a:bodyPr wrap="square" lIns="0" tIns="0" rIns="0" bIns="0" rtlCol="0"/>
          <a:lstStyle/>
          <a:p>
            <a:endParaRPr/>
          </a:p>
        </p:txBody>
      </p:sp>
      <p:sp>
        <p:nvSpPr>
          <p:cNvPr id="4" name="object 4"/>
          <p:cNvSpPr txBox="1"/>
          <p:nvPr/>
        </p:nvSpPr>
        <p:spPr>
          <a:xfrm>
            <a:off x="1405508" y="1689354"/>
            <a:ext cx="9346565" cy="1395730"/>
          </a:xfrm>
          <a:prstGeom prst="rect">
            <a:avLst/>
          </a:prstGeom>
        </p:spPr>
        <p:txBody>
          <a:bodyPr vert="horz" wrap="square" lIns="0" tIns="113030" rIns="0" bIns="0" rtlCol="0">
            <a:spAutoFit/>
          </a:bodyPr>
          <a:lstStyle/>
          <a:p>
            <a:pPr marL="240665" indent="-227965">
              <a:lnSpc>
                <a:spcPct val="100000"/>
              </a:lnSpc>
              <a:spcBef>
                <a:spcPts val="890"/>
              </a:spcBef>
              <a:buFont typeface="Wingdings"/>
              <a:buChar char=""/>
              <a:tabLst>
                <a:tab pos="240665" algn="l"/>
              </a:tabLst>
            </a:pPr>
            <a:r>
              <a:rPr sz="1800" dirty="0">
                <a:latin typeface="Calibri"/>
                <a:cs typeface="Calibri"/>
              </a:rPr>
              <a:t>Most</a:t>
            </a:r>
            <a:r>
              <a:rPr sz="1800" spc="-55" dirty="0">
                <a:latin typeface="Calibri"/>
                <a:cs typeface="Calibri"/>
              </a:rPr>
              <a:t> </a:t>
            </a:r>
            <a:r>
              <a:rPr sz="1800" dirty="0">
                <a:latin typeface="Calibri"/>
                <a:cs typeface="Calibri"/>
              </a:rPr>
              <a:t>women</a:t>
            </a:r>
            <a:r>
              <a:rPr sz="1800" spc="-35" dirty="0">
                <a:latin typeface="Calibri"/>
                <a:cs typeface="Calibri"/>
              </a:rPr>
              <a:t> </a:t>
            </a:r>
            <a:r>
              <a:rPr sz="1800" dirty="0">
                <a:latin typeface="Calibri"/>
                <a:cs typeface="Calibri"/>
              </a:rPr>
              <a:t>will</a:t>
            </a:r>
            <a:r>
              <a:rPr sz="1800" spc="-25" dirty="0">
                <a:latin typeface="Calibri"/>
                <a:cs typeface="Calibri"/>
              </a:rPr>
              <a:t> </a:t>
            </a:r>
            <a:r>
              <a:rPr sz="1800" dirty="0">
                <a:solidFill>
                  <a:srgbClr val="FF0000"/>
                </a:solidFill>
                <a:latin typeface="Calibri"/>
                <a:cs typeface="Calibri"/>
              </a:rPr>
              <a:t>remain</a:t>
            </a:r>
            <a:r>
              <a:rPr sz="1800" spc="-50" dirty="0">
                <a:solidFill>
                  <a:srgbClr val="FF0000"/>
                </a:solidFill>
                <a:latin typeface="Calibri"/>
                <a:cs typeface="Calibri"/>
              </a:rPr>
              <a:t> </a:t>
            </a:r>
            <a:r>
              <a:rPr sz="1800" dirty="0">
                <a:solidFill>
                  <a:srgbClr val="FF0000"/>
                </a:solidFill>
                <a:latin typeface="Calibri"/>
                <a:cs typeface="Calibri"/>
              </a:rPr>
              <a:t>well</a:t>
            </a:r>
            <a:r>
              <a:rPr sz="1800" spc="-50" dirty="0">
                <a:solidFill>
                  <a:srgbClr val="FF0000"/>
                </a:solidFill>
                <a:latin typeface="Calibri"/>
                <a:cs typeface="Calibri"/>
              </a:rPr>
              <a:t> </a:t>
            </a:r>
            <a:r>
              <a:rPr sz="1800" dirty="0">
                <a:solidFill>
                  <a:srgbClr val="FF0000"/>
                </a:solidFill>
                <a:latin typeface="Calibri"/>
                <a:cs typeface="Calibri"/>
              </a:rPr>
              <a:t>during</a:t>
            </a:r>
            <a:r>
              <a:rPr sz="1800" spc="-25" dirty="0">
                <a:solidFill>
                  <a:srgbClr val="FF0000"/>
                </a:solidFill>
                <a:latin typeface="Calibri"/>
                <a:cs typeface="Calibri"/>
              </a:rPr>
              <a:t> </a:t>
            </a:r>
            <a:r>
              <a:rPr sz="1800" dirty="0">
                <a:solidFill>
                  <a:srgbClr val="FF0000"/>
                </a:solidFill>
                <a:latin typeface="Calibri"/>
                <a:cs typeface="Calibri"/>
              </a:rPr>
              <a:t>the</a:t>
            </a:r>
            <a:r>
              <a:rPr sz="1800" spc="-50" dirty="0">
                <a:solidFill>
                  <a:srgbClr val="FF0000"/>
                </a:solidFill>
                <a:latin typeface="Calibri"/>
                <a:cs typeface="Calibri"/>
              </a:rPr>
              <a:t> </a:t>
            </a:r>
            <a:r>
              <a:rPr sz="1800" spc="-10" dirty="0">
                <a:solidFill>
                  <a:srgbClr val="FF0000"/>
                </a:solidFill>
                <a:latin typeface="Calibri"/>
                <a:cs typeface="Calibri"/>
              </a:rPr>
              <a:t>antenatal</a:t>
            </a:r>
            <a:r>
              <a:rPr sz="1800" spc="-45" dirty="0">
                <a:solidFill>
                  <a:srgbClr val="FF0000"/>
                </a:solidFill>
                <a:latin typeface="Calibri"/>
                <a:cs typeface="Calibri"/>
              </a:rPr>
              <a:t> </a:t>
            </a:r>
            <a:r>
              <a:rPr sz="1800" dirty="0">
                <a:solidFill>
                  <a:srgbClr val="FF0000"/>
                </a:solidFill>
                <a:latin typeface="Calibri"/>
                <a:cs typeface="Calibri"/>
              </a:rPr>
              <a:t>period</a:t>
            </a:r>
            <a:r>
              <a:rPr sz="1800" spc="-40" dirty="0">
                <a:solidFill>
                  <a:srgbClr val="FF0000"/>
                </a:solidFill>
                <a:latin typeface="Calibri"/>
                <a:cs typeface="Calibri"/>
              </a:rPr>
              <a:t> </a:t>
            </a:r>
            <a:r>
              <a:rPr sz="1800" dirty="0">
                <a:solidFill>
                  <a:srgbClr val="FF0000"/>
                </a:solidFill>
                <a:latin typeface="Calibri"/>
                <a:cs typeface="Calibri"/>
              </a:rPr>
              <a:t>and</a:t>
            </a:r>
            <a:r>
              <a:rPr sz="1800" spc="-50" dirty="0">
                <a:solidFill>
                  <a:srgbClr val="FF0000"/>
                </a:solidFill>
                <a:latin typeface="Calibri"/>
                <a:cs typeface="Calibri"/>
              </a:rPr>
              <a:t> </a:t>
            </a:r>
            <a:r>
              <a:rPr sz="1800" spc="-10" dirty="0">
                <a:solidFill>
                  <a:srgbClr val="FF0000"/>
                </a:solidFill>
                <a:latin typeface="Calibri"/>
                <a:cs typeface="Calibri"/>
              </a:rPr>
              <a:t>outpatient</a:t>
            </a:r>
            <a:endParaRPr sz="1800">
              <a:latin typeface="Calibri"/>
              <a:cs typeface="Calibri"/>
            </a:endParaRPr>
          </a:p>
          <a:p>
            <a:pPr marL="240665" marR="189230" indent="-228600">
              <a:lnSpc>
                <a:spcPts val="1939"/>
              </a:lnSpc>
              <a:spcBef>
                <a:spcPts val="1040"/>
              </a:spcBef>
              <a:buFont typeface="Wingdings"/>
              <a:buChar char=""/>
              <a:tabLst>
                <a:tab pos="240665" algn="l"/>
              </a:tabLst>
            </a:pPr>
            <a:r>
              <a:rPr sz="1800" spc="-10" dirty="0">
                <a:latin typeface="Calibri"/>
                <a:cs typeface="Calibri"/>
              </a:rPr>
              <a:t>management</a:t>
            </a:r>
            <a:r>
              <a:rPr sz="1800" spc="-60" dirty="0">
                <a:latin typeface="Calibri"/>
                <a:cs typeface="Calibri"/>
              </a:rPr>
              <a:t> </a:t>
            </a:r>
            <a:r>
              <a:rPr sz="1800" dirty="0">
                <a:latin typeface="Calibri"/>
                <a:cs typeface="Calibri"/>
              </a:rPr>
              <a:t>is</a:t>
            </a:r>
            <a:r>
              <a:rPr sz="1800" spc="-45" dirty="0">
                <a:latin typeface="Calibri"/>
                <a:cs typeface="Calibri"/>
              </a:rPr>
              <a:t> </a:t>
            </a:r>
            <a:r>
              <a:rPr sz="1800" dirty="0">
                <a:latin typeface="Calibri"/>
                <a:cs typeface="Calibri"/>
              </a:rPr>
              <a:t>usually</a:t>
            </a:r>
            <a:r>
              <a:rPr sz="1800" spc="-40" dirty="0">
                <a:latin typeface="Calibri"/>
                <a:cs typeface="Calibri"/>
              </a:rPr>
              <a:t> </a:t>
            </a:r>
            <a:r>
              <a:rPr sz="1800" dirty="0">
                <a:latin typeface="Calibri"/>
                <a:cs typeface="Calibri"/>
              </a:rPr>
              <a:t>possible,</a:t>
            </a:r>
            <a:r>
              <a:rPr sz="1800" spc="-45" dirty="0">
                <a:latin typeface="Calibri"/>
                <a:cs typeface="Calibri"/>
              </a:rPr>
              <a:t> </a:t>
            </a:r>
            <a:r>
              <a:rPr sz="1800" dirty="0">
                <a:latin typeface="Calibri"/>
                <a:cs typeface="Calibri"/>
              </a:rPr>
              <a:t>although</a:t>
            </a:r>
            <a:r>
              <a:rPr sz="1800" spc="-35" dirty="0">
                <a:latin typeface="Calibri"/>
                <a:cs typeface="Calibri"/>
              </a:rPr>
              <a:t> </a:t>
            </a:r>
            <a:r>
              <a:rPr sz="1800" dirty="0">
                <a:latin typeface="Calibri"/>
                <a:cs typeface="Calibri"/>
              </a:rPr>
              <a:t>women</a:t>
            </a:r>
            <a:r>
              <a:rPr sz="1800" spc="-45" dirty="0">
                <a:latin typeface="Calibri"/>
                <a:cs typeface="Calibri"/>
              </a:rPr>
              <a:t> </a:t>
            </a:r>
            <a:r>
              <a:rPr sz="1800" dirty="0">
                <a:latin typeface="Calibri"/>
                <a:cs typeface="Calibri"/>
              </a:rPr>
              <a:t>should</a:t>
            </a:r>
            <a:r>
              <a:rPr sz="1800" spc="-40" dirty="0">
                <a:latin typeface="Calibri"/>
                <a:cs typeface="Calibri"/>
              </a:rPr>
              <a:t> </a:t>
            </a:r>
            <a:r>
              <a:rPr sz="1800" dirty="0">
                <a:latin typeface="Calibri"/>
                <a:cs typeface="Calibri"/>
              </a:rPr>
              <a:t>be</a:t>
            </a:r>
            <a:r>
              <a:rPr sz="1800" spc="-40" dirty="0">
                <a:latin typeface="Calibri"/>
                <a:cs typeface="Calibri"/>
              </a:rPr>
              <a:t> </a:t>
            </a:r>
            <a:r>
              <a:rPr sz="1800" dirty="0">
                <a:latin typeface="Calibri"/>
                <a:cs typeface="Calibri"/>
              </a:rPr>
              <a:t>advised</a:t>
            </a:r>
            <a:r>
              <a:rPr sz="1800" spc="-45" dirty="0">
                <a:latin typeface="Calibri"/>
                <a:cs typeface="Calibri"/>
              </a:rPr>
              <a:t> </a:t>
            </a:r>
            <a:r>
              <a:rPr sz="1800" dirty="0">
                <a:latin typeface="Calibri"/>
                <a:cs typeface="Calibri"/>
              </a:rPr>
              <a:t>to</a:t>
            </a:r>
            <a:r>
              <a:rPr sz="1800" spc="-50" dirty="0">
                <a:latin typeface="Calibri"/>
                <a:cs typeface="Calibri"/>
              </a:rPr>
              <a:t> </a:t>
            </a:r>
            <a:r>
              <a:rPr sz="1800" dirty="0">
                <a:latin typeface="Calibri"/>
                <a:cs typeface="Calibri"/>
              </a:rPr>
              <a:t>have</a:t>
            </a:r>
            <a:r>
              <a:rPr sz="1800" spc="-45" dirty="0">
                <a:latin typeface="Calibri"/>
                <a:cs typeface="Calibri"/>
              </a:rPr>
              <a:t> </a:t>
            </a:r>
            <a:r>
              <a:rPr sz="1800" dirty="0">
                <a:latin typeface="Calibri"/>
                <a:cs typeface="Calibri"/>
              </a:rPr>
              <a:t>a</a:t>
            </a:r>
            <a:r>
              <a:rPr sz="1800" spc="-10" dirty="0">
                <a:latin typeface="Calibri"/>
                <a:cs typeface="Calibri"/>
              </a:rPr>
              <a:t> </a:t>
            </a:r>
            <a:r>
              <a:rPr sz="1800" dirty="0">
                <a:solidFill>
                  <a:srgbClr val="FF0000"/>
                </a:solidFill>
                <a:latin typeface="Calibri"/>
                <a:cs typeface="Calibri"/>
              </a:rPr>
              <a:t>low</a:t>
            </a:r>
            <a:r>
              <a:rPr sz="1800" spc="-40" dirty="0">
                <a:solidFill>
                  <a:srgbClr val="FF0000"/>
                </a:solidFill>
                <a:latin typeface="Calibri"/>
                <a:cs typeface="Calibri"/>
              </a:rPr>
              <a:t> </a:t>
            </a:r>
            <a:r>
              <a:rPr sz="1800" dirty="0">
                <a:solidFill>
                  <a:srgbClr val="FF0000"/>
                </a:solidFill>
                <a:latin typeface="Calibri"/>
                <a:cs typeface="Calibri"/>
              </a:rPr>
              <a:t>threshold</a:t>
            </a:r>
            <a:r>
              <a:rPr sz="1800" spc="-40" dirty="0">
                <a:solidFill>
                  <a:srgbClr val="FF0000"/>
                </a:solidFill>
                <a:latin typeface="Calibri"/>
                <a:cs typeface="Calibri"/>
              </a:rPr>
              <a:t> </a:t>
            </a:r>
            <a:r>
              <a:rPr sz="1800" spc="-25" dirty="0">
                <a:solidFill>
                  <a:srgbClr val="FF0000"/>
                </a:solidFill>
                <a:latin typeface="Calibri"/>
                <a:cs typeface="Calibri"/>
              </a:rPr>
              <a:t>for </a:t>
            </a:r>
            <a:r>
              <a:rPr sz="1800" dirty="0">
                <a:solidFill>
                  <a:srgbClr val="FF0000"/>
                </a:solidFill>
                <a:latin typeface="Calibri"/>
                <a:cs typeface="Calibri"/>
              </a:rPr>
              <a:t>reducing</a:t>
            </a:r>
            <a:r>
              <a:rPr sz="1800" spc="-50" dirty="0">
                <a:solidFill>
                  <a:srgbClr val="FF0000"/>
                </a:solidFill>
                <a:latin typeface="Calibri"/>
                <a:cs typeface="Calibri"/>
              </a:rPr>
              <a:t> </a:t>
            </a:r>
            <a:r>
              <a:rPr sz="1800" dirty="0">
                <a:solidFill>
                  <a:srgbClr val="FF0000"/>
                </a:solidFill>
                <a:latin typeface="Calibri"/>
                <a:cs typeface="Calibri"/>
              </a:rPr>
              <a:t>their</a:t>
            </a:r>
            <a:r>
              <a:rPr sz="1800" spc="-70" dirty="0">
                <a:solidFill>
                  <a:srgbClr val="FF0000"/>
                </a:solidFill>
                <a:latin typeface="Calibri"/>
                <a:cs typeface="Calibri"/>
              </a:rPr>
              <a:t> </a:t>
            </a:r>
            <a:r>
              <a:rPr sz="1800" dirty="0">
                <a:solidFill>
                  <a:srgbClr val="FF0000"/>
                </a:solidFill>
                <a:latin typeface="Calibri"/>
                <a:cs typeface="Calibri"/>
              </a:rPr>
              <a:t>normal</a:t>
            </a:r>
            <a:r>
              <a:rPr sz="1800" spc="-60" dirty="0">
                <a:solidFill>
                  <a:srgbClr val="FF0000"/>
                </a:solidFill>
                <a:latin typeface="Calibri"/>
                <a:cs typeface="Calibri"/>
              </a:rPr>
              <a:t> </a:t>
            </a:r>
            <a:r>
              <a:rPr sz="1800" spc="-10" dirty="0">
                <a:solidFill>
                  <a:srgbClr val="FF0000"/>
                </a:solidFill>
                <a:latin typeface="Calibri"/>
                <a:cs typeface="Calibri"/>
              </a:rPr>
              <a:t>physical</a:t>
            </a:r>
            <a:r>
              <a:rPr sz="1800" spc="-70" dirty="0">
                <a:solidFill>
                  <a:srgbClr val="FF0000"/>
                </a:solidFill>
                <a:latin typeface="Calibri"/>
                <a:cs typeface="Calibri"/>
              </a:rPr>
              <a:t> </a:t>
            </a:r>
            <a:r>
              <a:rPr sz="1800" dirty="0">
                <a:solidFill>
                  <a:srgbClr val="FF0000"/>
                </a:solidFill>
                <a:latin typeface="Calibri"/>
                <a:cs typeface="Calibri"/>
              </a:rPr>
              <a:t>activities</a:t>
            </a:r>
            <a:r>
              <a:rPr sz="1800" spc="-55" dirty="0">
                <a:solidFill>
                  <a:srgbClr val="FF0000"/>
                </a:solidFill>
                <a:latin typeface="Calibri"/>
                <a:cs typeface="Calibri"/>
              </a:rPr>
              <a:t> </a:t>
            </a:r>
            <a:r>
              <a:rPr sz="1800" spc="-50" dirty="0">
                <a:solidFill>
                  <a:srgbClr val="FF0000"/>
                </a:solidFill>
                <a:latin typeface="Calibri"/>
                <a:cs typeface="Calibri"/>
              </a:rPr>
              <a:t>.</a:t>
            </a:r>
            <a:endParaRPr sz="1800">
              <a:latin typeface="Calibri"/>
              <a:cs typeface="Calibri"/>
            </a:endParaRPr>
          </a:p>
          <a:p>
            <a:pPr marL="240665" indent="-227965">
              <a:lnSpc>
                <a:spcPct val="100000"/>
              </a:lnSpc>
              <a:spcBef>
                <a:spcPts val="755"/>
              </a:spcBef>
              <a:buFont typeface="Wingdings"/>
              <a:buChar char=""/>
              <a:tabLst>
                <a:tab pos="240665" algn="l"/>
              </a:tabLst>
            </a:pPr>
            <a:r>
              <a:rPr sz="1800" spc="-10" dirty="0">
                <a:latin typeface="Calibri"/>
                <a:cs typeface="Calibri"/>
              </a:rPr>
              <a:t>Echocardiography</a:t>
            </a:r>
            <a:r>
              <a:rPr sz="1800" spc="-25" dirty="0">
                <a:latin typeface="Calibri"/>
                <a:cs typeface="Calibri"/>
              </a:rPr>
              <a:t> </a:t>
            </a:r>
            <a:r>
              <a:rPr sz="1800" dirty="0">
                <a:latin typeface="Calibri"/>
                <a:cs typeface="Calibri"/>
              </a:rPr>
              <a:t>is</a:t>
            </a:r>
            <a:r>
              <a:rPr sz="1800" spc="-35" dirty="0">
                <a:latin typeface="Calibri"/>
                <a:cs typeface="Calibri"/>
              </a:rPr>
              <a:t> </a:t>
            </a:r>
            <a:r>
              <a:rPr sz="1800" spc="-10" dirty="0">
                <a:latin typeface="Calibri"/>
                <a:cs typeface="Calibri"/>
              </a:rPr>
              <a:t>non-invasive</a:t>
            </a:r>
            <a:r>
              <a:rPr sz="1800" spc="-5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useful</a:t>
            </a:r>
            <a:r>
              <a:rPr sz="1800" spc="-40" dirty="0">
                <a:latin typeface="Calibri"/>
                <a:cs typeface="Calibri"/>
              </a:rPr>
              <a:t> </a:t>
            </a:r>
            <a:r>
              <a:rPr sz="1800" dirty="0">
                <a:latin typeface="Calibri"/>
                <a:cs typeface="Calibri"/>
              </a:rPr>
              <a:t>in</a:t>
            </a:r>
            <a:r>
              <a:rPr sz="1800" spc="-35" dirty="0">
                <a:latin typeface="Calibri"/>
                <a:cs typeface="Calibri"/>
              </a:rPr>
              <a:t> </a:t>
            </a:r>
            <a:r>
              <a:rPr sz="1800" dirty="0">
                <a:latin typeface="Calibri"/>
                <a:cs typeface="Calibri"/>
              </a:rPr>
              <a:t>its</a:t>
            </a:r>
            <a:r>
              <a:rPr sz="1800" spc="-45" dirty="0">
                <a:latin typeface="Calibri"/>
                <a:cs typeface="Calibri"/>
              </a:rPr>
              <a:t> </a:t>
            </a:r>
            <a:r>
              <a:rPr sz="1800" dirty="0">
                <a:latin typeface="Calibri"/>
                <a:cs typeface="Calibri"/>
              </a:rPr>
              <a:t>ability</a:t>
            </a:r>
            <a:r>
              <a:rPr sz="1800" spc="-30" dirty="0">
                <a:latin typeface="Calibri"/>
                <a:cs typeface="Calibri"/>
              </a:rPr>
              <a:t> </a:t>
            </a:r>
            <a:r>
              <a:rPr sz="1800" dirty="0">
                <a:latin typeface="Calibri"/>
                <a:cs typeface="Calibri"/>
              </a:rPr>
              <a:t>to</a:t>
            </a:r>
            <a:r>
              <a:rPr sz="1800" spc="-45" dirty="0">
                <a:latin typeface="Calibri"/>
                <a:cs typeface="Calibri"/>
              </a:rPr>
              <a:t> </a:t>
            </a:r>
            <a:r>
              <a:rPr sz="1800" dirty="0">
                <a:latin typeface="Calibri"/>
                <a:cs typeface="Calibri"/>
              </a:rPr>
              <a:t>serially</a:t>
            </a:r>
            <a:r>
              <a:rPr sz="1800" spc="-30" dirty="0">
                <a:latin typeface="Calibri"/>
                <a:cs typeface="Calibri"/>
              </a:rPr>
              <a:t> </a:t>
            </a:r>
            <a:r>
              <a:rPr sz="1800" dirty="0">
                <a:latin typeface="Calibri"/>
                <a:cs typeface="Calibri"/>
              </a:rPr>
              <a:t>assess</a:t>
            </a:r>
            <a:r>
              <a:rPr sz="1800" spc="-65" dirty="0">
                <a:latin typeface="Calibri"/>
                <a:cs typeface="Calibri"/>
              </a:rPr>
              <a:t> </a:t>
            </a:r>
            <a:r>
              <a:rPr sz="1800" dirty="0">
                <a:latin typeface="Calibri"/>
                <a:cs typeface="Calibri"/>
              </a:rPr>
              <a:t>function</a:t>
            </a:r>
            <a:r>
              <a:rPr sz="1800" spc="-20"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valves,</a:t>
            </a:r>
            <a:r>
              <a:rPr sz="1800" spc="-40" dirty="0">
                <a:latin typeface="Calibri"/>
                <a:cs typeface="Calibri"/>
              </a:rPr>
              <a:t> </a:t>
            </a:r>
            <a:r>
              <a:rPr sz="1800" spc="-25" dirty="0">
                <a:latin typeface="Calibri"/>
                <a:cs typeface="Calibri"/>
              </a:rPr>
              <a:t>and</a:t>
            </a:r>
            <a:endParaRPr sz="1800">
              <a:latin typeface="Calibri"/>
              <a:cs typeface="Calibri"/>
            </a:endParaRPr>
          </a:p>
        </p:txBody>
      </p:sp>
      <p:sp>
        <p:nvSpPr>
          <p:cNvPr id="5" name="object 5"/>
          <p:cNvSpPr txBox="1"/>
          <p:nvPr/>
        </p:nvSpPr>
        <p:spPr>
          <a:xfrm>
            <a:off x="1634108" y="3031693"/>
            <a:ext cx="255270" cy="300355"/>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an</a:t>
            </a:r>
            <a:endParaRPr sz="1800">
              <a:latin typeface="Calibri"/>
              <a:cs typeface="Calibri"/>
            </a:endParaRPr>
          </a:p>
        </p:txBody>
      </p:sp>
      <p:sp>
        <p:nvSpPr>
          <p:cNvPr id="6" name="object 6"/>
          <p:cNvSpPr txBox="1"/>
          <p:nvPr/>
        </p:nvSpPr>
        <p:spPr>
          <a:xfrm>
            <a:off x="1928622" y="3053207"/>
            <a:ext cx="6621780" cy="280670"/>
          </a:xfrm>
          <a:prstGeom prst="rect">
            <a:avLst/>
          </a:prstGeom>
          <a:solidFill>
            <a:srgbClr val="FFFF00"/>
          </a:solidFill>
        </p:spPr>
        <p:txBody>
          <a:bodyPr vert="horz" wrap="square" lIns="0" tIns="0" rIns="0" bIns="0" rtlCol="0">
            <a:spAutoFit/>
          </a:bodyPr>
          <a:lstStyle/>
          <a:p>
            <a:pPr>
              <a:lnSpc>
                <a:spcPts val="2095"/>
              </a:lnSpc>
            </a:pPr>
            <a:r>
              <a:rPr sz="1800" spc="-10" dirty="0">
                <a:latin typeface="Calibri"/>
                <a:cs typeface="Calibri"/>
              </a:rPr>
              <a:t>echocardiogram</a:t>
            </a:r>
            <a:r>
              <a:rPr sz="1800" spc="-15" dirty="0">
                <a:latin typeface="Calibri"/>
                <a:cs typeface="Calibri"/>
              </a:rPr>
              <a:t> </a:t>
            </a:r>
            <a:r>
              <a:rPr sz="1800" dirty="0">
                <a:latin typeface="Calibri"/>
                <a:cs typeface="Calibri"/>
              </a:rPr>
              <a:t>at</a:t>
            </a:r>
            <a:r>
              <a:rPr sz="1800" spc="-30"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booking</a:t>
            </a:r>
            <a:r>
              <a:rPr sz="1800" spc="-30" dirty="0">
                <a:latin typeface="Calibri"/>
                <a:cs typeface="Calibri"/>
              </a:rPr>
              <a:t> </a:t>
            </a:r>
            <a:r>
              <a:rPr sz="1800" dirty="0">
                <a:latin typeface="Calibri"/>
                <a:cs typeface="Calibri"/>
              </a:rPr>
              <a:t>visit</a:t>
            </a:r>
            <a:r>
              <a:rPr sz="1800" spc="-25"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at</a:t>
            </a:r>
            <a:r>
              <a:rPr sz="1800" spc="-30" dirty="0">
                <a:latin typeface="Calibri"/>
                <a:cs typeface="Calibri"/>
              </a:rPr>
              <a:t> </a:t>
            </a:r>
            <a:r>
              <a:rPr sz="1800" dirty="0">
                <a:latin typeface="Calibri"/>
                <a:cs typeface="Calibri"/>
              </a:rPr>
              <a:t>around</a:t>
            </a:r>
            <a:r>
              <a:rPr sz="1800" spc="-15" dirty="0">
                <a:latin typeface="Calibri"/>
                <a:cs typeface="Calibri"/>
              </a:rPr>
              <a:t> </a:t>
            </a:r>
            <a:r>
              <a:rPr sz="1800" dirty="0">
                <a:latin typeface="Calibri"/>
                <a:cs typeface="Calibri"/>
              </a:rPr>
              <a:t>28</a:t>
            </a:r>
            <a:r>
              <a:rPr sz="1800" spc="-30" dirty="0">
                <a:latin typeface="Calibri"/>
                <a:cs typeface="Calibri"/>
              </a:rPr>
              <a:t> </a:t>
            </a:r>
            <a:r>
              <a:rPr sz="1800" dirty="0">
                <a:latin typeface="Calibri"/>
                <a:cs typeface="Calibri"/>
              </a:rPr>
              <a:t>weeks’</a:t>
            </a:r>
            <a:r>
              <a:rPr sz="1800" spc="-35" dirty="0">
                <a:latin typeface="Calibri"/>
                <a:cs typeface="Calibri"/>
              </a:rPr>
              <a:t> </a:t>
            </a:r>
            <a:r>
              <a:rPr sz="1800" spc="-10" dirty="0">
                <a:latin typeface="Calibri"/>
                <a:cs typeface="Calibri"/>
              </a:rPr>
              <a:t>gestation</a:t>
            </a:r>
            <a:endParaRPr sz="1800">
              <a:latin typeface="Calibri"/>
              <a:cs typeface="Calibri"/>
            </a:endParaRPr>
          </a:p>
        </p:txBody>
      </p:sp>
      <p:sp>
        <p:nvSpPr>
          <p:cNvPr id="7" name="object 7"/>
          <p:cNvSpPr txBox="1"/>
          <p:nvPr/>
        </p:nvSpPr>
        <p:spPr>
          <a:xfrm>
            <a:off x="8538718" y="3031693"/>
            <a:ext cx="192532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is</a:t>
            </a:r>
            <a:r>
              <a:rPr sz="1800" spc="-25" dirty="0">
                <a:latin typeface="Calibri"/>
                <a:cs typeface="Calibri"/>
              </a:rPr>
              <a:t> </a:t>
            </a:r>
            <a:r>
              <a:rPr sz="1800" dirty="0">
                <a:latin typeface="Calibri"/>
                <a:cs typeface="Calibri"/>
              </a:rPr>
              <a:t>usual.</a:t>
            </a:r>
            <a:r>
              <a:rPr sz="1800" spc="-25" dirty="0">
                <a:latin typeface="Calibri"/>
                <a:cs typeface="Calibri"/>
              </a:rPr>
              <a:t> </a:t>
            </a:r>
            <a:r>
              <a:rPr sz="1800" dirty="0">
                <a:latin typeface="Calibri"/>
                <a:cs typeface="Calibri"/>
              </a:rPr>
              <a:t>Any</a:t>
            </a:r>
            <a:r>
              <a:rPr sz="1800" spc="-30" dirty="0">
                <a:latin typeface="Calibri"/>
                <a:cs typeface="Calibri"/>
              </a:rPr>
              <a:t> </a:t>
            </a:r>
            <a:r>
              <a:rPr sz="1800" dirty="0">
                <a:latin typeface="Calibri"/>
                <a:cs typeface="Calibri"/>
              </a:rPr>
              <a:t>signs</a:t>
            </a:r>
            <a:r>
              <a:rPr sz="1800" spc="-20" dirty="0">
                <a:latin typeface="Calibri"/>
                <a:cs typeface="Calibri"/>
              </a:rPr>
              <a:t> </a:t>
            </a:r>
            <a:r>
              <a:rPr sz="1800" spc="-25" dirty="0">
                <a:latin typeface="Calibri"/>
                <a:cs typeface="Calibri"/>
              </a:rPr>
              <a:t>of</a:t>
            </a:r>
            <a:endParaRPr sz="1800">
              <a:latin typeface="Calibri"/>
              <a:cs typeface="Calibri"/>
            </a:endParaRPr>
          </a:p>
        </p:txBody>
      </p:sp>
      <p:sp>
        <p:nvSpPr>
          <p:cNvPr id="8" name="object 8"/>
          <p:cNvSpPr txBox="1"/>
          <p:nvPr/>
        </p:nvSpPr>
        <p:spPr>
          <a:xfrm>
            <a:off x="1405508" y="3279140"/>
            <a:ext cx="9364345" cy="1915795"/>
          </a:xfrm>
          <a:prstGeom prst="rect">
            <a:avLst/>
          </a:prstGeom>
        </p:spPr>
        <p:txBody>
          <a:bodyPr vert="horz" wrap="square" lIns="0" tIns="12700" rIns="0" bIns="0" rtlCol="0">
            <a:spAutoFit/>
          </a:bodyPr>
          <a:lstStyle/>
          <a:p>
            <a:pPr marL="240665">
              <a:lnSpc>
                <a:spcPct val="100000"/>
              </a:lnSpc>
              <a:spcBef>
                <a:spcPts val="100"/>
              </a:spcBef>
            </a:pPr>
            <a:r>
              <a:rPr sz="1800" spc="-10" dirty="0">
                <a:latin typeface="Calibri"/>
                <a:cs typeface="Calibri"/>
              </a:rPr>
              <a:t>deteriorating</a:t>
            </a:r>
            <a:r>
              <a:rPr sz="1800" spc="-25" dirty="0">
                <a:latin typeface="Calibri"/>
                <a:cs typeface="Calibri"/>
              </a:rPr>
              <a:t> </a:t>
            </a:r>
            <a:r>
              <a:rPr sz="1800" dirty="0">
                <a:latin typeface="Calibri"/>
                <a:cs typeface="Calibri"/>
              </a:rPr>
              <a:t>cardiac</a:t>
            </a:r>
            <a:r>
              <a:rPr sz="1800" spc="-45" dirty="0">
                <a:latin typeface="Calibri"/>
                <a:cs typeface="Calibri"/>
              </a:rPr>
              <a:t> </a:t>
            </a:r>
            <a:r>
              <a:rPr sz="1800" dirty="0">
                <a:latin typeface="Calibri"/>
                <a:cs typeface="Calibri"/>
              </a:rPr>
              <a:t>status</a:t>
            </a:r>
            <a:r>
              <a:rPr sz="1800" spc="-50" dirty="0">
                <a:latin typeface="Calibri"/>
                <a:cs typeface="Calibri"/>
              </a:rPr>
              <a:t> </a:t>
            </a:r>
            <a:r>
              <a:rPr sz="1800" dirty="0">
                <a:latin typeface="Calibri"/>
                <a:cs typeface="Calibri"/>
              </a:rPr>
              <a:t>should</a:t>
            </a:r>
            <a:r>
              <a:rPr sz="1800" spc="-35" dirty="0">
                <a:latin typeface="Calibri"/>
                <a:cs typeface="Calibri"/>
              </a:rPr>
              <a:t> </a:t>
            </a:r>
            <a:r>
              <a:rPr sz="1800" dirty="0">
                <a:latin typeface="Calibri"/>
                <a:cs typeface="Calibri"/>
              </a:rPr>
              <a:t>be</a:t>
            </a:r>
            <a:r>
              <a:rPr sz="1800" spc="-35" dirty="0">
                <a:latin typeface="Calibri"/>
                <a:cs typeface="Calibri"/>
              </a:rPr>
              <a:t> </a:t>
            </a:r>
            <a:r>
              <a:rPr sz="1800" spc="-10" dirty="0">
                <a:latin typeface="Calibri"/>
                <a:cs typeface="Calibri"/>
              </a:rPr>
              <a:t>carefully</a:t>
            </a:r>
            <a:r>
              <a:rPr sz="1800" spc="-40" dirty="0">
                <a:latin typeface="Calibri"/>
                <a:cs typeface="Calibri"/>
              </a:rPr>
              <a:t> </a:t>
            </a:r>
            <a:r>
              <a:rPr sz="1800" spc="-20" dirty="0">
                <a:latin typeface="Calibri"/>
                <a:cs typeface="Calibri"/>
              </a:rPr>
              <a:t>investigated</a:t>
            </a:r>
            <a:r>
              <a:rPr sz="1800" spc="-45" dirty="0">
                <a:latin typeface="Calibri"/>
                <a:cs typeface="Calibri"/>
              </a:rPr>
              <a:t> </a:t>
            </a:r>
            <a:r>
              <a:rPr sz="1800" dirty="0">
                <a:latin typeface="Calibri"/>
                <a:cs typeface="Calibri"/>
              </a:rPr>
              <a:t>and</a:t>
            </a:r>
            <a:r>
              <a:rPr sz="1800" spc="-35" dirty="0">
                <a:latin typeface="Calibri"/>
                <a:cs typeface="Calibri"/>
              </a:rPr>
              <a:t> </a:t>
            </a:r>
            <a:r>
              <a:rPr sz="1800" spc="-10" dirty="0">
                <a:latin typeface="Calibri"/>
                <a:cs typeface="Calibri"/>
              </a:rPr>
              <a:t>treated.</a:t>
            </a:r>
            <a:endParaRPr sz="1800">
              <a:latin typeface="Calibri"/>
              <a:cs typeface="Calibri"/>
            </a:endParaRPr>
          </a:p>
          <a:p>
            <a:pPr>
              <a:lnSpc>
                <a:spcPct val="100000"/>
              </a:lnSpc>
              <a:spcBef>
                <a:spcPts val="1780"/>
              </a:spcBef>
            </a:pPr>
            <a:endParaRPr sz="1800">
              <a:latin typeface="Calibri"/>
              <a:cs typeface="Calibri"/>
            </a:endParaRPr>
          </a:p>
          <a:p>
            <a:pPr marL="240665" marR="347980" indent="-228600">
              <a:lnSpc>
                <a:spcPts val="1939"/>
              </a:lnSpc>
              <a:buFont typeface="Wingdings"/>
              <a:buChar char=""/>
              <a:tabLst>
                <a:tab pos="240665" algn="l"/>
              </a:tabLst>
            </a:pPr>
            <a:r>
              <a:rPr sz="1800" spc="-10" dirty="0">
                <a:solidFill>
                  <a:srgbClr val="FF0000"/>
                </a:solidFill>
                <a:latin typeface="Calibri"/>
                <a:cs typeface="Calibri"/>
              </a:rPr>
              <a:t>Anticoagulation</a:t>
            </a:r>
            <a:r>
              <a:rPr sz="1800" spc="-35" dirty="0">
                <a:solidFill>
                  <a:srgbClr val="FF0000"/>
                </a:solidFill>
                <a:latin typeface="Calibri"/>
                <a:cs typeface="Calibri"/>
              </a:rPr>
              <a:t> </a:t>
            </a:r>
            <a:r>
              <a:rPr sz="1800" dirty="0">
                <a:solidFill>
                  <a:srgbClr val="FF0000"/>
                </a:solidFill>
                <a:latin typeface="Calibri"/>
                <a:cs typeface="Calibri"/>
              </a:rPr>
              <a:t>is</a:t>
            </a:r>
            <a:r>
              <a:rPr sz="1800" spc="-35" dirty="0">
                <a:solidFill>
                  <a:srgbClr val="FF0000"/>
                </a:solidFill>
                <a:latin typeface="Calibri"/>
                <a:cs typeface="Calibri"/>
              </a:rPr>
              <a:t> </a:t>
            </a:r>
            <a:r>
              <a:rPr sz="1800" dirty="0">
                <a:solidFill>
                  <a:srgbClr val="FF0000"/>
                </a:solidFill>
                <a:latin typeface="Calibri"/>
                <a:cs typeface="Calibri"/>
              </a:rPr>
              <a:t>essential</a:t>
            </a:r>
            <a:r>
              <a:rPr sz="1800" spc="-40" dirty="0">
                <a:solidFill>
                  <a:srgbClr val="FF0000"/>
                </a:solidFill>
                <a:latin typeface="Calibri"/>
                <a:cs typeface="Calibri"/>
              </a:rPr>
              <a:t> </a:t>
            </a:r>
            <a:r>
              <a:rPr sz="1800" dirty="0">
                <a:latin typeface="Calibri"/>
                <a:cs typeface="Calibri"/>
              </a:rPr>
              <a:t>in</a:t>
            </a:r>
            <a:r>
              <a:rPr sz="1800" spc="-30" dirty="0">
                <a:latin typeface="Calibri"/>
                <a:cs typeface="Calibri"/>
              </a:rPr>
              <a:t> </a:t>
            </a:r>
            <a:r>
              <a:rPr sz="1800" dirty="0">
                <a:latin typeface="Calibri"/>
                <a:cs typeface="Calibri"/>
              </a:rPr>
              <a:t>patients</a:t>
            </a:r>
            <a:r>
              <a:rPr sz="1800" spc="-45" dirty="0">
                <a:latin typeface="Calibri"/>
                <a:cs typeface="Calibri"/>
              </a:rPr>
              <a:t> </a:t>
            </a:r>
            <a:r>
              <a:rPr sz="1800" dirty="0">
                <a:latin typeface="Calibri"/>
                <a:cs typeface="Calibri"/>
              </a:rPr>
              <a:t>with</a:t>
            </a:r>
            <a:r>
              <a:rPr sz="1800" spc="-30" dirty="0">
                <a:latin typeface="Calibri"/>
                <a:cs typeface="Calibri"/>
              </a:rPr>
              <a:t> </a:t>
            </a:r>
            <a:r>
              <a:rPr sz="1800" spc="-10" dirty="0">
                <a:latin typeface="Calibri"/>
                <a:cs typeface="Calibri"/>
              </a:rPr>
              <a:t>congenital</a:t>
            </a:r>
            <a:r>
              <a:rPr sz="1800" spc="-25" dirty="0">
                <a:latin typeface="Calibri"/>
                <a:cs typeface="Calibri"/>
              </a:rPr>
              <a:t> </a:t>
            </a:r>
            <a:r>
              <a:rPr sz="1800" dirty="0">
                <a:latin typeface="Calibri"/>
                <a:cs typeface="Calibri"/>
              </a:rPr>
              <a:t>heart</a:t>
            </a:r>
            <a:r>
              <a:rPr sz="1800" spc="-45" dirty="0">
                <a:latin typeface="Calibri"/>
                <a:cs typeface="Calibri"/>
              </a:rPr>
              <a:t> </a:t>
            </a:r>
            <a:r>
              <a:rPr sz="1800" dirty="0">
                <a:latin typeface="Calibri"/>
                <a:cs typeface="Calibri"/>
              </a:rPr>
              <a:t>disease</a:t>
            </a:r>
            <a:r>
              <a:rPr sz="1800" spc="-40" dirty="0">
                <a:latin typeface="Calibri"/>
                <a:cs typeface="Calibri"/>
              </a:rPr>
              <a:t> </a:t>
            </a:r>
            <a:r>
              <a:rPr sz="1800" dirty="0">
                <a:latin typeface="Calibri"/>
                <a:cs typeface="Calibri"/>
              </a:rPr>
              <a:t>who</a:t>
            </a:r>
            <a:r>
              <a:rPr sz="1800" spc="-25" dirty="0">
                <a:latin typeface="Calibri"/>
                <a:cs typeface="Calibri"/>
              </a:rPr>
              <a:t> </a:t>
            </a:r>
            <a:r>
              <a:rPr sz="1800" dirty="0">
                <a:latin typeface="Calibri"/>
                <a:cs typeface="Calibri"/>
              </a:rPr>
              <a:t>have</a:t>
            </a:r>
            <a:r>
              <a:rPr sz="1800" spc="-35" dirty="0">
                <a:latin typeface="Calibri"/>
                <a:cs typeface="Calibri"/>
              </a:rPr>
              <a:t> </a:t>
            </a:r>
            <a:r>
              <a:rPr sz="1800" spc="-10" dirty="0">
                <a:solidFill>
                  <a:srgbClr val="FF0000"/>
                </a:solidFill>
                <a:latin typeface="Calibri"/>
                <a:cs typeface="Calibri"/>
              </a:rPr>
              <a:t>pulmonary hypertension</a:t>
            </a:r>
            <a:r>
              <a:rPr sz="1800" spc="-20" dirty="0">
                <a:solidFill>
                  <a:srgbClr val="FF0000"/>
                </a:solidFill>
                <a:latin typeface="Calibri"/>
                <a:cs typeface="Calibri"/>
              </a:rPr>
              <a:t> </a:t>
            </a:r>
            <a:r>
              <a:rPr sz="1800" dirty="0">
                <a:solidFill>
                  <a:srgbClr val="FF0000"/>
                </a:solidFill>
                <a:latin typeface="Calibri"/>
                <a:cs typeface="Calibri"/>
              </a:rPr>
              <a:t>(PH)</a:t>
            </a:r>
            <a:r>
              <a:rPr sz="1800" spc="5" dirty="0">
                <a:solidFill>
                  <a:srgbClr val="FF0000"/>
                </a:solidFill>
                <a:latin typeface="Calibri"/>
                <a:cs typeface="Calibri"/>
              </a:rPr>
              <a:t> </a:t>
            </a:r>
            <a:r>
              <a:rPr sz="1800" dirty="0">
                <a:solidFill>
                  <a:srgbClr val="FF0000"/>
                </a:solidFill>
                <a:latin typeface="Calibri"/>
                <a:cs typeface="Calibri"/>
              </a:rPr>
              <a:t>or</a:t>
            </a:r>
            <a:r>
              <a:rPr sz="1800" spc="-20" dirty="0">
                <a:solidFill>
                  <a:srgbClr val="FF0000"/>
                </a:solidFill>
                <a:latin typeface="Calibri"/>
                <a:cs typeface="Calibri"/>
              </a:rPr>
              <a:t> </a:t>
            </a:r>
            <a:r>
              <a:rPr sz="1800" dirty="0">
                <a:solidFill>
                  <a:srgbClr val="FF0000"/>
                </a:solidFill>
                <a:latin typeface="Calibri"/>
                <a:cs typeface="Calibri"/>
              </a:rPr>
              <a:t>artificial</a:t>
            </a:r>
            <a:r>
              <a:rPr sz="1800" spc="-5" dirty="0">
                <a:solidFill>
                  <a:srgbClr val="FF0000"/>
                </a:solidFill>
                <a:latin typeface="Calibri"/>
                <a:cs typeface="Calibri"/>
              </a:rPr>
              <a:t> </a:t>
            </a:r>
            <a:r>
              <a:rPr sz="1800" dirty="0">
                <a:solidFill>
                  <a:srgbClr val="FF0000"/>
                </a:solidFill>
                <a:latin typeface="Calibri"/>
                <a:cs typeface="Calibri"/>
              </a:rPr>
              <a:t>valve</a:t>
            </a:r>
            <a:r>
              <a:rPr sz="1800" spc="-35" dirty="0">
                <a:solidFill>
                  <a:srgbClr val="FF0000"/>
                </a:solidFill>
                <a:latin typeface="Calibri"/>
                <a:cs typeface="Calibri"/>
              </a:rPr>
              <a:t> </a:t>
            </a:r>
            <a:r>
              <a:rPr sz="1800" spc="-10" dirty="0">
                <a:solidFill>
                  <a:srgbClr val="FF0000"/>
                </a:solidFill>
                <a:latin typeface="Calibri"/>
                <a:cs typeface="Calibri"/>
              </a:rPr>
              <a:t>replacements</a:t>
            </a:r>
            <a:r>
              <a:rPr sz="1800" spc="-10" dirty="0">
                <a:latin typeface="Calibri"/>
                <a:cs typeface="Calibri"/>
              </a:rPr>
              <a:t>,</a:t>
            </a:r>
            <a:r>
              <a:rPr sz="1800" spc="-20" dirty="0">
                <a:latin typeface="Calibri"/>
                <a:cs typeface="Calibri"/>
              </a:rPr>
              <a:t> </a:t>
            </a:r>
            <a:r>
              <a:rPr sz="1800" dirty="0">
                <a:latin typeface="Calibri"/>
                <a:cs typeface="Calibri"/>
              </a:rPr>
              <a:t>and</a:t>
            </a:r>
            <a:r>
              <a:rPr sz="1800" spc="-15"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those</a:t>
            </a:r>
            <a:r>
              <a:rPr sz="1800" spc="-20" dirty="0">
                <a:latin typeface="Calibri"/>
                <a:cs typeface="Calibri"/>
              </a:rPr>
              <a:t> </a:t>
            </a:r>
            <a:r>
              <a:rPr sz="1800" dirty="0">
                <a:latin typeface="Calibri"/>
                <a:cs typeface="Calibri"/>
              </a:rPr>
              <a:t>in</a:t>
            </a:r>
            <a:r>
              <a:rPr sz="1800" spc="-20" dirty="0">
                <a:latin typeface="Calibri"/>
                <a:cs typeface="Calibri"/>
              </a:rPr>
              <a:t> </a:t>
            </a:r>
            <a:r>
              <a:rPr sz="1800" dirty="0">
                <a:latin typeface="Calibri"/>
                <a:cs typeface="Calibri"/>
              </a:rPr>
              <a:t>or</a:t>
            </a:r>
            <a:r>
              <a:rPr sz="1800" spc="-25" dirty="0">
                <a:latin typeface="Calibri"/>
                <a:cs typeface="Calibri"/>
              </a:rPr>
              <a:t> </a:t>
            </a:r>
            <a:r>
              <a:rPr sz="1800" dirty="0">
                <a:latin typeface="Calibri"/>
                <a:cs typeface="Calibri"/>
              </a:rPr>
              <a:t>at</a:t>
            </a:r>
            <a:r>
              <a:rPr sz="1800" spc="-20" dirty="0">
                <a:latin typeface="Calibri"/>
                <a:cs typeface="Calibri"/>
              </a:rPr>
              <a:t> </a:t>
            </a:r>
            <a:r>
              <a:rPr sz="1800" dirty="0">
                <a:solidFill>
                  <a:srgbClr val="FF0000"/>
                </a:solidFill>
                <a:latin typeface="Calibri"/>
                <a:cs typeface="Calibri"/>
              </a:rPr>
              <a:t>risk</a:t>
            </a:r>
            <a:r>
              <a:rPr sz="1800" spc="-25" dirty="0">
                <a:solidFill>
                  <a:srgbClr val="FF0000"/>
                </a:solidFill>
                <a:latin typeface="Calibri"/>
                <a:cs typeface="Calibri"/>
              </a:rPr>
              <a:t> </a:t>
            </a:r>
            <a:r>
              <a:rPr sz="1800" dirty="0">
                <a:solidFill>
                  <a:srgbClr val="FF0000"/>
                </a:solidFill>
                <a:latin typeface="Calibri"/>
                <a:cs typeface="Calibri"/>
              </a:rPr>
              <a:t>of</a:t>
            </a:r>
            <a:r>
              <a:rPr sz="1800" spc="-25" dirty="0">
                <a:solidFill>
                  <a:srgbClr val="FF0000"/>
                </a:solidFill>
                <a:latin typeface="Calibri"/>
                <a:cs typeface="Calibri"/>
              </a:rPr>
              <a:t> </a:t>
            </a:r>
            <a:r>
              <a:rPr sz="1800" dirty="0">
                <a:solidFill>
                  <a:srgbClr val="FF0000"/>
                </a:solidFill>
                <a:latin typeface="Calibri"/>
                <a:cs typeface="Calibri"/>
              </a:rPr>
              <a:t>atrial</a:t>
            </a:r>
            <a:r>
              <a:rPr sz="1800" spc="-20" dirty="0">
                <a:solidFill>
                  <a:srgbClr val="FF0000"/>
                </a:solidFill>
                <a:latin typeface="Calibri"/>
                <a:cs typeface="Calibri"/>
              </a:rPr>
              <a:t> </a:t>
            </a:r>
            <a:r>
              <a:rPr sz="1800" spc="-10" dirty="0">
                <a:solidFill>
                  <a:srgbClr val="FF0000"/>
                </a:solidFill>
                <a:latin typeface="Calibri"/>
                <a:cs typeface="Calibri"/>
              </a:rPr>
              <a:t>fibrillation</a:t>
            </a:r>
            <a:r>
              <a:rPr sz="1800" spc="-10" dirty="0">
                <a:latin typeface="Calibri"/>
                <a:cs typeface="Calibri"/>
              </a:rPr>
              <a:t>.</a:t>
            </a:r>
            <a:endParaRPr sz="1800">
              <a:latin typeface="Calibri"/>
              <a:cs typeface="Calibri"/>
            </a:endParaRPr>
          </a:p>
          <a:p>
            <a:pPr marL="292735" indent="-280035">
              <a:lnSpc>
                <a:spcPts val="2055"/>
              </a:lnSpc>
              <a:spcBef>
                <a:spcPts val="755"/>
              </a:spcBef>
              <a:buFont typeface="Wingdings"/>
              <a:buChar char=""/>
              <a:tabLst>
                <a:tab pos="292735" algn="l"/>
              </a:tabLst>
            </a:pPr>
            <a:r>
              <a:rPr sz="1800" dirty="0">
                <a:latin typeface="Calibri"/>
                <a:cs typeface="Calibri"/>
              </a:rPr>
              <a:t>The</a:t>
            </a:r>
            <a:r>
              <a:rPr sz="1800" spc="-35" dirty="0">
                <a:latin typeface="Calibri"/>
                <a:cs typeface="Calibri"/>
              </a:rPr>
              <a:t> </a:t>
            </a:r>
            <a:r>
              <a:rPr sz="1800" dirty="0">
                <a:latin typeface="Calibri"/>
                <a:cs typeface="Calibri"/>
              </a:rPr>
              <a:t>use</a:t>
            </a:r>
            <a:r>
              <a:rPr sz="1800" spc="-35" dirty="0">
                <a:latin typeface="Calibri"/>
                <a:cs typeface="Calibri"/>
              </a:rPr>
              <a:t> </a:t>
            </a:r>
            <a:r>
              <a:rPr sz="1800" dirty="0">
                <a:latin typeface="Calibri"/>
                <a:cs typeface="Calibri"/>
              </a:rPr>
              <a:t>of</a:t>
            </a:r>
            <a:r>
              <a:rPr sz="1800" spc="-35" dirty="0">
                <a:latin typeface="Calibri"/>
                <a:cs typeface="Calibri"/>
              </a:rPr>
              <a:t> </a:t>
            </a:r>
            <a:r>
              <a:rPr sz="1800" spc="-10" dirty="0">
                <a:latin typeface="Calibri"/>
                <a:cs typeface="Calibri"/>
              </a:rPr>
              <a:t>anticoagulants</a:t>
            </a:r>
            <a:r>
              <a:rPr sz="1800" spc="-40" dirty="0">
                <a:latin typeface="Calibri"/>
                <a:cs typeface="Calibri"/>
              </a:rPr>
              <a:t> </a:t>
            </a:r>
            <a:r>
              <a:rPr sz="1800" dirty="0">
                <a:latin typeface="Calibri"/>
                <a:cs typeface="Calibri"/>
              </a:rPr>
              <a:t>during</a:t>
            </a:r>
            <a:r>
              <a:rPr sz="1800" spc="-25" dirty="0">
                <a:latin typeface="Calibri"/>
                <a:cs typeface="Calibri"/>
              </a:rPr>
              <a:t> </a:t>
            </a:r>
            <a:r>
              <a:rPr sz="1800" dirty="0">
                <a:latin typeface="Calibri"/>
                <a:cs typeface="Calibri"/>
              </a:rPr>
              <a:t>pregnancy</a:t>
            </a:r>
            <a:r>
              <a:rPr sz="1800" spc="-35" dirty="0">
                <a:latin typeface="Calibri"/>
                <a:cs typeface="Calibri"/>
              </a:rPr>
              <a:t> </a:t>
            </a:r>
            <a:r>
              <a:rPr sz="1800" dirty="0">
                <a:latin typeface="Calibri"/>
                <a:cs typeface="Calibri"/>
              </a:rPr>
              <a:t>is</a:t>
            </a:r>
            <a:r>
              <a:rPr sz="1800" spc="-40" dirty="0">
                <a:latin typeface="Calibri"/>
                <a:cs typeface="Calibri"/>
              </a:rPr>
              <a:t> </a:t>
            </a:r>
            <a:r>
              <a:rPr sz="1800" dirty="0">
                <a:latin typeface="Calibri"/>
                <a:cs typeface="Calibri"/>
              </a:rPr>
              <a:t>a</a:t>
            </a:r>
            <a:r>
              <a:rPr sz="1800" spc="-20" dirty="0">
                <a:latin typeface="Calibri"/>
                <a:cs typeface="Calibri"/>
              </a:rPr>
              <a:t> </a:t>
            </a:r>
            <a:r>
              <a:rPr sz="1800" u="heavy" spc="-10" dirty="0">
                <a:uFill>
                  <a:solidFill>
                    <a:srgbClr val="000000"/>
                  </a:solidFill>
                </a:uFill>
                <a:latin typeface="Calibri"/>
                <a:cs typeface="Calibri"/>
              </a:rPr>
              <a:t>complicated</a:t>
            </a:r>
            <a:r>
              <a:rPr sz="1800" u="heavy" spc="-15" dirty="0">
                <a:uFill>
                  <a:solidFill>
                    <a:srgbClr val="000000"/>
                  </a:solidFill>
                </a:uFill>
                <a:latin typeface="Calibri"/>
                <a:cs typeface="Calibri"/>
              </a:rPr>
              <a:t> </a:t>
            </a:r>
            <a:r>
              <a:rPr sz="1800" u="heavy" dirty="0">
                <a:uFill>
                  <a:solidFill>
                    <a:srgbClr val="000000"/>
                  </a:solidFill>
                </a:uFill>
                <a:latin typeface="Calibri"/>
                <a:cs typeface="Calibri"/>
              </a:rPr>
              <a:t>issue</a:t>
            </a:r>
            <a:r>
              <a:rPr sz="1800" spc="-45" dirty="0">
                <a:latin typeface="Calibri"/>
                <a:cs typeface="Calibri"/>
              </a:rPr>
              <a:t> </a:t>
            </a:r>
            <a:r>
              <a:rPr sz="1800" dirty="0">
                <a:latin typeface="Calibri"/>
                <a:cs typeface="Calibri"/>
              </a:rPr>
              <a:t>because</a:t>
            </a:r>
            <a:r>
              <a:rPr sz="1800" spc="-40" dirty="0">
                <a:latin typeface="Calibri"/>
                <a:cs typeface="Calibri"/>
              </a:rPr>
              <a:t> </a:t>
            </a:r>
            <a:r>
              <a:rPr sz="1800" dirty="0">
                <a:latin typeface="Calibri"/>
                <a:cs typeface="Calibri"/>
              </a:rPr>
              <a:t>warfarin</a:t>
            </a:r>
            <a:r>
              <a:rPr sz="1800" spc="-20" dirty="0">
                <a:latin typeface="Calibri"/>
                <a:cs typeface="Calibri"/>
              </a:rPr>
              <a:t> </a:t>
            </a:r>
            <a:r>
              <a:rPr sz="1800" dirty="0">
                <a:latin typeface="Calibri"/>
                <a:cs typeface="Calibri"/>
              </a:rPr>
              <a:t>is</a:t>
            </a:r>
            <a:r>
              <a:rPr sz="1800" spc="-40" dirty="0">
                <a:latin typeface="Calibri"/>
                <a:cs typeface="Calibri"/>
              </a:rPr>
              <a:t> </a:t>
            </a:r>
            <a:r>
              <a:rPr sz="1800" spc="-10" dirty="0">
                <a:latin typeface="Calibri"/>
                <a:cs typeface="Calibri"/>
              </a:rPr>
              <a:t>teratogenic</a:t>
            </a:r>
            <a:endParaRPr sz="1800">
              <a:latin typeface="Calibri"/>
              <a:cs typeface="Calibri"/>
            </a:endParaRPr>
          </a:p>
          <a:p>
            <a:pPr marL="240665">
              <a:lnSpc>
                <a:spcPts val="2055"/>
              </a:lnSpc>
            </a:pPr>
            <a:r>
              <a:rPr sz="1800" dirty="0">
                <a:latin typeface="Calibri"/>
                <a:cs typeface="Calibri"/>
              </a:rPr>
              <a:t>if</a:t>
            </a:r>
            <a:r>
              <a:rPr sz="1800" spc="-35" dirty="0">
                <a:latin typeface="Calibri"/>
                <a:cs typeface="Calibri"/>
              </a:rPr>
              <a:t> </a:t>
            </a:r>
            <a:r>
              <a:rPr sz="1800" dirty="0">
                <a:latin typeface="Calibri"/>
                <a:cs typeface="Calibri"/>
              </a:rPr>
              <a:t>used</a:t>
            </a:r>
            <a:r>
              <a:rPr sz="1800" spc="-45" dirty="0">
                <a:latin typeface="Calibri"/>
                <a:cs typeface="Calibri"/>
              </a:rPr>
              <a:t> </a:t>
            </a:r>
            <a:r>
              <a:rPr sz="1800" dirty="0">
                <a:latin typeface="Calibri"/>
                <a:cs typeface="Calibri"/>
              </a:rPr>
              <a:t>in</a:t>
            </a:r>
            <a:r>
              <a:rPr sz="1800" spc="-35"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first</a:t>
            </a:r>
            <a:r>
              <a:rPr sz="1800" spc="-35" dirty="0">
                <a:latin typeface="Calibri"/>
                <a:cs typeface="Calibri"/>
              </a:rPr>
              <a:t> </a:t>
            </a:r>
            <a:r>
              <a:rPr sz="1800" spc="-20" dirty="0">
                <a:latin typeface="Calibri"/>
                <a:cs typeface="Calibri"/>
              </a:rPr>
              <a:t>trimester,</a:t>
            </a:r>
            <a:r>
              <a:rPr sz="1800" spc="-40" dirty="0">
                <a:latin typeface="Calibri"/>
                <a:cs typeface="Calibri"/>
              </a:rPr>
              <a:t> </a:t>
            </a:r>
            <a:r>
              <a:rPr sz="1800" dirty="0">
                <a:latin typeface="Calibri"/>
                <a:cs typeface="Calibri"/>
              </a:rPr>
              <a:t>and</a:t>
            </a:r>
            <a:r>
              <a:rPr sz="1800" spc="-30" dirty="0">
                <a:latin typeface="Calibri"/>
                <a:cs typeface="Calibri"/>
              </a:rPr>
              <a:t> </a:t>
            </a:r>
            <a:r>
              <a:rPr sz="1800" dirty="0">
                <a:latin typeface="Calibri"/>
                <a:cs typeface="Calibri"/>
              </a:rPr>
              <a:t>is</a:t>
            </a:r>
            <a:r>
              <a:rPr sz="1800" spc="-40" dirty="0">
                <a:latin typeface="Calibri"/>
                <a:cs typeface="Calibri"/>
              </a:rPr>
              <a:t> </a:t>
            </a:r>
            <a:r>
              <a:rPr sz="1800" dirty="0">
                <a:latin typeface="Calibri"/>
                <a:cs typeface="Calibri"/>
              </a:rPr>
              <a:t>linked</a:t>
            </a:r>
            <a:r>
              <a:rPr sz="1800" spc="-30" dirty="0">
                <a:latin typeface="Calibri"/>
                <a:cs typeface="Calibri"/>
              </a:rPr>
              <a:t> </a:t>
            </a:r>
            <a:r>
              <a:rPr sz="1800" dirty="0">
                <a:latin typeface="Calibri"/>
                <a:cs typeface="Calibri"/>
              </a:rPr>
              <a:t>with</a:t>
            </a:r>
            <a:r>
              <a:rPr sz="1800" spc="-35" dirty="0">
                <a:latin typeface="Calibri"/>
                <a:cs typeface="Calibri"/>
              </a:rPr>
              <a:t> </a:t>
            </a:r>
            <a:r>
              <a:rPr sz="1800" dirty="0">
                <a:latin typeface="Calibri"/>
                <a:cs typeface="Calibri"/>
              </a:rPr>
              <a:t>fetal</a:t>
            </a:r>
            <a:r>
              <a:rPr sz="1800" spc="-20" dirty="0">
                <a:latin typeface="Calibri"/>
                <a:cs typeface="Calibri"/>
              </a:rPr>
              <a:t> </a:t>
            </a:r>
            <a:r>
              <a:rPr sz="1800" spc="-10" dirty="0">
                <a:latin typeface="Calibri"/>
                <a:cs typeface="Calibri"/>
              </a:rPr>
              <a:t>intracranial</a:t>
            </a:r>
            <a:r>
              <a:rPr sz="1800" spc="-40" dirty="0">
                <a:latin typeface="Calibri"/>
                <a:cs typeface="Calibri"/>
              </a:rPr>
              <a:t> </a:t>
            </a:r>
            <a:r>
              <a:rPr sz="1800" dirty="0">
                <a:latin typeface="Calibri"/>
                <a:cs typeface="Calibri"/>
              </a:rPr>
              <a:t>hemorrhage</a:t>
            </a:r>
            <a:r>
              <a:rPr sz="1800" spc="-40" dirty="0">
                <a:latin typeface="Calibri"/>
                <a:cs typeface="Calibri"/>
              </a:rPr>
              <a:t> </a:t>
            </a:r>
            <a:r>
              <a:rPr sz="1800" dirty="0">
                <a:latin typeface="Calibri"/>
                <a:cs typeface="Calibri"/>
              </a:rPr>
              <a:t>in</a:t>
            </a:r>
            <a:r>
              <a:rPr sz="1800" spc="-35" dirty="0">
                <a:latin typeface="Calibri"/>
                <a:cs typeface="Calibri"/>
              </a:rPr>
              <a:t> </a:t>
            </a:r>
            <a:r>
              <a:rPr sz="1800" dirty="0">
                <a:latin typeface="Calibri"/>
                <a:cs typeface="Calibri"/>
              </a:rPr>
              <a:t>the</a:t>
            </a:r>
            <a:r>
              <a:rPr sz="1800" spc="-30" dirty="0">
                <a:latin typeface="Calibri"/>
                <a:cs typeface="Calibri"/>
              </a:rPr>
              <a:t> </a:t>
            </a:r>
            <a:r>
              <a:rPr sz="1800" dirty="0">
                <a:latin typeface="Calibri"/>
                <a:cs typeface="Calibri"/>
              </a:rPr>
              <a:t>third</a:t>
            </a:r>
            <a:r>
              <a:rPr sz="1800" spc="-35" dirty="0">
                <a:latin typeface="Calibri"/>
                <a:cs typeface="Calibri"/>
              </a:rPr>
              <a:t> </a:t>
            </a:r>
            <a:r>
              <a:rPr sz="1800" spc="-10" dirty="0">
                <a:latin typeface="Calibri"/>
                <a:cs typeface="Calibri"/>
              </a:rPr>
              <a:t>trimester.</a:t>
            </a:r>
            <a:endParaRPr sz="1800">
              <a:latin typeface="Calibri"/>
              <a:cs typeface="Calibri"/>
            </a:endParaRPr>
          </a:p>
        </p:txBody>
      </p:sp>
      <p:sp>
        <p:nvSpPr>
          <p:cNvPr id="9" name="object 9"/>
          <p:cNvSpPr txBox="1"/>
          <p:nvPr/>
        </p:nvSpPr>
        <p:spPr>
          <a:xfrm>
            <a:off x="1405508" y="5268214"/>
            <a:ext cx="13017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Wingdings"/>
                <a:cs typeface="Wingdings"/>
              </a:rPr>
              <a:t></a:t>
            </a:r>
            <a:endParaRPr sz="1800">
              <a:latin typeface="Wingdings"/>
              <a:cs typeface="Wingdings"/>
            </a:endParaRPr>
          </a:p>
        </p:txBody>
      </p:sp>
      <p:sp>
        <p:nvSpPr>
          <p:cNvPr id="10" name="object 10"/>
          <p:cNvSpPr txBox="1"/>
          <p:nvPr/>
        </p:nvSpPr>
        <p:spPr>
          <a:xfrm>
            <a:off x="1698498" y="5288915"/>
            <a:ext cx="2955290" cy="280670"/>
          </a:xfrm>
          <a:prstGeom prst="rect">
            <a:avLst/>
          </a:prstGeom>
          <a:solidFill>
            <a:srgbClr val="FFFF00"/>
          </a:solidFill>
        </p:spPr>
        <p:txBody>
          <a:bodyPr vert="horz" wrap="square" lIns="0" tIns="0" rIns="0" bIns="0" rtlCol="0">
            <a:spAutoFit/>
          </a:bodyPr>
          <a:lstStyle/>
          <a:p>
            <a:pPr>
              <a:lnSpc>
                <a:spcPts val="2095"/>
              </a:lnSpc>
            </a:pPr>
            <a:r>
              <a:rPr sz="1800" dirty="0">
                <a:latin typeface="Calibri"/>
                <a:cs typeface="Calibri"/>
              </a:rPr>
              <a:t>Low-</a:t>
            </a:r>
            <a:r>
              <a:rPr sz="1800" spc="-25" dirty="0">
                <a:latin typeface="Calibri"/>
                <a:cs typeface="Calibri"/>
              </a:rPr>
              <a:t> </a:t>
            </a:r>
            <a:r>
              <a:rPr sz="1800" spc="-10" dirty="0">
                <a:latin typeface="Calibri"/>
                <a:cs typeface="Calibri"/>
              </a:rPr>
              <a:t>molecular-</a:t>
            </a:r>
            <a:r>
              <a:rPr sz="1800" dirty="0">
                <a:latin typeface="Calibri"/>
                <a:cs typeface="Calibri"/>
              </a:rPr>
              <a:t>weight</a:t>
            </a:r>
            <a:r>
              <a:rPr sz="1800" spc="-25" dirty="0">
                <a:latin typeface="Calibri"/>
                <a:cs typeface="Calibri"/>
              </a:rPr>
              <a:t> </a:t>
            </a:r>
            <a:r>
              <a:rPr sz="1800" spc="-10" dirty="0">
                <a:latin typeface="Calibri"/>
                <a:cs typeface="Calibri"/>
              </a:rPr>
              <a:t>heparin</a:t>
            </a:r>
            <a:endParaRPr sz="1800">
              <a:latin typeface="Calibri"/>
              <a:cs typeface="Calibri"/>
            </a:endParaRPr>
          </a:p>
        </p:txBody>
      </p:sp>
      <p:sp>
        <p:nvSpPr>
          <p:cNvPr id="11" name="object 11"/>
          <p:cNvSpPr txBox="1"/>
          <p:nvPr/>
        </p:nvSpPr>
        <p:spPr>
          <a:xfrm>
            <a:off x="4641341" y="5268214"/>
            <a:ext cx="58915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is</a:t>
            </a:r>
            <a:r>
              <a:rPr sz="1800" spc="-30" dirty="0">
                <a:latin typeface="Calibri"/>
                <a:cs typeface="Calibri"/>
              </a:rPr>
              <a:t> </a:t>
            </a:r>
            <a:r>
              <a:rPr sz="1800" dirty="0">
                <a:latin typeface="Calibri"/>
                <a:cs typeface="Calibri"/>
              </a:rPr>
              <a:t>often</a:t>
            </a:r>
            <a:r>
              <a:rPr sz="1800" spc="-10" dirty="0">
                <a:latin typeface="Calibri"/>
                <a:cs typeface="Calibri"/>
              </a:rPr>
              <a:t> </a:t>
            </a:r>
            <a:r>
              <a:rPr sz="1800" dirty="0">
                <a:latin typeface="Calibri"/>
                <a:cs typeface="Calibri"/>
              </a:rPr>
              <a:t>used</a:t>
            </a:r>
            <a:r>
              <a:rPr sz="1800" spc="-30" dirty="0">
                <a:latin typeface="Calibri"/>
                <a:cs typeface="Calibri"/>
              </a:rPr>
              <a:t> </a:t>
            </a:r>
            <a:r>
              <a:rPr sz="1800" dirty="0">
                <a:latin typeface="Calibri"/>
                <a:cs typeface="Calibri"/>
              </a:rPr>
              <a:t>as</a:t>
            </a:r>
            <a:r>
              <a:rPr sz="1800" spc="-35" dirty="0">
                <a:latin typeface="Calibri"/>
                <a:cs typeface="Calibri"/>
              </a:rPr>
              <a:t> </a:t>
            </a:r>
            <a:r>
              <a:rPr sz="1800" dirty="0">
                <a:latin typeface="Calibri"/>
                <a:cs typeface="Calibri"/>
              </a:rPr>
              <a:t>an</a:t>
            </a:r>
            <a:r>
              <a:rPr sz="1800" spc="-15" dirty="0">
                <a:latin typeface="Calibri"/>
                <a:cs typeface="Calibri"/>
              </a:rPr>
              <a:t> </a:t>
            </a:r>
            <a:r>
              <a:rPr sz="1800" spc="-10" dirty="0">
                <a:latin typeface="Calibri"/>
                <a:cs typeface="Calibri"/>
              </a:rPr>
              <a:t>alternative</a:t>
            </a:r>
            <a:r>
              <a:rPr sz="1800" spc="-25" dirty="0">
                <a:latin typeface="Calibri"/>
                <a:cs typeface="Calibri"/>
              </a:rPr>
              <a:t> </a:t>
            </a:r>
            <a:r>
              <a:rPr sz="1800" dirty="0">
                <a:latin typeface="Calibri"/>
                <a:cs typeface="Calibri"/>
              </a:rPr>
              <a:t>to</a:t>
            </a:r>
            <a:r>
              <a:rPr sz="1800" spc="-30" dirty="0">
                <a:latin typeface="Calibri"/>
                <a:cs typeface="Calibri"/>
              </a:rPr>
              <a:t> </a:t>
            </a:r>
            <a:r>
              <a:rPr sz="1800" spc="-10" dirty="0">
                <a:latin typeface="Calibri"/>
                <a:cs typeface="Calibri"/>
              </a:rPr>
              <a:t>warfarin, </a:t>
            </a:r>
            <a:r>
              <a:rPr sz="1800" dirty="0">
                <a:latin typeface="Calibri"/>
                <a:cs typeface="Calibri"/>
              </a:rPr>
              <a:t>especially</a:t>
            </a:r>
            <a:r>
              <a:rPr sz="1800" spc="-20" dirty="0">
                <a:latin typeface="Calibri"/>
                <a:cs typeface="Calibri"/>
              </a:rPr>
              <a:t> </a:t>
            </a:r>
            <a:r>
              <a:rPr sz="1800" dirty="0">
                <a:latin typeface="Calibri"/>
                <a:cs typeface="Calibri"/>
              </a:rPr>
              <a:t>in</a:t>
            </a:r>
            <a:r>
              <a:rPr sz="1800" spc="-15"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first</a:t>
            </a:r>
            <a:endParaRPr sz="1800">
              <a:latin typeface="Calibri"/>
              <a:cs typeface="Calibri"/>
            </a:endParaRPr>
          </a:p>
        </p:txBody>
      </p:sp>
      <p:sp>
        <p:nvSpPr>
          <p:cNvPr id="12" name="object 12"/>
          <p:cNvSpPr txBox="1"/>
          <p:nvPr/>
        </p:nvSpPr>
        <p:spPr>
          <a:xfrm>
            <a:off x="1634108" y="5515152"/>
            <a:ext cx="569468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and</a:t>
            </a:r>
            <a:r>
              <a:rPr sz="1800" spc="-30" dirty="0">
                <a:latin typeface="Calibri"/>
                <a:cs typeface="Calibri"/>
              </a:rPr>
              <a:t> </a:t>
            </a:r>
            <a:r>
              <a:rPr sz="1800" dirty="0">
                <a:latin typeface="Calibri"/>
                <a:cs typeface="Calibri"/>
              </a:rPr>
              <a:t>third</a:t>
            </a:r>
            <a:r>
              <a:rPr sz="1800" spc="-35" dirty="0">
                <a:latin typeface="Calibri"/>
                <a:cs typeface="Calibri"/>
              </a:rPr>
              <a:t> </a:t>
            </a:r>
            <a:r>
              <a:rPr sz="1800" spc="-20" dirty="0">
                <a:latin typeface="Calibri"/>
                <a:cs typeface="Calibri"/>
              </a:rPr>
              <a:t>trimester,</a:t>
            </a:r>
            <a:r>
              <a:rPr sz="1800" spc="-40" dirty="0">
                <a:latin typeface="Calibri"/>
                <a:cs typeface="Calibri"/>
              </a:rPr>
              <a:t> </a:t>
            </a:r>
            <a:r>
              <a:rPr sz="1800" dirty="0">
                <a:latin typeface="Calibri"/>
                <a:cs typeface="Calibri"/>
              </a:rPr>
              <a:t>and</a:t>
            </a:r>
            <a:r>
              <a:rPr sz="1800" spc="-25" dirty="0">
                <a:latin typeface="Calibri"/>
                <a:cs typeface="Calibri"/>
              </a:rPr>
              <a:t> </a:t>
            </a:r>
            <a:r>
              <a:rPr sz="1800" dirty="0">
                <a:latin typeface="Calibri"/>
                <a:cs typeface="Calibri"/>
              </a:rPr>
              <a:t>can</a:t>
            </a:r>
            <a:r>
              <a:rPr sz="1800" spc="-45" dirty="0">
                <a:latin typeface="Calibri"/>
                <a:cs typeface="Calibri"/>
              </a:rPr>
              <a:t> </a:t>
            </a:r>
            <a:r>
              <a:rPr sz="1800" dirty="0">
                <a:latin typeface="Calibri"/>
                <a:cs typeface="Calibri"/>
              </a:rPr>
              <a:t>be</a:t>
            </a:r>
            <a:r>
              <a:rPr sz="1800" spc="-30" dirty="0">
                <a:latin typeface="Calibri"/>
                <a:cs typeface="Calibri"/>
              </a:rPr>
              <a:t> </a:t>
            </a:r>
            <a:r>
              <a:rPr sz="1800" spc="-10" dirty="0">
                <a:latin typeface="Calibri"/>
                <a:cs typeface="Calibri"/>
              </a:rPr>
              <a:t>titrated</a:t>
            </a:r>
            <a:r>
              <a:rPr sz="1800" spc="-30" dirty="0">
                <a:latin typeface="Calibri"/>
                <a:cs typeface="Calibri"/>
              </a:rPr>
              <a:t> </a:t>
            </a:r>
            <a:r>
              <a:rPr sz="1800" dirty="0">
                <a:latin typeface="Calibri"/>
                <a:cs typeface="Calibri"/>
              </a:rPr>
              <a:t>using</a:t>
            </a:r>
            <a:r>
              <a:rPr sz="1800" spc="-35" dirty="0">
                <a:latin typeface="Calibri"/>
                <a:cs typeface="Calibri"/>
              </a:rPr>
              <a:t> </a:t>
            </a:r>
            <a:r>
              <a:rPr sz="1800" dirty="0">
                <a:latin typeface="Calibri"/>
                <a:cs typeface="Calibri"/>
              </a:rPr>
              <a:t>factor</a:t>
            </a:r>
            <a:r>
              <a:rPr sz="1800" spc="-15" dirty="0">
                <a:latin typeface="Calibri"/>
                <a:cs typeface="Calibri"/>
              </a:rPr>
              <a:t> </a:t>
            </a:r>
            <a:r>
              <a:rPr sz="1800" dirty="0">
                <a:latin typeface="Calibri"/>
                <a:cs typeface="Calibri"/>
              </a:rPr>
              <a:t>Xa</a:t>
            </a:r>
            <a:r>
              <a:rPr sz="1800" spc="-35" dirty="0">
                <a:latin typeface="Calibri"/>
                <a:cs typeface="Calibri"/>
              </a:rPr>
              <a:t> </a:t>
            </a:r>
            <a:r>
              <a:rPr sz="1800" spc="-10" dirty="0">
                <a:latin typeface="Calibri"/>
                <a:cs typeface="Calibri"/>
              </a:rPr>
              <a:t>levels.</a:t>
            </a:r>
            <a:endParaRPr sz="1800">
              <a:latin typeface="Calibri"/>
              <a:cs typeface="Calibri"/>
            </a:endParaRPr>
          </a:p>
        </p:txBody>
      </p:sp>
      <p:sp>
        <p:nvSpPr>
          <p:cNvPr id="13" name="object 13"/>
          <p:cNvSpPr/>
          <p:nvPr/>
        </p:nvSpPr>
        <p:spPr>
          <a:xfrm>
            <a:off x="8602980" y="5721096"/>
            <a:ext cx="2263140" cy="1137285"/>
          </a:xfrm>
          <a:custGeom>
            <a:avLst/>
            <a:gdLst/>
            <a:ahLst/>
            <a:cxnLst/>
            <a:rect l="l" t="t" r="r" b="b"/>
            <a:pathLst>
              <a:path w="2263140" h="1137284">
                <a:moveTo>
                  <a:pt x="2263140" y="1136904"/>
                </a:moveTo>
                <a:lnTo>
                  <a:pt x="1131570" y="0"/>
                </a:lnTo>
                <a:lnTo>
                  <a:pt x="741807" y="391604"/>
                </a:lnTo>
                <a:lnTo>
                  <a:pt x="529082" y="178904"/>
                </a:lnTo>
                <a:lnTo>
                  <a:pt x="72771" y="635254"/>
                </a:lnTo>
                <a:lnTo>
                  <a:pt x="286524" y="849033"/>
                </a:lnTo>
                <a:lnTo>
                  <a:pt x="0" y="1136904"/>
                </a:lnTo>
                <a:lnTo>
                  <a:pt x="2263140" y="1136904"/>
                </a:lnTo>
                <a:close/>
              </a:path>
            </a:pathLst>
          </a:custGeom>
          <a:solidFill>
            <a:srgbClr val="FFC000">
              <a:alpha val="30198"/>
            </a:srgbClr>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5292</Words>
  <Application>Microsoft Office PowerPoint</Application>
  <PresentationFormat>Custom</PresentationFormat>
  <Paragraphs>626</Paragraphs>
  <Slides>63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63</vt:i4>
      </vt:variant>
    </vt:vector>
  </HeadingPairs>
  <TitlesOfParts>
    <vt:vector size="77" baseType="lpstr">
      <vt:lpstr>Algerian</vt:lpstr>
      <vt:lpstr>Arial</vt:lpstr>
      <vt:lpstr>Arial Rounded MT Bold</vt:lpstr>
      <vt:lpstr>Baskerville Old Face</vt:lpstr>
      <vt:lpstr>Calibri</vt:lpstr>
      <vt:lpstr>Calibri Light</vt:lpstr>
      <vt:lpstr>Cambria</vt:lpstr>
      <vt:lpstr>Century Gothic</vt:lpstr>
      <vt:lpstr>Microsoft Sans Serif</vt:lpstr>
      <vt:lpstr>Segoe UI Symbol</vt:lpstr>
      <vt:lpstr>Times New Roman</vt:lpstr>
      <vt:lpstr>Trebuchet MS</vt:lpstr>
      <vt:lpstr>Wingdings</vt:lpstr>
      <vt:lpstr>Office Theme</vt:lpstr>
      <vt:lpstr>Presented by</vt:lpstr>
      <vt:lpstr>PowerPoint Presentation</vt:lpstr>
      <vt:lpstr>Cardiovascular adaptation to pregnancy</vt:lpstr>
      <vt:lpstr>PowerPoint Presentation</vt:lpstr>
      <vt:lpstr>PowerPoint Presentation</vt:lpstr>
      <vt:lpstr>Prepregnancy counselling</vt:lpstr>
      <vt:lpstr>PowerPoint Presentation</vt:lpstr>
      <vt:lpstr>Antenatal management</vt:lpstr>
      <vt:lpstr>Antenatal management</vt:lpstr>
      <vt:lpstr>Fetal risks of maternal cardiac disease</vt:lpstr>
      <vt:lpstr>heart failure</vt:lpstr>
      <vt:lpstr>Definition</vt:lpstr>
      <vt:lpstr>Etiology</vt:lpstr>
      <vt:lpstr>PowerPoint Presentation</vt:lpstr>
      <vt:lpstr>PowerPoint Presentation</vt:lpstr>
      <vt:lpstr>Management of labour and delivery</vt:lpstr>
      <vt:lpstr>Anesthesia</vt:lpstr>
      <vt:lpstr>Other needs …</vt:lpstr>
      <vt:lpstr>Labour stages</vt:lpstr>
      <vt:lpstr>Caesarean delivery</vt:lpstr>
      <vt:lpstr>Treatment of heart failure in pregnancy</vt:lpstr>
      <vt:lpstr>The fetus</vt:lpstr>
      <vt:lpstr>cardiomyopathies</vt:lpstr>
      <vt:lpstr>PowerPoint Presentation</vt:lpstr>
      <vt:lpstr>Hypertrophic cardiomyopathy (HCM)</vt:lpstr>
      <vt:lpstr>PowerPoint Presentation</vt:lpstr>
      <vt:lpstr>Peripartum cardiomyopathy</vt:lpstr>
      <vt:lpstr>PowerPoint Presentation</vt:lpstr>
      <vt:lpstr>PowerPoint Presentation</vt:lpstr>
      <vt:lpstr>Pulmonary hypertension</vt:lpstr>
      <vt:lpstr>Management</vt:lpstr>
      <vt:lpstr>Congenital heart disease</vt:lpstr>
      <vt:lpstr>PowerPoint Presentation</vt:lpstr>
      <vt:lpstr>PowerPoint Presentation</vt:lpstr>
      <vt:lpstr>PowerPoint Presentation</vt:lpstr>
      <vt:lpstr>Marfan’s Syndrome</vt:lpstr>
      <vt:lpstr>PowerPoint Presentation</vt:lpstr>
      <vt:lpstr>management</vt:lpstr>
      <vt:lpstr>Dissection of the aorta</vt:lpstr>
      <vt:lpstr>PowerPoint Presentation</vt:lpstr>
      <vt:lpstr>PowerPoint Presentation</vt:lpstr>
      <vt:lpstr>Planning for delivery</vt:lpstr>
      <vt:lpstr>Points to remember</vt:lpstr>
      <vt:lpstr>Ischemic heart disease In pregnancy</vt:lpstr>
      <vt:lpstr>PowerPoint Presentation</vt:lpstr>
      <vt:lpstr>Diagnosis:</vt:lpstr>
      <vt:lpstr>PowerPoint Presentation</vt:lpstr>
      <vt:lpstr>PowerPoint Presentation</vt:lpstr>
      <vt:lpstr>PowerPoint Presentation</vt:lpstr>
      <vt:lpstr>Valvular diseases</vt:lpstr>
      <vt:lpstr>PowerPoint Presentation</vt:lpstr>
      <vt:lpstr>PowerPoint Presentation</vt:lpstr>
      <vt:lpstr>PowerPoint Presentation</vt:lpstr>
      <vt:lpstr>PowerPoint Presentation</vt:lpstr>
      <vt:lpstr>AORTIC STENOSIS  </vt:lpstr>
      <vt:lpstr>PowerPoint Presentation</vt:lpstr>
      <vt:lpstr>PowerPoint Presentation</vt:lpstr>
      <vt:lpstr>PowerPoint Presentation</vt:lpstr>
      <vt:lpstr>ARTIFICIAL VALVE</vt:lpstr>
      <vt:lpstr>Arrythmias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dc:title>
  <cp:lastModifiedBy>عمر الكفاوين</cp:lastModifiedBy>
  <cp:revision>5</cp:revision>
  <dcterms:created xsi:type="dcterms:W3CDTF">2023-09-30T11:58:37Z</dcterms:created>
  <dcterms:modified xsi:type="dcterms:W3CDTF">2023-10-01T04:20:34Z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2023-09-30T00:00:00Z</vt:filetime>
  </property>
  <property fmtid="{D5CDD505-2E9C-101B-9397-08002B2CF9AE}" pid="3" name="LastSaved">
    <vt:filetime>2023-09-30T00:00:00Z</vt:filetime>
  </property>
  <property fmtid="{D5CDD505-2E9C-101B-9397-08002B2CF9AE}" pid="4" name="Producer">
    <vt:lpwstr>iOS Version 16.3.1 (Build 20D67) Quartz PDFContext</vt:lpwstr>
  </property>
</Properties>
</file>