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109" d="100"/>
          <a:sy n="109" d="100"/>
        </p:scale>
        <p:origin x="-16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05/12/1442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0"/>
            <a:ext cx="609600" cy="365125"/>
          </a:xfrm>
        </p:spPr>
        <p:txBody>
          <a:bodyPr/>
          <a:lstStyle/>
          <a:p>
            <a:fld id="{0B34F065-1154-456A-91E3-76DE8E75E17B}" type="slidenum">
              <a:rPr lang="ar-SA" smtClean="0"/>
              <a:pPr/>
              <a:t>‹#›</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05/12/1442</a:t>
            </a:fld>
            <a:endParaRPr lang="ar-SA"/>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en-US" dirty="0" smtClean="0"/>
              <a:t>Nerve conduction study</a:t>
            </a:r>
            <a:endParaRPr lang="ar-JO" dirty="0"/>
          </a:p>
        </p:txBody>
      </p:sp>
      <p:sp>
        <p:nvSpPr>
          <p:cNvPr id="3" name="عنوان فرعي 2"/>
          <p:cNvSpPr>
            <a:spLocks noGrp="1"/>
          </p:cNvSpPr>
          <p:nvPr>
            <p:ph type="subTitle" idx="1"/>
          </p:nvPr>
        </p:nvSpPr>
        <p:spPr>
          <a:xfrm>
            <a:off x="500034" y="3500438"/>
            <a:ext cx="7854696" cy="1752600"/>
          </a:xfrm>
        </p:spPr>
        <p:txBody>
          <a:bodyPr>
            <a:normAutofit/>
          </a:bodyPr>
          <a:lstStyle/>
          <a:p>
            <a:pPr rtl="0"/>
            <a:r>
              <a:rPr lang="en-US" sz="4000" b="1" dirty="0" smtClean="0">
                <a:solidFill>
                  <a:schemeClr val="tx1"/>
                </a:solidFill>
              </a:rPr>
              <a:t>Done by : </a:t>
            </a:r>
            <a:r>
              <a:rPr lang="en-US" sz="4000" b="1" dirty="0" err="1" smtClean="0">
                <a:ln w="12700" cmpd="sng">
                  <a:solidFill>
                    <a:schemeClr val="accent4"/>
                  </a:solidFill>
                  <a:prstDash val="solid"/>
                </a:ln>
                <a:solidFill>
                  <a:schemeClr val="tx1"/>
                </a:solidFill>
                <a:latin typeface="Trebuchet MS" panose="020B0603020202020204" pitchFamily="34" charset="0"/>
              </a:rPr>
              <a:t>Bilal</a:t>
            </a:r>
            <a:r>
              <a:rPr lang="en-US" sz="4000" b="1" dirty="0" smtClean="0">
                <a:ln w="12700" cmpd="sng">
                  <a:solidFill>
                    <a:schemeClr val="accent4"/>
                  </a:solidFill>
                  <a:prstDash val="solid"/>
                </a:ln>
                <a:solidFill>
                  <a:schemeClr val="tx1"/>
                </a:solidFill>
                <a:latin typeface="Trebuchet MS" panose="020B0603020202020204" pitchFamily="34" charset="0"/>
              </a:rPr>
              <a:t> AL </a:t>
            </a:r>
            <a:r>
              <a:rPr lang="en-US" sz="4000" b="1" dirty="0" err="1" smtClean="0">
                <a:ln w="12700" cmpd="sng">
                  <a:solidFill>
                    <a:schemeClr val="accent4"/>
                  </a:solidFill>
                  <a:prstDash val="solid"/>
                </a:ln>
                <a:solidFill>
                  <a:schemeClr val="tx1"/>
                </a:solidFill>
                <a:latin typeface="Trebuchet MS" panose="020B0603020202020204" pitchFamily="34" charset="0"/>
              </a:rPr>
              <a:t>Manasyeh</a:t>
            </a:r>
            <a:endParaRPr lang="ar-JO" sz="400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image"/>
          <p:cNvPicPr>
            <a:picLocks noChangeAspect="1" noChangeArrowheads="1"/>
          </p:cNvPicPr>
          <p:nvPr/>
        </p:nvPicPr>
        <p:blipFill>
          <a:blip r:embed="rId2"/>
          <a:srcRect/>
          <a:stretch>
            <a:fillRect/>
          </a:stretch>
        </p:blipFill>
        <p:spPr bwMode="auto">
          <a:xfrm>
            <a:off x="357158" y="428604"/>
            <a:ext cx="3467100" cy="4429126"/>
          </a:xfrm>
          <a:prstGeom prst="rect">
            <a:avLst/>
          </a:prstGeom>
          <a:noFill/>
        </p:spPr>
      </p:pic>
      <p:pic>
        <p:nvPicPr>
          <p:cNvPr id="23556" name="Picture 4" descr="Fundamentals of Nerve Conduction Study — OrthopaedicPrinciples.com"/>
          <p:cNvPicPr>
            <a:picLocks noChangeAspect="1" noChangeArrowheads="1"/>
          </p:cNvPicPr>
          <p:nvPr/>
        </p:nvPicPr>
        <p:blipFill>
          <a:blip r:embed="rId3"/>
          <a:srcRect l="53366" b="56196"/>
          <a:stretch>
            <a:fillRect/>
          </a:stretch>
        </p:blipFill>
        <p:spPr bwMode="auto">
          <a:xfrm>
            <a:off x="4071934" y="1571612"/>
            <a:ext cx="4619588" cy="292895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200" b="1" dirty="0" smtClean="0"/>
              <a:t>Late Responses (H Responses and F Waves)</a:t>
            </a:r>
            <a:br>
              <a:rPr lang="en-US" sz="3200" b="1" dirty="0" smtClean="0"/>
            </a:br>
            <a:endParaRPr lang="ar-JO" sz="3200" b="1" dirty="0"/>
          </a:p>
        </p:txBody>
      </p:sp>
      <p:sp>
        <p:nvSpPr>
          <p:cNvPr id="3" name="عنصر نائب للمحتوى 2"/>
          <p:cNvSpPr>
            <a:spLocks noGrp="1"/>
          </p:cNvSpPr>
          <p:nvPr>
            <p:ph idx="1"/>
          </p:nvPr>
        </p:nvSpPr>
        <p:spPr/>
        <p:txBody>
          <a:bodyPr>
            <a:normAutofit/>
          </a:bodyPr>
          <a:lstStyle/>
          <a:p>
            <a:pPr algn="l" rtl="0"/>
            <a:r>
              <a:rPr lang="en-US" sz="2000" dirty="0" smtClean="0"/>
              <a:t>Two special studies, the H response and the F wave, are NCS used to measure the time in which nerve impulses travel proximally to the spinal cord along the peripheral nerve trunk and then back down the limb to the recorded muscle after distal stimulation of the nerve. Because the potentials seen with both of these techniques are much delayed after nerve stimulation compared with potentials seen with standard NCS, they are referred to as late responses.</a:t>
            </a:r>
            <a:endParaRPr lang="ar-JO"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The H response</a:t>
            </a:r>
            <a:endParaRPr lang="ar-JO" b="1" dirty="0"/>
          </a:p>
        </p:txBody>
      </p:sp>
      <p:sp>
        <p:nvSpPr>
          <p:cNvPr id="3" name="عنصر نائب للمحتوى 2"/>
          <p:cNvSpPr>
            <a:spLocks noGrp="1"/>
          </p:cNvSpPr>
          <p:nvPr>
            <p:ph idx="1"/>
          </p:nvPr>
        </p:nvSpPr>
        <p:spPr/>
        <p:txBody>
          <a:bodyPr>
            <a:normAutofit/>
          </a:bodyPr>
          <a:lstStyle/>
          <a:p>
            <a:pPr algn="l" rtl="0"/>
            <a:r>
              <a:rPr lang="en-US" sz="2000" dirty="0" smtClean="0"/>
              <a:t>The H response is the </a:t>
            </a:r>
            <a:r>
              <a:rPr lang="en-US" sz="2000" dirty="0" err="1" smtClean="0"/>
              <a:t>electrophysiologic</a:t>
            </a:r>
            <a:r>
              <a:rPr lang="en-US" sz="2000" dirty="0" smtClean="0"/>
              <a:t> correlate of the Achilles tendon reflex </a:t>
            </a:r>
            <a:r>
              <a:rPr lang="en-US" sz="2000" dirty="0" smtClean="0"/>
              <a:t>.</a:t>
            </a:r>
          </a:p>
          <a:p>
            <a:pPr algn="l" rtl="0"/>
            <a:r>
              <a:rPr lang="en-US" sz="2000" dirty="0" smtClean="0"/>
              <a:t> </a:t>
            </a:r>
            <a:r>
              <a:rPr lang="en-US" sz="2000" dirty="0" smtClean="0"/>
              <a:t>To obtain the H response, the </a:t>
            </a:r>
            <a:r>
              <a:rPr lang="en-US" sz="2000" dirty="0" err="1" smtClean="0"/>
              <a:t>tibial</a:t>
            </a:r>
            <a:r>
              <a:rPr lang="en-US" sz="2000" dirty="0" smtClean="0"/>
              <a:t> nerve is stimulated in the </a:t>
            </a:r>
            <a:r>
              <a:rPr lang="en-US" sz="2000" dirty="0" err="1" smtClean="0"/>
              <a:t>popliteal</a:t>
            </a:r>
            <a:r>
              <a:rPr lang="en-US" sz="2000" dirty="0" smtClean="0"/>
              <a:t> </a:t>
            </a:r>
            <a:r>
              <a:rPr lang="en-US" sz="2000" dirty="0" err="1" smtClean="0"/>
              <a:t>fossa</a:t>
            </a:r>
            <a:r>
              <a:rPr lang="en-US" sz="2000" dirty="0" smtClean="0"/>
              <a:t> using low voltage to activate sensory fibers (as opposed to motor fibers), which carry the nerve impulse proximally to the spinal cord </a:t>
            </a:r>
            <a:r>
              <a:rPr lang="en-US" sz="2000" dirty="0" smtClean="0"/>
              <a:t>. </a:t>
            </a:r>
            <a:r>
              <a:rPr lang="en-US" sz="2000" dirty="0" smtClean="0"/>
              <a:t>The fibers synapse there with motor neuron cells to complete a monosynaptic reflex arc. The nerve impulse travels down the motor efferent nerve to the </a:t>
            </a:r>
            <a:r>
              <a:rPr lang="en-US" sz="2000" dirty="0" err="1" smtClean="0"/>
              <a:t>gastrocnemius</a:t>
            </a:r>
            <a:r>
              <a:rPr lang="en-US" sz="2000" dirty="0" smtClean="0"/>
              <a:t> where the recording electrode captures the response. Although the amplitude and the latency of the H response are </a:t>
            </a:r>
            <a:r>
              <a:rPr lang="en-US" sz="2000" dirty="0" smtClean="0"/>
              <a:t>analyzed .</a:t>
            </a:r>
            <a:endParaRPr lang="ar-JO"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EMG in piriformis syndrome diagnosis: Reliability of peroneal H-reflex  according to results obtained after surgery, Botox injection and medical  treatment - Journal of Clinical Neuroscience"/>
          <p:cNvPicPr>
            <a:picLocks noChangeAspect="1" noChangeArrowheads="1"/>
          </p:cNvPicPr>
          <p:nvPr/>
        </p:nvPicPr>
        <p:blipFill>
          <a:blip r:embed="rId2"/>
          <a:srcRect/>
          <a:stretch>
            <a:fillRect/>
          </a:stretch>
        </p:blipFill>
        <p:spPr bwMode="auto">
          <a:xfrm>
            <a:off x="1500166" y="357166"/>
            <a:ext cx="6000792" cy="6048417"/>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The F wave</a:t>
            </a:r>
            <a:endParaRPr lang="ar-JO" b="1" dirty="0"/>
          </a:p>
        </p:txBody>
      </p:sp>
      <p:sp>
        <p:nvSpPr>
          <p:cNvPr id="3" name="عنصر نائب للمحتوى 2"/>
          <p:cNvSpPr>
            <a:spLocks noGrp="1"/>
          </p:cNvSpPr>
          <p:nvPr>
            <p:ph idx="1"/>
          </p:nvPr>
        </p:nvSpPr>
        <p:spPr/>
        <p:txBody>
          <a:bodyPr>
            <a:normAutofit/>
          </a:bodyPr>
          <a:lstStyle/>
          <a:p>
            <a:pPr algn="l" rtl="0"/>
            <a:r>
              <a:rPr lang="en-US" sz="2000" dirty="0" smtClean="0"/>
              <a:t> F waves are produced when, after distal motor nerve stimulation, some of the impulses passing </a:t>
            </a:r>
            <a:r>
              <a:rPr lang="en-US" sz="2000" dirty="0" err="1" smtClean="0"/>
              <a:t>antidromically</a:t>
            </a:r>
            <a:r>
              <a:rPr lang="en-US" sz="2000" dirty="0" smtClean="0"/>
              <a:t> up the motor axons cause a few of the motor cell bodies in the anterior horns to backfire; the resulting nerve impulses travel back down the motor axons to produce </a:t>
            </a:r>
            <a:r>
              <a:rPr lang="en-US" sz="2000" dirty="0" err="1" smtClean="0"/>
              <a:t>submaximal</a:t>
            </a:r>
            <a:r>
              <a:rPr lang="en-US" sz="2000" dirty="0" smtClean="0"/>
              <a:t> muscle activations that are recorded several milliseconds after the initial CMAP as F waves. </a:t>
            </a:r>
            <a:r>
              <a:rPr lang="en-US" sz="2000" dirty="0" smtClean="0"/>
              <a:t> </a:t>
            </a:r>
          </a:p>
          <a:p>
            <a:pPr algn="l" rtl="0"/>
            <a:r>
              <a:rPr lang="en-US" sz="2000" dirty="0" smtClean="0"/>
              <a:t>The F-wave latency can be used to derive the conduction velocity of nerve between the limb and spine, whereas the motor and sensory nerve conduction studies evaluate conduction in the segment of the limb</a:t>
            </a:r>
            <a:r>
              <a:rPr lang="en-US" sz="2000" dirty="0" smtClean="0"/>
              <a:t>. </a:t>
            </a:r>
            <a:endParaRPr lang="ar-JO"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H-reflex and F-wave | Emg Review"/>
          <p:cNvPicPr>
            <a:picLocks noChangeAspect="1" noChangeArrowheads="1"/>
          </p:cNvPicPr>
          <p:nvPr/>
        </p:nvPicPr>
        <p:blipFill>
          <a:blip r:embed="rId2"/>
          <a:srcRect/>
          <a:stretch>
            <a:fillRect/>
          </a:stretch>
        </p:blipFill>
        <p:spPr bwMode="auto">
          <a:xfrm>
            <a:off x="1643042" y="775366"/>
            <a:ext cx="5929354" cy="5539834"/>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00042"/>
            <a:ext cx="8229600" cy="5626121"/>
          </a:xfrm>
        </p:spPr>
        <p:txBody>
          <a:bodyPr/>
          <a:lstStyle/>
          <a:p>
            <a:pPr algn="l" rtl="0"/>
            <a:r>
              <a:rPr lang="en-US" dirty="0" smtClean="0"/>
              <a:t>Damage to the </a:t>
            </a:r>
            <a:r>
              <a:rPr lang="en-US" dirty="0" smtClean="0"/>
              <a:t>peripheral nerves </a:t>
            </a:r>
            <a:r>
              <a:rPr lang="en-US" dirty="0" smtClean="0"/>
              <a:t>may primarily involve the axons themselves, in which case the </a:t>
            </a:r>
            <a:r>
              <a:rPr lang="en-US" dirty="0" err="1" smtClean="0"/>
              <a:t>electrodiagnostic</a:t>
            </a:r>
            <a:r>
              <a:rPr lang="en-US" dirty="0" smtClean="0"/>
              <a:t> hallmark is a reduction in the amplitude of the action potential. </a:t>
            </a:r>
            <a:r>
              <a:rPr lang="en-US" dirty="0" smtClean="0"/>
              <a:t>Alternatively</a:t>
            </a:r>
            <a:r>
              <a:rPr lang="en-US" dirty="0" smtClean="0"/>
              <a:t>, if the primary site of damage is the myelin </a:t>
            </a:r>
            <a:r>
              <a:rPr lang="en-US" dirty="0" smtClean="0"/>
              <a:t>sheath, </a:t>
            </a:r>
            <a:r>
              <a:rPr lang="en-US" dirty="0" smtClean="0"/>
              <a:t>the dominant feature in nerve conduction studies is a reduction in conduction velocity. Sometimes, a mixed picture is seen.</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14356"/>
            <a:ext cx="8229600" cy="5411807"/>
          </a:xfrm>
        </p:spPr>
        <p:txBody>
          <a:bodyPr/>
          <a:lstStyle/>
          <a:p>
            <a:pPr algn="ctr" rtl="0"/>
            <a:endParaRPr lang="en-US" dirty="0" smtClean="0"/>
          </a:p>
          <a:p>
            <a:pPr algn="ctr" rtl="0"/>
            <a:endParaRPr lang="en-US" dirty="0" smtClean="0"/>
          </a:p>
          <a:p>
            <a:pPr algn="ctr" rtl="0"/>
            <a:endParaRPr lang="en-US" dirty="0" smtClean="0"/>
          </a:p>
          <a:p>
            <a:pPr algn="ctr" rtl="0">
              <a:buNone/>
            </a:pPr>
            <a:r>
              <a:rPr lang="en-US" sz="5400" b="1" dirty="0" smtClean="0"/>
              <a:t>Thank you </a:t>
            </a:r>
            <a:endParaRPr lang="ar-JO" sz="5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N</a:t>
            </a:r>
            <a:r>
              <a:rPr lang="ar-JO" b="1" dirty="0" smtClean="0"/>
              <a:t>erve conduction study</a:t>
            </a:r>
            <a:endParaRPr lang="ar-JO" b="1" dirty="0"/>
          </a:p>
        </p:txBody>
      </p:sp>
      <p:sp>
        <p:nvSpPr>
          <p:cNvPr id="3" name="عنصر نائب للمحتوى 2"/>
          <p:cNvSpPr>
            <a:spLocks noGrp="1"/>
          </p:cNvSpPr>
          <p:nvPr>
            <p:ph idx="1"/>
          </p:nvPr>
        </p:nvSpPr>
        <p:spPr/>
        <p:txBody>
          <a:bodyPr>
            <a:normAutofit/>
          </a:bodyPr>
          <a:lstStyle/>
          <a:p>
            <a:pPr algn="l" rtl="0"/>
            <a:r>
              <a:rPr lang="en-US" sz="2000" dirty="0" smtClean="0"/>
              <a:t> is a medical diagnostic test commonly used to evaluate the function, especially the ability of electrical </a:t>
            </a:r>
            <a:r>
              <a:rPr lang="en-US" sz="2000" dirty="0" smtClean="0"/>
              <a:t>conduction, </a:t>
            </a:r>
            <a:r>
              <a:rPr lang="en-US" sz="2000" dirty="0" smtClean="0"/>
              <a:t>of the motor and sensory nerves of the human </a:t>
            </a:r>
            <a:r>
              <a:rPr lang="en-US" sz="2000" dirty="0" smtClean="0"/>
              <a:t>body .</a:t>
            </a:r>
          </a:p>
          <a:p>
            <a:pPr algn="l" rtl="0"/>
            <a:r>
              <a:rPr lang="en-US" sz="2000" dirty="0" smtClean="0"/>
              <a:t>It involve electrical stimulation of a nerve and measurement of </a:t>
            </a:r>
            <a:r>
              <a:rPr lang="en-US" sz="2000" dirty="0" smtClean="0"/>
              <a:t>several </a:t>
            </a:r>
            <a:r>
              <a:rPr lang="en-US" sz="2000" dirty="0" smtClean="0"/>
              <a:t>variables, including the conduction </a:t>
            </a:r>
            <a:r>
              <a:rPr lang="en-US" sz="2000" dirty="0" smtClean="0"/>
              <a:t>velocity </a:t>
            </a:r>
            <a:r>
              <a:rPr lang="en-US" sz="2000" dirty="0" smtClean="0"/>
              <a:t>(both motor and sensory) and amplitude of the action </a:t>
            </a:r>
            <a:r>
              <a:rPr lang="en-US" sz="2000" dirty="0" smtClean="0"/>
              <a:t>potential .</a:t>
            </a:r>
            <a:endParaRPr lang="ar-JO" sz="2000" dirty="0"/>
          </a:p>
        </p:txBody>
      </p:sp>
      <p:pic>
        <p:nvPicPr>
          <p:cNvPr id="5122" name="Picture 2" descr="Nerve Conduction Study : Book Online. No wait. - East Neurology"/>
          <p:cNvPicPr>
            <a:picLocks noChangeAspect="1" noChangeArrowheads="1"/>
          </p:cNvPicPr>
          <p:nvPr/>
        </p:nvPicPr>
        <p:blipFill>
          <a:blip r:embed="rId2"/>
          <a:srcRect/>
          <a:stretch>
            <a:fillRect/>
          </a:stretch>
        </p:blipFill>
        <p:spPr bwMode="auto">
          <a:xfrm>
            <a:off x="642910" y="4071942"/>
            <a:ext cx="7572428" cy="249653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Patient risk</a:t>
            </a:r>
            <a:endParaRPr lang="ar-JO" b="1" dirty="0"/>
          </a:p>
        </p:txBody>
      </p:sp>
      <p:sp>
        <p:nvSpPr>
          <p:cNvPr id="3" name="عنصر نائب للمحتوى 2"/>
          <p:cNvSpPr>
            <a:spLocks noGrp="1"/>
          </p:cNvSpPr>
          <p:nvPr>
            <p:ph idx="1"/>
          </p:nvPr>
        </p:nvSpPr>
        <p:spPr/>
        <p:txBody>
          <a:bodyPr>
            <a:normAutofit/>
          </a:bodyPr>
          <a:lstStyle/>
          <a:p>
            <a:pPr algn="l" rtl="0"/>
            <a:r>
              <a:rPr lang="en-US" sz="2000" dirty="0" smtClean="0"/>
              <a:t>Certain factors or conditions may interfere with the results of NCV tests. This includes damage to the spinal cord, severe pain before the test, and body temperature</a:t>
            </a:r>
            <a:r>
              <a:rPr lang="en-US" sz="2000" dirty="0" smtClean="0"/>
              <a:t>. </a:t>
            </a:r>
          </a:p>
          <a:p>
            <a:pPr algn="l" rtl="0"/>
            <a:r>
              <a:rPr lang="en-US" sz="2000" dirty="0" smtClean="0"/>
              <a:t>Patients with a permanent pacemaker or other such implanted stimulators such as deep brain stimulators or spinal cord stimulators must tell the examiner prior to the study. This does not prevent the study, but special precautions are taken</a:t>
            </a:r>
            <a:r>
              <a:rPr lang="en-US" sz="2000" dirty="0" smtClean="0"/>
              <a:t>.</a:t>
            </a:r>
          </a:p>
          <a:p>
            <a:pPr algn="l" rtl="0"/>
            <a:r>
              <a:rPr lang="en-US" sz="2000" dirty="0" smtClean="0"/>
              <a:t>No known contraindications exist from performing needle EMG or NCS on pregnant patients. In addition, no complications from these procedures have been reported in the literature</a:t>
            </a:r>
            <a:r>
              <a:rPr lang="en-US" sz="2000" dirty="0" smtClean="0"/>
              <a:t>. </a:t>
            </a:r>
            <a:endParaRPr lang="ar-JO"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Medical uses </a:t>
            </a:r>
            <a:endParaRPr lang="ar-JO" b="1" dirty="0"/>
          </a:p>
        </p:txBody>
      </p:sp>
      <p:sp>
        <p:nvSpPr>
          <p:cNvPr id="3" name="عنصر نائب للمحتوى 2"/>
          <p:cNvSpPr>
            <a:spLocks noGrp="1"/>
          </p:cNvSpPr>
          <p:nvPr>
            <p:ph idx="1"/>
          </p:nvPr>
        </p:nvSpPr>
        <p:spPr/>
        <p:txBody>
          <a:bodyPr>
            <a:normAutofit fontScale="85000" lnSpcReduction="10000"/>
          </a:bodyPr>
          <a:lstStyle/>
          <a:p>
            <a:pPr algn="l" rtl="0"/>
            <a:r>
              <a:rPr lang="en-US" sz="2000" dirty="0" smtClean="0"/>
              <a:t>Nerve conduction studies are used mainly for evaluation of </a:t>
            </a:r>
            <a:r>
              <a:rPr lang="en-US" sz="2000" dirty="0" err="1" smtClean="0"/>
              <a:t>paresthesias</a:t>
            </a:r>
            <a:r>
              <a:rPr lang="en-US" sz="2000" dirty="0" smtClean="0"/>
              <a:t> (numbness, tingling, burning) and/or weakness of the arms and legs</a:t>
            </a:r>
            <a:r>
              <a:rPr lang="en-US" sz="2000" dirty="0" smtClean="0"/>
              <a:t>.</a:t>
            </a:r>
          </a:p>
          <a:p>
            <a:pPr algn="l" rtl="0"/>
            <a:r>
              <a:rPr lang="en-US" sz="2000" dirty="0" smtClean="0"/>
              <a:t>The type of study required is dependent in part by the symptoms presented</a:t>
            </a:r>
            <a:r>
              <a:rPr lang="en-US" sz="2000" dirty="0" smtClean="0"/>
              <a:t>. </a:t>
            </a:r>
          </a:p>
          <a:p>
            <a:pPr algn="l" rtl="0"/>
            <a:r>
              <a:rPr lang="en-US" sz="2000" dirty="0" smtClean="0"/>
              <a:t> A physical exam and thorough history also help to direct the investigation</a:t>
            </a:r>
            <a:r>
              <a:rPr lang="en-US" sz="2000" dirty="0" smtClean="0"/>
              <a:t>.</a:t>
            </a:r>
          </a:p>
          <a:p>
            <a:pPr algn="l" rtl="0"/>
            <a:r>
              <a:rPr lang="en-US" sz="2000" dirty="0" smtClean="0"/>
              <a:t>Some of the common disorders that can be diagnosed by nerve conduction studies are</a:t>
            </a:r>
            <a:r>
              <a:rPr lang="en-US" sz="2000" dirty="0" smtClean="0"/>
              <a:t>: </a:t>
            </a:r>
          </a:p>
          <a:p>
            <a:pPr algn="l" rtl="0"/>
            <a:r>
              <a:rPr lang="en-US" sz="2000" dirty="0" smtClean="0"/>
              <a:t>Carpal tunnel syndrome</a:t>
            </a:r>
          </a:p>
          <a:p>
            <a:pPr algn="l" rtl="0"/>
            <a:r>
              <a:rPr lang="en-US" sz="2000" dirty="0" err="1" smtClean="0"/>
              <a:t>Cubital</a:t>
            </a:r>
            <a:r>
              <a:rPr lang="en-US" sz="2000" dirty="0" smtClean="0"/>
              <a:t> Tunnel Syndrome</a:t>
            </a:r>
          </a:p>
          <a:p>
            <a:pPr algn="l" rtl="0"/>
            <a:r>
              <a:rPr lang="en-US" sz="2000" dirty="0" err="1" smtClean="0"/>
              <a:t>Guillain–Barré</a:t>
            </a:r>
            <a:r>
              <a:rPr lang="en-US" sz="2000" dirty="0" smtClean="0"/>
              <a:t> syndrome</a:t>
            </a:r>
          </a:p>
          <a:p>
            <a:pPr algn="l" rtl="0"/>
            <a:r>
              <a:rPr lang="en-US" sz="2000" dirty="0" err="1" smtClean="0"/>
              <a:t>Guyon's</a:t>
            </a:r>
            <a:r>
              <a:rPr lang="en-US" sz="2000" dirty="0" smtClean="0"/>
              <a:t> canal syndrome</a:t>
            </a:r>
          </a:p>
          <a:p>
            <a:pPr algn="l" rtl="0"/>
            <a:r>
              <a:rPr lang="en-US" sz="2000" dirty="0" smtClean="0"/>
              <a:t>Peripheral neuropathy</a:t>
            </a:r>
          </a:p>
          <a:p>
            <a:pPr algn="l" rtl="0"/>
            <a:r>
              <a:rPr lang="en-US" sz="2000" dirty="0" err="1" smtClean="0"/>
              <a:t>Peroneal</a:t>
            </a:r>
            <a:r>
              <a:rPr lang="en-US" sz="2000" dirty="0" smtClean="0"/>
              <a:t> neuropathy</a:t>
            </a:r>
          </a:p>
          <a:p>
            <a:pPr algn="l" rtl="0"/>
            <a:r>
              <a:rPr lang="en-US" sz="2000" dirty="0" smtClean="0"/>
              <a:t>Spinal disc </a:t>
            </a:r>
            <a:r>
              <a:rPr lang="en-US" sz="2000" dirty="0" err="1" smtClean="0"/>
              <a:t>herniation</a:t>
            </a:r>
            <a:endParaRPr lang="en-US" sz="2000" dirty="0" smtClean="0"/>
          </a:p>
          <a:p>
            <a:pPr algn="l" rtl="0"/>
            <a:r>
              <a:rPr lang="en-US" sz="2000" dirty="0" smtClean="0"/>
              <a:t>Tarsal Tunnel Syndrome</a:t>
            </a:r>
          </a:p>
          <a:p>
            <a:pPr algn="l" rtl="0"/>
            <a:r>
              <a:rPr lang="en-US" sz="2000" dirty="0" err="1" smtClean="0"/>
              <a:t>Ulnar</a:t>
            </a:r>
            <a:r>
              <a:rPr lang="en-US" sz="2000" dirty="0" smtClean="0"/>
              <a:t> neuropathy</a:t>
            </a:r>
          </a:p>
          <a:p>
            <a:pPr algn="l" rtl="0"/>
            <a:endParaRPr lang="ar-JO"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JO" b="1" dirty="0" smtClean="0"/>
              <a:t> of NCS </a:t>
            </a:r>
            <a:r>
              <a:rPr lang="en-US" b="1" dirty="0" smtClean="0"/>
              <a:t>components</a:t>
            </a:r>
            <a:endParaRPr lang="ar-JO" b="1" dirty="0"/>
          </a:p>
        </p:txBody>
      </p:sp>
      <p:sp>
        <p:nvSpPr>
          <p:cNvPr id="3" name="عنصر نائب للمحتوى 2"/>
          <p:cNvSpPr>
            <a:spLocks noGrp="1"/>
          </p:cNvSpPr>
          <p:nvPr>
            <p:ph idx="1"/>
          </p:nvPr>
        </p:nvSpPr>
        <p:spPr/>
        <p:txBody>
          <a:bodyPr>
            <a:normAutofit/>
          </a:bodyPr>
          <a:lstStyle/>
          <a:p>
            <a:pPr algn="l" rtl="0"/>
            <a:r>
              <a:rPr lang="en-US" sz="2000" dirty="0" smtClean="0"/>
              <a:t>The nerve conduction study consists of the following </a:t>
            </a:r>
            <a:r>
              <a:rPr lang="en-US" sz="2000" dirty="0" smtClean="0"/>
              <a:t>components :</a:t>
            </a:r>
            <a:endParaRPr lang="en-US" sz="2000" dirty="0" smtClean="0"/>
          </a:p>
          <a:p>
            <a:pPr algn="l" rtl="0"/>
            <a:r>
              <a:rPr lang="en-US" sz="2000" dirty="0" smtClean="0"/>
              <a:t>Motor </a:t>
            </a:r>
            <a:r>
              <a:rPr lang="en-US" sz="2000" dirty="0" smtClean="0"/>
              <a:t>NCS .</a:t>
            </a:r>
            <a:endParaRPr lang="en-US" sz="2000" dirty="0" smtClean="0"/>
          </a:p>
          <a:p>
            <a:pPr algn="l" rtl="0"/>
            <a:r>
              <a:rPr lang="en-US" sz="2000" dirty="0" smtClean="0"/>
              <a:t>Sensory </a:t>
            </a:r>
            <a:r>
              <a:rPr lang="en-US" sz="2000" dirty="0" smtClean="0"/>
              <a:t>NCS .</a:t>
            </a:r>
            <a:endParaRPr lang="en-US" sz="2000" dirty="0" smtClean="0"/>
          </a:p>
          <a:p>
            <a:pPr algn="l" rtl="0"/>
            <a:r>
              <a:rPr lang="en-US" sz="2000" dirty="0" smtClean="0"/>
              <a:t>F wave </a:t>
            </a:r>
            <a:r>
              <a:rPr lang="en-US" sz="2000" dirty="0" smtClean="0"/>
              <a:t>study .</a:t>
            </a:r>
            <a:endParaRPr lang="en-US" sz="2000" dirty="0" smtClean="0"/>
          </a:p>
          <a:p>
            <a:pPr algn="l" rtl="0"/>
            <a:r>
              <a:rPr lang="en-US" sz="2000" dirty="0" smtClean="0"/>
              <a:t>H-reflex </a:t>
            </a:r>
            <a:r>
              <a:rPr lang="en-US" sz="2000" dirty="0" smtClean="0"/>
              <a:t>study .</a:t>
            </a:r>
            <a:endParaRPr lang="en-US" sz="2000" dirty="0" smtClean="0"/>
          </a:p>
          <a:p>
            <a:pPr algn="l" rtl="0"/>
            <a:endParaRPr lang="ar-JO"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Motor NCS</a:t>
            </a:r>
            <a:endParaRPr lang="ar-JO" b="1" dirty="0"/>
          </a:p>
        </p:txBody>
      </p:sp>
      <p:sp>
        <p:nvSpPr>
          <p:cNvPr id="3" name="عنصر نائب للمحتوى 2"/>
          <p:cNvSpPr>
            <a:spLocks noGrp="1"/>
          </p:cNvSpPr>
          <p:nvPr>
            <p:ph idx="1"/>
          </p:nvPr>
        </p:nvSpPr>
        <p:spPr/>
        <p:txBody>
          <a:bodyPr>
            <a:normAutofit fontScale="92500" lnSpcReduction="10000"/>
          </a:bodyPr>
          <a:lstStyle/>
          <a:p>
            <a:pPr algn="l" rtl="0"/>
            <a:r>
              <a:rPr lang="en-US" sz="2000" dirty="0" smtClean="0"/>
              <a:t> Motor NCS are obtained by stimulating a motor nerve and recording at the belly of a muscle innervated by that nerve</a:t>
            </a:r>
            <a:r>
              <a:rPr lang="en-US" sz="2000" dirty="0" smtClean="0"/>
              <a:t>. </a:t>
            </a:r>
          </a:p>
          <a:p>
            <a:pPr algn="l" rtl="0"/>
            <a:r>
              <a:rPr lang="en-US" sz="2000" dirty="0" smtClean="0"/>
              <a:t>The</a:t>
            </a:r>
            <a:r>
              <a:rPr lang="en-US" sz="2000" dirty="0" smtClean="0"/>
              <a:t> </a:t>
            </a:r>
            <a:r>
              <a:rPr lang="en-US" sz="2000" dirty="0" smtClean="0"/>
              <a:t>compound </a:t>
            </a:r>
            <a:r>
              <a:rPr lang="en-US" sz="2000" dirty="0" smtClean="0"/>
              <a:t>muscle action potential (CMAP)</a:t>
            </a:r>
            <a:r>
              <a:rPr lang="en-US" sz="2000" dirty="0" smtClean="0"/>
              <a:t>  is </a:t>
            </a:r>
            <a:r>
              <a:rPr lang="en-US" sz="2000" dirty="0" smtClean="0"/>
              <a:t>the resulting response, and depends on the motor axons transmitting the action potential, status of the neuromuscular junction, and muscle fibers</a:t>
            </a:r>
            <a:r>
              <a:rPr lang="en-US" sz="2000" dirty="0" smtClean="0"/>
              <a:t>. </a:t>
            </a:r>
          </a:p>
          <a:p>
            <a:pPr algn="l" rtl="0"/>
            <a:r>
              <a:rPr lang="en-US" sz="2000" dirty="0" smtClean="0"/>
              <a:t>The CMAP amplitudes, motor onset latencies, and conduction velocities are routinely assessed and analyzed</a:t>
            </a:r>
            <a:r>
              <a:rPr lang="en-US" sz="2000" dirty="0" smtClean="0"/>
              <a:t>. </a:t>
            </a:r>
          </a:p>
          <a:p>
            <a:pPr algn="l" rtl="0"/>
            <a:r>
              <a:rPr lang="en-US" sz="2000" dirty="0" smtClean="0"/>
              <a:t> </a:t>
            </a:r>
            <a:r>
              <a:rPr lang="en-US" sz="2000" dirty="0" smtClean="0"/>
              <a:t> Conduction velocities are calculated by dividing the distance traveled along a nerve segment (as determined by surface measurements) by the latency difference between the responses to proximal and distal </a:t>
            </a:r>
            <a:r>
              <a:rPr lang="en-US" sz="2000" dirty="0" smtClean="0"/>
              <a:t>stimulation(</a:t>
            </a:r>
            <a:r>
              <a:rPr lang="en-US" sz="2000" dirty="0" smtClean="0"/>
              <a:t> Normal conduction velocity in the upper limb is greater than 50 m/sec; in the lower limb, it is greater than 40 </a:t>
            </a:r>
            <a:r>
              <a:rPr lang="en-US" sz="2000" dirty="0" smtClean="0"/>
              <a:t>m/sec ) . </a:t>
            </a:r>
          </a:p>
          <a:p>
            <a:pPr algn="l" rtl="0"/>
            <a:r>
              <a:rPr lang="en-US" sz="2000" dirty="0" smtClean="0"/>
              <a:t>The CMAP amplitude represents the number of nerve fibers that responded to the stimulus and are capable of conducting impulses to the recorded muscle</a:t>
            </a:r>
            <a:r>
              <a:rPr lang="en-US" sz="2000" dirty="0" smtClean="0"/>
              <a:t>. </a:t>
            </a:r>
            <a:endParaRPr lang="ar-JO"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0" name="Picture 6" descr="image"/>
          <p:cNvPicPr>
            <a:picLocks noChangeAspect="1" noChangeArrowheads="1"/>
          </p:cNvPicPr>
          <p:nvPr/>
        </p:nvPicPr>
        <p:blipFill>
          <a:blip r:embed="rId2"/>
          <a:srcRect/>
          <a:stretch>
            <a:fillRect/>
          </a:stretch>
        </p:blipFill>
        <p:spPr bwMode="auto">
          <a:xfrm>
            <a:off x="1500166" y="857232"/>
            <a:ext cx="5929354" cy="5318979"/>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he Electrodiagnostic Examination | Musculoskeletal Key"/>
          <p:cNvPicPr>
            <a:picLocks noChangeAspect="1" noChangeArrowheads="1"/>
          </p:cNvPicPr>
          <p:nvPr/>
        </p:nvPicPr>
        <p:blipFill>
          <a:blip r:embed="rId2"/>
          <a:srcRect/>
          <a:stretch>
            <a:fillRect/>
          </a:stretch>
        </p:blipFill>
        <p:spPr bwMode="auto">
          <a:xfrm>
            <a:off x="0" y="785794"/>
            <a:ext cx="4429156" cy="4286280"/>
          </a:xfrm>
          <a:prstGeom prst="rect">
            <a:avLst/>
          </a:prstGeom>
          <a:noFill/>
        </p:spPr>
      </p:pic>
      <p:pic>
        <p:nvPicPr>
          <p:cNvPr id="20482" name="Picture 2" descr="Conduction block in median motor nerve conduction study (NCS). In the... |  Download Scientific Diagram"/>
          <p:cNvPicPr>
            <a:picLocks noChangeAspect="1" noChangeArrowheads="1"/>
          </p:cNvPicPr>
          <p:nvPr/>
        </p:nvPicPr>
        <p:blipFill>
          <a:blip r:embed="rId3"/>
          <a:srcRect/>
          <a:stretch>
            <a:fillRect/>
          </a:stretch>
        </p:blipFill>
        <p:spPr bwMode="auto">
          <a:xfrm>
            <a:off x="4500562" y="500042"/>
            <a:ext cx="4497673" cy="435771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500042"/>
            <a:ext cx="8229600" cy="1143000"/>
          </a:xfrm>
        </p:spPr>
        <p:txBody>
          <a:bodyPr/>
          <a:lstStyle/>
          <a:p>
            <a:r>
              <a:rPr lang="en-US" b="1" dirty="0" smtClean="0"/>
              <a:t>Sensory NCS</a:t>
            </a:r>
            <a:endParaRPr lang="ar-JO" b="1" dirty="0"/>
          </a:p>
        </p:txBody>
      </p:sp>
      <p:sp>
        <p:nvSpPr>
          <p:cNvPr id="3" name="عنصر نائب للمحتوى 2"/>
          <p:cNvSpPr>
            <a:spLocks noGrp="1"/>
          </p:cNvSpPr>
          <p:nvPr>
            <p:ph idx="1"/>
          </p:nvPr>
        </p:nvSpPr>
        <p:spPr>
          <a:xfrm>
            <a:off x="457200" y="1600200"/>
            <a:ext cx="8229600" cy="4829196"/>
          </a:xfrm>
        </p:spPr>
        <p:txBody>
          <a:bodyPr>
            <a:normAutofit/>
          </a:bodyPr>
          <a:lstStyle/>
          <a:p>
            <a:pPr algn="l" rtl="0"/>
            <a:r>
              <a:rPr lang="en-US" sz="2000" dirty="0" smtClean="0"/>
              <a:t>For sensory NCS, a sensory nerve or the sensory component of a mixed nerve is stimulated at one point with recording electrodes placed distally, usually on the fingers or on the ankle with routine studies</a:t>
            </a:r>
            <a:r>
              <a:rPr lang="en-US" sz="2000" dirty="0" smtClean="0"/>
              <a:t>. </a:t>
            </a:r>
          </a:p>
          <a:p>
            <a:pPr algn="l" rtl="0"/>
            <a:r>
              <a:rPr lang="en-US" sz="2000" dirty="0" smtClean="0"/>
              <a:t> This stimulation results in a sensory nerve action potential (SNAP</a:t>
            </a:r>
            <a:r>
              <a:rPr lang="en-US" sz="2000" dirty="0" smtClean="0"/>
              <a:t>) .</a:t>
            </a:r>
          </a:p>
          <a:p>
            <a:pPr algn="l" rtl="0"/>
            <a:r>
              <a:rPr lang="en-US" sz="2000" dirty="0" smtClean="0"/>
              <a:t> In contrast to CMAPs, which are generated by muscle fibers and are measured in </a:t>
            </a:r>
            <a:r>
              <a:rPr lang="en-US" sz="2000" dirty="0" err="1" smtClean="0"/>
              <a:t>millivolts</a:t>
            </a:r>
            <a:r>
              <a:rPr lang="en-US" sz="2000" dirty="0" smtClean="0"/>
              <a:t>, SNAPs are generated directly by the </a:t>
            </a:r>
            <a:r>
              <a:rPr lang="en-US" sz="2000" dirty="0" smtClean="0"/>
              <a:t>nerve fibers</a:t>
            </a:r>
            <a:r>
              <a:rPr lang="en-US" sz="2000" dirty="0" smtClean="0"/>
              <a:t> and are </a:t>
            </a:r>
            <a:r>
              <a:rPr lang="en-US" sz="2000" dirty="0" smtClean="0"/>
              <a:t>measured </a:t>
            </a:r>
            <a:r>
              <a:rPr lang="en-US" sz="2000" dirty="0" smtClean="0"/>
              <a:t>in </a:t>
            </a:r>
            <a:r>
              <a:rPr lang="en-US" sz="2000" dirty="0" err="1" smtClean="0"/>
              <a:t>microvolts</a:t>
            </a:r>
            <a:r>
              <a:rPr lang="en-US" sz="2000" dirty="0" smtClean="0"/>
              <a:t>. </a:t>
            </a:r>
          </a:p>
          <a:p>
            <a:pPr algn="l" rtl="0"/>
            <a:r>
              <a:rPr lang="en-US" sz="2000" dirty="0" smtClean="0"/>
              <a:t> Generally, only two sensory NCS measurements are reported: </a:t>
            </a:r>
            <a:endParaRPr lang="en-US" sz="2000" dirty="0" smtClean="0"/>
          </a:p>
          <a:p>
            <a:pPr algn="l" rtl="0">
              <a:buNone/>
            </a:pPr>
            <a:r>
              <a:rPr lang="en-US" sz="2000" dirty="0" smtClean="0"/>
              <a:t>1- </a:t>
            </a:r>
            <a:r>
              <a:rPr lang="en-US" sz="2000" dirty="0" smtClean="0"/>
              <a:t>the </a:t>
            </a:r>
            <a:r>
              <a:rPr lang="en-US" sz="2000" dirty="0" smtClean="0"/>
              <a:t>amplitude:</a:t>
            </a:r>
            <a:r>
              <a:rPr lang="en-US" sz="2000" dirty="0" smtClean="0"/>
              <a:t> which is the height of the response measured from baseline to negative peak and represents the number of sensory axons that </a:t>
            </a:r>
            <a:r>
              <a:rPr lang="en-US" sz="2000" dirty="0" smtClean="0"/>
              <a:t>depolarize</a:t>
            </a:r>
          </a:p>
          <a:p>
            <a:pPr algn="l" rtl="0">
              <a:buNone/>
            </a:pPr>
            <a:r>
              <a:rPr lang="en-US" sz="2000" dirty="0" smtClean="0"/>
              <a:t>2- </a:t>
            </a:r>
            <a:r>
              <a:rPr lang="en-US" sz="2000" dirty="0" smtClean="0"/>
              <a:t> the peak </a:t>
            </a:r>
            <a:r>
              <a:rPr lang="en-US" sz="2000" dirty="0" smtClean="0"/>
              <a:t>latency:</a:t>
            </a:r>
            <a:r>
              <a:rPr lang="en-US" sz="2000" dirty="0" smtClean="0"/>
              <a:t> which is the time interval between the moment the nerve was stimulated and the negative peak of the response, reported in milliseconds</a:t>
            </a:r>
            <a:endParaRPr lang="ar-JO"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319</Words>
  <PresentationFormat>عرض على الشاشة (3:4)‏</PresentationFormat>
  <Paragraphs>55</Paragraphs>
  <Slides>17</Slides>
  <Notes>0</Notes>
  <HiddenSlides>0</HiddenSlides>
  <MMClips>0</MMClips>
  <ScaleCrop>false</ScaleCrop>
  <HeadingPairs>
    <vt:vector size="4" baseType="variant">
      <vt:variant>
        <vt:lpstr>سمة</vt:lpstr>
      </vt:variant>
      <vt:variant>
        <vt:i4>1</vt:i4>
      </vt:variant>
      <vt:variant>
        <vt:lpstr>عناوين الشرائح</vt:lpstr>
      </vt:variant>
      <vt:variant>
        <vt:i4>17</vt:i4>
      </vt:variant>
    </vt:vector>
  </HeadingPairs>
  <TitlesOfParts>
    <vt:vector size="18" baseType="lpstr">
      <vt:lpstr>تدفق</vt:lpstr>
      <vt:lpstr>Nerve conduction study</vt:lpstr>
      <vt:lpstr>Nerve conduction study</vt:lpstr>
      <vt:lpstr>Patient risk</vt:lpstr>
      <vt:lpstr>Medical uses </vt:lpstr>
      <vt:lpstr> of NCS components</vt:lpstr>
      <vt:lpstr>Motor NCS</vt:lpstr>
      <vt:lpstr>الشريحة 7</vt:lpstr>
      <vt:lpstr>الشريحة 8</vt:lpstr>
      <vt:lpstr>Sensory NCS</vt:lpstr>
      <vt:lpstr>الشريحة 10</vt:lpstr>
      <vt:lpstr>Late Responses (H Responses and F Waves) </vt:lpstr>
      <vt:lpstr>The H response</vt:lpstr>
      <vt:lpstr>الشريحة 13</vt:lpstr>
      <vt:lpstr>The F wave</vt:lpstr>
      <vt:lpstr>الشريحة 15</vt:lpstr>
      <vt:lpstr>الشريحة 16</vt:lpstr>
      <vt:lpstr>الشريحة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Nerve conduction study</dc:title>
  <dc:creator>Magic Systems</dc:creator>
  <cp:lastModifiedBy>Windows User</cp:lastModifiedBy>
  <cp:revision>1</cp:revision>
  <dcterms:created xsi:type="dcterms:W3CDTF">2021-07-14T20:33:22Z</dcterms:created>
  <dcterms:modified xsi:type="dcterms:W3CDTF">2021-07-14T23:07:17Z</dcterms:modified>
</cp:coreProperties>
</file>