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5" r:id="rId3"/>
    <p:sldId id="299" r:id="rId4"/>
    <p:sldId id="304" r:id="rId5"/>
    <p:sldId id="303" r:id="rId6"/>
    <p:sldId id="305" r:id="rId7"/>
    <p:sldId id="306" r:id="rId8"/>
    <p:sldId id="308" r:id="rId9"/>
    <p:sldId id="315" r:id="rId10"/>
    <p:sldId id="314" r:id="rId11"/>
    <p:sldId id="309" r:id="rId12"/>
    <p:sldId id="310" r:id="rId13"/>
    <p:sldId id="316" r:id="rId14"/>
    <p:sldId id="311" r:id="rId15"/>
    <p:sldId id="296" r:id="rId16"/>
    <p:sldId id="297" r:id="rId17"/>
    <p:sldId id="298" r:id="rId18"/>
    <p:sldId id="312" r:id="rId19"/>
    <p:sldId id="313" r:id="rId20"/>
    <p:sldId id="262" r:id="rId21"/>
  </p:sldIdLst>
  <p:sldSz cx="9144000" cy="5143500" type="screen16x9"/>
  <p:notesSz cx="6858000" cy="9144000"/>
  <p:embeddedFontLst>
    <p:embeddedFont>
      <p:font typeface="Titillium Web Light" charset="0"/>
      <p:regular r:id="rId23"/>
      <p:bold r:id="rId24"/>
      <p:italic r:id="rId25"/>
      <p:boldItalic r:id="rId26"/>
    </p:embeddedFont>
    <p:embeddedFont>
      <p:font typeface="Dosis Light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FCA3-5C7E-4516-9799-FD456094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34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F64F-0564-4498-B85E-D975491AB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74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and Necrosis-3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68" y="1851670"/>
            <a:ext cx="3566434" cy="2677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393990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Ghadeer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Hayel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MD                          2/10/2019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1" y="195486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78966" y="2067694"/>
            <a:ext cx="3312368" cy="2664296"/>
          </a:xfr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of the family are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Bax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Activated by BH3 proteins </a:t>
            </a:r>
            <a:r>
              <a:rPr lang="en-US" sz="1800" dirty="0"/>
              <a:t>(sensor) </a:t>
            </a:r>
            <a:endParaRPr lang="en-US" sz="1800" dirty="0" smtClean="0"/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stimulated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dimerize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mitochondrial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channels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c escapes into cytosol</a:t>
            </a:r>
          </a:p>
          <a:p>
            <a:pPr marL="127000" indent="0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398677" y="2067694"/>
            <a:ext cx="3312368" cy="2682690"/>
          </a:xfrm>
          <a:ln>
            <a:solidFill>
              <a:srgbClr val="0070C0"/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are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BCL-2 &amp; BCL-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produced </a:t>
            </a:r>
            <a:r>
              <a:rPr lang="en-US" sz="1800" dirty="0"/>
              <a:t>in response </a:t>
            </a:r>
            <a:r>
              <a:rPr lang="en-US" sz="1800" dirty="0" smtClean="0"/>
              <a:t>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survival signals</a:t>
            </a:r>
            <a:r>
              <a:rPr lang="en-US" sz="1800" dirty="0" smtClean="0"/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dirty="0" smtClean="0"/>
              <a:t> </a:t>
            </a:r>
            <a:r>
              <a:rPr lang="en-US" sz="1800" dirty="0"/>
              <a:t>maintain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of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 holding </a:t>
            </a:r>
            <a:r>
              <a:rPr lang="en-US" sz="1800" dirty="0" err="1" smtClean="0">
                <a:sym typeface="Wingdings" pitchFamily="2" charset="2"/>
              </a:rPr>
              <a:t>proapoptotic</a:t>
            </a:r>
            <a:r>
              <a:rPr lang="en-US" sz="1800" dirty="0" smtClean="0">
                <a:sym typeface="Wingdings" pitchFamily="2" charset="2"/>
              </a:rPr>
              <a:t> in check.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150689" y="1167594"/>
            <a:ext cx="5688632" cy="7021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indent="0">
              <a:spcBef>
                <a:spcPts val="600"/>
              </a:spcBef>
              <a:buClr>
                <a:srgbClr val="D3EBD5"/>
              </a:buClr>
              <a:buSzPts val="1600"/>
              <a:buFont typeface="Titillium Web Light"/>
              <a:buNone/>
              <a:defRPr sz="1800" b="1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indent="-330200">
              <a:buClr>
                <a:srgbClr val="D3EBD5"/>
              </a:buClr>
              <a:buSzPts val="1600"/>
              <a:buFont typeface="Titillium Web Light"/>
              <a:buChar char="●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indent="-330200">
              <a:buClr>
                <a:srgbClr val="D3EBD5"/>
              </a:buClr>
              <a:buSzPts val="1600"/>
              <a:buFont typeface="Titillium Web Light"/>
              <a:buChar char="○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indent="-330200">
              <a:buClr>
                <a:srgbClr val="D3EBD5"/>
              </a:buClr>
              <a:buSzPts val="1600"/>
              <a:buFont typeface="Titillium Web Light"/>
              <a:buChar char="■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-US" dirty="0"/>
              <a:t>A family of more than 20 proteins (prototype is Bcl-2) controls the permeability of mitochondria.</a:t>
            </a:r>
          </a:p>
        </p:txBody>
      </p:sp>
      <p:sp>
        <p:nvSpPr>
          <p:cNvPr id="9" name="Left-Right-Up Arrow 8"/>
          <p:cNvSpPr/>
          <p:nvPr/>
        </p:nvSpPr>
        <p:spPr>
          <a:xfrm>
            <a:off x="3591334" y="1869748"/>
            <a:ext cx="807343" cy="8675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Extrinsic pathway; death receptor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324036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umor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factor (TNF) </a:t>
            </a:r>
            <a:r>
              <a:rPr lang="en-US" sz="1800" dirty="0" smtClean="0"/>
              <a:t>receptor family.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/>
              <a:t>The prototypic death receptors are the </a:t>
            </a:r>
            <a:r>
              <a:rPr lang="en-US" sz="1800" b="1" dirty="0"/>
              <a:t>type I </a:t>
            </a:r>
            <a:r>
              <a:rPr lang="en-US" sz="1800" b="1" dirty="0" smtClean="0"/>
              <a:t>TNF </a:t>
            </a:r>
            <a:r>
              <a:rPr lang="en-US" sz="1800" dirty="0" smtClean="0"/>
              <a:t>receptor &amp; </a:t>
            </a:r>
            <a:r>
              <a:rPr lang="en-US" sz="1800" b="1" dirty="0" smtClean="0"/>
              <a:t>Fas </a:t>
            </a:r>
            <a:r>
              <a:rPr lang="en-US" sz="1800" b="1" dirty="0"/>
              <a:t>(CD95</a:t>
            </a:r>
            <a:r>
              <a:rPr lang="en-US" sz="1800" b="1" dirty="0" smtClean="0"/>
              <a:t>).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contain a cytoplasmic </a:t>
            </a:r>
            <a:r>
              <a:rPr lang="en-US" sz="1800" dirty="0"/>
              <a:t>regions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“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domain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 ligand (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dirty="0"/>
              <a:t> </a:t>
            </a:r>
            <a:r>
              <a:rPr lang="en-US" sz="1800" dirty="0" smtClean="0"/>
              <a:t>: membrane protein </a:t>
            </a:r>
            <a:r>
              <a:rPr lang="en-US" sz="1800" dirty="0"/>
              <a:t>expressed </a:t>
            </a:r>
            <a:r>
              <a:rPr lang="en-US" sz="1800" dirty="0" smtClean="0"/>
              <a:t>on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T lymphocytes</a:t>
            </a:r>
            <a:r>
              <a:rPr lang="en-US" sz="180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63888" y="1707654"/>
            <a:ext cx="217920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dirty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</a:t>
            </a:r>
            <a:r>
              <a:rPr lang="en-US" sz="1800" dirty="0"/>
              <a:t>recognize </a:t>
            </a:r>
            <a:r>
              <a:rPr lang="en-US" sz="1800" dirty="0" err="1"/>
              <a:t>fas</a:t>
            </a:r>
            <a:r>
              <a:rPr lang="en-US" sz="1800" dirty="0"/>
              <a:t> expressing target , </a:t>
            </a:r>
            <a:r>
              <a:rPr lang="en-US" sz="1800" dirty="0" err="1"/>
              <a:t>fas</a:t>
            </a:r>
            <a:r>
              <a:rPr lang="en-US" sz="1800" dirty="0"/>
              <a:t> molecules are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linked </a:t>
            </a:r>
            <a:r>
              <a:rPr lang="en-US" sz="1800" dirty="0"/>
              <a:t>by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to activate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6729" b="5307"/>
          <a:stretch/>
        </p:blipFill>
        <p:spPr>
          <a:xfrm>
            <a:off x="5652120" y="555526"/>
            <a:ext cx="3024336" cy="40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Either pathway: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059582"/>
            <a:ext cx="4680520" cy="3672408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caspase-9 or caspase-8 is </a:t>
            </a:r>
            <a:r>
              <a:rPr lang="en-US" sz="2000" dirty="0" smtClean="0"/>
              <a:t>activated </a:t>
            </a:r>
            <a:r>
              <a:rPr lang="en-US" sz="2000" dirty="0" smtClean="0">
                <a:sym typeface="Wingdings" pitchFamily="2" charset="2"/>
              </a:rPr>
              <a:t> i</a:t>
            </a:r>
            <a:r>
              <a:rPr lang="en-US" sz="2000" dirty="0" smtClean="0"/>
              <a:t>t </a:t>
            </a:r>
            <a:r>
              <a:rPr lang="en-US" sz="2000" dirty="0"/>
              <a:t>cleaves </a:t>
            </a:r>
            <a:r>
              <a:rPr lang="en-US" sz="2000" dirty="0" smtClean="0"/>
              <a:t>&amp; thereby </a:t>
            </a:r>
            <a:r>
              <a:rPr lang="en-US" sz="2000" dirty="0"/>
              <a:t>activates </a:t>
            </a:r>
            <a:r>
              <a:rPr lang="en-US" sz="2000" dirty="0" smtClean="0"/>
              <a:t>additional </a:t>
            </a:r>
            <a:r>
              <a:rPr lang="en-US" sz="2000" dirty="0" err="1" smtClean="0"/>
              <a:t>caspases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that </a:t>
            </a:r>
            <a:r>
              <a:rPr lang="en-US" sz="2000" dirty="0"/>
              <a:t>cleave numerous </a:t>
            </a:r>
            <a:r>
              <a:rPr lang="en-US" sz="2000" dirty="0" smtClean="0"/>
              <a:t>targets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activate </a:t>
            </a:r>
            <a:r>
              <a:rPr lang="en-US" sz="2000" dirty="0"/>
              <a:t>enzymes that degrade the cells’ proteins </a:t>
            </a:r>
            <a:r>
              <a:rPr lang="en-US" sz="2000" dirty="0" smtClean="0"/>
              <a:t>&amp; nucleus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end result is the characteristic cellular </a:t>
            </a:r>
            <a:r>
              <a:rPr lang="en-US" sz="2000" dirty="0" smtClean="0"/>
              <a:t>fragmentation of </a:t>
            </a:r>
            <a:r>
              <a:rPr lang="en-US" sz="2000" dirty="0"/>
              <a:t>apoptosis.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052" name="Picture 4" descr="Image result for apoptosis pathology path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1"/>
          <a:stretch/>
        </p:blipFill>
        <p:spPr bwMode="auto">
          <a:xfrm>
            <a:off x="4572000" y="771550"/>
            <a:ext cx="43803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52" y="267494"/>
            <a:ext cx="5396700" cy="1159800"/>
          </a:xfrm>
        </p:spPr>
        <p:txBody>
          <a:bodyPr/>
          <a:lstStyle/>
          <a:p>
            <a:r>
              <a:rPr lang="en-US" sz="3600" b="1" dirty="0"/>
              <a:t>Clearance of apoptotic cells.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3082" y="950483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entice phagocytes by producing a number of</a:t>
            </a:r>
          </a:p>
          <a:p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“eat-me” </a:t>
            </a:r>
            <a:r>
              <a:rPr lang="en-US" sz="2000" b="1" u="sng" dirty="0" smtClean="0">
                <a:solidFill>
                  <a:srgbClr val="80BF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Light"/>
                <a:ea typeface="Dosis Light"/>
                <a:cs typeface="Dosis Light"/>
                <a:sym typeface="Dosis Light"/>
              </a:rPr>
              <a:t>signals:</a:t>
            </a:r>
          </a:p>
          <a:p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+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“flips” phospholipid to the outer leaflet,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expose  </a:t>
            </a:r>
            <a:r>
              <a:rPr lang="en-US" sz="2000" b="1" dirty="0" err="1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phosphatidylserine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.</a:t>
            </a:r>
          </a:p>
          <a:p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  +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secrete soluble factors that recruit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phagocytes.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Happens before the cells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undergo membrane damage and release their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contents… So no inflammation! </a:t>
            </a:r>
            <a:endParaRPr lang="en-US" sz="2000" b="1" dirty="0">
              <a:solidFill>
                <a:srgbClr val="80BFB7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60316"/>
            <a:ext cx="66294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7494"/>
            <a:ext cx="6761100" cy="857400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Morphology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90366"/>
            <a:ext cx="4536504" cy="2980500"/>
          </a:xfrm>
        </p:spPr>
        <p:txBody>
          <a:bodyPr lIns="90488" tIns="44450" rIns="90488" bIns="44450"/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Involves single cells or small clusters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Cells shrink rapidly, retain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 plasma membrane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Formation of cytoplasmic buds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Fragmentation into </a:t>
            </a:r>
            <a:r>
              <a:rPr lang="en-US" altLang="en-US" sz="2000" b="1" dirty="0" smtClean="0"/>
              <a:t>apoptotic bodies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Apoptotic bodies phagocytized rapidly before inflammatory response</a:t>
            </a:r>
            <a:r>
              <a:rPr lang="en-US" altLang="en-US" sz="2000" dirty="0"/>
              <a:t>.</a:t>
            </a:r>
            <a:endParaRPr lang="en-US" alt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470"/>
            <a:ext cx="3200632" cy="251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580616"/>
            <a:ext cx="320063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494"/>
            <a:ext cx="8505479" cy="4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93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494"/>
            <a:ext cx="6238633" cy="4744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7189511">
            <a:off x="-1355537" y="1784746"/>
            <a:ext cx="53667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Necrosis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Vs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Apoptosis</a:t>
            </a:r>
          </a:p>
        </p:txBody>
      </p:sp>
    </p:spTree>
    <p:extLst>
      <p:ext uri="{BB962C8B-B14F-4D97-AF65-F5344CB8AC3E}">
        <p14:creationId xmlns:p14="http://schemas.microsoft.com/office/powerpoint/2010/main" val="344504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036"/>
            <a:ext cx="6761100" cy="857400"/>
          </a:xfrm>
        </p:spPr>
        <p:txBody>
          <a:bodyPr/>
          <a:lstStyle/>
          <a:p>
            <a:r>
              <a:rPr lang="en-US" sz="2400" b="1" dirty="0"/>
              <a:t>Other Pathways of Cell </a:t>
            </a:r>
            <a:r>
              <a:rPr lang="en-US" sz="2400" b="1" dirty="0" smtClean="0"/>
              <a:t>Death: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2736304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Necroptosis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eatures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both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necrosis and apoptosis.</a:t>
            </a: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initiated by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engagement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TNF receptors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receptor interacting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protein (RIP)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kinases are activated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initiating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dissolution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the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cell like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necrosis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987824" y="987574"/>
            <a:ext cx="2448272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Pyroptosis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activation of a cytosolic danger-sensing protein </a:t>
            </a:r>
            <a:r>
              <a:rPr lang="en-US" sz="1800" dirty="0" smtClean="0"/>
              <a:t>complex called </a:t>
            </a:r>
            <a:r>
              <a:rPr lang="en-US" sz="1800" dirty="0"/>
              <a:t>the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inflammasome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1800" dirty="0" smtClean="0"/>
              <a:t>Greek</a:t>
            </a:r>
            <a:r>
              <a:rPr lang="en-US" sz="1800" dirty="0"/>
              <a:t>, </a:t>
            </a:r>
            <a:r>
              <a:rPr lang="en-US" sz="1800" i="1" dirty="0"/>
              <a:t>pyro </a:t>
            </a:r>
            <a:r>
              <a:rPr lang="en-US" sz="1800" dirty="0"/>
              <a:t>= </a:t>
            </a:r>
            <a:r>
              <a:rPr lang="en-US" sz="1800" dirty="0" smtClean="0"/>
              <a:t>fire</a:t>
            </a:r>
          </a:p>
          <a:p>
            <a:r>
              <a:rPr lang="en-US" sz="1800" dirty="0"/>
              <a:t>Used by infectious microbes </a:t>
            </a:r>
          </a:p>
          <a:p>
            <a:r>
              <a:rPr lang="en-US" sz="1800" dirty="0"/>
              <a:t>Fever + inflammation + apoptosis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508104" y="987573"/>
            <a:ext cx="2376264" cy="3898751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Autophagy</a:t>
            </a:r>
          </a:p>
          <a:p>
            <a:r>
              <a:rPr lang="en-US" sz="1800" b="1" dirty="0" smtClean="0"/>
              <a:t>(“</a:t>
            </a:r>
            <a:r>
              <a:rPr lang="en-US" sz="1800" b="1" dirty="0"/>
              <a:t>self-eating</a:t>
            </a:r>
            <a:r>
              <a:rPr lang="en-US" sz="1800" b="1" dirty="0" smtClean="0"/>
              <a:t>”)</a:t>
            </a:r>
          </a:p>
          <a:p>
            <a:r>
              <a:rPr lang="en-US" sz="1800" b="1" dirty="0" smtClean="0"/>
              <a:t>refers to </a:t>
            </a:r>
            <a:r>
              <a:rPr lang="en-US" sz="1800" b="1" dirty="0" err="1" smtClean="0"/>
              <a:t>lysosomal</a:t>
            </a:r>
            <a:r>
              <a:rPr lang="en-US" sz="1800" b="1" dirty="0" smtClean="0"/>
              <a:t> digestion</a:t>
            </a:r>
            <a:r>
              <a:rPr lang="en-US" sz="1800" b="1" dirty="0"/>
              <a:t> </a:t>
            </a:r>
            <a:r>
              <a:rPr lang="en-US" sz="1800" b="1" dirty="0" smtClean="0"/>
              <a:t>of </a:t>
            </a:r>
            <a:r>
              <a:rPr lang="en-US" sz="1800" b="1" dirty="0"/>
              <a:t>the cell’s own </a:t>
            </a:r>
            <a:r>
              <a:rPr lang="en-US" sz="1800" b="1" dirty="0" smtClean="0"/>
              <a:t>components.</a:t>
            </a:r>
          </a:p>
          <a:p>
            <a:r>
              <a:rPr lang="en-US" sz="1800" dirty="0" smtClean="0"/>
              <a:t>Nutrient deprivation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urvival pathway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76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8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3923928" y="1575869"/>
            <a:ext cx="5495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D3EBD5"/>
                </a:solidFill>
              </a:rPr>
              <a:t>THANKS!</a:t>
            </a:r>
            <a:endParaRPr sz="7200" dirty="0">
              <a:solidFill>
                <a:srgbClr val="D3EBD5"/>
              </a:solidFill>
            </a:endParaRPr>
          </a:p>
        </p:txBody>
      </p:sp>
      <p:sp>
        <p:nvSpPr>
          <p:cNvPr id="3878" name="Google Shape;3878;p19"/>
          <p:cNvSpPr txBox="1">
            <a:spLocks noGrp="1"/>
          </p:cNvSpPr>
          <p:nvPr>
            <p:ph type="subTitle" idx="4294967295"/>
          </p:nvPr>
        </p:nvSpPr>
        <p:spPr>
          <a:xfrm>
            <a:off x="685800" y="3487750"/>
            <a:ext cx="5495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80BFB7"/>
                </a:solidFill>
              </a:rPr>
              <a:t>FEEL FREE TO ASK NOW, before it is too late </a:t>
            </a:r>
            <a:r>
              <a:rPr lang="en" dirty="0" smtClean="0">
                <a:solidFill>
                  <a:srgbClr val="80BFB7"/>
                </a:solidFill>
                <a:sym typeface="Wingdings" pitchFamily="2" charset="2"/>
              </a:rPr>
              <a:t></a:t>
            </a:r>
            <a:endParaRPr dirty="0">
              <a:solidFill>
                <a:srgbClr val="80BFB7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8" name="Google Shape;4039;p36"/>
          <p:cNvSpPr txBox="1">
            <a:spLocks/>
          </p:cNvSpPr>
          <p:nvPr/>
        </p:nvSpPr>
        <p:spPr>
          <a:xfrm>
            <a:off x="701064" y="2859782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US" sz="3600" smtClean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lang="en-US"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5268900" cy="1030143"/>
          </a:xfrm>
        </p:spPr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4319"/>
            <a:ext cx="4680520" cy="3672408"/>
          </a:xfrm>
        </p:spPr>
        <p:txBody>
          <a:bodyPr/>
          <a:lstStyle/>
          <a:p>
            <a:pPr marL="0" lvl="1" indent="0">
              <a:spcBef>
                <a:spcPts val="600"/>
              </a:spcBef>
              <a:buSzPts val="2400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- suicide - programmed cell death- regulated cell death.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is a pathway of cell death in which cells activate enzymes that degrade the cells’ own nuclear DNA and nuclear and cytoplasmic proteins.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= “falling off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Greek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Can be pathologic and physiologic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sz="2200" dirty="0">
                <a:solidFill>
                  <a:srgbClr val="7030A0"/>
                </a:solidFill>
              </a:rPr>
              <a:t>Doesn’t elicit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inflammation.</a:t>
            </a:r>
          </a:p>
        </p:txBody>
      </p:sp>
      <p:pic>
        <p:nvPicPr>
          <p:cNvPr id="5" name="Picture 2" descr="001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/>
          <a:stretch/>
        </p:blipFill>
        <p:spPr bwMode="auto">
          <a:xfrm>
            <a:off x="4788024" y="411510"/>
            <a:ext cx="3968468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physiologic: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7574"/>
            <a:ext cx="6940760" cy="40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6761100" cy="2980500"/>
          </a:xfrm>
        </p:spPr>
        <p:txBody>
          <a:bodyPr/>
          <a:lstStyle/>
          <a:p>
            <a:pPr marL="76200" lvl="2" indent="0">
              <a:spcBef>
                <a:spcPts val="600"/>
              </a:spcBef>
              <a:buNone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embryogenesis</a:t>
            </a:r>
            <a:r>
              <a:rPr lang="en-US" altLang="en-US" sz="1800" dirty="0"/>
              <a:t> (implantation, organogenesis, developmental involution, separation of digits in limb development)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4" descr="18_18_sculpts_dig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7246" r="10093" b="28671"/>
          <a:stretch/>
        </p:blipFill>
        <p:spPr bwMode="auto">
          <a:xfrm>
            <a:off x="539552" y="915566"/>
            <a:ext cx="5962262" cy="24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18_19_tadpole_fr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34015" r="4559" b="35238"/>
          <a:stretch/>
        </p:blipFill>
        <p:spPr bwMode="auto">
          <a:xfrm>
            <a:off x="4099181" y="3690207"/>
            <a:ext cx="4805265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462" y="369020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in adult multicellular organisms cell death is a regular occurrence. In humans EACH </a:t>
            </a:r>
            <a:r>
              <a:rPr lang="en-US" sz="1800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HOUR!!</a:t>
            </a:r>
            <a:endParaRPr lang="en-US" sz="1800" dirty="0">
              <a:solidFill>
                <a:srgbClr val="003B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9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pathologic: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1"/>
            <a:ext cx="717332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23528" y="365698"/>
            <a:ext cx="72728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The plasma membrane remains intact.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Apoptotic bodies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(contain portions of the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cytoplasm and nucleus) become targets for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phagocytosis before their contents leak out.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Normally, there is a biochemical pathways that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control the balance of death- and survival-inducing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signals..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49288" y="3075806"/>
            <a:ext cx="6903437" cy="1540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Apoptosis is regulated by this pathways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Activation of enzymes called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caspases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through two main pathways: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1- Mitochondrial pathway (intrinsic)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2- Death receptor pathway (extrinsic)</a:t>
            </a:r>
          </a:p>
        </p:txBody>
      </p:sp>
    </p:spTree>
    <p:extLst>
      <p:ext uri="{BB962C8B-B14F-4D97-AF65-F5344CB8AC3E}">
        <p14:creationId xmlns:p14="http://schemas.microsoft.com/office/powerpoint/2010/main" val="29087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785392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6984776" cy="2304256"/>
          </a:xfrm>
        </p:spPr>
        <p:txBody>
          <a:bodyPr/>
          <a:lstStyle/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pathologic situations.</a:t>
            </a:r>
          </a:p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/>
              <a:t>M</a:t>
            </a:r>
            <a:r>
              <a:rPr lang="en-US" sz="2200" b="1" dirty="0" smtClean="0"/>
              <a:t>itochondria </a:t>
            </a:r>
            <a:r>
              <a:rPr lang="en-US" sz="2200" dirty="0" smtClean="0"/>
              <a:t>contain several proteins capable of inducing apoptosis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ytochrome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↑ mitochondrial permeability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/>
              <a:t>permeable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membrane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cytochrome c </a:t>
            </a:r>
            <a:r>
              <a:rPr lang="en-US" sz="2200" dirty="0" smtClean="0"/>
              <a:t>leaks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triggering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-US" sz="2200" dirty="0" smtClean="0"/>
              <a:t> 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activate apoptosis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26" name="Picture 2" descr="Image result for permeability apoptosis cytocrome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3798"/>
            <a:ext cx="414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pathway; mitochondrial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6840760" cy="345424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BH3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</a:t>
            </a:r>
            <a:r>
              <a:rPr lang="en-US" sz="2000" dirty="0" smtClean="0"/>
              <a:t>: a group of sensors (</a:t>
            </a:r>
            <a:r>
              <a:rPr lang="en-US" sz="2000" dirty="0"/>
              <a:t>called BH3 proteins because </a:t>
            </a:r>
            <a:r>
              <a:rPr lang="en-US" sz="2000" dirty="0" smtClean="0"/>
              <a:t>they contain </a:t>
            </a:r>
            <a:r>
              <a:rPr lang="en-US" sz="2000" dirty="0"/>
              <a:t>the third domain seen in </a:t>
            </a:r>
            <a:r>
              <a:rPr lang="en-US" sz="2000" dirty="0" err="1" smtClean="0"/>
              <a:t>Bcl</a:t>
            </a:r>
            <a:r>
              <a:rPr lang="en-US" sz="2000" dirty="0" smtClean="0"/>
              <a:t>-family) 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u="sng" dirty="0" smtClean="0"/>
              <a:t>Activated when: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are deprived of growth </a:t>
            </a:r>
            <a:r>
              <a:rPr lang="en-US" sz="2000" dirty="0" smtClean="0"/>
              <a:t>factors &amp; </a:t>
            </a:r>
            <a:r>
              <a:rPr lang="en-US" sz="2000" dirty="0"/>
              <a:t>survival </a:t>
            </a:r>
            <a:r>
              <a:rPr lang="en-US" sz="2000" dirty="0" smtClean="0"/>
              <a:t>signals.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are </a:t>
            </a:r>
            <a:r>
              <a:rPr lang="en-US" sz="2000" dirty="0"/>
              <a:t>exposed to agents </a:t>
            </a:r>
            <a:r>
              <a:rPr lang="en-US" sz="2000" dirty="0" smtClean="0"/>
              <a:t>that damage DNA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accumulate unacceptable amounts </a:t>
            </a:r>
            <a:r>
              <a:rPr lang="en-US" sz="2000" dirty="0" smtClean="0"/>
              <a:t>of </a:t>
            </a:r>
            <a:r>
              <a:rPr lang="en-US" sz="2000" dirty="0" err="1" smtClean="0"/>
              <a:t>misfolded</a:t>
            </a:r>
            <a:r>
              <a:rPr lang="en-US" sz="2000" dirty="0" smtClean="0"/>
              <a:t> proteins.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dirty="0" smtClean="0"/>
              <a:t> They turn the </a:t>
            </a:r>
            <a:r>
              <a:rPr lang="en-US" sz="2000" dirty="0"/>
              <a:t>shift </a:t>
            </a:r>
            <a:r>
              <a:rPr lang="en-US" sz="2000" dirty="0" smtClean="0"/>
              <a:t>of life-sustaining </a:t>
            </a:r>
            <a:r>
              <a:rPr lang="en-US" sz="2000" dirty="0"/>
              <a:t>balance </a:t>
            </a:r>
            <a:r>
              <a:rPr lang="en-US" sz="2000" dirty="0" smtClean="0"/>
              <a:t>in favor </a:t>
            </a:r>
            <a:r>
              <a:rPr lang="en-US" sz="2000" dirty="0"/>
              <a:t>of pro-apoptotic </a:t>
            </a:r>
            <a:r>
              <a:rPr lang="en-US" sz="2000" dirty="0" err="1"/>
              <a:t>Bak</a:t>
            </a:r>
            <a:r>
              <a:rPr lang="en-US" sz="2000" dirty="0"/>
              <a:t> and </a:t>
            </a:r>
            <a:r>
              <a:rPr lang="en-US" sz="2000" dirty="0" err="1"/>
              <a:t>Bax</a:t>
            </a:r>
            <a:r>
              <a:rPr lang="en-US" sz="2000" dirty="0"/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718</Words>
  <Application>Microsoft Office PowerPoint</Application>
  <PresentationFormat>On-screen Show (16:9)</PresentationFormat>
  <Paragraphs>94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Titillium Web Light</vt:lpstr>
      <vt:lpstr>Wingdings</vt:lpstr>
      <vt:lpstr>Dosis Light</vt:lpstr>
      <vt:lpstr>Mowbray template</vt:lpstr>
      <vt:lpstr>Cell Injury and Necrosis-3</vt:lpstr>
      <vt:lpstr>PowerPoint Presentation</vt:lpstr>
      <vt:lpstr>Apoptosis</vt:lpstr>
      <vt:lpstr>Can be physiologic: </vt:lpstr>
      <vt:lpstr>PowerPoint Presentation</vt:lpstr>
      <vt:lpstr>Can be pathologic: </vt:lpstr>
      <vt:lpstr>PowerPoint Presentation</vt:lpstr>
      <vt:lpstr>Intrinsic pathway; mitochondrial pathway</vt:lpstr>
      <vt:lpstr>Intrinsic pathway; mitochondrial pathway</vt:lpstr>
      <vt:lpstr>Intrinsic pathway; mitochondrial pathway</vt:lpstr>
      <vt:lpstr>Extrinsic pathway; death receptor pathway</vt:lpstr>
      <vt:lpstr>PowerPoint Presentation</vt:lpstr>
      <vt:lpstr>In Either pathway: </vt:lpstr>
      <vt:lpstr>Clearance of apoptotic cells.</vt:lpstr>
      <vt:lpstr>Morphology:</vt:lpstr>
      <vt:lpstr>PowerPoint Presentation</vt:lpstr>
      <vt:lpstr>PowerPoint Presentation</vt:lpstr>
      <vt:lpstr>Other Pathways of Cell Death: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mohammed hayel</cp:lastModifiedBy>
  <cp:revision>67</cp:revision>
  <dcterms:modified xsi:type="dcterms:W3CDTF">2019-10-02T04:39:22Z</dcterms:modified>
</cp:coreProperties>
</file>