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sldIdLst>
    <p:sldId id="256" r:id="rId6"/>
    <p:sldId id="257" r:id="rId7"/>
    <p:sldId id="284" r:id="rId8"/>
    <p:sldId id="281" r:id="rId9"/>
    <p:sldId id="287" r:id="rId10"/>
    <p:sldId id="259" r:id="rId11"/>
    <p:sldId id="258" r:id="rId12"/>
    <p:sldId id="288" r:id="rId13"/>
    <p:sldId id="289" r:id="rId14"/>
    <p:sldId id="290" r:id="rId15"/>
    <p:sldId id="293" r:id="rId16"/>
    <p:sldId id="292" r:id="rId17"/>
    <p:sldId id="298" r:id="rId18"/>
    <p:sldId id="299" r:id="rId19"/>
    <p:sldId id="294" r:id="rId20"/>
    <p:sldId id="295" r:id="rId21"/>
    <p:sldId id="296" r:id="rId22"/>
    <p:sldId id="29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50" d="100"/>
          <a:sy n="50" d="100"/>
        </p:scale>
        <p:origin x="-1208" y="-4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976DAB-4BBF-E517-ACBB-D759118D7B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6DB85329-72E8-9637-52AF-1697980246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B7685B6D-1F41-FA8B-0B86-3CFF7EC33DAC}"/>
              </a:ext>
            </a:extLst>
          </p:cNvPr>
          <p:cNvSpPr>
            <a:spLocks noGrp="1"/>
          </p:cNvSpPr>
          <p:nvPr>
            <p:ph type="dt" sz="half" idx="10"/>
          </p:nvPr>
        </p:nvSpPr>
        <p:spPr/>
        <p:txBody>
          <a:bodyPr/>
          <a:lstStyle/>
          <a:p>
            <a:fld id="{5A2D54CA-0E87-424C-8AF9-D06DF0463FE8}" type="datetimeFigureOut">
              <a:rPr lang="en-US" smtClean="0"/>
              <a:t>5/11/2022</a:t>
            </a:fld>
            <a:endParaRPr lang="en-US"/>
          </a:p>
        </p:txBody>
      </p:sp>
      <p:sp>
        <p:nvSpPr>
          <p:cNvPr id="5" name="Footer Placeholder 4">
            <a:extLst>
              <a:ext uri="{FF2B5EF4-FFF2-40B4-BE49-F238E27FC236}">
                <a16:creationId xmlns:a16="http://schemas.microsoft.com/office/drawing/2014/main" xmlns="" id="{AF9CDF0E-8C0E-882D-674F-4448211F5B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9EC8608-87B8-05A0-8C01-1AE847A17FEE}"/>
              </a:ext>
            </a:extLst>
          </p:cNvPr>
          <p:cNvSpPr>
            <a:spLocks noGrp="1"/>
          </p:cNvSpPr>
          <p:nvPr>
            <p:ph type="sldNum" sz="quarter" idx="12"/>
          </p:nvPr>
        </p:nvSpPr>
        <p:spPr/>
        <p:txBody>
          <a:bodyPr/>
          <a:lstStyle/>
          <a:p>
            <a:fld id="{8AD07E4F-1824-4B3B-81E2-A76738CA0A36}" type="slidenum">
              <a:rPr lang="en-US" smtClean="0"/>
              <a:t>‹#›</a:t>
            </a:fld>
            <a:endParaRPr lang="en-US"/>
          </a:p>
        </p:txBody>
      </p:sp>
    </p:spTree>
    <p:extLst>
      <p:ext uri="{BB962C8B-B14F-4D97-AF65-F5344CB8AC3E}">
        <p14:creationId xmlns:p14="http://schemas.microsoft.com/office/powerpoint/2010/main" val="3636079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ED6F541-21B1-4596-FC5D-48EEB52860B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AC95B75B-C209-38FF-D9B9-CBF184A350F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F6D81B2-9E45-AB80-E7AC-6653A19F8127}"/>
              </a:ext>
            </a:extLst>
          </p:cNvPr>
          <p:cNvSpPr>
            <a:spLocks noGrp="1"/>
          </p:cNvSpPr>
          <p:nvPr>
            <p:ph type="dt" sz="half" idx="10"/>
          </p:nvPr>
        </p:nvSpPr>
        <p:spPr/>
        <p:txBody>
          <a:bodyPr/>
          <a:lstStyle/>
          <a:p>
            <a:fld id="{5A2D54CA-0E87-424C-8AF9-D06DF0463FE8}" type="datetimeFigureOut">
              <a:rPr lang="en-US" smtClean="0"/>
              <a:t>5/11/2022</a:t>
            </a:fld>
            <a:endParaRPr lang="en-US"/>
          </a:p>
        </p:txBody>
      </p:sp>
      <p:sp>
        <p:nvSpPr>
          <p:cNvPr id="5" name="Footer Placeholder 4">
            <a:extLst>
              <a:ext uri="{FF2B5EF4-FFF2-40B4-BE49-F238E27FC236}">
                <a16:creationId xmlns:a16="http://schemas.microsoft.com/office/drawing/2014/main" xmlns="" id="{9E972E12-A23E-3DF5-94BE-1A855F4777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2F0152C-84CF-FB21-711E-B958568A48AC}"/>
              </a:ext>
            </a:extLst>
          </p:cNvPr>
          <p:cNvSpPr>
            <a:spLocks noGrp="1"/>
          </p:cNvSpPr>
          <p:nvPr>
            <p:ph type="sldNum" sz="quarter" idx="12"/>
          </p:nvPr>
        </p:nvSpPr>
        <p:spPr/>
        <p:txBody>
          <a:bodyPr/>
          <a:lstStyle/>
          <a:p>
            <a:fld id="{8AD07E4F-1824-4B3B-81E2-A76738CA0A36}" type="slidenum">
              <a:rPr lang="en-US" smtClean="0"/>
              <a:t>‹#›</a:t>
            </a:fld>
            <a:endParaRPr lang="en-US"/>
          </a:p>
        </p:txBody>
      </p:sp>
    </p:spTree>
    <p:extLst>
      <p:ext uri="{BB962C8B-B14F-4D97-AF65-F5344CB8AC3E}">
        <p14:creationId xmlns:p14="http://schemas.microsoft.com/office/powerpoint/2010/main" val="2133505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593B8E23-C670-452A-4DDD-558BF0C59FF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0C24865E-632B-A3A5-8256-6FC200B2CB0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EA834AE-61DB-B3CA-4FD3-354F9BA7B865}"/>
              </a:ext>
            </a:extLst>
          </p:cNvPr>
          <p:cNvSpPr>
            <a:spLocks noGrp="1"/>
          </p:cNvSpPr>
          <p:nvPr>
            <p:ph type="dt" sz="half" idx="10"/>
          </p:nvPr>
        </p:nvSpPr>
        <p:spPr/>
        <p:txBody>
          <a:bodyPr/>
          <a:lstStyle/>
          <a:p>
            <a:fld id="{5A2D54CA-0E87-424C-8AF9-D06DF0463FE8}" type="datetimeFigureOut">
              <a:rPr lang="en-US" smtClean="0"/>
              <a:t>5/11/2022</a:t>
            </a:fld>
            <a:endParaRPr lang="en-US"/>
          </a:p>
        </p:txBody>
      </p:sp>
      <p:sp>
        <p:nvSpPr>
          <p:cNvPr id="5" name="Footer Placeholder 4">
            <a:extLst>
              <a:ext uri="{FF2B5EF4-FFF2-40B4-BE49-F238E27FC236}">
                <a16:creationId xmlns:a16="http://schemas.microsoft.com/office/drawing/2014/main" xmlns="" id="{8A10F870-CE3B-531E-21BF-1CB5915B12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75C6665-796B-9BA6-1179-847297258AEF}"/>
              </a:ext>
            </a:extLst>
          </p:cNvPr>
          <p:cNvSpPr>
            <a:spLocks noGrp="1"/>
          </p:cNvSpPr>
          <p:nvPr>
            <p:ph type="sldNum" sz="quarter" idx="12"/>
          </p:nvPr>
        </p:nvSpPr>
        <p:spPr/>
        <p:txBody>
          <a:bodyPr/>
          <a:lstStyle/>
          <a:p>
            <a:fld id="{8AD07E4F-1824-4B3B-81E2-A76738CA0A36}" type="slidenum">
              <a:rPr lang="en-US" smtClean="0"/>
              <a:t>‹#›</a:t>
            </a:fld>
            <a:endParaRPr lang="en-US"/>
          </a:p>
        </p:txBody>
      </p:sp>
    </p:spTree>
    <p:extLst>
      <p:ext uri="{BB962C8B-B14F-4D97-AF65-F5344CB8AC3E}">
        <p14:creationId xmlns:p14="http://schemas.microsoft.com/office/powerpoint/2010/main" val="33438255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ar-EG"/>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ar-EG"/>
          </a:p>
        </p:txBody>
      </p:sp>
      <p:sp>
        <p:nvSpPr>
          <p:cNvPr id="4" name="Date Placeholder 3"/>
          <p:cNvSpPr>
            <a:spLocks noGrp="1"/>
          </p:cNvSpPr>
          <p:nvPr>
            <p:ph type="dt" sz="half" idx="10"/>
          </p:nvPr>
        </p:nvSpPr>
        <p:spPr/>
        <p:txBody>
          <a:bodyPr/>
          <a:lstStyle/>
          <a:p>
            <a:fld id="{2459B5E4-E292-46B5-B68D-DD8422B891CA}" type="datetimeFigureOut">
              <a:rPr lang="ar-EG" smtClean="0"/>
              <a:t>10/10/1443</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23F080ED-DF1D-4AC1-B4E5-50F8722FDFFB}" type="slidenum">
              <a:rPr lang="ar-EG" smtClean="0"/>
              <a:t>‹#›</a:t>
            </a:fld>
            <a:endParaRPr lang="ar-EG"/>
          </a:p>
        </p:txBody>
      </p:sp>
    </p:spTree>
    <p:extLst>
      <p:ext uri="{BB962C8B-B14F-4D97-AF65-F5344CB8AC3E}">
        <p14:creationId xmlns:p14="http://schemas.microsoft.com/office/powerpoint/2010/main" val="32995292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10"/>
          </p:nvPr>
        </p:nvSpPr>
        <p:spPr/>
        <p:txBody>
          <a:bodyPr/>
          <a:lstStyle/>
          <a:p>
            <a:fld id="{2459B5E4-E292-46B5-B68D-DD8422B891CA}" type="datetimeFigureOut">
              <a:rPr lang="ar-EG" smtClean="0"/>
              <a:t>10/10/1443</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23F080ED-DF1D-4AC1-B4E5-50F8722FDFFB}" type="slidenum">
              <a:rPr lang="ar-EG" smtClean="0"/>
              <a:t>‹#›</a:t>
            </a:fld>
            <a:endParaRPr lang="ar-EG"/>
          </a:p>
        </p:txBody>
      </p:sp>
    </p:spTree>
    <p:extLst>
      <p:ext uri="{BB962C8B-B14F-4D97-AF65-F5344CB8AC3E}">
        <p14:creationId xmlns:p14="http://schemas.microsoft.com/office/powerpoint/2010/main" val="24711895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ar-EG"/>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59B5E4-E292-46B5-B68D-DD8422B891CA}" type="datetimeFigureOut">
              <a:rPr lang="ar-EG" smtClean="0"/>
              <a:t>10/10/1443</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23F080ED-DF1D-4AC1-B4E5-50F8722FDFFB}" type="slidenum">
              <a:rPr lang="ar-EG" smtClean="0"/>
              <a:t>‹#›</a:t>
            </a:fld>
            <a:endParaRPr lang="ar-EG"/>
          </a:p>
        </p:txBody>
      </p:sp>
    </p:spTree>
    <p:extLst>
      <p:ext uri="{BB962C8B-B14F-4D97-AF65-F5344CB8AC3E}">
        <p14:creationId xmlns:p14="http://schemas.microsoft.com/office/powerpoint/2010/main" val="31441928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5" name="Date Placeholder 4"/>
          <p:cNvSpPr>
            <a:spLocks noGrp="1"/>
          </p:cNvSpPr>
          <p:nvPr>
            <p:ph type="dt" sz="half" idx="10"/>
          </p:nvPr>
        </p:nvSpPr>
        <p:spPr/>
        <p:txBody>
          <a:bodyPr/>
          <a:lstStyle/>
          <a:p>
            <a:fld id="{2459B5E4-E292-46B5-B68D-DD8422B891CA}" type="datetimeFigureOut">
              <a:rPr lang="ar-EG" smtClean="0"/>
              <a:t>10/10/1443</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23F080ED-DF1D-4AC1-B4E5-50F8722FDFFB}" type="slidenum">
              <a:rPr lang="ar-EG" smtClean="0"/>
              <a:t>‹#›</a:t>
            </a:fld>
            <a:endParaRPr lang="ar-EG"/>
          </a:p>
        </p:txBody>
      </p:sp>
    </p:spTree>
    <p:extLst>
      <p:ext uri="{BB962C8B-B14F-4D97-AF65-F5344CB8AC3E}">
        <p14:creationId xmlns:p14="http://schemas.microsoft.com/office/powerpoint/2010/main" val="34033833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ar-EG"/>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7" name="Date Placeholder 6"/>
          <p:cNvSpPr>
            <a:spLocks noGrp="1"/>
          </p:cNvSpPr>
          <p:nvPr>
            <p:ph type="dt" sz="half" idx="10"/>
          </p:nvPr>
        </p:nvSpPr>
        <p:spPr/>
        <p:txBody>
          <a:bodyPr/>
          <a:lstStyle/>
          <a:p>
            <a:fld id="{2459B5E4-E292-46B5-B68D-DD8422B891CA}" type="datetimeFigureOut">
              <a:rPr lang="ar-EG" smtClean="0"/>
              <a:t>10/10/1443</a:t>
            </a:fld>
            <a:endParaRPr lang="ar-EG"/>
          </a:p>
        </p:txBody>
      </p:sp>
      <p:sp>
        <p:nvSpPr>
          <p:cNvPr id="8" name="Footer Placeholder 7"/>
          <p:cNvSpPr>
            <a:spLocks noGrp="1"/>
          </p:cNvSpPr>
          <p:nvPr>
            <p:ph type="ftr" sz="quarter" idx="11"/>
          </p:nvPr>
        </p:nvSpPr>
        <p:spPr/>
        <p:txBody>
          <a:bodyPr/>
          <a:lstStyle/>
          <a:p>
            <a:endParaRPr lang="ar-EG"/>
          </a:p>
        </p:txBody>
      </p:sp>
      <p:sp>
        <p:nvSpPr>
          <p:cNvPr id="9" name="Slide Number Placeholder 8"/>
          <p:cNvSpPr>
            <a:spLocks noGrp="1"/>
          </p:cNvSpPr>
          <p:nvPr>
            <p:ph type="sldNum" sz="quarter" idx="12"/>
          </p:nvPr>
        </p:nvSpPr>
        <p:spPr/>
        <p:txBody>
          <a:bodyPr/>
          <a:lstStyle/>
          <a:p>
            <a:fld id="{23F080ED-DF1D-4AC1-B4E5-50F8722FDFFB}" type="slidenum">
              <a:rPr lang="ar-EG" smtClean="0"/>
              <a:t>‹#›</a:t>
            </a:fld>
            <a:endParaRPr lang="ar-EG"/>
          </a:p>
        </p:txBody>
      </p:sp>
    </p:spTree>
    <p:extLst>
      <p:ext uri="{BB962C8B-B14F-4D97-AF65-F5344CB8AC3E}">
        <p14:creationId xmlns:p14="http://schemas.microsoft.com/office/powerpoint/2010/main" val="20203190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Date Placeholder 2"/>
          <p:cNvSpPr>
            <a:spLocks noGrp="1"/>
          </p:cNvSpPr>
          <p:nvPr>
            <p:ph type="dt" sz="half" idx="10"/>
          </p:nvPr>
        </p:nvSpPr>
        <p:spPr/>
        <p:txBody>
          <a:bodyPr/>
          <a:lstStyle/>
          <a:p>
            <a:fld id="{2459B5E4-E292-46B5-B68D-DD8422B891CA}" type="datetimeFigureOut">
              <a:rPr lang="ar-EG" smtClean="0"/>
              <a:t>10/10/1443</a:t>
            </a:fld>
            <a:endParaRPr lang="ar-EG"/>
          </a:p>
        </p:txBody>
      </p:sp>
      <p:sp>
        <p:nvSpPr>
          <p:cNvPr id="4" name="Footer Placeholder 3"/>
          <p:cNvSpPr>
            <a:spLocks noGrp="1"/>
          </p:cNvSpPr>
          <p:nvPr>
            <p:ph type="ftr" sz="quarter" idx="11"/>
          </p:nvPr>
        </p:nvSpPr>
        <p:spPr/>
        <p:txBody>
          <a:bodyPr/>
          <a:lstStyle/>
          <a:p>
            <a:endParaRPr lang="ar-EG"/>
          </a:p>
        </p:txBody>
      </p:sp>
      <p:sp>
        <p:nvSpPr>
          <p:cNvPr id="5" name="Slide Number Placeholder 4"/>
          <p:cNvSpPr>
            <a:spLocks noGrp="1"/>
          </p:cNvSpPr>
          <p:nvPr>
            <p:ph type="sldNum" sz="quarter" idx="12"/>
          </p:nvPr>
        </p:nvSpPr>
        <p:spPr/>
        <p:txBody>
          <a:bodyPr/>
          <a:lstStyle/>
          <a:p>
            <a:fld id="{23F080ED-DF1D-4AC1-B4E5-50F8722FDFFB}" type="slidenum">
              <a:rPr lang="ar-EG" smtClean="0"/>
              <a:t>‹#›</a:t>
            </a:fld>
            <a:endParaRPr lang="ar-EG"/>
          </a:p>
        </p:txBody>
      </p:sp>
    </p:spTree>
    <p:extLst>
      <p:ext uri="{BB962C8B-B14F-4D97-AF65-F5344CB8AC3E}">
        <p14:creationId xmlns:p14="http://schemas.microsoft.com/office/powerpoint/2010/main" val="7952590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59B5E4-E292-46B5-B68D-DD8422B891CA}" type="datetimeFigureOut">
              <a:rPr lang="ar-EG" smtClean="0"/>
              <a:t>10/10/1443</a:t>
            </a:fld>
            <a:endParaRPr lang="ar-EG"/>
          </a:p>
        </p:txBody>
      </p:sp>
      <p:sp>
        <p:nvSpPr>
          <p:cNvPr id="3" name="Footer Placeholder 2"/>
          <p:cNvSpPr>
            <a:spLocks noGrp="1"/>
          </p:cNvSpPr>
          <p:nvPr>
            <p:ph type="ftr" sz="quarter" idx="11"/>
          </p:nvPr>
        </p:nvSpPr>
        <p:spPr/>
        <p:txBody>
          <a:bodyPr/>
          <a:lstStyle/>
          <a:p>
            <a:endParaRPr lang="ar-EG"/>
          </a:p>
        </p:txBody>
      </p:sp>
      <p:sp>
        <p:nvSpPr>
          <p:cNvPr id="4" name="Slide Number Placeholder 3"/>
          <p:cNvSpPr>
            <a:spLocks noGrp="1"/>
          </p:cNvSpPr>
          <p:nvPr>
            <p:ph type="sldNum" sz="quarter" idx="12"/>
          </p:nvPr>
        </p:nvSpPr>
        <p:spPr/>
        <p:txBody>
          <a:bodyPr/>
          <a:lstStyle/>
          <a:p>
            <a:fld id="{23F080ED-DF1D-4AC1-B4E5-50F8722FDFFB}" type="slidenum">
              <a:rPr lang="ar-EG" smtClean="0"/>
              <a:t>‹#›</a:t>
            </a:fld>
            <a:endParaRPr lang="ar-EG"/>
          </a:p>
        </p:txBody>
      </p:sp>
    </p:spTree>
    <p:extLst>
      <p:ext uri="{BB962C8B-B14F-4D97-AF65-F5344CB8AC3E}">
        <p14:creationId xmlns:p14="http://schemas.microsoft.com/office/powerpoint/2010/main" val="38193114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EG"/>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459B5E4-E292-46B5-B68D-DD8422B891CA}" type="datetimeFigureOut">
              <a:rPr lang="ar-EG" smtClean="0"/>
              <a:t>10/10/1443</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23F080ED-DF1D-4AC1-B4E5-50F8722FDFFB}" type="slidenum">
              <a:rPr lang="ar-EG" smtClean="0"/>
              <a:t>‹#›</a:t>
            </a:fld>
            <a:endParaRPr lang="ar-EG"/>
          </a:p>
        </p:txBody>
      </p:sp>
    </p:spTree>
    <p:extLst>
      <p:ext uri="{BB962C8B-B14F-4D97-AF65-F5344CB8AC3E}">
        <p14:creationId xmlns:p14="http://schemas.microsoft.com/office/powerpoint/2010/main" val="580725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9F1F4F6-D111-7D97-6954-F506A1F562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C2DAB12E-F687-1A2C-F1A4-4FF2FB00FFE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B981E6D-B779-0109-60E4-55830F227D3E}"/>
              </a:ext>
            </a:extLst>
          </p:cNvPr>
          <p:cNvSpPr>
            <a:spLocks noGrp="1"/>
          </p:cNvSpPr>
          <p:nvPr>
            <p:ph type="dt" sz="half" idx="10"/>
          </p:nvPr>
        </p:nvSpPr>
        <p:spPr/>
        <p:txBody>
          <a:bodyPr/>
          <a:lstStyle/>
          <a:p>
            <a:fld id="{5A2D54CA-0E87-424C-8AF9-D06DF0463FE8}" type="datetimeFigureOut">
              <a:rPr lang="en-US" smtClean="0"/>
              <a:t>5/11/2022</a:t>
            </a:fld>
            <a:endParaRPr lang="en-US"/>
          </a:p>
        </p:txBody>
      </p:sp>
      <p:sp>
        <p:nvSpPr>
          <p:cNvPr id="5" name="Footer Placeholder 4">
            <a:extLst>
              <a:ext uri="{FF2B5EF4-FFF2-40B4-BE49-F238E27FC236}">
                <a16:creationId xmlns:a16="http://schemas.microsoft.com/office/drawing/2014/main" xmlns="" id="{6746F44E-6910-53F3-4D44-AB7014EC32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E4E9B9E-AB2C-788C-1D1D-AF99C999AECE}"/>
              </a:ext>
            </a:extLst>
          </p:cNvPr>
          <p:cNvSpPr>
            <a:spLocks noGrp="1"/>
          </p:cNvSpPr>
          <p:nvPr>
            <p:ph type="sldNum" sz="quarter" idx="12"/>
          </p:nvPr>
        </p:nvSpPr>
        <p:spPr/>
        <p:txBody>
          <a:bodyPr/>
          <a:lstStyle/>
          <a:p>
            <a:fld id="{8AD07E4F-1824-4B3B-81E2-A76738CA0A36}" type="slidenum">
              <a:rPr lang="en-US" smtClean="0"/>
              <a:t>‹#›</a:t>
            </a:fld>
            <a:endParaRPr lang="en-US"/>
          </a:p>
        </p:txBody>
      </p:sp>
    </p:spTree>
    <p:extLst>
      <p:ext uri="{BB962C8B-B14F-4D97-AF65-F5344CB8AC3E}">
        <p14:creationId xmlns:p14="http://schemas.microsoft.com/office/powerpoint/2010/main" val="1175537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EG"/>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EG"/>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459B5E4-E292-46B5-B68D-DD8422B891CA}" type="datetimeFigureOut">
              <a:rPr lang="ar-EG" smtClean="0"/>
              <a:t>10/10/1443</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23F080ED-DF1D-4AC1-B4E5-50F8722FDFFB}" type="slidenum">
              <a:rPr lang="ar-EG" smtClean="0"/>
              <a:t>‹#›</a:t>
            </a:fld>
            <a:endParaRPr lang="ar-EG"/>
          </a:p>
        </p:txBody>
      </p:sp>
    </p:spTree>
    <p:extLst>
      <p:ext uri="{BB962C8B-B14F-4D97-AF65-F5344CB8AC3E}">
        <p14:creationId xmlns:p14="http://schemas.microsoft.com/office/powerpoint/2010/main" val="3814303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10"/>
          </p:nvPr>
        </p:nvSpPr>
        <p:spPr/>
        <p:txBody>
          <a:bodyPr/>
          <a:lstStyle/>
          <a:p>
            <a:fld id="{2459B5E4-E292-46B5-B68D-DD8422B891CA}" type="datetimeFigureOut">
              <a:rPr lang="ar-EG" smtClean="0"/>
              <a:t>10/10/1443</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23F080ED-DF1D-4AC1-B4E5-50F8722FDFFB}" type="slidenum">
              <a:rPr lang="ar-EG" smtClean="0"/>
              <a:t>‹#›</a:t>
            </a:fld>
            <a:endParaRPr lang="ar-EG"/>
          </a:p>
        </p:txBody>
      </p:sp>
    </p:spTree>
    <p:extLst>
      <p:ext uri="{BB962C8B-B14F-4D97-AF65-F5344CB8AC3E}">
        <p14:creationId xmlns:p14="http://schemas.microsoft.com/office/powerpoint/2010/main" val="5395829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ar-EG"/>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10"/>
          </p:nvPr>
        </p:nvSpPr>
        <p:spPr/>
        <p:txBody>
          <a:bodyPr/>
          <a:lstStyle/>
          <a:p>
            <a:fld id="{2459B5E4-E292-46B5-B68D-DD8422B891CA}" type="datetimeFigureOut">
              <a:rPr lang="ar-EG" smtClean="0"/>
              <a:t>10/10/1443</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23F080ED-DF1D-4AC1-B4E5-50F8722FDFFB}" type="slidenum">
              <a:rPr lang="ar-EG" smtClean="0"/>
              <a:t>‹#›</a:t>
            </a:fld>
            <a:endParaRPr lang="ar-EG"/>
          </a:p>
        </p:txBody>
      </p:sp>
    </p:spTree>
    <p:extLst>
      <p:ext uri="{BB962C8B-B14F-4D97-AF65-F5344CB8AC3E}">
        <p14:creationId xmlns:p14="http://schemas.microsoft.com/office/powerpoint/2010/main" val="646504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3A9C16-4901-0515-4ECE-DBBD684482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A8F09C15-9D71-36FA-F0F4-C506F5DB9E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5E75D6A2-2525-2027-871E-458558DC08F2}"/>
              </a:ext>
            </a:extLst>
          </p:cNvPr>
          <p:cNvSpPr>
            <a:spLocks noGrp="1"/>
          </p:cNvSpPr>
          <p:nvPr>
            <p:ph type="dt" sz="half" idx="10"/>
          </p:nvPr>
        </p:nvSpPr>
        <p:spPr/>
        <p:txBody>
          <a:bodyPr/>
          <a:lstStyle/>
          <a:p>
            <a:fld id="{5A2D54CA-0E87-424C-8AF9-D06DF0463FE8}" type="datetimeFigureOut">
              <a:rPr lang="en-US" smtClean="0"/>
              <a:t>5/11/2022</a:t>
            </a:fld>
            <a:endParaRPr lang="en-US"/>
          </a:p>
        </p:txBody>
      </p:sp>
      <p:sp>
        <p:nvSpPr>
          <p:cNvPr id="5" name="Footer Placeholder 4">
            <a:extLst>
              <a:ext uri="{FF2B5EF4-FFF2-40B4-BE49-F238E27FC236}">
                <a16:creationId xmlns:a16="http://schemas.microsoft.com/office/drawing/2014/main" xmlns="" id="{50687D33-9271-09F5-7CC5-1C42D2FED8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8EA8642-813B-3ADC-D768-707CF6C31DE2}"/>
              </a:ext>
            </a:extLst>
          </p:cNvPr>
          <p:cNvSpPr>
            <a:spLocks noGrp="1"/>
          </p:cNvSpPr>
          <p:nvPr>
            <p:ph type="sldNum" sz="quarter" idx="12"/>
          </p:nvPr>
        </p:nvSpPr>
        <p:spPr/>
        <p:txBody>
          <a:bodyPr/>
          <a:lstStyle/>
          <a:p>
            <a:fld id="{8AD07E4F-1824-4B3B-81E2-A76738CA0A36}" type="slidenum">
              <a:rPr lang="en-US" smtClean="0"/>
              <a:t>‹#›</a:t>
            </a:fld>
            <a:endParaRPr lang="en-US"/>
          </a:p>
        </p:txBody>
      </p:sp>
    </p:spTree>
    <p:extLst>
      <p:ext uri="{BB962C8B-B14F-4D97-AF65-F5344CB8AC3E}">
        <p14:creationId xmlns:p14="http://schemas.microsoft.com/office/powerpoint/2010/main" val="85195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421411-B3A0-B2A8-D67A-9D951BB4F9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75F2A27-370D-6CDB-6242-BEB8CDB3347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3D769EC7-CEA3-08D5-249C-EC319AB9F17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8650DC63-BB92-B16B-9951-437EF29128AD}"/>
              </a:ext>
            </a:extLst>
          </p:cNvPr>
          <p:cNvSpPr>
            <a:spLocks noGrp="1"/>
          </p:cNvSpPr>
          <p:nvPr>
            <p:ph type="dt" sz="half" idx="10"/>
          </p:nvPr>
        </p:nvSpPr>
        <p:spPr/>
        <p:txBody>
          <a:bodyPr/>
          <a:lstStyle/>
          <a:p>
            <a:fld id="{5A2D54CA-0E87-424C-8AF9-D06DF0463FE8}" type="datetimeFigureOut">
              <a:rPr lang="en-US" smtClean="0"/>
              <a:t>5/11/2022</a:t>
            </a:fld>
            <a:endParaRPr lang="en-US"/>
          </a:p>
        </p:txBody>
      </p:sp>
      <p:sp>
        <p:nvSpPr>
          <p:cNvPr id="6" name="Footer Placeholder 5">
            <a:extLst>
              <a:ext uri="{FF2B5EF4-FFF2-40B4-BE49-F238E27FC236}">
                <a16:creationId xmlns:a16="http://schemas.microsoft.com/office/drawing/2014/main" xmlns="" id="{628C6982-15BB-D7B9-C1D5-FD23A38083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E62D3377-22E6-78FC-64B4-CDEA9C859F7D}"/>
              </a:ext>
            </a:extLst>
          </p:cNvPr>
          <p:cNvSpPr>
            <a:spLocks noGrp="1"/>
          </p:cNvSpPr>
          <p:nvPr>
            <p:ph type="sldNum" sz="quarter" idx="12"/>
          </p:nvPr>
        </p:nvSpPr>
        <p:spPr/>
        <p:txBody>
          <a:bodyPr/>
          <a:lstStyle/>
          <a:p>
            <a:fld id="{8AD07E4F-1824-4B3B-81E2-A76738CA0A36}" type="slidenum">
              <a:rPr lang="en-US" smtClean="0"/>
              <a:t>‹#›</a:t>
            </a:fld>
            <a:endParaRPr lang="en-US"/>
          </a:p>
        </p:txBody>
      </p:sp>
    </p:spTree>
    <p:extLst>
      <p:ext uri="{BB962C8B-B14F-4D97-AF65-F5344CB8AC3E}">
        <p14:creationId xmlns:p14="http://schemas.microsoft.com/office/powerpoint/2010/main" val="3569694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4AB9946-470C-3B86-96BC-4FED93CD7AD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32FCAB99-B776-A3DF-D534-2544C6E888F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7C026974-277C-44EA-96FD-D9253D8D496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22F0CDA2-6B60-262C-138A-1A5DB165C2B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2671DD24-C81C-DBC2-EF68-876450F4254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FFFFC29F-19E0-42A9-BB28-01E63E370E90}"/>
              </a:ext>
            </a:extLst>
          </p:cNvPr>
          <p:cNvSpPr>
            <a:spLocks noGrp="1"/>
          </p:cNvSpPr>
          <p:nvPr>
            <p:ph type="dt" sz="half" idx="10"/>
          </p:nvPr>
        </p:nvSpPr>
        <p:spPr/>
        <p:txBody>
          <a:bodyPr/>
          <a:lstStyle/>
          <a:p>
            <a:fld id="{5A2D54CA-0E87-424C-8AF9-D06DF0463FE8}" type="datetimeFigureOut">
              <a:rPr lang="en-US" smtClean="0"/>
              <a:t>5/11/2022</a:t>
            </a:fld>
            <a:endParaRPr lang="en-US"/>
          </a:p>
        </p:txBody>
      </p:sp>
      <p:sp>
        <p:nvSpPr>
          <p:cNvPr id="8" name="Footer Placeholder 7">
            <a:extLst>
              <a:ext uri="{FF2B5EF4-FFF2-40B4-BE49-F238E27FC236}">
                <a16:creationId xmlns:a16="http://schemas.microsoft.com/office/drawing/2014/main" xmlns="" id="{CCB5147B-1616-2B67-ED91-3114850FF1B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B196EFC2-7DE0-A644-53A5-0EFE1E7FBB92}"/>
              </a:ext>
            </a:extLst>
          </p:cNvPr>
          <p:cNvSpPr>
            <a:spLocks noGrp="1"/>
          </p:cNvSpPr>
          <p:nvPr>
            <p:ph type="sldNum" sz="quarter" idx="12"/>
          </p:nvPr>
        </p:nvSpPr>
        <p:spPr/>
        <p:txBody>
          <a:bodyPr/>
          <a:lstStyle/>
          <a:p>
            <a:fld id="{8AD07E4F-1824-4B3B-81E2-A76738CA0A36}" type="slidenum">
              <a:rPr lang="en-US" smtClean="0"/>
              <a:t>‹#›</a:t>
            </a:fld>
            <a:endParaRPr lang="en-US"/>
          </a:p>
        </p:txBody>
      </p:sp>
    </p:spTree>
    <p:extLst>
      <p:ext uri="{BB962C8B-B14F-4D97-AF65-F5344CB8AC3E}">
        <p14:creationId xmlns:p14="http://schemas.microsoft.com/office/powerpoint/2010/main" val="3983376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1A1FC0-8CEB-B130-8D90-83014320835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341554FB-C6BB-9804-92C2-5972C779CBC8}"/>
              </a:ext>
            </a:extLst>
          </p:cNvPr>
          <p:cNvSpPr>
            <a:spLocks noGrp="1"/>
          </p:cNvSpPr>
          <p:nvPr>
            <p:ph type="dt" sz="half" idx="10"/>
          </p:nvPr>
        </p:nvSpPr>
        <p:spPr/>
        <p:txBody>
          <a:bodyPr/>
          <a:lstStyle/>
          <a:p>
            <a:fld id="{5A2D54CA-0E87-424C-8AF9-D06DF0463FE8}" type="datetimeFigureOut">
              <a:rPr lang="en-US" smtClean="0"/>
              <a:t>5/11/2022</a:t>
            </a:fld>
            <a:endParaRPr lang="en-US"/>
          </a:p>
        </p:txBody>
      </p:sp>
      <p:sp>
        <p:nvSpPr>
          <p:cNvPr id="4" name="Footer Placeholder 3">
            <a:extLst>
              <a:ext uri="{FF2B5EF4-FFF2-40B4-BE49-F238E27FC236}">
                <a16:creationId xmlns:a16="http://schemas.microsoft.com/office/drawing/2014/main" xmlns="" id="{9EFCEE5E-2014-23EF-7AD2-36FDDA6CC98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68C5151E-71B3-E4F6-F24E-491412310C0E}"/>
              </a:ext>
            </a:extLst>
          </p:cNvPr>
          <p:cNvSpPr>
            <a:spLocks noGrp="1"/>
          </p:cNvSpPr>
          <p:nvPr>
            <p:ph type="sldNum" sz="quarter" idx="12"/>
          </p:nvPr>
        </p:nvSpPr>
        <p:spPr/>
        <p:txBody>
          <a:bodyPr/>
          <a:lstStyle/>
          <a:p>
            <a:fld id="{8AD07E4F-1824-4B3B-81E2-A76738CA0A36}" type="slidenum">
              <a:rPr lang="en-US" smtClean="0"/>
              <a:t>‹#›</a:t>
            </a:fld>
            <a:endParaRPr lang="en-US"/>
          </a:p>
        </p:txBody>
      </p:sp>
    </p:spTree>
    <p:extLst>
      <p:ext uri="{BB962C8B-B14F-4D97-AF65-F5344CB8AC3E}">
        <p14:creationId xmlns:p14="http://schemas.microsoft.com/office/powerpoint/2010/main" val="863180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AED08D7-4C93-1187-3D23-9F91E55BD798}"/>
              </a:ext>
            </a:extLst>
          </p:cNvPr>
          <p:cNvSpPr>
            <a:spLocks noGrp="1"/>
          </p:cNvSpPr>
          <p:nvPr>
            <p:ph type="dt" sz="half" idx="10"/>
          </p:nvPr>
        </p:nvSpPr>
        <p:spPr/>
        <p:txBody>
          <a:bodyPr/>
          <a:lstStyle/>
          <a:p>
            <a:fld id="{5A2D54CA-0E87-424C-8AF9-D06DF0463FE8}" type="datetimeFigureOut">
              <a:rPr lang="en-US" smtClean="0"/>
              <a:t>5/11/2022</a:t>
            </a:fld>
            <a:endParaRPr lang="en-US"/>
          </a:p>
        </p:txBody>
      </p:sp>
      <p:sp>
        <p:nvSpPr>
          <p:cNvPr id="3" name="Footer Placeholder 2">
            <a:extLst>
              <a:ext uri="{FF2B5EF4-FFF2-40B4-BE49-F238E27FC236}">
                <a16:creationId xmlns:a16="http://schemas.microsoft.com/office/drawing/2014/main" xmlns="" id="{6379C7BA-F2D3-3549-4C75-C51CD16AE29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CDCAA6E7-2DAF-1456-DAB3-A488020184DE}"/>
              </a:ext>
            </a:extLst>
          </p:cNvPr>
          <p:cNvSpPr>
            <a:spLocks noGrp="1"/>
          </p:cNvSpPr>
          <p:nvPr>
            <p:ph type="sldNum" sz="quarter" idx="12"/>
          </p:nvPr>
        </p:nvSpPr>
        <p:spPr/>
        <p:txBody>
          <a:bodyPr/>
          <a:lstStyle/>
          <a:p>
            <a:fld id="{8AD07E4F-1824-4B3B-81E2-A76738CA0A36}" type="slidenum">
              <a:rPr lang="en-US" smtClean="0"/>
              <a:t>‹#›</a:t>
            </a:fld>
            <a:endParaRPr lang="en-US"/>
          </a:p>
        </p:txBody>
      </p:sp>
    </p:spTree>
    <p:extLst>
      <p:ext uri="{BB962C8B-B14F-4D97-AF65-F5344CB8AC3E}">
        <p14:creationId xmlns:p14="http://schemas.microsoft.com/office/powerpoint/2010/main" val="20702461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ACC818-CCC0-3665-C9C7-0FA1B0BD28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260B0D98-93CB-099E-FA04-053D19E4378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F6D494CB-E152-2DED-55C6-EB4E6E623E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E0E56720-5C8C-2B5B-FF04-7ABBA0D4B1EB}"/>
              </a:ext>
            </a:extLst>
          </p:cNvPr>
          <p:cNvSpPr>
            <a:spLocks noGrp="1"/>
          </p:cNvSpPr>
          <p:nvPr>
            <p:ph type="dt" sz="half" idx="10"/>
          </p:nvPr>
        </p:nvSpPr>
        <p:spPr/>
        <p:txBody>
          <a:bodyPr/>
          <a:lstStyle/>
          <a:p>
            <a:fld id="{5A2D54CA-0E87-424C-8AF9-D06DF0463FE8}" type="datetimeFigureOut">
              <a:rPr lang="en-US" smtClean="0"/>
              <a:t>5/11/2022</a:t>
            </a:fld>
            <a:endParaRPr lang="en-US"/>
          </a:p>
        </p:txBody>
      </p:sp>
      <p:sp>
        <p:nvSpPr>
          <p:cNvPr id="6" name="Footer Placeholder 5">
            <a:extLst>
              <a:ext uri="{FF2B5EF4-FFF2-40B4-BE49-F238E27FC236}">
                <a16:creationId xmlns:a16="http://schemas.microsoft.com/office/drawing/2014/main" xmlns="" id="{D0711FA5-020D-2752-2E91-3B5B598771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5AF4F778-998E-8237-24BF-6E5074D303FC}"/>
              </a:ext>
            </a:extLst>
          </p:cNvPr>
          <p:cNvSpPr>
            <a:spLocks noGrp="1"/>
          </p:cNvSpPr>
          <p:nvPr>
            <p:ph type="sldNum" sz="quarter" idx="12"/>
          </p:nvPr>
        </p:nvSpPr>
        <p:spPr/>
        <p:txBody>
          <a:bodyPr/>
          <a:lstStyle/>
          <a:p>
            <a:fld id="{8AD07E4F-1824-4B3B-81E2-A76738CA0A36}" type="slidenum">
              <a:rPr lang="en-US" smtClean="0"/>
              <a:t>‹#›</a:t>
            </a:fld>
            <a:endParaRPr lang="en-US"/>
          </a:p>
        </p:txBody>
      </p:sp>
    </p:spTree>
    <p:extLst>
      <p:ext uri="{BB962C8B-B14F-4D97-AF65-F5344CB8AC3E}">
        <p14:creationId xmlns:p14="http://schemas.microsoft.com/office/powerpoint/2010/main" val="2939019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ACE34A4-1D0D-62C0-03B7-0EA41E734B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1992A430-6EE0-6879-51FC-3BCF5FE0178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5BC928E9-1E38-349A-390D-3C5107626F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7A0EA6BF-445E-89A6-C2DB-C29A465A7658}"/>
              </a:ext>
            </a:extLst>
          </p:cNvPr>
          <p:cNvSpPr>
            <a:spLocks noGrp="1"/>
          </p:cNvSpPr>
          <p:nvPr>
            <p:ph type="dt" sz="half" idx="10"/>
          </p:nvPr>
        </p:nvSpPr>
        <p:spPr/>
        <p:txBody>
          <a:bodyPr/>
          <a:lstStyle/>
          <a:p>
            <a:fld id="{5A2D54CA-0E87-424C-8AF9-D06DF0463FE8}" type="datetimeFigureOut">
              <a:rPr lang="en-US" smtClean="0"/>
              <a:t>5/11/2022</a:t>
            </a:fld>
            <a:endParaRPr lang="en-US"/>
          </a:p>
        </p:txBody>
      </p:sp>
      <p:sp>
        <p:nvSpPr>
          <p:cNvPr id="6" name="Footer Placeholder 5">
            <a:extLst>
              <a:ext uri="{FF2B5EF4-FFF2-40B4-BE49-F238E27FC236}">
                <a16:creationId xmlns:a16="http://schemas.microsoft.com/office/drawing/2014/main" xmlns="" id="{4E94672B-1464-17A1-E4A9-C932600BB1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9DAD2F5F-D49E-AEFE-437C-EAE17AC5C973}"/>
              </a:ext>
            </a:extLst>
          </p:cNvPr>
          <p:cNvSpPr>
            <a:spLocks noGrp="1"/>
          </p:cNvSpPr>
          <p:nvPr>
            <p:ph type="sldNum" sz="quarter" idx="12"/>
          </p:nvPr>
        </p:nvSpPr>
        <p:spPr/>
        <p:txBody>
          <a:bodyPr/>
          <a:lstStyle/>
          <a:p>
            <a:fld id="{8AD07E4F-1824-4B3B-81E2-A76738CA0A36}" type="slidenum">
              <a:rPr lang="en-US" smtClean="0"/>
              <a:t>‹#›</a:t>
            </a:fld>
            <a:endParaRPr lang="en-US"/>
          </a:p>
        </p:txBody>
      </p:sp>
    </p:spTree>
    <p:extLst>
      <p:ext uri="{BB962C8B-B14F-4D97-AF65-F5344CB8AC3E}">
        <p14:creationId xmlns:p14="http://schemas.microsoft.com/office/powerpoint/2010/main" val="14106462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D8AE6083-3D38-0FF7-9054-E1E2A77080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AD6C6111-2F78-0B99-AC23-BF6AE93BCD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3D50977-8B39-3885-DDD0-E45025982C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2D54CA-0E87-424C-8AF9-D06DF0463FE8}" type="datetimeFigureOut">
              <a:rPr lang="en-US" smtClean="0"/>
              <a:t>5/11/2022</a:t>
            </a:fld>
            <a:endParaRPr lang="en-US"/>
          </a:p>
        </p:txBody>
      </p:sp>
      <p:sp>
        <p:nvSpPr>
          <p:cNvPr id="5" name="Footer Placeholder 4">
            <a:extLst>
              <a:ext uri="{FF2B5EF4-FFF2-40B4-BE49-F238E27FC236}">
                <a16:creationId xmlns:a16="http://schemas.microsoft.com/office/drawing/2014/main" xmlns="" id="{1DDCC6CF-DB22-DC62-AF94-D5473E0C38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F30DB555-E426-61F2-32CB-D4BA37990F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D07E4F-1824-4B3B-81E2-A76738CA0A36}" type="slidenum">
              <a:rPr lang="en-US" smtClean="0"/>
              <a:t>‹#›</a:t>
            </a:fld>
            <a:endParaRPr lang="en-US"/>
          </a:p>
        </p:txBody>
      </p:sp>
    </p:spTree>
    <p:extLst>
      <p:ext uri="{BB962C8B-B14F-4D97-AF65-F5344CB8AC3E}">
        <p14:creationId xmlns:p14="http://schemas.microsoft.com/office/powerpoint/2010/main" val="17074932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alpha val="99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a:t>Click to edit Master title style</a:t>
            </a:r>
            <a:endParaRPr lang="ar-EG"/>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2459B5E4-E292-46B5-B68D-DD8422B891CA}" type="datetimeFigureOut">
              <a:rPr lang="ar-EG" smtClean="0"/>
              <a:t>10/10/1443</a:t>
            </a:fld>
            <a:endParaRPr lang="ar-EG"/>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EG"/>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23F080ED-DF1D-4AC1-B4E5-50F8722FDFFB}" type="slidenum">
              <a:rPr lang="ar-EG" smtClean="0"/>
              <a:t>‹#›</a:t>
            </a:fld>
            <a:endParaRPr lang="ar-EG"/>
          </a:p>
        </p:txBody>
      </p:sp>
    </p:spTree>
    <p:extLst>
      <p:ext uri="{BB962C8B-B14F-4D97-AF65-F5344CB8AC3E}">
        <p14:creationId xmlns:p14="http://schemas.microsoft.com/office/powerpoint/2010/main" val="42166870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F7A215-F0A2-3005-B673-CAE28BD38096}"/>
              </a:ext>
            </a:extLst>
          </p:cNvPr>
          <p:cNvSpPr>
            <a:spLocks noGrp="1"/>
          </p:cNvSpPr>
          <p:nvPr>
            <p:ph type="ctrTitle"/>
          </p:nvPr>
        </p:nvSpPr>
        <p:spPr/>
        <p:txBody>
          <a:bodyPr/>
          <a:lstStyle/>
          <a:p>
            <a:r>
              <a:rPr lang="en-US" b="1" dirty="0">
                <a:solidFill>
                  <a:srgbClr val="FF0000"/>
                </a:solidFill>
              </a:rPr>
              <a:t>Development of endocrine system</a:t>
            </a:r>
          </a:p>
        </p:txBody>
      </p:sp>
      <p:sp>
        <p:nvSpPr>
          <p:cNvPr id="3" name="Subtitle 2">
            <a:extLst>
              <a:ext uri="{FF2B5EF4-FFF2-40B4-BE49-F238E27FC236}">
                <a16:creationId xmlns:a16="http://schemas.microsoft.com/office/drawing/2014/main" xmlns="" id="{38CF699F-129C-1F2F-62FE-A06B3BD5FBF2}"/>
              </a:ext>
            </a:extLst>
          </p:cNvPr>
          <p:cNvSpPr>
            <a:spLocks noGrp="1"/>
          </p:cNvSpPr>
          <p:nvPr>
            <p:ph type="subTitle" idx="1"/>
          </p:nvPr>
        </p:nvSpPr>
        <p:spPr/>
        <p:txBody>
          <a:bodyPr/>
          <a:lstStyle/>
          <a:p>
            <a:r>
              <a:rPr lang="en-US" b="1" dirty="0">
                <a:solidFill>
                  <a:srgbClr val="FF0000"/>
                </a:solidFill>
                <a:latin typeface="Amasis MT Pro Black" panose="02040A04050005020304" pitchFamily="18" charset="0"/>
              </a:rPr>
              <a:t>Dr. </a:t>
            </a:r>
            <a:r>
              <a:rPr lang="en-US" b="1" dirty="0" err="1">
                <a:solidFill>
                  <a:srgbClr val="FF0000"/>
                </a:solidFill>
                <a:latin typeface="Amasis MT Pro Black" panose="02040A04050005020304" pitchFamily="18" charset="0"/>
              </a:rPr>
              <a:t>dalia</a:t>
            </a:r>
            <a:r>
              <a:rPr lang="en-US" b="1" dirty="0">
                <a:solidFill>
                  <a:srgbClr val="FF0000"/>
                </a:solidFill>
                <a:latin typeface="Amasis MT Pro Black" panose="02040A04050005020304" pitchFamily="18" charset="0"/>
              </a:rPr>
              <a:t> m </a:t>
            </a:r>
            <a:r>
              <a:rPr lang="en-US" b="1" dirty="0" err="1">
                <a:solidFill>
                  <a:srgbClr val="FF0000"/>
                </a:solidFill>
                <a:latin typeface="Amasis MT Pro Black" panose="02040A04050005020304" pitchFamily="18" charset="0"/>
              </a:rPr>
              <a:t>biram</a:t>
            </a:r>
            <a:endParaRPr lang="en-US" b="1" dirty="0">
              <a:solidFill>
                <a:srgbClr val="FF0000"/>
              </a:solidFill>
              <a:latin typeface="Amasis MT Pro Black" panose="02040A04050005020304" pitchFamily="18" charset="0"/>
            </a:endParaRPr>
          </a:p>
        </p:txBody>
      </p:sp>
    </p:spTree>
    <p:extLst>
      <p:ext uri="{BB962C8B-B14F-4D97-AF65-F5344CB8AC3E}">
        <p14:creationId xmlns:p14="http://schemas.microsoft.com/office/powerpoint/2010/main" val="33063567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C5D597C-F6CD-87C9-98D4-4CE8BD9DDA3C}"/>
              </a:ext>
            </a:extLst>
          </p:cNvPr>
          <p:cNvSpPr>
            <a:spLocks noGrp="1"/>
          </p:cNvSpPr>
          <p:nvPr>
            <p:ph type="title"/>
          </p:nvPr>
        </p:nvSpPr>
        <p:spPr/>
        <p:txBody>
          <a:bodyPr/>
          <a:lstStyle/>
          <a:p>
            <a:r>
              <a:rPr lang="en-US" sz="4400" b="1" dirty="0">
                <a:solidFill>
                  <a:srgbClr val="FF0000"/>
                </a:solidFill>
                <a:effectLst/>
                <a:latin typeface="Times New Roman" panose="02020603050405020304" pitchFamily="18" charset="0"/>
                <a:ea typeface="Times New Roman" panose="02020603050405020304" pitchFamily="18" charset="0"/>
              </a:rPr>
              <a:t>Development of thyroid gland</a:t>
            </a:r>
            <a:endParaRPr lang="en-US" dirty="0">
              <a:solidFill>
                <a:srgbClr val="FF0000"/>
              </a:solidFill>
            </a:endParaRPr>
          </a:p>
        </p:txBody>
      </p:sp>
      <p:sp>
        <p:nvSpPr>
          <p:cNvPr id="3" name="Content Placeholder 2">
            <a:extLst>
              <a:ext uri="{FF2B5EF4-FFF2-40B4-BE49-F238E27FC236}">
                <a16:creationId xmlns:a16="http://schemas.microsoft.com/office/drawing/2014/main" xmlns="" id="{2D9696FB-8BBE-5855-C2B5-F294E4658E7A}"/>
              </a:ext>
            </a:extLst>
          </p:cNvPr>
          <p:cNvSpPr>
            <a:spLocks noGrp="1"/>
          </p:cNvSpPr>
          <p:nvPr>
            <p:ph sz="half" idx="1"/>
          </p:nvPr>
        </p:nvSpPr>
        <p:spPr>
          <a:xfrm>
            <a:off x="838200" y="1825625"/>
            <a:ext cx="4877190" cy="4351338"/>
          </a:xfrm>
        </p:spPr>
        <p:txBody>
          <a:bodyPr/>
          <a:lstStyle/>
          <a:p>
            <a:pPr marL="0" marR="0" indent="-180340">
              <a:lnSpc>
                <a:spcPct val="115000"/>
              </a:lnSpc>
              <a:spcBef>
                <a:spcPts val="0"/>
              </a:spcBef>
              <a:spcAft>
                <a:spcPts val="0"/>
              </a:spcAft>
              <a:tabLst>
                <a:tab pos="0" algn="r"/>
              </a:tabLst>
            </a:pPr>
            <a:r>
              <a:rPr lang="en-US" sz="28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Origin</a:t>
            </a:r>
          </a:p>
          <a:p>
            <a:pPr marL="0" marR="0" indent="0">
              <a:lnSpc>
                <a:spcPct val="115000"/>
              </a:lnSpc>
              <a:spcBef>
                <a:spcPts val="0"/>
              </a:spcBef>
              <a:spcAft>
                <a:spcPts val="0"/>
              </a:spcAft>
              <a:buNone/>
              <a:tabLst>
                <a:tab pos="0" algn="r"/>
              </a:tabLst>
            </a:pPr>
            <a:r>
              <a:rPr lang="en-US" sz="2800" dirty="0">
                <a:effectLst/>
                <a:latin typeface="Times New Roman" panose="02020603050405020304" pitchFamily="18" charset="0"/>
                <a:ea typeface="Times New Roman" panose="02020603050405020304" pitchFamily="18" charset="0"/>
                <a:cs typeface="Arial" panose="020B0604020202020204" pitchFamily="34" charset="0"/>
              </a:rPr>
              <a:t> Thyroid bud develops as an endodermal diverticulum from the floor of the pharynx opposite the first pouch between tuberculum</a:t>
            </a:r>
            <a:endParaRPr lang="en-US" sz="2800" dirty="0">
              <a:effectLst/>
              <a:latin typeface="Calibri" panose="020F0502020204030204" pitchFamily="34" charset="0"/>
              <a:ea typeface="Times New Roman" panose="02020603050405020304" pitchFamily="18" charset="0"/>
              <a:cs typeface="Arial" panose="020B0604020202020204" pitchFamily="34" charset="0"/>
            </a:endParaRPr>
          </a:p>
          <a:p>
            <a:pPr marL="0" marR="0" indent="0">
              <a:lnSpc>
                <a:spcPct val="115000"/>
              </a:lnSpc>
              <a:spcBef>
                <a:spcPts val="0"/>
              </a:spcBef>
              <a:spcAft>
                <a:spcPts val="0"/>
              </a:spcAft>
              <a:buNone/>
              <a:tabLst>
                <a:tab pos="0" algn="r"/>
              </a:tabLst>
            </a:pPr>
            <a:r>
              <a:rPr lang="en-US" sz="2800" dirty="0">
                <a:effectLst/>
                <a:latin typeface="Times New Roman" panose="02020603050405020304" pitchFamily="18" charset="0"/>
                <a:ea typeface="Times New Roman" panose="02020603050405020304" pitchFamily="18" charset="0"/>
                <a:cs typeface="Arial" panose="020B0604020202020204" pitchFamily="34" charset="0"/>
              </a:rPr>
              <a:t> impar and the copula of His.</a:t>
            </a:r>
            <a:endParaRPr lang="en-US" sz="2800" dirty="0">
              <a:effectLst/>
              <a:latin typeface="Calibri" panose="020F0502020204030204" pitchFamily="34" charset="0"/>
              <a:ea typeface="Times New Roman" panose="02020603050405020304" pitchFamily="18" charset="0"/>
              <a:cs typeface="Arial" panose="020B0604020202020204" pitchFamily="34" charset="0"/>
            </a:endParaRPr>
          </a:p>
          <a:p>
            <a:endParaRPr lang="en-US" dirty="0"/>
          </a:p>
        </p:txBody>
      </p:sp>
      <p:pic>
        <p:nvPicPr>
          <p:cNvPr id="7" name="Content Placeholder 6">
            <a:extLst>
              <a:ext uri="{FF2B5EF4-FFF2-40B4-BE49-F238E27FC236}">
                <a16:creationId xmlns:a16="http://schemas.microsoft.com/office/drawing/2014/main" xmlns="" id="{D12A9370-9549-E5CC-5D96-E0E94EA97FAD}"/>
              </a:ext>
            </a:extLst>
          </p:cNvPr>
          <p:cNvPicPr>
            <a:picLocks noGrp="1" noChangeAspect="1"/>
          </p:cNvPicPr>
          <p:nvPr>
            <p:ph sz="half" idx="2"/>
          </p:nvPr>
        </p:nvPicPr>
        <p:blipFill>
          <a:blip r:embed="rId2"/>
          <a:stretch>
            <a:fillRect/>
          </a:stretch>
        </p:blipFill>
        <p:spPr>
          <a:xfrm>
            <a:off x="5715390" y="1392983"/>
            <a:ext cx="6476610" cy="5216621"/>
          </a:xfrm>
          <a:prstGeom prst="rect">
            <a:avLst/>
          </a:prstGeom>
        </p:spPr>
      </p:pic>
    </p:spTree>
    <p:extLst>
      <p:ext uri="{BB962C8B-B14F-4D97-AF65-F5344CB8AC3E}">
        <p14:creationId xmlns:p14="http://schemas.microsoft.com/office/powerpoint/2010/main" val="30816313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7FB57C78-40BD-259A-16DC-D3A3F83F242E}"/>
              </a:ext>
            </a:extLst>
          </p:cNvPr>
          <p:cNvSpPr>
            <a:spLocks noGrp="1"/>
          </p:cNvSpPr>
          <p:nvPr>
            <p:ph sz="half" idx="1"/>
          </p:nvPr>
        </p:nvSpPr>
        <p:spPr>
          <a:xfrm>
            <a:off x="0" y="409433"/>
            <a:ext cx="5036024" cy="5767530"/>
          </a:xfrm>
        </p:spPr>
        <p:txBody>
          <a:bodyPr>
            <a:normAutofit fontScale="85000" lnSpcReduction="20000"/>
          </a:bodyPr>
          <a:lstStyle/>
          <a:p>
            <a:pPr marL="0" marR="0" indent="0">
              <a:lnSpc>
                <a:spcPct val="115000"/>
              </a:lnSpc>
              <a:spcBef>
                <a:spcPts val="0"/>
              </a:spcBef>
              <a:spcAft>
                <a:spcPts val="0"/>
              </a:spcAft>
              <a:buNone/>
              <a:tabLst>
                <a:tab pos="0" algn="r"/>
              </a:tabLst>
            </a:pPr>
            <a:r>
              <a:rPr lang="en-US" sz="28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Development</a:t>
            </a:r>
          </a:p>
          <a:p>
            <a:pPr marL="0" marR="0" indent="0">
              <a:lnSpc>
                <a:spcPct val="115000"/>
              </a:lnSpc>
              <a:spcBef>
                <a:spcPts val="0"/>
              </a:spcBef>
              <a:spcAft>
                <a:spcPts val="0"/>
              </a:spcAft>
              <a:buNone/>
              <a:tabLst>
                <a:tab pos="0" algn="r"/>
              </a:tabLs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Blind end of thyroid bud</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dilates</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descend caudally to the level of </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ultimobranchial body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(4</a:t>
            </a:r>
            <a:r>
              <a:rPr lang="en-US" sz="2800" baseline="30000" dirty="0">
                <a:effectLst/>
                <a:latin typeface="Times New Roman" panose="02020603050405020304" pitchFamily="18" charset="0"/>
                <a:ea typeface="Times New Roman" panose="02020603050405020304" pitchFamily="18" charset="0"/>
                <a:cs typeface="Times New Roman" panose="02020603050405020304" pitchFamily="18" charset="0"/>
              </a:rPr>
              <a:t>th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pouch) which prevents its further descend in the thorax.</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nSpc>
                <a:spcPct val="115000"/>
              </a:lnSpc>
              <a:spcBef>
                <a:spcPts val="0"/>
              </a:spcBef>
              <a:spcAft>
                <a:spcPts val="0"/>
              </a:spcAft>
              <a:buNone/>
              <a:tabLst>
                <a:tab pos="-90170" algn="l"/>
                <a:tab pos="0" algn="r"/>
              </a:tabLs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The hollow distal blind end</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solid flask shaped</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solid crescentic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solid bilobed.</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nSpc>
                <a:spcPct val="115000"/>
              </a:lnSpc>
              <a:spcBef>
                <a:spcPts val="0"/>
              </a:spcBef>
              <a:spcAft>
                <a:spcPts val="0"/>
              </a:spcAft>
              <a:buNone/>
              <a:tabLst>
                <a:tab pos="-90170" algn="l"/>
                <a:tab pos="0" algn="r"/>
              </a:tabLs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Endodermal cells of thyroid bud</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thyroid follicles ( thyroxine).</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nSpc>
                <a:spcPct val="115000"/>
              </a:lnSpc>
              <a:spcBef>
                <a:spcPts val="0"/>
              </a:spcBef>
              <a:spcAft>
                <a:spcPts val="0"/>
              </a:spcAft>
              <a:buNone/>
              <a:tabLst>
                <a:tab pos="-90170" algn="l"/>
                <a:tab pos="0" algn="r"/>
              </a:tabLs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Ultimobranchial body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parafollicular cells (c- cells)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calcitonin.</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en-US" sz="2800" dirty="0">
                <a:effectLst/>
                <a:latin typeface="Times New Roman" panose="02020603050405020304" pitchFamily="18" charset="0"/>
                <a:ea typeface="Times New Roman" panose="02020603050405020304" pitchFamily="18" charset="0"/>
              </a:rPr>
              <a:t>  Proximal part of the bud</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US" sz="2800" dirty="0">
                <a:effectLst/>
                <a:latin typeface="Times New Roman" panose="02020603050405020304" pitchFamily="18" charset="0"/>
                <a:ea typeface="Times New Roman" panose="02020603050405020304" pitchFamily="18" charset="0"/>
              </a:rPr>
              <a:t> narrow</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US" sz="2800" dirty="0">
                <a:effectLst/>
                <a:latin typeface="Times New Roman" panose="02020603050405020304" pitchFamily="18" charset="0"/>
                <a:ea typeface="Times New Roman" panose="02020603050405020304" pitchFamily="18" charset="0"/>
              </a:rPr>
              <a:t> stalk attached to the tongue( thyroglossal duct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US" sz="2800" dirty="0">
                <a:effectLst/>
                <a:latin typeface="Times New Roman" panose="02020603050405020304" pitchFamily="18" charset="0"/>
                <a:ea typeface="Times New Roman" panose="02020603050405020304" pitchFamily="18" charset="0"/>
              </a:rPr>
              <a:t> degenerate except at foramen caecum in the tongue.</a:t>
            </a:r>
            <a:endParaRPr lang="en-US" dirty="0"/>
          </a:p>
        </p:txBody>
      </p:sp>
      <p:pic>
        <p:nvPicPr>
          <p:cNvPr id="5" name="Content Placeholder 4">
            <a:extLst>
              <a:ext uri="{FF2B5EF4-FFF2-40B4-BE49-F238E27FC236}">
                <a16:creationId xmlns:a16="http://schemas.microsoft.com/office/drawing/2014/main" xmlns="" id="{73527F7F-33CD-C70E-0137-F40E5BABD774}"/>
              </a:ext>
            </a:extLst>
          </p:cNvPr>
          <p:cNvPicPr>
            <a:picLocks noGrp="1" noChangeAspect="1"/>
          </p:cNvPicPr>
          <p:nvPr>
            <p:ph sz="half" idx="2"/>
          </p:nvPr>
        </p:nvPicPr>
        <p:blipFill>
          <a:blip r:embed="rId2"/>
          <a:stretch>
            <a:fillRect/>
          </a:stretch>
        </p:blipFill>
        <p:spPr>
          <a:xfrm>
            <a:off x="5029200" y="177800"/>
            <a:ext cx="7162800" cy="3484595"/>
          </a:xfrm>
          <a:prstGeom prst="rect">
            <a:avLst/>
          </a:prstGeom>
        </p:spPr>
      </p:pic>
      <p:pic>
        <p:nvPicPr>
          <p:cNvPr id="2" name="Picture 1">
            <a:extLst>
              <a:ext uri="{FF2B5EF4-FFF2-40B4-BE49-F238E27FC236}">
                <a16:creationId xmlns:a16="http://schemas.microsoft.com/office/drawing/2014/main" xmlns="" id="{E4CC5B72-5F2C-C418-5302-5E9C85B7F5E3}"/>
              </a:ext>
            </a:extLst>
          </p:cNvPr>
          <p:cNvPicPr>
            <a:picLocks noChangeAspect="1"/>
          </p:cNvPicPr>
          <p:nvPr/>
        </p:nvPicPr>
        <p:blipFill>
          <a:blip r:embed="rId3"/>
          <a:stretch>
            <a:fillRect/>
          </a:stretch>
        </p:blipFill>
        <p:spPr>
          <a:xfrm>
            <a:off x="5562600" y="3712191"/>
            <a:ext cx="6629399" cy="3145809"/>
          </a:xfrm>
          <a:prstGeom prst="rect">
            <a:avLst/>
          </a:prstGeom>
        </p:spPr>
      </p:pic>
    </p:spTree>
    <p:extLst>
      <p:ext uri="{BB962C8B-B14F-4D97-AF65-F5344CB8AC3E}">
        <p14:creationId xmlns:p14="http://schemas.microsoft.com/office/powerpoint/2010/main" val="20642846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808A877D-0DB4-E2C4-3A33-77934349D8D0}"/>
              </a:ext>
            </a:extLst>
          </p:cNvPr>
          <p:cNvSpPr>
            <a:spLocks noGrp="1"/>
          </p:cNvSpPr>
          <p:nvPr>
            <p:ph sz="half" idx="1"/>
          </p:nvPr>
        </p:nvSpPr>
        <p:spPr>
          <a:xfrm>
            <a:off x="327546" y="368490"/>
            <a:ext cx="4476466" cy="5808473"/>
          </a:xfrm>
        </p:spPr>
        <p:txBody>
          <a:bodyPr>
            <a:normAutofit fontScale="62500" lnSpcReduction="20000"/>
          </a:bodyPr>
          <a:lstStyle/>
          <a:p>
            <a:pPr marL="0" marR="478790" indent="0">
              <a:lnSpc>
                <a:spcPct val="115000"/>
              </a:lnSpc>
              <a:spcBef>
                <a:spcPts val="0"/>
              </a:spcBef>
              <a:spcAft>
                <a:spcPts val="0"/>
              </a:spcAft>
              <a:buNone/>
              <a:tabLst>
                <a:tab pos="0" algn="r"/>
              </a:tabLst>
            </a:pPr>
            <a:r>
              <a:rPr lang="en-US" sz="29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Congenital anomalies of thyroid gland</a:t>
            </a:r>
            <a:endParaRPr lang="en-US" sz="2900" b="1"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endParaRPr>
          </a:p>
          <a:p>
            <a:pPr marL="0" marR="0" indent="0">
              <a:lnSpc>
                <a:spcPct val="115000"/>
              </a:lnSpc>
              <a:spcBef>
                <a:spcPts val="0"/>
              </a:spcBef>
              <a:spcAft>
                <a:spcPts val="0"/>
              </a:spcAft>
              <a:buNone/>
              <a:tabLst>
                <a:tab pos="0" algn="r"/>
              </a:tabLst>
            </a:pPr>
            <a:r>
              <a:rPr lang="en-US" sz="29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1- Persistent thyroglossal duct:</a:t>
            </a:r>
            <a:endParaRPr lang="en-US" sz="2900" b="1"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endParaRPr>
          </a:p>
          <a:p>
            <a:pPr marL="0" marR="0" indent="0">
              <a:lnSpc>
                <a:spcPct val="115000"/>
              </a:lnSpc>
              <a:spcBef>
                <a:spcPts val="0"/>
              </a:spcBef>
              <a:spcAft>
                <a:spcPts val="0"/>
              </a:spcAft>
              <a:buNone/>
              <a:tabLst>
                <a:tab pos="0" algn="r"/>
              </a:tabLst>
            </a:pPr>
            <a:r>
              <a:rPr lang="en-US" sz="2900" b="1" dirty="0">
                <a:effectLst/>
                <a:latin typeface="Times New Roman" panose="02020603050405020304" pitchFamily="18" charset="0"/>
                <a:ea typeface="Times New Roman" panose="02020603050405020304" pitchFamily="18" charset="0"/>
                <a:cs typeface="Arial" panose="020B0604020202020204" pitchFamily="34" charset="0"/>
              </a:rPr>
              <a:t>   a- Accessory thyroid tissue formed from remnants of the duct.</a:t>
            </a:r>
            <a:endParaRPr lang="en-US" sz="2900" b="1" dirty="0">
              <a:effectLst/>
              <a:latin typeface="Calibri" panose="020F0502020204030204" pitchFamily="34" charset="0"/>
              <a:ea typeface="Times New Roman" panose="02020603050405020304" pitchFamily="18" charset="0"/>
              <a:cs typeface="Arial" panose="020B0604020202020204" pitchFamily="34" charset="0"/>
            </a:endParaRPr>
          </a:p>
          <a:p>
            <a:pPr marL="0" marR="0" indent="0">
              <a:lnSpc>
                <a:spcPct val="115000"/>
              </a:lnSpc>
              <a:spcBef>
                <a:spcPts val="0"/>
              </a:spcBef>
              <a:spcAft>
                <a:spcPts val="0"/>
              </a:spcAft>
              <a:buNone/>
              <a:tabLst>
                <a:tab pos="0" algn="r"/>
              </a:tabLst>
            </a:pPr>
            <a:r>
              <a:rPr lang="en-US" sz="2900" b="1" dirty="0">
                <a:effectLst/>
                <a:latin typeface="Times New Roman" panose="02020603050405020304" pitchFamily="18" charset="0"/>
                <a:ea typeface="Times New Roman" panose="02020603050405020304" pitchFamily="18" charset="0"/>
                <a:cs typeface="Arial" panose="020B0604020202020204" pitchFamily="34" charset="0"/>
              </a:rPr>
              <a:t>   b- Thyroglossal cyst lies inferior to hyoid bone at the midline of the neck ( movable with deglutition &amp; painless). </a:t>
            </a:r>
            <a:endParaRPr lang="en-US" sz="2900" b="1" dirty="0">
              <a:effectLst/>
              <a:latin typeface="Calibri" panose="020F0502020204030204" pitchFamily="34" charset="0"/>
              <a:ea typeface="Times New Roman" panose="02020603050405020304" pitchFamily="18" charset="0"/>
              <a:cs typeface="Arial" panose="020B0604020202020204" pitchFamily="34" charset="0"/>
            </a:endParaRPr>
          </a:p>
          <a:p>
            <a:pPr marL="0" marR="0" indent="0">
              <a:lnSpc>
                <a:spcPct val="115000"/>
              </a:lnSpc>
              <a:spcBef>
                <a:spcPts val="0"/>
              </a:spcBef>
              <a:spcAft>
                <a:spcPts val="0"/>
              </a:spcAft>
              <a:buNone/>
              <a:tabLst>
                <a:tab pos="0" algn="r"/>
              </a:tabLst>
            </a:pPr>
            <a:r>
              <a:rPr lang="en-US" sz="2900" b="1" dirty="0">
                <a:effectLst/>
                <a:latin typeface="Times New Roman" panose="02020603050405020304" pitchFamily="18" charset="0"/>
                <a:ea typeface="Times New Roman" panose="02020603050405020304" pitchFamily="18" charset="0"/>
                <a:cs typeface="Arial" panose="020B0604020202020204" pitchFamily="34" charset="0"/>
              </a:rPr>
              <a:t>    c- Thyroglossal fistula: formed after rupture of the cyst.</a:t>
            </a:r>
            <a:endParaRPr lang="en-US" sz="2900" b="1" dirty="0">
              <a:effectLst/>
              <a:latin typeface="Calibri" panose="020F0502020204030204" pitchFamily="34" charset="0"/>
              <a:ea typeface="Times New Roman" panose="02020603050405020304" pitchFamily="18" charset="0"/>
              <a:cs typeface="Arial" panose="020B0604020202020204" pitchFamily="34" charset="0"/>
            </a:endParaRPr>
          </a:p>
          <a:p>
            <a:pPr marL="0" marR="0" indent="0">
              <a:lnSpc>
                <a:spcPct val="115000"/>
              </a:lnSpc>
              <a:spcBef>
                <a:spcPts val="0"/>
              </a:spcBef>
              <a:spcAft>
                <a:spcPts val="0"/>
              </a:spcAft>
              <a:buNone/>
              <a:tabLst>
                <a:tab pos="0" algn="r"/>
              </a:tabLst>
            </a:pPr>
            <a:r>
              <a:rPr lang="en-US" sz="29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2- Ectopic thyroid gland: </a:t>
            </a:r>
            <a:endParaRPr lang="en-US" sz="2900" b="1"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endParaRPr>
          </a:p>
          <a:p>
            <a:pPr marL="0" marR="0" indent="0">
              <a:lnSpc>
                <a:spcPct val="115000"/>
              </a:lnSpc>
              <a:spcBef>
                <a:spcPts val="0"/>
              </a:spcBef>
              <a:spcAft>
                <a:spcPts val="0"/>
              </a:spcAft>
              <a:buNone/>
              <a:tabLst>
                <a:tab pos="0" algn="r"/>
              </a:tabLst>
            </a:pPr>
            <a:r>
              <a:rPr lang="en-US" sz="2900" b="1" dirty="0">
                <a:effectLst/>
                <a:latin typeface="Times New Roman" panose="02020603050405020304" pitchFamily="18" charset="0"/>
                <a:ea typeface="Times New Roman" panose="02020603050405020304" pitchFamily="18" charset="0"/>
                <a:cs typeface="Arial" panose="020B0604020202020204" pitchFamily="34" charset="0"/>
              </a:rPr>
              <a:t>   a- Lingual &amp; sublingual thyroid due to incomplete descend</a:t>
            </a:r>
            <a:r>
              <a:rPr lang="en-US" sz="2900" b="1" dirty="0">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US" sz="2900" b="1" dirty="0">
                <a:effectLst/>
                <a:latin typeface="Times New Roman" panose="02020603050405020304" pitchFamily="18" charset="0"/>
                <a:ea typeface="Times New Roman" panose="02020603050405020304" pitchFamily="18" charset="0"/>
                <a:cs typeface="Arial" panose="020B0604020202020204" pitchFamily="34" charset="0"/>
              </a:rPr>
              <a:t> development inside or under the tongue.</a:t>
            </a:r>
            <a:endParaRPr lang="en-US" sz="2900" b="1" dirty="0">
              <a:effectLst/>
              <a:latin typeface="Calibri" panose="020F0502020204030204" pitchFamily="34" charset="0"/>
              <a:ea typeface="Times New Roman" panose="02020603050405020304" pitchFamily="18" charset="0"/>
              <a:cs typeface="Arial" panose="020B0604020202020204" pitchFamily="34" charset="0"/>
            </a:endParaRPr>
          </a:p>
          <a:p>
            <a:pPr marL="0" marR="0" indent="0">
              <a:lnSpc>
                <a:spcPct val="115000"/>
              </a:lnSpc>
              <a:spcBef>
                <a:spcPts val="0"/>
              </a:spcBef>
              <a:spcAft>
                <a:spcPts val="0"/>
              </a:spcAft>
              <a:buNone/>
              <a:tabLst>
                <a:tab pos="0" algn="r"/>
              </a:tabLst>
            </a:pPr>
            <a:r>
              <a:rPr lang="en-US" sz="2900" b="1" dirty="0">
                <a:effectLst/>
                <a:latin typeface="Times New Roman" panose="02020603050405020304" pitchFamily="18" charset="0"/>
                <a:ea typeface="Times New Roman" panose="02020603050405020304" pitchFamily="18" charset="0"/>
                <a:cs typeface="Arial" panose="020B0604020202020204" pitchFamily="34" charset="0"/>
              </a:rPr>
              <a:t>   b- Retrosternal thyroid: due to excessive descend.</a:t>
            </a:r>
            <a:endParaRPr lang="en-US" sz="2900" b="1" dirty="0">
              <a:effectLst/>
              <a:latin typeface="Calibri" panose="020F0502020204030204" pitchFamily="34" charset="0"/>
              <a:ea typeface="Times New Roman" panose="02020603050405020304" pitchFamily="18" charset="0"/>
              <a:cs typeface="Arial" panose="020B0604020202020204" pitchFamily="34" charset="0"/>
            </a:endParaRPr>
          </a:p>
          <a:p>
            <a:pPr marL="0" marR="0" indent="0">
              <a:lnSpc>
                <a:spcPct val="115000"/>
              </a:lnSpc>
              <a:spcBef>
                <a:spcPts val="0"/>
              </a:spcBef>
              <a:spcAft>
                <a:spcPts val="0"/>
              </a:spcAft>
              <a:buNone/>
              <a:tabLst>
                <a:tab pos="0" algn="r"/>
              </a:tabLst>
            </a:pPr>
            <a:r>
              <a:rPr lang="en-US" sz="29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3- Agenesis: </a:t>
            </a:r>
            <a:r>
              <a:rPr lang="en-US" sz="2900" b="1" dirty="0">
                <a:effectLst/>
                <a:latin typeface="Times New Roman" panose="02020603050405020304" pitchFamily="18" charset="0"/>
                <a:ea typeface="Times New Roman" panose="02020603050405020304" pitchFamily="18" charset="0"/>
                <a:cs typeface="Arial" panose="020B0604020202020204" pitchFamily="34" charset="0"/>
              </a:rPr>
              <a:t>due to failure of growth</a:t>
            </a:r>
            <a:r>
              <a:rPr lang="en-US" sz="2900" b="1" dirty="0">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US" sz="2900" b="1" dirty="0">
                <a:effectLst/>
                <a:latin typeface="Times New Roman" panose="02020603050405020304" pitchFamily="18" charset="0"/>
                <a:ea typeface="Times New Roman" panose="02020603050405020304" pitchFamily="18" charset="0"/>
                <a:cs typeface="Arial" panose="020B0604020202020204" pitchFamily="34" charset="0"/>
              </a:rPr>
              <a:t> critinism.</a:t>
            </a:r>
            <a:endParaRPr lang="en-US" sz="2900" b="1" dirty="0">
              <a:effectLst/>
              <a:latin typeface="Calibri" panose="020F0502020204030204" pitchFamily="34" charset="0"/>
              <a:ea typeface="Times New Roman" panose="02020603050405020304" pitchFamily="18" charset="0"/>
              <a:cs typeface="Arial" panose="020B0604020202020204" pitchFamily="34" charset="0"/>
            </a:endParaRPr>
          </a:p>
          <a:p>
            <a:pPr marL="0" marR="0" indent="0">
              <a:lnSpc>
                <a:spcPct val="115000"/>
              </a:lnSpc>
              <a:spcBef>
                <a:spcPts val="0"/>
              </a:spcBef>
              <a:spcAft>
                <a:spcPts val="0"/>
              </a:spcAft>
              <a:buNone/>
              <a:tabLst>
                <a:tab pos="0" algn="r"/>
              </a:tabLst>
            </a:pPr>
            <a:r>
              <a:rPr lang="en-US" sz="29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4- Superficial thyroid: </a:t>
            </a:r>
            <a:r>
              <a:rPr lang="en-US" sz="2900" b="1" dirty="0">
                <a:effectLst/>
                <a:latin typeface="Times New Roman" panose="02020603050405020304" pitchFamily="18" charset="0"/>
                <a:ea typeface="Times New Roman" panose="02020603050405020304" pitchFamily="18" charset="0"/>
                <a:cs typeface="Arial" panose="020B0604020202020204" pitchFamily="34" charset="0"/>
              </a:rPr>
              <a:t>It lies superficial to infrahyoid muscles.</a:t>
            </a:r>
            <a:endParaRPr lang="en-US" sz="2900" b="1" dirty="0">
              <a:effectLst/>
              <a:latin typeface="Calibri" panose="020F0502020204030204" pitchFamily="34" charset="0"/>
              <a:ea typeface="Times New Roman" panose="02020603050405020304" pitchFamily="18" charset="0"/>
              <a:cs typeface="Arial" panose="020B0604020202020204" pitchFamily="34" charset="0"/>
            </a:endParaRPr>
          </a:p>
          <a:p>
            <a:pPr marL="0" marR="0" indent="0">
              <a:lnSpc>
                <a:spcPct val="115000"/>
              </a:lnSpc>
              <a:spcBef>
                <a:spcPts val="0"/>
              </a:spcBef>
              <a:spcAft>
                <a:spcPts val="0"/>
              </a:spcAft>
              <a:buNone/>
              <a:tabLst>
                <a:tab pos="0" algn="r"/>
              </a:tabLst>
            </a:pPr>
            <a:r>
              <a:rPr lang="en-US" sz="2900" b="1" dirty="0">
                <a:effectLst/>
                <a:latin typeface="Times New Roman" panose="02020603050405020304" pitchFamily="18" charset="0"/>
                <a:ea typeface="Times New Roman" panose="02020603050405020304" pitchFamily="18" charset="0"/>
                <a:cs typeface="Arial" panose="020B0604020202020204" pitchFamily="34" charset="0"/>
              </a:rPr>
              <a:t>N.B.: In 50% part of the duct persists attached to the isthmus</a:t>
            </a:r>
            <a:r>
              <a:rPr lang="en-US" sz="2900" b="1" dirty="0">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US" sz="2900" b="1" dirty="0">
                <a:effectLst/>
                <a:latin typeface="Times New Roman" panose="02020603050405020304" pitchFamily="18" charset="0"/>
                <a:ea typeface="Times New Roman" panose="02020603050405020304" pitchFamily="18" charset="0"/>
                <a:cs typeface="Arial" panose="020B0604020202020204" pitchFamily="34" charset="0"/>
              </a:rPr>
              <a:t> pyramidal lobe. </a:t>
            </a:r>
            <a:endParaRPr lang="en-US" sz="2900" b="1" dirty="0">
              <a:effectLst/>
              <a:latin typeface="Calibri" panose="020F0502020204030204" pitchFamily="34" charset="0"/>
              <a:ea typeface="Times New Roman" panose="02020603050405020304" pitchFamily="18" charset="0"/>
              <a:cs typeface="Arial" panose="020B0604020202020204" pitchFamily="34" charset="0"/>
            </a:endParaRPr>
          </a:p>
          <a:p>
            <a:endParaRPr lang="en-US" dirty="0"/>
          </a:p>
        </p:txBody>
      </p:sp>
      <p:pic>
        <p:nvPicPr>
          <p:cNvPr id="5" name="Content Placeholder 4">
            <a:extLst>
              <a:ext uri="{FF2B5EF4-FFF2-40B4-BE49-F238E27FC236}">
                <a16:creationId xmlns:a16="http://schemas.microsoft.com/office/drawing/2014/main" xmlns="" id="{91AA8EA6-429A-FC24-4283-918E6D5DE2AE}"/>
              </a:ext>
            </a:extLst>
          </p:cNvPr>
          <p:cNvPicPr>
            <a:picLocks noGrp="1" noChangeAspect="1"/>
          </p:cNvPicPr>
          <p:nvPr>
            <p:ph sz="half" idx="2"/>
          </p:nvPr>
        </p:nvPicPr>
        <p:blipFill>
          <a:blip r:embed="rId2"/>
          <a:stretch>
            <a:fillRect/>
          </a:stretch>
        </p:blipFill>
        <p:spPr>
          <a:xfrm>
            <a:off x="4951104" y="0"/>
            <a:ext cx="6960359" cy="6751163"/>
          </a:xfrm>
          <a:prstGeom prst="rect">
            <a:avLst/>
          </a:prstGeom>
        </p:spPr>
      </p:pic>
    </p:spTree>
    <p:extLst>
      <p:ext uri="{BB962C8B-B14F-4D97-AF65-F5344CB8AC3E}">
        <p14:creationId xmlns:p14="http://schemas.microsoft.com/office/powerpoint/2010/main" val="25400304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8D3920CB-4D5A-0985-51C3-894CF89AE215}"/>
              </a:ext>
            </a:extLst>
          </p:cNvPr>
          <p:cNvSpPr>
            <a:spLocks noGrp="1"/>
          </p:cNvSpPr>
          <p:nvPr>
            <p:ph type="title"/>
          </p:nvPr>
        </p:nvSpPr>
        <p:spPr/>
        <p:txBody>
          <a:bodyPr/>
          <a:lstStyle/>
          <a:p>
            <a:endParaRPr lang="en-US"/>
          </a:p>
        </p:txBody>
      </p:sp>
      <p:pic>
        <p:nvPicPr>
          <p:cNvPr id="6" name="Picture 5">
            <a:extLst>
              <a:ext uri="{FF2B5EF4-FFF2-40B4-BE49-F238E27FC236}">
                <a16:creationId xmlns:a16="http://schemas.microsoft.com/office/drawing/2014/main" xmlns="" id="{D6E2F729-428B-47C9-783B-BF746BFBCD40}"/>
              </a:ext>
            </a:extLst>
          </p:cNvPr>
          <p:cNvPicPr>
            <a:picLocks noChangeAspect="1"/>
          </p:cNvPicPr>
          <p:nvPr/>
        </p:nvPicPr>
        <p:blipFill>
          <a:blip r:embed="rId2"/>
          <a:stretch>
            <a:fillRect/>
          </a:stretch>
        </p:blipFill>
        <p:spPr>
          <a:xfrm>
            <a:off x="423080" y="-6825"/>
            <a:ext cx="11341289" cy="6458803"/>
          </a:xfrm>
          <a:prstGeom prst="rect">
            <a:avLst/>
          </a:prstGeom>
        </p:spPr>
      </p:pic>
    </p:spTree>
    <p:extLst>
      <p:ext uri="{BB962C8B-B14F-4D97-AF65-F5344CB8AC3E}">
        <p14:creationId xmlns:p14="http://schemas.microsoft.com/office/powerpoint/2010/main" val="24133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AF8896-5C1C-021D-8A72-AFB25A9C7D2A}"/>
              </a:ext>
            </a:extLst>
          </p:cNvPr>
          <p:cNvSpPr>
            <a:spLocks noGrp="1"/>
          </p:cNvSpPr>
          <p:nvPr>
            <p:ph type="title"/>
          </p:nvPr>
        </p:nvSpPr>
        <p:spPr/>
        <p:txBody>
          <a:bodyPr/>
          <a:lstStyle/>
          <a:p>
            <a:r>
              <a:rPr lang="en-US" b="1" dirty="0">
                <a:solidFill>
                  <a:srgbClr val="FF0000"/>
                </a:solidFill>
                <a:latin typeface="Amasis MT Pro Black" panose="02040A04050005020304" pitchFamily="18" charset="0"/>
              </a:rPr>
              <a:t>parathyroid gland development</a:t>
            </a:r>
          </a:p>
        </p:txBody>
      </p:sp>
      <p:pic>
        <p:nvPicPr>
          <p:cNvPr id="5" name="Content Placeholder 4">
            <a:extLst>
              <a:ext uri="{FF2B5EF4-FFF2-40B4-BE49-F238E27FC236}">
                <a16:creationId xmlns:a16="http://schemas.microsoft.com/office/drawing/2014/main" xmlns="" id="{B646E27D-3594-3DAB-41D2-043BAECC7566}"/>
              </a:ext>
            </a:extLst>
          </p:cNvPr>
          <p:cNvPicPr>
            <a:picLocks noGrp="1" noChangeAspect="1"/>
          </p:cNvPicPr>
          <p:nvPr>
            <p:ph sz="half" idx="1"/>
          </p:nvPr>
        </p:nvPicPr>
        <p:blipFill>
          <a:blip r:embed="rId2"/>
          <a:stretch>
            <a:fillRect/>
          </a:stretch>
        </p:blipFill>
        <p:spPr>
          <a:xfrm>
            <a:off x="218017" y="1583140"/>
            <a:ext cx="5801784" cy="5704764"/>
          </a:xfrm>
          <a:prstGeom prst="rect">
            <a:avLst/>
          </a:prstGeom>
        </p:spPr>
      </p:pic>
      <p:pic>
        <p:nvPicPr>
          <p:cNvPr id="6" name="Content Placeholder 5">
            <a:extLst>
              <a:ext uri="{FF2B5EF4-FFF2-40B4-BE49-F238E27FC236}">
                <a16:creationId xmlns:a16="http://schemas.microsoft.com/office/drawing/2014/main" xmlns="" id="{97F21ED9-DA51-2CE2-CE17-9B79A974CA3B}"/>
              </a:ext>
            </a:extLst>
          </p:cNvPr>
          <p:cNvPicPr>
            <a:picLocks noGrp="1" noChangeAspect="1"/>
          </p:cNvPicPr>
          <p:nvPr>
            <p:ph sz="half" idx="2"/>
          </p:nvPr>
        </p:nvPicPr>
        <p:blipFill>
          <a:blip r:embed="rId3"/>
          <a:stretch>
            <a:fillRect/>
          </a:stretch>
        </p:blipFill>
        <p:spPr>
          <a:xfrm>
            <a:off x="6639984" y="1295007"/>
            <a:ext cx="5069793" cy="2662821"/>
          </a:xfrm>
          <a:prstGeom prst="rect">
            <a:avLst/>
          </a:prstGeom>
        </p:spPr>
      </p:pic>
      <p:pic>
        <p:nvPicPr>
          <p:cNvPr id="7" name="Picture 6">
            <a:extLst>
              <a:ext uri="{FF2B5EF4-FFF2-40B4-BE49-F238E27FC236}">
                <a16:creationId xmlns:a16="http://schemas.microsoft.com/office/drawing/2014/main" xmlns="" id="{07C46957-3960-B248-6330-B621AFE9A18F}"/>
              </a:ext>
            </a:extLst>
          </p:cNvPr>
          <p:cNvPicPr>
            <a:picLocks noChangeAspect="1"/>
          </p:cNvPicPr>
          <p:nvPr/>
        </p:nvPicPr>
        <p:blipFill>
          <a:blip r:embed="rId4"/>
          <a:stretch>
            <a:fillRect/>
          </a:stretch>
        </p:blipFill>
        <p:spPr>
          <a:xfrm>
            <a:off x="6886679" y="4133765"/>
            <a:ext cx="4823099" cy="2662821"/>
          </a:xfrm>
          <a:prstGeom prst="rect">
            <a:avLst/>
          </a:prstGeom>
        </p:spPr>
      </p:pic>
    </p:spTree>
    <p:extLst>
      <p:ext uri="{BB962C8B-B14F-4D97-AF65-F5344CB8AC3E}">
        <p14:creationId xmlns:p14="http://schemas.microsoft.com/office/powerpoint/2010/main" val="40819939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AA66CA-183C-8A12-F72C-B275FC55D682}"/>
              </a:ext>
            </a:extLst>
          </p:cNvPr>
          <p:cNvSpPr>
            <a:spLocks noGrp="1"/>
          </p:cNvSpPr>
          <p:nvPr>
            <p:ph type="title"/>
          </p:nvPr>
        </p:nvSpPr>
        <p:spPr>
          <a:xfrm>
            <a:off x="838200" y="1"/>
            <a:ext cx="5753669" cy="955342"/>
          </a:xfrm>
        </p:spPr>
        <p:txBody>
          <a:bodyPr>
            <a:normAutofit fontScale="90000"/>
          </a:bodyPr>
          <a:lstStyle/>
          <a:p>
            <a:pPr marL="0" marR="0" indent="-180340">
              <a:lnSpc>
                <a:spcPct val="115000"/>
              </a:lnSpc>
              <a:spcBef>
                <a:spcPts val="0"/>
              </a:spcBef>
              <a:spcAft>
                <a:spcPts val="0"/>
              </a:spcAft>
              <a:tabLst>
                <a:tab pos="0" algn="r"/>
              </a:tabLst>
            </a:pPr>
            <a:r>
              <a:rPr lang="en-US" sz="4400" b="1" u="sng"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Development of pancreas</a:t>
            </a:r>
            <a:r>
              <a:rPr lang="en-US" sz="3600" dirty="0">
                <a:effectLst/>
                <a:latin typeface="Calibri" panose="020F0502020204030204" pitchFamily="34" charset="0"/>
                <a:ea typeface="Times New Roman" panose="02020603050405020304" pitchFamily="18" charset="0"/>
                <a:cs typeface="Arial" panose="020B0604020202020204" pitchFamily="34" charset="0"/>
              </a:rPr>
              <a:t/>
            </a:r>
            <a:br>
              <a:rPr lang="en-US" sz="3600" dirty="0">
                <a:effectLst/>
                <a:latin typeface="Calibri" panose="020F0502020204030204" pitchFamily="34" charset="0"/>
                <a:ea typeface="Times New Roman" panose="02020603050405020304" pitchFamily="18" charset="0"/>
                <a:cs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xmlns="" id="{4819AB60-F355-3C14-7E2C-11EF16B7AC22}"/>
              </a:ext>
            </a:extLst>
          </p:cNvPr>
          <p:cNvSpPr>
            <a:spLocks noGrp="1"/>
          </p:cNvSpPr>
          <p:nvPr>
            <p:ph sz="half" idx="1"/>
          </p:nvPr>
        </p:nvSpPr>
        <p:spPr>
          <a:xfrm>
            <a:off x="368490" y="614149"/>
            <a:ext cx="5049671" cy="5562814"/>
          </a:xfrm>
        </p:spPr>
        <p:txBody>
          <a:bodyPr>
            <a:normAutofit fontScale="92500" lnSpcReduction="10000"/>
          </a:bodyPr>
          <a:lstStyle/>
          <a:p>
            <a:pPr marL="0" marR="0" indent="0">
              <a:lnSpc>
                <a:spcPct val="115000"/>
              </a:lnSpc>
              <a:spcBef>
                <a:spcPts val="0"/>
              </a:spcBef>
              <a:spcAft>
                <a:spcPts val="0"/>
              </a:spcAft>
              <a:buNone/>
              <a:tabLst>
                <a:tab pos="0" algn="r"/>
              </a:tabLst>
            </a:pPr>
            <a:r>
              <a:rPr lang="en-US" sz="2800"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Origin:</a:t>
            </a:r>
            <a:endParaRPr lang="en-US" sz="2400"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endParaRPr>
          </a:p>
          <a:p>
            <a:pPr marL="0" marR="0" lvl="0" indent="0">
              <a:spcBef>
                <a:spcPts val="0"/>
              </a:spcBef>
              <a:spcAft>
                <a:spcPts val="0"/>
              </a:spcAft>
              <a:buNone/>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pancreas develops from dorsal and ventral pancreatic buds that arise from the caudal part of the foregut at the site of the duodenum.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2800" dirty="0">
                <a:solidFill>
                  <a:srgbClr val="FF0000"/>
                </a:solidFill>
                <a:effectLst/>
                <a:latin typeface="Times New Roman" panose="02020603050405020304" pitchFamily="18" charset="0"/>
                <a:ea typeface="Times New Roman" panose="02020603050405020304" pitchFamily="18" charset="0"/>
              </a:rPr>
              <a:t>Development: </a:t>
            </a:r>
          </a:p>
          <a:p>
            <a:pPr marL="0" marR="0" indent="0">
              <a:spcBef>
                <a:spcPts val="0"/>
              </a:spcBef>
              <a:spcAft>
                <a:spcPts val="0"/>
              </a:spcAft>
              <a:buNone/>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dorsal pancreatic bud grows more rapidly than the ventral and soon extends dorsally behind the duodenum into the dorsal mesentery.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buNone/>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duodenum grows and rotates to the right (clockwise) and carries the ventral pancreatic bud to the dorsal mesentery where it fuses with the dorsal bud during the seventh week.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pic>
        <p:nvPicPr>
          <p:cNvPr id="5" name="Content Placeholder 4">
            <a:extLst>
              <a:ext uri="{FF2B5EF4-FFF2-40B4-BE49-F238E27FC236}">
                <a16:creationId xmlns:a16="http://schemas.microsoft.com/office/drawing/2014/main" xmlns="" id="{5D568AC1-63E1-5381-3139-AFA538049E59}"/>
              </a:ext>
            </a:extLst>
          </p:cNvPr>
          <p:cNvPicPr>
            <a:picLocks noGrp="1" noChangeAspect="1"/>
          </p:cNvPicPr>
          <p:nvPr>
            <p:ph sz="half" idx="2"/>
          </p:nvPr>
        </p:nvPicPr>
        <p:blipFill>
          <a:blip r:embed="rId2"/>
          <a:stretch>
            <a:fillRect/>
          </a:stretch>
        </p:blipFill>
        <p:spPr>
          <a:xfrm>
            <a:off x="5418160" y="539808"/>
            <a:ext cx="6525027" cy="5014831"/>
          </a:xfrm>
          <a:prstGeom prst="rect">
            <a:avLst/>
          </a:prstGeom>
        </p:spPr>
      </p:pic>
    </p:spTree>
    <p:extLst>
      <p:ext uri="{BB962C8B-B14F-4D97-AF65-F5344CB8AC3E}">
        <p14:creationId xmlns:p14="http://schemas.microsoft.com/office/powerpoint/2010/main" val="17233558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893626F1-32DD-ED53-7170-2187BF722BA9}"/>
              </a:ext>
            </a:extLst>
          </p:cNvPr>
          <p:cNvSpPr>
            <a:spLocks noGrp="1"/>
          </p:cNvSpPr>
          <p:nvPr>
            <p:ph sz="half" idx="1"/>
          </p:nvPr>
        </p:nvSpPr>
        <p:spPr>
          <a:xfrm>
            <a:off x="177422" y="365125"/>
            <a:ext cx="4203510" cy="3063875"/>
          </a:xfrm>
        </p:spPr>
        <p:txBody>
          <a:bodyPr>
            <a:normAutofit lnSpcReduction="10000"/>
          </a:bodyPr>
          <a:lstStyle/>
          <a:p>
            <a:pPr marL="342900" marR="0" lvl="0" indent="-342900" rtl="0">
              <a:buFont typeface="Arial" panose="020B0604020202020204" pitchFamily="34" charset="0"/>
              <a:buChar char="•"/>
            </a:pP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The dorsal bud </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forms</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the upper part of the head</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the body and tail of the pancreas.</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buFont typeface="Arial" panose="020B0604020202020204" pitchFamily="34" charset="0"/>
              <a:buChar char="•"/>
            </a:pP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Ventral bud </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forms the uncinate process and lower part of the head of the pancreas.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pic>
        <p:nvPicPr>
          <p:cNvPr id="5" name="Content Placeholder 4">
            <a:extLst>
              <a:ext uri="{FF2B5EF4-FFF2-40B4-BE49-F238E27FC236}">
                <a16:creationId xmlns:a16="http://schemas.microsoft.com/office/drawing/2014/main" xmlns="" id="{0040E9C0-8718-884C-D918-51116D3A7199}"/>
              </a:ext>
            </a:extLst>
          </p:cNvPr>
          <p:cNvPicPr>
            <a:picLocks noGrp="1" noChangeAspect="1"/>
          </p:cNvPicPr>
          <p:nvPr>
            <p:ph sz="half" idx="2"/>
          </p:nvPr>
        </p:nvPicPr>
        <p:blipFill>
          <a:blip r:embed="rId2"/>
          <a:stretch>
            <a:fillRect/>
          </a:stretch>
        </p:blipFill>
        <p:spPr>
          <a:xfrm>
            <a:off x="6209731" y="365125"/>
            <a:ext cx="5359856" cy="4793729"/>
          </a:xfrm>
          <a:prstGeom prst="rect">
            <a:avLst/>
          </a:prstGeom>
        </p:spPr>
      </p:pic>
      <p:pic>
        <p:nvPicPr>
          <p:cNvPr id="6" name="Picture 5">
            <a:extLst>
              <a:ext uri="{FF2B5EF4-FFF2-40B4-BE49-F238E27FC236}">
                <a16:creationId xmlns:a16="http://schemas.microsoft.com/office/drawing/2014/main" xmlns="" id="{399057CD-2281-9D56-27DD-D34080E1465E}"/>
              </a:ext>
            </a:extLst>
          </p:cNvPr>
          <p:cNvPicPr>
            <a:picLocks noChangeAspect="1"/>
          </p:cNvPicPr>
          <p:nvPr/>
        </p:nvPicPr>
        <p:blipFill>
          <a:blip r:embed="rId3"/>
          <a:stretch>
            <a:fillRect/>
          </a:stretch>
        </p:blipFill>
        <p:spPr>
          <a:xfrm>
            <a:off x="341195" y="3545645"/>
            <a:ext cx="5527342" cy="3063875"/>
          </a:xfrm>
          <a:prstGeom prst="rect">
            <a:avLst/>
          </a:prstGeom>
        </p:spPr>
      </p:pic>
    </p:spTree>
    <p:extLst>
      <p:ext uri="{BB962C8B-B14F-4D97-AF65-F5344CB8AC3E}">
        <p14:creationId xmlns:p14="http://schemas.microsoft.com/office/powerpoint/2010/main" val="34485398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DA52C7B-BA8A-84B9-D55B-53E4406B3C54}"/>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xmlns="" id="{E31DCC3B-5BA1-D32D-4260-98ABC45FA867}"/>
              </a:ext>
            </a:extLst>
          </p:cNvPr>
          <p:cNvSpPr>
            <a:spLocks noGrp="1"/>
          </p:cNvSpPr>
          <p:nvPr>
            <p:ph sz="half" idx="1"/>
          </p:nvPr>
        </p:nvSpPr>
        <p:spPr>
          <a:xfrm>
            <a:off x="838200" y="1825625"/>
            <a:ext cx="3365310" cy="4351338"/>
          </a:xfrm>
        </p:spPr>
        <p:txBody>
          <a:bodyPr>
            <a:normAutofit fontScale="32500" lnSpcReduction="20000"/>
          </a:bodyPr>
          <a:lstStyle/>
          <a:p>
            <a:pPr marL="0" marR="0" indent="0">
              <a:lnSpc>
                <a:spcPct val="115000"/>
              </a:lnSpc>
              <a:spcBef>
                <a:spcPts val="0"/>
              </a:spcBef>
              <a:spcAft>
                <a:spcPts val="1000"/>
              </a:spcAft>
              <a:buNone/>
              <a:tabLst>
                <a:tab pos="0" algn="r"/>
              </a:tabLst>
            </a:pPr>
            <a:r>
              <a:rPr lang="en-US" sz="4300" b="1" dirty="0">
                <a:solidFill>
                  <a:srgbClr val="000000"/>
                </a:solidFill>
                <a:effectLst/>
                <a:latin typeface="Aharoni" panose="02010803020104030203" pitchFamily="2" charset="-79"/>
                <a:ea typeface="Times New Roman" panose="02020603050405020304" pitchFamily="18" charset="0"/>
                <a:cs typeface="Aharoni" panose="02010803020104030203" pitchFamily="2" charset="-79"/>
              </a:rPr>
              <a:t>- </a:t>
            </a:r>
            <a:r>
              <a:rPr lang="en-US" sz="4300" b="1" dirty="0">
                <a:solidFill>
                  <a:srgbClr val="FF0000"/>
                </a:solidFill>
                <a:effectLst/>
                <a:latin typeface="Aharoni" panose="02010803020104030203" pitchFamily="2" charset="-79"/>
                <a:ea typeface="Times New Roman" panose="02020603050405020304" pitchFamily="18" charset="0"/>
                <a:cs typeface="Aharoni" panose="02010803020104030203" pitchFamily="2" charset="-79"/>
              </a:rPr>
              <a:t>The main pancreatic duct </a:t>
            </a:r>
            <a:r>
              <a:rPr lang="en-US" sz="4300" b="1" dirty="0">
                <a:solidFill>
                  <a:srgbClr val="000000"/>
                </a:solidFill>
                <a:effectLst/>
                <a:latin typeface="Aharoni" panose="02010803020104030203" pitchFamily="2" charset="-79"/>
                <a:ea typeface="Times New Roman" panose="02020603050405020304" pitchFamily="18" charset="0"/>
                <a:cs typeface="Aharoni" panose="02010803020104030203" pitchFamily="2" charset="-79"/>
              </a:rPr>
              <a:t>is formed by the union of distal part of the duct of the dorsal bud with the duct of the ventral bud and the communication in between.</a:t>
            </a:r>
            <a:endParaRPr lang="en-US" sz="3700" b="1" dirty="0">
              <a:effectLst/>
              <a:latin typeface="Aharoni" panose="02010803020104030203" pitchFamily="2" charset="-79"/>
              <a:ea typeface="Times New Roman" panose="02020603050405020304" pitchFamily="18" charset="0"/>
              <a:cs typeface="Aharoni" panose="02010803020104030203" pitchFamily="2" charset="-79"/>
            </a:endParaRPr>
          </a:p>
          <a:p>
            <a:pPr marL="0" marR="0" indent="0">
              <a:lnSpc>
                <a:spcPct val="115000"/>
              </a:lnSpc>
              <a:spcBef>
                <a:spcPts val="0"/>
              </a:spcBef>
              <a:spcAft>
                <a:spcPts val="0"/>
              </a:spcAft>
              <a:buNone/>
              <a:tabLst>
                <a:tab pos="0" algn="l"/>
                <a:tab pos="5372100" algn="l"/>
              </a:tabLst>
            </a:pPr>
            <a:r>
              <a:rPr lang="en-US" sz="4300" b="1" dirty="0">
                <a:solidFill>
                  <a:srgbClr val="000000"/>
                </a:solidFill>
                <a:effectLst/>
                <a:latin typeface="Aharoni" panose="02010803020104030203" pitchFamily="2" charset="-79"/>
                <a:ea typeface="Times New Roman" panose="02020603050405020304" pitchFamily="18" charset="0"/>
                <a:cs typeface="Aharoni" panose="02010803020104030203" pitchFamily="2" charset="-79"/>
              </a:rPr>
              <a:t>- </a:t>
            </a:r>
            <a:r>
              <a:rPr lang="en-US" sz="4300" b="1" dirty="0">
                <a:solidFill>
                  <a:srgbClr val="FF0000"/>
                </a:solidFill>
                <a:effectLst/>
                <a:latin typeface="Aharoni" panose="02010803020104030203" pitchFamily="2" charset="-79"/>
                <a:ea typeface="Times New Roman" panose="02020603050405020304" pitchFamily="18" charset="0"/>
                <a:cs typeface="Aharoni" panose="02010803020104030203" pitchFamily="2" charset="-79"/>
              </a:rPr>
              <a:t>The accessory pancreatic duct </a:t>
            </a:r>
            <a:r>
              <a:rPr lang="en-US" sz="4300" b="1" dirty="0">
                <a:solidFill>
                  <a:srgbClr val="000000"/>
                </a:solidFill>
                <a:effectLst/>
                <a:latin typeface="Aharoni" panose="02010803020104030203" pitchFamily="2" charset="-79"/>
                <a:ea typeface="Times New Roman" panose="02020603050405020304" pitchFamily="18" charset="0"/>
                <a:cs typeface="Aharoni" panose="02010803020104030203" pitchFamily="2" charset="-79"/>
              </a:rPr>
              <a:t>is formed from the proximal part of the duct of the dorsal bud. </a:t>
            </a:r>
            <a:endParaRPr lang="en-US" sz="3700" b="1" dirty="0">
              <a:effectLst/>
              <a:latin typeface="Aharoni" panose="02010803020104030203" pitchFamily="2" charset="-79"/>
              <a:ea typeface="Times New Roman" panose="02020603050405020304" pitchFamily="18" charset="0"/>
              <a:cs typeface="Aharoni" panose="02010803020104030203" pitchFamily="2" charset="-79"/>
            </a:endParaRPr>
          </a:p>
          <a:p>
            <a:pPr marL="0" marR="0" indent="0">
              <a:lnSpc>
                <a:spcPct val="115000"/>
              </a:lnSpc>
              <a:spcBef>
                <a:spcPts val="0"/>
              </a:spcBef>
              <a:spcAft>
                <a:spcPts val="0"/>
              </a:spcAft>
              <a:buNone/>
              <a:tabLst>
                <a:tab pos="0" algn="l"/>
                <a:tab pos="5372100" algn="l"/>
              </a:tabLst>
            </a:pPr>
            <a:r>
              <a:rPr lang="en-US" sz="4300" b="1" dirty="0">
                <a:solidFill>
                  <a:srgbClr val="000000"/>
                </a:solidFill>
                <a:effectLst/>
                <a:latin typeface="Aharoni" panose="02010803020104030203" pitchFamily="2" charset="-79"/>
                <a:ea typeface="Times New Roman" panose="02020603050405020304" pitchFamily="18" charset="0"/>
                <a:cs typeface="Aharoni" panose="02010803020104030203" pitchFamily="2" charset="-79"/>
              </a:rPr>
              <a:t>- Each solid duct gives branches (ductules) which gives solid cell masses (acini) and solid cell masses without connection to duct system (Islets of Langerhans).</a:t>
            </a:r>
            <a:endParaRPr lang="en-US" sz="3700" b="1" dirty="0">
              <a:effectLst/>
              <a:latin typeface="Aharoni" panose="02010803020104030203" pitchFamily="2" charset="-79"/>
              <a:ea typeface="Times New Roman" panose="02020603050405020304" pitchFamily="18" charset="0"/>
              <a:cs typeface="Aharoni" panose="02010803020104030203" pitchFamily="2" charset="-79"/>
            </a:endParaRPr>
          </a:p>
          <a:p>
            <a:pPr marL="0" marR="514350" indent="0">
              <a:lnSpc>
                <a:spcPct val="115000"/>
              </a:lnSpc>
              <a:spcBef>
                <a:spcPts val="0"/>
              </a:spcBef>
              <a:spcAft>
                <a:spcPts val="0"/>
              </a:spcAft>
              <a:buNone/>
              <a:tabLst>
                <a:tab pos="0" algn="l"/>
                <a:tab pos="5372100" algn="l"/>
              </a:tabLst>
            </a:pPr>
            <a:r>
              <a:rPr lang="en-US" sz="4300" b="1" dirty="0">
                <a:solidFill>
                  <a:srgbClr val="000000"/>
                </a:solidFill>
                <a:effectLst/>
                <a:latin typeface="Aharoni" panose="02010803020104030203" pitchFamily="2" charset="-79"/>
                <a:ea typeface="Times New Roman" panose="02020603050405020304" pitchFamily="18" charset="0"/>
                <a:cs typeface="Aharoni" panose="02010803020104030203" pitchFamily="2" charset="-79"/>
              </a:rPr>
              <a:t>- The connective tissue of the gland develops from the </a:t>
            </a:r>
            <a:r>
              <a:rPr lang="en-US" sz="4300" b="1" dirty="0">
                <a:solidFill>
                  <a:srgbClr val="FF0000"/>
                </a:solidFill>
                <a:effectLst/>
                <a:latin typeface="Aharoni" panose="02010803020104030203" pitchFamily="2" charset="-79"/>
                <a:ea typeface="Times New Roman" panose="02020603050405020304" pitchFamily="18" charset="0"/>
                <a:cs typeface="Aharoni" panose="02010803020104030203" pitchFamily="2" charset="-79"/>
              </a:rPr>
              <a:t>splanchnic mesoderm.</a:t>
            </a:r>
            <a:endParaRPr lang="en-US" sz="3700" b="1" dirty="0">
              <a:solidFill>
                <a:srgbClr val="FF0000"/>
              </a:solidFill>
              <a:effectLst/>
              <a:latin typeface="Aharoni" panose="02010803020104030203" pitchFamily="2" charset="-79"/>
              <a:ea typeface="Times New Roman" panose="02020603050405020304" pitchFamily="18" charset="0"/>
              <a:cs typeface="Aharoni" panose="02010803020104030203" pitchFamily="2" charset="-79"/>
            </a:endParaRPr>
          </a:p>
          <a:p>
            <a:pPr marL="0" marR="895350" indent="0">
              <a:lnSpc>
                <a:spcPct val="115000"/>
              </a:lnSpc>
              <a:spcBef>
                <a:spcPts val="0"/>
              </a:spcBef>
              <a:spcAft>
                <a:spcPts val="0"/>
              </a:spcAft>
              <a:buNone/>
            </a:pPr>
            <a:r>
              <a:rPr lang="en-US" sz="4300" b="1" dirty="0">
                <a:solidFill>
                  <a:srgbClr val="000000"/>
                </a:solidFill>
                <a:effectLst/>
                <a:latin typeface="Aharoni" panose="02010803020104030203" pitchFamily="2" charset="-79"/>
                <a:ea typeface="Times New Roman" panose="02020603050405020304" pitchFamily="18" charset="0"/>
                <a:cs typeface="Aharoni" panose="02010803020104030203" pitchFamily="2" charset="-79"/>
              </a:rPr>
              <a:t> - By the fifth month, insulin secretion begins.</a:t>
            </a:r>
            <a:endParaRPr lang="en-US" sz="3700" b="1" dirty="0">
              <a:effectLst/>
              <a:latin typeface="Aharoni" panose="02010803020104030203" pitchFamily="2" charset="-79"/>
              <a:ea typeface="Times New Roman" panose="02020603050405020304" pitchFamily="18" charset="0"/>
              <a:cs typeface="Aharoni" panose="02010803020104030203" pitchFamily="2" charset="-79"/>
            </a:endParaRPr>
          </a:p>
          <a:p>
            <a:pPr marL="0" marR="895350" indent="0">
              <a:lnSpc>
                <a:spcPct val="115000"/>
              </a:lnSpc>
              <a:spcBef>
                <a:spcPts val="0"/>
              </a:spcBef>
              <a:spcAft>
                <a:spcPts val="0"/>
              </a:spcAft>
              <a:buNone/>
            </a:pPr>
            <a:r>
              <a:rPr lang="en-US" sz="4300" b="1" dirty="0">
                <a:effectLst/>
                <a:latin typeface="Aharoni" panose="02010803020104030203" pitchFamily="2" charset="-79"/>
                <a:ea typeface="Times New Roman" panose="02020603050405020304" pitchFamily="18" charset="0"/>
                <a:cs typeface="Aharoni" panose="02010803020104030203" pitchFamily="2" charset="-79"/>
              </a:rPr>
              <a:t> </a:t>
            </a:r>
            <a:endParaRPr lang="en-US" sz="3700" b="1" dirty="0">
              <a:effectLst/>
              <a:latin typeface="Aharoni" panose="02010803020104030203" pitchFamily="2" charset="-79"/>
              <a:ea typeface="Times New Roman" panose="02020603050405020304" pitchFamily="18" charset="0"/>
              <a:cs typeface="Aharoni" panose="02010803020104030203" pitchFamily="2" charset="-79"/>
            </a:endParaRPr>
          </a:p>
          <a:p>
            <a:endParaRPr lang="en-US" dirty="0"/>
          </a:p>
        </p:txBody>
      </p:sp>
      <p:pic>
        <p:nvPicPr>
          <p:cNvPr id="5" name="Content Placeholder 4">
            <a:extLst>
              <a:ext uri="{FF2B5EF4-FFF2-40B4-BE49-F238E27FC236}">
                <a16:creationId xmlns:a16="http://schemas.microsoft.com/office/drawing/2014/main" xmlns="" id="{DD719638-1FD0-F59F-D7B6-C2C6D96F055B}"/>
              </a:ext>
            </a:extLst>
          </p:cNvPr>
          <p:cNvPicPr>
            <a:picLocks noGrp="1" noChangeAspect="1"/>
          </p:cNvPicPr>
          <p:nvPr>
            <p:ph sz="half" idx="2"/>
          </p:nvPr>
        </p:nvPicPr>
        <p:blipFill>
          <a:blip r:embed="rId2"/>
          <a:stretch>
            <a:fillRect/>
          </a:stretch>
        </p:blipFill>
        <p:spPr>
          <a:xfrm>
            <a:off x="5525981" y="365125"/>
            <a:ext cx="5728600" cy="6127750"/>
          </a:xfrm>
          <a:prstGeom prst="rect">
            <a:avLst/>
          </a:prstGeom>
        </p:spPr>
      </p:pic>
    </p:spTree>
    <p:extLst>
      <p:ext uri="{BB962C8B-B14F-4D97-AF65-F5344CB8AC3E}">
        <p14:creationId xmlns:p14="http://schemas.microsoft.com/office/powerpoint/2010/main" val="42507181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1CC5E19-C8C5-0754-8458-82529BD853F5}"/>
              </a:ext>
            </a:extLst>
          </p:cNvPr>
          <p:cNvSpPr>
            <a:spLocks noGrp="1"/>
          </p:cNvSpPr>
          <p:nvPr>
            <p:ph type="title"/>
          </p:nvPr>
        </p:nvSpPr>
        <p:spPr>
          <a:xfrm>
            <a:off x="838200" y="365125"/>
            <a:ext cx="10816988" cy="1325563"/>
          </a:xfrm>
        </p:spPr>
        <p:txBody>
          <a:bodyPr/>
          <a:lstStyle/>
          <a:p>
            <a:pPr algn="r"/>
            <a:r>
              <a:rPr lang="en-US" sz="1800" b="1" dirty="0">
                <a:effectLst/>
                <a:latin typeface="Times New Roman" panose="02020603050405020304" pitchFamily="18" charset="0"/>
                <a:ea typeface="Times New Roman" panose="02020603050405020304" pitchFamily="18" charset="0"/>
              </a:rPr>
              <a:t>Annual pancreas</a:t>
            </a:r>
            <a:endParaRPr lang="en-US" dirty="0"/>
          </a:p>
        </p:txBody>
      </p:sp>
      <p:pic>
        <p:nvPicPr>
          <p:cNvPr id="7" name="Content Placeholder 6">
            <a:extLst>
              <a:ext uri="{FF2B5EF4-FFF2-40B4-BE49-F238E27FC236}">
                <a16:creationId xmlns:a16="http://schemas.microsoft.com/office/drawing/2014/main" xmlns="" id="{4BB731E8-950E-844B-15C6-6D06C6C5E6B9}"/>
              </a:ext>
            </a:extLst>
          </p:cNvPr>
          <p:cNvPicPr>
            <a:picLocks noGrp="1" noChangeAspect="1"/>
          </p:cNvPicPr>
          <p:nvPr>
            <p:ph sz="half" idx="1"/>
          </p:nvPr>
        </p:nvPicPr>
        <p:blipFill>
          <a:blip r:embed="rId2"/>
          <a:stretch>
            <a:fillRect/>
          </a:stretch>
        </p:blipFill>
        <p:spPr>
          <a:xfrm>
            <a:off x="327452" y="1134377"/>
            <a:ext cx="3816350" cy="5358498"/>
          </a:xfrm>
          <a:prstGeom prst="rect">
            <a:avLst/>
          </a:prstGeom>
        </p:spPr>
      </p:pic>
      <p:pic>
        <p:nvPicPr>
          <p:cNvPr id="5" name="Content Placeholder 4">
            <a:extLst>
              <a:ext uri="{FF2B5EF4-FFF2-40B4-BE49-F238E27FC236}">
                <a16:creationId xmlns:a16="http://schemas.microsoft.com/office/drawing/2014/main" xmlns="" id="{ACEF21AC-3059-2464-9100-2AF047348F65}"/>
              </a:ext>
            </a:extLst>
          </p:cNvPr>
          <p:cNvPicPr>
            <a:picLocks noGrp="1" noChangeAspect="1"/>
          </p:cNvPicPr>
          <p:nvPr>
            <p:ph sz="half" idx="2"/>
          </p:nvPr>
        </p:nvPicPr>
        <p:blipFill>
          <a:blip r:embed="rId3"/>
          <a:stretch>
            <a:fillRect/>
          </a:stretch>
        </p:blipFill>
        <p:spPr>
          <a:xfrm>
            <a:off x="7199525" y="1407544"/>
            <a:ext cx="4966411" cy="4042911"/>
          </a:xfrm>
          <a:prstGeom prst="rect">
            <a:avLst/>
          </a:prstGeom>
        </p:spPr>
      </p:pic>
      <p:pic>
        <p:nvPicPr>
          <p:cNvPr id="6" name="Picture 5">
            <a:extLst>
              <a:ext uri="{FF2B5EF4-FFF2-40B4-BE49-F238E27FC236}">
                <a16:creationId xmlns:a16="http://schemas.microsoft.com/office/drawing/2014/main" xmlns="" id="{A0D391CF-0C1A-5D3B-A26C-257C660AF66B}"/>
              </a:ext>
            </a:extLst>
          </p:cNvPr>
          <p:cNvPicPr>
            <a:picLocks noChangeAspect="1"/>
          </p:cNvPicPr>
          <p:nvPr/>
        </p:nvPicPr>
        <p:blipFill>
          <a:blip r:embed="rId4"/>
          <a:stretch>
            <a:fillRect/>
          </a:stretch>
        </p:blipFill>
        <p:spPr>
          <a:xfrm>
            <a:off x="4237868" y="1027906"/>
            <a:ext cx="3131923" cy="4000805"/>
          </a:xfrm>
          <a:prstGeom prst="rect">
            <a:avLst/>
          </a:prstGeom>
        </p:spPr>
      </p:pic>
    </p:spTree>
    <p:extLst>
      <p:ext uri="{BB962C8B-B14F-4D97-AF65-F5344CB8AC3E}">
        <p14:creationId xmlns:p14="http://schemas.microsoft.com/office/powerpoint/2010/main" val="38692031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9F753F-5D4F-95D5-7337-997CBE30EB9B}"/>
              </a:ext>
            </a:extLst>
          </p:cNvPr>
          <p:cNvSpPr>
            <a:spLocks noGrp="1"/>
          </p:cNvSpPr>
          <p:nvPr>
            <p:ph type="title"/>
          </p:nvPr>
        </p:nvSpPr>
        <p:spPr/>
        <p:txBody>
          <a:bodyPr/>
          <a:lstStyle/>
          <a:p>
            <a:pPr algn="ctr"/>
            <a:r>
              <a:rPr lang="en-US" sz="4000" b="1" dirty="0">
                <a:solidFill>
                  <a:srgbClr val="FF0000"/>
                </a:solidFill>
                <a:latin typeface="Amasis MT Pro Black" panose="020B0604020202020204" pitchFamily="18" charset="0"/>
              </a:rPr>
              <a:t>1-Development  of the Pituitary Gland</a:t>
            </a:r>
            <a:r>
              <a:rPr lang="en-US" b="1" dirty="0">
                <a:solidFill>
                  <a:srgbClr val="FF0000"/>
                </a:solidFill>
              </a:rPr>
              <a:t/>
            </a:r>
            <a:br>
              <a:rPr lang="en-US" b="1" dirty="0">
                <a:solidFill>
                  <a:srgbClr val="FF0000"/>
                </a:solidFill>
              </a:rPr>
            </a:br>
            <a:endParaRPr lang="en-US" dirty="0">
              <a:solidFill>
                <a:srgbClr val="FF0000"/>
              </a:solidFill>
            </a:endParaRPr>
          </a:p>
        </p:txBody>
      </p:sp>
      <p:sp>
        <p:nvSpPr>
          <p:cNvPr id="3" name="Content Placeholder 2">
            <a:extLst>
              <a:ext uri="{FF2B5EF4-FFF2-40B4-BE49-F238E27FC236}">
                <a16:creationId xmlns:a16="http://schemas.microsoft.com/office/drawing/2014/main" xmlns="" id="{30D13BA3-CCCF-4189-1D19-7497C3CA5F20}"/>
              </a:ext>
            </a:extLst>
          </p:cNvPr>
          <p:cNvSpPr>
            <a:spLocks noGrp="1"/>
          </p:cNvSpPr>
          <p:nvPr>
            <p:ph idx="1"/>
          </p:nvPr>
        </p:nvSpPr>
        <p:spPr>
          <a:xfrm>
            <a:off x="838200" y="1064525"/>
            <a:ext cx="10515600" cy="3476815"/>
          </a:xfrm>
        </p:spPr>
        <p:txBody>
          <a:bodyPr>
            <a:normAutofit fontScale="92500" lnSpcReduction="10000"/>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The hypophysis is an amalgam of two tissues. Early in gestation a bud of ectoderm grows upward from the roof of the mouth. This protrusion is called </a:t>
            </a:r>
            <a:r>
              <a:rPr kumimoji="0" lang="en-US" sz="2800" b="1" i="1" u="none" strike="noStrike" kern="1200" cap="none" spc="0" normalizeH="0" baseline="0" noProof="0" dirty="0" err="1">
                <a:ln>
                  <a:noFill/>
                </a:ln>
                <a:solidFill>
                  <a:prstClr val="black"/>
                </a:solidFill>
                <a:effectLst/>
                <a:uLnTx/>
                <a:uFillTx/>
                <a:latin typeface="Calibri" panose="020F0502020204030204"/>
                <a:ea typeface="+mn-ea"/>
                <a:cs typeface="+mn-cs"/>
              </a:rPr>
              <a:t>Rathke's</a:t>
            </a:r>
            <a:r>
              <a:rPr kumimoji="0" lang="en-US" sz="2800" b="1" i="1" u="none" strike="noStrike" kern="1200" cap="none" spc="0" normalizeH="0" baseline="0" noProof="0" dirty="0">
                <a:ln>
                  <a:noFill/>
                </a:ln>
                <a:solidFill>
                  <a:prstClr val="black"/>
                </a:solidFill>
                <a:effectLst/>
                <a:uLnTx/>
                <a:uFillTx/>
                <a:latin typeface="Calibri" panose="020F0502020204030204"/>
                <a:ea typeface="+mn-ea"/>
                <a:cs typeface="+mn-cs"/>
              </a:rPr>
              <a:t> pouch</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 and will develop into the anterior pituitary or adenohypophysis.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At the same time another bud of neuroectodermal tissue evaginates ventrally from the diencephalon of the developing brain. This extension of the ventral brain will become the posterior pituitary or neurohypophysis. Ultimately, the two tissues grow into one another and become tightly apposed, but their structure remains distinctly different, reflecting their differing embryological origins.</a:t>
            </a:r>
          </a:p>
          <a:p>
            <a:endParaRPr lang="en-US" dirty="0"/>
          </a:p>
        </p:txBody>
      </p:sp>
      <p:pic>
        <p:nvPicPr>
          <p:cNvPr id="4" name="Picture 3">
            <a:extLst>
              <a:ext uri="{FF2B5EF4-FFF2-40B4-BE49-F238E27FC236}">
                <a16:creationId xmlns:a16="http://schemas.microsoft.com/office/drawing/2014/main" xmlns="" id="{5A933ECE-4DDD-08AC-510F-884B492A8B59}"/>
              </a:ext>
            </a:extLst>
          </p:cNvPr>
          <p:cNvPicPr>
            <a:picLocks noChangeAspect="1"/>
          </p:cNvPicPr>
          <p:nvPr/>
        </p:nvPicPr>
        <p:blipFill>
          <a:blip r:embed="rId2"/>
          <a:stretch>
            <a:fillRect/>
          </a:stretch>
        </p:blipFill>
        <p:spPr>
          <a:xfrm>
            <a:off x="501602" y="4467598"/>
            <a:ext cx="11516342" cy="2042337"/>
          </a:xfrm>
          <a:prstGeom prst="rect">
            <a:avLst/>
          </a:prstGeom>
        </p:spPr>
      </p:pic>
    </p:spTree>
    <p:extLst>
      <p:ext uri="{BB962C8B-B14F-4D97-AF65-F5344CB8AC3E}">
        <p14:creationId xmlns:p14="http://schemas.microsoft.com/office/powerpoint/2010/main" val="13021439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29018" y="696035"/>
            <a:ext cx="3515709" cy="5445457"/>
          </a:xfrm>
        </p:spPr>
        <p:txBody>
          <a:bodyPr>
            <a:normAutofit fontScale="77500" lnSpcReduction="20000"/>
          </a:bodyPr>
          <a:lstStyle/>
          <a:p>
            <a:pPr marL="0" indent="0" algn="l" rtl="0">
              <a:buNone/>
            </a:pPr>
            <a:r>
              <a:rPr lang="en-US" b="1" dirty="0">
                <a:solidFill>
                  <a:srgbClr val="FF0000"/>
                </a:solidFill>
              </a:rPr>
              <a:t>Development: </a:t>
            </a:r>
          </a:p>
          <a:p>
            <a:pPr marL="0" indent="0" algn="l" rtl="0">
              <a:buNone/>
            </a:pPr>
            <a:r>
              <a:rPr lang="en-US" b="1" dirty="0">
                <a:solidFill>
                  <a:srgbClr val="FF0000"/>
                </a:solidFill>
              </a:rPr>
              <a:t>1- Buccal primordium: </a:t>
            </a:r>
          </a:p>
          <a:p>
            <a:pPr marL="0" indent="0" algn="l" rtl="0">
              <a:buNone/>
            </a:pPr>
            <a:r>
              <a:rPr lang="en-US" b="1" dirty="0"/>
              <a:t>*</a:t>
            </a:r>
            <a:r>
              <a:rPr lang="en-US" b="1" dirty="0" err="1"/>
              <a:t>Rathke’s</a:t>
            </a:r>
            <a:r>
              <a:rPr lang="en-US" b="1" dirty="0"/>
              <a:t> pouch</a:t>
            </a:r>
            <a:r>
              <a:rPr lang="en-US" b="1" dirty="0">
                <a:sym typeface="Wingdings" panose="05000000000000000000" pitchFamily="2" charset="2"/>
              </a:rPr>
              <a:t></a:t>
            </a:r>
            <a:r>
              <a:rPr lang="en-US" b="1" dirty="0"/>
              <a:t> grows DORSALLY</a:t>
            </a:r>
            <a:r>
              <a:rPr lang="en-US" b="1" dirty="0">
                <a:sym typeface="Wingdings" panose="05000000000000000000" pitchFamily="2" charset="2"/>
              </a:rPr>
              <a:t></a:t>
            </a:r>
            <a:r>
              <a:rPr lang="en-US" b="1" dirty="0"/>
              <a:t> </a:t>
            </a:r>
            <a:r>
              <a:rPr lang="en-US" b="1" dirty="0" err="1"/>
              <a:t>Rathke’s</a:t>
            </a:r>
            <a:r>
              <a:rPr lang="en-US" b="1" dirty="0"/>
              <a:t> stalk</a:t>
            </a:r>
            <a:r>
              <a:rPr lang="en-US" b="1" dirty="0">
                <a:sym typeface="Wingdings" panose="05000000000000000000" pitchFamily="2" charset="2"/>
              </a:rPr>
              <a:t></a:t>
            </a:r>
            <a:r>
              <a:rPr lang="en-US" b="1" dirty="0"/>
              <a:t> degenerates.</a:t>
            </a:r>
          </a:p>
          <a:p>
            <a:pPr marL="0" indent="0" algn="l" rtl="0">
              <a:buNone/>
            </a:pPr>
            <a:r>
              <a:rPr lang="en-US" b="1" dirty="0"/>
              <a:t>* The anterior wall of the pouch</a:t>
            </a:r>
            <a:r>
              <a:rPr lang="en-US" b="1" dirty="0">
                <a:sym typeface="Wingdings" panose="05000000000000000000" pitchFamily="2" charset="2"/>
              </a:rPr>
              <a:t></a:t>
            </a:r>
            <a:r>
              <a:rPr lang="en-US" b="1" dirty="0"/>
              <a:t> thickened</a:t>
            </a:r>
            <a:r>
              <a:rPr lang="en-US" b="1" dirty="0">
                <a:sym typeface="Wingdings" panose="05000000000000000000" pitchFamily="2" charset="2"/>
              </a:rPr>
              <a:t></a:t>
            </a:r>
            <a:r>
              <a:rPr lang="en-US" b="1" dirty="0"/>
              <a:t> pars distalis</a:t>
            </a:r>
          </a:p>
          <a:p>
            <a:pPr marL="0" indent="0" algn="l" rtl="0">
              <a:buNone/>
            </a:pPr>
            <a:r>
              <a:rPr lang="en-US" b="1" dirty="0"/>
              <a:t>the posterior wall </a:t>
            </a:r>
            <a:r>
              <a:rPr lang="en-US" b="1" dirty="0">
                <a:sym typeface="Wingdings" panose="05000000000000000000" pitchFamily="2" charset="2"/>
              </a:rPr>
              <a:t></a:t>
            </a:r>
            <a:r>
              <a:rPr lang="en-US" b="1" dirty="0"/>
              <a:t> thinner </a:t>
            </a:r>
            <a:r>
              <a:rPr lang="en-US" b="1" dirty="0">
                <a:sym typeface="Wingdings" panose="05000000000000000000" pitchFamily="2" charset="2"/>
              </a:rPr>
              <a:t></a:t>
            </a:r>
            <a:r>
              <a:rPr lang="en-US" b="1" dirty="0"/>
              <a:t> pars intermedia. </a:t>
            </a:r>
          </a:p>
          <a:p>
            <a:pPr marL="0" indent="0" algn="l" rtl="0">
              <a:buNone/>
            </a:pPr>
            <a:r>
              <a:rPr lang="en-US" b="1" dirty="0"/>
              <a:t>* Pars </a:t>
            </a:r>
            <a:r>
              <a:rPr lang="en-US" b="1" dirty="0" err="1"/>
              <a:t>distalis</a:t>
            </a:r>
            <a:r>
              <a:rPr lang="en-US" b="1" dirty="0">
                <a:sym typeface="Wingdings" panose="05000000000000000000" pitchFamily="2" charset="2"/>
              </a:rPr>
              <a:t></a:t>
            </a:r>
            <a:r>
              <a:rPr lang="en-US" b="1" dirty="0"/>
              <a:t> pars </a:t>
            </a:r>
            <a:r>
              <a:rPr lang="en-US" b="1" dirty="0" err="1"/>
              <a:t>tuberalis</a:t>
            </a:r>
            <a:r>
              <a:rPr lang="en-US" b="1" dirty="0"/>
              <a:t>. </a:t>
            </a:r>
          </a:p>
          <a:p>
            <a:pPr marL="0" indent="0" algn="l" rtl="0">
              <a:buNone/>
            </a:pPr>
            <a:r>
              <a:rPr lang="en-US" b="1" dirty="0">
                <a:solidFill>
                  <a:srgbClr val="FF0000"/>
                </a:solidFill>
              </a:rPr>
              <a:t>2- Cranial primordium: </a:t>
            </a:r>
          </a:p>
          <a:p>
            <a:pPr marL="0" indent="0" algn="l" rtl="0">
              <a:buNone/>
            </a:pPr>
            <a:r>
              <a:rPr lang="en-US" b="1" dirty="0"/>
              <a:t>*Pars nervosa grows caudally behind </a:t>
            </a:r>
            <a:r>
              <a:rPr lang="en-US" b="1" dirty="0" err="1"/>
              <a:t>Rathke’s</a:t>
            </a:r>
            <a:r>
              <a:rPr lang="en-US" b="1" dirty="0"/>
              <a:t> pouch. Its stalk is called infundibulum. </a:t>
            </a:r>
          </a:p>
          <a:p>
            <a:endParaRPr lang="ar-EG" dirty="0"/>
          </a:p>
        </p:txBody>
      </p:sp>
      <p:sp>
        <p:nvSpPr>
          <p:cNvPr id="5" name="Content Placeholder 4">
            <a:extLst>
              <a:ext uri="{FF2B5EF4-FFF2-40B4-BE49-F238E27FC236}">
                <a16:creationId xmlns:a16="http://schemas.microsoft.com/office/drawing/2014/main" xmlns="" id="{25DD17CF-EF9D-7CE7-939B-F4B7B91A2AF8}"/>
              </a:ext>
            </a:extLst>
          </p:cNvPr>
          <p:cNvSpPr>
            <a:spLocks noGrp="1"/>
          </p:cNvSpPr>
          <p:nvPr>
            <p:ph sz="half" idx="2"/>
          </p:nvPr>
        </p:nvSpPr>
        <p:spPr>
          <a:xfrm>
            <a:off x="6472451" y="788395"/>
            <a:ext cx="5181600" cy="5562814"/>
          </a:xfrm>
        </p:spPr>
        <p:txBody>
          <a:bodyPr>
            <a:normAutofit fontScale="77500" lnSpcReduction="20000"/>
          </a:bodyPr>
          <a:lstStyle/>
          <a:p>
            <a:endParaRPr lang="en-US" dirty="0"/>
          </a:p>
        </p:txBody>
      </p:sp>
      <p:pic>
        <p:nvPicPr>
          <p:cNvPr id="4" name="Picture 3">
            <a:extLst>
              <a:ext uri="{FF2B5EF4-FFF2-40B4-BE49-F238E27FC236}">
                <a16:creationId xmlns:a16="http://schemas.microsoft.com/office/drawing/2014/main" xmlns="" id="{EA2AB669-E507-B14F-85BC-FD74C8C980D5}"/>
              </a:ext>
            </a:extLst>
          </p:cNvPr>
          <p:cNvPicPr>
            <a:picLocks noChangeAspect="1"/>
          </p:cNvPicPr>
          <p:nvPr/>
        </p:nvPicPr>
        <p:blipFill>
          <a:blip r:embed="rId2"/>
          <a:stretch>
            <a:fillRect/>
          </a:stretch>
        </p:blipFill>
        <p:spPr>
          <a:xfrm>
            <a:off x="4439207" y="137390"/>
            <a:ext cx="7752793" cy="6085989"/>
          </a:xfrm>
          <a:prstGeom prst="rect">
            <a:avLst/>
          </a:prstGeom>
        </p:spPr>
      </p:pic>
    </p:spTree>
    <p:extLst>
      <p:ext uri="{BB962C8B-B14F-4D97-AF65-F5344CB8AC3E}">
        <p14:creationId xmlns:p14="http://schemas.microsoft.com/office/powerpoint/2010/main" val="37327957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368490"/>
            <a:ext cx="5181600" cy="5808473"/>
          </a:xfrm>
        </p:spPr>
        <p:txBody>
          <a:bodyPr>
            <a:normAutofit fontScale="92500" lnSpcReduction="20000"/>
          </a:bodyPr>
          <a:lstStyle/>
          <a:p>
            <a:pPr marL="0" indent="0" algn="l" rtl="0">
              <a:buNone/>
            </a:pPr>
            <a:r>
              <a:rPr lang="en-US" b="1" dirty="0" err="1">
                <a:solidFill>
                  <a:srgbClr val="FF0000"/>
                </a:solidFill>
              </a:rPr>
              <a:t>Adenohypohysis</a:t>
            </a:r>
            <a:r>
              <a:rPr lang="en-US" b="1" dirty="0"/>
              <a:t>:</a:t>
            </a:r>
          </a:p>
          <a:p>
            <a:pPr marL="0" indent="0" algn="l" rtl="0">
              <a:buNone/>
            </a:pPr>
            <a:r>
              <a:rPr lang="en-US" b="1" dirty="0"/>
              <a:t>Pars </a:t>
            </a:r>
            <a:r>
              <a:rPr lang="en-US" b="1" dirty="0" err="1"/>
              <a:t>distalis</a:t>
            </a:r>
            <a:r>
              <a:rPr lang="en-US" b="1" dirty="0"/>
              <a:t> - the largest section</a:t>
            </a:r>
          </a:p>
          <a:p>
            <a:pPr marL="0" indent="0" algn="l" rtl="0">
              <a:buNone/>
            </a:pPr>
            <a:r>
              <a:rPr lang="en-US" b="1" dirty="0"/>
              <a:t>Pars </a:t>
            </a:r>
            <a:r>
              <a:rPr lang="en-US" b="1" dirty="0" err="1"/>
              <a:t>tuberalis</a:t>
            </a:r>
            <a:r>
              <a:rPr lang="en-US" b="1" dirty="0"/>
              <a:t> - a collar of tissue that usually surrounds the infundibular stalk</a:t>
            </a:r>
          </a:p>
          <a:p>
            <a:pPr marL="0" indent="0" algn="l" rtl="0">
              <a:buNone/>
            </a:pPr>
            <a:r>
              <a:rPr lang="en-US" b="1" dirty="0"/>
              <a:t>Pars intermedia - a narrow band that is usually separated from the pars </a:t>
            </a:r>
            <a:r>
              <a:rPr lang="en-US" b="1" dirty="0" err="1"/>
              <a:t>distalis</a:t>
            </a:r>
            <a:r>
              <a:rPr lang="en-US" b="1" dirty="0"/>
              <a:t> by a </a:t>
            </a:r>
            <a:r>
              <a:rPr lang="en-US" b="1" dirty="0" err="1"/>
              <a:t>hypophyseal</a:t>
            </a:r>
            <a:r>
              <a:rPr lang="en-US" b="1" dirty="0"/>
              <a:t> cleft</a:t>
            </a:r>
          </a:p>
          <a:p>
            <a:pPr marL="0" indent="0" algn="l" rtl="0">
              <a:buNone/>
            </a:pPr>
            <a:r>
              <a:rPr lang="en-US" b="1" dirty="0" err="1">
                <a:solidFill>
                  <a:srgbClr val="FF0000"/>
                </a:solidFill>
              </a:rPr>
              <a:t>Neurohypohysis</a:t>
            </a:r>
            <a:r>
              <a:rPr lang="en-US" b="1" dirty="0">
                <a:solidFill>
                  <a:srgbClr val="FF0000"/>
                </a:solidFill>
              </a:rPr>
              <a:t>:</a:t>
            </a:r>
          </a:p>
          <a:p>
            <a:pPr marL="0" indent="0" algn="l" rtl="0">
              <a:buNone/>
            </a:pPr>
            <a:r>
              <a:rPr lang="en-US" b="1" dirty="0"/>
              <a:t>Pars nervosa - the bulk of the posterior pituitary</a:t>
            </a:r>
          </a:p>
          <a:p>
            <a:pPr marL="0" indent="0" algn="l" rtl="0">
              <a:buNone/>
            </a:pPr>
            <a:r>
              <a:rPr lang="en-US" b="1" dirty="0"/>
              <a:t>Median </a:t>
            </a:r>
            <a:r>
              <a:rPr lang="en-US" b="1" dirty="0" err="1"/>
              <a:t>emminence</a:t>
            </a:r>
            <a:r>
              <a:rPr lang="en-US" b="1" dirty="0"/>
              <a:t> - the upper section of the </a:t>
            </a:r>
            <a:r>
              <a:rPr lang="en-US" b="1" dirty="0" err="1"/>
              <a:t>neurohypophysis</a:t>
            </a:r>
            <a:r>
              <a:rPr lang="en-US" b="1" dirty="0"/>
              <a:t> above the pars </a:t>
            </a:r>
            <a:r>
              <a:rPr lang="en-US" b="1" dirty="0" err="1"/>
              <a:t>tuberalis</a:t>
            </a:r>
            <a:endParaRPr lang="en-US" b="1" dirty="0"/>
          </a:p>
          <a:p>
            <a:pPr marL="0" indent="0" algn="l" rtl="0">
              <a:buNone/>
            </a:pPr>
            <a:r>
              <a:rPr lang="en-US" b="1" dirty="0"/>
              <a:t>Infundibular stalk - the "stem" that connects the pars nervosa to the base of the brain</a:t>
            </a:r>
          </a:p>
          <a:p>
            <a:endParaRPr lang="ar-EG" dirty="0"/>
          </a:p>
        </p:txBody>
      </p:sp>
      <p:pic>
        <p:nvPicPr>
          <p:cNvPr id="6" name="Content Placeholder 5">
            <a:extLst>
              <a:ext uri="{FF2B5EF4-FFF2-40B4-BE49-F238E27FC236}">
                <a16:creationId xmlns:a16="http://schemas.microsoft.com/office/drawing/2014/main" xmlns="" id="{F2B87467-1807-E188-3C4E-D838F4840F12}"/>
              </a:ext>
            </a:extLst>
          </p:cNvPr>
          <p:cNvPicPr>
            <a:picLocks noGrp="1" noChangeAspect="1"/>
          </p:cNvPicPr>
          <p:nvPr>
            <p:ph sz="half" idx="2"/>
          </p:nvPr>
        </p:nvPicPr>
        <p:blipFill>
          <a:blip r:embed="rId2"/>
          <a:stretch>
            <a:fillRect/>
          </a:stretch>
        </p:blipFill>
        <p:spPr>
          <a:xfrm>
            <a:off x="6172200" y="368490"/>
            <a:ext cx="5795922" cy="5663820"/>
          </a:xfrm>
          <a:prstGeom prst="rect">
            <a:avLst/>
          </a:prstGeom>
        </p:spPr>
      </p:pic>
    </p:spTree>
    <p:extLst>
      <p:ext uri="{BB962C8B-B14F-4D97-AF65-F5344CB8AC3E}">
        <p14:creationId xmlns:p14="http://schemas.microsoft.com/office/powerpoint/2010/main" val="33728988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7672" y="300251"/>
            <a:ext cx="4817659" cy="5558445"/>
          </a:xfrm>
          <a:prstGeom prst="rect">
            <a:avLst/>
          </a:prstGeom>
        </p:spPr>
        <p:txBody>
          <a:bodyPr wrap="square">
            <a:spAutoFit/>
          </a:bodyPr>
          <a:lstStyle/>
          <a:p>
            <a:pPr marL="0" marR="0" lvl="0" indent="-180340" algn="l" defTabSz="914400" rtl="0" eaLnBrk="1" fontAlgn="auto" latinLnBrk="0" hangingPunct="1">
              <a:lnSpc>
                <a:spcPct val="115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panose="020B0604020202020204" pitchFamily="34" charset="0"/>
              </a:rPr>
              <a:t> </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Arial" panose="020B0604020202020204" pitchFamily="34" charset="0"/>
              </a:rPr>
              <a:t>Congenital anomalies: </a:t>
            </a:r>
            <a:endParaRPr kumimoji="0" lang="en-US" sz="2400" b="0" i="0" u="none" strike="noStrike" kern="1200" cap="none" spc="0" normalizeH="0" baseline="0" noProof="0" dirty="0">
              <a:ln>
                <a:noFill/>
              </a:ln>
              <a:solidFill>
                <a:srgbClr val="FF0000"/>
              </a:solidFill>
              <a:effectLst/>
              <a:uLnTx/>
              <a:uFillTx/>
              <a:latin typeface="Calibri" panose="020F0502020204030204" pitchFamily="34" charset="0"/>
              <a:ea typeface="Times New Roman" panose="02020603050405020304" pitchFamily="18" charset="0"/>
              <a:cs typeface="Arial" panose="020B0604020202020204" pitchFamily="34" charset="0"/>
            </a:endParaRPr>
          </a:p>
          <a:p>
            <a:pPr marL="0" marR="0" lvl="0" indent="-180340" algn="l" defTabSz="914400" rtl="0" eaLnBrk="1" fontAlgn="auto" latinLnBrk="0" hangingPunct="1">
              <a:lnSpc>
                <a:spcPct val="115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Arial" panose="020B0604020202020204" pitchFamily="34" charset="0"/>
              </a:rPr>
              <a:t>1-Craniopharyngeal canal: </a:t>
            </a:r>
            <a:endParaRPr kumimoji="0" lang="en-US" sz="2400" b="1" i="0" u="none" strike="noStrike" kern="1200" cap="none" spc="0" normalizeH="0" baseline="0" noProof="0" dirty="0">
              <a:ln>
                <a:noFill/>
              </a:ln>
              <a:solidFill>
                <a:srgbClr val="FF0000"/>
              </a:solidFill>
              <a:effectLst/>
              <a:uLnTx/>
              <a:uFillTx/>
              <a:latin typeface="Calibri" panose="020F0502020204030204" pitchFamily="34" charset="0"/>
              <a:ea typeface="Times New Roman" panose="02020603050405020304" pitchFamily="18" charset="0"/>
              <a:cs typeface="Arial" panose="020B0604020202020204" pitchFamily="34" charset="0"/>
            </a:endParaRPr>
          </a:p>
          <a:p>
            <a:pPr marL="0" marR="0" lvl="0" indent="-180340" algn="l" defTabSz="914400" rtl="0" eaLnBrk="1" fontAlgn="auto" latinLnBrk="0" hangingPunct="1">
              <a:lnSpc>
                <a:spcPct val="115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panose="020B0604020202020204" pitchFamily="34" charset="0"/>
              </a:rPr>
              <a:t>  </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panose="020B0604020202020204" pitchFamily="34" charset="0"/>
              </a:rPr>
              <a:t>Due to failure of degeneration of the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Arial" panose="020B0604020202020204" pitchFamily="34" charset="0"/>
              </a:rPr>
              <a:t>Rathk’s</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panose="020B0604020202020204" pitchFamily="34" charset="0"/>
              </a:rPr>
              <a:t> stalk</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panose="020B0604020202020204" pitchFamily="34" charset="0"/>
              </a:rPr>
              <a:t> communication between the nasopharynx and hypophyseal fossa</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panose="020B0604020202020204" pitchFamily="34" charset="0"/>
              </a:rPr>
              <a:t> infection of the brain ( fatal). </a:t>
            </a:r>
            <a:endPar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Arial" panose="020B0604020202020204" pitchFamily="34" charset="0"/>
            </a:endParaRPr>
          </a:p>
          <a:p>
            <a:pPr marL="0" marR="0" lvl="0" indent="-180340" algn="l" defTabSz="914400" rtl="0" eaLnBrk="1" fontAlgn="auto" latinLnBrk="0" hangingPunct="1">
              <a:lnSpc>
                <a:spcPct val="115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Arial" panose="020B0604020202020204" pitchFamily="34" charset="0"/>
              </a:rPr>
              <a:t>2- Pharyngeal pituitary gland: </a:t>
            </a:r>
            <a:endParaRPr kumimoji="0" lang="en-US" sz="2400" b="1" i="0" u="none" strike="noStrike" kern="1200" cap="none" spc="0" normalizeH="0" baseline="0" noProof="0" dirty="0">
              <a:ln>
                <a:noFill/>
              </a:ln>
              <a:solidFill>
                <a:srgbClr val="FF0000"/>
              </a:solidFill>
              <a:effectLst/>
              <a:uLnTx/>
              <a:uFillTx/>
              <a:latin typeface="Calibri" panose="020F0502020204030204" pitchFamily="34" charset="0"/>
              <a:ea typeface="Times New Roman" panose="02020603050405020304" pitchFamily="18" charset="0"/>
              <a:cs typeface="Arial" panose="020B0604020202020204" pitchFamily="34" charset="0"/>
            </a:endParaRPr>
          </a:p>
          <a:p>
            <a:pPr marL="0" marR="0" lvl="0" indent="-180340" algn="l" defTabSz="914400" rtl="0" eaLnBrk="1" fontAlgn="auto" latinLnBrk="0" hangingPunct="1">
              <a:lnSpc>
                <a:spcPct val="115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panose="020B0604020202020204" pitchFamily="34" charset="0"/>
              </a:rPr>
              <a:t>  Due to failure of ascend of buccal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Arial" panose="020B0604020202020204" pitchFamily="34" charset="0"/>
              </a:rPr>
              <a:t>pituitary</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Arial" panose="020B0604020202020204" pitchFamily="34" charset="0"/>
              </a:rPr>
              <a:t>present</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panose="020B0604020202020204" pitchFamily="34" charset="0"/>
              </a:rPr>
              <a:t> in the roof of nasopharynx</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panose="020B0604020202020204" pitchFamily="34" charset="0"/>
              </a:rPr>
              <a:t> may be removed during adenoidectomy. </a:t>
            </a:r>
            <a:endPar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3- Agenesis of the gland</a:t>
            </a:r>
            <a:endParaRPr kumimoji="0" lang="ar-EG" sz="2400" b="1" i="0" u="none" strike="noStrike" kern="1200" cap="none" spc="0" normalizeH="0" baseline="0" noProof="0" dirty="0">
              <a:ln>
                <a:noFill/>
              </a:ln>
              <a:solidFill>
                <a:srgbClr val="FF0000"/>
              </a:solidFill>
              <a:effectLst/>
              <a:uLnTx/>
              <a:uFillTx/>
              <a:latin typeface="Calibri" panose="020F0502020204030204"/>
              <a:ea typeface="+mn-ea"/>
              <a:cs typeface="Arial" panose="020B0604020202020204" pitchFamily="34" charset="0"/>
            </a:endParaRPr>
          </a:p>
        </p:txBody>
      </p:sp>
      <p:sp>
        <p:nvSpPr>
          <p:cNvPr id="3" name="Content Placeholder 2">
            <a:extLst>
              <a:ext uri="{FF2B5EF4-FFF2-40B4-BE49-F238E27FC236}">
                <a16:creationId xmlns:a16="http://schemas.microsoft.com/office/drawing/2014/main" xmlns="" id="{E772F5A0-B9D1-4268-B196-81049FA0DF2B}"/>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5437711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FA62B7C-A470-F99B-7301-AA662FEB54DD}"/>
              </a:ext>
            </a:extLst>
          </p:cNvPr>
          <p:cNvSpPr>
            <a:spLocks noGrp="1"/>
          </p:cNvSpPr>
          <p:nvPr>
            <p:ph type="title"/>
          </p:nvPr>
        </p:nvSpPr>
        <p:spPr/>
        <p:txBody>
          <a:bodyPr/>
          <a:lstStyle/>
          <a:p>
            <a:pPr algn="ctr"/>
            <a:r>
              <a:rPr lang="en-US" sz="4400" b="1" dirty="0">
                <a:solidFill>
                  <a:srgbClr val="FF0000"/>
                </a:solidFill>
                <a:effectLst/>
                <a:latin typeface="Times New Roman" panose="02020603050405020304" pitchFamily="18" charset="0"/>
                <a:ea typeface="Times New Roman" panose="02020603050405020304" pitchFamily="18" charset="0"/>
              </a:rPr>
              <a:t>2-Development of suprarenal gland</a:t>
            </a:r>
            <a:endParaRPr lang="en-US" dirty="0">
              <a:solidFill>
                <a:srgbClr val="FF0000"/>
              </a:solidFill>
            </a:endParaRPr>
          </a:p>
        </p:txBody>
      </p:sp>
      <p:sp>
        <p:nvSpPr>
          <p:cNvPr id="5" name="Content Placeholder 4">
            <a:extLst>
              <a:ext uri="{FF2B5EF4-FFF2-40B4-BE49-F238E27FC236}">
                <a16:creationId xmlns:a16="http://schemas.microsoft.com/office/drawing/2014/main" xmlns="" id="{6FF01105-D52F-CDC7-1755-27EB8E1A59C1}"/>
              </a:ext>
            </a:extLst>
          </p:cNvPr>
          <p:cNvSpPr>
            <a:spLocks noGrp="1"/>
          </p:cNvSpPr>
          <p:nvPr>
            <p:ph sz="half" idx="1"/>
          </p:nvPr>
        </p:nvSpPr>
        <p:spPr/>
        <p:txBody>
          <a:bodyPr/>
          <a:lstStyle/>
          <a:p>
            <a:pPr marL="0" marR="0" lvl="0" indent="0" algn="l" rtl="0">
              <a:lnSpc>
                <a:spcPct val="115000"/>
              </a:lnSpc>
              <a:spcBef>
                <a:spcPts val="0"/>
              </a:spcBef>
              <a:spcAft>
                <a:spcPts val="0"/>
              </a:spcAft>
              <a:buNone/>
              <a:tabLst>
                <a:tab pos="-90170" algn="l"/>
                <a:tab pos="0" algn="r"/>
              </a:tabLst>
            </a:pPr>
            <a:r>
              <a:rPr lang="en-US" sz="28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Origin:</a:t>
            </a:r>
            <a:endParaRPr lang="en-US" sz="2400" b="1"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endParaRPr>
          </a:p>
          <a:p>
            <a:pPr marL="0" marR="0" indent="0" algn="l" rtl="0">
              <a:lnSpc>
                <a:spcPct val="115000"/>
              </a:lnSpc>
              <a:spcBef>
                <a:spcPts val="0"/>
              </a:spcBef>
              <a:spcAft>
                <a:spcPts val="0"/>
              </a:spcAft>
              <a:buNone/>
              <a:tabLst>
                <a:tab pos="0" algn="r"/>
              </a:tabLst>
            </a:pPr>
            <a:r>
              <a:rPr lang="en-US" sz="2800" b="1" dirty="0">
                <a:effectLst/>
                <a:latin typeface="Times New Roman" panose="02020603050405020304" pitchFamily="18" charset="0"/>
                <a:ea typeface="Times New Roman" panose="02020603050405020304" pitchFamily="18" charset="0"/>
                <a:cs typeface="Arial" panose="020B0604020202020204" pitchFamily="34" charset="0"/>
              </a:rPr>
              <a:t>1- Cortex  from coelomic epithelium (mesoderm).</a:t>
            </a:r>
            <a:endParaRPr lang="en-US" sz="2400" b="1" dirty="0">
              <a:effectLst/>
              <a:latin typeface="Calibri" panose="020F0502020204030204" pitchFamily="34" charset="0"/>
              <a:ea typeface="Times New Roman" panose="02020603050405020304" pitchFamily="18" charset="0"/>
              <a:cs typeface="Arial" panose="020B0604020202020204" pitchFamily="34" charset="0"/>
            </a:endParaRPr>
          </a:p>
          <a:p>
            <a:pPr marL="0" marR="0" indent="0" algn="l" rtl="0">
              <a:lnSpc>
                <a:spcPct val="115000"/>
              </a:lnSpc>
              <a:spcBef>
                <a:spcPts val="0"/>
              </a:spcBef>
              <a:spcAft>
                <a:spcPts val="0"/>
              </a:spcAft>
              <a:buNone/>
              <a:tabLst>
                <a:tab pos="0" algn="r"/>
              </a:tabLst>
            </a:pPr>
            <a:r>
              <a:rPr lang="en-US" sz="2800" b="1" dirty="0">
                <a:effectLst/>
                <a:latin typeface="Times New Roman" panose="02020603050405020304" pitchFamily="18" charset="0"/>
                <a:ea typeface="Times New Roman" panose="02020603050405020304" pitchFamily="18" charset="0"/>
                <a:cs typeface="Arial" panose="020B0604020202020204" pitchFamily="34" charset="0"/>
              </a:rPr>
              <a:t>2- Medulla from the neural crest (neuroectoderm).</a:t>
            </a:r>
            <a:endParaRPr lang="en-US" sz="2400" b="1" dirty="0">
              <a:effectLst/>
              <a:latin typeface="Calibri" panose="020F0502020204030204" pitchFamily="34" charset="0"/>
              <a:ea typeface="Times New Roman" panose="02020603050405020304" pitchFamily="18" charset="0"/>
              <a:cs typeface="Arial" panose="020B0604020202020204" pitchFamily="34" charset="0"/>
            </a:endParaRPr>
          </a:p>
          <a:p>
            <a:endParaRPr lang="en-US" dirty="0"/>
          </a:p>
        </p:txBody>
      </p:sp>
      <p:pic>
        <p:nvPicPr>
          <p:cNvPr id="8" name="Content Placeholder 7">
            <a:extLst>
              <a:ext uri="{FF2B5EF4-FFF2-40B4-BE49-F238E27FC236}">
                <a16:creationId xmlns:a16="http://schemas.microsoft.com/office/drawing/2014/main" xmlns="" id="{E2A35CE9-E9E0-7AB9-8AE0-026CCECE5E54}"/>
              </a:ext>
            </a:extLst>
          </p:cNvPr>
          <p:cNvPicPr>
            <a:picLocks noGrp="1" noChangeAspect="1"/>
          </p:cNvPicPr>
          <p:nvPr>
            <p:ph sz="half" idx="2"/>
          </p:nvPr>
        </p:nvPicPr>
        <p:blipFill>
          <a:blip r:embed="rId2"/>
          <a:stretch>
            <a:fillRect/>
          </a:stretch>
        </p:blipFill>
        <p:spPr>
          <a:xfrm>
            <a:off x="5952463" y="1501254"/>
            <a:ext cx="6040096" cy="5213445"/>
          </a:xfrm>
          <a:prstGeom prst="rect">
            <a:avLst/>
          </a:prstGeom>
        </p:spPr>
      </p:pic>
    </p:spTree>
    <p:extLst>
      <p:ext uri="{BB962C8B-B14F-4D97-AF65-F5344CB8AC3E}">
        <p14:creationId xmlns:p14="http://schemas.microsoft.com/office/powerpoint/2010/main" val="7040645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xmlns="" id="{4B377E8B-BA84-97F2-849C-2D7C22B710CA}"/>
              </a:ext>
            </a:extLst>
          </p:cNvPr>
          <p:cNvSpPr>
            <a:spLocks noGrp="1"/>
          </p:cNvSpPr>
          <p:nvPr>
            <p:ph type="title"/>
          </p:nvPr>
        </p:nvSpPr>
        <p:spPr/>
        <p:txBody>
          <a:bodyPr/>
          <a:lstStyle/>
          <a:p>
            <a:r>
              <a:rPr lang="en-US" sz="44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Development:</a:t>
            </a:r>
            <a:r>
              <a:rPr lang="en-US" sz="4000" dirty="0">
                <a:effectLst/>
                <a:latin typeface="Calibri" panose="020F0502020204030204" pitchFamily="34" charset="0"/>
                <a:ea typeface="Times New Roman" panose="02020603050405020304" pitchFamily="18" charset="0"/>
                <a:cs typeface="Arial" panose="020B0604020202020204" pitchFamily="34" charset="0"/>
              </a:rPr>
              <a:t/>
            </a:r>
            <a:br>
              <a:rPr lang="en-US" sz="4000" dirty="0">
                <a:effectLst/>
                <a:latin typeface="Calibri" panose="020F0502020204030204" pitchFamily="34" charset="0"/>
                <a:ea typeface="Times New Roman" panose="02020603050405020304" pitchFamily="18" charset="0"/>
                <a:cs typeface="Arial" panose="020B0604020202020204" pitchFamily="34" charset="0"/>
              </a:rPr>
            </a:br>
            <a:endParaRPr lang="en-US" dirty="0"/>
          </a:p>
        </p:txBody>
      </p:sp>
      <p:sp>
        <p:nvSpPr>
          <p:cNvPr id="9" name="Content Placeholder 8">
            <a:extLst>
              <a:ext uri="{FF2B5EF4-FFF2-40B4-BE49-F238E27FC236}">
                <a16:creationId xmlns:a16="http://schemas.microsoft.com/office/drawing/2014/main" xmlns="" id="{431210AC-7572-C135-6E12-1F2D6B8BDCFA}"/>
              </a:ext>
            </a:extLst>
          </p:cNvPr>
          <p:cNvSpPr>
            <a:spLocks noGrp="1"/>
          </p:cNvSpPr>
          <p:nvPr>
            <p:ph sz="half" idx="1"/>
          </p:nvPr>
        </p:nvSpPr>
        <p:spPr>
          <a:xfrm>
            <a:off x="838200" y="1037230"/>
            <a:ext cx="5181600" cy="5139733"/>
          </a:xfrm>
        </p:spPr>
        <p:txBody>
          <a:bodyPr>
            <a:normAutofit fontScale="85000" lnSpcReduction="20000"/>
          </a:bodyPr>
          <a:lstStyle/>
          <a:p>
            <a:pPr marL="0" marR="0" lvl="0" indent="0">
              <a:lnSpc>
                <a:spcPct val="115000"/>
              </a:lnSpc>
              <a:spcBef>
                <a:spcPts val="0"/>
              </a:spcBef>
              <a:spcAft>
                <a:spcPts val="0"/>
              </a:spcAft>
              <a:buNone/>
              <a:tabLst>
                <a:tab pos="-90170" algn="l"/>
                <a:tab pos="0" algn="r"/>
                <a:tab pos="90170" algn="l"/>
              </a:tabLst>
            </a:pPr>
            <a:r>
              <a:rPr lang="en-US" sz="28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Cortex:</a:t>
            </a:r>
            <a:endParaRPr lang="en-US" sz="2400"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endParaRPr>
          </a:p>
          <a:p>
            <a:pPr marL="0" marR="0" indent="0">
              <a:lnSpc>
                <a:spcPct val="115000"/>
              </a:lnSpc>
              <a:spcBef>
                <a:spcPts val="0"/>
              </a:spcBef>
              <a:spcAft>
                <a:spcPts val="0"/>
              </a:spcAft>
              <a:buNone/>
              <a:tabLst>
                <a:tab pos="-90170" algn="l"/>
                <a:tab pos="0" algn="r"/>
              </a:tabLst>
            </a:pPr>
            <a:r>
              <a:rPr lang="en-US" sz="2800" dirty="0">
                <a:effectLst/>
                <a:latin typeface="Times New Roman" panose="02020603050405020304" pitchFamily="18" charset="0"/>
                <a:ea typeface="Times New Roman" panose="02020603050405020304" pitchFamily="18" charset="0"/>
                <a:cs typeface="Arial" panose="020B0604020202020204" pitchFamily="34" charset="0"/>
              </a:rPr>
              <a:t>1- Proliferation of coelomic epithelium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US" sz="28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2800" dirty="0" err="1">
                <a:effectLst/>
                <a:latin typeface="Times New Roman" panose="02020603050405020304" pitchFamily="18" charset="0"/>
                <a:ea typeface="Times New Roman" panose="02020603050405020304" pitchFamily="18" charset="0"/>
                <a:cs typeface="Arial" panose="020B0604020202020204" pitchFamily="34" charset="0"/>
              </a:rPr>
              <a:t>foetal</a:t>
            </a:r>
            <a:r>
              <a:rPr lang="en-US" sz="2800" dirty="0">
                <a:effectLst/>
                <a:latin typeface="Times New Roman" panose="02020603050405020304" pitchFamily="18" charset="0"/>
                <a:ea typeface="Times New Roman" panose="02020603050405020304" pitchFamily="18" charset="0"/>
                <a:cs typeface="Arial" panose="020B0604020202020204" pitchFamily="34" charset="0"/>
              </a:rPr>
              <a:t> (1ry  cortex) </a:t>
            </a:r>
            <a:r>
              <a:rPr lang="en-US" sz="2800">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US" sz="2800">
                <a:effectLst/>
                <a:latin typeface="Times New Roman" panose="02020603050405020304" pitchFamily="18" charset="0"/>
                <a:ea typeface="Times New Roman" panose="02020603050405020304" pitchFamily="18" charset="0"/>
                <a:cs typeface="Arial" panose="020B0604020202020204" pitchFamily="34" charset="0"/>
              </a:rPr>
              <a:t> invaded by </a:t>
            </a:r>
            <a:r>
              <a:rPr lang="en-US" sz="2800" dirty="0">
                <a:effectLst/>
                <a:latin typeface="Times New Roman" panose="02020603050405020304" pitchFamily="18" charset="0"/>
                <a:ea typeface="Times New Roman" panose="02020603050405020304" pitchFamily="18" charset="0"/>
                <a:cs typeface="Arial" panose="020B0604020202020204" pitchFamily="34" charset="0"/>
              </a:rPr>
              <a:t>the medulla.</a:t>
            </a:r>
            <a:r>
              <a:rPr lang="ar-EG" sz="2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2400" dirty="0">
              <a:effectLst/>
              <a:latin typeface="Calibri" panose="020F0502020204030204" pitchFamily="34" charset="0"/>
              <a:ea typeface="Times New Roman" panose="02020603050405020304" pitchFamily="18" charset="0"/>
              <a:cs typeface="Arial" panose="020B0604020202020204" pitchFamily="34" charset="0"/>
            </a:endParaRPr>
          </a:p>
          <a:p>
            <a:pPr marL="0" marR="0" indent="0">
              <a:lnSpc>
                <a:spcPct val="115000"/>
              </a:lnSpc>
              <a:spcBef>
                <a:spcPts val="0"/>
              </a:spcBef>
              <a:spcAft>
                <a:spcPts val="0"/>
              </a:spcAft>
              <a:buNone/>
              <a:tabLst>
                <a:tab pos="-90170" algn="l"/>
                <a:tab pos="0" algn="r"/>
              </a:tabLst>
            </a:pPr>
            <a:r>
              <a:rPr lang="en-US" sz="2800" dirty="0">
                <a:effectLst/>
                <a:latin typeface="Times New Roman" panose="02020603050405020304" pitchFamily="18" charset="0"/>
                <a:ea typeface="Times New Roman" panose="02020603050405020304" pitchFamily="18" charset="0"/>
                <a:cs typeface="Arial" panose="020B0604020202020204" pitchFamily="34" charset="0"/>
              </a:rPr>
              <a:t>2- 1ry cortex proliferates</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US" sz="2800" dirty="0">
                <a:effectLst/>
                <a:latin typeface="Times New Roman" panose="02020603050405020304" pitchFamily="18" charset="0"/>
                <a:ea typeface="Times New Roman" panose="02020603050405020304" pitchFamily="18" charset="0"/>
                <a:cs typeface="Arial" panose="020B0604020202020204" pitchFamily="34" charset="0"/>
              </a:rPr>
              <a:t> 2ry cortex</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US" sz="2800" dirty="0">
                <a:effectLst/>
                <a:latin typeface="Times New Roman" panose="02020603050405020304" pitchFamily="18" charset="0"/>
                <a:ea typeface="Times New Roman" panose="02020603050405020304" pitchFamily="18" charset="0"/>
                <a:cs typeface="Arial" panose="020B0604020202020204" pitchFamily="34" charset="0"/>
              </a:rPr>
              <a:t> covers 1ry </a:t>
            </a:r>
            <a:r>
              <a:rPr lang="en-US" sz="2800" dirty="0" err="1">
                <a:effectLst/>
                <a:latin typeface="Times New Roman" panose="02020603050405020304" pitchFamily="18" charset="0"/>
                <a:ea typeface="Times New Roman" panose="02020603050405020304" pitchFamily="18" charset="0"/>
                <a:cs typeface="Arial" panose="020B0604020202020204" pitchFamily="34" charset="0"/>
              </a:rPr>
              <a:t>cortex.At</a:t>
            </a:r>
            <a:r>
              <a:rPr lang="en-US" sz="2800" dirty="0">
                <a:effectLst/>
                <a:latin typeface="Times New Roman" panose="02020603050405020304" pitchFamily="18" charset="0"/>
                <a:ea typeface="Times New Roman" panose="02020603050405020304" pitchFamily="18" charset="0"/>
                <a:cs typeface="Arial" panose="020B0604020202020204" pitchFamily="34" charset="0"/>
              </a:rPr>
              <a:t> the end of 1</a:t>
            </a:r>
            <a:r>
              <a:rPr lang="en-US" sz="2800" baseline="30000" dirty="0">
                <a:effectLst/>
                <a:latin typeface="Times New Roman" panose="02020603050405020304" pitchFamily="18" charset="0"/>
                <a:ea typeface="Times New Roman" panose="02020603050405020304" pitchFamily="18" charset="0"/>
                <a:cs typeface="Arial" panose="020B0604020202020204" pitchFamily="34" charset="0"/>
              </a:rPr>
              <a:t>st</a:t>
            </a:r>
            <a:r>
              <a:rPr lang="en-US" sz="2800" dirty="0">
                <a:effectLst/>
                <a:latin typeface="Times New Roman" panose="02020603050405020304" pitchFamily="18" charset="0"/>
                <a:ea typeface="Times New Roman" panose="02020603050405020304" pitchFamily="18" charset="0"/>
                <a:cs typeface="Arial" panose="020B0604020202020204" pitchFamily="34" charset="0"/>
              </a:rPr>
              <a:t> year</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US" sz="2800" dirty="0">
                <a:effectLst/>
                <a:latin typeface="Times New Roman" panose="02020603050405020304" pitchFamily="18" charset="0"/>
                <a:ea typeface="Times New Roman" panose="02020603050405020304" pitchFamily="18" charset="0"/>
                <a:cs typeface="Arial" panose="020B0604020202020204" pitchFamily="34" charset="0"/>
              </a:rPr>
              <a:t> 1ry cortex degenerates, 2ry cortex persists.</a:t>
            </a:r>
            <a:endParaRPr lang="en-US" sz="2400" dirty="0">
              <a:effectLst/>
              <a:latin typeface="Calibri" panose="020F0502020204030204" pitchFamily="34" charset="0"/>
              <a:ea typeface="Times New Roman" panose="02020603050405020304" pitchFamily="18" charset="0"/>
              <a:cs typeface="Arial" panose="020B0604020202020204" pitchFamily="34" charset="0"/>
            </a:endParaRPr>
          </a:p>
          <a:p>
            <a:pPr marL="0" marR="0" indent="0">
              <a:lnSpc>
                <a:spcPct val="115000"/>
              </a:lnSpc>
              <a:spcBef>
                <a:spcPts val="0"/>
              </a:spcBef>
              <a:spcAft>
                <a:spcPts val="0"/>
              </a:spcAft>
              <a:buNone/>
              <a:tabLst>
                <a:tab pos="-90170" algn="l"/>
                <a:tab pos="0" algn="r"/>
              </a:tabLst>
            </a:pPr>
            <a:r>
              <a:rPr lang="en-US" sz="2800" dirty="0">
                <a:effectLst/>
                <a:latin typeface="Times New Roman" panose="02020603050405020304" pitchFamily="18" charset="0"/>
                <a:ea typeface="Times New Roman" panose="02020603050405020304" pitchFamily="18" charset="0"/>
                <a:cs typeface="Arial" panose="020B0604020202020204" pitchFamily="34" charset="0"/>
              </a:rPr>
              <a:t>3-At 4</a:t>
            </a:r>
            <a:r>
              <a:rPr lang="en-US" sz="2800" baseline="30000" dirty="0">
                <a:effectLst/>
                <a:latin typeface="Times New Roman" panose="02020603050405020304" pitchFamily="18" charset="0"/>
                <a:ea typeface="Times New Roman" panose="02020603050405020304" pitchFamily="18" charset="0"/>
                <a:cs typeface="Arial" panose="020B0604020202020204" pitchFamily="34" charset="0"/>
              </a:rPr>
              <a:t>th</a:t>
            </a:r>
            <a:r>
              <a:rPr lang="en-US" sz="2800" dirty="0">
                <a:effectLst/>
                <a:latin typeface="Times New Roman" panose="02020603050405020304" pitchFamily="18" charset="0"/>
                <a:ea typeface="Times New Roman" panose="02020603050405020304" pitchFamily="18" charset="0"/>
                <a:cs typeface="Arial" panose="020B0604020202020204" pitchFamily="34" charset="0"/>
              </a:rPr>
              <a:t> year</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US" sz="2800" dirty="0">
                <a:effectLst/>
                <a:latin typeface="Times New Roman" panose="02020603050405020304" pitchFamily="18" charset="0"/>
                <a:ea typeface="Times New Roman" panose="02020603050405020304" pitchFamily="18" charset="0"/>
                <a:cs typeface="Arial" panose="020B0604020202020204" pitchFamily="34" charset="0"/>
              </a:rPr>
              <a:t> 2ry cortex</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US" sz="2800" dirty="0">
                <a:effectLst/>
                <a:latin typeface="Times New Roman" panose="02020603050405020304" pitchFamily="18" charset="0"/>
                <a:ea typeface="Times New Roman" panose="02020603050405020304" pitchFamily="18" charset="0"/>
                <a:cs typeface="Arial" panose="020B0604020202020204" pitchFamily="34" charset="0"/>
              </a:rPr>
              <a:t> differentiates into:</a:t>
            </a:r>
            <a:endParaRPr lang="en-US" sz="2400" dirty="0">
              <a:effectLst/>
              <a:latin typeface="Calibri" panose="020F0502020204030204" pitchFamily="34" charset="0"/>
              <a:ea typeface="Times New Roman" panose="02020603050405020304" pitchFamily="18" charset="0"/>
              <a:cs typeface="Arial" panose="020B0604020202020204" pitchFamily="34" charset="0"/>
            </a:endParaRPr>
          </a:p>
          <a:p>
            <a:pPr marL="0" marR="0" lvl="0" indent="0">
              <a:lnSpc>
                <a:spcPct val="115000"/>
              </a:lnSpc>
              <a:spcBef>
                <a:spcPts val="0"/>
              </a:spcBef>
              <a:spcAft>
                <a:spcPts val="0"/>
              </a:spcAft>
              <a:buNone/>
              <a:tabLst>
                <a:tab pos="-90170" algn="l"/>
                <a:tab pos="0" algn="r"/>
                <a:tab pos="114300" algn="l"/>
                <a:tab pos="285750" algn="l"/>
              </a:tabLst>
            </a:pPr>
            <a:r>
              <a:rPr lang="en-US" sz="2800" dirty="0">
                <a:effectLst/>
                <a:latin typeface="Times New Roman" panose="02020603050405020304" pitchFamily="18" charset="0"/>
                <a:ea typeface="Times New Roman" panose="02020603050405020304" pitchFamily="18" charset="0"/>
                <a:cs typeface="Arial" panose="020B0604020202020204" pitchFamily="34" charset="0"/>
              </a:rPr>
              <a:t>Zona glomerulosa </a:t>
            </a:r>
            <a:endParaRPr lang="en-US" sz="2400" dirty="0">
              <a:effectLst/>
              <a:latin typeface="Calibri" panose="020F0502020204030204" pitchFamily="34" charset="0"/>
              <a:ea typeface="Times New Roman" panose="02020603050405020304" pitchFamily="18" charset="0"/>
              <a:cs typeface="Arial" panose="020B0604020202020204" pitchFamily="34" charset="0"/>
            </a:endParaRPr>
          </a:p>
          <a:p>
            <a:pPr marL="0" marR="0" lvl="0" indent="0">
              <a:lnSpc>
                <a:spcPct val="115000"/>
              </a:lnSpc>
              <a:spcBef>
                <a:spcPts val="0"/>
              </a:spcBef>
              <a:spcAft>
                <a:spcPts val="0"/>
              </a:spcAft>
              <a:buNone/>
              <a:tabLst>
                <a:tab pos="-90170" algn="l"/>
                <a:tab pos="0" algn="r"/>
                <a:tab pos="114300" algn="l"/>
                <a:tab pos="285750" algn="l"/>
              </a:tabLst>
            </a:pPr>
            <a:r>
              <a:rPr lang="en-US" sz="2800" dirty="0">
                <a:effectLst/>
                <a:latin typeface="Times New Roman" panose="02020603050405020304" pitchFamily="18" charset="0"/>
                <a:ea typeface="Times New Roman" panose="02020603050405020304" pitchFamily="18" charset="0"/>
                <a:cs typeface="Arial" panose="020B0604020202020204" pitchFamily="34" charset="0"/>
              </a:rPr>
              <a:t>Zona </a:t>
            </a:r>
            <a:r>
              <a:rPr lang="en-US" sz="2800" dirty="0" err="1">
                <a:effectLst/>
                <a:latin typeface="Times New Roman" panose="02020603050405020304" pitchFamily="18" charset="0"/>
                <a:ea typeface="Times New Roman" panose="02020603050405020304" pitchFamily="18" charset="0"/>
                <a:cs typeface="Arial" panose="020B0604020202020204" pitchFamily="34" charset="0"/>
              </a:rPr>
              <a:t>fasiculata</a:t>
            </a:r>
            <a:r>
              <a:rPr lang="en-US" sz="2800" dirty="0">
                <a:effectLst/>
                <a:latin typeface="Times New Roman" panose="02020603050405020304" pitchFamily="18" charset="0"/>
                <a:ea typeface="Times New Roman" panose="02020603050405020304" pitchFamily="18" charset="0"/>
                <a:cs typeface="Arial" panose="020B0604020202020204" pitchFamily="34" charset="0"/>
              </a:rPr>
              <a:t> </a:t>
            </a:r>
            <a:endParaRPr lang="en-US" sz="2400" dirty="0">
              <a:effectLst/>
              <a:latin typeface="Calibri" panose="020F0502020204030204" pitchFamily="34" charset="0"/>
              <a:ea typeface="Times New Roman" panose="02020603050405020304" pitchFamily="18" charset="0"/>
              <a:cs typeface="Arial" panose="020B0604020202020204" pitchFamily="34" charset="0"/>
            </a:endParaRPr>
          </a:p>
          <a:p>
            <a:pPr marL="0" marR="0" lvl="0" indent="0">
              <a:lnSpc>
                <a:spcPct val="115000"/>
              </a:lnSpc>
              <a:spcBef>
                <a:spcPts val="0"/>
              </a:spcBef>
              <a:spcAft>
                <a:spcPts val="0"/>
              </a:spcAft>
              <a:buNone/>
              <a:tabLst>
                <a:tab pos="-90170" algn="l"/>
                <a:tab pos="0" algn="r"/>
                <a:tab pos="114300" algn="l"/>
                <a:tab pos="285750" algn="l"/>
              </a:tabLst>
            </a:pPr>
            <a:r>
              <a:rPr lang="en-US" sz="2800" dirty="0">
                <a:effectLst/>
                <a:latin typeface="Times New Roman" panose="02020603050405020304" pitchFamily="18" charset="0"/>
                <a:ea typeface="Times New Roman" panose="02020603050405020304" pitchFamily="18" charset="0"/>
                <a:cs typeface="Arial" panose="020B0604020202020204" pitchFamily="34" charset="0"/>
              </a:rPr>
              <a:t>Zona reticularis </a:t>
            </a:r>
            <a:endParaRPr lang="en-US" sz="2400" dirty="0">
              <a:effectLst/>
              <a:latin typeface="Calibri" panose="020F0502020204030204" pitchFamily="34" charset="0"/>
              <a:ea typeface="Times New Roman" panose="02020603050405020304" pitchFamily="18" charset="0"/>
              <a:cs typeface="Arial" panose="020B0604020202020204" pitchFamily="34" charset="0"/>
            </a:endParaRPr>
          </a:p>
          <a:p>
            <a:pPr marL="0" marR="0" indent="0">
              <a:lnSpc>
                <a:spcPct val="115000"/>
              </a:lnSpc>
              <a:spcBef>
                <a:spcPts val="0"/>
              </a:spcBef>
              <a:spcAft>
                <a:spcPts val="0"/>
              </a:spcAft>
              <a:buNone/>
              <a:tabLst>
                <a:tab pos="-90170" algn="l"/>
                <a:tab pos="0" algn="r"/>
              </a:tabLst>
            </a:pPr>
            <a:r>
              <a:rPr lang="en-US" sz="2800" dirty="0">
                <a:effectLst/>
                <a:latin typeface="Times New Roman" panose="02020603050405020304" pitchFamily="18" charset="0"/>
                <a:ea typeface="Times New Roman" panose="02020603050405020304" pitchFamily="18" charset="0"/>
                <a:cs typeface="Arial" panose="020B0604020202020204" pitchFamily="34" charset="0"/>
              </a:rPr>
              <a:t>4- Mesoderm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US" sz="2800" dirty="0">
                <a:effectLst/>
                <a:latin typeface="Times New Roman" panose="02020603050405020304" pitchFamily="18" charset="0"/>
                <a:ea typeface="Times New Roman" panose="02020603050405020304" pitchFamily="18" charset="0"/>
                <a:cs typeface="Arial" panose="020B0604020202020204" pitchFamily="34" charset="0"/>
              </a:rPr>
              <a:t> capsule, CT. </a:t>
            </a:r>
            <a:endParaRPr lang="en-US" sz="2400" dirty="0">
              <a:effectLst/>
              <a:latin typeface="Calibri" panose="020F0502020204030204" pitchFamily="34" charset="0"/>
              <a:ea typeface="Times New Roman" panose="02020603050405020304" pitchFamily="18" charset="0"/>
              <a:cs typeface="Arial" panose="020B0604020202020204" pitchFamily="34" charset="0"/>
            </a:endParaRPr>
          </a:p>
          <a:p>
            <a:endParaRPr lang="en-US" dirty="0"/>
          </a:p>
        </p:txBody>
      </p:sp>
      <p:pic>
        <p:nvPicPr>
          <p:cNvPr id="11" name="Content Placeholder 10">
            <a:extLst>
              <a:ext uri="{FF2B5EF4-FFF2-40B4-BE49-F238E27FC236}">
                <a16:creationId xmlns:a16="http://schemas.microsoft.com/office/drawing/2014/main" xmlns="" id="{7316F06A-3048-1F5D-6A54-3A0817648988}"/>
              </a:ext>
            </a:extLst>
          </p:cNvPr>
          <p:cNvPicPr>
            <a:picLocks noGrp="1" noChangeAspect="1"/>
          </p:cNvPicPr>
          <p:nvPr>
            <p:ph sz="half" idx="2"/>
          </p:nvPr>
        </p:nvPicPr>
        <p:blipFill>
          <a:blip r:embed="rId2"/>
          <a:stretch>
            <a:fillRect/>
          </a:stretch>
        </p:blipFill>
        <p:spPr>
          <a:xfrm>
            <a:off x="6019801" y="491319"/>
            <a:ext cx="6044820" cy="6001555"/>
          </a:xfrm>
          <a:prstGeom prst="rect">
            <a:avLst/>
          </a:prstGeom>
        </p:spPr>
      </p:pic>
    </p:spTree>
    <p:extLst>
      <p:ext uri="{BB962C8B-B14F-4D97-AF65-F5344CB8AC3E}">
        <p14:creationId xmlns:p14="http://schemas.microsoft.com/office/powerpoint/2010/main" val="27918592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xmlns="" id="{6A526698-65EE-D426-374F-902B34601276}"/>
              </a:ext>
            </a:extLst>
          </p:cNvPr>
          <p:cNvSpPr>
            <a:spLocks noGrp="1"/>
          </p:cNvSpPr>
          <p:nvPr>
            <p:ph sz="half" idx="1"/>
          </p:nvPr>
        </p:nvSpPr>
        <p:spPr/>
        <p:txBody>
          <a:bodyPr/>
          <a:lstStyle/>
          <a:p>
            <a:pPr marL="342900" marR="0" lvl="0" indent="-342900" rtl="0">
              <a:lnSpc>
                <a:spcPct val="115000"/>
              </a:lnSpc>
              <a:spcBef>
                <a:spcPts val="0"/>
              </a:spcBef>
              <a:spcAft>
                <a:spcPts val="0"/>
              </a:spcAft>
              <a:buFont typeface="Wingdings 2" panose="05020102010507070707" pitchFamily="18" charset="2"/>
              <a:buChar char=""/>
              <a:tabLst>
                <a:tab pos="-90170" algn="l"/>
                <a:tab pos="0" algn="r"/>
                <a:tab pos="457200" algn="l"/>
              </a:tabLst>
            </a:pPr>
            <a:r>
              <a:rPr lang="en-US" sz="28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Medulla:</a:t>
            </a:r>
            <a:endParaRPr lang="en-US" sz="2400"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endParaRPr>
          </a:p>
          <a:p>
            <a:pPr marL="0" marR="0">
              <a:lnSpc>
                <a:spcPct val="115000"/>
              </a:lnSpc>
              <a:spcBef>
                <a:spcPts val="0"/>
              </a:spcBef>
              <a:spcAft>
                <a:spcPts val="0"/>
              </a:spcAft>
              <a:tabLst>
                <a:tab pos="0" algn="r"/>
              </a:tabLst>
            </a:pPr>
            <a:r>
              <a:rPr lang="en-US" sz="2800" dirty="0">
                <a:effectLst/>
                <a:latin typeface="Times New Roman" panose="02020603050405020304" pitchFamily="18" charset="0"/>
                <a:ea typeface="Times New Roman" panose="02020603050405020304" pitchFamily="18" charset="0"/>
                <a:cs typeface="Arial" panose="020B0604020202020204" pitchFamily="34" charset="0"/>
              </a:rPr>
              <a:t>Neural crest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US" sz="2800" dirty="0">
                <a:effectLst/>
                <a:latin typeface="Times New Roman" panose="02020603050405020304" pitchFamily="18" charset="0"/>
                <a:ea typeface="Times New Roman" panose="02020603050405020304" pitchFamily="18" charset="0"/>
                <a:cs typeface="Arial" panose="020B0604020202020204" pitchFamily="34" charset="0"/>
              </a:rPr>
              <a:t> neuroectodermal cells migrate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US" sz="2800" dirty="0">
                <a:effectLst/>
                <a:latin typeface="Times New Roman" panose="02020603050405020304" pitchFamily="18" charset="0"/>
                <a:ea typeface="Times New Roman" panose="02020603050405020304" pitchFamily="18" charset="0"/>
                <a:cs typeface="Arial" panose="020B0604020202020204" pitchFamily="34" charset="0"/>
              </a:rPr>
              <a:t> invade the 1ry cortex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US" sz="2800" dirty="0">
                <a:effectLst/>
                <a:latin typeface="Times New Roman" panose="02020603050405020304" pitchFamily="18" charset="0"/>
                <a:ea typeface="Times New Roman" panose="02020603050405020304" pitchFamily="18" charset="0"/>
                <a:cs typeface="Arial" panose="020B0604020202020204" pitchFamily="34" charset="0"/>
              </a:rPr>
              <a:t> give suprarenal medulla.</a:t>
            </a:r>
            <a:endParaRPr lang="en-US" sz="2400" dirty="0">
              <a:effectLst/>
              <a:latin typeface="Calibri" panose="020F0502020204030204" pitchFamily="34" charset="0"/>
              <a:ea typeface="Times New Roman" panose="02020603050405020304" pitchFamily="18" charset="0"/>
              <a:cs typeface="Arial" panose="020B0604020202020204" pitchFamily="34" charset="0"/>
            </a:endParaRPr>
          </a:p>
          <a:p>
            <a:endParaRPr lang="en-US" dirty="0"/>
          </a:p>
        </p:txBody>
      </p:sp>
      <p:pic>
        <p:nvPicPr>
          <p:cNvPr id="2" name="Content Placeholder 1">
            <a:extLst>
              <a:ext uri="{FF2B5EF4-FFF2-40B4-BE49-F238E27FC236}">
                <a16:creationId xmlns:a16="http://schemas.microsoft.com/office/drawing/2014/main" xmlns="" id="{487D4FA1-FFA8-829F-E1C4-60B91D70A35C}"/>
              </a:ext>
            </a:extLst>
          </p:cNvPr>
          <p:cNvPicPr>
            <a:picLocks noGrp="1" noChangeAspect="1"/>
          </p:cNvPicPr>
          <p:nvPr>
            <p:ph sz="half" idx="2"/>
          </p:nvPr>
        </p:nvPicPr>
        <p:blipFill>
          <a:blip r:embed="rId2"/>
          <a:stretch>
            <a:fillRect/>
          </a:stretch>
        </p:blipFill>
        <p:spPr>
          <a:xfrm>
            <a:off x="5752847" y="0"/>
            <a:ext cx="6436412" cy="6858000"/>
          </a:xfrm>
          <a:prstGeom prst="rect">
            <a:avLst/>
          </a:prstGeom>
        </p:spPr>
      </p:pic>
    </p:spTree>
    <p:extLst>
      <p:ext uri="{BB962C8B-B14F-4D97-AF65-F5344CB8AC3E}">
        <p14:creationId xmlns:p14="http://schemas.microsoft.com/office/powerpoint/2010/main" val="30806073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D9DBFD-6381-4EB5-2EDB-B8FA8469EDFC}"/>
              </a:ext>
            </a:extLst>
          </p:cNvPr>
          <p:cNvSpPr>
            <a:spLocks noGrp="1"/>
          </p:cNvSpPr>
          <p:nvPr>
            <p:ph type="title"/>
          </p:nvPr>
        </p:nvSpPr>
        <p:spPr/>
        <p:txBody>
          <a:bodyPr>
            <a:normAutofit fontScale="90000"/>
          </a:bodyPr>
          <a:lstStyle/>
          <a:p>
            <a:pPr marL="0" marR="0" indent="-180340">
              <a:lnSpc>
                <a:spcPct val="115000"/>
              </a:lnSpc>
              <a:spcBef>
                <a:spcPts val="0"/>
              </a:spcBef>
              <a:spcAft>
                <a:spcPts val="0"/>
              </a:spcAft>
              <a:tabLst>
                <a:tab pos="-90170" algn="l"/>
                <a:tab pos="0" algn="r"/>
              </a:tabLst>
            </a:pPr>
            <a:r>
              <a:rPr lang="en-US" sz="44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Congenital anomalies:</a:t>
            </a:r>
            <a:r>
              <a:rPr lang="en-US" sz="4000" dirty="0">
                <a:effectLst/>
                <a:latin typeface="Calibri" panose="020F0502020204030204" pitchFamily="34" charset="0"/>
                <a:ea typeface="Times New Roman" panose="02020603050405020304" pitchFamily="18" charset="0"/>
                <a:cs typeface="Arial" panose="020B0604020202020204" pitchFamily="34" charset="0"/>
              </a:rPr>
              <a:t/>
            </a:r>
            <a:br>
              <a:rPr lang="en-US" sz="4000" dirty="0">
                <a:effectLst/>
                <a:latin typeface="Calibri" panose="020F0502020204030204" pitchFamily="34" charset="0"/>
                <a:ea typeface="Times New Roman" panose="02020603050405020304" pitchFamily="18" charset="0"/>
                <a:cs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xmlns="" id="{A41D6B8E-58D9-4D1E-3D12-758D4FCE6CA7}"/>
              </a:ext>
            </a:extLst>
          </p:cNvPr>
          <p:cNvSpPr>
            <a:spLocks noGrp="1"/>
          </p:cNvSpPr>
          <p:nvPr>
            <p:ph sz="half" idx="1"/>
          </p:nvPr>
        </p:nvSpPr>
        <p:spPr>
          <a:xfrm>
            <a:off x="838200" y="1091821"/>
            <a:ext cx="5181600" cy="5085142"/>
          </a:xfrm>
        </p:spPr>
        <p:txBody>
          <a:bodyPr>
            <a:normAutofit fontScale="85000" lnSpcReduction="20000"/>
          </a:bodyPr>
          <a:lstStyle/>
          <a:p>
            <a:pPr marL="0" marR="0" indent="0">
              <a:lnSpc>
                <a:spcPct val="115000"/>
              </a:lnSpc>
              <a:spcBef>
                <a:spcPts val="0"/>
              </a:spcBef>
              <a:spcAft>
                <a:spcPts val="0"/>
              </a:spcAft>
              <a:buNone/>
              <a:tabLst>
                <a:tab pos="-90170" algn="l"/>
                <a:tab pos="0" algn="r"/>
              </a:tabLst>
            </a:pPr>
            <a:r>
              <a:rPr lang="en-US" sz="2800"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1- Ectopic suprarenal gland:</a:t>
            </a:r>
            <a:endParaRPr lang="en-US" sz="2400"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endParaRPr>
          </a:p>
          <a:p>
            <a:pPr marL="0" marR="0" indent="0">
              <a:lnSpc>
                <a:spcPct val="115000"/>
              </a:lnSpc>
              <a:spcBef>
                <a:spcPts val="0"/>
              </a:spcBef>
              <a:spcAft>
                <a:spcPts val="0"/>
              </a:spcAft>
              <a:buNone/>
              <a:tabLst>
                <a:tab pos="-90170" algn="l"/>
                <a:tab pos="0" algn="r"/>
              </a:tabLst>
            </a:pPr>
            <a:r>
              <a:rPr lang="en-US" sz="2800" dirty="0">
                <a:effectLst/>
                <a:latin typeface="Times New Roman" panose="02020603050405020304" pitchFamily="18" charset="0"/>
                <a:ea typeface="Times New Roman" panose="02020603050405020304" pitchFamily="18" charset="0"/>
                <a:cs typeface="Arial" panose="020B0604020202020204" pitchFamily="34" charset="0"/>
              </a:rPr>
              <a:t>It may be found under the capsule of kidney.</a:t>
            </a:r>
            <a:endParaRPr lang="en-US" sz="2400" dirty="0">
              <a:effectLst/>
              <a:latin typeface="Calibri" panose="020F0502020204030204" pitchFamily="34" charset="0"/>
              <a:ea typeface="Times New Roman" panose="02020603050405020304" pitchFamily="18" charset="0"/>
              <a:cs typeface="Arial" panose="020B0604020202020204" pitchFamily="34" charset="0"/>
            </a:endParaRPr>
          </a:p>
          <a:p>
            <a:pPr marL="0" marR="0" indent="0">
              <a:lnSpc>
                <a:spcPct val="115000"/>
              </a:lnSpc>
              <a:spcBef>
                <a:spcPts val="0"/>
              </a:spcBef>
              <a:spcAft>
                <a:spcPts val="0"/>
              </a:spcAft>
              <a:buNone/>
              <a:tabLst>
                <a:tab pos="-90170" algn="l"/>
                <a:tab pos="0" algn="r"/>
              </a:tabLst>
            </a:pPr>
            <a:r>
              <a:rPr lang="en-US" sz="2800" dirty="0">
                <a:effectLst/>
                <a:latin typeface="Times New Roman" panose="02020603050405020304" pitchFamily="18" charset="0"/>
                <a:ea typeface="Times New Roman" panose="02020603050405020304" pitchFamily="18" charset="0"/>
                <a:cs typeface="Arial" panose="020B0604020202020204" pitchFamily="34" charset="0"/>
              </a:rPr>
              <a:t>2- </a:t>
            </a:r>
            <a:r>
              <a:rPr lang="en-US" sz="2800"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Accessory medullary tissues</a:t>
            </a:r>
            <a:r>
              <a:rPr lang="en-US" sz="2800" dirty="0">
                <a:effectLst/>
                <a:latin typeface="Times New Roman" panose="02020603050405020304" pitchFamily="18" charset="0"/>
                <a:ea typeface="Times New Roman" panose="02020603050405020304" pitchFamily="18" charset="0"/>
                <a:cs typeface="Arial" panose="020B0604020202020204" pitchFamily="34" charset="0"/>
              </a:rPr>
              <a:t>.</a:t>
            </a:r>
            <a:endParaRPr lang="en-US" sz="2400" dirty="0">
              <a:effectLst/>
              <a:latin typeface="Calibri" panose="020F0502020204030204" pitchFamily="34" charset="0"/>
              <a:ea typeface="Times New Roman" panose="02020603050405020304" pitchFamily="18" charset="0"/>
              <a:cs typeface="Arial" panose="020B0604020202020204" pitchFamily="34" charset="0"/>
            </a:endParaRPr>
          </a:p>
          <a:p>
            <a:pPr marL="0" marR="0" indent="0">
              <a:lnSpc>
                <a:spcPct val="115000"/>
              </a:lnSpc>
              <a:spcBef>
                <a:spcPts val="0"/>
              </a:spcBef>
              <a:spcAft>
                <a:spcPts val="0"/>
              </a:spcAft>
              <a:buNone/>
              <a:tabLst>
                <a:tab pos="-90170" algn="l"/>
                <a:tab pos="0" algn="r"/>
              </a:tabLst>
            </a:pPr>
            <a:r>
              <a:rPr lang="en-US" sz="2800" dirty="0">
                <a:effectLst/>
                <a:latin typeface="Times New Roman" panose="02020603050405020304" pitchFamily="18" charset="0"/>
                <a:ea typeface="Times New Roman" panose="02020603050405020304" pitchFamily="18" charset="0"/>
                <a:cs typeface="Arial" panose="020B0604020202020204" pitchFamily="34" charset="0"/>
              </a:rPr>
              <a:t>Sympathetic ganglion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US" sz="2800" dirty="0">
                <a:effectLst/>
                <a:latin typeface="Times New Roman" panose="02020603050405020304" pitchFamily="18" charset="0"/>
                <a:ea typeface="Times New Roman" panose="02020603050405020304" pitchFamily="18" charset="0"/>
                <a:cs typeface="Arial" panose="020B0604020202020204" pitchFamily="34" charset="0"/>
              </a:rPr>
              <a:t> neuroectodermal cells</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US" sz="2800" dirty="0">
                <a:effectLst/>
                <a:latin typeface="Times New Roman" panose="02020603050405020304" pitchFamily="18" charset="0"/>
                <a:ea typeface="Times New Roman" panose="02020603050405020304" pitchFamily="18" charset="0"/>
                <a:cs typeface="Arial" panose="020B0604020202020204" pitchFamily="34" charset="0"/>
              </a:rPr>
              <a:t> beside the abdominal aorta or the sympathetic trunk.</a:t>
            </a:r>
            <a:endParaRPr lang="en-US" sz="2400" dirty="0">
              <a:effectLst/>
              <a:latin typeface="Calibri" panose="020F0502020204030204" pitchFamily="34" charset="0"/>
              <a:ea typeface="Times New Roman" panose="02020603050405020304" pitchFamily="18" charset="0"/>
              <a:cs typeface="Arial" panose="020B0604020202020204" pitchFamily="34" charset="0"/>
            </a:endParaRPr>
          </a:p>
          <a:p>
            <a:pPr marL="0" marR="0" indent="0">
              <a:lnSpc>
                <a:spcPct val="115000"/>
              </a:lnSpc>
              <a:spcBef>
                <a:spcPts val="0"/>
              </a:spcBef>
              <a:spcAft>
                <a:spcPts val="0"/>
              </a:spcAft>
              <a:buNone/>
              <a:tabLst>
                <a:tab pos="-90170" algn="l"/>
                <a:tab pos="0" algn="r"/>
              </a:tabLst>
            </a:pPr>
            <a:r>
              <a:rPr lang="en-US" sz="2800" dirty="0">
                <a:effectLst/>
                <a:latin typeface="Times New Roman" panose="02020603050405020304" pitchFamily="18" charset="0"/>
                <a:ea typeface="Times New Roman" panose="02020603050405020304" pitchFamily="18" charset="0"/>
                <a:cs typeface="Arial" panose="020B0604020202020204" pitchFamily="34" charset="0"/>
              </a:rPr>
              <a:t>3- </a:t>
            </a:r>
            <a:r>
              <a:rPr lang="en-US" sz="2800"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Accessory cortical tissue</a:t>
            </a:r>
            <a:r>
              <a:rPr lang="en-US" sz="2800" dirty="0">
                <a:effectLst/>
                <a:latin typeface="Times New Roman" panose="02020603050405020304" pitchFamily="18" charset="0"/>
                <a:ea typeface="Times New Roman" panose="02020603050405020304" pitchFamily="18" charset="0"/>
                <a:cs typeface="Arial" panose="020B0604020202020204" pitchFamily="34" charset="0"/>
              </a:rPr>
              <a:t>:</a:t>
            </a:r>
            <a:endParaRPr lang="en-US" sz="2400" dirty="0">
              <a:effectLst/>
              <a:latin typeface="Calibri" panose="020F0502020204030204" pitchFamily="34" charset="0"/>
              <a:ea typeface="Times New Roman" panose="02020603050405020304" pitchFamily="18" charset="0"/>
              <a:cs typeface="Arial" panose="020B0604020202020204" pitchFamily="34" charset="0"/>
            </a:endParaRPr>
          </a:p>
          <a:p>
            <a:pPr marL="0" marR="0" lvl="0" indent="0">
              <a:lnSpc>
                <a:spcPct val="115000"/>
              </a:lnSpc>
              <a:spcBef>
                <a:spcPts val="0"/>
              </a:spcBef>
              <a:spcAft>
                <a:spcPts val="0"/>
              </a:spcAft>
              <a:buNone/>
              <a:tabLst>
                <a:tab pos="-90170" algn="l"/>
                <a:tab pos="0" algn="r"/>
                <a:tab pos="228600" algn="l"/>
              </a:tabLst>
            </a:pPr>
            <a:r>
              <a:rPr lang="en-US" sz="2800" dirty="0">
                <a:effectLst/>
                <a:latin typeface="Times New Roman" panose="02020603050405020304" pitchFamily="18" charset="0"/>
                <a:ea typeface="Times New Roman" panose="02020603050405020304" pitchFamily="18" charset="0"/>
                <a:cs typeface="Arial" panose="020B0604020202020204" pitchFamily="34" charset="0"/>
              </a:rPr>
              <a:t>Around the suprarenal gland</a:t>
            </a:r>
            <a:endParaRPr lang="en-US" sz="2400" dirty="0">
              <a:effectLst/>
              <a:latin typeface="Calibri" panose="020F0502020204030204" pitchFamily="34" charset="0"/>
              <a:ea typeface="Times New Roman" panose="02020603050405020304" pitchFamily="18" charset="0"/>
              <a:cs typeface="Arial" panose="020B0604020202020204" pitchFamily="34" charset="0"/>
            </a:endParaRPr>
          </a:p>
          <a:p>
            <a:pPr marL="0" marR="0" lvl="0" indent="0">
              <a:lnSpc>
                <a:spcPct val="115000"/>
              </a:lnSpc>
              <a:spcBef>
                <a:spcPts val="0"/>
              </a:spcBef>
              <a:spcAft>
                <a:spcPts val="0"/>
              </a:spcAft>
              <a:buNone/>
              <a:tabLst>
                <a:tab pos="-90170" algn="l"/>
                <a:tab pos="0" algn="r"/>
                <a:tab pos="228600" algn="l"/>
              </a:tabLst>
            </a:pPr>
            <a:r>
              <a:rPr lang="en-US" sz="2800" dirty="0">
                <a:effectLst/>
                <a:latin typeface="Times New Roman" panose="02020603050405020304" pitchFamily="18" charset="0"/>
                <a:ea typeface="Times New Roman" panose="02020603050405020304" pitchFamily="18" charset="0"/>
                <a:cs typeface="Arial" panose="020B0604020202020204" pitchFamily="34" charset="0"/>
              </a:rPr>
              <a:t>In broad ligament of uterus</a:t>
            </a:r>
            <a:endParaRPr lang="en-US" sz="2400" dirty="0">
              <a:effectLst/>
              <a:latin typeface="Calibri" panose="020F0502020204030204" pitchFamily="34" charset="0"/>
              <a:ea typeface="Times New Roman" panose="02020603050405020304" pitchFamily="18" charset="0"/>
              <a:cs typeface="Arial" panose="020B0604020202020204" pitchFamily="34" charset="0"/>
            </a:endParaRPr>
          </a:p>
          <a:p>
            <a:pPr marL="0" marR="0" lvl="0" indent="0">
              <a:lnSpc>
                <a:spcPct val="115000"/>
              </a:lnSpc>
              <a:spcBef>
                <a:spcPts val="0"/>
              </a:spcBef>
              <a:spcAft>
                <a:spcPts val="0"/>
              </a:spcAft>
              <a:buNone/>
              <a:tabLst>
                <a:tab pos="-90170" algn="l"/>
                <a:tab pos="0" algn="r"/>
                <a:tab pos="228600" algn="l"/>
              </a:tabLst>
            </a:pPr>
            <a:r>
              <a:rPr lang="en-US" sz="2800" dirty="0">
                <a:effectLst/>
                <a:latin typeface="Times New Roman" panose="02020603050405020304" pitchFamily="18" charset="0"/>
                <a:ea typeface="Times New Roman" panose="02020603050405020304" pitchFamily="18" charset="0"/>
                <a:cs typeface="Arial" panose="020B0604020202020204" pitchFamily="34" charset="0"/>
              </a:rPr>
              <a:t>In gastrosplenic ligament</a:t>
            </a:r>
            <a:endParaRPr lang="en-US" sz="2400" dirty="0">
              <a:effectLst/>
              <a:latin typeface="Calibri" panose="020F0502020204030204" pitchFamily="34" charset="0"/>
              <a:ea typeface="Times New Roman" panose="02020603050405020304" pitchFamily="18" charset="0"/>
              <a:cs typeface="Arial" panose="020B0604020202020204" pitchFamily="34" charset="0"/>
            </a:endParaRPr>
          </a:p>
          <a:p>
            <a:pPr marL="0" marR="0" indent="0">
              <a:lnSpc>
                <a:spcPct val="115000"/>
              </a:lnSpc>
              <a:spcBef>
                <a:spcPts val="0"/>
              </a:spcBef>
              <a:spcAft>
                <a:spcPts val="0"/>
              </a:spcAft>
              <a:buNone/>
              <a:tabLst>
                <a:tab pos="0" algn="r"/>
                <a:tab pos="228600" algn="l"/>
              </a:tabLst>
            </a:pPr>
            <a:r>
              <a:rPr lang="en-US" sz="2800"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4- Agenesis or hypoplasia.</a:t>
            </a:r>
            <a:endParaRPr lang="en-US" sz="2400"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endParaRPr>
          </a:p>
          <a:p>
            <a:pPr marL="0" marR="0" indent="0">
              <a:lnSpc>
                <a:spcPct val="115000"/>
              </a:lnSpc>
              <a:spcBef>
                <a:spcPts val="0"/>
              </a:spcBef>
              <a:spcAft>
                <a:spcPts val="0"/>
              </a:spcAft>
              <a:buNone/>
              <a:tabLst>
                <a:tab pos="0" algn="r"/>
                <a:tab pos="228600" algn="l"/>
              </a:tabLst>
            </a:pPr>
            <a:r>
              <a:rPr lang="en-US" sz="2800" dirty="0">
                <a:effectLst/>
                <a:latin typeface="Times New Roman" panose="02020603050405020304" pitchFamily="18" charset="0"/>
                <a:ea typeface="Times New Roman" panose="02020603050405020304" pitchFamily="18" charset="0"/>
                <a:cs typeface="Arial" panose="020B0604020202020204" pitchFamily="34" charset="0"/>
              </a:rPr>
              <a:t> </a:t>
            </a:r>
            <a:endParaRPr lang="en-US" sz="2400" dirty="0">
              <a:effectLst/>
              <a:latin typeface="Calibri" panose="020F0502020204030204" pitchFamily="34" charset="0"/>
              <a:ea typeface="Times New Roman" panose="02020603050405020304" pitchFamily="18" charset="0"/>
              <a:cs typeface="Arial" panose="020B0604020202020204" pitchFamily="34" charset="0"/>
            </a:endParaRPr>
          </a:p>
          <a:p>
            <a:endParaRPr lang="en-US" dirty="0"/>
          </a:p>
        </p:txBody>
      </p:sp>
      <p:pic>
        <p:nvPicPr>
          <p:cNvPr id="5" name="Content Placeholder 4">
            <a:extLst>
              <a:ext uri="{FF2B5EF4-FFF2-40B4-BE49-F238E27FC236}">
                <a16:creationId xmlns:a16="http://schemas.microsoft.com/office/drawing/2014/main" xmlns="" id="{4A9AD7D4-9809-C7D3-F7E2-F63339D97DE2}"/>
              </a:ext>
            </a:extLst>
          </p:cNvPr>
          <p:cNvPicPr>
            <a:picLocks noGrp="1" noChangeAspect="1"/>
          </p:cNvPicPr>
          <p:nvPr>
            <p:ph sz="half" idx="2"/>
          </p:nvPr>
        </p:nvPicPr>
        <p:blipFill>
          <a:blip r:embed="rId2"/>
          <a:stretch>
            <a:fillRect/>
          </a:stretch>
        </p:blipFill>
        <p:spPr>
          <a:xfrm>
            <a:off x="6172200" y="1228299"/>
            <a:ext cx="5560714" cy="4948663"/>
          </a:xfrm>
          <a:prstGeom prst="rect">
            <a:avLst/>
          </a:prstGeom>
        </p:spPr>
      </p:pic>
    </p:spTree>
    <p:extLst>
      <p:ext uri="{BB962C8B-B14F-4D97-AF65-F5344CB8AC3E}">
        <p14:creationId xmlns:p14="http://schemas.microsoft.com/office/powerpoint/2010/main" val="18658447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753C72521E4EE498250BCFC3588EAF8" ma:contentTypeVersion="2" ma:contentTypeDescription="Create a new document." ma:contentTypeScope="" ma:versionID="c7e59d027ddc58a84533aa9a3655f0aa">
  <xsd:schema xmlns:xsd="http://www.w3.org/2001/XMLSchema" xmlns:xs="http://www.w3.org/2001/XMLSchema" xmlns:p="http://schemas.microsoft.com/office/2006/metadata/properties" xmlns:ns2="c9a7a535-2d41-4ea0-b5d2-60f1eb7fbe30" targetNamespace="http://schemas.microsoft.com/office/2006/metadata/properties" ma:root="true" ma:fieldsID="1a9ab46d6cc50d6af445cf986f43da99" ns2:_="">
    <xsd:import namespace="c9a7a535-2d41-4ea0-b5d2-60f1eb7fbe30"/>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a7a535-2d41-4ea0-b5d2-60f1eb7fbe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812293B-0589-42DF-8E8D-707193B6F127}">
  <ds:schemaRefs>
    <ds:schemaRef ds:uri="http://schemas.microsoft.com/sharepoint/v3/contenttype/forms"/>
  </ds:schemaRefs>
</ds:datastoreItem>
</file>

<file path=customXml/itemProps2.xml><?xml version="1.0" encoding="utf-8"?>
<ds:datastoreItem xmlns:ds="http://schemas.openxmlformats.org/officeDocument/2006/customXml" ds:itemID="{4E990655-B2AD-41FC-94E7-9CDF50D3B3F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a7a535-2d41-4ea0-b5d2-60f1eb7fbe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FDF45C0-B825-4C4B-8A07-F3BB781C84F1}">
  <ds:schemaRefs>
    <ds:schemaRef ds:uri="c9a7a535-2d41-4ea0-b5d2-60f1eb7fbe30"/>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619</TotalTime>
  <Words>844</Words>
  <Application>Microsoft Office PowerPoint</Application>
  <PresentationFormat>مخصص</PresentationFormat>
  <Paragraphs>90</Paragraphs>
  <Slides>18</Slides>
  <Notes>0</Notes>
  <HiddenSlides>0</HiddenSlides>
  <MMClips>0</MMClips>
  <ScaleCrop>false</ScaleCrop>
  <HeadingPairs>
    <vt:vector size="4" baseType="variant">
      <vt:variant>
        <vt:lpstr>نسق</vt:lpstr>
      </vt:variant>
      <vt:variant>
        <vt:i4>2</vt:i4>
      </vt:variant>
      <vt:variant>
        <vt:lpstr>عناوين الشرائح</vt:lpstr>
      </vt:variant>
      <vt:variant>
        <vt:i4>18</vt:i4>
      </vt:variant>
    </vt:vector>
  </HeadingPairs>
  <TitlesOfParts>
    <vt:vector size="20" baseType="lpstr">
      <vt:lpstr>Office Theme</vt:lpstr>
      <vt:lpstr>1_Office Theme</vt:lpstr>
      <vt:lpstr>Development of endocrine system</vt:lpstr>
      <vt:lpstr>1-Development  of the Pituitary Gland </vt:lpstr>
      <vt:lpstr>عرض تقديمي في PowerPoint</vt:lpstr>
      <vt:lpstr>عرض تقديمي في PowerPoint</vt:lpstr>
      <vt:lpstr>عرض تقديمي في PowerPoint</vt:lpstr>
      <vt:lpstr>2-Development of suprarenal gland</vt:lpstr>
      <vt:lpstr>Development: </vt:lpstr>
      <vt:lpstr>عرض تقديمي في PowerPoint</vt:lpstr>
      <vt:lpstr>Congenital anomalies: </vt:lpstr>
      <vt:lpstr>Development of thyroid gland</vt:lpstr>
      <vt:lpstr>عرض تقديمي في PowerPoint</vt:lpstr>
      <vt:lpstr>عرض تقديمي في PowerPoint</vt:lpstr>
      <vt:lpstr>عرض تقديمي في PowerPoint</vt:lpstr>
      <vt:lpstr>parathyroid gland development</vt:lpstr>
      <vt:lpstr>Development of pancreas </vt:lpstr>
      <vt:lpstr>عرض تقديمي في PowerPoint</vt:lpstr>
      <vt:lpstr>عرض تقديمي في PowerPoint</vt:lpstr>
      <vt:lpstr>Annual pancreas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Dalia Mahmoud Hasan</dc:creator>
  <cp:lastModifiedBy>salem.qawabaa55@outlook.sa</cp:lastModifiedBy>
  <cp:revision>13</cp:revision>
  <dcterms:created xsi:type="dcterms:W3CDTF">2022-05-07T19:53:53Z</dcterms:created>
  <dcterms:modified xsi:type="dcterms:W3CDTF">2022-05-10T23:12:31Z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0x0101005753C72521E4EE498250BCFC3588EAF8</vt:lpwstr>
  </property>
</Properties>
</file>