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95" r:id="rId4"/>
    <p:sldId id="284" r:id="rId5"/>
    <p:sldId id="258" r:id="rId6"/>
    <p:sldId id="297" r:id="rId7"/>
    <p:sldId id="277" r:id="rId8"/>
    <p:sldId id="278" r:id="rId9"/>
    <p:sldId id="280" r:id="rId10"/>
    <p:sldId id="281" r:id="rId11"/>
    <p:sldId id="293" r:id="rId12"/>
    <p:sldId id="286" r:id="rId13"/>
    <p:sldId id="287" r:id="rId14"/>
    <p:sldId id="288" r:id="rId15"/>
    <p:sldId id="296" r:id="rId16"/>
    <p:sldId id="260" r:id="rId17"/>
    <p:sldId id="271" r:id="rId18"/>
    <p:sldId id="273" r:id="rId19"/>
    <p:sldId id="274" r:id="rId20"/>
    <p:sldId id="292" r:id="rId21"/>
    <p:sldId id="29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205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AB6B3B-75F0-4142-8DF8-FC1066A2A2AB}" type="datetimeFigureOut">
              <a:rPr lang="en-US" smtClean="0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87883A-7BA2-4440-B569-E6D627221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Jaundice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305800" cy="914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763000" cy="18288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RBCs Metabolism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 descr="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3416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Glutathione is synthesized from glycine, cysteine, and glutamic acid in </a:t>
            </a:r>
          </a:p>
          <a:p>
            <a:pPr algn="justLow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 two-step process that requires ATP as a source of energy. </a:t>
            </a:r>
          </a:p>
          <a:p>
            <a:pPr algn="justLow"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Catalase and glutathione peroxidase serve to protect the red cell from </a:t>
            </a:r>
          </a:p>
          <a:p>
            <a:pPr algn="justLow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oxidative damage. </a:t>
            </a:r>
          </a:p>
          <a:p>
            <a:pPr algn="justLow"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maturation of reticulocytes into erythrocytes is associated with a </a:t>
            </a:r>
          </a:p>
          <a:p>
            <a:pPr algn="justLow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rapid decrease in the activity of several enzymes and it occurs much </a:t>
            </a:r>
          </a:p>
          <a:p>
            <a:pPr algn="justLow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more slowly or not at all with ageing.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1" name="Picture 2" descr="C:\Users\ALWALY\Documents\lippincot photos\c13\13_010.jpg"/>
          <p:cNvPicPr>
            <a:picLocks noChangeAspect="1" noChangeArrowheads="1"/>
          </p:cNvPicPr>
          <p:nvPr/>
        </p:nvPicPr>
        <p:blipFill>
          <a:blip r:embed="rId2"/>
          <a:srcRect t="381" b="29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RBCs membrane structure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RBCs must be able to squeeze through capillaries, so, RBCs must be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easily &amp; reversibly deformable.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Its membrane must be both fluid &amp; flexible.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About 50% of membrane is protein, 40% is fat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up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10% is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carbohydrate.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RBCs membrane comprises a lipid bilayer (which determine the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membrane fluidity), proteins (which is responsible for flexibility) that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are either peripheral or integral penetrating  the lipid bilayer &amp;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carbohydrates that occur only on the external surface.</a:t>
            </a:r>
          </a:p>
          <a:p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membrane skeleton is four structural proteins that include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&amp; 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spectrin, ankyrin, protein 4.1 and actin.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47625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Spectrin is major protein of the cytoskeleton &amp; its two chains ( &amp; )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are aligned in an antiparallel manner.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 &amp;  chains are loosely interconnected forming a dimer, one dimer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interact with another, forming a head to head tetramer.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Ankyrin binds spectrin &amp; in turn binds tightly to band 3 securing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attachment of spectrin to membrane.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Band 3 is anion exchange protein permits exchanges of Cl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HCO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Actin binds to spectrin &amp; to protein 4.1 which in turn binds to integral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proteins, glycophorins A, B &amp; 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Glycophorins A,B,C are transmembrane glycoproteins.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Defects of proteins may explain some of the abnormalities of shape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RBCs membrane as (hereditary spherocytosis &amp; elliptocytosis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 rot="60000">
            <a:off x="171450" y="174625"/>
            <a:ext cx="8742363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79069"/>
            <a:ext cx="9144000" cy="63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Glycosylated haemoglobin (HbA</a:t>
            </a:r>
            <a:r>
              <a:rPr lang="cs-CZ" sz="2600" b="1" u="sng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b="1" u="sng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ormed by hemoglobin's exposure to high plasma levels of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glucose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on-enzymatic glycolysation (glycation)- sugar bonding to a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protein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ormal level HbA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- 5%; a buildup of HbA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increased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glucose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concentration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he HbA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level is proportional to average blood glucose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concentration over previous weeks; in individuals with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poorly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controlled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diabetes, increases in the quantities of these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glycated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hemoglobins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are noted (patients monitoring)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Sugar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CHO	  +	NH</a:t>
            </a:r>
            <a:r>
              <a:rPr lang="cs-C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CH</a:t>
            </a:r>
            <a:r>
              <a:rPr lang="cs-C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Protein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Schiff base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Sugar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CH	N	CH</a:t>
            </a:r>
            <a:r>
              <a:rPr lang="cs-CZ" sz="2000" baseline="-25000" dirty="0">
                <a:latin typeface="Times New Roman" pitchFamily="18" charset="0"/>
                <a:cs typeface="Times New Roman" pitchFamily="18" charset="0"/>
              </a:rPr>
              <a:t>2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Protein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Amadori reaction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Sugar	 CH</a:t>
            </a:r>
            <a:r>
              <a:rPr lang="cs-C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NH	 CH</a:t>
            </a:r>
            <a:r>
              <a:rPr lang="cs-CZ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Glycosylated protei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3962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67000" y="5029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Glucose-6-phosphate dehydrogenase deficiency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an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X-linked recessive hereditary disease, considered the most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common human enzyme defect.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Individuals with the disease may exhibit non- immune hemolytic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anemia 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 to a number of causes, most commonly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or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exposure to certain medications or chemicals.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G6PD deficiency is closely linked to favism, a disorder characterized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by a hemolytic reaction to consumption of </a:t>
            </a:r>
            <a:r>
              <a:rPr lang="en-US" sz="2400" dirty="0">
                <a:solidFill>
                  <a:srgbClr val="0645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bean (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fava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name favism is sometimes used to refer to the enzyme deficiency as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 whole, although this is misleading as not all people with G6PD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deficiency will manifest a physically observable reaction to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consumption of broad beans.</a:t>
            </a:r>
          </a:p>
          <a:p>
            <a:pPr eaLnBrk="0" hangingPunct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 WHO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classifies G6PD genetic variants into five classes, the first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three of which are deficiency states.</a:t>
            </a:r>
            <a:endParaRPr lang="en-US" sz="2400" baseline="30000" dirty="0">
              <a:solidFill>
                <a:srgbClr val="0645A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1-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Severe deficiency (&lt;10% activity) with chronic (non- spherocytic)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hemolytic anemia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2- Severe deficiency (&lt;10% activity), with intermittent hemolysis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3- Mild deficiency (10-60% activity), hemolysis with stressors only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4- Non-deficient variant, no clinical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sequelae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5- Increased enzyme activity, no clinical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sequelae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220px-Jaundic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1295400"/>
            <a:ext cx="47005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2057400"/>
            <a:ext cx="419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This is a 4-year old boy diagnosed with glucose-6-phosphate dehydrogenase deficiency showing jaundice in the sclera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individuals with G6PD deficiency are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asymptomatic.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Symptomatic patients are almost exclusively male, due to the X-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linked pattern of inheritance, but female carriars can be clinically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affected due to unfavorable lyonization, where random inactivation of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 X-chromosome in certain cells creates a population of G6PD-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deficient red blood cells coexisting with normal red cells.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typical female with one affected X chromosome will show the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deficiency in approximately half of her red blood cells.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However, in rare cases, including double X deficiency, the ratio can be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much more than half, making the female almost as sensitive as a male.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Abnormal red blood cell show hemolysis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G6PD deficiency can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manifest in a number of ways, including the following: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Prolonged neonatal jaundice, possibly leading to kernicterus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Hemolytic crises in response to: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a- Illness (especially infections)                       b- Diabetic ketoacidosis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c- Sulpha drugs, antimalarial drugs and aspirin.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d- Certain foods, most notably broad beans     e- Certain chemicals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Very severe crises can cause acute renal failure.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u="sng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u="sng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accumulated will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cause: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Convert F.A.s on cell membrane to peroxide which will cause </a:t>
            </a:r>
          </a:p>
          <a:p>
            <a:pPr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hemolysis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RBCs.</a:t>
            </a:r>
          </a:p>
          <a:p>
            <a:pPr>
              <a:tabLst>
                <a:tab pos="457200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Convert Hb to methemoglobin that leads to increase cell membrane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tabLst>
                <a:tab pos="457200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fragility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b="1" u="sng" dirty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It is suspected when patients from certain ethnic groups develop anemia 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, jaundice and symptoms of hemolysis after challenges from any of the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causes, especially when there is a (+) family history.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b="1" u="sng" dirty="0">
                <a:latin typeface="Times New Roman" pitchFamily="18" charset="0"/>
                <a:cs typeface="Times New Roman" pitchFamily="18" charset="0"/>
              </a:rPr>
              <a:t>Generally, tests will include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1- Complete blood count and reticulocytes count;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in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active G6PD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deficiency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 Heinz  bodies can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be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seen in RBCs on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 blood film.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2- Liver enzymes (to exclude other causes of jaundice).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3- Lactate dehydrogenase (elevated in hemolysis and a marker of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hemolytic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severity)        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Haptoglobin (decreased in hemolysis);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5- A "direct antiglobulin test" (coombs' test) - this should be negative,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 as hemolysis in G6PD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not immune-mediated.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6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Biochemical composition of the RBCs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They contain 35 % solids, hemoglobin, the chief protein.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 proteins are present in combination with lipids and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oligosaccharide chains, forming the stroma and cell membrane.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concentrations in RBCs are more than in plasma.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primary physiological objective of the red blood cell is gas 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exchange and transport beside several metabolic function.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major metabolic function of  RBC is to produce the necessary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ATP, NADPH, and NADH for maintaining its osmotic balance,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electroneutrality and fighting oxidative stresses.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Also, they are necessary for the biconcave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shape of the cell as well as for the specific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intracellular cation concentrations.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eaLnBrk="0" hangingPunct="0">
              <a:buFontTx/>
              <a:buChar char="-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Avoid the drugs and foods that cause </a:t>
            </a:r>
          </a:p>
          <a:p>
            <a:pPr eaLnBrk="0" hangingPunct="0"/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hemolysis (inevitable).</a:t>
            </a:r>
          </a:p>
          <a:p>
            <a:pPr eaLnBrk="0" hangingPunct="0"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Vaccination against some common </a:t>
            </a:r>
          </a:p>
          <a:p>
            <a:pPr eaLnBrk="0" hangingPunct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pathogens (e.g. Hepatitis  A and Hepatitis </a:t>
            </a:r>
          </a:p>
          <a:p>
            <a:pPr eaLnBrk="0" hangingPunct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B) may prevent infection-induced attacks.</a:t>
            </a:r>
          </a:p>
          <a:p>
            <a:pPr eaLnBrk="0" hangingPunct="0"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In the acute phase of hemolysis, blood </a:t>
            </a:r>
          </a:p>
          <a:p>
            <a:pPr eaLnBrk="0" hangingPunct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transfusions might be necessary, or </a:t>
            </a:r>
          </a:p>
          <a:p>
            <a:pPr eaLnBrk="0" hangingPunct="0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even dialysis in acute renal failure. </a:t>
            </a:r>
          </a:p>
          <a:p>
            <a:pPr eaLnBrk="0" hangingPunct="0"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 transfusion is an important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symptomatic measure, as the transfused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are generally not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G6PD deficient and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live a normal lifespan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recipient's 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circulation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Some patients may benefit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splenectomy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this is an important site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 destruction. 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Folic acid should be used in any disorder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featuring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high red cell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turnover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Antioxidants as vitamin E and selenium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 descr="C:\Users\ALWALY\Documents\lippincot photos\c13\13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Pyruvate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deficiency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one of the most common enzymopathy associated with chronic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hemolytic anemia, which usually occurs in compound heterozygotes for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two different mutant alleles and in homozygotes.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increased 2, 3-BPG levels eases the anemia by lowering the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oxygen-affinity of hemoglobin.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Phenotypically, the clinical picture varies from severe hemolysis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causing neonatal death, to a well-compensated hemolytic anemia and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only very rare cases can present with hydrops fetalis.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More than 180 gene mutations in had been reported to be associated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with PK deficiency.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Most of these mutations (70%) are the missense mutants c.1456C→T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(Arg486Trp), c.1529G→A (Arg510Gln), c.994G→A (Gly332Ser), and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nonsense mutant c.721G→T (Glu241stop).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affect conserved residues in structurally and functionally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important domains of PK.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phosphate isomerase deficiency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TPI catalyzes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interconversion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dihydroxyacetone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phosphate and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glyceraldehyde-3-phosphate and plays an important role in several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crucial metabolic pathways.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metabolic pattern of TPI deficient erythrocytes is characterized by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high levels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dihydroxyacetone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phosphate and a relatively minute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decrease of ATP.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Dihydroxyacetone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phosphate accumulation has been reported to be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toxic for cellular functions and responsible for the severity of TPI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enzymopathies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its mechanism of toxicity is not well understood.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defect leads to hemolytic anemia coupled with neurological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dysfunction.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Phosphoglucose isomerase deficiency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Phosphoglucose isomerase catalyzes the reversible isomerization from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G6P to F6P, an equilibrium reaction of glycolysis.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Glucose turnover reacts, therefore, only on deficiency below a very low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critical residual activity of PGI but then with a decline of lactate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formation, i.e., decrease in glycolytic flux.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consequence of a limitation by the PGI reaction is an increase of the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G6P level which causes a feedback inhibition of hexokinase resulting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both in a lower rate of glycolysis and increased PPP activity associated,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 turn, with the recombination of F6P formed in PPP with glycolytic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pathway.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With the effect of hexokinase inhibition, ATP, D23PG and GSH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regeneration decreases.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This is the third most common enzymopathy in the world.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Diphosphoglycerate mutase deficiency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Disphosphoglyceromutase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multifunctional enzyme which                               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catalyzes both the synthesis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dephosphorylation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D23PG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human red blood cells.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lowering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disphosphoglyceromutase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turnover via D23PG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declines in favor of substrate phosphorylation catalyzed by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pyruvate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leading to changes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the metabolic pattern. ATP, FDP,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phosphates, P3G, P2G,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PEP are enhanced, ADP, D23PG, F6P, G6P are diminished.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Phosphoglycerate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deficiency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PGK is a key enzyme for ATP generation in the glycolytic pathway,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catalyzing the conversion of 1,3-diphosphoglycerate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3-phosphoglycerate bypassing the Rapoport-Luebering shunt.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significant accumulation of D23PG, and a decreased concentration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ATP were observed in patients with PGK deficiency.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Also, diminished glucose consumption was reported.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Erythrocyte exceptions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RBC is, both structurally and metabolically, the simplest cell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in the body, during its maturation, the RBC loses all its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subcellular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organelles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so,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o ATP production in oxidative phosphorylation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o ability to replace damaged lipids and proteins (low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metabolic activities, with no ability to synthesize new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proteins or lipids)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No synthesis of DNA and RNA because of lacking nuclei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Free radicals exposure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H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aemoglobin autoxidation (O</a:t>
            </a:r>
            <a:r>
              <a:rPr lang="cs-CZ" sz="2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600" b="1" baseline="30000" dirty="0">
                <a:latin typeface="Times New Roman" pitchFamily="18" charset="0"/>
                <a:cs typeface="Times New Roman" pitchFamily="18" charset="0"/>
              </a:rPr>
              <a:t>•-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release)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cell membrane rich in polyunsaturated fatty acids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(susceptible to lipid peroxidation)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eformation in tiny capillaries; catalytic ions leakage (cause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of lipid peroxidation)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igure3-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019800" y="0"/>
            <a:ext cx="206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Hemoglobin</a:t>
            </a:r>
            <a:endParaRPr lang="cs-CZ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5257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Metabolism of the human RBCs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main red cell energy source is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glucose because of lacking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mitochondria, it is metabolized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through the glycolytic pathway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(anaerobically) for producing 2 moles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of ATP and 2 lactate molecules as end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products/glucose mol. No ability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oxidize fats.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glycolytic pathway is modified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by the  Rapoport-Luebering shunt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by diphosphoglycerate mutase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generating 2, 3-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bisphosphglycerate.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pentose phosphate shunt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contributes to the redox status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the cell by producing 2 moles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NADPH/ 1 mole of glucose.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red cell energy requirement is necessary for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1- Replenishing its adenine nucleotide pool using salvage pathways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2- Protecting the cell against oxidative stress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3- Controlling its volume by membrane Na/K ATPase (cation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pump), which maintains high K+, low Na+ and Ca++ in the cell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4- Maintaining the plasticity of its membrane and the biconcave 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shape (If energy is decreased, RBCs will be logged with Ca++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and Na+, while K+ is depleted causing a change of biconcave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into spherical form).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5- Preventing the accumulation of methemoglobin 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6- Modulating oxyhemoglobin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7- Keeping the sulfhydryl groups of RBCs enzymes, Hb and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membranes in the active reduced form.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8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The human RBCs metabolism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RBCs, which lack mitochondria and pyruvate dehydrogenase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multienzyme complex, pyruvate is reduced to lactic acid (anaerobic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glycolysis), consistent with the primary role of the RBC in oxygen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transport and delivery, rather than its utilization.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Each mole of glucose yields 2 moles of lactate to maintain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electrochemical and ion gradients across its plasma membrane, then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lactate is excreted into blood.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RBCs, 10-20% of the glycolytic intermediate, 1,3- DPG, is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converted into 2,3- BPG, an allosteric regulator of the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affinity of Hb.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pentose phosphate pathway, accounts for about 10% of glucose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metabolism in the red  cell, this pathway in RBCs has a special role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protection against oxidative stress, while, in nucleated cells, it also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serves as a source of NADPH for biosynthetic reactions and pentoses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 nucleic acid synthesis.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</a:rPr>
              <a:t>Glucose utilization in the red cell</a:t>
            </a:r>
            <a:endParaRPr lang="en-US" sz="2400" b="1" dirty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Glucose is transported through RBC membrane by a facilitated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diffusion by glucose  transporters [(GLUT-1) insulin-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independent  i.e. insulin does not promote glucose transport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RBCs)].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70 kg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person, there are about 5 L of blood and a little over 2 kg (2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L) of RBCs.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cells constitute consume about 20 g of glucose/day, representing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about 10% of total body glucose metabolism.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RBC has the highest specific rate of glucose utilization of any cell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in the body, approximately 10 g of glucose/kg of tissue/day, compared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with ~2.5 g of glucose/kg of tissue/day for the whole body.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RBC, about 90% of glucose (~18 g/day) is metabolized via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glycolysis, yielding ~0.2 mole of lactate.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Despite its high rate of glucose consumption, the RBC has one of the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lowest rates of ATP synthesis of any cell in the body, ~0.2 mole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ATP/day.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Synthesis of 2, 3-bisphosphoglycerate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2,3-BPG is an important product of glycolysis in the RBC, sometimes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reaching 5 mmol /L concentration, comparable with the molar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concentration of Hb in the RBC.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the major phosphorylated intermediate in the RBCs, present at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even higher concentrations than ATP (1-2 mmol/L) or inorganic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phosphate (1 mmol/L).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2,3-BPG is a negative allosteric effector of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affinity to Hb.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decreases the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affinity of deoxy Hb, promoting the release of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peripheral tissue.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presence of 2,3-BPG in the RBC explains the observation that the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affinity of purified HbA is greater than that of whole RBCs.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2,3-BPG concentration ↑in the RBC during adaptation to high altitude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and in anemia, promoting the release of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tissues when the PO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saturation of Hb is ↓ in the lung.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HbF is less sensitive than HbA to the effects of 2,3-BPG, promoting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efficient transfer of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across the placenta from HbA to HbF.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3589A2FBBA34BA98C023B96F7816A" ma:contentTypeVersion="0" ma:contentTypeDescription="Create a new document." ma:contentTypeScope="" ma:versionID="8b003ca6e5cca21a8b26cfeb5f0c38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AC4056-B5C5-4458-AF51-6E0BA242E731}"/>
</file>

<file path=customXml/itemProps2.xml><?xml version="1.0" encoding="utf-8"?>
<ds:datastoreItem xmlns:ds="http://schemas.openxmlformats.org/officeDocument/2006/customXml" ds:itemID="{C65023BC-791F-4472-BCEC-5E8449CC1C4A}"/>
</file>

<file path=customXml/itemProps3.xml><?xml version="1.0" encoding="utf-8"?>
<ds:datastoreItem xmlns:ds="http://schemas.openxmlformats.org/officeDocument/2006/customXml" ds:itemID="{B8271B94-1AF5-46BA-AF3D-19DFD61A2D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2151</Words>
  <Application>Microsoft Office PowerPoint</Application>
  <PresentationFormat>عرض على الشاشة (3:4)‏</PresentationFormat>
  <Paragraphs>333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OF BIOLOGICAL IMPORTANC</dc:title>
  <dc:creator>Samir</dc:creator>
  <cp:lastModifiedBy>mutah</cp:lastModifiedBy>
  <cp:revision>618</cp:revision>
  <dcterms:created xsi:type="dcterms:W3CDTF">2010-12-25T18:51:50Z</dcterms:created>
  <dcterms:modified xsi:type="dcterms:W3CDTF">2020-02-11T09:11:43Z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0x0101001293589A2FBBA34BA98C023B96F7816A</vt:lpwstr>
  </property>
</Properties>
</file>