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9.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sldIdLst>
    <p:sldId id="289" r:id="rId2"/>
    <p:sldId id="257" r:id="rId3"/>
    <p:sldId id="258" r:id="rId4"/>
    <p:sldId id="259" r:id="rId5"/>
    <p:sldId id="262" r:id="rId6"/>
    <p:sldId id="260" r:id="rId7"/>
    <p:sldId id="261" r:id="rId8"/>
    <p:sldId id="263" r:id="rId9"/>
    <p:sldId id="265" r:id="rId10"/>
    <p:sldId id="264" r:id="rId11"/>
    <p:sldId id="267" r:id="rId12"/>
    <p:sldId id="269" r:id="rId13"/>
    <p:sldId id="268" r:id="rId14"/>
    <p:sldId id="275" r:id="rId15"/>
    <p:sldId id="272" r:id="rId16"/>
    <p:sldId id="271" r:id="rId17"/>
    <p:sldId id="273" r:id="rId18"/>
    <p:sldId id="284" r:id="rId19"/>
    <p:sldId id="281" r:id="rId20"/>
    <p:sldId id="283" r:id="rId21"/>
    <p:sldId id="282" r:id="rId22"/>
    <p:sldId id="280" r:id="rId23"/>
    <p:sldId id="279" r:id="rId24"/>
    <p:sldId id="276" r:id="rId25"/>
    <p:sldId id="278"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5" r:id="rId40"/>
    <p:sldId id="306" r:id="rId41"/>
    <p:sldId id="307" r:id="rId42"/>
    <p:sldId id="308" r:id="rId43"/>
    <p:sldId id="309" r:id="rId44"/>
    <p:sldId id="312" r:id="rId45"/>
    <p:sldId id="313" r:id="rId46"/>
    <p:sldId id="314" r:id="rId47"/>
    <p:sldId id="315" r:id="rId48"/>
    <p:sldId id="316" r:id="rId49"/>
    <p:sldId id="31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9" d="100"/>
          <a:sy n="69" d="100"/>
        </p:scale>
        <p:origin x="-1332"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F5766-D41D-44D8-AFF1-A7BEAB24AC83}" type="datetimeFigureOut">
              <a:rPr lang="en-US" smtClean="0"/>
              <a:t>3/12/2022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79DD04-7164-420C-870A-84090451070B}" type="slidenum">
              <a:rPr lang="en-US" smtClean="0"/>
              <a:t>‹#›</a:t>
            </a:fld>
            <a:endParaRPr lang="en-US"/>
          </a:p>
        </p:txBody>
      </p:sp>
    </p:spTree>
    <p:extLst>
      <p:ext uri="{BB962C8B-B14F-4D97-AF65-F5344CB8AC3E}">
        <p14:creationId xmlns:p14="http://schemas.microsoft.com/office/powerpoint/2010/main" val="7081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9DD04-7164-420C-870A-84090451070B}" type="slidenum">
              <a:rPr lang="en-US" smtClean="0"/>
              <a:t>6</a:t>
            </a:fld>
            <a:endParaRPr lang="en-US"/>
          </a:p>
        </p:txBody>
      </p:sp>
    </p:spTree>
    <p:extLst>
      <p:ext uri="{BB962C8B-B14F-4D97-AF65-F5344CB8AC3E}">
        <p14:creationId xmlns:p14="http://schemas.microsoft.com/office/powerpoint/2010/main" val="405565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E87BF-E758-4C73-8119-1AE06A5DE05E}" type="slidenum">
              <a:rPr lang="en-US" smtClean="0"/>
              <a:pPr/>
              <a:t>34</a:t>
            </a:fld>
            <a:endParaRPr lang="en-US"/>
          </a:p>
        </p:txBody>
      </p:sp>
    </p:spTree>
    <p:extLst>
      <p:ext uri="{BB962C8B-B14F-4D97-AF65-F5344CB8AC3E}">
        <p14:creationId xmlns:p14="http://schemas.microsoft.com/office/powerpoint/2010/main" val="280360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4E87BF-E758-4C73-8119-1AE06A5DE05E}" type="slidenum">
              <a:rPr lang="en-US" smtClean="0"/>
              <a:pPr/>
              <a:t>35</a:t>
            </a:fld>
            <a:endParaRPr lang="en-US"/>
          </a:p>
        </p:txBody>
      </p:sp>
    </p:spTree>
    <p:extLst>
      <p:ext uri="{BB962C8B-B14F-4D97-AF65-F5344CB8AC3E}">
        <p14:creationId xmlns:p14="http://schemas.microsoft.com/office/powerpoint/2010/main" val="132002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58DA9D-001A-41B8-868C-637CDFEFCB34}"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92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8DA9D-001A-41B8-868C-637CDFEFCB34}"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22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8DA9D-001A-41B8-868C-637CDFEFCB34}"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36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58DA9D-001A-41B8-868C-637CDFEFCB34}"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26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58DA9D-001A-41B8-868C-637CDFEFCB34}" type="datetimeFigureOut">
              <a:rPr lang="en-US" smtClean="0">
                <a:solidFill>
                  <a:prstClr val="black">
                    <a:tint val="75000"/>
                  </a:prstClr>
                </a:solidFill>
              </a:rPr>
              <a:pPr/>
              <a:t>3/12/2022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98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58DA9D-001A-41B8-868C-637CDFEFCB34}"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06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58DA9D-001A-41B8-868C-637CDFEFCB34}" type="datetimeFigureOut">
              <a:rPr lang="en-US" smtClean="0">
                <a:solidFill>
                  <a:prstClr val="black">
                    <a:tint val="75000"/>
                  </a:prstClr>
                </a:solidFill>
              </a:rPr>
              <a:pPr/>
              <a:t>3/12/2022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04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58DA9D-001A-41B8-868C-637CDFEFCB34}" type="datetimeFigureOut">
              <a:rPr lang="en-US" smtClean="0">
                <a:solidFill>
                  <a:prstClr val="black">
                    <a:tint val="75000"/>
                  </a:prstClr>
                </a:solidFill>
              </a:rPr>
              <a:pPr/>
              <a:t>3/12/2022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412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8DA9D-001A-41B8-868C-637CDFEFCB34}" type="datetimeFigureOut">
              <a:rPr lang="en-US" smtClean="0">
                <a:solidFill>
                  <a:prstClr val="black">
                    <a:tint val="75000"/>
                  </a:prstClr>
                </a:solidFill>
              </a:rPr>
              <a:pPr/>
              <a:t>3/12/2022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73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8DA9D-001A-41B8-868C-637CDFEFCB34}"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71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58DA9D-001A-41B8-868C-637CDFEFCB34}" type="datetimeFigureOut">
              <a:rPr lang="en-US" smtClean="0">
                <a:solidFill>
                  <a:prstClr val="black">
                    <a:tint val="75000"/>
                  </a:prstClr>
                </a:solidFill>
              </a:rPr>
              <a:pPr/>
              <a:t>3/12/2022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8EC0E6-5D51-4167-BF10-8219086132E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6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83573-6777-489F-93CB-8ADE679ABBAC}" type="datetimeFigureOut">
              <a:rPr lang="en-US" smtClean="0"/>
              <a:t>3/12/2022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990FE-F1D3-43DD-87D4-92E07E77DA57}" type="slidenum">
              <a:rPr lang="en-US" smtClean="0"/>
              <a:t>‹#›</a:t>
            </a:fld>
            <a:endParaRPr lang="en-US"/>
          </a:p>
        </p:txBody>
      </p:sp>
    </p:spTree>
    <p:extLst>
      <p:ext uri="{BB962C8B-B14F-4D97-AF65-F5344CB8AC3E}">
        <p14:creationId xmlns:p14="http://schemas.microsoft.com/office/powerpoint/2010/main" val="40616198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Soft Tissue Tumor</a:t>
            </a:r>
          </a:p>
        </p:txBody>
      </p:sp>
      <p:sp>
        <p:nvSpPr>
          <p:cNvPr id="3" name="Subtitle 2"/>
          <p:cNvSpPr>
            <a:spLocks noGrp="1"/>
          </p:cNvSpPr>
          <p:nvPr>
            <p:ph type="subTitle" idx="1"/>
          </p:nvPr>
        </p:nvSpPr>
        <p:spPr>
          <a:xfrm>
            <a:off x="1115616" y="3861048"/>
            <a:ext cx="6400800" cy="1752600"/>
          </a:xfrm>
        </p:spPr>
        <p:txBody>
          <a:bodyPr>
            <a:normAutofit fontScale="62500" lnSpcReduction="20000"/>
          </a:bodyPr>
          <a:lstStyle/>
          <a:p>
            <a:r>
              <a:rPr lang="en-US" b="1" dirty="0">
                <a:solidFill>
                  <a:schemeClr val="tx1"/>
                </a:solidFill>
              </a:rPr>
              <a:t>Dr. </a:t>
            </a:r>
            <a:r>
              <a:rPr lang="en-US" b="1" dirty="0" err="1" smtClean="0">
                <a:solidFill>
                  <a:schemeClr val="tx1"/>
                </a:solidFill>
              </a:rPr>
              <a:t>Bushra</a:t>
            </a:r>
            <a:r>
              <a:rPr lang="en-US" b="1" dirty="0" smtClean="0">
                <a:solidFill>
                  <a:schemeClr val="tx1"/>
                </a:solidFill>
              </a:rPr>
              <a:t> </a:t>
            </a:r>
            <a:r>
              <a:rPr lang="en-US" b="1" dirty="0" err="1" smtClean="0">
                <a:solidFill>
                  <a:schemeClr val="tx1"/>
                </a:solidFill>
              </a:rPr>
              <a:t>AlTarawneh</a:t>
            </a:r>
            <a:r>
              <a:rPr lang="en-US" b="1" dirty="0" smtClean="0">
                <a:solidFill>
                  <a:schemeClr val="tx1"/>
                </a:solidFill>
              </a:rPr>
              <a:t>, MD</a:t>
            </a:r>
            <a:endParaRPr lang="en-US" b="1" dirty="0">
              <a:solidFill>
                <a:schemeClr val="tx1"/>
              </a:solidFill>
            </a:endParaRPr>
          </a:p>
          <a:p>
            <a:r>
              <a:rPr lang="en-US" b="1" dirty="0">
                <a:solidFill>
                  <a:schemeClr val="tx1"/>
                </a:solidFill>
              </a:rPr>
              <a:t>Anatomical pathology </a:t>
            </a:r>
            <a:br>
              <a:rPr lang="en-US" b="1" dirty="0">
                <a:solidFill>
                  <a:schemeClr val="tx1"/>
                </a:solidFill>
              </a:rPr>
            </a:br>
            <a:r>
              <a:rPr lang="en-US" b="1" dirty="0">
                <a:solidFill>
                  <a:schemeClr val="tx1"/>
                </a:solidFill>
              </a:rPr>
              <a:t>Mutah University</a:t>
            </a:r>
            <a:br>
              <a:rPr lang="en-US" b="1" dirty="0">
                <a:solidFill>
                  <a:schemeClr val="tx1"/>
                </a:solidFill>
              </a:rPr>
            </a:br>
            <a:r>
              <a:rPr lang="en-US" b="1" dirty="0">
                <a:solidFill>
                  <a:schemeClr val="tx1"/>
                </a:solidFill>
              </a:rPr>
              <a:t>School of Medicine- Department of </a:t>
            </a:r>
            <a:r>
              <a:rPr lang="en-US" b="1" dirty="0" smtClean="0">
                <a:solidFill>
                  <a:schemeClr val="tx1"/>
                </a:solidFill>
              </a:rPr>
              <a:t>Microbiology</a:t>
            </a:r>
            <a:r>
              <a:rPr lang="en-US" b="1" dirty="0" smtClean="0">
                <a:solidFill>
                  <a:schemeClr val="tx1"/>
                </a:solidFill>
              </a:rPr>
              <a:t> </a:t>
            </a:r>
            <a:r>
              <a:rPr lang="en-US" b="1" dirty="0">
                <a:solidFill>
                  <a:schemeClr val="tx1"/>
                </a:solidFill>
              </a:rPr>
              <a:t>&amp; Pathology</a:t>
            </a:r>
            <a:r>
              <a:rPr lang="en-US" dirty="0" smtClean="0">
                <a:solidFill>
                  <a:schemeClr val="tx1"/>
                </a:solidFill>
              </a:rPr>
              <a:t/>
            </a:r>
            <a:br>
              <a:rPr lang="en-US" dirty="0" smtClean="0">
                <a:solidFill>
                  <a:schemeClr val="tx1"/>
                </a:solidFill>
              </a:rPr>
            </a:br>
            <a:r>
              <a:rPr lang="en-US" b="1" dirty="0" smtClean="0">
                <a:solidFill>
                  <a:schemeClr val="tx1"/>
                </a:solidFill>
              </a:rPr>
              <a:t>MSS lectures </a:t>
            </a:r>
            <a:r>
              <a:rPr lang="en-US" b="1" dirty="0" smtClean="0">
                <a:solidFill>
                  <a:schemeClr val="tx1"/>
                </a:solidFill>
              </a:rPr>
              <a:t>2022</a:t>
            </a:r>
            <a:endParaRPr lang="en-US" b="1" dirty="0">
              <a:solidFill>
                <a:schemeClr val="tx1"/>
              </a:solidFill>
            </a:endParaRPr>
          </a:p>
        </p:txBody>
      </p:sp>
      <p:pic>
        <p:nvPicPr>
          <p:cNvPr id="4" name="Picture 3"/>
          <p:cNvPicPr>
            <a:picLocks noChangeAspect="1"/>
          </p:cNvPicPr>
          <p:nvPr/>
        </p:nvPicPr>
        <p:blipFill rotWithShape="1">
          <a:blip r:embed="rId2"/>
          <a:srcRect l="53620" t="35615" r="19515" b="22573"/>
          <a:stretch/>
        </p:blipFill>
        <p:spPr>
          <a:xfrm>
            <a:off x="7220519" y="4100524"/>
            <a:ext cx="1560963" cy="2149523"/>
          </a:xfrm>
          <a:prstGeom prst="rect">
            <a:avLst/>
          </a:prstGeom>
        </p:spPr>
      </p:pic>
    </p:spTree>
    <p:extLst>
      <p:ext uri="{BB962C8B-B14F-4D97-AF65-F5344CB8AC3E}">
        <p14:creationId xmlns:p14="http://schemas.microsoft.com/office/powerpoint/2010/main" val="1612457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0"/>
            <a:ext cx="8856984" cy="6007291"/>
          </a:xfrm>
        </p:spPr>
        <p:txBody>
          <a:bodyPr>
            <a:normAutofit fontScale="70000" lnSpcReduction="20000"/>
          </a:bodyPr>
          <a:lstStyle/>
          <a:p>
            <a:pPr marL="109728" indent="0">
              <a:buNone/>
            </a:pPr>
            <a:endParaRPr lang="en-US" b="1" dirty="0" smtClean="0">
              <a:solidFill>
                <a:srgbClr val="FF0000"/>
              </a:solidFill>
            </a:endParaRPr>
          </a:p>
          <a:p>
            <a:pPr marL="109728" indent="0">
              <a:buNone/>
            </a:pPr>
            <a:r>
              <a:rPr lang="en-US" sz="3900" b="1" dirty="0" smtClean="0">
                <a:solidFill>
                  <a:srgbClr val="FF0000"/>
                </a:solidFill>
              </a:rPr>
              <a:t>LIPOMYOSARCOMA</a:t>
            </a:r>
            <a:r>
              <a:rPr lang="en-US" b="1" dirty="0">
                <a:solidFill>
                  <a:srgbClr val="FF0000"/>
                </a:solidFill>
              </a:rPr>
              <a:t>:</a:t>
            </a:r>
            <a:br>
              <a:rPr lang="en-US" b="1" dirty="0">
                <a:solidFill>
                  <a:srgbClr val="FF0000"/>
                </a:solidFill>
              </a:rPr>
            </a:br>
            <a:endParaRPr lang="en-US" b="1" dirty="0" smtClean="0">
              <a:solidFill>
                <a:srgbClr val="FF0000"/>
              </a:solidFill>
            </a:endParaRPr>
          </a:p>
          <a:p>
            <a:r>
              <a:rPr lang="en-US" dirty="0" err="1" smtClean="0"/>
              <a:t>Liposarcomas</a:t>
            </a:r>
            <a:r>
              <a:rPr lang="en-US" dirty="0" smtClean="0"/>
              <a:t> </a:t>
            </a:r>
            <a:r>
              <a:rPr lang="en-US" dirty="0"/>
              <a:t>are malignant neoplasms with adipocyte differentiation.</a:t>
            </a:r>
          </a:p>
          <a:p>
            <a:r>
              <a:rPr lang="en-US" dirty="0"/>
              <a:t>They occur most commonly in the fifth </a:t>
            </a:r>
            <a:r>
              <a:rPr lang="en-US" dirty="0" smtClean="0"/>
              <a:t>and sixth </a:t>
            </a:r>
            <a:r>
              <a:rPr lang="en-US" dirty="0"/>
              <a:t>decades of life. </a:t>
            </a:r>
            <a:endParaRPr lang="en-US" dirty="0" smtClean="0"/>
          </a:p>
          <a:p>
            <a:r>
              <a:rPr lang="en-US" dirty="0" smtClean="0"/>
              <a:t>Most </a:t>
            </a:r>
            <a:r>
              <a:rPr lang="en-US" dirty="0" err="1"/>
              <a:t>liposarcomas</a:t>
            </a:r>
            <a:r>
              <a:rPr lang="en-US" dirty="0"/>
              <a:t> arise in the </a:t>
            </a:r>
            <a:r>
              <a:rPr lang="en-US" dirty="0" smtClean="0"/>
              <a:t>deep soft </a:t>
            </a:r>
            <a:r>
              <a:rPr lang="en-US" dirty="0"/>
              <a:t>tissues or in the </a:t>
            </a:r>
            <a:r>
              <a:rPr lang="en-US" dirty="0" err="1"/>
              <a:t>retroperitoneum</a:t>
            </a:r>
            <a:r>
              <a:rPr lang="en-US" dirty="0"/>
              <a:t>. </a:t>
            </a:r>
            <a:endParaRPr lang="en-US" dirty="0" smtClean="0"/>
          </a:p>
          <a:p>
            <a:r>
              <a:rPr lang="en-US" dirty="0" smtClean="0"/>
              <a:t>The </a:t>
            </a:r>
            <a:r>
              <a:rPr lang="en-US" dirty="0"/>
              <a:t>prognosis </a:t>
            </a:r>
            <a:r>
              <a:rPr lang="en-US" dirty="0" smtClean="0"/>
              <a:t>of </a:t>
            </a:r>
            <a:r>
              <a:rPr lang="en-US" dirty="0" err="1" smtClean="0"/>
              <a:t>liposarcomas</a:t>
            </a:r>
            <a:r>
              <a:rPr lang="en-US" dirty="0" smtClean="0"/>
              <a:t> </a:t>
            </a:r>
            <a:r>
              <a:rPr lang="en-US" dirty="0"/>
              <a:t>is greatly influenced by the </a:t>
            </a:r>
            <a:r>
              <a:rPr lang="en-US" dirty="0" smtClean="0"/>
              <a:t>histologic subtype:</a:t>
            </a:r>
          </a:p>
          <a:p>
            <a:pPr marL="624078" indent="-514350">
              <a:buFont typeface="+mj-lt"/>
              <a:buAutoNum type="arabicPeriod"/>
            </a:pPr>
            <a:r>
              <a:rPr lang="en-US" dirty="0" smtClean="0"/>
              <a:t>Well-differentiated .</a:t>
            </a:r>
          </a:p>
          <a:p>
            <a:pPr marL="624078" indent="-514350">
              <a:buFont typeface="+mj-lt"/>
              <a:buAutoNum type="arabicPeriod"/>
            </a:pPr>
            <a:r>
              <a:rPr lang="en-US" dirty="0" smtClean="0"/>
              <a:t>Aggressive </a:t>
            </a:r>
            <a:r>
              <a:rPr lang="en-US" dirty="0" err="1"/>
              <a:t>myxoid</a:t>
            </a:r>
            <a:r>
              <a:rPr lang="en-US" dirty="0"/>
              <a:t>/round </a:t>
            </a:r>
            <a:r>
              <a:rPr lang="en-US" dirty="0" smtClean="0"/>
              <a:t>cell.</a:t>
            </a:r>
          </a:p>
          <a:p>
            <a:pPr marL="624078" indent="-514350">
              <a:buFont typeface="+mj-lt"/>
              <a:buAutoNum type="arabicPeriod"/>
            </a:pPr>
            <a:r>
              <a:rPr lang="en-US" dirty="0"/>
              <a:t>P</a:t>
            </a:r>
            <a:r>
              <a:rPr lang="en-US" dirty="0" smtClean="0"/>
              <a:t>leomorphic variants</a:t>
            </a:r>
          </a:p>
          <a:p>
            <a:pPr marL="624078" indent="-514350">
              <a:buFont typeface="+mj-lt"/>
              <a:buAutoNum type="arabicPeriod"/>
            </a:pPr>
            <a:endParaRPr lang="en-US" dirty="0"/>
          </a:p>
          <a:p>
            <a:pPr>
              <a:buFont typeface="Wingdings" panose="05000000000000000000" pitchFamily="2" charset="2"/>
              <a:buChar char="Ø"/>
            </a:pPr>
            <a:r>
              <a:rPr lang="en-US" dirty="0"/>
              <a:t>In </a:t>
            </a:r>
            <a:r>
              <a:rPr lang="en-US" dirty="0" smtClean="0"/>
              <a:t>most cases</a:t>
            </a:r>
            <a:r>
              <a:rPr lang="en-US" dirty="0"/>
              <a:t>, cells indicative of fatty differentiation known </a:t>
            </a:r>
            <a:r>
              <a:rPr lang="en-US" dirty="0" smtClean="0"/>
              <a:t>as </a:t>
            </a:r>
            <a:r>
              <a:rPr lang="en-US" dirty="0" err="1" smtClean="0">
                <a:solidFill>
                  <a:srgbClr val="FF0000"/>
                </a:solidFill>
              </a:rPr>
              <a:t>lipoblasts</a:t>
            </a:r>
            <a:r>
              <a:rPr lang="en-US" dirty="0" smtClean="0">
                <a:solidFill>
                  <a:srgbClr val="FF0000"/>
                </a:solidFill>
              </a:rPr>
              <a:t> </a:t>
            </a:r>
            <a:r>
              <a:rPr lang="en-US" dirty="0" smtClean="0"/>
              <a:t>are </a:t>
            </a:r>
            <a:r>
              <a:rPr lang="en-US" dirty="0"/>
              <a:t>present; they have cytoplasmic lipid vacuoles</a:t>
            </a:r>
          </a:p>
          <a:p>
            <a:pPr marL="109728" indent="0">
              <a:buNone/>
            </a:pPr>
            <a:r>
              <a:rPr lang="en-US" dirty="0"/>
              <a:t>that scallop </a:t>
            </a:r>
            <a:r>
              <a:rPr lang="en-US" dirty="0" smtClean="0"/>
              <a:t>the nucleus and </a:t>
            </a:r>
            <a:r>
              <a:rPr lang="en-US" dirty="0"/>
              <a:t>appearance </a:t>
            </a:r>
            <a:r>
              <a:rPr lang="en-US" dirty="0" smtClean="0"/>
              <a:t>recapitulating that </a:t>
            </a:r>
            <a:r>
              <a:rPr lang="en-US" dirty="0"/>
              <a:t>of fetal fat cells.</a:t>
            </a:r>
          </a:p>
        </p:txBody>
      </p:sp>
      <p:sp>
        <p:nvSpPr>
          <p:cNvPr id="5" name="Down Arrow 4"/>
          <p:cNvSpPr/>
          <p:nvPr/>
        </p:nvSpPr>
        <p:spPr>
          <a:xfrm>
            <a:off x="5292080" y="3068960"/>
            <a:ext cx="360040"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75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1143000"/>
          </a:xfrm>
        </p:spPr>
        <p:txBody>
          <a:bodyPr>
            <a:noAutofit/>
          </a:bodyPr>
          <a:lstStyle/>
          <a:p>
            <a:r>
              <a:rPr lang="en-US" sz="2000" dirty="0" err="1"/>
              <a:t>Myxoid</a:t>
            </a:r>
            <a:r>
              <a:rPr lang="en-US" sz="2000" dirty="0"/>
              <a:t> </a:t>
            </a:r>
            <a:r>
              <a:rPr lang="en-US" sz="2000" dirty="0" err="1"/>
              <a:t>liposarcoma</a:t>
            </a:r>
            <a:r>
              <a:rPr lang="en-US" sz="2000" dirty="0"/>
              <a:t>. Adult-appearing fat cells and </a:t>
            </a:r>
            <a:r>
              <a:rPr lang="en-US" sz="2000" dirty="0" smtClean="0"/>
              <a:t>more primitive </a:t>
            </a:r>
            <a:r>
              <a:rPr lang="en-US" sz="2000" dirty="0"/>
              <a:t>cells, with lipid vacuoles (</a:t>
            </a:r>
            <a:r>
              <a:rPr lang="en-US" sz="2000" dirty="0" err="1"/>
              <a:t>lipoblasts</a:t>
            </a:r>
            <a:r>
              <a:rPr lang="en-US" sz="2000" dirty="0"/>
              <a:t>), are scattered in </a:t>
            </a:r>
            <a:r>
              <a:rPr lang="en-US" sz="2000" dirty="0" smtClean="0"/>
              <a:t>abundant </a:t>
            </a:r>
            <a:r>
              <a:rPr lang="en-US" sz="2000" dirty="0" err="1" smtClean="0"/>
              <a:t>myxoid</a:t>
            </a:r>
            <a:r>
              <a:rPr lang="en-US" sz="2000" dirty="0" smtClean="0"/>
              <a:t> </a:t>
            </a:r>
            <a:r>
              <a:rPr lang="en-US" sz="2000" dirty="0"/>
              <a:t>matrix and a rich, arborizing capillary network.</a:t>
            </a:r>
          </a:p>
        </p:txBody>
      </p:sp>
      <p:sp>
        <p:nvSpPr>
          <p:cNvPr id="2" name="Content Placeholder 1"/>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623" y="2060848"/>
            <a:ext cx="651510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95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2- FIBROUS </a:t>
            </a:r>
            <a:r>
              <a:rPr lang="en-US" dirty="0"/>
              <a:t>TUMORS AND</a:t>
            </a:r>
            <a:br>
              <a:rPr lang="en-US" dirty="0"/>
            </a:br>
            <a:r>
              <a:rPr lang="en-US" dirty="0"/>
              <a:t>TUMOR-LIKE LESIONS</a:t>
            </a:r>
          </a:p>
        </p:txBody>
      </p:sp>
      <p:sp>
        <p:nvSpPr>
          <p:cNvPr id="2" name="Content Placeholder 1"/>
          <p:cNvSpPr>
            <a:spLocks noGrp="1"/>
          </p:cNvSpPr>
          <p:nvPr>
            <p:ph idx="1"/>
          </p:nvPr>
        </p:nvSpPr>
        <p:spPr>
          <a:xfrm>
            <a:off x="0" y="1481328"/>
            <a:ext cx="9036496" cy="4525963"/>
          </a:xfrm>
        </p:spPr>
        <p:txBody>
          <a:bodyPr/>
          <a:lstStyle/>
          <a:p>
            <a:pPr marL="109728" indent="0">
              <a:buNone/>
            </a:pPr>
            <a:r>
              <a:rPr lang="en-US" dirty="0"/>
              <a:t>Fibrous tissue proliferations are a </a:t>
            </a:r>
            <a:r>
              <a:rPr lang="en-US" dirty="0" smtClean="0"/>
              <a:t>heterogeneous </a:t>
            </a:r>
            <a:r>
              <a:rPr lang="en-US" dirty="0"/>
              <a:t>group </a:t>
            </a:r>
            <a:r>
              <a:rPr lang="en-US" dirty="0" smtClean="0"/>
              <a:t>of lesions.</a:t>
            </a:r>
          </a:p>
          <a:p>
            <a:pPr marL="109728" indent="0">
              <a:buNone/>
            </a:pPr>
            <a:endParaRPr lang="en-US" dirty="0"/>
          </a:p>
          <a:p>
            <a:pPr marL="109728" indent="0">
              <a:buNone/>
            </a:pPr>
            <a:r>
              <a:rPr lang="en-US" dirty="0" smtClean="0"/>
              <a:t>It includes:</a:t>
            </a:r>
          </a:p>
          <a:p>
            <a:pPr marL="109728" indent="0">
              <a:buNone/>
            </a:pPr>
            <a:r>
              <a:rPr lang="en-US" dirty="0" smtClean="0"/>
              <a:t>1- Reactive </a:t>
            </a:r>
            <a:r>
              <a:rPr lang="en-US" dirty="0"/>
              <a:t>Proliferations</a:t>
            </a:r>
            <a:r>
              <a:rPr lang="en-US" dirty="0" smtClean="0"/>
              <a:t>:- Nodular </a:t>
            </a:r>
            <a:r>
              <a:rPr lang="en-US" dirty="0"/>
              <a:t>Fasciitis</a:t>
            </a:r>
            <a:endParaRPr lang="en-US" dirty="0" smtClean="0"/>
          </a:p>
          <a:p>
            <a:pPr marL="109728" indent="0">
              <a:buNone/>
            </a:pPr>
            <a:r>
              <a:rPr lang="en-US" dirty="0"/>
              <a:t>2- </a:t>
            </a:r>
            <a:r>
              <a:rPr lang="en-US" dirty="0" smtClean="0"/>
              <a:t>In </a:t>
            </a:r>
            <a:r>
              <a:rPr lang="en-US" dirty="0"/>
              <a:t>the middle :- </a:t>
            </a:r>
            <a:r>
              <a:rPr lang="en-US" dirty="0" err="1"/>
              <a:t>Fibromatoses</a:t>
            </a:r>
            <a:endParaRPr lang="en-US" dirty="0" smtClean="0"/>
          </a:p>
          <a:p>
            <a:pPr marL="109728" indent="0">
              <a:buNone/>
            </a:pPr>
            <a:r>
              <a:rPr lang="en-US" dirty="0"/>
              <a:t>3- Neoplasm:-</a:t>
            </a:r>
            <a:r>
              <a:rPr lang="en-US" dirty="0" err="1"/>
              <a:t>Fibrosarcoma</a:t>
            </a:r>
            <a:endParaRPr lang="en-US" dirty="0"/>
          </a:p>
        </p:txBody>
      </p:sp>
    </p:spTree>
    <p:extLst>
      <p:ext uri="{BB962C8B-B14F-4D97-AF65-F5344CB8AC3E}">
        <p14:creationId xmlns:p14="http://schemas.microsoft.com/office/powerpoint/2010/main" val="3597439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4">
                    <a:lumMod val="60000"/>
                    <a:lumOff val="40000"/>
                  </a:schemeClr>
                </a:solidFill>
              </a:rPr>
              <a:t>Reactive Proliferations</a:t>
            </a:r>
          </a:p>
        </p:txBody>
      </p:sp>
      <p:sp>
        <p:nvSpPr>
          <p:cNvPr id="2" name="Content Placeholder 1"/>
          <p:cNvSpPr>
            <a:spLocks noGrp="1"/>
          </p:cNvSpPr>
          <p:nvPr>
            <p:ph idx="1"/>
          </p:nvPr>
        </p:nvSpPr>
        <p:spPr>
          <a:xfrm>
            <a:off x="0" y="1481328"/>
            <a:ext cx="9252520" cy="4525963"/>
          </a:xfrm>
        </p:spPr>
        <p:txBody>
          <a:bodyPr>
            <a:normAutofit lnSpcReduction="10000"/>
          </a:bodyPr>
          <a:lstStyle/>
          <a:p>
            <a:pPr marL="109728" indent="0">
              <a:buNone/>
            </a:pPr>
            <a:r>
              <a:rPr lang="en-US" dirty="0">
                <a:solidFill>
                  <a:srgbClr val="FF0000"/>
                </a:solidFill>
              </a:rPr>
              <a:t>Nodular Fasciitis</a:t>
            </a:r>
          </a:p>
          <a:p>
            <a:pPr>
              <a:buFont typeface="Wingdings" panose="05000000000000000000" pitchFamily="2" charset="2"/>
              <a:buChar char="ü"/>
            </a:pPr>
            <a:r>
              <a:rPr lang="en-US" dirty="0"/>
              <a:t>Nodular fasciitis is a self-limited fibroblastic </a:t>
            </a:r>
            <a:r>
              <a:rPr lang="en-US" dirty="0" smtClean="0"/>
              <a:t>proliferation that </a:t>
            </a:r>
            <a:r>
              <a:rPr lang="en-US" dirty="0"/>
              <a:t>typically occurs in adults on </a:t>
            </a:r>
            <a:r>
              <a:rPr lang="en-US" dirty="0" smtClean="0"/>
              <a:t>the </a:t>
            </a:r>
            <a:r>
              <a:rPr lang="en-US" dirty="0"/>
              <a:t>forearm, the chest, or the back. </a:t>
            </a:r>
            <a:endParaRPr lang="en-US" dirty="0" smtClean="0"/>
          </a:p>
          <a:p>
            <a:pPr>
              <a:buFont typeface="Wingdings" panose="05000000000000000000" pitchFamily="2" charset="2"/>
              <a:buChar char="ü"/>
            </a:pPr>
            <a:r>
              <a:rPr lang="en-US" dirty="0" smtClean="0"/>
              <a:t>Patients characteristically present </a:t>
            </a:r>
            <a:r>
              <a:rPr lang="en-US" dirty="0"/>
              <a:t>with a several-week history of a solitary</a:t>
            </a:r>
            <a:r>
              <a:rPr lang="en-US" dirty="0" smtClean="0"/>
              <a:t>, rapidly </a:t>
            </a:r>
            <a:r>
              <a:rPr lang="en-US" dirty="0"/>
              <a:t>growing, and occasionally painful mass.</a:t>
            </a:r>
          </a:p>
          <a:p>
            <a:pPr>
              <a:buFont typeface="Wingdings" panose="05000000000000000000" pitchFamily="2" charset="2"/>
              <a:buChar char="ü"/>
            </a:pPr>
            <a:r>
              <a:rPr lang="en-US" dirty="0"/>
              <a:t>Preceding trauma is noted in 10% to 15% of cases. </a:t>
            </a:r>
            <a:endParaRPr lang="en-US" dirty="0" smtClean="0"/>
          </a:p>
          <a:p>
            <a:pPr>
              <a:buFont typeface="Wingdings" panose="05000000000000000000" pitchFamily="2" charset="2"/>
              <a:buChar char="ü"/>
            </a:pPr>
            <a:r>
              <a:rPr lang="en-US" dirty="0" smtClean="0"/>
              <a:t>Nodular fasciitis </a:t>
            </a:r>
            <a:r>
              <a:rPr lang="en-US" dirty="0"/>
              <a:t>rarely recurs after excision.</a:t>
            </a:r>
          </a:p>
        </p:txBody>
      </p:sp>
    </p:spTree>
    <p:extLst>
      <p:ext uri="{BB962C8B-B14F-4D97-AF65-F5344CB8AC3E}">
        <p14:creationId xmlns:p14="http://schemas.microsoft.com/office/powerpoint/2010/main" val="337777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74638"/>
            <a:ext cx="8964488" cy="1143000"/>
          </a:xfrm>
        </p:spPr>
        <p:txBody>
          <a:bodyPr>
            <a:noAutofit/>
          </a:bodyPr>
          <a:lstStyle/>
          <a:p>
            <a:r>
              <a:rPr lang="en-US" sz="2000" dirty="0"/>
              <a:t>Nodular fasciitis. A highly cellular lesion composed </a:t>
            </a:r>
            <a:r>
              <a:rPr lang="en-US" sz="2000" dirty="0" smtClean="0"/>
              <a:t>of plump</a:t>
            </a:r>
            <a:r>
              <a:rPr lang="en-US" sz="2000" dirty="0"/>
              <a:t>, randomly oriented spindle cells surrounded by </a:t>
            </a:r>
            <a:r>
              <a:rPr lang="en-US" sz="2000" dirty="0" err="1"/>
              <a:t>myxoid</a:t>
            </a:r>
            <a:r>
              <a:rPr lang="en-US" sz="2000" dirty="0"/>
              <a:t> stroma</a:t>
            </a:r>
            <a:r>
              <a:rPr lang="en-US" sz="2000" dirty="0" smtClean="0"/>
              <a:t>. </a:t>
            </a:r>
            <a:br>
              <a:rPr lang="en-US" sz="2000" dirty="0" smtClean="0"/>
            </a:br>
            <a:r>
              <a:rPr lang="en-US" sz="2000" dirty="0" smtClean="0"/>
              <a:t>Note </a:t>
            </a:r>
            <a:r>
              <a:rPr lang="en-US" sz="2000" dirty="0"/>
              <a:t>the prominent mitotic activity</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84014" y="2561111"/>
            <a:ext cx="3975971" cy="2604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921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solidFill>
                  <a:schemeClr val="accent4">
                    <a:lumMod val="60000"/>
                    <a:lumOff val="40000"/>
                  </a:schemeClr>
                </a:solidFill>
              </a:rPr>
              <a:t>Fibromatoses</a:t>
            </a:r>
            <a:endParaRPr lang="en-US" dirty="0">
              <a:solidFill>
                <a:schemeClr val="accent4">
                  <a:lumMod val="60000"/>
                  <a:lumOff val="40000"/>
                </a:schemeClr>
              </a:solidFill>
            </a:endParaRPr>
          </a:p>
        </p:txBody>
      </p:sp>
      <p:sp>
        <p:nvSpPr>
          <p:cNvPr id="2" name="Content Placeholder 1"/>
          <p:cNvSpPr>
            <a:spLocks noGrp="1"/>
          </p:cNvSpPr>
          <p:nvPr>
            <p:ph idx="1"/>
          </p:nvPr>
        </p:nvSpPr>
        <p:spPr>
          <a:xfrm>
            <a:off x="0" y="1124744"/>
            <a:ext cx="9036496" cy="5328592"/>
          </a:xfrm>
        </p:spPr>
        <p:txBody>
          <a:bodyPr>
            <a:normAutofit fontScale="70000" lnSpcReduction="20000"/>
          </a:bodyPr>
          <a:lstStyle/>
          <a:p>
            <a:r>
              <a:rPr lang="en-US" dirty="0"/>
              <a:t>The </a:t>
            </a:r>
            <a:r>
              <a:rPr lang="en-US" dirty="0" err="1"/>
              <a:t>fibromatoses</a:t>
            </a:r>
            <a:r>
              <a:rPr lang="en-US" dirty="0"/>
              <a:t> are a group of fibroblastic </a:t>
            </a:r>
            <a:r>
              <a:rPr lang="en-US" dirty="0" smtClean="0"/>
              <a:t>proliferations distinguished by:</a:t>
            </a:r>
          </a:p>
          <a:p>
            <a:pPr>
              <a:buFont typeface="Wingdings" panose="05000000000000000000" pitchFamily="2" charset="2"/>
              <a:buChar char="§"/>
            </a:pPr>
            <a:r>
              <a:rPr lang="en-US" dirty="0" smtClean="0"/>
              <a:t>Their </a:t>
            </a:r>
            <a:r>
              <a:rPr lang="en-US" dirty="0"/>
              <a:t>tendency to grow in an </a:t>
            </a:r>
            <a:r>
              <a:rPr lang="en-US" dirty="0" smtClean="0"/>
              <a:t>infiltrative fashion.</a:t>
            </a:r>
          </a:p>
          <a:p>
            <a:pPr>
              <a:buFont typeface="Wingdings" panose="05000000000000000000" pitchFamily="2" charset="2"/>
              <a:buChar char="§"/>
            </a:pPr>
            <a:r>
              <a:rPr lang="en-US" dirty="0" smtClean="0"/>
              <a:t>To </a:t>
            </a:r>
            <a:r>
              <a:rPr lang="en-US" dirty="0"/>
              <a:t>recur after surgical removal.</a:t>
            </a:r>
          </a:p>
          <a:p>
            <a:pPr>
              <a:buFont typeface="Wingdings" panose="05000000000000000000" pitchFamily="2" charset="2"/>
              <a:buChar char="§"/>
            </a:pPr>
            <a:r>
              <a:rPr lang="en-US" dirty="0" smtClean="0"/>
              <a:t>Locally aggressive.</a:t>
            </a:r>
          </a:p>
          <a:p>
            <a:pPr>
              <a:buFont typeface="Wingdings" panose="05000000000000000000" pitchFamily="2" charset="2"/>
              <a:buChar char="§"/>
            </a:pPr>
            <a:r>
              <a:rPr lang="en-US" dirty="0" smtClean="0"/>
              <a:t>They </a:t>
            </a:r>
            <a:r>
              <a:rPr lang="en-US" dirty="0"/>
              <a:t>do </a:t>
            </a:r>
            <a:r>
              <a:rPr lang="en-US" dirty="0" smtClean="0"/>
              <a:t>not metastasize</a:t>
            </a:r>
            <a:r>
              <a:rPr lang="en-US" dirty="0"/>
              <a:t>. </a:t>
            </a:r>
            <a:endParaRPr lang="en-US" dirty="0" smtClean="0"/>
          </a:p>
          <a:p>
            <a:pPr>
              <a:buFont typeface="Wingdings" panose="05000000000000000000" pitchFamily="2" charset="2"/>
              <a:buChar char="§"/>
            </a:pPr>
            <a:endParaRPr lang="en-US" dirty="0"/>
          </a:p>
          <a:p>
            <a:pPr>
              <a:buFont typeface="Wingdings" panose="05000000000000000000" pitchFamily="2" charset="2"/>
              <a:buChar char="§"/>
            </a:pPr>
            <a:r>
              <a:rPr lang="en-US" dirty="0">
                <a:solidFill>
                  <a:srgbClr val="FF0000"/>
                </a:solidFill>
              </a:rPr>
              <a:t>Macroscopically</a:t>
            </a:r>
            <a:r>
              <a:rPr lang="en-US" dirty="0" smtClean="0"/>
              <a:t>: </a:t>
            </a:r>
            <a:r>
              <a:rPr lang="en-US" dirty="0" err="1" smtClean="0"/>
              <a:t>Fibromatoses</a:t>
            </a:r>
            <a:r>
              <a:rPr lang="en-US" dirty="0" smtClean="0"/>
              <a:t> </a:t>
            </a:r>
            <a:r>
              <a:rPr lang="en-US" dirty="0"/>
              <a:t>are gray-white, firm to rubbery, poorly </a:t>
            </a:r>
            <a:r>
              <a:rPr lang="en-US" dirty="0" smtClean="0"/>
              <a:t>demarcated, infiltrative </a:t>
            </a:r>
            <a:r>
              <a:rPr lang="en-US" dirty="0"/>
              <a:t>masses 1 to 15 cm in greatest dimension.</a:t>
            </a:r>
          </a:p>
          <a:p>
            <a:pPr>
              <a:buFont typeface="Wingdings" panose="05000000000000000000" pitchFamily="2" charset="2"/>
              <a:buChar char="§"/>
            </a:pPr>
            <a:endParaRPr lang="en-US" dirty="0" smtClean="0"/>
          </a:p>
          <a:p>
            <a:pPr>
              <a:buFont typeface="Wingdings" panose="05000000000000000000" pitchFamily="2" charset="2"/>
              <a:buChar char="§"/>
            </a:pPr>
            <a:r>
              <a:rPr lang="en-US" dirty="0" smtClean="0">
                <a:solidFill>
                  <a:srgbClr val="FF0000"/>
                </a:solidFill>
              </a:rPr>
              <a:t>Microscopically:</a:t>
            </a:r>
          </a:p>
          <a:p>
            <a:pPr>
              <a:buFontTx/>
              <a:buChar char="-"/>
            </a:pPr>
            <a:r>
              <a:rPr lang="en-US" dirty="0" smtClean="0"/>
              <a:t>On </a:t>
            </a:r>
            <a:r>
              <a:rPr lang="en-US" dirty="0"/>
              <a:t>histologic examination, they are composed of </a:t>
            </a:r>
            <a:r>
              <a:rPr lang="en-US" dirty="0" smtClean="0"/>
              <a:t>plump spindle </a:t>
            </a:r>
            <a:r>
              <a:rPr lang="en-US" dirty="0"/>
              <a:t>cells arranged in broad sweeping fascicles that </a:t>
            </a:r>
            <a:r>
              <a:rPr lang="en-US" dirty="0" smtClean="0"/>
              <a:t>penetrate the </a:t>
            </a:r>
            <a:r>
              <a:rPr lang="en-US" dirty="0"/>
              <a:t>adjacent tissue; mitoses are few in </a:t>
            </a:r>
            <a:r>
              <a:rPr lang="en-US" dirty="0" smtClean="0"/>
              <a:t>number.</a:t>
            </a:r>
          </a:p>
          <a:p>
            <a:pPr>
              <a:buFontTx/>
              <a:buChar char="-"/>
            </a:pPr>
            <a:endParaRPr lang="en-US" dirty="0"/>
          </a:p>
          <a:p>
            <a:pPr>
              <a:buFont typeface="Wingdings" panose="05000000000000000000" pitchFamily="2" charset="2"/>
              <a:buChar char="Ø"/>
            </a:pPr>
            <a:r>
              <a:rPr lang="en-US" dirty="0" smtClean="0"/>
              <a:t>The </a:t>
            </a:r>
            <a:r>
              <a:rPr lang="en-US" dirty="0" err="1"/>
              <a:t>fibromatoses</a:t>
            </a:r>
            <a:r>
              <a:rPr lang="en-US" dirty="0"/>
              <a:t> are divided into two </a:t>
            </a:r>
            <a:r>
              <a:rPr lang="en-US" dirty="0" smtClean="0"/>
              <a:t>major </a:t>
            </a:r>
            <a:r>
              <a:rPr lang="en-US" dirty="0" err="1" smtClean="0"/>
              <a:t>clinicopathologic</a:t>
            </a:r>
            <a:r>
              <a:rPr lang="en-US" dirty="0" smtClean="0"/>
              <a:t>                      groups</a:t>
            </a:r>
            <a:r>
              <a:rPr lang="en-US" dirty="0"/>
              <a:t>: superficial and deep.</a:t>
            </a:r>
          </a:p>
        </p:txBody>
      </p:sp>
    </p:spTree>
    <p:extLst>
      <p:ext uri="{BB962C8B-B14F-4D97-AF65-F5344CB8AC3E}">
        <p14:creationId xmlns:p14="http://schemas.microsoft.com/office/powerpoint/2010/main" val="74575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925"/>
            <a:ext cx="8229600" cy="1143000"/>
          </a:xfrm>
        </p:spPr>
        <p:txBody>
          <a:bodyPr/>
          <a:lstStyle/>
          <a:p>
            <a:r>
              <a:rPr lang="en-US" dirty="0" err="1">
                <a:solidFill>
                  <a:schemeClr val="accent4">
                    <a:lumMod val="60000"/>
                    <a:lumOff val="40000"/>
                  </a:schemeClr>
                </a:solidFill>
              </a:rPr>
              <a:t>Fibrosarcomas</a:t>
            </a:r>
            <a:r>
              <a:rPr lang="en-US" dirty="0">
                <a:solidFill>
                  <a:schemeClr val="accent4">
                    <a:lumMod val="60000"/>
                    <a:lumOff val="40000"/>
                  </a:schemeClr>
                </a:solidFill>
              </a:rPr>
              <a:t> </a:t>
            </a:r>
          </a:p>
        </p:txBody>
      </p:sp>
      <p:sp>
        <p:nvSpPr>
          <p:cNvPr id="2" name="Content Placeholder 1"/>
          <p:cNvSpPr>
            <a:spLocks noGrp="1"/>
          </p:cNvSpPr>
          <p:nvPr>
            <p:ph idx="1"/>
          </p:nvPr>
        </p:nvSpPr>
        <p:spPr>
          <a:xfrm>
            <a:off x="0" y="836712"/>
            <a:ext cx="9144000" cy="5832648"/>
          </a:xfrm>
        </p:spPr>
        <p:txBody>
          <a:bodyPr>
            <a:normAutofit fontScale="70000" lnSpcReduction="20000"/>
          </a:bodyPr>
          <a:lstStyle/>
          <a:p>
            <a:pPr>
              <a:buFont typeface="Wingdings" panose="05000000000000000000" pitchFamily="2" charset="2"/>
              <a:buChar char="ü"/>
            </a:pPr>
            <a:r>
              <a:rPr lang="en-US" dirty="0" err="1"/>
              <a:t>Fibrosarcomas</a:t>
            </a:r>
            <a:r>
              <a:rPr lang="en-US" dirty="0"/>
              <a:t> are malignant neoplasms composed </a:t>
            </a:r>
            <a:r>
              <a:rPr lang="en-US" dirty="0" smtClean="0"/>
              <a:t>of fibroblasts.</a:t>
            </a:r>
          </a:p>
          <a:p>
            <a:pPr marL="109728" indent="0">
              <a:buNone/>
            </a:pPr>
            <a:r>
              <a:rPr lang="en-US" dirty="0" smtClean="0"/>
              <a:t> </a:t>
            </a:r>
          </a:p>
          <a:p>
            <a:pPr>
              <a:buFont typeface="Wingdings" panose="05000000000000000000" pitchFamily="2" charset="2"/>
              <a:buChar char="ü"/>
            </a:pPr>
            <a:r>
              <a:rPr lang="en-US" dirty="0" smtClean="0"/>
              <a:t>Most </a:t>
            </a:r>
            <a:r>
              <a:rPr lang="en-US" dirty="0"/>
              <a:t>occur in adults, typically in the </a:t>
            </a:r>
            <a:r>
              <a:rPr lang="en-US" dirty="0" smtClean="0"/>
              <a:t>deep tissues </a:t>
            </a:r>
            <a:r>
              <a:rPr lang="en-US" dirty="0"/>
              <a:t>of the thigh, knee, and retroperitoneal area</a:t>
            </a:r>
            <a:r>
              <a:rPr lang="en-US" dirty="0" smtClean="0"/>
              <a:t>. </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err="1" smtClean="0"/>
              <a:t>Fibrosarcomas</a:t>
            </a:r>
            <a:r>
              <a:rPr lang="en-US" dirty="0" smtClean="0"/>
              <a:t> </a:t>
            </a:r>
            <a:r>
              <a:rPr lang="en-US" dirty="0"/>
              <a:t>often recur locally after </a:t>
            </a:r>
            <a:r>
              <a:rPr lang="en-US" dirty="0" smtClean="0"/>
              <a:t>excision and </a:t>
            </a:r>
            <a:r>
              <a:rPr lang="en-US" dirty="0"/>
              <a:t>can metastasize </a:t>
            </a:r>
            <a:r>
              <a:rPr lang="en-US" dirty="0" err="1" smtClean="0"/>
              <a:t>hematogenously</a:t>
            </a:r>
            <a:r>
              <a:rPr lang="en-US" dirty="0" smtClean="0"/>
              <a:t> , </a:t>
            </a:r>
            <a:r>
              <a:rPr lang="en-US" dirty="0"/>
              <a:t>usually to </a:t>
            </a:r>
            <a:r>
              <a:rPr lang="en-US" dirty="0" smtClean="0"/>
              <a:t>the lungs.</a:t>
            </a:r>
          </a:p>
          <a:p>
            <a:pPr marL="109728" indent="0">
              <a:buNone/>
            </a:pPr>
            <a:endParaRPr lang="en-US" dirty="0" smtClean="0"/>
          </a:p>
          <a:p>
            <a:pPr>
              <a:buFont typeface="Wingdings" panose="05000000000000000000" pitchFamily="2" charset="2"/>
              <a:buChar char="ü"/>
            </a:pPr>
            <a:r>
              <a:rPr lang="en-US" dirty="0" err="1"/>
              <a:t>Macroscopically:Fibrosarcomas</a:t>
            </a:r>
            <a:r>
              <a:rPr lang="en-US" dirty="0"/>
              <a:t> are soft </a:t>
            </a:r>
            <a:r>
              <a:rPr lang="en-US" dirty="0" err="1"/>
              <a:t>unencapsulated</a:t>
            </a:r>
            <a:r>
              <a:rPr lang="en-US" dirty="0"/>
              <a:t>, infiltrative </a:t>
            </a:r>
            <a:r>
              <a:rPr lang="en-US" dirty="0" smtClean="0"/>
              <a:t>masses that </a:t>
            </a:r>
            <a:r>
              <a:rPr lang="en-US" dirty="0"/>
              <a:t>frequently contain areas of hemorrhage and necrosis.</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err="1" smtClean="0"/>
              <a:t>Microscopically:Histologic</a:t>
            </a:r>
            <a:r>
              <a:rPr lang="en-US" dirty="0" smtClean="0"/>
              <a:t> </a:t>
            </a:r>
            <a:r>
              <a:rPr lang="en-US" dirty="0"/>
              <a:t>examination discloses all degrees of differentiation</a:t>
            </a:r>
            <a:r>
              <a:rPr lang="en-US" dirty="0" smtClean="0"/>
              <a:t>, from </a:t>
            </a:r>
            <a:r>
              <a:rPr lang="en-US" dirty="0"/>
              <a:t>tumors that closely resemble </a:t>
            </a:r>
            <a:r>
              <a:rPr lang="en-US" dirty="0" err="1"/>
              <a:t>fibromatoses</a:t>
            </a:r>
            <a:r>
              <a:rPr lang="en-US" dirty="0" smtClean="0"/>
              <a:t>, to tumor which are </a:t>
            </a:r>
            <a:r>
              <a:rPr lang="en-US" dirty="0"/>
              <a:t>highly </a:t>
            </a:r>
            <a:r>
              <a:rPr lang="en-US" dirty="0" smtClean="0"/>
              <a:t>cellular neoplasms </a:t>
            </a:r>
            <a:r>
              <a:rPr lang="en-US" dirty="0"/>
              <a:t>exhibiting architectural </a:t>
            </a:r>
            <a:r>
              <a:rPr lang="en-US" dirty="0" smtClean="0"/>
              <a:t>disarray (Herringbone Fashion), </a:t>
            </a:r>
            <a:r>
              <a:rPr lang="en-US" dirty="0" err="1"/>
              <a:t>pleomorphism</a:t>
            </a:r>
            <a:r>
              <a:rPr lang="en-US" dirty="0" smtClean="0"/>
              <a:t>, frequent </a:t>
            </a:r>
            <a:r>
              <a:rPr lang="en-US" dirty="0"/>
              <a:t>mitoses, and necrosis.</a:t>
            </a:r>
          </a:p>
        </p:txBody>
      </p:sp>
    </p:spTree>
    <p:extLst>
      <p:ext uri="{BB962C8B-B14F-4D97-AF65-F5344CB8AC3E}">
        <p14:creationId xmlns:p14="http://schemas.microsoft.com/office/powerpoint/2010/main" val="84817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686800" cy="1143000"/>
          </a:xfrm>
        </p:spPr>
        <p:txBody>
          <a:bodyPr>
            <a:noAutofit/>
          </a:bodyPr>
          <a:lstStyle/>
          <a:p>
            <a:r>
              <a:rPr lang="en-US" sz="3000" dirty="0" err="1"/>
              <a:t>Fibrosarcoma</a:t>
            </a:r>
            <a:r>
              <a:rPr lang="en-US" sz="3000" dirty="0"/>
              <a:t>. Malignant spindle cells here are </a:t>
            </a:r>
            <a:r>
              <a:rPr lang="en-US" sz="3000" dirty="0" smtClean="0"/>
              <a:t>arranged in </a:t>
            </a:r>
            <a:r>
              <a:rPr lang="en-US" sz="3000" dirty="0"/>
              <a:t>a herringbone pattern.</a:t>
            </a:r>
          </a:p>
        </p:txBody>
      </p:sp>
      <p:sp>
        <p:nvSpPr>
          <p:cNvPr id="2" name="Content Placeholder 1"/>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77" y="1285874"/>
            <a:ext cx="7078012" cy="466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790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 FIBROHISTIOCYTIC </a:t>
            </a:r>
            <a:r>
              <a:rPr lang="en-US" dirty="0"/>
              <a:t>TUMORS</a:t>
            </a:r>
          </a:p>
        </p:txBody>
      </p:sp>
      <p:sp>
        <p:nvSpPr>
          <p:cNvPr id="2" name="Content Placeholder 1"/>
          <p:cNvSpPr>
            <a:spLocks noGrp="1"/>
          </p:cNvSpPr>
          <p:nvPr>
            <p:ph idx="1"/>
          </p:nvPr>
        </p:nvSpPr>
        <p:spPr>
          <a:xfrm>
            <a:off x="457200" y="1481328"/>
            <a:ext cx="8867328" cy="4525963"/>
          </a:xfrm>
        </p:spPr>
        <p:txBody>
          <a:bodyPr>
            <a:normAutofit fontScale="92500" lnSpcReduction="20000"/>
          </a:bodyPr>
          <a:lstStyle/>
          <a:p>
            <a:pPr marL="109728" indent="0">
              <a:buNone/>
            </a:pPr>
            <a:r>
              <a:rPr lang="en-US" dirty="0" err="1"/>
              <a:t>Fibrohistiocytic</a:t>
            </a:r>
            <a:r>
              <a:rPr lang="en-US" dirty="0"/>
              <a:t> tumors are composed of a mixture </a:t>
            </a:r>
            <a:r>
              <a:rPr lang="en-US" dirty="0" smtClean="0"/>
              <a:t>of fibroblasts </a:t>
            </a:r>
            <a:r>
              <a:rPr lang="en-US" dirty="0"/>
              <a:t>and phagocytic, lipid-laden cells </a:t>
            </a:r>
            <a:r>
              <a:rPr lang="en-US" dirty="0" smtClean="0"/>
              <a:t>resembling activated </a:t>
            </a:r>
            <a:r>
              <a:rPr lang="en-US" dirty="0"/>
              <a:t>tissue macrophages (also called </a:t>
            </a:r>
            <a:r>
              <a:rPr lang="en-US" dirty="0" err="1"/>
              <a:t>histiocytes</a:t>
            </a:r>
            <a:r>
              <a:rPr lang="en-US" dirty="0"/>
              <a:t> </a:t>
            </a:r>
            <a:r>
              <a:rPr lang="en-US" dirty="0" smtClean="0"/>
              <a:t>by morphologists).</a:t>
            </a:r>
          </a:p>
          <a:p>
            <a:pPr>
              <a:buFont typeface="Wingdings" panose="05000000000000000000" pitchFamily="2" charset="2"/>
              <a:buChar char="ü"/>
            </a:pPr>
            <a:r>
              <a:rPr lang="en-US" dirty="0" smtClean="0"/>
              <a:t> </a:t>
            </a:r>
            <a:r>
              <a:rPr lang="en-US" dirty="0"/>
              <a:t>These tumors span a broad range </a:t>
            </a:r>
            <a:r>
              <a:rPr lang="en-US" dirty="0" smtClean="0"/>
              <a:t>of histologic </a:t>
            </a:r>
            <a:r>
              <a:rPr lang="en-US" dirty="0"/>
              <a:t>patterns and biologic behavior, from self-limited</a:t>
            </a:r>
          </a:p>
          <a:p>
            <a:pPr marL="109728" indent="0">
              <a:buNone/>
            </a:pPr>
            <a:r>
              <a:rPr lang="en-US" dirty="0"/>
              <a:t>benign lesions to aggressive high-grade sarcomas</a:t>
            </a:r>
            <a:r>
              <a:rPr lang="en-US" dirty="0" smtClean="0"/>
              <a:t>.</a:t>
            </a:r>
            <a:endParaRPr lang="en-US" dirty="0"/>
          </a:p>
          <a:p>
            <a:pPr marL="109728" indent="0">
              <a:buNone/>
            </a:pPr>
            <a:r>
              <a:rPr lang="en-US" dirty="0" smtClean="0"/>
              <a:t>1-Benign </a:t>
            </a:r>
            <a:r>
              <a:rPr lang="en-US" dirty="0"/>
              <a:t>Fibrous </a:t>
            </a:r>
            <a:r>
              <a:rPr lang="en-US" dirty="0" err="1"/>
              <a:t>Histiocytoma</a:t>
            </a:r>
            <a:r>
              <a:rPr lang="en-US" dirty="0"/>
              <a:t> (</a:t>
            </a:r>
            <a:r>
              <a:rPr lang="en-US" dirty="0" err="1"/>
              <a:t>Dermatofibroma</a:t>
            </a:r>
            <a:r>
              <a:rPr lang="en-US" dirty="0" smtClean="0"/>
              <a:t>)</a:t>
            </a:r>
          </a:p>
          <a:p>
            <a:pPr marL="109728" indent="0">
              <a:buNone/>
            </a:pPr>
            <a:r>
              <a:rPr lang="en-US" dirty="0"/>
              <a:t>2- Pleomorphic Fibroblastic Sarcoma/Pleomorphic</a:t>
            </a:r>
          </a:p>
          <a:p>
            <a:pPr marL="109728" indent="0">
              <a:buNone/>
            </a:pPr>
            <a:r>
              <a:rPr lang="en-US" dirty="0"/>
              <a:t>Undifferentiated Sarcoma</a:t>
            </a:r>
          </a:p>
        </p:txBody>
      </p:sp>
    </p:spTree>
    <p:extLst>
      <p:ext uri="{BB962C8B-B14F-4D97-AF65-F5344CB8AC3E}">
        <p14:creationId xmlns:p14="http://schemas.microsoft.com/office/powerpoint/2010/main" val="1803046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96752"/>
            <a:ext cx="9036496" cy="5472608"/>
          </a:xfrm>
        </p:spPr>
        <p:txBody>
          <a:bodyPr>
            <a:normAutofit fontScale="55000" lnSpcReduction="20000"/>
          </a:bodyPr>
          <a:lstStyle/>
          <a:p>
            <a:pPr>
              <a:buFont typeface="Wingdings" panose="05000000000000000000" pitchFamily="2" charset="2"/>
              <a:buChar char="ü"/>
            </a:pPr>
            <a:r>
              <a:rPr lang="en-US" dirty="0" err="1"/>
              <a:t>Rhabdomyosarcoma</a:t>
            </a:r>
            <a:r>
              <a:rPr lang="en-US" dirty="0"/>
              <a:t> is the most common soft </a:t>
            </a:r>
            <a:r>
              <a:rPr lang="en-US" dirty="0" smtClean="0"/>
              <a:t>tissue sarcoma </a:t>
            </a:r>
            <a:r>
              <a:rPr lang="en-US" dirty="0"/>
              <a:t>of childhood and adolescence, usually </a:t>
            </a:r>
            <a:r>
              <a:rPr lang="en-US" dirty="0" smtClean="0"/>
              <a:t>appearing before </a:t>
            </a:r>
            <a:r>
              <a:rPr lang="en-US" dirty="0"/>
              <a:t>age 20</a:t>
            </a:r>
            <a:r>
              <a:rPr lang="en-US" dirty="0" smtClean="0"/>
              <a:t>.</a:t>
            </a:r>
          </a:p>
          <a:p>
            <a:pPr marL="109728" indent="0">
              <a:buNone/>
            </a:pPr>
            <a:r>
              <a:rPr lang="en-US" dirty="0" smtClean="0"/>
              <a:t> </a:t>
            </a:r>
          </a:p>
          <a:p>
            <a:pPr>
              <a:buFont typeface="Wingdings" panose="05000000000000000000" pitchFamily="2" charset="2"/>
              <a:buChar char="ü"/>
            </a:pPr>
            <a:r>
              <a:rPr lang="en-US" dirty="0" smtClean="0"/>
              <a:t>Of </a:t>
            </a:r>
            <a:r>
              <a:rPr lang="en-US" dirty="0"/>
              <a:t>interest, it occurs most commonly </a:t>
            </a:r>
            <a:r>
              <a:rPr lang="en-US" dirty="0" smtClean="0"/>
              <a:t>in the </a:t>
            </a:r>
            <a:r>
              <a:rPr lang="en-US" dirty="0"/>
              <a:t>head and neck or genitourinary </a:t>
            </a:r>
            <a:r>
              <a:rPr lang="en-US" dirty="0" smtClean="0"/>
              <a:t>tract.</a:t>
            </a:r>
          </a:p>
          <a:p>
            <a:pPr marL="109728" indent="0">
              <a:buNone/>
            </a:pPr>
            <a:endParaRPr lang="en-US" dirty="0"/>
          </a:p>
          <a:p>
            <a:pPr>
              <a:buFont typeface="Wingdings" panose="05000000000000000000" pitchFamily="2" charset="2"/>
              <a:buChar char="ü"/>
            </a:pPr>
            <a:r>
              <a:rPr lang="en-US" dirty="0" err="1" smtClean="0"/>
              <a:t>Rhabdomyosarcoma</a:t>
            </a:r>
            <a:r>
              <a:rPr lang="en-US" dirty="0" smtClean="0"/>
              <a:t> </a:t>
            </a:r>
            <a:r>
              <a:rPr lang="en-US" dirty="0"/>
              <a:t>is histologically </a:t>
            </a:r>
            <a:r>
              <a:rPr lang="en-US" dirty="0" err="1"/>
              <a:t>subclassified</a:t>
            </a:r>
            <a:r>
              <a:rPr lang="en-US" dirty="0"/>
              <a:t> into the</a:t>
            </a:r>
          </a:p>
          <a:p>
            <a:pPr marL="109728" indent="0">
              <a:buNone/>
            </a:pPr>
            <a:r>
              <a:rPr lang="en-US" dirty="0" err="1"/>
              <a:t>embryonal</a:t>
            </a:r>
            <a:r>
              <a:rPr lang="en-US" dirty="0"/>
              <a:t>, alveolar, and pleomorphic variants. </a:t>
            </a:r>
            <a:endParaRPr lang="en-US" dirty="0" smtClean="0"/>
          </a:p>
          <a:p>
            <a:pPr marL="109728" indent="0">
              <a:buNone/>
            </a:pPr>
            <a:endParaRPr lang="en-US" dirty="0"/>
          </a:p>
          <a:p>
            <a:pPr>
              <a:buFont typeface="Wingdings" panose="05000000000000000000" pitchFamily="2" charset="2"/>
              <a:buChar char="ü"/>
            </a:pPr>
            <a:r>
              <a:rPr lang="en-US" dirty="0" smtClean="0"/>
              <a:t>Macroscopically</a:t>
            </a:r>
            <a:r>
              <a:rPr lang="en-US" dirty="0"/>
              <a:t>: The gross appearance of these tumors is variable.</a:t>
            </a:r>
          </a:p>
          <a:p>
            <a:pPr>
              <a:buFont typeface="Wingdings" panose="05000000000000000000" pitchFamily="2" charset="2"/>
              <a:buChar char="ü"/>
            </a:pPr>
            <a:r>
              <a:rPr lang="en-US" dirty="0" smtClean="0"/>
              <a:t>Microscopically </a:t>
            </a:r>
            <a:r>
              <a:rPr lang="en-US" dirty="0"/>
              <a:t>: The </a:t>
            </a:r>
            <a:r>
              <a:rPr lang="en-US" dirty="0" err="1"/>
              <a:t>rhabdomyoblast</a:t>
            </a:r>
            <a:r>
              <a:rPr lang="en-US" dirty="0"/>
              <a:t> is the diagnostic cell in all</a:t>
            </a:r>
          </a:p>
          <a:p>
            <a:pPr marL="109728" indent="0">
              <a:buNone/>
            </a:pPr>
            <a:r>
              <a:rPr lang="en-US" dirty="0"/>
              <a:t>types; it has granular </a:t>
            </a:r>
            <a:r>
              <a:rPr lang="en-US" dirty="0" err="1"/>
              <a:t>eosinophilic</a:t>
            </a:r>
            <a:r>
              <a:rPr lang="en-US" dirty="0"/>
              <a:t> cytoplasm rich in thick and</a:t>
            </a:r>
          </a:p>
          <a:p>
            <a:pPr marL="109728" indent="0">
              <a:buNone/>
            </a:pPr>
            <a:r>
              <a:rPr lang="en-US" dirty="0"/>
              <a:t>thin filaments. The </a:t>
            </a:r>
            <a:r>
              <a:rPr lang="en-US" dirty="0" err="1"/>
              <a:t>rhabdomyoblasts</a:t>
            </a:r>
            <a:r>
              <a:rPr lang="en-US" dirty="0"/>
              <a:t> may be round or elongated;</a:t>
            </a:r>
          </a:p>
          <a:p>
            <a:pPr marL="109728" indent="0">
              <a:buNone/>
            </a:pPr>
            <a:r>
              <a:rPr lang="en-US" dirty="0"/>
              <a:t>the latter are known as tadpole or strap cells and may contain cross-striations visible by </a:t>
            </a:r>
            <a:r>
              <a:rPr lang="en-US" dirty="0" smtClean="0"/>
              <a:t>light microscopy.</a:t>
            </a:r>
          </a:p>
          <a:p>
            <a:pPr marL="109728" indent="0">
              <a:buNone/>
            </a:pPr>
            <a:endParaRPr lang="en-US" dirty="0"/>
          </a:p>
          <a:p>
            <a:pPr>
              <a:buFont typeface="Wingdings" panose="05000000000000000000" pitchFamily="2" charset="2"/>
              <a:buChar char="ü"/>
            </a:pPr>
            <a:r>
              <a:rPr lang="en-US" dirty="0" smtClean="0"/>
              <a:t>The </a:t>
            </a:r>
            <a:r>
              <a:rPr lang="en-US" dirty="0"/>
              <a:t>diagnosis of </a:t>
            </a:r>
            <a:r>
              <a:rPr lang="en-US" dirty="0" err="1"/>
              <a:t>rhabdomyosarcoma</a:t>
            </a:r>
            <a:r>
              <a:rPr lang="en-US" dirty="0"/>
              <a:t> is based on the demonstration of skeletal muscle differentiation, either in the form of sarcomeres under the electron microscope or by </a:t>
            </a:r>
            <a:r>
              <a:rPr lang="en-US" dirty="0" err="1"/>
              <a:t>immunohistochemical</a:t>
            </a:r>
            <a:r>
              <a:rPr lang="en-US" dirty="0"/>
              <a:t> demonstration of skeletal muscle specific transcription factors such as </a:t>
            </a:r>
            <a:r>
              <a:rPr lang="en-US" dirty="0" err="1">
                <a:solidFill>
                  <a:srgbClr val="FF0000"/>
                </a:solidFill>
              </a:rPr>
              <a:t>myogenin</a:t>
            </a:r>
            <a:r>
              <a:rPr lang="en-US" dirty="0">
                <a:solidFill>
                  <a:srgbClr val="FF0000"/>
                </a:solidFill>
              </a:rPr>
              <a:t> </a:t>
            </a:r>
            <a:r>
              <a:rPr lang="en-US" dirty="0"/>
              <a:t>and </a:t>
            </a:r>
            <a:r>
              <a:rPr lang="en-US" dirty="0">
                <a:solidFill>
                  <a:srgbClr val="FF0000"/>
                </a:solidFill>
              </a:rPr>
              <a:t>MYOD-1</a:t>
            </a:r>
            <a:r>
              <a:rPr lang="en-US" dirty="0"/>
              <a:t>, and the muscle-associated intermediate filament </a:t>
            </a:r>
            <a:r>
              <a:rPr lang="en-US" dirty="0" err="1">
                <a:solidFill>
                  <a:srgbClr val="FF0000"/>
                </a:solidFill>
              </a:rPr>
              <a:t>desmin</a:t>
            </a:r>
            <a:r>
              <a:rPr lang="en-US" dirty="0"/>
              <a:t>.</a:t>
            </a:r>
          </a:p>
          <a:p>
            <a:pPr>
              <a:buFont typeface="Wingdings" panose="05000000000000000000" pitchFamily="2" charset="2"/>
              <a:buChar char="ü"/>
            </a:pPr>
            <a:endParaRPr lang="en-US" dirty="0" smtClean="0"/>
          </a:p>
        </p:txBody>
      </p:sp>
      <p:sp>
        <p:nvSpPr>
          <p:cNvPr id="3" name="TextBox 2"/>
          <p:cNvSpPr txBox="1"/>
          <p:nvPr/>
        </p:nvSpPr>
        <p:spPr>
          <a:xfrm>
            <a:off x="179512" y="0"/>
            <a:ext cx="7560840" cy="1323439"/>
          </a:xfrm>
          <a:prstGeom prst="rect">
            <a:avLst/>
          </a:prstGeom>
          <a:noFill/>
        </p:spPr>
        <p:txBody>
          <a:bodyPr wrap="square" rtlCol="0">
            <a:spAutoFit/>
          </a:bodyPr>
          <a:lstStyle/>
          <a:p>
            <a:r>
              <a:rPr lang="en-US" sz="4000" dirty="0"/>
              <a:t>Skeletal Muscle Tumors</a:t>
            </a:r>
            <a:endParaRPr lang="en-US" sz="4000" dirty="0" smtClean="0"/>
          </a:p>
          <a:p>
            <a:r>
              <a:rPr lang="en-US" sz="3500" dirty="0" err="1" smtClean="0"/>
              <a:t>Rhabdomyosarcoma</a:t>
            </a:r>
            <a:r>
              <a:rPr lang="en-US" sz="4000" dirty="0" smtClean="0"/>
              <a:t> </a:t>
            </a:r>
            <a:endParaRPr lang="en-US" sz="4000" dirty="0"/>
          </a:p>
        </p:txBody>
      </p:sp>
    </p:spTree>
    <p:extLst>
      <p:ext uri="{BB962C8B-B14F-4D97-AF65-F5344CB8AC3E}">
        <p14:creationId xmlns:p14="http://schemas.microsoft.com/office/powerpoint/2010/main" val="429030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527048"/>
            <a:ext cx="8964488" cy="4572000"/>
          </a:xfrm>
        </p:spPr>
        <p:txBody>
          <a:bodyPr>
            <a:normAutofit fontScale="92500" lnSpcReduction="10000"/>
          </a:bodyPr>
          <a:lstStyle/>
          <a:p>
            <a:r>
              <a:rPr lang="en-US" dirty="0"/>
              <a:t>By convention, the term soft tissue describes any </a:t>
            </a:r>
            <a:r>
              <a:rPr lang="en-US" dirty="0" err="1" smtClean="0"/>
              <a:t>nonepithelial</a:t>
            </a:r>
            <a:r>
              <a:rPr lang="en-US" dirty="0" smtClean="0"/>
              <a:t> tissue </a:t>
            </a:r>
            <a:r>
              <a:rPr lang="en-US" dirty="0"/>
              <a:t>other than bone, cartilage, central </a:t>
            </a:r>
            <a:r>
              <a:rPr lang="en-US" dirty="0" smtClean="0"/>
              <a:t>nervous system</a:t>
            </a:r>
            <a:r>
              <a:rPr lang="en-US" dirty="0"/>
              <a:t>, hematopoietic, and lymphoid tissues</a:t>
            </a:r>
            <a:r>
              <a:rPr lang="en-US" dirty="0" smtClean="0"/>
              <a:t>.</a:t>
            </a:r>
          </a:p>
          <a:p>
            <a:endParaRPr lang="en-US" dirty="0" smtClean="0"/>
          </a:p>
          <a:p>
            <a:r>
              <a:rPr lang="en-US" dirty="0" smtClean="0"/>
              <a:t>Although </a:t>
            </a:r>
            <a:r>
              <a:rPr lang="en-US" dirty="0"/>
              <a:t>soft tissue </a:t>
            </a:r>
            <a:r>
              <a:rPr lang="en-US" dirty="0" smtClean="0"/>
              <a:t>tumors are </a:t>
            </a:r>
            <a:r>
              <a:rPr lang="en-US" dirty="0"/>
              <a:t>classified based on recognizable lines of differentiation</a:t>
            </a:r>
            <a:r>
              <a:rPr lang="en-US" dirty="0" smtClean="0"/>
              <a:t>, current </a:t>
            </a:r>
            <a:r>
              <a:rPr lang="en-US" dirty="0"/>
              <a:t>evidence indicates that these tumors arise </a:t>
            </a:r>
            <a:r>
              <a:rPr lang="en-US" dirty="0" smtClean="0"/>
              <a:t>from pluripotent </a:t>
            </a:r>
            <a:r>
              <a:rPr lang="en-US" dirty="0" err="1"/>
              <a:t>mesenchymal</a:t>
            </a:r>
            <a:r>
              <a:rPr lang="en-US" dirty="0"/>
              <a:t> stem cells and are not the </a:t>
            </a:r>
            <a:r>
              <a:rPr lang="en-US" dirty="0" smtClean="0"/>
              <a:t>result of </a:t>
            </a:r>
            <a:r>
              <a:rPr lang="en-US" dirty="0"/>
              <a:t>malignant transformation of mature </a:t>
            </a:r>
            <a:r>
              <a:rPr lang="en-US" dirty="0" err="1"/>
              <a:t>mesenchymal</a:t>
            </a:r>
            <a:r>
              <a:rPr lang="en-US" dirty="0"/>
              <a:t> cells.</a:t>
            </a:r>
          </a:p>
        </p:txBody>
      </p:sp>
    </p:spTree>
    <p:extLst>
      <p:ext uri="{BB962C8B-B14F-4D97-AF65-F5344CB8AC3E}">
        <p14:creationId xmlns:p14="http://schemas.microsoft.com/office/powerpoint/2010/main" val="925145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Chromosomal </a:t>
            </a:r>
            <a:r>
              <a:rPr lang="en-US" dirty="0"/>
              <a:t>translocations are found in most cases of the alveolar variant; the more common t(2;13) translocation fuses the PAX3 gene on chromosome 2 with the FKHR gene on chromosome 13.</a:t>
            </a:r>
          </a:p>
          <a:p>
            <a:endParaRPr lang="en-US" dirty="0"/>
          </a:p>
          <a:p>
            <a:r>
              <a:rPr lang="en-US" dirty="0" err="1"/>
              <a:t>Rhabdomyosarcomas</a:t>
            </a:r>
            <a:r>
              <a:rPr lang="en-US" dirty="0"/>
              <a:t> are aggressive neoplasms treated with a combination of surgery, chemotherapy, and radiation.</a:t>
            </a:r>
          </a:p>
          <a:p>
            <a:endParaRPr lang="en-US" dirty="0"/>
          </a:p>
          <a:p>
            <a:r>
              <a:rPr lang="en-US" dirty="0"/>
              <a:t>Location, histologic appearance, and tumor genetics all impact the likelihood of cure, with progressively worsening rates for </a:t>
            </a:r>
            <a:r>
              <a:rPr lang="en-US" dirty="0" err="1"/>
              <a:t>embryonal</a:t>
            </a:r>
            <a:r>
              <a:rPr lang="en-US" dirty="0"/>
              <a:t>, pleomorphic, and alveolar variants, in that order.</a:t>
            </a:r>
          </a:p>
          <a:p>
            <a:endParaRPr lang="en-US" dirty="0"/>
          </a:p>
          <a:p>
            <a:r>
              <a:rPr lang="en-US" dirty="0" smtClean="0"/>
              <a:t>The </a:t>
            </a:r>
            <a:r>
              <a:rPr lang="en-US" dirty="0"/>
              <a:t>malignancy is curable in almost two thirds of children; the prognosis is much less favorable in adults with the pleomorphic type.</a:t>
            </a:r>
          </a:p>
          <a:p>
            <a:endParaRPr lang="en-US" dirty="0"/>
          </a:p>
        </p:txBody>
      </p:sp>
    </p:spTree>
    <p:extLst>
      <p:ext uri="{BB962C8B-B14F-4D97-AF65-F5344CB8AC3E}">
        <p14:creationId xmlns:p14="http://schemas.microsoft.com/office/powerpoint/2010/main" val="397442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74638"/>
            <a:ext cx="8892480" cy="1143000"/>
          </a:xfrm>
        </p:spPr>
        <p:txBody>
          <a:bodyPr>
            <a:noAutofit/>
          </a:bodyPr>
          <a:lstStyle/>
          <a:p>
            <a:r>
              <a:rPr lang="en-US" sz="2000" dirty="0" err="1"/>
              <a:t>Rhabdomyosarcoma</a:t>
            </a:r>
            <a:r>
              <a:rPr lang="en-US" sz="2000" dirty="0"/>
              <a:t>. The </a:t>
            </a:r>
            <a:r>
              <a:rPr lang="en-US" sz="2000" dirty="0" err="1"/>
              <a:t>rhabdomyoblasts</a:t>
            </a:r>
            <a:r>
              <a:rPr lang="en-US" sz="2000" dirty="0"/>
              <a:t> are large and</a:t>
            </a:r>
            <a:br>
              <a:rPr lang="en-US" sz="2000" dirty="0"/>
            </a:br>
            <a:r>
              <a:rPr lang="en-US" sz="2000" dirty="0"/>
              <a:t>round and have abundant </a:t>
            </a:r>
            <a:r>
              <a:rPr lang="en-US" sz="2000" dirty="0" err="1"/>
              <a:t>eosinophilic</a:t>
            </a:r>
            <a:r>
              <a:rPr lang="en-US" sz="2000" dirty="0"/>
              <a:t> </a:t>
            </a:r>
            <a:r>
              <a:rPr lang="en-US" sz="2000" dirty="0" smtClean="0"/>
              <a:t>cytoplasm.</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484784"/>
            <a:ext cx="651510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671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SMOOTH MUSCLE TUMORS</a:t>
            </a:r>
            <a:br>
              <a:rPr lang="en-US" dirty="0"/>
            </a:br>
            <a:endParaRPr lang="en-US" dirty="0"/>
          </a:p>
        </p:txBody>
      </p:sp>
      <p:sp>
        <p:nvSpPr>
          <p:cNvPr id="2" name="Content Placeholder 1"/>
          <p:cNvSpPr>
            <a:spLocks noGrp="1"/>
          </p:cNvSpPr>
          <p:nvPr>
            <p:ph idx="1"/>
          </p:nvPr>
        </p:nvSpPr>
        <p:spPr>
          <a:xfrm>
            <a:off x="179512" y="1481328"/>
            <a:ext cx="8507288" cy="4525963"/>
          </a:xfrm>
        </p:spPr>
        <p:txBody>
          <a:bodyPr>
            <a:normAutofit/>
          </a:bodyPr>
          <a:lstStyle/>
          <a:p>
            <a:pPr marL="109728" indent="0">
              <a:buNone/>
            </a:pPr>
            <a:r>
              <a:rPr lang="en-US" sz="3000" b="1" dirty="0" smtClean="0">
                <a:solidFill>
                  <a:srgbClr val="7030A0"/>
                </a:solidFill>
              </a:rPr>
              <a:t>Leiomyoma</a:t>
            </a:r>
            <a:endParaRPr lang="en-US" sz="3000" b="1" dirty="0">
              <a:solidFill>
                <a:srgbClr val="7030A0"/>
              </a:solidFill>
            </a:endParaRPr>
          </a:p>
          <a:p>
            <a:pPr>
              <a:buFont typeface="Wingdings" panose="05000000000000000000" pitchFamily="2" charset="2"/>
              <a:buChar char="ü"/>
            </a:pPr>
            <a:r>
              <a:rPr lang="en-US" dirty="0"/>
              <a:t>Benign smooth muscle tumors, or </a:t>
            </a:r>
            <a:r>
              <a:rPr lang="en-US" dirty="0" err="1"/>
              <a:t>leiomyomas</a:t>
            </a:r>
            <a:r>
              <a:rPr lang="en-US" dirty="0"/>
              <a:t>, are common</a:t>
            </a:r>
            <a:r>
              <a:rPr lang="en-US" dirty="0" smtClean="0"/>
              <a:t>, well-circumscribed </a:t>
            </a:r>
            <a:r>
              <a:rPr lang="en-US" dirty="0"/>
              <a:t>neoplasms that can arise from </a:t>
            </a:r>
            <a:r>
              <a:rPr lang="en-US" dirty="0" smtClean="0"/>
              <a:t>smooth muscle </a:t>
            </a:r>
            <a:r>
              <a:rPr lang="en-US" dirty="0"/>
              <a:t>cells anywhere in the body but are encountered</a:t>
            </a:r>
          </a:p>
          <a:p>
            <a:pPr marL="109728" indent="0">
              <a:buNone/>
            </a:pPr>
            <a:r>
              <a:rPr lang="en-US" dirty="0"/>
              <a:t>most commonly in the uterus </a:t>
            </a:r>
            <a:r>
              <a:rPr lang="en-US" dirty="0" smtClean="0"/>
              <a:t>and </a:t>
            </a:r>
            <a:r>
              <a:rPr lang="en-US" dirty="0"/>
              <a:t>the skin.</a:t>
            </a:r>
          </a:p>
        </p:txBody>
      </p:sp>
    </p:spTree>
    <p:extLst>
      <p:ext uri="{BB962C8B-B14F-4D97-AF65-F5344CB8AC3E}">
        <p14:creationId xmlns:p14="http://schemas.microsoft.com/office/powerpoint/2010/main" val="374439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2074"/>
          </a:xfrm>
        </p:spPr>
        <p:txBody>
          <a:bodyPr>
            <a:normAutofit fontScale="90000"/>
          </a:bodyPr>
          <a:lstStyle/>
          <a:p>
            <a:r>
              <a:rPr lang="en-US" dirty="0" err="1">
                <a:solidFill>
                  <a:srgbClr val="7030A0"/>
                </a:solidFill>
              </a:rPr>
              <a:t>Leiomyosarcoma</a:t>
            </a:r>
            <a:r>
              <a:rPr lang="en-US" dirty="0"/>
              <a:t/>
            </a:r>
            <a:br>
              <a:rPr lang="en-US" dirty="0"/>
            </a:br>
            <a:endParaRPr lang="en-US" dirty="0"/>
          </a:p>
        </p:txBody>
      </p:sp>
      <p:sp>
        <p:nvSpPr>
          <p:cNvPr id="2" name="Content Placeholder 1"/>
          <p:cNvSpPr>
            <a:spLocks noGrp="1"/>
          </p:cNvSpPr>
          <p:nvPr>
            <p:ph idx="1"/>
          </p:nvPr>
        </p:nvSpPr>
        <p:spPr>
          <a:xfrm>
            <a:off x="251520" y="692696"/>
            <a:ext cx="8892480" cy="5314595"/>
          </a:xfrm>
        </p:spPr>
        <p:txBody>
          <a:bodyPr>
            <a:normAutofit fontScale="77500" lnSpcReduction="20000"/>
          </a:bodyPr>
          <a:lstStyle/>
          <a:p>
            <a:pPr>
              <a:buFont typeface="Wingdings" panose="05000000000000000000" pitchFamily="2" charset="2"/>
              <a:buChar char="ü"/>
            </a:pPr>
            <a:r>
              <a:rPr lang="en-US" dirty="0" err="1" smtClean="0"/>
              <a:t>Leiomyosarcomas</a:t>
            </a:r>
            <a:r>
              <a:rPr lang="en-US" dirty="0" smtClean="0"/>
              <a:t> </a:t>
            </a:r>
            <a:r>
              <a:rPr lang="en-US" dirty="0"/>
              <a:t>account for 10% to 20% of soft tissue</a:t>
            </a:r>
          </a:p>
          <a:p>
            <a:pPr marL="109728" indent="0">
              <a:buNone/>
            </a:pPr>
            <a:r>
              <a:rPr lang="en-US" dirty="0"/>
              <a:t>sarcomas. </a:t>
            </a:r>
            <a:endParaRPr lang="en-US" dirty="0" smtClean="0"/>
          </a:p>
          <a:p>
            <a:pPr>
              <a:buFont typeface="Wingdings" panose="05000000000000000000" pitchFamily="2" charset="2"/>
              <a:buChar char="ü"/>
            </a:pPr>
            <a:r>
              <a:rPr lang="en-US" dirty="0" smtClean="0"/>
              <a:t>They </a:t>
            </a:r>
            <a:r>
              <a:rPr lang="en-US" dirty="0"/>
              <a:t>occur in adults, more commonly females</a:t>
            </a:r>
            <a:r>
              <a:rPr lang="en-US" dirty="0" smtClean="0"/>
              <a:t>. </a:t>
            </a:r>
            <a:endParaRPr lang="en-US" dirty="0"/>
          </a:p>
          <a:p>
            <a:pPr>
              <a:buFont typeface="Wingdings" panose="05000000000000000000" pitchFamily="2" charset="2"/>
              <a:buChar char="ü"/>
            </a:pPr>
            <a:r>
              <a:rPr lang="en-US" dirty="0"/>
              <a:t>Skin and deep soft tissues of the extremities and </a:t>
            </a:r>
            <a:r>
              <a:rPr lang="en-US" dirty="0" err="1" smtClean="0"/>
              <a:t>retroperitoneum</a:t>
            </a:r>
            <a:r>
              <a:rPr lang="en-US" dirty="0" smtClean="0"/>
              <a:t> (</a:t>
            </a:r>
            <a:r>
              <a:rPr lang="en-US" dirty="0"/>
              <a:t>inferior vena cava) are common sites</a:t>
            </a:r>
            <a:r>
              <a:rPr lang="en-US" dirty="0" smtClean="0"/>
              <a:t>.</a:t>
            </a:r>
          </a:p>
          <a:p>
            <a:pPr>
              <a:buFont typeface="Wingdings" panose="05000000000000000000" pitchFamily="2" charset="2"/>
              <a:buChar char="ü"/>
            </a:pPr>
            <a:r>
              <a:rPr lang="en-US" dirty="0" smtClean="0"/>
              <a:t> </a:t>
            </a:r>
            <a:r>
              <a:rPr lang="en-US" dirty="0"/>
              <a:t>These </a:t>
            </a:r>
            <a:r>
              <a:rPr lang="en-US" dirty="0" smtClean="0"/>
              <a:t>neoplasms manifest </a:t>
            </a:r>
            <a:r>
              <a:rPr lang="en-US" dirty="0"/>
              <a:t>as firm, painless masses; </a:t>
            </a:r>
            <a:r>
              <a:rPr lang="en-US" dirty="0" smtClean="0"/>
              <a:t>retroperitoneal tumors </a:t>
            </a:r>
            <a:r>
              <a:rPr lang="en-US" dirty="0"/>
              <a:t>can be large and bulky and cause abdominal symptoms.</a:t>
            </a:r>
          </a:p>
          <a:p>
            <a:pPr>
              <a:buFont typeface="Wingdings" panose="05000000000000000000" pitchFamily="2" charset="2"/>
              <a:buChar char="ü"/>
            </a:pPr>
            <a:r>
              <a:rPr lang="en-US" dirty="0"/>
              <a:t>Histologic examination shows spindle cells </a:t>
            </a:r>
            <a:r>
              <a:rPr lang="en-US" dirty="0" smtClean="0"/>
              <a:t>with cigar-shaped </a:t>
            </a:r>
            <a:r>
              <a:rPr lang="en-US" dirty="0"/>
              <a:t>nuclei arranged in interwoven fascicles.</a:t>
            </a:r>
          </a:p>
          <a:p>
            <a:pPr>
              <a:buFont typeface="Wingdings" panose="05000000000000000000" pitchFamily="2" charset="2"/>
              <a:buChar char="ü"/>
            </a:pPr>
            <a:r>
              <a:rPr lang="en-US" dirty="0" smtClean="0"/>
              <a:t>Superficial </a:t>
            </a:r>
            <a:r>
              <a:rPr lang="en-US" dirty="0"/>
              <a:t>or cutaneous </a:t>
            </a:r>
            <a:r>
              <a:rPr lang="en-US" dirty="0" err="1"/>
              <a:t>leiomyosarcomas</a:t>
            </a:r>
            <a:r>
              <a:rPr lang="en-US" dirty="0"/>
              <a:t> usually</a:t>
            </a:r>
          </a:p>
          <a:p>
            <a:pPr marL="109728" indent="0">
              <a:buNone/>
            </a:pPr>
            <a:r>
              <a:rPr lang="en-US" dirty="0"/>
              <a:t>are small and carry a good prognosis, whereas retroperitoneal</a:t>
            </a:r>
          </a:p>
          <a:p>
            <a:pPr marL="109728" indent="0">
              <a:buNone/>
            </a:pPr>
            <a:r>
              <a:rPr lang="en-US" dirty="0"/>
              <a:t>tumors are large and difficult to excise and cause</a:t>
            </a:r>
          </a:p>
          <a:p>
            <a:pPr marL="109728" indent="0">
              <a:buNone/>
            </a:pPr>
            <a:r>
              <a:rPr lang="en-US" dirty="0"/>
              <a:t>death by both local extension and metastatic spread.</a:t>
            </a:r>
          </a:p>
        </p:txBody>
      </p:sp>
    </p:spTree>
    <p:extLst>
      <p:ext uri="{BB962C8B-B14F-4D97-AF65-F5344CB8AC3E}">
        <p14:creationId xmlns:p14="http://schemas.microsoft.com/office/powerpoint/2010/main" val="815038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Synovial sarcoma </a:t>
            </a:r>
          </a:p>
        </p:txBody>
      </p:sp>
      <p:sp>
        <p:nvSpPr>
          <p:cNvPr id="2" name="Content Placeholder 1"/>
          <p:cNvSpPr>
            <a:spLocks noGrp="1"/>
          </p:cNvSpPr>
          <p:nvPr>
            <p:ph idx="1"/>
          </p:nvPr>
        </p:nvSpPr>
        <p:spPr/>
        <p:txBody>
          <a:bodyPr>
            <a:normAutofit fontScale="70000" lnSpcReduction="20000"/>
          </a:bodyPr>
          <a:lstStyle/>
          <a:p>
            <a:r>
              <a:rPr lang="en-US" dirty="0"/>
              <a:t>Synovial sarcoma was originally believed to </a:t>
            </a:r>
            <a:r>
              <a:rPr lang="en-US" dirty="0" smtClean="0"/>
              <a:t>recapitulate </a:t>
            </a:r>
            <a:r>
              <a:rPr lang="en-US" dirty="0" err="1" smtClean="0"/>
              <a:t>synovium</a:t>
            </a:r>
            <a:r>
              <a:rPr lang="en-US" dirty="0"/>
              <a:t>; however, the phenotype of the neoplastic </a:t>
            </a:r>
            <a:r>
              <a:rPr lang="en-US" dirty="0" smtClean="0"/>
              <a:t>cells bears </a:t>
            </a:r>
            <a:r>
              <a:rPr lang="en-US" dirty="0"/>
              <a:t>no resemblance to a </a:t>
            </a:r>
            <a:r>
              <a:rPr lang="en-US" dirty="0" err="1"/>
              <a:t>synoviocyte</a:t>
            </a:r>
            <a:r>
              <a:rPr lang="en-US" dirty="0"/>
              <a:t>, and despite </a:t>
            </a:r>
            <a:r>
              <a:rPr lang="en-US" dirty="0" smtClean="0"/>
              <a:t>the name</a:t>
            </a:r>
            <a:r>
              <a:rPr lang="en-US" dirty="0"/>
              <a:t>, less than 10% of tumors are intra-articular</a:t>
            </a:r>
            <a:r>
              <a:rPr lang="en-US" dirty="0" smtClean="0"/>
              <a:t>.</a:t>
            </a:r>
          </a:p>
          <a:p>
            <a:r>
              <a:rPr lang="en-US" dirty="0" smtClean="0"/>
              <a:t> Synovial sarcomas </a:t>
            </a:r>
            <a:r>
              <a:rPr lang="en-US" dirty="0"/>
              <a:t>account for approximately 10% of all soft </a:t>
            </a:r>
            <a:r>
              <a:rPr lang="en-US" dirty="0" smtClean="0"/>
              <a:t>tissue sarcomas</a:t>
            </a:r>
            <a:r>
              <a:rPr lang="en-US" dirty="0"/>
              <a:t>, typically occurring in persons in their 20s to 40s.</a:t>
            </a:r>
          </a:p>
          <a:p>
            <a:r>
              <a:rPr lang="en-US" dirty="0"/>
              <a:t>They usually develop in deep soft tissues around the </a:t>
            </a:r>
            <a:r>
              <a:rPr lang="en-US" dirty="0" smtClean="0"/>
              <a:t>large joints </a:t>
            </a:r>
            <a:r>
              <a:rPr lang="en-US" dirty="0"/>
              <a:t>of the extremities, with 60% to 70% occurring </a:t>
            </a:r>
            <a:r>
              <a:rPr lang="en-US" dirty="0" smtClean="0"/>
              <a:t>around the knee. </a:t>
            </a:r>
          </a:p>
          <a:p>
            <a:r>
              <a:rPr lang="en-US" dirty="0" smtClean="0"/>
              <a:t>Most </a:t>
            </a:r>
            <a:r>
              <a:rPr lang="en-US" dirty="0">
                <a:solidFill>
                  <a:srgbClr val="FF0000"/>
                </a:solidFill>
              </a:rPr>
              <a:t>synovial sarcomas show a </a:t>
            </a:r>
            <a:r>
              <a:rPr lang="en-US" dirty="0" smtClean="0">
                <a:solidFill>
                  <a:srgbClr val="FF0000"/>
                </a:solidFill>
              </a:rPr>
              <a:t>characteristic (</a:t>
            </a:r>
            <a:r>
              <a:rPr lang="en-US" dirty="0">
                <a:solidFill>
                  <a:srgbClr val="FF0000"/>
                </a:solidFill>
              </a:rPr>
              <a:t>X;18</a:t>
            </a:r>
            <a:r>
              <a:rPr lang="en-US" dirty="0"/>
              <a:t>) translocation that produces a fusion </a:t>
            </a:r>
            <a:r>
              <a:rPr lang="en-US" dirty="0" smtClean="0"/>
              <a:t>gene encoding </a:t>
            </a:r>
            <a:r>
              <a:rPr lang="en-US" dirty="0"/>
              <a:t>a chimeric transcription factor</a:t>
            </a:r>
            <a:r>
              <a:rPr lang="en-US" dirty="0" smtClean="0"/>
              <a:t>.</a:t>
            </a:r>
          </a:p>
          <a:p>
            <a:r>
              <a:rPr lang="en-US" dirty="0"/>
              <a:t>Synovial sarcomas are treated aggressively with </a:t>
            </a:r>
            <a:r>
              <a:rPr lang="en-US" dirty="0" smtClean="0"/>
              <a:t>limb sparing</a:t>
            </a:r>
            <a:endParaRPr lang="en-US" dirty="0"/>
          </a:p>
          <a:p>
            <a:pPr marL="109728" indent="0">
              <a:buNone/>
            </a:pPr>
            <a:r>
              <a:rPr lang="en-US" dirty="0" smtClean="0"/>
              <a:t> surgery </a:t>
            </a:r>
            <a:r>
              <a:rPr lang="en-US" dirty="0"/>
              <a:t>and chemotherapy. </a:t>
            </a:r>
            <a:endParaRPr lang="en-US" dirty="0" smtClean="0"/>
          </a:p>
          <a:p>
            <a:r>
              <a:rPr lang="en-US" dirty="0" smtClean="0"/>
              <a:t>Common metastatic sites </a:t>
            </a:r>
            <a:r>
              <a:rPr lang="en-US" dirty="0"/>
              <a:t>are lung, bone, and regional lymph nodes. </a:t>
            </a:r>
          </a:p>
        </p:txBody>
      </p:sp>
    </p:spTree>
    <p:extLst>
      <p:ext uri="{BB962C8B-B14F-4D97-AF65-F5344CB8AC3E}">
        <p14:creationId xmlns:p14="http://schemas.microsoft.com/office/powerpoint/2010/main" val="1675091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820472" cy="2060848"/>
          </a:xfrm>
        </p:spPr>
        <p:txBody>
          <a:bodyPr>
            <a:normAutofit fontScale="62500" lnSpcReduction="20000"/>
          </a:bodyPr>
          <a:lstStyle/>
          <a:p>
            <a:pPr marL="109728" indent="0">
              <a:buNone/>
            </a:pPr>
            <a:r>
              <a:rPr lang="en-US" dirty="0" err="1" smtClean="0"/>
              <a:t>Microscopiacally</a:t>
            </a:r>
            <a:r>
              <a:rPr lang="en-US" dirty="0" smtClean="0"/>
              <a:t>:</a:t>
            </a:r>
          </a:p>
          <a:p>
            <a:pPr marL="109728" indent="0">
              <a:buNone/>
            </a:pPr>
            <a:r>
              <a:rPr lang="en-US" dirty="0" smtClean="0"/>
              <a:t>On </a:t>
            </a:r>
            <a:r>
              <a:rPr lang="en-US" dirty="0"/>
              <a:t>histologic examination, synovial sarcomas may be </a:t>
            </a:r>
            <a:r>
              <a:rPr lang="en-US" dirty="0" smtClean="0"/>
              <a:t>biphasic or </a:t>
            </a:r>
            <a:r>
              <a:rPr lang="en-US" dirty="0"/>
              <a:t>monophasic. </a:t>
            </a:r>
            <a:endParaRPr lang="en-US" dirty="0" smtClean="0"/>
          </a:p>
          <a:p>
            <a:pPr>
              <a:buFont typeface="Wingdings" panose="05000000000000000000" pitchFamily="2" charset="2"/>
              <a:buChar char="ü"/>
            </a:pPr>
            <a:r>
              <a:rPr lang="en-US" dirty="0" smtClean="0"/>
              <a:t>Classic </a:t>
            </a:r>
            <a:r>
              <a:rPr lang="en-US" b="1" dirty="0"/>
              <a:t>biphasic </a:t>
            </a:r>
            <a:r>
              <a:rPr lang="en-US" dirty="0"/>
              <a:t>synovial sarcoma exhibits</a:t>
            </a:r>
          </a:p>
          <a:p>
            <a:pPr marL="109728" indent="0">
              <a:buNone/>
            </a:pPr>
            <a:r>
              <a:rPr lang="en-US" dirty="0"/>
              <a:t>differentiation of tumor cells into both epithelial-type </a:t>
            </a:r>
            <a:r>
              <a:rPr lang="en-US" dirty="0" smtClean="0"/>
              <a:t>cells and </a:t>
            </a:r>
            <a:r>
              <a:rPr lang="en-US" dirty="0"/>
              <a:t>spindle </a:t>
            </a:r>
            <a:r>
              <a:rPr lang="en-US" dirty="0" smtClean="0"/>
              <a:t>cells.</a:t>
            </a:r>
          </a:p>
          <a:p>
            <a:pPr>
              <a:buFont typeface="Wingdings" panose="05000000000000000000" pitchFamily="2" charset="2"/>
              <a:buChar char="ü"/>
            </a:pPr>
            <a:r>
              <a:rPr lang="en-US" dirty="0" smtClean="0"/>
              <a:t>Many of </a:t>
            </a:r>
            <a:r>
              <a:rPr lang="en-US" dirty="0" err="1" smtClean="0"/>
              <a:t>synovil</a:t>
            </a:r>
            <a:r>
              <a:rPr lang="en-US" dirty="0" smtClean="0"/>
              <a:t>  </a:t>
            </a:r>
            <a:r>
              <a:rPr lang="en-US" dirty="0"/>
              <a:t>sarcomas are </a:t>
            </a:r>
            <a:r>
              <a:rPr lang="en-US" b="1" dirty="0"/>
              <a:t>monophasic</a:t>
            </a:r>
            <a:r>
              <a:rPr lang="en-US" dirty="0"/>
              <a:t>—that is, composed of </a:t>
            </a:r>
            <a:r>
              <a:rPr lang="en-US" dirty="0" smtClean="0"/>
              <a:t>spindle cells </a:t>
            </a:r>
            <a:r>
              <a:rPr lang="en-US" dirty="0"/>
              <a:t>only.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55654"/>
            <a:ext cx="651510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041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a:solidFill>
                  <a:prstClr val="black"/>
                </a:solidFill>
              </a:rPr>
              <a:t>Bone </a:t>
            </a:r>
            <a:r>
              <a:rPr lang="en-US" sz="7200" dirty="0" smtClean="0">
                <a:solidFill>
                  <a:prstClr val="black"/>
                </a:solidFill>
              </a:rPr>
              <a:t>Tumors</a:t>
            </a:r>
            <a:endParaRPr lang="en-US" dirty="0"/>
          </a:p>
        </p:txBody>
      </p:sp>
    </p:spTree>
    <p:extLst>
      <p:ext uri="{BB962C8B-B14F-4D97-AF65-F5344CB8AC3E}">
        <p14:creationId xmlns:p14="http://schemas.microsoft.com/office/powerpoint/2010/main" val="1611251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48" y="188640"/>
            <a:ext cx="9144000" cy="4525963"/>
          </a:xfrm>
        </p:spPr>
        <p:txBody>
          <a:bodyPr>
            <a:normAutofit fontScale="62500" lnSpcReduction="20000"/>
          </a:bodyPr>
          <a:lstStyle/>
          <a:p>
            <a:pPr marL="109728" indent="0">
              <a:buNone/>
            </a:pPr>
            <a:endParaRPr lang="en-US" dirty="0" smtClean="0"/>
          </a:p>
          <a:p>
            <a:r>
              <a:rPr lang="en-US" dirty="0" smtClean="0"/>
              <a:t>Primary </a:t>
            </a:r>
            <a:r>
              <a:rPr lang="en-US" dirty="0"/>
              <a:t>bone tumors are considerably less common </a:t>
            </a:r>
            <a:r>
              <a:rPr lang="en-US" dirty="0" smtClean="0"/>
              <a:t>than bone </a:t>
            </a:r>
            <a:r>
              <a:rPr lang="en-US" dirty="0"/>
              <a:t>metastases from other primary </a:t>
            </a:r>
            <a:r>
              <a:rPr lang="en-US" dirty="0" smtClean="0"/>
              <a:t>sites.</a:t>
            </a:r>
          </a:p>
          <a:p>
            <a:pPr marL="109728" indent="0">
              <a:buNone/>
            </a:pPr>
            <a:endParaRPr lang="en-US" dirty="0" smtClean="0"/>
          </a:p>
          <a:p>
            <a:r>
              <a:rPr lang="en-US" dirty="0"/>
              <a:t>Primary bone tumors exhibit </a:t>
            </a:r>
            <a:r>
              <a:rPr lang="en-US" dirty="0" smtClean="0"/>
              <a:t>great morphologic </a:t>
            </a:r>
            <a:r>
              <a:rPr lang="en-US" dirty="0"/>
              <a:t>diversity </a:t>
            </a:r>
            <a:r>
              <a:rPr lang="en-US" dirty="0" smtClean="0"/>
              <a:t>and clinical </a:t>
            </a:r>
            <a:r>
              <a:rPr lang="en-US" dirty="0"/>
              <a:t>behaviors—from benign to aggressively malignant</a:t>
            </a:r>
            <a:r>
              <a:rPr lang="en-US" dirty="0" smtClean="0"/>
              <a:t>.</a:t>
            </a:r>
          </a:p>
          <a:p>
            <a:pPr marL="109728" indent="0">
              <a:buNone/>
            </a:pPr>
            <a:endParaRPr lang="en-US" dirty="0" smtClean="0"/>
          </a:p>
          <a:p>
            <a:r>
              <a:rPr lang="en-US" dirty="0" smtClean="0"/>
              <a:t>Most are </a:t>
            </a:r>
            <a:r>
              <a:rPr lang="en-US" dirty="0"/>
              <a:t>classified according to the normal cell counterpart </a:t>
            </a:r>
            <a:r>
              <a:rPr lang="en-US" dirty="0" smtClean="0"/>
              <a:t>and line </a:t>
            </a:r>
            <a:r>
              <a:rPr lang="en-US" dirty="0"/>
              <a:t>of </a:t>
            </a:r>
            <a:r>
              <a:rPr lang="en-US" dirty="0" smtClean="0"/>
              <a:t>differentiation.</a:t>
            </a:r>
          </a:p>
          <a:p>
            <a:pPr marL="109728" indent="0">
              <a:buNone/>
            </a:pPr>
            <a:endParaRPr lang="en-US" dirty="0" smtClean="0"/>
          </a:p>
          <a:p>
            <a:r>
              <a:rPr lang="en-US" dirty="0"/>
              <a:t>Most bone tumors arise without any previous </a:t>
            </a:r>
            <a:r>
              <a:rPr lang="en-US" dirty="0" smtClean="0"/>
              <a:t>known cause</a:t>
            </a:r>
            <a:r>
              <a:rPr lang="en-US" dirty="0"/>
              <a:t>. Nevertheless, genetic syndromes (e.g., Li-</a:t>
            </a:r>
            <a:r>
              <a:rPr lang="en-US" dirty="0" err="1"/>
              <a:t>Fraumeni</a:t>
            </a:r>
            <a:r>
              <a:rPr lang="en-US" dirty="0"/>
              <a:t> </a:t>
            </a:r>
            <a:r>
              <a:rPr lang="en-US" dirty="0" smtClean="0"/>
              <a:t>and </a:t>
            </a:r>
            <a:r>
              <a:rPr lang="en-US" dirty="0"/>
              <a:t>retinoblastoma </a:t>
            </a:r>
            <a:r>
              <a:rPr lang="en-US" dirty="0" smtClean="0"/>
              <a:t>syndromes) </a:t>
            </a:r>
            <a:r>
              <a:rPr lang="en-US" dirty="0"/>
              <a:t>are </a:t>
            </a:r>
            <a:r>
              <a:rPr lang="en-US" dirty="0" smtClean="0"/>
              <a:t>associated with </a:t>
            </a:r>
            <a:r>
              <a:rPr lang="en-US" dirty="0"/>
              <a:t>osteosarcomas, as are (rarely) bone infarcts, </a:t>
            </a:r>
            <a:r>
              <a:rPr lang="en-US" dirty="0" smtClean="0"/>
              <a:t>chronic osteomyelitis</a:t>
            </a:r>
            <a:r>
              <a:rPr lang="en-US" dirty="0"/>
              <a:t>, Paget disease, irradiation, and use of </a:t>
            </a:r>
            <a:r>
              <a:rPr lang="en-US" dirty="0" smtClean="0"/>
              <a:t>metal orthopedic </a:t>
            </a:r>
            <a:r>
              <a:rPr lang="en-US" dirty="0"/>
              <a:t>devices.</a:t>
            </a:r>
          </a:p>
        </p:txBody>
      </p:sp>
    </p:spTree>
    <p:extLst>
      <p:ext uri="{BB962C8B-B14F-4D97-AF65-F5344CB8AC3E}">
        <p14:creationId xmlns:p14="http://schemas.microsoft.com/office/powerpoint/2010/main" val="4243895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938" y="109538"/>
            <a:ext cx="4810125" cy="663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127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Clinical Presentation</a:t>
            </a:r>
            <a:endParaRPr lang="en-US" dirty="0"/>
          </a:p>
        </p:txBody>
      </p:sp>
      <p:sp>
        <p:nvSpPr>
          <p:cNvPr id="2" name="Content Placeholder 1"/>
          <p:cNvSpPr>
            <a:spLocks noGrp="1"/>
          </p:cNvSpPr>
          <p:nvPr>
            <p:ph idx="1"/>
          </p:nvPr>
        </p:nvSpPr>
        <p:spPr>
          <a:xfrm>
            <a:off x="0" y="1481328"/>
            <a:ext cx="8686800" cy="4525963"/>
          </a:xfrm>
        </p:spPr>
        <p:txBody>
          <a:bodyPr>
            <a:normAutofit lnSpcReduction="10000"/>
          </a:bodyPr>
          <a:lstStyle/>
          <a:p>
            <a:r>
              <a:rPr lang="en-US" dirty="0" smtClean="0"/>
              <a:t>Benign </a:t>
            </a:r>
            <a:r>
              <a:rPr lang="en-US" dirty="0"/>
              <a:t>lesions </a:t>
            </a:r>
            <a:r>
              <a:rPr lang="en-US" dirty="0" smtClean="0"/>
              <a:t>frequently are </a:t>
            </a:r>
            <a:r>
              <a:rPr lang="en-US" dirty="0"/>
              <a:t>asymptomatic and are detected as </a:t>
            </a:r>
            <a:r>
              <a:rPr lang="en-US" dirty="0" smtClean="0"/>
              <a:t>incidental findings</a:t>
            </a:r>
            <a:r>
              <a:rPr lang="en-US" dirty="0"/>
              <a:t>. Others produce pain or a slowly growing mass.</a:t>
            </a:r>
          </a:p>
          <a:p>
            <a:r>
              <a:rPr lang="en-US" dirty="0"/>
              <a:t>Occasionally, a pathologic fracture is the first manifestation.</a:t>
            </a:r>
          </a:p>
          <a:p>
            <a:r>
              <a:rPr lang="en-US" dirty="0"/>
              <a:t>Radiologic imaging is critical in the evaluation of </a:t>
            </a:r>
            <a:r>
              <a:rPr lang="en-US" dirty="0" smtClean="0"/>
              <a:t>bone tumors</a:t>
            </a:r>
            <a:r>
              <a:rPr lang="en-US" dirty="0"/>
              <a:t>; however, biopsy and </a:t>
            </a:r>
            <a:r>
              <a:rPr lang="en-US" dirty="0" smtClean="0"/>
              <a:t>histologic </a:t>
            </a:r>
            <a:r>
              <a:rPr lang="en-US" dirty="0"/>
              <a:t>study and, in </a:t>
            </a:r>
            <a:r>
              <a:rPr lang="en-US" dirty="0" smtClean="0"/>
              <a:t>some cases</a:t>
            </a:r>
            <a:r>
              <a:rPr lang="en-US" dirty="0"/>
              <a:t>, molecular tests are necessary for diagnosis.</a:t>
            </a:r>
          </a:p>
        </p:txBody>
      </p:sp>
    </p:spTree>
    <p:extLst>
      <p:ext uri="{BB962C8B-B14F-4D97-AF65-F5344CB8AC3E}">
        <p14:creationId xmlns:p14="http://schemas.microsoft.com/office/powerpoint/2010/main" val="2148317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Most soft tissue tumors arise without antecedent </a:t>
            </a:r>
            <a:r>
              <a:rPr lang="en-US" dirty="0" smtClean="0"/>
              <a:t>causes. Rarely</a:t>
            </a:r>
            <a:r>
              <a:rPr lang="en-US" dirty="0"/>
              <a:t>, radiation exposure, burn injury, or toxin </a:t>
            </a:r>
            <a:r>
              <a:rPr lang="en-US" dirty="0" smtClean="0"/>
              <a:t>exposure is </a:t>
            </a:r>
            <a:r>
              <a:rPr lang="en-US" dirty="0"/>
              <a:t>implicated</a:t>
            </a:r>
            <a:r>
              <a:rPr lang="en-US" dirty="0" smtClean="0"/>
              <a:t>.</a:t>
            </a:r>
          </a:p>
          <a:p>
            <a:pPr marL="457200" indent="-457200"/>
            <a:r>
              <a:rPr lang="en-US" dirty="0" smtClean="0"/>
              <a:t>Virus</a:t>
            </a:r>
            <a:r>
              <a:rPr lang="en-US" dirty="0"/>
              <a:t>: Kaposi sarcoma </a:t>
            </a:r>
            <a:r>
              <a:rPr lang="en-US" dirty="0" smtClean="0"/>
              <a:t>is associated with </a:t>
            </a:r>
            <a:r>
              <a:rPr lang="en-US" dirty="0"/>
              <a:t>the human </a:t>
            </a:r>
            <a:r>
              <a:rPr lang="en-US" dirty="0" err="1"/>
              <a:t>herpesvirus</a:t>
            </a:r>
            <a:r>
              <a:rPr lang="en-US" dirty="0"/>
              <a:t> </a:t>
            </a:r>
            <a:r>
              <a:rPr lang="en-US" dirty="0" smtClean="0"/>
              <a:t>8.</a:t>
            </a:r>
          </a:p>
          <a:p>
            <a:pPr marL="457200" indent="-457200"/>
            <a:r>
              <a:rPr lang="en-US" dirty="0" smtClean="0"/>
              <a:t>A </a:t>
            </a:r>
            <a:r>
              <a:rPr lang="en-US" dirty="0"/>
              <a:t>small minority of soft tissue tumors are </a:t>
            </a:r>
            <a:r>
              <a:rPr lang="en-US" dirty="0" smtClean="0"/>
              <a:t>associated with </a:t>
            </a:r>
            <a:r>
              <a:rPr lang="en-US" dirty="0"/>
              <a:t>genetic syndromes, most </a:t>
            </a:r>
            <a:r>
              <a:rPr lang="en-US" dirty="0" smtClean="0"/>
              <a:t>notably:</a:t>
            </a:r>
          </a:p>
          <a:p>
            <a:pPr>
              <a:buFont typeface="Wingdings" panose="05000000000000000000" pitchFamily="2" charset="2"/>
              <a:buChar char="q"/>
            </a:pPr>
            <a:r>
              <a:rPr lang="en-US" dirty="0" smtClean="0"/>
              <a:t> Neurofibromatosis type </a:t>
            </a:r>
            <a:r>
              <a:rPr lang="en-US" dirty="0"/>
              <a:t>1 (</a:t>
            </a:r>
            <a:r>
              <a:rPr lang="en-US" dirty="0" err="1"/>
              <a:t>neurofibroma</a:t>
            </a:r>
            <a:r>
              <a:rPr lang="en-US" dirty="0"/>
              <a:t>, malignant </a:t>
            </a:r>
            <a:r>
              <a:rPr lang="en-US" dirty="0" err="1"/>
              <a:t>schwannoma</a:t>
            </a:r>
            <a:r>
              <a:rPr lang="en-US" dirty="0" smtClean="0"/>
              <a:t>).</a:t>
            </a:r>
          </a:p>
          <a:p>
            <a:pPr>
              <a:buFont typeface="Wingdings" panose="05000000000000000000" pitchFamily="2" charset="2"/>
              <a:buChar char="q"/>
            </a:pPr>
            <a:r>
              <a:rPr lang="en-US" dirty="0" smtClean="0"/>
              <a:t>Gardner </a:t>
            </a:r>
            <a:r>
              <a:rPr lang="en-US" dirty="0"/>
              <a:t>syndrome (</a:t>
            </a:r>
            <a:r>
              <a:rPr lang="en-US" dirty="0" err="1"/>
              <a:t>fibromatosis</a:t>
            </a:r>
            <a:r>
              <a:rPr lang="en-US" dirty="0" smtClean="0"/>
              <a:t>).</a:t>
            </a:r>
          </a:p>
          <a:p>
            <a:pPr>
              <a:buFont typeface="Wingdings" panose="05000000000000000000" pitchFamily="2" charset="2"/>
              <a:buChar char="q"/>
            </a:pPr>
            <a:r>
              <a:rPr lang="en-US" dirty="0" smtClean="0"/>
              <a:t>Li-</a:t>
            </a:r>
            <a:r>
              <a:rPr lang="en-US" dirty="0" err="1" smtClean="0"/>
              <a:t>Fraumeni</a:t>
            </a:r>
            <a:r>
              <a:rPr lang="en-US" dirty="0" smtClean="0"/>
              <a:t> syndrome (</a:t>
            </a:r>
            <a:r>
              <a:rPr lang="en-US" dirty="0"/>
              <a:t>soft tissue sarcoma</a:t>
            </a:r>
            <a:r>
              <a:rPr lang="en-US" dirty="0" smtClean="0"/>
              <a:t>).</a:t>
            </a:r>
            <a:endParaRPr lang="en-US" dirty="0"/>
          </a:p>
        </p:txBody>
      </p:sp>
      <p:sp>
        <p:nvSpPr>
          <p:cNvPr id="2" name="TextBox 1"/>
          <p:cNvSpPr txBox="1"/>
          <p:nvPr/>
        </p:nvSpPr>
        <p:spPr>
          <a:xfrm>
            <a:off x="467544" y="260170"/>
            <a:ext cx="8676456" cy="553998"/>
          </a:xfrm>
          <a:prstGeom prst="rect">
            <a:avLst/>
          </a:prstGeom>
          <a:noFill/>
        </p:spPr>
        <p:txBody>
          <a:bodyPr wrap="square" rtlCol="0">
            <a:spAutoFit/>
          </a:bodyPr>
          <a:lstStyle/>
          <a:p>
            <a:r>
              <a:rPr lang="en-US" sz="3000" b="1" dirty="0">
                <a:solidFill>
                  <a:schemeClr val="tx2"/>
                </a:solidFill>
                <a:effectLst>
                  <a:outerShdw blurRad="31750" dist="25400" dir="5400000" algn="tl" rotWithShape="0">
                    <a:srgbClr val="000000">
                      <a:alpha val="25000"/>
                    </a:srgbClr>
                  </a:outerShdw>
                </a:effectLst>
                <a:latin typeface="+mj-lt"/>
                <a:ea typeface="+mj-ea"/>
                <a:cs typeface="+mj-cs"/>
              </a:rPr>
              <a:t>What are the </a:t>
            </a:r>
            <a:r>
              <a:rPr lang="en-US" sz="3000" b="1" dirty="0" smtClean="0">
                <a:solidFill>
                  <a:schemeClr val="tx2"/>
                </a:solidFill>
                <a:effectLst>
                  <a:outerShdw blurRad="31750" dist="25400" dir="5400000" algn="tl" rotWithShape="0">
                    <a:srgbClr val="000000">
                      <a:alpha val="25000"/>
                    </a:srgbClr>
                  </a:outerShdw>
                </a:effectLst>
                <a:latin typeface="+mj-lt"/>
                <a:ea typeface="+mj-ea"/>
                <a:cs typeface="+mj-cs"/>
              </a:rPr>
              <a:t>causes </a:t>
            </a:r>
            <a:r>
              <a:rPr lang="en-US" sz="3000" b="1" dirty="0">
                <a:solidFill>
                  <a:schemeClr val="tx2"/>
                </a:solidFill>
                <a:effectLst>
                  <a:outerShdw blurRad="31750" dist="25400" dir="5400000" algn="tl" rotWithShape="0">
                    <a:srgbClr val="000000">
                      <a:alpha val="25000"/>
                    </a:srgbClr>
                  </a:outerShdw>
                </a:effectLst>
                <a:latin typeface="+mj-lt"/>
                <a:ea typeface="+mj-ea"/>
                <a:cs typeface="+mj-cs"/>
              </a:rPr>
              <a:t>of soft tissue </a:t>
            </a:r>
            <a:r>
              <a:rPr lang="en-US" sz="3000" b="1" dirty="0" smtClean="0">
                <a:solidFill>
                  <a:schemeClr val="tx2"/>
                </a:solidFill>
                <a:effectLst>
                  <a:outerShdw blurRad="31750" dist="25400" dir="5400000" algn="tl" rotWithShape="0">
                    <a:srgbClr val="000000">
                      <a:alpha val="25000"/>
                    </a:srgbClr>
                  </a:outerShdw>
                </a:effectLst>
                <a:latin typeface="+mj-lt"/>
                <a:ea typeface="+mj-ea"/>
                <a:cs typeface="+mj-cs"/>
              </a:rPr>
              <a:t>tumor ???</a:t>
            </a:r>
            <a:endParaRPr lang="en-US" sz="3000" b="1" dirty="0">
              <a:solidFill>
                <a:schemeClr val="tx2"/>
              </a:solidFill>
              <a:effectLst>
                <a:outerShdw blurRad="31750" dist="25400" dir="5400000" algn="tl" rotWithShape="0">
                  <a:srgbClr val="000000">
                    <a:alpha val="25000"/>
                  </a:srgbClr>
                </a:outerShdw>
              </a:effectLst>
              <a:latin typeface="+mj-lt"/>
              <a:ea typeface="+mj-ea"/>
              <a:cs typeface="+mj-cs"/>
            </a:endParaRPr>
          </a:p>
        </p:txBody>
      </p:sp>
    </p:spTree>
    <p:extLst>
      <p:ext uri="{BB962C8B-B14F-4D97-AF65-F5344CB8AC3E}">
        <p14:creationId xmlns:p14="http://schemas.microsoft.com/office/powerpoint/2010/main" val="2119236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US" sz="4100" dirty="0" err="1" smtClean="0">
                <a:solidFill>
                  <a:srgbClr val="FF0000"/>
                </a:solidFill>
              </a:rPr>
              <a:t>Osteoma</a:t>
            </a:r>
            <a:endParaRPr lang="en-US" sz="4100" dirty="0" smtClean="0">
              <a:solidFill>
                <a:srgbClr val="FF0000"/>
              </a:solidFill>
            </a:endParaRPr>
          </a:p>
          <a:p>
            <a:pPr marL="109728" indent="0">
              <a:buNone/>
            </a:pPr>
            <a:endParaRPr lang="en-US" dirty="0">
              <a:solidFill>
                <a:srgbClr val="FF0000"/>
              </a:solidFill>
            </a:endParaRPr>
          </a:p>
          <a:p>
            <a:r>
              <a:rPr lang="en-US" dirty="0" err="1"/>
              <a:t>Osteomas</a:t>
            </a:r>
            <a:r>
              <a:rPr lang="en-US" dirty="0"/>
              <a:t> are benign lesions most commonly encountered</a:t>
            </a:r>
          </a:p>
          <a:p>
            <a:pPr marL="109728" indent="0">
              <a:buNone/>
            </a:pPr>
            <a:r>
              <a:rPr lang="en-US" dirty="0"/>
              <a:t>in the head and neck, including the </a:t>
            </a:r>
            <a:r>
              <a:rPr lang="en-US" dirty="0" err="1"/>
              <a:t>paranasal</a:t>
            </a:r>
            <a:r>
              <a:rPr lang="en-US" dirty="0"/>
              <a:t> sinuses, but</a:t>
            </a:r>
          </a:p>
          <a:p>
            <a:pPr marL="109728" indent="0">
              <a:buNone/>
            </a:pPr>
            <a:r>
              <a:rPr lang="en-US" dirty="0"/>
              <a:t>which can occur elsewhere as well</a:t>
            </a:r>
            <a:r>
              <a:rPr lang="en-US" dirty="0" smtClean="0"/>
              <a:t>.</a:t>
            </a:r>
          </a:p>
          <a:p>
            <a:r>
              <a:rPr lang="en-US" dirty="0" smtClean="0"/>
              <a:t>They </a:t>
            </a:r>
            <a:r>
              <a:rPr lang="en-US" dirty="0"/>
              <a:t>typically </a:t>
            </a:r>
            <a:r>
              <a:rPr lang="en-US" dirty="0" smtClean="0"/>
              <a:t>present in </a:t>
            </a:r>
            <a:r>
              <a:rPr lang="en-US" dirty="0"/>
              <a:t>middle age as solitary, slowly growing, hard, </a:t>
            </a:r>
            <a:r>
              <a:rPr lang="en-US" dirty="0" err="1" smtClean="0"/>
              <a:t>exophytic</a:t>
            </a:r>
            <a:r>
              <a:rPr lang="en-US" dirty="0" smtClean="0"/>
              <a:t> masses </a:t>
            </a:r>
            <a:r>
              <a:rPr lang="en-US" dirty="0"/>
              <a:t>on a bone </a:t>
            </a:r>
            <a:r>
              <a:rPr lang="en-US" dirty="0" smtClean="0"/>
              <a:t>surface.</a:t>
            </a:r>
          </a:p>
          <a:p>
            <a:r>
              <a:rPr lang="en-US" dirty="0" smtClean="0"/>
              <a:t>Multiple </a:t>
            </a:r>
            <a:r>
              <a:rPr lang="en-US" dirty="0"/>
              <a:t>lesions are a feature </a:t>
            </a:r>
            <a:r>
              <a:rPr lang="en-US" dirty="0" smtClean="0"/>
              <a:t>of Gardner syndrome</a:t>
            </a:r>
            <a:r>
              <a:rPr lang="en-US" dirty="0"/>
              <a:t>.</a:t>
            </a:r>
          </a:p>
          <a:p>
            <a:r>
              <a:rPr lang="en-US" dirty="0"/>
              <a:t>On histologic examination, </a:t>
            </a:r>
            <a:r>
              <a:rPr lang="en-US" dirty="0" err="1"/>
              <a:t>osteomas</a:t>
            </a:r>
            <a:r>
              <a:rPr lang="en-US" dirty="0"/>
              <a:t> recapitulate </a:t>
            </a:r>
            <a:r>
              <a:rPr lang="en-US" dirty="0" smtClean="0"/>
              <a:t>cortical type bone </a:t>
            </a:r>
            <a:r>
              <a:rPr lang="en-US" dirty="0"/>
              <a:t>and are composed of a mixture of woven and</a:t>
            </a:r>
          </a:p>
          <a:p>
            <a:pPr marL="109728" indent="0">
              <a:buNone/>
            </a:pPr>
            <a:r>
              <a:rPr lang="en-US" dirty="0" smtClean="0"/>
              <a:t>    lamellar </a:t>
            </a:r>
            <a:r>
              <a:rPr lang="en-US" dirty="0"/>
              <a:t>bone</a:t>
            </a:r>
            <a:r>
              <a:rPr lang="en-US" dirty="0" smtClean="0"/>
              <a:t>.</a:t>
            </a:r>
          </a:p>
          <a:p>
            <a:r>
              <a:rPr lang="en-US" dirty="0" smtClean="0"/>
              <a:t>They </a:t>
            </a:r>
            <a:r>
              <a:rPr lang="en-US" dirty="0"/>
              <a:t>are not locally aggressive and do </a:t>
            </a:r>
            <a:r>
              <a:rPr lang="en-US" dirty="0" smtClean="0"/>
              <a:t>not undergo </a:t>
            </a:r>
            <a:r>
              <a:rPr lang="en-US" dirty="0"/>
              <a:t>malignant transformation.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486775"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428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88640"/>
            <a:ext cx="8928992" cy="5818651"/>
          </a:xfrm>
        </p:spPr>
        <p:txBody>
          <a:bodyPr>
            <a:normAutofit fontScale="70000" lnSpcReduction="20000"/>
          </a:bodyPr>
          <a:lstStyle/>
          <a:p>
            <a:pPr marL="109728" indent="0">
              <a:buNone/>
            </a:pPr>
            <a:r>
              <a:rPr lang="en-US" sz="3800" dirty="0">
                <a:solidFill>
                  <a:srgbClr val="FF0000"/>
                </a:solidFill>
              </a:rPr>
              <a:t>Osteoid </a:t>
            </a:r>
            <a:r>
              <a:rPr lang="en-US" sz="3800" dirty="0" err="1">
                <a:solidFill>
                  <a:srgbClr val="FF0000"/>
                </a:solidFill>
              </a:rPr>
              <a:t>Osteoma</a:t>
            </a:r>
            <a:r>
              <a:rPr lang="en-US" sz="3800" dirty="0">
                <a:solidFill>
                  <a:srgbClr val="FF0000"/>
                </a:solidFill>
              </a:rPr>
              <a:t> and </a:t>
            </a:r>
            <a:r>
              <a:rPr lang="en-US" sz="3800" dirty="0" err="1">
                <a:solidFill>
                  <a:srgbClr val="FF0000"/>
                </a:solidFill>
              </a:rPr>
              <a:t>Osteoblastoma</a:t>
            </a:r>
            <a:endParaRPr lang="en-US" sz="3800" dirty="0">
              <a:solidFill>
                <a:srgbClr val="FF0000"/>
              </a:solidFill>
            </a:endParaRPr>
          </a:p>
          <a:p>
            <a:r>
              <a:rPr lang="en-US" dirty="0"/>
              <a:t>Osteoid </a:t>
            </a:r>
            <a:r>
              <a:rPr lang="en-US" dirty="0" err="1"/>
              <a:t>osteomas</a:t>
            </a:r>
            <a:r>
              <a:rPr lang="en-US" dirty="0"/>
              <a:t> and </a:t>
            </a:r>
            <a:r>
              <a:rPr lang="en-US" dirty="0" err="1"/>
              <a:t>osteoblastomas</a:t>
            </a:r>
            <a:r>
              <a:rPr lang="en-US" dirty="0"/>
              <a:t> are benign </a:t>
            </a:r>
            <a:r>
              <a:rPr lang="en-US" dirty="0" smtClean="0"/>
              <a:t>neoplasms with </a:t>
            </a:r>
            <a:r>
              <a:rPr lang="en-US" dirty="0"/>
              <a:t>very similar histologic features</a:t>
            </a:r>
            <a:r>
              <a:rPr lang="en-US" dirty="0" smtClean="0"/>
              <a:t>.</a:t>
            </a:r>
          </a:p>
          <a:p>
            <a:r>
              <a:rPr lang="en-US" dirty="0" smtClean="0"/>
              <a:t>Both </a:t>
            </a:r>
            <a:r>
              <a:rPr lang="en-US" dirty="0"/>
              <a:t>lesions </a:t>
            </a:r>
            <a:r>
              <a:rPr lang="en-US" dirty="0" smtClean="0"/>
              <a:t>typically appear </a:t>
            </a:r>
            <a:r>
              <a:rPr lang="en-US" dirty="0"/>
              <a:t>during the teenage years and 20s, with a male </a:t>
            </a:r>
            <a:r>
              <a:rPr lang="en-US" dirty="0" smtClean="0"/>
              <a:t>predilection (</a:t>
            </a:r>
            <a:r>
              <a:rPr lang="en-US" dirty="0"/>
              <a:t>2 : 1 for osteoid </a:t>
            </a:r>
            <a:r>
              <a:rPr lang="en-US" dirty="0" err="1"/>
              <a:t>osteomas</a:t>
            </a:r>
            <a:r>
              <a:rPr lang="en-US" dirty="0"/>
              <a:t>). </a:t>
            </a:r>
            <a:endParaRPr lang="en-US" dirty="0" smtClean="0"/>
          </a:p>
          <a:p>
            <a:r>
              <a:rPr lang="en-US" dirty="0" smtClean="0"/>
              <a:t>They </a:t>
            </a:r>
            <a:r>
              <a:rPr lang="en-US" dirty="0"/>
              <a:t>are </a:t>
            </a:r>
            <a:r>
              <a:rPr lang="en-US" dirty="0" smtClean="0"/>
              <a:t>distinguished from </a:t>
            </a:r>
            <a:r>
              <a:rPr lang="en-US" dirty="0"/>
              <a:t>each other primarily by their size and clinical presentation.</a:t>
            </a:r>
          </a:p>
          <a:p>
            <a:r>
              <a:rPr lang="en-US" dirty="0"/>
              <a:t>Osteoid </a:t>
            </a:r>
            <a:r>
              <a:rPr lang="en-US" dirty="0" err="1"/>
              <a:t>osteomas</a:t>
            </a:r>
            <a:r>
              <a:rPr lang="en-US" dirty="0"/>
              <a:t> arise most often beneath the </a:t>
            </a:r>
            <a:r>
              <a:rPr lang="en-US" dirty="0" err="1" smtClean="0"/>
              <a:t>periosteum</a:t>
            </a:r>
            <a:r>
              <a:rPr lang="en-US" dirty="0" smtClean="0"/>
              <a:t> or </a:t>
            </a:r>
            <a:r>
              <a:rPr lang="en-US" dirty="0"/>
              <a:t>within the cortex in the proximal femur and </a:t>
            </a:r>
            <a:r>
              <a:rPr lang="en-US" dirty="0" smtClean="0"/>
              <a:t>tibia are </a:t>
            </a:r>
            <a:r>
              <a:rPr lang="en-US" dirty="0"/>
              <a:t>by definition less </a:t>
            </a:r>
            <a:r>
              <a:rPr lang="en-US" dirty="0" smtClean="0"/>
              <a:t>than 2 </a:t>
            </a:r>
            <a:r>
              <a:rPr lang="en-US" dirty="0"/>
              <a:t>cm in diameter, whereas </a:t>
            </a:r>
            <a:r>
              <a:rPr lang="en-US" dirty="0" err="1"/>
              <a:t>osteoblastomas</a:t>
            </a:r>
            <a:r>
              <a:rPr lang="en-US" dirty="0"/>
              <a:t> are larger.</a:t>
            </a:r>
          </a:p>
          <a:p>
            <a:r>
              <a:rPr lang="en-US" dirty="0"/>
              <a:t>Localized pain, most severe at night, is an almost </a:t>
            </a:r>
            <a:r>
              <a:rPr lang="en-US" dirty="0" smtClean="0"/>
              <a:t>universal complaint </a:t>
            </a:r>
            <a:r>
              <a:rPr lang="en-US" dirty="0"/>
              <a:t>with osteoid </a:t>
            </a:r>
            <a:r>
              <a:rPr lang="en-US" dirty="0" err="1"/>
              <a:t>osteomas</a:t>
            </a:r>
            <a:r>
              <a:rPr lang="en-US" dirty="0"/>
              <a:t>, and usually is </a:t>
            </a:r>
            <a:r>
              <a:rPr lang="en-US" dirty="0" smtClean="0"/>
              <a:t>relieved by </a:t>
            </a:r>
            <a:r>
              <a:rPr lang="en-US" dirty="0"/>
              <a:t>aspirin. </a:t>
            </a:r>
            <a:endParaRPr lang="en-US" dirty="0" smtClean="0"/>
          </a:p>
          <a:p>
            <a:r>
              <a:rPr lang="en-US" dirty="0" err="1" smtClean="0"/>
              <a:t>Osteoblastomas</a:t>
            </a:r>
            <a:r>
              <a:rPr lang="en-US" dirty="0" smtClean="0"/>
              <a:t> </a:t>
            </a:r>
            <a:r>
              <a:rPr lang="en-US" dirty="0"/>
              <a:t>arise most often in the </a:t>
            </a:r>
            <a:r>
              <a:rPr lang="en-US" dirty="0" smtClean="0"/>
              <a:t>vertebral column</a:t>
            </a:r>
            <a:r>
              <a:rPr lang="en-US" dirty="0"/>
              <a:t>; they also cause pain, although it often is more </a:t>
            </a:r>
            <a:r>
              <a:rPr lang="en-US" dirty="0" smtClean="0"/>
              <a:t>difficult to </a:t>
            </a:r>
            <a:r>
              <a:rPr lang="en-US" dirty="0"/>
              <a:t>localize and is not responsive to aspirin. </a:t>
            </a:r>
            <a:endParaRPr lang="en-US" dirty="0" smtClean="0"/>
          </a:p>
          <a:p>
            <a:r>
              <a:rPr lang="en-US" dirty="0" smtClean="0"/>
              <a:t>Local excision </a:t>
            </a:r>
            <a:r>
              <a:rPr lang="en-US" dirty="0"/>
              <a:t>is the treatment of choice; incompletely </a:t>
            </a:r>
            <a:r>
              <a:rPr lang="en-US" dirty="0" smtClean="0"/>
              <a:t>resected lesions </a:t>
            </a:r>
            <a:r>
              <a:rPr lang="en-US" dirty="0"/>
              <a:t>can recur. </a:t>
            </a:r>
            <a:endParaRPr lang="en-US" dirty="0" smtClean="0"/>
          </a:p>
          <a:p>
            <a:r>
              <a:rPr lang="en-US" dirty="0" smtClean="0"/>
              <a:t>Malignant </a:t>
            </a:r>
            <a:r>
              <a:rPr lang="en-US" dirty="0"/>
              <a:t>transformation is rare </a:t>
            </a:r>
            <a:r>
              <a:rPr lang="en-US" dirty="0" smtClean="0"/>
              <a:t>unless the </a:t>
            </a:r>
            <a:r>
              <a:rPr lang="en-US" dirty="0"/>
              <a:t>lesion is treated with irradiation</a:t>
            </a:r>
            <a:r>
              <a:rPr lang="en-US" dirty="0" smtClean="0"/>
              <a:t>.</a:t>
            </a:r>
          </a:p>
        </p:txBody>
      </p:sp>
    </p:spTree>
    <p:extLst>
      <p:ext uri="{BB962C8B-B14F-4D97-AF65-F5344CB8AC3E}">
        <p14:creationId xmlns:p14="http://schemas.microsoft.com/office/powerpoint/2010/main" val="2837840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85000" lnSpcReduction="20000"/>
          </a:bodyPr>
          <a:lstStyle/>
          <a:p>
            <a:endParaRPr lang="en-US" dirty="0"/>
          </a:p>
          <a:p>
            <a:pPr marL="109728" indent="0">
              <a:buNone/>
            </a:pPr>
            <a:r>
              <a:rPr lang="en-US" dirty="0"/>
              <a:t>MORPHOLOGY</a:t>
            </a:r>
          </a:p>
          <a:p>
            <a:r>
              <a:rPr lang="en-US" dirty="0"/>
              <a:t>On gross inspection, both lesions are round-to-oval masses of hemorrhagic, gritty-appearing tan tissue. A rim of sclerotic bone is present at the edge of both types of </a:t>
            </a:r>
            <a:r>
              <a:rPr lang="en-US" dirty="0" smtClean="0"/>
              <a:t>tumors. </a:t>
            </a:r>
          </a:p>
          <a:p>
            <a:pPr marL="109728" indent="0">
              <a:buNone/>
            </a:pPr>
            <a:endParaRPr lang="en-US" dirty="0" smtClean="0"/>
          </a:p>
          <a:p>
            <a:r>
              <a:rPr lang="en-US" dirty="0" smtClean="0"/>
              <a:t> </a:t>
            </a:r>
            <a:r>
              <a:rPr lang="en-US" dirty="0"/>
              <a:t>On </a:t>
            </a:r>
            <a:r>
              <a:rPr lang="en-US" dirty="0" smtClean="0"/>
              <a:t>microscopic examination</a:t>
            </a:r>
            <a:r>
              <a:rPr lang="en-US" dirty="0"/>
              <a:t>, both neoplasms are composed of </a:t>
            </a:r>
            <a:r>
              <a:rPr lang="en-US" dirty="0" smtClean="0"/>
              <a:t>interlacing </a:t>
            </a:r>
            <a:r>
              <a:rPr lang="en-US" dirty="0" err="1" smtClean="0"/>
              <a:t>trabeculae</a:t>
            </a:r>
            <a:r>
              <a:rPr lang="en-US" dirty="0" smtClean="0"/>
              <a:t> </a:t>
            </a:r>
            <a:r>
              <a:rPr lang="en-US" dirty="0"/>
              <a:t>of woven bone surrounded by </a:t>
            </a:r>
            <a:r>
              <a:rPr lang="en-US" dirty="0" smtClean="0"/>
              <a:t>osteoblasts. The </a:t>
            </a:r>
            <a:r>
              <a:rPr lang="en-US" dirty="0"/>
              <a:t>intervening stroma is loose, vascular </a:t>
            </a:r>
            <a:r>
              <a:rPr lang="en-US" dirty="0" smtClean="0"/>
              <a:t>connective tissue </a:t>
            </a:r>
            <a:r>
              <a:rPr lang="en-US" dirty="0"/>
              <a:t>containing variable numbers of giant cells.</a:t>
            </a:r>
          </a:p>
          <a:p>
            <a:endParaRPr lang="en-US" dirty="0"/>
          </a:p>
        </p:txBody>
      </p:sp>
    </p:spTree>
    <p:extLst>
      <p:ext uri="{BB962C8B-B14F-4D97-AF65-F5344CB8AC3E}">
        <p14:creationId xmlns:p14="http://schemas.microsoft.com/office/powerpoint/2010/main" val="2912290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74638"/>
            <a:ext cx="8712968" cy="1143000"/>
          </a:xfrm>
        </p:spPr>
        <p:txBody>
          <a:bodyPr>
            <a:noAutofit/>
          </a:bodyPr>
          <a:lstStyle/>
          <a:p>
            <a:r>
              <a:rPr lang="en-US" sz="2000" dirty="0" smtClean="0">
                <a:solidFill>
                  <a:srgbClr val="FF0000"/>
                </a:solidFill>
              </a:rPr>
              <a:t>Osteoid</a:t>
            </a:r>
            <a:r>
              <a:rPr lang="en-US" sz="2000" dirty="0" smtClean="0"/>
              <a:t> </a:t>
            </a:r>
            <a:r>
              <a:rPr lang="en-US" sz="2000" dirty="0" err="1">
                <a:solidFill>
                  <a:srgbClr val="FF0000"/>
                </a:solidFill>
              </a:rPr>
              <a:t>osteoma</a:t>
            </a:r>
            <a:r>
              <a:rPr lang="en-US" sz="2000" dirty="0">
                <a:solidFill>
                  <a:srgbClr val="FF0000"/>
                </a:solidFill>
              </a:rPr>
              <a:t> </a:t>
            </a:r>
            <a:r>
              <a:rPr lang="en-US" sz="2000" dirty="0"/>
              <a:t>showing randomly oriented </a:t>
            </a:r>
            <a:r>
              <a:rPr lang="en-US" sz="2000" dirty="0" err="1" smtClean="0"/>
              <a:t>trabeculae</a:t>
            </a:r>
            <a:r>
              <a:rPr lang="en-US" sz="2000" dirty="0" smtClean="0"/>
              <a:t> of </a:t>
            </a:r>
            <a:r>
              <a:rPr lang="en-US" sz="2000" dirty="0"/>
              <a:t>woven bone rimmed by prominent osteoblasts. The </a:t>
            </a:r>
            <a:r>
              <a:rPr lang="en-US" sz="2000" dirty="0" err="1" smtClean="0"/>
              <a:t>intertrabecular</a:t>
            </a:r>
            <a:r>
              <a:rPr lang="en-US" sz="2000" dirty="0" smtClean="0"/>
              <a:t> spaces </a:t>
            </a:r>
            <a:r>
              <a:rPr lang="en-US" sz="2000" dirty="0"/>
              <a:t>are filled by vascular loose connective tissue.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650557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040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6632"/>
            <a:ext cx="8579296" cy="6624736"/>
          </a:xfrm>
        </p:spPr>
        <p:txBody>
          <a:bodyPr>
            <a:normAutofit fontScale="62500" lnSpcReduction="20000"/>
          </a:bodyPr>
          <a:lstStyle/>
          <a:p>
            <a:pPr marL="109728" indent="0">
              <a:buNone/>
            </a:pPr>
            <a:r>
              <a:rPr lang="en-US" sz="5800" dirty="0">
                <a:solidFill>
                  <a:srgbClr val="FF0000"/>
                </a:solidFill>
              </a:rPr>
              <a:t>Osteosarcoma</a:t>
            </a:r>
          </a:p>
          <a:p>
            <a:r>
              <a:rPr lang="en-US" dirty="0"/>
              <a:t>Osteosarcoma is a bone-producing malignant </a:t>
            </a:r>
            <a:r>
              <a:rPr lang="en-US" dirty="0" err="1" smtClean="0"/>
              <a:t>mesenchymal</a:t>
            </a:r>
            <a:r>
              <a:rPr lang="en-US" dirty="0" smtClean="0"/>
              <a:t> tumor</a:t>
            </a:r>
            <a:r>
              <a:rPr lang="en-US" dirty="0"/>
              <a:t>. </a:t>
            </a:r>
            <a:endParaRPr lang="en-US" dirty="0" smtClean="0"/>
          </a:p>
          <a:p>
            <a:pPr marL="109728" indent="0">
              <a:buNone/>
            </a:pPr>
            <a:endParaRPr lang="en-US" dirty="0" smtClean="0"/>
          </a:p>
          <a:p>
            <a:r>
              <a:rPr lang="en-US" dirty="0" smtClean="0"/>
              <a:t>After </a:t>
            </a:r>
            <a:r>
              <a:rPr lang="en-US" dirty="0"/>
              <a:t>myeloma and lymphoma, osteosarcoma is </a:t>
            </a:r>
            <a:r>
              <a:rPr lang="en-US" dirty="0" smtClean="0"/>
              <a:t>the most </a:t>
            </a:r>
            <a:r>
              <a:rPr lang="en-US" dirty="0"/>
              <a:t>common primary malignant tumor of </a:t>
            </a:r>
            <a:r>
              <a:rPr lang="en-US" dirty="0" smtClean="0"/>
              <a:t>bone.</a:t>
            </a:r>
          </a:p>
          <a:p>
            <a:pPr marL="109728" indent="0">
              <a:buNone/>
            </a:pPr>
            <a:endParaRPr lang="en-US" dirty="0" smtClean="0"/>
          </a:p>
          <a:p>
            <a:r>
              <a:rPr lang="en-US" dirty="0" smtClean="0"/>
              <a:t>Osteosarcomas </a:t>
            </a:r>
            <a:r>
              <a:rPr lang="en-US" dirty="0"/>
              <a:t>occur in all age groups, but </a:t>
            </a:r>
            <a:r>
              <a:rPr lang="en-US" dirty="0" smtClean="0"/>
              <a:t>about 75</a:t>
            </a:r>
            <a:r>
              <a:rPr lang="en-US" dirty="0"/>
              <a:t>% of patients are </a:t>
            </a:r>
            <a:r>
              <a:rPr lang="en-US" dirty="0">
                <a:solidFill>
                  <a:srgbClr val="FF0000"/>
                </a:solidFill>
              </a:rPr>
              <a:t>younger </a:t>
            </a:r>
            <a:r>
              <a:rPr lang="en-US" dirty="0"/>
              <a:t>than 20 years of age, with </a:t>
            </a:r>
            <a:r>
              <a:rPr lang="en-US" dirty="0" smtClean="0"/>
              <a:t>a </a:t>
            </a:r>
            <a:r>
              <a:rPr lang="en-US" dirty="0" smtClean="0">
                <a:solidFill>
                  <a:srgbClr val="FF0000"/>
                </a:solidFill>
              </a:rPr>
              <a:t>second </a:t>
            </a:r>
            <a:r>
              <a:rPr lang="en-US" dirty="0">
                <a:solidFill>
                  <a:srgbClr val="FF0000"/>
                </a:solidFill>
              </a:rPr>
              <a:t>peak </a:t>
            </a:r>
            <a:r>
              <a:rPr lang="en-US" dirty="0"/>
              <a:t>occurring in elderly </a:t>
            </a:r>
            <a:r>
              <a:rPr lang="en-US" dirty="0" smtClean="0"/>
              <a:t>persons.</a:t>
            </a:r>
          </a:p>
          <a:p>
            <a:pPr marL="109728" indent="0">
              <a:buNone/>
            </a:pPr>
            <a:endParaRPr lang="en-US" dirty="0" smtClean="0"/>
          </a:p>
          <a:p>
            <a:r>
              <a:rPr lang="en-US" dirty="0" smtClean="0"/>
              <a:t> </a:t>
            </a:r>
            <a:r>
              <a:rPr lang="en-US" dirty="0"/>
              <a:t>Men are more </a:t>
            </a:r>
            <a:r>
              <a:rPr lang="en-US" dirty="0" smtClean="0"/>
              <a:t>commonly affected </a:t>
            </a:r>
            <a:r>
              <a:rPr lang="en-US" dirty="0"/>
              <a:t>than women (1.6 : 1). </a:t>
            </a:r>
            <a:endParaRPr lang="en-US" dirty="0" smtClean="0"/>
          </a:p>
          <a:p>
            <a:pPr marL="109728" indent="0">
              <a:buNone/>
            </a:pPr>
            <a:endParaRPr lang="en-US" dirty="0" smtClean="0"/>
          </a:p>
          <a:p>
            <a:r>
              <a:rPr lang="en-US" dirty="0" smtClean="0"/>
              <a:t>Most </a:t>
            </a:r>
            <a:r>
              <a:rPr lang="en-US" dirty="0"/>
              <a:t>tumors arise in the </a:t>
            </a:r>
            <a:r>
              <a:rPr lang="en-US" dirty="0" err="1" smtClean="0"/>
              <a:t>metaphyseal</a:t>
            </a:r>
            <a:r>
              <a:rPr lang="en-US" dirty="0" smtClean="0"/>
              <a:t> region </a:t>
            </a:r>
            <a:r>
              <a:rPr lang="en-US" dirty="0"/>
              <a:t>of the long bones of the extremities, with almost 60</a:t>
            </a:r>
            <a:r>
              <a:rPr lang="en-US" dirty="0" smtClean="0"/>
              <a:t>% occurring </a:t>
            </a:r>
            <a:r>
              <a:rPr lang="en-US" dirty="0"/>
              <a:t>about </a:t>
            </a:r>
            <a:r>
              <a:rPr lang="en-US" dirty="0">
                <a:solidFill>
                  <a:srgbClr val="FF0000"/>
                </a:solidFill>
              </a:rPr>
              <a:t>the </a:t>
            </a:r>
            <a:r>
              <a:rPr lang="en-US" dirty="0" smtClean="0">
                <a:solidFill>
                  <a:srgbClr val="FF0000"/>
                </a:solidFill>
              </a:rPr>
              <a:t>knee</a:t>
            </a:r>
            <a:r>
              <a:rPr lang="en-US" dirty="0" smtClean="0"/>
              <a:t>.</a:t>
            </a:r>
          </a:p>
          <a:p>
            <a:pPr marL="109728" indent="0">
              <a:buNone/>
            </a:pPr>
            <a:endParaRPr lang="en-US" dirty="0" smtClean="0"/>
          </a:p>
          <a:p>
            <a:r>
              <a:rPr lang="en-US" dirty="0">
                <a:solidFill>
                  <a:srgbClr val="FF0000"/>
                </a:solidFill>
              </a:rPr>
              <a:t>Microscopically</a:t>
            </a:r>
            <a:r>
              <a:rPr lang="en-US" dirty="0"/>
              <a:t>: Tumor cells vary in size and shape and frequently have large </a:t>
            </a:r>
            <a:r>
              <a:rPr lang="en-US" dirty="0" err="1"/>
              <a:t>hyperchromatic</a:t>
            </a:r>
            <a:r>
              <a:rPr lang="en-US" dirty="0"/>
              <a:t> nuclei; bizarre tumor giant cells are common, as are mitotic figures. </a:t>
            </a:r>
            <a:r>
              <a:rPr lang="en-US" b="1" dirty="0"/>
              <a:t>The production of coarse and lacelike mineralized or </a:t>
            </a:r>
            <a:r>
              <a:rPr lang="en-US" b="1" dirty="0" err="1"/>
              <a:t>unmineralized</a:t>
            </a:r>
            <a:r>
              <a:rPr lang="en-US" b="1" dirty="0"/>
              <a:t> bone (osteoid) by malignant cells is essential for diagnosis of osteosarcoma </a:t>
            </a:r>
            <a:r>
              <a:rPr lang="en-US" dirty="0"/>
              <a:t>. </a:t>
            </a:r>
          </a:p>
          <a:p>
            <a:r>
              <a:rPr lang="en-US" dirty="0"/>
              <a:t>Vascular invasion is common, as is </a:t>
            </a:r>
            <a:r>
              <a:rPr lang="en-US" dirty="0" smtClean="0"/>
              <a:t>spontaneous tumor </a:t>
            </a:r>
            <a:r>
              <a:rPr lang="en-US" dirty="0"/>
              <a:t>necrosis.</a:t>
            </a:r>
          </a:p>
          <a:p>
            <a:pPr marL="109728" indent="0">
              <a:buNone/>
            </a:pPr>
            <a:endParaRPr lang="en-US" dirty="0"/>
          </a:p>
        </p:txBody>
      </p:sp>
    </p:spTree>
    <p:extLst>
      <p:ext uri="{BB962C8B-B14F-4D97-AF65-F5344CB8AC3E}">
        <p14:creationId xmlns:p14="http://schemas.microsoft.com/office/powerpoint/2010/main" val="3560866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638"/>
            <a:ext cx="8363272" cy="2002234"/>
          </a:xfrm>
        </p:spPr>
        <p:txBody>
          <a:bodyPr>
            <a:noAutofit/>
          </a:bodyPr>
          <a:lstStyle/>
          <a:p>
            <a:r>
              <a:rPr lang="en-US" sz="1700" dirty="0" smtClean="0"/>
              <a:t>Macroscopically. Mass </a:t>
            </a:r>
            <a:r>
              <a:rPr lang="en-US" sz="1700" dirty="0"/>
              <a:t>involving the upper end of </a:t>
            </a:r>
            <a:r>
              <a:rPr lang="en-US" sz="1700" dirty="0" smtClean="0"/>
              <a:t>the tibia</a:t>
            </a:r>
            <a:r>
              <a:rPr lang="en-US" sz="1700" dirty="0"/>
              <a:t>. The tan-white tumor fills most of the medullary cavity of </a:t>
            </a:r>
            <a:r>
              <a:rPr lang="en-US" sz="1700" dirty="0" smtClean="0"/>
              <a:t>the metaphysis </a:t>
            </a:r>
            <a:r>
              <a:rPr lang="en-US" sz="1700" dirty="0"/>
              <a:t>and proximal diaphysis. It has infiltrated through the cortex</a:t>
            </a:r>
            <a:r>
              <a:rPr lang="en-US" sz="1700" dirty="0" smtClean="0"/>
              <a:t>, lifted </a:t>
            </a:r>
            <a:r>
              <a:rPr lang="en-US" sz="1700" dirty="0"/>
              <a:t>the </a:t>
            </a:r>
            <a:r>
              <a:rPr lang="en-US" sz="1700" dirty="0" err="1"/>
              <a:t>periosteum</a:t>
            </a:r>
            <a:r>
              <a:rPr lang="en-US" sz="1700" dirty="0"/>
              <a:t>, and formed soft tissue masses on both sides of </a:t>
            </a:r>
            <a:r>
              <a:rPr lang="en-US" sz="1700" dirty="0" smtClean="0"/>
              <a:t>the bone</a:t>
            </a:r>
            <a:r>
              <a:rPr lang="en-US" sz="1700" dirty="0"/>
              <a:t>. </a:t>
            </a:r>
            <a:r>
              <a:rPr lang="en-US" sz="1700" dirty="0" smtClean="0"/>
              <a:t/>
            </a:r>
            <a:br>
              <a:rPr lang="en-US" sz="1700" dirty="0" smtClean="0"/>
            </a:br>
            <a:r>
              <a:rPr lang="en-US" sz="1700" dirty="0"/>
              <a:t/>
            </a:r>
            <a:br>
              <a:rPr lang="en-US" sz="1700" dirty="0"/>
            </a:br>
            <a:r>
              <a:rPr lang="en-US" sz="1700" dirty="0" smtClean="0"/>
              <a:t>Microscopically</a:t>
            </a:r>
            <a:r>
              <a:rPr lang="en-US" sz="1700" dirty="0"/>
              <a:t>, </a:t>
            </a:r>
            <a:r>
              <a:rPr lang="en-US" sz="1700" dirty="0" smtClean="0"/>
              <a:t>with </a:t>
            </a:r>
            <a:r>
              <a:rPr lang="en-US" sz="1700" dirty="0"/>
              <a:t>coarse, lacelike pattern of </a:t>
            </a:r>
            <a:r>
              <a:rPr lang="en-US" sz="1700" dirty="0" smtClean="0"/>
              <a:t>neoplastic bone </a:t>
            </a:r>
            <a:r>
              <a:rPr lang="en-US" sz="1700" dirty="0"/>
              <a:t>(arrow) produced by anaplastic tumor cells. Note the </a:t>
            </a:r>
            <a:r>
              <a:rPr lang="en-US" sz="1700" dirty="0" smtClean="0"/>
              <a:t>wildly aberrant </a:t>
            </a:r>
            <a:r>
              <a:rPr lang="en-US" sz="1700" dirty="0"/>
              <a:t>mitotic figures (arrowheads).</a:t>
            </a:r>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791200" y="2434778"/>
            <a:ext cx="253057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537520"/>
            <a:ext cx="291100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9452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686800" cy="6669360"/>
          </a:xfrm>
        </p:spPr>
        <p:txBody>
          <a:bodyPr>
            <a:normAutofit/>
          </a:bodyPr>
          <a:lstStyle/>
          <a:p>
            <a:pPr marL="109728" indent="0">
              <a:buNone/>
            </a:pPr>
            <a:r>
              <a:rPr lang="en-US" sz="2500" dirty="0" smtClean="0">
                <a:solidFill>
                  <a:srgbClr val="FF0000"/>
                </a:solidFill>
              </a:rPr>
              <a:t>Pathogenesis:</a:t>
            </a:r>
            <a:endParaRPr lang="en-US" sz="2500" dirty="0">
              <a:solidFill>
                <a:srgbClr val="FF0000"/>
              </a:solidFill>
            </a:endParaRPr>
          </a:p>
          <a:p>
            <a:pPr marL="109728" indent="0">
              <a:buNone/>
            </a:pPr>
            <a:r>
              <a:rPr lang="en-US" sz="2500" dirty="0"/>
              <a:t>Several mutations are closely associated with the </a:t>
            </a:r>
            <a:r>
              <a:rPr lang="en-US" sz="2500" dirty="0" smtClean="0"/>
              <a:t>development of </a:t>
            </a:r>
            <a:r>
              <a:rPr lang="en-US" sz="2500" dirty="0"/>
              <a:t>osteosarcoma. In particular, RB gene </a:t>
            </a:r>
            <a:r>
              <a:rPr lang="en-US" sz="2500" dirty="0" smtClean="0"/>
              <a:t>mutations.</a:t>
            </a:r>
            <a:endParaRPr lang="en-US" sz="2500" dirty="0"/>
          </a:p>
          <a:p>
            <a:pPr marL="109728" indent="0">
              <a:buNone/>
            </a:pPr>
            <a:endParaRPr lang="en-US" sz="2500" dirty="0" smtClean="0">
              <a:solidFill>
                <a:srgbClr val="FF0000"/>
              </a:solidFill>
            </a:endParaRPr>
          </a:p>
          <a:p>
            <a:pPr marL="109728" indent="0">
              <a:buNone/>
            </a:pPr>
            <a:endParaRPr lang="en-US" sz="2500" dirty="0">
              <a:solidFill>
                <a:srgbClr val="FF0000"/>
              </a:solidFill>
            </a:endParaRPr>
          </a:p>
          <a:p>
            <a:pPr marL="109728" indent="0">
              <a:buNone/>
            </a:pPr>
            <a:r>
              <a:rPr lang="en-US" sz="2500" dirty="0" smtClean="0">
                <a:solidFill>
                  <a:srgbClr val="FF0000"/>
                </a:solidFill>
              </a:rPr>
              <a:t>Clinical Features:</a:t>
            </a:r>
            <a:endParaRPr lang="en-US" sz="2500" dirty="0">
              <a:solidFill>
                <a:srgbClr val="FF0000"/>
              </a:solidFill>
            </a:endParaRPr>
          </a:p>
          <a:p>
            <a:r>
              <a:rPr lang="en-US" sz="2500" dirty="0"/>
              <a:t>Osteosarcomas typically manifest as painful </a:t>
            </a:r>
            <a:r>
              <a:rPr lang="en-US" sz="2500" dirty="0" smtClean="0"/>
              <a:t>enlarging masses</a:t>
            </a:r>
            <a:r>
              <a:rPr lang="en-US" sz="2500" dirty="0"/>
              <a:t>, although a pathologic fracture can be the first sign.</a:t>
            </a:r>
          </a:p>
          <a:p>
            <a:r>
              <a:rPr lang="en-US" sz="2500" dirty="0"/>
              <a:t>Radiographic imaging usually shows a large, destructive</a:t>
            </a:r>
            <a:r>
              <a:rPr lang="en-US" sz="2500" dirty="0" smtClean="0"/>
              <a:t>, mixed </a:t>
            </a:r>
            <a:r>
              <a:rPr lang="en-US" sz="2500" dirty="0"/>
              <a:t>lytic and </a:t>
            </a:r>
            <a:r>
              <a:rPr lang="en-US" sz="2500" dirty="0" err="1"/>
              <a:t>blastic</a:t>
            </a:r>
            <a:r>
              <a:rPr lang="en-US" sz="2500" dirty="0"/>
              <a:t> mass with indistinct </a:t>
            </a:r>
            <a:r>
              <a:rPr lang="en-US" sz="2500" dirty="0" smtClean="0"/>
              <a:t>infiltrating margins</a:t>
            </a:r>
            <a:r>
              <a:rPr lang="en-US" sz="2500" dirty="0"/>
              <a:t>. </a:t>
            </a:r>
            <a:r>
              <a:rPr lang="en-US" sz="2500" dirty="0" smtClean="0"/>
              <a:t>A </a:t>
            </a:r>
            <a:r>
              <a:rPr lang="en-US" sz="2500" dirty="0"/>
              <a:t>triangular shadow on the x-ray </a:t>
            </a:r>
            <a:r>
              <a:rPr lang="en-US" sz="2500" dirty="0" smtClean="0"/>
              <a:t>film between </a:t>
            </a:r>
            <a:r>
              <a:rPr lang="en-US" sz="2500" dirty="0"/>
              <a:t>the cortex and raised </a:t>
            </a:r>
            <a:r>
              <a:rPr lang="en-US" sz="2500" dirty="0" err="1"/>
              <a:t>periosteum</a:t>
            </a:r>
            <a:r>
              <a:rPr lang="en-US" sz="2500" dirty="0"/>
              <a:t> (</a:t>
            </a:r>
            <a:r>
              <a:rPr lang="en-US" sz="2500" i="1" dirty="0"/>
              <a:t>Codman triangle</a:t>
            </a:r>
            <a:r>
              <a:rPr lang="en-US" sz="2500" dirty="0" smtClean="0"/>
              <a:t>) is </a:t>
            </a:r>
            <a:r>
              <a:rPr lang="en-US" sz="2500" dirty="0"/>
              <a:t>characteristic of osteosarcomas. </a:t>
            </a:r>
            <a:endParaRPr lang="en-US" sz="2500" dirty="0" smtClean="0"/>
          </a:p>
          <a:p>
            <a:r>
              <a:rPr lang="en-US" sz="2500" dirty="0" smtClean="0"/>
              <a:t>Osteosarcomas typically spread </a:t>
            </a:r>
            <a:r>
              <a:rPr lang="en-US" sz="2500" dirty="0" err="1" smtClean="0"/>
              <a:t>hematogenously</a:t>
            </a:r>
            <a:r>
              <a:rPr lang="en-US" sz="2500" dirty="0" smtClean="0"/>
              <a:t>.</a:t>
            </a:r>
            <a:endParaRPr lang="en-US" sz="2500" dirty="0"/>
          </a:p>
        </p:txBody>
      </p:sp>
    </p:spTree>
    <p:extLst>
      <p:ext uri="{BB962C8B-B14F-4D97-AF65-F5344CB8AC3E}">
        <p14:creationId xmlns:p14="http://schemas.microsoft.com/office/powerpoint/2010/main" val="1663318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8686800" cy="4525963"/>
          </a:xfrm>
        </p:spPr>
        <p:txBody>
          <a:bodyPr>
            <a:normAutofit lnSpcReduction="10000"/>
          </a:bodyPr>
          <a:lstStyle/>
          <a:p>
            <a:endParaRPr lang="en-US" dirty="0" smtClean="0"/>
          </a:p>
          <a:p>
            <a:r>
              <a:rPr lang="en-US" dirty="0" smtClean="0"/>
              <a:t>Secondary </a:t>
            </a:r>
            <a:r>
              <a:rPr lang="en-US" dirty="0"/>
              <a:t>osteosarcomas occur in older adults </a:t>
            </a:r>
            <a:r>
              <a:rPr lang="en-US" dirty="0" smtClean="0"/>
              <a:t>most commonly </a:t>
            </a:r>
            <a:r>
              <a:rPr lang="en-US" dirty="0"/>
              <a:t>in the setting of Paget </a:t>
            </a:r>
            <a:r>
              <a:rPr lang="en-US" dirty="0" smtClean="0"/>
              <a:t>disease </a:t>
            </a:r>
            <a:r>
              <a:rPr lang="en-US" dirty="0"/>
              <a:t>or previous </a:t>
            </a:r>
            <a:r>
              <a:rPr lang="en-US" dirty="0" smtClean="0"/>
              <a:t>radiation exposure.</a:t>
            </a:r>
          </a:p>
          <a:p>
            <a:endParaRPr lang="en-US" dirty="0"/>
          </a:p>
          <a:p>
            <a:r>
              <a:rPr lang="en-US" dirty="0"/>
              <a:t>Despite aggressive behavior, standard treatment </a:t>
            </a:r>
            <a:r>
              <a:rPr lang="en-US" dirty="0" smtClean="0"/>
              <a:t>with chemotherapy </a:t>
            </a:r>
            <a:r>
              <a:rPr lang="en-US" dirty="0"/>
              <a:t>and limb salvage therapy currently </a:t>
            </a:r>
            <a:r>
              <a:rPr lang="en-US" dirty="0" smtClean="0"/>
              <a:t>yields long-term </a:t>
            </a:r>
            <a:r>
              <a:rPr lang="en-US" dirty="0"/>
              <a:t>survivals of 60% to 70%.</a:t>
            </a:r>
          </a:p>
        </p:txBody>
      </p:sp>
    </p:spTree>
    <p:extLst>
      <p:ext uri="{BB962C8B-B14F-4D97-AF65-F5344CB8AC3E}">
        <p14:creationId xmlns:p14="http://schemas.microsoft.com/office/powerpoint/2010/main" val="34774324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04664"/>
            <a:ext cx="8229600" cy="1143000"/>
          </a:xfrm>
        </p:spPr>
        <p:txBody>
          <a:bodyPr/>
          <a:lstStyle/>
          <a:p>
            <a:r>
              <a:rPr lang="en-US" b="0" dirty="0"/>
              <a:t>Cartilage-Forming Tumors</a:t>
            </a:r>
            <a:endParaRPr lang="en-US" dirty="0"/>
          </a:p>
        </p:txBody>
      </p:sp>
      <p:sp>
        <p:nvSpPr>
          <p:cNvPr id="4" name="Content Placeholder 3"/>
          <p:cNvSpPr>
            <a:spLocks noGrp="1"/>
          </p:cNvSpPr>
          <p:nvPr>
            <p:ph idx="1"/>
          </p:nvPr>
        </p:nvSpPr>
        <p:spPr>
          <a:xfrm>
            <a:off x="467544" y="1481328"/>
            <a:ext cx="8219256" cy="4525963"/>
          </a:xfrm>
        </p:spPr>
        <p:txBody>
          <a:bodyPr>
            <a:normAutofit/>
          </a:bodyPr>
          <a:lstStyle/>
          <a:p>
            <a:r>
              <a:rPr lang="en-US" dirty="0"/>
              <a:t>Cartilage-forming tumors produce hyaline or </a:t>
            </a:r>
            <a:r>
              <a:rPr lang="en-US" dirty="0" err="1"/>
              <a:t>myxoid</a:t>
            </a:r>
            <a:r>
              <a:rPr lang="en-US" dirty="0"/>
              <a:t> cartilage</a:t>
            </a:r>
            <a:r>
              <a:rPr lang="en-US" dirty="0" smtClean="0"/>
              <a:t>; fibrocartilage </a:t>
            </a:r>
            <a:r>
              <a:rPr lang="en-US" dirty="0"/>
              <a:t>and elastic cartilage are rare components.</a:t>
            </a:r>
          </a:p>
          <a:p>
            <a:r>
              <a:rPr lang="en-US" dirty="0"/>
              <a:t>Like the bone-forming tumors, cartilaginous </a:t>
            </a:r>
            <a:r>
              <a:rPr lang="en-US" dirty="0" smtClean="0"/>
              <a:t>tumors constitute </a:t>
            </a:r>
            <a:r>
              <a:rPr lang="en-US" dirty="0"/>
              <a:t>a spectrum from benign, self-limited growths </a:t>
            </a:r>
            <a:r>
              <a:rPr lang="en-US" dirty="0" smtClean="0"/>
              <a:t>to highly </a:t>
            </a:r>
            <a:r>
              <a:rPr lang="en-US" dirty="0"/>
              <a:t>aggressive </a:t>
            </a:r>
            <a:r>
              <a:rPr lang="en-US" dirty="0" smtClean="0"/>
              <a:t>malignancies.</a:t>
            </a:r>
            <a:endParaRPr lang="en-US" dirty="0"/>
          </a:p>
        </p:txBody>
      </p:sp>
    </p:spTree>
    <p:extLst>
      <p:ext uri="{BB962C8B-B14F-4D97-AF65-F5344CB8AC3E}">
        <p14:creationId xmlns:p14="http://schemas.microsoft.com/office/powerpoint/2010/main" val="247556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a:solidFill>
                  <a:srgbClr val="FF0000"/>
                </a:solidFill>
              </a:rPr>
              <a:t>Chondroma</a:t>
            </a:r>
            <a:r>
              <a:rPr lang="en-US" dirty="0"/>
              <a:t/>
            </a:r>
            <a:br>
              <a:rPr lang="en-US" dirty="0"/>
            </a:br>
            <a:endParaRPr lang="en-US" dirty="0"/>
          </a:p>
        </p:txBody>
      </p:sp>
      <p:sp>
        <p:nvSpPr>
          <p:cNvPr id="2" name="Content Placeholder 1"/>
          <p:cNvSpPr>
            <a:spLocks noGrp="1"/>
          </p:cNvSpPr>
          <p:nvPr>
            <p:ph idx="1"/>
          </p:nvPr>
        </p:nvSpPr>
        <p:spPr>
          <a:xfrm>
            <a:off x="0" y="836712"/>
            <a:ext cx="8686800" cy="5170579"/>
          </a:xfrm>
        </p:spPr>
        <p:txBody>
          <a:bodyPr>
            <a:normAutofit fontScale="55000" lnSpcReduction="20000"/>
          </a:bodyPr>
          <a:lstStyle/>
          <a:p>
            <a:r>
              <a:rPr lang="en-US" dirty="0" err="1" smtClean="0"/>
              <a:t>Chondromas</a:t>
            </a:r>
            <a:r>
              <a:rPr lang="en-US" dirty="0" smtClean="0"/>
              <a:t> </a:t>
            </a:r>
            <a:r>
              <a:rPr lang="en-US" dirty="0"/>
              <a:t>are benign neoplasms of hyaline cartilage</a:t>
            </a:r>
            <a:r>
              <a:rPr lang="en-US" dirty="0" smtClean="0"/>
              <a:t>.</a:t>
            </a:r>
          </a:p>
          <a:p>
            <a:pPr marL="109728" indent="0">
              <a:buNone/>
            </a:pPr>
            <a:endParaRPr lang="en-US" dirty="0"/>
          </a:p>
          <a:p>
            <a:r>
              <a:rPr lang="en-US" dirty="0"/>
              <a:t>When they arise within the medulla, they are </a:t>
            </a:r>
            <a:r>
              <a:rPr lang="en-US" dirty="0" smtClean="0"/>
              <a:t>termed </a:t>
            </a:r>
            <a:r>
              <a:rPr lang="en-US" dirty="0" err="1" smtClean="0"/>
              <a:t>enchondromas</a:t>
            </a:r>
            <a:r>
              <a:rPr lang="en-US" dirty="0"/>
              <a:t>; when on the bone surface, they are </a:t>
            </a:r>
            <a:r>
              <a:rPr lang="en-US" dirty="0" smtClean="0"/>
              <a:t>called </a:t>
            </a:r>
            <a:r>
              <a:rPr lang="en-US" dirty="0" err="1" smtClean="0"/>
              <a:t>juxtacortical</a:t>
            </a:r>
            <a:r>
              <a:rPr lang="en-US" dirty="0" smtClean="0"/>
              <a:t> </a:t>
            </a:r>
            <a:r>
              <a:rPr lang="en-US" dirty="0" err="1"/>
              <a:t>chondromas</a:t>
            </a:r>
            <a:r>
              <a:rPr lang="en-US" dirty="0" smtClean="0"/>
              <a:t>.</a:t>
            </a:r>
          </a:p>
          <a:p>
            <a:pPr marL="109728" indent="0">
              <a:buNone/>
            </a:pPr>
            <a:endParaRPr lang="en-US" dirty="0"/>
          </a:p>
          <a:p>
            <a:r>
              <a:rPr lang="en-US" dirty="0" smtClean="0"/>
              <a:t> </a:t>
            </a:r>
            <a:r>
              <a:rPr lang="en-US" dirty="0" err="1"/>
              <a:t>Enchondromas</a:t>
            </a:r>
            <a:r>
              <a:rPr lang="en-US" dirty="0"/>
              <a:t> usually are </a:t>
            </a:r>
            <a:r>
              <a:rPr lang="en-US" dirty="0" smtClean="0"/>
              <a:t>diagnosed in </a:t>
            </a:r>
            <a:r>
              <a:rPr lang="en-US" dirty="0"/>
              <a:t>persons between the ages of 20 and 50 </a:t>
            </a:r>
            <a:r>
              <a:rPr lang="en-US" dirty="0" smtClean="0"/>
              <a:t>years; they </a:t>
            </a:r>
            <a:r>
              <a:rPr lang="en-US" dirty="0"/>
              <a:t>typically are solitary and located in the </a:t>
            </a:r>
            <a:r>
              <a:rPr lang="en-US" dirty="0" err="1" smtClean="0"/>
              <a:t>metaphyseal</a:t>
            </a:r>
            <a:r>
              <a:rPr lang="en-US" dirty="0" smtClean="0"/>
              <a:t> region </a:t>
            </a:r>
            <a:r>
              <a:rPr lang="en-US" dirty="0"/>
              <a:t>of tubular bones, the favored sites being </a:t>
            </a:r>
            <a:r>
              <a:rPr lang="en-US" dirty="0">
                <a:solidFill>
                  <a:srgbClr val="FF0000"/>
                </a:solidFill>
              </a:rPr>
              <a:t>the </a:t>
            </a:r>
            <a:r>
              <a:rPr lang="en-US" dirty="0" smtClean="0">
                <a:solidFill>
                  <a:srgbClr val="FF0000"/>
                </a:solidFill>
              </a:rPr>
              <a:t>short tubular </a:t>
            </a:r>
            <a:r>
              <a:rPr lang="en-US" dirty="0">
                <a:solidFill>
                  <a:srgbClr val="FF0000"/>
                </a:solidFill>
              </a:rPr>
              <a:t>bones of the hands and feet</a:t>
            </a:r>
            <a:r>
              <a:rPr lang="en-US" dirty="0"/>
              <a:t>. </a:t>
            </a:r>
            <a:endParaRPr lang="en-US" dirty="0" smtClean="0"/>
          </a:p>
          <a:p>
            <a:endParaRPr lang="en-US" dirty="0" smtClean="0"/>
          </a:p>
          <a:p>
            <a:r>
              <a:rPr lang="en-US" dirty="0"/>
              <a:t>Solitary </a:t>
            </a:r>
            <a:r>
              <a:rPr lang="en-US" dirty="0" err="1" smtClean="0"/>
              <a:t>chondromas</a:t>
            </a:r>
            <a:r>
              <a:rPr lang="en-US" dirty="0" smtClean="0"/>
              <a:t> rarely </a:t>
            </a:r>
            <a:r>
              <a:rPr lang="en-US" dirty="0"/>
              <a:t>undergo malignant transformation, but those</a:t>
            </a:r>
          </a:p>
          <a:p>
            <a:pPr marL="109728" indent="0">
              <a:buNone/>
            </a:pPr>
            <a:r>
              <a:rPr lang="en-US" dirty="0"/>
              <a:t>associated with </a:t>
            </a:r>
            <a:r>
              <a:rPr lang="en-US" dirty="0" err="1"/>
              <a:t>enchondromatoses</a:t>
            </a:r>
            <a:r>
              <a:rPr lang="en-US" dirty="0"/>
              <a:t> are at increased risk </a:t>
            </a:r>
            <a:r>
              <a:rPr lang="en-US" dirty="0" smtClean="0"/>
              <a:t>for such </a:t>
            </a:r>
            <a:r>
              <a:rPr lang="en-US" dirty="0"/>
              <a:t>change</a:t>
            </a:r>
            <a:r>
              <a:rPr lang="en-US" dirty="0" smtClean="0"/>
              <a:t>.</a:t>
            </a:r>
          </a:p>
          <a:p>
            <a:pPr marL="109728" indent="0">
              <a:buNone/>
            </a:pPr>
            <a:endParaRPr lang="en-US" dirty="0" smtClean="0"/>
          </a:p>
          <a:p>
            <a:r>
              <a:rPr lang="en-US" dirty="0"/>
              <a:t>On </a:t>
            </a:r>
            <a:r>
              <a:rPr lang="en-US" dirty="0" smtClean="0"/>
              <a:t>microscopic examination</a:t>
            </a:r>
            <a:r>
              <a:rPr lang="en-US" dirty="0"/>
              <a:t>, they are well circumscribed and composed </a:t>
            </a:r>
            <a:r>
              <a:rPr lang="en-US" dirty="0" smtClean="0"/>
              <a:t>of hyaline </a:t>
            </a:r>
            <a:r>
              <a:rPr lang="en-US" dirty="0"/>
              <a:t>cartilage containing </a:t>
            </a:r>
            <a:r>
              <a:rPr lang="en-US" dirty="0" err="1"/>
              <a:t>cytologically</a:t>
            </a:r>
            <a:r>
              <a:rPr lang="en-US" dirty="0"/>
              <a:t> benign chondrocytes.</a:t>
            </a:r>
            <a:endParaRPr lang="en-US" dirty="0" smtClean="0"/>
          </a:p>
          <a:p>
            <a:endParaRPr lang="en-US" dirty="0"/>
          </a:p>
          <a:p>
            <a:r>
              <a:rPr lang="en-US" dirty="0" err="1" smtClean="0">
                <a:solidFill>
                  <a:srgbClr val="FF0000"/>
                </a:solidFill>
              </a:rPr>
              <a:t>Ollier</a:t>
            </a:r>
            <a:r>
              <a:rPr lang="en-US" dirty="0" smtClean="0">
                <a:solidFill>
                  <a:srgbClr val="FF0000"/>
                </a:solidFill>
              </a:rPr>
              <a:t> </a:t>
            </a:r>
            <a:r>
              <a:rPr lang="en-US" dirty="0">
                <a:solidFill>
                  <a:srgbClr val="FF0000"/>
                </a:solidFill>
              </a:rPr>
              <a:t>disease </a:t>
            </a:r>
            <a:r>
              <a:rPr lang="en-US" dirty="0"/>
              <a:t>is </a:t>
            </a:r>
            <a:r>
              <a:rPr lang="en-US" dirty="0" smtClean="0"/>
              <a:t>characterized by </a:t>
            </a:r>
            <a:r>
              <a:rPr lang="en-US" dirty="0"/>
              <a:t>multiple </a:t>
            </a:r>
            <a:r>
              <a:rPr lang="en-US" dirty="0" err="1"/>
              <a:t>chondromas</a:t>
            </a:r>
            <a:r>
              <a:rPr lang="en-US" dirty="0"/>
              <a:t> preferentially </a:t>
            </a:r>
            <a:r>
              <a:rPr lang="en-US" dirty="0" smtClean="0"/>
              <a:t>involving one </a:t>
            </a:r>
            <a:r>
              <a:rPr lang="en-US" dirty="0"/>
              <a:t>side of the </a:t>
            </a:r>
            <a:r>
              <a:rPr lang="en-US" dirty="0" smtClean="0"/>
              <a:t>body.</a:t>
            </a:r>
          </a:p>
          <a:p>
            <a:r>
              <a:rPr lang="en-US" dirty="0" err="1">
                <a:solidFill>
                  <a:srgbClr val="FF0000"/>
                </a:solidFill>
              </a:rPr>
              <a:t>Maffucci</a:t>
            </a:r>
            <a:r>
              <a:rPr lang="en-US" dirty="0">
                <a:solidFill>
                  <a:srgbClr val="FF0000"/>
                </a:solidFill>
              </a:rPr>
              <a:t> syndrome </a:t>
            </a:r>
            <a:r>
              <a:rPr lang="en-US" dirty="0"/>
              <a:t>is </a:t>
            </a:r>
            <a:r>
              <a:rPr lang="en-US" dirty="0" smtClean="0"/>
              <a:t>characterized by </a:t>
            </a:r>
            <a:r>
              <a:rPr lang="en-US" dirty="0"/>
              <a:t>multiple </a:t>
            </a:r>
            <a:r>
              <a:rPr lang="en-US" dirty="0" err="1"/>
              <a:t>chondromas</a:t>
            </a:r>
            <a:r>
              <a:rPr lang="en-US" dirty="0"/>
              <a:t> associated with soft tissue spindle </a:t>
            </a:r>
            <a:r>
              <a:rPr lang="en-US" dirty="0" smtClean="0"/>
              <a:t>cell </a:t>
            </a:r>
            <a:r>
              <a:rPr lang="en-US" dirty="0" err="1" smtClean="0"/>
              <a:t>hemangiomas</a:t>
            </a:r>
            <a:r>
              <a:rPr lang="en-US" dirty="0"/>
              <a:t>.</a:t>
            </a:r>
          </a:p>
        </p:txBody>
      </p:sp>
    </p:spTree>
    <p:extLst>
      <p:ext uri="{BB962C8B-B14F-4D97-AF65-F5344CB8AC3E}">
        <p14:creationId xmlns:p14="http://schemas.microsoft.com/office/powerpoint/2010/main" val="3168379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Soft tissue tumors can arise in any location, but </a:t>
            </a:r>
            <a:r>
              <a:rPr lang="en-US" dirty="0" smtClean="0"/>
              <a:t>approximately 40</a:t>
            </a:r>
            <a:r>
              <a:rPr lang="en-US" dirty="0"/>
              <a:t>% of sarcomas occur in the lower extremities</a:t>
            </a:r>
            <a:r>
              <a:rPr lang="en-US" dirty="0" smtClean="0"/>
              <a:t>, especially </a:t>
            </a:r>
            <a:r>
              <a:rPr lang="en-US" dirty="0"/>
              <a:t>the thigh. </a:t>
            </a:r>
            <a:endParaRPr lang="en-US" dirty="0" smtClean="0"/>
          </a:p>
          <a:p>
            <a:endParaRPr lang="en-US" sz="1200" dirty="0" smtClean="0"/>
          </a:p>
          <a:p>
            <a:r>
              <a:rPr lang="en-US" dirty="0" smtClean="0"/>
              <a:t>While </a:t>
            </a:r>
            <a:r>
              <a:rPr lang="en-US" dirty="0"/>
              <a:t>the overall incidence of </a:t>
            </a:r>
            <a:r>
              <a:rPr lang="en-US" dirty="0" smtClean="0"/>
              <a:t>sarcomas increases </a:t>
            </a:r>
            <a:r>
              <a:rPr lang="en-US" dirty="0"/>
              <a:t>with age, 15% arise in children</a:t>
            </a:r>
            <a:r>
              <a:rPr lang="en-US" dirty="0" smtClean="0"/>
              <a:t>.</a:t>
            </a:r>
          </a:p>
          <a:p>
            <a:endParaRPr lang="en-US" sz="1200" dirty="0" smtClean="0"/>
          </a:p>
          <a:p>
            <a:r>
              <a:rPr lang="en-US" dirty="0"/>
              <a:t>Certain </a:t>
            </a:r>
            <a:r>
              <a:rPr lang="en-US" dirty="0" smtClean="0"/>
              <a:t>sarcomas tend </a:t>
            </a:r>
            <a:r>
              <a:rPr lang="en-US" dirty="0"/>
              <a:t>to appear in certain age groups—for example</a:t>
            </a:r>
            <a:r>
              <a:rPr lang="en-US" dirty="0" smtClean="0"/>
              <a:t>, </a:t>
            </a:r>
            <a:r>
              <a:rPr lang="en-US" dirty="0" err="1" smtClean="0">
                <a:solidFill>
                  <a:srgbClr val="FF0000"/>
                </a:solidFill>
              </a:rPr>
              <a:t>Rhabdomyosarcoma</a:t>
            </a:r>
            <a:r>
              <a:rPr lang="en-US" dirty="0" smtClean="0"/>
              <a:t> </a:t>
            </a:r>
            <a:r>
              <a:rPr lang="en-US" dirty="0"/>
              <a:t>in childhood, </a:t>
            </a:r>
            <a:r>
              <a:rPr lang="en-US" dirty="0">
                <a:solidFill>
                  <a:srgbClr val="FF0000"/>
                </a:solidFill>
              </a:rPr>
              <a:t>synovial sarcoma </a:t>
            </a:r>
            <a:r>
              <a:rPr lang="en-US" dirty="0" smtClean="0"/>
              <a:t>in young </a:t>
            </a:r>
            <a:r>
              <a:rPr lang="en-US" dirty="0"/>
              <a:t>adulthood, and </a:t>
            </a:r>
            <a:r>
              <a:rPr lang="en-US" dirty="0" err="1">
                <a:solidFill>
                  <a:srgbClr val="FF0000"/>
                </a:solidFill>
              </a:rPr>
              <a:t>liposarcoma</a:t>
            </a:r>
            <a:r>
              <a:rPr lang="en-US" dirty="0">
                <a:solidFill>
                  <a:srgbClr val="FF0000"/>
                </a:solidFill>
              </a:rPr>
              <a:t> and pleomorphic </a:t>
            </a:r>
            <a:r>
              <a:rPr lang="en-US" dirty="0" smtClean="0">
                <a:solidFill>
                  <a:srgbClr val="FF0000"/>
                </a:solidFill>
              </a:rPr>
              <a:t>fibroblastic or </a:t>
            </a:r>
            <a:r>
              <a:rPr lang="en-US" dirty="0">
                <a:solidFill>
                  <a:srgbClr val="FF0000"/>
                </a:solidFill>
              </a:rPr>
              <a:t>undifferentiated sarcomas </a:t>
            </a:r>
            <a:r>
              <a:rPr lang="en-US" dirty="0"/>
              <a:t>in later adult life. </a:t>
            </a:r>
            <a:endParaRPr lang="en-US" dirty="0" smtClean="0"/>
          </a:p>
          <a:p>
            <a:endParaRPr lang="en-US" sz="1200" dirty="0" smtClean="0"/>
          </a:p>
          <a:p>
            <a:r>
              <a:rPr lang="en-US" dirty="0" smtClean="0"/>
              <a:t>Soft tissue </a:t>
            </a:r>
            <a:r>
              <a:rPr lang="en-US" dirty="0"/>
              <a:t>sarcomas usually are treated with wide surgical </a:t>
            </a:r>
            <a:r>
              <a:rPr lang="en-US" dirty="0" smtClean="0"/>
              <a:t>excision (</a:t>
            </a:r>
            <a:r>
              <a:rPr lang="en-US" dirty="0"/>
              <a:t>frequently limb-sparing), with irradiation and </a:t>
            </a:r>
            <a:r>
              <a:rPr lang="en-US" dirty="0" smtClean="0"/>
              <a:t>systemic therapy </a:t>
            </a:r>
            <a:r>
              <a:rPr lang="en-US" dirty="0"/>
              <a:t>reserved for large high-grade tumors.</a:t>
            </a:r>
          </a:p>
        </p:txBody>
      </p:sp>
    </p:spTree>
    <p:extLst>
      <p:ext uri="{BB962C8B-B14F-4D97-AF65-F5344CB8AC3E}">
        <p14:creationId xmlns:p14="http://schemas.microsoft.com/office/powerpoint/2010/main" val="1155331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solidFill>
                  <a:srgbClr val="FF0000"/>
                </a:solidFill>
              </a:rPr>
              <a:t>Chondrosarcoma</a:t>
            </a:r>
            <a:endParaRPr lang="en-US" dirty="0">
              <a:solidFill>
                <a:srgbClr val="FF0000"/>
              </a:solidFill>
            </a:endParaRPr>
          </a:p>
        </p:txBody>
      </p:sp>
      <p:sp>
        <p:nvSpPr>
          <p:cNvPr id="2" name="Content Placeholder 1"/>
          <p:cNvSpPr>
            <a:spLocks noGrp="1"/>
          </p:cNvSpPr>
          <p:nvPr>
            <p:ph idx="1"/>
          </p:nvPr>
        </p:nvSpPr>
        <p:spPr>
          <a:xfrm>
            <a:off x="0" y="1124744"/>
            <a:ext cx="9144000" cy="4882547"/>
          </a:xfrm>
        </p:spPr>
        <p:txBody>
          <a:bodyPr>
            <a:normAutofit fontScale="77500" lnSpcReduction="20000"/>
          </a:bodyPr>
          <a:lstStyle/>
          <a:p>
            <a:r>
              <a:rPr lang="en-US" dirty="0" err="1" smtClean="0"/>
              <a:t>Chondrosarcoma</a:t>
            </a:r>
            <a:r>
              <a:rPr lang="en-US" dirty="0" smtClean="0"/>
              <a:t> </a:t>
            </a:r>
            <a:r>
              <a:rPr lang="en-US" dirty="0"/>
              <a:t>is a malignant connective tissue </a:t>
            </a:r>
            <a:r>
              <a:rPr lang="en-US" dirty="0" smtClean="0"/>
              <a:t>tumor (</a:t>
            </a:r>
            <a:r>
              <a:rPr lang="en-US" dirty="0"/>
              <a:t>sarcoma) whose cells manufacture and secrete </a:t>
            </a:r>
            <a:r>
              <a:rPr lang="en-US" dirty="0" smtClean="0"/>
              <a:t>neoplastic cartilage </a:t>
            </a:r>
            <a:r>
              <a:rPr lang="en-US" dirty="0"/>
              <a:t>matrix. </a:t>
            </a:r>
            <a:endParaRPr lang="en-US" dirty="0" smtClean="0"/>
          </a:p>
          <a:p>
            <a:pPr marL="109728" indent="0">
              <a:buNone/>
            </a:pPr>
            <a:endParaRPr lang="en-US" sz="700" dirty="0" smtClean="0"/>
          </a:p>
          <a:p>
            <a:r>
              <a:rPr lang="en-US" dirty="0" smtClean="0"/>
              <a:t>It </a:t>
            </a:r>
            <a:r>
              <a:rPr lang="en-US" dirty="0"/>
              <a:t>is </a:t>
            </a:r>
            <a:r>
              <a:rPr lang="en-US" dirty="0" err="1"/>
              <a:t>subclassified</a:t>
            </a:r>
            <a:r>
              <a:rPr lang="en-US" dirty="0"/>
              <a:t> according to site (e.g</a:t>
            </a:r>
            <a:r>
              <a:rPr lang="en-US" dirty="0" smtClean="0"/>
              <a:t>., intramedullary </a:t>
            </a:r>
            <a:r>
              <a:rPr lang="en-US" dirty="0"/>
              <a:t>versus </a:t>
            </a:r>
            <a:r>
              <a:rPr lang="en-US" dirty="0" err="1"/>
              <a:t>juxtacortical</a:t>
            </a:r>
            <a:r>
              <a:rPr lang="en-US" dirty="0"/>
              <a:t>) and histologic </a:t>
            </a:r>
            <a:r>
              <a:rPr lang="en-US" dirty="0" smtClean="0"/>
              <a:t>variants. </a:t>
            </a:r>
          </a:p>
          <a:p>
            <a:pPr marL="109728" indent="0">
              <a:buNone/>
            </a:pPr>
            <a:endParaRPr lang="en-US" dirty="0" smtClean="0"/>
          </a:p>
          <a:p>
            <a:r>
              <a:rPr lang="en-US" dirty="0" err="1" smtClean="0"/>
              <a:t>Chondrosarcomas</a:t>
            </a:r>
            <a:r>
              <a:rPr lang="en-US" dirty="0" smtClean="0"/>
              <a:t> </a:t>
            </a:r>
            <a:r>
              <a:rPr lang="en-US" dirty="0"/>
              <a:t>occur roughly half </a:t>
            </a:r>
            <a:r>
              <a:rPr lang="en-US" dirty="0" smtClean="0"/>
              <a:t>as frequently </a:t>
            </a:r>
            <a:r>
              <a:rPr lang="en-US" dirty="0"/>
              <a:t>as </a:t>
            </a:r>
            <a:r>
              <a:rPr lang="en-US" dirty="0" smtClean="0"/>
              <a:t>osteosarcomas.</a:t>
            </a:r>
          </a:p>
          <a:p>
            <a:pPr marL="109728" indent="0">
              <a:buNone/>
            </a:pPr>
            <a:endParaRPr lang="en-US" sz="700" dirty="0" smtClean="0"/>
          </a:p>
          <a:p>
            <a:r>
              <a:rPr lang="en-US" dirty="0" smtClean="0"/>
              <a:t>Most </a:t>
            </a:r>
            <a:r>
              <a:rPr lang="en-US" dirty="0"/>
              <a:t>patients are age 40 </a:t>
            </a:r>
            <a:r>
              <a:rPr lang="en-US" dirty="0" smtClean="0"/>
              <a:t>or older</a:t>
            </a:r>
            <a:r>
              <a:rPr lang="en-US" dirty="0"/>
              <a:t>, with men affected twice as frequently as women</a:t>
            </a:r>
            <a:r>
              <a:rPr lang="en-US" dirty="0" smtClean="0"/>
              <a:t>.</a:t>
            </a:r>
          </a:p>
          <a:p>
            <a:endParaRPr lang="en-US" dirty="0" smtClean="0"/>
          </a:p>
          <a:p>
            <a:r>
              <a:rPr lang="en-US" dirty="0" smtClean="0"/>
              <a:t>Microscopically: Tumor grade is </a:t>
            </a:r>
            <a:r>
              <a:rPr lang="en-US" dirty="0"/>
              <a:t>determined by cellularity, degree of </a:t>
            </a:r>
            <a:r>
              <a:rPr lang="en-US" dirty="0" err="1"/>
              <a:t>cytologic</a:t>
            </a:r>
            <a:r>
              <a:rPr lang="en-US" dirty="0"/>
              <a:t> </a:t>
            </a:r>
            <a:r>
              <a:rPr lang="en-US" dirty="0" err="1"/>
              <a:t>atypia</a:t>
            </a:r>
            <a:r>
              <a:rPr lang="en-US" dirty="0"/>
              <a:t>, </a:t>
            </a:r>
            <a:r>
              <a:rPr lang="en-US" dirty="0" smtClean="0"/>
              <a:t>and mitotic </a:t>
            </a:r>
            <a:r>
              <a:rPr lang="en-US" dirty="0"/>
              <a:t>activity</a:t>
            </a:r>
            <a:endParaRPr lang="en-US" dirty="0" smtClean="0"/>
          </a:p>
          <a:p>
            <a:endParaRPr lang="en-US" dirty="0"/>
          </a:p>
          <a:p>
            <a:endParaRPr lang="en-US" dirty="0"/>
          </a:p>
        </p:txBody>
      </p:sp>
    </p:spTree>
    <p:extLst>
      <p:ext uri="{BB962C8B-B14F-4D97-AF65-F5344CB8AC3E}">
        <p14:creationId xmlns:p14="http://schemas.microsoft.com/office/powerpoint/2010/main" val="14951072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24744"/>
            <a:ext cx="8686800" cy="5256584"/>
          </a:xfrm>
        </p:spPr>
        <p:txBody>
          <a:bodyPr>
            <a:normAutofit fontScale="70000" lnSpcReduction="20000"/>
          </a:bodyPr>
          <a:lstStyle/>
          <a:p>
            <a:pPr>
              <a:buFont typeface="Wingdings" panose="05000000000000000000" pitchFamily="2" charset="2"/>
              <a:buChar char="ü"/>
            </a:pPr>
            <a:r>
              <a:rPr lang="en-US" b="1" dirty="0">
                <a:cs typeface="Andalus" panose="02020603050405020304" pitchFamily="18" charset="-78"/>
              </a:rPr>
              <a:t>Conventional </a:t>
            </a:r>
            <a:r>
              <a:rPr lang="en-US" b="1" dirty="0" err="1">
                <a:cs typeface="Andalus" panose="02020603050405020304" pitchFamily="18" charset="-78"/>
              </a:rPr>
              <a:t>chondrosarcoma</a:t>
            </a:r>
            <a:r>
              <a:rPr lang="en-US" b="1" dirty="0">
                <a:cs typeface="Andalus" panose="02020603050405020304" pitchFamily="18" charset="-78"/>
              </a:rPr>
              <a:t>, the most common</a:t>
            </a:r>
          </a:p>
          <a:p>
            <a:pPr marL="109728" indent="0">
              <a:buNone/>
            </a:pPr>
            <a:r>
              <a:rPr lang="en-US" b="1" dirty="0" smtClean="0">
                <a:cs typeface="Andalus" panose="02020603050405020304" pitchFamily="18" charset="-78"/>
              </a:rPr>
              <a:t>variant</a:t>
            </a:r>
            <a:r>
              <a:rPr lang="en-US" dirty="0" smtClean="0">
                <a:cs typeface="Andalus" panose="02020603050405020304" pitchFamily="18" charset="-78"/>
              </a:rPr>
              <a:t>. </a:t>
            </a:r>
            <a:r>
              <a:rPr lang="en-US" dirty="0">
                <a:cs typeface="Andalus" panose="02020603050405020304" pitchFamily="18" charset="-78"/>
              </a:rPr>
              <a:t>It is composed of malignant </a:t>
            </a:r>
            <a:r>
              <a:rPr lang="en-US" dirty="0" smtClean="0">
                <a:cs typeface="Andalus" panose="02020603050405020304" pitchFamily="18" charset="-78"/>
              </a:rPr>
              <a:t>hyaline and </a:t>
            </a:r>
            <a:r>
              <a:rPr lang="en-US" dirty="0" err="1" smtClean="0">
                <a:cs typeface="Andalus" panose="02020603050405020304" pitchFamily="18" charset="-78"/>
              </a:rPr>
              <a:t>myxoid</a:t>
            </a:r>
            <a:r>
              <a:rPr lang="en-US" dirty="0" smtClean="0">
                <a:cs typeface="Andalus" panose="02020603050405020304" pitchFamily="18" charset="-78"/>
              </a:rPr>
              <a:t> cartilage</a:t>
            </a:r>
            <a:r>
              <a:rPr lang="en-US" dirty="0">
                <a:cs typeface="Andalus" panose="02020603050405020304" pitchFamily="18" charset="-78"/>
              </a:rPr>
              <a:t>. </a:t>
            </a:r>
            <a:endParaRPr lang="en-US" dirty="0" smtClean="0">
              <a:cs typeface="Andalus" panose="02020603050405020304" pitchFamily="18" charset="-78"/>
            </a:endParaRPr>
          </a:p>
          <a:p>
            <a:pPr marL="109728" indent="0">
              <a:buNone/>
            </a:pPr>
            <a:endParaRPr lang="en-US" dirty="0" smtClean="0">
              <a:cs typeface="Andalus" panose="02020603050405020304" pitchFamily="18" charset="-78"/>
            </a:endParaRPr>
          </a:p>
          <a:p>
            <a:pPr>
              <a:buFont typeface="Wingdings" panose="05000000000000000000" pitchFamily="2" charset="2"/>
              <a:buChar char="ü"/>
            </a:pPr>
            <a:r>
              <a:rPr lang="en-US" b="1" dirty="0" err="1" smtClean="0">
                <a:cs typeface="Andalus" panose="02020603050405020304" pitchFamily="18" charset="-78"/>
              </a:rPr>
              <a:t>Myxoid</a:t>
            </a:r>
            <a:r>
              <a:rPr lang="en-US" b="1" dirty="0" smtClean="0">
                <a:cs typeface="Andalus" panose="02020603050405020304" pitchFamily="18" charset="-78"/>
              </a:rPr>
              <a:t> </a:t>
            </a:r>
            <a:r>
              <a:rPr lang="en-US" b="1" dirty="0" err="1" smtClean="0">
                <a:cs typeface="Andalus" panose="02020603050405020304" pitchFamily="18" charset="-78"/>
              </a:rPr>
              <a:t>chondrosarcomas</a:t>
            </a:r>
            <a:r>
              <a:rPr lang="en-US" dirty="0" smtClean="0">
                <a:cs typeface="Andalus" panose="02020603050405020304" pitchFamily="18" charset="-78"/>
              </a:rPr>
              <a:t>). </a:t>
            </a:r>
            <a:r>
              <a:rPr lang="en-US" dirty="0">
                <a:cs typeface="Andalus" panose="02020603050405020304" pitchFamily="18" charset="-78"/>
              </a:rPr>
              <a:t>Low-grade tumors may </a:t>
            </a:r>
            <a:r>
              <a:rPr lang="en-US" dirty="0" smtClean="0">
                <a:cs typeface="Andalus" panose="02020603050405020304" pitchFamily="18" charset="-78"/>
              </a:rPr>
              <a:t>be difficult </a:t>
            </a:r>
            <a:r>
              <a:rPr lang="en-US" dirty="0">
                <a:cs typeface="Andalus" panose="02020603050405020304" pitchFamily="18" charset="-78"/>
              </a:rPr>
              <a:t>to distinguish from </a:t>
            </a:r>
            <a:r>
              <a:rPr lang="en-US" dirty="0" err="1">
                <a:cs typeface="Andalus" panose="02020603050405020304" pitchFamily="18" charset="-78"/>
              </a:rPr>
              <a:t>enchondroma</a:t>
            </a:r>
            <a:r>
              <a:rPr lang="en-US" dirty="0">
                <a:cs typeface="Andalus" panose="02020603050405020304" pitchFamily="18" charset="-78"/>
              </a:rPr>
              <a:t>. </a:t>
            </a:r>
            <a:r>
              <a:rPr lang="en-US" dirty="0" smtClean="0">
                <a:cs typeface="Andalus" panose="02020603050405020304" pitchFamily="18" charset="-78"/>
              </a:rPr>
              <a:t>Higher-grade lesions </a:t>
            </a:r>
            <a:r>
              <a:rPr lang="en-US" dirty="0">
                <a:cs typeface="Andalus" panose="02020603050405020304" pitchFamily="18" charset="-78"/>
              </a:rPr>
              <a:t>contain pleomorphic chondrocytes with </a:t>
            </a:r>
            <a:r>
              <a:rPr lang="en-US" dirty="0" smtClean="0">
                <a:cs typeface="Andalus" panose="02020603050405020304" pitchFamily="18" charset="-78"/>
              </a:rPr>
              <a:t>frequent mitotic </a:t>
            </a:r>
            <a:r>
              <a:rPr lang="en-US" dirty="0">
                <a:cs typeface="Andalus" panose="02020603050405020304" pitchFamily="18" charset="-78"/>
              </a:rPr>
              <a:t>figures</a:t>
            </a:r>
            <a:r>
              <a:rPr lang="en-US" dirty="0" smtClean="0">
                <a:cs typeface="Andalus" panose="02020603050405020304" pitchFamily="18" charset="-78"/>
              </a:rPr>
              <a:t>. </a:t>
            </a:r>
          </a:p>
          <a:p>
            <a:pPr marL="109728" indent="0">
              <a:buNone/>
            </a:pPr>
            <a:endParaRPr lang="en-US" dirty="0">
              <a:cs typeface="Andalus" panose="02020603050405020304" pitchFamily="18" charset="-78"/>
            </a:endParaRPr>
          </a:p>
          <a:p>
            <a:pPr>
              <a:buFont typeface="Wingdings" panose="05000000000000000000" pitchFamily="2" charset="2"/>
              <a:buChar char="ü"/>
            </a:pPr>
            <a:r>
              <a:rPr lang="en-US" dirty="0">
                <a:cs typeface="Andalus" panose="02020603050405020304" pitchFamily="18" charset="-78"/>
              </a:rPr>
              <a:t>Approximately 10% of patients with conventional </a:t>
            </a:r>
            <a:r>
              <a:rPr lang="en-US" dirty="0" err="1" smtClean="0">
                <a:cs typeface="Andalus" panose="02020603050405020304" pitchFamily="18" charset="-78"/>
              </a:rPr>
              <a:t>lowgrade</a:t>
            </a:r>
            <a:r>
              <a:rPr lang="en-US" dirty="0" smtClean="0">
                <a:cs typeface="Andalus" panose="02020603050405020304" pitchFamily="18" charset="-78"/>
              </a:rPr>
              <a:t> </a:t>
            </a:r>
            <a:r>
              <a:rPr lang="en-US" dirty="0" err="1" smtClean="0">
                <a:cs typeface="Andalus" panose="02020603050405020304" pitchFamily="18" charset="-78"/>
              </a:rPr>
              <a:t>chondrosarcomas</a:t>
            </a:r>
            <a:r>
              <a:rPr lang="en-US" dirty="0" smtClean="0">
                <a:cs typeface="Andalus" panose="02020603050405020304" pitchFamily="18" charset="-78"/>
              </a:rPr>
              <a:t> </a:t>
            </a:r>
            <a:r>
              <a:rPr lang="en-US" dirty="0">
                <a:cs typeface="Andalus" panose="02020603050405020304" pitchFamily="18" charset="-78"/>
              </a:rPr>
              <a:t>have a second high-grade </a:t>
            </a:r>
            <a:r>
              <a:rPr lang="en-US" dirty="0" smtClean="0">
                <a:cs typeface="Andalus" panose="02020603050405020304" pitchFamily="18" charset="-78"/>
              </a:rPr>
              <a:t>poorly differentiated </a:t>
            </a:r>
            <a:r>
              <a:rPr lang="en-US" dirty="0">
                <a:cs typeface="Andalus" panose="02020603050405020304" pitchFamily="18" charset="-78"/>
              </a:rPr>
              <a:t>component </a:t>
            </a:r>
            <a:r>
              <a:rPr lang="en-US" b="1" dirty="0">
                <a:cs typeface="Andalus" panose="02020603050405020304" pitchFamily="18" charset="-78"/>
              </a:rPr>
              <a:t>(dedifferentiated </a:t>
            </a:r>
            <a:r>
              <a:rPr lang="en-US" b="1" dirty="0" err="1">
                <a:cs typeface="Andalus" panose="02020603050405020304" pitchFamily="18" charset="-78"/>
              </a:rPr>
              <a:t>chondrosarcomas</a:t>
            </a:r>
            <a:r>
              <a:rPr lang="en-US" b="1" dirty="0" smtClean="0">
                <a:cs typeface="Andalus" panose="02020603050405020304" pitchFamily="18" charset="-78"/>
              </a:rPr>
              <a:t>)</a:t>
            </a:r>
          </a:p>
          <a:p>
            <a:pPr>
              <a:buFont typeface="Wingdings" panose="05000000000000000000" pitchFamily="2" charset="2"/>
              <a:buChar char="ü"/>
            </a:pPr>
            <a:endParaRPr lang="en-US" b="1" dirty="0">
              <a:cs typeface="Andalus" panose="02020603050405020304" pitchFamily="18" charset="-78"/>
            </a:endParaRPr>
          </a:p>
          <a:p>
            <a:pPr>
              <a:buFont typeface="Wingdings" panose="05000000000000000000" pitchFamily="2" charset="2"/>
              <a:buChar char="ü"/>
            </a:pPr>
            <a:r>
              <a:rPr lang="en-US" b="1" dirty="0" smtClean="0">
                <a:cs typeface="Andalus" panose="02020603050405020304" pitchFamily="18" charset="-78"/>
              </a:rPr>
              <a:t>Clear </a:t>
            </a:r>
            <a:r>
              <a:rPr lang="en-US" b="1" dirty="0">
                <a:cs typeface="Andalus" panose="02020603050405020304" pitchFamily="18" charset="-78"/>
              </a:rPr>
              <a:t>cell </a:t>
            </a:r>
            <a:r>
              <a:rPr lang="en-US" b="1" dirty="0" err="1">
                <a:cs typeface="Andalus" panose="02020603050405020304" pitchFamily="18" charset="-78"/>
              </a:rPr>
              <a:t>chondrosarcomas</a:t>
            </a:r>
            <a:r>
              <a:rPr lang="en-US" b="1" dirty="0" smtClean="0">
                <a:cs typeface="Andalus" panose="02020603050405020304" pitchFamily="18" charset="-78"/>
              </a:rPr>
              <a:t>.</a:t>
            </a:r>
          </a:p>
          <a:p>
            <a:pPr marL="109728" indent="0">
              <a:buNone/>
            </a:pPr>
            <a:endParaRPr lang="en-US" b="1" dirty="0">
              <a:cs typeface="Andalus" panose="02020603050405020304" pitchFamily="18" charset="-78"/>
            </a:endParaRPr>
          </a:p>
          <a:p>
            <a:pPr>
              <a:buFont typeface="Wingdings" panose="05000000000000000000" pitchFamily="2" charset="2"/>
              <a:buChar char="ü"/>
            </a:pPr>
            <a:r>
              <a:rPr lang="en-US" b="1" dirty="0" err="1" smtClean="0">
                <a:cs typeface="Andalus" panose="02020603050405020304" pitchFamily="18" charset="-78"/>
              </a:rPr>
              <a:t>Mesenchymal</a:t>
            </a:r>
            <a:r>
              <a:rPr lang="en-US" b="1" dirty="0" smtClean="0">
                <a:cs typeface="Andalus" panose="02020603050405020304" pitchFamily="18" charset="-78"/>
              </a:rPr>
              <a:t> </a:t>
            </a:r>
            <a:r>
              <a:rPr lang="en-US" b="1" dirty="0" err="1" smtClean="0">
                <a:cs typeface="Andalus" panose="02020603050405020304" pitchFamily="18" charset="-78"/>
              </a:rPr>
              <a:t>chondrosarcomas</a:t>
            </a:r>
            <a:r>
              <a:rPr lang="en-US" b="1" dirty="0">
                <a:cs typeface="Andalus" panose="02020603050405020304" pitchFamily="18" charset="-78"/>
              </a:rPr>
              <a:t>.</a:t>
            </a:r>
          </a:p>
          <a:p>
            <a:pPr>
              <a:buFont typeface="Wingdings" panose="05000000000000000000" pitchFamily="2" charset="2"/>
              <a:buChar char="ü"/>
            </a:pPr>
            <a:endParaRPr lang="en-US" dirty="0">
              <a:cs typeface="Andalus" panose="02020603050405020304" pitchFamily="18" charset="-78"/>
            </a:endParaRPr>
          </a:p>
        </p:txBody>
      </p:sp>
      <p:sp>
        <p:nvSpPr>
          <p:cNvPr id="4" name="TextBox 3"/>
          <p:cNvSpPr txBox="1"/>
          <p:nvPr/>
        </p:nvSpPr>
        <p:spPr>
          <a:xfrm>
            <a:off x="395536" y="348533"/>
            <a:ext cx="7128792" cy="646331"/>
          </a:xfrm>
          <a:prstGeom prst="rect">
            <a:avLst/>
          </a:prstGeom>
          <a:noFill/>
        </p:spPr>
        <p:txBody>
          <a:bodyPr wrap="square" rtlCol="0">
            <a:spAutoFit/>
          </a:bodyPr>
          <a:lstStyle/>
          <a:p>
            <a:r>
              <a:rPr lang="en-US" sz="3600" b="1" dirty="0" smtClean="0">
                <a:solidFill>
                  <a:srgbClr val="FF0000"/>
                </a:solidFill>
              </a:rPr>
              <a:t>Variants of </a:t>
            </a:r>
            <a:r>
              <a:rPr lang="en-US" sz="3600" b="1" dirty="0" err="1" smtClean="0">
                <a:solidFill>
                  <a:srgbClr val="FF0000"/>
                </a:solidFill>
              </a:rPr>
              <a:t>Chondrosarcomas</a:t>
            </a:r>
            <a:r>
              <a:rPr lang="en-US" b="1"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19862234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5" y="1052736"/>
            <a:ext cx="3580296" cy="2736304"/>
          </a:xfrm>
        </p:spPr>
        <p:txBody>
          <a:bodyPr>
            <a:normAutofit/>
          </a:bodyPr>
          <a:lstStyle/>
          <a:p>
            <a:r>
              <a:rPr lang="en-US" sz="1800" b="0" dirty="0" err="1"/>
              <a:t>Chondrosarcoma</a:t>
            </a:r>
            <a:r>
              <a:rPr lang="en-US" sz="1800" b="0" dirty="0"/>
              <a:t>. </a:t>
            </a:r>
            <a:r>
              <a:rPr lang="en-US" sz="1800" dirty="0"/>
              <a:t>A, </a:t>
            </a:r>
            <a:r>
              <a:rPr lang="en-US" sz="1800" b="0" dirty="0"/>
              <a:t>Islands of hyaline and </a:t>
            </a:r>
            <a:r>
              <a:rPr lang="en-US" sz="1800" b="0" dirty="0" err="1"/>
              <a:t>myxoid</a:t>
            </a:r>
            <a:r>
              <a:rPr lang="en-US" sz="1800" b="0" dirty="0"/>
              <a:t> cartilage</a:t>
            </a:r>
            <a:br>
              <a:rPr lang="en-US" sz="1800" b="0" dirty="0"/>
            </a:br>
            <a:r>
              <a:rPr lang="en-US" sz="1800" b="0" dirty="0"/>
              <a:t>expand the medullary cavity and grow through the cortex to form</a:t>
            </a:r>
            <a:br>
              <a:rPr lang="en-US" sz="1800" b="0" dirty="0"/>
            </a:br>
            <a:r>
              <a:rPr lang="en-US" sz="1800" b="0" dirty="0"/>
              <a:t>a sessile </a:t>
            </a:r>
            <a:r>
              <a:rPr lang="en-US" sz="1800" b="0" dirty="0" err="1"/>
              <a:t>paracortical</a:t>
            </a:r>
            <a:r>
              <a:rPr lang="en-US" sz="1800" b="0" dirty="0"/>
              <a:t> mass. </a:t>
            </a:r>
            <a:r>
              <a:rPr lang="en-US" sz="1800" b="0" dirty="0" smtClean="0"/>
              <a:t/>
            </a:r>
            <a:br>
              <a:rPr lang="en-US" sz="1800" b="0" dirty="0" smtClean="0"/>
            </a:br>
            <a:r>
              <a:rPr lang="en-US" sz="1800" b="0" dirty="0"/>
              <a:t/>
            </a:r>
            <a:br>
              <a:rPr lang="en-US" sz="1800" b="0" dirty="0"/>
            </a:br>
            <a:r>
              <a:rPr lang="en-US" sz="1800" b="0" dirty="0" smtClean="0"/>
              <a:t/>
            </a:r>
            <a:br>
              <a:rPr lang="en-US" sz="1800" b="0" dirty="0" smtClean="0"/>
            </a:br>
            <a:r>
              <a:rPr lang="en-US" sz="1800" dirty="0" smtClean="0"/>
              <a:t>B</a:t>
            </a:r>
            <a:r>
              <a:rPr lang="en-US" sz="1800" dirty="0"/>
              <a:t>, </a:t>
            </a:r>
            <a:r>
              <a:rPr lang="en-US" sz="1800" b="0" dirty="0"/>
              <a:t>Anaplastic chondrocytes within a </a:t>
            </a:r>
            <a:r>
              <a:rPr lang="en-US" sz="1800" b="0" dirty="0" err="1" smtClean="0"/>
              <a:t>chondroid</a:t>
            </a:r>
            <a:r>
              <a:rPr lang="en-US" sz="1800" b="0" dirty="0" smtClean="0"/>
              <a:t> matrix</a:t>
            </a:r>
            <a:r>
              <a:rPr lang="en-US" sz="1800" b="0" dirty="0"/>
              <a:t>.</a:t>
            </a:r>
            <a:endParaRPr lang="en-US" sz="1800" dirty="0"/>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7944" y="116633"/>
            <a:ext cx="5076055" cy="318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3441576"/>
            <a:ext cx="5131601"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241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Clinical Features</a:t>
            </a:r>
            <a:br>
              <a:rPr lang="en-US" dirty="0"/>
            </a:br>
            <a:endParaRPr lang="en-US" dirty="0"/>
          </a:p>
        </p:txBody>
      </p:sp>
      <p:sp>
        <p:nvSpPr>
          <p:cNvPr id="2" name="Content Placeholder 1"/>
          <p:cNvSpPr>
            <a:spLocks noGrp="1"/>
          </p:cNvSpPr>
          <p:nvPr>
            <p:ph idx="1"/>
          </p:nvPr>
        </p:nvSpPr>
        <p:spPr>
          <a:xfrm>
            <a:off x="0" y="836712"/>
            <a:ext cx="9144000" cy="5832647"/>
          </a:xfrm>
        </p:spPr>
        <p:txBody>
          <a:bodyPr>
            <a:noAutofit/>
          </a:bodyPr>
          <a:lstStyle/>
          <a:p>
            <a:r>
              <a:rPr lang="en-US" sz="2000" dirty="0" err="1" smtClean="0">
                <a:latin typeface="+mj-lt"/>
                <a:cs typeface="Andalus" panose="02020603050405020304" pitchFamily="18" charset="-78"/>
              </a:rPr>
              <a:t>Chondrosarcomas</a:t>
            </a:r>
            <a:r>
              <a:rPr lang="en-US" sz="2000" dirty="0" smtClean="0">
                <a:latin typeface="+mj-lt"/>
                <a:cs typeface="Andalus" panose="02020603050405020304" pitchFamily="18" charset="-78"/>
              </a:rPr>
              <a:t> </a:t>
            </a:r>
            <a:r>
              <a:rPr lang="en-US" sz="2000" dirty="0">
                <a:latin typeface="+mj-lt"/>
                <a:cs typeface="Andalus" panose="02020603050405020304" pitchFamily="18" charset="-78"/>
              </a:rPr>
              <a:t>commonly arise in the pelvis, shoulder</a:t>
            </a:r>
            <a:r>
              <a:rPr lang="en-US" sz="2000" dirty="0" smtClean="0">
                <a:latin typeface="+mj-lt"/>
                <a:cs typeface="Andalus" panose="02020603050405020304" pitchFamily="18" charset="-78"/>
              </a:rPr>
              <a:t>, and </a:t>
            </a:r>
            <a:r>
              <a:rPr lang="en-US" sz="2000" dirty="0">
                <a:latin typeface="+mj-lt"/>
                <a:cs typeface="Andalus" panose="02020603050405020304" pitchFamily="18" charset="-78"/>
              </a:rPr>
              <a:t>ribs; in contrast with </a:t>
            </a:r>
            <a:r>
              <a:rPr lang="en-US" sz="2000" dirty="0" smtClean="0">
                <a:latin typeface="+mj-lt"/>
                <a:cs typeface="Andalus" panose="02020603050405020304" pitchFamily="18" charset="-78"/>
              </a:rPr>
              <a:t> </a:t>
            </a:r>
            <a:r>
              <a:rPr lang="en-US" sz="2000" dirty="0" err="1" smtClean="0">
                <a:latin typeface="+mj-lt"/>
                <a:cs typeface="Andalus" panose="02020603050405020304" pitchFamily="18" charset="-78"/>
              </a:rPr>
              <a:t>enchondromas</a:t>
            </a:r>
            <a:r>
              <a:rPr lang="en-US" sz="2000" dirty="0">
                <a:latin typeface="+mj-lt"/>
                <a:cs typeface="Andalus" panose="02020603050405020304" pitchFamily="18" charset="-78"/>
              </a:rPr>
              <a:t>, </a:t>
            </a:r>
            <a:r>
              <a:rPr lang="en-US" sz="2000" dirty="0" err="1" smtClean="0">
                <a:latin typeface="+mj-lt"/>
                <a:cs typeface="Andalus" panose="02020603050405020304" pitchFamily="18" charset="-78"/>
              </a:rPr>
              <a:t>chondrosarcomas</a:t>
            </a:r>
            <a:r>
              <a:rPr lang="en-US" sz="2000" dirty="0" smtClean="0">
                <a:latin typeface="+mj-lt"/>
                <a:cs typeface="Andalus" panose="02020603050405020304" pitchFamily="18" charset="-78"/>
              </a:rPr>
              <a:t> </a:t>
            </a:r>
            <a:r>
              <a:rPr lang="en-US" sz="2000" dirty="0" smtClean="0">
                <a:solidFill>
                  <a:srgbClr val="FF0000"/>
                </a:solidFill>
                <a:latin typeface="+mj-lt"/>
                <a:cs typeface="Andalus" panose="02020603050405020304" pitchFamily="18" charset="-78"/>
              </a:rPr>
              <a:t>rarely </a:t>
            </a:r>
            <a:r>
              <a:rPr lang="en-US" sz="2000" dirty="0">
                <a:solidFill>
                  <a:srgbClr val="FF0000"/>
                </a:solidFill>
                <a:latin typeface="+mj-lt"/>
                <a:cs typeface="Andalus" panose="02020603050405020304" pitchFamily="18" charset="-78"/>
              </a:rPr>
              <a:t>involve the distal extremities</a:t>
            </a:r>
            <a:r>
              <a:rPr lang="en-US" sz="2000" dirty="0" smtClean="0">
                <a:latin typeface="+mj-lt"/>
                <a:cs typeface="Andalus" panose="02020603050405020304" pitchFamily="18" charset="-78"/>
              </a:rPr>
              <a:t>.</a:t>
            </a:r>
          </a:p>
          <a:p>
            <a:pPr marL="109728" indent="0">
              <a:buNone/>
            </a:pPr>
            <a:endParaRPr lang="en-US" sz="700" dirty="0" smtClean="0">
              <a:latin typeface="+mj-lt"/>
              <a:cs typeface="Andalus" panose="02020603050405020304" pitchFamily="18" charset="-78"/>
            </a:endParaRPr>
          </a:p>
          <a:p>
            <a:r>
              <a:rPr lang="en-US" sz="2000" dirty="0" smtClean="0">
                <a:latin typeface="+mj-lt"/>
                <a:cs typeface="Andalus" panose="02020603050405020304" pitchFamily="18" charset="-78"/>
              </a:rPr>
              <a:t> </a:t>
            </a:r>
            <a:r>
              <a:rPr lang="en-US" sz="2000" dirty="0">
                <a:latin typeface="+mj-lt"/>
                <a:cs typeface="Andalus" panose="02020603050405020304" pitchFamily="18" charset="-78"/>
              </a:rPr>
              <a:t>They typically </a:t>
            </a:r>
            <a:r>
              <a:rPr lang="en-US" sz="2000" dirty="0" smtClean="0">
                <a:latin typeface="+mj-lt"/>
                <a:cs typeface="Andalus" panose="02020603050405020304" pitchFamily="18" charset="-78"/>
              </a:rPr>
              <a:t>manifest as </a:t>
            </a:r>
            <a:r>
              <a:rPr lang="en-US" sz="2000" dirty="0">
                <a:latin typeface="+mj-lt"/>
                <a:cs typeface="Andalus" panose="02020603050405020304" pitchFamily="18" charset="-78"/>
              </a:rPr>
              <a:t>painful, progressively enlarging masses</a:t>
            </a:r>
            <a:r>
              <a:rPr lang="en-US" sz="2000" dirty="0" smtClean="0">
                <a:latin typeface="+mj-lt"/>
                <a:cs typeface="Andalus" panose="02020603050405020304" pitchFamily="18" charset="-78"/>
              </a:rPr>
              <a:t>.</a:t>
            </a:r>
          </a:p>
          <a:p>
            <a:pPr marL="109728" indent="0">
              <a:buNone/>
            </a:pPr>
            <a:endParaRPr lang="en-US" sz="700" dirty="0" smtClean="0">
              <a:latin typeface="+mj-lt"/>
              <a:cs typeface="Andalus" panose="02020603050405020304" pitchFamily="18" charset="-78"/>
            </a:endParaRPr>
          </a:p>
          <a:p>
            <a:r>
              <a:rPr lang="en-US" sz="2000" dirty="0" smtClean="0">
                <a:latin typeface="+mj-lt"/>
                <a:cs typeface="Andalus" panose="02020603050405020304" pitchFamily="18" charset="-78"/>
              </a:rPr>
              <a:t> </a:t>
            </a:r>
            <a:r>
              <a:rPr lang="en-US" sz="2000" dirty="0">
                <a:latin typeface="+mj-lt"/>
                <a:cs typeface="Andalus" panose="02020603050405020304" pitchFamily="18" charset="-78"/>
              </a:rPr>
              <a:t>There is also a direct </a:t>
            </a:r>
            <a:r>
              <a:rPr lang="en-US" sz="2000" dirty="0" smtClean="0">
                <a:latin typeface="+mj-lt"/>
                <a:cs typeface="Andalus" panose="02020603050405020304" pitchFamily="18" charset="-78"/>
              </a:rPr>
              <a:t>correlation between </a:t>
            </a:r>
            <a:r>
              <a:rPr lang="en-US" sz="2000" dirty="0">
                <a:latin typeface="+mj-lt"/>
                <a:cs typeface="Andalus" panose="02020603050405020304" pitchFamily="18" charset="-78"/>
              </a:rPr>
              <a:t>grade and biologic behavior of the tumor</a:t>
            </a:r>
            <a:r>
              <a:rPr lang="en-US" sz="2000" dirty="0" smtClean="0">
                <a:latin typeface="+mj-lt"/>
                <a:cs typeface="Andalus" panose="02020603050405020304" pitchFamily="18" charset="-78"/>
              </a:rPr>
              <a:t>.</a:t>
            </a:r>
          </a:p>
          <a:p>
            <a:pPr marL="109728" indent="0">
              <a:buNone/>
            </a:pPr>
            <a:endParaRPr lang="en-US" sz="700" dirty="0">
              <a:latin typeface="+mj-lt"/>
              <a:cs typeface="Andalus" panose="02020603050405020304" pitchFamily="18" charset="-78"/>
            </a:endParaRPr>
          </a:p>
          <a:p>
            <a:r>
              <a:rPr lang="en-US" sz="2000" dirty="0">
                <a:latin typeface="+mj-lt"/>
                <a:cs typeface="Andalus" panose="02020603050405020304" pitchFamily="18" charset="-78"/>
              </a:rPr>
              <a:t>Fortunately, most conventional </a:t>
            </a:r>
            <a:r>
              <a:rPr lang="en-US" sz="2000" dirty="0" err="1">
                <a:latin typeface="+mj-lt"/>
                <a:cs typeface="Andalus" panose="02020603050405020304" pitchFamily="18" charset="-78"/>
              </a:rPr>
              <a:t>chondrosarcomas</a:t>
            </a:r>
            <a:r>
              <a:rPr lang="en-US" sz="2000" dirty="0">
                <a:latin typeface="+mj-lt"/>
                <a:cs typeface="Andalus" panose="02020603050405020304" pitchFamily="18" charset="-78"/>
              </a:rPr>
              <a:t> are </a:t>
            </a:r>
            <a:r>
              <a:rPr lang="en-US" sz="2000" dirty="0" smtClean="0">
                <a:latin typeface="+mj-lt"/>
                <a:cs typeface="Andalus" panose="02020603050405020304" pitchFamily="18" charset="-78"/>
              </a:rPr>
              <a:t>indolent and </a:t>
            </a:r>
            <a:r>
              <a:rPr lang="en-US" sz="2000" dirty="0">
                <a:latin typeface="+mj-lt"/>
                <a:cs typeface="Andalus" panose="02020603050405020304" pitchFamily="18" charset="-78"/>
              </a:rPr>
              <a:t>low-grade, with a 5-year survival rate of 80% </a:t>
            </a:r>
            <a:r>
              <a:rPr lang="en-US" sz="2000" dirty="0" smtClean="0">
                <a:latin typeface="+mj-lt"/>
                <a:cs typeface="Andalus" panose="02020603050405020304" pitchFamily="18" charset="-78"/>
              </a:rPr>
              <a:t>to 90</a:t>
            </a:r>
            <a:r>
              <a:rPr lang="en-US" sz="2000" dirty="0">
                <a:latin typeface="+mj-lt"/>
                <a:cs typeface="Andalus" panose="02020603050405020304" pitchFamily="18" charset="-78"/>
              </a:rPr>
              <a:t>% (versus 43% for grade 3 tumors); grade 1 tumors </a:t>
            </a:r>
            <a:r>
              <a:rPr lang="en-US" sz="2000" dirty="0" smtClean="0">
                <a:latin typeface="+mj-lt"/>
                <a:cs typeface="Andalus" panose="02020603050405020304" pitchFamily="18" charset="-78"/>
              </a:rPr>
              <a:t>rarely metastasize</a:t>
            </a:r>
            <a:r>
              <a:rPr lang="en-US" sz="2000" dirty="0">
                <a:latin typeface="+mj-lt"/>
                <a:cs typeface="Andalus" panose="02020603050405020304" pitchFamily="18" charset="-78"/>
              </a:rPr>
              <a:t>, whereas 70% of the grade 3 tumors disseminate</a:t>
            </a:r>
            <a:r>
              <a:rPr lang="en-US" sz="2000" dirty="0" smtClean="0">
                <a:latin typeface="+mj-lt"/>
                <a:cs typeface="Andalus" panose="02020603050405020304" pitchFamily="18" charset="-78"/>
              </a:rPr>
              <a:t>.</a:t>
            </a:r>
          </a:p>
          <a:p>
            <a:endParaRPr lang="en-US" sz="700" dirty="0">
              <a:latin typeface="+mj-lt"/>
              <a:cs typeface="Andalus" panose="02020603050405020304" pitchFamily="18" charset="-78"/>
            </a:endParaRPr>
          </a:p>
          <a:p>
            <a:r>
              <a:rPr lang="en-US" sz="2000" dirty="0" smtClean="0">
                <a:latin typeface="+mj-lt"/>
                <a:cs typeface="Andalus" panose="02020603050405020304" pitchFamily="18" charset="-78"/>
              </a:rPr>
              <a:t> </a:t>
            </a:r>
            <a:r>
              <a:rPr lang="en-US" sz="2000" dirty="0" err="1">
                <a:latin typeface="+mj-lt"/>
                <a:cs typeface="Andalus" panose="02020603050405020304" pitchFamily="18" charset="-78"/>
              </a:rPr>
              <a:t>Chondrosarcomas</a:t>
            </a:r>
            <a:r>
              <a:rPr lang="en-US" sz="2000" dirty="0">
                <a:latin typeface="+mj-lt"/>
                <a:cs typeface="Andalus" panose="02020603050405020304" pitchFamily="18" charset="-78"/>
              </a:rPr>
              <a:t> metastasize </a:t>
            </a:r>
            <a:r>
              <a:rPr lang="en-US" sz="2000" dirty="0" err="1">
                <a:latin typeface="+mj-lt"/>
                <a:cs typeface="Andalus" panose="02020603050405020304" pitchFamily="18" charset="-78"/>
              </a:rPr>
              <a:t>hematogenously</a:t>
            </a:r>
            <a:r>
              <a:rPr lang="en-US" sz="2000" dirty="0" smtClean="0">
                <a:latin typeface="+mj-lt"/>
                <a:cs typeface="Andalus" panose="02020603050405020304" pitchFamily="18" charset="-78"/>
              </a:rPr>
              <a:t>, preferentially </a:t>
            </a:r>
            <a:r>
              <a:rPr lang="en-US" sz="2000" dirty="0">
                <a:latin typeface="+mj-lt"/>
                <a:cs typeface="Andalus" panose="02020603050405020304" pitchFamily="18" charset="-78"/>
              </a:rPr>
              <a:t>to the lungs and skeleton. </a:t>
            </a:r>
            <a:endParaRPr lang="en-US" sz="2000" dirty="0" smtClean="0">
              <a:latin typeface="+mj-lt"/>
              <a:cs typeface="Andalus" panose="02020603050405020304" pitchFamily="18" charset="-78"/>
            </a:endParaRPr>
          </a:p>
          <a:p>
            <a:endParaRPr lang="en-US" sz="700" dirty="0" smtClean="0">
              <a:latin typeface="+mj-lt"/>
              <a:cs typeface="Andalus" panose="02020603050405020304" pitchFamily="18" charset="-78"/>
            </a:endParaRPr>
          </a:p>
          <a:p>
            <a:r>
              <a:rPr lang="en-US" sz="2000" dirty="0" smtClean="0">
                <a:latin typeface="+mj-lt"/>
                <a:cs typeface="Andalus" panose="02020603050405020304" pitchFamily="18" charset="-78"/>
              </a:rPr>
              <a:t>Conventional </a:t>
            </a:r>
            <a:r>
              <a:rPr lang="en-US" sz="2000" dirty="0" err="1" smtClean="0">
                <a:latin typeface="+mj-lt"/>
                <a:cs typeface="Andalus" panose="02020603050405020304" pitchFamily="18" charset="-78"/>
              </a:rPr>
              <a:t>chondrosarcomas</a:t>
            </a:r>
            <a:r>
              <a:rPr lang="en-US" sz="2000" dirty="0" smtClean="0">
                <a:latin typeface="+mj-lt"/>
                <a:cs typeface="Andalus" panose="02020603050405020304" pitchFamily="18" charset="-78"/>
              </a:rPr>
              <a:t> </a:t>
            </a:r>
            <a:r>
              <a:rPr lang="en-US" sz="2000" dirty="0">
                <a:latin typeface="+mj-lt"/>
                <a:cs typeface="Andalus" panose="02020603050405020304" pitchFamily="18" charset="-78"/>
              </a:rPr>
              <a:t>are treated with wide surgical </a:t>
            </a:r>
            <a:r>
              <a:rPr lang="en-US" sz="2000" dirty="0" smtClean="0">
                <a:latin typeface="+mj-lt"/>
                <a:cs typeface="Andalus" panose="02020603050405020304" pitchFamily="18" charset="-78"/>
              </a:rPr>
              <a:t>excision.</a:t>
            </a:r>
            <a:endParaRPr lang="en-US" sz="2000" dirty="0">
              <a:latin typeface="+mj-lt"/>
              <a:cs typeface="Andalus" panose="02020603050405020304" pitchFamily="18" charset="-78"/>
            </a:endParaRPr>
          </a:p>
          <a:p>
            <a:r>
              <a:rPr lang="en-US" sz="2000" dirty="0">
                <a:latin typeface="+mj-lt"/>
                <a:cs typeface="Andalus" panose="02020603050405020304" pitchFamily="18" charset="-78"/>
              </a:rPr>
              <a:t>C</a:t>
            </a:r>
            <a:r>
              <a:rPr lang="en-US" sz="2000" dirty="0" smtClean="0">
                <a:latin typeface="+mj-lt"/>
                <a:cs typeface="Andalus" panose="02020603050405020304" pitchFamily="18" charset="-78"/>
              </a:rPr>
              <a:t>hemotherapy </a:t>
            </a:r>
            <a:r>
              <a:rPr lang="en-US" sz="2000" dirty="0">
                <a:latin typeface="+mj-lt"/>
                <a:cs typeface="Andalus" panose="02020603050405020304" pitchFamily="18" charset="-78"/>
              </a:rPr>
              <a:t>is added for the </a:t>
            </a:r>
            <a:r>
              <a:rPr lang="en-US" sz="2000" dirty="0" err="1">
                <a:latin typeface="+mj-lt"/>
                <a:cs typeface="Andalus" panose="02020603050405020304" pitchFamily="18" charset="-78"/>
              </a:rPr>
              <a:t>mesenchymal</a:t>
            </a:r>
            <a:r>
              <a:rPr lang="en-US" sz="2000" dirty="0">
                <a:latin typeface="+mj-lt"/>
                <a:cs typeface="Andalus" panose="02020603050405020304" pitchFamily="18" charset="-78"/>
              </a:rPr>
              <a:t> and </a:t>
            </a:r>
            <a:r>
              <a:rPr lang="en-US" sz="2000" dirty="0" smtClean="0">
                <a:latin typeface="+mj-lt"/>
                <a:cs typeface="Andalus" panose="02020603050405020304" pitchFamily="18" charset="-78"/>
              </a:rPr>
              <a:t>dedifferentiated Variants.</a:t>
            </a:r>
            <a:endParaRPr lang="en-US" sz="2000" dirty="0">
              <a:latin typeface="+mj-lt"/>
              <a:cs typeface="Andalus" panose="02020603050405020304" pitchFamily="18" charset="-78"/>
            </a:endParaRPr>
          </a:p>
        </p:txBody>
      </p:sp>
    </p:spTree>
    <p:extLst>
      <p:ext uri="{BB962C8B-B14F-4D97-AF65-F5344CB8AC3E}">
        <p14:creationId xmlns:p14="http://schemas.microsoft.com/office/powerpoint/2010/main" val="34189647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29" y="548680"/>
            <a:ext cx="8723312" cy="720080"/>
          </a:xfrm>
        </p:spPr>
        <p:txBody>
          <a:bodyPr>
            <a:noAutofit/>
          </a:bodyPr>
          <a:lstStyle/>
          <a:p>
            <a:r>
              <a:rPr lang="en-US" sz="2800" dirty="0"/>
              <a:t>Miscellaneous Bone </a:t>
            </a:r>
            <a:r>
              <a:rPr lang="en-US" sz="2800" dirty="0" smtClean="0"/>
              <a:t>Tumors</a:t>
            </a:r>
            <a:br>
              <a:rPr lang="en-US" sz="2800" dirty="0" smtClean="0"/>
            </a:br>
            <a:r>
              <a:rPr lang="en-US" sz="2400" dirty="0">
                <a:solidFill>
                  <a:srgbClr val="FF0000"/>
                </a:solidFill>
              </a:rPr>
              <a:t>Ewing Sarcoma and </a:t>
            </a:r>
            <a:r>
              <a:rPr lang="en-US" sz="2400" dirty="0" smtClean="0">
                <a:solidFill>
                  <a:srgbClr val="FF0000"/>
                </a:solidFill>
              </a:rPr>
              <a:t>Primitive </a:t>
            </a:r>
            <a:r>
              <a:rPr lang="en-US" sz="2400" dirty="0" err="1" smtClean="0">
                <a:solidFill>
                  <a:srgbClr val="FF0000"/>
                </a:solidFill>
              </a:rPr>
              <a:t>Neuroectodermal</a:t>
            </a:r>
            <a:r>
              <a:rPr lang="en-US" sz="2400" dirty="0" smtClean="0">
                <a:solidFill>
                  <a:srgbClr val="FF0000"/>
                </a:solidFill>
              </a:rPr>
              <a:t> </a:t>
            </a:r>
            <a:r>
              <a:rPr lang="en-US" sz="2400" dirty="0">
                <a:solidFill>
                  <a:srgbClr val="FF0000"/>
                </a:solidFill>
              </a:rPr>
              <a:t>Tumor</a:t>
            </a:r>
            <a:r>
              <a:rPr lang="en-US" sz="2800" dirty="0">
                <a:solidFill>
                  <a:srgbClr val="FF0000"/>
                </a:solidFill>
              </a:rPr>
              <a:t/>
            </a:r>
            <a:br>
              <a:rPr lang="en-US" sz="2800" dirty="0">
                <a:solidFill>
                  <a:srgbClr val="FF0000"/>
                </a:solidFill>
              </a:rPr>
            </a:br>
            <a:r>
              <a:rPr lang="en-US" sz="2800" dirty="0"/>
              <a:t/>
            </a:r>
            <a:br>
              <a:rPr lang="en-US" sz="2800" dirty="0"/>
            </a:br>
            <a:endParaRPr lang="en-US" sz="2800" dirty="0"/>
          </a:p>
        </p:txBody>
      </p:sp>
      <p:sp>
        <p:nvSpPr>
          <p:cNvPr id="2" name="Content Placeholder 1"/>
          <p:cNvSpPr>
            <a:spLocks noGrp="1"/>
          </p:cNvSpPr>
          <p:nvPr>
            <p:ph idx="1"/>
          </p:nvPr>
        </p:nvSpPr>
        <p:spPr>
          <a:xfrm>
            <a:off x="-18236" y="1196752"/>
            <a:ext cx="8663880" cy="4738531"/>
          </a:xfrm>
        </p:spPr>
        <p:txBody>
          <a:bodyPr>
            <a:normAutofit fontScale="77500" lnSpcReduction="20000"/>
          </a:bodyPr>
          <a:lstStyle/>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(PNETs</a:t>
            </a:r>
            <a:r>
              <a:rPr lang="en-US" dirty="0">
                <a:latin typeface="Andalus" panose="02020603050405020304" pitchFamily="18" charset="-78"/>
                <a:cs typeface="Andalus" panose="02020603050405020304" pitchFamily="18" charset="-78"/>
              </a:rPr>
              <a:t>) are primary malignant small round cell tumors </a:t>
            </a:r>
            <a:r>
              <a:rPr lang="en-US" dirty="0" smtClean="0">
                <a:latin typeface="Andalus" panose="02020603050405020304" pitchFamily="18" charset="-78"/>
                <a:cs typeface="Andalus" panose="02020603050405020304" pitchFamily="18" charset="-78"/>
              </a:rPr>
              <a:t>of bone </a:t>
            </a:r>
            <a:r>
              <a:rPr lang="en-US" dirty="0">
                <a:latin typeface="Andalus" panose="02020603050405020304" pitchFamily="18" charset="-78"/>
                <a:cs typeface="Andalus" panose="02020603050405020304" pitchFamily="18" charset="-78"/>
              </a:rPr>
              <a:t>and soft tissue</a:t>
            </a:r>
            <a:r>
              <a:rPr lang="en-US" dirty="0" smtClean="0">
                <a:latin typeface="Andalus" panose="02020603050405020304" pitchFamily="18" charset="-78"/>
                <a:cs typeface="Andalus" panose="02020603050405020304" pitchFamily="18" charset="-78"/>
              </a:rPr>
              <a:t>.</a:t>
            </a: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 </a:t>
            </a:r>
            <a:r>
              <a:rPr lang="en-US" dirty="0">
                <a:latin typeface="Andalus" panose="02020603050405020304" pitchFamily="18" charset="-78"/>
                <a:cs typeface="Andalus" panose="02020603050405020304" pitchFamily="18" charset="-78"/>
              </a:rPr>
              <a:t>They share certain molecular </a:t>
            </a:r>
            <a:r>
              <a:rPr lang="en-US" dirty="0" smtClean="0">
                <a:latin typeface="Andalus" panose="02020603050405020304" pitchFamily="18" charset="-78"/>
                <a:cs typeface="Andalus" panose="02020603050405020304" pitchFamily="18" charset="-78"/>
              </a:rPr>
              <a:t>features, however; PNETs demonstrate clear </a:t>
            </a:r>
            <a:r>
              <a:rPr lang="en-US" dirty="0">
                <a:latin typeface="Andalus" panose="02020603050405020304" pitchFamily="18" charset="-78"/>
                <a:cs typeface="Andalus" panose="02020603050405020304" pitchFamily="18" charset="-78"/>
              </a:rPr>
              <a:t>neural differentiation, whereas Ewing sarcomas </a:t>
            </a:r>
            <a:r>
              <a:rPr lang="en-US" dirty="0" smtClean="0">
                <a:latin typeface="Andalus" panose="02020603050405020304" pitchFamily="18" charset="-78"/>
                <a:cs typeface="Andalus" panose="02020603050405020304" pitchFamily="18" charset="-78"/>
              </a:rPr>
              <a:t>are undifferentiated</a:t>
            </a:r>
            <a:r>
              <a:rPr lang="en-US" dirty="0">
                <a:latin typeface="Andalus" panose="02020603050405020304" pitchFamily="18" charset="-78"/>
                <a:cs typeface="Andalus" panose="02020603050405020304" pitchFamily="18" charset="-78"/>
              </a:rPr>
              <a:t>.</a:t>
            </a:r>
          </a:p>
          <a:p>
            <a:pPr>
              <a:buFont typeface="Wingdings" panose="05000000000000000000" pitchFamily="2" charset="2"/>
              <a:buChar char="ü"/>
            </a:pPr>
            <a:r>
              <a:rPr lang="en-US" dirty="0">
                <a:latin typeface="Andalus" panose="02020603050405020304" pitchFamily="18" charset="-78"/>
                <a:cs typeface="Andalus" panose="02020603050405020304" pitchFamily="18" charset="-78"/>
              </a:rPr>
              <a:t>Ewing sarcoma accounts for 6% to 10% of primary</a:t>
            </a:r>
          </a:p>
          <a:p>
            <a:pPr marL="109728" indent="0">
              <a:buNone/>
            </a:pPr>
            <a:r>
              <a:rPr lang="en-US" dirty="0">
                <a:latin typeface="Andalus" panose="02020603050405020304" pitchFamily="18" charset="-78"/>
                <a:cs typeface="Andalus" panose="02020603050405020304" pitchFamily="18" charset="-78"/>
              </a:rPr>
              <a:t>malignant bone tumors</a:t>
            </a:r>
            <a:r>
              <a:rPr lang="en-US" dirty="0" smtClean="0">
                <a:latin typeface="Andalus" panose="02020603050405020304" pitchFamily="18" charset="-78"/>
                <a:cs typeface="Andalus" panose="02020603050405020304" pitchFamily="18" charset="-78"/>
              </a:rPr>
              <a:t>.</a:t>
            </a: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 Most patients are 10 to 15 years of age, and 80% are younger than 20 years. Boys are affected slightly more frequently than girls. </a:t>
            </a:r>
          </a:p>
          <a:p>
            <a:pPr>
              <a:buFont typeface="Wingdings" panose="05000000000000000000" pitchFamily="2" charset="2"/>
              <a:buChar char="ü"/>
            </a:pPr>
            <a:r>
              <a:rPr lang="en-US" dirty="0" smtClean="0">
                <a:latin typeface="Andalus" panose="02020603050405020304" pitchFamily="18" charset="-78"/>
                <a:cs typeface="Andalus" panose="02020603050405020304" pitchFamily="18" charset="-78"/>
              </a:rPr>
              <a:t>At </a:t>
            </a:r>
            <a:r>
              <a:rPr lang="en-US" dirty="0">
                <a:latin typeface="Andalus" panose="02020603050405020304" pitchFamily="18" charset="-78"/>
                <a:cs typeface="Andalus" panose="02020603050405020304" pitchFamily="18" charset="-78"/>
              </a:rPr>
              <a:t>a practical level</a:t>
            </a:r>
            <a:r>
              <a:rPr lang="en-US" dirty="0" smtClean="0">
                <a:latin typeface="Andalus" panose="02020603050405020304" pitchFamily="18" charset="-78"/>
                <a:cs typeface="Andalus" panose="02020603050405020304" pitchFamily="18" charset="-78"/>
              </a:rPr>
              <a:t>, these </a:t>
            </a:r>
            <a:r>
              <a:rPr lang="en-US" dirty="0">
                <a:latin typeface="Andalus" panose="02020603050405020304" pitchFamily="18" charset="-78"/>
                <a:cs typeface="Andalus" panose="02020603050405020304" pitchFamily="18" charset="-78"/>
              </a:rPr>
              <a:t>translocations are of diagnostic importance, </a:t>
            </a:r>
            <a:r>
              <a:rPr lang="en-US" dirty="0" smtClean="0">
                <a:latin typeface="Andalus" panose="02020603050405020304" pitchFamily="18" charset="-78"/>
                <a:cs typeface="Andalus" panose="02020603050405020304" pitchFamily="18" charset="-78"/>
              </a:rPr>
              <a:t>as approximately </a:t>
            </a:r>
            <a:r>
              <a:rPr lang="en-US" dirty="0">
                <a:latin typeface="Andalus" panose="02020603050405020304" pitchFamily="18" charset="-78"/>
                <a:cs typeface="Andalus" panose="02020603050405020304" pitchFamily="18" charset="-78"/>
              </a:rPr>
              <a:t>95% of tumors have t(11;22</a:t>
            </a:r>
            <a:r>
              <a:rPr lang="en-US" dirty="0" smtClean="0">
                <a:latin typeface="Andalus" panose="02020603050405020304" pitchFamily="18" charset="-78"/>
                <a:cs typeface="Andalus" panose="02020603050405020304" pitchFamily="18" charset="-78"/>
              </a:rPr>
              <a:t>)) </a:t>
            </a:r>
            <a:r>
              <a:rPr lang="en-US" dirty="0">
                <a:latin typeface="Andalus" panose="02020603050405020304" pitchFamily="18" charset="-78"/>
                <a:cs typeface="Andalus" panose="02020603050405020304" pitchFamily="18" charset="-78"/>
              </a:rPr>
              <a:t>ort(21;22</a:t>
            </a:r>
            <a:r>
              <a:rPr lang="en-US" dirty="0" smtClean="0">
                <a:latin typeface="Andalus" panose="02020603050405020304" pitchFamily="18" charset="-78"/>
                <a:cs typeface="Andalus" panose="02020603050405020304" pitchFamily="18" charset="-78"/>
              </a:rPr>
              <a:t>).</a:t>
            </a:r>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8844350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332656"/>
            <a:ext cx="8229600" cy="3370386"/>
          </a:xfrm>
        </p:spPr>
        <p:txBody>
          <a:bodyPr>
            <a:normAutofit/>
          </a:bodyPr>
          <a:lstStyle/>
          <a:p>
            <a:r>
              <a:rPr lang="en-US" sz="2000" b="0" dirty="0" smtClean="0">
                <a:solidFill>
                  <a:srgbClr val="FF0000"/>
                </a:solidFill>
              </a:rPr>
              <a:t>Macroscopically</a:t>
            </a:r>
            <a:r>
              <a:rPr lang="en-US" sz="2000" b="0" dirty="0" smtClean="0"/>
              <a:t>: Ewing </a:t>
            </a:r>
            <a:r>
              <a:rPr lang="en-US" sz="2000" b="0" dirty="0"/>
              <a:t>sarcoma/PNET arises in the medullary cavity </a:t>
            </a:r>
            <a:r>
              <a:rPr lang="en-US" sz="2000" b="0" dirty="0" smtClean="0"/>
              <a:t>and invades </a:t>
            </a:r>
            <a:r>
              <a:rPr lang="en-US" sz="2000" b="0" dirty="0"/>
              <a:t>the cortex and </a:t>
            </a:r>
            <a:r>
              <a:rPr lang="en-US" sz="2000" b="0" dirty="0" err="1"/>
              <a:t>periosteum</a:t>
            </a:r>
            <a:r>
              <a:rPr lang="en-US" sz="2000" b="0" dirty="0"/>
              <a:t> to produce a soft </a:t>
            </a:r>
            <a:r>
              <a:rPr lang="en-US" sz="2000" b="0" dirty="0" smtClean="0"/>
              <a:t>tan white tumor </a:t>
            </a:r>
            <a:r>
              <a:rPr lang="en-US" sz="2000" b="0" dirty="0"/>
              <a:t>mass, frequently with hemorrhage and necrosis</a:t>
            </a:r>
            <a:r>
              <a:rPr lang="en-US" sz="2000" b="0" dirty="0" smtClean="0"/>
              <a:t>.</a:t>
            </a:r>
            <a:br>
              <a:rPr lang="en-US" sz="2000" b="0" dirty="0" smtClean="0"/>
            </a:br>
            <a:r>
              <a:rPr lang="en-US" sz="2000" b="0" dirty="0"/>
              <a:t/>
            </a:r>
            <a:br>
              <a:rPr lang="en-US" sz="2000" b="0" dirty="0"/>
            </a:br>
            <a:r>
              <a:rPr lang="en-US" sz="2000" b="0" dirty="0" smtClean="0">
                <a:solidFill>
                  <a:srgbClr val="FF0000"/>
                </a:solidFill>
              </a:rPr>
              <a:t>Microscopically</a:t>
            </a:r>
            <a:r>
              <a:rPr lang="en-US" sz="2000" b="0" dirty="0" smtClean="0"/>
              <a:t>: t </a:t>
            </a:r>
            <a:r>
              <a:rPr lang="en-US" sz="2000" b="0" dirty="0"/>
              <a:t>is composed of sheets of uniform small, round cells </a:t>
            </a:r>
            <a:r>
              <a:rPr lang="en-US" sz="2000" b="0" dirty="0" smtClean="0"/>
              <a:t>that are </a:t>
            </a:r>
            <a:r>
              <a:rPr lang="en-US" sz="2000" b="0" dirty="0"/>
              <a:t>slightly larger than lymphocytes; </a:t>
            </a:r>
            <a:r>
              <a:rPr lang="en-US" sz="2000" b="0" dirty="0" smtClean="0"/>
              <a:t>The </a:t>
            </a:r>
            <a:r>
              <a:rPr lang="en-US" sz="2000" b="0" dirty="0"/>
              <a:t>presence </a:t>
            </a:r>
            <a:r>
              <a:rPr lang="en-US" sz="2000" b="0" dirty="0" smtClean="0"/>
              <a:t>of Homer-Wright </a:t>
            </a:r>
            <a:r>
              <a:rPr lang="en-US" sz="2000" b="0" dirty="0"/>
              <a:t>rosettes (tumor cells circled about </a:t>
            </a:r>
            <a:r>
              <a:rPr lang="en-US" sz="2000" b="0" dirty="0" smtClean="0"/>
              <a:t>a central </a:t>
            </a:r>
            <a:r>
              <a:rPr lang="en-US" sz="2000" b="0" dirty="0" err="1"/>
              <a:t>fibrillary</a:t>
            </a:r>
            <a:r>
              <a:rPr lang="en-US" sz="2000" b="0" dirty="0"/>
              <a:t> space) indicates neural differentiation</a:t>
            </a:r>
            <a:r>
              <a:rPr lang="en-US" sz="2000" b="0" dirty="0" smtClean="0"/>
              <a:t>.</a:t>
            </a:r>
            <a:endParaRPr lang="en-US" sz="20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3650277"/>
            <a:ext cx="4360522" cy="319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978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Clinical Features</a:t>
            </a:r>
            <a:br>
              <a:rPr lang="en-US" dirty="0"/>
            </a:br>
            <a:endParaRPr lang="en-US" dirty="0"/>
          </a:p>
        </p:txBody>
      </p:sp>
      <p:sp>
        <p:nvSpPr>
          <p:cNvPr id="2" name="Content Placeholder 1"/>
          <p:cNvSpPr>
            <a:spLocks noGrp="1"/>
          </p:cNvSpPr>
          <p:nvPr>
            <p:ph idx="1"/>
          </p:nvPr>
        </p:nvSpPr>
        <p:spPr>
          <a:xfrm>
            <a:off x="395536" y="1124744"/>
            <a:ext cx="8291264" cy="4882547"/>
          </a:xfrm>
        </p:spPr>
        <p:txBody>
          <a:bodyPr>
            <a:normAutofit/>
          </a:bodyPr>
          <a:lstStyle/>
          <a:p>
            <a:r>
              <a:rPr lang="en-US" sz="2500" dirty="0">
                <a:latin typeface="Andalus" panose="02020603050405020304" pitchFamily="18" charset="-78"/>
                <a:cs typeface="Andalus" panose="02020603050405020304" pitchFamily="18" charset="-78"/>
              </a:rPr>
              <a:t>Ewing sarcoma/PNET typically manifests as a painful enlarging mass in the </a:t>
            </a:r>
            <a:r>
              <a:rPr lang="en-US" sz="2500" dirty="0" err="1">
                <a:solidFill>
                  <a:srgbClr val="FF0000"/>
                </a:solidFill>
                <a:latin typeface="Andalus" panose="02020603050405020304" pitchFamily="18" charset="-78"/>
                <a:cs typeface="Andalus" panose="02020603050405020304" pitchFamily="18" charset="-78"/>
              </a:rPr>
              <a:t>diaphyses</a:t>
            </a:r>
            <a:r>
              <a:rPr lang="en-US" sz="2500" dirty="0">
                <a:solidFill>
                  <a:srgbClr val="FF0000"/>
                </a:solidFill>
                <a:latin typeface="Andalus" panose="02020603050405020304" pitchFamily="18" charset="-78"/>
                <a:cs typeface="Andalus" panose="02020603050405020304" pitchFamily="18" charset="-78"/>
              </a:rPr>
              <a:t> </a:t>
            </a:r>
            <a:r>
              <a:rPr lang="en-US" sz="2500" dirty="0">
                <a:latin typeface="Andalus" panose="02020603050405020304" pitchFamily="18" charset="-78"/>
                <a:cs typeface="Andalus" panose="02020603050405020304" pitchFamily="18" charset="-78"/>
              </a:rPr>
              <a:t>of long tubular bones (especially the femur) and the pelvic flat bones.</a:t>
            </a:r>
          </a:p>
          <a:p>
            <a:r>
              <a:rPr lang="en-US" sz="2500" dirty="0">
                <a:latin typeface="Andalus" panose="02020603050405020304" pitchFamily="18" charset="-78"/>
                <a:cs typeface="Andalus" panose="02020603050405020304" pitchFamily="18" charset="-78"/>
              </a:rPr>
              <a:t> There is a characteristic periosteal reaction with deposition of bone in an onion-skin pattern.</a:t>
            </a:r>
          </a:p>
          <a:p>
            <a:r>
              <a:rPr lang="en-US" sz="2500" dirty="0">
                <a:latin typeface="Andalus" panose="02020603050405020304" pitchFamily="18" charset="-78"/>
                <a:cs typeface="Andalus" panose="02020603050405020304" pitchFamily="18" charset="-78"/>
              </a:rPr>
              <a:t>Treatment includes chemotherapy and surgical excision with or without irradiation. </a:t>
            </a:r>
          </a:p>
          <a:p>
            <a:r>
              <a:rPr lang="en-US" sz="2500" dirty="0">
                <a:latin typeface="Andalus" panose="02020603050405020304" pitchFamily="18" charset="-78"/>
                <a:cs typeface="Andalus" panose="02020603050405020304" pitchFamily="18" charset="-78"/>
              </a:rPr>
              <a:t>The 5-year survival rate is </a:t>
            </a:r>
            <a:r>
              <a:rPr lang="en-US" sz="2500" dirty="0" smtClean="0">
                <a:latin typeface="Andalus" panose="02020603050405020304" pitchFamily="18" charset="-78"/>
                <a:cs typeface="Andalus" panose="02020603050405020304" pitchFamily="18" charset="-78"/>
              </a:rPr>
              <a:t>currently 75</a:t>
            </a:r>
            <a:r>
              <a:rPr lang="en-US" sz="2500" dirty="0">
                <a:latin typeface="Andalus" panose="02020603050405020304" pitchFamily="18" charset="-78"/>
                <a:cs typeface="Andalus" panose="02020603050405020304" pitchFamily="18" charset="-78"/>
              </a:rPr>
              <a:t>% for patients presenting with localized tumors</a:t>
            </a:r>
            <a:r>
              <a:rPr lang="en-US" dirty="0"/>
              <a:t>.</a:t>
            </a:r>
          </a:p>
        </p:txBody>
      </p:sp>
    </p:spTree>
    <p:extLst>
      <p:ext uri="{BB962C8B-B14F-4D97-AF65-F5344CB8AC3E}">
        <p14:creationId xmlns:p14="http://schemas.microsoft.com/office/powerpoint/2010/main" val="20162835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Giant Cell Tumor of Bone</a:t>
            </a:r>
            <a:br>
              <a:rPr lang="en-US" dirty="0"/>
            </a:br>
            <a:endParaRPr lang="en-US" dirty="0"/>
          </a:p>
        </p:txBody>
      </p:sp>
      <p:sp>
        <p:nvSpPr>
          <p:cNvPr id="2" name="Content Placeholder 1"/>
          <p:cNvSpPr>
            <a:spLocks noGrp="1"/>
          </p:cNvSpPr>
          <p:nvPr>
            <p:ph idx="1"/>
          </p:nvPr>
        </p:nvSpPr>
        <p:spPr>
          <a:xfrm>
            <a:off x="457200" y="1196752"/>
            <a:ext cx="8229600" cy="5242587"/>
          </a:xfrm>
        </p:spPr>
        <p:txBody>
          <a:bodyPr>
            <a:noAutofit/>
          </a:bodyPr>
          <a:lstStyle/>
          <a:p>
            <a:r>
              <a:rPr lang="en-US" sz="1600" dirty="0" smtClean="0"/>
              <a:t>Giant </a:t>
            </a:r>
            <a:r>
              <a:rPr lang="en-US" sz="1600" dirty="0"/>
              <a:t>cell tumors (GCTs) contain prominent by </a:t>
            </a:r>
            <a:r>
              <a:rPr lang="en-US" sz="1600" dirty="0" smtClean="0"/>
              <a:t>multinucleate osteoclast-type </a:t>
            </a:r>
            <a:r>
              <a:rPr lang="en-US" sz="1600" dirty="0"/>
              <a:t>giant cells—hence the synonym </a:t>
            </a:r>
            <a:r>
              <a:rPr lang="en-US" sz="1600" i="1" dirty="0" err="1"/>
              <a:t>osteoclastoma</a:t>
            </a:r>
            <a:r>
              <a:rPr lang="en-US" sz="1600" i="1" dirty="0" smtClean="0"/>
              <a:t>.</a:t>
            </a:r>
          </a:p>
          <a:p>
            <a:r>
              <a:rPr lang="en-US" sz="1600" dirty="0" smtClean="0"/>
              <a:t>GCT </a:t>
            </a:r>
            <a:r>
              <a:rPr lang="en-US" sz="1600" dirty="0"/>
              <a:t>is a relatively common benign but </a:t>
            </a:r>
            <a:r>
              <a:rPr lang="en-US" sz="1600" dirty="0" smtClean="0"/>
              <a:t>locally aggressive </a:t>
            </a:r>
            <a:r>
              <a:rPr lang="en-US" sz="1600" dirty="0"/>
              <a:t>bone tumor, usually arising in persons in </a:t>
            </a:r>
            <a:r>
              <a:rPr lang="en-US" sz="1600" dirty="0" smtClean="0"/>
              <a:t>their 20s </a:t>
            </a:r>
            <a:r>
              <a:rPr lang="en-US" sz="1600" dirty="0"/>
              <a:t>to 40s. </a:t>
            </a:r>
            <a:endParaRPr lang="en-US" sz="1600" dirty="0" smtClean="0"/>
          </a:p>
          <a:p>
            <a:r>
              <a:rPr lang="en-US" sz="1600" b="1" u="sng" dirty="0" smtClean="0"/>
              <a:t>MORPHOLOGY</a:t>
            </a:r>
            <a:endParaRPr lang="en-US" sz="1600" b="1" u="sng" dirty="0"/>
          </a:p>
          <a:p>
            <a:pPr marL="109728" indent="0">
              <a:buNone/>
            </a:pPr>
            <a:r>
              <a:rPr lang="en-US" sz="1600" dirty="0"/>
              <a:t>GCTs are large and red-brown, and often show cystic degeneration.</a:t>
            </a:r>
          </a:p>
          <a:p>
            <a:pPr marL="109728" indent="0">
              <a:buNone/>
            </a:pPr>
            <a:r>
              <a:rPr lang="en-US" sz="1600" dirty="0"/>
              <a:t>They are composed of uniform oval </a:t>
            </a:r>
            <a:r>
              <a:rPr lang="en-US" sz="1600" dirty="0" smtClean="0"/>
              <a:t>mononuclear cells </a:t>
            </a:r>
            <a:r>
              <a:rPr lang="en-US" sz="1600" dirty="0"/>
              <a:t>and scattered osteoclast-type giant cells containing </a:t>
            </a:r>
            <a:r>
              <a:rPr lang="en-US" sz="1600" dirty="0" smtClean="0"/>
              <a:t>100 or </a:t>
            </a:r>
            <a:r>
              <a:rPr lang="en-US" sz="1600" dirty="0"/>
              <a:t>more </a:t>
            </a:r>
            <a:r>
              <a:rPr lang="en-US" sz="1600" dirty="0" smtClean="0"/>
              <a:t>nuclei. </a:t>
            </a:r>
            <a:r>
              <a:rPr lang="en-US" sz="1600" dirty="0"/>
              <a:t>Mitotic figures are typically frequent</a:t>
            </a:r>
            <a:r>
              <a:rPr lang="en-US" sz="1600" dirty="0" smtClean="0"/>
              <a:t>. Necrosis</a:t>
            </a:r>
            <a:r>
              <a:rPr lang="en-US" sz="1600" dirty="0"/>
              <a:t>, hemorrhage, and reactive bone </a:t>
            </a:r>
            <a:r>
              <a:rPr lang="en-US" sz="1600" dirty="0" smtClean="0"/>
              <a:t>formation also </a:t>
            </a:r>
            <a:r>
              <a:rPr lang="en-US" sz="1600" dirty="0"/>
              <a:t>are commonly present.</a:t>
            </a:r>
          </a:p>
          <a:p>
            <a:r>
              <a:rPr lang="en-US" sz="1600" b="1" u="sng" dirty="0" smtClean="0"/>
              <a:t>Clinical </a:t>
            </a:r>
            <a:r>
              <a:rPr lang="en-US" sz="1600" b="1" u="sng" dirty="0"/>
              <a:t>Course</a:t>
            </a:r>
          </a:p>
          <a:p>
            <a:r>
              <a:rPr lang="en-US" sz="1600" dirty="0"/>
              <a:t>Although almost any bone may be involved, a majority </a:t>
            </a:r>
            <a:r>
              <a:rPr lang="en-US" sz="1600" dirty="0" smtClean="0"/>
              <a:t>of GCTs </a:t>
            </a:r>
            <a:r>
              <a:rPr lang="en-US" sz="1600" dirty="0"/>
              <a:t>arise in the </a:t>
            </a:r>
            <a:r>
              <a:rPr lang="en-US" sz="1600" dirty="0">
                <a:solidFill>
                  <a:srgbClr val="FF0000"/>
                </a:solidFill>
              </a:rPr>
              <a:t>epiphysis</a:t>
            </a:r>
            <a:r>
              <a:rPr lang="en-US" sz="1600" dirty="0"/>
              <a:t> and involve the metaphysis </a:t>
            </a:r>
            <a:r>
              <a:rPr lang="en-US" sz="1600" dirty="0" smtClean="0"/>
              <a:t>of long </a:t>
            </a:r>
            <a:r>
              <a:rPr lang="en-US" sz="1600" dirty="0"/>
              <a:t>bones around the </a:t>
            </a:r>
            <a:r>
              <a:rPr lang="en-US" sz="1600" dirty="0" smtClean="0"/>
              <a:t>knee.</a:t>
            </a:r>
          </a:p>
          <a:p>
            <a:r>
              <a:rPr lang="en-US" sz="1600" dirty="0" smtClean="0"/>
              <a:t>Most </a:t>
            </a:r>
            <a:r>
              <a:rPr lang="en-US" sz="1600" dirty="0"/>
              <a:t>are solitary tumors.</a:t>
            </a:r>
          </a:p>
          <a:p>
            <a:r>
              <a:rPr lang="en-US" sz="1600" dirty="0" smtClean="0"/>
              <a:t>Although </a:t>
            </a:r>
            <a:r>
              <a:rPr lang="en-US" sz="1600" dirty="0"/>
              <a:t>GCTs are considered benign, roughly half</a:t>
            </a:r>
          </a:p>
          <a:p>
            <a:pPr marL="109728" indent="0">
              <a:buNone/>
            </a:pPr>
            <a:r>
              <a:rPr lang="en-US" sz="1600" dirty="0"/>
              <a:t>recur after simple curettage, and as many as 2% spread to</a:t>
            </a:r>
          </a:p>
          <a:p>
            <a:pPr marL="109728" indent="0">
              <a:buNone/>
            </a:pPr>
            <a:r>
              <a:rPr lang="en-US" sz="1600" dirty="0"/>
              <a:t>the lungs as localized lesions that are cured by </a:t>
            </a:r>
            <a:r>
              <a:rPr lang="en-US" sz="1600" dirty="0" smtClean="0"/>
              <a:t>local excision</a:t>
            </a:r>
            <a:r>
              <a:rPr lang="en-US" sz="1600" dirty="0"/>
              <a:t>.</a:t>
            </a:r>
          </a:p>
        </p:txBody>
      </p:sp>
    </p:spTree>
    <p:extLst>
      <p:ext uri="{BB962C8B-B14F-4D97-AF65-F5344CB8AC3E}">
        <p14:creationId xmlns:p14="http://schemas.microsoft.com/office/powerpoint/2010/main" val="16134559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00" b="0" dirty="0"/>
              <a:t>Benign giant cell tumor showing abundant multinucleate</a:t>
            </a:r>
            <a:br>
              <a:rPr lang="en-US" sz="2000" b="0" dirty="0"/>
            </a:br>
            <a:r>
              <a:rPr lang="en-US" sz="2000" b="0" dirty="0"/>
              <a:t>giant cells and a background of mononuclear cells.</a:t>
            </a:r>
            <a:endParaRPr lang="en-US" sz="2000" dirty="0"/>
          </a:p>
        </p:txBody>
      </p:sp>
      <p:sp>
        <p:nvSpPr>
          <p:cNvPr id="2" name="Content Placeholder 1"/>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628800"/>
            <a:ext cx="6515100"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6993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Metastatic Disease</a:t>
            </a:r>
            <a:br>
              <a:rPr lang="en-US" dirty="0"/>
            </a:br>
            <a:endParaRPr lang="en-US" dirty="0"/>
          </a:p>
        </p:txBody>
      </p:sp>
      <p:sp>
        <p:nvSpPr>
          <p:cNvPr id="2" name="Content Placeholder 1"/>
          <p:cNvSpPr>
            <a:spLocks noGrp="1"/>
          </p:cNvSpPr>
          <p:nvPr>
            <p:ph idx="1"/>
          </p:nvPr>
        </p:nvSpPr>
        <p:spPr>
          <a:xfrm>
            <a:off x="107504" y="836713"/>
            <a:ext cx="8856984" cy="4464496"/>
          </a:xfrm>
        </p:spPr>
        <p:txBody>
          <a:bodyPr>
            <a:noAutofit/>
          </a:bodyPr>
          <a:lstStyle/>
          <a:p>
            <a:pPr>
              <a:buFont typeface="Wingdings" panose="05000000000000000000" pitchFamily="2" charset="2"/>
              <a:buChar char="ü"/>
            </a:pPr>
            <a:r>
              <a:rPr lang="en-US" sz="2000" i="1" dirty="0" smtClean="0"/>
              <a:t>Metastatic </a:t>
            </a:r>
            <a:r>
              <a:rPr lang="en-US" sz="2000" i="1" dirty="0"/>
              <a:t>tumors are the most common malignant </a:t>
            </a:r>
            <a:r>
              <a:rPr lang="en-US" sz="2000" i="1" dirty="0" smtClean="0"/>
              <a:t>tumors involving </a:t>
            </a:r>
            <a:r>
              <a:rPr lang="en-US" sz="2000" i="1" dirty="0"/>
              <a:t>bone. </a:t>
            </a:r>
            <a:r>
              <a:rPr lang="en-US" sz="2000" dirty="0"/>
              <a:t>Pathways of spread </a:t>
            </a:r>
            <a:r>
              <a:rPr lang="en-US" sz="2000" dirty="0" smtClean="0"/>
              <a:t>include:</a:t>
            </a:r>
          </a:p>
          <a:p>
            <a:pPr marL="109728" indent="0">
              <a:buNone/>
            </a:pPr>
            <a:r>
              <a:rPr lang="en-US" sz="2000" dirty="0" smtClean="0"/>
              <a:t> </a:t>
            </a:r>
            <a:r>
              <a:rPr lang="en-US" sz="2000" dirty="0"/>
              <a:t>(1) </a:t>
            </a:r>
            <a:r>
              <a:rPr lang="en-US" sz="2000" dirty="0" smtClean="0"/>
              <a:t>Direct extension.</a:t>
            </a:r>
            <a:endParaRPr lang="en-US" sz="2000" dirty="0"/>
          </a:p>
          <a:p>
            <a:pPr marL="109728" indent="0">
              <a:buNone/>
            </a:pPr>
            <a:r>
              <a:rPr lang="en-US" sz="2000" dirty="0"/>
              <a:t>(2) </a:t>
            </a:r>
            <a:r>
              <a:rPr lang="en-US" sz="2000" dirty="0" err="1"/>
              <a:t>L</a:t>
            </a:r>
            <a:r>
              <a:rPr lang="en-US" sz="2000" dirty="0" err="1" smtClean="0"/>
              <a:t>mphatic</a:t>
            </a:r>
            <a:r>
              <a:rPr lang="en-US" sz="2000" dirty="0" smtClean="0"/>
              <a:t> </a:t>
            </a:r>
            <a:r>
              <a:rPr lang="en-US" sz="2000" dirty="0"/>
              <a:t>or </a:t>
            </a:r>
            <a:r>
              <a:rPr lang="en-US" sz="2000" dirty="0" err="1"/>
              <a:t>hematogenous</a:t>
            </a:r>
            <a:r>
              <a:rPr lang="en-US" sz="2000" dirty="0"/>
              <a:t> </a:t>
            </a:r>
            <a:r>
              <a:rPr lang="en-US" sz="2000" dirty="0" smtClean="0"/>
              <a:t>dissemination.</a:t>
            </a:r>
          </a:p>
          <a:p>
            <a:pPr marL="109728" indent="0">
              <a:buNone/>
            </a:pPr>
            <a:r>
              <a:rPr lang="en-US" sz="2000" dirty="0" smtClean="0"/>
              <a:t> </a:t>
            </a:r>
            <a:r>
              <a:rPr lang="en-US" sz="2000" dirty="0"/>
              <a:t>(3</a:t>
            </a:r>
            <a:r>
              <a:rPr lang="en-US" sz="2000" dirty="0" smtClean="0"/>
              <a:t>) </a:t>
            </a:r>
            <a:r>
              <a:rPr lang="en-US" sz="2000" dirty="0" err="1" smtClean="0"/>
              <a:t>Intraspinal</a:t>
            </a:r>
            <a:r>
              <a:rPr lang="en-US" sz="2000" dirty="0" smtClean="0"/>
              <a:t> seeding.</a:t>
            </a:r>
          </a:p>
          <a:p>
            <a:pPr marL="109728" indent="0">
              <a:buNone/>
            </a:pPr>
            <a:endParaRPr lang="en-US" sz="700" dirty="0" smtClean="0"/>
          </a:p>
          <a:p>
            <a:pPr>
              <a:buFont typeface="Wingdings" panose="05000000000000000000" pitchFamily="2" charset="2"/>
              <a:buChar char="ü"/>
            </a:pPr>
            <a:r>
              <a:rPr lang="en-US" sz="2000" dirty="0" smtClean="0"/>
              <a:t> In adults </a:t>
            </a:r>
            <a:r>
              <a:rPr lang="en-US" sz="2000" dirty="0"/>
              <a:t>more than 75% of skeletal metastases originate from</a:t>
            </a:r>
          </a:p>
          <a:p>
            <a:pPr marL="109728" indent="0">
              <a:buNone/>
            </a:pPr>
            <a:r>
              <a:rPr lang="en-US" sz="2000" dirty="0"/>
              <a:t>cancers of the prostate, breast, kidney, and lung. </a:t>
            </a:r>
            <a:endParaRPr lang="en-US" sz="2000" dirty="0" smtClean="0"/>
          </a:p>
          <a:p>
            <a:pPr marL="109728" indent="0">
              <a:buNone/>
            </a:pPr>
            <a:endParaRPr lang="en-US" sz="700" dirty="0" smtClean="0"/>
          </a:p>
          <a:p>
            <a:pPr>
              <a:buFont typeface="Wingdings" panose="05000000000000000000" pitchFamily="2" charset="2"/>
              <a:buChar char="ü"/>
            </a:pPr>
            <a:r>
              <a:rPr lang="en-US" sz="2000" dirty="0" smtClean="0"/>
              <a:t>In </a:t>
            </a:r>
            <a:r>
              <a:rPr lang="en-US" sz="2000" dirty="0"/>
              <a:t>children</a:t>
            </a:r>
            <a:r>
              <a:rPr lang="en-US" sz="2000" dirty="0" smtClean="0"/>
              <a:t>, </a:t>
            </a:r>
            <a:r>
              <a:rPr lang="en-US" sz="2000" dirty="0" err="1" smtClean="0"/>
              <a:t>neuroblastoma</a:t>
            </a:r>
            <a:r>
              <a:rPr lang="en-US" sz="2000" dirty="0"/>
              <a:t>, </a:t>
            </a:r>
            <a:r>
              <a:rPr lang="en-US" sz="2000" dirty="0" err="1"/>
              <a:t>Wilms</a:t>
            </a:r>
            <a:r>
              <a:rPr lang="en-US" sz="2000" dirty="0"/>
              <a:t> tumor, osteosarcoma, Ewing</a:t>
            </a:r>
          </a:p>
          <a:p>
            <a:pPr marL="109728" indent="0">
              <a:buNone/>
            </a:pPr>
            <a:r>
              <a:rPr lang="en-US" sz="2000" dirty="0"/>
              <a:t>sarcoma, and </a:t>
            </a:r>
            <a:r>
              <a:rPr lang="en-US" sz="2000" dirty="0" err="1"/>
              <a:t>rhabdomyosarcoma</a:t>
            </a:r>
            <a:r>
              <a:rPr lang="en-US" sz="2000" dirty="0"/>
              <a:t> are the common sources</a:t>
            </a:r>
          </a:p>
          <a:p>
            <a:pPr marL="109728" indent="0">
              <a:buNone/>
            </a:pPr>
            <a:r>
              <a:rPr lang="en-US" sz="2000" dirty="0"/>
              <a:t>of bony metastases</a:t>
            </a:r>
            <a:r>
              <a:rPr lang="en-US" sz="2000" dirty="0" smtClean="0"/>
              <a:t>.</a:t>
            </a:r>
          </a:p>
          <a:p>
            <a:pPr marL="109728" indent="0">
              <a:buNone/>
            </a:pPr>
            <a:endParaRPr lang="en-US" sz="700" dirty="0"/>
          </a:p>
          <a:p>
            <a:pPr>
              <a:buFont typeface="Wingdings" panose="05000000000000000000" pitchFamily="2" charset="2"/>
              <a:buChar char="ü"/>
            </a:pPr>
            <a:r>
              <a:rPr lang="en-US" sz="2000" dirty="0" smtClean="0"/>
              <a:t>The </a:t>
            </a:r>
            <a:r>
              <a:rPr lang="en-US" sz="2000" dirty="0"/>
              <a:t>radiologic appearance of metastases can be purely</a:t>
            </a:r>
          </a:p>
          <a:p>
            <a:pPr marL="109728" indent="0">
              <a:buNone/>
            </a:pPr>
            <a:r>
              <a:rPr lang="en-US" sz="2000" dirty="0"/>
              <a:t>lytic, purely </a:t>
            </a:r>
            <a:r>
              <a:rPr lang="en-US" sz="2000" dirty="0" err="1"/>
              <a:t>blastic</a:t>
            </a:r>
            <a:r>
              <a:rPr lang="en-US" sz="2000" dirty="0"/>
              <a:t>, or both</a:t>
            </a:r>
            <a:r>
              <a:rPr lang="en-US" sz="2000" dirty="0" smtClean="0"/>
              <a:t>.</a:t>
            </a:r>
            <a:r>
              <a:rPr lang="en-US" sz="2000" dirty="0"/>
              <a:t> In lytic lesions (e.g., </a:t>
            </a:r>
            <a:r>
              <a:rPr lang="en-US" sz="2000" dirty="0" smtClean="0"/>
              <a:t>with kidney </a:t>
            </a:r>
            <a:r>
              <a:rPr lang="en-US" sz="2000" dirty="0"/>
              <a:t>and lung tumors and melanoma</a:t>
            </a:r>
            <a:r>
              <a:rPr lang="en-US" sz="2000" dirty="0" smtClean="0"/>
              <a:t>),however; metastatic tumors that </a:t>
            </a:r>
            <a:r>
              <a:rPr lang="en-US" sz="2000" dirty="0"/>
              <a:t>elicit an </a:t>
            </a:r>
            <a:r>
              <a:rPr lang="en-US" sz="2000" dirty="0" err="1"/>
              <a:t>osteoblastic</a:t>
            </a:r>
            <a:r>
              <a:rPr lang="en-US" sz="2000" dirty="0"/>
              <a:t> response (e.g., prostate adenocarcinoma</a:t>
            </a:r>
            <a:r>
              <a:rPr lang="en-US" sz="2000" dirty="0" smtClean="0"/>
              <a:t>).</a:t>
            </a:r>
            <a:endParaRPr lang="en-US" sz="2000" dirty="0"/>
          </a:p>
          <a:p>
            <a:pPr marL="109728" indent="0">
              <a:buNone/>
            </a:pPr>
            <a:endParaRPr lang="en-US" sz="2000" dirty="0"/>
          </a:p>
        </p:txBody>
      </p:sp>
    </p:spTree>
    <p:extLst>
      <p:ext uri="{BB962C8B-B14F-4D97-AF65-F5344CB8AC3E}">
        <p14:creationId xmlns:p14="http://schemas.microsoft.com/office/powerpoint/2010/main" val="4173025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274638"/>
            <a:ext cx="9036496" cy="1143000"/>
          </a:xfrm>
        </p:spPr>
        <p:txBody>
          <a:bodyPr>
            <a:normAutofit/>
          </a:bodyPr>
          <a:lstStyle/>
          <a:p>
            <a:r>
              <a:rPr lang="en-US" sz="2300" dirty="0"/>
              <a:t>Several features of soft tissue sarcomas influence </a:t>
            </a:r>
            <a:r>
              <a:rPr lang="en-US" sz="2300" dirty="0" smtClean="0"/>
              <a:t>prognosis :</a:t>
            </a:r>
            <a:endParaRPr lang="en-US" sz="2300" dirty="0"/>
          </a:p>
        </p:txBody>
      </p:sp>
      <p:sp>
        <p:nvSpPr>
          <p:cNvPr id="2" name="Content Placeholder 1"/>
          <p:cNvSpPr>
            <a:spLocks noGrp="1"/>
          </p:cNvSpPr>
          <p:nvPr>
            <p:ph idx="1"/>
          </p:nvPr>
        </p:nvSpPr>
        <p:spPr>
          <a:xfrm>
            <a:off x="188182" y="1412776"/>
            <a:ext cx="8964488" cy="5026563"/>
          </a:xfrm>
        </p:spPr>
        <p:txBody>
          <a:bodyPr>
            <a:normAutofit/>
          </a:bodyPr>
          <a:lstStyle/>
          <a:p>
            <a:pPr marL="109728" indent="0">
              <a:buNone/>
            </a:pPr>
            <a:r>
              <a:rPr lang="en-US" sz="1800" b="1" dirty="0" smtClean="0"/>
              <a:t>• </a:t>
            </a:r>
            <a:r>
              <a:rPr lang="en-US" sz="1800" b="1" i="1" dirty="0">
                <a:solidFill>
                  <a:srgbClr val="FF0000"/>
                </a:solidFill>
              </a:rPr>
              <a:t>Diagnostic</a:t>
            </a:r>
            <a:r>
              <a:rPr lang="en-US" sz="1800" b="1" dirty="0">
                <a:solidFill>
                  <a:srgbClr val="FF0000"/>
                </a:solidFill>
              </a:rPr>
              <a:t> </a:t>
            </a:r>
            <a:r>
              <a:rPr lang="en-US" sz="1800" b="1" i="1" dirty="0">
                <a:solidFill>
                  <a:srgbClr val="FF0000"/>
                </a:solidFill>
              </a:rPr>
              <a:t>classification</a:t>
            </a:r>
            <a:r>
              <a:rPr lang="en-US" sz="1800" b="1" dirty="0"/>
              <a:t>. </a:t>
            </a:r>
            <a:r>
              <a:rPr lang="en-US" sz="1800" dirty="0"/>
              <a:t>This is based not only on histology</a:t>
            </a:r>
            <a:r>
              <a:rPr lang="en-US" sz="1800" dirty="0" smtClean="0"/>
              <a:t>, but </a:t>
            </a:r>
            <a:r>
              <a:rPr lang="en-US" sz="1800" dirty="0"/>
              <a:t>also </a:t>
            </a:r>
            <a:r>
              <a:rPr lang="en-US" sz="1800" dirty="0" smtClean="0"/>
              <a:t>on immunohistochemistry</a:t>
            </a:r>
            <a:r>
              <a:rPr lang="en-US" sz="1800" dirty="0"/>
              <a:t>, </a:t>
            </a:r>
            <a:r>
              <a:rPr lang="en-US" sz="1800" dirty="0" smtClean="0"/>
              <a:t>electron microscopy</a:t>
            </a:r>
            <a:r>
              <a:rPr lang="en-US" sz="1800" dirty="0"/>
              <a:t>, </a:t>
            </a:r>
            <a:r>
              <a:rPr lang="en-US" sz="1800" dirty="0" err="1"/>
              <a:t>cytogenetics</a:t>
            </a:r>
            <a:r>
              <a:rPr lang="en-US" sz="1800" dirty="0"/>
              <a:t>, and molecular genetics, </a:t>
            </a:r>
            <a:r>
              <a:rPr lang="en-US" sz="1800" dirty="0" smtClean="0"/>
              <a:t>which are </a:t>
            </a:r>
            <a:r>
              <a:rPr lang="en-US" sz="1800" dirty="0"/>
              <a:t>indispensable in assigning the correct diagnosis </a:t>
            </a:r>
            <a:r>
              <a:rPr lang="en-US" sz="1800" dirty="0" smtClean="0"/>
              <a:t>in some </a:t>
            </a:r>
            <a:r>
              <a:rPr lang="en-US" sz="1800" dirty="0"/>
              <a:t>cases</a:t>
            </a:r>
            <a:r>
              <a:rPr lang="en-US" sz="1800" dirty="0" smtClean="0"/>
              <a:t>.</a:t>
            </a:r>
          </a:p>
          <a:p>
            <a:pPr marL="109728" indent="0">
              <a:buNone/>
            </a:pPr>
            <a:r>
              <a:rPr lang="en-US" sz="1800" i="1" dirty="0" smtClean="0">
                <a:solidFill>
                  <a:srgbClr val="FF0000"/>
                </a:solidFill>
              </a:rPr>
              <a:t>. </a:t>
            </a:r>
            <a:r>
              <a:rPr lang="en-US" sz="1800" b="1" i="1" dirty="0" smtClean="0">
                <a:solidFill>
                  <a:srgbClr val="FF0000"/>
                </a:solidFill>
              </a:rPr>
              <a:t>Grading</a:t>
            </a:r>
            <a:r>
              <a:rPr lang="en-US" sz="1800" b="1" i="1" dirty="0"/>
              <a:t>. </a:t>
            </a:r>
            <a:r>
              <a:rPr lang="en-US" sz="1800" dirty="0"/>
              <a:t>Grading, usually on a scale of I to III, is </a:t>
            </a:r>
            <a:r>
              <a:rPr lang="en-US" sz="1800" dirty="0" smtClean="0"/>
              <a:t>based on </a:t>
            </a:r>
            <a:r>
              <a:rPr lang="en-US" sz="1800" dirty="0"/>
              <a:t>the degree of differentiation, the average number </a:t>
            </a:r>
            <a:r>
              <a:rPr lang="en-US" sz="1800" dirty="0" smtClean="0"/>
              <a:t>of mitoses </a:t>
            </a:r>
            <a:r>
              <a:rPr lang="en-US" sz="1800" dirty="0"/>
              <a:t>per high-power field, cellularity, </a:t>
            </a:r>
            <a:r>
              <a:rPr lang="en-US" sz="1800" dirty="0" err="1"/>
              <a:t>pleomorphism</a:t>
            </a:r>
            <a:r>
              <a:rPr lang="en-US" sz="1800" dirty="0" smtClean="0"/>
              <a:t>, and </a:t>
            </a:r>
            <a:r>
              <a:rPr lang="en-US" sz="1800" dirty="0"/>
              <a:t>an estimate of the extent of </a:t>
            </a:r>
            <a:r>
              <a:rPr lang="en-US" sz="1800" dirty="0" smtClean="0"/>
              <a:t>necrosis.</a:t>
            </a:r>
          </a:p>
          <a:p>
            <a:pPr marL="109728" indent="0">
              <a:buNone/>
            </a:pPr>
            <a:endParaRPr lang="en-US" sz="1800" dirty="0" smtClean="0"/>
          </a:p>
          <a:p>
            <a:pPr marL="109728" indent="0">
              <a:buNone/>
            </a:pPr>
            <a:r>
              <a:rPr lang="en-US" sz="1800" dirty="0" smtClean="0"/>
              <a:t>•</a:t>
            </a:r>
            <a:r>
              <a:rPr lang="en-US" sz="1800" dirty="0" smtClean="0">
                <a:solidFill>
                  <a:srgbClr val="FF0000"/>
                </a:solidFill>
              </a:rPr>
              <a:t> </a:t>
            </a:r>
            <a:r>
              <a:rPr lang="en-US" sz="1800" b="1" i="1" dirty="0">
                <a:solidFill>
                  <a:srgbClr val="FF0000"/>
                </a:solidFill>
              </a:rPr>
              <a:t>Staging</a:t>
            </a:r>
            <a:r>
              <a:rPr lang="en-US" sz="1800" b="1" i="1" dirty="0"/>
              <a:t>. </a:t>
            </a:r>
            <a:r>
              <a:rPr lang="en-US" sz="1800" dirty="0"/>
              <a:t>With tumors larger than 20 cm, </a:t>
            </a:r>
            <a:r>
              <a:rPr lang="en-US" sz="1800" dirty="0" smtClean="0"/>
              <a:t>metastases develop </a:t>
            </a:r>
            <a:r>
              <a:rPr lang="en-US" sz="1800" dirty="0"/>
              <a:t>in 80% of cases; by contrast, for tumors 5 cm </a:t>
            </a:r>
            <a:r>
              <a:rPr lang="en-US" sz="1800" dirty="0" smtClean="0"/>
              <a:t>or smaller</a:t>
            </a:r>
            <a:r>
              <a:rPr lang="en-US" sz="1800" dirty="0"/>
              <a:t>, metastases occur in only 30% of cases</a:t>
            </a:r>
            <a:r>
              <a:rPr lang="en-US" sz="1800" dirty="0" smtClean="0"/>
              <a:t>.</a:t>
            </a:r>
          </a:p>
          <a:p>
            <a:pPr marL="109728" indent="0">
              <a:buNone/>
            </a:pPr>
            <a:endParaRPr lang="en-US" sz="1800" dirty="0"/>
          </a:p>
          <a:p>
            <a:pPr marL="109728" indent="0">
              <a:buNone/>
            </a:pPr>
            <a:r>
              <a:rPr lang="en-US" sz="1800" dirty="0">
                <a:solidFill>
                  <a:srgbClr val="FF0000"/>
                </a:solidFill>
              </a:rPr>
              <a:t>• </a:t>
            </a:r>
            <a:r>
              <a:rPr lang="en-US" sz="1800" b="1" i="1" dirty="0">
                <a:solidFill>
                  <a:srgbClr val="FF0000"/>
                </a:solidFill>
              </a:rPr>
              <a:t>Location</a:t>
            </a:r>
            <a:r>
              <a:rPr lang="en-US" sz="1800" i="1" dirty="0"/>
              <a:t>. </a:t>
            </a:r>
            <a:r>
              <a:rPr lang="en-US" sz="1800" dirty="0"/>
              <a:t>In general, tumors arising in superficial </a:t>
            </a:r>
            <a:r>
              <a:rPr lang="en-US" sz="1800" dirty="0" smtClean="0"/>
              <a:t>locations (</a:t>
            </a:r>
            <a:r>
              <a:rPr lang="en-US" sz="1800" dirty="0"/>
              <a:t>e.g., skin) have a better prognosis than </a:t>
            </a:r>
            <a:r>
              <a:rPr lang="en-US" sz="1800" dirty="0" smtClean="0"/>
              <a:t>deep seated Lesions.</a:t>
            </a:r>
          </a:p>
          <a:p>
            <a:pPr marL="109728" indent="0">
              <a:buNone/>
            </a:pPr>
            <a:endParaRPr lang="en-US" sz="1800" dirty="0"/>
          </a:p>
        </p:txBody>
      </p:sp>
    </p:spTree>
    <p:extLst>
      <p:ext uri="{BB962C8B-B14F-4D97-AF65-F5344CB8AC3E}">
        <p14:creationId xmlns:p14="http://schemas.microsoft.com/office/powerpoint/2010/main" val="283710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106" y="1412776"/>
            <a:ext cx="4316893"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1" y="116632"/>
            <a:ext cx="4830271" cy="6566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131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0" dirty="0"/>
              <a:t> TUMORS OF ADIPOSE TISSUE</a:t>
            </a:r>
            <a:endParaRPr lang="en-US" dirty="0"/>
          </a:p>
        </p:txBody>
      </p:sp>
      <p:sp>
        <p:nvSpPr>
          <p:cNvPr id="3" name="Content Placeholder 2"/>
          <p:cNvSpPr>
            <a:spLocks noGrp="1"/>
          </p:cNvSpPr>
          <p:nvPr>
            <p:ph idx="1"/>
          </p:nvPr>
        </p:nvSpPr>
        <p:spPr/>
        <p:txBody>
          <a:bodyPr>
            <a:normAutofit fontScale="70000" lnSpcReduction="20000"/>
          </a:bodyPr>
          <a:lstStyle/>
          <a:p>
            <a:r>
              <a:rPr lang="en-US" dirty="0">
                <a:solidFill>
                  <a:srgbClr val="FF0000"/>
                </a:solidFill>
              </a:rPr>
              <a:t>LIPOMA</a:t>
            </a:r>
            <a:r>
              <a:rPr lang="en-US" dirty="0" smtClean="0"/>
              <a:t>: are </a:t>
            </a:r>
            <a:r>
              <a:rPr lang="en-US" dirty="0"/>
              <a:t>benign tumors of fat </a:t>
            </a:r>
            <a:endParaRPr lang="en-US" dirty="0" smtClean="0"/>
          </a:p>
          <a:p>
            <a:pPr>
              <a:buFont typeface="Wingdings" panose="05000000000000000000" pitchFamily="2" charset="2"/>
              <a:buChar char="ü"/>
            </a:pPr>
            <a:r>
              <a:rPr lang="en-US" dirty="0" smtClean="0"/>
              <a:t>The </a:t>
            </a:r>
            <a:r>
              <a:rPr lang="en-US" dirty="0"/>
              <a:t>most </a:t>
            </a:r>
            <a:r>
              <a:rPr lang="en-US" dirty="0" smtClean="0"/>
              <a:t>common soft </a:t>
            </a:r>
            <a:r>
              <a:rPr lang="en-US" dirty="0"/>
              <a:t>tissue tumors in adults. </a:t>
            </a:r>
          </a:p>
          <a:p>
            <a:pPr>
              <a:buFont typeface="Wingdings" panose="05000000000000000000" pitchFamily="2" charset="2"/>
              <a:buChar char="ü"/>
            </a:pPr>
            <a:r>
              <a:rPr lang="en-US" dirty="0" smtClean="0"/>
              <a:t>Most </a:t>
            </a:r>
            <a:r>
              <a:rPr lang="en-US" dirty="0" err="1"/>
              <a:t>lipomas</a:t>
            </a:r>
            <a:r>
              <a:rPr lang="en-US" dirty="0"/>
              <a:t> are </a:t>
            </a:r>
            <a:r>
              <a:rPr lang="en-US" dirty="0" smtClean="0"/>
              <a:t>solitary lesions</a:t>
            </a:r>
            <a:r>
              <a:rPr lang="en-US" dirty="0"/>
              <a:t>; multiple </a:t>
            </a:r>
            <a:r>
              <a:rPr lang="en-US" dirty="0" err="1"/>
              <a:t>lipomas</a:t>
            </a:r>
            <a:r>
              <a:rPr lang="en-US" dirty="0"/>
              <a:t> usually suggest the </a:t>
            </a:r>
            <a:r>
              <a:rPr lang="en-US" dirty="0" smtClean="0"/>
              <a:t>presence of </a:t>
            </a:r>
            <a:r>
              <a:rPr lang="en-US" dirty="0"/>
              <a:t>rare hereditary syndromes</a:t>
            </a:r>
            <a:r>
              <a:rPr lang="en-US" dirty="0" smtClean="0"/>
              <a:t>.</a:t>
            </a:r>
          </a:p>
          <a:p>
            <a:pPr>
              <a:buFont typeface="Wingdings" panose="05000000000000000000" pitchFamily="2" charset="2"/>
              <a:buChar char="ü"/>
            </a:pPr>
            <a:r>
              <a:rPr lang="en-US" dirty="0" err="1" smtClean="0"/>
              <a:t>Lipomas</a:t>
            </a:r>
            <a:r>
              <a:rPr lang="en-US" dirty="0" smtClean="0"/>
              <a:t> </a:t>
            </a:r>
            <a:r>
              <a:rPr lang="en-US" dirty="0"/>
              <a:t>can be </a:t>
            </a:r>
            <a:r>
              <a:rPr lang="en-US" dirty="0" err="1" smtClean="0"/>
              <a:t>subclassified</a:t>
            </a:r>
            <a:r>
              <a:rPr lang="en-US" dirty="0" smtClean="0"/>
              <a:t> on </a:t>
            </a:r>
            <a:r>
              <a:rPr lang="en-US" dirty="0"/>
              <a:t>the basis of their histologic features and/or </a:t>
            </a:r>
            <a:r>
              <a:rPr lang="en-US" dirty="0" smtClean="0"/>
              <a:t>characteristic chromosomal </a:t>
            </a:r>
            <a:r>
              <a:rPr lang="en-US" dirty="0"/>
              <a:t>rearrangements. </a:t>
            </a:r>
            <a:endParaRPr lang="en-US" dirty="0" smtClean="0"/>
          </a:p>
          <a:p>
            <a:pPr>
              <a:buFont typeface="Wingdings" panose="05000000000000000000" pitchFamily="2" charset="2"/>
              <a:buChar char="ü"/>
            </a:pPr>
            <a:r>
              <a:rPr lang="en-US" dirty="0" smtClean="0"/>
              <a:t>Most </a:t>
            </a:r>
            <a:r>
              <a:rPr lang="en-US" dirty="0" err="1"/>
              <a:t>lipomas</a:t>
            </a:r>
            <a:r>
              <a:rPr lang="en-US" dirty="0"/>
              <a:t> are mobile</a:t>
            </a:r>
            <a:r>
              <a:rPr lang="en-US" dirty="0" smtClean="0"/>
              <a:t>, slowly </a:t>
            </a:r>
            <a:r>
              <a:rPr lang="en-US" dirty="0"/>
              <a:t>enlarging, painless masses (although </a:t>
            </a:r>
            <a:r>
              <a:rPr lang="en-US" dirty="0" err="1" smtClean="0"/>
              <a:t>angiolipomas</a:t>
            </a:r>
            <a:r>
              <a:rPr lang="en-US" dirty="0" smtClean="0"/>
              <a:t> can </a:t>
            </a:r>
            <a:r>
              <a:rPr lang="en-US" dirty="0"/>
              <a:t>manifest with local pain</a:t>
            </a:r>
            <a:r>
              <a:rPr lang="en-US" dirty="0" smtClean="0"/>
              <a:t>).</a:t>
            </a:r>
          </a:p>
          <a:p>
            <a:pPr>
              <a:buFont typeface="Wingdings" panose="05000000000000000000" pitchFamily="2" charset="2"/>
              <a:buChar char="ü"/>
            </a:pPr>
            <a:r>
              <a:rPr lang="en-US" dirty="0" smtClean="0"/>
              <a:t>Complete </a:t>
            </a:r>
            <a:r>
              <a:rPr lang="en-US" dirty="0"/>
              <a:t>excision usually </a:t>
            </a:r>
            <a:r>
              <a:rPr lang="en-US" dirty="0" smtClean="0"/>
              <a:t>is curative.</a:t>
            </a:r>
          </a:p>
          <a:p>
            <a:pPr>
              <a:buFont typeface="Wingdings" panose="05000000000000000000" pitchFamily="2" charset="2"/>
              <a:buChar char="ü"/>
            </a:pPr>
            <a:r>
              <a:rPr lang="en-US" dirty="0" smtClean="0"/>
              <a:t>Macroscopically: soft</a:t>
            </a:r>
            <a:r>
              <a:rPr lang="en-US" dirty="0"/>
              <a:t>, yellow, well-encapsulated </a:t>
            </a:r>
            <a:r>
              <a:rPr lang="en-US" dirty="0" smtClean="0"/>
              <a:t>masses.</a:t>
            </a:r>
          </a:p>
          <a:p>
            <a:pPr>
              <a:buFont typeface="Wingdings" panose="05000000000000000000" pitchFamily="2" charset="2"/>
              <a:buChar char="ü"/>
            </a:pPr>
            <a:r>
              <a:rPr lang="en-US" dirty="0" smtClean="0"/>
              <a:t>Microscopically: On histologic examination</a:t>
            </a:r>
            <a:r>
              <a:rPr lang="en-US" dirty="0"/>
              <a:t>, they consist of mature white fat cells with </a:t>
            </a:r>
            <a:r>
              <a:rPr lang="en-US" dirty="0" smtClean="0"/>
              <a:t>no </a:t>
            </a:r>
            <a:r>
              <a:rPr lang="en-US" dirty="0" err="1" smtClean="0"/>
              <a:t>pleomorphism</a:t>
            </a:r>
            <a:r>
              <a:rPr lang="en-US" dirty="0"/>
              <a:t>.</a:t>
            </a:r>
            <a:endParaRPr lang="en-US" dirty="0" smtClean="0"/>
          </a:p>
          <a:p>
            <a:pPr marL="109728" indent="0">
              <a:buNone/>
            </a:pPr>
            <a:endParaRPr lang="en-US" dirty="0"/>
          </a:p>
          <a:p>
            <a:endParaRPr lang="en-US" dirty="0" smtClean="0"/>
          </a:p>
        </p:txBody>
      </p:sp>
    </p:spTree>
    <p:extLst>
      <p:ext uri="{BB962C8B-B14F-4D97-AF65-F5344CB8AC3E}">
        <p14:creationId xmlns:p14="http://schemas.microsoft.com/office/powerpoint/2010/main" val="1914291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5471" y="269776"/>
            <a:ext cx="4546848" cy="1143000"/>
          </a:xfrm>
        </p:spPr>
        <p:txBody>
          <a:bodyPr>
            <a:normAutofit/>
          </a:bodyPr>
          <a:lstStyle/>
          <a:p>
            <a:r>
              <a:rPr lang="en-US" sz="3000" dirty="0" smtClean="0"/>
              <a:t>Normal adipose tissue</a:t>
            </a:r>
            <a:endParaRPr lang="en-US" sz="3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57" y="1556792"/>
            <a:ext cx="4629086"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594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
            </a:r>
            <a:endParaRPr lang="en-US" dirty="0"/>
          </a:p>
        </p:txBody>
      </p:sp>
      <p:sp>
        <p:nvSpPr>
          <p:cNvPr id="2" name="Content Placeholder 1"/>
          <p:cNvSpPr>
            <a:spLocks noGrp="1"/>
          </p:cNvSpPr>
          <p:nvPr>
            <p:ph idx="1"/>
          </p:nvPr>
        </p:nvSpPr>
        <p:spPr/>
        <p:txBody>
          <a:bodyPr/>
          <a:lstStyle/>
          <a:p>
            <a:r>
              <a:rPr lang="en-US" dirty="0" smtClean="0"/>
              <a:t>+985*</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888"/>
            <a:ext cx="32575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579168" y="656772"/>
            <a:ext cx="115212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05615"/>
            <a:ext cx="3280885" cy="177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6768596" y="1995064"/>
            <a:ext cx="43204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799" y="2852936"/>
            <a:ext cx="2751584" cy="177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Arrow 6"/>
          <p:cNvSpPr/>
          <p:nvPr/>
        </p:nvSpPr>
        <p:spPr>
          <a:xfrm>
            <a:off x="3962969" y="3393555"/>
            <a:ext cx="1401117" cy="5385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1" y="3052570"/>
            <a:ext cx="3202882" cy="2299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4947874"/>
            <a:ext cx="2758552" cy="207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urved Right Arrow 10"/>
          <p:cNvSpPr/>
          <p:nvPr/>
        </p:nvSpPr>
        <p:spPr>
          <a:xfrm rot="20068560">
            <a:off x="1330340" y="4841949"/>
            <a:ext cx="684817" cy="1622055"/>
          </a:xfrm>
          <a:prstGeom prst="curvedRightArrow">
            <a:avLst>
              <a:gd name="adj1" fmla="val 26422"/>
              <a:gd name="adj2" fmla="val 67459"/>
              <a:gd name="adj3" fmla="val 396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9166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27C22B83CFD723468AD4A84E22A98B74" ma:contentTypeVersion="9" ma:contentTypeDescription="إنشاء مستند جديد." ma:contentTypeScope="" ma:versionID="e8592cecb5864364a20a2c443b269cf3">
  <xsd:schema xmlns:xsd="http://www.w3.org/2001/XMLSchema" xmlns:xs="http://www.w3.org/2001/XMLSchema" xmlns:p="http://schemas.microsoft.com/office/2006/metadata/properties" xmlns:ns2="1415beaa-1878-4f09-8105-dc829c0dd417" xmlns:ns3="a433687a-ae5f-44a0-9b01-062828d2e892" targetNamespace="http://schemas.microsoft.com/office/2006/metadata/properties" ma:root="true" ma:fieldsID="abd94c6cc996d4e2e2aa21f489f29809" ns2:_="" ns3:_="">
    <xsd:import namespace="1415beaa-1878-4f09-8105-dc829c0dd417"/>
    <xsd:import namespace="a433687a-ae5f-44a0-9b01-062828d2e89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15beaa-1878-4f09-8105-dc829c0dd4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علامات الصور" ma:readOnly="false" ma:fieldId="{5cf76f15-5ced-4ddc-b409-7134ff3c332f}" ma:taxonomyMulti="true" ma:sspId="9ff52f34-b351-492d-bd72-b80be8882ab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33687a-ae5f-44a0-9b01-062828d2e89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00fab3d-d326-4a93-90c4-3a6f5e166fe6}" ma:internalName="TaxCatchAll" ma:showField="CatchAllData" ma:web="a433687a-ae5f-44a0-9b01-062828d2e8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415beaa-1878-4f09-8105-dc829c0dd417">
      <Terms xmlns="http://schemas.microsoft.com/office/infopath/2007/PartnerControls"/>
    </lcf76f155ced4ddcb4097134ff3c332f>
    <TaxCatchAll xmlns="a433687a-ae5f-44a0-9b01-062828d2e892" xsi:nil="true"/>
  </documentManagement>
</p:properties>
</file>

<file path=customXml/itemProps1.xml><?xml version="1.0" encoding="utf-8"?>
<ds:datastoreItem xmlns:ds="http://schemas.openxmlformats.org/officeDocument/2006/customXml" ds:itemID="{4AF073DB-3E7F-4322-9083-7C1FC4AA3A14}"/>
</file>

<file path=customXml/itemProps2.xml><?xml version="1.0" encoding="utf-8"?>
<ds:datastoreItem xmlns:ds="http://schemas.openxmlformats.org/officeDocument/2006/customXml" ds:itemID="{E49D7713-2004-4DC8-89CE-C832837437EE}"/>
</file>

<file path=customXml/itemProps3.xml><?xml version="1.0" encoding="utf-8"?>
<ds:datastoreItem xmlns:ds="http://schemas.openxmlformats.org/officeDocument/2006/customXml" ds:itemID="{B3142B12-D12B-4DEA-84C9-25591D04998A}"/>
</file>

<file path=docProps/app.xml><?xml version="1.0" encoding="utf-8"?>
<Properties xmlns="http://schemas.openxmlformats.org/officeDocument/2006/extended-properties" xmlns:vt="http://schemas.openxmlformats.org/officeDocument/2006/docPropsVTypes">
  <Template/>
  <TotalTime>811</TotalTime>
  <Words>3386</Words>
  <Application>Microsoft Office PowerPoint</Application>
  <PresentationFormat>On-screen Show (4:3)</PresentationFormat>
  <Paragraphs>309</Paragraphs>
  <Slides>49</Slides>
  <Notes>3</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Soft Tissue Tumor</vt:lpstr>
      <vt:lpstr>PowerPoint Presentation</vt:lpstr>
      <vt:lpstr>PowerPoint Presentation</vt:lpstr>
      <vt:lpstr>PowerPoint Presentation</vt:lpstr>
      <vt:lpstr>Several features of soft tissue sarcomas influence prognosis :</vt:lpstr>
      <vt:lpstr>PowerPoint Presentation</vt:lpstr>
      <vt:lpstr>1- TUMORS OF ADIPOSE TISSUE</vt:lpstr>
      <vt:lpstr>Normal adipose tissue</vt:lpstr>
      <vt:lpstr>-</vt:lpstr>
      <vt:lpstr>PowerPoint Presentation</vt:lpstr>
      <vt:lpstr>Myxoid liposarcoma. Adult-appearing fat cells and more primitive cells, with lipid vacuoles (lipoblasts), are scattered in abundant myxoid matrix and a rich, arborizing capillary network.</vt:lpstr>
      <vt:lpstr>2- FIBROUS TUMORS AND TUMOR-LIKE LESIONS</vt:lpstr>
      <vt:lpstr>Reactive Proliferations</vt:lpstr>
      <vt:lpstr>Nodular fasciitis. A highly cellular lesion composed of plump, randomly oriented spindle cells surrounded by myxoid stroma.  Note the prominent mitotic activity</vt:lpstr>
      <vt:lpstr>Fibromatoses</vt:lpstr>
      <vt:lpstr>Fibrosarcomas </vt:lpstr>
      <vt:lpstr>Fibrosarcoma. Malignant spindle cells here are arranged in a herringbone pattern.</vt:lpstr>
      <vt:lpstr>3- FIBROHISTIOCYTIC TUMORS</vt:lpstr>
      <vt:lpstr>PowerPoint Presentation</vt:lpstr>
      <vt:lpstr>PowerPoint Presentation</vt:lpstr>
      <vt:lpstr>Rhabdomyosarcoma. The rhabdomyoblasts are large and round and have abundant eosinophilic cytoplasm.</vt:lpstr>
      <vt:lpstr>SMOOTH MUSCLE TUMORS </vt:lpstr>
      <vt:lpstr>Leiomyosarcoma </vt:lpstr>
      <vt:lpstr>Synovial sarcoma </vt:lpstr>
      <vt:lpstr>PowerPoint Presentation</vt:lpstr>
      <vt:lpstr>Bone Tumors</vt:lpstr>
      <vt:lpstr>PowerPoint Presentation</vt:lpstr>
      <vt:lpstr>PowerPoint Presentation</vt:lpstr>
      <vt:lpstr>Clinical Presentation</vt:lpstr>
      <vt:lpstr>PowerPoint Presentation</vt:lpstr>
      <vt:lpstr>PowerPoint Presentation</vt:lpstr>
      <vt:lpstr>PowerPoint Presentation</vt:lpstr>
      <vt:lpstr>Osteoid osteoma showing randomly oriented trabeculae of woven bone rimmed by prominent osteoblasts. The intertrabecular spaces are filled by vascular loose connective tissue.</vt:lpstr>
      <vt:lpstr>PowerPoint Presentation</vt:lpstr>
      <vt:lpstr>Macroscopically. Mass involving the upper end of the tibia. The tan-white tumor fills most of the medullary cavity of the metaphysis and proximal diaphysis. It has infiltrated through the cortex, lifted the periosteum, and formed soft tissue masses on both sides of the bone.   Microscopically, with coarse, lacelike pattern of neoplastic bone (arrow) produced by anaplastic tumor cells. Note the wildly aberrant mitotic figures (arrowheads).</vt:lpstr>
      <vt:lpstr>PowerPoint Presentation</vt:lpstr>
      <vt:lpstr>PowerPoint Presentation</vt:lpstr>
      <vt:lpstr>Cartilage-Forming Tumors</vt:lpstr>
      <vt:lpstr>Chondroma </vt:lpstr>
      <vt:lpstr>Chondrosarcoma</vt:lpstr>
      <vt:lpstr>PowerPoint Presentation</vt:lpstr>
      <vt:lpstr>Chondrosarcoma. A, Islands of hyaline and myxoid cartilage expand the medullary cavity and grow through the cortex to form a sessile paracortical mass.    B, Anaplastic chondrocytes within a chondroid matrix.</vt:lpstr>
      <vt:lpstr>Clinical Features </vt:lpstr>
      <vt:lpstr>Miscellaneous Bone Tumors Ewing Sarcoma and Primitive Neuroectodermal Tumor  </vt:lpstr>
      <vt:lpstr>Macroscopically: Ewing sarcoma/PNET arises in the medullary cavity and invades the cortex and periosteum to produce a soft tan white tumor mass, frequently with hemorrhage and necrosis.  Microscopically: t is composed of sheets of uniform small, round cells that are slightly larger than lymphocytes; The presence of Homer-Wright rosettes (tumor cells circled about a central fibrillary space) indicates neural differentiation.</vt:lpstr>
      <vt:lpstr>Clinical Features </vt:lpstr>
      <vt:lpstr>Giant Cell Tumor of Bone </vt:lpstr>
      <vt:lpstr>Benign giant cell tumor showing abundant multinucleate giant cells and a background of mononuclear cells.</vt:lpstr>
      <vt:lpstr>Metastatic Disease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Toshiba</cp:lastModifiedBy>
  <cp:revision>27</cp:revision>
  <dcterms:created xsi:type="dcterms:W3CDTF">2020-02-01T10:15:15Z</dcterms:created>
  <dcterms:modified xsi:type="dcterms:W3CDTF">2022-03-12T16:18:29Z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0x01010027C22B83CFD723468AD4A84E22A98B74</vt:lpwstr>
  </property>
</Properties>
</file>