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1" r:id="rId8"/>
    <p:sldId id="262" r:id="rId9"/>
    <p:sldId id="260" r:id="rId10"/>
    <p:sldId id="265" r:id="rId11"/>
    <p:sldId id="267" r:id="rId12"/>
    <p:sldId id="268" r:id="rId13"/>
    <p:sldId id="270" r:id="rId14"/>
    <p:sldId id="269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96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61D4-8CB1-449F-8F49-7E5F2865C1E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8D02AE-0467-46C9-90AD-4AFBDDB4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9615-C5A6-D325-A071-EACB5237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2404531"/>
            <a:ext cx="7766936" cy="164630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AKI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Case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9EE77-2F26-E8BF-A5AB-61C0B470B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050833"/>
            <a:ext cx="7766936" cy="1096899"/>
          </a:xfrm>
        </p:spPr>
        <p:txBody>
          <a:bodyPr/>
          <a:lstStyle/>
          <a:p>
            <a:pPr algn="ctr"/>
            <a:r>
              <a:rPr lang="en-US" dirty="0"/>
              <a:t>By: Mahmoud Abu Znaid, MD.</a:t>
            </a:r>
          </a:p>
          <a:p>
            <a:pPr algn="ctr"/>
            <a:r>
              <a:rPr lang="en-US" dirty="0"/>
              <a:t>Nephrologist and Internal </a:t>
            </a:r>
            <a:r>
              <a:rPr lang="en-US"/>
              <a:t>Medicine Specialist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C9C09-EA11-BF4D-559F-566FC2A4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5652535"/>
            <a:ext cx="1123209" cy="1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0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D947-B56D-7594-F4A7-8C09B404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ACB97E-61AC-2AFD-0C36-DCAD17443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02411"/>
              </p:ext>
            </p:extLst>
          </p:nvPr>
        </p:nvGraphicFramePr>
        <p:xfrm>
          <a:off x="838200" y="1382456"/>
          <a:ext cx="24475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CBC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3EB2A6E-6958-9BBD-6D50-B2BE18EFF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0856"/>
              </p:ext>
            </p:extLst>
          </p:nvPr>
        </p:nvGraphicFramePr>
        <p:xfrm>
          <a:off x="838200" y="3447288"/>
          <a:ext cx="244754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24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3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386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497273C-E696-D752-3B5F-394A147FB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30473"/>
              </p:ext>
            </p:extLst>
          </p:nvPr>
        </p:nvGraphicFramePr>
        <p:xfrm>
          <a:off x="3476238" y="640709"/>
          <a:ext cx="24475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370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059174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3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6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Bilirubin-T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27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Bilirubin-D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2115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3B640A5-6BBF-4126-AEC0-2CFF2721E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31890"/>
              </p:ext>
            </p:extLst>
          </p:nvPr>
        </p:nvGraphicFramePr>
        <p:xfrm>
          <a:off x="6114276" y="640776"/>
          <a:ext cx="281939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930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Urine Analysis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Dark 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Nitrite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3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6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Leukocyte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27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5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0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Crystals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Granular cast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27208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D006DC4-66AA-9B14-D072-5929EFB02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38510"/>
              </p:ext>
            </p:extLst>
          </p:nvPr>
        </p:nvGraphicFramePr>
        <p:xfrm>
          <a:off x="3476238" y="4559808"/>
          <a:ext cx="24475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Stool Analysis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E9B3564-2B4B-633F-466B-8BD4D81B3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30571"/>
              </p:ext>
            </p:extLst>
          </p:nvPr>
        </p:nvGraphicFramePr>
        <p:xfrm>
          <a:off x="9124164" y="640709"/>
          <a:ext cx="2447544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23929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Blood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681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9AAABA2-6560-8DAA-DAB4-5D6E9A56F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84220"/>
              </p:ext>
            </p:extLst>
          </p:nvPr>
        </p:nvGraphicFramePr>
        <p:xfrm>
          <a:off x="9142440" y="3405493"/>
          <a:ext cx="24475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3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0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1E6E-DD1E-46FA-453A-2FEDB4E5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20B3F7-49E3-B40D-0327-9D05A6540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17" y="2160588"/>
            <a:ext cx="808280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A02D-8B93-DE80-DB1D-1E048DE3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799E-E01E-C62F-91E8-4C3E3B6D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to do ?</a:t>
            </a:r>
          </a:p>
          <a:p>
            <a:r>
              <a:rPr lang="en-US" sz="3200" dirty="0"/>
              <a:t>What is your differential diagnosis?</a:t>
            </a:r>
          </a:p>
        </p:txBody>
      </p:sp>
    </p:spTree>
    <p:extLst>
      <p:ext uri="{BB962C8B-B14F-4D97-AF65-F5344CB8AC3E}">
        <p14:creationId xmlns:p14="http://schemas.microsoft.com/office/powerpoint/2010/main" val="39843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059F-D904-2824-D64C-71865B24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pic>
        <p:nvPicPr>
          <p:cNvPr id="2050" name="Picture 2" descr="Normal CXR | Radiology Case | Radiopaedia.org">
            <a:extLst>
              <a:ext uri="{FF2B5EF4-FFF2-40B4-BE49-F238E27FC236}">
                <a16:creationId xmlns:a16="http://schemas.microsoft.com/office/drawing/2014/main" id="{2C0B6089-893C-5FF1-5759-EC022C6CE6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60575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8979C-3481-8DE6-D76A-8BFED9746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28017"/>
              </p:ext>
            </p:extLst>
          </p:nvPr>
        </p:nvGraphicFramePr>
        <p:xfrm>
          <a:off x="838200" y="2629694"/>
          <a:ext cx="50505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536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</a:tblGrid>
              <a:tr h="3393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39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Renal US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18664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Normal Kidney size and echogenicity with preserved corticomedullary differentiation.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3mm stone in left renal pelvis not causing hydronephrosis.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Empty urinary bladder.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Foleys catheter noted in place.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0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8388-F444-503C-CD9C-B0731A89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86E5-DB6A-0F31-E0A2-D8AAE956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AKI with hyperkalemia and metabolic acidosis secondary to:</a:t>
            </a:r>
          </a:p>
          <a:p>
            <a:pPr lvl="1"/>
            <a:r>
              <a:rPr lang="en-US" dirty="0"/>
              <a:t>Pre-renal AKI due to diarrhea ?</a:t>
            </a:r>
          </a:p>
          <a:p>
            <a:pPr lvl="1"/>
            <a:r>
              <a:rPr lang="en-US" dirty="0"/>
              <a:t>Renal AKI due to ATI ?</a:t>
            </a:r>
          </a:p>
          <a:p>
            <a:pPr lvl="1"/>
            <a:r>
              <a:rPr lang="en-US" dirty="0"/>
              <a:t>AKI secondary to medications ?</a:t>
            </a:r>
          </a:p>
          <a:p>
            <a:pPr lvl="1"/>
            <a:r>
              <a:rPr lang="en-US" dirty="0"/>
              <a:t>Obstructive uropathy secondary to stones ?</a:t>
            </a:r>
          </a:p>
          <a:p>
            <a:pPr lvl="1"/>
            <a:r>
              <a:rPr lang="en-US" dirty="0"/>
              <a:t>Chronic kidney disease secondary to diabetes ?</a:t>
            </a:r>
          </a:p>
          <a:p>
            <a:pPr lvl="1"/>
            <a:r>
              <a:rPr lang="en-US" dirty="0"/>
              <a:t>Chronic kidney disease secondary to hypertension ?</a:t>
            </a:r>
          </a:p>
          <a:p>
            <a:pPr lvl="1"/>
            <a:r>
              <a:rPr lang="en-US" dirty="0"/>
              <a:t>Acute glomerulonephritis ?</a:t>
            </a:r>
          </a:p>
          <a:p>
            <a:r>
              <a:rPr lang="en-US" dirty="0"/>
              <a:t>How to  manage this patient 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4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BD17-8469-3B07-0439-DA4A3B9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E76C-FF73-7A09-AFB6-59B222D5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 gluconate IV.</a:t>
            </a:r>
          </a:p>
          <a:p>
            <a:r>
              <a:rPr lang="en-US" dirty="0"/>
              <a:t>Medical management for hyperkalemia:</a:t>
            </a:r>
          </a:p>
          <a:p>
            <a:pPr lvl="1"/>
            <a:r>
              <a:rPr lang="en-US" dirty="0"/>
              <a:t>DW25% + Insulin</a:t>
            </a:r>
          </a:p>
          <a:p>
            <a:pPr lvl="1"/>
            <a:r>
              <a:rPr lang="en-US" dirty="0"/>
              <a:t>Salbutamol</a:t>
            </a:r>
          </a:p>
          <a:p>
            <a:pPr lvl="1"/>
            <a:r>
              <a:rPr lang="en-US" dirty="0"/>
              <a:t>K-Binding resin + Lactulose</a:t>
            </a:r>
          </a:p>
          <a:p>
            <a:r>
              <a:rPr lang="en-US" dirty="0"/>
              <a:t>IVF NS0.9% 500cc IV stat then at rate 100cc/hr.</a:t>
            </a:r>
          </a:p>
          <a:p>
            <a:r>
              <a:rPr lang="en-US" dirty="0"/>
              <a:t>K level Q4hrs.</a:t>
            </a:r>
          </a:p>
          <a:p>
            <a:r>
              <a:rPr lang="en-US" dirty="0"/>
              <a:t>Daily KFT and CXR.</a:t>
            </a:r>
          </a:p>
        </p:txBody>
      </p:sp>
    </p:spTree>
    <p:extLst>
      <p:ext uri="{BB962C8B-B14F-4D97-AF65-F5344CB8AC3E}">
        <p14:creationId xmlns:p14="http://schemas.microsoft.com/office/powerpoint/2010/main" val="226943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DF90-6258-CC26-A893-5904A6CA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B7D624E-74BB-76A1-C8DE-F9AB6948C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004651"/>
              </p:ext>
            </p:extLst>
          </p:nvPr>
        </p:nvGraphicFramePr>
        <p:xfrm>
          <a:off x="3563112" y="1825625"/>
          <a:ext cx="24475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77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Electrolytes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403BC4-8F0C-3946-4DE6-9895A3280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04453"/>
              </p:ext>
            </p:extLst>
          </p:nvPr>
        </p:nvGraphicFramePr>
        <p:xfrm>
          <a:off x="6288024" y="1825625"/>
          <a:ext cx="24475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091184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Urine Spots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Osmolality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29FCA2B-BBE3-189F-18B3-60D3D03C4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9441"/>
              </p:ext>
            </p:extLst>
          </p:nvPr>
        </p:nvGraphicFramePr>
        <p:xfrm>
          <a:off x="3563112" y="3916553"/>
          <a:ext cx="24475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12">
                  <a:extLst>
                    <a:ext uri="{9D8B030D-6E8A-4147-A177-3AD203B41FA5}">
                      <a16:colId xmlns:a16="http://schemas.microsoft.com/office/drawing/2014/main" val="680208065"/>
                    </a:ext>
                  </a:extLst>
                </a:gridCol>
                <a:gridCol w="1018032">
                  <a:extLst>
                    <a:ext uri="{9D8B030D-6E8A-4147-A177-3AD203B41FA5}">
                      <a16:colId xmlns:a16="http://schemas.microsoft.com/office/drawing/2014/main" val="902146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Urine Spots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1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</a:t>
                      </a:r>
                      <a:r>
                        <a:rPr lang="en-US" dirty="0"/>
                        <a:t>/Cr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14D6-B93A-A282-E5E3-080B1B4C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9B9F-E1E5-3198-F19E-17962B05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urine output is 0-5cc/hr.</a:t>
            </a:r>
          </a:p>
          <a:p>
            <a:r>
              <a:rPr lang="en-US" dirty="0"/>
              <a:t>Started to develop shortness of breath</a:t>
            </a:r>
          </a:p>
        </p:txBody>
      </p:sp>
    </p:spTree>
    <p:extLst>
      <p:ext uri="{BB962C8B-B14F-4D97-AF65-F5344CB8AC3E}">
        <p14:creationId xmlns:p14="http://schemas.microsoft.com/office/powerpoint/2010/main" val="198384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B096-4A5A-F372-CF9B-542C41D2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B94FD-8332-C389-7FBF-CA7A005CD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Follow-up K level= 7</a:t>
            </a:r>
          </a:p>
          <a:p>
            <a:r>
              <a:rPr lang="en-US" dirty="0"/>
              <a:t>Intake/Output= 3000cc/40cc</a:t>
            </a:r>
          </a:p>
          <a:p>
            <a:endParaRPr lang="en-US" dirty="0"/>
          </a:p>
          <a:p>
            <a:r>
              <a:rPr lang="en-US" dirty="0"/>
              <a:t>What to do ?</a:t>
            </a:r>
          </a:p>
        </p:txBody>
      </p:sp>
      <p:pic>
        <p:nvPicPr>
          <p:cNvPr id="3076" name="Picture 4" descr="Acute pulmonary edema | Radiology Case | Radiopaedia.org">
            <a:extLst>
              <a:ext uri="{FF2B5EF4-FFF2-40B4-BE49-F238E27FC236}">
                <a16:creationId xmlns:a16="http://schemas.microsoft.com/office/drawing/2014/main" id="{E5F41274-EDD4-CB81-CE44-6784861A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940560"/>
            <a:ext cx="42100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8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FCB-D473-C01D-CE25-057FC714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Urgent Hemodialysis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151B-C8BD-4769-4C23-E938CC76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Hemodialysis for resistant hyperkalemia and fluid overload</a:t>
            </a:r>
          </a:p>
        </p:txBody>
      </p:sp>
      <p:pic>
        <p:nvPicPr>
          <p:cNvPr id="4104" name="Picture 8" descr="Dr. Mo on X: &quot;Temporary dialysis catheter: People who need urgent dialysis  will have this placed in neck or leg veins to be used for cleaning the  blood through the dialysis machine.">
            <a:extLst>
              <a:ext uri="{FF2B5EF4-FFF2-40B4-BE49-F238E27FC236}">
                <a16:creationId xmlns:a16="http://schemas.microsoft.com/office/drawing/2014/main" id="{17D0E53D-E887-5DCB-78A0-50CE9578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0173"/>
            <a:ext cx="5398008" cy="35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emodialysis Machine - Galaxy Hospital &amp; Critical Care Centre">
            <a:extLst>
              <a:ext uri="{FF2B5EF4-FFF2-40B4-BE49-F238E27FC236}">
                <a16:creationId xmlns:a16="http://schemas.microsoft.com/office/drawing/2014/main" id="{A741DE0B-A99D-858A-16CF-66BD103A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44" y="2777033"/>
            <a:ext cx="5020056" cy="35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0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87DD-2051-531D-56BE-1A5EE58C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AKI Case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145D-86E7-AC75-2BFA-498CE2AF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are the senior resident on call at a peripheral hospital.</a:t>
            </a:r>
          </a:p>
          <a:p>
            <a:r>
              <a:rPr lang="en-US" sz="2000" dirty="0"/>
              <a:t>The Junior resident is asking you for help regarding the following patient: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</a:rPr>
              <a:t>Mr. John Doe is a 60 year-old-male patient who presented with general weakness for the past week.</a:t>
            </a:r>
          </a:p>
          <a:p>
            <a:r>
              <a:rPr lang="en-US" sz="2000" dirty="0"/>
              <a:t>You were told by the junior doctor that he found that the patient has elevated kidney function tests.</a:t>
            </a:r>
          </a:p>
        </p:txBody>
      </p:sp>
    </p:spTree>
    <p:extLst>
      <p:ext uri="{BB962C8B-B14F-4D97-AF65-F5344CB8AC3E}">
        <p14:creationId xmlns:p14="http://schemas.microsoft.com/office/powerpoint/2010/main" val="312965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CBE4-9C5A-BDDE-ED69-81272564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FC08-0F09-3B1C-A6BE-3B2AC915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still anuric and today is day 4 post admission.</a:t>
            </a:r>
          </a:p>
          <a:p>
            <a:r>
              <a:rPr lang="en-US" dirty="0"/>
              <a:t>No hyperkalemia.</a:t>
            </a:r>
          </a:p>
          <a:p>
            <a:r>
              <a:rPr lang="en-US" dirty="0"/>
              <a:t>IVF decreased to 50cc/hr. to avoid fluid overload</a:t>
            </a:r>
          </a:p>
          <a:p>
            <a:r>
              <a:rPr lang="en-US" dirty="0"/>
              <a:t>What to do ?</a:t>
            </a:r>
          </a:p>
        </p:txBody>
      </p:sp>
    </p:spTree>
    <p:extLst>
      <p:ext uri="{BB962C8B-B14F-4D97-AF65-F5344CB8AC3E}">
        <p14:creationId xmlns:p14="http://schemas.microsoft.com/office/powerpoint/2010/main" val="248887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154A-C8F9-1D23-90E5-C6DBC274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095E-18BD-2FC9-C4FD-7EF56A38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athology Outlines - Acute tubular necrosis">
            <a:extLst>
              <a:ext uri="{FF2B5EF4-FFF2-40B4-BE49-F238E27FC236}">
                <a16:creationId xmlns:a16="http://schemas.microsoft.com/office/drawing/2014/main" id="{BDE37097-49B9-F647-511F-1806287A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52" y="1825625"/>
            <a:ext cx="6027496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8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4759-2B06-7C9E-A4D0-2E5D01F0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D439-B1D8-DDB4-C0C5-A9A26416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tubular Injury secondary to: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382533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8159-3BE2-A6CD-26C5-F14EE793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FCC4-5030-C958-7300-023B3A14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days after admission patient started to make urine</a:t>
            </a:r>
          </a:p>
          <a:p>
            <a:r>
              <a:rPr lang="en-US" dirty="0"/>
              <a:t>Urine output increased from 5cc/</a:t>
            </a:r>
            <a:r>
              <a:rPr lang="en-US" dirty="0" err="1"/>
              <a:t>hr</a:t>
            </a:r>
            <a:r>
              <a:rPr lang="en-US" dirty="0"/>
              <a:t> to 120cc/hr.</a:t>
            </a:r>
          </a:p>
          <a:p>
            <a:r>
              <a:rPr lang="en-US" dirty="0"/>
              <a:t>Creatinine level started to decrease from 8 to 4 then 2.</a:t>
            </a:r>
          </a:p>
          <a:p>
            <a:r>
              <a:rPr lang="en-US" dirty="0"/>
              <a:t>Creatinine level before discharge 1.7.</a:t>
            </a:r>
          </a:p>
        </p:txBody>
      </p:sp>
    </p:spTree>
    <p:extLst>
      <p:ext uri="{BB962C8B-B14F-4D97-AF65-F5344CB8AC3E}">
        <p14:creationId xmlns:p14="http://schemas.microsoft.com/office/powerpoint/2010/main" val="117384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3296-4CC3-9E2D-8B5D-DB21F14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D025-B03F-27C4-6E7A-597A8B1B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patient pertinent questions to reach a differential diagnosis.</a:t>
            </a:r>
          </a:p>
          <a:p>
            <a:endParaRPr lang="en-US" dirty="0"/>
          </a:p>
          <a:p>
            <a:r>
              <a:rPr lang="en-US" dirty="0"/>
              <a:t>Chief Complaint:</a:t>
            </a:r>
          </a:p>
          <a:p>
            <a:pPr lvl="1"/>
            <a:r>
              <a:rPr lang="en-US" dirty="0"/>
              <a:t>General weakness for the past 7 days prior to admission.</a:t>
            </a:r>
          </a:p>
        </p:txBody>
      </p:sp>
    </p:spTree>
    <p:extLst>
      <p:ext uri="{BB962C8B-B14F-4D97-AF65-F5344CB8AC3E}">
        <p14:creationId xmlns:p14="http://schemas.microsoft.com/office/powerpoint/2010/main" val="19308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2B69-2E59-F2B1-FA43-D51D26A1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2A46-1B22-9423-3639-183B4C3A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medical history:</a:t>
            </a:r>
          </a:p>
          <a:p>
            <a:pPr lvl="1"/>
            <a:r>
              <a:rPr lang="en-US" dirty="0"/>
              <a:t>DM (35yrs)</a:t>
            </a:r>
          </a:p>
          <a:p>
            <a:pPr lvl="1"/>
            <a:r>
              <a:rPr lang="en-US" dirty="0"/>
              <a:t>HTN (10yrs)</a:t>
            </a:r>
          </a:p>
          <a:p>
            <a:pPr lvl="1"/>
            <a:r>
              <a:rPr lang="en-US" dirty="0"/>
              <a:t>Dyslipidemia (6yrs)</a:t>
            </a:r>
          </a:p>
          <a:p>
            <a:pPr lvl="1"/>
            <a:r>
              <a:rPr lang="en-US" dirty="0"/>
              <a:t>Smoker (40yrs)</a:t>
            </a:r>
          </a:p>
          <a:p>
            <a:r>
              <a:rPr lang="en-US" dirty="0"/>
              <a:t>Family History:</a:t>
            </a:r>
          </a:p>
          <a:p>
            <a:pPr lvl="1"/>
            <a:r>
              <a:rPr lang="en-US" dirty="0"/>
              <a:t>Unremarkable</a:t>
            </a:r>
          </a:p>
          <a:p>
            <a:r>
              <a:rPr lang="en-US" dirty="0"/>
              <a:t>Social history:</a:t>
            </a:r>
          </a:p>
          <a:p>
            <a:pPr lvl="1"/>
            <a:r>
              <a:rPr lang="en-US" dirty="0"/>
              <a:t>Unremarkable</a:t>
            </a:r>
          </a:p>
          <a:p>
            <a:pPr lvl="1"/>
            <a:r>
              <a:rPr lang="en-US" dirty="0"/>
              <a:t>Retired engineer</a:t>
            </a:r>
          </a:p>
        </p:txBody>
      </p:sp>
    </p:spTree>
    <p:extLst>
      <p:ext uri="{BB962C8B-B14F-4D97-AF65-F5344CB8AC3E}">
        <p14:creationId xmlns:p14="http://schemas.microsoft.com/office/powerpoint/2010/main" val="155668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076A-6A13-EB0E-CC2D-FF344B3F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77BC-8F63-0A4D-0B90-D5E2F450C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history:</a:t>
            </a:r>
          </a:p>
          <a:p>
            <a:pPr lvl="1"/>
            <a:r>
              <a:rPr lang="en-US" dirty="0"/>
              <a:t>Valsartan 160mg 1*1</a:t>
            </a:r>
          </a:p>
          <a:p>
            <a:pPr lvl="1"/>
            <a:r>
              <a:rPr lang="en-US" dirty="0"/>
              <a:t>Hydrochlorothiazide 12.5mg 1*1</a:t>
            </a:r>
          </a:p>
          <a:p>
            <a:pPr lvl="1"/>
            <a:r>
              <a:rPr lang="en-US" dirty="0"/>
              <a:t>Metoprolol 100mg 1*1</a:t>
            </a:r>
          </a:p>
          <a:p>
            <a:pPr lvl="1"/>
            <a:r>
              <a:rPr lang="en-US" dirty="0"/>
              <a:t>Occasional Ibuprofen intake (3 times in the past week)</a:t>
            </a:r>
          </a:p>
          <a:p>
            <a:pPr lvl="1"/>
            <a:r>
              <a:rPr lang="en-US" dirty="0"/>
              <a:t>Simvastatin 20mg 1*1</a:t>
            </a:r>
          </a:p>
          <a:p>
            <a:pPr lvl="1"/>
            <a:r>
              <a:rPr lang="en-US" dirty="0"/>
              <a:t>Dapagliflozin 10mg 1*1</a:t>
            </a:r>
          </a:p>
          <a:p>
            <a:pPr lvl="1"/>
            <a:r>
              <a:rPr lang="en-US" dirty="0"/>
              <a:t>Glargine insulin 10U 1*1</a:t>
            </a:r>
          </a:p>
          <a:p>
            <a:pPr lvl="1"/>
            <a:r>
              <a:rPr lang="en-US" dirty="0"/>
              <a:t>Lispro insulin 10U *3 with meals</a:t>
            </a:r>
          </a:p>
        </p:txBody>
      </p:sp>
    </p:spTree>
    <p:extLst>
      <p:ext uri="{BB962C8B-B14F-4D97-AF65-F5344CB8AC3E}">
        <p14:creationId xmlns:p14="http://schemas.microsoft.com/office/powerpoint/2010/main" val="204272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5CA1-1A95-8DCF-6D27-BC9A55B4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C1F7-AB4A-AFB8-8556-ADF24D12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 an appropriate medical examination.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EF64-719D-DF50-B793-EFD6E0BB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6C86E-C72B-589C-FA37-A04E5183D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Vital signs:</a:t>
            </a:r>
          </a:p>
          <a:p>
            <a:r>
              <a:rPr lang="en-US" sz="2800" dirty="0"/>
              <a:t>BP 80/60 </a:t>
            </a:r>
          </a:p>
          <a:p>
            <a:r>
              <a:rPr lang="en-US" sz="2800" dirty="0"/>
              <a:t>PR 120</a:t>
            </a:r>
          </a:p>
          <a:p>
            <a:r>
              <a:rPr lang="en-US" sz="2800" dirty="0"/>
              <a:t>RR 20</a:t>
            </a:r>
          </a:p>
          <a:p>
            <a:r>
              <a:rPr lang="en-US" sz="2800" dirty="0"/>
              <a:t>O2sat 94% on RA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13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47A5-DF25-E727-0C25-D4D7E38E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B955-6D27-F346-7AE4-1E54D456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HEENT: no pallor or cyanosis, dry mucous membranes</a:t>
            </a:r>
          </a:p>
          <a:p>
            <a:r>
              <a:rPr lang="en-US" dirty="0"/>
              <a:t>CHEST: GAEB</a:t>
            </a:r>
          </a:p>
          <a:p>
            <a:r>
              <a:rPr lang="en-US" dirty="0"/>
              <a:t>CVS: Normal S1 S2 no murmurs</a:t>
            </a:r>
          </a:p>
          <a:p>
            <a:r>
              <a:rPr lang="en-US" dirty="0"/>
              <a:t>ABD: Soft lax with no tenderness, no palpable organs or masses</a:t>
            </a:r>
          </a:p>
          <a:p>
            <a:r>
              <a:rPr lang="en-US" dirty="0"/>
              <a:t>Limbs: PPP, no edema</a:t>
            </a:r>
          </a:p>
          <a:p>
            <a:r>
              <a:rPr lang="en-US" dirty="0"/>
              <a:t>Neuro: intact power and reflexes with not focal weakness</a:t>
            </a:r>
          </a:p>
        </p:txBody>
      </p:sp>
    </p:spTree>
    <p:extLst>
      <p:ext uri="{BB962C8B-B14F-4D97-AF65-F5344CB8AC3E}">
        <p14:creationId xmlns:p14="http://schemas.microsoft.com/office/powerpoint/2010/main" val="387070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9F2E-CA38-228C-E715-0769225E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E67B-F122-6D9C-651F-0880DD9C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Order relevant lab workup and imaging.</a:t>
            </a:r>
          </a:p>
        </p:txBody>
      </p:sp>
    </p:spTree>
    <p:extLst>
      <p:ext uri="{BB962C8B-B14F-4D97-AF65-F5344CB8AC3E}">
        <p14:creationId xmlns:p14="http://schemas.microsoft.com/office/powerpoint/2010/main" val="10901225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673</Words>
  <Application>Microsoft Office PowerPoint</Application>
  <PresentationFormat>Widescreen</PresentationFormat>
  <Paragraphs>235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AKI Case Practice</vt:lpstr>
      <vt:lpstr>AKI Case practice</vt:lpstr>
      <vt:lpstr>History</vt:lpstr>
      <vt:lpstr>History</vt:lpstr>
      <vt:lpstr>History</vt:lpstr>
      <vt:lpstr>Examination</vt:lpstr>
      <vt:lpstr>Examination</vt:lpstr>
      <vt:lpstr>Examination</vt:lpstr>
      <vt:lpstr>PowerPoint Presentation</vt:lpstr>
      <vt:lpstr>LABs</vt:lpstr>
      <vt:lpstr>ECG</vt:lpstr>
      <vt:lpstr>DDx</vt:lpstr>
      <vt:lpstr>Imaging</vt:lpstr>
      <vt:lpstr>DDx</vt:lpstr>
      <vt:lpstr>Management</vt:lpstr>
      <vt:lpstr>LABs</vt:lpstr>
      <vt:lpstr>Progress</vt:lpstr>
      <vt:lpstr>Progress</vt:lpstr>
      <vt:lpstr>Urgent Hemodialysis</vt:lpstr>
      <vt:lpstr>Progress</vt:lpstr>
      <vt:lpstr>Kidney Biopsy</vt:lpstr>
      <vt:lpstr>Diagnosis </vt:lpstr>
      <vt:lpstr>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Case Practice</dc:title>
  <dc:creator>mahmoud abu znaid</dc:creator>
  <cp:lastModifiedBy>Mahmoud Abuznaid</cp:lastModifiedBy>
  <cp:revision>21</cp:revision>
  <dcterms:created xsi:type="dcterms:W3CDTF">2023-10-03T17:16:11Z</dcterms:created>
  <dcterms:modified xsi:type="dcterms:W3CDTF">2023-10-20T17:57:33Z</dcterms:modified>
</cp:coreProperties>
</file>