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7" r:id="rId4"/>
    <p:sldId id="321" r:id="rId5"/>
    <p:sldId id="258" r:id="rId6"/>
    <p:sldId id="259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318" r:id="rId15"/>
    <p:sldId id="276" r:id="rId16"/>
    <p:sldId id="319" r:id="rId17"/>
    <p:sldId id="320" r:id="rId18"/>
    <p:sldId id="350" r:id="rId19"/>
    <p:sldId id="270" r:id="rId20"/>
    <p:sldId id="271" r:id="rId21"/>
    <p:sldId id="272" r:id="rId22"/>
    <p:sldId id="273" r:id="rId23"/>
    <p:sldId id="304" r:id="rId24"/>
    <p:sldId id="288" r:id="rId25"/>
    <p:sldId id="289" r:id="rId26"/>
    <p:sldId id="292" r:id="rId27"/>
    <p:sldId id="283" r:id="rId28"/>
    <p:sldId id="291" r:id="rId29"/>
    <p:sldId id="316" r:id="rId30"/>
    <p:sldId id="323" r:id="rId31"/>
    <p:sldId id="353" r:id="rId32"/>
    <p:sldId id="351" r:id="rId33"/>
    <p:sldId id="352" r:id="rId34"/>
    <p:sldId id="356" r:id="rId35"/>
    <p:sldId id="357" r:id="rId36"/>
    <p:sldId id="325" r:id="rId37"/>
    <p:sldId id="345" r:id="rId38"/>
    <p:sldId id="342" r:id="rId39"/>
    <p:sldId id="330" r:id="rId40"/>
    <p:sldId id="290" r:id="rId41"/>
    <p:sldId id="344" r:id="rId42"/>
    <p:sldId id="328" r:id="rId43"/>
    <p:sldId id="340" r:id="rId44"/>
    <p:sldId id="381" r:id="rId45"/>
    <p:sldId id="359" r:id="rId46"/>
    <p:sldId id="361" r:id="rId47"/>
    <p:sldId id="364" r:id="rId48"/>
    <p:sldId id="368" r:id="rId49"/>
    <p:sldId id="369" r:id="rId50"/>
    <p:sldId id="371" r:id="rId51"/>
    <p:sldId id="373" r:id="rId52"/>
    <p:sldId id="375" r:id="rId53"/>
    <p:sldId id="378" r:id="rId54"/>
    <p:sldId id="38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724" autoAdjust="0"/>
  </p:normalViewPr>
  <p:slideViewPr>
    <p:cSldViewPr snapToGrid="0">
      <p:cViewPr>
        <p:scale>
          <a:sx n="73" d="100"/>
          <a:sy n="73" d="100"/>
        </p:scale>
        <p:origin x="-6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55326-9159-4E53-A4DA-D7C95B66C4A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A6A0-25C5-4571-978E-DCAAD7C7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A6A0-25C5-4571-978E-DCAAD7C7D0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cs typeface="Arial" panose="020B0604020202020204" pitchFamily="34" charset="0"/>
              </a:rPr>
              <a:t>No underlying pathology</a:t>
            </a:r>
          </a:p>
          <a:p>
            <a:r>
              <a:rPr lang="en-US" altLang="en-US" smtClean="0">
                <a:cs typeface="Arial" panose="020B0604020202020204" pitchFamily="34" charset="0"/>
              </a:rPr>
              <a:t>No need for treatment </a:t>
            </a:r>
          </a:p>
          <a:p>
            <a:r>
              <a:rPr lang="en-US" altLang="en-US" smtClean="0">
                <a:cs typeface="Arial" panose="020B0604020202020204" pitchFamily="34" charset="0"/>
              </a:rPr>
              <a:t>No complications</a:t>
            </a:r>
          </a:p>
          <a:p>
            <a:r>
              <a:rPr lang="en-US" altLang="en-US" smtClean="0">
                <a:cs typeface="Arial" panose="020B0604020202020204" pitchFamily="34" charset="0"/>
              </a:rPr>
              <a:t>Asymptomatic </a:t>
            </a:r>
          </a:p>
          <a:p>
            <a:endParaRPr lang="en-US" altLang="en-US" smtClean="0">
              <a:cs typeface="Arial" panose="020B0604020202020204" pitchFamily="34" charset="0"/>
            </a:endParaRPr>
          </a:p>
          <a:p>
            <a:r>
              <a:rPr lang="en-US" altLang="en-US" smtClean="0">
                <a:cs typeface="Arial" panose="020B0604020202020204" pitchFamily="34" charset="0"/>
              </a:rPr>
              <a:t>Pre- term babies have rapid growth period during this period(6-8wks) which is a dilution factor, there will be discrepancy between their needs and growth requirements </a:t>
            </a:r>
          </a:p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8103D22-4D99-41FC-99F6-084C90A5E3D0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7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5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162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600" lvl="0" indent="-508000">
              <a:spcBef>
                <a:spcPts val="800"/>
              </a:spcBef>
              <a:spcAft>
                <a:spcPts val="0"/>
              </a:spcAft>
              <a:buSzPts val="2400"/>
              <a:buChar char="▹"/>
              <a:defRPr sz="3200"/>
            </a:lvl1pPr>
            <a:lvl2pPr marL="1219200" lvl="1" indent="-508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828800" lvl="2" indent="-508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2438400" lvl="3" indent="-508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3200"/>
            </a:lvl4pPr>
            <a:lvl5pPr marL="3048000" lvl="4" indent="-508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38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1C490-CA32-4635-8FA3-FFE9DCD3DE74}" type="slidenum">
              <a:rPr lang="ar-JO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271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1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7172-0C6C-401A-95CB-B0D6A51C453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yanocobalamin-vitamin-b12-pediatric-drug-information?search=anemia+in+children&amp;topicRef=5927&amp;source=see_lin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057" y="74354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Anemia 1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6309" y="3445284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Rami AL-</a:t>
            </a:r>
            <a:r>
              <a:rPr lang="en-US" dirty="0" err="1" smtClean="0"/>
              <a:t>Majali</a:t>
            </a:r>
            <a:endParaRPr lang="en-US" dirty="0"/>
          </a:p>
        </p:txBody>
      </p:sp>
      <p:pic>
        <p:nvPicPr>
          <p:cNvPr id="4" name="Picture 3" descr="13412199_1802209396678398_7266792316639849479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1" y="704582"/>
            <a:ext cx="4679190" cy="3789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9110" y="4493622"/>
            <a:ext cx="2448272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تبييض الطالبة: لينا محمود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39110" y="5316583"/>
            <a:ext cx="2448272" cy="9274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placed the tables in a word document </a:t>
            </a:r>
            <a:r>
              <a:rPr lang="en-US" dirty="0" err="1" smtClean="0"/>
              <a:t>cuz</a:t>
            </a:r>
            <a:r>
              <a:rPr lang="en-US" dirty="0" smtClean="0"/>
              <a:t> its blurred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8091" y="0"/>
            <a:ext cx="933994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45788" y="1371599"/>
            <a:ext cx="5354473" cy="39057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Chain manufacturing of </a:t>
            </a:r>
            <a:r>
              <a:rPr lang="en-US" dirty="0" err="1" smtClean="0"/>
              <a:t>Hb</a:t>
            </a:r>
            <a:r>
              <a:rPr lang="en-US" dirty="0" smtClean="0"/>
              <a:t> from early neonatal period to adulthood!</a:t>
            </a:r>
          </a:p>
          <a:p>
            <a:pPr algn="ctr"/>
            <a:r>
              <a:rPr lang="en-US" dirty="0" smtClean="0"/>
              <a:t>Alpha chain early formation intrauterine </a:t>
            </a:r>
            <a:r>
              <a:rPr lang="en-US" dirty="0" smtClean="0">
                <a:sym typeface="Wingdings" pitchFamily="2" charset="2"/>
              </a:rPr>
              <a:t> if defect , u can see it at birth . Also if defect in alpha all </a:t>
            </a:r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affected 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Beta chain , if defect begins after 6 m when </a:t>
            </a:r>
            <a:r>
              <a:rPr lang="en-US" dirty="0" err="1" smtClean="0">
                <a:sym typeface="Wingdings" pitchFamily="2" charset="2"/>
              </a:rPr>
              <a:t>HbF</a:t>
            </a:r>
            <a:r>
              <a:rPr lang="en-US" dirty="0" smtClean="0">
                <a:sym typeface="Wingdings" pitchFamily="2" charset="2"/>
              </a:rPr>
              <a:t> is gone and replaced by </a:t>
            </a:r>
            <a:r>
              <a:rPr lang="en-US" dirty="0" err="1" smtClean="0">
                <a:sym typeface="Wingdings" pitchFamily="2" charset="2"/>
              </a:rPr>
              <a:t>HbA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, B chain synthesis starts at low level then peeks at birth VS gamma chain peeks intrauterine and begins to decline after birth!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This diagram can help us identify different diseases (diagnose on electrophoresis) for Ex, B thalassemia minor has high HbF,HbA2,low </a:t>
            </a:r>
            <a:r>
              <a:rPr lang="en-US" dirty="0" err="1" smtClean="0">
                <a:sym typeface="Wingdings" pitchFamily="2" charset="2"/>
              </a:rPr>
              <a:t>HbA</a:t>
            </a:r>
            <a:r>
              <a:rPr lang="en-US" dirty="0" smtClean="0">
                <a:sym typeface="Wingdings" pitchFamily="2" charset="2"/>
              </a:rPr>
              <a:t> but B thalassemia major has no </a:t>
            </a:r>
            <a:r>
              <a:rPr lang="en-US" dirty="0" err="1" smtClean="0">
                <a:sym typeface="Wingdings" pitchFamily="2" charset="2"/>
              </a:rPr>
              <a:t>HbA</a:t>
            </a:r>
            <a:r>
              <a:rPr lang="en-US" dirty="0" smtClean="0">
                <a:sym typeface="Wingdings" pitchFamily="2" charset="2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41792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Embryonic </a:t>
            </a:r>
            <a:r>
              <a:rPr lang="en-US" b="1" dirty="0" err="1"/>
              <a:t>Hemoglobins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/>
              <a:t>Gower-1 </a:t>
            </a:r>
            <a:r>
              <a:rPr lang="en-US" dirty="0"/>
              <a:t>and </a:t>
            </a:r>
            <a:r>
              <a:rPr lang="en-US" i="1" dirty="0"/>
              <a:t>Gower-2, </a:t>
            </a:r>
            <a:r>
              <a:rPr lang="en-US" dirty="0"/>
              <a:t>and </a:t>
            </a:r>
            <a:r>
              <a:rPr lang="en-US" i="1" dirty="0" err="1"/>
              <a:t>Hb</a:t>
            </a:r>
            <a:r>
              <a:rPr lang="en-US" i="1" dirty="0"/>
              <a:t> Portland, </a:t>
            </a:r>
            <a:r>
              <a:rPr lang="en-US" dirty="0"/>
              <a:t>which has </a:t>
            </a:r>
            <a:r>
              <a:rPr lang="en-US" dirty="0" err="1"/>
              <a:t>HbF</a:t>
            </a:r>
            <a:r>
              <a:rPr lang="en-US" dirty="0"/>
              <a:t>-like mobility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In embryos up to 6 </a:t>
            </a:r>
            <a:r>
              <a:rPr lang="en-US" dirty="0" err="1"/>
              <a:t>wk</a:t>
            </a:r>
            <a:r>
              <a:rPr lang="en-US" dirty="0"/>
              <a:t> gestation, the Gower </a:t>
            </a:r>
            <a:r>
              <a:rPr lang="en-US" dirty="0" err="1" smtClean="0"/>
              <a:t>hemoglobins</a:t>
            </a:r>
            <a:r>
              <a:rPr lang="en-US" dirty="0" smtClean="0"/>
              <a:t> predominate </a:t>
            </a:r>
            <a:r>
              <a:rPr lang="en-US" dirty="0"/>
              <a:t>but are </a:t>
            </a:r>
            <a:r>
              <a:rPr lang="en-US" dirty="0">
                <a:solidFill>
                  <a:srgbClr val="FF0000"/>
                </a:solidFill>
              </a:rPr>
              <a:t>no longer detectable by 3 </a:t>
            </a:r>
            <a:r>
              <a:rPr lang="en-US" dirty="0" err="1">
                <a:solidFill>
                  <a:srgbClr val="FF0000"/>
                </a:solidFill>
              </a:rPr>
              <a:t>mo</a:t>
            </a:r>
            <a:r>
              <a:rPr lang="en-US" dirty="0">
                <a:solidFill>
                  <a:srgbClr val="FF0000"/>
                </a:solidFill>
              </a:rPr>
              <a:t> of gestation.</a:t>
            </a:r>
          </a:p>
        </p:txBody>
      </p:sp>
    </p:spTree>
    <p:extLst>
      <p:ext uri="{BB962C8B-B14F-4D97-AF65-F5344CB8AC3E}">
        <p14:creationId xmlns:p14="http://schemas.microsoft.com/office/powerpoint/2010/main" val="3470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Fetal 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By 6-8 </a:t>
            </a:r>
            <a:r>
              <a:rPr lang="en-US" dirty="0" err="1"/>
              <a:t>wk</a:t>
            </a:r>
            <a:r>
              <a:rPr lang="en-US" dirty="0"/>
              <a:t> gestation, </a:t>
            </a:r>
            <a:r>
              <a:rPr lang="en-US" dirty="0" err="1"/>
              <a:t>HbF</a:t>
            </a:r>
            <a:r>
              <a:rPr lang="en-US" dirty="0"/>
              <a:t> (α2 γ2 ) is the predominant hemoglobin; at </a:t>
            </a:r>
            <a:r>
              <a:rPr lang="en-US" dirty="0">
                <a:solidFill>
                  <a:srgbClr val="FF0000"/>
                </a:solidFill>
              </a:rPr>
              <a:t>24 </a:t>
            </a:r>
            <a:r>
              <a:rPr lang="en-US" dirty="0" err="1" smtClean="0">
                <a:solidFill>
                  <a:srgbClr val="FF0000"/>
                </a:solidFill>
              </a:rPr>
              <a:t>wk</a:t>
            </a:r>
            <a:r>
              <a:rPr lang="en-US" dirty="0" smtClean="0">
                <a:solidFill>
                  <a:srgbClr val="FF0000"/>
                </a:solidFill>
              </a:rPr>
              <a:t> gestation </a:t>
            </a:r>
            <a:r>
              <a:rPr lang="en-US" dirty="0">
                <a:solidFill>
                  <a:srgbClr val="FF0000"/>
                </a:solidFill>
              </a:rPr>
              <a:t>it constitutes 90% of the total hemoglobin.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 smtClean="0"/>
              <a:t>HbF</a:t>
            </a:r>
            <a:r>
              <a:rPr lang="en-US" dirty="0" smtClean="0"/>
              <a:t> </a:t>
            </a:r>
            <a:r>
              <a:rPr lang="en-US" dirty="0"/>
              <a:t>declines modestly </a:t>
            </a:r>
            <a:r>
              <a:rPr lang="en-US" dirty="0" smtClean="0"/>
              <a:t>in the </a:t>
            </a:r>
            <a:r>
              <a:rPr lang="en-US" dirty="0"/>
              <a:t>third trimester, such that the </a:t>
            </a:r>
            <a:r>
              <a:rPr lang="en-US" dirty="0" err="1"/>
              <a:t>HbF</a:t>
            </a:r>
            <a:r>
              <a:rPr lang="en-US" dirty="0"/>
              <a:t> comprises </a:t>
            </a:r>
            <a:r>
              <a:rPr lang="en-US" dirty="0">
                <a:solidFill>
                  <a:srgbClr val="FF0000"/>
                </a:solidFill>
              </a:rPr>
              <a:t>70–80% </a:t>
            </a:r>
            <a:r>
              <a:rPr lang="en-US" dirty="0"/>
              <a:t>of the total </a:t>
            </a:r>
            <a:r>
              <a:rPr lang="en-US" dirty="0" smtClean="0"/>
              <a:t>hemoglobin </a:t>
            </a:r>
            <a:r>
              <a:rPr lang="en-US" dirty="0" smtClean="0">
                <a:solidFill>
                  <a:srgbClr val="FF0000"/>
                </a:solidFill>
              </a:rPr>
              <a:t>at term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err="1"/>
              <a:t>HbF</a:t>
            </a:r>
            <a:r>
              <a:rPr lang="en-US" dirty="0"/>
              <a:t> production decreases rapidly </a:t>
            </a:r>
            <a:r>
              <a:rPr lang="en-US" dirty="0" err="1"/>
              <a:t>postnatally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by 6-12 </a:t>
            </a:r>
            <a:r>
              <a:rPr lang="en-US" dirty="0" err="1">
                <a:solidFill>
                  <a:srgbClr val="FF0000"/>
                </a:solidFill>
              </a:rPr>
              <a:t>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age </a:t>
            </a:r>
            <a:r>
              <a:rPr lang="en-US" dirty="0">
                <a:solidFill>
                  <a:srgbClr val="FF0000"/>
                </a:solidFill>
              </a:rPr>
              <a:t>reaches adult levels of &lt;2</a:t>
            </a:r>
            <a:r>
              <a:rPr lang="en-US" dirty="0" smtClean="0">
                <a:solidFill>
                  <a:srgbClr val="FF0000"/>
                </a:solidFill>
              </a:rPr>
              <a:t>%.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/>
              <a:t>Hb</a:t>
            </a:r>
            <a:r>
              <a:rPr lang="en-US" dirty="0"/>
              <a:t> F has a </a:t>
            </a:r>
            <a:r>
              <a:rPr lang="en-US" dirty="0">
                <a:solidFill>
                  <a:srgbClr val="FF0000"/>
                </a:solidFill>
              </a:rPr>
              <a:t>higher affinity </a:t>
            </a:r>
            <a:r>
              <a:rPr lang="en-US" dirty="0"/>
              <a:t>for oxygen than adult hemoglobin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869" y="6209928"/>
            <a:ext cx="11245822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give </a:t>
            </a:r>
            <a:r>
              <a:rPr lang="en-US" dirty="0" err="1" smtClean="0"/>
              <a:t>hydroxyurea</a:t>
            </a:r>
            <a:r>
              <a:rPr lang="en-US" dirty="0" smtClean="0"/>
              <a:t> for sickle disease </a:t>
            </a:r>
            <a:r>
              <a:rPr lang="en-US" dirty="0" err="1" smtClean="0"/>
              <a:t>pt</a:t>
            </a:r>
            <a:r>
              <a:rPr lang="en-US" dirty="0" smtClean="0"/>
              <a:t> to increase </a:t>
            </a:r>
            <a:r>
              <a:rPr lang="en-US" dirty="0" err="1" smtClean="0"/>
              <a:t>HbF</a:t>
            </a:r>
            <a:r>
              <a:rPr lang="en-US" dirty="0" smtClean="0"/>
              <a:t> while </a:t>
            </a:r>
            <a:r>
              <a:rPr lang="en-US" dirty="0" err="1" smtClean="0"/>
              <a:t>moniring</a:t>
            </a:r>
            <a:r>
              <a:rPr lang="en-US" dirty="0" smtClean="0"/>
              <a:t> bone marrow since it causes depression(if O2 low </a:t>
            </a:r>
            <a:r>
              <a:rPr lang="en-US" dirty="0" smtClean="0">
                <a:sym typeface="Wingdings" pitchFamily="2" charset="2"/>
              </a:rPr>
              <a:t>cells </a:t>
            </a:r>
            <a:r>
              <a:rPr lang="en-US" dirty="0" err="1" smtClean="0">
                <a:sym typeface="Wingdings" pitchFamily="2" charset="2"/>
              </a:rPr>
              <a:t>sicklehemolysis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sym typeface="Wingdings" pitchFamily="2" charset="2"/>
              </a:rPr>
              <a:t>vasoocclusion</a:t>
            </a:r>
            <a:r>
              <a:rPr lang="en-US" dirty="0" smtClean="0">
                <a:sym typeface="Wingdings" pitchFamily="2" charset="2"/>
              </a:rPr>
              <a:t> , if we </a:t>
            </a:r>
            <a:r>
              <a:rPr lang="en-US" dirty="0" err="1" smtClean="0">
                <a:sym typeface="Wingdings" pitchFamily="2" charset="2"/>
              </a:rPr>
              <a:t>increse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Hb</a:t>
            </a:r>
            <a:r>
              <a:rPr lang="en-US" dirty="0" smtClean="0">
                <a:sym typeface="Wingdings" pitchFamily="2" charset="2"/>
              </a:rPr>
              <a:t> affinity for O2better 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325563"/>
          </a:xfrm>
        </p:spPr>
        <p:txBody>
          <a:bodyPr/>
          <a:lstStyle/>
          <a:p>
            <a:r>
              <a:rPr lang="en-US" b="1" dirty="0"/>
              <a:t>Adult </a:t>
            </a:r>
            <a:r>
              <a:rPr lang="en-US" b="1" dirty="0" err="1"/>
              <a:t>Hemoglobins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5045438"/>
          </a:xfrm>
        </p:spPr>
        <p:txBody>
          <a:bodyPr/>
          <a:lstStyle/>
          <a:p>
            <a:pPr algn="just"/>
            <a:r>
              <a:rPr lang="en-US" dirty="0" err="1"/>
              <a:t>HbA</a:t>
            </a:r>
            <a:r>
              <a:rPr lang="en-US" dirty="0"/>
              <a:t> constitutes 5–10% of total hemoglobin at 24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smtClean="0"/>
              <a:t>gestation, 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term, </a:t>
            </a:r>
            <a:r>
              <a:rPr lang="en-US" dirty="0" err="1">
                <a:solidFill>
                  <a:srgbClr val="FF0000"/>
                </a:solidFill>
              </a:rPr>
              <a:t>HbA</a:t>
            </a:r>
            <a:r>
              <a:rPr lang="en-US" dirty="0">
                <a:solidFill>
                  <a:srgbClr val="FF0000"/>
                </a:solidFill>
              </a:rPr>
              <a:t> averages 30% </a:t>
            </a:r>
            <a:r>
              <a:rPr lang="en-US" dirty="0"/>
              <a:t>of total </a:t>
            </a:r>
            <a:r>
              <a:rPr lang="en-US" dirty="0" smtClean="0"/>
              <a:t>hemoglobin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By </a:t>
            </a:r>
            <a:r>
              <a:rPr lang="en-US" dirty="0">
                <a:solidFill>
                  <a:srgbClr val="FF0000"/>
                </a:solidFill>
              </a:rPr>
              <a:t>6-12 </a:t>
            </a:r>
            <a:r>
              <a:rPr lang="en-US" dirty="0" err="1" smtClean="0">
                <a:solidFill>
                  <a:srgbClr val="FF0000"/>
                </a:solidFill>
              </a:rPr>
              <a:t>mo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 smtClean="0"/>
              <a:t>, reach </a:t>
            </a:r>
            <a:r>
              <a:rPr lang="en-US" dirty="0"/>
              <a:t>adult levels of </a:t>
            </a:r>
            <a:r>
              <a:rPr lang="en-US" dirty="0" err="1"/>
              <a:t>HbA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The minor adult </a:t>
            </a:r>
            <a:r>
              <a:rPr lang="en-US" dirty="0" smtClean="0"/>
              <a:t>hemoglobin component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HbA2</a:t>
            </a:r>
            <a:r>
              <a:rPr lang="en-US" dirty="0" smtClean="0"/>
              <a:t>, at birth</a:t>
            </a:r>
            <a:r>
              <a:rPr lang="en-US" dirty="0"/>
              <a:t>, &lt;1.0% of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HbA2 </a:t>
            </a:r>
            <a:r>
              <a:rPr lang="en-US" dirty="0"/>
              <a:t>is detected, but by 12 </a:t>
            </a:r>
            <a:r>
              <a:rPr lang="en-US" dirty="0" err="1"/>
              <a:t>mo</a:t>
            </a:r>
            <a:r>
              <a:rPr lang="en-US" dirty="0"/>
              <a:t> of age the normal level is </a:t>
            </a:r>
            <a:r>
              <a:rPr lang="en-US" dirty="0" smtClean="0">
                <a:solidFill>
                  <a:srgbClr val="FF0000"/>
                </a:solidFill>
              </a:rPr>
              <a:t>2.0–3.4%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Throughout </a:t>
            </a:r>
            <a:r>
              <a:rPr lang="en-US" dirty="0"/>
              <a:t>life, the normal ratio of </a:t>
            </a:r>
            <a:r>
              <a:rPr lang="en-US" dirty="0" err="1">
                <a:solidFill>
                  <a:srgbClr val="FF0000"/>
                </a:solidFill>
              </a:rPr>
              <a:t>HbA</a:t>
            </a:r>
            <a:r>
              <a:rPr lang="en-US" dirty="0">
                <a:solidFill>
                  <a:srgbClr val="FF0000"/>
                </a:solidFill>
              </a:rPr>
              <a:t> to HbA2 is about 30 : 1.</a:t>
            </a:r>
          </a:p>
        </p:txBody>
      </p:sp>
    </p:spTree>
    <p:extLst>
      <p:ext uri="{BB962C8B-B14F-4D97-AF65-F5344CB8AC3E}">
        <p14:creationId xmlns:p14="http://schemas.microsoft.com/office/powerpoint/2010/main" val="2909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US" dirty="0"/>
              <a:t>Physiologic adjustments to </a:t>
            </a:r>
            <a:r>
              <a:rPr lang="en-US" dirty="0" smtClean="0"/>
              <a:t>anemia: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45925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cardiac </a:t>
            </a:r>
            <a:r>
              <a:rPr lang="en-US" dirty="0" smtClean="0"/>
              <a:t>output.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A</a:t>
            </a:r>
            <a:r>
              <a:rPr lang="en-US" dirty="0" smtClean="0"/>
              <a:t>ugmented </a:t>
            </a:r>
            <a:r>
              <a:rPr lang="en-US" dirty="0"/>
              <a:t>oxygen extraction (increased arteriovenous oxygen difference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S</a:t>
            </a:r>
            <a:r>
              <a:rPr lang="en-US" dirty="0" smtClean="0"/>
              <a:t>hunting </a:t>
            </a:r>
            <a:r>
              <a:rPr lang="en-US" dirty="0"/>
              <a:t>of blood flow toward vital organs and tissues.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T</a:t>
            </a:r>
            <a:r>
              <a:rPr lang="en-US" dirty="0" smtClean="0"/>
              <a:t>he concentration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2,3-diphosphoglycerate</a:t>
            </a:r>
            <a:r>
              <a:rPr lang="en-US" dirty="0"/>
              <a:t> increases within the </a:t>
            </a:r>
            <a:r>
              <a:rPr lang="en-US" dirty="0" smtClean="0"/>
              <a:t>RBC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( “</a:t>
            </a:r>
            <a:r>
              <a:rPr lang="en-US" dirty="0"/>
              <a:t>shift to the right” of the oxygen dissociation curve reduces the affinity of </a:t>
            </a:r>
            <a:r>
              <a:rPr lang="en-US" dirty="0" smtClean="0"/>
              <a:t>  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hemoglobin </a:t>
            </a:r>
            <a:r>
              <a:rPr lang="en-US" dirty="0"/>
              <a:t>for </a:t>
            </a:r>
            <a:r>
              <a:rPr lang="en-US" dirty="0" smtClean="0"/>
              <a:t>oxygen ).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Higher </a:t>
            </a:r>
            <a:r>
              <a:rPr lang="en-US" dirty="0"/>
              <a:t>levels of </a:t>
            </a:r>
            <a:r>
              <a:rPr lang="en-US" dirty="0" smtClean="0">
                <a:solidFill>
                  <a:srgbClr val="FF0000"/>
                </a:solidFill>
              </a:rPr>
              <a:t>erythropoietin.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5367" y="1416238"/>
            <a:ext cx="3460358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Compensation for low O2</a:t>
            </a:r>
            <a:r>
              <a:rPr lang="en-US" dirty="0" smtClean="0">
                <a:sym typeface="Wingdings" pitchFamily="2" charset="2"/>
              </a:rPr>
              <a:t> dilated cardiomyopathy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the child with </a:t>
            </a:r>
            <a:r>
              <a:rPr lang="en-US" dirty="0" smtClean="0"/>
              <a:t>anemia.</a:t>
            </a:r>
            <a:br>
              <a:rPr lang="en-US" dirty="0" smtClean="0"/>
            </a:br>
            <a:r>
              <a:rPr lang="en-US" dirty="0" smtClean="0"/>
              <a:t>Evaluation of anemic patient.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44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istory.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hysical examination.</a:t>
            </a:r>
          </a:p>
          <a:p>
            <a:endParaRPr lang="en-US" dirty="0"/>
          </a:p>
          <a:p>
            <a:r>
              <a:rPr lang="en-US" dirty="0" smtClean="0"/>
              <a:t>Laboratory </a:t>
            </a:r>
            <a:r>
              <a:rPr lang="en-US" dirty="0"/>
              <a:t>tests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2571" y="1619794"/>
            <a:ext cx="9431383" cy="14238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Pt</a:t>
            </a:r>
            <a:r>
              <a:rPr lang="en-US" dirty="0" smtClean="0"/>
              <a:t> presents w pallor but not every pallor is anemia so we need a full history (onset, any blood transfusions </a:t>
            </a:r>
            <a:r>
              <a:rPr lang="en-US" dirty="0" err="1" smtClean="0"/>
              <a:t>before,family</a:t>
            </a:r>
            <a:r>
              <a:rPr lang="en-US" dirty="0" smtClean="0"/>
              <a:t> history of blood disease , early </a:t>
            </a:r>
            <a:r>
              <a:rPr lang="en-US" dirty="0" err="1" smtClean="0"/>
              <a:t>splenectomy</a:t>
            </a:r>
            <a:r>
              <a:rPr lang="en-US" dirty="0" smtClean="0"/>
              <a:t> in other family members , infection , drug history ,etc</a:t>
            </a:r>
            <a:r>
              <a:rPr lang="en-US" dirty="0" smtClean="0"/>
              <a:t>..)</a:t>
            </a:r>
          </a:p>
          <a:p>
            <a:pPr algn="ctr"/>
            <a:r>
              <a:rPr lang="en-US" dirty="0" smtClean="0"/>
              <a:t>Acute onset pallor: ((sudden , no jaundice </a:t>
            </a:r>
            <a:r>
              <a:rPr lang="en-US" dirty="0" smtClean="0">
                <a:sym typeface="Wingdings" pitchFamily="2" charset="2"/>
              </a:rPr>
              <a:t> blood loss))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((Sudden ,</a:t>
            </a:r>
            <a:r>
              <a:rPr lang="en-US" dirty="0" err="1" smtClean="0">
                <a:sym typeface="Wingdings" pitchFamily="2" charset="2"/>
              </a:rPr>
              <a:t>jaundice,beans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or drugs GP6D (hemolysis) ))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0559" y="3213462"/>
            <a:ext cx="7563395" cy="666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make sure it pallor is really present!(mucous membranes) , </a:t>
            </a:r>
            <a:r>
              <a:rPr lang="en-US" dirty="0" err="1" smtClean="0"/>
              <a:t>dysmorphic</a:t>
            </a:r>
            <a:r>
              <a:rPr lang="en-US" dirty="0" smtClean="0"/>
              <a:t> features (as diamond black anemia(low RC)  or late </a:t>
            </a:r>
            <a:r>
              <a:rPr lang="en-US" dirty="0" err="1" smtClean="0"/>
              <a:t>thalasemia</a:t>
            </a:r>
            <a:r>
              <a:rPr lang="en-US" dirty="0" smtClean="0"/>
              <a:t> ),splenomegaly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08313" y="4624251"/>
            <a:ext cx="2808515" cy="5617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60% sure of diagnosis before lab tests..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032601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469"/>
            <a:ext cx="10515600" cy="54994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Hematocrit (HCT</a:t>
            </a:r>
            <a:r>
              <a:rPr lang="en-US" dirty="0" smtClean="0">
                <a:solidFill>
                  <a:srgbClr val="FF0000"/>
                </a:solidFill>
              </a:rPr>
              <a:t>):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the fractional volume of a whole blood sample occupied by RBCs, expressed as a percentage.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Hemoglobin </a:t>
            </a:r>
            <a:r>
              <a:rPr lang="en-US" dirty="0">
                <a:solidFill>
                  <a:srgbClr val="FF0000"/>
                </a:solidFill>
              </a:rPr>
              <a:t>(HGB</a:t>
            </a:r>
            <a:r>
              <a:rPr lang="en-US" dirty="0" smtClean="0">
                <a:solidFill>
                  <a:srgbClr val="FF0000"/>
                </a:solidFill>
              </a:rPr>
              <a:t>):</a:t>
            </a:r>
            <a:r>
              <a:rPr lang="en-US" dirty="0" smtClean="0"/>
              <a:t> </a:t>
            </a:r>
            <a:r>
              <a:rPr lang="en-US" dirty="0"/>
              <a:t>This is a measure of the concentration of the RBC pigment HGB in whole blood, expressed as grams per 100 mL (</a:t>
            </a:r>
            <a:r>
              <a:rPr lang="en-US" dirty="0" err="1"/>
              <a:t>dL</a:t>
            </a:r>
            <a:r>
              <a:rPr lang="en-US" dirty="0"/>
              <a:t>) of whole blood.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Mean corpuscular volume (</a:t>
            </a:r>
            <a:r>
              <a:rPr lang="en-US" dirty="0" smtClean="0">
                <a:solidFill>
                  <a:srgbClr val="FF0000"/>
                </a:solidFill>
              </a:rPr>
              <a:t>MCV):</a:t>
            </a:r>
            <a:r>
              <a:rPr lang="en-US" dirty="0" smtClean="0"/>
              <a:t> Represents </a:t>
            </a:r>
            <a:r>
              <a:rPr lang="en-US" dirty="0"/>
              <a:t>the mean value (in </a:t>
            </a:r>
            <a:r>
              <a:rPr lang="en-US" dirty="0" err="1"/>
              <a:t>femtoliters</a:t>
            </a:r>
            <a:r>
              <a:rPr lang="en-US" dirty="0"/>
              <a:t> [</a:t>
            </a:r>
            <a:r>
              <a:rPr lang="en-US" dirty="0" err="1"/>
              <a:t>fL</a:t>
            </a:r>
            <a:r>
              <a:rPr lang="en-US" dirty="0"/>
              <a:t>]) of the volume of individual RBCs in the blood </a:t>
            </a:r>
            <a:r>
              <a:rPr lang="en-US" dirty="0" smtClean="0"/>
              <a:t>sample.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Red cell distribution width (</a:t>
            </a:r>
            <a:r>
              <a:rPr lang="en-US" dirty="0" smtClean="0">
                <a:solidFill>
                  <a:srgbClr val="FF0000"/>
                </a:solidFill>
              </a:rPr>
              <a:t>RDW): </a:t>
            </a:r>
            <a:r>
              <a:rPr lang="en-US" dirty="0" smtClean="0"/>
              <a:t>The </a:t>
            </a:r>
            <a:r>
              <a:rPr lang="en-US" dirty="0"/>
              <a:t>RDW is a quantitative measure of the variability of RBC sizes in the sample (</a:t>
            </a:r>
            <a:r>
              <a:rPr lang="en-US" dirty="0" err="1" smtClean="0"/>
              <a:t>anisocytosis</a:t>
            </a:r>
            <a:r>
              <a:rPr lang="en-US" dirty="0" smtClean="0"/>
              <a:t>).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Mean </a:t>
            </a:r>
            <a:r>
              <a:rPr lang="en-US" dirty="0">
                <a:solidFill>
                  <a:srgbClr val="FF0000"/>
                </a:solidFill>
              </a:rPr>
              <a:t>corpuscular hemoglobin concentration (</a:t>
            </a:r>
            <a:r>
              <a:rPr lang="en-US" dirty="0" smtClean="0">
                <a:solidFill>
                  <a:srgbClr val="FF0000"/>
                </a:solidFill>
              </a:rPr>
              <a:t>MCHC):</a:t>
            </a:r>
            <a:r>
              <a:rPr lang="en-US" dirty="0" smtClean="0"/>
              <a:t> is </a:t>
            </a:r>
            <a:r>
              <a:rPr lang="en-US" dirty="0"/>
              <a:t>a calculated index (MCHC = HGB/HCT) yielding a value of grams of HGB per 100 mL of RBC. 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79092" y="4992736"/>
            <a:ext cx="3712907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 differ w IDA and thalassemia trait In IDA high RDW so no need to do electrophoresis ! Give iron and follow up for response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8817428" y="6361611"/>
            <a:ext cx="3095898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MCHC high in spherocytosis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235131"/>
            <a:ext cx="11364685" cy="63354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Microcytic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a low MCV value (</a:t>
            </a:r>
            <a:r>
              <a:rPr lang="en-US" dirty="0" err="1"/>
              <a:t>ie</a:t>
            </a:r>
            <a:r>
              <a:rPr lang="en-US" dirty="0" smtClean="0"/>
              <a:t>, ≤</a:t>
            </a:r>
            <a:r>
              <a:rPr lang="en-US" dirty="0"/>
              <a:t>2.5</a:t>
            </a:r>
            <a:r>
              <a:rPr lang="en-US" baseline="30000" dirty="0"/>
              <a:t>th</a:t>
            </a:r>
            <a:r>
              <a:rPr lang="en-US" dirty="0"/>
              <a:t> percentile for age, race, and sex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Normocytic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a normal MCV </a:t>
            </a:r>
            <a:r>
              <a:rPr lang="en-US" dirty="0" smtClean="0"/>
              <a:t>value.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Macrocytic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a high MCV </a:t>
            </a:r>
            <a:r>
              <a:rPr lang="en-US" dirty="0" smtClean="0"/>
              <a:t>value.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Hypochromic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low MCHC (≤32 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Normochromic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MCHC values in the normal range (33 to 34 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Hyperchromic</a:t>
            </a:r>
            <a:r>
              <a:rPr lang="en-US" dirty="0" smtClean="0">
                <a:solidFill>
                  <a:srgbClr val="FF0000"/>
                </a:solidFill>
              </a:rPr>
              <a:t>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high MCHC (≥35 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Because </a:t>
            </a:r>
            <a:r>
              <a:rPr lang="en-US" dirty="0">
                <a:solidFill>
                  <a:srgbClr val="FF0000"/>
                </a:solidFill>
              </a:rPr>
              <a:t>reticulocytes</a:t>
            </a:r>
            <a:r>
              <a:rPr lang="en-US" dirty="0"/>
              <a:t> have a greater MCV than do mature </a:t>
            </a:r>
            <a:r>
              <a:rPr lang="en-US" dirty="0" smtClean="0"/>
              <a:t>cells, </a:t>
            </a:r>
            <a:r>
              <a:rPr lang="en-US" dirty="0"/>
              <a:t>patients with significant degrees of </a:t>
            </a:r>
            <a:r>
              <a:rPr lang="en-US" dirty="0" err="1"/>
              <a:t>reticulocytosis</a:t>
            </a:r>
            <a:r>
              <a:rPr lang="en-US" dirty="0"/>
              <a:t> may have elevated MCV values in the face of otherwise normocytic </a:t>
            </a:r>
            <a:r>
              <a:rPr lang="en-US" dirty="0" smtClean="0"/>
              <a:t>RBCs.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94114" y="875211"/>
            <a:ext cx="7341326" cy="587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DDx</a:t>
            </a:r>
            <a:r>
              <a:rPr lang="en-US" dirty="0" smtClean="0"/>
              <a:t>: IDA, Thalassemia </a:t>
            </a:r>
          </a:p>
          <a:p>
            <a:pPr algn="ctr"/>
            <a:r>
              <a:rPr lang="en-US" dirty="0" smtClean="0"/>
              <a:t>Thalassemia AR if 1 carrier minor ,if 2 carriers u may have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157307"/>
            <a:ext cx="10515600" cy="815975"/>
          </a:xfrm>
        </p:spPr>
        <p:txBody>
          <a:bodyPr/>
          <a:lstStyle/>
          <a:p>
            <a:r>
              <a:rPr lang="en-US" b="1" dirty="0"/>
              <a:t>Reticulocyte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973281"/>
            <a:ext cx="11582400" cy="57184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Reticulocytes </a:t>
            </a:r>
            <a:r>
              <a:rPr lang="en-US" dirty="0"/>
              <a:t>are the </a:t>
            </a:r>
            <a:r>
              <a:rPr lang="en-US" dirty="0">
                <a:solidFill>
                  <a:srgbClr val="FF0000"/>
                </a:solidFill>
              </a:rPr>
              <a:t>youngest</a:t>
            </a:r>
            <a:r>
              <a:rPr lang="en-US" dirty="0"/>
              <a:t> red cells in the circulation and are identified by the presence of residual </a:t>
            </a:r>
            <a:r>
              <a:rPr lang="en-US" dirty="0" smtClean="0"/>
              <a:t>RNA.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reticulocyte is reported as a </a:t>
            </a:r>
            <a:r>
              <a:rPr lang="en-US" dirty="0">
                <a:solidFill>
                  <a:srgbClr val="FF0000"/>
                </a:solidFill>
              </a:rPr>
              <a:t>percentage</a:t>
            </a:r>
            <a:r>
              <a:rPr lang="en-US" dirty="0"/>
              <a:t> of the RBC population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After </a:t>
            </a:r>
            <a:r>
              <a:rPr lang="en-US" dirty="0"/>
              <a:t>the first few months of life, the normal reticulocyte percentage is the same as that of the adult: approximately </a:t>
            </a:r>
            <a:r>
              <a:rPr lang="en-US" dirty="0">
                <a:solidFill>
                  <a:srgbClr val="FF0000"/>
                </a:solidFill>
              </a:rPr>
              <a:t>1.5</a:t>
            </a:r>
            <a:r>
              <a:rPr lang="en-US" dirty="0"/>
              <a:t> </a:t>
            </a:r>
            <a:r>
              <a:rPr lang="en-US" dirty="0" smtClean="0"/>
              <a:t>percent.</a:t>
            </a:r>
            <a:endParaRPr lang="en-US" dirty="0"/>
          </a:p>
          <a:p>
            <a:pPr algn="just"/>
            <a:r>
              <a:rPr lang="en-US" dirty="0"/>
              <a:t>In patients with </a:t>
            </a:r>
            <a:r>
              <a:rPr lang="en-US" dirty="0">
                <a:solidFill>
                  <a:srgbClr val="FF0000"/>
                </a:solidFill>
              </a:rPr>
              <a:t>anemia</a:t>
            </a:r>
            <a:r>
              <a:rPr lang="en-US" dirty="0"/>
              <a:t>, the reticulocyte percentage must be interpreted in relation to the reduced number of RBCs.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simplest approach is to calculate the absolute reticulocyte count (</a:t>
            </a:r>
            <a:r>
              <a:rPr lang="en-US" dirty="0">
                <a:solidFill>
                  <a:srgbClr val="FF0000"/>
                </a:solidFill>
              </a:rPr>
              <a:t>ARC</a:t>
            </a:r>
            <a:r>
              <a:rPr lang="en-US" dirty="0"/>
              <a:t>) as follows:</a:t>
            </a:r>
          </a:p>
          <a:p>
            <a:pPr marL="0" indent="0" algn="just">
              <a:buNone/>
            </a:pPr>
            <a:r>
              <a:rPr lang="en-US" dirty="0" smtClean="0"/>
              <a:t>      ARC </a:t>
            </a:r>
            <a:r>
              <a:rPr lang="en-US" dirty="0"/>
              <a:t>= Percent reticulocytes × RBC </a:t>
            </a:r>
            <a:r>
              <a:rPr lang="en-US" dirty="0" smtClean="0"/>
              <a:t>count/L.</a:t>
            </a:r>
            <a:endParaRPr lang="en-US" dirty="0"/>
          </a:p>
          <a:p>
            <a:pPr algn="just"/>
            <a:r>
              <a:rPr lang="en-US" dirty="0" smtClean="0"/>
              <a:t>ARC is expected to increase in the presence of anemia, ARC values within the normal range (&lt;100 × 10</a:t>
            </a:r>
            <a:r>
              <a:rPr lang="en-US" baseline="30000" dirty="0" smtClean="0"/>
              <a:t>9</a:t>
            </a:r>
            <a:r>
              <a:rPr lang="en-US" dirty="0" smtClean="0"/>
              <a:t>/L) generally indicate an inappropriately low </a:t>
            </a:r>
            <a:r>
              <a:rPr lang="en-US" dirty="0" err="1" smtClean="0"/>
              <a:t>erythropoietic</a:t>
            </a:r>
            <a:r>
              <a:rPr lang="en-US" dirty="0" smtClean="0"/>
              <a:t> response.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ARC is an indication of bone marrow </a:t>
            </a:r>
            <a:r>
              <a:rPr lang="en-US" dirty="0" err="1"/>
              <a:t>erythropoietic</a:t>
            </a:r>
            <a:r>
              <a:rPr lang="en-US" dirty="0"/>
              <a:t> activity and is used to classify the bone marrow response to </a:t>
            </a:r>
            <a:r>
              <a:rPr lang="en-US" dirty="0" smtClean="0"/>
              <a:t>anemia: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      Anemia </a:t>
            </a:r>
            <a:r>
              <a:rPr lang="en-US" dirty="0"/>
              <a:t>with a high ARC reflects an increased </a:t>
            </a:r>
            <a:r>
              <a:rPr lang="en-US" dirty="0" err="1"/>
              <a:t>erythropoietic</a:t>
            </a:r>
            <a:r>
              <a:rPr lang="en-US" dirty="0"/>
              <a:t> response to hemolysis or </a:t>
            </a:r>
            <a:r>
              <a:rPr lang="en-US" dirty="0" smtClean="0"/>
              <a:t>blood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loss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     Anemia </a:t>
            </a:r>
            <a:r>
              <a:rPr lang="en-US" dirty="0"/>
              <a:t>with a low or normal ARC reflects deficient production of RBCs (</a:t>
            </a:r>
            <a:r>
              <a:rPr lang="en-US" dirty="0" err="1"/>
              <a:t>ie</a:t>
            </a:r>
            <a:r>
              <a:rPr lang="en-US" dirty="0"/>
              <a:t>, a reduced marrow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response to  the </a:t>
            </a:r>
            <a:r>
              <a:rPr lang="en-US" dirty="0"/>
              <a:t>anemia)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9871" y="352695"/>
            <a:ext cx="2728838" cy="4049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Indicate BM activity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22830" y="3448594"/>
            <a:ext cx="6216622" cy="391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Since it depends on RBC count so what if its low so we need a corrected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71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18" y="279264"/>
            <a:ext cx="10515600" cy="1325563"/>
          </a:xfrm>
        </p:spPr>
        <p:txBody>
          <a:bodyPr/>
          <a:lstStyle/>
          <a:p>
            <a:r>
              <a:rPr lang="en-US" b="1" dirty="0"/>
              <a:t>History and 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604827"/>
            <a:ext cx="10785764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As with any medical condition, a detailed history and thorough physical </a:t>
            </a:r>
            <a:r>
              <a:rPr lang="en-US" dirty="0" smtClean="0"/>
              <a:t>exam are </a:t>
            </a:r>
            <a:r>
              <a:rPr lang="en-US" dirty="0"/>
              <a:t>essential when evaluating an anemic child.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Important </a:t>
            </a:r>
            <a:r>
              <a:rPr lang="en-US" dirty="0"/>
              <a:t>historical facts </a:t>
            </a:r>
            <a:r>
              <a:rPr lang="en-US" dirty="0" smtClean="0"/>
              <a:t>should include </a:t>
            </a:r>
            <a:r>
              <a:rPr lang="en-US" dirty="0"/>
              <a:t>age, sex, race and ethnicity, diet, medications, chronic </a:t>
            </a:r>
            <a:r>
              <a:rPr lang="en-US" dirty="0" smtClean="0"/>
              <a:t>diseases, infections</a:t>
            </a:r>
            <a:r>
              <a:rPr lang="en-US" dirty="0"/>
              <a:t>, travel, and exposures.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family history of anemia and </a:t>
            </a:r>
            <a:r>
              <a:rPr lang="en-US" dirty="0" smtClean="0"/>
              <a:t>associated difficulties </a:t>
            </a:r>
            <a:r>
              <a:rPr lang="en-US" dirty="0"/>
              <a:t>(</a:t>
            </a:r>
            <a:r>
              <a:rPr lang="en-US" dirty="0" smtClean="0"/>
              <a:t>e.g. splenomegaly</a:t>
            </a:r>
            <a:r>
              <a:rPr lang="en-US" dirty="0"/>
              <a:t>, jaundice, early-age onset of gallstones) is </a:t>
            </a:r>
            <a:r>
              <a:rPr lang="en-US" dirty="0" smtClean="0"/>
              <a:t>also important.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Clinical findings generally do not become apparent until the hemoglobin level falls to &lt;7-8 g/</a:t>
            </a:r>
            <a:r>
              <a:rPr lang="en-US" dirty="0" err="1"/>
              <a:t>dL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3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23" y="1368425"/>
            <a:ext cx="1061792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dirty="0">
                <a:solidFill>
                  <a:srgbClr val="FF0000"/>
                </a:solidFill>
              </a:rPr>
              <a:t>Reduction</a:t>
            </a:r>
            <a:r>
              <a:rPr lang="en-US" sz="4000" dirty="0"/>
              <a:t> in hemoglobin, hematocrit, or number of red blood </a:t>
            </a:r>
            <a:r>
              <a:rPr lang="en-US" sz="4000" dirty="0" smtClean="0"/>
              <a:t>cells of two </a:t>
            </a:r>
            <a:r>
              <a:rPr lang="en-US" sz="4000" dirty="0"/>
              <a:t>standard deviations below the mean for </a:t>
            </a:r>
            <a:r>
              <a:rPr lang="en-US" sz="4000" dirty="0" smtClean="0"/>
              <a:t>age, sex and race </a:t>
            </a:r>
            <a:r>
              <a:rPr lang="en-US" sz="4000" dirty="0"/>
              <a:t>for the normal </a:t>
            </a:r>
            <a:r>
              <a:rPr lang="en-US" sz="4000" dirty="0" smtClean="0"/>
              <a:t>population. </a:t>
            </a:r>
            <a:endParaRPr lang="en-GB" sz="4000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63840" y="3265714"/>
            <a:ext cx="3500846" cy="25080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use CBC to test for </a:t>
            </a:r>
            <a:r>
              <a:rPr lang="en-US" dirty="0" err="1" smtClean="0"/>
              <a:t>Hb</a:t>
            </a:r>
            <a:r>
              <a:rPr lang="en-US" dirty="0" smtClean="0"/>
              <a:t> (CBC doesn’t include blood smear and RC which is also needed to get a full diagnosis</a:t>
            </a:r>
          </a:p>
          <a:p>
            <a:pPr algn="ctr"/>
            <a:r>
              <a:rPr lang="en-US" dirty="0" smtClean="0"/>
              <a:t>Collected data from certain population is considered the reference range but 5% are normal although outside the range ( no signs or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Clinical </a:t>
            </a:r>
            <a:r>
              <a:rPr lang="en-US" dirty="0"/>
              <a:t>features can include pallor, sleepiness, irritability, and </a:t>
            </a:r>
            <a:r>
              <a:rPr lang="en-US" dirty="0" smtClean="0"/>
              <a:t>decreased exercise </a:t>
            </a:r>
            <a:r>
              <a:rPr lang="en-US" dirty="0"/>
              <a:t>tolerance.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Pallor </a:t>
            </a:r>
            <a:r>
              <a:rPr lang="en-US" dirty="0"/>
              <a:t>can involve the tongue, nail beds, conjunctiva, </a:t>
            </a:r>
            <a:r>
              <a:rPr lang="en-US" dirty="0" smtClean="0"/>
              <a:t>palms, or palmar creases.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 flow murmur is often present. Ultimately, weakness, tachypnea</a:t>
            </a:r>
            <a:r>
              <a:rPr lang="en-US" dirty="0"/>
              <a:t>, shortness of breath on exertion, tachycardia, cardiac dilation, </a:t>
            </a:r>
            <a:r>
              <a:rPr lang="en-US" dirty="0" smtClean="0"/>
              <a:t>and high-output </a:t>
            </a:r>
            <a:r>
              <a:rPr lang="en-US" dirty="0"/>
              <a:t>heart failure will result from increasingly severe anemia, </a:t>
            </a:r>
            <a:r>
              <a:rPr lang="en-US" dirty="0" smtClean="0"/>
              <a:t>regardless of </a:t>
            </a:r>
            <a:r>
              <a:rPr lang="en-US" dirty="0"/>
              <a:t>its cause. </a:t>
            </a:r>
          </a:p>
        </p:txBody>
      </p:sp>
    </p:spTree>
    <p:extLst>
      <p:ext uri="{BB962C8B-B14F-4D97-AF65-F5344CB8AC3E}">
        <p14:creationId xmlns:p14="http://schemas.microsoft.com/office/powerpoint/2010/main" val="7369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143490"/>
            <a:ext cx="7335274" cy="86689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764" y="1075801"/>
            <a:ext cx="11414562" cy="53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835230"/>
            <a:ext cx="9857311" cy="74824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193" y="1456016"/>
            <a:ext cx="9948752" cy="52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1" y="0"/>
            <a:ext cx="9771017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967286"/>
          </a:xfrm>
        </p:spPr>
        <p:txBody>
          <a:bodyPr/>
          <a:lstStyle/>
          <a:p>
            <a:r>
              <a:rPr lang="en-US" b="1" dirty="0"/>
              <a:t>Laboratory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8256"/>
            <a:ext cx="10515600" cy="4351338"/>
          </a:xfrm>
        </p:spPr>
        <p:txBody>
          <a:bodyPr/>
          <a:lstStyle/>
          <a:p>
            <a:r>
              <a:rPr lang="en-US" dirty="0"/>
              <a:t>Initial laboratory testing should include hemoglobin, hematocrit, and </a:t>
            </a:r>
            <a:r>
              <a:rPr lang="en-US" dirty="0" smtClean="0"/>
              <a:t>RBC indices </a:t>
            </a:r>
            <a:r>
              <a:rPr lang="en-US" dirty="0"/>
              <a:t>as well as a white blood cell (WBC) count and differential, </a:t>
            </a:r>
            <a:r>
              <a:rPr lang="en-US" dirty="0" smtClean="0"/>
              <a:t>platelet count</a:t>
            </a:r>
            <a:r>
              <a:rPr lang="en-US" dirty="0"/>
              <a:t>, reticulocyte count, and examination of the peripheral blood smear.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need </a:t>
            </a:r>
            <a:r>
              <a:rPr lang="en-US" dirty="0"/>
              <a:t>for additional laboratory studies is dictated by the history, physical </a:t>
            </a:r>
            <a:r>
              <a:rPr lang="en-US" dirty="0" err="1" smtClean="0"/>
              <a:t>exam,and</a:t>
            </a:r>
            <a:r>
              <a:rPr lang="en-US" dirty="0" smtClean="0"/>
              <a:t> </a:t>
            </a:r>
            <a:r>
              <a:rPr lang="en-US" dirty="0"/>
              <a:t>results of this initial testing.</a:t>
            </a:r>
          </a:p>
        </p:txBody>
      </p:sp>
    </p:spTree>
    <p:extLst>
      <p:ext uri="{BB962C8B-B14F-4D97-AF65-F5344CB8AC3E}">
        <p14:creationId xmlns:p14="http://schemas.microsoft.com/office/powerpoint/2010/main" val="7137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720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4624"/>
            <a:ext cx="1085503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nemias may </a:t>
            </a:r>
            <a:r>
              <a:rPr lang="en-US" sz="2400" dirty="0"/>
              <a:t>be classified on the basis of their </a:t>
            </a:r>
            <a:r>
              <a:rPr lang="en-US" sz="2400" dirty="0">
                <a:solidFill>
                  <a:srgbClr val="FF0000"/>
                </a:solidFill>
              </a:rPr>
              <a:t>morphology</a:t>
            </a:r>
            <a:r>
              <a:rPr lang="en-US" sz="2400" dirty="0"/>
              <a:t> and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physiology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0" y="1878646"/>
            <a:ext cx="1066948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467088"/>
            <a:ext cx="11717382" cy="6183094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Anemias </a:t>
            </a:r>
            <a:r>
              <a:rPr lang="en-US" sz="2400" dirty="0"/>
              <a:t>may be classified on the basis of their morphology and </a:t>
            </a:r>
            <a:r>
              <a:rPr lang="en-US" sz="2400" dirty="0">
                <a:solidFill>
                  <a:srgbClr val="FF0000"/>
                </a:solidFill>
              </a:rPr>
              <a:t>physiology </a:t>
            </a:r>
          </a:p>
          <a:p>
            <a:pPr marL="0" indent="0" algn="just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2 major categories are </a:t>
            </a:r>
            <a:r>
              <a:rPr lang="en-US" sz="2400" dirty="0">
                <a:solidFill>
                  <a:srgbClr val="FF0000"/>
                </a:solidFill>
              </a:rPr>
              <a:t>decreased production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increased </a:t>
            </a:r>
            <a:r>
              <a:rPr lang="en-US" sz="2400" dirty="0" smtClean="0">
                <a:solidFill>
                  <a:srgbClr val="FF0000"/>
                </a:solidFill>
              </a:rPr>
              <a:t>destruction (or </a:t>
            </a:r>
            <a:r>
              <a:rPr lang="en-US" sz="2400" dirty="0">
                <a:solidFill>
                  <a:srgbClr val="FF0000"/>
                </a:solidFill>
              </a:rPr>
              <a:t>loss </a:t>
            </a:r>
            <a:r>
              <a:rPr lang="en-US" sz="2400" dirty="0" smtClean="0">
                <a:solidFill>
                  <a:srgbClr val="FF0000"/>
                </a:solidFill>
              </a:rPr>
              <a:t>).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Decreased</a:t>
            </a:r>
            <a:r>
              <a:rPr lang="en-US" sz="2400" dirty="0"/>
              <a:t> </a:t>
            </a:r>
            <a:r>
              <a:rPr lang="en-US" sz="2400" dirty="0" smtClean="0"/>
              <a:t>RBC production </a:t>
            </a:r>
            <a:r>
              <a:rPr lang="en-US" sz="2400" dirty="0"/>
              <a:t>may be a consequence of ineffective erythropoiesis or a complete </a:t>
            </a:r>
            <a:r>
              <a:rPr lang="en-US" sz="2400" dirty="0" smtClean="0"/>
              <a:t>or relative </a:t>
            </a:r>
            <a:r>
              <a:rPr lang="en-US" sz="2400" dirty="0"/>
              <a:t>failure of erythropoiesis.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Increased</a:t>
            </a:r>
            <a:r>
              <a:rPr lang="en-US" sz="2400" dirty="0" smtClean="0"/>
              <a:t> </a:t>
            </a:r>
            <a:r>
              <a:rPr lang="en-US" sz="2400" dirty="0"/>
              <a:t>destruction or loss may be </a:t>
            </a:r>
            <a:r>
              <a:rPr lang="en-US" sz="2400" dirty="0" smtClean="0"/>
              <a:t>secondary to </a:t>
            </a:r>
            <a:r>
              <a:rPr lang="en-US" sz="2400" dirty="0"/>
              <a:t>hemolysis, sequestration, or bleeding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peripheral blood </a:t>
            </a:r>
            <a:r>
              <a:rPr lang="en-US" sz="2400" dirty="0" smtClean="0">
                <a:solidFill>
                  <a:srgbClr val="FF0000"/>
                </a:solidFill>
              </a:rPr>
              <a:t>reticulocyte percentage </a:t>
            </a:r>
            <a:r>
              <a:rPr lang="en-US" sz="2400" dirty="0">
                <a:solidFill>
                  <a:srgbClr val="FF0000"/>
                </a:solidFill>
              </a:rPr>
              <a:t>or absolute number </a:t>
            </a:r>
            <a:r>
              <a:rPr lang="en-US" sz="2400" dirty="0"/>
              <a:t>helps to </a:t>
            </a:r>
            <a:r>
              <a:rPr lang="en-US" sz="2400" dirty="0" smtClean="0"/>
              <a:t>distinguish between </a:t>
            </a:r>
            <a:r>
              <a:rPr lang="en-US" sz="2400" dirty="0"/>
              <a:t>the 2 </a:t>
            </a:r>
            <a:r>
              <a:rPr lang="en-US" sz="2400" dirty="0" smtClean="0"/>
              <a:t>physiologic categories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786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Anemias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Physiologic : </a:t>
            </a:r>
          </a:p>
          <a:p>
            <a:pPr marL="806958" lvl="1" indent="-514350"/>
            <a:r>
              <a:rPr lang="en-US" dirty="0"/>
              <a:t>Disorders of effective red cell production</a:t>
            </a:r>
          </a:p>
          <a:p>
            <a:pPr marL="806958" lvl="1" indent="-514350"/>
            <a:r>
              <a:rPr lang="en-US" dirty="0"/>
              <a:t>rapid erythrocytes destruction or loss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Red cell size; MCV: </a:t>
            </a:r>
          </a:p>
          <a:p>
            <a:pPr marL="635508" lvl="1" indent="-342900"/>
            <a:r>
              <a:rPr lang="en-US" dirty="0"/>
              <a:t>macrocytic anemias</a:t>
            </a:r>
          </a:p>
          <a:p>
            <a:pPr marL="635508" lvl="1" indent="-342900"/>
            <a:r>
              <a:rPr lang="en-US" dirty="0"/>
              <a:t>microcytic anemias</a:t>
            </a:r>
          </a:p>
          <a:p>
            <a:pPr marL="635508" lvl="1" indent="-342900"/>
            <a:r>
              <a:rPr lang="en-US" dirty="0"/>
              <a:t>normocytic anemias</a:t>
            </a:r>
          </a:p>
          <a:p>
            <a:pPr marL="514350" indent="-51435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55" y="360219"/>
            <a:ext cx="3520791" cy="6141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91" y="360220"/>
            <a:ext cx="3696216" cy="6141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152" y="360219"/>
            <a:ext cx="3639058" cy="61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82880"/>
            <a:ext cx="6032500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6" y="130629"/>
            <a:ext cx="11982993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6934"/>
            <a:ext cx="10515600" cy="803275"/>
          </a:xfrm>
        </p:spPr>
        <p:txBody>
          <a:bodyPr/>
          <a:lstStyle/>
          <a:p>
            <a:r>
              <a:rPr lang="en-US" dirty="0" smtClean="0"/>
              <a:t>Blood Film.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980209"/>
            <a:ext cx="11366500" cy="5435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Sickle cells</a:t>
            </a:r>
            <a:r>
              <a:rPr lang="en-US" dirty="0"/>
              <a:t>, as seen in sickle cell disease.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Spherocytes</a:t>
            </a:r>
            <a:r>
              <a:rPr lang="en-US" dirty="0"/>
              <a:t> , as seen in hereditary spherocytosis and acute hemolysis.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dirty="0" err="1" smtClean="0">
                <a:solidFill>
                  <a:srgbClr val="FF0000"/>
                </a:solidFill>
              </a:rPr>
              <a:t>lliptocytes</a:t>
            </a:r>
            <a:r>
              <a:rPr lang="en-US" dirty="0"/>
              <a:t>, as seen in congenital </a:t>
            </a:r>
            <a:r>
              <a:rPr lang="en-US" dirty="0" err="1"/>
              <a:t>elliptocytosis</a:t>
            </a:r>
            <a:r>
              <a:rPr lang="en-US" dirty="0"/>
              <a:t>.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Target cells</a:t>
            </a:r>
            <a:r>
              <a:rPr lang="en-US" dirty="0"/>
              <a:t>, as seen in the various </a:t>
            </a:r>
            <a:r>
              <a:rPr lang="en-US" dirty="0" err="1"/>
              <a:t>hemoglobinopathies</a:t>
            </a:r>
            <a:r>
              <a:rPr lang="en-US" dirty="0"/>
              <a:t>, including thalassemia, as well as in liver disease and post-splenectomy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Bite cells and Heinz </a:t>
            </a:r>
            <a:r>
              <a:rPr lang="en-US" dirty="0" smtClean="0">
                <a:solidFill>
                  <a:srgbClr val="FF0000"/>
                </a:solidFill>
              </a:rPr>
              <a:t>bodies, </a:t>
            </a:r>
            <a:r>
              <a:rPr lang="en-US" dirty="0" smtClean="0"/>
              <a:t>as </a:t>
            </a:r>
            <a:r>
              <a:rPr lang="en-US" dirty="0"/>
              <a:t>seen in hemolytic anemia due to oxidant sensitivity, such as G6PD deficiency.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Howell-Jolly </a:t>
            </a:r>
            <a:r>
              <a:rPr lang="en-US" dirty="0">
                <a:solidFill>
                  <a:srgbClr val="FF0000"/>
                </a:solidFill>
              </a:rPr>
              <a:t>bodies </a:t>
            </a:r>
            <a:r>
              <a:rPr lang="en-US" dirty="0"/>
              <a:t>are associated with absence or </a:t>
            </a:r>
            <a:r>
              <a:rPr lang="en-US" dirty="0" err="1"/>
              <a:t>hypofunction</a:t>
            </a:r>
            <a:r>
              <a:rPr lang="en-US" dirty="0"/>
              <a:t> of the spleen.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Basophilic stippling </a:t>
            </a:r>
            <a:r>
              <a:rPr lang="en-US" dirty="0"/>
              <a:t>is classically seen in lead poisoning and may also be present in thalassemia, sickle cell anemia, and </a:t>
            </a:r>
            <a:r>
              <a:rPr lang="en-US" dirty="0" err="1"/>
              <a:t>sideroblastic</a:t>
            </a:r>
            <a:r>
              <a:rPr lang="en-US" dirty="0"/>
              <a:t> anemia.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Hypersegmented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neutrophils </a:t>
            </a:r>
            <a:r>
              <a:rPr lang="en-US" dirty="0"/>
              <a:t>suggest </a:t>
            </a:r>
            <a:r>
              <a:rPr lang="en-US" u="sng" dirty="0">
                <a:hlinkClick r:id="rId2"/>
              </a:rPr>
              <a:t>vitamin B12</a:t>
            </a:r>
            <a:r>
              <a:rPr lang="en-US" dirty="0"/>
              <a:t> or folate deficiency</a:t>
            </a:r>
          </a:p>
          <a:p>
            <a:pPr algn="just"/>
            <a:r>
              <a:rPr lang="en-US" dirty="0"/>
              <a:t>The presence of </a:t>
            </a:r>
            <a:r>
              <a:rPr lang="en-US" dirty="0">
                <a:solidFill>
                  <a:srgbClr val="FF0000"/>
                </a:solidFill>
              </a:rPr>
              <a:t>early WBC forms (</a:t>
            </a:r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, blasts</a:t>
            </a:r>
            <a:r>
              <a:rPr lang="en-US" dirty="0"/>
              <a:t>) along with anemia should raise the suspicion of leukemia.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467878"/>
            <a:ext cx="11152909" cy="583593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Anemia </a:t>
            </a:r>
            <a:r>
              <a:rPr lang="en-US" dirty="0"/>
              <a:t>detected at three to six months of age suggests a </a:t>
            </a:r>
            <a:r>
              <a:rPr lang="en-US" dirty="0" err="1">
                <a:solidFill>
                  <a:srgbClr val="FF0000"/>
                </a:solidFill>
              </a:rPr>
              <a:t>hemoglobinopathy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Nutritional </a:t>
            </a:r>
            <a:r>
              <a:rPr lang="en-US" dirty="0">
                <a:solidFill>
                  <a:srgbClr val="FF0000"/>
                </a:solidFill>
              </a:rPr>
              <a:t>iron deficiency </a:t>
            </a:r>
            <a:r>
              <a:rPr lang="en-US" dirty="0"/>
              <a:t>is an unlikely cause of anemia before the age of six months in term infants.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</a:t>
            </a:r>
            <a:r>
              <a:rPr lang="en-US" dirty="0" smtClean="0"/>
              <a:t>oddlers</a:t>
            </a:r>
            <a:r>
              <a:rPr lang="en-US" dirty="0"/>
              <a:t>, older children, and adolescents, </a:t>
            </a:r>
            <a:r>
              <a:rPr lang="en-US" dirty="0">
                <a:solidFill>
                  <a:srgbClr val="FF0000"/>
                </a:solidFill>
              </a:rPr>
              <a:t>acquired causes </a:t>
            </a:r>
            <a:r>
              <a:rPr lang="en-US" dirty="0"/>
              <a:t>of anemia are more likely, particularly iron deficiency anemia.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Screening </a:t>
            </a:r>
            <a:r>
              <a:rPr lang="en-US" dirty="0">
                <a:solidFill>
                  <a:srgbClr val="FF0000"/>
                </a:solidFill>
              </a:rPr>
              <a:t>for iron deficiency anemia </a:t>
            </a:r>
            <a:r>
              <a:rPr lang="en-US" dirty="0"/>
              <a:t>is recommended in all children at 9 to 12 months of age and should be considered in children with additional risk factors (</a:t>
            </a:r>
            <a:r>
              <a:rPr lang="en-US" dirty="0" err="1"/>
              <a:t>eg</a:t>
            </a:r>
            <a:r>
              <a:rPr lang="en-US" dirty="0"/>
              <a:t>, excessive cow's milk intake in toddlers 12 to 36 months of age, onset of menarche in adolescent females). </a:t>
            </a:r>
          </a:p>
          <a:p>
            <a:pPr algn="just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029200" y="875211"/>
            <a:ext cx="2103120" cy="391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thalassemia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57703" y="5808617"/>
            <a:ext cx="4929052" cy="391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&gt;2y , IDA since no blood transfusions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7B9899"/>
                </a:solidFill>
                <a:cs typeface="Arial" charset="0"/>
              </a:rPr>
              <a:t>PHYSIOLOGICAL  ANEMIA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84313"/>
            <a:ext cx="9588501" cy="4824412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PHYSIOLOGIC ANEMIA OF INFANCY occurs at 8-12wk in full term babies and  6-8wk in  premature babies. </a:t>
            </a:r>
            <a:endParaRPr lang="en-US" dirty="0" smtClean="0"/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hemoglobin concentration is  as low as </a:t>
            </a:r>
            <a:r>
              <a:rPr lang="en-US" dirty="0" smtClean="0"/>
              <a:t> 9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dirty="0" smtClean="0"/>
              <a:t>11g/dl </a:t>
            </a:r>
            <a:r>
              <a:rPr lang="en-US" dirty="0"/>
              <a:t>in term and, in premature Minimal hemoglobin levels of 7</a:t>
            </a:r>
            <a:r>
              <a:rPr lang="en-US" dirty="0">
                <a:latin typeface="Arial" charset="0"/>
              </a:rPr>
              <a:t>–</a:t>
            </a:r>
            <a:r>
              <a:rPr lang="en-US" dirty="0"/>
              <a:t>9 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Erythropoiesis decreases dramatically after birth as a result of increased tissue oxygenation and a reduced production of erythropoietin. </a:t>
            </a:r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ar-JO" dirty="0"/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en-CA" dirty="0"/>
          </a:p>
        </p:txBody>
      </p:sp>
      <p:sp>
        <p:nvSpPr>
          <p:cNvPr id="2" name="Rounded Rectangle 1"/>
          <p:cNvSpPr/>
          <p:nvPr/>
        </p:nvSpPr>
        <p:spPr>
          <a:xfrm>
            <a:off x="7942217" y="1894114"/>
            <a:ext cx="3879669" cy="7837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CBC ,O2 sat 80 maximum intrauterine to O2 sat 90 after birth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9708"/>
            <a:ext cx="10515600" cy="5761327"/>
          </a:xfrm>
        </p:spPr>
        <p:txBody>
          <a:bodyPr/>
          <a:lstStyle/>
          <a:p>
            <a:r>
              <a:rPr lang="en-US" dirty="0"/>
              <a:t>Pathologic anemia in newborns and young infants is distinguished from physiologic anemia by any of the </a:t>
            </a:r>
            <a:r>
              <a:rPr lang="en-US" dirty="0" smtClean="0"/>
              <a:t>following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Anemia </a:t>
            </a:r>
            <a:r>
              <a:rPr lang="en-US" dirty="0"/>
              <a:t>(HGB &lt;13.5 g/</a:t>
            </a:r>
            <a:r>
              <a:rPr lang="en-US" dirty="0" err="1"/>
              <a:t>dL</a:t>
            </a:r>
            <a:r>
              <a:rPr lang="en-US" dirty="0"/>
              <a:t>) within the first month of life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Anemia </a:t>
            </a:r>
            <a:r>
              <a:rPr lang="en-US" dirty="0"/>
              <a:t>with lower HGB level than is typically seen with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physiologic </a:t>
            </a:r>
            <a:r>
              <a:rPr lang="en-US" dirty="0"/>
              <a:t>anemia (</a:t>
            </a:r>
            <a:r>
              <a:rPr lang="en-US" dirty="0" err="1"/>
              <a:t>ie</a:t>
            </a:r>
            <a:r>
              <a:rPr lang="en-US" dirty="0"/>
              <a:t>, &lt;9 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Signs </a:t>
            </a:r>
            <a:r>
              <a:rPr lang="en-US" dirty="0"/>
              <a:t>of hemolysis (</a:t>
            </a:r>
            <a:r>
              <a:rPr lang="en-US" dirty="0" err="1"/>
              <a:t>eg</a:t>
            </a:r>
            <a:r>
              <a:rPr lang="en-US" dirty="0"/>
              <a:t>, jaundice, scleral icterus, or dark urine)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or </a:t>
            </a:r>
            <a:r>
              <a:rPr lang="en-US" dirty="0"/>
              <a:t>symptoms of anemia (</a:t>
            </a:r>
            <a:r>
              <a:rPr lang="en-US" dirty="0" err="1"/>
              <a:t>eg</a:t>
            </a:r>
            <a:r>
              <a:rPr lang="en-US" dirty="0"/>
              <a:t>, irritability or poor feeding)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70126" y="4781005"/>
            <a:ext cx="2103120" cy="391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 pallor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687079"/>
            <a:ext cx="11720947" cy="4713721"/>
          </a:xfrm>
        </p:spPr>
        <p:txBody>
          <a:bodyPr>
            <a:normAutofit/>
          </a:bodyPr>
          <a:lstStyle/>
          <a:p>
            <a:pPr algn="just"/>
            <a:r>
              <a:rPr lang="en-US" i="1" dirty="0"/>
              <a:t>Premature infants </a:t>
            </a:r>
            <a:r>
              <a:rPr lang="en-US" dirty="0"/>
              <a:t>also develop a physiologic anemia, known </a:t>
            </a:r>
            <a:r>
              <a:rPr lang="en-US" dirty="0">
                <a:solidFill>
                  <a:srgbClr val="FF0000"/>
                </a:solidFill>
              </a:rPr>
              <a:t>as </a:t>
            </a:r>
            <a:r>
              <a:rPr lang="en-US" dirty="0" smtClean="0">
                <a:solidFill>
                  <a:srgbClr val="FF0000"/>
                </a:solidFill>
              </a:rPr>
              <a:t>physiologic anemia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prematurity.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/>
              <a:t>Hb</a:t>
            </a:r>
            <a:r>
              <a:rPr lang="en-US" dirty="0"/>
              <a:t> decline is both more extreme and more rapid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Hb</a:t>
            </a:r>
            <a:r>
              <a:rPr lang="en-US" dirty="0"/>
              <a:t> levels of 7-9 g/</a:t>
            </a:r>
            <a:r>
              <a:rPr lang="en-US" dirty="0" err="1"/>
              <a:t>dL</a:t>
            </a:r>
            <a:r>
              <a:rPr lang="en-US" dirty="0"/>
              <a:t> usually are reached by 3-6 </a:t>
            </a:r>
            <a:r>
              <a:rPr lang="en-US" dirty="0" err="1"/>
              <a:t>wk</a:t>
            </a:r>
            <a:r>
              <a:rPr lang="en-US" dirty="0"/>
              <a:t> of age, and levels may </a:t>
            </a:r>
            <a:r>
              <a:rPr lang="en-US" dirty="0" smtClean="0"/>
              <a:t>be even </a:t>
            </a:r>
            <a:r>
              <a:rPr lang="en-US" dirty="0"/>
              <a:t>lower in very small premature </a:t>
            </a:r>
            <a:r>
              <a:rPr lang="en-US" dirty="0" smtClean="0"/>
              <a:t>infants.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Nonetheless, plasma EPO levels are lower than would be expected for </a:t>
            </a:r>
            <a:r>
              <a:rPr lang="en-US" dirty="0" smtClean="0"/>
              <a:t>the degree of </a:t>
            </a:r>
            <a:r>
              <a:rPr lang="en-US" dirty="0"/>
              <a:t>anemia, resulting in a suboptimal </a:t>
            </a:r>
            <a:r>
              <a:rPr lang="en-US" dirty="0" err="1"/>
              <a:t>erythropoietic</a:t>
            </a:r>
            <a:r>
              <a:rPr lang="en-US" dirty="0"/>
              <a:t> response.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311" y="443346"/>
            <a:ext cx="70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physiologic anemia of </a:t>
            </a:r>
            <a:r>
              <a:rPr lang="en-US" sz="3600" dirty="0" smtClean="0"/>
              <a:t>prematurity.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8503919" y="2103120"/>
            <a:ext cx="3592287" cy="1998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Most likely iatrogenic , here we draw 5CC of blood from the premature baby daily ( has to be0.5cc and from capillaries), infant has low weight so if infant 1.5 kilo (1 kilo</a:t>
            </a:r>
            <a:r>
              <a:rPr lang="en-US" sz="1600" dirty="0" smtClean="0">
                <a:sym typeface="Wingdings" pitchFamily="2" charset="2"/>
              </a:rPr>
              <a:t>80 cc  120 cc if 1.5 </a:t>
            </a:r>
            <a:r>
              <a:rPr lang="en-US" sz="1600" dirty="0" err="1" smtClean="0">
                <a:sym typeface="Wingdings" pitchFamily="2" charset="2"/>
              </a:rPr>
              <a:t>kilo</a:t>
            </a:r>
            <a:r>
              <a:rPr lang="en-US" sz="1600" dirty="0" err="1" smtClean="0"/>
              <a:t>and</a:t>
            </a:r>
            <a:r>
              <a:rPr lang="en-US" sz="1600" dirty="0" smtClean="0"/>
              <a:t> we draw 5cc daily </a:t>
            </a:r>
            <a:r>
              <a:rPr lang="en-US" sz="1600" dirty="0" smtClean="0">
                <a:sym typeface="Wingdings" pitchFamily="2" charset="2"/>
              </a:rPr>
              <a:t>in 5 days shock(loss of &gt;30%)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1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420543"/>
            <a:ext cx="10515600" cy="590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05345"/>
            <a:ext cx="11540836" cy="53894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In the full-term infant, physiologic anemia requires no therapy </a:t>
            </a:r>
            <a:r>
              <a:rPr lang="en-US" dirty="0" smtClean="0"/>
              <a:t>beyond ensuring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the infant's diet contains essential nutrients for normal hematopoiesis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When transfusions are necessary, an RBC volume of 10-15 mL/kg </a:t>
            </a:r>
            <a:r>
              <a:rPr lang="en-US" dirty="0" smtClean="0"/>
              <a:t>is recommended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It </a:t>
            </a:r>
            <a:r>
              <a:rPr lang="en-US" dirty="0"/>
              <a:t>is good practice to split units derived from a single donor </a:t>
            </a:r>
            <a:r>
              <a:rPr lang="en-US" dirty="0" smtClean="0"/>
              <a:t>so that </a:t>
            </a:r>
            <a:r>
              <a:rPr lang="en-US" dirty="0"/>
              <a:t>sequential transfusions can be given as required and donor </a:t>
            </a:r>
            <a:r>
              <a:rPr lang="en-US" dirty="0" smtClean="0"/>
              <a:t>exposure minimized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In </a:t>
            </a:r>
            <a:r>
              <a:rPr lang="en-US" dirty="0"/>
              <a:t>early preterm infants (weighing &lt;1,250 g), the half-life </a:t>
            </a:r>
            <a:r>
              <a:rPr lang="en-US" dirty="0" smtClean="0"/>
              <a:t>of </a:t>
            </a:r>
            <a:r>
              <a:rPr lang="en-US" i="1" dirty="0" smtClean="0"/>
              <a:t>transfused </a:t>
            </a:r>
            <a:r>
              <a:rPr lang="en-US" dirty="0"/>
              <a:t>RBCs is about 30 days.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Delayed </a:t>
            </a:r>
            <a:r>
              <a:rPr lang="en-US" dirty="0"/>
              <a:t>cord clamping or umbilical </a:t>
            </a:r>
            <a:r>
              <a:rPr lang="en-US" dirty="0" smtClean="0"/>
              <a:t>cord milking </a:t>
            </a:r>
            <a:r>
              <a:rPr lang="en-US" dirty="0"/>
              <a:t>at birth results in fewer transfusions and a reduction in </a:t>
            </a:r>
            <a:r>
              <a:rPr lang="en-US" dirty="0" smtClean="0"/>
              <a:t>both intraventricular </a:t>
            </a:r>
            <a:r>
              <a:rPr lang="en-US" dirty="0"/>
              <a:t>hemorrhage and necrotizing </a:t>
            </a:r>
            <a:r>
              <a:rPr lang="en-US" dirty="0" err="1"/>
              <a:t>enterocolitis</a:t>
            </a:r>
            <a:r>
              <a:rPr lang="en-US" dirty="0"/>
              <a:t> in preterm infants.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9143" y="5995852"/>
            <a:ext cx="5225143" cy="757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milk the long cord to give the infant all the blood inside it then u can cut it (cord clamping)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9383" y="2612572"/>
            <a:ext cx="4976948" cy="339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&gt;1 transfusion </a:t>
            </a:r>
            <a:r>
              <a:rPr lang="en-US" dirty="0" err="1" smtClean="0"/>
              <a:t>required</a:t>
            </a:r>
            <a:r>
              <a:rPr lang="en-US" dirty="0" err="1" smtClean="0">
                <a:sym typeface="Wingdings" pitchFamily="2" charset="2"/>
              </a:rPr>
              <a:t>not</a:t>
            </a:r>
            <a:r>
              <a:rPr lang="en-US" dirty="0" smtClean="0">
                <a:sym typeface="Wingdings" pitchFamily="2" charset="2"/>
              </a:rPr>
              <a:t> physiological!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17" y="91440"/>
            <a:ext cx="6880168" cy="6662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10" y="91440"/>
            <a:ext cx="6030289" cy="6662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691" y="6322423"/>
            <a:ext cx="11874138" cy="535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Biconcave in shape to increase surface area ,better oxygenation and prevents mechanical obstruction in </a:t>
            </a:r>
            <a:r>
              <a:rPr lang="en-US" dirty="0" err="1" smtClean="0"/>
              <a:t>BV,more</a:t>
            </a:r>
            <a:r>
              <a:rPr lang="en-US" dirty="0" smtClean="0"/>
              <a:t> stable if H2O enters the cell VS spherocytosis (osmotic fragility test)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07"/>
            <a:ext cx="6387737" cy="6534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180108"/>
            <a:ext cx="5987142" cy="65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617029" cy="6753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594" y="174961"/>
            <a:ext cx="6457405" cy="66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447"/>
            <a:ext cx="6270171" cy="643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67" y="631735"/>
            <a:ext cx="5930539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151211"/>
            <a:ext cx="11782697" cy="67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541" y="853001"/>
            <a:ext cx="8907118" cy="401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395" y="4990586"/>
            <a:ext cx="7240010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1" y="420781"/>
            <a:ext cx="6025935" cy="6345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01" y="581890"/>
            <a:ext cx="6238899" cy="61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734290"/>
            <a:ext cx="5756366" cy="5940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0" y="381000"/>
            <a:ext cx="612648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051"/>
            <a:ext cx="5669280" cy="6306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49" y="485105"/>
            <a:ext cx="5943600" cy="62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504" y="2322576"/>
            <a:ext cx="9160933" cy="16002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MINI OSCE</a:t>
            </a:r>
            <a:endParaRPr lang="en-US" sz="6600" b="1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02937" y="1570155"/>
            <a:ext cx="10261600" cy="3657600"/>
          </a:xfrm>
        </p:spPr>
      </p:sp>
    </p:spTree>
    <p:extLst>
      <p:ext uri="{BB962C8B-B14F-4D97-AF65-F5344CB8AC3E}">
        <p14:creationId xmlns:p14="http://schemas.microsoft.com/office/powerpoint/2010/main" val="3342354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" y="3860368"/>
            <a:ext cx="5329646" cy="3098042"/>
          </a:xfrm>
        </p:spPr>
        <p:txBody>
          <a:bodyPr>
            <a:noAutofit/>
          </a:bodyPr>
          <a:lstStyle/>
          <a:p>
            <a:pPr algn="l" rtl="0"/>
            <a:r>
              <a:rPr lang="en-US" sz="24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</a:rPr>
              <a:t>1-this blood film shows ?</a:t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+mn-lt"/>
              </a:rPr>
              <a:t>sickle cell RBCs (SCA)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</a:rPr>
              <a:t>2-type of inheritance ?</a:t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+mn-lt"/>
              </a:rPr>
              <a:t>AR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</a:rPr>
              <a:t>3-give one complication ?</a:t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4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+mn-lt"/>
              </a:rPr>
              <a:t>Vaso-occlussive</a:t>
            </a:r>
            <a:r>
              <a:rPr lang="en-US" sz="2400" b="0" dirty="0">
                <a:solidFill>
                  <a:srgbClr val="FF0000"/>
                </a:solidFill>
                <a:latin typeface="+mn-lt"/>
              </a:rPr>
              <a:t> crises ,, hemolytic crises</a:t>
            </a:r>
            <a:endParaRPr lang="ar-SA" sz="2400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عنصر نائب للمحتوى 4" descr="images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473" y="463689"/>
            <a:ext cx="4395213" cy="32853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4766" y="4062549"/>
            <a:ext cx="7547212" cy="352287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000" dirty="0"/>
              <a:t>1-What’s the abnormality in this blood film?</a:t>
            </a:r>
          </a:p>
          <a:p>
            <a:pPr algn="l" rtl="0">
              <a:buNone/>
            </a:pPr>
            <a:r>
              <a:rPr lang="en-US" sz="2000" dirty="0">
                <a:solidFill>
                  <a:srgbClr val="FF0000"/>
                </a:solidFill>
              </a:rPr>
              <a:t>Fragmented </a:t>
            </a:r>
            <a:r>
              <a:rPr lang="en-US" sz="2000" dirty="0" smtClean="0">
                <a:solidFill>
                  <a:srgbClr val="FF0000"/>
                </a:solidFill>
              </a:rPr>
              <a:t>RBCs</a:t>
            </a:r>
            <a:endParaRPr lang="en-US" sz="2000" dirty="0"/>
          </a:p>
          <a:p>
            <a:pPr algn="l" rtl="0">
              <a:buNone/>
            </a:pPr>
            <a:r>
              <a:rPr lang="en-US" sz="2000" dirty="0"/>
              <a:t>2-Write 2 </a:t>
            </a:r>
            <a:r>
              <a:rPr lang="en-US" sz="2000" dirty="0" err="1" smtClean="0"/>
              <a:t>diferential</a:t>
            </a:r>
            <a:r>
              <a:rPr lang="en-US" sz="2000" dirty="0" smtClean="0"/>
              <a:t> </a:t>
            </a:r>
            <a:r>
              <a:rPr lang="en-US" sz="2000" dirty="0"/>
              <a:t>diagnosis make this ? </a:t>
            </a:r>
          </a:p>
          <a:p>
            <a:pPr algn="l" rtl="0">
              <a:buNone/>
            </a:pPr>
            <a:r>
              <a:rPr lang="en-US" sz="2000" dirty="0">
                <a:solidFill>
                  <a:srgbClr val="FF0000"/>
                </a:solidFill>
              </a:rPr>
              <a:t>A) G6BD</a:t>
            </a:r>
          </a:p>
          <a:p>
            <a:pPr algn="l" rtl="0">
              <a:buNone/>
            </a:pPr>
            <a:r>
              <a:rPr lang="en-US" sz="2000" dirty="0">
                <a:solidFill>
                  <a:srgbClr val="FF0000"/>
                </a:solidFill>
              </a:rPr>
              <a:t>B) HUS </a:t>
            </a:r>
          </a:p>
          <a:p>
            <a:pPr algn="l" rtl="0">
              <a:buNone/>
            </a:pPr>
            <a:r>
              <a:rPr lang="en-US" sz="2000" dirty="0">
                <a:solidFill>
                  <a:srgbClr val="FF0000"/>
                </a:solidFill>
              </a:rPr>
              <a:t>C) DIC</a:t>
            </a:r>
          </a:p>
          <a:p>
            <a:pPr algn="l" rtl="0">
              <a:buNone/>
            </a:pPr>
            <a:r>
              <a:rPr lang="en-US" sz="2000" dirty="0">
                <a:solidFill>
                  <a:srgbClr val="FF0000"/>
                </a:solidFill>
              </a:rPr>
              <a:t> (u can write any hemolytic disease) </a:t>
            </a:r>
          </a:p>
        </p:txBody>
      </p:sp>
      <p:pic>
        <p:nvPicPr>
          <p:cNvPr id="6" name="Picture 2" descr="C:\Users\salma\Desktop\DIC_With_Microangiopathic_Hemolytic_Anemia_301920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699" y="465908"/>
            <a:ext cx="5496794" cy="3358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79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thing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39" y="3536723"/>
            <a:ext cx="5004975" cy="3151460"/>
          </a:xfrm>
        </p:spPr>
      </p:pic>
      <p:sp>
        <p:nvSpPr>
          <p:cNvPr id="7" name="TextBox 6"/>
          <p:cNvSpPr txBox="1"/>
          <p:nvPr/>
        </p:nvSpPr>
        <p:spPr>
          <a:xfrm>
            <a:off x="198079" y="120403"/>
            <a:ext cx="547120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Patient diagnosed with anemia and treated with iron supplements for 3 months then blood film performed. </a:t>
            </a:r>
          </a:p>
          <a:p>
            <a:endParaRPr lang="en-US" sz="2400" dirty="0"/>
          </a:p>
          <a:p>
            <a:r>
              <a:rPr lang="en-US" sz="2400" dirty="0"/>
              <a:t>1- What is your diagnosis 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Thalassemia</a:t>
            </a:r>
            <a:r>
              <a:rPr lang="en-US" sz="2400" dirty="0"/>
              <a:t> </a:t>
            </a:r>
          </a:p>
          <a:p>
            <a:r>
              <a:rPr lang="en-US" sz="2400" dirty="0"/>
              <a:t>2- how to confirm the diagnosis ?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Hb</a:t>
            </a:r>
            <a:r>
              <a:rPr lang="en-US" sz="2400" dirty="0">
                <a:solidFill>
                  <a:srgbClr val="FF0000"/>
                </a:solidFill>
              </a:rPr>
              <a:t> electrophoresis </a:t>
            </a:r>
            <a:endParaRPr lang="ar-JO" sz="2400" dirty="0">
              <a:solidFill>
                <a:srgbClr val="FF0000"/>
              </a:solidFill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5891348" y="520512"/>
            <a:ext cx="533915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1-Mention the characteristic findings on this blood film. 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</a:rPr>
              <a:t>Helmet cell, fragmented cells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/>
          </a:p>
          <a:p>
            <a:pPr algn="l" rtl="0"/>
            <a:r>
              <a:rPr lang="en-US" sz="2800" dirty="0"/>
              <a:t>2-Mention 2 causes. </a:t>
            </a:r>
            <a:r>
              <a:rPr lang="en-US" sz="2800" dirty="0">
                <a:solidFill>
                  <a:srgbClr val="FF0000"/>
                </a:solidFill>
              </a:rPr>
              <a:t>HUS , DIC , G6PD</a:t>
            </a:r>
            <a:endParaRPr lang="ar-JO" sz="28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user\Desktop\hematologysfig1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348" y="3502035"/>
            <a:ext cx="5579292" cy="3236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3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637" y="760652"/>
            <a:ext cx="4902470" cy="2700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5780" algn="l"/>
              </a:tabLst>
            </a:pPr>
            <a:r>
              <a:rPr lang="en-US" sz="2400" spc="-10" dirty="0">
                <a:cs typeface="Candara" panose="020E0502030303020204"/>
              </a:rPr>
              <a:t>1-</a:t>
            </a:r>
            <a:r>
              <a:rPr sz="2400" spc="-20" dirty="0">
                <a:cs typeface="Candara" panose="020E0502030303020204"/>
              </a:rPr>
              <a:t>D</a:t>
            </a:r>
            <a:r>
              <a:rPr sz="2400" spc="-25" dirty="0">
                <a:cs typeface="Candara" panose="020E0502030303020204"/>
              </a:rPr>
              <a:t>e</a:t>
            </a:r>
            <a:r>
              <a:rPr sz="2400" spc="-5" dirty="0">
                <a:cs typeface="Candara" panose="020E0502030303020204"/>
              </a:rPr>
              <a:t>sc</a:t>
            </a:r>
            <a:r>
              <a:rPr sz="2400" spc="5" dirty="0">
                <a:cs typeface="Candara" panose="020E0502030303020204"/>
              </a:rPr>
              <a:t>r</a:t>
            </a:r>
            <a:r>
              <a:rPr sz="2400" spc="-15" dirty="0">
                <a:cs typeface="Candara" panose="020E0502030303020204"/>
              </a:rPr>
              <a:t>ibe</a:t>
            </a:r>
            <a:r>
              <a:rPr sz="2400" spc="-90" dirty="0">
                <a:cs typeface="Times New Roman" panose="02020603050405020304"/>
              </a:rPr>
              <a:t> </a:t>
            </a:r>
            <a:r>
              <a:rPr sz="2400" spc="-20" dirty="0">
                <a:cs typeface="Candara" panose="020E0502030303020204"/>
              </a:rPr>
              <a:t>what</a:t>
            </a:r>
            <a:r>
              <a:rPr sz="2400" spc="-110" dirty="0">
                <a:cs typeface="Times New Roman" panose="02020603050405020304"/>
              </a:rPr>
              <a:t> </a:t>
            </a:r>
            <a:r>
              <a:rPr sz="2400" spc="-20" dirty="0">
                <a:cs typeface="Candara" panose="020E0502030303020204"/>
              </a:rPr>
              <a:t>you</a:t>
            </a:r>
            <a:r>
              <a:rPr sz="2400" spc="-80" dirty="0">
                <a:cs typeface="Times New Roman" panose="02020603050405020304"/>
              </a:rPr>
              <a:t> </a:t>
            </a:r>
            <a:r>
              <a:rPr sz="2400" spc="-5" dirty="0">
                <a:cs typeface="Candara" panose="020E0502030303020204"/>
              </a:rPr>
              <a:t>se</a:t>
            </a:r>
            <a:r>
              <a:rPr sz="2400" dirty="0">
                <a:cs typeface="Candara" panose="020E0502030303020204"/>
              </a:rPr>
              <a:t>e</a:t>
            </a:r>
            <a:r>
              <a:rPr sz="2400" spc="-75" dirty="0">
                <a:cs typeface="Times New Roman" panose="02020603050405020304"/>
              </a:rPr>
              <a:t> </a:t>
            </a:r>
            <a:r>
              <a:rPr sz="2400" spc="-15" dirty="0">
                <a:cs typeface="Candara" panose="020E0502030303020204"/>
              </a:rPr>
              <a:t>i</a:t>
            </a:r>
            <a:r>
              <a:rPr sz="2400" spc="-20" dirty="0">
                <a:cs typeface="Candara" panose="020E0502030303020204"/>
              </a:rPr>
              <a:t>n</a:t>
            </a:r>
            <a:r>
              <a:rPr sz="2400" spc="-95" dirty="0">
                <a:cs typeface="Times New Roman" panose="02020603050405020304"/>
              </a:rPr>
              <a:t> </a:t>
            </a:r>
            <a:r>
              <a:rPr sz="2400" spc="-15" dirty="0">
                <a:cs typeface="Candara" panose="020E0502030303020204"/>
              </a:rPr>
              <a:t>the</a:t>
            </a:r>
            <a:r>
              <a:rPr sz="2400" spc="-85" dirty="0">
                <a:cs typeface="Times New Roman" panose="02020603050405020304"/>
              </a:rPr>
              <a:t> </a:t>
            </a:r>
            <a:r>
              <a:rPr sz="2400" spc="-15" dirty="0">
                <a:cs typeface="Candara" panose="020E0502030303020204"/>
              </a:rPr>
              <a:t>picture.</a:t>
            </a:r>
            <a:endParaRPr sz="2400" dirty="0">
              <a:cs typeface="Candara" panose="020E0502030303020204"/>
            </a:endParaRPr>
          </a:p>
          <a:p>
            <a:pPr marL="502920">
              <a:lnSpc>
                <a:spcPct val="100000"/>
              </a:lnSpc>
              <a:spcBef>
                <a:spcPts val="315"/>
              </a:spcBef>
            </a:pPr>
            <a:r>
              <a:rPr sz="2400" spc="-15" dirty="0">
                <a:solidFill>
                  <a:srgbClr val="FF0000"/>
                </a:solidFill>
                <a:cs typeface="Candara" panose="020E0502030303020204"/>
              </a:rPr>
              <a:t>Hy</a:t>
            </a:r>
            <a:r>
              <a:rPr sz="2400" spc="-25" dirty="0">
                <a:solidFill>
                  <a:srgbClr val="FF0000"/>
                </a:solidFill>
                <a:cs typeface="Candara" panose="020E0502030303020204"/>
              </a:rPr>
              <a:t>p</a:t>
            </a:r>
            <a:r>
              <a:rPr sz="2400" spc="-5" dirty="0">
                <a:solidFill>
                  <a:srgbClr val="FF0000"/>
                </a:solidFill>
                <a:cs typeface="Candara" panose="020E0502030303020204"/>
              </a:rPr>
              <a:t>e</a:t>
            </a:r>
            <a:r>
              <a:rPr sz="2400" spc="5" dirty="0">
                <a:solidFill>
                  <a:srgbClr val="FF0000"/>
                </a:solidFill>
                <a:cs typeface="Candara" panose="020E0502030303020204"/>
              </a:rPr>
              <a:t>r</a:t>
            </a:r>
            <a:r>
              <a:rPr sz="2400" spc="-15" dirty="0">
                <a:solidFill>
                  <a:srgbClr val="FF0000"/>
                </a:solidFill>
                <a:cs typeface="Candara" panose="020E0502030303020204"/>
              </a:rPr>
              <a:t>-segm</a:t>
            </a:r>
            <a:r>
              <a:rPr sz="2400" spc="-5" dirty="0">
                <a:solidFill>
                  <a:srgbClr val="FF0000"/>
                </a:solidFill>
                <a:cs typeface="Candara" panose="020E0502030303020204"/>
              </a:rPr>
              <a:t>ente</a:t>
            </a:r>
            <a:r>
              <a:rPr sz="2400" dirty="0">
                <a:solidFill>
                  <a:srgbClr val="FF0000"/>
                </a:solidFill>
                <a:cs typeface="Candara" panose="020E0502030303020204"/>
              </a:rPr>
              <a:t>d</a:t>
            </a:r>
            <a:r>
              <a:rPr sz="2400" spc="-6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cs typeface="Candara" panose="020E0502030303020204"/>
              </a:rPr>
              <a:t>Neutr</a:t>
            </a:r>
            <a:r>
              <a:rPr sz="2400" spc="-10" dirty="0">
                <a:solidFill>
                  <a:srgbClr val="FF0000"/>
                </a:solidFill>
                <a:cs typeface="Candara" panose="020E0502030303020204"/>
              </a:rPr>
              <a:t>ophil.</a:t>
            </a:r>
            <a:endParaRPr lang="en-US" sz="2400" spc="-10" dirty="0">
              <a:solidFill>
                <a:srgbClr val="FF0000"/>
              </a:solidFill>
              <a:cs typeface="Candara" panose="020E0502030303020204"/>
            </a:endParaRPr>
          </a:p>
          <a:p>
            <a:pPr marL="12700">
              <a:lnSpc>
                <a:spcPct val="100000"/>
              </a:lnSpc>
              <a:tabLst>
                <a:tab pos="525780" algn="l"/>
              </a:tabLst>
            </a:pPr>
            <a:endParaRPr lang="en-US" sz="2400" spc="5" dirty="0">
              <a:cs typeface="Candara" panose="020E0502030303020204"/>
            </a:endParaRPr>
          </a:p>
          <a:p>
            <a:pPr marL="12700">
              <a:lnSpc>
                <a:spcPct val="100000"/>
              </a:lnSpc>
              <a:tabLst>
                <a:tab pos="525780" algn="l"/>
              </a:tabLst>
            </a:pPr>
            <a:r>
              <a:rPr lang="en-US" sz="2400" spc="5" dirty="0">
                <a:cs typeface="Candara" panose="020E0502030303020204"/>
              </a:rPr>
              <a:t>2-What’</a:t>
            </a:r>
            <a:r>
              <a:rPr lang="en-US" sz="2400" dirty="0">
                <a:cs typeface="Candara" panose="020E0502030303020204"/>
              </a:rPr>
              <a:t>s</a:t>
            </a:r>
            <a:r>
              <a:rPr lang="en-US" sz="2400" spc="-50" dirty="0">
                <a:cs typeface="Candara" panose="020E0502030303020204"/>
              </a:rPr>
              <a:t> </a:t>
            </a:r>
            <a:r>
              <a:rPr lang="en-US" sz="2400" dirty="0">
                <a:cs typeface="Candara" panose="020E0502030303020204"/>
              </a:rPr>
              <a:t>this</a:t>
            </a:r>
            <a:r>
              <a:rPr lang="en-US" sz="2400" spc="-30" dirty="0">
                <a:cs typeface="Candara" panose="020E0502030303020204"/>
              </a:rPr>
              <a:t> </a:t>
            </a:r>
            <a:r>
              <a:rPr lang="en-US" sz="2400" dirty="0">
                <a:cs typeface="Candara" panose="020E0502030303020204"/>
              </a:rPr>
              <a:t>conditi</a:t>
            </a:r>
            <a:r>
              <a:rPr lang="en-US" sz="2400" spc="-10" dirty="0">
                <a:cs typeface="Candara" panose="020E0502030303020204"/>
              </a:rPr>
              <a:t>o</a:t>
            </a:r>
            <a:r>
              <a:rPr lang="en-US" sz="2400" dirty="0">
                <a:cs typeface="Candara" panose="020E0502030303020204"/>
              </a:rPr>
              <a:t>n?</a:t>
            </a:r>
          </a:p>
          <a:p>
            <a:pPr marL="570230">
              <a:lnSpc>
                <a:spcPct val="100000"/>
              </a:lnSpc>
              <a:spcBef>
                <a:spcPts val="295"/>
              </a:spcBef>
            </a:pPr>
            <a:r>
              <a:rPr lang="en-US" sz="2400" dirty="0">
                <a:solidFill>
                  <a:srgbClr val="FF0000"/>
                </a:solidFill>
                <a:cs typeface="Candara" panose="020E0502030303020204"/>
              </a:rPr>
              <a:t>Macrocytic</a:t>
            </a:r>
            <a:r>
              <a:rPr lang="en-US" sz="2400" spc="-65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400" spc="-5" dirty="0">
                <a:solidFill>
                  <a:srgbClr val="FF0000"/>
                </a:solidFill>
                <a:cs typeface="Candara" panose="020E0502030303020204"/>
              </a:rPr>
              <a:t>an</a:t>
            </a:r>
            <a:r>
              <a:rPr lang="en-US" sz="2400" spc="-15" dirty="0">
                <a:solidFill>
                  <a:srgbClr val="FF0000"/>
                </a:solidFill>
                <a:cs typeface="Candara" panose="020E0502030303020204"/>
              </a:rPr>
              <a:t>e</a:t>
            </a:r>
            <a:r>
              <a:rPr lang="en-US" sz="2400" dirty="0">
                <a:solidFill>
                  <a:srgbClr val="FF0000"/>
                </a:solidFill>
                <a:cs typeface="Candara" panose="020E0502030303020204"/>
              </a:rPr>
              <a:t>mia</a:t>
            </a:r>
            <a:r>
              <a:rPr lang="en-US" sz="2400" spc="-8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400" spc="-5" dirty="0">
                <a:solidFill>
                  <a:srgbClr val="FF0000"/>
                </a:solidFill>
                <a:cs typeface="Candara" panose="020E0502030303020204"/>
              </a:rPr>
              <a:t>du</a:t>
            </a:r>
            <a:r>
              <a:rPr lang="en-US" sz="2400" dirty="0">
                <a:solidFill>
                  <a:srgbClr val="FF0000"/>
                </a:solidFill>
                <a:cs typeface="Candara" panose="020E0502030303020204"/>
              </a:rPr>
              <a:t>e</a:t>
            </a:r>
            <a:r>
              <a:rPr lang="en-US" sz="2400" spc="-65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Candara" panose="020E0502030303020204"/>
              </a:rPr>
              <a:t>to</a:t>
            </a:r>
            <a:r>
              <a:rPr lang="en-US" sz="2400" spc="-8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Candara" panose="020E0502030303020204"/>
              </a:rPr>
              <a:t>Vit.</a:t>
            </a:r>
            <a:r>
              <a:rPr lang="en-US" sz="2400" spc="-5" dirty="0">
                <a:solidFill>
                  <a:srgbClr val="FF0000"/>
                </a:solidFill>
                <a:cs typeface="Candara" panose="020E0502030303020204"/>
              </a:rPr>
              <a:t>B</a:t>
            </a:r>
            <a:r>
              <a:rPr lang="en-US" sz="2400" dirty="0">
                <a:solidFill>
                  <a:srgbClr val="FF0000"/>
                </a:solidFill>
                <a:cs typeface="Candara" panose="020E0502030303020204"/>
              </a:rPr>
              <a:t>12</a:t>
            </a:r>
            <a:r>
              <a:rPr lang="en-US" sz="2400" spc="-8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400" spc="-5" dirty="0">
                <a:solidFill>
                  <a:srgbClr val="FF0000"/>
                </a:solidFill>
                <a:cs typeface="Candara" panose="020E0502030303020204"/>
              </a:rPr>
              <a:t>def</a:t>
            </a:r>
            <a:r>
              <a:rPr lang="en-US" sz="2400" spc="5" dirty="0">
                <a:solidFill>
                  <a:srgbClr val="FF0000"/>
                </a:solidFill>
                <a:cs typeface="Candara" panose="020E0502030303020204"/>
              </a:rPr>
              <a:t>i</a:t>
            </a:r>
            <a:r>
              <a:rPr lang="en-US" sz="2400" dirty="0">
                <a:solidFill>
                  <a:srgbClr val="FF0000"/>
                </a:solidFill>
                <a:cs typeface="Candara" panose="020E0502030303020204"/>
              </a:rPr>
              <a:t>cien</a:t>
            </a:r>
            <a:r>
              <a:rPr lang="en-US" sz="2400" spc="-10" dirty="0">
                <a:solidFill>
                  <a:srgbClr val="FF0000"/>
                </a:solidFill>
                <a:cs typeface="Candara" panose="020E0502030303020204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Candara" panose="020E0502030303020204"/>
              </a:rPr>
              <a:t>y.</a:t>
            </a:r>
          </a:p>
          <a:p>
            <a:pPr marL="502920">
              <a:lnSpc>
                <a:spcPct val="100000"/>
              </a:lnSpc>
              <a:spcBef>
                <a:spcPts val="315"/>
              </a:spcBef>
            </a:pPr>
            <a:endParaRPr sz="2400" dirty="0">
              <a:cs typeface="Candara" panose="020E0502030303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287" y="3716963"/>
            <a:ext cx="4955170" cy="2736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799" y="3789398"/>
            <a:ext cx="5382947" cy="2663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6400798" y="1540916"/>
            <a:ext cx="4706757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sz="2800" dirty="0">
                <a:cs typeface="Candara" panose="020E0502030303020204"/>
              </a:rPr>
              <a:t>What</a:t>
            </a:r>
            <a:r>
              <a:rPr sz="2800" spc="5" dirty="0">
                <a:cs typeface="Candara" panose="020E0502030303020204"/>
              </a:rPr>
              <a:t>’</a:t>
            </a:r>
            <a:r>
              <a:rPr sz="2800" dirty="0">
                <a:cs typeface="Candara" panose="020E0502030303020204"/>
              </a:rPr>
              <a:t>s</a:t>
            </a:r>
            <a:r>
              <a:rPr sz="2800" spc="-50" dirty="0">
                <a:cs typeface="Candara" panose="020E0502030303020204"/>
              </a:rPr>
              <a:t> </a:t>
            </a:r>
            <a:r>
              <a:rPr sz="2800" dirty="0">
                <a:cs typeface="Candara" panose="020E0502030303020204"/>
              </a:rPr>
              <a:t>the</a:t>
            </a:r>
            <a:r>
              <a:rPr sz="2800" spc="-15" dirty="0">
                <a:cs typeface="Candara" panose="020E0502030303020204"/>
              </a:rPr>
              <a:t> </a:t>
            </a:r>
            <a:r>
              <a:rPr sz="2800" dirty="0">
                <a:cs typeface="Candara" panose="020E0502030303020204"/>
              </a:rPr>
              <a:t>type </a:t>
            </a:r>
            <a:r>
              <a:rPr sz="2800" spc="-15" dirty="0">
                <a:cs typeface="Candara" panose="020E0502030303020204"/>
              </a:rPr>
              <a:t>o</a:t>
            </a:r>
            <a:r>
              <a:rPr sz="2800" dirty="0">
                <a:cs typeface="Candara" panose="020E0502030303020204"/>
              </a:rPr>
              <a:t>f</a:t>
            </a:r>
            <a:r>
              <a:rPr sz="2800" spc="-20" dirty="0">
                <a:cs typeface="Candara" panose="020E0502030303020204"/>
              </a:rPr>
              <a:t> </a:t>
            </a:r>
            <a:r>
              <a:rPr sz="2800" dirty="0">
                <a:cs typeface="Candara" panose="020E0502030303020204"/>
              </a:rPr>
              <a:t>this</a:t>
            </a:r>
            <a:r>
              <a:rPr sz="2800" spc="-15" dirty="0">
                <a:cs typeface="Candara" panose="020E0502030303020204"/>
              </a:rPr>
              <a:t> </a:t>
            </a:r>
            <a:r>
              <a:rPr sz="2800" dirty="0">
                <a:cs typeface="Candara" panose="020E0502030303020204"/>
              </a:rPr>
              <a:t>anemi</a:t>
            </a:r>
            <a:r>
              <a:rPr sz="2800" spc="5" dirty="0">
                <a:cs typeface="Candara" panose="020E0502030303020204"/>
              </a:rPr>
              <a:t>a</a:t>
            </a:r>
            <a:r>
              <a:rPr sz="2800" dirty="0">
                <a:cs typeface="Candara" panose="020E0502030303020204"/>
              </a:rPr>
              <a:t>?</a:t>
            </a:r>
          </a:p>
          <a:p>
            <a:pPr marL="570230">
              <a:lnSpc>
                <a:spcPct val="100000"/>
              </a:lnSpc>
              <a:spcBef>
                <a:spcPts val="585"/>
              </a:spcBef>
            </a:pPr>
            <a:r>
              <a:rPr sz="2800" spc="-10" dirty="0">
                <a:solidFill>
                  <a:srgbClr val="FF0000"/>
                </a:solidFill>
                <a:cs typeface="Candara" panose="020E0502030303020204"/>
              </a:rPr>
              <a:t>Si</a:t>
            </a:r>
            <a:r>
              <a:rPr sz="2800" spc="-5" dirty="0">
                <a:solidFill>
                  <a:srgbClr val="FF0000"/>
                </a:solidFill>
                <a:cs typeface="Candara" panose="020E0502030303020204"/>
              </a:rPr>
              <a:t>ckl</a:t>
            </a:r>
            <a:r>
              <a:rPr sz="2800" dirty="0">
                <a:solidFill>
                  <a:srgbClr val="FF0000"/>
                </a:solidFill>
                <a:cs typeface="Candara" panose="020E0502030303020204"/>
              </a:rPr>
              <a:t>e</a:t>
            </a:r>
            <a:r>
              <a:rPr sz="2800" spc="-75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FF0000"/>
                </a:solidFill>
                <a:cs typeface="Candara" panose="020E0502030303020204"/>
              </a:rPr>
              <a:t>cel</a:t>
            </a:r>
            <a:r>
              <a:rPr sz="2800" dirty="0">
                <a:solidFill>
                  <a:srgbClr val="FF0000"/>
                </a:solidFill>
                <a:cs typeface="Candara" panose="020E0502030303020204"/>
              </a:rPr>
              <a:t>l</a:t>
            </a:r>
            <a:r>
              <a:rPr sz="2800" spc="-7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FF0000"/>
                </a:solidFill>
                <a:cs typeface="Candara" panose="020E0502030303020204"/>
              </a:rPr>
              <a:t>an</a:t>
            </a:r>
            <a:r>
              <a:rPr sz="2800" spc="-10" dirty="0">
                <a:solidFill>
                  <a:srgbClr val="FF0000"/>
                </a:solidFill>
                <a:cs typeface="Candara" panose="020E0502030303020204"/>
              </a:rPr>
              <a:t>e</a:t>
            </a:r>
            <a:r>
              <a:rPr sz="2800" dirty="0">
                <a:solidFill>
                  <a:srgbClr val="FF0000"/>
                </a:solidFill>
                <a:cs typeface="Candara" panose="020E0502030303020204"/>
              </a:rPr>
              <a:t>mia.</a:t>
            </a:r>
          </a:p>
        </p:txBody>
      </p:sp>
    </p:spTree>
    <p:extLst>
      <p:ext uri="{BB962C8B-B14F-4D97-AF65-F5344CB8AC3E}">
        <p14:creationId xmlns:p14="http://schemas.microsoft.com/office/powerpoint/2010/main" val="20498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113" y="1166272"/>
            <a:ext cx="3879669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5">
              <a:lnSpc>
                <a:spcPct val="100000"/>
              </a:lnSpc>
              <a:buClr>
                <a:srgbClr val="E40059"/>
              </a:buClr>
              <a:tabLst>
                <a:tab pos="528320" algn="l"/>
              </a:tabLst>
            </a:pPr>
            <a:r>
              <a:rPr sz="2800" spc="-15" dirty="0">
                <a:cs typeface="Candara" panose="020E0502030303020204"/>
              </a:rPr>
              <a:t>What’s the</a:t>
            </a:r>
            <a:r>
              <a:rPr sz="2800" spc="-5" dirty="0">
                <a:cs typeface="Candara" panose="020E0502030303020204"/>
              </a:rPr>
              <a:t> </a:t>
            </a:r>
            <a:r>
              <a:rPr sz="2800" spc="-15" dirty="0">
                <a:cs typeface="Candara" panose="020E0502030303020204"/>
              </a:rPr>
              <a:t>next</a:t>
            </a:r>
            <a:r>
              <a:rPr sz="2800" spc="5" dirty="0">
                <a:cs typeface="Candara" panose="020E0502030303020204"/>
              </a:rPr>
              <a:t> </a:t>
            </a:r>
            <a:r>
              <a:rPr sz="2800" spc="-15" dirty="0">
                <a:cs typeface="Candara" panose="020E0502030303020204"/>
              </a:rPr>
              <a:t>s</a:t>
            </a:r>
            <a:r>
              <a:rPr sz="2800" spc="-10" dirty="0">
                <a:cs typeface="Candara" panose="020E0502030303020204"/>
              </a:rPr>
              <a:t>t</a:t>
            </a:r>
            <a:r>
              <a:rPr sz="2800" spc="-15" dirty="0">
                <a:cs typeface="Candara" panose="020E0502030303020204"/>
              </a:rPr>
              <a:t>ep</a:t>
            </a:r>
            <a:r>
              <a:rPr sz="2800" dirty="0">
                <a:cs typeface="Candara" panose="020E0502030303020204"/>
              </a:rPr>
              <a:t> </a:t>
            </a:r>
            <a:r>
              <a:rPr sz="2800" spc="-15" dirty="0">
                <a:cs typeface="Candara" panose="020E0502030303020204"/>
              </a:rPr>
              <a:t>in</a:t>
            </a:r>
            <a:r>
              <a:rPr sz="2800" spc="-5" dirty="0">
                <a:cs typeface="Candara" panose="020E0502030303020204"/>
              </a:rPr>
              <a:t> </a:t>
            </a:r>
            <a:r>
              <a:rPr sz="2800" spc="-15" dirty="0">
                <a:cs typeface="Candara" panose="020E0502030303020204"/>
              </a:rPr>
              <a:t>investigation?</a:t>
            </a:r>
            <a:endParaRPr sz="2800" dirty="0">
              <a:cs typeface="Candara" panose="020E0502030303020204"/>
            </a:endParaRPr>
          </a:p>
          <a:p>
            <a:pPr marL="527685">
              <a:lnSpc>
                <a:spcPct val="100000"/>
              </a:lnSpc>
              <a:spcBef>
                <a:spcPts val="400"/>
              </a:spcBef>
            </a:pPr>
            <a:r>
              <a:rPr sz="2400" spc="-15" dirty="0">
                <a:solidFill>
                  <a:srgbClr val="FF0000"/>
                </a:solidFill>
                <a:cs typeface="Candara" panose="020E0502030303020204"/>
              </a:rPr>
              <a:t>Hb</a:t>
            </a:r>
            <a:r>
              <a:rPr sz="2400" spc="-95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FF0000"/>
                </a:solidFill>
                <a:cs typeface="Candara" panose="020E0502030303020204"/>
              </a:rPr>
              <a:t>Elect</a:t>
            </a:r>
            <a:r>
              <a:rPr sz="2400" spc="-15" dirty="0">
                <a:solidFill>
                  <a:srgbClr val="FF0000"/>
                </a:solidFill>
                <a:cs typeface="Candara" panose="020E0502030303020204"/>
              </a:rPr>
              <a:t>rophor</a:t>
            </a:r>
            <a:r>
              <a:rPr sz="2400" spc="-20" dirty="0">
                <a:solidFill>
                  <a:srgbClr val="FF0000"/>
                </a:solidFill>
                <a:cs typeface="Candara" panose="020E0502030303020204"/>
              </a:rPr>
              <a:t>es</a:t>
            </a:r>
            <a:r>
              <a:rPr sz="2400" dirty="0">
                <a:solidFill>
                  <a:srgbClr val="FF0000"/>
                </a:solidFill>
                <a:cs typeface="Candara" panose="020E0502030303020204"/>
              </a:rPr>
              <a:t>i</a:t>
            </a:r>
            <a:r>
              <a:rPr sz="2400" spc="-10" dirty="0">
                <a:solidFill>
                  <a:srgbClr val="FF0000"/>
                </a:solidFill>
                <a:cs typeface="Candara" panose="020E0502030303020204"/>
              </a:rPr>
              <a:t>s.</a:t>
            </a:r>
            <a:endParaRPr sz="2400" dirty="0">
              <a:solidFill>
                <a:srgbClr val="FF0000"/>
              </a:solidFill>
              <a:cs typeface="Candara" panose="020E0502030303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634" y="2843409"/>
            <a:ext cx="4724629" cy="3672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7"/>
          <p:cNvSpPr/>
          <p:nvPr/>
        </p:nvSpPr>
        <p:spPr>
          <a:xfrm>
            <a:off x="6467582" y="547138"/>
            <a:ext cx="402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>
                <a:latin typeface="Candara" panose="020E0502030303020204"/>
                <a:cs typeface="Candara" panose="020E0502030303020204"/>
              </a:rPr>
              <a:t>Low mcv , low </a:t>
            </a:r>
            <a:r>
              <a:rPr lang="en-US" sz="2400" spc="-15" dirty="0" err="1">
                <a:latin typeface="Candara" panose="020E0502030303020204"/>
                <a:cs typeface="Candara" panose="020E0502030303020204"/>
              </a:rPr>
              <a:t>mch</a:t>
            </a:r>
            <a:r>
              <a:rPr lang="en-US" sz="2400" spc="-15" dirty="0">
                <a:latin typeface="Candara" panose="020E0502030303020204"/>
                <a:cs typeface="Candara" panose="020E0502030303020204"/>
              </a:rPr>
              <a:t> ,low </a:t>
            </a:r>
            <a:r>
              <a:rPr lang="en-US" sz="2400" spc="-15" dirty="0" err="1">
                <a:latin typeface="Candara" panose="020E0502030303020204"/>
                <a:cs typeface="Candara" panose="020E0502030303020204"/>
              </a:rPr>
              <a:t>retics</a:t>
            </a:r>
            <a:endParaRPr lang="en-US" sz="2400" dirty="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53052" y="2933424"/>
            <a:ext cx="5262274" cy="349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6583680" y="1086765"/>
            <a:ext cx="7812957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sz="2000" dirty="0">
                <a:cs typeface="Candara" panose="020E0502030303020204"/>
              </a:rPr>
              <a:t>1-</a:t>
            </a:r>
            <a:r>
              <a:rPr sz="2000" dirty="0">
                <a:cs typeface="Candara" panose="020E0502030303020204"/>
              </a:rPr>
              <a:t>Wh</a:t>
            </a:r>
            <a:r>
              <a:rPr sz="2000" spc="-10" dirty="0">
                <a:cs typeface="Candara" panose="020E0502030303020204"/>
              </a:rPr>
              <a:t>at’s</a:t>
            </a:r>
            <a:r>
              <a:rPr sz="2000" spc="5" dirty="0">
                <a:cs typeface="Candara" panose="020E0502030303020204"/>
              </a:rPr>
              <a:t> </a:t>
            </a:r>
            <a:r>
              <a:rPr sz="2000" dirty="0">
                <a:cs typeface="Candara" panose="020E0502030303020204"/>
              </a:rPr>
              <a:t>the type</a:t>
            </a:r>
            <a:r>
              <a:rPr sz="2000" spc="-10" dirty="0">
                <a:cs typeface="Candara" panose="020E0502030303020204"/>
              </a:rPr>
              <a:t> </a:t>
            </a:r>
            <a:r>
              <a:rPr sz="2000" dirty="0">
                <a:cs typeface="Candara" panose="020E0502030303020204"/>
              </a:rPr>
              <a:t>of</a:t>
            </a:r>
            <a:r>
              <a:rPr sz="2000" spc="-10" dirty="0">
                <a:cs typeface="Candara" panose="020E0502030303020204"/>
              </a:rPr>
              <a:t> </a:t>
            </a:r>
            <a:r>
              <a:rPr sz="2000" dirty="0">
                <a:cs typeface="Candara" panose="020E0502030303020204"/>
              </a:rPr>
              <a:t>this</a:t>
            </a:r>
            <a:r>
              <a:rPr sz="2000" spc="15" dirty="0">
                <a:cs typeface="Candara" panose="020E0502030303020204"/>
              </a:rPr>
              <a:t> </a:t>
            </a:r>
            <a:r>
              <a:rPr sz="2000" dirty="0">
                <a:cs typeface="Candara" panose="020E0502030303020204"/>
              </a:rPr>
              <a:t>an</a:t>
            </a:r>
            <a:r>
              <a:rPr sz="2000" spc="-10" dirty="0">
                <a:cs typeface="Candara" panose="020E0502030303020204"/>
              </a:rPr>
              <a:t>e</a:t>
            </a:r>
            <a:r>
              <a:rPr sz="2000" dirty="0">
                <a:cs typeface="Candara" panose="020E0502030303020204"/>
              </a:rPr>
              <a:t>mia?</a:t>
            </a:r>
            <a:r>
              <a:rPr sz="2000" spc="25" dirty="0">
                <a:cs typeface="Candara" panose="020E0502030303020204"/>
              </a:rPr>
              <a:t> </a:t>
            </a:r>
            <a:endParaRPr lang="en-US" sz="2000" spc="25" dirty="0">
              <a:cs typeface="Candara" panose="020E05020303030202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sz="2000" spc="-15" dirty="0" err="1">
                <a:solidFill>
                  <a:srgbClr val="FF0000"/>
                </a:solidFill>
                <a:cs typeface="Candara" panose="020E0502030303020204"/>
              </a:rPr>
              <a:t>Mi</a:t>
            </a:r>
            <a:r>
              <a:rPr sz="2000" spc="-5" dirty="0" err="1">
                <a:solidFill>
                  <a:srgbClr val="FF0000"/>
                </a:solidFill>
                <a:cs typeface="Candara" panose="020E0502030303020204"/>
              </a:rPr>
              <a:t>c</a:t>
            </a:r>
            <a:r>
              <a:rPr sz="2000" spc="-20" dirty="0" err="1">
                <a:solidFill>
                  <a:srgbClr val="FF0000"/>
                </a:solidFill>
                <a:cs typeface="Candara" panose="020E0502030303020204"/>
              </a:rPr>
              <a:t>ro</a:t>
            </a:r>
            <a:r>
              <a:rPr sz="2000" spc="-5" dirty="0" err="1">
                <a:solidFill>
                  <a:srgbClr val="FF0000"/>
                </a:solidFill>
                <a:cs typeface="Candara" panose="020E0502030303020204"/>
              </a:rPr>
              <a:t>c</a:t>
            </a:r>
            <a:r>
              <a:rPr sz="2000" spc="-15" dirty="0" err="1">
                <a:solidFill>
                  <a:srgbClr val="FF0000"/>
                </a:solidFill>
                <a:cs typeface="Candara" panose="020E0502030303020204"/>
              </a:rPr>
              <a:t>yti</a:t>
            </a:r>
            <a:r>
              <a:rPr sz="2000" spc="-10" dirty="0" err="1">
                <a:solidFill>
                  <a:srgbClr val="FF0000"/>
                </a:solidFill>
                <a:cs typeface="Candara" panose="020E0502030303020204"/>
              </a:rPr>
              <a:t>c</a:t>
            </a:r>
            <a:r>
              <a:rPr sz="2000" spc="-8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sz="2000" spc="-20" dirty="0">
                <a:solidFill>
                  <a:srgbClr val="FF0000"/>
                </a:solidFill>
                <a:cs typeface="Candara" panose="020E0502030303020204"/>
              </a:rPr>
              <a:t>H</a:t>
            </a:r>
            <a:r>
              <a:rPr sz="2000" spc="-5" dirty="0">
                <a:solidFill>
                  <a:srgbClr val="FF0000"/>
                </a:solidFill>
                <a:cs typeface="Candara" panose="020E0502030303020204"/>
              </a:rPr>
              <a:t>y</a:t>
            </a:r>
            <a:r>
              <a:rPr sz="2000" spc="-15" dirty="0">
                <a:solidFill>
                  <a:srgbClr val="FF0000"/>
                </a:solidFill>
                <a:cs typeface="Candara" panose="020E0502030303020204"/>
              </a:rPr>
              <a:t>p</a:t>
            </a:r>
            <a:r>
              <a:rPr sz="2000" spc="-25" dirty="0">
                <a:solidFill>
                  <a:srgbClr val="FF0000"/>
                </a:solidFill>
                <a:cs typeface="Candara" panose="020E0502030303020204"/>
              </a:rPr>
              <a:t>o</a:t>
            </a:r>
            <a:r>
              <a:rPr sz="2000" spc="-15" dirty="0">
                <a:solidFill>
                  <a:srgbClr val="FF0000"/>
                </a:solidFill>
                <a:cs typeface="Candara" panose="020E0502030303020204"/>
              </a:rPr>
              <a:t>ch</a:t>
            </a:r>
            <a:r>
              <a:rPr sz="2000" spc="-5" dirty="0">
                <a:solidFill>
                  <a:srgbClr val="FF0000"/>
                </a:solidFill>
                <a:cs typeface="Candara" panose="020E0502030303020204"/>
              </a:rPr>
              <a:t>r</a:t>
            </a:r>
            <a:r>
              <a:rPr sz="2000" spc="-15" dirty="0">
                <a:solidFill>
                  <a:srgbClr val="FF0000"/>
                </a:solidFill>
                <a:cs typeface="Candara" panose="020E0502030303020204"/>
              </a:rPr>
              <a:t>o</a:t>
            </a:r>
            <a:r>
              <a:rPr sz="2000" spc="-30" dirty="0">
                <a:solidFill>
                  <a:srgbClr val="FF0000"/>
                </a:solidFill>
                <a:cs typeface="Candara" panose="020E0502030303020204"/>
              </a:rPr>
              <a:t>m</a:t>
            </a:r>
            <a:r>
              <a:rPr sz="2000" spc="-10" dirty="0">
                <a:solidFill>
                  <a:srgbClr val="FF0000"/>
                </a:solidFill>
                <a:cs typeface="Candara" panose="020E0502030303020204"/>
              </a:rPr>
              <a:t>i</a:t>
            </a:r>
            <a:r>
              <a:rPr sz="2000" spc="0" dirty="0">
                <a:solidFill>
                  <a:srgbClr val="FF0000"/>
                </a:solidFill>
                <a:cs typeface="Candara" panose="020E0502030303020204"/>
              </a:rPr>
              <a:t>c</a:t>
            </a:r>
            <a:r>
              <a:rPr sz="2000" spc="-10" dirty="0">
                <a:solidFill>
                  <a:srgbClr val="FF0000"/>
                </a:solidFill>
                <a:cs typeface="Candara" panose="020E0502030303020204"/>
              </a:rPr>
              <a:t>.</a:t>
            </a:r>
            <a:endParaRPr sz="2000" dirty="0">
              <a:solidFill>
                <a:srgbClr val="FF0000"/>
              </a:solidFill>
              <a:cs typeface="Candara" panose="020E05020303030202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endParaRPr lang="en-US" sz="2000" spc="-20" dirty="0">
              <a:cs typeface="Candara" panose="020E05020303030202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sz="2000" spc="-20" dirty="0">
                <a:cs typeface="Candara" panose="020E0502030303020204"/>
              </a:rPr>
              <a:t>2-</a:t>
            </a:r>
            <a:r>
              <a:rPr sz="2000" spc="-20" dirty="0">
                <a:cs typeface="Candara" panose="020E0502030303020204"/>
              </a:rPr>
              <a:t>Wh</a:t>
            </a:r>
            <a:r>
              <a:rPr sz="2000" spc="-25" dirty="0">
                <a:cs typeface="Candara" panose="020E0502030303020204"/>
              </a:rPr>
              <a:t>a</a:t>
            </a:r>
            <a:r>
              <a:rPr sz="2000" spc="-10" dirty="0">
                <a:cs typeface="Candara" panose="020E0502030303020204"/>
              </a:rPr>
              <a:t>t</a:t>
            </a:r>
            <a:r>
              <a:rPr sz="2000" spc="-80" dirty="0">
                <a:cs typeface="Times New Roman" panose="02020603050405020304"/>
              </a:rPr>
              <a:t> </a:t>
            </a:r>
            <a:r>
              <a:rPr sz="2000" dirty="0">
                <a:cs typeface="Candara" panose="020E0502030303020204"/>
              </a:rPr>
              <a:t>2</a:t>
            </a:r>
            <a:r>
              <a:rPr sz="2000" spc="-75" dirty="0">
                <a:cs typeface="Times New Roman" panose="02020603050405020304"/>
              </a:rPr>
              <a:t> </a:t>
            </a:r>
            <a:r>
              <a:rPr sz="2000" dirty="0">
                <a:cs typeface="Candara" panose="020E0502030303020204"/>
              </a:rPr>
              <a:t>invest</a:t>
            </a:r>
            <a:r>
              <a:rPr sz="2000" spc="-10" dirty="0">
                <a:cs typeface="Candara" panose="020E0502030303020204"/>
              </a:rPr>
              <a:t>igatio</a:t>
            </a:r>
            <a:r>
              <a:rPr sz="2000" dirty="0">
                <a:cs typeface="Candara" panose="020E0502030303020204"/>
              </a:rPr>
              <a:t>ns</a:t>
            </a:r>
            <a:r>
              <a:rPr sz="2000" spc="-65" dirty="0">
                <a:cs typeface="Times New Roman" panose="02020603050405020304"/>
              </a:rPr>
              <a:t> </a:t>
            </a:r>
            <a:r>
              <a:rPr sz="2000" spc="-20" dirty="0">
                <a:cs typeface="Candara" panose="020E0502030303020204"/>
              </a:rPr>
              <a:t>yo</a:t>
            </a:r>
            <a:r>
              <a:rPr sz="2000" spc="-15" dirty="0">
                <a:cs typeface="Candara" panose="020E0502030303020204"/>
              </a:rPr>
              <a:t>u</a:t>
            </a:r>
            <a:r>
              <a:rPr sz="2000" spc="-80" dirty="0">
                <a:cs typeface="Times New Roman" panose="02020603050405020304"/>
              </a:rPr>
              <a:t> </a:t>
            </a:r>
            <a:r>
              <a:rPr sz="2000" spc="-15" dirty="0">
                <a:cs typeface="Candara" panose="020E0502030303020204"/>
              </a:rPr>
              <a:t>want</a:t>
            </a:r>
            <a:r>
              <a:rPr sz="2000" spc="-75" dirty="0">
                <a:cs typeface="Times New Roman" panose="02020603050405020304"/>
              </a:rPr>
              <a:t> </a:t>
            </a:r>
            <a:r>
              <a:rPr sz="2000" spc="-15" dirty="0">
                <a:cs typeface="Candara" panose="020E0502030303020204"/>
              </a:rPr>
              <a:t>to</a:t>
            </a:r>
            <a:r>
              <a:rPr sz="2000" spc="-80" dirty="0">
                <a:cs typeface="Times New Roman" panose="02020603050405020304"/>
              </a:rPr>
              <a:t> </a:t>
            </a:r>
            <a:r>
              <a:rPr sz="2000" dirty="0">
                <a:cs typeface="Candara" panose="020E0502030303020204"/>
              </a:rPr>
              <a:t>order?</a:t>
            </a:r>
            <a:endParaRPr lang="en-US" sz="2000" dirty="0">
              <a:cs typeface="Candara" panose="020E0502030303020204"/>
            </a:endParaRPr>
          </a:p>
          <a:p>
            <a:pPr marL="525780" indent="-513080"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sz="2000" spc="-15" dirty="0">
                <a:solidFill>
                  <a:srgbClr val="FF0000"/>
                </a:solidFill>
                <a:cs typeface="Candara" panose="020E0502030303020204"/>
              </a:rPr>
              <a:t>Hemoglobin</a:t>
            </a:r>
            <a:r>
              <a:rPr lang="en-US" sz="2000" spc="-85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000" spc="-10" dirty="0">
                <a:solidFill>
                  <a:srgbClr val="FF0000"/>
                </a:solidFill>
                <a:cs typeface="Candara" panose="020E0502030303020204"/>
              </a:rPr>
              <a:t>Elect</a:t>
            </a:r>
            <a:r>
              <a:rPr lang="en-US" sz="2000" spc="-15" dirty="0">
                <a:solidFill>
                  <a:srgbClr val="FF0000"/>
                </a:solidFill>
                <a:cs typeface="Candara" panose="020E0502030303020204"/>
              </a:rPr>
              <a:t>rophor</a:t>
            </a:r>
            <a:r>
              <a:rPr lang="en-US" sz="2000" spc="-20" dirty="0">
                <a:solidFill>
                  <a:srgbClr val="FF0000"/>
                </a:solidFill>
                <a:cs typeface="Candara" panose="020E0502030303020204"/>
              </a:rPr>
              <a:t>es</a:t>
            </a:r>
            <a:r>
              <a:rPr lang="en-US" sz="2000" dirty="0">
                <a:solidFill>
                  <a:srgbClr val="FF0000"/>
                </a:solidFill>
                <a:cs typeface="Candara" panose="020E0502030303020204"/>
              </a:rPr>
              <a:t>i</a:t>
            </a:r>
            <a:r>
              <a:rPr lang="en-US" sz="2000" spc="-10" dirty="0">
                <a:solidFill>
                  <a:srgbClr val="FF0000"/>
                </a:solidFill>
                <a:cs typeface="Candara" panose="020E0502030303020204"/>
              </a:rPr>
              <a:t>s,</a:t>
            </a:r>
            <a:r>
              <a:rPr lang="en-US" sz="2000" spc="-10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000" spc="-20" dirty="0">
                <a:solidFill>
                  <a:srgbClr val="FF0000"/>
                </a:solidFill>
                <a:cs typeface="Candara" panose="020E0502030303020204"/>
              </a:rPr>
              <a:t>F</a:t>
            </a:r>
            <a:r>
              <a:rPr lang="en-US" sz="2000" spc="-10" dirty="0">
                <a:solidFill>
                  <a:srgbClr val="FF0000"/>
                </a:solidFill>
                <a:cs typeface="Candara" panose="020E0502030303020204"/>
              </a:rPr>
              <a:t>erritin</a:t>
            </a:r>
            <a:r>
              <a:rPr lang="en-US" sz="2000" spc="-10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000" spc="-15" dirty="0">
                <a:solidFill>
                  <a:srgbClr val="FF0000"/>
                </a:solidFill>
                <a:cs typeface="Candara" panose="020E0502030303020204"/>
              </a:rPr>
              <a:t>Level.</a:t>
            </a: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endParaRPr sz="2000" dirty="0">
              <a:cs typeface="Candara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96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315" y="209005"/>
            <a:ext cx="6127843" cy="3046103"/>
          </a:xfrm>
        </p:spPr>
        <p:txBody>
          <a:bodyPr>
            <a:noAutofit/>
          </a:bodyPr>
          <a:lstStyle/>
          <a:p>
            <a:pPr algn="l" rtl="0"/>
            <a:r>
              <a:rPr lang="en-US" sz="2800" b="0" dirty="0">
                <a:solidFill>
                  <a:schemeClr val="tx1"/>
                </a:solidFill>
                <a:latin typeface="+mn-lt"/>
              </a:rPr>
              <a:t>1-Findings in blood film: </a:t>
            </a:r>
            <a:r>
              <a:rPr lang="en-US" sz="2800" b="0" dirty="0">
                <a:latin typeface="+mn-lt"/>
              </a:rPr>
              <a:t/>
            </a:r>
            <a:br>
              <a:rPr lang="en-US" sz="2800" b="0" dirty="0">
                <a:latin typeface="+mn-lt"/>
              </a:rPr>
            </a:br>
            <a:r>
              <a:rPr lang="en-US" sz="2800" b="0" dirty="0" err="1">
                <a:solidFill>
                  <a:srgbClr val="FF0000"/>
                </a:solidFill>
                <a:latin typeface="+mn-lt"/>
              </a:rPr>
              <a:t>Microcytic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&amp; Hypochromic RBCs</a:t>
            </a:r>
            <a:r>
              <a:rPr lang="en-US" sz="2800" b="0" dirty="0">
                <a:latin typeface="+mn-lt"/>
              </a:rPr>
              <a:t>.</a:t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latin typeface="+mn-lt"/>
              </a:rPr>
              <a:t/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2-How do differentiate between IDA &amp; Minor </a:t>
            </a:r>
            <a:r>
              <a:rPr lang="en-US" sz="2800" b="0" dirty="0" err="1">
                <a:solidFill>
                  <a:schemeClr val="tx1"/>
                </a:solidFill>
                <a:latin typeface="+mn-lt"/>
              </a:rPr>
              <a:t>thalasemia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b="0" dirty="0">
                <a:latin typeface="+mn-lt"/>
              </a:rPr>
              <a:t/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latin typeface="+mn-lt"/>
              </a:rPr>
              <a:t> 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RDW index &amp; </a:t>
            </a:r>
            <a:r>
              <a:rPr lang="en-US" sz="2800" b="0" dirty="0" err="1">
                <a:solidFill>
                  <a:srgbClr val="FF0000"/>
                </a:solidFill>
                <a:latin typeface="+mn-lt"/>
              </a:rPr>
              <a:t>Mentzer’s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index</a:t>
            </a:r>
            <a:endParaRPr lang="ar-JO" sz="2800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9" t="22629" r="28873" b="20043"/>
          <a:stretch>
            <a:fillRect/>
          </a:stretch>
        </p:blipFill>
        <p:spPr bwMode="auto">
          <a:xfrm>
            <a:off x="299860" y="3761154"/>
            <a:ext cx="4089260" cy="32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4"/>
          <p:cNvSpPr txBox="1"/>
          <p:nvPr/>
        </p:nvSpPr>
        <p:spPr>
          <a:xfrm>
            <a:off x="6714309" y="634354"/>
            <a:ext cx="5477691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2700" marR="1155065">
              <a:tabLst>
                <a:tab pos="537210" algn="l"/>
              </a:tabLst>
            </a:pPr>
            <a:r>
              <a:rPr lang="en-US" sz="2800" spc="-30" dirty="0">
                <a:cs typeface="Calibri Light" panose="020F0302020204030204"/>
              </a:rPr>
              <a:t>1-Wh</a:t>
            </a:r>
            <a:r>
              <a:rPr lang="en-US" sz="2800" spc="-55" dirty="0">
                <a:cs typeface="Calibri Light" panose="020F0302020204030204"/>
              </a:rPr>
              <a:t>a</a:t>
            </a:r>
            <a:r>
              <a:rPr lang="en-US" sz="2800" spc="-15" dirty="0">
                <a:cs typeface="Calibri Light" panose="020F0302020204030204"/>
              </a:rPr>
              <a:t>t</a:t>
            </a:r>
            <a:r>
              <a:rPr lang="en-US" sz="2800" spc="-100" dirty="0">
                <a:cs typeface="Times New Roman" panose="02020603050405020304"/>
              </a:rPr>
              <a:t> </a:t>
            </a:r>
            <a:r>
              <a:rPr lang="en-US" sz="2800" spc="-15" dirty="0">
                <a:cs typeface="Calibri Light" panose="020F0302020204030204"/>
              </a:rPr>
              <a:t>is</a:t>
            </a:r>
            <a:r>
              <a:rPr lang="en-US" sz="2800" spc="-100" dirty="0">
                <a:cs typeface="Times New Roman" panose="02020603050405020304"/>
              </a:rPr>
              <a:t> </a:t>
            </a:r>
            <a:r>
              <a:rPr lang="en-US" sz="2800" spc="-60" dirty="0">
                <a:cs typeface="Calibri Light" panose="020F0302020204030204"/>
              </a:rPr>
              <a:t>y</a:t>
            </a:r>
            <a:r>
              <a:rPr lang="en-US" sz="2800" spc="-30" dirty="0">
                <a:cs typeface="Calibri Light" panose="020F0302020204030204"/>
              </a:rPr>
              <a:t>ou</a:t>
            </a:r>
            <a:r>
              <a:rPr lang="en-US" sz="2800" spc="-15" dirty="0">
                <a:cs typeface="Calibri Light" panose="020F0302020204030204"/>
              </a:rPr>
              <a:t>r</a:t>
            </a:r>
            <a:r>
              <a:rPr lang="en-US" sz="2800" spc="-90" dirty="0">
                <a:cs typeface="Times New Roman" panose="02020603050405020304"/>
              </a:rPr>
              <a:t> </a:t>
            </a:r>
            <a:r>
              <a:rPr lang="en-US" sz="2800" spc="-20" dirty="0">
                <a:cs typeface="Calibri Light" panose="020F0302020204030204"/>
              </a:rPr>
              <a:t>diagnosis</a:t>
            </a:r>
            <a:r>
              <a:rPr lang="en-US" sz="2800" spc="-110" dirty="0">
                <a:cs typeface="Times New Roman" panose="02020603050405020304"/>
              </a:rPr>
              <a:t> </a:t>
            </a:r>
            <a:r>
              <a:rPr lang="en-US" sz="2800" spc="-20" dirty="0">
                <a:cs typeface="Calibri Light" panose="020F0302020204030204"/>
              </a:rPr>
              <a:t>?</a:t>
            </a:r>
            <a:r>
              <a:rPr lang="en-US" sz="2800" spc="-10" dirty="0">
                <a:cs typeface="Times New Roman" panose="02020603050405020304"/>
              </a:rPr>
              <a:t> </a:t>
            </a:r>
          </a:p>
          <a:p>
            <a:pPr marL="12700" marR="1155065">
              <a:tabLst>
                <a:tab pos="537210" algn="l"/>
              </a:tabLst>
            </a:pPr>
            <a:r>
              <a:rPr lang="en-US" sz="2800" spc="-25" dirty="0" smtClean="0">
                <a:solidFill>
                  <a:srgbClr val="FF0000"/>
                </a:solidFill>
                <a:cs typeface="Calibri Light" panose="020F0302020204030204"/>
              </a:rPr>
              <a:t>Thalass</a:t>
            </a:r>
            <a:r>
              <a:rPr lang="en-US" sz="2800" spc="5" dirty="0" smtClean="0">
                <a:solidFill>
                  <a:srgbClr val="FF0000"/>
                </a:solidFill>
                <a:cs typeface="Calibri Light" panose="020F0302020204030204"/>
              </a:rPr>
              <a:t>e</a:t>
            </a:r>
            <a:r>
              <a:rPr lang="en-US" sz="2800" spc="-25" dirty="0" smtClean="0">
                <a:solidFill>
                  <a:srgbClr val="FF0000"/>
                </a:solidFill>
                <a:cs typeface="Calibri Light" panose="020F0302020204030204"/>
              </a:rPr>
              <a:t>mia</a:t>
            </a:r>
            <a:endParaRPr lang="en-US" sz="2800" dirty="0">
              <a:solidFill>
                <a:srgbClr val="FF0000"/>
              </a:solidFill>
              <a:cs typeface="Times New Roman" panose="02020603050405020304"/>
            </a:endParaRPr>
          </a:p>
          <a:p>
            <a:pPr marL="12700" marR="1155065">
              <a:tabLst>
                <a:tab pos="537210" algn="l"/>
              </a:tabLst>
            </a:pPr>
            <a:r>
              <a:rPr lang="en-US" sz="2800" spc="-160" dirty="0" smtClean="0">
                <a:cs typeface="Calibri Light" panose="020F0302020204030204"/>
              </a:rPr>
              <a:t>2-W</a:t>
            </a:r>
            <a:r>
              <a:rPr lang="en-US" sz="2800" spc="-15" dirty="0" smtClean="0">
                <a:cs typeface="Calibri Light" panose="020F0302020204030204"/>
              </a:rPr>
              <a:t>ri</a:t>
            </a:r>
            <a:r>
              <a:rPr lang="en-US" sz="2800" spc="-50" dirty="0" smtClean="0">
                <a:cs typeface="Calibri Light" panose="020F0302020204030204"/>
              </a:rPr>
              <a:t>t</a:t>
            </a:r>
            <a:r>
              <a:rPr lang="en-US" sz="2800" spc="-20" dirty="0" smtClean="0">
                <a:cs typeface="Calibri Light" panose="020F0302020204030204"/>
              </a:rPr>
              <a:t>e</a:t>
            </a:r>
            <a:r>
              <a:rPr lang="en-US" sz="2800" spc="-100" dirty="0" smtClean="0">
                <a:cs typeface="Times New Roman" panose="02020603050405020304"/>
              </a:rPr>
              <a:t> </a:t>
            </a:r>
            <a:r>
              <a:rPr lang="en-US" sz="2800" spc="-15" dirty="0">
                <a:cs typeface="Calibri Light" panose="020F0302020204030204"/>
              </a:rPr>
              <a:t>t</a:t>
            </a:r>
            <a:r>
              <a:rPr lang="en-US" sz="2800" spc="-65" dirty="0">
                <a:cs typeface="Calibri Light" panose="020F0302020204030204"/>
              </a:rPr>
              <a:t>w</a:t>
            </a:r>
            <a:r>
              <a:rPr lang="en-US" sz="2800" spc="-25" dirty="0">
                <a:cs typeface="Calibri Light" panose="020F0302020204030204"/>
              </a:rPr>
              <a:t>o</a:t>
            </a:r>
            <a:r>
              <a:rPr lang="en-US" sz="2800" spc="-100" dirty="0">
                <a:cs typeface="Times New Roman" panose="02020603050405020304"/>
              </a:rPr>
              <a:t> </a:t>
            </a:r>
            <a:r>
              <a:rPr lang="en-US" sz="2800" spc="-35" dirty="0">
                <a:cs typeface="Calibri Light" panose="020F0302020204030204"/>
              </a:rPr>
              <a:t>m</a:t>
            </a:r>
            <a:r>
              <a:rPr lang="en-US" sz="2800" spc="-40" dirty="0">
                <a:cs typeface="Calibri Light" panose="020F0302020204030204"/>
              </a:rPr>
              <a:t>e</a:t>
            </a:r>
            <a:r>
              <a:rPr lang="en-US" sz="2800" spc="-20" dirty="0">
                <a:cs typeface="Calibri Light" panose="020F0302020204030204"/>
              </a:rPr>
              <a:t>thods</a:t>
            </a:r>
            <a:r>
              <a:rPr lang="en-US" sz="2800" spc="-10" dirty="0">
                <a:cs typeface="Times New Roman" panose="02020603050405020304"/>
              </a:rPr>
              <a:t> </a:t>
            </a:r>
            <a:r>
              <a:rPr lang="en-US" sz="2800" spc="-20" dirty="0">
                <a:cs typeface="Calibri Light" panose="020F0302020204030204"/>
              </a:rPr>
              <a:t>used</a:t>
            </a:r>
            <a:r>
              <a:rPr lang="en-US" sz="2800" spc="-105" dirty="0">
                <a:cs typeface="Times New Roman" panose="02020603050405020304"/>
              </a:rPr>
              <a:t> </a:t>
            </a:r>
            <a:r>
              <a:rPr lang="en-US" sz="2800" spc="-15" dirty="0">
                <a:cs typeface="Calibri Light" panose="020F0302020204030204"/>
              </a:rPr>
              <a:t>in</a:t>
            </a:r>
            <a:r>
              <a:rPr lang="en-US" sz="2800" spc="-100" dirty="0">
                <a:cs typeface="Times New Roman" panose="02020603050405020304"/>
              </a:rPr>
              <a:t> </a:t>
            </a:r>
            <a:r>
              <a:rPr lang="en-US" sz="2800" spc="-35" dirty="0">
                <a:cs typeface="Calibri Light" panose="020F0302020204030204"/>
              </a:rPr>
              <a:t>t</a:t>
            </a:r>
            <a:r>
              <a:rPr lang="en-US" sz="2800" spc="-75" dirty="0">
                <a:cs typeface="Calibri Light" panose="020F0302020204030204"/>
              </a:rPr>
              <a:t>r</a:t>
            </a:r>
            <a:r>
              <a:rPr lang="en-US" sz="2800" spc="-25" dirty="0">
                <a:cs typeface="Calibri Light" panose="020F0302020204030204"/>
              </a:rPr>
              <a:t>e</a:t>
            </a:r>
            <a:r>
              <a:rPr lang="en-US" sz="2800" spc="-50" dirty="0">
                <a:cs typeface="Calibri Light" panose="020F0302020204030204"/>
              </a:rPr>
              <a:t>a</a:t>
            </a:r>
            <a:r>
              <a:rPr lang="en-US" sz="2800" spc="-25" dirty="0">
                <a:cs typeface="Calibri Light" panose="020F0302020204030204"/>
              </a:rPr>
              <a:t>tme</a:t>
            </a:r>
            <a:r>
              <a:rPr lang="en-US" sz="2800" spc="-75" dirty="0">
                <a:cs typeface="Calibri Light" panose="020F0302020204030204"/>
              </a:rPr>
              <a:t>n</a:t>
            </a:r>
            <a:r>
              <a:rPr lang="en-US" sz="2800" spc="-15" dirty="0">
                <a:cs typeface="Calibri Light" panose="020F0302020204030204"/>
              </a:rPr>
              <a:t>t</a:t>
            </a:r>
            <a:r>
              <a:rPr lang="en-US" sz="2800" spc="-100" dirty="0">
                <a:cs typeface="Times New Roman" panose="02020603050405020304"/>
              </a:rPr>
              <a:t> </a:t>
            </a:r>
            <a:r>
              <a:rPr lang="en-US" sz="2800" spc="-20" dirty="0">
                <a:cs typeface="Calibri Light" panose="020F0302020204030204"/>
              </a:rPr>
              <a:t>?</a:t>
            </a:r>
            <a:endParaRPr lang="en-US" sz="2400" dirty="0"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lang="en-US" sz="2800" spc="-25" dirty="0">
                <a:solidFill>
                  <a:srgbClr val="FF0000"/>
                </a:solidFill>
                <a:cs typeface="Calibri Light" panose="020F0302020204030204"/>
              </a:rPr>
              <a:t>Blo</a:t>
            </a:r>
            <a:r>
              <a:rPr lang="en-US" sz="2800" spc="-15" dirty="0">
                <a:solidFill>
                  <a:srgbClr val="FF0000"/>
                </a:solidFill>
                <a:cs typeface="Calibri Light" panose="020F0302020204030204"/>
              </a:rPr>
              <a:t>o</a:t>
            </a:r>
            <a:r>
              <a:rPr lang="en-US" sz="2800" spc="-25" dirty="0">
                <a:solidFill>
                  <a:srgbClr val="FF0000"/>
                </a:solidFill>
                <a:cs typeface="Calibri Light" panose="020F0302020204030204"/>
              </a:rPr>
              <a:t>d</a:t>
            </a:r>
            <a:r>
              <a:rPr lang="en-US" sz="2800" spc="-95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800" spc="-305" dirty="0">
                <a:solidFill>
                  <a:srgbClr val="FF0000"/>
                </a:solidFill>
                <a:cs typeface="Calibri Light" panose="020F0302020204030204"/>
              </a:rPr>
              <a:t>T</a:t>
            </a:r>
            <a:r>
              <a:rPr lang="en-US" sz="2800" spc="-90" dirty="0">
                <a:solidFill>
                  <a:srgbClr val="FF0000"/>
                </a:solidFill>
                <a:cs typeface="Calibri Light" panose="020F0302020204030204"/>
              </a:rPr>
              <a:t>r</a:t>
            </a:r>
            <a:r>
              <a:rPr lang="en-US" sz="2800" spc="-20" dirty="0">
                <a:solidFill>
                  <a:srgbClr val="FF0000"/>
                </a:solidFill>
                <a:cs typeface="Calibri Light" panose="020F0302020204030204"/>
              </a:rPr>
              <a:t>an</a:t>
            </a:r>
            <a:r>
              <a:rPr lang="en-US" sz="2800" spc="-55" dirty="0">
                <a:solidFill>
                  <a:srgbClr val="FF0000"/>
                </a:solidFill>
                <a:cs typeface="Calibri Light" panose="020F0302020204030204"/>
              </a:rPr>
              <a:t>s</a:t>
            </a:r>
            <a:r>
              <a:rPr lang="en-US" sz="2800" spc="-15" dirty="0">
                <a:solidFill>
                  <a:srgbClr val="FF0000"/>
                </a:solidFill>
                <a:cs typeface="Calibri Light" panose="020F0302020204030204"/>
              </a:rPr>
              <a:t>fusio</a:t>
            </a:r>
            <a:r>
              <a:rPr lang="en-US" sz="2800" spc="-25" dirty="0">
                <a:solidFill>
                  <a:srgbClr val="FF0000"/>
                </a:solidFill>
                <a:cs typeface="Calibri Light" panose="020F0302020204030204"/>
              </a:rPr>
              <a:t>n</a:t>
            </a:r>
            <a:r>
              <a:rPr lang="en-US" sz="2800" spc="-95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800" spc="-10" dirty="0">
                <a:solidFill>
                  <a:srgbClr val="FF0000"/>
                </a:solidFill>
                <a:cs typeface="Calibri Light" panose="020F0302020204030204"/>
              </a:rPr>
              <a:t>,</a:t>
            </a:r>
            <a:r>
              <a:rPr lang="en-US" sz="2800" spc="-11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800" spc="-20" dirty="0">
                <a:solidFill>
                  <a:srgbClr val="FF0000"/>
                </a:solidFill>
                <a:cs typeface="Calibri Light" panose="020F0302020204030204"/>
              </a:rPr>
              <a:t>Bone marrow transplant </a:t>
            </a:r>
            <a:endParaRPr lang="en-US" sz="2800" dirty="0">
              <a:solidFill>
                <a:srgbClr val="FF0000"/>
              </a:solidFill>
              <a:cs typeface="Calibri Light" panose="020F0302020204030204"/>
            </a:endParaRPr>
          </a:p>
          <a:p>
            <a:pPr algn="l" rtl="0"/>
            <a:endParaRPr lang="en-US" sz="2800" dirty="0"/>
          </a:p>
        </p:txBody>
      </p:sp>
      <p:sp>
        <p:nvSpPr>
          <p:cNvPr id="7" name="object 3"/>
          <p:cNvSpPr/>
          <p:nvPr/>
        </p:nvSpPr>
        <p:spPr>
          <a:xfrm>
            <a:off x="8382109" y="3974988"/>
            <a:ext cx="3683508" cy="277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6492241" y="3944508"/>
            <a:ext cx="1787652" cy="2804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1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06" y="718457"/>
            <a:ext cx="9052559" cy="5721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13332" y="731520"/>
            <a:ext cx="4078668" cy="11210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proliferate and differentiate into different type on cells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given for </a:t>
            </a:r>
            <a:r>
              <a:rPr lang="en-US" dirty="0" err="1" smtClean="0"/>
              <a:t>cytopenias</a:t>
            </a:r>
            <a:r>
              <a:rPr lang="en-US" dirty="0" smtClean="0"/>
              <a:t> (hematopoietic transplant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8623" y="2897123"/>
            <a:ext cx="918464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804" y="386085"/>
            <a:ext cx="5863985" cy="348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2800" spc="-30" dirty="0">
                <a:solidFill>
                  <a:srgbClr val="003200"/>
                </a:solidFill>
                <a:cs typeface="Century Gothic" panose="020B0502020202020204"/>
              </a:rPr>
              <a:t> </a:t>
            </a:r>
            <a:r>
              <a:rPr lang="en-US" sz="2400" spc="-30" dirty="0">
                <a:solidFill>
                  <a:srgbClr val="003200"/>
                </a:solidFill>
                <a:cs typeface="Century Gothic" panose="020B0502020202020204"/>
              </a:rPr>
              <a:t>A</a:t>
            </a:r>
            <a:r>
              <a:rPr lang="en-US" sz="2400" spc="11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lang="en-US" sz="2400" dirty="0">
                <a:solidFill>
                  <a:srgbClr val="003200"/>
                </a:solidFill>
                <a:cs typeface="Century Gothic" panose="020B0502020202020204"/>
              </a:rPr>
              <a:t>6</a:t>
            </a:r>
            <a:r>
              <a:rPr lang="en-US" sz="2400" spc="114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lang="en-US" sz="2400" dirty="0">
                <a:solidFill>
                  <a:srgbClr val="003200"/>
                </a:solidFill>
                <a:cs typeface="Century Gothic" panose="020B0502020202020204"/>
              </a:rPr>
              <a:t>month</a:t>
            </a:r>
            <a:r>
              <a:rPr lang="en-US" sz="2400" spc="105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lang="en-US" sz="2400" spc="-5" dirty="0">
                <a:solidFill>
                  <a:srgbClr val="003200"/>
                </a:solidFill>
                <a:cs typeface="Century Gothic" panose="020B0502020202020204"/>
              </a:rPr>
              <a:t>ol</a:t>
            </a:r>
            <a:r>
              <a:rPr lang="en-US" sz="2400" dirty="0">
                <a:solidFill>
                  <a:srgbClr val="003200"/>
                </a:solidFill>
                <a:cs typeface="Century Gothic" panose="020B0502020202020204"/>
              </a:rPr>
              <a:t>d</a:t>
            </a:r>
            <a:r>
              <a:rPr lang="en-US" sz="2400" spc="11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lang="en-US" sz="2400" spc="-25" dirty="0">
                <a:solidFill>
                  <a:srgbClr val="003200"/>
                </a:solidFill>
                <a:cs typeface="Century Gothic" panose="020B0502020202020204"/>
              </a:rPr>
              <a:t>child</a:t>
            </a:r>
            <a:r>
              <a:rPr lang="en-US" sz="2400" spc="-10" dirty="0">
                <a:solidFill>
                  <a:srgbClr val="003200"/>
                </a:solidFill>
                <a:cs typeface="Century Gothic" panose="020B0502020202020204"/>
              </a:rPr>
              <a:t>,</a:t>
            </a:r>
            <a:r>
              <a:rPr lang="en-US" sz="2400" spc="11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lang="en-US" sz="2400" spc="-25" dirty="0">
                <a:solidFill>
                  <a:srgbClr val="003200"/>
                </a:solidFill>
                <a:cs typeface="Century Gothic" panose="020B0502020202020204"/>
              </a:rPr>
              <a:t>hi</a:t>
            </a:r>
            <a:r>
              <a:rPr lang="en-US" sz="2400" spc="-20" dirty="0">
                <a:solidFill>
                  <a:srgbClr val="003200"/>
                </a:solidFill>
                <a:cs typeface="Century Gothic" panose="020B0502020202020204"/>
              </a:rPr>
              <a:t>s</a:t>
            </a:r>
            <a:r>
              <a:rPr lang="en-US" sz="2400" spc="114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lang="en-US" sz="2400" spc="-25" dirty="0">
                <a:solidFill>
                  <a:srgbClr val="003200"/>
                </a:solidFill>
                <a:cs typeface="Century Gothic" panose="020B0502020202020204"/>
              </a:rPr>
              <a:t>mother </a:t>
            </a:r>
            <a:r>
              <a:rPr sz="2400" spc="-5" dirty="0">
                <a:solidFill>
                  <a:srgbClr val="003200"/>
                </a:solidFill>
                <a:cs typeface="Century Gothic" panose="020B0502020202020204"/>
              </a:rPr>
              <a:t>brough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t</a:t>
            </a:r>
            <a:r>
              <a:rPr sz="2400" spc="11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spc="-25" dirty="0">
                <a:solidFill>
                  <a:srgbClr val="003200"/>
                </a:solidFill>
                <a:cs typeface="Century Gothic" panose="020B0502020202020204"/>
              </a:rPr>
              <a:t>hi</a:t>
            </a:r>
            <a:r>
              <a:rPr sz="2400" spc="-35" dirty="0">
                <a:solidFill>
                  <a:srgbClr val="003200"/>
                </a:solidFill>
                <a:cs typeface="Century Gothic" panose="020B0502020202020204"/>
              </a:rPr>
              <a:t>m</a:t>
            </a:r>
            <a:r>
              <a:rPr sz="2400" spc="11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when</a:t>
            </a:r>
            <a:r>
              <a:rPr sz="2400" spc="11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003200"/>
                </a:solidFill>
                <a:cs typeface="Century Gothic" panose="020B0502020202020204"/>
              </a:rPr>
              <a:t>h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e</a:t>
            </a:r>
            <a:r>
              <a:rPr sz="2400" spc="105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003200"/>
                </a:solidFill>
                <a:cs typeface="Century Gothic" panose="020B0502020202020204"/>
              </a:rPr>
              <a:t>ha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d</a:t>
            </a:r>
            <a:r>
              <a:rPr sz="2400" spc="12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spc="-20" dirty="0">
                <a:solidFill>
                  <a:srgbClr val="003200"/>
                </a:solidFill>
                <a:cs typeface="Century Gothic" panose="020B0502020202020204"/>
              </a:rPr>
              <a:t>swollen</a:t>
            </a:r>
            <a:r>
              <a:rPr sz="2400" spc="-1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spc="-20" dirty="0">
                <a:solidFill>
                  <a:srgbClr val="003200"/>
                </a:solidFill>
                <a:cs typeface="Century Gothic" panose="020B0502020202020204"/>
              </a:rPr>
              <a:t>fingers.</a:t>
            </a:r>
            <a:endParaRPr sz="2400" dirty="0">
              <a:cs typeface="Century Gothic" panose="020B0502020202020204"/>
            </a:endParaRPr>
          </a:p>
          <a:p>
            <a:pPr marL="442595" indent="-429895">
              <a:lnSpc>
                <a:spcPct val="100000"/>
              </a:lnSpc>
              <a:buClr>
                <a:srgbClr val="003200"/>
              </a:buClr>
              <a:tabLst>
                <a:tab pos="443230" algn="l"/>
              </a:tabLst>
            </a:pPr>
            <a:endParaRPr lang="en-US" sz="2400" dirty="0">
              <a:solidFill>
                <a:srgbClr val="003200"/>
              </a:solidFill>
              <a:cs typeface="Century Gothic" panose="020B0502020202020204"/>
            </a:endParaRPr>
          </a:p>
          <a:p>
            <a:pPr marL="442595" indent="-429895">
              <a:lnSpc>
                <a:spcPct val="100000"/>
              </a:lnSpc>
              <a:buClr>
                <a:srgbClr val="003200"/>
              </a:buClr>
              <a:tabLst>
                <a:tab pos="443230" algn="l"/>
              </a:tabLst>
            </a:pPr>
            <a:r>
              <a:rPr lang="en-US" sz="2400" dirty="0">
                <a:solidFill>
                  <a:srgbClr val="003200"/>
                </a:solidFill>
                <a:cs typeface="Century Gothic" panose="020B0502020202020204"/>
              </a:rPr>
              <a:t>1-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What</a:t>
            </a:r>
            <a:r>
              <a:rPr sz="2400" spc="85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is</a:t>
            </a:r>
            <a:r>
              <a:rPr sz="2400" spc="105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the</a:t>
            </a:r>
            <a:r>
              <a:rPr sz="2400" spc="105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sign</a:t>
            </a:r>
            <a:r>
              <a:rPr sz="2400" spc="105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?</a:t>
            </a:r>
            <a:endParaRPr lang="en-US" sz="2400" dirty="0">
              <a:solidFill>
                <a:srgbClr val="003200"/>
              </a:solidFill>
              <a:cs typeface="Century Gothic" panose="020B0502020202020204"/>
            </a:endParaRPr>
          </a:p>
          <a:p>
            <a:pPr marL="442595" indent="-429895">
              <a:lnSpc>
                <a:spcPct val="100000"/>
              </a:lnSpc>
              <a:buClr>
                <a:srgbClr val="003200"/>
              </a:buClr>
              <a:tabLst>
                <a:tab pos="443230" algn="l"/>
              </a:tabLst>
            </a:pPr>
            <a:r>
              <a:rPr lang="en-US" sz="2400" spc="-20" dirty="0" err="1" smtClean="0">
                <a:solidFill>
                  <a:srgbClr val="FF0000"/>
                </a:solidFill>
                <a:cs typeface="Century Gothic" panose="020B0502020202020204"/>
              </a:rPr>
              <a:t>Dactyl</a:t>
            </a:r>
            <a:r>
              <a:rPr lang="en-US" sz="2400" dirty="0" err="1" smtClean="0">
                <a:solidFill>
                  <a:srgbClr val="FF0000"/>
                </a:solidFill>
                <a:cs typeface="Century Gothic" panose="020B0502020202020204"/>
              </a:rPr>
              <a:t>i</a:t>
            </a:r>
            <a:r>
              <a:rPr lang="en-US" sz="2400" spc="-10" dirty="0" err="1" smtClean="0">
                <a:solidFill>
                  <a:srgbClr val="FF0000"/>
                </a:solidFill>
                <a:cs typeface="Century Gothic" panose="020B0502020202020204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cs typeface="Century Gothic" panose="020B0502020202020204"/>
              </a:rPr>
              <a:t>i</a:t>
            </a:r>
            <a:r>
              <a:rPr lang="en-US" sz="2400" spc="-15" dirty="0" err="1" smtClean="0">
                <a:solidFill>
                  <a:srgbClr val="FF0000"/>
                </a:solidFill>
                <a:cs typeface="Century Gothic" panose="020B0502020202020204"/>
              </a:rPr>
              <a:t>s</a:t>
            </a:r>
            <a:endParaRPr lang="en-US" sz="2400" spc="-5" dirty="0">
              <a:solidFill>
                <a:srgbClr val="003200"/>
              </a:solidFill>
              <a:cs typeface="Century Gothic" panose="020B0502020202020204"/>
            </a:endParaRPr>
          </a:p>
          <a:p>
            <a:pPr marL="441960" indent="-429260">
              <a:lnSpc>
                <a:spcPts val="4245"/>
              </a:lnSpc>
              <a:buClr>
                <a:srgbClr val="003200"/>
              </a:buClr>
              <a:tabLst>
                <a:tab pos="442595" algn="l"/>
              </a:tabLst>
            </a:pPr>
            <a:r>
              <a:rPr lang="en-US" sz="2400" spc="-5" dirty="0">
                <a:solidFill>
                  <a:srgbClr val="003200"/>
                </a:solidFill>
                <a:cs typeface="Century Gothic" panose="020B0502020202020204"/>
              </a:rPr>
              <a:t>2-</a:t>
            </a:r>
            <a:r>
              <a:rPr sz="2400" spc="-5" dirty="0">
                <a:solidFill>
                  <a:srgbClr val="003200"/>
                </a:solidFill>
                <a:cs typeface="Century Gothic" panose="020B0502020202020204"/>
              </a:rPr>
              <a:t>What'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s</a:t>
            </a:r>
            <a:r>
              <a:rPr sz="2400" spc="100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dirty="0">
                <a:solidFill>
                  <a:srgbClr val="003200"/>
                </a:solidFill>
                <a:cs typeface="Century Gothic" panose="020B0502020202020204"/>
              </a:rPr>
              <a:t>the</a:t>
            </a:r>
            <a:r>
              <a:rPr sz="2400" spc="105" dirty="0">
                <a:solidFill>
                  <a:srgbClr val="003200"/>
                </a:solidFill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003200"/>
                </a:solidFill>
                <a:cs typeface="Century Gothic" panose="020B0502020202020204"/>
              </a:rPr>
              <a:t>diagnosis?</a:t>
            </a:r>
            <a:endParaRPr lang="en-US" sz="2400" spc="-5" dirty="0">
              <a:solidFill>
                <a:srgbClr val="003200"/>
              </a:solidFill>
              <a:cs typeface="Century Gothic" panose="020B0502020202020204"/>
            </a:endParaRPr>
          </a:p>
          <a:p>
            <a:pPr marL="441960" indent="-429260">
              <a:lnSpc>
                <a:spcPts val="4245"/>
              </a:lnSpc>
              <a:buClr>
                <a:srgbClr val="003200"/>
              </a:buClr>
              <a:tabLst>
                <a:tab pos="442595" algn="l"/>
              </a:tabLst>
            </a:pPr>
            <a:r>
              <a:rPr lang="en-US" sz="2400" spc="-20" dirty="0">
                <a:solidFill>
                  <a:srgbClr val="FF0000"/>
                </a:solidFill>
                <a:cs typeface="Century Gothic" panose="020B0502020202020204"/>
              </a:rPr>
              <a:t>S</a:t>
            </a:r>
            <a:r>
              <a:rPr lang="en-US" sz="2400" dirty="0">
                <a:solidFill>
                  <a:srgbClr val="FF0000"/>
                </a:solidFill>
                <a:cs typeface="Century Gothic" panose="020B0502020202020204"/>
              </a:rPr>
              <a:t>i</a:t>
            </a:r>
            <a:r>
              <a:rPr lang="en-US" sz="2400" spc="-15" dirty="0">
                <a:solidFill>
                  <a:srgbClr val="FF0000"/>
                </a:solidFill>
                <a:cs typeface="Century Gothic" panose="020B0502020202020204"/>
              </a:rPr>
              <a:t>ckle</a:t>
            </a:r>
            <a:r>
              <a:rPr lang="en-US" sz="2400" spc="7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400" spc="-15" dirty="0">
                <a:solidFill>
                  <a:srgbClr val="FF0000"/>
                </a:solidFill>
                <a:cs typeface="Century Gothic" panose="020B0502020202020204"/>
              </a:rPr>
              <a:t>cell</a:t>
            </a:r>
            <a:r>
              <a:rPr lang="en-US" sz="2400" spc="8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2400" spc="-25" dirty="0">
                <a:solidFill>
                  <a:srgbClr val="FF0000"/>
                </a:solidFill>
                <a:cs typeface="Century Gothic" panose="020B0502020202020204"/>
              </a:rPr>
              <a:t>an</a:t>
            </a:r>
            <a:r>
              <a:rPr lang="en-US" sz="2400" spc="-35" dirty="0">
                <a:solidFill>
                  <a:srgbClr val="FF0000"/>
                </a:solidFill>
                <a:cs typeface="Century Gothic" panose="020B0502020202020204"/>
              </a:rPr>
              <a:t>e</a:t>
            </a:r>
            <a:r>
              <a:rPr lang="en-US" sz="2400" spc="-30" dirty="0">
                <a:solidFill>
                  <a:srgbClr val="FF0000"/>
                </a:solidFill>
                <a:cs typeface="Century Gothic" panose="020B0502020202020204"/>
              </a:rPr>
              <a:t>m</a:t>
            </a:r>
            <a:r>
              <a:rPr lang="en-US" sz="2400" dirty="0">
                <a:solidFill>
                  <a:srgbClr val="FF0000"/>
                </a:solidFill>
                <a:cs typeface="Century Gothic" panose="020B0502020202020204"/>
              </a:rPr>
              <a:t>i</a:t>
            </a:r>
            <a:r>
              <a:rPr lang="en-US" sz="2400" spc="-20" dirty="0">
                <a:solidFill>
                  <a:srgbClr val="FF0000"/>
                </a:solidFill>
                <a:cs typeface="Century Gothic" panose="020B0502020202020204"/>
              </a:rPr>
              <a:t>a</a:t>
            </a:r>
            <a:endParaRPr lang="en-US" sz="2400" dirty="0">
              <a:solidFill>
                <a:srgbClr val="FF0000"/>
              </a:solidFill>
              <a:cs typeface="Century Gothic" panose="020B0502020202020204"/>
            </a:endParaRPr>
          </a:p>
          <a:p>
            <a:pPr marL="441960" indent="-429260">
              <a:lnSpc>
                <a:spcPts val="4245"/>
              </a:lnSpc>
              <a:buClr>
                <a:srgbClr val="003200"/>
              </a:buClr>
              <a:tabLst>
                <a:tab pos="442595" algn="l"/>
              </a:tabLst>
            </a:pPr>
            <a:endParaRPr sz="2800" dirty="0">
              <a:cs typeface="Century Gothic" panose="020B0502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804" y="3358895"/>
            <a:ext cx="4466259" cy="3355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6165669" y="321892"/>
            <a:ext cx="5924127" cy="309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26415" algn="l"/>
              </a:tabLst>
            </a:pPr>
            <a:r>
              <a:rPr lang="en-US" sz="2800" spc="-10" dirty="0">
                <a:cs typeface="Candara" panose="020E0502030303020204"/>
              </a:rPr>
              <a:t>Anemic baby with splenomegaly .</a:t>
            </a:r>
          </a:p>
          <a:p>
            <a:pPr marL="12700">
              <a:tabLst>
                <a:tab pos="526415" algn="l"/>
              </a:tabLst>
            </a:pPr>
            <a:endParaRPr lang="ar-SA" sz="2800" spc="-10" dirty="0">
              <a:cs typeface="Candara" panose="020E0502030303020204"/>
            </a:endParaRPr>
          </a:p>
          <a:p>
            <a:pPr marL="12700">
              <a:lnSpc>
                <a:spcPct val="100000"/>
              </a:lnSpc>
              <a:tabLst>
                <a:tab pos="526415" algn="l"/>
              </a:tabLst>
            </a:pPr>
            <a:r>
              <a:rPr lang="en-US" sz="2800" spc="-20" dirty="0">
                <a:cs typeface="Candara" panose="020E0502030303020204"/>
              </a:rPr>
              <a:t>1-What</a:t>
            </a:r>
            <a:r>
              <a:rPr lang="en-US" sz="2800" spc="-114" dirty="0">
                <a:cs typeface="Times New Roman" panose="02020603050405020304"/>
              </a:rPr>
              <a:t> </a:t>
            </a:r>
            <a:r>
              <a:rPr lang="en-US" sz="2800" spc="-5" dirty="0">
                <a:cs typeface="Candara" panose="020E0502030303020204"/>
              </a:rPr>
              <a:t>i</a:t>
            </a:r>
            <a:r>
              <a:rPr lang="en-US" sz="2800" dirty="0">
                <a:cs typeface="Candara" panose="020E0502030303020204"/>
              </a:rPr>
              <a:t>s</a:t>
            </a:r>
            <a:r>
              <a:rPr lang="en-US" sz="2800" spc="-95" dirty="0">
                <a:cs typeface="Times New Roman" panose="02020603050405020304"/>
              </a:rPr>
              <a:t> </a:t>
            </a:r>
            <a:r>
              <a:rPr lang="en-US" sz="2800" spc="-10" dirty="0">
                <a:cs typeface="Candara" panose="020E0502030303020204"/>
              </a:rPr>
              <a:t>t</a:t>
            </a:r>
            <a:r>
              <a:rPr lang="en-US" sz="2800" spc="-15" dirty="0">
                <a:cs typeface="Candara" panose="020E0502030303020204"/>
              </a:rPr>
              <a:t>he</a:t>
            </a:r>
            <a:r>
              <a:rPr lang="en-US" sz="2800" spc="-95" dirty="0">
                <a:cs typeface="Times New Roman" panose="02020603050405020304"/>
              </a:rPr>
              <a:t> </a:t>
            </a:r>
            <a:r>
              <a:rPr lang="en-US" sz="2800" spc="-15" dirty="0">
                <a:cs typeface="Candara" panose="020E0502030303020204"/>
              </a:rPr>
              <a:t>type</a:t>
            </a:r>
            <a:r>
              <a:rPr lang="en-US" sz="2800" spc="-95" dirty="0">
                <a:cs typeface="Times New Roman" panose="02020603050405020304"/>
              </a:rPr>
              <a:t> </a:t>
            </a:r>
            <a:r>
              <a:rPr lang="en-US" sz="2800" spc="-15" dirty="0">
                <a:cs typeface="Candara" panose="020E0502030303020204"/>
              </a:rPr>
              <a:t>of</a:t>
            </a:r>
            <a:r>
              <a:rPr lang="en-US" sz="2800" spc="-90" dirty="0">
                <a:cs typeface="Times New Roman" panose="02020603050405020304"/>
              </a:rPr>
              <a:t> </a:t>
            </a:r>
            <a:r>
              <a:rPr lang="en-US" sz="2800" spc="-15" dirty="0">
                <a:cs typeface="Candara" panose="020E0502030303020204"/>
              </a:rPr>
              <a:t>his </a:t>
            </a:r>
            <a:r>
              <a:rPr lang="en-US" sz="2800" spc="-20" dirty="0">
                <a:cs typeface="Candara" panose="020E0502030303020204"/>
              </a:rPr>
              <a:t>an</a:t>
            </a:r>
            <a:r>
              <a:rPr lang="en-US" sz="2800" spc="-30" dirty="0">
                <a:cs typeface="Candara" panose="020E0502030303020204"/>
              </a:rPr>
              <a:t>e</a:t>
            </a:r>
            <a:r>
              <a:rPr lang="en-US" sz="2800" spc="-15" dirty="0">
                <a:cs typeface="Candara" panose="020E0502030303020204"/>
              </a:rPr>
              <a:t>mia?</a:t>
            </a:r>
            <a:endParaRPr lang="en-US" sz="2800" dirty="0">
              <a:cs typeface="Candara" panose="020E0502030303020204"/>
            </a:endParaRPr>
          </a:p>
          <a:p>
            <a:pPr marL="12700">
              <a:lnSpc>
                <a:spcPct val="100000"/>
              </a:lnSpc>
              <a:tabLst>
                <a:tab pos="526415" algn="l"/>
              </a:tabLst>
            </a:pPr>
            <a:r>
              <a:rPr sz="2800" dirty="0">
                <a:solidFill>
                  <a:srgbClr val="FF0000"/>
                </a:solidFill>
                <a:cs typeface="Candara" panose="020E0502030303020204"/>
              </a:rPr>
              <a:t>Thalassemia</a:t>
            </a:r>
            <a:r>
              <a:rPr sz="2800" spc="-6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sz="2800" spc="-15" dirty="0">
                <a:solidFill>
                  <a:srgbClr val="FF0000"/>
                </a:solidFill>
                <a:cs typeface="Candara" panose="020E0502030303020204"/>
              </a:rPr>
              <a:t>Ane</a:t>
            </a:r>
            <a:r>
              <a:rPr sz="2800" spc="-35" dirty="0">
                <a:solidFill>
                  <a:srgbClr val="FF0000"/>
                </a:solidFill>
                <a:cs typeface="Candara" panose="020E0502030303020204"/>
              </a:rPr>
              <a:t>m</a:t>
            </a:r>
            <a:r>
              <a:rPr sz="2800" dirty="0">
                <a:solidFill>
                  <a:srgbClr val="FF0000"/>
                </a:solidFill>
                <a:cs typeface="Candara" panose="020E0502030303020204"/>
              </a:rPr>
              <a:t>ia.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tabLst>
                <a:tab pos="526415" algn="l"/>
              </a:tabLst>
            </a:pPr>
            <a:r>
              <a:rPr lang="en-US" sz="2800" spc="-10" dirty="0">
                <a:cs typeface="Candara" panose="020E0502030303020204"/>
              </a:rPr>
              <a:t>2-</a:t>
            </a:r>
            <a:r>
              <a:rPr sz="2800" spc="-20" dirty="0">
                <a:cs typeface="Candara" panose="020E0502030303020204"/>
              </a:rPr>
              <a:t>What</a:t>
            </a:r>
            <a:r>
              <a:rPr sz="2800" spc="-114" dirty="0">
                <a:cs typeface="Times New Roman" panose="02020603050405020304"/>
              </a:rPr>
              <a:t> </a:t>
            </a:r>
            <a:r>
              <a:rPr sz="2800" spc="-5" dirty="0">
                <a:cs typeface="Candara" panose="020E0502030303020204"/>
              </a:rPr>
              <a:t>i</a:t>
            </a:r>
            <a:r>
              <a:rPr sz="2800" dirty="0">
                <a:cs typeface="Candara" panose="020E0502030303020204"/>
              </a:rPr>
              <a:t>s</a:t>
            </a:r>
            <a:r>
              <a:rPr sz="2800" spc="-95" dirty="0">
                <a:cs typeface="Times New Roman" panose="02020603050405020304"/>
              </a:rPr>
              <a:t> </a:t>
            </a:r>
            <a:r>
              <a:rPr sz="2800" spc="-10" dirty="0">
                <a:cs typeface="Candara" panose="020E0502030303020204"/>
              </a:rPr>
              <a:t>t</a:t>
            </a:r>
            <a:r>
              <a:rPr sz="2800" spc="-15" dirty="0">
                <a:cs typeface="Candara" panose="020E0502030303020204"/>
              </a:rPr>
              <a:t>he</a:t>
            </a:r>
            <a:r>
              <a:rPr sz="2800" spc="-95" dirty="0">
                <a:cs typeface="Times New Roman" panose="02020603050405020304"/>
              </a:rPr>
              <a:t> </a:t>
            </a:r>
            <a:r>
              <a:rPr sz="2800" spc="-20" dirty="0">
                <a:cs typeface="Candara" panose="020E0502030303020204"/>
              </a:rPr>
              <a:t>di</a:t>
            </a:r>
            <a:r>
              <a:rPr sz="2800" spc="-30" dirty="0">
                <a:cs typeface="Candara" panose="020E0502030303020204"/>
              </a:rPr>
              <a:t>a</a:t>
            </a:r>
            <a:r>
              <a:rPr sz="2800" spc="-20" dirty="0">
                <a:cs typeface="Candara" panose="020E0502030303020204"/>
              </a:rPr>
              <a:t>g</a:t>
            </a:r>
            <a:r>
              <a:rPr sz="2800" spc="-30" dirty="0">
                <a:cs typeface="Candara" panose="020E0502030303020204"/>
              </a:rPr>
              <a:t>n</a:t>
            </a:r>
            <a:r>
              <a:rPr sz="2800" spc="-15" dirty="0">
                <a:cs typeface="Candara" panose="020E0502030303020204"/>
              </a:rPr>
              <a:t>ostic</a:t>
            </a:r>
            <a:r>
              <a:rPr sz="2800" spc="-75" dirty="0">
                <a:cs typeface="Times New Roman" panose="02020603050405020304"/>
              </a:rPr>
              <a:t> </a:t>
            </a:r>
            <a:r>
              <a:rPr sz="2800" spc="-15" dirty="0">
                <a:cs typeface="Candara" panose="020E0502030303020204"/>
              </a:rPr>
              <a:t>test</a:t>
            </a:r>
            <a:r>
              <a:rPr lang="en-US" sz="2800" spc="-15" dirty="0">
                <a:cs typeface="Candara" panose="020E0502030303020204"/>
              </a:rPr>
              <a:t> </a:t>
            </a:r>
            <a:r>
              <a:rPr sz="2800" spc="-15" dirty="0">
                <a:cs typeface="Candara" panose="020E0502030303020204"/>
              </a:rPr>
              <a:t>i</a:t>
            </a:r>
            <a:r>
              <a:rPr sz="2800" spc="-20" dirty="0">
                <a:cs typeface="Candara" panose="020E0502030303020204"/>
              </a:rPr>
              <a:t>n</a:t>
            </a:r>
            <a:r>
              <a:rPr sz="2800" spc="-105" dirty="0">
                <a:cs typeface="Times New Roman" panose="02020603050405020304"/>
              </a:rPr>
              <a:t> </a:t>
            </a:r>
            <a:r>
              <a:rPr sz="2800" spc="-15" dirty="0">
                <a:cs typeface="Candara" panose="020E0502030303020204"/>
              </a:rPr>
              <a:t>this</a:t>
            </a:r>
            <a:r>
              <a:rPr sz="2800" spc="-90" dirty="0">
                <a:cs typeface="Times New Roman" panose="02020603050405020304"/>
              </a:rPr>
              <a:t> </a:t>
            </a:r>
            <a:r>
              <a:rPr sz="2800" spc="-20" dirty="0">
                <a:cs typeface="Candara" panose="020E0502030303020204"/>
              </a:rPr>
              <a:t>case?</a:t>
            </a:r>
            <a:endParaRPr lang="en-US" sz="2800" dirty="0">
              <a:cs typeface="Candara" panose="020E0502030303020204"/>
            </a:endParaRPr>
          </a:p>
          <a:p>
            <a:pPr marL="12700">
              <a:lnSpc>
                <a:spcPct val="100000"/>
              </a:lnSpc>
              <a:tabLst>
                <a:tab pos="526415" algn="l"/>
              </a:tabLst>
            </a:pPr>
            <a:r>
              <a:rPr sz="2800" spc="-20" dirty="0" err="1">
                <a:solidFill>
                  <a:srgbClr val="FF0000"/>
                </a:solidFill>
                <a:cs typeface="Candara" panose="020E0502030303020204"/>
              </a:rPr>
              <a:t>Hb</a:t>
            </a:r>
            <a:r>
              <a:rPr sz="2800" spc="-20" dirty="0">
                <a:solidFill>
                  <a:srgbClr val="FF0000"/>
                </a:solidFill>
                <a:cs typeface="Candara" panose="020E0502030303020204"/>
              </a:rPr>
              <a:t>-</a:t>
            </a:r>
            <a:r>
              <a:rPr sz="2800" spc="-5" dirty="0">
                <a:solidFill>
                  <a:srgbClr val="FF0000"/>
                </a:solidFill>
                <a:cs typeface="Candara" panose="020E0502030303020204"/>
              </a:rPr>
              <a:t>e</a:t>
            </a:r>
            <a:r>
              <a:rPr sz="2800" dirty="0">
                <a:solidFill>
                  <a:srgbClr val="FF0000"/>
                </a:solidFill>
                <a:cs typeface="Candara" panose="020E0502030303020204"/>
              </a:rPr>
              <a:t>l</a:t>
            </a:r>
            <a:r>
              <a:rPr sz="2800" spc="-5" dirty="0">
                <a:solidFill>
                  <a:srgbClr val="FF0000"/>
                </a:solidFill>
                <a:cs typeface="Candara" panose="020E0502030303020204"/>
              </a:rPr>
              <a:t>ect</a:t>
            </a:r>
            <a:r>
              <a:rPr sz="2800" dirty="0">
                <a:solidFill>
                  <a:srgbClr val="FF0000"/>
                </a:solidFill>
                <a:cs typeface="Candara" panose="020E0502030303020204"/>
              </a:rPr>
              <a:t>r</a:t>
            </a:r>
            <a:r>
              <a:rPr sz="2800" spc="-15" dirty="0">
                <a:solidFill>
                  <a:srgbClr val="FF0000"/>
                </a:solidFill>
                <a:cs typeface="Candara" panose="020E0502030303020204"/>
              </a:rPr>
              <a:t>ophor</a:t>
            </a:r>
            <a:r>
              <a:rPr sz="2800" spc="-20" dirty="0">
                <a:solidFill>
                  <a:srgbClr val="FF0000"/>
                </a:solidFill>
                <a:cs typeface="Candara" panose="020E0502030303020204"/>
              </a:rPr>
              <a:t>es</a:t>
            </a:r>
            <a:r>
              <a:rPr sz="2800" dirty="0">
                <a:solidFill>
                  <a:srgbClr val="FF0000"/>
                </a:solidFill>
                <a:cs typeface="Candara" panose="020E0502030303020204"/>
              </a:rPr>
              <a:t>i</a:t>
            </a:r>
            <a:r>
              <a:rPr sz="2800" spc="-10" dirty="0">
                <a:solidFill>
                  <a:srgbClr val="FF0000"/>
                </a:solidFill>
                <a:cs typeface="Candara" panose="020E0502030303020204"/>
              </a:rPr>
              <a:t>s.</a:t>
            </a:r>
            <a:endParaRPr sz="2800" dirty="0">
              <a:solidFill>
                <a:srgbClr val="FF0000"/>
              </a:solidFill>
              <a:cs typeface="Candara" panose="020E0502030303020204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292087" y="3460467"/>
            <a:ext cx="3810000" cy="3254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8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02" y="424870"/>
            <a:ext cx="6140508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dirty="0">
                <a:cs typeface="Candara" panose="020E0502030303020204"/>
              </a:rPr>
              <a:t>1-</a:t>
            </a:r>
            <a:r>
              <a:rPr dirty="0">
                <a:cs typeface="Candara" panose="020E0502030303020204"/>
              </a:rPr>
              <a:t>What</a:t>
            </a:r>
            <a:r>
              <a:rPr spc="5" dirty="0">
                <a:cs typeface="Candara" panose="020E0502030303020204"/>
              </a:rPr>
              <a:t>’</a:t>
            </a:r>
            <a:r>
              <a:rPr dirty="0">
                <a:cs typeface="Candara" panose="020E0502030303020204"/>
              </a:rPr>
              <a:t>s</a:t>
            </a:r>
            <a:r>
              <a:rPr spc="-50" dirty="0">
                <a:cs typeface="Candara" panose="020E0502030303020204"/>
              </a:rPr>
              <a:t> </a:t>
            </a:r>
            <a:r>
              <a:rPr dirty="0">
                <a:cs typeface="Candara" panose="020E0502030303020204"/>
              </a:rPr>
              <a:t>this</a:t>
            </a:r>
            <a:r>
              <a:rPr spc="-30" dirty="0">
                <a:cs typeface="Candara" panose="020E0502030303020204"/>
              </a:rPr>
              <a:t> </a:t>
            </a:r>
            <a:r>
              <a:rPr spc="5" dirty="0">
                <a:cs typeface="Candara" panose="020E0502030303020204"/>
              </a:rPr>
              <a:t>x</a:t>
            </a:r>
            <a:r>
              <a:rPr dirty="0">
                <a:cs typeface="Candara" panose="020E0502030303020204"/>
              </a:rPr>
              <a:t>-</a:t>
            </a:r>
            <a:r>
              <a:rPr spc="-5" dirty="0">
                <a:cs typeface="Candara" panose="020E0502030303020204"/>
              </a:rPr>
              <a:t>r</a:t>
            </a:r>
            <a:r>
              <a:rPr spc="5" dirty="0">
                <a:cs typeface="Candara" panose="020E0502030303020204"/>
              </a:rPr>
              <a:t>a</a:t>
            </a:r>
            <a:r>
              <a:rPr dirty="0">
                <a:cs typeface="Candara" panose="020E0502030303020204"/>
              </a:rPr>
              <a:t>y</a:t>
            </a:r>
            <a:r>
              <a:rPr spc="-114" dirty="0">
                <a:cs typeface="Times New Roman" panose="02020603050405020304"/>
              </a:rPr>
              <a:t> </a:t>
            </a:r>
            <a:r>
              <a:rPr spc="-5" dirty="0">
                <a:cs typeface="Candara" panose="020E0502030303020204"/>
              </a:rPr>
              <a:t>sign</a:t>
            </a:r>
            <a:r>
              <a:rPr dirty="0">
                <a:cs typeface="Candara" panose="020E0502030303020204"/>
              </a:rPr>
              <a:t>?</a:t>
            </a:r>
            <a:r>
              <a:rPr spc="-95" dirty="0">
                <a:cs typeface="Times New Roman" panose="02020603050405020304"/>
              </a:rPr>
              <a:t> </a:t>
            </a:r>
            <a:endParaRPr lang="en-US" spc="-95" dirty="0">
              <a:cs typeface="Times New Roman" panose="020206030504050203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spc="-20" dirty="0">
                <a:solidFill>
                  <a:srgbClr val="FF0000"/>
                </a:solidFill>
                <a:cs typeface="Candara" panose="020E0502030303020204"/>
              </a:rPr>
              <a:t>Sun</a:t>
            </a:r>
            <a:r>
              <a:rPr spc="-15" dirty="0">
                <a:solidFill>
                  <a:srgbClr val="FF0000"/>
                </a:solidFill>
                <a:cs typeface="Candara" panose="020E0502030303020204"/>
              </a:rPr>
              <a:t>-</a:t>
            </a:r>
            <a:r>
              <a:rPr dirty="0">
                <a:solidFill>
                  <a:srgbClr val="FF0000"/>
                </a:solidFill>
                <a:cs typeface="Candara" panose="020E0502030303020204"/>
              </a:rPr>
              <a:t>r</a:t>
            </a:r>
            <a:r>
              <a:rPr spc="-15" dirty="0">
                <a:solidFill>
                  <a:srgbClr val="FF0000"/>
                </a:solidFill>
                <a:cs typeface="Candara" panose="020E0502030303020204"/>
              </a:rPr>
              <a:t>ay</a:t>
            </a:r>
            <a:r>
              <a:rPr spc="-8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spc="-10" dirty="0">
                <a:solidFill>
                  <a:srgbClr val="FF0000"/>
                </a:solidFill>
                <a:cs typeface="Candara" panose="020E0502030303020204"/>
              </a:rPr>
              <a:t>o</a:t>
            </a:r>
            <a:r>
              <a:rPr dirty="0">
                <a:solidFill>
                  <a:srgbClr val="FF0000"/>
                </a:solidFill>
                <a:cs typeface="Candara" panose="020E0502030303020204"/>
              </a:rPr>
              <a:t>r</a:t>
            </a:r>
            <a:r>
              <a:rPr spc="-8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spc="-30" dirty="0">
                <a:solidFill>
                  <a:srgbClr val="FF0000"/>
                </a:solidFill>
                <a:cs typeface="Candara" panose="020E0502030303020204"/>
              </a:rPr>
              <a:t>H</a:t>
            </a:r>
            <a:r>
              <a:rPr spc="-10" dirty="0">
                <a:solidFill>
                  <a:srgbClr val="FF0000"/>
                </a:solidFill>
                <a:cs typeface="Candara" panose="020E0502030303020204"/>
              </a:rPr>
              <a:t>ai</a:t>
            </a:r>
            <a:r>
              <a:rPr spc="-5" dirty="0">
                <a:solidFill>
                  <a:srgbClr val="FF0000"/>
                </a:solidFill>
                <a:cs typeface="Candara" panose="020E0502030303020204"/>
              </a:rPr>
              <a:t>r</a:t>
            </a:r>
            <a:r>
              <a:rPr spc="-15" dirty="0">
                <a:solidFill>
                  <a:srgbClr val="FF0000"/>
                </a:solidFill>
                <a:cs typeface="Candara" panose="020E0502030303020204"/>
              </a:rPr>
              <a:t>-o</a:t>
            </a:r>
            <a:r>
              <a:rPr spc="-20" dirty="0">
                <a:solidFill>
                  <a:srgbClr val="FF0000"/>
                </a:solidFill>
                <a:cs typeface="Candara" panose="020E0502030303020204"/>
              </a:rPr>
              <a:t>n-en</a:t>
            </a:r>
            <a:r>
              <a:rPr spc="-15" dirty="0">
                <a:solidFill>
                  <a:srgbClr val="FF0000"/>
                </a:solidFill>
                <a:cs typeface="Candara" panose="020E0502030303020204"/>
              </a:rPr>
              <a:t>d</a:t>
            </a:r>
            <a:r>
              <a:rPr spc="-8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pc="-80" dirty="0">
                <a:solidFill>
                  <a:srgbClr val="FF0000"/>
                </a:solidFill>
                <a:cs typeface="Times New Roman" panose="02020603050405020304"/>
              </a:rPr>
              <a:t> or crew-cut </a:t>
            </a:r>
            <a:r>
              <a:rPr spc="-15" dirty="0">
                <a:solidFill>
                  <a:srgbClr val="FF0000"/>
                </a:solidFill>
                <a:cs typeface="Candara" panose="020E0502030303020204"/>
              </a:rPr>
              <a:t>appearan</a:t>
            </a:r>
            <a:r>
              <a:rPr spc="-25" dirty="0">
                <a:solidFill>
                  <a:srgbClr val="FF0000"/>
                </a:solidFill>
                <a:cs typeface="Candara" panose="020E0502030303020204"/>
              </a:rPr>
              <a:t>c</a:t>
            </a:r>
            <a:r>
              <a:rPr spc="-5" dirty="0">
                <a:solidFill>
                  <a:srgbClr val="FF0000"/>
                </a:solidFill>
                <a:cs typeface="Candara" panose="020E0502030303020204"/>
              </a:rPr>
              <a:t>e.</a:t>
            </a:r>
            <a:endParaRPr dirty="0">
              <a:solidFill>
                <a:srgbClr val="FF0000"/>
              </a:solidFill>
              <a:cs typeface="Candara" panose="020E05020303030202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endParaRPr lang="en-US" dirty="0">
              <a:cs typeface="Candara" panose="020E05020303030202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dirty="0">
                <a:cs typeface="Candara" panose="020E0502030303020204"/>
              </a:rPr>
              <a:t>2-</a:t>
            </a:r>
            <a:r>
              <a:rPr dirty="0">
                <a:cs typeface="Candara" panose="020E0502030303020204"/>
              </a:rPr>
              <a:t>What</a:t>
            </a:r>
            <a:r>
              <a:rPr spc="-125" dirty="0">
                <a:cs typeface="Times New Roman" panose="02020603050405020304"/>
              </a:rPr>
              <a:t> </a:t>
            </a:r>
            <a:r>
              <a:rPr spc="-5" dirty="0">
                <a:cs typeface="Candara" panose="020E0502030303020204"/>
              </a:rPr>
              <a:t>d</a:t>
            </a:r>
            <a:r>
              <a:rPr spc="-10" dirty="0">
                <a:cs typeface="Candara" panose="020E0502030303020204"/>
              </a:rPr>
              <a:t>o</a:t>
            </a:r>
            <a:r>
              <a:rPr spc="-5" dirty="0">
                <a:cs typeface="Candara" panose="020E0502030303020204"/>
              </a:rPr>
              <a:t>e</a:t>
            </a:r>
            <a:r>
              <a:rPr dirty="0">
                <a:cs typeface="Candara" panose="020E0502030303020204"/>
              </a:rPr>
              <a:t>s</a:t>
            </a:r>
            <a:r>
              <a:rPr spc="-90" dirty="0">
                <a:cs typeface="Times New Roman" panose="02020603050405020304"/>
              </a:rPr>
              <a:t> </a:t>
            </a:r>
            <a:r>
              <a:rPr spc="-5" dirty="0">
                <a:cs typeface="Candara" panose="020E0502030303020204"/>
              </a:rPr>
              <a:t>i</a:t>
            </a:r>
            <a:r>
              <a:rPr dirty="0">
                <a:cs typeface="Candara" panose="020E0502030303020204"/>
              </a:rPr>
              <a:t>t</a:t>
            </a:r>
            <a:r>
              <a:rPr spc="-100" dirty="0">
                <a:cs typeface="Times New Roman" panose="02020603050405020304"/>
              </a:rPr>
              <a:t> </a:t>
            </a:r>
            <a:r>
              <a:rPr dirty="0">
                <a:cs typeface="Candara" panose="020E0502030303020204"/>
              </a:rPr>
              <a:t>in</a:t>
            </a:r>
            <a:r>
              <a:rPr spc="-10" dirty="0">
                <a:cs typeface="Candara" panose="020E0502030303020204"/>
              </a:rPr>
              <a:t>d</a:t>
            </a:r>
            <a:r>
              <a:rPr dirty="0">
                <a:cs typeface="Candara" panose="020E0502030303020204"/>
              </a:rPr>
              <a:t>ic</a:t>
            </a:r>
            <a:r>
              <a:rPr spc="5" dirty="0">
                <a:cs typeface="Candara" panose="020E0502030303020204"/>
              </a:rPr>
              <a:t>a</a:t>
            </a:r>
            <a:r>
              <a:rPr dirty="0">
                <a:cs typeface="Candara" panose="020E0502030303020204"/>
              </a:rPr>
              <a:t>te?</a:t>
            </a:r>
            <a:r>
              <a:rPr spc="-110" dirty="0">
                <a:cs typeface="Times New Roman" panose="02020603050405020304"/>
              </a:rPr>
              <a:t> </a:t>
            </a:r>
            <a:endParaRPr lang="en-US" spc="-110" dirty="0">
              <a:cs typeface="Times New Roman" panose="020206030504050203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spc="-5" dirty="0">
                <a:solidFill>
                  <a:srgbClr val="FF0000"/>
                </a:solidFill>
                <a:cs typeface="Candara" panose="020E0502030303020204"/>
              </a:rPr>
              <a:t>Thalassemia major</a:t>
            </a:r>
            <a:endParaRPr lang="en-US" spc="-10" dirty="0">
              <a:solidFill>
                <a:srgbClr val="FF0000"/>
              </a:solidFill>
              <a:cs typeface="Candara" panose="020E05020303030202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endParaRPr lang="en-US" dirty="0">
              <a:cs typeface="Candara" panose="020E05020303030202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dirty="0">
                <a:cs typeface="Candara" panose="020E0502030303020204"/>
              </a:rPr>
              <a:t>3-What</a:t>
            </a:r>
            <a:r>
              <a:rPr lang="en-US" spc="-125" dirty="0">
                <a:cs typeface="Times New Roman" panose="02020603050405020304"/>
              </a:rPr>
              <a:t> </a:t>
            </a:r>
            <a:r>
              <a:rPr lang="en-US" dirty="0">
                <a:cs typeface="Candara" panose="020E0502030303020204"/>
              </a:rPr>
              <a:t>other</a:t>
            </a:r>
            <a:r>
              <a:rPr lang="en-US" spc="-114" dirty="0">
                <a:cs typeface="Times New Roman" panose="02020603050405020304"/>
              </a:rPr>
              <a:t> </a:t>
            </a:r>
            <a:r>
              <a:rPr lang="en-US" dirty="0">
                <a:cs typeface="Candara" panose="020E0502030303020204"/>
              </a:rPr>
              <a:t>2</a:t>
            </a:r>
            <a:r>
              <a:rPr lang="en-US" spc="-90" dirty="0">
                <a:cs typeface="Times New Roman" panose="02020603050405020304"/>
              </a:rPr>
              <a:t> </a:t>
            </a:r>
            <a:r>
              <a:rPr lang="en-US" dirty="0">
                <a:cs typeface="Candara" panose="020E0502030303020204"/>
              </a:rPr>
              <a:t>findi</a:t>
            </a:r>
            <a:r>
              <a:rPr lang="en-US" spc="-10" dirty="0">
                <a:cs typeface="Candara" panose="020E0502030303020204"/>
              </a:rPr>
              <a:t>n</a:t>
            </a:r>
            <a:r>
              <a:rPr lang="en-US" dirty="0">
                <a:cs typeface="Candara" panose="020E0502030303020204"/>
              </a:rPr>
              <a:t>gs</a:t>
            </a:r>
            <a:r>
              <a:rPr lang="en-US" spc="-105" dirty="0">
                <a:cs typeface="Times New Roman" panose="02020603050405020304"/>
              </a:rPr>
              <a:t> </a:t>
            </a:r>
            <a:r>
              <a:rPr lang="en-US" spc="-5" dirty="0">
                <a:cs typeface="Candara" panose="020E0502030303020204"/>
              </a:rPr>
              <a:t>i</a:t>
            </a:r>
            <a:r>
              <a:rPr lang="en-US" dirty="0">
                <a:cs typeface="Candara" panose="020E0502030303020204"/>
              </a:rPr>
              <a:t>n</a:t>
            </a:r>
            <a:r>
              <a:rPr lang="en-US" spc="-85" dirty="0">
                <a:cs typeface="Times New Roman" panose="02020603050405020304"/>
              </a:rPr>
              <a:t> </a:t>
            </a:r>
            <a:r>
              <a:rPr lang="en-US" dirty="0">
                <a:cs typeface="Candara" panose="020E0502030303020204"/>
              </a:rPr>
              <a:t>the</a:t>
            </a:r>
            <a:r>
              <a:rPr lang="en-US" spc="-110" dirty="0">
                <a:cs typeface="Times New Roman" panose="02020603050405020304"/>
              </a:rPr>
              <a:t> </a:t>
            </a:r>
            <a:r>
              <a:rPr lang="en-US" dirty="0">
                <a:cs typeface="Candara" panose="020E0502030303020204"/>
              </a:rPr>
              <a:t>f</a:t>
            </a:r>
            <a:r>
              <a:rPr lang="en-US" spc="5" dirty="0">
                <a:cs typeface="Candara" panose="020E0502030303020204"/>
              </a:rPr>
              <a:t>a</a:t>
            </a:r>
            <a:r>
              <a:rPr lang="en-US" spc="-5" dirty="0">
                <a:cs typeface="Candara" panose="020E0502030303020204"/>
              </a:rPr>
              <a:t>c</a:t>
            </a:r>
            <a:r>
              <a:rPr lang="en-US" dirty="0">
                <a:cs typeface="Candara" panose="020E0502030303020204"/>
              </a:rPr>
              <a:t>e</a:t>
            </a:r>
            <a:r>
              <a:rPr lang="en-US" spc="-95" dirty="0">
                <a:cs typeface="Times New Roman" panose="02020603050405020304"/>
              </a:rPr>
              <a:t> </a:t>
            </a:r>
            <a:r>
              <a:rPr lang="en-US" spc="-5" dirty="0">
                <a:cs typeface="Candara" panose="020E0502030303020204"/>
              </a:rPr>
              <a:t>yo</a:t>
            </a:r>
            <a:r>
              <a:rPr lang="en-US" dirty="0">
                <a:cs typeface="Candara" panose="020E0502030303020204"/>
              </a:rPr>
              <a:t>u</a:t>
            </a:r>
            <a:r>
              <a:rPr lang="en-US" spc="-95" dirty="0">
                <a:cs typeface="Times New Roman" panose="02020603050405020304"/>
              </a:rPr>
              <a:t> </a:t>
            </a:r>
            <a:r>
              <a:rPr lang="en-US" dirty="0">
                <a:cs typeface="Candara" panose="020E0502030303020204"/>
              </a:rPr>
              <a:t>lo</a:t>
            </a:r>
            <a:r>
              <a:rPr lang="en-US" spc="-10" dirty="0">
                <a:cs typeface="Candara" panose="020E0502030303020204"/>
              </a:rPr>
              <a:t>o</a:t>
            </a:r>
            <a:r>
              <a:rPr lang="en-US" dirty="0">
                <a:cs typeface="Candara" panose="020E0502030303020204"/>
              </a:rPr>
              <a:t>k</a:t>
            </a:r>
            <a:r>
              <a:rPr lang="en-US" spc="-95" dirty="0">
                <a:cs typeface="Times New Roman" panose="02020603050405020304"/>
              </a:rPr>
              <a:t> </a:t>
            </a:r>
            <a:r>
              <a:rPr lang="en-US" dirty="0">
                <a:cs typeface="Candara" panose="020E0502030303020204"/>
              </a:rPr>
              <a:t>for?</a:t>
            </a: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spc="-5" dirty="0">
                <a:solidFill>
                  <a:srgbClr val="FF0000"/>
                </a:solidFill>
                <a:cs typeface="Candara" panose="020E0502030303020204"/>
              </a:rPr>
              <a:t>F</a:t>
            </a:r>
            <a:r>
              <a:rPr lang="en-US" dirty="0">
                <a:solidFill>
                  <a:srgbClr val="FF0000"/>
                </a:solidFill>
                <a:cs typeface="Candara" panose="020E0502030303020204"/>
              </a:rPr>
              <a:t>r</a:t>
            </a:r>
            <a:r>
              <a:rPr lang="en-US" spc="-15" dirty="0">
                <a:solidFill>
                  <a:srgbClr val="FF0000"/>
                </a:solidFill>
                <a:cs typeface="Candara" panose="020E0502030303020204"/>
              </a:rPr>
              <a:t>ontal</a:t>
            </a:r>
            <a:r>
              <a:rPr lang="en-US" spc="-10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pc="-15" dirty="0">
                <a:solidFill>
                  <a:srgbClr val="FF0000"/>
                </a:solidFill>
                <a:cs typeface="Times New Roman" panose="02020603050405020304"/>
              </a:rPr>
              <a:t>b</a:t>
            </a:r>
            <a:r>
              <a:rPr lang="en-US" spc="-15" dirty="0">
                <a:solidFill>
                  <a:srgbClr val="FF0000"/>
                </a:solidFill>
                <a:cs typeface="Candara" panose="020E0502030303020204"/>
              </a:rPr>
              <a:t>oss</a:t>
            </a:r>
            <a:r>
              <a:rPr lang="en-US" spc="-5" dirty="0">
                <a:solidFill>
                  <a:srgbClr val="FF0000"/>
                </a:solidFill>
                <a:cs typeface="Candara" panose="020E0502030303020204"/>
              </a:rPr>
              <a:t>i</a:t>
            </a:r>
            <a:r>
              <a:rPr lang="en-US" spc="-15" dirty="0">
                <a:solidFill>
                  <a:srgbClr val="FF0000"/>
                </a:solidFill>
                <a:cs typeface="Candara" panose="020E0502030303020204"/>
              </a:rPr>
              <a:t>ng</a:t>
            </a: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r>
              <a:rPr lang="en-US" dirty="0">
                <a:solidFill>
                  <a:srgbClr val="FF0000"/>
                </a:solidFill>
                <a:cs typeface="Candara" panose="020E0502030303020204"/>
              </a:rPr>
              <a:t>Pr</a:t>
            </a:r>
            <a:r>
              <a:rPr lang="en-US" spc="-10" dirty="0">
                <a:solidFill>
                  <a:srgbClr val="FF0000"/>
                </a:solidFill>
                <a:cs typeface="Candara" panose="020E0502030303020204"/>
              </a:rPr>
              <a:t>o</a:t>
            </a:r>
            <a:r>
              <a:rPr lang="en-US" dirty="0">
                <a:solidFill>
                  <a:srgbClr val="FF0000"/>
                </a:solidFill>
                <a:cs typeface="Candara" panose="020E0502030303020204"/>
              </a:rPr>
              <a:t>truded</a:t>
            </a:r>
            <a:r>
              <a:rPr lang="en-US" spc="-100" dirty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pc="-15" dirty="0">
                <a:solidFill>
                  <a:srgbClr val="FF0000"/>
                </a:solidFill>
                <a:cs typeface="Candara" panose="020E0502030303020204"/>
              </a:rPr>
              <a:t>max</a:t>
            </a:r>
            <a:r>
              <a:rPr lang="en-US" spc="-5" dirty="0">
                <a:solidFill>
                  <a:srgbClr val="FF0000"/>
                </a:solidFill>
                <a:cs typeface="Candara" panose="020E0502030303020204"/>
              </a:rPr>
              <a:t>i</a:t>
            </a:r>
            <a:r>
              <a:rPr lang="en-US" spc="-10" dirty="0">
                <a:solidFill>
                  <a:srgbClr val="FF0000"/>
                </a:solidFill>
                <a:cs typeface="Candara" panose="020E0502030303020204"/>
              </a:rPr>
              <a:t>lla</a:t>
            </a:r>
            <a:r>
              <a:rPr lang="en-US" sz="2400" spc="-10" dirty="0">
                <a:solidFill>
                  <a:srgbClr val="FF0000"/>
                </a:solidFill>
                <a:cs typeface="Candara" panose="020E0502030303020204"/>
              </a:rPr>
              <a:t>.</a:t>
            </a:r>
            <a:endParaRPr lang="en-US" sz="2400" dirty="0">
              <a:solidFill>
                <a:srgbClr val="FF0000"/>
              </a:solidFill>
              <a:cs typeface="Candara" panose="020E0502030303020204"/>
            </a:endParaRPr>
          </a:p>
          <a:p>
            <a:pPr marL="819785" lvl="1" indent="-514985">
              <a:lnSpc>
                <a:spcPct val="100000"/>
              </a:lnSpc>
              <a:spcBef>
                <a:spcPts val="585"/>
              </a:spcBef>
              <a:buClr>
                <a:srgbClr val="E40059"/>
              </a:buClr>
              <a:buSzPct val="90000"/>
              <a:tabLst>
                <a:tab pos="819785" algn="l"/>
              </a:tabLst>
            </a:pPr>
            <a:endParaRPr lang="en-US" sz="2400" dirty="0">
              <a:cs typeface="Candara" panose="020E0502030303020204"/>
            </a:endParaRPr>
          </a:p>
          <a:p>
            <a:pPr marL="525780" indent="-513080">
              <a:lnSpc>
                <a:spcPct val="100000"/>
              </a:lnSpc>
              <a:buClr>
                <a:srgbClr val="FF388B"/>
              </a:buClr>
              <a:buSzPct val="79000"/>
              <a:tabLst>
                <a:tab pos="526415" algn="l"/>
              </a:tabLst>
            </a:pPr>
            <a:endParaRPr sz="2400" dirty="0">
              <a:cs typeface="Candara" panose="020E0502030303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602" y="3302043"/>
            <a:ext cx="4977912" cy="2855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48994" y="398360"/>
            <a:ext cx="4569466" cy="56015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20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5 month old boy is seen because of failure to thrive. As part of the investigation the following blood tests are done:</a:t>
            </a:r>
            <a:endParaRPr kumimoji="0" lang="en-GB" sz="120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20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Hb</a:t>
            </a: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4.2 g/dl</a:t>
            </a:r>
            <a:b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WBC 12.3 x 10</a:t>
            </a:r>
            <a:r>
              <a:rPr kumimoji="0" lang="en-GB" sz="2000" u="none" strike="noStrike" cap="none" normalizeH="0" baseline="3000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/l</a:t>
            </a:r>
            <a:b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20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Plt</a:t>
            </a: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211 x 10</a:t>
            </a:r>
            <a:r>
              <a:rPr kumimoji="0" lang="en-GB" sz="2000" u="none" strike="noStrike" cap="none" normalizeH="0" baseline="3000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/l</a:t>
            </a:r>
            <a:endParaRPr kumimoji="0" lang="en-GB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200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Haemoglobin </a:t>
            </a: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electrophoresis:</a:t>
            </a:r>
            <a:endParaRPr kumimoji="0" lang="en-GB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20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HbA</a:t>
            </a: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- 0%</a:t>
            </a:r>
            <a:endParaRPr kumimoji="0" lang="en-GB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HbA</a:t>
            </a:r>
            <a:r>
              <a:rPr kumimoji="0" lang="en-GB" sz="2000" u="none" strike="noStrike" cap="none" normalizeH="0" baseline="-3000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- 9%</a:t>
            </a:r>
            <a:endParaRPr kumimoji="0" lang="en-GB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200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HbF</a:t>
            </a:r>
            <a:r>
              <a:rPr kumimoji="0" lang="en-GB" sz="2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- 91%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kumimoji="0" lang="en-GB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is the diagnosis?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Beta </a:t>
            </a:r>
            <a:r>
              <a:rPr lang="en-GB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Thalassaemia</a:t>
            </a: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Major</a:t>
            </a:r>
            <a:endParaRPr kumimoji="0" lang="en-GB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kumimoji="0" lang="en-GB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are the main treatment options?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Regular blood transfusions with iron </a:t>
            </a:r>
            <a:r>
              <a:rPr kumimoji="0" lang="en-GB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chelation</a:t>
            </a:r>
            <a:r>
              <a:rPr kumimoji="0" lang="en-GB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therapy; or</a:t>
            </a:r>
            <a:br>
              <a:rPr kumimoji="0" lang="en-GB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Bone marrow transplantation.</a:t>
            </a:r>
            <a:endParaRPr kumimoji="0" lang="en-GB" sz="4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06" y="391250"/>
            <a:ext cx="5027023" cy="132556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23- the CBC of the two years old male patient presented with pallor , </a:t>
            </a:r>
            <a:r>
              <a:rPr lang="en-US" sz="2400" b="1" dirty="0" err="1"/>
              <a:t>Hb</a:t>
            </a:r>
            <a:r>
              <a:rPr lang="en-US" sz="2400" b="1" dirty="0"/>
              <a:t> 6 , RDW 19,  MCV 55 , which of the following is the possible diagnosis ?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880" y="1210492"/>
            <a:ext cx="2194560" cy="579120"/>
          </a:xfrm>
        </p:spPr>
        <p:txBody>
          <a:bodyPr>
            <a:normAutofit lnSpcReduction="10000"/>
          </a:bodyPr>
          <a:lstStyle/>
          <a:p>
            <a:pPr algn="ctr" rtl="0"/>
            <a:r>
              <a:rPr lang="en-US" sz="1800" b="1" dirty="0">
                <a:solidFill>
                  <a:srgbClr val="FF0000"/>
                </a:solidFill>
              </a:rPr>
              <a:t>Iron deficiency anemia</a:t>
            </a:r>
          </a:p>
        </p:txBody>
      </p:sp>
      <p:pic>
        <p:nvPicPr>
          <p:cNvPr id="28676" name="Picture 4" descr="تنزيل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06" y="1900646"/>
            <a:ext cx="3759200" cy="3124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9668" y="5229889"/>
            <a:ext cx="396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following are helpful for confirm the diagnosis except 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3656" y="5920030"/>
            <a:ext cx="2055223" cy="770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HB electrophoresis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salma\Desktop\HEME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8510" y="346166"/>
            <a:ext cx="4429124" cy="332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6413862" y="4172075"/>
            <a:ext cx="4695583" cy="199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1- which type of anemia ?</a:t>
            </a:r>
          </a:p>
          <a:p>
            <a:r>
              <a:rPr lang="en-US" sz="3600" dirty="0" err="1" smtClean="0">
                <a:solidFill>
                  <a:srgbClr val="FF0000"/>
                </a:solidFill>
                <a:cs typeface="Candara" panose="020E0502030303020204"/>
              </a:rPr>
              <a:t>Megaloblastic</a:t>
            </a:r>
            <a:r>
              <a:rPr lang="en-US" sz="3600" dirty="0" smtClean="0">
                <a:solidFill>
                  <a:srgbClr val="FF0000"/>
                </a:solidFill>
                <a:cs typeface="Candara" panose="020E0502030303020204"/>
              </a:rPr>
              <a:t> Macrocytic</a:t>
            </a:r>
            <a:r>
              <a:rPr lang="en-US" sz="3600" spc="-65" dirty="0" smtClean="0">
                <a:solidFill>
                  <a:srgbClr val="FF0000"/>
                </a:solidFill>
                <a:cs typeface="Times New Roman" panose="02020603050405020304"/>
              </a:rPr>
              <a:t> </a:t>
            </a:r>
            <a:r>
              <a:rPr lang="en-US" sz="3600" spc="-5" dirty="0">
                <a:solidFill>
                  <a:srgbClr val="FF0000"/>
                </a:solidFill>
                <a:cs typeface="Candara" panose="020E0502030303020204"/>
              </a:rPr>
              <a:t>an</a:t>
            </a:r>
            <a:r>
              <a:rPr lang="en-US" sz="3600" spc="-15" dirty="0">
                <a:solidFill>
                  <a:srgbClr val="FF0000"/>
                </a:solidFill>
                <a:cs typeface="Candara" panose="020E0502030303020204"/>
              </a:rPr>
              <a:t>e</a:t>
            </a:r>
            <a:r>
              <a:rPr lang="en-US" sz="3600" dirty="0">
                <a:solidFill>
                  <a:srgbClr val="FF0000"/>
                </a:solidFill>
                <a:cs typeface="Candara" panose="020E0502030303020204"/>
              </a:rPr>
              <a:t>mia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2- risk factor 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Folate,B12 deficiency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3- lab test need for conformation 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B12,folate levels </a:t>
            </a:r>
            <a:endParaRPr lang="ar-JO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171079" y="3760519"/>
            <a:ext cx="4811486" cy="3985184"/>
          </a:xfrm>
        </p:spPr>
        <p:txBody>
          <a:bodyPr>
            <a:normAutofit/>
          </a:bodyPr>
          <a:lstStyle/>
          <a:p>
            <a:r>
              <a:rPr lang="en-US" sz="2800" dirty="0"/>
              <a:t>1 : Describe what you see ?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Macrocytic </a:t>
            </a:r>
            <a:r>
              <a:rPr lang="en-US" sz="2800" dirty="0">
                <a:solidFill>
                  <a:srgbClr val="FF0000"/>
                </a:solidFill>
              </a:rPr>
              <a:t>cell</a:t>
            </a:r>
          </a:p>
          <a:p>
            <a:r>
              <a:rPr lang="en-US" sz="2800" dirty="0"/>
              <a:t>2 : write 2 differential </a:t>
            </a:r>
            <a:r>
              <a:rPr lang="en-US" sz="2800" dirty="0" err="1"/>
              <a:t>dx</a:t>
            </a:r>
            <a:r>
              <a:rPr lang="en-US" sz="2800" dirty="0"/>
              <a:t> ?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Folic acid deficiency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Vitamin </a:t>
            </a:r>
            <a:r>
              <a:rPr lang="en-US" sz="2800" dirty="0">
                <a:solidFill>
                  <a:srgbClr val="FF0000"/>
                </a:solidFill>
              </a:rPr>
              <a:t>B12 deficiency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ar-JO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  <a:t>53</a:t>
            </a:fld>
            <a:endParaRPr lang="en-GB" dirty="0"/>
          </a:p>
        </p:txBody>
      </p:sp>
      <p:pic>
        <p:nvPicPr>
          <p:cNvPr id="3074" name="Picture 2" descr="C:\Users\Mr.Computer\Documents\Downloads\253288487_403834937761805_853421425945733096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326" y="560516"/>
            <a:ext cx="4489239" cy="296487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Mr.Computer\Documents\Downloads\252682294_431482531881935_725761443940838800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141" y="281143"/>
            <a:ext cx="4673268" cy="3523615"/>
          </a:xfrm>
          <a:prstGeom prst="rect">
            <a:avLst/>
          </a:prstGeom>
          <a:noFill/>
        </p:spPr>
      </p:pic>
      <p:sp>
        <p:nvSpPr>
          <p:cNvPr id="8" name="عنصر نائب للنص 2"/>
          <p:cNvSpPr txBox="1">
            <a:spLocks/>
          </p:cNvSpPr>
          <p:nvPr/>
        </p:nvSpPr>
        <p:spPr>
          <a:xfrm>
            <a:off x="166324" y="3851959"/>
            <a:ext cx="6892000" cy="451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600" lvl="0" indent="-508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▹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lvl="1" indent="-5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lvl="2" indent="-5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⬩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00" lvl="3" indent="-5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8000" lvl="4" indent="-5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lvl="5" indent="-5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200" lvl="6" indent="-5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800" lvl="7" indent="-5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lvl="8" indent="-5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1 : describe what you see 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smtClean="0">
                <a:solidFill>
                  <a:srgbClr val="FF0000"/>
                </a:solidFill>
              </a:rPr>
              <a:t> microcytic hypochromic </a:t>
            </a:r>
          </a:p>
          <a:p>
            <a:r>
              <a:rPr lang="en-US" sz="2800" smtClean="0"/>
              <a:t>2 : write down 2 differential 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smtClean="0">
                <a:solidFill>
                  <a:srgbClr val="FF0000"/>
                </a:solidFill>
              </a:rPr>
              <a:t>Iron deficiency anemia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smtClean="0">
                <a:solidFill>
                  <a:srgbClr val="FF0000"/>
                </a:solidFill>
              </a:rPr>
              <a:t>Thalasemia </a:t>
            </a:r>
            <a:endParaRPr lang="ar-JO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620688"/>
            <a:ext cx="11041227" cy="5721499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Scenario of child developed </a:t>
            </a:r>
            <a:r>
              <a:rPr lang="en-US" u="sng" dirty="0" smtClean="0"/>
              <a:t>jaundice</a:t>
            </a:r>
            <a:r>
              <a:rPr lang="en-US" dirty="0" smtClean="0"/>
              <a:t> after </a:t>
            </a:r>
            <a:r>
              <a:rPr lang="en-US" dirty="0"/>
              <a:t>treated with </a:t>
            </a:r>
            <a:r>
              <a:rPr lang="en-US" u="sng" dirty="0" err="1" smtClean="0"/>
              <a:t>Nitrofurantoin</a:t>
            </a:r>
            <a:r>
              <a:rPr lang="en-US" dirty="0" smtClean="0"/>
              <a:t> for his UTI , he was </a:t>
            </a:r>
            <a:r>
              <a:rPr lang="en-US" u="sng" dirty="0" smtClean="0"/>
              <a:t>pale with low hemoglobin</a:t>
            </a:r>
            <a:r>
              <a:rPr lang="en-US" dirty="0" smtClean="0"/>
              <a:t> , With </a:t>
            </a:r>
            <a:r>
              <a:rPr lang="en-US" b="1" dirty="0" smtClean="0">
                <a:solidFill>
                  <a:srgbClr val="00B0F0"/>
                </a:solidFill>
              </a:rPr>
              <a:t>Blood film </a:t>
            </a:r>
            <a:r>
              <a:rPr lang="en-US" dirty="0" smtClean="0"/>
              <a:t>: (case of G6PD def.)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-  Findings on Blood film ?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Bite cell , Heinz </a:t>
            </a:r>
            <a:r>
              <a:rPr lang="en-US" dirty="0" smtClean="0">
                <a:solidFill>
                  <a:srgbClr val="FF0000"/>
                </a:solidFill>
              </a:rPr>
              <a:t>bodies , .. </a:t>
            </a:r>
          </a:p>
          <a:p>
            <a:pPr algn="l" rtl="0">
              <a:buFontTx/>
              <a:buChar char="-"/>
            </a:pPr>
            <a:r>
              <a:rPr lang="en-US" dirty="0" smtClean="0"/>
              <a:t>Single best test to confirm your diagnosis ?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G6PD enzyme level </a:t>
            </a:r>
          </a:p>
          <a:p>
            <a:pPr marL="0" indent="0" algn="l" rtl="0">
              <a:buNone/>
            </a:pPr>
            <a:r>
              <a:rPr lang="en-US" dirty="0"/>
              <a:t>- Management ?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Stop exposure to trigger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05" y="1850572"/>
            <a:ext cx="2621457" cy="173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25091" r="1310" b="20809"/>
          <a:stretch/>
        </p:blipFill>
        <p:spPr bwMode="auto">
          <a:xfrm>
            <a:off x="7341326" y="4049486"/>
            <a:ext cx="4627934" cy="22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1325563"/>
          </a:xfrm>
        </p:spPr>
        <p:txBody>
          <a:bodyPr/>
          <a:lstStyle/>
          <a:p>
            <a:r>
              <a:rPr lang="en-US" b="1" dirty="0" smtClean="0"/>
              <a:t>Erythropoiesis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606"/>
            <a:ext cx="10515600" cy="459635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</a:t>
            </a:r>
            <a:r>
              <a:rPr lang="en-US" dirty="0" smtClean="0"/>
              <a:t>etal </a:t>
            </a:r>
            <a:r>
              <a:rPr lang="en-US" dirty="0"/>
              <a:t>erythropoiesis </a:t>
            </a:r>
            <a:r>
              <a:rPr lang="en-US" dirty="0" smtClean="0"/>
              <a:t>is regulated </a:t>
            </a:r>
            <a:r>
              <a:rPr lang="en-US" dirty="0"/>
              <a:t>by growth factors produced by the fetus, not by the </a:t>
            </a:r>
            <a:r>
              <a:rPr lang="en-US" dirty="0" smtClean="0"/>
              <a:t>mother, </a:t>
            </a:r>
            <a:r>
              <a:rPr lang="en-US" dirty="0">
                <a:solidFill>
                  <a:srgbClr val="FF0000"/>
                </a:solidFill>
              </a:rPr>
              <a:t>Erythropoietin (EPO)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EPO </a:t>
            </a:r>
            <a:r>
              <a:rPr lang="en-US" dirty="0"/>
              <a:t>does not cross the human placenta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EPO </a:t>
            </a:r>
            <a:r>
              <a:rPr lang="en-US" dirty="0"/>
              <a:t>is produced by monocytes and macrophages in the fetal liver during </a:t>
            </a:r>
            <a:r>
              <a:rPr lang="en-US" dirty="0" smtClean="0"/>
              <a:t>the first </a:t>
            </a:r>
            <a:r>
              <a:rPr lang="en-US" dirty="0"/>
              <a:t>and second trimesters.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After </a:t>
            </a:r>
            <a:r>
              <a:rPr lang="en-US" dirty="0"/>
              <a:t>birth, the anatomic site of EPO </a:t>
            </a:r>
            <a:r>
              <a:rPr lang="en-US" dirty="0" smtClean="0"/>
              <a:t>production shifts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kidney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7822"/>
            <a:ext cx="10515600" cy="1325563"/>
          </a:xfrm>
        </p:spPr>
        <p:txBody>
          <a:bodyPr/>
          <a:lstStyle/>
          <a:p>
            <a:r>
              <a:rPr lang="en-US" b="1" dirty="0"/>
              <a:t>Red Cell Life Span in the Fetus </a:t>
            </a:r>
            <a:r>
              <a:rPr lang="en-US" b="1" dirty="0" smtClean="0"/>
              <a:t>and Neonate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8913"/>
            <a:ext cx="10515600" cy="3273851"/>
          </a:xfrm>
        </p:spPr>
        <p:txBody>
          <a:bodyPr/>
          <a:lstStyle/>
          <a:p>
            <a:pPr algn="just"/>
            <a:r>
              <a:rPr lang="en-US" dirty="0"/>
              <a:t>The average erythrocyte </a:t>
            </a:r>
            <a:r>
              <a:rPr lang="en-US" dirty="0" smtClean="0"/>
              <a:t>life span </a:t>
            </a:r>
            <a:r>
              <a:rPr lang="en-US" dirty="0"/>
              <a:t>in normal </a:t>
            </a:r>
            <a:r>
              <a:rPr lang="en-US" dirty="0">
                <a:solidFill>
                  <a:srgbClr val="FF0000"/>
                </a:solidFill>
              </a:rPr>
              <a:t>adults</a:t>
            </a:r>
            <a:r>
              <a:rPr lang="en-US" dirty="0"/>
              <a:t> is approximately </a:t>
            </a:r>
            <a:r>
              <a:rPr lang="en-US" dirty="0">
                <a:solidFill>
                  <a:srgbClr val="FF0000"/>
                </a:solidFill>
              </a:rPr>
              <a:t>120 days.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life span of </a:t>
            </a:r>
            <a:r>
              <a:rPr lang="en-US" dirty="0" smtClean="0">
                <a:solidFill>
                  <a:srgbClr val="FF0000"/>
                </a:solidFill>
              </a:rPr>
              <a:t>fetal/neonatal</a:t>
            </a:r>
            <a:r>
              <a:rPr lang="en-US" dirty="0" smtClean="0"/>
              <a:t> erythrocytes </a:t>
            </a:r>
            <a:r>
              <a:rPr lang="en-US" dirty="0"/>
              <a:t>was once estimated to be considerably less, with an average of </a:t>
            </a:r>
            <a:r>
              <a:rPr lang="en-US" dirty="0" smtClean="0">
                <a:solidFill>
                  <a:srgbClr val="FF0000"/>
                </a:solidFill>
              </a:rPr>
              <a:t>60- 90 days.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560" y="3085559"/>
            <a:ext cx="4348634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nucleus ( RBC needs enough ATP to travel through BV </a:t>
            </a:r>
            <a:r>
              <a:rPr lang="en-US" dirty="0" smtClean="0">
                <a:sym typeface="Wingdings" pitchFamily="2" charset="2"/>
              </a:rPr>
              <a:t>limited life span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287383"/>
            <a:ext cx="10515600" cy="789351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Hemoglobins</a:t>
            </a:r>
            <a:r>
              <a:rPr lang="en-US" b="1" dirty="0">
                <a:solidFill>
                  <a:srgbClr val="FF0000"/>
                </a:solidFill>
              </a:rPr>
              <a:t> in the Fetus and Neonate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259613"/>
            <a:ext cx="11403873" cy="64866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/>
              <a:t>Hemoglobin is a tetramer of 4 </a:t>
            </a:r>
            <a:r>
              <a:rPr lang="en-US" sz="9600" i="1" dirty="0"/>
              <a:t>globin </a:t>
            </a:r>
            <a:r>
              <a:rPr lang="en-US" sz="9600" dirty="0"/>
              <a:t>chains </a:t>
            </a:r>
            <a:r>
              <a:rPr lang="en-US" sz="9600" dirty="0" smtClean="0"/>
              <a:t>( 2 </a:t>
            </a:r>
            <a:r>
              <a:rPr lang="en-US" sz="9600" dirty="0"/>
              <a:t>alpha (α) and 2 beta (β) polypeptide </a:t>
            </a:r>
            <a:r>
              <a:rPr lang="en-US" sz="9600" dirty="0" smtClean="0"/>
              <a:t>chains )  </a:t>
            </a:r>
            <a:r>
              <a:rPr lang="en-US" sz="9600" dirty="0"/>
              <a:t>with an iron-containing </a:t>
            </a:r>
            <a:r>
              <a:rPr lang="en-US" sz="9600" dirty="0" smtClean="0"/>
              <a:t>porphyrin ring </a:t>
            </a:r>
            <a:r>
              <a:rPr lang="en-US" sz="9600" dirty="0"/>
              <a:t>called </a:t>
            </a:r>
            <a:r>
              <a:rPr lang="en-US" sz="9600" i="1" dirty="0" err="1"/>
              <a:t>heme</a:t>
            </a:r>
            <a:r>
              <a:rPr lang="en-US" sz="9600" i="1" dirty="0"/>
              <a:t> </a:t>
            </a:r>
            <a:r>
              <a:rPr lang="en-US" sz="9600" dirty="0"/>
              <a:t>bound to each chain</a:t>
            </a:r>
            <a:r>
              <a:rPr lang="en-US" sz="9600" dirty="0" smtClean="0"/>
              <a:t>.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/>
              <a:t>A dynamic interaction between </a:t>
            </a:r>
            <a:r>
              <a:rPr lang="en-US" sz="9600" dirty="0" err="1"/>
              <a:t>heme</a:t>
            </a:r>
            <a:r>
              <a:rPr lang="en-US" sz="9600" dirty="0"/>
              <a:t> </a:t>
            </a:r>
            <a:r>
              <a:rPr lang="en-US" sz="9600" dirty="0" smtClean="0"/>
              <a:t>and globin </a:t>
            </a:r>
            <a:r>
              <a:rPr lang="en-US" sz="9600" dirty="0"/>
              <a:t>gives hemoglobin its unique properties in the reversible transport </a:t>
            </a:r>
            <a:r>
              <a:rPr lang="en-US" sz="9600" dirty="0" smtClean="0"/>
              <a:t>of oxygen.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 smtClean="0"/>
              <a:t>The α-globin and </a:t>
            </a:r>
            <a:r>
              <a:rPr lang="en-US" sz="9600" dirty="0"/>
              <a:t>β-globin gene clusters are located on chromosome 16 and 11, </a:t>
            </a:r>
            <a:r>
              <a:rPr lang="en-US" sz="9600" dirty="0" smtClean="0"/>
              <a:t>respectively.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/>
              <a:t>There are 4 α-globin </a:t>
            </a:r>
            <a:r>
              <a:rPr lang="en-US" sz="9600" dirty="0" smtClean="0"/>
              <a:t>genes and 2 </a:t>
            </a:r>
            <a:r>
              <a:rPr lang="en-US" sz="9600" dirty="0"/>
              <a:t>β-globin </a:t>
            </a:r>
            <a:r>
              <a:rPr lang="en-US" sz="9600" dirty="0" smtClean="0"/>
              <a:t>genes. 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 smtClean="0"/>
              <a:t>Within erythrocytes </a:t>
            </a:r>
            <a:r>
              <a:rPr lang="en-US" sz="9600" dirty="0"/>
              <a:t>of an early embryo, fetus, child, and adult, 6 different </a:t>
            </a:r>
            <a:r>
              <a:rPr lang="en-US" sz="9600" dirty="0" err="1" smtClean="0"/>
              <a:t>hemoglobins</a:t>
            </a:r>
            <a:r>
              <a:rPr lang="en-US" sz="9600" dirty="0" smtClean="0"/>
              <a:t> may </a:t>
            </a:r>
            <a:r>
              <a:rPr lang="en-US" sz="9600" dirty="0"/>
              <a:t>normally be </a:t>
            </a:r>
            <a:r>
              <a:rPr lang="en-US" sz="9600" dirty="0" smtClean="0"/>
              <a:t>detected.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/>
              <a:t>T</a:t>
            </a:r>
            <a:r>
              <a:rPr lang="en-US" sz="9600" dirty="0" smtClean="0"/>
              <a:t>he </a:t>
            </a:r>
            <a:r>
              <a:rPr lang="en-US" sz="9600" b="1" dirty="0"/>
              <a:t>embryonic </a:t>
            </a:r>
            <a:r>
              <a:rPr lang="en-US" sz="9600" dirty="0" err="1"/>
              <a:t>hemoglobins</a:t>
            </a:r>
            <a:r>
              <a:rPr lang="en-US" sz="9600" dirty="0"/>
              <a:t> (</a:t>
            </a:r>
            <a:r>
              <a:rPr lang="en-US" sz="9600" dirty="0" smtClean="0"/>
              <a:t>Gower-1, Gower-2</a:t>
            </a:r>
            <a:r>
              <a:rPr lang="en-US" sz="9600" dirty="0"/>
              <a:t>, and Portland), </a:t>
            </a:r>
            <a:r>
              <a:rPr lang="en-US" sz="9600" b="1" dirty="0"/>
              <a:t>fetal </a:t>
            </a:r>
            <a:r>
              <a:rPr lang="en-US" sz="9600" dirty="0"/>
              <a:t>hemoglobin (</a:t>
            </a:r>
            <a:r>
              <a:rPr lang="en-US" sz="9600" dirty="0" err="1"/>
              <a:t>HbF</a:t>
            </a:r>
            <a:r>
              <a:rPr lang="en-US" sz="9600" dirty="0"/>
              <a:t>), and the </a:t>
            </a:r>
            <a:r>
              <a:rPr lang="en-US" sz="9600" b="1" dirty="0"/>
              <a:t>adult </a:t>
            </a:r>
            <a:r>
              <a:rPr lang="en-US" sz="9600" dirty="0" err="1" smtClean="0"/>
              <a:t>hemoglobins</a:t>
            </a:r>
            <a:r>
              <a:rPr lang="en-US" sz="9600" dirty="0" smtClean="0"/>
              <a:t> (</a:t>
            </a:r>
            <a:r>
              <a:rPr lang="en-US" sz="9600" dirty="0" err="1" smtClean="0"/>
              <a:t>HbA</a:t>
            </a:r>
            <a:r>
              <a:rPr lang="en-US" sz="9600" dirty="0" smtClean="0"/>
              <a:t> </a:t>
            </a:r>
            <a:r>
              <a:rPr lang="en-US" sz="9600" dirty="0"/>
              <a:t>and HbA2 </a:t>
            </a:r>
            <a:r>
              <a:rPr lang="en-US" sz="9600" dirty="0" smtClean="0"/>
              <a:t>).</a:t>
            </a:r>
          </a:p>
          <a:p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endParaRPr lang="en-US" sz="5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5" y="376448"/>
            <a:ext cx="10633166" cy="62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2867</Words>
  <Application>Microsoft Office PowerPoint</Application>
  <PresentationFormat>Custom</PresentationFormat>
  <Paragraphs>331</Paragraphs>
  <Slides>54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Anemia 1</vt:lpstr>
      <vt:lpstr>PowerPoint Presentation</vt:lpstr>
      <vt:lpstr>PowerPoint Presentation</vt:lpstr>
      <vt:lpstr>PowerPoint Presentation</vt:lpstr>
      <vt:lpstr>PowerPoint Presentation</vt:lpstr>
      <vt:lpstr>Erythropoiesis</vt:lpstr>
      <vt:lpstr>Red Cell Life Span in the Fetus and Neonate</vt:lpstr>
      <vt:lpstr>Hemoglobins in the Fetus and Neonate</vt:lpstr>
      <vt:lpstr>PowerPoint Presentation</vt:lpstr>
      <vt:lpstr>PowerPoint Presentation</vt:lpstr>
      <vt:lpstr>Embryonic Hemoglobins</vt:lpstr>
      <vt:lpstr>Fetal Hemoglobin</vt:lpstr>
      <vt:lpstr>Adult Hemoglobins</vt:lpstr>
      <vt:lpstr>Physiologic adjustments to anemia:</vt:lpstr>
      <vt:lpstr>Approach to the child with anemia. Evaluation of anemic patient.</vt:lpstr>
      <vt:lpstr>Terminology</vt:lpstr>
      <vt:lpstr>PowerPoint Presentation</vt:lpstr>
      <vt:lpstr>Reticulocyte count</vt:lpstr>
      <vt:lpstr>History and Physical Examination</vt:lpstr>
      <vt:lpstr>PowerPoint Presentation</vt:lpstr>
      <vt:lpstr>PowerPoint Presentation</vt:lpstr>
      <vt:lpstr>PowerPoint Presentation</vt:lpstr>
      <vt:lpstr>PowerPoint Presentation</vt:lpstr>
      <vt:lpstr>Laboratory Studies</vt:lpstr>
      <vt:lpstr>Differential Diagnosis</vt:lpstr>
      <vt:lpstr>PowerPoint Presentation</vt:lpstr>
      <vt:lpstr>Classifications of Anemias</vt:lpstr>
      <vt:lpstr>PowerPoint Presentation</vt:lpstr>
      <vt:lpstr>PowerPoint Presentation</vt:lpstr>
      <vt:lpstr>Blood Film.</vt:lpstr>
      <vt:lpstr>PowerPoint Presentation</vt:lpstr>
      <vt:lpstr>PHYSIOLOGICAL  ANEMIA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 OSCE</vt:lpstr>
      <vt:lpstr> 1-this blood film shows ?  sickle cell RBCs (SCA)   2-type of inheritance ?  AR   3-give one complication ?  Vaso-occlussive crises ,, hemolytic crises</vt:lpstr>
      <vt:lpstr>PowerPoint Presentation</vt:lpstr>
      <vt:lpstr>PowerPoint Presentation</vt:lpstr>
      <vt:lpstr>PowerPoint Presentation</vt:lpstr>
      <vt:lpstr>1-Findings in blood film:  Microcytic &amp; Hypochromic RBCs.  2-How do differentiate between IDA &amp; Minor thalasemia:  RDW index &amp; Mentzer’s index</vt:lpstr>
      <vt:lpstr>PowerPoint Presentation</vt:lpstr>
      <vt:lpstr>PowerPoint Presentation</vt:lpstr>
      <vt:lpstr>23- the CBC of the two years old male patient presented with pallor , Hb 6 , RDW 19,  MCV 55 , which of the following is the possible diagnosis 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</dc:title>
  <dc:creator>pc</dc:creator>
  <cp:lastModifiedBy>leena mahmoud</cp:lastModifiedBy>
  <cp:revision>61</cp:revision>
  <dcterms:created xsi:type="dcterms:W3CDTF">2021-09-11T07:11:35Z</dcterms:created>
  <dcterms:modified xsi:type="dcterms:W3CDTF">2022-10-16T20:03:06Z</dcterms:modified>
</cp:coreProperties>
</file>