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5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516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F048-F9BE-4183-9959-45A28DEA6938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B768-16FA-4945-89FD-B42CE8A32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4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F048-F9BE-4183-9959-45A28DEA6938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B768-16FA-4945-89FD-B42CE8A32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9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F048-F9BE-4183-9959-45A28DEA6938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B768-16FA-4945-89FD-B42CE8A32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57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3201" y="6477001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Copyrights apply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5446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F048-F9BE-4183-9959-45A28DEA6938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B768-16FA-4945-89FD-B42CE8A32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3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F048-F9BE-4183-9959-45A28DEA6938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B768-16FA-4945-89FD-B42CE8A32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2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F048-F9BE-4183-9959-45A28DEA6938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B768-16FA-4945-89FD-B42CE8A32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4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F048-F9BE-4183-9959-45A28DEA6938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B768-16FA-4945-89FD-B42CE8A32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7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F048-F9BE-4183-9959-45A28DEA6938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B768-16FA-4945-89FD-B42CE8A32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7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F048-F9BE-4183-9959-45A28DEA6938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B768-16FA-4945-89FD-B42CE8A32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4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F048-F9BE-4183-9959-45A28DEA6938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B768-16FA-4945-89FD-B42CE8A32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5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F048-F9BE-4183-9959-45A28DEA6938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B768-16FA-4945-89FD-B42CE8A32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1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5F048-F9BE-4183-9959-45A28DEA6938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5B768-16FA-4945-89FD-B42CE8A32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2582" y="2036617"/>
            <a:ext cx="6816436" cy="1039091"/>
          </a:xfrm>
        </p:spPr>
        <p:txBody>
          <a:bodyPr/>
          <a:lstStyle/>
          <a:p>
            <a:r>
              <a:rPr lang="en-US" b="1" dirty="0" smtClean="0"/>
              <a:t>Kawasaki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72691"/>
            <a:ext cx="9144000" cy="2085109"/>
          </a:xfrm>
        </p:spPr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Rami </a:t>
            </a:r>
            <a:r>
              <a:rPr lang="en-US" dirty="0" err="1" smtClean="0"/>
              <a:t>Almajali</a:t>
            </a:r>
            <a:endParaRPr lang="en-US" dirty="0" smtClean="0"/>
          </a:p>
          <a:p>
            <a:r>
              <a:rPr lang="en-US" dirty="0" smtClean="0"/>
              <a:t>30/9/2021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8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3" y="623455"/>
            <a:ext cx="11346872" cy="5860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KD can be divided into 3 clinical </a:t>
            </a:r>
            <a:r>
              <a:rPr lang="en-US" dirty="0" smtClean="0"/>
              <a:t>phases: 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The </a:t>
            </a:r>
            <a:r>
              <a:rPr lang="en-US" b="1" dirty="0"/>
              <a:t>acute febrile phase </a:t>
            </a:r>
            <a:r>
              <a:rPr lang="en-US" dirty="0" smtClean="0"/>
              <a:t>is characterized </a:t>
            </a:r>
            <a:r>
              <a:rPr lang="en-US" dirty="0"/>
              <a:t>by fever and the other acute signs of illness and usually lasts </a:t>
            </a:r>
            <a:r>
              <a:rPr lang="en-US" dirty="0" smtClean="0"/>
              <a:t>1-2 wk</a:t>
            </a:r>
            <a:r>
              <a:rPr lang="en-US" dirty="0"/>
              <a:t>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The </a:t>
            </a:r>
            <a:r>
              <a:rPr lang="en-US" b="1" dirty="0"/>
              <a:t>subacute phase </a:t>
            </a:r>
            <a:r>
              <a:rPr lang="en-US" dirty="0"/>
              <a:t>is associated with desquamation, </a:t>
            </a:r>
            <a:r>
              <a:rPr lang="en-US" dirty="0" smtClean="0"/>
              <a:t>thrombocytosis, development </a:t>
            </a:r>
            <a:r>
              <a:rPr lang="en-US" dirty="0"/>
              <a:t>of CAA, and the highest risk of sudden death in patients </a:t>
            </a:r>
            <a:r>
              <a:rPr lang="en-US" dirty="0" smtClean="0"/>
              <a:t>who develop </a:t>
            </a:r>
            <a:r>
              <a:rPr lang="en-US" dirty="0"/>
              <a:t>aneurysms; it generally lasts 3 wk.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The </a:t>
            </a:r>
            <a:r>
              <a:rPr lang="en-US" b="1" dirty="0"/>
              <a:t>convalescent phase </a:t>
            </a:r>
            <a:r>
              <a:rPr lang="en-US" dirty="0" smtClean="0"/>
              <a:t>begins when </a:t>
            </a:r>
            <a:r>
              <a:rPr lang="en-US" dirty="0"/>
              <a:t>all clinical signs of illness have disappeared and continues until </a:t>
            </a:r>
            <a:r>
              <a:rPr lang="en-US" dirty="0" smtClean="0"/>
              <a:t>the erythrocyte </a:t>
            </a:r>
            <a:r>
              <a:rPr lang="en-US" dirty="0"/>
              <a:t>sedimentation rate (ESR) returns to normal, typically 6-8 </a:t>
            </a:r>
            <a:r>
              <a:rPr lang="en-US" dirty="0" err="1"/>
              <a:t>wk</a:t>
            </a:r>
            <a:r>
              <a:rPr lang="en-US" dirty="0"/>
              <a:t> </a:t>
            </a:r>
            <a:r>
              <a:rPr lang="en-US" dirty="0" smtClean="0"/>
              <a:t>after the </a:t>
            </a:r>
            <a:r>
              <a:rPr lang="en-US" dirty="0"/>
              <a:t>onset of illness.</a:t>
            </a:r>
          </a:p>
        </p:txBody>
      </p:sp>
    </p:spTree>
    <p:extLst>
      <p:ext uri="{BB962C8B-B14F-4D97-AF65-F5344CB8AC3E}">
        <p14:creationId xmlns:p14="http://schemas.microsoft.com/office/powerpoint/2010/main" val="105459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8" y="337415"/>
            <a:ext cx="10515600" cy="854075"/>
          </a:xfrm>
        </p:spPr>
        <p:txBody>
          <a:bodyPr/>
          <a:lstStyle/>
          <a:p>
            <a:r>
              <a:rPr lang="en-US" b="1" dirty="0"/>
              <a:t>Laboratory and Radiology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8" y="1368425"/>
            <a:ext cx="11443855" cy="510164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/>
              <a:t>There is no diagnostic test for KD, but patients usually have </a:t>
            </a:r>
            <a:r>
              <a:rPr lang="en-US" dirty="0" smtClean="0"/>
              <a:t>characteristic laboratory </a:t>
            </a:r>
            <a:r>
              <a:rPr lang="en-US" dirty="0"/>
              <a:t>findings.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The </a:t>
            </a:r>
            <a:r>
              <a:rPr lang="en-US" dirty="0"/>
              <a:t>leukocyte count is often elevated, with a </a:t>
            </a:r>
            <a:r>
              <a:rPr lang="en-US" dirty="0" smtClean="0"/>
              <a:t>predominance of </a:t>
            </a:r>
            <a:r>
              <a:rPr lang="en-US" dirty="0"/>
              <a:t>neutrophils and immature forms. Normocytic, normochromic anemia </a:t>
            </a:r>
            <a:r>
              <a:rPr lang="en-US" dirty="0" smtClean="0"/>
              <a:t>is common</a:t>
            </a:r>
            <a:r>
              <a:rPr lang="en-US" dirty="0"/>
              <a:t>. The platelet count is generally normal in the 1st </a:t>
            </a:r>
            <a:r>
              <a:rPr lang="en-US" dirty="0" err="1"/>
              <a:t>wk</a:t>
            </a:r>
            <a:r>
              <a:rPr lang="en-US" dirty="0"/>
              <a:t> of illness </a:t>
            </a:r>
            <a:r>
              <a:rPr lang="en-US" dirty="0" smtClean="0"/>
              <a:t>and rapidly </a:t>
            </a:r>
            <a:r>
              <a:rPr lang="en-US" dirty="0"/>
              <a:t>increases by the 2nd to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err="1" smtClean="0"/>
              <a:t>wk</a:t>
            </a:r>
            <a:r>
              <a:rPr lang="en-US" dirty="0" smtClean="0"/>
              <a:t> </a:t>
            </a:r>
            <a:r>
              <a:rPr lang="en-US" dirty="0"/>
              <a:t>of illness, sometimes exceeding </a:t>
            </a:r>
            <a:r>
              <a:rPr lang="en-US" dirty="0" smtClean="0"/>
              <a:t>1 million/mm3.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Sterile pyuria, mild elevations of the hepatic </a:t>
            </a:r>
            <a:r>
              <a:rPr lang="en-US" dirty="0" smtClean="0"/>
              <a:t>transaminases, hyperbilirubinemia</a:t>
            </a:r>
            <a:r>
              <a:rPr lang="en-US" dirty="0"/>
              <a:t>, and cerebrospinal fluid </a:t>
            </a:r>
            <a:r>
              <a:rPr lang="en-US" dirty="0" err="1"/>
              <a:t>pleocytosis</a:t>
            </a:r>
            <a:r>
              <a:rPr lang="en-US" dirty="0"/>
              <a:t> may also be present.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KD is </a:t>
            </a:r>
            <a:r>
              <a:rPr lang="en-US" dirty="0"/>
              <a:t>unlikely if the ESR, CRP, and platelet counts are normal after 7 days of fever.</a:t>
            </a:r>
          </a:p>
        </p:txBody>
      </p:sp>
    </p:spTree>
    <p:extLst>
      <p:ext uri="{BB962C8B-B14F-4D97-AF65-F5344CB8AC3E}">
        <p14:creationId xmlns:p14="http://schemas.microsoft.com/office/powerpoint/2010/main" val="357063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661842"/>
            <a:ext cx="11333019" cy="54895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Two-dimensional echocardiography is the most useful test to monitor </a:t>
            </a:r>
            <a:r>
              <a:rPr lang="en-US" dirty="0" smtClean="0"/>
              <a:t>for development </a:t>
            </a:r>
            <a:r>
              <a:rPr lang="en-US" dirty="0"/>
              <a:t>of CAA. Although frank aneurysms are rarely detected in the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week </a:t>
            </a:r>
            <a:r>
              <a:rPr lang="en-US" dirty="0"/>
              <a:t>of </a:t>
            </a:r>
            <a:r>
              <a:rPr lang="en-US" dirty="0" smtClean="0"/>
              <a:t>illness. 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Coronary artery dimensions are </a:t>
            </a:r>
            <a:r>
              <a:rPr lang="en-US" dirty="0"/>
              <a:t>classified </a:t>
            </a:r>
            <a:r>
              <a:rPr lang="en-US" dirty="0" smtClean="0"/>
              <a:t>as:</a:t>
            </a:r>
          </a:p>
          <a:p>
            <a:pPr marL="0" indent="0" algn="just">
              <a:buNone/>
            </a:pPr>
            <a:r>
              <a:rPr lang="en-US" dirty="0" smtClean="0"/>
              <a:t>         Small ≤</a:t>
            </a:r>
            <a:r>
              <a:rPr lang="en-US" dirty="0"/>
              <a:t>4 mm internal </a:t>
            </a:r>
            <a:r>
              <a:rPr lang="en-US" dirty="0" smtClean="0"/>
              <a:t>diameter. </a:t>
            </a:r>
          </a:p>
          <a:p>
            <a:pPr marL="0" indent="0" algn="just">
              <a:buNone/>
            </a:pPr>
            <a:r>
              <a:rPr lang="en-US" dirty="0" smtClean="0"/>
              <a:t>         Medium &gt;4 to </a:t>
            </a:r>
            <a:r>
              <a:rPr lang="en-US" dirty="0"/>
              <a:t>≤8 mm </a:t>
            </a:r>
            <a:r>
              <a:rPr lang="en-US" dirty="0" smtClean="0"/>
              <a:t>ID</a:t>
            </a:r>
            <a:r>
              <a:rPr lang="en-US" dirty="0"/>
              <a:t>.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         Giant &gt;</a:t>
            </a:r>
            <a:r>
              <a:rPr lang="en-US" dirty="0"/>
              <a:t>8 mm </a:t>
            </a:r>
            <a:r>
              <a:rPr lang="en-US" dirty="0" smtClean="0"/>
              <a:t>ID.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b="1" dirty="0"/>
              <a:t>Echocardiography </a:t>
            </a:r>
            <a:r>
              <a:rPr lang="en-US" dirty="0"/>
              <a:t>should be performed at diagnosis and again after 1-2 </a:t>
            </a:r>
            <a:r>
              <a:rPr lang="en-US" dirty="0" err="1"/>
              <a:t>wk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of illness. </a:t>
            </a:r>
          </a:p>
        </p:txBody>
      </p:sp>
    </p:spTree>
    <p:extLst>
      <p:ext uri="{BB962C8B-B14F-4D97-AF65-F5344CB8AC3E}">
        <p14:creationId xmlns:p14="http://schemas.microsoft.com/office/powerpoint/2010/main" val="330586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403513"/>
            <a:ext cx="10515600" cy="854075"/>
          </a:xfrm>
        </p:spPr>
        <p:txBody>
          <a:bodyPr/>
          <a:lstStyle/>
          <a:p>
            <a:r>
              <a:rPr lang="en-US" b="1" dirty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1631661"/>
            <a:ext cx="11374582" cy="42565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For </a:t>
            </a:r>
            <a:r>
              <a:rPr lang="en-US" b="1" dirty="0" smtClean="0"/>
              <a:t>classic </a:t>
            </a:r>
            <a:r>
              <a:rPr lang="en-US" b="1" dirty="0"/>
              <a:t>KD </a:t>
            </a:r>
            <a:r>
              <a:rPr lang="en-US" dirty="0"/>
              <a:t>the diagnostic criteria require the presence of fever for at least 4 </a:t>
            </a:r>
            <a:r>
              <a:rPr lang="en-US" dirty="0" smtClean="0"/>
              <a:t>days and </a:t>
            </a:r>
            <a:r>
              <a:rPr lang="en-US" dirty="0"/>
              <a:t>at least 4 of 5 of the other principal characteristics of the </a:t>
            </a:r>
            <a:r>
              <a:rPr lang="en-US" dirty="0" smtClean="0"/>
              <a:t>illness.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In </a:t>
            </a:r>
            <a:r>
              <a:rPr lang="en-US" b="1" dirty="0"/>
              <a:t>atypical </a:t>
            </a:r>
            <a:r>
              <a:rPr lang="en-US" b="1" dirty="0" smtClean="0"/>
              <a:t>or incomplete </a:t>
            </a:r>
            <a:r>
              <a:rPr lang="en-US" b="1" dirty="0"/>
              <a:t>KD </a:t>
            </a:r>
            <a:r>
              <a:rPr lang="en-US" dirty="0"/>
              <a:t>, patients have persistent fever but &lt;4 of the 5 </a:t>
            </a:r>
            <a:r>
              <a:rPr lang="en-US" dirty="0" smtClean="0"/>
              <a:t>characteristic clinical </a:t>
            </a:r>
            <a:r>
              <a:rPr lang="en-US" dirty="0"/>
              <a:t>signs. In these patients, laboratory </a:t>
            </a:r>
            <a:r>
              <a:rPr lang="en-US" dirty="0" smtClean="0"/>
              <a:t>and echocardiographic </a:t>
            </a:r>
            <a:r>
              <a:rPr lang="en-US" dirty="0"/>
              <a:t>data can </a:t>
            </a:r>
            <a:r>
              <a:rPr lang="en-US" dirty="0" smtClean="0"/>
              <a:t>assist in </a:t>
            </a:r>
            <a:r>
              <a:rPr lang="en-US" dirty="0"/>
              <a:t>the </a:t>
            </a:r>
            <a:r>
              <a:rPr lang="en-US" dirty="0" smtClean="0"/>
              <a:t>diagnosis.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is recommended that any infant age ≤6 </a:t>
            </a:r>
            <a:r>
              <a:rPr lang="en-US" dirty="0" err="1"/>
              <a:t>mo</a:t>
            </a:r>
            <a:r>
              <a:rPr lang="en-US" dirty="0"/>
              <a:t> with fever for ≥7 </a:t>
            </a:r>
            <a:r>
              <a:rPr lang="en-US" dirty="0" smtClean="0"/>
              <a:t>days without </a:t>
            </a:r>
            <a:r>
              <a:rPr lang="en-US" dirty="0"/>
              <a:t>explanation undergo echocardiography to assess the coronary arteries.</a:t>
            </a:r>
          </a:p>
        </p:txBody>
      </p:sp>
    </p:spTree>
    <p:extLst>
      <p:ext uri="{BB962C8B-B14F-4D97-AF65-F5344CB8AC3E}">
        <p14:creationId xmlns:p14="http://schemas.microsoft.com/office/powerpoint/2010/main" val="17466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944" y="634134"/>
            <a:ext cx="9878291" cy="56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708" y="498765"/>
            <a:ext cx="8922327" cy="608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5" y="378982"/>
            <a:ext cx="10515600" cy="68782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5" y="1285297"/>
            <a:ext cx="11346873" cy="52401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Adenovirus, measles, and scarlet fever lead the list of common </a:t>
            </a:r>
            <a:r>
              <a:rPr lang="en-US" dirty="0" smtClean="0"/>
              <a:t>childhood infections </a:t>
            </a:r>
            <a:r>
              <a:rPr lang="en-US" dirty="0"/>
              <a:t>that mimic </a:t>
            </a:r>
            <a:r>
              <a:rPr lang="en-US" dirty="0" smtClean="0"/>
              <a:t>KD. 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Children </a:t>
            </a:r>
            <a:r>
              <a:rPr lang="en-US" dirty="0"/>
              <a:t>with </a:t>
            </a:r>
            <a:r>
              <a:rPr lang="en-US" b="1" dirty="0"/>
              <a:t>adenovirus </a:t>
            </a:r>
            <a:r>
              <a:rPr lang="en-US" dirty="0" smtClean="0"/>
              <a:t>typically have </a:t>
            </a:r>
            <a:r>
              <a:rPr lang="en-US" dirty="0"/>
              <a:t>exudative pharyngitis and exudative conjunctivitis, allowing </a:t>
            </a:r>
            <a:r>
              <a:rPr lang="en-US" dirty="0" smtClean="0"/>
              <a:t>differentiation from </a:t>
            </a:r>
            <a:r>
              <a:rPr lang="en-US" dirty="0"/>
              <a:t>KD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A </a:t>
            </a:r>
            <a:r>
              <a:rPr lang="en-US" dirty="0"/>
              <a:t>common clinical problem is the differentiation of </a:t>
            </a:r>
            <a:r>
              <a:rPr lang="en-US" b="1" dirty="0"/>
              <a:t>scarlet fever </a:t>
            </a:r>
            <a:r>
              <a:rPr lang="en-US" dirty="0" smtClean="0"/>
              <a:t>from KD </a:t>
            </a:r>
            <a:r>
              <a:rPr lang="en-US" dirty="0"/>
              <a:t>in a child who is a group A streptococcal carrier. Patients with scarlet </a:t>
            </a:r>
            <a:r>
              <a:rPr lang="en-US" dirty="0" smtClean="0"/>
              <a:t>fever typically </a:t>
            </a:r>
            <a:r>
              <a:rPr lang="en-US" dirty="0"/>
              <a:t>have a rapid clinical response to appropriate antibiotic therapy. </a:t>
            </a:r>
            <a:r>
              <a:rPr lang="en-US" dirty="0" smtClean="0"/>
              <a:t>Such treatment </a:t>
            </a:r>
            <a:r>
              <a:rPr lang="en-US" dirty="0"/>
              <a:t>for 24-48 </a:t>
            </a:r>
            <a:r>
              <a:rPr lang="en-US" dirty="0" err="1"/>
              <a:t>hr</a:t>
            </a:r>
            <a:r>
              <a:rPr lang="en-US" dirty="0"/>
              <a:t> with clinical reassessment generally clarifies </a:t>
            </a:r>
            <a:r>
              <a:rPr lang="en-US" dirty="0" smtClean="0"/>
              <a:t>the diagnosis</a:t>
            </a:r>
            <a:r>
              <a:rPr lang="en-US" dirty="0"/>
              <a:t>. Furthermore, ocular findings are quite rare in group A </a:t>
            </a:r>
            <a:r>
              <a:rPr lang="en-US" dirty="0" smtClean="0"/>
              <a:t>streptococcal pharyngitis </a:t>
            </a:r>
            <a:r>
              <a:rPr lang="en-US" dirty="0"/>
              <a:t>and may assist in the diagnosis of KD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4" y="351270"/>
            <a:ext cx="10515600" cy="701675"/>
          </a:xfrm>
        </p:spPr>
        <p:txBody>
          <a:bodyPr/>
          <a:lstStyle/>
          <a:p>
            <a:r>
              <a:rPr lang="en-US" b="1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6" y="1330036"/>
            <a:ext cx="11499272" cy="512935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/>
              <a:t>Patients with acute KD should be treated with 2 g/kg of IVIG as a </a:t>
            </a:r>
            <a:r>
              <a:rPr lang="en-US" dirty="0" smtClean="0"/>
              <a:t>single infusion</a:t>
            </a:r>
            <a:r>
              <a:rPr lang="en-US" dirty="0"/>
              <a:t>, usually administered over 10-12 </a:t>
            </a:r>
            <a:r>
              <a:rPr lang="en-US" dirty="0" err="1"/>
              <a:t>hr</a:t>
            </a:r>
            <a:r>
              <a:rPr lang="en-US" dirty="0"/>
              <a:t> within 10 days of disease onset, </a:t>
            </a:r>
            <a:r>
              <a:rPr lang="en-US" dirty="0" smtClean="0"/>
              <a:t>and ideally </a:t>
            </a:r>
            <a:r>
              <a:rPr lang="en-US" dirty="0"/>
              <a:t>as soon as possible after </a:t>
            </a:r>
            <a:r>
              <a:rPr lang="en-US" dirty="0" smtClean="0"/>
              <a:t>diagnosis. 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The mechanism of action of IVIG in KD is unknown.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In addition, moderate (30-50 mg/kg/day divided every 6 </a:t>
            </a:r>
            <a:r>
              <a:rPr lang="en-US" dirty="0" err="1" smtClean="0"/>
              <a:t>hr</a:t>
            </a:r>
            <a:r>
              <a:rPr lang="en-US" dirty="0" smtClean="0"/>
              <a:t>) to high-dose aspirin (80-100 mg/kg/day divided every 6 </a:t>
            </a:r>
            <a:r>
              <a:rPr lang="en-US" dirty="0" err="1" smtClean="0"/>
              <a:t>hr</a:t>
            </a:r>
            <a:r>
              <a:rPr lang="en-US" dirty="0" smtClean="0"/>
              <a:t>) should be administered until the patient is afebrile, then lowered to antiplatelet doses.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The prevalence of coronary disease, in 20–25% in children treated with aspirin alone, is &lt;5% in those treated with IVIG and aspirin within the 1st 10 days of illness.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A systematic review and meta-analysis of 16 comparative studies demonstrated that early treatment with corticosteroids improved coronary artery outcomes in children with KD.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426315"/>
            <a:ext cx="11416146" cy="57389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Patients undergoing long-term aspirin therapy should receive </a:t>
            </a:r>
            <a:r>
              <a:rPr lang="en-US" dirty="0" smtClean="0"/>
              <a:t>annual influenza </a:t>
            </a:r>
            <a:r>
              <a:rPr lang="en-US" dirty="0"/>
              <a:t>vaccination to reduce the risk of Reye syndrome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IVIG may interfere with the immune response to live-virus vaccines as a result of specific antiviral antibody, so the measles-mumps-rubella and varicella vaccinations should generally be deferred until 11 </a:t>
            </a:r>
            <a:r>
              <a:rPr lang="en-US" dirty="0" err="1" smtClean="0"/>
              <a:t>mo</a:t>
            </a:r>
            <a:r>
              <a:rPr lang="en-US" dirty="0" smtClean="0"/>
              <a:t> after IVIG administration.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err="1" smtClean="0"/>
              <a:t>Nonlive</a:t>
            </a:r>
            <a:r>
              <a:rPr lang="en-US" dirty="0" smtClean="0"/>
              <a:t> vaccinations do not need to be delayed.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T</a:t>
            </a:r>
            <a:r>
              <a:rPr lang="en-US" dirty="0" smtClean="0"/>
              <a:t>imely treatment reduces </a:t>
            </a:r>
            <a:r>
              <a:rPr lang="en-US" dirty="0"/>
              <a:t>the risk of coronary aneurysms to &lt;5%.</a:t>
            </a:r>
          </a:p>
        </p:txBody>
      </p:sp>
    </p:spTree>
    <p:extLst>
      <p:ext uri="{BB962C8B-B14F-4D97-AF65-F5344CB8AC3E}">
        <p14:creationId xmlns:p14="http://schemas.microsoft.com/office/powerpoint/2010/main" val="107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73" y="1759528"/>
            <a:ext cx="5948218" cy="368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673" y="762000"/>
            <a:ext cx="4336472" cy="53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618" y="2449080"/>
            <a:ext cx="10515600" cy="2081357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F</a:t>
            </a:r>
            <a:r>
              <a:rPr lang="en-US" sz="4000" dirty="0" smtClean="0"/>
              <a:t>ormerly known as </a:t>
            </a:r>
            <a:r>
              <a:rPr lang="en-US" sz="4000" i="1" dirty="0" err="1" smtClean="0"/>
              <a:t>mucocutaneous</a:t>
            </a:r>
            <a:r>
              <a:rPr lang="en-US" sz="4000" i="1" dirty="0" smtClean="0"/>
              <a:t> lymph node syndrome </a:t>
            </a:r>
            <a:r>
              <a:rPr lang="en-US" sz="4000" dirty="0" smtClean="0"/>
              <a:t>and </a:t>
            </a:r>
            <a:r>
              <a:rPr lang="en-US" sz="4000" i="1" dirty="0" smtClean="0"/>
              <a:t>infantile </a:t>
            </a:r>
            <a:r>
              <a:rPr lang="en-US" sz="4000" i="1" dirty="0" err="1" smtClean="0"/>
              <a:t>polyarteritis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nodosa</a:t>
            </a:r>
            <a:r>
              <a:rPr lang="en-US" sz="4000" i="1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35" y="883227"/>
            <a:ext cx="5379028" cy="51261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763" y="883226"/>
            <a:ext cx="5966691" cy="512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5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037" y="637309"/>
            <a:ext cx="6345382" cy="56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4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673100"/>
            <a:ext cx="5664200" cy="590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435" y="443345"/>
            <a:ext cx="5902037" cy="617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545" y="2651125"/>
            <a:ext cx="3719945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Thank you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4706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526473"/>
            <a:ext cx="11402291" cy="60405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an acute febrile illness </a:t>
            </a:r>
            <a:r>
              <a:rPr lang="en-US" dirty="0" smtClean="0"/>
              <a:t>of childhood </a:t>
            </a:r>
            <a:r>
              <a:rPr lang="en-US" dirty="0"/>
              <a:t>seen worldwide, with the highest incidence occurring in </a:t>
            </a:r>
            <a:r>
              <a:rPr lang="en-US" dirty="0" smtClean="0"/>
              <a:t>Asian children</a:t>
            </a:r>
            <a:r>
              <a:rPr lang="en-US" dirty="0"/>
              <a:t>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KD </a:t>
            </a:r>
            <a:r>
              <a:rPr lang="en-US" dirty="0"/>
              <a:t>is a systemic inflammatory disorder manifesting as a </a:t>
            </a:r>
            <a:r>
              <a:rPr lang="en-US" dirty="0" smtClean="0"/>
              <a:t>vasculitis with </a:t>
            </a:r>
            <a:r>
              <a:rPr lang="en-US" dirty="0"/>
              <a:t>a predilection for the coronary arteries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Approximately 20–25% </a:t>
            </a:r>
            <a:r>
              <a:rPr lang="en-US" dirty="0" smtClean="0"/>
              <a:t>of untreated </a:t>
            </a:r>
            <a:r>
              <a:rPr lang="en-US" dirty="0"/>
              <a:t>children develop </a:t>
            </a:r>
            <a:r>
              <a:rPr lang="en-US" b="1" dirty="0"/>
              <a:t>coronary artery abnormalities (CAA) </a:t>
            </a:r>
            <a:r>
              <a:rPr lang="en-US" dirty="0" smtClean="0"/>
              <a:t>including aneurysms</a:t>
            </a:r>
            <a:r>
              <a:rPr lang="en-US" dirty="0"/>
              <a:t>, whereas &lt;5% of children treated with intravenous immune </a:t>
            </a:r>
            <a:r>
              <a:rPr lang="en-US" dirty="0" smtClean="0"/>
              <a:t>globulin (IVIG</a:t>
            </a:r>
            <a:r>
              <a:rPr lang="en-US" dirty="0"/>
              <a:t>) develop CAA. 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Nonetheless</a:t>
            </a:r>
            <a:r>
              <a:rPr lang="en-US" dirty="0"/>
              <a:t>, KD is the leading cause of acquired </a:t>
            </a:r>
            <a:r>
              <a:rPr lang="en-US" dirty="0" smtClean="0"/>
              <a:t>heart disease </a:t>
            </a:r>
            <a:r>
              <a:rPr lang="en-US" dirty="0"/>
              <a:t>in children in most developed </a:t>
            </a:r>
            <a:r>
              <a:rPr lang="en-US" dirty="0" smtClean="0"/>
              <a:t>countries.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17" y="512618"/>
            <a:ext cx="11554691" cy="56643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cause of KD remains unknown.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Certain </a:t>
            </a:r>
            <a:r>
              <a:rPr lang="en-US" dirty="0"/>
              <a:t>epidemiologic and clinical </a:t>
            </a:r>
            <a:r>
              <a:rPr lang="en-US" dirty="0" smtClean="0"/>
              <a:t>features support </a:t>
            </a:r>
            <a:r>
              <a:rPr lang="en-US" dirty="0"/>
              <a:t>an infectious </a:t>
            </a:r>
            <a:r>
              <a:rPr lang="en-US" dirty="0" smtClean="0"/>
              <a:t>origin.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the majority of patients, KD is a disease of early childhood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KD is a vasculitis that predominantly affects the medium-size arteries.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coronary arteries are most often involved, although other arteries (e.g., axillary, subclavian, femoral, popliteal, brachial) can also develop dilation.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9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7" y="351270"/>
            <a:ext cx="10515600" cy="757093"/>
          </a:xfrm>
        </p:spPr>
        <p:txBody>
          <a:bodyPr/>
          <a:lstStyle/>
          <a:p>
            <a:r>
              <a:rPr lang="en-US" b="1" dirty="0"/>
              <a:t>Clinical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17" y="1243734"/>
            <a:ext cx="11540837" cy="51986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Fever is characteristically high spiking (≥38.3°C </a:t>
            </a:r>
            <a:r>
              <a:rPr lang="en-US" dirty="0" smtClean="0"/>
              <a:t>) remitting</a:t>
            </a:r>
            <a:r>
              <a:rPr lang="en-US" dirty="0"/>
              <a:t>, </a:t>
            </a:r>
            <a:r>
              <a:rPr lang="en-US" dirty="0" smtClean="0"/>
              <a:t>and unresponsive </a:t>
            </a:r>
            <a:r>
              <a:rPr lang="en-US" dirty="0"/>
              <a:t>to antipyretics.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duration of fever without treatment is </a:t>
            </a:r>
            <a:r>
              <a:rPr lang="en-US" dirty="0" smtClean="0"/>
              <a:t>generally 1-2 </a:t>
            </a:r>
            <a:r>
              <a:rPr lang="en-US" dirty="0" err="1" smtClean="0"/>
              <a:t>wk</a:t>
            </a:r>
            <a:r>
              <a:rPr lang="en-US" dirty="0" smtClean="0"/>
              <a:t> but may be as short as 5 days or may persist for 3-4 wk.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/>
              <a:t>5 principal clinical criteria </a:t>
            </a:r>
            <a:r>
              <a:rPr lang="en-US" dirty="0"/>
              <a:t>of KD </a:t>
            </a:r>
            <a:r>
              <a:rPr lang="en-US" dirty="0" smtClean="0"/>
              <a:t>are: 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arenBoth"/>
            </a:pPr>
            <a:r>
              <a:rPr lang="en-US" dirty="0"/>
              <a:t>B</a:t>
            </a:r>
            <a:r>
              <a:rPr lang="en-US" dirty="0" smtClean="0"/>
              <a:t>ilateral </a:t>
            </a:r>
            <a:r>
              <a:rPr lang="en-US" dirty="0" err="1" smtClean="0"/>
              <a:t>nonexudative</a:t>
            </a:r>
            <a:r>
              <a:rPr lang="en-US" i="1" dirty="0"/>
              <a:t> </a:t>
            </a:r>
            <a:r>
              <a:rPr lang="en-US" dirty="0" smtClean="0"/>
              <a:t>conjunctival </a:t>
            </a:r>
            <a:r>
              <a:rPr lang="en-US" dirty="0"/>
              <a:t>injection with </a:t>
            </a:r>
            <a:r>
              <a:rPr lang="en-US" dirty="0" err="1"/>
              <a:t>limbal</a:t>
            </a:r>
            <a:r>
              <a:rPr lang="en-US" dirty="0"/>
              <a:t> </a:t>
            </a:r>
            <a:r>
              <a:rPr lang="en-US" dirty="0" smtClean="0"/>
              <a:t>sparing. </a:t>
            </a:r>
          </a:p>
          <a:p>
            <a:pPr marL="514350" indent="-514350">
              <a:buAutoNum type="arabicParenBoth"/>
            </a:pPr>
            <a:r>
              <a:rPr lang="en-US" dirty="0"/>
              <a:t>E</a:t>
            </a:r>
            <a:r>
              <a:rPr lang="en-US" dirty="0" smtClean="0"/>
              <a:t>rythema </a:t>
            </a:r>
            <a:r>
              <a:rPr lang="en-US" dirty="0"/>
              <a:t>of the oral </a:t>
            </a:r>
            <a:r>
              <a:rPr lang="en-US" dirty="0" smtClean="0"/>
              <a:t>and pharyngeal </a:t>
            </a:r>
            <a:r>
              <a:rPr lang="en-US" dirty="0"/>
              <a:t>mucosa with strawberry tongue and red, cracked </a:t>
            </a:r>
            <a:r>
              <a:rPr lang="en-US" dirty="0" smtClean="0"/>
              <a:t>lips. </a:t>
            </a:r>
          </a:p>
          <a:p>
            <a:pPr marL="514350" indent="-514350">
              <a:buAutoNum type="arabicParenBoth"/>
            </a:pPr>
            <a:r>
              <a:rPr lang="en-US" dirty="0" smtClean="0"/>
              <a:t>Edema (induration</a:t>
            </a:r>
            <a:r>
              <a:rPr lang="en-US" dirty="0"/>
              <a:t>) and erythema of the hands and </a:t>
            </a:r>
            <a:r>
              <a:rPr lang="en-US" dirty="0" smtClean="0"/>
              <a:t>feet. </a:t>
            </a:r>
          </a:p>
          <a:p>
            <a:pPr marL="514350" indent="-514350">
              <a:buAutoNum type="arabicParenBoth"/>
            </a:pPr>
            <a:r>
              <a:rPr lang="en-US" dirty="0"/>
              <a:t>R</a:t>
            </a:r>
            <a:r>
              <a:rPr lang="en-US" dirty="0" smtClean="0"/>
              <a:t>ash </a:t>
            </a:r>
            <a:r>
              <a:rPr lang="en-US" dirty="0"/>
              <a:t>of various </a:t>
            </a:r>
            <a:r>
              <a:rPr lang="en-US" dirty="0" smtClean="0"/>
              <a:t>forms (maculopapular</a:t>
            </a:r>
            <a:r>
              <a:rPr lang="en-US" dirty="0"/>
              <a:t>, erythema </a:t>
            </a:r>
            <a:r>
              <a:rPr lang="en-US" dirty="0" err="1"/>
              <a:t>multiforme</a:t>
            </a:r>
            <a:r>
              <a:rPr lang="en-US" dirty="0"/>
              <a:t>, </a:t>
            </a:r>
            <a:r>
              <a:rPr lang="en-US" dirty="0" smtClean="0"/>
              <a:t>or </a:t>
            </a:r>
            <a:r>
              <a:rPr lang="en-US" dirty="0"/>
              <a:t>less often </a:t>
            </a:r>
            <a:r>
              <a:rPr lang="en-US" dirty="0" smtClean="0"/>
              <a:t>psoriatic-like, urticarial </a:t>
            </a:r>
            <a:r>
              <a:rPr lang="en-US" dirty="0"/>
              <a:t>or </a:t>
            </a:r>
            <a:r>
              <a:rPr lang="en-US" dirty="0" err="1"/>
              <a:t>micropustular</a:t>
            </a:r>
            <a:r>
              <a:rPr lang="en-US" dirty="0" smtClean="0"/>
              <a:t>). </a:t>
            </a:r>
          </a:p>
          <a:p>
            <a:pPr marL="514350" indent="-514350">
              <a:buAutoNum type="arabicParenBoth"/>
            </a:pPr>
            <a:r>
              <a:rPr lang="en-US" dirty="0" err="1"/>
              <a:t>N</a:t>
            </a:r>
            <a:r>
              <a:rPr lang="en-US" dirty="0" err="1" smtClean="0"/>
              <a:t>onsuppurative</a:t>
            </a:r>
            <a:r>
              <a:rPr lang="en-US" dirty="0" smtClean="0"/>
              <a:t> </a:t>
            </a:r>
            <a:r>
              <a:rPr lang="en-US" dirty="0"/>
              <a:t>cervical </a:t>
            </a:r>
            <a:r>
              <a:rPr lang="en-US" dirty="0" smtClean="0"/>
              <a:t>lymphadenopathy, usually </a:t>
            </a:r>
            <a:r>
              <a:rPr lang="en-US" dirty="0"/>
              <a:t>unilateral, with node size &gt;1.5 </a:t>
            </a:r>
            <a:r>
              <a:rPr lang="en-US" dirty="0" smtClean="0"/>
              <a:t>cm.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1163"/>
            <a:ext cx="10515600" cy="2770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Laboratory Findings in Acute Kawasaki Disease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054" y="803562"/>
            <a:ext cx="10515600" cy="5830094"/>
          </a:xfrm>
        </p:spPr>
        <p:txBody>
          <a:bodyPr>
            <a:noAutofit/>
          </a:bodyPr>
          <a:lstStyle/>
          <a:p>
            <a:r>
              <a:rPr lang="en-US" dirty="0" smtClean="0"/>
              <a:t>Leukocytosis </a:t>
            </a:r>
            <a:r>
              <a:rPr lang="en-US" dirty="0"/>
              <a:t>with neutrophilia and immature </a:t>
            </a:r>
            <a:r>
              <a:rPr lang="en-US" dirty="0" smtClean="0"/>
              <a:t>forms.</a:t>
            </a:r>
            <a:endParaRPr lang="en-US" dirty="0"/>
          </a:p>
          <a:p>
            <a:r>
              <a:rPr lang="en-US" dirty="0"/>
              <a:t>Elevated erythrocyte sedimentation </a:t>
            </a:r>
            <a:r>
              <a:rPr lang="en-US" dirty="0" smtClean="0"/>
              <a:t>rate.</a:t>
            </a:r>
            <a:endParaRPr lang="en-US" dirty="0"/>
          </a:p>
          <a:p>
            <a:r>
              <a:rPr lang="en-US" dirty="0"/>
              <a:t>Elevated C-reactive </a:t>
            </a:r>
            <a:r>
              <a:rPr lang="en-US" dirty="0" smtClean="0"/>
              <a:t>protein.</a:t>
            </a:r>
            <a:endParaRPr lang="en-US" dirty="0"/>
          </a:p>
          <a:p>
            <a:r>
              <a:rPr lang="en-US" dirty="0" smtClean="0"/>
              <a:t>Anemia.</a:t>
            </a:r>
            <a:endParaRPr lang="en-US" dirty="0"/>
          </a:p>
          <a:p>
            <a:r>
              <a:rPr lang="en-US" dirty="0"/>
              <a:t>Abnormal plasma </a:t>
            </a:r>
            <a:r>
              <a:rPr lang="en-US" dirty="0" smtClean="0"/>
              <a:t>lipids.</a:t>
            </a:r>
            <a:endParaRPr lang="en-US" dirty="0"/>
          </a:p>
          <a:p>
            <a:r>
              <a:rPr lang="en-US" dirty="0" smtClean="0"/>
              <a:t>Hypoalbuminemia.</a:t>
            </a:r>
            <a:endParaRPr lang="en-US" dirty="0"/>
          </a:p>
          <a:p>
            <a:r>
              <a:rPr lang="en-US" dirty="0" smtClean="0"/>
              <a:t>Hyponatremia.</a:t>
            </a:r>
            <a:endParaRPr lang="en-US" dirty="0"/>
          </a:p>
          <a:p>
            <a:r>
              <a:rPr lang="en-US" dirty="0"/>
              <a:t>Thrombocytosis after </a:t>
            </a:r>
            <a:r>
              <a:rPr lang="en-US" dirty="0" err="1"/>
              <a:t>wk</a:t>
            </a:r>
            <a:r>
              <a:rPr lang="en-US" dirty="0"/>
              <a:t> </a:t>
            </a:r>
            <a:r>
              <a:rPr lang="en-US" dirty="0" smtClean="0"/>
              <a:t>1.</a:t>
            </a:r>
            <a:endParaRPr lang="en-US" dirty="0"/>
          </a:p>
          <a:p>
            <a:r>
              <a:rPr lang="en-US" dirty="0"/>
              <a:t>Sterile </a:t>
            </a:r>
            <a:r>
              <a:rPr lang="en-US" dirty="0" smtClean="0"/>
              <a:t>pyuria.</a:t>
            </a:r>
            <a:endParaRPr lang="en-US" dirty="0"/>
          </a:p>
          <a:p>
            <a:r>
              <a:rPr lang="en-US" dirty="0"/>
              <a:t>Elevated serum </a:t>
            </a:r>
            <a:r>
              <a:rPr lang="en-US" dirty="0" smtClean="0"/>
              <a:t>transaminases.</a:t>
            </a:r>
            <a:endParaRPr lang="en-US" dirty="0"/>
          </a:p>
          <a:p>
            <a:r>
              <a:rPr lang="en-US" dirty="0"/>
              <a:t>Elevated serum </a:t>
            </a:r>
            <a:r>
              <a:rPr lang="el-GR" dirty="0"/>
              <a:t>γ-</a:t>
            </a:r>
            <a:r>
              <a:rPr lang="en-US" dirty="0" err="1"/>
              <a:t>glutamyl</a:t>
            </a:r>
            <a:r>
              <a:rPr lang="en-US" dirty="0"/>
              <a:t> </a:t>
            </a:r>
            <a:r>
              <a:rPr lang="en-US" dirty="0" err="1" smtClean="0"/>
              <a:t>transpeptidase</a:t>
            </a:r>
            <a:r>
              <a:rPr lang="en-US" dirty="0" smtClean="0"/>
              <a:t> (GGT).</a:t>
            </a:r>
            <a:endParaRPr lang="en-US" dirty="0"/>
          </a:p>
          <a:p>
            <a:r>
              <a:rPr lang="en-US" dirty="0" err="1"/>
              <a:t>Pleocytosis</a:t>
            </a:r>
            <a:r>
              <a:rPr lang="en-US" dirty="0"/>
              <a:t> of cerebrospinal </a:t>
            </a:r>
            <a:r>
              <a:rPr lang="en-US" dirty="0" smtClean="0"/>
              <a:t>fluid.</a:t>
            </a:r>
            <a:endParaRPr lang="en-US" dirty="0"/>
          </a:p>
          <a:p>
            <a:r>
              <a:rPr lang="en-US" dirty="0"/>
              <a:t>Leukocytosis in synovial fluid</a:t>
            </a:r>
          </a:p>
        </p:txBody>
      </p:sp>
    </p:spTree>
    <p:extLst>
      <p:ext uri="{BB962C8B-B14F-4D97-AF65-F5344CB8AC3E}">
        <p14:creationId xmlns:p14="http://schemas.microsoft.com/office/powerpoint/2010/main" val="324792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81549"/>
            <a:ext cx="5544324" cy="368668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723" y="792873"/>
            <a:ext cx="5420481" cy="325800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593" y="4050878"/>
            <a:ext cx="5372850" cy="27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412460"/>
            <a:ext cx="11374582" cy="55727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Cardiac involvement is the most important manifestation of KD. 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Myocarditis occurs in most patients with acute KD and manifests as tachycardia disproportionate to fever, along with diminished left ventricular systolic function.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Almost all the morbidity and mortality in KD occur in patients with </a:t>
            </a:r>
            <a:r>
              <a:rPr lang="en-US" b="1" dirty="0" smtClean="0"/>
              <a:t>large or giant coronary artery aneurysms. 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r>
              <a:rPr lang="en-US" dirty="0" smtClean="0"/>
              <a:t>Specifically, large or giant aneurysms are associated with the greatest risk of thrombosis or stenosis, angina, and myocardial infarction.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9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7235" y="845126"/>
            <a:ext cx="7938655" cy="54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5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1141</Words>
  <Application>Microsoft Office PowerPoint</Application>
  <PresentationFormat>Widescreen</PresentationFormat>
  <Paragraphs>107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Kawasaki Disease</vt:lpstr>
      <vt:lpstr>PowerPoint Presentation</vt:lpstr>
      <vt:lpstr>PowerPoint Presentation</vt:lpstr>
      <vt:lpstr>PowerPoint Presentation</vt:lpstr>
      <vt:lpstr>Clinical Manifestations</vt:lpstr>
      <vt:lpstr>Laboratory Findings in Acute Kawasaki Disease </vt:lpstr>
      <vt:lpstr>PowerPoint Presentation</vt:lpstr>
      <vt:lpstr>PowerPoint Presentation</vt:lpstr>
      <vt:lpstr>PowerPoint Presentation</vt:lpstr>
      <vt:lpstr>PowerPoint Presentation</vt:lpstr>
      <vt:lpstr>Laboratory and Radiology Findings</vt:lpstr>
      <vt:lpstr>PowerPoint Presentation</vt:lpstr>
      <vt:lpstr>Diagnosis</vt:lpstr>
      <vt:lpstr>PowerPoint Presentation</vt:lpstr>
      <vt:lpstr>PowerPoint Presentation</vt:lpstr>
      <vt:lpstr>Differential Diagnosis</vt:lpstr>
      <vt:lpstr>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Kawasaki Disease</dc:title>
  <dc:creator>pc</dc:creator>
  <cp:lastModifiedBy>pc</cp:lastModifiedBy>
  <cp:revision>19</cp:revision>
  <dcterms:created xsi:type="dcterms:W3CDTF">2021-09-22T09:23:10Z</dcterms:created>
  <dcterms:modified xsi:type="dcterms:W3CDTF">2021-09-30T04:11:54Z</dcterms:modified>
</cp:coreProperties>
</file>