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0" r:id="rId4"/>
    <p:sldId id="296" r:id="rId5"/>
    <p:sldId id="298" r:id="rId6"/>
    <p:sldId id="308" r:id="rId7"/>
    <p:sldId id="307" r:id="rId8"/>
    <p:sldId id="284" r:id="rId9"/>
    <p:sldId id="309" r:id="rId10"/>
    <p:sldId id="286" r:id="rId11"/>
    <p:sldId id="279" r:id="rId12"/>
    <p:sldId id="288" r:id="rId13"/>
    <p:sldId id="302" r:id="rId14"/>
    <p:sldId id="270" r:id="rId15"/>
    <p:sldId id="303" r:id="rId16"/>
    <p:sldId id="289" r:id="rId17"/>
    <p:sldId id="290" r:id="rId18"/>
    <p:sldId id="295" r:id="rId19"/>
    <p:sldId id="305" r:id="rId20"/>
    <p:sldId id="311" r:id="rId21"/>
    <p:sldId id="306" r:id="rId22"/>
    <p:sldId id="292" r:id="rId23"/>
    <p:sldId id="3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2" autoAdjust="0"/>
  </p:normalViewPr>
  <p:slideViewPr>
    <p:cSldViewPr snapToGrid="0">
      <p:cViewPr varScale="1">
        <p:scale>
          <a:sx n="84" d="100"/>
          <a:sy n="84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1754B-B5FA-498F-A830-5CA783105D5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0216-7661-4FC2-A71D-29AFFFFF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5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6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4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D186-CFEB-446E-AAF9-4712E090E7B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A1B4-A874-4D9A-8FE7-357F766B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955" y="2759592"/>
            <a:ext cx="29209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0" u="none" strike="noStrike" baseline="0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801" t="51727" r="32771" b="22731"/>
          <a:stretch/>
        </p:blipFill>
        <p:spPr>
          <a:xfrm>
            <a:off x="5383530" y="669135"/>
            <a:ext cx="6808470" cy="59711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23600"/>
            <a:ext cx="43319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Superior View of the Skull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Anteriorly, the frontal bone articulates with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two parietal bones at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coronal suture.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Occasionally,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two halves of the frontal bone fail to fuse, leaving a midline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metopic suture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Behind, the two parietal bones articulate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in the midline at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sagittal suture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06" t="16667" r="16657" b="13167"/>
          <a:stretch/>
        </p:blipFill>
        <p:spPr>
          <a:xfrm>
            <a:off x="6096000" y="1062989"/>
            <a:ext cx="5916930" cy="5351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1681"/>
            <a:ext cx="6096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Inferior View of the Skull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anterior part of this aspect of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skull is seen to be formed by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hard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palate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(t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palatal processes of the maxillae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horizontal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plates of the palatine bones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).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In the midline anteriorly is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incisive fossa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</a:t>
            </a:r>
          </a:p>
          <a:p>
            <a:r>
              <a:rPr lang="en-US" b="0" i="0" u="none" strike="noStrike" baseline="0" dirty="0" err="1" smtClean="0">
                <a:solidFill>
                  <a:srgbClr val="000000"/>
                </a:solidFill>
                <a:latin typeface="Minion-Regular"/>
              </a:rPr>
              <a:t>Posterolaterally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are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greater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lesser palatine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foramina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Above the posterior edge of the hard palate are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choanae</a:t>
            </a:r>
            <a:r>
              <a:rPr lang="en-US" b="1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(posterior nasal</a:t>
            </a:r>
            <a:r>
              <a:rPr lang="en-US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apertures). These are separated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from each other by the posterior margin of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vomer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are bounded laterally by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medial pterygoid plates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sphenoid bone. The inferior end of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medial pterygoid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plate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is prolonged as a curved spike of bone,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pterygoid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hamulus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Posterolateral to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lateral pterygoid plate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,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greater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wing of the sphenoid is pierced by the large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ovale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the small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 spinosum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Posterolateral to the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foramen spinosum is the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spine of the sphenoid.</a:t>
            </a:r>
          </a:p>
        </p:txBody>
      </p:sp>
    </p:spTree>
    <p:extLst>
      <p:ext uri="{BB962C8B-B14F-4D97-AF65-F5344CB8AC3E}">
        <p14:creationId xmlns:p14="http://schemas.microsoft.com/office/powerpoint/2010/main" val="170750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03" t="38072" r="32952" b="20000"/>
          <a:stretch/>
        </p:blipFill>
        <p:spPr>
          <a:xfrm>
            <a:off x="6096000" y="731520"/>
            <a:ext cx="6096000" cy="5120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418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Behind the spine of the sphenoid, in the interval between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greater wing of the sphenoid and the petrous part of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temporal bone, is a groove for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auditory tube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 </a:t>
            </a:r>
            <a:endParaRPr lang="en-US" dirty="0" smtClean="0"/>
          </a:p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mandibular fossa </a:t>
            </a:r>
            <a:r>
              <a:rPr lang="en-US" b="0" i="0" u="none" strike="noStrike" baseline="0" dirty="0" smtClean="0">
                <a:latin typeface="Minion-Regular"/>
              </a:rPr>
              <a:t>of the temporal bone and the</a:t>
            </a:r>
          </a:p>
          <a:p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articular tubercle </a:t>
            </a:r>
            <a:r>
              <a:rPr lang="en-US" b="0" i="0" u="none" strike="noStrike" baseline="0" dirty="0" smtClean="0">
                <a:latin typeface="Minion-Regular"/>
              </a:rPr>
              <a:t>form the upper articular surfaces for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temporomandibular joint. Separating the mandibular fossa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from the tympanic plate posteriorly is the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squamotympanic</a:t>
            </a:r>
            <a:r>
              <a:rPr lang="en-US" b="1" dirty="0" smtClean="0">
                <a:latin typeface="Minion-Bold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fissure</a:t>
            </a:r>
            <a:r>
              <a:rPr lang="en-US" b="1" i="0" u="none" strike="noStrike" baseline="0" dirty="0" err="1" smtClean="0">
                <a:latin typeface="Minion-Bold"/>
              </a:rPr>
              <a:t>.</a:t>
            </a:r>
            <a:r>
              <a:rPr lang="en-US" b="0" i="0" u="none" strike="noStrike" baseline="0" dirty="0" err="1" smtClean="0">
                <a:latin typeface="Minion-Regular"/>
              </a:rPr>
              <a:t>The</a:t>
            </a:r>
            <a:r>
              <a:rPr lang="en-US" b="0" i="0" u="none" strike="noStrike" baseline="0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styloid process </a:t>
            </a:r>
            <a:r>
              <a:rPr lang="en-US" b="0" i="0" u="none" strike="noStrike" baseline="0" dirty="0" smtClean="0">
                <a:latin typeface="Minion-Regular"/>
              </a:rPr>
              <a:t>of the temporal bone projects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downward and forward from its inferior aspect. The opening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of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carotid canal </a:t>
            </a:r>
            <a:r>
              <a:rPr lang="en-US" b="0" i="0" u="none" strike="noStrike" baseline="0" dirty="0" smtClean="0">
                <a:latin typeface="Minion-Regular"/>
              </a:rPr>
              <a:t>can be seen on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inferior surface</a:t>
            </a:r>
            <a:r>
              <a:rPr lang="en-US" b="0" i="0" u="none" strike="noStrike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petrous part of the temporal bone</a:t>
            </a:r>
            <a:r>
              <a:rPr lang="en-US" b="0" i="0" u="none" strike="noStrike" baseline="0" dirty="0" smtClean="0">
                <a:latin typeface="Minion-Regular"/>
              </a:rPr>
              <a:t>.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The medial end of the petrous part of the temporal bone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is irregular and, together with the basilar part of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occipital</a:t>
            </a:r>
            <a:r>
              <a:rPr lang="en-US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bone and the greater wing of the sphenoid, forms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lacerum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. </a:t>
            </a:r>
            <a:r>
              <a:rPr lang="en-US" b="0" i="0" u="none" strike="noStrike" baseline="0" dirty="0" smtClean="0">
                <a:latin typeface="Minion-Regular"/>
              </a:rPr>
              <a:t>During life, the foramen </a:t>
            </a:r>
            <a:r>
              <a:rPr lang="en-US" b="0" i="0" u="none" strike="noStrike" baseline="0" dirty="0" err="1" smtClean="0">
                <a:latin typeface="Minion-Regular"/>
              </a:rPr>
              <a:t>lacerum</a:t>
            </a:r>
            <a:r>
              <a:rPr lang="en-US" b="0" i="0" u="none" strike="noStrike" baseline="0" dirty="0" smtClean="0">
                <a:latin typeface="Minion-Regular"/>
              </a:rPr>
              <a:t> is closed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with fibrous tissue, and only a few small vessels pass through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this foramen from the cavity of the skull to the exterior.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0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98" t="40643" r="32771" b="23051"/>
          <a:stretch/>
        </p:blipFill>
        <p:spPr>
          <a:xfrm>
            <a:off x="5189220" y="1129277"/>
            <a:ext cx="6743700" cy="5154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52087"/>
            <a:ext cx="51892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tympanic plate </a:t>
            </a:r>
            <a:r>
              <a:rPr lang="en-US" i="0" u="none" strike="noStrike" baseline="0" dirty="0" smtClean="0">
                <a:latin typeface="Minion-Bold"/>
              </a:rPr>
              <a:t>is a </a:t>
            </a:r>
            <a:r>
              <a:rPr lang="en-US" b="0" i="0" u="none" strike="noStrike" baseline="0" dirty="0" smtClean="0">
                <a:latin typeface="Minion-Regular"/>
              </a:rPr>
              <a:t>part of the temporal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bone, forms the bony part of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external auditory meatus</a:t>
            </a:r>
            <a:r>
              <a:rPr lang="en-US" b="1" i="0" u="none" strike="noStrike" baseline="0" dirty="0" smtClean="0">
                <a:latin typeface="Minion-Bold"/>
              </a:rPr>
              <a:t>. </a:t>
            </a:r>
            <a:r>
              <a:rPr lang="en-US" dirty="0" smtClean="0">
                <a:latin typeface="Minion-Bold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stylomastoid foramen </a:t>
            </a:r>
            <a:r>
              <a:rPr lang="en-US" dirty="0" smtClean="0">
                <a:latin typeface="Minion-Bold"/>
              </a:rPr>
              <a:t>lies between the styloid and mastoid processes. 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jugular foramen </a:t>
            </a:r>
            <a:r>
              <a:rPr lang="en-US" dirty="0" smtClean="0">
                <a:latin typeface="Minion-Bold"/>
              </a:rPr>
              <a:t>lies medial to the styloid process formed by a deep notch of the petrous part of the temporal bone together with a shallower notch on the occipital bone. Behind the posterior apertures of the nose and in front of the foramen magnum are the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sphenoid bone </a:t>
            </a:r>
            <a:r>
              <a:rPr lang="en-US" dirty="0" smtClean="0">
                <a:latin typeface="Minion-Bold"/>
              </a:rPr>
              <a:t>and the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basilar part </a:t>
            </a:r>
            <a:r>
              <a:rPr lang="en-US" dirty="0" smtClean="0">
                <a:latin typeface="Minion-Bold"/>
              </a:rPr>
              <a:t>of the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occipital bone</a:t>
            </a:r>
            <a:r>
              <a:rPr lang="en-US" dirty="0" smtClean="0">
                <a:latin typeface="Minion-Bold"/>
              </a:rPr>
              <a:t>. 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pharyngeal tubercle </a:t>
            </a:r>
            <a:r>
              <a:rPr lang="en-US" dirty="0" smtClean="0">
                <a:latin typeface="Minion-Bold"/>
              </a:rPr>
              <a:t>is a small prominence on the undersurface of the basilar part of the occipital bone in the midline.</a:t>
            </a:r>
          </a:p>
          <a:p>
            <a:r>
              <a:rPr lang="en-US" dirty="0" smtClean="0">
                <a:latin typeface="Minion-Bold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occipital condyles </a:t>
            </a:r>
            <a:r>
              <a:rPr lang="en-US" dirty="0" smtClean="0">
                <a:latin typeface="Minion-Bold"/>
              </a:rPr>
              <a:t>articulate with the superior aspect of the lateral mass of the first cervical vertebra, the atlas. Superior to the occipital condyle is 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hypoglossal canal</a:t>
            </a:r>
            <a:r>
              <a:rPr lang="en-US" b="1" dirty="0" smtClean="0">
                <a:latin typeface="Minion-Bold"/>
              </a:rPr>
              <a:t>. </a:t>
            </a:r>
            <a:r>
              <a:rPr lang="en-US" dirty="0" smtClean="0">
                <a:latin typeface="Minion-Bold"/>
              </a:rPr>
              <a:t>Posterior to the foramen magnum in the midline is the external occipital protuberance. The superior nuchal lines curve laterally on each side.</a:t>
            </a:r>
            <a:endParaRPr lang="en-US" dirty="0">
              <a:latin typeface="Minion-Bold"/>
            </a:endParaRPr>
          </a:p>
        </p:txBody>
      </p:sp>
    </p:spTree>
    <p:extLst>
      <p:ext uri="{BB962C8B-B14F-4D97-AF65-F5344CB8AC3E}">
        <p14:creationId xmlns:p14="http://schemas.microsoft.com/office/powerpoint/2010/main" val="137070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2760430"/>
            <a:ext cx="8724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The Cranial Cavity</a:t>
            </a:r>
          </a:p>
        </p:txBody>
      </p:sp>
    </p:spTree>
    <p:extLst>
      <p:ext uri="{BB962C8B-B14F-4D97-AF65-F5344CB8AC3E}">
        <p14:creationId xmlns:p14="http://schemas.microsoft.com/office/powerpoint/2010/main" val="375717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375" t="22834" r="29125" b="16833"/>
          <a:stretch/>
        </p:blipFill>
        <p:spPr>
          <a:xfrm>
            <a:off x="5554980" y="0"/>
            <a:ext cx="4686300" cy="66636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70" y="1923573"/>
            <a:ext cx="33642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Vault of the Skull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internal surface of the vault shows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corona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l,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sagittal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,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lambdoid sutures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. In the midline is a shallow sagittal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groove. On each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side of the groove are several small pits, called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granular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pits</a:t>
            </a:r>
            <a:endParaRPr lang="en-US" b="0" i="0" u="none" strike="noStrike" baseline="0" dirty="0" smtClean="0">
              <a:solidFill>
                <a:srgbClr val="FF0000"/>
              </a:solidFill>
              <a:latin typeface="Minio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902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45" t="44337" r="40723" b="17269"/>
          <a:stretch/>
        </p:blipFill>
        <p:spPr>
          <a:xfrm>
            <a:off x="4286250" y="782524"/>
            <a:ext cx="9664505" cy="58319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898" y="2051882"/>
            <a:ext cx="39026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Base of the Skull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interior of the base of the skull is divided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into three cranial fossae: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anterior, middle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, and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posterior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anterior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cranial fossa is separated from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middle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cranial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fossa by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lesser wing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sphenoid, and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middle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cranial fossa is separated from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posterior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cranial fossa by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petrous part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temporal bone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9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217" t="39679" r="32681" b="25622"/>
          <a:stretch/>
        </p:blipFill>
        <p:spPr>
          <a:xfrm>
            <a:off x="5349240" y="185396"/>
            <a:ext cx="6240780" cy="6301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870" y="1074063"/>
            <a:ext cx="5246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268DF3"/>
                </a:solidFill>
                <a:latin typeface="Univers-Bold"/>
              </a:rPr>
              <a:t>Anterior Cranial Fossa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It is bounded anteriorly by the inner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surface</a:t>
            </a:r>
            <a:r>
              <a:rPr lang="en-US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frontal bone</a:t>
            </a:r>
            <a:r>
              <a:rPr lang="en-US" b="0" i="0" u="none" strike="noStrike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Its posterior boundary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is the sharp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lesser wing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sphenoid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, which articulates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laterally with the frontal bone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meets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Minion-Regular"/>
              </a:rPr>
              <a:t>anteroinferior</a:t>
            </a:r>
            <a:r>
              <a:rPr lang="en-US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angle of the parietal bone, or the pterion. The medial end of </a:t>
            </a:r>
            <a:r>
              <a:rPr lang="en-US" b="0" i="0" u="none" strike="noStrike" baseline="0" dirty="0" smtClean="0">
                <a:latin typeface="Minion-Regular"/>
              </a:rPr>
              <a:t>the lesser wing of the sphenoid forms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anterior clinoid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process </a:t>
            </a:r>
            <a:r>
              <a:rPr lang="en-US" b="0" i="0" u="none" strike="noStrike" baseline="0" dirty="0" smtClean="0">
                <a:latin typeface="Minion-Regular"/>
              </a:rPr>
              <a:t>on each </a:t>
            </a:r>
            <a:r>
              <a:rPr lang="en-US" b="0" i="0" u="none" strike="noStrike" baseline="0" dirty="0" err="1" smtClean="0">
                <a:latin typeface="Minion-Regular"/>
              </a:rPr>
              <a:t>side.The</a:t>
            </a:r>
            <a:r>
              <a:rPr lang="en-US" b="0" i="0" u="none" strike="noStrike" baseline="0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median part </a:t>
            </a:r>
            <a:r>
              <a:rPr lang="en-US" b="0" i="0" u="none" strike="noStrike" baseline="0" dirty="0" smtClean="0"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anterior</a:t>
            </a:r>
            <a:r>
              <a:rPr lang="en-US" b="0" i="0" u="none" strike="noStrike" baseline="0" dirty="0" smtClean="0">
                <a:latin typeface="Minion-Regular"/>
              </a:rPr>
              <a:t> cranial fossa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is limited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posteriorly</a:t>
            </a:r>
            <a:r>
              <a:rPr lang="en-US" b="0" i="0" u="none" strike="noStrike" baseline="0" dirty="0" smtClean="0">
                <a:latin typeface="Minion-Regular"/>
              </a:rPr>
              <a:t> by the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 groove </a:t>
            </a:r>
            <a:r>
              <a:rPr lang="en-US" b="0" i="0" u="none" strike="noStrike" baseline="0" dirty="0" smtClean="0">
                <a:latin typeface="Minion-Regular"/>
              </a:rPr>
              <a:t>for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optic chiasma</a:t>
            </a:r>
            <a:r>
              <a:rPr lang="en-US" b="0" i="0" u="none" strike="noStrike" baseline="0" dirty="0" smtClean="0">
                <a:latin typeface="Minion-Regular"/>
              </a:rPr>
              <a:t>.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The floor of the fossa is formed by the ridged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orbital</a:t>
            </a:r>
            <a:r>
              <a:rPr lang="en-US" b="0" i="0" u="none" strike="noStrike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plates </a:t>
            </a:r>
            <a:r>
              <a:rPr lang="en-US" b="0" i="0" u="none" strike="noStrike" baseline="0" dirty="0" smtClean="0"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frontal bone </a:t>
            </a:r>
            <a:r>
              <a:rPr lang="en-US" b="0" i="0" u="none" strike="noStrike" baseline="0" dirty="0" smtClean="0">
                <a:latin typeface="Minion-Regular"/>
              </a:rPr>
              <a:t>laterally and by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cribriform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plate </a:t>
            </a:r>
            <a:r>
              <a:rPr lang="en-US" b="0" i="0" u="none" strike="noStrike" baseline="0" dirty="0" smtClean="0"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ethmoid</a:t>
            </a:r>
            <a:r>
              <a:rPr lang="en-US" b="0" i="0" u="none" strike="noStrike" baseline="0" dirty="0" smtClean="0">
                <a:latin typeface="Minion-Regular"/>
              </a:rPr>
              <a:t> medially.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crista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galli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is a sharp upward projection 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ethmoid</a:t>
            </a:r>
            <a:r>
              <a:rPr lang="en-US" b="0" i="0" u="none" strike="noStrike" baseline="0" dirty="0" smtClean="0">
                <a:latin typeface="Minion-Regular"/>
              </a:rPr>
              <a:t> bone in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midline</a:t>
            </a:r>
            <a:r>
              <a:rPr lang="en-US" dirty="0" smtClean="0">
                <a:latin typeface="Minion-Regular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96" t="61044" r="36657" b="16787"/>
          <a:stretch/>
        </p:blipFill>
        <p:spPr>
          <a:xfrm>
            <a:off x="1482802" y="3329849"/>
            <a:ext cx="8978746" cy="2842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9683"/>
            <a:ext cx="11944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268DF3"/>
                </a:solidFill>
                <a:latin typeface="Univers-Bold"/>
              </a:rPr>
              <a:t>Middle Cranial Fossa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It consists of a small median part and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expanded lateral parts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median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raised part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is formed by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body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sphenoid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, and the expanded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lateral parts form concavities on either side. It is bounded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anteriorly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by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lesser wings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sphenoid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posteriorly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by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superior borders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petrous</a:t>
            </a:r>
            <a:r>
              <a:rPr lang="en-US" b="0" i="0" u="none" strike="noStrike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parts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temporal bones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.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Laterally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lie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squamous</a:t>
            </a:r>
            <a:r>
              <a:rPr lang="en-US" b="0" i="0" u="none" strike="noStrike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parts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temporal bones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,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greater wings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sphenoid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,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parietal bones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floor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of each lateral part is formed by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greater wing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sphenoid and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squamous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petrous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parts of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temporal bone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sphenoid bone has a centrally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placed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body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with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greater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lesser wings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that are outstretched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on each side. The body of the sphenoid contains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sphenoid air sinuses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,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which communicate with the nasal cavity.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1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96" t="61044" r="36657" b="16787"/>
          <a:stretch/>
        </p:blipFill>
        <p:spPr>
          <a:xfrm>
            <a:off x="1334212" y="3119140"/>
            <a:ext cx="8978746" cy="2842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02" y="194310"/>
            <a:ext cx="11607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Anteriorly,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optic canal </a:t>
            </a:r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superior orbital fissure</a:t>
            </a:r>
            <a:r>
              <a:rPr lang="en-US" b="1" i="0" u="none" strike="noStrike" baseline="0" dirty="0" smtClean="0">
                <a:latin typeface="Minion-Bold"/>
              </a:rPr>
              <a:t>, </a:t>
            </a:r>
            <a:r>
              <a:rPr lang="en-US" b="0" i="0" u="none" strike="noStrike" baseline="0" dirty="0" smtClean="0">
                <a:latin typeface="Minion-Regular"/>
              </a:rPr>
              <a:t>which is a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slit like opening between the lesser and the greater wings of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sphenoid.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 rotundum</a:t>
            </a:r>
            <a:r>
              <a:rPr lang="en-US" b="1" i="0" u="none" strike="noStrike" baseline="0" dirty="0" smtClean="0">
                <a:latin typeface="Minion-Bold"/>
              </a:rPr>
              <a:t>, </a:t>
            </a:r>
            <a:r>
              <a:rPr lang="en-US" b="0" i="0" u="none" strike="noStrike" baseline="0" dirty="0" smtClean="0">
                <a:latin typeface="Minion-Regular"/>
              </a:rPr>
              <a:t>which is situated behind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medial end of the superior orbital fissure</a:t>
            </a:r>
            <a:r>
              <a:rPr lang="en-US" b="0" i="0" u="none" strike="noStrike" dirty="0" smtClean="0">
                <a:latin typeface="Minion-Regular"/>
              </a:rPr>
              <a:t> leads </a:t>
            </a:r>
            <a:r>
              <a:rPr lang="en-US" b="0" i="0" u="none" strike="noStrike" baseline="0" dirty="0" smtClean="0">
                <a:latin typeface="Minion-Regular"/>
              </a:rPr>
              <a:t>to the pterygopalatine fossa.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ovale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lies posterolateral to the foramen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rotundum . It perforates the greater wing of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sphenoid to the infratemporal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fossa. The small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 spinosum </a:t>
            </a:r>
            <a:r>
              <a:rPr lang="en-US" b="0" i="0" u="none" strike="noStrike" baseline="0" dirty="0" smtClean="0">
                <a:latin typeface="Minion-Regular"/>
              </a:rPr>
              <a:t>lies posterolateral to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foramen </a:t>
            </a:r>
            <a:r>
              <a:rPr lang="en-US" b="0" i="0" u="none" strike="noStrike" baseline="0" dirty="0" err="1" smtClean="0">
                <a:latin typeface="Minion-Regular"/>
              </a:rPr>
              <a:t>ovale</a:t>
            </a:r>
            <a:r>
              <a:rPr lang="en-US" b="0" i="0" u="none" strike="noStrike" baseline="0" dirty="0" smtClean="0">
                <a:latin typeface="Minion-Regular"/>
              </a:rPr>
              <a:t> and also perforates the greater wing of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sphenoid to the infratemporal </a:t>
            </a:r>
            <a:r>
              <a:rPr lang="en-US" b="0" i="0" u="none" strike="noStrike" baseline="0" dirty="0" err="1" smtClean="0">
                <a:latin typeface="Minion-Regular"/>
              </a:rPr>
              <a:t>fossa.The</a:t>
            </a:r>
            <a:r>
              <a:rPr lang="en-US" b="0" i="0" u="none" strike="noStrike" baseline="0" dirty="0" smtClean="0">
                <a:latin typeface="Minion-Regular"/>
              </a:rPr>
              <a:t> large and irregularly shaped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</a:t>
            </a:r>
            <a:r>
              <a:rPr lang="en-US" b="1" i="0" u="none" strike="noStrike" baseline="0" dirty="0" smtClean="0">
                <a:latin typeface="Minion-Bold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lacerum</a:t>
            </a:r>
            <a:r>
              <a:rPr lang="en-US" b="1" i="0" u="none" strike="noStrike" baseline="0" dirty="0" smtClean="0">
                <a:latin typeface="Minion-Bold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lies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between the apex of the petrous part of the temporal bone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and the sphenoid bone.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inferior opening of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foramen </a:t>
            </a:r>
            <a:r>
              <a:rPr lang="en-US" b="0" i="0" u="none" strike="noStrike" baseline="0" dirty="0" err="1" smtClean="0">
                <a:latin typeface="Minion-Regular"/>
              </a:rPr>
              <a:t>lacerum</a:t>
            </a:r>
            <a:r>
              <a:rPr lang="en-US" b="0" i="0" u="none" strike="noStrike" baseline="0" dirty="0" smtClean="0">
                <a:latin typeface="Minion-Regular"/>
              </a:rPr>
              <a:t> in life is filled by cartilage and fibrous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tissue.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32" y="18636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skull</a:t>
            </a:r>
            <a:r>
              <a:rPr lang="en-US" b="0" i="0" u="none" strike="noStrike" baseline="0" dirty="0" smtClean="0">
                <a:latin typeface="Minion-Regular"/>
              </a:rPr>
              <a:t> is composed of several separate bones united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at immobile (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fibrous</a:t>
            </a:r>
            <a:r>
              <a:rPr lang="en-US" b="0" i="0" u="none" strike="noStrike" baseline="0" dirty="0" smtClean="0">
                <a:latin typeface="Minion-Regular"/>
              </a:rPr>
              <a:t>) joints called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sutures.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Minion-Bold"/>
              </a:rPr>
              <a:t>The connective </a:t>
            </a:r>
            <a:r>
              <a:rPr lang="en-US" dirty="0" smtClean="0">
                <a:latin typeface="Minion-Bold"/>
              </a:rPr>
              <a:t>tissue between </a:t>
            </a:r>
            <a:r>
              <a:rPr lang="en-US" dirty="0">
                <a:latin typeface="Minion-Bold"/>
              </a:rPr>
              <a:t>the bones is called a </a:t>
            </a:r>
            <a:r>
              <a:rPr lang="en-US" b="1" dirty="0">
                <a:solidFill>
                  <a:srgbClr val="FF0000"/>
                </a:solidFill>
                <a:latin typeface="Minion-Bold"/>
              </a:rPr>
              <a:t>sutural ligament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.</a:t>
            </a:r>
            <a:r>
              <a:rPr lang="en-US" dirty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dirty="0">
                <a:latin typeface="Minion-Bold"/>
              </a:rPr>
              <a:t>The bones of the skull can be divided into those of the</a:t>
            </a:r>
          </a:p>
          <a:p>
            <a:r>
              <a:rPr lang="en-US" dirty="0">
                <a:solidFill>
                  <a:srgbClr val="FF0000"/>
                </a:solidFill>
                <a:latin typeface="Minion-Bold"/>
              </a:rPr>
              <a:t>cranium</a:t>
            </a:r>
            <a:r>
              <a:rPr lang="en-US" dirty="0">
                <a:latin typeface="Minion-Bold"/>
              </a:rPr>
              <a:t> and those of the </a:t>
            </a:r>
            <a:r>
              <a:rPr lang="en-US" dirty="0">
                <a:solidFill>
                  <a:srgbClr val="FF0000"/>
                </a:solidFill>
                <a:latin typeface="Minion-Bold"/>
              </a:rPr>
              <a:t>face</a:t>
            </a:r>
            <a:r>
              <a:rPr lang="en-US" dirty="0">
                <a:latin typeface="Minion-Bold"/>
              </a:rPr>
              <a:t>. The </a:t>
            </a:r>
            <a:r>
              <a:rPr lang="en-US" b="1" dirty="0">
                <a:solidFill>
                  <a:srgbClr val="FF0000"/>
                </a:solidFill>
                <a:latin typeface="Minion-Bold"/>
              </a:rPr>
              <a:t>vault</a:t>
            </a:r>
            <a:r>
              <a:rPr lang="en-US" b="1" dirty="0">
                <a:latin typeface="Minion-Bold"/>
              </a:rPr>
              <a:t> </a:t>
            </a:r>
            <a:r>
              <a:rPr lang="en-US" dirty="0">
                <a:latin typeface="Minion-Bold"/>
              </a:rPr>
              <a:t>is the upper part</a:t>
            </a:r>
          </a:p>
          <a:p>
            <a:r>
              <a:rPr lang="en-US" dirty="0">
                <a:latin typeface="Minion-Bold"/>
              </a:rPr>
              <a:t>of the cranium, and the </a:t>
            </a:r>
            <a:r>
              <a:rPr lang="en-US" b="1" dirty="0">
                <a:solidFill>
                  <a:srgbClr val="FF0000"/>
                </a:solidFill>
                <a:latin typeface="Minion-Bold"/>
              </a:rPr>
              <a:t>base of the skull </a:t>
            </a:r>
            <a:r>
              <a:rPr lang="en-US" dirty="0">
                <a:latin typeface="Minion-Bold"/>
              </a:rPr>
              <a:t>is the lowest </a:t>
            </a:r>
            <a:r>
              <a:rPr lang="en-US" dirty="0" smtClean="0">
                <a:latin typeface="Minion-Bold"/>
              </a:rPr>
              <a:t>part of </a:t>
            </a:r>
            <a:r>
              <a:rPr lang="en-US" dirty="0">
                <a:latin typeface="Minion-Bold"/>
              </a:rPr>
              <a:t>the </a:t>
            </a:r>
            <a:r>
              <a:rPr lang="en-US" dirty="0" smtClean="0">
                <a:latin typeface="Minion-Bold"/>
              </a:rPr>
              <a:t>cranium.</a:t>
            </a:r>
            <a:endParaRPr lang="en-US" dirty="0">
              <a:latin typeface="Minion-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632" y="2379353"/>
            <a:ext cx="4796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cranium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consists of the following bones, two of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which are paired: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Frontal bone: 1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Parietal bones: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Occipital bone: 1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Temporal bones: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Sphenoid bone: 1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Ethmoid bone: 1</a:t>
            </a:r>
          </a:p>
        </p:txBody>
      </p:sp>
      <p:sp>
        <p:nvSpPr>
          <p:cNvPr id="4" name="Rectangle 3"/>
          <p:cNvSpPr/>
          <p:nvPr/>
        </p:nvSpPr>
        <p:spPr>
          <a:xfrm>
            <a:off x="4990641" y="2373990"/>
            <a:ext cx="560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facial bones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consist of the following, two of which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are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single: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Zygomatic bones: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Maxillae: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Nasal bones: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Lacrimal bones: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Vomer: 1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Palatine bones: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Inferior conchae: 2</a:t>
            </a:r>
          </a:p>
          <a:p>
            <a:r>
              <a:rPr lang="en-US" sz="800" b="0" i="0" u="none" strike="noStrike" baseline="0" dirty="0" smtClean="0">
                <a:solidFill>
                  <a:srgbClr val="FFA600"/>
                </a:solidFill>
                <a:latin typeface="ZapfDingbats"/>
              </a:rPr>
              <a:t>■■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Mandible: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9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56" t="18667" r="23970" b="13500"/>
          <a:stretch/>
        </p:blipFill>
        <p:spPr>
          <a:xfrm>
            <a:off x="6096000" y="304235"/>
            <a:ext cx="6179820" cy="6469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1526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carotid canal </a:t>
            </a:r>
            <a:r>
              <a:rPr lang="en-US" b="0" i="0" u="none" strike="noStrike" baseline="0" dirty="0" smtClean="0">
                <a:latin typeface="Minion-Regular"/>
              </a:rPr>
              <a:t>opens into the side of the foramen</a:t>
            </a:r>
          </a:p>
          <a:p>
            <a:r>
              <a:rPr lang="en-US" b="0" i="0" u="none" strike="noStrike" baseline="0" dirty="0" err="1" smtClean="0">
                <a:latin typeface="Minion-Regular"/>
              </a:rPr>
              <a:t>lacerum</a:t>
            </a:r>
            <a:r>
              <a:rPr lang="en-US" b="0" i="0" u="none" strike="noStrike" baseline="0" dirty="0" smtClean="0">
                <a:latin typeface="Minion-Regular"/>
              </a:rPr>
              <a:t> above the closed inferior opening. Lateral to the foramen </a:t>
            </a:r>
            <a:r>
              <a:rPr lang="en-US" b="0" i="0" u="none" strike="noStrike" baseline="0" dirty="0" err="1" smtClean="0">
                <a:latin typeface="Minion-Regular"/>
              </a:rPr>
              <a:t>lacerum</a:t>
            </a:r>
            <a:r>
              <a:rPr lang="en-US" b="0" i="0" u="none" strike="noStrike" baseline="0" dirty="0" smtClean="0">
                <a:latin typeface="Minion-Regular"/>
              </a:rPr>
              <a:t> is an impression on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apex of the petrous part of the temporal bone. The median part of the middle cranial fossa is formed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by the body of the sphenoid bone In front is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sulcus</a:t>
            </a:r>
            <a:r>
              <a:rPr lang="en-US" b="1" i="0" u="none" strike="noStrike" baseline="0" dirty="0" smtClean="0">
                <a:latin typeface="Minion-Bold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chiasmatis</a:t>
            </a:r>
            <a:r>
              <a:rPr lang="en-US" b="1" i="0" u="none" strike="noStrike" baseline="0" dirty="0" smtClean="0">
                <a:latin typeface="Minion-Bold"/>
              </a:rPr>
              <a:t>, </a:t>
            </a:r>
            <a:r>
              <a:rPr lang="en-US" b="0" i="0" u="none" strike="noStrike" baseline="0" dirty="0" smtClean="0">
                <a:latin typeface="Minion-Regular"/>
              </a:rPr>
              <a:t>which leads laterally to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optic canal </a:t>
            </a:r>
            <a:r>
              <a:rPr lang="en-US" b="0" i="0" u="none" strike="noStrike" baseline="0" dirty="0" smtClean="0">
                <a:latin typeface="Minion-Regular"/>
              </a:rPr>
              <a:t>on each side. Posterior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to the sulcus is an elevation,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tuberculum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sellae</a:t>
            </a:r>
            <a:r>
              <a:rPr lang="en-US" b="1" i="0" u="none" strike="noStrike" baseline="0" dirty="0" smtClean="0">
                <a:latin typeface="Minion-Bold"/>
              </a:rPr>
              <a:t>. </a:t>
            </a:r>
            <a:r>
              <a:rPr lang="en-US" b="0" i="0" u="none" strike="noStrike" baseline="0" dirty="0" smtClean="0">
                <a:latin typeface="Minion-Regular"/>
              </a:rPr>
              <a:t>Behind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elevation is a deep depression,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the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sella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turcica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, </a:t>
            </a:r>
            <a:r>
              <a:rPr lang="en-US" b="0" i="0" u="none" strike="noStrike" baseline="0" dirty="0" smtClean="0">
                <a:latin typeface="Minion-Regular"/>
              </a:rPr>
              <a:t>which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lodges the </a:t>
            </a:r>
            <a:r>
              <a:rPr lang="en-US" b="1" i="0" u="none" strike="noStrike" baseline="0" dirty="0" smtClean="0">
                <a:latin typeface="Minion-Bold"/>
              </a:rPr>
              <a:t>pituitary gland. </a:t>
            </a:r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0" i="0" u="none" strike="noStrike" baseline="0" dirty="0" err="1" smtClean="0">
                <a:latin typeface="Minion-Regular"/>
              </a:rPr>
              <a:t>sella</a:t>
            </a:r>
            <a:r>
              <a:rPr lang="en-US" b="0" i="0" u="none" strike="noStrike" baseline="0" dirty="0" smtClean="0">
                <a:latin typeface="Minion-Regular"/>
              </a:rPr>
              <a:t> </a:t>
            </a:r>
            <a:r>
              <a:rPr lang="en-US" b="0" i="0" u="none" strike="noStrike" baseline="0" dirty="0" err="1" smtClean="0">
                <a:latin typeface="Minion-Regular"/>
              </a:rPr>
              <a:t>turcica</a:t>
            </a:r>
            <a:r>
              <a:rPr lang="en-US" b="0" i="0" u="none" strike="noStrike" baseline="0" dirty="0" smtClean="0">
                <a:latin typeface="Minion-Regular"/>
              </a:rPr>
              <a:t> is bounded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posteriorly by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dorsum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sellae</a:t>
            </a:r>
            <a:r>
              <a:rPr lang="en-US" b="1" i="0" u="none" strike="noStrike" baseline="0" dirty="0" smtClean="0">
                <a:latin typeface="Minion-Bold"/>
              </a:rPr>
              <a:t>. </a:t>
            </a:r>
            <a:r>
              <a:rPr lang="en-US" b="0" i="0" u="none" strike="noStrike" baseline="0" dirty="0" smtClean="0">
                <a:latin typeface="Minion-Regular"/>
              </a:rPr>
              <a:t>The superior angles of the dorsum </a:t>
            </a:r>
            <a:r>
              <a:rPr lang="en-US" b="0" i="0" u="none" strike="noStrike" baseline="0" dirty="0" err="1" smtClean="0">
                <a:latin typeface="Minion-Regular"/>
              </a:rPr>
              <a:t>sellae</a:t>
            </a:r>
            <a:r>
              <a:rPr lang="en-US" b="0" i="0" u="none" strike="noStrike" baseline="0" dirty="0" smtClean="0">
                <a:latin typeface="Minion-Regular"/>
              </a:rPr>
              <a:t> have two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tubercles, called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posterior clinoid processes.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b="1" i="0" u="none" strike="noStrike" baseline="0" dirty="0" smtClean="0">
                <a:latin typeface="Minion-Bold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4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56" t="18667" r="23970" b="13500"/>
          <a:stretch/>
        </p:blipFill>
        <p:spPr>
          <a:xfrm>
            <a:off x="6096000" y="137160"/>
            <a:ext cx="6179820" cy="6469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1420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268DF3"/>
                </a:solidFill>
                <a:latin typeface="Univers-Bold"/>
              </a:rPr>
              <a:t>Posterior Cranial Fossa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posterior cranial fossa is deep. Anteriorly, the fossa is bounded by the superior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border of the petrous part of the temporal bone, and posteriorly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it is bounded by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internal surface of the squamous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part of the occipital bone The floor of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posterior fossa is formed by the basilar, condylar, and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squamous parts of the occipital bone and the mastoid part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temporal bone.</a:t>
            </a:r>
            <a:r>
              <a:rPr lang="en-US" b="0" i="0" u="none" strike="noStrike" baseline="0" dirty="0" smtClean="0">
                <a:latin typeface="Minion-Regular"/>
              </a:rPr>
              <a:t>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</a:t>
            </a:r>
            <a:r>
              <a:rPr lang="en-US" b="1" i="0" u="none" strike="noStrike" baseline="0" dirty="0" smtClean="0"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magnum</a:t>
            </a:r>
            <a:r>
              <a:rPr lang="en-US" b="1" i="0" u="none" strike="noStrike" baseline="0" dirty="0" smtClean="0">
                <a:latin typeface="Minion-Bold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occupies the central area of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floor.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hypoglossal canal </a:t>
            </a:r>
            <a:r>
              <a:rPr lang="en-US" b="0" i="0" u="none" strike="noStrike" baseline="0" dirty="0" smtClean="0">
                <a:latin typeface="Minion-Regular"/>
              </a:rPr>
              <a:t>is situated above the anterolateral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boundary of the foramen magnum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jugular foramen </a:t>
            </a:r>
            <a:r>
              <a:rPr lang="en-US" b="0" i="0" u="none" strike="noStrike" baseline="0" dirty="0" smtClean="0">
                <a:latin typeface="Minion-Regular"/>
              </a:rPr>
              <a:t>lies between the lower border of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petrous part of the temporal bone and the condylar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part of the occipital bone.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internal acoustic meatus </a:t>
            </a:r>
            <a:r>
              <a:rPr lang="en-US" b="0" i="0" u="none" strike="noStrike" baseline="0" dirty="0" smtClean="0">
                <a:latin typeface="Minion-Regular"/>
              </a:rPr>
              <a:t>pierces the posterior surface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of the petrous part of the temporal bone.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internal occipital crest </a:t>
            </a:r>
            <a:r>
              <a:rPr lang="en-US" b="0" i="0" u="none" strike="noStrike" baseline="0" dirty="0" smtClean="0">
                <a:latin typeface="Minion-Regular"/>
              </a:rPr>
              <a:t>runs upward in the midline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posteriorly from the foramen magnum to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internal</a:t>
            </a:r>
            <a:r>
              <a:rPr lang="en-US" b="1" i="0" u="none" strike="noStrike" dirty="0" smtClean="0"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occipital protuberance</a:t>
            </a:r>
            <a:r>
              <a:rPr lang="en-US" b="1" i="0" u="none" strike="noStrike" baseline="0" dirty="0" smtClean="0">
                <a:latin typeface="Minion-Bold"/>
              </a:rPr>
              <a:t>.</a:t>
            </a:r>
            <a:endParaRPr lang="en-US" dirty="0" smtClean="0"/>
          </a:p>
          <a:p>
            <a:endParaRPr lang="en-US" b="0" i="0" u="none" strike="noStrike" baseline="0" dirty="0" smtClean="0">
              <a:solidFill>
                <a:srgbClr val="000000"/>
              </a:solidFill>
              <a:latin typeface="Minio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6309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934" t="36949" r="32048" b="27228"/>
          <a:stretch/>
        </p:blipFill>
        <p:spPr>
          <a:xfrm>
            <a:off x="3680460" y="864825"/>
            <a:ext cx="7246620" cy="5993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194828"/>
            <a:ext cx="3680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On each side of the internal occipital protuberance is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a wide groove This</a:t>
            </a:r>
            <a:r>
              <a:rPr lang="en-US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groove sweeps around on either side, on the internal surface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of the occipital bone, to reach the </a:t>
            </a:r>
            <a:r>
              <a:rPr lang="en-US" b="0" i="0" u="none" strike="noStrike" baseline="0" dirty="0" err="1" smtClean="0">
                <a:latin typeface="Minion-Regular"/>
              </a:rPr>
              <a:t>posteroinferior</a:t>
            </a:r>
            <a:r>
              <a:rPr lang="en-US" b="0" i="0" u="none" strike="noStrike" baseline="0" dirty="0" smtClean="0">
                <a:latin typeface="Minion-Regular"/>
              </a:rPr>
              <a:t> angle or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corner of the parietal bone. The groove now passes onto the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mastoid part of the temporal bone</a:t>
            </a:r>
            <a:r>
              <a:rPr lang="en-US" b="0" i="0" u="none" strike="noStrike" dirty="0" smtClean="0">
                <a:latin typeface="Minion-Regular"/>
              </a:rPr>
              <a:t> and</a:t>
            </a:r>
            <a:r>
              <a:rPr lang="en-US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descends to the jugular foramen.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9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681264" y="2711776"/>
            <a:ext cx="62865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b="1" dirty="0">
                <a:solidFill>
                  <a:srgbClr val="0000CC"/>
                </a:solidFill>
                <a:latin typeface="Brussels" pitchFamily="2" charset="0"/>
              </a:rPr>
              <a:t>Thank You </a:t>
            </a:r>
            <a:endParaRPr lang="ar-EG" sz="9600" b="1" dirty="0">
              <a:solidFill>
                <a:srgbClr val="0000CC"/>
              </a:solidFill>
              <a:latin typeface="Brussel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157" t="21332" r="20781" b="14167"/>
          <a:stretch/>
        </p:blipFill>
        <p:spPr>
          <a:xfrm>
            <a:off x="5486400" y="438983"/>
            <a:ext cx="6705600" cy="59343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" y="820817"/>
            <a:ext cx="54063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9A0000"/>
                </a:solidFill>
                <a:latin typeface="Centennial-Bold"/>
              </a:rPr>
              <a:t>External Views of the Skull</a:t>
            </a:r>
          </a:p>
          <a:p>
            <a:r>
              <a:rPr lang="en-US" sz="28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Anterior View of the Skull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frontal bone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,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or forehead bone, curves downward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to make the upper margins of the orbits. </a:t>
            </a:r>
            <a:r>
              <a:rPr lang="en-US" dirty="0" smtClean="0">
                <a:latin typeface="Minion-Bold"/>
              </a:rPr>
              <a:t>The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Minion-Bold"/>
              </a:rPr>
              <a:t>superciliary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 arches </a:t>
            </a:r>
            <a:r>
              <a:rPr lang="en-US" dirty="0" smtClean="0">
                <a:latin typeface="Minion-Bold"/>
              </a:rPr>
              <a:t>can be seen on either side, and 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supraorbital notch</a:t>
            </a:r>
            <a:r>
              <a:rPr lang="en-US" b="1" dirty="0" smtClean="0">
                <a:latin typeface="Minion-Bold"/>
              </a:rPr>
              <a:t>, </a:t>
            </a:r>
            <a:r>
              <a:rPr lang="en-US" dirty="0" smtClean="0">
                <a:latin typeface="Minion-Bold"/>
              </a:rPr>
              <a:t>or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foramen</a:t>
            </a:r>
            <a:r>
              <a:rPr lang="en-US" b="1" dirty="0" smtClean="0">
                <a:latin typeface="Minion-Bold"/>
              </a:rPr>
              <a:t>, </a:t>
            </a:r>
            <a:r>
              <a:rPr lang="en-US" dirty="0" smtClean="0">
                <a:latin typeface="Minion-Bold"/>
              </a:rPr>
              <a:t>can be recognized. Medially, the frontal bone articulates with the frontal processes of the maxillae and with the nasal bones. Laterally, the frontal bone articulates with the zygomatic bone.</a:t>
            </a:r>
          </a:p>
          <a:p>
            <a:r>
              <a:rPr lang="en-US" dirty="0" smtClean="0">
                <a:latin typeface="Minion-Bold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orbital margins </a:t>
            </a:r>
            <a:r>
              <a:rPr lang="en-US" dirty="0" smtClean="0">
                <a:latin typeface="Minion-Bold"/>
              </a:rPr>
              <a:t>are bounded by the frontal bone superiorly, the zygomatic bone laterally, the maxilla inferiorly, and the processes of the maxilla and frontal bone medially.</a:t>
            </a:r>
          </a:p>
          <a:p>
            <a:r>
              <a:rPr lang="en-US" dirty="0" smtClean="0">
                <a:latin typeface="Minion-Bold"/>
              </a:rPr>
              <a:t>Within 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frontal bone</a:t>
            </a:r>
            <a:r>
              <a:rPr lang="en-US" b="1" dirty="0" smtClean="0">
                <a:latin typeface="Minion-Bold"/>
              </a:rPr>
              <a:t>, </a:t>
            </a:r>
            <a:r>
              <a:rPr lang="en-US" dirty="0" smtClean="0">
                <a:latin typeface="Minion-Bold"/>
              </a:rPr>
              <a:t>just above the orbital margins, are two hollow spaces called 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frontal air sinuses. </a:t>
            </a:r>
            <a:r>
              <a:rPr lang="en-US" dirty="0" smtClean="0">
                <a:latin typeface="Minion-Bold"/>
              </a:rPr>
              <a:t>These communicate with the nose.</a:t>
            </a:r>
            <a:endParaRPr lang="en-US" dirty="0">
              <a:latin typeface="Minion-Bold"/>
            </a:endParaRPr>
          </a:p>
        </p:txBody>
      </p:sp>
    </p:spTree>
    <p:extLst>
      <p:ext uri="{BB962C8B-B14F-4D97-AF65-F5344CB8AC3E}">
        <p14:creationId xmlns:p14="http://schemas.microsoft.com/office/powerpoint/2010/main" val="410643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78" t="32449" r="34035" b="25142"/>
          <a:stretch/>
        </p:blipFill>
        <p:spPr>
          <a:xfrm>
            <a:off x="5618602" y="620099"/>
            <a:ext cx="6573398" cy="5223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169" y="1107996"/>
            <a:ext cx="5618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two nasal bones </a:t>
            </a:r>
            <a:r>
              <a:rPr lang="en-US" b="0" i="0" u="none" strike="noStrike" baseline="0" dirty="0" smtClean="0">
                <a:latin typeface="Minion-Regular"/>
              </a:rPr>
              <a:t>form the bridge of the nose. Their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lower borders, with the maxillae, make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anterior nasal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aperture. </a:t>
            </a:r>
            <a:r>
              <a:rPr lang="en-US" b="0" i="0" u="none" strike="noStrike" baseline="0" dirty="0" smtClean="0">
                <a:latin typeface="Minion-Regular"/>
              </a:rPr>
              <a:t>The nasal cavity is divided into two by the bony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nasal septum, which is largely formed by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vomer. </a:t>
            </a:r>
            <a:r>
              <a:rPr lang="en-US" b="0" i="0" u="none" strike="noStrike" baseline="0" dirty="0" smtClean="0">
                <a:latin typeface="Minion-Regular"/>
              </a:rPr>
              <a:t>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superior</a:t>
            </a:r>
            <a:r>
              <a:rPr lang="en-US" b="1" i="0" u="none" strike="noStrike" baseline="0" dirty="0" smtClean="0">
                <a:latin typeface="Minion-Bold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and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middle conchae </a:t>
            </a:r>
            <a:r>
              <a:rPr lang="en-US" b="0" i="0" u="none" strike="noStrike" baseline="0" dirty="0" smtClean="0">
                <a:latin typeface="Minion-Regular"/>
              </a:rPr>
              <a:t>are shelves of bone that project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into the nasal cavity from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ethmoid </a:t>
            </a:r>
            <a:r>
              <a:rPr lang="en-US" b="0" i="0" u="none" strike="noStrike" baseline="0" dirty="0" smtClean="0">
                <a:latin typeface="Minion-Regular"/>
              </a:rPr>
              <a:t>on each side;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inferior conchae </a:t>
            </a:r>
            <a:r>
              <a:rPr lang="en-US" b="0" i="0" u="none" strike="noStrike" baseline="0" dirty="0" smtClean="0">
                <a:latin typeface="Minion-Regular"/>
              </a:rPr>
              <a:t>are separate bones.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The two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maxillae</a:t>
            </a:r>
            <a:r>
              <a:rPr lang="en-US" b="1" i="0" u="none" strike="noStrike" baseline="0" dirty="0" smtClean="0">
                <a:latin typeface="Minion-Bold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form the upper jaw, the anterior part of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hard palate, part of the lateral walls of the nasal cavities,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and part of the floors of the orbital cavities. The two bones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meet in the midline at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intermaxillary suture </a:t>
            </a:r>
            <a:r>
              <a:rPr lang="en-US" b="0" i="0" u="none" strike="noStrike" baseline="0" dirty="0" smtClean="0">
                <a:latin typeface="Minion-Regular"/>
              </a:rPr>
              <a:t>and form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lower margin of the nasal aperture. Below the orbit,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maxilla is perforated by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infraorbital foramen</a:t>
            </a:r>
            <a:r>
              <a:rPr lang="en-US" b="1" i="0" u="none" strike="noStrike" baseline="0" dirty="0" smtClean="0">
                <a:latin typeface="Minion-Bold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4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78" t="32449" r="34035" b="25142"/>
          <a:stretch/>
        </p:blipFill>
        <p:spPr>
          <a:xfrm>
            <a:off x="6466901" y="1211855"/>
            <a:ext cx="5442333" cy="4417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071" y="171257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alveolar process </a:t>
            </a:r>
            <a:r>
              <a:rPr lang="en-US" b="0" i="0" u="none" strike="noStrike" baseline="0" dirty="0" smtClean="0">
                <a:latin typeface="Minion-Regular"/>
              </a:rPr>
              <a:t>projects downward and, together with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fellow of the opposite side, forms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alveolar arch</a:t>
            </a:r>
            <a:r>
              <a:rPr lang="en-US" b="1" i="0" u="none" strike="noStrike" baseline="0" dirty="0" smtClean="0">
                <a:latin typeface="Minion-Bold"/>
              </a:rPr>
              <a:t>, </a:t>
            </a:r>
            <a:r>
              <a:rPr lang="en-US" b="0" i="0" u="none" strike="noStrike" baseline="0" dirty="0" smtClean="0">
                <a:latin typeface="Minion-Regular"/>
              </a:rPr>
              <a:t>which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carries the upper teeth. Within each maxilla is a large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cavity called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maxillary sinus. </a:t>
            </a:r>
            <a:r>
              <a:rPr lang="en-US" b="0" i="0" u="none" strike="noStrike" baseline="0" dirty="0" smtClean="0">
                <a:latin typeface="Minion-Regular"/>
              </a:rPr>
              <a:t>This communicates with the nasal cavity.</a:t>
            </a:r>
            <a:endParaRPr lang="en-US" dirty="0" smtClean="0"/>
          </a:p>
          <a:p>
            <a:r>
              <a:rPr lang="en-US" dirty="0" smtClean="0">
                <a:latin typeface="Minion-Bold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zygomatic bone </a:t>
            </a:r>
            <a:r>
              <a:rPr lang="en-US" dirty="0" smtClean="0">
                <a:latin typeface="Minion-Bold"/>
              </a:rPr>
              <a:t>forms the prominence of the cheek</a:t>
            </a:r>
          </a:p>
          <a:p>
            <a:r>
              <a:rPr lang="en-US" dirty="0" smtClean="0">
                <a:latin typeface="Minion-Bold"/>
              </a:rPr>
              <a:t>and part of the lateral wall and floor of the orbital cavity.</a:t>
            </a:r>
          </a:p>
          <a:p>
            <a:r>
              <a:rPr lang="en-US" dirty="0" smtClean="0">
                <a:latin typeface="Minion-Bold"/>
              </a:rPr>
              <a:t>Medially, it articulates with the maxilla and laterally it articulates with the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zygomatic process </a:t>
            </a:r>
            <a:r>
              <a:rPr lang="en-US" dirty="0" smtClean="0">
                <a:latin typeface="Minion-Bold"/>
              </a:rPr>
              <a:t>of the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temporal bone </a:t>
            </a:r>
            <a:r>
              <a:rPr lang="en-US" dirty="0" smtClean="0">
                <a:latin typeface="Minion-Bold"/>
              </a:rPr>
              <a:t>to form the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zygomatic arch</a:t>
            </a:r>
            <a:r>
              <a:rPr lang="en-US" dirty="0" smtClean="0">
                <a:latin typeface="Minion-Bold"/>
              </a:rPr>
              <a:t>. The zygomatic bone is perforated by two foramina (the </a:t>
            </a:r>
            <a:r>
              <a:rPr lang="en-US" dirty="0" err="1" smtClean="0">
                <a:solidFill>
                  <a:srgbClr val="FF0000"/>
                </a:solidFill>
                <a:latin typeface="Minion-Bold"/>
              </a:rPr>
              <a:t>zygomaticofacial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dirty="0" smtClean="0">
                <a:latin typeface="Minion-Bold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zygomaticotemporal</a:t>
            </a:r>
            <a:r>
              <a:rPr lang="en-US" dirty="0" smtClean="0">
                <a:latin typeface="Minion-Bold"/>
              </a:rPr>
              <a:t>).</a:t>
            </a:r>
            <a:endParaRPr lang="en-US" dirty="0">
              <a:latin typeface="Minion-Bold"/>
            </a:endParaRPr>
          </a:p>
        </p:txBody>
      </p:sp>
    </p:spTree>
    <p:extLst>
      <p:ext uri="{BB962C8B-B14F-4D97-AF65-F5344CB8AC3E}">
        <p14:creationId xmlns:p14="http://schemas.microsoft.com/office/powerpoint/2010/main" val="318171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344" t="17833" r="16750" b="15167"/>
          <a:stretch/>
        </p:blipFill>
        <p:spPr>
          <a:xfrm>
            <a:off x="4160520" y="102870"/>
            <a:ext cx="8031480" cy="6515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350" y="467320"/>
            <a:ext cx="402717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Lateral View of the Skull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frontal bone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forms the anterior part of the side of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skull and articulates with the parietal bone at the coronal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suture.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parietal bones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form the sides and roof of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cranium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articulate with each other in the midline at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sagittal suture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They articulate with the occipital bone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behind, at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lambdoid suture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skull is completed at the side by the squamous part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of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occipital bone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;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parts of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temporal bone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,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namely,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squamous, tympanic, mastoid process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,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styloid process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,</a:t>
            </a:r>
            <a:r>
              <a:rPr lang="en-US" b="1" i="0" u="none" strike="noStrike" dirty="0" smtClean="0">
                <a:solidFill>
                  <a:srgbClr val="000000"/>
                </a:solidFill>
                <a:latin typeface="Minion-Bold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zygomatic process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;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and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greater wing </a:t>
            </a:r>
            <a:r>
              <a:rPr lang="en-US" i="0" u="none" strike="noStrike" baseline="0" dirty="0" smtClean="0">
                <a:latin typeface="Minion-Bold"/>
              </a:rPr>
              <a:t>of the</a:t>
            </a:r>
            <a:r>
              <a:rPr lang="en-US" i="0" u="none" strike="noStrike" dirty="0" smtClean="0"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sphenoid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Note the position of the external auditory meatus.</a:t>
            </a:r>
          </a:p>
        </p:txBody>
      </p:sp>
    </p:spTree>
    <p:extLst>
      <p:ext uri="{BB962C8B-B14F-4D97-AF65-F5344CB8AC3E}">
        <p14:creationId xmlns:p14="http://schemas.microsoft.com/office/powerpoint/2010/main" val="354071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50" t="18834" r="17031" b="13500"/>
          <a:stretch/>
        </p:blipFill>
        <p:spPr>
          <a:xfrm>
            <a:off x="4354830" y="91440"/>
            <a:ext cx="7837170" cy="6606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25049"/>
            <a:ext cx="414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Note that the thinnest part of the lateral wall of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skull is where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Minion-Regular"/>
              </a:rPr>
              <a:t>anteroinferior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 corner of the parietal bone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articulates with the greater wing of the sphenoid; this point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is referred to as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pterion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</a:t>
            </a:r>
            <a:r>
              <a:rPr lang="en-US" dirty="0" smtClean="0">
                <a:latin typeface="Minion-Regular"/>
              </a:rPr>
              <a:t> T</a:t>
            </a:r>
            <a:r>
              <a:rPr lang="en-US" b="0" i="0" u="none" strike="noStrike" baseline="0" dirty="0" smtClean="0">
                <a:latin typeface="Minion-Regular"/>
              </a:rPr>
              <a:t>he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superior </a:t>
            </a:r>
            <a:r>
              <a:rPr lang="en-US" b="0" i="0" u="none" strike="noStrike" baseline="0" dirty="0" smtClean="0">
                <a:latin typeface="Minion-Regular"/>
              </a:rPr>
              <a:t>and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inferior temporal lines</a:t>
            </a:r>
            <a:r>
              <a:rPr lang="en-US" b="1" i="0" u="none" strike="noStrike" baseline="0" dirty="0" smtClean="0">
                <a:latin typeface="Minion-Bold"/>
              </a:rPr>
              <a:t>,</a:t>
            </a:r>
            <a:r>
              <a:rPr lang="en-US" b="1" i="0" u="none" strike="noStrike" dirty="0" smtClean="0">
                <a:latin typeface="Minion-Bold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which begin as a single line from the posterior margin of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 zygomatic process of the frontal bone and diverge as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they arch backward. </a:t>
            </a:r>
            <a:endParaRPr lang="en-US" b="1" i="0" u="none" strike="noStrike" baseline="0" dirty="0" smtClean="0">
              <a:solidFill>
                <a:srgbClr val="000000"/>
              </a:solidFill>
              <a:latin typeface="Minion-Bold"/>
            </a:endParaRPr>
          </a:p>
        </p:txBody>
      </p:sp>
    </p:spTree>
    <p:extLst>
      <p:ext uri="{BB962C8B-B14F-4D97-AF65-F5344CB8AC3E}">
        <p14:creationId xmlns:p14="http://schemas.microsoft.com/office/powerpoint/2010/main" val="171601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88" t="48996" r="34577" b="17751"/>
          <a:stretch/>
        </p:blipFill>
        <p:spPr>
          <a:xfrm>
            <a:off x="6003412" y="1151882"/>
            <a:ext cx="6188588" cy="4554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51343"/>
            <a:ext cx="58864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temporal fossa </a:t>
            </a:r>
            <a:r>
              <a:rPr lang="en-US" b="0" i="0" u="none" strike="noStrike" baseline="0" dirty="0" smtClean="0">
                <a:latin typeface="Minion-Regular"/>
              </a:rPr>
              <a:t>lies below the inferior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temporal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line.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infratemporal fossa </a:t>
            </a:r>
            <a:r>
              <a:rPr lang="en-US" b="0" i="0" u="none" strike="noStrike" baseline="0" dirty="0" smtClean="0">
                <a:latin typeface="Minion-Regular"/>
              </a:rPr>
              <a:t>lies below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infratemporal</a:t>
            </a:r>
          </a:p>
          <a:p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crest </a:t>
            </a:r>
            <a:r>
              <a:rPr lang="en-US" b="0" i="0" u="none" strike="noStrike" baseline="0" dirty="0" smtClean="0">
                <a:latin typeface="Minion-Regular"/>
              </a:rPr>
              <a:t>on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inion-Regular"/>
              </a:rPr>
              <a:t>greater wing of the sphenoid</a:t>
            </a:r>
            <a:r>
              <a:rPr lang="en-US" b="0" i="0" u="none" strike="noStrike" baseline="0" dirty="0" smtClean="0">
                <a:latin typeface="Minion-Regular"/>
              </a:rPr>
              <a:t>. The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Minion-Bold"/>
              </a:rPr>
              <a:t>pterygomaxillary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fissure </a:t>
            </a:r>
            <a:r>
              <a:rPr lang="en-US" b="0" i="0" u="none" strike="noStrike" baseline="0" dirty="0" smtClean="0">
                <a:latin typeface="Minion-Regular"/>
              </a:rPr>
              <a:t>is a vertical fissure that lies within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fossa between the pterygoid process of the sphenoid bone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and back of the maxilla. It leads medially into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pterygopalatine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fossa.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inferior orbital fissure </a:t>
            </a:r>
            <a:r>
              <a:rPr lang="en-US" b="0" i="0" u="none" strike="noStrike" baseline="0" dirty="0" smtClean="0">
                <a:latin typeface="Minion-Regular"/>
              </a:rPr>
              <a:t>is a horizontal fissure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between the greater wing of the sphenoid bone and the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maxilla. It leads forward into the orbit.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pterygopalatine fossa </a:t>
            </a:r>
            <a:r>
              <a:rPr lang="en-US" b="0" i="0" u="none" strike="noStrike" baseline="0" dirty="0" smtClean="0">
                <a:latin typeface="Minion-Regular"/>
              </a:rPr>
              <a:t>is a small space behind and</a:t>
            </a:r>
          </a:p>
          <a:p>
            <a:r>
              <a:rPr lang="en-US" b="0" i="0" u="none" strike="noStrike" baseline="0" dirty="0" smtClean="0">
                <a:latin typeface="Minion-Regular"/>
              </a:rPr>
              <a:t>below the orbital cavity. It communicates laterally with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infratemporal fossa through the </a:t>
            </a:r>
            <a:r>
              <a:rPr lang="en-US" b="0" i="0" u="none" strike="noStrike" baseline="0" dirty="0" err="1" smtClean="0">
                <a:latin typeface="Minion-Regular"/>
              </a:rPr>
              <a:t>pterygomaxillary</a:t>
            </a:r>
            <a:r>
              <a:rPr lang="en-US" b="0" i="0" u="none" strike="noStrike" baseline="0" dirty="0" smtClean="0">
                <a:latin typeface="Minion-Regular"/>
              </a:rPr>
              <a:t> fissure,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medially with the nasal cavity through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sphenopalatine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foramen</a:t>
            </a:r>
            <a:r>
              <a:rPr lang="en-US" b="1" i="0" u="none" strike="noStrike" baseline="0" dirty="0" smtClean="0">
                <a:latin typeface="Minion-Bold"/>
              </a:rPr>
              <a:t>, </a:t>
            </a:r>
            <a:r>
              <a:rPr lang="en-US" b="0" i="0" u="none" strike="noStrike" baseline="0" dirty="0" smtClean="0">
                <a:latin typeface="Minion-Regular"/>
              </a:rPr>
              <a:t>superiorly with the skull through the foramen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0" i="0" u="none" strike="noStrike" baseline="0" dirty="0" smtClean="0">
                <a:latin typeface="Minion-Regular"/>
              </a:rPr>
              <a:t>rotundum, and anteriorly with the orbit through the</a:t>
            </a:r>
            <a:r>
              <a:rPr lang="en-US" b="0" i="0" u="none" strike="noStrike" dirty="0" smtClean="0">
                <a:latin typeface="Minion-Regular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Inferior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Minion-Bold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orbital fissure</a:t>
            </a:r>
            <a:r>
              <a:rPr lang="en-US" b="1" i="0" u="none" strike="noStrike" baseline="0" dirty="0" smtClean="0">
                <a:latin typeface="Minion-Bold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625" t="20000" r="23407" b="17667"/>
          <a:stretch/>
        </p:blipFill>
        <p:spPr>
          <a:xfrm>
            <a:off x="5040630" y="250089"/>
            <a:ext cx="7151370" cy="6470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660" y="1146362"/>
            <a:ext cx="433197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5A00DA"/>
                </a:solidFill>
                <a:latin typeface="Centennial-Roman"/>
              </a:rPr>
              <a:t>Posterior View of the Skull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posterior parts of the two parietal bones with the intervening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sagittal suture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are seen above. Below,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parietal bones articulate with the squamous part of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the occipital bone at the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Minion-Bold"/>
              </a:rPr>
              <a:t>lambdoid suture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Minion-Bold"/>
              </a:rPr>
              <a:t>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Regular"/>
              </a:rPr>
              <a:t>On each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Minion-Bold"/>
              </a:rPr>
              <a:t>side </a:t>
            </a:r>
            <a:r>
              <a:rPr lang="en-US" dirty="0" smtClean="0">
                <a:latin typeface="Minion-Bold"/>
              </a:rPr>
              <a:t>the occipital bone articulates with the temporal bone. In the midline of the occipital bone is a roughened elevation called 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external occipital protuberance</a:t>
            </a:r>
            <a:r>
              <a:rPr lang="en-US" b="1" dirty="0" smtClean="0">
                <a:latin typeface="Minion-Bold"/>
              </a:rPr>
              <a:t>, </a:t>
            </a:r>
            <a:r>
              <a:rPr lang="en-US" dirty="0" smtClean="0">
                <a:latin typeface="Minion-Bold"/>
              </a:rPr>
              <a:t>which gives attachment to muscles and the ligamentum </a:t>
            </a:r>
            <a:r>
              <a:rPr lang="en-US" dirty="0" err="1" smtClean="0">
                <a:latin typeface="Minion-Bold"/>
              </a:rPr>
              <a:t>nuchae</a:t>
            </a:r>
            <a:r>
              <a:rPr lang="en-US" dirty="0" smtClean="0">
                <a:latin typeface="Minion-Bold"/>
              </a:rPr>
              <a:t>. On either side of the protuberance </a:t>
            </a:r>
            <a:r>
              <a:rPr lang="en-US" dirty="0" smtClean="0">
                <a:solidFill>
                  <a:srgbClr val="FF0000"/>
                </a:solidFill>
                <a:latin typeface="Minion-Bold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Minion-Bold"/>
              </a:rPr>
              <a:t>superior nuchal lines </a:t>
            </a:r>
            <a:r>
              <a:rPr lang="en-US" dirty="0" smtClean="0">
                <a:latin typeface="Minion-Bold"/>
              </a:rPr>
              <a:t>extend laterally toward the temporal bone.</a:t>
            </a:r>
            <a:endParaRPr lang="en-US" dirty="0">
              <a:latin typeface="Minion-Bold"/>
            </a:endParaRPr>
          </a:p>
        </p:txBody>
      </p:sp>
    </p:spTree>
    <p:extLst>
      <p:ext uri="{BB962C8B-B14F-4D97-AF65-F5344CB8AC3E}">
        <p14:creationId xmlns:p14="http://schemas.microsoft.com/office/powerpoint/2010/main" val="351500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2428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Brussels</vt:lpstr>
      <vt:lpstr>Calibri</vt:lpstr>
      <vt:lpstr>Calibri Light</vt:lpstr>
      <vt:lpstr>Centennial-Bold</vt:lpstr>
      <vt:lpstr>Centennial-Roman</vt:lpstr>
      <vt:lpstr>Minion-Bold</vt:lpstr>
      <vt:lpstr>Minion-Regular</vt:lpstr>
      <vt:lpstr>Times New Roman</vt:lpstr>
      <vt:lpstr>Univers-Bold</vt:lpstr>
      <vt:lpstr>ZapfDingbats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2020-01-23T09:29:49Z</dcterms:created>
  <dcterms:modified xsi:type="dcterms:W3CDTF">2020-01-23T19:06:56Z</dcterms:modified>
</cp:coreProperties>
</file>