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83" r:id="rId5"/>
    <p:sldId id="278" r:id="rId6"/>
    <p:sldId id="281" r:id="rId7"/>
    <p:sldId id="279" r:id="rId8"/>
    <p:sldId id="282" r:id="rId9"/>
    <p:sldId id="280" r:id="rId10"/>
    <p:sldId id="262" r:id="rId11"/>
    <p:sldId id="263" r:id="rId12"/>
    <p:sldId id="265" r:id="rId13"/>
    <p:sldId id="267" r:id="rId14"/>
    <p:sldId id="268" r:id="rId15"/>
    <p:sldId id="269" r:id="rId16"/>
    <p:sldId id="270" r:id="rId17"/>
    <p:sldId id="272" r:id="rId18"/>
    <p:sldId id="271"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DB1B8-6434-45CE-96E0-99FB1B5938FE}" type="datetimeFigureOut">
              <a:rPr lang="en-US" smtClean="0"/>
              <a:pPr/>
              <a:t>3/7/2021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1B2B6-B48D-4929-AB33-A39D37197907}" type="slidenum">
              <a:rPr lang="en-GB" smtClean="0"/>
              <a:pPr/>
              <a:t>‹#›</a:t>
            </a:fld>
            <a:endParaRPr lang="en-GB"/>
          </a:p>
        </p:txBody>
      </p:sp>
    </p:spTree>
    <p:extLst>
      <p:ext uri="{BB962C8B-B14F-4D97-AF65-F5344CB8AC3E}">
        <p14:creationId xmlns:p14="http://schemas.microsoft.com/office/powerpoint/2010/main" val="373807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6B37E379-8794-4B01-96AD-E66DA69C0D58}" type="slidenum">
              <a:rPr lang="ar-IQ" smtClean="0"/>
              <a:pPr/>
              <a:t>1</a:t>
            </a:fld>
            <a:endParaRPr lang="ar-IQ"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Monday 8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Monday 8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Monday 8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Monday 8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Monday 8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Monday 8 March 2021</a:t>
            </a:r>
            <a:endParaRPr lang="en-US"/>
          </a:p>
        </p:txBody>
      </p:sp>
      <p:sp>
        <p:nvSpPr>
          <p:cNvPr id="6" name="Footer Placeholder 5"/>
          <p:cNvSpPr>
            <a:spLocks noGrp="1"/>
          </p:cNvSpPr>
          <p:nvPr>
            <p:ph type="ftr" sz="quarter" idx="11"/>
          </p:nvPr>
        </p:nvSpPr>
        <p:spPr/>
        <p:txBody>
          <a:bodyPr/>
          <a:lstStyle/>
          <a:p>
            <a:r>
              <a:rPr lang="en-US" smtClean="0"/>
              <a:t>Dr. Aiman Qais Afar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Monday 8 March 2021</a:t>
            </a:r>
            <a:endParaRPr lang="en-US"/>
          </a:p>
        </p:txBody>
      </p:sp>
      <p:sp>
        <p:nvSpPr>
          <p:cNvPr id="8" name="Footer Placeholder 7"/>
          <p:cNvSpPr>
            <a:spLocks noGrp="1"/>
          </p:cNvSpPr>
          <p:nvPr>
            <p:ph type="ftr" sz="quarter" idx="11"/>
          </p:nvPr>
        </p:nvSpPr>
        <p:spPr/>
        <p:txBody>
          <a:bodyPr/>
          <a:lstStyle/>
          <a:p>
            <a:r>
              <a:rPr lang="en-US" smtClean="0"/>
              <a:t>Dr. Aiman Qais Afar</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Monday 8 March 2021</a:t>
            </a:r>
            <a:endParaRPr lang="en-US"/>
          </a:p>
        </p:txBody>
      </p:sp>
      <p:sp>
        <p:nvSpPr>
          <p:cNvPr id="4" name="Footer Placeholder 3"/>
          <p:cNvSpPr>
            <a:spLocks noGrp="1"/>
          </p:cNvSpPr>
          <p:nvPr>
            <p:ph type="ftr" sz="quarter" idx="11"/>
          </p:nvPr>
        </p:nvSpPr>
        <p:spPr/>
        <p:txBody>
          <a:bodyPr/>
          <a:lstStyle/>
          <a:p>
            <a:r>
              <a:rPr lang="en-US" smtClean="0"/>
              <a:t>Dr. Aiman Qais Afar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Monday 8 March 2021</a:t>
            </a:r>
            <a:endParaRPr lang="en-US"/>
          </a:p>
        </p:txBody>
      </p:sp>
      <p:sp>
        <p:nvSpPr>
          <p:cNvPr id="3" name="Footer Placeholder 2"/>
          <p:cNvSpPr>
            <a:spLocks noGrp="1"/>
          </p:cNvSpPr>
          <p:nvPr>
            <p:ph type="ftr" sz="quarter" idx="11"/>
          </p:nvPr>
        </p:nvSpPr>
        <p:spPr/>
        <p:txBody>
          <a:bodyPr/>
          <a:lstStyle/>
          <a:p>
            <a:r>
              <a:rPr lang="en-US" smtClean="0"/>
              <a:t>Dr. Aiman Qais Afar</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Monday 8 March 2021</a:t>
            </a:r>
            <a:endParaRPr lang="en-US"/>
          </a:p>
        </p:txBody>
      </p:sp>
      <p:sp>
        <p:nvSpPr>
          <p:cNvPr id="6" name="Footer Placeholder 5"/>
          <p:cNvSpPr>
            <a:spLocks noGrp="1"/>
          </p:cNvSpPr>
          <p:nvPr>
            <p:ph type="ftr" sz="quarter" idx="11"/>
          </p:nvPr>
        </p:nvSpPr>
        <p:spPr/>
        <p:txBody>
          <a:bodyPr/>
          <a:lstStyle/>
          <a:p>
            <a:r>
              <a:rPr lang="en-US" smtClean="0"/>
              <a:t>Dr. Aiman Qais Afar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Monday 8 March 2021</a:t>
            </a:r>
            <a:endParaRPr lang="en-US"/>
          </a:p>
        </p:txBody>
      </p:sp>
      <p:sp>
        <p:nvSpPr>
          <p:cNvPr id="6" name="Footer Placeholder 5"/>
          <p:cNvSpPr>
            <a:spLocks noGrp="1"/>
          </p:cNvSpPr>
          <p:nvPr>
            <p:ph type="ftr" sz="quarter" idx="11"/>
          </p:nvPr>
        </p:nvSpPr>
        <p:spPr/>
        <p:txBody>
          <a:bodyPr/>
          <a:lstStyle/>
          <a:p>
            <a:r>
              <a:rPr lang="en-US" smtClean="0"/>
              <a:t>Dr. Aiman Qais Afar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Monday 8 March 2021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Aiman Qais Afar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09685"/>
            <a:ext cx="8229600" cy="4524315"/>
          </a:xfrm>
          <a:prstGeom prst="rect">
            <a:avLst/>
          </a:prstGeom>
          <a:noFill/>
        </p:spPr>
        <p:txBody>
          <a:bodyPr wrap="square" rtlCol="1">
            <a:spAutoFit/>
          </a:bodyPr>
          <a:lstStyle/>
          <a:p>
            <a:pPr algn="ctr"/>
            <a:r>
              <a:rPr lang="en-US" sz="3200" b="1" i="1" dirty="0" smtClean="0">
                <a:solidFill>
                  <a:srgbClr val="FF0000"/>
                </a:solidFill>
                <a:latin typeface="Candara" pitchFamily="34" charset="0"/>
              </a:rPr>
              <a:t>PERIPHERAL NERVOUS  SYSTEM </a:t>
            </a:r>
          </a:p>
          <a:p>
            <a:pPr algn="ctr"/>
            <a:endParaRPr lang="en-US" sz="3200" b="1" i="1" dirty="0" smtClean="0">
              <a:solidFill>
                <a:srgbClr val="FF0000"/>
              </a:solidFill>
              <a:latin typeface="Candara" pitchFamily="34" charset="0"/>
            </a:endParaRPr>
          </a:p>
          <a:p>
            <a:pPr algn="ctr"/>
            <a:r>
              <a:rPr lang="en-US" sz="3200" b="1" i="1" dirty="0" smtClean="0">
                <a:solidFill>
                  <a:srgbClr val="0033CC"/>
                </a:solidFill>
                <a:latin typeface="Candara" pitchFamily="34" charset="0"/>
              </a:rPr>
              <a:t>CN IX , X , XI ,XII</a:t>
            </a:r>
          </a:p>
          <a:p>
            <a:pPr algn="ctr"/>
            <a:endParaRPr lang="en-US" sz="3200" b="1" i="1" dirty="0" smtClean="0">
              <a:solidFill>
                <a:schemeClr val="tx2">
                  <a:lumMod val="60000"/>
                  <a:lumOff val="40000"/>
                </a:schemeClr>
              </a:solidFill>
              <a:latin typeface="Candara" pitchFamily="34" charset="0"/>
            </a:endParaRPr>
          </a:p>
          <a:p>
            <a:pPr algn="ctr"/>
            <a:r>
              <a:rPr lang="en-US" sz="3200" b="1" i="1" dirty="0" smtClean="0">
                <a:solidFill>
                  <a:srgbClr val="FF0000"/>
                </a:solidFill>
                <a:latin typeface="Candara" pitchFamily="34" charset="0"/>
              </a:rPr>
              <a:t>Dr. Aiman Q. Afar</a:t>
            </a:r>
          </a:p>
          <a:p>
            <a:pPr algn="ctr"/>
            <a:r>
              <a:rPr lang="en-US" sz="3200" b="1" i="1" dirty="0" smtClean="0">
                <a:solidFill>
                  <a:srgbClr val="00FF00"/>
                </a:solidFill>
                <a:latin typeface="Candara" pitchFamily="34" charset="0"/>
              </a:rPr>
              <a:t>Surgical Anatomist</a:t>
            </a:r>
          </a:p>
          <a:p>
            <a:pPr algn="ctr"/>
            <a:endParaRPr lang="en-US" sz="3200" b="1" i="1" dirty="0" smtClean="0">
              <a:solidFill>
                <a:srgbClr val="FF0000"/>
              </a:solidFill>
              <a:latin typeface="Candara" pitchFamily="34" charset="0"/>
            </a:endParaRPr>
          </a:p>
          <a:p>
            <a:pPr algn="ctr"/>
            <a:r>
              <a:rPr lang="en-US" sz="3200" b="1" i="1" dirty="0" smtClean="0">
                <a:solidFill>
                  <a:srgbClr val="0033CC"/>
                </a:solidFill>
                <a:latin typeface="Candara" pitchFamily="34" charset="0"/>
              </a:rPr>
              <a:t>College of Medicine / University of  Mutah</a:t>
            </a:r>
          </a:p>
          <a:p>
            <a:pPr algn="ctr"/>
            <a:endParaRPr lang="en-US" sz="3200" b="1" i="1" dirty="0" smtClean="0">
              <a:solidFill>
                <a:srgbClr val="0033CC"/>
              </a:solidFill>
              <a:latin typeface="Candara" pitchFamily="34" charset="0"/>
            </a:endParaRPr>
          </a:p>
        </p:txBody>
      </p:sp>
      <p:sp>
        <p:nvSpPr>
          <p:cNvPr id="3" name="Date Placeholder 2"/>
          <p:cNvSpPr>
            <a:spLocks noGrp="1"/>
          </p:cNvSpPr>
          <p:nvPr>
            <p:ph type="dt" sz="half" idx="10"/>
          </p:nvPr>
        </p:nvSpPr>
        <p:spPr>
          <a:xfrm>
            <a:off x="2971800" y="5273675"/>
            <a:ext cx="3886200" cy="365125"/>
          </a:xfrm>
        </p:spPr>
        <p:txBody>
          <a:bodyPr/>
          <a:lstStyle/>
          <a:p>
            <a:r>
              <a:rPr lang="en-US" sz="3200" b="1" i="1" dirty="0" smtClean="0">
                <a:solidFill>
                  <a:srgbClr val="00FF00"/>
                </a:solidFill>
                <a:latin typeface="Candara" pitchFamily="34" charset="0"/>
              </a:rPr>
              <a:t>Monday 8 March 2021</a:t>
            </a:r>
            <a:endParaRPr lang="en-US" sz="3200" b="1" i="1" dirty="0">
              <a:solidFill>
                <a:srgbClr val="00FF00"/>
              </a:solidFill>
              <a:latin typeface="Candara" pitchFamily="34" charset="0"/>
            </a:endParaRPr>
          </a:p>
        </p:txBody>
      </p:sp>
      <p:sp>
        <p:nvSpPr>
          <p:cNvPr id="4" name="Slide Number Placeholder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a:t>
            </a:fld>
            <a:endParaRPr lang="en-US" b="1" dirty="0">
              <a:solidFill>
                <a:srgbClr val="0033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3294107" cy="584775"/>
          </a:xfrm>
          <a:prstGeom prst="rect">
            <a:avLst/>
          </a:prstGeom>
          <a:ln w="57150">
            <a:solidFill>
              <a:srgbClr val="0033CC"/>
            </a:solidFill>
          </a:ln>
        </p:spPr>
        <p:txBody>
          <a:bodyPr wrap="none">
            <a:spAutoFit/>
          </a:bodyPr>
          <a:lstStyle/>
          <a:p>
            <a:r>
              <a:rPr lang="en-GB" sz="3200" b="1" dirty="0" smtClean="0">
                <a:solidFill>
                  <a:srgbClr val="FF0000"/>
                </a:solidFill>
              </a:rPr>
              <a:t>Vagus Nerve CN X </a:t>
            </a:r>
            <a:endParaRPr lang="en-GB" sz="3200" b="1" dirty="0">
              <a:solidFill>
                <a:srgbClr val="FF0000"/>
              </a:solidFill>
            </a:endParaRPr>
          </a:p>
        </p:txBody>
      </p:sp>
      <p:sp>
        <p:nvSpPr>
          <p:cNvPr id="3" name="Rectangle 2"/>
          <p:cNvSpPr/>
          <p:nvPr/>
        </p:nvSpPr>
        <p:spPr>
          <a:xfrm>
            <a:off x="152400" y="1014948"/>
            <a:ext cx="3810000" cy="3785652"/>
          </a:xfrm>
          <a:prstGeom prst="rect">
            <a:avLst/>
          </a:prstGeom>
        </p:spPr>
        <p:txBody>
          <a:bodyPr wrap="square">
            <a:spAutoFit/>
          </a:bodyPr>
          <a:lstStyle/>
          <a:p>
            <a:pPr>
              <a:buFont typeface="Wingdings" pitchFamily="2" charset="2"/>
              <a:buChar char="v"/>
            </a:pPr>
            <a:r>
              <a:rPr lang="en-GB" sz="2000" dirty="0" smtClean="0">
                <a:latin typeface="Candara" pitchFamily="34" charset="0"/>
              </a:rPr>
              <a:t>The vagus nerve is composed of </a:t>
            </a:r>
            <a:r>
              <a:rPr lang="en-GB" sz="2000" b="1" dirty="0" smtClean="0">
                <a:solidFill>
                  <a:srgbClr val="0033CC"/>
                </a:solidFill>
                <a:latin typeface="Candara" pitchFamily="34" charset="0"/>
              </a:rPr>
              <a:t>motor</a:t>
            </a:r>
            <a:r>
              <a:rPr lang="en-GB" sz="2000" dirty="0" smtClean="0">
                <a:latin typeface="Candara" pitchFamily="34" charset="0"/>
              </a:rPr>
              <a:t> and </a:t>
            </a:r>
            <a:r>
              <a:rPr lang="en-GB" sz="2000" b="1" dirty="0" smtClean="0">
                <a:solidFill>
                  <a:srgbClr val="0033CC"/>
                </a:solidFill>
                <a:latin typeface="Candara" pitchFamily="34" charset="0"/>
              </a:rPr>
              <a:t>sensory fibers </a:t>
            </a:r>
          </a:p>
          <a:p>
            <a:pPr>
              <a:buFont typeface="Wingdings" pitchFamily="2" charset="2"/>
              <a:buChar char="v"/>
            </a:pPr>
            <a:endParaRPr lang="en-GB" sz="2000" dirty="0" smtClean="0">
              <a:latin typeface="Candara" pitchFamily="34" charset="0"/>
            </a:endParaRPr>
          </a:p>
          <a:p>
            <a:pPr>
              <a:buFont typeface="Wingdings" pitchFamily="2" charset="2"/>
              <a:buChar char="v"/>
            </a:pPr>
            <a:r>
              <a:rPr lang="en-GB" sz="2000" dirty="0" smtClean="0">
                <a:latin typeface="Candara" pitchFamily="34" charset="0"/>
              </a:rPr>
              <a:t>It emerges from </a:t>
            </a:r>
            <a:r>
              <a:rPr lang="en-GB" sz="2000" b="1" dirty="0" smtClean="0">
                <a:latin typeface="Candara" pitchFamily="34" charset="0"/>
              </a:rPr>
              <a:t>the anterior surface of the medulla oblongata</a:t>
            </a:r>
            <a:r>
              <a:rPr lang="en-GB" sz="2000" dirty="0" smtClean="0">
                <a:latin typeface="Candara" pitchFamily="34" charset="0"/>
              </a:rPr>
              <a:t> </a:t>
            </a:r>
            <a:r>
              <a:rPr lang="en-GB" sz="2000" b="1" dirty="0" smtClean="0">
                <a:solidFill>
                  <a:srgbClr val="7030A0"/>
                </a:solidFill>
                <a:latin typeface="Candara" pitchFamily="34" charset="0"/>
              </a:rPr>
              <a:t>between the olive and the inferior cerebellar peduncle</a:t>
            </a:r>
            <a:r>
              <a:rPr lang="en-GB" sz="2000" dirty="0" smtClean="0">
                <a:latin typeface="Candara" pitchFamily="34" charset="0"/>
              </a:rPr>
              <a:t>. </a:t>
            </a:r>
          </a:p>
          <a:p>
            <a:pPr>
              <a:buFont typeface="Wingdings" pitchFamily="2" charset="2"/>
              <a:buChar char="v"/>
            </a:pPr>
            <a:endParaRPr lang="en-GB" sz="2000" dirty="0" smtClean="0">
              <a:latin typeface="Candara" pitchFamily="34" charset="0"/>
            </a:endParaRPr>
          </a:p>
          <a:p>
            <a:pPr>
              <a:buFont typeface="Wingdings" pitchFamily="2" charset="2"/>
              <a:buChar char="v"/>
            </a:pPr>
            <a:r>
              <a:rPr lang="en-GB" sz="2000" dirty="0" smtClean="0">
                <a:latin typeface="Candara" pitchFamily="34" charset="0"/>
              </a:rPr>
              <a:t>The nerve passes laterally through </a:t>
            </a:r>
            <a:r>
              <a:rPr lang="en-GB" sz="2000" b="1" dirty="0" smtClean="0">
                <a:solidFill>
                  <a:srgbClr val="FF0000"/>
                </a:solidFill>
                <a:latin typeface="Candara" pitchFamily="34" charset="0"/>
              </a:rPr>
              <a:t>the posterior cranial fossa</a:t>
            </a:r>
            <a:r>
              <a:rPr lang="en-GB" sz="2000" dirty="0" smtClean="0">
                <a:latin typeface="Candara" pitchFamily="34" charset="0"/>
              </a:rPr>
              <a:t> and leaves the skull </a:t>
            </a:r>
            <a:r>
              <a:rPr lang="en-GB" sz="2000" b="1" dirty="0" smtClean="0">
                <a:solidFill>
                  <a:srgbClr val="0033CC"/>
                </a:solidFill>
                <a:latin typeface="Candara" pitchFamily="34" charset="0"/>
              </a:rPr>
              <a:t>through the jugular foramen.</a:t>
            </a:r>
            <a:endParaRPr lang="en-GB" sz="2000" b="1" dirty="0">
              <a:solidFill>
                <a:srgbClr val="0033CC"/>
              </a:solidFill>
              <a:latin typeface="Candara" pitchFamily="34" charset="0"/>
            </a:endParaRPr>
          </a:p>
        </p:txBody>
      </p:sp>
      <p:pic>
        <p:nvPicPr>
          <p:cNvPr id="13314" name="Picture 2" descr="https://lh6.googleusercontent.com/ofWjeA8SmlPZF9SDevutvGIt0ij1MCmCuKznpGEWbS8rqQvOnGVwSdJXCHFtctbrJ95dQpjjW_QCJ4YUIh14lCh3PitAeLhsQ8sahh6m_eGxBsjyrE9espdxW9GQ93V-A2Dt6ag"/>
          <p:cNvPicPr>
            <a:picLocks noChangeAspect="1" noChangeArrowheads="1"/>
          </p:cNvPicPr>
          <p:nvPr/>
        </p:nvPicPr>
        <p:blipFill>
          <a:blip r:embed="rId2" cstate="print"/>
          <a:srcRect/>
          <a:stretch>
            <a:fillRect/>
          </a:stretch>
        </p:blipFill>
        <p:spPr bwMode="auto">
          <a:xfrm>
            <a:off x="4191000" y="650194"/>
            <a:ext cx="4800600" cy="5548323"/>
          </a:xfrm>
          <a:prstGeom prst="rect">
            <a:avLst/>
          </a:prstGeom>
          <a:noFill/>
          <a:ln w="76200">
            <a:solidFill>
              <a:srgbClr val="00CC00"/>
            </a:solidFill>
          </a:ln>
        </p:spPr>
      </p:pic>
      <p:sp>
        <p:nvSpPr>
          <p:cNvPr id="5" name="Date Placeholder 4"/>
          <p:cNvSpPr>
            <a:spLocks noGrp="1"/>
          </p:cNvSpPr>
          <p:nvPr>
            <p:ph type="dt" sz="half" idx="10"/>
          </p:nvPr>
        </p:nvSpPr>
        <p:spPr/>
        <p:txBody>
          <a:bodyPr/>
          <a:lstStyle/>
          <a:p>
            <a:r>
              <a:rPr lang="en-US" b="1" smtClean="0">
                <a:solidFill>
                  <a:srgbClr val="0033CC"/>
                </a:solidFill>
              </a:rPr>
              <a:t>Monday 8 March 2021</a:t>
            </a:r>
            <a:endParaRPr lang="en-US" b="1" dirty="0">
              <a:solidFill>
                <a:srgbClr val="0033CC"/>
              </a:solidFill>
            </a:endParaRPr>
          </a:p>
        </p:txBody>
      </p:sp>
      <p:sp>
        <p:nvSpPr>
          <p:cNvPr id="6" name="Slide Number Placeholder 5"/>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10</a:t>
            </a:fld>
            <a:endParaRPr lang="en-US" b="1" dirty="0">
              <a:solidFill>
                <a:srgbClr val="0033CC"/>
              </a:solidFill>
            </a:endParaRPr>
          </a:p>
        </p:txBody>
      </p:sp>
      <p:sp>
        <p:nvSpPr>
          <p:cNvPr id="7" name="Footer Placeholder 6"/>
          <p:cNvSpPr>
            <a:spLocks noGrp="1"/>
          </p:cNvSpPr>
          <p:nvPr>
            <p:ph type="ftr" sz="quarter" idx="11"/>
          </p:nvPr>
        </p:nvSpPr>
        <p:spPr/>
        <p:txBody>
          <a:bodyPr/>
          <a:lstStyle/>
          <a:p>
            <a:r>
              <a:rPr lang="en-US" b="1" smtClean="0">
                <a:solidFill>
                  <a:srgbClr val="0033CC"/>
                </a:solidFill>
              </a:rPr>
              <a:t>Dr. Aiman Qais Afar</a:t>
            </a:r>
            <a:endParaRPr lang="en-US" b="1" dirty="0">
              <a:solidFill>
                <a:srgbClr val="0033C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4572000" cy="2554545"/>
          </a:xfrm>
          <a:prstGeom prst="rect">
            <a:avLst/>
          </a:prstGeom>
        </p:spPr>
        <p:txBody>
          <a:bodyPr>
            <a:spAutoFit/>
          </a:bodyPr>
          <a:lstStyle/>
          <a:p>
            <a:r>
              <a:rPr lang="en-GB" sz="2000" dirty="0" smtClean="0">
                <a:latin typeface="Candara" pitchFamily="34" charset="0"/>
              </a:rPr>
              <a:t>The vagus nerve has both </a:t>
            </a:r>
            <a:r>
              <a:rPr lang="en-GB" sz="2000" b="1" dirty="0" smtClean="0">
                <a:solidFill>
                  <a:srgbClr val="0033CC"/>
                </a:solidFill>
                <a:latin typeface="Candara" pitchFamily="34" charset="0"/>
              </a:rPr>
              <a:t>superior and inferior sensory ganglia. </a:t>
            </a:r>
          </a:p>
          <a:p>
            <a:endParaRPr lang="en-GB" sz="2000" dirty="0" smtClean="0">
              <a:latin typeface="Candara" pitchFamily="34" charset="0"/>
            </a:endParaRPr>
          </a:p>
          <a:p>
            <a:pPr>
              <a:buFont typeface="Wingdings" pitchFamily="2" charset="2"/>
              <a:buChar char="q"/>
            </a:pPr>
            <a:r>
              <a:rPr lang="en-GB" sz="2000" dirty="0" smtClean="0">
                <a:latin typeface="Candara" pitchFamily="34" charset="0"/>
              </a:rPr>
              <a:t>Below the inferior ganglion</a:t>
            </a:r>
            <a:r>
              <a:rPr lang="en-GB" sz="2000" dirty="0" smtClean="0">
                <a:solidFill>
                  <a:schemeClr val="accent6">
                    <a:lumMod val="75000"/>
                  </a:schemeClr>
                </a:solidFill>
                <a:latin typeface="Candara" pitchFamily="34" charset="0"/>
              </a:rPr>
              <a:t>, </a:t>
            </a:r>
            <a:r>
              <a:rPr lang="en-GB" sz="2000" b="1" dirty="0" smtClean="0">
                <a:solidFill>
                  <a:schemeClr val="accent6">
                    <a:lumMod val="75000"/>
                  </a:schemeClr>
                </a:solidFill>
                <a:latin typeface="Candara" pitchFamily="34" charset="0"/>
              </a:rPr>
              <a:t>the cranial root of the accessory nerve </a:t>
            </a:r>
            <a:r>
              <a:rPr lang="en-GB" sz="2000" b="1" dirty="0" smtClean="0">
                <a:solidFill>
                  <a:srgbClr val="0033CC"/>
                </a:solidFill>
                <a:latin typeface="Candara" pitchFamily="34" charset="0"/>
              </a:rPr>
              <a:t>joins the </a:t>
            </a:r>
            <a:r>
              <a:rPr lang="en-GB" sz="2000" b="1" dirty="0" smtClean="0">
                <a:solidFill>
                  <a:schemeClr val="accent2">
                    <a:lumMod val="75000"/>
                  </a:schemeClr>
                </a:solidFill>
                <a:latin typeface="Candara" pitchFamily="34" charset="0"/>
              </a:rPr>
              <a:t>vagus nerve </a:t>
            </a:r>
            <a:r>
              <a:rPr lang="en-GB" sz="2000" b="1" dirty="0" smtClean="0">
                <a:solidFill>
                  <a:srgbClr val="0033CC"/>
                </a:solidFill>
                <a:latin typeface="Candara" pitchFamily="34" charset="0"/>
              </a:rPr>
              <a:t>and is distributed mainly in its </a:t>
            </a:r>
            <a:r>
              <a:rPr lang="en-GB" sz="2000" b="1" dirty="0" smtClean="0">
                <a:solidFill>
                  <a:schemeClr val="accent6">
                    <a:lumMod val="75000"/>
                  </a:schemeClr>
                </a:solidFill>
                <a:latin typeface="Candara" pitchFamily="34" charset="0"/>
              </a:rPr>
              <a:t>pharyngeal </a:t>
            </a:r>
            <a:r>
              <a:rPr lang="en-GB" sz="2000" b="1" dirty="0" smtClean="0">
                <a:solidFill>
                  <a:srgbClr val="0033CC"/>
                </a:solidFill>
                <a:latin typeface="Candara" pitchFamily="34" charset="0"/>
              </a:rPr>
              <a:t>and </a:t>
            </a:r>
            <a:r>
              <a:rPr lang="en-GB" sz="2000" b="1" dirty="0" smtClean="0">
                <a:solidFill>
                  <a:schemeClr val="accent6">
                    <a:lumMod val="75000"/>
                  </a:schemeClr>
                </a:solidFill>
                <a:latin typeface="Candara" pitchFamily="34" charset="0"/>
              </a:rPr>
              <a:t>recurrent laryngeal branches.</a:t>
            </a:r>
            <a:endParaRPr lang="en-GB" sz="2000" b="1" dirty="0">
              <a:solidFill>
                <a:schemeClr val="accent6">
                  <a:lumMod val="75000"/>
                </a:schemeClr>
              </a:solidFill>
              <a:latin typeface="Candara" pitchFamily="34" charset="0"/>
            </a:endParaRPr>
          </a:p>
        </p:txBody>
      </p:sp>
      <p:sp>
        <p:nvSpPr>
          <p:cNvPr id="3" name="Rectangle 2"/>
          <p:cNvSpPr/>
          <p:nvPr/>
        </p:nvSpPr>
        <p:spPr>
          <a:xfrm>
            <a:off x="152400" y="101025"/>
            <a:ext cx="3294107" cy="584775"/>
          </a:xfrm>
          <a:prstGeom prst="rect">
            <a:avLst/>
          </a:prstGeom>
          <a:ln w="57150">
            <a:solidFill>
              <a:srgbClr val="0033CC"/>
            </a:solidFill>
          </a:ln>
        </p:spPr>
        <p:txBody>
          <a:bodyPr wrap="none">
            <a:spAutoFit/>
          </a:bodyPr>
          <a:lstStyle/>
          <a:p>
            <a:r>
              <a:rPr lang="en-GB" sz="3200" b="1" dirty="0" smtClean="0">
                <a:solidFill>
                  <a:srgbClr val="FF0000"/>
                </a:solidFill>
              </a:rPr>
              <a:t>Vagus Nerve CN X </a:t>
            </a:r>
            <a:endParaRPr lang="en-GB" sz="3200" b="1" dirty="0">
              <a:solidFill>
                <a:srgbClr val="FF0000"/>
              </a:solidFill>
            </a:endParaRPr>
          </a:p>
        </p:txBody>
      </p:sp>
      <p:sp>
        <p:nvSpPr>
          <p:cNvPr id="4" name="Rectangle 3"/>
          <p:cNvSpPr/>
          <p:nvPr/>
        </p:nvSpPr>
        <p:spPr>
          <a:xfrm>
            <a:off x="152400" y="3352800"/>
            <a:ext cx="4572000" cy="3170099"/>
          </a:xfrm>
          <a:prstGeom prst="rect">
            <a:avLst/>
          </a:prstGeom>
        </p:spPr>
        <p:txBody>
          <a:bodyPr>
            <a:spAutoFit/>
          </a:bodyPr>
          <a:lstStyle/>
          <a:p>
            <a:pPr>
              <a:buFont typeface="Wingdings" pitchFamily="2" charset="2"/>
              <a:buChar char="q"/>
            </a:pPr>
            <a:r>
              <a:rPr lang="en-GB" sz="2000" dirty="0" smtClean="0">
                <a:latin typeface="Candara" pitchFamily="34" charset="0"/>
              </a:rPr>
              <a:t>The vagus nerve descends through the neck alongside </a:t>
            </a:r>
            <a:r>
              <a:rPr lang="en-GB" sz="2000" b="1" dirty="0" smtClean="0">
                <a:solidFill>
                  <a:srgbClr val="FF0000"/>
                </a:solidFill>
                <a:latin typeface="Candara" pitchFamily="34" charset="0"/>
              </a:rPr>
              <a:t>the carotid arteries </a:t>
            </a:r>
            <a:r>
              <a:rPr lang="en-GB" sz="2000" dirty="0" smtClean="0">
                <a:latin typeface="Candara" pitchFamily="34" charset="0"/>
              </a:rPr>
              <a:t>and </a:t>
            </a:r>
            <a:r>
              <a:rPr lang="en-GB" sz="2000" b="1" dirty="0" smtClean="0">
                <a:solidFill>
                  <a:srgbClr val="0033CC"/>
                </a:solidFill>
                <a:latin typeface="Candara" pitchFamily="34" charset="0"/>
              </a:rPr>
              <a:t>internal jugular vein </a:t>
            </a:r>
            <a:r>
              <a:rPr lang="en-GB" sz="2000" dirty="0" smtClean="0">
                <a:latin typeface="Candara" pitchFamily="34" charset="0"/>
              </a:rPr>
              <a:t>within </a:t>
            </a:r>
            <a:r>
              <a:rPr lang="en-GB" sz="2000" b="1" dirty="0" smtClean="0">
                <a:solidFill>
                  <a:srgbClr val="00CC00"/>
                </a:solidFill>
                <a:latin typeface="Candara" pitchFamily="34" charset="0"/>
              </a:rPr>
              <a:t>the carotid sheath </a:t>
            </a:r>
          </a:p>
          <a:p>
            <a:pPr>
              <a:buFont typeface="Wingdings" pitchFamily="2" charset="2"/>
              <a:buChar char="q"/>
            </a:pPr>
            <a:endParaRPr lang="en-GB" sz="2000" dirty="0" smtClean="0">
              <a:latin typeface="Candara" pitchFamily="34" charset="0"/>
            </a:endParaRPr>
          </a:p>
          <a:p>
            <a:pPr>
              <a:buFont typeface="Wingdings" pitchFamily="2" charset="2"/>
              <a:buChar char="q"/>
            </a:pPr>
            <a:r>
              <a:rPr lang="en-GB" sz="2000" dirty="0" smtClean="0">
                <a:latin typeface="Candara" pitchFamily="34" charset="0"/>
              </a:rPr>
              <a:t>It passes through the </a:t>
            </a:r>
            <a:r>
              <a:rPr lang="en-GB" sz="2000" b="1" dirty="0" smtClean="0">
                <a:latin typeface="Candara" pitchFamily="34" charset="0"/>
              </a:rPr>
              <a:t>mediastinum of the thorax</a:t>
            </a:r>
            <a:r>
              <a:rPr lang="en-GB" sz="2000" dirty="0" smtClean="0">
                <a:latin typeface="Candara" pitchFamily="34" charset="0"/>
              </a:rPr>
              <a:t> passing </a:t>
            </a:r>
            <a:r>
              <a:rPr lang="en-GB" sz="2000" b="1" dirty="0" smtClean="0">
                <a:latin typeface="Candara" pitchFamily="34" charset="0"/>
              </a:rPr>
              <a:t>behind the root of the lung,</a:t>
            </a:r>
            <a:r>
              <a:rPr lang="en-GB" sz="2000" dirty="0" smtClean="0">
                <a:latin typeface="Candara" pitchFamily="34" charset="0"/>
              </a:rPr>
              <a:t> and enters the abdomen through the </a:t>
            </a:r>
            <a:r>
              <a:rPr lang="en-GB" sz="2000" b="1" dirty="0" smtClean="0">
                <a:latin typeface="Candara" pitchFamily="34" charset="0"/>
              </a:rPr>
              <a:t>esophageal opening in the diaphragm</a:t>
            </a:r>
            <a:endParaRPr lang="en-GB" sz="2000" b="1" dirty="0">
              <a:latin typeface="Candara" pitchFamily="34" charset="0"/>
            </a:endParaRPr>
          </a:p>
        </p:txBody>
      </p:sp>
      <p:sp>
        <p:nvSpPr>
          <p:cNvPr id="5" name="Date Placeholder 4"/>
          <p:cNvSpPr>
            <a:spLocks noGrp="1"/>
          </p:cNvSpPr>
          <p:nvPr>
            <p:ph type="dt" sz="half" idx="10"/>
          </p:nvPr>
        </p:nvSpPr>
        <p:spPr>
          <a:xfrm>
            <a:off x="457200" y="6492875"/>
            <a:ext cx="2133600" cy="365125"/>
          </a:xfrm>
        </p:spPr>
        <p:txBody>
          <a:bodyPr/>
          <a:lstStyle/>
          <a:p>
            <a:r>
              <a:rPr lang="en-US" b="1" smtClean="0">
                <a:solidFill>
                  <a:srgbClr val="0033CC"/>
                </a:solidFill>
              </a:rPr>
              <a:t>Monday 8 March 2021</a:t>
            </a:r>
            <a:endParaRPr lang="en-US" b="1">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
        <p:nvSpPr>
          <p:cNvPr id="7" name="Footer Placeholder 6"/>
          <p:cNvSpPr>
            <a:spLocks noGrp="1"/>
          </p:cNvSpPr>
          <p:nvPr>
            <p:ph type="ftr" sz="quarter" idx="11"/>
          </p:nvPr>
        </p:nvSpPr>
        <p:spPr>
          <a:xfrm>
            <a:off x="3124200" y="6492875"/>
            <a:ext cx="2895600" cy="365125"/>
          </a:xfrm>
        </p:spPr>
        <p:txBody>
          <a:bodyPr/>
          <a:lstStyle/>
          <a:p>
            <a:r>
              <a:rPr lang="en-US" b="1" smtClean="0">
                <a:solidFill>
                  <a:srgbClr val="0033CC"/>
                </a:solidFill>
              </a:rPr>
              <a:t>Dr. Aiman Qais Afar</a:t>
            </a:r>
            <a:endParaRPr lang="en-US" b="1" dirty="0">
              <a:solidFill>
                <a:srgbClr val="0033CC"/>
              </a:solidFill>
            </a:endParaRPr>
          </a:p>
        </p:txBody>
      </p:sp>
      <p:pic>
        <p:nvPicPr>
          <p:cNvPr id="2050" name="Picture 2"/>
          <p:cNvPicPr>
            <a:picLocks noChangeAspect="1" noChangeArrowheads="1"/>
          </p:cNvPicPr>
          <p:nvPr/>
        </p:nvPicPr>
        <p:blipFill>
          <a:blip r:embed="rId2" cstate="print"/>
          <a:srcRect l="45681" t="41667" r="29722" b="19792"/>
          <a:stretch>
            <a:fillRect/>
          </a:stretch>
        </p:blipFill>
        <p:spPr bwMode="auto">
          <a:xfrm>
            <a:off x="5416379" y="152400"/>
            <a:ext cx="3459891" cy="3048000"/>
          </a:xfrm>
          <a:prstGeom prst="rect">
            <a:avLst/>
          </a:prstGeom>
          <a:noFill/>
          <a:ln w="76200">
            <a:solidFill>
              <a:srgbClr val="00FF00"/>
            </a:solidFill>
            <a:miter lim="800000"/>
            <a:headEnd/>
            <a:tailEnd/>
          </a:ln>
          <a:effectLst/>
        </p:spPr>
      </p:pic>
      <p:pic>
        <p:nvPicPr>
          <p:cNvPr id="2052" name="Picture 4" descr="http://med.uc.edu/labmanuals/ga/BLOOD%20CARDIOVASCULAR/CRP_files%5Cimage062.jpg"/>
          <p:cNvPicPr>
            <a:picLocks noChangeAspect="1" noChangeArrowheads="1"/>
          </p:cNvPicPr>
          <p:nvPr/>
        </p:nvPicPr>
        <p:blipFill>
          <a:blip r:embed="rId3" cstate="print"/>
          <a:srcRect/>
          <a:stretch>
            <a:fillRect/>
          </a:stretch>
        </p:blipFill>
        <p:spPr bwMode="auto">
          <a:xfrm>
            <a:off x="5602942" y="3429000"/>
            <a:ext cx="3388658" cy="3352800"/>
          </a:xfrm>
          <a:prstGeom prst="rect">
            <a:avLst/>
          </a:prstGeom>
          <a:noFill/>
          <a:ln w="76200">
            <a:solidFill>
              <a:srgbClr val="00FF0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3294107" cy="584775"/>
          </a:xfrm>
          <a:prstGeom prst="rect">
            <a:avLst/>
          </a:prstGeom>
          <a:ln w="57150">
            <a:solidFill>
              <a:srgbClr val="0033CC"/>
            </a:solidFill>
          </a:ln>
        </p:spPr>
        <p:txBody>
          <a:bodyPr wrap="none">
            <a:spAutoFit/>
          </a:bodyPr>
          <a:lstStyle/>
          <a:p>
            <a:r>
              <a:rPr lang="en-GB" sz="3200" b="1" dirty="0" smtClean="0">
                <a:solidFill>
                  <a:srgbClr val="FF0000"/>
                </a:solidFill>
              </a:rPr>
              <a:t>Vagus Nerve CN X </a:t>
            </a:r>
            <a:endParaRPr lang="en-GB" sz="3200" b="1" dirty="0">
              <a:solidFill>
                <a:srgbClr val="FF0000"/>
              </a:solidFill>
            </a:endParaRPr>
          </a:p>
        </p:txBody>
      </p:sp>
      <p:sp>
        <p:nvSpPr>
          <p:cNvPr id="3" name="Rectangle 2"/>
          <p:cNvSpPr/>
          <p:nvPr/>
        </p:nvSpPr>
        <p:spPr>
          <a:xfrm>
            <a:off x="76200" y="1219200"/>
            <a:ext cx="3429000" cy="3477875"/>
          </a:xfrm>
          <a:prstGeom prst="rect">
            <a:avLst/>
          </a:prstGeom>
        </p:spPr>
        <p:txBody>
          <a:bodyPr wrap="square">
            <a:spAutoFit/>
          </a:bodyPr>
          <a:lstStyle/>
          <a:p>
            <a:r>
              <a:rPr lang="en-GB" sz="2000" b="1" dirty="0" smtClean="0">
                <a:solidFill>
                  <a:schemeClr val="accent6">
                    <a:lumMod val="75000"/>
                  </a:schemeClr>
                </a:solidFill>
                <a:latin typeface="Candara" pitchFamily="34" charset="0"/>
              </a:rPr>
              <a:t>■■ Meningeal and auricular branches</a:t>
            </a:r>
          </a:p>
          <a:p>
            <a:r>
              <a:rPr lang="en-GB" sz="2000" b="1" dirty="0" smtClean="0">
                <a:solidFill>
                  <a:schemeClr val="accent6">
                    <a:lumMod val="75000"/>
                  </a:schemeClr>
                </a:solidFill>
                <a:latin typeface="Candara" pitchFamily="34" charset="0"/>
              </a:rPr>
              <a:t>■■ Pharyngeal branch </a:t>
            </a:r>
            <a:r>
              <a:rPr lang="en-GB" sz="2000" dirty="0" smtClean="0">
                <a:latin typeface="Candara" pitchFamily="34" charset="0"/>
              </a:rPr>
              <a:t>contains nerve fibers from </a:t>
            </a:r>
            <a:r>
              <a:rPr lang="en-GB" sz="2000" b="1" dirty="0" smtClean="0">
                <a:solidFill>
                  <a:srgbClr val="0033CC"/>
                </a:solidFill>
                <a:latin typeface="Candara" pitchFamily="34" charset="0"/>
              </a:rPr>
              <a:t>the cranial part of the accessory nerve. </a:t>
            </a:r>
          </a:p>
          <a:p>
            <a:endParaRPr lang="en-GB" sz="2000" dirty="0" smtClean="0">
              <a:latin typeface="Candara" pitchFamily="34" charset="0"/>
            </a:endParaRPr>
          </a:p>
          <a:p>
            <a:r>
              <a:rPr lang="en-GB" sz="2000" b="1" dirty="0" smtClean="0">
                <a:solidFill>
                  <a:schemeClr val="accent6">
                    <a:lumMod val="75000"/>
                  </a:schemeClr>
                </a:solidFill>
                <a:latin typeface="Candara" pitchFamily="34" charset="0"/>
              </a:rPr>
              <a:t>■■ Superior laryngeal nerve </a:t>
            </a:r>
            <a:r>
              <a:rPr lang="en-GB" sz="2000" dirty="0" smtClean="0">
                <a:latin typeface="Candara" pitchFamily="34" charset="0"/>
              </a:rPr>
              <a:t>divides into the </a:t>
            </a:r>
            <a:r>
              <a:rPr lang="en-GB" sz="2000" b="1" dirty="0" smtClean="0">
                <a:latin typeface="Candara" pitchFamily="34" charset="0"/>
              </a:rPr>
              <a:t>internal</a:t>
            </a:r>
            <a:r>
              <a:rPr lang="en-GB" sz="2000" dirty="0" smtClean="0">
                <a:latin typeface="Candara" pitchFamily="34" charset="0"/>
              </a:rPr>
              <a:t> and the </a:t>
            </a:r>
            <a:r>
              <a:rPr lang="en-GB" sz="2000" b="1" dirty="0" smtClean="0">
                <a:latin typeface="Candara" pitchFamily="34" charset="0"/>
              </a:rPr>
              <a:t>external</a:t>
            </a:r>
            <a:r>
              <a:rPr lang="en-GB" sz="2000" dirty="0" smtClean="0">
                <a:latin typeface="Candara" pitchFamily="34" charset="0"/>
              </a:rPr>
              <a:t> laryngeal nerves. </a:t>
            </a:r>
          </a:p>
          <a:p>
            <a:endParaRPr lang="en-GB" sz="2000" dirty="0" smtClean="0">
              <a:latin typeface="Candara" pitchFamily="34" charset="0"/>
            </a:endParaRPr>
          </a:p>
        </p:txBody>
      </p:sp>
      <p:sp>
        <p:nvSpPr>
          <p:cNvPr id="4" name="Rectangle 3"/>
          <p:cNvSpPr/>
          <p:nvPr/>
        </p:nvSpPr>
        <p:spPr>
          <a:xfrm>
            <a:off x="76200" y="762000"/>
            <a:ext cx="6781800" cy="461665"/>
          </a:xfrm>
          <a:prstGeom prst="rect">
            <a:avLst/>
          </a:prstGeom>
          <a:ln w="38100">
            <a:solidFill>
              <a:srgbClr val="00CC00"/>
            </a:solidFill>
          </a:ln>
        </p:spPr>
        <p:txBody>
          <a:bodyPr wrap="square">
            <a:spAutoFit/>
          </a:bodyPr>
          <a:lstStyle/>
          <a:p>
            <a:r>
              <a:rPr lang="en-GB" sz="2400" b="1" dirty="0" smtClean="0">
                <a:solidFill>
                  <a:schemeClr val="accent6">
                    <a:lumMod val="75000"/>
                  </a:schemeClr>
                </a:solidFill>
              </a:rPr>
              <a:t>Important Branches of the Vagus Nerve in the Neck </a:t>
            </a:r>
            <a:endParaRPr lang="en-GB" sz="2400" b="1" dirty="0">
              <a:solidFill>
                <a:schemeClr val="accent6">
                  <a:lumMod val="75000"/>
                </a:schemeClr>
              </a:solidFill>
            </a:endParaRPr>
          </a:p>
        </p:txBody>
      </p:sp>
      <p:pic>
        <p:nvPicPr>
          <p:cNvPr id="11266" name="Picture 2" descr="http://api.ning.com/files/Y6hyo7XZ0eG7tOADJ8MNMOie8U3NSPXnEbGpjiou7If2tNjbt2*4Fy4g3Fn0hnhEn54hJ3iu-e6Lk4764vRBwNzK5RZGoeca/VagusNerve.png"/>
          <p:cNvPicPr>
            <a:picLocks noChangeAspect="1" noChangeArrowheads="1"/>
          </p:cNvPicPr>
          <p:nvPr/>
        </p:nvPicPr>
        <p:blipFill>
          <a:blip r:embed="rId2" cstate="print"/>
          <a:srcRect/>
          <a:stretch>
            <a:fillRect/>
          </a:stretch>
        </p:blipFill>
        <p:spPr bwMode="auto">
          <a:xfrm>
            <a:off x="3924300" y="1371600"/>
            <a:ext cx="5029200" cy="3657600"/>
          </a:xfrm>
          <a:prstGeom prst="rect">
            <a:avLst/>
          </a:prstGeom>
          <a:noFill/>
          <a:ln w="76200">
            <a:solidFill>
              <a:srgbClr val="00CC00"/>
            </a:solidFill>
          </a:ln>
        </p:spPr>
      </p:pic>
      <p:sp>
        <p:nvSpPr>
          <p:cNvPr id="6" name="Date Placeholder 5"/>
          <p:cNvSpPr>
            <a:spLocks noGrp="1"/>
          </p:cNvSpPr>
          <p:nvPr>
            <p:ph type="dt" sz="half" idx="10"/>
          </p:nvPr>
        </p:nvSpPr>
        <p:spPr>
          <a:xfrm>
            <a:off x="3810000" y="6461125"/>
            <a:ext cx="2133600" cy="365125"/>
          </a:xfrm>
        </p:spPr>
        <p:txBody>
          <a:bodyPr/>
          <a:lstStyle/>
          <a:p>
            <a:r>
              <a:rPr lang="en-US" b="1" smtClean="0">
                <a:solidFill>
                  <a:srgbClr val="0033CC"/>
                </a:solidFill>
              </a:rPr>
              <a:t>Monday 8 March 2021</a:t>
            </a:r>
            <a:endParaRPr lang="en-US" b="1" dirty="0">
              <a:solidFill>
                <a:srgbClr val="0033CC"/>
              </a:solidFill>
            </a:endParaRPr>
          </a:p>
        </p:txBody>
      </p:sp>
      <p:sp>
        <p:nvSpPr>
          <p:cNvPr id="7" name="Slide Number Placeholder 6"/>
          <p:cNvSpPr>
            <a:spLocks noGrp="1"/>
          </p:cNvSpPr>
          <p:nvPr>
            <p:ph type="sldNum" sz="quarter" idx="12"/>
          </p:nvPr>
        </p:nvSpPr>
        <p:spPr>
          <a:xfrm>
            <a:off x="8382000" y="6492875"/>
            <a:ext cx="457200" cy="365125"/>
          </a:xfrm>
        </p:spPr>
        <p:txBody>
          <a:bodyPr/>
          <a:lstStyle/>
          <a:p>
            <a:fld id="{B6F15528-21DE-4FAA-801E-634DDDAF4B2B}" type="slidenum">
              <a:rPr lang="en-US" b="1" smtClean="0">
                <a:solidFill>
                  <a:srgbClr val="0033CC"/>
                </a:solidFill>
              </a:rPr>
              <a:pPr/>
              <a:t>12</a:t>
            </a:fld>
            <a:endParaRPr lang="en-US" b="1" dirty="0">
              <a:solidFill>
                <a:srgbClr val="0033CC"/>
              </a:solidFill>
            </a:endParaRPr>
          </a:p>
        </p:txBody>
      </p:sp>
      <p:sp>
        <p:nvSpPr>
          <p:cNvPr id="8" name="Footer Placeholder 7"/>
          <p:cNvSpPr>
            <a:spLocks noGrp="1"/>
          </p:cNvSpPr>
          <p:nvPr>
            <p:ph type="ftr" sz="quarter" idx="11"/>
          </p:nvPr>
        </p:nvSpPr>
        <p:spPr>
          <a:xfrm>
            <a:off x="-381000" y="6461125"/>
            <a:ext cx="2895600" cy="365125"/>
          </a:xfrm>
        </p:spPr>
        <p:txBody>
          <a:bodyPr/>
          <a:lstStyle/>
          <a:p>
            <a:r>
              <a:rPr lang="en-US" b="1" smtClean="0">
                <a:solidFill>
                  <a:srgbClr val="0033CC"/>
                </a:solidFill>
              </a:rPr>
              <a:t>Dr. Aiman Qais Afar</a:t>
            </a:r>
            <a:endParaRPr lang="en-US" b="1">
              <a:solidFill>
                <a:srgbClr val="0033CC"/>
              </a:solidFill>
            </a:endParaRPr>
          </a:p>
        </p:txBody>
      </p:sp>
      <p:sp>
        <p:nvSpPr>
          <p:cNvPr id="9" name="Rectangle 8"/>
          <p:cNvSpPr/>
          <p:nvPr/>
        </p:nvSpPr>
        <p:spPr>
          <a:xfrm>
            <a:off x="0" y="5105400"/>
            <a:ext cx="9144000" cy="1323439"/>
          </a:xfrm>
          <a:prstGeom prst="rect">
            <a:avLst/>
          </a:prstGeom>
        </p:spPr>
        <p:txBody>
          <a:bodyPr wrap="square">
            <a:spAutoFit/>
          </a:bodyPr>
          <a:lstStyle/>
          <a:p>
            <a:pPr>
              <a:buFont typeface="Wingdings" pitchFamily="2" charset="2"/>
              <a:buChar char="ü"/>
            </a:pPr>
            <a:r>
              <a:rPr lang="en-GB" sz="2000" dirty="0" smtClean="0">
                <a:latin typeface="Candara" pitchFamily="34" charset="0"/>
              </a:rPr>
              <a:t>The </a:t>
            </a:r>
            <a:r>
              <a:rPr lang="en-GB" sz="2000" b="1" dirty="0" smtClean="0">
                <a:latin typeface="Candara" pitchFamily="34" charset="0"/>
              </a:rPr>
              <a:t>internal laryngeal nerve </a:t>
            </a:r>
            <a:r>
              <a:rPr lang="en-GB" sz="2000" dirty="0" smtClean="0">
                <a:latin typeface="Candara" pitchFamily="34" charset="0"/>
              </a:rPr>
              <a:t>is </a:t>
            </a:r>
            <a:r>
              <a:rPr lang="en-GB" sz="2000" b="1" dirty="0" smtClean="0">
                <a:solidFill>
                  <a:srgbClr val="0033CC"/>
                </a:solidFill>
                <a:latin typeface="Candara" pitchFamily="34" charset="0"/>
              </a:rPr>
              <a:t>sensory</a:t>
            </a:r>
            <a:r>
              <a:rPr lang="en-GB" sz="2000" dirty="0" smtClean="0">
                <a:latin typeface="Candara" pitchFamily="34" charset="0"/>
              </a:rPr>
              <a:t> to the piriform fossa and the larynx down as far as </a:t>
            </a:r>
            <a:r>
              <a:rPr lang="en-GB" sz="2000" b="1" dirty="0" smtClean="0">
                <a:solidFill>
                  <a:srgbClr val="00CC00"/>
                </a:solidFill>
                <a:latin typeface="Candara" pitchFamily="34" charset="0"/>
              </a:rPr>
              <a:t>the vocal cords</a:t>
            </a:r>
            <a:r>
              <a:rPr lang="en-GB" sz="2000" b="1" dirty="0" smtClean="0">
                <a:solidFill>
                  <a:srgbClr val="00FF00"/>
                </a:solidFill>
                <a:latin typeface="Candara" pitchFamily="34" charset="0"/>
              </a:rPr>
              <a:t>.</a:t>
            </a:r>
          </a:p>
          <a:p>
            <a:endParaRPr lang="en-GB" sz="2000" dirty="0" smtClean="0">
              <a:latin typeface="Candara" pitchFamily="34" charset="0"/>
            </a:endParaRPr>
          </a:p>
          <a:p>
            <a:pPr>
              <a:buFont typeface="Wingdings" pitchFamily="2" charset="2"/>
              <a:buChar char="ü"/>
            </a:pPr>
            <a:r>
              <a:rPr lang="en-GB" sz="2000" dirty="0" smtClean="0">
                <a:latin typeface="Candara" pitchFamily="34" charset="0"/>
              </a:rPr>
              <a:t> The </a:t>
            </a:r>
            <a:r>
              <a:rPr lang="en-GB" sz="2000" b="1" dirty="0" smtClean="0">
                <a:latin typeface="Candara" pitchFamily="34" charset="0"/>
              </a:rPr>
              <a:t>external laryngeal nerve </a:t>
            </a:r>
            <a:r>
              <a:rPr lang="en-GB" sz="2000" dirty="0" smtClean="0">
                <a:latin typeface="Candara" pitchFamily="34" charset="0"/>
              </a:rPr>
              <a:t>is </a:t>
            </a:r>
            <a:r>
              <a:rPr lang="en-GB" sz="2000" b="1" dirty="0" smtClean="0">
                <a:solidFill>
                  <a:srgbClr val="0033CC"/>
                </a:solidFill>
                <a:latin typeface="Candara" pitchFamily="34" charset="0"/>
              </a:rPr>
              <a:t>motor </a:t>
            </a:r>
            <a:r>
              <a:rPr lang="en-GB" sz="2000" dirty="0" smtClean="0">
                <a:latin typeface="Candara" pitchFamily="34" charset="0"/>
              </a:rPr>
              <a:t>and it supplies </a:t>
            </a:r>
            <a:r>
              <a:rPr lang="en-GB" sz="2000" b="1" dirty="0" smtClean="0">
                <a:solidFill>
                  <a:srgbClr val="00CC00"/>
                </a:solidFill>
                <a:latin typeface="Candara" pitchFamily="34" charset="0"/>
              </a:rPr>
              <a:t>the cricothyroid muscle. </a:t>
            </a:r>
            <a:endParaRPr lang="en-GB" sz="2000" b="1" dirty="0">
              <a:solidFill>
                <a:srgbClr val="00CC00"/>
              </a:solidFill>
              <a:latin typeface="Candar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3294107" cy="584775"/>
          </a:xfrm>
          <a:prstGeom prst="rect">
            <a:avLst/>
          </a:prstGeom>
          <a:ln w="57150">
            <a:solidFill>
              <a:srgbClr val="0033CC"/>
            </a:solidFill>
          </a:ln>
        </p:spPr>
        <p:txBody>
          <a:bodyPr wrap="none">
            <a:spAutoFit/>
          </a:bodyPr>
          <a:lstStyle/>
          <a:p>
            <a:r>
              <a:rPr lang="en-GB" sz="3200" b="1" dirty="0" smtClean="0">
                <a:solidFill>
                  <a:srgbClr val="FF0000"/>
                </a:solidFill>
              </a:rPr>
              <a:t>Vagus Nerve CN X </a:t>
            </a:r>
            <a:endParaRPr lang="en-GB" sz="3200" b="1" dirty="0">
              <a:solidFill>
                <a:srgbClr val="FF0000"/>
              </a:solidFill>
            </a:endParaRPr>
          </a:p>
        </p:txBody>
      </p:sp>
      <p:sp>
        <p:nvSpPr>
          <p:cNvPr id="3" name="Rectangle 2"/>
          <p:cNvSpPr/>
          <p:nvPr/>
        </p:nvSpPr>
        <p:spPr>
          <a:xfrm>
            <a:off x="0" y="1295400"/>
            <a:ext cx="4648200" cy="5632311"/>
          </a:xfrm>
          <a:prstGeom prst="rect">
            <a:avLst/>
          </a:prstGeom>
        </p:spPr>
        <p:txBody>
          <a:bodyPr wrap="square">
            <a:spAutoFit/>
          </a:bodyPr>
          <a:lstStyle/>
          <a:p>
            <a:r>
              <a:rPr lang="en-GB" sz="2000" b="1" dirty="0" smtClean="0">
                <a:solidFill>
                  <a:schemeClr val="accent6">
                    <a:lumMod val="75000"/>
                  </a:schemeClr>
                </a:solidFill>
                <a:latin typeface="Candara" pitchFamily="34" charset="0"/>
              </a:rPr>
              <a:t>■ Recurrent laryngeal nerve</a:t>
            </a:r>
          </a:p>
          <a:p>
            <a:r>
              <a:rPr lang="en-GB" sz="2000" dirty="0" smtClean="0">
                <a:latin typeface="Candara" pitchFamily="34" charset="0"/>
              </a:rPr>
              <a:t> On </a:t>
            </a:r>
            <a:r>
              <a:rPr lang="en-GB" sz="2000" b="1" dirty="0" smtClean="0">
                <a:latin typeface="Candara" pitchFamily="34" charset="0"/>
              </a:rPr>
              <a:t>the right side</a:t>
            </a:r>
            <a:r>
              <a:rPr lang="en-GB" sz="2000" dirty="0" smtClean="0">
                <a:latin typeface="Candara" pitchFamily="34" charset="0"/>
              </a:rPr>
              <a:t>, the nerve hooks around the first part of </a:t>
            </a:r>
            <a:r>
              <a:rPr lang="en-GB" sz="2000" b="1" dirty="0" smtClean="0">
                <a:solidFill>
                  <a:srgbClr val="FF0000"/>
                </a:solidFill>
                <a:latin typeface="Candara" pitchFamily="34" charset="0"/>
              </a:rPr>
              <a:t>the subclavian artery </a:t>
            </a:r>
          </a:p>
          <a:p>
            <a:r>
              <a:rPr lang="en-GB" sz="2000" dirty="0" smtClean="0">
                <a:latin typeface="Candara" pitchFamily="34" charset="0"/>
              </a:rPr>
              <a:t>On </a:t>
            </a:r>
            <a:r>
              <a:rPr lang="en-GB" sz="2000" b="1" dirty="0" smtClean="0">
                <a:latin typeface="Candara" pitchFamily="34" charset="0"/>
              </a:rPr>
              <a:t>the left side</a:t>
            </a:r>
            <a:r>
              <a:rPr lang="en-GB" sz="2000" dirty="0" smtClean="0">
                <a:latin typeface="Candara" pitchFamily="34" charset="0"/>
              </a:rPr>
              <a:t>, the nerve hooks around the </a:t>
            </a:r>
            <a:r>
              <a:rPr lang="en-GB" sz="2000" b="1" dirty="0" smtClean="0">
                <a:solidFill>
                  <a:srgbClr val="FF0000"/>
                </a:solidFill>
                <a:latin typeface="Candara" pitchFamily="34" charset="0"/>
              </a:rPr>
              <a:t>arch of the aorta </a:t>
            </a:r>
          </a:p>
          <a:p>
            <a:endParaRPr lang="en-GB" sz="2000" b="1" dirty="0" smtClean="0">
              <a:solidFill>
                <a:srgbClr val="FF0000"/>
              </a:solidFill>
              <a:latin typeface="Candara" pitchFamily="34" charset="0"/>
            </a:endParaRPr>
          </a:p>
          <a:p>
            <a:r>
              <a:rPr lang="en-GB" sz="2000" b="1" dirty="0" smtClean="0">
                <a:solidFill>
                  <a:srgbClr val="0033CC"/>
                </a:solidFill>
                <a:latin typeface="Candara" pitchFamily="34" charset="0"/>
              </a:rPr>
              <a:t>The nerve is closely related to </a:t>
            </a:r>
            <a:r>
              <a:rPr lang="en-GB" sz="2000" b="1" dirty="0" smtClean="0">
                <a:solidFill>
                  <a:srgbClr val="FF0000"/>
                </a:solidFill>
                <a:latin typeface="Candara" pitchFamily="34" charset="0"/>
              </a:rPr>
              <a:t>the inferior thyroid artery, </a:t>
            </a:r>
            <a:r>
              <a:rPr lang="en-GB" sz="2000" b="1" dirty="0" smtClean="0">
                <a:solidFill>
                  <a:srgbClr val="0033CC"/>
                </a:solidFill>
                <a:latin typeface="Candara" pitchFamily="34" charset="0"/>
              </a:rPr>
              <a:t>and it supplies all the muscles of the larynx, except the cricothyroid muscle, the mucous membrane of the larynx below the vocal cords, and the mucous membrane of the upper part of the trachea.</a:t>
            </a:r>
          </a:p>
          <a:p>
            <a:endParaRPr lang="en-GB" sz="2000" dirty="0" smtClean="0">
              <a:latin typeface="Candara" pitchFamily="34" charset="0"/>
            </a:endParaRPr>
          </a:p>
          <a:p>
            <a:r>
              <a:rPr lang="en-GB" sz="2000" dirty="0" smtClean="0">
                <a:latin typeface="Candara" pitchFamily="34" charset="0"/>
              </a:rPr>
              <a:t> </a:t>
            </a:r>
            <a:r>
              <a:rPr lang="en-GB" sz="2000" b="1" dirty="0" smtClean="0">
                <a:solidFill>
                  <a:schemeClr val="accent6">
                    <a:lumMod val="75000"/>
                  </a:schemeClr>
                </a:solidFill>
                <a:latin typeface="Candara" pitchFamily="34" charset="0"/>
              </a:rPr>
              <a:t>■■ Cardiac branches </a:t>
            </a:r>
            <a:r>
              <a:rPr lang="en-GB" sz="2000" dirty="0" smtClean="0">
                <a:latin typeface="Candara" pitchFamily="34" charset="0"/>
              </a:rPr>
              <a:t>(two or three) arise in the neck, descend into the thorax, and end in </a:t>
            </a:r>
            <a:r>
              <a:rPr lang="en-GB" sz="2000" b="1" dirty="0" smtClean="0">
                <a:solidFill>
                  <a:srgbClr val="0033CC"/>
                </a:solidFill>
                <a:latin typeface="Candara" pitchFamily="34" charset="0"/>
              </a:rPr>
              <a:t>the cardiac plexus</a:t>
            </a:r>
            <a:endParaRPr lang="en-GB" sz="2000" b="1" dirty="0">
              <a:solidFill>
                <a:srgbClr val="0033CC"/>
              </a:solidFill>
              <a:latin typeface="Candara" pitchFamily="34" charset="0"/>
            </a:endParaRPr>
          </a:p>
        </p:txBody>
      </p:sp>
      <p:sp>
        <p:nvSpPr>
          <p:cNvPr id="4" name="Rectangle 3"/>
          <p:cNvSpPr/>
          <p:nvPr/>
        </p:nvSpPr>
        <p:spPr>
          <a:xfrm>
            <a:off x="76200" y="762000"/>
            <a:ext cx="6781800" cy="461665"/>
          </a:xfrm>
          <a:prstGeom prst="rect">
            <a:avLst/>
          </a:prstGeom>
          <a:ln w="38100">
            <a:solidFill>
              <a:srgbClr val="00CC00"/>
            </a:solidFill>
          </a:ln>
        </p:spPr>
        <p:txBody>
          <a:bodyPr wrap="square">
            <a:spAutoFit/>
          </a:bodyPr>
          <a:lstStyle/>
          <a:p>
            <a:r>
              <a:rPr lang="en-GB" sz="2400" b="1" dirty="0" smtClean="0">
                <a:solidFill>
                  <a:schemeClr val="accent6">
                    <a:lumMod val="75000"/>
                  </a:schemeClr>
                </a:solidFill>
              </a:rPr>
              <a:t>Important Branches of the Vagus Nerve in the Neck </a:t>
            </a:r>
            <a:endParaRPr lang="en-GB" sz="2400" b="1" dirty="0">
              <a:solidFill>
                <a:schemeClr val="accent6">
                  <a:lumMod val="75000"/>
                </a:schemeClr>
              </a:solidFill>
            </a:endParaRPr>
          </a:p>
        </p:txBody>
      </p:sp>
      <p:pic>
        <p:nvPicPr>
          <p:cNvPr id="9218" name="Picture 2" descr="http://www.ghorayeb.com/files/Anatomy_Recurrent_Laryngeal_2GG.jpg"/>
          <p:cNvPicPr>
            <a:picLocks noChangeAspect="1" noChangeArrowheads="1"/>
          </p:cNvPicPr>
          <p:nvPr/>
        </p:nvPicPr>
        <p:blipFill>
          <a:blip r:embed="rId2" cstate="print"/>
          <a:srcRect/>
          <a:stretch>
            <a:fillRect/>
          </a:stretch>
        </p:blipFill>
        <p:spPr bwMode="auto">
          <a:xfrm>
            <a:off x="4648200" y="2127452"/>
            <a:ext cx="4340753" cy="3990575"/>
          </a:xfrm>
          <a:prstGeom prst="rect">
            <a:avLst/>
          </a:prstGeom>
          <a:noFill/>
          <a:ln w="76200">
            <a:solidFill>
              <a:srgbClr val="00CC00"/>
            </a:solidFill>
          </a:ln>
        </p:spPr>
      </p:pic>
      <p:sp>
        <p:nvSpPr>
          <p:cNvPr id="6" name="Date Placeholder 5"/>
          <p:cNvSpPr>
            <a:spLocks noGrp="1"/>
          </p:cNvSpPr>
          <p:nvPr>
            <p:ph type="dt" sz="half" idx="10"/>
          </p:nvPr>
        </p:nvSpPr>
        <p:spPr>
          <a:xfrm>
            <a:off x="7315200" y="228600"/>
            <a:ext cx="2133600" cy="365125"/>
          </a:xfrm>
        </p:spPr>
        <p:txBody>
          <a:bodyPr/>
          <a:lstStyle/>
          <a:p>
            <a:r>
              <a:rPr lang="en-US" b="1" smtClean="0">
                <a:solidFill>
                  <a:srgbClr val="0033CC"/>
                </a:solidFill>
              </a:rPr>
              <a:t>Monday 8 March 2021</a:t>
            </a:r>
            <a:endParaRPr lang="en-US" b="1" dirty="0">
              <a:solidFill>
                <a:srgbClr val="0033CC"/>
              </a:solidFill>
            </a:endParaRPr>
          </a:p>
        </p:txBody>
      </p:sp>
      <p:sp>
        <p:nvSpPr>
          <p:cNvPr id="7" name="Slide Number Placeholder 6"/>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13</a:t>
            </a:fld>
            <a:endParaRPr lang="en-US" b="1">
              <a:solidFill>
                <a:srgbClr val="0033CC"/>
              </a:solidFill>
            </a:endParaRPr>
          </a:p>
        </p:txBody>
      </p:sp>
      <p:sp>
        <p:nvSpPr>
          <p:cNvPr id="8" name="Footer Placeholder 7"/>
          <p:cNvSpPr>
            <a:spLocks noGrp="1"/>
          </p:cNvSpPr>
          <p:nvPr>
            <p:ph type="ftr" sz="quarter" idx="11"/>
          </p:nvPr>
        </p:nvSpPr>
        <p:spPr>
          <a:xfrm>
            <a:off x="6553200" y="76200"/>
            <a:ext cx="2895600" cy="365125"/>
          </a:xfrm>
        </p:spPr>
        <p:txBody>
          <a:bodyPr/>
          <a:lstStyle/>
          <a:p>
            <a:r>
              <a:rPr lang="en-US" b="1" smtClean="0">
                <a:solidFill>
                  <a:srgbClr val="0033CC"/>
                </a:solidFill>
              </a:rPr>
              <a:t>Dr. Aiman Qais Afar</a:t>
            </a:r>
            <a:endParaRPr lang="en-US" b="1">
              <a:solidFill>
                <a:srgbClr val="0033C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3294107" cy="584775"/>
          </a:xfrm>
          <a:prstGeom prst="rect">
            <a:avLst/>
          </a:prstGeom>
          <a:ln w="57150">
            <a:solidFill>
              <a:srgbClr val="0033CC"/>
            </a:solidFill>
          </a:ln>
        </p:spPr>
        <p:txBody>
          <a:bodyPr wrap="none">
            <a:spAutoFit/>
          </a:bodyPr>
          <a:lstStyle/>
          <a:p>
            <a:r>
              <a:rPr lang="en-GB" sz="3200" b="1" dirty="0" smtClean="0">
                <a:solidFill>
                  <a:srgbClr val="FF0000"/>
                </a:solidFill>
              </a:rPr>
              <a:t>Vagus Nerve CN X </a:t>
            </a:r>
            <a:endParaRPr lang="en-GB" sz="3200" b="1" dirty="0">
              <a:solidFill>
                <a:srgbClr val="FF0000"/>
              </a:solidFill>
            </a:endParaRPr>
          </a:p>
        </p:txBody>
      </p:sp>
      <p:sp>
        <p:nvSpPr>
          <p:cNvPr id="3" name="Rectangle 2"/>
          <p:cNvSpPr/>
          <p:nvPr/>
        </p:nvSpPr>
        <p:spPr>
          <a:xfrm>
            <a:off x="76200" y="762000"/>
            <a:ext cx="4343400" cy="5940088"/>
          </a:xfrm>
          <a:prstGeom prst="rect">
            <a:avLst/>
          </a:prstGeom>
        </p:spPr>
        <p:txBody>
          <a:bodyPr wrap="square">
            <a:spAutoFit/>
          </a:bodyPr>
          <a:lstStyle/>
          <a:p>
            <a:r>
              <a:rPr lang="en-GB" sz="2000" b="1" dirty="0" smtClean="0">
                <a:latin typeface="Candara" pitchFamily="34" charset="0"/>
              </a:rPr>
              <a:t>The vagus nerve thus innervates:</a:t>
            </a:r>
            <a:endParaRPr lang="en-GB" sz="2000" dirty="0" smtClean="0">
              <a:latin typeface="Candara" pitchFamily="34" charset="0"/>
            </a:endParaRPr>
          </a:p>
          <a:p>
            <a:pPr>
              <a:buFont typeface="Wingdings" pitchFamily="2" charset="2"/>
              <a:buChar char="ü"/>
            </a:pPr>
            <a:r>
              <a:rPr lang="en-GB" sz="2000" b="1" dirty="0" smtClean="0">
                <a:solidFill>
                  <a:srgbClr val="FF0000"/>
                </a:solidFill>
                <a:latin typeface="Candara" pitchFamily="34" charset="0"/>
              </a:rPr>
              <a:t>The heart </a:t>
            </a:r>
            <a:r>
              <a:rPr lang="en-GB" sz="2000" dirty="0" smtClean="0">
                <a:latin typeface="Candara" pitchFamily="34" charset="0"/>
              </a:rPr>
              <a:t>and </a:t>
            </a:r>
            <a:r>
              <a:rPr lang="en-GB" sz="2000" b="1" dirty="0" smtClean="0">
                <a:solidFill>
                  <a:srgbClr val="FF0000"/>
                </a:solidFill>
                <a:latin typeface="Candara" pitchFamily="34" charset="0"/>
              </a:rPr>
              <a:t>great vessels </a:t>
            </a:r>
            <a:r>
              <a:rPr lang="en-GB" sz="2000" dirty="0" smtClean="0">
                <a:latin typeface="Candara" pitchFamily="34" charset="0"/>
              </a:rPr>
              <a:t>within the </a:t>
            </a:r>
            <a:r>
              <a:rPr lang="en-GB" sz="2000" b="1" dirty="0" smtClean="0">
                <a:latin typeface="Candara" pitchFamily="34" charset="0"/>
              </a:rPr>
              <a:t>thorax</a:t>
            </a:r>
            <a:endParaRPr lang="en-GB" sz="2000" dirty="0" smtClean="0">
              <a:latin typeface="Candara" pitchFamily="34" charset="0"/>
            </a:endParaRPr>
          </a:p>
          <a:p>
            <a:pPr>
              <a:buFont typeface="Wingdings" pitchFamily="2" charset="2"/>
              <a:buChar char="ü"/>
            </a:pPr>
            <a:endParaRPr lang="en-GB" sz="2000" dirty="0" smtClean="0">
              <a:latin typeface="Candara" pitchFamily="34" charset="0"/>
            </a:endParaRPr>
          </a:p>
          <a:p>
            <a:pPr>
              <a:buFont typeface="Wingdings" pitchFamily="2" charset="2"/>
              <a:buChar char="ü"/>
            </a:pPr>
            <a:r>
              <a:rPr lang="en-GB" sz="2000" b="1" dirty="0" smtClean="0">
                <a:solidFill>
                  <a:srgbClr val="0033CC"/>
                </a:solidFill>
                <a:latin typeface="Candara" pitchFamily="34" charset="0"/>
              </a:rPr>
              <a:t>The larynx</a:t>
            </a:r>
            <a:r>
              <a:rPr lang="en-GB" sz="2000" dirty="0" smtClean="0">
                <a:latin typeface="Candara" pitchFamily="34" charset="0"/>
              </a:rPr>
              <a:t>, </a:t>
            </a:r>
            <a:r>
              <a:rPr lang="en-GB" sz="2000" b="1" dirty="0" smtClean="0">
                <a:solidFill>
                  <a:srgbClr val="0033CC"/>
                </a:solidFill>
                <a:latin typeface="Candara" pitchFamily="34" charset="0"/>
              </a:rPr>
              <a:t>trachea</a:t>
            </a:r>
            <a:r>
              <a:rPr lang="en-GB" sz="2000" dirty="0" smtClean="0">
                <a:latin typeface="Candara" pitchFamily="34" charset="0"/>
              </a:rPr>
              <a:t>, </a:t>
            </a:r>
            <a:r>
              <a:rPr lang="en-GB" sz="2000" b="1" dirty="0" smtClean="0">
                <a:solidFill>
                  <a:srgbClr val="0033CC"/>
                </a:solidFill>
                <a:latin typeface="Candara" pitchFamily="34" charset="0"/>
              </a:rPr>
              <a:t>bronchi</a:t>
            </a:r>
            <a:r>
              <a:rPr lang="en-GB" sz="2000" dirty="0" smtClean="0">
                <a:latin typeface="Candara" pitchFamily="34" charset="0"/>
              </a:rPr>
              <a:t>, and </a:t>
            </a:r>
            <a:r>
              <a:rPr lang="en-GB" sz="2000" b="1" dirty="0" smtClean="0">
                <a:solidFill>
                  <a:srgbClr val="0033CC"/>
                </a:solidFill>
                <a:latin typeface="Candara" pitchFamily="34" charset="0"/>
              </a:rPr>
              <a:t>lungs</a:t>
            </a:r>
            <a:endParaRPr lang="en-GB" sz="2000" dirty="0" smtClean="0">
              <a:latin typeface="Candara" pitchFamily="34" charset="0"/>
            </a:endParaRPr>
          </a:p>
          <a:p>
            <a:pPr>
              <a:buFont typeface="Wingdings" pitchFamily="2" charset="2"/>
              <a:buChar char="ü"/>
            </a:pPr>
            <a:r>
              <a:rPr lang="en-GB" sz="2000" dirty="0" smtClean="0">
                <a:latin typeface="Candara" pitchFamily="34" charset="0"/>
              </a:rPr>
              <a:t> Much of </a:t>
            </a:r>
            <a:r>
              <a:rPr lang="en-GB" sz="2000" b="1" dirty="0" smtClean="0">
                <a:latin typeface="Candara" pitchFamily="34" charset="0"/>
              </a:rPr>
              <a:t>the alimentary tract </a:t>
            </a:r>
            <a:r>
              <a:rPr lang="en-GB" sz="2000" b="1" dirty="0" smtClean="0">
                <a:solidFill>
                  <a:srgbClr val="00CC00"/>
                </a:solidFill>
                <a:latin typeface="Candara" pitchFamily="34" charset="0"/>
              </a:rPr>
              <a:t>from the pharynx to the splenic flexure of the colon.</a:t>
            </a:r>
          </a:p>
          <a:p>
            <a:endParaRPr lang="en-GB" sz="2000" dirty="0" smtClean="0">
              <a:latin typeface="Candara" pitchFamily="34" charset="0"/>
            </a:endParaRPr>
          </a:p>
          <a:p>
            <a:pPr>
              <a:buFont typeface="Wingdings" pitchFamily="2" charset="2"/>
              <a:buChar char="ü"/>
            </a:pPr>
            <a:r>
              <a:rPr lang="en-GB" sz="2000" dirty="0" smtClean="0">
                <a:latin typeface="Candara" pitchFamily="34" charset="0"/>
              </a:rPr>
              <a:t>It also supplies </a:t>
            </a:r>
            <a:r>
              <a:rPr lang="en-GB" sz="2000" b="1" dirty="0" smtClean="0">
                <a:latin typeface="Candara" pitchFamily="34" charset="0"/>
              </a:rPr>
              <a:t>glands associated with the alimentary tract</a:t>
            </a:r>
            <a:r>
              <a:rPr lang="en-GB" sz="2000" dirty="0" smtClean="0">
                <a:latin typeface="Candara" pitchFamily="34" charset="0"/>
              </a:rPr>
              <a:t>, such as </a:t>
            </a:r>
            <a:r>
              <a:rPr lang="en-GB" sz="2000" b="1" dirty="0" smtClean="0">
                <a:solidFill>
                  <a:srgbClr val="7030A0"/>
                </a:solidFill>
                <a:latin typeface="Candara" pitchFamily="34" charset="0"/>
              </a:rPr>
              <a:t>the liver </a:t>
            </a:r>
            <a:r>
              <a:rPr lang="en-GB" sz="2000" dirty="0" smtClean="0">
                <a:latin typeface="Candara" pitchFamily="34" charset="0"/>
              </a:rPr>
              <a:t>and </a:t>
            </a:r>
            <a:r>
              <a:rPr lang="en-GB" sz="2000" b="1" dirty="0" smtClean="0">
                <a:solidFill>
                  <a:srgbClr val="7030A0"/>
                </a:solidFill>
                <a:latin typeface="Candara" pitchFamily="34" charset="0"/>
              </a:rPr>
              <a:t>pancreas.</a:t>
            </a:r>
          </a:p>
          <a:p>
            <a:pPr>
              <a:buFont typeface="Wingdings" pitchFamily="2" charset="2"/>
              <a:buChar char="ü"/>
            </a:pPr>
            <a:endParaRPr lang="en-GB" sz="2000" dirty="0" smtClean="0">
              <a:latin typeface="Candara" pitchFamily="34" charset="0"/>
            </a:endParaRPr>
          </a:p>
          <a:p>
            <a:pPr>
              <a:buFont typeface="Wingdings" pitchFamily="2" charset="2"/>
              <a:buChar char="ü"/>
            </a:pPr>
            <a:r>
              <a:rPr lang="en-GB" sz="2000" b="1" dirty="0" smtClean="0">
                <a:solidFill>
                  <a:schemeClr val="accent6">
                    <a:lumMod val="75000"/>
                  </a:schemeClr>
                </a:solidFill>
                <a:latin typeface="Candara" pitchFamily="34" charset="0"/>
              </a:rPr>
              <a:t>The vagus nerve </a:t>
            </a:r>
            <a:r>
              <a:rPr lang="en-GB" sz="2000" dirty="0" smtClean="0">
                <a:latin typeface="Candara" pitchFamily="34" charset="0"/>
              </a:rPr>
              <a:t>has the most extensive distribution of all the cranial nerves and supplies the </a:t>
            </a:r>
            <a:r>
              <a:rPr lang="en-GB" sz="2000" dirty="0" err="1" smtClean="0">
                <a:latin typeface="Candara" pitchFamily="34" charset="0"/>
              </a:rPr>
              <a:t>forementioned</a:t>
            </a:r>
            <a:r>
              <a:rPr lang="en-GB" sz="2000" dirty="0" smtClean="0">
                <a:latin typeface="Candara" pitchFamily="34" charset="0"/>
              </a:rPr>
              <a:t> structures with </a:t>
            </a:r>
            <a:r>
              <a:rPr lang="en-GB" sz="2000" b="1" dirty="0" smtClean="0">
                <a:latin typeface="Candara" pitchFamily="34" charset="0"/>
              </a:rPr>
              <a:t>afferent and efferent fibers</a:t>
            </a:r>
            <a:r>
              <a:rPr lang="en-GB" sz="2000" dirty="0" smtClean="0">
                <a:latin typeface="Candara" pitchFamily="34" charset="0"/>
              </a:rPr>
              <a:t>. </a:t>
            </a:r>
            <a:endParaRPr lang="en-GB" sz="2000" dirty="0">
              <a:latin typeface="Candara" pitchFamily="34" charset="0"/>
            </a:endParaRPr>
          </a:p>
        </p:txBody>
      </p:sp>
      <p:sp>
        <p:nvSpPr>
          <p:cNvPr id="5" name="Date Placeholder 4"/>
          <p:cNvSpPr>
            <a:spLocks noGrp="1"/>
          </p:cNvSpPr>
          <p:nvPr>
            <p:ph type="dt" sz="half" idx="10"/>
          </p:nvPr>
        </p:nvSpPr>
        <p:spPr>
          <a:xfrm>
            <a:off x="7239000" y="168275"/>
            <a:ext cx="2133600" cy="365125"/>
          </a:xfrm>
        </p:spPr>
        <p:txBody>
          <a:bodyPr/>
          <a:lstStyle/>
          <a:p>
            <a:r>
              <a:rPr lang="en-US" b="1" smtClean="0">
                <a:solidFill>
                  <a:srgbClr val="0033CC"/>
                </a:solidFill>
              </a:rPr>
              <a:t>Monday 8 March 2021</a:t>
            </a:r>
            <a:endParaRPr lang="en-US" b="1">
              <a:solidFill>
                <a:srgbClr val="0033CC"/>
              </a:solidFill>
            </a:endParaRPr>
          </a:p>
        </p:txBody>
      </p:sp>
      <p:sp>
        <p:nvSpPr>
          <p:cNvPr id="6" name="Slide Number Placeholder 5"/>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14</a:t>
            </a:fld>
            <a:endParaRPr lang="en-US" b="1" dirty="0">
              <a:solidFill>
                <a:srgbClr val="0033CC"/>
              </a:solidFill>
            </a:endParaRPr>
          </a:p>
        </p:txBody>
      </p:sp>
      <p:sp>
        <p:nvSpPr>
          <p:cNvPr id="7" name="Footer Placeholder 6"/>
          <p:cNvSpPr>
            <a:spLocks noGrp="1"/>
          </p:cNvSpPr>
          <p:nvPr>
            <p:ph type="ftr" sz="quarter" idx="11"/>
          </p:nvPr>
        </p:nvSpPr>
        <p:spPr>
          <a:xfrm>
            <a:off x="6477000" y="0"/>
            <a:ext cx="2895600" cy="365125"/>
          </a:xfrm>
        </p:spPr>
        <p:txBody>
          <a:bodyPr/>
          <a:lstStyle/>
          <a:p>
            <a:r>
              <a:rPr lang="en-US" b="1" smtClean="0">
                <a:solidFill>
                  <a:srgbClr val="0033CC"/>
                </a:solidFill>
              </a:rPr>
              <a:t>Dr. Aiman Qais Afar</a:t>
            </a:r>
            <a:endParaRPr lang="en-US" b="1" dirty="0">
              <a:solidFill>
                <a:srgbClr val="0033CC"/>
              </a:solidFill>
            </a:endParaRPr>
          </a:p>
        </p:txBody>
      </p:sp>
      <p:pic>
        <p:nvPicPr>
          <p:cNvPr id="9218" name="Picture 2" descr="https://epsomtissuetech.files.wordpress.com/2013/06/vagus-nerve-image.jpg"/>
          <p:cNvPicPr>
            <a:picLocks noChangeAspect="1" noChangeArrowheads="1"/>
          </p:cNvPicPr>
          <p:nvPr/>
        </p:nvPicPr>
        <p:blipFill>
          <a:blip r:embed="rId2" cstate="print"/>
          <a:srcRect/>
          <a:stretch>
            <a:fillRect/>
          </a:stretch>
        </p:blipFill>
        <p:spPr bwMode="auto">
          <a:xfrm>
            <a:off x="4343400" y="990600"/>
            <a:ext cx="4626768" cy="5105400"/>
          </a:xfrm>
          <a:prstGeom prst="rect">
            <a:avLst/>
          </a:prstGeom>
          <a:noFill/>
          <a:ln w="76200">
            <a:solidFill>
              <a:srgbClr val="00FF0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50184"/>
            <a:ext cx="4648200" cy="1631216"/>
          </a:xfrm>
          <a:prstGeom prst="rect">
            <a:avLst/>
          </a:prstGeom>
        </p:spPr>
        <p:txBody>
          <a:bodyPr wrap="square">
            <a:spAutoFit/>
          </a:bodyPr>
          <a:lstStyle/>
          <a:p>
            <a:r>
              <a:rPr lang="en-GB" sz="2000" dirty="0" smtClean="0">
                <a:latin typeface="Candara" pitchFamily="34" charset="0"/>
              </a:rPr>
              <a:t>Emerges from </a:t>
            </a:r>
            <a:r>
              <a:rPr lang="en-GB" sz="2000" b="1" dirty="0" smtClean="0">
                <a:latin typeface="Candara" pitchFamily="34" charset="0"/>
              </a:rPr>
              <a:t>the anterior surface of the medulla oblongata</a:t>
            </a:r>
            <a:r>
              <a:rPr lang="en-GB" sz="2000" dirty="0" smtClean="0">
                <a:latin typeface="Candara" pitchFamily="34" charset="0"/>
              </a:rPr>
              <a:t> </a:t>
            </a:r>
            <a:r>
              <a:rPr lang="en-GB" sz="2000" b="1" dirty="0" smtClean="0">
                <a:solidFill>
                  <a:srgbClr val="7030A0"/>
                </a:solidFill>
                <a:latin typeface="Candara" pitchFamily="34" charset="0"/>
              </a:rPr>
              <a:t>between the olive and the inferior cerebellar peduncle </a:t>
            </a:r>
          </a:p>
          <a:p>
            <a:r>
              <a:rPr lang="en-GB" sz="2000" b="1" dirty="0" smtClean="0">
                <a:solidFill>
                  <a:srgbClr val="7030A0"/>
                </a:solidFill>
                <a:latin typeface="Candara" pitchFamily="34" charset="0"/>
              </a:rPr>
              <a:t>The nerve runs laterally </a:t>
            </a:r>
            <a:r>
              <a:rPr lang="en-GB" sz="2000" dirty="0" smtClean="0">
                <a:latin typeface="Candara" pitchFamily="34" charset="0"/>
              </a:rPr>
              <a:t>in </a:t>
            </a:r>
            <a:r>
              <a:rPr lang="en-GB" sz="2000" b="1" dirty="0" smtClean="0">
                <a:solidFill>
                  <a:srgbClr val="FF0000"/>
                </a:solidFill>
                <a:latin typeface="Candara" pitchFamily="34" charset="0"/>
              </a:rPr>
              <a:t>the posterior cranial fossa </a:t>
            </a:r>
            <a:r>
              <a:rPr lang="en-GB" sz="2000" dirty="0" smtClean="0">
                <a:latin typeface="Candara" pitchFamily="34" charset="0"/>
              </a:rPr>
              <a:t>and </a:t>
            </a:r>
            <a:r>
              <a:rPr lang="en-GB" sz="2000" b="1" dirty="0" smtClean="0">
                <a:solidFill>
                  <a:srgbClr val="7030A0"/>
                </a:solidFill>
                <a:latin typeface="Candara" pitchFamily="34" charset="0"/>
              </a:rPr>
              <a:t>joins the spinal root</a:t>
            </a:r>
            <a:endParaRPr lang="en-GB" sz="2000" b="1" dirty="0">
              <a:solidFill>
                <a:srgbClr val="7030A0"/>
              </a:solidFill>
              <a:latin typeface="Candara" pitchFamily="34" charset="0"/>
            </a:endParaRPr>
          </a:p>
        </p:txBody>
      </p:sp>
      <p:sp>
        <p:nvSpPr>
          <p:cNvPr id="3" name="Rectangle 2"/>
          <p:cNvSpPr/>
          <p:nvPr/>
        </p:nvSpPr>
        <p:spPr>
          <a:xfrm>
            <a:off x="152400" y="101025"/>
            <a:ext cx="4092787" cy="584775"/>
          </a:xfrm>
          <a:prstGeom prst="rect">
            <a:avLst/>
          </a:prstGeom>
          <a:ln w="38100">
            <a:solidFill>
              <a:srgbClr val="0033CC"/>
            </a:solidFill>
          </a:ln>
        </p:spPr>
        <p:txBody>
          <a:bodyPr wrap="none">
            <a:spAutoFit/>
          </a:bodyPr>
          <a:lstStyle/>
          <a:p>
            <a:r>
              <a:rPr lang="en-GB" sz="3200" b="1" dirty="0" smtClean="0">
                <a:solidFill>
                  <a:srgbClr val="FF0000"/>
                </a:solidFill>
              </a:rPr>
              <a:t>Accessory Nerve CN XI </a:t>
            </a:r>
            <a:endParaRPr lang="en-GB" sz="3200" b="1" dirty="0">
              <a:solidFill>
                <a:srgbClr val="FF0000"/>
              </a:solidFill>
            </a:endParaRPr>
          </a:p>
        </p:txBody>
      </p:sp>
      <p:sp>
        <p:nvSpPr>
          <p:cNvPr id="4" name="Rectangle 3"/>
          <p:cNvSpPr/>
          <p:nvPr/>
        </p:nvSpPr>
        <p:spPr>
          <a:xfrm>
            <a:off x="76200" y="762000"/>
            <a:ext cx="8382000" cy="707886"/>
          </a:xfrm>
          <a:prstGeom prst="rect">
            <a:avLst/>
          </a:prstGeom>
        </p:spPr>
        <p:txBody>
          <a:bodyPr wrap="square">
            <a:spAutoFit/>
          </a:bodyPr>
          <a:lstStyle/>
          <a:p>
            <a:pPr>
              <a:buFont typeface="Wingdings" pitchFamily="2" charset="2"/>
              <a:buChar char="q"/>
            </a:pPr>
            <a:r>
              <a:rPr lang="en-GB" sz="2000" dirty="0" smtClean="0">
                <a:latin typeface="Candara" pitchFamily="34" charset="0"/>
              </a:rPr>
              <a:t>The accessory nerve is a </a:t>
            </a:r>
            <a:r>
              <a:rPr lang="en-GB" sz="2000" b="1" dirty="0" smtClean="0">
                <a:latin typeface="Candara" pitchFamily="34" charset="0"/>
              </a:rPr>
              <a:t>motor nerve.</a:t>
            </a:r>
          </a:p>
          <a:p>
            <a:pPr>
              <a:buFont typeface="Wingdings" pitchFamily="2" charset="2"/>
              <a:buChar char="q"/>
            </a:pPr>
            <a:r>
              <a:rPr lang="en-GB" sz="2000" dirty="0" smtClean="0">
                <a:latin typeface="Candara" pitchFamily="34" charset="0"/>
              </a:rPr>
              <a:t> It consists of a cranial root (part) and a spinal root (part) </a:t>
            </a:r>
          </a:p>
        </p:txBody>
      </p:sp>
      <p:sp>
        <p:nvSpPr>
          <p:cNvPr id="5" name="Rectangle 4"/>
          <p:cNvSpPr/>
          <p:nvPr/>
        </p:nvSpPr>
        <p:spPr>
          <a:xfrm>
            <a:off x="76200" y="4074855"/>
            <a:ext cx="4572000" cy="2554545"/>
          </a:xfrm>
          <a:prstGeom prst="rect">
            <a:avLst/>
          </a:prstGeom>
        </p:spPr>
        <p:txBody>
          <a:bodyPr>
            <a:spAutoFit/>
          </a:bodyPr>
          <a:lstStyle/>
          <a:p>
            <a:pPr>
              <a:buFont typeface="Wingdings" pitchFamily="2" charset="2"/>
              <a:buChar char="ü"/>
            </a:pPr>
            <a:r>
              <a:rPr lang="en-GB" sz="2000" dirty="0" smtClean="0">
                <a:latin typeface="Candara" pitchFamily="34" charset="0"/>
              </a:rPr>
              <a:t>Arises from nerve cells in the </a:t>
            </a:r>
            <a:r>
              <a:rPr lang="en-GB" sz="2000" b="1" dirty="0" smtClean="0">
                <a:latin typeface="Candara" pitchFamily="34" charset="0"/>
              </a:rPr>
              <a:t>anterior gray column (horn) </a:t>
            </a:r>
            <a:r>
              <a:rPr lang="en-GB" sz="2000" dirty="0" smtClean="0">
                <a:latin typeface="Candara" pitchFamily="34" charset="0"/>
              </a:rPr>
              <a:t>of </a:t>
            </a:r>
            <a:r>
              <a:rPr lang="en-GB" sz="2000" b="1" dirty="0" smtClean="0">
                <a:solidFill>
                  <a:schemeClr val="accent6">
                    <a:lumMod val="50000"/>
                  </a:schemeClr>
                </a:solidFill>
                <a:latin typeface="Candara" pitchFamily="34" charset="0"/>
              </a:rPr>
              <a:t>the upper five segments of the cervical part of the spinal cord </a:t>
            </a:r>
          </a:p>
          <a:p>
            <a:pPr>
              <a:buFont typeface="Wingdings" pitchFamily="2" charset="2"/>
              <a:buChar char="ü"/>
            </a:pPr>
            <a:r>
              <a:rPr lang="en-GB" sz="2000" dirty="0" smtClean="0">
                <a:latin typeface="Candara" pitchFamily="34" charset="0"/>
              </a:rPr>
              <a:t>The nerve ascends alongside </a:t>
            </a:r>
            <a:r>
              <a:rPr lang="en-GB" sz="2000" b="1" dirty="0" smtClean="0">
                <a:solidFill>
                  <a:schemeClr val="accent6">
                    <a:lumMod val="75000"/>
                  </a:schemeClr>
                </a:solidFill>
                <a:latin typeface="Candara" pitchFamily="34" charset="0"/>
              </a:rPr>
              <a:t>the spinal cord</a:t>
            </a:r>
            <a:r>
              <a:rPr lang="en-GB" sz="2000" b="1" dirty="0" smtClean="0">
                <a:latin typeface="Candara" pitchFamily="34" charset="0"/>
              </a:rPr>
              <a:t> </a:t>
            </a:r>
            <a:r>
              <a:rPr lang="en-GB" sz="2000" dirty="0" smtClean="0">
                <a:latin typeface="Candara" pitchFamily="34" charset="0"/>
              </a:rPr>
              <a:t>and </a:t>
            </a:r>
            <a:r>
              <a:rPr lang="en-GB" sz="2000" b="1" dirty="0" smtClean="0">
                <a:latin typeface="Candara" pitchFamily="34" charset="0"/>
              </a:rPr>
              <a:t>enters the skull </a:t>
            </a:r>
            <a:r>
              <a:rPr lang="en-GB" sz="2000" dirty="0" smtClean="0">
                <a:latin typeface="Candara" pitchFamily="34" charset="0"/>
              </a:rPr>
              <a:t>through </a:t>
            </a:r>
            <a:r>
              <a:rPr lang="en-GB" sz="2000" b="1" dirty="0" smtClean="0">
                <a:solidFill>
                  <a:srgbClr val="0033CC"/>
                </a:solidFill>
                <a:latin typeface="Candara" pitchFamily="34" charset="0"/>
              </a:rPr>
              <a:t>the foramen magnum.</a:t>
            </a:r>
            <a:r>
              <a:rPr lang="en-GB" sz="2000" dirty="0" smtClean="0">
                <a:latin typeface="Candara" pitchFamily="34" charset="0"/>
              </a:rPr>
              <a:t> It then turns laterally to </a:t>
            </a:r>
            <a:r>
              <a:rPr lang="en-GB" sz="2000" b="1" dirty="0" smtClean="0">
                <a:solidFill>
                  <a:srgbClr val="00CC00"/>
                </a:solidFill>
                <a:latin typeface="Candara" pitchFamily="34" charset="0"/>
              </a:rPr>
              <a:t>join the cranial root</a:t>
            </a:r>
            <a:endParaRPr lang="en-GB" sz="2000" b="1" dirty="0">
              <a:solidFill>
                <a:srgbClr val="00CC00"/>
              </a:solidFill>
              <a:latin typeface="Candara" pitchFamily="34" charset="0"/>
            </a:endParaRPr>
          </a:p>
        </p:txBody>
      </p:sp>
      <p:sp>
        <p:nvSpPr>
          <p:cNvPr id="6" name="Rectangle 5"/>
          <p:cNvSpPr/>
          <p:nvPr/>
        </p:nvSpPr>
        <p:spPr>
          <a:xfrm>
            <a:off x="152400" y="3581400"/>
            <a:ext cx="1706942" cy="461665"/>
          </a:xfrm>
          <a:prstGeom prst="rect">
            <a:avLst/>
          </a:prstGeom>
          <a:ln w="38100">
            <a:solidFill>
              <a:srgbClr val="00CC00"/>
            </a:solidFill>
          </a:ln>
        </p:spPr>
        <p:txBody>
          <a:bodyPr wrap="none">
            <a:spAutoFit/>
          </a:bodyPr>
          <a:lstStyle/>
          <a:p>
            <a:r>
              <a:rPr lang="en-GB" sz="2400" b="1" dirty="0" smtClean="0">
                <a:solidFill>
                  <a:srgbClr val="7030A0"/>
                </a:solidFill>
              </a:rPr>
              <a:t>Spinal Root </a:t>
            </a:r>
            <a:endParaRPr lang="en-GB" sz="2400" b="1" dirty="0">
              <a:solidFill>
                <a:srgbClr val="7030A0"/>
              </a:solidFill>
            </a:endParaRPr>
          </a:p>
        </p:txBody>
      </p:sp>
      <p:sp>
        <p:nvSpPr>
          <p:cNvPr id="7" name="Rectangle 6"/>
          <p:cNvSpPr/>
          <p:nvPr/>
        </p:nvSpPr>
        <p:spPr>
          <a:xfrm>
            <a:off x="152400" y="1447800"/>
            <a:ext cx="1745093" cy="461665"/>
          </a:xfrm>
          <a:prstGeom prst="rect">
            <a:avLst/>
          </a:prstGeom>
          <a:ln w="38100">
            <a:solidFill>
              <a:srgbClr val="00CC00"/>
            </a:solidFill>
          </a:ln>
        </p:spPr>
        <p:txBody>
          <a:bodyPr wrap="none">
            <a:spAutoFit/>
          </a:bodyPr>
          <a:lstStyle/>
          <a:p>
            <a:r>
              <a:rPr lang="en-GB" sz="2400" b="1" dirty="0" smtClean="0">
                <a:solidFill>
                  <a:srgbClr val="7030A0"/>
                </a:solidFill>
              </a:rPr>
              <a:t>Cranial Root</a:t>
            </a:r>
          </a:p>
        </p:txBody>
      </p:sp>
      <p:sp>
        <p:nvSpPr>
          <p:cNvPr id="8" name="Date Placeholder 7"/>
          <p:cNvSpPr>
            <a:spLocks noGrp="1"/>
          </p:cNvSpPr>
          <p:nvPr>
            <p:ph type="dt" sz="half" idx="10"/>
          </p:nvPr>
        </p:nvSpPr>
        <p:spPr>
          <a:xfrm>
            <a:off x="7315200" y="168275"/>
            <a:ext cx="1524000" cy="365125"/>
          </a:xfrm>
        </p:spPr>
        <p:txBody>
          <a:bodyPr/>
          <a:lstStyle/>
          <a:p>
            <a:r>
              <a:rPr lang="en-US" b="1" smtClean="0">
                <a:solidFill>
                  <a:srgbClr val="0033CC"/>
                </a:solidFill>
              </a:rPr>
              <a:t>Monday 8 March 2021</a:t>
            </a:r>
            <a:endParaRPr lang="en-US" b="1" dirty="0">
              <a:solidFill>
                <a:srgbClr val="0033CC"/>
              </a:solidFill>
            </a:endParaRPr>
          </a:p>
        </p:txBody>
      </p:sp>
      <p:sp>
        <p:nvSpPr>
          <p:cNvPr id="9" name="Slide Number Placeholder 8"/>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15</a:t>
            </a:fld>
            <a:endParaRPr lang="en-US" b="1" dirty="0">
              <a:solidFill>
                <a:srgbClr val="0033CC"/>
              </a:solidFill>
            </a:endParaRPr>
          </a:p>
        </p:txBody>
      </p:sp>
      <p:sp>
        <p:nvSpPr>
          <p:cNvPr id="10" name="Footer Placeholder 9"/>
          <p:cNvSpPr>
            <a:spLocks noGrp="1"/>
          </p:cNvSpPr>
          <p:nvPr>
            <p:ph type="ftr" sz="quarter" idx="11"/>
          </p:nvPr>
        </p:nvSpPr>
        <p:spPr>
          <a:xfrm>
            <a:off x="6553200" y="15875"/>
            <a:ext cx="2895600" cy="365125"/>
          </a:xfrm>
        </p:spPr>
        <p:txBody>
          <a:bodyPr/>
          <a:lstStyle/>
          <a:p>
            <a:r>
              <a:rPr lang="en-US" b="1" smtClean="0">
                <a:solidFill>
                  <a:srgbClr val="0033CC"/>
                </a:solidFill>
              </a:rPr>
              <a:t>Dr. Aiman Qais Afar</a:t>
            </a:r>
            <a:endParaRPr lang="en-US" b="1" dirty="0">
              <a:solidFill>
                <a:srgbClr val="0033CC"/>
              </a:solidFill>
            </a:endParaRPr>
          </a:p>
        </p:txBody>
      </p:sp>
      <p:pic>
        <p:nvPicPr>
          <p:cNvPr id="8194" name="Picture 2" descr="https://epsomtissuetech.files.wordpress.com/2013/06/accessory-nerve.jpg"/>
          <p:cNvPicPr>
            <a:picLocks noChangeAspect="1" noChangeArrowheads="1"/>
          </p:cNvPicPr>
          <p:nvPr/>
        </p:nvPicPr>
        <p:blipFill>
          <a:blip r:embed="rId2" cstate="print"/>
          <a:srcRect/>
          <a:stretch>
            <a:fillRect/>
          </a:stretch>
        </p:blipFill>
        <p:spPr bwMode="auto">
          <a:xfrm>
            <a:off x="4724400" y="1882074"/>
            <a:ext cx="4291944" cy="3861502"/>
          </a:xfrm>
          <a:prstGeom prst="rect">
            <a:avLst/>
          </a:prstGeom>
          <a:noFill/>
          <a:ln w="76200">
            <a:solidFill>
              <a:srgbClr val="00FF0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4092787" cy="584775"/>
          </a:xfrm>
          <a:prstGeom prst="rect">
            <a:avLst/>
          </a:prstGeom>
          <a:ln w="38100">
            <a:solidFill>
              <a:srgbClr val="0033CC"/>
            </a:solidFill>
          </a:ln>
        </p:spPr>
        <p:txBody>
          <a:bodyPr wrap="none">
            <a:spAutoFit/>
          </a:bodyPr>
          <a:lstStyle/>
          <a:p>
            <a:r>
              <a:rPr lang="en-GB" sz="3200" b="1" dirty="0" smtClean="0">
                <a:solidFill>
                  <a:srgbClr val="FF0000"/>
                </a:solidFill>
              </a:rPr>
              <a:t>Accessory Nerve CN XI </a:t>
            </a:r>
            <a:endParaRPr lang="en-GB" sz="3200" b="1" dirty="0">
              <a:solidFill>
                <a:srgbClr val="FF0000"/>
              </a:solidFill>
            </a:endParaRPr>
          </a:p>
        </p:txBody>
      </p:sp>
      <p:sp>
        <p:nvSpPr>
          <p:cNvPr id="3" name="Rectangle 2"/>
          <p:cNvSpPr/>
          <p:nvPr/>
        </p:nvSpPr>
        <p:spPr>
          <a:xfrm>
            <a:off x="76200" y="685800"/>
            <a:ext cx="8991600" cy="1938992"/>
          </a:xfrm>
          <a:prstGeom prst="rect">
            <a:avLst/>
          </a:prstGeom>
        </p:spPr>
        <p:txBody>
          <a:bodyPr wrap="square">
            <a:spAutoFit/>
          </a:bodyPr>
          <a:lstStyle/>
          <a:p>
            <a:pPr>
              <a:buFont typeface="Wingdings" pitchFamily="2" charset="2"/>
              <a:buChar char="v"/>
            </a:pPr>
            <a:r>
              <a:rPr lang="en-GB" sz="2000" dirty="0" smtClean="0">
                <a:latin typeface="Candara" pitchFamily="34" charset="0"/>
              </a:rPr>
              <a:t>The two roots unite and </a:t>
            </a:r>
            <a:r>
              <a:rPr lang="en-GB" sz="2000" b="1" dirty="0" smtClean="0">
                <a:latin typeface="Candara" pitchFamily="34" charset="0"/>
              </a:rPr>
              <a:t>leave the skull </a:t>
            </a:r>
            <a:r>
              <a:rPr lang="en-GB" sz="2000" dirty="0" smtClean="0">
                <a:latin typeface="Candara" pitchFamily="34" charset="0"/>
              </a:rPr>
              <a:t>through </a:t>
            </a:r>
            <a:r>
              <a:rPr lang="en-GB" sz="2000" b="1" dirty="0" smtClean="0">
                <a:solidFill>
                  <a:srgbClr val="0033CC"/>
                </a:solidFill>
                <a:latin typeface="Candara" pitchFamily="34" charset="0"/>
              </a:rPr>
              <a:t>the jugular foramen</a:t>
            </a:r>
            <a:r>
              <a:rPr lang="en-GB" sz="2000" dirty="0" smtClean="0">
                <a:latin typeface="Candara" pitchFamily="34" charset="0"/>
              </a:rPr>
              <a:t>.</a:t>
            </a:r>
          </a:p>
          <a:p>
            <a:r>
              <a:rPr lang="en-GB" sz="2000" dirty="0" smtClean="0">
                <a:latin typeface="Candara" pitchFamily="34" charset="0"/>
              </a:rPr>
              <a:t> The roots then separate: </a:t>
            </a:r>
          </a:p>
          <a:p>
            <a:endParaRPr lang="en-GB" sz="2000" dirty="0" smtClean="0">
              <a:latin typeface="Candara" pitchFamily="34" charset="0"/>
            </a:endParaRPr>
          </a:p>
          <a:p>
            <a:pPr>
              <a:buFont typeface="Wingdings" pitchFamily="2" charset="2"/>
              <a:buChar char="v"/>
            </a:pPr>
            <a:r>
              <a:rPr lang="en-GB" sz="2000" b="1" dirty="0" smtClean="0">
                <a:solidFill>
                  <a:srgbClr val="7030A0"/>
                </a:solidFill>
                <a:latin typeface="Candara" pitchFamily="34" charset="0"/>
              </a:rPr>
              <a:t>The cranial root</a:t>
            </a:r>
            <a:r>
              <a:rPr lang="en-GB" sz="2000" dirty="0" smtClean="0">
                <a:latin typeface="Candara" pitchFamily="34" charset="0"/>
              </a:rPr>
              <a:t> joins </a:t>
            </a:r>
            <a:r>
              <a:rPr lang="en-GB" sz="2000" b="1" dirty="0" smtClean="0">
                <a:solidFill>
                  <a:schemeClr val="accent6">
                    <a:lumMod val="75000"/>
                  </a:schemeClr>
                </a:solidFill>
                <a:latin typeface="Candara" pitchFamily="34" charset="0"/>
              </a:rPr>
              <a:t>the vagus nerves </a:t>
            </a:r>
            <a:r>
              <a:rPr lang="en-GB" sz="2000" dirty="0" smtClean="0">
                <a:latin typeface="Candara" pitchFamily="34" charset="0"/>
              </a:rPr>
              <a:t>and is distributed in its branches to the muscles of the </a:t>
            </a:r>
            <a:r>
              <a:rPr lang="en-GB" sz="2000" b="1" dirty="0" smtClean="0">
                <a:latin typeface="Candara" pitchFamily="34" charset="0"/>
              </a:rPr>
              <a:t>soft palate </a:t>
            </a:r>
            <a:r>
              <a:rPr lang="en-GB" sz="2000" dirty="0" smtClean="0">
                <a:latin typeface="Candara" pitchFamily="34" charset="0"/>
              </a:rPr>
              <a:t>and </a:t>
            </a:r>
            <a:r>
              <a:rPr lang="en-GB" sz="2000" b="1" dirty="0" smtClean="0">
                <a:latin typeface="Candara" pitchFamily="34" charset="0"/>
              </a:rPr>
              <a:t>pharynx</a:t>
            </a:r>
            <a:r>
              <a:rPr lang="en-GB" sz="2000" dirty="0" smtClean="0">
                <a:latin typeface="Candara" pitchFamily="34" charset="0"/>
              </a:rPr>
              <a:t> </a:t>
            </a:r>
            <a:r>
              <a:rPr lang="en-GB" sz="2000" b="1" dirty="0" smtClean="0">
                <a:solidFill>
                  <a:srgbClr val="0033CC"/>
                </a:solidFill>
                <a:latin typeface="Candara" pitchFamily="34" charset="0"/>
              </a:rPr>
              <a:t>(via the pharyngeal plexus) </a:t>
            </a:r>
            <a:r>
              <a:rPr lang="en-GB" sz="2000" dirty="0" smtClean="0">
                <a:latin typeface="Candara" pitchFamily="34" charset="0"/>
              </a:rPr>
              <a:t>and to the </a:t>
            </a:r>
            <a:r>
              <a:rPr lang="en-GB" sz="2000" b="1" dirty="0" smtClean="0">
                <a:latin typeface="Candara" pitchFamily="34" charset="0"/>
              </a:rPr>
              <a:t>muscles of the larynx </a:t>
            </a:r>
            <a:r>
              <a:rPr lang="en-GB" sz="2000" b="1" dirty="0" smtClean="0">
                <a:solidFill>
                  <a:srgbClr val="00CC00"/>
                </a:solidFill>
                <a:latin typeface="Candara" pitchFamily="34" charset="0"/>
              </a:rPr>
              <a:t>(except the cricothyroid muscle). </a:t>
            </a:r>
            <a:endParaRPr lang="en-GB" sz="2000" b="1" dirty="0">
              <a:solidFill>
                <a:srgbClr val="00CC00"/>
              </a:solidFill>
              <a:latin typeface="Candara" pitchFamily="34" charset="0"/>
            </a:endParaRPr>
          </a:p>
        </p:txBody>
      </p:sp>
      <p:sp>
        <p:nvSpPr>
          <p:cNvPr id="4" name="Date Placeholder 3"/>
          <p:cNvSpPr>
            <a:spLocks noGrp="1"/>
          </p:cNvSpPr>
          <p:nvPr>
            <p:ph type="dt" sz="half" idx="10"/>
          </p:nvPr>
        </p:nvSpPr>
        <p:spPr>
          <a:xfrm>
            <a:off x="457200" y="6492875"/>
            <a:ext cx="2133600" cy="365125"/>
          </a:xfrm>
        </p:spPr>
        <p:txBody>
          <a:bodyPr/>
          <a:lstStyle/>
          <a:p>
            <a:r>
              <a:rPr lang="en-US" b="1" smtClean="0">
                <a:solidFill>
                  <a:srgbClr val="0033CC"/>
                </a:solidFill>
              </a:rPr>
              <a:t>Monday 8 March 2021</a:t>
            </a:r>
            <a:endParaRPr lang="en-US" b="1" dirty="0">
              <a:solidFill>
                <a:srgbClr val="0033CC"/>
              </a:solidFill>
            </a:endParaRPr>
          </a:p>
        </p:txBody>
      </p:sp>
      <p:sp>
        <p:nvSpPr>
          <p:cNvPr id="5" name="Slide Number Placeholder 4"/>
          <p:cNvSpPr>
            <a:spLocks noGrp="1"/>
          </p:cNvSpPr>
          <p:nvPr>
            <p:ph type="sldNum" sz="quarter" idx="12"/>
          </p:nvPr>
        </p:nvSpPr>
        <p:spPr>
          <a:xfrm>
            <a:off x="8305800" y="6492875"/>
            <a:ext cx="381000" cy="365125"/>
          </a:xfrm>
        </p:spPr>
        <p:txBody>
          <a:bodyPr/>
          <a:lstStyle/>
          <a:p>
            <a:fld id="{B6F15528-21DE-4FAA-801E-634DDDAF4B2B}" type="slidenum">
              <a:rPr lang="en-US" b="1" smtClean="0">
                <a:solidFill>
                  <a:srgbClr val="0033CC"/>
                </a:solidFill>
              </a:rPr>
              <a:pPr/>
              <a:t>16</a:t>
            </a:fld>
            <a:endParaRPr lang="en-US" b="1" dirty="0">
              <a:solidFill>
                <a:srgbClr val="0033CC"/>
              </a:solidFill>
            </a:endParaRPr>
          </a:p>
        </p:txBody>
      </p:sp>
      <p:sp>
        <p:nvSpPr>
          <p:cNvPr id="6" name="Footer Placeholder 5"/>
          <p:cNvSpPr>
            <a:spLocks noGrp="1"/>
          </p:cNvSpPr>
          <p:nvPr>
            <p:ph type="ftr" sz="quarter" idx="11"/>
          </p:nvPr>
        </p:nvSpPr>
        <p:spPr>
          <a:xfrm>
            <a:off x="3124200" y="6492875"/>
            <a:ext cx="2895600" cy="365125"/>
          </a:xfrm>
        </p:spPr>
        <p:txBody>
          <a:bodyPr/>
          <a:lstStyle/>
          <a:p>
            <a:r>
              <a:rPr lang="en-US" b="1" smtClean="0">
                <a:solidFill>
                  <a:srgbClr val="0033CC"/>
                </a:solidFill>
              </a:rPr>
              <a:t>Dr. Aiman Qais Afar</a:t>
            </a:r>
            <a:endParaRPr lang="en-US" b="1" dirty="0">
              <a:solidFill>
                <a:srgbClr val="0033CC"/>
              </a:solidFill>
            </a:endParaRPr>
          </a:p>
        </p:txBody>
      </p:sp>
      <p:pic>
        <p:nvPicPr>
          <p:cNvPr id="7" name="Picture 2" descr="https://epsomtissuetech.files.wordpress.com/2013/06/vagus-nerve-image.jpg"/>
          <p:cNvPicPr>
            <a:picLocks noChangeAspect="1" noChangeArrowheads="1"/>
          </p:cNvPicPr>
          <p:nvPr/>
        </p:nvPicPr>
        <p:blipFill>
          <a:blip r:embed="rId2" cstate="print"/>
          <a:srcRect b="55224"/>
          <a:stretch>
            <a:fillRect/>
          </a:stretch>
        </p:blipFill>
        <p:spPr bwMode="auto">
          <a:xfrm>
            <a:off x="607775" y="2635665"/>
            <a:ext cx="7466250" cy="3688935"/>
          </a:xfrm>
          <a:prstGeom prst="rect">
            <a:avLst/>
          </a:prstGeom>
          <a:noFill/>
          <a:ln w="76200">
            <a:solidFill>
              <a:srgbClr val="00FF0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8686800" cy="1015663"/>
          </a:xfrm>
          <a:prstGeom prst="rect">
            <a:avLst/>
          </a:prstGeom>
        </p:spPr>
        <p:txBody>
          <a:bodyPr wrap="square">
            <a:spAutoFit/>
          </a:bodyPr>
          <a:lstStyle/>
          <a:p>
            <a:pPr>
              <a:buFont typeface="Wingdings" pitchFamily="2" charset="2"/>
              <a:buChar char="v"/>
            </a:pPr>
            <a:r>
              <a:rPr lang="en-GB" sz="2000" b="1" dirty="0" smtClean="0">
                <a:solidFill>
                  <a:srgbClr val="7030A0"/>
                </a:solidFill>
                <a:latin typeface="Candara" pitchFamily="34" charset="0"/>
              </a:rPr>
              <a:t>The spinal root </a:t>
            </a:r>
            <a:r>
              <a:rPr lang="en-GB" sz="2000" dirty="0" smtClean="0">
                <a:latin typeface="Candara" pitchFamily="34" charset="0"/>
              </a:rPr>
              <a:t>runs downward and laterally and enters the deep surface of </a:t>
            </a:r>
            <a:r>
              <a:rPr lang="en-GB" sz="2000" b="1" dirty="0" smtClean="0">
                <a:solidFill>
                  <a:srgbClr val="00CC00"/>
                </a:solidFill>
                <a:latin typeface="Candara" pitchFamily="34" charset="0"/>
              </a:rPr>
              <a:t>the sternocleidomastoid muscle</a:t>
            </a:r>
            <a:r>
              <a:rPr lang="en-GB" sz="2000" dirty="0" smtClean="0">
                <a:latin typeface="Candara" pitchFamily="34" charset="0"/>
              </a:rPr>
              <a:t>, which it supplies, and then crosses </a:t>
            </a:r>
            <a:r>
              <a:rPr lang="en-GB" sz="2000" b="1" dirty="0" smtClean="0">
                <a:latin typeface="Candara" pitchFamily="34" charset="0"/>
              </a:rPr>
              <a:t>the posterior triangle of the neck </a:t>
            </a:r>
            <a:r>
              <a:rPr lang="en-GB" sz="2000" dirty="0" smtClean="0">
                <a:latin typeface="Candara" pitchFamily="34" charset="0"/>
              </a:rPr>
              <a:t>to </a:t>
            </a:r>
            <a:r>
              <a:rPr lang="en-GB" sz="2000" b="1" dirty="0" smtClean="0">
                <a:solidFill>
                  <a:srgbClr val="00CC00"/>
                </a:solidFill>
                <a:latin typeface="Candara" pitchFamily="34" charset="0"/>
              </a:rPr>
              <a:t>supply the trapezius muscle</a:t>
            </a:r>
            <a:endParaRPr lang="en-GB" sz="2000" b="1" dirty="0">
              <a:solidFill>
                <a:srgbClr val="00CC00"/>
              </a:solidFill>
              <a:latin typeface="Candara" pitchFamily="34" charset="0"/>
            </a:endParaRPr>
          </a:p>
        </p:txBody>
      </p:sp>
      <p:sp>
        <p:nvSpPr>
          <p:cNvPr id="3" name="Rectangle 2"/>
          <p:cNvSpPr/>
          <p:nvPr/>
        </p:nvSpPr>
        <p:spPr>
          <a:xfrm>
            <a:off x="152400" y="101025"/>
            <a:ext cx="4092787" cy="584775"/>
          </a:xfrm>
          <a:prstGeom prst="rect">
            <a:avLst/>
          </a:prstGeom>
          <a:ln w="38100">
            <a:solidFill>
              <a:srgbClr val="0033CC"/>
            </a:solidFill>
          </a:ln>
        </p:spPr>
        <p:txBody>
          <a:bodyPr wrap="none">
            <a:spAutoFit/>
          </a:bodyPr>
          <a:lstStyle/>
          <a:p>
            <a:r>
              <a:rPr lang="en-GB" sz="3200" b="1" dirty="0" smtClean="0">
                <a:solidFill>
                  <a:srgbClr val="FF0000"/>
                </a:solidFill>
              </a:rPr>
              <a:t>Accessory Nerve CN XI </a:t>
            </a:r>
            <a:endParaRPr lang="en-GB" sz="3200" b="1" dirty="0">
              <a:solidFill>
                <a:srgbClr val="FF0000"/>
              </a:solidFill>
            </a:endParaRPr>
          </a:p>
        </p:txBody>
      </p:sp>
      <p:sp>
        <p:nvSpPr>
          <p:cNvPr id="4" name="Rectangle 3"/>
          <p:cNvSpPr/>
          <p:nvPr/>
        </p:nvSpPr>
        <p:spPr>
          <a:xfrm>
            <a:off x="152400" y="2627055"/>
            <a:ext cx="3429000" cy="2554545"/>
          </a:xfrm>
          <a:prstGeom prst="rect">
            <a:avLst/>
          </a:prstGeom>
        </p:spPr>
        <p:txBody>
          <a:bodyPr wrap="square">
            <a:spAutoFit/>
          </a:bodyPr>
          <a:lstStyle/>
          <a:p>
            <a:r>
              <a:rPr lang="en-GB" sz="2000" b="1" dirty="0" smtClean="0">
                <a:solidFill>
                  <a:srgbClr val="7030A0"/>
                </a:solidFill>
                <a:latin typeface="Candara" pitchFamily="34" charset="0"/>
              </a:rPr>
              <a:t>The accessory nerve thus brings about:</a:t>
            </a:r>
          </a:p>
          <a:p>
            <a:pPr>
              <a:buFont typeface="Wingdings" pitchFamily="2" charset="2"/>
              <a:buChar char="ü"/>
            </a:pPr>
            <a:r>
              <a:rPr lang="en-GB" sz="2000" b="1" dirty="0" smtClean="0">
                <a:solidFill>
                  <a:srgbClr val="0033CC"/>
                </a:solidFill>
                <a:latin typeface="Candara" pitchFamily="34" charset="0"/>
              </a:rPr>
              <a:t>Movements of the soft palate, pharynx, and larynx</a:t>
            </a:r>
            <a:endParaRPr lang="en-GB" sz="2000" dirty="0" smtClean="0">
              <a:latin typeface="Candara" pitchFamily="34" charset="0"/>
            </a:endParaRPr>
          </a:p>
          <a:p>
            <a:pPr>
              <a:buFont typeface="Wingdings" pitchFamily="2" charset="2"/>
              <a:buChar char="ü"/>
            </a:pPr>
            <a:r>
              <a:rPr lang="en-GB" sz="2000" b="1" dirty="0" smtClean="0">
                <a:solidFill>
                  <a:srgbClr val="00CC00"/>
                </a:solidFill>
                <a:latin typeface="Candara" pitchFamily="34" charset="0"/>
              </a:rPr>
              <a:t>Controls the movements of the sternocleidomastoid and trapezius muscles, </a:t>
            </a:r>
            <a:r>
              <a:rPr lang="en-GB" sz="2000" dirty="0" smtClean="0">
                <a:latin typeface="Candara" pitchFamily="34" charset="0"/>
              </a:rPr>
              <a:t>two large muscles in the neck</a:t>
            </a:r>
            <a:endParaRPr lang="en-GB" sz="2000" dirty="0">
              <a:latin typeface="Candara" pitchFamily="34" charset="0"/>
            </a:endParaRPr>
          </a:p>
        </p:txBody>
      </p:sp>
      <p:sp>
        <p:nvSpPr>
          <p:cNvPr id="5" name="Date Placeholder 4"/>
          <p:cNvSpPr>
            <a:spLocks noGrp="1"/>
          </p:cNvSpPr>
          <p:nvPr>
            <p:ph type="dt" sz="half" idx="10"/>
          </p:nvPr>
        </p:nvSpPr>
        <p:spPr>
          <a:xfrm>
            <a:off x="0" y="6324600"/>
            <a:ext cx="2133600" cy="365125"/>
          </a:xfrm>
        </p:spPr>
        <p:txBody>
          <a:bodyPr/>
          <a:lstStyle/>
          <a:p>
            <a:r>
              <a:rPr lang="en-US" b="1" smtClean="0">
                <a:solidFill>
                  <a:srgbClr val="0033CC"/>
                </a:solidFill>
              </a:rPr>
              <a:t>Monday 8 March 2021</a:t>
            </a:r>
            <a:endParaRPr lang="en-US" b="1">
              <a:solidFill>
                <a:srgbClr val="0033CC"/>
              </a:solidFill>
            </a:endParaRPr>
          </a:p>
        </p:txBody>
      </p:sp>
      <p:sp>
        <p:nvSpPr>
          <p:cNvPr id="6" name="Slide Number Placeholder 5"/>
          <p:cNvSpPr>
            <a:spLocks noGrp="1"/>
          </p:cNvSpPr>
          <p:nvPr>
            <p:ph type="sldNum" sz="quarter" idx="12"/>
          </p:nvPr>
        </p:nvSpPr>
        <p:spPr>
          <a:xfrm>
            <a:off x="-1219200" y="6492875"/>
            <a:ext cx="2133600" cy="365125"/>
          </a:xfrm>
        </p:spPr>
        <p:txBody>
          <a:bodyPr/>
          <a:lstStyle/>
          <a:p>
            <a:fld id="{B6F15528-21DE-4FAA-801E-634DDDAF4B2B}" type="slidenum">
              <a:rPr lang="en-US" b="1" smtClean="0">
                <a:solidFill>
                  <a:srgbClr val="0033CC"/>
                </a:solidFill>
              </a:rPr>
              <a:pPr/>
              <a:t>17</a:t>
            </a:fld>
            <a:endParaRPr lang="en-US" b="1">
              <a:solidFill>
                <a:srgbClr val="0033CC"/>
              </a:solidFill>
            </a:endParaRPr>
          </a:p>
        </p:txBody>
      </p:sp>
      <p:sp>
        <p:nvSpPr>
          <p:cNvPr id="7" name="Footer Placeholder 6"/>
          <p:cNvSpPr>
            <a:spLocks noGrp="1"/>
          </p:cNvSpPr>
          <p:nvPr>
            <p:ph type="ftr" sz="quarter" idx="11"/>
          </p:nvPr>
        </p:nvSpPr>
        <p:spPr>
          <a:xfrm>
            <a:off x="-762000" y="6111875"/>
            <a:ext cx="2895600" cy="365125"/>
          </a:xfrm>
        </p:spPr>
        <p:txBody>
          <a:bodyPr/>
          <a:lstStyle/>
          <a:p>
            <a:r>
              <a:rPr lang="en-US" b="1" smtClean="0">
                <a:solidFill>
                  <a:srgbClr val="0033CC"/>
                </a:solidFill>
              </a:rPr>
              <a:t>Dr. Aiman Qais Afar</a:t>
            </a:r>
            <a:endParaRPr lang="en-US" b="1" dirty="0">
              <a:solidFill>
                <a:srgbClr val="0033CC"/>
              </a:solidFill>
            </a:endParaRPr>
          </a:p>
        </p:txBody>
      </p:sp>
      <p:pic>
        <p:nvPicPr>
          <p:cNvPr id="6146" name="Picture 2" descr="http://www.mindbds.com/wp-content/uploads/2015/10/accessory_nerve.jpg"/>
          <p:cNvPicPr>
            <a:picLocks noChangeAspect="1" noChangeArrowheads="1"/>
          </p:cNvPicPr>
          <p:nvPr/>
        </p:nvPicPr>
        <p:blipFill>
          <a:blip r:embed="rId2" cstate="print"/>
          <a:srcRect t="7094" r="3774"/>
          <a:stretch>
            <a:fillRect/>
          </a:stretch>
        </p:blipFill>
        <p:spPr bwMode="auto">
          <a:xfrm>
            <a:off x="3962400" y="1981200"/>
            <a:ext cx="4971660" cy="4776694"/>
          </a:xfrm>
          <a:prstGeom prst="rect">
            <a:avLst/>
          </a:prstGeom>
          <a:noFill/>
          <a:ln w="57150">
            <a:solidFill>
              <a:srgbClr val="00FF0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36" y="101025"/>
            <a:ext cx="4647234" cy="584775"/>
          </a:xfrm>
          <a:prstGeom prst="rect">
            <a:avLst/>
          </a:prstGeom>
          <a:ln w="38100">
            <a:solidFill>
              <a:srgbClr val="0033CC"/>
            </a:solidFill>
          </a:ln>
        </p:spPr>
        <p:txBody>
          <a:bodyPr wrap="none">
            <a:spAutoFit/>
          </a:bodyPr>
          <a:lstStyle/>
          <a:p>
            <a:r>
              <a:rPr lang="en-GB" sz="3200" b="1" dirty="0" smtClean="0">
                <a:solidFill>
                  <a:srgbClr val="FF0000"/>
                </a:solidFill>
              </a:rPr>
              <a:t>Hypoglossal Nerve  CN XII </a:t>
            </a:r>
            <a:endParaRPr lang="en-GB" sz="3200" b="1" dirty="0">
              <a:solidFill>
                <a:srgbClr val="FF0000"/>
              </a:solidFill>
            </a:endParaRPr>
          </a:p>
        </p:txBody>
      </p:sp>
      <p:sp>
        <p:nvSpPr>
          <p:cNvPr id="3" name="Rectangle 2"/>
          <p:cNvSpPr/>
          <p:nvPr/>
        </p:nvSpPr>
        <p:spPr>
          <a:xfrm>
            <a:off x="76200" y="762000"/>
            <a:ext cx="8534400" cy="1631216"/>
          </a:xfrm>
          <a:prstGeom prst="rect">
            <a:avLst/>
          </a:prstGeom>
        </p:spPr>
        <p:txBody>
          <a:bodyPr wrap="square">
            <a:spAutoFit/>
          </a:bodyPr>
          <a:lstStyle/>
          <a:p>
            <a:pPr>
              <a:buFont typeface="Wingdings" pitchFamily="2" charset="2"/>
              <a:buChar char="v"/>
            </a:pPr>
            <a:r>
              <a:rPr lang="en-GB" sz="2000" dirty="0" smtClean="0">
                <a:latin typeface="Candara" pitchFamily="34" charset="0"/>
              </a:rPr>
              <a:t>The hypoglossal nerve is </a:t>
            </a:r>
            <a:r>
              <a:rPr lang="en-GB" sz="2000" b="1" dirty="0" smtClean="0">
                <a:solidFill>
                  <a:srgbClr val="0033CC"/>
                </a:solidFill>
                <a:latin typeface="Candara" pitchFamily="34" charset="0"/>
              </a:rPr>
              <a:t>a motor nerve</a:t>
            </a:r>
            <a:r>
              <a:rPr lang="en-GB" sz="2000" dirty="0" smtClean="0">
                <a:latin typeface="Candara" pitchFamily="34" charset="0"/>
              </a:rPr>
              <a:t>.</a:t>
            </a:r>
          </a:p>
          <a:p>
            <a:endParaRPr lang="en-GB" sz="2000" dirty="0" smtClean="0">
              <a:latin typeface="Candara" pitchFamily="34" charset="0"/>
            </a:endParaRPr>
          </a:p>
          <a:p>
            <a:pPr>
              <a:buFont typeface="Wingdings" pitchFamily="2" charset="2"/>
              <a:buChar char="v"/>
            </a:pPr>
            <a:r>
              <a:rPr lang="en-GB" sz="2000" dirty="0" smtClean="0">
                <a:latin typeface="Candara" pitchFamily="34" charset="0"/>
              </a:rPr>
              <a:t>It emerges on </a:t>
            </a:r>
            <a:r>
              <a:rPr lang="en-GB" sz="2000" b="1" dirty="0" smtClean="0">
                <a:latin typeface="Candara" pitchFamily="34" charset="0"/>
              </a:rPr>
              <a:t>the anterior surface of the medulla oblongata</a:t>
            </a:r>
            <a:r>
              <a:rPr lang="en-GB" sz="2000" dirty="0" smtClean="0">
                <a:latin typeface="Candara" pitchFamily="34" charset="0"/>
              </a:rPr>
              <a:t> between the pyramid and the olive, crosses </a:t>
            </a:r>
            <a:r>
              <a:rPr lang="en-GB" sz="2000" b="1" dirty="0" smtClean="0">
                <a:solidFill>
                  <a:srgbClr val="FF0000"/>
                </a:solidFill>
                <a:latin typeface="Candara" pitchFamily="34" charset="0"/>
              </a:rPr>
              <a:t>the posterior cranial fossa, </a:t>
            </a:r>
            <a:r>
              <a:rPr lang="en-GB" sz="2000" dirty="0" smtClean="0">
                <a:latin typeface="Candara" pitchFamily="34" charset="0"/>
              </a:rPr>
              <a:t>and </a:t>
            </a:r>
            <a:r>
              <a:rPr lang="en-GB" sz="2000" b="1" dirty="0" smtClean="0">
                <a:latin typeface="Candara" pitchFamily="34" charset="0"/>
              </a:rPr>
              <a:t>leaves the skull </a:t>
            </a:r>
            <a:r>
              <a:rPr lang="en-GB" sz="2000" dirty="0" smtClean="0">
                <a:latin typeface="Candara" pitchFamily="34" charset="0"/>
              </a:rPr>
              <a:t>through </a:t>
            </a:r>
            <a:r>
              <a:rPr lang="en-GB" sz="2000" b="1" dirty="0" smtClean="0">
                <a:solidFill>
                  <a:srgbClr val="0033CC"/>
                </a:solidFill>
                <a:latin typeface="Candara" pitchFamily="34" charset="0"/>
              </a:rPr>
              <a:t>the hypoglossal canal.</a:t>
            </a:r>
          </a:p>
        </p:txBody>
      </p:sp>
      <p:pic>
        <p:nvPicPr>
          <p:cNvPr id="5122" name="Picture 2" descr="https://droualb.faculty.mjc.edu/Lecture%20Notes/Unit%205/CN_XI_XII.jpg"/>
          <p:cNvPicPr>
            <a:picLocks noChangeAspect="1" noChangeArrowheads="1"/>
          </p:cNvPicPr>
          <p:nvPr/>
        </p:nvPicPr>
        <p:blipFill>
          <a:blip r:embed="rId2" cstate="print"/>
          <a:srcRect/>
          <a:stretch>
            <a:fillRect/>
          </a:stretch>
        </p:blipFill>
        <p:spPr bwMode="auto">
          <a:xfrm>
            <a:off x="3048000" y="2514600"/>
            <a:ext cx="5986511" cy="3614357"/>
          </a:xfrm>
          <a:prstGeom prst="rect">
            <a:avLst/>
          </a:prstGeom>
          <a:noFill/>
          <a:ln w="76200">
            <a:solidFill>
              <a:srgbClr val="00CC00"/>
            </a:solidFill>
          </a:ln>
        </p:spPr>
      </p:pic>
      <p:sp>
        <p:nvSpPr>
          <p:cNvPr id="5" name="Rectangle 4"/>
          <p:cNvSpPr/>
          <p:nvPr/>
        </p:nvSpPr>
        <p:spPr>
          <a:xfrm>
            <a:off x="76200" y="2743200"/>
            <a:ext cx="2819400" cy="3785652"/>
          </a:xfrm>
          <a:prstGeom prst="rect">
            <a:avLst/>
          </a:prstGeom>
        </p:spPr>
        <p:txBody>
          <a:bodyPr wrap="square">
            <a:spAutoFit/>
          </a:bodyPr>
          <a:lstStyle/>
          <a:p>
            <a:pPr>
              <a:buFont typeface="Wingdings" pitchFamily="2" charset="2"/>
              <a:buChar char="v"/>
            </a:pPr>
            <a:r>
              <a:rPr lang="en-GB" sz="2000" dirty="0" smtClean="0">
                <a:latin typeface="Candara" pitchFamily="34" charset="0"/>
              </a:rPr>
              <a:t>The nerve then passes downward and forward in the neck and </a:t>
            </a:r>
            <a:r>
              <a:rPr lang="en-GB" sz="2000" b="1" dirty="0" smtClean="0">
                <a:solidFill>
                  <a:srgbClr val="FF0000"/>
                </a:solidFill>
                <a:latin typeface="Candara" pitchFamily="34" charset="0"/>
              </a:rPr>
              <a:t>crosses the internal and external carotid arteries </a:t>
            </a:r>
            <a:r>
              <a:rPr lang="en-GB" sz="2000" dirty="0" smtClean="0">
                <a:latin typeface="Candara" pitchFamily="34" charset="0"/>
              </a:rPr>
              <a:t>to reach </a:t>
            </a:r>
            <a:r>
              <a:rPr lang="en-GB" sz="2000" b="1" dirty="0" smtClean="0">
                <a:solidFill>
                  <a:srgbClr val="00CC00"/>
                </a:solidFill>
                <a:latin typeface="Candara" pitchFamily="34" charset="0"/>
              </a:rPr>
              <a:t>the tongue </a:t>
            </a:r>
          </a:p>
          <a:p>
            <a:endParaRPr lang="en-GB" sz="2000" b="1" dirty="0" smtClean="0">
              <a:solidFill>
                <a:srgbClr val="00CC00"/>
              </a:solidFill>
              <a:latin typeface="Candara" pitchFamily="34" charset="0"/>
            </a:endParaRPr>
          </a:p>
          <a:p>
            <a:pPr>
              <a:buFont typeface="Wingdings" pitchFamily="2" charset="2"/>
              <a:buChar char="v"/>
            </a:pPr>
            <a:r>
              <a:rPr lang="en-GB" sz="2000" dirty="0" smtClean="0">
                <a:latin typeface="Candara" pitchFamily="34" charset="0"/>
              </a:rPr>
              <a:t>In the upper part of its course, it is </a:t>
            </a:r>
            <a:r>
              <a:rPr lang="en-GB" sz="2000" b="1" dirty="0" smtClean="0">
                <a:solidFill>
                  <a:srgbClr val="7030A0"/>
                </a:solidFill>
                <a:latin typeface="Candara" pitchFamily="34" charset="0"/>
              </a:rPr>
              <a:t>joined by C1 fibers from the cervical plexus</a:t>
            </a:r>
            <a:endParaRPr lang="en-GB" sz="2000" b="1" dirty="0">
              <a:solidFill>
                <a:srgbClr val="7030A0"/>
              </a:solidFill>
              <a:latin typeface="Candara" pitchFamily="34" charset="0"/>
            </a:endParaRPr>
          </a:p>
        </p:txBody>
      </p:sp>
      <p:sp>
        <p:nvSpPr>
          <p:cNvPr id="6" name="Date Placeholder 5"/>
          <p:cNvSpPr>
            <a:spLocks noGrp="1"/>
          </p:cNvSpPr>
          <p:nvPr>
            <p:ph type="dt" sz="half" idx="10"/>
          </p:nvPr>
        </p:nvSpPr>
        <p:spPr>
          <a:xfrm>
            <a:off x="457200" y="6492875"/>
            <a:ext cx="2133600" cy="365125"/>
          </a:xfrm>
        </p:spPr>
        <p:txBody>
          <a:bodyPr/>
          <a:lstStyle/>
          <a:p>
            <a:r>
              <a:rPr lang="en-US" b="1" smtClean="0">
                <a:solidFill>
                  <a:srgbClr val="0033CC"/>
                </a:solidFill>
              </a:rPr>
              <a:t>Monday 8 March 2021</a:t>
            </a:r>
            <a:endParaRPr lang="en-US" b="1" dirty="0">
              <a:solidFill>
                <a:srgbClr val="0033CC"/>
              </a:solidFill>
            </a:endParaRPr>
          </a:p>
        </p:txBody>
      </p:sp>
      <p:sp>
        <p:nvSpPr>
          <p:cNvPr id="7" name="Slide Number Placeholder 6"/>
          <p:cNvSpPr>
            <a:spLocks noGrp="1"/>
          </p:cNvSpPr>
          <p:nvPr>
            <p:ph type="sldNum" sz="quarter" idx="12"/>
          </p:nvPr>
        </p:nvSpPr>
        <p:spPr>
          <a:xfrm>
            <a:off x="8305800" y="6492875"/>
            <a:ext cx="381000" cy="365125"/>
          </a:xfrm>
        </p:spPr>
        <p:txBody>
          <a:bodyPr/>
          <a:lstStyle/>
          <a:p>
            <a:fld id="{B6F15528-21DE-4FAA-801E-634DDDAF4B2B}" type="slidenum">
              <a:rPr lang="en-US" b="1" smtClean="0">
                <a:solidFill>
                  <a:srgbClr val="0033CC"/>
                </a:solidFill>
              </a:rPr>
              <a:pPr/>
              <a:t>18</a:t>
            </a:fld>
            <a:endParaRPr lang="en-US" b="1" dirty="0">
              <a:solidFill>
                <a:srgbClr val="0033CC"/>
              </a:solidFill>
            </a:endParaRPr>
          </a:p>
        </p:txBody>
      </p:sp>
      <p:sp>
        <p:nvSpPr>
          <p:cNvPr id="8" name="Footer Placeholder 7"/>
          <p:cNvSpPr>
            <a:spLocks noGrp="1"/>
          </p:cNvSpPr>
          <p:nvPr>
            <p:ph type="ftr" sz="quarter" idx="11"/>
          </p:nvPr>
        </p:nvSpPr>
        <p:spPr>
          <a:xfrm>
            <a:off x="3124200" y="6492875"/>
            <a:ext cx="2895600" cy="365125"/>
          </a:xfrm>
        </p:spPr>
        <p:txBody>
          <a:bodyPr/>
          <a:lstStyle/>
          <a:p>
            <a:r>
              <a:rPr lang="en-US" b="1" smtClean="0">
                <a:solidFill>
                  <a:srgbClr val="0033CC"/>
                </a:solidFill>
              </a:rPr>
              <a:t>Dr. Aiman Qais Afar</a:t>
            </a:r>
            <a:endParaRPr lang="en-US" b="1" dirty="0">
              <a:solidFill>
                <a:srgbClr val="0033C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6050054" cy="461665"/>
          </a:xfrm>
          <a:prstGeom prst="rect">
            <a:avLst/>
          </a:prstGeom>
          <a:ln w="38100">
            <a:solidFill>
              <a:srgbClr val="00CC00"/>
            </a:solidFill>
          </a:ln>
        </p:spPr>
        <p:txBody>
          <a:bodyPr wrap="none">
            <a:spAutoFit/>
          </a:bodyPr>
          <a:lstStyle/>
          <a:p>
            <a:r>
              <a:rPr lang="en-GB" sz="2400" b="1" dirty="0" smtClean="0">
                <a:solidFill>
                  <a:schemeClr val="accent6">
                    <a:lumMod val="75000"/>
                  </a:schemeClr>
                </a:solidFill>
              </a:rPr>
              <a:t>Important Branches of the Hypoglossal Nerve </a:t>
            </a:r>
            <a:endParaRPr lang="en-GB" sz="2400" b="1" dirty="0">
              <a:solidFill>
                <a:schemeClr val="accent6">
                  <a:lumMod val="75000"/>
                </a:schemeClr>
              </a:solidFill>
            </a:endParaRPr>
          </a:p>
        </p:txBody>
      </p:sp>
      <p:sp>
        <p:nvSpPr>
          <p:cNvPr id="3" name="Rectangle 2"/>
          <p:cNvSpPr/>
          <p:nvPr/>
        </p:nvSpPr>
        <p:spPr>
          <a:xfrm>
            <a:off x="146036" y="101025"/>
            <a:ext cx="4647234" cy="584775"/>
          </a:xfrm>
          <a:prstGeom prst="rect">
            <a:avLst/>
          </a:prstGeom>
          <a:ln w="38100">
            <a:solidFill>
              <a:srgbClr val="0033CC"/>
            </a:solidFill>
          </a:ln>
        </p:spPr>
        <p:txBody>
          <a:bodyPr wrap="none">
            <a:spAutoFit/>
          </a:bodyPr>
          <a:lstStyle/>
          <a:p>
            <a:r>
              <a:rPr lang="en-GB" sz="3200" b="1" dirty="0" smtClean="0">
                <a:solidFill>
                  <a:srgbClr val="FF0000"/>
                </a:solidFill>
              </a:rPr>
              <a:t>Hypoglossal Nerve  CN XII </a:t>
            </a:r>
            <a:endParaRPr lang="en-GB" sz="3200" b="1" dirty="0">
              <a:solidFill>
                <a:srgbClr val="FF0000"/>
              </a:solidFill>
            </a:endParaRPr>
          </a:p>
        </p:txBody>
      </p:sp>
      <p:sp>
        <p:nvSpPr>
          <p:cNvPr id="4" name="Rectangle 3"/>
          <p:cNvSpPr/>
          <p:nvPr/>
        </p:nvSpPr>
        <p:spPr>
          <a:xfrm>
            <a:off x="76200" y="1542395"/>
            <a:ext cx="3657600" cy="4401205"/>
          </a:xfrm>
          <a:prstGeom prst="rect">
            <a:avLst/>
          </a:prstGeom>
        </p:spPr>
        <p:txBody>
          <a:bodyPr wrap="square">
            <a:spAutoFit/>
          </a:bodyPr>
          <a:lstStyle/>
          <a:p>
            <a:r>
              <a:rPr lang="en-GB" sz="2000" b="1" dirty="0" smtClean="0">
                <a:solidFill>
                  <a:schemeClr val="accent6">
                    <a:lumMod val="50000"/>
                  </a:schemeClr>
                </a:solidFill>
                <a:latin typeface="Candara" pitchFamily="34" charset="0"/>
              </a:rPr>
              <a:t>■■Meningeal branch</a:t>
            </a:r>
          </a:p>
          <a:p>
            <a:endParaRPr lang="en-GB" sz="2000" b="1" dirty="0" smtClean="0">
              <a:solidFill>
                <a:schemeClr val="accent6">
                  <a:lumMod val="50000"/>
                </a:schemeClr>
              </a:solidFill>
              <a:latin typeface="Candara" pitchFamily="34" charset="0"/>
            </a:endParaRPr>
          </a:p>
          <a:p>
            <a:r>
              <a:rPr lang="en-GB" sz="2000" b="1" dirty="0" smtClean="0">
                <a:solidFill>
                  <a:schemeClr val="accent6">
                    <a:lumMod val="50000"/>
                  </a:schemeClr>
                </a:solidFill>
                <a:latin typeface="Candara" pitchFamily="34" charset="0"/>
              </a:rPr>
              <a:t>■■ Descending branch (C1 fibers) </a:t>
            </a:r>
            <a:r>
              <a:rPr lang="en-GB" sz="2000" dirty="0" smtClean="0">
                <a:latin typeface="Candara" pitchFamily="34" charset="0"/>
              </a:rPr>
              <a:t>passes downward and joins the </a:t>
            </a:r>
            <a:r>
              <a:rPr lang="en-GB" sz="2000" b="1" dirty="0" smtClean="0">
                <a:solidFill>
                  <a:srgbClr val="0033CC"/>
                </a:solidFill>
                <a:latin typeface="Candara" pitchFamily="34" charset="0"/>
              </a:rPr>
              <a:t>descending cervical nerve (C2 and 3)</a:t>
            </a:r>
            <a:r>
              <a:rPr lang="en-GB" sz="2000" dirty="0" smtClean="0">
                <a:latin typeface="Candara" pitchFamily="34" charset="0"/>
              </a:rPr>
              <a:t> to form </a:t>
            </a:r>
            <a:r>
              <a:rPr lang="en-GB" sz="2000" b="1" dirty="0" smtClean="0">
                <a:solidFill>
                  <a:srgbClr val="7030A0"/>
                </a:solidFill>
                <a:latin typeface="Candara" pitchFamily="34" charset="0"/>
              </a:rPr>
              <a:t>the ansa cervicalis.</a:t>
            </a:r>
          </a:p>
          <a:p>
            <a:endParaRPr lang="en-GB" sz="2000" b="1" dirty="0" smtClean="0">
              <a:solidFill>
                <a:srgbClr val="7030A0"/>
              </a:solidFill>
              <a:latin typeface="Candara" pitchFamily="34" charset="0"/>
            </a:endParaRPr>
          </a:p>
          <a:p>
            <a:r>
              <a:rPr lang="en-GB" sz="2000" dirty="0" smtClean="0">
                <a:latin typeface="Candara" pitchFamily="34" charset="0"/>
              </a:rPr>
              <a:t> Branches from this loop supply the </a:t>
            </a:r>
            <a:r>
              <a:rPr lang="en-GB" sz="2000" b="1" dirty="0" smtClean="0">
                <a:solidFill>
                  <a:srgbClr val="00CC00"/>
                </a:solidFill>
                <a:latin typeface="Candara" pitchFamily="34" charset="0"/>
              </a:rPr>
              <a:t>omohyoid, </a:t>
            </a:r>
            <a:r>
              <a:rPr lang="en-GB" sz="2000" b="1" dirty="0" smtClean="0">
                <a:latin typeface="Candara" pitchFamily="34" charset="0"/>
              </a:rPr>
              <a:t>the</a:t>
            </a:r>
            <a:r>
              <a:rPr lang="en-GB" sz="2000" b="1" dirty="0" smtClean="0">
                <a:solidFill>
                  <a:srgbClr val="00CC00"/>
                </a:solidFill>
                <a:latin typeface="Candara" pitchFamily="34" charset="0"/>
              </a:rPr>
              <a:t> sternohyoid, </a:t>
            </a:r>
            <a:r>
              <a:rPr lang="en-GB" sz="2000" b="1" dirty="0" smtClean="0">
                <a:latin typeface="Candara" pitchFamily="34" charset="0"/>
              </a:rPr>
              <a:t>and the </a:t>
            </a:r>
            <a:r>
              <a:rPr lang="en-GB" sz="2000" b="1" dirty="0" smtClean="0">
                <a:solidFill>
                  <a:srgbClr val="00CC00"/>
                </a:solidFill>
                <a:latin typeface="Candara" pitchFamily="34" charset="0"/>
              </a:rPr>
              <a:t>sternothyroid  </a:t>
            </a:r>
            <a:r>
              <a:rPr lang="en-GB" sz="2000" b="1" dirty="0" smtClean="0">
                <a:latin typeface="Candara" pitchFamily="34" charset="0"/>
              </a:rPr>
              <a:t>muscles</a:t>
            </a:r>
            <a:r>
              <a:rPr lang="en-GB" sz="2000" b="1" dirty="0" smtClean="0">
                <a:solidFill>
                  <a:srgbClr val="00CC00"/>
                </a:solidFill>
                <a:latin typeface="Candara" pitchFamily="34" charset="0"/>
              </a:rPr>
              <a:t>.</a:t>
            </a:r>
          </a:p>
          <a:p>
            <a:endParaRPr lang="en-GB" sz="2000" dirty="0" smtClean="0">
              <a:latin typeface="Candara" pitchFamily="34" charset="0"/>
            </a:endParaRPr>
          </a:p>
          <a:p>
            <a:r>
              <a:rPr lang="en-GB" sz="2000" b="1" dirty="0" smtClean="0">
                <a:solidFill>
                  <a:schemeClr val="accent6">
                    <a:lumMod val="50000"/>
                  </a:schemeClr>
                </a:solidFill>
                <a:latin typeface="Candara" pitchFamily="34" charset="0"/>
              </a:rPr>
              <a:t>■■ Nerve to the thyrohyoid muscle (C1) </a:t>
            </a:r>
            <a:endParaRPr lang="en-GB" sz="2000" b="1" dirty="0">
              <a:solidFill>
                <a:schemeClr val="accent6">
                  <a:lumMod val="50000"/>
                </a:schemeClr>
              </a:solidFill>
              <a:latin typeface="Candara" pitchFamily="34" charset="0"/>
            </a:endParaRPr>
          </a:p>
        </p:txBody>
      </p:sp>
      <p:pic>
        <p:nvPicPr>
          <p:cNvPr id="3074" name="Picture 2" descr="https://12cranialnerves.files.wordpress.com/2012/04/hypoglossal_nerve.jpg"/>
          <p:cNvPicPr>
            <a:picLocks noChangeAspect="1" noChangeArrowheads="1"/>
          </p:cNvPicPr>
          <p:nvPr/>
        </p:nvPicPr>
        <p:blipFill>
          <a:blip r:embed="rId2" cstate="print"/>
          <a:srcRect/>
          <a:stretch>
            <a:fillRect/>
          </a:stretch>
        </p:blipFill>
        <p:spPr bwMode="auto">
          <a:xfrm>
            <a:off x="9601200" y="3962400"/>
            <a:ext cx="1524000" cy="1377696"/>
          </a:xfrm>
          <a:prstGeom prst="rect">
            <a:avLst/>
          </a:prstGeom>
          <a:noFill/>
          <a:ln w="76200">
            <a:solidFill>
              <a:srgbClr val="00CC00"/>
            </a:solidFill>
          </a:ln>
        </p:spPr>
      </p:pic>
      <p:sp>
        <p:nvSpPr>
          <p:cNvPr id="6" name="Date Placeholder 5"/>
          <p:cNvSpPr>
            <a:spLocks noGrp="1"/>
          </p:cNvSpPr>
          <p:nvPr>
            <p:ph type="dt" sz="half" idx="10"/>
          </p:nvPr>
        </p:nvSpPr>
        <p:spPr/>
        <p:txBody>
          <a:bodyPr/>
          <a:lstStyle/>
          <a:p>
            <a:r>
              <a:rPr lang="en-US" b="1" smtClean="0">
                <a:solidFill>
                  <a:srgbClr val="0033CC"/>
                </a:solidFill>
              </a:rPr>
              <a:t>Monday 8 March 2021</a:t>
            </a:r>
            <a:endParaRPr lang="en-US" b="1" dirty="0">
              <a:solidFill>
                <a:srgbClr val="0033CC"/>
              </a:solidFill>
            </a:endParaRPr>
          </a:p>
        </p:txBody>
      </p:sp>
      <p:sp>
        <p:nvSpPr>
          <p:cNvPr id="7" name="Slide Number Placeholder 6"/>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19</a:t>
            </a:fld>
            <a:endParaRPr lang="en-US" b="1" dirty="0">
              <a:solidFill>
                <a:srgbClr val="0033CC"/>
              </a:solidFill>
            </a:endParaRPr>
          </a:p>
        </p:txBody>
      </p:sp>
      <p:sp>
        <p:nvSpPr>
          <p:cNvPr id="8" name="Footer Placeholder 7"/>
          <p:cNvSpPr>
            <a:spLocks noGrp="1"/>
          </p:cNvSpPr>
          <p:nvPr>
            <p:ph type="ftr" sz="quarter" idx="11"/>
          </p:nvPr>
        </p:nvSpPr>
        <p:spPr/>
        <p:txBody>
          <a:bodyPr/>
          <a:lstStyle/>
          <a:p>
            <a:r>
              <a:rPr lang="en-US" b="1" smtClean="0">
                <a:solidFill>
                  <a:srgbClr val="0033CC"/>
                </a:solidFill>
              </a:rPr>
              <a:t>Dr. Aiman Qais Afar</a:t>
            </a:r>
            <a:endParaRPr lang="en-US" b="1" dirty="0">
              <a:solidFill>
                <a:srgbClr val="0033CC"/>
              </a:solidFill>
            </a:endParaRPr>
          </a:p>
        </p:txBody>
      </p:sp>
      <p:pic>
        <p:nvPicPr>
          <p:cNvPr id="4097" name="Picture 1"/>
          <p:cNvPicPr>
            <a:picLocks noChangeAspect="1" noChangeArrowheads="1"/>
          </p:cNvPicPr>
          <p:nvPr/>
        </p:nvPicPr>
        <p:blipFill>
          <a:blip r:embed="rId3" cstate="print"/>
          <a:srcRect l="25769" t="13542" r="29722" b="26042"/>
          <a:stretch>
            <a:fillRect/>
          </a:stretch>
        </p:blipFill>
        <p:spPr bwMode="auto">
          <a:xfrm>
            <a:off x="3699643" y="1676400"/>
            <a:ext cx="5291958" cy="4038600"/>
          </a:xfrm>
          <a:prstGeom prst="rect">
            <a:avLst/>
          </a:prstGeom>
          <a:noFill/>
          <a:ln w="57150">
            <a:solidFill>
              <a:srgbClr val="00FF00"/>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7225"/>
            <a:ext cx="5494196" cy="584775"/>
          </a:xfrm>
          <a:prstGeom prst="rect">
            <a:avLst/>
          </a:prstGeom>
          <a:ln w="57150">
            <a:solidFill>
              <a:srgbClr val="0033CC"/>
            </a:solidFill>
          </a:ln>
        </p:spPr>
        <p:txBody>
          <a:bodyPr wrap="none">
            <a:spAutoFit/>
          </a:bodyPr>
          <a:lstStyle/>
          <a:p>
            <a:r>
              <a:rPr lang="en-GB" sz="3200" b="1" dirty="0" smtClean="0">
                <a:solidFill>
                  <a:srgbClr val="FF0000"/>
                </a:solidFill>
              </a:rPr>
              <a:t>Glossopharyngeal Nerve  CN IX </a:t>
            </a:r>
            <a:endParaRPr lang="en-GB" sz="3200" b="1" dirty="0">
              <a:solidFill>
                <a:srgbClr val="FF0000"/>
              </a:solidFill>
            </a:endParaRPr>
          </a:p>
        </p:txBody>
      </p:sp>
      <p:sp>
        <p:nvSpPr>
          <p:cNvPr id="3" name="Rectangle 2"/>
          <p:cNvSpPr/>
          <p:nvPr/>
        </p:nvSpPr>
        <p:spPr>
          <a:xfrm>
            <a:off x="76200" y="1161395"/>
            <a:ext cx="3429000" cy="4401205"/>
          </a:xfrm>
          <a:prstGeom prst="rect">
            <a:avLst/>
          </a:prstGeom>
        </p:spPr>
        <p:txBody>
          <a:bodyPr wrap="square">
            <a:spAutoFit/>
          </a:bodyPr>
          <a:lstStyle/>
          <a:p>
            <a:pPr>
              <a:buFont typeface="Wingdings" pitchFamily="2" charset="2"/>
              <a:buChar char="v"/>
            </a:pPr>
            <a:r>
              <a:rPr lang="en-GB" sz="2000" dirty="0" smtClean="0">
                <a:latin typeface="Candara" pitchFamily="34" charset="0"/>
              </a:rPr>
              <a:t>The glossopharyngeal nerve is a </a:t>
            </a:r>
            <a:r>
              <a:rPr lang="en-GB" sz="2000" b="1" dirty="0" smtClean="0">
                <a:solidFill>
                  <a:srgbClr val="0033CC"/>
                </a:solidFill>
                <a:latin typeface="Candara" pitchFamily="34" charset="0"/>
              </a:rPr>
              <a:t>motor </a:t>
            </a:r>
            <a:r>
              <a:rPr lang="en-GB" sz="2000" dirty="0" smtClean="0">
                <a:latin typeface="Candara" pitchFamily="34" charset="0"/>
              </a:rPr>
              <a:t>and </a:t>
            </a:r>
            <a:r>
              <a:rPr lang="en-GB" sz="2000" b="1" dirty="0" smtClean="0">
                <a:solidFill>
                  <a:srgbClr val="0033CC"/>
                </a:solidFill>
                <a:latin typeface="Candara" pitchFamily="34" charset="0"/>
              </a:rPr>
              <a:t>sensory nerve </a:t>
            </a:r>
          </a:p>
          <a:p>
            <a:pPr>
              <a:buFont typeface="Wingdings" pitchFamily="2" charset="2"/>
              <a:buChar char="v"/>
            </a:pPr>
            <a:endParaRPr lang="en-GB" sz="2000" dirty="0" smtClean="0">
              <a:latin typeface="Candara" pitchFamily="34" charset="0"/>
            </a:endParaRPr>
          </a:p>
          <a:p>
            <a:pPr>
              <a:buFont typeface="Wingdings" pitchFamily="2" charset="2"/>
              <a:buChar char="v"/>
            </a:pPr>
            <a:r>
              <a:rPr lang="en-GB" sz="2000" dirty="0" smtClean="0">
                <a:latin typeface="Candara" pitchFamily="34" charset="0"/>
              </a:rPr>
              <a:t>It emerges from </a:t>
            </a:r>
            <a:r>
              <a:rPr lang="en-GB" sz="2000" b="1" dirty="0" smtClean="0">
                <a:latin typeface="Candara" pitchFamily="34" charset="0"/>
              </a:rPr>
              <a:t>the anterior surface of the medulla oblongata </a:t>
            </a:r>
            <a:r>
              <a:rPr lang="en-GB" sz="2000" b="1" dirty="0" smtClean="0">
                <a:solidFill>
                  <a:srgbClr val="7030A0"/>
                </a:solidFill>
                <a:latin typeface="Candara" pitchFamily="34" charset="0"/>
              </a:rPr>
              <a:t>between the olive and the inferior cerebellar peduncle.</a:t>
            </a:r>
          </a:p>
          <a:p>
            <a:pPr>
              <a:buFont typeface="Wingdings" pitchFamily="2" charset="2"/>
              <a:buChar char="v"/>
            </a:pPr>
            <a:endParaRPr lang="en-GB" sz="2000" dirty="0" smtClean="0">
              <a:latin typeface="Candara" pitchFamily="34" charset="0"/>
            </a:endParaRPr>
          </a:p>
          <a:p>
            <a:pPr>
              <a:buFont typeface="Wingdings" pitchFamily="2" charset="2"/>
              <a:buChar char="v"/>
            </a:pPr>
            <a:endParaRPr lang="en-GB" sz="2000" dirty="0" smtClean="0">
              <a:latin typeface="Candara" pitchFamily="34" charset="0"/>
            </a:endParaRPr>
          </a:p>
          <a:p>
            <a:pPr>
              <a:buFont typeface="Wingdings" pitchFamily="2" charset="2"/>
              <a:buChar char="v"/>
            </a:pPr>
            <a:r>
              <a:rPr lang="en-GB" sz="2000" dirty="0" smtClean="0">
                <a:latin typeface="Candara" pitchFamily="34" charset="0"/>
              </a:rPr>
              <a:t> It passes laterally in </a:t>
            </a:r>
            <a:r>
              <a:rPr lang="en-GB" sz="2000" b="1" dirty="0" smtClean="0">
                <a:solidFill>
                  <a:srgbClr val="FF0000"/>
                </a:solidFill>
                <a:latin typeface="Candara" pitchFamily="34" charset="0"/>
              </a:rPr>
              <a:t>the posterior cranial fossa</a:t>
            </a:r>
            <a:r>
              <a:rPr lang="en-GB" sz="2000" dirty="0" smtClean="0">
                <a:latin typeface="Candara" pitchFamily="34" charset="0"/>
              </a:rPr>
              <a:t> and leaves the skull by passing </a:t>
            </a:r>
            <a:r>
              <a:rPr lang="en-GB" sz="2000" b="1" dirty="0" smtClean="0">
                <a:solidFill>
                  <a:srgbClr val="0033CC"/>
                </a:solidFill>
                <a:latin typeface="Candara" pitchFamily="34" charset="0"/>
              </a:rPr>
              <a:t>through the jugular foramen. </a:t>
            </a:r>
            <a:endParaRPr lang="en-GB" sz="2000" b="1" dirty="0">
              <a:solidFill>
                <a:srgbClr val="0033CC"/>
              </a:solidFill>
              <a:latin typeface="Candara" pitchFamily="34" charset="0"/>
            </a:endParaRPr>
          </a:p>
        </p:txBody>
      </p:sp>
      <p:pic>
        <p:nvPicPr>
          <p:cNvPr id="17410" name="Picture 2" descr="http://www.bebiviral.com/sites/default/files/viral-articles/889/glossopharyngeal.jpg"/>
          <p:cNvPicPr>
            <a:picLocks noChangeAspect="1" noChangeArrowheads="1"/>
          </p:cNvPicPr>
          <p:nvPr/>
        </p:nvPicPr>
        <p:blipFill>
          <a:blip r:embed="rId2" cstate="print"/>
          <a:srcRect l="8828" t="11111" r="6207"/>
          <a:stretch>
            <a:fillRect/>
          </a:stretch>
        </p:blipFill>
        <p:spPr bwMode="auto">
          <a:xfrm>
            <a:off x="3505200" y="1295400"/>
            <a:ext cx="5510048" cy="4150426"/>
          </a:xfrm>
          <a:prstGeom prst="rect">
            <a:avLst/>
          </a:prstGeom>
          <a:noFill/>
          <a:ln w="57150">
            <a:solidFill>
              <a:srgbClr val="00CC00"/>
            </a:solidFill>
          </a:ln>
        </p:spPr>
      </p:pic>
      <p:sp>
        <p:nvSpPr>
          <p:cNvPr id="5" name="Date Placeholder 4"/>
          <p:cNvSpPr>
            <a:spLocks noGrp="1"/>
          </p:cNvSpPr>
          <p:nvPr>
            <p:ph type="dt" sz="half" idx="10"/>
          </p:nvPr>
        </p:nvSpPr>
        <p:spPr/>
        <p:txBody>
          <a:bodyPr/>
          <a:lstStyle/>
          <a:p>
            <a:r>
              <a:rPr lang="en-US" b="1" smtClean="0">
                <a:solidFill>
                  <a:srgbClr val="FF0000"/>
                </a:solidFill>
              </a:rPr>
              <a:t>Monday 8 March 2021</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b="1" smtClean="0">
                <a:solidFill>
                  <a:srgbClr val="FF0000"/>
                </a:solidFill>
              </a:rPr>
              <a:pPr/>
              <a:t>2</a:t>
            </a:fld>
            <a:endParaRPr lang="en-US" b="1" dirty="0">
              <a:solidFill>
                <a:srgbClr val="FF0000"/>
              </a:solidFill>
            </a:endParaRPr>
          </a:p>
        </p:txBody>
      </p:sp>
      <p:sp>
        <p:nvSpPr>
          <p:cNvPr id="7" name="Footer Placeholder 6"/>
          <p:cNvSpPr>
            <a:spLocks noGrp="1"/>
          </p:cNvSpPr>
          <p:nvPr>
            <p:ph type="ftr" sz="quarter" idx="11"/>
          </p:nvPr>
        </p:nvSpPr>
        <p:spPr/>
        <p:txBody>
          <a:bodyPr/>
          <a:lstStyle/>
          <a:p>
            <a:r>
              <a:rPr lang="en-US" b="1" smtClean="0">
                <a:solidFill>
                  <a:srgbClr val="FF0000"/>
                </a:solidFill>
              </a:rPr>
              <a:t>Dr. Aiman Qais Afar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36" y="101025"/>
            <a:ext cx="4647234" cy="584775"/>
          </a:xfrm>
          <a:prstGeom prst="rect">
            <a:avLst/>
          </a:prstGeom>
          <a:ln w="38100">
            <a:solidFill>
              <a:srgbClr val="0033CC"/>
            </a:solidFill>
          </a:ln>
        </p:spPr>
        <p:txBody>
          <a:bodyPr wrap="none">
            <a:spAutoFit/>
          </a:bodyPr>
          <a:lstStyle/>
          <a:p>
            <a:r>
              <a:rPr lang="en-GB" sz="3200" b="1" dirty="0" smtClean="0">
                <a:solidFill>
                  <a:srgbClr val="FF0000"/>
                </a:solidFill>
              </a:rPr>
              <a:t>Hypoglossal Nerve  CN XII </a:t>
            </a:r>
            <a:endParaRPr lang="en-GB" sz="3200" b="1" dirty="0">
              <a:solidFill>
                <a:srgbClr val="FF0000"/>
              </a:solidFill>
            </a:endParaRPr>
          </a:p>
        </p:txBody>
      </p:sp>
      <p:sp>
        <p:nvSpPr>
          <p:cNvPr id="3" name="Rectangle 2"/>
          <p:cNvSpPr/>
          <p:nvPr/>
        </p:nvSpPr>
        <p:spPr>
          <a:xfrm>
            <a:off x="152400" y="762000"/>
            <a:ext cx="6050054" cy="461665"/>
          </a:xfrm>
          <a:prstGeom prst="rect">
            <a:avLst/>
          </a:prstGeom>
          <a:ln w="38100">
            <a:solidFill>
              <a:srgbClr val="00CC00"/>
            </a:solidFill>
          </a:ln>
        </p:spPr>
        <p:txBody>
          <a:bodyPr wrap="none">
            <a:spAutoFit/>
          </a:bodyPr>
          <a:lstStyle/>
          <a:p>
            <a:r>
              <a:rPr lang="en-GB" sz="2400" b="1" dirty="0" smtClean="0">
                <a:solidFill>
                  <a:schemeClr val="accent6">
                    <a:lumMod val="75000"/>
                  </a:schemeClr>
                </a:solidFill>
              </a:rPr>
              <a:t>Important Branches of the Hypoglossal Nerve </a:t>
            </a:r>
            <a:endParaRPr lang="en-GB" sz="2400" b="1" dirty="0">
              <a:solidFill>
                <a:schemeClr val="accent6">
                  <a:lumMod val="75000"/>
                </a:schemeClr>
              </a:solidFill>
            </a:endParaRPr>
          </a:p>
        </p:txBody>
      </p:sp>
      <p:sp>
        <p:nvSpPr>
          <p:cNvPr id="4" name="Rectangle 3"/>
          <p:cNvSpPr/>
          <p:nvPr/>
        </p:nvSpPr>
        <p:spPr>
          <a:xfrm>
            <a:off x="152400" y="1325701"/>
            <a:ext cx="4038600" cy="3785652"/>
          </a:xfrm>
          <a:prstGeom prst="rect">
            <a:avLst/>
          </a:prstGeom>
        </p:spPr>
        <p:txBody>
          <a:bodyPr wrap="square">
            <a:spAutoFit/>
          </a:bodyPr>
          <a:lstStyle/>
          <a:p>
            <a:r>
              <a:rPr lang="en-GB" sz="2000" b="1" dirty="0" smtClean="0">
                <a:solidFill>
                  <a:schemeClr val="accent6">
                    <a:lumMod val="50000"/>
                  </a:schemeClr>
                </a:solidFill>
                <a:latin typeface="Candara" pitchFamily="34" charset="0"/>
              </a:rPr>
              <a:t>■■ Muscular branches </a:t>
            </a:r>
            <a:r>
              <a:rPr lang="en-GB" sz="2000" dirty="0" smtClean="0">
                <a:latin typeface="Candara" pitchFamily="34" charset="0"/>
              </a:rPr>
              <a:t>to all the muscles of the tongue except the palatoglossus </a:t>
            </a:r>
            <a:r>
              <a:rPr lang="en-GB" sz="2000" b="1" dirty="0" smtClean="0">
                <a:solidFill>
                  <a:srgbClr val="0033CC"/>
                </a:solidFill>
                <a:latin typeface="Candara" pitchFamily="34" charset="0"/>
              </a:rPr>
              <a:t>(pharyngeal plexus) </a:t>
            </a:r>
          </a:p>
          <a:p>
            <a:r>
              <a:rPr lang="en-GB" sz="2000" b="1" dirty="0" smtClean="0">
                <a:solidFill>
                  <a:schemeClr val="accent6">
                    <a:lumMod val="50000"/>
                  </a:schemeClr>
                </a:solidFill>
                <a:latin typeface="Candara" pitchFamily="34" charset="0"/>
              </a:rPr>
              <a:t>■■ Nerve to the geniohyoid muscle (C1). </a:t>
            </a:r>
          </a:p>
          <a:p>
            <a:endParaRPr lang="en-GB" sz="2000" b="1" dirty="0" smtClean="0">
              <a:solidFill>
                <a:schemeClr val="accent6">
                  <a:lumMod val="50000"/>
                </a:schemeClr>
              </a:solidFill>
              <a:latin typeface="Candara" pitchFamily="34" charset="0"/>
            </a:endParaRPr>
          </a:p>
          <a:p>
            <a:endParaRPr lang="en-GB" sz="2000" b="1" dirty="0" smtClean="0">
              <a:solidFill>
                <a:schemeClr val="accent6">
                  <a:lumMod val="50000"/>
                </a:schemeClr>
              </a:solidFill>
              <a:latin typeface="Candara" pitchFamily="34" charset="0"/>
            </a:endParaRPr>
          </a:p>
          <a:p>
            <a:r>
              <a:rPr lang="en-GB" sz="2000" b="1" dirty="0" smtClean="0">
                <a:solidFill>
                  <a:schemeClr val="accent6">
                    <a:lumMod val="50000"/>
                  </a:schemeClr>
                </a:solidFill>
                <a:latin typeface="Candara" pitchFamily="34" charset="0"/>
              </a:rPr>
              <a:t>The hypoglossal nerve </a:t>
            </a:r>
            <a:r>
              <a:rPr lang="en-GB" sz="2000" b="1" dirty="0" smtClean="0">
                <a:latin typeface="Candara" pitchFamily="34" charset="0"/>
              </a:rPr>
              <a:t>thus innervates the muscles of the tongue </a:t>
            </a:r>
            <a:r>
              <a:rPr lang="en-GB" sz="2000" b="1" dirty="0" smtClean="0">
                <a:solidFill>
                  <a:srgbClr val="00CC00"/>
                </a:solidFill>
                <a:latin typeface="Candara" pitchFamily="34" charset="0"/>
              </a:rPr>
              <a:t>(except the palatoglossus) </a:t>
            </a:r>
            <a:r>
              <a:rPr lang="en-GB" sz="2000" dirty="0" smtClean="0">
                <a:latin typeface="Candara" pitchFamily="34" charset="0"/>
              </a:rPr>
              <a:t>and therefore </a:t>
            </a:r>
            <a:r>
              <a:rPr lang="en-GB" sz="2000" b="1" dirty="0" smtClean="0">
                <a:solidFill>
                  <a:srgbClr val="0033CC"/>
                </a:solidFill>
                <a:latin typeface="Candara" pitchFamily="34" charset="0"/>
              </a:rPr>
              <a:t>controls the shape and movements of the tongue</a:t>
            </a:r>
            <a:r>
              <a:rPr lang="en-GB" sz="2000" dirty="0" smtClean="0">
                <a:latin typeface="Candara" pitchFamily="34" charset="0"/>
              </a:rPr>
              <a:t>.</a:t>
            </a:r>
            <a:endParaRPr lang="en-GB" sz="2000" dirty="0">
              <a:latin typeface="Candara" pitchFamily="34" charset="0"/>
            </a:endParaRPr>
          </a:p>
        </p:txBody>
      </p:sp>
      <p:pic>
        <p:nvPicPr>
          <p:cNvPr id="2050" name="Picture 2" descr="https://neurohonors.files.wordpress.com/2013/04/cn-xii.jpg"/>
          <p:cNvPicPr>
            <a:picLocks noChangeAspect="1" noChangeArrowheads="1"/>
          </p:cNvPicPr>
          <p:nvPr/>
        </p:nvPicPr>
        <p:blipFill>
          <a:blip r:embed="rId2" cstate="print"/>
          <a:srcRect l="4651" t="4496" r="3876" b="5116"/>
          <a:stretch>
            <a:fillRect/>
          </a:stretch>
        </p:blipFill>
        <p:spPr bwMode="auto">
          <a:xfrm>
            <a:off x="4191000" y="1676400"/>
            <a:ext cx="4648200" cy="4175502"/>
          </a:xfrm>
          <a:prstGeom prst="rect">
            <a:avLst/>
          </a:prstGeom>
          <a:noFill/>
          <a:ln w="57150">
            <a:solidFill>
              <a:srgbClr val="00CC00"/>
            </a:solidFill>
          </a:ln>
        </p:spPr>
      </p:pic>
      <p:sp>
        <p:nvSpPr>
          <p:cNvPr id="6" name="Date Placeholder 5"/>
          <p:cNvSpPr>
            <a:spLocks noGrp="1"/>
          </p:cNvSpPr>
          <p:nvPr>
            <p:ph type="dt" sz="half" idx="10"/>
          </p:nvPr>
        </p:nvSpPr>
        <p:spPr/>
        <p:txBody>
          <a:bodyPr/>
          <a:lstStyle/>
          <a:p>
            <a:r>
              <a:rPr lang="en-US" b="1" smtClean="0">
                <a:solidFill>
                  <a:srgbClr val="0033CC"/>
                </a:solidFill>
              </a:rPr>
              <a:t>Monday 8 March 2021</a:t>
            </a:r>
            <a:endParaRPr lang="en-US" b="1" dirty="0">
              <a:solidFill>
                <a:srgbClr val="0033CC"/>
              </a:solidFill>
            </a:endParaRPr>
          </a:p>
        </p:txBody>
      </p:sp>
      <p:sp>
        <p:nvSpPr>
          <p:cNvPr id="7" name="Slide Number Placeholder 6"/>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20</a:t>
            </a:fld>
            <a:endParaRPr lang="en-US" b="1" dirty="0">
              <a:solidFill>
                <a:srgbClr val="0033CC"/>
              </a:solidFill>
            </a:endParaRPr>
          </a:p>
        </p:txBody>
      </p:sp>
      <p:sp>
        <p:nvSpPr>
          <p:cNvPr id="8" name="Footer Placeholder 7"/>
          <p:cNvSpPr>
            <a:spLocks noGrp="1"/>
          </p:cNvSpPr>
          <p:nvPr>
            <p:ph type="ftr" sz="quarter" idx="11"/>
          </p:nvPr>
        </p:nvSpPr>
        <p:spPr/>
        <p:txBody>
          <a:bodyPr/>
          <a:lstStyle/>
          <a:p>
            <a:r>
              <a:rPr lang="en-US" b="1" smtClean="0">
                <a:solidFill>
                  <a:srgbClr val="0033CC"/>
                </a:solidFill>
              </a:rPr>
              <a:t>Dr. Aiman Qais Afar</a:t>
            </a:r>
            <a:endParaRPr lang="en-US" b="1" dirty="0">
              <a:solidFill>
                <a:srgbClr val="0033CC"/>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057400" y="6492875"/>
            <a:ext cx="2133600" cy="365125"/>
          </a:xfrm>
        </p:spPr>
        <p:txBody>
          <a:bodyPr/>
          <a:lstStyle/>
          <a:p>
            <a:r>
              <a:rPr lang="en-US" b="1" smtClean="0">
                <a:solidFill>
                  <a:srgbClr val="0033CC"/>
                </a:solidFill>
              </a:rPr>
              <a:t>Monday 8 March 2021</a:t>
            </a:r>
            <a:endParaRPr lang="en-US" b="1" dirty="0">
              <a:solidFill>
                <a:srgbClr val="0033CC"/>
              </a:solidFill>
            </a:endParaRPr>
          </a:p>
        </p:txBody>
      </p:sp>
      <p:sp>
        <p:nvSpPr>
          <p:cNvPr id="3" name="Footer Placeholder 2"/>
          <p:cNvSpPr>
            <a:spLocks noGrp="1"/>
          </p:cNvSpPr>
          <p:nvPr>
            <p:ph type="ftr" sz="quarter" idx="11"/>
          </p:nvPr>
        </p:nvSpPr>
        <p:spPr>
          <a:xfrm>
            <a:off x="-304800" y="6492875"/>
            <a:ext cx="2895600" cy="365125"/>
          </a:xfrm>
        </p:spPr>
        <p:txBody>
          <a:bodyPr/>
          <a:lstStyle/>
          <a:p>
            <a:r>
              <a:rPr lang="en-US" b="1" smtClean="0">
                <a:solidFill>
                  <a:srgbClr val="0033CC"/>
                </a:solidFill>
              </a:rPr>
              <a:t>Dr. Aiman Qais Afar</a:t>
            </a:r>
            <a:endParaRPr lang="en-US" b="1" dirty="0">
              <a:solidFill>
                <a:srgbClr val="0033CC"/>
              </a:solidFill>
            </a:endParaRPr>
          </a:p>
        </p:txBody>
      </p:sp>
      <p:sp>
        <p:nvSpPr>
          <p:cNvPr id="4" name="Slide Number Placeholder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21</a:t>
            </a:fld>
            <a:endParaRPr lang="en-US" b="1" dirty="0">
              <a:solidFill>
                <a:srgbClr val="0033CC"/>
              </a:solidFill>
            </a:endParaRPr>
          </a:p>
        </p:txBody>
      </p:sp>
      <p:sp>
        <p:nvSpPr>
          <p:cNvPr id="5" name="Rectangle 4"/>
          <p:cNvSpPr/>
          <p:nvPr/>
        </p:nvSpPr>
        <p:spPr>
          <a:xfrm>
            <a:off x="228600" y="152400"/>
            <a:ext cx="8534400" cy="3539430"/>
          </a:xfrm>
          <a:prstGeom prst="rect">
            <a:avLst/>
          </a:prstGeom>
          <a:solidFill>
            <a:schemeClr val="accent1">
              <a:lumMod val="20000"/>
              <a:lumOff val="80000"/>
            </a:schemeClr>
          </a:solidFill>
          <a:ln w="57150">
            <a:solidFill>
              <a:srgbClr val="0033CC"/>
            </a:solidFill>
          </a:ln>
        </p:spPr>
        <p:txBody>
          <a:bodyPr wrap="square">
            <a:spAutoFit/>
          </a:bodyPr>
          <a:lstStyle/>
          <a:p>
            <a:r>
              <a:rPr lang="en-GB" sz="2400" b="1" dirty="0" smtClean="0">
                <a:solidFill>
                  <a:srgbClr val="FF0000"/>
                </a:solidFill>
                <a:latin typeface="Candara" pitchFamily="34" charset="0"/>
              </a:rPr>
              <a:t>VAGUS NERVE INJURY </a:t>
            </a:r>
            <a:r>
              <a:rPr lang="en-GB" sz="2000" dirty="0" smtClean="0">
                <a:latin typeface="Candara" pitchFamily="34" charset="0"/>
              </a:rPr>
              <a:t>Injury to </a:t>
            </a:r>
            <a:r>
              <a:rPr lang="en-GB" sz="2000" b="1" dirty="0" smtClean="0">
                <a:solidFill>
                  <a:srgbClr val="FF0000"/>
                </a:solidFill>
                <a:latin typeface="Candara" pitchFamily="34" charset="0"/>
              </a:rPr>
              <a:t>pharyngeal branches of CN X </a:t>
            </a:r>
            <a:r>
              <a:rPr lang="en-GB" sz="2000" dirty="0" smtClean="0">
                <a:latin typeface="Candara" pitchFamily="34" charset="0"/>
              </a:rPr>
              <a:t>results in </a:t>
            </a:r>
            <a:r>
              <a:rPr lang="en-GB" sz="2000" b="1" dirty="0" smtClean="0">
                <a:latin typeface="Candara" pitchFamily="34" charset="0"/>
              </a:rPr>
              <a:t>dysphagia</a:t>
            </a:r>
            <a:r>
              <a:rPr lang="en-GB" sz="2000" dirty="0" smtClean="0">
                <a:latin typeface="Candara" pitchFamily="34" charset="0"/>
              </a:rPr>
              <a:t> (difficulty in swallowing). </a:t>
            </a:r>
          </a:p>
          <a:p>
            <a:endParaRPr lang="en-GB" sz="2000" dirty="0" smtClean="0">
              <a:latin typeface="Candara" pitchFamily="34" charset="0"/>
            </a:endParaRPr>
          </a:p>
          <a:p>
            <a:r>
              <a:rPr lang="en-GB" sz="2000" dirty="0" smtClean="0">
                <a:latin typeface="Candara" pitchFamily="34" charset="0"/>
              </a:rPr>
              <a:t>Injury of the </a:t>
            </a:r>
            <a:r>
              <a:rPr lang="en-GB" sz="2000" b="1" dirty="0" smtClean="0">
                <a:solidFill>
                  <a:srgbClr val="FF0000"/>
                </a:solidFill>
                <a:latin typeface="Candara" pitchFamily="34" charset="0"/>
              </a:rPr>
              <a:t>recurrent laryngeal nerve </a:t>
            </a:r>
            <a:r>
              <a:rPr lang="en-GB" sz="2000" dirty="0" smtClean="0">
                <a:latin typeface="Candara" pitchFamily="34" charset="0"/>
              </a:rPr>
              <a:t>causes </a:t>
            </a:r>
            <a:r>
              <a:rPr lang="en-GB" sz="2000" b="1" dirty="0" smtClean="0">
                <a:latin typeface="Candara" pitchFamily="34" charset="0"/>
              </a:rPr>
              <a:t>hoarseness and dysphonia </a:t>
            </a:r>
            <a:r>
              <a:rPr lang="en-GB" sz="2000" dirty="0" smtClean="0">
                <a:latin typeface="Candara" pitchFamily="34" charset="0"/>
              </a:rPr>
              <a:t>(difficulty in speaking) because of paralysis of the vocal folds (cords).</a:t>
            </a:r>
          </a:p>
          <a:p>
            <a:endParaRPr lang="en-GB" sz="2000" dirty="0" smtClean="0">
              <a:latin typeface="Candara" pitchFamily="34" charset="0"/>
            </a:endParaRPr>
          </a:p>
          <a:p>
            <a:r>
              <a:rPr lang="en-GB" sz="2000" dirty="0" smtClean="0">
                <a:latin typeface="Candara" pitchFamily="34" charset="0"/>
              </a:rPr>
              <a:t> Paralysis of </a:t>
            </a:r>
            <a:r>
              <a:rPr lang="en-GB" sz="2000" b="1" dirty="0" smtClean="0">
                <a:solidFill>
                  <a:srgbClr val="FF0000"/>
                </a:solidFill>
                <a:latin typeface="Candara" pitchFamily="34" charset="0"/>
              </a:rPr>
              <a:t>both recurrent laryngeal nerves </a:t>
            </a:r>
            <a:r>
              <a:rPr lang="en-GB" sz="2000" dirty="0" smtClean="0">
                <a:latin typeface="Candara" pitchFamily="34" charset="0"/>
              </a:rPr>
              <a:t>causes </a:t>
            </a:r>
            <a:r>
              <a:rPr lang="en-GB" sz="2000" b="1" dirty="0" smtClean="0">
                <a:latin typeface="Candara" pitchFamily="34" charset="0"/>
              </a:rPr>
              <a:t>aphonia</a:t>
            </a:r>
            <a:r>
              <a:rPr lang="en-GB" sz="2000" dirty="0" smtClean="0">
                <a:latin typeface="Candara" pitchFamily="34" charset="0"/>
              </a:rPr>
              <a:t> (loss of voice) and </a:t>
            </a:r>
            <a:r>
              <a:rPr lang="en-GB" sz="2000" b="1" dirty="0" smtClean="0">
                <a:latin typeface="Candara" pitchFamily="34" charset="0"/>
              </a:rPr>
              <a:t>inspiratory stridor </a:t>
            </a:r>
            <a:r>
              <a:rPr lang="en-GB" sz="2000" dirty="0" smtClean="0">
                <a:latin typeface="Candara" pitchFamily="34" charset="0"/>
              </a:rPr>
              <a:t>(a harsh, high pitched respiratory sound).  All these may results from </a:t>
            </a:r>
            <a:r>
              <a:rPr lang="en-GB" sz="2000" b="1" dirty="0" smtClean="0">
                <a:solidFill>
                  <a:srgbClr val="0033CC"/>
                </a:solidFill>
                <a:latin typeface="Candara" pitchFamily="34" charset="0"/>
              </a:rPr>
              <a:t>cancer of the larynx </a:t>
            </a:r>
            <a:r>
              <a:rPr lang="en-GB" sz="2000" dirty="0" smtClean="0">
                <a:latin typeface="Candara" pitchFamily="34" charset="0"/>
              </a:rPr>
              <a:t>and </a:t>
            </a:r>
            <a:r>
              <a:rPr lang="en-GB" sz="2000" b="1" dirty="0" smtClean="0">
                <a:solidFill>
                  <a:srgbClr val="0033CC"/>
                </a:solidFill>
                <a:latin typeface="Candara" pitchFamily="34" charset="0"/>
              </a:rPr>
              <a:t>thyroid gland </a:t>
            </a:r>
            <a:r>
              <a:rPr lang="en-GB" sz="2000" dirty="0" smtClean="0">
                <a:latin typeface="Candara" pitchFamily="34" charset="0"/>
              </a:rPr>
              <a:t>and/or from </a:t>
            </a:r>
            <a:r>
              <a:rPr lang="en-GB" sz="2000" b="1" dirty="0" smtClean="0">
                <a:solidFill>
                  <a:srgbClr val="0033CC"/>
                </a:solidFill>
                <a:latin typeface="Candara" pitchFamily="34" charset="0"/>
              </a:rPr>
              <a:t>injury during surgery on the thyroid gland, neck.</a:t>
            </a:r>
          </a:p>
          <a:p>
            <a:endParaRPr lang="en-GB" sz="2000" dirty="0">
              <a:latin typeface="Candara" pitchFamily="34" charset="0"/>
            </a:endParaRPr>
          </a:p>
        </p:txBody>
      </p:sp>
      <p:pic>
        <p:nvPicPr>
          <p:cNvPr id="32770" name="Picture 2" descr="http://www.voicedoctorla.com/wp-content/uploads/2012/11/vocal_paralysis_treatment.jpg"/>
          <p:cNvPicPr>
            <a:picLocks noChangeAspect="1" noChangeArrowheads="1"/>
          </p:cNvPicPr>
          <p:nvPr/>
        </p:nvPicPr>
        <p:blipFill>
          <a:blip r:embed="rId2" cstate="print"/>
          <a:srcRect r="49495"/>
          <a:stretch>
            <a:fillRect/>
          </a:stretch>
        </p:blipFill>
        <p:spPr bwMode="auto">
          <a:xfrm>
            <a:off x="533400" y="3733800"/>
            <a:ext cx="4267200" cy="2827021"/>
          </a:xfrm>
          <a:prstGeom prst="rect">
            <a:avLst/>
          </a:prstGeom>
          <a:noFill/>
        </p:spPr>
      </p:pic>
      <p:pic>
        <p:nvPicPr>
          <p:cNvPr id="32772" name="Picture 4" descr="http://www.ctsnet.org/sites/default/files/graphics/experts/Thoracic/sukumar_cervEsoph/sukumarCervEsoph03.jpg"/>
          <p:cNvPicPr>
            <a:picLocks noChangeAspect="1" noChangeArrowheads="1"/>
          </p:cNvPicPr>
          <p:nvPr/>
        </p:nvPicPr>
        <p:blipFill>
          <a:blip r:embed="rId3" cstate="print"/>
          <a:srcRect/>
          <a:stretch>
            <a:fillRect/>
          </a:stretch>
        </p:blipFill>
        <p:spPr bwMode="auto">
          <a:xfrm>
            <a:off x="5181600" y="3124200"/>
            <a:ext cx="3581400" cy="3603018"/>
          </a:xfrm>
          <a:prstGeom prst="rect">
            <a:avLst/>
          </a:prstGeom>
          <a:noFill/>
          <a:ln w="76200">
            <a:solidFill>
              <a:srgbClr val="00FF0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0033CC"/>
                </a:solidFill>
              </a:rPr>
              <a:t>Monday 8 March 2021</a:t>
            </a:r>
            <a:endParaRPr lang="en-US" b="1" dirty="0">
              <a:solidFill>
                <a:srgbClr val="0033CC"/>
              </a:solidFill>
            </a:endParaRPr>
          </a:p>
        </p:txBody>
      </p:sp>
      <p:sp>
        <p:nvSpPr>
          <p:cNvPr id="3" name="Footer Placeholder 2"/>
          <p:cNvSpPr>
            <a:spLocks noGrp="1"/>
          </p:cNvSpPr>
          <p:nvPr>
            <p:ph type="ftr" sz="quarter" idx="11"/>
          </p:nvPr>
        </p:nvSpPr>
        <p:spPr>
          <a:xfrm>
            <a:off x="2438400" y="6356350"/>
            <a:ext cx="2895600" cy="365125"/>
          </a:xfrm>
        </p:spPr>
        <p:txBody>
          <a:bodyPr/>
          <a:lstStyle/>
          <a:p>
            <a:r>
              <a:rPr lang="en-US" b="1" smtClean="0">
                <a:solidFill>
                  <a:srgbClr val="0033CC"/>
                </a:solidFill>
              </a:rPr>
              <a:t>Dr. Aiman Qais Afar</a:t>
            </a:r>
            <a:endParaRPr lang="en-US" b="1" dirty="0">
              <a:solidFill>
                <a:srgbClr val="0033CC"/>
              </a:solidFill>
            </a:endParaRPr>
          </a:p>
        </p:txBody>
      </p:sp>
      <p:sp>
        <p:nvSpPr>
          <p:cNvPr id="4" name="Slide Number Placeholder 3"/>
          <p:cNvSpPr>
            <a:spLocks noGrp="1"/>
          </p:cNvSpPr>
          <p:nvPr>
            <p:ph type="sldNum" sz="quarter" idx="12"/>
          </p:nvPr>
        </p:nvSpPr>
        <p:spPr>
          <a:xfrm>
            <a:off x="8534400" y="6324600"/>
            <a:ext cx="381000" cy="365125"/>
          </a:xfrm>
        </p:spPr>
        <p:txBody>
          <a:bodyPr/>
          <a:lstStyle/>
          <a:p>
            <a:fld id="{B6F15528-21DE-4FAA-801E-634DDDAF4B2B}" type="slidenum">
              <a:rPr lang="en-US" b="1" smtClean="0">
                <a:solidFill>
                  <a:srgbClr val="0033CC"/>
                </a:solidFill>
              </a:rPr>
              <a:pPr/>
              <a:t>22</a:t>
            </a:fld>
            <a:endParaRPr lang="en-US" b="1" dirty="0">
              <a:solidFill>
                <a:srgbClr val="0033CC"/>
              </a:solidFill>
            </a:endParaRPr>
          </a:p>
        </p:txBody>
      </p:sp>
      <p:sp>
        <p:nvSpPr>
          <p:cNvPr id="33794" name="AutoShape 2" descr="https://o.quizlet.com/i/F4h5WbtD6U_j-oNFnV6R6Q_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3797" name="Rectangle 5"/>
          <p:cNvSpPr>
            <a:spLocks noChangeArrowheads="1"/>
          </p:cNvSpPr>
          <p:nvPr/>
        </p:nvSpPr>
        <p:spPr bwMode="auto">
          <a:xfrm>
            <a:off x="152400" y="76200"/>
            <a:ext cx="8382000" cy="2062103"/>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Candara" pitchFamily="34" charset="0"/>
                <a:cs typeface="Arial" charset="0"/>
              </a:rPr>
              <a:t>SPINAL ACCESSORY NERVE INJURY</a:t>
            </a:r>
          </a:p>
          <a:p>
            <a:pPr lvl="0" eaLnBrk="0" fontAlgn="base" hangingPunct="0">
              <a:spcBef>
                <a:spcPct val="0"/>
              </a:spcBef>
              <a:spcAft>
                <a:spcPct val="0"/>
              </a:spcAft>
            </a:pPr>
            <a:r>
              <a:rPr kumimoji="0" lang="en-US" sz="2000" b="0" i="0" u="none" strike="noStrike" cap="none" normalizeH="0" baseline="0" dirty="0" smtClean="0">
                <a:ln>
                  <a:noFill/>
                </a:ln>
                <a:solidFill>
                  <a:schemeClr val="tx1"/>
                </a:solidFill>
                <a:effectLst/>
                <a:latin typeface="Candara" pitchFamily="34" charset="0"/>
                <a:cs typeface="Arial" charset="0"/>
              </a:rPr>
              <a:t>  Because of its nearly subcutaneous passage through </a:t>
            </a:r>
            <a:r>
              <a:rPr kumimoji="0" lang="en-US" sz="2000" b="1" i="0" u="none" strike="noStrike" cap="none" normalizeH="0" baseline="0" dirty="0" smtClean="0">
                <a:ln>
                  <a:noFill/>
                </a:ln>
                <a:solidFill>
                  <a:schemeClr val="tx1"/>
                </a:solidFill>
                <a:effectLst/>
                <a:latin typeface="Candara" pitchFamily="34" charset="0"/>
                <a:cs typeface="Arial" charset="0"/>
              </a:rPr>
              <a:t>the posterior cervical region</a:t>
            </a:r>
            <a:r>
              <a:rPr kumimoji="0" lang="en-US" sz="2000" b="0" i="0" u="none" strike="noStrike" cap="none" normalizeH="0" baseline="0" dirty="0" smtClean="0">
                <a:ln>
                  <a:noFill/>
                </a:ln>
                <a:solidFill>
                  <a:schemeClr val="tx1"/>
                </a:solidFill>
                <a:effectLst/>
                <a:latin typeface="Candara" pitchFamily="34" charset="0"/>
                <a:cs typeface="Arial" charset="0"/>
              </a:rPr>
              <a:t>, </a:t>
            </a:r>
            <a:r>
              <a:rPr kumimoji="0" lang="en-US" sz="2000" b="1" i="0" u="none" strike="noStrike" cap="none" normalizeH="0" baseline="0" dirty="0" smtClean="0">
                <a:ln>
                  <a:noFill/>
                </a:ln>
                <a:solidFill>
                  <a:srgbClr val="FF0000"/>
                </a:solidFill>
                <a:effectLst/>
                <a:latin typeface="Candara" pitchFamily="34" charset="0"/>
                <a:cs typeface="Arial" charset="0"/>
              </a:rPr>
              <a:t>CN XI is susceptible to injury during surgical procedures </a:t>
            </a:r>
            <a:r>
              <a:rPr kumimoji="0" lang="en-US" sz="2000" b="0" i="0" u="none" strike="noStrike" cap="none" normalizeH="0" baseline="0" dirty="0" smtClean="0">
                <a:ln>
                  <a:noFill/>
                </a:ln>
                <a:solidFill>
                  <a:schemeClr val="tx1"/>
                </a:solidFill>
                <a:effectLst/>
                <a:latin typeface="Candara" pitchFamily="34" charset="0"/>
                <a:cs typeface="Arial" charset="0"/>
              </a:rPr>
              <a:t>such as </a:t>
            </a:r>
            <a:r>
              <a:rPr kumimoji="0" lang="en-US" sz="2000" b="1" i="0" u="none" strike="noStrike" cap="none" normalizeH="0" baseline="0" dirty="0" smtClean="0">
                <a:ln>
                  <a:noFill/>
                </a:ln>
                <a:solidFill>
                  <a:schemeClr val="tx1"/>
                </a:solidFill>
                <a:effectLst/>
                <a:latin typeface="Candara" pitchFamily="34" charset="0"/>
                <a:cs typeface="Arial" charset="0"/>
              </a:rPr>
              <a:t>lymph node biopsy</a:t>
            </a:r>
            <a:r>
              <a:rPr kumimoji="0" lang="en-US" sz="2000" b="0" i="0" u="none" strike="noStrike" cap="none" normalizeH="0" baseline="0" dirty="0" smtClean="0">
                <a:ln>
                  <a:noFill/>
                </a:ln>
                <a:solidFill>
                  <a:schemeClr val="tx1"/>
                </a:solidFill>
                <a:effectLst/>
                <a:latin typeface="Candara" pitchFamily="34" charset="0"/>
                <a:cs typeface="Arial" charset="0"/>
              </a:rPr>
              <a:t>, </a:t>
            </a:r>
            <a:r>
              <a:rPr kumimoji="0" lang="en-US" sz="2000" b="1" i="0" u="none" strike="noStrike" cap="none" normalizeH="0" baseline="0" dirty="0" smtClean="0">
                <a:ln>
                  <a:noFill/>
                </a:ln>
                <a:solidFill>
                  <a:schemeClr val="tx1"/>
                </a:solidFill>
                <a:effectLst/>
                <a:latin typeface="Candara" pitchFamily="34" charset="0"/>
                <a:cs typeface="Arial" charset="0"/>
              </a:rPr>
              <a:t>cannulation of the internal jugular vein</a:t>
            </a:r>
            <a:r>
              <a:rPr kumimoji="0" lang="en-US" sz="2000" b="0" i="0" u="none" strike="noStrike" cap="none" normalizeH="0" baseline="0" dirty="0" smtClean="0">
                <a:ln>
                  <a:noFill/>
                </a:ln>
                <a:solidFill>
                  <a:schemeClr val="tx1"/>
                </a:solidFill>
                <a:effectLst/>
                <a:latin typeface="Candara" pitchFamily="34" charset="0"/>
                <a:cs typeface="Arial" charset="0"/>
              </a:rPr>
              <a:t>, and </a:t>
            </a:r>
            <a:r>
              <a:rPr kumimoji="0" lang="en-US" sz="2000" b="1" i="0" u="none" strike="noStrike" cap="none" normalizeH="0" baseline="0" dirty="0" smtClean="0">
                <a:ln>
                  <a:noFill/>
                </a:ln>
                <a:solidFill>
                  <a:schemeClr val="tx1"/>
                </a:solidFill>
                <a:effectLst/>
                <a:latin typeface="Candara" pitchFamily="34" charset="0"/>
                <a:cs typeface="Arial" charset="0"/>
              </a:rPr>
              <a:t>carotid endarterectomy</a:t>
            </a:r>
            <a:r>
              <a:rPr kumimoji="0" lang="en-US" sz="2000" b="0" i="0" u="none" strike="noStrike" cap="none" normalizeH="0" baseline="0" dirty="0" smtClean="0">
                <a:ln>
                  <a:noFill/>
                </a:ln>
                <a:solidFill>
                  <a:schemeClr val="tx1"/>
                </a:solidFill>
                <a:effectLst/>
                <a:latin typeface="Candara" pitchFamily="34" charset="0"/>
                <a:cs typeface="Arial" charset="0"/>
              </a:rPr>
              <a:t> result</a:t>
            </a:r>
            <a:r>
              <a:rPr kumimoji="0" lang="en-US" sz="2000" b="0" i="0" u="none" strike="noStrike" cap="none" normalizeH="0" dirty="0" smtClean="0">
                <a:ln>
                  <a:noFill/>
                </a:ln>
                <a:solidFill>
                  <a:schemeClr val="tx1"/>
                </a:solidFill>
                <a:effectLst/>
                <a:latin typeface="Candara" pitchFamily="34" charset="0"/>
                <a:cs typeface="Arial" charset="0"/>
              </a:rPr>
              <a:t> in </a:t>
            </a:r>
            <a:r>
              <a:rPr kumimoji="0" lang="en-US" sz="2000" b="1" i="0" u="none" strike="noStrike" cap="none" normalizeH="0" dirty="0" smtClean="0">
                <a:ln>
                  <a:noFill/>
                </a:ln>
                <a:solidFill>
                  <a:srgbClr val="C00000"/>
                </a:solidFill>
                <a:effectLst/>
                <a:latin typeface="Candara" pitchFamily="34" charset="0"/>
                <a:cs typeface="Arial" charset="0"/>
              </a:rPr>
              <a:t>marked ipsilateral weakness of shoulder </a:t>
            </a:r>
            <a:r>
              <a:rPr kumimoji="0" lang="en-US" sz="2000" b="1" i="0" u="none" strike="noStrike" cap="none" normalizeH="0" dirty="0" smtClean="0">
                <a:ln>
                  <a:noFill/>
                </a:ln>
                <a:solidFill>
                  <a:srgbClr val="0033CC"/>
                </a:solidFill>
                <a:effectLst/>
                <a:latin typeface="Candara" pitchFamily="34" charset="0"/>
                <a:cs typeface="Arial" charset="0"/>
              </a:rPr>
              <a:t>(</a:t>
            </a:r>
            <a:r>
              <a:rPr lang="en-GB" sz="2000" b="1" dirty="0" smtClean="0">
                <a:solidFill>
                  <a:srgbClr val="0033CC"/>
                </a:solidFill>
                <a:latin typeface="Candara" pitchFamily="34" charset="0"/>
              </a:rPr>
              <a:t>Drooping of the shoulder) </a:t>
            </a:r>
            <a:endParaRPr kumimoji="0" lang="en-US" sz="2000" b="1" i="0" u="none" strike="noStrike" cap="none" normalizeH="0" baseline="0" dirty="0" smtClean="0">
              <a:ln>
                <a:noFill/>
              </a:ln>
              <a:solidFill>
                <a:srgbClr val="0033CC"/>
              </a:solidFill>
              <a:effectLst/>
              <a:latin typeface="Candara" pitchFamily="34" charset="0"/>
              <a:cs typeface="Arial" charset="0"/>
            </a:endParaRPr>
          </a:p>
        </p:txBody>
      </p:sp>
      <p:sp>
        <p:nvSpPr>
          <p:cNvPr id="33798" name="AutoShape 6"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098" name="Picture 2" descr="صورة ذات صلة"/>
          <p:cNvPicPr>
            <a:picLocks noChangeAspect="1" noChangeArrowheads="1"/>
          </p:cNvPicPr>
          <p:nvPr/>
        </p:nvPicPr>
        <p:blipFill>
          <a:blip r:embed="rId2" cstate="print"/>
          <a:srcRect/>
          <a:stretch>
            <a:fillRect/>
          </a:stretch>
        </p:blipFill>
        <p:spPr bwMode="auto">
          <a:xfrm>
            <a:off x="4648200" y="2239374"/>
            <a:ext cx="3667125" cy="4415093"/>
          </a:xfrm>
          <a:prstGeom prst="rect">
            <a:avLst/>
          </a:prstGeom>
          <a:noFill/>
          <a:ln w="76200">
            <a:solidFill>
              <a:srgbClr val="00FF00"/>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Monday 8 March 2021</a:t>
            </a:r>
            <a:endParaRPr lang="en-US"/>
          </a:p>
        </p:txBody>
      </p:sp>
      <p:sp>
        <p:nvSpPr>
          <p:cNvPr id="3" name="Footer Placeholder 2"/>
          <p:cNvSpPr>
            <a:spLocks noGrp="1"/>
          </p:cNvSpPr>
          <p:nvPr>
            <p:ph type="ftr" sz="quarter" idx="11"/>
          </p:nvPr>
        </p:nvSpPr>
        <p:spPr/>
        <p:txBody>
          <a:bodyPr/>
          <a:lstStyle/>
          <a:p>
            <a:r>
              <a:rPr lang="en-US" smtClean="0"/>
              <a:t>Dr. Aiman Qais Afar</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34818" name="Picture 2"/>
          <p:cNvPicPr>
            <a:picLocks noChangeAspect="1" noChangeArrowheads="1"/>
          </p:cNvPicPr>
          <p:nvPr/>
        </p:nvPicPr>
        <p:blipFill>
          <a:blip r:embed="rId2" cstate="print"/>
          <a:srcRect/>
          <a:stretch>
            <a:fillRect/>
          </a:stretch>
        </p:blipFill>
        <p:spPr bwMode="auto">
          <a:xfrm>
            <a:off x="0" y="-12192"/>
            <a:ext cx="9144000" cy="6858000"/>
          </a:xfrm>
          <a:prstGeom prst="rect">
            <a:avLst/>
          </a:prstGeom>
          <a:noFill/>
          <a:ln w="9525">
            <a:noFill/>
            <a:miter lim="800000"/>
            <a:headEnd/>
            <a:tailEnd/>
          </a:ln>
          <a:effectLst/>
        </p:spPr>
      </p:pic>
      <p:sp>
        <p:nvSpPr>
          <p:cNvPr id="7" name="Footer Placeholder 2"/>
          <p:cNvSpPr txBox="1">
            <a:spLocks/>
          </p:cNvSpPr>
          <p:nvPr/>
        </p:nvSpPr>
        <p:spPr>
          <a:xfrm>
            <a:off x="3810000" y="473075"/>
            <a:ext cx="4800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33CC"/>
                </a:solidFill>
                <a:effectLst/>
                <a:uLnTx/>
                <a:uFillTx/>
                <a:latin typeface="Candara" pitchFamily="34" charset="0"/>
              </a:rPr>
              <a:t>Dr. Aiman </a:t>
            </a:r>
            <a:r>
              <a:rPr kumimoji="0" lang="en-US" sz="3600" b="1" i="0" u="none" strike="noStrike" kern="1200" cap="none" spc="0" normalizeH="0" baseline="0" noProof="0" dirty="0" smtClean="0">
                <a:ln>
                  <a:noFill/>
                </a:ln>
                <a:solidFill>
                  <a:srgbClr val="0033CC"/>
                </a:solidFill>
                <a:effectLst/>
                <a:uLnTx/>
                <a:uFillTx/>
                <a:latin typeface="Candara" pitchFamily="34" charset="0"/>
              </a:rPr>
              <a:t>Qais </a:t>
            </a:r>
            <a:r>
              <a:rPr kumimoji="0" lang="en-US" sz="3600" b="1" i="0" u="none" strike="noStrike" kern="1200" cap="none" spc="0" normalizeH="0" baseline="0" noProof="0" dirty="0" smtClean="0">
                <a:ln>
                  <a:noFill/>
                </a:ln>
                <a:solidFill>
                  <a:srgbClr val="0033CC"/>
                </a:solidFill>
                <a:effectLst/>
                <a:uLnTx/>
                <a:uFillTx/>
                <a:latin typeface="Candara" pitchFamily="34" charset="0"/>
              </a:rPr>
              <a:t>Afar</a:t>
            </a:r>
            <a:endParaRPr kumimoji="0" lang="en-US" sz="3600" b="1" i="0" u="none" strike="noStrike" kern="1200" cap="none" spc="0" normalizeH="0" baseline="0" noProof="0" dirty="0">
              <a:ln>
                <a:noFill/>
              </a:ln>
              <a:solidFill>
                <a:srgbClr val="0033CC"/>
              </a:solidFill>
              <a:effectLst/>
              <a:uLnTx/>
              <a:uFillTx/>
              <a:latin typeface="Candara" pitchFamily="34" charset="0"/>
            </a:endParaRPr>
          </a:p>
        </p:txBody>
      </p:sp>
      <p:sp>
        <p:nvSpPr>
          <p:cNvPr id="8" name="Date Placeholder 1"/>
          <p:cNvSpPr txBox="1">
            <a:spLocks/>
          </p:cNvSpPr>
          <p:nvPr/>
        </p:nvSpPr>
        <p:spPr>
          <a:xfrm>
            <a:off x="4267200" y="1033907"/>
            <a:ext cx="41529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solidFill>
                  <a:srgbClr val="0033CC"/>
                </a:solidFill>
                <a:latin typeface="Candara" pitchFamily="34" charset="0"/>
              </a:rPr>
              <a:t>Monday 8 March 2021</a:t>
            </a:r>
            <a:endParaRPr lang="en-US" sz="3200" b="1" dirty="0">
              <a:solidFill>
                <a:srgbClr val="0033CC"/>
              </a:solidFill>
              <a:latin typeface="Candar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7225"/>
            <a:ext cx="5531066" cy="584775"/>
          </a:xfrm>
          <a:prstGeom prst="rect">
            <a:avLst/>
          </a:prstGeom>
          <a:ln w="57150">
            <a:solidFill>
              <a:srgbClr val="0033CC"/>
            </a:solidFill>
          </a:ln>
        </p:spPr>
        <p:txBody>
          <a:bodyPr wrap="none">
            <a:spAutoFit/>
          </a:bodyPr>
          <a:lstStyle/>
          <a:p>
            <a:r>
              <a:rPr lang="en-GB" sz="3200" b="1" dirty="0" smtClean="0">
                <a:solidFill>
                  <a:srgbClr val="FF0000"/>
                </a:solidFill>
              </a:rPr>
              <a:t>Glossopharyngeal Nerve  CN IX </a:t>
            </a:r>
            <a:endParaRPr lang="en-GB" sz="3200" b="1" dirty="0">
              <a:solidFill>
                <a:srgbClr val="FF0000"/>
              </a:solidFill>
            </a:endParaRPr>
          </a:p>
        </p:txBody>
      </p:sp>
      <p:sp>
        <p:nvSpPr>
          <p:cNvPr id="3" name="Rectangle 2"/>
          <p:cNvSpPr/>
          <p:nvPr/>
        </p:nvSpPr>
        <p:spPr>
          <a:xfrm>
            <a:off x="76200" y="838200"/>
            <a:ext cx="8763000" cy="1631216"/>
          </a:xfrm>
          <a:prstGeom prst="rect">
            <a:avLst/>
          </a:prstGeom>
        </p:spPr>
        <p:txBody>
          <a:bodyPr wrap="square">
            <a:spAutoFit/>
          </a:bodyPr>
          <a:lstStyle/>
          <a:p>
            <a:pPr>
              <a:buFont typeface="Wingdings" pitchFamily="2" charset="2"/>
              <a:buChar char="v"/>
            </a:pPr>
            <a:r>
              <a:rPr lang="en-GB" sz="2000" dirty="0" smtClean="0">
                <a:latin typeface="Candara" pitchFamily="34" charset="0"/>
              </a:rPr>
              <a:t>The </a:t>
            </a:r>
            <a:r>
              <a:rPr lang="en-GB" sz="2000" b="1" dirty="0" smtClean="0">
                <a:solidFill>
                  <a:srgbClr val="0033CC"/>
                </a:solidFill>
                <a:latin typeface="Candara" pitchFamily="34" charset="0"/>
              </a:rPr>
              <a:t>superior </a:t>
            </a:r>
            <a:r>
              <a:rPr lang="en-GB" sz="2000" dirty="0" smtClean="0">
                <a:latin typeface="Candara" pitchFamily="34" charset="0"/>
              </a:rPr>
              <a:t>and </a:t>
            </a:r>
            <a:r>
              <a:rPr lang="en-GB" sz="2000" b="1" dirty="0" smtClean="0">
                <a:solidFill>
                  <a:srgbClr val="0033CC"/>
                </a:solidFill>
                <a:latin typeface="Candara" pitchFamily="34" charset="0"/>
              </a:rPr>
              <a:t>inferior sensory ganglia</a:t>
            </a:r>
            <a:r>
              <a:rPr lang="en-GB" sz="2000" dirty="0" smtClean="0">
                <a:latin typeface="Candara" pitchFamily="34" charset="0"/>
              </a:rPr>
              <a:t> are located on the nerve as it passes through the foramen. </a:t>
            </a:r>
          </a:p>
          <a:p>
            <a:pPr>
              <a:buFont typeface="Wingdings" pitchFamily="2" charset="2"/>
              <a:buChar char="v"/>
            </a:pPr>
            <a:endParaRPr lang="en-GB" sz="2000" dirty="0" smtClean="0">
              <a:latin typeface="Candara" pitchFamily="34" charset="0"/>
            </a:endParaRPr>
          </a:p>
          <a:p>
            <a:pPr>
              <a:buFont typeface="Wingdings" pitchFamily="2" charset="2"/>
              <a:buChar char="v"/>
            </a:pPr>
            <a:r>
              <a:rPr lang="en-GB" sz="2000" dirty="0" smtClean="0">
                <a:latin typeface="Candara" pitchFamily="34" charset="0"/>
              </a:rPr>
              <a:t>The glossopharyngeal nerve then descends through the upper part of the neck </a:t>
            </a:r>
            <a:r>
              <a:rPr lang="en-GB" sz="2000" b="1" dirty="0" smtClean="0">
                <a:solidFill>
                  <a:srgbClr val="0033CC"/>
                </a:solidFill>
                <a:latin typeface="Candara" pitchFamily="34" charset="0"/>
              </a:rPr>
              <a:t>to the back of the tongue </a:t>
            </a:r>
            <a:endParaRPr lang="en-GB" sz="2000" b="1" dirty="0">
              <a:solidFill>
                <a:srgbClr val="0033CC"/>
              </a:solidFill>
              <a:latin typeface="Candara" pitchFamily="34" charset="0"/>
            </a:endParaRPr>
          </a:p>
        </p:txBody>
      </p:sp>
      <p:pic>
        <p:nvPicPr>
          <p:cNvPr id="16386" name="Picture 2" descr="http://jacusers.johnabbott.qc.ca/~paul.anderson/806%20LAB%20ANSWERS/BRAINLAB/glossopharyngealIX.JPG"/>
          <p:cNvPicPr>
            <a:picLocks noChangeAspect="1" noChangeArrowheads="1"/>
          </p:cNvPicPr>
          <p:nvPr/>
        </p:nvPicPr>
        <p:blipFill>
          <a:blip r:embed="rId2" cstate="print"/>
          <a:srcRect/>
          <a:stretch>
            <a:fillRect/>
          </a:stretch>
        </p:blipFill>
        <p:spPr bwMode="auto">
          <a:xfrm>
            <a:off x="3463925" y="2438400"/>
            <a:ext cx="5070475" cy="4196256"/>
          </a:xfrm>
          <a:prstGeom prst="rect">
            <a:avLst/>
          </a:prstGeom>
          <a:noFill/>
          <a:ln w="76200">
            <a:solidFill>
              <a:srgbClr val="00CC00"/>
            </a:solidFill>
          </a:ln>
        </p:spPr>
      </p:pic>
      <p:sp>
        <p:nvSpPr>
          <p:cNvPr id="5" name="Date Placeholder 4"/>
          <p:cNvSpPr>
            <a:spLocks noGrp="1"/>
          </p:cNvSpPr>
          <p:nvPr>
            <p:ph type="dt" sz="half" idx="10"/>
          </p:nvPr>
        </p:nvSpPr>
        <p:spPr/>
        <p:txBody>
          <a:bodyPr/>
          <a:lstStyle/>
          <a:p>
            <a:r>
              <a:rPr lang="en-US" b="1" smtClean="0">
                <a:solidFill>
                  <a:srgbClr val="0033CC"/>
                </a:solidFill>
              </a:rPr>
              <a:t>Monday 8 March 2021</a:t>
            </a:r>
            <a:endParaRPr lang="en-US" b="1" dirty="0">
              <a:solidFill>
                <a:srgbClr val="0033CC"/>
              </a:solidFill>
            </a:endParaRPr>
          </a:p>
        </p:txBody>
      </p:sp>
      <p:sp>
        <p:nvSpPr>
          <p:cNvPr id="6" name="Slide Number Placeholder 5"/>
          <p:cNvSpPr>
            <a:spLocks noGrp="1"/>
          </p:cNvSpPr>
          <p:nvPr>
            <p:ph type="sldNum" sz="quarter" idx="12"/>
          </p:nvPr>
        </p:nvSpPr>
        <p:spPr>
          <a:xfrm>
            <a:off x="8610600" y="6356350"/>
            <a:ext cx="381000" cy="365125"/>
          </a:xfrm>
        </p:spPr>
        <p:txBody>
          <a:bodyPr/>
          <a:lstStyle/>
          <a:p>
            <a:fld id="{B6F15528-21DE-4FAA-801E-634DDDAF4B2B}" type="slidenum">
              <a:rPr lang="en-US" b="1" smtClean="0">
                <a:solidFill>
                  <a:srgbClr val="0033CC"/>
                </a:solidFill>
              </a:rPr>
              <a:pPr/>
              <a:t>3</a:t>
            </a:fld>
            <a:endParaRPr lang="en-US" b="1" dirty="0">
              <a:solidFill>
                <a:srgbClr val="0033CC"/>
              </a:solidFill>
            </a:endParaRPr>
          </a:p>
        </p:txBody>
      </p:sp>
      <p:sp>
        <p:nvSpPr>
          <p:cNvPr id="7" name="Footer Placeholder 6"/>
          <p:cNvSpPr>
            <a:spLocks noGrp="1"/>
          </p:cNvSpPr>
          <p:nvPr>
            <p:ph type="ftr" sz="quarter" idx="11"/>
          </p:nvPr>
        </p:nvSpPr>
        <p:spPr>
          <a:xfrm>
            <a:off x="-304800" y="6172200"/>
            <a:ext cx="2895600" cy="365125"/>
          </a:xfrm>
        </p:spPr>
        <p:txBody>
          <a:bodyPr/>
          <a:lstStyle/>
          <a:p>
            <a:r>
              <a:rPr lang="en-US" b="1" smtClean="0">
                <a:solidFill>
                  <a:srgbClr val="0033CC"/>
                </a:solidFill>
              </a:rPr>
              <a:t>Dr. Aiman Qais Afar</a:t>
            </a:r>
            <a:endParaRPr lang="en-US" b="1" dirty="0">
              <a:solidFill>
                <a:srgbClr val="0033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0033CC"/>
                </a:solidFill>
              </a:rPr>
              <a:t>Monday 8 March 2021</a:t>
            </a:r>
            <a:endParaRPr lang="en-US" b="1">
              <a:solidFill>
                <a:srgbClr val="0033CC"/>
              </a:solidFill>
            </a:endParaRPr>
          </a:p>
        </p:txBody>
      </p:sp>
      <p:sp>
        <p:nvSpPr>
          <p:cNvPr id="3" name="Footer Placeholder 2"/>
          <p:cNvSpPr>
            <a:spLocks noGrp="1"/>
          </p:cNvSpPr>
          <p:nvPr>
            <p:ph type="ftr" sz="quarter" idx="11"/>
          </p:nvPr>
        </p:nvSpPr>
        <p:spPr/>
        <p:txBody>
          <a:bodyPr/>
          <a:lstStyle/>
          <a:p>
            <a:r>
              <a:rPr lang="en-US" b="1" smtClean="0">
                <a:solidFill>
                  <a:srgbClr val="0033CC"/>
                </a:solidFill>
              </a:rPr>
              <a:t>Dr. Aiman Qais Afar</a:t>
            </a:r>
            <a:endParaRPr lang="en-US" b="1">
              <a:solidFill>
                <a:srgbClr val="0033CC"/>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0033CC"/>
                </a:solidFill>
              </a:rPr>
              <a:pPr/>
              <a:t>4</a:t>
            </a:fld>
            <a:endParaRPr lang="en-US" b="1">
              <a:solidFill>
                <a:srgbClr val="0033CC"/>
              </a:solidFill>
            </a:endParaRPr>
          </a:p>
        </p:txBody>
      </p:sp>
      <p:sp>
        <p:nvSpPr>
          <p:cNvPr id="5" name="Rectangle 4"/>
          <p:cNvSpPr/>
          <p:nvPr/>
        </p:nvSpPr>
        <p:spPr>
          <a:xfrm>
            <a:off x="228600" y="990600"/>
            <a:ext cx="3812454" cy="461665"/>
          </a:xfrm>
          <a:prstGeom prst="rect">
            <a:avLst/>
          </a:prstGeom>
          <a:ln w="38100">
            <a:solidFill>
              <a:schemeClr val="tx1"/>
            </a:solidFill>
          </a:ln>
        </p:spPr>
        <p:txBody>
          <a:bodyPr wrap="none">
            <a:spAutoFit/>
          </a:bodyPr>
          <a:lstStyle/>
          <a:p>
            <a:pPr>
              <a:buFont typeface="Wingdings" pitchFamily="2" charset="2"/>
              <a:buChar char="v"/>
            </a:pPr>
            <a:r>
              <a:rPr lang="en-GB" sz="2400" b="1" dirty="0" smtClean="0">
                <a:solidFill>
                  <a:srgbClr val="FF0000"/>
                </a:solidFill>
              </a:rPr>
              <a:t>Somatic (Branchial) Motor</a:t>
            </a:r>
            <a:endParaRPr lang="en-GB" sz="2400" b="1" dirty="0">
              <a:solidFill>
                <a:srgbClr val="FF0000"/>
              </a:solidFill>
            </a:endParaRPr>
          </a:p>
        </p:txBody>
      </p:sp>
      <p:sp>
        <p:nvSpPr>
          <p:cNvPr id="6" name="Rectangle 5"/>
          <p:cNvSpPr/>
          <p:nvPr/>
        </p:nvSpPr>
        <p:spPr>
          <a:xfrm>
            <a:off x="4191000" y="990600"/>
            <a:ext cx="4727448" cy="461665"/>
          </a:xfrm>
          <a:prstGeom prst="rect">
            <a:avLst/>
          </a:prstGeom>
          <a:ln w="38100">
            <a:solidFill>
              <a:schemeClr val="tx1"/>
            </a:solidFill>
          </a:ln>
        </p:spPr>
        <p:txBody>
          <a:bodyPr wrap="none">
            <a:spAutoFit/>
          </a:bodyPr>
          <a:lstStyle/>
          <a:p>
            <a:pPr>
              <a:buFont typeface="Wingdings" pitchFamily="2" charset="2"/>
              <a:buChar char="v"/>
            </a:pPr>
            <a:r>
              <a:rPr lang="en-GB" sz="2400" b="1" dirty="0" smtClean="0">
                <a:solidFill>
                  <a:srgbClr val="FF0000"/>
                </a:solidFill>
              </a:rPr>
              <a:t>Visceral (Parasympathetic) Motor</a:t>
            </a:r>
            <a:endParaRPr lang="en-GB" sz="2400" b="1" dirty="0">
              <a:solidFill>
                <a:srgbClr val="FF0000"/>
              </a:solidFill>
            </a:endParaRPr>
          </a:p>
        </p:txBody>
      </p:sp>
      <p:sp>
        <p:nvSpPr>
          <p:cNvPr id="7" name="Rectangle 6"/>
          <p:cNvSpPr/>
          <p:nvPr/>
        </p:nvSpPr>
        <p:spPr>
          <a:xfrm>
            <a:off x="215374" y="1600200"/>
            <a:ext cx="3823226" cy="461665"/>
          </a:xfrm>
          <a:prstGeom prst="rect">
            <a:avLst/>
          </a:prstGeom>
          <a:ln w="38100">
            <a:solidFill>
              <a:schemeClr val="tx1"/>
            </a:solidFill>
          </a:ln>
        </p:spPr>
        <p:txBody>
          <a:bodyPr wrap="none">
            <a:spAutoFit/>
          </a:bodyPr>
          <a:lstStyle/>
          <a:p>
            <a:pPr>
              <a:buFont typeface="Wingdings" pitchFamily="2" charset="2"/>
              <a:buChar char="v"/>
            </a:pPr>
            <a:r>
              <a:rPr lang="en-GB" sz="2400" b="1" dirty="0" smtClean="0">
                <a:solidFill>
                  <a:srgbClr val="FF0000"/>
                </a:solidFill>
              </a:rPr>
              <a:t>Somatic (General) Sensory</a:t>
            </a:r>
            <a:endParaRPr lang="en-GB" sz="2400" b="1" dirty="0">
              <a:solidFill>
                <a:srgbClr val="FF0000"/>
              </a:solidFill>
            </a:endParaRPr>
          </a:p>
        </p:txBody>
      </p:sp>
      <p:sp>
        <p:nvSpPr>
          <p:cNvPr id="8" name="Rectangle 7"/>
          <p:cNvSpPr/>
          <p:nvPr/>
        </p:nvSpPr>
        <p:spPr>
          <a:xfrm>
            <a:off x="4267200" y="1600200"/>
            <a:ext cx="3358292" cy="461665"/>
          </a:xfrm>
          <a:prstGeom prst="rect">
            <a:avLst/>
          </a:prstGeom>
          <a:ln w="38100">
            <a:solidFill>
              <a:schemeClr val="tx1"/>
            </a:solidFill>
          </a:ln>
        </p:spPr>
        <p:txBody>
          <a:bodyPr wrap="none">
            <a:spAutoFit/>
          </a:bodyPr>
          <a:lstStyle/>
          <a:p>
            <a:pPr>
              <a:buFont typeface="Wingdings" pitchFamily="2" charset="2"/>
              <a:buChar char="v"/>
            </a:pPr>
            <a:r>
              <a:rPr lang="en-GB" sz="2400" b="1" dirty="0" smtClean="0">
                <a:solidFill>
                  <a:srgbClr val="FF0000"/>
                </a:solidFill>
              </a:rPr>
              <a:t>Special Sensory (Taste)</a:t>
            </a:r>
            <a:endParaRPr lang="en-GB" sz="2400" b="1" dirty="0">
              <a:solidFill>
                <a:srgbClr val="FF0000"/>
              </a:solidFill>
            </a:endParaRPr>
          </a:p>
        </p:txBody>
      </p:sp>
      <p:sp>
        <p:nvSpPr>
          <p:cNvPr id="9" name="Rectangle 8"/>
          <p:cNvSpPr/>
          <p:nvPr/>
        </p:nvSpPr>
        <p:spPr>
          <a:xfrm>
            <a:off x="76200" y="115669"/>
            <a:ext cx="2273379" cy="646331"/>
          </a:xfrm>
          <a:prstGeom prst="rect">
            <a:avLst/>
          </a:prstGeom>
          <a:ln w="57150">
            <a:solidFill>
              <a:srgbClr val="00FF00"/>
            </a:solidFill>
          </a:ln>
        </p:spPr>
        <p:txBody>
          <a:bodyPr wrap="none">
            <a:spAutoFit/>
          </a:bodyPr>
          <a:lstStyle/>
          <a:p>
            <a:r>
              <a:rPr lang="en-GB" sz="3600" b="1" dirty="0" smtClean="0">
                <a:solidFill>
                  <a:srgbClr val="FF0000"/>
                </a:solidFill>
              </a:rPr>
              <a:t>Functions: </a:t>
            </a:r>
            <a:endParaRPr lang="en-GB" sz="3600" b="1" dirty="0">
              <a:solidFill>
                <a:srgbClr val="FF0000"/>
              </a:solidFill>
            </a:endParaRPr>
          </a:p>
        </p:txBody>
      </p:sp>
      <p:pic>
        <p:nvPicPr>
          <p:cNvPr id="1026" name="Picture 2"/>
          <p:cNvPicPr>
            <a:picLocks noChangeAspect="1" noChangeArrowheads="1"/>
          </p:cNvPicPr>
          <p:nvPr/>
        </p:nvPicPr>
        <p:blipFill>
          <a:blip r:embed="rId2" cstate="print"/>
          <a:srcRect l="25769" t="22917" r="29722" b="31250"/>
          <a:stretch>
            <a:fillRect/>
          </a:stretch>
        </p:blipFill>
        <p:spPr bwMode="auto">
          <a:xfrm>
            <a:off x="1046018" y="2209800"/>
            <a:ext cx="7107382" cy="4114800"/>
          </a:xfrm>
          <a:prstGeom prst="rect">
            <a:avLst/>
          </a:prstGeom>
          <a:noFill/>
          <a:ln w="76200">
            <a:solidFill>
              <a:srgbClr val="00FF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2875"/>
            <a:ext cx="2133600" cy="365125"/>
          </a:xfrm>
        </p:spPr>
        <p:txBody>
          <a:bodyPr/>
          <a:lstStyle/>
          <a:p>
            <a:r>
              <a:rPr lang="en-US" b="1" smtClean="0">
                <a:solidFill>
                  <a:srgbClr val="FF0000"/>
                </a:solidFill>
              </a:rPr>
              <a:t>Monday 8 March 2021</a:t>
            </a:r>
            <a:endParaRPr lang="en-US" b="1">
              <a:solidFill>
                <a:srgbClr val="FF0000"/>
              </a:solidFill>
            </a:endParaRPr>
          </a:p>
        </p:txBody>
      </p:sp>
      <p:sp>
        <p:nvSpPr>
          <p:cNvPr id="3" name="Footer Placeholder 2"/>
          <p:cNvSpPr>
            <a:spLocks noGrp="1"/>
          </p:cNvSpPr>
          <p:nvPr>
            <p:ph type="ftr" sz="quarter" idx="11"/>
          </p:nvPr>
        </p:nvSpPr>
        <p:spPr>
          <a:xfrm>
            <a:off x="3124200" y="6492875"/>
            <a:ext cx="2895600" cy="365125"/>
          </a:xfrm>
        </p:spPr>
        <p:txBody>
          <a:bodyPr/>
          <a:lstStyle/>
          <a:p>
            <a:r>
              <a:rPr lang="en-US" b="1" smtClean="0">
                <a:solidFill>
                  <a:srgbClr val="FF0000"/>
                </a:solidFill>
              </a:rPr>
              <a:t>Dr. Aiman Qais Afar</a:t>
            </a:r>
            <a:endParaRPr lang="en-US" b="1">
              <a:solidFill>
                <a:srgbClr val="FF0000"/>
              </a:solidFill>
            </a:endParaRPr>
          </a:p>
        </p:txBody>
      </p:sp>
      <p:sp>
        <p:nvSpPr>
          <p:cNvPr id="4" name="Slide Number Placeholder 3"/>
          <p:cNvSpPr>
            <a:spLocks noGrp="1"/>
          </p:cNvSpPr>
          <p:nvPr>
            <p:ph type="sldNum" sz="quarter" idx="12"/>
          </p:nvPr>
        </p:nvSpPr>
        <p:spPr>
          <a:xfrm>
            <a:off x="6553200" y="6492875"/>
            <a:ext cx="2133600" cy="365125"/>
          </a:xfrm>
        </p:spPr>
        <p:txBody>
          <a:bodyPr/>
          <a:lstStyle/>
          <a:p>
            <a:fld id="{B6F15528-21DE-4FAA-801E-634DDDAF4B2B}" type="slidenum">
              <a:rPr lang="en-US" b="1" smtClean="0">
                <a:solidFill>
                  <a:srgbClr val="FF0000"/>
                </a:solidFill>
              </a:rPr>
              <a:pPr/>
              <a:t>5</a:t>
            </a:fld>
            <a:endParaRPr lang="en-US" b="1">
              <a:solidFill>
                <a:srgbClr val="FF0000"/>
              </a:solidFill>
            </a:endParaRPr>
          </a:p>
        </p:txBody>
      </p:sp>
      <p:sp>
        <p:nvSpPr>
          <p:cNvPr id="6" name="Rectangle 5"/>
          <p:cNvSpPr/>
          <p:nvPr/>
        </p:nvSpPr>
        <p:spPr>
          <a:xfrm>
            <a:off x="76200" y="751582"/>
            <a:ext cx="8610600" cy="1077218"/>
          </a:xfrm>
          <a:prstGeom prst="rect">
            <a:avLst/>
          </a:prstGeom>
        </p:spPr>
        <p:txBody>
          <a:bodyPr wrap="square">
            <a:spAutoFit/>
          </a:bodyPr>
          <a:lstStyle/>
          <a:p>
            <a:pPr>
              <a:buFont typeface="Wingdings" pitchFamily="2" charset="2"/>
              <a:buChar char="q"/>
            </a:pPr>
            <a:r>
              <a:rPr lang="en-GB" sz="2400" b="1" dirty="0" smtClean="0">
                <a:solidFill>
                  <a:srgbClr val="FF0000"/>
                </a:solidFill>
                <a:latin typeface="Candara" pitchFamily="34" charset="0"/>
              </a:rPr>
              <a:t>Somatic (Branchial) Motor</a:t>
            </a:r>
          </a:p>
          <a:p>
            <a:pPr>
              <a:buFont typeface="Wingdings" pitchFamily="2" charset="2"/>
              <a:buChar char="q"/>
            </a:pPr>
            <a:r>
              <a:rPr lang="en-GB" sz="2000" dirty="0" smtClean="0">
                <a:latin typeface="Candara" pitchFamily="34" charset="0"/>
              </a:rPr>
              <a:t>Motor fibers pass to one muscle, </a:t>
            </a:r>
            <a:r>
              <a:rPr lang="en-GB" sz="2000" b="1" dirty="0" smtClean="0">
                <a:solidFill>
                  <a:srgbClr val="0033CC"/>
                </a:solidFill>
                <a:latin typeface="Candara" pitchFamily="34" charset="0"/>
              </a:rPr>
              <a:t>the stylopharyngeus</a:t>
            </a:r>
            <a:r>
              <a:rPr lang="en-GB" sz="2000" dirty="0" smtClean="0">
                <a:latin typeface="Candara" pitchFamily="34" charset="0"/>
              </a:rPr>
              <a:t>, derived from the 3rd pharyngeal arch.</a:t>
            </a:r>
            <a:endParaRPr lang="en-GB" sz="2000" dirty="0">
              <a:latin typeface="Candara" pitchFamily="34" charset="0"/>
            </a:endParaRPr>
          </a:p>
        </p:txBody>
      </p:sp>
      <p:pic>
        <p:nvPicPr>
          <p:cNvPr id="8" name="Picture 2" descr="http://legacy.owensboro.kctcs.edu/gcaplan/anat/images/Image469.gif"/>
          <p:cNvPicPr>
            <a:picLocks noChangeAspect="1" noChangeArrowheads="1"/>
          </p:cNvPicPr>
          <p:nvPr/>
        </p:nvPicPr>
        <p:blipFill>
          <a:blip r:embed="rId2" cstate="print"/>
          <a:srcRect/>
          <a:stretch>
            <a:fillRect/>
          </a:stretch>
        </p:blipFill>
        <p:spPr bwMode="auto">
          <a:xfrm>
            <a:off x="2743200" y="1654472"/>
            <a:ext cx="6041966" cy="4781413"/>
          </a:xfrm>
          <a:prstGeom prst="rect">
            <a:avLst/>
          </a:prstGeom>
          <a:noFill/>
          <a:ln w="76200">
            <a:solidFill>
              <a:srgbClr val="00CC00"/>
            </a:solidFill>
          </a:ln>
        </p:spPr>
      </p:pic>
      <p:sp>
        <p:nvSpPr>
          <p:cNvPr id="9" name="Rectangle 8"/>
          <p:cNvSpPr/>
          <p:nvPr/>
        </p:nvSpPr>
        <p:spPr>
          <a:xfrm>
            <a:off x="76200" y="76200"/>
            <a:ext cx="5531066" cy="584775"/>
          </a:xfrm>
          <a:prstGeom prst="rect">
            <a:avLst/>
          </a:prstGeom>
          <a:ln w="57150">
            <a:solidFill>
              <a:srgbClr val="0033CC"/>
            </a:solidFill>
          </a:ln>
        </p:spPr>
        <p:txBody>
          <a:bodyPr wrap="none">
            <a:spAutoFit/>
          </a:bodyPr>
          <a:lstStyle/>
          <a:p>
            <a:r>
              <a:rPr lang="en-GB" sz="3200" b="1" dirty="0" smtClean="0">
                <a:solidFill>
                  <a:srgbClr val="FF0000"/>
                </a:solidFill>
              </a:rPr>
              <a:t>Glossopharyngeal Nerve  CN IX </a:t>
            </a:r>
            <a:endParaRPr lang="en-GB" sz="32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00" y="6416675"/>
            <a:ext cx="2133600" cy="365125"/>
          </a:xfrm>
        </p:spPr>
        <p:txBody>
          <a:bodyPr/>
          <a:lstStyle/>
          <a:p>
            <a:r>
              <a:rPr lang="en-US" b="1" smtClean="0">
                <a:solidFill>
                  <a:schemeClr val="accent6">
                    <a:lumMod val="50000"/>
                  </a:schemeClr>
                </a:solidFill>
              </a:rPr>
              <a:t>Monday 8 March 2021</a:t>
            </a:r>
            <a:endParaRPr lang="en-US" b="1">
              <a:solidFill>
                <a:schemeClr val="accent6">
                  <a:lumMod val="50000"/>
                </a:schemeClr>
              </a:solidFill>
            </a:endParaRPr>
          </a:p>
        </p:txBody>
      </p:sp>
      <p:sp>
        <p:nvSpPr>
          <p:cNvPr id="3" name="Footer Placeholder 2"/>
          <p:cNvSpPr>
            <a:spLocks noGrp="1"/>
          </p:cNvSpPr>
          <p:nvPr>
            <p:ph type="ftr" sz="quarter" idx="11"/>
          </p:nvPr>
        </p:nvSpPr>
        <p:spPr>
          <a:xfrm>
            <a:off x="-685800" y="6096000"/>
            <a:ext cx="2895600" cy="365125"/>
          </a:xfrm>
        </p:spPr>
        <p:txBody>
          <a:bodyPr/>
          <a:lstStyle/>
          <a:p>
            <a:r>
              <a:rPr lang="en-US" b="1" smtClean="0">
                <a:solidFill>
                  <a:schemeClr val="accent6">
                    <a:lumMod val="50000"/>
                  </a:schemeClr>
                </a:solidFill>
              </a:rPr>
              <a:t>Dr. Aiman Qais Afar</a:t>
            </a:r>
            <a:endParaRPr lang="en-US" b="1" dirty="0">
              <a:solidFill>
                <a:schemeClr val="accent6">
                  <a:lumMod val="50000"/>
                </a:schemeClr>
              </a:solidFill>
            </a:endParaRPr>
          </a:p>
        </p:txBody>
      </p:sp>
      <p:sp>
        <p:nvSpPr>
          <p:cNvPr id="4" name="Slide Number Placeholder 3"/>
          <p:cNvSpPr>
            <a:spLocks noGrp="1"/>
          </p:cNvSpPr>
          <p:nvPr>
            <p:ph type="sldNum" sz="quarter" idx="12"/>
          </p:nvPr>
        </p:nvSpPr>
        <p:spPr>
          <a:xfrm>
            <a:off x="6553200" y="6416675"/>
            <a:ext cx="2133600" cy="365125"/>
          </a:xfrm>
        </p:spPr>
        <p:txBody>
          <a:bodyPr/>
          <a:lstStyle/>
          <a:p>
            <a:fld id="{B6F15528-21DE-4FAA-801E-634DDDAF4B2B}" type="slidenum">
              <a:rPr lang="en-US" b="1" smtClean="0">
                <a:solidFill>
                  <a:schemeClr val="accent6">
                    <a:lumMod val="50000"/>
                  </a:schemeClr>
                </a:solidFill>
              </a:rPr>
              <a:pPr/>
              <a:t>6</a:t>
            </a:fld>
            <a:endParaRPr lang="en-US" b="1">
              <a:solidFill>
                <a:schemeClr val="accent6">
                  <a:lumMod val="50000"/>
                </a:schemeClr>
              </a:solidFill>
            </a:endParaRPr>
          </a:p>
        </p:txBody>
      </p:sp>
      <p:sp>
        <p:nvSpPr>
          <p:cNvPr id="5" name="Rectangle 4"/>
          <p:cNvSpPr/>
          <p:nvPr/>
        </p:nvSpPr>
        <p:spPr>
          <a:xfrm>
            <a:off x="76200" y="672405"/>
            <a:ext cx="8610600" cy="1384995"/>
          </a:xfrm>
          <a:prstGeom prst="rect">
            <a:avLst/>
          </a:prstGeom>
        </p:spPr>
        <p:txBody>
          <a:bodyPr wrap="square">
            <a:spAutoFit/>
          </a:bodyPr>
          <a:lstStyle/>
          <a:p>
            <a:pPr>
              <a:buFont typeface="Wingdings" pitchFamily="2" charset="2"/>
              <a:buChar char="q"/>
            </a:pPr>
            <a:r>
              <a:rPr lang="en-GB" sz="2400" b="1" dirty="0" smtClean="0">
                <a:solidFill>
                  <a:srgbClr val="FF0000"/>
                </a:solidFill>
                <a:latin typeface="Candara" pitchFamily="34" charset="0"/>
              </a:rPr>
              <a:t>Visceral (Parasympathetic) Motor</a:t>
            </a:r>
          </a:p>
          <a:p>
            <a:pPr>
              <a:buFont typeface="Wingdings" pitchFamily="2" charset="2"/>
              <a:buChar char="q"/>
            </a:pPr>
            <a:r>
              <a:rPr lang="en-GB" sz="2000" dirty="0" smtClean="0">
                <a:latin typeface="Candara" pitchFamily="34" charset="0"/>
              </a:rPr>
              <a:t>Following a circuitous route initially involving </a:t>
            </a:r>
            <a:r>
              <a:rPr lang="en-GB" sz="2000" b="1" dirty="0" smtClean="0">
                <a:solidFill>
                  <a:schemeClr val="accent6">
                    <a:lumMod val="50000"/>
                  </a:schemeClr>
                </a:solidFill>
                <a:latin typeface="Candara" pitchFamily="34" charset="0"/>
              </a:rPr>
              <a:t>the tympanic nerve</a:t>
            </a:r>
            <a:r>
              <a:rPr lang="en-GB" sz="2000" dirty="0" smtClean="0">
                <a:latin typeface="Candara" pitchFamily="34" charset="0"/>
              </a:rPr>
              <a:t>, </a:t>
            </a:r>
            <a:r>
              <a:rPr lang="en-GB" sz="2000" b="1" dirty="0" smtClean="0">
                <a:latin typeface="Candara" pitchFamily="34" charset="0"/>
              </a:rPr>
              <a:t>presynaptic parasympathetic fibers</a:t>
            </a:r>
            <a:r>
              <a:rPr lang="en-GB" sz="2000" dirty="0" smtClean="0">
                <a:latin typeface="Candara" pitchFamily="34" charset="0"/>
              </a:rPr>
              <a:t> are provided to </a:t>
            </a:r>
            <a:r>
              <a:rPr lang="en-GB" sz="2000" b="1" dirty="0" smtClean="0">
                <a:solidFill>
                  <a:schemeClr val="accent6">
                    <a:lumMod val="50000"/>
                  </a:schemeClr>
                </a:solidFill>
                <a:latin typeface="Candara" pitchFamily="34" charset="0"/>
              </a:rPr>
              <a:t>the otic ganglion </a:t>
            </a:r>
            <a:r>
              <a:rPr lang="en-GB" sz="2000" b="1" dirty="0" smtClean="0">
                <a:latin typeface="Candara" pitchFamily="34" charset="0"/>
              </a:rPr>
              <a:t>for innervation of the parotid gland. </a:t>
            </a:r>
            <a:endParaRPr lang="en-GB" sz="2000" b="1" dirty="0">
              <a:latin typeface="Candara" pitchFamily="34" charset="0"/>
            </a:endParaRPr>
          </a:p>
        </p:txBody>
      </p:sp>
      <p:pic>
        <p:nvPicPr>
          <p:cNvPr id="6" name="Picture 2"/>
          <p:cNvPicPr>
            <a:picLocks noChangeAspect="1" noChangeArrowheads="1"/>
          </p:cNvPicPr>
          <p:nvPr/>
        </p:nvPicPr>
        <p:blipFill>
          <a:blip r:embed="rId2" cstate="print"/>
          <a:srcRect l="28697" t="27083" r="30893" b="17709"/>
          <a:stretch>
            <a:fillRect/>
          </a:stretch>
        </p:blipFill>
        <p:spPr bwMode="auto">
          <a:xfrm>
            <a:off x="2286000" y="2133600"/>
            <a:ext cx="5867400" cy="4506843"/>
          </a:xfrm>
          <a:prstGeom prst="rect">
            <a:avLst/>
          </a:prstGeom>
          <a:noFill/>
          <a:ln w="76200">
            <a:solidFill>
              <a:srgbClr val="00FF00"/>
            </a:solidFill>
            <a:miter lim="800000"/>
            <a:headEnd/>
            <a:tailEnd/>
          </a:ln>
        </p:spPr>
      </p:pic>
      <p:sp>
        <p:nvSpPr>
          <p:cNvPr id="7" name="Rectangle 6"/>
          <p:cNvSpPr/>
          <p:nvPr/>
        </p:nvSpPr>
        <p:spPr>
          <a:xfrm>
            <a:off x="76200" y="76200"/>
            <a:ext cx="5531066" cy="584775"/>
          </a:xfrm>
          <a:prstGeom prst="rect">
            <a:avLst/>
          </a:prstGeom>
          <a:ln w="57150">
            <a:solidFill>
              <a:srgbClr val="0033CC"/>
            </a:solidFill>
          </a:ln>
        </p:spPr>
        <p:txBody>
          <a:bodyPr wrap="none">
            <a:spAutoFit/>
          </a:bodyPr>
          <a:lstStyle/>
          <a:p>
            <a:r>
              <a:rPr lang="en-GB" sz="3200" b="1" dirty="0" smtClean="0">
                <a:solidFill>
                  <a:srgbClr val="FF0000"/>
                </a:solidFill>
              </a:rPr>
              <a:t>Glossopharyngeal Nerve  CN IX </a:t>
            </a:r>
            <a:endParaRPr lang="en-GB" sz="32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2875"/>
            <a:ext cx="2133600" cy="365125"/>
          </a:xfrm>
        </p:spPr>
        <p:txBody>
          <a:bodyPr/>
          <a:lstStyle/>
          <a:p>
            <a:r>
              <a:rPr lang="en-US" b="1" smtClean="0">
                <a:solidFill>
                  <a:srgbClr val="0033CC"/>
                </a:solidFill>
              </a:rPr>
              <a:t>Monday 8 March 2021</a:t>
            </a:r>
            <a:endParaRPr lang="en-US" b="1">
              <a:solidFill>
                <a:srgbClr val="0033CC"/>
              </a:solidFill>
            </a:endParaRPr>
          </a:p>
        </p:txBody>
      </p:sp>
      <p:sp>
        <p:nvSpPr>
          <p:cNvPr id="3" name="Footer Placeholder 2"/>
          <p:cNvSpPr>
            <a:spLocks noGrp="1"/>
          </p:cNvSpPr>
          <p:nvPr>
            <p:ph type="ftr" sz="quarter" idx="11"/>
          </p:nvPr>
        </p:nvSpPr>
        <p:spPr>
          <a:xfrm>
            <a:off x="3124200" y="6492875"/>
            <a:ext cx="2895600" cy="365125"/>
          </a:xfrm>
        </p:spPr>
        <p:txBody>
          <a:bodyPr/>
          <a:lstStyle/>
          <a:p>
            <a:r>
              <a:rPr lang="en-US" b="1" smtClean="0">
                <a:solidFill>
                  <a:srgbClr val="0033CC"/>
                </a:solidFill>
              </a:rPr>
              <a:t>Dr. Aiman Qais Afar</a:t>
            </a:r>
            <a:endParaRPr lang="en-US" b="1">
              <a:solidFill>
                <a:srgbClr val="0033CC"/>
              </a:solidFill>
            </a:endParaRPr>
          </a:p>
        </p:txBody>
      </p:sp>
      <p:sp>
        <p:nvSpPr>
          <p:cNvPr id="4" name="Slide Number Placeholder 3"/>
          <p:cNvSpPr>
            <a:spLocks noGrp="1"/>
          </p:cNvSpPr>
          <p:nvPr>
            <p:ph type="sldNum" sz="quarter" idx="12"/>
          </p:nvPr>
        </p:nvSpPr>
        <p:spPr>
          <a:xfrm>
            <a:off x="6553200" y="6492875"/>
            <a:ext cx="2133600" cy="365125"/>
          </a:xfrm>
        </p:spPr>
        <p:txBody>
          <a:bodyPr/>
          <a:lstStyle/>
          <a:p>
            <a:fld id="{B6F15528-21DE-4FAA-801E-634DDDAF4B2B}" type="slidenum">
              <a:rPr lang="en-US" b="1" smtClean="0">
                <a:solidFill>
                  <a:srgbClr val="0033CC"/>
                </a:solidFill>
              </a:rPr>
              <a:pPr/>
              <a:t>7</a:t>
            </a:fld>
            <a:endParaRPr lang="en-US" b="1">
              <a:solidFill>
                <a:srgbClr val="0033CC"/>
              </a:solidFill>
            </a:endParaRPr>
          </a:p>
        </p:txBody>
      </p:sp>
      <p:sp>
        <p:nvSpPr>
          <p:cNvPr id="5" name="Rectangle 4"/>
          <p:cNvSpPr/>
          <p:nvPr/>
        </p:nvSpPr>
        <p:spPr>
          <a:xfrm>
            <a:off x="0" y="663476"/>
            <a:ext cx="8839200" cy="2000548"/>
          </a:xfrm>
          <a:prstGeom prst="rect">
            <a:avLst/>
          </a:prstGeom>
        </p:spPr>
        <p:txBody>
          <a:bodyPr wrap="square">
            <a:spAutoFit/>
          </a:bodyPr>
          <a:lstStyle/>
          <a:p>
            <a:pPr>
              <a:buFont typeface="Wingdings" pitchFamily="2" charset="2"/>
              <a:buChar char="q"/>
            </a:pPr>
            <a:r>
              <a:rPr lang="en-GB" sz="2400" b="1" dirty="0" smtClean="0">
                <a:solidFill>
                  <a:srgbClr val="FF0000"/>
                </a:solidFill>
                <a:latin typeface="Candara" pitchFamily="34" charset="0"/>
              </a:rPr>
              <a:t>Somatic (General) Sensory</a:t>
            </a:r>
            <a:endParaRPr lang="en-GB" sz="2000" dirty="0" smtClean="0">
              <a:latin typeface="Candara" pitchFamily="34" charset="0"/>
            </a:endParaRPr>
          </a:p>
          <a:p>
            <a:pPr>
              <a:buFont typeface="Wingdings" pitchFamily="2" charset="2"/>
              <a:buChar char="ü"/>
            </a:pPr>
            <a:r>
              <a:rPr lang="en-GB" sz="2000" b="1" dirty="0" smtClean="0">
                <a:solidFill>
                  <a:srgbClr val="FF0000"/>
                </a:solidFill>
                <a:latin typeface="Candara" pitchFamily="34" charset="0"/>
              </a:rPr>
              <a:t>The tympanic nerve.</a:t>
            </a:r>
          </a:p>
          <a:p>
            <a:pPr>
              <a:buFont typeface="Wingdings" pitchFamily="2" charset="2"/>
              <a:buChar char="ü"/>
            </a:pPr>
            <a:r>
              <a:rPr lang="en-GB" sz="2000" b="1" dirty="0" smtClean="0">
                <a:solidFill>
                  <a:srgbClr val="FF0000"/>
                </a:solidFill>
                <a:latin typeface="Candara" pitchFamily="34" charset="0"/>
              </a:rPr>
              <a:t>The carotid sinus nerve </a:t>
            </a:r>
            <a:r>
              <a:rPr lang="en-GB" sz="2000" b="1" dirty="0" smtClean="0">
                <a:solidFill>
                  <a:srgbClr val="7030A0"/>
                </a:solidFill>
                <a:latin typeface="Candara" pitchFamily="34" charset="0"/>
              </a:rPr>
              <a:t>to the carotid sinus</a:t>
            </a:r>
            <a:r>
              <a:rPr lang="en-GB" sz="2000" dirty="0" smtClean="0">
                <a:latin typeface="Candara" pitchFamily="34" charset="0"/>
              </a:rPr>
              <a:t>, a </a:t>
            </a:r>
            <a:r>
              <a:rPr lang="en-GB" sz="2000" b="1" dirty="0" err="1" smtClean="0">
                <a:solidFill>
                  <a:srgbClr val="0033CC"/>
                </a:solidFill>
                <a:latin typeface="Candara" pitchFamily="34" charset="0"/>
              </a:rPr>
              <a:t>baro</a:t>
            </a:r>
            <a:r>
              <a:rPr lang="en-GB" sz="2000" b="1" dirty="0" smtClean="0">
                <a:solidFill>
                  <a:srgbClr val="0033CC"/>
                </a:solidFill>
                <a:latin typeface="Candara" pitchFamily="34" charset="0"/>
              </a:rPr>
              <a:t>-(</a:t>
            </a:r>
            <a:r>
              <a:rPr lang="en-GB" sz="2000" b="1" dirty="0" err="1" smtClean="0">
                <a:solidFill>
                  <a:srgbClr val="0033CC"/>
                </a:solidFill>
                <a:latin typeface="Candara" pitchFamily="34" charset="0"/>
              </a:rPr>
              <a:t>presso</a:t>
            </a:r>
            <a:r>
              <a:rPr lang="en-GB" sz="2000" b="1" dirty="0" smtClean="0">
                <a:solidFill>
                  <a:srgbClr val="0033CC"/>
                </a:solidFill>
                <a:latin typeface="Candara" pitchFamily="34" charset="0"/>
              </a:rPr>
              <a:t>-) receptor </a:t>
            </a:r>
            <a:r>
              <a:rPr lang="en-GB" sz="2000" dirty="0" smtClean="0">
                <a:latin typeface="Candara" pitchFamily="34" charset="0"/>
              </a:rPr>
              <a:t>sensitive to </a:t>
            </a:r>
            <a:r>
              <a:rPr lang="en-GB" sz="2000" b="1" dirty="0" smtClean="0">
                <a:latin typeface="Candara" pitchFamily="34" charset="0"/>
              </a:rPr>
              <a:t>changes in blood pressure</a:t>
            </a:r>
            <a:r>
              <a:rPr lang="en-GB" sz="2000" dirty="0" smtClean="0">
                <a:latin typeface="Candara" pitchFamily="34" charset="0"/>
              </a:rPr>
              <a:t>, </a:t>
            </a:r>
          </a:p>
          <a:p>
            <a:pPr>
              <a:buFont typeface="Wingdings" pitchFamily="2" charset="2"/>
              <a:buChar char="ü"/>
            </a:pPr>
            <a:r>
              <a:rPr lang="en-GB" sz="2000" dirty="0" smtClean="0">
                <a:latin typeface="Candara" pitchFamily="34" charset="0"/>
              </a:rPr>
              <a:t>and </a:t>
            </a:r>
            <a:r>
              <a:rPr lang="en-GB" sz="2000" b="1" dirty="0" smtClean="0">
                <a:solidFill>
                  <a:srgbClr val="7030A0"/>
                </a:solidFill>
                <a:latin typeface="Candara" pitchFamily="34" charset="0"/>
              </a:rPr>
              <a:t>the carotid body</a:t>
            </a:r>
            <a:r>
              <a:rPr lang="en-GB" sz="2000" dirty="0" smtClean="0">
                <a:latin typeface="Candara" pitchFamily="34" charset="0"/>
              </a:rPr>
              <a:t>, a </a:t>
            </a:r>
            <a:r>
              <a:rPr lang="en-GB" sz="2000" b="1" dirty="0" smtClean="0">
                <a:solidFill>
                  <a:srgbClr val="0033CC"/>
                </a:solidFill>
                <a:latin typeface="Candara" pitchFamily="34" charset="0"/>
              </a:rPr>
              <a:t>chemoreceptor sensitive to blood gas (oxygen and carbon dioxide levels).</a:t>
            </a:r>
          </a:p>
        </p:txBody>
      </p:sp>
      <p:sp>
        <p:nvSpPr>
          <p:cNvPr id="8" name="Rectangle 7"/>
          <p:cNvSpPr/>
          <p:nvPr/>
        </p:nvSpPr>
        <p:spPr>
          <a:xfrm>
            <a:off x="76200" y="76200"/>
            <a:ext cx="5531066" cy="584775"/>
          </a:xfrm>
          <a:prstGeom prst="rect">
            <a:avLst/>
          </a:prstGeom>
          <a:ln w="57150">
            <a:solidFill>
              <a:srgbClr val="0033CC"/>
            </a:solidFill>
          </a:ln>
        </p:spPr>
        <p:txBody>
          <a:bodyPr wrap="none">
            <a:spAutoFit/>
          </a:bodyPr>
          <a:lstStyle/>
          <a:p>
            <a:r>
              <a:rPr lang="en-GB" sz="3200" b="1" dirty="0" smtClean="0">
                <a:solidFill>
                  <a:srgbClr val="FF0000"/>
                </a:solidFill>
              </a:rPr>
              <a:t>Glossopharyngeal Nerve  CN IX </a:t>
            </a:r>
            <a:endParaRPr lang="en-GB" sz="3200" b="1" dirty="0">
              <a:solidFill>
                <a:srgbClr val="FF0000"/>
              </a:solidFill>
            </a:endParaRPr>
          </a:p>
        </p:txBody>
      </p:sp>
      <p:pic>
        <p:nvPicPr>
          <p:cNvPr id="9" name="Picture 2" descr="http://legacy.owensboro.kctcs.edu/gcaplan/anat/images/Image469.gif"/>
          <p:cNvPicPr>
            <a:picLocks noChangeAspect="1" noChangeArrowheads="1"/>
          </p:cNvPicPr>
          <p:nvPr/>
        </p:nvPicPr>
        <p:blipFill>
          <a:blip r:embed="rId2" cstate="print"/>
          <a:srcRect/>
          <a:stretch>
            <a:fillRect/>
          </a:stretch>
        </p:blipFill>
        <p:spPr bwMode="auto">
          <a:xfrm>
            <a:off x="3048000" y="2403315"/>
            <a:ext cx="5051366" cy="3997485"/>
          </a:xfrm>
          <a:prstGeom prst="rect">
            <a:avLst/>
          </a:prstGeom>
          <a:noFill/>
          <a:ln w="76200">
            <a:solidFill>
              <a:srgbClr val="00CC0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69075"/>
            <a:ext cx="2133600" cy="365125"/>
          </a:xfrm>
        </p:spPr>
        <p:txBody>
          <a:bodyPr/>
          <a:lstStyle/>
          <a:p>
            <a:r>
              <a:rPr lang="en-US" b="1" smtClean="0">
                <a:solidFill>
                  <a:srgbClr val="0033CC"/>
                </a:solidFill>
              </a:rPr>
              <a:t>Monday 8 March 2021</a:t>
            </a:r>
            <a:endParaRPr lang="en-US" b="1">
              <a:solidFill>
                <a:srgbClr val="0033CC"/>
              </a:solidFill>
            </a:endParaRPr>
          </a:p>
        </p:txBody>
      </p:sp>
      <p:sp>
        <p:nvSpPr>
          <p:cNvPr id="3" name="Footer Placeholder 2"/>
          <p:cNvSpPr>
            <a:spLocks noGrp="1"/>
          </p:cNvSpPr>
          <p:nvPr>
            <p:ph type="ftr" sz="quarter" idx="11"/>
          </p:nvPr>
        </p:nvSpPr>
        <p:spPr>
          <a:xfrm>
            <a:off x="3124200" y="6569075"/>
            <a:ext cx="2895600" cy="365125"/>
          </a:xfrm>
        </p:spPr>
        <p:txBody>
          <a:bodyPr/>
          <a:lstStyle/>
          <a:p>
            <a:r>
              <a:rPr lang="en-US" b="1" smtClean="0">
                <a:solidFill>
                  <a:srgbClr val="0033CC"/>
                </a:solidFill>
              </a:rPr>
              <a:t>Dr. Aiman Qais Afar</a:t>
            </a:r>
            <a:endParaRPr lang="en-US" b="1">
              <a:solidFill>
                <a:srgbClr val="0033CC"/>
              </a:solidFill>
            </a:endParaRPr>
          </a:p>
        </p:txBody>
      </p:sp>
      <p:sp>
        <p:nvSpPr>
          <p:cNvPr id="4" name="Slide Number Placeholder 3"/>
          <p:cNvSpPr>
            <a:spLocks noGrp="1"/>
          </p:cNvSpPr>
          <p:nvPr>
            <p:ph type="sldNum" sz="quarter" idx="12"/>
          </p:nvPr>
        </p:nvSpPr>
        <p:spPr>
          <a:xfrm>
            <a:off x="6553200" y="6569075"/>
            <a:ext cx="2133600" cy="365125"/>
          </a:xfrm>
        </p:spPr>
        <p:txBody>
          <a:bodyPr/>
          <a:lstStyle/>
          <a:p>
            <a:fld id="{B6F15528-21DE-4FAA-801E-634DDDAF4B2B}" type="slidenum">
              <a:rPr lang="en-US" b="1" smtClean="0">
                <a:solidFill>
                  <a:srgbClr val="0033CC"/>
                </a:solidFill>
              </a:rPr>
              <a:pPr/>
              <a:t>8</a:t>
            </a:fld>
            <a:endParaRPr lang="en-US" b="1">
              <a:solidFill>
                <a:srgbClr val="0033CC"/>
              </a:solidFill>
            </a:endParaRPr>
          </a:p>
        </p:txBody>
      </p:sp>
      <p:sp>
        <p:nvSpPr>
          <p:cNvPr id="5" name="Rectangle 4"/>
          <p:cNvSpPr/>
          <p:nvPr/>
        </p:nvSpPr>
        <p:spPr>
          <a:xfrm>
            <a:off x="0" y="675382"/>
            <a:ext cx="8686800" cy="1077218"/>
          </a:xfrm>
          <a:prstGeom prst="rect">
            <a:avLst/>
          </a:prstGeom>
        </p:spPr>
        <p:txBody>
          <a:bodyPr wrap="square">
            <a:spAutoFit/>
          </a:bodyPr>
          <a:lstStyle/>
          <a:p>
            <a:pPr>
              <a:buFont typeface="Wingdings" pitchFamily="2" charset="2"/>
              <a:buChar char="ü"/>
            </a:pPr>
            <a:r>
              <a:rPr lang="en-GB" sz="2400" b="1" dirty="0" smtClean="0">
                <a:solidFill>
                  <a:srgbClr val="FF0000"/>
                </a:solidFill>
                <a:latin typeface="Candara" pitchFamily="34" charset="0"/>
              </a:rPr>
              <a:t>The pharyngeal, tonsillar, and lingual nerves </a:t>
            </a:r>
            <a:r>
              <a:rPr lang="en-GB" sz="2000" b="1" dirty="0" smtClean="0">
                <a:solidFill>
                  <a:srgbClr val="0033CC"/>
                </a:solidFill>
                <a:latin typeface="Candara" pitchFamily="34" charset="0"/>
              </a:rPr>
              <a:t>to the mucosa of the oropharynx</a:t>
            </a:r>
            <a:r>
              <a:rPr lang="en-GB" sz="2000" dirty="0" smtClean="0">
                <a:latin typeface="Candara" pitchFamily="34" charset="0"/>
              </a:rPr>
              <a:t> and </a:t>
            </a:r>
            <a:r>
              <a:rPr lang="en-GB" sz="2000" b="1" dirty="0" smtClean="0">
                <a:solidFill>
                  <a:srgbClr val="0033CC"/>
                </a:solidFill>
                <a:latin typeface="Candara" pitchFamily="34" charset="0"/>
              </a:rPr>
              <a:t>isthmus of the </a:t>
            </a:r>
            <a:r>
              <a:rPr lang="en-GB" sz="2000" b="1" dirty="0" err="1" smtClean="0">
                <a:solidFill>
                  <a:srgbClr val="0033CC"/>
                </a:solidFill>
                <a:latin typeface="Candara" pitchFamily="34" charset="0"/>
              </a:rPr>
              <a:t>fauces</a:t>
            </a:r>
            <a:r>
              <a:rPr lang="en-GB" sz="2000" b="1" dirty="0" smtClean="0">
                <a:solidFill>
                  <a:srgbClr val="0033CC"/>
                </a:solidFill>
                <a:latin typeface="Candara" pitchFamily="34" charset="0"/>
              </a:rPr>
              <a:t> (L., throat), including palatine tonsil</a:t>
            </a:r>
            <a:r>
              <a:rPr lang="en-GB" sz="2000" dirty="0" smtClean="0">
                <a:latin typeface="Candara" pitchFamily="34" charset="0"/>
              </a:rPr>
              <a:t>, </a:t>
            </a:r>
            <a:r>
              <a:rPr lang="en-GB" sz="2000" b="1" dirty="0" smtClean="0">
                <a:solidFill>
                  <a:srgbClr val="0033CC"/>
                </a:solidFill>
                <a:latin typeface="Candara" pitchFamily="34" charset="0"/>
              </a:rPr>
              <a:t>soft palate,</a:t>
            </a:r>
            <a:r>
              <a:rPr lang="en-GB" sz="2000" dirty="0" smtClean="0">
                <a:latin typeface="Candara" pitchFamily="34" charset="0"/>
              </a:rPr>
              <a:t> and </a:t>
            </a:r>
            <a:r>
              <a:rPr lang="en-GB" sz="2000" b="1" dirty="0" smtClean="0">
                <a:solidFill>
                  <a:srgbClr val="0033CC"/>
                </a:solidFill>
                <a:latin typeface="Candara" pitchFamily="34" charset="0"/>
              </a:rPr>
              <a:t>posterior third of the tongue</a:t>
            </a:r>
            <a:r>
              <a:rPr lang="en-GB" sz="2000" dirty="0" smtClean="0">
                <a:latin typeface="Candara" pitchFamily="34" charset="0"/>
              </a:rPr>
              <a:t>. </a:t>
            </a:r>
            <a:endParaRPr lang="en-GB" sz="2000" dirty="0">
              <a:latin typeface="Candara" pitchFamily="34" charset="0"/>
            </a:endParaRPr>
          </a:p>
        </p:txBody>
      </p:sp>
      <p:pic>
        <p:nvPicPr>
          <p:cNvPr id="6" name="Picture 2"/>
          <p:cNvPicPr>
            <a:picLocks noChangeAspect="1" noChangeArrowheads="1"/>
          </p:cNvPicPr>
          <p:nvPr/>
        </p:nvPicPr>
        <p:blipFill>
          <a:blip r:embed="rId2" cstate="print"/>
          <a:srcRect l="26354" t="23958" r="31479" b="46875"/>
          <a:stretch>
            <a:fillRect/>
          </a:stretch>
        </p:blipFill>
        <p:spPr bwMode="auto">
          <a:xfrm>
            <a:off x="9677400" y="3352800"/>
            <a:ext cx="2743200" cy="1066800"/>
          </a:xfrm>
          <a:prstGeom prst="rect">
            <a:avLst/>
          </a:prstGeom>
          <a:noFill/>
          <a:ln w="57150">
            <a:solidFill>
              <a:srgbClr val="00FF00"/>
            </a:solidFill>
            <a:miter lim="800000"/>
            <a:headEnd/>
            <a:tailEnd/>
          </a:ln>
          <a:effectLst/>
        </p:spPr>
      </p:pic>
      <p:pic>
        <p:nvPicPr>
          <p:cNvPr id="8" name="Picture 2"/>
          <p:cNvPicPr>
            <a:picLocks noChangeAspect="1" noChangeArrowheads="1"/>
          </p:cNvPicPr>
          <p:nvPr/>
        </p:nvPicPr>
        <p:blipFill>
          <a:blip r:embed="rId3" cstate="print"/>
          <a:srcRect l="28697" t="27083" r="30893" b="17709"/>
          <a:stretch>
            <a:fillRect/>
          </a:stretch>
        </p:blipFill>
        <p:spPr bwMode="auto">
          <a:xfrm>
            <a:off x="2819400" y="1797195"/>
            <a:ext cx="6059714" cy="4654562"/>
          </a:xfrm>
          <a:prstGeom prst="rect">
            <a:avLst/>
          </a:prstGeom>
          <a:noFill/>
          <a:ln w="76200">
            <a:solidFill>
              <a:srgbClr val="00FF00"/>
            </a:solidFill>
            <a:miter lim="800000"/>
            <a:headEnd/>
            <a:tailEnd/>
          </a:ln>
        </p:spPr>
      </p:pic>
      <p:sp>
        <p:nvSpPr>
          <p:cNvPr id="13" name="Rectangle 12"/>
          <p:cNvSpPr/>
          <p:nvPr/>
        </p:nvSpPr>
        <p:spPr>
          <a:xfrm>
            <a:off x="152400" y="2438400"/>
            <a:ext cx="2514600" cy="3477875"/>
          </a:xfrm>
          <a:prstGeom prst="rect">
            <a:avLst/>
          </a:prstGeom>
        </p:spPr>
        <p:txBody>
          <a:bodyPr wrap="square">
            <a:spAutoFit/>
          </a:bodyPr>
          <a:lstStyle/>
          <a:p>
            <a:r>
              <a:rPr lang="en-GB" sz="2000" dirty="0" smtClean="0">
                <a:latin typeface="Candara" pitchFamily="34" charset="0"/>
              </a:rPr>
              <a:t>In addition to </a:t>
            </a:r>
            <a:r>
              <a:rPr lang="en-GB" sz="2000" b="1" dirty="0" smtClean="0">
                <a:solidFill>
                  <a:srgbClr val="C00000"/>
                </a:solidFill>
                <a:latin typeface="Candara" pitchFamily="34" charset="0"/>
              </a:rPr>
              <a:t>general sensation</a:t>
            </a:r>
            <a:r>
              <a:rPr lang="en-GB" sz="2000" b="1" dirty="0" smtClean="0">
                <a:latin typeface="Candara" pitchFamily="34" charset="0"/>
              </a:rPr>
              <a:t> (touch, pain, temperature), </a:t>
            </a:r>
          </a:p>
          <a:p>
            <a:endParaRPr lang="en-GB" sz="2000" b="1" dirty="0" smtClean="0">
              <a:solidFill>
                <a:srgbClr val="C00000"/>
              </a:solidFill>
              <a:latin typeface="Candara" pitchFamily="34" charset="0"/>
            </a:endParaRPr>
          </a:p>
          <a:p>
            <a:r>
              <a:rPr lang="en-GB" sz="2000" b="1" dirty="0" smtClean="0">
                <a:solidFill>
                  <a:srgbClr val="C00000"/>
                </a:solidFill>
                <a:latin typeface="Candara" pitchFamily="34" charset="0"/>
              </a:rPr>
              <a:t>tactile (actual or threatened) stimuli </a:t>
            </a:r>
            <a:r>
              <a:rPr lang="en-GB" sz="2000" dirty="0" smtClean="0">
                <a:latin typeface="Candara" pitchFamily="34" charset="0"/>
              </a:rPr>
              <a:t>determined to be unusual or unpleasant here </a:t>
            </a:r>
            <a:r>
              <a:rPr lang="en-GB" sz="2000" b="1" dirty="0" smtClean="0">
                <a:latin typeface="Candara" pitchFamily="34" charset="0"/>
              </a:rPr>
              <a:t>may evoke the gag reflex or even vomiting.</a:t>
            </a:r>
            <a:endParaRPr lang="en-GB" sz="2000" b="1" dirty="0">
              <a:latin typeface="Candara" pitchFamily="34" charset="0"/>
            </a:endParaRPr>
          </a:p>
        </p:txBody>
      </p:sp>
      <p:sp>
        <p:nvSpPr>
          <p:cNvPr id="14" name="Rectangle 13"/>
          <p:cNvSpPr/>
          <p:nvPr/>
        </p:nvSpPr>
        <p:spPr>
          <a:xfrm>
            <a:off x="76200" y="76200"/>
            <a:ext cx="5531066" cy="584775"/>
          </a:xfrm>
          <a:prstGeom prst="rect">
            <a:avLst/>
          </a:prstGeom>
          <a:ln w="57150">
            <a:solidFill>
              <a:srgbClr val="0033CC"/>
            </a:solidFill>
          </a:ln>
        </p:spPr>
        <p:txBody>
          <a:bodyPr wrap="none">
            <a:spAutoFit/>
          </a:bodyPr>
          <a:lstStyle/>
          <a:p>
            <a:r>
              <a:rPr lang="en-GB" sz="3200" b="1" dirty="0" smtClean="0">
                <a:solidFill>
                  <a:srgbClr val="FF0000"/>
                </a:solidFill>
              </a:rPr>
              <a:t>Glossopharyngeal Nerve  CN IX </a:t>
            </a:r>
            <a:endParaRPr lang="en-GB" sz="32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0033CC"/>
                </a:solidFill>
              </a:rPr>
              <a:t>Monday 8 March 2021</a:t>
            </a:r>
            <a:endParaRPr lang="en-US" b="1">
              <a:solidFill>
                <a:srgbClr val="0033CC"/>
              </a:solidFill>
            </a:endParaRPr>
          </a:p>
        </p:txBody>
      </p:sp>
      <p:sp>
        <p:nvSpPr>
          <p:cNvPr id="3" name="Footer Placeholder 2"/>
          <p:cNvSpPr>
            <a:spLocks noGrp="1"/>
          </p:cNvSpPr>
          <p:nvPr>
            <p:ph type="ftr" sz="quarter" idx="11"/>
          </p:nvPr>
        </p:nvSpPr>
        <p:spPr/>
        <p:txBody>
          <a:bodyPr/>
          <a:lstStyle/>
          <a:p>
            <a:r>
              <a:rPr lang="en-US" b="1" smtClean="0">
                <a:solidFill>
                  <a:srgbClr val="0033CC"/>
                </a:solidFill>
              </a:rPr>
              <a:t>Dr. Aiman Qais Afar</a:t>
            </a:r>
            <a:endParaRPr lang="en-US" b="1">
              <a:solidFill>
                <a:srgbClr val="0033CC"/>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0033CC"/>
                </a:solidFill>
              </a:rPr>
              <a:pPr/>
              <a:t>9</a:t>
            </a:fld>
            <a:endParaRPr lang="en-US" b="1">
              <a:solidFill>
                <a:srgbClr val="0033CC"/>
              </a:solidFill>
            </a:endParaRPr>
          </a:p>
        </p:txBody>
      </p:sp>
      <p:sp>
        <p:nvSpPr>
          <p:cNvPr id="5" name="Rectangle 4"/>
          <p:cNvSpPr/>
          <p:nvPr/>
        </p:nvSpPr>
        <p:spPr>
          <a:xfrm>
            <a:off x="76200" y="751582"/>
            <a:ext cx="8458200" cy="1077218"/>
          </a:xfrm>
          <a:prstGeom prst="rect">
            <a:avLst/>
          </a:prstGeom>
        </p:spPr>
        <p:txBody>
          <a:bodyPr wrap="square">
            <a:spAutoFit/>
          </a:bodyPr>
          <a:lstStyle/>
          <a:p>
            <a:pPr>
              <a:buFont typeface="Wingdings" pitchFamily="2" charset="2"/>
              <a:buChar char="q"/>
            </a:pPr>
            <a:r>
              <a:rPr lang="en-GB" sz="2400" b="1" dirty="0" smtClean="0">
                <a:solidFill>
                  <a:srgbClr val="FF0000"/>
                </a:solidFill>
                <a:latin typeface="Candara" pitchFamily="34" charset="0"/>
              </a:rPr>
              <a:t>Special Sensory (Taste)</a:t>
            </a:r>
          </a:p>
          <a:p>
            <a:r>
              <a:rPr lang="en-GB" sz="2000" dirty="0" smtClean="0">
                <a:latin typeface="Candara" pitchFamily="34" charset="0"/>
              </a:rPr>
              <a:t>Taste fibers are conveyed from </a:t>
            </a:r>
            <a:r>
              <a:rPr lang="en-GB" sz="2000" b="1" dirty="0" smtClean="0">
                <a:solidFill>
                  <a:srgbClr val="0033CC"/>
                </a:solidFill>
                <a:latin typeface="Candara" pitchFamily="34" charset="0"/>
              </a:rPr>
              <a:t>the posterior third of the tongue </a:t>
            </a:r>
            <a:r>
              <a:rPr lang="en-GB" sz="2000" dirty="0" smtClean="0">
                <a:latin typeface="Candara" pitchFamily="34" charset="0"/>
              </a:rPr>
              <a:t>to the sensory ganglia, </a:t>
            </a:r>
            <a:r>
              <a:rPr lang="en-GB" sz="2000" b="1" dirty="0" smtClean="0">
                <a:latin typeface="Candara" pitchFamily="34" charset="0"/>
              </a:rPr>
              <a:t>the superior and inferior ganglia </a:t>
            </a:r>
            <a:r>
              <a:rPr lang="en-GB" sz="2000" dirty="0" smtClean="0">
                <a:latin typeface="Candara" pitchFamily="34" charset="0"/>
              </a:rPr>
              <a:t>of </a:t>
            </a:r>
            <a:r>
              <a:rPr lang="en-GB" sz="2000" b="1" dirty="0" smtClean="0">
                <a:solidFill>
                  <a:srgbClr val="0033CC"/>
                </a:solidFill>
                <a:latin typeface="Candara" pitchFamily="34" charset="0"/>
              </a:rPr>
              <a:t>CN IX</a:t>
            </a:r>
            <a:endParaRPr lang="en-GB" sz="2000" b="1" dirty="0">
              <a:solidFill>
                <a:srgbClr val="0033CC"/>
              </a:solidFill>
              <a:latin typeface="Candara" pitchFamily="34" charset="0"/>
            </a:endParaRPr>
          </a:p>
        </p:txBody>
      </p:sp>
      <p:pic>
        <p:nvPicPr>
          <p:cNvPr id="6" name="Picture 2" descr="http://img.tfd.com/MosbyMD/thumb/glossopharyngeal-nerve.jpg"/>
          <p:cNvPicPr>
            <a:picLocks noChangeAspect="1" noChangeArrowheads="1"/>
          </p:cNvPicPr>
          <p:nvPr/>
        </p:nvPicPr>
        <p:blipFill>
          <a:blip r:embed="rId2" cstate="print"/>
          <a:srcRect/>
          <a:stretch>
            <a:fillRect/>
          </a:stretch>
        </p:blipFill>
        <p:spPr bwMode="auto">
          <a:xfrm>
            <a:off x="4572000" y="1843392"/>
            <a:ext cx="4212336" cy="4481208"/>
          </a:xfrm>
          <a:prstGeom prst="rect">
            <a:avLst/>
          </a:prstGeom>
          <a:noFill/>
          <a:ln w="57150">
            <a:solidFill>
              <a:srgbClr val="00CC00"/>
            </a:solidFill>
          </a:ln>
        </p:spPr>
      </p:pic>
      <p:sp>
        <p:nvSpPr>
          <p:cNvPr id="8" name="Rectangle 7"/>
          <p:cNvSpPr/>
          <p:nvPr/>
        </p:nvSpPr>
        <p:spPr>
          <a:xfrm>
            <a:off x="76200" y="76200"/>
            <a:ext cx="5531066" cy="584775"/>
          </a:xfrm>
          <a:prstGeom prst="rect">
            <a:avLst/>
          </a:prstGeom>
          <a:ln w="57150">
            <a:solidFill>
              <a:srgbClr val="0033CC"/>
            </a:solidFill>
          </a:ln>
        </p:spPr>
        <p:txBody>
          <a:bodyPr wrap="none">
            <a:spAutoFit/>
          </a:bodyPr>
          <a:lstStyle/>
          <a:p>
            <a:r>
              <a:rPr lang="en-GB" sz="3200" b="1" dirty="0" smtClean="0">
                <a:solidFill>
                  <a:srgbClr val="FF0000"/>
                </a:solidFill>
              </a:rPr>
              <a:t>Glossopharyngeal Nerve  CN IX </a:t>
            </a:r>
            <a:endParaRPr lang="en-GB" sz="32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62C041-E322-40A1-A04F-6545E440013C}"/>
</file>

<file path=customXml/itemProps2.xml><?xml version="1.0" encoding="utf-8"?>
<ds:datastoreItem xmlns:ds="http://schemas.openxmlformats.org/officeDocument/2006/customXml" ds:itemID="{4655DFFF-45B3-4FDF-9BA7-473F2FB96324}"/>
</file>

<file path=customXml/itemProps3.xml><?xml version="1.0" encoding="utf-8"?>
<ds:datastoreItem xmlns:ds="http://schemas.openxmlformats.org/officeDocument/2006/customXml" ds:itemID="{97AC74C2-83CF-4E39-A7AD-7EECA5BB5946}"/>
</file>

<file path=docProps/app.xml><?xml version="1.0" encoding="utf-8"?>
<Properties xmlns="http://schemas.openxmlformats.org/officeDocument/2006/extended-properties" xmlns:vt="http://schemas.openxmlformats.org/officeDocument/2006/docPropsVTypes">
  <TotalTime>857</TotalTime>
  <Words>1637</Words>
  <Application>Microsoft Office PowerPoint</Application>
  <PresentationFormat>On-screen Show (4:3)</PresentationFormat>
  <Paragraphs>204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Ayman</dc:creator>
  <cp:lastModifiedBy>Maher</cp:lastModifiedBy>
  <cp:revision>15</cp:revision>
  <dcterms:created xsi:type="dcterms:W3CDTF">2006-08-16T00:00:00Z</dcterms:created>
  <dcterms:modified xsi:type="dcterms:W3CDTF">2021-03-07T09:39:35Z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