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embeddedFontLst>
    <p:embeddedFont>
      <p:font typeface="PT Sans Narrow" panose="020B0604020202020204" charset="0"/>
      <p:regular r:id="rId18"/>
      <p:bold r:id="rId19"/>
    </p:embeddedFont>
    <p:embeddedFont>
      <p:font typeface="Rockwell" panose="02060603020205020403" pitchFamily="18" charset="0"/>
      <p:regular r:id="rId20"/>
      <p:bold r:id="rId21"/>
      <p:italic r:id="rId22"/>
      <p:boldItalic r:id="rId23"/>
    </p:embeddedFont>
    <p:embeddedFont>
      <p:font typeface="Open Sans" panose="020B0604020202020204" charset="0"/>
      <p:regular r:id="rId24"/>
      <p:bold r:id="rId25"/>
      <p:italic r:id="rId26"/>
      <p:boldItalic r:id="rId27"/>
    </p:embeddedFont>
    <p:embeddedFont>
      <p:font typeface="Wingdings 2" panose="05020102010507070707" pitchFamily="18" charset="2"/>
      <p:regular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-75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font" Target="fonts/font11.fntdata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font" Target="fonts/font10.fntdata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9103267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f952684528_0_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f952684528_0_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f959f288c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f959f288c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f952684528_0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f952684528_0_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f952684528_0_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f952684528_0_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f952684528_0_5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f952684528_0_5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f952684528_0_6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f952684528_0_6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f952684528_0_5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f952684528_0_5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f952684528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f952684528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f952684528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f952684528_0_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f952684528_0_6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f952684528_0_6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f952684528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f952684528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f952684528_0_6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f952684528_0_6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f952684528_0_6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f952684528_0_6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f952684528_0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f952684528_0_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7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sp>
        <p:nvSpPr>
          <p:cNvPr id="7" name="Rectangle 6"/>
          <p:cNvSpPr/>
          <p:nvPr/>
        </p:nvSpPr>
        <p:spPr>
          <a:xfrm>
            <a:off x="62932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2" y="1047540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2" y="2232487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8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7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3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3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7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9" y="3487856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1" y="3579919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9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564CF2E0-CCC4-4E1E-9902-C3C36AB3FDA4}" type="datetimeFigureOut">
              <a:rPr lang="en-US" smtClean="0"/>
              <a:t>3/8/2022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>
            <a:spLocks noGrp="1"/>
          </p:cNvSpPr>
          <p:nvPr>
            <p:ph type="subTitle" idx="1"/>
          </p:nvPr>
        </p:nvSpPr>
        <p:spPr>
          <a:xfrm>
            <a:off x="2115969" y="2919844"/>
            <a:ext cx="4762813" cy="138199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3200" b="1" dirty="0" smtClean="0"/>
              <a:t>Sadeen Ajarma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" sz="3200" b="1" dirty="0" smtClean="0"/>
              <a:t>Tasneem Alhesa</a:t>
            </a:r>
            <a:endParaRPr sz="3200" b="1" dirty="0"/>
          </a:p>
        </p:txBody>
      </p:sp>
      <p:sp>
        <p:nvSpPr>
          <p:cNvPr id="66" name="Google Shape;66;p13"/>
          <p:cNvSpPr txBox="1">
            <a:spLocks noGrp="1"/>
          </p:cNvSpPr>
          <p:nvPr>
            <p:ph type="ctrTitle"/>
          </p:nvPr>
        </p:nvSpPr>
        <p:spPr>
          <a:xfrm>
            <a:off x="1003650" y="1418139"/>
            <a:ext cx="7136700" cy="10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Atrial Fibrillation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Treatment 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sz="1800" b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2" name="Google Shape;122;p2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1. Acute AFib in a hemodynamically </a:t>
            </a:r>
            <a:r>
              <a:rPr lang="en" b="1" dirty="0"/>
              <a:t>unstable patient:</a:t>
            </a:r>
            <a:r>
              <a:rPr lang="en" dirty="0"/>
              <a:t> Immediate electrical cardioversion to sinus rhythm 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/>
              <a:t>2. Acute AFib in a hemodynamically </a:t>
            </a:r>
            <a:r>
              <a:rPr lang="en" b="1" dirty="0"/>
              <a:t>stable patient </a:t>
            </a:r>
            <a:endParaRPr b="1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b="1" dirty="0"/>
              <a:t>a. Rate control:</a:t>
            </a:r>
            <a:endParaRPr b="1"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b="1" dirty="0"/>
              <a:t> </a:t>
            </a:r>
            <a:r>
              <a:rPr lang="en" dirty="0"/>
              <a:t>Target heart rate is &lt;110 bpm. β-Blockers are preferred agent, but are contraindicated in COPD and asthma. CCBs (such as diltiazem) are an alternative if patient does not have HFrEF. </a:t>
            </a:r>
            <a:r>
              <a:rPr lang="en-GB" dirty="0"/>
              <a:t>T</a:t>
            </a:r>
            <a:r>
              <a:rPr lang="en" dirty="0"/>
              <a:t>hird choice of drug is digoxin.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2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29" name="Google Shape;129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0"/>
            <a:ext cx="85206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4"/>
          <p:cNvSpPr txBox="1">
            <a:spLocks noGrp="1"/>
          </p:cNvSpPr>
          <p:nvPr>
            <p:ph type="body" idx="1"/>
          </p:nvPr>
        </p:nvSpPr>
        <p:spPr>
          <a:xfrm>
            <a:off x="311700" y="298950"/>
            <a:ext cx="8520600" cy="454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b. Anticoagulation</a:t>
            </a:r>
            <a:r>
              <a:rPr lang="en"/>
              <a:t> to prevent cardioembolic cerebrovascular accident (CVA). </a:t>
            </a:r>
            <a:r>
              <a:rPr lang="en">
                <a:solidFill>
                  <a:srgbClr val="FF0000"/>
                </a:solidFill>
              </a:rPr>
              <a:t>CHA2DS2-VASc</a:t>
            </a:r>
            <a:r>
              <a:rPr lang="en"/>
              <a:t> is a scoring calculator used to estimate annual stroke risk in a patient with AFib or atrial flutter. The higher the score, the higher the annual stroke risk. For patients with CHADSVASC score &gt;1, anticoagulation is generally indicated unless high bleeding risk.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Choices of anticoagulants are: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1. </a:t>
            </a:r>
            <a:r>
              <a:rPr lang="en">
                <a:solidFill>
                  <a:srgbClr val="FF0000"/>
                </a:solidFill>
              </a:rPr>
              <a:t>Warfarin</a:t>
            </a:r>
            <a:endParaRPr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2. </a:t>
            </a:r>
            <a:r>
              <a:rPr lang="en">
                <a:solidFill>
                  <a:srgbClr val="FF0000"/>
                </a:solidFill>
              </a:rPr>
              <a:t>Direct oral anticoagulants</a:t>
            </a:r>
            <a:r>
              <a:rPr lang="en"/>
              <a:t> (DOACs) can be used. DOACs approved for AFib include </a:t>
            </a:r>
            <a:r>
              <a:rPr lang="en">
                <a:solidFill>
                  <a:srgbClr val="FF0000"/>
                </a:solidFill>
              </a:rPr>
              <a:t>factor Xa inhibitors</a:t>
            </a:r>
            <a:r>
              <a:rPr lang="en"/>
              <a:t> (apixaban, rivaroxaban, edoxaban) and </a:t>
            </a:r>
            <a:r>
              <a:rPr lang="en">
                <a:solidFill>
                  <a:srgbClr val="FF0000"/>
                </a:solidFill>
              </a:rPr>
              <a:t>direct thrombin inhibitors</a:t>
            </a:r>
            <a:r>
              <a:rPr lang="en"/>
              <a:t> (dabigatran). These agents do not require lab monitoring.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An INR of 2 to 3 is the anticoagulation goal range for warfarin. Acute warfarin-associated bleeding can be reversed with fresh frozen plasma (FFP).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5"/>
          <p:cNvSpPr txBox="1">
            <a:spLocks noGrp="1"/>
          </p:cNvSpPr>
          <p:nvPr>
            <p:ph type="body" idx="1"/>
          </p:nvPr>
        </p:nvSpPr>
        <p:spPr>
          <a:xfrm>
            <a:off x="311700" y="346150"/>
            <a:ext cx="8520600" cy="467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c. Rhythm control (cardioversion) </a:t>
            </a: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Candidates for cardioversion include those who are hemodynamically unstable, those who are symptomatic, and those who are having their first ever case of AFib.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If rhythm control is selected as a treatment strategy, electrical cardioversion is preferred over pharmacologic cardioversion. If AFib present for &gt;48 hours (or unknown period of time), </a:t>
            </a:r>
            <a:r>
              <a:rPr lang="en">
                <a:solidFill>
                  <a:srgbClr val="FF0000"/>
                </a:solidFill>
              </a:rPr>
              <a:t>risk of embolization during cardioversion is significant</a:t>
            </a:r>
            <a:r>
              <a:rPr lang="en"/>
              <a:t>. Anticoagulate patients for 3 weeks before and at least 4 weeks after cardioversion.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To avoid waiting 3 weeks for anticoagulation, obtain a transesophageal echocardiogram (TEE) to image the left atrium (LA). If no thrombus is present, start IV heparin and perform cardioversion within 24 hours. Patients still require 4 weeks of anticoagulation after cardioversion.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2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46" name="Google Shape;146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-165900"/>
            <a:ext cx="8520600" cy="5309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7"/>
          <p:cNvSpPr txBox="1">
            <a:spLocks noGrp="1"/>
          </p:cNvSpPr>
          <p:nvPr>
            <p:ph type="body" idx="1"/>
          </p:nvPr>
        </p:nvSpPr>
        <p:spPr>
          <a:xfrm>
            <a:off x="311700" y="1527350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>
              <a:solidFill>
                <a:schemeClr val="accent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                              THANK YOU!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Introduction  </a:t>
            </a:r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Atrial fibrillation (A-fib) is an irregular and often very rapid heart rhythm. </a:t>
            </a:r>
            <a:r>
              <a:rPr lang="en" sz="1900" b="1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It is the most common cardiac arrhythmia</a:t>
            </a:r>
            <a:r>
              <a:rPr lang="en" sz="190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, and can lead to blood clots in the heart, increase the risk of stroke, heart failure and other heart-related complications.</a:t>
            </a:r>
            <a:endParaRPr sz="1900"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en" sz="190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During atrial fibrillation, the heart's atria beat irregularly— out of sync with lower ventricles of the heart.</a:t>
            </a:r>
            <a:endParaRPr sz="1900"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8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General Characteristics</a:t>
            </a:r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Multiple foci of electricity in the atria mainly around pulmonary vein, fire continuously in a chaotic pattern, causing a totally irregular, rapid ventricular rate.</a:t>
            </a: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Instead of intermittently contracting, the atria quiver continuously. </a:t>
            </a:r>
            <a:endParaRPr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Atrial rate is over 400 bpm, but most impulses are blocked at the AV node so ventricular rate ranges between 75 and 175.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Patients with AFib and underlying heart disease are at a markedly increased risk for adverse events, such as thromboembolism.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Causes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sz="1800" b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5" name="Google Shape;85;p1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AutoNum type="arabicPeriod"/>
            </a:pPr>
            <a:r>
              <a:rPr lang="en" sz="1900" b="1"/>
              <a:t>Hypertension</a:t>
            </a:r>
            <a:r>
              <a:rPr lang="en" sz="1900"/>
              <a:t> (the most common)</a:t>
            </a:r>
            <a:endParaRPr sz="1900"/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AutoNum type="arabicPeriod"/>
            </a:pPr>
            <a:r>
              <a:rPr lang="en" sz="1900"/>
              <a:t>Heart failure</a:t>
            </a:r>
            <a:endParaRPr sz="1900"/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AutoNum type="arabicPeriod"/>
            </a:pPr>
            <a:r>
              <a:rPr lang="en" sz="1900"/>
              <a:t>Myocardial infarction</a:t>
            </a:r>
            <a:endParaRPr sz="1900"/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AutoNum type="arabicPeriod"/>
            </a:pPr>
            <a:r>
              <a:rPr lang="en" sz="1900"/>
              <a:t>Thyrotoxicosis</a:t>
            </a:r>
            <a:endParaRPr sz="1900"/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AutoNum type="arabicPeriod"/>
            </a:pPr>
            <a:r>
              <a:rPr lang="en" sz="1900"/>
              <a:t>Alcohol-related heart disease</a:t>
            </a:r>
            <a:endParaRPr sz="1900"/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AutoNum type="arabicPeriod"/>
            </a:pPr>
            <a:r>
              <a:rPr lang="en" sz="1900"/>
              <a:t>Mitral valve disease</a:t>
            </a:r>
            <a:endParaRPr sz="1900"/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AutoNum type="arabicPeriod"/>
            </a:pPr>
            <a:r>
              <a:rPr lang="en" sz="1900"/>
              <a:t>Infection: respiratory,urinary</a:t>
            </a:r>
            <a:endParaRPr sz="1900"/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AutoNum type="arabicPeriod"/>
            </a:pPr>
            <a:r>
              <a:rPr lang="en" sz="1900"/>
              <a:t>Following surgery, especially cardiothoracic surgery</a:t>
            </a:r>
            <a:endParaRPr sz="19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Classification </a:t>
            </a:r>
            <a:endParaRPr/>
          </a:p>
        </p:txBody>
      </p:sp>
      <p:sp>
        <p:nvSpPr>
          <p:cNvPr id="91" name="Google Shape;91;p1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 dirty="0"/>
              <a:t>Atrial fibrillation can be classified into: </a:t>
            </a:r>
            <a:endParaRPr sz="1900" dirty="0"/>
          </a:p>
          <a:p>
            <a:pPr marL="457200" lvl="0" indent="-349250" algn="l" rtl="0">
              <a:spcBef>
                <a:spcPts val="1200"/>
              </a:spcBef>
              <a:spcAft>
                <a:spcPts val="0"/>
              </a:spcAft>
              <a:buSzPts val="1900"/>
              <a:buAutoNum type="arabicPeriod"/>
            </a:pPr>
            <a:r>
              <a:rPr lang="en" sz="1900" b="1" dirty="0"/>
              <a:t>First episode:</a:t>
            </a:r>
            <a:r>
              <a:rPr lang="en" sz="1900" dirty="0"/>
              <a:t> only one diagnosed episode.</a:t>
            </a:r>
            <a:endParaRPr sz="1900" dirty="0"/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AutoNum type="arabicPeriod"/>
            </a:pPr>
            <a:r>
              <a:rPr lang="en" sz="1900" b="1" dirty="0"/>
              <a:t>Paroxysmal</a:t>
            </a:r>
            <a:r>
              <a:rPr lang="en" sz="1900" dirty="0"/>
              <a:t>: more than 2 episodes, self terminating, each lasts less than 7 days (most last &lt;24 hours) .</a:t>
            </a:r>
            <a:endParaRPr sz="1900" dirty="0"/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AutoNum type="arabicPeriod"/>
            </a:pPr>
            <a:r>
              <a:rPr lang="en" sz="1900" b="1" dirty="0"/>
              <a:t>Persistent: </a:t>
            </a:r>
            <a:r>
              <a:rPr lang="en" sz="1900" dirty="0"/>
              <a:t>more than 2 episodes, each lasts more than 7 days and less than 1 year.</a:t>
            </a:r>
            <a:endParaRPr sz="1900" dirty="0"/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AutoNum type="arabicPeriod"/>
            </a:pPr>
            <a:r>
              <a:rPr lang="en-GB" sz="1900" b="1" dirty="0"/>
              <a:t>L</a:t>
            </a:r>
            <a:r>
              <a:rPr lang="en" sz="1900" b="1" dirty="0"/>
              <a:t>ong standing persistent</a:t>
            </a:r>
            <a:r>
              <a:rPr lang="en" sz="1900" dirty="0"/>
              <a:t>: lasts </a:t>
            </a:r>
            <a:r>
              <a:rPr lang="en-GB" sz="1900" dirty="0"/>
              <a:t>at least 12months</a:t>
            </a: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AutoNum type="arabicPeriod"/>
            </a:pPr>
            <a:r>
              <a:rPr lang="en-GB" sz="1900" b="1" dirty="0"/>
              <a:t>Permanent: </a:t>
            </a:r>
            <a:r>
              <a:rPr lang="en-GB" sz="1900" dirty="0"/>
              <a:t>continuous, it doesn’t end.</a:t>
            </a:r>
            <a:endParaRPr sz="1900" dirty="0"/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Clinical Features 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800" b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800" b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1800" b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7" name="Google Shape;97;p18"/>
          <p:cNvSpPr txBox="1">
            <a:spLocks noGrp="1"/>
          </p:cNvSpPr>
          <p:nvPr>
            <p:ph type="body" idx="1"/>
          </p:nvPr>
        </p:nvSpPr>
        <p:spPr>
          <a:xfrm>
            <a:off x="256075" y="12524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 sz="1900"/>
              <a:t>Fatigue and exertional dyspnea </a:t>
            </a:r>
            <a:endParaRPr sz="1900"/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AutoNum type="arabicPeriod"/>
            </a:pPr>
            <a:r>
              <a:rPr lang="en" sz="1900"/>
              <a:t>Palpitations, dizziness, angina, or syncope may be seen </a:t>
            </a:r>
            <a:endParaRPr sz="1900"/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AutoNum type="arabicPeriod"/>
            </a:pPr>
            <a:r>
              <a:rPr lang="en" sz="1900"/>
              <a:t>An irregularly irregular pulse </a:t>
            </a:r>
            <a:endParaRPr sz="1900"/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AutoNum type="arabicPeriod"/>
            </a:pPr>
            <a:r>
              <a:rPr lang="en" sz="1900"/>
              <a:t>Blood stasis (secondary to ineffective contraction) leads to formation of thrombi (often in the left atrial appendage), which can embolize to the brain, causing ischemic stroke</a:t>
            </a:r>
            <a:endParaRPr sz="1900"/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AutoNum type="arabicPeriod"/>
            </a:pPr>
            <a:r>
              <a:rPr lang="en" sz="1900">
                <a:highlight>
                  <a:srgbClr val="FFFFFF"/>
                </a:highlight>
              </a:rPr>
              <a:t>Some patients have no symptoms, a condition referred to as asymptomatic or "silent" AF.</a:t>
            </a:r>
            <a:endParaRPr sz="19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Complication of long-standing AFib </a:t>
            </a:r>
            <a:endParaRPr/>
          </a:p>
        </p:txBody>
      </p:sp>
      <p:sp>
        <p:nvSpPr>
          <p:cNvPr id="103" name="Google Shape;103;p1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" sz="1900" b="1"/>
              <a:t>Acute left heart failure </a:t>
            </a:r>
            <a:r>
              <a:rPr lang="en" sz="1900"/>
              <a:t>→ </a:t>
            </a:r>
            <a:r>
              <a:rPr lang="en" sz="1900" b="1"/>
              <a:t>pulmonary edema</a:t>
            </a:r>
            <a:endParaRPr sz="1900" b="1"/>
          </a:p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" sz="1900" b="1"/>
              <a:t>Thromboembolic events</a:t>
            </a:r>
            <a:r>
              <a:rPr lang="en" sz="1900"/>
              <a:t>: stroke/TIA, renal infarct, splenic infarct, intestinal ischemia, acute limb ischemia</a:t>
            </a:r>
            <a:endParaRPr sz="1900"/>
          </a:p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" sz="1900" b="1"/>
              <a:t>Life-threatening ventricular tachycardia</a:t>
            </a:r>
            <a:endParaRPr sz="1900" b="1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9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Diagnosis of patients with AF</a:t>
            </a:r>
            <a:endParaRPr/>
          </a:p>
        </p:txBody>
      </p:sp>
      <p:sp>
        <p:nvSpPr>
          <p:cNvPr id="109" name="Google Shape;109;p20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51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/>
              <a:t>History and physical examination:</a:t>
            </a:r>
            <a:r>
              <a:rPr lang="en"/>
              <a:t> identifies severity of symptoms with AF, as well as the clinical type (paroxysmal, persistent, first episode); also allows assessment of frequency and duration of AF, as well as identification of precipitating factors and presence of underlying heart or lung disease. 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/>
              <a:t>ECG:</a:t>
            </a:r>
            <a:r>
              <a:rPr lang="en"/>
              <a:t> verifies the rhythm and identifies prior MI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/>
              <a:t>Chest x-ray: </a:t>
            </a:r>
            <a:r>
              <a:rPr lang="en"/>
              <a:t>allows evaluation of lung parenchyma and identifies coexisting lung disease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/>
              <a:t>Echocardiogram</a:t>
            </a:r>
            <a:endParaRPr b="1"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/>
              <a:t>Thyroid function tests:</a:t>
            </a:r>
            <a:r>
              <a:rPr lang="en"/>
              <a:t> exclude hyperthyroidism as a cause of AF 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1"/>
          <p:cNvSpPr txBox="1">
            <a:spLocks noGrp="1"/>
          </p:cNvSpPr>
          <p:nvPr>
            <p:ph type="title"/>
          </p:nvPr>
        </p:nvSpPr>
        <p:spPr>
          <a:xfrm>
            <a:off x="311700" y="351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ECG Findings </a:t>
            </a:r>
            <a:endParaRPr/>
          </a:p>
        </p:txBody>
      </p:sp>
      <p:sp>
        <p:nvSpPr>
          <p:cNvPr id="115" name="Google Shape;115;p21"/>
          <p:cNvSpPr txBox="1">
            <a:spLocks noGrp="1"/>
          </p:cNvSpPr>
          <p:nvPr>
            <p:ph type="body" idx="1"/>
          </p:nvPr>
        </p:nvSpPr>
        <p:spPr>
          <a:xfrm>
            <a:off x="117050" y="1309088"/>
            <a:ext cx="8520600" cy="346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 b="1"/>
              <a:t>Irregularly irregular rhythm:</a:t>
            </a:r>
            <a:endParaRPr sz="1900" b="1"/>
          </a:p>
          <a:p>
            <a:pPr marL="0" lvl="0" indent="0" algn="l" rtl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900"/>
              <a:t>Irregular RR intervals and </a:t>
            </a:r>
            <a:endParaRPr sz="1900"/>
          </a:p>
          <a:p>
            <a:pPr marL="0" lvl="0" indent="0" algn="l" rtl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900"/>
              <a:t>excessively rapid series of tiny,</a:t>
            </a:r>
            <a:endParaRPr sz="1900"/>
          </a:p>
          <a:p>
            <a:pPr marL="0" lvl="0" indent="0" algn="l" rtl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900"/>
              <a:t>erratic spikes on ECG with a </a:t>
            </a:r>
            <a:endParaRPr sz="1900"/>
          </a:p>
          <a:p>
            <a:pPr marL="0" lvl="0" indent="0" algn="l" rtl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900"/>
              <a:t>wavy baseline (F wave) </a:t>
            </a:r>
            <a:endParaRPr sz="1900"/>
          </a:p>
          <a:p>
            <a:pPr marL="0" lvl="0" indent="0" algn="l" rtl="0">
              <a:lnSpc>
                <a:spcPct val="8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900"/>
              <a:t>and no identifiable P waves</a:t>
            </a:r>
            <a:endParaRPr sz="1900"/>
          </a:p>
        </p:txBody>
      </p:sp>
      <p:pic>
        <p:nvPicPr>
          <p:cNvPr id="116" name="Google Shape;116;p21"/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3809175" y="1058425"/>
            <a:ext cx="5334825" cy="3248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25</TotalTime>
  <Words>842</Words>
  <Application>Microsoft Office PowerPoint</Application>
  <PresentationFormat>On-screen Show (16:9)</PresentationFormat>
  <Paragraphs>68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PT Sans Narrow</vt:lpstr>
      <vt:lpstr>Rockwell</vt:lpstr>
      <vt:lpstr>Open Sans</vt:lpstr>
      <vt:lpstr>Wingdings 2</vt:lpstr>
      <vt:lpstr>Equity</vt:lpstr>
      <vt:lpstr>Atrial Fibrillation </vt:lpstr>
      <vt:lpstr>Introduction  </vt:lpstr>
      <vt:lpstr>General Characteristics</vt:lpstr>
      <vt:lpstr>Causes </vt:lpstr>
      <vt:lpstr>Classification </vt:lpstr>
      <vt:lpstr>Clinical Features     </vt:lpstr>
      <vt:lpstr>Complication of long-standing AFib </vt:lpstr>
      <vt:lpstr>Diagnosis of patients with AF</vt:lpstr>
      <vt:lpstr>ECG Findings </vt:lpstr>
      <vt:lpstr>Treatment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Atrial Fibrillation </dc:title>
  <cp:lastModifiedBy>User</cp:lastModifiedBy>
  <cp:revision>4</cp:revision>
  <dcterms:modified xsi:type="dcterms:W3CDTF">2022-03-09T08:00:15Z</dcterms:modified>
</cp:coreProperties>
</file>