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9" r:id="rId1"/>
    <p:sldMasterId id="2147484591" r:id="rId2"/>
    <p:sldMasterId id="2147484603" r:id="rId3"/>
    <p:sldMasterId id="2147484615" r:id="rId4"/>
    <p:sldMasterId id="2147484627" r:id="rId5"/>
    <p:sldMasterId id="2147484639" r:id="rId6"/>
    <p:sldMasterId id="2147484651" r:id="rId7"/>
    <p:sldMasterId id="2147484663" r:id="rId8"/>
    <p:sldMasterId id="2147484675" r:id="rId9"/>
    <p:sldMasterId id="2147484687" r:id="rId10"/>
    <p:sldMasterId id="2147484699" r:id="rId11"/>
    <p:sldMasterId id="2147484711" r:id="rId12"/>
    <p:sldMasterId id="2147484735" r:id="rId13"/>
    <p:sldMasterId id="2147484747" r:id="rId14"/>
    <p:sldMasterId id="2147484759" r:id="rId15"/>
    <p:sldMasterId id="2147484771" r:id="rId16"/>
    <p:sldMasterId id="2147484783" r:id="rId17"/>
    <p:sldMasterId id="2147484795" r:id="rId18"/>
    <p:sldMasterId id="2147484807" r:id="rId19"/>
    <p:sldMasterId id="2147484819" r:id="rId20"/>
    <p:sldMasterId id="2147484831" r:id="rId21"/>
    <p:sldMasterId id="2147484843" r:id="rId22"/>
    <p:sldMasterId id="2147484855" r:id="rId23"/>
    <p:sldMasterId id="2147484867" r:id="rId24"/>
    <p:sldMasterId id="2147484879" r:id="rId25"/>
    <p:sldMasterId id="2147484891" r:id="rId26"/>
    <p:sldMasterId id="2147484903" r:id="rId27"/>
  </p:sldMasterIdLst>
  <p:notesMasterIdLst>
    <p:notesMasterId r:id="rId104"/>
  </p:notesMasterIdLst>
  <p:sldIdLst>
    <p:sldId id="548" r:id="rId28"/>
    <p:sldId id="549" r:id="rId29"/>
    <p:sldId id="550" r:id="rId30"/>
    <p:sldId id="551" r:id="rId31"/>
    <p:sldId id="552" r:id="rId32"/>
    <p:sldId id="553" r:id="rId33"/>
    <p:sldId id="554" r:id="rId34"/>
    <p:sldId id="555" r:id="rId35"/>
    <p:sldId id="556" r:id="rId36"/>
    <p:sldId id="557" r:id="rId37"/>
    <p:sldId id="558" r:id="rId38"/>
    <p:sldId id="559" r:id="rId39"/>
    <p:sldId id="560" r:id="rId40"/>
    <p:sldId id="561" r:id="rId41"/>
    <p:sldId id="562" r:id="rId42"/>
    <p:sldId id="563" r:id="rId43"/>
    <p:sldId id="564" r:id="rId44"/>
    <p:sldId id="565" r:id="rId45"/>
    <p:sldId id="566" r:id="rId46"/>
    <p:sldId id="567" r:id="rId47"/>
    <p:sldId id="568" r:id="rId48"/>
    <p:sldId id="569" r:id="rId49"/>
    <p:sldId id="570" r:id="rId50"/>
    <p:sldId id="571" r:id="rId51"/>
    <p:sldId id="523" r:id="rId52"/>
    <p:sldId id="524" r:id="rId53"/>
    <p:sldId id="525" r:id="rId54"/>
    <p:sldId id="526" r:id="rId55"/>
    <p:sldId id="527" r:id="rId56"/>
    <p:sldId id="528" r:id="rId57"/>
    <p:sldId id="529" r:id="rId58"/>
    <p:sldId id="530" r:id="rId59"/>
    <p:sldId id="531" r:id="rId60"/>
    <p:sldId id="532" r:id="rId61"/>
    <p:sldId id="533" r:id="rId62"/>
    <p:sldId id="534" r:id="rId63"/>
    <p:sldId id="535" r:id="rId64"/>
    <p:sldId id="536" r:id="rId65"/>
    <p:sldId id="537" r:id="rId66"/>
    <p:sldId id="538" r:id="rId67"/>
    <p:sldId id="539" r:id="rId68"/>
    <p:sldId id="540" r:id="rId69"/>
    <p:sldId id="541" r:id="rId70"/>
    <p:sldId id="542" r:id="rId71"/>
    <p:sldId id="543" r:id="rId72"/>
    <p:sldId id="544" r:id="rId73"/>
    <p:sldId id="545" r:id="rId74"/>
    <p:sldId id="546" r:id="rId75"/>
    <p:sldId id="547" r:id="rId76"/>
    <p:sldId id="495" r:id="rId77"/>
    <p:sldId id="496" r:id="rId78"/>
    <p:sldId id="497" r:id="rId79"/>
    <p:sldId id="498" r:id="rId80"/>
    <p:sldId id="499" r:id="rId81"/>
    <p:sldId id="500" r:id="rId82"/>
    <p:sldId id="501" r:id="rId83"/>
    <p:sldId id="502" r:id="rId84"/>
    <p:sldId id="503" r:id="rId85"/>
    <p:sldId id="504" r:id="rId86"/>
    <p:sldId id="505" r:id="rId87"/>
    <p:sldId id="506" r:id="rId88"/>
    <p:sldId id="508" r:id="rId89"/>
    <p:sldId id="509" r:id="rId90"/>
    <p:sldId id="510" r:id="rId91"/>
    <p:sldId id="511" r:id="rId92"/>
    <p:sldId id="512" r:id="rId93"/>
    <p:sldId id="513" r:id="rId94"/>
    <p:sldId id="514" r:id="rId95"/>
    <p:sldId id="515" r:id="rId96"/>
    <p:sldId id="516" r:id="rId97"/>
    <p:sldId id="517" r:id="rId98"/>
    <p:sldId id="518" r:id="rId99"/>
    <p:sldId id="519" r:id="rId100"/>
    <p:sldId id="520" r:id="rId101"/>
    <p:sldId id="521" r:id="rId102"/>
    <p:sldId id="522"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2" autoAdjust="0"/>
    <p:restoredTop sz="88727" autoAdjust="0"/>
  </p:normalViewPr>
  <p:slideViewPr>
    <p:cSldViewPr snapToGrid="0">
      <p:cViewPr varScale="1">
        <p:scale>
          <a:sx n="65" d="100"/>
          <a:sy n="65" d="100"/>
        </p:scale>
        <p:origin x="90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6" Type="http://schemas.openxmlformats.org/officeDocument/2006/relationships/slideMaster" Target="slideMasters/slideMaster16.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5" Type="http://schemas.openxmlformats.org/officeDocument/2006/relationships/slideMaster" Target="slideMasters/slideMaster5.xml"/><Relationship Id="rId90" Type="http://schemas.openxmlformats.org/officeDocument/2006/relationships/slide" Target="slides/slide63.xml"/><Relationship Id="rId95" Type="http://schemas.openxmlformats.org/officeDocument/2006/relationships/slide" Target="slides/slide6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80" Type="http://schemas.openxmlformats.org/officeDocument/2006/relationships/slide" Target="slides/slide53.xml"/><Relationship Id="rId85" Type="http://schemas.openxmlformats.org/officeDocument/2006/relationships/slide" Target="slides/slide5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9.xml"/><Relationship Id="rId67"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65DDF-C6FE-4254-ABE9-F076EE0C2F74}"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n-US"/>
        </a:p>
      </dgm:t>
    </dgm:pt>
    <dgm:pt modelId="{BF7CC4B5-08E4-4FE2-81D3-777063AE4AB5}">
      <dgm:prSet/>
      <dgm:spPr/>
      <dgm:t>
        <a:bodyPr/>
        <a:lstStyle/>
        <a:p>
          <a:r>
            <a:rPr lang="en-US" dirty="0"/>
            <a:t>Introduction &amp;  Epidemiology </a:t>
          </a:r>
        </a:p>
      </dgm:t>
    </dgm:pt>
    <dgm:pt modelId="{849EDD00-DB62-44F5-935C-F9792CEA21AB}" type="parTrans" cxnId="{F0CF6D1E-D33E-43E0-89D1-515B5C7528B8}">
      <dgm:prSet/>
      <dgm:spPr/>
      <dgm:t>
        <a:bodyPr/>
        <a:lstStyle/>
        <a:p>
          <a:endParaRPr lang="en-US"/>
        </a:p>
      </dgm:t>
    </dgm:pt>
    <dgm:pt modelId="{FE778A03-A91D-41D6-AC4F-4BC2FC2D6D54}" type="sibTrans" cxnId="{F0CF6D1E-D33E-43E0-89D1-515B5C7528B8}">
      <dgm:prSet/>
      <dgm:spPr/>
      <dgm:t>
        <a:bodyPr/>
        <a:lstStyle/>
        <a:p>
          <a:endParaRPr lang="en-US"/>
        </a:p>
      </dgm:t>
    </dgm:pt>
    <dgm:pt modelId="{2496B650-44AA-4E2B-9E18-C4539C229779}">
      <dgm:prSet/>
      <dgm:spPr/>
      <dgm:t>
        <a:bodyPr/>
        <a:lstStyle/>
        <a:p>
          <a:r>
            <a:rPr lang="en-US"/>
            <a:t>C</a:t>
          </a:r>
          <a:r>
            <a:rPr lang="en-GB"/>
            <a:t>OMPLICATIONS </a:t>
          </a:r>
          <a:endParaRPr lang="en-US"/>
        </a:p>
      </dgm:t>
    </dgm:pt>
    <dgm:pt modelId="{FC3BED48-3D27-4D5F-BF19-3BD02570A69F}" type="parTrans" cxnId="{493AB322-094E-4DF5-8D76-CA32F61058D8}">
      <dgm:prSet/>
      <dgm:spPr/>
      <dgm:t>
        <a:bodyPr/>
        <a:lstStyle/>
        <a:p>
          <a:endParaRPr lang="en-US"/>
        </a:p>
      </dgm:t>
    </dgm:pt>
    <dgm:pt modelId="{8F73FE2B-44EC-489B-BFDA-328479B8C6C9}" type="sibTrans" cxnId="{493AB322-094E-4DF5-8D76-CA32F61058D8}">
      <dgm:prSet/>
      <dgm:spPr/>
      <dgm:t>
        <a:bodyPr/>
        <a:lstStyle/>
        <a:p>
          <a:endParaRPr lang="en-US"/>
        </a:p>
      </dgm:t>
    </dgm:pt>
    <dgm:pt modelId="{F7A162F4-6FD8-4533-8728-3CEBFC838380}">
      <dgm:prSet/>
      <dgm:spPr/>
      <dgm:t>
        <a:bodyPr/>
        <a:lstStyle/>
        <a:p>
          <a:r>
            <a:rPr lang="en-US"/>
            <a:t>D</a:t>
          </a:r>
          <a:r>
            <a:rPr lang="en-GB"/>
            <a:t>IAGNOSIS </a:t>
          </a:r>
          <a:endParaRPr lang="en-US"/>
        </a:p>
      </dgm:t>
    </dgm:pt>
    <dgm:pt modelId="{C5C74904-A243-4209-9CF3-6FB6C27D2752}" type="parTrans" cxnId="{2751A1D9-81B7-4FB7-B1E1-90E141B0CCE9}">
      <dgm:prSet/>
      <dgm:spPr/>
      <dgm:t>
        <a:bodyPr/>
        <a:lstStyle/>
        <a:p>
          <a:endParaRPr lang="en-US"/>
        </a:p>
      </dgm:t>
    </dgm:pt>
    <dgm:pt modelId="{910B1F98-DD66-46FE-B0F8-3D504044DC85}" type="sibTrans" cxnId="{2751A1D9-81B7-4FB7-B1E1-90E141B0CCE9}">
      <dgm:prSet/>
      <dgm:spPr/>
      <dgm:t>
        <a:bodyPr/>
        <a:lstStyle/>
        <a:p>
          <a:endParaRPr lang="en-US"/>
        </a:p>
      </dgm:t>
    </dgm:pt>
    <dgm:pt modelId="{3A2B0B28-7111-41E1-8FE0-328AEC73E4CA}">
      <dgm:prSet/>
      <dgm:spPr/>
      <dgm:t>
        <a:bodyPr/>
        <a:lstStyle/>
        <a:p>
          <a:r>
            <a:rPr lang="en-US"/>
            <a:t>MANAGEMENT</a:t>
          </a:r>
        </a:p>
      </dgm:t>
    </dgm:pt>
    <dgm:pt modelId="{A252AB91-FEEE-48E0-B10F-E9B8B2B601CE}" type="parTrans" cxnId="{E6B65390-80C6-4AB2-BC46-1F640F647304}">
      <dgm:prSet/>
      <dgm:spPr/>
      <dgm:t>
        <a:bodyPr/>
        <a:lstStyle/>
        <a:p>
          <a:endParaRPr lang="en-US"/>
        </a:p>
      </dgm:t>
    </dgm:pt>
    <dgm:pt modelId="{68BDA52B-F66D-4E20-B589-B5C1FB1C7BE6}" type="sibTrans" cxnId="{E6B65390-80C6-4AB2-BC46-1F640F647304}">
      <dgm:prSet/>
      <dgm:spPr/>
      <dgm:t>
        <a:bodyPr/>
        <a:lstStyle/>
        <a:p>
          <a:endParaRPr lang="en-US"/>
        </a:p>
      </dgm:t>
    </dgm:pt>
    <dgm:pt modelId="{D93412A3-F2F0-492C-98D2-1D8F7487C8E5}">
      <dgm:prSet/>
      <dgm:spPr/>
      <dgm:t>
        <a:bodyPr/>
        <a:lstStyle/>
        <a:p>
          <a:r>
            <a:rPr lang="en-US" dirty="0"/>
            <a:t>Types of diabetes </a:t>
          </a:r>
        </a:p>
      </dgm:t>
    </dgm:pt>
    <dgm:pt modelId="{C8A12286-E2B3-462C-89F5-096A9916B8B6}" type="parTrans" cxnId="{8DBF8587-6833-4EB2-9C7D-AE47066A9432}">
      <dgm:prSet/>
      <dgm:spPr/>
      <dgm:t>
        <a:bodyPr/>
        <a:lstStyle/>
        <a:p>
          <a:endParaRPr lang="en-GB"/>
        </a:p>
      </dgm:t>
    </dgm:pt>
    <dgm:pt modelId="{961848EC-3B10-469C-8EF5-EE31A9424022}" type="sibTrans" cxnId="{8DBF8587-6833-4EB2-9C7D-AE47066A9432}">
      <dgm:prSet/>
      <dgm:spPr/>
      <dgm:t>
        <a:bodyPr/>
        <a:lstStyle/>
        <a:p>
          <a:endParaRPr lang="en-GB"/>
        </a:p>
      </dgm:t>
    </dgm:pt>
    <dgm:pt modelId="{F47851D1-C142-4A44-A0D7-1F4A27F97259}" type="pres">
      <dgm:prSet presAssocID="{4B265DDF-C6FE-4254-ABE9-F076EE0C2F74}" presName="diagram" presStyleCnt="0">
        <dgm:presLayoutVars>
          <dgm:dir/>
          <dgm:resizeHandles val="exact"/>
        </dgm:presLayoutVars>
      </dgm:prSet>
      <dgm:spPr/>
      <dgm:t>
        <a:bodyPr/>
        <a:lstStyle/>
        <a:p>
          <a:endParaRPr lang="en-US"/>
        </a:p>
      </dgm:t>
    </dgm:pt>
    <dgm:pt modelId="{159890F5-3CB5-47DA-86A6-E036C6C0C767}" type="pres">
      <dgm:prSet presAssocID="{BF7CC4B5-08E4-4FE2-81D3-777063AE4AB5}" presName="node" presStyleLbl="node1" presStyleIdx="0" presStyleCnt="5">
        <dgm:presLayoutVars>
          <dgm:bulletEnabled val="1"/>
        </dgm:presLayoutVars>
      </dgm:prSet>
      <dgm:spPr/>
      <dgm:t>
        <a:bodyPr/>
        <a:lstStyle/>
        <a:p>
          <a:endParaRPr lang="en-US"/>
        </a:p>
      </dgm:t>
    </dgm:pt>
    <dgm:pt modelId="{86A37BC0-A5B3-42F5-93A6-09A0D6E03B3E}" type="pres">
      <dgm:prSet presAssocID="{FE778A03-A91D-41D6-AC4F-4BC2FC2D6D54}" presName="sibTrans" presStyleCnt="0"/>
      <dgm:spPr/>
    </dgm:pt>
    <dgm:pt modelId="{89F034DF-EEFB-4693-9A07-1C240858696C}" type="pres">
      <dgm:prSet presAssocID="{D93412A3-F2F0-492C-98D2-1D8F7487C8E5}" presName="node" presStyleLbl="node1" presStyleIdx="1" presStyleCnt="5">
        <dgm:presLayoutVars>
          <dgm:bulletEnabled val="1"/>
        </dgm:presLayoutVars>
      </dgm:prSet>
      <dgm:spPr/>
      <dgm:t>
        <a:bodyPr/>
        <a:lstStyle/>
        <a:p>
          <a:endParaRPr lang="en-US"/>
        </a:p>
      </dgm:t>
    </dgm:pt>
    <dgm:pt modelId="{1D3A9537-254D-426F-8C24-45A1FA748A2F}" type="pres">
      <dgm:prSet presAssocID="{961848EC-3B10-469C-8EF5-EE31A9424022}" presName="sibTrans" presStyleCnt="0"/>
      <dgm:spPr/>
    </dgm:pt>
    <dgm:pt modelId="{90C50CEA-CBB2-41E7-A458-9C6E2D4F6D53}" type="pres">
      <dgm:prSet presAssocID="{2496B650-44AA-4E2B-9E18-C4539C229779}" presName="node" presStyleLbl="node1" presStyleIdx="2" presStyleCnt="5">
        <dgm:presLayoutVars>
          <dgm:bulletEnabled val="1"/>
        </dgm:presLayoutVars>
      </dgm:prSet>
      <dgm:spPr/>
      <dgm:t>
        <a:bodyPr/>
        <a:lstStyle/>
        <a:p>
          <a:endParaRPr lang="en-US"/>
        </a:p>
      </dgm:t>
    </dgm:pt>
    <dgm:pt modelId="{71B311CD-5D0A-4DFC-825B-FBF721B1C728}" type="pres">
      <dgm:prSet presAssocID="{8F73FE2B-44EC-489B-BFDA-328479B8C6C9}" presName="sibTrans" presStyleCnt="0"/>
      <dgm:spPr/>
    </dgm:pt>
    <dgm:pt modelId="{0DFF15DF-D050-4C0F-B700-09BC512A90C6}" type="pres">
      <dgm:prSet presAssocID="{F7A162F4-6FD8-4533-8728-3CEBFC838380}" presName="node" presStyleLbl="node1" presStyleIdx="3" presStyleCnt="5">
        <dgm:presLayoutVars>
          <dgm:bulletEnabled val="1"/>
        </dgm:presLayoutVars>
      </dgm:prSet>
      <dgm:spPr/>
      <dgm:t>
        <a:bodyPr/>
        <a:lstStyle/>
        <a:p>
          <a:endParaRPr lang="en-US"/>
        </a:p>
      </dgm:t>
    </dgm:pt>
    <dgm:pt modelId="{D7B504B5-0625-499D-B0ED-E7E044430B56}" type="pres">
      <dgm:prSet presAssocID="{910B1F98-DD66-46FE-B0F8-3D504044DC85}" presName="sibTrans" presStyleCnt="0"/>
      <dgm:spPr/>
    </dgm:pt>
    <dgm:pt modelId="{3904106A-2544-446E-9746-82CF19A18D97}" type="pres">
      <dgm:prSet presAssocID="{3A2B0B28-7111-41E1-8FE0-328AEC73E4CA}" presName="node" presStyleLbl="node1" presStyleIdx="4" presStyleCnt="5">
        <dgm:presLayoutVars>
          <dgm:bulletEnabled val="1"/>
        </dgm:presLayoutVars>
      </dgm:prSet>
      <dgm:spPr/>
      <dgm:t>
        <a:bodyPr/>
        <a:lstStyle/>
        <a:p>
          <a:endParaRPr lang="en-US"/>
        </a:p>
      </dgm:t>
    </dgm:pt>
  </dgm:ptLst>
  <dgm:cxnLst>
    <dgm:cxn modelId="{611CEAB7-6FD4-45B9-B558-FB8FCFEBC934}" type="presOf" srcId="{2496B650-44AA-4E2B-9E18-C4539C229779}" destId="{90C50CEA-CBB2-41E7-A458-9C6E2D4F6D53}" srcOrd="0" destOrd="0" presId="urn:microsoft.com/office/officeart/2005/8/layout/default#1"/>
    <dgm:cxn modelId="{407BFCF1-6EF2-4BD7-A44E-370E736A9E53}" type="presOf" srcId="{3A2B0B28-7111-41E1-8FE0-328AEC73E4CA}" destId="{3904106A-2544-446E-9746-82CF19A18D97}" srcOrd="0" destOrd="0" presId="urn:microsoft.com/office/officeart/2005/8/layout/default#1"/>
    <dgm:cxn modelId="{E6B65390-80C6-4AB2-BC46-1F640F647304}" srcId="{4B265DDF-C6FE-4254-ABE9-F076EE0C2F74}" destId="{3A2B0B28-7111-41E1-8FE0-328AEC73E4CA}" srcOrd="4" destOrd="0" parTransId="{A252AB91-FEEE-48E0-B10F-E9B8B2B601CE}" sibTransId="{68BDA52B-F66D-4E20-B589-B5C1FB1C7BE6}"/>
    <dgm:cxn modelId="{F0CF6D1E-D33E-43E0-89D1-515B5C7528B8}" srcId="{4B265DDF-C6FE-4254-ABE9-F076EE0C2F74}" destId="{BF7CC4B5-08E4-4FE2-81D3-777063AE4AB5}" srcOrd="0" destOrd="0" parTransId="{849EDD00-DB62-44F5-935C-F9792CEA21AB}" sibTransId="{FE778A03-A91D-41D6-AC4F-4BC2FC2D6D54}"/>
    <dgm:cxn modelId="{8A544FF0-A8D2-416E-B493-B4E49D267189}" type="presOf" srcId="{BF7CC4B5-08E4-4FE2-81D3-777063AE4AB5}" destId="{159890F5-3CB5-47DA-86A6-E036C6C0C767}" srcOrd="0" destOrd="0" presId="urn:microsoft.com/office/officeart/2005/8/layout/default#1"/>
    <dgm:cxn modelId="{DC1E739F-E954-4EF6-88EE-E1AEE34DF9E4}" type="presOf" srcId="{D93412A3-F2F0-492C-98D2-1D8F7487C8E5}" destId="{89F034DF-EEFB-4693-9A07-1C240858696C}" srcOrd="0" destOrd="0" presId="urn:microsoft.com/office/officeart/2005/8/layout/default#1"/>
    <dgm:cxn modelId="{2751A1D9-81B7-4FB7-B1E1-90E141B0CCE9}" srcId="{4B265DDF-C6FE-4254-ABE9-F076EE0C2F74}" destId="{F7A162F4-6FD8-4533-8728-3CEBFC838380}" srcOrd="3" destOrd="0" parTransId="{C5C74904-A243-4209-9CF3-6FB6C27D2752}" sibTransId="{910B1F98-DD66-46FE-B0F8-3D504044DC85}"/>
    <dgm:cxn modelId="{8DBF8587-6833-4EB2-9C7D-AE47066A9432}" srcId="{4B265DDF-C6FE-4254-ABE9-F076EE0C2F74}" destId="{D93412A3-F2F0-492C-98D2-1D8F7487C8E5}" srcOrd="1" destOrd="0" parTransId="{C8A12286-E2B3-462C-89F5-096A9916B8B6}" sibTransId="{961848EC-3B10-469C-8EF5-EE31A9424022}"/>
    <dgm:cxn modelId="{493AB322-094E-4DF5-8D76-CA32F61058D8}" srcId="{4B265DDF-C6FE-4254-ABE9-F076EE0C2F74}" destId="{2496B650-44AA-4E2B-9E18-C4539C229779}" srcOrd="2" destOrd="0" parTransId="{FC3BED48-3D27-4D5F-BF19-3BD02570A69F}" sibTransId="{8F73FE2B-44EC-489B-BFDA-328479B8C6C9}"/>
    <dgm:cxn modelId="{4005BC16-A203-4BCD-9ECA-AF98B47279FD}" type="presOf" srcId="{F7A162F4-6FD8-4533-8728-3CEBFC838380}" destId="{0DFF15DF-D050-4C0F-B700-09BC512A90C6}" srcOrd="0" destOrd="0" presId="urn:microsoft.com/office/officeart/2005/8/layout/default#1"/>
    <dgm:cxn modelId="{1AFBD234-3C19-4A18-AFBA-CE0AF1BF8C1C}" type="presOf" srcId="{4B265DDF-C6FE-4254-ABE9-F076EE0C2F74}" destId="{F47851D1-C142-4A44-A0D7-1F4A27F97259}" srcOrd="0" destOrd="0" presId="urn:microsoft.com/office/officeart/2005/8/layout/default#1"/>
    <dgm:cxn modelId="{08847F74-72CD-4521-971F-C4FB8B6BA549}" type="presParOf" srcId="{F47851D1-C142-4A44-A0D7-1F4A27F97259}" destId="{159890F5-3CB5-47DA-86A6-E036C6C0C767}" srcOrd="0" destOrd="0" presId="urn:microsoft.com/office/officeart/2005/8/layout/default#1"/>
    <dgm:cxn modelId="{01DCA01E-7C51-4B74-B76E-06264323728D}" type="presParOf" srcId="{F47851D1-C142-4A44-A0D7-1F4A27F97259}" destId="{86A37BC0-A5B3-42F5-93A6-09A0D6E03B3E}" srcOrd="1" destOrd="0" presId="urn:microsoft.com/office/officeart/2005/8/layout/default#1"/>
    <dgm:cxn modelId="{DE46A62F-5C7E-47F6-ADA7-1A40D23A2A1B}" type="presParOf" srcId="{F47851D1-C142-4A44-A0D7-1F4A27F97259}" destId="{89F034DF-EEFB-4693-9A07-1C240858696C}" srcOrd="2" destOrd="0" presId="urn:microsoft.com/office/officeart/2005/8/layout/default#1"/>
    <dgm:cxn modelId="{E3466BC4-9107-44E0-A187-4514BA33D30F}" type="presParOf" srcId="{F47851D1-C142-4A44-A0D7-1F4A27F97259}" destId="{1D3A9537-254D-426F-8C24-45A1FA748A2F}" srcOrd="3" destOrd="0" presId="urn:microsoft.com/office/officeart/2005/8/layout/default#1"/>
    <dgm:cxn modelId="{9C251770-27B0-466B-8FD5-DC2C69870EF0}" type="presParOf" srcId="{F47851D1-C142-4A44-A0D7-1F4A27F97259}" destId="{90C50CEA-CBB2-41E7-A458-9C6E2D4F6D53}" srcOrd="4" destOrd="0" presId="urn:microsoft.com/office/officeart/2005/8/layout/default#1"/>
    <dgm:cxn modelId="{BFE21A8F-C020-4EB6-9D69-DFB8A1FD94C8}" type="presParOf" srcId="{F47851D1-C142-4A44-A0D7-1F4A27F97259}" destId="{71B311CD-5D0A-4DFC-825B-FBF721B1C728}" srcOrd="5" destOrd="0" presId="urn:microsoft.com/office/officeart/2005/8/layout/default#1"/>
    <dgm:cxn modelId="{E136A066-B15A-42A2-80A5-2C99FEF4C469}" type="presParOf" srcId="{F47851D1-C142-4A44-A0D7-1F4A27F97259}" destId="{0DFF15DF-D050-4C0F-B700-09BC512A90C6}" srcOrd="6" destOrd="0" presId="urn:microsoft.com/office/officeart/2005/8/layout/default#1"/>
    <dgm:cxn modelId="{BFE4443E-39B0-46A1-BFB0-41362DBF2AE7}" type="presParOf" srcId="{F47851D1-C142-4A44-A0D7-1F4A27F97259}" destId="{D7B504B5-0625-499D-B0ED-E7E044430B56}" srcOrd="7" destOrd="0" presId="urn:microsoft.com/office/officeart/2005/8/layout/default#1"/>
    <dgm:cxn modelId="{797F3AF6-2024-409B-BA25-9E9AB3C78BB9}" type="presParOf" srcId="{F47851D1-C142-4A44-A0D7-1F4A27F97259}" destId="{3904106A-2544-446E-9746-82CF19A18D97}"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A0B71-44C5-428E-9608-D2432BABB62A}" type="doc">
      <dgm:prSet loTypeId="urn:microsoft.com/office/officeart/2005/8/layout/default#2" loCatId="list" qsTypeId="urn:microsoft.com/office/officeart/2005/8/quickstyle/simple1" qsCatId="simple" csTypeId="urn:microsoft.com/office/officeart/2005/8/colors/colorful2" csCatId="colorful"/>
      <dgm:spPr/>
      <dgm:t>
        <a:bodyPr/>
        <a:lstStyle/>
        <a:p>
          <a:endParaRPr lang="en-US"/>
        </a:p>
      </dgm:t>
    </dgm:pt>
    <dgm:pt modelId="{331D59CB-DF6C-4D64-AD79-1042A5BC908A}">
      <dgm:prSet/>
      <dgm:spPr/>
      <dgm:t>
        <a:bodyPr/>
        <a:lstStyle/>
        <a:p>
          <a:r>
            <a:rPr lang="en-US"/>
            <a:t>Transposition of great vessels</a:t>
          </a:r>
        </a:p>
      </dgm:t>
    </dgm:pt>
    <dgm:pt modelId="{AF63608A-4BD8-41D6-8EED-4F21E551754E}" type="parTrans" cxnId="{92A61EB2-70D8-428B-8D26-B5648752065B}">
      <dgm:prSet/>
      <dgm:spPr/>
      <dgm:t>
        <a:bodyPr/>
        <a:lstStyle/>
        <a:p>
          <a:endParaRPr lang="en-US"/>
        </a:p>
      </dgm:t>
    </dgm:pt>
    <dgm:pt modelId="{40F9E9CB-5979-4CAE-9742-9A4A851A9DC0}" type="sibTrans" cxnId="{92A61EB2-70D8-428B-8D26-B5648752065B}">
      <dgm:prSet/>
      <dgm:spPr/>
      <dgm:t>
        <a:bodyPr/>
        <a:lstStyle/>
        <a:p>
          <a:endParaRPr lang="en-US"/>
        </a:p>
      </dgm:t>
    </dgm:pt>
    <dgm:pt modelId="{A4618F87-2626-4774-B7D7-17575110FE5F}">
      <dgm:prSet/>
      <dgm:spPr/>
      <dgm:t>
        <a:bodyPr/>
        <a:lstStyle/>
        <a:p>
          <a:r>
            <a:rPr lang="en-US"/>
            <a:t>VSD (ventricular septal defects)</a:t>
          </a:r>
        </a:p>
      </dgm:t>
    </dgm:pt>
    <dgm:pt modelId="{84E3571B-E744-4D95-8B39-95DBBB84E5A8}" type="parTrans" cxnId="{6CFFE72C-9CB4-4F0B-9780-F8522DD3F772}">
      <dgm:prSet/>
      <dgm:spPr/>
      <dgm:t>
        <a:bodyPr/>
        <a:lstStyle/>
        <a:p>
          <a:endParaRPr lang="en-US"/>
        </a:p>
      </dgm:t>
    </dgm:pt>
    <dgm:pt modelId="{2E5CF978-D029-4717-957F-152C452A8857}" type="sibTrans" cxnId="{6CFFE72C-9CB4-4F0B-9780-F8522DD3F772}">
      <dgm:prSet/>
      <dgm:spPr/>
      <dgm:t>
        <a:bodyPr/>
        <a:lstStyle/>
        <a:p>
          <a:endParaRPr lang="en-US"/>
        </a:p>
      </dgm:t>
    </dgm:pt>
    <dgm:pt modelId="{1C363220-9E62-4F4C-8364-EDA0177D6137}">
      <dgm:prSet/>
      <dgm:spPr/>
      <dgm:t>
        <a:bodyPr/>
        <a:lstStyle/>
        <a:p>
          <a:r>
            <a:rPr lang="en-US"/>
            <a:t>Cardiomegaly</a:t>
          </a:r>
        </a:p>
      </dgm:t>
    </dgm:pt>
    <dgm:pt modelId="{DA70287D-D99F-4331-B5D1-8236DCF62E1E}" type="parTrans" cxnId="{E5E7E7E4-2309-43B7-8FF6-A1FBC3F06AD1}">
      <dgm:prSet/>
      <dgm:spPr/>
      <dgm:t>
        <a:bodyPr/>
        <a:lstStyle/>
        <a:p>
          <a:endParaRPr lang="en-US"/>
        </a:p>
      </dgm:t>
    </dgm:pt>
    <dgm:pt modelId="{386AEFFD-7430-41B3-933C-DEA57734D594}" type="sibTrans" cxnId="{E5E7E7E4-2309-43B7-8FF6-A1FBC3F06AD1}">
      <dgm:prSet/>
      <dgm:spPr/>
      <dgm:t>
        <a:bodyPr/>
        <a:lstStyle/>
        <a:p>
          <a:endParaRPr lang="en-US"/>
        </a:p>
      </dgm:t>
    </dgm:pt>
    <dgm:pt modelId="{4EAE703D-6B38-4833-A732-3ED775ABAB0B}">
      <dgm:prSet/>
      <dgm:spPr/>
      <dgm:t>
        <a:bodyPr/>
        <a:lstStyle/>
        <a:p>
          <a:r>
            <a:rPr lang="en-US"/>
            <a:t>Single umbilical artery</a:t>
          </a:r>
        </a:p>
      </dgm:t>
    </dgm:pt>
    <dgm:pt modelId="{25698CBB-E8C6-43CF-8098-1BC72FAE1B1A}" type="parTrans" cxnId="{68F555CF-9D6E-4D2F-A18F-30FC06700E7B}">
      <dgm:prSet/>
      <dgm:spPr/>
      <dgm:t>
        <a:bodyPr/>
        <a:lstStyle/>
        <a:p>
          <a:endParaRPr lang="en-US"/>
        </a:p>
      </dgm:t>
    </dgm:pt>
    <dgm:pt modelId="{F647867E-453A-466D-9D11-D19173290513}" type="sibTrans" cxnId="{68F555CF-9D6E-4D2F-A18F-30FC06700E7B}">
      <dgm:prSet/>
      <dgm:spPr/>
      <dgm:t>
        <a:bodyPr/>
        <a:lstStyle/>
        <a:p>
          <a:endParaRPr lang="en-US"/>
        </a:p>
      </dgm:t>
    </dgm:pt>
    <dgm:pt modelId="{FF4543B8-F0EE-4B08-8B0E-41C34D40B78C}">
      <dgm:prSet/>
      <dgm:spPr/>
      <dgm:t>
        <a:bodyPr/>
        <a:lstStyle/>
        <a:p>
          <a:r>
            <a:rPr lang="en-US"/>
            <a:t>Neural tube defects</a:t>
          </a:r>
        </a:p>
      </dgm:t>
    </dgm:pt>
    <dgm:pt modelId="{578422C5-44F6-4299-86BC-F123CA302860}" type="parTrans" cxnId="{2CC4D060-2057-4156-886D-E176E7FCFFC9}">
      <dgm:prSet/>
      <dgm:spPr/>
      <dgm:t>
        <a:bodyPr/>
        <a:lstStyle/>
        <a:p>
          <a:endParaRPr lang="en-US"/>
        </a:p>
      </dgm:t>
    </dgm:pt>
    <dgm:pt modelId="{BA01DFC4-77DB-468B-BF1A-5DB36D85F762}" type="sibTrans" cxnId="{2CC4D060-2057-4156-886D-E176E7FCFFC9}">
      <dgm:prSet/>
      <dgm:spPr/>
      <dgm:t>
        <a:bodyPr/>
        <a:lstStyle/>
        <a:p>
          <a:endParaRPr lang="en-US"/>
        </a:p>
      </dgm:t>
    </dgm:pt>
    <dgm:pt modelId="{4D4BFB2B-608A-4B3C-BD99-60AD4EF2B4B4}">
      <dgm:prSet/>
      <dgm:spPr/>
      <dgm:t>
        <a:bodyPr/>
        <a:lstStyle/>
        <a:p>
          <a:r>
            <a:rPr lang="en-US"/>
            <a:t>Renal anomalies</a:t>
          </a:r>
        </a:p>
      </dgm:t>
    </dgm:pt>
    <dgm:pt modelId="{6784ACEC-FE74-473B-8170-017678599A8C}" type="parTrans" cxnId="{54EBD1C0-FA43-4397-AB9C-9E7858CA8064}">
      <dgm:prSet/>
      <dgm:spPr/>
      <dgm:t>
        <a:bodyPr/>
        <a:lstStyle/>
        <a:p>
          <a:endParaRPr lang="en-US"/>
        </a:p>
      </dgm:t>
    </dgm:pt>
    <dgm:pt modelId="{AD5FD96E-5D86-4EBE-839E-84E22FB1C140}" type="sibTrans" cxnId="{54EBD1C0-FA43-4397-AB9C-9E7858CA8064}">
      <dgm:prSet/>
      <dgm:spPr/>
      <dgm:t>
        <a:bodyPr/>
        <a:lstStyle/>
        <a:p>
          <a:endParaRPr lang="en-US"/>
        </a:p>
      </dgm:t>
    </dgm:pt>
    <dgm:pt modelId="{965913E5-3C9A-4CE8-AFBD-831C732BBB4B}">
      <dgm:prSet/>
      <dgm:spPr/>
      <dgm:t>
        <a:bodyPr/>
        <a:lstStyle/>
        <a:p>
          <a:r>
            <a:rPr lang="en-US"/>
            <a:t>Polycythemia, thrombocytopenia and hyperbilirubinemia</a:t>
          </a:r>
        </a:p>
      </dgm:t>
    </dgm:pt>
    <dgm:pt modelId="{1DCCF16C-32D8-43ED-9F1F-AE517E160FCD}" type="parTrans" cxnId="{063D6500-4708-4803-AB56-57446D861054}">
      <dgm:prSet/>
      <dgm:spPr/>
      <dgm:t>
        <a:bodyPr/>
        <a:lstStyle/>
        <a:p>
          <a:endParaRPr lang="en-US"/>
        </a:p>
      </dgm:t>
    </dgm:pt>
    <dgm:pt modelId="{F89FC925-A44B-42B0-9CAA-6929534CF23C}" type="sibTrans" cxnId="{063D6500-4708-4803-AB56-57446D861054}">
      <dgm:prSet/>
      <dgm:spPr/>
      <dgm:t>
        <a:bodyPr/>
        <a:lstStyle/>
        <a:p>
          <a:endParaRPr lang="en-US"/>
        </a:p>
      </dgm:t>
    </dgm:pt>
    <dgm:pt modelId="{5EF7B8EB-3B29-48B5-9EBB-B22968DB51E1}" type="pres">
      <dgm:prSet presAssocID="{7C7A0B71-44C5-428E-9608-D2432BABB62A}" presName="diagram" presStyleCnt="0">
        <dgm:presLayoutVars>
          <dgm:dir/>
          <dgm:resizeHandles val="exact"/>
        </dgm:presLayoutVars>
      </dgm:prSet>
      <dgm:spPr/>
      <dgm:t>
        <a:bodyPr/>
        <a:lstStyle/>
        <a:p>
          <a:endParaRPr lang="en-US"/>
        </a:p>
      </dgm:t>
    </dgm:pt>
    <dgm:pt modelId="{88D3C1AB-9839-4A81-B951-35BCEEC1743F}" type="pres">
      <dgm:prSet presAssocID="{331D59CB-DF6C-4D64-AD79-1042A5BC908A}" presName="node" presStyleLbl="node1" presStyleIdx="0" presStyleCnt="7">
        <dgm:presLayoutVars>
          <dgm:bulletEnabled val="1"/>
        </dgm:presLayoutVars>
      </dgm:prSet>
      <dgm:spPr/>
      <dgm:t>
        <a:bodyPr/>
        <a:lstStyle/>
        <a:p>
          <a:endParaRPr lang="en-US"/>
        </a:p>
      </dgm:t>
    </dgm:pt>
    <dgm:pt modelId="{3E9D30D5-D3A7-464B-AD58-2FD0FECAA136}" type="pres">
      <dgm:prSet presAssocID="{40F9E9CB-5979-4CAE-9742-9A4A851A9DC0}" presName="sibTrans" presStyleCnt="0"/>
      <dgm:spPr/>
    </dgm:pt>
    <dgm:pt modelId="{0CD3D989-BBA5-4D42-B1C3-C30528ADDF5F}" type="pres">
      <dgm:prSet presAssocID="{A4618F87-2626-4774-B7D7-17575110FE5F}" presName="node" presStyleLbl="node1" presStyleIdx="1" presStyleCnt="7">
        <dgm:presLayoutVars>
          <dgm:bulletEnabled val="1"/>
        </dgm:presLayoutVars>
      </dgm:prSet>
      <dgm:spPr/>
      <dgm:t>
        <a:bodyPr/>
        <a:lstStyle/>
        <a:p>
          <a:endParaRPr lang="en-US"/>
        </a:p>
      </dgm:t>
    </dgm:pt>
    <dgm:pt modelId="{F4F615DE-55EA-4AB1-A77F-D54318971D85}" type="pres">
      <dgm:prSet presAssocID="{2E5CF978-D029-4717-957F-152C452A8857}" presName="sibTrans" presStyleCnt="0"/>
      <dgm:spPr/>
    </dgm:pt>
    <dgm:pt modelId="{9A893029-3656-4C8F-86B3-A053BF8530EC}" type="pres">
      <dgm:prSet presAssocID="{1C363220-9E62-4F4C-8364-EDA0177D6137}" presName="node" presStyleLbl="node1" presStyleIdx="2" presStyleCnt="7">
        <dgm:presLayoutVars>
          <dgm:bulletEnabled val="1"/>
        </dgm:presLayoutVars>
      </dgm:prSet>
      <dgm:spPr/>
      <dgm:t>
        <a:bodyPr/>
        <a:lstStyle/>
        <a:p>
          <a:endParaRPr lang="en-US"/>
        </a:p>
      </dgm:t>
    </dgm:pt>
    <dgm:pt modelId="{B2C6E240-374E-407B-B4A5-EEA6D2941320}" type="pres">
      <dgm:prSet presAssocID="{386AEFFD-7430-41B3-933C-DEA57734D594}" presName="sibTrans" presStyleCnt="0"/>
      <dgm:spPr/>
    </dgm:pt>
    <dgm:pt modelId="{3BDEDE5B-BC3C-4C5A-8671-A8D9407CEAB7}" type="pres">
      <dgm:prSet presAssocID="{4EAE703D-6B38-4833-A732-3ED775ABAB0B}" presName="node" presStyleLbl="node1" presStyleIdx="3" presStyleCnt="7">
        <dgm:presLayoutVars>
          <dgm:bulletEnabled val="1"/>
        </dgm:presLayoutVars>
      </dgm:prSet>
      <dgm:spPr/>
      <dgm:t>
        <a:bodyPr/>
        <a:lstStyle/>
        <a:p>
          <a:endParaRPr lang="en-US"/>
        </a:p>
      </dgm:t>
    </dgm:pt>
    <dgm:pt modelId="{8D19AFBC-52B0-409F-AD6E-13F45A5158CC}" type="pres">
      <dgm:prSet presAssocID="{F647867E-453A-466D-9D11-D19173290513}" presName="sibTrans" presStyleCnt="0"/>
      <dgm:spPr/>
    </dgm:pt>
    <dgm:pt modelId="{FF6D2FE6-8E13-41C1-821B-8761CEABF7C7}" type="pres">
      <dgm:prSet presAssocID="{FF4543B8-F0EE-4B08-8B0E-41C34D40B78C}" presName="node" presStyleLbl="node1" presStyleIdx="4" presStyleCnt="7">
        <dgm:presLayoutVars>
          <dgm:bulletEnabled val="1"/>
        </dgm:presLayoutVars>
      </dgm:prSet>
      <dgm:spPr/>
      <dgm:t>
        <a:bodyPr/>
        <a:lstStyle/>
        <a:p>
          <a:endParaRPr lang="en-US"/>
        </a:p>
      </dgm:t>
    </dgm:pt>
    <dgm:pt modelId="{02D72C4E-66FD-4CE2-9C2E-40CC73174F07}" type="pres">
      <dgm:prSet presAssocID="{BA01DFC4-77DB-468B-BF1A-5DB36D85F762}" presName="sibTrans" presStyleCnt="0"/>
      <dgm:spPr/>
    </dgm:pt>
    <dgm:pt modelId="{AC5BD6CD-4CAF-403A-A67E-5E109A6766C7}" type="pres">
      <dgm:prSet presAssocID="{4D4BFB2B-608A-4B3C-BD99-60AD4EF2B4B4}" presName="node" presStyleLbl="node1" presStyleIdx="5" presStyleCnt="7">
        <dgm:presLayoutVars>
          <dgm:bulletEnabled val="1"/>
        </dgm:presLayoutVars>
      </dgm:prSet>
      <dgm:spPr/>
      <dgm:t>
        <a:bodyPr/>
        <a:lstStyle/>
        <a:p>
          <a:endParaRPr lang="en-US"/>
        </a:p>
      </dgm:t>
    </dgm:pt>
    <dgm:pt modelId="{68A1C230-2A98-4DBF-A273-3203F87DC33F}" type="pres">
      <dgm:prSet presAssocID="{AD5FD96E-5D86-4EBE-839E-84E22FB1C140}" presName="sibTrans" presStyleCnt="0"/>
      <dgm:spPr/>
    </dgm:pt>
    <dgm:pt modelId="{6BD8CA8D-53E5-449E-8AA5-D75498BEAB65}" type="pres">
      <dgm:prSet presAssocID="{965913E5-3C9A-4CE8-AFBD-831C732BBB4B}" presName="node" presStyleLbl="node1" presStyleIdx="6" presStyleCnt="7">
        <dgm:presLayoutVars>
          <dgm:bulletEnabled val="1"/>
        </dgm:presLayoutVars>
      </dgm:prSet>
      <dgm:spPr/>
      <dgm:t>
        <a:bodyPr/>
        <a:lstStyle/>
        <a:p>
          <a:endParaRPr lang="en-US"/>
        </a:p>
      </dgm:t>
    </dgm:pt>
  </dgm:ptLst>
  <dgm:cxnLst>
    <dgm:cxn modelId="{5E4F9D14-8722-43B8-9BFD-236CEB5D5E12}" type="presOf" srcId="{4D4BFB2B-608A-4B3C-BD99-60AD4EF2B4B4}" destId="{AC5BD6CD-4CAF-403A-A67E-5E109A6766C7}" srcOrd="0" destOrd="0" presId="urn:microsoft.com/office/officeart/2005/8/layout/default#2"/>
    <dgm:cxn modelId="{92A61EB2-70D8-428B-8D26-B5648752065B}" srcId="{7C7A0B71-44C5-428E-9608-D2432BABB62A}" destId="{331D59CB-DF6C-4D64-AD79-1042A5BC908A}" srcOrd="0" destOrd="0" parTransId="{AF63608A-4BD8-41D6-8EED-4F21E551754E}" sibTransId="{40F9E9CB-5979-4CAE-9742-9A4A851A9DC0}"/>
    <dgm:cxn modelId="{F07DFC23-2B7C-46D0-A5DE-F75F5BC2F505}" type="presOf" srcId="{1C363220-9E62-4F4C-8364-EDA0177D6137}" destId="{9A893029-3656-4C8F-86B3-A053BF8530EC}" srcOrd="0" destOrd="0" presId="urn:microsoft.com/office/officeart/2005/8/layout/default#2"/>
    <dgm:cxn modelId="{68F555CF-9D6E-4D2F-A18F-30FC06700E7B}" srcId="{7C7A0B71-44C5-428E-9608-D2432BABB62A}" destId="{4EAE703D-6B38-4833-A732-3ED775ABAB0B}" srcOrd="3" destOrd="0" parTransId="{25698CBB-E8C6-43CF-8098-1BC72FAE1B1A}" sibTransId="{F647867E-453A-466D-9D11-D19173290513}"/>
    <dgm:cxn modelId="{E5E7E7E4-2309-43B7-8FF6-A1FBC3F06AD1}" srcId="{7C7A0B71-44C5-428E-9608-D2432BABB62A}" destId="{1C363220-9E62-4F4C-8364-EDA0177D6137}" srcOrd="2" destOrd="0" parTransId="{DA70287D-D99F-4331-B5D1-8236DCF62E1E}" sibTransId="{386AEFFD-7430-41B3-933C-DEA57734D594}"/>
    <dgm:cxn modelId="{B6D74949-0EF2-4526-B693-75432CAF80C9}" type="presOf" srcId="{FF4543B8-F0EE-4B08-8B0E-41C34D40B78C}" destId="{FF6D2FE6-8E13-41C1-821B-8761CEABF7C7}" srcOrd="0" destOrd="0" presId="urn:microsoft.com/office/officeart/2005/8/layout/default#2"/>
    <dgm:cxn modelId="{EB1C5DFE-E7CE-4E38-9D9C-63B02F0AC380}" type="presOf" srcId="{331D59CB-DF6C-4D64-AD79-1042A5BC908A}" destId="{88D3C1AB-9839-4A81-B951-35BCEEC1743F}" srcOrd="0" destOrd="0" presId="urn:microsoft.com/office/officeart/2005/8/layout/default#2"/>
    <dgm:cxn modelId="{B21E745F-C71D-43E9-9ACE-81A38272AB8E}" type="presOf" srcId="{7C7A0B71-44C5-428E-9608-D2432BABB62A}" destId="{5EF7B8EB-3B29-48B5-9EBB-B22968DB51E1}" srcOrd="0" destOrd="0" presId="urn:microsoft.com/office/officeart/2005/8/layout/default#2"/>
    <dgm:cxn modelId="{2CC4D060-2057-4156-886D-E176E7FCFFC9}" srcId="{7C7A0B71-44C5-428E-9608-D2432BABB62A}" destId="{FF4543B8-F0EE-4B08-8B0E-41C34D40B78C}" srcOrd="4" destOrd="0" parTransId="{578422C5-44F6-4299-86BC-F123CA302860}" sibTransId="{BA01DFC4-77DB-468B-BF1A-5DB36D85F762}"/>
    <dgm:cxn modelId="{9753EDAD-B1E5-4460-ADF4-813FC81C8F9B}" type="presOf" srcId="{4EAE703D-6B38-4833-A732-3ED775ABAB0B}" destId="{3BDEDE5B-BC3C-4C5A-8671-A8D9407CEAB7}" srcOrd="0" destOrd="0" presId="urn:microsoft.com/office/officeart/2005/8/layout/default#2"/>
    <dgm:cxn modelId="{D2CAB3E3-9667-4934-AB52-70AAA62FA93C}" type="presOf" srcId="{965913E5-3C9A-4CE8-AFBD-831C732BBB4B}" destId="{6BD8CA8D-53E5-449E-8AA5-D75498BEAB65}" srcOrd="0" destOrd="0" presId="urn:microsoft.com/office/officeart/2005/8/layout/default#2"/>
    <dgm:cxn modelId="{CDF02130-F2EB-47DA-9B26-BF2510280C83}" type="presOf" srcId="{A4618F87-2626-4774-B7D7-17575110FE5F}" destId="{0CD3D989-BBA5-4D42-B1C3-C30528ADDF5F}" srcOrd="0" destOrd="0" presId="urn:microsoft.com/office/officeart/2005/8/layout/default#2"/>
    <dgm:cxn modelId="{063D6500-4708-4803-AB56-57446D861054}" srcId="{7C7A0B71-44C5-428E-9608-D2432BABB62A}" destId="{965913E5-3C9A-4CE8-AFBD-831C732BBB4B}" srcOrd="6" destOrd="0" parTransId="{1DCCF16C-32D8-43ED-9F1F-AE517E160FCD}" sibTransId="{F89FC925-A44B-42B0-9CAA-6929534CF23C}"/>
    <dgm:cxn modelId="{6CFFE72C-9CB4-4F0B-9780-F8522DD3F772}" srcId="{7C7A0B71-44C5-428E-9608-D2432BABB62A}" destId="{A4618F87-2626-4774-B7D7-17575110FE5F}" srcOrd="1" destOrd="0" parTransId="{84E3571B-E744-4D95-8B39-95DBBB84E5A8}" sibTransId="{2E5CF978-D029-4717-957F-152C452A8857}"/>
    <dgm:cxn modelId="{54EBD1C0-FA43-4397-AB9C-9E7858CA8064}" srcId="{7C7A0B71-44C5-428E-9608-D2432BABB62A}" destId="{4D4BFB2B-608A-4B3C-BD99-60AD4EF2B4B4}" srcOrd="5" destOrd="0" parTransId="{6784ACEC-FE74-473B-8170-017678599A8C}" sibTransId="{AD5FD96E-5D86-4EBE-839E-84E22FB1C140}"/>
    <dgm:cxn modelId="{30F8832B-8571-487F-9C3A-0A3CA8CCEB9E}" type="presParOf" srcId="{5EF7B8EB-3B29-48B5-9EBB-B22968DB51E1}" destId="{88D3C1AB-9839-4A81-B951-35BCEEC1743F}" srcOrd="0" destOrd="0" presId="urn:microsoft.com/office/officeart/2005/8/layout/default#2"/>
    <dgm:cxn modelId="{803E1A52-D52F-4205-988B-8A5874F2B3BB}" type="presParOf" srcId="{5EF7B8EB-3B29-48B5-9EBB-B22968DB51E1}" destId="{3E9D30D5-D3A7-464B-AD58-2FD0FECAA136}" srcOrd="1" destOrd="0" presId="urn:microsoft.com/office/officeart/2005/8/layout/default#2"/>
    <dgm:cxn modelId="{45DD183F-1D0E-45C2-A7CC-E6CC5F9FB932}" type="presParOf" srcId="{5EF7B8EB-3B29-48B5-9EBB-B22968DB51E1}" destId="{0CD3D989-BBA5-4D42-B1C3-C30528ADDF5F}" srcOrd="2" destOrd="0" presId="urn:microsoft.com/office/officeart/2005/8/layout/default#2"/>
    <dgm:cxn modelId="{7A671950-A012-4315-85EE-FE89289ED9A7}" type="presParOf" srcId="{5EF7B8EB-3B29-48B5-9EBB-B22968DB51E1}" destId="{F4F615DE-55EA-4AB1-A77F-D54318971D85}" srcOrd="3" destOrd="0" presId="urn:microsoft.com/office/officeart/2005/8/layout/default#2"/>
    <dgm:cxn modelId="{8DFEDD63-B5D0-47A9-970F-6A72AE870333}" type="presParOf" srcId="{5EF7B8EB-3B29-48B5-9EBB-B22968DB51E1}" destId="{9A893029-3656-4C8F-86B3-A053BF8530EC}" srcOrd="4" destOrd="0" presId="urn:microsoft.com/office/officeart/2005/8/layout/default#2"/>
    <dgm:cxn modelId="{7B1EA1D6-8207-4DB3-822D-C547C42C396D}" type="presParOf" srcId="{5EF7B8EB-3B29-48B5-9EBB-B22968DB51E1}" destId="{B2C6E240-374E-407B-B4A5-EEA6D2941320}" srcOrd="5" destOrd="0" presId="urn:microsoft.com/office/officeart/2005/8/layout/default#2"/>
    <dgm:cxn modelId="{5104028D-4D52-4D6D-BA3A-D0A9E73148C9}" type="presParOf" srcId="{5EF7B8EB-3B29-48B5-9EBB-B22968DB51E1}" destId="{3BDEDE5B-BC3C-4C5A-8671-A8D9407CEAB7}" srcOrd="6" destOrd="0" presId="urn:microsoft.com/office/officeart/2005/8/layout/default#2"/>
    <dgm:cxn modelId="{088111A9-FFB3-49B8-8BCA-BD0D617CE717}" type="presParOf" srcId="{5EF7B8EB-3B29-48B5-9EBB-B22968DB51E1}" destId="{8D19AFBC-52B0-409F-AD6E-13F45A5158CC}" srcOrd="7" destOrd="0" presId="urn:microsoft.com/office/officeart/2005/8/layout/default#2"/>
    <dgm:cxn modelId="{65D80A9E-FAAB-4AB9-BA11-14EB2C69FE4E}" type="presParOf" srcId="{5EF7B8EB-3B29-48B5-9EBB-B22968DB51E1}" destId="{FF6D2FE6-8E13-41C1-821B-8761CEABF7C7}" srcOrd="8" destOrd="0" presId="urn:microsoft.com/office/officeart/2005/8/layout/default#2"/>
    <dgm:cxn modelId="{0B293979-BAFA-4B8D-A568-07B2C75A2FE2}" type="presParOf" srcId="{5EF7B8EB-3B29-48B5-9EBB-B22968DB51E1}" destId="{02D72C4E-66FD-4CE2-9C2E-40CC73174F07}" srcOrd="9" destOrd="0" presId="urn:microsoft.com/office/officeart/2005/8/layout/default#2"/>
    <dgm:cxn modelId="{50F14908-0B19-4852-A1D3-E7FFBAF5424E}" type="presParOf" srcId="{5EF7B8EB-3B29-48B5-9EBB-B22968DB51E1}" destId="{AC5BD6CD-4CAF-403A-A67E-5E109A6766C7}" srcOrd="10" destOrd="0" presId="urn:microsoft.com/office/officeart/2005/8/layout/default#2"/>
    <dgm:cxn modelId="{0E4EB539-67E1-4DAD-917F-A194FFEAAC54}" type="presParOf" srcId="{5EF7B8EB-3B29-48B5-9EBB-B22968DB51E1}" destId="{68A1C230-2A98-4DBF-A273-3203F87DC33F}" srcOrd="11" destOrd="0" presId="urn:microsoft.com/office/officeart/2005/8/layout/default#2"/>
    <dgm:cxn modelId="{F2DD149D-8029-45EB-B9CA-4CE74D04A01B}" type="presParOf" srcId="{5EF7B8EB-3B29-48B5-9EBB-B22968DB51E1}" destId="{6BD8CA8D-53E5-449E-8AA5-D75498BEAB65}" srcOrd="12"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890F5-3CB5-47DA-86A6-E036C6C0C767}">
      <dsp:nvSpPr>
        <dsp:cNvPr id="0" name=""/>
        <dsp:cNvSpPr/>
      </dsp:nvSpPr>
      <dsp:spPr>
        <a:xfrm>
          <a:off x="71524" y="1512"/>
          <a:ext cx="3134175" cy="18805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Introduction &amp;  Epidemiology </a:t>
          </a:r>
        </a:p>
      </dsp:txBody>
      <dsp:txXfrm>
        <a:off x="71524" y="1512"/>
        <a:ext cx="3134175" cy="1880505"/>
      </dsp:txXfrm>
    </dsp:sp>
    <dsp:sp modelId="{89F034DF-EEFB-4693-9A07-1C240858696C}">
      <dsp:nvSpPr>
        <dsp:cNvPr id="0" name=""/>
        <dsp:cNvSpPr/>
      </dsp:nvSpPr>
      <dsp:spPr>
        <a:xfrm>
          <a:off x="3519117" y="1512"/>
          <a:ext cx="3134175" cy="18805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Types of diabetes </a:t>
          </a:r>
        </a:p>
      </dsp:txBody>
      <dsp:txXfrm>
        <a:off x="3519117" y="1512"/>
        <a:ext cx="3134175" cy="1880505"/>
      </dsp:txXfrm>
    </dsp:sp>
    <dsp:sp modelId="{90C50CEA-CBB2-41E7-A458-9C6E2D4F6D53}">
      <dsp:nvSpPr>
        <dsp:cNvPr id="0" name=""/>
        <dsp:cNvSpPr/>
      </dsp:nvSpPr>
      <dsp:spPr>
        <a:xfrm>
          <a:off x="6966710" y="1512"/>
          <a:ext cx="3134175" cy="18805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C</a:t>
          </a:r>
          <a:r>
            <a:rPr lang="en-GB" sz="2800" kern="1200"/>
            <a:t>OMPLICATIONS </a:t>
          </a:r>
          <a:endParaRPr lang="en-US" sz="2800" kern="1200"/>
        </a:p>
      </dsp:txBody>
      <dsp:txXfrm>
        <a:off x="6966710" y="1512"/>
        <a:ext cx="3134175" cy="1880505"/>
      </dsp:txXfrm>
    </dsp:sp>
    <dsp:sp modelId="{0DFF15DF-D050-4C0F-B700-09BC512A90C6}">
      <dsp:nvSpPr>
        <dsp:cNvPr id="0" name=""/>
        <dsp:cNvSpPr/>
      </dsp:nvSpPr>
      <dsp:spPr>
        <a:xfrm>
          <a:off x="1795321" y="2195435"/>
          <a:ext cx="3134175" cy="18805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D</a:t>
          </a:r>
          <a:r>
            <a:rPr lang="en-GB" sz="2800" kern="1200"/>
            <a:t>IAGNOSIS </a:t>
          </a:r>
          <a:endParaRPr lang="en-US" sz="2800" kern="1200"/>
        </a:p>
      </dsp:txBody>
      <dsp:txXfrm>
        <a:off x="1795321" y="2195435"/>
        <a:ext cx="3134175" cy="1880505"/>
      </dsp:txXfrm>
    </dsp:sp>
    <dsp:sp modelId="{3904106A-2544-446E-9746-82CF19A18D97}">
      <dsp:nvSpPr>
        <dsp:cNvPr id="0" name=""/>
        <dsp:cNvSpPr/>
      </dsp:nvSpPr>
      <dsp:spPr>
        <a:xfrm>
          <a:off x="5242914" y="2195435"/>
          <a:ext cx="3134175" cy="18805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MANAGEMENT</a:t>
          </a:r>
        </a:p>
      </dsp:txBody>
      <dsp:txXfrm>
        <a:off x="5242914" y="2195435"/>
        <a:ext cx="3134175" cy="188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3C1AB-9839-4A81-B951-35BCEEC1743F}">
      <dsp:nvSpPr>
        <dsp:cNvPr id="0" name=""/>
        <dsp:cNvSpPr/>
      </dsp:nvSpPr>
      <dsp:spPr>
        <a:xfrm>
          <a:off x="0" y="104288"/>
          <a:ext cx="2788367" cy="1673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Transposition of great vessels</a:t>
          </a:r>
        </a:p>
      </dsp:txBody>
      <dsp:txXfrm>
        <a:off x="0" y="104288"/>
        <a:ext cx="2788367" cy="1673020"/>
      </dsp:txXfrm>
    </dsp:sp>
    <dsp:sp modelId="{0CD3D989-BBA5-4D42-B1C3-C30528ADDF5F}">
      <dsp:nvSpPr>
        <dsp:cNvPr id="0" name=""/>
        <dsp:cNvSpPr/>
      </dsp:nvSpPr>
      <dsp:spPr>
        <a:xfrm>
          <a:off x="3067203" y="104288"/>
          <a:ext cx="2788367" cy="1673020"/>
        </a:xfrm>
        <a:prstGeom prst="rect">
          <a:avLst/>
        </a:prstGeom>
        <a:solidFill>
          <a:schemeClr val="accent2">
            <a:hueOff val="-2400000"/>
            <a:satOff val="-8334"/>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VSD (ventricular septal defects)</a:t>
          </a:r>
        </a:p>
      </dsp:txBody>
      <dsp:txXfrm>
        <a:off x="3067203" y="104288"/>
        <a:ext cx="2788367" cy="1673020"/>
      </dsp:txXfrm>
    </dsp:sp>
    <dsp:sp modelId="{9A893029-3656-4C8F-86B3-A053BF8530EC}">
      <dsp:nvSpPr>
        <dsp:cNvPr id="0" name=""/>
        <dsp:cNvSpPr/>
      </dsp:nvSpPr>
      <dsp:spPr>
        <a:xfrm>
          <a:off x="6134407" y="104288"/>
          <a:ext cx="2788367" cy="1673020"/>
        </a:xfrm>
        <a:prstGeom prst="rect">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Cardiomegaly</a:t>
          </a:r>
        </a:p>
      </dsp:txBody>
      <dsp:txXfrm>
        <a:off x="6134407" y="104288"/>
        <a:ext cx="2788367" cy="1673020"/>
      </dsp:txXfrm>
    </dsp:sp>
    <dsp:sp modelId="{3BDEDE5B-BC3C-4C5A-8671-A8D9407CEAB7}">
      <dsp:nvSpPr>
        <dsp:cNvPr id="0" name=""/>
        <dsp:cNvSpPr/>
      </dsp:nvSpPr>
      <dsp:spPr>
        <a:xfrm>
          <a:off x="0" y="2056145"/>
          <a:ext cx="2788367" cy="1673020"/>
        </a:xfrm>
        <a:prstGeom prst="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Single umbilical artery</a:t>
          </a:r>
        </a:p>
      </dsp:txBody>
      <dsp:txXfrm>
        <a:off x="0" y="2056145"/>
        <a:ext cx="2788367" cy="1673020"/>
      </dsp:txXfrm>
    </dsp:sp>
    <dsp:sp modelId="{FF6D2FE6-8E13-41C1-821B-8761CEABF7C7}">
      <dsp:nvSpPr>
        <dsp:cNvPr id="0" name=""/>
        <dsp:cNvSpPr/>
      </dsp:nvSpPr>
      <dsp:spPr>
        <a:xfrm>
          <a:off x="3067203" y="2056145"/>
          <a:ext cx="2788367" cy="1673020"/>
        </a:xfrm>
        <a:prstGeom prst="rect">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Neural tube defects</a:t>
          </a:r>
        </a:p>
      </dsp:txBody>
      <dsp:txXfrm>
        <a:off x="3067203" y="2056145"/>
        <a:ext cx="2788367" cy="1673020"/>
      </dsp:txXfrm>
    </dsp:sp>
    <dsp:sp modelId="{AC5BD6CD-4CAF-403A-A67E-5E109A6766C7}">
      <dsp:nvSpPr>
        <dsp:cNvPr id="0" name=""/>
        <dsp:cNvSpPr/>
      </dsp:nvSpPr>
      <dsp:spPr>
        <a:xfrm>
          <a:off x="6134407" y="2056145"/>
          <a:ext cx="2788367" cy="1673020"/>
        </a:xfrm>
        <a:prstGeom prst="rect">
          <a:avLst/>
        </a:prstGeom>
        <a:solidFill>
          <a:schemeClr val="accent2">
            <a:hueOff val="-12000000"/>
            <a:satOff val="-41669"/>
            <a:lumOff val="5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Renal anomalies</a:t>
          </a:r>
        </a:p>
      </dsp:txBody>
      <dsp:txXfrm>
        <a:off x="6134407" y="2056145"/>
        <a:ext cx="2788367" cy="1673020"/>
      </dsp:txXfrm>
    </dsp:sp>
    <dsp:sp modelId="{6BD8CA8D-53E5-449E-8AA5-D75498BEAB65}">
      <dsp:nvSpPr>
        <dsp:cNvPr id="0" name=""/>
        <dsp:cNvSpPr/>
      </dsp:nvSpPr>
      <dsp:spPr>
        <a:xfrm>
          <a:off x="3067203" y="4008002"/>
          <a:ext cx="2788367" cy="1673020"/>
        </a:xfrm>
        <a:prstGeom prst="rec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a:t>Polycythemia, thrombocytopenia and hyperbilirubinemia</a:t>
          </a:r>
        </a:p>
      </dsp:txBody>
      <dsp:txXfrm>
        <a:off x="3067203" y="4008002"/>
        <a:ext cx="2788367" cy="16730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291E-2713-432E-9043-F4BDCCE08238}" type="datetimeFigureOut">
              <a:rPr lang="en-GB" smtClean="0"/>
              <a:pPr/>
              <a:t>05/11/2019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04BA1-B9C9-4F01-8879-CAA17A8ABEE0}" type="slidenum">
              <a:rPr lang="en-GB" smtClean="0"/>
              <a:pPr/>
              <a:t>‹#›</a:t>
            </a:fld>
            <a:endParaRPr lang="en-GB"/>
          </a:p>
        </p:txBody>
      </p:sp>
    </p:spTree>
    <p:extLst>
      <p:ext uri="{BB962C8B-B14F-4D97-AF65-F5344CB8AC3E}">
        <p14:creationId xmlns:p14="http://schemas.microsoft.com/office/powerpoint/2010/main" val="174593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04BA1-B9C9-4F01-8879-CAA17A8ABEE0}"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47792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Early induction ( 39 weeks) may decrease risk of birth injuries</a:t>
            </a:r>
          </a:p>
        </p:txBody>
      </p:sp>
      <p:sp>
        <p:nvSpPr>
          <p:cNvPr id="4" name="Slide Number Placeholder 3"/>
          <p:cNvSpPr>
            <a:spLocks noGrp="1"/>
          </p:cNvSpPr>
          <p:nvPr>
            <p:ph type="sldNum" sz="quarter" idx="10"/>
          </p:nvPr>
        </p:nvSpPr>
        <p:spPr/>
        <p:txBody>
          <a:bodyPr/>
          <a:lstStyle/>
          <a:p>
            <a:fld id="{AA104BA1-B9C9-4F01-8879-CAA17A8ABEE0}"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1161420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Otherwhise</a:t>
            </a:r>
            <a:r>
              <a:rPr lang="en-US" dirty="0"/>
              <a:t> ( like </a:t>
            </a:r>
            <a:r>
              <a:rPr lang="en-US" dirty="0" err="1"/>
              <a:t>symp</a:t>
            </a:r>
            <a:r>
              <a:rPr lang="en-US" dirty="0"/>
              <a:t>. Or </a:t>
            </a:r>
            <a:r>
              <a:rPr lang="en-US" dirty="0" err="1"/>
              <a:t>asymp</a:t>
            </a:r>
            <a:r>
              <a:rPr lang="en-US" dirty="0"/>
              <a:t>. ) DON’T give bolus because it cause rebound hypoglycemia .</a:t>
            </a:r>
          </a:p>
          <a:p>
            <a:r>
              <a:rPr lang="en-US" dirty="0"/>
              <a:t>Bolus IV glucose only for convulsions or CNS manifestations . </a:t>
            </a:r>
          </a:p>
          <a:p>
            <a:r>
              <a:rPr lang="en-US" dirty="0"/>
              <a:t>We still giving bolus until convulsion stop .</a:t>
            </a:r>
          </a:p>
          <a:p>
            <a:endParaRPr lang="ar-SA" dirty="0"/>
          </a:p>
        </p:txBody>
      </p:sp>
      <p:sp>
        <p:nvSpPr>
          <p:cNvPr id="4" name="Slide Number Placeholder 3"/>
          <p:cNvSpPr>
            <a:spLocks noGrp="1"/>
          </p:cNvSpPr>
          <p:nvPr>
            <p:ph type="sldNum" sz="quarter" idx="10"/>
          </p:nvPr>
        </p:nvSpPr>
        <p:spPr/>
        <p:txBody>
          <a:bodyPr/>
          <a:lstStyle/>
          <a:p>
            <a:fld id="{E984CA5E-D880-4400-927E-F805F7B09EB1}" type="slidenum">
              <a:rPr lang="ar-SA" smtClean="0">
                <a:solidFill>
                  <a:prstClr val="black"/>
                </a:solidFill>
              </a:rPr>
              <a:pPr/>
              <a:t>62</a:t>
            </a:fld>
            <a:endParaRPr lang="ar-SA">
              <a:solidFill>
                <a:prstClr val="black"/>
              </a:solidFill>
            </a:endParaRPr>
          </a:p>
        </p:txBody>
      </p:sp>
    </p:spTree>
    <p:extLst>
      <p:ext uri="{BB962C8B-B14F-4D97-AF65-F5344CB8AC3E}">
        <p14:creationId xmlns:p14="http://schemas.microsoft.com/office/powerpoint/2010/main" val="423109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patient who is suspected of having </a:t>
            </a:r>
            <a:r>
              <a:rPr lang="en-US" dirty="0" err="1"/>
              <a:t>hypomagnesemic</a:t>
            </a:r>
            <a:r>
              <a:rPr lang="en-US" dirty="0"/>
              <a:t>-hypokalemic ventricular arrhythmias should receive 50 </a:t>
            </a:r>
            <a:r>
              <a:rPr lang="en-US" dirty="0" err="1"/>
              <a:t>mEq</a:t>
            </a:r>
            <a:r>
              <a:rPr lang="en-US" dirty="0"/>
              <a:t> of intravenous magnesium, given slowly over 8-24 hours. This dose can be repeated as necessary to maintain the plasma magnesium concentration above 1.0 mg/</a:t>
            </a:r>
            <a:r>
              <a:rPr lang="en-US" dirty="0" err="1"/>
              <a:t>dL</a:t>
            </a:r>
            <a:r>
              <a:rPr lang="en-US" dirty="0"/>
              <a:t> (0.4 </a:t>
            </a:r>
            <a:r>
              <a:rPr lang="en-US" dirty="0" err="1"/>
              <a:t>mmol</a:t>
            </a:r>
            <a:r>
              <a:rPr lang="en-US" dirty="0"/>
              <a:t>/L or 0.8 </a:t>
            </a:r>
            <a:r>
              <a:rPr lang="en-US" dirty="0" err="1"/>
              <a:t>mEq</a:t>
            </a:r>
            <a:r>
              <a:rPr lang="en-US" dirty="0"/>
              <a:t>/L)</a:t>
            </a:r>
          </a:p>
          <a:p>
            <a:pPr algn="l"/>
            <a:endParaRPr lang="ar-SA" dirty="0"/>
          </a:p>
        </p:txBody>
      </p:sp>
      <p:sp>
        <p:nvSpPr>
          <p:cNvPr id="4" name="Slide Number Placeholder 3"/>
          <p:cNvSpPr>
            <a:spLocks noGrp="1"/>
          </p:cNvSpPr>
          <p:nvPr>
            <p:ph type="sldNum" sz="quarter" idx="10"/>
          </p:nvPr>
        </p:nvSpPr>
        <p:spPr/>
        <p:txBody>
          <a:bodyPr/>
          <a:lstStyle/>
          <a:p>
            <a:fld id="{E984CA5E-D880-4400-927E-F805F7B09EB1}" type="slidenum">
              <a:rPr lang="ar-SA" smtClean="0">
                <a:solidFill>
                  <a:prstClr val="black"/>
                </a:solidFill>
              </a:rPr>
              <a:pPr/>
              <a:t>71</a:t>
            </a:fld>
            <a:endParaRPr lang="ar-SA">
              <a:solidFill>
                <a:prstClr val="black"/>
              </a:solidFill>
            </a:endParaRPr>
          </a:p>
        </p:txBody>
      </p:sp>
    </p:spTree>
    <p:extLst>
      <p:ext uri="{BB962C8B-B14F-4D97-AF65-F5344CB8AC3E}">
        <p14:creationId xmlns:p14="http://schemas.microsoft.com/office/powerpoint/2010/main" val="204665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3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129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502855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2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64863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155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0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337429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078788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3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698425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03024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089878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7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202043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788853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6901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4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4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703294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4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3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061297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0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58812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13358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58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690434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6381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592099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842597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551398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7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64857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854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32"/>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61122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60608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1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31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875159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82"/>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9964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68070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557"/>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75619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624448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8451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009801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250492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7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70117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56138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719774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996285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95"/>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29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02347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2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91164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23818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50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076568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72854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7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052263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09979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8878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07"/>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614141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6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972634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316928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045803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4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2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9365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9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9590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20932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7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032272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82975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74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558145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9911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474809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748004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6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793682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103231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913255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1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2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75995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8454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10271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922428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819217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7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0383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9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628171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923008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673402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5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62936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00397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410148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7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17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692963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32"/>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5003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63680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07"/>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555210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70235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695757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7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908031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41422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872072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5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182289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944404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316392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45"/>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1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088222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9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55924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52556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7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46404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290056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181521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6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375090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454445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954906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5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460866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352079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29736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0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10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109610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5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92582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5329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8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70505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3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850950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513457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6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491690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887057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995134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4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57102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351023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107347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7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07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1831337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139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753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794572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01029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03217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048716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090572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151379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041693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8760803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046618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76702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3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0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992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8415685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7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349994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490183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5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4329544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575585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60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0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1662543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90237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098562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4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076487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150494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5443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45"/>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4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034128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8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98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050277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2"/>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97720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612578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7"/>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105524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665842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5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917021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178352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6059625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3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4029777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6002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2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298967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103243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45"/>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9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9600372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87199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03162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685694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81879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54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4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421903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0795083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6623142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3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10255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69032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932715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5126530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9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89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7065014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00366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11615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0404666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538417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5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3851182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615521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54584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0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92747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2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2598232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0385568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1049169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5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8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955624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172383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175882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9834714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8932551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4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685342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92605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0622499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6607135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2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0313365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1075878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711398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0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8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1001878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771460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867980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2912916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7752257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44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87113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90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0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4693469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773222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260491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1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975701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7329428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0044310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4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7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3630873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2"/>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153362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546096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7"/>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2594416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82142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9149753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40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5490088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9835646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5854043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1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724242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5673159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4158159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5"/>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69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1373044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542297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92593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13594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0930929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8542866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2942981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118345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1677567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572505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6870275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0187380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430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8087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8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47313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4474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20676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3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4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93770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1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4333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102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9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01892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936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16693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1691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39260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22418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8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88252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60235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48227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3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4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40652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0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7179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0192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8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2946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63299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1471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9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84041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54477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6804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83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35858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20860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2868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2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42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81440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9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0658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5351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7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585088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3588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32082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98267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04239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84340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8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02345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89251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17617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0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40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393565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82"/>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269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90217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57"/>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0553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590667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18877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15694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926664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63440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8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631135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226372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162166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95"/>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39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3399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66"/>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332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395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8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76575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41"/>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044859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89191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6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221265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451071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595645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7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426390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709739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37077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79"/>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37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694796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48"/>
            <a:ext cx="103632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42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703757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solidFill>
                  <a:srgbClr val="000000"/>
                </a:solidFill>
              </a:rPr>
              <a:pPr/>
              <a:t>11/5/2019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5541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623"/>
            <a:ext cx="103632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650AE0-4E16-41F0-89F0-8F491D99BFF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324173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2E7297-57BE-4C61-94CB-9C460707A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70929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9384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4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45302F-D8C1-4915-904C-9A0A28EC9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41918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A55D39-AAAC-46CC-94DE-5AC80CA1609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8121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700937-52BB-4F33-81B7-E6D583E3367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819629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4766733" y="2737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227811-12A1-4CAA-902E-708A427990A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59010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S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B82568-F6A2-414A-9519-F5B0D86B4D7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136010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A7E89A-C3E7-4B4A-957A-E39586A901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664742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61"/>
            <a:ext cx="27432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09600" y="27536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AADB0D-3842-48E5-9265-7788054D617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3213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1579091416"/>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482798341"/>
      </p:ext>
    </p:extLst>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1727115755"/>
      </p:ext>
    </p:extLst>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694113647"/>
      </p:ext>
    </p:extLst>
  </p:cSld>
  <p:clrMap bg1="lt1" tx1="dk1" bg2="lt2" tx2="dk2" accent1="accent1" accent2="accent2" accent3="accent3" accent4="accent4" accent5="accent5" accent6="accent6" hlink="hlink" folHlink="folHlink"/>
  <p:sldLayoutIdLst>
    <p:sldLayoutId id="2147484712" r:id="rId1"/>
    <p:sldLayoutId id="2147484713" r:id="rId2"/>
    <p:sldLayoutId id="2147484714" r:id="rId3"/>
    <p:sldLayoutId id="2147484715" r:id="rId4"/>
    <p:sldLayoutId id="2147484716" r:id="rId5"/>
    <p:sldLayoutId id="2147484717" r:id="rId6"/>
    <p:sldLayoutId id="2147484718" r:id="rId7"/>
    <p:sldLayoutId id="2147484719" r:id="rId8"/>
    <p:sldLayoutId id="2147484720" r:id="rId9"/>
    <p:sldLayoutId id="2147484721" r:id="rId10"/>
    <p:sldLayoutId id="2147484722"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848736534"/>
      </p:ext>
    </p:extLst>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759735300"/>
      </p:ext>
    </p:extLst>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1064171398"/>
      </p:ext>
    </p:extLst>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958515017"/>
      </p:ext>
    </p:extLst>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935072708"/>
      </p:ext>
    </p:extLst>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 id="2147484793" r:id="rId10"/>
    <p:sldLayoutId id="2147484794"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88678141"/>
      </p:ext>
    </p:extLst>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345431949"/>
      </p:ext>
    </p:extLst>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3521104742"/>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2490106486"/>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3618032200"/>
      </p:ext>
    </p:extLst>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4168507864"/>
      </p:ext>
    </p:extLst>
  </p:cSld>
  <p:clrMap bg1="lt1" tx1="dk1" bg2="lt2" tx2="dk2" accent1="accent1" accent2="accent2" accent3="accent3" accent4="accent4" accent5="accent5" accent6="accent6" hlink="hlink" folHlink="folHlink"/>
  <p:sldLayoutIdLst>
    <p:sldLayoutId id="2147484844" r:id="rId1"/>
    <p:sldLayoutId id="2147484845" r:id="rId2"/>
    <p:sldLayoutId id="2147484846" r:id="rId3"/>
    <p:sldLayoutId id="2147484847" r:id="rId4"/>
    <p:sldLayoutId id="2147484848" r:id="rId5"/>
    <p:sldLayoutId id="2147484849" r:id="rId6"/>
    <p:sldLayoutId id="2147484850" r:id="rId7"/>
    <p:sldLayoutId id="2147484851" r:id="rId8"/>
    <p:sldLayoutId id="2147484852" r:id="rId9"/>
    <p:sldLayoutId id="2147484853" r:id="rId10"/>
    <p:sldLayoutId id="2147484854"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982237480"/>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962498869"/>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3835706725"/>
      </p:ext>
    </p:extLst>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4193855921"/>
      </p:ext>
    </p:extLst>
  </p:cSld>
  <p:clrMap bg1="lt1" tx1="dk1" bg2="lt2" tx2="dk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1240811358"/>
      </p:ext>
    </p:extLst>
  </p:cSld>
  <p:clrMap bg1="lt1" tx1="dk1" bg2="lt2" tx2="dk2" accent1="accent1" accent2="accent2" accent3="accent3" accent4="accent4" accent5="accent5" accent6="accent6" hlink="hlink" folHlink="folHlink"/>
  <p:sldLayoutIdLst>
    <p:sldLayoutId id="2147484904" r:id="rId1"/>
    <p:sldLayoutId id="2147484905" r:id="rId2"/>
    <p:sldLayoutId id="2147484906" r:id="rId3"/>
    <p:sldLayoutId id="2147484907" r:id="rId4"/>
    <p:sldLayoutId id="2147484908" r:id="rId5"/>
    <p:sldLayoutId id="2147484909" r:id="rId6"/>
    <p:sldLayoutId id="2147484910" r:id="rId7"/>
    <p:sldLayoutId id="2147484911" r:id="rId8"/>
    <p:sldLayoutId id="2147484912" r:id="rId9"/>
    <p:sldLayoutId id="2147484913" r:id="rId10"/>
    <p:sldLayoutId id="2147484914"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2730943087"/>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2009144854"/>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3031081850"/>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2518516032"/>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4071476427"/>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2348154976"/>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fld id="{256582C7-517C-4593-ABF8-87BD0C534F79}" type="slidenum">
              <a:rPr lang="es-ES">
                <a:solidFill>
                  <a:srgbClr val="000000"/>
                </a:solidFill>
              </a:rPr>
              <a:pPr defTabSz="914400"/>
              <a:t>‹#›</a:t>
            </a:fld>
            <a:endParaRPr lang="es-ES">
              <a:solidFill>
                <a:srgbClr val="000000"/>
              </a:solidFill>
            </a:endParaRPr>
          </a:p>
        </p:txBody>
      </p:sp>
    </p:spTree>
    <p:extLst>
      <p:ext uri="{BB962C8B-B14F-4D97-AF65-F5344CB8AC3E}">
        <p14:creationId xmlns:p14="http://schemas.microsoft.com/office/powerpoint/2010/main" val="486005135"/>
      </p:ext>
    </p:extLst>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pitchFamily="34" charset="0"/>
          <a:cs typeface="Arial" pitchFamily="34" charset="0"/>
        </a:defRPr>
      </a:lvl2pPr>
      <a:lvl3pPr algn="ctr" rtl="1" eaLnBrk="1" fontAlgn="base" hangingPunct="1">
        <a:spcBef>
          <a:spcPct val="0"/>
        </a:spcBef>
        <a:spcAft>
          <a:spcPct val="0"/>
        </a:spcAft>
        <a:defRPr sz="4400">
          <a:solidFill>
            <a:schemeClr val="tx2"/>
          </a:solidFill>
          <a:latin typeface="Arial" pitchFamily="34" charset="0"/>
          <a:cs typeface="Arial" pitchFamily="34" charset="0"/>
        </a:defRPr>
      </a:lvl3pPr>
      <a:lvl4pPr algn="ctr" rtl="1" eaLnBrk="1" fontAlgn="base" hangingPunct="1">
        <a:spcBef>
          <a:spcPct val="0"/>
        </a:spcBef>
        <a:spcAft>
          <a:spcPct val="0"/>
        </a:spcAft>
        <a:defRPr sz="4400">
          <a:solidFill>
            <a:schemeClr val="tx2"/>
          </a:solidFill>
          <a:latin typeface="Arial" pitchFamily="34" charset="0"/>
          <a:cs typeface="Arial" pitchFamily="34" charset="0"/>
        </a:defRPr>
      </a:lvl4pPr>
      <a:lvl5pPr algn="ctr" rtl="1"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medicine.medscape.com/article/2087846-overview" TargetMode="External"/><Relationship Id="rId2" Type="http://schemas.openxmlformats.org/officeDocument/2006/relationships/hyperlink" Target="http://emedicine.medscape.com/article/2054320-overview" TargetMode="External"/><Relationship Id="rId1" Type="http://schemas.openxmlformats.org/officeDocument/2006/relationships/slideLayout" Target="../slideLayouts/slideLayout2.xml"/><Relationship Id="rId4" Type="http://schemas.openxmlformats.org/officeDocument/2006/relationships/hyperlink" Target="http://emedicine.medscape.com/article/2085614-overview"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emedicine.medscape.com/article/2087913-overview"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medicine.medscape.com/article/2090666-overview" TargetMode="External"/><Relationship Id="rId2" Type="http://schemas.openxmlformats.org/officeDocument/2006/relationships/hyperlink" Target="http://emedicine.medscape.com/article/2088140-overview" TargetMode="External"/><Relationship Id="rId1" Type="http://schemas.openxmlformats.org/officeDocument/2006/relationships/slideLayout" Target="../slideLayouts/slideLayout2.xml"/><Relationship Id="rId4" Type="http://schemas.openxmlformats.org/officeDocument/2006/relationships/hyperlink" Target="http://emedicine.medscape.com/article/2087447-overview"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emedicine.medscape.com/article/2074068-overview"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95043" y="764370"/>
            <a:ext cx="11087100" cy="1354217"/>
          </a:xfrm>
          <a:prstGeom prst="rect">
            <a:avLst/>
          </a:prstGeom>
        </p:spPr>
        <p:txBody>
          <a:bodyPr wrap="square">
            <a:spAutoFit/>
          </a:bodyPr>
          <a:lstStyle/>
          <a:p>
            <a:r>
              <a:rPr lang="en-US" dirty="0">
                <a:solidFill>
                  <a:schemeClr val="accent2">
                    <a:lumMod val="50000"/>
                  </a:schemeClr>
                </a:solidFill>
                <a:latin typeface="Aharoni" panose="02010803020104030203" pitchFamily="2" charset="-79"/>
                <a:cs typeface="Aharoni" panose="02010803020104030203" pitchFamily="2" charset="-79"/>
              </a:rPr>
              <a:t>INFANTS OF DIABETIC MOTHERS AND HYPOGLYCEMIA</a:t>
            </a:r>
            <a:endParaRPr lang="ar-JO" dirty="0"/>
          </a:p>
        </p:txBody>
      </p:sp>
      <p:sp>
        <p:nvSpPr>
          <p:cNvPr id="7" name="عنصر نائب لرقم الشريحة 6"/>
          <p:cNvSpPr>
            <a:spLocks noGrp="1"/>
          </p:cNvSpPr>
          <p:nvPr>
            <p:ph type="sldNum" sz="quarter" idx="12"/>
          </p:nvPr>
        </p:nvSpPr>
        <p:spPr/>
        <p:txBody>
          <a:bodyPr/>
          <a:lstStyle/>
          <a:p>
            <a:fld id="{022B156B-59AE-415F-B24B-8756D48BB977}" type="slidenum">
              <a:rPr lang="en-US" smtClean="0"/>
              <a:pPr/>
              <a:t>1</a:t>
            </a:fld>
            <a:endParaRPr lang="en-US" dirty="0"/>
          </a:p>
        </p:txBody>
      </p:sp>
      <p:pic>
        <p:nvPicPr>
          <p:cNvPr id="5" name="عنصر نائب للمحتوى 3" descr="images.jpg"/>
          <p:cNvPicPr>
            <a:picLocks noChangeAspect="1"/>
          </p:cNvPicPr>
          <p:nvPr/>
        </p:nvPicPr>
        <p:blipFill>
          <a:blip r:embed="rId2"/>
          <a:stretch>
            <a:fillRect/>
          </a:stretch>
        </p:blipFill>
        <p:spPr>
          <a:xfrm>
            <a:off x="1130969" y="2375435"/>
            <a:ext cx="3970421" cy="3734075"/>
          </a:xfrm>
          <a:prstGeom prst="rect">
            <a:avLst/>
          </a:prstGeom>
        </p:spPr>
      </p:pic>
      <p:sp>
        <p:nvSpPr>
          <p:cNvPr id="8" name="Rectangle 7"/>
          <p:cNvSpPr/>
          <p:nvPr/>
        </p:nvSpPr>
        <p:spPr>
          <a:xfrm>
            <a:off x="5707625" y="2972948"/>
            <a:ext cx="5638153" cy="3046988"/>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latin typeface="BrandonTextRegular"/>
              </a:rPr>
              <a:t>Ahmad </a:t>
            </a:r>
            <a:r>
              <a:rPr lang="en-US" sz="2400" b="1" dirty="0" err="1" smtClean="0">
                <a:effectLst>
                  <a:outerShdw blurRad="38100" dist="38100" dir="2700000" algn="tl">
                    <a:srgbClr val="000000">
                      <a:alpha val="43137"/>
                    </a:srgbClr>
                  </a:outerShdw>
                </a:effectLst>
                <a:latin typeface="BrandonTextRegular"/>
              </a:rPr>
              <a:t>Alshraideh</a:t>
            </a:r>
            <a:endParaRPr lang="en-US" sz="2400" b="1" dirty="0" smtClean="0">
              <a:effectLst>
                <a:outerShdw blurRad="38100" dist="38100" dir="2700000" algn="tl">
                  <a:srgbClr val="000000">
                    <a:alpha val="43137"/>
                  </a:srgbClr>
                </a:outerShdw>
              </a:effectLst>
              <a:latin typeface="BrandonTextRegular"/>
            </a:endParaRPr>
          </a:p>
          <a:p>
            <a:r>
              <a:rPr lang="en-US" sz="2400" b="1" dirty="0" smtClean="0">
                <a:effectLst>
                  <a:outerShdw blurRad="38100" dist="38100" dir="2700000" algn="tl">
                    <a:srgbClr val="000000">
                      <a:alpha val="43137"/>
                    </a:srgbClr>
                  </a:outerShdw>
                </a:effectLst>
                <a:latin typeface="BrandonTextRegular"/>
              </a:rPr>
              <a:t>Zaid </a:t>
            </a:r>
            <a:r>
              <a:rPr lang="en-US" sz="2400" b="1" dirty="0" err="1" smtClean="0">
                <a:effectLst>
                  <a:outerShdw blurRad="38100" dist="38100" dir="2700000" algn="tl">
                    <a:srgbClr val="000000">
                      <a:alpha val="43137"/>
                    </a:srgbClr>
                  </a:outerShdw>
                </a:effectLst>
                <a:latin typeface="BrandonTextRegular"/>
              </a:rPr>
              <a:t>Ghabashneh</a:t>
            </a:r>
            <a:endParaRPr lang="en-US" sz="2400" b="1" dirty="0" smtClean="0">
              <a:effectLst>
                <a:outerShdw blurRad="38100" dist="38100" dir="2700000" algn="tl">
                  <a:srgbClr val="000000">
                    <a:alpha val="43137"/>
                  </a:srgbClr>
                </a:outerShdw>
              </a:effectLst>
              <a:latin typeface="BrandonTextRegular"/>
            </a:endParaRPr>
          </a:p>
          <a:p>
            <a:r>
              <a:rPr lang="en-US" sz="2400" b="1" dirty="0" smtClean="0">
                <a:effectLst>
                  <a:outerShdw blurRad="38100" dist="38100" dir="2700000" algn="tl">
                    <a:srgbClr val="000000">
                      <a:alpha val="43137"/>
                    </a:srgbClr>
                  </a:outerShdw>
                </a:effectLst>
                <a:latin typeface="BrandonTextRegular"/>
              </a:rPr>
              <a:t>Saeed Abdel-</a:t>
            </a:r>
            <a:r>
              <a:rPr lang="en-US" sz="2400" b="1" dirty="0" err="1" smtClean="0">
                <a:effectLst>
                  <a:outerShdw blurRad="38100" dist="38100" dir="2700000" algn="tl">
                    <a:srgbClr val="000000">
                      <a:alpha val="43137"/>
                    </a:srgbClr>
                  </a:outerShdw>
                </a:effectLst>
                <a:latin typeface="BrandonTextRegular"/>
              </a:rPr>
              <a:t>kamel</a:t>
            </a:r>
            <a:endParaRPr lang="en-US" sz="2400" b="1" dirty="0" smtClean="0">
              <a:effectLst>
                <a:outerShdw blurRad="38100" dist="38100" dir="2700000" algn="tl">
                  <a:srgbClr val="000000">
                    <a:alpha val="43137"/>
                  </a:srgbClr>
                </a:outerShdw>
              </a:effectLst>
              <a:latin typeface="BrandonTextRegular"/>
            </a:endParaRPr>
          </a:p>
          <a:p>
            <a:endParaRPr lang="en-US" sz="2400" b="1" dirty="0">
              <a:effectLst>
                <a:outerShdw blurRad="38100" dist="38100" dir="2700000" algn="tl">
                  <a:srgbClr val="000000">
                    <a:alpha val="43137"/>
                  </a:srgbClr>
                </a:outerShdw>
              </a:effectLst>
              <a:latin typeface="BrandonTextRegular"/>
            </a:endParaRPr>
          </a:p>
          <a:p>
            <a:endParaRPr lang="en-US" sz="2400" b="1" dirty="0">
              <a:effectLst>
                <a:outerShdw blurRad="38100" dist="38100" dir="2700000" algn="tl">
                  <a:srgbClr val="000000">
                    <a:alpha val="43137"/>
                  </a:srgbClr>
                </a:outerShdw>
              </a:effectLst>
              <a:latin typeface="BrandonTextRegular"/>
            </a:endParaRPr>
          </a:p>
          <a:p>
            <a:endParaRPr lang="en-US" sz="2400" b="1" dirty="0">
              <a:effectLst>
                <a:outerShdw blurRad="38100" dist="38100" dir="2700000" algn="tl">
                  <a:srgbClr val="000000">
                    <a:alpha val="43137"/>
                  </a:srgbClr>
                </a:outerShdw>
              </a:effectLst>
              <a:latin typeface="BrandonTextRegular"/>
            </a:endParaRPr>
          </a:p>
          <a:p>
            <a:r>
              <a:rPr lang="en-US" sz="2400" b="1" dirty="0">
                <a:effectLst>
                  <a:outerShdw blurRad="38100" dist="38100" dir="2700000" algn="tl">
                    <a:srgbClr val="000000">
                      <a:alpha val="43137"/>
                    </a:srgbClr>
                  </a:outerShdw>
                </a:effectLst>
                <a:latin typeface="BrandonTextRegular"/>
              </a:rPr>
              <a:t>Presented to :</a:t>
            </a:r>
          </a:p>
          <a:p>
            <a:r>
              <a:rPr lang="en-US" sz="2400" b="1" dirty="0">
                <a:effectLst>
                  <a:outerShdw blurRad="38100" dist="38100" dir="2700000" algn="tl">
                    <a:srgbClr val="000000">
                      <a:alpha val="43137"/>
                    </a:srgbClr>
                  </a:outerShdw>
                </a:effectLst>
                <a:latin typeface="BrandonTextRegular"/>
              </a:rPr>
              <a:t>Dr. </a:t>
            </a:r>
            <a:r>
              <a:rPr lang="en-US" sz="2400" b="1" dirty="0" err="1">
                <a:effectLst>
                  <a:outerShdw blurRad="38100" dist="38100" dir="2700000" algn="tl">
                    <a:srgbClr val="000000">
                      <a:alpha val="43137"/>
                    </a:srgbClr>
                  </a:outerShdw>
                </a:effectLst>
                <a:latin typeface="BrandonTextRegular"/>
              </a:rPr>
              <a:t>Amjad</a:t>
            </a:r>
            <a:r>
              <a:rPr lang="en-US" sz="2400" b="1" dirty="0">
                <a:effectLst>
                  <a:outerShdw blurRad="38100" dist="38100" dir="2700000" algn="tl">
                    <a:srgbClr val="000000">
                      <a:alpha val="43137"/>
                    </a:srgbClr>
                  </a:outerShdw>
                </a:effectLst>
                <a:latin typeface="BrandonTextRegular"/>
              </a:rPr>
              <a:t> Al-</a:t>
            </a:r>
            <a:r>
              <a:rPr lang="en-US" sz="2400" b="1" dirty="0" err="1">
                <a:effectLst>
                  <a:outerShdw blurRad="38100" dist="38100" dir="2700000" algn="tl">
                    <a:srgbClr val="000000">
                      <a:alpha val="43137"/>
                    </a:srgbClr>
                  </a:outerShdw>
                </a:effectLst>
                <a:latin typeface="BrandonTextRegular"/>
              </a:rPr>
              <a:t>Tarawnah</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93623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479" y="2571376"/>
            <a:ext cx="10972800" cy="4709160"/>
          </a:xfrm>
        </p:spPr>
        <p:txBody>
          <a:bodyPr/>
          <a:lstStyle/>
          <a:p>
            <a:pPr algn="l" rtl="0"/>
            <a:r>
              <a:rPr lang="en-US" dirty="0">
                <a:solidFill>
                  <a:srgbClr val="002060"/>
                </a:solidFill>
              </a:rPr>
              <a:t>GDM  : usually resolves following delivery, but it can have long-lasting health consequences, including increased risk for type 2 diabetes (T2DM), future obesity, and cardiovascular disease (CVD) in the mother .</a:t>
            </a:r>
          </a:p>
        </p:txBody>
      </p:sp>
      <p:sp>
        <p:nvSpPr>
          <p:cNvPr id="4" name="Slide Number Placeholder 3"/>
          <p:cNvSpPr>
            <a:spLocks noGrp="1"/>
          </p:cNvSpPr>
          <p:nvPr>
            <p:ph type="sldNum" sz="quarter" idx="12"/>
          </p:nvPr>
        </p:nvSpPr>
        <p:spPr/>
        <p:txBody>
          <a:bodyPr/>
          <a:lstStyle/>
          <a:p>
            <a:fld id="{022B156B-59AE-415F-B24B-8756D48BB977}" type="slidenum">
              <a:rPr lang="en-US" smtClean="0"/>
              <a:pPr/>
              <a:t>10</a:t>
            </a:fld>
            <a:endParaRPr lang="en-US" dirty="0"/>
          </a:p>
        </p:txBody>
      </p:sp>
      <p:sp>
        <p:nvSpPr>
          <p:cNvPr id="6" name="Title 5"/>
          <p:cNvSpPr>
            <a:spLocks noGrp="1"/>
          </p:cNvSpPr>
          <p:nvPr>
            <p:ph type="title"/>
          </p:nvPr>
        </p:nvSpPr>
        <p:spPr>
          <a:xfrm>
            <a:off x="282055" y="384630"/>
            <a:ext cx="10972800" cy="585171"/>
          </a:xfrm>
        </p:spPr>
        <p:txBody>
          <a:bodyPr>
            <a:normAutofit fontScale="90000"/>
          </a:bodyPr>
          <a:lstStyle/>
          <a:p>
            <a:r>
              <a:rPr lang="en-US" dirty="0"/>
              <a:t>GDM</a:t>
            </a:r>
          </a:p>
        </p:txBody>
      </p:sp>
    </p:spTree>
    <p:extLst>
      <p:ext uri="{BB962C8B-B14F-4D97-AF65-F5344CB8AC3E}">
        <p14:creationId xmlns:p14="http://schemas.microsoft.com/office/powerpoint/2010/main" val="291977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PreGDM :</a:t>
            </a:r>
          </a:p>
        </p:txBody>
      </p:sp>
      <p:sp>
        <p:nvSpPr>
          <p:cNvPr id="3" name="Content Placeholder 2"/>
          <p:cNvSpPr>
            <a:spLocks noGrp="1"/>
          </p:cNvSpPr>
          <p:nvPr>
            <p:ph idx="1"/>
          </p:nvPr>
        </p:nvSpPr>
        <p:spPr/>
        <p:txBody>
          <a:bodyPr>
            <a:normAutofit/>
          </a:bodyPr>
          <a:lstStyle/>
          <a:p>
            <a:pPr marL="137160" indent="0" algn="l" rtl="0">
              <a:buNone/>
            </a:pPr>
            <a:r>
              <a:rPr lang="en-US" sz="3200" dirty="0">
                <a:solidFill>
                  <a:srgbClr val="002060"/>
                </a:solidFill>
              </a:rPr>
              <a:t>The cause for the hyperglycemia in PreGDM mother is the lack of insulin due to the </a:t>
            </a:r>
            <a:r>
              <a:rPr lang="en-US" sz="3200" dirty="0">
                <a:solidFill>
                  <a:srgbClr val="FF0000"/>
                </a:solidFill>
              </a:rPr>
              <a:t>loss of the normal function of B-cells </a:t>
            </a:r>
            <a:r>
              <a:rPr lang="en-US" sz="3200" dirty="0">
                <a:solidFill>
                  <a:srgbClr val="002060"/>
                </a:solidFill>
              </a:rPr>
              <a:t>in the production of insulin to regulate maternal blood glucose .</a:t>
            </a:r>
          </a:p>
          <a:p>
            <a:pPr algn="l" rtl="0"/>
            <a:endParaRPr lang="en-US" sz="3200" dirty="0"/>
          </a:p>
          <a:p>
            <a:pPr marL="137160" indent="0" algn="l" rtl="0">
              <a:buNone/>
            </a:pPr>
            <a:r>
              <a:rPr lang="en-US" sz="3200" dirty="0">
                <a:solidFill>
                  <a:srgbClr val="FF0000"/>
                </a:solidFill>
              </a:rPr>
              <a:t>Risk Factors</a:t>
            </a:r>
            <a:r>
              <a:rPr lang="en-US" sz="3200" dirty="0"/>
              <a:t> </a:t>
            </a:r>
            <a:r>
              <a:rPr lang="en-US" sz="3200" dirty="0">
                <a:solidFill>
                  <a:srgbClr val="002060"/>
                </a:solidFill>
              </a:rPr>
              <a:t>includes : overweight/obesity, westernized diet and micronutrient deficiencies, advanced maternal age, family history of insulin resistance and/or diabetes .</a:t>
            </a:r>
          </a:p>
          <a:p>
            <a:pPr algn="l" rtl="0"/>
            <a:endParaRPr lang="en-US" sz="3200" dirty="0">
              <a:solidFill>
                <a:srgbClr val="002060"/>
              </a:solidFill>
            </a:endParaRPr>
          </a:p>
        </p:txBody>
      </p:sp>
      <p:sp>
        <p:nvSpPr>
          <p:cNvPr id="4" name="Slide Number Placeholder 3"/>
          <p:cNvSpPr>
            <a:spLocks noGrp="1"/>
          </p:cNvSpPr>
          <p:nvPr>
            <p:ph type="sldNum" sz="quarter" idx="12"/>
          </p:nvPr>
        </p:nvSpPr>
        <p:spPr/>
        <p:txBody>
          <a:bodyPr/>
          <a:lstStyle/>
          <a:p>
            <a:fld id="{022B156B-59AE-415F-B24B-8756D48BB977}" type="slidenum">
              <a:rPr lang="en-US" smtClean="0"/>
              <a:pPr/>
              <a:t>11</a:t>
            </a:fld>
            <a:endParaRPr lang="en-US" dirty="0"/>
          </a:p>
        </p:txBody>
      </p:sp>
    </p:spTree>
    <p:extLst>
      <p:ext uri="{BB962C8B-B14F-4D97-AF65-F5344CB8AC3E}">
        <p14:creationId xmlns:p14="http://schemas.microsoft.com/office/powerpoint/2010/main" val="182675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81" y="982942"/>
            <a:ext cx="7688179" cy="1303867"/>
          </a:xfrm>
        </p:spPr>
        <p:txBody>
          <a:bodyPr>
            <a:normAutofit fontScale="90000"/>
          </a:bodyPr>
          <a:lstStyle/>
          <a:p>
            <a:r>
              <a:rPr lang="en-US" b="1" dirty="0">
                <a:solidFill>
                  <a:srgbClr val="0070C0"/>
                </a:solidFill>
              </a:rPr>
              <a:t>Why is diabetes in pregnancy a concern?</a:t>
            </a:r>
            <a:br>
              <a:rPr lang="en-US" b="1"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584887" y="2384854"/>
            <a:ext cx="10972800" cy="4473146"/>
          </a:xfrm>
        </p:spPr>
        <p:txBody>
          <a:bodyPr>
            <a:normAutofit/>
          </a:bodyPr>
          <a:lstStyle/>
          <a:p>
            <a:pPr algn="l" rtl="0"/>
            <a:r>
              <a:rPr lang="en-US" sz="3200" dirty="0">
                <a:latin typeface="Calibri" panose="020F0502020204030204" pitchFamily="34" charset="0"/>
                <a:cs typeface="Calibri" panose="020F0502020204030204" pitchFamily="34" charset="0"/>
              </a:rPr>
              <a:t>The mother's excess amounts of blood glucose are transferred to the fetus during pregnancy . This causes the baby's body to secrete increased amounts of insulin, which results in </a:t>
            </a:r>
            <a:r>
              <a:rPr lang="en-US" sz="3200" dirty="0">
                <a:solidFill>
                  <a:srgbClr val="FF0000"/>
                </a:solidFill>
                <a:latin typeface="Calibri" panose="020F0502020204030204" pitchFamily="34" charset="0"/>
                <a:cs typeface="Calibri" panose="020F0502020204030204" pitchFamily="34" charset="0"/>
              </a:rPr>
              <a:t>increased tissue and fat deposits ( insulin-like growth factor ) </a:t>
            </a:r>
            <a:r>
              <a:rPr lang="en-US" sz="3200" dirty="0">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The infant of a diabetic mother  is often </a:t>
            </a:r>
            <a:r>
              <a:rPr lang="en-US" sz="3200" dirty="0">
                <a:solidFill>
                  <a:srgbClr val="FF0000"/>
                </a:solidFill>
                <a:latin typeface="Calibri" panose="020F0502020204030204" pitchFamily="34" charset="0"/>
                <a:cs typeface="Calibri" panose="020F0502020204030204" pitchFamily="34" charset="0"/>
              </a:rPr>
              <a:t>larger</a:t>
            </a:r>
            <a:r>
              <a:rPr lang="en-US" sz="3200" dirty="0">
                <a:solidFill>
                  <a:schemeClr val="tx1"/>
                </a:solidFill>
                <a:latin typeface="Calibri" panose="020F0502020204030204" pitchFamily="34" charset="0"/>
                <a:cs typeface="Calibri" panose="020F0502020204030204" pitchFamily="34" charset="0"/>
              </a:rPr>
              <a:t> than expected for the gestational age</a:t>
            </a:r>
            <a:r>
              <a:rPr lang="en-US" sz="3200" dirty="0">
                <a:solidFill>
                  <a:srgbClr val="FF0000"/>
                </a:solidFill>
                <a:latin typeface="Calibri" panose="020F0502020204030204" pitchFamily="34" charset="0"/>
                <a:cs typeface="Calibri" panose="020F0502020204030204" pitchFamily="34" charset="0"/>
              </a:rPr>
              <a:t> ( LGA i.e. fetal macrosomia ) .</a:t>
            </a:r>
          </a:p>
          <a:p>
            <a:pPr algn="l" rtl="0"/>
            <a:endParaRPr lang="en-US" sz="3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22B156B-59AE-415F-B24B-8756D48BB977}" type="slidenum">
              <a:rPr lang="en-US" smtClean="0"/>
              <a:pPr/>
              <a:t>12</a:t>
            </a:fld>
            <a:endParaRPr lang="en-US" dirty="0"/>
          </a:p>
        </p:txBody>
      </p:sp>
      <p:pic>
        <p:nvPicPr>
          <p:cNvPr id="5" name="عنصر نائب للمحتوى 11" descr="TYPE-2-DIABETES-&amp;-GESTATION.jpg"/>
          <p:cNvPicPr>
            <a:picLocks noChangeAspect="1"/>
          </p:cNvPicPr>
          <p:nvPr/>
        </p:nvPicPr>
        <p:blipFill>
          <a:blip r:embed="rId2"/>
          <a:stretch>
            <a:fillRect/>
          </a:stretch>
        </p:blipFill>
        <p:spPr>
          <a:xfrm>
            <a:off x="8658631" y="770570"/>
            <a:ext cx="2723783" cy="1516239"/>
          </a:xfrm>
          <a:prstGeom prst="rect">
            <a:avLst/>
          </a:prstGeom>
        </p:spPr>
      </p:pic>
    </p:spTree>
    <p:extLst>
      <p:ext uri="{BB962C8B-B14F-4D97-AF65-F5344CB8AC3E}">
        <p14:creationId xmlns:p14="http://schemas.microsoft.com/office/powerpoint/2010/main" val="297337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3" y="2051605"/>
            <a:ext cx="9601196" cy="3318936"/>
          </a:xfrm>
        </p:spPr>
        <p:txBody>
          <a:bodyPr>
            <a:normAutofit fontScale="92500" lnSpcReduction="20000"/>
          </a:bodyPr>
          <a:lstStyle/>
          <a:p>
            <a:pPr algn="l" rtl="0"/>
            <a:r>
              <a:rPr lang="en-US" sz="2800" dirty="0">
                <a:latin typeface="Calibri" panose="020F0502020204030204" pitchFamily="34" charset="0"/>
                <a:cs typeface="Calibri" panose="020F0502020204030204" pitchFamily="34" charset="0"/>
              </a:rPr>
              <a:t>The infant of a diabetic mother may have higher risks for </a:t>
            </a:r>
            <a:r>
              <a:rPr lang="en-US" sz="2800" dirty="0">
                <a:solidFill>
                  <a:srgbClr val="FF0000"/>
                </a:solidFill>
                <a:latin typeface="Calibri" panose="020F0502020204030204" pitchFamily="34" charset="0"/>
                <a:cs typeface="Calibri" panose="020F0502020204030204" pitchFamily="34" charset="0"/>
              </a:rPr>
              <a:t>serious problems during pregnancy and at birth</a:t>
            </a:r>
            <a:r>
              <a:rPr lang="en-US" sz="2800" dirty="0">
                <a:latin typeface="Calibri" panose="020F0502020204030204" pitchFamily="34" charset="0"/>
                <a:cs typeface="Calibri" panose="020F0502020204030204" pitchFamily="34" charset="0"/>
              </a:rPr>
              <a:t>. Problems during pregnancy may include </a:t>
            </a:r>
            <a:r>
              <a:rPr lang="en-US" sz="2800" dirty="0">
                <a:solidFill>
                  <a:srgbClr val="FF0000"/>
                </a:solidFill>
                <a:latin typeface="Calibri" panose="020F0502020204030204" pitchFamily="34" charset="0"/>
                <a:cs typeface="Calibri" panose="020F0502020204030204" pitchFamily="34" charset="0"/>
              </a:rPr>
              <a:t>increased risk for birth defects and stillbirth, </a:t>
            </a:r>
            <a:r>
              <a:rPr lang="en-US" sz="2800" dirty="0">
                <a:latin typeface="Calibri" panose="020F0502020204030204" pitchFamily="34" charset="0"/>
                <a:cs typeface="Calibri" panose="020F0502020204030204" pitchFamily="34" charset="0"/>
              </a:rPr>
              <a:t>including problems with the formation of the </a:t>
            </a:r>
            <a:r>
              <a:rPr lang="en-US" sz="2800" dirty="0">
                <a:solidFill>
                  <a:srgbClr val="FF0000"/>
                </a:solidFill>
                <a:latin typeface="Calibri" panose="020F0502020204030204" pitchFamily="34" charset="0"/>
                <a:cs typeface="Calibri" panose="020F0502020204030204" pitchFamily="34" charset="0"/>
              </a:rPr>
              <a:t>heart, brain, spinal cord, urinary tract, and gastrointestinal system .</a:t>
            </a:r>
          </a:p>
          <a:p>
            <a:pPr algn="l" rtl="0"/>
            <a:r>
              <a:rPr lang="en-US" sz="2800" dirty="0">
                <a:latin typeface="Calibri" panose="020F0502020204030204" pitchFamily="34" charset="0"/>
                <a:cs typeface="Calibri" panose="020F0502020204030204" pitchFamily="34" charset="0"/>
              </a:rPr>
              <a:t>Unlike insulin-dependent diabetes, gestational diabetes generally does not cause birth defects .  Women with gestational diabetes generally have normal blood glucose levels during the critical </a:t>
            </a:r>
            <a:r>
              <a:rPr lang="en-US" sz="2800" dirty="0">
                <a:solidFill>
                  <a:srgbClr val="FF0000"/>
                </a:solidFill>
                <a:latin typeface="Calibri" panose="020F0502020204030204" pitchFamily="34" charset="0"/>
                <a:cs typeface="Calibri" panose="020F0502020204030204" pitchFamily="34" charset="0"/>
              </a:rPr>
              <a:t>first</a:t>
            </a:r>
            <a:r>
              <a:rPr lang="en-US" sz="2800" dirty="0">
                <a:latin typeface="Calibri" panose="020F0502020204030204" pitchFamily="34" charset="0"/>
                <a:cs typeface="Calibri" panose="020F0502020204030204" pitchFamily="34" charset="0"/>
              </a:rPr>
              <a:t> trimester </a:t>
            </a:r>
            <a:r>
              <a:rPr lang="en-US" sz="2800" dirty="0">
                <a:solidFill>
                  <a:srgbClr val="FF0000"/>
                </a:solidFill>
                <a:latin typeface="Calibri" panose="020F0502020204030204" pitchFamily="34" charset="0"/>
                <a:cs typeface="Calibri" panose="020F0502020204030204" pitchFamily="34" charset="0"/>
              </a:rPr>
              <a:t>when baby's organs form </a:t>
            </a:r>
            <a:r>
              <a:rPr lang="en-US" sz="2800" dirty="0">
                <a:latin typeface="Calibri" panose="020F0502020204030204" pitchFamily="34" charset="0"/>
                <a:cs typeface="Calibri" panose="020F0502020204030204" pitchFamily="34" charset="0"/>
              </a:rPr>
              <a:t>.</a:t>
            </a:r>
          </a:p>
          <a:p>
            <a:pPr algn="l" rtl="0"/>
            <a:endParaRPr lang="en-US" sz="2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22B156B-59AE-415F-B24B-8756D48BB977}" type="slidenum">
              <a:rPr lang="en-US" smtClean="0"/>
              <a:pPr/>
              <a:t>13</a:t>
            </a:fld>
            <a:endParaRPr lang="en-US" dirty="0"/>
          </a:p>
        </p:txBody>
      </p:sp>
    </p:spTree>
    <p:extLst>
      <p:ext uri="{BB962C8B-B14F-4D97-AF65-F5344CB8AC3E}">
        <p14:creationId xmlns:p14="http://schemas.microsoft.com/office/powerpoint/2010/main" val="310982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5976-08CF-41CA-A37D-3BDF757EB1CF}"/>
              </a:ext>
            </a:extLst>
          </p:cNvPr>
          <p:cNvSpPr>
            <a:spLocks noGrp="1"/>
          </p:cNvSpPr>
          <p:nvPr>
            <p:ph type="title"/>
          </p:nvPr>
        </p:nvSpPr>
        <p:spPr>
          <a:xfrm>
            <a:off x="1886231" y="383459"/>
            <a:ext cx="6743844" cy="1216748"/>
          </a:xfrm>
        </p:spPr>
        <p:txBody>
          <a:bodyPr>
            <a:normAutofit/>
          </a:bodyPr>
          <a:lstStyle/>
          <a:p>
            <a:r>
              <a:rPr lang="en-US" sz="4800" dirty="0"/>
              <a:t>Complications </a:t>
            </a:r>
            <a:endParaRPr lang="en-GB" sz="4800" dirty="0"/>
          </a:p>
        </p:txBody>
      </p:sp>
      <p:sp>
        <p:nvSpPr>
          <p:cNvPr id="5" name="عنصر نائب للمحتوى 4"/>
          <p:cNvSpPr>
            <a:spLocks noGrp="1"/>
          </p:cNvSpPr>
          <p:nvPr>
            <p:ph idx="1"/>
          </p:nvPr>
        </p:nvSpPr>
        <p:spPr/>
        <p:txBody>
          <a:bodyPr>
            <a:normAutofit lnSpcReduction="10000"/>
          </a:bodyPr>
          <a:lstStyle/>
          <a:p>
            <a:pPr algn="l" rtl="0"/>
            <a:r>
              <a:rPr lang="en-US" b="1" dirty="0">
                <a:latin typeface="Arial" panose="020B0604020202020204" pitchFamily="34" charset="0"/>
                <a:ea typeface="Times New Roman" panose="02020603050405020304" pitchFamily="18" charset="0"/>
                <a:cs typeface="Arial" panose="020B0604020202020204" pitchFamily="34" charset="0"/>
              </a:rPr>
              <a:t>IUGR : Intrauterine growth restriction </a:t>
            </a:r>
          </a:p>
          <a:p>
            <a:pPr algn="l" rtl="0"/>
            <a:r>
              <a:rPr lang="en-US" b="1" dirty="0">
                <a:latin typeface="Arial" panose="020B0604020202020204" pitchFamily="34" charset="0"/>
                <a:ea typeface="Times New Roman" panose="02020603050405020304" pitchFamily="18" charset="0"/>
                <a:cs typeface="Arial" panose="020B0604020202020204" pitchFamily="34" charset="0"/>
              </a:rPr>
              <a:t>LGA : Fetal macrosomia </a:t>
            </a:r>
          </a:p>
          <a:p>
            <a:pPr algn="l" rtl="0"/>
            <a:r>
              <a:rPr lang="en-US" b="1" dirty="0">
                <a:latin typeface="Arial" panose="020B0604020202020204" pitchFamily="34" charset="0"/>
                <a:ea typeface="Times New Roman" panose="02020603050405020304" pitchFamily="18" charset="0"/>
                <a:cs typeface="Arial" panose="020B0604020202020204" pitchFamily="34" charset="0"/>
              </a:rPr>
              <a:t>Hypoglycemia </a:t>
            </a:r>
            <a:endParaRPr lang="en-US" b="1" dirty="0">
              <a:latin typeface="Calibri" panose="020F0502020204030204" pitchFamily="34" charset="0"/>
              <a:ea typeface="Calibri" panose="020F0502020204030204" pitchFamily="34" charset="0"/>
              <a:cs typeface="Arial" panose="020B0604020202020204" pitchFamily="34" charset="0"/>
            </a:endParaRPr>
          </a:p>
          <a:p>
            <a:pPr algn="l" rtl="0"/>
            <a:r>
              <a:rPr lang="en-US" b="1" dirty="0">
                <a:latin typeface="Arial" panose="020B0604020202020204" pitchFamily="34" charset="0"/>
                <a:cs typeface="Arial" panose="020B0604020202020204" pitchFamily="34" charset="0"/>
              </a:rPr>
              <a:t>Hypocalcemia and hypomagnesemia</a:t>
            </a:r>
          </a:p>
          <a:p>
            <a:pPr algn="l" rtl="0"/>
            <a:r>
              <a:rPr lang="en-US" b="1" dirty="0">
                <a:latin typeface="Arial" panose="020B0604020202020204" pitchFamily="34" charset="0"/>
                <a:ea typeface="Times New Roman" panose="02020603050405020304" pitchFamily="18" charset="0"/>
                <a:cs typeface="Arial" panose="020B0604020202020204" pitchFamily="34" charset="0"/>
              </a:rPr>
              <a:t>Pulmonary disease</a:t>
            </a:r>
          </a:p>
          <a:p>
            <a:pPr algn="l" rtl="0"/>
            <a:r>
              <a:rPr lang="en-US" dirty="0">
                <a:latin typeface="Arial" panose="020B0604020202020204" pitchFamily="34" charset="0"/>
                <a:ea typeface="Times New Roman" panose="02020603050405020304" pitchFamily="18" charset="0"/>
                <a:cs typeface="Arial" panose="020B0604020202020204" pitchFamily="34" charset="0"/>
              </a:rPr>
              <a:t>Hematologic problems</a:t>
            </a:r>
          </a:p>
          <a:p>
            <a:pPr algn="l" rtl="0"/>
            <a:r>
              <a:rPr lang="en-US" dirty="0">
                <a:latin typeface="Arial" panose="020B0604020202020204" pitchFamily="34" charset="0"/>
                <a:ea typeface="Times New Roman" panose="02020603050405020304" pitchFamily="18" charset="0"/>
                <a:cs typeface="Arial" panose="020B0604020202020204" pitchFamily="34" charset="0"/>
              </a:rPr>
              <a:t>Cardiovascular anomalies</a:t>
            </a:r>
          </a:p>
          <a:p>
            <a:pPr algn="l" rtl="0"/>
            <a:r>
              <a:rPr lang="en-US" dirty="0">
                <a:latin typeface="Arial" panose="020B0604020202020204" pitchFamily="34" charset="0"/>
                <a:ea typeface="Times New Roman" panose="02020603050405020304" pitchFamily="18" charset="0"/>
                <a:cs typeface="Arial" panose="020B0604020202020204" pitchFamily="34" charset="0"/>
              </a:rPr>
              <a:t>Congenital malformations</a:t>
            </a:r>
          </a:p>
          <a:p>
            <a:pPr algn="l" rtl="0"/>
            <a:endParaRPr lang="en-GB" dirty="0"/>
          </a:p>
          <a:p>
            <a:pPr algn="l" rtl="0"/>
            <a:endParaRPr lang="ar-JO" dirty="0"/>
          </a:p>
        </p:txBody>
      </p:sp>
      <p:sp>
        <p:nvSpPr>
          <p:cNvPr id="6" name="عنصر نائب لرقم الشريحة 5"/>
          <p:cNvSpPr>
            <a:spLocks noGrp="1"/>
          </p:cNvSpPr>
          <p:nvPr>
            <p:ph type="sldNum" sz="quarter" idx="12"/>
          </p:nvPr>
        </p:nvSpPr>
        <p:spPr/>
        <p:txBody>
          <a:bodyPr/>
          <a:lstStyle/>
          <a:p>
            <a:fld id="{022B156B-59AE-415F-B24B-8756D48BB977}" type="slidenum">
              <a:rPr lang="en-US" smtClean="0">
                <a:solidFill>
                  <a:prstClr val="black"/>
                </a:solidFill>
              </a:rPr>
              <a:pPr/>
              <a:t>14</a:t>
            </a:fld>
            <a:endParaRPr lang="en-US" dirty="0">
              <a:solidFill>
                <a:prstClr val="black"/>
              </a:solidFill>
            </a:endParaRPr>
          </a:p>
        </p:txBody>
      </p:sp>
      <p:pic>
        <p:nvPicPr>
          <p:cNvPr id="7" name="Graphic 6" descr="Baby Crawling">
            <a:extLst>
              <a:ext uri="{FF2B5EF4-FFF2-40B4-BE49-F238E27FC236}">
                <a16:creationId xmlns:a16="http://schemas.microsoft.com/office/drawing/2014/main" id="{2C7BCF41-9531-4AC8-B780-DF133C64D0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56612" y="2463804"/>
            <a:ext cx="3369177" cy="3369177"/>
          </a:xfrm>
          <a:prstGeom prst="rect">
            <a:avLst/>
          </a:prstGeom>
        </p:spPr>
      </p:pic>
    </p:spTree>
    <p:extLst>
      <p:ext uri="{BB962C8B-B14F-4D97-AF65-F5344CB8AC3E}">
        <p14:creationId xmlns:p14="http://schemas.microsoft.com/office/powerpoint/2010/main" val="244734588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42" y="982942"/>
            <a:ext cx="6152145" cy="1303867"/>
          </a:xfrm>
        </p:spPr>
        <p:txBody>
          <a:bodyPr>
            <a:normAutofit fontScale="90000"/>
          </a:bodyPr>
          <a:lstStyle/>
          <a:p>
            <a:r>
              <a:rPr lang="en-US" dirty="0"/>
              <a:t>Intrauterine growth restriction :</a:t>
            </a:r>
          </a:p>
        </p:txBody>
      </p:sp>
      <p:sp>
        <p:nvSpPr>
          <p:cNvPr id="3" name="Content Placeholder 2"/>
          <p:cNvSpPr>
            <a:spLocks noGrp="1"/>
          </p:cNvSpPr>
          <p:nvPr>
            <p:ph idx="1"/>
          </p:nvPr>
        </p:nvSpPr>
        <p:spPr>
          <a:xfrm>
            <a:off x="1295401" y="2468031"/>
            <a:ext cx="10014283" cy="3680106"/>
          </a:xfrm>
        </p:spPr>
        <p:txBody>
          <a:bodyPr>
            <a:normAutofit fontScale="77500" lnSpcReduction="20000"/>
          </a:bodyPr>
          <a:lstStyle/>
          <a:p>
            <a:pPr algn="l" rtl="0"/>
            <a:r>
              <a:rPr lang="en-US" dirty="0"/>
              <a:t>The major long-term complications of DM is related to damage to the </a:t>
            </a:r>
            <a:r>
              <a:rPr lang="en-US" u="sng" dirty="0">
                <a:solidFill>
                  <a:srgbClr val="FF0000"/>
                </a:solidFill>
              </a:rPr>
              <a:t>Blood vessels </a:t>
            </a:r>
            <a:endParaRPr lang="en-US" dirty="0">
              <a:solidFill>
                <a:srgbClr val="FF0000"/>
              </a:solidFill>
            </a:endParaRPr>
          </a:p>
          <a:p>
            <a:pPr algn="l" rtl="0"/>
            <a:r>
              <a:rPr lang="en-US" dirty="0"/>
              <a:t>Results when a problem or abnormality </a:t>
            </a:r>
            <a:r>
              <a:rPr lang="en-US" dirty="0">
                <a:solidFill>
                  <a:srgbClr val="FF0000"/>
                </a:solidFill>
              </a:rPr>
              <a:t>prevents cells </a:t>
            </a:r>
            <a:r>
              <a:rPr lang="en-US" dirty="0"/>
              <a:t>and tissues </a:t>
            </a:r>
            <a:r>
              <a:rPr lang="en-US" dirty="0">
                <a:solidFill>
                  <a:srgbClr val="FF0000"/>
                </a:solidFill>
              </a:rPr>
              <a:t>from growing</a:t>
            </a:r>
            <a:r>
              <a:rPr lang="en-US" dirty="0"/>
              <a:t> or causes cells to </a:t>
            </a:r>
            <a:r>
              <a:rPr lang="en-US" b="1" dirty="0">
                <a:solidFill>
                  <a:srgbClr val="FF0000"/>
                </a:solidFill>
              </a:rPr>
              <a:t>decrease</a:t>
            </a:r>
            <a:r>
              <a:rPr lang="en-US" dirty="0"/>
              <a:t> in size </a:t>
            </a:r>
          </a:p>
          <a:p>
            <a:pPr algn="l" rtl="0"/>
            <a:r>
              <a:rPr lang="en-US" dirty="0"/>
              <a:t>Intrauterine growth restriction can result in a baby being </a:t>
            </a:r>
            <a:r>
              <a:rPr lang="en-US" dirty="0">
                <a:solidFill>
                  <a:srgbClr val="00B0F0"/>
                </a:solidFill>
              </a:rPr>
              <a:t>Small for Gestational age</a:t>
            </a:r>
            <a:r>
              <a:rPr lang="en-US" dirty="0"/>
              <a:t> (SGA) which defined as weight below the </a:t>
            </a:r>
            <a:r>
              <a:rPr lang="en-US" dirty="0">
                <a:solidFill>
                  <a:srgbClr val="FF0000"/>
                </a:solidFill>
              </a:rPr>
              <a:t>10th percentile</a:t>
            </a:r>
            <a:r>
              <a:rPr lang="en-US" dirty="0"/>
              <a:t> for the gestational age .</a:t>
            </a:r>
          </a:p>
          <a:p>
            <a:pPr algn="l" rtl="0"/>
            <a:r>
              <a:rPr lang="en-US" dirty="0"/>
              <a:t>Symmetrical IUGR is commonly known as </a:t>
            </a:r>
            <a:r>
              <a:rPr lang="en-US" b="1" dirty="0">
                <a:solidFill>
                  <a:srgbClr val="FF0000"/>
                </a:solidFill>
              </a:rPr>
              <a:t>global growth restriction</a:t>
            </a:r>
            <a:r>
              <a:rPr lang="en-US" dirty="0"/>
              <a:t>, and indicates that the fetus has developed slowly throughout the duration of the pregnancy and was thus affected from a very early stage .</a:t>
            </a:r>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15</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214" y="314532"/>
            <a:ext cx="3998495" cy="1972277"/>
          </a:xfrm>
          <a:prstGeom prst="rect">
            <a:avLst/>
          </a:prstGeom>
        </p:spPr>
      </p:pic>
    </p:spTree>
    <p:extLst>
      <p:ext uri="{BB962C8B-B14F-4D97-AF65-F5344CB8AC3E}">
        <p14:creationId xmlns:p14="http://schemas.microsoft.com/office/powerpoint/2010/main" val="395361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fontAlgn="base"/>
            <a:r>
              <a:rPr lang="en-US" dirty="0"/>
              <a:t>One of the causes of IUGR is </a:t>
            </a:r>
            <a:r>
              <a:rPr lang="en-US" dirty="0" err="1"/>
              <a:t>PreGDM</a:t>
            </a:r>
            <a:r>
              <a:rPr lang="en-US" dirty="0"/>
              <a:t> , and also it can occur with ( GDM , HTN , pulmonary disease , cardiovascular disease , renal disease etc… ) .</a:t>
            </a:r>
          </a:p>
          <a:p>
            <a:pPr algn="l" rtl="0"/>
            <a:r>
              <a:rPr lang="en-US" dirty="0"/>
              <a:t>Perinatal death may occur, most commonly as a result </a:t>
            </a:r>
            <a:r>
              <a:rPr lang="en-US" dirty="0">
                <a:solidFill>
                  <a:srgbClr val="FF0000"/>
                </a:solidFill>
              </a:rPr>
              <a:t>of poor placental perfusion due to vascular impairment .</a:t>
            </a:r>
          </a:p>
          <a:p>
            <a:pPr algn="l" rtl="0"/>
            <a:r>
              <a:rPr lang="en-US" dirty="0"/>
              <a:t>Since most</a:t>
            </a:r>
            <a:r>
              <a:rPr lang="en-US" dirty="0">
                <a:solidFill>
                  <a:srgbClr val="FF0000"/>
                </a:solidFill>
              </a:rPr>
              <a:t> </a:t>
            </a:r>
            <a:r>
              <a:rPr lang="en-US" u="sng" dirty="0">
                <a:solidFill>
                  <a:srgbClr val="FF0000"/>
                </a:solidFill>
              </a:rPr>
              <a:t>neurons</a:t>
            </a:r>
            <a:r>
              <a:rPr lang="en-US" dirty="0"/>
              <a:t> are developed by the </a:t>
            </a:r>
            <a:r>
              <a:rPr lang="en-US" dirty="0">
                <a:solidFill>
                  <a:srgbClr val="FF0000"/>
                </a:solidFill>
              </a:rPr>
              <a:t>18th week of gestation</a:t>
            </a:r>
            <a:r>
              <a:rPr lang="en-US" dirty="0"/>
              <a:t>, the fetus with symmetrical IUGR is more likely to have </a:t>
            </a:r>
            <a:r>
              <a:rPr lang="en-US" dirty="0">
                <a:solidFill>
                  <a:srgbClr val="FF0000"/>
                </a:solidFill>
              </a:rPr>
              <a:t>permanent neurological </a:t>
            </a:r>
            <a:r>
              <a:rPr lang="en-US" dirty="0" err="1">
                <a:solidFill>
                  <a:srgbClr val="FF0000"/>
                </a:solidFill>
              </a:rPr>
              <a:t>sequleae</a:t>
            </a:r>
            <a:r>
              <a:rPr lang="en-US" dirty="0">
                <a:solidFill>
                  <a:srgbClr val="FF0000"/>
                </a:solidFill>
              </a:rPr>
              <a:t> .</a:t>
            </a:r>
          </a:p>
          <a:p>
            <a:pPr algn="l" rtl="0"/>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9945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A3CF-839F-4204-8734-587559BE1787}"/>
              </a:ext>
            </a:extLst>
          </p:cNvPr>
          <p:cNvSpPr>
            <a:spLocks noGrp="1"/>
          </p:cNvSpPr>
          <p:nvPr>
            <p:ph type="title"/>
          </p:nvPr>
        </p:nvSpPr>
        <p:spPr>
          <a:xfrm>
            <a:off x="990187" y="22578"/>
            <a:ext cx="9601196" cy="783062"/>
          </a:xfrm>
        </p:spPr>
        <p:txBody>
          <a:bodyPr>
            <a:normAutofit/>
          </a:bodyPr>
          <a:lstStyle/>
          <a:p>
            <a:r>
              <a:rPr lang="en-US" dirty="0"/>
              <a:t>Fetal macrosomia </a:t>
            </a:r>
            <a:endParaRPr lang="en-GB" dirty="0"/>
          </a:p>
        </p:txBody>
      </p:sp>
      <p:sp>
        <p:nvSpPr>
          <p:cNvPr id="6" name="Rectangle 5">
            <a:extLst>
              <a:ext uri="{FF2B5EF4-FFF2-40B4-BE49-F238E27FC236}">
                <a16:creationId xmlns:a16="http://schemas.microsoft.com/office/drawing/2014/main" id="{3D27EC79-6172-4203-A6B3-7233B9A68DBC}"/>
              </a:ext>
            </a:extLst>
          </p:cNvPr>
          <p:cNvSpPr/>
          <p:nvPr/>
        </p:nvSpPr>
        <p:spPr>
          <a:xfrm>
            <a:off x="666192" y="1392663"/>
            <a:ext cx="11356623" cy="3539430"/>
          </a:xfrm>
          <a:prstGeom prst="rect">
            <a:avLst/>
          </a:prstGeom>
        </p:spPr>
        <p:txBody>
          <a:bodyPr wrap="square">
            <a:spAutoFit/>
          </a:bodyPr>
          <a:lstStyle/>
          <a:p>
            <a:pPr algn="ctr"/>
            <a:r>
              <a:rPr lang="en-GB" sz="3200" b="1" dirty="0">
                <a:solidFill>
                  <a:srgbClr val="C00000"/>
                </a:solidFill>
              </a:rPr>
              <a:t>Macrosomia</a:t>
            </a:r>
            <a:r>
              <a:rPr lang="en-GB" sz="3200" dirty="0">
                <a:solidFill>
                  <a:prstClr val="black"/>
                </a:solidFill>
              </a:rPr>
              <a:t> is the most constant consequence of diabetes and its severity is mainly influenced by maternal blood glucose level.</a:t>
            </a:r>
            <a:endParaRPr lang="en-US" sz="3200" dirty="0">
              <a:solidFill>
                <a:prstClr val="black"/>
              </a:solidFill>
              <a:latin typeface="Times New Roman" panose="02020603050405020304" pitchFamily="18" charset="0"/>
              <a:cs typeface="Times New Roman" panose="02020603050405020304" pitchFamily="18" charset="0"/>
            </a:endParaRPr>
          </a:p>
          <a:p>
            <a:pPr algn="ctr"/>
            <a:r>
              <a:rPr lang="en-US" sz="3200" dirty="0">
                <a:solidFill>
                  <a:prstClr val="black"/>
                </a:solidFill>
                <a:latin typeface="Times New Roman" panose="02020603050405020304" pitchFamily="18" charset="0"/>
                <a:cs typeface="Times New Roman" panose="02020603050405020304" pitchFamily="18" charset="0"/>
              </a:rPr>
              <a:t>15-45% of diabetic pregnancies</a:t>
            </a:r>
          </a:p>
          <a:p>
            <a:pPr algn="ctr"/>
            <a:endParaRPr lang="en-GB" sz="4400" dirty="0">
              <a:solidFill>
                <a:srgbClr val="000000"/>
              </a:solidFill>
              <a:latin typeface="Times New Roman" panose="02020603050405020304" pitchFamily="18" charset="0"/>
              <a:cs typeface="Times New Roman" panose="02020603050405020304" pitchFamily="18" charset="0"/>
            </a:endParaRPr>
          </a:p>
          <a:p>
            <a:pPr algn="ctr"/>
            <a:r>
              <a:rPr lang="en-GB" sz="2800" dirty="0">
                <a:solidFill>
                  <a:srgbClr val="000000"/>
                </a:solidFill>
                <a:latin typeface="Times New Roman" panose="02020603050405020304" pitchFamily="18" charset="0"/>
              </a:rPr>
              <a:t>Macrosomia is defined by a birth weight (BW) of 4000 or 4500 g and more , which is </a:t>
            </a:r>
            <a:r>
              <a:rPr lang="en-GB" sz="2800" dirty="0">
                <a:solidFill>
                  <a:prstClr val="black"/>
                </a:solidFill>
              </a:rPr>
              <a:t>characterized by </a:t>
            </a:r>
            <a:r>
              <a:rPr lang="en-GB" sz="2800" dirty="0">
                <a:solidFill>
                  <a:srgbClr val="FF0000"/>
                </a:solidFill>
              </a:rPr>
              <a:t>excess body fat, an increased muscle mass and organomegaly,</a:t>
            </a:r>
            <a:r>
              <a:rPr lang="en-GB" sz="2800" dirty="0">
                <a:solidFill>
                  <a:prstClr val="black"/>
                </a:solidFill>
              </a:rPr>
              <a:t> </a:t>
            </a:r>
            <a:r>
              <a:rPr lang="en-GB" sz="2800" u="sng" dirty="0">
                <a:solidFill>
                  <a:srgbClr val="FF0000"/>
                </a:solidFill>
              </a:rPr>
              <a:t>without</a:t>
            </a:r>
            <a:r>
              <a:rPr lang="en-GB" sz="2800" dirty="0">
                <a:solidFill>
                  <a:srgbClr val="FF0000"/>
                </a:solidFill>
              </a:rPr>
              <a:t> increase in brain size.</a:t>
            </a:r>
          </a:p>
        </p:txBody>
      </p:sp>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3838483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1BBC34-644A-46A1-AA2A-B21DD697EAB9}"/>
              </a:ext>
            </a:extLst>
          </p:cNvPr>
          <p:cNvSpPr>
            <a:spLocks noGrp="1"/>
          </p:cNvSpPr>
          <p:nvPr>
            <p:ph idx="1"/>
          </p:nvPr>
        </p:nvSpPr>
        <p:spPr>
          <a:xfrm>
            <a:off x="658912" y="840171"/>
            <a:ext cx="10874279" cy="3508653"/>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l" rtl="0">
              <a:buFont typeface="Arial" panose="020B0604020202020204" pitchFamily="34" charset="0"/>
              <a:buChar char="•"/>
            </a:pPr>
            <a:r>
              <a:rPr lang="en-GB" sz="3000" b="0" i="0" dirty="0">
                <a:solidFill>
                  <a:srgbClr val="000000"/>
                </a:solidFill>
                <a:effectLst/>
                <a:latin typeface="Times New Roman" panose="02020603050405020304" pitchFamily="18" charset="0"/>
              </a:rPr>
              <a:t>Fetal overgrowth is related to increased transplacental transfer of maternal glucose, which stimulates the release of insulin. Insulin is a major factor of fetal growth and it up-regulates the Insulin-like Growth Factor (IGF) system, subsequently leading to fetal macrosomia.</a:t>
            </a:r>
          </a:p>
          <a:p>
            <a:pPr algn="l" rtl="0">
              <a:buFont typeface="Arial" panose="020B0604020202020204" pitchFamily="34" charset="0"/>
              <a:buChar char="•"/>
            </a:pPr>
            <a:r>
              <a:rPr lang="en-US" sz="3000" dirty="0">
                <a:latin typeface="Arial" panose="020B0604020202020204" pitchFamily="34" charset="0"/>
                <a:ea typeface="Times New Roman" panose="02020603050405020304" pitchFamily="18" charset="0"/>
                <a:cs typeface="Arial" panose="020B0604020202020204" pitchFamily="34" charset="0"/>
              </a:rPr>
              <a:t>the infant appears </a:t>
            </a:r>
            <a:r>
              <a:rPr lang="en-US" sz="3000" b="1" dirty="0">
                <a:solidFill>
                  <a:srgbClr val="C00000"/>
                </a:solidFill>
                <a:latin typeface="Arial" panose="020B0604020202020204" pitchFamily="34" charset="0"/>
                <a:ea typeface="Times New Roman" panose="02020603050405020304" pitchFamily="18" charset="0"/>
                <a:cs typeface="Arial" panose="020B0604020202020204" pitchFamily="34" charset="0"/>
              </a:rPr>
              <a:t>puffy, fat, ruddy, and often hypotonic.</a:t>
            </a:r>
            <a:r>
              <a:rPr lang="en-US" sz="3000" b="1" baseline="30000" dirty="0">
                <a:solidFill>
                  <a:srgbClr val="C00000"/>
                </a:solidFill>
                <a:latin typeface="Arial" panose="020B0604020202020204" pitchFamily="34" charset="0"/>
                <a:ea typeface="Times New Roman" panose="02020603050405020304" pitchFamily="18" charset="0"/>
                <a:cs typeface="Arial" panose="020B0604020202020204" pitchFamily="34" charset="0"/>
              </a:rPr>
              <a:t> </a:t>
            </a:r>
          </a:p>
          <a:p>
            <a:pPr algn="l" rtl="0">
              <a:buFont typeface="Arial" panose="020B0604020202020204" pitchFamily="34" charset="0"/>
              <a:buChar char="•"/>
            </a:pPr>
            <a:r>
              <a:rPr lang="en-GB" sz="3000" dirty="0">
                <a:solidFill>
                  <a:srgbClr val="000000"/>
                </a:solidFill>
                <a:latin typeface="Times New Roman" panose="02020603050405020304" pitchFamily="18" charset="0"/>
              </a:rPr>
              <a:t>all types of maternal diabetes are risk factors for macrosomia</a:t>
            </a:r>
            <a:endParaRPr lang="en-GB" sz="3000" dirty="0"/>
          </a:p>
        </p:txBody>
      </p:sp>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18</a:t>
            </a:fld>
            <a:endParaRPr lang="en-US" dirty="0">
              <a:solidFill>
                <a:prstClr val="black"/>
              </a:solidFill>
            </a:endParaRPr>
          </a:p>
        </p:txBody>
      </p:sp>
      <p:pic>
        <p:nvPicPr>
          <p:cNvPr id="6" name="Content Placeholder 7">
            <a:extLst>
              <a:ext uri="{FF2B5EF4-FFF2-40B4-BE49-F238E27FC236}">
                <a16:creationId xmlns:a16="http://schemas.microsoft.com/office/drawing/2014/main" id="{6CD26495-BA33-4629-B311-4D91F254E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864" y="4462822"/>
            <a:ext cx="4085304" cy="2258653"/>
          </a:xfrm>
          <a:prstGeom prst="rect">
            <a:avLst/>
          </a:prstGeom>
        </p:spPr>
      </p:pic>
    </p:spTree>
    <p:extLst>
      <p:ext uri="{BB962C8B-B14F-4D97-AF65-F5344CB8AC3E}">
        <p14:creationId xmlns:p14="http://schemas.microsoft.com/office/powerpoint/2010/main" val="145757608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9A17-0C5A-43A8-A329-AC9B71157505}"/>
              </a:ext>
            </a:extLst>
          </p:cNvPr>
          <p:cNvSpPr>
            <a:spLocks noGrp="1"/>
          </p:cNvSpPr>
          <p:nvPr>
            <p:ph type="title"/>
          </p:nvPr>
        </p:nvSpPr>
        <p:spPr/>
        <p:txBody>
          <a:bodyPr/>
          <a:lstStyle/>
          <a:p>
            <a:r>
              <a:rPr lang="en-US" dirty="0"/>
              <a:t>Complications of macrosomia </a:t>
            </a:r>
            <a:endParaRPr lang="en-GB" dirty="0"/>
          </a:p>
        </p:txBody>
      </p:sp>
      <p:sp>
        <p:nvSpPr>
          <p:cNvPr id="3" name="Content Placeholder 2">
            <a:extLst>
              <a:ext uri="{FF2B5EF4-FFF2-40B4-BE49-F238E27FC236}">
                <a16:creationId xmlns:a16="http://schemas.microsoft.com/office/drawing/2014/main" id="{C3255B4A-EDA5-4809-94B6-2DD3793A153A}"/>
              </a:ext>
            </a:extLst>
          </p:cNvPr>
          <p:cNvSpPr>
            <a:spLocks noGrp="1"/>
          </p:cNvSpPr>
          <p:nvPr>
            <p:ph idx="1"/>
          </p:nvPr>
        </p:nvSpPr>
        <p:spPr/>
        <p:txBody>
          <a:bodyPr/>
          <a:lstStyle/>
          <a:p>
            <a:pPr algn="l" rtl="0"/>
            <a:r>
              <a:rPr lang="en-US" altLang="en-US" sz="3200" b="1" dirty="0">
                <a:solidFill>
                  <a:srgbClr val="C00000"/>
                </a:solidFill>
              </a:rPr>
              <a:t>Macrosomia may lead to potential birth injuries such as </a:t>
            </a:r>
            <a:r>
              <a:rPr lang="en-US" altLang="en-US" sz="2800" dirty="0"/>
              <a:t>shoulder dystocia , brachial plexus injury , clavicular or humeral fractures , Cephalohematoma , subdural hemorrhage , facial palsy </a:t>
            </a:r>
          </a:p>
          <a:p>
            <a:pPr algn="l" rtl="0"/>
            <a:endParaRPr lang="en-US" altLang="en-US" sz="2400" dirty="0"/>
          </a:p>
          <a:p>
            <a:pPr algn="l" rtl="0"/>
            <a:endParaRPr lang="en-GB" dirty="0"/>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3161080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4A35-F96A-417F-9B7C-192A8E14B0FD}"/>
              </a:ext>
            </a:extLst>
          </p:cNvPr>
          <p:cNvSpPr>
            <a:spLocks noGrp="1"/>
          </p:cNvSpPr>
          <p:nvPr>
            <p:ph type="title"/>
          </p:nvPr>
        </p:nvSpPr>
        <p:spPr/>
        <p:txBody>
          <a:bodyPr>
            <a:normAutofit/>
          </a:bodyPr>
          <a:lstStyle/>
          <a:p>
            <a:r>
              <a:rPr lang="en-US" dirty="0"/>
              <a:t>SUBJECTS TO BE COVERD </a:t>
            </a:r>
            <a:endParaRPr lang="en-GB" dirty="0"/>
          </a:p>
        </p:txBody>
      </p:sp>
      <p:graphicFrame>
        <p:nvGraphicFramePr>
          <p:cNvPr id="5" name="Content Placeholder 2">
            <a:extLst>
              <a:ext uri="{FF2B5EF4-FFF2-40B4-BE49-F238E27FC236}">
                <a16:creationId xmlns:a16="http://schemas.microsoft.com/office/drawing/2014/main" id="{B07C11ED-D9D7-44BF-97F7-3070EBC3A39C}"/>
              </a:ext>
            </a:extLst>
          </p:cNvPr>
          <p:cNvGraphicFramePr>
            <a:graphicFrameLocks noGrp="1"/>
          </p:cNvGraphicFramePr>
          <p:nvPr>
            <p:ph idx="1"/>
          </p:nvPr>
        </p:nvGraphicFramePr>
        <p:xfrm>
          <a:off x="1009797" y="1891547"/>
          <a:ext cx="10172411" cy="4077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رقم الشريحة 3"/>
          <p:cNvSpPr>
            <a:spLocks noGrp="1"/>
          </p:cNvSpPr>
          <p:nvPr>
            <p:ph type="sldNum" sz="quarter" idx="12"/>
          </p:nvPr>
        </p:nvSpPr>
        <p:spPr/>
        <p:txBody>
          <a:bodyPr/>
          <a:lstStyle/>
          <a:p>
            <a:fld id="{022B156B-59AE-415F-B24B-8756D48BB977}" type="slidenum">
              <a:rPr lang="en-US" smtClean="0"/>
              <a:pPr/>
              <a:t>2</a:t>
            </a:fld>
            <a:endParaRPr lang="en-US" dirty="0"/>
          </a:p>
        </p:txBody>
      </p:sp>
    </p:spTree>
    <p:extLst>
      <p:ext uri="{BB962C8B-B14F-4D97-AF65-F5344CB8AC3E}">
        <p14:creationId xmlns:p14="http://schemas.microsoft.com/office/powerpoint/2010/main" val="268970657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94CC-2DE3-41F7-8474-6EE02A8CCBD5}"/>
              </a:ext>
            </a:extLst>
          </p:cNvPr>
          <p:cNvSpPr>
            <a:spLocks noGrp="1"/>
          </p:cNvSpPr>
          <p:nvPr>
            <p:ph type="title"/>
          </p:nvPr>
        </p:nvSpPr>
        <p:spPr>
          <a:xfrm>
            <a:off x="1295403" y="572246"/>
            <a:ext cx="9601196" cy="812040"/>
          </a:xfrm>
        </p:spPr>
        <p:txBody>
          <a:bodyPr/>
          <a:lstStyle/>
          <a:p>
            <a:r>
              <a:rPr lang="en-US" dirty="0"/>
              <a:t>Hypoglycemia </a:t>
            </a:r>
            <a:endParaRPr lang="en-GB" dirty="0"/>
          </a:p>
        </p:txBody>
      </p:sp>
      <p:sp>
        <p:nvSpPr>
          <p:cNvPr id="3" name="Content Placeholder 2">
            <a:extLst>
              <a:ext uri="{FF2B5EF4-FFF2-40B4-BE49-F238E27FC236}">
                <a16:creationId xmlns:a16="http://schemas.microsoft.com/office/drawing/2014/main" id="{1117ACED-383A-4C35-96FD-C748A23E3BFA}"/>
              </a:ext>
            </a:extLst>
          </p:cNvPr>
          <p:cNvSpPr>
            <a:spLocks noGrp="1"/>
          </p:cNvSpPr>
          <p:nvPr>
            <p:ph idx="1"/>
          </p:nvPr>
        </p:nvSpPr>
        <p:spPr>
          <a:xfrm>
            <a:off x="1444460" y="1473959"/>
            <a:ext cx="7121403" cy="5090614"/>
          </a:xfrm>
        </p:spPr>
        <p:txBody>
          <a:bodyPr>
            <a:normAutofit/>
          </a:bodyPr>
          <a:lstStyle/>
          <a:p>
            <a:pPr marL="0" indent="0" algn="l" rtl="0">
              <a:buNone/>
            </a:pPr>
            <a:r>
              <a:rPr lang="en-US" sz="2800" dirty="0"/>
              <a:t>Hypoglycemia in infants defined as </a:t>
            </a:r>
            <a:r>
              <a:rPr lang="en-US" sz="2800" b="1" dirty="0">
                <a:solidFill>
                  <a:srgbClr val="C00000"/>
                </a:solidFill>
                <a:latin typeface="Arial" panose="020B0604020202020204" pitchFamily="34" charset="0"/>
                <a:ea typeface="Times New Roman" panose="02020603050405020304" pitchFamily="18" charset="0"/>
                <a:cs typeface="Arial" panose="020B0604020202020204" pitchFamily="34" charset="0"/>
              </a:rPr>
              <a:t>blood glucose concentration less than 40 mg/dl.</a:t>
            </a:r>
          </a:p>
          <a:p>
            <a:pPr algn="l" rtl="0"/>
            <a:r>
              <a:rPr lang="en-US"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Occurs in 25 to 50% of IDM in the first 24 hours after birth.</a:t>
            </a:r>
          </a:p>
          <a:p>
            <a:pPr marL="0" indent="0" algn="l" rtl="0">
              <a:buNone/>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GB" sz="2800" dirty="0"/>
              <a:t> </a:t>
            </a:r>
          </a:p>
          <a:p>
            <a:pPr algn="l" rtl="0"/>
            <a:r>
              <a:rPr lang="en-US" sz="2800" b="1" u="sng" dirty="0">
                <a:latin typeface="Arial" panose="020B0604020202020204" pitchFamily="34" charset="0"/>
                <a:ea typeface="Times New Roman" panose="02020603050405020304" pitchFamily="18" charset="0"/>
                <a:cs typeface="Arial" panose="020B0604020202020204" pitchFamily="34" charset="0"/>
              </a:rPr>
              <a:t>The mechanism for development of hypoglycemia in the IDM?</a:t>
            </a:r>
          </a:p>
        </p:txBody>
      </p:sp>
      <p:pic>
        <p:nvPicPr>
          <p:cNvPr id="1026" name="Picture 2" descr="ÙØªÙØ¬Ø© Ø¨Ø­Ø« Ø§ÙØµÙØ± Ø¹Ù âªinfant hypoglycemiaâ¬â">
            <a:extLst>
              <a:ext uri="{FF2B5EF4-FFF2-40B4-BE49-F238E27FC236}">
                <a16:creationId xmlns:a16="http://schemas.microsoft.com/office/drawing/2014/main" id="{179B2BE7-5F7F-4C5D-90F6-FDBBB2FDEDB2}"/>
              </a:ext>
            </a:extLst>
          </p:cNvPr>
          <p:cNvPicPr>
            <a:picLocks noChangeAspect="1" noChangeArrowheads="1"/>
          </p:cNvPicPr>
          <p:nvPr/>
        </p:nvPicPr>
        <p:blipFill rotWithShape="1">
          <a:blip>
            <a:extLst>
              <a:ext uri="{BEBA8EAE-BF5A-486C-A8C5-ECC9F3942E4B}">
                <a14:imgProps xmlns:a14="http://schemas.microsoft.com/office/drawing/2010/main">
                  <a14:imgLayer r:embed="rId3">
                    <a14:imgEffect>
                      <a14:saturation sat="85000"/>
                    </a14:imgEffect>
                  </a14:imgLayer>
                </a14:imgProps>
              </a:ext>
              <a:ext uri="{28A0092B-C50C-407E-A947-70E740481C1C}">
                <a14:useLocalDpi xmlns:a14="http://schemas.microsoft.com/office/drawing/2010/main" val="0"/>
              </a:ext>
            </a:extLst>
          </a:blip>
          <a:srcRect l="4245" t="5197" r="4245" b="12443"/>
          <a:stretch/>
        </p:blipFill>
        <p:spPr bwMode="auto">
          <a:xfrm>
            <a:off x="8345644" y="2368349"/>
            <a:ext cx="3466065" cy="3388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20</a:t>
            </a:fld>
            <a:endParaRPr lang="en-US"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749" y="2014084"/>
            <a:ext cx="3462337"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28275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1821" y="1369588"/>
            <a:ext cx="11019763" cy="3948289"/>
          </a:xfrm>
        </p:spPr>
        <p:txBody>
          <a:bodyPr>
            <a:normAutofit fontScale="92500" lnSpcReduction="20000"/>
          </a:bodyPr>
          <a:lstStyle/>
          <a:p>
            <a:pPr algn="l" rtl="0"/>
            <a:r>
              <a:rPr lang="en-GB" sz="3200" dirty="0"/>
              <a:t>Neonatal hypoglycaemia was strongly associated with elevated cord serum C-peptide levels[that reflects fetal insulin secretion]</a:t>
            </a:r>
          </a:p>
          <a:p>
            <a:pPr algn="l" rtl="0"/>
            <a:endParaRPr lang="ar-JO" sz="3200" dirty="0"/>
          </a:p>
          <a:p>
            <a:pPr algn="l" rtl="0"/>
            <a:r>
              <a:rPr lang="en-US" sz="3600" dirty="0"/>
              <a:t>Several studies also suggest that the IDM fails to release glucagon or catecholamines in response to hypoglycemia. </a:t>
            </a:r>
          </a:p>
          <a:p>
            <a:r>
              <a:rPr lang="en-GB" sz="3200" dirty="0"/>
              <a:t> </a:t>
            </a:r>
            <a:r>
              <a:rPr lang="en-GB" sz="3200" b="1" dirty="0">
                <a:solidFill>
                  <a:srgbClr val="C00000"/>
                </a:solidFill>
              </a:rPr>
              <a:t>Neonatal hypoglycaemia </a:t>
            </a:r>
            <a:r>
              <a:rPr lang="en-GB" sz="3200" dirty="0"/>
              <a:t>is the main metabolic disorder that should be prevented as soon as possible after birth.</a:t>
            </a:r>
          </a:p>
          <a:p>
            <a:pPr algn="l" rtl="0"/>
            <a:endParaRPr lang="ar-JO" sz="3200" dirty="0"/>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0425066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337794-DBA1-4928-8C99-1B310AE680D2}"/>
              </a:ext>
            </a:extLst>
          </p:cNvPr>
          <p:cNvSpPr>
            <a:spLocks noGrp="1"/>
          </p:cNvSpPr>
          <p:nvPr>
            <p:ph idx="1"/>
          </p:nvPr>
        </p:nvSpPr>
        <p:spPr>
          <a:xfrm>
            <a:off x="451559" y="839548"/>
            <a:ext cx="11480800" cy="2287474"/>
          </a:xfrm>
        </p:spPr>
        <p:txBody>
          <a:bodyPr>
            <a:normAutofit/>
          </a:bodyPr>
          <a:lstStyle/>
          <a:p>
            <a:pPr marL="0" indent="0" algn="ctr">
              <a:buNone/>
            </a:pPr>
            <a:r>
              <a:rPr lang="en-GB" sz="2800" dirty="0"/>
              <a:t>The infant of a diabetic mother is at risk of transient hyperinsulinism, which prevents at birth the normal activation of metabolic pathways producing glucose and ketone bodies, and causes increased glucose consumption by tissue.</a:t>
            </a:r>
            <a:endParaRPr lang="en-US" sz="2800" dirty="0">
              <a:latin typeface="Arial" panose="020B0604020202020204" pitchFamily="34" charset="0"/>
              <a:ea typeface="Times New Roman" panose="02020603050405020304" pitchFamily="18" charset="0"/>
              <a:cs typeface="Arial" panose="020B0604020202020204" pitchFamily="34" charset="0"/>
            </a:endParaRPr>
          </a:p>
          <a:p>
            <a:endParaRPr lang="en-GB" dirty="0"/>
          </a:p>
          <a:p>
            <a:endParaRPr lang="en-GB" dirty="0"/>
          </a:p>
          <a:p>
            <a:endParaRPr lang="en-GB" dirty="0"/>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16722326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00B174-BDF5-4367-9E1B-96366F07C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829" y="1809736"/>
            <a:ext cx="2874865" cy="4362157"/>
          </a:xfrm>
          <a:prstGeom prst="rect">
            <a:avLst/>
          </a:prstGeom>
        </p:spPr>
      </p:pic>
      <p:sp>
        <p:nvSpPr>
          <p:cNvPr id="3" name="Content Placeholder 2">
            <a:extLst>
              <a:ext uri="{FF2B5EF4-FFF2-40B4-BE49-F238E27FC236}">
                <a16:creationId xmlns:a16="http://schemas.microsoft.com/office/drawing/2014/main" id="{18F1F095-35F7-4D3F-A8B9-4FF51ECFE4B9}"/>
              </a:ext>
            </a:extLst>
          </p:cNvPr>
          <p:cNvSpPr>
            <a:spLocks noGrp="1"/>
          </p:cNvSpPr>
          <p:nvPr>
            <p:ph idx="1"/>
          </p:nvPr>
        </p:nvSpPr>
        <p:spPr>
          <a:xfrm>
            <a:off x="1494504" y="606401"/>
            <a:ext cx="10972800" cy="5535323"/>
          </a:xfrm>
        </p:spPr>
        <p:txBody>
          <a:bodyPr>
            <a:normAutofit fontScale="92500" lnSpcReduction="20000"/>
          </a:bodyPr>
          <a:lstStyle/>
          <a:p>
            <a:pPr marL="0" indent="0" algn="l" rtl="0">
              <a:buNone/>
            </a:pPr>
            <a:r>
              <a:rPr lang="en-GB" b="1" dirty="0"/>
              <a:t>Infants in the first or second day of life may be asymptomatic or may have life-threatening central nervous system (CNS) and cardiopulmonary disturbances.</a:t>
            </a:r>
            <a:endParaRPr lang="en-GB" dirty="0"/>
          </a:p>
          <a:p>
            <a:pPr marL="0" indent="0" algn="l" rtl="0">
              <a:buNone/>
            </a:pPr>
            <a:r>
              <a:rPr lang="en-GB" dirty="0"/>
              <a:t> </a:t>
            </a:r>
            <a:r>
              <a:rPr lang="en-GB" b="1" dirty="0">
                <a:solidFill>
                  <a:schemeClr val="accent6">
                    <a:lumMod val="50000"/>
                  </a:schemeClr>
                </a:solidFill>
              </a:rPr>
              <a:t>Symptoms can include the following</a:t>
            </a:r>
          </a:p>
          <a:p>
            <a:pPr algn="l" rtl="0"/>
            <a:r>
              <a:rPr lang="en-GB" dirty="0"/>
              <a:t>Hypotonia</a:t>
            </a:r>
          </a:p>
          <a:p>
            <a:pPr algn="l" rtl="0"/>
            <a:r>
              <a:rPr lang="en-GB" dirty="0"/>
              <a:t>Lethargy, apathy</a:t>
            </a:r>
          </a:p>
          <a:p>
            <a:pPr algn="l" rtl="0"/>
            <a:r>
              <a:rPr lang="en-GB" dirty="0"/>
              <a:t>Poor feeding</a:t>
            </a:r>
          </a:p>
          <a:p>
            <a:pPr algn="l" rtl="0"/>
            <a:r>
              <a:rPr lang="en-GB" dirty="0"/>
              <a:t>Jitteriness, seizures</a:t>
            </a:r>
          </a:p>
          <a:p>
            <a:pPr algn="l" rtl="0"/>
            <a:r>
              <a:rPr lang="en-GB" dirty="0"/>
              <a:t>Congestive heart failure</a:t>
            </a:r>
          </a:p>
          <a:p>
            <a:pPr algn="l" rtl="0"/>
            <a:r>
              <a:rPr lang="en-GB" dirty="0"/>
              <a:t>Cyanosis</a:t>
            </a:r>
          </a:p>
          <a:p>
            <a:pPr algn="l" rtl="0"/>
            <a:r>
              <a:rPr lang="en-GB" dirty="0" err="1"/>
              <a:t>Apnea</a:t>
            </a:r>
            <a:endParaRPr lang="en-GB" dirty="0"/>
          </a:p>
          <a:p>
            <a:pPr algn="l" rtl="0"/>
            <a:r>
              <a:rPr lang="en-GB" dirty="0"/>
              <a:t>Hypothermia</a:t>
            </a:r>
          </a:p>
          <a:p>
            <a:pPr algn="l" rtl="0"/>
            <a:endParaRPr lang="en-GB" dirty="0"/>
          </a:p>
        </p:txBody>
      </p:sp>
      <p:sp>
        <p:nvSpPr>
          <p:cNvPr id="4" name="AutoShape 2" descr="ÙØªÙØ¬Ø© Ø¨Ø­Ø« Ø§ÙØµÙØ± Ø¹Ù âªsymptomsâ¬â">
            <a:extLst>
              <a:ext uri="{FF2B5EF4-FFF2-40B4-BE49-F238E27FC236}">
                <a16:creationId xmlns:a16="http://schemas.microsoft.com/office/drawing/2014/main" id="{F7AD52FC-8FFE-43C4-A4DC-10FCCD6409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ÙØªÙØ¬Ø© Ø¨Ø­Ø« Ø§ÙØµÙØ± Ø¹Ù âªsymptomsâ¬â">
            <a:extLst>
              <a:ext uri="{FF2B5EF4-FFF2-40B4-BE49-F238E27FC236}">
                <a16:creationId xmlns:a16="http://schemas.microsoft.com/office/drawing/2014/main" id="{B65A4DE0-688C-4A4A-801F-44E151DA7E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ÙØªÙØ¬Ø© Ø¨Ø­Ø« Ø§ÙØµÙØ± Ø¹Ù âªsymptomsâ¬â">
            <a:extLst>
              <a:ext uri="{FF2B5EF4-FFF2-40B4-BE49-F238E27FC236}">
                <a16:creationId xmlns:a16="http://schemas.microsoft.com/office/drawing/2014/main" id="{56D8D2AB-9B38-4CB2-AEC5-93C51FD25AE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 name="AutoShape 8" descr="ÙØªÙØ¬Ø© Ø¨Ø­Ø« Ø§ÙØµÙØ± Ø¹Ù âªsymptomsâ¬â">
            <a:extLst>
              <a:ext uri="{FF2B5EF4-FFF2-40B4-BE49-F238E27FC236}">
                <a16:creationId xmlns:a16="http://schemas.microsoft.com/office/drawing/2014/main" id="{AE757E4F-F7B2-4D45-B124-1A760B4868B8}"/>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عنصر نائب لرقم الشريحة 7"/>
          <p:cNvSpPr>
            <a:spLocks noGrp="1"/>
          </p:cNvSpPr>
          <p:nvPr>
            <p:ph type="sldNum" sz="quarter" idx="12"/>
          </p:nvPr>
        </p:nvSpPr>
        <p:spPr/>
        <p:txBody>
          <a:bodyPr/>
          <a:lstStyle/>
          <a:p>
            <a:fld id="{022B156B-59AE-415F-B24B-8756D48BB97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59455582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rtl="0"/>
            <a:r>
              <a:rPr lang="en-US" dirty="0"/>
              <a:t>IDM are sometimes asymptomatic despite having blood glucose concentration less than 30mg\dl.</a:t>
            </a:r>
          </a:p>
          <a:p>
            <a:pPr algn="l" rtl="0"/>
            <a:r>
              <a:rPr lang="en-US" dirty="0"/>
              <a:t>Because hypoglycemia ,even in the absence of symptoms, may cause brain damage and lead to long-term neurologic impairment</a:t>
            </a:r>
            <a:r>
              <a:rPr lang="en-US" b="1" dirty="0"/>
              <a:t>, it is recommended that blood glucose concentration be maintained above 40mg\dl for all IDM.</a:t>
            </a:r>
            <a:endParaRPr lang="ar-JO" b="1" dirty="0"/>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6691497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4DF7-5D3D-48F4-86B0-3CFB1669B173}"/>
              </a:ext>
            </a:extLst>
          </p:cNvPr>
          <p:cNvSpPr>
            <a:spLocks noGrp="1"/>
          </p:cNvSpPr>
          <p:nvPr>
            <p:ph type="title"/>
          </p:nvPr>
        </p:nvSpPr>
        <p:spPr>
          <a:xfrm>
            <a:off x="942831" y="901022"/>
            <a:ext cx="11135032" cy="1609344"/>
          </a:xfrm>
        </p:spPr>
        <p:txBody>
          <a:bodyPr>
            <a:normAutofit/>
          </a:bodyPr>
          <a:lstStyle/>
          <a:p>
            <a:r>
              <a:rPr lang="en-US" sz="3200" b="1" dirty="0">
                <a:solidFill>
                  <a:srgbClr val="7030A0"/>
                </a:solidFill>
              </a:rPr>
              <a:t>HYPOCALCEMIA AND HYPOMAGNESEMIA</a:t>
            </a:r>
            <a:br>
              <a:rPr lang="en-US" sz="3200" b="1" dirty="0">
                <a:solidFill>
                  <a:srgbClr val="7030A0"/>
                </a:solidFill>
              </a:rPr>
            </a:br>
            <a:endParaRPr lang="en-GB" sz="3200" dirty="0"/>
          </a:p>
        </p:txBody>
      </p:sp>
      <p:sp>
        <p:nvSpPr>
          <p:cNvPr id="3" name="Content Placeholder 2">
            <a:extLst>
              <a:ext uri="{FF2B5EF4-FFF2-40B4-BE49-F238E27FC236}">
                <a16:creationId xmlns:a16="http://schemas.microsoft.com/office/drawing/2014/main" id="{83D28BD8-BCA4-473E-92FD-300646236463}"/>
              </a:ext>
            </a:extLst>
          </p:cNvPr>
          <p:cNvSpPr>
            <a:spLocks noGrp="1"/>
          </p:cNvSpPr>
          <p:nvPr>
            <p:ph idx="1"/>
          </p:nvPr>
        </p:nvSpPr>
        <p:spPr/>
        <p:txBody>
          <a:bodyPr>
            <a:normAutofit fontScale="85000" lnSpcReduction="20000"/>
          </a:bodyPr>
          <a:lstStyle/>
          <a:p>
            <a:pPr algn="l" rtl="0"/>
            <a:r>
              <a:rPr lang="en-GB" sz="2800" dirty="0" err="1"/>
              <a:t>Hypocalcemia</a:t>
            </a:r>
            <a:r>
              <a:rPr lang="en-GB" sz="2800" dirty="0"/>
              <a:t> occurs in 10 to 20% of IDM during the neonatal period , usually is associated with </a:t>
            </a:r>
            <a:r>
              <a:rPr lang="en-GB" sz="2800" dirty="0" err="1"/>
              <a:t>hyperphosphatemia</a:t>
            </a:r>
            <a:r>
              <a:rPr lang="en-GB" sz="2800" dirty="0"/>
              <a:t> and sometimes with </a:t>
            </a:r>
            <a:r>
              <a:rPr lang="en-GB" sz="2800" dirty="0" err="1"/>
              <a:t>hypomagnesemia</a:t>
            </a:r>
            <a:r>
              <a:rPr lang="en-GB" sz="2800" dirty="0"/>
              <a:t>.</a:t>
            </a:r>
          </a:p>
          <a:p>
            <a:pPr algn="l" rtl="0"/>
            <a:r>
              <a:rPr lang="en-GB" sz="2800" dirty="0" err="1"/>
              <a:t>hypocalcemia</a:t>
            </a:r>
            <a:r>
              <a:rPr lang="en-GB" sz="2800" dirty="0"/>
              <a:t> can be defined by </a:t>
            </a:r>
            <a:r>
              <a:rPr lang="en-GB" sz="2800" b="1" dirty="0"/>
              <a:t>plasma calcium concentration below 2 mmol/L or ionized calcium concentration below 1.1 mmol/L</a:t>
            </a:r>
            <a:r>
              <a:rPr lang="en-GB" sz="2800" dirty="0"/>
              <a:t>, regardless of GA or BW</a:t>
            </a:r>
          </a:p>
          <a:p>
            <a:pPr algn="l" rtl="0"/>
            <a:r>
              <a:rPr lang="en-GB" sz="2800" dirty="0"/>
              <a:t> Transient neonatal hypocalcemia has been mainly reported in neonates of pregestational insulin dependent- diabetic mothers </a:t>
            </a:r>
            <a:r>
              <a:rPr lang="en-GB" sz="2800" b="1" dirty="0"/>
              <a:t>and may be partly related to maternal hypomagnesemia and subsequent fetal hypomagnesemia</a:t>
            </a:r>
          </a:p>
          <a:p>
            <a:pPr algn="l" rtl="0"/>
            <a:r>
              <a:rPr lang="en-GB" sz="2800" b="1" dirty="0"/>
              <a:t>The mechanism is still unclear </a:t>
            </a:r>
            <a:r>
              <a:rPr lang="en-GB" sz="2800" dirty="0"/>
              <a:t>but seems to involve an abnormal calcium phosphorus metabolism during pregnancy with a decrease in calcium and vitamin D concentrations especially during the third trimester</a:t>
            </a:r>
          </a:p>
          <a:p>
            <a:pPr algn="l" rtl="0"/>
            <a:endParaRPr lang="en-GB" dirty="0">
              <a:solidFill>
                <a:srgbClr val="C00000"/>
              </a:solidFill>
            </a:endParaRPr>
          </a:p>
          <a:p>
            <a:pPr algn="l" rtl="0"/>
            <a:endParaRPr lang="en-GB" dirty="0"/>
          </a:p>
          <a:p>
            <a:pPr algn="l" rtl="0"/>
            <a:endParaRPr lang="en-GB" dirty="0"/>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0896858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90391" y="747619"/>
            <a:ext cx="10972800" cy="5361891"/>
          </a:xfrm>
        </p:spPr>
        <p:txBody>
          <a:bodyPr>
            <a:noAutofit/>
          </a:bodyPr>
          <a:lstStyle/>
          <a:p>
            <a:pPr algn="l" rtl="0"/>
            <a:r>
              <a:rPr lang="en-GB" sz="2400" dirty="0"/>
              <a:t>Plasma parathormone concentration in IDM have been reported to be less than in infants of normal mothers during the first 4 days after birth , this may result from hypomagnesemia , which limits parathormone secretion even in the presence of </a:t>
            </a:r>
            <a:r>
              <a:rPr lang="en-GB" sz="2400" dirty="0" err="1"/>
              <a:t>hypocalcemia</a:t>
            </a:r>
            <a:r>
              <a:rPr lang="en-GB" sz="2400" dirty="0"/>
              <a:t>.</a:t>
            </a:r>
          </a:p>
          <a:p>
            <a:pPr marL="0" indent="0" algn="l" rtl="0">
              <a:buNone/>
            </a:pPr>
            <a:endParaRPr lang="en-GB" dirty="0"/>
          </a:p>
          <a:p>
            <a:pPr marL="0" indent="0" algn="l" rtl="0">
              <a:buNone/>
            </a:pPr>
            <a:r>
              <a:rPr lang="en-GB" sz="2400" dirty="0" err="1"/>
              <a:t>Hypocalcemia</a:t>
            </a:r>
            <a:r>
              <a:rPr lang="en-GB" sz="2400" dirty="0"/>
              <a:t> in neonates can manifest as irritability, jitteriness, clonus or seizures. Electrocardiography may show prolonged QT interval.</a:t>
            </a:r>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3580627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3E06-CE8E-48B1-B227-193E01401882}"/>
              </a:ext>
            </a:extLst>
          </p:cNvPr>
          <p:cNvSpPr>
            <a:spLocks noGrp="1"/>
          </p:cNvSpPr>
          <p:nvPr>
            <p:ph type="title"/>
          </p:nvPr>
        </p:nvSpPr>
        <p:spPr>
          <a:xfrm>
            <a:off x="1445343" y="553723"/>
            <a:ext cx="10972800" cy="1143000"/>
          </a:xfrm>
        </p:spPr>
        <p:txBody>
          <a:bodyPr>
            <a:normAutofit fontScale="90000"/>
          </a:bodyPr>
          <a:lstStyle/>
          <a:p>
            <a:r>
              <a:rPr lang="en-US" b="1" dirty="0">
                <a:solidFill>
                  <a:srgbClr val="7030A0"/>
                </a:solidFill>
                <a:latin typeface="Arial" panose="020B0604020202020204" pitchFamily="34" charset="0"/>
                <a:ea typeface="Times New Roman" panose="02020603050405020304" pitchFamily="18" charset="0"/>
                <a:cs typeface="Arial" panose="020B0604020202020204" pitchFamily="34" charset="0"/>
              </a:rPr>
              <a:t>Pulmonary disease</a:t>
            </a:r>
            <a:br>
              <a:rPr lang="en-US" b="1" dirty="0">
                <a:solidFill>
                  <a:srgbClr val="7030A0"/>
                </a:solidFill>
                <a:latin typeface="Arial" panose="020B0604020202020204" pitchFamily="34" charset="0"/>
                <a:ea typeface="Times New Roman" panose="02020603050405020304" pitchFamily="18"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580F02DC-349B-41F7-A249-1A140079E685}"/>
              </a:ext>
            </a:extLst>
          </p:cNvPr>
          <p:cNvSpPr>
            <a:spLocks noGrp="1"/>
          </p:cNvSpPr>
          <p:nvPr>
            <p:ph idx="1"/>
          </p:nvPr>
        </p:nvSpPr>
        <p:spPr>
          <a:xfrm>
            <a:off x="609600" y="1982185"/>
            <a:ext cx="10972800" cy="3198430"/>
          </a:xfrm>
        </p:spPr>
        <p:txBody>
          <a:bodyPr>
            <a:noAutofit/>
          </a:bodyPr>
          <a:lstStyle/>
          <a:p>
            <a:pPr algn="l" rtl="0"/>
            <a:r>
              <a:rPr lang="en-US" sz="2400" b="1" i="1" u="sng" dirty="0">
                <a:solidFill>
                  <a:srgbClr val="FF0000"/>
                </a:solidFill>
                <a:latin typeface="Arial" panose="020B0604020202020204" pitchFamily="34" charset="0"/>
                <a:ea typeface="Times New Roman" panose="02020603050405020304" pitchFamily="18" charset="0"/>
                <a:cs typeface="Arial" panose="020B0604020202020204" pitchFamily="34" charset="0"/>
              </a:rPr>
              <a:t>It’s a big and Major problem</a:t>
            </a:r>
          </a:p>
          <a:p>
            <a:pPr algn="l" rtl="0"/>
            <a:r>
              <a:rPr lang="en-US" sz="2400" dirty="0">
                <a:solidFill>
                  <a:srgbClr val="2A2A2A"/>
                </a:solidFill>
                <a:latin typeface="Arial" panose="020B0604020202020204" pitchFamily="34" charset="0"/>
                <a:ea typeface="Times New Roman" panose="02020603050405020304" pitchFamily="18" charset="0"/>
                <a:cs typeface="Arial" panose="020B0604020202020204" pitchFamily="34" charset="0"/>
              </a:rPr>
              <a:t>These infants are at an increased risk of neonatal </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respiratory distress </a:t>
            </a:r>
            <a:r>
              <a:rPr lang="en-US" sz="2400" dirty="0">
                <a:solidFill>
                  <a:srgbClr val="2A2A2A"/>
                </a:solidFill>
                <a:latin typeface="Arial" panose="020B0604020202020204" pitchFamily="34" charset="0"/>
                <a:ea typeface="Times New Roman" panose="02020603050405020304" pitchFamily="18" charset="0"/>
                <a:cs typeface="Arial" panose="020B0604020202020204" pitchFamily="34" charset="0"/>
              </a:rPr>
              <a:t>and may present within the first few hours after birth with tachypnea, nasal flaring, intercostal retractions, and hypoxia and </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its due to inhibition of surfactant by the insulin, so  the function and the concentration of the surfactant will be effected</a:t>
            </a:r>
          </a:p>
          <a:p>
            <a:pPr marL="0" indent="0" algn="l" rtl="0">
              <a:buNone/>
            </a:pP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p>
          <a:p>
            <a:pPr marL="0" indent="0" algn="l" rtl="0">
              <a:buNone/>
            </a:pPr>
            <a:r>
              <a:rPr lang="en-US" sz="2400" dirty="0">
                <a:solidFill>
                  <a:srgbClr val="2A2A2A"/>
                </a:solidFill>
                <a:latin typeface="Arial" panose="020B0604020202020204" pitchFamily="34" charset="0"/>
                <a:ea typeface="Times New Roman" panose="02020603050405020304" pitchFamily="18" charset="0"/>
                <a:cs typeface="Arial" panose="020B0604020202020204" pitchFamily="34" charset="0"/>
              </a:rPr>
              <a:t/>
            </a:r>
            <a:br>
              <a:rPr lang="en-US" sz="2400" dirty="0">
                <a:solidFill>
                  <a:srgbClr val="2A2A2A"/>
                </a:solidFill>
                <a:latin typeface="Arial" panose="020B0604020202020204" pitchFamily="34" charset="0"/>
                <a:ea typeface="Times New Roman" panose="02020603050405020304" pitchFamily="18" charset="0"/>
                <a:cs typeface="Arial" panose="020B0604020202020204" pitchFamily="34" charset="0"/>
              </a:rPr>
            </a:br>
            <a:endParaRPr lang="en-US" sz="2400" b="1" i="1" u="sng"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150" name="Picture 6" descr="ÙØªÙØ¬Ø© Ø¨Ø­Ø« Ø§ÙØµÙØ± Ø¹Ù âªlungsâ¬â">
            <a:extLst>
              <a:ext uri="{FF2B5EF4-FFF2-40B4-BE49-F238E27FC236}">
                <a16:creationId xmlns:a16="http://schemas.microsoft.com/office/drawing/2014/main" id="{E0E3A23E-0A3F-4BC5-963A-04A7DB32B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328"/>
          <a:stretch/>
        </p:blipFill>
        <p:spPr bwMode="auto">
          <a:xfrm>
            <a:off x="9968061" y="0"/>
            <a:ext cx="2062163"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ÙØªÙØ¬Ø© Ø¨Ø­Ø« Ø§ÙØµÙØ± Ø¹Ù âªlungsâ¬â">
            <a:extLst>
              <a:ext uri="{FF2B5EF4-FFF2-40B4-BE49-F238E27FC236}">
                <a16:creationId xmlns:a16="http://schemas.microsoft.com/office/drawing/2014/main" id="{64D3870E-B468-4C50-AFA5-3548BCD519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عنصر نائب لرقم الشريحة 5"/>
          <p:cNvSpPr>
            <a:spLocks noGrp="1"/>
          </p:cNvSpPr>
          <p:nvPr>
            <p:ph type="sldNum" sz="quarter" idx="12"/>
          </p:nvPr>
        </p:nvSpPr>
        <p:spPr/>
        <p:txBody>
          <a:bodyPr/>
          <a:lstStyle/>
          <a:p>
            <a:fld id="{022B156B-59AE-415F-B24B-8756D48BB97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3884572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endParaRPr lang="en-US" dirty="0"/>
          </a:p>
          <a:p>
            <a:pPr algn="l" rtl="0"/>
            <a:r>
              <a:rPr lang="en-US" sz="3600" b="1" dirty="0"/>
              <a:t>In cultured fetal lung tissue, insulin blocks the development of enzymes necessary for the synthesis of lecithin, a principal ingredients of surfactant. </a:t>
            </a:r>
            <a:endParaRPr lang="ar-JO" sz="3600" b="1" dirty="0"/>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84571658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53FF2-31AA-480A-91BB-4154C4B9A688}"/>
              </a:ext>
            </a:extLst>
          </p:cNvPr>
          <p:cNvSpPr>
            <a:spLocks noGrp="1"/>
          </p:cNvSpPr>
          <p:nvPr>
            <p:ph idx="1"/>
          </p:nvPr>
        </p:nvSpPr>
        <p:spPr>
          <a:xfrm>
            <a:off x="1295403" y="2556932"/>
            <a:ext cx="9601196" cy="1276938"/>
          </a:xfrm>
        </p:spPr>
        <p:txBody>
          <a:bodyPr>
            <a:normAutofit lnSpcReduction="10000"/>
          </a:bodyPr>
          <a:lstStyle/>
          <a:p>
            <a:pPr marL="0" indent="0" algn="l" rtl="0">
              <a:buNone/>
            </a:pPr>
            <a:r>
              <a:rPr lang="en-US" sz="2800" dirty="0">
                <a:solidFill>
                  <a:srgbClr val="2A2A2A"/>
                </a:solidFill>
                <a:latin typeface="Arial" panose="020B0604020202020204" pitchFamily="34" charset="0"/>
                <a:ea typeface="Times New Roman" panose="02020603050405020304" pitchFamily="18" charset="0"/>
                <a:cs typeface="Arial" panose="020B0604020202020204" pitchFamily="34" charset="0"/>
              </a:rPr>
              <a:t>Asphyxia and meconium aspiration may end with pneumonia and RDS (the meconium itself can inhibit the synthesis and can effect the function of surfactant )</a:t>
            </a:r>
            <a:endParaRPr lang="en-GB" sz="2800" dirty="0"/>
          </a:p>
        </p:txBody>
      </p:sp>
      <p:pic>
        <p:nvPicPr>
          <p:cNvPr id="7170" name="Picture 2" descr="ÙØªÙØ¬Ø© Ø¨Ø­Ø« Ø§ÙØµÙØ± Ø¹Ù âªlungsâ¬â">
            <a:extLst>
              <a:ext uri="{FF2B5EF4-FFF2-40B4-BE49-F238E27FC236}">
                <a16:creationId xmlns:a16="http://schemas.microsoft.com/office/drawing/2014/main" id="{62B93A24-2613-4DA4-B2A1-6AFDD7EED3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5480" y="4706453"/>
            <a:ext cx="2636520" cy="2152357"/>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58884129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022B156B-59AE-415F-B24B-8756D48BB977}" type="slidenum">
              <a:rPr lang="en-US" smtClean="0"/>
              <a:pPr/>
              <a:t>3</a:t>
            </a:fld>
            <a:endParaRPr lang="en-US" dirty="0"/>
          </a:p>
        </p:txBody>
      </p:sp>
      <p:sp>
        <p:nvSpPr>
          <p:cNvPr id="2" name="Title 1">
            <a:extLst>
              <a:ext uri="{FF2B5EF4-FFF2-40B4-BE49-F238E27FC236}">
                <a16:creationId xmlns:a16="http://schemas.microsoft.com/office/drawing/2014/main" id="{73074952-E70E-452E-8180-D9AE875A4DC1}"/>
              </a:ext>
            </a:extLst>
          </p:cNvPr>
          <p:cNvSpPr>
            <a:spLocks noGrp="1"/>
          </p:cNvSpPr>
          <p:nvPr>
            <p:ph type="title" idx="4294967295"/>
          </p:nvPr>
        </p:nvSpPr>
        <p:spPr>
          <a:xfrm>
            <a:off x="309716" y="407006"/>
            <a:ext cx="3833813" cy="787614"/>
          </a:xfrm>
        </p:spPr>
        <p:txBody>
          <a:bodyPr>
            <a:normAutofit/>
          </a:bodyPr>
          <a:lstStyle/>
          <a:p>
            <a:pPr rtl="0"/>
            <a:r>
              <a:rPr lang="en-US" sz="3200" dirty="0">
                <a:solidFill>
                  <a:srgbClr val="0070C0"/>
                </a:solidFill>
              </a:rPr>
              <a:t>INTRODUCTION </a:t>
            </a:r>
            <a:endParaRPr lang="en-GB" sz="3700" dirty="0">
              <a:solidFill>
                <a:srgbClr val="0070C0"/>
              </a:solidFill>
            </a:endParaRPr>
          </a:p>
        </p:txBody>
      </p:sp>
      <p:sp>
        <p:nvSpPr>
          <p:cNvPr id="3" name="Content Placeholder 2">
            <a:extLst>
              <a:ext uri="{FF2B5EF4-FFF2-40B4-BE49-F238E27FC236}">
                <a16:creationId xmlns:a16="http://schemas.microsoft.com/office/drawing/2014/main" id="{40DE3210-CF3E-492A-B53F-5A9D04A1D7E5}"/>
              </a:ext>
            </a:extLst>
          </p:cNvPr>
          <p:cNvSpPr>
            <a:spLocks noGrp="1"/>
          </p:cNvSpPr>
          <p:nvPr>
            <p:ph idx="4294967295"/>
          </p:nvPr>
        </p:nvSpPr>
        <p:spPr>
          <a:xfrm>
            <a:off x="309717" y="1415844"/>
            <a:ext cx="11527982" cy="4940711"/>
          </a:xfrm>
          <a:ln>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anchor="ctr">
            <a:normAutofit fontScale="85000" lnSpcReduction="20000"/>
          </a:bodyPr>
          <a:lstStyle/>
          <a:p>
            <a:pPr marL="0" indent="0" algn="l" rtl="0">
              <a:lnSpc>
                <a:spcPct val="200000"/>
              </a:lnSpc>
              <a:buNone/>
            </a:pPr>
            <a:endParaRPr lang="en-US" sz="2400" dirty="0">
              <a:latin typeface="Aharoni"/>
            </a:endParaRPr>
          </a:p>
          <a:p>
            <a:pPr marL="0" indent="0" algn="l" rtl="0">
              <a:lnSpc>
                <a:spcPct val="200000"/>
              </a:lnSpc>
              <a:buNone/>
            </a:pPr>
            <a:r>
              <a:rPr lang="en-US" sz="2400" dirty="0">
                <a:latin typeface="Aharoni"/>
              </a:rPr>
              <a:t>The fetal and neonatal mortality and morbidity rates due to diabetes whom affects the mother were as high as </a:t>
            </a:r>
            <a:r>
              <a:rPr lang="en-US" sz="2400" dirty="0">
                <a:solidFill>
                  <a:srgbClr val="FF0000"/>
                </a:solidFill>
                <a:latin typeface="Aharoni"/>
              </a:rPr>
              <a:t>60-65 %</a:t>
            </a:r>
            <a:r>
              <a:rPr lang="en-US" sz="2400" dirty="0">
                <a:latin typeface="Aharoni"/>
              </a:rPr>
              <a:t> , but nowadays with the development of specialized maternal, fetal, and neonatal care for women with diabetes and their offspring by ( </a:t>
            </a:r>
            <a:r>
              <a:rPr lang="en-US" dirty="0">
                <a:latin typeface="Aharoni"/>
              </a:rPr>
              <a:t>Careful diet management, blood glucose monitoring, and insulin therapy can help keep a mother's blood glucose levels at normal levels and decrease many of the risks to her baby</a:t>
            </a:r>
            <a:r>
              <a:rPr lang="en-US" dirty="0">
                <a:solidFill>
                  <a:srgbClr val="FF0000"/>
                </a:solidFill>
                <a:latin typeface="Aharoni"/>
              </a:rPr>
              <a:t> </a:t>
            </a:r>
            <a:r>
              <a:rPr lang="en-US" dirty="0">
                <a:solidFill>
                  <a:schemeClr val="tx1"/>
                </a:solidFill>
                <a:latin typeface="Aharoni"/>
              </a:rPr>
              <a:t>) , </a:t>
            </a:r>
            <a:r>
              <a:rPr lang="en-US" sz="2400" dirty="0">
                <a:solidFill>
                  <a:srgbClr val="FF0000"/>
                </a:solidFill>
                <a:latin typeface="Aharoni"/>
              </a:rPr>
              <a:t>rates decreased by 30 folds .</a:t>
            </a:r>
          </a:p>
          <a:p>
            <a:pPr marL="0" indent="0" algn="l" rtl="0">
              <a:lnSpc>
                <a:spcPct val="200000"/>
              </a:lnSpc>
              <a:buNone/>
            </a:pPr>
            <a:endParaRPr lang="en-GB" sz="2400" dirty="0">
              <a:latin typeface="Aharoni"/>
            </a:endParaRPr>
          </a:p>
        </p:txBody>
      </p:sp>
    </p:spTree>
    <p:extLst>
      <p:ext uri="{BB962C8B-B14F-4D97-AF65-F5344CB8AC3E}">
        <p14:creationId xmlns:p14="http://schemas.microsoft.com/office/powerpoint/2010/main" val="401007331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60CD-C8E8-4BE1-B5ED-684141C1F7F0}"/>
              </a:ext>
            </a:extLst>
          </p:cNvPr>
          <p:cNvSpPr>
            <a:spLocks noGrp="1"/>
          </p:cNvSpPr>
          <p:nvPr>
            <p:ph type="ctrTitle"/>
          </p:nvPr>
        </p:nvSpPr>
        <p:spPr>
          <a:xfrm>
            <a:off x="2692400" y="1871941"/>
            <a:ext cx="6815669" cy="2700059"/>
          </a:xfrm>
        </p:spPr>
        <p:txBody>
          <a:bodyPr>
            <a:normAutofit/>
          </a:bodyPr>
          <a:lstStyle/>
          <a:p>
            <a:r>
              <a:rPr lang="en-US" sz="6500" dirty="0">
                <a:latin typeface="Aharoni" panose="02010803020104030203" pitchFamily="2" charset="-79"/>
                <a:cs typeface="Aharoni" panose="02010803020104030203" pitchFamily="2" charset="-79"/>
              </a:rPr>
              <a:t>Cardiac, neural and other complication</a:t>
            </a:r>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25755219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27178F63-044D-4B6A-BA4C-B6B01FEF2B41}"/>
              </a:ext>
            </a:extLst>
          </p:cNvPr>
          <p:cNvGraphicFramePr>
            <a:graphicFrameLocks noGrp="1"/>
          </p:cNvGraphicFramePr>
          <p:nvPr>
            <p:ph idx="1"/>
            <p:extLst/>
          </p:nvPr>
        </p:nvGraphicFramePr>
        <p:xfrm>
          <a:off x="1858408" y="486697"/>
          <a:ext cx="8922775" cy="578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رقم الشريحة 2"/>
          <p:cNvSpPr>
            <a:spLocks noGrp="1"/>
          </p:cNvSpPr>
          <p:nvPr>
            <p:ph type="sldNum" sz="quarter" idx="12"/>
          </p:nvPr>
        </p:nvSpPr>
        <p:spPr/>
        <p:txBody>
          <a:bodyPr/>
          <a:lstStyle/>
          <a:p>
            <a:fld id="{022B156B-59AE-415F-B24B-8756D48BB97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57547806"/>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64EC-F88A-41FA-838D-58090869348C}"/>
              </a:ext>
            </a:extLst>
          </p:cNvPr>
          <p:cNvSpPr>
            <a:spLocks noGrp="1"/>
          </p:cNvSpPr>
          <p:nvPr>
            <p:ph type="title"/>
          </p:nvPr>
        </p:nvSpPr>
        <p:spPr>
          <a:xfrm>
            <a:off x="1198928" y="583913"/>
            <a:ext cx="6910897" cy="1036538"/>
          </a:xfrm>
        </p:spPr>
        <p:txBody>
          <a:bodyPr/>
          <a:lstStyle/>
          <a:p>
            <a:r>
              <a:rPr lang="en-US" dirty="0"/>
              <a:t>Cardiovascular abnormalities :</a:t>
            </a:r>
          </a:p>
        </p:txBody>
      </p:sp>
      <p:sp>
        <p:nvSpPr>
          <p:cNvPr id="3" name="Content Placeholder 2">
            <a:extLst>
              <a:ext uri="{FF2B5EF4-FFF2-40B4-BE49-F238E27FC236}">
                <a16:creationId xmlns:a16="http://schemas.microsoft.com/office/drawing/2014/main" id="{E2C00AE4-26F0-4A31-AE9A-5BE1EA7D8E7A}"/>
              </a:ext>
            </a:extLst>
          </p:cNvPr>
          <p:cNvSpPr>
            <a:spLocks noGrp="1"/>
          </p:cNvSpPr>
          <p:nvPr>
            <p:ph idx="1"/>
          </p:nvPr>
        </p:nvSpPr>
        <p:spPr>
          <a:xfrm>
            <a:off x="1462497" y="1426853"/>
            <a:ext cx="9079055" cy="1901952"/>
          </a:xfrm>
        </p:spPr>
        <p:txBody>
          <a:bodyPr>
            <a:normAutofit fontScale="70000" lnSpcReduction="20000"/>
          </a:bodyPr>
          <a:lstStyle/>
          <a:p>
            <a:pPr marL="0" indent="0" algn="l">
              <a:lnSpc>
                <a:spcPct val="107000"/>
              </a:lnSpc>
              <a:spcAft>
                <a:spcPts val="0"/>
              </a:spcAft>
              <a:buNone/>
            </a:pPr>
            <a:r>
              <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rPr>
              <a:t>Cardiomyopathy with ventricular hypertrophy and outflow tract obstruction </a:t>
            </a:r>
            <a:r>
              <a:rPr lang="en-US" dirty="0">
                <a:solidFill>
                  <a:srgbClr val="2A2A2A"/>
                </a:solidFill>
                <a:latin typeface="Arial" panose="020B0604020202020204" pitchFamily="34" charset="0"/>
                <a:ea typeface="Times New Roman" panose="02020603050405020304" pitchFamily="18" charset="0"/>
                <a:cs typeface="Arial" panose="020B0604020202020204" pitchFamily="34" charset="0"/>
              </a:rPr>
              <a:t>may occur in many fetuses of mothers affected by GDM.</a:t>
            </a:r>
            <a:r>
              <a:rPr lang="en-US" baseline="30000" dirty="0">
                <a:solidFill>
                  <a:srgbClr val="2A2A2A"/>
                </a:solidFill>
                <a:latin typeface="Arial" panose="020B0604020202020204" pitchFamily="34" charset="0"/>
                <a:ea typeface="Times New Roman" panose="02020603050405020304" pitchFamily="18" charset="0"/>
                <a:cs typeface="Arial" panose="020B0604020202020204" pitchFamily="34" charset="0"/>
              </a:rPr>
              <a:t>  </a:t>
            </a:r>
          </a:p>
          <a:p>
            <a:pPr marL="0" indent="0" algn="l">
              <a:buNone/>
            </a:pPr>
            <a:r>
              <a:rPr lang="en-US" dirty="0">
                <a:solidFill>
                  <a:srgbClr val="2A2A2A"/>
                </a:solidFill>
                <a:latin typeface="Arial" panose="020B0604020202020204" pitchFamily="34" charset="0"/>
                <a:ea typeface="Times New Roman" panose="02020603050405020304" pitchFamily="18" charset="0"/>
              </a:rPr>
              <a:t>These infants are also at an increased risk of congenital heart defects, including (most commonly) </a:t>
            </a:r>
            <a:r>
              <a:rPr lang="en-US" dirty="0">
                <a:solidFill>
                  <a:schemeClr val="tx1">
                    <a:lumMod val="85000"/>
                    <a:lumOff val="15000"/>
                  </a:schemeClr>
                </a:solidFill>
                <a:latin typeface="Arial" panose="020B0604020202020204" pitchFamily="34" charset="0"/>
                <a:ea typeface="Times New Roman" panose="02020603050405020304" pitchFamily="18" charset="0"/>
              </a:rPr>
              <a:t>ventricular septal defect (</a:t>
            </a:r>
            <a:r>
              <a:rPr lang="en-US" dirty="0">
                <a:solidFill>
                  <a:srgbClr val="FF0000"/>
                </a:solidFill>
                <a:latin typeface="Arial" panose="020B0604020202020204" pitchFamily="34" charset="0"/>
                <a:ea typeface="Times New Roman" panose="02020603050405020304" pitchFamily="18" charset="0"/>
              </a:rPr>
              <a:t>VSD) and transposition of the great arteries (TGA).</a:t>
            </a:r>
          </a:p>
          <a:p>
            <a:pPr marL="0" indent="0">
              <a:buNone/>
            </a:pPr>
            <a:endParaRPr lang="en-US" dirty="0"/>
          </a:p>
        </p:txBody>
      </p:sp>
      <p:sp>
        <p:nvSpPr>
          <p:cNvPr id="7" name="عنصر نائب لرقم الشريحة 6"/>
          <p:cNvSpPr>
            <a:spLocks noGrp="1"/>
          </p:cNvSpPr>
          <p:nvPr>
            <p:ph type="sldNum" sz="quarter" idx="12"/>
          </p:nvPr>
        </p:nvSpPr>
        <p:spPr/>
        <p:txBody>
          <a:bodyPr/>
          <a:lstStyle/>
          <a:p>
            <a:fld id="{022B156B-59AE-415F-B24B-8756D48BB977}" type="slidenum">
              <a:rPr lang="en-US" smtClean="0">
                <a:solidFill>
                  <a:prstClr val="black"/>
                </a:solidFill>
              </a:rPr>
              <a:pPr/>
              <a:t>32</a:t>
            </a:fld>
            <a:endParaRPr lang="en-US" dirty="0">
              <a:solidFill>
                <a:prstClr val="black"/>
              </a:solidFill>
            </a:endParaRPr>
          </a:p>
        </p:txBody>
      </p:sp>
      <p:pic>
        <p:nvPicPr>
          <p:cNvPr id="5" name="Picture 4">
            <a:extLst>
              <a:ext uri="{FF2B5EF4-FFF2-40B4-BE49-F238E27FC236}">
                <a16:creationId xmlns:a16="http://schemas.microsoft.com/office/drawing/2014/main" id="{8E2CCB79-0726-4CE9-B167-5748B4284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0927" y="3104109"/>
            <a:ext cx="3168868" cy="3145101"/>
          </a:xfrm>
          <a:prstGeom prst="rect">
            <a:avLst/>
          </a:prstGeom>
        </p:spPr>
      </p:pic>
      <p:sp>
        <p:nvSpPr>
          <p:cNvPr id="6" name="TextBox 5">
            <a:extLst>
              <a:ext uri="{FF2B5EF4-FFF2-40B4-BE49-F238E27FC236}">
                <a16:creationId xmlns:a16="http://schemas.microsoft.com/office/drawing/2014/main" id="{69C0FE0B-9F21-4E6B-B44D-A1461467C918}"/>
              </a:ext>
            </a:extLst>
          </p:cNvPr>
          <p:cNvSpPr txBox="1"/>
          <p:nvPr/>
        </p:nvSpPr>
        <p:spPr>
          <a:xfrm>
            <a:off x="2701372" y="3653476"/>
            <a:ext cx="5026152" cy="2308324"/>
          </a:xfrm>
          <a:prstGeom prst="rect">
            <a:avLst/>
          </a:prstGeom>
          <a:noFill/>
        </p:spPr>
        <p:txBody>
          <a:bodyPr wrap="square" rtlCol="0">
            <a:spAutoFit/>
          </a:bodyPr>
          <a:lstStyle/>
          <a:p>
            <a:r>
              <a:rPr lang="en-US" dirty="0">
                <a:solidFill>
                  <a:srgbClr val="FF0000"/>
                </a:solidFill>
                <a:latin typeface="Arial" panose="020B0604020202020204" pitchFamily="34" charset="0"/>
              </a:rPr>
              <a:t>Single umbilical artery is </a:t>
            </a:r>
            <a:r>
              <a:rPr lang="en-US" dirty="0">
                <a:solidFill>
                  <a:prstClr val="black"/>
                </a:solidFill>
                <a:latin typeface="Arial" panose="020B0604020202020204" pitchFamily="34" charset="0"/>
              </a:rPr>
              <a:t>also seen. Neonates born with this condition are considered normal, but seeing such condition may alert us to search for other abnormalities.</a:t>
            </a:r>
            <a:r>
              <a:rPr lang="en-US" dirty="0">
                <a:solidFill>
                  <a:srgbClr val="FF0000"/>
                </a:solidFill>
                <a:latin typeface="Arial" panose="020B0604020202020204" pitchFamily="34" charset="0"/>
              </a:rPr>
              <a:t> In short, single umbilical artery has no effect on fetus development but it can be associated with other anomalies.</a:t>
            </a:r>
            <a:endParaRPr lang="en-US" dirty="0">
              <a:solidFill>
                <a:srgbClr val="FF0000"/>
              </a:solidFill>
            </a:endParaRPr>
          </a:p>
          <a:p>
            <a:endParaRPr lang="en-US" dirty="0">
              <a:solidFill>
                <a:prstClr val="black"/>
              </a:solidFill>
            </a:endParaRPr>
          </a:p>
        </p:txBody>
      </p:sp>
    </p:spTree>
    <p:extLst>
      <p:ext uri="{BB962C8B-B14F-4D97-AF65-F5344CB8AC3E}">
        <p14:creationId xmlns:p14="http://schemas.microsoft.com/office/powerpoint/2010/main" val="3099437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95403" y="1666595"/>
            <a:ext cx="9601196" cy="3318936"/>
          </a:xfrm>
        </p:spPr>
        <p:txBody>
          <a:bodyPr/>
          <a:lstStyle/>
          <a:p>
            <a:pPr algn="l" rtl="0"/>
            <a:r>
              <a:rPr lang="en-US" dirty="0"/>
              <a:t>The majority of these infants are asymptomatic , and the thickening is detected only by an ECG or echocardiogram. </a:t>
            </a:r>
          </a:p>
          <a:p>
            <a:pPr algn="l" rtl="0"/>
            <a:r>
              <a:rPr lang="en-US" dirty="0"/>
              <a:t>An ejection systolic murmur is heard at the mid-to upper left sternal border .</a:t>
            </a:r>
          </a:p>
          <a:p>
            <a:pPr algn="l" rtl="0"/>
            <a:r>
              <a:rPr lang="en-US" dirty="0"/>
              <a:t>May lead to left ventricular failure in the first few days after birth.</a:t>
            </a:r>
            <a:endParaRPr lang="ar-JO" dirty="0"/>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97092142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4FEC-87FC-49EB-A90D-101C19B223F2}"/>
              </a:ext>
            </a:extLst>
          </p:cNvPr>
          <p:cNvSpPr>
            <a:spLocks noGrp="1"/>
          </p:cNvSpPr>
          <p:nvPr>
            <p:ph type="title"/>
          </p:nvPr>
        </p:nvSpPr>
        <p:spPr>
          <a:xfrm>
            <a:off x="1311445" y="646058"/>
            <a:ext cx="5442139" cy="1303867"/>
          </a:xfrm>
        </p:spPr>
        <p:txBody>
          <a:bodyPr/>
          <a:lstStyle/>
          <a:p>
            <a:r>
              <a:rPr lang="en-US" dirty="0"/>
              <a:t>Neurological defects :</a:t>
            </a:r>
          </a:p>
        </p:txBody>
      </p:sp>
      <p:sp>
        <p:nvSpPr>
          <p:cNvPr id="3" name="Content Placeholder 2">
            <a:extLst>
              <a:ext uri="{FF2B5EF4-FFF2-40B4-BE49-F238E27FC236}">
                <a16:creationId xmlns:a16="http://schemas.microsoft.com/office/drawing/2014/main" id="{41E8F75D-C194-42C0-A5E5-915DD7F728E6}"/>
              </a:ext>
            </a:extLst>
          </p:cNvPr>
          <p:cNvSpPr>
            <a:spLocks noGrp="1"/>
          </p:cNvSpPr>
          <p:nvPr>
            <p:ph idx="1"/>
          </p:nvPr>
        </p:nvSpPr>
        <p:spPr>
          <a:xfrm>
            <a:off x="1311443" y="1949115"/>
            <a:ext cx="10058400" cy="1609344"/>
          </a:xfrm>
        </p:spPr>
        <p:txBody>
          <a:bodyPr>
            <a:normAutofit fontScale="92500" lnSpcReduction="20000"/>
          </a:bodyPr>
          <a:lstStyle/>
          <a:p>
            <a:pPr marL="0" indent="0" algn="l" rtl="0">
              <a:buNone/>
            </a:pPr>
            <a:r>
              <a:rPr lang="en-US" dirty="0"/>
              <a:t>Numerous abnormalities may be seen, but one of the most common is neural tube defects. </a:t>
            </a:r>
            <a:br>
              <a:rPr lang="en-US" dirty="0"/>
            </a:br>
            <a:r>
              <a:rPr lang="en-US" dirty="0"/>
              <a:t/>
            </a:r>
            <a:br>
              <a:rPr lang="en-US" dirty="0"/>
            </a:br>
            <a:endParaRPr lang="en-US" dirty="0"/>
          </a:p>
        </p:txBody>
      </p:sp>
      <p:sp>
        <p:nvSpPr>
          <p:cNvPr id="7" name="عنصر نائب لرقم الشريحة 6"/>
          <p:cNvSpPr>
            <a:spLocks noGrp="1"/>
          </p:cNvSpPr>
          <p:nvPr>
            <p:ph type="sldNum" sz="quarter" idx="12"/>
          </p:nvPr>
        </p:nvSpPr>
        <p:spPr/>
        <p:txBody>
          <a:bodyPr/>
          <a:lstStyle/>
          <a:p>
            <a:fld id="{022B156B-59AE-415F-B24B-8756D48BB977}" type="slidenum">
              <a:rPr lang="en-US" smtClean="0">
                <a:solidFill>
                  <a:prstClr val="black"/>
                </a:solidFill>
              </a:rPr>
              <a:pPr/>
              <a:t>34</a:t>
            </a:fld>
            <a:endParaRPr lang="en-US" dirty="0">
              <a:solidFill>
                <a:prstClr val="black"/>
              </a:solidFill>
            </a:endParaRPr>
          </a:p>
        </p:txBody>
      </p:sp>
      <p:pic>
        <p:nvPicPr>
          <p:cNvPr id="5" name="Picture 4">
            <a:extLst>
              <a:ext uri="{FF2B5EF4-FFF2-40B4-BE49-F238E27FC236}">
                <a16:creationId xmlns:a16="http://schemas.microsoft.com/office/drawing/2014/main" id="{FB3575C3-5494-4536-A6F2-1D2A5C02F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712" y="2528231"/>
            <a:ext cx="4730669" cy="3581279"/>
          </a:xfrm>
          <a:prstGeom prst="rect">
            <a:avLst/>
          </a:prstGeom>
        </p:spPr>
      </p:pic>
      <p:sp>
        <p:nvSpPr>
          <p:cNvPr id="6" name="TextBox 5">
            <a:extLst>
              <a:ext uri="{FF2B5EF4-FFF2-40B4-BE49-F238E27FC236}">
                <a16:creationId xmlns:a16="http://schemas.microsoft.com/office/drawing/2014/main" id="{77E9951C-4B60-40A2-BD51-8C3B79FDDFC6}"/>
              </a:ext>
            </a:extLst>
          </p:cNvPr>
          <p:cNvSpPr txBox="1"/>
          <p:nvPr/>
        </p:nvSpPr>
        <p:spPr>
          <a:xfrm>
            <a:off x="1727429" y="3975095"/>
            <a:ext cx="5026152" cy="1323439"/>
          </a:xfrm>
          <a:prstGeom prst="rect">
            <a:avLst/>
          </a:prstGeom>
          <a:noFill/>
        </p:spPr>
        <p:txBody>
          <a:bodyPr wrap="square" rtlCol="0">
            <a:spAutoFit/>
          </a:bodyPr>
          <a:lstStyle/>
          <a:p>
            <a:r>
              <a:rPr lang="en-US" sz="2000" dirty="0">
                <a:solidFill>
                  <a:prstClr val="black"/>
                </a:solidFill>
              </a:rPr>
              <a:t>Evidence of early poor neurological maturation maybe demonstrated as poor suckling in babies.</a:t>
            </a:r>
          </a:p>
          <a:p>
            <a:endParaRPr lang="en-US" sz="2000" dirty="0">
              <a:solidFill>
                <a:prstClr val="black"/>
              </a:solidFill>
            </a:endParaRPr>
          </a:p>
          <a:p>
            <a:r>
              <a:rPr lang="en-US" sz="2000" dirty="0">
                <a:solidFill>
                  <a:prstClr val="black"/>
                </a:solidFill>
              </a:rPr>
              <a:t>Caudal dysplasia may also be seen.</a:t>
            </a:r>
          </a:p>
        </p:txBody>
      </p:sp>
    </p:spTree>
    <p:extLst>
      <p:ext uri="{BB962C8B-B14F-4D97-AF65-F5344CB8AC3E}">
        <p14:creationId xmlns:p14="http://schemas.microsoft.com/office/powerpoint/2010/main" val="6606206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4FEC-87FC-49EB-A90D-101C19B223F2}"/>
              </a:ext>
            </a:extLst>
          </p:cNvPr>
          <p:cNvSpPr>
            <a:spLocks noGrp="1"/>
          </p:cNvSpPr>
          <p:nvPr>
            <p:ph type="title"/>
          </p:nvPr>
        </p:nvSpPr>
        <p:spPr>
          <a:xfrm>
            <a:off x="838199" y="784645"/>
            <a:ext cx="10058400" cy="1609344"/>
          </a:xfrm>
        </p:spPr>
        <p:txBody>
          <a:bodyPr/>
          <a:lstStyle/>
          <a:p>
            <a:r>
              <a:rPr lang="en-US" dirty="0"/>
              <a:t>Neurological defects</a:t>
            </a:r>
          </a:p>
        </p:txBody>
      </p:sp>
      <p:pic>
        <p:nvPicPr>
          <p:cNvPr id="7" name="Content Placeholder 6" descr="A close up of a map&#10;&#10;Description generated with high confidence">
            <a:extLst>
              <a:ext uri="{FF2B5EF4-FFF2-40B4-BE49-F238E27FC236}">
                <a16:creationId xmlns:a16="http://schemas.microsoft.com/office/drawing/2014/main" id="{218E5F98-2E71-4F6F-9905-E9CFFC3388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96991" y="2533656"/>
            <a:ext cx="2743200" cy="2743200"/>
          </a:xfrm>
        </p:spPr>
      </p:pic>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35</a:t>
            </a:fld>
            <a:endParaRPr lang="en-US" dirty="0">
              <a:solidFill>
                <a:prstClr val="black"/>
              </a:solidFill>
            </a:endParaRPr>
          </a:p>
        </p:txBody>
      </p:sp>
      <p:sp>
        <p:nvSpPr>
          <p:cNvPr id="9" name="TextBox 8">
            <a:extLst>
              <a:ext uri="{FF2B5EF4-FFF2-40B4-BE49-F238E27FC236}">
                <a16:creationId xmlns:a16="http://schemas.microsoft.com/office/drawing/2014/main" id="{1D924E79-86FB-40C2-ACF9-7451E0971AE8}"/>
              </a:ext>
            </a:extLst>
          </p:cNvPr>
          <p:cNvSpPr txBox="1"/>
          <p:nvPr/>
        </p:nvSpPr>
        <p:spPr>
          <a:xfrm>
            <a:off x="1545077" y="2534061"/>
            <a:ext cx="6287483" cy="2862322"/>
          </a:xfrm>
          <a:prstGeom prst="rect">
            <a:avLst/>
          </a:prstGeom>
          <a:noFill/>
        </p:spPr>
        <p:txBody>
          <a:bodyPr wrap="square" rtlCol="0">
            <a:spAutoFit/>
          </a:bodyPr>
          <a:lstStyle/>
          <a:p>
            <a:r>
              <a:rPr lang="en-US" sz="3000" dirty="0">
                <a:solidFill>
                  <a:srgbClr val="FF0000"/>
                </a:solidFill>
              </a:rPr>
              <a:t>Brachial plexus </a:t>
            </a:r>
            <a:r>
              <a:rPr lang="en-US" sz="3000" dirty="0">
                <a:solidFill>
                  <a:prstClr val="black"/>
                </a:solidFill>
              </a:rPr>
              <a:t>injury is seen in such neonates as they usually have </a:t>
            </a:r>
            <a:r>
              <a:rPr lang="en-US" sz="3000" dirty="0">
                <a:solidFill>
                  <a:srgbClr val="FF0000"/>
                </a:solidFill>
              </a:rPr>
              <a:t>macrosomia</a:t>
            </a:r>
            <a:r>
              <a:rPr lang="en-US" sz="3000" dirty="0">
                <a:solidFill>
                  <a:prstClr val="black"/>
                </a:solidFill>
              </a:rPr>
              <a:t>, which leads to birth injury during delivery, </a:t>
            </a:r>
            <a:r>
              <a:rPr lang="en-US" sz="3000" dirty="0" err="1">
                <a:solidFill>
                  <a:prstClr val="black"/>
                </a:solidFill>
              </a:rPr>
              <a:t>particulary</a:t>
            </a:r>
            <a:r>
              <a:rPr lang="en-US" sz="3000" dirty="0">
                <a:solidFill>
                  <a:prstClr val="black"/>
                </a:solidFill>
              </a:rPr>
              <a:t> C5 and C6 injury which is also know as </a:t>
            </a:r>
            <a:r>
              <a:rPr lang="en-US" sz="3000" dirty="0" err="1">
                <a:solidFill>
                  <a:srgbClr val="FF0000"/>
                </a:solidFill>
              </a:rPr>
              <a:t>Erb</a:t>
            </a:r>
            <a:r>
              <a:rPr lang="en-US" sz="3000" dirty="0">
                <a:solidFill>
                  <a:srgbClr val="FF0000"/>
                </a:solidFill>
              </a:rPr>
              <a:t>-Duchenne Palsy. </a:t>
            </a:r>
          </a:p>
        </p:txBody>
      </p:sp>
    </p:spTree>
    <p:extLst>
      <p:ext uri="{BB962C8B-B14F-4D97-AF65-F5344CB8AC3E}">
        <p14:creationId xmlns:p14="http://schemas.microsoft.com/office/powerpoint/2010/main" val="4032775010"/>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A784-4F04-4889-8A65-8C2578BE8BB7}"/>
              </a:ext>
            </a:extLst>
          </p:cNvPr>
          <p:cNvSpPr>
            <a:spLocks noGrp="1"/>
          </p:cNvSpPr>
          <p:nvPr>
            <p:ph type="title"/>
          </p:nvPr>
        </p:nvSpPr>
        <p:spPr>
          <a:xfrm>
            <a:off x="1559235" y="263406"/>
            <a:ext cx="9546300" cy="1609344"/>
          </a:xfrm>
        </p:spPr>
        <p:txBody>
          <a:bodyPr>
            <a:normAutofit/>
          </a:bodyPr>
          <a:lstStyle/>
          <a:p>
            <a:r>
              <a:rPr lang="en-US" sz="4800" dirty="0"/>
              <a:t>Other associated complications</a:t>
            </a:r>
          </a:p>
        </p:txBody>
      </p:sp>
      <p:sp>
        <p:nvSpPr>
          <p:cNvPr id="3" name="Content Placeholder 2">
            <a:extLst>
              <a:ext uri="{FF2B5EF4-FFF2-40B4-BE49-F238E27FC236}">
                <a16:creationId xmlns:a16="http://schemas.microsoft.com/office/drawing/2014/main" id="{67C1354D-76E9-4332-8BF6-C55BA989C13D}"/>
              </a:ext>
            </a:extLst>
          </p:cNvPr>
          <p:cNvSpPr>
            <a:spLocks noGrp="1"/>
          </p:cNvSpPr>
          <p:nvPr>
            <p:ph idx="1"/>
          </p:nvPr>
        </p:nvSpPr>
        <p:spPr>
          <a:xfrm>
            <a:off x="1618769" y="2411067"/>
            <a:ext cx="7144559" cy="4050792"/>
          </a:xfrm>
        </p:spPr>
        <p:txBody>
          <a:bodyPr>
            <a:normAutofit/>
          </a:bodyPr>
          <a:lstStyle/>
          <a:p>
            <a:pPr algn="l" rtl="0">
              <a:buFont typeface="Arial" pitchFamily="34" charset="0"/>
              <a:buChar char="•"/>
            </a:pPr>
            <a:r>
              <a:rPr lang="en-US" sz="2300" dirty="0"/>
              <a:t>Renal anomalies include: hydronephrosis, renal agenesis or uretral duplication</a:t>
            </a:r>
          </a:p>
          <a:p>
            <a:pPr algn="l" rtl="0">
              <a:buFont typeface="Arial" pitchFamily="34" charset="0"/>
              <a:buChar char="•"/>
            </a:pPr>
            <a:r>
              <a:rPr lang="en-US" sz="2300" dirty="0"/>
              <a:t>Gastrointestinal defects maybe seen as: duodenal atresia, anorectal atresia, small left colon syndrome, etc..</a:t>
            </a:r>
          </a:p>
          <a:p>
            <a:pPr algn="l" rtl="0">
              <a:buFont typeface="Arial" pitchFamily="34" charset="0"/>
              <a:buChar char="•"/>
            </a:pPr>
            <a:r>
              <a:rPr lang="en-US" sz="2300" dirty="0"/>
              <a:t>Small left colon syndrome will be further discussed upcoming ahead.</a:t>
            </a:r>
          </a:p>
        </p:txBody>
      </p:sp>
      <p:sp>
        <p:nvSpPr>
          <p:cNvPr id="6" name="عنصر نائب لرقم الشريحة 5"/>
          <p:cNvSpPr>
            <a:spLocks noGrp="1"/>
          </p:cNvSpPr>
          <p:nvPr>
            <p:ph type="sldNum" sz="quarter" idx="12"/>
          </p:nvPr>
        </p:nvSpPr>
        <p:spPr/>
        <p:txBody>
          <a:bodyPr/>
          <a:lstStyle/>
          <a:p>
            <a:fld id="{022B156B-59AE-415F-B24B-8756D48BB977}" type="slidenum">
              <a:rPr lang="en-US" smtClean="0">
                <a:solidFill>
                  <a:prstClr val="black"/>
                </a:solidFill>
              </a:rPr>
              <a:pPr/>
              <a:t>36</a:t>
            </a:fld>
            <a:endParaRPr lang="en-US" dirty="0">
              <a:solidFill>
                <a:prstClr val="black"/>
              </a:solidFill>
            </a:endParaRPr>
          </a:p>
        </p:txBody>
      </p:sp>
      <p:pic>
        <p:nvPicPr>
          <p:cNvPr id="5" name="Picture 4" descr="A close up of a logo&#10;&#10;Description generated with very high confidence">
            <a:extLst>
              <a:ext uri="{FF2B5EF4-FFF2-40B4-BE49-F238E27FC236}">
                <a16:creationId xmlns:a16="http://schemas.microsoft.com/office/drawing/2014/main" id="{00143C12-A7E1-4B63-87AA-5F1C9BCA5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789" y="2594666"/>
            <a:ext cx="2823699" cy="2823698"/>
          </a:xfrm>
          <a:prstGeom prst="rect">
            <a:avLst/>
          </a:prstGeom>
        </p:spPr>
      </p:pic>
    </p:spTree>
    <p:extLst>
      <p:ext uri="{BB962C8B-B14F-4D97-AF65-F5344CB8AC3E}">
        <p14:creationId xmlns:p14="http://schemas.microsoft.com/office/powerpoint/2010/main" val="36586553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EF53-5739-4385-B9CC-2C3AB64DBDC5}"/>
              </a:ext>
            </a:extLst>
          </p:cNvPr>
          <p:cNvSpPr>
            <a:spLocks noGrp="1"/>
          </p:cNvSpPr>
          <p:nvPr>
            <p:ph type="title"/>
          </p:nvPr>
        </p:nvSpPr>
        <p:spPr/>
        <p:txBody>
          <a:bodyPr>
            <a:normAutofit fontScale="90000"/>
          </a:bodyPr>
          <a:lstStyle/>
          <a:p>
            <a:r>
              <a:rPr lang="en-US" dirty="0"/>
              <a:t>Hematological abnormalities and hyperbilirubinemia</a:t>
            </a:r>
          </a:p>
        </p:txBody>
      </p:sp>
      <p:sp>
        <p:nvSpPr>
          <p:cNvPr id="3" name="Content Placeholder 2">
            <a:extLst>
              <a:ext uri="{FF2B5EF4-FFF2-40B4-BE49-F238E27FC236}">
                <a16:creationId xmlns:a16="http://schemas.microsoft.com/office/drawing/2014/main" id="{C6F88360-E782-404F-9A05-728E323B5BF8}"/>
              </a:ext>
            </a:extLst>
          </p:cNvPr>
          <p:cNvSpPr>
            <a:spLocks noGrp="1"/>
          </p:cNvSpPr>
          <p:nvPr>
            <p:ph idx="1"/>
          </p:nvPr>
        </p:nvSpPr>
        <p:spPr/>
        <p:txBody>
          <a:bodyPr>
            <a:normAutofit fontScale="77500" lnSpcReduction="20000"/>
          </a:bodyPr>
          <a:lstStyle/>
          <a:p>
            <a:pPr algn="l" rtl="0">
              <a:buFont typeface="Arial" panose="020B0604020202020204" pitchFamily="34" charset="0"/>
              <a:buChar char="•"/>
            </a:pPr>
            <a:r>
              <a:rPr lang="en-US" dirty="0">
                <a:solidFill>
                  <a:srgbClr val="FF0000"/>
                </a:solidFill>
              </a:rPr>
              <a:t>Platelet abnormalities </a:t>
            </a:r>
            <a:r>
              <a:rPr lang="en-US" dirty="0"/>
              <a:t>was major hematological problem in neonates, in particular when complicated by the usual deficiency of Vit K in the past, which further complicated the problem. It was proved that platelet defects is due to </a:t>
            </a:r>
            <a:r>
              <a:rPr lang="en-US" dirty="0">
                <a:solidFill>
                  <a:srgbClr val="FF0000"/>
                </a:solidFill>
              </a:rPr>
              <a:t>thrombocytopenia</a:t>
            </a:r>
            <a:r>
              <a:rPr lang="en-US" dirty="0"/>
              <a:t> due to the increase in red blood cells precursors. Platelet function may also be inhibited by the fact that there is </a:t>
            </a:r>
            <a:r>
              <a:rPr lang="en-US" dirty="0">
                <a:solidFill>
                  <a:srgbClr val="FF0000"/>
                </a:solidFill>
              </a:rPr>
              <a:t>polycythemia</a:t>
            </a:r>
            <a:r>
              <a:rPr lang="en-US" dirty="0"/>
              <a:t> which interferes with normal platelet plug formation.</a:t>
            </a:r>
          </a:p>
          <a:p>
            <a:pPr algn="l" rtl="0">
              <a:buFont typeface="Arial" panose="020B0604020202020204" pitchFamily="34" charset="0"/>
              <a:buChar char="•"/>
            </a:pPr>
            <a:r>
              <a:rPr lang="en-US" dirty="0">
                <a:solidFill>
                  <a:srgbClr val="FF0000"/>
                </a:solidFill>
              </a:rPr>
              <a:t>Polycythemia</a:t>
            </a:r>
            <a:r>
              <a:rPr lang="en-US" dirty="0"/>
              <a:t> is seen in neonates of GDM because the body of the fetus is not receiving enough oxygen to fulfill the demands, making the body appear to be in hypoxic conditions. This drives erythropoietin up making more RBCs precursors and hence the polycythemia</a:t>
            </a:r>
          </a:p>
          <a:p>
            <a:pPr algn="l" rtl="0">
              <a:buFont typeface="Arial" panose="020B0604020202020204" pitchFamily="34" charset="0"/>
              <a:buChar char="•"/>
            </a:pPr>
            <a:r>
              <a:rPr lang="en-US" dirty="0">
                <a:solidFill>
                  <a:srgbClr val="FF0000"/>
                </a:solidFill>
              </a:rPr>
              <a:t>Hyperbilirubinemia</a:t>
            </a:r>
            <a:r>
              <a:rPr lang="en-US" dirty="0"/>
              <a:t> is multifactorial and is maybe due to the combined effect of immature liver, polycythemia, or the decreased RBC life span.</a:t>
            </a:r>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5522276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pPr algn="l" rtl="0"/>
            <a:r>
              <a:rPr lang="en-US" dirty="0"/>
              <a:t>Several factors appear to contribute in hyper viscosity : the hematocrit of umbilical cord blood at birth tend to be elevated , because of increase erythropoiesis, IDM often have enhanced placental transfusion at delivery , and elevated plasma fibrinogen concentration increase blood viscosity.</a:t>
            </a:r>
          </a:p>
          <a:p>
            <a:pPr algn="l" rtl="0"/>
            <a:r>
              <a:rPr lang="en-US" dirty="0"/>
              <a:t>Increase incidence of renal vein thrombosis.</a:t>
            </a:r>
            <a:endParaRPr lang="ar-JO" dirty="0"/>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256197178"/>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552F-C859-428C-B4F2-4A2723A36740}"/>
              </a:ext>
            </a:extLst>
          </p:cNvPr>
          <p:cNvSpPr>
            <a:spLocks noGrp="1"/>
          </p:cNvSpPr>
          <p:nvPr>
            <p:ph type="ctrTitle"/>
          </p:nvPr>
        </p:nvSpPr>
        <p:spPr/>
        <p:txBody>
          <a:bodyPr/>
          <a:lstStyle/>
          <a:p>
            <a:pPr algn="ctr"/>
            <a:r>
              <a:rPr lang="en-US" sz="6600" b="1" i="1" dirty="0"/>
              <a:t>Work up</a:t>
            </a:r>
            <a:endParaRPr lang="en-GB" sz="6600" b="1" i="1" dirty="0"/>
          </a:p>
        </p:txBody>
      </p:sp>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5017157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087" y="99168"/>
            <a:ext cx="9601196" cy="1303867"/>
          </a:xfrm>
        </p:spPr>
        <p:txBody>
          <a:bodyPr>
            <a:normAutofit fontScale="90000"/>
          </a:bodyPr>
          <a:lstStyle/>
          <a:p>
            <a:r>
              <a:rPr lang="en-US" dirty="0">
                <a:solidFill>
                  <a:srgbClr val="0070C0"/>
                </a:solidFill>
              </a:rPr>
              <a:t>D</a:t>
            </a:r>
            <a:r>
              <a:rPr lang="en-US" b="1" dirty="0">
                <a:solidFill>
                  <a:srgbClr val="0070C0"/>
                </a:solidFill>
              </a:rPr>
              <a:t>iabetes in pregnancy</a:t>
            </a:r>
            <a:br>
              <a:rPr lang="en-US" b="1"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722193" y="960145"/>
            <a:ext cx="5249779" cy="3318936"/>
          </a:xfrm>
        </p:spPr>
        <p:txBody>
          <a:bodyPr>
            <a:noAutofit/>
          </a:bodyPr>
          <a:lstStyle/>
          <a:p>
            <a:r>
              <a:rPr lang="en-US" sz="2400" dirty="0"/>
              <a:t>According to the most recent ( 2018 ) International Diabetes Federation ( IDF ) estimates, GDM affects approximately </a:t>
            </a:r>
            <a:r>
              <a:rPr lang="en-US" sz="2400" dirty="0">
                <a:solidFill>
                  <a:srgbClr val="FF0000"/>
                </a:solidFill>
              </a:rPr>
              <a:t>14%</a:t>
            </a:r>
            <a:r>
              <a:rPr lang="en-US" sz="2400" dirty="0"/>
              <a:t> of </a:t>
            </a:r>
            <a:r>
              <a:rPr lang="en-US" sz="2400" dirty="0">
                <a:solidFill>
                  <a:srgbClr val="FF0000"/>
                </a:solidFill>
              </a:rPr>
              <a:t>pregnancies worldwide </a:t>
            </a:r>
            <a:r>
              <a:rPr lang="en-US" sz="2400" dirty="0"/>
              <a:t>, representing approximately 18 million births annually .</a:t>
            </a:r>
          </a:p>
          <a:p>
            <a:r>
              <a:rPr lang="en-US" sz="2400" dirty="0"/>
              <a:t>About </a:t>
            </a:r>
            <a:r>
              <a:rPr lang="en-US" sz="2400" dirty="0">
                <a:solidFill>
                  <a:srgbClr val="FF0000"/>
                </a:solidFill>
              </a:rPr>
              <a:t>5 % </a:t>
            </a:r>
            <a:r>
              <a:rPr lang="en-US" sz="2400" dirty="0"/>
              <a:t>of all pregnant women in the U.S. are diagnosed with gestational diabetes . Some pregnant women require insulin to treat their diabetes .</a:t>
            </a:r>
          </a:p>
          <a:p>
            <a:endParaRPr lang="en-US" sz="2400" dirty="0"/>
          </a:p>
        </p:txBody>
      </p:sp>
      <p:sp>
        <p:nvSpPr>
          <p:cNvPr id="4" name="Slide Number Placeholder 3"/>
          <p:cNvSpPr>
            <a:spLocks noGrp="1"/>
          </p:cNvSpPr>
          <p:nvPr>
            <p:ph type="sldNum" sz="quarter" idx="12"/>
          </p:nvPr>
        </p:nvSpPr>
        <p:spPr/>
        <p:txBody>
          <a:bodyPr/>
          <a:lstStyle/>
          <a:p>
            <a:fld id="{022B156B-59AE-415F-B24B-8756D48BB977}" type="slidenum">
              <a:rPr lang="en-US" smtClean="0"/>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000" y="2463800"/>
            <a:ext cx="4108283" cy="3352800"/>
          </a:xfrm>
          <a:prstGeom prst="rect">
            <a:avLst/>
          </a:prstGeom>
        </p:spPr>
      </p:pic>
    </p:spTree>
    <p:extLst>
      <p:ext uri="{BB962C8B-B14F-4D97-AF65-F5344CB8AC3E}">
        <p14:creationId xmlns:p14="http://schemas.microsoft.com/office/powerpoint/2010/main" val="2621415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CBC count</a:t>
            </a:r>
            <a:br>
              <a:rPr lang="en-US" dirty="0" smtClean="0"/>
            </a:br>
            <a:endParaRPr lang="en-US" dirty="0"/>
          </a:p>
        </p:txBody>
      </p:sp>
      <p:sp>
        <p:nvSpPr>
          <p:cNvPr id="3" name="Content Placeholder 2"/>
          <p:cNvSpPr>
            <a:spLocks noGrp="1"/>
          </p:cNvSpPr>
          <p:nvPr>
            <p:ph idx="1"/>
          </p:nvPr>
        </p:nvSpPr>
        <p:spPr/>
        <p:txBody>
          <a:bodyPr/>
          <a:lstStyle/>
          <a:p>
            <a:r>
              <a:rPr lang="en-US" dirty="0" err="1" smtClean="0"/>
              <a:t>Polycythemia</a:t>
            </a:r>
            <a:r>
              <a:rPr lang="en-US" dirty="0" smtClean="0"/>
              <a:t>, commonly defined as a central </a:t>
            </a:r>
            <a:r>
              <a:rPr lang="en-US" dirty="0" err="1" smtClean="0">
                <a:hlinkClick r:id="rId2"/>
              </a:rPr>
              <a:t>hematocrit</a:t>
            </a:r>
            <a:r>
              <a:rPr lang="en-US" dirty="0" smtClean="0"/>
              <a:t> level higher than 65%, is a potential concern. Maternal-fetal hyperglycemia and fetal hypoxia is a strong stimulus for fetal </a:t>
            </a:r>
            <a:r>
              <a:rPr lang="en-US" dirty="0" smtClean="0">
                <a:hlinkClick r:id="rId3"/>
              </a:rPr>
              <a:t>erythropoietin</a:t>
            </a:r>
            <a:r>
              <a:rPr lang="en-US" dirty="0" smtClean="0"/>
              <a:t> production and subsequent increase in fetal </a:t>
            </a:r>
            <a:r>
              <a:rPr lang="en-US" dirty="0" smtClean="0">
                <a:hlinkClick r:id="rId4"/>
              </a:rPr>
              <a:t>hemoglobin concentration</a:t>
            </a:r>
            <a:r>
              <a:rPr lang="en-US" dirty="0" smtClean="0"/>
              <a:t>. Thrombocytopenia may occur because of impaired </a:t>
            </a:r>
            <a:r>
              <a:rPr lang="en-US" dirty="0" err="1" smtClean="0"/>
              <a:t>thrombopoiesis</a:t>
            </a:r>
            <a:r>
              <a:rPr lang="en-US" dirty="0" smtClean="0"/>
              <a:t> due to "crowding-out" of </a:t>
            </a:r>
            <a:r>
              <a:rPr lang="en-US" dirty="0" err="1" smtClean="0"/>
              <a:t>thrombocytes</a:t>
            </a:r>
            <a:r>
              <a:rPr lang="en-US" dirty="0" smtClean="0"/>
              <a:t> by the excess of </a:t>
            </a:r>
            <a:r>
              <a:rPr lang="en-US" dirty="0" err="1" smtClean="0"/>
              <a:t>erythroid</a:t>
            </a:r>
            <a:r>
              <a:rPr lang="en-US" dirty="0" smtClean="0"/>
              <a:t> precursors in the bone marrow.</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153619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Glucose concentration (serum or whole-blood)</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Seizures, coma, and long-term brain damage may occur if neonatal hypoglycemia is unrecognized and untreated. Most centers recognize levels lower than 20-40 mg/</a:t>
            </a:r>
            <a:r>
              <a:rPr lang="en-US" dirty="0" err="1" smtClean="0"/>
              <a:t>dL</a:t>
            </a:r>
            <a:r>
              <a:rPr lang="en-US" dirty="0" smtClean="0"/>
              <a:t> within the first 24 hours after birth as abnormal, but the precise level remains controversial.</a:t>
            </a:r>
            <a:r>
              <a:rPr lang="en-US" baseline="30000" dirty="0" smtClean="0"/>
              <a:t> [11]</a:t>
            </a:r>
            <a:endParaRPr lang="en-US" dirty="0" smtClean="0"/>
          </a:p>
          <a:p>
            <a:r>
              <a:rPr lang="en-US" dirty="0" smtClean="0"/>
              <a:t>A policy to screen infants of diabetic mothers (IDMs) for hypoglycemia should be in place in every hospital. Operational thresholds were proposed by </a:t>
            </a:r>
            <a:r>
              <a:rPr lang="en-US" dirty="0" err="1" smtClean="0"/>
              <a:t>Cornblath</a:t>
            </a:r>
            <a:r>
              <a:rPr lang="en-US" dirty="0" smtClean="0"/>
              <a:t> et al.</a:t>
            </a:r>
            <a:r>
              <a:rPr lang="en-US" baseline="30000" dirty="0" smtClean="0"/>
              <a:t> [12] </a:t>
            </a:r>
            <a:r>
              <a:rPr lang="en-US" dirty="0" smtClean="0"/>
              <a:t>They suggested that an infant with compromised metabolic adaptation (</a:t>
            </a:r>
            <a:r>
              <a:rPr lang="en-US" dirty="0" err="1" smtClean="0"/>
              <a:t>ie</a:t>
            </a:r>
            <a:r>
              <a:rPr lang="en-US" dirty="0" smtClean="0"/>
              <a:t>, IDM) undergo blood </a:t>
            </a:r>
            <a:r>
              <a:rPr lang="en-US" dirty="0" smtClean="0">
                <a:hlinkClick r:id="rId2"/>
              </a:rPr>
              <a:t>glucose</a:t>
            </a:r>
            <a:r>
              <a:rPr lang="en-US" dirty="0" smtClean="0"/>
              <a:t> measurements (1) as soon as possible after birth, (2) within 2-3 hours after birth and before feeding, and (3) at any time abnormal clinical signs are observed.</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8753229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Magnesium concentration (serum)</a:t>
            </a:r>
          </a:p>
          <a:p>
            <a:r>
              <a:rPr lang="en-US" dirty="0" err="1" smtClean="0"/>
              <a:t>Hypomagnesemia</a:t>
            </a:r>
            <a:r>
              <a:rPr lang="en-US" dirty="0" smtClean="0"/>
              <a:t> is related to younger maternal age, severity of maternal diabetes, and prematurity. Neonatal </a:t>
            </a:r>
            <a:r>
              <a:rPr lang="en-US" dirty="0" smtClean="0">
                <a:hlinkClick r:id="rId2"/>
              </a:rPr>
              <a:t>magnesium</a:t>
            </a:r>
            <a:r>
              <a:rPr lang="en-US" dirty="0" smtClean="0"/>
              <a:t> levels are also related to maternal serum magnesium, neonatal calcium and </a:t>
            </a:r>
            <a:r>
              <a:rPr lang="en-US" dirty="0" smtClean="0">
                <a:hlinkClick r:id="rId3"/>
              </a:rPr>
              <a:t>phosphorus</a:t>
            </a:r>
            <a:r>
              <a:rPr lang="en-US" dirty="0" smtClean="0"/>
              <a:t> levels, and neonatal parathyroid function. The clinical significance of low magnesium levels in these infants remains controversial and uncertain.</a:t>
            </a:r>
          </a:p>
          <a:p>
            <a:r>
              <a:rPr lang="en-US" dirty="0" smtClean="0"/>
              <a:t>Calcium concentration (serum, ionized or total levels)</a:t>
            </a:r>
          </a:p>
          <a:p>
            <a:r>
              <a:rPr lang="en-US" dirty="0" smtClean="0"/>
              <a:t>Low </a:t>
            </a:r>
            <a:r>
              <a:rPr lang="en-US" dirty="0" smtClean="0">
                <a:hlinkClick r:id="rId4"/>
              </a:rPr>
              <a:t>serum calcium</a:t>
            </a:r>
            <a:r>
              <a:rPr lang="en-US" dirty="0" smtClean="0"/>
              <a:t> levels in IDMs are common. They are speculated to be caused by a functional </a:t>
            </a:r>
            <a:r>
              <a:rPr lang="en-US" dirty="0" err="1" smtClean="0"/>
              <a:t>hypoparathyroidism</a:t>
            </a:r>
            <a:r>
              <a:rPr lang="en-US" dirty="0" smtClean="0"/>
              <a:t>; however, their clinical relevance remains uncertain and controversial.</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476861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Bilirubin</a:t>
            </a:r>
            <a:r>
              <a:rPr lang="en-US" dirty="0" smtClean="0"/>
              <a:t> level (serum, total and </a:t>
            </a:r>
            <a:r>
              <a:rPr lang="en-US" dirty="0" err="1" smtClean="0"/>
              <a:t>unconjugated</a:t>
            </a:r>
            <a:r>
              <a:rPr lang="en-US" dirty="0" smtClean="0"/>
              <a:t>)</a:t>
            </a:r>
            <a:br>
              <a:rPr lang="en-US" dirty="0" smtClean="0"/>
            </a:br>
            <a:endParaRPr lang="en-US" dirty="0"/>
          </a:p>
        </p:txBody>
      </p:sp>
      <p:sp>
        <p:nvSpPr>
          <p:cNvPr id="3" name="Content Placeholder 2"/>
          <p:cNvSpPr>
            <a:spLocks noGrp="1"/>
          </p:cNvSpPr>
          <p:nvPr>
            <p:ph idx="1"/>
          </p:nvPr>
        </p:nvSpPr>
        <p:spPr/>
        <p:txBody>
          <a:bodyPr/>
          <a:lstStyle/>
          <a:p>
            <a:r>
              <a:rPr lang="en-US" dirty="0" err="1" smtClean="0"/>
              <a:t>Hyperbilirubinemia</a:t>
            </a:r>
            <a:r>
              <a:rPr lang="en-US" dirty="0" smtClean="0"/>
              <a:t> (see </a:t>
            </a:r>
            <a:r>
              <a:rPr lang="en-US" dirty="0" err="1" smtClean="0">
                <a:hlinkClick r:id="rId2"/>
              </a:rPr>
              <a:t>bilirubin</a:t>
            </a:r>
            <a:r>
              <a:rPr lang="en-US" dirty="0" smtClean="0"/>
              <a:t>) is notably more common in IDMs than in the general population of neonates. Causative factors include prematurity, hepatic enzyme immaturity, </a:t>
            </a:r>
            <a:r>
              <a:rPr lang="en-US" dirty="0" err="1" smtClean="0"/>
              <a:t>polycythemia</a:t>
            </a:r>
            <a:r>
              <a:rPr lang="en-US" dirty="0" smtClean="0"/>
              <a:t>, and reduced RBC half-life.</a:t>
            </a:r>
          </a:p>
          <a:p>
            <a:endParaRPr lang="en-US" dirty="0"/>
          </a:p>
        </p:txBody>
      </p:sp>
      <p:sp>
        <p:nvSpPr>
          <p:cNvPr id="4" name="Slide Number Placeholder 3"/>
          <p:cNvSpPr>
            <a:spLocks noGrp="1"/>
          </p:cNvSpPr>
          <p:nvPr>
            <p:ph type="sldNum" sz="quarter" idx="12"/>
          </p:nvPr>
        </p:nvSpPr>
        <p:spPr/>
        <p:txBody>
          <a:bodyPr/>
          <a:lstStyle/>
          <a:p>
            <a:fld id="{022B156B-59AE-415F-B24B-8756D48BB97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104626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7527" y="2253204"/>
            <a:ext cx="9100244" cy="1574277"/>
          </a:xfrm>
          <a:prstGeom prst="rect">
            <a:avLst/>
          </a:prstGeom>
        </p:spPr>
        <p:txBody>
          <a:bodyPr wrap="square">
            <a:spAutoFit/>
          </a:bodyPr>
          <a:lstStyle/>
          <a:p>
            <a:pPr>
              <a:lnSpc>
                <a:spcPct val="107000"/>
              </a:lnSpc>
              <a:spcBef>
                <a:spcPts val="750"/>
              </a:spcBef>
              <a:spcAft>
                <a:spcPts val="750"/>
              </a:spcAft>
            </a:pPr>
            <a:r>
              <a:rPr lang="en-US" sz="3000" b="1" dirty="0">
                <a:solidFill>
                  <a:srgbClr val="612A8A"/>
                </a:solidFill>
                <a:latin typeface="Arial" panose="020B0604020202020204" pitchFamily="34" charset="0"/>
                <a:ea typeface="Calibri" panose="020F0502020204030204" pitchFamily="34" charset="0"/>
                <a:cs typeface="Arial" panose="020B0604020202020204" pitchFamily="34" charset="0"/>
              </a:rPr>
              <a:t>ABGs are ordered in many cases depending on the situation, for instance, a neonate having </a:t>
            </a:r>
            <a:r>
              <a:rPr lang="en-US" sz="3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ARDS</a:t>
            </a:r>
            <a:r>
              <a:rPr lang="en-US" sz="3000" b="1" dirty="0" smtClean="0">
                <a:solidFill>
                  <a:srgbClr val="612A8A"/>
                </a:solidFill>
                <a:latin typeface="Arial" panose="020B0604020202020204" pitchFamily="34" charset="0"/>
                <a:ea typeface="Calibri" panose="020F0502020204030204" pitchFamily="34" charset="0"/>
                <a:cs typeface="Arial" panose="020B0604020202020204" pitchFamily="34" charset="0"/>
              </a:rPr>
              <a:t> </a:t>
            </a:r>
            <a:r>
              <a:rPr lang="en-US" sz="3000" b="1" dirty="0">
                <a:solidFill>
                  <a:srgbClr val="612A8A"/>
                </a:solidFill>
                <a:latin typeface="Arial" panose="020B0604020202020204" pitchFamily="34" charset="0"/>
                <a:ea typeface="Calibri" panose="020F0502020204030204" pitchFamily="34" charset="0"/>
                <a:cs typeface="Arial" panose="020B0604020202020204" pitchFamily="34" charset="0"/>
              </a:rPr>
              <a:t>must undergo </a:t>
            </a:r>
            <a:r>
              <a:rPr lang="en-US" sz="3000" b="1" dirty="0">
                <a:solidFill>
                  <a:srgbClr val="FF0000"/>
                </a:solidFill>
                <a:latin typeface="Arial" panose="020B0604020202020204" pitchFamily="34" charset="0"/>
                <a:ea typeface="Calibri" panose="020F0502020204030204" pitchFamily="34" charset="0"/>
                <a:cs typeface="Arial" panose="020B0604020202020204" pitchFamily="34" charset="0"/>
              </a:rPr>
              <a:t>ABGs</a:t>
            </a:r>
            <a:endParaRPr lang="en-US" sz="30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A close up of a logo&#10;&#10;Description generated with very high confidence">
            <a:extLst>
              <a:ext uri="{FF2B5EF4-FFF2-40B4-BE49-F238E27FC236}">
                <a16:creationId xmlns:a16="http://schemas.microsoft.com/office/drawing/2014/main" id="{660F36DE-7124-440C-925F-91C822303D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4825" y="244677"/>
            <a:ext cx="842723" cy="842723"/>
          </a:xfrm>
          <a:prstGeom prst="rect">
            <a:avLst/>
          </a:prstGeom>
        </p:spPr>
      </p:pic>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58065226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4DD7-8570-4199-89A8-A6E21DF951D3}"/>
              </a:ext>
            </a:extLst>
          </p:cNvPr>
          <p:cNvSpPr>
            <a:spLocks noGrp="1"/>
          </p:cNvSpPr>
          <p:nvPr>
            <p:ph type="title"/>
          </p:nvPr>
        </p:nvSpPr>
        <p:spPr>
          <a:xfrm>
            <a:off x="1503585" y="188143"/>
            <a:ext cx="10058400" cy="1609344"/>
          </a:xfrm>
        </p:spPr>
        <p:txBody>
          <a:bodyPr>
            <a:normAutofit/>
          </a:bodyPr>
          <a:lstStyle/>
          <a:p>
            <a:r>
              <a:rPr lang="en-US" dirty="0">
                <a:latin typeface="Arial Black" panose="020B0A04020102020204" pitchFamily="34" charset="0"/>
              </a:rPr>
              <a:t>Fetal macrosomia</a:t>
            </a:r>
          </a:p>
        </p:txBody>
      </p:sp>
      <p:sp>
        <p:nvSpPr>
          <p:cNvPr id="3" name="Content Placeholder 2">
            <a:extLst>
              <a:ext uri="{FF2B5EF4-FFF2-40B4-BE49-F238E27FC236}">
                <a16:creationId xmlns:a16="http://schemas.microsoft.com/office/drawing/2014/main" id="{F55791A3-0CFB-4C8C-BE2C-6BB659F7C926}"/>
              </a:ext>
            </a:extLst>
          </p:cNvPr>
          <p:cNvSpPr>
            <a:spLocks noGrp="1"/>
          </p:cNvSpPr>
          <p:nvPr>
            <p:ph idx="1"/>
          </p:nvPr>
        </p:nvSpPr>
        <p:spPr>
          <a:xfrm>
            <a:off x="1660273" y="1797487"/>
            <a:ext cx="6482419" cy="4050792"/>
          </a:xfrm>
        </p:spPr>
        <p:txBody>
          <a:bodyPr>
            <a:normAutofit fontScale="70000" lnSpcReduction="20000"/>
          </a:bodyPr>
          <a:lstStyle/>
          <a:p>
            <a:pPr algn="l" rtl="0">
              <a:buFont typeface="Arial" panose="020B0604020202020204" pitchFamily="34" charset="0"/>
              <a:buChar char="•"/>
            </a:pPr>
            <a:r>
              <a:rPr lang="en-GB" dirty="0">
                <a:latin typeface="Arial" panose="020B0604020202020204" pitchFamily="34" charset="0"/>
                <a:cs typeface="Arial" panose="020B0604020202020204" pitchFamily="34" charset="0"/>
              </a:rPr>
              <a:t>A glucose tolerance test at 24-28 weeks of gestation screens for gestational diabetes, as a known risk factor for macrosomia</a:t>
            </a:r>
            <a:endParaRPr lang="en-US" dirty="0">
              <a:latin typeface="Arial" panose="020B0604020202020204" pitchFamily="34" charset="0"/>
              <a:cs typeface="Arial" panose="020B0604020202020204" pitchFamily="34" charset="0"/>
            </a:endParaRPr>
          </a:p>
          <a:p>
            <a:pPr algn="l" rtl="0">
              <a:buFont typeface="Arial" panose="020B0604020202020204" pitchFamily="34" charset="0"/>
              <a:buChar char="•"/>
            </a:pPr>
            <a:endParaRPr lang="en-US" dirty="0"/>
          </a:p>
          <a:p>
            <a:pPr algn="l" rtl="0">
              <a:buFont typeface="Arial" panose="020B0604020202020204" pitchFamily="34" charset="0"/>
              <a:buChar char="•"/>
            </a:pPr>
            <a:r>
              <a:rPr lang="en-GB" dirty="0">
                <a:solidFill>
                  <a:srgbClr val="FF0000"/>
                </a:solidFill>
                <a:latin typeface="Arial" panose="020B0604020202020204" pitchFamily="34" charset="0"/>
                <a:cs typeface="Arial" panose="020B0604020202020204" pitchFamily="34" charset="0"/>
              </a:rPr>
              <a:t>Ultrasonographic measurements</a:t>
            </a:r>
            <a:r>
              <a:rPr lang="en-GB" dirty="0">
                <a:latin typeface="Arial" panose="020B0604020202020204" pitchFamily="34" charset="0"/>
                <a:cs typeface="Arial" panose="020B0604020202020204" pitchFamily="34" charset="0"/>
              </a:rPr>
              <a:t> to obtain estimated fetal weights are indicated when clinical assessments indicate a uterine size greater than that expected for the gestational age. An examination within 1-2 weeks of delivery showing an abdominal circumference of 35 cm or larger should alert the clinician to anticipate a fetus with a birthweight of 4000 g or more. The definitive diagnosis can only be made after delivery of the neonate.</a:t>
            </a:r>
            <a:endParaRPr lang="en-US" dirty="0">
              <a:latin typeface="Arial" panose="020B0604020202020204" pitchFamily="34" charset="0"/>
              <a:cs typeface="Arial" panose="020B0604020202020204" pitchFamily="34" charset="0"/>
            </a:endParaRPr>
          </a:p>
          <a:p>
            <a:pPr algn="l" rtl="0">
              <a:buFont typeface="Arial" panose="020B0604020202020204" pitchFamily="34" charset="0"/>
              <a:buChar char="•"/>
            </a:pPr>
            <a:endParaRPr lang="en-US" dirty="0"/>
          </a:p>
          <a:p>
            <a:pPr algn="l" rtl="0">
              <a:buFont typeface="Arial" panose="020B0604020202020204" pitchFamily="34" charset="0"/>
              <a:buChar char="•"/>
            </a:pPr>
            <a:endParaRPr lang="en-US" dirty="0"/>
          </a:p>
        </p:txBody>
      </p:sp>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45</a:t>
            </a:fld>
            <a:endParaRPr lang="en-US" dirty="0">
              <a:solidFill>
                <a:prstClr val="black"/>
              </a:solidFill>
            </a:endParaRPr>
          </a:p>
        </p:txBody>
      </p:sp>
      <p:pic>
        <p:nvPicPr>
          <p:cNvPr id="7" name="Graphic 6" descr="Stethoscope">
            <a:extLst>
              <a:ext uri="{FF2B5EF4-FFF2-40B4-BE49-F238E27FC236}">
                <a16:creationId xmlns:a16="http://schemas.microsoft.com/office/drawing/2014/main" id="{A4D70DB1-5ABD-4860-BFD0-D5A9E7024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908941" y="1575869"/>
            <a:ext cx="3261975" cy="3946626"/>
          </a:xfrm>
          <a:prstGeom prst="rect">
            <a:avLst/>
          </a:prstGeom>
        </p:spPr>
      </p:pic>
    </p:spTree>
    <p:extLst>
      <p:ext uri="{BB962C8B-B14F-4D97-AF65-F5344CB8AC3E}">
        <p14:creationId xmlns:p14="http://schemas.microsoft.com/office/powerpoint/2010/main" val="35412523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C8A3-F18F-490E-8AFF-CC9601705845}"/>
              </a:ext>
            </a:extLst>
          </p:cNvPr>
          <p:cNvSpPr>
            <a:spLocks noGrp="1"/>
          </p:cNvSpPr>
          <p:nvPr>
            <p:ph type="title"/>
          </p:nvPr>
        </p:nvSpPr>
        <p:spPr>
          <a:xfrm>
            <a:off x="1464791" y="0"/>
            <a:ext cx="10058400" cy="1609344"/>
          </a:xfrm>
        </p:spPr>
        <p:txBody>
          <a:bodyPr>
            <a:normAutofit/>
          </a:bodyPr>
          <a:lstStyle/>
          <a:p>
            <a:r>
              <a:rPr lang="en-US" sz="3600" dirty="0">
                <a:latin typeface="Arial Black" panose="020B0A04020102020204" pitchFamily="34" charset="0"/>
              </a:rPr>
              <a:t>small left bowel syndrome</a:t>
            </a:r>
          </a:p>
        </p:txBody>
      </p:sp>
      <p:sp>
        <p:nvSpPr>
          <p:cNvPr id="3" name="Content Placeholder 2">
            <a:extLst>
              <a:ext uri="{FF2B5EF4-FFF2-40B4-BE49-F238E27FC236}">
                <a16:creationId xmlns:a16="http://schemas.microsoft.com/office/drawing/2014/main" id="{19CA318F-3A1D-40C4-ADE4-9DEB81DAFB98}"/>
              </a:ext>
            </a:extLst>
          </p:cNvPr>
          <p:cNvSpPr>
            <a:spLocks noGrp="1"/>
          </p:cNvSpPr>
          <p:nvPr>
            <p:ph idx="1"/>
          </p:nvPr>
        </p:nvSpPr>
        <p:spPr>
          <a:xfrm>
            <a:off x="1435833" y="1217233"/>
            <a:ext cx="6329759" cy="3748407"/>
          </a:xfrm>
        </p:spPr>
        <p:txBody>
          <a:bodyPr>
            <a:noAutofit/>
          </a:bodyPr>
          <a:lstStyle/>
          <a:p>
            <a:pPr marL="0" indent="0" algn="l" rtl="0">
              <a:buNone/>
            </a:pPr>
            <a:r>
              <a:rPr lang="en-US" sz="2500" dirty="0"/>
              <a:t>Apart from the difficulties to feed because of poor suckling pattern, </a:t>
            </a:r>
            <a:r>
              <a:rPr lang="en-US" sz="2500" dirty="0">
                <a:solidFill>
                  <a:srgbClr val="FF0000"/>
                </a:solidFill>
              </a:rPr>
              <a:t>neonates of diabetic mothers may also exhibit neonatal small left colon</a:t>
            </a:r>
            <a:r>
              <a:rPr lang="en-US" sz="2500" dirty="0"/>
              <a:t>, a cause of functional lower intestinal obstruction that can mimic Hirschsprung disease.</a:t>
            </a:r>
          </a:p>
          <a:p>
            <a:pPr marL="0" indent="0" algn="l" rtl="0">
              <a:buNone/>
            </a:pPr>
            <a:r>
              <a:rPr lang="en-US" sz="2500" dirty="0"/>
              <a:t> It is associated with maternal DM. The treatment is always conservative as long as intestinal perforation does not happen. </a:t>
            </a:r>
          </a:p>
          <a:p>
            <a:pPr marL="0" indent="0" algn="l" rtl="0">
              <a:buNone/>
            </a:pPr>
            <a:r>
              <a:rPr lang="en-US" sz="2500" dirty="0">
                <a:solidFill>
                  <a:srgbClr val="FF0000"/>
                </a:solidFill>
              </a:rPr>
              <a:t>Contrast enema is both diagnostic (abrupt transition zone at the splenic flexure) and curative, promoting the evacuation of meconium relieving the intestinal obstruction.</a:t>
            </a:r>
          </a:p>
        </p:txBody>
      </p:sp>
      <p:sp>
        <p:nvSpPr>
          <p:cNvPr id="7" name="عنصر نائب لرقم الشريحة 6"/>
          <p:cNvSpPr>
            <a:spLocks noGrp="1"/>
          </p:cNvSpPr>
          <p:nvPr>
            <p:ph type="sldNum" sz="quarter" idx="12"/>
          </p:nvPr>
        </p:nvSpPr>
        <p:spPr/>
        <p:txBody>
          <a:bodyPr/>
          <a:lstStyle/>
          <a:p>
            <a:fld id="{022B156B-59AE-415F-B24B-8756D48BB977}" type="slidenum">
              <a:rPr lang="en-US" smtClean="0">
                <a:solidFill>
                  <a:prstClr val="black"/>
                </a:solidFill>
              </a:rPr>
              <a:pPr/>
              <a:t>46</a:t>
            </a:fld>
            <a:endParaRPr lang="en-US" dirty="0">
              <a:solidFill>
                <a:prstClr val="black"/>
              </a:solidFill>
            </a:endParaRPr>
          </a:p>
        </p:txBody>
      </p:sp>
      <p:pic>
        <p:nvPicPr>
          <p:cNvPr id="4" name="Picture 3" descr="A close up of a logo&#10;&#10;Description generated with very high confidence">
            <a:extLst>
              <a:ext uri="{FF2B5EF4-FFF2-40B4-BE49-F238E27FC236}">
                <a16:creationId xmlns:a16="http://schemas.microsoft.com/office/drawing/2014/main" id="{037F9E48-C88E-4B32-8FCF-5CE685321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6151" y="90811"/>
            <a:ext cx="685300" cy="685300"/>
          </a:xfrm>
          <a:prstGeom prst="rect">
            <a:avLst/>
          </a:prstGeom>
        </p:spPr>
      </p:pic>
      <p:pic>
        <p:nvPicPr>
          <p:cNvPr id="6" name="Picture 5">
            <a:extLst>
              <a:ext uri="{FF2B5EF4-FFF2-40B4-BE49-F238E27FC236}">
                <a16:creationId xmlns:a16="http://schemas.microsoft.com/office/drawing/2014/main" id="{BFAE6EA6-AD83-463A-95F1-CE7D13B66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769" y="1554800"/>
            <a:ext cx="3125271" cy="3748407"/>
          </a:xfrm>
          <a:prstGeom prst="rect">
            <a:avLst/>
          </a:prstGeom>
        </p:spPr>
      </p:pic>
    </p:spTree>
    <p:extLst>
      <p:ext uri="{BB962C8B-B14F-4D97-AF65-F5344CB8AC3E}">
        <p14:creationId xmlns:p14="http://schemas.microsoft.com/office/powerpoint/2010/main" val="2173645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1FC84-7807-473A-897A-1602820A8490}"/>
              </a:ext>
            </a:extLst>
          </p:cNvPr>
          <p:cNvSpPr>
            <a:spLocks noGrp="1"/>
          </p:cNvSpPr>
          <p:nvPr>
            <p:ph sz="half" idx="1"/>
          </p:nvPr>
        </p:nvSpPr>
        <p:spPr>
          <a:xfrm>
            <a:off x="1405885" y="1139603"/>
            <a:ext cx="4754563" cy="5159327"/>
          </a:xfrm>
        </p:spPr>
        <p:txBody>
          <a:bodyPr>
            <a:normAutofit fontScale="85000" lnSpcReduction="20000"/>
          </a:bodyPr>
          <a:lstStyle/>
          <a:p>
            <a:pPr marL="0" indent="0" algn="l" rtl="0">
              <a:buNone/>
            </a:pPr>
            <a:r>
              <a:rPr lang="en-US" sz="3200" dirty="0">
                <a:solidFill>
                  <a:srgbClr val="FF0000"/>
                </a:solidFill>
              </a:rPr>
              <a:t>Cardiac anomalies in GDM are plenty</a:t>
            </a:r>
            <a:r>
              <a:rPr lang="en-US" sz="3200" dirty="0"/>
              <a:t>, but transposition of great vessels, truncus arteriosus, VSD or even hypertrophic cardiomyopathy are fairly common and can be easily picked up using many techniques but most easiest and the one with a good cost effectiveness is </a:t>
            </a:r>
            <a:r>
              <a:rPr lang="en-US" sz="3200" dirty="0">
                <a:solidFill>
                  <a:srgbClr val="FF0000"/>
                </a:solidFill>
              </a:rPr>
              <a:t>echocardiography</a:t>
            </a:r>
            <a:r>
              <a:rPr lang="en-US" sz="3200" dirty="0"/>
              <a:t>. A powerful advantage that using such tool </a:t>
            </a:r>
            <a:r>
              <a:rPr lang="en-US" sz="3200" dirty="0">
                <a:solidFill>
                  <a:srgbClr val="FF0000"/>
                </a:solidFill>
              </a:rPr>
              <a:t>can be used in the intrauterine period</a:t>
            </a:r>
            <a:r>
              <a:rPr lang="en-US" sz="3200" dirty="0"/>
              <a:t>.</a:t>
            </a:r>
          </a:p>
        </p:txBody>
      </p:sp>
      <p:pic>
        <p:nvPicPr>
          <p:cNvPr id="6" name="Content Placeholder 5" descr="A picture containing indoor, photo&#10;&#10;Description generated with high confidence">
            <a:extLst>
              <a:ext uri="{FF2B5EF4-FFF2-40B4-BE49-F238E27FC236}">
                <a16:creationId xmlns:a16="http://schemas.microsoft.com/office/drawing/2014/main" id="{D2FB56EB-A8E4-4FF2-9A82-41892E3986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3133" y="939273"/>
            <a:ext cx="4754563" cy="4920915"/>
          </a:xfrm>
        </p:spPr>
      </p:pic>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47</a:t>
            </a:fld>
            <a:endParaRPr lang="en-US" dirty="0">
              <a:solidFill>
                <a:prstClr val="black"/>
              </a:solidFill>
            </a:endParaRPr>
          </a:p>
        </p:txBody>
      </p:sp>
      <p:pic>
        <p:nvPicPr>
          <p:cNvPr id="10" name="Picture 9">
            <a:extLst>
              <a:ext uri="{FF2B5EF4-FFF2-40B4-BE49-F238E27FC236}">
                <a16:creationId xmlns:a16="http://schemas.microsoft.com/office/drawing/2014/main" id="{3861F59B-4107-4A9F-B2CD-9EA4506E0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7695" y="0"/>
            <a:ext cx="781764" cy="781764"/>
          </a:xfrm>
          <a:prstGeom prst="rect">
            <a:avLst/>
          </a:prstGeom>
        </p:spPr>
      </p:pic>
    </p:spTree>
    <p:extLst>
      <p:ext uri="{BB962C8B-B14F-4D97-AF65-F5344CB8AC3E}">
        <p14:creationId xmlns:p14="http://schemas.microsoft.com/office/powerpoint/2010/main" val="2351664133"/>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6F36D-E434-4E88-8C29-141B02AAFDD6}"/>
              </a:ext>
            </a:extLst>
          </p:cNvPr>
          <p:cNvSpPr>
            <a:spLocks noGrp="1"/>
          </p:cNvSpPr>
          <p:nvPr>
            <p:ph sz="half" idx="2"/>
          </p:nvPr>
        </p:nvSpPr>
        <p:spPr>
          <a:xfrm>
            <a:off x="831587" y="1440131"/>
            <a:ext cx="5389033" cy="4591050"/>
          </a:xfrm>
        </p:spPr>
        <p:txBody>
          <a:bodyPr>
            <a:normAutofit lnSpcReduction="10000"/>
          </a:bodyPr>
          <a:lstStyle/>
          <a:p>
            <a:pPr marL="0" indent="0" algn="l" rtl="0">
              <a:buNone/>
            </a:pPr>
            <a:r>
              <a:rPr lang="en-US" dirty="0">
                <a:latin typeface="Rockwell" panose="02060603020205020403" pitchFamily="18" charset="0"/>
              </a:rPr>
              <a:t>Immediately after labor, some anomalies will present their selves such as </a:t>
            </a:r>
            <a:r>
              <a:rPr lang="en-US" dirty="0">
                <a:solidFill>
                  <a:srgbClr val="FF0000"/>
                </a:solidFill>
                <a:latin typeface="Rockwell" panose="02060603020205020403" pitchFamily="18" charset="0"/>
              </a:rPr>
              <a:t>caudal dysplasia</a:t>
            </a:r>
            <a:r>
              <a:rPr lang="en-US" dirty="0">
                <a:latin typeface="Rockwell" panose="02060603020205020403" pitchFamily="18" charset="0"/>
              </a:rPr>
              <a:t>, which may include flexion contracture of lower limb, club foot, tibia and fibula defects, hypoplastic femur or even complete fusion of legs. Such complications are the most common orthopedic anomaly in IDM.</a:t>
            </a:r>
            <a:r>
              <a:rPr lang="en-US" dirty="0">
                <a:solidFill>
                  <a:srgbClr val="FF0000"/>
                </a:solidFill>
                <a:latin typeface="Rockwell" panose="02060603020205020403" pitchFamily="18" charset="0"/>
              </a:rPr>
              <a:t> Plain radiographs for the abdomen, pelvis and  lower extremity</a:t>
            </a:r>
            <a:r>
              <a:rPr lang="en-US" dirty="0">
                <a:latin typeface="Rockwell" panose="02060603020205020403" pitchFamily="18" charset="0"/>
              </a:rPr>
              <a:t> are needed to evaluate the extent of such anomalies.</a:t>
            </a:r>
          </a:p>
        </p:txBody>
      </p:sp>
      <p:pic>
        <p:nvPicPr>
          <p:cNvPr id="9" name="Content Placeholder 8">
            <a:extLst>
              <a:ext uri="{FF2B5EF4-FFF2-40B4-BE49-F238E27FC236}">
                <a16:creationId xmlns:a16="http://schemas.microsoft.com/office/drawing/2014/main" id="{EB1C7F72-CF71-445E-A96E-9E6C509FF3D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509624" y="956356"/>
            <a:ext cx="3844817" cy="5012644"/>
          </a:xfrm>
        </p:spPr>
      </p:pic>
      <p:sp>
        <p:nvSpPr>
          <p:cNvPr id="5" name="عنصر نائب لرقم الشريحة 4"/>
          <p:cNvSpPr>
            <a:spLocks noGrp="1"/>
          </p:cNvSpPr>
          <p:nvPr>
            <p:ph type="sldNum" sz="quarter" idx="12"/>
          </p:nvPr>
        </p:nvSpPr>
        <p:spPr/>
        <p:txBody>
          <a:bodyPr/>
          <a:lstStyle/>
          <a:p>
            <a:fld id="{022B156B-59AE-415F-B24B-8756D48BB977}" type="slidenum">
              <a:rPr lang="en-US" smtClean="0">
                <a:solidFill>
                  <a:prstClr val="black"/>
                </a:solidFill>
              </a:rPr>
              <a:pPr/>
              <a:t>48</a:t>
            </a:fld>
            <a:endParaRPr lang="en-US" dirty="0">
              <a:solidFill>
                <a:prstClr val="black"/>
              </a:solidFill>
            </a:endParaRPr>
          </a:p>
        </p:txBody>
      </p:sp>
      <p:pic>
        <p:nvPicPr>
          <p:cNvPr id="11" name="Picture 10">
            <a:extLst>
              <a:ext uri="{FF2B5EF4-FFF2-40B4-BE49-F238E27FC236}">
                <a16:creationId xmlns:a16="http://schemas.microsoft.com/office/drawing/2014/main" id="{A9A64D94-ACA3-49A5-A155-3B3A8A1A9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2943" y="956356"/>
            <a:ext cx="829668" cy="829668"/>
          </a:xfrm>
          <a:prstGeom prst="rect">
            <a:avLst/>
          </a:prstGeom>
        </p:spPr>
      </p:pic>
    </p:spTree>
    <p:extLst>
      <p:ext uri="{BB962C8B-B14F-4D97-AF65-F5344CB8AC3E}">
        <p14:creationId xmlns:p14="http://schemas.microsoft.com/office/powerpoint/2010/main" val="988431445"/>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A502-F4A5-4C4C-812D-BC36B0FC1FE3}"/>
              </a:ext>
            </a:extLst>
          </p:cNvPr>
          <p:cNvSpPr>
            <a:spLocks noGrp="1"/>
          </p:cNvSpPr>
          <p:nvPr>
            <p:ph type="title"/>
          </p:nvPr>
        </p:nvSpPr>
        <p:spPr/>
        <p:txBody>
          <a:bodyPr/>
          <a:lstStyle/>
          <a:p>
            <a:r>
              <a:rPr lang="en-US" dirty="0"/>
              <a:t>Sudden fetal death syndrome</a:t>
            </a:r>
          </a:p>
        </p:txBody>
      </p:sp>
      <p:sp>
        <p:nvSpPr>
          <p:cNvPr id="3" name="Content Placeholder 2">
            <a:extLst>
              <a:ext uri="{FF2B5EF4-FFF2-40B4-BE49-F238E27FC236}">
                <a16:creationId xmlns:a16="http://schemas.microsoft.com/office/drawing/2014/main" id="{E6A9F2FA-D667-4CCC-AF47-873F0E6E0166}"/>
              </a:ext>
            </a:extLst>
          </p:cNvPr>
          <p:cNvSpPr>
            <a:spLocks noGrp="1"/>
          </p:cNvSpPr>
          <p:nvPr>
            <p:ph idx="1"/>
          </p:nvPr>
        </p:nvSpPr>
        <p:spPr/>
        <p:txBody>
          <a:bodyPr>
            <a:normAutofit fontScale="85000" lnSpcReduction="10000"/>
          </a:bodyPr>
          <a:lstStyle/>
          <a:p>
            <a:pPr marL="0" indent="0" algn="l" rtl="0">
              <a:buNone/>
            </a:pPr>
            <a:r>
              <a:rPr lang="en-US" dirty="0">
                <a:solidFill>
                  <a:srgbClr val="FF0000"/>
                </a:solidFill>
              </a:rPr>
              <a:t>It is the death of child less than 1 year old due to an unknown cause, and with autopsy that is unable to identify the exact cause</a:t>
            </a:r>
            <a:r>
              <a:rPr lang="en-US" dirty="0"/>
              <a:t>. It is usually silent and the baby would show no signs of struggle or any sounds. </a:t>
            </a:r>
          </a:p>
          <a:p>
            <a:pPr marL="0" indent="0" algn="l" rtl="0">
              <a:buNone/>
            </a:pPr>
            <a:endParaRPr lang="en-US" dirty="0"/>
          </a:p>
          <a:p>
            <a:pPr marL="0" indent="0" algn="l" rtl="0">
              <a:buNone/>
            </a:pPr>
            <a:r>
              <a:rPr lang="en-US" dirty="0"/>
              <a:t>The exact cause is not known until now, but studies have showed that many risk factors could be a factors playing a role, such as smoking, not sleeping on the back, nonvaccinated child, etc.</a:t>
            </a:r>
          </a:p>
          <a:p>
            <a:pPr marL="0" indent="0" algn="l" rtl="0">
              <a:buNone/>
            </a:pPr>
            <a:endParaRPr lang="en-US" dirty="0"/>
          </a:p>
          <a:p>
            <a:pPr marL="0" indent="0" algn="l" rtl="0">
              <a:buNone/>
            </a:pPr>
            <a:r>
              <a:rPr lang="en-US" dirty="0">
                <a:solidFill>
                  <a:srgbClr val="FF0000"/>
                </a:solidFill>
              </a:rPr>
              <a:t>Recent studies shows that there is a correlation between neonates of mothers having GDM are at risk of sudden fetal death syndrome.</a:t>
            </a:r>
          </a:p>
        </p:txBody>
      </p:sp>
      <p:sp>
        <p:nvSpPr>
          <p:cNvPr id="4" name="عنصر نائب لرقم الشريحة 3"/>
          <p:cNvSpPr>
            <a:spLocks noGrp="1"/>
          </p:cNvSpPr>
          <p:nvPr>
            <p:ph type="sldNum" sz="quarter" idx="12"/>
          </p:nvPr>
        </p:nvSpPr>
        <p:spPr/>
        <p:txBody>
          <a:bodyPr/>
          <a:lstStyle/>
          <a:p>
            <a:fld id="{022B156B-59AE-415F-B24B-8756D48BB97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310826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2B156B-59AE-415F-B24B-8756D48BB977}" type="slidenum">
              <a:rPr lang="en-US" smtClean="0"/>
              <a:pPr/>
              <a:t>5</a:t>
            </a:fld>
            <a:endParaRPr lang="en-US" dirty="0"/>
          </a:p>
        </p:txBody>
      </p:sp>
      <p:sp>
        <p:nvSpPr>
          <p:cNvPr id="3" name="Rectangle 2"/>
          <p:cNvSpPr/>
          <p:nvPr/>
        </p:nvSpPr>
        <p:spPr>
          <a:xfrm>
            <a:off x="1134979" y="1089592"/>
            <a:ext cx="10102516" cy="3262432"/>
          </a:xfrm>
          <a:prstGeom prst="rect">
            <a:avLst/>
          </a:prstGeom>
        </p:spPr>
        <p:txBody>
          <a:bodyPr wrap="square">
            <a:spAutoFit/>
          </a:bodyPr>
          <a:lstStyle/>
          <a:p>
            <a:r>
              <a:rPr lang="en-US" sz="2800" b="1" dirty="0">
                <a:solidFill>
                  <a:srgbClr val="002060"/>
                </a:solidFill>
                <a:latin typeface="BrandonGrotesque"/>
              </a:rPr>
              <a:t>Diabetes in pregnancy : </a:t>
            </a:r>
          </a:p>
          <a:p>
            <a:endParaRPr lang="en-US" b="1" dirty="0">
              <a:solidFill>
                <a:srgbClr val="5DC1C8"/>
              </a:solidFill>
              <a:latin typeface="BrandonGrotesque"/>
            </a:endParaRPr>
          </a:p>
          <a:p>
            <a:r>
              <a:rPr lang="en-US" sz="2000" dirty="0">
                <a:solidFill>
                  <a:srgbClr val="333333"/>
                </a:solidFill>
                <a:latin typeface="BrandonTextRegular"/>
              </a:rPr>
              <a:t>There are </a:t>
            </a:r>
            <a:r>
              <a:rPr lang="en-US" sz="2000" dirty="0">
                <a:solidFill>
                  <a:srgbClr val="FF0000"/>
                </a:solidFill>
                <a:latin typeface="BrandonTextRegular"/>
              </a:rPr>
              <a:t>two types </a:t>
            </a:r>
            <a:r>
              <a:rPr lang="en-US" sz="2000" dirty="0">
                <a:solidFill>
                  <a:srgbClr val="333333"/>
                </a:solidFill>
                <a:latin typeface="BrandonTextRegular"/>
              </a:rPr>
              <a:t>of diabetes that occur in pregnancy :</a:t>
            </a:r>
          </a:p>
          <a:p>
            <a:pPr>
              <a:buFont typeface="Arial" panose="020B0604020202020204" pitchFamily="34" charset="0"/>
              <a:buChar char="•"/>
            </a:pPr>
            <a:r>
              <a:rPr lang="en-US" sz="2000" b="1" dirty="0">
                <a:solidFill>
                  <a:srgbClr val="333333"/>
                </a:solidFill>
                <a:latin typeface="BrandonTextRegular"/>
              </a:rPr>
              <a:t> </a:t>
            </a:r>
            <a:r>
              <a:rPr lang="en-US" sz="2000" b="1" dirty="0">
                <a:solidFill>
                  <a:srgbClr val="FF0000"/>
                </a:solidFill>
                <a:latin typeface="BrandonTextRegular"/>
              </a:rPr>
              <a:t>Gestational diabetes : </a:t>
            </a:r>
            <a:r>
              <a:rPr lang="en-US" sz="2000" dirty="0">
                <a:solidFill>
                  <a:srgbClr val="333333"/>
                </a:solidFill>
                <a:latin typeface="BrandonTextRegular"/>
              </a:rPr>
              <a:t>This term refers to a mother who does not have diabetes before becoming pregnant but develops a resistance to insulin </a:t>
            </a:r>
            <a:r>
              <a:rPr lang="en-US" sz="2000" dirty="0">
                <a:solidFill>
                  <a:srgbClr val="FF0000"/>
                </a:solidFill>
                <a:latin typeface="BrandonTextRegular"/>
              </a:rPr>
              <a:t>because of the hormones of pregnancy </a:t>
            </a:r>
            <a:r>
              <a:rPr lang="en-US" sz="2000" dirty="0">
                <a:solidFill>
                  <a:srgbClr val="333333"/>
                </a:solidFill>
                <a:latin typeface="BrandonTextRegular"/>
              </a:rPr>
              <a:t>.</a:t>
            </a:r>
          </a:p>
          <a:p>
            <a:pPr>
              <a:buFont typeface="Arial" panose="020B0604020202020204" pitchFamily="34" charset="0"/>
              <a:buChar char="•"/>
            </a:pPr>
            <a:endParaRPr lang="en-US" sz="2000" dirty="0">
              <a:solidFill>
                <a:srgbClr val="333333"/>
              </a:solidFill>
              <a:latin typeface="BrandonTextRegular"/>
            </a:endParaRPr>
          </a:p>
          <a:p>
            <a:pPr>
              <a:buFont typeface="Arial" panose="020B0604020202020204" pitchFamily="34" charset="0"/>
              <a:buChar char="•"/>
            </a:pPr>
            <a:r>
              <a:rPr lang="en-US" sz="2000" b="1" dirty="0">
                <a:solidFill>
                  <a:srgbClr val="333333"/>
                </a:solidFill>
                <a:latin typeface="BrandonTextRegular"/>
              </a:rPr>
              <a:t> </a:t>
            </a:r>
            <a:r>
              <a:rPr lang="en-US" sz="2000" b="1" dirty="0">
                <a:solidFill>
                  <a:srgbClr val="FF0000"/>
                </a:solidFill>
                <a:latin typeface="BrandonTextRegular"/>
              </a:rPr>
              <a:t>Pregestational diabetes :</a:t>
            </a:r>
            <a:r>
              <a:rPr lang="en-US" sz="2000" b="1" dirty="0">
                <a:solidFill>
                  <a:srgbClr val="333333"/>
                </a:solidFill>
                <a:latin typeface="BrandonTextRegular"/>
              </a:rPr>
              <a:t> </a:t>
            </a:r>
            <a:r>
              <a:rPr lang="en-US" sz="2000" dirty="0">
                <a:solidFill>
                  <a:srgbClr val="333333"/>
                </a:solidFill>
                <a:latin typeface="BrandonTextRegular"/>
              </a:rPr>
              <a:t>This term describes women who already have </a:t>
            </a:r>
            <a:r>
              <a:rPr lang="en-US" sz="2000" dirty="0">
                <a:solidFill>
                  <a:srgbClr val="FF0000"/>
                </a:solidFill>
                <a:latin typeface="BrandonTextRegular"/>
              </a:rPr>
              <a:t>insulin-dependent diabetes ( type 1 insulin dependent DM ) </a:t>
            </a:r>
            <a:r>
              <a:rPr lang="en-US" sz="2000" dirty="0">
                <a:solidFill>
                  <a:srgbClr val="333333"/>
                </a:solidFill>
                <a:latin typeface="BrandonTextRegular"/>
              </a:rPr>
              <a:t>and become pregnant .</a:t>
            </a:r>
          </a:p>
          <a:p>
            <a:endParaRPr lang="en-US" sz="2000" b="0" i="0" dirty="0">
              <a:solidFill>
                <a:srgbClr val="333333"/>
              </a:solidFill>
              <a:effectLst/>
              <a:latin typeface="BrandonTextRegular"/>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1" y="4963005"/>
            <a:ext cx="3255459" cy="1715685"/>
          </a:xfrm>
          <a:prstGeom prst="rect">
            <a:avLst/>
          </a:prstGeom>
        </p:spPr>
      </p:pic>
      <p:sp>
        <p:nvSpPr>
          <p:cNvPr id="6" name="TextBox 5"/>
          <p:cNvSpPr txBox="1"/>
          <p:nvPr/>
        </p:nvSpPr>
        <p:spPr>
          <a:xfrm>
            <a:off x="1134981" y="4352429"/>
            <a:ext cx="5852675" cy="1477328"/>
          </a:xfrm>
          <a:prstGeom prst="rect">
            <a:avLst/>
          </a:prstGeom>
          <a:noFill/>
        </p:spPr>
        <p:txBody>
          <a:bodyPr wrap="square" rtlCol="0">
            <a:spAutoFit/>
          </a:bodyPr>
          <a:lstStyle/>
          <a:p>
            <a:r>
              <a:rPr lang="en-US" sz="2400" b="1" i="1" dirty="0">
                <a:solidFill>
                  <a:srgbClr val="002060"/>
                </a:solidFill>
              </a:rPr>
              <a:t>Gestational diabetics </a:t>
            </a:r>
            <a:r>
              <a:rPr lang="en-US" sz="2400" dirty="0">
                <a:solidFill>
                  <a:srgbClr val="FF0000"/>
                </a:solidFill>
              </a:rPr>
              <a:t>make up the vast majority of pregnancies with diabetes (80%-88%).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833" y="5390258"/>
            <a:ext cx="3280891" cy="1287622"/>
          </a:xfrm>
          <a:prstGeom prst="rect">
            <a:avLst/>
          </a:prstGeom>
        </p:spPr>
      </p:pic>
    </p:spTree>
    <p:extLst>
      <p:ext uri="{BB962C8B-B14F-4D97-AF65-F5344CB8AC3E}">
        <p14:creationId xmlns:p14="http://schemas.microsoft.com/office/powerpoint/2010/main" val="3089365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1404" y="2133600"/>
            <a:ext cx="10668000" cy="2739211"/>
          </a:xfrm>
          <a:prstGeom prst="rect">
            <a:avLst/>
          </a:prstGeom>
          <a:noFill/>
        </p:spPr>
        <p:txBody>
          <a:bodyPr wrap="square" rtlCol="1">
            <a:spAutoFit/>
          </a:bodyPr>
          <a:lstStyle/>
          <a:p>
            <a:pPr algn="ctr" defTabSz="914400"/>
            <a:r>
              <a:rPr lang="en-US" sz="6600" b="1" dirty="0" smtClean="0">
                <a:effectLst>
                  <a:outerShdw blurRad="38100" dist="38100" dir="2700000" algn="tl">
                    <a:srgbClr val="000000">
                      <a:alpha val="43137"/>
                    </a:srgbClr>
                  </a:outerShdw>
                </a:effectLst>
              </a:rPr>
              <a:t>MANAGEMENT</a:t>
            </a:r>
          </a:p>
          <a:p>
            <a:pPr algn="ctr" defTabSz="914400"/>
            <a:endParaRPr lang="en-US" sz="6600" b="1" dirty="0" smtClean="0">
              <a:effectLst>
                <a:outerShdw blurRad="38100" dist="38100" dir="2700000" algn="tl">
                  <a:srgbClr val="000000">
                    <a:alpha val="43137"/>
                  </a:srgbClr>
                </a:outerShdw>
              </a:effectLst>
            </a:endParaRPr>
          </a:p>
          <a:p>
            <a:pPr algn="ctr" defTabSz="914400"/>
            <a:r>
              <a:rPr lang="en-US" sz="3600" b="1" dirty="0" smtClean="0">
                <a:effectLst>
                  <a:outerShdw blurRad="38100" dist="38100" dir="2700000" algn="tl">
                    <a:srgbClr val="000000">
                      <a:alpha val="43137"/>
                    </a:srgbClr>
                  </a:outerShdw>
                </a:effectLst>
              </a:rPr>
              <a:t>Saeed Abdel-</a:t>
            </a:r>
            <a:r>
              <a:rPr lang="en-US" sz="3600" b="1" dirty="0" err="1" smtClean="0">
                <a:effectLst>
                  <a:outerShdw blurRad="38100" dist="38100" dir="2700000" algn="tl">
                    <a:srgbClr val="000000">
                      <a:alpha val="43137"/>
                    </a:srgbClr>
                  </a:outerShdw>
                </a:effectLst>
              </a:rPr>
              <a:t>kamel</a:t>
            </a:r>
            <a:endParaRPr lang="ar-SA"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8766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FF0000"/>
                </a:solidFill>
              </a:rPr>
              <a:t>Act Fast in Treatment!</a:t>
            </a:r>
            <a:endParaRPr lang="ar-SA" sz="5400" dirty="0">
              <a:solidFill>
                <a:srgbClr val="FF0000"/>
              </a:solidFill>
            </a:endParaRPr>
          </a:p>
        </p:txBody>
      </p:sp>
      <p:sp>
        <p:nvSpPr>
          <p:cNvPr id="3" name="Content Placeholder 2"/>
          <p:cNvSpPr>
            <a:spLocks noGrp="1"/>
          </p:cNvSpPr>
          <p:nvPr>
            <p:ph idx="1"/>
          </p:nvPr>
        </p:nvSpPr>
        <p:spPr/>
        <p:txBody>
          <a:bodyPr/>
          <a:lstStyle/>
          <a:p>
            <a:pPr marL="0" indent="0" algn="l">
              <a:buNone/>
            </a:pPr>
            <a:r>
              <a:rPr lang="ar-SA" dirty="0"/>
              <a:t> :</a:t>
            </a:r>
            <a:r>
              <a:rPr lang="en-US" dirty="0"/>
              <a:t>Because of Hypoglycemia</a:t>
            </a:r>
          </a:p>
          <a:p>
            <a:pPr marL="0" indent="0" algn="l">
              <a:buNone/>
            </a:pPr>
            <a:endParaRPr lang="en-US" dirty="0"/>
          </a:p>
          <a:p>
            <a:pPr marL="0" indent="0" algn="l">
              <a:buNone/>
            </a:pPr>
            <a:r>
              <a:rPr lang="en-US" dirty="0"/>
              <a:t>10 </a:t>
            </a:r>
            <a:r>
              <a:rPr lang="en-US" dirty="0" err="1"/>
              <a:t>mins</a:t>
            </a:r>
            <a:r>
              <a:rPr lang="en-US" dirty="0"/>
              <a:t> hypoglycemia may lead to brain insult</a:t>
            </a:r>
          </a:p>
          <a:p>
            <a:pPr marL="0" indent="0" algn="l">
              <a:buNone/>
            </a:pPr>
            <a:endParaRPr lang="ar-SA" dirty="0"/>
          </a:p>
        </p:txBody>
      </p:sp>
    </p:spTree>
    <p:extLst>
      <p:ext uri="{BB962C8B-B14F-4D97-AF65-F5344CB8AC3E}">
        <p14:creationId xmlns:p14="http://schemas.microsoft.com/office/powerpoint/2010/main" val="2700648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When to do random blood sugar test ?</a:t>
            </a:r>
            <a:endParaRPr lang="ar-SA" dirty="0">
              <a:solidFill>
                <a:srgbClr val="FF0000"/>
              </a:solidFill>
            </a:endParaRPr>
          </a:p>
        </p:txBody>
      </p:sp>
      <p:sp>
        <p:nvSpPr>
          <p:cNvPr id="3" name="Content Placeholder 2"/>
          <p:cNvSpPr>
            <a:spLocks noGrp="1"/>
          </p:cNvSpPr>
          <p:nvPr>
            <p:ph idx="1"/>
          </p:nvPr>
        </p:nvSpPr>
        <p:spPr>
          <a:xfrm>
            <a:off x="101600" y="1600200"/>
            <a:ext cx="11887200" cy="5029200"/>
          </a:xfrm>
        </p:spPr>
        <p:txBody>
          <a:bodyPr/>
          <a:lstStyle/>
          <a:p>
            <a:pPr algn="l" rtl="0"/>
            <a:r>
              <a:rPr lang="en-US" dirty="0"/>
              <a:t>After 1 hour of delivery. </a:t>
            </a:r>
          </a:p>
          <a:p>
            <a:pPr algn="l" rtl="0"/>
            <a:endParaRPr lang="en-US" dirty="0"/>
          </a:p>
          <a:p>
            <a:pPr algn="l" rtl="0"/>
            <a:r>
              <a:rPr lang="en-US" dirty="0"/>
              <a:t>If the baby is hypoglycemic repeat the test again after 20-30 minutes.</a:t>
            </a:r>
          </a:p>
          <a:p>
            <a:pPr algn="l" rtl="0"/>
            <a:endParaRPr lang="en-US" dirty="0"/>
          </a:p>
          <a:p>
            <a:pPr algn="l" rtl="0"/>
            <a:r>
              <a:rPr lang="en-US" dirty="0"/>
              <a:t>Hypoglycemia : glucose &lt;40 mg/dl , in infant of diabetic mother it starts after 1 hour of delivery</a:t>
            </a:r>
            <a:endParaRPr lang="ar-SA" dirty="0"/>
          </a:p>
        </p:txBody>
      </p:sp>
    </p:spTree>
    <p:extLst>
      <p:ext uri="{BB962C8B-B14F-4D97-AF65-F5344CB8AC3E}">
        <p14:creationId xmlns:p14="http://schemas.microsoft.com/office/powerpoint/2010/main" val="27523951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887200" cy="1066800"/>
          </a:xfrm>
        </p:spPr>
        <p:txBody>
          <a:bodyPr/>
          <a:lstStyle/>
          <a:p>
            <a:r>
              <a:rPr lang="en-US" dirty="0">
                <a:solidFill>
                  <a:srgbClr val="FF0000"/>
                </a:solidFill>
              </a:rPr>
              <a:t>The Goal of treatment</a:t>
            </a:r>
            <a:endParaRPr lang="ar-SA" dirty="0">
              <a:solidFill>
                <a:srgbClr val="FF0000"/>
              </a:solidFill>
            </a:endParaRPr>
          </a:p>
        </p:txBody>
      </p:sp>
      <p:sp>
        <p:nvSpPr>
          <p:cNvPr id="3" name="Content Placeholder 2"/>
          <p:cNvSpPr>
            <a:spLocks noGrp="1"/>
          </p:cNvSpPr>
          <p:nvPr>
            <p:ph idx="1"/>
          </p:nvPr>
        </p:nvSpPr>
        <p:spPr>
          <a:xfrm>
            <a:off x="203200" y="1447800"/>
            <a:ext cx="11785600" cy="5257800"/>
          </a:xfrm>
        </p:spPr>
        <p:txBody>
          <a:bodyPr/>
          <a:lstStyle/>
          <a:p>
            <a:pPr algn="l" rtl="0"/>
            <a:endParaRPr lang="en-US" dirty="0"/>
          </a:p>
          <a:p>
            <a:pPr algn="l" rtl="0"/>
            <a:r>
              <a:rPr lang="en-US" dirty="0"/>
              <a:t>is to maintain a blood glucose level of at least 45 mg/</a:t>
            </a:r>
            <a:r>
              <a:rPr lang="en-US" dirty="0" err="1"/>
              <a:t>dL</a:t>
            </a:r>
            <a:r>
              <a:rPr lang="en-US" dirty="0"/>
              <a:t> (2.5 </a:t>
            </a:r>
            <a:r>
              <a:rPr lang="en-US" dirty="0" err="1"/>
              <a:t>mmol</a:t>
            </a:r>
            <a:r>
              <a:rPr lang="en-US" dirty="0"/>
              <a:t>/L).</a:t>
            </a:r>
          </a:p>
          <a:p>
            <a:pPr algn="l" rtl="0"/>
            <a:endParaRPr lang="en-US" dirty="0"/>
          </a:p>
          <a:p>
            <a:pPr algn="l" rtl="0"/>
            <a:r>
              <a:rPr lang="en-US" dirty="0"/>
              <a:t>Note : Hypoglycemia with marked acidosis  (pH &lt; 7.1) suggests shock or serious underlying disease(mostly inborn of metabolism diseases) and should be treated appropriately. </a:t>
            </a:r>
          </a:p>
          <a:p>
            <a:pPr algn="l" rtl="0"/>
            <a:endParaRPr lang="ar-SA" dirty="0"/>
          </a:p>
        </p:txBody>
      </p:sp>
    </p:spTree>
    <p:extLst>
      <p:ext uri="{BB962C8B-B14F-4D97-AF65-F5344CB8AC3E}">
        <p14:creationId xmlns:p14="http://schemas.microsoft.com/office/powerpoint/2010/main" val="24383004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Presentation and Treatment</a:t>
            </a: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rtl="0"/>
            <a:r>
              <a:rPr lang="en-US" dirty="0"/>
              <a:t>We have two modes of presentation:</a:t>
            </a:r>
          </a:p>
          <a:p>
            <a:pPr algn="l" rtl="0"/>
            <a:r>
              <a:rPr lang="en-US" dirty="0"/>
              <a:t>1.  Asymptomatic</a:t>
            </a:r>
          </a:p>
          <a:p>
            <a:pPr algn="l" rtl="0"/>
            <a:r>
              <a:rPr lang="en-US" dirty="0"/>
              <a:t>2.  Symptomatic:</a:t>
            </a:r>
          </a:p>
          <a:p>
            <a:pPr algn="l" rtl="0"/>
            <a:endParaRPr lang="en-US" dirty="0"/>
          </a:p>
          <a:p>
            <a:pPr algn="l" rtl="0"/>
            <a:r>
              <a:rPr lang="en-US" dirty="0"/>
              <a:t>We have two modes of treatment: </a:t>
            </a:r>
          </a:p>
          <a:p>
            <a:pPr algn="l" rtl="0"/>
            <a:r>
              <a:rPr lang="en-US" dirty="0"/>
              <a:t>1. Enteric</a:t>
            </a:r>
          </a:p>
          <a:p>
            <a:pPr algn="l" rtl="0"/>
            <a:r>
              <a:rPr lang="en-US" dirty="0"/>
              <a:t>2. Intravenous</a:t>
            </a:r>
          </a:p>
          <a:p>
            <a:pPr algn="l" rtl="0"/>
            <a:endParaRPr lang="ar-SA" dirty="0"/>
          </a:p>
        </p:txBody>
      </p:sp>
    </p:spTree>
    <p:extLst>
      <p:ext uri="{BB962C8B-B14F-4D97-AF65-F5344CB8AC3E}">
        <p14:creationId xmlns:p14="http://schemas.microsoft.com/office/powerpoint/2010/main" val="1111162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Is the baby is symptomatic or not ?</a:t>
            </a:r>
            <a:br>
              <a:rPr lang="en-US" dirty="0">
                <a:solidFill>
                  <a:srgbClr val="FF0000"/>
                </a:solidFill>
              </a:rPr>
            </a:b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a:r>
              <a:rPr lang="en-US" sz="3000" dirty="0"/>
              <a:t>Most important symptom is : </a:t>
            </a:r>
          </a:p>
          <a:p>
            <a:pPr algn="l"/>
            <a:r>
              <a:rPr lang="en-US" sz="3000" dirty="0"/>
              <a:t> neurological manifestations as  convulsion, jitteriness </a:t>
            </a:r>
          </a:p>
          <a:p>
            <a:pPr algn="l"/>
            <a:endParaRPr lang="en-US" sz="3000" dirty="0"/>
          </a:p>
          <a:p>
            <a:pPr algn="l"/>
            <a:r>
              <a:rPr lang="en-US" sz="3000" dirty="0"/>
              <a:t>Other symptoms :</a:t>
            </a:r>
          </a:p>
          <a:p>
            <a:pPr algn="l"/>
            <a:r>
              <a:rPr lang="en-US" sz="3000" dirty="0"/>
              <a:t>1- poor feeding</a:t>
            </a:r>
          </a:p>
          <a:p>
            <a:pPr algn="l"/>
            <a:r>
              <a:rPr lang="en-US" sz="3000" dirty="0"/>
              <a:t>2- tremor like movements in the limbs</a:t>
            </a:r>
          </a:p>
          <a:p>
            <a:pPr algn="l"/>
            <a:r>
              <a:rPr lang="en-US" sz="3000" dirty="0"/>
              <a:t>3- respiratory distress</a:t>
            </a:r>
          </a:p>
          <a:p>
            <a:pPr algn="l"/>
            <a:r>
              <a:rPr lang="en-US" sz="3000" dirty="0"/>
              <a:t>4- tachypnea ( </a:t>
            </a:r>
            <a:r>
              <a:rPr lang="en-US" sz="3000" dirty="0" err="1"/>
              <a:t>normar</a:t>
            </a:r>
            <a:r>
              <a:rPr lang="en-US" sz="3000" dirty="0"/>
              <a:t> RR in neonate is : 40-60/min)</a:t>
            </a:r>
            <a:endParaRPr lang="ar-SA" sz="3000" dirty="0"/>
          </a:p>
        </p:txBody>
      </p:sp>
    </p:spTree>
    <p:extLst>
      <p:ext uri="{BB962C8B-B14F-4D97-AF65-F5344CB8AC3E}">
        <p14:creationId xmlns:p14="http://schemas.microsoft.com/office/powerpoint/2010/main" val="3243963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If the patient is Asymptomatic </a:t>
            </a:r>
            <a:endParaRPr lang="ar-SA" dirty="0">
              <a:solidFill>
                <a:srgbClr val="FF0000"/>
              </a:solidFill>
            </a:endParaRPr>
          </a:p>
        </p:txBody>
      </p:sp>
      <p:sp>
        <p:nvSpPr>
          <p:cNvPr id="3" name="Content Placeholder 2"/>
          <p:cNvSpPr>
            <a:spLocks noGrp="1"/>
          </p:cNvSpPr>
          <p:nvPr>
            <p:ph idx="1"/>
          </p:nvPr>
        </p:nvSpPr>
        <p:spPr>
          <a:xfrm>
            <a:off x="304800" y="1600200"/>
            <a:ext cx="11684000" cy="5105400"/>
          </a:xfrm>
        </p:spPr>
        <p:txBody>
          <a:bodyPr/>
          <a:lstStyle/>
          <a:p>
            <a:pPr algn="l" rtl="0"/>
            <a:r>
              <a:rPr lang="en-US" dirty="0"/>
              <a:t>Check respiratory rate :</a:t>
            </a:r>
          </a:p>
          <a:p>
            <a:pPr algn="l" rtl="0"/>
            <a:r>
              <a:rPr lang="en-US" dirty="0"/>
              <a:t>-if its &gt;70 breath\min  don’t give oral feeding because of risk of aspiration (this is an indication of I.V feeding) .</a:t>
            </a:r>
          </a:p>
          <a:p>
            <a:pPr algn="l" rtl="0"/>
            <a:endParaRPr lang="en-US" dirty="0"/>
          </a:p>
          <a:p>
            <a:pPr algn="l" rtl="0"/>
            <a:r>
              <a:rPr lang="en-US" dirty="0"/>
              <a:t> -If RR &lt;70 breath \min then start oral feeding . </a:t>
            </a:r>
          </a:p>
          <a:p>
            <a:pPr algn="l" rtl="0"/>
            <a:endParaRPr lang="ar-SA" dirty="0"/>
          </a:p>
        </p:txBody>
      </p:sp>
    </p:spTree>
    <p:extLst>
      <p:ext uri="{BB962C8B-B14F-4D97-AF65-F5344CB8AC3E}">
        <p14:creationId xmlns:p14="http://schemas.microsoft.com/office/powerpoint/2010/main" val="3822011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rtl="0"/>
            <a:r>
              <a:rPr lang="en-US" dirty="0"/>
              <a:t>Now if there are neither RS problems nor neurological manifestations.</a:t>
            </a:r>
          </a:p>
          <a:p>
            <a:pPr algn="l" rtl="0"/>
            <a:r>
              <a:rPr lang="en-US" dirty="0"/>
              <a:t>-start enteric feeding with follow up of blood sugar every 30 min, until we have 3 normal  readings (improve with time as 30,40,50 mg\dl ) </a:t>
            </a:r>
          </a:p>
          <a:p>
            <a:pPr algn="l" rtl="0"/>
            <a:r>
              <a:rPr lang="en-US" dirty="0"/>
              <a:t>-then check B.S every 2-3 hours, until we have 3 normal readings. </a:t>
            </a:r>
          </a:p>
          <a:p>
            <a:pPr algn="l" rtl="0"/>
            <a:r>
              <a:rPr lang="en-US" dirty="0"/>
              <a:t>-then every 6 hours </a:t>
            </a:r>
            <a:r>
              <a:rPr lang="en-US" dirty="0" smtClean="0"/>
              <a:t>.</a:t>
            </a:r>
            <a:endParaRPr lang="en-US" dirty="0"/>
          </a:p>
        </p:txBody>
      </p:sp>
    </p:spTree>
    <p:extLst>
      <p:ext uri="{BB962C8B-B14F-4D97-AF65-F5344CB8AC3E}">
        <p14:creationId xmlns:p14="http://schemas.microsoft.com/office/powerpoint/2010/main" val="3301290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1995"/>
            <a:ext cx="11887200" cy="990600"/>
          </a:xfrm>
        </p:spPr>
        <p:txBody>
          <a:bodyPr/>
          <a:lstStyle/>
          <a:p>
            <a:r>
              <a:rPr lang="en-US" sz="4000" dirty="0">
                <a:solidFill>
                  <a:srgbClr val="FF0000"/>
                </a:solidFill>
              </a:rPr>
              <a:t>How much will I feed the baby to maintain normal B.S ?</a:t>
            </a:r>
            <a:br>
              <a:rPr lang="en-US" sz="4000" dirty="0">
                <a:solidFill>
                  <a:srgbClr val="FF0000"/>
                </a:solidFill>
              </a:rPr>
            </a:br>
            <a:endParaRPr lang="ar-SA" sz="4000" dirty="0">
              <a:solidFill>
                <a:srgbClr val="FF0000"/>
              </a:solidFill>
            </a:endParaRPr>
          </a:p>
        </p:txBody>
      </p:sp>
      <p:sp>
        <p:nvSpPr>
          <p:cNvPr id="3" name="Content Placeholder 2"/>
          <p:cNvSpPr>
            <a:spLocks noGrp="1"/>
          </p:cNvSpPr>
          <p:nvPr>
            <p:ph idx="1"/>
          </p:nvPr>
        </p:nvSpPr>
        <p:spPr>
          <a:xfrm>
            <a:off x="203200" y="2057395"/>
            <a:ext cx="11785600" cy="5181600"/>
          </a:xfrm>
        </p:spPr>
        <p:txBody>
          <a:bodyPr/>
          <a:lstStyle/>
          <a:p>
            <a:pPr algn="l" rtl="0"/>
            <a:r>
              <a:rPr lang="en-US" dirty="0"/>
              <a:t>-Any full term baby should be fed 70-80 ml/kg in the first    24 hours .</a:t>
            </a:r>
          </a:p>
          <a:p>
            <a:pPr algn="l" rtl="0"/>
            <a:endParaRPr lang="en-US" dirty="0"/>
          </a:p>
          <a:p>
            <a:pPr algn="l" rtl="0"/>
            <a:r>
              <a:rPr lang="en-US" dirty="0"/>
              <a:t>- but in premature babies it’s more (80-90 ml/kg)- </a:t>
            </a:r>
          </a:p>
          <a:p>
            <a:pPr algn="l" rtl="0"/>
            <a:endParaRPr lang="ar-SA" dirty="0"/>
          </a:p>
        </p:txBody>
      </p:sp>
    </p:spTree>
    <p:extLst>
      <p:ext uri="{BB962C8B-B14F-4D97-AF65-F5344CB8AC3E}">
        <p14:creationId xmlns:p14="http://schemas.microsoft.com/office/powerpoint/2010/main" val="3936810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sz="5400" dirty="0">
                <a:solidFill>
                  <a:srgbClr val="FF0000"/>
                </a:solidFill>
              </a:rPr>
              <a:t>Example</a:t>
            </a:r>
            <a:endParaRPr lang="ar-SA" sz="5400"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rtl="0"/>
            <a:r>
              <a:rPr lang="en-US" dirty="0"/>
              <a:t>A full term baby whose weight is 4kg</a:t>
            </a:r>
          </a:p>
          <a:p>
            <a:pPr algn="l" rtl="0"/>
            <a:r>
              <a:rPr lang="en-US" dirty="0"/>
              <a:t>In this baby ,total milk is 4 x70 = 280 ml in 24 hours . </a:t>
            </a:r>
          </a:p>
          <a:p>
            <a:pPr algn="l" rtl="0"/>
            <a:r>
              <a:rPr lang="en-US" dirty="0"/>
              <a:t> -normal babies are usually fed every 3 hours,</a:t>
            </a:r>
          </a:p>
          <a:p>
            <a:pPr marL="0" indent="0" algn="l" rtl="0">
              <a:buNone/>
            </a:pPr>
            <a:r>
              <a:rPr lang="en-US" dirty="0"/>
              <a:t> </a:t>
            </a:r>
          </a:p>
          <a:p>
            <a:pPr algn="l" rtl="0"/>
            <a:r>
              <a:rPr lang="en-US" dirty="0"/>
              <a:t>but hypoglycemic babies should have frequent times of feeding , every 2 hours </a:t>
            </a:r>
          </a:p>
          <a:p>
            <a:pPr algn="l" rtl="0"/>
            <a:r>
              <a:rPr lang="en-US" dirty="0"/>
              <a:t> which means 280/12= 25 ml every 2 hours</a:t>
            </a:r>
          </a:p>
          <a:p>
            <a:pPr algn="l" rtl="0"/>
            <a:endParaRPr lang="ar-SA" dirty="0"/>
          </a:p>
        </p:txBody>
      </p:sp>
    </p:spTree>
    <p:extLst>
      <p:ext uri="{BB962C8B-B14F-4D97-AF65-F5344CB8AC3E}">
        <p14:creationId xmlns:p14="http://schemas.microsoft.com/office/powerpoint/2010/main" val="78043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2B156B-59AE-415F-B24B-8756D48BB977}" type="slidenum">
              <a:rPr lang="en-US" smtClean="0"/>
              <a:pPr/>
              <a:t>6</a:t>
            </a:fld>
            <a:endParaRPr lang="en-US" dirty="0"/>
          </a:p>
        </p:txBody>
      </p:sp>
      <p:sp>
        <p:nvSpPr>
          <p:cNvPr id="3" name="Rectangle 2"/>
          <p:cNvSpPr/>
          <p:nvPr/>
        </p:nvSpPr>
        <p:spPr>
          <a:xfrm>
            <a:off x="854241" y="722080"/>
            <a:ext cx="10467475" cy="5139869"/>
          </a:xfrm>
          <a:prstGeom prst="rect">
            <a:avLst/>
          </a:prstGeom>
        </p:spPr>
        <p:txBody>
          <a:bodyPr wrap="square">
            <a:spAutoFit/>
          </a:bodyPr>
          <a:lstStyle/>
          <a:p>
            <a:r>
              <a:rPr lang="en-US" sz="3200" b="1" dirty="0">
                <a:solidFill>
                  <a:srgbClr val="002060"/>
                </a:solidFill>
                <a:latin typeface="Calibri" panose="020F0502020204030204" pitchFamily="34" charset="0"/>
                <a:cs typeface="Calibri" panose="020F0502020204030204" pitchFamily="34" charset="0"/>
              </a:rPr>
              <a:t>What causes diabetes in pregnancy?</a:t>
            </a:r>
          </a:p>
          <a:p>
            <a:endParaRPr lang="en-US" sz="2400" b="1" dirty="0">
              <a:solidFill>
                <a:srgbClr val="5DC1C8"/>
              </a:solidFill>
              <a:latin typeface="Calibri" panose="020F0502020204030204" pitchFamily="34" charset="0"/>
              <a:cs typeface="Calibri" panose="020F0502020204030204" pitchFamily="34" charset="0"/>
            </a:endParaRPr>
          </a:p>
          <a:p>
            <a:r>
              <a:rPr lang="en-US" sz="2400" dirty="0">
                <a:solidFill>
                  <a:srgbClr val="333333"/>
                </a:solidFill>
                <a:latin typeface="Calibri" panose="020F0502020204030204" pitchFamily="34" charset="0"/>
                <a:cs typeface="Calibri" panose="020F0502020204030204" pitchFamily="34" charset="0"/>
              </a:rPr>
              <a:t>The placenta supplies a growing fetus with nutrients and water . It also produces a variety of hormones to maintain the pregnancy .</a:t>
            </a:r>
          </a:p>
          <a:p>
            <a:r>
              <a:rPr lang="en-US" sz="2400" dirty="0">
                <a:solidFill>
                  <a:srgbClr val="333333"/>
                </a:solidFill>
                <a:latin typeface="Calibri" panose="020F0502020204030204" pitchFamily="34" charset="0"/>
                <a:cs typeface="Calibri" panose="020F0502020204030204" pitchFamily="34" charset="0"/>
              </a:rPr>
              <a:t>Some of these hormones ( </a:t>
            </a:r>
            <a:r>
              <a:rPr lang="en-US" sz="2400" dirty="0">
                <a:solidFill>
                  <a:srgbClr val="FF0000"/>
                </a:solidFill>
                <a:latin typeface="Calibri" panose="020F0502020204030204" pitchFamily="34" charset="0"/>
                <a:cs typeface="Calibri" panose="020F0502020204030204" pitchFamily="34" charset="0"/>
              </a:rPr>
              <a:t>estrogen </a:t>
            </a:r>
            <a:r>
              <a:rPr lang="en-US" sz="2400" dirty="0">
                <a:latin typeface="Calibri" panose="020F0502020204030204" pitchFamily="34" charset="0"/>
                <a:cs typeface="Calibri" panose="020F0502020204030204" pitchFamily="34" charset="0"/>
              </a:rPr>
              <a:t>,</a:t>
            </a:r>
            <a:r>
              <a:rPr lang="en-US" sz="2400" dirty="0">
                <a:solidFill>
                  <a:srgbClr val="FF0000"/>
                </a:solidFill>
                <a:latin typeface="Calibri" panose="020F0502020204030204" pitchFamily="34" charset="0"/>
                <a:cs typeface="Calibri" panose="020F0502020204030204" pitchFamily="34" charset="0"/>
              </a:rPr>
              <a:t> cortisol </a:t>
            </a:r>
            <a:r>
              <a:rPr lang="en-US" sz="2400" dirty="0">
                <a:solidFill>
                  <a:srgbClr val="333333"/>
                </a:solidFill>
                <a:latin typeface="Calibri" panose="020F0502020204030204" pitchFamily="34" charset="0"/>
                <a:cs typeface="Calibri" panose="020F0502020204030204" pitchFamily="34" charset="0"/>
              </a:rPr>
              <a:t>, and human placental lactogen i.e. </a:t>
            </a:r>
            <a:r>
              <a:rPr lang="en-GB" sz="2800" dirty="0">
                <a:solidFill>
                  <a:srgbClr val="FF0000"/>
                </a:solidFill>
                <a:latin typeface="Calibri" panose="020F0502020204030204" pitchFamily="34" charset="0"/>
                <a:cs typeface="Calibri" panose="020F0502020204030204" pitchFamily="34" charset="0"/>
              </a:rPr>
              <a:t>human chorionic somatomammotropin</a:t>
            </a:r>
            <a:r>
              <a:rPr lang="en-GB" sz="2400" dirty="0">
                <a:solidFill>
                  <a:srgbClr val="FF0000"/>
                </a:solidFill>
                <a:latin typeface="Calibri" panose="020F0502020204030204" pitchFamily="34" charset="0"/>
                <a:cs typeface="Calibri" panose="020F0502020204030204" pitchFamily="34" charset="0"/>
              </a:rPr>
              <a:t> </a:t>
            </a:r>
            <a:r>
              <a:rPr lang="en-US" sz="2400" dirty="0">
                <a:solidFill>
                  <a:srgbClr val="333333"/>
                </a:solidFill>
                <a:latin typeface="Calibri" panose="020F0502020204030204" pitchFamily="34" charset="0"/>
                <a:cs typeface="Calibri" panose="020F0502020204030204" pitchFamily="34" charset="0"/>
              </a:rPr>
              <a:t>) can block insulin activity .</a:t>
            </a:r>
          </a:p>
          <a:p>
            <a:r>
              <a:rPr lang="en-US" sz="2400" dirty="0">
                <a:solidFill>
                  <a:srgbClr val="333333"/>
                </a:solidFill>
                <a:latin typeface="Calibri" panose="020F0502020204030204" pitchFamily="34" charset="0"/>
                <a:cs typeface="Calibri" panose="020F0502020204030204" pitchFamily="34" charset="0"/>
              </a:rPr>
              <a:t>This usually begins about </a:t>
            </a:r>
            <a:r>
              <a:rPr lang="en-US" sz="2400" dirty="0">
                <a:solidFill>
                  <a:srgbClr val="FF0000"/>
                </a:solidFill>
                <a:latin typeface="Calibri" panose="020F0502020204030204" pitchFamily="34" charset="0"/>
                <a:cs typeface="Calibri" panose="020F0502020204030204" pitchFamily="34" charset="0"/>
              </a:rPr>
              <a:t>20 to 24 days </a:t>
            </a:r>
            <a:r>
              <a:rPr lang="en-US" sz="2400" dirty="0">
                <a:solidFill>
                  <a:srgbClr val="333333"/>
                </a:solidFill>
                <a:latin typeface="Calibri" panose="020F0502020204030204" pitchFamily="34" charset="0"/>
                <a:cs typeface="Calibri" panose="020F0502020204030204" pitchFamily="34" charset="0"/>
              </a:rPr>
              <a:t>into the pregnancy .</a:t>
            </a:r>
          </a:p>
          <a:p>
            <a:endParaRPr lang="en-US" sz="2400" dirty="0">
              <a:solidFill>
                <a:srgbClr val="333333"/>
              </a:solidFill>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mechanism of β-cell mass expansion i.e. proliferation , neogenesis or hyperplasia as with obese individuals, when compensatory β-cell mass expansion fails during gestation , diabetes results .</a:t>
            </a:r>
          </a:p>
          <a:p>
            <a:endParaRPr lang="en-US" dirty="0">
              <a:solidFill>
                <a:srgbClr val="333333"/>
              </a:solidFill>
              <a:latin typeface="Aharoni"/>
            </a:endParaRPr>
          </a:p>
          <a:p>
            <a:endParaRPr lang="en-US" sz="1600" dirty="0">
              <a:solidFill>
                <a:srgbClr val="333333"/>
              </a:solidFill>
              <a:latin typeface="Aharoni"/>
            </a:endParaRPr>
          </a:p>
          <a:p>
            <a:endParaRPr lang="en-US" b="0" dirty="0">
              <a:solidFill>
                <a:srgbClr val="FF0000"/>
              </a:solidFill>
              <a:effectLst/>
              <a:latin typeface="Aharoni"/>
            </a:endParaRPr>
          </a:p>
        </p:txBody>
      </p:sp>
    </p:spTree>
    <p:extLst>
      <p:ext uri="{BB962C8B-B14F-4D97-AF65-F5344CB8AC3E}">
        <p14:creationId xmlns:p14="http://schemas.microsoft.com/office/powerpoint/2010/main" val="745104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8872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rtl="0"/>
            <a:r>
              <a:rPr lang="en-US" sz="2800" dirty="0"/>
              <a:t>Check random blood sugar every 30 minutes , if the baby is still hypoglycemic what is the next step ?</a:t>
            </a:r>
          </a:p>
          <a:p>
            <a:pPr algn="l" rtl="0"/>
            <a:endParaRPr lang="en-US" sz="2800" dirty="0"/>
          </a:p>
          <a:p>
            <a:pPr algn="l" rtl="0"/>
            <a:r>
              <a:rPr lang="en-US" sz="2800" dirty="0"/>
              <a:t>-Increase the amount of feeding to 80 ml/kg ,</a:t>
            </a:r>
          </a:p>
          <a:p>
            <a:pPr algn="l" rtl="0"/>
            <a:r>
              <a:rPr lang="en-US" sz="2800" dirty="0"/>
              <a:t> so 4x80= 320 ml, </a:t>
            </a:r>
          </a:p>
          <a:p>
            <a:pPr algn="l" rtl="0"/>
            <a:r>
              <a:rPr lang="en-US" sz="2800" dirty="0"/>
              <a:t> 320/12 = 30 ml every 2 hours </a:t>
            </a:r>
          </a:p>
          <a:p>
            <a:pPr algn="l" rtl="0"/>
            <a:endParaRPr lang="en-US" sz="2800" dirty="0" smtClean="0"/>
          </a:p>
          <a:p>
            <a:pPr algn="l" rtl="0"/>
            <a:r>
              <a:rPr lang="en-US" sz="2800" dirty="0" smtClean="0"/>
              <a:t>If </a:t>
            </a:r>
            <a:r>
              <a:rPr lang="en-US" sz="2800" dirty="0"/>
              <a:t>we increased the amount of feeding but the baby is still hypoglycemic what is next step ? </a:t>
            </a:r>
          </a:p>
          <a:p>
            <a:pPr algn="l" rtl="0"/>
            <a:r>
              <a:rPr lang="en-US" sz="2800" dirty="0"/>
              <a:t>  -Don’t increase the amount again , start I.V feeding .</a:t>
            </a:r>
          </a:p>
          <a:p>
            <a:pPr algn="l" rtl="0"/>
            <a:endParaRPr lang="ar-SA" sz="2800" dirty="0"/>
          </a:p>
        </p:txBody>
      </p:sp>
    </p:spTree>
    <p:extLst>
      <p:ext uri="{BB962C8B-B14F-4D97-AF65-F5344CB8AC3E}">
        <p14:creationId xmlns:p14="http://schemas.microsoft.com/office/powerpoint/2010/main" val="3152210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887200" cy="1143000"/>
          </a:xfrm>
        </p:spPr>
        <p:txBody>
          <a:bodyPr/>
          <a:lstStyle/>
          <a:p>
            <a:r>
              <a:rPr lang="en-US" dirty="0">
                <a:solidFill>
                  <a:srgbClr val="FF0000"/>
                </a:solidFill>
              </a:rPr>
              <a:t>Indications for I.V glucose </a:t>
            </a:r>
            <a:endParaRPr lang="ar-SA" dirty="0">
              <a:solidFill>
                <a:srgbClr val="FF0000"/>
              </a:solidFill>
            </a:endParaRPr>
          </a:p>
        </p:txBody>
      </p:sp>
      <p:sp>
        <p:nvSpPr>
          <p:cNvPr id="3" name="Content Placeholder 2"/>
          <p:cNvSpPr>
            <a:spLocks noGrp="1"/>
          </p:cNvSpPr>
          <p:nvPr>
            <p:ph idx="1"/>
          </p:nvPr>
        </p:nvSpPr>
        <p:spPr>
          <a:xfrm>
            <a:off x="623454" y="1600200"/>
            <a:ext cx="11365345" cy="5105400"/>
          </a:xfrm>
        </p:spPr>
        <p:txBody>
          <a:bodyPr/>
          <a:lstStyle/>
          <a:p>
            <a:pPr algn="l" rtl="0"/>
            <a:endParaRPr lang="en-US" dirty="0"/>
          </a:p>
          <a:p>
            <a:pPr algn="l" rtl="0"/>
            <a:r>
              <a:rPr lang="en-US" dirty="0"/>
              <a:t>1- </a:t>
            </a:r>
            <a:r>
              <a:rPr lang="en-US" dirty="0" smtClean="0"/>
              <a:t>Neurological </a:t>
            </a:r>
            <a:r>
              <a:rPr lang="en-US" dirty="0"/>
              <a:t>manifestations</a:t>
            </a:r>
          </a:p>
          <a:p>
            <a:pPr algn="l" rtl="0"/>
            <a:r>
              <a:rPr lang="en-US" dirty="0"/>
              <a:t>2- Not responding to oral </a:t>
            </a:r>
            <a:r>
              <a:rPr lang="en-US" dirty="0" smtClean="0"/>
              <a:t>feeding (</a:t>
            </a:r>
            <a:r>
              <a:rPr lang="en-US" dirty="0">
                <a:solidFill>
                  <a:srgbClr val="FF0000"/>
                </a:solidFill>
              </a:rPr>
              <a:t>Feeding as </a:t>
            </a:r>
            <a:r>
              <a:rPr lang="en-US" dirty="0" smtClean="0">
                <a:solidFill>
                  <a:srgbClr val="FF0000"/>
                </a:solidFill>
              </a:rPr>
              <a:t>tolerated).</a:t>
            </a:r>
            <a:endParaRPr lang="en-US" dirty="0"/>
          </a:p>
          <a:p>
            <a:pPr algn="l" rtl="0"/>
            <a:r>
              <a:rPr lang="en-US" dirty="0"/>
              <a:t>3- Respiratory unstable </a:t>
            </a:r>
          </a:p>
          <a:p>
            <a:pPr algn="l" rtl="0"/>
            <a:endParaRPr lang="ar-SA" dirty="0"/>
          </a:p>
        </p:txBody>
      </p:sp>
    </p:spTree>
    <p:extLst>
      <p:ext uri="{BB962C8B-B14F-4D97-AF65-F5344CB8AC3E}">
        <p14:creationId xmlns:p14="http://schemas.microsoft.com/office/powerpoint/2010/main" val="2025200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What if seizures are present??</a:t>
            </a:r>
            <a:endParaRPr lang="ar-SA" dirty="0">
              <a:solidFill>
                <a:srgbClr val="FF0000"/>
              </a:solidFill>
            </a:endParaRPr>
          </a:p>
        </p:txBody>
      </p:sp>
      <p:sp>
        <p:nvSpPr>
          <p:cNvPr id="3" name="Content Placeholder 2"/>
          <p:cNvSpPr>
            <a:spLocks noGrp="1"/>
          </p:cNvSpPr>
          <p:nvPr>
            <p:ph idx="1"/>
          </p:nvPr>
        </p:nvSpPr>
        <p:spPr>
          <a:xfrm>
            <a:off x="101600" y="1600200"/>
            <a:ext cx="11785600" cy="5105400"/>
          </a:xfrm>
        </p:spPr>
        <p:txBody>
          <a:bodyPr/>
          <a:lstStyle/>
          <a:p>
            <a:pPr algn="l" rtl="0"/>
            <a:r>
              <a:rPr lang="en-US" sz="2800" dirty="0"/>
              <a:t>Give ( 2- 4 mL/kg) bolus of D10W ( =200-400mg \kg) </a:t>
            </a:r>
          </a:p>
          <a:p>
            <a:pPr algn="l" rtl="0"/>
            <a:r>
              <a:rPr lang="en-US" sz="2800" dirty="0"/>
              <a:t>over 5 -10 minutes</a:t>
            </a:r>
          </a:p>
          <a:p>
            <a:pPr algn="l" rtl="0"/>
            <a:r>
              <a:rPr lang="en-US" sz="2800" dirty="0"/>
              <a:t>If the baby doesn’t respond ( still seizure  ):</a:t>
            </a:r>
          </a:p>
          <a:p>
            <a:pPr algn="l" rtl="0"/>
            <a:r>
              <a:rPr lang="en-US" sz="2800" dirty="0"/>
              <a:t>Check B.S :</a:t>
            </a:r>
          </a:p>
          <a:p>
            <a:pPr algn="l" rtl="0"/>
            <a:r>
              <a:rPr lang="en-US" sz="2800" dirty="0"/>
              <a:t>-  If it is low … give another bolus </a:t>
            </a:r>
          </a:p>
          <a:p>
            <a:pPr algn="l" rtl="0"/>
            <a:r>
              <a:rPr lang="en-US" sz="2800" dirty="0"/>
              <a:t>-  If it is normal BS ,,, give anticonvulsants </a:t>
            </a:r>
          </a:p>
          <a:p>
            <a:pPr algn="l" rtl="0"/>
            <a:endParaRPr lang="en-US" sz="2800" dirty="0"/>
          </a:p>
          <a:p>
            <a:pPr algn="l" rtl="0"/>
            <a:r>
              <a:rPr lang="en-US" sz="2800" dirty="0"/>
              <a:t>If we give bolus and the baby responded (no seizure ) but he is still in hypoglycemia , start I.V fluid (follow by a continuous infusion of glucose at 6-8 mg/kg/min.)</a:t>
            </a:r>
          </a:p>
          <a:p>
            <a:pPr algn="l" rtl="0"/>
            <a:endParaRPr lang="ar-SA" sz="2800" dirty="0"/>
          </a:p>
        </p:txBody>
      </p:sp>
    </p:spTree>
    <p:extLst>
      <p:ext uri="{BB962C8B-B14F-4D97-AF65-F5344CB8AC3E}">
        <p14:creationId xmlns:p14="http://schemas.microsoft.com/office/powerpoint/2010/main" val="1024422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887200" cy="1143000"/>
          </a:xfrm>
        </p:spPr>
        <p:txBody>
          <a:bodyPr/>
          <a:lstStyle/>
          <a:p>
            <a:r>
              <a:rPr lang="en-US" dirty="0">
                <a:solidFill>
                  <a:srgbClr val="FF0000"/>
                </a:solidFill>
              </a:rPr>
              <a:t>Important </a:t>
            </a:r>
            <a:r>
              <a:rPr lang="en-US" dirty="0" err="1">
                <a:solidFill>
                  <a:srgbClr val="FF0000"/>
                </a:solidFill>
              </a:rPr>
              <a:t>Informations</a:t>
            </a: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rtl="0"/>
            <a:r>
              <a:rPr lang="en-US" sz="2800" dirty="0"/>
              <a:t>Normal glucose infusion rate is :</a:t>
            </a:r>
          </a:p>
          <a:p>
            <a:pPr algn="l" rtl="0"/>
            <a:r>
              <a:rPr lang="en-US" sz="2800" dirty="0"/>
              <a:t> 4-6 mg/kg/minute </a:t>
            </a:r>
          </a:p>
          <a:p>
            <a:pPr algn="l" rtl="0"/>
            <a:endParaRPr lang="en-US" sz="2800" dirty="0"/>
          </a:p>
          <a:p>
            <a:pPr algn="l" rtl="0"/>
            <a:r>
              <a:rPr lang="en-US" sz="2800" dirty="0"/>
              <a:t>But in these babies the rate increases to become : </a:t>
            </a:r>
          </a:p>
          <a:p>
            <a:pPr algn="l" rtl="0"/>
            <a:r>
              <a:rPr lang="en-US" sz="2800" dirty="0"/>
              <a:t> 6-8 mg/kg/minute</a:t>
            </a:r>
          </a:p>
          <a:p>
            <a:pPr algn="l" rtl="0"/>
            <a:r>
              <a:rPr lang="en-US" sz="2800" dirty="0">
                <a:solidFill>
                  <a:srgbClr val="FF0000"/>
                </a:solidFill>
              </a:rPr>
              <a:t> (they are at high risk of hypoglycemia)</a:t>
            </a:r>
          </a:p>
          <a:p>
            <a:pPr algn="l" rtl="0"/>
            <a:endParaRPr lang="en-US" sz="2800" dirty="0"/>
          </a:p>
          <a:p>
            <a:pPr algn="l" rtl="0"/>
            <a:r>
              <a:rPr lang="en-US" sz="2800" dirty="0"/>
              <a:t>glucose infusion rate (mg/kg/min)   =   % dextrose * I.V rate (mL/h) /6 x body weight (kg)</a:t>
            </a:r>
          </a:p>
          <a:p>
            <a:pPr algn="l" rtl="0"/>
            <a:endParaRPr lang="ar-SA" sz="2800" dirty="0"/>
          </a:p>
        </p:txBody>
      </p:sp>
    </p:spTree>
    <p:extLst>
      <p:ext uri="{BB962C8B-B14F-4D97-AF65-F5344CB8AC3E}">
        <p14:creationId xmlns:p14="http://schemas.microsoft.com/office/powerpoint/2010/main" val="37625674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Determination Of Fluid Type</a:t>
            </a:r>
            <a:endParaRPr lang="ar-SA" dirty="0">
              <a:solidFill>
                <a:srgbClr val="FF0000"/>
              </a:solidFill>
            </a:endParaRPr>
          </a:p>
        </p:txBody>
      </p:sp>
      <p:sp>
        <p:nvSpPr>
          <p:cNvPr id="3" name="Content Placeholder 2"/>
          <p:cNvSpPr>
            <a:spLocks noGrp="1"/>
          </p:cNvSpPr>
          <p:nvPr>
            <p:ph idx="1"/>
          </p:nvPr>
        </p:nvSpPr>
        <p:spPr>
          <a:xfrm>
            <a:off x="203200" y="1600200"/>
            <a:ext cx="11684000" cy="5105400"/>
          </a:xfrm>
        </p:spPr>
        <p:txBody>
          <a:bodyPr/>
          <a:lstStyle/>
          <a:p>
            <a:pPr algn="l" rtl="0"/>
            <a:r>
              <a:rPr lang="en-US" dirty="0"/>
              <a:t>Concentration of fluid = amount of sugar per day / volume of fluid per day</a:t>
            </a:r>
          </a:p>
          <a:p>
            <a:pPr algn="l" rtl="0"/>
            <a:r>
              <a:rPr lang="en-US" dirty="0"/>
              <a:t>  = (</a:t>
            </a:r>
            <a:r>
              <a:rPr lang="en-US" dirty="0" err="1"/>
              <a:t>wt</a:t>
            </a:r>
            <a:r>
              <a:rPr lang="en-US" dirty="0"/>
              <a:t> * </a:t>
            </a:r>
            <a:r>
              <a:rPr lang="en-US" dirty="0" err="1"/>
              <a:t>glu</a:t>
            </a:r>
            <a:r>
              <a:rPr lang="en-US" dirty="0"/>
              <a:t> infusion rate 6-8 mg / kg / min *  minutes in 24 </a:t>
            </a:r>
            <a:r>
              <a:rPr lang="en-US" dirty="0" err="1"/>
              <a:t>hs</a:t>
            </a:r>
            <a:r>
              <a:rPr lang="en-US" dirty="0"/>
              <a:t>)  /   (70 *</a:t>
            </a:r>
            <a:r>
              <a:rPr lang="en-US" dirty="0" err="1"/>
              <a:t>wt</a:t>
            </a:r>
            <a:r>
              <a:rPr lang="en-US" dirty="0"/>
              <a:t>)</a:t>
            </a:r>
          </a:p>
          <a:p>
            <a:pPr algn="l" rtl="0"/>
            <a:endParaRPr lang="en-US" dirty="0"/>
          </a:p>
          <a:p>
            <a:pPr algn="l" rtl="0"/>
            <a:r>
              <a:rPr lang="en-US" dirty="0"/>
              <a:t>So if baby is 4 kg , how much do I give him ?</a:t>
            </a:r>
          </a:p>
          <a:p>
            <a:pPr algn="l" rtl="0"/>
            <a:r>
              <a:rPr lang="en-US" dirty="0"/>
              <a:t> 4*7*1440 = 40320 /1000 = 40 g /day (amount per day )</a:t>
            </a:r>
          </a:p>
          <a:p>
            <a:pPr algn="l" rtl="0"/>
            <a:r>
              <a:rPr lang="en-US" dirty="0"/>
              <a:t> Volume per day = 70*4 =280 ml </a:t>
            </a:r>
          </a:p>
          <a:p>
            <a:pPr algn="l" rtl="0"/>
            <a:endParaRPr lang="ar-SA" dirty="0"/>
          </a:p>
        </p:txBody>
      </p:sp>
    </p:spTree>
    <p:extLst>
      <p:ext uri="{BB962C8B-B14F-4D97-AF65-F5344CB8AC3E}">
        <p14:creationId xmlns:p14="http://schemas.microsoft.com/office/powerpoint/2010/main" val="37760481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203200" y="1415845"/>
            <a:ext cx="11785600" cy="5289755"/>
          </a:xfrm>
        </p:spPr>
        <p:txBody>
          <a:bodyPr/>
          <a:lstStyle/>
          <a:p>
            <a:pPr algn="l" rtl="0"/>
            <a:r>
              <a:rPr lang="en-US" dirty="0"/>
              <a:t>In this baby concentration of fluid  = 40/280 </a:t>
            </a:r>
          </a:p>
          <a:p>
            <a:pPr algn="l" rtl="0"/>
            <a:r>
              <a:rPr lang="en-US" dirty="0"/>
              <a:t> = 14% glucose ( 15% glucose </a:t>
            </a:r>
            <a:r>
              <a:rPr lang="en-US" dirty="0" smtClean="0"/>
              <a:t>)</a:t>
            </a:r>
          </a:p>
          <a:p>
            <a:pPr marL="0" indent="0" algn="l" rtl="0">
              <a:buNone/>
            </a:pPr>
            <a:endParaRPr lang="en-US" dirty="0"/>
          </a:p>
          <a:p>
            <a:pPr algn="l" rtl="0"/>
            <a:r>
              <a:rPr lang="en-US" dirty="0"/>
              <a:t>How many ml per hour should I give ? </a:t>
            </a:r>
          </a:p>
          <a:p>
            <a:pPr algn="l" rtl="0"/>
            <a:r>
              <a:rPr lang="en-US" dirty="0"/>
              <a:t>280/24 = 11 ml/hour of glucose water 15%</a:t>
            </a:r>
          </a:p>
          <a:p>
            <a:pPr marL="0" indent="0" algn="l" rtl="0">
              <a:buNone/>
            </a:pPr>
            <a:endParaRPr lang="en-US" dirty="0"/>
          </a:p>
          <a:p>
            <a:pPr algn="l" rtl="0"/>
            <a:r>
              <a:rPr lang="en-US" dirty="0"/>
              <a:t>If the infant requires a dextrose concentration of more than 12.5 , placement of a central venous catheter may be considered to avoid venous sclerosis</a:t>
            </a:r>
          </a:p>
          <a:p>
            <a:pPr algn="l" rtl="0"/>
            <a:endParaRPr lang="ar-SA" dirty="0"/>
          </a:p>
        </p:txBody>
      </p:sp>
    </p:spTree>
    <p:extLst>
      <p:ext uri="{BB962C8B-B14F-4D97-AF65-F5344CB8AC3E}">
        <p14:creationId xmlns:p14="http://schemas.microsoft.com/office/powerpoint/2010/main" val="692212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887200" cy="1143000"/>
          </a:xfrm>
        </p:spPr>
        <p:txBody>
          <a:bodyPr/>
          <a:lstStyle/>
          <a:p>
            <a:r>
              <a:rPr lang="en-US" sz="3600" dirty="0">
                <a:solidFill>
                  <a:srgbClr val="FF0000"/>
                </a:solidFill>
              </a:rPr>
              <a:t>If the Baby is still hypoglycemic , what is next step ?</a:t>
            </a:r>
            <a:br>
              <a:rPr lang="en-US" sz="3600" dirty="0">
                <a:solidFill>
                  <a:srgbClr val="FF0000"/>
                </a:solidFill>
              </a:rPr>
            </a:br>
            <a:endParaRPr lang="ar-SA" sz="3600"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a:r>
              <a:rPr lang="en-US" dirty="0"/>
              <a:t>Increase glucose infusion rate by 2mg/kg = 10 mg/kg/min , </a:t>
            </a:r>
          </a:p>
          <a:p>
            <a:pPr algn="l"/>
            <a:r>
              <a:rPr lang="en-US" dirty="0"/>
              <a:t> so (10x4x1440)/1000 = 58 g</a:t>
            </a:r>
          </a:p>
          <a:p>
            <a:pPr algn="l"/>
            <a:r>
              <a:rPr lang="en-US" dirty="0"/>
              <a:t>- Glucose concentration = amount/volume </a:t>
            </a:r>
          </a:p>
          <a:p>
            <a:pPr algn="l"/>
            <a:r>
              <a:rPr lang="en-US" dirty="0"/>
              <a:t> = 58 /280 </a:t>
            </a:r>
          </a:p>
          <a:p>
            <a:pPr algn="l"/>
            <a:r>
              <a:rPr lang="en-US" dirty="0"/>
              <a:t> = 20% glucose</a:t>
            </a:r>
          </a:p>
          <a:p>
            <a:pPr algn="l"/>
            <a:endParaRPr lang="ar-SA" dirty="0"/>
          </a:p>
        </p:txBody>
      </p:sp>
    </p:spTree>
    <p:extLst>
      <p:ext uri="{BB962C8B-B14F-4D97-AF65-F5344CB8AC3E}">
        <p14:creationId xmlns:p14="http://schemas.microsoft.com/office/powerpoint/2010/main" val="35629617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If after 30 minutes still hypoglycemic ? </a:t>
            </a:r>
            <a:endParaRPr lang="ar-SA"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a:r>
              <a:rPr lang="en-US" dirty="0"/>
              <a:t>Increase glucose infusion rate by 2mg/kg = 12 mg/kg/min , </a:t>
            </a:r>
          </a:p>
          <a:p>
            <a:pPr algn="l"/>
            <a:r>
              <a:rPr lang="en-US" dirty="0"/>
              <a:t>so    (12x4x1440)/1000 =  69 g  </a:t>
            </a:r>
          </a:p>
          <a:p>
            <a:pPr algn="l"/>
            <a:r>
              <a:rPr lang="en-US" dirty="0"/>
              <a:t>concentration = 69/280</a:t>
            </a:r>
          </a:p>
          <a:p>
            <a:pPr algn="l"/>
            <a:r>
              <a:rPr lang="en-US" dirty="0"/>
              <a:t> = 25% glucose</a:t>
            </a:r>
          </a:p>
          <a:p>
            <a:pPr algn="l"/>
            <a:endParaRPr lang="ar-SA" dirty="0"/>
          </a:p>
        </p:txBody>
      </p:sp>
    </p:spTree>
    <p:extLst>
      <p:ext uri="{BB962C8B-B14F-4D97-AF65-F5344CB8AC3E}">
        <p14:creationId xmlns:p14="http://schemas.microsoft.com/office/powerpoint/2010/main" val="33573621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sz="5400" dirty="0">
                <a:solidFill>
                  <a:srgbClr val="FF0000"/>
                </a:solidFill>
              </a:rPr>
              <a:t>If still not responding</a:t>
            </a:r>
            <a:endParaRPr lang="ar-SA" sz="5400" dirty="0">
              <a:solidFill>
                <a:srgbClr val="FF0000"/>
              </a:solidFill>
            </a:endParaRPr>
          </a:p>
        </p:txBody>
      </p:sp>
      <p:sp>
        <p:nvSpPr>
          <p:cNvPr id="3" name="Content Placeholder 2"/>
          <p:cNvSpPr>
            <a:spLocks noGrp="1"/>
          </p:cNvSpPr>
          <p:nvPr>
            <p:ph idx="1"/>
          </p:nvPr>
        </p:nvSpPr>
        <p:spPr>
          <a:xfrm>
            <a:off x="589934" y="1600200"/>
            <a:ext cx="11398865" cy="5105400"/>
          </a:xfrm>
        </p:spPr>
        <p:txBody>
          <a:bodyPr/>
          <a:lstStyle/>
          <a:p>
            <a:pPr algn="l" rtl="0"/>
            <a:r>
              <a:rPr lang="en-US" sz="2800" dirty="0"/>
              <a:t>Maximum glucose infusion rate = 15 mg/kg/min </a:t>
            </a:r>
          </a:p>
          <a:p>
            <a:pPr algn="l" rtl="0"/>
            <a:r>
              <a:rPr lang="en-US" sz="2800" dirty="0"/>
              <a:t>If baby still not responding now its consider (intractable hypoglycemia )  and send critical sample for patient : ( insulin ,cortisol, FA, T3,T4)</a:t>
            </a:r>
          </a:p>
          <a:p>
            <a:pPr algn="l" rtl="0"/>
            <a:endParaRPr lang="en-US" sz="2800" dirty="0"/>
          </a:p>
          <a:p>
            <a:pPr algn="l" rtl="0"/>
            <a:r>
              <a:rPr lang="en-US" sz="2800" dirty="0"/>
              <a:t>Then :</a:t>
            </a:r>
          </a:p>
          <a:p>
            <a:pPr algn="l" rtl="0"/>
            <a:r>
              <a:rPr lang="en-US" sz="2800" dirty="0" smtClean="0"/>
              <a:t>give </a:t>
            </a:r>
            <a:r>
              <a:rPr lang="en-US" sz="2800" dirty="0"/>
              <a:t>Glucagon 1 mg I.V infusion (best ) </a:t>
            </a:r>
          </a:p>
          <a:p>
            <a:pPr algn="l" rtl="0"/>
            <a:r>
              <a:rPr lang="en-US" sz="2800" dirty="0"/>
              <a:t>     or IM </a:t>
            </a:r>
            <a:endParaRPr lang="ar-SA" sz="2800" dirty="0"/>
          </a:p>
        </p:txBody>
      </p:sp>
    </p:spTree>
    <p:extLst>
      <p:ext uri="{BB962C8B-B14F-4D97-AF65-F5344CB8AC3E}">
        <p14:creationId xmlns:p14="http://schemas.microsoft.com/office/powerpoint/2010/main" val="889736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684000" cy="1143000"/>
          </a:xfrm>
        </p:spPr>
        <p:txBody>
          <a:bodyPr/>
          <a:lstStyle/>
          <a:p>
            <a:r>
              <a:rPr lang="en-US" dirty="0">
                <a:solidFill>
                  <a:srgbClr val="FF0000"/>
                </a:solidFill>
              </a:rPr>
              <a:t>If the baby is still not responding</a:t>
            </a:r>
            <a:endParaRPr lang="ar-SA" dirty="0">
              <a:solidFill>
                <a:srgbClr val="FF0000"/>
              </a:solidFill>
            </a:endParaRPr>
          </a:p>
        </p:txBody>
      </p:sp>
      <p:sp>
        <p:nvSpPr>
          <p:cNvPr id="3" name="Content Placeholder 2"/>
          <p:cNvSpPr>
            <a:spLocks noGrp="1"/>
          </p:cNvSpPr>
          <p:nvPr>
            <p:ph idx="1"/>
          </p:nvPr>
        </p:nvSpPr>
        <p:spPr>
          <a:xfrm>
            <a:off x="304800" y="1600200"/>
            <a:ext cx="11582400" cy="5105400"/>
          </a:xfrm>
        </p:spPr>
        <p:txBody>
          <a:bodyPr/>
          <a:lstStyle/>
          <a:p>
            <a:pPr algn="l" rtl="0"/>
            <a:r>
              <a:rPr lang="en-US" sz="2400" dirty="0"/>
              <a:t>1- Hydrocortisone (5 mg/kg/day divided in two doses intravenously) or Prednisone (2 mg/kg /day orally). It affects the cognition of the baby)</a:t>
            </a:r>
          </a:p>
          <a:p>
            <a:pPr algn="l" rtl="0"/>
            <a:endParaRPr lang="en-US" sz="2400" dirty="0"/>
          </a:p>
          <a:p>
            <a:pPr algn="l" rtl="0"/>
            <a:r>
              <a:rPr lang="en-US" sz="2400" dirty="0"/>
              <a:t>2- </a:t>
            </a:r>
            <a:r>
              <a:rPr lang="en-US" sz="2400" dirty="0" err="1"/>
              <a:t>Octreotide</a:t>
            </a:r>
            <a:r>
              <a:rPr lang="en-US" sz="2400" dirty="0"/>
              <a:t>  (</a:t>
            </a:r>
            <a:r>
              <a:rPr lang="en-US" sz="2400" dirty="0" err="1"/>
              <a:t>somatostatin</a:t>
            </a:r>
            <a:r>
              <a:rPr lang="en-US" sz="2400" dirty="0"/>
              <a:t> analogue ) : </a:t>
            </a:r>
          </a:p>
          <a:p>
            <a:pPr algn="l" rtl="0"/>
            <a:r>
              <a:rPr lang="en-US" sz="2400" dirty="0"/>
              <a:t>( 2 – 10 mg/kg/day SC/IV divided q 12hr ; increase on basis </a:t>
            </a:r>
            <a:endParaRPr lang="ar-SA" sz="2400" dirty="0"/>
          </a:p>
          <a:p>
            <a:pPr marL="0" indent="0" algn="l" rtl="0">
              <a:buNone/>
            </a:pPr>
            <a:r>
              <a:rPr lang="en-US" sz="2400" dirty="0"/>
              <a:t>of response )</a:t>
            </a:r>
          </a:p>
          <a:p>
            <a:pPr algn="l" rtl="0"/>
            <a:endParaRPr lang="ar-SA" sz="2400" dirty="0"/>
          </a:p>
          <a:p>
            <a:pPr algn="l" rtl="0"/>
            <a:r>
              <a:rPr lang="en-US" sz="2400" dirty="0"/>
              <a:t>3- Diazoxide : which is antihypertensive drug (arterial vasodilator) , but one of its side affect is hyperglycemia </a:t>
            </a:r>
          </a:p>
          <a:p>
            <a:pPr algn="l" rtl="0"/>
            <a:r>
              <a:rPr lang="en-US" sz="2400" dirty="0"/>
              <a:t> 2-5 mg/kg orally every 8 </a:t>
            </a:r>
            <a:r>
              <a:rPr lang="en-US" sz="2400" dirty="0" err="1"/>
              <a:t>hrs</a:t>
            </a:r>
            <a:r>
              <a:rPr lang="en-US" sz="2400" dirty="0"/>
              <a:t> </a:t>
            </a:r>
          </a:p>
        </p:txBody>
      </p:sp>
    </p:spTree>
    <p:extLst>
      <p:ext uri="{BB962C8B-B14F-4D97-AF65-F5344CB8AC3E}">
        <p14:creationId xmlns:p14="http://schemas.microsoft.com/office/powerpoint/2010/main" val="56039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2B156B-59AE-415F-B24B-8756D48BB977}" type="slidenum">
              <a:rPr lang="en-US" smtClean="0"/>
              <a:pPr/>
              <a:t>7</a:t>
            </a:fld>
            <a:endParaRPr lang="en-US" dirty="0"/>
          </a:p>
        </p:txBody>
      </p:sp>
      <p:sp>
        <p:nvSpPr>
          <p:cNvPr id="3" name="Rectangle 2"/>
          <p:cNvSpPr/>
          <p:nvPr/>
        </p:nvSpPr>
        <p:spPr>
          <a:xfrm>
            <a:off x="914939" y="1002151"/>
            <a:ext cx="10323095" cy="4585871"/>
          </a:xfrm>
          <a:prstGeom prst="rect">
            <a:avLst/>
          </a:prstGeom>
        </p:spPr>
        <p:txBody>
          <a:bodyPr wrap="square">
            <a:spAutoFit/>
          </a:bodyPr>
          <a:lstStyle/>
          <a:p>
            <a:endParaRPr lang="en-US" sz="2800" dirty="0">
              <a:solidFill>
                <a:srgbClr val="333333"/>
              </a:solidFill>
              <a:latin typeface="Calibri" panose="020F0502020204030204" pitchFamily="34" charset="0"/>
              <a:cs typeface="Calibri" panose="020F0502020204030204" pitchFamily="34" charset="0"/>
            </a:endParaRPr>
          </a:p>
          <a:p>
            <a:r>
              <a:rPr lang="en-US" sz="2400" dirty="0">
                <a:solidFill>
                  <a:srgbClr val="333333"/>
                </a:solidFill>
                <a:latin typeface="Calibri" panose="020F0502020204030204" pitchFamily="34" charset="0"/>
                <a:cs typeface="Calibri" panose="020F0502020204030204" pitchFamily="34" charset="0"/>
              </a:rPr>
              <a:t>As the placenta grows, more of these hormones are produced, and insulin resistance becomes greater . Normally, the pancreas is able to make additional insulin to overcome insulin resistance, but </a:t>
            </a:r>
            <a:r>
              <a:rPr lang="en-US" sz="2400" dirty="0">
                <a:solidFill>
                  <a:srgbClr val="FF0000"/>
                </a:solidFill>
                <a:latin typeface="Calibri" panose="020F0502020204030204" pitchFamily="34" charset="0"/>
                <a:cs typeface="Calibri" panose="020F0502020204030204" pitchFamily="34" charset="0"/>
              </a:rPr>
              <a:t>when the production of insulin is not enough to overcome the effect of the placental hormones , gestational diabetes results . </a:t>
            </a:r>
            <a:r>
              <a:rPr lang="en-US" sz="2400" dirty="0">
                <a:latin typeface="Calibri" panose="020F0502020204030204" pitchFamily="34" charset="0"/>
                <a:cs typeface="Calibri" panose="020F0502020204030204" pitchFamily="34" charset="0"/>
              </a:rPr>
              <a:t>leading to insulin resistance, hyperglycemia, and an increased supply of glucose to the growing fetus .</a:t>
            </a:r>
          </a:p>
          <a:p>
            <a:endParaRPr lang="en-US" sz="2400" dirty="0">
              <a:latin typeface="Calibri" panose="020F0502020204030204" pitchFamily="34" charset="0"/>
              <a:cs typeface="Calibri" panose="020F0502020204030204" pitchFamily="34" charset="0"/>
            </a:endParaRPr>
          </a:p>
          <a:p>
            <a:r>
              <a:rPr lang="en-US" sz="2400" dirty="0">
                <a:solidFill>
                  <a:srgbClr val="333333"/>
                </a:solidFill>
                <a:latin typeface="Calibri" panose="020F0502020204030204" pitchFamily="34" charset="0"/>
                <a:cs typeface="Calibri" panose="020F0502020204030204" pitchFamily="34" charset="0"/>
              </a:rPr>
              <a:t>Pregnancy also may change the insulin needs of a woman with preexisting diabetes. </a:t>
            </a:r>
            <a:r>
              <a:rPr lang="en-US" sz="2400" dirty="0">
                <a:solidFill>
                  <a:srgbClr val="FF0000"/>
                </a:solidFill>
                <a:latin typeface="Calibri" panose="020F0502020204030204" pitchFamily="34" charset="0"/>
                <a:cs typeface="Calibri" panose="020F0502020204030204" pitchFamily="34" charset="0"/>
              </a:rPr>
              <a:t>Insulin-dependent mothers may require more insulin as pregnancy progresses .</a:t>
            </a:r>
          </a:p>
          <a:p>
            <a:endParaRPr 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85272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sz="4800" dirty="0">
                <a:solidFill>
                  <a:srgbClr val="FF0000"/>
                </a:solidFill>
              </a:rPr>
              <a:t>If still not responding ?</a:t>
            </a:r>
            <a:endParaRPr lang="ar-SA" sz="4800"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algn="l" rtl="0"/>
            <a:r>
              <a:rPr lang="en-US" dirty="0"/>
              <a:t>We suggest that the diagnosis is : </a:t>
            </a:r>
            <a:r>
              <a:rPr lang="en-US" dirty="0" err="1"/>
              <a:t>insulinoma</a:t>
            </a:r>
            <a:endParaRPr lang="en-US" dirty="0"/>
          </a:p>
          <a:p>
            <a:pPr algn="l" rtl="0"/>
            <a:endParaRPr lang="en-US" dirty="0"/>
          </a:p>
          <a:p>
            <a:pPr algn="l" rtl="0"/>
            <a:r>
              <a:rPr lang="en-US" dirty="0"/>
              <a:t>So we do pancreatic CT</a:t>
            </a:r>
          </a:p>
          <a:p>
            <a:pPr marL="0" indent="0" algn="l" rtl="0">
              <a:buNone/>
            </a:pPr>
            <a:endParaRPr lang="en-US" dirty="0"/>
          </a:p>
          <a:p>
            <a:pPr algn="l" rtl="0"/>
            <a:r>
              <a:rPr lang="en-US" dirty="0"/>
              <a:t>Treatment : Subtotal </a:t>
            </a:r>
            <a:r>
              <a:rPr lang="en-US" dirty="0" err="1"/>
              <a:t>pancreatectomy</a:t>
            </a:r>
            <a:endParaRPr lang="ar-SA" dirty="0"/>
          </a:p>
        </p:txBody>
      </p:sp>
    </p:spTree>
    <p:extLst>
      <p:ext uri="{BB962C8B-B14F-4D97-AF65-F5344CB8AC3E}">
        <p14:creationId xmlns:p14="http://schemas.microsoft.com/office/powerpoint/2010/main" val="2752784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Other Measures of treatment</a:t>
            </a:r>
            <a:endParaRPr lang="ar-SA" dirty="0">
              <a:solidFill>
                <a:srgbClr val="FF0000"/>
              </a:solidFill>
            </a:endParaRPr>
          </a:p>
        </p:txBody>
      </p:sp>
      <p:sp>
        <p:nvSpPr>
          <p:cNvPr id="3" name="Content Placeholder 2"/>
          <p:cNvSpPr>
            <a:spLocks noGrp="1"/>
          </p:cNvSpPr>
          <p:nvPr>
            <p:ph idx="1"/>
          </p:nvPr>
        </p:nvSpPr>
        <p:spPr>
          <a:xfrm>
            <a:off x="203200" y="1600200"/>
            <a:ext cx="11684000" cy="5105400"/>
          </a:xfrm>
        </p:spPr>
        <p:txBody>
          <a:bodyPr/>
          <a:lstStyle/>
          <a:p>
            <a:pPr algn="l" rtl="0"/>
            <a:r>
              <a:rPr lang="en-US" sz="2400" dirty="0"/>
              <a:t>In infants of diabetic mothers (IDMs), </a:t>
            </a:r>
            <a:r>
              <a:rPr lang="en-US" sz="2400" dirty="0">
                <a:solidFill>
                  <a:srgbClr val="FF0000"/>
                </a:solidFill>
              </a:rPr>
              <a:t>calcium and magnesium levels </a:t>
            </a:r>
            <a:r>
              <a:rPr lang="en-US" sz="2400" dirty="0"/>
              <a:t>are commonly measured within the first hours after birth.  Ideally, ionized levels of these electrolytes should be obtained and used to properly manage these electrolyte disturbances..</a:t>
            </a:r>
          </a:p>
          <a:p>
            <a:pPr algn="l" rtl="0"/>
            <a:r>
              <a:rPr lang="en-US" sz="2400" dirty="0"/>
              <a:t>Low levels may be treated by adding </a:t>
            </a:r>
            <a:r>
              <a:rPr lang="en-US" sz="2400" dirty="0">
                <a:solidFill>
                  <a:srgbClr val="FF0000"/>
                </a:solidFill>
              </a:rPr>
              <a:t>calcium </a:t>
            </a:r>
            <a:r>
              <a:rPr lang="en-US" sz="2400" dirty="0" err="1">
                <a:solidFill>
                  <a:srgbClr val="FF0000"/>
                </a:solidFill>
              </a:rPr>
              <a:t>gluconate</a:t>
            </a:r>
            <a:r>
              <a:rPr lang="en-US" sz="2400" dirty="0">
                <a:solidFill>
                  <a:srgbClr val="FF0000"/>
                </a:solidFill>
              </a:rPr>
              <a:t> to the IV </a:t>
            </a:r>
            <a:r>
              <a:rPr lang="en-US" sz="2400" dirty="0"/>
              <a:t>solution to deliver 600-800 mg/kg/day of calcium </a:t>
            </a:r>
            <a:r>
              <a:rPr lang="en-US" sz="2400" dirty="0" err="1"/>
              <a:t>gluconate</a:t>
            </a:r>
            <a:r>
              <a:rPr lang="en-US" sz="2400" dirty="0"/>
              <a:t>.</a:t>
            </a:r>
          </a:p>
          <a:p>
            <a:pPr algn="l" rtl="0"/>
            <a:r>
              <a:rPr lang="en-US" sz="2400" dirty="0"/>
              <a:t>*** Bolus therapy should be avoided unless cardiac arrhythmia is present. </a:t>
            </a:r>
          </a:p>
          <a:p>
            <a:pPr algn="l" rtl="0"/>
            <a:r>
              <a:rPr lang="en-US" sz="2400" dirty="0"/>
              <a:t>Bolus therapy may result in </a:t>
            </a:r>
            <a:r>
              <a:rPr lang="en-US" sz="2400" dirty="0" err="1"/>
              <a:t>bradycardia</a:t>
            </a:r>
            <a:r>
              <a:rPr lang="en-US" sz="2400" dirty="0"/>
              <a:t>.</a:t>
            </a:r>
          </a:p>
          <a:p>
            <a:pPr algn="l" rtl="0"/>
            <a:endParaRPr lang="en-US" sz="2400" dirty="0"/>
          </a:p>
          <a:p>
            <a:pPr algn="l" rtl="0"/>
            <a:endParaRPr lang="ar-SA" sz="2400" dirty="0"/>
          </a:p>
        </p:txBody>
      </p:sp>
    </p:spTree>
    <p:extLst>
      <p:ext uri="{BB962C8B-B14F-4D97-AF65-F5344CB8AC3E}">
        <p14:creationId xmlns:p14="http://schemas.microsoft.com/office/powerpoint/2010/main" val="38775722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Treatment of the SGA baby :</a:t>
            </a:r>
            <a:endParaRPr lang="ar-SA" dirty="0">
              <a:solidFill>
                <a:srgbClr val="FF0000"/>
              </a:solidFill>
            </a:endParaRPr>
          </a:p>
        </p:txBody>
      </p:sp>
      <p:sp>
        <p:nvSpPr>
          <p:cNvPr id="3" name="Content Placeholder 2"/>
          <p:cNvSpPr>
            <a:spLocks noGrp="1"/>
          </p:cNvSpPr>
          <p:nvPr>
            <p:ph idx="1"/>
          </p:nvPr>
        </p:nvSpPr>
        <p:spPr>
          <a:xfrm>
            <a:off x="412954" y="1600200"/>
            <a:ext cx="11575845" cy="5105400"/>
          </a:xfrm>
        </p:spPr>
        <p:txBody>
          <a:bodyPr/>
          <a:lstStyle/>
          <a:p>
            <a:pPr marL="0" indent="0" algn="l">
              <a:buNone/>
            </a:pPr>
            <a:r>
              <a:rPr lang="en-US" dirty="0"/>
              <a:t>1- Temperature controlled beds or incubators.</a:t>
            </a:r>
          </a:p>
          <a:p>
            <a:pPr marL="0" indent="0" algn="l">
              <a:buNone/>
            </a:pPr>
            <a:r>
              <a:rPr lang="en-US" dirty="0"/>
              <a:t>2- Tube feeding ( if the baby doesn’t have a strong suck ) .</a:t>
            </a:r>
          </a:p>
          <a:p>
            <a:pPr marL="0" indent="0" algn="l">
              <a:buNone/>
            </a:pPr>
            <a:r>
              <a:rPr lang="en-US" dirty="0"/>
              <a:t>3- Checking for hypoglycemia .</a:t>
            </a:r>
          </a:p>
          <a:p>
            <a:pPr marL="0" indent="0" algn="l">
              <a:buNone/>
            </a:pPr>
            <a:r>
              <a:rPr lang="en-US" dirty="0"/>
              <a:t>4- Monitoring of oxygen levels .</a:t>
            </a:r>
          </a:p>
          <a:p>
            <a:pPr marL="0" indent="0" algn="l">
              <a:buNone/>
            </a:pPr>
            <a:endParaRPr lang="ar-SA" dirty="0"/>
          </a:p>
        </p:txBody>
      </p:sp>
    </p:spTree>
    <p:extLst>
      <p:ext uri="{BB962C8B-B14F-4D97-AF65-F5344CB8AC3E}">
        <p14:creationId xmlns:p14="http://schemas.microsoft.com/office/powerpoint/2010/main" val="41378722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sz="5400" dirty="0">
                <a:solidFill>
                  <a:srgbClr val="FF0000"/>
                </a:solidFill>
              </a:rPr>
              <a:t>Prophylactic Measures</a:t>
            </a:r>
            <a:endParaRPr lang="ar-SA" sz="5400" dirty="0">
              <a:solidFill>
                <a:srgbClr val="FF0000"/>
              </a:solidFill>
            </a:endParaRPr>
          </a:p>
        </p:txBody>
      </p:sp>
      <p:sp>
        <p:nvSpPr>
          <p:cNvPr id="3" name="Content Placeholder 2"/>
          <p:cNvSpPr>
            <a:spLocks noGrp="1"/>
          </p:cNvSpPr>
          <p:nvPr>
            <p:ph idx="1"/>
          </p:nvPr>
        </p:nvSpPr>
        <p:spPr>
          <a:xfrm>
            <a:off x="203200" y="1600200"/>
            <a:ext cx="11785600" cy="5105400"/>
          </a:xfrm>
        </p:spPr>
        <p:txBody>
          <a:bodyPr/>
          <a:lstStyle/>
          <a:p>
            <a:pPr marL="0" indent="0" algn="l">
              <a:buNone/>
            </a:pPr>
            <a:r>
              <a:rPr lang="en-US" sz="2400" dirty="0"/>
              <a:t> 1- frequent prenatal evaluations of all women with diabetes and pregnant women with gestational diabetes</a:t>
            </a:r>
          </a:p>
          <a:p>
            <a:pPr marL="0" indent="0" algn="l">
              <a:buNone/>
            </a:pPr>
            <a:endParaRPr lang="en-US" sz="2400" dirty="0"/>
          </a:p>
          <a:p>
            <a:pPr marL="0" indent="0" algn="l">
              <a:buNone/>
            </a:pPr>
            <a:r>
              <a:rPr lang="en-US" sz="2400" dirty="0"/>
              <a:t>2- evaluation of fetal maturity</a:t>
            </a:r>
          </a:p>
          <a:p>
            <a:pPr marL="0" indent="0" algn="l">
              <a:buNone/>
            </a:pPr>
            <a:endParaRPr lang="en-US" sz="2400" dirty="0"/>
          </a:p>
          <a:p>
            <a:pPr marL="0" indent="0" algn="l">
              <a:buNone/>
            </a:pPr>
            <a:r>
              <a:rPr lang="en-US" sz="2400" dirty="0"/>
              <a:t>3- biophysical profile</a:t>
            </a:r>
          </a:p>
          <a:p>
            <a:pPr marL="0" indent="0" algn="l">
              <a:buNone/>
            </a:pPr>
            <a:endParaRPr lang="en-US" sz="2400" dirty="0"/>
          </a:p>
          <a:p>
            <a:pPr marL="0" indent="0" algn="l">
              <a:buNone/>
            </a:pPr>
            <a:r>
              <a:rPr lang="en-US" sz="2400" dirty="0"/>
              <a:t>4- </a:t>
            </a:r>
            <a:r>
              <a:rPr lang="en-US" sz="2400" dirty="0" err="1"/>
              <a:t>doppler</a:t>
            </a:r>
            <a:r>
              <a:rPr lang="en-US" sz="2400" dirty="0"/>
              <a:t> </a:t>
            </a:r>
            <a:r>
              <a:rPr lang="en-US" sz="2400" dirty="0" err="1"/>
              <a:t>velocimetry</a:t>
            </a:r>
            <a:endParaRPr lang="en-US" sz="2400" dirty="0"/>
          </a:p>
          <a:p>
            <a:pPr marL="0" indent="0" algn="l">
              <a:buNone/>
            </a:pPr>
            <a:endParaRPr lang="en-US" sz="2400" dirty="0"/>
          </a:p>
          <a:p>
            <a:pPr marL="0" indent="0" algn="l">
              <a:buNone/>
            </a:pPr>
            <a:r>
              <a:rPr lang="en-US" sz="2400" dirty="0"/>
              <a:t>5- planning of the delivery of these infants in hospitals where expert obstetric and pediatric care is continuously available</a:t>
            </a:r>
            <a:endParaRPr lang="ar-SA" sz="2400" dirty="0"/>
          </a:p>
        </p:txBody>
      </p:sp>
    </p:spTree>
    <p:extLst>
      <p:ext uri="{BB962C8B-B14F-4D97-AF65-F5344CB8AC3E}">
        <p14:creationId xmlns:p14="http://schemas.microsoft.com/office/powerpoint/2010/main" val="38580312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840658" y="1600200"/>
            <a:ext cx="10663084" cy="5105400"/>
          </a:xfrm>
        </p:spPr>
        <p:txBody>
          <a:bodyPr/>
          <a:lstStyle/>
          <a:p>
            <a:pPr marL="0" indent="0" algn="l">
              <a:buNone/>
            </a:pPr>
            <a:r>
              <a:rPr lang="en-US" dirty="0"/>
              <a:t>- Women with type 1 diabetes who have tight glucose control during pregnancy (average daily glucose levels &lt;95 mg/</a:t>
            </a:r>
            <a:r>
              <a:rPr lang="en-US" dirty="0" err="1"/>
              <a:t>dL</a:t>
            </a:r>
            <a:r>
              <a:rPr lang="en-US" dirty="0"/>
              <a:t>) deliver infants with birth weights and anthropomorphic features similar to those of infants of </a:t>
            </a:r>
            <a:r>
              <a:rPr lang="en-US" dirty="0" err="1"/>
              <a:t>nondiabetic</a:t>
            </a:r>
            <a:r>
              <a:rPr lang="en-US" dirty="0"/>
              <a:t> mothers</a:t>
            </a:r>
            <a:endParaRPr lang="ar-SA" dirty="0"/>
          </a:p>
        </p:txBody>
      </p:sp>
    </p:spTree>
    <p:extLst>
      <p:ext uri="{BB962C8B-B14F-4D97-AF65-F5344CB8AC3E}">
        <p14:creationId xmlns:p14="http://schemas.microsoft.com/office/powerpoint/2010/main" val="7086185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887200" cy="1143000"/>
          </a:xfrm>
        </p:spPr>
        <p:txBody>
          <a:bodyPr/>
          <a:lstStyle/>
          <a:p>
            <a:r>
              <a:rPr lang="en-US" dirty="0">
                <a:solidFill>
                  <a:srgbClr val="FF0000"/>
                </a:solidFill>
              </a:rPr>
              <a:t>Cont.</a:t>
            </a:r>
            <a:endParaRPr lang="ar-SA" dirty="0">
              <a:solidFill>
                <a:srgbClr val="FF0000"/>
              </a:solidFill>
            </a:endParaRPr>
          </a:p>
        </p:txBody>
      </p:sp>
      <p:sp>
        <p:nvSpPr>
          <p:cNvPr id="3" name="Content Placeholder 2"/>
          <p:cNvSpPr>
            <a:spLocks noGrp="1"/>
          </p:cNvSpPr>
          <p:nvPr>
            <p:ph idx="1"/>
          </p:nvPr>
        </p:nvSpPr>
        <p:spPr>
          <a:xfrm>
            <a:off x="203200" y="1600200"/>
            <a:ext cx="11887200" cy="5105400"/>
          </a:xfrm>
        </p:spPr>
        <p:txBody>
          <a:bodyPr/>
          <a:lstStyle/>
          <a:p>
            <a:pPr algn="l" rtl="0"/>
            <a:r>
              <a:rPr lang="en-US" sz="2400" dirty="0"/>
              <a:t> Treatment of gestational diabetes also reduces complications; </a:t>
            </a:r>
            <a:endParaRPr lang="en-US" sz="2400" dirty="0" smtClean="0"/>
          </a:p>
          <a:p>
            <a:pPr algn="l" rtl="0"/>
            <a:r>
              <a:rPr lang="en-US" sz="2400" dirty="0" smtClean="0"/>
              <a:t>dietary </a:t>
            </a:r>
            <a:r>
              <a:rPr lang="en-US" sz="2400" dirty="0"/>
              <a:t>advice, glucose monitoring, metformin, and insulin therapy as needed </a:t>
            </a:r>
            <a:r>
              <a:rPr lang="en-US" sz="2400" dirty="0" smtClean="0"/>
              <a:t>                decrease </a:t>
            </a:r>
            <a:r>
              <a:rPr lang="en-US" sz="2400" dirty="0"/>
              <a:t>the rate of serious perinatal </a:t>
            </a:r>
            <a:r>
              <a:rPr lang="en-US" sz="2400" dirty="0" smtClean="0"/>
              <a:t>outcomes:</a:t>
            </a:r>
          </a:p>
          <a:p>
            <a:pPr marL="0" indent="0" algn="l" rtl="0">
              <a:buNone/>
            </a:pPr>
            <a:r>
              <a:rPr lang="en-US" sz="2400" dirty="0" smtClean="0"/>
              <a:t>    </a:t>
            </a:r>
            <a:r>
              <a:rPr lang="en-US" sz="2400" dirty="0"/>
              <a:t>(death, shoulder dystocia, </a:t>
            </a:r>
            <a:r>
              <a:rPr lang="en-US" sz="2400" dirty="0" smtClean="0"/>
              <a:t>bone fracture</a:t>
            </a:r>
            <a:r>
              <a:rPr lang="en-US" sz="2400" dirty="0"/>
              <a:t>, or nerve palsy).</a:t>
            </a:r>
          </a:p>
          <a:p>
            <a:pPr marL="0" indent="0" algn="l" rtl="0">
              <a:buNone/>
            </a:pPr>
            <a:endParaRPr lang="en-US" sz="2400" dirty="0"/>
          </a:p>
          <a:p>
            <a:pPr algn="l" rtl="0"/>
            <a:r>
              <a:rPr lang="en-US" sz="2400" dirty="0"/>
              <a:t> Women with gestational diabetes may also </a:t>
            </a:r>
            <a:r>
              <a:rPr lang="en-US" sz="2400" dirty="0" smtClean="0"/>
              <a:t>be treated </a:t>
            </a:r>
            <a:r>
              <a:rPr lang="en-US" sz="2400" dirty="0"/>
              <a:t>successfully with glyburide, which may not cross the placenta. In these mothers, the incidence of macrosomia and neonatal hypoglycemia is similar to that in mothers with insulin-treated </a:t>
            </a:r>
            <a:r>
              <a:rPr lang="en-US" sz="2400" dirty="0" smtClean="0"/>
              <a:t>gestational diabetes</a:t>
            </a:r>
            <a:r>
              <a:rPr lang="en-US" sz="2400" dirty="0"/>
              <a:t>.</a:t>
            </a:r>
            <a:endParaRPr lang="ar-SA" sz="2400" dirty="0"/>
          </a:p>
        </p:txBody>
      </p:sp>
    </p:spTree>
    <p:extLst>
      <p:ext uri="{BB962C8B-B14F-4D97-AF65-F5344CB8AC3E}">
        <p14:creationId xmlns:p14="http://schemas.microsoft.com/office/powerpoint/2010/main" val="1838863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5" name="عنصر نائب للمحتوى 2"/>
          <p:cNvSpPr txBox="1">
            <a:spLocks/>
          </p:cNvSpPr>
          <p:nvPr/>
        </p:nvSpPr>
        <p:spPr bwMode="auto">
          <a:xfrm>
            <a:off x="1828801" y="1980877"/>
            <a:ext cx="8229600" cy="398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a:lstStyle>
          <a:p>
            <a:pPr algn="ctr" defTabSz="914400" rtl="0">
              <a:buFontTx/>
              <a:buNone/>
            </a:pPr>
            <a:r>
              <a:rPr lang="en-US" sz="15000" kern="0" smtClean="0">
                <a:latin typeface="Brush Script MT" pitchFamily="66" charset="0"/>
              </a:rPr>
              <a:t>Thank You</a:t>
            </a:r>
            <a:endParaRPr lang="en-US" sz="15000" kern="0" dirty="0">
              <a:latin typeface="Brush Script MT" pitchFamily="66" charset="0"/>
            </a:endParaRPr>
          </a:p>
        </p:txBody>
      </p:sp>
    </p:spTree>
    <p:extLst>
      <p:ext uri="{BB962C8B-B14F-4D97-AF65-F5344CB8AC3E}">
        <p14:creationId xmlns:p14="http://schemas.microsoft.com/office/powerpoint/2010/main" val="313220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2B156B-59AE-415F-B24B-8756D48BB977}" type="slidenum">
              <a:rPr lang="en-US" smtClean="0"/>
              <a:pPr/>
              <a:t>8</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71" y="480015"/>
            <a:ext cx="11237495" cy="5902699"/>
          </a:xfrm>
          <a:prstGeom prst="rect">
            <a:avLst/>
          </a:prstGeom>
        </p:spPr>
      </p:pic>
    </p:spTree>
    <p:extLst>
      <p:ext uri="{BB962C8B-B14F-4D97-AF65-F5344CB8AC3E}">
        <p14:creationId xmlns:p14="http://schemas.microsoft.com/office/powerpoint/2010/main" val="361152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nihms309330f2.jpg">
            <a:extLst>
              <a:ext uri="{FF2B5EF4-FFF2-40B4-BE49-F238E27FC236}">
                <a16:creationId xmlns:a16="http://schemas.microsoft.com/office/drawing/2014/main" id="{E3B60128-E665-4845-A1E6-547914903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022B156B-59AE-415F-B24B-8756D48BB977}" type="slidenum">
              <a:rPr lang="en-US" smtClean="0"/>
              <a:pPr/>
              <a:t>9</a:t>
            </a:fld>
            <a:endParaRPr lang="en-US" dirty="0"/>
          </a:p>
        </p:txBody>
      </p:sp>
    </p:spTree>
    <p:extLst>
      <p:ext uri="{BB962C8B-B14F-4D97-AF65-F5344CB8AC3E}">
        <p14:creationId xmlns:p14="http://schemas.microsoft.com/office/powerpoint/2010/main" val="3897850528"/>
      </p:ext>
    </p:extLst>
  </p:cSld>
  <p:clrMapOvr>
    <a:masterClrMapping/>
  </p:clrMapOvr>
  <p:transition spd="med">
    <p:fade/>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4345</TotalTime>
  <Words>3678</Words>
  <Application>Microsoft Office PowerPoint</Application>
  <PresentationFormat>Widescreen</PresentationFormat>
  <Paragraphs>401</Paragraphs>
  <Slides>76</Slides>
  <Notes>4</Notes>
  <HiddenSlides>0</HiddenSlides>
  <MMClips>0</MMClips>
  <ScaleCrop>false</ScaleCrop>
  <HeadingPairs>
    <vt:vector size="6" baseType="variant">
      <vt:variant>
        <vt:lpstr>Fonts Used</vt:lpstr>
      </vt:variant>
      <vt:variant>
        <vt:i4>9</vt:i4>
      </vt:variant>
      <vt:variant>
        <vt:lpstr>Theme</vt:lpstr>
      </vt:variant>
      <vt:variant>
        <vt:i4>27</vt:i4>
      </vt:variant>
      <vt:variant>
        <vt:lpstr>Slide Titles</vt:lpstr>
      </vt:variant>
      <vt:variant>
        <vt:i4>76</vt:i4>
      </vt:variant>
    </vt:vector>
  </HeadingPairs>
  <TitlesOfParts>
    <vt:vector size="112" baseType="lpstr">
      <vt:lpstr>Aharoni</vt:lpstr>
      <vt:lpstr>Arial</vt:lpstr>
      <vt:lpstr>Arial Black</vt:lpstr>
      <vt:lpstr>BrandonGrotesque</vt:lpstr>
      <vt:lpstr>BrandonTextRegular</vt:lpstr>
      <vt:lpstr>Brush Script MT</vt:lpstr>
      <vt:lpstr>Calibri</vt:lpstr>
      <vt:lpstr>Rockwell</vt:lpstr>
      <vt:lpstr>Times New Roman</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8_Diseño predeterminado</vt:lpstr>
      <vt:lpstr>9_Diseño predeterminado</vt:lpstr>
      <vt:lpstr>10_Diseño predeterminado</vt:lpstr>
      <vt:lpstr>11_Diseño predeterminado</vt:lpstr>
      <vt:lpstr>13_Diseño predeterminado</vt:lpstr>
      <vt:lpstr>14_Diseño predeterminado</vt:lpstr>
      <vt:lpstr>15_Diseño predeterminado</vt:lpstr>
      <vt:lpstr>16_Diseño predeterminado</vt:lpstr>
      <vt:lpstr>17_Diseño predeterminado</vt:lpstr>
      <vt:lpstr>18_Diseño predeterminado</vt:lpstr>
      <vt:lpstr>19_Diseño predeterminado</vt:lpstr>
      <vt:lpstr>20_Diseño predeterminado</vt:lpstr>
      <vt:lpstr>21_Diseño predeterminado</vt:lpstr>
      <vt:lpstr>22_Diseño predeterminado</vt:lpstr>
      <vt:lpstr>23_Diseño predeterminado</vt:lpstr>
      <vt:lpstr>24_Diseño predeterminado</vt:lpstr>
      <vt:lpstr>25_Diseño predeterminado</vt:lpstr>
      <vt:lpstr>26_Diseño predeterminado</vt:lpstr>
      <vt:lpstr>27_Diseño predeterminado</vt:lpstr>
      <vt:lpstr>INFANTS OF DIABETIC MOTHERS AND HYPOGLYCEMIA</vt:lpstr>
      <vt:lpstr>SUBJECTS TO BE COVERD </vt:lpstr>
      <vt:lpstr>INTRODUCTION </vt:lpstr>
      <vt:lpstr>Diabetes in pregnancy </vt:lpstr>
      <vt:lpstr>PowerPoint Presentation</vt:lpstr>
      <vt:lpstr>PowerPoint Presentation</vt:lpstr>
      <vt:lpstr>PowerPoint Presentation</vt:lpstr>
      <vt:lpstr>PowerPoint Presentation</vt:lpstr>
      <vt:lpstr>PowerPoint Presentation</vt:lpstr>
      <vt:lpstr>GDM</vt:lpstr>
      <vt:lpstr>PreGDM :</vt:lpstr>
      <vt:lpstr>Why is diabetes in pregnancy a concern? </vt:lpstr>
      <vt:lpstr>PowerPoint Presentation</vt:lpstr>
      <vt:lpstr>Complications </vt:lpstr>
      <vt:lpstr>Intrauterine growth restriction :</vt:lpstr>
      <vt:lpstr>PowerPoint Presentation</vt:lpstr>
      <vt:lpstr>Fetal macrosomia </vt:lpstr>
      <vt:lpstr>PowerPoint Presentation</vt:lpstr>
      <vt:lpstr>Complications of macrosomia </vt:lpstr>
      <vt:lpstr>Hypoglycemia </vt:lpstr>
      <vt:lpstr>PowerPoint Presentation</vt:lpstr>
      <vt:lpstr>PowerPoint Presentation</vt:lpstr>
      <vt:lpstr>PowerPoint Presentation</vt:lpstr>
      <vt:lpstr>PowerPoint Presentation</vt:lpstr>
      <vt:lpstr>HYPOCALCEMIA AND HYPOMAGNESEMIA </vt:lpstr>
      <vt:lpstr>PowerPoint Presentation</vt:lpstr>
      <vt:lpstr>Pulmonary disease </vt:lpstr>
      <vt:lpstr>PowerPoint Presentation</vt:lpstr>
      <vt:lpstr>PowerPoint Presentation</vt:lpstr>
      <vt:lpstr>Cardiac, neural and other complication</vt:lpstr>
      <vt:lpstr>PowerPoint Presentation</vt:lpstr>
      <vt:lpstr>Cardiovascular abnormalities :</vt:lpstr>
      <vt:lpstr>PowerPoint Presentation</vt:lpstr>
      <vt:lpstr>Neurological defects :</vt:lpstr>
      <vt:lpstr>Neurological defects</vt:lpstr>
      <vt:lpstr>Other associated complications</vt:lpstr>
      <vt:lpstr>Hematological abnormalities and hyperbilirubinemia</vt:lpstr>
      <vt:lpstr>PowerPoint Presentation</vt:lpstr>
      <vt:lpstr>Work up</vt:lpstr>
      <vt:lpstr>CBC count </vt:lpstr>
      <vt:lpstr>Glucose concentration (serum or whole-blood) </vt:lpstr>
      <vt:lpstr>PowerPoint Presentation</vt:lpstr>
      <vt:lpstr>Bilirubin level (serum, total and unconjugated) </vt:lpstr>
      <vt:lpstr>PowerPoint Presentation</vt:lpstr>
      <vt:lpstr>Fetal macrosomia</vt:lpstr>
      <vt:lpstr>small left bowel syndrome</vt:lpstr>
      <vt:lpstr>PowerPoint Presentation</vt:lpstr>
      <vt:lpstr>PowerPoint Presentation</vt:lpstr>
      <vt:lpstr>Sudden fetal death syndrome</vt:lpstr>
      <vt:lpstr>PowerPoint Presentation</vt:lpstr>
      <vt:lpstr>Act Fast in Treatment!</vt:lpstr>
      <vt:lpstr>When to do random blood sugar test ?</vt:lpstr>
      <vt:lpstr>The Goal of treatment</vt:lpstr>
      <vt:lpstr>Presentation and Treatment</vt:lpstr>
      <vt:lpstr>Is the baby is symptomatic or not ? </vt:lpstr>
      <vt:lpstr>If the patient is Asymptomatic </vt:lpstr>
      <vt:lpstr>Cont.</vt:lpstr>
      <vt:lpstr>How much will I feed the baby to maintain normal B.S ? </vt:lpstr>
      <vt:lpstr>Example</vt:lpstr>
      <vt:lpstr>Cont.</vt:lpstr>
      <vt:lpstr>Indications for I.V glucose </vt:lpstr>
      <vt:lpstr>What if seizures are present??</vt:lpstr>
      <vt:lpstr>Important Informations</vt:lpstr>
      <vt:lpstr>Determination Of Fluid Type</vt:lpstr>
      <vt:lpstr>Cont.</vt:lpstr>
      <vt:lpstr>If the Baby is still hypoglycemic , what is next step ? </vt:lpstr>
      <vt:lpstr>If after 30 minutes still hypoglycemic ? </vt:lpstr>
      <vt:lpstr>If still not responding</vt:lpstr>
      <vt:lpstr>If the baby is still not responding</vt:lpstr>
      <vt:lpstr>If still not responding ?</vt:lpstr>
      <vt:lpstr>Other Measures of treatment</vt:lpstr>
      <vt:lpstr>Treatment of the SGA baby :</vt:lpstr>
      <vt:lpstr>Prophylactic Measures</vt:lpstr>
      <vt:lpstr>Cont.</vt:lpstr>
      <vt:lpstr>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INFANTS OF DIABETIC MOTHERS AND HYPOGLYCEMIA</dc:title>
  <dc:creator>user</dc:creator>
  <cp:lastModifiedBy>Saeed Abdelkamel</cp:lastModifiedBy>
  <cp:revision>202</cp:revision>
  <dcterms:created xsi:type="dcterms:W3CDTF">2018-06-29T12:03:44Z</dcterms:created>
  <dcterms:modified xsi:type="dcterms:W3CDTF">2019-11-05T16:11:33Z</dcterms:modified>
</cp:coreProperties>
</file>