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38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 /><Relationship Id="rId13" Type="http://schemas.openxmlformats.org/officeDocument/2006/relationships/slide" Target="slides/slide9.xml" /><Relationship Id="rId18" Type="http://schemas.openxmlformats.org/officeDocument/2006/relationships/slide" Target="slides/slide14.xml" /><Relationship Id="rId26" Type="http://schemas.openxmlformats.org/officeDocument/2006/relationships/slide" Target="slides/slide22.xml" /><Relationship Id="rId39" Type="http://schemas.openxmlformats.org/officeDocument/2006/relationships/presProps" Target="presProps.xml" /><Relationship Id="rId3" Type="http://schemas.openxmlformats.org/officeDocument/2006/relationships/customXml" Target="../customXml/item3.xml" /><Relationship Id="rId21" Type="http://schemas.openxmlformats.org/officeDocument/2006/relationships/slide" Target="slides/slide17.xml" /><Relationship Id="rId34" Type="http://schemas.openxmlformats.org/officeDocument/2006/relationships/slide" Target="slides/slide30.xml" /><Relationship Id="rId42" Type="http://schemas.openxmlformats.org/officeDocument/2006/relationships/tableStyles" Target="tableStyles.xml" /><Relationship Id="rId7" Type="http://schemas.openxmlformats.org/officeDocument/2006/relationships/slide" Target="slides/slide3.xml" /><Relationship Id="rId12" Type="http://schemas.openxmlformats.org/officeDocument/2006/relationships/slide" Target="slides/slide8.xml" /><Relationship Id="rId17" Type="http://schemas.openxmlformats.org/officeDocument/2006/relationships/slide" Target="slides/slide13.xml" /><Relationship Id="rId25" Type="http://schemas.openxmlformats.org/officeDocument/2006/relationships/slide" Target="slides/slide21.xml" /><Relationship Id="rId33" Type="http://schemas.openxmlformats.org/officeDocument/2006/relationships/slide" Target="slides/slide29.xml" /><Relationship Id="rId38" Type="http://schemas.openxmlformats.org/officeDocument/2006/relationships/notesMaster" Target="notesMasters/notesMaster1.xml" /><Relationship Id="rId2" Type="http://schemas.openxmlformats.org/officeDocument/2006/relationships/customXml" Target="../customXml/item2.xml" /><Relationship Id="rId16" Type="http://schemas.openxmlformats.org/officeDocument/2006/relationships/slide" Target="slides/slide12.xml" /><Relationship Id="rId20" Type="http://schemas.openxmlformats.org/officeDocument/2006/relationships/slide" Target="slides/slide16.xml" /><Relationship Id="rId29" Type="http://schemas.openxmlformats.org/officeDocument/2006/relationships/slide" Target="slides/slide25.xml" /><Relationship Id="rId41" Type="http://schemas.openxmlformats.org/officeDocument/2006/relationships/theme" Target="theme/theme1.xml" /><Relationship Id="rId1" Type="http://schemas.openxmlformats.org/officeDocument/2006/relationships/customXml" Target="../customXml/item1.xml" /><Relationship Id="rId6" Type="http://schemas.openxmlformats.org/officeDocument/2006/relationships/slide" Target="slides/slide2.xml" /><Relationship Id="rId11" Type="http://schemas.openxmlformats.org/officeDocument/2006/relationships/slide" Target="slides/slide7.xml" /><Relationship Id="rId24" Type="http://schemas.openxmlformats.org/officeDocument/2006/relationships/slide" Target="slides/slide20.xml" /><Relationship Id="rId32" Type="http://schemas.openxmlformats.org/officeDocument/2006/relationships/slide" Target="slides/slide28.xml" /><Relationship Id="rId37" Type="http://schemas.openxmlformats.org/officeDocument/2006/relationships/slide" Target="slides/slide33.xml" /><Relationship Id="rId40" Type="http://schemas.openxmlformats.org/officeDocument/2006/relationships/viewProps" Target="viewProps.xml" /><Relationship Id="rId5" Type="http://schemas.openxmlformats.org/officeDocument/2006/relationships/slide" Target="slides/slide1.xml" /><Relationship Id="rId15" Type="http://schemas.openxmlformats.org/officeDocument/2006/relationships/slide" Target="slides/slide11.xml" /><Relationship Id="rId23" Type="http://schemas.openxmlformats.org/officeDocument/2006/relationships/slide" Target="slides/slide19.xml" /><Relationship Id="rId28" Type="http://schemas.openxmlformats.org/officeDocument/2006/relationships/slide" Target="slides/slide24.xml" /><Relationship Id="rId36" Type="http://schemas.openxmlformats.org/officeDocument/2006/relationships/slide" Target="slides/slide32.xml" /><Relationship Id="rId10" Type="http://schemas.openxmlformats.org/officeDocument/2006/relationships/slide" Target="slides/slide6.xml" /><Relationship Id="rId19" Type="http://schemas.openxmlformats.org/officeDocument/2006/relationships/slide" Target="slides/slide15.xml" /><Relationship Id="rId31" Type="http://schemas.openxmlformats.org/officeDocument/2006/relationships/slide" Target="slides/slide27.xml" /><Relationship Id="rId4" Type="http://schemas.openxmlformats.org/officeDocument/2006/relationships/slideMaster" Target="slideMasters/slideMaster1.xml" /><Relationship Id="rId9" Type="http://schemas.openxmlformats.org/officeDocument/2006/relationships/slide" Target="slides/slide5.xml" /><Relationship Id="rId14" Type="http://schemas.openxmlformats.org/officeDocument/2006/relationships/slide" Target="slides/slide10.xml" /><Relationship Id="rId22" Type="http://schemas.openxmlformats.org/officeDocument/2006/relationships/slide" Target="slides/slide18.xml" /><Relationship Id="rId27" Type="http://schemas.openxmlformats.org/officeDocument/2006/relationships/slide" Target="slides/slide23.xml" /><Relationship Id="rId30" Type="http://schemas.openxmlformats.org/officeDocument/2006/relationships/slide" Target="slides/slide26.xml" /><Relationship Id="rId35" Type="http://schemas.openxmlformats.org/officeDocument/2006/relationships/slide" Target="slides/slide3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D3D7ED-3815-4466-8B40-07730E83C439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0CB2E3-6FE1-429B-BC7F-980D81C43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334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11/21/2021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11/21/2021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11/21/2021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11/21/2021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11/21/2021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11/21/2021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11/21/2021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11/21/2021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11/21/2021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11/21/2021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11/21/2021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11/21/2021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11/21/2021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11/21/2021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11/21/2021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11/21/2021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11/21/2021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19" Type="http://schemas.openxmlformats.org/officeDocument/2006/relationships/image" Target="../media/image1.jpeg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11/21/2021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4" y="2099733"/>
            <a:ext cx="9173901" cy="1158622"/>
          </a:xfrm>
        </p:spPr>
        <p:txBody>
          <a:bodyPr/>
          <a:lstStyle/>
          <a:p>
            <a:r>
              <a:rPr lang="en-US" b="1" dirty="0"/>
              <a:t>Treatment of Heart Failure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114800"/>
            <a:ext cx="8825658" cy="1524000"/>
          </a:xfrm>
        </p:spPr>
        <p:txBody>
          <a:bodyPr>
            <a:normAutofit lnSpcReduction="10000"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Dr Mohammed Al-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Sbou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Professor of Clinical Pharmacology</a:t>
            </a: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Mutah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  <a:ea typeface="+mn-ea"/>
                <a:cs typeface="Arial"/>
              </a:rPr>
              <a:t> University- Faculty of Medicine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003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7529" y="1411549"/>
            <a:ext cx="9998150" cy="706964"/>
          </a:xfrm>
        </p:spPr>
        <p:txBody>
          <a:bodyPr/>
          <a:lstStyle/>
          <a:p>
            <a:pPr algn="ctr"/>
            <a:r>
              <a:rPr lang="en-US" b="1" dirty="0"/>
              <a:t>Angiotensin-converting enzyme inhibitors (ACEIs)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8337" y="2603500"/>
            <a:ext cx="11127347" cy="3416300"/>
          </a:xfrm>
        </p:spPr>
        <p:txBody>
          <a:bodyPr>
            <a:normAutofit lnSpcReduction="10000"/>
          </a:bodyPr>
          <a:lstStyle/>
          <a:p>
            <a:r>
              <a:rPr lang="en-US" sz="2800" b="1" dirty="0"/>
              <a:t>Captopril, Enalapril, </a:t>
            </a:r>
            <a:r>
              <a:rPr lang="en-US" sz="2800" b="1" dirty="0" err="1"/>
              <a:t>Fosinopril</a:t>
            </a:r>
            <a:r>
              <a:rPr lang="en-US" sz="2800" b="1" dirty="0"/>
              <a:t>, Ramipril</a:t>
            </a:r>
          </a:p>
          <a:p>
            <a:r>
              <a:rPr lang="en-US" sz="2800" b="1" dirty="0"/>
              <a:t>Are the drugs of choice in HF</a:t>
            </a:r>
          </a:p>
          <a:p>
            <a:r>
              <a:rPr lang="en-US" sz="2800" dirty="0"/>
              <a:t>The use of ACEIs </a:t>
            </a:r>
            <a:r>
              <a:rPr lang="en-US" sz="2800" b="1" dirty="0"/>
              <a:t>has significantly decreased both morbidity and mortality </a:t>
            </a:r>
          </a:p>
          <a:p>
            <a:r>
              <a:rPr lang="en-US" sz="2800" dirty="0"/>
              <a:t>Block the enzyme that cleaves </a:t>
            </a:r>
            <a:r>
              <a:rPr lang="en-US" sz="2800" b="1" dirty="0"/>
              <a:t>angiotensin I to angiotensin II</a:t>
            </a:r>
          </a:p>
          <a:p>
            <a:r>
              <a:rPr lang="en-US" sz="2800" dirty="0"/>
              <a:t>Increase levels of bradykinin</a:t>
            </a:r>
          </a:p>
          <a:p>
            <a:r>
              <a:rPr lang="en-US" sz="2800" dirty="0"/>
              <a:t>Decrease secretion of aldosterone</a:t>
            </a:r>
          </a:p>
        </p:txBody>
      </p:sp>
    </p:spTree>
    <p:extLst>
      <p:ext uri="{BB962C8B-B14F-4D97-AF65-F5344CB8AC3E}">
        <p14:creationId xmlns:p14="http://schemas.microsoft.com/office/powerpoint/2010/main" val="2795125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10603457" cy="3416300"/>
          </a:xfrm>
        </p:spPr>
        <p:txBody>
          <a:bodyPr/>
          <a:lstStyle/>
          <a:p>
            <a:r>
              <a:rPr lang="en-US" sz="2800" dirty="0"/>
              <a:t>Decrease output of sympathetic system</a:t>
            </a:r>
          </a:p>
          <a:p>
            <a:r>
              <a:rPr lang="en-US" sz="2800" dirty="0"/>
              <a:t>Reduce sodium and water retention</a:t>
            </a:r>
          </a:p>
          <a:p>
            <a:r>
              <a:rPr lang="en-US" sz="2800" dirty="0"/>
              <a:t>Increased the vasodilatation of vascular smooth muscle</a:t>
            </a:r>
          </a:p>
          <a:p>
            <a:r>
              <a:rPr lang="en-US" sz="2800" dirty="0"/>
              <a:t>Decreased preload and afterload</a:t>
            </a:r>
          </a:p>
          <a:p>
            <a:r>
              <a:rPr lang="en-US" sz="2800" dirty="0"/>
              <a:t>Increased cardiac output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153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		</a:t>
            </a:r>
            <a:r>
              <a:rPr lang="en-US" b="1" dirty="0"/>
              <a:t>Indication ACE inhibitors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003" y="2603500"/>
            <a:ext cx="11668259" cy="3416300"/>
          </a:xfrm>
        </p:spPr>
        <p:txBody>
          <a:bodyPr>
            <a:normAutofit/>
          </a:bodyPr>
          <a:lstStyle/>
          <a:p>
            <a:r>
              <a:rPr lang="en-US" sz="2800" dirty="0"/>
              <a:t>ACE inhibitors are used in patients with mild dyspnea on exertion</a:t>
            </a:r>
          </a:p>
          <a:p>
            <a:r>
              <a:rPr lang="en-US" sz="2800" dirty="0"/>
              <a:t>Asymptomatic patients with ejection fraction less than 35%</a:t>
            </a:r>
          </a:p>
          <a:p>
            <a:r>
              <a:rPr lang="en-US" sz="2800" dirty="0"/>
              <a:t>Patients who had recent MI</a:t>
            </a:r>
          </a:p>
          <a:p>
            <a:r>
              <a:rPr lang="en-US" sz="2800" dirty="0"/>
              <a:t>Treatment of HTN</a:t>
            </a:r>
          </a:p>
        </p:txBody>
      </p:sp>
    </p:spTree>
    <p:extLst>
      <p:ext uri="{BB962C8B-B14F-4D97-AF65-F5344CB8AC3E}">
        <p14:creationId xmlns:p14="http://schemas.microsoft.com/office/powerpoint/2010/main" val="27399603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Pharmacokinetics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9702" y="2603500"/>
            <a:ext cx="11088710" cy="3416300"/>
          </a:xfrm>
        </p:spPr>
        <p:txBody>
          <a:bodyPr/>
          <a:lstStyle/>
          <a:p>
            <a:r>
              <a:rPr lang="en-US" sz="2800" dirty="0"/>
              <a:t>Should be taken on empty stomach</a:t>
            </a:r>
          </a:p>
          <a:p>
            <a:r>
              <a:rPr lang="en-US" sz="2800" dirty="0"/>
              <a:t>ACE inhibitors (except captopril)are </a:t>
            </a:r>
            <a:r>
              <a:rPr lang="en-US" sz="2800" b="1" dirty="0"/>
              <a:t>pro-drugs </a:t>
            </a:r>
            <a:r>
              <a:rPr lang="en-US" sz="2800" dirty="0"/>
              <a:t>that require activation by hydrolysis via hepatic enzymes</a:t>
            </a:r>
          </a:p>
          <a:p>
            <a:r>
              <a:rPr lang="en-US" sz="2800" dirty="0"/>
              <a:t>Plasma half-life </a:t>
            </a:r>
            <a:r>
              <a:rPr lang="en-US" sz="2800" b="1" dirty="0"/>
              <a:t>2-12 </a:t>
            </a:r>
            <a:r>
              <a:rPr lang="en-US" sz="2800" b="1" dirty="0" err="1"/>
              <a:t>hrs</a:t>
            </a:r>
            <a:endParaRPr lang="en-US" sz="2800" b="1" dirty="0"/>
          </a:p>
          <a:p>
            <a:r>
              <a:rPr lang="en-US" sz="2800" dirty="0"/>
              <a:t>New compounds </a:t>
            </a:r>
            <a:r>
              <a:rPr lang="en-US" sz="2800" b="1" dirty="0" err="1"/>
              <a:t>ramipril</a:t>
            </a:r>
            <a:r>
              <a:rPr lang="en-US" sz="2800" b="1" dirty="0"/>
              <a:t> </a:t>
            </a:r>
            <a:r>
              <a:rPr lang="en-US" sz="2800" dirty="0"/>
              <a:t>and </a:t>
            </a:r>
            <a:r>
              <a:rPr lang="en-US" sz="2800" b="1" dirty="0" err="1"/>
              <a:t>fosinopril</a:t>
            </a:r>
            <a:r>
              <a:rPr lang="en-US" sz="2800" dirty="0"/>
              <a:t> require </a:t>
            </a:r>
            <a:r>
              <a:rPr lang="en-US" sz="2800" b="1" dirty="0"/>
              <a:t>once daily dose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525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Adverse Effects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10603457" cy="3416300"/>
          </a:xfrm>
        </p:spPr>
        <p:txBody>
          <a:bodyPr>
            <a:noAutofit/>
          </a:bodyPr>
          <a:lstStyle/>
          <a:p>
            <a:r>
              <a:rPr lang="en-US" sz="2800" dirty="0"/>
              <a:t>Persistent dry cough</a:t>
            </a:r>
          </a:p>
          <a:p>
            <a:r>
              <a:rPr lang="en-US" sz="2800" dirty="0"/>
              <a:t>Postural hypotension</a:t>
            </a:r>
          </a:p>
          <a:p>
            <a:r>
              <a:rPr lang="en-US" sz="2800" dirty="0"/>
              <a:t>Renal insufficiency </a:t>
            </a:r>
          </a:p>
          <a:p>
            <a:r>
              <a:rPr lang="en-US" sz="2800" dirty="0"/>
              <a:t>Hyperkalemia</a:t>
            </a:r>
          </a:p>
          <a:p>
            <a:r>
              <a:rPr lang="en-US" sz="2800" dirty="0"/>
              <a:t>Angioedema</a:t>
            </a:r>
          </a:p>
          <a:p>
            <a:r>
              <a:rPr lang="en-US" sz="2800" dirty="0" err="1"/>
              <a:t>Fetotoxic</a:t>
            </a:r>
            <a:r>
              <a:rPr lang="en-US" sz="2800" dirty="0"/>
              <a:t> </a:t>
            </a:r>
            <a:r>
              <a:rPr lang="en-US" sz="2800" b="1" dirty="0"/>
              <a:t>(should be avoided during pregnancy)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637601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128214"/>
            <a:ext cx="8761413" cy="706964"/>
          </a:xfrm>
        </p:spPr>
        <p:txBody>
          <a:bodyPr/>
          <a:lstStyle/>
          <a:p>
            <a:r>
              <a:rPr lang="en-US" b="1" dirty="0"/>
              <a:t>Angiotensin-receptor blockers (ARBs)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6823" y="2438401"/>
            <a:ext cx="11050073" cy="4028660"/>
          </a:xfrm>
        </p:spPr>
        <p:txBody>
          <a:bodyPr>
            <a:normAutofit fontScale="92500"/>
          </a:bodyPr>
          <a:lstStyle/>
          <a:p>
            <a:r>
              <a:rPr lang="en-US" sz="2800" b="1" dirty="0"/>
              <a:t>Losartan, candesartan, Telmisartan, </a:t>
            </a:r>
            <a:r>
              <a:rPr lang="en-US" sz="2800" b="1" dirty="0" err="1"/>
              <a:t>valsrtan</a:t>
            </a:r>
            <a:endParaRPr lang="en-US" sz="2800" b="1" dirty="0"/>
          </a:p>
          <a:p>
            <a:r>
              <a:rPr lang="en-US" sz="2800" dirty="0"/>
              <a:t>Orally active potent competitive antagonists of angiotensin type 1 receptor</a:t>
            </a:r>
          </a:p>
          <a:p>
            <a:r>
              <a:rPr lang="en-US" sz="2800" dirty="0"/>
              <a:t>ARBs have advantage over ACE inhibitors of more </a:t>
            </a:r>
            <a:r>
              <a:rPr lang="en-US" sz="2800" b="1" dirty="0"/>
              <a:t>complete block of angiotensin action</a:t>
            </a:r>
            <a:r>
              <a:rPr lang="en-US" sz="2800" dirty="0"/>
              <a:t> and do </a:t>
            </a:r>
            <a:r>
              <a:rPr lang="en-US" sz="2800" b="1" dirty="0"/>
              <a:t>not affect </a:t>
            </a:r>
            <a:r>
              <a:rPr lang="en-US" sz="2800" b="1" dirty="0" err="1"/>
              <a:t>bradykinin</a:t>
            </a:r>
            <a:r>
              <a:rPr lang="en-US" sz="2800" b="1" dirty="0"/>
              <a:t> levels</a:t>
            </a:r>
          </a:p>
          <a:p>
            <a:r>
              <a:rPr lang="en-US" sz="2800" dirty="0"/>
              <a:t>Similar actions to ACE inhibitors</a:t>
            </a:r>
          </a:p>
          <a:p>
            <a:r>
              <a:rPr lang="en-US" sz="2800" dirty="0"/>
              <a:t>Are used in </a:t>
            </a:r>
            <a:r>
              <a:rPr lang="en-US" sz="2800" b="1" dirty="0"/>
              <a:t>patients who cannot tolerate ACE inhibitors </a:t>
            </a:r>
            <a:r>
              <a:rPr lang="en-US" sz="2800" dirty="0"/>
              <a:t>(severe cough, angioedema)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851882-EDB8-4464-B546-134CD749D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2159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3792" y="2603500"/>
            <a:ext cx="11487954" cy="3416300"/>
          </a:xfrm>
        </p:spPr>
        <p:txBody>
          <a:bodyPr>
            <a:normAutofit/>
          </a:bodyPr>
          <a:lstStyle/>
          <a:p>
            <a:r>
              <a:rPr lang="en-US" sz="2800" dirty="0"/>
              <a:t>Require only </a:t>
            </a:r>
            <a:r>
              <a:rPr lang="en-US" sz="2800" b="1" dirty="0"/>
              <a:t>once daily dose</a:t>
            </a:r>
          </a:p>
          <a:p>
            <a:r>
              <a:rPr lang="en-US" sz="2800" b="1" dirty="0"/>
              <a:t>Adverse effects: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800" dirty="0"/>
              <a:t>Similar to that of ACE inhibitors, however, </a:t>
            </a:r>
            <a:r>
              <a:rPr lang="en-US" sz="2800" b="1" dirty="0"/>
              <a:t>they do not produce cough</a:t>
            </a:r>
          </a:p>
          <a:p>
            <a:r>
              <a:rPr lang="en-US" sz="2800" b="1" dirty="0"/>
              <a:t>Contraindicated during pregnancy </a:t>
            </a:r>
          </a:p>
        </p:txBody>
      </p:sp>
    </p:spTree>
    <p:extLst>
      <p:ext uri="{BB962C8B-B14F-4D97-AF65-F5344CB8AC3E}">
        <p14:creationId xmlns:p14="http://schemas.microsoft.com/office/powerpoint/2010/main" val="15429332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B-Blockers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8034" y="2603501"/>
            <a:ext cx="11243256" cy="3280832"/>
          </a:xfrm>
        </p:spPr>
        <p:txBody>
          <a:bodyPr>
            <a:normAutofit fontScale="92500"/>
          </a:bodyPr>
          <a:lstStyle/>
          <a:p>
            <a:r>
              <a:rPr lang="en-US" sz="2800" b="1" dirty="0"/>
              <a:t>Carvedilol &amp; metoprolol</a:t>
            </a:r>
            <a:endParaRPr lang="en-US" sz="2800" dirty="0"/>
          </a:p>
          <a:p>
            <a:r>
              <a:rPr lang="en-US" sz="2800" dirty="0"/>
              <a:t>Several studies have demonstrated </a:t>
            </a:r>
            <a:r>
              <a:rPr lang="en-US" sz="2800" b="1" dirty="0"/>
              <a:t>improved systolic function &amp;</a:t>
            </a:r>
            <a:r>
              <a:rPr lang="en-US" sz="2800" dirty="0"/>
              <a:t> </a:t>
            </a:r>
            <a:r>
              <a:rPr lang="en-US" sz="2800" b="1" dirty="0"/>
              <a:t>reverse cardiac remodeling </a:t>
            </a:r>
            <a:r>
              <a:rPr lang="en-US" sz="2800" dirty="0"/>
              <a:t>in patients receiving B-blockers</a:t>
            </a:r>
          </a:p>
          <a:p>
            <a:r>
              <a:rPr lang="en-US" sz="2800" dirty="0"/>
              <a:t>Benefit of B-blockers is attributed to their ability to </a:t>
            </a:r>
            <a:r>
              <a:rPr lang="en-US" sz="2800" b="1" dirty="0"/>
              <a:t>prevent changes that occur because of chronic activation to sympathetic system </a:t>
            </a:r>
            <a:r>
              <a:rPr lang="en-US" sz="2800" dirty="0"/>
              <a:t>including </a:t>
            </a:r>
            <a:r>
              <a:rPr lang="en-US" sz="2800" b="1" dirty="0"/>
              <a:t>decreasing heart rate &amp;</a:t>
            </a:r>
            <a:r>
              <a:rPr lang="en-US" sz="2800" dirty="0"/>
              <a:t> </a:t>
            </a:r>
            <a:r>
              <a:rPr lang="en-US" sz="2800" b="1" dirty="0"/>
              <a:t>inhibiting release of renin</a:t>
            </a:r>
          </a:p>
          <a:p>
            <a:r>
              <a:rPr lang="en-US" sz="2800" dirty="0"/>
              <a:t>Are used in treatment of </a:t>
            </a:r>
            <a:r>
              <a:rPr lang="en-US" sz="2800" b="1" dirty="0"/>
              <a:t>chronic HF</a:t>
            </a:r>
          </a:p>
        </p:txBody>
      </p:sp>
    </p:spTree>
    <p:extLst>
      <p:ext uri="{BB962C8B-B14F-4D97-AF65-F5344CB8AC3E}">
        <p14:creationId xmlns:p14="http://schemas.microsoft.com/office/powerpoint/2010/main" val="35636682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914" y="2603500"/>
            <a:ext cx="11333408" cy="3416300"/>
          </a:xfrm>
        </p:spPr>
        <p:txBody>
          <a:bodyPr>
            <a:normAutofit/>
          </a:bodyPr>
          <a:lstStyle/>
          <a:p>
            <a:r>
              <a:rPr lang="en-US" sz="2800" dirty="0"/>
              <a:t>Two B-blockers have been approved: </a:t>
            </a:r>
            <a:r>
              <a:rPr lang="en-US" sz="2800" b="1" dirty="0"/>
              <a:t>Carvedilol &amp; metoprolol</a:t>
            </a:r>
          </a:p>
          <a:p>
            <a:r>
              <a:rPr lang="en-US" sz="2800" b="1" dirty="0" err="1"/>
              <a:t>Carvidolol</a:t>
            </a:r>
            <a:r>
              <a:rPr lang="en-US" sz="2800" b="1" dirty="0"/>
              <a:t>:</a:t>
            </a:r>
            <a:r>
              <a:rPr lang="en-US" sz="2800" dirty="0"/>
              <a:t> non-selective B-</a:t>
            </a:r>
            <a:r>
              <a:rPr lang="en-US" sz="2800" dirty="0" err="1"/>
              <a:t>adrenoreceptor</a:t>
            </a:r>
            <a:r>
              <a:rPr lang="en-US" sz="2800" dirty="0"/>
              <a:t> antagonist (blocks alpha </a:t>
            </a:r>
            <a:r>
              <a:rPr lang="en-US" sz="2800" dirty="0" err="1"/>
              <a:t>adrenoreceptor</a:t>
            </a:r>
            <a:r>
              <a:rPr lang="en-US" sz="2800" dirty="0"/>
              <a:t>)</a:t>
            </a:r>
          </a:p>
          <a:p>
            <a:r>
              <a:rPr lang="en-US" sz="2800" b="1" dirty="0" err="1"/>
              <a:t>Metoprolol</a:t>
            </a:r>
            <a:r>
              <a:rPr lang="en-US" sz="2800" b="1" dirty="0"/>
              <a:t>:</a:t>
            </a:r>
            <a:r>
              <a:rPr lang="en-US" sz="2800" dirty="0"/>
              <a:t> B1-selective antagonist</a:t>
            </a:r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378571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Diuretics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3944" y="2603500"/>
            <a:ext cx="10972800" cy="3416300"/>
          </a:xfrm>
        </p:spPr>
        <p:txBody>
          <a:bodyPr>
            <a:normAutofit fontScale="92500" lnSpcReduction="20000"/>
          </a:bodyPr>
          <a:lstStyle/>
          <a:p>
            <a:r>
              <a:rPr lang="en-US" sz="2800" b="1" dirty="0"/>
              <a:t>Hydrochlorothiazide, furosemide, bumetanide, metolazone </a:t>
            </a:r>
          </a:p>
          <a:p>
            <a:r>
              <a:rPr lang="en-US" sz="2800" dirty="0"/>
              <a:t>Relieve pulmonary congestion and peripheral edema</a:t>
            </a:r>
          </a:p>
          <a:p>
            <a:r>
              <a:rPr lang="en-US" sz="2800" dirty="0"/>
              <a:t>Useful in </a:t>
            </a:r>
            <a:r>
              <a:rPr lang="en-US" sz="2800" b="1" dirty="0"/>
              <a:t>reducing symptoms of volume overload </a:t>
            </a:r>
            <a:r>
              <a:rPr lang="en-US" sz="2800" dirty="0"/>
              <a:t>including orthopnea and paroxysmal nocturnal dyspnea</a:t>
            </a:r>
          </a:p>
          <a:p>
            <a:r>
              <a:rPr lang="en-US" sz="2800" b="1" dirty="0"/>
              <a:t>Decrease plasma volume </a:t>
            </a:r>
            <a:r>
              <a:rPr lang="en-US" sz="2800" dirty="0"/>
              <a:t>and subsequently venous return to heart </a:t>
            </a:r>
            <a:r>
              <a:rPr lang="en-US" sz="2800" b="1" dirty="0"/>
              <a:t>(preload), cardiac workload &amp;</a:t>
            </a:r>
            <a:r>
              <a:rPr lang="en-US" sz="2800" dirty="0"/>
              <a:t> </a:t>
            </a:r>
            <a:r>
              <a:rPr lang="en-US" sz="2800" b="1" dirty="0"/>
              <a:t>oxygen demand</a:t>
            </a:r>
          </a:p>
          <a:p>
            <a:r>
              <a:rPr lang="en-US" sz="2800" b="1" dirty="0"/>
              <a:t>Decrease afterload </a:t>
            </a:r>
            <a:r>
              <a:rPr lang="en-US" sz="2800" dirty="0"/>
              <a:t>by reducing plasma volume and thus blood pressure</a:t>
            </a:r>
          </a:p>
        </p:txBody>
      </p:sp>
    </p:spTree>
    <p:extLst>
      <p:ext uri="{BB962C8B-B14F-4D97-AF65-F5344CB8AC3E}">
        <p14:creationId xmlns:p14="http://schemas.microsoft.com/office/powerpoint/2010/main" val="2222711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Heart Failure (HF)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3944" y="2603500"/>
            <a:ext cx="11088710" cy="3416300"/>
          </a:xfrm>
        </p:spPr>
        <p:txBody>
          <a:bodyPr>
            <a:normAutofit/>
          </a:bodyPr>
          <a:lstStyle/>
          <a:p>
            <a:r>
              <a:rPr lang="en-US" sz="2800" dirty="0"/>
              <a:t>HF is a complex, progressive disorder in which </a:t>
            </a:r>
            <a:r>
              <a:rPr lang="en-US" sz="2800" b="1" dirty="0"/>
              <a:t>the heart is unable to pump sufficient blood to the body</a:t>
            </a:r>
          </a:p>
          <a:p>
            <a:r>
              <a:rPr lang="en-US" sz="2800" dirty="0"/>
              <a:t>HF is due to </a:t>
            </a:r>
            <a:r>
              <a:rPr lang="en-US" sz="2800" b="1" dirty="0"/>
              <a:t>impaired ability of the heart to adequately fill or eject blood</a:t>
            </a:r>
          </a:p>
          <a:p>
            <a:r>
              <a:rPr lang="en-US" sz="2800" b="1" dirty="0"/>
              <a:t>Symptoms: </a:t>
            </a:r>
            <a:r>
              <a:rPr lang="en-US" sz="2800" dirty="0"/>
              <a:t>dyspnea, fatigue, fluid retention (edema)</a:t>
            </a:r>
          </a:p>
        </p:txBody>
      </p:sp>
    </p:spTree>
    <p:extLst>
      <p:ext uri="{BB962C8B-B14F-4D97-AF65-F5344CB8AC3E}">
        <p14:creationId xmlns:p14="http://schemas.microsoft.com/office/powerpoint/2010/main" val="28196356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9549" y="2603500"/>
            <a:ext cx="11140225" cy="3416300"/>
          </a:xfrm>
        </p:spPr>
        <p:txBody>
          <a:bodyPr>
            <a:normAutofit/>
          </a:bodyPr>
          <a:lstStyle/>
          <a:p>
            <a:r>
              <a:rPr lang="en-US" sz="2800" b="1" dirty="0"/>
              <a:t>Thiazide </a:t>
            </a:r>
            <a:r>
              <a:rPr lang="en-US" sz="2800" dirty="0"/>
              <a:t>are </a:t>
            </a:r>
            <a:r>
              <a:rPr lang="en-US" sz="2800" b="1" dirty="0"/>
              <a:t>mild diuretics </a:t>
            </a:r>
            <a:r>
              <a:rPr lang="en-US" sz="2800" dirty="0"/>
              <a:t>and lose efficacy in creatinine clearance less than 50 mL/min </a:t>
            </a:r>
          </a:p>
          <a:p>
            <a:r>
              <a:rPr lang="en-US" sz="2800" b="1" dirty="0"/>
              <a:t>Loop diuretics </a:t>
            </a:r>
            <a:r>
              <a:rPr lang="en-US" sz="2800" dirty="0"/>
              <a:t>are used for </a:t>
            </a:r>
            <a:r>
              <a:rPr lang="en-US" sz="2800" b="1" dirty="0"/>
              <a:t>patients who require extensive diuresis</a:t>
            </a:r>
            <a:r>
              <a:rPr lang="en-US" sz="2800" dirty="0"/>
              <a:t> and those with </a:t>
            </a:r>
            <a:r>
              <a:rPr lang="en-US" sz="2800" b="1" dirty="0"/>
              <a:t>renal insufficiency</a:t>
            </a:r>
          </a:p>
        </p:txBody>
      </p:sp>
    </p:spTree>
    <p:extLst>
      <p:ext uri="{BB962C8B-B14F-4D97-AF65-F5344CB8AC3E}">
        <p14:creationId xmlns:p14="http://schemas.microsoft.com/office/powerpoint/2010/main" val="470962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Direct Vasodilators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9702" y="2603499"/>
            <a:ext cx="11062952" cy="3926089"/>
          </a:xfrm>
        </p:spPr>
        <p:txBody>
          <a:bodyPr>
            <a:normAutofit fontScale="92500"/>
          </a:bodyPr>
          <a:lstStyle/>
          <a:p>
            <a:r>
              <a:rPr lang="en-US" sz="2800" b="1" dirty="0"/>
              <a:t>Hydralazine, isosorbide dinitrate, sodium nitroprusside </a:t>
            </a:r>
          </a:p>
          <a:p>
            <a:r>
              <a:rPr lang="en-US" sz="2800" b="1" dirty="0"/>
              <a:t>Dilation of venous vessels </a:t>
            </a:r>
            <a:r>
              <a:rPr lang="en-US" sz="2800" dirty="0"/>
              <a:t>lead to decrease in </a:t>
            </a:r>
            <a:r>
              <a:rPr lang="en-US" sz="2800" b="1" dirty="0"/>
              <a:t>cardiac preload</a:t>
            </a:r>
          </a:p>
          <a:p>
            <a:r>
              <a:rPr lang="en-US" sz="2800" b="1" dirty="0"/>
              <a:t>Arterial dilators </a:t>
            </a:r>
            <a:r>
              <a:rPr lang="en-US" sz="2800" dirty="0"/>
              <a:t>reduce systemic </a:t>
            </a:r>
            <a:r>
              <a:rPr lang="en-US" sz="2800" b="1" dirty="0"/>
              <a:t>arteriolar resistance &amp; afterload</a:t>
            </a:r>
          </a:p>
          <a:p>
            <a:r>
              <a:rPr lang="en-US" sz="2800" b="1" dirty="0"/>
              <a:t>Nitrates</a:t>
            </a:r>
            <a:r>
              <a:rPr lang="en-US" sz="2800" dirty="0"/>
              <a:t> are venous dilators &amp; used for patients with </a:t>
            </a:r>
            <a:r>
              <a:rPr lang="en-US" sz="2800" b="1" dirty="0"/>
              <a:t>congestive HF</a:t>
            </a:r>
          </a:p>
          <a:p>
            <a:r>
              <a:rPr lang="en-US" sz="2800" dirty="0"/>
              <a:t>If Patients are </a:t>
            </a:r>
            <a:r>
              <a:rPr lang="en-US" sz="2800" b="1" dirty="0"/>
              <a:t>intolerant of ACE inhibitors &amp; B-blockers</a:t>
            </a:r>
            <a:r>
              <a:rPr lang="en-US" sz="2800" dirty="0"/>
              <a:t>, use combination of </a:t>
            </a:r>
            <a:r>
              <a:rPr lang="en-US" sz="2800" b="1" dirty="0"/>
              <a:t>hydralazine</a:t>
            </a:r>
            <a:r>
              <a:rPr lang="en-US" sz="2800" dirty="0"/>
              <a:t> &amp; </a:t>
            </a:r>
            <a:r>
              <a:rPr lang="en-US" sz="2800" b="1" dirty="0"/>
              <a:t>isosorbide dinitrate </a:t>
            </a:r>
          </a:p>
          <a:p>
            <a:r>
              <a:rPr lang="en-US" sz="2800" b="1" dirty="0"/>
              <a:t>Calcium channel blockers are contraindicated in HF </a:t>
            </a:r>
          </a:p>
        </p:txBody>
      </p:sp>
    </p:spTree>
    <p:extLst>
      <p:ext uri="{BB962C8B-B14F-4D97-AF65-F5344CB8AC3E}">
        <p14:creationId xmlns:p14="http://schemas.microsoft.com/office/powerpoint/2010/main" val="30473826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Inotropic Drugs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3792" y="2603500"/>
            <a:ext cx="11365306" cy="3416300"/>
          </a:xfrm>
        </p:spPr>
        <p:txBody>
          <a:bodyPr>
            <a:normAutofit lnSpcReduction="10000"/>
          </a:bodyPr>
          <a:lstStyle/>
          <a:p>
            <a:r>
              <a:rPr lang="en-US" sz="2800" b="1" dirty="0"/>
              <a:t>Positive inotropic agents </a:t>
            </a:r>
            <a:r>
              <a:rPr lang="en-US" sz="2800" dirty="0"/>
              <a:t>enhance </a:t>
            </a:r>
            <a:r>
              <a:rPr lang="en-US" sz="2800" b="1" dirty="0"/>
              <a:t>cardiac</a:t>
            </a:r>
            <a:r>
              <a:rPr lang="en-US" sz="2800" dirty="0"/>
              <a:t> </a:t>
            </a:r>
            <a:r>
              <a:rPr lang="en-US" sz="2800" b="1" dirty="0"/>
              <a:t>muscle</a:t>
            </a:r>
            <a:r>
              <a:rPr lang="en-US" sz="2800" dirty="0"/>
              <a:t> </a:t>
            </a:r>
            <a:r>
              <a:rPr lang="en-US" sz="2800" b="1" dirty="0"/>
              <a:t>contractility</a:t>
            </a:r>
            <a:r>
              <a:rPr lang="en-US" sz="2800" dirty="0"/>
              <a:t> and thus increase </a:t>
            </a:r>
            <a:r>
              <a:rPr lang="en-US" sz="2800" b="1" dirty="0"/>
              <a:t>cardiac output</a:t>
            </a:r>
          </a:p>
          <a:p>
            <a:r>
              <a:rPr lang="en-US" sz="2800" dirty="0"/>
              <a:t>Inotropic action is the result of </a:t>
            </a:r>
            <a:r>
              <a:rPr lang="en-US" sz="2800" b="1" dirty="0"/>
              <a:t>increased cytoplasmic calcium concentration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600" b="1" dirty="0"/>
              <a:t>Digitalis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600" b="1" dirty="0"/>
              <a:t>B-adrenergic agonists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600" b="1" dirty="0"/>
              <a:t>Phosphodiesterase inhibitors</a:t>
            </a:r>
          </a:p>
        </p:txBody>
      </p:sp>
    </p:spTree>
    <p:extLst>
      <p:ext uri="{BB962C8B-B14F-4D97-AF65-F5344CB8AC3E}">
        <p14:creationId xmlns:p14="http://schemas.microsoft.com/office/powerpoint/2010/main" val="28335948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Digitalis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2427" y="2603499"/>
            <a:ext cx="11188755" cy="3704535"/>
          </a:xfrm>
        </p:spPr>
        <p:txBody>
          <a:bodyPr>
            <a:normAutofit fontScale="92500" lnSpcReduction="10000"/>
          </a:bodyPr>
          <a:lstStyle/>
          <a:p>
            <a:r>
              <a:rPr lang="en-US" sz="2800" b="1" dirty="0"/>
              <a:t>Cardiac glycosides </a:t>
            </a:r>
            <a:r>
              <a:rPr lang="en-US" sz="2800" dirty="0"/>
              <a:t>are called </a:t>
            </a:r>
            <a:r>
              <a:rPr lang="en-US" sz="2800" b="1" dirty="0"/>
              <a:t>digitalis</a:t>
            </a:r>
            <a:r>
              <a:rPr lang="en-US" sz="2800" dirty="0"/>
              <a:t> because most of the drugs come from </a:t>
            </a:r>
            <a:r>
              <a:rPr lang="en-US" sz="2800" b="1" dirty="0"/>
              <a:t>digitalis plant </a:t>
            </a:r>
            <a:r>
              <a:rPr lang="en-US" sz="2800" dirty="0"/>
              <a:t>(foxglove)</a:t>
            </a:r>
          </a:p>
          <a:p>
            <a:r>
              <a:rPr lang="en-US" sz="2800" dirty="0"/>
              <a:t>Widely used in treating HF</a:t>
            </a:r>
          </a:p>
          <a:p>
            <a:r>
              <a:rPr lang="en-US" sz="2800" dirty="0"/>
              <a:t>Influence sodium &amp; calcium ions flow in cardiac muscle, increasing atrial &amp; ventricular myocardium (positive inotropic action)</a:t>
            </a:r>
          </a:p>
          <a:p>
            <a:r>
              <a:rPr lang="en-US" sz="2800" dirty="0"/>
              <a:t>Have </a:t>
            </a:r>
            <a:r>
              <a:rPr lang="en-US" sz="2800" b="1" dirty="0"/>
              <a:t>low therapeutic index</a:t>
            </a:r>
          </a:p>
          <a:p>
            <a:r>
              <a:rPr lang="en-US" sz="2800" dirty="0"/>
              <a:t>Most widely used drug is </a:t>
            </a:r>
            <a:r>
              <a:rPr lang="en-US" sz="2800" b="1" dirty="0"/>
              <a:t>digoxin </a:t>
            </a:r>
          </a:p>
        </p:txBody>
      </p:sp>
    </p:spTree>
    <p:extLst>
      <p:ext uri="{BB962C8B-B14F-4D97-AF65-F5344CB8AC3E}">
        <p14:creationId xmlns:p14="http://schemas.microsoft.com/office/powerpoint/2010/main" val="22162534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Mechanism of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8338" y="2603500"/>
            <a:ext cx="11191741" cy="3416300"/>
          </a:xfrm>
        </p:spPr>
        <p:txBody>
          <a:bodyPr>
            <a:normAutofit/>
          </a:bodyPr>
          <a:lstStyle/>
          <a:p>
            <a:r>
              <a:rPr lang="en-US" sz="2800" b="1" dirty="0"/>
              <a:t>Regulation of cytosolic </a:t>
            </a:r>
            <a:r>
              <a:rPr lang="en-US" sz="2800" b="1" dirty="0" err="1"/>
              <a:t>Ca</a:t>
            </a:r>
            <a:r>
              <a:rPr lang="en-US" sz="2800" b="1" dirty="0"/>
              <a:t> concentration:</a:t>
            </a:r>
          </a:p>
          <a:p>
            <a:r>
              <a:rPr lang="en-US" sz="2800" dirty="0"/>
              <a:t>Digitalis </a:t>
            </a:r>
            <a:r>
              <a:rPr lang="en-US" sz="2800" b="1" dirty="0"/>
              <a:t>inhibits Na/K exchange</a:t>
            </a:r>
          </a:p>
          <a:p>
            <a:r>
              <a:rPr lang="en-US" sz="2800" dirty="0"/>
              <a:t>Increasing concentration of</a:t>
            </a:r>
            <a:r>
              <a:rPr lang="en-US" sz="2800" b="1" dirty="0"/>
              <a:t> intracellular Na </a:t>
            </a:r>
          </a:p>
          <a:p>
            <a:r>
              <a:rPr lang="en-US" sz="2800" dirty="0"/>
              <a:t>Decrease ability of </a:t>
            </a:r>
            <a:r>
              <a:rPr lang="en-US" sz="2800" b="1" dirty="0"/>
              <a:t>Na/</a:t>
            </a:r>
            <a:r>
              <a:rPr lang="en-US" sz="2800" b="1" dirty="0" err="1"/>
              <a:t>Ca</a:t>
            </a:r>
            <a:r>
              <a:rPr lang="en-US" sz="2800" b="1" dirty="0"/>
              <a:t> exchanger </a:t>
            </a:r>
            <a:r>
              <a:rPr lang="en-US" sz="2800" dirty="0"/>
              <a:t>to move calcium out of cell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77653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Mechanism of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6824" y="2603500"/>
            <a:ext cx="10972800" cy="3416300"/>
          </a:xfrm>
        </p:spPr>
        <p:txBody>
          <a:bodyPr>
            <a:normAutofit/>
          </a:bodyPr>
          <a:lstStyle/>
          <a:p>
            <a:r>
              <a:rPr lang="en-US" sz="2800" b="1" dirty="0"/>
              <a:t>Increased contractility of cardiac muscle:</a:t>
            </a:r>
          </a:p>
          <a:p>
            <a:r>
              <a:rPr lang="en-US" sz="2800" dirty="0"/>
              <a:t>Digitalis increases force of cardiac contraction </a:t>
            </a:r>
          </a:p>
          <a:p>
            <a:r>
              <a:rPr lang="en-US" sz="2800" dirty="0"/>
              <a:t>Increased </a:t>
            </a:r>
            <a:r>
              <a:rPr lang="en-US" sz="2800" b="1" dirty="0"/>
              <a:t>myocardial</a:t>
            </a:r>
            <a:r>
              <a:rPr lang="en-US" sz="2800" dirty="0"/>
              <a:t> </a:t>
            </a:r>
            <a:r>
              <a:rPr lang="en-US" sz="2800" b="1" dirty="0"/>
              <a:t>contractility</a:t>
            </a:r>
            <a:r>
              <a:rPr lang="en-US" sz="2800" dirty="0"/>
              <a:t>, decrease end-diastolic volume, </a:t>
            </a:r>
            <a:r>
              <a:rPr lang="en-US" sz="2800" b="1" dirty="0"/>
              <a:t>increasing efficiency of contraction </a:t>
            </a:r>
            <a:r>
              <a:rPr lang="en-US" sz="2800" dirty="0"/>
              <a:t>(ejection fraction)</a:t>
            </a:r>
          </a:p>
        </p:txBody>
      </p:sp>
    </p:spTree>
    <p:extLst>
      <p:ext uri="{BB962C8B-B14F-4D97-AF65-F5344CB8AC3E}">
        <p14:creationId xmlns:p14="http://schemas.microsoft.com/office/powerpoint/2010/main" val="23964133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Therapeutic 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1065" y="2603500"/>
            <a:ext cx="11153103" cy="3416300"/>
          </a:xfrm>
        </p:spPr>
        <p:txBody>
          <a:bodyPr/>
          <a:lstStyle/>
          <a:p>
            <a:r>
              <a:rPr lang="en-US" sz="2800" dirty="0"/>
              <a:t>Digoxin is indicated in patients with </a:t>
            </a:r>
            <a:r>
              <a:rPr lang="en-US" sz="2800" b="1" dirty="0"/>
              <a:t>severe left-ventricular systolic dysfunction </a:t>
            </a:r>
            <a:r>
              <a:rPr lang="en-US" sz="2800" dirty="0"/>
              <a:t>after initiation of diuretic, ACE inhibitor and B-blocker</a:t>
            </a:r>
          </a:p>
          <a:p>
            <a:r>
              <a:rPr lang="en-US" sz="2800" dirty="0"/>
              <a:t>Patients with </a:t>
            </a:r>
            <a:r>
              <a:rPr lang="en-US" sz="2800" b="1" dirty="0"/>
              <a:t>mild to moderate HF </a:t>
            </a:r>
            <a:r>
              <a:rPr lang="en-US" sz="2800" dirty="0"/>
              <a:t>often respond to treatment with </a:t>
            </a:r>
            <a:r>
              <a:rPr lang="en-US" sz="2800" b="1" dirty="0"/>
              <a:t>ACE inhibitors and diuretics</a:t>
            </a:r>
            <a:r>
              <a:rPr lang="en-US" sz="2800" dirty="0"/>
              <a:t>, </a:t>
            </a:r>
            <a:r>
              <a:rPr lang="en-US" sz="2800" b="1" dirty="0"/>
              <a:t>they do no require digoxin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9007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Pharmacokinetic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762" y="2603500"/>
            <a:ext cx="11101588" cy="3416300"/>
          </a:xfrm>
        </p:spPr>
        <p:txBody>
          <a:bodyPr>
            <a:normAutofit/>
          </a:bodyPr>
          <a:lstStyle/>
          <a:p>
            <a:r>
              <a:rPr lang="en-US" sz="2800" b="1" dirty="0"/>
              <a:t>Digoxin</a:t>
            </a:r>
            <a:r>
              <a:rPr lang="en-US" sz="2800" dirty="0"/>
              <a:t> has a </a:t>
            </a:r>
            <a:r>
              <a:rPr lang="en-US" sz="2800" b="1" dirty="0"/>
              <a:t>rapid onset of action </a:t>
            </a:r>
            <a:r>
              <a:rPr lang="en-US" sz="2800" dirty="0"/>
              <a:t>(20 min), </a:t>
            </a:r>
            <a:r>
              <a:rPr lang="en-US" sz="2800" b="1" dirty="0"/>
              <a:t>short half-life  (36 </a:t>
            </a:r>
            <a:r>
              <a:rPr lang="en-US" sz="2800" b="1" dirty="0" err="1"/>
              <a:t>hrs</a:t>
            </a:r>
            <a:r>
              <a:rPr lang="en-US" sz="2800" b="1" dirty="0"/>
              <a:t>) </a:t>
            </a:r>
            <a:r>
              <a:rPr lang="en-US" sz="2800" dirty="0"/>
              <a:t>, useful in </a:t>
            </a:r>
            <a:r>
              <a:rPr lang="en-US" sz="2800" b="1" dirty="0"/>
              <a:t>emergency situations</a:t>
            </a:r>
          </a:p>
          <a:p>
            <a:r>
              <a:rPr lang="en-US" sz="2800" dirty="0"/>
              <a:t>Digoxin is eliminated largely unchanged in urine</a:t>
            </a:r>
          </a:p>
          <a:p>
            <a:r>
              <a:rPr lang="en-US" sz="2800" b="1" dirty="0" err="1"/>
              <a:t>Digitoxin</a:t>
            </a:r>
            <a:r>
              <a:rPr lang="en-US" sz="2800" dirty="0"/>
              <a:t> has </a:t>
            </a:r>
            <a:r>
              <a:rPr lang="en-US" sz="2800" b="1" dirty="0"/>
              <a:t>longer onset of action </a:t>
            </a:r>
            <a:r>
              <a:rPr lang="en-US" sz="2800" dirty="0"/>
              <a:t>(60 min), </a:t>
            </a:r>
            <a:r>
              <a:rPr lang="en-US" sz="2800" b="1" dirty="0"/>
              <a:t>longer half-life </a:t>
            </a:r>
          </a:p>
        </p:txBody>
      </p:sp>
    </p:spTree>
    <p:extLst>
      <p:ext uri="{BB962C8B-B14F-4D97-AF65-F5344CB8AC3E}">
        <p14:creationId xmlns:p14="http://schemas.microsoft.com/office/powerpoint/2010/main" val="5933282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Adverse Effects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8186" y="2603500"/>
            <a:ext cx="11011437" cy="3416300"/>
          </a:xfrm>
        </p:spPr>
        <p:txBody>
          <a:bodyPr>
            <a:normAutofit/>
          </a:bodyPr>
          <a:lstStyle/>
          <a:p>
            <a:r>
              <a:rPr lang="en-US" sz="2800" dirty="0"/>
              <a:t>Cardiac: Arrhythmia characterized by decreased or blocked atrioventricular conduction</a:t>
            </a:r>
          </a:p>
          <a:p>
            <a:r>
              <a:rPr lang="en-US" sz="2800" dirty="0"/>
              <a:t>GI: anorexia, nausea, vomiting</a:t>
            </a:r>
          </a:p>
          <a:p>
            <a:r>
              <a:rPr lang="en-US" sz="2800" dirty="0"/>
              <a:t>CNS: headache, fatigue, confusion, blurred vision</a:t>
            </a:r>
          </a:p>
          <a:p>
            <a:r>
              <a:rPr lang="en-US" sz="2800" dirty="0"/>
              <a:t>Gynecomastia in men, breast enlargement in women</a:t>
            </a:r>
          </a:p>
        </p:txBody>
      </p:sp>
    </p:spTree>
    <p:extLst>
      <p:ext uri="{BB962C8B-B14F-4D97-AF65-F5344CB8AC3E}">
        <p14:creationId xmlns:p14="http://schemas.microsoft.com/office/powerpoint/2010/main" val="9516197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0661" y="1238711"/>
            <a:ext cx="9568069" cy="706964"/>
          </a:xfrm>
        </p:spPr>
        <p:txBody>
          <a:bodyPr/>
          <a:lstStyle/>
          <a:p>
            <a:pPr algn="ctr"/>
            <a:r>
              <a:rPr lang="en-US" b="1" dirty="0"/>
              <a:t>Digitalis toxicity (Acute digoxin poisoning)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0088" y="2603500"/>
            <a:ext cx="11410122" cy="3913210"/>
          </a:xfrm>
        </p:spPr>
        <p:txBody>
          <a:bodyPr>
            <a:normAutofit fontScale="92500"/>
          </a:bodyPr>
          <a:lstStyle/>
          <a:p>
            <a:r>
              <a:rPr lang="en-US" sz="2800" dirty="0"/>
              <a:t>Most common adverse reaction</a:t>
            </a:r>
          </a:p>
          <a:p>
            <a:r>
              <a:rPr lang="en-US" sz="2800" dirty="0"/>
              <a:t>Causes initial nausea and vomiting</a:t>
            </a:r>
          </a:p>
          <a:p>
            <a:r>
              <a:rPr lang="en-US" sz="2800" b="1" dirty="0"/>
              <a:t>Predisposing factors: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600" dirty="0"/>
              <a:t>Electrolyte disturbances: hypokalemia, hypercalcemia, hypomagnesemia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600" dirty="0"/>
              <a:t>Drugs: Quinidine, verapamil, amiodarone, erythromycin, tetracycline, potassium-depleting diuretics (loop &amp; thiazide), corticosteroids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600" dirty="0"/>
              <a:t>Diseases: renal failure, hypothyroidism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459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Underlying Cause of HF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Arteriosclerotic heart diseases</a:t>
            </a:r>
          </a:p>
          <a:p>
            <a:r>
              <a:rPr lang="en-US" sz="2800" dirty="0"/>
              <a:t>Myocardial infarction</a:t>
            </a:r>
          </a:p>
          <a:p>
            <a:r>
              <a:rPr lang="en-US" sz="2800" dirty="0"/>
              <a:t>Hypertension</a:t>
            </a:r>
          </a:p>
          <a:p>
            <a:r>
              <a:rPr lang="en-US" sz="2800" dirty="0" err="1"/>
              <a:t>Valvular</a:t>
            </a:r>
            <a:r>
              <a:rPr lang="en-US" sz="2800" dirty="0"/>
              <a:t> heart diseases</a:t>
            </a:r>
          </a:p>
          <a:p>
            <a:r>
              <a:rPr lang="en-US" sz="2800" dirty="0"/>
              <a:t>Dilated cardiomyopathy</a:t>
            </a:r>
          </a:p>
          <a:p>
            <a:r>
              <a:rPr lang="en-US" sz="2800" dirty="0"/>
              <a:t>Congenital heart diseases</a:t>
            </a:r>
          </a:p>
        </p:txBody>
      </p:sp>
    </p:spTree>
    <p:extLst>
      <p:ext uri="{BB962C8B-B14F-4D97-AF65-F5344CB8AC3E}">
        <p14:creationId xmlns:p14="http://schemas.microsoft.com/office/powerpoint/2010/main" val="421512325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3932F-D9FD-4781-B050-9B38DF25A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45346D-033F-4885-83F8-9FE6AE4C1F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365" y="2603500"/>
            <a:ext cx="10866783" cy="3416300"/>
          </a:xfrm>
        </p:spPr>
        <p:txBody>
          <a:bodyPr/>
          <a:lstStyle/>
          <a:p>
            <a:pPr lvl="0">
              <a:buClr>
                <a:srgbClr val="B31166"/>
              </a:buClr>
            </a:pPr>
            <a:r>
              <a:rPr lang="en-US" sz="2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Consequences: ventricular tachycardia</a:t>
            </a:r>
          </a:p>
          <a:p>
            <a:pPr lvl="0">
              <a:buClr>
                <a:srgbClr val="B31166"/>
              </a:buClr>
            </a:pPr>
            <a:r>
              <a:rPr lang="en-US" sz="2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Dose adjustment in renal insufficiency, elderly, hypokalemia, hypomagnesemia</a:t>
            </a:r>
            <a:endParaRPr lang="en-US" sz="28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>
              <a:buClr>
                <a:srgbClr val="B31166"/>
              </a:buClr>
            </a:pPr>
            <a:r>
              <a:rPr lang="en-US" sz="28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Treatment: </a:t>
            </a: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discontinue digitalis, potassium level (if low give potassium chloride), severe toxicity antibodies to digoxin (digoxin immune fab)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4794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BEDCB-19FA-44E3-BF39-79F6BC1E8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B-Adrenergic agonists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262600-6802-494A-BDB8-8C051C7061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603500"/>
            <a:ext cx="10906539" cy="3416300"/>
          </a:xfrm>
        </p:spPr>
        <p:txBody>
          <a:bodyPr>
            <a:normAutofit/>
          </a:bodyPr>
          <a:lstStyle/>
          <a:p>
            <a:r>
              <a:rPr lang="en-US" sz="2800" b="1" dirty="0"/>
              <a:t>B-adrenergic stimulation </a:t>
            </a:r>
            <a:r>
              <a:rPr lang="en-US" sz="2800" dirty="0"/>
              <a:t>improves cardiac performance by causing </a:t>
            </a:r>
            <a:r>
              <a:rPr lang="en-US" sz="2800" b="1" dirty="0"/>
              <a:t>positive inotropic effects </a:t>
            </a:r>
            <a:endParaRPr lang="en-US" sz="2800" dirty="0"/>
          </a:p>
          <a:p>
            <a:r>
              <a:rPr lang="en-US" sz="2800" b="1" dirty="0"/>
              <a:t>Dobutamine</a:t>
            </a:r>
            <a:r>
              <a:rPr lang="en-US" sz="2800" dirty="0"/>
              <a:t> is the </a:t>
            </a:r>
            <a:r>
              <a:rPr lang="en-US" sz="2800" b="1" dirty="0"/>
              <a:t>most commonly used agent</a:t>
            </a:r>
            <a:r>
              <a:rPr lang="en-US" sz="2800" dirty="0"/>
              <a:t>, is used in treatment of </a:t>
            </a:r>
            <a:r>
              <a:rPr lang="en-US" sz="2800" b="1" dirty="0"/>
              <a:t>acute HF </a:t>
            </a:r>
            <a:r>
              <a:rPr lang="en-US" sz="2800" dirty="0"/>
              <a:t>in hospital, is given by </a:t>
            </a:r>
            <a:r>
              <a:rPr lang="en-US" sz="2800" b="1" dirty="0"/>
              <a:t>iv infusion</a:t>
            </a:r>
          </a:p>
        </p:txBody>
      </p:sp>
    </p:spTree>
    <p:extLst>
      <p:ext uri="{BB962C8B-B14F-4D97-AF65-F5344CB8AC3E}">
        <p14:creationId xmlns:p14="http://schemas.microsoft.com/office/powerpoint/2010/main" val="25737404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2541F-EB56-4FD0-894C-2E7C368FB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1398" y="1120424"/>
            <a:ext cx="8761413" cy="706964"/>
          </a:xfrm>
        </p:spPr>
        <p:txBody>
          <a:bodyPr/>
          <a:lstStyle/>
          <a:p>
            <a:pPr algn="ctr"/>
            <a:r>
              <a:rPr lang="en-US" b="1" dirty="0"/>
              <a:t>Phosphodiesterase inhibitors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2EACE3-1D33-42A6-B7EB-4A4CDA26B0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357" y="2603500"/>
            <a:ext cx="11039059" cy="3416300"/>
          </a:xfrm>
        </p:spPr>
        <p:txBody>
          <a:bodyPr>
            <a:normAutofit/>
          </a:bodyPr>
          <a:lstStyle/>
          <a:p>
            <a:r>
              <a:rPr lang="en-US" sz="2800" b="1" dirty="0"/>
              <a:t>Amrinone and milrinone</a:t>
            </a:r>
          </a:p>
          <a:p>
            <a:r>
              <a:rPr lang="en-US" sz="2800" dirty="0"/>
              <a:t>That </a:t>
            </a:r>
            <a:r>
              <a:rPr lang="en-US" sz="2800" b="1" dirty="0"/>
              <a:t>increase intracellular concentration of cAMP</a:t>
            </a:r>
            <a:r>
              <a:rPr lang="en-US" sz="2800" dirty="0"/>
              <a:t>, this </a:t>
            </a:r>
            <a:r>
              <a:rPr lang="en-US" sz="2800" b="1" dirty="0"/>
              <a:t>increases intracellular Ca </a:t>
            </a:r>
            <a:r>
              <a:rPr lang="en-US" sz="2800" dirty="0"/>
              <a:t>and therefore </a:t>
            </a:r>
            <a:r>
              <a:rPr lang="en-US" sz="2800" b="1" dirty="0"/>
              <a:t>cardiac contractility</a:t>
            </a:r>
          </a:p>
          <a:p>
            <a:r>
              <a:rPr lang="en-US" sz="2800" dirty="0"/>
              <a:t>Are used in short-term treatment of </a:t>
            </a:r>
            <a:r>
              <a:rPr lang="en-US" sz="2800" b="1" dirty="0"/>
              <a:t>severe congestive HF</a:t>
            </a:r>
          </a:p>
        </p:txBody>
      </p:sp>
    </p:spTree>
    <p:extLst>
      <p:ext uri="{BB962C8B-B14F-4D97-AF65-F5344CB8AC3E}">
        <p14:creationId xmlns:p14="http://schemas.microsoft.com/office/powerpoint/2010/main" val="325021886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9E835-3BF7-4712-839E-8F4025637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2999" y="1109135"/>
            <a:ext cx="8761413" cy="706964"/>
          </a:xfrm>
        </p:spPr>
        <p:txBody>
          <a:bodyPr/>
          <a:lstStyle/>
          <a:p>
            <a:pPr algn="ctr"/>
            <a:r>
              <a:rPr lang="en-US" b="1" dirty="0"/>
              <a:t>Aldosterone antagonists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83741-986C-41A3-83E3-524CCC06E0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852" y="2603500"/>
            <a:ext cx="11105322" cy="3929822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/>
              <a:t>Patients with HF have elevated levels of aldosterone due to angiotensin II stimulation</a:t>
            </a:r>
          </a:p>
          <a:p>
            <a:r>
              <a:rPr lang="en-US" sz="2800" b="1" dirty="0"/>
              <a:t>Spironolactone</a:t>
            </a:r>
            <a:r>
              <a:rPr lang="en-US" sz="2800" dirty="0"/>
              <a:t> is </a:t>
            </a:r>
            <a:r>
              <a:rPr lang="en-US" sz="2800" b="1" dirty="0"/>
              <a:t>aldosterone antagonist</a:t>
            </a:r>
            <a:r>
              <a:rPr lang="en-US" sz="2800" dirty="0"/>
              <a:t>, thereby prevent salt retention, myocardial hypertrophy &amp; hypokalemia</a:t>
            </a:r>
          </a:p>
          <a:p>
            <a:r>
              <a:rPr lang="en-US" sz="2800" dirty="0"/>
              <a:t>Should be reserved for </a:t>
            </a:r>
            <a:r>
              <a:rPr lang="en-US" sz="2800" b="1" dirty="0"/>
              <a:t>advanced cases of HF</a:t>
            </a:r>
          </a:p>
          <a:p>
            <a:r>
              <a:rPr lang="en-US" sz="2800" dirty="0"/>
              <a:t>Adverse effects:</a:t>
            </a:r>
          </a:p>
          <a:p>
            <a:pPr lvl="1"/>
            <a:r>
              <a:rPr lang="en-US" sz="2600" b="1" dirty="0"/>
              <a:t>GI:</a:t>
            </a:r>
            <a:r>
              <a:rPr lang="en-US" sz="2600" dirty="0"/>
              <a:t> gastritis, peptic ulcer</a:t>
            </a:r>
          </a:p>
          <a:p>
            <a:pPr lvl="1"/>
            <a:r>
              <a:rPr lang="en-US" sz="2600" b="1" dirty="0"/>
              <a:t>CNS:</a:t>
            </a:r>
            <a:r>
              <a:rPr lang="en-US" sz="2600" dirty="0"/>
              <a:t> lethargy, confusion</a:t>
            </a:r>
          </a:p>
          <a:p>
            <a:pPr lvl="1"/>
            <a:r>
              <a:rPr lang="en-US" sz="2600" b="1" dirty="0"/>
              <a:t>Endocrine: </a:t>
            </a:r>
            <a:r>
              <a:rPr lang="en-US" sz="2600" dirty="0"/>
              <a:t>gynecomastia, decrease libido, menstrual irregularities</a:t>
            </a:r>
          </a:p>
        </p:txBody>
      </p:sp>
    </p:spTree>
    <p:extLst>
      <p:ext uri="{BB962C8B-B14F-4D97-AF65-F5344CB8AC3E}">
        <p14:creationId xmlns:p14="http://schemas.microsoft.com/office/powerpoint/2010/main" val="1615828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Goals of Therapy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459" y="2603499"/>
            <a:ext cx="10985679" cy="4016241"/>
          </a:xfrm>
        </p:spPr>
        <p:txBody>
          <a:bodyPr>
            <a:normAutofit/>
          </a:bodyPr>
          <a:lstStyle/>
          <a:p>
            <a:r>
              <a:rPr lang="en-US" sz="2800" dirty="0"/>
              <a:t>Alleviate symptoms, slow disease progression and improve survival</a:t>
            </a:r>
          </a:p>
          <a:p>
            <a:r>
              <a:rPr lang="en-US" sz="2800" b="1" dirty="0"/>
              <a:t>Beneficial effects of therapy include:</a:t>
            </a:r>
          </a:p>
          <a:p>
            <a:pPr lvl="1"/>
            <a:r>
              <a:rPr lang="en-US" sz="2600" dirty="0"/>
              <a:t>Reduce load on myocardium </a:t>
            </a:r>
          </a:p>
          <a:p>
            <a:pPr lvl="1"/>
            <a:r>
              <a:rPr lang="en-US" sz="2600" dirty="0"/>
              <a:t>Decrease extracellular fluid volume</a:t>
            </a:r>
          </a:p>
          <a:p>
            <a:pPr lvl="1"/>
            <a:r>
              <a:rPr lang="en-US" sz="2600" dirty="0"/>
              <a:t>Improve cardiac contractility</a:t>
            </a:r>
          </a:p>
          <a:p>
            <a:pPr lvl="1"/>
            <a:r>
              <a:rPr lang="en-US" sz="2600" dirty="0"/>
              <a:t>Slow rate of cardiac remodeling</a:t>
            </a:r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93163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Drugs used to treat HF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10590578" cy="3416300"/>
          </a:xfrm>
        </p:spPr>
        <p:txBody>
          <a:bodyPr/>
          <a:lstStyle/>
          <a:p>
            <a:r>
              <a:rPr lang="en-US" sz="2800" dirty="0"/>
              <a:t>Inhibitors of the renin-angiotensin system</a:t>
            </a:r>
          </a:p>
          <a:p>
            <a:r>
              <a:rPr lang="en-US" sz="2800" dirty="0"/>
              <a:t>B-blockers</a:t>
            </a:r>
          </a:p>
          <a:p>
            <a:r>
              <a:rPr lang="en-US" sz="2800" dirty="0"/>
              <a:t>Diuretics</a:t>
            </a:r>
          </a:p>
          <a:p>
            <a:r>
              <a:rPr lang="en-US" sz="2800" dirty="0"/>
              <a:t>Inotropic agents</a:t>
            </a:r>
          </a:p>
          <a:p>
            <a:r>
              <a:rPr lang="en-US" sz="2800" dirty="0"/>
              <a:t>Direct vasodilators</a:t>
            </a:r>
          </a:p>
          <a:p>
            <a:r>
              <a:rPr lang="en-US" sz="2800" dirty="0"/>
              <a:t>Aldosterone antagonists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017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10498330" cy="3416300"/>
          </a:xfrm>
        </p:spPr>
        <p:txBody>
          <a:bodyPr>
            <a:normAutofit/>
          </a:bodyPr>
          <a:lstStyle/>
          <a:p>
            <a:r>
              <a:rPr lang="en-US" sz="2800" dirty="0"/>
              <a:t>Depending on the </a:t>
            </a:r>
            <a:r>
              <a:rPr lang="en-US" sz="2800" b="1" dirty="0"/>
              <a:t>severity of heart failure </a:t>
            </a:r>
            <a:r>
              <a:rPr lang="en-US" sz="2800" dirty="0"/>
              <a:t>and </a:t>
            </a:r>
            <a:r>
              <a:rPr lang="en-US" sz="2800" b="1" dirty="0"/>
              <a:t>patient’s factors </a:t>
            </a:r>
            <a:r>
              <a:rPr lang="en-US" sz="2800" dirty="0"/>
              <a:t>one or more of these classes of drugs are used</a:t>
            </a:r>
          </a:p>
        </p:txBody>
      </p:sp>
    </p:spTree>
    <p:extLst>
      <p:ext uri="{BB962C8B-B14F-4D97-AF65-F5344CB8AC3E}">
        <p14:creationId xmlns:p14="http://schemas.microsoft.com/office/powerpoint/2010/main" val="1599887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Treatment of Chronic HF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Reduction in physical activity</a:t>
            </a:r>
          </a:p>
          <a:p>
            <a:r>
              <a:rPr lang="en-US" sz="2800" dirty="0"/>
              <a:t>Low dietary intake of sodium</a:t>
            </a:r>
          </a:p>
          <a:p>
            <a:r>
              <a:rPr lang="en-US" sz="2800" dirty="0"/>
              <a:t>Diuretics</a:t>
            </a:r>
          </a:p>
          <a:p>
            <a:r>
              <a:rPr lang="en-US" sz="2800" dirty="0"/>
              <a:t>Inhibitors of angiotensin system</a:t>
            </a:r>
          </a:p>
          <a:p>
            <a:r>
              <a:rPr lang="en-US" sz="2800" dirty="0"/>
              <a:t>Inotropic agents</a:t>
            </a:r>
          </a:p>
        </p:txBody>
      </p:sp>
    </p:spTree>
    <p:extLst>
      <p:ext uri="{BB962C8B-B14F-4D97-AF65-F5344CB8AC3E}">
        <p14:creationId xmlns:p14="http://schemas.microsoft.com/office/powerpoint/2010/main" val="2614099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9392843" cy="706964"/>
          </a:xfrm>
        </p:spPr>
        <p:txBody>
          <a:bodyPr/>
          <a:lstStyle/>
          <a:p>
            <a:r>
              <a:rPr lang="en-US" b="1" dirty="0"/>
              <a:t>Inhibitors of the renin-angiotensin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5307" y="2603500"/>
            <a:ext cx="10869769" cy="3416300"/>
          </a:xfrm>
        </p:spPr>
        <p:txBody>
          <a:bodyPr>
            <a:normAutofit/>
          </a:bodyPr>
          <a:lstStyle/>
          <a:p>
            <a:r>
              <a:rPr lang="en-US" sz="2800" dirty="0"/>
              <a:t>HF leads to </a:t>
            </a:r>
            <a:r>
              <a:rPr lang="en-US" sz="2800" b="1" dirty="0"/>
              <a:t>activation of the renin-angiotensin system</a:t>
            </a:r>
          </a:p>
          <a:p>
            <a:r>
              <a:rPr lang="en-US" sz="2800" dirty="0"/>
              <a:t>Production of </a:t>
            </a:r>
            <a:r>
              <a:rPr lang="en-US" sz="2800" b="1" dirty="0"/>
              <a:t>angiotensin II </a:t>
            </a:r>
            <a:r>
              <a:rPr lang="en-US" sz="2800" dirty="0"/>
              <a:t>(potent vasoconstrictor) and subsequent </a:t>
            </a:r>
            <a:r>
              <a:rPr lang="en-US" sz="2800" b="1" dirty="0"/>
              <a:t>stimulation of aldosterone </a:t>
            </a:r>
            <a:r>
              <a:rPr lang="en-US" sz="2800" dirty="0"/>
              <a:t>release that </a:t>
            </a:r>
            <a:r>
              <a:rPr lang="en-US" sz="2800" b="1" dirty="0"/>
              <a:t>causes salt &amp; water retention </a:t>
            </a:r>
            <a:r>
              <a:rPr lang="en-US" sz="2800" dirty="0"/>
              <a:t>lead to </a:t>
            </a:r>
            <a:r>
              <a:rPr lang="en-US" sz="2800" b="1" dirty="0"/>
              <a:t>increase in both preload &amp; after load </a:t>
            </a:r>
          </a:p>
        </p:txBody>
      </p:sp>
    </p:spTree>
    <p:extLst>
      <p:ext uri="{BB962C8B-B14F-4D97-AF65-F5344CB8AC3E}">
        <p14:creationId xmlns:p14="http://schemas.microsoft.com/office/powerpoint/2010/main" val="5399010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10539063" cy="3416300"/>
          </a:xfrm>
        </p:spPr>
        <p:txBody>
          <a:bodyPr>
            <a:normAutofit/>
          </a:bodyPr>
          <a:lstStyle/>
          <a:p>
            <a:r>
              <a:rPr lang="en-US" sz="2800" b="1" dirty="0"/>
              <a:t>Angiotensin-converting enzyme inhibitors (ACEIs)</a:t>
            </a:r>
          </a:p>
          <a:p>
            <a:r>
              <a:rPr lang="en-US" sz="2800" b="1" dirty="0"/>
              <a:t>Angiotensin-receptor blockers (ARBs)</a:t>
            </a:r>
          </a:p>
        </p:txBody>
      </p:sp>
    </p:spTree>
    <p:extLst>
      <p:ext uri="{BB962C8B-B14F-4D97-AF65-F5344CB8AC3E}">
        <p14:creationId xmlns:p14="http://schemas.microsoft.com/office/powerpoint/2010/main" val="19355925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90B7EE4A072340A8AF29CDF2D63DB9" ma:contentTypeVersion="7" ma:contentTypeDescription="Create a new document." ma:contentTypeScope="" ma:versionID="abbe68996b05d5daa3a4e2ab620fd465">
  <xsd:schema xmlns:xsd="http://www.w3.org/2001/XMLSchema" xmlns:xs="http://www.w3.org/2001/XMLSchema" xmlns:p="http://schemas.microsoft.com/office/2006/metadata/properties" xmlns:ns2="95f9922e-945e-4224-a2c5-ede192cd6fb5" xmlns:ns3="b6e0f6ec-0c28-4cdd-aeb5-b1aa62eb159e" targetNamespace="http://schemas.microsoft.com/office/2006/metadata/properties" ma:root="true" ma:fieldsID="73e6faca5d8f7c4aa6d1e8e0180a3fcc" ns2:_="" ns3:_="">
    <xsd:import namespace="95f9922e-945e-4224-a2c5-ede192cd6fb5"/>
    <xsd:import namespace="b6e0f6ec-0c28-4cdd-aeb5-b1aa62eb159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f9922e-945e-4224-a2c5-ede192cd6f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e0f6ec-0c28-4cdd-aeb5-b1aa62eb159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39E60BA-7423-4F60-9B5C-B99840477B83}">
  <ds:schemaRefs>
    <ds:schemaRef ds:uri="http://schemas.microsoft.com/office/2006/metadata/properties"/>
    <ds:schemaRef ds:uri="http://www.w3.org/2000/xmlns/"/>
  </ds:schemaRefs>
</ds:datastoreItem>
</file>

<file path=customXml/itemProps2.xml><?xml version="1.0" encoding="utf-8"?>
<ds:datastoreItem xmlns:ds="http://schemas.openxmlformats.org/officeDocument/2006/customXml" ds:itemID="{3F93047B-1E1E-4A0E-AA90-1094503E08D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863DB55-E1EB-4D39-B46D-D64F12036420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95f9922e-945e-4224-a2c5-ede192cd6fb5"/>
    <ds:schemaRef ds:uri="b6e0f6ec-0c28-4cdd-aeb5-b1aa62eb159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951</TotalTime>
  <Words>1191</Words>
  <Application>Microsoft Office PowerPoint</Application>
  <PresentationFormat>Widescreen</PresentationFormat>
  <Paragraphs>162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Ion Boardroom</vt:lpstr>
      <vt:lpstr>Treatment of Heart Failure </vt:lpstr>
      <vt:lpstr>Heart Failure (HF)</vt:lpstr>
      <vt:lpstr>Underlying Cause of HF</vt:lpstr>
      <vt:lpstr>Goals of Therapy</vt:lpstr>
      <vt:lpstr>Drugs used to treat HF</vt:lpstr>
      <vt:lpstr>PowerPoint Presentation</vt:lpstr>
      <vt:lpstr>Treatment of Chronic HF</vt:lpstr>
      <vt:lpstr>Inhibitors of the renin-angiotensin system</vt:lpstr>
      <vt:lpstr>PowerPoint Presentation</vt:lpstr>
      <vt:lpstr>Angiotensin-converting enzyme inhibitors (ACEIs) </vt:lpstr>
      <vt:lpstr>PowerPoint Presentation</vt:lpstr>
      <vt:lpstr>  Indication ACE inhibitors</vt:lpstr>
      <vt:lpstr>Pharmacokinetics</vt:lpstr>
      <vt:lpstr>Adverse Effects</vt:lpstr>
      <vt:lpstr>Angiotensin-receptor blockers (ARBs) </vt:lpstr>
      <vt:lpstr>PowerPoint Presentation</vt:lpstr>
      <vt:lpstr>B-Blockers</vt:lpstr>
      <vt:lpstr>PowerPoint Presentation</vt:lpstr>
      <vt:lpstr>Diuretics</vt:lpstr>
      <vt:lpstr>PowerPoint Presentation</vt:lpstr>
      <vt:lpstr>Direct Vasodilators</vt:lpstr>
      <vt:lpstr>Inotropic Drugs</vt:lpstr>
      <vt:lpstr>Digitalis</vt:lpstr>
      <vt:lpstr>Mechanism of Action</vt:lpstr>
      <vt:lpstr>Mechanism of Action</vt:lpstr>
      <vt:lpstr>Therapeutic uses</vt:lpstr>
      <vt:lpstr>Pharmacokinetic</vt:lpstr>
      <vt:lpstr>Adverse Effects</vt:lpstr>
      <vt:lpstr>Digitalis toxicity (Acute digoxin poisoning) </vt:lpstr>
      <vt:lpstr>PowerPoint Presentation</vt:lpstr>
      <vt:lpstr>B-Adrenergic agonists</vt:lpstr>
      <vt:lpstr>Phosphodiesterase inhibitors </vt:lpstr>
      <vt:lpstr>Aldosterone antagonists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Treatment of Heart Failure I</dc:title>
  <dc:creator>user</dc:creator>
  <cp:lastModifiedBy>Sanabil Hassanat</cp:lastModifiedBy>
  <cp:revision>114</cp:revision>
  <dcterms:created xsi:type="dcterms:W3CDTF">2019-09-21T18:07:20Z</dcterms:created>
  <dcterms:modified xsi:type="dcterms:W3CDTF">2021-11-20T22:21:08Z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0x0101005A90B7EE4A072340A8AF29CDF2D63DB9</vt:lpwstr>
  </property>
</Properties>
</file>