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0"/>
  </p:notesMasterIdLst>
  <p:sldIdLst>
    <p:sldId id="378" r:id="rId5"/>
    <p:sldId id="379" r:id="rId6"/>
    <p:sldId id="380" r:id="rId7"/>
    <p:sldId id="381" r:id="rId8"/>
    <p:sldId id="403" r:id="rId9"/>
    <p:sldId id="395" r:id="rId10"/>
    <p:sldId id="407" r:id="rId11"/>
    <p:sldId id="385" r:id="rId12"/>
    <p:sldId id="408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405" r:id="rId22"/>
    <p:sldId id="406" r:id="rId23"/>
    <p:sldId id="397" r:id="rId24"/>
    <p:sldId id="398" r:id="rId25"/>
    <p:sldId id="399" r:id="rId26"/>
    <p:sldId id="400" r:id="rId27"/>
    <p:sldId id="401" r:id="rId28"/>
    <p:sldId id="402" r:id="rId29"/>
  </p:sldIdLst>
  <p:sldSz cx="9144000" cy="5143500" type="screen16x9"/>
  <p:notesSz cx="6858000" cy="9144000"/>
  <p:embeddedFontLst>
    <p:embeddedFont>
      <p:font typeface="Dosis" panose="020B0604020202020204" charset="0"/>
      <p:regular r:id="rId31"/>
      <p:bold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65527" autoAdjust="0"/>
  </p:normalViewPr>
  <p:slideViewPr>
    <p:cSldViewPr snapToGrid="0">
      <p:cViewPr varScale="1">
        <p:scale>
          <a:sx n="55" d="100"/>
          <a:sy n="55" d="100"/>
        </p:scale>
        <p:origin x="1688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15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488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428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897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72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005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133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80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54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20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74037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660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13/04/2023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151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831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07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397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2246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0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Plasma Cell Neoplasms &amp; Related Entities</a:t>
            </a:r>
            <a:b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1561" y="246502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</a:t>
            </a:r>
            <a:r>
              <a:rPr lang="en-US" sz="2400" b="1" dirty="0" err="1" smtClean="0"/>
              <a:t>Bushra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AlTarawneh</a:t>
            </a:r>
            <a:r>
              <a:rPr lang="en-US" sz="2400" b="1" dirty="0" smtClean="0"/>
              <a:t>, MD</a:t>
            </a:r>
            <a:endParaRPr lang="en-US" sz="2400" b="1" dirty="0"/>
          </a:p>
          <a:p>
            <a:pPr algn="ctr"/>
            <a:r>
              <a:rPr lang="en-US" sz="2400" b="1" dirty="0" smtClean="0"/>
              <a:t>Anatomical pathology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Mutah University</a:t>
            </a:r>
            <a:br>
              <a:rPr lang="en-US" sz="2400" b="1" dirty="0"/>
            </a:br>
            <a:r>
              <a:rPr lang="en-US" sz="2400" b="1" dirty="0"/>
              <a:t>School of Medicine- </a:t>
            </a:r>
            <a:r>
              <a:rPr lang="en-US" sz="2400" b="1" dirty="0" smtClean="0"/>
              <a:t>Department of Microbiology &amp; Pathology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HLS lectures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Bone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9678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Bone destruction </a:t>
            </a:r>
            <a:r>
              <a:rPr lang="en-US" sz="2000" kern="1200" dirty="0">
                <a:sym typeface="Wingdings" pitchFamily="2" charset="2"/>
              </a:rPr>
              <a:t> </a:t>
            </a:r>
            <a:r>
              <a:rPr lang="en-US" sz="2000" kern="1200" dirty="0"/>
              <a:t>the major pathologic feature of multiple myeloma.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MM release factors that :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000" kern="1200" dirty="0"/>
              <a:t>+ </a:t>
            </a:r>
            <a:r>
              <a:rPr lang="en-US" sz="2000" kern="1200" dirty="0" err="1"/>
              <a:t>upregulates</a:t>
            </a:r>
            <a:r>
              <a:rPr lang="en-US" sz="2000" kern="1200" dirty="0"/>
              <a:t> the expression of the receptor activator of NF-</a:t>
            </a:r>
            <a:r>
              <a:rPr lang="en-US" sz="2000" kern="1200" dirty="0" err="1"/>
              <a:t>κB</a:t>
            </a:r>
            <a:r>
              <a:rPr lang="en-US" sz="2000" kern="1200" dirty="0"/>
              <a:t> ligand (RANKL) by bone marrow stromal cells </a:t>
            </a:r>
            <a:r>
              <a:rPr lang="en-US" sz="2000" kern="1200" dirty="0">
                <a:sym typeface="Wingdings" pitchFamily="2" charset="2"/>
              </a:rPr>
              <a:t></a:t>
            </a:r>
            <a:r>
              <a:rPr lang="en-US" sz="2000" kern="1200" dirty="0"/>
              <a:t> activate osteoclasts. 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000" kern="1200" dirty="0"/>
              <a:t>+ are potent inhibitors of osteoblast function.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Net effect: increased bone </a:t>
            </a:r>
            <a:r>
              <a:rPr lang="en-US" sz="2000" kern="1200" dirty="0" err="1"/>
              <a:t>resorption</a:t>
            </a:r>
            <a:r>
              <a:rPr lang="en-US" sz="2000" kern="1200" dirty="0"/>
              <a:t> </a:t>
            </a:r>
            <a:r>
              <a:rPr lang="en-US" sz="2000" kern="1200" dirty="0">
                <a:sym typeface="Wingdings" pitchFamily="2" charset="2"/>
              </a:rPr>
              <a:t></a:t>
            </a:r>
            <a:r>
              <a:rPr lang="en-US" sz="2000" kern="1200" dirty="0" err="1"/>
              <a:t>hypercalcemia</a:t>
            </a:r>
            <a:r>
              <a:rPr lang="en-US" sz="2000" kern="1200" dirty="0"/>
              <a:t> &amp; pathologic fractures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93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 err="1"/>
              <a:t>H</a:t>
            </a:r>
            <a:r>
              <a:rPr lang="en-US" sz="2800" b="1" dirty="0" err="1" smtClean="0"/>
              <a:t>umoral</a:t>
            </a:r>
            <a:r>
              <a:rPr lang="en-US" sz="2800" b="1" dirty="0" smtClean="0"/>
              <a:t> </a:t>
            </a:r>
            <a:r>
              <a:rPr lang="en-US" sz="2800" b="1" dirty="0"/>
              <a:t>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917575" y="1624274"/>
            <a:ext cx="7700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MM Compromises the function of normal B cells </a:t>
            </a:r>
            <a:r>
              <a:rPr lang="en-US" sz="2000" kern="1200" dirty="0">
                <a:sym typeface="Wingdings" pitchFamily="2" charset="2"/>
              </a:rPr>
              <a:t> </a:t>
            </a:r>
            <a:r>
              <a:rPr lang="en-US" sz="2000" kern="1200" dirty="0"/>
              <a:t>production of functional antibodies often is profoundly depressed </a:t>
            </a:r>
            <a:r>
              <a:rPr lang="en-US" sz="2000" kern="1200" dirty="0">
                <a:sym typeface="Wingdings" pitchFamily="2" charset="2"/>
              </a:rPr>
              <a:t> </a:t>
            </a:r>
            <a:r>
              <a:rPr lang="en-US" sz="2000" kern="1200" dirty="0"/>
              <a:t>patients are at high risk for bacterial infections.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71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/>
              <a:t>Renal dysfunction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000" kern="1200" dirty="0"/>
              <a:t>Several pathologic effects of MM: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obstructive </a:t>
            </a:r>
            <a:r>
              <a:rPr lang="en-US" sz="2000" kern="1200" dirty="0" err="1"/>
              <a:t>proteinaceous</a:t>
            </a:r>
            <a:r>
              <a:rPr lang="en-US" sz="2000" kern="1200" dirty="0"/>
              <a:t> casts; composed of </a:t>
            </a:r>
            <a:r>
              <a:rPr lang="en-US" sz="2000" kern="1200" dirty="0" err="1"/>
              <a:t>Bence</a:t>
            </a:r>
            <a:r>
              <a:rPr lang="en-US" sz="2000" kern="1200" dirty="0"/>
              <a:t> jones proteins in the distal tubules.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Light chain deposition in the glomeruli or the </a:t>
            </a:r>
            <a:r>
              <a:rPr lang="en-US" sz="2000" kern="1200" dirty="0" err="1"/>
              <a:t>interstitium</a:t>
            </a:r>
            <a:r>
              <a:rPr lang="en-US" sz="2000" kern="1200" dirty="0"/>
              <a:t>, either as amyloid or linear deposits </a:t>
            </a:r>
            <a:r>
              <a:rPr lang="en-US" sz="2000" kern="1200" dirty="0">
                <a:sym typeface="Wingdings" pitchFamily="2" charset="2"/>
              </a:rPr>
              <a:t></a:t>
            </a:r>
            <a:r>
              <a:rPr lang="en-US" sz="2000" kern="1200" dirty="0"/>
              <a:t>may contribute to renal damage.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 err="1"/>
              <a:t>Hypercalcemia</a:t>
            </a:r>
            <a:r>
              <a:rPr lang="en-US" sz="2000" kern="1200" dirty="0"/>
              <a:t>, lead to dehydration and renal stones,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Bacterial pyelonephritis,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57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37246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Multifocal destructive skeletal lesions  mostly involve the vertebral column, ribs, skull, pelvis, femur.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The lesions arise in the </a:t>
            </a:r>
            <a:r>
              <a:rPr lang="en-US" sz="2000" b="1" kern="1200" dirty="0">
                <a:solidFill>
                  <a:srgbClr val="FF0000"/>
                </a:solidFill>
              </a:rPr>
              <a:t>medullary cavity</a:t>
            </a:r>
            <a:r>
              <a:rPr lang="en-US" sz="2000" kern="1200" dirty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/>
              <a:t>Bone destruction leads to pathologic fractures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1" y="986319"/>
            <a:ext cx="4223319" cy="39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20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08745"/>
            <a:ext cx="785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kern="1200" dirty="0"/>
              <a:t>Microscopically: the marrow shows increased numbers of plasma cells, </a:t>
            </a:r>
            <a:r>
              <a:rPr lang="en-US" sz="2000" kern="1200" dirty="0">
                <a:solidFill>
                  <a:srgbClr val="FF0000"/>
                </a:solidFill>
              </a:rPr>
              <a:t>usually &gt; 30% </a:t>
            </a:r>
            <a:r>
              <a:rPr lang="en-US" sz="2000" kern="1200" dirty="0"/>
              <a:t>of the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3" y="1939742"/>
            <a:ext cx="7284378" cy="29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97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2294" y="1118155"/>
            <a:ext cx="829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kern="1200" dirty="0">
                <a:solidFill>
                  <a:srgbClr val="FF0000"/>
                </a:solidFill>
              </a:rPr>
              <a:t>Mott cells</a:t>
            </a:r>
            <a:r>
              <a:rPr lang="en-US" sz="2000" kern="1200" dirty="0">
                <a:solidFill>
                  <a:schemeClr val="tx1"/>
                </a:solidFill>
              </a:rPr>
              <a:t> are plasma cells that have spherical inclusions packed with </a:t>
            </a:r>
            <a:r>
              <a:rPr lang="en-US" sz="2000" kern="1200" dirty="0" err="1">
                <a:solidFill>
                  <a:schemeClr val="tx1"/>
                </a:solidFill>
              </a:rPr>
              <a:t>Ig</a:t>
            </a:r>
            <a:r>
              <a:rPr lang="en-US" sz="2000" kern="1200" dirty="0">
                <a:solidFill>
                  <a:schemeClr val="tx1"/>
                </a:solidFill>
              </a:rPr>
              <a:t> in their cytoplasm, Inclusions: </a:t>
            </a:r>
            <a:r>
              <a:rPr lang="en-US" sz="2000" b="1" kern="1200" dirty="0">
                <a:solidFill>
                  <a:srgbClr val="FF0000"/>
                </a:solidFill>
              </a:rPr>
              <a:t>Russell bodies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mot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pbs.twimg.com/media/DyLitdBU8AACl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3" y="2085652"/>
            <a:ext cx="5835722" cy="2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68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/>
              <a:t>Clinical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u="sng" kern="1200" dirty="0">
                <a:solidFill>
                  <a:srgbClr val="FF0000"/>
                </a:solidFill>
                <a:sym typeface="Source Sans Pro"/>
              </a:rPr>
              <a:t>Bone </a:t>
            </a:r>
            <a:r>
              <a:rPr lang="en-US" sz="2000" u="sng" kern="1200" dirty="0" err="1">
                <a:solidFill>
                  <a:srgbClr val="FF0000"/>
                </a:solidFill>
                <a:sym typeface="Source Sans Pro"/>
              </a:rPr>
              <a:t>resorption</a:t>
            </a:r>
            <a:r>
              <a:rPr lang="en-US" sz="2000" u="sng" kern="1200" dirty="0">
                <a:solidFill>
                  <a:srgbClr val="FF0000"/>
                </a:solidFill>
                <a:sym typeface="Source Sans Pro"/>
              </a:rPr>
              <a:t>: </a:t>
            </a: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>Bone pain &amp; pathologic fractures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u="sng" kern="1200" dirty="0" err="1">
                <a:solidFill>
                  <a:srgbClr val="FF0000"/>
                </a:solidFill>
                <a:sym typeface="Source Sans Pro"/>
              </a:rPr>
              <a:t>Hypercalcemia</a:t>
            </a:r>
            <a:r>
              <a:rPr lang="en-US" sz="2000" u="sng" kern="1200" dirty="0">
                <a:solidFill>
                  <a:srgbClr val="FF0000"/>
                </a:solidFill>
                <a:sym typeface="Source Sans Pro"/>
              </a:rPr>
              <a:t>: </a:t>
            </a: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>neurological manifestations;</a:t>
            </a:r>
            <a:br>
              <a:rPr lang="en-US" sz="2000" kern="1200" dirty="0">
                <a:solidFill>
                  <a:schemeClr val="tx1"/>
                </a:solidFill>
                <a:sym typeface="Source Sans Pro"/>
              </a:rPr>
            </a:b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>+ Confusion, lethargy and weakness.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u="sng" kern="1200" dirty="0">
                <a:solidFill>
                  <a:srgbClr val="FF0000"/>
                </a:solidFill>
                <a:sym typeface="Source Sans Pro"/>
              </a:rPr>
              <a:t>Recurrent bacterial infections:</a:t>
            </a:r>
          </a:p>
          <a:p>
            <a:pPr marL="76200" lvl="1">
              <a:buClr>
                <a:srgbClr val="0DB7C4"/>
              </a:buClr>
              <a:buSzPts val="2400"/>
            </a:pP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>       +The most common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>
                <a:solidFill>
                  <a:srgbClr val="FF0000"/>
                </a:solidFill>
                <a:sym typeface="Source Sans Pro"/>
              </a:rPr>
              <a:t>Renal dysfunction:</a:t>
            </a: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/>
            </a:r>
            <a:br>
              <a:rPr lang="en-US" sz="2000" kern="1200" dirty="0">
                <a:solidFill>
                  <a:schemeClr val="tx1"/>
                </a:solidFill>
                <a:sym typeface="Source Sans Pro"/>
              </a:rPr>
            </a:b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>+Second most common cause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>
                <a:solidFill>
                  <a:schemeClr val="tx1"/>
                </a:solidFill>
              </a:rPr>
              <a:t>Median survival is 4-7 years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kern="1200" dirty="0">
                <a:solidFill>
                  <a:schemeClr val="tx1"/>
                </a:solidFill>
                <a:sym typeface="Source Sans Pro"/>
              </a:rPr>
              <a:t>No cure yet.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40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/>
              <a:t>Laboratory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Increased levels of: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000" dirty="0" err="1"/>
              <a:t>Immunoglobulins</a:t>
            </a:r>
            <a:r>
              <a:rPr lang="en-US" sz="2000" dirty="0"/>
              <a:t> in the blood.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000" dirty="0"/>
              <a:t>and/or </a:t>
            </a:r>
            <a:r>
              <a:rPr lang="en-US" sz="2000" dirty="0" err="1"/>
              <a:t>Bence</a:t>
            </a:r>
            <a:r>
              <a:rPr lang="en-US" sz="2000" dirty="0"/>
              <a:t> Jones proteins in the urine.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Patients have Both in ~ 70% of cases, 20% have only free light chains, &amp; 1% of myelomas are </a:t>
            </a:r>
            <a:r>
              <a:rPr lang="en-US" sz="2000" dirty="0" err="1"/>
              <a:t>nonsecretory</a:t>
            </a:r>
            <a:r>
              <a:rPr lang="en-US" sz="2000" dirty="0"/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Anemia, thrombocytopenia and leukopenia.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Elevated </a:t>
            </a:r>
            <a:r>
              <a:rPr lang="en-US" sz="2000" dirty="0" err="1"/>
              <a:t>creatinine</a:t>
            </a:r>
            <a:r>
              <a:rPr lang="en-US" sz="2000" dirty="0"/>
              <a:t> or urea (Renal dysfunction).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Verdana" panose="020B0604030504040204" pitchFamily="34" charset="0"/>
              <a:ea typeface="Verdana" panose="020B0604030504040204" pitchFamily="34" charset="0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Verdana" panose="020B0604030504040204" pitchFamily="34" charset="0"/>
              <a:ea typeface="Verdana" panose="020B0604030504040204" pitchFamily="34" charset="0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2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75" y="625475"/>
            <a:ext cx="8313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+Monoclonal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gammopathy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of undetermined significance (MGUS) : </a:t>
            </a:r>
            <a:r>
              <a:rPr lang="en-US" sz="2000" dirty="0"/>
              <a:t>By definition, patients are asymptomatic and the serum M protein level is less than 3 g/</a:t>
            </a:r>
            <a:r>
              <a:rPr lang="en-US" sz="2000" dirty="0" err="1"/>
              <a:t>dL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smtClean="0"/>
              <a:t>+ MGUS </a:t>
            </a:r>
            <a:r>
              <a:rPr lang="en-US" sz="2000" dirty="0"/>
              <a:t>is very common in older adult.</a:t>
            </a:r>
            <a:br>
              <a:rPr lang="en-US" sz="2000" dirty="0"/>
            </a:br>
            <a:r>
              <a:rPr lang="en-US" sz="2000" dirty="0"/>
              <a:t>+ Has a low but constant rate of transformation to MM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/>
            </a:r>
            <a:b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+Smoldering myeloma: </a:t>
            </a:r>
            <a:r>
              <a:rPr lang="en-US" sz="2000" dirty="0"/>
              <a:t>This entity defines a middle ground between multiple myeloma and MGUS. Plasma cells make up 10% to 30% of the marrow cellularity, and the serum M protein level is greater than 3 g/</a:t>
            </a:r>
            <a:r>
              <a:rPr lang="en-US" sz="2000" dirty="0" err="1"/>
              <a:t>dL</a:t>
            </a:r>
            <a:r>
              <a:rPr lang="en-US" sz="2000" dirty="0"/>
              <a:t>, but patients are asymptomatic.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9567"/>
            <a:ext cx="81819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+Solitary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plasmacytoma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: </a:t>
            </a:r>
            <a:r>
              <a:rPr lang="en-US" sz="2000" dirty="0"/>
              <a:t>An infrequent variant that presents as a single mass in bone or soft tissue</a:t>
            </a:r>
            <a:r>
              <a:rPr lang="en-US" sz="2400" dirty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. 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sz="2400" dirty="0" smtClean="0">
              <a:solidFill>
                <a:srgbClr val="415665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Waldenström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macroglobulinemia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: </a:t>
            </a:r>
            <a:r>
              <a:rPr lang="en-US" sz="2000" dirty="0"/>
              <a:t>A syndrome in which high levels of IgM lead to symptoms related to </a:t>
            </a:r>
            <a:r>
              <a:rPr lang="en-US" sz="2000" dirty="0" err="1"/>
              <a:t>hyperviscosity</a:t>
            </a:r>
            <a:r>
              <a:rPr lang="en-US" sz="2000" dirty="0"/>
              <a:t> of the blood. (ass with </a:t>
            </a:r>
            <a:r>
              <a:rPr lang="en-US" sz="2000" dirty="0" err="1"/>
              <a:t>lymphoplasmacytic</a:t>
            </a:r>
            <a:r>
              <a:rPr lang="en-US" sz="2000" dirty="0"/>
              <a:t> lymphoma).</a:t>
            </a:r>
            <a:endParaRPr lang="en-US" sz="2000" dirty="0"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6" name="Picture 2" descr="00008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" y="1664413"/>
            <a:ext cx="4181581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1/LUNG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1664413"/>
            <a:ext cx="3873356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047" y="427798"/>
            <a:ext cx="8280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/>
              <a:t>he </a:t>
            </a:r>
            <a:r>
              <a:rPr lang="en-US" sz="2000" dirty="0"/>
              <a:t>last stage of B cell maturation, express CD38 but lose </a:t>
            </a:r>
            <a:r>
              <a:rPr lang="en-US" sz="2000" dirty="0"/>
              <a:t>CD19: </a:t>
            </a:r>
            <a:br>
              <a:rPr lang="en-US" sz="2000" dirty="0"/>
            </a:br>
            <a:r>
              <a:rPr lang="en-US" sz="2000" dirty="0"/>
              <a:t>+ </a:t>
            </a:r>
            <a:r>
              <a:rPr lang="en-US" sz="2000" dirty="0"/>
              <a:t>cannot switch antibody </a:t>
            </a:r>
            <a:r>
              <a:rPr lang="en-US" sz="2000" dirty="0"/>
              <a:t>classes.</a:t>
            </a:r>
            <a:br>
              <a:rPr lang="en-US" sz="2000" dirty="0"/>
            </a:br>
            <a:r>
              <a:rPr lang="en-US" sz="2000" dirty="0"/>
              <a:t>+can </a:t>
            </a:r>
            <a:r>
              <a:rPr lang="en-US" sz="2000" dirty="0"/>
              <a:t>only produce a single kind of antibody in a single class of </a:t>
            </a:r>
            <a:r>
              <a:rPr lang="en-US" sz="2000" dirty="0"/>
              <a:t>immunoglobulin.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81613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99" y="363454"/>
            <a:ext cx="8291263" cy="921009"/>
          </a:xfrm>
        </p:spPr>
        <p:txBody>
          <a:bodyPr/>
          <a:lstStyle/>
          <a:p>
            <a:r>
              <a:rPr lang="en-US" sz="4400" b="1" dirty="0" err="1"/>
              <a:t>Lymphoplasmacytic</a:t>
            </a:r>
            <a:r>
              <a:rPr lang="en-US" sz="4400" b="1" dirty="0"/>
              <a:t>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A B-cell neoplasm that usually presents in old age.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Most commonly, the plasma cell component secretes monoclonal IgM</a:t>
            </a:r>
            <a:r>
              <a:rPr lang="en-US" sz="2000" dirty="0" smtClean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Amounts sufficient to cause a </a:t>
            </a:r>
            <a:r>
              <a:rPr lang="en-US" sz="2000" dirty="0" err="1"/>
              <a:t>hyperviscosity</a:t>
            </a:r>
            <a:r>
              <a:rPr lang="en-US" sz="2000" dirty="0"/>
              <a:t> syndrome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/>
              <a:t>Waldenström</a:t>
            </a:r>
            <a:r>
              <a:rPr lang="en-US" sz="2000" dirty="0"/>
              <a:t> </a:t>
            </a:r>
            <a:r>
              <a:rPr lang="en-US" sz="2000" dirty="0" err="1"/>
              <a:t>macroglobulinemia</a:t>
            </a:r>
            <a:r>
              <a:rPr lang="en-US" sz="2000" dirty="0" smtClean="0"/>
              <a:t>.</a:t>
            </a:r>
          </a:p>
          <a:p>
            <a:pPr marL="76200">
              <a:buClr>
                <a:srgbClr val="0DB7C4"/>
              </a:buClr>
              <a:buSzPts val="2400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Complications from the secretion of free light chains (e.g.; renal failure) are relatively rare &amp; no bone destruction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45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81000">
              <a:buClr>
                <a:srgbClr val="0DB7C4"/>
              </a:buClr>
              <a:buSzPts val="2400"/>
              <a:buFont typeface="Source Sans Pro"/>
              <a:buChar char="▹"/>
              <a:defRPr sz="2000"/>
            </a:lvl1pPr>
          </a:lstStyle>
          <a:p>
            <a:r>
              <a:rPr lang="en-US" dirty="0"/>
              <a:t>All cases of </a:t>
            </a:r>
            <a:r>
              <a:rPr lang="en-US" dirty="0" err="1"/>
              <a:t>lymphoplasmacytic</a:t>
            </a:r>
            <a:r>
              <a:rPr lang="en-US" dirty="0"/>
              <a:t> lymphoma are associated with acquired mutations in </a:t>
            </a:r>
            <a:r>
              <a:rPr lang="en-US" b="1" dirty="0">
                <a:solidFill>
                  <a:srgbClr val="FF0000"/>
                </a:solidFill>
              </a:rPr>
              <a:t>MYD88</a:t>
            </a:r>
            <a:r>
              <a:rPr lang="en-US" dirty="0"/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4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</a:t>
            </a:r>
            <a:r>
              <a:rPr lang="en-US" sz="2800" b="1" dirty="0" smtClean="0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60116"/>
            <a:ext cx="22348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marrow is infiltrated by lymphocytes, plasma cells, &amp; </a:t>
            </a:r>
            <a:r>
              <a:rPr lang="en-US" sz="2000" dirty="0" err="1"/>
              <a:t>plasmacytoid</a:t>
            </a:r>
            <a:r>
              <a:rPr lang="en-US" sz="2000" dirty="0"/>
              <a:t> lymphocytes in varying proportions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bs.twimg.com/media/Dn46f41XUAApZT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4" y="1160115"/>
            <a:ext cx="5763802" cy="37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9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3" y="1160116"/>
            <a:ext cx="7690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Patients with </a:t>
            </a:r>
            <a:r>
              <a:rPr lang="en-US" sz="2000" dirty="0" err="1"/>
              <a:t>IgM</a:t>
            </a:r>
            <a:r>
              <a:rPr lang="en-US" sz="2000" dirty="0"/>
              <a:t>-secreting tumors have signs &amp; symptoms stemming from the physicochemical properties of </a:t>
            </a:r>
            <a:r>
              <a:rPr lang="en-US" sz="2000" dirty="0" err="1"/>
              <a:t>IgM</a:t>
            </a:r>
            <a:r>
              <a:rPr lang="en-US" sz="2000" dirty="0"/>
              <a:t>. (large size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at high concentrations </a:t>
            </a:r>
            <a:r>
              <a:rPr lang="en-US" sz="2000" dirty="0" err="1"/>
              <a:t>IgM</a:t>
            </a:r>
            <a:r>
              <a:rPr lang="en-US" sz="2000" dirty="0"/>
              <a:t> greatly increases the blood viscosity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hyperviscosity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syndrome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33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986496"/>
            <a:ext cx="81202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Characterized </a:t>
            </a:r>
            <a:r>
              <a:rPr lang="en-US" sz="2400" dirty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by the following: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Visual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impairment</a:t>
            </a:r>
            <a:r>
              <a:rPr lang="en-US" sz="2400" dirty="0" smtClean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: </a:t>
            </a:r>
            <a:r>
              <a:rPr lang="en-US" sz="2000" dirty="0"/>
              <a:t>due to venous congestion &amp; retinal </a:t>
            </a:r>
            <a:r>
              <a:rPr lang="en-US" sz="2000" dirty="0" smtClean="0"/>
              <a:t>hemorrhages</a:t>
            </a:r>
            <a:r>
              <a:rPr lang="en-US" sz="2400" dirty="0">
                <a:solidFill>
                  <a:srgbClr val="415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415665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Neurologic problems </a:t>
            </a:r>
            <a:r>
              <a:rPr lang="en-US" sz="2000" dirty="0"/>
              <a:t>such as headaches, dizziness, deafness, due to sluggish venous blood </a:t>
            </a:r>
            <a:r>
              <a:rPr lang="en-US" sz="2000" dirty="0" smtClean="0"/>
              <a:t>flow.</a:t>
            </a: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Bleeding</a:t>
            </a:r>
            <a:r>
              <a:rPr lang="en-US" sz="2400" dirty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 </a:t>
            </a:r>
            <a:r>
              <a:rPr lang="en-US" sz="2000" dirty="0"/>
              <a:t>due to formation of complexes between </a:t>
            </a:r>
            <a:r>
              <a:rPr lang="en-US" sz="2000" dirty="0" err="1"/>
              <a:t>macroglobulins</a:t>
            </a:r>
            <a:r>
              <a:rPr lang="en-US" sz="2000" dirty="0"/>
              <a:t> &amp; clotting factors as well as interference with platelet </a:t>
            </a:r>
            <a:r>
              <a:rPr lang="en-US" sz="2000" dirty="0" smtClean="0"/>
              <a:t>function.</a:t>
            </a: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rgbClr val="7030A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ryoglobulinemia</a:t>
            </a:r>
            <a:r>
              <a:rPr lang="en-US" sz="2400" dirty="0" smtClean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en-US" sz="2000" dirty="0"/>
              <a:t>the precipitation of </a:t>
            </a:r>
            <a:r>
              <a:rPr lang="en-US" sz="2000" dirty="0" err="1"/>
              <a:t>macroglobulins</a:t>
            </a:r>
            <a:r>
              <a:rPr lang="en-US" sz="2000" dirty="0"/>
              <a:t> at low temperatures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Raynaud phenomenon</a:t>
            </a:r>
            <a:r>
              <a:rPr lang="en-US" sz="2400" dirty="0">
                <a:solidFill>
                  <a:srgbClr val="415665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76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</a:t>
            </a:r>
            <a:r>
              <a:rPr lang="en-US" sz="2800" b="1" dirty="0" smtClean="0"/>
              <a:t>– Clinical 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An incurable progressive disease.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Median survival 4 year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07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60337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70073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ym typeface="Source Sans Pro"/>
              </a:rPr>
              <a:t>B cell proliferations contain neoplastic plasma cells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ym typeface="Source Sans Pro"/>
              </a:rPr>
              <a:t>Always secrete a</a:t>
            </a:r>
            <a:r>
              <a:rPr lang="en-US" sz="2000" b="1" dirty="0">
                <a:solidFill>
                  <a:srgbClr val="FF0000"/>
                </a:solidFill>
                <a:sym typeface="Source Sans Pro"/>
              </a:rPr>
              <a:t> monoclonal </a:t>
            </a:r>
            <a:r>
              <a:rPr lang="en-US" sz="2000" dirty="0">
                <a:sym typeface="Source Sans Pro"/>
              </a:rPr>
              <a:t>immunoglobulin or their fragment.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ym typeface="Source Sans Pro"/>
              </a:rPr>
              <a:t>These serve as tumor markers and often have pathologic consequences.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ym typeface="Source Sans Pro"/>
              </a:rPr>
              <a:t>The most common &amp; deadly of these neoplasms is multiple myeloma.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15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60375" y="1005753"/>
            <a:ext cx="8161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b="1" dirty="0">
                <a:solidFill>
                  <a:srgbClr val="FF0000"/>
                </a:solidFill>
                <a:sym typeface="Source Sans Pro"/>
              </a:rPr>
              <a:t>M protein: </a:t>
            </a:r>
            <a:r>
              <a:rPr lang="en-US" sz="2000" dirty="0">
                <a:sym typeface="Source Sans Pro"/>
              </a:rPr>
              <a:t>A monoclonal immunoglobulin identified </a:t>
            </a:r>
            <a:r>
              <a:rPr lang="en-US" sz="2000" dirty="0" smtClean="0">
                <a:sym typeface="Source Sans Pro"/>
              </a:rPr>
              <a:t>in</a:t>
            </a:r>
            <a:r>
              <a:rPr lang="en-US" sz="2000" dirty="0"/>
              <a:t> </a:t>
            </a:r>
            <a:r>
              <a:rPr lang="en-US" sz="2000" dirty="0" smtClean="0">
                <a:sym typeface="Source Sans Pro"/>
              </a:rPr>
              <a:t> </a:t>
            </a:r>
            <a:r>
              <a:rPr lang="en-US" sz="2000" dirty="0">
                <a:sym typeface="Source Sans Pro"/>
              </a:rPr>
              <a:t>the blood. </a:t>
            </a:r>
            <a:r>
              <a:rPr lang="en-US" sz="2000" dirty="0"/>
              <a:t>They have high molecular weight, so they are restricted to plasma &amp; extracellular fluid &amp; excluded from urine</a:t>
            </a:r>
            <a:r>
              <a:rPr lang="en-US" sz="2000" dirty="0" smtClean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ym typeface="Source Sans Pro"/>
              </a:rPr>
              <a:t>Neoplastic plasma cells also synthesize excess</a:t>
            </a:r>
            <a:r>
              <a:rPr lang="en-US" sz="2000" b="1" dirty="0">
                <a:solidFill>
                  <a:srgbClr val="FF0000"/>
                </a:solidFill>
                <a:sym typeface="Source Sans Pro"/>
              </a:rPr>
              <a:t> immunoglobulin light chains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smaller in size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excreted in the urine, where they are called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</a:rPr>
              <a:t>Bence</a:t>
            </a:r>
            <a:r>
              <a:rPr lang="en-US" sz="2000" b="1" dirty="0">
                <a:solidFill>
                  <a:srgbClr val="FF0000"/>
                </a:solidFill>
              </a:rPr>
              <a:t> Jones proteins</a:t>
            </a:r>
            <a:r>
              <a:rPr lang="en-US" sz="2000" dirty="0" smtClean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>
              <a:sym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Monoclonal </a:t>
            </a:r>
            <a:r>
              <a:rPr lang="en-US" sz="2000" dirty="0">
                <a:sym typeface="Source Sans Pro"/>
              </a:rPr>
              <a:t>immunoglobulin </a:t>
            </a:r>
            <a:r>
              <a:rPr lang="en-US" sz="2000" dirty="0"/>
              <a:t>can be detected  by simple serum test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Serum protein Electrophoresis</a:t>
            </a:r>
            <a:r>
              <a:rPr lang="en-US" sz="2000" dirty="0"/>
              <a:t>!</a:t>
            </a:r>
            <a:endParaRPr lang="en-US" sz="2000" dirty="0"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460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07" y="-1008993"/>
            <a:ext cx="8378351" cy="26065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abnormal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Igs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associated with plasma cell neoplasms include monoclonal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gammopathy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paraproteinemia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 These abnormal proteins are associated with the following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clinicopathologic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entities: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805870" y="1745200"/>
            <a:ext cx="83381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Multiple </a:t>
            </a:r>
            <a:r>
              <a:rPr lang="en-US" sz="2000" dirty="0"/>
              <a:t>myeloma (plasma cell myeloma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/>
              <a:t>Waldenström</a:t>
            </a:r>
            <a:r>
              <a:rPr lang="en-US" sz="2000" dirty="0"/>
              <a:t> </a:t>
            </a:r>
            <a:r>
              <a:rPr lang="en-US" sz="2000" dirty="0" err="1" smtClean="0"/>
              <a:t>macroglobulinemia</a:t>
            </a:r>
            <a:r>
              <a:rPr lang="en-US" sz="2000" dirty="0"/>
              <a:t> . It occurs in older adults, most commonly </a:t>
            </a:r>
            <a:r>
              <a:rPr lang="en-US" sz="2000" dirty="0" smtClean="0"/>
              <a:t>in </a:t>
            </a:r>
            <a:r>
              <a:rPr lang="en-US" sz="2000" dirty="0"/>
              <a:t>association with </a:t>
            </a:r>
            <a:r>
              <a:rPr lang="en-US" sz="2000" dirty="0" err="1"/>
              <a:t>lymphoplasmacytic</a:t>
            </a:r>
            <a:r>
              <a:rPr lang="en-US" sz="2000" dirty="0"/>
              <a:t> </a:t>
            </a:r>
            <a:r>
              <a:rPr lang="en-US" sz="2000" dirty="0" smtClean="0"/>
              <a:t>lymphoma</a:t>
            </a:r>
          </a:p>
          <a:p>
            <a:r>
              <a:rPr lang="en-US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Heavy-chain </a:t>
            </a:r>
            <a:r>
              <a:rPr lang="en-US" sz="2000" dirty="0"/>
              <a:t>disease (Mediterranean </a:t>
            </a:r>
            <a:r>
              <a:rPr lang="en-US" sz="2000" dirty="0" smtClean="0"/>
              <a:t>lymphoma)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Monoclonal </a:t>
            </a:r>
            <a:r>
              <a:rPr lang="en-US" sz="2000" dirty="0" err="1"/>
              <a:t>gammopathy</a:t>
            </a:r>
            <a:r>
              <a:rPr lang="en-US" sz="2000" dirty="0"/>
              <a:t> of undetermined significance (MGUS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9"/>
            <a:ext cx="8291263" cy="67577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Myeloma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7975" y="676441"/>
            <a:ext cx="85154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One of the most common lymphoid </a:t>
            </a:r>
            <a:r>
              <a:rPr lang="en-US" sz="2000" dirty="0" err="1" smtClean="0"/>
              <a:t>malignancies.Median</a:t>
            </a:r>
            <a:r>
              <a:rPr lang="en-US" sz="2000" dirty="0" smtClean="0"/>
              <a:t> </a:t>
            </a:r>
            <a:r>
              <a:rPr lang="en-US" sz="2000" dirty="0"/>
              <a:t>age 70 years, more common in males</a:t>
            </a:r>
            <a:r>
              <a:rPr lang="en-US" sz="2000" dirty="0" smtClean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Principally involves the bone marrow and ass with lytic lesions throughout the skeletal system</a:t>
            </a:r>
            <a:r>
              <a:rPr lang="en-US" sz="2000" dirty="0" smtClean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Most myelomas are associated with </a:t>
            </a:r>
            <a:r>
              <a:rPr lang="en-US" sz="2000" dirty="0" smtClean="0"/>
              <a:t>more </a:t>
            </a:r>
            <a:r>
              <a:rPr lang="en-US" sz="2000" dirty="0"/>
              <a:t>than 3 g/</a:t>
            </a:r>
            <a:r>
              <a:rPr lang="en-US" sz="2000" dirty="0" err="1"/>
              <a:t>dL</a:t>
            </a:r>
            <a:r>
              <a:rPr lang="en-US" sz="2000" dirty="0"/>
              <a:t> of serum Ig and/or more than 6 mg/</a:t>
            </a:r>
            <a:r>
              <a:rPr lang="en-US" sz="2000" dirty="0" err="1"/>
              <a:t>dL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urine </a:t>
            </a:r>
            <a:r>
              <a:rPr lang="en-US" sz="2000" dirty="0" err="1"/>
              <a:t>Bence</a:t>
            </a:r>
            <a:r>
              <a:rPr lang="en-US" sz="2000" dirty="0"/>
              <a:t> Jones </a:t>
            </a:r>
            <a:r>
              <a:rPr lang="en-US" sz="2000" dirty="0" smtClean="0"/>
              <a:t>protein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The most frequent M protein produced by myeloma cells is </a:t>
            </a:r>
            <a:r>
              <a:rPr lang="en-US" sz="2000" b="1" dirty="0">
                <a:solidFill>
                  <a:srgbClr val="FF0000"/>
                </a:solidFill>
              </a:rPr>
              <a:t>IgG</a:t>
            </a:r>
            <a:r>
              <a:rPr lang="en-US" sz="2000" dirty="0"/>
              <a:t> (60%), followed by IgA(20%), only rarely are IgM, </a:t>
            </a:r>
            <a:r>
              <a:rPr lang="en-US" sz="2000" dirty="0" err="1"/>
              <a:t>IgD</a:t>
            </a:r>
            <a:r>
              <a:rPr lang="en-US" sz="2000" dirty="0"/>
              <a:t>, or </a:t>
            </a:r>
            <a:r>
              <a:rPr lang="en-US" sz="2000" dirty="0" err="1"/>
              <a:t>IgE</a:t>
            </a:r>
            <a:r>
              <a:rPr lang="en-US" sz="2000" dirty="0"/>
              <a:t> M proteins </a:t>
            </a:r>
            <a:r>
              <a:rPr lang="en-US" sz="2000" dirty="0" err="1"/>
              <a:t>obsereved</a:t>
            </a:r>
            <a:r>
              <a:rPr lang="en-US" sz="2000" dirty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Plasma cells produce κ or λ light chains.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19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-10512"/>
            <a:ext cx="4301775" cy="503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6" y="764954"/>
            <a:ext cx="4694213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Myeloma often has chromosomal translocations that fuse the </a:t>
            </a:r>
            <a:r>
              <a:rPr lang="en-US" sz="2000" b="1" dirty="0" err="1">
                <a:solidFill>
                  <a:srgbClr val="FF0000"/>
                </a:solidFill>
              </a:rPr>
              <a:t>IgH</a:t>
            </a:r>
            <a:r>
              <a:rPr lang="en-US" sz="2000" b="1" dirty="0">
                <a:solidFill>
                  <a:srgbClr val="FF0000"/>
                </a:solidFill>
              </a:rPr>
              <a:t> locus </a:t>
            </a:r>
            <a:r>
              <a:rPr lang="en-US" sz="2000" dirty="0"/>
              <a:t>on chromosome </a:t>
            </a:r>
            <a:r>
              <a:rPr lang="en-US" sz="2000" b="1" dirty="0">
                <a:solidFill>
                  <a:srgbClr val="FF0000"/>
                </a:solidFill>
              </a:rPr>
              <a:t>14</a:t>
            </a:r>
            <a:r>
              <a:rPr lang="en-US" sz="2000" dirty="0"/>
              <a:t> to oncogenes such as the cyclin D1 and cyclin D3 genes</a:t>
            </a:r>
            <a:r>
              <a:rPr lang="en-US" sz="2000" dirty="0" smtClean="0"/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/>
              <a:t>Multiple myeloma has a number of effects on the skeleton, the immune system, and the kidney, all of which contribute to morbidity and mortality of the disease.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39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8075"/>
            <a:ext cx="7466198" cy="33879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clinicopathologic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diagnosis of multiple myeloma </a:t>
            </a:r>
          </a:p>
          <a:p>
            <a:pPr marL="7620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relies on :</a:t>
            </a:r>
          </a:p>
          <a:p>
            <a:pPr marL="7620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identification of clonal plasma cells in the marrow and the presence of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CRAB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criteria (hypercalcemia, renal dysfunction, anemia, and bone lesions).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7652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06B56-5971-49B5-8DD1-8121DA951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90541-4161-493B-8720-84551EA32F5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fea59dd6-f072-4555-9d80-4fd2553d3ca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F5F55C-58D5-468B-830B-2932A8AFE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59dd6-f072-4555-9d80-4fd2553d3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1905</TotalTime>
  <Words>1016</Words>
  <Application>Microsoft Office PowerPoint</Application>
  <PresentationFormat>On-screen Show (16:9)</PresentationFormat>
  <Paragraphs>127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Dosis</vt:lpstr>
      <vt:lpstr>Wingdings</vt:lpstr>
      <vt:lpstr>Garamond</vt:lpstr>
      <vt:lpstr>Verdana</vt:lpstr>
      <vt:lpstr>Source Sans Pro</vt:lpstr>
      <vt:lpstr>Arial</vt:lpstr>
      <vt:lpstr>Organic</vt:lpstr>
      <vt:lpstr> Plasma Cell Neoplasms &amp; Related Entities </vt:lpstr>
      <vt:lpstr>PowerPoint Presentation</vt:lpstr>
      <vt:lpstr>Plasma Cell Neoplasms and Related Entities </vt:lpstr>
      <vt:lpstr>Plasma Cell Neoplasms and Related Entities </vt:lpstr>
      <vt:lpstr>The abnormal Igs associated with plasma cell neoplasms include monoclonal gammopathy and paraproteinemia. These abnormal proteins are associated with the following clinicopathologic entities:</vt:lpstr>
      <vt:lpstr>Multiple Myeloma</vt:lpstr>
      <vt:lpstr>PowerPoint Presentation</vt:lpstr>
      <vt:lpstr>Multiple Myeloma - pathogenesis</vt:lpstr>
      <vt:lpstr>PowerPoint Presentation</vt:lpstr>
      <vt:lpstr>Multiple Myeloma  - Bone </vt:lpstr>
      <vt:lpstr>Multiple Myeloma  - Humoral immunity</vt:lpstr>
      <vt:lpstr>Multiple Myeloma  - Renal dysfunction</vt:lpstr>
      <vt:lpstr>Multiple Myeloma  - Morphology</vt:lpstr>
      <vt:lpstr>Multiple Myeloma  - Morphology</vt:lpstr>
      <vt:lpstr>Multiple Myeloma  - Morphology</vt:lpstr>
      <vt:lpstr>Multiple Myeloma  - Clinical Features.</vt:lpstr>
      <vt:lpstr>Multiple Myeloma  - Laboratory analyses</vt:lpstr>
      <vt:lpstr>PowerPoint Presentation</vt:lpstr>
      <vt:lpstr>PowerPoint Presentation</vt:lpstr>
      <vt:lpstr>Lymphoplasmacytic Lymphoma</vt:lpstr>
      <vt:lpstr>Lymphoplasmacytic Lymphoma - Pathogenesis</vt:lpstr>
      <vt:lpstr>Lymphoplasmacytic Lymphoma - Morphology</vt:lpstr>
      <vt:lpstr>Waldenström macroglobulinemia</vt:lpstr>
      <vt:lpstr>Waldenström macroglobulinemia</vt:lpstr>
      <vt:lpstr>Lymphoplasmacytic Lymphoma – Clinical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Admin</cp:lastModifiedBy>
  <cp:revision>184</cp:revision>
  <dcterms:modified xsi:type="dcterms:W3CDTF">2023-04-12T20:48:58Z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