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2" r:id="rId1"/>
  </p:sldMasterIdLst>
  <p:notesMasterIdLst>
    <p:notesMasterId r:id="rId56"/>
  </p:notesMasterIdLst>
  <p:sldIdLst>
    <p:sldId id="581" r:id="rId2"/>
    <p:sldId id="582" r:id="rId3"/>
    <p:sldId id="583" r:id="rId4"/>
    <p:sldId id="584"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42" r:id="rId23"/>
    <p:sldId id="605" r:id="rId24"/>
    <p:sldId id="603" r:id="rId25"/>
    <p:sldId id="604" r:id="rId26"/>
    <p:sldId id="637" r:id="rId27"/>
    <p:sldId id="613" r:id="rId28"/>
    <p:sldId id="614" r:id="rId29"/>
    <p:sldId id="638" r:id="rId30"/>
    <p:sldId id="606" r:id="rId31"/>
    <p:sldId id="607" r:id="rId32"/>
    <p:sldId id="608" r:id="rId33"/>
    <p:sldId id="639" r:id="rId34"/>
    <p:sldId id="640" r:id="rId35"/>
    <p:sldId id="641" r:id="rId36"/>
    <p:sldId id="643" r:id="rId37"/>
    <p:sldId id="612" r:id="rId38"/>
    <p:sldId id="615" r:id="rId39"/>
    <p:sldId id="631" r:id="rId40"/>
    <p:sldId id="632" r:id="rId41"/>
    <p:sldId id="617" r:id="rId42"/>
    <p:sldId id="618" r:id="rId43"/>
    <p:sldId id="619" r:id="rId44"/>
    <p:sldId id="620" r:id="rId45"/>
    <p:sldId id="621" r:id="rId46"/>
    <p:sldId id="622" r:id="rId47"/>
    <p:sldId id="623" r:id="rId48"/>
    <p:sldId id="633" r:id="rId49"/>
    <p:sldId id="624" r:id="rId50"/>
    <p:sldId id="634" r:id="rId51"/>
    <p:sldId id="626" r:id="rId52"/>
    <p:sldId id="627" r:id="rId53"/>
    <p:sldId id="628" r:id="rId54"/>
    <p:sldId id="635" r:id="rId55"/>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p:cViewPr varScale="1">
        <p:scale>
          <a:sx n="107" d="100"/>
          <a:sy n="107" d="100"/>
        </p:scale>
        <p:origin x="736" y="1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1D4AC-2F0A-4A16-90C0-DF7A018709C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CF32331-A624-4E8E-9BD8-0E8EA13C3B3B}">
      <dgm:prSet phldrT="[Text]" custT="1"/>
      <dgm:spPr/>
      <dgm:t>
        <a:bodyPr/>
        <a:lstStyle/>
        <a:p>
          <a:r>
            <a:rPr lang="en-US" sz="2800" dirty="0"/>
            <a:t>Precocious puberty</a:t>
          </a:r>
        </a:p>
      </dgm:t>
    </dgm:pt>
    <dgm:pt modelId="{19DBFE22-74A4-4EEE-A845-216389B4DDBA}" type="parTrans" cxnId="{14642FEA-702F-4065-A1C3-F84F92C3886E}">
      <dgm:prSet/>
      <dgm:spPr/>
      <dgm:t>
        <a:bodyPr/>
        <a:lstStyle/>
        <a:p>
          <a:endParaRPr lang="en-US"/>
        </a:p>
      </dgm:t>
    </dgm:pt>
    <dgm:pt modelId="{8CA7088F-21FA-454B-B063-F289E1BF8484}" type="sibTrans" cxnId="{14642FEA-702F-4065-A1C3-F84F92C3886E}">
      <dgm:prSet/>
      <dgm:spPr/>
      <dgm:t>
        <a:bodyPr/>
        <a:lstStyle/>
        <a:p>
          <a:endParaRPr lang="en-US"/>
        </a:p>
      </dgm:t>
    </dgm:pt>
    <dgm:pt modelId="{BE58DE80-9D2F-48FE-BF3D-F9F72C1FFF14}">
      <dgm:prSet phldrT="[Text]" custT="1"/>
      <dgm:spPr/>
      <dgm:t>
        <a:bodyPr/>
        <a:lstStyle/>
        <a:p>
          <a:r>
            <a:rPr lang="en-US" sz="2800"/>
            <a:t>Peripheral</a:t>
          </a:r>
          <a:r>
            <a:rPr lang="en-US" sz="2800" dirty="0"/>
            <a:t>precocious puberty</a:t>
          </a:r>
        </a:p>
      </dgm:t>
    </dgm:pt>
    <dgm:pt modelId="{42700E39-95F8-4D6F-A7AE-F0173D781BEA}" type="sibTrans" cxnId="{5808326B-A6C1-48ED-B4A2-7FE86FC046A4}">
      <dgm:prSet/>
      <dgm:spPr/>
      <dgm:t>
        <a:bodyPr/>
        <a:lstStyle/>
        <a:p>
          <a:endParaRPr lang="en-US"/>
        </a:p>
      </dgm:t>
    </dgm:pt>
    <dgm:pt modelId="{A6DAA1D5-022C-427A-A227-E7A4D6B65912}" type="parTrans" cxnId="{5808326B-A6C1-48ED-B4A2-7FE86FC046A4}">
      <dgm:prSet/>
      <dgm:spPr/>
      <dgm:t>
        <a:bodyPr/>
        <a:lstStyle/>
        <a:p>
          <a:endParaRPr lang="en-US"/>
        </a:p>
      </dgm:t>
    </dgm:pt>
    <dgm:pt modelId="{1AE33EC2-8726-4313-A923-D286029E3027}">
      <dgm:prSet phldrT="[Text]" custT="1"/>
      <dgm:spPr/>
      <dgm:t>
        <a:bodyPr/>
        <a:lstStyle/>
        <a:p>
          <a:r>
            <a:rPr lang="en-US" sz="2800" dirty="0"/>
            <a:t>Central precocious puberty</a:t>
          </a:r>
        </a:p>
      </dgm:t>
    </dgm:pt>
    <dgm:pt modelId="{03223071-FC80-4DE6-9EDC-8C59459AAB07}" type="sibTrans" cxnId="{8A35D4C5-07F2-479F-A3DA-31313C8452CF}">
      <dgm:prSet/>
      <dgm:spPr/>
      <dgm:t>
        <a:bodyPr/>
        <a:lstStyle/>
        <a:p>
          <a:endParaRPr lang="en-US"/>
        </a:p>
      </dgm:t>
    </dgm:pt>
    <dgm:pt modelId="{D6E10711-187B-467D-848D-54CC1F864249}" type="parTrans" cxnId="{8A35D4C5-07F2-479F-A3DA-31313C8452CF}">
      <dgm:prSet/>
      <dgm:spPr/>
      <dgm:t>
        <a:bodyPr/>
        <a:lstStyle/>
        <a:p>
          <a:endParaRPr lang="en-US"/>
        </a:p>
      </dgm:t>
    </dgm:pt>
    <dgm:pt modelId="{C8C8F9C2-0DDC-4131-ADBB-F59FFC171641}" type="pres">
      <dgm:prSet presAssocID="{D201D4AC-2F0A-4A16-90C0-DF7A018709C9}" presName="hierChild1" presStyleCnt="0">
        <dgm:presLayoutVars>
          <dgm:chPref val="1"/>
          <dgm:dir/>
          <dgm:animOne val="branch"/>
          <dgm:animLvl val="lvl"/>
          <dgm:resizeHandles/>
        </dgm:presLayoutVars>
      </dgm:prSet>
      <dgm:spPr/>
    </dgm:pt>
    <dgm:pt modelId="{66AB86CD-9EA1-4D7C-9C4F-71A9CB2C46E7}" type="pres">
      <dgm:prSet presAssocID="{4CF32331-A624-4E8E-9BD8-0E8EA13C3B3B}" presName="hierRoot1" presStyleCnt="0"/>
      <dgm:spPr/>
    </dgm:pt>
    <dgm:pt modelId="{8F95EEDC-209C-4C68-A9B4-CEDD4851761F}" type="pres">
      <dgm:prSet presAssocID="{4CF32331-A624-4E8E-9BD8-0E8EA13C3B3B}" presName="composite" presStyleCnt="0"/>
      <dgm:spPr/>
    </dgm:pt>
    <dgm:pt modelId="{C11A736E-66DB-4EAC-BA96-BB1344CE7D87}" type="pres">
      <dgm:prSet presAssocID="{4CF32331-A624-4E8E-9BD8-0E8EA13C3B3B}" presName="background" presStyleLbl="node0" presStyleIdx="0" presStyleCnt="1"/>
      <dgm:spPr/>
    </dgm:pt>
    <dgm:pt modelId="{DC382F4A-AF8A-4CA9-9A60-F7E11414CCA5}" type="pres">
      <dgm:prSet presAssocID="{4CF32331-A624-4E8E-9BD8-0E8EA13C3B3B}" presName="text" presStyleLbl="fgAcc0" presStyleIdx="0" presStyleCnt="1" custLinFactNeighborX="1001" custLinFactNeighborY="1576">
        <dgm:presLayoutVars>
          <dgm:chPref val="3"/>
        </dgm:presLayoutVars>
      </dgm:prSet>
      <dgm:spPr/>
    </dgm:pt>
    <dgm:pt modelId="{50ABF877-0596-4D9B-9E44-4C80EC34FADD}" type="pres">
      <dgm:prSet presAssocID="{4CF32331-A624-4E8E-9BD8-0E8EA13C3B3B}" presName="hierChild2" presStyleCnt="0"/>
      <dgm:spPr/>
    </dgm:pt>
    <dgm:pt modelId="{0C62BC79-217C-4033-8816-D60C21684412}" type="pres">
      <dgm:prSet presAssocID="{D6E10711-187B-467D-848D-54CC1F864249}" presName="Name10" presStyleLbl="parChTrans1D2" presStyleIdx="0" presStyleCnt="2"/>
      <dgm:spPr/>
    </dgm:pt>
    <dgm:pt modelId="{46D035F3-BF40-4958-88CB-C67334A81F56}" type="pres">
      <dgm:prSet presAssocID="{1AE33EC2-8726-4313-A923-D286029E3027}" presName="hierRoot2" presStyleCnt="0"/>
      <dgm:spPr/>
    </dgm:pt>
    <dgm:pt modelId="{EA6F4944-D046-4B5B-AAC7-3EA203300BF1}" type="pres">
      <dgm:prSet presAssocID="{1AE33EC2-8726-4313-A923-D286029E3027}" presName="composite2" presStyleCnt="0"/>
      <dgm:spPr/>
    </dgm:pt>
    <dgm:pt modelId="{9054A68D-451D-4178-ABEF-BA3FD7765FE9}" type="pres">
      <dgm:prSet presAssocID="{1AE33EC2-8726-4313-A923-D286029E3027}" presName="background2" presStyleLbl="node2" presStyleIdx="0" presStyleCnt="2"/>
      <dgm:spPr/>
    </dgm:pt>
    <dgm:pt modelId="{0C54378C-A9F2-493A-A17F-730061D88612}" type="pres">
      <dgm:prSet presAssocID="{1AE33EC2-8726-4313-A923-D286029E3027}" presName="text2" presStyleLbl="fgAcc2" presStyleIdx="0" presStyleCnt="2">
        <dgm:presLayoutVars>
          <dgm:chPref val="3"/>
        </dgm:presLayoutVars>
      </dgm:prSet>
      <dgm:spPr/>
    </dgm:pt>
    <dgm:pt modelId="{37EEDFD8-A9AB-499A-90A2-AD8D82B360ED}" type="pres">
      <dgm:prSet presAssocID="{1AE33EC2-8726-4313-A923-D286029E3027}" presName="hierChild3" presStyleCnt="0"/>
      <dgm:spPr/>
    </dgm:pt>
    <dgm:pt modelId="{CA35F05A-F3FC-48C8-BCBF-A39CAFC8A1C6}" type="pres">
      <dgm:prSet presAssocID="{A6DAA1D5-022C-427A-A227-E7A4D6B65912}" presName="Name10" presStyleLbl="parChTrans1D2" presStyleIdx="1" presStyleCnt="2"/>
      <dgm:spPr/>
    </dgm:pt>
    <dgm:pt modelId="{047A9A88-05D6-4A15-B6C8-3B9BCFFA589C}" type="pres">
      <dgm:prSet presAssocID="{BE58DE80-9D2F-48FE-BF3D-F9F72C1FFF14}" presName="hierRoot2" presStyleCnt="0"/>
      <dgm:spPr/>
    </dgm:pt>
    <dgm:pt modelId="{96B40597-8B5B-4EBA-86B2-761513267F2C}" type="pres">
      <dgm:prSet presAssocID="{BE58DE80-9D2F-48FE-BF3D-F9F72C1FFF14}" presName="composite2" presStyleCnt="0"/>
      <dgm:spPr/>
    </dgm:pt>
    <dgm:pt modelId="{91373372-184E-4E7D-A04C-853B874490AB}" type="pres">
      <dgm:prSet presAssocID="{BE58DE80-9D2F-48FE-BF3D-F9F72C1FFF14}" presName="background2" presStyleLbl="node2" presStyleIdx="1" presStyleCnt="2"/>
      <dgm:spPr/>
    </dgm:pt>
    <dgm:pt modelId="{4937CD6D-39C5-4AEC-AB32-09CB12AF9507}" type="pres">
      <dgm:prSet presAssocID="{BE58DE80-9D2F-48FE-BF3D-F9F72C1FFF14}" presName="text2" presStyleLbl="fgAcc2" presStyleIdx="1" presStyleCnt="2" custLinFactNeighborY="2364">
        <dgm:presLayoutVars>
          <dgm:chPref val="3"/>
        </dgm:presLayoutVars>
      </dgm:prSet>
      <dgm:spPr/>
    </dgm:pt>
    <dgm:pt modelId="{ACE3E14B-E9DC-415E-8D00-7E8BC62CFC75}" type="pres">
      <dgm:prSet presAssocID="{BE58DE80-9D2F-48FE-BF3D-F9F72C1FFF14}" presName="hierChild3" presStyleCnt="0"/>
      <dgm:spPr/>
    </dgm:pt>
  </dgm:ptLst>
  <dgm:cxnLst>
    <dgm:cxn modelId="{7F54A647-61AF-4992-AAF6-686CF015FD33}" type="presOf" srcId="{1AE33EC2-8726-4313-A923-D286029E3027}" destId="{0C54378C-A9F2-493A-A17F-730061D88612}" srcOrd="0" destOrd="0" presId="urn:microsoft.com/office/officeart/2005/8/layout/hierarchy1"/>
    <dgm:cxn modelId="{2647BE48-4466-4CA4-B8F5-D2F29352B878}" type="presOf" srcId="{A6DAA1D5-022C-427A-A227-E7A4D6B65912}" destId="{CA35F05A-F3FC-48C8-BCBF-A39CAFC8A1C6}" srcOrd="0" destOrd="0" presId="urn:microsoft.com/office/officeart/2005/8/layout/hierarchy1"/>
    <dgm:cxn modelId="{5808326B-A6C1-48ED-B4A2-7FE86FC046A4}" srcId="{4CF32331-A624-4E8E-9BD8-0E8EA13C3B3B}" destId="{BE58DE80-9D2F-48FE-BF3D-F9F72C1FFF14}" srcOrd="1" destOrd="0" parTransId="{A6DAA1D5-022C-427A-A227-E7A4D6B65912}" sibTransId="{42700E39-95F8-4D6F-A7AE-F0173D781BEA}"/>
    <dgm:cxn modelId="{57ED4C9A-00D0-4D41-B86C-9F1581780352}" type="presOf" srcId="{4CF32331-A624-4E8E-9BD8-0E8EA13C3B3B}" destId="{DC382F4A-AF8A-4CA9-9A60-F7E11414CCA5}" srcOrd="0" destOrd="0" presId="urn:microsoft.com/office/officeart/2005/8/layout/hierarchy1"/>
    <dgm:cxn modelId="{5DAEF79F-7DF7-412C-9CBD-B0D59D9E6AA5}" type="presOf" srcId="{D201D4AC-2F0A-4A16-90C0-DF7A018709C9}" destId="{C8C8F9C2-0DDC-4131-ADBB-F59FFC171641}" srcOrd="0" destOrd="0" presId="urn:microsoft.com/office/officeart/2005/8/layout/hierarchy1"/>
    <dgm:cxn modelId="{8A35D4C5-07F2-479F-A3DA-31313C8452CF}" srcId="{4CF32331-A624-4E8E-9BD8-0E8EA13C3B3B}" destId="{1AE33EC2-8726-4313-A923-D286029E3027}" srcOrd="0" destOrd="0" parTransId="{D6E10711-187B-467D-848D-54CC1F864249}" sibTransId="{03223071-FC80-4DE6-9EDC-8C59459AAB07}"/>
    <dgm:cxn modelId="{0C7873CF-48E3-4795-AAA0-57C91C8FD6E9}" type="presOf" srcId="{BE58DE80-9D2F-48FE-BF3D-F9F72C1FFF14}" destId="{4937CD6D-39C5-4AEC-AB32-09CB12AF9507}" srcOrd="0" destOrd="0" presId="urn:microsoft.com/office/officeart/2005/8/layout/hierarchy1"/>
    <dgm:cxn modelId="{14642FEA-702F-4065-A1C3-F84F92C3886E}" srcId="{D201D4AC-2F0A-4A16-90C0-DF7A018709C9}" destId="{4CF32331-A624-4E8E-9BD8-0E8EA13C3B3B}" srcOrd="0" destOrd="0" parTransId="{19DBFE22-74A4-4EEE-A845-216389B4DDBA}" sibTransId="{8CA7088F-21FA-454B-B063-F289E1BF8484}"/>
    <dgm:cxn modelId="{591B0FFA-0F9A-4C2D-BE48-8568514A96FB}" type="presOf" srcId="{D6E10711-187B-467D-848D-54CC1F864249}" destId="{0C62BC79-217C-4033-8816-D60C21684412}" srcOrd="0" destOrd="0" presId="urn:microsoft.com/office/officeart/2005/8/layout/hierarchy1"/>
    <dgm:cxn modelId="{B0461011-7CF7-4E38-A31F-44F971B41241}" type="presParOf" srcId="{C8C8F9C2-0DDC-4131-ADBB-F59FFC171641}" destId="{66AB86CD-9EA1-4D7C-9C4F-71A9CB2C46E7}" srcOrd="0" destOrd="0" presId="urn:microsoft.com/office/officeart/2005/8/layout/hierarchy1"/>
    <dgm:cxn modelId="{5715360B-CB00-4C3C-8F66-06F67DFDAF6F}" type="presParOf" srcId="{66AB86CD-9EA1-4D7C-9C4F-71A9CB2C46E7}" destId="{8F95EEDC-209C-4C68-A9B4-CEDD4851761F}" srcOrd="0" destOrd="0" presId="urn:microsoft.com/office/officeart/2005/8/layout/hierarchy1"/>
    <dgm:cxn modelId="{868F6245-D7AD-4A96-978B-5EF846CC43A7}" type="presParOf" srcId="{8F95EEDC-209C-4C68-A9B4-CEDD4851761F}" destId="{C11A736E-66DB-4EAC-BA96-BB1344CE7D87}" srcOrd="0" destOrd="0" presId="urn:microsoft.com/office/officeart/2005/8/layout/hierarchy1"/>
    <dgm:cxn modelId="{750B267A-A880-4489-9143-4EC22F5283FC}" type="presParOf" srcId="{8F95EEDC-209C-4C68-A9B4-CEDD4851761F}" destId="{DC382F4A-AF8A-4CA9-9A60-F7E11414CCA5}" srcOrd="1" destOrd="0" presId="urn:microsoft.com/office/officeart/2005/8/layout/hierarchy1"/>
    <dgm:cxn modelId="{780C8797-58FA-4BFA-A2F0-BB9E14EB33C3}" type="presParOf" srcId="{66AB86CD-9EA1-4D7C-9C4F-71A9CB2C46E7}" destId="{50ABF877-0596-4D9B-9E44-4C80EC34FADD}" srcOrd="1" destOrd="0" presId="urn:microsoft.com/office/officeart/2005/8/layout/hierarchy1"/>
    <dgm:cxn modelId="{B1E01C9E-1FE6-4989-B36E-F08927E5EADD}" type="presParOf" srcId="{50ABF877-0596-4D9B-9E44-4C80EC34FADD}" destId="{0C62BC79-217C-4033-8816-D60C21684412}" srcOrd="0" destOrd="0" presId="urn:microsoft.com/office/officeart/2005/8/layout/hierarchy1"/>
    <dgm:cxn modelId="{EE5B2E5A-828F-47F8-B059-9A0FE8ABD49E}" type="presParOf" srcId="{50ABF877-0596-4D9B-9E44-4C80EC34FADD}" destId="{46D035F3-BF40-4958-88CB-C67334A81F56}" srcOrd="1" destOrd="0" presId="urn:microsoft.com/office/officeart/2005/8/layout/hierarchy1"/>
    <dgm:cxn modelId="{9F319E9B-0A0F-4D62-AC31-841C6D83923A}" type="presParOf" srcId="{46D035F3-BF40-4958-88CB-C67334A81F56}" destId="{EA6F4944-D046-4B5B-AAC7-3EA203300BF1}" srcOrd="0" destOrd="0" presId="urn:microsoft.com/office/officeart/2005/8/layout/hierarchy1"/>
    <dgm:cxn modelId="{DB13B7CB-EB4C-4441-9463-56879F0ED6D6}" type="presParOf" srcId="{EA6F4944-D046-4B5B-AAC7-3EA203300BF1}" destId="{9054A68D-451D-4178-ABEF-BA3FD7765FE9}" srcOrd="0" destOrd="0" presId="urn:microsoft.com/office/officeart/2005/8/layout/hierarchy1"/>
    <dgm:cxn modelId="{F9BC6574-9293-4769-B2BC-DDA062BAD703}" type="presParOf" srcId="{EA6F4944-D046-4B5B-AAC7-3EA203300BF1}" destId="{0C54378C-A9F2-493A-A17F-730061D88612}" srcOrd="1" destOrd="0" presId="urn:microsoft.com/office/officeart/2005/8/layout/hierarchy1"/>
    <dgm:cxn modelId="{78C07532-F2B2-477E-B16A-EFF1319DCBC7}" type="presParOf" srcId="{46D035F3-BF40-4958-88CB-C67334A81F56}" destId="{37EEDFD8-A9AB-499A-90A2-AD8D82B360ED}" srcOrd="1" destOrd="0" presId="urn:microsoft.com/office/officeart/2005/8/layout/hierarchy1"/>
    <dgm:cxn modelId="{97CB7F77-2486-48D9-ABD7-F1D561E38F11}" type="presParOf" srcId="{50ABF877-0596-4D9B-9E44-4C80EC34FADD}" destId="{CA35F05A-F3FC-48C8-BCBF-A39CAFC8A1C6}" srcOrd="2" destOrd="0" presId="urn:microsoft.com/office/officeart/2005/8/layout/hierarchy1"/>
    <dgm:cxn modelId="{3EA24144-1F17-48AD-BDAC-BDFF9FE96E9E}" type="presParOf" srcId="{50ABF877-0596-4D9B-9E44-4C80EC34FADD}" destId="{047A9A88-05D6-4A15-B6C8-3B9BCFFA589C}" srcOrd="3" destOrd="0" presId="urn:microsoft.com/office/officeart/2005/8/layout/hierarchy1"/>
    <dgm:cxn modelId="{0E488699-D9F3-4BF1-9A8B-8C5EFE36DAA0}" type="presParOf" srcId="{047A9A88-05D6-4A15-B6C8-3B9BCFFA589C}" destId="{96B40597-8B5B-4EBA-86B2-761513267F2C}" srcOrd="0" destOrd="0" presId="urn:microsoft.com/office/officeart/2005/8/layout/hierarchy1"/>
    <dgm:cxn modelId="{469E12A1-BA75-4185-9C01-7626A721AD39}" type="presParOf" srcId="{96B40597-8B5B-4EBA-86B2-761513267F2C}" destId="{91373372-184E-4E7D-A04C-853B874490AB}" srcOrd="0" destOrd="0" presId="urn:microsoft.com/office/officeart/2005/8/layout/hierarchy1"/>
    <dgm:cxn modelId="{CDAF7276-9E58-4B57-9062-FF48F89FA58A}" type="presParOf" srcId="{96B40597-8B5B-4EBA-86B2-761513267F2C}" destId="{4937CD6D-39C5-4AEC-AB32-09CB12AF9507}" srcOrd="1" destOrd="0" presId="urn:microsoft.com/office/officeart/2005/8/layout/hierarchy1"/>
    <dgm:cxn modelId="{71F984AE-8856-4298-A1C2-1B23121688F0}" type="presParOf" srcId="{047A9A88-05D6-4A15-B6C8-3B9BCFFA589C}" destId="{ACE3E14B-E9DC-415E-8D00-7E8BC62CFC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F05A-F3FC-48C8-BCBF-A39CAFC8A1C6}">
      <dsp:nvSpPr>
        <dsp:cNvPr id="0" name=""/>
        <dsp:cNvSpPr/>
      </dsp:nvSpPr>
      <dsp:spPr>
        <a:xfrm>
          <a:off x="5170243" y="1240814"/>
          <a:ext cx="1155546" cy="540717"/>
        </a:xfrm>
        <a:custGeom>
          <a:avLst/>
          <a:gdLst/>
          <a:ahLst/>
          <a:cxnLst/>
          <a:rect l="0" t="0" r="0" b="0"/>
          <a:pathLst>
            <a:path>
              <a:moveTo>
                <a:pt x="0" y="0"/>
              </a:moveTo>
              <a:lnTo>
                <a:pt x="0" y="362629"/>
              </a:lnTo>
              <a:lnTo>
                <a:pt x="1155546" y="362629"/>
              </a:lnTo>
              <a:lnTo>
                <a:pt x="1155546" y="5407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62BC79-217C-4033-8816-D60C21684412}">
      <dsp:nvSpPr>
        <dsp:cNvPr id="0" name=""/>
        <dsp:cNvSpPr/>
      </dsp:nvSpPr>
      <dsp:spPr>
        <a:xfrm>
          <a:off x="3976211" y="1240814"/>
          <a:ext cx="1194032" cy="539854"/>
        </a:xfrm>
        <a:custGeom>
          <a:avLst/>
          <a:gdLst/>
          <a:ahLst/>
          <a:cxnLst/>
          <a:rect l="0" t="0" r="0" b="0"/>
          <a:pathLst>
            <a:path>
              <a:moveTo>
                <a:pt x="1194032" y="0"/>
              </a:moveTo>
              <a:lnTo>
                <a:pt x="1194032" y="361767"/>
              </a:lnTo>
              <a:lnTo>
                <a:pt x="0" y="361767"/>
              </a:lnTo>
              <a:lnTo>
                <a:pt x="0" y="539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A736E-66DB-4EAC-BA96-BB1344CE7D87}">
      <dsp:nvSpPr>
        <dsp:cNvPr id="0" name=""/>
        <dsp:cNvSpPr/>
      </dsp:nvSpPr>
      <dsp:spPr>
        <a:xfrm>
          <a:off x="4209052" y="20101"/>
          <a:ext cx="1922383" cy="1220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82F4A-AF8A-4CA9-9A60-F7E11414CCA5}">
      <dsp:nvSpPr>
        <dsp:cNvPr id="0" name=""/>
        <dsp:cNvSpPr/>
      </dsp:nvSpPr>
      <dsp:spPr>
        <a:xfrm>
          <a:off x="4422650" y="223019"/>
          <a:ext cx="1922383" cy="1220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Precocious puberty</a:t>
          </a:r>
        </a:p>
      </dsp:txBody>
      <dsp:txXfrm>
        <a:off x="4458403" y="258772"/>
        <a:ext cx="1850877" cy="1149207"/>
      </dsp:txXfrm>
    </dsp:sp>
    <dsp:sp modelId="{9054A68D-451D-4178-ABEF-BA3FD7765FE9}">
      <dsp:nvSpPr>
        <dsp:cNvPr id="0" name=""/>
        <dsp:cNvSpPr/>
      </dsp:nvSpPr>
      <dsp:spPr>
        <a:xfrm>
          <a:off x="3015019" y="1780668"/>
          <a:ext cx="1922383" cy="1220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4378C-A9F2-493A-A17F-730061D88612}">
      <dsp:nvSpPr>
        <dsp:cNvPr id="0" name=""/>
        <dsp:cNvSpPr/>
      </dsp:nvSpPr>
      <dsp:spPr>
        <a:xfrm>
          <a:off x="3228617" y="1983587"/>
          <a:ext cx="1922383" cy="1220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Central precocious puberty</a:t>
          </a:r>
        </a:p>
      </dsp:txBody>
      <dsp:txXfrm>
        <a:off x="3264370" y="2019340"/>
        <a:ext cx="1850877" cy="1149207"/>
      </dsp:txXfrm>
    </dsp:sp>
    <dsp:sp modelId="{91373372-184E-4E7D-A04C-853B874490AB}">
      <dsp:nvSpPr>
        <dsp:cNvPr id="0" name=""/>
        <dsp:cNvSpPr/>
      </dsp:nvSpPr>
      <dsp:spPr>
        <a:xfrm>
          <a:off x="5364599" y="1781531"/>
          <a:ext cx="1922383" cy="1220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7CD6D-39C5-4AEC-AB32-09CB12AF9507}">
      <dsp:nvSpPr>
        <dsp:cNvPr id="0" name=""/>
        <dsp:cNvSpPr/>
      </dsp:nvSpPr>
      <dsp:spPr>
        <a:xfrm>
          <a:off x="5578197" y="1984449"/>
          <a:ext cx="1922383" cy="1220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Peripheral</a:t>
          </a:r>
          <a:r>
            <a:rPr lang="en-US" sz="2800" kern="1200" dirty="0"/>
            <a:t>precocious puberty</a:t>
          </a:r>
        </a:p>
      </dsp:txBody>
      <dsp:txXfrm>
        <a:off x="5613950" y="2020202"/>
        <a:ext cx="1850877" cy="11492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6"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1048757"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D63AAA5-6EEB-46F4-B3DC-F45E98C5215C}" type="datetimeFigureOut">
              <a:rPr lang="en-US" smtClean="0"/>
              <a:t>11/13/2023</a:t>
            </a:fld>
            <a:endParaRPr lang="en-US"/>
          </a:p>
        </p:txBody>
      </p:sp>
      <p:sp>
        <p:nvSpPr>
          <p:cNvPr id="1048758"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1048759"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0"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1048761"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9778A95-A0F0-4A7E-B060-2E375047B1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Slide Image Placeholder 1"/>
          <p:cNvSpPr>
            <a:spLocks noGrp="1" noRot="1" noChangeAspect="1"/>
          </p:cNvSpPr>
          <p:nvPr>
            <p:ph type="sldImg"/>
          </p:nvPr>
        </p:nvSpPr>
        <p:spPr/>
      </p:sp>
      <p:sp>
        <p:nvSpPr>
          <p:cNvPr id="1048647" name="Notes Placeholder 2"/>
          <p:cNvSpPr>
            <a:spLocks noGrp="1"/>
          </p:cNvSpPr>
          <p:nvPr>
            <p:ph type="body" idx="1"/>
          </p:nvPr>
        </p:nvSpPr>
        <p:spPr/>
        <p:txBody>
          <a:bodyPr/>
          <a:lstStyle/>
          <a:p>
            <a:r>
              <a:rPr lang="en-US" dirty="0"/>
              <a:t>The exact mechanism determining the onset of puberty is still unknown, but it is influenced by many factors including race, heredity, body weight and exercise. Leptin plays a permissive role in the onset of puberty.</a:t>
            </a:r>
          </a:p>
          <a:p>
            <a:r>
              <a:rPr lang="en-US" dirty="0"/>
              <a:t>Both genetic and environmental factors determine the onset of pubertal change in young girls.</a:t>
            </a:r>
          </a:p>
        </p:txBody>
      </p:sp>
      <p:sp>
        <p:nvSpPr>
          <p:cNvPr id="1048648" name="Slide Number Placeholder 3"/>
          <p:cNvSpPr>
            <a:spLocks noGrp="1"/>
          </p:cNvSpPr>
          <p:nvPr>
            <p:ph type="sldNum" sz="quarter" idx="5"/>
          </p:nvPr>
        </p:nvSpPr>
        <p:spPr/>
        <p:txBody>
          <a:bodyPr/>
          <a:lstStyle/>
          <a:p>
            <a:fld id="{19778A95-A0F0-4A7E-B060-2E375047B1CB}" type="slidenum">
              <a:rPr lang="en-US" smtClean="0"/>
              <a:t>15</a:t>
            </a:fld>
            <a:endParaRPr lang="en-US" dirty="0"/>
          </a:p>
        </p:txBody>
      </p:sp>
    </p:spTree>
    <p:extLst>
      <p:ext uri="{BB962C8B-B14F-4D97-AF65-F5344CB8AC3E}">
        <p14:creationId xmlns:p14="http://schemas.microsoft.com/office/powerpoint/2010/main" val="27329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95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24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478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3312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744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535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614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0086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621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0739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724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785401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useBgFill="1">
        <p:nvSpPr>
          <p:cNvPr id="1048588"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9" name="Title 3"/>
          <p:cNvSpPr>
            <a:spLocks noGrp="1"/>
          </p:cNvSpPr>
          <p:nvPr>
            <p:ph type="ctrTitle"/>
          </p:nvPr>
        </p:nvSpPr>
        <p:spPr>
          <a:xfrm>
            <a:off x="-245286" y="361995"/>
            <a:ext cx="12191999" cy="1876060"/>
          </a:xfrm>
        </p:spPr>
        <p:txBody>
          <a:bodyPr>
            <a:normAutofit/>
          </a:bodyPr>
          <a:lstStyle/>
          <a:p>
            <a:pPr algn="ctr"/>
            <a:r>
              <a:rPr lang="en-US" sz="5400">
                <a:solidFill>
                  <a:schemeClr val="tx1"/>
                </a:solidFill>
              </a:rPr>
              <a:t>Puberty and it’s complications </a:t>
            </a:r>
          </a:p>
        </p:txBody>
      </p:sp>
      <p:sp>
        <p:nvSpPr>
          <p:cNvPr id="1048775" name="TextBox 1048774"/>
          <p:cNvSpPr txBox="1"/>
          <p:nvPr/>
        </p:nvSpPr>
        <p:spPr>
          <a:xfrm>
            <a:off x="765060" y="3194477"/>
            <a:ext cx="9461698" cy="2246769"/>
          </a:xfrm>
          <a:prstGeom prst="rect">
            <a:avLst/>
          </a:prstGeom>
        </p:spPr>
        <p:txBody>
          <a:bodyPr wrap="square" rtlCol="0">
            <a:spAutoFit/>
          </a:bodyPr>
          <a:lstStyle/>
          <a:p>
            <a:r>
              <a:rPr lang="en-US" sz="2800">
                <a:solidFill>
                  <a:srgbClr val="000000"/>
                </a:solidFill>
              </a:rPr>
              <a:t>Done by:</a:t>
            </a:r>
          </a:p>
          <a:p>
            <a:r>
              <a:rPr lang="en-US" sz="2800">
                <a:solidFill>
                  <a:srgbClr val="000000"/>
                </a:solidFill>
              </a:rPr>
              <a:t>Sarah </a:t>
            </a:r>
            <a:r>
              <a:rPr lang="en-US" sz="2800" err="1">
                <a:solidFill>
                  <a:srgbClr val="000000"/>
                </a:solidFill>
              </a:rPr>
              <a:t>Banihani</a:t>
            </a:r>
            <a:endParaRPr lang="en-US" sz="2800">
              <a:solidFill>
                <a:srgbClr val="000000"/>
              </a:solidFill>
            </a:endParaRPr>
          </a:p>
          <a:p>
            <a:r>
              <a:rPr lang="en-US" sz="2800" err="1">
                <a:solidFill>
                  <a:srgbClr val="000000"/>
                </a:solidFill>
              </a:rPr>
              <a:t>Maysa</a:t>
            </a:r>
            <a:r>
              <a:rPr lang="en-US" sz="2800">
                <a:solidFill>
                  <a:srgbClr val="000000"/>
                </a:solidFill>
              </a:rPr>
              <a:t> </a:t>
            </a:r>
            <a:r>
              <a:rPr lang="en-US" sz="2800" err="1">
                <a:solidFill>
                  <a:srgbClr val="000000"/>
                </a:solidFill>
              </a:rPr>
              <a:t>Eyalsalman</a:t>
            </a:r>
            <a:endParaRPr lang="en-US" sz="2800">
              <a:solidFill>
                <a:srgbClr val="000000"/>
              </a:solidFill>
            </a:endParaRPr>
          </a:p>
          <a:p>
            <a:r>
              <a:rPr lang="en-US" sz="2800" err="1">
                <a:solidFill>
                  <a:srgbClr val="000000"/>
                </a:solidFill>
              </a:rPr>
              <a:t>Batool</a:t>
            </a:r>
            <a:r>
              <a:rPr lang="en-US" sz="2800">
                <a:solidFill>
                  <a:srgbClr val="000000"/>
                </a:solidFill>
              </a:rPr>
              <a:t> </a:t>
            </a:r>
            <a:r>
              <a:rPr lang="en-US" sz="2800" err="1">
                <a:solidFill>
                  <a:srgbClr val="000000"/>
                </a:solidFill>
              </a:rPr>
              <a:t>Gharaibeh</a:t>
            </a:r>
            <a:endParaRPr lang="en-US" sz="2800">
              <a:solidFill>
                <a:srgbClr val="000000"/>
              </a:solidFill>
            </a:endParaRPr>
          </a:p>
          <a:p>
            <a:r>
              <a:rPr lang="en-US" sz="2800" err="1">
                <a:solidFill>
                  <a:srgbClr val="000000"/>
                </a:solidFill>
              </a:rPr>
              <a:t>Salsabeel</a:t>
            </a:r>
            <a:r>
              <a:rPr lang="en-US" sz="2800">
                <a:solidFill>
                  <a:srgbClr val="000000"/>
                </a:solidFill>
              </a:rPr>
              <a:t> </a:t>
            </a:r>
            <a:r>
              <a:rPr lang="en-US" sz="2800" err="1">
                <a:solidFill>
                  <a:srgbClr val="000000"/>
                </a:solidFill>
              </a:rPr>
              <a:t>Manaseer</a:t>
            </a:r>
            <a:r>
              <a:rPr lang="en-US" sz="2800">
                <a:solidFill>
                  <a:srgbClr val="000000"/>
                </a:solidFill>
              </a:rPr>
              <a:t> </a:t>
            </a:r>
          </a:p>
        </p:txBody>
      </p:sp>
      <p:pic>
        <p:nvPicPr>
          <p:cNvPr id="6" name="Picture 5">
            <a:extLst>
              <a:ext uri="{FF2B5EF4-FFF2-40B4-BE49-F238E27FC236}">
                <a16:creationId xmlns:a16="http://schemas.microsoft.com/office/drawing/2014/main" id="{A09ECB64-5C98-C58E-D394-FCE4CD998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470" y="2696004"/>
            <a:ext cx="7065630" cy="3704046"/>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48589"/>
                                        </p:tgtEl>
                                        <p:attrNameLst>
                                          <p:attrName>style.visibility</p:attrName>
                                        </p:attrNameLst>
                                      </p:cBhvr>
                                      <p:to>
                                        <p:strVal val="visible"/>
                                      </p:to>
                                    </p:set>
                                    <p:animEffect transition="in" filter="fade">
                                      <p:cBhvr>
                                        <p:cTn id="7" dur="400"/>
                                        <p:tgtEl>
                                          <p:spTgt spid="1048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34" name="Rectangle 104863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6" name="Oval 104863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8" name="object 3"/>
          <p:cNvSpPr txBox="1">
            <a:spLocks noGrp="1"/>
          </p:cNvSpPr>
          <p:nvPr>
            <p:ph type="title"/>
          </p:nvPr>
        </p:nvSpPr>
        <p:spPr>
          <a:xfrm>
            <a:off x="1171074" y="1396686"/>
            <a:ext cx="3240506" cy="4064628"/>
          </a:xfrm>
        </p:spPr>
        <p:txBody>
          <a:bodyPr>
            <a:normAutofit/>
          </a:bodyPr>
          <a:lstStyle/>
          <a:p>
            <a:r>
              <a:rPr lang="en-US">
                <a:solidFill>
                  <a:srgbClr val="FFFFFF"/>
                </a:solidFill>
              </a:rPr>
              <a:t>Late prepubertal onset</a:t>
            </a:r>
          </a:p>
        </p:txBody>
      </p:sp>
      <p:sp>
        <p:nvSpPr>
          <p:cNvPr id="1048638" name="Arc 104863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48640" name="Oval 104863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8629" name="object 4"/>
          <p:cNvSpPr txBox="1">
            <a:spLocks noGrp="1"/>
          </p:cNvSpPr>
          <p:nvPr>
            <p:ph idx="1"/>
          </p:nvPr>
        </p:nvSpPr>
        <p:spPr>
          <a:xfrm>
            <a:off x="5370153" y="1526033"/>
            <a:ext cx="5536397" cy="3935281"/>
          </a:xfrm>
        </p:spPr>
        <p:txBody>
          <a:bodyPr>
            <a:normAutofit/>
          </a:bodyPr>
          <a:lstStyle/>
          <a:p>
            <a:r>
              <a:rPr lang="en-US" sz="2600"/>
              <a:t>At the age of 8 to 11 years</a:t>
            </a:r>
          </a:p>
          <a:p>
            <a:r>
              <a:rPr lang="en-US" sz="2600"/>
              <a:t>Androgen production from the adrenal cortex (DHEA, DHEA-S, and androstenedione) is the initial endocrine change associated with puberty.</a:t>
            </a:r>
          </a:p>
          <a:p>
            <a:r>
              <a:rPr lang="en-US" sz="2600"/>
              <a:t>This rise in adrenal androgens induces the growth of both axillary and pubic hair and is known as adrenarche or pubarche.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36" name="Rectangle 104863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8" name="Rectangle: Rounded Corners 104863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0" name="object 3"/>
          <p:cNvSpPr txBox="1">
            <a:spLocks noGrp="1"/>
          </p:cNvSpPr>
          <p:nvPr>
            <p:ph type="title"/>
          </p:nvPr>
        </p:nvSpPr>
        <p:spPr>
          <a:xfrm>
            <a:off x="956826" y="1112969"/>
            <a:ext cx="3937298" cy="4166010"/>
          </a:xfrm>
        </p:spPr>
        <p:txBody>
          <a:bodyPr>
            <a:normAutofit/>
          </a:bodyPr>
          <a:lstStyle/>
          <a:p>
            <a:r>
              <a:rPr lang="en-US">
                <a:solidFill>
                  <a:srgbClr val="FFFFFF"/>
                </a:solidFill>
              </a:rPr>
              <a:t>Pubertal onset</a:t>
            </a:r>
          </a:p>
        </p:txBody>
      </p:sp>
      <p:sp>
        <p:nvSpPr>
          <p:cNvPr id="1048640" name="Freeform: Shape 104863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42" name="Freeform: Shape 104864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48644" name="Freeform: Shape 104864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31" name="object 4"/>
          <p:cNvSpPr txBox="1">
            <a:spLocks noGrp="1"/>
          </p:cNvSpPr>
          <p:nvPr>
            <p:ph idx="1"/>
          </p:nvPr>
        </p:nvSpPr>
        <p:spPr>
          <a:xfrm>
            <a:off x="6096000" y="820880"/>
            <a:ext cx="5257799" cy="4889350"/>
          </a:xfrm>
        </p:spPr>
        <p:txBody>
          <a:bodyPr anchor="t">
            <a:normAutofit/>
          </a:bodyPr>
          <a:lstStyle/>
          <a:p>
            <a:r>
              <a:rPr lang="en-US" sz="2600"/>
              <a:t>At the age of 11, gradual loss of sensitivity to the negative feedback of sex steroids </a:t>
            </a:r>
          </a:p>
          <a:p>
            <a:endParaRPr lang="en-US" sz="2600"/>
          </a:p>
          <a:p>
            <a:r>
              <a:rPr lang="en-US" sz="2600"/>
              <a:t>So, GnRH, FSH, and LH pulses increase in amplitude and frequency</a:t>
            </a:r>
          </a:p>
          <a:p>
            <a:endParaRPr lang="en-US" sz="2600"/>
          </a:p>
          <a:p>
            <a:r>
              <a:rPr lang="en-US" sz="2600"/>
              <a:t>Secondary sexual characteristics develop</a:t>
            </a:r>
          </a:p>
        </p:txBody>
      </p:sp>
      <p:sp>
        <p:nvSpPr>
          <p:cNvPr id="1048646" name="Freeform: Shape 104864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48" name="Freeform: Shape 104864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8650" name="Freeform: Shape 104864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38" name="Rectangle 104863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0" name="Rectangle: Rounded Corners 104863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2" name="object 3"/>
          <p:cNvSpPr txBox="1">
            <a:spLocks noGrp="1"/>
          </p:cNvSpPr>
          <p:nvPr>
            <p:ph type="title"/>
          </p:nvPr>
        </p:nvSpPr>
        <p:spPr>
          <a:xfrm>
            <a:off x="956826" y="1112969"/>
            <a:ext cx="3937298" cy="4166010"/>
          </a:xfrm>
        </p:spPr>
        <p:txBody>
          <a:bodyPr>
            <a:normAutofit/>
          </a:bodyPr>
          <a:lstStyle/>
          <a:p>
            <a:r>
              <a:rPr lang="en-US">
                <a:solidFill>
                  <a:srgbClr val="FFFFFF"/>
                </a:solidFill>
              </a:rPr>
              <a:t>Pubertal onset:</a:t>
            </a:r>
          </a:p>
        </p:txBody>
      </p:sp>
      <p:sp>
        <p:nvSpPr>
          <p:cNvPr id="1048642" name="Freeform: Shape 10486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44" name="Freeform: Shape 10486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48646" name="Freeform: Shape 10486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33" name="object 4"/>
          <p:cNvSpPr txBox="1">
            <a:spLocks noGrp="1"/>
          </p:cNvSpPr>
          <p:nvPr>
            <p:ph idx="1"/>
          </p:nvPr>
        </p:nvSpPr>
        <p:spPr>
          <a:xfrm>
            <a:off x="6096000" y="820880"/>
            <a:ext cx="5257799" cy="4889350"/>
          </a:xfrm>
        </p:spPr>
        <p:txBody>
          <a:bodyPr anchor="t">
            <a:normAutofit/>
          </a:bodyPr>
          <a:lstStyle/>
          <a:p>
            <a:r>
              <a:rPr lang="en-US"/>
              <a:t>By the middle to late puberty, maturation of the positive feedback mechanism of estradiol on LH release from the anterior pituitary gland is complete</a:t>
            </a:r>
          </a:p>
          <a:p>
            <a:endParaRPr lang="en-US"/>
          </a:p>
          <a:p>
            <a:endParaRPr lang="ar-JO"/>
          </a:p>
          <a:p>
            <a:r>
              <a:rPr lang="en-US"/>
              <a:t>Ovulatory cycles are established</a:t>
            </a:r>
          </a:p>
        </p:txBody>
      </p:sp>
      <p:sp>
        <p:nvSpPr>
          <p:cNvPr id="1048648" name="Freeform: Shape 10486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50" name="Freeform: Shape 10486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8652" name="Freeform: Shape 10486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Rectangle 9"/>
          <p:cNvSpPr>
            <a:spLocks noGrp="1" noRot="1" noChangeAspect="1" noMove="1" noResize="1" noEditPoints="1" noAdjustHandles="1" noChangeArrowheads="1" noChangeShapeType="1" noTextEdit="1"/>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8635" name="Oval 5"/>
          <p:cNvSpPr>
            <a:spLocks noGrp="1" noRot="1" noChangeAspect="1" noMove="1" noResize="1" noEditPoints="1" noAdjustHandles="1" noChangeArrowheads="1" noChangeShapeType="1" noTextEdit="1"/>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45734" name="Straight Connector 13"/>
          <p:cNvCxnSpPr>
            <a:cxnSpLocks noGrp="1" noRot="1" noChangeAspect="1" noMove="1" noResize="1" noEditPoints="1" noAdjustHandles="1" noChangeArrowheads="1" noChangeShapeType="1"/>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4863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7" name="Title 3"/>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kern="1200" cap="all" spc="200" baseline="0">
                <a:solidFill>
                  <a:schemeClr val="tx1"/>
                </a:solidFill>
                <a:latin typeface="+mj-lt"/>
                <a:ea typeface="+mj-ea"/>
                <a:cs typeface="+mj-cs"/>
              </a:rPr>
              <a:t>Females</a:t>
            </a:r>
          </a:p>
        </p:txBody>
      </p:sp>
      <p:sp>
        <p:nvSpPr>
          <p:cNvPr id="1048638" name="Text Placeholder 4"/>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a:solidFill>
                <a:schemeClr val="tx1"/>
              </a:solidFill>
            </a:endParaRPr>
          </a:p>
        </p:txBody>
      </p:sp>
      <p:cxnSp>
        <p:nvCxnSpPr>
          <p:cNvPr id="3145735" name="Straight Connector 17"/>
          <p:cNvCxnSpPr>
            <a:cxnSpLocks noGrp="1" noRot="1" noChangeAspect="1" noMove="1" noResize="1" noEditPoints="1" noAdjustHandles="1" noChangeArrowheads="1" noChangeShapeType="1"/>
          </p:cNvCxnSpPr>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6066DE-66F9-F745-BF43-CF7AB935E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1286F3AE-5233-AA45-A97C-FA5D867679E7}"/>
              </a:ext>
            </a:extLst>
          </p:cNvPr>
          <p:cNvSpPr txBox="1"/>
          <p:nvPr/>
        </p:nvSpPr>
        <p:spPr>
          <a:xfrm>
            <a:off x="1485898" y="0"/>
            <a:ext cx="9258301" cy="1015663"/>
          </a:xfrm>
          <a:prstGeom prst="rect">
            <a:avLst/>
          </a:prstGeom>
          <a:solidFill>
            <a:srgbClr val="DB91E0"/>
          </a:solidFill>
        </p:spPr>
        <p:txBody>
          <a:bodyPr wrap="square" rtlCol="0">
            <a:spAutoFit/>
          </a:bodyPr>
          <a:lstStyle/>
          <a:p>
            <a:pPr algn="ctr"/>
            <a:r>
              <a:rPr lang="en-US" sz="6000" cap="all" spc="200" dirty="0"/>
              <a:t>Puberty in females</a:t>
            </a:r>
            <a:endParaRPr lang="en-US" sz="6000" dirty="0"/>
          </a:p>
        </p:txBody>
      </p:sp>
    </p:spTree>
    <p:extLst>
      <p:ext uri="{BB962C8B-B14F-4D97-AF65-F5344CB8AC3E}">
        <p14:creationId xmlns:p14="http://schemas.microsoft.com/office/powerpoint/2010/main" val="168254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6"/>
          <p:cNvSpPr>
            <a:spLocks noGrp="1"/>
          </p:cNvSpPr>
          <p:nvPr>
            <p:ph type="title"/>
          </p:nvPr>
        </p:nvSpPr>
        <p:spPr/>
        <p:txBody>
          <a:bodyPr/>
          <a:lstStyle/>
          <a:p>
            <a:r>
              <a:rPr lang="en-US" dirty="0"/>
              <a:t>Puberty in females</a:t>
            </a:r>
          </a:p>
        </p:txBody>
      </p:sp>
      <p:sp>
        <p:nvSpPr>
          <p:cNvPr id="1048640" name="object 2"/>
          <p:cNvSpPr txBox="1">
            <a:spLocks noGrp="1"/>
          </p:cNvSpPr>
          <p:nvPr>
            <p:ph idx="1"/>
          </p:nvPr>
        </p:nvSpPr>
        <p:spPr>
          <a:xfrm>
            <a:off x="1024128" y="2264172"/>
            <a:ext cx="9720073" cy="4023360"/>
          </a:xfrm>
        </p:spPr>
        <p:txBody>
          <a:bodyPr>
            <a:normAutofit lnSpcReduction="10000"/>
          </a:bodyPr>
          <a:lstStyle/>
          <a:p>
            <a:r>
              <a:rPr lang="en-US" b="1" dirty="0"/>
              <a:t>Physical changes of puberty involve the development of secondary sexual characteristics and the acceleration of linear growth (gain in height).</a:t>
            </a:r>
            <a:r>
              <a:rPr lang="en-US" dirty="0"/>
              <a:t> </a:t>
            </a:r>
            <a:endParaRPr lang="en-US" sz="2600" dirty="0"/>
          </a:p>
          <a:p>
            <a:r>
              <a:rPr lang="en-US" sz="2600" dirty="0"/>
              <a:t>The first physical sign of puberty is breast budding (thelarche), followed by the appearance of pubic hair (pubarche).</a:t>
            </a:r>
          </a:p>
          <a:p>
            <a:r>
              <a:rPr lang="en-US" sz="2600" dirty="0"/>
              <a:t>Maximal growth or peak height velocity is usually the next stage, followed by the onset of menstrual periods (menarche) typically occurs about 2-3 years after thelarche.</a:t>
            </a:r>
          </a:p>
          <a:p>
            <a:r>
              <a:rPr lang="en-US" sz="2600" dirty="0"/>
              <a:t>The final somatic changes are the appearance of adult pubic hair distribution and adult-type breasts.</a:t>
            </a:r>
          </a:p>
        </p:txBody>
      </p:sp>
    </p:spTree>
    <p:extLst>
      <p:ext uri="{BB962C8B-B14F-4D97-AF65-F5344CB8AC3E}">
        <p14:creationId xmlns:p14="http://schemas.microsoft.com/office/powerpoint/2010/main" val="412019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object 2"/>
          <p:cNvSpPr txBox="1">
            <a:spLocks noGrp="1"/>
          </p:cNvSpPr>
          <p:nvPr>
            <p:ph type="title"/>
          </p:nvPr>
        </p:nvSpPr>
        <p:spPr/>
        <p:txBody>
          <a:bodyPr>
            <a:normAutofit fontScale="90000"/>
          </a:bodyPr>
          <a:lstStyle/>
          <a:p>
            <a:r>
              <a:rPr lang="en-US" dirty="0"/>
              <a:t>The age of pubertal onset may vary, but the order of changes that occur is</a:t>
            </a:r>
          </a:p>
          <a:p>
            <a:r>
              <a:rPr lang="en-US" dirty="0"/>
              <a:t>consistent</a:t>
            </a:r>
          </a:p>
        </p:txBody>
      </p:sp>
      <p:pic>
        <p:nvPicPr>
          <p:cNvPr id="2097162" name="object 3"/>
          <p:cNvPicPr>
            <a:picLocks/>
          </p:cNvPicPr>
          <p:nvPr/>
        </p:nvPicPr>
        <p:blipFill>
          <a:blip r:embed="rId3" cstate="print"/>
          <a:stretch>
            <a:fillRect/>
          </a:stretch>
        </p:blipFill>
        <p:spPr>
          <a:xfrm>
            <a:off x="914400" y="2209800"/>
            <a:ext cx="10591800" cy="4257672"/>
          </a:xfrm>
          <a:prstGeom prst="rect">
            <a:avLst/>
          </a:prstGeom>
        </p:spPr>
      </p:pic>
    </p:spTree>
    <p:extLst>
      <p:ext uri="{BB962C8B-B14F-4D97-AF65-F5344CB8AC3E}">
        <p14:creationId xmlns:p14="http://schemas.microsoft.com/office/powerpoint/2010/main" val="135209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8"/>
          <p:cNvSpPr>
            <a:spLocks noGrp="1"/>
          </p:cNvSpPr>
          <p:nvPr>
            <p:ph type="title"/>
          </p:nvPr>
        </p:nvSpPr>
        <p:spPr/>
        <p:txBody>
          <a:bodyPr/>
          <a:lstStyle/>
          <a:p>
            <a:r>
              <a:rPr lang="en-US" dirty="0"/>
              <a:t>Tanner Staging</a:t>
            </a:r>
          </a:p>
        </p:txBody>
      </p:sp>
      <p:sp>
        <p:nvSpPr>
          <p:cNvPr id="1048650" name="object 2"/>
          <p:cNvSpPr txBox="1">
            <a:spLocks noGrp="1"/>
          </p:cNvSpPr>
          <p:nvPr>
            <p:ph idx="1"/>
          </p:nvPr>
        </p:nvSpPr>
        <p:spPr/>
        <p:txBody>
          <a:bodyPr>
            <a:normAutofit/>
          </a:bodyPr>
          <a:lstStyle/>
          <a:p>
            <a:r>
              <a:rPr lang="en-US" sz="3200" dirty="0"/>
              <a:t>Also known as Sexual Maturity Rating (SMR) is </a:t>
            </a:r>
            <a:r>
              <a:rPr lang="en-US" sz="3200" b="1" dirty="0"/>
              <a:t>an objective classification system that providers use to document and track the development and sequence of secondary sex characteristics of children during puberty.</a:t>
            </a:r>
          </a:p>
          <a:p>
            <a:r>
              <a:rPr lang="en-US" dirty="0"/>
              <a:t>The Marshall and Tanner classification of breast and pubic hair development is employed for descriptive and diagnostic purposes. </a:t>
            </a:r>
            <a:endParaRPr lang="en-US" sz="3200" dirty="0"/>
          </a:p>
          <a:p>
            <a:endParaRPr lang="en-US" sz="3200" b="1" dirty="0"/>
          </a:p>
        </p:txBody>
      </p:sp>
    </p:spTree>
    <p:extLst>
      <p:ext uri="{BB962C8B-B14F-4D97-AF65-F5344CB8AC3E}">
        <p14:creationId xmlns:p14="http://schemas.microsoft.com/office/powerpoint/2010/main" val="314018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102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object 2"/>
          <p:cNvSpPr txBox="1">
            <a:spLocks noGrp="1"/>
          </p:cNvSpPr>
          <p:nvPr>
            <p:ph type="title"/>
          </p:nvPr>
        </p:nvSpPr>
        <p:spPr/>
        <p:txBody>
          <a:bodyPr/>
          <a:lstStyle/>
          <a:p>
            <a:r>
              <a:rPr lang="en-US" dirty="0"/>
              <a:t>BODY COMPOSITION AND BONE AGE</a:t>
            </a:r>
          </a:p>
        </p:txBody>
      </p:sp>
      <p:sp>
        <p:nvSpPr>
          <p:cNvPr id="1048652" name="object 3"/>
          <p:cNvSpPr txBox="1">
            <a:spLocks noGrp="1"/>
          </p:cNvSpPr>
          <p:nvPr>
            <p:ph idx="1"/>
          </p:nvPr>
        </p:nvSpPr>
        <p:spPr>
          <a:xfrm>
            <a:off x="1024128" y="2274005"/>
            <a:ext cx="9720073" cy="4023360"/>
          </a:xfrm>
        </p:spPr>
        <p:txBody>
          <a:bodyPr>
            <a:noAutofit/>
          </a:bodyPr>
          <a:lstStyle/>
          <a:p>
            <a:r>
              <a:rPr lang="en-US" sz="2400" dirty="0"/>
              <a:t>There are no significant differences in skeletal mass, lean body mass, or percentage of body fat between prepubertal boys and prepubertal girls.</a:t>
            </a:r>
          </a:p>
          <a:p>
            <a:r>
              <a:rPr lang="en-US" sz="2400" dirty="0"/>
              <a:t>After attaining sexual maturity, girls generally have less skeletal and lean body mass and a greater percentage of body fat than boys do.</a:t>
            </a:r>
          </a:p>
          <a:p>
            <a:r>
              <a:rPr lang="en-US" sz="2400" dirty="0"/>
              <a:t>During this period, also in response to rising levels of estrogen, the lower half of the pelvis and thus hips widen (providing a larger birth canal).</a:t>
            </a:r>
          </a:p>
          <a:p>
            <a:r>
              <a:rPr lang="en-US" sz="2400" dirty="0"/>
              <a:t>Fat tissue increases to a greater percentage of the body composition than in males, especially in the typical female distribution of breasts, hips, buttocks, thighs, upper arms, and pubis.</a:t>
            </a:r>
          </a:p>
        </p:txBody>
      </p:sp>
    </p:spTree>
    <p:extLst>
      <p:ext uri="{BB962C8B-B14F-4D97-AF65-F5344CB8AC3E}">
        <p14:creationId xmlns:p14="http://schemas.microsoft.com/office/powerpoint/2010/main" val="256679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object 2"/>
          <p:cNvSpPr txBox="1">
            <a:spLocks noGrp="1"/>
          </p:cNvSpPr>
          <p:nvPr>
            <p:ph type="title"/>
          </p:nvPr>
        </p:nvSpPr>
        <p:spPr/>
        <p:txBody>
          <a:bodyPr/>
          <a:lstStyle/>
          <a:p>
            <a:r>
              <a:rPr lang="en-US" dirty="0"/>
              <a:t>BODY COMPOSITION AND BONE AGE</a:t>
            </a:r>
          </a:p>
        </p:txBody>
      </p:sp>
      <p:sp>
        <p:nvSpPr>
          <p:cNvPr id="1048654" name="object 3"/>
          <p:cNvSpPr txBox="1">
            <a:spLocks noGrp="1"/>
          </p:cNvSpPr>
          <p:nvPr>
            <p:ph idx="1"/>
          </p:nvPr>
        </p:nvSpPr>
        <p:spPr/>
        <p:txBody>
          <a:bodyPr>
            <a:normAutofit/>
          </a:bodyPr>
          <a:lstStyle/>
          <a:p>
            <a:r>
              <a:rPr lang="en-US" sz="2600" dirty="0"/>
              <a:t>Peak height velocity occurs approximately 1 year before the onset of menarche. Since there is limited linear growth after menarche, gonadal steroid production accelerates the fusion of the long bone epiphyses.</a:t>
            </a:r>
          </a:p>
          <a:p>
            <a:r>
              <a:rPr lang="en-US" sz="2600" b="1" dirty="0"/>
              <a:t>Bone age correlates well with the onset of secondary sexual characteristics and menarche.</a:t>
            </a:r>
          </a:p>
        </p:txBody>
      </p:sp>
    </p:spTree>
    <p:extLst>
      <p:ext uri="{BB962C8B-B14F-4D97-AF65-F5344CB8AC3E}">
        <p14:creationId xmlns:p14="http://schemas.microsoft.com/office/powerpoint/2010/main" val="152988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object 2"/>
          <p:cNvSpPr txBox="1">
            <a:spLocks noGrp="1"/>
          </p:cNvSpPr>
          <p:nvPr>
            <p:ph type="title"/>
          </p:nvPr>
        </p:nvSpPr>
        <p:spPr/>
        <p:txBody>
          <a:bodyPr/>
          <a:lstStyle/>
          <a:p>
            <a:r>
              <a:rPr lang="en-US"/>
              <a:t>Definition</a:t>
            </a:r>
          </a:p>
        </p:txBody>
      </p:sp>
      <p:sp>
        <p:nvSpPr>
          <p:cNvPr id="1048597" name="object 3"/>
          <p:cNvSpPr txBox="1">
            <a:spLocks noGrp="1"/>
          </p:cNvSpPr>
          <p:nvPr>
            <p:ph idx="1"/>
          </p:nvPr>
        </p:nvSpPr>
        <p:spPr/>
        <p:txBody>
          <a:bodyPr>
            <a:normAutofit fontScale="96154"/>
          </a:bodyPr>
          <a:lstStyle/>
          <a:p>
            <a:pPr marL="0" indent="0">
              <a:buNone/>
            </a:pPr>
            <a:r>
              <a:rPr lang="en-US" sz="2600"/>
              <a:t>Puberty:</a:t>
            </a:r>
          </a:p>
          <a:p>
            <a:pPr marL="0" indent="0">
              <a:buNone/>
            </a:pPr>
            <a:r>
              <a:rPr lang="en-US" sz="2600"/>
              <a:t>Is the process of physical, endocrinological, and psychological changes through which a child's body matures into an adult body of sexual reproduction capability.</a:t>
            </a:r>
          </a:p>
          <a:p>
            <a:pPr marL="0" indent="0">
              <a:buNone/>
            </a:pPr>
            <a:r>
              <a:rPr lang="en-US" sz="2600"/>
              <a:t>Puberty is a result of pulsatile gonadotropin-releasing hormone (GnRH) secretion and activation of the hypothalamic-pituitary-gonadal axis.</a:t>
            </a:r>
          </a:p>
          <a:p>
            <a:pPr marL="0" indent="0">
              <a:buNone/>
            </a:pPr>
            <a:r>
              <a:rPr lang="en-US" sz="2600"/>
              <a:t>The onset of puberty is generally between 8 and 13 years old in girls.</a:t>
            </a:r>
          </a:p>
          <a:p>
            <a:pPr marL="0" indent="0">
              <a:buNone/>
            </a:pPr>
            <a:r>
              <a:rPr lang="en-US" sz="2600"/>
              <a:t>Tanner stages are used to describe pubertal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Rectangle 9"/>
          <p:cNvSpPr>
            <a:spLocks noGrp="1" noRot="1" noChangeAspect="1" noMove="1" noResize="1" noEditPoints="1" noAdjustHandles="1" noChangeArrowheads="1" noChangeShapeType="1" noTextEdit="1"/>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8656" name="Oval 5"/>
          <p:cNvSpPr>
            <a:spLocks noGrp="1" noRot="1" noChangeAspect="1" noMove="1" noResize="1" noEditPoints="1" noAdjustHandles="1" noChangeArrowheads="1" noChangeShapeType="1" noTextEdit="1"/>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45736" name="Straight Connector 13"/>
          <p:cNvCxnSpPr>
            <a:cxnSpLocks noGrp="1" noRot="1" noChangeAspect="1" noMove="1" noResize="1" noEditPoints="1" noAdjustHandles="1" noChangeArrowheads="1" noChangeShapeType="1"/>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48657"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4" name="Picture 1"/>
          <p:cNvPicPr>
            <a:picLocks noChangeAspect="1"/>
          </p:cNvPicPr>
          <p:nvPr/>
        </p:nvPicPr>
        <p:blipFill rotWithShape="1">
          <a:blip r:embed="rId2">
            <a:alphaModFix amt="45000"/>
          </a:blip>
          <a:srcRect l="470"/>
          <a:stretch>
            <a:fillRect/>
          </a:stretch>
        </p:blipFill>
        <p:spPr>
          <a:xfrm>
            <a:off x="20" y="-1"/>
            <a:ext cx="12188932" cy="6858000"/>
          </a:xfrm>
          <a:prstGeom prst="rect">
            <a:avLst/>
          </a:prstGeom>
        </p:spPr>
      </p:pic>
      <p:sp>
        <p:nvSpPr>
          <p:cNvPr id="1048658" name="Title 3"/>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Precocious Puberty</a:t>
            </a:r>
          </a:p>
        </p:txBody>
      </p:sp>
      <p:sp>
        <p:nvSpPr>
          <p:cNvPr id="1048659" name="Text Placeholder 4"/>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a:solidFill>
                <a:schemeClr val="tx1"/>
              </a:solidFill>
            </a:endParaRPr>
          </a:p>
        </p:txBody>
      </p:sp>
      <p:cxnSp>
        <p:nvCxnSpPr>
          <p:cNvPr id="3145737" name="Straight Connector 17"/>
          <p:cNvCxnSpPr>
            <a:cxnSpLocks noGrp="1" noRot="1" noChangeAspect="1" noMove="1" noResize="1" noEditPoints="1" noAdjustHandles="1" noChangeArrowheads="1" noChangeShapeType="1"/>
          </p:cNvCxnSpPr>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56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2"/>
          <p:cNvSpPr>
            <a:spLocks noGrp="1"/>
          </p:cNvSpPr>
          <p:nvPr>
            <p:ph type="title"/>
          </p:nvPr>
        </p:nvSpPr>
        <p:spPr/>
        <p:txBody>
          <a:bodyPr/>
          <a:lstStyle/>
          <a:p>
            <a:r>
              <a:rPr lang="en-US" dirty="0"/>
              <a:t>What is precocious puberty?</a:t>
            </a:r>
          </a:p>
        </p:txBody>
      </p:sp>
      <p:sp>
        <p:nvSpPr>
          <p:cNvPr id="1048661" name="object 12"/>
          <p:cNvSpPr txBox="1">
            <a:spLocks noGrp="1"/>
          </p:cNvSpPr>
          <p:nvPr>
            <p:ph idx="1"/>
          </p:nvPr>
        </p:nvSpPr>
        <p:spPr>
          <a:xfrm>
            <a:off x="1024128" y="2264172"/>
            <a:ext cx="9720073" cy="4023360"/>
          </a:xfrm>
        </p:spPr>
        <p:txBody>
          <a:bodyPr>
            <a:normAutofit lnSpcReduction="10000"/>
          </a:bodyPr>
          <a:lstStyle/>
          <a:p>
            <a:r>
              <a:rPr lang="en-US" b="1" i="1" dirty="0"/>
              <a:t>Precocious puberty </a:t>
            </a:r>
            <a:r>
              <a:rPr lang="en-US" b="1" dirty="0"/>
              <a:t>refers to the development of any sign of secondary sexual maturation at an age 2.5 standard deviations earlier than the expected age of pubertal onset.</a:t>
            </a:r>
            <a:r>
              <a:rPr lang="en-US" dirty="0"/>
              <a:t> </a:t>
            </a:r>
          </a:p>
          <a:p>
            <a:pPr marL="0" indent="0">
              <a:buNone/>
            </a:pPr>
            <a:r>
              <a:rPr lang="en-US" sz="2800" dirty="0"/>
              <a:t> </a:t>
            </a:r>
            <a:r>
              <a:rPr lang="en-US" dirty="0"/>
              <a:t>In North America, these ages are 8 years for girls and 9 years for boys.</a:t>
            </a:r>
          </a:p>
          <a:p>
            <a:pPr marL="0" indent="0">
              <a:buNone/>
            </a:pPr>
            <a:r>
              <a:rPr lang="en-US" dirty="0"/>
              <a:t> The incidence of precocious puberty is 1 in 10,000 children in North America, and it is approximately </a:t>
            </a:r>
            <a:r>
              <a:rPr lang="en-US" b="1" dirty="0"/>
              <a:t>five times more common in girls. </a:t>
            </a:r>
          </a:p>
          <a:p>
            <a:pPr marL="0" indent="0">
              <a:buNone/>
            </a:pPr>
            <a:r>
              <a:rPr lang="en-US" b="1" dirty="0"/>
              <a:t>In 75% of cases of precocious puberty in girls, the cause is idiopathic.</a:t>
            </a:r>
            <a:r>
              <a:rPr lang="en-US" dirty="0"/>
              <a:t> </a:t>
            </a:r>
            <a:endParaRPr lang="en-US" sz="2800" dirty="0"/>
          </a:p>
          <a:p>
            <a:endParaRPr lang="en-US" sz="2800" dirty="0"/>
          </a:p>
          <a:p>
            <a:endParaRPr lang="en-US" sz="2600" b="1" dirty="0"/>
          </a:p>
        </p:txBody>
      </p:sp>
    </p:spTree>
    <p:extLst>
      <p:ext uri="{BB962C8B-B14F-4D97-AF65-F5344CB8AC3E}">
        <p14:creationId xmlns:p14="http://schemas.microsoft.com/office/powerpoint/2010/main" val="309920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DAAC-6070-44A4-2C51-8766A8F90CB2}"/>
              </a:ext>
            </a:extLst>
          </p:cNvPr>
          <p:cNvSpPr>
            <a:spLocks noGrp="1"/>
          </p:cNvSpPr>
          <p:nvPr>
            <p:ph type="title"/>
          </p:nvPr>
        </p:nvSpPr>
        <p:spPr/>
        <p:txBody>
          <a:bodyPr/>
          <a:lstStyle/>
          <a:p>
            <a:endParaRPr lang=""/>
          </a:p>
        </p:txBody>
      </p:sp>
      <p:pic>
        <p:nvPicPr>
          <p:cNvPr id="4" name="Content Placeholder 3">
            <a:extLst>
              <a:ext uri="{FF2B5EF4-FFF2-40B4-BE49-F238E27FC236}">
                <a16:creationId xmlns:a16="http://schemas.microsoft.com/office/drawing/2014/main" id="{AB52204C-E2EA-E53E-7D1C-6BC0E798D4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78" y="-9922"/>
            <a:ext cx="10179844" cy="6867922"/>
          </a:xfrm>
        </p:spPr>
      </p:pic>
    </p:spTree>
    <p:extLst>
      <p:ext uri="{BB962C8B-B14F-4D97-AF65-F5344CB8AC3E}">
        <p14:creationId xmlns:p14="http://schemas.microsoft.com/office/powerpoint/2010/main" val="193981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p:txBody>
          <a:bodyPr/>
          <a:lstStyle/>
          <a:p>
            <a:r>
              <a:rPr lang="en-US" dirty="0"/>
              <a:t>PRECOCIOUS PUBERTY</a:t>
            </a:r>
          </a:p>
        </p:txBody>
      </p:sp>
      <p:sp>
        <p:nvSpPr>
          <p:cNvPr id="1048667" name="Content Placeholder 4"/>
          <p:cNvSpPr>
            <a:spLocks noGrp="1"/>
          </p:cNvSpPr>
          <p:nvPr>
            <p:ph idx="1"/>
          </p:nvPr>
        </p:nvSpPr>
        <p:spPr>
          <a:xfrm>
            <a:off x="914401" y="2084832"/>
            <a:ext cx="4953000" cy="4023360"/>
          </a:xfrm>
        </p:spPr>
        <p:txBody>
          <a:bodyPr>
            <a:normAutofit fontScale="92500" lnSpcReduction="10000"/>
          </a:bodyPr>
          <a:lstStyle/>
          <a:p>
            <a:pPr marL="0" indent="0">
              <a:buNone/>
            </a:pPr>
            <a:r>
              <a:rPr lang="en-US" dirty="0"/>
              <a:t>A thorough evaluation to eliminate a serious disease process, and to arrest potential premature osseous maturation that may affect the normal growth pattern, is mandatory. </a:t>
            </a:r>
          </a:p>
          <a:p>
            <a:r>
              <a:rPr lang="en-US" b="1" dirty="0"/>
              <a:t>Typically, these girls are taller than their peers as children but ultimately are shorter as adults, due to the premature fusion of the long bone epiphyses.</a:t>
            </a:r>
            <a:r>
              <a:rPr lang="en-US" dirty="0"/>
              <a:t> </a:t>
            </a:r>
          </a:p>
          <a:p>
            <a:endParaRPr lang="en-US" sz="2800" dirty="0"/>
          </a:p>
          <a:p>
            <a:endParaRPr lang="en-US" sz="2600" dirty="0"/>
          </a:p>
        </p:txBody>
      </p:sp>
      <p:pic>
        <p:nvPicPr>
          <p:cNvPr id="4" name="Content Placeholder 4">
            <a:extLst>
              <a:ext uri="{FF2B5EF4-FFF2-40B4-BE49-F238E27FC236}">
                <a16:creationId xmlns:a16="http://schemas.microsoft.com/office/drawing/2014/main" id="{FEF5574D-CE3F-144A-BAD4-BA64555B6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838200"/>
            <a:ext cx="5215128" cy="5562600"/>
          </a:xfrm>
          <a:prstGeom prst="rect">
            <a:avLst/>
          </a:prstGeom>
        </p:spPr>
      </p:pic>
    </p:spTree>
    <p:extLst>
      <p:ext uri="{BB962C8B-B14F-4D97-AF65-F5344CB8AC3E}">
        <p14:creationId xmlns:p14="http://schemas.microsoft.com/office/powerpoint/2010/main" val="328672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object 17"/>
          <p:cNvSpPr txBox="1">
            <a:spLocks noGrp="1"/>
          </p:cNvSpPr>
          <p:nvPr>
            <p:ph type="title"/>
          </p:nvPr>
        </p:nvSpPr>
        <p:spPr/>
        <p:txBody>
          <a:bodyPr/>
          <a:lstStyle/>
          <a:p>
            <a:r>
              <a:rPr lang="en-US" dirty="0"/>
              <a:t>classification</a:t>
            </a:r>
          </a:p>
        </p:txBody>
      </p:sp>
      <p:sp>
        <p:nvSpPr>
          <p:cNvPr id="1048663" name="Content Placeholder 2"/>
          <p:cNvSpPr>
            <a:spLocks noGrp="1"/>
          </p:cNvSpPr>
          <p:nvPr>
            <p:ph idx="1"/>
          </p:nvPr>
        </p:nvSpPr>
        <p:spPr/>
        <p:txBody>
          <a:bodyPr>
            <a:normAutofit/>
          </a:bodyPr>
          <a:lstStyle/>
          <a:p>
            <a:r>
              <a:rPr lang="en-US" sz="2600" dirty="0"/>
              <a:t>Depending on the primary source of the hormonal production, precocious puberty may be classified as:</a:t>
            </a:r>
          </a:p>
          <a:p>
            <a:endParaRPr lang="en-US" sz="2600" dirty="0"/>
          </a:p>
        </p:txBody>
      </p:sp>
      <p:graphicFrame>
        <p:nvGraphicFramePr>
          <p:cNvPr id="4194304" name="Content Placeholder 3"/>
          <p:cNvGraphicFramePr>
            <a:graphicFrameLocks/>
          </p:cNvGraphicFramePr>
          <p:nvPr/>
        </p:nvGraphicFramePr>
        <p:xfrm>
          <a:off x="838200" y="3302907"/>
          <a:ext cx="10515600" cy="320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921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object 2"/>
          <p:cNvSpPr txBox="1">
            <a:spLocks noGrp="1"/>
          </p:cNvSpPr>
          <p:nvPr>
            <p:ph type="title"/>
          </p:nvPr>
        </p:nvSpPr>
        <p:spPr>
          <a:xfrm>
            <a:off x="1024128" y="585216"/>
            <a:ext cx="9720072" cy="1499616"/>
          </a:xfrm>
        </p:spPr>
        <p:txBody>
          <a:bodyPr/>
          <a:lstStyle/>
          <a:p>
            <a:r>
              <a:rPr lang="en-US" dirty="0"/>
              <a:t>Central precocious puberty</a:t>
            </a:r>
          </a:p>
        </p:txBody>
      </p:sp>
      <p:sp>
        <p:nvSpPr>
          <p:cNvPr id="1048665" name="Content Placeholder 3"/>
          <p:cNvSpPr>
            <a:spLocks noGrp="1"/>
          </p:cNvSpPr>
          <p:nvPr>
            <p:ph idx="1"/>
          </p:nvPr>
        </p:nvSpPr>
        <p:spPr>
          <a:xfrm>
            <a:off x="1024128" y="2286000"/>
            <a:ext cx="9720073" cy="4023360"/>
          </a:xfrm>
        </p:spPr>
        <p:txBody>
          <a:bodyPr>
            <a:normAutofit/>
          </a:bodyPr>
          <a:lstStyle/>
          <a:p>
            <a:pPr marL="0" indent="0">
              <a:buNone/>
            </a:pPr>
            <a:r>
              <a:rPr lang="en-US" sz="2600" dirty="0"/>
              <a:t> Is always isosexual.</a:t>
            </a:r>
          </a:p>
          <a:p>
            <a:r>
              <a:rPr lang="en-US" sz="2600" dirty="0"/>
              <a:t>Stems from hypothalamic-pituitary-gonadal activation with ensuing sex hormone secretion and progressive sexual maturation.</a:t>
            </a:r>
          </a:p>
          <a:p>
            <a:r>
              <a:rPr lang="en-US" sz="2600" dirty="0"/>
              <a:t>As a result of the early activation of the hypothalamic-pituitary-gonadal axis. </a:t>
            </a:r>
          </a:p>
          <a:p>
            <a:endParaRPr lang="en-US" dirty="0"/>
          </a:p>
          <a:p>
            <a:endParaRPr lang="en-US" sz="2600" dirty="0"/>
          </a:p>
          <a:p>
            <a:endParaRPr lang="en-US" dirty="0"/>
          </a:p>
          <a:p>
            <a:endParaRPr lang="en-US" sz="2600" dirty="0"/>
          </a:p>
          <a:p>
            <a:pPr lvl="1"/>
            <a:endParaRPr lang="en-US" dirty="0"/>
          </a:p>
          <a:p>
            <a:endParaRPr lang="en-US" dirty="0"/>
          </a:p>
          <a:p>
            <a:endParaRPr lang="en-US" sz="2600" dirty="0"/>
          </a:p>
          <a:p>
            <a:endParaRPr lang="en-US" sz="2600" dirty="0"/>
          </a:p>
        </p:txBody>
      </p:sp>
    </p:spTree>
    <p:extLst>
      <p:ext uri="{BB962C8B-B14F-4D97-AF65-F5344CB8AC3E}">
        <p14:creationId xmlns:p14="http://schemas.microsoft.com/office/powerpoint/2010/main" val="236288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C414-354A-A047-AD2B-AEC10DB690CB}"/>
              </a:ext>
            </a:extLst>
          </p:cNvPr>
          <p:cNvSpPr>
            <a:spLocks noGrp="1"/>
          </p:cNvSpPr>
          <p:nvPr>
            <p:ph type="title"/>
          </p:nvPr>
        </p:nvSpPr>
        <p:spPr/>
        <p:txBody>
          <a:bodyPr/>
          <a:lstStyle/>
          <a:p>
            <a:r>
              <a:rPr lang="en-US" dirty="0"/>
              <a:t>Central precocious puberty</a:t>
            </a:r>
          </a:p>
        </p:txBody>
      </p:sp>
      <p:sp>
        <p:nvSpPr>
          <p:cNvPr id="3" name="Content Placeholder 2">
            <a:extLst>
              <a:ext uri="{FF2B5EF4-FFF2-40B4-BE49-F238E27FC236}">
                <a16:creationId xmlns:a16="http://schemas.microsoft.com/office/drawing/2014/main" id="{545D9C0B-3E32-6446-BFDC-7B5FBCA4DB5B}"/>
              </a:ext>
            </a:extLst>
          </p:cNvPr>
          <p:cNvSpPr>
            <a:spLocks noGrp="1"/>
          </p:cNvSpPr>
          <p:nvPr>
            <p:ph idx="1"/>
          </p:nvPr>
        </p:nvSpPr>
        <p:spPr>
          <a:xfrm>
            <a:off x="1024127" y="1981200"/>
            <a:ext cx="9720073" cy="4023360"/>
          </a:xfrm>
        </p:spPr>
        <p:txBody>
          <a:bodyPr>
            <a:normAutofit fontScale="85000" lnSpcReduction="20000"/>
          </a:bodyPr>
          <a:lstStyle/>
          <a:p>
            <a:r>
              <a:rPr lang="en-US" b="1" dirty="0"/>
              <a:t>In approximately 10% of girls with the true form of precocious puberty, a central nervous system disorder is the underlying cause.</a:t>
            </a:r>
            <a:r>
              <a:rPr lang="en-US" dirty="0"/>
              <a:t> This includes tumors, obstructive lesions (hydrocephalus), granulomatous diseases (sarcoidosis, tuberculosis), infective processes (meningitis, encephalitis, or brain abscess), neurofibromatosis, and head trauma. </a:t>
            </a:r>
            <a:r>
              <a:rPr lang="en-US" u="sng" dirty="0"/>
              <a:t>It is postulated that these conditions interfere with the normal inhibition of hypothalamic GnRH release. </a:t>
            </a:r>
          </a:p>
          <a:p>
            <a:r>
              <a:rPr lang="en-US" b="1" dirty="0"/>
              <a:t>Children with precocious puberty secondary to organic brain disease often exhibit neurologic symptoms before the appearance of premature sexual maturation.</a:t>
            </a:r>
            <a:r>
              <a:rPr lang="en-US" dirty="0"/>
              <a:t> Evaluation of true isosexual precocity should include MRI of the head for lesions. </a:t>
            </a:r>
          </a:p>
          <a:p>
            <a:pPr marL="0" indent="0">
              <a:buNone/>
            </a:pPr>
            <a:r>
              <a:rPr lang="en-US" dirty="0"/>
              <a:t>True isosexual precocity may be </a:t>
            </a:r>
            <a:r>
              <a:rPr lang="en-US" b="1" dirty="0"/>
              <a:t>diagnosed by the administration of exogenous GnRH (a GnRH stimulation test)</a:t>
            </a:r>
            <a:r>
              <a:rPr lang="en-US" dirty="0"/>
              <a:t> with a resultant rise in LH levels equivalent to those seen in older girls who are undergoing normal puberty.</a:t>
            </a:r>
          </a:p>
          <a:p>
            <a:pPr marL="0" indent="0">
              <a:buNone/>
            </a:pPr>
            <a:endParaRPr lang="en-US" dirty="0"/>
          </a:p>
          <a:p>
            <a:endParaRPr lang="en-US" dirty="0"/>
          </a:p>
        </p:txBody>
      </p:sp>
    </p:spTree>
    <p:extLst>
      <p:ext uri="{BB962C8B-B14F-4D97-AF65-F5344CB8AC3E}">
        <p14:creationId xmlns:p14="http://schemas.microsoft.com/office/powerpoint/2010/main" val="417551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
          <p:cNvSpPr>
            <a:spLocks noGrp="1"/>
          </p:cNvSpPr>
          <p:nvPr>
            <p:ph type="title"/>
          </p:nvPr>
        </p:nvSpPr>
        <p:spPr/>
        <p:txBody>
          <a:bodyPr/>
          <a:lstStyle/>
          <a:p>
            <a:r>
              <a:rPr lang="en-US" dirty="0"/>
              <a:t>treatment</a:t>
            </a:r>
          </a:p>
        </p:txBody>
      </p:sp>
      <p:sp>
        <p:nvSpPr>
          <p:cNvPr id="1048689" name="Content Placeholder 2"/>
          <p:cNvSpPr>
            <a:spLocks noGrp="1"/>
          </p:cNvSpPr>
          <p:nvPr>
            <p:ph idx="1"/>
          </p:nvPr>
        </p:nvSpPr>
        <p:spPr>
          <a:xfrm>
            <a:off x="457200" y="1905000"/>
            <a:ext cx="11167872" cy="4572000"/>
          </a:xfrm>
        </p:spPr>
        <p:txBody>
          <a:bodyPr>
            <a:normAutofit/>
          </a:bodyPr>
          <a:lstStyle/>
          <a:p>
            <a:r>
              <a:rPr lang="en-US" sz="2000" dirty="0"/>
              <a:t>These patients are candidates for </a:t>
            </a:r>
            <a:r>
              <a:rPr lang="en-US" sz="2000" b="1" dirty="0"/>
              <a:t>GnRH agonist therapy </a:t>
            </a:r>
            <a:r>
              <a:rPr lang="en-US" sz="2000" dirty="0"/>
              <a:t>(e.g., leuprolide acetate).</a:t>
            </a:r>
          </a:p>
          <a:p>
            <a:pPr marL="0" indent="0">
              <a:buNone/>
            </a:pPr>
            <a:r>
              <a:rPr lang="en-US" sz="2000" dirty="0"/>
              <a:t> These girls require treatment to prevent further sex steroid release and accelerated epiphyseal fusion. Less than 50% of girls with idiopathic precocity will attain an adult height of 5 feet if the condition is left untreated. </a:t>
            </a:r>
          </a:p>
          <a:p>
            <a:pPr marL="0" indent="0">
              <a:buNone/>
            </a:pPr>
            <a:r>
              <a:rPr lang="en-US" sz="2000" b="1" dirty="0"/>
              <a:t>GnRH agonists are the most effective therapy for idiopathic precocity. </a:t>
            </a:r>
          </a:p>
          <a:p>
            <a:pPr marL="0" indent="0">
              <a:buNone/>
            </a:pPr>
            <a:r>
              <a:rPr lang="en-US" sz="2000" dirty="0"/>
              <a:t>Long-term GnRH agonist treatment suppresses the pituitary release of LH and FSH, resulting in a decline of gonadotropin levels to prepubertal concentrations and arrest of gonadal sex steroid secretion. </a:t>
            </a:r>
          </a:p>
          <a:p>
            <a:pPr marL="0" indent="0">
              <a:buNone/>
            </a:pPr>
            <a:r>
              <a:rPr lang="en-US" sz="2000" dirty="0"/>
              <a:t>Clinically, normal gonadotropin release, sex steroid production, and pubertal maturation will resume 3 to 12 months after discontinuation of GnRH agonist therapy.</a:t>
            </a:r>
          </a:p>
        </p:txBody>
      </p:sp>
    </p:spTree>
    <p:extLst>
      <p:ext uri="{BB962C8B-B14F-4D97-AF65-F5344CB8AC3E}">
        <p14:creationId xmlns:p14="http://schemas.microsoft.com/office/powerpoint/2010/main" val="82212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object 14"/>
          <p:cNvPicPr>
            <a:picLocks/>
          </p:cNvPicPr>
          <p:nvPr/>
        </p:nvPicPr>
        <p:blipFill>
          <a:blip r:embed="rId2" cstate="print"/>
          <a:stretch>
            <a:fillRect/>
          </a:stretch>
        </p:blipFill>
        <p:spPr>
          <a:xfrm>
            <a:off x="1119467" y="4282327"/>
            <a:ext cx="3206004" cy="2419350"/>
          </a:xfrm>
          <a:prstGeom prst="rect">
            <a:avLst/>
          </a:prstGeom>
        </p:spPr>
      </p:pic>
      <p:pic>
        <p:nvPicPr>
          <p:cNvPr id="2097166" name="object 15"/>
          <p:cNvPicPr>
            <a:picLocks/>
          </p:cNvPicPr>
          <p:nvPr/>
        </p:nvPicPr>
        <p:blipFill>
          <a:blip r:embed="rId3" cstate="print"/>
          <a:stretch>
            <a:fillRect/>
          </a:stretch>
        </p:blipFill>
        <p:spPr>
          <a:xfrm>
            <a:off x="4325471" y="4694418"/>
            <a:ext cx="3219450" cy="2007259"/>
          </a:xfrm>
          <a:prstGeom prst="rect">
            <a:avLst/>
          </a:prstGeom>
        </p:spPr>
      </p:pic>
      <p:pic>
        <p:nvPicPr>
          <p:cNvPr id="2097167" name="object 16"/>
          <p:cNvPicPr>
            <a:picLocks/>
          </p:cNvPicPr>
          <p:nvPr/>
        </p:nvPicPr>
        <p:blipFill>
          <a:blip r:embed="rId4" cstate="print"/>
          <a:stretch>
            <a:fillRect/>
          </a:stretch>
        </p:blipFill>
        <p:spPr>
          <a:xfrm>
            <a:off x="7544921" y="4694417"/>
            <a:ext cx="3206004" cy="2007259"/>
          </a:xfrm>
          <a:prstGeom prst="rect">
            <a:avLst/>
          </a:prstGeom>
        </p:spPr>
      </p:pic>
      <p:sp>
        <p:nvSpPr>
          <p:cNvPr id="1048690" name="Title 2"/>
          <p:cNvSpPr>
            <a:spLocks noGrp="1"/>
          </p:cNvSpPr>
          <p:nvPr>
            <p:ph type="title"/>
          </p:nvPr>
        </p:nvSpPr>
        <p:spPr/>
        <p:txBody>
          <a:bodyPr/>
          <a:lstStyle/>
          <a:p>
            <a:r>
              <a:rPr lang="en-US" dirty="0"/>
              <a:t>Treatment</a:t>
            </a:r>
          </a:p>
        </p:txBody>
      </p:sp>
      <p:sp>
        <p:nvSpPr>
          <p:cNvPr id="1048691" name="object 13"/>
          <p:cNvSpPr txBox="1">
            <a:spLocks noGrp="1"/>
          </p:cNvSpPr>
          <p:nvPr>
            <p:ph idx="1"/>
          </p:nvPr>
        </p:nvSpPr>
        <p:spPr>
          <a:xfrm>
            <a:off x="1024128" y="2281379"/>
            <a:ext cx="9720073" cy="4023360"/>
          </a:xfrm>
        </p:spPr>
        <p:txBody>
          <a:bodyPr>
            <a:normAutofit/>
          </a:bodyPr>
          <a:lstStyle/>
          <a:p>
            <a:pPr marL="0" indent="0">
              <a:buNone/>
            </a:pPr>
            <a:r>
              <a:rPr lang="en-US" sz="2600" dirty="0"/>
              <a:t>Many studies have reported good long-term reproductive outcomes in  GnRH-dependent precocious puberty after treatment with GnRH agonists and have shown no differences between regularity of menstrual cycles,  pregnancy rates, and live births compared to a normal population.</a:t>
            </a:r>
          </a:p>
        </p:txBody>
      </p:sp>
    </p:spTree>
    <p:extLst>
      <p:ext uri="{BB962C8B-B14F-4D97-AF65-F5344CB8AC3E}">
        <p14:creationId xmlns:p14="http://schemas.microsoft.com/office/powerpoint/2010/main" val="2850651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3EB1-C2CF-4347-B43A-E859C0623FB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4CE49E9-E7A1-224E-B557-8D6E976240A2}"/>
              </a:ext>
            </a:extLst>
          </p:cNvPr>
          <p:cNvSpPr>
            <a:spLocks noGrp="1"/>
          </p:cNvSpPr>
          <p:nvPr>
            <p:ph idx="1"/>
          </p:nvPr>
        </p:nvSpPr>
        <p:spPr/>
        <p:txBody>
          <a:bodyPr>
            <a:normAutofit fontScale="92500" lnSpcReduction="20000"/>
          </a:bodyPr>
          <a:lstStyle/>
          <a:p>
            <a:r>
              <a:rPr lang="en-US" b="1" dirty="0"/>
              <a:t>The final adult stature of girls with GnRH- dependent causes of precocious puberty is strongly influenced by their chronologic age at diagnosis and initiation of treatment.</a:t>
            </a:r>
            <a:r>
              <a:rPr lang="en-US" dirty="0"/>
              <a:t> </a:t>
            </a:r>
          </a:p>
          <a:p>
            <a:r>
              <a:rPr lang="en-US" dirty="0"/>
              <a:t>When GnRH agonist treatment is initiated before the chronologic age of 6 years, the final adult height is increased by 2-4%. In contrast, the final adult height is usually not affected when the chronologic age at diagnosis and treatment is greater than 6 years. </a:t>
            </a:r>
          </a:p>
          <a:p>
            <a:r>
              <a:rPr lang="en-US" dirty="0"/>
              <a:t>The majority of children with sexual precocity have few significant behavioral problems, but emotional support is important for these children. </a:t>
            </a:r>
            <a:r>
              <a:rPr lang="en-US" b="1" dirty="0"/>
              <a:t>Behavioral expectations by family members and teachers should be based on the child’s chronologic age, which deter- mines psychosocial development, and not on the presence of secondary sexual characteristics.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49906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01"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2" name="Rectangle 9"/>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8F928F-0395-0455-EFE8-2D550961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497" y="480060"/>
            <a:ext cx="8970816" cy="58978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US"/>
              <a:t>Peripheral precocious puberty</a:t>
            </a:r>
          </a:p>
        </p:txBody>
      </p:sp>
      <p:sp>
        <p:nvSpPr>
          <p:cNvPr id="1048669" name="Content Placeholder 4"/>
          <p:cNvSpPr>
            <a:spLocks noGrp="1"/>
          </p:cNvSpPr>
          <p:nvPr>
            <p:ph idx="1"/>
          </p:nvPr>
        </p:nvSpPr>
        <p:spPr>
          <a:xfrm>
            <a:off x="720519" y="2084832"/>
            <a:ext cx="9720073" cy="4023360"/>
          </a:xfrm>
        </p:spPr>
        <p:txBody>
          <a:bodyPr>
            <a:normAutofit fontScale="99808"/>
          </a:bodyPr>
          <a:lstStyle/>
          <a:p>
            <a:r>
              <a:rPr lang="en-US" sz="2600"/>
              <a:t>Is considered a pseudoisosexual </a:t>
            </a:r>
          </a:p>
          <a:p>
            <a:r>
              <a:rPr lang="en-US" sz="2600" b="1" u="sng">
                <a:solidFill>
                  <a:srgbClr val="0070C0"/>
                </a:solidFill>
              </a:rPr>
              <a:t>Over production of sex hormones</a:t>
            </a:r>
            <a:r>
              <a:rPr lang="en-US" sz="2600" b="1" u="sng">
                <a:solidFill>
                  <a:srgbClr val="002060"/>
                </a:solidFill>
              </a:rPr>
              <a:t> (Estrogen &amp; Progesterone) </a:t>
            </a:r>
            <a:r>
              <a:rPr lang="en-US" sz="2600"/>
              <a:t>without activation of the normal hypothalamic-pituitary-gonadal axis </a:t>
            </a:r>
          </a:p>
          <a:p>
            <a:endParaRPr lang="en-US" sz="2600"/>
          </a:p>
          <a:p>
            <a:pPr marL="0" indent="0">
              <a:buNone/>
            </a:pPr>
            <a:r>
              <a:rPr lang="en-US" sz="2600"/>
              <a:t>So it’s result from </a:t>
            </a:r>
            <a:r>
              <a:rPr lang="en-US" sz="2600" b="1" u="sng" err="1">
                <a:solidFill>
                  <a:srgbClr val="0070C0"/>
                </a:solidFill>
              </a:rPr>
              <a:t>GnRH</a:t>
            </a:r>
            <a:r>
              <a:rPr lang="en-US" sz="2600" b="1" u="sng">
                <a:solidFill>
                  <a:srgbClr val="0070C0"/>
                </a:solidFill>
              </a:rPr>
              <a:t>-independent mechanisms</a:t>
            </a:r>
          </a:p>
          <a:p>
            <a:pPr marL="0" indent="0">
              <a:buNone/>
            </a:pPr>
            <a:endParaRPr lang="en-US" sz="2600" b="1" u="sng">
              <a:solidFill>
                <a:srgbClr val="0070C0"/>
              </a:solidFill>
            </a:endParaRPr>
          </a:p>
          <a:p>
            <a:r>
              <a:rPr lang="en-US" sz="2600"/>
              <a:t> High levels of sex hormones(Estrogen &amp; Progesterone)  &gt;&gt; Suppression hypothalamus (</a:t>
            </a:r>
            <a:r>
              <a:rPr lang="en-US" sz="2600" err="1"/>
              <a:t>GnRH</a:t>
            </a:r>
            <a:r>
              <a:rPr lang="en-US" sz="2600"/>
              <a:t>)  &gt;&gt;  suppression anterior pituitary (low LH, low FSH)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r>
              <a:rPr lang="en-US"/>
              <a:t>Etiology </a:t>
            </a:r>
            <a:endParaRPr lang=""/>
          </a:p>
        </p:txBody>
      </p:sp>
      <p:sp>
        <p:nvSpPr>
          <p:cNvPr id="1048671" name="Content Placeholder 2"/>
          <p:cNvSpPr>
            <a:spLocks noGrp="1"/>
          </p:cNvSpPr>
          <p:nvPr>
            <p:ph idx="1"/>
          </p:nvPr>
        </p:nvSpPr>
        <p:spPr>
          <a:xfrm>
            <a:off x="838200" y="2097620"/>
            <a:ext cx="9720073" cy="4023360"/>
          </a:xfrm>
        </p:spPr>
        <p:txBody>
          <a:bodyPr>
            <a:normAutofit fontScale="77500" lnSpcReduction="20000"/>
          </a:bodyPr>
          <a:lstStyle/>
          <a:p>
            <a:pPr marL="457200" indent="-457200">
              <a:buFont typeface="+mj-lt"/>
              <a:buAutoNum type="arabicPeriod"/>
            </a:pPr>
            <a:r>
              <a:rPr lang="en-US" b="1" u="sng" dirty="0">
                <a:solidFill>
                  <a:srgbClr val="0070C0"/>
                </a:solidFill>
              </a:rPr>
              <a:t>congenital Adrenal Hyperplasia  </a:t>
            </a:r>
          </a:p>
          <a:p>
            <a:pPr marL="457200" indent="-457200">
              <a:buFont typeface="+mj-lt"/>
              <a:buAutoNum type="arabicPeriod"/>
            </a:pPr>
            <a:endParaRPr lang="en-US" b="1" u="sng" dirty="0">
              <a:solidFill>
                <a:srgbClr val="0070C0"/>
              </a:solidFill>
            </a:endParaRPr>
          </a:p>
          <a:p>
            <a:pPr marL="457200" indent="-457200">
              <a:buFont typeface="+mj-lt"/>
              <a:buAutoNum type="arabicPeriod"/>
            </a:pPr>
            <a:r>
              <a:rPr lang="en-US" b="1" i="1" u="sng" dirty="0">
                <a:solidFill>
                  <a:srgbClr val="0070C0"/>
                </a:solidFill>
              </a:rPr>
              <a:t>Adrenal tumor </a:t>
            </a:r>
          </a:p>
          <a:p>
            <a:pPr marL="0" indent="0">
              <a:buNone/>
            </a:pPr>
            <a:endParaRPr lang="en-US" b="1" i="1" u="sng" dirty="0">
              <a:solidFill>
                <a:srgbClr val="0070C0"/>
              </a:solidFill>
            </a:endParaRPr>
          </a:p>
          <a:p>
            <a:pPr marL="457200" indent="-457200">
              <a:buFont typeface="+mj-lt"/>
              <a:buAutoNum type="arabicPeriod"/>
            </a:pPr>
            <a:r>
              <a:rPr lang="en-US" b="1" i="1" u="sng" dirty="0">
                <a:solidFill>
                  <a:srgbClr val="0070C0"/>
                </a:solidFill>
              </a:rPr>
              <a:t>Androgen Secreting ovarian tumor</a:t>
            </a:r>
          </a:p>
          <a:p>
            <a:pPr marL="457200" indent="-457200">
              <a:buFont typeface="+mj-lt"/>
              <a:buAutoNum type="arabicPeriod"/>
            </a:pPr>
            <a:r>
              <a:rPr lang="en-US" b="1" i="1" u="sng" dirty="0">
                <a:solidFill>
                  <a:srgbClr val="0070C0"/>
                </a:solidFill>
              </a:rPr>
              <a:t> </a:t>
            </a:r>
          </a:p>
          <a:p>
            <a:pPr marL="457200" indent="-457200">
              <a:buFont typeface="+mj-lt"/>
              <a:buAutoNum type="arabicPeriod"/>
            </a:pPr>
            <a:r>
              <a:rPr lang="en-US" b="1" i="1" u="sng" dirty="0">
                <a:solidFill>
                  <a:srgbClr val="0070C0"/>
                </a:solidFill>
              </a:rPr>
              <a:t>McCune-Albright syndrome </a:t>
            </a:r>
          </a:p>
          <a:p>
            <a:pPr marL="457200" indent="-457200">
              <a:buFont typeface="+mj-lt"/>
              <a:buAutoNum type="arabicPeriod"/>
            </a:pPr>
            <a:endParaRPr lang="en-US" b="1" i="1" u="sng" dirty="0">
              <a:solidFill>
                <a:srgbClr val="0070C0"/>
              </a:solidFill>
            </a:endParaRPr>
          </a:p>
          <a:p>
            <a:pPr marL="457200" indent="-457200">
              <a:buFont typeface="+mj-lt"/>
              <a:buAutoNum type="arabicPeriod"/>
            </a:pPr>
            <a:r>
              <a:rPr lang="en-US" b="1" i="1" u="sng" dirty="0">
                <a:solidFill>
                  <a:srgbClr val="0070C0"/>
                </a:solidFill>
              </a:rPr>
              <a:t>Exposure to exogenous Estrogen</a:t>
            </a:r>
          </a:p>
          <a:p>
            <a:pPr marL="457200" indent="-457200">
              <a:buFont typeface="+mj-lt"/>
              <a:buAutoNum type="arabicPeriod"/>
            </a:pPr>
            <a:r>
              <a:rPr lang="en-US" b="1" i="1" u="sng" dirty="0">
                <a:solidFill>
                  <a:srgbClr val="0070C0"/>
                </a:solidFill>
              </a:rPr>
              <a:t> </a:t>
            </a:r>
          </a:p>
          <a:p>
            <a:pPr marL="457200" indent="-457200">
              <a:buFont typeface="+mj-lt"/>
              <a:buAutoNum type="arabicPeriod"/>
            </a:pPr>
            <a:r>
              <a:rPr lang="en-US" b="1" i="1" u="sng" dirty="0">
                <a:solidFill>
                  <a:srgbClr val="0070C0"/>
                </a:solidFill>
              </a:rPr>
              <a:t>Hypothyroidism</a:t>
            </a:r>
          </a:p>
          <a:p>
            <a:pPr marL="0" indent="0">
              <a:buNone/>
            </a:pPr>
            <a:endParaRPr lang="en-US" b="1" i="1" dirty="0"/>
          </a:p>
          <a:p>
            <a:endParaRPr lang=""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endParaRPr lang="en-US" dirty="0"/>
          </a:p>
        </p:txBody>
      </p:sp>
      <p:sp>
        <p:nvSpPr>
          <p:cNvPr id="1048673" name="Content Placeholder 2"/>
          <p:cNvSpPr>
            <a:spLocks noGrp="1"/>
          </p:cNvSpPr>
          <p:nvPr>
            <p:ph idx="1"/>
          </p:nvPr>
        </p:nvSpPr>
        <p:spPr>
          <a:xfrm>
            <a:off x="434769" y="1977104"/>
            <a:ext cx="9720073" cy="3898630"/>
          </a:xfrm>
        </p:spPr>
        <p:txBody>
          <a:bodyPr>
            <a:noAutofit/>
          </a:bodyPr>
          <a:lstStyle/>
          <a:p>
            <a:pPr marL="0" indent="0">
              <a:buNone/>
            </a:pPr>
            <a:r>
              <a:rPr lang="en-US" sz="2600" b="1" dirty="0">
                <a:solidFill>
                  <a:srgbClr val="0070C0"/>
                </a:solidFill>
              </a:rPr>
              <a:t>Signs of </a:t>
            </a:r>
            <a:r>
              <a:rPr lang="en-US" sz="2600" b="1" u="sng" dirty="0">
                <a:solidFill>
                  <a:schemeClr val="bg2">
                    <a:lumMod val="10000"/>
                  </a:schemeClr>
                </a:solidFill>
              </a:rPr>
              <a:t>Estrogen</a:t>
            </a:r>
            <a:r>
              <a:rPr lang="en-US" sz="2600" b="1" u="sng" dirty="0">
                <a:solidFill>
                  <a:srgbClr val="0070C0"/>
                </a:solidFill>
              </a:rPr>
              <a:t>  And </a:t>
            </a:r>
            <a:r>
              <a:rPr lang="en-US" sz="2600" b="1" u="sng" dirty="0"/>
              <a:t>Estrogen</a:t>
            </a:r>
            <a:r>
              <a:rPr lang="en-US" sz="2600" b="1" u="sng" dirty="0">
                <a:solidFill>
                  <a:srgbClr val="0070C0"/>
                </a:solidFill>
              </a:rPr>
              <a:t> excess : breast development and possibly vaginal bleeding &gt;&gt; ovarian tumor </a:t>
            </a:r>
          </a:p>
          <a:p>
            <a:pPr marL="0" indent="0">
              <a:buNone/>
            </a:pPr>
            <a:r>
              <a:rPr lang="en-US" sz="2600" b="1" u="sng" dirty="0">
                <a:solidFill>
                  <a:srgbClr val="0070C0"/>
                </a:solidFill>
              </a:rPr>
              <a:t> pubic and/ axillary hair, enlarge clitoris and acne &gt;&gt; adrenal tumor or congenital adrenal hyperplasia .</a:t>
            </a:r>
          </a:p>
          <a:p>
            <a:pPr marL="0" indent="0">
              <a:buNone/>
            </a:pPr>
            <a:endParaRPr lang="en-US" sz="2600" dirty="0"/>
          </a:p>
          <a:p>
            <a:r>
              <a:rPr lang="en-US" sz="2600" dirty="0"/>
              <a:t>Emotional behavior and mood swings are common, but serious psychological problems are rare.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8597-58DD-C65A-6366-FA721EAD3A7E}"/>
              </a:ext>
            </a:extLst>
          </p:cNvPr>
          <p:cNvSpPr>
            <a:spLocks noGrp="1"/>
          </p:cNvSpPr>
          <p:nvPr>
            <p:ph type="title"/>
          </p:nvPr>
        </p:nvSpPr>
        <p:spPr>
          <a:xfrm>
            <a:off x="838200" y="365126"/>
            <a:ext cx="11353800" cy="1277938"/>
          </a:xfrm>
        </p:spPr>
        <p:txBody>
          <a:bodyPr>
            <a:normAutofit/>
          </a:bodyPr>
          <a:lstStyle/>
          <a:p>
            <a:r>
              <a:rPr lang="en-US" sz="2800" b="1" u="sng" dirty="0">
                <a:solidFill>
                  <a:srgbClr val="0070C0"/>
                </a:solidFill>
              </a:rPr>
              <a:t>1.Congenital Adrenal Hyperplasia</a:t>
            </a:r>
            <a:r>
              <a:rPr lang="en-US" sz="2800" dirty="0">
                <a:solidFill>
                  <a:srgbClr val="0070C0"/>
                </a:solidFill>
              </a:rPr>
              <a:t> </a:t>
            </a:r>
            <a:r>
              <a:rPr lang="en-US" sz="2800" dirty="0"/>
              <a:t>:result from decrease adrenal steroid synthesis enzymes So all hormonal precursors go to synthesis of sex hormones </a:t>
            </a:r>
            <a:endParaRPr lang="" sz="2800" dirty="0"/>
          </a:p>
        </p:txBody>
      </p:sp>
      <p:pic>
        <p:nvPicPr>
          <p:cNvPr id="4" name="Content Placeholder 3">
            <a:extLst>
              <a:ext uri="{FF2B5EF4-FFF2-40B4-BE49-F238E27FC236}">
                <a16:creationId xmlns:a16="http://schemas.microsoft.com/office/drawing/2014/main" id="{301F1F87-AAAE-7F7A-224D-149015C3E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209" y="1575594"/>
            <a:ext cx="11127581" cy="5282406"/>
          </a:xfrm>
        </p:spPr>
      </p:pic>
    </p:spTree>
    <p:extLst>
      <p:ext uri="{BB962C8B-B14F-4D97-AF65-F5344CB8AC3E}">
        <p14:creationId xmlns:p14="http://schemas.microsoft.com/office/powerpoint/2010/main" val="2560941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D965-C636-9F39-3DFB-080080F16367}"/>
              </a:ext>
            </a:extLst>
          </p:cNvPr>
          <p:cNvSpPr>
            <a:spLocks noGrp="1"/>
          </p:cNvSpPr>
          <p:nvPr>
            <p:ph type="title"/>
          </p:nvPr>
        </p:nvSpPr>
        <p:spPr/>
        <p:txBody>
          <a:bodyPr/>
          <a:lstStyle/>
          <a:p>
            <a:endParaRPr lang=""/>
          </a:p>
        </p:txBody>
      </p:sp>
      <p:sp>
        <p:nvSpPr>
          <p:cNvPr id="3" name="Content Placeholder 2">
            <a:extLst>
              <a:ext uri="{FF2B5EF4-FFF2-40B4-BE49-F238E27FC236}">
                <a16:creationId xmlns:a16="http://schemas.microsoft.com/office/drawing/2014/main" id="{DDBB0257-3A35-B60E-B977-F8BA1461B169}"/>
              </a:ext>
            </a:extLst>
          </p:cNvPr>
          <p:cNvSpPr>
            <a:spLocks noGrp="1"/>
          </p:cNvSpPr>
          <p:nvPr>
            <p:ph idx="1"/>
          </p:nvPr>
        </p:nvSpPr>
        <p:spPr>
          <a:xfrm>
            <a:off x="586978" y="1690688"/>
            <a:ext cx="10515600" cy="4351338"/>
          </a:xfrm>
        </p:spPr>
        <p:txBody>
          <a:bodyPr>
            <a:normAutofit fontScale="92500" lnSpcReduction="10000"/>
          </a:bodyPr>
          <a:lstStyle/>
          <a:p>
            <a:r>
              <a:rPr lang="en-US" dirty="0"/>
              <a:t>2.</a:t>
            </a:r>
            <a:r>
              <a:rPr lang="en-US" b="1" u="sng" dirty="0">
                <a:solidFill>
                  <a:srgbClr val="0070C0"/>
                </a:solidFill>
              </a:rPr>
              <a:t>androgen secreting ovarian tumor (sex cord </a:t>
            </a:r>
            <a:r>
              <a:rPr lang="en-US" b="1" u="sng" dirty="0" err="1">
                <a:solidFill>
                  <a:srgbClr val="0070C0"/>
                </a:solidFill>
              </a:rPr>
              <a:t>stormal</a:t>
            </a:r>
            <a:r>
              <a:rPr lang="en-US" b="1" u="sng" dirty="0">
                <a:solidFill>
                  <a:srgbClr val="0070C0"/>
                </a:solidFill>
              </a:rPr>
              <a:t> ovarian tumors) </a:t>
            </a:r>
          </a:p>
          <a:p>
            <a:r>
              <a:rPr lang="en-US" dirty="0"/>
              <a:t>Dx by  Pelvic ultrasound </a:t>
            </a:r>
          </a:p>
          <a:p>
            <a:r>
              <a:rPr lang="en-US" dirty="0" err="1"/>
              <a:t>Tx</a:t>
            </a:r>
            <a:r>
              <a:rPr lang="en-US" dirty="0"/>
              <a:t> Surgical removal </a:t>
            </a:r>
          </a:p>
          <a:p>
            <a:endParaRPr lang="en-US" dirty="0"/>
          </a:p>
          <a:p>
            <a:endParaRPr lang="en-US" dirty="0"/>
          </a:p>
          <a:p>
            <a:r>
              <a:rPr lang="en-US" dirty="0"/>
              <a:t>3. </a:t>
            </a:r>
            <a:r>
              <a:rPr lang="en-US" b="1" u="sng" dirty="0">
                <a:solidFill>
                  <a:srgbClr val="0070C0"/>
                </a:solidFill>
              </a:rPr>
              <a:t>Hypothyroidism</a:t>
            </a:r>
            <a:r>
              <a:rPr lang="en-US" dirty="0"/>
              <a:t> :
Pituitary gonadotropin release In response to Persistent elevation of TRH (concomitant Elevation of prolactin may occur (galactorrhea)
Dx :TFT
</a:t>
            </a:r>
            <a:r>
              <a:rPr lang="en-US" dirty="0" err="1"/>
              <a:t>Tx</a:t>
            </a:r>
            <a:r>
              <a:rPr lang="en-US" dirty="0"/>
              <a:t>  : thyroxine</a:t>
            </a:r>
          </a:p>
          <a:p>
            <a:endParaRPr lang="en-US" dirty="0"/>
          </a:p>
          <a:p>
            <a:endParaRPr lang="en-US" dirty="0"/>
          </a:p>
          <a:p>
            <a:pPr marL="0" indent="0">
              <a:buNone/>
            </a:pPr>
            <a:endParaRPr lang="" dirty="0"/>
          </a:p>
        </p:txBody>
      </p:sp>
    </p:spTree>
    <p:extLst>
      <p:ext uri="{BB962C8B-B14F-4D97-AF65-F5344CB8AC3E}">
        <p14:creationId xmlns:p14="http://schemas.microsoft.com/office/powerpoint/2010/main" val="3309330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3F99-7409-AF40-A227-560627AD507A}"/>
              </a:ext>
            </a:extLst>
          </p:cNvPr>
          <p:cNvSpPr>
            <a:spLocks noGrp="1"/>
          </p:cNvSpPr>
          <p:nvPr>
            <p:ph type="title"/>
          </p:nvPr>
        </p:nvSpPr>
        <p:spPr/>
        <p:txBody>
          <a:bodyPr/>
          <a:lstStyle/>
          <a:p>
            <a:endParaRPr lang=""/>
          </a:p>
        </p:txBody>
      </p:sp>
      <p:sp>
        <p:nvSpPr>
          <p:cNvPr id="3" name="Content Placeholder 2">
            <a:extLst>
              <a:ext uri="{FF2B5EF4-FFF2-40B4-BE49-F238E27FC236}">
                <a16:creationId xmlns:a16="http://schemas.microsoft.com/office/drawing/2014/main" id="{657A08E6-8363-7269-B88F-F22DDFCEA59B}"/>
              </a:ext>
            </a:extLst>
          </p:cNvPr>
          <p:cNvSpPr>
            <a:spLocks noGrp="1"/>
          </p:cNvSpPr>
          <p:nvPr>
            <p:ph idx="1"/>
          </p:nvPr>
        </p:nvSpPr>
        <p:spPr/>
        <p:txBody>
          <a:bodyPr>
            <a:normAutofit/>
          </a:bodyPr>
          <a:lstStyle/>
          <a:p>
            <a:pPr marL="0" indent="0">
              <a:buNone/>
            </a:pPr>
            <a:endParaRPr lang="en-US" dirty="0"/>
          </a:p>
          <a:p>
            <a:pPr marL="0" indent="0">
              <a:buNone/>
            </a:pPr>
            <a:r>
              <a:rPr lang="en-US" b="1" u="sng" dirty="0">
                <a:solidFill>
                  <a:srgbClr val="0070C0"/>
                </a:solidFill>
              </a:rPr>
              <a:t>4. McCune-Albright syndrome</a:t>
            </a:r>
            <a:r>
              <a:rPr lang="en-US" dirty="0"/>
              <a:t> : presented with precocious puberty, café au </a:t>
            </a:r>
            <a:r>
              <a:rPr lang="en-US" dirty="0" err="1"/>
              <a:t>lait</a:t>
            </a:r>
            <a:r>
              <a:rPr lang="en-US" dirty="0"/>
              <a:t> spot and bony abnormalities ( </a:t>
            </a:r>
            <a:r>
              <a:rPr lang="en-US" dirty="0" err="1"/>
              <a:t>polyostotic</a:t>
            </a:r>
            <a:r>
              <a:rPr lang="en-US" dirty="0"/>
              <a:t> fibrous dysplasia &gt;&gt; bone replaced by collagen And fibroblast So presented with joint stiffness, bone pain and Pathological fracture </a:t>
            </a:r>
          </a:p>
          <a:p>
            <a:pPr marL="0" indent="0">
              <a:buNone/>
            </a:pPr>
            <a:r>
              <a:rPr lang="en-US" dirty="0" err="1"/>
              <a:t>Tx</a:t>
            </a:r>
            <a:r>
              <a:rPr lang="en-US" dirty="0"/>
              <a:t>: tamoxifen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 dirty="0"/>
          </a:p>
        </p:txBody>
      </p:sp>
    </p:spTree>
    <p:extLst>
      <p:ext uri="{BB962C8B-B14F-4D97-AF65-F5344CB8AC3E}">
        <p14:creationId xmlns:p14="http://schemas.microsoft.com/office/powerpoint/2010/main" val="1295280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0FD7-1CCF-4D62-7713-28AECF4F4363}"/>
              </a:ext>
            </a:extLst>
          </p:cNvPr>
          <p:cNvSpPr>
            <a:spLocks noGrp="1"/>
          </p:cNvSpPr>
          <p:nvPr>
            <p:ph type="title"/>
          </p:nvPr>
        </p:nvSpPr>
        <p:spPr/>
        <p:txBody>
          <a:bodyPr/>
          <a:lstStyle/>
          <a:p>
            <a:endParaRPr lang=""/>
          </a:p>
        </p:txBody>
      </p:sp>
      <p:pic>
        <p:nvPicPr>
          <p:cNvPr id="9" name="Content Placeholder 8">
            <a:extLst>
              <a:ext uri="{FF2B5EF4-FFF2-40B4-BE49-F238E27FC236}">
                <a16:creationId xmlns:a16="http://schemas.microsoft.com/office/drawing/2014/main" id="{5192EEB2-477B-B543-71C9-58D833330B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30" y="1690688"/>
            <a:ext cx="3367669" cy="4351338"/>
          </a:xfrm>
        </p:spPr>
      </p:pic>
      <p:pic>
        <p:nvPicPr>
          <p:cNvPr id="10" name="Picture 9">
            <a:extLst>
              <a:ext uri="{FF2B5EF4-FFF2-40B4-BE49-F238E27FC236}">
                <a16:creationId xmlns:a16="http://schemas.microsoft.com/office/drawing/2014/main" id="{08C26A0C-909A-32CE-C7CF-197FC8BD1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599" y="1906987"/>
            <a:ext cx="4622662" cy="4135039"/>
          </a:xfrm>
          <a:prstGeom prst="rect">
            <a:avLst/>
          </a:prstGeom>
        </p:spPr>
      </p:pic>
      <p:pic>
        <p:nvPicPr>
          <p:cNvPr id="11" name="Picture 10">
            <a:extLst>
              <a:ext uri="{FF2B5EF4-FFF2-40B4-BE49-F238E27FC236}">
                <a16:creationId xmlns:a16="http://schemas.microsoft.com/office/drawing/2014/main" id="{369258BF-5B44-9D98-4102-FED26D1B5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529" y="2101948"/>
            <a:ext cx="3699471" cy="3699471"/>
          </a:xfrm>
          <a:prstGeom prst="rect">
            <a:avLst/>
          </a:prstGeom>
        </p:spPr>
      </p:pic>
    </p:spTree>
    <p:extLst>
      <p:ext uri="{BB962C8B-B14F-4D97-AF65-F5344CB8AC3E}">
        <p14:creationId xmlns:p14="http://schemas.microsoft.com/office/powerpoint/2010/main" val="146148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en-US"/>
              <a:t>investigation</a:t>
            </a:r>
          </a:p>
        </p:txBody>
      </p:sp>
      <p:sp>
        <p:nvSpPr>
          <p:cNvPr id="1048687" name="Content Placeholder 2"/>
          <p:cNvSpPr>
            <a:spLocks noGrp="1"/>
          </p:cNvSpPr>
          <p:nvPr>
            <p:ph idx="1"/>
          </p:nvPr>
        </p:nvSpPr>
        <p:spPr>
          <a:xfrm>
            <a:off x="774096" y="1539965"/>
            <a:ext cx="11167872" cy="4603660"/>
          </a:xfrm>
        </p:spPr>
        <p:txBody>
          <a:bodyPr>
            <a:noAutofit/>
          </a:bodyPr>
          <a:lstStyle/>
          <a:p>
            <a:pPr marL="0" indent="0">
              <a:buNone/>
            </a:pPr>
            <a:endParaRPr lang="en-US" sz="2400" dirty="0"/>
          </a:p>
          <a:p>
            <a:pPr marL="0" indent="0">
              <a:buNone/>
            </a:pPr>
            <a:endParaRPr lang="en-US" sz="2400" dirty="0"/>
          </a:p>
          <a:p>
            <a:r>
              <a:rPr lang="en-US" sz="2400" b="1" u="sng" dirty="0" err="1">
                <a:solidFill>
                  <a:srgbClr val="0070C0"/>
                </a:solidFill>
              </a:rPr>
              <a:t>GnRH</a:t>
            </a:r>
            <a:r>
              <a:rPr lang="en-US" sz="2400" b="1" u="sng" dirty="0">
                <a:solidFill>
                  <a:srgbClr val="0070C0"/>
                </a:solidFill>
              </a:rPr>
              <a:t> stimulation test: </a:t>
            </a:r>
            <a:r>
              <a:rPr lang="en-US" sz="2400" dirty="0"/>
              <a:t>(LH measurement after 100 µg of </a:t>
            </a:r>
            <a:r>
              <a:rPr lang="en-US" sz="2400" dirty="0" err="1"/>
              <a:t>GnRH</a:t>
            </a:r>
            <a:r>
              <a:rPr lang="en-US" sz="2400" dirty="0"/>
              <a:t> is given intravenously) (to  differentiate gonadotropin-dependent from gonadotropin-independent precocity) In peripheral precocious puberty no increase in LH </a:t>
            </a:r>
          </a:p>
          <a:p>
            <a:endParaRPr lang="en-US" sz="2400" dirty="0"/>
          </a:p>
          <a:p>
            <a:endParaRPr lang="en-US" sz="2400" b="1" dirty="0">
              <a:solidFill>
                <a:srgbClr val="0070C0"/>
              </a:solidFill>
            </a:endParaRPr>
          </a:p>
          <a:p>
            <a:r>
              <a:rPr lang="en-US" sz="2400" b="1" u="sng" dirty="0">
                <a:solidFill>
                  <a:srgbClr val="0070C0"/>
                </a:solidFill>
              </a:rPr>
              <a:t>Low LH, low FSH</a:t>
            </a:r>
          </a:p>
          <a:p>
            <a:endParaRPr lang="en-US" sz="2400" b="1" u="sng" dirty="0">
              <a:solidFill>
                <a:srgbClr val="0070C0"/>
              </a:solidFill>
            </a:endParaRPr>
          </a:p>
          <a:p>
            <a:r>
              <a:rPr lang="en-US" sz="2400" b="1" u="sng" dirty="0">
                <a:solidFill>
                  <a:srgbClr val="0070C0"/>
                </a:solidFill>
              </a:rPr>
              <a:t>High Estradiol </a:t>
            </a:r>
          </a:p>
          <a:p>
            <a:endParaRPr lang="en-US" sz="2400" b="1" u="sng" dirty="0">
              <a:solidFill>
                <a:srgbClr val="0070C0"/>
              </a:solidFill>
            </a:endParaRPr>
          </a:p>
          <a:p>
            <a:r>
              <a:rPr lang="en-US" sz="2400" b="1" u="sng" dirty="0">
                <a:solidFill>
                  <a:srgbClr val="0070C0"/>
                </a:solidFill>
              </a:rPr>
              <a:t> </a:t>
            </a:r>
          </a:p>
          <a:p>
            <a:endParaRPr lang="en-US" sz="2400" b="1" u="sng" dirty="0">
              <a:solidFill>
                <a:srgbClr val="0070C0"/>
              </a:solidFill>
            </a:endParaRPr>
          </a:p>
          <a:p>
            <a:pPr marL="0" indent="0">
              <a:buNone/>
            </a:pPr>
            <a:endParaRPr lang="en-US" sz="2400" dirty="0"/>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2"/>
          <p:cNvSpPr>
            <a:spLocks noGrp="1"/>
          </p:cNvSpPr>
          <p:nvPr>
            <p:ph type="title"/>
          </p:nvPr>
        </p:nvSpPr>
        <p:spPr/>
        <p:txBody>
          <a:bodyPr/>
          <a:lstStyle/>
          <a:p>
            <a:r>
              <a:rPr lang="en-US"/>
              <a:t>Treatment</a:t>
            </a:r>
          </a:p>
        </p:txBody>
      </p:sp>
      <p:sp>
        <p:nvSpPr>
          <p:cNvPr id="1048693" name="object 2"/>
          <p:cNvSpPr txBox="1">
            <a:spLocks noGrp="1"/>
          </p:cNvSpPr>
          <p:nvPr>
            <p:ph idx="1"/>
          </p:nvPr>
        </p:nvSpPr>
        <p:spPr>
          <a:xfrm>
            <a:off x="300228" y="1700784"/>
            <a:ext cx="11167872" cy="4572000"/>
          </a:xfrm>
        </p:spPr>
        <p:txBody>
          <a:bodyPr>
            <a:normAutofit/>
          </a:bodyPr>
          <a:lstStyle/>
          <a:p>
            <a:r>
              <a:rPr lang="en-US" sz="2600" b="1" i="1" u="sng">
                <a:solidFill>
                  <a:srgbClr val="0070C0"/>
                </a:solidFill>
              </a:rPr>
              <a:t>Treatment of peripheral precocious puberty  goal: target to a specific cause :</a:t>
            </a:r>
          </a:p>
          <a:p>
            <a:endParaRPr lang="en-US" sz="2600" b="1" i="1" u="sng">
              <a:solidFill>
                <a:srgbClr val="0070C0"/>
              </a:solidFill>
            </a:endParaRPr>
          </a:p>
          <a:p>
            <a:r>
              <a:rPr lang="en-US" sz="2600" b="1" u="sng">
                <a:solidFill>
                  <a:srgbClr val="0070C0"/>
                </a:solidFill>
              </a:rPr>
              <a:t>Surgical removal of tumors,</a:t>
            </a:r>
            <a:r>
              <a:rPr lang="en-US" sz="2600"/>
              <a:t> for example, androgen-producing neoplasm, adrenal sex hormone-producing tumor</a:t>
            </a:r>
          </a:p>
          <a:p>
            <a:r>
              <a:rPr lang="en-US" sz="2600"/>
              <a:t>Additional treatment with chemotherapy and/or radiation therapy if indicated  large ovarian cyst: drainage under US guidance</a:t>
            </a:r>
          </a:p>
          <a:p>
            <a:r>
              <a:rPr lang="en-US" sz="2600" b="1" u="sng">
                <a:solidFill>
                  <a:srgbClr val="0070C0"/>
                </a:solidFill>
              </a:rPr>
              <a:t>Nonclassical adrenal hyperplasia: </a:t>
            </a:r>
            <a:r>
              <a:rPr lang="en-US" sz="2600"/>
              <a:t>exogenous glucocorticoid</a:t>
            </a:r>
          </a:p>
          <a:p>
            <a:r>
              <a:rPr lang="en-US" sz="2600"/>
              <a:t>  </a:t>
            </a:r>
            <a:r>
              <a:rPr lang="en-US" sz="2600" b="1" u="sng">
                <a:solidFill>
                  <a:srgbClr val="0070C0"/>
                </a:solidFill>
              </a:rPr>
              <a:t>hypothyroidism</a:t>
            </a:r>
            <a:r>
              <a:rPr lang="en-US" sz="2600"/>
              <a:t>: thyroxine</a:t>
            </a:r>
          </a:p>
          <a:p>
            <a:r>
              <a:rPr lang="en-US" sz="2600" b="1">
                <a:solidFill>
                  <a:srgbClr val="0070C0"/>
                </a:solidFill>
              </a:rPr>
              <a:t>Mccune-albright syndrome: </a:t>
            </a:r>
            <a:r>
              <a:rPr lang="en-US" sz="2600" b="1"/>
              <a:t>Estrogen</a:t>
            </a:r>
            <a:r>
              <a:rPr lang="en-US" sz="2600"/>
              <a:t> blocker such as tamoxifen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62" name="TextBox 1048761"/>
          <p:cNvSpPr txBox="1"/>
          <p:nvPr/>
        </p:nvSpPr>
        <p:spPr>
          <a:xfrm>
            <a:off x="3932970" y="2288797"/>
            <a:ext cx="4000000" cy="2047240"/>
          </a:xfrm>
          <a:prstGeom prst="rect">
            <a:avLst/>
          </a:prstGeom>
        </p:spPr>
        <p:txBody>
          <a:bodyPr wrap="square" rtlCol="0">
            <a:spAutoFit/>
          </a:bodyPr>
          <a:lstStyle/>
          <a:p>
            <a:r>
              <a:rPr lang="en-US" sz="6600">
                <a:solidFill>
                  <a:srgbClr val="000000"/>
                </a:solidFill>
              </a:rPr>
              <a:t>DELAYED PUBRTY</a:t>
            </a:r>
            <a:r>
              <a:rPr lang="en-US" sz="2800">
                <a:solidFill>
                  <a:srgbClr val="00000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06" name="Rectangle 104860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7" name="Rectangle 104860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3" name="Title 2"/>
          <p:cNvSpPr>
            <a:spLocks noGrp="1"/>
          </p:cNvSpPr>
          <p:nvPr>
            <p:ph type="title"/>
          </p:nvPr>
        </p:nvSpPr>
        <p:spPr>
          <a:xfrm>
            <a:off x="-140672" y="2633641"/>
            <a:ext cx="5191265" cy="2598276"/>
          </a:xfrm>
        </p:spPr>
        <p:txBody>
          <a:bodyPr vert="horz" lIns="91440" tIns="45720" rIns="91440" bIns="45720" rtlCol="0" anchor="t">
            <a:normAutofit/>
          </a:bodyPr>
          <a:lstStyle/>
          <a:p>
            <a:pPr algn="ctr"/>
            <a:r>
              <a:rPr lang="en-US" sz="4700" b="1" kern="1200">
                <a:solidFill>
                  <a:schemeClr val="tx2"/>
                </a:solidFill>
                <a:latin typeface="+mj-lt"/>
                <a:ea typeface="+mj-ea"/>
                <a:cs typeface="+mj-cs"/>
              </a:rPr>
              <a:t>Causes of </a:t>
            </a:r>
            <a:br>
              <a:rPr lang="en-US" sz="4700" b="1" kern="1200">
                <a:solidFill>
                  <a:schemeClr val="tx2"/>
                </a:solidFill>
                <a:latin typeface="+mj-lt"/>
                <a:ea typeface="+mj-ea"/>
                <a:cs typeface="+mj-cs"/>
              </a:rPr>
            </a:br>
            <a:r>
              <a:rPr lang="en-US" sz="4700" b="1" kern="1200">
                <a:solidFill>
                  <a:schemeClr val="tx2"/>
                </a:solidFill>
                <a:latin typeface="+mj-lt"/>
                <a:ea typeface="+mj-ea"/>
                <a:cs typeface="+mj-cs"/>
              </a:rPr>
              <a:t>pubertal changes</a:t>
            </a:r>
          </a:p>
        </p:txBody>
      </p:sp>
      <p:sp>
        <p:nvSpPr>
          <p:cNvPr id="1048604" name="object 2"/>
          <p:cNvSpPr txBox="1">
            <a:spLocks noGrp="1"/>
          </p:cNvSpPr>
          <p:nvPr>
            <p:ph type="body" idx="1"/>
          </p:nvPr>
        </p:nvSpPr>
        <p:spPr>
          <a:xfrm>
            <a:off x="6776342" y="-341143"/>
            <a:ext cx="5671012" cy="5949567"/>
          </a:xfrm>
        </p:spPr>
        <p:txBody>
          <a:bodyPr vert="horz" lIns="91440" tIns="45720" rIns="91440" bIns="45720" rtlCol="0" anchor="b">
            <a:normAutofit/>
          </a:bodyPr>
          <a:lstStyle/>
          <a:p>
            <a:r>
              <a:rPr lang="en-US" sz="4000" i="1" kern="1200">
                <a:solidFill>
                  <a:schemeClr val="tx2"/>
                </a:solidFill>
                <a:latin typeface="+mn-lt"/>
                <a:ea typeface="+mn-ea"/>
                <a:cs typeface="+mn-cs"/>
              </a:rPr>
              <a:t>Constitutional </a:t>
            </a:r>
          </a:p>
          <a:p>
            <a:r>
              <a:rPr lang="en-US" sz="4000" i="1" kern="1200">
                <a:solidFill>
                  <a:schemeClr val="tx2"/>
                </a:solidFill>
                <a:latin typeface="+mn-lt"/>
                <a:ea typeface="+mn-ea"/>
                <a:cs typeface="+mn-cs"/>
              </a:rPr>
              <a:t>Vigorous Activity </a:t>
            </a:r>
          </a:p>
          <a:p>
            <a:r>
              <a:rPr lang="en-US" sz="4000" i="1" kern="1200">
                <a:solidFill>
                  <a:schemeClr val="tx2"/>
                </a:solidFill>
                <a:latin typeface="+mn-lt"/>
                <a:ea typeface="+mn-ea"/>
                <a:cs typeface="+mn-cs"/>
              </a:rPr>
              <a:t>Nutritional status.</a:t>
            </a:r>
          </a:p>
          <a:p>
            <a:r>
              <a:rPr lang="en-US" sz="4000" i="1" kern="1200">
                <a:solidFill>
                  <a:schemeClr val="tx2"/>
                </a:solidFill>
                <a:latin typeface="+mn-lt"/>
                <a:ea typeface="+mn-ea"/>
                <a:cs typeface="+mn-cs"/>
              </a:rPr>
              <a:t>Psychological factors</a:t>
            </a:r>
          </a:p>
          <a:p>
            <a:r>
              <a:rPr lang="en-US" sz="4000" i="1" kern="1200">
                <a:solidFill>
                  <a:schemeClr val="tx2"/>
                </a:solidFill>
                <a:latin typeface="+mn-lt"/>
                <a:ea typeface="+mn-ea"/>
                <a:cs typeface="+mn-cs"/>
              </a:rPr>
              <a:t>Melatonin Release</a:t>
            </a:r>
            <a:r>
              <a:rPr lang="en-US" sz="4000" kern="1200">
                <a:solidFill>
                  <a:schemeClr val="tx2"/>
                </a:solidFill>
                <a:latin typeface="+mn-lt"/>
                <a:ea typeface="+mn-ea"/>
                <a:cs typeface="+mn-cs"/>
              </a:rPr>
              <a:t> </a:t>
            </a:r>
          </a:p>
        </p:txBody>
      </p:sp>
      <p:grpSp>
        <p:nvGrpSpPr>
          <p:cNvPr id="1048610" name="Group 104860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048619" name="Freeform: Shape 104861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0" name="Freeform: Shape 104861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1" name="Freeform: Shape 104862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63" name="TextBox 1048762"/>
          <p:cNvSpPr txBox="1"/>
          <p:nvPr/>
        </p:nvSpPr>
        <p:spPr>
          <a:xfrm>
            <a:off x="504456" y="276497"/>
            <a:ext cx="4000000" cy="802640"/>
          </a:xfrm>
          <a:prstGeom prst="rect">
            <a:avLst/>
          </a:prstGeom>
        </p:spPr>
        <p:txBody>
          <a:bodyPr wrap="square" rtlCol="0">
            <a:spAutoFit/>
          </a:bodyPr>
          <a:lstStyle/>
          <a:p>
            <a:r>
              <a:rPr lang="en-US" sz="2400" u="sng">
                <a:solidFill>
                  <a:srgbClr val="000000"/>
                </a:solidFill>
              </a:rPr>
              <a:t>PUBERTY ( Hypothalamic, Pituitary, Gonadal Axis)</a:t>
            </a:r>
          </a:p>
        </p:txBody>
      </p:sp>
      <p:pic>
        <p:nvPicPr>
          <p:cNvPr id="2097170" name="Picture 2097169"/>
          <p:cNvPicPr>
            <a:picLocks/>
          </p:cNvPicPr>
          <p:nvPr/>
        </p:nvPicPr>
        <p:blipFill>
          <a:blip r:embed="rId2"/>
          <a:stretch>
            <a:fillRect/>
          </a:stretch>
        </p:blipFill>
        <p:spPr>
          <a:xfrm>
            <a:off x="106458" y="1379668"/>
            <a:ext cx="6161788" cy="5218643"/>
          </a:xfrm>
          <a:prstGeom prst="rect">
            <a:avLst/>
          </a:prstGeom>
        </p:spPr>
      </p:pic>
      <p:pic>
        <p:nvPicPr>
          <p:cNvPr id="2097171" name="Picture 2097170"/>
          <p:cNvPicPr>
            <a:picLocks/>
          </p:cNvPicPr>
          <p:nvPr/>
        </p:nvPicPr>
        <p:blipFill>
          <a:blip r:embed="rId3"/>
          <a:stretch>
            <a:fillRect/>
          </a:stretch>
        </p:blipFill>
        <p:spPr>
          <a:xfrm>
            <a:off x="6748039" y="1379667"/>
            <a:ext cx="4900434" cy="487020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699" name="Title 3"/>
          <p:cNvSpPr>
            <a:spLocks noGrp="1"/>
          </p:cNvSpPr>
          <p:nvPr>
            <p:ph type="title"/>
          </p:nvPr>
        </p:nvSpPr>
        <p:spPr/>
        <p:txBody>
          <a:bodyPr/>
          <a:lstStyle/>
          <a:p>
            <a:r>
              <a:rPr lang="en-US"/>
              <a:t>When puberty is delayed?</a:t>
            </a:r>
          </a:p>
        </p:txBody>
      </p:sp>
      <p:sp>
        <p:nvSpPr>
          <p:cNvPr id="1048700" name="Content Placeholder 4"/>
          <p:cNvSpPr>
            <a:spLocks noGrp="1"/>
          </p:cNvSpPr>
          <p:nvPr>
            <p:ph idx="1"/>
          </p:nvPr>
        </p:nvSpPr>
        <p:spPr/>
        <p:txBody>
          <a:bodyPr>
            <a:normAutofit/>
          </a:bodyPr>
          <a:lstStyle/>
          <a:p>
            <a:r>
              <a:rPr lang="en-US" sz="2600"/>
              <a:t>Although there is wide variation in normal pubertal development, the vast majority of girls begin pubertal maturation by the age of 13 years. If thelarche does not occur by age 14 years, an evaluation is required.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01" name="Title 1"/>
          <p:cNvSpPr>
            <a:spLocks noGrp="1"/>
          </p:cNvSpPr>
          <p:nvPr>
            <p:ph type="title"/>
          </p:nvPr>
        </p:nvSpPr>
        <p:spPr/>
        <p:txBody>
          <a:bodyPr/>
          <a:lstStyle/>
          <a:p>
            <a:r>
              <a:rPr lang="en-US"/>
              <a:t>Causes of puberty delay</a:t>
            </a:r>
          </a:p>
        </p:txBody>
      </p:sp>
      <p:sp>
        <p:nvSpPr>
          <p:cNvPr id="1048702" name="Content Placeholder 2"/>
          <p:cNvSpPr>
            <a:spLocks noGrp="1"/>
          </p:cNvSpPr>
          <p:nvPr>
            <p:ph idx="1"/>
          </p:nvPr>
        </p:nvSpPr>
        <p:spPr>
          <a:xfrm>
            <a:off x="1024128" y="2254340"/>
            <a:ext cx="9720073" cy="4023360"/>
          </a:xfrm>
        </p:spPr>
        <p:txBody>
          <a:bodyPr>
            <a:normAutofit/>
          </a:bodyPr>
          <a:lstStyle/>
          <a:p>
            <a:r>
              <a:rPr lang="en-US" sz="2600"/>
              <a:t>The causes of delayed onset of puberty can be divided into: </a:t>
            </a:r>
          </a:p>
          <a:p>
            <a:pPr marL="457200" indent="-457200">
              <a:buFont typeface="+mj-lt"/>
              <a:buAutoNum type="arabicPeriod"/>
            </a:pPr>
            <a:r>
              <a:rPr lang="en-US" sz="2600"/>
              <a:t>Pathological delay(Primary &amp; Secondary Hypogonadism)</a:t>
            </a:r>
            <a:endParaRPr lang="zh-CN" altLang="en-US"/>
          </a:p>
          <a:p>
            <a:pPr marL="457200" indent="-457200">
              <a:buFont typeface="+mj-lt"/>
              <a:buAutoNum type="arabicPeriod" startAt="2"/>
            </a:pPr>
            <a:r>
              <a:rPr lang="en-US" sz="2600"/>
              <a:t>Physiological delay (Constitutional delay)</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03" name="Title 1"/>
          <p:cNvSpPr>
            <a:spLocks noGrp="1"/>
          </p:cNvSpPr>
          <p:nvPr>
            <p:ph type="title"/>
          </p:nvPr>
        </p:nvSpPr>
        <p:spPr/>
        <p:txBody>
          <a:bodyPr>
            <a:normAutofit/>
          </a:bodyPr>
          <a:lstStyle/>
          <a:p>
            <a:r>
              <a:rPr lang="en-US"/>
              <a:t>Primary hypogonadism </a:t>
            </a:r>
            <a:br>
              <a:rPr lang="en-US"/>
            </a:br>
            <a:r>
              <a:rPr lang="en-US"/>
              <a:t>(hypergonadotropic hypogonadism)</a:t>
            </a:r>
          </a:p>
        </p:txBody>
      </p:sp>
      <p:sp>
        <p:nvSpPr>
          <p:cNvPr id="1048704" name="Content Placeholder 2"/>
          <p:cNvSpPr>
            <a:spLocks noGrp="1"/>
          </p:cNvSpPr>
          <p:nvPr>
            <p:ph idx="1"/>
          </p:nvPr>
        </p:nvSpPr>
        <p:spPr>
          <a:xfrm>
            <a:off x="1024128" y="2249424"/>
            <a:ext cx="9720073" cy="4023360"/>
          </a:xfrm>
        </p:spPr>
        <p:txBody>
          <a:bodyPr>
            <a:normAutofit/>
          </a:bodyPr>
          <a:lstStyle/>
          <a:p>
            <a:r>
              <a:rPr lang="en-US" sz="2600"/>
              <a:t>Decrease or absence of sex hormones due to dysfunction in the gonads, despite high gonadotrophins.</a:t>
            </a:r>
          </a:p>
          <a:p>
            <a:r>
              <a:rPr lang="en-US" sz="2600"/>
              <a:t>Cells cannot respond to FSH and LH or cells cannot produce hormones.</a:t>
            </a:r>
          </a:p>
          <a:p>
            <a:r>
              <a:rPr lang="en-US" sz="2600"/>
              <a:t>The result is a decrease or absence of estrogen and progesterone in females and testosterone in males so NO negative feedback on the hypothalamus, leads to overproduction of LH and FSH.</a:t>
            </a:r>
          </a:p>
          <a:p>
            <a:endParaRPr lang="en-US" sz="2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05" name="Title 1"/>
          <p:cNvSpPr>
            <a:spLocks noGrp="1"/>
          </p:cNvSpPr>
          <p:nvPr>
            <p:ph type="title"/>
          </p:nvPr>
        </p:nvSpPr>
        <p:spPr/>
        <p:txBody>
          <a:bodyPr>
            <a:normAutofit/>
          </a:bodyPr>
          <a:lstStyle/>
          <a:p>
            <a:r>
              <a:rPr lang="en-US"/>
              <a:t>Primary hypogonadism </a:t>
            </a:r>
            <a:br>
              <a:rPr lang="en-US"/>
            </a:br>
            <a:r>
              <a:rPr lang="en-US"/>
              <a:t>(hypergonadotropic hypogonadism)</a:t>
            </a:r>
          </a:p>
        </p:txBody>
      </p:sp>
      <p:sp>
        <p:nvSpPr>
          <p:cNvPr id="1048706" name="Content Placeholder 2"/>
          <p:cNvSpPr>
            <a:spLocks noGrp="1"/>
          </p:cNvSpPr>
          <p:nvPr>
            <p:ph idx="1"/>
          </p:nvPr>
        </p:nvSpPr>
        <p:spPr/>
        <p:txBody>
          <a:bodyPr>
            <a:normAutofit/>
          </a:bodyPr>
          <a:lstStyle/>
          <a:p>
            <a:r>
              <a:rPr lang="en-US" sz="2600"/>
              <a:t>Causes:</a:t>
            </a:r>
          </a:p>
          <a:p>
            <a:pPr marL="457200" indent="-457200">
              <a:buFont typeface="+mj-lt"/>
              <a:buAutoNum type="arabicPeriod"/>
            </a:pPr>
            <a:r>
              <a:rPr lang="en-US" sz="2600"/>
              <a:t>Congenital: Turner syndrome, and klinefelter syndrome.</a:t>
            </a:r>
            <a:endParaRPr lang="zh-CN" altLang="en-US"/>
          </a:p>
          <a:p>
            <a:pPr marL="457200" indent="-457200">
              <a:buFont typeface="+mj-lt"/>
              <a:buAutoNum type="arabicPeriod"/>
            </a:pPr>
            <a:r>
              <a:rPr lang="en-US" sz="2600"/>
              <a:t>Acquired: following chemo- or radiotherapy for childhood cancer, or trauma to the gonads.</a:t>
            </a:r>
          </a:p>
          <a:p>
            <a:endParaRPr lang="en-US" sz="2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07" name="Title 1"/>
          <p:cNvSpPr>
            <a:spLocks noGrp="1"/>
          </p:cNvSpPr>
          <p:nvPr>
            <p:ph type="title"/>
          </p:nvPr>
        </p:nvSpPr>
        <p:spPr/>
        <p:txBody>
          <a:bodyPr>
            <a:normAutofit/>
          </a:bodyPr>
          <a:lstStyle/>
          <a:p>
            <a:r>
              <a:rPr lang="en-US"/>
              <a:t>Secondary hypogonadism (hypogonadotropic hypogonadism)</a:t>
            </a:r>
          </a:p>
        </p:txBody>
      </p:sp>
      <p:sp>
        <p:nvSpPr>
          <p:cNvPr id="1048708" name="Content Placeholder 2"/>
          <p:cNvSpPr>
            <a:spLocks noGrp="1"/>
          </p:cNvSpPr>
          <p:nvPr>
            <p:ph idx="1"/>
          </p:nvPr>
        </p:nvSpPr>
        <p:spPr/>
        <p:txBody>
          <a:bodyPr>
            <a:normAutofit/>
          </a:bodyPr>
          <a:lstStyle/>
          <a:p>
            <a:r>
              <a:rPr lang="en-US" sz="2800"/>
              <a:t>Defined as Hypothalamus &amp; pituitary dysfunction. So Inability to produce GnRH, LH &amp; FSH, or Suppression from other hormones like prolactin &amp; and thyroid hormones. </a:t>
            </a:r>
          </a:p>
          <a:p>
            <a:endParaRPr 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09" name="Title 1"/>
          <p:cNvSpPr>
            <a:spLocks noGrp="1"/>
          </p:cNvSpPr>
          <p:nvPr>
            <p:ph type="title"/>
          </p:nvPr>
        </p:nvSpPr>
        <p:spPr/>
        <p:txBody>
          <a:bodyPr>
            <a:normAutofit/>
          </a:bodyPr>
          <a:lstStyle/>
          <a:p>
            <a:r>
              <a:rPr lang="en-US"/>
              <a:t>Secondary hypogonadism (hypogonadotropic hypogonadism)</a:t>
            </a:r>
          </a:p>
        </p:txBody>
      </p:sp>
      <p:sp>
        <p:nvSpPr>
          <p:cNvPr id="1048710" name="Content Placeholder 2"/>
          <p:cNvSpPr>
            <a:spLocks noGrp="1"/>
          </p:cNvSpPr>
          <p:nvPr>
            <p:ph idx="1"/>
          </p:nvPr>
        </p:nvSpPr>
        <p:spPr/>
        <p:txBody>
          <a:bodyPr>
            <a:normAutofit/>
          </a:bodyPr>
          <a:lstStyle/>
          <a:p>
            <a:r>
              <a:rPr lang="en-US" sz="2600"/>
              <a:t>Causes:</a:t>
            </a:r>
          </a:p>
          <a:p>
            <a:pPr marL="457200" indent="-457200">
              <a:buFont typeface="+mj-lt"/>
              <a:buAutoNum type="arabicPeriod"/>
            </a:pPr>
            <a:r>
              <a:rPr lang="en-US" sz="2600"/>
              <a:t>Acquired: radiotherapy, chemotherapy, trauma.</a:t>
            </a:r>
          </a:p>
          <a:p>
            <a:pPr marL="457200" indent="-457200">
              <a:buFont typeface="+mj-lt"/>
              <a:buAutoNum type="arabicPeriod"/>
            </a:pPr>
            <a:r>
              <a:rPr lang="en-US" sz="2600"/>
              <a:t>Congenital: Kallmann syndrome and Panhypopituitarism </a:t>
            </a:r>
            <a:endParaRPr lang="zh-CN" altLang="en-US"/>
          </a:p>
          <a:p>
            <a:pPr marL="457200" indent="-457200">
              <a:buFont typeface="+mj-lt"/>
              <a:buAutoNum type="arabicPeriod"/>
            </a:pPr>
            <a:r>
              <a:rPr lang="en-US" sz="2600"/>
              <a:t>General: anorexia nervosa, excessive exercise, stress (all this increases cortisol production which decreases sensitivity of  the pituitary to the GnRH), Malnutrition, Obesity. </a:t>
            </a:r>
            <a:endParaRPr lang="zh-CN" altLang="en-US"/>
          </a:p>
          <a:p>
            <a:pPr marL="457200" indent="-457200">
              <a:buFont typeface="+mj-lt"/>
              <a:buAutoNum type="arabicPeriod"/>
            </a:pPr>
            <a:r>
              <a:rPr lang="en-US" sz="2600"/>
              <a:t>Tumors: prolactinoma, craniopharyngioma</a:t>
            </a:r>
          </a:p>
          <a:p>
            <a:endParaRPr lang="en-US" sz="2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11" name="Title 1"/>
          <p:cNvSpPr>
            <a:spLocks noGrp="1"/>
          </p:cNvSpPr>
          <p:nvPr>
            <p:ph type="title"/>
          </p:nvPr>
        </p:nvSpPr>
        <p:spPr/>
        <p:txBody>
          <a:bodyPr/>
          <a:lstStyle/>
          <a:p>
            <a:r>
              <a:rPr lang="en-US"/>
              <a:t>Kallmann Syndrome</a:t>
            </a:r>
          </a:p>
        </p:txBody>
      </p:sp>
      <p:sp>
        <p:nvSpPr>
          <p:cNvPr id="1048712" name="Content Placeholder 2"/>
          <p:cNvSpPr>
            <a:spLocks noGrp="1"/>
          </p:cNvSpPr>
          <p:nvPr>
            <p:ph idx="1"/>
          </p:nvPr>
        </p:nvSpPr>
        <p:spPr>
          <a:xfrm>
            <a:off x="1024128" y="2286000"/>
            <a:ext cx="11167872" cy="4572000"/>
          </a:xfrm>
        </p:spPr>
        <p:txBody>
          <a:bodyPr>
            <a:normAutofit fontScale="81818" lnSpcReduction="20000"/>
          </a:bodyPr>
          <a:lstStyle/>
          <a:p>
            <a:r>
              <a:rPr lang="en-US"/>
              <a:t>(Hypogonadotropic hypogonadism and anosmia)</a:t>
            </a:r>
          </a:p>
          <a:p>
            <a:pPr>
              <a:buFont typeface="Arial" panose="020B0604020202020204" pitchFamily="34" charset="0"/>
              <a:buChar char="•"/>
            </a:pPr>
            <a:r>
              <a:rPr lang="en-US"/>
              <a:t>Normal height</a:t>
            </a:r>
          </a:p>
          <a:p>
            <a:pPr>
              <a:buFont typeface="Arial" panose="020B0604020202020204" pitchFamily="34" charset="0"/>
              <a:buChar char="•"/>
            </a:pPr>
            <a:r>
              <a:rPr lang="en-US"/>
              <a:t>Normal external and internal genital organs (infantile)</a:t>
            </a:r>
          </a:p>
          <a:p>
            <a:pPr>
              <a:buFont typeface="Arial" panose="020B0604020202020204" pitchFamily="34" charset="0"/>
              <a:buChar char="•"/>
            </a:pPr>
            <a:r>
              <a:rPr lang="en-US"/>
              <a:t>Result from a mutation of the KAL gene on the X chromosome or from autosomal mutations that prevent the embryologic migration of GnRH neurons into the hypothalamus.</a:t>
            </a:r>
          </a:p>
          <a:p>
            <a:r>
              <a:rPr lang="en-US"/>
              <a:t>Diagnosis:</a:t>
            </a:r>
          </a:p>
          <a:p>
            <a:pPr marL="457200" indent="-457200">
              <a:buFont typeface="+mj-lt"/>
              <a:buAutoNum type="arabicPeriod"/>
            </a:pPr>
            <a:r>
              <a:rPr lang="en-US"/>
              <a:t>Hormones level: ↓ GnRH ↓LH ↓FSH ↓ ESTROGEN ↓ PROGESTERON  normal level of other pituitary gland </a:t>
            </a:r>
          </a:p>
          <a:p>
            <a:pPr marL="457200" indent="-457200">
              <a:buFont typeface="+mj-lt"/>
              <a:buAutoNum type="arabicPeriod"/>
            </a:pPr>
            <a:r>
              <a:rPr lang="en-US"/>
              <a:t>Genetic test </a:t>
            </a:r>
          </a:p>
          <a:p>
            <a:pPr marL="457200" indent="-457200">
              <a:buFont typeface="+mj-lt"/>
              <a:buAutoNum type="arabicPeriod"/>
            </a:pPr>
            <a:r>
              <a:rPr lang="en-US"/>
              <a:t>Smell test</a:t>
            </a:r>
          </a:p>
          <a:p>
            <a:pPr marL="457200" indent="-457200">
              <a:buFont typeface="+mj-lt"/>
              <a:buAutoNum type="arabicPeriod"/>
            </a:pPr>
            <a:r>
              <a:rPr lang="en-US"/>
              <a:t>Normal pituitary and hypothalamus on MRI</a:t>
            </a:r>
          </a:p>
          <a:p>
            <a:r>
              <a:rPr lang="en-US"/>
              <a:t>Treatment: HRT.</a:t>
            </a:r>
          </a:p>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2097171"/>
          <p:cNvPicPr>
            <a:picLocks/>
          </p:cNvPicPr>
          <p:nvPr/>
        </p:nvPicPr>
        <p:blipFill>
          <a:blip r:embed="rId2"/>
          <a:stretch>
            <a:fillRect/>
          </a:stretch>
        </p:blipFill>
        <p:spPr>
          <a:xfrm>
            <a:off x="31232" y="-51795"/>
            <a:ext cx="12160104" cy="698423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a:t>Craniopharyngioma</a:t>
            </a:r>
          </a:p>
        </p:txBody>
      </p:sp>
      <p:sp>
        <p:nvSpPr>
          <p:cNvPr id="1048714" name="Content Placeholder 2"/>
          <p:cNvSpPr>
            <a:spLocks noGrp="1"/>
          </p:cNvSpPr>
          <p:nvPr>
            <p:ph idx="1"/>
          </p:nvPr>
        </p:nvSpPr>
        <p:spPr/>
        <p:txBody>
          <a:bodyPr>
            <a:noAutofit/>
          </a:bodyPr>
          <a:lstStyle/>
          <a:p>
            <a:pPr>
              <a:buFont typeface="Arial" panose="020B0604020202020204" pitchFamily="34" charset="0"/>
              <a:buChar char="•"/>
            </a:pPr>
            <a:r>
              <a:rPr lang="en-US" sz="2600"/>
              <a:t>A benign tumor arising from a remnant Rathke pouch (embryological origin for anterior pituitary gland)</a:t>
            </a:r>
          </a:p>
          <a:p>
            <a:pPr>
              <a:buFont typeface="Arial" panose="020B0604020202020204" pitchFamily="34" charset="0"/>
              <a:buChar char="•"/>
            </a:pPr>
            <a:r>
              <a:rPr lang="en-US" sz="2600"/>
              <a:t>Most common childhood supratentorial tumor</a:t>
            </a:r>
          </a:p>
          <a:p>
            <a:pPr>
              <a:buFont typeface="Arial" panose="020B0604020202020204" pitchFamily="34" charset="0"/>
              <a:buChar char="•"/>
            </a:pPr>
            <a:r>
              <a:rPr lang="en-US" sz="2600"/>
              <a:t>The tumor arises in the suprasellar region and can extend into the intrasellar region.</a:t>
            </a:r>
          </a:p>
          <a:p>
            <a:pPr>
              <a:buFont typeface="Arial" panose="020B0604020202020204" pitchFamily="34" charset="0"/>
              <a:buChar char="•"/>
            </a:pPr>
            <a:r>
              <a:rPr lang="en-US" sz="2600"/>
              <a:t>(Compression symptoms):</a:t>
            </a:r>
          </a:p>
          <a:p>
            <a:r>
              <a:rPr lang="en-US" sz="2600"/>
              <a:t>Compression of the pituitary gland due to intrasellar extension → hypopituitarism (Hypogonadotropic hypogonadism, Failure to thrive, central diabetes insipidus)</a:t>
            </a:r>
          </a:p>
          <a:p>
            <a:endParaRPr lang="en-US"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32" name="Rectangle 1048631">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4" name="Oval 104863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7" name="Title 7"/>
          <p:cNvSpPr>
            <a:spLocks noGrp="1"/>
          </p:cNvSpPr>
          <p:nvPr>
            <p:ph type="title"/>
          </p:nvPr>
        </p:nvSpPr>
        <p:spPr>
          <a:xfrm>
            <a:off x="1389278" y="1233241"/>
            <a:ext cx="3240506" cy="4064628"/>
          </a:xfrm>
        </p:spPr>
        <p:txBody>
          <a:bodyPr>
            <a:normAutofit/>
          </a:bodyPr>
          <a:lstStyle/>
          <a:p>
            <a:r>
              <a:rPr lang="en-US">
                <a:solidFill>
                  <a:srgbClr val="FFFFFF"/>
                </a:solidFill>
              </a:rPr>
              <a:t>Fetal onset</a:t>
            </a:r>
          </a:p>
        </p:txBody>
      </p:sp>
      <p:sp>
        <p:nvSpPr>
          <p:cNvPr id="1048636" name="Freeform: Shape 104863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38" name="Freeform: Shape 104863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48640" name="Freeform: Shape 104863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18" name="object 14"/>
          <p:cNvSpPr txBox="1">
            <a:spLocks noGrp="1"/>
          </p:cNvSpPr>
          <p:nvPr>
            <p:ph idx="1"/>
          </p:nvPr>
        </p:nvSpPr>
        <p:spPr>
          <a:xfrm>
            <a:off x="6096000" y="820880"/>
            <a:ext cx="5257799" cy="4889350"/>
          </a:xfrm>
        </p:spPr>
        <p:txBody>
          <a:bodyPr anchor="t">
            <a:normAutofit/>
          </a:bodyPr>
          <a:lstStyle/>
          <a:p>
            <a:r>
              <a:rPr lang="en-US"/>
              <a:t>By </a:t>
            </a:r>
            <a:r>
              <a:rPr lang="en-US" b="1"/>
              <a:t>20 weeks gestation</a:t>
            </a:r>
            <a:r>
              <a:rPr lang="en-US"/>
              <a:t>, levels of gonadotropins (FSH) and (LH) rise dramatically in both male and female fetuses.</a:t>
            </a:r>
          </a:p>
          <a:p>
            <a:r>
              <a:rPr lang="en-US"/>
              <a:t>Also, the female fetus acquires the </a:t>
            </a:r>
            <a:r>
              <a:rPr lang="en-US" b="1"/>
              <a:t>lifetime peak </a:t>
            </a:r>
            <a:r>
              <a:rPr lang="en-US"/>
              <a:t>number of oocytes by mid-gestation at 20 weeks</a:t>
            </a:r>
          </a:p>
        </p:txBody>
      </p:sp>
      <p:sp>
        <p:nvSpPr>
          <p:cNvPr id="1048642" name="Freeform: Shape 104864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44" name="Freeform: Shape 104864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8646" name="Freeform: Shape 104864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64" name="TextBox 1048763"/>
          <p:cNvSpPr txBox="1"/>
          <p:nvPr/>
        </p:nvSpPr>
        <p:spPr>
          <a:xfrm>
            <a:off x="254628" y="214907"/>
            <a:ext cx="4718375" cy="815340"/>
          </a:xfrm>
          <a:prstGeom prst="rect">
            <a:avLst/>
          </a:prstGeom>
        </p:spPr>
        <p:txBody>
          <a:bodyPr wrap="square" rtlCol="0">
            <a:spAutoFit/>
          </a:bodyPr>
          <a:lstStyle/>
          <a:p>
            <a:r>
              <a:rPr lang="en-US" sz="4800">
                <a:solidFill>
                  <a:srgbClr val="000000"/>
                </a:solidFill>
              </a:rPr>
              <a:t>Prolactinoma</a:t>
            </a:r>
            <a:r>
              <a:rPr lang="en-US" sz="2800">
                <a:solidFill>
                  <a:srgbClr val="000000"/>
                </a:solidFill>
              </a:rPr>
              <a:t> </a:t>
            </a:r>
          </a:p>
        </p:txBody>
      </p:sp>
      <p:sp>
        <p:nvSpPr>
          <p:cNvPr id="1048765" name="TextBox 1048764"/>
          <p:cNvSpPr txBox="1"/>
          <p:nvPr/>
        </p:nvSpPr>
        <p:spPr>
          <a:xfrm>
            <a:off x="891823" y="1138003"/>
            <a:ext cx="9801261" cy="929640"/>
          </a:xfrm>
          <a:prstGeom prst="rect">
            <a:avLst/>
          </a:prstGeom>
        </p:spPr>
        <p:txBody>
          <a:bodyPr wrap="square" rtlCol="0">
            <a:spAutoFit/>
          </a:bodyPr>
          <a:lstStyle/>
          <a:p>
            <a:r>
              <a:rPr lang="en-US" sz="2800">
                <a:solidFill>
                  <a:srgbClr val="000000"/>
                </a:solidFill>
              </a:rPr>
              <a:t>Benign Tumor (Adenoma) of the pituitary gland that secretes excess prolactin hormon.</a:t>
            </a:r>
          </a:p>
        </p:txBody>
      </p:sp>
      <p:sp>
        <p:nvSpPr>
          <p:cNvPr id="1048768" name="TextBox 1048767"/>
          <p:cNvSpPr txBox="1"/>
          <p:nvPr/>
        </p:nvSpPr>
        <p:spPr>
          <a:xfrm>
            <a:off x="254628" y="2412284"/>
            <a:ext cx="4000000" cy="574040"/>
          </a:xfrm>
          <a:prstGeom prst="rect">
            <a:avLst/>
          </a:prstGeom>
        </p:spPr>
        <p:txBody>
          <a:bodyPr wrap="square" rtlCol="0">
            <a:spAutoFit/>
          </a:bodyPr>
          <a:lstStyle/>
          <a:p>
            <a:r>
              <a:rPr lang="en-US" sz="3200">
                <a:solidFill>
                  <a:srgbClr val="000000"/>
                </a:solidFill>
              </a:rPr>
              <a:t>Signs &amp; Symptoms:</a:t>
            </a:r>
            <a:r>
              <a:rPr lang="en-US" sz="2800">
                <a:solidFill>
                  <a:srgbClr val="000000"/>
                </a:solidFill>
              </a:rPr>
              <a:t> </a:t>
            </a:r>
          </a:p>
        </p:txBody>
      </p:sp>
      <p:sp>
        <p:nvSpPr>
          <p:cNvPr id="1048769" name="TextBox 1048768"/>
          <p:cNvSpPr txBox="1"/>
          <p:nvPr/>
        </p:nvSpPr>
        <p:spPr>
          <a:xfrm>
            <a:off x="1220106" y="2986324"/>
            <a:ext cx="8456433" cy="954107"/>
          </a:xfrm>
          <a:prstGeom prst="rect">
            <a:avLst/>
          </a:prstGeom>
        </p:spPr>
        <p:txBody>
          <a:bodyPr wrap="square" rtlCol="0">
            <a:spAutoFit/>
          </a:bodyPr>
          <a:lstStyle/>
          <a:p>
            <a:r>
              <a:rPr lang="en-US" sz="2800" dirty="0" err="1">
                <a:solidFill>
                  <a:srgbClr val="000000"/>
                </a:solidFill>
              </a:rPr>
              <a:t>Amenorrhea,Galactorrhea</a:t>
            </a:r>
            <a:r>
              <a:rPr lang="en-US" sz="2800" dirty="0">
                <a:solidFill>
                  <a:srgbClr val="000000"/>
                </a:solidFill>
              </a:rPr>
              <a:t> ,Gynecomastia, decrease Libido, infertility. </a:t>
            </a:r>
          </a:p>
        </p:txBody>
      </p:sp>
      <p:sp>
        <p:nvSpPr>
          <p:cNvPr id="1048770" name="TextBox 1048769"/>
          <p:cNvSpPr txBox="1"/>
          <p:nvPr/>
        </p:nvSpPr>
        <p:spPr>
          <a:xfrm>
            <a:off x="254627" y="4029550"/>
            <a:ext cx="4000000" cy="574040"/>
          </a:xfrm>
          <a:prstGeom prst="rect">
            <a:avLst/>
          </a:prstGeom>
        </p:spPr>
        <p:txBody>
          <a:bodyPr wrap="square" rtlCol="0">
            <a:spAutoFit/>
          </a:bodyPr>
          <a:lstStyle/>
          <a:p>
            <a:r>
              <a:rPr lang="en-US" sz="3200">
                <a:solidFill>
                  <a:srgbClr val="000000"/>
                </a:solidFill>
              </a:rPr>
              <a:t>Complications:</a:t>
            </a:r>
          </a:p>
        </p:txBody>
      </p:sp>
      <p:sp>
        <p:nvSpPr>
          <p:cNvPr id="1048771" name="TextBox 1048770"/>
          <p:cNvSpPr txBox="1"/>
          <p:nvPr/>
        </p:nvSpPr>
        <p:spPr>
          <a:xfrm>
            <a:off x="963781" y="4717176"/>
            <a:ext cx="10812555" cy="1767841"/>
          </a:xfrm>
          <a:prstGeom prst="rect">
            <a:avLst/>
          </a:prstGeom>
        </p:spPr>
        <p:txBody>
          <a:bodyPr wrap="square" rtlCol="0">
            <a:spAutoFit/>
          </a:bodyPr>
          <a:lstStyle/>
          <a:p>
            <a:r>
              <a:rPr lang="en-US" sz="2800">
                <a:solidFill>
                  <a:srgbClr val="000000"/>
                </a:solidFill>
              </a:rPr>
              <a:t>1.Loss of vision &amp; headache ( if left untreated a prolactinoma may grow large enough to compress your optic nerve). </a:t>
            </a:r>
          </a:p>
          <a:p>
            <a:r>
              <a:rPr lang="en-US" sz="2800">
                <a:solidFill>
                  <a:srgbClr val="000000"/>
                </a:solidFill>
              </a:rPr>
              <a:t>2.Osteoporosis &amp; fractures (low level of estrogen Will decrease bone density).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n-US"/>
              <a:t>Diagnosis and treatment of </a:t>
            </a:r>
            <a:r>
              <a:rPr lang="en-US" err="1"/>
              <a:t>prolactinemia</a:t>
            </a:r>
            <a:endParaRPr lang="en-US"/>
          </a:p>
        </p:txBody>
      </p:sp>
      <p:sp>
        <p:nvSpPr>
          <p:cNvPr id="1048718" name="Content Placeholder 2"/>
          <p:cNvSpPr>
            <a:spLocks noGrp="1"/>
          </p:cNvSpPr>
          <p:nvPr>
            <p:ph idx="1"/>
          </p:nvPr>
        </p:nvSpPr>
        <p:spPr/>
        <p:txBody>
          <a:bodyPr>
            <a:normAutofit/>
          </a:bodyPr>
          <a:lstStyle/>
          <a:p>
            <a:r>
              <a:rPr lang="en-US" sz="2600"/>
              <a:t>Diagnosis:</a:t>
            </a:r>
          </a:p>
          <a:p>
            <a:pPr marL="457200" indent="-457200">
              <a:buFont typeface="+mj-lt"/>
              <a:buAutoNum type="arabicPeriod"/>
            </a:pPr>
            <a:r>
              <a:rPr lang="en-US" sz="2600"/>
              <a:t>CT &amp; MRI</a:t>
            </a:r>
          </a:p>
          <a:p>
            <a:pPr marL="457200" indent="-457200">
              <a:buFont typeface="+mj-lt"/>
              <a:buAutoNum type="arabicPeriod"/>
            </a:pPr>
            <a:r>
              <a:rPr lang="en-US" sz="2600"/>
              <a:t>Prolactin serum level &gt;100 ng/mL</a:t>
            </a:r>
          </a:p>
          <a:p>
            <a:r>
              <a:rPr lang="en-US" sz="2600"/>
              <a:t>Treatment: </a:t>
            </a:r>
          </a:p>
          <a:p>
            <a:pPr marL="457200" indent="-457200">
              <a:buFont typeface="+mj-lt"/>
              <a:buAutoNum type="arabicPeriod"/>
            </a:pPr>
            <a:r>
              <a:rPr lang="en-US" sz="2600"/>
              <a:t>Pharmacotherapy: dopamine agonists (cabergoline)</a:t>
            </a:r>
          </a:p>
          <a:p>
            <a:pPr marL="457200" indent="-457200">
              <a:buFont typeface="+mj-lt"/>
              <a:buAutoNum type="arabicPeriod"/>
            </a:pPr>
            <a:r>
              <a:rPr lang="en-US" sz="2600"/>
              <a:t>Surgery </a:t>
            </a:r>
          </a:p>
          <a:p>
            <a:pPr marL="457200" indent="-457200">
              <a:buFont typeface="+mj-lt"/>
              <a:buAutoNum type="arabicPeriod"/>
            </a:pPr>
            <a:r>
              <a:rPr lang="en-US" sz="2600"/>
              <a:t>Radiation </a:t>
            </a:r>
          </a:p>
          <a:p>
            <a:endParaRPr lang="en-US" sz="2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19" name="Title 1"/>
          <p:cNvSpPr>
            <a:spLocks noGrp="1"/>
          </p:cNvSpPr>
          <p:nvPr>
            <p:ph type="title"/>
          </p:nvPr>
        </p:nvSpPr>
        <p:spPr/>
        <p:txBody>
          <a:bodyPr/>
          <a:lstStyle/>
          <a:p>
            <a:r>
              <a:rPr lang="en-US"/>
              <a:t>Constitutional delay</a:t>
            </a:r>
          </a:p>
        </p:txBody>
      </p:sp>
      <p:sp>
        <p:nvSpPr>
          <p:cNvPr id="1048720" name="Content Placeholder 2"/>
          <p:cNvSpPr>
            <a:spLocks noGrp="1"/>
          </p:cNvSpPr>
          <p:nvPr>
            <p:ph idx="1"/>
          </p:nvPr>
        </p:nvSpPr>
        <p:spPr/>
        <p:txBody>
          <a:bodyPr>
            <a:normAutofit/>
          </a:bodyPr>
          <a:lstStyle/>
          <a:p>
            <a:r>
              <a:rPr lang="en-US" sz="2600"/>
              <a:t>Temporary delay puberty (puberty onset and progression can be normal, it only happens later in age). </a:t>
            </a:r>
          </a:p>
          <a:p>
            <a:r>
              <a:rPr lang="en-US" sz="2600"/>
              <a:t>Caused by immature pulsatile release of gonadotrophin-releasing hormone.</a:t>
            </a:r>
          </a:p>
          <a:p>
            <a:r>
              <a:rPr lang="en-US" sz="2600"/>
              <a:t>Slow rate of maturation, not pathological.</a:t>
            </a:r>
          </a:p>
          <a:p>
            <a:r>
              <a:rPr lang="en-US" sz="2600"/>
              <a:t>Do not cause infertility.</a:t>
            </a:r>
          </a:p>
          <a:p>
            <a:r>
              <a:rPr lang="en-US" sz="2600"/>
              <a:t>Typically, genetic components (run in the family).</a:t>
            </a:r>
          </a:p>
          <a:p>
            <a:r>
              <a:rPr lang="en-US" sz="2600"/>
              <a:t>Do not require treatment.</a:t>
            </a:r>
          </a:p>
          <a:p>
            <a:endParaRPr lang="en-US" sz="2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21" name="Title 1"/>
          <p:cNvSpPr>
            <a:spLocks noGrp="1"/>
          </p:cNvSpPr>
          <p:nvPr>
            <p:ph type="title"/>
          </p:nvPr>
        </p:nvSpPr>
        <p:spPr/>
        <p:txBody>
          <a:bodyPr/>
          <a:lstStyle/>
          <a:p>
            <a:r>
              <a:rPr lang="en-US"/>
              <a:t>Diagnosis of delayed puberty</a:t>
            </a:r>
          </a:p>
        </p:txBody>
      </p:sp>
      <p:sp>
        <p:nvSpPr>
          <p:cNvPr id="1048722" name="Content Placeholder 2"/>
          <p:cNvSpPr>
            <a:spLocks noGrp="1"/>
          </p:cNvSpPr>
          <p:nvPr>
            <p:ph idx="1"/>
          </p:nvPr>
        </p:nvSpPr>
        <p:spPr/>
        <p:txBody>
          <a:bodyPr>
            <a:normAutofit/>
          </a:bodyPr>
          <a:lstStyle/>
          <a:p>
            <a:r>
              <a:rPr lang="en-US" sz="2600"/>
              <a:t>1.Comparing the individualized sexual development with Tanner scale </a:t>
            </a:r>
            <a:endParaRPr lang="zh-CN" altLang="en-US"/>
          </a:p>
          <a:p>
            <a:r>
              <a:rPr lang="en-US" sz="2600"/>
              <a:t>2.Detailed medical history (underlying medical illness and family history) </a:t>
            </a:r>
            <a:endParaRPr lang="zh-CN" altLang="en-US"/>
          </a:p>
          <a:p>
            <a:r>
              <a:rPr lang="en-US" sz="2600"/>
              <a:t>3.Radiological image</a:t>
            </a:r>
            <a:endParaRPr lang="zh-CN" altLang="en-US"/>
          </a:p>
          <a:p>
            <a:r>
              <a:rPr lang="en-US" sz="2600"/>
              <a:t>4.Hormone test (Type of Hypogonadism) </a:t>
            </a:r>
            <a:endParaRPr lang="zh-CN" altLang="en-US"/>
          </a:p>
          <a:p>
            <a:r>
              <a:rPr lang="en-US" sz="2600"/>
              <a:t>5.Karyotype (to examine chromosomes, identify genetic problems)</a:t>
            </a:r>
            <a:endParaRPr lang="zh-CN" altLang="en-US"/>
          </a:p>
          <a:p>
            <a:endParaRPr lang="en-US" sz="2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773" name="TextBox 1048772"/>
          <p:cNvSpPr txBox="1"/>
          <p:nvPr/>
        </p:nvSpPr>
        <p:spPr>
          <a:xfrm>
            <a:off x="7179378" y="212489"/>
            <a:ext cx="6073473" cy="2606040"/>
          </a:xfrm>
          <a:prstGeom prst="rect">
            <a:avLst/>
          </a:prstGeom>
        </p:spPr>
        <p:txBody>
          <a:bodyPr wrap="square" rtlCol="0">
            <a:spAutoFit/>
          </a:bodyPr>
          <a:lstStyle/>
          <a:p>
            <a:r>
              <a:rPr lang="en-US" sz="2800">
                <a:solidFill>
                  <a:srgbClr val="000000"/>
                </a:solidFill>
              </a:rPr>
              <a:t>وإنَّ الطِّبَّ مهنةُ كُلِّ حُرٍّ
رأى أنْ يَبذلَ الجهدَ اجتهادا
وأوشكَ أن يُقَدَّسَ كلُّ طِبٍّ
كمحرابِ الصلاةِ نقىً وكادا
وكلُّ محارِبٍ في الطِبِّ يبقى
على الأيامِ أكرمَنا جهادا.</a:t>
            </a:r>
          </a:p>
        </p:txBody>
      </p:sp>
      <p:sp>
        <p:nvSpPr>
          <p:cNvPr id="1048774" name="TextBox 1048773"/>
          <p:cNvSpPr txBox="1"/>
          <p:nvPr/>
        </p:nvSpPr>
        <p:spPr>
          <a:xfrm>
            <a:off x="495684" y="5448582"/>
            <a:ext cx="4000000" cy="751839"/>
          </a:xfrm>
          <a:prstGeom prst="rect">
            <a:avLst/>
          </a:prstGeom>
        </p:spPr>
        <p:txBody>
          <a:bodyPr wrap="square" rtlCol="0">
            <a:spAutoFit/>
          </a:bodyPr>
          <a:lstStyle/>
          <a:p>
            <a:r>
              <a:rPr lang="en-US" sz="4400">
                <a:solidFill>
                  <a:srgbClr val="000000"/>
                </a:solidFill>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59" name="Rectangle 104865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0" name="Rectangle 104865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48619" name="Title 1"/>
          <p:cNvSpPr>
            <a:spLocks noGrp="1"/>
          </p:cNvSpPr>
          <p:nvPr>
            <p:ph type="title"/>
          </p:nvPr>
        </p:nvSpPr>
        <p:spPr>
          <a:xfrm>
            <a:off x="1179226" y="1280679"/>
            <a:ext cx="9833548" cy="1325563"/>
          </a:xfrm>
        </p:spPr>
        <p:txBody>
          <a:bodyPr vert="horz" lIns="91440" tIns="45720" rIns="91440" bIns="45720" rtlCol="0" anchor="b">
            <a:normAutofit/>
          </a:bodyPr>
          <a:lstStyle/>
          <a:p>
            <a:pPr algn="ctr"/>
            <a:r>
              <a:rPr lang="en-US" sz="3600" kern="1200">
                <a:solidFill>
                  <a:schemeClr val="tx2"/>
                </a:solidFill>
                <a:latin typeface="+mj-lt"/>
                <a:ea typeface="+mj-ea"/>
                <a:cs typeface="+mj-cs"/>
              </a:rPr>
              <a:t>Fetal onset</a:t>
            </a:r>
          </a:p>
        </p:txBody>
      </p:sp>
      <p:grpSp>
        <p:nvGrpSpPr>
          <p:cNvPr id="1048661" name="Group 104866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048638" name="Freeform: Shape 104863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9" name="Freeform: Shape 104863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0" name="Freeform: Shape 104863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1" name="Freeform: Shape 104864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8620" name="object 3"/>
          <p:cNvSpPr txBox="1">
            <a:spLocks/>
          </p:cNvSpPr>
          <p:nvPr/>
        </p:nvSpPr>
        <p:spPr>
          <a:xfrm>
            <a:off x="1179226" y="2890979"/>
            <a:ext cx="9833548" cy="269397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a:solidFill>
                  <a:schemeClr val="tx2"/>
                </a:solidFill>
              </a:rPr>
              <a:t>Initial production of sex steroids from mature follicles (in utero)</a:t>
            </a:r>
          </a:p>
          <a:p>
            <a:pPr indent="-228600" defTabSz="914400">
              <a:lnSpc>
                <a:spcPct val="90000"/>
              </a:lnSpc>
              <a:spcAft>
                <a:spcPts val="600"/>
              </a:spcAft>
              <a:buFont typeface="Arial" panose="020B0604020202020204" pitchFamily="34" charset="0"/>
              <a:buChar char="•"/>
            </a:pPr>
            <a:endParaRPr lang="en-US">
              <a:solidFill>
                <a:schemeClr val="tx2"/>
              </a:solidFill>
            </a:endParaRPr>
          </a:p>
          <a:p>
            <a:pPr indent="-228600" defTabSz="914400">
              <a:lnSpc>
                <a:spcPct val="90000"/>
              </a:lnSpc>
              <a:spcAft>
                <a:spcPts val="600"/>
              </a:spcAft>
              <a:buFont typeface="Arial" panose="020B0604020202020204" pitchFamily="34" charset="0"/>
              <a:buChar char="•"/>
            </a:pPr>
            <a:endParaRPr lang="en-US">
              <a:solidFill>
                <a:schemeClr val="tx2"/>
              </a:solidFill>
            </a:endParaRPr>
          </a:p>
          <a:p>
            <a:pPr indent="-228600" defTabSz="914400">
              <a:lnSpc>
                <a:spcPct val="90000"/>
              </a:lnSpc>
              <a:spcAft>
                <a:spcPts val="600"/>
              </a:spcAft>
              <a:buFont typeface="Arial" panose="020B0604020202020204" pitchFamily="34" charset="0"/>
              <a:buChar char="•"/>
            </a:pPr>
            <a:r>
              <a:rPr lang="en-US">
                <a:solidFill>
                  <a:schemeClr val="tx2"/>
                </a:solidFill>
              </a:rPr>
              <a:t>High sensitivity to negative feedback from sex steroids,</a:t>
            </a:r>
          </a:p>
          <a:p>
            <a:pPr marL="462915" indent="-228600" defTabSz="914400">
              <a:lnSpc>
                <a:spcPct val="90000"/>
              </a:lnSpc>
              <a:spcAft>
                <a:spcPts val="600"/>
              </a:spcAft>
              <a:buFont typeface="Arial" panose="020B0604020202020204" pitchFamily="34" charset="0"/>
              <a:buChar char="•"/>
            </a:pPr>
            <a:r>
              <a:rPr lang="en-US">
                <a:solidFill>
                  <a:schemeClr val="tx2"/>
                </a:solidFill>
              </a:rPr>
              <a:t>Suppresses fetal gonadotropin production and therefore sex steroid production. (maternal &amp; placental  production of sex steroids are not affected!)</a:t>
            </a:r>
          </a:p>
          <a:p>
            <a:pPr marL="462915" indent="-228600" defTabSz="914400">
              <a:lnSpc>
                <a:spcPct val="90000"/>
              </a:lnSpc>
              <a:spcAft>
                <a:spcPts val="600"/>
              </a:spcAft>
              <a:buFont typeface="Arial" panose="020B0604020202020204" pitchFamily="34" charset="0"/>
              <a:buChar char="•"/>
            </a:pPr>
            <a:r>
              <a:rPr lang="en-US">
                <a:solidFill>
                  <a:schemeClr val="tx2"/>
                </a:solidFill>
              </a:rPr>
              <a:t>Suppresses further follicular stimulation</a:t>
            </a:r>
          </a:p>
          <a:p>
            <a:pPr indent="-228600" defTabSz="914400">
              <a:lnSpc>
                <a:spcPct val="90000"/>
              </a:lnSpc>
              <a:spcAft>
                <a:spcPts val="600"/>
              </a:spcAft>
              <a:buFont typeface="Arial" panose="020B0604020202020204" pitchFamily="34" charset="0"/>
              <a:buChar char="•"/>
            </a:pPr>
            <a:endParaRPr lang="en-US">
              <a:solidFill>
                <a:schemeClr val="tx2"/>
              </a:solidFill>
            </a:endParaRPr>
          </a:p>
          <a:p>
            <a:pPr indent="-228600" defTabSz="914400">
              <a:lnSpc>
                <a:spcPct val="90000"/>
              </a:lnSpc>
              <a:spcAft>
                <a:spcPts val="600"/>
              </a:spcAft>
              <a:buFont typeface="Arial" panose="020B0604020202020204" pitchFamily="34" charset="0"/>
              <a:buChar char="•"/>
            </a:pPr>
            <a:endParaRPr lang="en-US">
              <a:solidFill>
                <a:schemeClr val="tx2"/>
              </a:solidFill>
            </a:endParaRPr>
          </a:p>
        </p:txBody>
      </p:sp>
      <p:grpSp>
        <p:nvGrpSpPr>
          <p:cNvPr id="1048662" name="Group 104866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048644" name="Freeform: Shape 104864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5" name="Freeform: Shape 104864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6" name="Freeform: Shape 104864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7" name="Freeform: Shape 104864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7168" name="Rectangle 209716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170" name="Oval 209716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2" name="object 3"/>
          <p:cNvSpPr txBox="1">
            <a:spLocks noGrp="1"/>
          </p:cNvSpPr>
          <p:nvPr>
            <p:ph type="title"/>
          </p:nvPr>
        </p:nvSpPr>
        <p:spPr>
          <a:xfrm>
            <a:off x="1389278" y="1233241"/>
            <a:ext cx="3240506" cy="4064628"/>
          </a:xfrm>
        </p:spPr>
        <p:txBody>
          <a:bodyPr>
            <a:normAutofit/>
          </a:bodyPr>
          <a:lstStyle/>
          <a:p>
            <a:r>
              <a:rPr lang="en-US">
                <a:solidFill>
                  <a:srgbClr val="FFFFFF"/>
                </a:solidFill>
              </a:rPr>
              <a:t>Neonatal onset</a:t>
            </a:r>
          </a:p>
        </p:txBody>
      </p:sp>
      <p:sp>
        <p:nvSpPr>
          <p:cNvPr id="2097172" name="Freeform: Shape 209717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7174" name="Freeform: Shape 209717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97176" name="Freeform: Shape 209717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23" name="object 4"/>
          <p:cNvSpPr txBox="1">
            <a:spLocks noGrp="1"/>
          </p:cNvSpPr>
          <p:nvPr>
            <p:ph idx="1"/>
          </p:nvPr>
        </p:nvSpPr>
        <p:spPr>
          <a:xfrm>
            <a:off x="6096000" y="820880"/>
            <a:ext cx="5257799" cy="4889350"/>
          </a:xfrm>
        </p:spPr>
        <p:txBody>
          <a:bodyPr anchor="t">
            <a:normAutofit/>
          </a:bodyPr>
          <a:lstStyle/>
          <a:p>
            <a:r>
              <a:rPr lang="en-US"/>
              <a:t>With </a:t>
            </a:r>
            <a:r>
              <a:rPr lang="en-US" b="1"/>
              <a:t>birth</a:t>
            </a:r>
            <a:r>
              <a:rPr lang="en-US"/>
              <a:t>, acute loss of negative feedback will result in the release of  gonadotropins once again from the pituitary gland</a:t>
            </a:r>
          </a:p>
          <a:p>
            <a:endParaRPr lang="en-US"/>
          </a:p>
          <a:p>
            <a:endParaRPr lang="ar-JO"/>
          </a:p>
          <a:p>
            <a:r>
              <a:rPr lang="en-US"/>
              <a:t>At the early neonatal period</a:t>
            </a:r>
            <a:r>
              <a:rPr lang="en-US" b="1"/>
              <a:t> gonadotropin</a:t>
            </a:r>
            <a:r>
              <a:rPr lang="en-US"/>
              <a:t> reaches adult on near adult concentration.</a:t>
            </a:r>
          </a:p>
        </p:txBody>
      </p:sp>
      <p:sp>
        <p:nvSpPr>
          <p:cNvPr id="2097178" name="Freeform: Shape 209717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97180" name="Freeform: Shape 209717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97182" name="Freeform: Shape 209718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7162" name="Rectangle 2097161">
            <a:extLst>
              <a:ext uri="{FF2B5EF4-FFF2-40B4-BE49-F238E27FC236}">
                <a16:creationId xmlns:a16="http://schemas.microsoft.com/office/drawing/2014/main" id="{B14C2221-2B8C-494D-9442-F812DF4E8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4" name="object 3"/>
          <p:cNvSpPr txBox="1">
            <a:spLocks noGrp="1"/>
          </p:cNvSpPr>
          <p:nvPr>
            <p:ph type="title"/>
          </p:nvPr>
        </p:nvSpPr>
        <p:spPr>
          <a:xfrm>
            <a:off x="838200" y="3513931"/>
            <a:ext cx="3143250" cy="2601119"/>
          </a:xfrm>
        </p:spPr>
        <p:txBody>
          <a:bodyPr anchor="t">
            <a:normAutofit/>
          </a:bodyPr>
          <a:lstStyle/>
          <a:p>
            <a:pPr algn="ctr"/>
            <a:r>
              <a:rPr lang="en-US" sz="4000"/>
              <a:t>Neonatal onset</a:t>
            </a:r>
          </a:p>
        </p:txBody>
      </p:sp>
      <p:pic>
        <p:nvPicPr>
          <p:cNvPr id="2097157" name="Picture 17"/>
          <p:cNvPicPr>
            <a:picLocks noChangeAspect="1"/>
          </p:cNvPicPr>
          <p:nvPr/>
        </p:nvPicPr>
        <p:blipFill>
          <a:blip r:embed="rId2"/>
          <a:stretch>
            <a:fillRect/>
          </a:stretch>
        </p:blipFill>
        <p:spPr>
          <a:xfrm>
            <a:off x="2082800" y="2429670"/>
            <a:ext cx="711199" cy="914400"/>
          </a:xfrm>
          <a:prstGeom prst="rect">
            <a:avLst/>
          </a:prstGeom>
        </p:spPr>
      </p:pic>
      <p:sp>
        <p:nvSpPr>
          <p:cNvPr id="1048625" name="object 4"/>
          <p:cNvSpPr txBox="1">
            <a:spLocks noGrp="1"/>
          </p:cNvSpPr>
          <p:nvPr>
            <p:ph idx="1"/>
          </p:nvPr>
        </p:nvSpPr>
        <p:spPr>
          <a:xfrm>
            <a:off x="4200652" y="730249"/>
            <a:ext cx="7153147" cy="5384801"/>
          </a:xfrm>
        </p:spPr>
        <p:txBody>
          <a:bodyPr anchor="ctr">
            <a:normAutofit/>
          </a:bodyPr>
          <a:lstStyle/>
          <a:p>
            <a:r>
              <a:rPr lang="en-US" sz="1800"/>
              <a:t>At </a:t>
            </a:r>
            <a:r>
              <a:rPr lang="en-US" sz="1800" b="1"/>
              <a:t>3 months of age </a:t>
            </a:r>
            <a:r>
              <a:rPr lang="en-US" sz="1800"/>
              <a:t>gonadotropins reach a peak and then start declining.</a:t>
            </a:r>
          </a:p>
          <a:p>
            <a:endParaRPr lang="en-US" sz="1800"/>
          </a:p>
          <a:p>
            <a:endParaRPr lang="en-US" sz="1800"/>
          </a:p>
          <a:p>
            <a:r>
              <a:rPr lang="en-US" sz="1800"/>
              <a:t>At </a:t>
            </a:r>
            <a:r>
              <a:rPr lang="en-US" sz="1800" b="1"/>
              <a:t>4 years of age </a:t>
            </a:r>
            <a:r>
              <a:rPr lang="en-US" sz="1800"/>
              <a:t>gonadotropins will reach their minimum values.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35" name="Rectangle 104863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7" name="Oval 10486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6" name="object 3"/>
          <p:cNvSpPr txBox="1">
            <a:spLocks noGrp="1"/>
          </p:cNvSpPr>
          <p:nvPr>
            <p:ph type="title"/>
          </p:nvPr>
        </p:nvSpPr>
        <p:spPr>
          <a:xfrm>
            <a:off x="1389278" y="1233241"/>
            <a:ext cx="3240506" cy="4064628"/>
          </a:xfrm>
        </p:spPr>
        <p:txBody>
          <a:bodyPr>
            <a:normAutofit/>
          </a:bodyPr>
          <a:lstStyle/>
          <a:p>
            <a:r>
              <a:rPr lang="en-US">
                <a:solidFill>
                  <a:srgbClr val="FFFFFF"/>
                </a:solidFill>
              </a:rPr>
              <a:t>Childhood onset</a:t>
            </a:r>
          </a:p>
        </p:txBody>
      </p:sp>
      <p:sp>
        <p:nvSpPr>
          <p:cNvPr id="1048639" name="Freeform: Shape 104863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41" name="Freeform: Shape 104864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48643" name="Freeform: Shape 104864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27" name="object 4"/>
          <p:cNvSpPr txBox="1">
            <a:spLocks noGrp="1"/>
          </p:cNvSpPr>
          <p:nvPr>
            <p:ph idx="1"/>
          </p:nvPr>
        </p:nvSpPr>
        <p:spPr>
          <a:xfrm>
            <a:off x="6096000" y="820880"/>
            <a:ext cx="5257799" cy="4889350"/>
          </a:xfrm>
        </p:spPr>
        <p:txBody>
          <a:bodyPr anchor="t">
            <a:normAutofit/>
          </a:bodyPr>
          <a:lstStyle/>
          <a:p>
            <a:r>
              <a:rPr lang="en-US"/>
              <a:t> Gonadotropin release will stay low between the ages of 4 and 10 years of age.</a:t>
            </a:r>
          </a:p>
        </p:txBody>
      </p:sp>
      <p:sp>
        <p:nvSpPr>
          <p:cNvPr id="1048645" name="Freeform: Shape 104864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47" name="Freeform: Shape 104864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8648" name="Freeform: Shape 1048647">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2475</Words>
  <Application>Microsoft Office PowerPoint</Application>
  <PresentationFormat>Widescreen</PresentationFormat>
  <Paragraphs>247</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Puberty and it’s complications </vt:lpstr>
      <vt:lpstr>Definition</vt:lpstr>
      <vt:lpstr>PowerPoint Presentation</vt:lpstr>
      <vt:lpstr>Causes of  pubertal changes</vt:lpstr>
      <vt:lpstr>Fetal onset</vt:lpstr>
      <vt:lpstr>Fetal onset</vt:lpstr>
      <vt:lpstr>Neonatal onset</vt:lpstr>
      <vt:lpstr>Neonatal onset</vt:lpstr>
      <vt:lpstr>Childhood onset</vt:lpstr>
      <vt:lpstr>Late prepubertal onset</vt:lpstr>
      <vt:lpstr>Pubertal onset</vt:lpstr>
      <vt:lpstr>Pubertal onset:</vt:lpstr>
      <vt:lpstr>Females</vt:lpstr>
      <vt:lpstr>Puberty in females</vt:lpstr>
      <vt:lpstr>The age of pubertal onset may vary, but the order of changes that occur is consistent</vt:lpstr>
      <vt:lpstr>Tanner Staging</vt:lpstr>
      <vt:lpstr>PowerPoint Presentation</vt:lpstr>
      <vt:lpstr>BODY COMPOSITION AND BONE AGE</vt:lpstr>
      <vt:lpstr>BODY COMPOSITION AND BONE AGE</vt:lpstr>
      <vt:lpstr>Precocious Puberty</vt:lpstr>
      <vt:lpstr>What is precocious puberty?</vt:lpstr>
      <vt:lpstr>PowerPoint Presentation</vt:lpstr>
      <vt:lpstr>PRECOCIOUS PUBERTY</vt:lpstr>
      <vt:lpstr>classification</vt:lpstr>
      <vt:lpstr>Central precocious puberty</vt:lpstr>
      <vt:lpstr>Central precocious puberty</vt:lpstr>
      <vt:lpstr>treatment</vt:lpstr>
      <vt:lpstr>Treatment</vt:lpstr>
      <vt:lpstr>PowerPoint Presentation</vt:lpstr>
      <vt:lpstr>Peripheral precocious puberty</vt:lpstr>
      <vt:lpstr>Etiology </vt:lpstr>
      <vt:lpstr>PowerPoint Presentation</vt:lpstr>
      <vt:lpstr>1.Congenital Adrenal Hyperplasia :result from decrease adrenal steroid synthesis enzymes So all hormonal precursors go to synthesis of sex hormones </vt:lpstr>
      <vt:lpstr>PowerPoint Presentation</vt:lpstr>
      <vt:lpstr>PowerPoint Presentation</vt:lpstr>
      <vt:lpstr>PowerPoint Presentation</vt:lpstr>
      <vt:lpstr>investigation</vt:lpstr>
      <vt:lpstr>Treatment</vt:lpstr>
      <vt:lpstr>PowerPoint Presentation</vt:lpstr>
      <vt:lpstr>PowerPoint Presentation</vt:lpstr>
      <vt:lpstr>When puberty is delayed?</vt:lpstr>
      <vt:lpstr>Causes of puberty delay</vt:lpstr>
      <vt:lpstr>Primary hypogonadism  (hypergonadotropic hypogonadism)</vt:lpstr>
      <vt:lpstr>Primary hypogonadism  (hypergonadotropic hypogonadism)</vt:lpstr>
      <vt:lpstr>Secondary hypogonadism (hypogonadotropic hypogonadism)</vt:lpstr>
      <vt:lpstr>Secondary hypogonadism (hypogonadotropic hypogonadism)</vt:lpstr>
      <vt:lpstr>Kallmann Syndrome</vt:lpstr>
      <vt:lpstr>PowerPoint Presentation</vt:lpstr>
      <vt:lpstr>Craniopharyngioma</vt:lpstr>
      <vt:lpstr>PowerPoint Presentation</vt:lpstr>
      <vt:lpstr>Diagnosis and treatment of prolactinemia</vt:lpstr>
      <vt:lpstr>Constitutional delay</vt:lpstr>
      <vt:lpstr>Diagnosis of delayed puberty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Puberty &amp; Its complications</dc:title>
  <dc:creator>Tab 11</dc:creator>
  <cp:lastModifiedBy>leengh433@gmail.com</cp:lastModifiedBy>
  <cp:revision>8</cp:revision>
  <dcterms:created xsi:type="dcterms:W3CDTF">2023-09-22T03:17:38Z</dcterms:created>
  <dcterms:modified xsi:type="dcterms:W3CDTF">2023-11-13T18:12:28Z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2022-11-29T00:00:00Z</vt:filetime>
  </property>
  <property fmtid="{D5CDD505-2E9C-101B-9397-08002B2CF9AE}" pid="3" name="LastSaved">
    <vt:filetime>2023-09-22T00:00:00Z</vt:filetime>
  </property>
</Properties>
</file>